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92" r:id="rId2"/>
  </p:sldMasterIdLst>
  <p:notesMasterIdLst>
    <p:notesMasterId r:id="rId68"/>
  </p:notesMasterIdLst>
  <p:sldIdLst>
    <p:sldId id="301" r:id="rId3"/>
    <p:sldId id="316" r:id="rId4"/>
    <p:sldId id="319" r:id="rId5"/>
    <p:sldId id="405" r:id="rId6"/>
    <p:sldId id="431" r:id="rId7"/>
    <p:sldId id="432" r:id="rId8"/>
    <p:sldId id="430" r:id="rId9"/>
    <p:sldId id="429" r:id="rId10"/>
    <p:sldId id="419" r:id="rId11"/>
    <p:sldId id="433" r:id="rId12"/>
    <p:sldId id="384" r:id="rId13"/>
    <p:sldId id="434" r:id="rId14"/>
    <p:sldId id="438" r:id="rId15"/>
    <p:sldId id="435" r:id="rId16"/>
    <p:sldId id="437" r:id="rId17"/>
    <p:sldId id="386" r:id="rId18"/>
    <p:sldId id="439" r:id="rId19"/>
    <p:sldId id="393" r:id="rId20"/>
    <p:sldId id="394" r:id="rId21"/>
    <p:sldId id="424" r:id="rId22"/>
    <p:sldId id="425" r:id="rId23"/>
    <p:sldId id="421" r:id="rId24"/>
    <p:sldId id="423" r:id="rId25"/>
    <p:sldId id="398" r:id="rId26"/>
    <p:sldId id="399" r:id="rId27"/>
    <p:sldId id="413" r:id="rId28"/>
    <p:sldId id="440" r:id="rId29"/>
    <p:sldId id="415" r:id="rId30"/>
    <p:sldId id="418" r:id="rId31"/>
    <p:sldId id="336" r:id="rId32"/>
    <p:sldId id="441" r:id="rId33"/>
    <p:sldId id="442" r:id="rId34"/>
    <p:sldId id="339" r:id="rId35"/>
    <p:sldId id="340" r:id="rId36"/>
    <p:sldId id="341" r:id="rId37"/>
    <p:sldId id="443" r:id="rId38"/>
    <p:sldId id="344" r:id="rId39"/>
    <p:sldId id="345" r:id="rId40"/>
    <p:sldId id="444" r:id="rId41"/>
    <p:sldId id="347" r:id="rId42"/>
    <p:sldId id="445" r:id="rId43"/>
    <p:sldId id="446" r:id="rId44"/>
    <p:sldId id="447" r:id="rId45"/>
    <p:sldId id="448" r:id="rId46"/>
    <p:sldId id="449" r:id="rId47"/>
    <p:sldId id="450" r:id="rId48"/>
    <p:sldId id="427" r:id="rId49"/>
    <p:sldId id="353" r:id="rId50"/>
    <p:sldId id="354" r:id="rId51"/>
    <p:sldId id="355" r:id="rId52"/>
    <p:sldId id="360" r:id="rId53"/>
    <p:sldId id="358" r:id="rId54"/>
    <p:sldId id="361" r:id="rId55"/>
    <p:sldId id="362" r:id="rId56"/>
    <p:sldId id="363" r:id="rId57"/>
    <p:sldId id="365" r:id="rId58"/>
    <p:sldId id="366" r:id="rId59"/>
    <p:sldId id="368" r:id="rId60"/>
    <p:sldId id="452" r:id="rId61"/>
    <p:sldId id="451" r:id="rId62"/>
    <p:sldId id="376" r:id="rId63"/>
    <p:sldId id="428" r:id="rId64"/>
    <p:sldId id="453" r:id="rId65"/>
    <p:sldId id="378" r:id="rId66"/>
    <p:sldId id="379"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9"/>
    <p:restoredTop sz="82135"/>
  </p:normalViewPr>
  <p:slideViewPr>
    <p:cSldViewPr snapToGrid="0" snapToObjects="1">
      <p:cViewPr varScale="1">
        <p:scale>
          <a:sx n="103" d="100"/>
          <a:sy n="103" d="100"/>
        </p:scale>
        <p:origin x="696"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751669-CE67-1B49-A3C3-136DC82332CD}" type="doc">
      <dgm:prSet loTypeId="urn:microsoft.com/office/officeart/2005/8/layout/gear1" loCatId="" qsTypeId="urn:microsoft.com/office/officeart/2005/8/quickstyle/simple4" qsCatId="simple" csTypeId="urn:microsoft.com/office/officeart/2005/8/colors/accent1_2" csCatId="accent1" phldr="1"/>
      <dgm:spPr/>
    </dgm:pt>
    <dgm:pt modelId="{216F1479-1DE1-E74A-A0BE-F4191ECE80D9}">
      <dgm:prSet phldrT="[Text]"/>
      <dgm:spPr/>
      <dgm:t>
        <a:bodyPr/>
        <a:lstStyle/>
        <a:p>
          <a:r>
            <a:rPr lang="en-US" dirty="0"/>
            <a:t>geolocation</a:t>
          </a:r>
        </a:p>
      </dgm:t>
    </dgm:pt>
    <dgm:pt modelId="{0898CBFF-F42D-4243-885F-46C7CE7AA093}" type="parTrans" cxnId="{CCB8A1A5-6FAA-DE4C-A386-57418BA79C0B}">
      <dgm:prSet/>
      <dgm:spPr/>
      <dgm:t>
        <a:bodyPr/>
        <a:lstStyle/>
        <a:p>
          <a:endParaRPr lang="en-US"/>
        </a:p>
      </dgm:t>
    </dgm:pt>
    <dgm:pt modelId="{C6254B01-E277-CD4B-A3E1-FBDA0AAC7558}" type="sibTrans" cxnId="{CCB8A1A5-6FAA-DE4C-A386-57418BA79C0B}">
      <dgm:prSet/>
      <dgm:spPr/>
      <dgm:t>
        <a:bodyPr/>
        <a:lstStyle/>
        <a:p>
          <a:endParaRPr lang="en-US"/>
        </a:p>
      </dgm:t>
    </dgm:pt>
    <dgm:pt modelId="{8AC3FEF1-4D11-8A47-B92C-01AD52109919}">
      <dgm:prSet phldrT="[Text]"/>
      <dgm:spPr/>
      <dgm:t>
        <a:bodyPr/>
        <a:lstStyle/>
        <a:p>
          <a:r>
            <a:rPr lang="en-US" dirty="0"/>
            <a:t>stress</a:t>
          </a:r>
        </a:p>
      </dgm:t>
    </dgm:pt>
    <dgm:pt modelId="{5238B8CF-C95A-9B45-B030-E4BFA5C1B6B2}" type="parTrans" cxnId="{AAE68563-3F4C-2D45-A085-C1C9B8B10D20}">
      <dgm:prSet/>
      <dgm:spPr/>
      <dgm:t>
        <a:bodyPr/>
        <a:lstStyle/>
        <a:p>
          <a:endParaRPr lang="en-US"/>
        </a:p>
      </dgm:t>
    </dgm:pt>
    <dgm:pt modelId="{BAE64062-1CAD-7943-AF89-999B09EC3600}" type="sibTrans" cxnId="{AAE68563-3F4C-2D45-A085-C1C9B8B10D20}">
      <dgm:prSet/>
      <dgm:spPr/>
      <dgm:t>
        <a:bodyPr/>
        <a:lstStyle/>
        <a:p>
          <a:endParaRPr lang="en-US"/>
        </a:p>
      </dgm:t>
    </dgm:pt>
    <dgm:pt modelId="{5C2FEC62-247A-6B4A-88BA-47B13A61E01A}">
      <dgm:prSet phldrT="[Text]"/>
      <dgm:spPr/>
      <dgm:t>
        <a:bodyPr/>
        <a:lstStyle/>
        <a:p>
          <a:r>
            <a:rPr lang="en-US" dirty="0"/>
            <a:t>activity</a:t>
          </a:r>
        </a:p>
      </dgm:t>
    </dgm:pt>
    <dgm:pt modelId="{0A5A2CE3-3A2E-734C-8247-1C0BD09E9F40}" type="parTrans" cxnId="{02EBFDA8-C389-7443-B92F-773E9EE64127}">
      <dgm:prSet/>
      <dgm:spPr/>
      <dgm:t>
        <a:bodyPr/>
        <a:lstStyle/>
        <a:p>
          <a:endParaRPr lang="en-US"/>
        </a:p>
      </dgm:t>
    </dgm:pt>
    <dgm:pt modelId="{0ED1CBC0-A133-B84C-87B6-F9417DF1E10A}" type="sibTrans" cxnId="{02EBFDA8-C389-7443-B92F-773E9EE64127}">
      <dgm:prSet/>
      <dgm:spPr/>
      <dgm:t>
        <a:bodyPr/>
        <a:lstStyle/>
        <a:p>
          <a:endParaRPr lang="en-US"/>
        </a:p>
      </dgm:t>
    </dgm:pt>
    <dgm:pt modelId="{A30708C2-A72C-9F4F-9CE8-6B697B7716C7}" type="pres">
      <dgm:prSet presAssocID="{F1751669-CE67-1B49-A3C3-136DC82332CD}" presName="composite" presStyleCnt="0">
        <dgm:presLayoutVars>
          <dgm:chMax val="3"/>
          <dgm:animLvl val="lvl"/>
          <dgm:resizeHandles val="exact"/>
        </dgm:presLayoutVars>
      </dgm:prSet>
      <dgm:spPr/>
    </dgm:pt>
    <dgm:pt modelId="{0AE82BB4-101F-8A44-ADB3-59C10C0777D1}" type="pres">
      <dgm:prSet presAssocID="{216F1479-1DE1-E74A-A0BE-F4191ECE80D9}" presName="gear1" presStyleLbl="node1" presStyleIdx="0" presStyleCnt="3">
        <dgm:presLayoutVars>
          <dgm:chMax val="1"/>
          <dgm:bulletEnabled val="1"/>
        </dgm:presLayoutVars>
      </dgm:prSet>
      <dgm:spPr/>
    </dgm:pt>
    <dgm:pt modelId="{70552D4B-9E35-2644-896C-C451F7CD5AAB}" type="pres">
      <dgm:prSet presAssocID="{216F1479-1DE1-E74A-A0BE-F4191ECE80D9}" presName="gear1srcNode" presStyleLbl="node1" presStyleIdx="0" presStyleCnt="3"/>
      <dgm:spPr/>
    </dgm:pt>
    <dgm:pt modelId="{E750659D-D7EE-BE4D-BFBC-37B4EC3B5EA6}" type="pres">
      <dgm:prSet presAssocID="{216F1479-1DE1-E74A-A0BE-F4191ECE80D9}" presName="gear1dstNode" presStyleLbl="node1" presStyleIdx="0" presStyleCnt="3"/>
      <dgm:spPr/>
    </dgm:pt>
    <dgm:pt modelId="{52384A92-B417-1946-9F7C-2F549A6E0051}" type="pres">
      <dgm:prSet presAssocID="{8AC3FEF1-4D11-8A47-B92C-01AD52109919}" presName="gear2" presStyleLbl="node1" presStyleIdx="1" presStyleCnt="3">
        <dgm:presLayoutVars>
          <dgm:chMax val="1"/>
          <dgm:bulletEnabled val="1"/>
        </dgm:presLayoutVars>
      </dgm:prSet>
      <dgm:spPr/>
    </dgm:pt>
    <dgm:pt modelId="{254704A2-7D35-CE44-A25A-361187263AC1}" type="pres">
      <dgm:prSet presAssocID="{8AC3FEF1-4D11-8A47-B92C-01AD52109919}" presName="gear2srcNode" presStyleLbl="node1" presStyleIdx="1" presStyleCnt="3"/>
      <dgm:spPr/>
    </dgm:pt>
    <dgm:pt modelId="{43B5C4E9-293B-7740-B4DD-74FAA470AF75}" type="pres">
      <dgm:prSet presAssocID="{8AC3FEF1-4D11-8A47-B92C-01AD52109919}" presName="gear2dstNode" presStyleLbl="node1" presStyleIdx="1" presStyleCnt="3"/>
      <dgm:spPr/>
    </dgm:pt>
    <dgm:pt modelId="{83EF9C9F-6A8C-AA40-97FF-A3D219908C24}" type="pres">
      <dgm:prSet presAssocID="{5C2FEC62-247A-6B4A-88BA-47B13A61E01A}" presName="gear3" presStyleLbl="node1" presStyleIdx="2" presStyleCnt="3"/>
      <dgm:spPr/>
    </dgm:pt>
    <dgm:pt modelId="{4BA571EA-5570-DA47-B421-0342234AF581}" type="pres">
      <dgm:prSet presAssocID="{5C2FEC62-247A-6B4A-88BA-47B13A61E01A}" presName="gear3tx" presStyleLbl="node1" presStyleIdx="2" presStyleCnt="3">
        <dgm:presLayoutVars>
          <dgm:chMax val="1"/>
          <dgm:bulletEnabled val="1"/>
        </dgm:presLayoutVars>
      </dgm:prSet>
      <dgm:spPr/>
    </dgm:pt>
    <dgm:pt modelId="{C963ED00-FF5E-F94B-BB83-C8BD28CF2F4D}" type="pres">
      <dgm:prSet presAssocID="{5C2FEC62-247A-6B4A-88BA-47B13A61E01A}" presName="gear3srcNode" presStyleLbl="node1" presStyleIdx="2" presStyleCnt="3"/>
      <dgm:spPr/>
    </dgm:pt>
    <dgm:pt modelId="{4DE625A9-D905-024A-B28A-1F3E9653E965}" type="pres">
      <dgm:prSet presAssocID="{5C2FEC62-247A-6B4A-88BA-47B13A61E01A}" presName="gear3dstNode" presStyleLbl="node1" presStyleIdx="2" presStyleCnt="3"/>
      <dgm:spPr/>
    </dgm:pt>
    <dgm:pt modelId="{D75CC461-C7E1-F543-80B7-10A2F9BC556E}" type="pres">
      <dgm:prSet presAssocID="{C6254B01-E277-CD4B-A3E1-FBDA0AAC7558}" presName="connector1" presStyleLbl="sibTrans2D1" presStyleIdx="0" presStyleCnt="3"/>
      <dgm:spPr/>
    </dgm:pt>
    <dgm:pt modelId="{A8483597-9B22-734D-BF31-D78A79C50BAF}" type="pres">
      <dgm:prSet presAssocID="{BAE64062-1CAD-7943-AF89-999B09EC3600}" presName="connector2" presStyleLbl="sibTrans2D1" presStyleIdx="1" presStyleCnt="3"/>
      <dgm:spPr/>
    </dgm:pt>
    <dgm:pt modelId="{7E5FBEC0-4A99-C844-9ECD-E7771BBC8554}" type="pres">
      <dgm:prSet presAssocID="{0ED1CBC0-A133-B84C-87B6-F9417DF1E10A}" presName="connector3" presStyleLbl="sibTrans2D1" presStyleIdx="2" presStyleCnt="3"/>
      <dgm:spPr/>
    </dgm:pt>
  </dgm:ptLst>
  <dgm:cxnLst>
    <dgm:cxn modelId="{0A97F113-2F86-9F48-B93C-E714EBA5466F}" type="presOf" srcId="{F1751669-CE67-1B49-A3C3-136DC82332CD}" destId="{A30708C2-A72C-9F4F-9CE8-6B697B7716C7}" srcOrd="0" destOrd="0" presId="urn:microsoft.com/office/officeart/2005/8/layout/gear1"/>
    <dgm:cxn modelId="{E4DAFA1B-99C9-2E4F-AFD2-740CF867022A}" type="presOf" srcId="{5C2FEC62-247A-6B4A-88BA-47B13A61E01A}" destId="{83EF9C9F-6A8C-AA40-97FF-A3D219908C24}" srcOrd="0" destOrd="0" presId="urn:microsoft.com/office/officeart/2005/8/layout/gear1"/>
    <dgm:cxn modelId="{FEC8141F-D672-9848-85DC-31A11EC616CC}" type="presOf" srcId="{8AC3FEF1-4D11-8A47-B92C-01AD52109919}" destId="{43B5C4E9-293B-7740-B4DD-74FAA470AF75}" srcOrd="2" destOrd="0" presId="urn:microsoft.com/office/officeart/2005/8/layout/gear1"/>
    <dgm:cxn modelId="{79927248-2D2F-4D47-B8A8-2F3D26CBB17B}" type="presOf" srcId="{5C2FEC62-247A-6B4A-88BA-47B13A61E01A}" destId="{4DE625A9-D905-024A-B28A-1F3E9653E965}" srcOrd="3" destOrd="0" presId="urn:microsoft.com/office/officeart/2005/8/layout/gear1"/>
    <dgm:cxn modelId="{EC809E48-AD83-4840-819E-8C91F572D077}" type="presOf" srcId="{216F1479-1DE1-E74A-A0BE-F4191ECE80D9}" destId="{0AE82BB4-101F-8A44-ADB3-59C10C0777D1}" srcOrd="0" destOrd="0" presId="urn:microsoft.com/office/officeart/2005/8/layout/gear1"/>
    <dgm:cxn modelId="{E0BC024F-8DD1-1A46-9399-C65C2F46BAC7}" type="presOf" srcId="{C6254B01-E277-CD4B-A3E1-FBDA0AAC7558}" destId="{D75CC461-C7E1-F543-80B7-10A2F9BC556E}" srcOrd="0" destOrd="0" presId="urn:microsoft.com/office/officeart/2005/8/layout/gear1"/>
    <dgm:cxn modelId="{AAE68563-3F4C-2D45-A085-C1C9B8B10D20}" srcId="{F1751669-CE67-1B49-A3C3-136DC82332CD}" destId="{8AC3FEF1-4D11-8A47-B92C-01AD52109919}" srcOrd="1" destOrd="0" parTransId="{5238B8CF-C95A-9B45-B030-E4BFA5C1B6B2}" sibTransId="{BAE64062-1CAD-7943-AF89-999B09EC3600}"/>
    <dgm:cxn modelId="{96157774-30E4-F440-9BB3-F8D6C2CF3560}" type="presOf" srcId="{BAE64062-1CAD-7943-AF89-999B09EC3600}" destId="{A8483597-9B22-734D-BF31-D78A79C50BAF}" srcOrd="0" destOrd="0" presId="urn:microsoft.com/office/officeart/2005/8/layout/gear1"/>
    <dgm:cxn modelId="{A4414283-D9B4-3446-9D8B-C5C07AA901F6}" type="presOf" srcId="{216F1479-1DE1-E74A-A0BE-F4191ECE80D9}" destId="{E750659D-D7EE-BE4D-BFBC-37B4EC3B5EA6}" srcOrd="2" destOrd="0" presId="urn:microsoft.com/office/officeart/2005/8/layout/gear1"/>
    <dgm:cxn modelId="{CCB8A1A5-6FAA-DE4C-A386-57418BA79C0B}" srcId="{F1751669-CE67-1B49-A3C3-136DC82332CD}" destId="{216F1479-1DE1-E74A-A0BE-F4191ECE80D9}" srcOrd="0" destOrd="0" parTransId="{0898CBFF-F42D-4243-885F-46C7CE7AA093}" sibTransId="{C6254B01-E277-CD4B-A3E1-FBDA0AAC7558}"/>
    <dgm:cxn modelId="{02EBFDA8-C389-7443-B92F-773E9EE64127}" srcId="{F1751669-CE67-1B49-A3C3-136DC82332CD}" destId="{5C2FEC62-247A-6B4A-88BA-47B13A61E01A}" srcOrd="2" destOrd="0" parTransId="{0A5A2CE3-3A2E-734C-8247-1C0BD09E9F40}" sibTransId="{0ED1CBC0-A133-B84C-87B6-F9417DF1E10A}"/>
    <dgm:cxn modelId="{D56235C1-F871-5E48-B422-7AA1BE2F04C4}" type="presOf" srcId="{5C2FEC62-247A-6B4A-88BA-47B13A61E01A}" destId="{4BA571EA-5570-DA47-B421-0342234AF581}" srcOrd="1" destOrd="0" presId="urn:microsoft.com/office/officeart/2005/8/layout/gear1"/>
    <dgm:cxn modelId="{3EB263C2-B5EC-334A-88EE-20954417A36D}" type="presOf" srcId="{0ED1CBC0-A133-B84C-87B6-F9417DF1E10A}" destId="{7E5FBEC0-4A99-C844-9ECD-E7771BBC8554}" srcOrd="0" destOrd="0" presId="urn:microsoft.com/office/officeart/2005/8/layout/gear1"/>
    <dgm:cxn modelId="{DD4275C2-55F4-AE47-A241-0DB6B7B533D5}" type="presOf" srcId="{5C2FEC62-247A-6B4A-88BA-47B13A61E01A}" destId="{C963ED00-FF5E-F94B-BB83-C8BD28CF2F4D}" srcOrd="2" destOrd="0" presId="urn:microsoft.com/office/officeart/2005/8/layout/gear1"/>
    <dgm:cxn modelId="{D86C12C6-9534-9646-8BF8-361783CB21D8}" type="presOf" srcId="{8AC3FEF1-4D11-8A47-B92C-01AD52109919}" destId="{52384A92-B417-1946-9F7C-2F549A6E0051}" srcOrd="0" destOrd="0" presId="urn:microsoft.com/office/officeart/2005/8/layout/gear1"/>
    <dgm:cxn modelId="{7BFBE5D4-50CB-7E4D-BF95-BF5B77B86C20}" type="presOf" srcId="{8AC3FEF1-4D11-8A47-B92C-01AD52109919}" destId="{254704A2-7D35-CE44-A25A-361187263AC1}" srcOrd="1" destOrd="0" presId="urn:microsoft.com/office/officeart/2005/8/layout/gear1"/>
    <dgm:cxn modelId="{7F4497E5-D5F5-F947-83E5-5673EFA018CC}" type="presOf" srcId="{216F1479-1DE1-E74A-A0BE-F4191ECE80D9}" destId="{70552D4B-9E35-2644-896C-C451F7CD5AAB}" srcOrd="1" destOrd="0" presId="urn:microsoft.com/office/officeart/2005/8/layout/gear1"/>
    <dgm:cxn modelId="{0C2959EF-BD75-7D41-91A8-A0A7C80DDB9B}" type="presParOf" srcId="{A30708C2-A72C-9F4F-9CE8-6B697B7716C7}" destId="{0AE82BB4-101F-8A44-ADB3-59C10C0777D1}" srcOrd="0" destOrd="0" presId="urn:microsoft.com/office/officeart/2005/8/layout/gear1"/>
    <dgm:cxn modelId="{466D7417-4A5F-384E-9278-A919AD8F6F4C}" type="presParOf" srcId="{A30708C2-A72C-9F4F-9CE8-6B697B7716C7}" destId="{70552D4B-9E35-2644-896C-C451F7CD5AAB}" srcOrd="1" destOrd="0" presId="urn:microsoft.com/office/officeart/2005/8/layout/gear1"/>
    <dgm:cxn modelId="{E7FAEFEA-3EE7-AC42-AF99-C2B404910F61}" type="presParOf" srcId="{A30708C2-A72C-9F4F-9CE8-6B697B7716C7}" destId="{E750659D-D7EE-BE4D-BFBC-37B4EC3B5EA6}" srcOrd="2" destOrd="0" presId="urn:microsoft.com/office/officeart/2005/8/layout/gear1"/>
    <dgm:cxn modelId="{94635B05-A2C1-B54E-9056-BAAF8F04C89B}" type="presParOf" srcId="{A30708C2-A72C-9F4F-9CE8-6B697B7716C7}" destId="{52384A92-B417-1946-9F7C-2F549A6E0051}" srcOrd="3" destOrd="0" presId="urn:microsoft.com/office/officeart/2005/8/layout/gear1"/>
    <dgm:cxn modelId="{E4E1F544-CA71-094D-9F2D-3968F0E4E2DB}" type="presParOf" srcId="{A30708C2-A72C-9F4F-9CE8-6B697B7716C7}" destId="{254704A2-7D35-CE44-A25A-361187263AC1}" srcOrd="4" destOrd="0" presId="urn:microsoft.com/office/officeart/2005/8/layout/gear1"/>
    <dgm:cxn modelId="{7C7AC408-F5FD-6749-A87B-9E274A4E3199}" type="presParOf" srcId="{A30708C2-A72C-9F4F-9CE8-6B697B7716C7}" destId="{43B5C4E9-293B-7740-B4DD-74FAA470AF75}" srcOrd="5" destOrd="0" presId="urn:microsoft.com/office/officeart/2005/8/layout/gear1"/>
    <dgm:cxn modelId="{10A38BE6-CBB2-8647-9F6C-67FBF7326699}" type="presParOf" srcId="{A30708C2-A72C-9F4F-9CE8-6B697B7716C7}" destId="{83EF9C9F-6A8C-AA40-97FF-A3D219908C24}" srcOrd="6" destOrd="0" presId="urn:microsoft.com/office/officeart/2005/8/layout/gear1"/>
    <dgm:cxn modelId="{9120717B-3A10-4B4F-8F76-2C1BF6FBB46E}" type="presParOf" srcId="{A30708C2-A72C-9F4F-9CE8-6B697B7716C7}" destId="{4BA571EA-5570-DA47-B421-0342234AF581}" srcOrd="7" destOrd="0" presId="urn:microsoft.com/office/officeart/2005/8/layout/gear1"/>
    <dgm:cxn modelId="{8FF4644E-275D-C548-9669-B1D82C112D2B}" type="presParOf" srcId="{A30708C2-A72C-9F4F-9CE8-6B697B7716C7}" destId="{C963ED00-FF5E-F94B-BB83-C8BD28CF2F4D}" srcOrd="8" destOrd="0" presId="urn:microsoft.com/office/officeart/2005/8/layout/gear1"/>
    <dgm:cxn modelId="{39AE243C-7877-7940-B524-35F245323CEF}" type="presParOf" srcId="{A30708C2-A72C-9F4F-9CE8-6B697B7716C7}" destId="{4DE625A9-D905-024A-B28A-1F3E9653E965}" srcOrd="9" destOrd="0" presId="urn:microsoft.com/office/officeart/2005/8/layout/gear1"/>
    <dgm:cxn modelId="{BB3ED062-FCB4-ED44-81B0-F803AF15F2EF}" type="presParOf" srcId="{A30708C2-A72C-9F4F-9CE8-6B697B7716C7}" destId="{D75CC461-C7E1-F543-80B7-10A2F9BC556E}" srcOrd="10" destOrd="0" presId="urn:microsoft.com/office/officeart/2005/8/layout/gear1"/>
    <dgm:cxn modelId="{75E964A4-84A8-7646-A99F-61F07F88C2D4}" type="presParOf" srcId="{A30708C2-A72C-9F4F-9CE8-6B697B7716C7}" destId="{A8483597-9B22-734D-BF31-D78A79C50BAF}" srcOrd="11" destOrd="0" presId="urn:microsoft.com/office/officeart/2005/8/layout/gear1"/>
    <dgm:cxn modelId="{315F912A-9BE3-9A4B-BC85-120AEED1FB0C}" type="presParOf" srcId="{A30708C2-A72C-9F4F-9CE8-6B697B7716C7}" destId="{7E5FBEC0-4A99-C844-9ECD-E7771BBC8554}"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82BB4-101F-8A44-ADB3-59C10C0777D1}">
      <dsp:nvSpPr>
        <dsp:cNvPr id="0" name=""/>
        <dsp:cNvSpPr/>
      </dsp:nvSpPr>
      <dsp:spPr>
        <a:xfrm>
          <a:off x="703601" y="484727"/>
          <a:ext cx="592444" cy="592444"/>
        </a:xfrm>
        <a:prstGeom prst="gear9">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geolocation</a:t>
          </a:r>
        </a:p>
      </dsp:txBody>
      <dsp:txXfrm>
        <a:off x="822709" y="623504"/>
        <a:ext cx="354228" cy="304529"/>
      </dsp:txXfrm>
    </dsp:sp>
    <dsp:sp modelId="{52384A92-B417-1946-9F7C-2F549A6E0051}">
      <dsp:nvSpPr>
        <dsp:cNvPr id="0" name=""/>
        <dsp:cNvSpPr/>
      </dsp:nvSpPr>
      <dsp:spPr>
        <a:xfrm>
          <a:off x="358906" y="344695"/>
          <a:ext cx="430868" cy="430868"/>
        </a:xfrm>
        <a:prstGeom prst="gear6">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stress</a:t>
          </a:r>
        </a:p>
      </dsp:txBody>
      <dsp:txXfrm>
        <a:off x="467378" y="453823"/>
        <a:ext cx="213924" cy="212612"/>
      </dsp:txXfrm>
    </dsp:sp>
    <dsp:sp modelId="{83EF9C9F-6A8C-AA40-97FF-A3D219908C24}">
      <dsp:nvSpPr>
        <dsp:cNvPr id="0" name=""/>
        <dsp:cNvSpPr/>
      </dsp:nvSpPr>
      <dsp:spPr>
        <a:xfrm rot="20700000">
          <a:off x="600237" y="47439"/>
          <a:ext cx="422163" cy="422163"/>
        </a:xfrm>
        <a:prstGeom prst="gear6">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activity</a:t>
          </a:r>
        </a:p>
      </dsp:txBody>
      <dsp:txXfrm rot="-20700000">
        <a:off x="692830" y="140032"/>
        <a:ext cx="236977" cy="236977"/>
      </dsp:txXfrm>
    </dsp:sp>
    <dsp:sp modelId="{D75CC461-C7E1-F543-80B7-10A2F9BC556E}">
      <dsp:nvSpPr>
        <dsp:cNvPr id="0" name=""/>
        <dsp:cNvSpPr/>
      </dsp:nvSpPr>
      <dsp:spPr>
        <a:xfrm>
          <a:off x="630188" y="409706"/>
          <a:ext cx="758329" cy="758329"/>
        </a:xfrm>
        <a:prstGeom prst="circularArrow">
          <a:avLst>
            <a:gd name="adj1" fmla="val 4687"/>
            <a:gd name="adj2" fmla="val 299029"/>
            <a:gd name="adj3" fmla="val 2310279"/>
            <a:gd name="adj4" fmla="val 16412920"/>
            <a:gd name="adj5" fmla="val 5469"/>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8483597-9B22-734D-BF31-D78A79C50BAF}">
      <dsp:nvSpPr>
        <dsp:cNvPr id="0" name=""/>
        <dsp:cNvSpPr/>
      </dsp:nvSpPr>
      <dsp:spPr>
        <a:xfrm>
          <a:off x="282600" y="262737"/>
          <a:ext cx="550973" cy="550973"/>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E5FBEC0-4A99-C844-9ECD-E7771BBC8554}">
      <dsp:nvSpPr>
        <dsp:cNvPr id="0" name=""/>
        <dsp:cNvSpPr/>
      </dsp:nvSpPr>
      <dsp:spPr>
        <a:xfrm>
          <a:off x="502586" y="-31652"/>
          <a:ext cx="594060" cy="594060"/>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ED1D2-B96D-1C46-93A6-84824090F288}" type="datetimeFigureOut">
              <a:rPr lang="en-US" smtClean="0"/>
              <a:t>2/13/18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8F328A-16EF-6444-904D-274E99C0E4E5}" type="slidenum">
              <a:rPr lang="en-US" smtClean="0"/>
              <a:t>‹#›</a:t>
            </a:fld>
            <a:endParaRPr lang="en-US"/>
          </a:p>
        </p:txBody>
      </p:sp>
    </p:spTree>
    <p:extLst>
      <p:ext uri="{BB962C8B-B14F-4D97-AF65-F5344CB8AC3E}">
        <p14:creationId xmlns:p14="http://schemas.microsoft.com/office/powerpoint/2010/main" val="70939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cs.cornell.edu/~ylongqi"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drive.google.com/file/d/0B22tMO4UYj2kcDZWd3QxcWRURzFManZEcWY2OUlPczhrOVJR/view?pref=2&amp;pli=1" TargetMode="External"/><Relationship Id="rId5" Type="http://schemas.openxmlformats.org/officeDocument/2006/relationships/hyperlink" Target="http://destrin.smalldata.io/" TargetMode="External"/><Relationship Id="rId4" Type="http://schemas.openxmlformats.org/officeDocument/2006/relationships/hyperlink" Target="http://jppollak.co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ved=0ahUKEwjV6p-vopjSAhVT0WMKHavKB1MQFgghMAA&amp;url=http://www.ichom.org/&amp;usg=AFQjCNFMA01hg08nR0dlmu8rl6rBrj4ymA&amp;sig2=TbUNGYDky0pBZ41k1GBJwQ"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FFAA793B-A3E8-D74B-B91D-B9315E046BDE}" type="slidenum">
              <a:rPr lang="en-US" altLang="en-US" sz="1200"/>
              <a:pPr/>
              <a:t>1</a:t>
            </a:fld>
            <a:endParaRPr lang="en-US" altLang="en-US" sz="1200"/>
          </a:p>
        </p:txBody>
      </p:sp>
      <p:sp>
        <p:nvSpPr>
          <p:cNvPr id="29698"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pPr>
              <a:defRPr/>
            </a:pPr>
            <a:r>
              <a:rPr lang="en-US" dirty="0">
                <a:cs typeface="+mn-cs"/>
              </a:rPr>
              <a:t>PMI, PPRN, National Cancer Data Ecosystem – patient-donated data to research</a:t>
            </a:r>
          </a:p>
          <a:p>
            <a:pPr>
              <a:defRPr/>
            </a:pPr>
            <a:r>
              <a:rPr lang="en-US" dirty="0">
                <a:cs typeface="+mn-cs"/>
              </a:rPr>
              <a:t>Time for a patient-driven health information economy – </a:t>
            </a:r>
            <a:r>
              <a:rPr lang="en-US" dirty="0" err="1">
                <a:cs typeface="+mn-cs"/>
              </a:rPr>
              <a:t>Mandl</a:t>
            </a:r>
            <a:r>
              <a:rPr lang="en-US" dirty="0">
                <a:cs typeface="+mn-cs"/>
              </a:rPr>
              <a:t> and </a:t>
            </a:r>
            <a:r>
              <a:rPr lang="en-US" dirty="0" err="1">
                <a:cs typeface="+mn-cs"/>
              </a:rPr>
              <a:t>Kohane</a:t>
            </a:r>
            <a:r>
              <a:rPr lang="en-US" dirty="0">
                <a:cs typeface="+mn-cs"/>
              </a:rPr>
              <a:t>, </a:t>
            </a:r>
            <a:r>
              <a:rPr lang="en-US" dirty="0" err="1">
                <a:cs typeface="+mn-cs"/>
              </a:rPr>
              <a:t>hyperportalosis</a:t>
            </a:r>
            <a:endParaRPr lang="en-US" dirty="0">
              <a:cs typeface="+mn-cs"/>
            </a:endParaRPr>
          </a:p>
          <a:p>
            <a:pPr>
              <a:defRPr/>
            </a:pPr>
            <a:endParaRPr lang="en-US" dirty="0">
              <a:cs typeface="+mn-cs"/>
            </a:endParaRPr>
          </a:p>
          <a:p>
            <a:pPr>
              <a:defRPr/>
            </a:pPr>
            <a:r>
              <a:rPr lang="en-US" dirty="0">
                <a:cs typeface="+mn-cs"/>
              </a:rPr>
              <a:t>Open Notes movement</a:t>
            </a:r>
          </a:p>
          <a:p>
            <a:pPr>
              <a:defRPr/>
            </a:pPr>
            <a:r>
              <a:rPr lang="en-US" dirty="0">
                <a:cs typeface="+mn-cs"/>
              </a:rPr>
              <a:t>HUGO to synch with </a:t>
            </a:r>
          </a:p>
          <a:p>
            <a:pPr>
              <a:defRPr/>
            </a:pPr>
            <a:r>
              <a:rPr lang="en-US" dirty="0">
                <a:cs typeface="+mn-cs"/>
              </a:rPr>
              <a:t>Ethan </a:t>
            </a:r>
            <a:r>
              <a:rPr lang="en-US" dirty="0" err="1">
                <a:cs typeface="+mn-cs"/>
              </a:rPr>
              <a:t>Basch</a:t>
            </a:r>
            <a:r>
              <a:rPr lang="en-US" dirty="0">
                <a:cs typeface="+mn-cs"/>
              </a:rPr>
              <a:t>, on PROs</a:t>
            </a:r>
          </a:p>
          <a:p>
            <a:pPr>
              <a:defRPr/>
            </a:pPr>
            <a:r>
              <a:rPr lang="en-US" dirty="0" err="1">
                <a:cs typeface="+mn-cs"/>
              </a:rPr>
              <a:t>Rearchitecting</a:t>
            </a:r>
            <a:r>
              <a:rPr lang="en-US" dirty="0">
                <a:cs typeface="+mn-cs"/>
              </a:rPr>
              <a:t> clinical </a:t>
            </a:r>
            <a:r>
              <a:rPr lang="en-US" dirty="0" err="1">
                <a:cs typeface="+mn-cs"/>
              </a:rPr>
              <a:t>researc</a:t>
            </a:r>
            <a:r>
              <a:rPr lang="en-US" dirty="0">
                <a:cs typeface="+mn-cs"/>
              </a:rPr>
              <a:t> </a:t>
            </a:r>
            <a:r>
              <a:rPr lang="en-US" dirty="0" err="1">
                <a:cs typeface="+mn-cs"/>
              </a:rPr>
              <a:t>hwith</a:t>
            </a:r>
            <a:r>
              <a:rPr lang="en-US" dirty="0">
                <a:cs typeface="+mn-cs"/>
              </a:rPr>
              <a:t> people-powered data partnership</a:t>
            </a:r>
          </a:p>
          <a:p>
            <a:pPr>
              <a:defRPr/>
            </a:pPr>
            <a:r>
              <a:rPr lang="en-US" dirty="0" err="1"/>
              <a:t>www.atsdr.cdc.gov</a:t>
            </a:r>
            <a:endParaRPr lang="en-US" dirty="0"/>
          </a:p>
          <a:p>
            <a:pPr>
              <a:defRPr/>
            </a:pPr>
            <a:endParaRPr lang="en-US" dirty="0">
              <a:cs typeface="+mn-cs"/>
            </a:endParaRPr>
          </a:p>
        </p:txBody>
      </p:sp>
    </p:spTree>
    <p:extLst>
      <p:ext uri="{BB962C8B-B14F-4D97-AF65-F5344CB8AC3E}">
        <p14:creationId xmlns:p14="http://schemas.microsoft.com/office/powerpoint/2010/main" val="1631501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14</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Let</a:t>
            </a:r>
            <a:r>
              <a:rPr lang="mr-IN" dirty="0">
                <a:solidFill>
                  <a:srgbClr val="333333"/>
                </a:solidFill>
                <a:latin typeface="Arial" charset="0"/>
                <a:cs typeface="+mn-cs"/>
              </a:rPr>
              <a:t>’</a:t>
            </a:r>
            <a:r>
              <a:rPr lang="en-US" dirty="0">
                <a:solidFill>
                  <a:srgbClr val="333333"/>
                </a:solidFill>
                <a:latin typeface="Arial" charset="0"/>
                <a:cs typeface="+mn-cs"/>
              </a:rPr>
              <a:t>s</a:t>
            </a:r>
            <a:r>
              <a:rPr lang="en-US" baseline="0" dirty="0">
                <a:solidFill>
                  <a:srgbClr val="333333"/>
                </a:solidFill>
                <a:latin typeface="Arial" charset="0"/>
                <a:cs typeface="+mn-cs"/>
              </a:rPr>
              <a:t> look at an example of a digital biomarker, for depression. </a:t>
            </a:r>
          </a:p>
          <a:p>
            <a:pPr>
              <a:defRPr/>
            </a:pPr>
            <a:r>
              <a:rPr lang="en-US" baseline="0" dirty="0">
                <a:solidFill>
                  <a:srgbClr val="333333"/>
                </a:solidFill>
                <a:latin typeface="Arial" charset="0"/>
                <a:cs typeface="+mn-cs"/>
              </a:rPr>
              <a:t>Saeb and colleagues had 28 people carry a smartphone for 2 weeks and collected their geolocation and phone usage every 5 minutes. From this, they identified digital biomarkers that correlated with PHQ-9 scores. These biomarkers included the regularity of 24 hour activity, how much variation there was in travel patterns, or how often and long someone used their phone.  </a:t>
            </a:r>
          </a:p>
          <a:p>
            <a:pPr>
              <a:defRPr/>
            </a:pPr>
            <a:endParaRPr lang="en-US" baseline="0" dirty="0">
              <a:solidFill>
                <a:srgbClr val="333333"/>
              </a:solidFill>
              <a:latin typeface="Arial" charset="0"/>
              <a:cs typeface="+mn-cs"/>
            </a:endParaRPr>
          </a:p>
          <a:p>
            <a:pPr>
              <a:defRPr/>
            </a:pPr>
            <a:r>
              <a:rPr lang="en-US" baseline="0" dirty="0">
                <a:solidFill>
                  <a:srgbClr val="333333"/>
                </a:solidFill>
                <a:latin typeface="Arial" charset="0"/>
                <a:cs typeface="+mn-cs"/>
              </a:rPr>
              <a:t>Using a </a:t>
            </a:r>
            <a:r>
              <a:rPr lang="en-US" dirty="0">
                <a:solidFill>
                  <a:srgbClr val="333333"/>
                </a:solidFill>
                <a:latin typeface="Arial" charset="0"/>
                <a:cs typeface="+mn-cs"/>
              </a:rPr>
              <a:t>logistic</a:t>
            </a:r>
            <a:r>
              <a:rPr lang="en-US" baseline="0" dirty="0">
                <a:solidFill>
                  <a:srgbClr val="333333"/>
                </a:solidFill>
                <a:latin typeface="Arial" charset="0"/>
                <a:cs typeface="+mn-cs"/>
              </a:rPr>
              <a:t> regression classifier, they achieved an accuracy of 86.5% for predicting PHQ-9 scores of 5 or higher. </a:t>
            </a:r>
          </a:p>
          <a:p>
            <a:pPr>
              <a:defRPr/>
            </a:pPr>
            <a:endParaRPr lang="en-US" baseline="0" dirty="0">
              <a:solidFill>
                <a:srgbClr val="333333"/>
              </a:solidFill>
              <a:latin typeface="Arial" charset="0"/>
              <a:cs typeface="+mn-cs"/>
            </a:endParaRPr>
          </a:p>
          <a:p>
            <a:pPr>
              <a:defRPr/>
            </a:pPr>
            <a:r>
              <a:rPr lang="en-US" baseline="0" dirty="0">
                <a:solidFill>
                  <a:srgbClr val="333333"/>
                </a:solidFill>
                <a:latin typeface="Arial" charset="0"/>
                <a:cs typeface="+mn-cs"/>
              </a:rPr>
              <a:t>Here, PHQ-9 is treated as the gold standard, and the biomarker Is meant to replace the PHQ-9 for differentiating no depression from mild depression. But this may not be the best biomarker for identifying more severe depression.  </a:t>
            </a:r>
            <a:endParaRPr lang="en-US" dirty="0">
              <a:solidFill>
                <a:srgbClr val="333333"/>
              </a:solidFill>
              <a:latin typeface="Arial" charset="0"/>
              <a:cs typeface="+mn-cs"/>
            </a:endParaRPr>
          </a:p>
        </p:txBody>
      </p:sp>
      <p:sp>
        <p:nvSpPr>
          <p:cNvPr id="32771" name="Rectangle 3"/>
          <p:cNvSpPr>
            <a:spLocks noGrp="1" noRot="1" noChangeAspect="1" noChangeArrowheads="1" noTextEdit="1"/>
          </p:cNvSpPr>
          <p:nvPr>
            <p:ph type="sldImg"/>
          </p:nvPr>
        </p:nvSpPr>
        <p:spPr>
          <a:xfrm>
            <a:off x="685800" y="1143000"/>
            <a:ext cx="5486400" cy="3086100"/>
          </a:xfrm>
          <a:ln w="12700" cap="flat">
            <a:solidFill>
              <a:schemeClr val="tx1"/>
            </a:solidFill>
          </a:ln>
        </p:spPr>
      </p:sp>
    </p:spTree>
    <p:extLst>
      <p:ext uri="{BB962C8B-B14F-4D97-AF65-F5344CB8AC3E}">
        <p14:creationId xmlns:p14="http://schemas.microsoft.com/office/powerpoint/2010/main" val="23271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99491F88-A1F2-F148-815D-12208C2CD425}" type="slidenum">
              <a:rPr lang="en-US" altLang="en-US" sz="1200"/>
              <a:pPr/>
              <a:t>15</a:t>
            </a:fld>
            <a:endParaRPr lang="en-US" altLang="en-US" sz="1200"/>
          </a:p>
        </p:txBody>
      </p:sp>
      <p:sp>
        <p:nvSpPr>
          <p:cNvPr id="45058"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1181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cs typeface="+mn-cs"/>
              </a:rPr>
              <a:t>In fact,</a:t>
            </a:r>
            <a:r>
              <a:rPr lang="en-US" baseline="0" dirty="0">
                <a:cs typeface="+mn-cs"/>
              </a:rPr>
              <a:t> for many things, we don’t know what the right biomarkers are to help manage chronic disease. We can use sensors to detect a smoking event -- using wrist accelerometer </a:t>
            </a:r>
            <a:r>
              <a:rPr lang="mr-IN" baseline="0" dirty="0">
                <a:cs typeface="+mn-cs"/>
              </a:rPr>
              <a:t>–</a:t>
            </a:r>
            <a:r>
              <a:rPr lang="en-US" baseline="0" dirty="0">
                <a:cs typeface="+mn-cs"/>
              </a:rPr>
              <a:t> or fall risk measured by gait and balance, or directly measuring pulmonary edema via an RF sensor. </a:t>
            </a:r>
          </a:p>
          <a:p>
            <a:pPr>
              <a:defRPr/>
            </a:pPr>
            <a:endParaRPr lang="en-US" baseline="0" dirty="0">
              <a:cs typeface="+mn-cs"/>
            </a:endParaRPr>
          </a:p>
          <a:p>
            <a:pPr>
              <a:defRPr/>
            </a:pPr>
            <a:r>
              <a:rPr lang="en-US" baseline="0" dirty="0">
                <a:cs typeface="+mn-cs"/>
              </a:rPr>
              <a:t>But maybe it’s more useful clinically to collect PROs on smoking urge, fear of falling, </a:t>
            </a:r>
            <a:r>
              <a:rPr lang="en-US" baseline="0" dirty="0" err="1">
                <a:cs typeface="+mn-cs"/>
              </a:rPr>
              <a:t>dypsnea</a:t>
            </a:r>
            <a:r>
              <a:rPr lang="en-US" baseline="0" dirty="0">
                <a:cs typeface="+mn-cs"/>
              </a:rPr>
              <a:t>. Just as mobile technologies offer powerful new sensors for objective quantitative digital biomarkers, they also offer a new approach to </a:t>
            </a:r>
            <a:r>
              <a:rPr lang="en-US" baseline="0" dirty="0" err="1">
                <a:cs typeface="+mn-cs"/>
              </a:rPr>
              <a:t>PROs.</a:t>
            </a:r>
            <a:r>
              <a:rPr lang="en-US" baseline="0" dirty="0">
                <a:cs typeface="+mn-cs"/>
              </a:rPr>
              <a:t> </a:t>
            </a:r>
            <a:endParaRPr lang="en-US" dirty="0">
              <a:cs typeface="+mn-cs"/>
            </a:endParaRPr>
          </a:p>
          <a:p>
            <a:pPr>
              <a:defRPr/>
            </a:pPr>
            <a:endParaRPr lang="en-US" dirty="0">
              <a:cs typeface="+mn-cs"/>
            </a:endParaRPr>
          </a:p>
          <a:p>
            <a:pPr>
              <a:defRPr/>
            </a:pPr>
            <a:endParaRPr lang="en-US" dirty="0">
              <a:cs typeface="+mn-cs"/>
            </a:endParaRPr>
          </a:p>
          <a:p>
            <a:pPr>
              <a:defRPr/>
            </a:pPr>
            <a:endParaRPr lang="en-US" dirty="0">
              <a:cs typeface="+mn-cs"/>
            </a:endParaRPr>
          </a:p>
          <a:p>
            <a:pPr>
              <a:defRPr/>
            </a:pPr>
            <a:endParaRPr lang="en-US" dirty="0">
              <a:cs typeface="+mn-cs"/>
            </a:endParaRPr>
          </a:p>
          <a:p>
            <a:pPr>
              <a:defRPr/>
            </a:pPr>
            <a:r>
              <a:rPr lang="en-US" dirty="0">
                <a:cs typeface="+mn-cs"/>
              </a:rPr>
              <a:t>http://</a:t>
            </a:r>
            <a:r>
              <a:rPr lang="en-US" dirty="0" err="1">
                <a:cs typeface="+mn-cs"/>
              </a:rPr>
              <a:t>slideplayer.com</a:t>
            </a:r>
            <a:r>
              <a:rPr lang="en-US" dirty="0">
                <a:cs typeface="+mn-cs"/>
              </a:rPr>
              <a:t>/slide/10650231/</a:t>
            </a:r>
          </a:p>
        </p:txBody>
      </p:sp>
    </p:spTree>
    <p:extLst>
      <p:ext uri="{BB962C8B-B14F-4D97-AF65-F5344CB8AC3E}">
        <p14:creationId xmlns:p14="http://schemas.microsoft.com/office/powerpoint/2010/main" val="3792284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16</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4071879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18</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endParaRPr lang="en-US" dirty="0">
              <a:solidFill>
                <a:srgbClr val="333333"/>
              </a:solidFill>
              <a:latin typeface="Arial" charset="0"/>
              <a:cs typeface="+mn-cs"/>
            </a:endParaRP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3776777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The standard PRO approach has some weaknesses. Assessments are infrequent, so people have forgotten how they felt weeks or months ago, and it’s hard to average out and report on feelings you’ve forgotten. For PROs administered by an interviewer, there is interviewer bias, which can be compounded with assessments performed in the unnatural environment of a clinic.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In contrast, mobile technologies have made ecological momentary assessments, or EMAs, widely possible. EMAs are when a person repeatedly reports on symptoms, affect, behavior, and cognitions  close in time to experience and in the person’s natural environment. </a:t>
            </a:r>
          </a:p>
          <a:p>
            <a:endParaRPr lang="en-US" dirty="0"/>
          </a:p>
        </p:txBody>
      </p:sp>
      <p:sp>
        <p:nvSpPr>
          <p:cNvPr id="4" name="Slide Number Placeholder 3"/>
          <p:cNvSpPr>
            <a:spLocks noGrp="1"/>
          </p:cNvSpPr>
          <p:nvPr>
            <p:ph type="sldNum" sz="quarter" idx="10"/>
          </p:nvPr>
        </p:nvSpPr>
        <p:spPr/>
        <p:txBody>
          <a:bodyPr/>
          <a:lstStyle/>
          <a:p>
            <a:fld id="{3FB13E71-D0DB-0C4A-B9A9-37682E3E9889}" type="slidenum">
              <a:rPr lang="en-US" smtClean="0"/>
              <a:t>20</a:t>
            </a:fld>
            <a:endParaRPr lang="en-US"/>
          </a:p>
        </p:txBody>
      </p:sp>
    </p:spTree>
    <p:extLst>
      <p:ext uri="{BB962C8B-B14F-4D97-AF65-F5344CB8AC3E}">
        <p14:creationId xmlns:p14="http://schemas.microsoft.com/office/powerpoint/2010/main" val="520802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a:t>
            </a:r>
            <a:r>
              <a:rPr lang="en-US" baseline="0" dirty="0"/>
              <a:t> to standard PROs, EMAs can occur as frequently as needed, real-time reports have less recall bias, there is no interviewer bias, and assessments are in the person’s native environment. EMAs are very attractive </a:t>
            </a:r>
            <a:endParaRPr lang="en-US" dirty="0"/>
          </a:p>
        </p:txBody>
      </p:sp>
      <p:sp>
        <p:nvSpPr>
          <p:cNvPr id="4" name="Slide Number Placeholder 3"/>
          <p:cNvSpPr>
            <a:spLocks noGrp="1"/>
          </p:cNvSpPr>
          <p:nvPr>
            <p:ph type="sldNum" sz="quarter" idx="10"/>
          </p:nvPr>
        </p:nvSpPr>
        <p:spPr/>
        <p:txBody>
          <a:bodyPr/>
          <a:lstStyle/>
          <a:p>
            <a:fld id="{3FB13E71-D0DB-0C4A-B9A9-37682E3E9889}" type="slidenum">
              <a:rPr lang="en-US" smtClean="0"/>
              <a:t>21</a:t>
            </a:fld>
            <a:endParaRPr lang="en-US"/>
          </a:p>
        </p:txBody>
      </p:sp>
    </p:spTree>
    <p:extLst>
      <p:ext uri="{BB962C8B-B14F-4D97-AF65-F5344CB8AC3E}">
        <p14:creationId xmlns:p14="http://schemas.microsoft.com/office/powerpoint/2010/main" val="3073966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Here’s from the eMocha study, the participant is offered individualized questionnaires that ask assessments “in the moment”. Where are you right now? Who did you drink with? Ubiquitous mobile technologies have revolutionized EMAs but fo the rest of my talk I’m going to leave active sensing and focus only on …</a:t>
            </a:r>
            <a:endParaRPr lang="en-US"/>
          </a:p>
        </p:txBody>
      </p:sp>
      <p:sp>
        <p:nvSpPr>
          <p:cNvPr id="4" name="Slide Number Placeholder 3"/>
          <p:cNvSpPr>
            <a:spLocks noGrp="1"/>
          </p:cNvSpPr>
          <p:nvPr>
            <p:ph type="sldNum" sz="quarter" idx="10"/>
          </p:nvPr>
        </p:nvSpPr>
        <p:spPr/>
        <p:txBody>
          <a:bodyPr/>
          <a:lstStyle/>
          <a:p>
            <a:fld id="{93863580-3442-2E4A-9A75-FB365206F028}" type="slidenum">
              <a:rPr lang="en-US" smtClean="0"/>
              <a:t>22</a:t>
            </a:fld>
            <a:endParaRPr lang="en-US"/>
          </a:p>
        </p:txBody>
      </p:sp>
    </p:spTree>
    <p:extLst>
      <p:ext uri="{BB962C8B-B14F-4D97-AF65-F5344CB8AC3E}">
        <p14:creationId xmlns:p14="http://schemas.microsoft.com/office/powerpoint/2010/main" val="253174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Longqi Yang</a:t>
            </a:r>
            <a:r>
              <a:rPr lang="en-US" sz="1200" b="0" i="0" kern="1200" dirty="0">
                <a:solidFill>
                  <a:schemeClr val="tx1"/>
                </a:solidFill>
                <a:effectLst/>
                <a:latin typeface="+mn-lt"/>
                <a:ea typeface="+mn-ea"/>
                <a:cs typeface="+mn-cs"/>
              </a:rPr>
              <a:t>, Diana Freed, Alex Wu, Judy Wu, </a:t>
            </a:r>
            <a:r>
              <a:rPr lang="en-US" sz="1200" b="0" i="0" u="none" strike="noStrike" kern="1200" dirty="0">
                <a:solidFill>
                  <a:schemeClr val="tx1"/>
                </a:solidFill>
                <a:effectLst/>
                <a:latin typeface="+mn-lt"/>
                <a:ea typeface="+mn-ea"/>
                <a:cs typeface="+mn-cs"/>
                <a:hlinkClick r:id="rId4"/>
              </a:rPr>
              <a:t>JP Pollak</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Deborah Estrin</a:t>
            </a:r>
            <a:r>
              <a:rPr lang="en-US" sz="1200" b="0" i="0" kern="120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hlinkClick r:id="rId6"/>
              </a:rPr>
              <a:t>Your Activities of Daily Living (YADL): An Image-based Survey Technique for Patients with Arthritis.</a:t>
            </a:r>
            <a:r>
              <a:rPr lang="en-US" sz="1200" b="0" i="0" kern="1200" dirty="0">
                <a:solidFill>
                  <a:schemeClr val="tx1"/>
                </a:solidFill>
                <a:effectLst/>
                <a:latin typeface="+mn-lt"/>
                <a:ea typeface="+mn-ea"/>
                <a:cs typeface="+mn-cs"/>
              </a:rPr>
              <a:t> 10th International Conference on Pervasive Computing Technologies for Healthcare (</a:t>
            </a:r>
            <a:r>
              <a:rPr lang="en-US" sz="1200" b="1" i="1" kern="1200" dirty="0" err="1">
                <a:solidFill>
                  <a:schemeClr val="tx1"/>
                </a:solidFill>
                <a:effectLst/>
                <a:latin typeface="+mn-lt"/>
                <a:ea typeface="+mn-ea"/>
                <a:cs typeface="+mn-cs"/>
              </a:rPr>
              <a:t>PervasiveHealth</a:t>
            </a:r>
            <a:r>
              <a:rPr lang="en-US" sz="1200" b="0" i="0" kern="1200" dirty="0">
                <a:solidFill>
                  <a:schemeClr val="tx1"/>
                </a:solidFill>
                <a:effectLst/>
                <a:latin typeface="+mn-lt"/>
                <a:ea typeface="+mn-ea"/>
                <a:cs typeface="+mn-cs"/>
              </a:rPr>
              <a:t>), 2016.</a:t>
            </a:r>
            <a:endParaRPr lang="en-US" dirty="0"/>
          </a:p>
        </p:txBody>
      </p:sp>
      <p:sp>
        <p:nvSpPr>
          <p:cNvPr id="4" name="Slide Number Placeholder 3"/>
          <p:cNvSpPr>
            <a:spLocks noGrp="1"/>
          </p:cNvSpPr>
          <p:nvPr>
            <p:ph type="sldNum" sz="quarter" idx="10"/>
          </p:nvPr>
        </p:nvSpPr>
        <p:spPr/>
        <p:txBody>
          <a:bodyPr/>
          <a:lstStyle/>
          <a:p>
            <a:fld id="{548F328A-16EF-6444-904D-274E99C0E4E5}" type="slidenum">
              <a:rPr lang="en-US" smtClean="0"/>
              <a:t>24</a:t>
            </a:fld>
            <a:endParaRPr lang="en-US"/>
          </a:p>
        </p:txBody>
      </p:sp>
    </p:spTree>
    <p:extLst>
      <p:ext uri="{BB962C8B-B14F-4D97-AF65-F5344CB8AC3E}">
        <p14:creationId xmlns:p14="http://schemas.microsoft.com/office/powerpoint/2010/main" val="811198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25</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2998192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 particularly excited about the possibilities for what I call hybrid PROs that combine passively sensed data with active self-report.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For example, instead of asking about hip pain, can</a:t>
            </a:r>
            <a:r>
              <a:rPr lang="en-US" baseline="0" dirty="0"/>
              <a:t> we build individualized models of mobility correlated to subjective pain level? We all know people who rate any pain a 9 or a 10 but can still do their daily activities, versus others who are limping but say their pain is a only 3 or 4. I’m sure you can think of many other examples of potential hybrid </a:t>
            </a:r>
            <a:r>
              <a:rPr lang="en-US" baseline="0" dirty="0" err="1"/>
              <a:t>PROs.</a:t>
            </a:r>
            <a:r>
              <a:rPr lang="en-US" baseline="0" dirty="0"/>
              <a:t> To develop this field, we need platforms that can collect sensor and PRO data together. </a:t>
            </a:r>
            <a:endParaRPr lang="en-US" dirty="0"/>
          </a:p>
          <a:p>
            <a:endParaRPr lang="en-US" dirty="0"/>
          </a:p>
        </p:txBody>
      </p:sp>
      <p:sp>
        <p:nvSpPr>
          <p:cNvPr id="4" name="Slide Number Placeholder 3"/>
          <p:cNvSpPr>
            <a:spLocks noGrp="1"/>
          </p:cNvSpPr>
          <p:nvPr>
            <p:ph type="sldNum" sz="quarter" idx="10"/>
          </p:nvPr>
        </p:nvSpPr>
        <p:spPr/>
        <p:txBody>
          <a:bodyPr/>
          <a:lstStyle/>
          <a:p>
            <a:fld id="{3FB13E71-D0DB-0C4A-B9A9-37682E3E9889}" type="slidenum">
              <a:rPr lang="en-US" smtClean="0"/>
              <a:t>26</a:t>
            </a:fld>
            <a:endParaRPr lang="en-US"/>
          </a:p>
        </p:txBody>
      </p:sp>
    </p:spTree>
    <p:extLst>
      <p:ext uri="{BB962C8B-B14F-4D97-AF65-F5344CB8AC3E}">
        <p14:creationId xmlns:p14="http://schemas.microsoft.com/office/powerpoint/2010/main" val="912066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B9663490-64DA-974B-84DE-9657CE8AEE9B}" type="slidenum">
              <a:rPr lang="en-US" altLang="en-US" sz="1200">
                <a:solidFill>
                  <a:srgbClr val="000000"/>
                </a:solidFill>
              </a:rPr>
              <a:pPr/>
              <a:t>3</a:t>
            </a:fld>
            <a:endParaRPr lang="en-US" altLang="en-US" sz="1200">
              <a:solidFill>
                <a:srgbClr val="000000"/>
              </a:solidFill>
            </a:endParaRPr>
          </a:p>
        </p:txBody>
      </p:sp>
      <p:sp>
        <p:nvSpPr>
          <p:cNvPr id="57346" name="Rectangle 2"/>
          <p:cNvSpPr>
            <a:spLocks noGrp="1" noRot="1" noChangeAspect="1" noChangeArrowheads="1" noTextEdit="1"/>
          </p:cNvSpPr>
          <p:nvPr>
            <p:ph type="sldImg"/>
          </p:nvPr>
        </p:nvSpPr>
        <p:spPr>
          <a:solidFill>
            <a:srgbClr val="FFFFFF"/>
          </a:solidFill>
          <a:ln/>
        </p:spPr>
      </p:sp>
      <p:sp>
        <p:nvSpPr>
          <p:cNvPr id="9246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cs typeface="+mn-cs"/>
              </a:rPr>
              <a:t>Companies now have all the data. Used to be academics</a:t>
            </a:r>
          </a:p>
        </p:txBody>
      </p:sp>
    </p:spTree>
    <p:extLst>
      <p:ext uri="{BB962C8B-B14F-4D97-AF65-F5344CB8AC3E}">
        <p14:creationId xmlns:p14="http://schemas.microsoft.com/office/powerpoint/2010/main" val="1061966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do this study, we must be able to detect stress in real time. We're doing that using a chest band that infers stress from HR, HRV, and respiratory rate and pattern. If stress is detected, the person gets a buzz on their MS Band wristband, and they go to their phone and are </a:t>
            </a:r>
            <a:r>
              <a:rPr lang="en-US" baseline="0" dirty="0" err="1"/>
              <a:t>microrandomized</a:t>
            </a:r>
            <a:r>
              <a:rPr lang="en-US" baseline="0" dirty="0"/>
              <a:t> to a stress reduction exercise – could be music, guided imagery, or meditation. They are then monitored for whether they smoke again, through a wrist sensor to monitor arm and wrist movement correlated with a deep inhalation. </a:t>
            </a:r>
          </a:p>
          <a:p>
            <a:endParaRPr lang="en-US" baseline="0" dirty="0"/>
          </a:p>
          <a:p>
            <a:r>
              <a:rPr lang="en-US" baseline="0" dirty="0"/>
              <a:t>Our real-time computational platform crunches all this real-time data to build individualized models of smoking urge and to drive adaptive randomization through an individualized efficacy model. Remember just 10 hours of this monitoring is 3 Shakespeare's worth of data. </a:t>
            </a:r>
          </a:p>
          <a:p>
            <a:endParaRPr lang="en-US" dirty="0"/>
          </a:p>
          <a:p>
            <a:r>
              <a:rPr lang="en-US" dirty="0"/>
              <a:t>https://</a:t>
            </a:r>
            <a:r>
              <a:rPr lang="en-US" dirty="0" err="1"/>
              <a:t>methodology.psu.edu</a:t>
            </a:r>
            <a:r>
              <a:rPr lang="en-US" dirty="0"/>
              <a:t>/media/</a:t>
            </a:r>
            <a:r>
              <a:rPr lang="en-US" dirty="0" err="1"/>
              <a:t>techreports</a:t>
            </a:r>
            <a:r>
              <a:rPr lang="en-US" dirty="0"/>
              <a:t>/14-126.pdf</a:t>
            </a:r>
          </a:p>
        </p:txBody>
      </p:sp>
      <p:sp>
        <p:nvSpPr>
          <p:cNvPr id="4" name="Slide Number Placeholder 3"/>
          <p:cNvSpPr>
            <a:spLocks noGrp="1"/>
          </p:cNvSpPr>
          <p:nvPr>
            <p:ph type="sldNum" sz="quarter" idx="10"/>
          </p:nvPr>
        </p:nvSpPr>
        <p:spPr/>
        <p:txBody>
          <a:bodyPr/>
          <a:lstStyle/>
          <a:p>
            <a:fld id="{93863580-3442-2E4A-9A75-FB365206F028}" type="slidenum">
              <a:rPr lang="en-US" smtClean="0"/>
              <a:t>27</a:t>
            </a:fld>
            <a:endParaRPr lang="en-US"/>
          </a:p>
        </p:txBody>
      </p:sp>
    </p:spTree>
    <p:extLst>
      <p:ext uri="{BB962C8B-B14F-4D97-AF65-F5344CB8AC3E}">
        <p14:creationId xmlns:p14="http://schemas.microsoft.com/office/powerpoint/2010/main" val="3383633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 have</a:t>
            </a:r>
            <a:r>
              <a:rPr lang="en-US" sz="1200" kern="1200" baseline="0" dirty="0">
                <a:solidFill>
                  <a:schemeClr val="tx1"/>
                </a:solidFill>
                <a:latin typeface="+mn-lt"/>
                <a:ea typeface="+mn-ea"/>
                <a:cs typeface="+mn-cs"/>
              </a:rPr>
              <a:t> a </a:t>
            </a:r>
            <a:r>
              <a:rPr lang="en-US" sz="1200" kern="1200" dirty="0">
                <a:solidFill>
                  <a:schemeClr val="tx1"/>
                </a:solidFill>
                <a:latin typeface="+mn-lt"/>
                <a:ea typeface="+mn-ea"/>
                <a:cs typeface="+mn-cs"/>
              </a:rPr>
              <a:t>short video of MD2K’s data collection platform.</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For example, a deep breath can be part of stress release or a conversation.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Gyroscopic data from a smartwatch records the roll of wrist as happens during eating</a:t>
            </a:r>
            <a:r>
              <a:rPr lang="en-US" sz="1200" kern="1200" baseline="0" dirty="0">
                <a:solidFill>
                  <a:schemeClr val="tx1"/>
                </a:solidFill>
                <a:latin typeface="+mn-lt"/>
                <a:ea typeface="+mn-ea"/>
                <a:cs typeface="+mn-cs"/>
              </a:rPr>
              <a:t> or smoking.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Now if this system was tracking mobility, and the computational model detects that mobility has changed, it can trigger say a Brief Pain Inventory survey on pain interference, but otherwise leave the patient alone. MD2K is a primarily an engineering project, and it would be great if we could bring in the right PRO. </a:t>
            </a:r>
          </a:p>
          <a:p>
            <a:endParaRPr lang="en-US" sz="1200" kern="1200" baseline="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226AF8-B6B8-D74A-BA2F-81F6ABBCF0ED}" type="slidenum">
              <a:rPr lang="en-US" smtClean="0">
                <a:solidFill>
                  <a:srgbClr val="000000"/>
                </a:solidFill>
              </a:rPr>
              <a:pPr/>
              <a:t>28</a:t>
            </a:fld>
            <a:endParaRPr lang="en-US">
              <a:solidFill>
                <a:srgbClr val="000000"/>
              </a:solidFill>
            </a:endParaRPr>
          </a:p>
        </p:txBody>
      </p:sp>
    </p:spTree>
    <p:extLst>
      <p:ext uri="{BB962C8B-B14F-4D97-AF65-F5344CB8AC3E}">
        <p14:creationId xmlns:p14="http://schemas.microsoft.com/office/powerpoint/2010/main" val="637103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a new science</a:t>
            </a:r>
            <a:r>
              <a:rPr lang="en-US" baseline="0" dirty="0"/>
              <a:t> of digital biomarkers, and hybrid PROs, where there are many questions. </a:t>
            </a:r>
          </a:p>
          <a:p>
            <a:endParaRPr lang="en-US" dirty="0"/>
          </a:p>
          <a:p>
            <a:r>
              <a:rPr lang="en-US" dirty="0"/>
              <a:t>And well, I’m just going to leave it right there. Thank you.</a:t>
            </a:r>
          </a:p>
        </p:txBody>
      </p:sp>
      <p:sp>
        <p:nvSpPr>
          <p:cNvPr id="4" name="Slide Number Placeholder 3"/>
          <p:cNvSpPr>
            <a:spLocks noGrp="1"/>
          </p:cNvSpPr>
          <p:nvPr>
            <p:ph type="sldNum" sz="quarter" idx="10"/>
          </p:nvPr>
        </p:nvSpPr>
        <p:spPr/>
        <p:txBody>
          <a:bodyPr/>
          <a:lstStyle/>
          <a:p>
            <a:pPr>
              <a:defRPr/>
            </a:pPr>
            <a:fld id="{C9E93FB9-A364-4829-8CC3-C155AAFA20B1}" type="slidenum">
              <a:rPr lang="en-US" smtClean="0"/>
              <a:pPr>
                <a:defRPr/>
              </a:pPr>
              <a:t>29</a:t>
            </a:fld>
            <a:endParaRPr lang="en-US" dirty="0"/>
          </a:p>
        </p:txBody>
      </p:sp>
    </p:spTree>
    <p:extLst>
      <p:ext uri="{BB962C8B-B14F-4D97-AF65-F5344CB8AC3E}">
        <p14:creationId xmlns:p14="http://schemas.microsoft.com/office/powerpoint/2010/main" val="1374064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F73BAE5-CCEE-DD45-AC7C-52BBA92F17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5F8D58-5B65-E043-9E6C-0A7686D01850}" type="slidenum">
              <a:rPr lang="en-US" altLang="en-US" sz="1200" smtClean="0"/>
              <a:pPr/>
              <a:t>31</a:t>
            </a:fld>
            <a:endParaRPr lang="en-US" altLang="en-US" sz="1200"/>
          </a:p>
        </p:txBody>
      </p:sp>
      <p:sp>
        <p:nvSpPr>
          <p:cNvPr id="734210" name="Rectangle 2">
            <a:extLst>
              <a:ext uri="{FF2B5EF4-FFF2-40B4-BE49-F238E27FC236}">
                <a16:creationId xmlns:a16="http://schemas.microsoft.com/office/drawing/2014/main" id="{EA90E484-8385-BB43-B319-CE5A83B7BBF1}"/>
              </a:ext>
            </a:extLst>
          </p:cNvPr>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56323" name="Rectangle 3">
            <a:extLst>
              <a:ext uri="{FF2B5EF4-FFF2-40B4-BE49-F238E27FC236}">
                <a16:creationId xmlns:a16="http://schemas.microsoft.com/office/drawing/2014/main" id="{2B707B82-6588-E844-9E0F-4A1BD9E2F17F}"/>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4259235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5" name="Shape 4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0" i="0" u="none" strike="noStrike" cap="none" dirty="0">
                <a:solidFill>
                  <a:schemeClr val="dk1"/>
                </a:solidFill>
                <a:latin typeface="Galdeano"/>
                <a:ea typeface="Galdeano"/>
                <a:cs typeface="Galdeano"/>
                <a:sym typeface="Galdeano"/>
              </a:rPr>
              <a:t>Some objective, some subjective</a:t>
            </a:r>
          </a:p>
          <a:p>
            <a:pPr marL="0" marR="0" lvl="0" indent="0" algn="l" rtl="0">
              <a:spcBef>
                <a:spcPts val="0"/>
              </a:spcBef>
              <a:buSzPct val="25000"/>
              <a:buNone/>
            </a:pPr>
            <a:r>
              <a:rPr lang="en-US" sz="1600" b="0" i="0" u="none" strike="noStrike" cap="none" dirty="0">
                <a:solidFill>
                  <a:schemeClr val="dk1"/>
                </a:solidFill>
                <a:latin typeface="Galdeano"/>
                <a:ea typeface="Galdeano"/>
                <a:cs typeface="Galdeano"/>
                <a:sym typeface="Galdeano"/>
              </a:rPr>
              <a:t>Some active report, some passively sensed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600" b="0" i="0" u="none" strike="noStrike" cap="none">
              <a:solidFill>
                <a:schemeClr val="dk1"/>
              </a:solidFill>
              <a:latin typeface="Galdeano"/>
              <a:ea typeface="Galdeano"/>
              <a:cs typeface="Galdeano"/>
              <a:sym typeface="Galdeano"/>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56" name="Shape 45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6609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a:ln/>
        </p:spPr>
      </p:sp>
      <p:sp>
        <p:nvSpPr>
          <p:cNvPr id="12902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ＭＳ Ｐゴシック" charset="-128"/>
              </a:rPr>
              <a:t>What about Google? Google Fit provides activity type and duration, so we could infer the METS by looking up the type of activity in for example the 2011 Compendium of Physical Activities. But road biking is anywhere from 4 METS if you're cycling leisurely at under 10 mph to over 15 METS if you're racing over 20 mph, and not drafting, or it's 5 METS if you're unicycling at any speed. So just knowing you're road biking isn't enough. </a:t>
            </a:r>
          </a:p>
          <a:p>
            <a:endParaRPr lang="en-US" altLang="x-none">
              <a:ea typeface="ＭＳ Ｐゴシック" charset="-128"/>
            </a:endParaRPr>
          </a:p>
          <a:p>
            <a:r>
              <a:rPr lang="en-US" altLang="x-none">
                <a:ea typeface="ＭＳ Ｐゴシック" charset="-128"/>
              </a:rPr>
              <a:t>~~~~~~~~~~~~</a:t>
            </a:r>
          </a:p>
          <a:p>
            <a:r>
              <a:rPr lang="en-US" altLang="x-none">
                <a:ea typeface="ＭＳ Ｐゴシック" charset="-128"/>
              </a:rPr>
              <a:t>Android FIT has Distance delta, </a:t>
            </a:r>
            <a:r>
              <a:rPr lang="en-US" altLang="x-none" sz="1600">
                <a:latin typeface="Candara" charset="0"/>
                <a:ea typeface="ＭＳ Ｐゴシック" charset="-128"/>
              </a:rPr>
              <a:t>Distance covered since the last reading, in meters</a:t>
            </a:r>
            <a:endParaRPr lang="en-US" altLang="x-none">
              <a:ea typeface="ＭＳ Ｐゴシック" charset="-128"/>
            </a:endParaRPr>
          </a:p>
        </p:txBody>
      </p:sp>
      <p:sp>
        <p:nvSpPr>
          <p:cNvPr id="12902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B7F859DA-C6DF-9145-8B19-E81E5108F1FE}" type="slidenum">
              <a:rPr lang="en-US" altLang="x-none" sz="1200"/>
              <a:pPr/>
              <a:t>37</a:t>
            </a:fld>
            <a:endParaRPr lang="en-US" altLang="x-none" sz="1200"/>
          </a:p>
        </p:txBody>
      </p:sp>
    </p:spTree>
    <p:extLst>
      <p:ext uri="{BB962C8B-B14F-4D97-AF65-F5344CB8AC3E}">
        <p14:creationId xmlns:p14="http://schemas.microsoft.com/office/powerpoint/2010/main" val="682654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a:ln/>
        </p:spPr>
      </p:sp>
      <p:sp>
        <p:nvSpPr>
          <p:cNvPr id="13107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ＭＳ Ｐゴシック" charset="-128"/>
              </a:rPr>
              <a:t>And HealthKit from Apple? We can calculate the duration of a workout using their definitions of start and endDate, and use known equations to calculate METS and add up the minutes at 3-6 METS. I've presented here a simplified story to make the point that something seemingly easy like getting at minutes of moderate activity isn't at all, and we're haven't gotten into more challenging data blood glucose (is it random, fasting or after a meal), or complicated variables to self-report and standardize like mood, or stress. </a:t>
            </a:r>
          </a:p>
          <a:p>
            <a:endParaRPr lang="en-US" altLang="x-none">
              <a:ea typeface="ＭＳ Ｐゴシック" charset="-128"/>
            </a:endParaRPr>
          </a:p>
          <a:p>
            <a:r>
              <a:rPr lang="en-US" altLang="x-none">
                <a:ea typeface="ＭＳ Ｐゴシック" charset="-128"/>
              </a:rPr>
              <a:t>Birth of the Apple Universe</a:t>
            </a:r>
          </a:p>
        </p:txBody>
      </p:sp>
      <p:sp>
        <p:nvSpPr>
          <p:cNvPr id="1310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13EADA10-8D3E-4D4B-8C39-AFA7232BC0DA}" type="slidenum">
              <a:rPr lang="en-US" altLang="x-none" sz="1200"/>
              <a:pPr/>
              <a:t>38</a:t>
            </a:fld>
            <a:endParaRPr lang="en-US" altLang="x-none" sz="1200"/>
          </a:p>
        </p:txBody>
      </p:sp>
    </p:spTree>
    <p:extLst>
      <p:ext uri="{BB962C8B-B14F-4D97-AF65-F5344CB8AC3E}">
        <p14:creationId xmlns:p14="http://schemas.microsoft.com/office/powerpoint/2010/main" val="3429808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noTextEdit="1"/>
          </p:cNvSpPr>
          <p:nvPr>
            <p:ph type="sldImg"/>
          </p:nvPr>
        </p:nvSpPr>
        <p:spPr>
          <a:ln/>
        </p:spPr>
      </p:sp>
      <p:sp>
        <p:nvSpPr>
          <p:cNvPr id="13312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ＭＳ Ｐゴシック" charset="-128"/>
              </a:rPr>
              <a:t>This is looking like déjà vu all over again. Silos, standards, headache!</a:t>
            </a:r>
          </a:p>
        </p:txBody>
      </p:sp>
      <p:sp>
        <p:nvSpPr>
          <p:cNvPr id="13312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F867E781-540E-3441-9375-298C61BFCDDD}" type="slidenum">
              <a:rPr lang="en-US" altLang="x-none" sz="1200"/>
              <a:pPr/>
              <a:t>39</a:t>
            </a:fld>
            <a:endParaRPr lang="en-US" altLang="x-none" sz="1200"/>
          </a:p>
        </p:txBody>
      </p:sp>
    </p:spTree>
    <p:extLst>
      <p:ext uri="{BB962C8B-B14F-4D97-AF65-F5344CB8AC3E}">
        <p14:creationId xmlns:p14="http://schemas.microsoft.com/office/powerpoint/2010/main" val="1309588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ADF3A340-EBCF-5642-802B-EE7896090CF3}" type="slidenum">
              <a:rPr lang="en-US" altLang="x-none" sz="1200">
                <a:latin typeface="Arial" charset="0"/>
              </a:rPr>
              <a:pPr/>
              <a:t>40</a:t>
            </a:fld>
            <a:endParaRPr lang="en-US" altLang="x-none" sz="1200">
              <a:latin typeface="Arial"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210300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853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F73BAE5-CCEE-DD45-AC7C-52BBA92F17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5F8D58-5B65-E043-9E6C-0A7686D01850}" type="slidenum">
              <a:rPr lang="en-US" altLang="en-US" sz="1200" smtClean="0"/>
              <a:pPr/>
              <a:t>4</a:t>
            </a:fld>
            <a:endParaRPr lang="en-US" altLang="en-US" sz="1200"/>
          </a:p>
        </p:txBody>
      </p:sp>
      <p:sp>
        <p:nvSpPr>
          <p:cNvPr id="734210" name="Rectangle 2">
            <a:extLst>
              <a:ext uri="{FF2B5EF4-FFF2-40B4-BE49-F238E27FC236}">
                <a16:creationId xmlns:a16="http://schemas.microsoft.com/office/drawing/2014/main" id="{EA90E484-8385-BB43-B319-CE5A83B7BBF1}"/>
              </a:ext>
            </a:extLst>
          </p:cNvPr>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56323" name="Rectangle 3">
            <a:extLst>
              <a:ext uri="{FF2B5EF4-FFF2-40B4-BE49-F238E27FC236}">
                <a16:creationId xmlns:a16="http://schemas.microsoft.com/office/drawing/2014/main" id="{2B707B82-6588-E844-9E0F-4A1BD9E2F17F}"/>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2410277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44</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No FitBit,</a:t>
            </a:r>
            <a:r>
              <a:rPr lang="en-US" baseline="0" dirty="0">
                <a:solidFill>
                  <a:srgbClr val="333333"/>
                </a:solidFill>
                <a:latin typeface="Arial" charset="0"/>
                <a:cs typeface="+mn-cs"/>
              </a:rPr>
              <a:t> no Android</a:t>
            </a:r>
            <a:endParaRPr lang="en-US" dirty="0">
              <a:solidFill>
                <a:srgbClr val="333333"/>
              </a:solidFill>
              <a:latin typeface="Arial" charset="0"/>
              <a:cs typeface="+mn-cs"/>
            </a:endParaRP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101253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45</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endParaRPr lang="en-US" dirty="0">
              <a:solidFill>
                <a:srgbClr val="333333"/>
              </a:solidFill>
              <a:latin typeface="Arial" charset="0"/>
              <a:cs typeface="+mn-cs"/>
            </a:endParaRP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561197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46</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3562724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F73BAE5-CCEE-DD45-AC7C-52BBA92F17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5F8D58-5B65-E043-9E6C-0A7686D01850}" type="slidenum">
              <a:rPr lang="en-US" altLang="en-US" sz="1200" smtClean="0"/>
              <a:pPr/>
              <a:t>47</a:t>
            </a:fld>
            <a:endParaRPr lang="en-US" altLang="en-US" sz="1200"/>
          </a:p>
        </p:txBody>
      </p:sp>
      <p:sp>
        <p:nvSpPr>
          <p:cNvPr id="734210" name="Rectangle 2">
            <a:extLst>
              <a:ext uri="{FF2B5EF4-FFF2-40B4-BE49-F238E27FC236}">
                <a16:creationId xmlns:a16="http://schemas.microsoft.com/office/drawing/2014/main" id="{EA90E484-8385-BB43-B319-CE5A83B7BBF1}"/>
              </a:ext>
            </a:extLst>
          </p:cNvPr>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56323" name="Rectangle 3">
            <a:extLst>
              <a:ext uri="{FF2B5EF4-FFF2-40B4-BE49-F238E27FC236}">
                <a16:creationId xmlns:a16="http://schemas.microsoft.com/office/drawing/2014/main" id="{2B707B82-6588-E844-9E0F-4A1BD9E2F17F}"/>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3336187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solidFill>
                  <a:srgbClr val="000000"/>
                </a:solidFill>
              </a:rPr>
              <a:pPr/>
              <a:t>48</a:t>
            </a:fld>
            <a:endParaRPr lang="en-US" altLang="en-US" sz="1200">
              <a:solidFill>
                <a:srgbClr val="000000"/>
              </a:solidFill>
            </a:endParaRPr>
          </a:p>
        </p:txBody>
      </p:sp>
      <p:sp>
        <p:nvSpPr>
          <p:cNvPr id="734210" name="Rectangle 2"/>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4070012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Observational studies, embed RCTs in care like CTSI COPD order sets and </a:t>
            </a:r>
            <a:endParaRPr lang="en-US" baseline="0" dirty="0"/>
          </a:p>
        </p:txBody>
      </p:sp>
      <p:sp>
        <p:nvSpPr>
          <p:cNvPr id="4" name="Slide Number Placeholder 3"/>
          <p:cNvSpPr>
            <a:spLocks noGrp="1"/>
          </p:cNvSpPr>
          <p:nvPr>
            <p:ph type="sldNum" sz="quarter" idx="10"/>
          </p:nvPr>
        </p:nvSpPr>
        <p:spPr/>
        <p:txBody>
          <a:bodyPr/>
          <a:lstStyle/>
          <a:p>
            <a:fld id="{93863580-3442-2E4A-9A75-FB365206F028}" type="slidenum">
              <a:rPr lang="en-US" smtClean="0"/>
              <a:t>51</a:t>
            </a:fld>
            <a:endParaRPr lang="en-US"/>
          </a:p>
        </p:txBody>
      </p:sp>
    </p:spTree>
    <p:extLst>
      <p:ext uri="{BB962C8B-B14F-4D97-AF65-F5344CB8AC3E}">
        <p14:creationId xmlns:p14="http://schemas.microsoft.com/office/powerpoint/2010/main" val="762935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methodology.psu.edu</a:t>
            </a:r>
            <a:r>
              <a:rPr lang="en-US" dirty="0"/>
              <a:t>/</a:t>
            </a:r>
            <a:r>
              <a:rPr lang="en-US" dirty="0" err="1"/>
              <a:t>ra</a:t>
            </a:r>
            <a:r>
              <a:rPr lang="en-US" dirty="0"/>
              <a:t>/most/research</a:t>
            </a:r>
          </a:p>
        </p:txBody>
      </p:sp>
      <p:sp>
        <p:nvSpPr>
          <p:cNvPr id="4" name="Slide Number Placeholder 3"/>
          <p:cNvSpPr>
            <a:spLocks noGrp="1"/>
          </p:cNvSpPr>
          <p:nvPr>
            <p:ph type="sldNum" sz="quarter" idx="10"/>
          </p:nvPr>
        </p:nvSpPr>
        <p:spPr/>
        <p:txBody>
          <a:bodyPr/>
          <a:lstStyle/>
          <a:p>
            <a:fld id="{A2631D57-5E1B-5F48-B1F0-C9D8C6F80EA4}"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3417590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a:buFontTx/>
              <a:buChar char="-"/>
            </a:pPr>
            <a:r>
              <a:rPr lang="en-US" dirty="0"/>
              <a:t>randomly</a:t>
            </a:r>
            <a:r>
              <a:rPr lang="en-US" baseline="0" dirty="0"/>
              <a:t> assigned to row</a:t>
            </a:r>
          </a:p>
          <a:p>
            <a:pPr marL="0" indent="0">
              <a:buFontTx/>
              <a:buNone/>
            </a:pPr>
            <a:r>
              <a:rPr lang="en-US" dirty="0"/>
              <a:t>-</a:t>
            </a:r>
            <a:r>
              <a:rPr lang="en-US" baseline="0" dirty="0"/>
              <a:t> </a:t>
            </a:r>
            <a:r>
              <a:rPr lang="en-US" baseline="0" dirty="0" err="1"/>
              <a:t>esp</a:t>
            </a:r>
            <a:r>
              <a:rPr lang="en-US" baseline="0" dirty="0"/>
              <a:t> good for more good than harm (e.g., EHR) where everyone gets the intervention in the end (unethical not to let them use it)</a:t>
            </a:r>
            <a:endParaRPr lang="en-US" dirty="0"/>
          </a:p>
        </p:txBody>
      </p:sp>
    </p:spTree>
    <p:extLst>
      <p:ext uri="{BB962C8B-B14F-4D97-AF65-F5344CB8AC3E}">
        <p14:creationId xmlns:p14="http://schemas.microsoft.com/office/powerpoint/2010/main" val="159480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48447980-256C-4057-8DDD-A5E9D5C85671}" type="slidenum">
              <a:rPr lang="en-US" sz="1200">
                <a:solidFill>
                  <a:srgbClr val="000000"/>
                </a:solidFill>
                <a:latin typeface="Candara" charset="0"/>
                <a:ea typeface="ＭＳ Ｐゴシック" charset="0"/>
                <a:cs typeface="ＭＳ Ｐゴシック" charset="0"/>
              </a:rPr>
              <a:pPr algn="r" eaLnBrk="0" hangingPunct="0"/>
              <a:t>56</a:t>
            </a:fld>
            <a:endParaRPr lang="en-US" sz="1200">
              <a:solidFill>
                <a:srgbClr val="000000"/>
              </a:solidFill>
              <a:latin typeface="Candara" charset="0"/>
              <a:ea typeface="ＭＳ Ｐゴシック" charset="0"/>
              <a:cs typeface="ＭＳ Ｐゴシック" charset="0"/>
            </a:endParaRPr>
          </a:p>
        </p:txBody>
      </p:sp>
      <p:sp>
        <p:nvSpPr>
          <p:cNvPr id="56322" name="Rectangle 2"/>
          <p:cNvSpPr>
            <a:spLocks noGrp="1" noRot="1" noChangeAspect="1" noChangeArrowheads="1"/>
          </p:cNvSpPr>
          <p:nvPr>
            <p:ph type="sldImg"/>
          </p:nvPr>
        </p:nvSpPr>
        <p:spPr>
          <a:xfrm>
            <a:off x="0" y="0"/>
            <a:ext cx="0" cy="0"/>
          </a:xfrm>
          <a:solidFill>
            <a:srgbClr val="FFFFFF"/>
          </a:solidFill>
          <a:ln/>
        </p:spPr>
      </p:sp>
      <p:sp>
        <p:nvSpPr>
          <p:cNvPr id="56323" name="Rectangle 3"/>
          <p:cNvSpPr>
            <a:spLocks noGrp="1" noChangeArrowheads="1"/>
          </p:cNvSpPr>
          <p:nvPr>
            <p:ph type="body" idx="1"/>
          </p:nvPr>
        </p:nvSpPr>
        <p:spPr>
          <a:xfrm>
            <a:off x="0" y="0"/>
            <a:ext cx="0" cy="0"/>
          </a:xfrm>
          <a:solidFill>
            <a:srgbClr val="FFFFFF"/>
          </a:solidFill>
          <a:ln>
            <a:solidFill>
              <a:srgbClr val="000000"/>
            </a:solidFill>
            <a:miter lim="800000"/>
            <a:headEnd/>
            <a:tailEnd/>
          </a:ln>
        </p:spPr>
        <p:txBody>
          <a:bodyPr/>
          <a:lstStyle/>
          <a:p>
            <a:pPr marL="342900" indent="-342900">
              <a:spcAft>
                <a:spcPts val="1000"/>
              </a:spcAft>
            </a:pPr>
            <a:r>
              <a:rPr lang="en-US" dirty="0">
                <a:solidFill>
                  <a:srgbClr val="000000"/>
                </a:solidFill>
                <a:latin typeface="Lucida Sans" charset="0"/>
                <a:ea typeface="Arial Unicode MS" charset="0"/>
                <a:cs typeface="Arial Unicode MS" charset="0"/>
              </a:rPr>
              <a:t>The standard thing to do would be to run an RCT,</a:t>
            </a:r>
            <a:r>
              <a:rPr lang="en-US" baseline="0" dirty="0">
                <a:solidFill>
                  <a:srgbClr val="000000"/>
                </a:solidFill>
                <a:latin typeface="Lucida Sans" charset="0"/>
                <a:ea typeface="Arial Unicode MS" charset="0"/>
                <a:cs typeface="Arial Unicode MS" charset="0"/>
              </a:rPr>
              <a:t> and we will see </a:t>
            </a:r>
            <a:r>
              <a:rPr lang="en-US" i="1" dirty="0">
                <a:solidFill>
                  <a:srgbClr val="000000"/>
                </a:solidFill>
                <a:latin typeface="Lucida Sans" charset="0"/>
                <a:ea typeface="Arial Unicode MS" charset="0"/>
                <a:cs typeface="Arial Unicode MS" charset="0"/>
              </a:rPr>
              <a:t>on average</a:t>
            </a:r>
            <a:r>
              <a:rPr lang="en-US" dirty="0">
                <a:solidFill>
                  <a:srgbClr val="000000"/>
                </a:solidFill>
                <a:latin typeface="Lucida Sans" charset="0"/>
                <a:ea typeface="Arial Unicode MS" charset="0"/>
                <a:cs typeface="Arial Unicode MS" charset="0"/>
              </a:rPr>
              <a:t> if oxycodone</a:t>
            </a:r>
            <a:r>
              <a:rPr lang="en-US" baseline="0" dirty="0">
                <a:solidFill>
                  <a:srgbClr val="000000"/>
                </a:solidFill>
                <a:latin typeface="Lucida Sans" charset="0"/>
                <a:ea typeface="Arial Unicode MS" charset="0"/>
                <a:cs typeface="Arial Unicode MS" charset="0"/>
              </a:rPr>
              <a:t> works better than say Percocet. </a:t>
            </a:r>
            <a:r>
              <a:rPr lang="en-US" dirty="0">
                <a:solidFill>
                  <a:srgbClr val="000000"/>
                </a:solidFill>
                <a:latin typeface="Lucida Sans" charset="0"/>
                <a:ea typeface="Arial Unicode MS" charset="0"/>
                <a:cs typeface="Arial Unicode MS" charset="0"/>
              </a:rPr>
              <a:t>  </a:t>
            </a:r>
          </a:p>
          <a:p>
            <a:pPr marL="342900" indent="-342900"/>
            <a:r>
              <a:rPr lang="en-US" dirty="0">
                <a:solidFill>
                  <a:srgbClr val="000000"/>
                </a:solidFill>
                <a:latin typeface="Lucida Sans" charset="0"/>
                <a:ea typeface="Arial Unicode MS" charset="0"/>
                <a:cs typeface="Arial Unicode MS" charset="0"/>
              </a:rPr>
              <a:t>The problem though is that none of us are average. </a:t>
            </a:r>
          </a:p>
          <a:p>
            <a:pPr marL="342900" indent="-342900">
              <a:spcAft>
                <a:spcPts val="1000"/>
              </a:spcAft>
            </a:pPr>
            <a:endParaRPr lang="en-US" dirty="0">
              <a:solidFill>
                <a:srgbClr val="000000"/>
              </a:solidFill>
              <a:latin typeface="Lucida Sans" charset="0"/>
              <a:ea typeface="Arial Unicode MS" charset="0"/>
              <a:cs typeface="Arial Unicode MS" charset="0"/>
            </a:endParaRPr>
          </a:p>
          <a:p>
            <a:pPr marL="342900" indent="-342900">
              <a:spcBef>
                <a:spcPct val="20000"/>
              </a:spcBef>
            </a:pPr>
            <a:endParaRPr lang="en-US" dirty="0">
              <a:latin typeface="Candara" charset="0"/>
              <a:ea typeface="ＭＳ Ｐゴシック" charset="-128"/>
              <a:cs typeface="ＭＳ Ｐゴシック" charset="-128"/>
            </a:endParaRPr>
          </a:p>
        </p:txBody>
      </p:sp>
    </p:spTree>
    <p:extLst>
      <p:ext uri="{BB962C8B-B14F-4D97-AF65-F5344CB8AC3E}">
        <p14:creationId xmlns:p14="http://schemas.microsoft.com/office/powerpoint/2010/main" val="1641163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48447980-256C-4057-8DDD-A5E9D5C85671}" type="slidenum">
              <a:rPr lang="en-US" sz="1200">
                <a:solidFill>
                  <a:srgbClr val="000000"/>
                </a:solidFill>
                <a:latin typeface="Candara" charset="0"/>
                <a:ea typeface="ＭＳ Ｐゴシック" charset="0"/>
                <a:cs typeface="ＭＳ Ｐゴシック" charset="0"/>
              </a:rPr>
              <a:pPr algn="r" eaLnBrk="0" hangingPunct="0"/>
              <a:t>57</a:t>
            </a:fld>
            <a:endParaRPr lang="en-US" sz="1200">
              <a:solidFill>
                <a:srgbClr val="000000"/>
              </a:solidFill>
              <a:latin typeface="Candara" charset="0"/>
              <a:ea typeface="ＭＳ Ｐゴシック" charset="0"/>
              <a:cs typeface="ＭＳ Ｐゴシック" charset="0"/>
            </a:endParaRPr>
          </a:p>
        </p:txBody>
      </p:sp>
      <p:sp>
        <p:nvSpPr>
          <p:cNvPr id="56322" name="Rectangle 2"/>
          <p:cNvSpPr>
            <a:spLocks noGrp="1" noRot="1" noChangeAspect="1" noChangeArrowheads="1"/>
          </p:cNvSpPr>
          <p:nvPr>
            <p:ph type="sldImg"/>
          </p:nvPr>
        </p:nvSpPr>
        <p:spPr>
          <a:xfrm>
            <a:off x="0" y="0"/>
            <a:ext cx="0" cy="0"/>
          </a:xfrm>
          <a:solidFill>
            <a:srgbClr val="FFFFFF"/>
          </a:solidFill>
          <a:ln/>
        </p:spPr>
      </p:sp>
      <p:sp>
        <p:nvSpPr>
          <p:cNvPr id="56323" name="Rectangle 3"/>
          <p:cNvSpPr>
            <a:spLocks noGrp="1" noChangeArrowheads="1"/>
          </p:cNvSpPr>
          <p:nvPr>
            <p:ph type="body" idx="1"/>
          </p:nvPr>
        </p:nvSpPr>
        <p:spPr>
          <a:xfrm>
            <a:off x="0" y="0"/>
            <a:ext cx="0" cy="0"/>
          </a:xfrm>
          <a:solidFill>
            <a:srgbClr val="FFFFFF"/>
          </a:solidFill>
          <a:ln>
            <a:solidFill>
              <a:srgbClr val="000000"/>
            </a:solidFill>
            <a:miter lim="800000"/>
            <a:headEnd/>
            <a:tailEnd/>
          </a:ln>
        </p:spPr>
        <p:txBody>
          <a:bodyPr/>
          <a:lstStyle/>
          <a:p>
            <a:pPr marL="342900" indent="-342900">
              <a:spcAft>
                <a:spcPts val="1000"/>
              </a:spcAft>
            </a:pPr>
            <a:r>
              <a:rPr lang="en-US" dirty="0">
                <a:solidFill>
                  <a:srgbClr val="000000"/>
                </a:solidFill>
                <a:latin typeface="Lucida Sans" charset="0"/>
                <a:ea typeface="Arial Unicode MS" charset="0"/>
                <a:cs typeface="Arial Unicode MS" charset="0"/>
              </a:rPr>
              <a:t>The standard thing to do would be to run an RCT,</a:t>
            </a:r>
            <a:r>
              <a:rPr lang="en-US" baseline="0" dirty="0">
                <a:solidFill>
                  <a:srgbClr val="000000"/>
                </a:solidFill>
                <a:latin typeface="Lucida Sans" charset="0"/>
                <a:ea typeface="Arial Unicode MS" charset="0"/>
                <a:cs typeface="Arial Unicode MS" charset="0"/>
              </a:rPr>
              <a:t> and we will see </a:t>
            </a:r>
            <a:r>
              <a:rPr lang="en-US" i="1" dirty="0">
                <a:solidFill>
                  <a:srgbClr val="000000"/>
                </a:solidFill>
                <a:latin typeface="Lucida Sans" charset="0"/>
                <a:ea typeface="Arial Unicode MS" charset="0"/>
                <a:cs typeface="Arial Unicode MS" charset="0"/>
              </a:rPr>
              <a:t>on average</a:t>
            </a:r>
            <a:r>
              <a:rPr lang="en-US" dirty="0">
                <a:solidFill>
                  <a:srgbClr val="000000"/>
                </a:solidFill>
                <a:latin typeface="Lucida Sans" charset="0"/>
                <a:ea typeface="Arial Unicode MS" charset="0"/>
                <a:cs typeface="Arial Unicode MS" charset="0"/>
              </a:rPr>
              <a:t> if oxycodone</a:t>
            </a:r>
            <a:r>
              <a:rPr lang="en-US" baseline="0" dirty="0">
                <a:solidFill>
                  <a:srgbClr val="000000"/>
                </a:solidFill>
                <a:latin typeface="Lucida Sans" charset="0"/>
                <a:ea typeface="Arial Unicode MS" charset="0"/>
                <a:cs typeface="Arial Unicode MS" charset="0"/>
              </a:rPr>
              <a:t> works better than say Percocet. </a:t>
            </a:r>
            <a:r>
              <a:rPr lang="en-US" dirty="0">
                <a:solidFill>
                  <a:srgbClr val="000000"/>
                </a:solidFill>
                <a:latin typeface="Lucida Sans" charset="0"/>
                <a:ea typeface="Arial Unicode MS" charset="0"/>
                <a:cs typeface="Arial Unicode MS" charset="0"/>
              </a:rPr>
              <a:t>  </a:t>
            </a:r>
          </a:p>
          <a:p>
            <a:pPr marL="342900" indent="-342900"/>
            <a:r>
              <a:rPr lang="en-US" dirty="0">
                <a:solidFill>
                  <a:srgbClr val="000000"/>
                </a:solidFill>
                <a:latin typeface="Lucida Sans" charset="0"/>
                <a:ea typeface="Arial Unicode MS" charset="0"/>
                <a:cs typeface="Arial Unicode MS" charset="0"/>
              </a:rPr>
              <a:t>The problem though is that none of us are average. </a:t>
            </a:r>
          </a:p>
          <a:p>
            <a:pPr marL="342900" indent="-342900">
              <a:spcAft>
                <a:spcPts val="1000"/>
              </a:spcAft>
            </a:pPr>
            <a:endParaRPr lang="en-US" dirty="0">
              <a:solidFill>
                <a:srgbClr val="000000"/>
              </a:solidFill>
              <a:latin typeface="Lucida Sans" charset="0"/>
              <a:ea typeface="Arial Unicode MS" charset="0"/>
              <a:cs typeface="Arial Unicode MS" charset="0"/>
            </a:endParaRPr>
          </a:p>
          <a:p>
            <a:pPr marL="342900" indent="-342900">
              <a:spcBef>
                <a:spcPct val="20000"/>
              </a:spcBef>
            </a:pPr>
            <a:endParaRPr lang="en-US" dirty="0">
              <a:latin typeface="Candara" charset="0"/>
              <a:ea typeface="ＭＳ Ｐゴシック" charset="-128"/>
              <a:cs typeface="ＭＳ Ｐゴシック" charset="-128"/>
            </a:endParaRPr>
          </a:p>
        </p:txBody>
      </p:sp>
    </p:spTree>
    <p:extLst>
      <p:ext uri="{BB962C8B-B14F-4D97-AF65-F5344CB8AC3E}">
        <p14:creationId xmlns:p14="http://schemas.microsoft.com/office/powerpoint/2010/main" val="690562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Big 6 questions.</a:t>
            </a:r>
            <a:r>
              <a:rPr lang="en-US" baseline="0" dirty="0"/>
              <a:t> </a:t>
            </a:r>
            <a:endParaRPr lang="en-US" dirty="0"/>
          </a:p>
        </p:txBody>
      </p:sp>
      <p:sp>
        <p:nvSpPr>
          <p:cNvPr id="4" name="Slide Number Placeholder 3"/>
          <p:cNvSpPr>
            <a:spLocks noGrp="1"/>
          </p:cNvSpPr>
          <p:nvPr>
            <p:ph type="sldNum" sz="quarter" idx="10"/>
          </p:nvPr>
        </p:nvSpPr>
        <p:spPr/>
        <p:txBody>
          <a:bodyPr/>
          <a:lstStyle/>
          <a:p>
            <a:fld id="{548F328A-16EF-6444-904D-274E99C0E4E5}" type="slidenum">
              <a:rPr lang="en-US" smtClean="0"/>
              <a:t>5</a:t>
            </a:fld>
            <a:endParaRPr lang="en-US"/>
          </a:p>
        </p:txBody>
      </p:sp>
    </p:spTree>
    <p:extLst>
      <p:ext uri="{BB962C8B-B14F-4D97-AF65-F5344CB8AC3E}">
        <p14:creationId xmlns:p14="http://schemas.microsoft.com/office/powerpoint/2010/main" val="1657398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530F943F-83C9-48FD-A513-7752EE831AE9}" type="slidenum">
              <a:rPr lang="en-US" sz="1200">
                <a:solidFill>
                  <a:srgbClr val="000000"/>
                </a:solidFill>
                <a:latin typeface="Candara" charset="0"/>
                <a:ea typeface="ＭＳ Ｐゴシック" charset="0"/>
                <a:cs typeface="ＭＳ Ｐゴシック" charset="0"/>
              </a:rPr>
              <a:pPr algn="r" eaLnBrk="0" hangingPunct="0"/>
              <a:t>58</a:t>
            </a:fld>
            <a:endParaRPr lang="en-US" sz="1200">
              <a:solidFill>
                <a:srgbClr val="000000"/>
              </a:solidFill>
              <a:latin typeface="Candara" charset="0"/>
              <a:ea typeface="ＭＳ Ｐゴシック" charset="0"/>
              <a:cs typeface="ＭＳ Ｐゴシック" charset="0"/>
            </a:endParaRPr>
          </a:p>
        </p:txBody>
      </p:sp>
      <p:sp>
        <p:nvSpPr>
          <p:cNvPr id="58370" name="Rectangle 2"/>
          <p:cNvSpPr>
            <a:spLocks noGrp="1" noRot="1" noChangeAspect="1" noChangeArrowheads="1"/>
          </p:cNvSpPr>
          <p:nvPr>
            <p:ph type="sldImg"/>
          </p:nvPr>
        </p:nvSpPr>
        <p:spPr>
          <a:xfrm>
            <a:off x="0" y="0"/>
            <a:ext cx="0" cy="0"/>
          </a:xfrm>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Aft>
                <a:spcPts val="1000"/>
              </a:spcAft>
            </a:pPr>
            <a:r>
              <a:rPr lang="en-US" dirty="0">
                <a:solidFill>
                  <a:srgbClr val="000000"/>
                </a:solidFill>
                <a:latin typeface="Lucida Sans" charset="0"/>
                <a:ea typeface="Arial Unicode MS" charset="0"/>
                <a:cs typeface="Arial Unicode MS" charset="0"/>
              </a:rPr>
              <a:t>The only formal method for answering "does it work </a:t>
            </a:r>
            <a:r>
              <a:rPr lang="en-US" i="1" dirty="0">
                <a:solidFill>
                  <a:srgbClr val="000000"/>
                </a:solidFill>
                <a:latin typeface="Lucida Sans" charset="0"/>
                <a:ea typeface="Arial Unicode MS" charset="0"/>
                <a:cs typeface="Arial Unicode MS" charset="0"/>
              </a:rPr>
              <a:t>for me</a:t>
            </a:r>
            <a:r>
              <a:rPr lang="en-US" dirty="0">
                <a:solidFill>
                  <a:srgbClr val="000000"/>
                </a:solidFill>
                <a:latin typeface="Lucida Sans" charset="0"/>
                <a:ea typeface="Arial Unicode MS" charset="0"/>
                <a:cs typeface="Arial Unicode MS" charset="0"/>
              </a:rPr>
              <a:t>" is the N-of-1 study design. </a:t>
            </a:r>
          </a:p>
          <a:p>
            <a:pPr>
              <a:spcAft>
                <a:spcPts val="1000"/>
              </a:spcAft>
            </a:pPr>
            <a:r>
              <a:rPr lang="en-US" dirty="0">
                <a:solidFill>
                  <a:srgbClr val="000000"/>
                </a:solidFill>
                <a:latin typeface="Lucida Sans" charset="0"/>
                <a:ea typeface="Arial Unicode MS" charset="0"/>
                <a:cs typeface="Arial Unicode MS" charset="0"/>
              </a:rPr>
              <a:t>In which there's only 1 person, 1 "n" in the study. So I would be randomized first to PTSD Coach, then usual care, and back and forth a few cycles, assessing my depression symptoms along the way.  </a:t>
            </a:r>
          </a:p>
          <a:p>
            <a:pPr>
              <a:spcAft>
                <a:spcPts val="1000"/>
              </a:spcAft>
            </a:pPr>
            <a:r>
              <a:rPr lang="en-US" dirty="0">
                <a:solidFill>
                  <a:srgbClr val="000000"/>
                </a:solidFill>
                <a:latin typeface="Lucida Sans" charset="0"/>
                <a:ea typeface="Arial Unicode MS" charset="0"/>
                <a:cs typeface="Arial Unicode MS" charset="0"/>
              </a:rPr>
              <a:t>This method is not widely known and is statistically complicated, but offers the kind of personal evidence we need to drive systematic but personalized learning across mHealth</a:t>
            </a:r>
          </a:p>
          <a:p>
            <a:pPr>
              <a:spcAft>
                <a:spcPts val="1000"/>
              </a:spcAft>
            </a:pPr>
            <a:endParaRPr lang="en-US" dirty="0">
              <a:solidFill>
                <a:srgbClr val="000000"/>
              </a:solidFill>
              <a:latin typeface="Lucida Sans" charset="0"/>
              <a:ea typeface="Arial Unicode MS" charset="0"/>
              <a:cs typeface="Arial Unicode MS" charset="0"/>
            </a:endParaRPr>
          </a:p>
          <a:p>
            <a:pPr eaLnBrk="1" hangingPunct="1">
              <a:lnSpc>
                <a:spcPct val="90000"/>
              </a:lnSpc>
            </a:pPr>
            <a:endParaRPr lang="en-US" dirty="0">
              <a:latin typeface="Candara" charset="0"/>
              <a:ea typeface="ＭＳ Ｐゴシック" charset="-128"/>
              <a:cs typeface="ＭＳ Ｐゴシック" charset="-128"/>
            </a:endParaRPr>
          </a:p>
        </p:txBody>
      </p:sp>
    </p:spTree>
    <p:extLst>
      <p:ext uri="{BB962C8B-B14F-4D97-AF65-F5344CB8AC3E}">
        <p14:creationId xmlns:p14="http://schemas.microsoft.com/office/powerpoint/2010/main" val="2467412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48447980-256C-4057-8DDD-A5E9D5C85671}" type="slidenum">
              <a:rPr lang="en-US" sz="1200">
                <a:solidFill>
                  <a:srgbClr val="000000"/>
                </a:solidFill>
                <a:latin typeface="Candara" charset="0"/>
                <a:ea typeface="ＭＳ Ｐゴシック" charset="0"/>
                <a:cs typeface="ＭＳ Ｐゴシック" charset="0"/>
              </a:rPr>
              <a:pPr algn="r" eaLnBrk="0" hangingPunct="0"/>
              <a:t>59</a:t>
            </a:fld>
            <a:endParaRPr lang="en-US" sz="1200">
              <a:solidFill>
                <a:srgbClr val="000000"/>
              </a:solidFill>
              <a:latin typeface="Candara" charset="0"/>
              <a:ea typeface="ＭＳ Ｐゴシック" charset="0"/>
              <a:cs typeface="ＭＳ Ｐゴシック" charset="0"/>
            </a:endParaRPr>
          </a:p>
        </p:txBody>
      </p:sp>
      <p:sp>
        <p:nvSpPr>
          <p:cNvPr id="56322" name="Rectangle 2"/>
          <p:cNvSpPr>
            <a:spLocks noGrp="1" noRot="1" noChangeAspect="1" noChangeArrowheads="1"/>
          </p:cNvSpPr>
          <p:nvPr>
            <p:ph type="sldImg"/>
          </p:nvPr>
        </p:nvSpPr>
        <p:spPr>
          <a:xfrm>
            <a:off x="0" y="0"/>
            <a:ext cx="0" cy="0"/>
          </a:xfrm>
          <a:solidFill>
            <a:srgbClr val="FFFFFF"/>
          </a:solidFill>
          <a:ln/>
        </p:spPr>
      </p:sp>
      <p:sp>
        <p:nvSpPr>
          <p:cNvPr id="56323" name="Rectangle 3"/>
          <p:cNvSpPr>
            <a:spLocks noGrp="1" noChangeArrowheads="1"/>
          </p:cNvSpPr>
          <p:nvPr>
            <p:ph type="body" idx="1"/>
          </p:nvPr>
        </p:nvSpPr>
        <p:spPr>
          <a:xfrm>
            <a:off x="0" y="0"/>
            <a:ext cx="0" cy="0"/>
          </a:xfrm>
          <a:solidFill>
            <a:srgbClr val="FFFFFF"/>
          </a:solidFill>
          <a:ln>
            <a:solidFill>
              <a:srgbClr val="000000"/>
            </a:solidFill>
            <a:miter lim="800000"/>
            <a:headEnd/>
            <a:tailEnd/>
          </a:ln>
        </p:spPr>
        <p:txBody>
          <a:bodyPr/>
          <a:lstStyle/>
          <a:p>
            <a:pPr marL="342900" indent="-342900">
              <a:spcAft>
                <a:spcPts val="1000"/>
              </a:spcAft>
            </a:pPr>
            <a:r>
              <a:rPr lang="en-US" dirty="0">
                <a:solidFill>
                  <a:srgbClr val="000000"/>
                </a:solidFill>
                <a:latin typeface="Lucida Sans" charset="0"/>
                <a:ea typeface="Arial Unicode MS" charset="0"/>
                <a:cs typeface="Arial Unicode MS" charset="0"/>
              </a:rPr>
              <a:t>The standard thing to do would be to run an RCT,</a:t>
            </a:r>
            <a:r>
              <a:rPr lang="en-US" baseline="0" dirty="0">
                <a:solidFill>
                  <a:srgbClr val="000000"/>
                </a:solidFill>
                <a:latin typeface="Lucida Sans" charset="0"/>
                <a:ea typeface="Arial Unicode MS" charset="0"/>
                <a:cs typeface="Arial Unicode MS" charset="0"/>
              </a:rPr>
              <a:t> and we will see </a:t>
            </a:r>
            <a:r>
              <a:rPr lang="en-US" i="1" dirty="0">
                <a:solidFill>
                  <a:srgbClr val="000000"/>
                </a:solidFill>
                <a:latin typeface="Lucida Sans" charset="0"/>
                <a:ea typeface="Arial Unicode MS" charset="0"/>
                <a:cs typeface="Arial Unicode MS" charset="0"/>
              </a:rPr>
              <a:t>on average</a:t>
            </a:r>
            <a:r>
              <a:rPr lang="en-US" dirty="0">
                <a:solidFill>
                  <a:srgbClr val="000000"/>
                </a:solidFill>
                <a:latin typeface="Lucida Sans" charset="0"/>
                <a:ea typeface="Arial Unicode MS" charset="0"/>
                <a:cs typeface="Arial Unicode MS" charset="0"/>
              </a:rPr>
              <a:t> if oxycodone</a:t>
            </a:r>
            <a:r>
              <a:rPr lang="en-US" baseline="0" dirty="0">
                <a:solidFill>
                  <a:srgbClr val="000000"/>
                </a:solidFill>
                <a:latin typeface="Lucida Sans" charset="0"/>
                <a:ea typeface="Arial Unicode MS" charset="0"/>
                <a:cs typeface="Arial Unicode MS" charset="0"/>
              </a:rPr>
              <a:t> works better than say Percocet. </a:t>
            </a:r>
            <a:r>
              <a:rPr lang="en-US" dirty="0">
                <a:solidFill>
                  <a:srgbClr val="000000"/>
                </a:solidFill>
                <a:latin typeface="Lucida Sans" charset="0"/>
                <a:ea typeface="Arial Unicode MS" charset="0"/>
                <a:cs typeface="Arial Unicode MS" charset="0"/>
              </a:rPr>
              <a:t>  </a:t>
            </a:r>
          </a:p>
          <a:p>
            <a:pPr marL="342900" indent="-342900"/>
            <a:r>
              <a:rPr lang="en-US" dirty="0">
                <a:solidFill>
                  <a:srgbClr val="000000"/>
                </a:solidFill>
                <a:latin typeface="Lucida Sans" charset="0"/>
                <a:ea typeface="Arial Unicode MS" charset="0"/>
                <a:cs typeface="Arial Unicode MS" charset="0"/>
              </a:rPr>
              <a:t>The problem though is that none of us are average. </a:t>
            </a:r>
          </a:p>
          <a:p>
            <a:pPr marL="342900" indent="-342900">
              <a:spcAft>
                <a:spcPts val="1000"/>
              </a:spcAft>
            </a:pPr>
            <a:endParaRPr lang="en-US" dirty="0">
              <a:solidFill>
                <a:srgbClr val="000000"/>
              </a:solidFill>
              <a:latin typeface="Lucida Sans" charset="0"/>
              <a:ea typeface="Arial Unicode MS" charset="0"/>
              <a:cs typeface="Arial Unicode MS" charset="0"/>
            </a:endParaRPr>
          </a:p>
          <a:p>
            <a:pPr marL="342900" indent="-342900">
              <a:spcBef>
                <a:spcPct val="20000"/>
              </a:spcBef>
            </a:pPr>
            <a:endParaRPr lang="en-US" dirty="0">
              <a:latin typeface="Candara" charset="0"/>
              <a:ea typeface="ＭＳ Ｐゴシック" charset="-128"/>
              <a:cs typeface="ＭＳ Ｐゴシック" charset="-128"/>
            </a:endParaRPr>
          </a:p>
        </p:txBody>
      </p:sp>
    </p:spTree>
    <p:extLst>
      <p:ext uri="{BB962C8B-B14F-4D97-AF65-F5344CB8AC3E}">
        <p14:creationId xmlns:p14="http://schemas.microsoft.com/office/powerpoint/2010/main" val="3253027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61</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644492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Have to have a multiple currency system for collecting small fees—requires CRM and ecommerce system</a:t>
            </a:r>
          </a:p>
          <a:p>
            <a:endParaRPr lang="en-US" dirty="0"/>
          </a:p>
          <a:p>
            <a:r>
              <a:rPr lang="en-US" dirty="0"/>
              <a:t>PAD A % ON</a:t>
            </a:r>
            <a:r>
              <a:rPr lang="en-US" baseline="0" dirty="0"/>
              <a:t> THE IRP </a:t>
            </a:r>
          </a:p>
          <a:p>
            <a:r>
              <a:rPr lang="en-US" baseline="0" dirty="0"/>
              <a:t>COST +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B812AE-354C-1244-85C1-B6C438F736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2583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a:ln/>
        </p:spPr>
      </p:sp>
      <p:sp>
        <p:nvSpPr>
          <p:cNvPr id="13926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ea typeface="ＭＳ Ｐゴシック" charset="-128"/>
              </a:rPr>
              <a:t>Dougnut</a:t>
            </a:r>
            <a:r>
              <a:rPr lang="en-US" altLang="en-US" dirty="0">
                <a:ea typeface="ＭＳ Ｐゴシック" charset="-128"/>
              </a:rPr>
              <a:t> econ, page 117</a:t>
            </a:r>
          </a:p>
        </p:txBody>
      </p:sp>
      <p:sp>
        <p:nvSpPr>
          <p:cNvPr id="13926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815AFC41-EEFF-B043-A69A-6F01EDD36D23}" type="slidenum">
              <a:rPr lang="en-US" altLang="en-US" sz="1200"/>
              <a:pPr/>
              <a:t>6</a:t>
            </a:fld>
            <a:endParaRPr lang="en-US" altLang="en-US" sz="1200"/>
          </a:p>
        </p:txBody>
      </p:sp>
    </p:spTree>
    <p:extLst>
      <p:ext uri="{BB962C8B-B14F-4D97-AF65-F5344CB8AC3E}">
        <p14:creationId xmlns:p14="http://schemas.microsoft.com/office/powerpoint/2010/main" val="32349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F0553-E4CC-0149-B801-BD9559759D7F}" type="slidenum">
              <a:rPr lang="en-US"/>
              <a:pPr/>
              <a:t>8</a:t>
            </a:fld>
            <a:endParaRPr lang="en-US"/>
          </a:p>
        </p:txBody>
      </p:sp>
      <p:sp>
        <p:nvSpPr>
          <p:cNvPr id="604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60419" name="Rectangle 3"/>
          <p:cNvSpPr>
            <a:spLocks noGrp="1" noChangeArrowheads="1"/>
          </p:cNvSpPr>
          <p:nvPr>
            <p:ph type="body" idx="1"/>
          </p:nvPr>
        </p:nvSpPr>
        <p:spPr/>
        <p:txBody>
          <a:bodyPr/>
          <a:lstStyle/>
          <a:p>
            <a:r>
              <a:rPr lang="en-US" dirty="0"/>
              <a:t>First let’s define </a:t>
            </a:r>
            <a:r>
              <a:rPr lang="en-US" dirty="0" err="1"/>
              <a:t>mHealth</a:t>
            </a:r>
            <a:r>
              <a:rPr lang="en-US" dirty="0"/>
              <a:t>: </a:t>
            </a:r>
            <a:r>
              <a:rPr lang="en-US" dirty="0" err="1"/>
              <a:t>mH</a:t>
            </a:r>
            <a:r>
              <a:rPr lang="en-US" baseline="0" dirty="0" err="1"/>
              <a:t>ealth</a:t>
            </a:r>
            <a:r>
              <a:rPr lang="en-US" baseline="0" dirty="0"/>
              <a:t> is …</a:t>
            </a:r>
            <a:endParaRPr lang="en-US" dirty="0"/>
          </a:p>
          <a:p>
            <a:endParaRPr lang="en-US" dirty="0"/>
          </a:p>
          <a:p>
            <a:r>
              <a:rPr lang="en-US" dirty="0" err="1"/>
              <a:t>mHealth</a:t>
            </a:r>
            <a:r>
              <a:rPr lang="en-US" baseline="0" dirty="0"/>
              <a:t> </a:t>
            </a:r>
            <a:r>
              <a:rPr lang="en-US" dirty="0"/>
              <a:t>operates across all five of what Bruce Schatz calls the Five Rings of Health,</a:t>
            </a:r>
            <a:r>
              <a:rPr lang="en-US" baseline="0" dirty="0"/>
              <a:t> from bio to… which is really valuable for managing chronic </a:t>
            </a:r>
            <a:r>
              <a:rPr lang="en-US" baseline="0" dirty="0" err="1"/>
              <a:t>diseaes</a:t>
            </a:r>
            <a:r>
              <a:rPr lang="en-US" baseline="0" dirty="0"/>
              <a:t>, because Practically all chronic diseases -- like diabetes, dementia, inflammatory bowel </a:t>
            </a:r>
            <a:r>
              <a:rPr lang="mr-IN" baseline="0" dirty="0"/>
              <a:t>–</a:t>
            </a:r>
            <a:r>
              <a:rPr lang="en-US" baseline="0" dirty="0"/>
              <a:t> also operate across all 5 rings. </a:t>
            </a:r>
            <a:endParaRPr lang="en-US" dirty="0"/>
          </a:p>
          <a:p>
            <a:endParaRPr lang="en-US" dirty="0"/>
          </a:p>
        </p:txBody>
      </p:sp>
    </p:spTree>
    <p:extLst>
      <p:ext uri="{BB962C8B-B14F-4D97-AF65-F5344CB8AC3E}">
        <p14:creationId xmlns:p14="http://schemas.microsoft.com/office/powerpoint/2010/main" val="188632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F73BAE5-CCEE-DD45-AC7C-52BBA92F17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E5F8D58-5B65-E043-9E6C-0A7686D01850}" type="slidenum">
              <a:rPr lang="en-US" altLang="en-US" sz="1200" smtClean="0"/>
              <a:pPr/>
              <a:t>10</a:t>
            </a:fld>
            <a:endParaRPr lang="en-US" altLang="en-US" sz="1200"/>
          </a:p>
        </p:txBody>
      </p:sp>
      <p:sp>
        <p:nvSpPr>
          <p:cNvPr id="734210" name="Rectangle 2">
            <a:extLst>
              <a:ext uri="{FF2B5EF4-FFF2-40B4-BE49-F238E27FC236}">
                <a16:creationId xmlns:a16="http://schemas.microsoft.com/office/drawing/2014/main" id="{EA90E484-8385-BB43-B319-CE5A83B7BBF1}"/>
              </a:ext>
            </a:extLst>
          </p:cNvPr>
          <p:cNvSpPr>
            <a:spLocks noGrp="1" noChangeArrowheads="1"/>
          </p:cNvSpPr>
          <p:nvPr>
            <p:ph type="body" idx="1"/>
          </p:nvPr>
        </p:nvSpPr>
        <p:spPr>
          <a:ln/>
        </p:spPr>
        <p:txBody>
          <a:bodyPr lIns="90487" tIns="44450" rIns="90487" bIns="44450"/>
          <a:lstStyle/>
          <a:p>
            <a:pPr>
              <a:defRPr/>
            </a:pPr>
            <a:r>
              <a:rPr lang="en-US" dirty="0">
                <a:solidFill>
                  <a:srgbClr val="333333"/>
                </a:solidFill>
                <a:latin typeface="Arial" charset="0"/>
                <a:cs typeface="+mn-cs"/>
              </a:rPr>
              <a:t>Talked about basic networking, how machines connect to one another, and how we can run computation across data stored in distributed databases. This is all happening on the backdrop of the Web. </a:t>
            </a:r>
          </a:p>
        </p:txBody>
      </p:sp>
      <p:sp>
        <p:nvSpPr>
          <p:cNvPr id="56323" name="Rectangle 3">
            <a:extLst>
              <a:ext uri="{FF2B5EF4-FFF2-40B4-BE49-F238E27FC236}">
                <a16:creationId xmlns:a16="http://schemas.microsoft.com/office/drawing/2014/main" id="{2B707B82-6588-E844-9E0F-4A1BD9E2F17F}"/>
              </a:ext>
            </a:extLst>
          </p:cNvPr>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3681039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900A6BA-A5D4-514F-89D3-AC7B928F3611}" type="slidenum">
              <a:rPr lang="en-US" altLang="en-US" sz="1200"/>
              <a:pPr/>
              <a:t>11</a:t>
            </a:fld>
            <a:endParaRPr lang="en-US" altLang="en-US" sz="1200"/>
          </a:p>
        </p:txBody>
      </p:sp>
      <p:sp>
        <p:nvSpPr>
          <p:cNvPr id="734210" name="Rectangle 2"/>
          <p:cNvSpPr>
            <a:spLocks noGrp="1" noChangeArrowheads="1"/>
          </p:cNvSpPr>
          <p:nvPr>
            <p:ph type="body" idx="1"/>
          </p:nvPr>
        </p:nvSpPr>
        <p:spPr>
          <a:ln/>
        </p:spPr>
        <p:txBody>
          <a:bodyPr lIns="90487" tIns="44450" rIns="90487" bIns="44450"/>
          <a:lstStyle/>
          <a:p>
            <a:r>
              <a:rPr lang="en-US" sz="1200" b="0" i="0" u="none" strike="noStrike" kern="1200">
                <a:solidFill>
                  <a:schemeClr val="tx1"/>
                </a:solidFill>
                <a:effectLst/>
                <a:latin typeface="+mn-lt"/>
                <a:ea typeface="+mn-ea"/>
                <a:cs typeface="+mn-cs"/>
                <a:hlinkClick r:id="rId3"/>
              </a:rPr>
              <a:t>International Consortium for Health Outcomes Measurement</a:t>
            </a:r>
            <a:endParaRPr lang="en-US" sz="1200" b="0" i="0" kern="1200">
              <a:solidFill>
                <a:schemeClr val="tx1"/>
              </a:solidFill>
              <a:effectLst/>
              <a:latin typeface="+mn-lt"/>
              <a:ea typeface="+mn-ea"/>
              <a:cs typeface="+mn-cs"/>
            </a:endParaRPr>
          </a:p>
        </p:txBody>
      </p:sp>
      <p:sp>
        <p:nvSpPr>
          <p:cNvPr id="327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3336137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281FC932-BD97-EC47-9379-02561310580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5CDF441-FB29-EF4A-8F51-413EF878831B}" type="slidenum">
              <a:rPr lang="en-US" altLang="en-US" sz="1200" smtClean="0"/>
              <a:pPr/>
              <a:t>12</a:t>
            </a:fld>
            <a:endParaRPr lang="en-US" altLang="en-US" sz="1200"/>
          </a:p>
        </p:txBody>
      </p:sp>
      <p:sp>
        <p:nvSpPr>
          <p:cNvPr id="45058" name="Rectangle 2">
            <a:extLst>
              <a:ext uri="{FF2B5EF4-FFF2-40B4-BE49-F238E27FC236}">
                <a16:creationId xmlns:a16="http://schemas.microsoft.com/office/drawing/2014/main" id="{75376A28-3D0D-974C-8CE1-E64ABE5FC046}"/>
              </a:ext>
            </a:extLst>
          </p:cNvPr>
          <p:cNvSpPr>
            <a:spLocks noGrp="1" noRot="1" noChangeAspect="1" noChangeArrowheads="1" noTextEdit="1"/>
          </p:cNvSpPr>
          <p:nvPr>
            <p:ph type="sldImg"/>
          </p:nvPr>
        </p:nvSpPr>
        <p:spPr>
          <a:solidFill>
            <a:srgbClr val="FFFFFF"/>
          </a:solidFill>
          <a:ln/>
        </p:spPr>
      </p:sp>
      <p:sp>
        <p:nvSpPr>
          <p:cNvPr id="1181699" name="Rectangle 3">
            <a:extLst>
              <a:ext uri="{FF2B5EF4-FFF2-40B4-BE49-F238E27FC236}">
                <a16:creationId xmlns:a16="http://schemas.microsoft.com/office/drawing/2014/main" id="{B1D95528-C382-1044-ABF5-20732C05CAE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cs typeface="+mn-cs"/>
              </a:rPr>
              <a:t>http://www.mc10inc.com/</a:t>
            </a:r>
          </a:p>
          <a:p>
            <a:pPr>
              <a:defRPr/>
            </a:pPr>
            <a:r>
              <a:rPr lang="en-US"/>
              <a:t>Shwetak Patel, University of Washington</a:t>
            </a:r>
            <a:endParaRPr lang="en-US" dirty="0">
              <a:cs typeface="+mn-cs"/>
            </a:endParaRPr>
          </a:p>
          <a:p>
            <a:pPr>
              <a:defRPr/>
            </a:pPr>
            <a:endParaRPr lang="en-US" dirty="0">
              <a:cs typeface="+mn-cs"/>
            </a:endParaRPr>
          </a:p>
        </p:txBody>
      </p:sp>
    </p:spTree>
    <p:extLst>
      <p:ext uri="{BB962C8B-B14F-4D97-AF65-F5344CB8AC3E}">
        <p14:creationId xmlns:p14="http://schemas.microsoft.com/office/powerpoint/2010/main" val="3254052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FEABD3-B65E-2E42-AFC8-3EE65CAA8167}" type="datetimeFigureOut">
              <a:rPr lang="en-US" smtClean="0"/>
              <a:t>2/13/18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EABD3-B65E-2E42-AFC8-3EE65CAA8167}" type="datetimeFigureOut">
              <a:rPr lang="en-US" smtClean="0"/>
              <a:t>2/13/18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EABD3-B65E-2E42-AFC8-3EE65CAA8167}" type="datetimeFigureOut">
              <a:rPr lang="en-US" smtClean="0"/>
              <a:t>2/13/18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549275"/>
            <a:ext cx="12192000" cy="838200"/>
          </a:xfrm>
        </p:spPr>
        <p:txBody>
          <a:bodyPr/>
          <a:lstStyle/>
          <a:p>
            <a:r>
              <a:rPr lang="en-US"/>
              <a:t>Click to edit Master title style</a:t>
            </a:r>
            <a:endParaRPr lang="en-GB"/>
          </a:p>
        </p:txBody>
      </p:sp>
      <p:sp>
        <p:nvSpPr>
          <p:cNvPr id="3" name="Content Placeholder 2"/>
          <p:cNvSpPr>
            <a:spLocks noGrp="1"/>
          </p:cNvSpPr>
          <p:nvPr>
            <p:ph sz="half" idx="1"/>
          </p:nvPr>
        </p:nvSpPr>
        <p:spPr>
          <a:xfrm>
            <a:off x="914400" y="1989139"/>
            <a:ext cx="10363200" cy="197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914400" y="4117976"/>
            <a:ext cx="10363200"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625766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31333" y="254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600200"/>
            <a:ext cx="5080000" cy="4495800"/>
          </a:xfrm>
        </p:spPr>
        <p:txBody>
          <a:bodyPr/>
          <a:lstStyle/>
          <a:p>
            <a:pPr lvl="0"/>
            <a:endParaRPr lang="en-US" noProof="0"/>
          </a:p>
        </p:txBody>
      </p:sp>
      <p:sp>
        <p:nvSpPr>
          <p:cNvPr id="5" name="Rectangle 4">
            <a:extLst>
              <a:ext uri="{FF2B5EF4-FFF2-40B4-BE49-F238E27FC236}">
                <a16:creationId xmlns:a16="http://schemas.microsoft.com/office/drawing/2014/main" id="{CE886EA3-0F85-6F40-A315-A04278391678}"/>
              </a:ext>
            </a:extLst>
          </p:cNvPr>
          <p:cNvSpPr>
            <a:spLocks noGrp="1" noChangeArrowheads="1"/>
          </p:cNvSpPr>
          <p:nvPr>
            <p:ph type="dt" sz="half" idx="10"/>
          </p:nvPr>
        </p:nvSpPr>
        <p:spPr>
          <a:ln/>
        </p:spPr>
        <p:txBody>
          <a:bodyPr/>
          <a:lstStyle>
            <a:lvl1pPr>
              <a:defRPr/>
            </a:lvl1pPr>
          </a:lstStyle>
          <a:p>
            <a:pPr>
              <a:defRPr/>
            </a:pPr>
            <a:r>
              <a:rPr lang="en-US"/>
              <a:t>February 7, </a:t>
            </a:r>
            <a:r>
              <a:rPr lang="is-IS"/>
              <a:t>2017</a:t>
            </a:r>
            <a:r>
              <a:rPr lang="en-US"/>
              <a:t>: I. Sim</a:t>
            </a:r>
            <a:endParaRPr lang="en-US" sz="1400" i="0">
              <a:latin typeface="Times" charset="0"/>
            </a:endParaRPr>
          </a:p>
        </p:txBody>
      </p:sp>
      <p:sp>
        <p:nvSpPr>
          <p:cNvPr id="6" name="Rectangle 5">
            <a:extLst>
              <a:ext uri="{FF2B5EF4-FFF2-40B4-BE49-F238E27FC236}">
                <a16:creationId xmlns:a16="http://schemas.microsoft.com/office/drawing/2014/main" id="{0FC45C21-CE0A-3345-B9A4-496CE35DA86C}"/>
              </a:ext>
            </a:extLst>
          </p:cNvPr>
          <p:cNvSpPr>
            <a:spLocks noGrp="1" noChangeArrowheads="1"/>
          </p:cNvSpPr>
          <p:nvPr>
            <p:ph type="ftr" sz="quarter" idx="11"/>
          </p:nvPr>
        </p:nvSpPr>
        <p:spPr>
          <a:ln/>
        </p:spPr>
        <p:txBody>
          <a:bodyPr/>
          <a:lstStyle>
            <a:lvl1pPr>
              <a:defRPr/>
            </a:lvl1pPr>
          </a:lstStyle>
          <a:p>
            <a:pPr>
              <a:defRPr/>
            </a:pPr>
            <a:r>
              <a:rPr lang="en-US" altLang="en-US"/>
              <a:t> Epi 206 — Medical Informatics</a:t>
            </a:r>
          </a:p>
        </p:txBody>
      </p:sp>
      <p:sp>
        <p:nvSpPr>
          <p:cNvPr id="7" name="Rectangle 6">
            <a:extLst>
              <a:ext uri="{FF2B5EF4-FFF2-40B4-BE49-F238E27FC236}">
                <a16:creationId xmlns:a16="http://schemas.microsoft.com/office/drawing/2014/main" id="{AE2BDF1B-303A-B444-9B17-411779B5A826}"/>
              </a:ext>
            </a:extLst>
          </p:cNvPr>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2121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274637"/>
            <a:ext cx="10972800" cy="1143000"/>
          </a:xfrm>
          <a:prstGeom prst="rect">
            <a:avLst/>
          </a:prstGeom>
          <a:noFill/>
          <a:ln>
            <a:noFill/>
          </a:ln>
        </p:spPr>
        <p:txBody>
          <a:bodyPr lIns="91425" tIns="91425" rIns="91425" bIns="91425" anchor="b" anchorCtr="0"/>
          <a:lstStyle>
            <a:lvl1pPr rtl="0">
              <a:spcBef>
                <a:spcPts val="0"/>
              </a:spcBef>
              <a:defRPr>
                <a:solidFill>
                  <a:srgbClr val="4A4A4A"/>
                </a:solidFill>
                <a:latin typeface="Quattrocento Sans"/>
                <a:ea typeface="Quattrocento Sans"/>
                <a:cs typeface="Quattrocento Sans"/>
                <a:sym typeface="Quattrocento Sans"/>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 name="Shape 14"/>
          <p:cNvSpPr txBox="1">
            <a:spLocks noGrp="1"/>
          </p:cNvSpPr>
          <p:nvPr>
            <p:ph type="body" idx="1"/>
          </p:nvPr>
        </p:nvSpPr>
        <p:spPr>
          <a:xfrm>
            <a:off x="609600" y="1600201"/>
            <a:ext cx="10972800" cy="4967572"/>
          </a:xfrm>
          <a:prstGeom prst="rect">
            <a:avLst/>
          </a:prstGeom>
          <a:noFill/>
          <a:ln>
            <a:noFill/>
          </a:ln>
        </p:spPr>
        <p:txBody>
          <a:bodyPr lIns="91425" tIns="91425" rIns="91425" bIns="91425" anchor="t" anchorCtr="0"/>
          <a:lstStyle>
            <a:lvl1pPr rtl="0">
              <a:spcBef>
                <a:spcPts val="0"/>
              </a:spcBef>
              <a:defRPr>
                <a:solidFill>
                  <a:schemeClr val="dk2"/>
                </a:solidFill>
                <a:latin typeface="Quattrocento Sans"/>
                <a:ea typeface="Quattrocento Sans"/>
                <a:cs typeface="Quattrocento Sans"/>
                <a:sym typeface="Quattrocento Sans"/>
              </a:defRPr>
            </a:lvl1pPr>
            <a:lvl2pPr rtl="0">
              <a:spcBef>
                <a:spcPts val="0"/>
              </a:spcBef>
              <a:defRPr>
                <a:solidFill>
                  <a:schemeClr val="dk2"/>
                </a:solidFill>
                <a:latin typeface="Quattrocento Sans"/>
                <a:ea typeface="Quattrocento Sans"/>
                <a:cs typeface="Quattrocento Sans"/>
                <a:sym typeface="Quattrocento Sans"/>
              </a:defRPr>
            </a:lvl2pPr>
            <a:lvl3pPr rtl="0">
              <a:spcBef>
                <a:spcPts val="0"/>
              </a:spcBef>
              <a:defRPr>
                <a:solidFill>
                  <a:schemeClr val="dk2"/>
                </a:solidFill>
                <a:latin typeface="Quattrocento Sans"/>
                <a:ea typeface="Quattrocento Sans"/>
                <a:cs typeface="Quattrocento Sans"/>
                <a:sym typeface="Quattrocento Sans"/>
              </a:defRPr>
            </a:lvl3pPr>
            <a:lvl4pPr rtl="0">
              <a:spcBef>
                <a:spcPts val="0"/>
              </a:spcBef>
              <a:defRPr>
                <a:solidFill>
                  <a:schemeClr val="dk2"/>
                </a:solidFill>
                <a:latin typeface="Quattrocento Sans"/>
                <a:ea typeface="Quattrocento Sans"/>
                <a:cs typeface="Quattrocento Sans"/>
                <a:sym typeface="Quattrocento Sans"/>
              </a:defRPr>
            </a:lvl4pPr>
            <a:lvl5pPr rtl="0">
              <a:spcBef>
                <a:spcPts val="0"/>
              </a:spcBef>
              <a:defRPr>
                <a:solidFill>
                  <a:schemeClr val="dk2"/>
                </a:solidFill>
                <a:latin typeface="Quattrocento Sans"/>
                <a:ea typeface="Quattrocento Sans"/>
                <a:cs typeface="Quattrocento Sans"/>
                <a:sym typeface="Quattrocento Sans"/>
              </a:defRPr>
            </a:lvl5pPr>
            <a:lvl6pPr rtl="0">
              <a:spcBef>
                <a:spcPts val="0"/>
              </a:spcBef>
              <a:defRPr>
                <a:solidFill>
                  <a:schemeClr val="dk2"/>
                </a:solidFill>
                <a:latin typeface="Quattrocento Sans"/>
                <a:ea typeface="Quattrocento Sans"/>
                <a:cs typeface="Quattrocento Sans"/>
                <a:sym typeface="Quattrocento Sans"/>
              </a:defRPr>
            </a:lvl6pPr>
            <a:lvl7pPr rtl="0">
              <a:spcBef>
                <a:spcPts val="0"/>
              </a:spcBef>
              <a:defRPr>
                <a:solidFill>
                  <a:schemeClr val="dk2"/>
                </a:solidFill>
                <a:latin typeface="Quattrocento Sans"/>
                <a:ea typeface="Quattrocento Sans"/>
                <a:cs typeface="Quattrocento Sans"/>
                <a:sym typeface="Quattrocento Sans"/>
              </a:defRPr>
            </a:lvl7pPr>
            <a:lvl8pPr rtl="0">
              <a:spcBef>
                <a:spcPts val="0"/>
              </a:spcBef>
              <a:defRPr>
                <a:solidFill>
                  <a:schemeClr val="dk2"/>
                </a:solidFill>
                <a:latin typeface="Quattrocento Sans"/>
                <a:ea typeface="Quattrocento Sans"/>
                <a:cs typeface="Quattrocento Sans"/>
                <a:sym typeface="Quattrocento Sans"/>
              </a:defRPr>
            </a:lvl8pPr>
            <a:lvl9pPr rtl="0">
              <a:spcBef>
                <a:spcPts val="0"/>
              </a:spcBef>
              <a:defRPr>
                <a:solidFill>
                  <a:schemeClr val="dk2"/>
                </a:solidFill>
                <a:latin typeface="Quattrocento Sans"/>
                <a:ea typeface="Quattrocento Sans"/>
                <a:cs typeface="Quattrocento Sans"/>
                <a:sym typeface="Quattrocento Sans"/>
              </a:defRPr>
            </a:lvl9pPr>
          </a:lstStyle>
          <a:p>
            <a:endParaRPr/>
          </a:p>
        </p:txBody>
      </p:sp>
      <p:sp>
        <p:nvSpPr>
          <p:cNvPr id="15" name="Shape 15"/>
          <p:cNvSpPr txBox="1">
            <a:spLocks noGrp="1"/>
          </p:cNvSpPr>
          <p:nvPr>
            <p:ph type="sldNum" idx="12"/>
          </p:nvPr>
        </p:nvSpPr>
        <p:spPr>
          <a:xfrm>
            <a:off x="11409062" y="6333134"/>
            <a:ext cx="731599" cy="524699"/>
          </a:xfrm>
          <a:prstGeom prst="rect">
            <a:avLst/>
          </a:prstGeom>
          <a:noFill/>
          <a:ln>
            <a:noFill/>
          </a:ln>
        </p:spPr>
        <p:txBody>
          <a:bodyPr lIns="91425" tIns="91425" rIns="91425" bIns="91425" anchor="ctr" anchorCtr="0">
            <a:noAutofit/>
          </a:bodyPr>
          <a:lstStyle/>
          <a:p>
            <a:pPr algn="r">
              <a:buClr>
                <a:srgbClr val="000000"/>
              </a:buClr>
              <a:buSzPct val="25000"/>
              <a:buFont typeface="Arial"/>
              <a:buNone/>
            </a:pPr>
            <a:fld id="{00000000-1234-1234-1234-123412341234}" type="slidenum">
              <a:rPr lang="en" sz="1300"/>
              <a:pPr algn="r">
                <a:buClr>
                  <a:srgbClr val="000000"/>
                </a:buClr>
                <a:buSzPct val="25000"/>
                <a:buFont typeface="Arial"/>
                <a:buNone/>
              </a:pPr>
              <a:t>‹#›</a:t>
            </a:fld>
            <a:endParaRPr lang="en" sz="1300"/>
          </a:p>
        </p:txBody>
      </p:sp>
      <p:pic>
        <p:nvPicPr>
          <p:cNvPr id="16" name="Shape 16"/>
          <p:cNvPicPr preferRelativeResize="0"/>
          <p:nvPr/>
        </p:nvPicPr>
        <p:blipFill rotWithShape="1">
          <a:blip r:embed="rId2">
            <a:alphaModFix/>
          </a:blip>
          <a:srcRect l="10530" t="26849" r="10530" b="26817"/>
          <a:stretch/>
        </p:blipFill>
        <p:spPr>
          <a:xfrm>
            <a:off x="10365835" y="6202543"/>
            <a:ext cx="1521364" cy="360332"/>
          </a:xfrm>
          <a:prstGeom prst="rect">
            <a:avLst/>
          </a:prstGeom>
          <a:noFill/>
          <a:ln>
            <a:noFill/>
          </a:ln>
        </p:spPr>
      </p:pic>
    </p:spTree>
    <p:extLst>
      <p:ext uri="{BB962C8B-B14F-4D97-AF65-F5344CB8AC3E}">
        <p14:creationId xmlns:p14="http://schemas.microsoft.com/office/powerpoint/2010/main" val="1269091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Healthcare 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4513" name="Picture 8" descr="IEEE_SA_Bar_Graphic_long_lg"/>
          <p:cNvPicPr>
            <a:picLocks noChangeAspect="1" noChangeArrowheads="1"/>
          </p:cNvPicPr>
          <p:nvPr userDrawn="1"/>
        </p:nvPicPr>
        <p:blipFill>
          <a:blip r:embed="rId3" cstate="print"/>
          <a:srcRect/>
          <a:stretch>
            <a:fillRect/>
          </a:stretch>
        </p:blipFill>
        <p:spPr bwMode="auto">
          <a:xfrm>
            <a:off x="1" y="501653"/>
            <a:ext cx="12200468" cy="415925"/>
          </a:xfrm>
          <a:prstGeom prst="rect">
            <a:avLst/>
          </a:prstGeom>
          <a:noFill/>
          <a:ln w="9525">
            <a:noFill/>
            <a:miter lim="800000"/>
            <a:headEnd/>
            <a:tailEnd/>
          </a:ln>
        </p:spPr>
      </p:pic>
      <p:sp>
        <p:nvSpPr>
          <p:cNvPr id="240644" name="Rectangle 4"/>
          <p:cNvSpPr>
            <a:spLocks noGrp="1" noChangeArrowheads="1"/>
          </p:cNvSpPr>
          <p:nvPr>
            <p:ph type="subTitle" idx="1"/>
          </p:nvPr>
        </p:nvSpPr>
        <p:spPr>
          <a:xfrm>
            <a:off x="914400" y="1666875"/>
            <a:ext cx="10363200" cy="533400"/>
          </a:xfrm>
        </p:spPr>
        <p:txBody>
          <a:bodyPr anchor="t" anchorCtr="0"/>
          <a:lstStyle>
            <a:lvl1pPr>
              <a:defRPr sz="2400">
                <a:solidFill>
                  <a:schemeClr val="bg1"/>
                </a:solidFill>
              </a:defRPr>
            </a:lvl1pPr>
          </a:lstStyle>
          <a:p>
            <a:r>
              <a:rPr lang="en-US" dirty="0"/>
              <a:t>Click to edit Master subtitle style</a:t>
            </a:r>
          </a:p>
        </p:txBody>
      </p:sp>
      <p:sp>
        <p:nvSpPr>
          <p:cNvPr id="240643" name="Rectangle 3"/>
          <p:cNvSpPr>
            <a:spLocks noGrp="1" noChangeArrowheads="1"/>
          </p:cNvSpPr>
          <p:nvPr>
            <p:ph type="ctrTitle"/>
          </p:nvPr>
        </p:nvSpPr>
        <p:spPr>
          <a:xfrm>
            <a:off x="914400" y="1209675"/>
            <a:ext cx="10363200" cy="533400"/>
          </a:xfrm>
        </p:spPr>
        <p:txBody>
          <a:bodyPr anchor="b" anchorCtr="0"/>
          <a:lstStyle>
            <a:lvl1pPr>
              <a:defRPr>
                <a:solidFill>
                  <a:schemeClr val="bg1"/>
                </a:solidFill>
              </a:defRPr>
            </a:lvl1pPr>
          </a:lstStyle>
          <a:p>
            <a:r>
              <a:rPr lang="en-US" dirty="0"/>
              <a:t>Click to edit Master title style</a:t>
            </a:r>
          </a:p>
        </p:txBody>
      </p:sp>
      <p:sp>
        <p:nvSpPr>
          <p:cNvPr id="7" name="Text Placeholder 5"/>
          <p:cNvSpPr>
            <a:spLocks noGrp="1"/>
          </p:cNvSpPr>
          <p:nvPr>
            <p:ph type="body" sz="quarter" idx="10"/>
          </p:nvPr>
        </p:nvSpPr>
        <p:spPr>
          <a:xfrm>
            <a:off x="914400" y="4681539"/>
            <a:ext cx="5181600" cy="828675"/>
          </a:xfrm>
        </p:spPr>
        <p:txBody>
          <a:bodyPr anchor="ctr" anchorCtr="0"/>
          <a:lstStyle>
            <a:lvl1pPr>
              <a:lnSpc>
                <a:spcPct val="150000"/>
              </a:lnSpc>
              <a:spcBef>
                <a:spcPts val="0"/>
              </a:spcBef>
              <a:defRPr sz="1600">
                <a:solidFill>
                  <a:schemeClr val="bg1"/>
                </a:solidFill>
              </a:defRPr>
            </a:lvl1pPr>
            <a:lvl2pPr>
              <a:lnSpc>
                <a:spcPct val="150000"/>
              </a:lnSpc>
              <a:defRPr sz="1600">
                <a:solidFill>
                  <a:schemeClr val="bg1"/>
                </a:solidFill>
              </a:defRPr>
            </a:lvl2pPr>
            <a:lvl3pPr>
              <a:lnSpc>
                <a:spcPct val="150000"/>
              </a:lnSpc>
              <a:defRPr sz="1600">
                <a:solidFill>
                  <a:schemeClr val="bg1"/>
                </a:solidFill>
              </a:defRPr>
            </a:lvl3pPr>
            <a:lvl4pPr>
              <a:lnSpc>
                <a:spcPct val="150000"/>
              </a:lnSpc>
              <a:defRPr sz="1600">
                <a:solidFill>
                  <a:schemeClr val="bg1"/>
                </a:solidFill>
              </a:defRPr>
            </a:lvl4pPr>
            <a:lvl5pPr>
              <a:lnSpc>
                <a:spcPct val="15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8045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03215" y="2438268"/>
            <a:ext cx="10815972" cy="2012918"/>
          </a:xfrm>
        </p:spPr>
        <p:txBody>
          <a:bodyPr>
            <a:normAutofit/>
          </a:bodyPr>
          <a:lstStyle>
            <a:lvl1pPr>
              <a:defRPr sz="2400"/>
            </a:lvl1pPr>
          </a:lstStyle>
          <a:p>
            <a:r>
              <a:rPr lang="en-US"/>
              <a:t>Click to edit Master title style</a:t>
            </a:r>
            <a:endParaRPr lang="en-US" dirty="0"/>
          </a:p>
        </p:txBody>
      </p:sp>
      <p:sp>
        <p:nvSpPr>
          <p:cNvPr id="3" name="Subtitle 2"/>
          <p:cNvSpPr>
            <a:spLocks noGrp="1"/>
          </p:cNvSpPr>
          <p:nvPr>
            <p:ph type="subTitle" idx="1"/>
          </p:nvPr>
        </p:nvSpPr>
        <p:spPr>
          <a:xfrm>
            <a:off x="1026245" y="4790041"/>
            <a:ext cx="8319083" cy="495300"/>
          </a:xfrm>
        </p:spPr>
        <p:txBody>
          <a:bodyPr>
            <a:normAutofit/>
          </a:bodyPr>
          <a:lstStyle>
            <a:lvl1pPr marL="0" indent="0" algn="l">
              <a:buNone/>
              <a:defRPr sz="18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fld id="{B198C5A5-CF05-904F-B64B-8605AD344F1C}" type="datetime1">
              <a:rPr lang="en-US" altLang="en-US"/>
              <a:pPr/>
              <a:t>2/13/18</a:t>
            </a:fld>
            <a:endParaRPr lang="en-US" altLang="en-US" dirty="0"/>
          </a:p>
        </p:txBody>
      </p:sp>
      <p:sp>
        <p:nvSpPr>
          <p:cNvPr id="6" name="Footer Placeholder 4"/>
          <p:cNvSpPr>
            <a:spLocks noGrp="1"/>
          </p:cNvSpPr>
          <p:nvPr>
            <p:ph type="ftr" sz="quarter" idx="11"/>
          </p:nvPr>
        </p:nvSpPr>
        <p:spPr/>
        <p:txBody>
          <a:bodyPr/>
          <a:lstStyle>
            <a:lvl1pPr>
              <a:defRPr/>
            </a:lvl1pPr>
          </a:lstStyle>
          <a:p>
            <a:r>
              <a:rPr lang="en-US" altLang="en-US" dirty="0"/>
              <a:t>©MRCT</a:t>
            </a:r>
          </a:p>
        </p:txBody>
      </p:sp>
      <p:sp>
        <p:nvSpPr>
          <p:cNvPr id="7" name="Slide Number Placeholder 5"/>
          <p:cNvSpPr>
            <a:spLocks noGrp="1"/>
          </p:cNvSpPr>
          <p:nvPr>
            <p:ph type="sldNum" sz="quarter" idx="12"/>
          </p:nvPr>
        </p:nvSpPr>
        <p:spPr/>
        <p:txBody>
          <a:bodyPr/>
          <a:lstStyle>
            <a:lvl1pPr>
              <a:defRPr/>
            </a:lvl1pPr>
          </a:lstStyle>
          <a:p>
            <a:fld id="{9EF10A9D-98D7-5042-A0FD-97BB4E3F1526}" type="slidenum">
              <a:rPr lang="en-US" altLang="en-US"/>
              <a:pPr/>
              <a:t>‹#›</a:t>
            </a:fld>
            <a:endParaRPr lang="en-US" altLang="en-US" dirty="0"/>
          </a:p>
        </p:txBody>
      </p:sp>
    </p:spTree>
    <p:extLst>
      <p:ext uri="{BB962C8B-B14F-4D97-AF65-F5344CB8AC3E}">
        <p14:creationId xmlns:p14="http://schemas.microsoft.com/office/powerpoint/2010/main" val="2385014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C673E42-FC9D-2143-9AB3-AF5397C5E2D6}" type="datetime1">
              <a:rPr lang="en-US" altLang="en-US"/>
              <a:pPr/>
              <a:t>2/13/18</a:t>
            </a:fld>
            <a:endParaRPr lang="en-US" altLang="en-US" dirty="0"/>
          </a:p>
        </p:txBody>
      </p:sp>
      <p:sp>
        <p:nvSpPr>
          <p:cNvPr id="5" name="Footer Placeholder 4"/>
          <p:cNvSpPr>
            <a:spLocks noGrp="1"/>
          </p:cNvSpPr>
          <p:nvPr>
            <p:ph type="ftr" sz="quarter" idx="11"/>
          </p:nvPr>
        </p:nvSpPr>
        <p:spPr/>
        <p:txBody>
          <a:bodyPr/>
          <a:lstStyle>
            <a:lvl1pPr>
              <a:defRPr/>
            </a:lvl1pPr>
          </a:lstStyle>
          <a:p>
            <a:r>
              <a:rPr lang="en-US" altLang="en-US" dirty="0"/>
              <a:t>©MRCT</a:t>
            </a:r>
          </a:p>
        </p:txBody>
      </p:sp>
      <p:sp>
        <p:nvSpPr>
          <p:cNvPr id="6" name="Slide Number Placeholder 5"/>
          <p:cNvSpPr>
            <a:spLocks noGrp="1"/>
          </p:cNvSpPr>
          <p:nvPr>
            <p:ph type="sldNum" sz="quarter" idx="12"/>
          </p:nvPr>
        </p:nvSpPr>
        <p:spPr/>
        <p:txBody>
          <a:bodyPr/>
          <a:lstStyle>
            <a:lvl1pPr>
              <a:defRPr/>
            </a:lvl1pPr>
          </a:lstStyle>
          <a:p>
            <a:fld id="{0B9BE8F6-3988-574F-B91A-7842CA639D07}" type="slidenum">
              <a:rPr lang="en-US" altLang="en-US"/>
              <a:pPr/>
              <a:t>‹#›</a:t>
            </a:fld>
            <a:endParaRPr lang="en-US" altLang="en-US" dirty="0"/>
          </a:p>
        </p:txBody>
      </p:sp>
    </p:spTree>
    <p:extLst>
      <p:ext uri="{BB962C8B-B14F-4D97-AF65-F5344CB8AC3E}">
        <p14:creationId xmlns:p14="http://schemas.microsoft.com/office/powerpoint/2010/main" val="2961002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26371" y="1354668"/>
            <a:ext cx="7930444" cy="4840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1E90A461-FE18-7040-B820-375A669D4F46}" type="datetime1">
              <a:rPr lang="en-US" altLang="en-US"/>
              <a:pPr/>
              <a:t>2/13/18</a:t>
            </a:fld>
            <a:endParaRPr lang="en-US" altLang="en-US" dirty="0"/>
          </a:p>
        </p:txBody>
      </p:sp>
      <p:sp>
        <p:nvSpPr>
          <p:cNvPr id="5" name="Footer Placeholder 4"/>
          <p:cNvSpPr>
            <a:spLocks noGrp="1"/>
          </p:cNvSpPr>
          <p:nvPr>
            <p:ph type="ftr" sz="quarter" idx="11"/>
          </p:nvPr>
        </p:nvSpPr>
        <p:spPr/>
        <p:txBody>
          <a:bodyPr/>
          <a:lstStyle>
            <a:lvl1pPr>
              <a:defRPr/>
            </a:lvl1pPr>
          </a:lstStyle>
          <a:p>
            <a:r>
              <a:rPr lang="en-US" altLang="en-US" dirty="0"/>
              <a:t>©MRCT</a:t>
            </a:r>
          </a:p>
        </p:txBody>
      </p:sp>
      <p:sp>
        <p:nvSpPr>
          <p:cNvPr id="6" name="Slide Number Placeholder 5"/>
          <p:cNvSpPr>
            <a:spLocks noGrp="1"/>
          </p:cNvSpPr>
          <p:nvPr>
            <p:ph type="sldNum" sz="quarter" idx="12"/>
          </p:nvPr>
        </p:nvSpPr>
        <p:spPr/>
        <p:txBody>
          <a:bodyPr/>
          <a:lstStyle>
            <a:lvl1pPr>
              <a:defRPr/>
            </a:lvl1pPr>
          </a:lstStyle>
          <a:p>
            <a:fld id="{3AD447F7-866D-7844-A746-BCDA8C53E596}" type="slidenum">
              <a:rPr lang="en-US" altLang="en-US"/>
              <a:pPr/>
              <a:t>‹#›</a:t>
            </a:fld>
            <a:endParaRPr lang="en-US" altLang="en-US" dirty="0"/>
          </a:p>
        </p:txBody>
      </p:sp>
    </p:spTree>
    <p:extLst>
      <p:ext uri="{BB962C8B-B14F-4D97-AF65-F5344CB8AC3E}">
        <p14:creationId xmlns:p14="http://schemas.microsoft.com/office/powerpoint/2010/main" val="1302119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37851" y="3104445"/>
            <a:ext cx="7300148" cy="1749778"/>
          </a:xfrm>
        </p:spPr>
        <p:txBody>
          <a:bodyPr anchor="t">
            <a:normAutofit/>
          </a:bodyPr>
          <a:lstStyle>
            <a:lvl1pPr algn="l">
              <a:defRPr sz="2100" b="0" cap="none"/>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fld id="{067F549E-16CA-E348-97C8-A85BDBB2E386}" type="datetime1">
              <a:rPr lang="en-US" altLang="en-US"/>
              <a:pPr/>
              <a:t>2/13/18</a:t>
            </a:fld>
            <a:endParaRPr lang="en-US" altLang="en-US" dirty="0"/>
          </a:p>
        </p:txBody>
      </p:sp>
      <p:sp>
        <p:nvSpPr>
          <p:cNvPr id="5" name="Footer Placeholder 4"/>
          <p:cNvSpPr>
            <a:spLocks noGrp="1"/>
          </p:cNvSpPr>
          <p:nvPr>
            <p:ph type="ftr" sz="quarter" idx="11"/>
          </p:nvPr>
        </p:nvSpPr>
        <p:spPr/>
        <p:txBody>
          <a:bodyPr/>
          <a:lstStyle>
            <a:lvl1pPr>
              <a:defRPr/>
            </a:lvl1pPr>
          </a:lstStyle>
          <a:p>
            <a:r>
              <a:rPr lang="en-US" altLang="en-US" dirty="0"/>
              <a:t>©MRCT</a:t>
            </a:r>
          </a:p>
        </p:txBody>
      </p:sp>
      <p:sp>
        <p:nvSpPr>
          <p:cNvPr id="6" name="Slide Number Placeholder 5"/>
          <p:cNvSpPr>
            <a:spLocks noGrp="1"/>
          </p:cNvSpPr>
          <p:nvPr>
            <p:ph type="sldNum" sz="quarter" idx="12"/>
          </p:nvPr>
        </p:nvSpPr>
        <p:spPr/>
        <p:txBody>
          <a:bodyPr/>
          <a:lstStyle>
            <a:lvl1pPr>
              <a:defRPr/>
            </a:lvl1pPr>
          </a:lstStyle>
          <a:p>
            <a:fld id="{B8401254-9B05-E94B-B5DD-C035D59E26B2}" type="slidenum">
              <a:rPr lang="en-US" altLang="en-US"/>
              <a:pPr/>
              <a:t>‹#›</a:t>
            </a:fld>
            <a:endParaRPr lang="en-US" altLang="en-US" dirty="0"/>
          </a:p>
        </p:txBody>
      </p:sp>
    </p:spTree>
    <p:extLst>
      <p:ext uri="{BB962C8B-B14F-4D97-AF65-F5344CB8AC3E}">
        <p14:creationId xmlns:p14="http://schemas.microsoft.com/office/powerpoint/2010/main" val="17475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EABD3-B65E-2E42-AFC8-3EE65CAA8167}" type="datetimeFigureOut">
              <a:rPr lang="en-US" smtClean="0"/>
              <a:t>2/13/18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5D0FCA46-1EDE-8947-A6FB-B21339A614D9}" type="datetime1">
              <a:rPr lang="en-US" altLang="en-US"/>
              <a:pPr/>
              <a:t>2/13/18</a:t>
            </a:fld>
            <a:endParaRPr lang="en-US" altLang="en-US" dirty="0"/>
          </a:p>
        </p:txBody>
      </p:sp>
      <p:sp>
        <p:nvSpPr>
          <p:cNvPr id="6" name="Footer Placeholder 4"/>
          <p:cNvSpPr>
            <a:spLocks noGrp="1"/>
          </p:cNvSpPr>
          <p:nvPr>
            <p:ph type="ftr" sz="quarter" idx="11"/>
          </p:nvPr>
        </p:nvSpPr>
        <p:spPr/>
        <p:txBody>
          <a:bodyPr/>
          <a:lstStyle>
            <a:lvl1pPr>
              <a:defRPr/>
            </a:lvl1pPr>
          </a:lstStyle>
          <a:p>
            <a:r>
              <a:rPr lang="en-US" altLang="en-US" dirty="0"/>
              <a:t>©MRCT</a:t>
            </a:r>
          </a:p>
        </p:txBody>
      </p:sp>
      <p:sp>
        <p:nvSpPr>
          <p:cNvPr id="7" name="Slide Number Placeholder 5"/>
          <p:cNvSpPr>
            <a:spLocks noGrp="1"/>
          </p:cNvSpPr>
          <p:nvPr>
            <p:ph type="sldNum" sz="quarter" idx="12"/>
          </p:nvPr>
        </p:nvSpPr>
        <p:spPr/>
        <p:txBody>
          <a:bodyPr/>
          <a:lstStyle>
            <a:lvl1pPr>
              <a:defRPr/>
            </a:lvl1pPr>
          </a:lstStyle>
          <a:p>
            <a:fld id="{7D307889-D81E-984D-8392-EC87FC2C08A7}" type="slidenum">
              <a:rPr lang="en-US" altLang="en-US"/>
              <a:pPr/>
              <a:t>‹#›</a:t>
            </a:fld>
            <a:endParaRPr lang="en-US" altLang="en-US" dirty="0"/>
          </a:p>
        </p:txBody>
      </p:sp>
    </p:spTree>
    <p:extLst>
      <p:ext uri="{BB962C8B-B14F-4D97-AF65-F5344CB8AC3E}">
        <p14:creationId xmlns:p14="http://schemas.microsoft.com/office/powerpoint/2010/main" val="3314389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76963C92-64A8-8646-9C19-F8716BF06970}" type="datetime1">
              <a:rPr lang="en-US" altLang="en-US"/>
              <a:pPr/>
              <a:t>2/13/18</a:t>
            </a:fld>
            <a:endParaRPr lang="en-US" altLang="en-US" dirty="0"/>
          </a:p>
        </p:txBody>
      </p:sp>
      <p:sp>
        <p:nvSpPr>
          <p:cNvPr id="8" name="Footer Placeholder 4"/>
          <p:cNvSpPr>
            <a:spLocks noGrp="1"/>
          </p:cNvSpPr>
          <p:nvPr>
            <p:ph type="ftr" sz="quarter" idx="11"/>
          </p:nvPr>
        </p:nvSpPr>
        <p:spPr/>
        <p:txBody>
          <a:bodyPr/>
          <a:lstStyle>
            <a:lvl1pPr>
              <a:defRPr/>
            </a:lvl1pPr>
          </a:lstStyle>
          <a:p>
            <a:r>
              <a:rPr lang="en-US" altLang="en-US" dirty="0"/>
              <a:t>©MRCT</a:t>
            </a:r>
          </a:p>
        </p:txBody>
      </p:sp>
      <p:sp>
        <p:nvSpPr>
          <p:cNvPr id="9" name="Slide Number Placeholder 5"/>
          <p:cNvSpPr>
            <a:spLocks noGrp="1"/>
          </p:cNvSpPr>
          <p:nvPr>
            <p:ph type="sldNum" sz="quarter" idx="12"/>
          </p:nvPr>
        </p:nvSpPr>
        <p:spPr/>
        <p:txBody>
          <a:bodyPr/>
          <a:lstStyle>
            <a:lvl1pPr>
              <a:defRPr/>
            </a:lvl1pPr>
          </a:lstStyle>
          <a:p>
            <a:fld id="{BE47E97F-3D81-2447-AA2B-613063C4A792}" type="slidenum">
              <a:rPr lang="en-US" altLang="en-US"/>
              <a:pPr/>
              <a:t>‹#›</a:t>
            </a:fld>
            <a:endParaRPr lang="en-US" altLang="en-US" dirty="0"/>
          </a:p>
        </p:txBody>
      </p:sp>
    </p:spTree>
    <p:extLst>
      <p:ext uri="{BB962C8B-B14F-4D97-AF65-F5344CB8AC3E}">
        <p14:creationId xmlns:p14="http://schemas.microsoft.com/office/powerpoint/2010/main" val="3854130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0C06B10B-87B9-FD43-95F0-22F8C74D0FBC}" type="datetime1">
              <a:rPr lang="en-US" altLang="en-US"/>
              <a:pPr/>
              <a:t>2/13/18</a:t>
            </a:fld>
            <a:endParaRPr lang="en-US" altLang="en-US" dirty="0"/>
          </a:p>
        </p:txBody>
      </p:sp>
      <p:sp>
        <p:nvSpPr>
          <p:cNvPr id="4" name="Footer Placeholder 4"/>
          <p:cNvSpPr>
            <a:spLocks noGrp="1"/>
          </p:cNvSpPr>
          <p:nvPr>
            <p:ph type="ftr" sz="quarter" idx="11"/>
          </p:nvPr>
        </p:nvSpPr>
        <p:spPr/>
        <p:txBody>
          <a:bodyPr/>
          <a:lstStyle>
            <a:lvl1pPr>
              <a:defRPr/>
            </a:lvl1pPr>
          </a:lstStyle>
          <a:p>
            <a:r>
              <a:rPr lang="en-US" altLang="en-US" dirty="0"/>
              <a:t>©MRCT</a:t>
            </a:r>
          </a:p>
        </p:txBody>
      </p:sp>
      <p:sp>
        <p:nvSpPr>
          <p:cNvPr id="5" name="Slide Number Placeholder 5"/>
          <p:cNvSpPr>
            <a:spLocks noGrp="1"/>
          </p:cNvSpPr>
          <p:nvPr>
            <p:ph type="sldNum" sz="quarter" idx="12"/>
          </p:nvPr>
        </p:nvSpPr>
        <p:spPr/>
        <p:txBody>
          <a:bodyPr/>
          <a:lstStyle>
            <a:lvl1pPr>
              <a:defRPr/>
            </a:lvl1pPr>
          </a:lstStyle>
          <a:p>
            <a:fld id="{B8AA56BE-9C01-C245-8FFA-7C56B2B5F45A}" type="slidenum">
              <a:rPr lang="en-US" altLang="en-US"/>
              <a:pPr/>
              <a:t>‹#›</a:t>
            </a:fld>
            <a:endParaRPr lang="en-US" altLang="en-US" dirty="0"/>
          </a:p>
        </p:txBody>
      </p:sp>
    </p:spTree>
    <p:extLst>
      <p:ext uri="{BB962C8B-B14F-4D97-AF65-F5344CB8AC3E}">
        <p14:creationId xmlns:p14="http://schemas.microsoft.com/office/powerpoint/2010/main" val="2658878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202E5DB-1F60-C345-B6E1-1F309925CA9A}" type="datetime1">
              <a:rPr lang="en-US" altLang="en-US"/>
              <a:pPr/>
              <a:t>2/13/18</a:t>
            </a:fld>
            <a:endParaRPr lang="en-US" altLang="en-US" dirty="0"/>
          </a:p>
        </p:txBody>
      </p:sp>
      <p:sp>
        <p:nvSpPr>
          <p:cNvPr id="3" name="Footer Placeholder 4"/>
          <p:cNvSpPr>
            <a:spLocks noGrp="1"/>
          </p:cNvSpPr>
          <p:nvPr>
            <p:ph type="ftr" sz="quarter" idx="11"/>
          </p:nvPr>
        </p:nvSpPr>
        <p:spPr/>
        <p:txBody>
          <a:bodyPr/>
          <a:lstStyle>
            <a:lvl1pPr>
              <a:defRPr/>
            </a:lvl1pPr>
          </a:lstStyle>
          <a:p>
            <a:r>
              <a:rPr lang="en-US" altLang="en-US" dirty="0"/>
              <a:t>©MRCT</a:t>
            </a:r>
          </a:p>
        </p:txBody>
      </p:sp>
      <p:sp>
        <p:nvSpPr>
          <p:cNvPr id="4" name="Slide Number Placeholder 5"/>
          <p:cNvSpPr>
            <a:spLocks noGrp="1"/>
          </p:cNvSpPr>
          <p:nvPr>
            <p:ph type="sldNum" sz="quarter" idx="12"/>
          </p:nvPr>
        </p:nvSpPr>
        <p:spPr/>
        <p:txBody>
          <a:bodyPr/>
          <a:lstStyle>
            <a:lvl1pPr>
              <a:defRPr/>
            </a:lvl1pPr>
          </a:lstStyle>
          <a:p>
            <a:fld id="{8BAEE741-F62B-F545-BBD9-973EA561184F}" type="slidenum">
              <a:rPr lang="en-US" altLang="en-US"/>
              <a:pPr/>
              <a:t>‹#›</a:t>
            </a:fld>
            <a:endParaRPr lang="en-US" altLang="en-US" dirty="0"/>
          </a:p>
        </p:txBody>
      </p:sp>
    </p:spTree>
    <p:extLst>
      <p:ext uri="{BB962C8B-B14F-4D97-AF65-F5344CB8AC3E}">
        <p14:creationId xmlns:p14="http://schemas.microsoft.com/office/powerpoint/2010/main" val="4233743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07D0814-346F-024D-98D6-F59302364DA6}" type="datetime1">
              <a:rPr lang="en-US" altLang="en-US"/>
              <a:pPr/>
              <a:t>2/13/18</a:t>
            </a:fld>
            <a:endParaRPr lang="en-US" altLang="en-US" dirty="0"/>
          </a:p>
        </p:txBody>
      </p:sp>
      <p:sp>
        <p:nvSpPr>
          <p:cNvPr id="6" name="Footer Placeholder 4"/>
          <p:cNvSpPr>
            <a:spLocks noGrp="1"/>
          </p:cNvSpPr>
          <p:nvPr>
            <p:ph type="ftr" sz="quarter" idx="11"/>
          </p:nvPr>
        </p:nvSpPr>
        <p:spPr/>
        <p:txBody>
          <a:bodyPr/>
          <a:lstStyle>
            <a:lvl1pPr>
              <a:defRPr/>
            </a:lvl1pPr>
          </a:lstStyle>
          <a:p>
            <a:r>
              <a:rPr lang="en-US" altLang="en-US" dirty="0"/>
              <a:t>©MRCT</a:t>
            </a:r>
          </a:p>
        </p:txBody>
      </p:sp>
      <p:sp>
        <p:nvSpPr>
          <p:cNvPr id="7" name="Slide Number Placeholder 5"/>
          <p:cNvSpPr>
            <a:spLocks noGrp="1"/>
          </p:cNvSpPr>
          <p:nvPr>
            <p:ph type="sldNum" sz="quarter" idx="12"/>
          </p:nvPr>
        </p:nvSpPr>
        <p:spPr/>
        <p:txBody>
          <a:bodyPr/>
          <a:lstStyle>
            <a:lvl1pPr>
              <a:defRPr/>
            </a:lvl1pPr>
          </a:lstStyle>
          <a:p>
            <a:fld id="{E3F1DD3D-938E-6F42-9F43-3D304A690842}" type="slidenum">
              <a:rPr lang="en-US" altLang="en-US"/>
              <a:pPr/>
              <a:t>‹#›</a:t>
            </a:fld>
            <a:endParaRPr lang="en-US" altLang="en-US" dirty="0"/>
          </a:p>
        </p:txBody>
      </p:sp>
    </p:spTree>
    <p:extLst>
      <p:ext uri="{BB962C8B-B14F-4D97-AF65-F5344CB8AC3E}">
        <p14:creationId xmlns:p14="http://schemas.microsoft.com/office/powerpoint/2010/main" val="222941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091DA2D8-0EF7-914E-B28D-7B9D28A9F9D5}" type="datetime1">
              <a:rPr lang="en-US" altLang="en-US"/>
              <a:pPr/>
              <a:t>2/13/18</a:t>
            </a:fld>
            <a:endParaRPr lang="en-US" altLang="en-US" dirty="0"/>
          </a:p>
        </p:txBody>
      </p:sp>
      <p:sp>
        <p:nvSpPr>
          <p:cNvPr id="6" name="Footer Placeholder 4"/>
          <p:cNvSpPr>
            <a:spLocks noGrp="1"/>
          </p:cNvSpPr>
          <p:nvPr>
            <p:ph type="ftr" sz="quarter" idx="11"/>
          </p:nvPr>
        </p:nvSpPr>
        <p:spPr/>
        <p:txBody>
          <a:bodyPr/>
          <a:lstStyle>
            <a:lvl1pPr>
              <a:defRPr/>
            </a:lvl1pPr>
          </a:lstStyle>
          <a:p>
            <a:r>
              <a:rPr lang="en-US" altLang="en-US" dirty="0"/>
              <a:t>©MRCT</a:t>
            </a:r>
          </a:p>
        </p:txBody>
      </p:sp>
      <p:sp>
        <p:nvSpPr>
          <p:cNvPr id="7" name="Slide Number Placeholder 5"/>
          <p:cNvSpPr>
            <a:spLocks noGrp="1"/>
          </p:cNvSpPr>
          <p:nvPr>
            <p:ph type="sldNum" sz="quarter" idx="12"/>
          </p:nvPr>
        </p:nvSpPr>
        <p:spPr/>
        <p:txBody>
          <a:bodyPr/>
          <a:lstStyle>
            <a:lvl1pPr>
              <a:defRPr/>
            </a:lvl1pPr>
          </a:lstStyle>
          <a:p>
            <a:fld id="{1B2BC47E-83A7-1C45-9662-9C74FE9EA355}" type="slidenum">
              <a:rPr lang="en-US" altLang="en-US"/>
              <a:pPr/>
              <a:t>‹#›</a:t>
            </a:fld>
            <a:endParaRPr lang="en-US" altLang="en-US" dirty="0"/>
          </a:p>
        </p:txBody>
      </p:sp>
    </p:spTree>
    <p:extLst>
      <p:ext uri="{BB962C8B-B14F-4D97-AF65-F5344CB8AC3E}">
        <p14:creationId xmlns:p14="http://schemas.microsoft.com/office/powerpoint/2010/main" val="423846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9529B7D-687A-BC43-A060-03BD54485ACB}" type="datetime1">
              <a:rPr lang="en-US" altLang="en-US"/>
              <a:pPr/>
              <a:t>2/13/18</a:t>
            </a:fld>
            <a:endParaRPr lang="en-US" altLang="en-US" dirty="0"/>
          </a:p>
        </p:txBody>
      </p:sp>
      <p:sp>
        <p:nvSpPr>
          <p:cNvPr id="5" name="Footer Placeholder 4"/>
          <p:cNvSpPr>
            <a:spLocks noGrp="1"/>
          </p:cNvSpPr>
          <p:nvPr>
            <p:ph type="ftr" sz="quarter" idx="11"/>
          </p:nvPr>
        </p:nvSpPr>
        <p:spPr/>
        <p:txBody>
          <a:bodyPr/>
          <a:lstStyle>
            <a:lvl1pPr>
              <a:defRPr/>
            </a:lvl1pPr>
          </a:lstStyle>
          <a:p>
            <a:r>
              <a:rPr lang="en-US" altLang="en-US" dirty="0"/>
              <a:t>©MRCT</a:t>
            </a:r>
          </a:p>
        </p:txBody>
      </p:sp>
      <p:sp>
        <p:nvSpPr>
          <p:cNvPr id="6" name="Slide Number Placeholder 5"/>
          <p:cNvSpPr>
            <a:spLocks noGrp="1"/>
          </p:cNvSpPr>
          <p:nvPr>
            <p:ph type="sldNum" sz="quarter" idx="12"/>
          </p:nvPr>
        </p:nvSpPr>
        <p:spPr/>
        <p:txBody>
          <a:bodyPr/>
          <a:lstStyle>
            <a:lvl1pPr>
              <a:defRPr/>
            </a:lvl1pPr>
          </a:lstStyle>
          <a:p>
            <a:fld id="{B7ACFEE3-6F80-1A48-B1B8-FD8DEFF22A25}" type="slidenum">
              <a:rPr lang="en-US" altLang="en-US"/>
              <a:pPr/>
              <a:t>‹#›</a:t>
            </a:fld>
            <a:endParaRPr lang="en-US" altLang="en-US" dirty="0"/>
          </a:p>
        </p:txBody>
      </p:sp>
    </p:spTree>
    <p:extLst>
      <p:ext uri="{BB962C8B-B14F-4D97-AF65-F5344CB8AC3E}">
        <p14:creationId xmlns:p14="http://schemas.microsoft.com/office/powerpoint/2010/main" val="909682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0EFCF6C-B9A0-D547-AFFF-071E9ED96241}" type="datetime1">
              <a:rPr lang="en-US" altLang="en-US"/>
              <a:pPr/>
              <a:t>2/13/18</a:t>
            </a:fld>
            <a:endParaRPr lang="en-US" altLang="en-US" dirty="0"/>
          </a:p>
        </p:txBody>
      </p:sp>
      <p:sp>
        <p:nvSpPr>
          <p:cNvPr id="5" name="Footer Placeholder 4"/>
          <p:cNvSpPr>
            <a:spLocks noGrp="1"/>
          </p:cNvSpPr>
          <p:nvPr>
            <p:ph type="ftr" sz="quarter" idx="11"/>
          </p:nvPr>
        </p:nvSpPr>
        <p:spPr/>
        <p:txBody>
          <a:bodyPr/>
          <a:lstStyle>
            <a:lvl1pPr>
              <a:defRPr/>
            </a:lvl1pPr>
          </a:lstStyle>
          <a:p>
            <a:r>
              <a:rPr lang="en-US" altLang="en-US" dirty="0"/>
              <a:t>©MRCT</a:t>
            </a:r>
          </a:p>
        </p:txBody>
      </p:sp>
      <p:sp>
        <p:nvSpPr>
          <p:cNvPr id="6" name="Slide Number Placeholder 5"/>
          <p:cNvSpPr>
            <a:spLocks noGrp="1"/>
          </p:cNvSpPr>
          <p:nvPr>
            <p:ph type="sldNum" sz="quarter" idx="12"/>
          </p:nvPr>
        </p:nvSpPr>
        <p:spPr/>
        <p:txBody>
          <a:bodyPr/>
          <a:lstStyle>
            <a:lvl1pPr>
              <a:defRPr/>
            </a:lvl1pPr>
          </a:lstStyle>
          <a:p>
            <a:fld id="{6665F229-1F66-4F45-BC29-0A3F6042CA4E}" type="slidenum">
              <a:rPr lang="en-US" altLang="en-US"/>
              <a:pPr/>
              <a:t>‹#›</a:t>
            </a:fld>
            <a:endParaRPr lang="en-US" altLang="en-US" dirty="0"/>
          </a:p>
        </p:txBody>
      </p:sp>
    </p:spTree>
    <p:extLst>
      <p:ext uri="{BB962C8B-B14F-4D97-AF65-F5344CB8AC3E}">
        <p14:creationId xmlns:p14="http://schemas.microsoft.com/office/powerpoint/2010/main" val="1428949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FEABD3-B65E-2E42-AFC8-3EE65CAA8167}" type="datetimeFigureOut">
              <a:rPr lang="en-US" smtClean="0"/>
              <a:t>2/13/18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007BF-3917-464B-B9CD-5448348E0F5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FEABD3-B65E-2E42-AFC8-3EE65CAA8167}" type="datetimeFigureOut">
              <a:rPr lang="en-US" smtClean="0"/>
              <a:t>2/13/18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FEABD3-B65E-2E42-AFC8-3EE65CAA8167}" type="datetimeFigureOut">
              <a:rPr lang="en-US" smtClean="0"/>
              <a:t>2/13/18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FEABD3-B65E-2E42-AFC8-3EE65CAA8167}" type="datetimeFigureOut">
              <a:rPr lang="en-US" smtClean="0"/>
              <a:t>2/13/18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FEABD3-B65E-2E42-AFC8-3EE65CAA8167}" type="datetimeFigureOut">
              <a:rPr lang="en-US" smtClean="0"/>
              <a:t>2/13/18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4FEABD3-B65E-2E42-AFC8-3EE65CAA8167}" type="datetimeFigureOut">
              <a:rPr lang="en-US" smtClean="0"/>
              <a:t>2/13/18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3D007BF-3917-464B-B9CD-5448348E0F5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FEABD3-B65E-2E42-AFC8-3EE65CAA8167}" type="datetimeFigureOut">
              <a:rPr lang="en-US" smtClean="0"/>
              <a:t>2/13/18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007BF-3917-464B-B9CD-5448348E0F5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4FEABD3-B65E-2E42-AFC8-3EE65CAA8167}" type="datetimeFigureOut">
              <a:rPr lang="en-US" smtClean="0"/>
              <a:t>2/13/18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3D007BF-3917-464B-B9CD-5448348E0F5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884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90" r:id="rId14"/>
    <p:sldLayoutId id="2147483691" r:id="rId15"/>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19619" y="161928"/>
            <a:ext cx="11569700" cy="8604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319620" y="1354141"/>
            <a:ext cx="11637433" cy="484028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983317" y="6419853"/>
            <a:ext cx="1471083" cy="365125"/>
          </a:xfrm>
          <a:prstGeom prst="rect">
            <a:avLst/>
          </a:prstGeom>
        </p:spPr>
        <p:txBody>
          <a:bodyPr vert="horz" wrap="square" lIns="91440" tIns="45720" rIns="91440" bIns="45720" numCol="1" anchor="ctr" anchorCtr="0" compatLnSpc="1">
            <a:prstTxWarp prst="textNoShape">
              <a:avLst/>
            </a:prstTxWarp>
          </a:bodyPr>
          <a:lstStyle>
            <a:lvl1pPr>
              <a:defRPr sz="750">
                <a:solidFill>
                  <a:srgbClr val="898989"/>
                </a:solidFill>
              </a:defRPr>
            </a:lvl1pPr>
          </a:lstStyle>
          <a:p>
            <a:pPr defTabSz="342900" fontAlgn="base">
              <a:spcBef>
                <a:spcPct val="0"/>
              </a:spcBef>
              <a:spcAft>
                <a:spcPct val="0"/>
              </a:spcAft>
            </a:pPr>
            <a:fld id="{14E42AF0-A716-B140-BBD2-DD7EA5C09D3B}" type="datetime1">
              <a:rPr lang="en-US" altLang="en-US" smtClean="0">
                <a:ea typeface="ＭＳ Ｐゴシック" charset="-128"/>
              </a:rPr>
              <a:pPr defTabSz="342900" fontAlgn="base">
                <a:spcBef>
                  <a:spcPct val="0"/>
                </a:spcBef>
                <a:spcAft>
                  <a:spcPct val="0"/>
                </a:spcAft>
              </a:pPr>
              <a:t>2/13/18</a:t>
            </a:fld>
            <a:endParaRPr lang="en-US" altLang="en-US" dirty="0">
              <a:ea typeface="ＭＳ Ｐゴシック" charset="-128"/>
            </a:endParaRPr>
          </a:p>
        </p:txBody>
      </p:sp>
      <p:sp>
        <p:nvSpPr>
          <p:cNvPr id="5" name="Footer Placeholder 4"/>
          <p:cNvSpPr>
            <a:spLocks noGrp="1"/>
          </p:cNvSpPr>
          <p:nvPr>
            <p:ph type="ftr" sz="quarter" idx="3"/>
          </p:nvPr>
        </p:nvSpPr>
        <p:spPr>
          <a:xfrm>
            <a:off x="4165600" y="6419853"/>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750">
                <a:solidFill>
                  <a:srgbClr val="898989"/>
                </a:solidFill>
              </a:defRPr>
            </a:lvl1pPr>
          </a:lstStyle>
          <a:p>
            <a:pPr defTabSz="342900" fontAlgn="base">
              <a:spcBef>
                <a:spcPct val="0"/>
              </a:spcBef>
              <a:spcAft>
                <a:spcPct val="0"/>
              </a:spcAft>
            </a:pPr>
            <a:r>
              <a:rPr lang="en-US" altLang="en-US">
                <a:ea typeface="ＭＳ Ｐゴシック" charset="-128"/>
              </a:rPr>
              <a:t>©MRCT</a:t>
            </a:r>
            <a:endParaRPr lang="en-US" altLang="en-US" dirty="0">
              <a:ea typeface="ＭＳ Ｐゴシック" charset="-128"/>
            </a:endParaRPr>
          </a:p>
        </p:txBody>
      </p:sp>
      <p:sp>
        <p:nvSpPr>
          <p:cNvPr id="6" name="Slide Number Placeholder 5"/>
          <p:cNvSpPr>
            <a:spLocks noGrp="1"/>
          </p:cNvSpPr>
          <p:nvPr>
            <p:ph type="sldNum" sz="quarter" idx="4"/>
          </p:nvPr>
        </p:nvSpPr>
        <p:spPr>
          <a:xfrm>
            <a:off x="8737601" y="6419853"/>
            <a:ext cx="3219451" cy="365125"/>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898989"/>
                </a:solidFill>
              </a:defRPr>
            </a:lvl1pPr>
          </a:lstStyle>
          <a:p>
            <a:pPr defTabSz="342900" fontAlgn="base">
              <a:spcBef>
                <a:spcPct val="0"/>
              </a:spcBef>
              <a:spcAft>
                <a:spcPct val="0"/>
              </a:spcAft>
            </a:pPr>
            <a:fld id="{A4F3FB47-D38E-C442-B0BD-D96820DF68B6}" type="slidenum">
              <a:rPr lang="en-US" altLang="en-US" smtClean="0">
                <a:ea typeface="ＭＳ Ｐゴシック" charset="-128"/>
              </a:rPr>
              <a:pPr defTabSz="342900" fontAlgn="base">
                <a:spcBef>
                  <a:spcPct val="0"/>
                </a:spcBef>
                <a:spcAft>
                  <a:spcPct val="0"/>
                </a:spcAft>
              </a:pPr>
              <a:t>‹#›</a:t>
            </a:fld>
            <a:endParaRPr lang="en-US" altLang="en-US" dirty="0">
              <a:ea typeface="ＭＳ Ｐゴシック" charset="-128"/>
            </a:endParaRPr>
          </a:p>
        </p:txBody>
      </p:sp>
    </p:spTree>
    <p:extLst>
      <p:ext uri="{BB962C8B-B14F-4D97-AF65-F5344CB8AC3E}">
        <p14:creationId xmlns:p14="http://schemas.microsoft.com/office/powerpoint/2010/main" val="13917739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p:txStyles>
    <p:titleStyle>
      <a:lvl1pPr algn="l" defTabSz="342900" rtl="0" eaLnBrk="1" fontAlgn="base" hangingPunct="1">
        <a:spcBef>
          <a:spcPct val="0"/>
        </a:spcBef>
        <a:spcAft>
          <a:spcPct val="0"/>
        </a:spcAft>
        <a:defRPr sz="2100" kern="1200">
          <a:solidFill>
            <a:schemeClr val="bg1"/>
          </a:solidFill>
          <a:latin typeface="+mj-lt"/>
          <a:ea typeface="ＭＳ Ｐゴシック" charset="0"/>
          <a:cs typeface="ＭＳ Ｐゴシック" charset="0"/>
        </a:defRPr>
      </a:lvl1pPr>
      <a:lvl2pPr algn="l" defTabSz="342900" rtl="0" eaLnBrk="1" fontAlgn="base" hangingPunct="1">
        <a:spcBef>
          <a:spcPct val="0"/>
        </a:spcBef>
        <a:spcAft>
          <a:spcPct val="0"/>
        </a:spcAft>
        <a:defRPr sz="2100">
          <a:solidFill>
            <a:schemeClr val="bg1"/>
          </a:solidFill>
          <a:latin typeface="Calibri" charset="0"/>
          <a:ea typeface="ＭＳ Ｐゴシック" charset="0"/>
          <a:cs typeface="ＭＳ Ｐゴシック" charset="0"/>
        </a:defRPr>
      </a:lvl2pPr>
      <a:lvl3pPr algn="l" defTabSz="342900" rtl="0" eaLnBrk="1" fontAlgn="base" hangingPunct="1">
        <a:spcBef>
          <a:spcPct val="0"/>
        </a:spcBef>
        <a:spcAft>
          <a:spcPct val="0"/>
        </a:spcAft>
        <a:defRPr sz="2100">
          <a:solidFill>
            <a:schemeClr val="bg1"/>
          </a:solidFill>
          <a:latin typeface="Calibri" charset="0"/>
          <a:ea typeface="ＭＳ Ｐゴシック" charset="0"/>
          <a:cs typeface="ＭＳ Ｐゴシック" charset="0"/>
        </a:defRPr>
      </a:lvl3pPr>
      <a:lvl4pPr algn="l" defTabSz="342900" rtl="0" eaLnBrk="1" fontAlgn="base" hangingPunct="1">
        <a:spcBef>
          <a:spcPct val="0"/>
        </a:spcBef>
        <a:spcAft>
          <a:spcPct val="0"/>
        </a:spcAft>
        <a:defRPr sz="2100">
          <a:solidFill>
            <a:schemeClr val="bg1"/>
          </a:solidFill>
          <a:latin typeface="Calibri" charset="0"/>
          <a:ea typeface="ＭＳ Ｐゴシック" charset="0"/>
          <a:cs typeface="ＭＳ Ｐゴシック" charset="0"/>
        </a:defRPr>
      </a:lvl4pPr>
      <a:lvl5pPr algn="l" defTabSz="342900" rtl="0" eaLnBrk="1" fontAlgn="base" hangingPunct="1">
        <a:spcBef>
          <a:spcPct val="0"/>
        </a:spcBef>
        <a:spcAft>
          <a:spcPct val="0"/>
        </a:spcAft>
        <a:defRPr sz="2100">
          <a:solidFill>
            <a:schemeClr val="bg1"/>
          </a:solidFill>
          <a:latin typeface="Calibri" charset="0"/>
          <a:ea typeface="ＭＳ Ｐゴシック" charset="0"/>
          <a:cs typeface="ＭＳ Ｐゴシック" charset="0"/>
        </a:defRPr>
      </a:lvl5pPr>
      <a:lvl6pPr marL="342900" algn="l" defTabSz="342900" rtl="0" eaLnBrk="1" fontAlgn="base" hangingPunct="1">
        <a:spcBef>
          <a:spcPct val="0"/>
        </a:spcBef>
        <a:spcAft>
          <a:spcPct val="0"/>
        </a:spcAft>
        <a:defRPr sz="2100">
          <a:solidFill>
            <a:schemeClr val="bg1"/>
          </a:solidFill>
          <a:latin typeface="Calibri" charset="0"/>
          <a:ea typeface="ＭＳ Ｐゴシック" charset="0"/>
          <a:cs typeface="ＭＳ Ｐゴシック" charset="0"/>
        </a:defRPr>
      </a:lvl6pPr>
      <a:lvl7pPr marL="685800" algn="l" defTabSz="342900" rtl="0" eaLnBrk="1" fontAlgn="base" hangingPunct="1">
        <a:spcBef>
          <a:spcPct val="0"/>
        </a:spcBef>
        <a:spcAft>
          <a:spcPct val="0"/>
        </a:spcAft>
        <a:defRPr sz="2100">
          <a:solidFill>
            <a:schemeClr val="bg1"/>
          </a:solidFill>
          <a:latin typeface="Calibri" charset="0"/>
          <a:ea typeface="ＭＳ Ｐゴシック" charset="0"/>
          <a:cs typeface="ＭＳ Ｐゴシック" charset="0"/>
        </a:defRPr>
      </a:lvl7pPr>
      <a:lvl8pPr marL="1028700" algn="l" defTabSz="342900" rtl="0" eaLnBrk="1" fontAlgn="base" hangingPunct="1">
        <a:spcBef>
          <a:spcPct val="0"/>
        </a:spcBef>
        <a:spcAft>
          <a:spcPct val="0"/>
        </a:spcAft>
        <a:defRPr sz="2100">
          <a:solidFill>
            <a:schemeClr val="bg1"/>
          </a:solidFill>
          <a:latin typeface="Calibri" charset="0"/>
          <a:ea typeface="ＭＳ Ｐゴシック" charset="0"/>
          <a:cs typeface="ＭＳ Ｐゴシック" charset="0"/>
        </a:defRPr>
      </a:lvl8pPr>
      <a:lvl9pPr marL="1371600" algn="l" defTabSz="342900" rtl="0" eaLnBrk="1" fontAlgn="base" hangingPunct="1">
        <a:spcBef>
          <a:spcPct val="0"/>
        </a:spcBef>
        <a:spcAft>
          <a:spcPct val="0"/>
        </a:spcAft>
        <a:defRPr sz="2100">
          <a:solidFill>
            <a:schemeClr val="bg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Clr>
          <a:srgbClr val="00798E"/>
        </a:buClr>
        <a:buFont typeface="Arial" charset="0"/>
        <a:buChar char="•"/>
        <a:defRPr sz="21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05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de.nlm.nih.gov/hom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www.ichom.org/" TargetMode="External"/><Relationship Id="rId4" Type="http://schemas.openxmlformats.org/officeDocument/2006/relationships/hyperlink" Target="https://www.phenxtoolkit.or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Photoplethysmogra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direct.com/science/article/pii/S1098301510607838"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www.nihpromis.or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cori.org/sites/default/files/PCORI-JHU-Users-Guide-To-Integrating-Patient-Reported-Outcomes-in-Electronic-Health-Records.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hyperlink" Target="http://www.nature.com/ajg/journal/vaop/ncurrent/full/ajg2016305a.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parkinsonsvoice.org/science.php"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parkinsonmpower.org/" TargetMode="External"/><Relationship Id="rId5" Type="http://schemas.openxmlformats.org/officeDocument/2006/relationships/image" Target="../media/image27.png"/><Relationship Id="rId4" Type="http://schemas.openxmlformats.org/officeDocument/2006/relationships/image" Target="../media/image26.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2.png"/><Relationship Id="rId3" Type="http://schemas.openxmlformats.org/officeDocument/2006/relationships/image" Target="../media/image28.emf"/><Relationship Id="rId7" Type="http://schemas.openxmlformats.org/officeDocument/2006/relationships/diagramQuickStyle" Target="../diagrams/quickStyle1.xml"/><Relationship Id="rId12"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hyperlink" Target="https://pixabay.com/en/notes-music-silhouette-melody-145817/" TargetMode="External"/><Relationship Id="rId5" Type="http://schemas.openxmlformats.org/officeDocument/2006/relationships/diagramData" Target="../diagrams/data1.xml"/><Relationship Id="rId10" Type="http://schemas.openxmlformats.org/officeDocument/2006/relationships/image" Target="../media/image30.png"/><Relationship Id="rId4" Type="http://schemas.openxmlformats.org/officeDocument/2006/relationships/image" Target="../media/image29.png"/><Relationship Id="rId9" Type="http://schemas.microsoft.com/office/2007/relationships/diagramDrawing" Target="../diagrams/drawing1.xml"/><Relationship Id="rId1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hyperlink" Target="http://readwrite.com/2013/09/19/api-defined"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googleapis.com/fitness/v1/users/userId/dataSources/dataSourceId" TargetMode="External"/><Relationship Id="rId2" Type="http://schemas.openxmlformats.org/officeDocument/2006/relationships/hyperlink" Target="https://developers.google.com/fit/rest/v1/reference/parameter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developers.google.com/fit/rest/v1/data-type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tif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pixabay.com/en/notes-music-silhouette-melody-145817/"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3.png"/><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 Id="rId9" Type="http://schemas.openxmlformats.org/officeDocument/2006/relationships/image" Target="../media/image42.tiff"/></Relationships>
</file>

<file path=ppt/slides/_rels/slide4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tiff"/><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53.png"/><Relationship Id="rId10" Type="http://schemas.openxmlformats.org/officeDocument/2006/relationships/image" Target="../media/image56.tiff"/><Relationship Id="rId4" Type="http://schemas.openxmlformats.org/officeDocument/2006/relationships/image" Target="../media/image42.tiff"/><Relationship Id="rId9" Type="http://schemas.openxmlformats.org/officeDocument/2006/relationships/image" Target="../media/image5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appcrawlr.com/ios-apps/best-apps-eye-contac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64.tif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2.tiff"/><Relationship Id="rId5" Type="http://schemas.openxmlformats.org/officeDocument/2006/relationships/image" Target="../media/image63.tiff"/><Relationship Id="rId4" Type="http://schemas.openxmlformats.org/officeDocument/2006/relationships/image" Target="../media/image62.tif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ucdmc.ucdavis.edu/chpr/preemp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dirty="0"/>
              <a:t>February 13, 2018: I. Sim</a:t>
            </a:r>
            <a:endParaRPr lang="en-US" sz="1400" dirty="0"/>
          </a:p>
        </p:txBody>
      </p:sp>
      <p:sp>
        <p:nvSpPr>
          <p:cNvPr id="6" name="Footer Placeholder 4"/>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
        <p:nvSpPr>
          <p:cNvPr id="123906" name="Rectangle 2"/>
          <p:cNvSpPr>
            <a:spLocks noGrp="1" noChangeArrowheads="1"/>
          </p:cNvSpPr>
          <p:nvPr>
            <p:ph type="ctrTitle"/>
          </p:nvPr>
        </p:nvSpPr>
        <p:spPr>
          <a:xfrm>
            <a:off x="2209800" y="1587500"/>
            <a:ext cx="7772400" cy="1143000"/>
          </a:xfrm>
        </p:spPr>
        <p:txBody>
          <a:bodyPr>
            <a:normAutofit fontScale="90000"/>
          </a:bodyPr>
          <a:lstStyle/>
          <a:p>
            <a:pPr>
              <a:defRPr/>
            </a:pPr>
            <a:r>
              <a:rPr lang="en-US" sz="4400" dirty="0"/>
              <a:t>Tech-Enabled Clinical Research: Part 2</a:t>
            </a:r>
            <a:endParaRPr lang="en-US" dirty="0">
              <a:cs typeface="+mj-cs"/>
            </a:endParaRPr>
          </a:p>
        </p:txBody>
      </p:sp>
      <p:sp>
        <p:nvSpPr>
          <p:cNvPr id="28676" name="Rectangle 3"/>
          <p:cNvSpPr>
            <a:spLocks noChangeArrowheads="1"/>
          </p:cNvSpPr>
          <p:nvPr/>
        </p:nvSpPr>
        <p:spPr bwMode="auto">
          <a:xfrm>
            <a:off x="2209800" y="2899384"/>
            <a:ext cx="6775077" cy="124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817" tIns="42908" rIns="85817" bIns="42908">
            <a:spAutoFit/>
          </a:bodyPr>
          <a:lstStyle>
            <a:lvl1pPr defTabSz="852488">
              <a:spcBef>
                <a:spcPct val="20000"/>
              </a:spcBef>
              <a:buChar char="•"/>
              <a:defRPr sz="3000">
                <a:solidFill>
                  <a:schemeClr val="tx1"/>
                </a:solidFill>
                <a:latin typeface="Arial" charset="0"/>
                <a:ea typeface="ＭＳ Ｐゴシック" charset="-128"/>
              </a:defRPr>
            </a:lvl1pPr>
            <a:lvl2pPr marL="742950" indent="-285750" defTabSz="852488">
              <a:spcBef>
                <a:spcPct val="20000"/>
              </a:spcBef>
              <a:buChar char="–"/>
              <a:defRPr sz="2800">
                <a:solidFill>
                  <a:schemeClr val="tx1"/>
                </a:solidFill>
                <a:latin typeface="Arial" charset="0"/>
                <a:ea typeface="ＭＳ Ｐゴシック" charset="-128"/>
              </a:defRPr>
            </a:lvl2pPr>
            <a:lvl3pPr marL="1143000" indent="-228600" defTabSz="852488">
              <a:lnSpc>
                <a:spcPct val="120000"/>
              </a:lnSpc>
              <a:spcBef>
                <a:spcPct val="20000"/>
              </a:spcBef>
              <a:buChar char="•"/>
              <a:defRPr sz="2400">
                <a:solidFill>
                  <a:schemeClr val="tx1"/>
                </a:solidFill>
                <a:latin typeface="Arial" charset="0"/>
                <a:ea typeface="ＭＳ Ｐゴシック" charset="-128"/>
              </a:defRPr>
            </a:lvl3pPr>
            <a:lvl4pPr marL="1600200" indent="-228600" defTabSz="852488">
              <a:spcBef>
                <a:spcPct val="20000"/>
              </a:spcBef>
              <a:buChar char="–"/>
              <a:defRPr sz="2000">
                <a:solidFill>
                  <a:schemeClr val="tx1"/>
                </a:solidFill>
                <a:latin typeface="Arial" charset="0"/>
                <a:ea typeface="ＭＳ Ｐゴシック" charset="-128"/>
              </a:defRPr>
            </a:lvl4pPr>
            <a:lvl5pPr marL="2057400" indent="-228600" defTabSz="852488">
              <a:spcBef>
                <a:spcPct val="20000"/>
              </a:spcBef>
              <a:buChar char="»"/>
              <a:defRPr sz="2000">
                <a:solidFill>
                  <a:schemeClr val="tx1"/>
                </a:solidFill>
                <a:latin typeface="Arial" charset="0"/>
                <a:ea typeface="ＭＳ Ｐゴシック" charset="-128"/>
              </a:defRPr>
            </a:lvl5pPr>
            <a:lvl6pPr marL="2514600" indent="-228600" defTabSz="852488"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defTabSz="852488"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defTabSz="852488"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defTabSz="852488"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100" dirty="0">
                <a:solidFill>
                  <a:schemeClr val="bg1">
                    <a:lumMod val="65000"/>
                  </a:schemeClr>
                </a:solidFill>
                <a:latin typeface="Helvetica" charset="0"/>
              </a:rPr>
              <a:t>Ida Sim, MD, PhD</a:t>
            </a:r>
            <a:endParaRPr lang="en-US" altLang="en-US" sz="1700" dirty="0">
              <a:solidFill>
                <a:schemeClr val="bg1">
                  <a:lumMod val="65000"/>
                </a:schemeClr>
              </a:solidFill>
              <a:latin typeface="Helvetica" charset="0"/>
            </a:endParaRPr>
          </a:p>
          <a:p>
            <a:pPr>
              <a:spcBef>
                <a:spcPct val="0"/>
              </a:spcBef>
              <a:buFontTx/>
              <a:buNone/>
            </a:pPr>
            <a:r>
              <a:rPr lang="en-US" altLang="en-US" sz="2100" dirty="0">
                <a:solidFill>
                  <a:schemeClr val="bg1">
                    <a:lumMod val="65000"/>
                  </a:schemeClr>
                </a:solidFill>
                <a:latin typeface="Helvetica" charset="0"/>
              </a:rPr>
              <a:t>February 13, 2018</a:t>
            </a:r>
            <a:endParaRPr lang="en-US" altLang="en-US" sz="1200" dirty="0">
              <a:solidFill>
                <a:schemeClr val="bg1">
                  <a:lumMod val="65000"/>
                </a:schemeClr>
              </a:solidFill>
              <a:latin typeface="Helvetica" charset="0"/>
            </a:endParaRPr>
          </a:p>
          <a:p>
            <a:pPr algn="ctr">
              <a:spcBef>
                <a:spcPct val="0"/>
              </a:spcBef>
              <a:buFontTx/>
              <a:buNone/>
            </a:pPr>
            <a:endParaRPr lang="en-US" altLang="en-US" sz="1200" dirty="0">
              <a:solidFill>
                <a:schemeClr val="bg1">
                  <a:lumMod val="65000"/>
                </a:schemeClr>
              </a:solidFill>
              <a:latin typeface="Helvetica" charset="0"/>
            </a:endParaRPr>
          </a:p>
          <a:p>
            <a:pPr>
              <a:spcBef>
                <a:spcPct val="0"/>
              </a:spcBef>
              <a:buFontTx/>
              <a:buNone/>
            </a:pPr>
            <a:r>
              <a:rPr lang="en-US" altLang="en-US" sz="2100" dirty="0">
                <a:solidFill>
                  <a:schemeClr val="bg1">
                    <a:lumMod val="65000"/>
                  </a:schemeClr>
                </a:solidFill>
                <a:latin typeface="Helvetica" charset="0"/>
              </a:rPr>
              <a:t>Division of General Internal Medicine</a:t>
            </a:r>
          </a:p>
        </p:txBody>
      </p:sp>
      <p:sp>
        <p:nvSpPr>
          <p:cNvPr id="28677" name="Text Box 4"/>
          <p:cNvSpPr txBox="1">
            <a:spLocks noChangeArrowheads="1"/>
          </p:cNvSpPr>
          <p:nvPr/>
        </p:nvSpPr>
        <p:spPr bwMode="auto">
          <a:xfrm>
            <a:off x="2978151" y="5549901"/>
            <a:ext cx="628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lnSpc>
                <a:spcPct val="120000"/>
              </a:lnSpc>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1000" dirty="0">
                <a:solidFill>
                  <a:schemeClr val="bg1">
                    <a:lumMod val="65000"/>
                  </a:schemeClr>
                </a:solidFill>
              </a:rPr>
              <a:t>Copyright Ida Sim, 2018. All federal and state rights reserved for all original material presented in this course through any medium, including lecture or print.</a:t>
            </a:r>
          </a:p>
        </p:txBody>
      </p:sp>
    </p:spTree>
    <p:extLst>
      <p:ext uri="{BB962C8B-B14F-4D97-AF65-F5344CB8AC3E}">
        <p14:creationId xmlns:p14="http://schemas.microsoft.com/office/powerpoint/2010/main" val="330722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2F6C3B4D-FDAD-1D4B-AF9D-0B267E207C38}"/>
              </a:ext>
            </a:extLst>
          </p:cNvPr>
          <p:cNvSpPr>
            <a:spLocks noGrp="1" noChangeArrowheads="1"/>
          </p:cNvSpPr>
          <p:nvPr>
            <p:ph type="title"/>
          </p:nvPr>
        </p:nvSpPr>
        <p:spPr/>
        <p:txBody>
          <a:bodyPr>
            <a:normAutofit/>
          </a:bodyPr>
          <a:lstStyle/>
          <a:p>
            <a:pPr>
              <a:defRPr/>
            </a:pPr>
            <a:r>
              <a:rPr lang="en-US" sz="4000" dirty="0">
                <a:cs typeface="+mj-cs"/>
              </a:rPr>
              <a:t>Outline</a:t>
            </a:r>
          </a:p>
        </p:txBody>
      </p:sp>
      <p:sp>
        <p:nvSpPr>
          <p:cNvPr id="733186" name="Rectangle 2">
            <a:extLst>
              <a:ext uri="{FF2B5EF4-FFF2-40B4-BE49-F238E27FC236}">
                <a16:creationId xmlns:a16="http://schemas.microsoft.com/office/drawing/2014/main" id="{8B454298-E227-3640-BA70-8D0A9B685628}"/>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solidFill>
                  <a:schemeClr val="bg1">
                    <a:lumMod val="75000"/>
                  </a:schemeClr>
                </a:solidFill>
              </a:rPr>
              <a:t>Digital research platforms</a:t>
            </a:r>
          </a:p>
          <a:p>
            <a:pPr>
              <a:lnSpc>
                <a:spcPct val="100000"/>
              </a:lnSpc>
              <a:defRPr/>
            </a:pPr>
            <a:r>
              <a:rPr lang="en-US" dirty="0">
                <a:solidFill>
                  <a:schemeClr val="bg1">
                    <a:lumMod val="75000"/>
                  </a:schemeClr>
                </a:solidFill>
                <a:cs typeface="+mn-cs"/>
              </a:rPr>
              <a:t>Digital </a:t>
            </a:r>
            <a:r>
              <a:rPr lang="en-US" dirty="0">
                <a:solidFill>
                  <a:schemeClr val="bg1">
                    <a:lumMod val="75000"/>
                  </a:schemeClr>
                </a:solidFill>
              </a:rPr>
              <a:t>divide</a:t>
            </a:r>
          </a:p>
          <a:p>
            <a:pPr>
              <a:lnSpc>
                <a:spcPct val="100000"/>
              </a:lnSpc>
              <a:defRPr/>
            </a:pPr>
            <a:r>
              <a:rPr lang="en-US" dirty="0">
                <a:cs typeface="+mn-cs"/>
              </a:rPr>
              <a:t>Tech-enabled clinical research</a:t>
            </a:r>
          </a:p>
          <a:p>
            <a:pPr lvl="1">
              <a:lnSpc>
                <a:spcPct val="100000"/>
              </a:lnSpc>
              <a:defRPr/>
            </a:pPr>
            <a:r>
              <a:rPr lang="en-US" dirty="0">
                <a:solidFill>
                  <a:schemeClr val="bg1">
                    <a:lumMod val="75000"/>
                  </a:schemeClr>
                </a:solidFill>
                <a:cs typeface="+mn-cs"/>
              </a:rPr>
              <a:t>Screening, recruitment, enrollment and consent</a:t>
            </a:r>
          </a:p>
          <a:p>
            <a:pPr lvl="1">
              <a:lnSpc>
                <a:spcPct val="100000"/>
              </a:lnSpc>
              <a:defRPr/>
            </a:pPr>
            <a:r>
              <a:rPr lang="en-US" dirty="0">
                <a:solidFill>
                  <a:schemeClr val="bg1">
                    <a:lumMod val="75000"/>
                  </a:schemeClr>
                </a:solidFill>
                <a:cs typeface="+mn-cs"/>
              </a:rPr>
              <a:t>Retention</a:t>
            </a:r>
          </a:p>
          <a:p>
            <a:pPr lvl="1">
              <a:lnSpc>
                <a:spcPct val="100000"/>
              </a:lnSpc>
              <a:defRPr/>
            </a:pPr>
            <a:r>
              <a:rPr lang="en-US" dirty="0"/>
              <a:t>Outcomes assessment and Engagement</a:t>
            </a:r>
          </a:p>
          <a:p>
            <a:pPr lvl="2">
              <a:lnSpc>
                <a:spcPct val="100000"/>
              </a:lnSpc>
              <a:defRPr/>
            </a:pPr>
            <a:r>
              <a:rPr lang="en-US" dirty="0">
                <a:cs typeface="+mn-cs"/>
              </a:rPr>
              <a:t>CDEs</a:t>
            </a:r>
          </a:p>
          <a:p>
            <a:pPr lvl="2">
              <a:lnSpc>
                <a:spcPct val="100000"/>
              </a:lnSpc>
              <a:defRPr/>
            </a:pPr>
            <a:r>
              <a:rPr lang="en-US" dirty="0"/>
              <a:t>PROs</a:t>
            </a:r>
          </a:p>
          <a:p>
            <a:pPr lvl="2">
              <a:lnSpc>
                <a:spcPct val="100000"/>
              </a:lnSpc>
              <a:defRPr/>
            </a:pPr>
            <a:r>
              <a:rPr lang="en-US" dirty="0">
                <a:cs typeface="+mn-cs"/>
              </a:rPr>
              <a:t>EMAs</a:t>
            </a:r>
          </a:p>
          <a:p>
            <a:pPr lvl="1">
              <a:lnSpc>
                <a:spcPct val="100000"/>
              </a:lnSpc>
              <a:defRPr/>
            </a:pPr>
            <a:r>
              <a:rPr lang="en-US" dirty="0">
                <a:solidFill>
                  <a:schemeClr val="bg1">
                    <a:lumMod val="75000"/>
                  </a:schemeClr>
                </a:solidFill>
                <a:cs typeface="+mn-cs"/>
              </a:rPr>
              <a:t>Interventions and interventional design</a:t>
            </a:r>
          </a:p>
        </p:txBody>
      </p:sp>
      <p:sp>
        <p:nvSpPr>
          <p:cNvPr id="8" name="Date Placeholder 3">
            <a:extLst>
              <a:ext uri="{FF2B5EF4-FFF2-40B4-BE49-F238E27FC236}">
                <a16:creationId xmlns:a16="http://schemas.microsoft.com/office/drawing/2014/main" id="{7BB6DB34-C58A-3A4A-99D9-92D0C23B4088}"/>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9" name="Footer Placeholder 4">
            <a:extLst>
              <a:ext uri="{FF2B5EF4-FFF2-40B4-BE49-F238E27FC236}">
                <a16:creationId xmlns:a16="http://schemas.microsoft.com/office/drawing/2014/main" id="{889BE606-27C4-B549-8C51-A8EEC3DE4C7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116917291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title"/>
          </p:nvPr>
        </p:nvSpPr>
        <p:spPr/>
        <p:txBody>
          <a:bodyPr>
            <a:normAutofit/>
          </a:bodyPr>
          <a:lstStyle/>
          <a:p>
            <a:pPr>
              <a:defRPr/>
            </a:pPr>
            <a:r>
              <a:rPr lang="en-US" sz="4000" dirty="0">
                <a:cs typeface="+mj-cs"/>
              </a:rPr>
              <a:t>Common Data Elements (CDEs)</a:t>
            </a:r>
          </a:p>
        </p:txBody>
      </p:sp>
      <p:sp>
        <p:nvSpPr>
          <p:cNvPr id="733186" name="Rectangle 2"/>
          <p:cNvSpPr>
            <a:spLocks noGrp="1" noChangeArrowheads="1"/>
          </p:cNvSpPr>
          <p:nvPr>
            <p:ph idx="1"/>
          </p:nvPr>
        </p:nvSpPr>
        <p:spPr>
          <a:xfrm>
            <a:off x="1097280" y="1845734"/>
            <a:ext cx="4990699" cy="4434750"/>
          </a:xfrm>
          <a:extLst>
            <a:ext uri="{91240B29-F687-4f45-9708-019B960494DF}"/>
          </a:extLst>
        </p:spPr>
        <p:txBody>
          <a:bodyPr vert="horz" lIns="85817" tIns="42908" rIns="85817" bIns="42908" rtlCol="0">
            <a:normAutofit/>
          </a:bodyPr>
          <a:lstStyle/>
          <a:p>
            <a:pPr>
              <a:lnSpc>
                <a:spcPct val="100000"/>
              </a:lnSpc>
              <a:defRPr/>
            </a:pPr>
            <a:r>
              <a:rPr lang="en-US" sz="1900" dirty="0"/>
              <a:t>Common data elements / study variables would make research more comparable, reproducible, and meta-analyzable</a:t>
            </a:r>
          </a:p>
          <a:p>
            <a:pPr lvl="1">
              <a:lnSpc>
                <a:spcPct val="100000"/>
              </a:lnSpc>
              <a:defRPr/>
            </a:pPr>
            <a:r>
              <a:rPr lang="en-US" sz="1700" dirty="0"/>
              <a:t>should measure same elements in care process to enable learning health system</a:t>
            </a:r>
          </a:p>
          <a:p>
            <a:pPr>
              <a:lnSpc>
                <a:spcPct val="100000"/>
              </a:lnSpc>
              <a:defRPr/>
            </a:pPr>
            <a:r>
              <a:rPr lang="en-US" sz="1900" dirty="0"/>
              <a:t>CDEs may be variable definitions or surveys</a:t>
            </a:r>
          </a:p>
          <a:p>
            <a:pPr lvl="1">
              <a:lnSpc>
                <a:spcPct val="100000"/>
              </a:lnSpc>
              <a:defRPr/>
            </a:pPr>
            <a:r>
              <a:rPr lang="en-US" sz="1700" dirty="0"/>
              <a:t>NIH </a:t>
            </a:r>
            <a:r>
              <a:rPr lang="en-US" sz="1700" dirty="0">
                <a:hlinkClick r:id="rId3"/>
              </a:rPr>
              <a:t>Common Data Elements</a:t>
            </a:r>
            <a:r>
              <a:rPr lang="en-US" sz="1700" dirty="0"/>
              <a:t> repository (&gt;20,000 items)</a:t>
            </a:r>
          </a:p>
          <a:p>
            <a:pPr lvl="1">
              <a:lnSpc>
                <a:spcPct val="100000"/>
              </a:lnSpc>
              <a:defRPr/>
            </a:pPr>
            <a:r>
              <a:rPr lang="en-US" sz="1700" dirty="0">
                <a:hlinkClick r:id="rId4"/>
              </a:rPr>
              <a:t>PhenX</a:t>
            </a:r>
            <a:r>
              <a:rPr lang="en-US" sz="1700" dirty="0"/>
              <a:t> (520 measures)</a:t>
            </a:r>
          </a:p>
          <a:p>
            <a:pPr lvl="1">
              <a:lnSpc>
                <a:spcPct val="100000"/>
              </a:lnSpc>
              <a:defRPr/>
            </a:pPr>
            <a:r>
              <a:rPr lang="en-US" sz="1700" dirty="0">
                <a:hlinkClick r:id="rId5"/>
              </a:rPr>
              <a:t>ICHOM</a:t>
            </a:r>
            <a:r>
              <a:rPr lang="en-US" sz="1700" dirty="0"/>
              <a:t> measures covering 47% of global disease burden</a:t>
            </a:r>
          </a:p>
          <a:p>
            <a:pPr>
              <a:lnSpc>
                <a:spcPct val="100000"/>
              </a:lnSpc>
              <a:defRPr/>
            </a:pPr>
            <a:r>
              <a:rPr lang="en-US" sz="1900" dirty="0"/>
              <a:t>Few CDEs of digital biomarkers yet</a:t>
            </a:r>
          </a:p>
          <a:p>
            <a:pPr lvl="1">
              <a:lnSpc>
                <a:spcPct val="100000"/>
              </a:lnSpc>
              <a:defRPr/>
            </a:pPr>
            <a:endParaRPr lang="en-US" dirty="0"/>
          </a:p>
        </p:txBody>
      </p:sp>
      <p:sp>
        <p:nvSpPr>
          <p:cNvPr id="6" name="Date Placeholder 3">
            <a:extLst>
              <a:ext uri="{FF2B5EF4-FFF2-40B4-BE49-F238E27FC236}">
                <a16:creationId xmlns:a16="http://schemas.microsoft.com/office/drawing/2014/main" id="{E1B8DEDA-091A-2341-9B89-EFFF0C36DF64}"/>
              </a:ext>
            </a:extLst>
          </p:cNvPr>
          <p:cNvSpPr>
            <a:spLocks noGrp="1"/>
          </p:cNvSpPr>
          <p:nvPr>
            <p:ph type="dt" sz="half" idx="10"/>
          </p:nvPr>
        </p:nvSpPr>
        <p:spPr/>
        <p:txBody>
          <a:bodyPr/>
          <a:lstStyle/>
          <a:p>
            <a:pPr>
              <a:defRPr/>
            </a:pPr>
            <a:r>
              <a:rPr lang="en-US" dirty="0"/>
              <a:t>February 13, 2018: I. Sim</a:t>
            </a:r>
            <a:endParaRPr lang="en-US" sz="1400" dirty="0"/>
          </a:p>
        </p:txBody>
      </p:sp>
      <p:sp>
        <p:nvSpPr>
          <p:cNvPr id="7" name="Footer Placeholder 4">
            <a:extLst>
              <a:ext uri="{FF2B5EF4-FFF2-40B4-BE49-F238E27FC236}">
                <a16:creationId xmlns:a16="http://schemas.microsoft.com/office/drawing/2014/main" id="{0602E3D1-F122-B24B-A253-F3F1EF3BA32F}"/>
              </a:ext>
            </a:extLst>
          </p:cNvPr>
          <p:cNvSpPr>
            <a:spLocks noGrp="1"/>
          </p:cNvSpPr>
          <p:nvPr>
            <p:ph type="ftr" sz="quarter" idx="11"/>
          </p:nvPr>
        </p:nvSpPr>
        <p:spPr/>
        <p:txBody>
          <a:bodyPr/>
          <a:lstStyle/>
          <a:p>
            <a:pPr>
              <a:defRPr/>
            </a:pPr>
            <a:r>
              <a:rPr lang="en-US" dirty="0"/>
              <a:t>Tech-enabled clinical research: Part 2</a:t>
            </a:r>
          </a:p>
          <a:p>
            <a:pPr>
              <a:defRPr/>
            </a:pPr>
            <a:r>
              <a:rPr lang="en-US" dirty="0"/>
              <a:t>Epi 206 Medical Informatics</a:t>
            </a:r>
          </a:p>
        </p:txBody>
      </p:sp>
      <p:pic>
        <p:nvPicPr>
          <p:cNvPr id="8" name="Picture 7">
            <a:hlinkClick r:id="rId4"/>
            <a:extLst>
              <a:ext uri="{FF2B5EF4-FFF2-40B4-BE49-F238E27FC236}">
                <a16:creationId xmlns:a16="http://schemas.microsoft.com/office/drawing/2014/main" id="{1B83B4E0-7616-AF49-9404-C4EF7CFE9C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587" y="1911878"/>
            <a:ext cx="5629125" cy="3957216"/>
          </a:xfrm>
          <a:prstGeom prst="rect">
            <a:avLst/>
          </a:prstGeom>
          <a:ln>
            <a:solidFill>
              <a:schemeClr val="bg2">
                <a:lumMod val="75000"/>
              </a:schemeClr>
            </a:solidFill>
          </a:ln>
        </p:spPr>
      </p:pic>
    </p:spTree>
    <p:extLst>
      <p:ext uri="{BB962C8B-B14F-4D97-AF65-F5344CB8AC3E}">
        <p14:creationId xmlns:p14="http://schemas.microsoft.com/office/powerpoint/2010/main" val="346795246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a:extLst>
              <a:ext uri="{FF2B5EF4-FFF2-40B4-BE49-F238E27FC236}">
                <a16:creationId xmlns:a16="http://schemas.microsoft.com/office/drawing/2014/main" id="{51251C00-5E3A-484A-94F1-F32C35FF43AF}"/>
              </a:ext>
            </a:extLst>
          </p:cNvPr>
          <p:cNvSpPr>
            <a:spLocks noGrp="1" noChangeArrowheads="1"/>
          </p:cNvSpPr>
          <p:nvPr>
            <p:ph type="title"/>
          </p:nvPr>
        </p:nvSpPr>
        <p:spPr/>
        <p:txBody>
          <a:bodyPr/>
          <a:lstStyle/>
          <a:p>
            <a:pPr>
              <a:defRPr/>
            </a:pPr>
            <a:r>
              <a:rPr lang="en-US" sz="3600" dirty="0"/>
              <a:t>What is a Digital Biomarker?</a:t>
            </a:r>
            <a:endParaRPr lang="en-US" dirty="0">
              <a:cs typeface="+mj-cs"/>
            </a:endParaRPr>
          </a:p>
        </p:txBody>
      </p:sp>
      <p:sp>
        <p:nvSpPr>
          <p:cNvPr id="44036" name="Rectangle 3">
            <a:extLst>
              <a:ext uri="{FF2B5EF4-FFF2-40B4-BE49-F238E27FC236}">
                <a16:creationId xmlns:a16="http://schemas.microsoft.com/office/drawing/2014/main" id="{5C8F74C2-63A1-E844-867D-C3E5EB670589}"/>
              </a:ext>
            </a:extLst>
          </p:cNvPr>
          <p:cNvSpPr>
            <a:spLocks noGrp="1" noChangeArrowheads="1"/>
          </p:cNvSpPr>
          <p:nvPr>
            <p:ph idx="1"/>
          </p:nvPr>
        </p:nvSpPr>
        <p:spPr>
          <a:xfrm>
            <a:off x="1097280" y="1845733"/>
            <a:ext cx="7541394" cy="4182087"/>
          </a:xfrm>
        </p:spPr>
        <p:txBody>
          <a:bodyPr>
            <a:normAutofit/>
          </a:bodyPr>
          <a:lstStyle/>
          <a:p>
            <a:pPr>
              <a:lnSpc>
                <a:spcPct val="110000"/>
              </a:lnSpc>
            </a:pPr>
            <a:r>
              <a:rPr lang="en-US" altLang="en-US" dirty="0"/>
              <a:t>“P</a:t>
            </a:r>
            <a:r>
              <a:rPr lang="en-US" dirty="0"/>
              <a:t>hysiological and behavioral measures collected through connected                                                                     digital tools”</a:t>
            </a:r>
            <a:endParaRPr lang="en-US" altLang="en-US" dirty="0"/>
          </a:p>
          <a:p>
            <a:pPr>
              <a:lnSpc>
                <a:spcPct val="110000"/>
              </a:lnSpc>
            </a:pPr>
            <a:r>
              <a:rPr lang="en-US" altLang="en-US" dirty="0"/>
              <a:t>Digital biomarkers are computed from raw sensor data</a:t>
            </a:r>
          </a:p>
          <a:p>
            <a:pPr lvl="1">
              <a:lnSpc>
                <a:spcPct val="110000"/>
              </a:lnSpc>
            </a:pPr>
            <a:r>
              <a:rPr lang="en-US" altLang="en-US" dirty="0"/>
              <a:t>E.g., </a:t>
            </a:r>
            <a:r>
              <a:rPr lang="en-US" altLang="en-US" dirty="0" err="1"/>
              <a:t>accelerometry</a:t>
            </a:r>
            <a:r>
              <a:rPr lang="en-US" altLang="en-US" dirty="0"/>
              <a:t> (x-y-z acceleration), </a:t>
            </a:r>
            <a:r>
              <a:rPr lang="en-US" altLang="en-US" dirty="0" err="1"/>
              <a:t>gyroscopy</a:t>
            </a:r>
            <a:r>
              <a:rPr lang="en-US" altLang="en-US" dirty="0"/>
              <a:t> (orientation and angular velocity), GPS trace, heart rate, heart rate variability, and respiratory rate from </a:t>
            </a:r>
            <a:r>
              <a:rPr lang="en-US" altLang="en-US" dirty="0" err="1"/>
              <a:t>photoplethysmography</a:t>
            </a:r>
            <a:r>
              <a:rPr lang="en-US" altLang="en-US" dirty="0"/>
              <a:t> (</a:t>
            </a:r>
            <a:r>
              <a:rPr lang="en-US" altLang="en-US" dirty="0">
                <a:hlinkClick r:id="rId3"/>
              </a:rPr>
              <a:t>PPG</a:t>
            </a:r>
            <a:r>
              <a:rPr lang="en-US" altLang="en-US" dirty="0"/>
              <a:t>)</a:t>
            </a:r>
          </a:p>
          <a:p>
            <a:pPr lvl="1">
              <a:lnSpc>
                <a:spcPct val="110000"/>
              </a:lnSpc>
            </a:pPr>
            <a:r>
              <a:rPr lang="en-US" altLang="en-US" dirty="0"/>
              <a:t>Raw data need to be processed into biomarkers that are clinically descriptive and/or predictive</a:t>
            </a:r>
          </a:p>
          <a:p>
            <a:pPr>
              <a:lnSpc>
                <a:spcPct val="110000"/>
              </a:lnSpc>
            </a:pPr>
            <a:r>
              <a:rPr lang="en-US" altLang="en-US" dirty="0"/>
              <a:t>Examples of commercially available </a:t>
            </a:r>
            <a:r>
              <a:rPr lang="en-US" altLang="en-US" dirty="0" err="1"/>
              <a:t>dbiomarkers</a:t>
            </a:r>
            <a:endParaRPr lang="en-US" altLang="en-US" dirty="0"/>
          </a:p>
          <a:p>
            <a:pPr lvl="1"/>
            <a:r>
              <a:rPr lang="en-US" altLang="en-US" sz="1700" dirty="0"/>
              <a:t>steps, activity classification (running, walking, driving), total distance run</a:t>
            </a:r>
          </a:p>
          <a:p>
            <a:pPr lvl="1"/>
            <a:r>
              <a:rPr lang="en-US" altLang="en-US" sz="1700" dirty="0"/>
              <a:t>HR, HRV, core sleep, dream sleep</a:t>
            </a:r>
          </a:p>
          <a:p>
            <a:pPr lvl="1"/>
            <a:endParaRPr lang="en-US" altLang="en-US" sz="1600" dirty="0"/>
          </a:p>
        </p:txBody>
      </p:sp>
      <p:sp>
        <p:nvSpPr>
          <p:cNvPr id="10" name="Date Placeholder 3">
            <a:extLst>
              <a:ext uri="{FF2B5EF4-FFF2-40B4-BE49-F238E27FC236}">
                <a16:creationId xmlns:a16="http://schemas.microsoft.com/office/drawing/2014/main" id="{71DD2597-3CEC-284D-BE80-8102D41AB743}"/>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11" name="Footer Placeholder 4">
            <a:extLst>
              <a:ext uri="{FF2B5EF4-FFF2-40B4-BE49-F238E27FC236}">
                <a16:creationId xmlns:a16="http://schemas.microsoft.com/office/drawing/2014/main" id="{634A8F24-B03B-114C-A5F2-A3975F6AF6A0}"/>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pic>
        <p:nvPicPr>
          <p:cNvPr id="2" name="Picture 1">
            <a:extLst>
              <a:ext uri="{FF2B5EF4-FFF2-40B4-BE49-F238E27FC236}">
                <a16:creationId xmlns:a16="http://schemas.microsoft.com/office/drawing/2014/main" id="{EA195D64-5ADD-B841-B2FD-6E226841134E}"/>
              </a:ext>
            </a:extLst>
          </p:cNvPr>
          <p:cNvPicPr>
            <a:picLocks noChangeAspect="1"/>
          </p:cNvPicPr>
          <p:nvPr/>
        </p:nvPicPr>
        <p:blipFill>
          <a:blip r:embed="rId4"/>
          <a:stretch>
            <a:fillRect/>
          </a:stretch>
        </p:blipFill>
        <p:spPr>
          <a:xfrm>
            <a:off x="9060180" y="2320929"/>
            <a:ext cx="2095500" cy="2794000"/>
          </a:xfrm>
          <a:prstGeom prst="rect">
            <a:avLst/>
          </a:prstGeom>
          <a:ln>
            <a:solidFill>
              <a:schemeClr val="bg1">
                <a:lumMod val="75000"/>
              </a:schemeClr>
            </a:solidFill>
          </a:ln>
        </p:spPr>
      </p:pic>
      <p:sp>
        <p:nvSpPr>
          <p:cNvPr id="3" name="TextBox 2">
            <a:extLst>
              <a:ext uri="{FF2B5EF4-FFF2-40B4-BE49-F238E27FC236}">
                <a16:creationId xmlns:a16="http://schemas.microsoft.com/office/drawing/2014/main" id="{C91BBB97-892A-6F42-8186-3FC99EABA2AA}"/>
              </a:ext>
            </a:extLst>
          </p:cNvPr>
          <p:cNvSpPr txBox="1"/>
          <p:nvPr/>
        </p:nvSpPr>
        <p:spPr>
          <a:xfrm>
            <a:off x="9230927" y="5114929"/>
            <a:ext cx="1754006" cy="261610"/>
          </a:xfrm>
          <a:prstGeom prst="rect">
            <a:avLst/>
          </a:prstGeom>
          <a:noFill/>
        </p:spPr>
        <p:txBody>
          <a:bodyPr wrap="none" rtlCol="0">
            <a:spAutoFit/>
          </a:bodyPr>
          <a:lstStyle/>
          <a:p>
            <a:r>
              <a:rPr lang="en-US" sz="1100" dirty="0"/>
              <a:t>* I’m on the Editorial Board</a:t>
            </a:r>
          </a:p>
        </p:txBody>
      </p:sp>
    </p:spTree>
    <p:extLst>
      <p:ext uri="{BB962C8B-B14F-4D97-AF65-F5344CB8AC3E}">
        <p14:creationId xmlns:p14="http://schemas.microsoft.com/office/powerpoint/2010/main" val="1923812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Example MD2K Biomarkers</a:t>
            </a:r>
          </a:p>
        </p:txBody>
      </p:sp>
      <p:graphicFrame>
        <p:nvGraphicFramePr>
          <p:cNvPr id="8" name="Table 7">
            <a:extLst>
              <a:ext uri="{FF2B5EF4-FFF2-40B4-BE49-F238E27FC236}">
                <a16:creationId xmlns:a16="http://schemas.microsoft.com/office/drawing/2014/main" id="{DBF8A14F-3594-D343-9487-51C1FC5D2116}"/>
              </a:ext>
            </a:extLst>
          </p:cNvPr>
          <p:cNvGraphicFramePr>
            <a:graphicFrameLocks noGrp="1"/>
          </p:cNvGraphicFramePr>
          <p:nvPr>
            <p:extLst>
              <p:ext uri="{D42A27DB-BD31-4B8C-83A1-F6EECF244321}">
                <p14:modId xmlns:p14="http://schemas.microsoft.com/office/powerpoint/2010/main" val="2052577464"/>
              </p:ext>
            </p:extLst>
          </p:nvPr>
        </p:nvGraphicFramePr>
        <p:xfrm>
          <a:off x="1698353" y="1930305"/>
          <a:ext cx="8842919" cy="4013200"/>
        </p:xfrm>
        <a:graphic>
          <a:graphicData uri="http://schemas.openxmlformats.org/drawingml/2006/table">
            <a:tbl>
              <a:tblPr firstRow="1" bandRow="1">
                <a:tableStyleId>{5C22544A-7EE6-4342-B048-85BDC9FD1C3A}</a:tableStyleId>
              </a:tblPr>
              <a:tblGrid>
                <a:gridCol w="1569439">
                  <a:extLst>
                    <a:ext uri="{9D8B030D-6E8A-4147-A177-3AD203B41FA5}">
                      <a16:colId xmlns:a16="http://schemas.microsoft.com/office/drawing/2014/main" val="2887918396"/>
                    </a:ext>
                  </a:extLst>
                </a:gridCol>
                <a:gridCol w="1800934">
                  <a:extLst>
                    <a:ext uri="{9D8B030D-6E8A-4147-A177-3AD203B41FA5}">
                      <a16:colId xmlns:a16="http://schemas.microsoft.com/office/drawing/2014/main" val="2017343452"/>
                    </a:ext>
                  </a:extLst>
                </a:gridCol>
                <a:gridCol w="2286000">
                  <a:extLst>
                    <a:ext uri="{9D8B030D-6E8A-4147-A177-3AD203B41FA5}">
                      <a16:colId xmlns:a16="http://schemas.microsoft.com/office/drawing/2014/main" val="2778504100"/>
                    </a:ext>
                  </a:extLst>
                </a:gridCol>
                <a:gridCol w="3186546">
                  <a:extLst>
                    <a:ext uri="{9D8B030D-6E8A-4147-A177-3AD203B41FA5}">
                      <a16:colId xmlns:a16="http://schemas.microsoft.com/office/drawing/2014/main" val="4218029125"/>
                    </a:ext>
                  </a:extLst>
                </a:gridCol>
              </a:tblGrid>
              <a:tr h="370840">
                <a:tc>
                  <a:txBody>
                    <a:bodyPr/>
                    <a:lstStyle/>
                    <a:p>
                      <a:r>
                        <a:rPr lang="en-US" dirty="0"/>
                        <a:t>Biomarker</a:t>
                      </a:r>
                    </a:p>
                  </a:txBody>
                  <a:tcPr/>
                </a:tc>
                <a:tc>
                  <a:txBody>
                    <a:bodyPr/>
                    <a:lstStyle/>
                    <a:p>
                      <a:r>
                        <a:rPr lang="en-US" dirty="0"/>
                        <a:t>Input</a:t>
                      </a:r>
                    </a:p>
                  </a:txBody>
                  <a:tcPr/>
                </a:tc>
                <a:tc>
                  <a:txBody>
                    <a:bodyPr/>
                    <a:lstStyle/>
                    <a:p>
                      <a:r>
                        <a:rPr lang="en-US" dirty="0"/>
                        <a:t>Output</a:t>
                      </a:r>
                    </a:p>
                  </a:txBody>
                  <a:tcPr/>
                </a:tc>
                <a:tc>
                  <a:txBody>
                    <a:bodyPr/>
                    <a:lstStyle/>
                    <a:p>
                      <a:r>
                        <a:rPr lang="en-US" dirty="0"/>
                        <a:t> </a:t>
                      </a:r>
                    </a:p>
                  </a:txBody>
                  <a:tcPr/>
                </a:tc>
                <a:extLst>
                  <a:ext uri="{0D108BD9-81ED-4DB2-BD59-A6C34878D82A}">
                    <a16:rowId xmlns:a16="http://schemas.microsoft.com/office/drawing/2014/main" val="3821446387"/>
                  </a:ext>
                </a:extLst>
              </a:tr>
              <a:tr h="370840">
                <a:tc>
                  <a:txBody>
                    <a:bodyPr/>
                    <a:lstStyle/>
                    <a:p>
                      <a:r>
                        <a:rPr lang="en-US" sz="1700" dirty="0">
                          <a:solidFill>
                            <a:schemeClr val="tx1">
                              <a:lumMod val="75000"/>
                              <a:lumOff val="25000"/>
                            </a:schemeClr>
                          </a:solidFill>
                          <a:latin typeface="Calibri" panose="020F0502020204030204" pitchFamily="34" charset="0"/>
                          <a:cs typeface="Calibri" panose="020F0502020204030204" pitchFamily="34" charset="0"/>
                        </a:rPr>
                        <a:t>Smoking event</a:t>
                      </a:r>
                    </a:p>
                  </a:txBody>
                  <a:tcPr/>
                </a:tc>
                <a:tc>
                  <a:txBody>
                    <a:bodyPr/>
                    <a:lstStyle/>
                    <a:p>
                      <a:r>
                        <a:rPr lang="en-US" sz="1700" dirty="0">
                          <a:solidFill>
                            <a:schemeClr val="tx1">
                              <a:lumMod val="75000"/>
                              <a:lumOff val="25000"/>
                            </a:schemeClr>
                          </a:solidFill>
                          <a:latin typeface="Calibri" panose="020F0502020204030204" pitchFamily="34" charset="0"/>
                          <a:cs typeface="Calibri" panose="020F0502020204030204" pitchFamily="34" charset="0"/>
                        </a:rPr>
                        <a:t>Wrist motion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chemeClr val="tx1">
                              <a:lumMod val="75000"/>
                              <a:lumOff val="25000"/>
                            </a:schemeClr>
                          </a:solidFill>
                          <a:latin typeface="Calibri" panose="020F0502020204030204" pitchFamily="34" charset="0"/>
                          <a:ea typeface="Calibri" charset="0"/>
                          <a:cs typeface="Calibri" panose="020F0502020204030204" pitchFamily="34" charset="0"/>
                        </a:rPr>
                        <a:t>Begin and end timestamps of when four</a:t>
                      </a:r>
                      <a:r>
                        <a:rPr lang="en-US" sz="1700" baseline="0" dirty="0">
                          <a:solidFill>
                            <a:schemeClr val="tx1">
                              <a:lumMod val="75000"/>
                              <a:lumOff val="25000"/>
                            </a:schemeClr>
                          </a:solidFill>
                          <a:latin typeface="Calibri" panose="020F0502020204030204" pitchFamily="34" charset="0"/>
                          <a:ea typeface="Calibri" charset="0"/>
                          <a:cs typeface="Calibri" panose="020F0502020204030204" pitchFamily="34" charset="0"/>
                        </a:rPr>
                        <a:t> or more smoking puffs are detected</a:t>
                      </a:r>
                      <a:endParaRPr lang="en-US" sz="1700" dirty="0">
                        <a:solidFill>
                          <a:schemeClr val="tx1">
                            <a:lumMod val="75000"/>
                            <a:lumOff val="25000"/>
                          </a:schemeClr>
                        </a:solidFill>
                        <a:latin typeface="Calibri" panose="020F0502020204030204" pitchFamily="34" charset="0"/>
                        <a:ea typeface="Calibri" charset="0"/>
                        <a:cs typeface="Calibri" panose="020F0502020204030204" pitchFamily="34" charset="0"/>
                      </a:endParaRPr>
                    </a:p>
                  </a:txBody>
                  <a:tcPr/>
                </a:tc>
                <a:tc>
                  <a:txBody>
                    <a:bodyPr/>
                    <a:lstStyle/>
                    <a:p>
                      <a:r>
                        <a:rPr lang="en-US" sz="1700" dirty="0">
                          <a:solidFill>
                            <a:schemeClr val="tx1">
                              <a:lumMod val="75000"/>
                              <a:lumOff val="25000"/>
                            </a:schemeClr>
                          </a:solidFill>
                          <a:latin typeface="Calibri" panose="020F0502020204030204" pitchFamily="34" charset="0"/>
                          <a:ea typeface="Calibri" charset="0"/>
                          <a:cs typeface="Calibri" panose="020F0502020204030204" pitchFamily="34" charset="0"/>
                        </a:rPr>
                        <a:t>Validated in lab and field. Not</a:t>
                      </a:r>
                      <a:r>
                        <a:rPr lang="en-US" sz="1700" baseline="0" dirty="0">
                          <a:solidFill>
                            <a:schemeClr val="tx1">
                              <a:lumMod val="75000"/>
                              <a:lumOff val="25000"/>
                            </a:schemeClr>
                          </a:solidFill>
                          <a:latin typeface="Calibri" panose="020F0502020204030204" pitchFamily="34" charset="0"/>
                          <a:ea typeface="Calibri" charset="0"/>
                          <a:cs typeface="Calibri" panose="020F0502020204030204" pitchFamily="34" charset="0"/>
                        </a:rPr>
                        <a:t> trained to detect e-cigarettes. May confuse with drinking or eating popcorns</a:t>
                      </a:r>
                      <a:endParaRPr lang="en-US" sz="1700" dirty="0">
                        <a:solidFill>
                          <a:schemeClr val="tx1">
                            <a:lumMod val="75000"/>
                            <a:lumOff val="25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68389510"/>
                  </a:ext>
                </a:extLst>
              </a:tr>
              <a:tr h="370840">
                <a:tc>
                  <a:txBody>
                    <a:bodyPr/>
                    <a:lstStyle/>
                    <a:p>
                      <a:r>
                        <a:rPr lang="en-US" sz="1700" dirty="0">
                          <a:solidFill>
                            <a:schemeClr val="tx1">
                              <a:lumMod val="75000"/>
                              <a:lumOff val="25000"/>
                            </a:schemeClr>
                          </a:solidFill>
                          <a:latin typeface="Calibri" panose="020F0502020204030204" pitchFamily="34" charset="0"/>
                          <a:cs typeface="Calibri" panose="020F0502020204030204" pitchFamily="34" charset="0"/>
                        </a:rPr>
                        <a:t>Stress episode</a:t>
                      </a:r>
                    </a:p>
                  </a:txBody>
                  <a:tcPr/>
                </a:tc>
                <a:tc>
                  <a:txBody>
                    <a:bodyPr/>
                    <a:lstStyle/>
                    <a:p>
                      <a:r>
                        <a:rPr lang="en-US" sz="1700" dirty="0">
                          <a:solidFill>
                            <a:schemeClr val="tx1">
                              <a:lumMod val="75000"/>
                              <a:lumOff val="25000"/>
                            </a:schemeClr>
                          </a:solidFill>
                          <a:latin typeface="Calibri" panose="020F0502020204030204" pitchFamily="34" charset="0"/>
                          <a:ea typeface="Calibri" charset="0"/>
                          <a:cs typeface="Calibri" panose="020F0502020204030204" pitchFamily="34" charset="0"/>
                        </a:rPr>
                        <a:t>Wrist PPG for HR, RR, HRV </a:t>
                      </a:r>
                      <a:endParaRPr lang="en-US" sz="1700" dirty="0">
                        <a:solidFill>
                          <a:schemeClr val="tx1">
                            <a:lumMod val="75000"/>
                            <a:lumOff val="25000"/>
                          </a:schemeClr>
                        </a:solidFill>
                        <a:latin typeface="Calibri" panose="020F0502020204030204" pitchFamily="34" charset="0"/>
                        <a:cs typeface="Calibri" panose="020F0502020204030204" pitchFamily="34" charset="0"/>
                      </a:endParaRPr>
                    </a:p>
                  </a:txBody>
                  <a:tcPr/>
                </a:tc>
                <a:tc>
                  <a:txBody>
                    <a:bodyPr/>
                    <a:lstStyle/>
                    <a:p>
                      <a:r>
                        <a:rPr lang="en-US" sz="1700" dirty="0">
                          <a:solidFill>
                            <a:schemeClr val="tx1">
                              <a:lumMod val="75000"/>
                              <a:lumOff val="25000"/>
                            </a:schemeClr>
                          </a:solidFill>
                          <a:latin typeface="Calibri" panose="020F0502020204030204" pitchFamily="34" charset="0"/>
                          <a:ea typeface="Calibri" charset="0"/>
                          <a:cs typeface="Calibri" panose="020F0502020204030204" pitchFamily="34" charset="0"/>
                        </a:rPr>
                        <a:t>Begin and end timestamps of stress episodes (i.e.,</a:t>
                      </a:r>
                      <a:r>
                        <a:rPr lang="en-US" sz="1700" baseline="0" dirty="0">
                          <a:solidFill>
                            <a:schemeClr val="tx1">
                              <a:lumMod val="75000"/>
                              <a:lumOff val="25000"/>
                            </a:schemeClr>
                          </a:solidFill>
                          <a:latin typeface="Calibri" panose="020F0502020204030204" pitchFamily="34" charset="0"/>
                          <a:ea typeface="Calibri" charset="0"/>
                          <a:cs typeface="Calibri" panose="020F0502020204030204" pitchFamily="34" charset="0"/>
                        </a:rPr>
                        <a:t> </a:t>
                      </a:r>
                      <a:r>
                        <a:rPr lang="en-US" sz="1700" dirty="0">
                          <a:solidFill>
                            <a:schemeClr val="tx1">
                              <a:lumMod val="75000"/>
                              <a:lumOff val="25000"/>
                            </a:schemeClr>
                          </a:solidFill>
                          <a:latin typeface="Calibri" panose="020F0502020204030204" pitchFamily="34" charset="0"/>
                          <a:ea typeface="Calibri" charset="0"/>
                          <a:cs typeface="Calibri" panose="020F0502020204030204" pitchFamily="34" charset="0"/>
                        </a:rPr>
                        <a:t>probability of “stressed” is &gt;85%) </a:t>
                      </a:r>
                      <a:endParaRPr lang="en-US" sz="1700" dirty="0">
                        <a:solidFill>
                          <a:schemeClr val="tx1">
                            <a:lumMod val="75000"/>
                            <a:lumOff val="25000"/>
                          </a:schemeClr>
                        </a:solidFill>
                        <a:latin typeface="Calibri" panose="020F0502020204030204" pitchFamily="34" charset="0"/>
                        <a:cs typeface="Calibri" panose="020F0502020204030204" pitchFamily="34" charset="0"/>
                      </a:endParaRPr>
                    </a:p>
                  </a:txBody>
                  <a:tcPr/>
                </a:tc>
                <a:tc>
                  <a:txBody>
                    <a:bodyPr/>
                    <a:lstStyle/>
                    <a:p>
                      <a:r>
                        <a:rPr lang="en-US" sz="1700" dirty="0">
                          <a:solidFill>
                            <a:schemeClr val="tx1">
                              <a:lumMod val="75000"/>
                              <a:lumOff val="25000"/>
                            </a:schemeClr>
                          </a:solidFill>
                          <a:latin typeface="Calibri" panose="020F0502020204030204" pitchFamily="34" charset="0"/>
                          <a:ea typeface="Calibri" charset="0"/>
                          <a:cs typeface="Calibri" panose="020F0502020204030204" pitchFamily="34" charset="0"/>
                        </a:rPr>
                        <a:t>Model was trained against these values during standard stressors (cold pressor, mental math, and public speaking);</a:t>
                      </a:r>
                      <a:r>
                        <a:rPr lang="en-US" sz="1700" baseline="0" dirty="0">
                          <a:solidFill>
                            <a:schemeClr val="tx1">
                              <a:lumMod val="75000"/>
                              <a:lumOff val="25000"/>
                            </a:schemeClr>
                          </a:solidFill>
                          <a:latin typeface="Calibri" panose="020F0502020204030204" pitchFamily="34" charset="0"/>
                          <a:ea typeface="Calibri" charset="0"/>
                          <a:cs typeface="Calibri" panose="020F0502020204030204" pitchFamily="34" charset="0"/>
                        </a:rPr>
                        <a:t> validated against self-report in field</a:t>
                      </a:r>
                      <a:endParaRPr lang="en-US" sz="1700" dirty="0">
                        <a:solidFill>
                          <a:schemeClr val="tx1">
                            <a:lumMod val="75000"/>
                            <a:lumOff val="25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38531278"/>
                  </a:ext>
                </a:extLst>
              </a:tr>
              <a:tr h="0">
                <a:tc>
                  <a:txBody>
                    <a:bodyPr/>
                    <a:lstStyle/>
                    <a:p>
                      <a:r>
                        <a:rPr lang="en-US" sz="1700" dirty="0">
                          <a:solidFill>
                            <a:schemeClr val="tx1">
                              <a:lumMod val="75000"/>
                              <a:lumOff val="25000"/>
                            </a:schemeClr>
                          </a:solidFill>
                          <a:latin typeface="Calibri" panose="020F0502020204030204" pitchFamily="34" charset="0"/>
                          <a:cs typeface="Calibri" panose="020F0502020204030204" pitchFamily="34" charset="0"/>
                        </a:rPr>
                        <a:t>Conversation</a:t>
                      </a:r>
                    </a:p>
                  </a:txBody>
                  <a:tcPr/>
                </a:tc>
                <a:tc>
                  <a:txBody>
                    <a:bodyPr/>
                    <a:lstStyle/>
                    <a:p>
                      <a:r>
                        <a:rPr lang="en-US" sz="1700" dirty="0">
                          <a:solidFill>
                            <a:schemeClr val="tx1">
                              <a:lumMod val="75000"/>
                              <a:lumOff val="25000"/>
                            </a:schemeClr>
                          </a:solidFill>
                          <a:latin typeface="Calibri" panose="020F0502020204030204" pitchFamily="34" charset="0"/>
                          <a:cs typeface="Calibri" panose="020F0502020204030204" pitchFamily="34" charset="0"/>
                        </a:rPr>
                        <a:t>Wrist PPG for Respiration</a:t>
                      </a:r>
                    </a:p>
                  </a:txBody>
                  <a:tcPr/>
                </a:tc>
                <a:tc>
                  <a:txBody>
                    <a:bodyPr/>
                    <a:lstStyle/>
                    <a:p>
                      <a:r>
                        <a:rPr lang="en-US" sz="1700" dirty="0">
                          <a:solidFill>
                            <a:schemeClr val="tx1">
                              <a:lumMod val="75000"/>
                              <a:lumOff val="25000"/>
                            </a:schemeClr>
                          </a:solidFill>
                          <a:latin typeface="Calibri" panose="020F0502020204030204" pitchFamily="34" charset="0"/>
                          <a:cs typeface="Calibri" panose="020F0502020204030204" pitchFamily="34" charset="0"/>
                        </a:rPr>
                        <a:t>Begin and end timestamps of conversations (at breath cycle level)</a:t>
                      </a:r>
                    </a:p>
                  </a:txBody>
                  <a:tcPr/>
                </a:tc>
                <a:tc>
                  <a:txBody>
                    <a:bodyPr/>
                    <a:lstStyle/>
                    <a:p>
                      <a:r>
                        <a:rPr lang="en-US" sz="1700" dirty="0">
                          <a:solidFill>
                            <a:schemeClr val="tx1">
                              <a:lumMod val="75000"/>
                              <a:lumOff val="25000"/>
                            </a:schemeClr>
                          </a:solidFill>
                          <a:latin typeface="Calibri" panose="020F0502020204030204" pitchFamily="34" charset="0"/>
                          <a:cs typeface="Calibri" panose="020F0502020204030204" pitchFamily="34" charset="0"/>
                        </a:rPr>
                        <a:t>Model was trained with video</a:t>
                      </a:r>
                      <a:r>
                        <a:rPr lang="en-US" sz="1700" baseline="0" dirty="0">
                          <a:solidFill>
                            <a:schemeClr val="tx1">
                              <a:lumMod val="75000"/>
                              <a:lumOff val="25000"/>
                            </a:schemeClr>
                          </a:solidFill>
                          <a:latin typeface="Calibri" panose="020F0502020204030204" pitchFamily="34" charset="0"/>
                          <a:cs typeface="Calibri" panose="020F0502020204030204" pitchFamily="34" charset="0"/>
                        </a:rPr>
                        <a:t> and audio recorded lab data; similar accuracy as audio on field data (i.e., 72%).</a:t>
                      </a:r>
                      <a:endParaRPr lang="en-US" sz="1700" dirty="0">
                        <a:solidFill>
                          <a:schemeClr val="tx1">
                            <a:lumMod val="75000"/>
                            <a:lumOff val="25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
        <p:nvSpPr>
          <p:cNvPr id="5" name="Date Placeholder 3">
            <a:extLst>
              <a:ext uri="{FF2B5EF4-FFF2-40B4-BE49-F238E27FC236}">
                <a16:creationId xmlns:a16="http://schemas.microsoft.com/office/drawing/2014/main" id="{DBE0EBE4-A9D8-2B48-9CD3-DF53EB7DB7D1}"/>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6" name="Footer Placeholder 4">
            <a:extLst>
              <a:ext uri="{FF2B5EF4-FFF2-40B4-BE49-F238E27FC236}">
                <a16:creationId xmlns:a16="http://schemas.microsoft.com/office/drawing/2014/main" id="{7687E8E0-98CC-2B4D-BA2F-03DF1A519035}"/>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887224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title"/>
          </p:nvPr>
        </p:nvSpPr>
        <p:spPr/>
        <p:txBody>
          <a:bodyPr>
            <a:normAutofit/>
          </a:bodyPr>
          <a:lstStyle/>
          <a:p>
            <a:pPr>
              <a:defRPr/>
            </a:pPr>
            <a:r>
              <a:rPr lang="en-US" sz="4000" dirty="0">
                <a:ea typeface="Candara" charset="0"/>
                <a:cs typeface="Candara" charset="0"/>
              </a:rPr>
              <a:t>Multi-modal passive </a:t>
            </a:r>
            <a:r>
              <a:rPr lang="en-US" sz="4000" dirty="0" err="1">
                <a:ea typeface="Candara" charset="0"/>
                <a:cs typeface="Candara" charset="0"/>
              </a:rPr>
              <a:t>dbiomarker</a:t>
            </a:r>
            <a:r>
              <a:rPr lang="en-US" sz="4000" dirty="0">
                <a:ea typeface="Candara" charset="0"/>
                <a:cs typeface="Candara" charset="0"/>
              </a:rPr>
              <a:t> for depression</a:t>
            </a:r>
          </a:p>
        </p:txBody>
      </p:sp>
      <p:sp>
        <p:nvSpPr>
          <p:cNvPr id="733186" name="Rectangle 2"/>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latin typeface="Candara" charset="0"/>
                <a:ea typeface="Candara" charset="0"/>
                <a:cs typeface="Candara" charset="0"/>
              </a:rPr>
              <a:t>N=28 people, carrying a smartphone for 2 weeks</a:t>
            </a:r>
          </a:p>
          <a:p>
            <a:pPr>
              <a:lnSpc>
                <a:spcPct val="100000"/>
              </a:lnSpc>
              <a:defRPr/>
            </a:pPr>
            <a:r>
              <a:rPr lang="en-US" dirty="0">
                <a:latin typeface="Candara" charset="0"/>
                <a:ea typeface="Candara" charset="0"/>
                <a:cs typeface="Candara" charset="0"/>
              </a:rPr>
              <a:t>collected geolocation (GPS) readings and phone usage data every 5 minutes</a:t>
            </a:r>
          </a:p>
          <a:p>
            <a:pPr>
              <a:lnSpc>
                <a:spcPct val="100000"/>
              </a:lnSpc>
              <a:defRPr/>
            </a:pPr>
            <a:r>
              <a:rPr lang="en-US" dirty="0">
                <a:latin typeface="Candara" charset="0"/>
                <a:ea typeface="Candara" charset="0"/>
                <a:cs typeface="Candara" charset="0"/>
              </a:rPr>
              <a:t>derived digital biomarkers correlated with PHQ-9 scores</a:t>
            </a:r>
          </a:p>
          <a:p>
            <a:pPr lvl="1">
              <a:lnSpc>
                <a:spcPct val="100000"/>
              </a:lnSpc>
              <a:defRPr/>
            </a:pPr>
            <a:r>
              <a:rPr lang="en-US" dirty="0">
                <a:latin typeface="Candara" charset="0"/>
                <a:ea typeface="Candara" charset="0"/>
                <a:cs typeface="Candara" charset="0"/>
              </a:rPr>
              <a:t>circadian movement (regularity in 24-hour rhythm; r =-.63, P =.005)</a:t>
            </a:r>
          </a:p>
          <a:p>
            <a:pPr lvl="1"/>
            <a:r>
              <a:rPr lang="en-US" dirty="0">
                <a:latin typeface="Candara" charset="0"/>
                <a:ea typeface="Candara" charset="0"/>
                <a:cs typeface="Candara" charset="0"/>
              </a:rPr>
              <a:t>normalized entropy (mobility between favorite locations; r =-.58, P =.012)</a:t>
            </a:r>
          </a:p>
          <a:p>
            <a:pPr lvl="1"/>
            <a:r>
              <a:rPr lang="en-US" dirty="0">
                <a:latin typeface="Candara" charset="0"/>
                <a:ea typeface="Candara" charset="0"/>
                <a:cs typeface="Candara" charset="0"/>
              </a:rPr>
              <a:t>location variance (GPS mobility independent of location; r =-.58, P =.012) </a:t>
            </a:r>
          </a:p>
          <a:p>
            <a:pPr lvl="1"/>
            <a:r>
              <a:rPr lang="en-US" dirty="0">
                <a:latin typeface="Candara" charset="0"/>
                <a:ea typeface="Candara" charset="0"/>
                <a:cs typeface="Candara" charset="0"/>
              </a:rPr>
              <a:t>phone usage features, usage duration, and usage frequency were also correlated (r =.54, P =.011, and r =.52, P =.015, respectively)</a:t>
            </a:r>
          </a:p>
          <a:p>
            <a:r>
              <a:rPr lang="en-US" dirty="0">
                <a:latin typeface="Candara" charset="0"/>
                <a:ea typeface="Candara" charset="0"/>
                <a:cs typeface="Candara" charset="0"/>
              </a:rPr>
              <a:t>Accuracy – 86.5% for predicting PHQ-9 score of 5 or greater </a:t>
            </a:r>
          </a:p>
          <a:p>
            <a:pPr>
              <a:lnSpc>
                <a:spcPct val="100000"/>
              </a:lnSpc>
              <a:defRPr/>
            </a:pPr>
            <a:endParaRPr lang="en-US" sz="1600" dirty="0"/>
          </a:p>
          <a:p>
            <a:pPr>
              <a:lnSpc>
                <a:spcPct val="100000"/>
              </a:lnSpc>
              <a:defRPr/>
            </a:pPr>
            <a:endParaRPr lang="en-US" sz="1600" dirty="0"/>
          </a:p>
          <a:p>
            <a:pPr lvl="1">
              <a:lnSpc>
                <a:spcPct val="100000"/>
              </a:lnSpc>
              <a:defRPr/>
            </a:pPr>
            <a:endParaRPr lang="en-US" sz="1600" dirty="0"/>
          </a:p>
          <a:p>
            <a:pPr>
              <a:lnSpc>
                <a:spcPct val="100000"/>
              </a:lnSpc>
              <a:defRPr/>
            </a:pPr>
            <a:endParaRPr lang="en-US" dirty="0">
              <a:cs typeface="+mn-cs"/>
            </a:endParaRPr>
          </a:p>
        </p:txBody>
      </p:sp>
      <p:sp>
        <p:nvSpPr>
          <p:cNvPr id="3" name="TextBox 2"/>
          <p:cNvSpPr txBox="1"/>
          <p:nvPr/>
        </p:nvSpPr>
        <p:spPr>
          <a:xfrm>
            <a:off x="7927617" y="5730594"/>
            <a:ext cx="3228063" cy="276999"/>
          </a:xfrm>
          <a:prstGeom prst="rect">
            <a:avLst/>
          </a:prstGeom>
          <a:noFill/>
        </p:spPr>
        <p:txBody>
          <a:bodyPr wrap="none" rtlCol="0">
            <a:spAutoFit/>
          </a:bodyPr>
          <a:lstStyle/>
          <a:p>
            <a:pPr fontAlgn="base"/>
            <a:r>
              <a:rPr lang="en-US" sz="1200" i="1" dirty="0"/>
              <a:t>Saeb S, et al. J Med Internet Res 2015;17(7):e175</a:t>
            </a:r>
          </a:p>
        </p:txBody>
      </p:sp>
      <p:sp>
        <p:nvSpPr>
          <p:cNvPr id="5" name="Date Placeholder 3">
            <a:extLst>
              <a:ext uri="{FF2B5EF4-FFF2-40B4-BE49-F238E27FC236}">
                <a16:creationId xmlns:a16="http://schemas.microsoft.com/office/drawing/2014/main" id="{C7E3CB55-72C4-5E4F-B4EA-6CE01E37DE0D}"/>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6" name="Footer Placeholder 4">
            <a:extLst>
              <a:ext uri="{FF2B5EF4-FFF2-40B4-BE49-F238E27FC236}">
                <a16:creationId xmlns:a16="http://schemas.microsoft.com/office/drawing/2014/main" id="{BA746384-81A6-F241-AAAF-CB37D94495D3}"/>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9125722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ChangeArrowheads="1"/>
          </p:cNvSpPr>
          <p:nvPr>
            <p:ph type="title"/>
          </p:nvPr>
        </p:nvSpPr>
        <p:spPr/>
        <p:txBody>
          <a:bodyPr/>
          <a:lstStyle/>
          <a:p>
            <a:pPr>
              <a:defRPr/>
            </a:pPr>
            <a:r>
              <a:rPr lang="en-US" sz="3600" dirty="0"/>
              <a:t>What are the “right” digital biomarkers?</a:t>
            </a:r>
            <a:endParaRPr lang="en-US" dirty="0">
              <a:cs typeface="+mj-cs"/>
            </a:endParaRPr>
          </a:p>
        </p:txBody>
      </p:sp>
      <p:sp>
        <p:nvSpPr>
          <p:cNvPr id="44036" name="Rectangle 3"/>
          <p:cNvSpPr>
            <a:spLocks noGrp="1" noChangeArrowheads="1"/>
          </p:cNvSpPr>
          <p:nvPr>
            <p:ph idx="1"/>
          </p:nvPr>
        </p:nvSpPr>
        <p:spPr/>
        <p:txBody>
          <a:bodyPr>
            <a:normAutofit/>
          </a:bodyPr>
          <a:lstStyle/>
          <a:p>
            <a:r>
              <a:rPr lang="en-US" altLang="en-US" dirty="0"/>
              <a:t>smoking event</a:t>
            </a:r>
          </a:p>
          <a:p>
            <a:r>
              <a:rPr lang="en-US" altLang="en-US" dirty="0"/>
              <a:t>fall risk </a:t>
            </a:r>
          </a:p>
          <a:p>
            <a:r>
              <a:rPr lang="en-US" altLang="en-US" dirty="0"/>
              <a:t>pulmonary edema (lung water congestion)</a:t>
            </a:r>
          </a:p>
          <a:p>
            <a:pPr lvl="1"/>
            <a:r>
              <a:rPr lang="en-US" altLang="en-US" dirty="0"/>
              <a:t>via radiofrequency transcutaneous sensor</a:t>
            </a:r>
          </a:p>
        </p:txBody>
      </p:sp>
      <p:sp>
        <p:nvSpPr>
          <p:cNvPr id="44038" name="TextBox 1"/>
          <p:cNvSpPr txBox="1">
            <a:spLocks noChangeArrowheads="1"/>
          </p:cNvSpPr>
          <p:nvPr/>
        </p:nvSpPr>
        <p:spPr bwMode="auto">
          <a:xfrm>
            <a:off x="2686295" y="5633193"/>
            <a:ext cx="11737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en-US" sz="1100" dirty="0">
                <a:solidFill>
                  <a:schemeClr val="tx1">
                    <a:lumMod val="75000"/>
                    <a:lumOff val="25000"/>
                  </a:schemeClr>
                </a:solidFill>
                <a:latin typeface="Calibri" charset="0"/>
                <a:ea typeface="Calibri" charset="0"/>
                <a:cs typeface="Calibri" charset="0"/>
              </a:rPr>
              <a:t>http://md2k.org/</a:t>
            </a:r>
          </a:p>
        </p:txBody>
      </p:sp>
      <p:pic>
        <p:nvPicPr>
          <p:cNvPr id="2" name="Picture 1"/>
          <p:cNvPicPr>
            <a:picLocks noChangeAspect="1"/>
          </p:cNvPicPr>
          <p:nvPr/>
        </p:nvPicPr>
        <p:blipFill>
          <a:blip r:embed="rId3"/>
          <a:stretch>
            <a:fillRect/>
          </a:stretch>
        </p:blipFill>
        <p:spPr>
          <a:xfrm>
            <a:off x="2455407" y="3453211"/>
            <a:ext cx="1635497" cy="2179982"/>
          </a:xfrm>
          <a:prstGeom prst="rect">
            <a:avLst/>
          </a:prstGeom>
          <a:ln>
            <a:solidFill>
              <a:schemeClr val="bg1">
                <a:lumMod val="65000"/>
              </a:schemeClr>
            </a:solidFill>
          </a:ln>
        </p:spPr>
      </p:pic>
      <p:sp>
        <p:nvSpPr>
          <p:cNvPr id="6" name="Rectangle 3"/>
          <p:cNvSpPr txBox="1">
            <a:spLocks noChangeArrowheads="1"/>
          </p:cNvSpPr>
          <p:nvPr/>
        </p:nvSpPr>
        <p:spPr bwMode="auto">
          <a:xfrm>
            <a:off x="7084529" y="1845734"/>
            <a:ext cx="5107471" cy="2974561"/>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marL="342860" indent="-342860" algn="l" rtl="0" eaLnBrk="0" fontAlgn="base" hangingPunct="0">
              <a:spcBef>
                <a:spcPct val="20000"/>
              </a:spcBef>
              <a:spcAft>
                <a:spcPct val="0"/>
              </a:spcAft>
              <a:buChar char="•"/>
              <a:defRPr sz="3200">
                <a:solidFill>
                  <a:schemeClr val="tx1"/>
                </a:solidFill>
                <a:latin typeface="Candara"/>
                <a:ea typeface="+mn-ea"/>
                <a:cs typeface="+mn-cs"/>
              </a:defRPr>
            </a:lvl1pPr>
            <a:lvl2pPr marL="742863" indent="-285717" algn="l" rtl="0" eaLnBrk="0" fontAlgn="base" hangingPunct="0">
              <a:spcBef>
                <a:spcPct val="20000"/>
              </a:spcBef>
              <a:spcAft>
                <a:spcPct val="0"/>
              </a:spcAft>
              <a:buChar char="–"/>
              <a:defRPr sz="2800">
                <a:solidFill>
                  <a:schemeClr val="tx1"/>
                </a:solidFill>
                <a:latin typeface="Candara"/>
                <a:ea typeface="+mn-ea"/>
              </a:defRPr>
            </a:lvl2pPr>
            <a:lvl3pPr marL="1142867" indent="-228573" algn="l" rtl="0" eaLnBrk="0" fontAlgn="base" hangingPunct="0">
              <a:spcBef>
                <a:spcPct val="20000"/>
              </a:spcBef>
              <a:spcAft>
                <a:spcPct val="0"/>
              </a:spcAft>
              <a:buChar char="•"/>
              <a:defRPr sz="2400">
                <a:solidFill>
                  <a:schemeClr val="tx1"/>
                </a:solidFill>
                <a:latin typeface="Candara"/>
                <a:ea typeface="+mn-ea"/>
              </a:defRPr>
            </a:lvl3pPr>
            <a:lvl4pPr marL="1600013" indent="-228573" algn="l" rtl="0" eaLnBrk="0" fontAlgn="base" hangingPunct="0">
              <a:spcBef>
                <a:spcPct val="20000"/>
              </a:spcBef>
              <a:spcAft>
                <a:spcPct val="0"/>
              </a:spcAft>
              <a:buChar char="–"/>
              <a:defRPr sz="2000">
                <a:solidFill>
                  <a:schemeClr val="tx1"/>
                </a:solidFill>
                <a:latin typeface="Candara"/>
                <a:ea typeface="+mn-ea"/>
              </a:defRPr>
            </a:lvl4pPr>
            <a:lvl5pPr marL="2057159" indent="-228573" algn="l" rtl="0" eaLnBrk="0" fontAlgn="base" hangingPunct="0">
              <a:spcBef>
                <a:spcPct val="20000"/>
              </a:spcBef>
              <a:spcAft>
                <a:spcPct val="0"/>
              </a:spcAft>
              <a:buChar char="»"/>
              <a:defRPr sz="2000">
                <a:solidFill>
                  <a:schemeClr val="tx1"/>
                </a:solidFill>
                <a:latin typeface="Candara"/>
                <a:ea typeface="+mn-ea"/>
              </a:defRPr>
            </a:lvl5pPr>
            <a:lvl6pPr marL="2514306" indent="-228573" algn="l" rtl="0" fontAlgn="base">
              <a:spcBef>
                <a:spcPct val="20000"/>
              </a:spcBef>
              <a:spcAft>
                <a:spcPct val="0"/>
              </a:spcAft>
              <a:buChar char="»"/>
              <a:defRPr sz="2000">
                <a:solidFill>
                  <a:schemeClr val="bg1"/>
                </a:solidFill>
                <a:latin typeface="+mn-lt"/>
                <a:ea typeface="+mn-ea"/>
              </a:defRPr>
            </a:lvl6pPr>
            <a:lvl7pPr marL="2971453" indent="-228573" algn="l" rtl="0" fontAlgn="base">
              <a:spcBef>
                <a:spcPct val="20000"/>
              </a:spcBef>
              <a:spcAft>
                <a:spcPct val="0"/>
              </a:spcAft>
              <a:buChar char="»"/>
              <a:defRPr sz="2000">
                <a:solidFill>
                  <a:schemeClr val="bg1"/>
                </a:solidFill>
                <a:latin typeface="+mn-lt"/>
                <a:ea typeface="+mn-ea"/>
              </a:defRPr>
            </a:lvl7pPr>
            <a:lvl8pPr marL="3428599" indent="-228573" algn="l" rtl="0" fontAlgn="base">
              <a:spcBef>
                <a:spcPct val="20000"/>
              </a:spcBef>
              <a:spcAft>
                <a:spcPct val="0"/>
              </a:spcAft>
              <a:buChar char="»"/>
              <a:defRPr sz="2000">
                <a:solidFill>
                  <a:schemeClr val="bg1"/>
                </a:solidFill>
                <a:latin typeface="+mn-lt"/>
                <a:ea typeface="+mn-ea"/>
              </a:defRPr>
            </a:lvl8pPr>
            <a:lvl9pPr marL="3885746" indent="-228573" algn="l" rtl="0" fontAlgn="base">
              <a:spcBef>
                <a:spcPct val="20000"/>
              </a:spcBef>
              <a:spcAft>
                <a:spcPct val="0"/>
              </a:spcAft>
              <a:buChar char="»"/>
              <a:defRPr sz="2000">
                <a:solidFill>
                  <a:schemeClr val="bg1"/>
                </a:solidFill>
                <a:latin typeface="+mn-lt"/>
                <a:ea typeface="+mn-ea"/>
              </a:defRPr>
            </a:lvl9pPr>
          </a:lstStyle>
          <a:p>
            <a:r>
              <a:rPr lang="en-US" altLang="en-US" sz="2000" kern="0" dirty="0">
                <a:latin typeface="Calibri" panose="020F0502020204030204" pitchFamily="34" charset="0"/>
                <a:cs typeface="Calibri" panose="020F0502020204030204" pitchFamily="34" charset="0"/>
              </a:rPr>
              <a:t>smoking urge</a:t>
            </a:r>
          </a:p>
          <a:p>
            <a:r>
              <a:rPr lang="en-US" altLang="en-US" sz="2000" kern="0" dirty="0">
                <a:latin typeface="Calibri" panose="020F0502020204030204" pitchFamily="34" charset="0"/>
                <a:cs typeface="Calibri" panose="020F0502020204030204" pitchFamily="34" charset="0"/>
              </a:rPr>
              <a:t>fear of falling</a:t>
            </a:r>
          </a:p>
          <a:p>
            <a:r>
              <a:rPr lang="en-US" altLang="en-US" sz="2000" kern="0" dirty="0" err="1">
                <a:latin typeface="Calibri" panose="020F0502020204030204" pitchFamily="34" charset="0"/>
                <a:cs typeface="Calibri" panose="020F0502020204030204" pitchFamily="34" charset="0"/>
              </a:rPr>
              <a:t>dypsnea</a:t>
            </a:r>
            <a:endParaRPr lang="en-US" altLang="en-US" sz="18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093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title"/>
          </p:nvPr>
        </p:nvSpPr>
        <p:spPr/>
        <p:txBody>
          <a:bodyPr>
            <a:normAutofit/>
          </a:bodyPr>
          <a:lstStyle/>
          <a:p>
            <a:pPr>
              <a:defRPr/>
            </a:pPr>
            <a:r>
              <a:rPr lang="en-US" sz="4000" dirty="0">
                <a:cs typeface="+mj-cs"/>
              </a:rPr>
              <a:t>Patient-Reported Outcomes (PROs)</a:t>
            </a:r>
          </a:p>
        </p:txBody>
      </p:sp>
      <p:sp>
        <p:nvSpPr>
          <p:cNvPr id="733186" name="Rectangle 2"/>
          <p:cNvSpPr>
            <a:spLocks noGrp="1" noChangeArrowheads="1"/>
          </p:cNvSpPr>
          <p:nvPr>
            <p:ph idx="1"/>
          </p:nvPr>
        </p:nvSpPr>
        <p:spPr>
          <a:extLst>
            <a:ext uri="{91240B29-F687-4f45-9708-019B960494DF}"/>
          </a:extLst>
        </p:spPr>
        <p:txBody>
          <a:bodyPr vert="horz" lIns="85817" tIns="42908" rIns="85817" bIns="42908" rtlCol="0">
            <a:normAutofit fontScale="77500" lnSpcReduction="20000"/>
          </a:bodyPr>
          <a:lstStyle/>
          <a:p>
            <a:pPr>
              <a:lnSpc>
                <a:spcPct val="100000"/>
              </a:lnSpc>
              <a:defRPr/>
            </a:pPr>
            <a:r>
              <a:rPr lang="en-US" sz="2200" dirty="0"/>
              <a:t>Paper-based</a:t>
            </a:r>
          </a:p>
          <a:p>
            <a:pPr lvl="1">
              <a:lnSpc>
                <a:spcPct val="100000"/>
              </a:lnSpc>
              <a:defRPr/>
            </a:pPr>
            <a:r>
              <a:rPr lang="en-US" sz="2000" dirty="0"/>
              <a:t>e.g., PHQ-9, Beck, AUA BPH, SF-12, </a:t>
            </a:r>
            <a:r>
              <a:rPr lang="en-US" sz="2000" dirty="0" err="1"/>
              <a:t>NeuroQOL</a:t>
            </a:r>
            <a:r>
              <a:rPr lang="en-US" sz="2000" dirty="0"/>
              <a:t>, etc.</a:t>
            </a:r>
          </a:p>
          <a:p>
            <a:pPr lvl="1">
              <a:lnSpc>
                <a:spcPct val="100000"/>
              </a:lnSpc>
              <a:defRPr/>
            </a:pPr>
            <a:endParaRPr lang="en-US" sz="2000" dirty="0"/>
          </a:p>
          <a:p>
            <a:pPr lvl="1">
              <a:lnSpc>
                <a:spcPct val="100000"/>
              </a:lnSpc>
              <a:defRPr/>
            </a:pPr>
            <a:endParaRPr lang="en-US" sz="2000" dirty="0"/>
          </a:p>
          <a:p>
            <a:pPr lvl="1">
              <a:lnSpc>
                <a:spcPct val="100000"/>
              </a:lnSpc>
              <a:defRPr/>
            </a:pPr>
            <a:endParaRPr lang="en-US" sz="2000" dirty="0"/>
          </a:p>
          <a:p>
            <a:pPr lvl="1">
              <a:lnSpc>
                <a:spcPct val="100000"/>
              </a:lnSpc>
              <a:defRPr/>
            </a:pPr>
            <a:endParaRPr lang="en-US" sz="2000" dirty="0"/>
          </a:p>
          <a:p>
            <a:pPr lvl="1">
              <a:lnSpc>
                <a:spcPct val="100000"/>
              </a:lnSpc>
              <a:defRPr/>
            </a:pPr>
            <a:endParaRPr lang="en-US" sz="2000" dirty="0"/>
          </a:p>
          <a:p>
            <a:pPr lvl="1">
              <a:lnSpc>
                <a:spcPct val="100000"/>
              </a:lnSpc>
              <a:defRPr/>
            </a:pPr>
            <a:endParaRPr lang="en-US" sz="2000" dirty="0"/>
          </a:p>
          <a:p>
            <a:pPr lvl="1">
              <a:lnSpc>
                <a:spcPct val="100000"/>
              </a:lnSpc>
              <a:defRPr/>
            </a:pPr>
            <a:endParaRPr lang="en-US" sz="2000" dirty="0"/>
          </a:p>
          <a:p>
            <a:pPr>
              <a:lnSpc>
                <a:spcPct val="100000"/>
              </a:lnSpc>
              <a:defRPr/>
            </a:pPr>
            <a:endParaRPr lang="en-US" sz="2200" dirty="0"/>
          </a:p>
          <a:p>
            <a:pPr>
              <a:lnSpc>
                <a:spcPct val="100000"/>
              </a:lnSpc>
              <a:defRPr/>
            </a:pPr>
            <a:r>
              <a:rPr lang="en-US" sz="2200" dirty="0" err="1"/>
              <a:t>ePROs</a:t>
            </a:r>
            <a:r>
              <a:rPr lang="en-US" sz="2200" dirty="0"/>
              <a:t>, via telephone or smartphone/computer</a:t>
            </a:r>
          </a:p>
          <a:p>
            <a:pPr lvl="1">
              <a:lnSpc>
                <a:spcPct val="100000"/>
              </a:lnSpc>
              <a:defRPr/>
            </a:pPr>
            <a:r>
              <a:rPr lang="en-US" sz="2000" dirty="0">
                <a:hlinkClick r:id="rId3"/>
              </a:rPr>
              <a:t>guidelines</a:t>
            </a:r>
            <a:r>
              <a:rPr lang="en-US" sz="2000" dirty="0"/>
              <a:t> for validating e-versions of paper forms</a:t>
            </a:r>
          </a:p>
          <a:p>
            <a:pPr lvl="1">
              <a:lnSpc>
                <a:spcPct val="100000"/>
              </a:lnSpc>
              <a:defRPr/>
            </a:pPr>
            <a:r>
              <a:rPr lang="en-US" sz="2000" dirty="0"/>
              <a:t>computer adaptive testing (CAT) can build in branching logic to minimize number of questions patients have to answer, e.g., </a:t>
            </a:r>
            <a:r>
              <a:rPr lang="en-US" sz="2000" dirty="0">
                <a:hlinkClick r:id="rId4"/>
              </a:rPr>
              <a:t>PROMIS</a:t>
            </a:r>
            <a:endParaRPr lang="en-US" sz="20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1761" y="2540416"/>
            <a:ext cx="6119454" cy="2044849"/>
          </a:xfrm>
          <a:prstGeom prst="rect">
            <a:avLst/>
          </a:prstGeom>
          <a:ln>
            <a:solidFill>
              <a:schemeClr val="bg2">
                <a:lumMod val="60000"/>
                <a:lumOff val="40000"/>
              </a:schemeClr>
            </a:solidFill>
          </a:ln>
        </p:spPr>
      </p:pic>
      <p:sp>
        <p:nvSpPr>
          <p:cNvPr id="7" name="Date Placeholder 3">
            <a:extLst>
              <a:ext uri="{FF2B5EF4-FFF2-40B4-BE49-F238E27FC236}">
                <a16:creationId xmlns:a16="http://schemas.microsoft.com/office/drawing/2014/main" id="{74310DA4-305D-1A43-9F9C-2B523B3A2939}"/>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8" name="Footer Placeholder 4">
            <a:extLst>
              <a:ext uri="{FF2B5EF4-FFF2-40B4-BE49-F238E27FC236}">
                <a16:creationId xmlns:a16="http://schemas.microsoft.com/office/drawing/2014/main" id="{60AE90D7-A5CC-374E-B786-D2C302CEED7F}"/>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202578262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B2B1A-EFE6-5041-8BF4-B6FFD48D2D61}"/>
              </a:ext>
            </a:extLst>
          </p:cNvPr>
          <p:cNvSpPr>
            <a:spLocks noGrp="1"/>
          </p:cNvSpPr>
          <p:nvPr>
            <p:ph type="title"/>
          </p:nvPr>
        </p:nvSpPr>
        <p:spPr/>
        <p:txBody>
          <a:bodyPr>
            <a:normAutofit/>
          </a:bodyPr>
          <a:lstStyle/>
          <a:p>
            <a:r>
              <a:rPr lang="en-US" sz="4000" dirty="0"/>
              <a:t>PROMIS Population-Normed PROs</a:t>
            </a:r>
          </a:p>
        </p:txBody>
      </p:sp>
      <p:sp>
        <p:nvSpPr>
          <p:cNvPr id="3" name="Content Placeholder 2">
            <a:extLst>
              <a:ext uri="{FF2B5EF4-FFF2-40B4-BE49-F238E27FC236}">
                <a16:creationId xmlns:a16="http://schemas.microsoft.com/office/drawing/2014/main" id="{4A828E58-DD60-1946-8C90-BC56D6AE6806}"/>
              </a:ext>
            </a:extLst>
          </p:cNvPr>
          <p:cNvSpPr>
            <a:spLocks noGrp="1"/>
          </p:cNvSpPr>
          <p:nvPr>
            <p:ph idx="1"/>
          </p:nvPr>
        </p:nvSpPr>
        <p:spPr>
          <a:xfrm>
            <a:off x="7262552" y="2037274"/>
            <a:ext cx="4084320" cy="4023360"/>
          </a:xfrm>
        </p:spPr>
        <p:txBody>
          <a:bodyPr>
            <a:normAutofit/>
          </a:bodyPr>
          <a:lstStyle/>
          <a:p>
            <a:pPr marL="0" lvl="1" indent="0">
              <a:spcBef>
                <a:spcPts val="2400"/>
              </a:spcBef>
              <a:buClr>
                <a:srgbClr val="4BACC6">
                  <a:lumMod val="75000"/>
                </a:srgbClr>
              </a:buClr>
              <a:buNone/>
              <a:defRPr/>
            </a:pPr>
            <a:r>
              <a:rPr lang="en-US" dirty="0">
                <a:latin typeface="Calibri" panose="020F0502020204030204" pitchFamily="34" charset="0"/>
                <a:cs typeface="Calibri" panose="020F0502020204030204" pitchFamily="34" charset="0"/>
              </a:rPr>
              <a:t>PROMIS</a:t>
            </a:r>
            <a:r>
              <a:rPr lang="en-US" baseline="30000"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brief, precise, valid, reliable fixed or tailored measures of patient-reported health status in physical, mental, and social well-being for adult &amp; pediatric populations</a:t>
            </a:r>
          </a:p>
          <a:p>
            <a:pPr marL="0" lvl="1" indent="0">
              <a:spcBef>
                <a:spcPts val="2400"/>
              </a:spcBef>
              <a:buClr>
                <a:srgbClr val="4BACC6">
                  <a:lumMod val="75000"/>
                </a:srgbClr>
              </a:buClr>
              <a:buNone/>
              <a:defRPr/>
            </a:pPr>
            <a:r>
              <a:rPr lang="en-US" dirty="0">
                <a:latin typeface="Calibri" panose="020F0502020204030204" pitchFamily="34" charset="0"/>
                <a:cs typeface="Calibri" panose="020F0502020204030204" pitchFamily="34" charset="0"/>
              </a:rPr>
              <a:t>Standardized: One metric (T-score, Mean=50, SD=10; ref US pop)</a:t>
            </a:r>
          </a:p>
          <a:p>
            <a:pPr marL="0" lvl="1" indent="0">
              <a:spcBef>
                <a:spcPts val="1800"/>
              </a:spcBef>
              <a:buClr>
                <a:srgbClr val="4BACC6">
                  <a:lumMod val="75000"/>
                </a:srgbClr>
              </a:buClr>
              <a:buNone/>
              <a:defRPr/>
            </a:pPr>
            <a:r>
              <a:rPr lang="en-US" dirty="0">
                <a:latin typeface="Calibri" panose="020F0502020204030204" pitchFamily="34" charset="0"/>
                <a:cs typeface="Calibri" panose="020F0502020204030204" pitchFamily="34" charset="0"/>
              </a:rPr>
              <a:t>Advantages: disease-agnostic, flexible, adaptable (using computer-adaptive testing), comparable </a:t>
            </a:r>
          </a:p>
          <a:p>
            <a:pPr marL="0" lvl="1" indent="0">
              <a:spcBef>
                <a:spcPts val="1800"/>
              </a:spcBef>
              <a:buClr>
                <a:srgbClr val="4BACC6">
                  <a:lumMod val="75000"/>
                </a:srgbClr>
              </a:buClr>
              <a:buNone/>
              <a:defRPr/>
            </a:pPr>
            <a:r>
              <a:rPr lang="en-US" dirty="0">
                <a:latin typeface="Calibri" panose="020F0502020204030204" pitchFamily="34" charset="0"/>
                <a:cs typeface="Calibri" panose="020F0502020204030204" pitchFamily="34" charset="0"/>
              </a:rPr>
              <a:t>Disadvantages: boring, long, patients don’t like them, not useful to patients</a:t>
            </a:r>
          </a:p>
        </p:txBody>
      </p:sp>
      <p:pic>
        <p:nvPicPr>
          <p:cNvPr id="4" name="Content Placeholder 4">
            <a:extLst>
              <a:ext uri="{FF2B5EF4-FFF2-40B4-BE49-F238E27FC236}">
                <a16:creationId xmlns:a16="http://schemas.microsoft.com/office/drawing/2014/main" id="{76F3256F-CDCF-484E-9B10-A510134432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969"/>
          <a:stretch/>
        </p:blipFill>
        <p:spPr>
          <a:xfrm>
            <a:off x="1097280" y="1971042"/>
            <a:ext cx="5735782" cy="4155825"/>
          </a:xfrm>
          <a:prstGeom prst="rect">
            <a:avLst/>
          </a:prstGeom>
        </p:spPr>
      </p:pic>
      <p:sp>
        <p:nvSpPr>
          <p:cNvPr id="5" name="Date Placeholder 3">
            <a:extLst>
              <a:ext uri="{FF2B5EF4-FFF2-40B4-BE49-F238E27FC236}">
                <a16:creationId xmlns:a16="http://schemas.microsoft.com/office/drawing/2014/main" id="{2788DBEF-5781-314C-91A8-D0DC20145784}"/>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6" name="Footer Placeholder 4">
            <a:extLst>
              <a:ext uri="{FF2B5EF4-FFF2-40B4-BE49-F238E27FC236}">
                <a16:creationId xmlns:a16="http://schemas.microsoft.com/office/drawing/2014/main" id="{58FDC554-65C0-1E47-9A67-A557B43D9422}"/>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4244755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title"/>
          </p:nvPr>
        </p:nvSpPr>
        <p:spPr/>
        <p:txBody>
          <a:bodyPr/>
          <a:lstStyle/>
          <a:p>
            <a:pPr>
              <a:defRPr/>
            </a:pPr>
            <a:r>
              <a:rPr lang="en-US" dirty="0">
                <a:cs typeface="+mj-cs"/>
              </a:rPr>
              <a:t>PROs into the EHR</a:t>
            </a:r>
          </a:p>
        </p:txBody>
      </p:sp>
      <p:sp>
        <p:nvSpPr>
          <p:cNvPr id="733186" name="Rectangle 2"/>
          <p:cNvSpPr>
            <a:spLocks noGrp="1" noChangeArrowheads="1"/>
          </p:cNvSpPr>
          <p:nvPr>
            <p:ph idx="1"/>
          </p:nvPr>
        </p:nvSpPr>
        <p:spPr>
          <a:xfrm>
            <a:off x="1097280" y="1845734"/>
            <a:ext cx="5951220" cy="4023360"/>
          </a:xfrm>
          <a:extLst>
            <a:ext uri="{91240B29-F687-4f45-9708-019B960494DF}"/>
          </a:extLst>
        </p:spPr>
        <p:txBody>
          <a:bodyPr vert="horz" lIns="85817" tIns="42908" rIns="85817" bIns="42908" rtlCol="0">
            <a:normAutofit/>
          </a:bodyPr>
          <a:lstStyle/>
          <a:p>
            <a:pPr>
              <a:lnSpc>
                <a:spcPct val="100000"/>
              </a:lnSpc>
              <a:defRPr/>
            </a:pPr>
            <a:r>
              <a:rPr lang="en-US" dirty="0"/>
              <a:t>Standard PROs like PHQ-9</a:t>
            </a:r>
          </a:p>
          <a:p>
            <a:pPr lvl="1">
              <a:lnSpc>
                <a:spcPct val="100000"/>
              </a:lnSpc>
              <a:defRPr/>
            </a:pPr>
            <a:r>
              <a:rPr lang="en-US" dirty="0"/>
              <a:t>can be built into Epic/</a:t>
            </a:r>
            <a:r>
              <a:rPr lang="en-US" dirty="0" err="1"/>
              <a:t>MyChart</a:t>
            </a:r>
            <a:r>
              <a:rPr lang="en-US" dirty="0"/>
              <a:t> as a form (see </a:t>
            </a:r>
            <a:r>
              <a:rPr lang="en-US" dirty="0">
                <a:hlinkClick r:id="rId3"/>
              </a:rPr>
              <a:t>PCORI User Guide</a:t>
            </a:r>
            <a:r>
              <a:rPr lang="en-US" dirty="0"/>
              <a:t>)</a:t>
            </a:r>
          </a:p>
          <a:p>
            <a:pPr lvl="1">
              <a:lnSpc>
                <a:spcPct val="100000"/>
              </a:lnSpc>
              <a:defRPr/>
            </a:pPr>
            <a:r>
              <a:rPr lang="en-US" dirty="0"/>
              <a:t>PROMIS being built into APEX for mid-late 2018</a:t>
            </a:r>
          </a:p>
          <a:p>
            <a:pPr>
              <a:lnSpc>
                <a:spcPct val="100000"/>
              </a:lnSpc>
              <a:defRPr/>
            </a:pPr>
            <a:r>
              <a:rPr lang="en-US" dirty="0"/>
              <a:t>Example: </a:t>
            </a:r>
            <a:r>
              <a:rPr lang="en-US" dirty="0">
                <a:hlinkClick r:id="rId4"/>
              </a:rPr>
              <a:t>GI PROMIS at the VA</a:t>
            </a:r>
            <a:endParaRPr lang="en-US" dirty="0"/>
          </a:p>
          <a:p>
            <a:pPr lvl="1">
              <a:lnSpc>
                <a:spcPct val="100000"/>
              </a:lnSpc>
              <a:defRPr/>
            </a:pPr>
            <a:r>
              <a:rPr lang="en-US" dirty="0"/>
              <a:t>patients complete GI PROMIS 1 week before visit</a:t>
            </a:r>
          </a:p>
          <a:p>
            <a:pPr lvl="1">
              <a:lnSpc>
                <a:spcPct val="100000"/>
              </a:lnSpc>
              <a:defRPr/>
            </a:pPr>
            <a:r>
              <a:rPr lang="en-US" dirty="0"/>
              <a:t>computer generates </a:t>
            </a:r>
            <a:r>
              <a:rPr lang="en-US" dirty="0" err="1"/>
              <a:t>heatmap</a:t>
            </a:r>
            <a:r>
              <a:rPr lang="en-US" dirty="0"/>
              <a:t> and HPI</a:t>
            </a:r>
          </a:p>
          <a:p>
            <a:pPr lvl="1">
              <a:lnSpc>
                <a:spcPct val="100000"/>
              </a:lnSpc>
              <a:defRPr/>
            </a:pPr>
            <a:r>
              <a:rPr lang="en-US" dirty="0"/>
              <a:t>doc and patient see this on “e-portal” or tablet</a:t>
            </a:r>
          </a:p>
          <a:p>
            <a:pPr>
              <a:lnSpc>
                <a:spcPct val="100000"/>
              </a:lnSpc>
              <a:defRPr/>
            </a:pPr>
            <a:r>
              <a:rPr lang="en-US" dirty="0"/>
              <a:t>Important component of the Learning Health System</a:t>
            </a:r>
          </a:p>
          <a:p>
            <a:pPr lvl="1">
              <a:lnSpc>
                <a:spcPct val="100000"/>
              </a:lnSpc>
              <a:defRPr/>
            </a:pPr>
            <a:endParaRPr lang="en-US" dirty="0"/>
          </a:p>
          <a:p>
            <a:pPr>
              <a:lnSpc>
                <a:spcPct val="100000"/>
              </a:lnSpc>
              <a:defRPr/>
            </a:pPr>
            <a:endParaRPr lang="en-US" dirty="0">
              <a:cs typeface="+mn-cs"/>
            </a:endParaRPr>
          </a:p>
        </p:txBody>
      </p:sp>
      <p:pic>
        <p:nvPicPr>
          <p:cNvPr id="2" name="Picture 1"/>
          <p:cNvPicPr>
            <a:picLocks noChangeAspect="1"/>
          </p:cNvPicPr>
          <p:nvPr/>
        </p:nvPicPr>
        <p:blipFill>
          <a:blip r:embed="rId5"/>
          <a:stretch>
            <a:fillRect/>
          </a:stretch>
        </p:blipFill>
        <p:spPr>
          <a:xfrm>
            <a:off x="7220863" y="1019826"/>
            <a:ext cx="4199512" cy="4719452"/>
          </a:xfrm>
          <a:prstGeom prst="rect">
            <a:avLst/>
          </a:prstGeom>
          <a:ln>
            <a:solidFill>
              <a:schemeClr val="bg2">
                <a:lumMod val="60000"/>
                <a:lumOff val="40000"/>
              </a:schemeClr>
            </a:solidFill>
          </a:ln>
        </p:spPr>
      </p:pic>
      <p:sp>
        <p:nvSpPr>
          <p:cNvPr id="3" name="TextBox 2"/>
          <p:cNvSpPr txBox="1"/>
          <p:nvPr/>
        </p:nvSpPr>
        <p:spPr>
          <a:xfrm>
            <a:off x="6445555" y="5944526"/>
            <a:ext cx="5746445" cy="307777"/>
          </a:xfrm>
          <a:prstGeom prst="rect">
            <a:avLst/>
          </a:prstGeom>
          <a:noFill/>
        </p:spPr>
        <p:txBody>
          <a:bodyPr wrap="none" rtlCol="0">
            <a:spAutoFit/>
          </a:bodyPr>
          <a:lstStyle/>
          <a:p>
            <a:r>
              <a:rPr lang="en-US" sz="1400" i="1" dirty="0" err="1">
                <a:solidFill>
                  <a:schemeClr val="tx1">
                    <a:lumMod val="75000"/>
                    <a:lumOff val="25000"/>
                  </a:schemeClr>
                </a:solidFill>
              </a:rPr>
              <a:t>Almario</a:t>
            </a:r>
            <a:r>
              <a:rPr lang="en-US" sz="1400" i="1" dirty="0">
                <a:solidFill>
                  <a:schemeClr val="tx1">
                    <a:lumMod val="75000"/>
                    <a:lumOff val="25000"/>
                  </a:schemeClr>
                </a:solidFill>
              </a:rPr>
              <a:t>, et al. Am J </a:t>
            </a:r>
            <a:r>
              <a:rPr lang="en-US" sz="1400" i="1" dirty="0" err="1">
                <a:solidFill>
                  <a:schemeClr val="tx1">
                    <a:lumMod val="75000"/>
                    <a:lumOff val="25000"/>
                  </a:schemeClr>
                </a:solidFill>
              </a:rPr>
              <a:t>Gastroenterol</a:t>
            </a:r>
            <a:r>
              <a:rPr lang="en-US" sz="1400" i="1" dirty="0">
                <a:solidFill>
                  <a:schemeClr val="tx1">
                    <a:lumMod val="75000"/>
                    <a:lumOff val="25000"/>
                  </a:schemeClr>
                </a:solidFill>
              </a:rPr>
              <a:t> 2 August 2016; </a:t>
            </a:r>
            <a:r>
              <a:rPr lang="en-US" sz="1400" i="1" dirty="0" err="1">
                <a:solidFill>
                  <a:schemeClr val="tx1">
                    <a:lumMod val="75000"/>
                    <a:lumOff val="25000"/>
                  </a:schemeClr>
                </a:solidFill>
              </a:rPr>
              <a:t>doi</a:t>
            </a:r>
            <a:r>
              <a:rPr lang="en-US" sz="1400" i="1" dirty="0">
                <a:solidFill>
                  <a:schemeClr val="tx1">
                    <a:lumMod val="75000"/>
                    <a:lumOff val="25000"/>
                  </a:schemeClr>
                </a:solidFill>
              </a:rPr>
              <a:t>: 10.1038/ajg.2016.305</a:t>
            </a:r>
          </a:p>
        </p:txBody>
      </p:sp>
      <p:sp>
        <p:nvSpPr>
          <p:cNvPr id="8" name="Date Placeholder 3">
            <a:extLst>
              <a:ext uri="{FF2B5EF4-FFF2-40B4-BE49-F238E27FC236}">
                <a16:creationId xmlns:a16="http://schemas.microsoft.com/office/drawing/2014/main" id="{CD1B7EC4-1E2D-E346-9CFC-AF66301005C4}"/>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9" name="Footer Placeholder 4">
            <a:extLst>
              <a:ext uri="{FF2B5EF4-FFF2-40B4-BE49-F238E27FC236}">
                <a16:creationId xmlns:a16="http://schemas.microsoft.com/office/drawing/2014/main" id="{E0AB0297-0648-1848-8100-2E6205ECC686}"/>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9886402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r>
              <a:rPr lang="en-US" altLang="en-US" dirty="0" err="1"/>
              <a:t>ePRO</a:t>
            </a:r>
            <a:r>
              <a:rPr lang="en-US" altLang="en-US" dirty="0"/>
              <a:t> Platforms</a:t>
            </a:r>
          </a:p>
        </p:txBody>
      </p:sp>
      <p:sp>
        <p:nvSpPr>
          <p:cNvPr id="6" name="Content Placeholder 5">
            <a:extLst>
              <a:ext uri="{FF2B5EF4-FFF2-40B4-BE49-F238E27FC236}">
                <a16:creationId xmlns:a16="http://schemas.microsoft.com/office/drawing/2014/main" id="{FA79075C-F36B-2B41-AC11-C0C647B50339}"/>
              </a:ext>
            </a:extLst>
          </p:cNvPr>
          <p:cNvSpPr>
            <a:spLocks noGrp="1"/>
          </p:cNvSpPr>
          <p:nvPr>
            <p:ph idx="1"/>
          </p:nvPr>
        </p:nvSpPr>
        <p:spPr>
          <a:xfrm>
            <a:off x="1097280" y="1857928"/>
            <a:ext cx="10058400" cy="955942"/>
          </a:xfrm>
        </p:spPr>
        <p:txBody>
          <a:bodyPr>
            <a:normAutofit/>
          </a:bodyPr>
          <a:lstStyle/>
          <a:p>
            <a:pPr>
              <a:lnSpc>
                <a:spcPct val="100000"/>
              </a:lnSpc>
              <a:spcBef>
                <a:spcPts val="400"/>
              </a:spcBef>
            </a:pPr>
            <a:r>
              <a:rPr lang="en-US" sz="1900" dirty="0"/>
              <a:t>Digital care/research platforms support PRO collection</a:t>
            </a:r>
          </a:p>
          <a:p>
            <a:pPr>
              <a:lnSpc>
                <a:spcPct val="100000"/>
              </a:lnSpc>
              <a:spcBef>
                <a:spcPts val="400"/>
              </a:spcBef>
            </a:pPr>
            <a:r>
              <a:rPr lang="en-US" sz="1900" dirty="0"/>
              <a:t>E.g., </a:t>
            </a:r>
            <a:r>
              <a:rPr lang="en-US" sz="1900" dirty="0" err="1"/>
              <a:t>Outcomes.com</a:t>
            </a:r>
            <a:r>
              <a:rPr lang="en-US" sz="1900" dirty="0"/>
              <a:t>: user-friendly for the patient, dashboard for the clinician </a:t>
            </a:r>
          </a:p>
        </p:txBody>
      </p:sp>
      <p:sp>
        <p:nvSpPr>
          <p:cNvPr id="9" name="Date Placeholder 3">
            <a:extLst>
              <a:ext uri="{FF2B5EF4-FFF2-40B4-BE49-F238E27FC236}">
                <a16:creationId xmlns:a16="http://schemas.microsoft.com/office/drawing/2014/main" id="{D7C0B8D0-EB4D-4D4F-AAF2-14038C07C2A1}"/>
              </a:ext>
            </a:extLst>
          </p:cNvPr>
          <p:cNvSpPr>
            <a:spLocks noGrp="1"/>
          </p:cNvSpPr>
          <p:nvPr>
            <p:ph type="dt" sz="half" idx="10"/>
          </p:nvPr>
        </p:nvSpPr>
        <p:spPr/>
        <p:txBody>
          <a:bodyPr/>
          <a:lstStyle/>
          <a:p>
            <a:pPr>
              <a:defRPr/>
            </a:pPr>
            <a:r>
              <a:rPr lang="en-US" dirty="0"/>
              <a:t>February 13, 2018: I. Sim</a:t>
            </a:r>
            <a:endParaRPr lang="en-US" sz="1400" dirty="0"/>
          </a:p>
        </p:txBody>
      </p:sp>
      <p:sp>
        <p:nvSpPr>
          <p:cNvPr id="10" name="Footer Placeholder 4">
            <a:extLst>
              <a:ext uri="{FF2B5EF4-FFF2-40B4-BE49-F238E27FC236}">
                <a16:creationId xmlns:a16="http://schemas.microsoft.com/office/drawing/2014/main" id="{A0BF27B4-C04C-2C4B-B004-6805AAF5C01D}"/>
              </a:ext>
            </a:extLst>
          </p:cNvPr>
          <p:cNvSpPr>
            <a:spLocks noGrp="1"/>
          </p:cNvSpPr>
          <p:nvPr>
            <p:ph type="ftr" sz="quarter" idx="11"/>
          </p:nvPr>
        </p:nvSpPr>
        <p:spPr/>
        <p:txBody>
          <a:bodyPr/>
          <a:lstStyle/>
          <a:p>
            <a:pPr>
              <a:defRPr/>
            </a:pPr>
            <a:r>
              <a:rPr lang="en-US" dirty="0"/>
              <a:t>Tech-enabled clinical research: Part 2</a:t>
            </a:r>
          </a:p>
          <a:p>
            <a:pPr>
              <a:defRPr/>
            </a:pPr>
            <a:r>
              <a:rPr lang="en-US" dirty="0"/>
              <a:t>Epi 206 Medical Informatics</a:t>
            </a:r>
          </a:p>
        </p:txBody>
      </p:sp>
      <p:pic>
        <p:nvPicPr>
          <p:cNvPr id="3" name="Picture 2">
            <a:extLst>
              <a:ext uri="{FF2B5EF4-FFF2-40B4-BE49-F238E27FC236}">
                <a16:creationId xmlns:a16="http://schemas.microsoft.com/office/drawing/2014/main" id="{9006FBAA-16FC-D24B-8593-3C482756BBD3}"/>
              </a:ext>
            </a:extLst>
          </p:cNvPr>
          <p:cNvPicPr>
            <a:picLocks noChangeAspect="1"/>
          </p:cNvPicPr>
          <p:nvPr/>
        </p:nvPicPr>
        <p:blipFill>
          <a:blip r:embed="rId2"/>
          <a:stretch>
            <a:fillRect/>
          </a:stretch>
        </p:blipFill>
        <p:spPr>
          <a:xfrm>
            <a:off x="7351295" y="2693554"/>
            <a:ext cx="3509645" cy="3480235"/>
          </a:xfrm>
          <a:prstGeom prst="rect">
            <a:avLst/>
          </a:prstGeom>
        </p:spPr>
      </p:pic>
      <p:pic>
        <p:nvPicPr>
          <p:cNvPr id="5" name="Picture 4">
            <a:extLst>
              <a:ext uri="{FF2B5EF4-FFF2-40B4-BE49-F238E27FC236}">
                <a16:creationId xmlns:a16="http://schemas.microsoft.com/office/drawing/2014/main" id="{70ADE46E-B27E-E24A-8FC9-77438466D863}"/>
              </a:ext>
            </a:extLst>
          </p:cNvPr>
          <p:cNvPicPr>
            <a:picLocks noChangeAspect="1"/>
          </p:cNvPicPr>
          <p:nvPr/>
        </p:nvPicPr>
        <p:blipFill>
          <a:blip r:embed="rId3"/>
          <a:stretch>
            <a:fillRect/>
          </a:stretch>
        </p:blipFill>
        <p:spPr>
          <a:xfrm>
            <a:off x="1937085" y="2666353"/>
            <a:ext cx="4413852" cy="3507436"/>
          </a:xfrm>
          <a:prstGeom prst="rect">
            <a:avLst/>
          </a:prstGeom>
        </p:spPr>
      </p:pic>
    </p:spTree>
    <p:extLst>
      <p:ext uri="{BB962C8B-B14F-4D97-AF65-F5344CB8AC3E}">
        <p14:creationId xmlns:p14="http://schemas.microsoft.com/office/powerpoint/2010/main" val="1760984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0A43F653-64E1-0345-90BE-83F8C0C544B8}"/>
              </a:ext>
            </a:extLst>
          </p:cNvPr>
          <p:cNvSpPr>
            <a:spLocks noGrp="1" noChangeArrowheads="1"/>
          </p:cNvSpPr>
          <p:nvPr>
            <p:ph type="title"/>
          </p:nvPr>
        </p:nvSpPr>
        <p:spPr/>
        <p:txBody>
          <a:bodyPr>
            <a:normAutofit/>
          </a:bodyPr>
          <a:lstStyle/>
          <a:p>
            <a:r>
              <a:rPr lang="en-US" altLang="en-US" sz="4000" dirty="0"/>
              <a:t>Final Problem Set</a:t>
            </a:r>
          </a:p>
        </p:txBody>
      </p:sp>
      <p:sp>
        <p:nvSpPr>
          <p:cNvPr id="52226" name="Content Placeholder 2">
            <a:extLst>
              <a:ext uri="{FF2B5EF4-FFF2-40B4-BE49-F238E27FC236}">
                <a16:creationId xmlns:a16="http://schemas.microsoft.com/office/drawing/2014/main" id="{E3027570-532E-224F-87F0-D45360696A9B}"/>
              </a:ext>
            </a:extLst>
          </p:cNvPr>
          <p:cNvSpPr>
            <a:spLocks noGrp="1" noChangeArrowheads="1"/>
          </p:cNvSpPr>
          <p:nvPr>
            <p:ph idx="1"/>
          </p:nvPr>
        </p:nvSpPr>
        <p:spPr/>
        <p:txBody>
          <a:bodyPr/>
          <a:lstStyle/>
          <a:p>
            <a:r>
              <a:rPr lang="en-US" altLang="en-US" sz="1900" dirty="0">
                <a:latin typeface="Calibri" panose="020F0502020204030204" pitchFamily="34" charset="0"/>
                <a:cs typeface="Calibri" panose="020F0502020204030204" pitchFamily="34" charset="0"/>
              </a:rPr>
              <a:t>2-pager: (re-)imagine "version 2.0" of your current research project, or can imagine a new project</a:t>
            </a:r>
          </a:p>
          <a:p>
            <a:r>
              <a:rPr lang="en-US" altLang="en-US" sz="1900" dirty="0">
                <a:latin typeface="Calibri" panose="020F0502020204030204" pitchFamily="34" charset="0"/>
                <a:cs typeface="Calibri" panose="020F0502020204030204" pitchFamily="34" charset="0"/>
              </a:rPr>
              <a:t>Due: </a:t>
            </a:r>
            <a:r>
              <a:rPr lang="en-US" altLang="en-US" sz="1900" b="1" dirty="0">
                <a:latin typeface="Calibri" panose="020F0502020204030204" pitchFamily="34" charset="0"/>
                <a:cs typeface="Calibri" panose="020F0502020204030204" pitchFamily="34" charset="0"/>
              </a:rPr>
              <a:t>Monday, February 26, 5pm </a:t>
            </a:r>
          </a:p>
          <a:p>
            <a:endParaRPr lang="en-US" altLang="en-US" dirty="0"/>
          </a:p>
          <a:p>
            <a:endParaRPr lang="en-US" altLang="en-US" dirty="0"/>
          </a:p>
        </p:txBody>
      </p:sp>
      <p:sp>
        <p:nvSpPr>
          <p:cNvPr id="6" name="Date Placeholder 3">
            <a:extLst>
              <a:ext uri="{FF2B5EF4-FFF2-40B4-BE49-F238E27FC236}">
                <a16:creationId xmlns:a16="http://schemas.microsoft.com/office/drawing/2014/main" id="{E073193E-4B20-0049-9A45-5F4385540513}"/>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7" name="Footer Placeholder 4">
            <a:extLst>
              <a:ext uri="{FF2B5EF4-FFF2-40B4-BE49-F238E27FC236}">
                <a16:creationId xmlns:a16="http://schemas.microsoft.com/office/drawing/2014/main" id="{5D55C24E-AA76-C044-810A-8E03F428174E}"/>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469969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2910" y="2301780"/>
            <a:ext cx="5045091" cy="2446357"/>
          </a:xfrm>
          <a:prstGeom prst="rect">
            <a:avLst/>
          </a:prstGeom>
        </p:spPr>
      </p:pic>
      <p:sp>
        <p:nvSpPr>
          <p:cNvPr id="115713" name="Title 1"/>
          <p:cNvSpPr>
            <a:spLocks noGrp="1"/>
          </p:cNvSpPr>
          <p:nvPr>
            <p:ph type="title"/>
          </p:nvPr>
        </p:nvSpPr>
        <p:spPr/>
        <p:txBody>
          <a:bodyPr/>
          <a:lstStyle/>
          <a:p>
            <a:r>
              <a:rPr lang="en-US" altLang="en-US" dirty="0"/>
              <a:t>PROs vs. EMAs </a:t>
            </a:r>
          </a:p>
        </p:txBody>
      </p:sp>
      <p:sp>
        <p:nvSpPr>
          <p:cNvPr id="115714" name="Text Placeholder 2"/>
          <p:cNvSpPr>
            <a:spLocks noGrp="1"/>
          </p:cNvSpPr>
          <p:nvPr>
            <p:ph type="body" idx="1"/>
          </p:nvPr>
        </p:nvSpPr>
        <p:spPr/>
        <p:txBody>
          <a:bodyPr/>
          <a:lstStyle/>
          <a:p>
            <a:r>
              <a:rPr lang="en-US" altLang="en-US" dirty="0"/>
              <a:t>Standard PROs</a:t>
            </a:r>
          </a:p>
        </p:txBody>
      </p:sp>
      <p:sp>
        <p:nvSpPr>
          <p:cNvPr id="115715" name="Content Placeholder 3"/>
          <p:cNvSpPr>
            <a:spLocks noGrp="1"/>
          </p:cNvSpPr>
          <p:nvPr>
            <p:ph sz="half" idx="2"/>
          </p:nvPr>
        </p:nvSpPr>
        <p:spPr/>
        <p:txBody>
          <a:bodyPr/>
          <a:lstStyle/>
          <a:p>
            <a:pPr marL="342900" lvl="1" indent="-342900">
              <a:buFont typeface="Arial" charset="0"/>
              <a:buChar char="•"/>
            </a:pPr>
            <a:r>
              <a:rPr lang="en-US" altLang="en-US" sz="2200" dirty="0"/>
              <a:t>infrequent assessments </a:t>
            </a:r>
          </a:p>
          <a:p>
            <a:pPr marL="342900" lvl="1" indent="-342900">
              <a:buFont typeface="Arial" charset="0"/>
              <a:buChar char="•"/>
            </a:pPr>
            <a:r>
              <a:rPr lang="en-US" altLang="en-US" sz="2200" dirty="0"/>
              <a:t>recall bias</a:t>
            </a:r>
          </a:p>
          <a:p>
            <a:pPr marL="342900" lvl="1" indent="-342900">
              <a:buFont typeface="Arial" charset="0"/>
              <a:buChar char="•"/>
            </a:pPr>
            <a:r>
              <a:rPr lang="en-US" altLang="en-US" sz="2200" dirty="0"/>
              <a:t>hard to answer “average” over period of report</a:t>
            </a:r>
          </a:p>
          <a:p>
            <a:pPr marL="342900" lvl="1" indent="-342900">
              <a:buFont typeface="Arial" charset="0"/>
              <a:buChar char="•"/>
            </a:pPr>
            <a:r>
              <a:rPr lang="en-US" altLang="en-US" sz="2200" dirty="0"/>
              <a:t>interviewer bias</a:t>
            </a:r>
          </a:p>
          <a:p>
            <a:pPr marL="342900" lvl="1" indent="-342900">
              <a:buFont typeface="Arial" charset="0"/>
              <a:buChar char="•"/>
            </a:pPr>
            <a:r>
              <a:rPr lang="en-US" altLang="en-US" sz="2200" dirty="0"/>
              <a:t>assessments are often in clinic</a:t>
            </a:r>
          </a:p>
        </p:txBody>
      </p:sp>
      <p:sp>
        <p:nvSpPr>
          <p:cNvPr id="2" name="Text Placeholder 1">
            <a:extLst>
              <a:ext uri="{FF2B5EF4-FFF2-40B4-BE49-F238E27FC236}">
                <a16:creationId xmlns:a16="http://schemas.microsoft.com/office/drawing/2014/main" id="{E43EE0FC-0D58-4145-A10D-3BEA570AD3BA}"/>
              </a:ext>
            </a:extLst>
          </p:cNvPr>
          <p:cNvSpPr>
            <a:spLocks noGrp="1"/>
          </p:cNvSpPr>
          <p:nvPr>
            <p:ph type="body" sz="quarter" idx="3"/>
          </p:nvPr>
        </p:nvSpPr>
        <p:spPr/>
        <p:txBody>
          <a:bodyPr/>
          <a:lstStyle/>
          <a:p>
            <a:endParaRPr lang="en-US"/>
          </a:p>
        </p:txBody>
      </p:sp>
      <p:sp>
        <p:nvSpPr>
          <p:cNvPr id="3" name="Content Placeholder 2">
            <a:extLst>
              <a:ext uri="{FF2B5EF4-FFF2-40B4-BE49-F238E27FC236}">
                <a16:creationId xmlns:a16="http://schemas.microsoft.com/office/drawing/2014/main" id="{4FB4E2A5-3E4E-5144-A2B4-79FD02C303EE}"/>
              </a:ext>
            </a:extLst>
          </p:cNvPr>
          <p:cNvSpPr>
            <a:spLocks noGrp="1"/>
          </p:cNvSpPr>
          <p:nvPr>
            <p:ph sz="quarter" idx="4"/>
          </p:nvPr>
        </p:nvSpPr>
        <p:spPr/>
        <p:txBody>
          <a:bodyPr/>
          <a:lstStyle/>
          <a:p>
            <a:endParaRPr lang="en-US"/>
          </a:p>
        </p:txBody>
      </p:sp>
      <p:sp>
        <p:nvSpPr>
          <p:cNvPr id="8" name="Date Placeholder 3">
            <a:extLst>
              <a:ext uri="{FF2B5EF4-FFF2-40B4-BE49-F238E27FC236}">
                <a16:creationId xmlns:a16="http://schemas.microsoft.com/office/drawing/2014/main" id="{BF0C0CA4-C6D8-4B4D-A837-0ADC9E342A71}"/>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10" name="Footer Placeholder 4">
            <a:extLst>
              <a:ext uri="{FF2B5EF4-FFF2-40B4-BE49-F238E27FC236}">
                <a16:creationId xmlns:a16="http://schemas.microsoft.com/office/drawing/2014/main" id="{48BE368C-F296-634B-B7FD-DC660A5A772A}"/>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122897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r>
              <a:rPr lang="en-US" altLang="en-US" dirty="0"/>
              <a:t>PROs vs. EMAs </a:t>
            </a:r>
          </a:p>
        </p:txBody>
      </p:sp>
      <p:sp>
        <p:nvSpPr>
          <p:cNvPr id="115714" name="Text Placeholder 2"/>
          <p:cNvSpPr>
            <a:spLocks noGrp="1"/>
          </p:cNvSpPr>
          <p:nvPr>
            <p:ph type="body" idx="1"/>
          </p:nvPr>
        </p:nvSpPr>
        <p:spPr/>
        <p:txBody>
          <a:bodyPr>
            <a:normAutofit/>
          </a:bodyPr>
          <a:lstStyle/>
          <a:p>
            <a:r>
              <a:rPr lang="en-US" altLang="en-US" dirty="0"/>
              <a:t>Standard PROs</a:t>
            </a:r>
          </a:p>
        </p:txBody>
      </p:sp>
      <p:sp>
        <p:nvSpPr>
          <p:cNvPr id="115715" name="Content Placeholder 3"/>
          <p:cNvSpPr>
            <a:spLocks noGrp="1"/>
          </p:cNvSpPr>
          <p:nvPr>
            <p:ph sz="half" idx="2"/>
          </p:nvPr>
        </p:nvSpPr>
        <p:spPr/>
        <p:txBody>
          <a:bodyPr/>
          <a:lstStyle/>
          <a:p>
            <a:pPr marL="342900" lvl="1" indent="-342900">
              <a:buFont typeface="Arial" charset="0"/>
              <a:buChar char="•"/>
            </a:pPr>
            <a:r>
              <a:rPr lang="en-US" altLang="en-US" sz="2200" dirty="0"/>
              <a:t>infrequent assessments </a:t>
            </a:r>
          </a:p>
          <a:p>
            <a:pPr marL="342900" lvl="1" indent="-342900">
              <a:buFont typeface="Arial" charset="0"/>
              <a:buChar char="•"/>
            </a:pPr>
            <a:r>
              <a:rPr lang="en-US" altLang="en-US" sz="2200" dirty="0"/>
              <a:t>recall bias</a:t>
            </a:r>
          </a:p>
          <a:p>
            <a:pPr marL="342900" lvl="1" indent="-342900">
              <a:buFont typeface="Arial" charset="0"/>
              <a:buChar char="•"/>
            </a:pPr>
            <a:r>
              <a:rPr lang="en-US" altLang="en-US" sz="2200" dirty="0"/>
              <a:t>hard to answer “average” over period of report</a:t>
            </a:r>
          </a:p>
          <a:p>
            <a:pPr marL="342900" lvl="1" indent="-342900">
              <a:buFont typeface="Arial" charset="0"/>
              <a:buChar char="•"/>
            </a:pPr>
            <a:r>
              <a:rPr lang="en-US" altLang="en-US" sz="2200" dirty="0"/>
              <a:t>interviewer bias</a:t>
            </a:r>
          </a:p>
          <a:p>
            <a:pPr marL="342900" lvl="1" indent="-342900">
              <a:buFont typeface="Arial" charset="0"/>
              <a:buChar char="•"/>
            </a:pPr>
            <a:r>
              <a:rPr lang="en-US" altLang="en-US" sz="2200" dirty="0"/>
              <a:t>assessments are often in clinic</a:t>
            </a:r>
          </a:p>
        </p:txBody>
      </p:sp>
      <p:sp>
        <p:nvSpPr>
          <p:cNvPr id="6" name="Text Placeholder 4"/>
          <p:cNvSpPr>
            <a:spLocks noGrp="1"/>
          </p:cNvSpPr>
          <p:nvPr>
            <p:ph type="body" sz="quarter" idx="3"/>
          </p:nvPr>
        </p:nvSpPr>
        <p:spPr/>
        <p:txBody>
          <a:bodyPr>
            <a:normAutofit/>
          </a:bodyPr>
          <a:lstStyle/>
          <a:p>
            <a:r>
              <a:rPr lang="en-US" altLang="en-US" dirty="0"/>
              <a:t>Ecological Momentary Assessments</a:t>
            </a:r>
          </a:p>
        </p:txBody>
      </p:sp>
      <p:sp>
        <p:nvSpPr>
          <p:cNvPr id="7" name="Content Placeholder 5"/>
          <p:cNvSpPr>
            <a:spLocks noGrp="1"/>
          </p:cNvSpPr>
          <p:nvPr>
            <p:ph sz="quarter" idx="4"/>
          </p:nvPr>
        </p:nvSpPr>
        <p:spPr/>
        <p:txBody>
          <a:bodyPr/>
          <a:lstStyle/>
          <a:p>
            <a:r>
              <a:rPr lang="en-US" altLang="en-US" sz="2200" dirty="0"/>
              <a:t>assessments as frequently as necessary and appropriate</a:t>
            </a:r>
          </a:p>
          <a:p>
            <a:r>
              <a:rPr lang="en-US" altLang="en-US" sz="2200" dirty="0"/>
              <a:t>patient reports in real-time</a:t>
            </a:r>
          </a:p>
          <a:p>
            <a:r>
              <a:rPr lang="en-US" altLang="en-US" sz="2200" dirty="0"/>
              <a:t>less recall bias</a:t>
            </a:r>
          </a:p>
          <a:p>
            <a:r>
              <a:rPr lang="en-US" altLang="en-US" sz="2200" dirty="0"/>
              <a:t>direct self-report</a:t>
            </a:r>
          </a:p>
          <a:p>
            <a:r>
              <a:rPr lang="en-US" altLang="en-US" sz="2200" dirty="0"/>
              <a:t>assessments in native environment</a:t>
            </a:r>
          </a:p>
        </p:txBody>
      </p:sp>
      <p:sp>
        <p:nvSpPr>
          <p:cNvPr id="8" name="Date Placeholder 3">
            <a:extLst>
              <a:ext uri="{FF2B5EF4-FFF2-40B4-BE49-F238E27FC236}">
                <a16:creationId xmlns:a16="http://schemas.microsoft.com/office/drawing/2014/main" id="{0E93CBA0-FABC-3E4E-B762-83493FF2A9DD}"/>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9" name="Footer Placeholder 4">
            <a:extLst>
              <a:ext uri="{FF2B5EF4-FFF2-40B4-BE49-F238E27FC236}">
                <a16:creationId xmlns:a16="http://schemas.microsoft.com/office/drawing/2014/main" id="{1CB3DB3A-B451-AB4C-A773-BCB62B03F33F}"/>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102364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8064" y="0"/>
            <a:ext cx="9144000" cy="5912905"/>
          </a:xfrm>
          <a:prstGeom prst="rect">
            <a:avLst/>
          </a:prstGeom>
        </p:spPr>
      </p:pic>
      <p:sp>
        <p:nvSpPr>
          <p:cNvPr id="3" name="Rectangle 2"/>
          <p:cNvSpPr/>
          <p:nvPr/>
        </p:nvSpPr>
        <p:spPr>
          <a:xfrm>
            <a:off x="6895322" y="6002965"/>
            <a:ext cx="4572000" cy="307777"/>
          </a:xfrm>
          <a:prstGeom prst="rect">
            <a:avLst/>
          </a:prstGeom>
        </p:spPr>
        <p:txBody>
          <a:bodyPr>
            <a:spAutoFit/>
          </a:bodyPr>
          <a:lstStyle/>
          <a:p>
            <a:r>
              <a:rPr lang="en-US" sz="1400" i="1" dirty="0">
                <a:solidFill>
                  <a:srgbClr val="393939"/>
                </a:solidFill>
                <a:latin typeface="Calibri" panose="020F0502020204030204" pitchFamily="34" charset="0"/>
                <a:ea typeface="Arial" charset="0"/>
                <a:cs typeface="Calibri" panose="020F0502020204030204" pitchFamily="34" charset="0"/>
              </a:rPr>
              <a:t>Yang C, et al. JMIR </a:t>
            </a:r>
            <a:r>
              <a:rPr lang="en-US" sz="1400" i="1" dirty="0" err="1">
                <a:solidFill>
                  <a:srgbClr val="393939"/>
                </a:solidFill>
                <a:latin typeface="Calibri" panose="020F0502020204030204" pitchFamily="34" charset="0"/>
                <a:ea typeface="Arial" charset="0"/>
                <a:cs typeface="Calibri" panose="020F0502020204030204" pitchFamily="34" charset="0"/>
              </a:rPr>
              <a:t>mHealth</a:t>
            </a:r>
            <a:r>
              <a:rPr lang="en-US" sz="1400" i="1" dirty="0">
                <a:solidFill>
                  <a:srgbClr val="393939"/>
                </a:solidFill>
                <a:latin typeface="Calibri" panose="020F0502020204030204" pitchFamily="34" charset="0"/>
                <a:ea typeface="Arial" charset="0"/>
                <a:cs typeface="Calibri" panose="020F0502020204030204" pitchFamily="34" charset="0"/>
              </a:rPr>
              <a:t> </a:t>
            </a:r>
            <a:r>
              <a:rPr lang="en-US" sz="1400" i="1" dirty="0" err="1">
                <a:solidFill>
                  <a:srgbClr val="393939"/>
                </a:solidFill>
                <a:latin typeface="Calibri" panose="020F0502020204030204" pitchFamily="34" charset="0"/>
                <a:ea typeface="Arial" charset="0"/>
                <a:cs typeface="Calibri" panose="020F0502020204030204" pitchFamily="34" charset="0"/>
              </a:rPr>
              <a:t>uHealth</a:t>
            </a:r>
            <a:r>
              <a:rPr lang="en-US" sz="1400" i="1" dirty="0">
                <a:solidFill>
                  <a:srgbClr val="393939"/>
                </a:solidFill>
                <a:latin typeface="Calibri" panose="020F0502020204030204" pitchFamily="34" charset="0"/>
                <a:ea typeface="Arial" charset="0"/>
                <a:cs typeface="Calibri" panose="020F0502020204030204" pitchFamily="34" charset="0"/>
              </a:rPr>
              <a:t> 2015;3(2):e67</a:t>
            </a:r>
            <a:endParaRPr lang="en-US" sz="1400" i="1" dirty="0">
              <a:latin typeface="Calibri" panose="020F0502020204030204" pitchFamily="34" charset="0"/>
              <a:ea typeface="Arial" charset="0"/>
              <a:cs typeface="Calibri" panose="020F0502020204030204" pitchFamily="34" charset="0"/>
            </a:endParaRPr>
          </a:p>
        </p:txBody>
      </p:sp>
      <p:sp>
        <p:nvSpPr>
          <p:cNvPr id="4" name="Date Placeholder 3">
            <a:extLst>
              <a:ext uri="{FF2B5EF4-FFF2-40B4-BE49-F238E27FC236}">
                <a16:creationId xmlns:a16="http://schemas.microsoft.com/office/drawing/2014/main" id="{6ED9352B-FC7B-F044-BDBF-CFF94ED27D49}"/>
              </a:ext>
            </a:extLst>
          </p:cNvPr>
          <p:cNvSpPr>
            <a:spLocks noGrp="1"/>
          </p:cNvSpPr>
          <p:nvPr>
            <p:ph type="dt" sz="half" idx="10"/>
          </p:nvPr>
        </p:nvSpPr>
        <p:spPr>
          <a:xfrm>
            <a:off x="1097280" y="6459785"/>
            <a:ext cx="2472271" cy="365125"/>
          </a:xfrm>
        </p:spPr>
        <p:txBody>
          <a:bodyPr/>
          <a:lstStyle/>
          <a:p>
            <a:pPr>
              <a:defRPr/>
            </a:pPr>
            <a:r>
              <a:rPr lang="en-US" dirty="0"/>
              <a:t>February 13, 2018: I. Sim</a:t>
            </a:r>
            <a:endParaRPr lang="en-US" sz="1400" dirty="0"/>
          </a:p>
        </p:txBody>
      </p:sp>
      <p:sp>
        <p:nvSpPr>
          <p:cNvPr id="5" name="Footer Placeholder 4">
            <a:extLst>
              <a:ext uri="{FF2B5EF4-FFF2-40B4-BE49-F238E27FC236}">
                <a16:creationId xmlns:a16="http://schemas.microsoft.com/office/drawing/2014/main" id="{146402BF-73D3-A84D-9416-76E8C7C53DFC}"/>
              </a:ext>
            </a:extLst>
          </p:cNvPr>
          <p:cNvSpPr>
            <a:spLocks noGrp="1"/>
          </p:cNvSpPr>
          <p:nvPr>
            <p:ph type="ftr" sz="quarter" idx="11"/>
          </p:nvPr>
        </p:nvSpPr>
        <p:spPr>
          <a:xfrm>
            <a:off x="3686185" y="6459785"/>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1949950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D643-D566-A644-8E0E-964C276B097A}"/>
              </a:ext>
            </a:extLst>
          </p:cNvPr>
          <p:cNvSpPr>
            <a:spLocks noGrp="1"/>
          </p:cNvSpPr>
          <p:nvPr>
            <p:ph type="title"/>
          </p:nvPr>
        </p:nvSpPr>
        <p:spPr/>
        <p:txBody>
          <a:bodyPr/>
          <a:lstStyle/>
          <a:p>
            <a:r>
              <a:rPr lang="en-US" dirty="0"/>
              <a:t>Photographic Affect Meter</a:t>
            </a:r>
          </a:p>
        </p:txBody>
      </p:sp>
      <p:sp>
        <p:nvSpPr>
          <p:cNvPr id="3" name="Content Placeholder 2">
            <a:extLst>
              <a:ext uri="{FF2B5EF4-FFF2-40B4-BE49-F238E27FC236}">
                <a16:creationId xmlns:a16="http://schemas.microsoft.com/office/drawing/2014/main" id="{B282229B-2DE0-B842-9CA3-4D240F37E155}"/>
              </a:ext>
            </a:extLst>
          </p:cNvPr>
          <p:cNvSpPr>
            <a:spLocks noGrp="1"/>
          </p:cNvSpPr>
          <p:nvPr>
            <p:ph idx="1"/>
          </p:nvPr>
        </p:nvSpPr>
        <p:spPr>
          <a:xfrm>
            <a:off x="1097280" y="1845734"/>
            <a:ext cx="2812983" cy="4023360"/>
          </a:xfrm>
        </p:spPr>
        <p:txBody>
          <a:bodyPr/>
          <a:lstStyle/>
          <a:p>
            <a:r>
              <a:rPr lang="en-US" dirty="0"/>
              <a:t>EMA of mood freed from Likert scale</a:t>
            </a:r>
          </a:p>
          <a:p>
            <a:r>
              <a:rPr lang="en-US" dirty="0"/>
              <a:t>Validated against PANAS gold standard</a:t>
            </a:r>
          </a:p>
          <a:p>
            <a:r>
              <a:rPr lang="en-US" dirty="0"/>
              <a:t>Patients </a:t>
            </a:r>
            <a:r>
              <a:rPr lang="en-US" i="1" dirty="0"/>
              <a:t>love</a:t>
            </a:r>
            <a:r>
              <a:rPr lang="en-US" dirty="0"/>
              <a:t> using PAM!</a:t>
            </a:r>
          </a:p>
          <a:p>
            <a:r>
              <a:rPr lang="en-US" dirty="0"/>
              <a:t>Provides engagement, may help with retention</a:t>
            </a:r>
          </a:p>
          <a:p>
            <a:endParaRPr lang="en-US" dirty="0"/>
          </a:p>
        </p:txBody>
      </p:sp>
      <p:pic>
        <p:nvPicPr>
          <p:cNvPr id="4" name="Picture 3">
            <a:extLst>
              <a:ext uri="{FF2B5EF4-FFF2-40B4-BE49-F238E27FC236}">
                <a16:creationId xmlns:a16="http://schemas.microsoft.com/office/drawing/2014/main" id="{E8D92588-64E8-DF4B-A8D2-8E8C8CBFF7E2}"/>
              </a:ext>
            </a:extLst>
          </p:cNvPr>
          <p:cNvPicPr>
            <a:picLocks noChangeAspect="1"/>
          </p:cNvPicPr>
          <p:nvPr/>
        </p:nvPicPr>
        <p:blipFill>
          <a:blip r:embed="rId2"/>
          <a:stretch>
            <a:fillRect/>
          </a:stretch>
        </p:blipFill>
        <p:spPr>
          <a:xfrm>
            <a:off x="4553114" y="1845734"/>
            <a:ext cx="2887824" cy="4219475"/>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05477FDB-59D6-5048-9E66-157C8D9896F1}"/>
              </a:ext>
            </a:extLst>
          </p:cNvPr>
          <p:cNvPicPr>
            <a:picLocks noChangeAspect="1"/>
          </p:cNvPicPr>
          <p:nvPr/>
        </p:nvPicPr>
        <p:blipFill>
          <a:blip r:embed="rId3"/>
          <a:stretch>
            <a:fillRect/>
          </a:stretch>
        </p:blipFill>
        <p:spPr>
          <a:xfrm>
            <a:off x="7769850" y="3912152"/>
            <a:ext cx="1989239" cy="1812418"/>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F871181C-C8B4-294D-8655-851270A185BE}"/>
              </a:ext>
            </a:extLst>
          </p:cNvPr>
          <p:cNvPicPr>
            <a:picLocks noChangeAspect="1"/>
          </p:cNvPicPr>
          <p:nvPr/>
        </p:nvPicPr>
        <p:blipFill rotWithShape="1">
          <a:blip r:embed="rId4"/>
          <a:srcRect b="5643"/>
          <a:stretch/>
        </p:blipFill>
        <p:spPr>
          <a:xfrm>
            <a:off x="9991749" y="3912152"/>
            <a:ext cx="2033119" cy="1812418"/>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B1DF5C99-15A0-D445-A428-85DBA3BB49A6}"/>
              </a:ext>
            </a:extLst>
          </p:cNvPr>
          <p:cNvPicPr>
            <a:picLocks noChangeAspect="1"/>
          </p:cNvPicPr>
          <p:nvPr/>
        </p:nvPicPr>
        <p:blipFill>
          <a:blip r:embed="rId5"/>
          <a:stretch>
            <a:fillRect/>
          </a:stretch>
        </p:blipFill>
        <p:spPr>
          <a:xfrm>
            <a:off x="8665532" y="882585"/>
            <a:ext cx="2211015" cy="2833836"/>
          </a:xfrm>
          <a:prstGeom prst="rect">
            <a:avLst/>
          </a:prstGeom>
        </p:spPr>
      </p:pic>
      <p:pic>
        <p:nvPicPr>
          <p:cNvPr id="8" name="Picture 7">
            <a:extLst>
              <a:ext uri="{FF2B5EF4-FFF2-40B4-BE49-F238E27FC236}">
                <a16:creationId xmlns:a16="http://schemas.microsoft.com/office/drawing/2014/main" id="{5BB7DDFA-9F2F-B54E-B8A3-F89188A5C8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463776"/>
            <a:ext cx="1417320" cy="810635"/>
          </a:xfrm>
          <a:prstGeom prst="rect">
            <a:avLst/>
          </a:prstGeom>
        </p:spPr>
      </p:pic>
      <p:sp>
        <p:nvSpPr>
          <p:cNvPr id="14" name="Content Placeholder 4">
            <a:extLst>
              <a:ext uri="{FF2B5EF4-FFF2-40B4-BE49-F238E27FC236}">
                <a16:creationId xmlns:a16="http://schemas.microsoft.com/office/drawing/2014/main" id="{BCE27DDC-B9DE-D24A-A529-BDFD827A552B}"/>
              </a:ext>
            </a:extLst>
          </p:cNvPr>
          <p:cNvSpPr txBox="1">
            <a:spLocks/>
          </p:cNvSpPr>
          <p:nvPr/>
        </p:nvSpPr>
        <p:spPr>
          <a:xfrm>
            <a:off x="7033768" y="5960107"/>
            <a:ext cx="4991100" cy="2540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a:buFont typeface="Calibri" panose="020F0502020204030204" pitchFamily="34" charset="0"/>
              <a:buNone/>
            </a:pPr>
            <a:r>
              <a:rPr lang="en-US" altLang="en-US" sz="1400" i="1" dirty="0">
                <a:latin typeface="Calibri" charset="0"/>
                <a:ea typeface="Calibri" charset="0"/>
                <a:cs typeface="Calibri" charset="0"/>
              </a:rPr>
              <a:t>http://</a:t>
            </a:r>
            <a:r>
              <a:rPr lang="en-US" altLang="en-US" sz="1400" i="1" dirty="0" err="1">
                <a:latin typeface="Calibri" charset="0"/>
                <a:ea typeface="Calibri" charset="0"/>
                <a:cs typeface="Calibri" charset="0"/>
              </a:rPr>
              <a:t>idl.cornell.edu</a:t>
            </a:r>
            <a:r>
              <a:rPr lang="en-US" altLang="en-US" sz="1400" i="1" dirty="0">
                <a:latin typeface="Calibri" charset="0"/>
                <a:ea typeface="Calibri" charset="0"/>
                <a:cs typeface="Calibri" charset="0"/>
              </a:rPr>
              <a:t>/files/2013/09/PAM-1gnjegn.pdf</a:t>
            </a:r>
          </a:p>
        </p:txBody>
      </p:sp>
      <p:sp>
        <p:nvSpPr>
          <p:cNvPr id="10" name="Date Placeholder 3">
            <a:extLst>
              <a:ext uri="{FF2B5EF4-FFF2-40B4-BE49-F238E27FC236}">
                <a16:creationId xmlns:a16="http://schemas.microsoft.com/office/drawing/2014/main" id="{A7734A35-C9B6-C14B-AAD6-B40952BC6C37}"/>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11" name="Footer Placeholder 4">
            <a:extLst>
              <a:ext uri="{FF2B5EF4-FFF2-40B4-BE49-F238E27FC236}">
                <a16:creationId xmlns:a16="http://schemas.microsoft.com/office/drawing/2014/main" id="{798C2EE6-0A7A-3E49-AB74-19C12EDB2FDD}"/>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4058608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3"/>
          <p:cNvSpPr>
            <a:spLocks noGrp="1"/>
          </p:cNvSpPr>
          <p:nvPr>
            <p:ph type="title"/>
          </p:nvPr>
        </p:nvSpPr>
        <p:spPr/>
        <p:txBody>
          <a:bodyPr/>
          <a:lstStyle/>
          <a:p>
            <a:r>
              <a:rPr lang="en-US" altLang="en-US" sz="3200" dirty="0"/>
              <a:t>YADLs (Your Activities of Daily Living)</a:t>
            </a:r>
            <a:endParaRPr lang="en-US" altLang="en-US" dirty="0"/>
          </a:p>
        </p:txBody>
      </p:sp>
      <p:sp>
        <p:nvSpPr>
          <p:cNvPr id="8" name="Date Placeholder 3">
            <a:extLst>
              <a:ext uri="{FF2B5EF4-FFF2-40B4-BE49-F238E27FC236}">
                <a16:creationId xmlns:a16="http://schemas.microsoft.com/office/drawing/2014/main" id="{9D97157D-C71E-F24B-9199-6FEE5262014B}"/>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9" name="Footer Placeholder 4">
            <a:extLst>
              <a:ext uri="{FF2B5EF4-FFF2-40B4-BE49-F238E27FC236}">
                <a16:creationId xmlns:a16="http://schemas.microsoft.com/office/drawing/2014/main" id="{6078069F-0885-4A4F-A79A-E531B396022A}"/>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pic>
        <p:nvPicPr>
          <p:cNvPr id="13" name="Content Placeholder 12">
            <a:extLst>
              <a:ext uri="{FF2B5EF4-FFF2-40B4-BE49-F238E27FC236}">
                <a16:creationId xmlns:a16="http://schemas.microsoft.com/office/drawing/2014/main" id="{66BCF755-B504-6042-8D63-544A42D1371B}"/>
              </a:ext>
            </a:extLst>
          </p:cNvPr>
          <p:cNvPicPr>
            <a:picLocks noGrp="1" noChangeAspect="1"/>
          </p:cNvPicPr>
          <p:nvPr>
            <p:ph idx="1"/>
          </p:nvPr>
        </p:nvPicPr>
        <p:blipFill>
          <a:blip r:embed="rId3"/>
          <a:stretch>
            <a:fillRect/>
          </a:stretch>
        </p:blipFill>
        <p:spPr>
          <a:xfrm>
            <a:off x="1150851" y="1868641"/>
            <a:ext cx="10058400" cy="3992708"/>
          </a:xfrm>
        </p:spPr>
      </p:pic>
      <p:sp>
        <p:nvSpPr>
          <p:cNvPr id="11" name="Rectangle 10">
            <a:extLst>
              <a:ext uri="{FF2B5EF4-FFF2-40B4-BE49-F238E27FC236}">
                <a16:creationId xmlns:a16="http://schemas.microsoft.com/office/drawing/2014/main" id="{80B956BF-8170-C540-A599-C7CB6CA52197}"/>
              </a:ext>
            </a:extLst>
          </p:cNvPr>
          <p:cNvSpPr/>
          <p:nvPr/>
        </p:nvSpPr>
        <p:spPr>
          <a:xfrm>
            <a:off x="9222971" y="5992630"/>
            <a:ext cx="1932709" cy="307777"/>
          </a:xfrm>
          <a:prstGeom prst="rect">
            <a:avLst/>
          </a:prstGeom>
        </p:spPr>
        <p:txBody>
          <a:bodyPr wrap="none">
            <a:spAutoFit/>
          </a:bodyPr>
          <a:lstStyle/>
          <a:p>
            <a:r>
              <a:rPr lang="en-US" sz="1400" i="1" dirty="0">
                <a:solidFill>
                  <a:schemeClr val="tx1">
                    <a:lumMod val="75000"/>
                    <a:lumOff val="25000"/>
                  </a:schemeClr>
                </a:solidFill>
              </a:rPr>
              <a:t>http://</a:t>
            </a:r>
            <a:r>
              <a:rPr lang="en-US" sz="1400" i="1" dirty="0" err="1">
                <a:solidFill>
                  <a:schemeClr val="tx1">
                    <a:lumMod val="75000"/>
                    <a:lumOff val="25000"/>
                  </a:schemeClr>
                </a:solidFill>
              </a:rPr>
              <a:t>yadl.smalldata.io</a:t>
            </a:r>
            <a:endParaRPr lang="en-US" sz="1400" i="1" dirty="0">
              <a:solidFill>
                <a:schemeClr val="tx1">
                  <a:lumMod val="75000"/>
                  <a:lumOff val="25000"/>
                </a:schemeClr>
              </a:solidFill>
            </a:endParaRPr>
          </a:p>
        </p:txBody>
      </p:sp>
    </p:spTree>
    <p:extLst>
      <p:ext uri="{BB962C8B-B14F-4D97-AF65-F5344CB8AC3E}">
        <p14:creationId xmlns:p14="http://schemas.microsoft.com/office/powerpoint/2010/main" val="2812388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title"/>
          </p:nvPr>
        </p:nvSpPr>
        <p:spPr/>
        <p:txBody>
          <a:bodyPr>
            <a:normAutofit/>
          </a:bodyPr>
          <a:lstStyle/>
          <a:p>
            <a:pPr>
              <a:defRPr/>
            </a:pPr>
            <a:r>
              <a:rPr lang="en-US" sz="4000" dirty="0">
                <a:cs typeface="+mj-cs"/>
              </a:rPr>
              <a:t>“Active Tasks”</a:t>
            </a:r>
          </a:p>
        </p:txBody>
      </p:sp>
      <p:sp>
        <p:nvSpPr>
          <p:cNvPr id="733186" name="Rectangle 2"/>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a:t>activities under semi-controlled conditions, using sensors to collect data</a:t>
            </a:r>
          </a:p>
          <a:p>
            <a:pPr>
              <a:lnSpc>
                <a:spcPct val="100000"/>
              </a:lnSpc>
              <a:defRPr/>
            </a:pPr>
            <a:r>
              <a:rPr lang="en-US"/>
              <a:t>can be used for outcomes assessment or </a:t>
            </a:r>
            <a:r>
              <a:rPr lang="en-US">
                <a:hlinkClick r:id="rId3"/>
              </a:rPr>
              <a:t>disease detection</a:t>
            </a:r>
            <a:endParaRPr lang="en-US"/>
          </a:p>
        </p:txBody>
      </p:sp>
      <p:pic>
        <p:nvPicPr>
          <p:cNvPr id="7" name="Picture 6"/>
          <p:cNvPicPr>
            <a:picLocks noChangeAspect="1"/>
          </p:cNvPicPr>
          <p:nvPr/>
        </p:nvPicPr>
        <p:blipFill>
          <a:blip r:embed="rId4"/>
          <a:stretch>
            <a:fillRect/>
          </a:stretch>
        </p:blipFill>
        <p:spPr>
          <a:xfrm>
            <a:off x="8804150" y="2284989"/>
            <a:ext cx="2017626" cy="3584105"/>
          </a:xfrm>
          <a:prstGeom prst="rect">
            <a:avLst/>
          </a:prstGeom>
          <a:ln>
            <a:solidFill>
              <a:schemeClr val="bg2">
                <a:lumMod val="60000"/>
                <a:lumOff val="40000"/>
              </a:schemeClr>
            </a:solidFill>
          </a:ln>
        </p:spPr>
      </p:pic>
      <p:grpSp>
        <p:nvGrpSpPr>
          <p:cNvPr id="4" name="Group 3"/>
          <p:cNvGrpSpPr/>
          <p:nvPr/>
        </p:nvGrpSpPr>
        <p:grpSpPr>
          <a:xfrm>
            <a:off x="2209801" y="3016563"/>
            <a:ext cx="4611455" cy="2623496"/>
            <a:chOff x="471185" y="2995656"/>
            <a:chExt cx="4742084" cy="2623496"/>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185" y="3398797"/>
              <a:ext cx="4742084" cy="2220355"/>
            </a:xfrm>
            <a:prstGeom prst="rect">
              <a:avLst/>
            </a:prstGeom>
          </p:spPr>
        </p:pic>
        <p:sp>
          <p:nvSpPr>
            <p:cNvPr id="3" name="TextBox 2"/>
            <p:cNvSpPr txBox="1"/>
            <p:nvPr/>
          </p:nvSpPr>
          <p:spPr>
            <a:xfrm>
              <a:off x="471185" y="2995656"/>
              <a:ext cx="4070323" cy="369332"/>
            </a:xfrm>
            <a:prstGeom prst="rect">
              <a:avLst/>
            </a:prstGeom>
            <a:noFill/>
          </p:spPr>
          <p:txBody>
            <a:bodyPr wrap="none" rtlCol="0">
              <a:spAutoFit/>
            </a:bodyPr>
            <a:lstStyle/>
            <a:p>
              <a:r>
                <a:rPr lang="en-US" b="1" dirty="0"/>
                <a:t>Unified Parkinsons Disease Rating Scale</a:t>
              </a:r>
            </a:p>
          </p:txBody>
        </p:sp>
      </p:grpSp>
      <p:sp>
        <p:nvSpPr>
          <p:cNvPr id="5" name="TextBox 4"/>
          <p:cNvSpPr txBox="1"/>
          <p:nvPr/>
        </p:nvSpPr>
        <p:spPr>
          <a:xfrm>
            <a:off x="8804150" y="5869094"/>
            <a:ext cx="2126672" cy="307777"/>
          </a:xfrm>
          <a:prstGeom prst="rect">
            <a:avLst/>
          </a:prstGeom>
          <a:noFill/>
        </p:spPr>
        <p:txBody>
          <a:bodyPr wrap="none" rtlCol="0">
            <a:spAutoFit/>
          </a:bodyPr>
          <a:lstStyle/>
          <a:p>
            <a:r>
              <a:rPr lang="en-US" sz="1400" dirty="0">
                <a:solidFill>
                  <a:schemeClr val="tx1">
                    <a:lumMod val="75000"/>
                    <a:lumOff val="25000"/>
                  </a:schemeClr>
                </a:solidFill>
                <a:hlinkClick r:id="rId6"/>
              </a:rPr>
              <a:t>mPower</a:t>
            </a:r>
            <a:r>
              <a:rPr lang="en-US" sz="1400" dirty="0">
                <a:solidFill>
                  <a:schemeClr val="tx1">
                    <a:lumMod val="75000"/>
                    <a:lumOff val="25000"/>
                  </a:schemeClr>
                </a:solidFill>
              </a:rPr>
              <a:t> </a:t>
            </a:r>
            <a:r>
              <a:rPr lang="en-US" sz="1400" dirty="0" err="1">
                <a:solidFill>
                  <a:schemeClr val="tx1">
                    <a:lumMod val="75000"/>
                    <a:lumOff val="25000"/>
                  </a:schemeClr>
                </a:solidFill>
              </a:rPr>
              <a:t>ResearchKit</a:t>
            </a:r>
            <a:r>
              <a:rPr lang="en-US" sz="1400" dirty="0">
                <a:solidFill>
                  <a:schemeClr val="tx1">
                    <a:lumMod val="75000"/>
                    <a:lumOff val="25000"/>
                  </a:schemeClr>
                </a:solidFill>
              </a:rPr>
              <a:t> study</a:t>
            </a:r>
          </a:p>
        </p:txBody>
      </p:sp>
      <p:sp>
        <p:nvSpPr>
          <p:cNvPr id="11" name="Date Placeholder 3">
            <a:extLst>
              <a:ext uri="{FF2B5EF4-FFF2-40B4-BE49-F238E27FC236}">
                <a16:creationId xmlns:a16="http://schemas.microsoft.com/office/drawing/2014/main" id="{711813D5-A4DE-9143-945A-D49BDA052506}"/>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12" name="Footer Placeholder 4">
            <a:extLst>
              <a:ext uri="{FF2B5EF4-FFF2-40B4-BE49-F238E27FC236}">
                <a16:creationId xmlns:a16="http://schemas.microsoft.com/office/drawing/2014/main" id="{28F81B9B-3332-2541-BAD7-2AB65AC1B5E2}"/>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47590053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“Hybrid” PROs</a:t>
            </a:r>
          </a:p>
        </p:txBody>
      </p:sp>
      <p:sp>
        <p:nvSpPr>
          <p:cNvPr id="3" name="Content Placeholder 2"/>
          <p:cNvSpPr>
            <a:spLocks noGrp="1"/>
          </p:cNvSpPr>
          <p:nvPr>
            <p:ph idx="1"/>
          </p:nvPr>
        </p:nvSpPr>
        <p:spPr/>
        <p:txBody>
          <a:bodyPr/>
          <a:lstStyle/>
          <a:p>
            <a:r>
              <a:rPr lang="en-US" altLang="en-US" sz="2200" dirty="0"/>
              <a:t>Can we build individualized models combining passively sensed data with active self-report?</a:t>
            </a:r>
          </a:p>
          <a:p>
            <a:pPr lvl="1"/>
            <a:r>
              <a:rPr lang="en-US" altLang="en-US" sz="2200" dirty="0"/>
              <a:t>instead of hip pain</a:t>
            </a:r>
          </a:p>
          <a:p>
            <a:pPr lvl="2"/>
            <a:r>
              <a:rPr lang="en-US" altLang="en-US" sz="1800" dirty="0"/>
              <a:t>individualized models of mobility correlated to self-reported pain level</a:t>
            </a:r>
          </a:p>
          <a:p>
            <a:pPr lvl="1"/>
            <a:r>
              <a:rPr lang="en-US" altLang="en-US" sz="2200" dirty="0"/>
              <a:t>instead of self-reported loneliness</a:t>
            </a:r>
          </a:p>
          <a:p>
            <a:pPr lvl="2"/>
            <a:r>
              <a:rPr lang="en-US" altLang="en-US" sz="1800" dirty="0"/>
              <a:t>social network topology and activity correlated to perceived loneliness</a:t>
            </a:r>
          </a:p>
          <a:p>
            <a:pPr lvl="1"/>
            <a:r>
              <a:rPr lang="en-US" altLang="en-US" sz="2200" dirty="0"/>
              <a:t>instead of frailty</a:t>
            </a:r>
          </a:p>
          <a:p>
            <a:pPr lvl="2"/>
            <a:r>
              <a:rPr lang="en-US" altLang="en-US" sz="1800" dirty="0"/>
              <a:t>home mobility patterns, gait, balance correlated to fear of falling</a:t>
            </a:r>
          </a:p>
          <a:p>
            <a:r>
              <a:rPr lang="en-US" altLang="en-US" sz="2200" dirty="0"/>
              <a:t>Need platforms to collect sensor and PRO data together</a:t>
            </a:r>
          </a:p>
        </p:txBody>
      </p:sp>
      <p:sp>
        <p:nvSpPr>
          <p:cNvPr id="4" name="Date Placeholder 3">
            <a:extLst>
              <a:ext uri="{FF2B5EF4-FFF2-40B4-BE49-F238E27FC236}">
                <a16:creationId xmlns:a16="http://schemas.microsoft.com/office/drawing/2014/main" id="{C739E089-F8A7-594C-B9F2-021875ED1CB1}"/>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5" name="Footer Placeholder 4">
            <a:extLst>
              <a:ext uri="{FF2B5EF4-FFF2-40B4-BE49-F238E27FC236}">
                <a16:creationId xmlns:a16="http://schemas.microsoft.com/office/drawing/2014/main" id="{9735633E-B02C-9541-BF4E-D2AD91FC19E6}"/>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880091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Staying Quit – Passive and Active </a:t>
            </a:r>
            <a:r>
              <a:rPr lang="en-US" sz="4000" dirty="0" err="1"/>
              <a:t>dBiomarkers</a:t>
            </a:r>
            <a:r>
              <a:rPr lang="en-US" sz="4000" dirty="0"/>
              <a:t>  </a:t>
            </a:r>
          </a:p>
        </p:txBody>
      </p:sp>
      <p:grpSp>
        <p:nvGrpSpPr>
          <p:cNvPr id="50" name="Group 49"/>
          <p:cNvGrpSpPr/>
          <p:nvPr/>
        </p:nvGrpSpPr>
        <p:grpSpPr>
          <a:xfrm>
            <a:off x="2171700" y="1879600"/>
            <a:ext cx="1371099" cy="1908002"/>
            <a:chOff x="723900" y="1559063"/>
            <a:chExt cx="1558826" cy="2272057"/>
          </a:xfrm>
        </p:grpSpPr>
        <p:pic>
          <p:nvPicPr>
            <p:cNvPr id="7" name="Picture 6"/>
            <p:cNvPicPr>
              <a:picLocks noChangeAspect="1"/>
            </p:cNvPicPr>
            <p:nvPr/>
          </p:nvPicPr>
          <p:blipFill rotWithShape="1">
            <a:blip r:embed="rId3"/>
            <a:srcRect l="4099"/>
            <a:stretch/>
          </p:blipFill>
          <p:spPr>
            <a:xfrm>
              <a:off x="723900" y="1559063"/>
              <a:ext cx="1558826" cy="1691062"/>
            </a:xfrm>
            <a:prstGeom prst="rect">
              <a:avLst/>
            </a:prstGeom>
            <a:ln>
              <a:solidFill>
                <a:schemeClr val="bg1">
                  <a:lumMod val="75000"/>
                </a:schemeClr>
              </a:solidFill>
            </a:ln>
          </p:spPr>
        </p:pic>
        <p:sp>
          <p:nvSpPr>
            <p:cNvPr id="9" name="TextBox 8"/>
            <p:cNvSpPr txBox="1"/>
            <p:nvPr/>
          </p:nvSpPr>
          <p:spPr>
            <a:xfrm>
              <a:off x="800100" y="3427968"/>
              <a:ext cx="1436480" cy="403152"/>
            </a:xfrm>
            <a:prstGeom prst="rect">
              <a:avLst/>
            </a:prstGeom>
            <a:noFill/>
          </p:spPr>
          <p:txBody>
            <a:bodyPr wrap="none" rtlCol="0">
              <a:spAutoFit/>
            </a:bodyPr>
            <a:lstStyle/>
            <a:p>
              <a:r>
                <a:rPr lang="en-US" sz="1600" dirty="0"/>
                <a:t>Detect stress</a:t>
              </a:r>
            </a:p>
          </p:txBody>
        </p:sp>
      </p:grpSp>
      <p:grpSp>
        <p:nvGrpSpPr>
          <p:cNvPr id="70" name="Group 69"/>
          <p:cNvGrpSpPr/>
          <p:nvPr/>
        </p:nvGrpSpPr>
        <p:grpSpPr>
          <a:xfrm>
            <a:off x="7010400" y="1879600"/>
            <a:ext cx="2865170" cy="1908002"/>
            <a:chOff x="5346700" y="1559063"/>
            <a:chExt cx="3257462" cy="2272057"/>
          </a:xfrm>
        </p:grpSpPr>
        <p:pic>
          <p:nvPicPr>
            <p:cNvPr id="6" name="Picture 5" descr="microsoft_band_press_render.png"/>
            <p:cNvPicPr>
              <a:picLocks noChangeAspect="1"/>
            </p:cNvPicPr>
            <p:nvPr/>
          </p:nvPicPr>
          <p:blipFill rotWithShape="1">
            <a:blip r:embed="rId4">
              <a:extLst>
                <a:ext uri="{28A0092B-C50C-407E-A947-70E740481C1C}">
                  <a14:useLocalDpi xmlns:a14="http://schemas.microsoft.com/office/drawing/2010/main" val="0"/>
                </a:ext>
              </a:extLst>
            </a:blip>
            <a:srcRect l="8611" t="12261" r="9028" b="11302"/>
            <a:stretch/>
          </p:blipFill>
          <p:spPr>
            <a:xfrm>
              <a:off x="5994400" y="2139950"/>
              <a:ext cx="791697" cy="532693"/>
            </a:xfrm>
            <a:prstGeom prst="rect">
              <a:avLst/>
            </a:prstGeom>
          </p:spPr>
        </p:pic>
        <p:cxnSp>
          <p:nvCxnSpPr>
            <p:cNvPr id="15" name="Straight Arrow Connector 14"/>
            <p:cNvCxnSpPr/>
            <p:nvPr/>
          </p:nvCxnSpPr>
          <p:spPr>
            <a:xfrm>
              <a:off x="5346700" y="2520950"/>
              <a:ext cx="4953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6921500" y="1559063"/>
              <a:ext cx="1682662" cy="2272057"/>
              <a:chOff x="7137400" y="1559063"/>
              <a:chExt cx="1682662" cy="2272057"/>
            </a:xfrm>
          </p:grpSpPr>
          <p:sp>
            <p:nvSpPr>
              <p:cNvPr id="10" name="TextBox 9"/>
              <p:cNvSpPr txBox="1"/>
              <p:nvPr/>
            </p:nvSpPr>
            <p:spPr>
              <a:xfrm>
                <a:off x="7137400" y="3427968"/>
                <a:ext cx="1682662" cy="403152"/>
              </a:xfrm>
              <a:prstGeom prst="rect">
                <a:avLst/>
              </a:prstGeom>
              <a:noFill/>
            </p:spPr>
            <p:txBody>
              <a:bodyPr wrap="none" rtlCol="0">
                <a:spAutoFit/>
              </a:bodyPr>
              <a:lstStyle/>
              <a:p>
                <a:r>
                  <a:rPr lang="en-US" sz="1600" dirty="0"/>
                  <a:t>Detect smoking</a:t>
                </a:r>
              </a:p>
            </p:txBody>
          </p:sp>
          <p:pic>
            <p:nvPicPr>
              <p:cNvPr id="47" name="Picture 46"/>
              <p:cNvPicPr>
                <a:picLocks noChangeAspect="1"/>
              </p:cNvPicPr>
              <p:nvPr/>
            </p:nvPicPr>
            <p:blipFill rotWithShape="1">
              <a:blip r:embed="rId3"/>
              <a:srcRect l="4099"/>
              <a:stretch/>
            </p:blipFill>
            <p:spPr>
              <a:xfrm>
                <a:off x="7188200" y="1559063"/>
                <a:ext cx="1558826" cy="1691062"/>
              </a:xfrm>
              <a:prstGeom prst="rect">
                <a:avLst/>
              </a:prstGeom>
              <a:ln>
                <a:solidFill>
                  <a:schemeClr val="bg1">
                    <a:lumMod val="75000"/>
                  </a:schemeClr>
                </a:solidFill>
              </a:ln>
            </p:spPr>
          </p:pic>
        </p:grpSp>
      </p:grpSp>
      <p:grpSp>
        <p:nvGrpSpPr>
          <p:cNvPr id="12" name="Group 11"/>
          <p:cNvGrpSpPr/>
          <p:nvPr/>
        </p:nvGrpSpPr>
        <p:grpSpPr>
          <a:xfrm>
            <a:off x="1222741" y="3911628"/>
            <a:ext cx="8099059" cy="1790672"/>
            <a:chOff x="1222741" y="3911628"/>
            <a:chExt cx="8099059" cy="1790672"/>
          </a:xfrm>
        </p:grpSpPr>
        <p:grpSp>
          <p:nvGrpSpPr>
            <p:cNvPr id="19" name="Group 18"/>
            <p:cNvGrpSpPr/>
            <p:nvPr/>
          </p:nvGrpSpPr>
          <p:grpSpPr>
            <a:xfrm>
              <a:off x="2853730" y="4066537"/>
              <a:ext cx="6468070" cy="761228"/>
              <a:chOff x="1206500" y="3792526"/>
              <a:chExt cx="6548967" cy="906474"/>
            </a:xfrm>
          </p:grpSpPr>
          <p:cxnSp>
            <p:nvCxnSpPr>
              <p:cNvPr id="28" name="Straight Connector 27"/>
              <p:cNvCxnSpPr/>
              <p:nvPr/>
            </p:nvCxnSpPr>
            <p:spPr>
              <a:xfrm flipH="1">
                <a:off x="1206500" y="4699000"/>
                <a:ext cx="65489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219200" y="3797300"/>
                <a:ext cx="0" cy="889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33" idx="2"/>
              </p:cNvCxnSpPr>
              <p:nvPr/>
            </p:nvCxnSpPr>
            <p:spPr>
              <a:xfrm flipH="1" flipV="1">
                <a:off x="4219872" y="3792526"/>
                <a:ext cx="7540" cy="893774"/>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747000" y="3797300"/>
                <a:ext cx="0" cy="8890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1222741" y="3911628"/>
              <a:ext cx="6748582" cy="1790672"/>
              <a:chOff x="-444888" y="3608060"/>
              <a:chExt cx="6832987" cy="2132340"/>
            </a:xfrm>
          </p:grpSpPr>
          <p:graphicFrame>
            <p:nvGraphicFramePr>
              <p:cNvPr id="66" name="Diagram 65"/>
              <p:cNvGraphicFramePr/>
              <p:nvPr>
                <p:extLst/>
              </p:nvPr>
            </p:nvGraphicFramePr>
            <p:xfrm>
              <a:off x="-444888" y="3608060"/>
              <a:ext cx="1533868" cy="12827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2" name="Group 21"/>
              <p:cNvGrpSpPr/>
              <p:nvPr/>
            </p:nvGrpSpPr>
            <p:grpSpPr>
              <a:xfrm>
                <a:off x="1346200" y="3987800"/>
                <a:ext cx="5041899" cy="1752600"/>
                <a:chOff x="1346200" y="3987800"/>
                <a:chExt cx="5041899" cy="1752600"/>
              </a:xfrm>
            </p:grpSpPr>
            <p:grpSp>
              <p:nvGrpSpPr>
                <p:cNvPr id="63" name="Group 62"/>
                <p:cNvGrpSpPr/>
                <p:nvPr/>
              </p:nvGrpSpPr>
              <p:grpSpPr>
                <a:xfrm>
                  <a:off x="2844800" y="4800600"/>
                  <a:ext cx="3429000" cy="939800"/>
                  <a:chOff x="2730500" y="4800600"/>
                  <a:chExt cx="3429000" cy="939800"/>
                </a:xfrm>
              </p:grpSpPr>
              <p:sp>
                <p:nvSpPr>
                  <p:cNvPr id="62" name="Cloud 61"/>
                  <p:cNvSpPr/>
                  <p:nvPr/>
                </p:nvSpPr>
                <p:spPr>
                  <a:xfrm>
                    <a:off x="2730500" y="4800600"/>
                    <a:ext cx="3429000" cy="939800"/>
                  </a:xfrm>
                  <a:prstGeom prst="cloud">
                    <a:avLst/>
                  </a:prstGeom>
                  <a:gradFill flip="none" rotWithShape="1">
                    <a:gsLst>
                      <a:gs pos="0">
                        <a:schemeClr val="bg1">
                          <a:lumMod val="75000"/>
                        </a:schemeClr>
                      </a:gs>
                      <a:gs pos="100000">
                        <a:srgbClr val="FFFFFF"/>
                      </a:gs>
                    </a:gsLst>
                    <a:lin ang="840000" scaled="0"/>
                    <a:tileRect/>
                  </a:gradFill>
                  <a:ln>
                    <a:solidFill>
                      <a:srgbClr val="BFBF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3009900" y="5054600"/>
                    <a:ext cx="2831124" cy="369332"/>
                  </a:xfrm>
                  <a:prstGeom prst="rect">
                    <a:avLst/>
                  </a:prstGeom>
                  <a:noFill/>
                </p:spPr>
                <p:txBody>
                  <a:bodyPr wrap="none" rtlCol="0">
                    <a:spAutoFit/>
                  </a:bodyPr>
                  <a:lstStyle/>
                  <a:p>
                    <a:r>
                      <a:rPr lang="en-US" b="1" dirty="0"/>
                      <a:t>MD2K Spark cloud platform</a:t>
                    </a:r>
                  </a:p>
                </p:txBody>
              </p:sp>
            </p:grpSp>
            <p:sp>
              <p:nvSpPr>
                <p:cNvPr id="34" name="TextBox 33"/>
                <p:cNvSpPr txBox="1"/>
                <p:nvPr/>
              </p:nvSpPr>
              <p:spPr>
                <a:xfrm>
                  <a:off x="1346200" y="3987800"/>
                  <a:ext cx="1828799" cy="523220"/>
                </a:xfrm>
                <a:prstGeom prst="rect">
                  <a:avLst/>
                </a:prstGeom>
                <a:noFill/>
              </p:spPr>
              <p:txBody>
                <a:bodyPr wrap="square" rtlCol="0">
                  <a:spAutoFit/>
                </a:bodyPr>
                <a:lstStyle/>
                <a:p>
                  <a:r>
                    <a:rPr lang="en-US" sz="1400" i="1" dirty="0"/>
                    <a:t>individualized smoking urge model</a:t>
                  </a:r>
                </a:p>
              </p:txBody>
            </p:sp>
            <p:sp>
              <p:nvSpPr>
                <p:cNvPr id="67" name="TextBox 66"/>
                <p:cNvSpPr txBox="1"/>
                <p:nvPr/>
              </p:nvSpPr>
              <p:spPr>
                <a:xfrm>
                  <a:off x="4559300" y="4064000"/>
                  <a:ext cx="1828799" cy="523220"/>
                </a:xfrm>
                <a:prstGeom prst="rect">
                  <a:avLst/>
                </a:prstGeom>
                <a:noFill/>
              </p:spPr>
              <p:txBody>
                <a:bodyPr wrap="square" rtlCol="0">
                  <a:spAutoFit/>
                </a:bodyPr>
                <a:lstStyle/>
                <a:p>
                  <a:r>
                    <a:rPr lang="en-US" sz="1400" i="1" dirty="0"/>
                    <a:t>individualized efficacy model</a:t>
                  </a:r>
                </a:p>
              </p:txBody>
            </p:sp>
          </p:grpSp>
        </p:grpSp>
      </p:grpSp>
      <p:grpSp>
        <p:nvGrpSpPr>
          <p:cNvPr id="8" name="Group 7"/>
          <p:cNvGrpSpPr/>
          <p:nvPr/>
        </p:nvGrpSpPr>
        <p:grpSpPr>
          <a:xfrm>
            <a:off x="3886202" y="2041980"/>
            <a:ext cx="2870832" cy="2024557"/>
            <a:chOff x="2222500" y="1701800"/>
            <a:chExt cx="3263899" cy="2410851"/>
          </a:xfrm>
        </p:grpSpPr>
        <p:grpSp>
          <p:nvGrpSpPr>
            <p:cNvPr id="69" name="Group 68"/>
            <p:cNvGrpSpPr/>
            <p:nvPr/>
          </p:nvGrpSpPr>
          <p:grpSpPr>
            <a:xfrm>
              <a:off x="2222500" y="1701800"/>
              <a:ext cx="3263899" cy="2410851"/>
              <a:chOff x="2222500" y="1701800"/>
              <a:chExt cx="3263899" cy="2410851"/>
            </a:xfrm>
          </p:grpSpPr>
          <p:sp>
            <p:nvSpPr>
              <p:cNvPr id="33" name="TextBox 32"/>
              <p:cNvSpPr txBox="1"/>
              <p:nvPr/>
            </p:nvSpPr>
            <p:spPr>
              <a:xfrm>
                <a:off x="3378200" y="3416299"/>
                <a:ext cx="2108199" cy="696352"/>
              </a:xfrm>
              <a:prstGeom prst="rect">
                <a:avLst/>
              </a:prstGeom>
              <a:noFill/>
            </p:spPr>
            <p:txBody>
              <a:bodyPr wrap="square" rtlCol="0">
                <a:spAutoFit/>
              </a:bodyPr>
              <a:lstStyle/>
              <a:p>
                <a:pPr algn="ctr"/>
                <a:r>
                  <a:rPr lang="en-US" sz="1600" dirty="0"/>
                  <a:t>adaptive </a:t>
                </a:r>
                <a:r>
                  <a:rPr lang="en-US" sz="1600" dirty="0" err="1"/>
                  <a:t>microrandomization</a:t>
                </a:r>
                <a:endParaRPr lang="en-US" sz="1600" dirty="0"/>
              </a:p>
            </p:txBody>
          </p:sp>
          <p:pic>
            <p:nvPicPr>
              <p:cNvPr id="13" name="Picture 12" descr="microsoft_band_press_render.png"/>
              <p:cNvPicPr>
                <a:picLocks noChangeAspect="1"/>
              </p:cNvPicPr>
              <p:nvPr/>
            </p:nvPicPr>
            <p:blipFill rotWithShape="1">
              <a:blip r:embed="rId4">
                <a:extLst>
                  <a:ext uri="{28A0092B-C50C-407E-A947-70E740481C1C}">
                    <a14:useLocalDpi xmlns:a14="http://schemas.microsoft.com/office/drawing/2010/main" val="0"/>
                  </a:ext>
                </a:extLst>
              </a:blip>
              <a:srcRect l="8611" t="12261" r="9028" b="11302"/>
              <a:stretch/>
            </p:blipFill>
            <p:spPr>
              <a:xfrm>
                <a:off x="2971800" y="2197100"/>
                <a:ext cx="791697" cy="532693"/>
              </a:xfrm>
              <a:prstGeom prst="rect">
                <a:avLst/>
              </a:prstGeom>
            </p:spPr>
          </p:pic>
          <p:pic>
            <p:nvPicPr>
              <p:cNvPr id="23" name="Picture 22" descr="smartphone-655342_64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52951" y="1701800"/>
                <a:ext cx="441127" cy="723900"/>
              </a:xfrm>
              <a:prstGeom prst="rect">
                <a:avLst/>
              </a:prstGeom>
            </p:spPr>
          </p:pic>
          <p:pic>
            <p:nvPicPr>
              <p:cNvPr id="24" name="Picture 23" descr="smartphone-655342_64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52951" y="2597150"/>
                <a:ext cx="441127" cy="723900"/>
              </a:xfrm>
              <a:prstGeom prst="rect">
                <a:avLst/>
              </a:prstGeom>
            </p:spPr>
          </p:pic>
          <p:grpSp>
            <p:nvGrpSpPr>
              <p:cNvPr id="46" name="Group 45"/>
              <p:cNvGrpSpPr/>
              <p:nvPr/>
            </p:nvGrpSpPr>
            <p:grpSpPr>
              <a:xfrm>
                <a:off x="3845983" y="2165350"/>
                <a:ext cx="594784" cy="677334"/>
                <a:chOff x="3979333" y="2438400"/>
                <a:chExt cx="594784" cy="677334"/>
              </a:xfrm>
            </p:grpSpPr>
            <p:cxnSp>
              <p:nvCxnSpPr>
                <p:cNvPr id="20" name="Straight Connector 19"/>
                <p:cNvCxnSpPr/>
                <p:nvPr/>
              </p:nvCxnSpPr>
              <p:spPr>
                <a:xfrm>
                  <a:off x="4229100" y="2438400"/>
                  <a:ext cx="4233" cy="355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4229101" y="2444750"/>
                  <a:ext cx="345016" cy="2117"/>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229100" y="2760134"/>
                  <a:ext cx="4233" cy="355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4229101" y="3107267"/>
                  <a:ext cx="345016" cy="2117"/>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3979333" y="2777067"/>
                  <a:ext cx="228600"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48" name="Straight Arrow Connector 47"/>
              <p:cNvCxnSpPr/>
              <p:nvPr/>
            </p:nvCxnSpPr>
            <p:spPr>
              <a:xfrm>
                <a:off x="2222500" y="2482850"/>
                <a:ext cx="4953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3" name="Picture 2" descr="notes.png">
              <a:hlinkClick r:id="rId11"/>
            </p:cNvPr>
            <p:cNvPicPr>
              <a:picLocks noChangeAspect="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667251" y="1860550"/>
              <a:ext cx="215899" cy="431131"/>
            </a:xfrm>
            <a:prstGeom prst="rect">
              <a:avLst/>
            </a:prstGeom>
          </p:spPr>
        </p:pic>
        <p:pic>
          <p:nvPicPr>
            <p:cNvPr id="5" name="Picture 4" descr="meditation.png"/>
            <p:cNvPicPr>
              <a:picLocks noChangeAspect="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635500" y="2755900"/>
              <a:ext cx="273050" cy="358953"/>
            </a:xfrm>
            <a:prstGeom prst="rect">
              <a:avLst/>
            </a:prstGeom>
          </p:spPr>
        </p:pic>
      </p:gr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7280" y="5738468"/>
            <a:ext cx="5509259" cy="640613"/>
          </a:xfrm>
          <a:prstGeom prst="rect">
            <a:avLst/>
          </a:prstGeom>
        </p:spPr>
      </p:pic>
      <p:sp>
        <p:nvSpPr>
          <p:cNvPr id="49" name="Date Placeholder 3"/>
          <p:cNvSpPr>
            <a:spLocks noGrp="1"/>
          </p:cNvSpPr>
          <p:nvPr>
            <p:ph type="dt" sz="quarter" idx="10"/>
          </p:nvPr>
        </p:nvSpPr>
        <p:spPr>
          <a:xfrm>
            <a:off x="1097280" y="6459785"/>
            <a:ext cx="2472271" cy="365125"/>
          </a:xfrm>
        </p:spPr>
        <p:txBody>
          <a:bodyPr/>
          <a:lstStyle/>
          <a:p>
            <a:pPr>
              <a:defRPr/>
            </a:pPr>
            <a:r>
              <a:rPr lang="en-US" dirty="0"/>
              <a:t>January 9, 2018: I. Sim</a:t>
            </a:r>
            <a:endParaRPr lang="en-US" sz="1400" dirty="0"/>
          </a:p>
        </p:txBody>
      </p:sp>
      <p:sp>
        <p:nvSpPr>
          <p:cNvPr id="52" name="Footer Placeholder 4"/>
          <p:cNvSpPr>
            <a:spLocks noGrp="1"/>
          </p:cNvSpPr>
          <p:nvPr>
            <p:ph type="ftr" sz="quarter" idx="11"/>
          </p:nvPr>
        </p:nvSpPr>
        <p:spPr>
          <a:xfrm>
            <a:off x="3686185" y="6459785"/>
            <a:ext cx="4822804" cy="365125"/>
          </a:xfrm>
        </p:spPr>
        <p:txBody>
          <a:bodyPr/>
          <a:lstStyle/>
          <a:p>
            <a:pPr>
              <a:defRPr/>
            </a:pPr>
            <a:r>
              <a:rPr lang="en-US"/>
              <a:t>Overview</a:t>
            </a:r>
          </a:p>
          <a:p>
            <a:pPr>
              <a:defRPr/>
            </a:pPr>
            <a:r>
              <a:rPr lang="en-US"/>
              <a:t>Medical Informatics</a:t>
            </a:r>
          </a:p>
        </p:txBody>
      </p:sp>
      <p:sp>
        <p:nvSpPr>
          <p:cNvPr id="53" name="Date Placeholder 3">
            <a:extLst>
              <a:ext uri="{FF2B5EF4-FFF2-40B4-BE49-F238E27FC236}">
                <a16:creationId xmlns:a16="http://schemas.microsoft.com/office/drawing/2014/main" id="{DB497158-C0FF-D742-A438-287BFA1FDF49}"/>
              </a:ext>
            </a:extLst>
          </p:cNvPr>
          <p:cNvSpPr txBox="1">
            <a:spLocks/>
          </p:cNvSpPr>
          <p:nvPr/>
        </p:nvSpPr>
        <p:spPr>
          <a:xfrm>
            <a:off x="1097280" y="6459785"/>
            <a:ext cx="2472271"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February 13, 2018: I. Sim</a:t>
            </a:r>
            <a:endParaRPr lang="en-US" sz="1400" dirty="0"/>
          </a:p>
        </p:txBody>
      </p:sp>
      <p:sp>
        <p:nvSpPr>
          <p:cNvPr id="54" name="Footer Placeholder 4">
            <a:extLst>
              <a:ext uri="{FF2B5EF4-FFF2-40B4-BE49-F238E27FC236}">
                <a16:creationId xmlns:a16="http://schemas.microsoft.com/office/drawing/2014/main" id="{02F3CA2F-A601-6A45-B072-5B50631EE9BF}"/>
              </a:ext>
            </a:extLst>
          </p:cNvPr>
          <p:cNvSpPr txBox="1">
            <a:spLocks/>
          </p:cNvSpPr>
          <p:nvPr/>
        </p:nvSpPr>
        <p:spPr>
          <a:xfrm>
            <a:off x="3708411" y="6459784"/>
            <a:ext cx="4822804"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Tech-enabled clinical research: Part 2</a:t>
            </a:r>
          </a:p>
          <a:p>
            <a:pPr>
              <a:defRPr/>
            </a:pPr>
            <a:r>
              <a:rPr lang="en-US"/>
              <a:t>Epi 206 Medical Informatics</a:t>
            </a:r>
            <a:endParaRPr lang="en-US" dirty="0"/>
          </a:p>
        </p:txBody>
      </p:sp>
    </p:spTree>
    <p:extLst>
      <p:ext uri="{BB962C8B-B14F-4D97-AF65-F5344CB8AC3E}">
        <p14:creationId xmlns:p14="http://schemas.microsoft.com/office/powerpoint/2010/main" val="369312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Cerebrum without Privac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0"/>
            <a:ext cx="9144000" cy="6305550"/>
          </a:xfrm>
          <a:prstGeom prst="rect">
            <a:avLst/>
          </a:prstGeom>
        </p:spPr>
      </p:pic>
      <p:sp>
        <p:nvSpPr>
          <p:cNvPr id="3" name="Title 2">
            <a:extLst>
              <a:ext uri="{FF2B5EF4-FFF2-40B4-BE49-F238E27FC236}">
                <a16:creationId xmlns:a16="http://schemas.microsoft.com/office/drawing/2014/main" id="{AA4F362C-3F98-3F46-82C8-D50B515E0B57}"/>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C58B7281-345D-574B-80AE-EF04D39B68F6}"/>
              </a:ext>
            </a:extLst>
          </p:cNvPr>
          <p:cNvSpPr>
            <a:spLocks noGrp="1"/>
          </p:cNvSpPr>
          <p:nvPr>
            <p:ph idx="1"/>
          </p:nvPr>
        </p:nvSpPr>
        <p:spPr/>
        <p:txBody>
          <a:bodyPr/>
          <a:lstStyle/>
          <a:p>
            <a:endParaRPr lang="en-US" dirty="0"/>
          </a:p>
        </p:txBody>
      </p:sp>
      <p:sp>
        <p:nvSpPr>
          <p:cNvPr id="5" name="Date Placeholder 3">
            <a:extLst>
              <a:ext uri="{FF2B5EF4-FFF2-40B4-BE49-F238E27FC236}">
                <a16:creationId xmlns:a16="http://schemas.microsoft.com/office/drawing/2014/main" id="{B6A43B03-28BE-BF49-A16B-0DCED18DEFE3}"/>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6" name="Footer Placeholder 4">
            <a:extLst>
              <a:ext uri="{FF2B5EF4-FFF2-40B4-BE49-F238E27FC236}">
                <a16:creationId xmlns:a16="http://schemas.microsoft.com/office/drawing/2014/main" id="{D0AA3A56-9598-4942-A990-5FF9F94B674A}"/>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2218434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r>
              <a:rPr lang="en-US" altLang="en-US" sz="4200" dirty="0"/>
              <a:t>New Science: Digital Biomarkers &amp; Hybrid PROs</a:t>
            </a:r>
          </a:p>
        </p:txBody>
      </p:sp>
      <p:sp>
        <p:nvSpPr>
          <p:cNvPr id="118786" name="Content Placeholder 2"/>
          <p:cNvSpPr>
            <a:spLocks noGrp="1"/>
          </p:cNvSpPr>
          <p:nvPr>
            <p:ph idx="1"/>
          </p:nvPr>
        </p:nvSpPr>
        <p:spPr/>
        <p:txBody>
          <a:bodyPr>
            <a:normAutofit/>
          </a:bodyPr>
          <a:lstStyle/>
          <a:p>
            <a:r>
              <a:rPr lang="en-US" altLang="en-US" dirty="0"/>
              <a:t>What phenomena and constructs can now be measured?</a:t>
            </a:r>
          </a:p>
          <a:p>
            <a:r>
              <a:rPr lang="en-US" altLang="en-US" dirty="0"/>
              <a:t>How can tech and design be used to go beyond Likert-like scales?</a:t>
            </a:r>
          </a:p>
          <a:p>
            <a:r>
              <a:rPr lang="en-US" altLang="en-US" dirty="0"/>
              <a:t>How should passive sensing and active PROs be combined to increase accuracy while reducing respondent burden? </a:t>
            </a:r>
          </a:p>
          <a:p>
            <a:r>
              <a:rPr lang="en-US" altLang="en-US" dirty="0"/>
              <a:t>What are the measurement characteristics of these new individualized digital biomarkers and PROs?</a:t>
            </a:r>
          </a:p>
          <a:p>
            <a:r>
              <a:rPr lang="en-US" altLang="en-US" dirty="0"/>
              <a:t>How can these measures be integrated into self care and chronic disease management?</a:t>
            </a:r>
          </a:p>
          <a:p>
            <a:r>
              <a:rPr lang="en-US" altLang="en-US" dirty="0" err="1"/>
              <a:t>Etc</a:t>
            </a:r>
            <a:r>
              <a:rPr lang="en-US" altLang="en-US" dirty="0"/>
              <a:t> </a:t>
            </a:r>
            <a:r>
              <a:rPr lang="en-US" altLang="en-US" dirty="0" err="1"/>
              <a:t>etc</a:t>
            </a:r>
            <a:endParaRPr lang="en-US" altLang="en-US" dirty="0"/>
          </a:p>
        </p:txBody>
      </p:sp>
    </p:spTree>
    <p:extLst>
      <p:ext uri="{BB962C8B-B14F-4D97-AF65-F5344CB8AC3E}">
        <p14:creationId xmlns:p14="http://schemas.microsoft.com/office/powerpoint/2010/main" val="386885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87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87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87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878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878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p:txBody>
          <a:bodyPr>
            <a:normAutofit/>
          </a:bodyPr>
          <a:lstStyle/>
          <a:p>
            <a:pPr>
              <a:defRPr/>
            </a:pPr>
            <a:r>
              <a:rPr lang="en-US" sz="4000" dirty="0">
                <a:cs typeface="+mj-cs"/>
              </a:rPr>
              <a:t>Last Class</a:t>
            </a:r>
          </a:p>
        </p:txBody>
      </p:sp>
      <p:sp>
        <p:nvSpPr>
          <p:cNvPr id="923651" name="Rectangle 3"/>
          <p:cNvSpPr>
            <a:spLocks noGrp="1" noChangeArrowheads="1"/>
          </p:cNvSpPr>
          <p:nvPr>
            <p:ph idx="1"/>
          </p:nvPr>
        </p:nvSpPr>
        <p:spPr/>
        <p:txBody>
          <a:bodyPr>
            <a:normAutofit/>
          </a:bodyPr>
          <a:lstStyle/>
          <a:p>
            <a:r>
              <a:rPr lang="en-US" altLang="en-US" sz="1900" dirty="0"/>
              <a:t>Learning Health(care) System is a useful concept for breaking out of care vs. research silos</a:t>
            </a:r>
          </a:p>
          <a:p>
            <a:r>
              <a:rPr lang="en-US" altLang="en-US" sz="1900" dirty="0"/>
              <a:t>Digital divide exists in older, rural, poorer populations; internet access is often tenuous in those who access the Internet only through smartphones</a:t>
            </a:r>
          </a:p>
          <a:p>
            <a:r>
              <a:rPr lang="en-US" altLang="en-US" sz="1900" dirty="0"/>
              <a:t>Increasing number of platforms available for running digital cohorts and trials, but diversity and retention are difficult</a:t>
            </a:r>
          </a:p>
          <a:p>
            <a:r>
              <a:rPr lang="en-US" altLang="en-US" sz="1900" dirty="0"/>
              <a:t>Build vs buy vs customize priorities: know your specs, ensure a good user experience</a:t>
            </a:r>
          </a:p>
          <a:p>
            <a:r>
              <a:rPr lang="en-US" altLang="en-US" sz="1900" dirty="0"/>
              <a:t>Develop and test apps using agile participatory methods</a:t>
            </a:r>
          </a:p>
          <a:p>
            <a:pPr>
              <a:lnSpc>
                <a:spcPct val="110000"/>
              </a:lnSpc>
              <a:defRPr/>
            </a:pPr>
            <a:endParaRPr lang="en-US" sz="2400" dirty="0"/>
          </a:p>
          <a:p>
            <a:pPr>
              <a:lnSpc>
                <a:spcPct val="110000"/>
              </a:lnSpc>
              <a:defRPr/>
            </a:pPr>
            <a:endParaRPr lang="en-US" sz="2400" dirty="0"/>
          </a:p>
        </p:txBody>
      </p:sp>
      <p:sp>
        <p:nvSpPr>
          <p:cNvPr id="6" name="Date Placeholder 3">
            <a:extLst>
              <a:ext uri="{FF2B5EF4-FFF2-40B4-BE49-F238E27FC236}">
                <a16:creationId xmlns:a16="http://schemas.microsoft.com/office/drawing/2014/main" id="{3186BE4B-E4E8-2749-B1BF-CE9BA7F651C6}"/>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7" name="Footer Placeholder 4">
            <a:extLst>
              <a:ext uri="{FF2B5EF4-FFF2-40B4-BE49-F238E27FC236}">
                <a16:creationId xmlns:a16="http://schemas.microsoft.com/office/drawing/2014/main" id="{46DE3B05-4B30-0C4C-9D0C-659D96EAA18E}"/>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815533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r>
              <a:rPr lang="en-US" altLang="en-US"/>
              <a:t>Validation Challenges</a:t>
            </a:r>
          </a:p>
        </p:txBody>
      </p:sp>
      <p:sp>
        <p:nvSpPr>
          <p:cNvPr id="118786" name="Content Placeholder 2"/>
          <p:cNvSpPr>
            <a:spLocks noGrp="1"/>
          </p:cNvSpPr>
          <p:nvPr>
            <p:ph idx="1"/>
          </p:nvPr>
        </p:nvSpPr>
        <p:spPr/>
        <p:txBody>
          <a:bodyPr/>
          <a:lstStyle/>
          <a:p>
            <a:r>
              <a:rPr lang="en-US" altLang="en-US" dirty="0"/>
              <a:t>What is the gold standard?</a:t>
            </a:r>
            <a:endParaRPr lang="en-US" altLang="en-US" sz="2400" dirty="0"/>
          </a:p>
          <a:p>
            <a:pPr lvl="1"/>
            <a:r>
              <a:rPr lang="en-US" altLang="en-US" dirty="0"/>
              <a:t>is PHQ-9 administered weekly the same as “mood” assessed daily?</a:t>
            </a:r>
          </a:p>
          <a:p>
            <a:pPr lvl="1"/>
            <a:r>
              <a:rPr lang="en-US" altLang="en-US" dirty="0"/>
              <a:t>need new measurement science for e-measures</a:t>
            </a:r>
            <a:endParaRPr lang="en-US" altLang="en-US" sz="2200" dirty="0"/>
          </a:p>
          <a:p>
            <a:r>
              <a:rPr lang="en-US" altLang="en-US" dirty="0"/>
              <a:t>Can we measure more directly what we’re interested in? passively instead of actively?</a:t>
            </a:r>
            <a:endParaRPr lang="en-US" altLang="en-US" sz="2400" dirty="0"/>
          </a:p>
          <a:p>
            <a:pPr lvl="1"/>
            <a:r>
              <a:rPr lang="en-US" altLang="en-US" dirty="0"/>
              <a:t>instead of pain: mobility, and individualized models of mobility vs pain level</a:t>
            </a:r>
          </a:p>
          <a:p>
            <a:pPr lvl="1"/>
            <a:r>
              <a:rPr lang="en-US" altLang="en-US" dirty="0"/>
              <a:t>instead of UPDRS: voice, ability to trace on iPhone </a:t>
            </a:r>
          </a:p>
          <a:p>
            <a:pPr lvl="1"/>
            <a:r>
              <a:rPr lang="en-US" altLang="en-US" dirty="0"/>
              <a:t>instead of self-reported loneliness: social network topology</a:t>
            </a:r>
          </a:p>
          <a:p>
            <a:pPr lvl="1"/>
            <a:r>
              <a:rPr lang="en-US" altLang="en-US" dirty="0"/>
              <a:t>instead of frailty: home mobility patterns, gait, balance</a:t>
            </a:r>
          </a:p>
          <a:p>
            <a:pPr lvl="1"/>
            <a:r>
              <a:rPr lang="en-US" altLang="en-US" dirty="0"/>
              <a:t>instead of PHQ-9</a:t>
            </a:r>
            <a:r>
              <a:rPr lang="en-US" altLang="en-US" sz="2000" dirty="0"/>
              <a:t>…</a:t>
            </a:r>
          </a:p>
        </p:txBody>
      </p:sp>
      <p:sp>
        <p:nvSpPr>
          <p:cNvPr id="6" name="Date Placeholder 3">
            <a:extLst>
              <a:ext uri="{FF2B5EF4-FFF2-40B4-BE49-F238E27FC236}">
                <a16:creationId xmlns:a16="http://schemas.microsoft.com/office/drawing/2014/main" id="{E402D8BF-00CE-5247-B5AB-B2F31CFAE1B9}"/>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7" name="Footer Placeholder 4">
            <a:extLst>
              <a:ext uri="{FF2B5EF4-FFF2-40B4-BE49-F238E27FC236}">
                <a16:creationId xmlns:a16="http://schemas.microsoft.com/office/drawing/2014/main" id="{D9E51084-615C-544A-8A54-5DA3253977F0}"/>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1788547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2F6C3B4D-FDAD-1D4B-AF9D-0B267E207C38}"/>
              </a:ext>
            </a:extLst>
          </p:cNvPr>
          <p:cNvSpPr>
            <a:spLocks noGrp="1" noChangeArrowheads="1"/>
          </p:cNvSpPr>
          <p:nvPr>
            <p:ph type="title"/>
          </p:nvPr>
        </p:nvSpPr>
        <p:spPr/>
        <p:txBody>
          <a:bodyPr>
            <a:normAutofit/>
          </a:bodyPr>
          <a:lstStyle/>
          <a:p>
            <a:pPr>
              <a:defRPr/>
            </a:pPr>
            <a:r>
              <a:rPr lang="en-US" sz="4000" dirty="0">
                <a:cs typeface="+mj-cs"/>
              </a:rPr>
              <a:t>Outline</a:t>
            </a:r>
          </a:p>
        </p:txBody>
      </p:sp>
      <p:sp>
        <p:nvSpPr>
          <p:cNvPr id="733186" name="Rectangle 2">
            <a:extLst>
              <a:ext uri="{FF2B5EF4-FFF2-40B4-BE49-F238E27FC236}">
                <a16:creationId xmlns:a16="http://schemas.microsoft.com/office/drawing/2014/main" id="{8B454298-E227-3640-BA70-8D0A9B685628}"/>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solidFill>
                  <a:schemeClr val="bg1">
                    <a:lumMod val="75000"/>
                  </a:schemeClr>
                </a:solidFill>
              </a:rPr>
              <a:t>Digital research platforms</a:t>
            </a:r>
          </a:p>
          <a:p>
            <a:pPr>
              <a:lnSpc>
                <a:spcPct val="100000"/>
              </a:lnSpc>
              <a:defRPr/>
            </a:pPr>
            <a:r>
              <a:rPr lang="en-US" dirty="0">
                <a:solidFill>
                  <a:schemeClr val="bg1">
                    <a:lumMod val="75000"/>
                  </a:schemeClr>
                </a:solidFill>
                <a:cs typeface="+mn-cs"/>
              </a:rPr>
              <a:t>Digital </a:t>
            </a:r>
            <a:r>
              <a:rPr lang="en-US" dirty="0">
                <a:solidFill>
                  <a:schemeClr val="bg1">
                    <a:lumMod val="75000"/>
                  </a:schemeClr>
                </a:solidFill>
              </a:rPr>
              <a:t>divide</a:t>
            </a:r>
          </a:p>
          <a:p>
            <a:pPr>
              <a:lnSpc>
                <a:spcPct val="100000"/>
              </a:lnSpc>
              <a:defRPr/>
            </a:pPr>
            <a:r>
              <a:rPr lang="en-US" dirty="0">
                <a:cs typeface="+mn-cs"/>
              </a:rPr>
              <a:t>Tech-enabled clinical research</a:t>
            </a:r>
          </a:p>
          <a:p>
            <a:pPr lvl="1">
              <a:lnSpc>
                <a:spcPct val="100000"/>
              </a:lnSpc>
              <a:defRPr/>
            </a:pPr>
            <a:r>
              <a:rPr lang="en-US" dirty="0">
                <a:solidFill>
                  <a:schemeClr val="bg1">
                    <a:lumMod val="75000"/>
                  </a:schemeClr>
                </a:solidFill>
                <a:cs typeface="+mn-cs"/>
              </a:rPr>
              <a:t>Screening, recruitment, enrollment and consent</a:t>
            </a:r>
          </a:p>
          <a:p>
            <a:pPr lvl="1">
              <a:lnSpc>
                <a:spcPct val="100000"/>
              </a:lnSpc>
              <a:defRPr/>
            </a:pPr>
            <a:r>
              <a:rPr lang="en-US" dirty="0">
                <a:solidFill>
                  <a:schemeClr val="bg1">
                    <a:lumMod val="75000"/>
                  </a:schemeClr>
                </a:solidFill>
                <a:cs typeface="+mn-cs"/>
              </a:rPr>
              <a:t>Retention</a:t>
            </a:r>
          </a:p>
          <a:p>
            <a:pPr lvl="1">
              <a:lnSpc>
                <a:spcPct val="100000"/>
              </a:lnSpc>
              <a:defRPr/>
            </a:pPr>
            <a:r>
              <a:rPr lang="en-US" dirty="0"/>
              <a:t>Outcomes assessment and Engagement</a:t>
            </a:r>
          </a:p>
          <a:p>
            <a:pPr lvl="2">
              <a:lnSpc>
                <a:spcPct val="100000"/>
              </a:lnSpc>
              <a:defRPr/>
            </a:pPr>
            <a:r>
              <a:rPr lang="en-US" sz="1500" dirty="0">
                <a:cs typeface="+mn-cs"/>
              </a:rPr>
              <a:t>Data standardization</a:t>
            </a:r>
          </a:p>
          <a:p>
            <a:pPr lvl="1">
              <a:lnSpc>
                <a:spcPct val="100000"/>
              </a:lnSpc>
              <a:defRPr/>
            </a:pPr>
            <a:r>
              <a:rPr lang="en-US" dirty="0">
                <a:solidFill>
                  <a:schemeClr val="bg1">
                    <a:lumMod val="75000"/>
                  </a:schemeClr>
                </a:solidFill>
                <a:cs typeface="+mn-cs"/>
              </a:rPr>
              <a:t>Interventions and interventional design</a:t>
            </a:r>
          </a:p>
        </p:txBody>
      </p:sp>
      <p:sp>
        <p:nvSpPr>
          <p:cNvPr id="8" name="Date Placeholder 3">
            <a:extLst>
              <a:ext uri="{FF2B5EF4-FFF2-40B4-BE49-F238E27FC236}">
                <a16:creationId xmlns:a16="http://schemas.microsoft.com/office/drawing/2014/main" id="{7BB6DB34-C58A-3A4A-99D9-92D0C23B4088}"/>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9" name="Footer Placeholder 4">
            <a:extLst>
              <a:ext uri="{FF2B5EF4-FFF2-40B4-BE49-F238E27FC236}">
                <a16:creationId xmlns:a16="http://schemas.microsoft.com/office/drawing/2014/main" id="{889BE606-27C4-B549-8C51-A8EEC3DE4C7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218647372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9" name="Shape 459" descr="entra_gluc.jpeg"/>
          <p:cNvPicPr preferRelativeResize="0"/>
          <p:nvPr/>
        </p:nvPicPr>
        <p:blipFill rotWithShape="1">
          <a:blip r:embed="rId3">
            <a:alphaModFix/>
          </a:blip>
          <a:srcRect l="17933" r="16877"/>
          <a:stretch/>
        </p:blipFill>
        <p:spPr>
          <a:xfrm>
            <a:off x="4916054" y="1992353"/>
            <a:ext cx="786516" cy="1206499"/>
          </a:xfrm>
          <a:prstGeom prst="rect">
            <a:avLst/>
          </a:prstGeom>
          <a:noFill/>
          <a:ln>
            <a:noFill/>
          </a:ln>
        </p:spPr>
      </p:pic>
      <p:pic>
        <p:nvPicPr>
          <p:cNvPr id="460" name="Shape 460" descr="food_mixed.jpeg"/>
          <p:cNvPicPr preferRelativeResize="0"/>
          <p:nvPr/>
        </p:nvPicPr>
        <p:blipFill rotWithShape="1">
          <a:blip r:embed="rId4">
            <a:alphaModFix/>
          </a:blip>
          <a:srcRect/>
          <a:stretch/>
        </p:blipFill>
        <p:spPr>
          <a:xfrm>
            <a:off x="7580900" y="1878053"/>
            <a:ext cx="2046853" cy="1346199"/>
          </a:xfrm>
          <a:prstGeom prst="rect">
            <a:avLst/>
          </a:prstGeom>
          <a:noFill/>
          <a:ln>
            <a:noFill/>
          </a:ln>
        </p:spPr>
      </p:pic>
      <p:pic>
        <p:nvPicPr>
          <p:cNvPr id="461" name="Shape 461" descr="Exercise_Image.jpg"/>
          <p:cNvPicPr preferRelativeResize="0"/>
          <p:nvPr/>
        </p:nvPicPr>
        <p:blipFill rotWithShape="1">
          <a:blip r:embed="rId5">
            <a:alphaModFix/>
          </a:blip>
          <a:srcRect/>
          <a:stretch/>
        </p:blipFill>
        <p:spPr>
          <a:xfrm>
            <a:off x="8193506" y="3978071"/>
            <a:ext cx="1851936" cy="1680631"/>
          </a:xfrm>
          <a:prstGeom prst="rect">
            <a:avLst/>
          </a:prstGeom>
          <a:noFill/>
          <a:ln>
            <a:noFill/>
          </a:ln>
        </p:spPr>
      </p:pic>
      <p:sp>
        <p:nvSpPr>
          <p:cNvPr id="462" name="Shape 462"/>
          <p:cNvSpPr txBox="1"/>
          <p:nvPr/>
        </p:nvSpPr>
        <p:spPr>
          <a:xfrm>
            <a:off x="1342286" y="5669285"/>
            <a:ext cx="2871903" cy="492430"/>
          </a:xfrm>
          <a:prstGeom prst="rect">
            <a:avLst/>
          </a:prstGeom>
          <a:noFill/>
          <a:ln>
            <a:noFill/>
          </a:ln>
        </p:spPr>
        <p:txBody>
          <a:bodyPr lIns="91425" tIns="45700" rIns="91425" bIns="45700" anchor="t" anchorCtr="0">
            <a:noAutofit/>
          </a:bodyPr>
          <a:lstStyle/>
          <a:p>
            <a:pPr algn="ctr">
              <a:buSzPct val="25000"/>
            </a:pPr>
            <a:r>
              <a:rPr lang="en-US" dirty="0">
                <a:solidFill>
                  <a:schemeClr val="tx1">
                    <a:lumMod val="75000"/>
                    <a:lumOff val="25000"/>
                  </a:schemeClr>
                </a:solidFill>
                <a:latin typeface="Galdeano"/>
                <a:ea typeface="Galdeano"/>
                <a:cs typeface="Galdeano"/>
                <a:sym typeface="Galdeano"/>
              </a:rPr>
              <a:t>blood pressure, HR</a:t>
            </a:r>
          </a:p>
        </p:txBody>
      </p:sp>
      <p:sp>
        <p:nvSpPr>
          <p:cNvPr id="463" name="Shape 463"/>
          <p:cNvSpPr txBox="1"/>
          <p:nvPr/>
        </p:nvSpPr>
        <p:spPr>
          <a:xfrm>
            <a:off x="2181321" y="3719552"/>
            <a:ext cx="1163915" cy="492430"/>
          </a:xfrm>
          <a:prstGeom prst="rect">
            <a:avLst/>
          </a:prstGeom>
          <a:noFill/>
          <a:ln>
            <a:noFill/>
          </a:ln>
        </p:spPr>
        <p:txBody>
          <a:bodyPr lIns="91425" tIns="45700" rIns="91425" bIns="45700" anchor="t" anchorCtr="0">
            <a:noAutofit/>
          </a:bodyPr>
          <a:lstStyle/>
          <a:p>
            <a:pPr algn="ctr">
              <a:buSzPct val="25000"/>
            </a:pPr>
            <a:r>
              <a:rPr lang="en-US" dirty="0">
                <a:solidFill>
                  <a:schemeClr val="tx1">
                    <a:lumMod val="75000"/>
                    <a:lumOff val="25000"/>
                  </a:schemeClr>
                </a:solidFill>
                <a:latin typeface="Galdeano"/>
                <a:ea typeface="Galdeano"/>
                <a:cs typeface="Galdeano"/>
                <a:sym typeface="Galdeano"/>
              </a:rPr>
              <a:t>weight</a:t>
            </a:r>
          </a:p>
        </p:txBody>
      </p:sp>
      <p:sp>
        <p:nvSpPr>
          <p:cNvPr id="464" name="Shape 464"/>
          <p:cNvSpPr txBox="1"/>
          <p:nvPr/>
        </p:nvSpPr>
        <p:spPr>
          <a:xfrm>
            <a:off x="7896320" y="3338552"/>
            <a:ext cx="1413332" cy="492430"/>
          </a:xfrm>
          <a:prstGeom prst="rect">
            <a:avLst/>
          </a:prstGeom>
          <a:noFill/>
          <a:ln>
            <a:noFill/>
          </a:ln>
        </p:spPr>
        <p:txBody>
          <a:bodyPr lIns="91425" tIns="45700" rIns="91425" bIns="45700" anchor="t" anchorCtr="0">
            <a:noAutofit/>
          </a:bodyPr>
          <a:lstStyle/>
          <a:p>
            <a:pPr algn="ctr">
              <a:buSzPct val="25000"/>
            </a:pPr>
            <a:r>
              <a:rPr lang="en-US" dirty="0">
                <a:solidFill>
                  <a:schemeClr val="tx1">
                    <a:lumMod val="75000"/>
                    <a:lumOff val="25000"/>
                  </a:schemeClr>
                </a:solidFill>
                <a:latin typeface="Galdeano"/>
                <a:ea typeface="Galdeano"/>
                <a:cs typeface="Galdeano"/>
                <a:sym typeface="Galdeano"/>
              </a:rPr>
              <a:t>nutrition</a:t>
            </a:r>
          </a:p>
        </p:txBody>
      </p:sp>
      <p:sp>
        <p:nvSpPr>
          <p:cNvPr id="465" name="Shape 465"/>
          <p:cNvSpPr txBox="1"/>
          <p:nvPr/>
        </p:nvSpPr>
        <p:spPr>
          <a:xfrm>
            <a:off x="7942586" y="5479934"/>
            <a:ext cx="2394559" cy="492430"/>
          </a:xfrm>
          <a:prstGeom prst="rect">
            <a:avLst/>
          </a:prstGeom>
          <a:noFill/>
          <a:ln>
            <a:noFill/>
          </a:ln>
        </p:spPr>
        <p:txBody>
          <a:bodyPr lIns="91425" tIns="45700" rIns="91425" bIns="45700" anchor="t" anchorCtr="0">
            <a:noAutofit/>
          </a:bodyPr>
          <a:lstStyle/>
          <a:p>
            <a:pPr algn="ctr">
              <a:buSzPct val="25000"/>
            </a:pPr>
            <a:r>
              <a:rPr lang="en-US" dirty="0">
                <a:solidFill>
                  <a:schemeClr val="tx1">
                    <a:lumMod val="75000"/>
                    <a:lumOff val="25000"/>
                  </a:schemeClr>
                </a:solidFill>
                <a:latin typeface="Galdeano"/>
                <a:ea typeface="Galdeano"/>
                <a:cs typeface="Galdeano"/>
                <a:sym typeface="Galdeano"/>
              </a:rPr>
              <a:t>physical activity</a:t>
            </a:r>
          </a:p>
        </p:txBody>
      </p:sp>
      <p:pic>
        <p:nvPicPr>
          <p:cNvPr id="466" name="Shape 466"/>
          <p:cNvPicPr preferRelativeResize="0"/>
          <p:nvPr/>
        </p:nvPicPr>
        <p:blipFill rotWithShape="1">
          <a:blip r:embed="rId6">
            <a:alphaModFix/>
          </a:blip>
          <a:srcRect b="19048"/>
          <a:stretch/>
        </p:blipFill>
        <p:spPr>
          <a:xfrm>
            <a:off x="1829953" y="2347952"/>
            <a:ext cx="1856232" cy="1295400"/>
          </a:xfrm>
          <a:prstGeom prst="rect">
            <a:avLst/>
          </a:prstGeom>
          <a:noFill/>
          <a:ln>
            <a:noFill/>
          </a:ln>
        </p:spPr>
      </p:pic>
      <p:pic>
        <p:nvPicPr>
          <p:cNvPr id="467" name="Shape 467"/>
          <p:cNvPicPr preferRelativeResize="0"/>
          <p:nvPr/>
        </p:nvPicPr>
        <p:blipFill rotWithShape="1">
          <a:blip r:embed="rId7">
            <a:alphaModFix/>
          </a:blip>
          <a:srcRect/>
          <a:stretch/>
        </p:blipFill>
        <p:spPr>
          <a:xfrm>
            <a:off x="1788684" y="4438012"/>
            <a:ext cx="1922919" cy="1220124"/>
          </a:xfrm>
          <a:prstGeom prst="rect">
            <a:avLst/>
          </a:prstGeom>
          <a:noFill/>
          <a:ln>
            <a:noFill/>
          </a:ln>
        </p:spPr>
      </p:pic>
      <p:grpSp>
        <p:nvGrpSpPr>
          <p:cNvPr id="468" name="Shape 468"/>
          <p:cNvGrpSpPr/>
          <p:nvPr/>
        </p:nvGrpSpPr>
        <p:grpSpPr>
          <a:xfrm>
            <a:off x="6115926" y="3236374"/>
            <a:ext cx="1620606" cy="1991043"/>
            <a:chOff x="5012267" y="2882899"/>
            <a:chExt cx="1620606" cy="1991043"/>
          </a:xfrm>
        </p:grpSpPr>
        <p:sp>
          <p:nvSpPr>
            <p:cNvPr id="469" name="Shape 469"/>
            <p:cNvSpPr txBox="1"/>
            <p:nvPr/>
          </p:nvSpPr>
          <p:spPr>
            <a:xfrm>
              <a:off x="5012267" y="4381500"/>
              <a:ext cx="1620606" cy="492442"/>
            </a:xfrm>
            <a:prstGeom prst="rect">
              <a:avLst/>
            </a:prstGeom>
            <a:noFill/>
            <a:ln>
              <a:noFill/>
            </a:ln>
          </p:spPr>
          <p:txBody>
            <a:bodyPr lIns="91425" tIns="45700" rIns="91425" bIns="45700" anchor="t" anchorCtr="0">
              <a:noAutofit/>
            </a:bodyPr>
            <a:lstStyle/>
            <a:p>
              <a:pPr algn="ctr">
                <a:buSzPct val="25000"/>
              </a:pPr>
              <a:r>
                <a:rPr lang="en-US" dirty="0">
                  <a:solidFill>
                    <a:schemeClr val="tx1">
                      <a:lumMod val="75000"/>
                      <a:lumOff val="25000"/>
                    </a:schemeClr>
                  </a:solidFill>
                  <a:latin typeface="Galdeano"/>
                  <a:ea typeface="Galdeano"/>
                  <a:cs typeface="Galdeano"/>
                  <a:sym typeface="Galdeano"/>
                </a:rPr>
                <a:t>chest pain</a:t>
              </a:r>
            </a:p>
          </p:txBody>
        </p:sp>
        <p:pic>
          <p:nvPicPr>
            <p:cNvPr id="470" name="Shape 470"/>
            <p:cNvPicPr preferRelativeResize="0"/>
            <p:nvPr/>
          </p:nvPicPr>
          <p:blipFill rotWithShape="1">
            <a:blip r:embed="rId8">
              <a:alphaModFix/>
            </a:blip>
            <a:srcRect/>
            <a:stretch/>
          </p:blipFill>
          <p:spPr>
            <a:xfrm>
              <a:off x="5461000" y="2882899"/>
              <a:ext cx="726224" cy="1473199"/>
            </a:xfrm>
            <a:prstGeom prst="rect">
              <a:avLst/>
            </a:prstGeom>
            <a:noFill/>
            <a:ln>
              <a:noFill/>
            </a:ln>
          </p:spPr>
        </p:pic>
      </p:grpSp>
      <p:sp>
        <p:nvSpPr>
          <p:cNvPr id="471" name="Shape 471"/>
          <p:cNvSpPr txBox="1"/>
          <p:nvPr/>
        </p:nvSpPr>
        <p:spPr>
          <a:xfrm>
            <a:off x="4340320" y="3300452"/>
            <a:ext cx="2157026" cy="492430"/>
          </a:xfrm>
          <a:prstGeom prst="rect">
            <a:avLst/>
          </a:prstGeom>
          <a:noFill/>
          <a:ln>
            <a:noFill/>
          </a:ln>
        </p:spPr>
        <p:txBody>
          <a:bodyPr lIns="91425" tIns="45700" rIns="91425" bIns="45700" anchor="t" anchorCtr="0">
            <a:noAutofit/>
          </a:bodyPr>
          <a:lstStyle/>
          <a:p>
            <a:pPr algn="ctr">
              <a:buSzPct val="25000"/>
            </a:pPr>
            <a:r>
              <a:rPr lang="en-US" dirty="0">
                <a:solidFill>
                  <a:schemeClr val="tx1">
                    <a:lumMod val="75000"/>
                    <a:lumOff val="25000"/>
                  </a:schemeClr>
                </a:solidFill>
                <a:latin typeface="Galdeano"/>
                <a:ea typeface="Galdeano"/>
                <a:cs typeface="Galdeano"/>
                <a:sym typeface="Galdeano"/>
              </a:rPr>
              <a:t>blood glucose</a:t>
            </a:r>
          </a:p>
        </p:txBody>
      </p:sp>
      <p:grpSp>
        <p:nvGrpSpPr>
          <p:cNvPr id="472" name="Shape 472"/>
          <p:cNvGrpSpPr/>
          <p:nvPr/>
        </p:nvGrpSpPr>
        <p:grpSpPr>
          <a:xfrm>
            <a:off x="4424846" y="4328976"/>
            <a:ext cx="1871132" cy="1658564"/>
            <a:chOff x="3234266" y="4517187"/>
            <a:chExt cx="1871132" cy="1658564"/>
          </a:xfrm>
        </p:grpSpPr>
        <p:sp>
          <p:nvSpPr>
            <p:cNvPr id="473" name="Shape 473"/>
            <p:cNvSpPr txBox="1"/>
            <p:nvPr/>
          </p:nvSpPr>
          <p:spPr>
            <a:xfrm>
              <a:off x="3234266" y="5283200"/>
              <a:ext cx="1871132" cy="892551"/>
            </a:xfrm>
            <a:prstGeom prst="rect">
              <a:avLst/>
            </a:prstGeom>
            <a:noFill/>
            <a:ln>
              <a:noFill/>
            </a:ln>
          </p:spPr>
          <p:txBody>
            <a:bodyPr lIns="91425" tIns="45700" rIns="91425" bIns="45700" anchor="t" anchorCtr="0">
              <a:noAutofit/>
            </a:bodyPr>
            <a:lstStyle/>
            <a:p>
              <a:pPr algn="ctr">
                <a:buSzPct val="25000"/>
              </a:pPr>
              <a:r>
                <a:rPr lang="en-US" dirty="0">
                  <a:solidFill>
                    <a:schemeClr val="tx1">
                      <a:lumMod val="75000"/>
                      <a:lumOff val="25000"/>
                    </a:schemeClr>
                  </a:solidFill>
                  <a:latin typeface="Galdeano"/>
                  <a:ea typeface="Galdeano"/>
                  <a:cs typeface="Galdeano"/>
                  <a:sym typeface="Galdeano"/>
                </a:rPr>
                <a:t>med adherence</a:t>
              </a:r>
            </a:p>
          </p:txBody>
        </p:sp>
        <p:pic>
          <p:nvPicPr>
            <p:cNvPr id="474" name="Shape 474"/>
            <p:cNvPicPr preferRelativeResize="0"/>
            <p:nvPr/>
          </p:nvPicPr>
          <p:blipFill rotWithShape="1">
            <a:blip r:embed="rId9">
              <a:alphaModFix/>
            </a:blip>
            <a:srcRect l="5585" t="15635" r="7712" b="5863"/>
            <a:stretch/>
          </p:blipFill>
          <p:spPr>
            <a:xfrm>
              <a:off x="3619501" y="4517187"/>
              <a:ext cx="1104898" cy="816810"/>
            </a:xfrm>
            <a:prstGeom prst="rect">
              <a:avLst/>
            </a:prstGeom>
            <a:noFill/>
            <a:ln w="9525" cap="flat" cmpd="sng">
              <a:solidFill>
                <a:srgbClr val="BFBFBF"/>
              </a:solidFill>
              <a:prstDash val="solid"/>
              <a:round/>
              <a:headEnd type="none" w="med" len="med"/>
              <a:tailEnd type="none" w="med" len="med"/>
            </a:ln>
          </p:spPr>
        </p:pic>
      </p:grpSp>
      <p:sp>
        <p:nvSpPr>
          <p:cNvPr id="20" name="Shape 195"/>
          <p:cNvSpPr txBox="1">
            <a:spLocks noGrp="1"/>
          </p:cNvSpPr>
          <p:nvPr>
            <p:ph type="title"/>
          </p:nvPr>
        </p:nvSpPr>
        <p:spPr>
          <a:xfrm>
            <a:off x="1097280" y="286603"/>
            <a:ext cx="10058400" cy="1450757"/>
          </a:xfrm>
          <a:prstGeom prst="rect">
            <a:avLst/>
          </a:prstGeom>
          <a:noFill/>
          <a:ln>
            <a:noFill/>
          </a:ln>
        </p:spPr>
        <p:txBody>
          <a:bodyPr vert="horz" lIns="91425" tIns="91425" rIns="91425" bIns="91425" rtlCol="0" anchor="b" anchorCtr="0">
            <a:noAutofit/>
          </a:bodyPr>
          <a:lstStyle/>
          <a:p>
            <a:pPr>
              <a:spcBef>
                <a:spcPts val="0"/>
              </a:spcBef>
              <a:buClr>
                <a:srgbClr val="4A4A4A"/>
              </a:buClr>
              <a:buSzPct val="25000"/>
            </a:pPr>
            <a:r>
              <a:rPr lang="en-US" sz="4000" dirty="0">
                <a:solidFill>
                  <a:srgbClr val="4A4A4A"/>
                </a:solidFill>
                <a:ea typeface="Galdeano"/>
                <a:cs typeface="Galdeano"/>
                <a:sym typeface="Galdeano"/>
              </a:rPr>
              <a:t>Data for Hypertension Management </a:t>
            </a:r>
          </a:p>
        </p:txBody>
      </p:sp>
      <p:sp>
        <p:nvSpPr>
          <p:cNvPr id="22" name="Date Placeholder 3">
            <a:extLst>
              <a:ext uri="{FF2B5EF4-FFF2-40B4-BE49-F238E27FC236}">
                <a16:creationId xmlns:a16="http://schemas.microsoft.com/office/drawing/2014/main" id="{24DD146C-1271-6F48-AE6F-BB5B990CCCAE}"/>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23" name="Footer Placeholder 4">
            <a:extLst>
              <a:ext uri="{FF2B5EF4-FFF2-40B4-BE49-F238E27FC236}">
                <a16:creationId xmlns:a16="http://schemas.microsoft.com/office/drawing/2014/main" id="{040882EC-6A5E-A54F-BA95-9BD0FA7230D3}"/>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108657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p:nvPr>
        </p:nvSpPr>
        <p:spPr/>
        <p:txBody>
          <a:bodyPr>
            <a:normAutofit/>
          </a:bodyPr>
          <a:lstStyle/>
          <a:p>
            <a:r>
              <a:rPr lang="en-US" altLang="en-US" sz="4000" dirty="0"/>
              <a:t>Obtaining the Data: APIs</a:t>
            </a:r>
          </a:p>
        </p:txBody>
      </p:sp>
      <p:sp>
        <p:nvSpPr>
          <p:cNvPr id="121858" name="Content Placeholder 2"/>
          <p:cNvSpPr>
            <a:spLocks noGrp="1"/>
          </p:cNvSpPr>
          <p:nvPr>
            <p:ph idx="1"/>
          </p:nvPr>
        </p:nvSpPr>
        <p:spPr/>
        <p:txBody>
          <a:bodyPr>
            <a:normAutofit/>
          </a:bodyPr>
          <a:lstStyle/>
          <a:p>
            <a:pPr>
              <a:lnSpc>
                <a:spcPct val="100000"/>
              </a:lnSpc>
            </a:pPr>
            <a:r>
              <a:rPr lang="en-US" altLang="en-US" dirty="0"/>
              <a:t>API = </a:t>
            </a:r>
            <a:r>
              <a:rPr lang="en-US" altLang="en-US" dirty="0">
                <a:hlinkClick r:id="rId2"/>
              </a:rPr>
              <a:t>Applications Programming Interface</a:t>
            </a:r>
            <a:endParaRPr lang="en-US" altLang="en-US" dirty="0"/>
          </a:p>
          <a:p>
            <a:pPr lvl="1">
              <a:lnSpc>
                <a:spcPct val="100000"/>
              </a:lnSpc>
            </a:pPr>
            <a:r>
              <a:rPr lang="en-US" altLang="en-US" dirty="0"/>
              <a:t>a piece of software that sets requirements on how one application can talk to another</a:t>
            </a:r>
          </a:p>
          <a:p>
            <a:pPr>
              <a:lnSpc>
                <a:spcPct val="100000"/>
              </a:lnSpc>
            </a:pPr>
            <a:r>
              <a:rPr lang="en-US" altLang="en-US" dirty="0"/>
              <a:t>Data repositories can expose their data via APIs</a:t>
            </a:r>
          </a:p>
          <a:p>
            <a:pPr lvl="1">
              <a:lnSpc>
                <a:spcPct val="100000"/>
              </a:lnSpc>
            </a:pPr>
            <a:r>
              <a:rPr lang="en-US" altLang="en-US" dirty="0"/>
              <a:t>21</a:t>
            </a:r>
            <a:r>
              <a:rPr lang="en-US" altLang="en-US" baseline="30000" dirty="0"/>
              <a:t>st</a:t>
            </a:r>
            <a:r>
              <a:rPr lang="en-US" altLang="en-US" dirty="0"/>
              <a:t> Century Cures Act requires EHRs to expose APIs, need to be FHIR APIs by end of 2018</a:t>
            </a:r>
          </a:p>
          <a:p>
            <a:pPr>
              <a:lnSpc>
                <a:spcPct val="100000"/>
              </a:lnSpc>
            </a:pPr>
            <a:r>
              <a:rPr lang="en-US" altLang="en-US" dirty="0"/>
              <a:t>Modern Internet APIs are usually RESTful and use JSON (but not always)</a:t>
            </a:r>
          </a:p>
          <a:p>
            <a:pPr>
              <a:lnSpc>
                <a:spcPct val="100000"/>
              </a:lnSpc>
            </a:pPr>
            <a:r>
              <a:rPr lang="en-US" altLang="en-US" dirty="0"/>
              <a:t>Many sensor and app companies offer APIs for other systems to access their data</a:t>
            </a:r>
          </a:p>
          <a:p>
            <a:pPr lvl="1">
              <a:lnSpc>
                <a:spcPct val="100000"/>
              </a:lnSpc>
            </a:pPr>
            <a:r>
              <a:rPr lang="en-US" altLang="en-US" dirty="0"/>
              <a:t>e.g., 23&amp;Me, Jawbone, </a:t>
            </a:r>
            <a:r>
              <a:rPr lang="en-US" altLang="en-US" dirty="0" err="1"/>
              <a:t>FitBit</a:t>
            </a:r>
            <a:r>
              <a:rPr lang="en-US" altLang="en-US" dirty="0"/>
              <a:t>, </a:t>
            </a:r>
            <a:r>
              <a:rPr lang="en-US" altLang="en-US" dirty="0" err="1"/>
              <a:t>GoogleFit</a:t>
            </a:r>
            <a:r>
              <a:rPr lang="en-US" altLang="en-US" dirty="0"/>
              <a:t>, Apple </a:t>
            </a:r>
            <a:r>
              <a:rPr lang="en-US" altLang="en-US" dirty="0" err="1"/>
              <a:t>HealthKit</a:t>
            </a:r>
            <a:endParaRPr lang="en-US" altLang="en-US" dirty="0"/>
          </a:p>
        </p:txBody>
      </p:sp>
      <p:sp>
        <p:nvSpPr>
          <p:cNvPr id="6" name="Date Placeholder 3">
            <a:extLst>
              <a:ext uri="{FF2B5EF4-FFF2-40B4-BE49-F238E27FC236}">
                <a16:creationId xmlns:a16="http://schemas.microsoft.com/office/drawing/2014/main" id="{6A8E9EF3-AF9A-3E42-9669-AFDBFA81D794}"/>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7" name="Footer Placeholder 4">
            <a:extLst>
              <a:ext uri="{FF2B5EF4-FFF2-40B4-BE49-F238E27FC236}">
                <a16:creationId xmlns:a16="http://schemas.microsoft.com/office/drawing/2014/main" id="{FEF36EE4-5A54-F043-BF90-264F8B943C79}"/>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423905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r>
              <a:rPr lang="en-US" altLang="en-US" sz="3200"/>
              <a:t>Example API: GoogleFit</a:t>
            </a:r>
            <a:endParaRPr lang="en-US" altLang="en-US"/>
          </a:p>
        </p:txBody>
      </p:sp>
      <p:sp>
        <p:nvSpPr>
          <p:cNvPr id="122882" name="Content Placeholder 2"/>
          <p:cNvSpPr>
            <a:spLocks noGrp="1"/>
          </p:cNvSpPr>
          <p:nvPr>
            <p:ph idx="1"/>
          </p:nvPr>
        </p:nvSpPr>
        <p:spPr/>
        <p:txBody>
          <a:bodyPr/>
          <a:lstStyle/>
          <a:p>
            <a:pPr>
              <a:lnSpc>
                <a:spcPct val="100000"/>
              </a:lnSpc>
            </a:pPr>
            <a:r>
              <a:rPr lang="en-US" altLang="en-US" dirty="0"/>
              <a:t>Your app (e.g., in the Eureka platform) has to connect to the </a:t>
            </a:r>
            <a:r>
              <a:rPr lang="en-US" altLang="en-US" dirty="0" err="1"/>
              <a:t>GoogleFit</a:t>
            </a:r>
            <a:r>
              <a:rPr lang="en-US" altLang="en-US" dirty="0"/>
              <a:t> cloud</a:t>
            </a:r>
          </a:p>
          <a:p>
            <a:pPr>
              <a:lnSpc>
                <a:spcPct val="100000"/>
              </a:lnSpc>
            </a:pPr>
            <a:r>
              <a:rPr lang="en-US" altLang="en-US" dirty="0"/>
              <a:t>You have to let it know who you are (identification), prove that you are who you are (authentication) and be given appropriate access (authorization)</a:t>
            </a:r>
          </a:p>
          <a:p>
            <a:pPr lvl="1">
              <a:lnSpc>
                <a:spcPct val="100000"/>
              </a:lnSpc>
              <a:spcAft>
                <a:spcPts val="600"/>
              </a:spcAft>
            </a:pPr>
            <a:r>
              <a:rPr lang="en-US" altLang="en-US" dirty="0"/>
              <a:t>this is usually done using OAuth 2.0</a:t>
            </a:r>
          </a:p>
          <a:p>
            <a:pPr>
              <a:lnSpc>
                <a:spcPct val="100000"/>
              </a:lnSpc>
            </a:pPr>
            <a:r>
              <a:rPr lang="en-US" altLang="en-US" dirty="0">
                <a:hlinkClick r:id="rId2"/>
              </a:rPr>
              <a:t>https://developers.google.com/fit/rest/v1/reference/parameters</a:t>
            </a:r>
            <a:r>
              <a:rPr lang="en-US" altLang="en-US" dirty="0"/>
              <a:t> lists a bunch of commands you can now issue to get at data, e.g., </a:t>
            </a:r>
          </a:p>
          <a:p>
            <a:pPr lvl="1">
              <a:lnSpc>
                <a:spcPct val="100000"/>
              </a:lnSpc>
            </a:pPr>
            <a:r>
              <a:rPr lang="en-US" altLang="en-US" dirty="0"/>
              <a:t>GET </a:t>
            </a:r>
            <a:r>
              <a:rPr lang="en-US" altLang="en-US" dirty="0">
                <a:hlinkClick r:id="rId3"/>
              </a:rPr>
              <a:t>https://www.googleapis.com/fitness/v1/users/</a:t>
            </a:r>
            <a:r>
              <a:rPr lang="en-US" altLang="en-US" b="1" i="1" dirty="0">
                <a:hlinkClick r:id="rId3"/>
              </a:rPr>
              <a:t>userId</a:t>
            </a:r>
            <a:r>
              <a:rPr lang="en-US" altLang="en-US" dirty="0">
                <a:hlinkClick r:id="rId3"/>
              </a:rPr>
              <a:t>/dataSources/</a:t>
            </a:r>
            <a:r>
              <a:rPr lang="en-US" altLang="en-US" b="1" i="1" dirty="0">
                <a:hlinkClick r:id="rId3"/>
              </a:rPr>
              <a:t>dataSourceId</a:t>
            </a:r>
            <a:r>
              <a:rPr lang="en-US" altLang="en-US" b="1" i="1" dirty="0"/>
              <a:t> </a:t>
            </a:r>
            <a:endParaRPr lang="en-US" altLang="en-US" dirty="0"/>
          </a:p>
          <a:p>
            <a:pPr>
              <a:lnSpc>
                <a:spcPts val="2400"/>
              </a:lnSpc>
              <a:buNone/>
            </a:pPr>
            <a:endParaRPr lang="en-US" altLang="en-US" dirty="0"/>
          </a:p>
          <a:p>
            <a:pPr>
              <a:lnSpc>
                <a:spcPts val="2400"/>
              </a:lnSpc>
              <a:buNone/>
            </a:pPr>
            <a:endParaRPr lang="en-US" altLang="en-US" sz="2200" dirty="0"/>
          </a:p>
          <a:p>
            <a:pPr>
              <a:lnSpc>
                <a:spcPct val="100000"/>
              </a:lnSpc>
            </a:pPr>
            <a:endParaRPr lang="en-US" altLang="en-US" dirty="0"/>
          </a:p>
        </p:txBody>
      </p:sp>
      <p:sp>
        <p:nvSpPr>
          <p:cNvPr id="6" name="Date Placeholder 3">
            <a:extLst>
              <a:ext uri="{FF2B5EF4-FFF2-40B4-BE49-F238E27FC236}">
                <a16:creationId xmlns:a16="http://schemas.microsoft.com/office/drawing/2014/main" id="{86A827D0-07DE-9F49-B462-834BA888409E}"/>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7" name="Footer Placeholder 4">
            <a:extLst>
              <a:ext uri="{FF2B5EF4-FFF2-40B4-BE49-F238E27FC236}">
                <a16:creationId xmlns:a16="http://schemas.microsoft.com/office/drawing/2014/main" id="{92EFA5BE-BA09-ED4F-BA20-A014F0561B53}"/>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4171728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r>
              <a:rPr lang="en-US" altLang="en-US" sz="3200"/>
              <a:t>Obtaining the Data: Schemas</a:t>
            </a:r>
            <a:endParaRPr lang="en-US" altLang="en-US"/>
          </a:p>
        </p:txBody>
      </p:sp>
      <p:sp>
        <p:nvSpPr>
          <p:cNvPr id="123906" name="Content Placeholder 2"/>
          <p:cNvSpPr>
            <a:spLocks noGrp="1"/>
          </p:cNvSpPr>
          <p:nvPr>
            <p:ph idx="1"/>
          </p:nvPr>
        </p:nvSpPr>
        <p:spPr/>
        <p:txBody>
          <a:bodyPr/>
          <a:lstStyle/>
          <a:p>
            <a:pPr marL="0" indent="0">
              <a:lnSpc>
                <a:spcPct val="100000"/>
              </a:lnSpc>
              <a:spcBef>
                <a:spcPct val="20000"/>
              </a:spcBef>
              <a:buNone/>
            </a:pPr>
            <a:r>
              <a:rPr lang="en-US" altLang="en-US" dirty="0"/>
              <a:t>e.g., https://</a:t>
            </a:r>
            <a:r>
              <a:rPr lang="en-US" altLang="en-US" dirty="0" err="1"/>
              <a:t>www.googleapis.com</a:t>
            </a:r>
            <a:r>
              <a:rPr lang="en-US" altLang="en-US" dirty="0"/>
              <a:t>/fitness/v1/users/</a:t>
            </a:r>
            <a:r>
              <a:rPr lang="en-US" altLang="en-US" b="1" i="1" dirty="0"/>
              <a:t>"me"</a:t>
            </a:r>
            <a:r>
              <a:rPr lang="en-US" altLang="en-US" dirty="0"/>
              <a:t>/</a:t>
            </a:r>
            <a:r>
              <a:rPr lang="en-US" altLang="en-US" dirty="0" err="1"/>
              <a:t>dataSources</a:t>
            </a:r>
            <a:r>
              <a:rPr lang="en-US" altLang="en-US" dirty="0"/>
              <a:t>/</a:t>
            </a:r>
            <a:r>
              <a:rPr lang="en-US" altLang="en-US" b="1" i="1" dirty="0" err="1"/>
              <a:t>dataSourceId</a:t>
            </a:r>
            <a:r>
              <a:rPr lang="en-US" altLang="en-US" b="1" i="1" dirty="0"/>
              <a:t> </a:t>
            </a:r>
            <a:endParaRPr lang="en-US" altLang="en-US" dirty="0"/>
          </a:p>
          <a:p>
            <a:pPr>
              <a:lnSpc>
                <a:spcPct val="100000"/>
              </a:lnSpc>
            </a:pPr>
            <a:r>
              <a:rPr lang="en-US" altLang="en-US" dirty="0"/>
              <a:t>You can get data about instantaneous or aggregated </a:t>
            </a:r>
            <a:r>
              <a:rPr lang="en-US" altLang="en-US" dirty="0">
                <a:hlinkClick r:id="rId2"/>
              </a:rPr>
              <a:t>readings</a:t>
            </a:r>
            <a:r>
              <a:rPr lang="en-US" altLang="en-US" dirty="0"/>
              <a:t> using their schemas (which are templates for describing data)</a:t>
            </a:r>
          </a:p>
          <a:p>
            <a:pPr marL="342900" lvl="1" indent="-342900">
              <a:lnSpc>
                <a:spcPct val="100000"/>
              </a:lnSpc>
            </a:pPr>
            <a:r>
              <a:rPr lang="en-US" altLang="en-US" sz="1700" dirty="0"/>
              <a:t>e.g., </a:t>
            </a:r>
            <a:r>
              <a:rPr lang="en-US" altLang="en-US" sz="1700" dirty="0" err="1"/>
              <a:t>com.google.heart_rate.bpm</a:t>
            </a:r>
            <a:r>
              <a:rPr lang="en-US" altLang="en-US" sz="1700" dirty="0"/>
              <a:t> </a:t>
            </a:r>
          </a:p>
          <a:p>
            <a:pPr lvl="2">
              <a:lnSpc>
                <a:spcPct val="100000"/>
              </a:lnSpc>
            </a:pPr>
            <a:r>
              <a:rPr lang="en-US" altLang="en-US" dirty="0"/>
              <a:t>bpm (float—bpm)	</a:t>
            </a:r>
          </a:p>
          <a:p>
            <a:pPr marL="342900" lvl="1" indent="-342900">
              <a:lnSpc>
                <a:spcPct val="100000"/>
              </a:lnSpc>
            </a:pPr>
            <a:r>
              <a:rPr lang="en-US" altLang="en-US" sz="1700" dirty="0" err="1"/>
              <a:t>com.google.heart_rate.summary</a:t>
            </a:r>
            <a:endParaRPr lang="en-US" altLang="en-US" sz="1700" dirty="0"/>
          </a:p>
          <a:p>
            <a:pPr lvl="2"/>
            <a:r>
              <a:rPr lang="en-US" altLang="en-US" dirty="0"/>
              <a:t>average (float—bpm)</a:t>
            </a:r>
          </a:p>
          <a:p>
            <a:pPr lvl="2"/>
            <a:r>
              <a:rPr lang="en-US" altLang="en-US" dirty="0"/>
              <a:t>max (float—bpm)</a:t>
            </a:r>
          </a:p>
          <a:p>
            <a:pPr lvl="2"/>
            <a:r>
              <a:rPr lang="en-US" altLang="en-US" dirty="0"/>
              <a:t>min (float—bpm)	</a:t>
            </a:r>
          </a:p>
          <a:p>
            <a:pPr lvl="2">
              <a:lnSpc>
                <a:spcPct val="100000"/>
              </a:lnSpc>
            </a:pPr>
            <a:endParaRPr lang="en-US" altLang="en-US" dirty="0"/>
          </a:p>
          <a:p>
            <a:pPr marL="342900" lvl="1" indent="-342900">
              <a:lnSpc>
                <a:spcPct val="100000"/>
              </a:lnSpc>
            </a:pPr>
            <a:endParaRPr lang="en-US" altLang="en-US" dirty="0"/>
          </a:p>
        </p:txBody>
      </p:sp>
      <p:sp>
        <p:nvSpPr>
          <p:cNvPr id="6" name="Date Placeholder 3">
            <a:extLst>
              <a:ext uri="{FF2B5EF4-FFF2-40B4-BE49-F238E27FC236}">
                <a16:creationId xmlns:a16="http://schemas.microsoft.com/office/drawing/2014/main" id="{3670557D-46C5-EC4E-9713-3345639E5F41}"/>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7" name="Footer Placeholder 4">
            <a:extLst>
              <a:ext uri="{FF2B5EF4-FFF2-40B4-BE49-F238E27FC236}">
                <a16:creationId xmlns:a16="http://schemas.microsoft.com/office/drawing/2014/main" id="{07C2A95F-A14D-0D4C-B8A3-0E16B02FB99C}"/>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08800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62B0E-1751-F74F-92A1-9B93BF579F55}"/>
              </a:ext>
            </a:extLst>
          </p:cNvPr>
          <p:cNvSpPr>
            <a:spLocks noGrp="1"/>
          </p:cNvSpPr>
          <p:nvPr>
            <p:ph type="title"/>
          </p:nvPr>
        </p:nvSpPr>
        <p:spPr/>
        <p:txBody>
          <a:bodyPr>
            <a:normAutofit/>
          </a:bodyPr>
          <a:lstStyle/>
          <a:p>
            <a:r>
              <a:rPr lang="en-US" sz="4000" dirty="0"/>
              <a:t>Every Sensor Uses Different Schemas</a:t>
            </a:r>
          </a:p>
        </p:txBody>
      </p:sp>
      <p:pic>
        <p:nvPicPr>
          <p:cNvPr id="5" name="Picture 4">
            <a:extLst>
              <a:ext uri="{FF2B5EF4-FFF2-40B4-BE49-F238E27FC236}">
                <a16:creationId xmlns:a16="http://schemas.microsoft.com/office/drawing/2014/main" id="{67A731FC-C6A1-AC44-92AC-33CDECD5782A}"/>
              </a:ext>
            </a:extLst>
          </p:cNvPr>
          <p:cNvPicPr>
            <a:picLocks noChangeAspect="1"/>
          </p:cNvPicPr>
          <p:nvPr/>
        </p:nvPicPr>
        <p:blipFill rotWithShape="1">
          <a:blip r:embed="rId2"/>
          <a:srcRect l="26757" t="8734" r="28603" b="8897"/>
          <a:stretch/>
        </p:blipFill>
        <p:spPr>
          <a:xfrm>
            <a:off x="1599311" y="4130765"/>
            <a:ext cx="520516" cy="818152"/>
          </a:xfrm>
          <a:prstGeom prst="rect">
            <a:avLst/>
          </a:prstGeom>
        </p:spPr>
      </p:pic>
      <p:grpSp>
        <p:nvGrpSpPr>
          <p:cNvPr id="11" name="Group 10">
            <a:extLst>
              <a:ext uri="{FF2B5EF4-FFF2-40B4-BE49-F238E27FC236}">
                <a16:creationId xmlns:a16="http://schemas.microsoft.com/office/drawing/2014/main" id="{63DED7C5-827D-BD40-948A-8CE9AB859A78}"/>
              </a:ext>
            </a:extLst>
          </p:cNvPr>
          <p:cNvGrpSpPr/>
          <p:nvPr/>
        </p:nvGrpSpPr>
        <p:grpSpPr>
          <a:xfrm>
            <a:off x="2544379" y="2144425"/>
            <a:ext cx="921948" cy="545440"/>
            <a:chOff x="2660352" y="3822903"/>
            <a:chExt cx="921948" cy="545440"/>
          </a:xfrm>
        </p:grpSpPr>
        <p:sp>
          <p:nvSpPr>
            <p:cNvPr id="6" name="Cloud 5">
              <a:extLst>
                <a:ext uri="{FF2B5EF4-FFF2-40B4-BE49-F238E27FC236}">
                  <a16:creationId xmlns:a16="http://schemas.microsoft.com/office/drawing/2014/main" id="{7FA53110-D6F0-B04E-A818-FDA54C3C6412}"/>
                </a:ext>
              </a:extLst>
            </p:cNvPr>
            <p:cNvSpPr/>
            <p:nvPr/>
          </p:nvSpPr>
          <p:spPr bwMode="auto">
            <a:xfrm>
              <a:off x="2660352" y="3822903"/>
              <a:ext cx="921948" cy="545440"/>
            </a:xfrm>
            <a:prstGeom prst="cloud">
              <a:avLst/>
            </a:prstGeom>
            <a:solidFill>
              <a:schemeClr val="bg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ＭＳ Ｐゴシック" charset="0"/>
              </a:endParaRPr>
            </a:p>
          </p:txBody>
        </p:sp>
        <p:sp>
          <p:nvSpPr>
            <p:cNvPr id="7" name="TextBox 6">
              <a:extLst>
                <a:ext uri="{FF2B5EF4-FFF2-40B4-BE49-F238E27FC236}">
                  <a16:creationId xmlns:a16="http://schemas.microsoft.com/office/drawing/2014/main" id="{4C688358-B738-F24E-B530-AF31CE8BFDE0}"/>
                </a:ext>
              </a:extLst>
            </p:cNvPr>
            <p:cNvSpPr txBox="1"/>
            <p:nvPr/>
          </p:nvSpPr>
          <p:spPr>
            <a:xfrm>
              <a:off x="2681927" y="3941733"/>
              <a:ext cx="899605" cy="307777"/>
            </a:xfrm>
            <a:prstGeom prst="rect">
              <a:avLst/>
            </a:prstGeom>
            <a:noFill/>
          </p:spPr>
          <p:txBody>
            <a:bodyPr wrap="none" rtlCol="0">
              <a:spAutoFit/>
            </a:bodyPr>
            <a:lstStyle/>
            <a:p>
              <a:r>
                <a:rPr lang="en-US" sz="1400" b="1" dirty="0" err="1"/>
                <a:t>GoogleFit</a:t>
              </a:r>
              <a:endParaRPr lang="en-US" sz="2000" b="1" dirty="0"/>
            </a:p>
          </p:txBody>
        </p:sp>
      </p:grpSp>
      <p:grpSp>
        <p:nvGrpSpPr>
          <p:cNvPr id="12" name="Group 11">
            <a:extLst>
              <a:ext uri="{FF2B5EF4-FFF2-40B4-BE49-F238E27FC236}">
                <a16:creationId xmlns:a16="http://schemas.microsoft.com/office/drawing/2014/main" id="{1C91D79E-6A6E-C64A-9A6E-431782CD137F}"/>
              </a:ext>
            </a:extLst>
          </p:cNvPr>
          <p:cNvGrpSpPr/>
          <p:nvPr/>
        </p:nvGrpSpPr>
        <p:grpSpPr>
          <a:xfrm>
            <a:off x="2570366" y="4267122"/>
            <a:ext cx="921948" cy="545440"/>
            <a:chOff x="2660352" y="4674354"/>
            <a:chExt cx="921948" cy="545440"/>
          </a:xfrm>
        </p:grpSpPr>
        <p:sp>
          <p:nvSpPr>
            <p:cNvPr id="8" name="Cloud 7">
              <a:extLst>
                <a:ext uri="{FF2B5EF4-FFF2-40B4-BE49-F238E27FC236}">
                  <a16:creationId xmlns:a16="http://schemas.microsoft.com/office/drawing/2014/main" id="{EA5B3465-8E67-9044-AC7E-B6058AFFE17E}"/>
                </a:ext>
              </a:extLst>
            </p:cNvPr>
            <p:cNvSpPr/>
            <p:nvPr/>
          </p:nvSpPr>
          <p:spPr bwMode="auto">
            <a:xfrm>
              <a:off x="2660352" y="4674354"/>
              <a:ext cx="921948" cy="545440"/>
            </a:xfrm>
            <a:prstGeom prst="cloud">
              <a:avLst/>
            </a:prstGeom>
            <a:solidFill>
              <a:schemeClr val="bg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ＭＳ Ｐゴシック" charset="0"/>
              </a:endParaRPr>
            </a:p>
          </p:txBody>
        </p:sp>
        <p:sp>
          <p:nvSpPr>
            <p:cNvPr id="9" name="TextBox 8">
              <a:extLst>
                <a:ext uri="{FF2B5EF4-FFF2-40B4-BE49-F238E27FC236}">
                  <a16:creationId xmlns:a16="http://schemas.microsoft.com/office/drawing/2014/main" id="{FE7D3B1D-A920-1946-A8E1-4DBFAEF5C11B}"/>
                </a:ext>
              </a:extLst>
            </p:cNvPr>
            <p:cNvSpPr txBox="1"/>
            <p:nvPr/>
          </p:nvSpPr>
          <p:spPr>
            <a:xfrm>
              <a:off x="2830220" y="4793185"/>
              <a:ext cx="582211" cy="307777"/>
            </a:xfrm>
            <a:prstGeom prst="rect">
              <a:avLst/>
            </a:prstGeom>
            <a:noFill/>
          </p:spPr>
          <p:txBody>
            <a:bodyPr wrap="none" rtlCol="0">
              <a:spAutoFit/>
            </a:bodyPr>
            <a:lstStyle/>
            <a:p>
              <a:r>
                <a:rPr lang="en-US" sz="1400" b="1" dirty="0" err="1"/>
                <a:t>FitBit</a:t>
              </a:r>
              <a:endParaRPr lang="en-US" sz="2000" b="1" dirty="0"/>
            </a:p>
          </p:txBody>
        </p:sp>
      </p:grpSp>
      <p:cxnSp>
        <p:nvCxnSpPr>
          <p:cNvPr id="14" name="Straight Arrow Connector 13">
            <a:extLst>
              <a:ext uri="{FF2B5EF4-FFF2-40B4-BE49-F238E27FC236}">
                <a16:creationId xmlns:a16="http://schemas.microsoft.com/office/drawing/2014/main" id="{C1EA34DF-163A-4548-8A62-07F09A84889D}"/>
              </a:ext>
            </a:extLst>
          </p:cNvPr>
          <p:cNvCxnSpPr>
            <a:cxnSpLocks/>
            <a:stCxn id="21" idx="3"/>
            <a:endCxn id="6" idx="2"/>
          </p:cNvCxnSpPr>
          <p:nvPr/>
        </p:nvCxnSpPr>
        <p:spPr>
          <a:xfrm flipV="1">
            <a:off x="2054146" y="2417145"/>
            <a:ext cx="493093" cy="1196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4714175-D867-194B-9B35-DD5EE61EF40D}"/>
              </a:ext>
            </a:extLst>
          </p:cNvPr>
          <p:cNvCxnSpPr>
            <a:cxnSpLocks/>
            <a:stCxn id="5" idx="3"/>
            <a:endCxn id="8" idx="2"/>
          </p:cNvCxnSpPr>
          <p:nvPr/>
        </p:nvCxnSpPr>
        <p:spPr>
          <a:xfrm>
            <a:off x="2119827" y="4539841"/>
            <a:ext cx="453399" cy="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848BD25D-AEE7-2444-9465-681A568E93B8}"/>
              </a:ext>
            </a:extLst>
          </p:cNvPr>
          <p:cNvSpPr/>
          <p:nvPr/>
        </p:nvSpPr>
        <p:spPr>
          <a:xfrm>
            <a:off x="4572240" y="2144425"/>
            <a:ext cx="838200" cy="5309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Activity Type</a:t>
            </a:r>
          </a:p>
        </p:txBody>
      </p:sp>
      <p:sp>
        <p:nvSpPr>
          <p:cNvPr id="20" name="Hexagon 19">
            <a:extLst>
              <a:ext uri="{FF2B5EF4-FFF2-40B4-BE49-F238E27FC236}">
                <a16:creationId xmlns:a16="http://schemas.microsoft.com/office/drawing/2014/main" id="{33B47279-FA08-A94A-98C9-FC917C8082C1}"/>
              </a:ext>
            </a:extLst>
          </p:cNvPr>
          <p:cNvSpPr/>
          <p:nvPr/>
        </p:nvSpPr>
        <p:spPr>
          <a:xfrm>
            <a:off x="4572240" y="4096149"/>
            <a:ext cx="1226318" cy="887386"/>
          </a:xfrm>
          <a:prstGeom prst="hexag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Fairly Active Minutes</a:t>
            </a:r>
          </a:p>
        </p:txBody>
      </p:sp>
      <p:grpSp>
        <p:nvGrpSpPr>
          <p:cNvPr id="23" name="Group 22">
            <a:extLst>
              <a:ext uri="{FF2B5EF4-FFF2-40B4-BE49-F238E27FC236}">
                <a16:creationId xmlns:a16="http://schemas.microsoft.com/office/drawing/2014/main" id="{1A01A61D-4FD6-2D4A-BEC9-4D263AC90E7C}"/>
              </a:ext>
            </a:extLst>
          </p:cNvPr>
          <p:cNvGrpSpPr/>
          <p:nvPr/>
        </p:nvGrpSpPr>
        <p:grpSpPr>
          <a:xfrm>
            <a:off x="1613019" y="2067156"/>
            <a:ext cx="441127" cy="723900"/>
            <a:chOff x="6055677" y="2024002"/>
            <a:chExt cx="441127" cy="723900"/>
          </a:xfrm>
        </p:grpSpPr>
        <p:pic>
          <p:nvPicPr>
            <p:cNvPr id="21" name="Picture 20" descr="smartphone-655342_640.png">
              <a:extLst>
                <a:ext uri="{FF2B5EF4-FFF2-40B4-BE49-F238E27FC236}">
                  <a16:creationId xmlns:a16="http://schemas.microsoft.com/office/drawing/2014/main" id="{EE5EFCE0-6AEF-3B42-9F43-892B9AAB4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5677" y="2024002"/>
              <a:ext cx="441127" cy="723900"/>
            </a:xfrm>
            <a:prstGeom prst="rect">
              <a:avLst/>
            </a:prstGeom>
          </p:spPr>
        </p:pic>
        <p:pic>
          <p:nvPicPr>
            <p:cNvPr id="22" name="Picture 21" descr="notes.png">
              <a:hlinkClick r:id="rId4"/>
              <a:extLst>
                <a:ext uri="{FF2B5EF4-FFF2-40B4-BE49-F238E27FC236}">
                  <a16:creationId xmlns:a16="http://schemas.microsoft.com/office/drawing/2014/main" id="{B2E134FC-146A-8342-9A96-225AD60758B3}"/>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169977" y="2182752"/>
              <a:ext cx="215899" cy="431131"/>
            </a:xfrm>
            <a:prstGeom prst="rect">
              <a:avLst/>
            </a:prstGeom>
          </p:spPr>
        </p:pic>
      </p:grpSp>
      <p:sp>
        <p:nvSpPr>
          <p:cNvPr id="27" name="Oval 26">
            <a:extLst>
              <a:ext uri="{FF2B5EF4-FFF2-40B4-BE49-F238E27FC236}">
                <a16:creationId xmlns:a16="http://schemas.microsoft.com/office/drawing/2014/main" id="{4780ECF4-34EB-324A-BB03-3EAFF236005A}"/>
              </a:ext>
            </a:extLst>
          </p:cNvPr>
          <p:cNvSpPr/>
          <p:nvPr/>
        </p:nvSpPr>
        <p:spPr>
          <a:xfrm>
            <a:off x="5959318" y="2888877"/>
            <a:ext cx="1062130" cy="67648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Duration</a:t>
            </a:r>
          </a:p>
        </p:txBody>
      </p:sp>
      <p:cxnSp>
        <p:nvCxnSpPr>
          <p:cNvPr id="28" name="Straight Arrow Connector 27">
            <a:extLst>
              <a:ext uri="{FF2B5EF4-FFF2-40B4-BE49-F238E27FC236}">
                <a16:creationId xmlns:a16="http://schemas.microsoft.com/office/drawing/2014/main" id="{CC2642ED-1D26-CC42-8E77-F002E139FC7F}"/>
              </a:ext>
            </a:extLst>
          </p:cNvPr>
          <p:cNvCxnSpPr>
            <a:cxnSpLocks/>
            <a:stCxn id="6" idx="0"/>
            <a:endCxn id="19" idx="1"/>
          </p:cNvCxnSpPr>
          <p:nvPr/>
        </p:nvCxnSpPr>
        <p:spPr>
          <a:xfrm flipV="1">
            <a:off x="3465559" y="2409910"/>
            <a:ext cx="1106681" cy="723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B3A5A2A-85D6-D144-96D8-DC1A40BD8FC1}"/>
              </a:ext>
            </a:extLst>
          </p:cNvPr>
          <p:cNvCxnSpPr>
            <a:cxnSpLocks/>
            <a:stCxn id="8" idx="0"/>
            <a:endCxn id="20" idx="3"/>
          </p:cNvCxnSpPr>
          <p:nvPr/>
        </p:nvCxnSpPr>
        <p:spPr>
          <a:xfrm>
            <a:off x="3491546" y="4539842"/>
            <a:ext cx="1080694"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DFB4704-6A46-EF42-A725-1D589B43BCB4}"/>
              </a:ext>
            </a:extLst>
          </p:cNvPr>
          <p:cNvSpPr txBox="1"/>
          <p:nvPr/>
        </p:nvSpPr>
        <p:spPr>
          <a:xfrm>
            <a:off x="4641828" y="3055216"/>
            <a:ext cx="710900" cy="369332"/>
          </a:xfrm>
          <a:prstGeom prst="rect">
            <a:avLst/>
          </a:prstGeom>
          <a:noFill/>
        </p:spPr>
        <p:txBody>
          <a:bodyPr wrap="none" rtlCol="0">
            <a:spAutoFit/>
          </a:bodyPr>
          <a:lstStyle/>
          <a:p>
            <a:r>
              <a:rPr lang="en-US" dirty="0"/>
              <a:t>METS</a:t>
            </a:r>
          </a:p>
        </p:txBody>
      </p:sp>
      <p:cxnSp>
        <p:nvCxnSpPr>
          <p:cNvPr id="40" name="Straight Arrow Connector 39">
            <a:extLst>
              <a:ext uri="{FF2B5EF4-FFF2-40B4-BE49-F238E27FC236}">
                <a16:creationId xmlns:a16="http://schemas.microsoft.com/office/drawing/2014/main" id="{BDF00A44-8A82-A94C-95E2-5DBABC496F67}"/>
              </a:ext>
            </a:extLst>
          </p:cNvPr>
          <p:cNvCxnSpPr>
            <a:cxnSpLocks/>
            <a:stCxn id="19" idx="2"/>
          </p:cNvCxnSpPr>
          <p:nvPr/>
        </p:nvCxnSpPr>
        <p:spPr>
          <a:xfrm>
            <a:off x="4991340" y="2675395"/>
            <a:ext cx="0" cy="426964"/>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B846941-AAE6-484D-9B00-5C4ECDD23BA1}"/>
              </a:ext>
            </a:extLst>
          </p:cNvPr>
          <p:cNvSpPr txBox="1"/>
          <p:nvPr/>
        </p:nvSpPr>
        <p:spPr>
          <a:xfrm>
            <a:off x="5425410" y="3042453"/>
            <a:ext cx="304892" cy="369332"/>
          </a:xfrm>
          <a:prstGeom prst="rect">
            <a:avLst/>
          </a:prstGeom>
          <a:noFill/>
        </p:spPr>
        <p:txBody>
          <a:bodyPr wrap="none" rtlCol="0">
            <a:spAutoFit/>
          </a:bodyPr>
          <a:lstStyle/>
          <a:p>
            <a:r>
              <a:rPr lang="en-US" dirty="0"/>
              <a:t>X</a:t>
            </a:r>
          </a:p>
        </p:txBody>
      </p:sp>
      <p:sp>
        <p:nvSpPr>
          <p:cNvPr id="43" name="TextBox 42">
            <a:extLst>
              <a:ext uri="{FF2B5EF4-FFF2-40B4-BE49-F238E27FC236}">
                <a16:creationId xmlns:a16="http://schemas.microsoft.com/office/drawing/2014/main" id="{D4ED5371-57A3-1341-A728-E26E177DF429}"/>
              </a:ext>
            </a:extLst>
          </p:cNvPr>
          <p:cNvSpPr txBox="1"/>
          <p:nvPr/>
        </p:nvSpPr>
        <p:spPr>
          <a:xfrm>
            <a:off x="7904919" y="2985484"/>
            <a:ext cx="3396429" cy="1477328"/>
          </a:xfrm>
          <a:prstGeom prst="rect">
            <a:avLst/>
          </a:prstGeom>
          <a:noFill/>
        </p:spPr>
        <p:txBody>
          <a:bodyPr wrap="square" rtlCol="0">
            <a:spAutoFit/>
          </a:bodyPr>
          <a:lstStyle/>
          <a:p>
            <a:pPr algn="ctr"/>
            <a:r>
              <a:rPr lang="en-US" b="1" dirty="0"/>
              <a:t>AHA / WHO / CDC Guidelines:</a:t>
            </a:r>
          </a:p>
          <a:p>
            <a:pPr algn="ctr"/>
            <a:endParaRPr lang="en-US" dirty="0"/>
          </a:p>
          <a:p>
            <a:pPr algn="ctr"/>
            <a:r>
              <a:rPr lang="en-US" dirty="0"/>
              <a:t>At least 150 minutes of moderate intensity activity (i.e.,3-6 METS) per week</a:t>
            </a:r>
          </a:p>
        </p:txBody>
      </p:sp>
      <p:sp>
        <p:nvSpPr>
          <p:cNvPr id="44" name="Right Brace 43">
            <a:extLst>
              <a:ext uri="{FF2B5EF4-FFF2-40B4-BE49-F238E27FC236}">
                <a16:creationId xmlns:a16="http://schemas.microsoft.com/office/drawing/2014/main" id="{55446218-7141-5346-9492-D0054C53799B}"/>
              </a:ext>
            </a:extLst>
          </p:cNvPr>
          <p:cNvSpPr/>
          <p:nvPr/>
        </p:nvSpPr>
        <p:spPr>
          <a:xfrm>
            <a:off x="7259240" y="1965004"/>
            <a:ext cx="515121" cy="3722975"/>
          </a:xfrm>
          <a:prstGeom prst="rightBrace">
            <a:avLst>
              <a:gd name="adj1" fmla="val 8333"/>
              <a:gd name="adj2" fmla="val 50682"/>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7823C8F6-C141-BC46-84CB-79432200C00D}"/>
              </a:ext>
            </a:extLst>
          </p:cNvPr>
          <p:cNvSpPr txBox="1"/>
          <p:nvPr/>
        </p:nvSpPr>
        <p:spPr>
          <a:xfrm>
            <a:off x="1325295" y="2843967"/>
            <a:ext cx="892575" cy="584775"/>
          </a:xfrm>
          <a:prstGeom prst="rect">
            <a:avLst/>
          </a:prstGeom>
          <a:noFill/>
        </p:spPr>
        <p:txBody>
          <a:bodyPr wrap="square" rtlCol="0">
            <a:spAutoFit/>
          </a:bodyPr>
          <a:lstStyle/>
          <a:p>
            <a:pPr algn="ctr"/>
            <a:r>
              <a:rPr lang="en-US" sz="1600" dirty="0"/>
              <a:t>Android Wear</a:t>
            </a:r>
            <a:endParaRPr lang="en-US" dirty="0"/>
          </a:p>
        </p:txBody>
      </p:sp>
      <p:sp>
        <p:nvSpPr>
          <p:cNvPr id="46" name="TextBox 45">
            <a:extLst>
              <a:ext uri="{FF2B5EF4-FFF2-40B4-BE49-F238E27FC236}">
                <a16:creationId xmlns:a16="http://schemas.microsoft.com/office/drawing/2014/main" id="{7A857062-EC2B-854A-8A04-B85B1A7DB86C}"/>
              </a:ext>
            </a:extLst>
          </p:cNvPr>
          <p:cNvSpPr txBox="1"/>
          <p:nvPr/>
        </p:nvSpPr>
        <p:spPr>
          <a:xfrm>
            <a:off x="1453951" y="4983535"/>
            <a:ext cx="892575" cy="338554"/>
          </a:xfrm>
          <a:prstGeom prst="rect">
            <a:avLst/>
          </a:prstGeom>
          <a:noFill/>
        </p:spPr>
        <p:txBody>
          <a:bodyPr wrap="square" rtlCol="0">
            <a:spAutoFit/>
          </a:bodyPr>
          <a:lstStyle/>
          <a:p>
            <a:pPr algn="ctr"/>
            <a:r>
              <a:rPr lang="en-US" sz="1600" dirty="0" err="1"/>
              <a:t>FitBit</a:t>
            </a:r>
            <a:endParaRPr lang="en-US" dirty="0"/>
          </a:p>
        </p:txBody>
      </p:sp>
      <p:sp>
        <p:nvSpPr>
          <p:cNvPr id="47" name="Oval 46">
            <a:extLst>
              <a:ext uri="{FF2B5EF4-FFF2-40B4-BE49-F238E27FC236}">
                <a16:creationId xmlns:a16="http://schemas.microsoft.com/office/drawing/2014/main" id="{1DDF64AD-4E2C-3B47-A8FD-029169E3C88C}"/>
              </a:ext>
            </a:extLst>
          </p:cNvPr>
          <p:cNvSpPr/>
          <p:nvPr/>
        </p:nvSpPr>
        <p:spPr>
          <a:xfrm>
            <a:off x="3417492" y="2350133"/>
            <a:ext cx="128541" cy="13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DBD07D0C-907B-3B45-81DF-7C571BD79688}"/>
              </a:ext>
            </a:extLst>
          </p:cNvPr>
          <p:cNvSpPr txBox="1"/>
          <p:nvPr/>
        </p:nvSpPr>
        <p:spPr>
          <a:xfrm>
            <a:off x="3267392" y="2542399"/>
            <a:ext cx="815433" cy="461665"/>
          </a:xfrm>
          <a:prstGeom prst="rect">
            <a:avLst/>
          </a:prstGeom>
          <a:noFill/>
        </p:spPr>
        <p:txBody>
          <a:bodyPr wrap="square" rtlCol="0">
            <a:spAutoFit/>
          </a:bodyPr>
          <a:lstStyle/>
          <a:p>
            <a:pPr algn="ctr"/>
            <a:r>
              <a:rPr lang="en-US" sz="1200" dirty="0" err="1"/>
              <a:t>GoogleFit</a:t>
            </a:r>
            <a:r>
              <a:rPr lang="en-US" sz="1200" dirty="0"/>
              <a:t> API</a:t>
            </a:r>
          </a:p>
        </p:txBody>
      </p:sp>
      <p:sp>
        <p:nvSpPr>
          <p:cNvPr id="51" name="TextBox 50">
            <a:extLst>
              <a:ext uri="{FF2B5EF4-FFF2-40B4-BE49-F238E27FC236}">
                <a16:creationId xmlns:a16="http://schemas.microsoft.com/office/drawing/2014/main" id="{8C144513-F270-CE43-AA4A-19D9AA2C7B47}"/>
              </a:ext>
            </a:extLst>
          </p:cNvPr>
          <p:cNvSpPr txBox="1"/>
          <p:nvPr/>
        </p:nvSpPr>
        <p:spPr>
          <a:xfrm>
            <a:off x="3269830" y="4691147"/>
            <a:ext cx="815433" cy="276999"/>
          </a:xfrm>
          <a:prstGeom prst="rect">
            <a:avLst/>
          </a:prstGeom>
          <a:noFill/>
        </p:spPr>
        <p:txBody>
          <a:bodyPr wrap="square" rtlCol="0">
            <a:spAutoFit/>
          </a:bodyPr>
          <a:lstStyle/>
          <a:p>
            <a:pPr algn="ctr"/>
            <a:r>
              <a:rPr lang="en-US" sz="1200" dirty="0" err="1"/>
              <a:t>FitBit</a:t>
            </a:r>
            <a:r>
              <a:rPr lang="en-US" sz="1200" dirty="0"/>
              <a:t> API</a:t>
            </a:r>
          </a:p>
        </p:txBody>
      </p:sp>
      <p:sp>
        <p:nvSpPr>
          <p:cNvPr id="52" name="Oval 51">
            <a:extLst>
              <a:ext uri="{FF2B5EF4-FFF2-40B4-BE49-F238E27FC236}">
                <a16:creationId xmlns:a16="http://schemas.microsoft.com/office/drawing/2014/main" id="{C2B57AFB-53C1-3C44-8772-C225BEA0755E}"/>
              </a:ext>
            </a:extLst>
          </p:cNvPr>
          <p:cNvSpPr/>
          <p:nvPr/>
        </p:nvSpPr>
        <p:spPr>
          <a:xfrm>
            <a:off x="3431696" y="4481476"/>
            <a:ext cx="128541" cy="13401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480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a:normAutofit/>
          </a:bodyPr>
          <a:lstStyle/>
          <a:p>
            <a:r>
              <a:rPr lang="en-US" altLang="x-none" sz="3800"/>
              <a:t>Minutes of Moderate Activity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32219981"/>
              </p:ext>
            </p:extLst>
          </p:nvPr>
        </p:nvGraphicFramePr>
        <p:xfrm>
          <a:off x="1096963" y="1846263"/>
          <a:ext cx="10058400" cy="1384765"/>
        </p:xfrm>
        <a:graphic>
          <a:graphicData uri="http://schemas.openxmlformats.org/drawingml/2006/table">
            <a:tbl>
              <a:tblPr firstRow="1" bandRow="1">
                <a:tableStyleId>{5C22544A-7EE6-4342-B048-85BDC9FD1C3A}</a:tableStyleId>
              </a:tblPr>
              <a:tblGrid>
                <a:gridCol w="1497724">
                  <a:extLst>
                    <a:ext uri="{9D8B030D-6E8A-4147-A177-3AD203B41FA5}">
                      <a16:colId xmlns:a16="http://schemas.microsoft.com/office/drawing/2014/main" val="20000"/>
                    </a:ext>
                  </a:extLst>
                </a:gridCol>
                <a:gridCol w="3403688">
                  <a:extLst>
                    <a:ext uri="{9D8B030D-6E8A-4147-A177-3AD203B41FA5}">
                      <a16:colId xmlns:a16="http://schemas.microsoft.com/office/drawing/2014/main" val="20001"/>
                    </a:ext>
                  </a:extLst>
                </a:gridCol>
                <a:gridCol w="5156988">
                  <a:extLst>
                    <a:ext uri="{9D8B030D-6E8A-4147-A177-3AD203B41FA5}">
                      <a16:colId xmlns:a16="http://schemas.microsoft.com/office/drawing/2014/main" val="20002"/>
                    </a:ext>
                  </a:extLst>
                </a:gridCol>
              </a:tblGrid>
              <a:tr h="365920">
                <a:tc>
                  <a:txBody>
                    <a:bodyPr/>
                    <a:lstStyle/>
                    <a:p>
                      <a:r>
                        <a:rPr lang="en-US" sz="1800" dirty="0">
                          <a:solidFill>
                            <a:srgbClr val="000090"/>
                          </a:solidFill>
                        </a:rPr>
                        <a:t>Device</a:t>
                      </a:r>
                    </a:p>
                  </a:txBody>
                  <a:tcPr marL="113512" marR="113512" marT="45740" marB="4574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r>
                        <a:rPr lang="en-US" sz="1800" dirty="0">
                          <a:solidFill>
                            <a:srgbClr val="000090"/>
                          </a:solidFill>
                        </a:rPr>
                        <a:t>Data Element</a:t>
                      </a:r>
                      <a:r>
                        <a:rPr lang="en-US" sz="1800" baseline="0" dirty="0">
                          <a:solidFill>
                            <a:srgbClr val="000090"/>
                          </a:solidFill>
                        </a:rPr>
                        <a:t> Name</a:t>
                      </a:r>
                      <a:endParaRPr lang="en-US" sz="1800" dirty="0">
                        <a:solidFill>
                          <a:srgbClr val="000090"/>
                        </a:solidFill>
                      </a:endParaRPr>
                    </a:p>
                  </a:txBody>
                  <a:tcPr marL="113512" marR="113512" marT="45740" marB="45740">
                    <a:lnT w="12700" cap="flat" cmpd="sng" algn="ctr">
                      <a:solidFill>
                        <a:scrgbClr r="0" g="0" b="0"/>
                      </a:solidFill>
                      <a:prstDash val="solid"/>
                      <a:round/>
                      <a:headEnd type="none" w="med" len="med"/>
                      <a:tailEnd type="none" w="med" len="med"/>
                    </a:lnT>
                  </a:tcPr>
                </a:tc>
                <a:tc>
                  <a:txBody>
                    <a:bodyPr/>
                    <a:lstStyle/>
                    <a:p>
                      <a:r>
                        <a:rPr lang="en-US" sz="1800" dirty="0">
                          <a:solidFill>
                            <a:srgbClr val="000090"/>
                          </a:solidFill>
                        </a:rPr>
                        <a:t>Data</a:t>
                      </a:r>
                      <a:r>
                        <a:rPr lang="en-US" sz="1800" baseline="0" dirty="0">
                          <a:solidFill>
                            <a:srgbClr val="000090"/>
                          </a:solidFill>
                        </a:rPr>
                        <a:t> Type/Value List</a:t>
                      </a:r>
                      <a:endParaRPr lang="en-US" sz="1800" dirty="0">
                        <a:solidFill>
                          <a:srgbClr val="000090"/>
                        </a:solidFill>
                      </a:endParaRPr>
                    </a:p>
                  </a:txBody>
                  <a:tcPr marL="113512" marR="113512" marT="45740" marB="45740">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335428">
                <a:tc>
                  <a:txBody>
                    <a:bodyPr/>
                    <a:lstStyle/>
                    <a:p>
                      <a:r>
                        <a:rPr lang="en-US" sz="1600" dirty="0"/>
                        <a:t>FitBit</a:t>
                      </a:r>
                    </a:p>
                  </a:txBody>
                  <a:tcPr marL="113512" marR="113512" marT="45740" marB="45740">
                    <a:lnL w="12700" cap="flat" cmpd="sng" algn="ctr">
                      <a:solidFill>
                        <a:scrgbClr r="0" g="0" b="0"/>
                      </a:solidFill>
                      <a:prstDash val="solid"/>
                      <a:round/>
                      <a:headEnd type="none" w="med" len="med"/>
                      <a:tailEnd type="none" w="med" len="med"/>
                    </a:lnL>
                  </a:tcPr>
                </a:tc>
                <a:tc>
                  <a:txBody>
                    <a:bodyPr/>
                    <a:lstStyle/>
                    <a:p>
                      <a:r>
                        <a:rPr lang="en-US" sz="1600" dirty="0"/>
                        <a:t>Fairly active</a:t>
                      </a:r>
                      <a:r>
                        <a:rPr lang="en-US" sz="1600" baseline="0" dirty="0"/>
                        <a:t> minutes</a:t>
                      </a:r>
                      <a:endParaRPr lang="en-US" sz="1600" dirty="0"/>
                    </a:p>
                  </a:txBody>
                  <a:tcPr marL="113512" marR="113512" marT="45740" marB="45740"/>
                </a:tc>
                <a:tc>
                  <a:txBody>
                    <a:bodyPr/>
                    <a:lstStyle/>
                    <a:p>
                      <a:r>
                        <a:rPr lang="en-US" sz="1600" dirty="0"/>
                        <a:t>Number</a:t>
                      </a:r>
                    </a:p>
                  </a:txBody>
                  <a:tcPr marL="113512" marR="113512" marT="45740" marB="45740">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347989">
                <a:tc>
                  <a:txBody>
                    <a:bodyPr/>
                    <a:lstStyle/>
                    <a:p>
                      <a:r>
                        <a:rPr lang="en-US" sz="1600" b="1" dirty="0" err="1"/>
                        <a:t>GoogleFit</a:t>
                      </a:r>
                      <a:endParaRPr lang="en-US" sz="1600" b="1" dirty="0"/>
                    </a:p>
                  </a:txBody>
                  <a:tcPr marL="113512" marR="113512" marT="45740" marB="45740">
                    <a:lnL w="12700" cap="flat" cmpd="sng" algn="ctr">
                      <a:solidFill>
                        <a:scrgbClr r="0" g="0" b="0"/>
                      </a:solidFill>
                      <a:prstDash val="solid"/>
                      <a:round/>
                      <a:headEnd type="none" w="med" len="med"/>
                      <a:tailEnd type="none" w="med" len="med"/>
                    </a:lnL>
                  </a:tcPr>
                </a:tc>
                <a:tc>
                  <a:txBody>
                    <a:bodyPr/>
                    <a:lstStyle/>
                    <a:p>
                      <a:r>
                        <a:rPr lang="en-US" sz="1600" dirty="0"/>
                        <a:t>Activity</a:t>
                      </a:r>
                    </a:p>
                  </a:txBody>
                  <a:tcPr marL="113512" marR="113512" marT="45740" marB="45740"/>
                </a:tc>
                <a:tc>
                  <a:txBody>
                    <a:bodyPr/>
                    <a:lstStyle/>
                    <a:p>
                      <a:r>
                        <a:rPr lang="en-US" sz="1600" dirty="0"/>
                        <a:t>Aerobics</a:t>
                      </a:r>
                      <a:r>
                        <a:rPr lang="en-US" sz="1600" baseline="0" dirty="0"/>
                        <a:t>, baseball, jogging, running, road biking, </a:t>
                      </a:r>
                      <a:r>
                        <a:rPr lang="en-US" sz="1600" baseline="0" dirty="0" err="1"/>
                        <a:t>etc</a:t>
                      </a:r>
                      <a:endParaRPr lang="en-US" sz="1600" dirty="0"/>
                    </a:p>
                  </a:txBody>
                  <a:tcPr marL="113512" marR="113512" marT="45740" marB="45740">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335428">
                <a:tc>
                  <a:txBody>
                    <a:bodyPr/>
                    <a:lstStyle/>
                    <a:p>
                      <a:endParaRPr lang="en-US" sz="1600" dirty="0"/>
                    </a:p>
                  </a:txBody>
                  <a:tcPr marL="113512" marR="113512" marT="45740" marB="45740">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sz="1600" dirty="0"/>
                        <a:t>Duration</a:t>
                      </a:r>
                    </a:p>
                  </a:txBody>
                  <a:tcPr marL="113512" marR="113512" marT="45740" marB="45740">
                    <a:lnB w="12700" cap="flat" cmpd="sng" algn="ctr">
                      <a:solidFill>
                        <a:scrgbClr r="0" g="0" b="0"/>
                      </a:solidFill>
                      <a:prstDash val="solid"/>
                      <a:round/>
                      <a:headEnd type="none" w="med" len="med"/>
                      <a:tailEnd type="none" w="med" len="med"/>
                    </a:lnB>
                  </a:tcPr>
                </a:tc>
                <a:tc>
                  <a:txBody>
                    <a:bodyPr/>
                    <a:lstStyle/>
                    <a:p>
                      <a:r>
                        <a:rPr lang="en-US" sz="1600" dirty="0"/>
                        <a:t>Integer (milliseconds)</a:t>
                      </a:r>
                    </a:p>
                  </a:txBody>
                  <a:tcPr marL="113512" marR="113512" marT="45740" marB="45740">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2" name="Date Placeholder 3">
            <a:extLst>
              <a:ext uri="{FF2B5EF4-FFF2-40B4-BE49-F238E27FC236}">
                <a16:creationId xmlns:a16="http://schemas.microsoft.com/office/drawing/2014/main" id="{F18A7DD5-61C7-3445-9F82-773C1DA95773}"/>
              </a:ext>
            </a:extLst>
          </p:cNvPr>
          <p:cNvSpPr>
            <a:spLocks noGrp="1"/>
          </p:cNvSpPr>
          <p:nvPr>
            <p:ph type="dt" sz="half" idx="10"/>
          </p:nvPr>
        </p:nvSpPr>
        <p:spPr/>
        <p:txBody>
          <a:bodyPr/>
          <a:lstStyle/>
          <a:p>
            <a:pPr>
              <a:defRPr/>
            </a:pPr>
            <a:r>
              <a:rPr lang="en-US" dirty="0"/>
              <a:t>February 13, 2018: I. Sim</a:t>
            </a:r>
            <a:endParaRPr lang="en-US" sz="1400" dirty="0"/>
          </a:p>
        </p:txBody>
      </p:sp>
      <p:sp>
        <p:nvSpPr>
          <p:cNvPr id="13" name="Footer Placeholder 4">
            <a:extLst>
              <a:ext uri="{FF2B5EF4-FFF2-40B4-BE49-F238E27FC236}">
                <a16:creationId xmlns:a16="http://schemas.microsoft.com/office/drawing/2014/main" id="{B5F30489-4102-1D4C-ADA7-BF9FF07A211B}"/>
              </a:ext>
            </a:extLst>
          </p:cNvPr>
          <p:cNvSpPr>
            <a:spLocks noGrp="1"/>
          </p:cNvSpPr>
          <p:nvPr>
            <p:ph type="ftr" sz="quarter" idx="11"/>
          </p:nvPr>
        </p:nvSpPr>
        <p:spPr/>
        <p:txBody>
          <a:bodyPr/>
          <a:lstStyle/>
          <a:p>
            <a:pPr>
              <a:defRPr/>
            </a:pPr>
            <a:r>
              <a:rPr lang="en-US" dirty="0"/>
              <a:t>Tech-enabled clinical research: Part 2</a:t>
            </a:r>
          </a:p>
          <a:p>
            <a:pPr>
              <a:defRPr/>
            </a:pPr>
            <a:r>
              <a:rPr lang="en-US" dirty="0"/>
              <a:t>Epi 206 Medical Informatics</a:t>
            </a:r>
          </a:p>
        </p:txBody>
      </p:sp>
      <p:grpSp>
        <p:nvGrpSpPr>
          <p:cNvPr id="128024" name="Group 11"/>
          <p:cNvGrpSpPr>
            <a:grpSpLocks/>
          </p:cNvGrpSpPr>
          <p:nvPr/>
        </p:nvGrpSpPr>
        <p:grpSpPr bwMode="auto">
          <a:xfrm>
            <a:off x="2083073" y="3289037"/>
            <a:ext cx="2972955" cy="2893060"/>
            <a:chOff x="673100" y="2987829"/>
            <a:chExt cx="3771900" cy="3425670"/>
          </a:xfrm>
        </p:grpSpPr>
        <p:pic>
          <p:nvPicPr>
            <p:cNvPr id="128027" name="Picture 2" descr="Screen Shot 2015-05-19 at 2.17.56 PM.png"/>
            <p:cNvPicPr>
              <a:picLocks noChangeAspect="1"/>
            </p:cNvPicPr>
            <p:nvPr/>
          </p:nvPicPr>
          <p:blipFill>
            <a:blip r:embed="rId3">
              <a:extLst>
                <a:ext uri="{28A0092B-C50C-407E-A947-70E740481C1C}">
                  <a14:useLocalDpi xmlns:a14="http://schemas.microsoft.com/office/drawing/2010/main" val="0"/>
                </a:ext>
              </a:extLst>
            </a:blip>
            <a:srcRect b="75314"/>
            <a:stretch>
              <a:fillRect/>
            </a:stretch>
          </p:blipFill>
          <p:spPr bwMode="auto">
            <a:xfrm>
              <a:off x="673100" y="2987829"/>
              <a:ext cx="3771900" cy="94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8" name="Picture 6" descr="Screen Shot 2015-05-19 at 2.17.56 PM.png"/>
            <p:cNvPicPr>
              <a:picLocks noChangeAspect="1"/>
            </p:cNvPicPr>
            <p:nvPr/>
          </p:nvPicPr>
          <p:blipFill>
            <a:blip r:embed="rId3">
              <a:extLst>
                <a:ext uri="{28A0092B-C50C-407E-A947-70E740481C1C}">
                  <a14:useLocalDpi xmlns:a14="http://schemas.microsoft.com/office/drawing/2010/main" val="0"/>
                </a:ext>
              </a:extLst>
            </a:blip>
            <a:srcRect t="69936" b="15100"/>
            <a:stretch>
              <a:fillRect/>
            </a:stretch>
          </p:blipFill>
          <p:spPr bwMode="auto">
            <a:xfrm>
              <a:off x="673100" y="3924299"/>
              <a:ext cx="3771900" cy="5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29" name="Group 9"/>
            <p:cNvGrpSpPr>
              <a:grpSpLocks/>
            </p:cNvGrpSpPr>
            <p:nvPr/>
          </p:nvGrpSpPr>
          <p:grpSpPr bwMode="auto">
            <a:xfrm>
              <a:off x="673100" y="4457700"/>
              <a:ext cx="3755761" cy="1955799"/>
              <a:chOff x="685800" y="4508500"/>
              <a:chExt cx="3755761" cy="1955799"/>
            </a:xfrm>
          </p:grpSpPr>
          <p:pic>
            <p:nvPicPr>
              <p:cNvPr id="128030" name="Picture 4" descr="Screen Shot 2015-05-19 at 2.18.43 PM.png"/>
              <p:cNvPicPr>
                <a:picLocks noChangeAspect="1"/>
              </p:cNvPicPr>
              <p:nvPr/>
            </p:nvPicPr>
            <p:blipFill>
              <a:blip r:embed="rId4">
                <a:extLst>
                  <a:ext uri="{28A0092B-C50C-407E-A947-70E740481C1C}">
                    <a14:useLocalDpi xmlns:a14="http://schemas.microsoft.com/office/drawing/2010/main" val="0"/>
                  </a:ext>
                </a:extLst>
              </a:blip>
              <a:srcRect b="49165"/>
              <a:stretch>
                <a:fillRect/>
              </a:stretch>
            </p:blipFill>
            <p:spPr bwMode="auto">
              <a:xfrm>
                <a:off x="685800" y="4508500"/>
                <a:ext cx="3755761"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31" name="Picture 7" descr="Screen Shot 2015-05-19 at 2.18.43 PM.png"/>
              <p:cNvPicPr>
                <a:picLocks noChangeAspect="1"/>
              </p:cNvPicPr>
              <p:nvPr/>
            </p:nvPicPr>
            <p:blipFill>
              <a:blip r:embed="rId4">
                <a:extLst>
                  <a:ext uri="{28A0092B-C50C-407E-A947-70E740481C1C}">
                    <a14:useLocalDpi xmlns:a14="http://schemas.microsoft.com/office/drawing/2010/main" val="0"/>
                  </a:ext>
                </a:extLst>
              </a:blip>
              <a:srcRect t="86667"/>
              <a:stretch>
                <a:fillRect/>
              </a:stretch>
            </p:blipFill>
            <p:spPr bwMode="auto">
              <a:xfrm>
                <a:off x="685800" y="6054580"/>
                <a:ext cx="3755758" cy="40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8025" name="Shape 188"/>
          <p:cNvSpPr txBox="1">
            <a:spLocks noChangeArrowheads="1"/>
          </p:cNvSpPr>
          <p:nvPr/>
        </p:nvSpPr>
        <p:spPr bwMode="auto">
          <a:xfrm>
            <a:off x="6731783" y="4079908"/>
            <a:ext cx="3554412"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gn="ctr">
              <a:lnSpc>
                <a:spcPct val="100000"/>
              </a:lnSpc>
              <a:spcBef>
                <a:spcPct val="0"/>
              </a:spcBef>
              <a:buFontTx/>
              <a:buNone/>
            </a:pPr>
            <a:r>
              <a:rPr lang="en-US" altLang="x-none" sz="2000" dirty="0">
                <a:solidFill>
                  <a:schemeClr val="tx1">
                    <a:lumMod val="75000"/>
                    <a:lumOff val="25000"/>
                  </a:schemeClr>
                </a:solidFill>
                <a:latin typeface="Calibri" panose="020F0502020204030204" pitchFamily="34" charset="0"/>
                <a:ea typeface="Lato" charset="0"/>
                <a:cs typeface="Calibri" panose="020F0502020204030204" pitchFamily="34" charset="0"/>
                <a:sym typeface="Lato" charset="0"/>
              </a:rPr>
              <a:t>infer METS by type of activity, add up minutes at 3-6 METS</a:t>
            </a:r>
            <a:endParaRPr lang="en" altLang="x-none" sz="2000" dirty="0">
              <a:solidFill>
                <a:schemeClr val="tx1">
                  <a:lumMod val="75000"/>
                  <a:lumOff val="25000"/>
                </a:schemeClr>
              </a:solidFill>
              <a:latin typeface="Calibri" panose="020F0502020204030204" pitchFamily="34" charset="0"/>
              <a:ea typeface="Lato" charset="0"/>
              <a:cs typeface="Calibri" panose="020F0502020204030204" pitchFamily="34" charset="0"/>
              <a:sym typeface="Lato" charset="0"/>
            </a:endParaRPr>
          </a:p>
        </p:txBody>
      </p:sp>
      <p:sp>
        <p:nvSpPr>
          <p:cNvPr id="14" name="TextBox 13"/>
          <p:cNvSpPr txBox="1"/>
          <p:nvPr/>
        </p:nvSpPr>
        <p:spPr>
          <a:xfrm>
            <a:off x="2395800" y="6127297"/>
            <a:ext cx="2464136" cy="261610"/>
          </a:xfrm>
          <a:prstGeom prst="rect">
            <a:avLst/>
          </a:prstGeom>
          <a:noFill/>
        </p:spPr>
        <p:txBody>
          <a:bodyPr wrap="none">
            <a:spAutoFit/>
          </a:bodyPr>
          <a:lstStyle/>
          <a:p>
            <a:pPr>
              <a:defRPr/>
            </a:pPr>
            <a:r>
              <a:rPr lang="en-US" sz="1100" dirty="0">
                <a:solidFill>
                  <a:schemeClr val="tx1">
                    <a:lumMod val="65000"/>
                    <a:lumOff val="35000"/>
                  </a:schemeClr>
                </a:solidFill>
              </a:rPr>
              <a:t>2011 Compendium of Physical Activities</a:t>
            </a:r>
          </a:p>
        </p:txBody>
      </p:sp>
    </p:spTree>
    <p:extLst>
      <p:ext uri="{BB962C8B-B14F-4D97-AF65-F5344CB8AC3E}">
        <p14:creationId xmlns:p14="http://schemas.microsoft.com/office/powerpoint/2010/main" val="4292599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p:txBody>
          <a:bodyPr>
            <a:normAutofit/>
          </a:bodyPr>
          <a:lstStyle/>
          <a:p>
            <a:r>
              <a:rPr lang="en-US" altLang="x-none" sz="3800"/>
              <a:t>Minutes of Moderate Activity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42871695"/>
              </p:ext>
            </p:extLst>
          </p:nvPr>
        </p:nvGraphicFramePr>
        <p:xfrm>
          <a:off x="1097280" y="1952644"/>
          <a:ext cx="10058400" cy="3817780"/>
        </p:xfrm>
        <a:graphic>
          <a:graphicData uri="http://schemas.openxmlformats.org/drawingml/2006/table">
            <a:tbl>
              <a:tblPr firstRow="1" bandRow="1">
                <a:tableStyleId>{5C22544A-7EE6-4342-B048-85BDC9FD1C3A}</a:tableStyleId>
              </a:tblPr>
              <a:tblGrid>
                <a:gridCol w="1497724">
                  <a:extLst>
                    <a:ext uri="{9D8B030D-6E8A-4147-A177-3AD203B41FA5}">
                      <a16:colId xmlns:a16="http://schemas.microsoft.com/office/drawing/2014/main" val="20000"/>
                    </a:ext>
                  </a:extLst>
                </a:gridCol>
                <a:gridCol w="3403688">
                  <a:extLst>
                    <a:ext uri="{9D8B030D-6E8A-4147-A177-3AD203B41FA5}">
                      <a16:colId xmlns:a16="http://schemas.microsoft.com/office/drawing/2014/main" val="20001"/>
                    </a:ext>
                  </a:extLst>
                </a:gridCol>
                <a:gridCol w="5156988">
                  <a:extLst>
                    <a:ext uri="{9D8B030D-6E8A-4147-A177-3AD203B41FA5}">
                      <a16:colId xmlns:a16="http://schemas.microsoft.com/office/drawing/2014/main" val="20002"/>
                    </a:ext>
                  </a:extLst>
                </a:gridCol>
              </a:tblGrid>
              <a:tr h="353773">
                <a:tc>
                  <a:txBody>
                    <a:bodyPr/>
                    <a:lstStyle/>
                    <a:p>
                      <a:r>
                        <a:rPr lang="en-US" sz="1800" dirty="0">
                          <a:solidFill>
                            <a:srgbClr val="000090"/>
                          </a:solidFill>
                        </a:rPr>
                        <a:t>Device</a:t>
                      </a:r>
                    </a:p>
                  </a:txBody>
                  <a:tcPr marL="113512" marR="113512" marT="45721" marB="4572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r>
                        <a:rPr lang="en-US" sz="1800" dirty="0">
                          <a:solidFill>
                            <a:srgbClr val="000090"/>
                          </a:solidFill>
                        </a:rPr>
                        <a:t>Data Element</a:t>
                      </a:r>
                      <a:r>
                        <a:rPr lang="en-US" sz="1800" baseline="0" dirty="0">
                          <a:solidFill>
                            <a:srgbClr val="000090"/>
                          </a:solidFill>
                        </a:rPr>
                        <a:t> Name</a:t>
                      </a:r>
                      <a:endParaRPr lang="en-US" sz="1800" dirty="0">
                        <a:solidFill>
                          <a:srgbClr val="000090"/>
                        </a:solidFill>
                      </a:endParaRPr>
                    </a:p>
                  </a:txBody>
                  <a:tcPr marL="113512" marR="113512" marT="45721" marB="45721">
                    <a:lnT w="12700" cap="flat" cmpd="sng" algn="ctr">
                      <a:solidFill>
                        <a:scrgbClr r="0" g="0" b="0"/>
                      </a:solidFill>
                      <a:prstDash val="solid"/>
                      <a:round/>
                      <a:headEnd type="none" w="med" len="med"/>
                      <a:tailEnd type="none" w="med" len="med"/>
                    </a:lnT>
                  </a:tcPr>
                </a:tc>
                <a:tc>
                  <a:txBody>
                    <a:bodyPr/>
                    <a:lstStyle/>
                    <a:p>
                      <a:r>
                        <a:rPr lang="en-US" sz="1800" dirty="0">
                          <a:solidFill>
                            <a:srgbClr val="000090"/>
                          </a:solidFill>
                        </a:rPr>
                        <a:t>Data</a:t>
                      </a:r>
                      <a:r>
                        <a:rPr lang="en-US" sz="1800" baseline="0" dirty="0">
                          <a:solidFill>
                            <a:srgbClr val="000090"/>
                          </a:solidFill>
                        </a:rPr>
                        <a:t> Type/Value List</a:t>
                      </a:r>
                      <a:endParaRPr lang="en-US" sz="1800" dirty="0">
                        <a:solidFill>
                          <a:srgbClr val="000090"/>
                        </a:solidFill>
                      </a:endParaRPr>
                    </a:p>
                  </a:txBody>
                  <a:tcPr marL="113512" marR="113512" marT="45721" marB="4572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324292">
                <a:tc>
                  <a:txBody>
                    <a:bodyPr/>
                    <a:lstStyle/>
                    <a:p>
                      <a:r>
                        <a:rPr lang="en-US" sz="1600" dirty="0"/>
                        <a:t>FitBit</a:t>
                      </a:r>
                    </a:p>
                  </a:txBody>
                  <a:tcPr marL="113512" marR="113512" marT="45721" marB="45721">
                    <a:lnL w="12700" cap="flat" cmpd="sng" algn="ctr">
                      <a:solidFill>
                        <a:scrgbClr r="0" g="0" b="0"/>
                      </a:solidFill>
                      <a:prstDash val="solid"/>
                      <a:round/>
                      <a:headEnd type="none" w="med" len="med"/>
                      <a:tailEnd type="none" w="med" len="med"/>
                    </a:lnL>
                  </a:tcPr>
                </a:tc>
                <a:tc>
                  <a:txBody>
                    <a:bodyPr/>
                    <a:lstStyle/>
                    <a:p>
                      <a:r>
                        <a:rPr lang="en-US" sz="1600" dirty="0"/>
                        <a:t>Fairly active</a:t>
                      </a:r>
                      <a:r>
                        <a:rPr lang="en-US" sz="1600" baseline="0" dirty="0"/>
                        <a:t> minutes</a:t>
                      </a:r>
                      <a:endParaRPr lang="en-US" sz="1600" dirty="0"/>
                    </a:p>
                  </a:txBody>
                  <a:tcPr marL="113512" marR="113512" marT="45721" marB="45721"/>
                </a:tc>
                <a:tc>
                  <a:txBody>
                    <a:bodyPr/>
                    <a:lstStyle/>
                    <a:p>
                      <a:r>
                        <a:rPr lang="en-US" sz="1600" dirty="0"/>
                        <a:t>Number</a:t>
                      </a:r>
                    </a:p>
                  </a:txBody>
                  <a:tcPr marL="113512" marR="113512" marT="45721" marB="45721">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560139">
                <a:tc>
                  <a:txBody>
                    <a:bodyPr/>
                    <a:lstStyle/>
                    <a:p>
                      <a:r>
                        <a:rPr lang="en-US" sz="1600" dirty="0" err="1"/>
                        <a:t>GoogleFit</a:t>
                      </a:r>
                      <a:endParaRPr lang="en-US" sz="1600" dirty="0"/>
                    </a:p>
                  </a:txBody>
                  <a:tcPr marL="113512" marR="113512" marT="45721" marB="45721">
                    <a:lnL w="12700" cap="flat" cmpd="sng" algn="ctr">
                      <a:solidFill>
                        <a:scrgbClr r="0" g="0" b="0"/>
                      </a:solidFill>
                      <a:prstDash val="solid"/>
                      <a:round/>
                      <a:headEnd type="none" w="med" len="med"/>
                      <a:tailEnd type="none" w="med" len="med"/>
                    </a:lnL>
                  </a:tcPr>
                </a:tc>
                <a:tc>
                  <a:txBody>
                    <a:bodyPr/>
                    <a:lstStyle/>
                    <a:p>
                      <a:r>
                        <a:rPr lang="en-US" sz="1600" dirty="0"/>
                        <a:t>Activity</a:t>
                      </a:r>
                    </a:p>
                  </a:txBody>
                  <a:tcPr marL="113512" marR="113512" marT="45721" marB="45721"/>
                </a:tc>
                <a:tc>
                  <a:txBody>
                    <a:bodyPr/>
                    <a:lstStyle/>
                    <a:p>
                      <a:r>
                        <a:rPr lang="en-US" sz="1600" dirty="0"/>
                        <a:t>Aerobics,</a:t>
                      </a:r>
                      <a:r>
                        <a:rPr lang="en-US" sz="1600" baseline="0" dirty="0"/>
                        <a:t> badminton, baseball, jogging, running, road biking, </a:t>
                      </a:r>
                      <a:r>
                        <a:rPr lang="en-US" sz="1600" baseline="0" dirty="0" err="1"/>
                        <a:t>etc</a:t>
                      </a:r>
                      <a:endParaRPr lang="en-US" sz="1600" dirty="0"/>
                    </a:p>
                  </a:txBody>
                  <a:tcPr marL="113512" marR="113512" marT="45721" marB="45721">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324292">
                <a:tc>
                  <a:txBody>
                    <a:bodyPr/>
                    <a:lstStyle/>
                    <a:p>
                      <a:endParaRPr lang="en-US" sz="1600" dirty="0"/>
                    </a:p>
                  </a:txBody>
                  <a:tcPr marL="113512" marR="113512" marT="45721" marB="45721">
                    <a:lnL w="12700" cap="flat" cmpd="sng" algn="ctr">
                      <a:solidFill>
                        <a:scrgbClr r="0" g="0" b="0"/>
                      </a:solidFill>
                      <a:prstDash val="solid"/>
                      <a:round/>
                      <a:headEnd type="none" w="med" len="med"/>
                      <a:tailEnd type="none" w="med" len="med"/>
                    </a:lnL>
                  </a:tcPr>
                </a:tc>
                <a:tc>
                  <a:txBody>
                    <a:bodyPr/>
                    <a:lstStyle/>
                    <a:p>
                      <a:r>
                        <a:rPr lang="en-US" sz="1600" dirty="0"/>
                        <a:t>Duration</a:t>
                      </a:r>
                    </a:p>
                  </a:txBody>
                  <a:tcPr marL="113512" marR="113512" marT="45721" marB="45721"/>
                </a:tc>
                <a:tc>
                  <a:txBody>
                    <a:bodyPr/>
                    <a:lstStyle/>
                    <a:p>
                      <a:r>
                        <a:rPr lang="en-US" sz="1600" dirty="0"/>
                        <a:t>Integer (milliseconds)</a:t>
                      </a:r>
                    </a:p>
                  </a:txBody>
                  <a:tcPr marL="113512" marR="113512" marT="45721" marB="45721">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454830">
                <a:tc>
                  <a:txBody>
                    <a:bodyPr/>
                    <a:lstStyle/>
                    <a:p>
                      <a:r>
                        <a:rPr lang="en-US" sz="1600" b="1" dirty="0"/>
                        <a:t>Health</a:t>
                      </a:r>
                      <a:r>
                        <a:rPr lang="en-US" sz="1600" b="1" baseline="0" dirty="0"/>
                        <a:t> Kit</a:t>
                      </a:r>
                      <a:endParaRPr lang="en-US" sz="1600" b="1" dirty="0"/>
                    </a:p>
                  </a:txBody>
                  <a:tcPr marL="113512" marR="113512" marT="45721" marB="45721">
                    <a:lnL w="12700" cap="flat" cmpd="sng" algn="ctr">
                      <a:solidFill>
                        <a:scrgbClr r="0" g="0" b="0"/>
                      </a:solidFill>
                      <a:prstDash val="solid"/>
                      <a:round/>
                      <a:headEnd type="none" w="med" len="med"/>
                      <a:tailEnd type="none" w="med" len="med"/>
                    </a:lnL>
                  </a:tcPr>
                </a:tc>
                <a:tc>
                  <a:txBody>
                    <a:bodyPr/>
                    <a:lstStyle/>
                    <a:p>
                      <a:r>
                        <a:rPr lang="en-US" sz="1600" dirty="0"/>
                        <a:t>Workout</a:t>
                      </a:r>
                      <a:r>
                        <a:rPr lang="en-US" sz="1600" baseline="0" dirty="0"/>
                        <a:t> Activity Type</a:t>
                      </a:r>
                      <a:endParaRPr lang="en-US" sz="1600" dirty="0"/>
                    </a:p>
                  </a:txBody>
                  <a:tcPr marL="113512" marR="113512" marT="45721" marB="45721"/>
                </a:tc>
                <a:tc>
                  <a:txBody>
                    <a:bodyPr/>
                    <a:lstStyle/>
                    <a:p>
                      <a:r>
                        <a:rPr lang="en-US" sz="1600" dirty="0"/>
                        <a:t>Elliptical, running, hiking, walking,</a:t>
                      </a:r>
                      <a:r>
                        <a:rPr lang="en-US" sz="1600" baseline="0" dirty="0"/>
                        <a:t> cycling, etc. </a:t>
                      </a:r>
                      <a:endParaRPr lang="en-US" sz="1600" dirty="0"/>
                    </a:p>
                  </a:txBody>
                  <a:tcPr marL="113512" marR="113512" marT="45721" marB="45721">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646336">
                <a:tc>
                  <a:txBody>
                    <a:bodyPr/>
                    <a:lstStyle/>
                    <a:p>
                      <a:endParaRPr lang="en-US" sz="1600" dirty="0"/>
                    </a:p>
                  </a:txBody>
                  <a:tcPr marL="113512" marR="113512" marT="45721" marB="45721">
                    <a:lnL w="12700" cap="flat" cmpd="sng" algn="ctr">
                      <a:solidFill>
                        <a:scrgbClr r="0" g="0" b="0"/>
                      </a:solidFill>
                      <a:prstDash val="solid"/>
                      <a:round/>
                      <a:headEnd type="none" w="med" len="med"/>
                      <a:tailEnd type="none" w="med" len="med"/>
                    </a:lnL>
                  </a:tcPr>
                </a:tc>
                <a:tc>
                  <a:txBody>
                    <a:bodyPr/>
                    <a:lstStyle/>
                    <a:p>
                      <a:r>
                        <a:rPr lang="en-US" sz="1600" dirty="0" err="1"/>
                        <a:t>start</a:t>
                      </a:r>
                      <a:r>
                        <a:rPr lang="en-US" sz="1600" baseline="0" dirty="0" err="1"/>
                        <a:t>Date</a:t>
                      </a:r>
                      <a:endParaRPr lang="en-US" sz="1600" dirty="0"/>
                    </a:p>
                  </a:txBody>
                  <a:tcPr marL="113512" marR="113512" marT="45721" marB="45721"/>
                </a:tc>
                <a:tc>
                  <a:txBody>
                    <a:bodyPr/>
                    <a:lstStyle/>
                    <a:p>
                      <a:r>
                        <a:rPr lang="en-US" sz="1600" dirty="0"/>
                        <a:t>Number (</a:t>
                      </a:r>
                      <a:r>
                        <a:rPr lang="en-US" sz="1600" kern="1200" dirty="0">
                          <a:solidFill>
                            <a:schemeClr val="dk1"/>
                          </a:solidFill>
                          <a:latin typeface="+mn-lt"/>
                          <a:ea typeface="+mn-ea"/>
                          <a:cs typeface="+mn-cs"/>
                        </a:rPr>
                        <a:t>a time value relative to an absolute reference date—the first instant of 1 January 2001, GMT)</a:t>
                      </a:r>
                      <a:endParaRPr lang="en-US" sz="1600" dirty="0"/>
                    </a:p>
                  </a:txBody>
                  <a:tcPr marL="113512" marR="113512" marT="45721" marB="45721">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646336">
                <a:tc>
                  <a:txBody>
                    <a:bodyPr/>
                    <a:lstStyle/>
                    <a:p>
                      <a:endParaRPr lang="en-US" sz="1600" dirty="0"/>
                    </a:p>
                  </a:txBody>
                  <a:tcPr marL="113512" marR="113512" marT="45721" marB="45721">
                    <a:lnL w="12700" cap="flat" cmpd="sng" algn="ctr">
                      <a:solidFill>
                        <a:scrgbClr r="0" g="0" b="0"/>
                      </a:solidFill>
                      <a:prstDash val="solid"/>
                      <a:round/>
                      <a:headEnd type="none" w="med" len="med"/>
                      <a:tailEnd type="none" w="med" len="med"/>
                    </a:lnL>
                  </a:tcPr>
                </a:tc>
                <a:tc>
                  <a:txBody>
                    <a:bodyPr/>
                    <a:lstStyle/>
                    <a:p>
                      <a:r>
                        <a:rPr lang="en-US" sz="1600" dirty="0" err="1"/>
                        <a:t>endDate</a:t>
                      </a:r>
                      <a:r>
                        <a:rPr lang="en-US" sz="1600" dirty="0"/>
                        <a:t> </a:t>
                      </a:r>
                    </a:p>
                  </a:txBody>
                  <a:tcPr marL="113512" marR="113512" marT="45721" marB="45721"/>
                </a:tc>
                <a:tc>
                  <a:txBody>
                    <a:bodyPr/>
                    <a:lstStyle/>
                    <a:p>
                      <a:r>
                        <a:rPr lang="en-US" sz="1600" dirty="0"/>
                        <a:t>Number (</a:t>
                      </a:r>
                      <a:r>
                        <a:rPr lang="en-US" sz="1600" kern="1200" dirty="0">
                          <a:solidFill>
                            <a:schemeClr val="dk1"/>
                          </a:solidFill>
                          <a:latin typeface="+mn-lt"/>
                          <a:ea typeface="+mn-ea"/>
                          <a:cs typeface="+mn-cs"/>
                        </a:rPr>
                        <a:t>a time value relative to an absolute reference date—the first instant of 1 January 2001, GMT)</a:t>
                      </a:r>
                      <a:endParaRPr lang="en-US" sz="1600" dirty="0"/>
                    </a:p>
                  </a:txBody>
                  <a:tcPr marL="113512" marR="113512" marT="45721" marB="45721">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454830">
                <a:tc>
                  <a:txBody>
                    <a:bodyPr/>
                    <a:lstStyle/>
                    <a:p>
                      <a:endParaRPr lang="en-US" sz="1600" dirty="0"/>
                    </a:p>
                  </a:txBody>
                  <a:tcPr marL="113512" marR="113512" marT="45721" marB="45721">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sz="1600" dirty="0"/>
                        <a:t>Total Distance (m, in, </a:t>
                      </a:r>
                      <a:r>
                        <a:rPr lang="en-US" sz="1600" dirty="0" err="1"/>
                        <a:t>ft</a:t>
                      </a:r>
                      <a:r>
                        <a:rPr lang="en-US" sz="1600" dirty="0"/>
                        <a:t>, or mi)</a:t>
                      </a:r>
                    </a:p>
                  </a:txBody>
                  <a:tcPr marL="113512" marR="113512" marT="45721" marB="45721">
                    <a:lnB w="12700" cap="flat" cmpd="sng" algn="ctr">
                      <a:solidFill>
                        <a:scrgbClr r="0" g="0" b="0"/>
                      </a:solidFill>
                      <a:prstDash val="solid"/>
                      <a:round/>
                      <a:headEnd type="none" w="med" len="med"/>
                      <a:tailEnd type="none" w="med" len="med"/>
                    </a:lnB>
                  </a:tcPr>
                </a:tc>
                <a:tc>
                  <a:txBody>
                    <a:bodyPr/>
                    <a:lstStyle/>
                    <a:p>
                      <a:r>
                        <a:rPr lang="en-US" sz="1600" dirty="0"/>
                        <a:t>Number</a:t>
                      </a:r>
                    </a:p>
                  </a:txBody>
                  <a:tcPr marL="113512" marR="113512" marT="45721" marB="45721">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Date Placeholder 3">
            <a:extLst>
              <a:ext uri="{FF2B5EF4-FFF2-40B4-BE49-F238E27FC236}">
                <a16:creationId xmlns:a16="http://schemas.microsoft.com/office/drawing/2014/main" id="{7C92D78D-5DB1-BE44-97E8-13FF364493F5}"/>
              </a:ext>
            </a:extLst>
          </p:cNvPr>
          <p:cNvSpPr>
            <a:spLocks noGrp="1"/>
          </p:cNvSpPr>
          <p:nvPr>
            <p:ph type="dt" sz="half" idx="10"/>
          </p:nvPr>
        </p:nvSpPr>
        <p:spPr/>
        <p:txBody>
          <a:bodyPr/>
          <a:lstStyle/>
          <a:p>
            <a:pPr>
              <a:defRPr/>
            </a:pPr>
            <a:r>
              <a:rPr lang="en-US" dirty="0"/>
              <a:t>February 13, 2018: I. Sim</a:t>
            </a:r>
            <a:endParaRPr lang="en-US" sz="1400" dirty="0"/>
          </a:p>
        </p:txBody>
      </p:sp>
      <p:sp>
        <p:nvSpPr>
          <p:cNvPr id="6" name="Footer Placeholder 4">
            <a:extLst>
              <a:ext uri="{FF2B5EF4-FFF2-40B4-BE49-F238E27FC236}">
                <a16:creationId xmlns:a16="http://schemas.microsoft.com/office/drawing/2014/main" id="{61C5175E-55EE-D843-98F9-DB539FCA33E6}"/>
              </a:ext>
            </a:extLst>
          </p:cNvPr>
          <p:cNvSpPr>
            <a:spLocks noGrp="1"/>
          </p:cNvSpPr>
          <p:nvPr>
            <p:ph type="ftr" sz="quarter" idx="11"/>
          </p:nvPr>
        </p:nvSpPr>
        <p:spPr/>
        <p:txBody>
          <a:bodyPr/>
          <a:lstStyle/>
          <a:p>
            <a:pPr>
              <a:defRPr/>
            </a:pPr>
            <a:r>
              <a:rPr lang="en-US" dirty="0"/>
              <a:t>Tech-enabled clinical research: Part 2</a:t>
            </a:r>
          </a:p>
          <a:p>
            <a:pPr>
              <a:defRPr/>
            </a:pPr>
            <a:r>
              <a:rPr lang="en-US" dirty="0"/>
              <a:t>Epi 206 Medical Informatics</a:t>
            </a:r>
          </a:p>
        </p:txBody>
      </p:sp>
      <p:sp>
        <p:nvSpPr>
          <p:cNvPr id="130088" name="TextBox 5"/>
          <p:cNvSpPr txBox="1">
            <a:spLocks noChangeArrowheads="1"/>
          </p:cNvSpPr>
          <p:nvPr/>
        </p:nvSpPr>
        <p:spPr bwMode="auto">
          <a:xfrm>
            <a:off x="1298791" y="5861865"/>
            <a:ext cx="9597592"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gn="ctr">
              <a:lnSpc>
                <a:spcPct val="100000"/>
              </a:lnSpc>
              <a:spcBef>
                <a:spcPct val="0"/>
              </a:spcBef>
              <a:buFontTx/>
              <a:buNone/>
            </a:pPr>
            <a:r>
              <a:rPr lang="en-US" altLang="x-none" sz="2000" dirty="0">
                <a:solidFill>
                  <a:schemeClr val="tx1">
                    <a:lumMod val="75000"/>
                    <a:lumOff val="25000"/>
                  </a:schemeClr>
                </a:solidFill>
                <a:latin typeface="Calibri" panose="020F0502020204030204" pitchFamily="34" charset="0"/>
                <a:cs typeface="Calibri" panose="020F0502020204030204" pitchFamily="34" charset="0"/>
              </a:rPr>
              <a:t>Can convert duration and distance to METS (ml/kg/min) and add up minutes at 3-6 METS </a:t>
            </a:r>
          </a:p>
        </p:txBody>
      </p:sp>
    </p:spTree>
    <p:extLst>
      <p:ext uri="{BB962C8B-B14F-4D97-AF65-F5344CB8AC3E}">
        <p14:creationId xmlns:p14="http://schemas.microsoft.com/office/powerpoint/2010/main" val="609617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title"/>
          </p:nvPr>
        </p:nvSpPr>
        <p:spPr/>
        <p:txBody>
          <a:bodyPr>
            <a:normAutofit/>
          </a:bodyPr>
          <a:lstStyle/>
          <a:p>
            <a:r>
              <a:rPr lang="en-US" altLang="x-none" sz="3600"/>
              <a:t>Déjà Vu</a:t>
            </a:r>
            <a:endParaRPr lang="en-US" altLang="x-none" sz="2800"/>
          </a:p>
        </p:txBody>
      </p:sp>
      <p:sp>
        <p:nvSpPr>
          <p:cNvPr id="13" name="TextBox 12"/>
          <p:cNvSpPr txBox="1">
            <a:spLocks noChangeArrowheads="1"/>
          </p:cNvSpPr>
          <p:nvPr/>
        </p:nvSpPr>
        <p:spPr bwMode="auto">
          <a:xfrm>
            <a:off x="2333415" y="5163690"/>
            <a:ext cx="750504"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000" dirty="0">
                <a:latin typeface="Calibri" panose="020F0502020204030204" pitchFamily="34" charset="0"/>
                <a:cs typeface="Calibri" panose="020F0502020204030204" pitchFamily="34" charset="0"/>
              </a:rPr>
              <a:t>ICD-9</a:t>
            </a:r>
          </a:p>
        </p:txBody>
      </p:sp>
      <p:sp>
        <p:nvSpPr>
          <p:cNvPr id="14" name="TextBox 13"/>
          <p:cNvSpPr txBox="1">
            <a:spLocks noChangeArrowheads="1"/>
          </p:cNvSpPr>
          <p:nvPr/>
        </p:nvSpPr>
        <p:spPr bwMode="auto">
          <a:xfrm>
            <a:off x="1851540" y="3867596"/>
            <a:ext cx="880347"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000" dirty="0">
                <a:latin typeface="Calibri" panose="020F0502020204030204" pitchFamily="34" charset="0"/>
                <a:cs typeface="Calibri" panose="020F0502020204030204" pitchFamily="34" charset="0"/>
              </a:rPr>
              <a:t>ICD-10</a:t>
            </a:r>
          </a:p>
        </p:txBody>
      </p:sp>
      <p:sp>
        <p:nvSpPr>
          <p:cNvPr id="15" name="TextBox 14"/>
          <p:cNvSpPr txBox="1">
            <a:spLocks noChangeArrowheads="1"/>
          </p:cNvSpPr>
          <p:nvPr/>
        </p:nvSpPr>
        <p:spPr bwMode="auto">
          <a:xfrm>
            <a:off x="2112194" y="2686990"/>
            <a:ext cx="1140033"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000" dirty="0">
                <a:latin typeface="Calibri" panose="020F0502020204030204" pitchFamily="34" charset="0"/>
                <a:cs typeface="Calibri" panose="020F0502020204030204" pitchFamily="34" charset="0"/>
              </a:rPr>
              <a:t>SNOMED</a:t>
            </a:r>
          </a:p>
        </p:txBody>
      </p:sp>
      <p:sp>
        <p:nvSpPr>
          <p:cNvPr id="16" name="TextBox 15"/>
          <p:cNvSpPr txBox="1">
            <a:spLocks noChangeArrowheads="1"/>
          </p:cNvSpPr>
          <p:nvPr/>
        </p:nvSpPr>
        <p:spPr bwMode="auto">
          <a:xfrm>
            <a:off x="8632836" y="3867596"/>
            <a:ext cx="577828"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000" dirty="0">
                <a:latin typeface="Calibri" panose="020F0502020204030204" pitchFamily="34" charset="0"/>
                <a:cs typeface="Calibri" panose="020F0502020204030204" pitchFamily="34" charset="0"/>
              </a:rPr>
              <a:t>CPT</a:t>
            </a:r>
          </a:p>
        </p:txBody>
      </p:sp>
      <p:sp>
        <p:nvSpPr>
          <p:cNvPr id="17" name="TextBox 16"/>
          <p:cNvSpPr txBox="1">
            <a:spLocks noChangeArrowheads="1"/>
          </p:cNvSpPr>
          <p:nvPr/>
        </p:nvSpPr>
        <p:spPr bwMode="auto">
          <a:xfrm>
            <a:off x="8921750" y="5163690"/>
            <a:ext cx="821806"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000" dirty="0">
                <a:latin typeface="Calibri" panose="020F0502020204030204" pitchFamily="34" charset="0"/>
                <a:cs typeface="Calibri" panose="020F0502020204030204" pitchFamily="34" charset="0"/>
              </a:rPr>
              <a:t>LOINC</a:t>
            </a:r>
          </a:p>
        </p:txBody>
      </p:sp>
      <p:sp>
        <p:nvSpPr>
          <p:cNvPr id="18" name="TextBox 17"/>
          <p:cNvSpPr txBox="1">
            <a:spLocks noChangeArrowheads="1"/>
          </p:cNvSpPr>
          <p:nvPr/>
        </p:nvSpPr>
        <p:spPr bwMode="auto">
          <a:xfrm>
            <a:off x="8921750" y="2827339"/>
            <a:ext cx="1128813"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lnSpc>
                <a:spcPct val="90000"/>
              </a:lnSpc>
              <a:spcBef>
                <a:spcPct val="20000"/>
              </a:spcBef>
              <a:buChar char="•"/>
              <a:defRPr sz="2600">
                <a:solidFill>
                  <a:schemeClr val="tx1"/>
                </a:solidFill>
                <a:latin typeface="Arial" charset="0"/>
                <a:ea typeface="ＭＳ Ｐゴシック" charset="-128"/>
              </a:defRPr>
            </a:lvl1pPr>
            <a:lvl2pPr marL="742950" indent="-285750">
              <a:lnSpc>
                <a:spcPct val="120000"/>
              </a:lnSpc>
              <a:buChar char="–"/>
              <a:defRPr sz="2400">
                <a:solidFill>
                  <a:schemeClr val="tx1"/>
                </a:solidFill>
                <a:latin typeface="Arial" charset="0"/>
                <a:ea typeface="ＭＳ Ｐゴシック" charset="-128"/>
              </a:defRPr>
            </a:lvl2pPr>
            <a:lvl3pPr marL="1143000" indent="-228600">
              <a:lnSpc>
                <a:spcPct val="120000"/>
              </a:lnSpc>
              <a:buChar char="•"/>
              <a:defRPr sz="2000">
                <a:solidFill>
                  <a:schemeClr val="tx1"/>
                </a:solidFill>
                <a:latin typeface="Arial" charset="0"/>
                <a:ea typeface="ＭＳ Ｐゴシック" charset="-128"/>
              </a:defRPr>
            </a:lvl3pPr>
            <a:lvl4pPr marL="1600200" indent="-228600">
              <a:lnSpc>
                <a:spcPct val="90000"/>
              </a:lnSpc>
              <a:spcBef>
                <a:spcPct val="20000"/>
              </a:spcBef>
              <a:buChar char="–"/>
              <a:defRPr>
                <a:solidFill>
                  <a:schemeClr val="tx1"/>
                </a:solidFill>
                <a:latin typeface="Arial" charset="0"/>
                <a:ea typeface="ＭＳ Ｐゴシック" charset="-128"/>
              </a:defRPr>
            </a:lvl4pPr>
            <a:lvl5pPr marL="2057400" indent="-228600">
              <a:lnSpc>
                <a:spcPct val="90000"/>
              </a:lnSpc>
              <a:spcBef>
                <a:spcPct val="20000"/>
              </a:spcBef>
              <a:buChar char="»"/>
              <a:defRPr>
                <a:solidFill>
                  <a:schemeClr val="tx1"/>
                </a:solidFill>
                <a:latin typeface="Arial" charset="0"/>
                <a:ea typeface="ＭＳ Ｐゴシック" charset="-128"/>
              </a:defRPr>
            </a:lvl5pPr>
            <a:lvl6pPr marL="25146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90000"/>
              </a:lnSpc>
              <a:spcBef>
                <a:spcPct val="20000"/>
              </a:spcBef>
              <a:spcAft>
                <a:spcPct val="0"/>
              </a:spcAft>
              <a:buChar char="»"/>
              <a:defRPr>
                <a:solidFill>
                  <a:schemeClr val="tx1"/>
                </a:solidFill>
                <a:latin typeface="Arial" charset="0"/>
                <a:ea typeface="ＭＳ Ｐゴシック" charset="-128"/>
              </a:defRPr>
            </a:lvl9pPr>
          </a:lstStyle>
          <a:p>
            <a:pPr>
              <a:lnSpc>
                <a:spcPct val="100000"/>
              </a:lnSpc>
              <a:spcBef>
                <a:spcPct val="0"/>
              </a:spcBef>
              <a:buFontTx/>
              <a:buNone/>
            </a:pPr>
            <a:r>
              <a:rPr lang="en-US" altLang="x-none" sz="2000" dirty="0" err="1">
                <a:latin typeface="Calibri" panose="020F0502020204030204" pitchFamily="34" charset="0"/>
                <a:cs typeface="Calibri" panose="020F0502020204030204" pitchFamily="34" charset="0"/>
              </a:rPr>
              <a:t>RxNORM</a:t>
            </a:r>
            <a:endParaRPr lang="en-US" altLang="x-none" sz="2000" dirty="0">
              <a:latin typeface="Calibri" panose="020F0502020204030204" pitchFamily="34" charset="0"/>
              <a:cs typeface="Calibri" panose="020F0502020204030204" pitchFamily="34" charset="0"/>
            </a:endParaRPr>
          </a:p>
        </p:txBody>
      </p:sp>
      <p:grpSp>
        <p:nvGrpSpPr>
          <p:cNvPr id="132104" name="Group 5"/>
          <p:cNvGrpSpPr>
            <a:grpSpLocks/>
          </p:cNvGrpSpPr>
          <p:nvPr/>
        </p:nvGrpSpPr>
        <p:grpSpPr bwMode="auto">
          <a:xfrm>
            <a:off x="3569551" y="2039939"/>
            <a:ext cx="4670320" cy="4267200"/>
            <a:chOff x="1898650" y="927100"/>
            <a:chExt cx="5346700" cy="5003800"/>
          </a:xfrm>
        </p:grpSpPr>
        <p:pic>
          <p:nvPicPr>
            <p:cNvPr id="1321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927100"/>
              <a:ext cx="53467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1962150"/>
              <a:ext cx="46863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Date Placeholder 3">
            <a:extLst>
              <a:ext uri="{FF2B5EF4-FFF2-40B4-BE49-F238E27FC236}">
                <a16:creationId xmlns:a16="http://schemas.microsoft.com/office/drawing/2014/main" id="{4D0C89AD-C50F-9440-8138-5F9C102CD362}"/>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22" name="Footer Placeholder 4">
            <a:extLst>
              <a:ext uri="{FF2B5EF4-FFF2-40B4-BE49-F238E27FC236}">
                <a16:creationId xmlns:a16="http://schemas.microsoft.com/office/drawing/2014/main" id="{3D80D554-446C-3148-A669-7FC204F48700}"/>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2875468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109"/>
                                          </p:stCondLst>
                                        </p:cTn>
                                        <p:tgtEl>
                                          <p:spTgt spid="14"/>
                                        </p:tgtEl>
                                        <p:attrNameLst>
                                          <p:attrName>style.visibility</p:attrName>
                                        </p:attrNameLst>
                                      </p:cBhvr>
                                      <p:to>
                                        <p:strVal val="visible"/>
                                      </p:to>
                                    </p:set>
                                  </p:childTnLst>
                                </p:cTn>
                              </p:par>
                            </p:childTnLst>
                          </p:cTn>
                        </p:par>
                        <p:par>
                          <p:cTn id="10" fill="hold" nodeType="afterGroup">
                            <p:stCondLst>
                              <p:cond delay="110"/>
                            </p:stCondLst>
                            <p:childTnLst>
                              <p:par>
                                <p:cTn id="11" presetID="1" presetClass="entr" presetSubtype="0" fill="hold" grpId="0" nodeType="afterEffect">
                                  <p:stCondLst>
                                    <p:cond delay="0"/>
                                  </p:stCondLst>
                                  <p:childTnLst>
                                    <p:set>
                                      <p:cBhvr>
                                        <p:cTn id="12" dur="1" fill="hold">
                                          <p:stCondLst>
                                            <p:cond delay="99"/>
                                          </p:stCondLst>
                                        </p:cTn>
                                        <p:tgtEl>
                                          <p:spTgt spid="13"/>
                                        </p:tgtEl>
                                        <p:attrNameLst>
                                          <p:attrName>style.visibility</p:attrName>
                                        </p:attrNameLst>
                                      </p:cBhvr>
                                      <p:to>
                                        <p:strVal val="visible"/>
                                      </p:to>
                                    </p:set>
                                  </p:childTnLst>
                                </p:cTn>
                              </p:par>
                            </p:childTnLst>
                          </p:cTn>
                        </p:par>
                        <p:par>
                          <p:cTn id="13" fill="hold" nodeType="afterGroup">
                            <p:stCondLst>
                              <p:cond delay="210"/>
                            </p:stCondLst>
                            <p:childTnLst>
                              <p:par>
                                <p:cTn id="14" presetID="1" presetClass="entr" presetSubtype="0" fill="hold" grpId="0" nodeType="afterEffect">
                                  <p:stCondLst>
                                    <p:cond delay="0"/>
                                  </p:stCondLst>
                                  <p:childTnLst>
                                    <p:set>
                                      <p:cBhvr>
                                        <p:cTn id="15" dur="1" fill="hold">
                                          <p:stCondLst>
                                            <p:cond delay="99"/>
                                          </p:stCondLst>
                                        </p:cTn>
                                        <p:tgtEl>
                                          <p:spTgt spid="18"/>
                                        </p:tgtEl>
                                        <p:attrNameLst>
                                          <p:attrName>style.visibility</p:attrName>
                                        </p:attrNameLst>
                                      </p:cBhvr>
                                      <p:to>
                                        <p:strVal val="visible"/>
                                      </p:to>
                                    </p:set>
                                  </p:childTnLst>
                                </p:cTn>
                              </p:par>
                            </p:childTnLst>
                          </p:cTn>
                        </p:par>
                        <p:par>
                          <p:cTn id="16" fill="hold" nodeType="afterGroup">
                            <p:stCondLst>
                              <p:cond delay="310"/>
                            </p:stCondLst>
                            <p:childTnLst>
                              <p:par>
                                <p:cTn id="17" presetID="1" presetClass="entr" presetSubtype="0" fill="hold" grpId="0" nodeType="afterEffect">
                                  <p:stCondLst>
                                    <p:cond delay="0"/>
                                  </p:stCondLst>
                                  <p:childTnLst>
                                    <p:set>
                                      <p:cBhvr>
                                        <p:cTn id="18" dur="1" fill="hold">
                                          <p:stCondLst>
                                            <p:cond delay="99"/>
                                          </p:stCondLst>
                                        </p:cTn>
                                        <p:tgtEl>
                                          <p:spTgt spid="16"/>
                                        </p:tgtEl>
                                        <p:attrNameLst>
                                          <p:attrName>style.visibility</p:attrName>
                                        </p:attrNameLst>
                                      </p:cBhvr>
                                      <p:to>
                                        <p:strVal val="visible"/>
                                      </p:to>
                                    </p:set>
                                  </p:childTnLst>
                                </p:cTn>
                              </p:par>
                            </p:childTnLst>
                          </p:cTn>
                        </p:par>
                        <p:par>
                          <p:cTn id="19" fill="hold" nodeType="afterGroup">
                            <p:stCondLst>
                              <p:cond delay="410"/>
                            </p:stCondLst>
                            <p:childTnLst>
                              <p:par>
                                <p:cTn id="20" presetID="1" presetClass="entr" presetSubtype="0" fill="hold" grpId="0" nodeType="afterEffect">
                                  <p:stCondLst>
                                    <p:cond delay="0"/>
                                  </p:stCondLst>
                                  <p:childTnLst>
                                    <p:set>
                                      <p:cBhvr>
                                        <p:cTn id="21" dur="1" fill="hold">
                                          <p:stCondLst>
                                            <p:cond delay="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2F6C3B4D-FDAD-1D4B-AF9D-0B267E207C38}"/>
              </a:ext>
            </a:extLst>
          </p:cNvPr>
          <p:cNvSpPr>
            <a:spLocks noGrp="1" noChangeArrowheads="1"/>
          </p:cNvSpPr>
          <p:nvPr>
            <p:ph type="title"/>
          </p:nvPr>
        </p:nvSpPr>
        <p:spPr/>
        <p:txBody>
          <a:bodyPr>
            <a:normAutofit/>
          </a:bodyPr>
          <a:lstStyle/>
          <a:p>
            <a:pPr>
              <a:defRPr/>
            </a:pPr>
            <a:r>
              <a:rPr lang="en-US" sz="4000" dirty="0">
                <a:cs typeface="+mj-cs"/>
              </a:rPr>
              <a:t>Outline</a:t>
            </a:r>
          </a:p>
        </p:txBody>
      </p:sp>
      <p:sp>
        <p:nvSpPr>
          <p:cNvPr id="733186" name="Rectangle 2">
            <a:extLst>
              <a:ext uri="{FF2B5EF4-FFF2-40B4-BE49-F238E27FC236}">
                <a16:creationId xmlns:a16="http://schemas.microsoft.com/office/drawing/2014/main" id="{8B454298-E227-3640-BA70-8D0A9B685628}"/>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solidFill>
                  <a:schemeClr val="bg1">
                    <a:lumMod val="75000"/>
                  </a:schemeClr>
                </a:solidFill>
              </a:rPr>
              <a:t>Digital research platforms</a:t>
            </a:r>
          </a:p>
          <a:p>
            <a:pPr>
              <a:lnSpc>
                <a:spcPct val="100000"/>
              </a:lnSpc>
              <a:defRPr/>
            </a:pPr>
            <a:r>
              <a:rPr lang="en-US" dirty="0">
                <a:solidFill>
                  <a:schemeClr val="bg1">
                    <a:lumMod val="75000"/>
                  </a:schemeClr>
                </a:solidFill>
                <a:cs typeface="+mn-cs"/>
              </a:rPr>
              <a:t>Digital </a:t>
            </a:r>
            <a:r>
              <a:rPr lang="en-US" dirty="0">
                <a:solidFill>
                  <a:schemeClr val="bg1">
                    <a:lumMod val="75000"/>
                  </a:schemeClr>
                </a:solidFill>
              </a:rPr>
              <a:t>divide</a:t>
            </a:r>
          </a:p>
          <a:p>
            <a:pPr>
              <a:lnSpc>
                <a:spcPct val="100000"/>
              </a:lnSpc>
              <a:defRPr/>
            </a:pPr>
            <a:r>
              <a:rPr lang="en-US" dirty="0">
                <a:cs typeface="+mn-cs"/>
              </a:rPr>
              <a:t>Tech-enabled clinical research</a:t>
            </a:r>
          </a:p>
          <a:p>
            <a:pPr lvl="1">
              <a:lnSpc>
                <a:spcPct val="100000"/>
              </a:lnSpc>
              <a:defRPr/>
            </a:pPr>
            <a:r>
              <a:rPr lang="en-US" dirty="0">
                <a:solidFill>
                  <a:schemeClr val="bg1">
                    <a:lumMod val="75000"/>
                  </a:schemeClr>
                </a:solidFill>
                <a:cs typeface="+mn-cs"/>
              </a:rPr>
              <a:t>Screening, recruitment, enrollment and consent</a:t>
            </a:r>
          </a:p>
          <a:p>
            <a:pPr lvl="1">
              <a:lnSpc>
                <a:spcPct val="100000"/>
              </a:lnSpc>
              <a:defRPr/>
            </a:pPr>
            <a:r>
              <a:rPr lang="en-US" dirty="0">
                <a:solidFill>
                  <a:schemeClr val="bg1">
                    <a:lumMod val="75000"/>
                  </a:schemeClr>
                </a:solidFill>
                <a:cs typeface="+mn-cs"/>
              </a:rPr>
              <a:t>Retention</a:t>
            </a:r>
          </a:p>
          <a:p>
            <a:pPr lvl="1">
              <a:lnSpc>
                <a:spcPct val="100000"/>
              </a:lnSpc>
              <a:defRPr/>
            </a:pPr>
            <a:r>
              <a:rPr lang="en-US" dirty="0"/>
              <a:t>Outcomes assessment and Engagement</a:t>
            </a:r>
          </a:p>
          <a:p>
            <a:pPr lvl="1">
              <a:lnSpc>
                <a:spcPct val="100000"/>
              </a:lnSpc>
              <a:defRPr/>
            </a:pPr>
            <a:r>
              <a:rPr lang="en-US" dirty="0">
                <a:solidFill>
                  <a:schemeClr val="bg1">
                    <a:lumMod val="75000"/>
                  </a:schemeClr>
                </a:solidFill>
                <a:cs typeface="+mn-cs"/>
              </a:rPr>
              <a:t>Interventions and interventional design</a:t>
            </a:r>
          </a:p>
        </p:txBody>
      </p:sp>
      <p:sp>
        <p:nvSpPr>
          <p:cNvPr id="8" name="Date Placeholder 3">
            <a:extLst>
              <a:ext uri="{FF2B5EF4-FFF2-40B4-BE49-F238E27FC236}">
                <a16:creationId xmlns:a16="http://schemas.microsoft.com/office/drawing/2014/main" id="{7BB6DB34-C58A-3A4A-99D9-92D0C23B4088}"/>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9" name="Footer Placeholder 4">
            <a:extLst>
              <a:ext uri="{FF2B5EF4-FFF2-40B4-BE49-F238E27FC236}">
                <a16:creationId xmlns:a16="http://schemas.microsoft.com/office/drawing/2014/main" id="{889BE606-27C4-B549-8C51-A8EEC3DE4C7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159069416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a:xfrm>
            <a:off x="1771650" y="304800"/>
            <a:ext cx="8801100" cy="1143000"/>
          </a:xfrm>
        </p:spPr>
        <p:txBody>
          <a:bodyPr/>
          <a:lstStyle/>
          <a:p>
            <a:pPr eaLnBrk="1" hangingPunct="1"/>
            <a:r>
              <a:rPr lang="en-US" altLang="x-none" sz="3200"/>
              <a:t>Why Can't Health Data Work Like an ATM?</a:t>
            </a:r>
          </a:p>
        </p:txBody>
      </p:sp>
      <p:sp>
        <p:nvSpPr>
          <p:cNvPr id="223235" name="Rectangle 3"/>
          <p:cNvSpPr>
            <a:spLocks noGrp="1" noChangeArrowheads="1"/>
          </p:cNvSpPr>
          <p:nvPr>
            <p:ph type="body" sz="half" idx="1"/>
          </p:nvPr>
        </p:nvSpPr>
        <p:spPr/>
        <p:txBody>
          <a:bodyPr/>
          <a:lstStyle/>
          <a:p>
            <a:pPr eaLnBrk="1" hangingPunct="1">
              <a:buFont typeface="Wingdings" charset="2"/>
              <a:buNone/>
            </a:pPr>
            <a:r>
              <a:rPr lang="en-US" altLang="x-none" sz="2600" b="1"/>
              <a:t>Banking</a:t>
            </a:r>
            <a:endParaRPr lang="en-US" altLang="x-none" sz="2600"/>
          </a:p>
          <a:p>
            <a:pPr eaLnBrk="1" hangingPunct="1"/>
            <a:r>
              <a:rPr lang="en-US" altLang="x-none" sz="2400"/>
              <a:t>ISO 8583 standard has 128 data items, &lt;80 used</a:t>
            </a:r>
          </a:p>
          <a:p>
            <a:pPr eaLnBrk="1" hangingPunct="1"/>
            <a:r>
              <a:rPr lang="en-US" altLang="x-none" sz="2400"/>
              <a:t>No ambiguities in meaning (e.g., a dollar)</a:t>
            </a:r>
          </a:p>
          <a:p>
            <a:pPr eaLnBrk="1" hangingPunct="1"/>
            <a:r>
              <a:rPr lang="en-US" altLang="x-none" sz="2400"/>
              <a:t>Only about 10 standard tasks (e.g., deposit)</a:t>
            </a:r>
          </a:p>
          <a:p>
            <a:pPr eaLnBrk="1" hangingPunct="1"/>
            <a:r>
              <a:rPr lang="en-US" altLang="x-none" sz="2400"/>
              <a:t>20 years for ATMs to interoperate widely</a:t>
            </a:r>
            <a:r>
              <a:rPr lang="en-US" altLang="x-none" sz="2600"/>
              <a:t>	</a:t>
            </a:r>
          </a:p>
        </p:txBody>
      </p:sp>
      <p:sp>
        <p:nvSpPr>
          <p:cNvPr id="223236" name="Rectangle 4"/>
          <p:cNvSpPr>
            <a:spLocks noGrp="1" noChangeArrowheads="1"/>
          </p:cNvSpPr>
          <p:nvPr>
            <p:ph type="body" sz="half" idx="2"/>
          </p:nvPr>
        </p:nvSpPr>
        <p:spPr/>
        <p:txBody>
          <a:bodyPr/>
          <a:lstStyle/>
          <a:p>
            <a:pPr eaLnBrk="1" hangingPunct="1">
              <a:buFont typeface="Wingdings" charset="2"/>
              <a:buNone/>
            </a:pPr>
            <a:r>
              <a:rPr lang="en-US" altLang="x-none" sz="2600" b="1"/>
              <a:t>Health care</a:t>
            </a:r>
          </a:p>
          <a:p>
            <a:pPr eaLnBrk="1" hangingPunct="1"/>
            <a:r>
              <a:rPr lang="en-US" altLang="x-none" sz="2400"/>
              <a:t>ICD10 has 68,000 codes</a:t>
            </a:r>
          </a:p>
          <a:p>
            <a:pPr eaLnBrk="1" hangingPunct="1"/>
            <a:r>
              <a:rPr lang="en-US" altLang="x-none" sz="2400"/>
              <a:t>Concepts (e.g., diseases) not well understood</a:t>
            </a:r>
          </a:p>
          <a:p>
            <a:pPr eaLnBrk="1" hangingPunct="1"/>
            <a:r>
              <a:rPr lang="en-US" altLang="x-none" sz="2400"/>
              <a:t>Many complex, varying tasks</a:t>
            </a:r>
          </a:p>
          <a:p>
            <a:pPr eaLnBrk="1" hangingPunct="1"/>
            <a:r>
              <a:rPr lang="en-US" altLang="x-none" sz="2400"/>
              <a:t>Each </a:t>
            </a:r>
            <a:r>
              <a:rPr lang="ja-JP" altLang="en-US" sz="2400"/>
              <a:t>“</a:t>
            </a:r>
            <a:r>
              <a:rPr lang="en-US" altLang="x-none" sz="2400"/>
              <a:t>customer</a:t>
            </a:r>
            <a:r>
              <a:rPr lang="ja-JP" altLang="en-US" sz="2400"/>
              <a:t>”</a:t>
            </a:r>
            <a:r>
              <a:rPr lang="en-US" altLang="x-none" sz="2400"/>
              <a:t> is different, many </a:t>
            </a:r>
            <a:r>
              <a:rPr lang="ja-JP" altLang="en-US" sz="2400"/>
              <a:t>“</a:t>
            </a:r>
            <a:r>
              <a:rPr lang="en-US" altLang="x-none" sz="2400"/>
              <a:t>tellers</a:t>
            </a:r>
            <a:r>
              <a:rPr lang="ja-JP" altLang="en-US" sz="2400"/>
              <a:t>”</a:t>
            </a:r>
            <a:r>
              <a:rPr lang="en-US" altLang="x-none" sz="2600"/>
              <a:t> </a:t>
            </a:r>
          </a:p>
        </p:txBody>
      </p:sp>
      <p:sp>
        <p:nvSpPr>
          <p:cNvPr id="5" name="Date Placeholder 3">
            <a:extLst>
              <a:ext uri="{FF2B5EF4-FFF2-40B4-BE49-F238E27FC236}">
                <a16:creationId xmlns:a16="http://schemas.microsoft.com/office/drawing/2014/main" id="{D3B6C880-D6AF-0844-8F14-3266296A49D4}"/>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6" name="Footer Placeholder 4">
            <a:extLst>
              <a:ext uri="{FF2B5EF4-FFF2-40B4-BE49-F238E27FC236}">
                <a16:creationId xmlns:a16="http://schemas.microsoft.com/office/drawing/2014/main" id="{5A89DB5F-E79A-FA46-9C2F-CCBA74A6BBC6}"/>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2024465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2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3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p:bldP spid="22323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9530D1-2FFF-B845-BAEC-DDB5BBE3261F}"/>
              </a:ext>
            </a:extLst>
          </p:cNvPr>
          <p:cNvPicPr>
            <a:picLocks noChangeAspect="1"/>
          </p:cNvPicPr>
          <p:nvPr/>
        </p:nvPicPr>
        <p:blipFill>
          <a:blip r:embed="rId2"/>
          <a:stretch>
            <a:fillRect/>
          </a:stretch>
        </p:blipFill>
        <p:spPr>
          <a:xfrm>
            <a:off x="1151699" y="107122"/>
            <a:ext cx="10024301" cy="6217477"/>
          </a:xfrm>
          <a:prstGeom prst="rect">
            <a:avLst/>
          </a:prstGeom>
        </p:spPr>
      </p:pic>
      <p:sp>
        <p:nvSpPr>
          <p:cNvPr id="4" name="Date Placeholder 3">
            <a:extLst>
              <a:ext uri="{FF2B5EF4-FFF2-40B4-BE49-F238E27FC236}">
                <a16:creationId xmlns:a16="http://schemas.microsoft.com/office/drawing/2014/main" id="{6DE52CF9-5284-C240-BB41-F9F1B8AD228D}"/>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5" name="Footer Placeholder 4">
            <a:extLst>
              <a:ext uri="{FF2B5EF4-FFF2-40B4-BE49-F238E27FC236}">
                <a16:creationId xmlns:a16="http://schemas.microsoft.com/office/drawing/2014/main" id="{7C02624E-E43A-E741-8F91-8ED00A93C41F}"/>
              </a:ext>
            </a:extLst>
          </p:cNvPr>
          <p:cNvSpPr>
            <a:spLocks noGrp="1"/>
          </p:cNvSpPr>
          <p:nvPr>
            <p:ph type="ftr" sz="quarter" idx="11"/>
          </p:nvPr>
        </p:nvSpPr>
        <p:spPr>
          <a:xfrm>
            <a:off x="3708411" y="6459784"/>
            <a:ext cx="4822804" cy="365125"/>
          </a:xfrm>
        </p:spPr>
        <p:txBody>
          <a:bodyPr/>
          <a:lstStyle/>
          <a:p>
            <a:pPr>
              <a:defRPr/>
            </a:pPr>
            <a:r>
              <a:rPr lang="en-US" dirty="0"/>
              <a:t>CAPS Methods core seminar</a:t>
            </a:r>
          </a:p>
        </p:txBody>
      </p:sp>
    </p:spTree>
    <p:extLst>
      <p:ext uri="{BB962C8B-B14F-4D97-AF65-F5344CB8AC3E}">
        <p14:creationId xmlns:p14="http://schemas.microsoft.com/office/powerpoint/2010/main" val="2424963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F43D64C8-E85A-5345-8359-9B13F586886D}"/>
              </a:ext>
            </a:extLst>
          </p:cNvPr>
          <p:cNvSpPr>
            <a:spLocks noGrp="1"/>
          </p:cNvSpPr>
          <p:nvPr>
            <p:ph type="title"/>
          </p:nvPr>
        </p:nvSpPr>
        <p:spPr/>
        <p:txBody>
          <a:bodyPr/>
          <a:lstStyle/>
          <a:p>
            <a:r>
              <a:rPr lang="en-US" dirty="0"/>
              <a:t>65+ Published Schemas</a:t>
            </a:r>
          </a:p>
        </p:txBody>
      </p:sp>
      <p:sp>
        <p:nvSpPr>
          <p:cNvPr id="245" name="Shape 245"/>
          <p:cNvSpPr txBox="1">
            <a:spLocks noGrp="1"/>
          </p:cNvSpPr>
          <p:nvPr>
            <p:ph idx="1"/>
          </p:nvPr>
        </p:nvSpPr>
        <p:spPr>
          <a:xfrm>
            <a:off x="1186180" y="1960034"/>
            <a:ext cx="10058400" cy="4023360"/>
          </a:xfrm>
          <a:prstGeom prst="rect">
            <a:avLst/>
          </a:prstGeom>
          <a:noFill/>
          <a:ln>
            <a:noFill/>
          </a:ln>
        </p:spPr>
        <p:txBody>
          <a:bodyPr vert="horz" lIns="91425" tIns="91425" rIns="91425" bIns="91425" rtlCol="0" anchor="t" anchorCtr="0">
            <a:noAutofit/>
          </a:bodyPr>
          <a:lstStyle/>
          <a:p>
            <a:pPr marL="342900" indent="-342900">
              <a:spcAft>
                <a:spcPts val="0"/>
              </a:spcAft>
              <a:buClr>
                <a:srgbClr val="595959"/>
              </a:buClr>
              <a:buSzPct val="25000"/>
              <a:buNone/>
            </a:pPr>
            <a:r>
              <a:rPr lang="en-US" b="1">
                <a:solidFill>
                  <a:schemeClr val="tx1">
                    <a:lumMod val="75000"/>
                    <a:lumOff val="25000"/>
                  </a:schemeClr>
                </a:solidFill>
                <a:latin typeface="Galdeano"/>
                <a:ea typeface="Galdeano"/>
                <a:cs typeface="Galdeano"/>
                <a:sym typeface="Galdeano"/>
              </a:rPr>
              <a:t>Physical activity, e.g.,</a:t>
            </a:r>
            <a:r>
              <a:rPr lang="en-US">
                <a:solidFill>
                  <a:schemeClr val="tx1">
                    <a:lumMod val="75000"/>
                    <a:lumOff val="25000"/>
                  </a:schemeClr>
                </a:solidFill>
                <a:latin typeface="Galdeano"/>
                <a:ea typeface="Galdeano"/>
                <a:cs typeface="Galdeano"/>
                <a:sym typeface="Galdeano"/>
              </a:rPr>
              <a:t> </a:t>
            </a:r>
          </a:p>
          <a:p>
            <a:pPr marL="457200" indent="-228600">
              <a:spcAft>
                <a:spcPts val="0"/>
              </a:spcAft>
              <a:buClr>
                <a:srgbClr val="595959"/>
              </a:buClr>
              <a:buFont typeface="Arial"/>
              <a:buChar char="●"/>
            </a:pPr>
            <a:r>
              <a:rPr lang="en-US" sz="1600">
                <a:solidFill>
                  <a:schemeClr val="tx1">
                    <a:lumMod val="75000"/>
                    <a:lumOff val="25000"/>
                  </a:schemeClr>
                </a:solidFill>
                <a:latin typeface="Galdeano"/>
                <a:ea typeface="Galdeano"/>
                <a:cs typeface="Galdeano"/>
                <a:sym typeface="Galdeano"/>
              </a:rPr>
              <a:t>physical activity, activity name</a:t>
            </a:r>
          </a:p>
          <a:p>
            <a:pPr marL="457200" indent="-228600">
              <a:spcAft>
                <a:spcPts val="0"/>
              </a:spcAft>
              <a:buClr>
                <a:srgbClr val="595959"/>
              </a:buClr>
              <a:buFont typeface="Arial"/>
              <a:buChar char="●"/>
            </a:pPr>
            <a:r>
              <a:rPr lang="en-US" sz="1600">
                <a:solidFill>
                  <a:schemeClr val="tx1">
                    <a:lumMod val="75000"/>
                    <a:lumOff val="25000"/>
                  </a:schemeClr>
                </a:solidFill>
                <a:latin typeface="Galdeano"/>
                <a:ea typeface="Galdeano"/>
                <a:cs typeface="Galdeano"/>
                <a:sym typeface="Galdeano"/>
              </a:rPr>
              <a:t>step count</a:t>
            </a:r>
          </a:p>
          <a:p>
            <a:pPr marL="457200" indent="-228600">
              <a:spcAft>
                <a:spcPts val="0"/>
              </a:spcAft>
              <a:buClr>
                <a:srgbClr val="595959"/>
              </a:buClr>
              <a:buFont typeface="Arial"/>
              <a:buChar char="●"/>
            </a:pPr>
            <a:r>
              <a:rPr lang="en-US" sz="1600">
                <a:solidFill>
                  <a:schemeClr val="tx1">
                    <a:lumMod val="75000"/>
                    <a:lumOff val="25000"/>
                  </a:schemeClr>
                </a:solidFill>
                <a:latin typeface="Galdeano"/>
                <a:ea typeface="Galdeano"/>
                <a:cs typeface="Galdeano"/>
                <a:sym typeface="Galdeano"/>
              </a:rPr>
              <a:t>minutes of moderate activity</a:t>
            </a:r>
          </a:p>
          <a:p>
            <a:pPr marL="342900" indent="-342900">
              <a:spcAft>
                <a:spcPts val="0"/>
              </a:spcAft>
              <a:buClr>
                <a:schemeClr val="dk1"/>
              </a:buClr>
              <a:buSzPct val="25000"/>
              <a:buNone/>
            </a:pPr>
            <a:endParaRPr sz="1200">
              <a:solidFill>
                <a:schemeClr val="tx1">
                  <a:lumMod val="75000"/>
                  <a:lumOff val="25000"/>
                </a:schemeClr>
              </a:solidFill>
              <a:latin typeface="Galdeano"/>
              <a:ea typeface="Galdeano"/>
              <a:cs typeface="Galdeano"/>
              <a:sym typeface="Galdeano"/>
            </a:endParaRPr>
          </a:p>
          <a:p>
            <a:pPr marL="342900" indent="-342900">
              <a:spcAft>
                <a:spcPts val="0"/>
              </a:spcAft>
              <a:buClr>
                <a:schemeClr val="dk1"/>
              </a:buClr>
              <a:buSzPct val="25000"/>
              <a:buNone/>
            </a:pPr>
            <a:endParaRPr sz="1200">
              <a:solidFill>
                <a:schemeClr val="tx1">
                  <a:lumMod val="75000"/>
                  <a:lumOff val="25000"/>
                </a:schemeClr>
              </a:solidFill>
              <a:latin typeface="Galdeano"/>
              <a:ea typeface="Galdeano"/>
              <a:cs typeface="Galdeano"/>
              <a:sym typeface="Galdeano"/>
            </a:endParaRPr>
          </a:p>
          <a:p>
            <a:pPr marL="342900" indent="-342900">
              <a:spcAft>
                <a:spcPts val="0"/>
              </a:spcAft>
              <a:buClr>
                <a:schemeClr val="dk1"/>
              </a:buClr>
              <a:buSzPct val="25000"/>
              <a:buNone/>
            </a:pPr>
            <a:endParaRPr sz="1200">
              <a:solidFill>
                <a:schemeClr val="tx1">
                  <a:lumMod val="75000"/>
                  <a:lumOff val="25000"/>
                </a:schemeClr>
              </a:solidFill>
              <a:latin typeface="Galdeano"/>
              <a:ea typeface="Galdeano"/>
              <a:cs typeface="Galdeano"/>
              <a:sym typeface="Galdeano"/>
            </a:endParaRPr>
          </a:p>
          <a:p>
            <a:pPr marL="342900" indent="-342900">
              <a:buClr>
                <a:schemeClr val="dk1"/>
              </a:buClr>
              <a:buSzPct val="25000"/>
              <a:buNone/>
            </a:pPr>
            <a:endParaRPr sz="1200">
              <a:solidFill>
                <a:schemeClr val="tx1">
                  <a:lumMod val="75000"/>
                  <a:lumOff val="25000"/>
                </a:schemeClr>
              </a:solidFill>
              <a:latin typeface="Galdeano"/>
              <a:ea typeface="Galdeano"/>
              <a:cs typeface="Galdeano"/>
              <a:sym typeface="Galdeano"/>
            </a:endParaRPr>
          </a:p>
        </p:txBody>
      </p:sp>
      <p:sp>
        <p:nvSpPr>
          <p:cNvPr id="246" name="Shape 246"/>
          <p:cNvSpPr txBox="1">
            <a:spLocks noGrp="1"/>
          </p:cNvSpPr>
          <p:nvPr>
            <p:ph type="body" idx="4294967295"/>
          </p:nvPr>
        </p:nvSpPr>
        <p:spPr>
          <a:xfrm>
            <a:off x="7833996" y="1955694"/>
            <a:ext cx="2627312" cy="1039812"/>
          </a:xfrm>
          <a:prstGeom prst="rect">
            <a:avLst/>
          </a:prstGeom>
          <a:noFill/>
          <a:ln>
            <a:noFill/>
          </a:ln>
        </p:spPr>
        <p:txBody>
          <a:bodyPr vert="horz" lIns="91425" tIns="91425" rIns="91425" bIns="91425" rtlCol="0" anchor="t" anchorCtr="0">
            <a:noAutofit/>
          </a:bodyPr>
          <a:lstStyle/>
          <a:p>
            <a:pPr marL="342900" indent="-342900">
              <a:spcAft>
                <a:spcPts val="0"/>
              </a:spcAft>
              <a:buClr>
                <a:srgbClr val="595959"/>
              </a:buClr>
              <a:buSzPct val="25000"/>
              <a:buNone/>
            </a:pPr>
            <a:r>
              <a:rPr lang="en-US" b="1" dirty="0">
                <a:solidFill>
                  <a:schemeClr val="tx1">
                    <a:lumMod val="75000"/>
                    <a:lumOff val="25000"/>
                  </a:schemeClr>
                </a:solidFill>
                <a:latin typeface="Galdeano"/>
                <a:ea typeface="Galdeano"/>
                <a:cs typeface="Galdeano"/>
                <a:sym typeface="Galdeano"/>
              </a:rPr>
              <a:t>Utilities, e.g., </a:t>
            </a:r>
          </a:p>
          <a:p>
            <a:pPr marL="457200" indent="-228600">
              <a:spcAft>
                <a:spcPts val="0"/>
              </a:spcAft>
              <a:buClr>
                <a:srgbClr val="595959"/>
              </a:buClr>
              <a:buFont typeface="Arial"/>
              <a:buChar char="●"/>
            </a:pPr>
            <a:r>
              <a:rPr lang="en-US" sz="1600" dirty="0">
                <a:solidFill>
                  <a:schemeClr val="tx1">
                    <a:lumMod val="75000"/>
                    <a:lumOff val="25000"/>
                  </a:schemeClr>
                </a:solidFill>
                <a:latin typeface="Galdeano"/>
                <a:ea typeface="Galdeano"/>
                <a:cs typeface="Galdeano"/>
                <a:sym typeface="Galdeano"/>
              </a:rPr>
              <a:t>time, units</a:t>
            </a:r>
          </a:p>
          <a:p>
            <a:pPr marL="457200" indent="-228600">
              <a:spcAft>
                <a:spcPts val="0"/>
              </a:spcAft>
              <a:buClr>
                <a:srgbClr val="595959"/>
              </a:buClr>
              <a:buFont typeface="Galdeano"/>
              <a:buChar char="●"/>
            </a:pPr>
            <a:r>
              <a:rPr lang="en-US" sz="1600" dirty="0">
                <a:solidFill>
                  <a:schemeClr val="tx1">
                    <a:lumMod val="75000"/>
                    <a:lumOff val="25000"/>
                  </a:schemeClr>
                </a:solidFill>
                <a:latin typeface="Galdeano"/>
                <a:ea typeface="Galdeano"/>
                <a:cs typeface="Galdeano"/>
                <a:sym typeface="Galdeano"/>
              </a:rPr>
              <a:t>descriptive statistics</a:t>
            </a:r>
          </a:p>
          <a:p>
            <a:pPr marL="342900" indent="-342900">
              <a:spcAft>
                <a:spcPts val="0"/>
              </a:spcAft>
              <a:buClr>
                <a:schemeClr val="dk1"/>
              </a:buClr>
              <a:buSzPct val="25000"/>
              <a:buNone/>
            </a:pPr>
            <a:endParaRPr sz="1200" dirty="0">
              <a:solidFill>
                <a:schemeClr val="tx1">
                  <a:lumMod val="75000"/>
                  <a:lumOff val="25000"/>
                </a:schemeClr>
              </a:solidFill>
              <a:latin typeface="Galdeano"/>
              <a:ea typeface="Galdeano"/>
              <a:cs typeface="Galdeano"/>
              <a:sym typeface="Galdeano"/>
            </a:endParaRPr>
          </a:p>
          <a:p>
            <a:pPr marL="342900" indent="-342900">
              <a:spcAft>
                <a:spcPts val="0"/>
              </a:spcAft>
              <a:buClr>
                <a:schemeClr val="dk1"/>
              </a:buClr>
              <a:buSzPct val="25000"/>
              <a:buNone/>
            </a:pPr>
            <a:endParaRPr sz="1200" dirty="0">
              <a:solidFill>
                <a:schemeClr val="tx1">
                  <a:lumMod val="75000"/>
                  <a:lumOff val="25000"/>
                </a:schemeClr>
              </a:solidFill>
              <a:latin typeface="Galdeano"/>
              <a:ea typeface="Galdeano"/>
              <a:cs typeface="Galdeano"/>
              <a:sym typeface="Galdeano"/>
            </a:endParaRPr>
          </a:p>
          <a:p>
            <a:pPr marL="342900" indent="-342900">
              <a:buClr>
                <a:schemeClr val="dk1"/>
              </a:buClr>
              <a:buSzPct val="25000"/>
              <a:buNone/>
            </a:pPr>
            <a:endParaRPr sz="1200" dirty="0">
              <a:solidFill>
                <a:schemeClr val="tx1">
                  <a:lumMod val="75000"/>
                  <a:lumOff val="25000"/>
                </a:schemeClr>
              </a:solidFill>
              <a:latin typeface="Galdeano"/>
              <a:ea typeface="Galdeano"/>
              <a:cs typeface="Galdeano"/>
              <a:sym typeface="Galdeano"/>
            </a:endParaRPr>
          </a:p>
        </p:txBody>
      </p:sp>
      <p:sp>
        <p:nvSpPr>
          <p:cNvPr id="247" name="Shape 247"/>
          <p:cNvSpPr txBox="1">
            <a:spLocks noGrp="1"/>
          </p:cNvSpPr>
          <p:nvPr>
            <p:ph type="body" idx="4294967295"/>
          </p:nvPr>
        </p:nvSpPr>
        <p:spPr>
          <a:xfrm>
            <a:off x="4608513" y="3718507"/>
            <a:ext cx="3013075" cy="936625"/>
          </a:xfrm>
          <a:prstGeom prst="rect">
            <a:avLst/>
          </a:prstGeom>
          <a:noFill/>
          <a:ln>
            <a:noFill/>
          </a:ln>
        </p:spPr>
        <p:txBody>
          <a:bodyPr vert="horz" lIns="91425" tIns="91425" rIns="91425" bIns="91425" rtlCol="0" anchor="t" anchorCtr="0">
            <a:noAutofit/>
          </a:bodyPr>
          <a:lstStyle/>
          <a:p>
            <a:pPr marL="342900" indent="-342900">
              <a:spcAft>
                <a:spcPts val="0"/>
              </a:spcAft>
              <a:buClr>
                <a:srgbClr val="595959"/>
              </a:buClr>
              <a:buSzPct val="25000"/>
              <a:buNone/>
            </a:pPr>
            <a:r>
              <a:rPr lang="en-US" b="1" dirty="0">
                <a:solidFill>
                  <a:schemeClr val="tx1">
                    <a:lumMod val="75000"/>
                    <a:lumOff val="25000"/>
                  </a:schemeClr>
                </a:solidFill>
                <a:latin typeface="Galdeano"/>
                <a:ea typeface="Galdeano"/>
                <a:cs typeface="Galdeano"/>
                <a:sym typeface="Galdeano"/>
              </a:rPr>
              <a:t>Environmental, e.g.,</a:t>
            </a:r>
            <a:r>
              <a:rPr lang="en-US" dirty="0">
                <a:solidFill>
                  <a:schemeClr val="tx1">
                    <a:lumMod val="75000"/>
                    <a:lumOff val="25000"/>
                  </a:schemeClr>
                </a:solidFill>
                <a:latin typeface="Galdeano"/>
                <a:ea typeface="Galdeano"/>
                <a:cs typeface="Galdeano"/>
                <a:sym typeface="Galdeano"/>
              </a:rPr>
              <a:t> </a:t>
            </a:r>
          </a:p>
          <a:p>
            <a:pPr marL="457200" indent="-342900">
              <a:spcAft>
                <a:spcPts val="0"/>
              </a:spcAft>
              <a:buClr>
                <a:srgbClr val="595959"/>
              </a:buClr>
              <a:buFont typeface="Arial"/>
              <a:buChar char="●"/>
            </a:pPr>
            <a:r>
              <a:rPr lang="en-US" sz="1600" dirty="0">
                <a:solidFill>
                  <a:schemeClr val="tx1">
                    <a:lumMod val="75000"/>
                    <a:lumOff val="25000"/>
                  </a:schemeClr>
                </a:solidFill>
                <a:latin typeface="Galdeano"/>
                <a:ea typeface="Galdeano"/>
                <a:cs typeface="Galdeano"/>
                <a:sym typeface="Galdeano"/>
              </a:rPr>
              <a:t>ambient temp</a:t>
            </a:r>
          </a:p>
          <a:p>
            <a:pPr marL="342900" indent="-342900">
              <a:spcAft>
                <a:spcPts val="0"/>
              </a:spcAft>
              <a:buClr>
                <a:schemeClr val="dk1"/>
              </a:buClr>
              <a:buSzPct val="25000"/>
              <a:buNone/>
            </a:pPr>
            <a:endParaRPr sz="1200" dirty="0">
              <a:solidFill>
                <a:schemeClr val="tx1">
                  <a:lumMod val="75000"/>
                  <a:lumOff val="25000"/>
                </a:schemeClr>
              </a:solidFill>
              <a:latin typeface="Galdeano"/>
              <a:ea typeface="Galdeano"/>
              <a:cs typeface="Galdeano"/>
              <a:sym typeface="Galdeano"/>
            </a:endParaRPr>
          </a:p>
          <a:p>
            <a:pPr marL="342900" indent="-342900">
              <a:spcAft>
                <a:spcPts val="0"/>
              </a:spcAft>
              <a:buClr>
                <a:schemeClr val="dk1"/>
              </a:buClr>
              <a:buSzPct val="25000"/>
              <a:buNone/>
            </a:pPr>
            <a:endParaRPr sz="1200" dirty="0">
              <a:solidFill>
                <a:schemeClr val="tx1">
                  <a:lumMod val="75000"/>
                  <a:lumOff val="25000"/>
                </a:schemeClr>
              </a:solidFill>
              <a:latin typeface="Galdeano"/>
              <a:ea typeface="Galdeano"/>
              <a:cs typeface="Galdeano"/>
              <a:sym typeface="Galdeano"/>
            </a:endParaRPr>
          </a:p>
          <a:p>
            <a:pPr marL="342900" indent="-342900">
              <a:spcAft>
                <a:spcPts val="0"/>
              </a:spcAft>
              <a:buClr>
                <a:schemeClr val="dk1"/>
              </a:buClr>
              <a:buSzPct val="25000"/>
              <a:buNone/>
            </a:pPr>
            <a:endParaRPr sz="1200" dirty="0">
              <a:solidFill>
                <a:schemeClr val="tx1">
                  <a:lumMod val="75000"/>
                  <a:lumOff val="25000"/>
                </a:schemeClr>
              </a:solidFill>
              <a:latin typeface="Galdeano"/>
              <a:ea typeface="Galdeano"/>
              <a:cs typeface="Galdeano"/>
              <a:sym typeface="Galdeano"/>
            </a:endParaRPr>
          </a:p>
          <a:p>
            <a:pPr marL="342900" indent="-342900">
              <a:buClr>
                <a:schemeClr val="dk1"/>
              </a:buClr>
              <a:buSzPct val="25000"/>
              <a:buNone/>
            </a:pPr>
            <a:endParaRPr sz="1200" dirty="0">
              <a:solidFill>
                <a:schemeClr val="tx1">
                  <a:lumMod val="75000"/>
                  <a:lumOff val="25000"/>
                </a:schemeClr>
              </a:solidFill>
              <a:latin typeface="Galdeano"/>
              <a:ea typeface="Galdeano"/>
              <a:cs typeface="Galdeano"/>
              <a:sym typeface="Galdeano"/>
            </a:endParaRPr>
          </a:p>
        </p:txBody>
      </p:sp>
      <p:sp>
        <p:nvSpPr>
          <p:cNvPr id="248" name="Shape 248"/>
          <p:cNvSpPr txBox="1">
            <a:spLocks noGrp="1"/>
          </p:cNvSpPr>
          <p:nvPr>
            <p:ph type="body" idx="4294967295"/>
          </p:nvPr>
        </p:nvSpPr>
        <p:spPr>
          <a:xfrm>
            <a:off x="4608513" y="1960034"/>
            <a:ext cx="3011487" cy="1366837"/>
          </a:xfrm>
          <a:prstGeom prst="rect">
            <a:avLst/>
          </a:prstGeom>
          <a:noFill/>
          <a:ln>
            <a:noFill/>
          </a:ln>
        </p:spPr>
        <p:txBody>
          <a:bodyPr vert="horz" lIns="91425" tIns="91425" rIns="91425" bIns="91425" rtlCol="0" anchor="t" anchorCtr="0">
            <a:noAutofit/>
          </a:bodyPr>
          <a:lstStyle/>
          <a:p>
            <a:pPr marL="342900" indent="-342900">
              <a:spcAft>
                <a:spcPts val="0"/>
              </a:spcAft>
              <a:buClr>
                <a:srgbClr val="595959"/>
              </a:buClr>
              <a:buSzPct val="25000"/>
              <a:buNone/>
            </a:pPr>
            <a:r>
              <a:rPr lang="en-US" b="1" dirty="0">
                <a:solidFill>
                  <a:schemeClr val="tx1">
                    <a:lumMod val="75000"/>
                    <a:lumOff val="25000"/>
                  </a:schemeClr>
                </a:solidFill>
                <a:latin typeface="Galdeano"/>
                <a:ea typeface="Galdeano"/>
                <a:cs typeface="Galdeano"/>
                <a:sym typeface="Galdeano"/>
              </a:rPr>
              <a:t>Medication, e.g.,</a:t>
            </a:r>
            <a:r>
              <a:rPr lang="en-US" dirty="0">
                <a:solidFill>
                  <a:schemeClr val="tx1">
                    <a:lumMod val="75000"/>
                    <a:lumOff val="25000"/>
                  </a:schemeClr>
                </a:solidFill>
                <a:latin typeface="Galdeano"/>
                <a:ea typeface="Galdeano"/>
                <a:cs typeface="Galdeano"/>
                <a:sym typeface="Galdeano"/>
              </a:rPr>
              <a:t> </a:t>
            </a:r>
          </a:p>
          <a:p>
            <a:pPr marL="457200" indent="-342900">
              <a:spcAft>
                <a:spcPts val="0"/>
              </a:spcAft>
              <a:buClr>
                <a:srgbClr val="595959"/>
              </a:buClr>
              <a:buFont typeface="Arial"/>
              <a:buChar char="●"/>
            </a:pPr>
            <a:r>
              <a:rPr lang="en-US" sz="1600" dirty="0">
                <a:solidFill>
                  <a:schemeClr val="tx1">
                    <a:lumMod val="75000"/>
                    <a:lumOff val="25000"/>
                  </a:schemeClr>
                </a:solidFill>
                <a:latin typeface="Galdeano"/>
                <a:ea typeface="Galdeano"/>
                <a:cs typeface="Galdeano"/>
                <a:sym typeface="Galdeano"/>
              </a:rPr>
              <a:t>med prescription, adherence percent</a:t>
            </a:r>
          </a:p>
          <a:p>
            <a:pPr marL="457200" indent="-342900">
              <a:buClr>
                <a:srgbClr val="595959"/>
              </a:buClr>
              <a:buFont typeface="Arial"/>
              <a:buChar char="●"/>
            </a:pPr>
            <a:r>
              <a:rPr lang="en-US" sz="1600" dirty="0">
                <a:solidFill>
                  <a:schemeClr val="tx1">
                    <a:lumMod val="75000"/>
                    <a:lumOff val="25000"/>
                  </a:schemeClr>
                </a:solidFill>
                <a:latin typeface="Galdeano"/>
                <a:ea typeface="Galdeano"/>
                <a:cs typeface="Galdeano"/>
                <a:sym typeface="Galdeano"/>
              </a:rPr>
              <a:t>patient med schedule</a:t>
            </a:r>
          </a:p>
        </p:txBody>
      </p:sp>
      <p:sp>
        <p:nvSpPr>
          <p:cNvPr id="249" name="Shape 249"/>
          <p:cNvSpPr txBox="1">
            <a:spLocks noGrp="1"/>
          </p:cNvSpPr>
          <p:nvPr>
            <p:ph type="body" idx="4294967295"/>
          </p:nvPr>
        </p:nvSpPr>
        <p:spPr>
          <a:xfrm>
            <a:off x="7833996" y="3792538"/>
            <a:ext cx="3209925" cy="942975"/>
          </a:xfrm>
          <a:prstGeom prst="rect">
            <a:avLst/>
          </a:prstGeom>
          <a:noFill/>
          <a:ln>
            <a:noFill/>
          </a:ln>
        </p:spPr>
        <p:txBody>
          <a:bodyPr vert="horz" lIns="91425" tIns="91425" rIns="91425" bIns="91425" rtlCol="0" anchor="t" anchorCtr="0">
            <a:noAutofit/>
          </a:bodyPr>
          <a:lstStyle/>
          <a:p>
            <a:pPr marL="342900" indent="-342900">
              <a:spcAft>
                <a:spcPts val="0"/>
              </a:spcAft>
              <a:buClr>
                <a:srgbClr val="595959"/>
              </a:buClr>
              <a:buSzPct val="25000"/>
              <a:buNone/>
            </a:pPr>
            <a:r>
              <a:rPr lang="en-US" b="1" dirty="0">
                <a:solidFill>
                  <a:schemeClr val="tx1">
                    <a:lumMod val="75000"/>
                    <a:lumOff val="25000"/>
                  </a:schemeClr>
                </a:solidFill>
                <a:latin typeface="Galdeano"/>
                <a:ea typeface="Galdeano"/>
                <a:cs typeface="Galdeano"/>
                <a:sym typeface="Galdeano"/>
              </a:rPr>
              <a:t>Breathing, e.g.,</a:t>
            </a:r>
            <a:r>
              <a:rPr lang="en-US" dirty="0">
                <a:solidFill>
                  <a:schemeClr val="tx1">
                    <a:lumMod val="75000"/>
                    <a:lumOff val="25000"/>
                  </a:schemeClr>
                </a:solidFill>
                <a:latin typeface="Galdeano"/>
                <a:ea typeface="Galdeano"/>
                <a:cs typeface="Galdeano"/>
                <a:sym typeface="Galdeano"/>
              </a:rPr>
              <a:t> </a:t>
            </a:r>
          </a:p>
          <a:p>
            <a:pPr marL="457200" indent="-342900">
              <a:spcAft>
                <a:spcPts val="0"/>
              </a:spcAft>
              <a:buClr>
                <a:srgbClr val="595959"/>
              </a:buClr>
              <a:buFont typeface="Arial"/>
              <a:buChar char="●"/>
            </a:pPr>
            <a:r>
              <a:rPr lang="en-US" sz="1600" dirty="0">
                <a:solidFill>
                  <a:schemeClr val="tx1">
                    <a:lumMod val="75000"/>
                    <a:lumOff val="25000"/>
                  </a:schemeClr>
                </a:solidFill>
                <a:latin typeface="Galdeano"/>
                <a:ea typeface="Galdeano"/>
                <a:cs typeface="Galdeano"/>
                <a:sym typeface="Galdeano"/>
              </a:rPr>
              <a:t>inspiratory time, expiratory time</a:t>
            </a:r>
          </a:p>
          <a:p>
            <a:pPr marL="457200" indent="-342900">
              <a:spcAft>
                <a:spcPts val="0"/>
              </a:spcAft>
              <a:buClr>
                <a:srgbClr val="595959"/>
              </a:buClr>
              <a:buFont typeface="Arial"/>
              <a:buChar char="●"/>
            </a:pPr>
            <a:r>
              <a:rPr lang="en-US" sz="1600" dirty="0">
                <a:solidFill>
                  <a:schemeClr val="tx1">
                    <a:lumMod val="75000"/>
                    <a:lumOff val="25000"/>
                  </a:schemeClr>
                </a:solidFill>
                <a:latin typeface="Galdeano"/>
                <a:ea typeface="Galdeano"/>
                <a:cs typeface="Galdeano"/>
                <a:sym typeface="Galdeano"/>
              </a:rPr>
              <a:t>breath carbon monoxide</a:t>
            </a:r>
          </a:p>
          <a:p>
            <a:pPr marL="342900" indent="-342900">
              <a:spcAft>
                <a:spcPts val="0"/>
              </a:spcAft>
              <a:buClr>
                <a:schemeClr val="dk1"/>
              </a:buClr>
              <a:buSzPct val="25000"/>
              <a:buNone/>
            </a:pPr>
            <a:endParaRPr sz="1200" dirty="0">
              <a:solidFill>
                <a:schemeClr val="tx1">
                  <a:lumMod val="75000"/>
                  <a:lumOff val="25000"/>
                </a:schemeClr>
              </a:solidFill>
              <a:latin typeface="Galdeano"/>
              <a:ea typeface="Galdeano"/>
              <a:cs typeface="Galdeano"/>
              <a:sym typeface="Galdeano"/>
            </a:endParaRPr>
          </a:p>
          <a:p>
            <a:pPr marL="342900" indent="-342900">
              <a:spcAft>
                <a:spcPts val="0"/>
              </a:spcAft>
              <a:buClr>
                <a:schemeClr val="dk1"/>
              </a:buClr>
              <a:buSzPct val="25000"/>
              <a:buNone/>
            </a:pPr>
            <a:endParaRPr sz="1200" dirty="0">
              <a:solidFill>
                <a:schemeClr val="tx1">
                  <a:lumMod val="75000"/>
                  <a:lumOff val="25000"/>
                </a:schemeClr>
              </a:solidFill>
              <a:latin typeface="Galdeano"/>
              <a:ea typeface="Galdeano"/>
              <a:cs typeface="Galdeano"/>
              <a:sym typeface="Galdeano"/>
            </a:endParaRPr>
          </a:p>
          <a:p>
            <a:pPr marL="342900" indent="-342900">
              <a:spcAft>
                <a:spcPts val="0"/>
              </a:spcAft>
              <a:buClr>
                <a:schemeClr val="dk1"/>
              </a:buClr>
              <a:buSzPct val="25000"/>
              <a:buNone/>
            </a:pPr>
            <a:endParaRPr sz="1200" dirty="0">
              <a:solidFill>
                <a:schemeClr val="tx1">
                  <a:lumMod val="75000"/>
                  <a:lumOff val="25000"/>
                </a:schemeClr>
              </a:solidFill>
              <a:latin typeface="Galdeano"/>
              <a:ea typeface="Galdeano"/>
              <a:cs typeface="Galdeano"/>
              <a:sym typeface="Galdeano"/>
            </a:endParaRPr>
          </a:p>
          <a:p>
            <a:pPr marL="342900" indent="-342900">
              <a:buClr>
                <a:schemeClr val="dk1"/>
              </a:buClr>
              <a:buSzPct val="25000"/>
              <a:buNone/>
            </a:pPr>
            <a:endParaRPr sz="1200" dirty="0">
              <a:solidFill>
                <a:schemeClr val="tx1">
                  <a:lumMod val="75000"/>
                  <a:lumOff val="25000"/>
                </a:schemeClr>
              </a:solidFill>
              <a:latin typeface="Galdeano"/>
              <a:ea typeface="Galdeano"/>
              <a:cs typeface="Galdeano"/>
              <a:sym typeface="Galdeano"/>
            </a:endParaRPr>
          </a:p>
        </p:txBody>
      </p:sp>
      <p:sp>
        <p:nvSpPr>
          <p:cNvPr id="244" name="Shape 244"/>
          <p:cNvSpPr txBox="1">
            <a:spLocks noGrp="1"/>
          </p:cNvSpPr>
          <p:nvPr>
            <p:ph type="body" idx="4294967295"/>
          </p:nvPr>
        </p:nvSpPr>
        <p:spPr>
          <a:xfrm>
            <a:off x="1186180" y="3792538"/>
            <a:ext cx="3211513" cy="1179512"/>
          </a:xfrm>
          <a:prstGeom prst="rect">
            <a:avLst/>
          </a:prstGeom>
          <a:noFill/>
          <a:ln>
            <a:noFill/>
          </a:ln>
        </p:spPr>
        <p:txBody>
          <a:bodyPr vert="horz" lIns="91425" tIns="91425" rIns="91425" bIns="91425" rtlCol="0" anchor="t" anchorCtr="0">
            <a:noAutofit/>
          </a:bodyPr>
          <a:lstStyle/>
          <a:p>
            <a:pPr marL="342900" indent="-342900">
              <a:spcAft>
                <a:spcPts val="0"/>
              </a:spcAft>
              <a:buClr>
                <a:schemeClr val="dk2"/>
              </a:buClr>
              <a:buSzPct val="25000"/>
              <a:buNone/>
            </a:pPr>
            <a:r>
              <a:rPr lang="en-US" b="1" dirty="0">
                <a:solidFill>
                  <a:schemeClr val="tx1">
                    <a:lumMod val="75000"/>
                    <a:lumOff val="25000"/>
                  </a:schemeClr>
                </a:solidFill>
                <a:latin typeface="Galdeano"/>
                <a:ea typeface="Galdeano"/>
                <a:cs typeface="Galdeano"/>
                <a:sym typeface="Galdeano"/>
              </a:rPr>
              <a:t>Physiologic, e.g., </a:t>
            </a:r>
          </a:p>
          <a:p>
            <a:pPr marL="457200" indent="-228600">
              <a:spcAft>
                <a:spcPts val="0"/>
              </a:spcAft>
              <a:buClr>
                <a:schemeClr val="dk2"/>
              </a:buClr>
              <a:buFont typeface="Arial"/>
              <a:buChar char="●"/>
            </a:pPr>
            <a:r>
              <a:rPr lang="en-US" sz="1600" dirty="0">
                <a:solidFill>
                  <a:schemeClr val="tx1">
                    <a:lumMod val="75000"/>
                    <a:lumOff val="25000"/>
                  </a:schemeClr>
                </a:solidFill>
                <a:latin typeface="Galdeano"/>
                <a:ea typeface="Galdeano"/>
                <a:cs typeface="Galdeano"/>
                <a:sym typeface="Galdeano"/>
              </a:rPr>
              <a:t>BMI, height, weight</a:t>
            </a:r>
          </a:p>
          <a:p>
            <a:pPr marL="457200" indent="-228600">
              <a:spcAft>
                <a:spcPts val="0"/>
              </a:spcAft>
              <a:buClr>
                <a:schemeClr val="dk2"/>
              </a:buClr>
              <a:buFont typeface="Arial"/>
              <a:buChar char="●"/>
            </a:pPr>
            <a:r>
              <a:rPr lang="en-US" sz="1600" dirty="0">
                <a:solidFill>
                  <a:schemeClr val="tx1">
                    <a:lumMod val="75000"/>
                    <a:lumOff val="25000"/>
                  </a:schemeClr>
                </a:solidFill>
                <a:latin typeface="Galdeano"/>
                <a:ea typeface="Galdeano"/>
                <a:cs typeface="Galdeano"/>
                <a:sym typeface="Galdeano"/>
              </a:rPr>
              <a:t>body temp, BP, BG, HR, RR interval, O2 sat</a:t>
            </a:r>
          </a:p>
          <a:p>
            <a:pPr marL="457200" indent="-342900">
              <a:spcAft>
                <a:spcPts val="0"/>
              </a:spcAft>
              <a:buClr>
                <a:schemeClr val="dk2"/>
              </a:buClr>
              <a:buFont typeface="Arial"/>
              <a:buChar char="●"/>
            </a:pPr>
            <a:r>
              <a:rPr lang="en-US" sz="1600" dirty="0">
                <a:solidFill>
                  <a:schemeClr val="tx1">
                    <a:lumMod val="75000"/>
                    <a:lumOff val="25000"/>
                  </a:schemeClr>
                </a:solidFill>
                <a:latin typeface="Galdeano"/>
                <a:ea typeface="Galdeano"/>
                <a:cs typeface="Galdeano"/>
                <a:sym typeface="Galdeano"/>
              </a:rPr>
              <a:t>sleep episode, sleep duration</a:t>
            </a:r>
          </a:p>
          <a:p>
            <a:pPr marL="342900" indent="-342900">
              <a:spcAft>
                <a:spcPts val="0"/>
              </a:spcAft>
              <a:buClr>
                <a:schemeClr val="dk2"/>
              </a:buClr>
              <a:buSzPct val="25000"/>
              <a:buNone/>
            </a:pPr>
            <a:endParaRPr sz="3200" dirty="0">
              <a:solidFill>
                <a:schemeClr val="tx1">
                  <a:lumMod val="75000"/>
                  <a:lumOff val="25000"/>
                </a:schemeClr>
              </a:solidFill>
              <a:latin typeface="Galdeano"/>
              <a:ea typeface="Galdeano"/>
              <a:cs typeface="Galdeano"/>
              <a:sym typeface="Galdeano"/>
            </a:endParaRPr>
          </a:p>
          <a:p>
            <a:pPr marL="342900" indent="-342900">
              <a:spcAft>
                <a:spcPts val="0"/>
              </a:spcAft>
              <a:buClr>
                <a:schemeClr val="dk2"/>
              </a:buClr>
              <a:buSzPct val="25000"/>
              <a:buNone/>
            </a:pPr>
            <a:endParaRPr sz="3200" dirty="0">
              <a:solidFill>
                <a:schemeClr val="tx1">
                  <a:lumMod val="75000"/>
                  <a:lumOff val="25000"/>
                </a:schemeClr>
              </a:solidFill>
              <a:latin typeface="Galdeano"/>
              <a:ea typeface="Galdeano"/>
              <a:cs typeface="Galdeano"/>
              <a:sym typeface="Galdeano"/>
            </a:endParaRPr>
          </a:p>
          <a:p>
            <a:pPr marL="342900" indent="-342900">
              <a:spcAft>
                <a:spcPts val="0"/>
              </a:spcAft>
              <a:buClr>
                <a:schemeClr val="dk2"/>
              </a:buClr>
              <a:buSzPct val="25000"/>
              <a:buNone/>
            </a:pPr>
            <a:endParaRPr sz="3200" dirty="0">
              <a:solidFill>
                <a:schemeClr val="tx1">
                  <a:lumMod val="75000"/>
                  <a:lumOff val="25000"/>
                </a:schemeClr>
              </a:solidFill>
              <a:latin typeface="Galdeano"/>
              <a:ea typeface="Galdeano"/>
              <a:cs typeface="Galdeano"/>
              <a:sym typeface="Galdeano"/>
            </a:endParaRPr>
          </a:p>
          <a:p>
            <a:pPr marL="342900" indent="-342900">
              <a:buClr>
                <a:schemeClr val="dk2"/>
              </a:buClr>
              <a:buSzPct val="25000"/>
              <a:buNone/>
            </a:pPr>
            <a:endParaRPr sz="3200" dirty="0">
              <a:solidFill>
                <a:schemeClr val="tx1">
                  <a:lumMod val="75000"/>
                  <a:lumOff val="25000"/>
                </a:schemeClr>
              </a:solidFill>
              <a:latin typeface="Galdeano"/>
              <a:ea typeface="Galdeano"/>
              <a:cs typeface="Galdeano"/>
              <a:sym typeface="Galdeano"/>
            </a:endParaRPr>
          </a:p>
        </p:txBody>
      </p:sp>
    </p:spTree>
    <p:extLst>
      <p:ext uri="{BB962C8B-B14F-4D97-AF65-F5344CB8AC3E}">
        <p14:creationId xmlns:p14="http://schemas.microsoft.com/office/powerpoint/2010/main" val="296643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838200" y="1981200"/>
            <a:ext cx="7772400" cy="533400"/>
          </a:xfrm>
        </p:spPr>
        <p:txBody>
          <a:bodyPr>
            <a:normAutofit fontScale="85000" lnSpcReduction="20000"/>
          </a:bodyPr>
          <a:lstStyle/>
          <a:p>
            <a:pPr marL="0" indent="0">
              <a:buNone/>
            </a:pPr>
            <a:r>
              <a:rPr lang="en-US" dirty="0"/>
              <a:t>Sponsored by IEEE Engineering in Medicine &amp; Biology (EMB) Standards Committee</a:t>
            </a:r>
          </a:p>
        </p:txBody>
      </p:sp>
      <p:sp>
        <p:nvSpPr>
          <p:cNvPr id="5" name="Title 4"/>
          <p:cNvSpPr>
            <a:spLocks noGrp="1"/>
          </p:cNvSpPr>
          <p:nvPr>
            <p:ph type="ctrTitle"/>
          </p:nvPr>
        </p:nvSpPr>
        <p:spPr>
          <a:xfrm>
            <a:off x="736601" y="1371600"/>
            <a:ext cx="10858500" cy="609600"/>
          </a:xfrm>
        </p:spPr>
        <p:txBody>
          <a:bodyPr>
            <a:normAutofit fontScale="90000"/>
          </a:bodyPr>
          <a:lstStyle/>
          <a:p>
            <a:r>
              <a:rPr lang="en-US" dirty="0"/>
              <a:t>P1752 Open </a:t>
            </a:r>
            <a:r>
              <a:rPr lang="en-US" dirty="0" err="1"/>
              <a:t>mHealth</a:t>
            </a:r>
            <a:r>
              <a:rPr lang="en-US" dirty="0"/>
              <a:t> Working Group Meeting </a:t>
            </a:r>
          </a:p>
        </p:txBody>
      </p:sp>
      <p:sp>
        <p:nvSpPr>
          <p:cNvPr id="7" name="Text Placeholder 6"/>
          <p:cNvSpPr>
            <a:spLocks noGrp="1"/>
          </p:cNvSpPr>
          <p:nvPr>
            <p:ph type="body" sz="quarter" idx="10"/>
          </p:nvPr>
        </p:nvSpPr>
        <p:spPr>
          <a:xfrm>
            <a:off x="736601" y="5456239"/>
            <a:ext cx="5181600" cy="828675"/>
          </a:xfrm>
        </p:spPr>
        <p:txBody>
          <a:bodyPr>
            <a:normAutofit lnSpcReduction="10000"/>
          </a:bodyPr>
          <a:lstStyle/>
          <a:p>
            <a:r>
              <a:rPr lang="en-US" dirty="0"/>
              <a:t>5 Feb 2018</a:t>
            </a:r>
          </a:p>
          <a:p>
            <a:r>
              <a:rPr lang="en-US" dirty="0"/>
              <a:t>Teleconference</a:t>
            </a:r>
          </a:p>
        </p:txBody>
      </p:sp>
      <p:sp>
        <p:nvSpPr>
          <p:cNvPr id="2" name="TextBox 1">
            <a:extLst>
              <a:ext uri="{FF2B5EF4-FFF2-40B4-BE49-F238E27FC236}">
                <a16:creationId xmlns:a16="http://schemas.microsoft.com/office/drawing/2014/main" id="{B04DD75E-5EC3-8A47-93CE-49782C60B129}"/>
              </a:ext>
            </a:extLst>
          </p:cNvPr>
          <p:cNvSpPr txBox="1"/>
          <p:nvPr/>
        </p:nvSpPr>
        <p:spPr>
          <a:xfrm>
            <a:off x="2472328" y="3026222"/>
            <a:ext cx="7704545" cy="1384995"/>
          </a:xfrm>
          <a:prstGeom prst="rect">
            <a:avLst/>
          </a:prstGeom>
          <a:noFill/>
        </p:spPr>
        <p:txBody>
          <a:bodyPr wrap="none" rtlCol="0">
            <a:spAutoFit/>
          </a:bodyPr>
          <a:lstStyle/>
          <a:p>
            <a:pPr marL="457200" indent="-457200">
              <a:buFont typeface="Arial" panose="020B0604020202020204" pitchFamily="34" charset="0"/>
              <a:buChar char="•"/>
            </a:pPr>
            <a:r>
              <a:rPr lang="en-US" sz="2800" dirty="0">
                <a:solidFill>
                  <a:schemeClr val="bg1"/>
                </a:solidFill>
              </a:rPr>
              <a:t>Making Open </a:t>
            </a:r>
            <a:r>
              <a:rPr lang="en-US" sz="2800" dirty="0" err="1">
                <a:solidFill>
                  <a:schemeClr val="bg1"/>
                </a:solidFill>
              </a:rPr>
              <a:t>mHealth</a:t>
            </a:r>
            <a:r>
              <a:rPr lang="en-US" sz="2800" dirty="0">
                <a:solidFill>
                  <a:schemeClr val="bg1"/>
                </a:solidFill>
              </a:rPr>
              <a:t> an international standard</a:t>
            </a:r>
          </a:p>
          <a:p>
            <a:pPr marL="914400" lvl="1" indent="-457200">
              <a:buFont typeface="Arial" panose="020B0604020202020204" pitchFamily="34" charset="0"/>
              <a:buChar char="•"/>
            </a:pPr>
            <a:r>
              <a:rPr lang="en-US" sz="2800" dirty="0">
                <a:solidFill>
                  <a:schemeClr val="bg1"/>
                </a:solidFill>
              </a:rPr>
              <a:t>65 schemas</a:t>
            </a:r>
          </a:p>
          <a:p>
            <a:pPr marL="914400" lvl="1" indent="-457200">
              <a:buFont typeface="Arial" panose="020B0604020202020204" pitchFamily="34" charset="0"/>
              <a:buChar char="•"/>
            </a:pPr>
            <a:r>
              <a:rPr lang="en-US" sz="2800" dirty="0">
                <a:solidFill>
                  <a:schemeClr val="bg1"/>
                </a:solidFill>
              </a:rPr>
              <a:t>standard </a:t>
            </a:r>
            <a:r>
              <a:rPr lang="en-US" sz="2800" dirty="0" err="1">
                <a:solidFill>
                  <a:schemeClr val="bg1"/>
                </a:solidFill>
              </a:rPr>
              <a:t>mHealth</a:t>
            </a:r>
            <a:r>
              <a:rPr lang="en-US" sz="2800" dirty="0">
                <a:solidFill>
                  <a:schemeClr val="bg1"/>
                </a:solidFill>
              </a:rPr>
              <a:t> API</a:t>
            </a:r>
          </a:p>
        </p:txBody>
      </p:sp>
    </p:spTree>
    <p:extLst>
      <p:ext uri="{BB962C8B-B14F-4D97-AF65-F5344CB8AC3E}">
        <p14:creationId xmlns:p14="http://schemas.microsoft.com/office/powerpoint/2010/main" val="542003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title"/>
          </p:nvPr>
        </p:nvSpPr>
        <p:spPr>
          <a:xfrm>
            <a:off x="1097280" y="286603"/>
            <a:ext cx="10256520" cy="1450757"/>
          </a:xfrm>
        </p:spPr>
        <p:txBody>
          <a:bodyPr>
            <a:normAutofit/>
          </a:bodyPr>
          <a:lstStyle/>
          <a:p>
            <a:pPr>
              <a:defRPr/>
            </a:pPr>
            <a:r>
              <a:rPr lang="en-US" sz="4000" dirty="0">
                <a:cs typeface="+mj-cs"/>
              </a:rPr>
              <a:t>Epic/Apple-based Outcomes Assessment for LHS</a:t>
            </a:r>
          </a:p>
        </p:txBody>
      </p:sp>
      <p:sp>
        <p:nvSpPr>
          <p:cNvPr id="43" name="Date Placeholder 3">
            <a:extLst>
              <a:ext uri="{FF2B5EF4-FFF2-40B4-BE49-F238E27FC236}">
                <a16:creationId xmlns:a16="http://schemas.microsoft.com/office/drawing/2014/main" id="{1E1B7EE1-0922-BE4C-A155-6ADDC41A852E}"/>
              </a:ext>
            </a:extLst>
          </p:cNvPr>
          <p:cNvSpPr>
            <a:spLocks noGrp="1"/>
          </p:cNvSpPr>
          <p:nvPr>
            <p:ph type="dt" sz="half" idx="10"/>
          </p:nvPr>
        </p:nvSpPr>
        <p:spPr/>
        <p:txBody>
          <a:bodyPr/>
          <a:lstStyle/>
          <a:p>
            <a:pPr>
              <a:defRPr/>
            </a:pPr>
            <a:r>
              <a:rPr lang="en-US" dirty="0"/>
              <a:t>February 6, 2018: I. Sim</a:t>
            </a:r>
            <a:endParaRPr lang="en-US" sz="1400" dirty="0"/>
          </a:p>
        </p:txBody>
      </p:sp>
      <p:sp>
        <p:nvSpPr>
          <p:cNvPr id="44" name="Footer Placeholder 4">
            <a:extLst>
              <a:ext uri="{FF2B5EF4-FFF2-40B4-BE49-F238E27FC236}">
                <a16:creationId xmlns:a16="http://schemas.microsoft.com/office/drawing/2014/main" id="{6F124D0F-D013-1547-8E8D-F35CC03B859F}"/>
              </a:ext>
            </a:extLst>
          </p:cNvPr>
          <p:cNvSpPr>
            <a:spLocks noGrp="1"/>
          </p:cNvSpPr>
          <p:nvPr>
            <p:ph type="ftr" sz="quarter" idx="11"/>
          </p:nvPr>
        </p:nvSpPr>
        <p:spPr/>
        <p:txBody>
          <a:bodyPr/>
          <a:lstStyle/>
          <a:p>
            <a:pPr>
              <a:defRPr/>
            </a:pPr>
            <a:r>
              <a:rPr lang="en-US" dirty="0"/>
              <a:t>CAPS Methods core seminar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852" y="1841754"/>
            <a:ext cx="2314875" cy="773528"/>
          </a:xfrm>
          <a:prstGeom prst="rect">
            <a:avLst/>
          </a:prstGeom>
          <a:ln>
            <a:solidFill>
              <a:schemeClr val="bg1">
                <a:lumMod val="75000"/>
              </a:schemeClr>
            </a:solidFill>
          </a:ln>
        </p:spPr>
      </p:pic>
      <p:pic>
        <p:nvPicPr>
          <p:cNvPr id="4" name="Picture 3"/>
          <p:cNvPicPr>
            <a:picLocks noChangeAspect="1"/>
          </p:cNvPicPr>
          <p:nvPr/>
        </p:nvPicPr>
        <p:blipFill rotWithShape="1">
          <a:blip r:embed="rId4"/>
          <a:srcRect l="21027" r="22377"/>
          <a:stretch/>
        </p:blipFill>
        <p:spPr>
          <a:xfrm>
            <a:off x="1649029" y="3259518"/>
            <a:ext cx="772721" cy="910210"/>
          </a:xfrm>
          <a:prstGeom prst="rect">
            <a:avLst/>
          </a:prstGeom>
        </p:spPr>
      </p:pic>
      <p:sp>
        <p:nvSpPr>
          <p:cNvPr id="15" name="TextBox 14"/>
          <p:cNvSpPr txBox="1"/>
          <p:nvPr/>
        </p:nvSpPr>
        <p:spPr>
          <a:xfrm>
            <a:off x="2096252" y="2588361"/>
            <a:ext cx="562846" cy="307777"/>
          </a:xfrm>
          <a:prstGeom prst="rect">
            <a:avLst/>
          </a:prstGeom>
          <a:noFill/>
        </p:spPr>
        <p:txBody>
          <a:bodyPr wrap="none" rtlCol="0">
            <a:spAutoFit/>
          </a:bodyPr>
          <a:lstStyle/>
          <a:p>
            <a:r>
              <a:rPr lang="en-US" sz="1400" dirty="0"/>
              <a:t>PROs</a:t>
            </a:r>
          </a:p>
        </p:txBody>
      </p:sp>
      <p:grpSp>
        <p:nvGrpSpPr>
          <p:cNvPr id="733205" name="Group 733204"/>
          <p:cNvGrpSpPr/>
          <p:nvPr/>
        </p:nvGrpSpPr>
        <p:grpSpPr>
          <a:xfrm>
            <a:off x="2421749" y="3416224"/>
            <a:ext cx="2839044" cy="1393406"/>
            <a:chOff x="897749" y="3416224"/>
            <a:chExt cx="2839044" cy="1393406"/>
          </a:xfrm>
        </p:grpSpPr>
        <p:pic>
          <p:nvPicPr>
            <p:cNvPr id="3" name="Picture 2"/>
            <p:cNvPicPr>
              <a:picLocks noChangeAspect="1"/>
            </p:cNvPicPr>
            <p:nvPr/>
          </p:nvPicPr>
          <p:blipFill rotWithShape="1">
            <a:blip r:embed="rId5"/>
            <a:srcRect l="14206" t="9761" r="59461" b="16223"/>
            <a:stretch/>
          </p:blipFill>
          <p:spPr>
            <a:xfrm>
              <a:off x="2542727" y="3416224"/>
              <a:ext cx="688459" cy="1393406"/>
            </a:xfrm>
            <a:prstGeom prst="rect">
              <a:avLst/>
            </a:prstGeom>
          </p:spPr>
        </p:pic>
        <p:pic>
          <p:nvPicPr>
            <p:cNvPr id="5" name="Picture 4"/>
            <p:cNvPicPr>
              <a:picLocks noChangeAspect="1"/>
            </p:cNvPicPr>
            <p:nvPr/>
          </p:nvPicPr>
          <p:blipFill>
            <a:blip r:embed="rId6"/>
            <a:stretch>
              <a:fillRect/>
            </a:stretch>
          </p:blipFill>
          <p:spPr>
            <a:xfrm>
              <a:off x="1429880" y="3422156"/>
              <a:ext cx="650641" cy="587231"/>
            </a:xfrm>
            <a:prstGeom prst="rect">
              <a:avLst/>
            </a:prstGeom>
            <a:ln>
              <a:solidFill>
                <a:schemeClr val="bg2">
                  <a:lumMod val="60000"/>
                  <a:lumOff val="40000"/>
                </a:schemeClr>
              </a:solidFill>
            </a:ln>
          </p:spPr>
        </p:pic>
        <p:cxnSp>
          <p:nvCxnSpPr>
            <p:cNvPr id="7" name="Straight Arrow Connector 6"/>
            <p:cNvCxnSpPr>
              <a:stCxn id="4" idx="3"/>
              <a:endCxn id="5" idx="1"/>
            </p:cNvCxnSpPr>
            <p:nvPr/>
          </p:nvCxnSpPr>
          <p:spPr bwMode="auto">
            <a:xfrm>
              <a:off x="897749" y="3714623"/>
              <a:ext cx="532131" cy="114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p:cNvCxnSpPr>
              <a:stCxn id="5" idx="3"/>
            </p:cNvCxnSpPr>
            <p:nvPr/>
          </p:nvCxnSpPr>
          <p:spPr bwMode="auto">
            <a:xfrm flipV="1">
              <a:off x="2080521" y="3714623"/>
              <a:ext cx="462206" cy="114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33188" name="Straight Arrow Connector 733187"/>
            <p:cNvCxnSpPr/>
            <p:nvPr/>
          </p:nvCxnSpPr>
          <p:spPr bwMode="auto">
            <a:xfrm>
              <a:off x="3231186" y="3851325"/>
              <a:ext cx="505607"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733189" name="Picture 7331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5557" y="4426724"/>
            <a:ext cx="2217979" cy="1643948"/>
          </a:xfrm>
          <a:prstGeom prst="rect">
            <a:avLst/>
          </a:prstGeom>
        </p:spPr>
      </p:pic>
      <p:sp>
        <p:nvSpPr>
          <p:cNvPr id="71" name="TextBox 70"/>
          <p:cNvSpPr txBox="1"/>
          <p:nvPr/>
        </p:nvSpPr>
        <p:spPr>
          <a:xfrm>
            <a:off x="5872032" y="2152046"/>
            <a:ext cx="1200272" cy="307777"/>
          </a:xfrm>
          <a:prstGeom prst="rect">
            <a:avLst/>
          </a:prstGeom>
          <a:noFill/>
        </p:spPr>
        <p:txBody>
          <a:bodyPr wrap="square" rtlCol="0">
            <a:spAutoFit/>
          </a:bodyPr>
          <a:lstStyle/>
          <a:p>
            <a:pPr algn="ctr"/>
            <a:r>
              <a:rPr lang="en-US" sz="1400" dirty="0" err="1"/>
              <a:t>MyChart</a:t>
            </a:r>
            <a:endParaRPr lang="en-US" dirty="0"/>
          </a:p>
        </p:txBody>
      </p:sp>
      <p:cxnSp>
        <p:nvCxnSpPr>
          <p:cNvPr id="14" name="Elbow Connector 13"/>
          <p:cNvCxnSpPr>
            <a:cxnSpLocks/>
            <a:stCxn id="8" idx="2"/>
          </p:cNvCxnSpPr>
          <p:nvPr/>
        </p:nvCxnSpPr>
        <p:spPr bwMode="auto">
          <a:xfrm rot="16200000" flipH="1">
            <a:off x="3785547" y="1739025"/>
            <a:ext cx="598989" cy="2351502"/>
          </a:xfrm>
          <a:prstGeom prst="bentConnector2">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8591" y="2458323"/>
            <a:ext cx="2347155" cy="1810513"/>
          </a:xfrm>
          <a:prstGeom prst="rect">
            <a:avLst/>
          </a:prstGeom>
          <a:solidFill>
            <a:schemeClr val="tx1">
              <a:lumMod val="75000"/>
              <a:lumOff val="25000"/>
            </a:schemeClr>
          </a:solidFill>
          <a:ln>
            <a:solidFill>
              <a:schemeClr val="bg1">
                <a:lumMod val="75000"/>
              </a:schemeClr>
            </a:solidFill>
          </a:ln>
        </p:spPr>
      </p:pic>
      <p:grpSp>
        <p:nvGrpSpPr>
          <p:cNvPr id="733195" name="Group 733194"/>
          <p:cNvGrpSpPr/>
          <p:nvPr/>
        </p:nvGrpSpPr>
        <p:grpSpPr>
          <a:xfrm>
            <a:off x="5730966" y="4886068"/>
            <a:ext cx="1531510" cy="772020"/>
            <a:chOff x="7061812" y="3079746"/>
            <a:chExt cx="1531510" cy="772020"/>
          </a:xfrm>
        </p:grpSpPr>
        <p:sp>
          <p:nvSpPr>
            <p:cNvPr id="733190" name="Can 733189"/>
            <p:cNvSpPr/>
            <p:nvPr/>
          </p:nvSpPr>
          <p:spPr bwMode="auto">
            <a:xfrm>
              <a:off x="7067885" y="3079746"/>
              <a:ext cx="1493844" cy="772020"/>
            </a:xfrm>
            <a:prstGeom prst="can">
              <a:avLst/>
            </a:prstGeom>
            <a:solidFill>
              <a:srgbClr val="76D6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ＭＳ Ｐゴシック" charset="0"/>
              </a:endParaRPr>
            </a:p>
          </p:txBody>
        </p:sp>
        <p:sp>
          <p:nvSpPr>
            <p:cNvPr id="733191" name="TextBox 733190"/>
            <p:cNvSpPr txBox="1"/>
            <p:nvPr/>
          </p:nvSpPr>
          <p:spPr>
            <a:xfrm>
              <a:off x="7061812" y="3364926"/>
              <a:ext cx="1531510" cy="307777"/>
            </a:xfrm>
            <a:prstGeom prst="rect">
              <a:avLst/>
            </a:prstGeom>
            <a:noFill/>
          </p:spPr>
          <p:txBody>
            <a:bodyPr wrap="none" rtlCol="0">
              <a:spAutoFit/>
            </a:bodyPr>
            <a:lstStyle/>
            <a:p>
              <a:r>
                <a:rPr lang="en-US" sz="1400" dirty="0"/>
                <a:t>Epic Chronicles DB</a:t>
              </a:r>
              <a:endParaRPr lang="en-US" dirty="0"/>
            </a:p>
          </p:txBody>
        </p:sp>
      </p:grpSp>
      <p:cxnSp>
        <p:nvCxnSpPr>
          <p:cNvPr id="733193" name="Straight Arrow Connector 733192"/>
          <p:cNvCxnSpPr>
            <a:cxnSpLocks/>
            <a:stCxn id="26" idx="2"/>
            <a:endCxn id="733190" idx="1"/>
          </p:cNvCxnSpPr>
          <p:nvPr/>
        </p:nvCxnSpPr>
        <p:spPr bwMode="auto">
          <a:xfrm>
            <a:off x="6472169" y="4268836"/>
            <a:ext cx="11792" cy="61723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33198" name="Straight Arrow Connector 733197"/>
          <p:cNvCxnSpPr>
            <a:cxnSpLocks/>
            <a:stCxn id="733190" idx="4"/>
            <a:endCxn id="733189" idx="1"/>
          </p:cNvCxnSpPr>
          <p:nvPr/>
        </p:nvCxnSpPr>
        <p:spPr bwMode="auto">
          <a:xfrm flipV="1">
            <a:off x="7230883" y="5248698"/>
            <a:ext cx="894674" cy="2338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33200" name="TextBox 733199"/>
          <p:cNvSpPr txBox="1"/>
          <p:nvPr/>
        </p:nvSpPr>
        <p:spPr>
          <a:xfrm>
            <a:off x="8525480" y="4084170"/>
            <a:ext cx="1454757" cy="369332"/>
          </a:xfrm>
          <a:prstGeom prst="rect">
            <a:avLst/>
          </a:prstGeom>
          <a:noFill/>
        </p:spPr>
        <p:txBody>
          <a:bodyPr wrap="none" rtlCol="0">
            <a:spAutoFit/>
          </a:bodyPr>
          <a:lstStyle/>
          <a:p>
            <a:r>
              <a:rPr lang="en-US" dirty="0"/>
              <a:t>Epic interface</a:t>
            </a:r>
          </a:p>
        </p:txBody>
      </p:sp>
      <p:sp>
        <p:nvSpPr>
          <p:cNvPr id="87" name="TextBox 86"/>
          <p:cNvSpPr txBox="1"/>
          <p:nvPr/>
        </p:nvSpPr>
        <p:spPr>
          <a:xfrm>
            <a:off x="1528378" y="4074130"/>
            <a:ext cx="1014020" cy="307777"/>
          </a:xfrm>
          <a:prstGeom prst="rect">
            <a:avLst/>
          </a:prstGeom>
          <a:noFill/>
        </p:spPr>
        <p:txBody>
          <a:bodyPr wrap="square" rtlCol="0">
            <a:spAutoFit/>
          </a:bodyPr>
          <a:lstStyle/>
          <a:p>
            <a:pPr algn="r"/>
            <a:r>
              <a:rPr lang="en-US" sz="1400"/>
              <a:t>Omron BP</a:t>
            </a:r>
            <a:endParaRPr lang="en-US"/>
          </a:p>
        </p:txBody>
      </p:sp>
      <p:sp>
        <p:nvSpPr>
          <p:cNvPr id="733201" name="TextBox 733200"/>
          <p:cNvSpPr txBox="1"/>
          <p:nvPr/>
        </p:nvSpPr>
        <p:spPr>
          <a:xfrm>
            <a:off x="8219187" y="1982054"/>
            <a:ext cx="3414013" cy="1477328"/>
          </a:xfrm>
          <a:prstGeom prst="rect">
            <a:avLst/>
          </a:prstGeom>
          <a:noFill/>
        </p:spPr>
        <p:txBody>
          <a:bodyPr wrap="square" rtlCol="0">
            <a:spAutoFit/>
          </a:bodyPr>
          <a:lstStyle/>
          <a:p>
            <a:pPr marL="285750" indent="-285750">
              <a:buFont typeface="Arial" charset="0"/>
              <a:buChar char="•"/>
            </a:pPr>
            <a:r>
              <a:rPr lang="en-US" dirty="0"/>
              <a:t>completely dependent on Apple and Epic</a:t>
            </a:r>
          </a:p>
          <a:p>
            <a:pPr marL="285750" indent="-285750">
              <a:buFont typeface="Arial" charset="0"/>
              <a:buChar char="•"/>
            </a:pPr>
            <a:r>
              <a:rPr lang="en-US" dirty="0"/>
              <a:t>Requires use of </a:t>
            </a:r>
            <a:r>
              <a:rPr lang="en-US" dirty="0" err="1"/>
              <a:t>MyChart</a:t>
            </a:r>
            <a:endParaRPr lang="en-US" dirty="0"/>
          </a:p>
          <a:p>
            <a:pPr marL="285750" indent="-285750">
              <a:buFont typeface="Arial" charset="0"/>
              <a:buChar char="•"/>
            </a:pPr>
            <a:r>
              <a:rPr lang="en-US" dirty="0" err="1"/>
              <a:t>FitBit</a:t>
            </a:r>
            <a:r>
              <a:rPr lang="en-US" dirty="0"/>
              <a:t> doesn’t talk to </a:t>
            </a:r>
            <a:r>
              <a:rPr lang="en-US" dirty="0" err="1"/>
              <a:t>HealthKit</a:t>
            </a:r>
            <a:endParaRPr lang="en-US" dirty="0"/>
          </a:p>
          <a:p>
            <a:pPr marL="285750" indent="-285750">
              <a:buFont typeface="Arial" charset="0"/>
              <a:buChar char="•"/>
            </a:pPr>
            <a:r>
              <a:rPr lang="en-US" dirty="0"/>
              <a:t>stuck with Epic’s user interface</a:t>
            </a:r>
          </a:p>
        </p:txBody>
      </p:sp>
      <p:cxnSp>
        <p:nvCxnSpPr>
          <p:cNvPr id="33" name="Elbow Connector 32">
            <a:extLst>
              <a:ext uri="{FF2B5EF4-FFF2-40B4-BE49-F238E27FC236}">
                <a16:creationId xmlns:a16="http://schemas.microsoft.com/office/drawing/2014/main" id="{52B06FA8-F348-1F41-AE83-EB92480B71F3}"/>
              </a:ext>
            </a:extLst>
          </p:cNvPr>
          <p:cNvCxnSpPr>
            <a:cxnSpLocks/>
            <a:stCxn id="733190" idx="2"/>
            <a:endCxn id="3" idx="2"/>
          </p:cNvCxnSpPr>
          <p:nvPr/>
        </p:nvCxnSpPr>
        <p:spPr>
          <a:xfrm rot="10800000">
            <a:off x="4410957" y="4809630"/>
            <a:ext cx="1326082" cy="462448"/>
          </a:xfrm>
          <a:prstGeom prst="bent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C72C56F-0E17-ED48-8783-A7E33419EC53}"/>
              </a:ext>
            </a:extLst>
          </p:cNvPr>
          <p:cNvSpPr txBox="1"/>
          <p:nvPr/>
        </p:nvSpPr>
        <p:spPr>
          <a:xfrm>
            <a:off x="3160707" y="4480905"/>
            <a:ext cx="782587" cy="584775"/>
          </a:xfrm>
          <a:prstGeom prst="rect">
            <a:avLst/>
          </a:prstGeom>
          <a:noFill/>
        </p:spPr>
        <p:txBody>
          <a:bodyPr wrap="none" rtlCol="0">
            <a:spAutoFit/>
          </a:bodyPr>
          <a:lstStyle/>
          <a:p>
            <a:r>
              <a:rPr lang="en-US" sz="1600" dirty="0"/>
              <a:t>Health </a:t>
            </a:r>
          </a:p>
          <a:p>
            <a:r>
              <a:rPr lang="en-US" sz="1600" dirty="0"/>
              <a:t>Record</a:t>
            </a:r>
            <a:endParaRPr lang="en-US" dirty="0"/>
          </a:p>
        </p:txBody>
      </p:sp>
      <p:grpSp>
        <p:nvGrpSpPr>
          <p:cNvPr id="46" name="Group 45">
            <a:extLst>
              <a:ext uri="{FF2B5EF4-FFF2-40B4-BE49-F238E27FC236}">
                <a16:creationId xmlns:a16="http://schemas.microsoft.com/office/drawing/2014/main" id="{02CAC407-A9D8-1D49-BD79-61D3B95E76A0}"/>
              </a:ext>
            </a:extLst>
          </p:cNvPr>
          <p:cNvGrpSpPr/>
          <p:nvPr/>
        </p:nvGrpSpPr>
        <p:grpSpPr>
          <a:xfrm>
            <a:off x="1589242" y="4386418"/>
            <a:ext cx="1014020" cy="1569660"/>
            <a:chOff x="1579225" y="4268836"/>
            <a:chExt cx="1014020" cy="1569660"/>
          </a:xfrm>
        </p:grpSpPr>
        <p:grpSp>
          <p:nvGrpSpPr>
            <p:cNvPr id="45" name="Group 44">
              <a:extLst>
                <a:ext uri="{FF2B5EF4-FFF2-40B4-BE49-F238E27FC236}">
                  <a16:creationId xmlns:a16="http://schemas.microsoft.com/office/drawing/2014/main" id="{BAC30CD7-9307-6740-8692-8B5C8A56708C}"/>
                </a:ext>
              </a:extLst>
            </p:cNvPr>
            <p:cNvGrpSpPr/>
            <p:nvPr/>
          </p:nvGrpSpPr>
          <p:grpSpPr>
            <a:xfrm>
              <a:off x="1579225" y="4628263"/>
              <a:ext cx="1014020" cy="1153779"/>
              <a:chOff x="1579225" y="4628263"/>
              <a:chExt cx="1014020" cy="1153779"/>
            </a:xfrm>
          </p:grpSpPr>
          <p:pic>
            <p:nvPicPr>
              <p:cNvPr id="68" name="Picture 67">
                <a:extLst>
                  <a:ext uri="{FF2B5EF4-FFF2-40B4-BE49-F238E27FC236}">
                    <a16:creationId xmlns:a16="http://schemas.microsoft.com/office/drawing/2014/main" id="{CD3C5A10-4CC9-F546-802A-8D0140293CBF}"/>
                  </a:ext>
                </a:extLst>
              </p:cNvPr>
              <p:cNvPicPr>
                <a:picLocks noChangeAspect="1"/>
              </p:cNvPicPr>
              <p:nvPr/>
            </p:nvPicPr>
            <p:blipFill rotWithShape="1">
              <a:blip r:embed="rId9"/>
              <a:srcRect l="26757" t="8734" r="28603" b="8897"/>
              <a:stretch/>
            </p:blipFill>
            <p:spPr>
              <a:xfrm>
                <a:off x="1778073" y="4628263"/>
                <a:ext cx="520516" cy="818152"/>
              </a:xfrm>
              <a:prstGeom prst="rect">
                <a:avLst/>
              </a:prstGeom>
            </p:spPr>
          </p:pic>
          <p:sp>
            <p:nvSpPr>
              <p:cNvPr id="70" name="TextBox 69">
                <a:extLst>
                  <a:ext uri="{FF2B5EF4-FFF2-40B4-BE49-F238E27FC236}">
                    <a16:creationId xmlns:a16="http://schemas.microsoft.com/office/drawing/2014/main" id="{CC26ABBC-37F3-9442-8B80-9D1306883F3A}"/>
                  </a:ext>
                </a:extLst>
              </p:cNvPr>
              <p:cNvSpPr txBox="1"/>
              <p:nvPr/>
            </p:nvSpPr>
            <p:spPr>
              <a:xfrm>
                <a:off x="1579225" y="5474265"/>
                <a:ext cx="1014020" cy="307777"/>
              </a:xfrm>
              <a:prstGeom prst="rect">
                <a:avLst/>
              </a:prstGeom>
              <a:noFill/>
            </p:spPr>
            <p:txBody>
              <a:bodyPr wrap="square" rtlCol="0">
                <a:spAutoFit/>
              </a:bodyPr>
              <a:lstStyle/>
              <a:p>
                <a:pPr algn="ctr"/>
                <a:r>
                  <a:rPr lang="en-US" sz="1400" dirty="0" err="1"/>
                  <a:t>FitBit</a:t>
                </a:r>
                <a:endParaRPr lang="en-US" dirty="0"/>
              </a:p>
            </p:txBody>
          </p:sp>
        </p:grpSp>
        <p:sp>
          <p:nvSpPr>
            <p:cNvPr id="40" name="TextBox 39">
              <a:extLst>
                <a:ext uri="{FF2B5EF4-FFF2-40B4-BE49-F238E27FC236}">
                  <a16:creationId xmlns:a16="http://schemas.microsoft.com/office/drawing/2014/main" id="{1E1A3C00-5260-0D45-9E4F-6EF6CD22FE37}"/>
                </a:ext>
              </a:extLst>
            </p:cNvPr>
            <p:cNvSpPr txBox="1"/>
            <p:nvPr/>
          </p:nvSpPr>
          <p:spPr>
            <a:xfrm>
              <a:off x="1664133" y="4268836"/>
              <a:ext cx="583814" cy="1569660"/>
            </a:xfrm>
            <a:prstGeom prst="rect">
              <a:avLst/>
            </a:prstGeom>
            <a:noFill/>
          </p:spPr>
          <p:txBody>
            <a:bodyPr wrap="square" rtlCol="0">
              <a:spAutoFit/>
            </a:bodyPr>
            <a:lstStyle/>
            <a:p>
              <a:r>
                <a:rPr lang="en-US" sz="9600" dirty="0">
                  <a:solidFill>
                    <a:srgbClr val="FF0000"/>
                  </a:solidFill>
                </a:rPr>
                <a:t>X</a:t>
              </a:r>
              <a:endParaRPr lang="en-US" dirty="0">
                <a:solidFill>
                  <a:srgbClr val="FF0000"/>
                </a:solidFill>
              </a:endParaRPr>
            </a:p>
          </p:txBody>
        </p:sp>
      </p:grpSp>
      <p:sp>
        <p:nvSpPr>
          <p:cNvPr id="47" name="TextBox 46">
            <a:extLst>
              <a:ext uri="{FF2B5EF4-FFF2-40B4-BE49-F238E27FC236}">
                <a16:creationId xmlns:a16="http://schemas.microsoft.com/office/drawing/2014/main" id="{A6808B82-42C4-6246-9DEE-0528B5E4204D}"/>
              </a:ext>
            </a:extLst>
          </p:cNvPr>
          <p:cNvSpPr txBox="1"/>
          <p:nvPr/>
        </p:nvSpPr>
        <p:spPr>
          <a:xfrm>
            <a:off x="4397107" y="4919877"/>
            <a:ext cx="473206" cy="276999"/>
          </a:xfrm>
          <a:prstGeom prst="rect">
            <a:avLst/>
          </a:prstGeom>
          <a:noFill/>
        </p:spPr>
        <p:txBody>
          <a:bodyPr wrap="none" rtlCol="0">
            <a:spAutoFit/>
          </a:bodyPr>
          <a:lstStyle/>
          <a:p>
            <a:r>
              <a:rPr lang="en-US" sz="1200" dirty="0"/>
              <a:t>FHIR</a:t>
            </a:r>
            <a:endParaRPr lang="en-US" dirty="0"/>
          </a:p>
        </p:txBody>
      </p:sp>
    </p:spTree>
    <p:extLst>
      <p:ext uri="{BB962C8B-B14F-4D97-AF65-F5344CB8AC3E}">
        <p14:creationId xmlns:p14="http://schemas.microsoft.com/office/powerpoint/2010/main" val="3201034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3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3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20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title"/>
          </p:nvPr>
        </p:nvSpPr>
        <p:spPr>
          <a:xfrm>
            <a:off x="984096" y="299767"/>
            <a:ext cx="10777220" cy="1450757"/>
          </a:xfrm>
        </p:spPr>
        <p:txBody>
          <a:bodyPr>
            <a:normAutofit/>
          </a:bodyPr>
          <a:lstStyle/>
          <a:p>
            <a:pPr>
              <a:defRPr/>
            </a:pPr>
            <a:r>
              <a:rPr lang="en-US" sz="4000" dirty="0">
                <a:cs typeface="+mj-cs"/>
              </a:rPr>
              <a:t> </a:t>
            </a:r>
            <a:r>
              <a:rPr lang="en-US" sz="4000" dirty="0"/>
              <a:t>Open </a:t>
            </a:r>
            <a:r>
              <a:rPr lang="en-US" sz="4000" dirty="0" err="1"/>
              <a:t>mHealth</a:t>
            </a:r>
            <a:r>
              <a:rPr lang="en-US" sz="4000" dirty="0"/>
              <a:t>/FHIR-Based LHS</a:t>
            </a:r>
            <a:endParaRPr lang="en-US" sz="4000" dirty="0">
              <a:cs typeface="+mj-cs"/>
            </a:endParaRPr>
          </a:p>
        </p:txBody>
      </p:sp>
      <p:pic>
        <p:nvPicPr>
          <p:cNvPr id="4" name="Picture 3"/>
          <p:cNvPicPr>
            <a:picLocks noChangeAspect="1"/>
          </p:cNvPicPr>
          <p:nvPr/>
        </p:nvPicPr>
        <p:blipFill rotWithShape="1">
          <a:blip r:embed="rId3"/>
          <a:srcRect l="21027" r="22377"/>
          <a:stretch/>
        </p:blipFill>
        <p:spPr>
          <a:xfrm>
            <a:off x="1640650" y="3640518"/>
            <a:ext cx="772721" cy="910210"/>
          </a:xfrm>
          <a:prstGeom prst="rect">
            <a:avLst/>
          </a:prstGeom>
        </p:spPr>
      </p:pic>
      <p:sp>
        <p:nvSpPr>
          <p:cNvPr id="63" name="TextBox 62"/>
          <p:cNvSpPr txBox="1"/>
          <p:nvPr/>
        </p:nvSpPr>
        <p:spPr>
          <a:xfrm>
            <a:off x="1741857" y="5446416"/>
            <a:ext cx="592948" cy="307777"/>
          </a:xfrm>
          <a:prstGeom prst="rect">
            <a:avLst/>
          </a:prstGeom>
          <a:noFill/>
        </p:spPr>
        <p:txBody>
          <a:bodyPr wrap="square" rtlCol="0">
            <a:spAutoFit/>
          </a:bodyPr>
          <a:lstStyle/>
          <a:p>
            <a:pPr algn="r"/>
            <a:r>
              <a:rPr lang="en-US" sz="1400"/>
              <a:t>FitBit</a:t>
            </a:r>
            <a:endParaRPr lang="en-US"/>
          </a:p>
        </p:txBody>
      </p:sp>
      <p:pic>
        <p:nvPicPr>
          <p:cNvPr id="12" name="Picture 11"/>
          <p:cNvPicPr>
            <a:picLocks noChangeAspect="1"/>
          </p:cNvPicPr>
          <p:nvPr/>
        </p:nvPicPr>
        <p:blipFill rotWithShape="1">
          <a:blip r:embed="rId4"/>
          <a:srcRect l="26757" t="8734" r="28603" b="8897"/>
          <a:stretch/>
        </p:blipFill>
        <p:spPr>
          <a:xfrm>
            <a:off x="1778073" y="4628263"/>
            <a:ext cx="520516" cy="818152"/>
          </a:xfrm>
          <a:prstGeom prst="rect">
            <a:avLst/>
          </a:prstGeom>
        </p:spPr>
      </p:pic>
      <p:sp>
        <p:nvSpPr>
          <p:cNvPr id="64" name="TextBox 63"/>
          <p:cNvSpPr txBox="1"/>
          <p:nvPr/>
        </p:nvSpPr>
        <p:spPr>
          <a:xfrm>
            <a:off x="1051309" y="3080087"/>
            <a:ext cx="1955065" cy="523220"/>
          </a:xfrm>
          <a:prstGeom prst="rect">
            <a:avLst/>
          </a:prstGeom>
          <a:noFill/>
        </p:spPr>
        <p:txBody>
          <a:bodyPr wrap="square" rtlCol="0">
            <a:spAutoFit/>
          </a:bodyPr>
          <a:lstStyle/>
          <a:p>
            <a:pPr algn="ctr"/>
            <a:r>
              <a:rPr lang="en-US" sz="1400" dirty="0"/>
              <a:t>Bring Your Own Device (BYOD)</a:t>
            </a:r>
            <a:endParaRPr lang="en-US" dirty="0"/>
          </a:p>
        </p:txBody>
      </p:sp>
      <p:grpSp>
        <p:nvGrpSpPr>
          <p:cNvPr id="94" name="Group 93"/>
          <p:cNvGrpSpPr/>
          <p:nvPr/>
        </p:nvGrpSpPr>
        <p:grpSpPr>
          <a:xfrm>
            <a:off x="2282791" y="3822903"/>
            <a:ext cx="4406990" cy="1840722"/>
            <a:chOff x="758791" y="3822903"/>
            <a:chExt cx="4406990" cy="1840722"/>
          </a:xfrm>
        </p:grpSpPr>
        <p:grpSp>
          <p:nvGrpSpPr>
            <p:cNvPr id="54" name="Group 53"/>
            <p:cNvGrpSpPr/>
            <p:nvPr/>
          </p:nvGrpSpPr>
          <p:grpSpPr>
            <a:xfrm>
              <a:off x="3711123" y="4891605"/>
              <a:ext cx="1454658" cy="772020"/>
              <a:chOff x="1932370" y="5218752"/>
              <a:chExt cx="1778000" cy="772020"/>
            </a:xfrm>
          </p:grpSpPr>
          <p:grpSp>
            <p:nvGrpSpPr>
              <p:cNvPr id="13" name="Group 12"/>
              <p:cNvGrpSpPr/>
              <p:nvPr/>
            </p:nvGrpSpPr>
            <p:grpSpPr>
              <a:xfrm>
                <a:off x="1932370" y="5218752"/>
                <a:ext cx="1778000" cy="772020"/>
                <a:chOff x="4063225" y="4571192"/>
                <a:chExt cx="1778000" cy="772020"/>
              </a:xfrm>
              <a:solidFill>
                <a:srgbClr val="FFC000"/>
              </a:solidFill>
            </p:grpSpPr>
            <p:sp>
              <p:nvSpPr>
                <p:cNvPr id="37" name="Can 36"/>
                <p:cNvSpPr/>
                <p:nvPr/>
              </p:nvSpPr>
              <p:spPr bwMode="auto">
                <a:xfrm>
                  <a:off x="4063225" y="4571192"/>
                  <a:ext cx="1778000" cy="772020"/>
                </a:xfrm>
                <a:prstGeom prst="can">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ＭＳ Ｐゴシック" charset="0"/>
                  </a:endParaRPr>
                </a:p>
              </p:txBody>
            </p:sp>
            <p:sp>
              <p:nvSpPr>
                <p:cNvPr id="38" name="TextBox 37"/>
                <p:cNvSpPr txBox="1"/>
                <p:nvPr/>
              </p:nvSpPr>
              <p:spPr>
                <a:xfrm>
                  <a:off x="4839332" y="4830851"/>
                  <a:ext cx="225793" cy="369332"/>
                </a:xfrm>
                <a:prstGeom prst="rect">
                  <a:avLst/>
                </a:prstGeom>
                <a:grpFill/>
              </p:spPr>
              <p:txBody>
                <a:bodyPr wrap="none" rtlCol="0">
                  <a:spAutoFit/>
                </a:bodyPr>
                <a:lstStyle/>
                <a:p>
                  <a:pPr algn="ctr"/>
                  <a:endParaRPr lang="en-US"/>
                </a:p>
              </p:txBody>
            </p:sp>
          </p:grpSp>
          <p:sp>
            <p:nvSpPr>
              <p:cNvPr id="50" name="TextBox 49"/>
              <p:cNvSpPr txBox="1"/>
              <p:nvPr/>
            </p:nvSpPr>
            <p:spPr>
              <a:xfrm>
                <a:off x="2199141" y="5505568"/>
                <a:ext cx="1196752" cy="307777"/>
              </a:xfrm>
              <a:prstGeom prst="rect">
                <a:avLst/>
              </a:prstGeom>
              <a:noFill/>
            </p:spPr>
            <p:txBody>
              <a:bodyPr wrap="none" rtlCol="0">
                <a:spAutoFit/>
              </a:bodyPr>
              <a:lstStyle/>
              <a:p>
                <a:r>
                  <a:rPr lang="en-US" sz="1400"/>
                  <a:t>PGHD data</a:t>
                </a:r>
                <a:endParaRPr lang="en-US"/>
              </a:p>
            </p:txBody>
          </p:sp>
        </p:grpSp>
        <p:cxnSp>
          <p:nvCxnSpPr>
            <p:cNvPr id="58" name="Elbow Connector 57"/>
            <p:cNvCxnSpPr>
              <a:cxnSpLocks/>
              <a:stCxn id="27" idx="2"/>
              <a:endCxn id="37" idx="2"/>
            </p:cNvCxnSpPr>
            <p:nvPr/>
          </p:nvCxnSpPr>
          <p:spPr bwMode="auto">
            <a:xfrm rot="16200000" flipH="1">
              <a:off x="2964957" y="4531449"/>
              <a:ext cx="598046" cy="894285"/>
            </a:xfrm>
            <a:prstGeom prst="bentConnector2">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Arrow Connector 6"/>
            <p:cNvCxnSpPr>
              <a:stCxn id="4" idx="3"/>
              <a:endCxn id="16" idx="2"/>
            </p:cNvCxnSpPr>
            <p:nvPr/>
          </p:nvCxnSpPr>
          <p:spPr bwMode="auto">
            <a:xfrm>
              <a:off x="889370" y="4095623"/>
              <a:ext cx="249842"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Arrow Connector 55"/>
            <p:cNvCxnSpPr>
              <a:endCxn id="45" idx="1"/>
            </p:cNvCxnSpPr>
            <p:nvPr/>
          </p:nvCxnSpPr>
          <p:spPr bwMode="auto">
            <a:xfrm flipV="1">
              <a:off x="758791" y="4922805"/>
              <a:ext cx="395760" cy="1028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0" name="Group 19"/>
            <p:cNvGrpSpPr/>
            <p:nvPr/>
          </p:nvGrpSpPr>
          <p:grpSpPr>
            <a:xfrm>
              <a:off x="1136352" y="3822903"/>
              <a:ext cx="949864" cy="545440"/>
              <a:chOff x="1638300" y="3428011"/>
              <a:chExt cx="949864" cy="545440"/>
            </a:xfrm>
          </p:grpSpPr>
          <p:sp>
            <p:nvSpPr>
              <p:cNvPr id="16" name="Cloud 15"/>
              <p:cNvSpPr/>
              <p:nvPr/>
            </p:nvSpPr>
            <p:spPr bwMode="auto">
              <a:xfrm>
                <a:off x="1638300" y="3428011"/>
                <a:ext cx="921948" cy="545440"/>
              </a:xfrm>
              <a:prstGeom prst="cloud">
                <a:avLst/>
              </a:prstGeom>
              <a:solidFill>
                <a:schemeClr val="bg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ＭＳ Ｐゴシック" charset="0"/>
                </a:endParaRPr>
              </a:p>
            </p:txBody>
          </p:sp>
          <p:sp>
            <p:nvSpPr>
              <p:cNvPr id="19" name="TextBox 18"/>
              <p:cNvSpPr txBox="1"/>
              <p:nvPr/>
            </p:nvSpPr>
            <p:spPr>
              <a:xfrm>
                <a:off x="1656499" y="3545657"/>
                <a:ext cx="931665" cy="261610"/>
              </a:xfrm>
              <a:prstGeom prst="rect">
                <a:avLst/>
              </a:prstGeom>
              <a:noFill/>
            </p:spPr>
            <p:txBody>
              <a:bodyPr wrap="none" rtlCol="0">
                <a:spAutoFit/>
              </a:bodyPr>
              <a:lstStyle/>
              <a:p>
                <a:r>
                  <a:rPr lang="en-US" sz="1100" dirty="0"/>
                  <a:t>Omron cloud</a:t>
                </a:r>
                <a:endParaRPr lang="en-US" dirty="0"/>
              </a:p>
            </p:txBody>
          </p:sp>
        </p:grpSp>
        <p:grpSp>
          <p:nvGrpSpPr>
            <p:cNvPr id="43" name="Group 42"/>
            <p:cNvGrpSpPr/>
            <p:nvPr/>
          </p:nvGrpSpPr>
          <p:grpSpPr>
            <a:xfrm>
              <a:off x="1136352" y="4674354"/>
              <a:ext cx="921948" cy="545440"/>
              <a:chOff x="1638300" y="3428011"/>
              <a:chExt cx="921948" cy="545440"/>
            </a:xfrm>
          </p:grpSpPr>
          <p:sp>
            <p:nvSpPr>
              <p:cNvPr id="44" name="Cloud 43"/>
              <p:cNvSpPr/>
              <p:nvPr/>
            </p:nvSpPr>
            <p:spPr bwMode="auto">
              <a:xfrm>
                <a:off x="1638300" y="3428011"/>
                <a:ext cx="921948" cy="545440"/>
              </a:xfrm>
              <a:prstGeom prst="cloud">
                <a:avLst/>
              </a:prstGeom>
              <a:solidFill>
                <a:schemeClr val="bg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ＭＳ Ｐゴシック" charset="0"/>
                </a:endParaRPr>
              </a:p>
            </p:txBody>
          </p:sp>
          <p:sp>
            <p:nvSpPr>
              <p:cNvPr id="45" name="TextBox 44"/>
              <p:cNvSpPr txBox="1"/>
              <p:nvPr/>
            </p:nvSpPr>
            <p:spPr>
              <a:xfrm>
                <a:off x="1656499" y="3545657"/>
                <a:ext cx="827471" cy="261610"/>
              </a:xfrm>
              <a:prstGeom prst="rect">
                <a:avLst/>
              </a:prstGeom>
              <a:noFill/>
            </p:spPr>
            <p:txBody>
              <a:bodyPr wrap="none" rtlCol="0">
                <a:spAutoFit/>
              </a:bodyPr>
              <a:lstStyle/>
              <a:p>
                <a:r>
                  <a:rPr lang="en-US" sz="1100"/>
                  <a:t>FitBit cloud</a:t>
                </a:r>
                <a:endParaRPr lang="en-US"/>
              </a:p>
            </p:txBody>
          </p:sp>
        </p:grpSp>
        <p:sp>
          <p:nvSpPr>
            <p:cNvPr id="27" name="Rounded Rectangle 26"/>
            <p:cNvSpPr/>
            <p:nvPr/>
          </p:nvSpPr>
          <p:spPr bwMode="auto">
            <a:xfrm>
              <a:off x="2303245" y="4268496"/>
              <a:ext cx="1027185" cy="411073"/>
            </a:xfrm>
            <a:prstGeom prst="roundRect">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solidFill>
                    <a:srgbClr val="000000"/>
                  </a:solidFill>
                  <a:latin typeface="Arial" charset="0"/>
                  <a:ea typeface="Arial" charset="0"/>
                  <a:cs typeface="Arial" charset="0"/>
                </a:rPr>
                <a:t>Shimmer</a:t>
              </a:r>
              <a:endParaRPr lang="en-US" sz="2400" b="1" dirty="0">
                <a:solidFill>
                  <a:srgbClr val="000000"/>
                </a:solidFill>
                <a:latin typeface="Arial" charset="0"/>
                <a:ea typeface="Arial" charset="0"/>
                <a:cs typeface="Arial" charset="0"/>
              </a:endParaRPr>
            </a:p>
          </p:txBody>
        </p:sp>
        <p:cxnSp>
          <p:nvCxnSpPr>
            <p:cNvPr id="29" name="Elbow Connector 28"/>
            <p:cNvCxnSpPr>
              <a:cxnSpLocks/>
              <a:stCxn id="19" idx="3"/>
              <a:endCxn id="27" idx="1"/>
            </p:cNvCxnSpPr>
            <p:nvPr/>
          </p:nvCxnSpPr>
          <p:spPr bwMode="auto">
            <a:xfrm>
              <a:off x="2086216" y="4071354"/>
              <a:ext cx="217029" cy="402679"/>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Elbow Connector 32"/>
            <p:cNvCxnSpPr>
              <a:cxnSpLocks/>
              <a:stCxn id="44" idx="0"/>
              <a:endCxn id="27" idx="1"/>
            </p:cNvCxnSpPr>
            <p:nvPr/>
          </p:nvCxnSpPr>
          <p:spPr bwMode="auto">
            <a:xfrm flipV="1">
              <a:off x="2057532" y="4474033"/>
              <a:ext cx="245713" cy="473041"/>
            </a:xfrm>
            <a:prstGeom prst="bentConnector3">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1" name="TextBox 80"/>
            <p:cNvSpPr txBox="1"/>
            <p:nvPr/>
          </p:nvSpPr>
          <p:spPr>
            <a:xfrm>
              <a:off x="2806002" y="4707261"/>
              <a:ext cx="964639" cy="523220"/>
            </a:xfrm>
            <a:prstGeom prst="rect">
              <a:avLst/>
            </a:prstGeom>
            <a:noFill/>
          </p:spPr>
          <p:txBody>
            <a:bodyPr wrap="square" rtlCol="0">
              <a:spAutoFit/>
            </a:bodyPr>
            <a:lstStyle/>
            <a:p>
              <a:r>
                <a:rPr lang="en-US" sz="1400" dirty="0" err="1"/>
                <a:t>OmH</a:t>
              </a:r>
              <a:r>
                <a:rPr lang="en-US" sz="1400" dirty="0"/>
                <a:t> schemas</a:t>
              </a:r>
              <a:endParaRPr lang="en-US" dirty="0"/>
            </a:p>
          </p:txBody>
        </p:sp>
      </p:grpSp>
      <p:grpSp>
        <p:nvGrpSpPr>
          <p:cNvPr id="95" name="Group 94"/>
          <p:cNvGrpSpPr/>
          <p:nvPr/>
        </p:nvGrpSpPr>
        <p:grpSpPr>
          <a:xfrm>
            <a:off x="5953194" y="3663639"/>
            <a:ext cx="1120604" cy="1227966"/>
            <a:chOff x="4429194" y="3663639"/>
            <a:chExt cx="1120604" cy="1227966"/>
          </a:xfrm>
        </p:grpSpPr>
        <p:cxnSp>
          <p:nvCxnSpPr>
            <p:cNvPr id="47" name="Straight Arrow Connector 46"/>
            <p:cNvCxnSpPr>
              <a:stCxn id="37" idx="1"/>
              <a:endCxn id="62" idx="2"/>
            </p:cNvCxnSpPr>
            <p:nvPr/>
          </p:nvCxnSpPr>
          <p:spPr bwMode="auto">
            <a:xfrm flipV="1">
              <a:off x="4438452" y="3663639"/>
              <a:ext cx="9678" cy="1227966"/>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9" name="TextBox 68"/>
            <p:cNvSpPr txBox="1"/>
            <p:nvPr/>
          </p:nvSpPr>
          <p:spPr>
            <a:xfrm>
              <a:off x="4429194" y="3852517"/>
              <a:ext cx="1120604" cy="738664"/>
            </a:xfrm>
            <a:prstGeom prst="rect">
              <a:avLst/>
            </a:prstGeom>
            <a:noFill/>
          </p:spPr>
          <p:txBody>
            <a:bodyPr wrap="square" rtlCol="0">
              <a:spAutoFit/>
            </a:bodyPr>
            <a:lstStyle/>
            <a:p>
              <a:r>
                <a:rPr lang="en-US" sz="1400"/>
                <a:t>Feedback and viz to patient</a:t>
              </a:r>
            </a:p>
          </p:txBody>
        </p:sp>
      </p:grpSp>
      <p:sp>
        <p:nvSpPr>
          <p:cNvPr id="15" name="TextBox 14"/>
          <p:cNvSpPr txBox="1"/>
          <p:nvPr/>
        </p:nvSpPr>
        <p:spPr>
          <a:xfrm>
            <a:off x="3884905" y="2965773"/>
            <a:ext cx="1048557" cy="307777"/>
          </a:xfrm>
          <a:prstGeom prst="rect">
            <a:avLst/>
          </a:prstGeom>
          <a:noFill/>
        </p:spPr>
        <p:txBody>
          <a:bodyPr wrap="none" rtlCol="0">
            <a:spAutoFit/>
          </a:bodyPr>
          <a:lstStyle/>
          <a:p>
            <a:r>
              <a:rPr lang="en-US" sz="1400" dirty="0"/>
              <a:t>PROs/EMAs</a:t>
            </a:r>
          </a:p>
        </p:txBody>
      </p:sp>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2244" y="1822376"/>
            <a:ext cx="687796" cy="1143397"/>
          </a:xfrm>
          <a:prstGeom prst="rect">
            <a:avLst/>
          </a:prstGeom>
          <a:ln>
            <a:solidFill>
              <a:schemeClr val="bg1">
                <a:lumMod val="75000"/>
              </a:schemeClr>
            </a:solidFill>
          </a:ln>
        </p:spPr>
      </p:pic>
      <p:pic>
        <p:nvPicPr>
          <p:cNvPr id="88" name="Picture 87"/>
          <p:cNvPicPr>
            <a:picLocks noChangeAspect="1"/>
          </p:cNvPicPr>
          <p:nvPr/>
        </p:nvPicPr>
        <p:blipFill>
          <a:blip r:embed="rId6"/>
          <a:stretch>
            <a:fillRect/>
          </a:stretch>
        </p:blipFill>
        <p:spPr>
          <a:xfrm>
            <a:off x="7126359" y="1809928"/>
            <a:ext cx="643661" cy="1143397"/>
          </a:xfrm>
          <a:prstGeom prst="rect">
            <a:avLst/>
          </a:prstGeom>
          <a:ln>
            <a:solidFill>
              <a:schemeClr val="bg2">
                <a:lumMod val="60000"/>
                <a:lumOff val="40000"/>
              </a:schemeClr>
            </a:solidFill>
          </a:ln>
        </p:spPr>
      </p:pic>
      <p:sp>
        <p:nvSpPr>
          <p:cNvPr id="97" name="TextBox 96"/>
          <p:cNvSpPr txBox="1"/>
          <p:nvPr/>
        </p:nvSpPr>
        <p:spPr>
          <a:xfrm>
            <a:off x="6802091" y="2965773"/>
            <a:ext cx="1292198" cy="307777"/>
          </a:xfrm>
          <a:prstGeom prst="rect">
            <a:avLst/>
          </a:prstGeom>
          <a:noFill/>
        </p:spPr>
        <p:txBody>
          <a:bodyPr wrap="square" rtlCol="0">
            <a:spAutoFit/>
          </a:bodyPr>
          <a:lstStyle/>
          <a:p>
            <a:pPr algn="ctr"/>
            <a:r>
              <a:rPr lang="en-US" sz="1400" dirty="0"/>
              <a:t>Active Tasks</a:t>
            </a:r>
          </a:p>
        </p:txBody>
      </p:sp>
      <p:grpSp>
        <p:nvGrpSpPr>
          <p:cNvPr id="93" name="Group 92"/>
          <p:cNvGrpSpPr/>
          <p:nvPr/>
        </p:nvGrpSpPr>
        <p:grpSpPr>
          <a:xfrm>
            <a:off x="4710040" y="1669183"/>
            <a:ext cx="2416320" cy="1994457"/>
            <a:chOff x="3186040" y="1669182"/>
            <a:chExt cx="2416320" cy="1994457"/>
          </a:xfrm>
        </p:grpSpPr>
        <p:cxnSp>
          <p:nvCxnSpPr>
            <p:cNvPr id="14" name="Elbow Connector 13"/>
            <p:cNvCxnSpPr>
              <a:stCxn id="77" idx="3"/>
              <a:endCxn id="62" idx="1"/>
            </p:cNvCxnSpPr>
            <p:nvPr/>
          </p:nvCxnSpPr>
          <p:spPr bwMode="auto">
            <a:xfrm>
              <a:off x="3186040" y="2394074"/>
              <a:ext cx="881429" cy="532971"/>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62" name="Shape 121"/>
            <p:cNvPicPr preferRelativeResize="0"/>
            <p:nvPr/>
          </p:nvPicPr>
          <p:blipFill rotWithShape="1">
            <a:blip r:embed="rId7">
              <a:alphaModFix/>
            </a:blip>
            <a:srcRect l="9649" t="4381" r="11910" b="6469"/>
            <a:stretch/>
          </p:blipFill>
          <p:spPr>
            <a:xfrm>
              <a:off x="4067469" y="2190451"/>
              <a:ext cx="761321" cy="1473188"/>
            </a:xfrm>
            <a:prstGeom prst="rect">
              <a:avLst/>
            </a:prstGeom>
            <a:noFill/>
            <a:ln>
              <a:noFill/>
            </a:ln>
          </p:spPr>
        </p:pic>
        <p:sp>
          <p:nvSpPr>
            <p:cNvPr id="42" name="TextBox 41"/>
            <p:cNvSpPr txBox="1"/>
            <p:nvPr/>
          </p:nvSpPr>
          <p:spPr>
            <a:xfrm>
              <a:off x="4033901" y="1669182"/>
              <a:ext cx="814805" cy="523220"/>
            </a:xfrm>
            <a:prstGeom prst="rect">
              <a:avLst/>
            </a:prstGeom>
            <a:noFill/>
          </p:spPr>
          <p:txBody>
            <a:bodyPr wrap="square" rtlCol="0">
              <a:spAutoFit/>
            </a:bodyPr>
            <a:lstStyle/>
            <a:p>
              <a:pPr algn="ctr"/>
              <a:r>
                <a:rPr lang="en-US" sz="1400"/>
                <a:t>iOS or Android</a:t>
              </a:r>
              <a:endParaRPr lang="en-US"/>
            </a:p>
          </p:txBody>
        </p:sp>
        <p:cxnSp>
          <p:nvCxnSpPr>
            <p:cNvPr id="84" name="Elbow Connector 83"/>
            <p:cNvCxnSpPr>
              <a:stCxn id="88" idx="1"/>
              <a:endCxn id="62" idx="3"/>
            </p:cNvCxnSpPr>
            <p:nvPr/>
          </p:nvCxnSpPr>
          <p:spPr bwMode="auto">
            <a:xfrm rot="10800000" flipV="1">
              <a:off x="4828791" y="2381625"/>
              <a:ext cx="773569" cy="545419"/>
            </a:xfrm>
            <a:prstGeom prst="bentConnector3">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72" name="Picture 7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4806" y="3613835"/>
            <a:ext cx="2525588" cy="2051137"/>
          </a:xfrm>
          <a:prstGeom prst="rect">
            <a:avLst/>
          </a:prstGeom>
        </p:spPr>
      </p:pic>
      <p:grpSp>
        <p:nvGrpSpPr>
          <p:cNvPr id="99" name="Group 98"/>
          <p:cNvGrpSpPr/>
          <p:nvPr/>
        </p:nvGrpSpPr>
        <p:grpSpPr>
          <a:xfrm>
            <a:off x="6703460" y="3998725"/>
            <a:ext cx="3861570" cy="2252113"/>
            <a:chOff x="5165781" y="3996287"/>
            <a:chExt cx="3861570" cy="2252113"/>
          </a:xfrm>
        </p:grpSpPr>
        <p:sp>
          <p:nvSpPr>
            <p:cNvPr id="733200" name="TextBox 733199"/>
            <p:cNvSpPr txBox="1"/>
            <p:nvPr/>
          </p:nvSpPr>
          <p:spPr>
            <a:xfrm>
              <a:off x="6367007" y="5663625"/>
              <a:ext cx="2660344" cy="584775"/>
            </a:xfrm>
            <a:prstGeom prst="rect">
              <a:avLst/>
            </a:prstGeom>
            <a:noFill/>
          </p:spPr>
          <p:txBody>
            <a:bodyPr wrap="square" rtlCol="0">
              <a:spAutoFit/>
            </a:bodyPr>
            <a:lstStyle/>
            <a:p>
              <a:pPr algn="ctr"/>
              <a:r>
                <a:rPr lang="en-US" sz="1600"/>
                <a:t>Displays in window within Epic workflow</a:t>
              </a:r>
              <a:endParaRPr lang="en-US"/>
            </a:p>
          </p:txBody>
        </p:sp>
        <p:pic>
          <p:nvPicPr>
            <p:cNvPr id="73" name="Picture 7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82599" y="3996287"/>
              <a:ext cx="2029160" cy="1470503"/>
            </a:xfrm>
            <a:prstGeom prst="rect">
              <a:avLst/>
            </a:prstGeom>
            <a:ln w="28575">
              <a:solidFill>
                <a:schemeClr val="tx1">
                  <a:lumMod val="75000"/>
                  <a:lumOff val="25000"/>
                </a:schemeClr>
              </a:solidFill>
            </a:ln>
          </p:spPr>
        </p:pic>
        <p:cxnSp>
          <p:nvCxnSpPr>
            <p:cNvPr id="41" name="Straight Arrow Connector 40"/>
            <p:cNvCxnSpPr>
              <a:stCxn id="37" idx="4"/>
            </p:cNvCxnSpPr>
            <p:nvPr/>
          </p:nvCxnSpPr>
          <p:spPr bwMode="auto">
            <a:xfrm flipV="1">
              <a:off x="5165781" y="5273107"/>
              <a:ext cx="1516818" cy="4508"/>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9" name="TextBox 88"/>
            <p:cNvSpPr txBox="1"/>
            <p:nvPr/>
          </p:nvSpPr>
          <p:spPr>
            <a:xfrm>
              <a:off x="5191626" y="4982286"/>
              <a:ext cx="963725" cy="307777"/>
            </a:xfrm>
            <a:prstGeom prst="rect">
              <a:avLst/>
            </a:prstGeom>
            <a:noFill/>
          </p:spPr>
          <p:txBody>
            <a:bodyPr wrap="none" rtlCol="0">
              <a:spAutoFit/>
            </a:bodyPr>
            <a:lstStyle/>
            <a:p>
              <a:r>
                <a:rPr lang="en-US" sz="1400" dirty="0"/>
                <a:t>FHIR/</a:t>
              </a:r>
              <a:r>
                <a:rPr lang="en-US" sz="1400" dirty="0" err="1"/>
                <a:t>OmH</a:t>
              </a:r>
              <a:endParaRPr lang="en-US" dirty="0"/>
            </a:p>
          </p:txBody>
        </p:sp>
      </p:grpSp>
      <p:sp>
        <p:nvSpPr>
          <p:cNvPr id="51" name="Date Placeholder 3">
            <a:extLst>
              <a:ext uri="{FF2B5EF4-FFF2-40B4-BE49-F238E27FC236}">
                <a16:creationId xmlns:a16="http://schemas.microsoft.com/office/drawing/2014/main" id="{87D197A6-4BBC-A64F-AA4B-42C6BE21D4F0}"/>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52" name="Footer Placeholder 4">
            <a:extLst>
              <a:ext uri="{FF2B5EF4-FFF2-40B4-BE49-F238E27FC236}">
                <a16:creationId xmlns:a16="http://schemas.microsoft.com/office/drawing/2014/main" id="{B739D26B-655B-514E-9F97-187B5BF0CED6}"/>
              </a:ext>
            </a:extLst>
          </p:cNvPr>
          <p:cNvSpPr>
            <a:spLocks noGrp="1"/>
          </p:cNvSpPr>
          <p:nvPr>
            <p:ph type="ftr" sz="quarter" idx="11"/>
          </p:nvPr>
        </p:nvSpPr>
        <p:spPr>
          <a:xfrm>
            <a:off x="3708411" y="6459784"/>
            <a:ext cx="4822804" cy="365125"/>
          </a:xfrm>
        </p:spPr>
        <p:txBody>
          <a:bodyPr/>
          <a:lstStyle/>
          <a:p>
            <a:pPr>
              <a:defRPr/>
            </a:pPr>
            <a:r>
              <a:rPr lang="en-US" dirty="0"/>
              <a:t>CAPS Methods core seminar</a:t>
            </a:r>
          </a:p>
        </p:txBody>
      </p:sp>
      <p:pic>
        <p:nvPicPr>
          <p:cNvPr id="53" name="Picture 52">
            <a:extLst>
              <a:ext uri="{FF2B5EF4-FFF2-40B4-BE49-F238E27FC236}">
                <a16:creationId xmlns:a16="http://schemas.microsoft.com/office/drawing/2014/main" id="{89295E1B-FB96-2F4D-AA88-5E623D3453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5019" y="4834376"/>
            <a:ext cx="271299" cy="261610"/>
          </a:xfrm>
          <a:prstGeom prst="rect">
            <a:avLst/>
          </a:prstGeom>
        </p:spPr>
      </p:pic>
    </p:spTree>
    <p:extLst>
      <p:ext uri="{BB962C8B-B14F-4D97-AF65-F5344CB8AC3E}">
        <p14:creationId xmlns:p14="http://schemas.microsoft.com/office/powerpoint/2010/main" val="1464776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title"/>
          </p:nvPr>
        </p:nvSpPr>
        <p:spPr/>
        <p:txBody>
          <a:bodyPr/>
          <a:lstStyle/>
          <a:p>
            <a:pPr>
              <a:defRPr/>
            </a:pPr>
            <a:r>
              <a:rPr lang="en-US" dirty="0">
                <a:cs typeface="+mj-cs"/>
              </a:rPr>
              <a:t>Outcomes Assessment Summary</a:t>
            </a:r>
          </a:p>
        </p:txBody>
      </p:sp>
      <p:sp>
        <p:nvSpPr>
          <p:cNvPr id="733186" name="Rectangle 2"/>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t>Assessment can be active, passive, or hybrid</a:t>
            </a:r>
          </a:p>
          <a:p>
            <a:pPr>
              <a:lnSpc>
                <a:spcPct val="100000"/>
              </a:lnSpc>
              <a:defRPr/>
            </a:pPr>
            <a:r>
              <a:rPr lang="en-US" dirty="0"/>
              <a:t>Active assessments can involve </a:t>
            </a:r>
            <a:r>
              <a:rPr lang="en-US" dirty="0" err="1"/>
              <a:t>ePROs</a:t>
            </a:r>
            <a:r>
              <a:rPr lang="en-US" dirty="0"/>
              <a:t>, computer-adaptive testing, ecological momentary assessments, and active tasks</a:t>
            </a:r>
          </a:p>
          <a:p>
            <a:pPr>
              <a:lnSpc>
                <a:spcPct val="100000"/>
              </a:lnSpc>
              <a:defRPr/>
            </a:pPr>
            <a:r>
              <a:rPr lang="en-US" dirty="0"/>
              <a:t>BYOD assessments can be facilitated by Open </a:t>
            </a:r>
            <a:r>
              <a:rPr lang="en-US" dirty="0" err="1"/>
              <a:t>mHealth</a:t>
            </a:r>
            <a:r>
              <a:rPr lang="en-US" dirty="0"/>
              <a:t> data standards </a:t>
            </a:r>
          </a:p>
          <a:p>
            <a:pPr>
              <a:lnSpc>
                <a:spcPct val="100000"/>
              </a:lnSpc>
              <a:defRPr/>
            </a:pPr>
            <a:r>
              <a:rPr lang="en-US" dirty="0"/>
              <a:t>Various approaches possible and in play for getting outcome data and actionable recommendations back to patients and into the clinical workflow</a:t>
            </a:r>
          </a:p>
          <a:p>
            <a:pPr lvl="1">
              <a:lnSpc>
                <a:spcPct val="100000"/>
              </a:lnSpc>
              <a:defRPr/>
            </a:pPr>
            <a:r>
              <a:rPr lang="en-US" dirty="0"/>
              <a:t>patient-generated health data do not necessarily have to go into the EHR database</a:t>
            </a:r>
          </a:p>
          <a:p>
            <a:pPr lvl="1">
              <a:lnSpc>
                <a:spcPct val="100000"/>
              </a:lnSpc>
              <a:defRPr/>
            </a:pPr>
            <a:r>
              <a:rPr lang="en-US" dirty="0"/>
              <a:t>should avoid vendor trap</a:t>
            </a:r>
          </a:p>
          <a:p>
            <a:pPr lvl="1">
              <a:lnSpc>
                <a:spcPct val="100000"/>
              </a:lnSpc>
              <a:defRPr/>
            </a:pPr>
            <a:endParaRPr lang="en-US" dirty="0"/>
          </a:p>
          <a:p>
            <a:pPr>
              <a:lnSpc>
                <a:spcPct val="100000"/>
              </a:lnSpc>
              <a:defRPr/>
            </a:pPr>
            <a:endParaRPr lang="en-US" dirty="0"/>
          </a:p>
          <a:p>
            <a:pPr>
              <a:lnSpc>
                <a:spcPct val="100000"/>
              </a:lnSpc>
              <a:defRPr/>
            </a:pPr>
            <a:endParaRPr lang="en-US" dirty="0"/>
          </a:p>
        </p:txBody>
      </p:sp>
      <p:sp>
        <p:nvSpPr>
          <p:cNvPr id="8" name="Date Placeholder 3">
            <a:extLst>
              <a:ext uri="{FF2B5EF4-FFF2-40B4-BE49-F238E27FC236}">
                <a16:creationId xmlns:a16="http://schemas.microsoft.com/office/drawing/2014/main" id="{BEE3E92A-6B2D-5345-852A-2EC94FB31F9E}"/>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9" name="Footer Placeholder 4">
            <a:extLst>
              <a:ext uri="{FF2B5EF4-FFF2-40B4-BE49-F238E27FC236}">
                <a16:creationId xmlns:a16="http://schemas.microsoft.com/office/drawing/2014/main" id="{8FB0511B-5CE2-5146-BD47-7277E5E1A2E2}"/>
              </a:ext>
            </a:extLst>
          </p:cNvPr>
          <p:cNvSpPr>
            <a:spLocks noGrp="1"/>
          </p:cNvSpPr>
          <p:nvPr>
            <p:ph type="ftr" sz="quarter" idx="11"/>
          </p:nvPr>
        </p:nvSpPr>
        <p:spPr>
          <a:xfrm>
            <a:off x="3708411" y="6459784"/>
            <a:ext cx="4822804" cy="365125"/>
          </a:xfrm>
        </p:spPr>
        <p:txBody>
          <a:bodyPr/>
          <a:lstStyle/>
          <a:p>
            <a:pPr>
              <a:defRPr/>
            </a:pPr>
            <a:r>
              <a:rPr lang="en-US" dirty="0"/>
              <a:t>CAPS Methods core seminar</a:t>
            </a:r>
          </a:p>
        </p:txBody>
      </p:sp>
    </p:spTree>
    <p:extLst>
      <p:ext uri="{BB962C8B-B14F-4D97-AF65-F5344CB8AC3E}">
        <p14:creationId xmlns:p14="http://schemas.microsoft.com/office/powerpoint/2010/main" val="272380692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a:extLst>
              <a:ext uri="{FF2B5EF4-FFF2-40B4-BE49-F238E27FC236}">
                <a16:creationId xmlns:a16="http://schemas.microsoft.com/office/drawing/2014/main" id="{2F6C3B4D-FDAD-1D4B-AF9D-0B267E207C38}"/>
              </a:ext>
            </a:extLst>
          </p:cNvPr>
          <p:cNvSpPr>
            <a:spLocks noGrp="1" noChangeArrowheads="1"/>
          </p:cNvSpPr>
          <p:nvPr>
            <p:ph type="title"/>
          </p:nvPr>
        </p:nvSpPr>
        <p:spPr/>
        <p:txBody>
          <a:bodyPr>
            <a:normAutofit/>
          </a:bodyPr>
          <a:lstStyle/>
          <a:p>
            <a:pPr>
              <a:defRPr/>
            </a:pPr>
            <a:r>
              <a:rPr lang="en-US" sz="4000" dirty="0">
                <a:cs typeface="+mj-cs"/>
              </a:rPr>
              <a:t>Outline</a:t>
            </a:r>
          </a:p>
        </p:txBody>
      </p:sp>
      <p:sp>
        <p:nvSpPr>
          <p:cNvPr id="733186" name="Rectangle 2">
            <a:extLst>
              <a:ext uri="{FF2B5EF4-FFF2-40B4-BE49-F238E27FC236}">
                <a16:creationId xmlns:a16="http://schemas.microsoft.com/office/drawing/2014/main" id="{8B454298-E227-3640-BA70-8D0A9B685628}"/>
              </a:ext>
            </a:extLst>
          </p:cNvPr>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dirty="0">
                <a:solidFill>
                  <a:schemeClr val="bg1">
                    <a:lumMod val="75000"/>
                  </a:schemeClr>
                </a:solidFill>
              </a:rPr>
              <a:t>Digital research platforms</a:t>
            </a:r>
          </a:p>
          <a:p>
            <a:pPr>
              <a:lnSpc>
                <a:spcPct val="100000"/>
              </a:lnSpc>
              <a:defRPr/>
            </a:pPr>
            <a:r>
              <a:rPr lang="en-US" dirty="0">
                <a:solidFill>
                  <a:schemeClr val="bg1">
                    <a:lumMod val="75000"/>
                  </a:schemeClr>
                </a:solidFill>
                <a:cs typeface="+mn-cs"/>
              </a:rPr>
              <a:t>Digital </a:t>
            </a:r>
            <a:r>
              <a:rPr lang="en-US" dirty="0">
                <a:solidFill>
                  <a:schemeClr val="bg1">
                    <a:lumMod val="75000"/>
                  </a:schemeClr>
                </a:solidFill>
              </a:rPr>
              <a:t>divide</a:t>
            </a:r>
          </a:p>
          <a:p>
            <a:pPr>
              <a:lnSpc>
                <a:spcPct val="100000"/>
              </a:lnSpc>
              <a:defRPr/>
            </a:pPr>
            <a:r>
              <a:rPr lang="en-US" dirty="0">
                <a:cs typeface="+mn-cs"/>
              </a:rPr>
              <a:t>Tech-enabled clinical research</a:t>
            </a:r>
          </a:p>
          <a:p>
            <a:pPr lvl="1">
              <a:lnSpc>
                <a:spcPct val="100000"/>
              </a:lnSpc>
              <a:defRPr/>
            </a:pPr>
            <a:r>
              <a:rPr lang="en-US" dirty="0">
                <a:solidFill>
                  <a:schemeClr val="bg1">
                    <a:lumMod val="75000"/>
                  </a:schemeClr>
                </a:solidFill>
                <a:cs typeface="+mn-cs"/>
              </a:rPr>
              <a:t>Screening, recruitment, enrollment and consent</a:t>
            </a:r>
          </a:p>
          <a:p>
            <a:pPr lvl="1">
              <a:lnSpc>
                <a:spcPct val="100000"/>
              </a:lnSpc>
              <a:defRPr/>
            </a:pPr>
            <a:r>
              <a:rPr lang="en-US" dirty="0">
                <a:solidFill>
                  <a:schemeClr val="bg1">
                    <a:lumMod val="75000"/>
                  </a:schemeClr>
                </a:solidFill>
                <a:cs typeface="+mn-cs"/>
              </a:rPr>
              <a:t>Retention</a:t>
            </a:r>
          </a:p>
          <a:p>
            <a:pPr lvl="1">
              <a:lnSpc>
                <a:spcPct val="100000"/>
              </a:lnSpc>
              <a:defRPr/>
            </a:pPr>
            <a:r>
              <a:rPr lang="en-US" dirty="0">
                <a:solidFill>
                  <a:schemeClr val="bg1">
                    <a:lumMod val="75000"/>
                  </a:schemeClr>
                </a:solidFill>
              </a:rPr>
              <a:t>Outcomes assessment and Engagement</a:t>
            </a:r>
          </a:p>
          <a:p>
            <a:pPr lvl="1">
              <a:lnSpc>
                <a:spcPct val="100000"/>
              </a:lnSpc>
              <a:defRPr/>
            </a:pPr>
            <a:r>
              <a:rPr lang="en-US" dirty="0">
                <a:cs typeface="+mn-cs"/>
              </a:rPr>
              <a:t>Interventions and interventional design</a:t>
            </a:r>
          </a:p>
        </p:txBody>
      </p:sp>
      <p:sp>
        <p:nvSpPr>
          <p:cNvPr id="6" name="Date Placeholder 3">
            <a:extLst>
              <a:ext uri="{FF2B5EF4-FFF2-40B4-BE49-F238E27FC236}">
                <a16:creationId xmlns:a16="http://schemas.microsoft.com/office/drawing/2014/main" id="{21F8D807-70E9-8146-AE0B-EB9C984E3A77}"/>
              </a:ext>
            </a:extLst>
          </p:cNvPr>
          <p:cNvSpPr>
            <a:spLocks noGrp="1"/>
          </p:cNvSpPr>
          <p:nvPr>
            <p:ph type="dt" sz="quarter" idx="10"/>
          </p:nvPr>
        </p:nvSpPr>
        <p:spPr>
          <a:xfrm>
            <a:off x="1097280" y="6459785"/>
            <a:ext cx="2472271" cy="365125"/>
          </a:xfrm>
        </p:spPr>
        <p:txBody>
          <a:bodyPr/>
          <a:lstStyle/>
          <a:p>
            <a:pPr>
              <a:defRPr/>
            </a:pPr>
            <a:r>
              <a:rPr lang="en-US" dirty="0"/>
              <a:t>February 6, 2018: I. Sim</a:t>
            </a:r>
            <a:endParaRPr lang="en-US" sz="1400" dirty="0"/>
          </a:p>
        </p:txBody>
      </p:sp>
      <p:sp>
        <p:nvSpPr>
          <p:cNvPr id="7" name="Footer Placeholder 4">
            <a:extLst>
              <a:ext uri="{FF2B5EF4-FFF2-40B4-BE49-F238E27FC236}">
                <a16:creationId xmlns:a16="http://schemas.microsoft.com/office/drawing/2014/main" id="{FC7B5721-E843-CB4F-A342-5E1D7DEEE89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1</a:t>
            </a:r>
          </a:p>
          <a:p>
            <a:pPr>
              <a:defRPr/>
            </a:pPr>
            <a:r>
              <a:rPr lang="en-US" dirty="0"/>
              <a:t>Epi 206 Medical Informatics</a:t>
            </a:r>
          </a:p>
        </p:txBody>
      </p:sp>
    </p:spTree>
    <p:extLst>
      <p:ext uri="{BB962C8B-B14F-4D97-AF65-F5344CB8AC3E}">
        <p14:creationId xmlns:p14="http://schemas.microsoft.com/office/powerpoint/2010/main" val="382446064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title"/>
          </p:nvPr>
        </p:nvSpPr>
        <p:spPr/>
        <p:txBody>
          <a:bodyPr/>
          <a:lstStyle/>
          <a:p>
            <a:pPr>
              <a:defRPr/>
            </a:pPr>
            <a:r>
              <a:rPr lang="en-US" dirty="0">
                <a:cs typeface="+mj-cs"/>
              </a:rPr>
              <a:t>Technology-enabled Interventions</a:t>
            </a:r>
          </a:p>
        </p:txBody>
      </p:sp>
      <p:sp>
        <p:nvSpPr>
          <p:cNvPr id="733186" name="Rectangle 2"/>
          <p:cNvSpPr>
            <a:spLocks noGrp="1" noChangeArrowheads="1"/>
          </p:cNvSpPr>
          <p:nvPr>
            <p:ph idx="1"/>
          </p:nvPr>
        </p:nvSpPr>
        <p:spPr>
          <a:extLst>
            <a:ext uri="{91240B29-F687-4f45-9708-019B960494DF}"/>
          </a:extLst>
        </p:spPr>
        <p:txBody>
          <a:bodyPr vert="horz" lIns="85817" tIns="42908" rIns="85817" bIns="42908" rtlCol="0">
            <a:normAutofit fontScale="70000" lnSpcReduction="20000"/>
          </a:bodyPr>
          <a:lstStyle/>
          <a:p>
            <a:pPr>
              <a:lnSpc>
                <a:spcPct val="100000"/>
              </a:lnSpc>
              <a:defRPr/>
            </a:pPr>
            <a:r>
              <a:rPr lang="en-US" dirty="0"/>
              <a:t>Education (e.g., post-natal self-care)</a:t>
            </a:r>
          </a:p>
          <a:p>
            <a:pPr>
              <a:lnSpc>
                <a:spcPct val="100000"/>
              </a:lnSpc>
              <a:defRPr/>
            </a:pPr>
            <a:r>
              <a:rPr lang="en-US" dirty="0"/>
              <a:t>Reminders (e.g., med adherence, sit less!)</a:t>
            </a:r>
          </a:p>
          <a:p>
            <a:pPr>
              <a:lnSpc>
                <a:spcPct val="100000"/>
              </a:lnSpc>
              <a:defRPr/>
            </a:pPr>
            <a:r>
              <a:rPr lang="en-US" dirty="0"/>
              <a:t>Tracking (e.g., diet)</a:t>
            </a:r>
          </a:p>
          <a:p>
            <a:pPr>
              <a:lnSpc>
                <a:spcPct val="100000"/>
              </a:lnSpc>
              <a:defRPr/>
            </a:pPr>
            <a:r>
              <a:rPr lang="en-US" dirty="0"/>
              <a:t>Feedback (e.g., activity, BP at goal?)</a:t>
            </a:r>
          </a:p>
          <a:p>
            <a:pPr>
              <a:lnSpc>
                <a:spcPct val="100000"/>
              </a:lnSpc>
              <a:defRPr/>
            </a:pPr>
            <a:r>
              <a:rPr lang="en-US" dirty="0"/>
              <a:t>Reflection (e.g., gratitude)</a:t>
            </a:r>
          </a:p>
          <a:p>
            <a:pPr>
              <a:lnSpc>
                <a:spcPct val="100000"/>
              </a:lnSpc>
              <a:defRPr/>
            </a:pPr>
            <a:r>
              <a:rPr lang="en-US" dirty="0"/>
              <a:t>Goal setting (e.g., physical activity)</a:t>
            </a:r>
          </a:p>
          <a:p>
            <a:pPr>
              <a:lnSpc>
                <a:spcPct val="100000"/>
              </a:lnSpc>
              <a:defRPr/>
            </a:pPr>
            <a:r>
              <a:rPr lang="en-US" dirty="0"/>
              <a:t>Incentives and rewards (e.g., points, leaderboard)</a:t>
            </a:r>
          </a:p>
          <a:p>
            <a:pPr>
              <a:lnSpc>
                <a:spcPct val="100000"/>
              </a:lnSpc>
              <a:defRPr/>
            </a:pPr>
            <a:r>
              <a:rPr lang="en-US" dirty="0"/>
              <a:t>Social network (e.g., peer counselling)</a:t>
            </a:r>
            <a:r>
              <a:rPr lang="en-US" sz="2400" dirty="0"/>
              <a:t> </a:t>
            </a:r>
          </a:p>
          <a:p>
            <a:pPr>
              <a:lnSpc>
                <a:spcPct val="100000"/>
              </a:lnSpc>
              <a:defRPr/>
            </a:pPr>
            <a:r>
              <a:rPr lang="en-US" dirty="0"/>
              <a:t>Cognitive exercises (e.g., urge surfing, mindfulness)</a:t>
            </a:r>
          </a:p>
          <a:p>
            <a:pPr>
              <a:lnSpc>
                <a:spcPct val="100000"/>
              </a:lnSpc>
              <a:defRPr/>
            </a:pPr>
            <a:r>
              <a:rPr lang="en-US" dirty="0"/>
              <a:t>Active tasks (e.g., </a:t>
            </a:r>
            <a:r>
              <a:rPr lang="en-US" dirty="0">
                <a:hlinkClick r:id="rId3"/>
              </a:rPr>
              <a:t>practicing eye contact</a:t>
            </a:r>
            <a:r>
              <a:rPr lang="en-US" dirty="0"/>
              <a:t>)</a:t>
            </a:r>
          </a:p>
          <a:p>
            <a:pPr>
              <a:lnSpc>
                <a:spcPct val="100000"/>
              </a:lnSpc>
              <a:defRPr/>
            </a:pPr>
            <a:r>
              <a:rPr lang="is-IS" dirty="0"/>
              <a:t>…</a:t>
            </a:r>
            <a:endParaRPr lang="en-US" dirty="0">
              <a:cs typeface="+mn-cs"/>
            </a:endParaRPr>
          </a:p>
          <a:p>
            <a:pPr>
              <a:lnSpc>
                <a:spcPct val="100000"/>
              </a:lnSpc>
              <a:defRPr/>
            </a:pPr>
            <a:endParaRPr lang="en-US" dirty="0">
              <a:cs typeface="+mn-cs"/>
            </a:endParaRPr>
          </a:p>
        </p:txBody>
      </p:sp>
      <p:sp>
        <p:nvSpPr>
          <p:cNvPr id="6" name="Date Placeholder 3">
            <a:extLst>
              <a:ext uri="{FF2B5EF4-FFF2-40B4-BE49-F238E27FC236}">
                <a16:creationId xmlns:a16="http://schemas.microsoft.com/office/drawing/2014/main" id="{AE01AB8D-17D8-7C40-B1D3-7AF6FA274B8C}"/>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7" name="Footer Placeholder 4">
            <a:extLst>
              <a:ext uri="{FF2B5EF4-FFF2-40B4-BE49-F238E27FC236}">
                <a16:creationId xmlns:a16="http://schemas.microsoft.com/office/drawing/2014/main" id="{5EB1BEDC-A271-384E-872A-51223DDF5A7F}"/>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148956600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Therapeutic Precision</a:t>
            </a:r>
          </a:p>
        </p:txBody>
      </p:sp>
      <p:sp>
        <p:nvSpPr>
          <p:cNvPr id="3" name="Content Placeholder 2"/>
          <p:cNvSpPr>
            <a:spLocks noGrp="1"/>
          </p:cNvSpPr>
          <p:nvPr>
            <p:ph idx="1"/>
          </p:nvPr>
        </p:nvSpPr>
        <p:spPr/>
        <p:txBody>
          <a:bodyPr>
            <a:normAutofit/>
          </a:bodyPr>
          <a:lstStyle/>
          <a:p>
            <a:r>
              <a:rPr lang="en-US" sz="2400" dirty="0"/>
              <a:t>Genomics</a:t>
            </a:r>
            <a:r>
              <a:rPr lang="en-US" dirty="0"/>
              <a:t> will help make biological therapies more precise</a:t>
            </a:r>
          </a:p>
          <a:p>
            <a:pPr lvl="1"/>
            <a:r>
              <a:rPr lang="en-US" sz="2000" dirty="0"/>
              <a:t>but there will still be heterogeneity of treatment response</a:t>
            </a:r>
          </a:p>
          <a:p>
            <a:r>
              <a:rPr lang="en-US" sz="2400" dirty="0"/>
              <a:t>“Behavioral medicine is the blockbuster ‘drug’ of the 21</a:t>
            </a:r>
            <a:r>
              <a:rPr lang="en-US" sz="2400" baseline="30000" dirty="0"/>
              <a:t>st</a:t>
            </a:r>
            <a:r>
              <a:rPr lang="en-US" sz="2400" dirty="0"/>
              <a:t> century” </a:t>
            </a:r>
          </a:p>
          <a:p>
            <a:pPr lvl="1"/>
            <a:r>
              <a:rPr lang="en-US" sz="2000" dirty="0"/>
              <a:t>different mix of app/tech functions are needed for each person and each context</a:t>
            </a:r>
            <a:endParaRPr lang="en-US" sz="2200" dirty="0"/>
          </a:p>
          <a:p>
            <a:pPr lvl="1"/>
            <a:endParaRPr lang="en-US" dirty="0"/>
          </a:p>
          <a:p>
            <a:endParaRPr lang="en-US" dirty="0"/>
          </a:p>
        </p:txBody>
      </p:sp>
      <p:sp>
        <p:nvSpPr>
          <p:cNvPr id="4" name="Date Placeholder 3">
            <a:extLst>
              <a:ext uri="{FF2B5EF4-FFF2-40B4-BE49-F238E27FC236}">
                <a16:creationId xmlns:a16="http://schemas.microsoft.com/office/drawing/2014/main" id="{0A2572B7-824D-154F-B5CA-22BDA416A6C4}"/>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5" name="Footer Placeholder 4">
            <a:extLst>
              <a:ext uri="{FF2B5EF4-FFF2-40B4-BE49-F238E27FC236}">
                <a16:creationId xmlns:a16="http://schemas.microsoft.com/office/drawing/2014/main" id="{9B900049-9559-7D4D-8CE4-4CFBD348419C}"/>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206327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“Big 6” Questions</a:t>
            </a:r>
          </a:p>
        </p:txBody>
      </p:sp>
      <p:sp>
        <p:nvSpPr>
          <p:cNvPr id="3" name="Content Placeholder 2"/>
          <p:cNvSpPr>
            <a:spLocks noGrp="1"/>
          </p:cNvSpPr>
          <p:nvPr>
            <p:ph idx="1"/>
          </p:nvPr>
        </p:nvSpPr>
        <p:spPr>
          <a:xfrm>
            <a:off x="1097280" y="1845644"/>
            <a:ext cx="10212404" cy="4712229"/>
          </a:xfrm>
        </p:spPr>
        <p:txBody>
          <a:bodyPr>
            <a:noAutofit/>
          </a:bodyPr>
          <a:lstStyle/>
          <a:p>
            <a:pPr>
              <a:defRPr/>
            </a:pPr>
            <a:r>
              <a:rPr lang="en-US" sz="1900" b="1" dirty="0"/>
              <a:t>Description</a:t>
            </a:r>
            <a:r>
              <a:rPr lang="en-US" sz="1900" dirty="0"/>
              <a:t> </a:t>
            </a:r>
          </a:p>
          <a:p>
            <a:pPr lvl="1">
              <a:spcBef>
                <a:spcPts val="0"/>
              </a:spcBef>
              <a:defRPr/>
            </a:pPr>
            <a:r>
              <a:rPr lang="en-US" sz="1700" dirty="0"/>
              <a:t>How frequent/common are risk factors/exposures/conditions/diseases? How often does Y occur?</a:t>
            </a:r>
          </a:p>
          <a:p>
            <a:pPr>
              <a:lnSpc>
                <a:spcPct val="100000"/>
              </a:lnSpc>
              <a:spcBef>
                <a:spcPts val="300"/>
              </a:spcBef>
              <a:spcAft>
                <a:spcPts val="0"/>
              </a:spcAft>
              <a:defRPr/>
            </a:pPr>
            <a:r>
              <a:rPr lang="en-US" sz="1900" b="1" dirty="0"/>
              <a:t>Causation (“Causal inference”)</a:t>
            </a:r>
          </a:p>
          <a:p>
            <a:pPr lvl="1">
              <a:lnSpc>
                <a:spcPct val="100000"/>
              </a:lnSpc>
              <a:spcBef>
                <a:spcPts val="0"/>
              </a:spcBef>
              <a:spcAft>
                <a:spcPts val="0"/>
              </a:spcAft>
              <a:defRPr/>
            </a:pPr>
            <a:r>
              <a:rPr lang="en-US" sz="1700" dirty="0"/>
              <a:t>The science of establishing causal relationships among biological, behavioral, environmental (etc.) factors within humans.  Does X cause (or prevent) Y? </a:t>
            </a:r>
          </a:p>
          <a:p>
            <a:pPr lvl="1">
              <a:spcAft>
                <a:spcPts val="0"/>
              </a:spcAft>
              <a:defRPr/>
            </a:pPr>
            <a:r>
              <a:rPr lang="en-US" sz="1700" dirty="0"/>
              <a:t>Will intervening upon X change occurrence of Y?</a:t>
            </a:r>
          </a:p>
          <a:p>
            <a:pPr>
              <a:lnSpc>
                <a:spcPct val="100000"/>
              </a:lnSpc>
              <a:spcBef>
                <a:spcPts val="300"/>
              </a:spcBef>
              <a:spcAft>
                <a:spcPts val="0"/>
              </a:spcAft>
              <a:defRPr/>
            </a:pPr>
            <a:r>
              <a:rPr lang="en-US" sz="1900" b="1" dirty="0"/>
              <a:t>Attribution</a:t>
            </a:r>
          </a:p>
          <a:p>
            <a:pPr lvl="1">
              <a:spcBef>
                <a:spcPts val="0"/>
              </a:spcBef>
              <a:defRPr/>
            </a:pPr>
            <a:r>
              <a:rPr lang="en-US" sz="1700" dirty="0"/>
              <a:t>What fraction or how many cases of disease Y can be eliminated if a causal exposure X is eliminated or reduced?</a:t>
            </a:r>
          </a:p>
          <a:p>
            <a:pPr>
              <a:lnSpc>
                <a:spcPct val="100000"/>
              </a:lnSpc>
              <a:spcBef>
                <a:spcPts val="300"/>
              </a:spcBef>
              <a:spcAft>
                <a:spcPts val="0"/>
              </a:spcAft>
              <a:defRPr/>
            </a:pPr>
            <a:r>
              <a:rPr lang="en-US" sz="1900" b="1" dirty="0"/>
              <a:t>Mediation</a:t>
            </a:r>
          </a:p>
          <a:p>
            <a:pPr lvl="1">
              <a:lnSpc>
                <a:spcPct val="100000"/>
              </a:lnSpc>
              <a:spcBef>
                <a:spcPts val="0"/>
              </a:spcBef>
              <a:spcAft>
                <a:spcPts val="0"/>
              </a:spcAft>
              <a:defRPr/>
            </a:pPr>
            <a:r>
              <a:rPr lang="en-US" sz="1700" dirty="0"/>
              <a:t>Understanding the mechanisms of causation</a:t>
            </a:r>
          </a:p>
          <a:p>
            <a:pPr lvl="1">
              <a:lnSpc>
                <a:spcPct val="100000"/>
              </a:lnSpc>
              <a:spcAft>
                <a:spcPts val="0"/>
              </a:spcAft>
              <a:defRPr/>
            </a:pPr>
            <a:r>
              <a:rPr lang="en-US" sz="1700" dirty="0"/>
              <a:t>How does X cause Y?</a:t>
            </a:r>
          </a:p>
          <a:p>
            <a:pPr>
              <a:lnSpc>
                <a:spcPct val="100000"/>
              </a:lnSpc>
              <a:spcBef>
                <a:spcPts val="300"/>
              </a:spcBef>
              <a:spcAft>
                <a:spcPts val="0"/>
              </a:spcAft>
              <a:defRPr/>
            </a:pPr>
            <a:r>
              <a:rPr lang="en-US" sz="1900" b="1" dirty="0"/>
              <a:t>Interaction</a:t>
            </a:r>
          </a:p>
          <a:p>
            <a:pPr lvl="1">
              <a:spcBef>
                <a:spcPts val="0"/>
              </a:spcBef>
              <a:defRPr/>
            </a:pPr>
            <a:r>
              <a:rPr lang="en-US" sz="1700" dirty="0"/>
              <a:t>When and for whom does X cause/predict Y?</a:t>
            </a:r>
          </a:p>
          <a:p>
            <a:pPr>
              <a:lnSpc>
                <a:spcPct val="100000"/>
              </a:lnSpc>
              <a:spcBef>
                <a:spcPts val="300"/>
              </a:spcBef>
              <a:spcAft>
                <a:spcPts val="0"/>
              </a:spcAft>
              <a:defRPr/>
            </a:pPr>
            <a:r>
              <a:rPr lang="en-US" sz="1900" b="1" dirty="0"/>
              <a:t>Prediction </a:t>
            </a:r>
          </a:p>
          <a:p>
            <a:pPr lvl="1">
              <a:spcBef>
                <a:spcPts val="0"/>
              </a:spcBef>
              <a:defRPr/>
            </a:pPr>
            <a:r>
              <a:rPr lang="en-US" sz="1700" dirty="0"/>
              <a:t>Do A, B, and C predict concurrent presence/future occurrence of Y? e.g., diagnosis or prognosis</a:t>
            </a:r>
          </a:p>
        </p:txBody>
      </p:sp>
      <p:sp>
        <p:nvSpPr>
          <p:cNvPr id="4" name="Date Placeholder 3">
            <a:extLst>
              <a:ext uri="{FF2B5EF4-FFF2-40B4-BE49-F238E27FC236}">
                <a16:creationId xmlns:a16="http://schemas.microsoft.com/office/drawing/2014/main" id="{8F03ED93-D9E1-D145-A8DD-4776DBD33DA7}"/>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5" name="Footer Placeholder 4">
            <a:extLst>
              <a:ext uri="{FF2B5EF4-FFF2-40B4-BE49-F238E27FC236}">
                <a16:creationId xmlns:a16="http://schemas.microsoft.com/office/drawing/2014/main" id="{978BEA6B-96E5-4E47-8FCC-53832ED8EFE7}"/>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1865399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Mismatched "Metabolic Rate" of Technology and Evaluation</a:t>
            </a:r>
          </a:p>
        </p:txBody>
      </p:sp>
      <p:pic>
        <p:nvPicPr>
          <p:cNvPr id="4" name="Picture 3" descr="timeline.tiff"/>
          <p:cNvPicPr>
            <a:picLocks noChangeAspect="1"/>
          </p:cNvPicPr>
          <p:nvPr/>
        </p:nvPicPr>
        <p:blipFill rotWithShape="1">
          <a:blip r:embed="rId2">
            <a:extLst>
              <a:ext uri="{28A0092B-C50C-407E-A947-70E740481C1C}">
                <a14:useLocalDpi xmlns:a14="http://schemas.microsoft.com/office/drawing/2010/main" val="0"/>
              </a:ext>
            </a:extLst>
          </a:blip>
          <a:srcRect l="23376" b="9041"/>
          <a:stretch/>
        </p:blipFill>
        <p:spPr>
          <a:xfrm>
            <a:off x="2362476" y="1943101"/>
            <a:ext cx="7467049" cy="3302001"/>
          </a:xfrm>
          <a:prstGeom prst="rect">
            <a:avLst/>
          </a:prstGeom>
        </p:spPr>
      </p:pic>
      <p:sp>
        <p:nvSpPr>
          <p:cNvPr id="5" name="Rectangle 4"/>
          <p:cNvSpPr/>
          <p:nvPr/>
        </p:nvSpPr>
        <p:spPr>
          <a:xfrm>
            <a:off x="5892800" y="6232723"/>
            <a:ext cx="4775200" cy="307777"/>
          </a:xfrm>
          <a:prstGeom prst="rect">
            <a:avLst/>
          </a:prstGeom>
        </p:spPr>
        <p:txBody>
          <a:bodyPr wrap="square">
            <a:spAutoFit/>
          </a:bodyPr>
          <a:lstStyle/>
          <a:p>
            <a:r>
              <a:rPr lang="en-US" sz="1400" i="1" dirty="0"/>
              <a:t>Riley et al. Clinical and Translational Medicine 2013, 2:10</a:t>
            </a:r>
          </a:p>
        </p:txBody>
      </p:sp>
      <p:pic>
        <p:nvPicPr>
          <p:cNvPr id="7" name="Picture 6" descr="timeline.tiff"/>
          <p:cNvPicPr>
            <a:picLocks noChangeAspect="1"/>
          </p:cNvPicPr>
          <p:nvPr/>
        </p:nvPicPr>
        <p:blipFill rotWithShape="1">
          <a:blip r:embed="rId2">
            <a:extLst>
              <a:ext uri="{28A0092B-C50C-407E-A947-70E740481C1C}">
                <a14:useLocalDpi xmlns:a14="http://schemas.microsoft.com/office/drawing/2010/main" val="0"/>
              </a:ext>
            </a:extLst>
          </a:blip>
          <a:srcRect t="92205" r="17622"/>
          <a:stretch/>
        </p:blipFill>
        <p:spPr>
          <a:xfrm>
            <a:off x="2493177" y="5765800"/>
            <a:ext cx="7205646" cy="254000"/>
          </a:xfrm>
          <a:prstGeom prst="rect">
            <a:avLst/>
          </a:prstGeom>
        </p:spPr>
      </p:pic>
      <p:sp>
        <p:nvSpPr>
          <p:cNvPr id="6" name="Date Placeholder 3">
            <a:extLst>
              <a:ext uri="{FF2B5EF4-FFF2-40B4-BE49-F238E27FC236}">
                <a16:creationId xmlns:a16="http://schemas.microsoft.com/office/drawing/2014/main" id="{BB47131B-E2EE-FC43-A882-4D5B19D0F77A}"/>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8" name="Footer Placeholder 4">
            <a:extLst>
              <a:ext uri="{FF2B5EF4-FFF2-40B4-BE49-F238E27FC236}">
                <a16:creationId xmlns:a16="http://schemas.microsoft.com/office/drawing/2014/main" id="{3DDAA591-D066-674D-8410-4CA1D6B5DB75}"/>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828030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3200" dirty="0"/>
              <a:t>LHS Interventional Designs: Does it Work?</a:t>
            </a:r>
          </a:p>
        </p:txBody>
      </p:sp>
      <p:sp>
        <p:nvSpPr>
          <p:cNvPr id="4" name="Content Placeholder 3"/>
          <p:cNvSpPr>
            <a:spLocks noGrp="1"/>
          </p:cNvSpPr>
          <p:nvPr>
            <p:ph idx="1"/>
          </p:nvPr>
        </p:nvSpPr>
        <p:spPr/>
        <p:txBody>
          <a:bodyPr>
            <a:normAutofit/>
          </a:bodyPr>
          <a:lstStyle/>
          <a:p>
            <a:endParaRPr lang="en-US" dirty="0"/>
          </a:p>
          <a:p>
            <a:endParaRPr lang="en-US" sz="2800" dirty="0"/>
          </a:p>
          <a:p>
            <a:endParaRPr lang="en-US" sz="2800" dirty="0"/>
          </a:p>
        </p:txBody>
      </p:sp>
      <p:sp>
        <p:nvSpPr>
          <p:cNvPr id="8" name="Date Placeholder 3">
            <a:extLst>
              <a:ext uri="{FF2B5EF4-FFF2-40B4-BE49-F238E27FC236}">
                <a16:creationId xmlns:a16="http://schemas.microsoft.com/office/drawing/2014/main" id="{0AA3F1DA-E8FF-C64E-B7AC-E7633F0A3960}"/>
              </a:ext>
            </a:extLst>
          </p:cNvPr>
          <p:cNvSpPr>
            <a:spLocks noGrp="1"/>
          </p:cNvSpPr>
          <p:nvPr>
            <p:ph type="dt" sz="half" idx="10"/>
          </p:nvPr>
        </p:nvSpPr>
        <p:spPr/>
        <p:txBody>
          <a:bodyPr/>
          <a:lstStyle/>
          <a:p>
            <a:pPr>
              <a:defRPr/>
            </a:pPr>
            <a:r>
              <a:rPr lang="en-US" dirty="0"/>
              <a:t>February 13, 2018: I. Sim</a:t>
            </a:r>
            <a:endParaRPr lang="en-US" sz="1400" dirty="0"/>
          </a:p>
        </p:txBody>
      </p:sp>
      <p:sp>
        <p:nvSpPr>
          <p:cNvPr id="9" name="Footer Placeholder 4">
            <a:extLst>
              <a:ext uri="{FF2B5EF4-FFF2-40B4-BE49-F238E27FC236}">
                <a16:creationId xmlns:a16="http://schemas.microsoft.com/office/drawing/2014/main" id="{0E61CDCA-D5D2-4B4B-ACE1-FEE9020FBE96}"/>
              </a:ext>
            </a:extLst>
          </p:cNvPr>
          <p:cNvSpPr>
            <a:spLocks noGrp="1"/>
          </p:cNvSpPr>
          <p:nvPr>
            <p:ph type="ftr" sz="quarter" idx="11"/>
          </p:nvPr>
        </p:nvSpPr>
        <p:spPr/>
        <p:txBody>
          <a:bodyPr/>
          <a:lstStyle/>
          <a:p>
            <a:pPr>
              <a:defRPr/>
            </a:pPr>
            <a:r>
              <a:rPr lang="en-US" dirty="0"/>
              <a:t>Tech-enabled clinical research: Part 2</a:t>
            </a:r>
          </a:p>
          <a:p>
            <a:pPr>
              <a:defRPr/>
            </a:pPr>
            <a:r>
              <a:rPr lang="en-US" dirty="0"/>
              <a:t>Epi 206 Medical Informatics</a:t>
            </a:r>
          </a:p>
        </p:txBody>
      </p:sp>
      <p:pic>
        <p:nvPicPr>
          <p:cNvPr id="2" name="Picture 1"/>
          <p:cNvPicPr>
            <a:picLocks noChangeAspect="1"/>
          </p:cNvPicPr>
          <p:nvPr/>
        </p:nvPicPr>
        <p:blipFill rotWithShape="1">
          <a:blip r:embed="rId3"/>
          <a:srcRect r="12020"/>
          <a:stretch/>
        </p:blipFill>
        <p:spPr>
          <a:xfrm>
            <a:off x="1981200" y="1778000"/>
            <a:ext cx="4368800" cy="4203700"/>
          </a:xfrm>
          <a:prstGeom prst="rect">
            <a:avLst/>
          </a:prstGeom>
        </p:spPr>
      </p:pic>
      <p:sp>
        <p:nvSpPr>
          <p:cNvPr id="6" name="Content Placeholder 2"/>
          <p:cNvSpPr txBox="1">
            <a:spLocks/>
          </p:cNvSpPr>
          <p:nvPr/>
        </p:nvSpPr>
        <p:spPr bwMode="auto">
          <a:xfrm>
            <a:off x="6705600" y="1873250"/>
            <a:ext cx="3810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lnSpc>
                <a:spcPct val="120000"/>
              </a:lnSpc>
              <a:spcBef>
                <a:spcPct val="0"/>
              </a:spcBef>
              <a:spcAft>
                <a:spcPct val="0"/>
              </a:spcAft>
              <a:buChar char="–"/>
              <a:defRPr sz="2400">
                <a:solidFill>
                  <a:schemeClr val="tx1"/>
                </a:solidFill>
                <a:latin typeface="+mn-lt"/>
                <a:ea typeface="+mn-ea"/>
              </a:defRPr>
            </a:lvl2pPr>
            <a:lvl3pPr marL="1143000" indent="-228600" algn="l" rtl="0" eaLnBrk="0" fontAlgn="base" hangingPunct="0">
              <a:lnSpc>
                <a:spcPct val="120000"/>
              </a:lnSpc>
              <a:spcBef>
                <a:spcPct val="0"/>
              </a:spcBef>
              <a:spcAft>
                <a:spcPct val="0"/>
              </a:spcAft>
              <a:buChar char="•"/>
              <a:defRPr sz="2000">
                <a:solidFill>
                  <a:schemeClr val="tx1"/>
                </a:solidFill>
                <a:latin typeface="+mn-lt"/>
                <a:ea typeface="+mn-ea"/>
              </a:defRPr>
            </a:lvl3pPr>
            <a:lvl4pPr marL="1600200" indent="-228600" algn="l" rtl="0" eaLnBrk="0" fontAlgn="base" hangingPunct="0">
              <a:lnSpc>
                <a:spcPct val="90000"/>
              </a:lnSpc>
              <a:spcBef>
                <a:spcPct val="20000"/>
              </a:spcBef>
              <a:spcAft>
                <a:spcPct val="0"/>
              </a:spcAft>
              <a:buChar char="–"/>
              <a:defRPr sz="18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1800">
                <a:solidFill>
                  <a:schemeClr val="tx1"/>
                </a:solidFill>
                <a:latin typeface="+mn-lt"/>
                <a:ea typeface="+mn-ea"/>
              </a:defRPr>
            </a:lvl5pPr>
            <a:lvl6pPr marL="2514600" indent="-228600" algn="l" rtl="0" eaLnBrk="0" fontAlgn="base" hangingPunct="0">
              <a:lnSpc>
                <a:spcPct val="90000"/>
              </a:lnSpc>
              <a:spcBef>
                <a:spcPct val="20000"/>
              </a:spcBef>
              <a:spcAft>
                <a:spcPct val="0"/>
              </a:spcAft>
              <a:buChar char="»"/>
              <a:defRPr sz="1800">
                <a:solidFill>
                  <a:schemeClr val="tx1"/>
                </a:solidFill>
                <a:latin typeface="+mn-lt"/>
                <a:ea typeface="+mn-ea"/>
              </a:defRPr>
            </a:lvl6pPr>
            <a:lvl7pPr marL="2971800" indent="-228600" algn="l" rtl="0" eaLnBrk="0" fontAlgn="base" hangingPunct="0">
              <a:lnSpc>
                <a:spcPct val="90000"/>
              </a:lnSpc>
              <a:spcBef>
                <a:spcPct val="20000"/>
              </a:spcBef>
              <a:spcAft>
                <a:spcPct val="0"/>
              </a:spcAft>
              <a:buChar char="»"/>
              <a:defRPr sz="1800">
                <a:solidFill>
                  <a:schemeClr val="tx1"/>
                </a:solidFill>
                <a:latin typeface="+mn-lt"/>
                <a:ea typeface="+mn-ea"/>
              </a:defRPr>
            </a:lvl7pPr>
            <a:lvl8pPr marL="3429000" indent="-228600" algn="l" rtl="0" eaLnBrk="0" fontAlgn="base" hangingPunct="0">
              <a:lnSpc>
                <a:spcPct val="90000"/>
              </a:lnSpc>
              <a:spcBef>
                <a:spcPct val="20000"/>
              </a:spcBef>
              <a:spcAft>
                <a:spcPct val="0"/>
              </a:spcAft>
              <a:buChar char="»"/>
              <a:defRPr sz="1800">
                <a:solidFill>
                  <a:schemeClr val="tx1"/>
                </a:solidFill>
                <a:latin typeface="+mn-lt"/>
                <a:ea typeface="+mn-ea"/>
              </a:defRPr>
            </a:lvl8pPr>
            <a:lvl9pPr marL="3886200" indent="-228600" algn="l" rtl="0" eaLnBrk="0" fontAlgn="base" hangingPunct="0">
              <a:lnSpc>
                <a:spcPct val="90000"/>
              </a:lnSpc>
              <a:spcBef>
                <a:spcPct val="20000"/>
              </a:spcBef>
              <a:spcAft>
                <a:spcPct val="0"/>
              </a:spcAft>
              <a:buChar char="»"/>
              <a:defRPr sz="1800">
                <a:solidFill>
                  <a:schemeClr val="tx1"/>
                </a:solidFill>
                <a:latin typeface="+mn-lt"/>
                <a:ea typeface="+mn-ea"/>
              </a:defRPr>
            </a:lvl9pPr>
          </a:lstStyle>
          <a:p>
            <a:r>
              <a:rPr lang="en-US" sz="2000" kern="0" dirty="0"/>
              <a:t>Observational studies</a:t>
            </a:r>
          </a:p>
          <a:p>
            <a:pPr lvl="1"/>
            <a:r>
              <a:rPr lang="en-US" sz="1800" kern="0" dirty="0"/>
              <a:t>traditional and Big Data</a:t>
            </a:r>
          </a:p>
          <a:p>
            <a:r>
              <a:rPr lang="en-US" sz="2000" kern="0" dirty="0"/>
              <a:t>Experimental</a:t>
            </a:r>
          </a:p>
          <a:p>
            <a:pPr lvl="1"/>
            <a:r>
              <a:rPr lang="en-US" sz="1800" kern="0" dirty="0"/>
              <a:t>JITAI</a:t>
            </a:r>
          </a:p>
          <a:p>
            <a:pPr lvl="1"/>
            <a:r>
              <a:rPr lang="en-US" sz="1800" kern="0" dirty="0"/>
              <a:t>MOST</a:t>
            </a:r>
          </a:p>
          <a:p>
            <a:pPr lvl="1"/>
            <a:r>
              <a:rPr lang="en-US" sz="1800" kern="0" dirty="0"/>
              <a:t>embedded RCTs (e.g., COPD order sets)</a:t>
            </a:r>
          </a:p>
          <a:p>
            <a:pPr lvl="1"/>
            <a:r>
              <a:rPr lang="en-US" sz="1800" kern="0" dirty="0"/>
              <a:t>PORT</a:t>
            </a:r>
          </a:p>
          <a:p>
            <a:pPr lvl="1"/>
            <a:r>
              <a:rPr lang="en-US" sz="1800" kern="0" dirty="0"/>
              <a:t>Stepped wedge</a:t>
            </a:r>
          </a:p>
          <a:p>
            <a:pPr lvl="1"/>
            <a:r>
              <a:rPr lang="en-US" sz="1800" kern="0" dirty="0"/>
              <a:t>N-of-1</a:t>
            </a:r>
          </a:p>
          <a:p>
            <a:endParaRPr lang="en-US" kern="0" dirty="0"/>
          </a:p>
        </p:txBody>
      </p:sp>
    </p:spTree>
    <p:extLst>
      <p:ext uri="{BB962C8B-B14F-4D97-AF65-F5344CB8AC3E}">
        <p14:creationId xmlns:p14="http://schemas.microsoft.com/office/powerpoint/2010/main" val="623323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301" y="74336"/>
            <a:ext cx="8706291" cy="1143000"/>
          </a:xfrm>
        </p:spPr>
        <p:txBody>
          <a:bodyPr>
            <a:noAutofit/>
          </a:bodyPr>
          <a:lstStyle/>
          <a:p>
            <a:r>
              <a:rPr lang="en-US" sz="3200" dirty="0"/>
              <a:t>Multiphase Optimization Strategy (MOST)</a:t>
            </a:r>
            <a:endParaRPr lang="en-US" dirty="0"/>
          </a:p>
        </p:txBody>
      </p:sp>
      <p:pic>
        <p:nvPicPr>
          <p:cNvPr id="4" name="Picture 3" descr="fig1_mo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1911928"/>
            <a:ext cx="3150211" cy="4145677"/>
          </a:xfrm>
          <a:prstGeom prst="rect">
            <a:avLst/>
          </a:prstGeom>
        </p:spPr>
      </p:pic>
      <p:sp>
        <p:nvSpPr>
          <p:cNvPr id="3" name="TextBox 2"/>
          <p:cNvSpPr txBox="1"/>
          <p:nvPr/>
        </p:nvSpPr>
        <p:spPr>
          <a:xfrm>
            <a:off x="6181463" y="6317377"/>
            <a:ext cx="4290129" cy="615553"/>
          </a:xfrm>
          <a:prstGeom prst="rect">
            <a:avLst/>
          </a:prstGeom>
          <a:noFill/>
        </p:spPr>
        <p:txBody>
          <a:bodyPr wrap="none" rtlCol="0">
            <a:spAutoFit/>
          </a:bodyPr>
          <a:lstStyle/>
          <a:p>
            <a:r>
              <a:rPr lang="en-US" sz="1600" i="1" dirty="0">
                <a:latin typeface="Arial"/>
                <a:cs typeface="Arial"/>
              </a:rPr>
              <a:t>http://</a:t>
            </a:r>
            <a:r>
              <a:rPr lang="en-US" sz="1600" i="1" dirty="0" err="1">
                <a:latin typeface="Arial"/>
                <a:cs typeface="Arial"/>
              </a:rPr>
              <a:t>methodology.psu.edu</a:t>
            </a:r>
            <a:r>
              <a:rPr lang="en-US" sz="1600" i="1" dirty="0">
                <a:latin typeface="Arial"/>
                <a:cs typeface="Arial"/>
              </a:rPr>
              <a:t>/</a:t>
            </a:r>
            <a:r>
              <a:rPr lang="en-US" sz="1600" i="1" dirty="0" err="1">
                <a:latin typeface="Arial"/>
                <a:cs typeface="Arial"/>
              </a:rPr>
              <a:t>ra</a:t>
            </a:r>
            <a:r>
              <a:rPr lang="en-US" sz="1600" i="1" dirty="0">
                <a:latin typeface="Arial"/>
                <a:cs typeface="Arial"/>
              </a:rPr>
              <a:t>/most/research</a:t>
            </a:r>
          </a:p>
          <a:p>
            <a:endParaRPr lang="en-US" dirty="0"/>
          </a:p>
        </p:txBody>
      </p:sp>
      <p:sp>
        <p:nvSpPr>
          <p:cNvPr id="7" name="Content Placeholder 5"/>
          <p:cNvSpPr txBox="1">
            <a:spLocks/>
          </p:cNvSpPr>
          <p:nvPr/>
        </p:nvSpPr>
        <p:spPr bwMode="auto">
          <a:xfrm>
            <a:off x="6324600" y="2616200"/>
            <a:ext cx="38100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lnSpc>
                <a:spcPct val="120000"/>
              </a:lnSpc>
              <a:spcBef>
                <a:spcPct val="0"/>
              </a:spcBef>
              <a:spcAft>
                <a:spcPct val="0"/>
              </a:spcAft>
              <a:buChar char="–"/>
              <a:defRPr sz="2400">
                <a:solidFill>
                  <a:schemeClr val="tx1"/>
                </a:solidFill>
                <a:latin typeface="+mn-lt"/>
                <a:ea typeface="+mn-ea"/>
              </a:defRPr>
            </a:lvl2pPr>
            <a:lvl3pPr marL="1143000" indent="-228600" algn="l" rtl="0" eaLnBrk="0" fontAlgn="base" hangingPunct="0">
              <a:lnSpc>
                <a:spcPct val="120000"/>
              </a:lnSpc>
              <a:spcBef>
                <a:spcPct val="0"/>
              </a:spcBef>
              <a:spcAft>
                <a:spcPct val="0"/>
              </a:spcAft>
              <a:buChar char="•"/>
              <a:defRPr sz="2000">
                <a:solidFill>
                  <a:schemeClr val="tx1"/>
                </a:solidFill>
                <a:latin typeface="+mn-lt"/>
                <a:ea typeface="+mn-ea"/>
              </a:defRPr>
            </a:lvl3pPr>
            <a:lvl4pPr marL="1600200" indent="-228600" algn="l" rtl="0" eaLnBrk="0" fontAlgn="base" hangingPunct="0">
              <a:lnSpc>
                <a:spcPct val="90000"/>
              </a:lnSpc>
              <a:spcBef>
                <a:spcPct val="20000"/>
              </a:spcBef>
              <a:spcAft>
                <a:spcPct val="0"/>
              </a:spcAft>
              <a:buChar char="–"/>
              <a:defRPr sz="18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1800">
                <a:solidFill>
                  <a:schemeClr val="tx1"/>
                </a:solidFill>
                <a:latin typeface="+mn-lt"/>
                <a:ea typeface="+mn-ea"/>
              </a:defRPr>
            </a:lvl5pPr>
            <a:lvl6pPr marL="2514600" indent="-228600" algn="l" rtl="0" eaLnBrk="0" fontAlgn="base" hangingPunct="0">
              <a:lnSpc>
                <a:spcPct val="90000"/>
              </a:lnSpc>
              <a:spcBef>
                <a:spcPct val="20000"/>
              </a:spcBef>
              <a:spcAft>
                <a:spcPct val="0"/>
              </a:spcAft>
              <a:buChar char="»"/>
              <a:defRPr sz="1800">
                <a:solidFill>
                  <a:schemeClr val="tx1"/>
                </a:solidFill>
                <a:latin typeface="+mn-lt"/>
                <a:ea typeface="+mn-ea"/>
              </a:defRPr>
            </a:lvl6pPr>
            <a:lvl7pPr marL="2971800" indent="-228600" algn="l" rtl="0" eaLnBrk="0" fontAlgn="base" hangingPunct="0">
              <a:lnSpc>
                <a:spcPct val="90000"/>
              </a:lnSpc>
              <a:spcBef>
                <a:spcPct val="20000"/>
              </a:spcBef>
              <a:spcAft>
                <a:spcPct val="0"/>
              </a:spcAft>
              <a:buChar char="»"/>
              <a:defRPr sz="1800">
                <a:solidFill>
                  <a:schemeClr val="tx1"/>
                </a:solidFill>
                <a:latin typeface="+mn-lt"/>
                <a:ea typeface="+mn-ea"/>
              </a:defRPr>
            </a:lvl7pPr>
            <a:lvl8pPr marL="3429000" indent="-228600" algn="l" rtl="0" eaLnBrk="0" fontAlgn="base" hangingPunct="0">
              <a:lnSpc>
                <a:spcPct val="90000"/>
              </a:lnSpc>
              <a:spcBef>
                <a:spcPct val="20000"/>
              </a:spcBef>
              <a:spcAft>
                <a:spcPct val="0"/>
              </a:spcAft>
              <a:buChar char="»"/>
              <a:defRPr sz="1800">
                <a:solidFill>
                  <a:schemeClr val="tx1"/>
                </a:solidFill>
                <a:latin typeface="+mn-lt"/>
                <a:ea typeface="+mn-ea"/>
              </a:defRPr>
            </a:lvl8pPr>
            <a:lvl9pPr marL="3886200" indent="-228600" algn="l" rtl="0" eaLnBrk="0" fontAlgn="base" hangingPunct="0">
              <a:lnSpc>
                <a:spcPct val="90000"/>
              </a:lnSpc>
              <a:spcBef>
                <a:spcPct val="20000"/>
              </a:spcBef>
              <a:spcAft>
                <a:spcPct val="0"/>
              </a:spcAft>
              <a:buChar char="»"/>
              <a:defRPr sz="1800">
                <a:solidFill>
                  <a:schemeClr val="tx1"/>
                </a:solidFill>
                <a:latin typeface="+mn-lt"/>
                <a:ea typeface="+mn-ea"/>
              </a:defRPr>
            </a:lvl9pPr>
          </a:lstStyle>
          <a:p>
            <a:pPr marL="0" indent="0">
              <a:buNone/>
            </a:pPr>
            <a:r>
              <a:rPr lang="en-US" sz="2400" kern="0"/>
              <a:t>JITAI studies can be combined with MOST studies</a:t>
            </a:r>
            <a:endParaRPr lang="en-US" kern="0"/>
          </a:p>
        </p:txBody>
      </p:sp>
      <p:cxnSp>
        <p:nvCxnSpPr>
          <p:cNvPr id="10" name="Straight Arrow Connector 9"/>
          <p:cNvCxnSpPr>
            <a:stCxn id="7" idx="1"/>
          </p:cNvCxnSpPr>
          <p:nvPr/>
        </p:nvCxnSpPr>
        <p:spPr bwMode="auto">
          <a:xfrm flipH="1">
            <a:off x="5702300" y="3168650"/>
            <a:ext cx="6223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Date Placeholder 3">
            <a:extLst>
              <a:ext uri="{FF2B5EF4-FFF2-40B4-BE49-F238E27FC236}">
                <a16:creationId xmlns:a16="http://schemas.microsoft.com/office/drawing/2014/main" id="{491F44B4-AB05-F44E-9321-0CD17CEAF405}"/>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9" name="Footer Placeholder 4">
            <a:extLst>
              <a:ext uri="{FF2B5EF4-FFF2-40B4-BE49-F238E27FC236}">
                <a16:creationId xmlns:a16="http://schemas.microsoft.com/office/drawing/2014/main" id="{DF525F66-5BFE-FC47-ABE6-A0A9038DA411}"/>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4117140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Prompted Optional Randomized Trial</a:t>
            </a:r>
          </a:p>
        </p:txBody>
      </p:sp>
      <p:sp>
        <p:nvSpPr>
          <p:cNvPr id="3" name="Content Placeholder 2"/>
          <p:cNvSpPr>
            <a:spLocks noGrp="1"/>
          </p:cNvSpPr>
          <p:nvPr>
            <p:ph idx="1"/>
          </p:nvPr>
        </p:nvSpPr>
        <p:spPr/>
        <p:txBody>
          <a:bodyPr>
            <a:normAutofit/>
          </a:bodyPr>
          <a:lstStyle/>
          <a:p>
            <a:pPr>
              <a:lnSpc>
                <a:spcPct val="100000"/>
              </a:lnSpc>
            </a:pPr>
            <a:r>
              <a:rPr lang="en-US" sz="1800" dirty="0"/>
              <a:t>If enough docs switch when prompted, known and unknown confounders are washed out</a:t>
            </a:r>
          </a:p>
          <a:p>
            <a:pPr lvl="1">
              <a:lnSpc>
                <a:spcPct val="100000"/>
              </a:lnSpc>
            </a:pPr>
            <a:r>
              <a:rPr lang="en-US" sz="1600" dirty="0"/>
              <a:t>i.e., lower precision can be overcome with larger sample size </a:t>
            </a:r>
          </a:p>
          <a:p>
            <a:pPr>
              <a:lnSpc>
                <a:spcPct val="100000"/>
              </a:lnSpc>
            </a:pPr>
            <a:r>
              <a:rPr lang="en-US" sz="1800" dirty="0"/>
              <a:t>Prompt is an instrumental variable</a:t>
            </a:r>
          </a:p>
          <a:p>
            <a:pPr lvl="1">
              <a:lnSpc>
                <a:spcPct val="100000"/>
              </a:lnSpc>
            </a:pPr>
            <a:r>
              <a:rPr lang="en-US" sz="1600" dirty="0"/>
              <a:t>quite strongly associated with treatment assignment</a:t>
            </a:r>
          </a:p>
          <a:p>
            <a:pPr lvl="1">
              <a:lnSpc>
                <a:spcPct val="100000"/>
              </a:lnSpc>
            </a:pPr>
            <a:r>
              <a:rPr lang="en-US" sz="1600" dirty="0"/>
              <a:t>not directly associated with outcome of interest</a:t>
            </a:r>
          </a:p>
          <a:p>
            <a:pPr lvl="1">
              <a:lnSpc>
                <a:spcPct val="100000"/>
              </a:lnSpc>
            </a:pPr>
            <a:r>
              <a:rPr lang="en-US" sz="1600" dirty="0"/>
              <a:t>not associated with potential confounding variables</a:t>
            </a:r>
            <a:endParaRPr lang="en-US" dirty="0"/>
          </a:p>
        </p:txBody>
      </p:sp>
      <p:grpSp>
        <p:nvGrpSpPr>
          <p:cNvPr id="5" name="Group 4">
            <a:extLst>
              <a:ext uri="{FF2B5EF4-FFF2-40B4-BE49-F238E27FC236}">
                <a16:creationId xmlns:a16="http://schemas.microsoft.com/office/drawing/2014/main" id="{5EBB81BF-01A8-C047-BCD1-F29BB90851F9}"/>
              </a:ext>
            </a:extLst>
          </p:cNvPr>
          <p:cNvGrpSpPr/>
          <p:nvPr/>
        </p:nvGrpSpPr>
        <p:grpSpPr>
          <a:xfrm>
            <a:off x="1701799" y="3135775"/>
            <a:ext cx="8801100" cy="2733319"/>
            <a:chOff x="1663700" y="1417639"/>
            <a:chExt cx="8801100" cy="2733319"/>
          </a:xfrm>
        </p:grpSpPr>
        <p:pic>
          <p:nvPicPr>
            <p:cNvPr id="4" name="Picture 3" descr="POR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700" y="1417639"/>
              <a:ext cx="8801100" cy="2733319"/>
            </a:xfrm>
            <a:prstGeom prst="rect">
              <a:avLst/>
            </a:prstGeom>
          </p:spPr>
        </p:pic>
        <p:grpSp>
          <p:nvGrpSpPr>
            <p:cNvPr id="29" name="Group 28"/>
            <p:cNvGrpSpPr/>
            <p:nvPr/>
          </p:nvGrpSpPr>
          <p:grpSpPr>
            <a:xfrm>
              <a:off x="3554738" y="2203152"/>
              <a:ext cx="1016689" cy="1401068"/>
              <a:chOff x="2030737" y="2203152"/>
              <a:chExt cx="1016689" cy="1401068"/>
            </a:xfrm>
          </p:grpSpPr>
          <p:sp>
            <p:nvSpPr>
              <p:cNvPr id="7" name="TextBox 6"/>
              <p:cNvSpPr txBox="1"/>
              <p:nvPr/>
            </p:nvSpPr>
            <p:spPr>
              <a:xfrm>
                <a:off x="2030737" y="2203152"/>
                <a:ext cx="1016689" cy="307777"/>
              </a:xfrm>
              <a:prstGeom prst="rect">
                <a:avLst/>
              </a:prstGeom>
              <a:solidFill>
                <a:schemeClr val="accent1"/>
              </a:solidFill>
            </p:spPr>
            <p:txBody>
              <a:bodyPr wrap="none" rtlCol="0">
                <a:spAutoFit/>
              </a:bodyPr>
              <a:lstStyle/>
              <a:p>
                <a:pPr algn="ctr"/>
                <a:r>
                  <a:rPr lang="en-US" sz="1400"/>
                  <a:t>venlafaxine</a:t>
                </a:r>
                <a:endParaRPr lang="en-US"/>
              </a:p>
            </p:txBody>
          </p:sp>
          <p:sp>
            <p:nvSpPr>
              <p:cNvPr id="8" name="TextBox 7"/>
              <p:cNvSpPr txBox="1"/>
              <p:nvPr/>
            </p:nvSpPr>
            <p:spPr>
              <a:xfrm>
                <a:off x="2077309" y="3296443"/>
                <a:ext cx="881523" cy="307777"/>
              </a:xfrm>
              <a:prstGeom prst="rect">
                <a:avLst/>
              </a:prstGeom>
              <a:solidFill>
                <a:srgbClr val="7030A0"/>
              </a:solidFill>
            </p:spPr>
            <p:txBody>
              <a:bodyPr wrap="none" rtlCol="0">
                <a:spAutoFit/>
              </a:bodyPr>
              <a:lstStyle/>
              <a:p>
                <a:r>
                  <a:rPr lang="en-US" sz="1400">
                    <a:solidFill>
                      <a:schemeClr val="bg1"/>
                    </a:solidFill>
                  </a:rPr>
                  <a:t>sertraline</a:t>
                </a:r>
              </a:p>
            </p:txBody>
          </p:sp>
        </p:grpSp>
        <p:grpSp>
          <p:nvGrpSpPr>
            <p:cNvPr id="27" name="Group 26"/>
            <p:cNvGrpSpPr/>
            <p:nvPr/>
          </p:nvGrpSpPr>
          <p:grpSpPr>
            <a:xfrm>
              <a:off x="6268310" y="2230083"/>
              <a:ext cx="907191" cy="960437"/>
              <a:chOff x="4744309" y="2230082"/>
              <a:chExt cx="907191" cy="960437"/>
            </a:xfrm>
          </p:grpSpPr>
          <p:sp>
            <p:nvSpPr>
              <p:cNvPr id="10" name="TextBox 9"/>
              <p:cNvSpPr txBox="1"/>
              <p:nvPr/>
            </p:nvSpPr>
            <p:spPr>
              <a:xfrm>
                <a:off x="4744309" y="2230082"/>
                <a:ext cx="865438" cy="253916"/>
              </a:xfrm>
              <a:prstGeom prst="rect">
                <a:avLst/>
              </a:prstGeom>
              <a:solidFill>
                <a:srgbClr val="7030A0"/>
              </a:solidFill>
            </p:spPr>
            <p:txBody>
              <a:bodyPr wrap="square" rtlCol="0">
                <a:spAutoFit/>
              </a:bodyPr>
              <a:lstStyle/>
              <a:p>
                <a:pPr algn="ctr"/>
                <a:r>
                  <a:rPr lang="en-US" sz="1050">
                    <a:solidFill>
                      <a:schemeClr val="bg1"/>
                    </a:solidFill>
                  </a:rPr>
                  <a:t>sertraline</a:t>
                </a:r>
              </a:p>
            </p:txBody>
          </p:sp>
          <p:sp>
            <p:nvSpPr>
              <p:cNvPr id="12" name="TextBox 11"/>
              <p:cNvSpPr txBox="1"/>
              <p:nvPr/>
            </p:nvSpPr>
            <p:spPr>
              <a:xfrm>
                <a:off x="4786062" y="2936603"/>
                <a:ext cx="865438" cy="253916"/>
              </a:xfrm>
              <a:prstGeom prst="rect">
                <a:avLst/>
              </a:prstGeom>
              <a:solidFill>
                <a:schemeClr val="accent1"/>
              </a:solidFill>
            </p:spPr>
            <p:txBody>
              <a:bodyPr wrap="square" rtlCol="0">
                <a:spAutoFit/>
              </a:bodyPr>
              <a:lstStyle/>
              <a:p>
                <a:pPr algn="ctr"/>
                <a:r>
                  <a:rPr lang="en-US" sz="1050"/>
                  <a:t>venlafaxine</a:t>
                </a:r>
              </a:p>
            </p:txBody>
          </p:sp>
        </p:grpSp>
        <p:grpSp>
          <p:nvGrpSpPr>
            <p:cNvPr id="28" name="Group 27"/>
            <p:cNvGrpSpPr/>
            <p:nvPr/>
          </p:nvGrpSpPr>
          <p:grpSpPr>
            <a:xfrm>
              <a:off x="9673746" y="1562623"/>
              <a:ext cx="676754" cy="1853676"/>
              <a:chOff x="8149746" y="1562623"/>
              <a:chExt cx="676754" cy="1853676"/>
            </a:xfrm>
          </p:grpSpPr>
          <p:sp>
            <p:nvSpPr>
              <p:cNvPr id="16" name="TextBox 15"/>
              <p:cNvSpPr txBox="1"/>
              <p:nvPr/>
            </p:nvSpPr>
            <p:spPr>
              <a:xfrm>
                <a:off x="8149747" y="1562623"/>
                <a:ext cx="676753" cy="200055"/>
              </a:xfrm>
              <a:prstGeom prst="rect">
                <a:avLst/>
              </a:prstGeom>
              <a:solidFill>
                <a:schemeClr val="accent1"/>
              </a:solidFill>
            </p:spPr>
            <p:txBody>
              <a:bodyPr wrap="square" rtlCol="0">
                <a:spAutoFit/>
              </a:bodyPr>
              <a:lstStyle/>
              <a:p>
                <a:pPr algn="ctr"/>
                <a:r>
                  <a:rPr lang="en-US" sz="700"/>
                  <a:t>venlafaxine</a:t>
                </a:r>
              </a:p>
            </p:txBody>
          </p:sp>
          <p:sp>
            <p:nvSpPr>
              <p:cNvPr id="18" name="TextBox 17"/>
              <p:cNvSpPr txBox="1"/>
              <p:nvPr/>
            </p:nvSpPr>
            <p:spPr>
              <a:xfrm>
                <a:off x="8149747" y="2204605"/>
                <a:ext cx="676753" cy="200055"/>
              </a:xfrm>
              <a:prstGeom prst="rect">
                <a:avLst/>
              </a:prstGeom>
              <a:solidFill>
                <a:schemeClr val="accent1"/>
              </a:solidFill>
            </p:spPr>
            <p:txBody>
              <a:bodyPr wrap="square" rtlCol="0">
                <a:spAutoFit/>
              </a:bodyPr>
              <a:lstStyle/>
              <a:p>
                <a:pPr algn="ctr"/>
                <a:r>
                  <a:rPr lang="en-US" sz="700"/>
                  <a:t>venlafaxine</a:t>
                </a:r>
              </a:p>
            </p:txBody>
          </p:sp>
          <p:sp>
            <p:nvSpPr>
              <p:cNvPr id="19" name="TextBox 18"/>
              <p:cNvSpPr txBox="1"/>
              <p:nvPr/>
            </p:nvSpPr>
            <p:spPr>
              <a:xfrm>
                <a:off x="8149747" y="2603422"/>
                <a:ext cx="676753" cy="200055"/>
              </a:xfrm>
              <a:prstGeom prst="rect">
                <a:avLst/>
              </a:prstGeom>
              <a:solidFill>
                <a:schemeClr val="accent1"/>
              </a:solidFill>
            </p:spPr>
            <p:txBody>
              <a:bodyPr wrap="square" rtlCol="0">
                <a:spAutoFit/>
              </a:bodyPr>
              <a:lstStyle/>
              <a:p>
                <a:pPr algn="ctr"/>
                <a:r>
                  <a:rPr lang="en-US" sz="700"/>
                  <a:t>venlafaxine</a:t>
                </a:r>
              </a:p>
            </p:txBody>
          </p:sp>
          <p:sp>
            <p:nvSpPr>
              <p:cNvPr id="23" name="TextBox 22"/>
              <p:cNvSpPr txBox="1"/>
              <p:nvPr/>
            </p:nvSpPr>
            <p:spPr>
              <a:xfrm>
                <a:off x="8149746" y="1852486"/>
                <a:ext cx="676753" cy="216535"/>
              </a:xfrm>
              <a:prstGeom prst="rect">
                <a:avLst/>
              </a:prstGeom>
              <a:solidFill>
                <a:srgbClr val="7030A0"/>
              </a:solidFill>
            </p:spPr>
            <p:txBody>
              <a:bodyPr wrap="square" rtlCol="0">
                <a:spAutoFit/>
              </a:bodyPr>
              <a:lstStyle/>
              <a:p>
                <a:pPr algn="ctr"/>
                <a:r>
                  <a:rPr lang="en-US" sz="800">
                    <a:solidFill>
                      <a:schemeClr val="bg1"/>
                    </a:solidFill>
                  </a:rPr>
                  <a:t>sertraline</a:t>
                </a:r>
              </a:p>
            </p:txBody>
          </p:sp>
          <p:sp>
            <p:nvSpPr>
              <p:cNvPr id="25" name="TextBox 24"/>
              <p:cNvSpPr txBox="1"/>
              <p:nvPr/>
            </p:nvSpPr>
            <p:spPr>
              <a:xfrm>
                <a:off x="8149746" y="2894516"/>
                <a:ext cx="676753" cy="216535"/>
              </a:xfrm>
              <a:prstGeom prst="rect">
                <a:avLst/>
              </a:prstGeom>
              <a:solidFill>
                <a:srgbClr val="7030A0"/>
              </a:solidFill>
            </p:spPr>
            <p:txBody>
              <a:bodyPr wrap="square" rtlCol="0">
                <a:spAutoFit/>
              </a:bodyPr>
              <a:lstStyle/>
              <a:p>
                <a:pPr algn="ctr"/>
                <a:r>
                  <a:rPr lang="en-US" sz="800">
                    <a:solidFill>
                      <a:schemeClr val="bg1"/>
                    </a:solidFill>
                  </a:rPr>
                  <a:t>sertraline</a:t>
                </a:r>
              </a:p>
            </p:txBody>
          </p:sp>
          <p:sp>
            <p:nvSpPr>
              <p:cNvPr id="26" name="TextBox 25"/>
              <p:cNvSpPr txBox="1"/>
              <p:nvPr/>
            </p:nvSpPr>
            <p:spPr>
              <a:xfrm>
                <a:off x="8149746" y="3199764"/>
                <a:ext cx="676753" cy="216535"/>
              </a:xfrm>
              <a:prstGeom prst="rect">
                <a:avLst/>
              </a:prstGeom>
              <a:solidFill>
                <a:srgbClr val="7030A0"/>
              </a:solidFill>
            </p:spPr>
            <p:txBody>
              <a:bodyPr wrap="square" rtlCol="0">
                <a:spAutoFit/>
              </a:bodyPr>
              <a:lstStyle/>
              <a:p>
                <a:pPr algn="ctr"/>
                <a:r>
                  <a:rPr lang="en-US" sz="800">
                    <a:solidFill>
                      <a:schemeClr val="bg1"/>
                    </a:solidFill>
                  </a:rPr>
                  <a:t>sertraline</a:t>
                </a:r>
              </a:p>
            </p:txBody>
          </p:sp>
        </p:grpSp>
      </p:grpSp>
      <p:sp>
        <p:nvSpPr>
          <p:cNvPr id="33" name="TextBox 32"/>
          <p:cNvSpPr txBox="1"/>
          <p:nvPr/>
        </p:nvSpPr>
        <p:spPr>
          <a:xfrm>
            <a:off x="5508505" y="6403202"/>
            <a:ext cx="4994394" cy="276999"/>
          </a:xfrm>
          <a:prstGeom prst="rect">
            <a:avLst/>
          </a:prstGeom>
          <a:noFill/>
        </p:spPr>
        <p:txBody>
          <a:bodyPr wrap="square" rtlCol="0">
            <a:spAutoFit/>
          </a:bodyPr>
          <a:lstStyle/>
          <a:p>
            <a:pPr algn="r"/>
            <a:r>
              <a:rPr lang="en-US" sz="1200" dirty="0"/>
              <a:t>Flory, </a:t>
            </a:r>
            <a:r>
              <a:rPr lang="en-US" sz="1200" dirty="0" err="1"/>
              <a:t>Karlawish</a:t>
            </a:r>
            <a:r>
              <a:rPr lang="en-US" sz="1200" dirty="0"/>
              <a:t>. Am J Public Health </a:t>
            </a:r>
            <a:r>
              <a:rPr lang="fr-FR" sz="1200" dirty="0"/>
              <a:t>2012;102:e8–e10. doi:10.</a:t>
            </a:r>
          </a:p>
        </p:txBody>
      </p:sp>
      <p:sp>
        <p:nvSpPr>
          <p:cNvPr id="20" name="Date Placeholder 3">
            <a:extLst>
              <a:ext uri="{FF2B5EF4-FFF2-40B4-BE49-F238E27FC236}">
                <a16:creationId xmlns:a16="http://schemas.microsoft.com/office/drawing/2014/main" id="{269530DA-5302-8C44-9D42-84C9C16A99B4}"/>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21" name="Footer Placeholder 4">
            <a:extLst>
              <a:ext uri="{FF2B5EF4-FFF2-40B4-BE49-F238E27FC236}">
                <a16:creationId xmlns:a16="http://schemas.microsoft.com/office/drawing/2014/main" id="{EB26FA15-DFD9-7644-9D44-F5E6A52A5045}"/>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2155201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Stepped Wedge</a:t>
            </a:r>
          </a:p>
        </p:txBody>
      </p:sp>
      <p:sp>
        <p:nvSpPr>
          <p:cNvPr id="3" name="Content Placeholder 2"/>
          <p:cNvSpPr>
            <a:spLocks noGrp="1"/>
          </p:cNvSpPr>
          <p:nvPr>
            <p:ph idx="1"/>
          </p:nvPr>
        </p:nvSpPr>
        <p:spPr/>
        <p:txBody>
          <a:bodyPr>
            <a:normAutofit/>
          </a:bodyPr>
          <a:lstStyle/>
          <a:p>
            <a:pPr>
              <a:lnSpc>
                <a:spcPct val="120000"/>
              </a:lnSpc>
            </a:pPr>
            <a:r>
              <a:rPr lang="en-US" dirty="0"/>
              <a:t>Technology, behavioral and QI interventions often have to be rolled out in stages </a:t>
            </a:r>
          </a:p>
          <a:p>
            <a:pPr lvl="1">
              <a:lnSpc>
                <a:spcPct val="120000"/>
              </a:lnSpc>
            </a:pPr>
            <a:r>
              <a:rPr lang="en-US" dirty="0"/>
              <a:t>e.g., EHR roll out, limited $ for online chat staffing, have only one team of anti-smoking </a:t>
            </a:r>
            <a:r>
              <a:rPr lang="en-US" dirty="0" err="1"/>
              <a:t>counsellors, limited number of sensors available</a:t>
            </a:r>
            <a:endParaRPr lang="en-US" dirty="0"/>
          </a:p>
          <a:p>
            <a:pPr>
              <a:lnSpc>
                <a:spcPct val="120000"/>
              </a:lnSpc>
            </a:pPr>
            <a:r>
              <a:rPr lang="en-US" dirty="0"/>
              <a:t>You may suspect large temporal confounding </a:t>
            </a:r>
          </a:p>
          <a:p>
            <a:pPr lvl="1">
              <a:lnSpc>
                <a:spcPct val="120000"/>
              </a:lnSpc>
            </a:pPr>
            <a:r>
              <a:rPr lang="en-US" dirty="0"/>
              <a:t>e.g., change in reimbursement policies, changes in background technology</a:t>
            </a:r>
          </a:p>
          <a:p>
            <a:pPr>
              <a:lnSpc>
                <a:spcPct val="120000"/>
              </a:lnSpc>
            </a:pPr>
            <a:r>
              <a:rPr lang="en-US" dirty="0"/>
              <a:t>Using only single historical or parallel-group control may not be enough</a:t>
            </a:r>
          </a:p>
          <a:p>
            <a:pPr marL="457200" lvl="1" indent="0">
              <a:buNone/>
            </a:pPr>
            <a:endParaRPr lang="en-US" dirty="0"/>
          </a:p>
        </p:txBody>
      </p:sp>
    </p:spTree>
    <p:extLst>
      <p:ext uri="{BB962C8B-B14F-4D97-AF65-F5344CB8AC3E}">
        <p14:creationId xmlns:p14="http://schemas.microsoft.com/office/powerpoint/2010/main" val="37408794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05000" y="273845"/>
            <a:ext cx="8763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en-US" sz="3200" b="1" dirty="0">
                <a:solidFill>
                  <a:srgbClr val="000000"/>
                </a:solidFill>
                <a:latin typeface="Calibri" charset="0"/>
                <a:ea typeface="MS PGothic" charset="0"/>
                <a:cs typeface="Times New Roman" charset="0"/>
              </a:rPr>
              <a:t>Stepped Wedge Design</a:t>
            </a:r>
          </a:p>
        </p:txBody>
      </p:sp>
      <p:sp>
        <p:nvSpPr>
          <p:cNvPr id="52227" name="Rectangle 3"/>
          <p:cNvSpPr>
            <a:spLocks noChangeArrowheads="1"/>
          </p:cNvSpPr>
          <p:nvPr/>
        </p:nvSpPr>
        <p:spPr bwMode="auto">
          <a:xfrm>
            <a:off x="1524000" y="46688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ea typeface="MS PGothic" charset="0"/>
              <a:cs typeface="MS PGothic" charset="0"/>
            </a:endParaRPr>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77884"/>
            <a:ext cx="82296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483094" y="6260417"/>
            <a:ext cx="4803907" cy="369332"/>
          </a:xfrm>
          <a:prstGeom prst="rect">
            <a:avLst/>
          </a:prstGeom>
          <a:noFill/>
        </p:spPr>
        <p:txBody>
          <a:bodyPr wrap="none" rtlCol="0">
            <a:spAutoFit/>
          </a:bodyPr>
          <a:lstStyle/>
          <a:p>
            <a:r>
              <a:rPr lang="en-US" dirty="0"/>
              <a:t>http://</a:t>
            </a:r>
            <a:r>
              <a:rPr lang="en-US" dirty="0" err="1"/>
              <a:t>www.biomedcentral.com</a:t>
            </a:r>
            <a:r>
              <a:rPr lang="en-US" dirty="0"/>
              <a:t>/1471-2288/6/54</a:t>
            </a:r>
          </a:p>
        </p:txBody>
      </p:sp>
      <p:grpSp>
        <p:nvGrpSpPr>
          <p:cNvPr id="35" name="Group 34"/>
          <p:cNvGrpSpPr/>
          <p:nvPr/>
        </p:nvGrpSpPr>
        <p:grpSpPr>
          <a:xfrm>
            <a:off x="5328453" y="3547688"/>
            <a:ext cx="4237884" cy="603811"/>
            <a:chOff x="3804453" y="3547687"/>
            <a:chExt cx="4237884" cy="603811"/>
          </a:xfrm>
        </p:grpSpPr>
        <p:pic>
          <p:nvPicPr>
            <p:cNvPr id="4" name="Picture 3"/>
            <p:cNvPicPr>
              <a:picLocks noChangeAspect="1"/>
            </p:cNvPicPr>
            <p:nvPr/>
          </p:nvPicPr>
          <p:blipFill rotWithShape="1">
            <a:blip r:embed="rId4"/>
            <a:srcRect l="24865" t="3333" r="23958"/>
            <a:stretch/>
          </p:blipFill>
          <p:spPr>
            <a:xfrm>
              <a:off x="3804453" y="3547687"/>
              <a:ext cx="240961" cy="568927"/>
            </a:xfrm>
            <a:prstGeom prst="rect">
              <a:avLst/>
            </a:prstGeom>
          </p:spPr>
        </p:pic>
        <p:pic>
          <p:nvPicPr>
            <p:cNvPr id="10" name="Picture 9"/>
            <p:cNvPicPr>
              <a:picLocks noChangeAspect="1"/>
            </p:cNvPicPr>
            <p:nvPr/>
          </p:nvPicPr>
          <p:blipFill rotWithShape="1">
            <a:blip r:embed="rId4"/>
            <a:srcRect l="24865" t="3333" r="23958"/>
            <a:stretch/>
          </p:blipFill>
          <p:spPr>
            <a:xfrm>
              <a:off x="4871253" y="3547687"/>
              <a:ext cx="240961" cy="568927"/>
            </a:xfrm>
            <a:prstGeom prst="rect">
              <a:avLst/>
            </a:prstGeom>
          </p:spPr>
        </p:pic>
        <p:pic>
          <p:nvPicPr>
            <p:cNvPr id="11" name="Picture 10"/>
            <p:cNvPicPr>
              <a:picLocks noChangeAspect="1"/>
            </p:cNvPicPr>
            <p:nvPr/>
          </p:nvPicPr>
          <p:blipFill rotWithShape="1">
            <a:blip r:embed="rId4"/>
            <a:srcRect l="24865" t="3333" r="23958"/>
            <a:stretch/>
          </p:blipFill>
          <p:spPr>
            <a:xfrm>
              <a:off x="5785567" y="3547687"/>
              <a:ext cx="240961" cy="568927"/>
            </a:xfrm>
            <a:prstGeom prst="rect">
              <a:avLst/>
            </a:prstGeom>
          </p:spPr>
        </p:pic>
        <p:pic>
          <p:nvPicPr>
            <p:cNvPr id="12" name="Picture 11"/>
            <p:cNvPicPr>
              <a:picLocks noChangeAspect="1"/>
            </p:cNvPicPr>
            <p:nvPr/>
          </p:nvPicPr>
          <p:blipFill rotWithShape="1">
            <a:blip r:embed="rId4"/>
            <a:srcRect l="24865" t="3333" r="23958"/>
            <a:stretch/>
          </p:blipFill>
          <p:spPr>
            <a:xfrm>
              <a:off x="6839753" y="3547687"/>
              <a:ext cx="240961" cy="568927"/>
            </a:xfrm>
            <a:prstGeom prst="rect">
              <a:avLst/>
            </a:prstGeom>
          </p:spPr>
        </p:pic>
        <p:pic>
          <p:nvPicPr>
            <p:cNvPr id="13" name="Picture 12"/>
            <p:cNvPicPr>
              <a:picLocks noChangeAspect="1"/>
            </p:cNvPicPr>
            <p:nvPr/>
          </p:nvPicPr>
          <p:blipFill rotWithShape="1">
            <a:blip r:embed="rId4"/>
            <a:srcRect l="24865" t="3333" r="23958"/>
            <a:stretch/>
          </p:blipFill>
          <p:spPr>
            <a:xfrm>
              <a:off x="7801376" y="3582571"/>
              <a:ext cx="240961" cy="568927"/>
            </a:xfrm>
            <a:prstGeom prst="rect">
              <a:avLst/>
            </a:prstGeom>
          </p:spPr>
        </p:pic>
      </p:grpSp>
      <p:grpSp>
        <p:nvGrpSpPr>
          <p:cNvPr id="38" name="Group 37"/>
          <p:cNvGrpSpPr/>
          <p:nvPr/>
        </p:nvGrpSpPr>
        <p:grpSpPr>
          <a:xfrm>
            <a:off x="6118360" y="3013645"/>
            <a:ext cx="3258845" cy="568927"/>
            <a:chOff x="4594359" y="3013644"/>
            <a:chExt cx="3258845" cy="568927"/>
          </a:xfrm>
        </p:grpSpPr>
        <p:pic>
          <p:nvPicPr>
            <p:cNvPr id="15" name="Picture 14"/>
            <p:cNvPicPr>
              <a:picLocks noChangeAspect="1"/>
            </p:cNvPicPr>
            <p:nvPr/>
          </p:nvPicPr>
          <p:blipFill rotWithShape="1">
            <a:blip r:embed="rId4"/>
            <a:srcRect l="24865" t="3333" r="23958"/>
            <a:stretch/>
          </p:blipFill>
          <p:spPr>
            <a:xfrm>
              <a:off x="4594359" y="3013644"/>
              <a:ext cx="240961" cy="568927"/>
            </a:xfrm>
            <a:prstGeom prst="rect">
              <a:avLst/>
            </a:prstGeom>
          </p:spPr>
        </p:pic>
        <p:pic>
          <p:nvPicPr>
            <p:cNvPr id="16" name="Picture 15"/>
            <p:cNvPicPr>
              <a:picLocks noChangeAspect="1"/>
            </p:cNvPicPr>
            <p:nvPr/>
          </p:nvPicPr>
          <p:blipFill rotWithShape="1">
            <a:blip r:embed="rId4"/>
            <a:srcRect l="24865" t="3333" r="23958"/>
            <a:stretch/>
          </p:blipFill>
          <p:spPr>
            <a:xfrm>
              <a:off x="5585341" y="3013644"/>
              <a:ext cx="240961" cy="568927"/>
            </a:xfrm>
            <a:prstGeom prst="rect">
              <a:avLst/>
            </a:prstGeom>
          </p:spPr>
        </p:pic>
        <p:pic>
          <p:nvPicPr>
            <p:cNvPr id="17" name="Picture 16"/>
            <p:cNvPicPr>
              <a:picLocks noChangeAspect="1"/>
            </p:cNvPicPr>
            <p:nvPr/>
          </p:nvPicPr>
          <p:blipFill rotWithShape="1">
            <a:blip r:embed="rId4"/>
            <a:srcRect l="24865" t="3333" r="23958"/>
            <a:stretch/>
          </p:blipFill>
          <p:spPr>
            <a:xfrm>
              <a:off x="6598792" y="3013644"/>
              <a:ext cx="240961" cy="568927"/>
            </a:xfrm>
            <a:prstGeom prst="rect">
              <a:avLst/>
            </a:prstGeom>
          </p:spPr>
        </p:pic>
        <p:pic>
          <p:nvPicPr>
            <p:cNvPr id="19" name="Picture 18"/>
            <p:cNvPicPr>
              <a:picLocks noChangeAspect="1"/>
            </p:cNvPicPr>
            <p:nvPr/>
          </p:nvPicPr>
          <p:blipFill rotWithShape="1">
            <a:blip r:embed="rId4"/>
            <a:srcRect l="24865" t="3333" r="23958"/>
            <a:stretch/>
          </p:blipFill>
          <p:spPr>
            <a:xfrm>
              <a:off x="7612243" y="3013644"/>
              <a:ext cx="240961" cy="568927"/>
            </a:xfrm>
            <a:prstGeom prst="rect">
              <a:avLst/>
            </a:prstGeom>
          </p:spPr>
        </p:pic>
      </p:grpSp>
      <p:grpSp>
        <p:nvGrpSpPr>
          <p:cNvPr id="39" name="Group 38"/>
          <p:cNvGrpSpPr/>
          <p:nvPr/>
        </p:nvGrpSpPr>
        <p:grpSpPr>
          <a:xfrm>
            <a:off x="7279538" y="2520430"/>
            <a:ext cx="2382447" cy="493215"/>
            <a:chOff x="5755537" y="2520429"/>
            <a:chExt cx="2382447" cy="493215"/>
          </a:xfrm>
        </p:grpSpPr>
        <p:pic>
          <p:nvPicPr>
            <p:cNvPr id="20" name="Picture 19"/>
            <p:cNvPicPr>
              <a:picLocks noChangeAspect="1"/>
            </p:cNvPicPr>
            <p:nvPr/>
          </p:nvPicPr>
          <p:blipFill>
            <a:blip r:embed="rId5"/>
            <a:stretch>
              <a:fillRect/>
            </a:stretch>
          </p:blipFill>
          <p:spPr>
            <a:xfrm>
              <a:off x="5755537" y="2520429"/>
              <a:ext cx="350442" cy="493215"/>
            </a:xfrm>
            <a:prstGeom prst="rect">
              <a:avLst/>
            </a:prstGeom>
          </p:spPr>
        </p:pic>
        <p:pic>
          <p:nvPicPr>
            <p:cNvPr id="22" name="Picture 21"/>
            <p:cNvPicPr>
              <a:picLocks noChangeAspect="1"/>
            </p:cNvPicPr>
            <p:nvPr/>
          </p:nvPicPr>
          <p:blipFill>
            <a:blip r:embed="rId5"/>
            <a:stretch>
              <a:fillRect/>
            </a:stretch>
          </p:blipFill>
          <p:spPr>
            <a:xfrm>
              <a:off x="6730272" y="2520429"/>
              <a:ext cx="350442" cy="493215"/>
            </a:xfrm>
            <a:prstGeom prst="rect">
              <a:avLst/>
            </a:prstGeom>
          </p:spPr>
        </p:pic>
        <p:pic>
          <p:nvPicPr>
            <p:cNvPr id="24" name="Picture 23"/>
            <p:cNvPicPr>
              <a:picLocks noChangeAspect="1"/>
            </p:cNvPicPr>
            <p:nvPr/>
          </p:nvPicPr>
          <p:blipFill>
            <a:blip r:embed="rId5"/>
            <a:stretch>
              <a:fillRect/>
            </a:stretch>
          </p:blipFill>
          <p:spPr>
            <a:xfrm>
              <a:off x="7787542" y="2520429"/>
              <a:ext cx="350442" cy="493215"/>
            </a:xfrm>
            <a:prstGeom prst="rect">
              <a:avLst/>
            </a:prstGeom>
          </p:spPr>
        </p:pic>
      </p:grpSp>
      <p:grpSp>
        <p:nvGrpSpPr>
          <p:cNvPr id="40" name="Group 39"/>
          <p:cNvGrpSpPr/>
          <p:nvPr/>
        </p:nvGrpSpPr>
        <p:grpSpPr>
          <a:xfrm>
            <a:off x="8075906" y="1953469"/>
            <a:ext cx="1348182" cy="526133"/>
            <a:chOff x="6551906" y="1953468"/>
            <a:chExt cx="1348182" cy="526133"/>
          </a:xfrm>
        </p:grpSpPr>
        <p:pic>
          <p:nvPicPr>
            <p:cNvPr id="25" name="Picture 24"/>
            <p:cNvPicPr>
              <a:picLocks noChangeAspect="1"/>
            </p:cNvPicPr>
            <p:nvPr/>
          </p:nvPicPr>
          <p:blipFill rotWithShape="1">
            <a:blip r:embed="rId6"/>
            <a:srcRect l="26757" t="8734" r="28603" b="8897"/>
            <a:stretch/>
          </p:blipFill>
          <p:spPr>
            <a:xfrm>
              <a:off x="6551906" y="1953468"/>
              <a:ext cx="334731" cy="526133"/>
            </a:xfrm>
            <a:prstGeom prst="rect">
              <a:avLst/>
            </a:prstGeom>
          </p:spPr>
        </p:pic>
        <p:pic>
          <p:nvPicPr>
            <p:cNvPr id="27" name="Picture 26"/>
            <p:cNvPicPr>
              <a:picLocks noChangeAspect="1"/>
            </p:cNvPicPr>
            <p:nvPr/>
          </p:nvPicPr>
          <p:blipFill rotWithShape="1">
            <a:blip r:embed="rId6"/>
            <a:srcRect l="26757" t="8734" r="28603" b="8897"/>
            <a:stretch/>
          </p:blipFill>
          <p:spPr>
            <a:xfrm>
              <a:off x="7565357" y="1953468"/>
              <a:ext cx="334731" cy="526133"/>
            </a:xfrm>
            <a:prstGeom prst="rect">
              <a:avLst/>
            </a:prstGeom>
          </p:spPr>
        </p:pic>
      </p:grpSp>
      <p:pic>
        <p:nvPicPr>
          <p:cNvPr id="29" name="Picture 28"/>
          <p:cNvPicPr>
            <a:picLocks noChangeAspect="1"/>
          </p:cNvPicPr>
          <p:nvPr/>
        </p:nvPicPr>
        <p:blipFill rotWithShape="1">
          <a:blip r:embed="rId6"/>
          <a:srcRect l="26757" t="8734" r="28603" b="8897"/>
          <a:stretch/>
        </p:blipFill>
        <p:spPr>
          <a:xfrm>
            <a:off x="9089357" y="1406922"/>
            <a:ext cx="334731" cy="526133"/>
          </a:xfrm>
          <a:prstGeom prst="rect">
            <a:avLst/>
          </a:prstGeom>
        </p:spPr>
      </p:pic>
      <p:pic>
        <p:nvPicPr>
          <p:cNvPr id="9" name="Picture 8"/>
          <p:cNvPicPr>
            <a:picLocks noChangeAspect="1"/>
          </p:cNvPicPr>
          <p:nvPr/>
        </p:nvPicPr>
        <p:blipFill>
          <a:blip r:embed="rId7"/>
          <a:stretch>
            <a:fillRect/>
          </a:stretch>
        </p:blipFill>
        <p:spPr>
          <a:xfrm>
            <a:off x="8652892" y="4668838"/>
            <a:ext cx="1448624" cy="1365250"/>
          </a:xfrm>
          <a:prstGeom prst="rect">
            <a:avLst/>
          </a:prstGeom>
        </p:spPr>
      </p:pic>
      <p:grpSp>
        <p:nvGrpSpPr>
          <p:cNvPr id="60" name="Group 59"/>
          <p:cNvGrpSpPr/>
          <p:nvPr/>
        </p:nvGrpSpPr>
        <p:grpSpPr>
          <a:xfrm>
            <a:off x="3874376" y="4299507"/>
            <a:ext cx="1478290" cy="307777"/>
            <a:chOff x="2350376" y="4299506"/>
            <a:chExt cx="1478290" cy="307777"/>
          </a:xfrm>
        </p:grpSpPr>
        <p:cxnSp>
          <p:nvCxnSpPr>
            <p:cNvPr id="43" name="Straight Arrow Connector 42"/>
            <p:cNvCxnSpPr/>
            <p:nvPr/>
          </p:nvCxnSpPr>
          <p:spPr bwMode="auto">
            <a:xfrm>
              <a:off x="2772455" y="4299506"/>
              <a:ext cx="723900" cy="0"/>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8" name="TextBox 47"/>
            <p:cNvSpPr txBox="1"/>
            <p:nvPr/>
          </p:nvSpPr>
          <p:spPr>
            <a:xfrm>
              <a:off x="2350376" y="4299506"/>
              <a:ext cx="1478290" cy="307777"/>
            </a:xfrm>
            <a:prstGeom prst="rect">
              <a:avLst/>
            </a:prstGeom>
            <a:noFill/>
          </p:spPr>
          <p:txBody>
            <a:bodyPr wrap="none" rtlCol="0">
              <a:spAutoFit/>
            </a:bodyPr>
            <a:lstStyle/>
            <a:p>
              <a:r>
                <a:rPr lang="en-US" sz="1400"/>
                <a:t>historical controls</a:t>
              </a:r>
            </a:p>
          </p:txBody>
        </p:sp>
      </p:grpSp>
      <p:sp>
        <p:nvSpPr>
          <p:cNvPr id="44" name="TextBox 43"/>
          <p:cNvSpPr txBox="1"/>
          <p:nvPr/>
        </p:nvSpPr>
        <p:spPr>
          <a:xfrm>
            <a:off x="2257096" y="3582571"/>
            <a:ext cx="707485" cy="369332"/>
          </a:xfrm>
          <a:prstGeom prst="rect">
            <a:avLst/>
          </a:prstGeom>
          <a:noFill/>
        </p:spPr>
        <p:txBody>
          <a:bodyPr wrap="square" rtlCol="0">
            <a:spAutoFit/>
          </a:bodyPr>
          <a:lstStyle/>
          <a:p>
            <a:endParaRPr lang="en-US"/>
          </a:p>
        </p:txBody>
      </p:sp>
      <p:grpSp>
        <p:nvGrpSpPr>
          <p:cNvPr id="59" name="Group 58"/>
          <p:cNvGrpSpPr/>
          <p:nvPr/>
        </p:nvGrpSpPr>
        <p:grpSpPr>
          <a:xfrm>
            <a:off x="3297648" y="2285227"/>
            <a:ext cx="400110" cy="1262461"/>
            <a:chOff x="1773648" y="2285226"/>
            <a:chExt cx="400110" cy="1262461"/>
          </a:xfrm>
        </p:grpSpPr>
        <p:sp>
          <p:nvSpPr>
            <p:cNvPr id="58" name="TextBox 57"/>
            <p:cNvSpPr txBox="1"/>
            <p:nvPr/>
          </p:nvSpPr>
          <p:spPr>
            <a:xfrm>
              <a:off x="1773648" y="2285226"/>
              <a:ext cx="400110" cy="1262461"/>
            </a:xfrm>
            <a:prstGeom prst="rect">
              <a:avLst/>
            </a:prstGeom>
            <a:noFill/>
          </p:spPr>
          <p:txBody>
            <a:bodyPr vert="vert270" wrap="none" rtlCol="0">
              <a:spAutoFit/>
            </a:bodyPr>
            <a:lstStyle/>
            <a:p>
              <a:r>
                <a:rPr lang="en-US" sz="1400"/>
                <a:t>parallel controls</a:t>
              </a:r>
            </a:p>
          </p:txBody>
        </p:sp>
        <p:cxnSp>
          <p:nvCxnSpPr>
            <p:cNvPr id="47" name="Straight Arrow Connector 46"/>
            <p:cNvCxnSpPr/>
            <p:nvPr/>
          </p:nvCxnSpPr>
          <p:spPr bwMode="auto">
            <a:xfrm>
              <a:off x="2173758" y="2455646"/>
              <a:ext cx="0" cy="838200"/>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33" name="Date Placeholder 3">
            <a:extLst>
              <a:ext uri="{FF2B5EF4-FFF2-40B4-BE49-F238E27FC236}">
                <a16:creationId xmlns:a16="http://schemas.microsoft.com/office/drawing/2014/main" id="{32116CC3-96D1-8646-A04C-6FA7DE2936C5}"/>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34" name="Footer Placeholder 4">
            <a:extLst>
              <a:ext uri="{FF2B5EF4-FFF2-40B4-BE49-F238E27FC236}">
                <a16:creationId xmlns:a16="http://schemas.microsoft.com/office/drawing/2014/main" id="{DC66AA96-8BB6-BA4C-88A8-C6BCF1B7D0EF}"/>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12984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1788581" y="1016000"/>
            <a:ext cx="8483604" cy="1143000"/>
          </a:xfrm>
        </p:spPr>
        <p:txBody>
          <a:bodyPr>
            <a:noAutofit/>
          </a:bodyPr>
          <a:lstStyle/>
          <a:p>
            <a:pPr eaLnBrk="1" hangingPunct="1"/>
            <a:r>
              <a:rPr lang="en-US" altLang="ja-JP" sz="4000" dirty="0">
                <a:latin typeface="Candara"/>
                <a:cs typeface="Candara"/>
              </a:rPr>
              <a:t>which works better: venlafaxine or sertraline?</a:t>
            </a:r>
            <a:endParaRPr lang="en-US" sz="4000" dirty="0">
              <a:latin typeface="Candara"/>
              <a:cs typeface="Candara"/>
            </a:endParaRPr>
          </a:p>
        </p:txBody>
      </p:sp>
      <p:sp>
        <p:nvSpPr>
          <p:cNvPr id="55300" name="Rectangle 10"/>
          <p:cNvSpPr>
            <a:spLocks noChangeArrowheads="1"/>
          </p:cNvSpPr>
          <p:nvPr/>
        </p:nvSpPr>
        <p:spPr bwMode="auto">
          <a:xfrm>
            <a:off x="3259138" y="4919663"/>
            <a:ext cx="6248400" cy="13716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Tx/>
              <a:buChar char="•"/>
            </a:pPr>
            <a:endParaRPr lang="en-US" sz="2200">
              <a:solidFill>
                <a:srgbClr val="808080"/>
              </a:solidFill>
              <a:latin typeface="Candara" charset="0"/>
              <a:ea typeface="ＭＳ Ｐゴシック" charset="0"/>
              <a:cs typeface="ＭＳ Ｐゴシック" charset="0"/>
            </a:endParaRPr>
          </a:p>
        </p:txBody>
      </p:sp>
      <p:grpSp>
        <p:nvGrpSpPr>
          <p:cNvPr id="3" name="Group 2"/>
          <p:cNvGrpSpPr/>
          <p:nvPr/>
        </p:nvGrpSpPr>
        <p:grpSpPr>
          <a:xfrm>
            <a:off x="1845734" y="2743200"/>
            <a:ext cx="8483605" cy="2032000"/>
            <a:chOff x="321733" y="2743200"/>
            <a:chExt cx="8483605" cy="2032000"/>
          </a:xfrm>
        </p:grpSpPr>
        <p:sp>
          <p:nvSpPr>
            <p:cNvPr id="55301" name="AutoShape 5"/>
            <p:cNvSpPr>
              <a:spLocks noChangeArrowheads="1"/>
            </p:cNvSpPr>
            <p:nvPr/>
          </p:nvSpPr>
          <p:spPr bwMode="auto">
            <a:xfrm>
              <a:off x="321733" y="2743200"/>
              <a:ext cx="8483600" cy="2032000"/>
            </a:xfrm>
            <a:prstGeom prst="roundRect">
              <a:avLst>
                <a:gd name="adj" fmla="val 16667"/>
              </a:avLst>
            </a:prstGeom>
            <a:noFill/>
            <a:ln w="28575">
              <a:solidFill>
                <a:schemeClr val="tx1"/>
              </a:solidFill>
              <a:round/>
              <a:headEnd/>
              <a:tailEnd/>
            </a:ln>
          </p:spPr>
          <p:txBody>
            <a:bodyPr wrap="none" anchor="ctr">
              <a:prstTxWarp prst="textNoShape">
                <a:avLst/>
              </a:prstTxWarp>
            </a:bodyPr>
            <a:lstStyle/>
            <a:p>
              <a:pPr algn="ctr" eaLnBrk="0" hangingPunct="0"/>
              <a:endParaRPr lang="en-US">
                <a:solidFill>
                  <a:srgbClr val="00FFFF"/>
                </a:solidFill>
                <a:latin typeface="Candara" charset="0"/>
                <a:ea typeface="ＭＳ Ｐゴシック" charset="0"/>
                <a:cs typeface="ＭＳ Ｐゴシック" charset="0"/>
              </a:endParaRPr>
            </a:p>
          </p:txBody>
        </p:sp>
        <p:sp>
          <p:nvSpPr>
            <p:cNvPr id="55302" name="Text Box 7"/>
            <p:cNvSpPr txBox="1">
              <a:spLocks noChangeArrowheads="1"/>
            </p:cNvSpPr>
            <p:nvPr/>
          </p:nvSpPr>
          <p:spPr bwMode="auto">
            <a:xfrm>
              <a:off x="3431646" y="4300538"/>
              <a:ext cx="1257426" cy="400110"/>
            </a:xfrm>
            <a:prstGeom prst="rect">
              <a:avLst/>
            </a:prstGeom>
            <a:noFill/>
            <a:ln w="9525">
              <a:noFill/>
              <a:miter lim="800000"/>
              <a:headEnd/>
              <a:tailEnd/>
            </a:ln>
          </p:spPr>
          <p:txBody>
            <a:bodyPr wrap="none">
              <a:prstTxWarp prst="textNoShape">
                <a:avLst/>
              </a:prstTxWarp>
              <a:spAutoFit/>
            </a:bodyPr>
            <a:lstStyle/>
            <a:p>
              <a:pPr eaLnBrk="0" hangingPunct="0">
                <a:buClr>
                  <a:srgbClr val="FFFFFF"/>
                </a:buClr>
                <a:buSzPct val="100000"/>
                <a:buFont typeface="Times New Roman" charset="0"/>
                <a:buNone/>
              </a:pPr>
              <a:r>
                <a:rPr lang="en-US" sz="2000" dirty="0">
                  <a:solidFill>
                    <a:prstClr val="black"/>
                  </a:solidFill>
                  <a:latin typeface="Candara" charset="0"/>
                  <a:ea typeface="ＭＳ Ｐゴシック" charset="0"/>
                  <a:cs typeface="ＭＳ Ｐゴシック" charset="0"/>
                </a:rPr>
                <a:t>50 people</a:t>
              </a:r>
              <a:endParaRPr lang="en-US" dirty="0">
                <a:solidFill>
                  <a:prstClr val="black"/>
                </a:solidFill>
                <a:latin typeface="Times New Roman" charset="0"/>
                <a:ea typeface="ＭＳ Ｐゴシック" charset="0"/>
                <a:cs typeface="ＭＳ Ｐゴシック" charset="0"/>
              </a:endParaRPr>
            </a:p>
          </p:txBody>
        </p:sp>
        <p:grpSp>
          <p:nvGrpSpPr>
            <p:cNvPr id="55304" name="Group 9"/>
            <p:cNvGrpSpPr>
              <a:grpSpLocks/>
            </p:cNvGrpSpPr>
            <p:nvPr/>
          </p:nvGrpSpPr>
          <p:grpSpPr bwMode="auto">
            <a:xfrm>
              <a:off x="3185583" y="4318000"/>
              <a:ext cx="190500" cy="323850"/>
              <a:chOff x="1460" y="1232"/>
              <a:chExt cx="120" cy="204"/>
            </a:xfrm>
          </p:grpSpPr>
          <p:sp>
            <p:nvSpPr>
              <p:cNvPr id="55353" name="AutoShape 10"/>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54" name="AutoShape 11"/>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05" name="Group 12"/>
            <p:cNvGrpSpPr>
              <a:grpSpLocks/>
            </p:cNvGrpSpPr>
            <p:nvPr/>
          </p:nvGrpSpPr>
          <p:grpSpPr bwMode="auto">
            <a:xfrm>
              <a:off x="2829983" y="4114800"/>
              <a:ext cx="190500" cy="323850"/>
              <a:chOff x="1460" y="1232"/>
              <a:chExt cx="120" cy="204"/>
            </a:xfrm>
          </p:grpSpPr>
          <p:sp>
            <p:nvSpPr>
              <p:cNvPr id="55351" name="AutoShape 13"/>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52" name="AutoShape 14"/>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06" name="Group 15"/>
            <p:cNvGrpSpPr>
              <a:grpSpLocks/>
            </p:cNvGrpSpPr>
            <p:nvPr/>
          </p:nvGrpSpPr>
          <p:grpSpPr bwMode="auto">
            <a:xfrm>
              <a:off x="4722283" y="3200400"/>
              <a:ext cx="190500" cy="323850"/>
              <a:chOff x="1460" y="1232"/>
              <a:chExt cx="120" cy="204"/>
            </a:xfrm>
          </p:grpSpPr>
          <p:sp>
            <p:nvSpPr>
              <p:cNvPr id="55349" name="AutoShape 16"/>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50" name="AutoShape 17"/>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07" name="Group 18"/>
            <p:cNvGrpSpPr>
              <a:grpSpLocks/>
            </p:cNvGrpSpPr>
            <p:nvPr/>
          </p:nvGrpSpPr>
          <p:grpSpPr bwMode="auto">
            <a:xfrm>
              <a:off x="1801283" y="4038600"/>
              <a:ext cx="190500" cy="323850"/>
              <a:chOff x="1460" y="1232"/>
              <a:chExt cx="120" cy="204"/>
            </a:xfrm>
          </p:grpSpPr>
          <p:sp>
            <p:nvSpPr>
              <p:cNvPr id="55347" name="AutoShape 19"/>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8" name="AutoShape 20"/>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08" name="Group 21"/>
            <p:cNvGrpSpPr>
              <a:grpSpLocks/>
            </p:cNvGrpSpPr>
            <p:nvPr/>
          </p:nvGrpSpPr>
          <p:grpSpPr bwMode="auto">
            <a:xfrm>
              <a:off x="1458383" y="3835400"/>
              <a:ext cx="190500" cy="323850"/>
              <a:chOff x="1460" y="1232"/>
              <a:chExt cx="120" cy="204"/>
            </a:xfrm>
          </p:grpSpPr>
          <p:sp>
            <p:nvSpPr>
              <p:cNvPr id="55345" name="AutoShape 22"/>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6" name="AutoShape 23"/>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09" name="Group 24"/>
            <p:cNvGrpSpPr>
              <a:grpSpLocks/>
            </p:cNvGrpSpPr>
            <p:nvPr/>
          </p:nvGrpSpPr>
          <p:grpSpPr bwMode="auto">
            <a:xfrm>
              <a:off x="1356783" y="3022600"/>
              <a:ext cx="190500" cy="323850"/>
              <a:chOff x="1460" y="1232"/>
              <a:chExt cx="120" cy="204"/>
            </a:xfrm>
          </p:grpSpPr>
          <p:sp>
            <p:nvSpPr>
              <p:cNvPr id="55343" name="AutoShape 25"/>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4" name="AutoShape 26"/>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10" name="Group 27"/>
            <p:cNvGrpSpPr>
              <a:grpSpLocks/>
            </p:cNvGrpSpPr>
            <p:nvPr/>
          </p:nvGrpSpPr>
          <p:grpSpPr bwMode="auto">
            <a:xfrm>
              <a:off x="1852083" y="3098800"/>
              <a:ext cx="190500" cy="323850"/>
              <a:chOff x="1460" y="1232"/>
              <a:chExt cx="120" cy="204"/>
            </a:xfrm>
          </p:grpSpPr>
          <p:sp>
            <p:nvSpPr>
              <p:cNvPr id="55341" name="AutoShape 28"/>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2" name="AutoShape 29"/>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11" name="Group 30"/>
            <p:cNvGrpSpPr>
              <a:grpSpLocks/>
            </p:cNvGrpSpPr>
            <p:nvPr/>
          </p:nvGrpSpPr>
          <p:grpSpPr bwMode="auto">
            <a:xfrm>
              <a:off x="1013883" y="3975100"/>
              <a:ext cx="190500" cy="323850"/>
              <a:chOff x="1460" y="1232"/>
              <a:chExt cx="120" cy="204"/>
            </a:xfrm>
          </p:grpSpPr>
          <p:sp>
            <p:nvSpPr>
              <p:cNvPr id="5533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12" name="Group 33"/>
            <p:cNvGrpSpPr>
              <a:grpSpLocks/>
            </p:cNvGrpSpPr>
            <p:nvPr/>
          </p:nvGrpSpPr>
          <p:grpSpPr bwMode="auto">
            <a:xfrm>
              <a:off x="4303183" y="3898900"/>
              <a:ext cx="190500" cy="323850"/>
              <a:chOff x="1460" y="1232"/>
              <a:chExt cx="120" cy="204"/>
            </a:xfrm>
          </p:grpSpPr>
          <p:sp>
            <p:nvSpPr>
              <p:cNvPr id="55337" name="AutoShape 34"/>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38" name="AutoShape 35"/>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sp>
          <p:nvSpPr>
            <p:cNvPr id="55313" name="Oval 36"/>
            <p:cNvSpPr>
              <a:spLocks noChangeArrowheads="1"/>
            </p:cNvSpPr>
            <p:nvPr/>
          </p:nvSpPr>
          <p:spPr bwMode="auto">
            <a:xfrm>
              <a:off x="2288646" y="3494088"/>
              <a:ext cx="296863" cy="280988"/>
            </a:xfrm>
            <a:prstGeom prst="ellipse">
              <a:avLst/>
            </a:prstGeom>
            <a:solidFill>
              <a:schemeClr val="accent1"/>
            </a:solidFill>
            <a:ln w="12700">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14" name="Line 37"/>
            <p:cNvSpPr>
              <a:spLocks noChangeShapeType="1"/>
            </p:cNvSpPr>
            <p:nvPr/>
          </p:nvSpPr>
          <p:spPr bwMode="auto">
            <a:xfrm flipV="1">
              <a:off x="2518833" y="3082925"/>
              <a:ext cx="868363" cy="411163"/>
            </a:xfrm>
            <a:prstGeom prst="line">
              <a:avLst/>
            </a:prstGeom>
            <a:noFill/>
            <a:ln w="2857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5315" name="Line 38"/>
            <p:cNvSpPr>
              <a:spLocks noChangeShapeType="1"/>
            </p:cNvSpPr>
            <p:nvPr/>
          </p:nvSpPr>
          <p:spPr bwMode="auto">
            <a:xfrm>
              <a:off x="2555346" y="3775075"/>
              <a:ext cx="893763" cy="320675"/>
            </a:xfrm>
            <a:prstGeom prst="line">
              <a:avLst/>
            </a:prstGeom>
            <a:noFill/>
            <a:ln w="2857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5316" name="Text Box 39"/>
            <p:cNvSpPr txBox="1">
              <a:spLocks noChangeArrowheads="1"/>
            </p:cNvSpPr>
            <p:nvPr/>
          </p:nvSpPr>
          <p:spPr bwMode="auto">
            <a:xfrm>
              <a:off x="891646" y="3413125"/>
              <a:ext cx="1362874" cy="400110"/>
            </a:xfrm>
            <a:prstGeom prst="rect">
              <a:avLst/>
            </a:prstGeom>
            <a:noFill/>
            <a:ln w="9525">
              <a:noFill/>
              <a:miter lim="800000"/>
              <a:headEnd/>
              <a:tailEnd/>
            </a:ln>
          </p:spPr>
          <p:txBody>
            <a:bodyPr wrap="none">
              <a:prstTxWarp prst="textNoShape">
                <a:avLst/>
              </a:prstTxWarp>
              <a:spAutoFit/>
            </a:bodyPr>
            <a:lstStyle/>
            <a:p>
              <a:pPr eaLnBrk="0" hangingPunct="0">
                <a:buClr>
                  <a:srgbClr val="FFFFFF"/>
                </a:buClr>
                <a:buSzPct val="100000"/>
                <a:buFont typeface="Times New Roman" charset="0"/>
                <a:buNone/>
              </a:pPr>
              <a:r>
                <a:rPr lang="en-US" sz="2000" dirty="0">
                  <a:solidFill>
                    <a:srgbClr val="000000"/>
                  </a:solidFill>
                  <a:latin typeface="Candara" charset="0"/>
                  <a:ea typeface="ＭＳ Ｐゴシック" charset="0"/>
                  <a:cs typeface="ＭＳ Ｐゴシック" charset="0"/>
                </a:rPr>
                <a:t>100 people</a:t>
              </a:r>
              <a:endParaRPr lang="en-US" dirty="0">
                <a:solidFill>
                  <a:srgbClr val="000000"/>
                </a:solidFill>
                <a:latin typeface="Times New Roman" charset="0"/>
                <a:ea typeface="ＭＳ Ｐゴシック" charset="0"/>
                <a:cs typeface="ＭＳ Ｐゴシック" charset="0"/>
              </a:endParaRPr>
            </a:p>
          </p:txBody>
        </p:sp>
        <p:sp>
          <p:nvSpPr>
            <p:cNvPr id="55317" name="Rectangle 40"/>
            <p:cNvSpPr>
              <a:spLocks noChangeArrowheads="1"/>
            </p:cNvSpPr>
            <p:nvPr/>
          </p:nvSpPr>
          <p:spPr bwMode="auto">
            <a:xfrm>
              <a:off x="3418946" y="2887663"/>
              <a:ext cx="1217613" cy="398463"/>
            </a:xfrm>
            <a:prstGeom prst="rect">
              <a:avLst/>
            </a:prstGeom>
            <a:solidFill>
              <a:srgbClr val="8000FF"/>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a:solidFill>
                    <a:srgbClr val="FFFFFF"/>
                  </a:solidFill>
                  <a:latin typeface="Candara" charset="0"/>
                  <a:ea typeface="ＭＳ Ｐゴシック" charset="0"/>
                  <a:cs typeface="ＭＳ Ｐゴシック" charset="0"/>
                </a:rPr>
                <a:t>sertraline</a:t>
              </a:r>
            </a:p>
          </p:txBody>
        </p:sp>
        <p:sp>
          <p:nvSpPr>
            <p:cNvPr id="55318" name="Line 41"/>
            <p:cNvSpPr>
              <a:spLocks noChangeShapeType="1"/>
            </p:cNvSpPr>
            <p:nvPr/>
          </p:nvSpPr>
          <p:spPr bwMode="auto">
            <a:xfrm flipV="1">
              <a:off x="4657197" y="3081867"/>
              <a:ext cx="1015470" cy="1058"/>
            </a:xfrm>
            <a:prstGeom prst="line">
              <a:avLst/>
            </a:prstGeom>
            <a:noFill/>
            <a:ln w="2857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5335" name="Text Box 6"/>
            <p:cNvSpPr txBox="1">
              <a:spLocks noChangeArrowheads="1"/>
            </p:cNvSpPr>
            <p:nvPr/>
          </p:nvSpPr>
          <p:spPr bwMode="auto">
            <a:xfrm>
              <a:off x="5757331" y="3893942"/>
              <a:ext cx="3048002" cy="388281"/>
            </a:xfrm>
            <a:prstGeom prst="rect">
              <a:avLst/>
            </a:prstGeom>
            <a:noFill/>
            <a:ln w="9525">
              <a:noFill/>
              <a:miter lim="800000"/>
              <a:headEnd/>
              <a:tailEnd/>
            </a:ln>
          </p:spPr>
          <p:txBody>
            <a:bodyPr wrap="square" lIns="79727" tIns="39863" rIns="79727" bIns="39863">
              <a:prstTxWarp prst="textNoShape">
                <a:avLst/>
              </a:prstTxWarp>
              <a:spAutoFit/>
            </a:bodyPr>
            <a:lstStyle/>
            <a:p>
              <a:pPr defTabSz="398463" eaLnBrk="0" hangingPunct="0">
                <a:spcBef>
                  <a:spcPct val="50000"/>
                </a:spcBef>
              </a:pPr>
              <a:r>
                <a:rPr lang="en-US" sz="2000" dirty="0">
                  <a:solidFill>
                    <a:srgbClr val="000000"/>
                  </a:solidFill>
                  <a:latin typeface="Candara" charset="0"/>
                  <a:ea typeface="ＭＳ Ｐゴシック" charset="0"/>
                  <a:cs typeface="ＭＳ Ｐゴシック" charset="0"/>
                </a:rPr>
                <a:t>Mood, social activity</a:t>
              </a:r>
              <a:endParaRPr lang="en-US" dirty="0">
                <a:solidFill>
                  <a:srgbClr val="000000"/>
                </a:solidFill>
                <a:latin typeface="Candara" charset="0"/>
                <a:ea typeface="ＭＳ Ｐゴシック" charset="0"/>
                <a:cs typeface="ＭＳ Ｐゴシック" charset="0"/>
              </a:endParaRPr>
            </a:p>
          </p:txBody>
        </p:sp>
        <p:sp>
          <p:nvSpPr>
            <p:cNvPr id="55320" name="Text Box 43"/>
            <p:cNvSpPr txBox="1">
              <a:spLocks noChangeArrowheads="1"/>
            </p:cNvSpPr>
            <p:nvPr/>
          </p:nvSpPr>
          <p:spPr bwMode="auto">
            <a:xfrm>
              <a:off x="3393546" y="3297238"/>
              <a:ext cx="1257426" cy="400110"/>
            </a:xfrm>
            <a:prstGeom prst="rect">
              <a:avLst/>
            </a:prstGeom>
            <a:noFill/>
            <a:ln w="9525">
              <a:noFill/>
              <a:miter lim="800000"/>
              <a:headEnd/>
              <a:tailEnd/>
            </a:ln>
          </p:spPr>
          <p:txBody>
            <a:bodyPr wrap="none">
              <a:prstTxWarp prst="textNoShape">
                <a:avLst/>
              </a:prstTxWarp>
              <a:spAutoFit/>
            </a:bodyPr>
            <a:lstStyle/>
            <a:p>
              <a:pPr eaLnBrk="0" hangingPunct="0">
                <a:buClr>
                  <a:srgbClr val="FFFFFF"/>
                </a:buClr>
                <a:buSzPct val="100000"/>
                <a:buFont typeface="Times New Roman" charset="0"/>
                <a:buNone/>
              </a:pPr>
              <a:r>
                <a:rPr lang="en-US" sz="2000" dirty="0">
                  <a:solidFill>
                    <a:prstClr val="black"/>
                  </a:solidFill>
                  <a:latin typeface="Candara" charset="0"/>
                  <a:ea typeface="ＭＳ Ｐゴシック" charset="0"/>
                  <a:cs typeface="ＭＳ Ｐゴシック" charset="0"/>
                </a:rPr>
                <a:t>50 people</a:t>
              </a:r>
              <a:endParaRPr lang="en-US" dirty="0">
                <a:solidFill>
                  <a:prstClr val="black"/>
                </a:solidFill>
                <a:latin typeface="Times New Roman" charset="0"/>
                <a:ea typeface="ＭＳ Ｐゴシック" charset="0"/>
                <a:cs typeface="ＭＳ Ｐゴシック" charset="0"/>
              </a:endParaRPr>
            </a:p>
          </p:txBody>
        </p:sp>
        <p:sp>
          <p:nvSpPr>
            <p:cNvPr id="55321" name="Rectangle 44"/>
            <p:cNvSpPr>
              <a:spLocks noChangeArrowheads="1"/>
            </p:cNvSpPr>
            <p:nvPr/>
          </p:nvSpPr>
          <p:spPr bwMode="auto">
            <a:xfrm>
              <a:off x="3458633" y="3871913"/>
              <a:ext cx="1217613" cy="400050"/>
            </a:xfrm>
            <a:prstGeom prst="rect">
              <a:avLst/>
            </a:prstGeom>
            <a:solidFill>
              <a:schemeClr val="accent1"/>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a:solidFill>
                    <a:srgbClr val="000000"/>
                  </a:solidFill>
                  <a:latin typeface="Candara" charset="0"/>
                  <a:ea typeface="ＭＳ Ｐゴシック" charset="0"/>
                  <a:cs typeface="ＭＳ Ｐゴシック" charset="0"/>
                </a:rPr>
                <a:t>venlafaxine</a:t>
              </a:r>
            </a:p>
          </p:txBody>
        </p:sp>
        <p:grpSp>
          <p:nvGrpSpPr>
            <p:cNvPr id="55323" name="Group 46"/>
            <p:cNvGrpSpPr>
              <a:grpSpLocks/>
            </p:cNvGrpSpPr>
            <p:nvPr/>
          </p:nvGrpSpPr>
          <p:grpSpPr bwMode="auto">
            <a:xfrm>
              <a:off x="3210983" y="3213100"/>
              <a:ext cx="190500" cy="323850"/>
              <a:chOff x="1460" y="1232"/>
              <a:chExt cx="120" cy="204"/>
            </a:xfrm>
          </p:grpSpPr>
          <p:sp>
            <p:nvSpPr>
              <p:cNvPr id="55333" name="AutoShape 47"/>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34" name="AutoShape 48"/>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24" name="Group 49"/>
            <p:cNvGrpSpPr>
              <a:grpSpLocks/>
            </p:cNvGrpSpPr>
            <p:nvPr/>
          </p:nvGrpSpPr>
          <p:grpSpPr bwMode="auto">
            <a:xfrm>
              <a:off x="759883" y="3162300"/>
              <a:ext cx="190500" cy="323850"/>
              <a:chOff x="1460" y="1232"/>
              <a:chExt cx="120" cy="204"/>
            </a:xfrm>
          </p:grpSpPr>
          <p:sp>
            <p:nvSpPr>
              <p:cNvPr id="55331" name="AutoShape 50"/>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32" name="AutoShape 51"/>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25" name="Group 52"/>
            <p:cNvGrpSpPr>
              <a:grpSpLocks/>
            </p:cNvGrpSpPr>
            <p:nvPr/>
          </p:nvGrpSpPr>
          <p:grpSpPr bwMode="auto">
            <a:xfrm>
              <a:off x="2868083" y="2870200"/>
              <a:ext cx="190500" cy="323850"/>
              <a:chOff x="1460" y="1232"/>
              <a:chExt cx="120" cy="204"/>
            </a:xfrm>
          </p:grpSpPr>
          <p:sp>
            <p:nvSpPr>
              <p:cNvPr id="55329" name="AutoShape 53"/>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30" name="AutoShape 54"/>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26" name="Group 55"/>
            <p:cNvGrpSpPr>
              <a:grpSpLocks/>
            </p:cNvGrpSpPr>
            <p:nvPr/>
          </p:nvGrpSpPr>
          <p:grpSpPr bwMode="auto">
            <a:xfrm>
              <a:off x="4747683" y="4140200"/>
              <a:ext cx="190500" cy="323850"/>
              <a:chOff x="1460" y="1232"/>
              <a:chExt cx="120" cy="204"/>
            </a:xfrm>
          </p:grpSpPr>
          <p:sp>
            <p:nvSpPr>
              <p:cNvPr id="55327" name="AutoShape 56"/>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28" name="AutoShape 57"/>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sp>
          <p:nvSpPr>
            <p:cNvPr id="59" name="Text Box 16"/>
            <p:cNvSpPr txBox="1">
              <a:spLocks noChangeArrowheads="1"/>
            </p:cNvSpPr>
            <p:nvPr/>
          </p:nvSpPr>
          <p:spPr bwMode="auto">
            <a:xfrm>
              <a:off x="6875991" y="4311650"/>
              <a:ext cx="1366080" cy="400110"/>
            </a:xfrm>
            <a:prstGeom prst="rect">
              <a:avLst/>
            </a:prstGeom>
            <a:noFill/>
            <a:ln w="9525">
              <a:noFill/>
              <a:miter lim="800000"/>
              <a:headEnd/>
              <a:tailEnd/>
            </a:ln>
          </p:spPr>
          <p:txBody>
            <a:bodyPr wrap="none">
              <a:prstTxWarp prst="textNoShape">
                <a:avLst/>
              </a:prstTxWarp>
              <a:spAutoFit/>
            </a:bodyPr>
            <a:lstStyle/>
            <a:p>
              <a:pPr eaLnBrk="0" hangingPunct="0"/>
              <a:r>
                <a:rPr lang="en-US" sz="2000" dirty="0">
                  <a:solidFill>
                    <a:prstClr val="black"/>
                  </a:solidFill>
                  <a:latin typeface="Candara" charset="0"/>
                  <a:ea typeface="ＭＳ Ｐゴシック" charset="0"/>
                  <a:cs typeface="ＭＳ Ｐゴシック" charset="0"/>
                </a:rPr>
                <a:t>population</a:t>
              </a:r>
            </a:p>
          </p:txBody>
        </p:sp>
        <p:sp>
          <p:nvSpPr>
            <p:cNvPr id="58" name="Line 41"/>
            <p:cNvSpPr>
              <a:spLocks noChangeShapeType="1"/>
            </p:cNvSpPr>
            <p:nvPr/>
          </p:nvSpPr>
          <p:spPr bwMode="auto">
            <a:xfrm flipV="1">
              <a:off x="4691064" y="4097867"/>
              <a:ext cx="1015470" cy="1058"/>
            </a:xfrm>
            <a:prstGeom prst="line">
              <a:avLst/>
            </a:prstGeom>
            <a:noFill/>
            <a:ln w="2857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60" name="Text Box 6"/>
            <p:cNvSpPr txBox="1">
              <a:spLocks noChangeArrowheads="1"/>
            </p:cNvSpPr>
            <p:nvPr/>
          </p:nvSpPr>
          <p:spPr bwMode="auto">
            <a:xfrm>
              <a:off x="5757336" y="2887134"/>
              <a:ext cx="3048002" cy="403670"/>
            </a:xfrm>
            <a:prstGeom prst="rect">
              <a:avLst/>
            </a:prstGeom>
            <a:noFill/>
            <a:ln w="9525">
              <a:noFill/>
              <a:miter lim="800000"/>
              <a:headEnd/>
              <a:tailEnd/>
            </a:ln>
          </p:spPr>
          <p:txBody>
            <a:bodyPr wrap="square" lIns="79727" tIns="39863" rIns="79727" bIns="39863">
              <a:prstTxWarp prst="textNoShape">
                <a:avLst/>
              </a:prstTxWarp>
              <a:spAutoFit/>
            </a:bodyPr>
            <a:lstStyle/>
            <a:p>
              <a:pPr defTabSz="398463" eaLnBrk="0" hangingPunct="0">
                <a:spcBef>
                  <a:spcPct val="50000"/>
                </a:spcBef>
              </a:pPr>
              <a:r>
                <a:rPr lang="en-US" sz="2100" dirty="0">
                  <a:solidFill>
                    <a:srgbClr val="000000"/>
                  </a:solidFill>
                  <a:latin typeface="Candara" charset="0"/>
                  <a:ea typeface="ＭＳ Ｐゴシック" charset="0"/>
                  <a:cs typeface="ＭＳ Ｐゴシック" charset="0"/>
                </a:rPr>
                <a:t>Mood, social activity</a:t>
              </a:r>
              <a:endParaRPr lang="en-US" dirty="0">
                <a:solidFill>
                  <a:srgbClr val="000000"/>
                </a:solidFill>
                <a:latin typeface="Candara" charset="0"/>
                <a:ea typeface="ＭＳ Ｐゴシック" charset="0"/>
                <a:cs typeface="ＭＳ Ｐゴシック" charset="0"/>
              </a:endParaRPr>
            </a:p>
          </p:txBody>
        </p:sp>
      </p:grpSp>
      <p:sp>
        <p:nvSpPr>
          <p:cNvPr id="61" name="Rectangle 2"/>
          <p:cNvSpPr txBox="1">
            <a:spLocks noChangeArrowheads="1"/>
          </p:cNvSpPr>
          <p:nvPr/>
        </p:nvSpPr>
        <p:spPr bwMode="auto">
          <a:xfrm>
            <a:off x="2133600" y="5067300"/>
            <a:ext cx="8331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Candara"/>
                <a:ea typeface="+mj-ea"/>
                <a:cs typeface="+mj-cs"/>
              </a:defRPr>
            </a:lvl1pPr>
            <a:lvl2pPr algn="ctr" rtl="0" eaLnBrk="0" fontAlgn="base" hangingPunct="0">
              <a:spcBef>
                <a:spcPct val="0"/>
              </a:spcBef>
              <a:spcAft>
                <a:spcPct val="0"/>
              </a:spcAft>
              <a:defRPr sz="4400">
                <a:solidFill>
                  <a:schemeClr val="bg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Candara"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Corbel" charset="0"/>
                <a:ea typeface="ＭＳ Ｐゴシック" charset="0"/>
                <a:cs typeface="ＭＳ Ｐゴシック" charset="0"/>
              </a:defRPr>
            </a:lvl6pPr>
            <a:lvl7pPr marL="914400" algn="ctr" rtl="0" fontAlgn="base">
              <a:spcBef>
                <a:spcPct val="0"/>
              </a:spcBef>
              <a:spcAft>
                <a:spcPct val="0"/>
              </a:spcAft>
              <a:defRPr sz="4400">
                <a:solidFill>
                  <a:schemeClr val="bg1"/>
                </a:solidFill>
                <a:latin typeface="Corbel" charset="0"/>
                <a:ea typeface="ＭＳ Ｐゴシック" charset="0"/>
                <a:cs typeface="ＭＳ Ｐゴシック" charset="0"/>
              </a:defRPr>
            </a:lvl7pPr>
            <a:lvl8pPr marL="1371600" algn="ctr" rtl="0" fontAlgn="base">
              <a:spcBef>
                <a:spcPct val="0"/>
              </a:spcBef>
              <a:spcAft>
                <a:spcPct val="0"/>
              </a:spcAft>
              <a:defRPr sz="4400">
                <a:solidFill>
                  <a:schemeClr val="bg1"/>
                </a:solidFill>
                <a:latin typeface="Corbel" charset="0"/>
                <a:ea typeface="ＭＳ Ｐゴシック" charset="0"/>
                <a:cs typeface="ＭＳ Ｐゴシック" charset="0"/>
              </a:defRPr>
            </a:lvl8pPr>
            <a:lvl9pPr marL="1828800" algn="ctr" rtl="0" fontAlgn="base">
              <a:spcBef>
                <a:spcPct val="0"/>
              </a:spcBef>
              <a:spcAft>
                <a:spcPct val="0"/>
              </a:spcAft>
              <a:defRPr sz="4400">
                <a:solidFill>
                  <a:schemeClr val="bg1"/>
                </a:solidFill>
                <a:latin typeface="Corbel" charset="0"/>
                <a:ea typeface="ＭＳ Ｐゴシック" charset="0"/>
                <a:cs typeface="ＭＳ Ｐゴシック" charset="0"/>
              </a:defRPr>
            </a:lvl9pPr>
          </a:lstStyle>
          <a:p>
            <a:pPr marL="457200" indent="-457200" algn="l" eaLnBrk="1" hangingPunct="1">
              <a:buFont typeface="Arial"/>
              <a:buChar char="•"/>
            </a:pPr>
            <a:r>
              <a:rPr lang="en-US" altLang="ja-JP" sz="2400" dirty="0">
                <a:solidFill>
                  <a:schemeClr val="tx1">
                    <a:lumMod val="65000"/>
                    <a:lumOff val="35000"/>
                  </a:schemeClr>
                </a:solidFill>
                <a:latin typeface="Calibri"/>
                <a:cs typeface="Calibri"/>
              </a:rPr>
              <a:t>tells us </a:t>
            </a:r>
            <a:r>
              <a:rPr lang="en-US" altLang="ja-JP" sz="2400" i="1" dirty="0">
                <a:solidFill>
                  <a:schemeClr val="tx1">
                    <a:lumMod val="65000"/>
                    <a:lumOff val="35000"/>
                  </a:schemeClr>
                </a:solidFill>
                <a:latin typeface="Calibri"/>
                <a:cs typeface="Calibri"/>
              </a:rPr>
              <a:t>on average </a:t>
            </a:r>
            <a:r>
              <a:rPr lang="en-US" altLang="ja-JP" sz="2400" dirty="0">
                <a:solidFill>
                  <a:schemeClr val="tx1">
                    <a:lumMod val="65000"/>
                    <a:lumOff val="35000"/>
                  </a:schemeClr>
                </a:solidFill>
                <a:latin typeface="Calibri"/>
                <a:cs typeface="Calibri"/>
              </a:rPr>
              <a:t>whether sertraline or venlafaxine is better at improving mood, depression</a:t>
            </a:r>
            <a:r>
              <a:rPr lang="en-US" altLang="ja-JP" sz="3200" dirty="0">
                <a:solidFill>
                  <a:schemeClr val="tx1">
                    <a:lumMod val="65000"/>
                    <a:lumOff val="35000"/>
                  </a:schemeClr>
                </a:solidFill>
                <a:latin typeface="Calibri"/>
                <a:cs typeface="Calibri"/>
              </a:rPr>
              <a:t> </a:t>
            </a:r>
            <a:endParaRPr lang="en-US" sz="3200" dirty="0">
              <a:solidFill>
                <a:schemeClr val="tx1">
                  <a:lumMod val="65000"/>
                  <a:lumOff val="35000"/>
                </a:schemeClr>
              </a:solidFill>
              <a:latin typeface="Calibri"/>
              <a:cs typeface="Calibri"/>
            </a:endParaRPr>
          </a:p>
        </p:txBody>
      </p:sp>
      <p:sp>
        <p:nvSpPr>
          <p:cNvPr id="62" name="Date Placeholder 3">
            <a:extLst>
              <a:ext uri="{FF2B5EF4-FFF2-40B4-BE49-F238E27FC236}">
                <a16:creationId xmlns:a16="http://schemas.microsoft.com/office/drawing/2014/main" id="{26498962-D237-8144-BFC3-6666AA7A1B20}"/>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63" name="Footer Placeholder 4">
            <a:extLst>
              <a:ext uri="{FF2B5EF4-FFF2-40B4-BE49-F238E27FC236}">
                <a16:creationId xmlns:a16="http://schemas.microsoft.com/office/drawing/2014/main" id="{11F331D5-892C-4B4F-BEDC-8F296934062E}"/>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189598924"/>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3601507" y="395826"/>
            <a:ext cx="4802719" cy="1143000"/>
          </a:xfrm>
        </p:spPr>
        <p:txBody>
          <a:bodyPr/>
          <a:lstStyle/>
          <a:p>
            <a:pPr eaLnBrk="1" hangingPunct="1"/>
            <a:r>
              <a:rPr lang="en-US" altLang="ja-JP" sz="4000" b="1" dirty="0">
                <a:solidFill>
                  <a:schemeClr val="tx1">
                    <a:lumMod val="65000"/>
                    <a:lumOff val="35000"/>
                  </a:schemeClr>
                </a:solidFill>
                <a:cs typeface="Candara"/>
              </a:rPr>
              <a:t>none of us are average</a:t>
            </a:r>
            <a:endParaRPr lang="en-US" sz="4000" b="1" dirty="0">
              <a:solidFill>
                <a:schemeClr val="tx1">
                  <a:lumMod val="65000"/>
                  <a:lumOff val="35000"/>
                </a:schemeClr>
              </a:solidFill>
              <a:cs typeface="Candara"/>
            </a:endParaRPr>
          </a:p>
        </p:txBody>
      </p:sp>
      <p:grpSp>
        <p:nvGrpSpPr>
          <p:cNvPr id="11" name="Group 10"/>
          <p:cNvGrpSpPr/>
          <p:nvPr/>
        </p:nvGrpSpPr>
        <p:grpSpPr>
          <a:xfrm>
            <a:off x="2590800" y="2065868"/>
            <a:ext cx="7027334" cy="3789865"/>
            <a:chOff x="1066800" y="2336800"/>
            <a:chExt cx="7027334" cy="3789865"/>
          </a:xfrm>
        </p:grpSpPr>
        <p:grpSp>
          <p:nvGrpSpPr>
            <p:cNvPr id="55311" name="Group 30"/>
            <p:cNvGrpSpPr>
              <a:grpSpLocks/>
            </p:cNvGrpSpPr>
            <p:nvPr/>
          </p:nvGrpSpPr>
          <p:grpSpPr bwMode="auto">
            <a:xfrm>
              <a:off x="2504016" y="4770974"/>
              <a:ext cx="190500" cy="323850"/>
              <a:chOff x="1460" y="1232"/>
              <a:chExt cx="120" cy="204"/>
            </a:xfrm>
          </p:grpSpPr>
          <p:sp>
            <p:nvSpPr>
              <p:cNvPr id="5533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24" name="Group 49"/>
            <p:cNvGrpSpPr>
              <a:grpSpLocks/>
            </p:cNvGrpSpPr>
            <p:nvPr/>
          </p:nvGrpSpPr>
          <p:grpSpPr bwMode="auto">
            <a:xfrm>
              <a:off x="1792816" y="4770974"/>
              <a:ext cx="190500" cy="323850"/>
              <a:chOff x="1460" y="1232"/>
              <a:chExt cx="120" cy="204"/>
            </a:xfrm>
          </p:grpSpPr>
          <p:sp>
            <p:nvSpPr>
              <p:cNvPr id="55331" name="AutoShape 50"/>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32" name="AutoShape 51"/>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cxnSp>
          <p:nvCxnSpPr>
            <p:cNvPr id="4" name="Straight Arrow Connector 3"/>
            <p:cNvCxnSpPr/>
            <p:nvPr/>
          </p:nvCxnSpPr>
          <p:spPr bwMode="auto">
            <a:xfrm>
              <a:off x="1066800" y="5283200"/>
              <a:ext cx="7027334" cy="16934"/>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4453467" y="2336800"/>
              <a:ext cx="50800" cy="29464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5113867" y="5757333"/>
              <a:ext cx="1882695" cy="369332"/>
            </a:xfrm>
            <a:prstGeom prst="rect">
              <a:avLst/>
            </a:prstGeom>
            <a:noFill/>
          </p:spPr>
          <p:txBody>
            <a:bodyPr wrap="none" rtlCol="0">
              <a:spAutoFit/>
            </a:bodyPr>
            <a:lstStyle/>
            <a:p>
              <a:r>
                <a:rPr lang="en-US" dirty="0"/>
                <a:t>venlafaxine better</a:t>
              </a:r>
            </a:p>
          </p:txBody>
        </p:sp>
        <p:sp>
          <p:nvSpPr>
            <p:cNvPr id="65" name="TextBox 64"/>
            <p:cNvSpPr txBox="1"/>
            <p:nvPr/>
          </p:nvSpPr>
          <p:spPr>
            <a:xfrm>
              <a:off x="2252134" y="5757333"/>
              <a:ext cx="1708609" cy="369332"/>
            </a:xfrm>
            <a:prstGeom prst="rect">
              <a:avLst/>
            </a:prstGeom>
            <a:noFill/>
          </p:spPr>
          <p:txBody>
            <a:bodyPr wrap="none" rtlCol="0">
              <a:spAutoFit/>
            </a:bodyPr>
            <a:lstStyle/>
            <a:p>
              <a:r>
                <a:rPr lang="en-US" dirty="0"/>
                <a:t>sertraline better</a:t>
              </a:r>
            </a:p>
          </p:txBody>
        </p:sp>
        <p:grpSp>
          <p:nvGrpSpPr>
            <p:cNvPr id="66" name="Group 30"/>
            <p:cNvGrpSpPr>
              <a:grpSpLocks/>
            </p:cNvGrpSpPr>
            <p:nvPr/>
          </p:nvGrpSpPr>
          <p:grpSpPr bwMode="auto">
            <a:xfrm>
              <a:off x="3181350" y="4770974"/>
              <a:ext cx="190500" cy="323850"/>
              <a:chOff x="1460" y="1232"/>
              <a:chExt cx="120" cy="204"/>
            </a:xfrm>
          </p:grpSpPr>
          <p:sp>
            <p:nvSpPr>
              <p:cNvPr id="6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6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69" name="Group 30"/>
            <p:cNvGrpSpPr>
              <a:grpSpLocks/>
            </p:cNvGrpSpPr>
            <p:nvPr/>
          </p:nvGrpSpPr>
          <p:grpSpPr bwMode="auto">
            <a:xfrm>
              <a:off x="3130550" y="4330707"/>
              <a:ext cx="190500" cy="323851"/>
              <a:chOff x="1460" y="1232"/>
              <a:chExt cx="120" cy="204"/>
            </a:xfrm>
          </p:grpSpPr>
          <p:sp>
            <p:nvSpPr>
              <p:cNvPr id="70"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71"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72" name="Group 30"/>
            <p:cNvGrpSpPr>
              <a:grpSpLocks/>
            </p:cNvGrpSpPr>
            <p:nvPr/>
          </p:nvGrpSpPr>
          <p:grpSpPr bwMode="auto">
            <a:xfrm>
              <a:off x="3604683" y="4770973"/>
              <a:ext cx="190500" cy="323851"/>
              <a:chOff x="1460" y="1232"/>
              <a:chExt cx="120" cy="204"/>
            </a:xfrm>
          </p:grpSpPr>
          <p:sp>
            <p:nvSpPr>
              <p:cNvPr id="7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7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75" name="Group 30"/>
            <p:cNvGrpSpPr>
              <a:grpSpLocks/>
            </p:cNvGrpSpPr>
            <p:nvPr/>
          </p:nvGrpSpPr>
          <p:grpSpPr bwMode="auto">
            <a:xfrm>
              <a:off x="4773084" y="3348573"/>
              <a:ext cx="190500" cy="323851"/>
              <a:chOff x="1460" y="1232"/>
              <a:chExt cx="120" cy="204"/>
            </a:xfrm>
          </p:grpSpPr>
          <p:sp>
            <p:nvSpPr>
              <p:cNvPr id="7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7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78" name="Group 30"/>
            <p:cNvGrpSpPr>
              <a:grpSpLocks/>
            </p:cNvGrpSpPr>
            <p:nvPr/>
          </p:nvGrpSpPr>
          <p:grpSpPr bwMode="auto">
            <a:xfrm>
              <a:off x="4688418" y="4212173"/>
              <a:ext cx="190500" cy="323851"/>
              <a:chOff x="1460" y="1232"/>
              <a:chExt cx="120" cy="204"/>
            </a:xfrm>
          </p:grpSpPr>
          <p:sp>
            <p:nvSpPr>
              <p:cNvPr id="7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8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82" name="Group 30"/>
            <p:cNvGrpSpPr>
              <a:grpSpLocks/>
            </p:cNvGrpSpPr>
            <p:nvPr/>
          </p:nvGrpSpPr>
          <p:grpSpPr bwMode="auto">
            <a:xfrm>
              <a:off x="4773083" y="4770973"/>
              <a:ext cx="190500" cy="323851"/>
              <a:chOff x="1460" y="1232"/>
              <a:chExt cx="120" cy="204"/>
            </a:xfrm>
          </p:grpSpPr>
          <p:sp>
            <p:nvSpPr>
              <p:cNvPr id="8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8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85" name="Group 30"/>
            <p:cNvGrpSpPr>
              <a:grpSpLocks/>
            </p:cNvGrpSpPr>
            <p:nvPr/>
          </p:nvGrpSpPr>
          <p:grpSpPr bwMode="auto">
            <a:xfrm>
              <a:off x="4790018" y="3771906"/>
              <a:ext cx="190500" cy="323851"/>
              <a:chOff x="1460" y="1232"/>
              <a:chExt cx="120" cy="204"/>
            </a:xfrm>
          </p:grpSpPr>
          <p:sp>
            <p:nvSpPr>
              <p:cNvPr id="8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8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88" name="Group 30"/>
            <p:cNvGrpSpPr>
              <a:grpSpLocks/>
            </p:cNvGrpSpPr>
            <p:nvPr/>
          </p:nvGrpSpPr>
          <p:grpSpPr bwMode="auto">
            <a:xfrm>
              <a:off x="5077884" y="3653373"/>
              <a:ext cx="190500" cy="323851"/>
              <a:chOff x="1460" y="1232"/>
              <a:chExt cx="120" cy="204"/>
            </a:xfrm>
          </p:grpSpPr>
          <p:sp>
            <p:nvSpPr>
              <p:cNvPr id="8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91" name="Group 30"/>
            <p:cNvGrpSpPr>
              <a:grpSpLocks/>
            </p:cNvGrpSpPr>
            <p:nvPr/>
          </p:nvGrpSpPr>
          <p:grpSpPr bwMode="auto">
            <a:xfrm>
              <a:off x="5975351" y="4279907"/>
              <a:ext cx="190500" cy="323851"/>
              <a:chOff x="1460" y="1232"/>
              <a:chExt cx="120" cy="204"/>
            </a:xfrm>
          </p:grpSpPr>
          <p:sp>
            <p:nvSpPr>
              <p:cNvPr id="9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94" name="Group 30"/>
            <p:cNvGrpSpPr>
              <a:grpSpLocks/>
            </p:cNvGrpSpPr>
            <p:nvPr/>
          </p:nvGrpSpPr>
          <p:grpSpPr bwMode="auto">
            <a:xfrm>
              <a:off x="5314951" y="4279906"/>
              <a:ext cx="190500" cy="323851"/>
              <a:chOff x="1460" y="1232"/>
              <a:chExt cx="120" cy="204"/>
            </a:xfrm>
          </p:grpSpPr>
          <p:sp>
            <p:nvSpPr>
              <p:cNvPr id="9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97" name="Group 30"/>
            <p:cNvGrpSpPr>
              <a:grpSpLocks/>
            </p:cNvGrpSpPr>
            <p:nvPr/>
          </p:nvGrpSpPr>
          <p:grpSpPr bwMode="auto">
            <a:xfrm>
              <a:off x="6212417" y="4770973"/>
              <a:ext cx="190500" cy="323851"/>
              <a:chOff x="1460" y="1232"/>
              <a:chExt cx="120" cy="204"/>
            </a:xfrm>
          </p:grpSpPr>
          <p:sp>
            <p:nvSpPr>
              <p:cNvPr id="98"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9"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0" name="Group 30"/>
            <p:cNvGrpSpPr>
              <a:grpSpLocks/>
            </p:cNvGrpSpPr>
            <p:nvPr/>
          </p:nvGrpSpPr>
          <p:grpSpPr bwMode="auto">
            <a:xfrm>
              <a:off x="5365750" y="4770973"/>
              <a:ext cx="190500" cy="323851"/>
              <a:chOff x="1460" y="1232"/>
              <a:chExt cx="120" cy="204"/>
            </a:xfrm>
          </p:grpSpPr>
          <p:sp>
            <p:nvSpPr>
              <p:cNvPr id="101"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02"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3" name="Group 30"/>
            <p:cNvGrpSpPr>
              <a:grpSpLocks/>
            </p:cNvGrpSpPr>
            <p:nvPr/>
          </p:nvGrpSpPr>
          <p:grpSpPr bwMode="auto">
            <a:xfrm>
              <a:off x="5772151" y="4770973"/>
              <a:ext cx="190500" cy="323851"/>
              <a:chOff x="1460" y="1232"/>
              <a:chExt cx="120" cy="204"/>
            </a:xfrm>
          </p:grpSpPr>
          <p:sp>
            <p:nvSpPr>
              <p:cNvPr id="104"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05"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6" name="Group 30"/>
            <p:cNvGrpSpPr>
              <a:grpSpLocks/>
            </p:cNvGrpSpPr>
            <p:nvPr/>
          </p:nvGrpSpPr>
          <p:grpSpPr bwMode="auto">
            <a:xfrm>
              <a:off x="3570817" y="4279908"/>
              <a:ext cx="190500" cy="323851"/>
              <a:chOff x="1460" y="1232"/>
              <a:chExt cx="120" cy="204"/>
            </a:xfrm>
          </p:grpSpPr>
          <p:sp>
            <p:nvSpPr>
              <p:cNvPr id="10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0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9" name="Group 30"/>
            <p:cNvGrpSpPr>
              <a:grpSpLocks/>
            </p:cNvGrpSpPr>
            <p:nvPr/>
          </p:nvGrpSpPr>
          <p:grpSpPr bwMode="auto">
            <a:xfrm>
              <a:off x="4942417" y="4330706"/>
              <a:ext cx="190500" cy="323851"/>
              <a:chOff x="1460" y="1232"/>
              <a:chExt cx="120" cy="204"/>
            </a:xfrm>
          </p:grpSpPr>
          <p:sp>
            <p:nvSpPr>
              <p:cNvPr id="110"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11"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12" name="Group 30"/>
            <p:cNvGrpSpPr>
              <a:grpSpLocks/>
            </p:cNvGrpSpPr>
            <p:nvPr/>
          </p:nvGrpSpPr>
          <p:grpSpPr bwMode="auto">
            <a:xfrm>
              <a:off x="3418417" y="3822708"/>
              <a:ext cx="190500" cy="323851"/>
              <a:chOff x="1460" y="1232"/>
              <a:chExt cx="120" cy="204"/>
            </a:xfrm>
          </p:grpSpPr>
          <p:sp>
            <p:nvSpPr>
              <p:cNvPr id="11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1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15" name="Group 30"/>
            <p:cNvGrpSpPr>
              <a:grpSpLocks/>
            </p:cNvGrpSpPr>
            <p:nvPr/>
          </p:nvGrpSpPr>
          <p:grpSpPr bwMode="auto">
            <a:xfrm>
              <a:off x="4129616" y="3162308"/>
              <a:ext cx="190500" cy="323851"/>
              <a:chOff x="1460" y="1232"/>
              <a:chExt cx="120" cy="204"/>
            </a:xfrm>
          </p:grpSpPr>
          <p:sp>
            <p:nvSpPr>
              <p:cNvPr id="11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1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18" name="Group 30"/>
            <p:cNvGrpSpPr>
              <a:grpSpLocks/>
            </p:cNvGrpSpPr>
            <p:nvPr/>
          </p:nvGrpSpPr>
          <p:grpSpPr bwMode="auto">
            <a:xfrm>
              <a:off x="3638550" y="3348574"/>
              <a:ext cx="190500" cy="323851"/>
              <a:chOff x="1460" y="1232"/>
              <a:chExt cx="120" cy="204"/>
            </a:xfrm>
          </p:grpSpPr>
          <p:sp>
            <p:nvSpPr>
              <p:cNvPr id="11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21" name="Group 30"/>
            <p:cNvGrpSpPr>
              <a:grpSpLocks/>
            </p:cNvGrpSpPr>
            <p:nvPr/>
          </p:nvGrpSpPr>
          <p:grpSpPr bwMode="auto">
            <a:xfrm>
              <a:off x="4180417" y="3585641"/>
              <a:ext cx="190500" cy="323851"/>
              <a:chOff x="1460" y="1232"/>
              <a:chExt cx="120" cy="204"/>
            </a:xfrm>
          </p:grpSpPr>
          <p:sp>
            <p:nvSpPr>
              <p:cNvPr id="12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24" name="Group 30"/>
            <p:cNvGrpSpPr>
              <a:grpSpLocks/>
            </p:cNvGrpSpPr>
            <p:nvPr/>
          </p:nvGrpSpPr>
          <p:grpSpPr bwMode="auto">
            <a:xfrm>
              <a:off x="3892550" y="3873508"/>
              <a:ext cx="190500" cy="323851"/>
              <a:chOff x="1460" y="1232"/>
              <a:chExt cx="120" cy="204"/>
            </a:xfrm>
          </p:grpSpPr>
          <p:sp>
            <p:nvSpPr>
              <p:cNvPr id="12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27" name="Group 30"/>
            <p:cNvGrpSpPr>
              <a:grpSpLocks/>
            </p:cNvGrpSpPr>
            <p:nvPr/>
          </p:nvGrpSpPr>
          <p:grpSpPr bwMode="auto">
            <a:xfrm>
              <a:off x="4095750" y="4770973"/>
              <a:ext cx="190500" cy="323851"/>
              <a:chOff x="1460" y="1232"/>
              <a:chExt cx="120" cy="204"/>
            </a:xfrm>
          </p:grpSpPr>
          <p:sp>
            <p:nvSpPr>
              <p:cNvPr id="128"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9"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30" name="Group 30"/>
            <p:cNvGrpSpPr>
              <a:grpSpLocks/>
            </p:cNvGrpSpPr>
            <p:nvPr/>
          </p:nvGrpSpPr>
          <p:grpSpPr bwMode="auto">
            <a:xfrm>
              <a:off x="4011083" y="4212174"/>
              <a:ext cx="190500" cy="323851"/>
              <a:chOff x="1460" y="1232"/>
              <a:chExt cx="120" cy="204"/>
            </a:xfrm>
          </p:grpSpPr>
          <p:sp>
            <p:nvSpPr>
              <p:cNvPr id="131"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32"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33" name="Group 30"/>
            <p:cNvGrpSpPr>
              <a:grpSpLocks/>
            </p:cNvGrpSpPr>
            <p:nvPr/>
          </p:nvGrpSpPr>
          <p:grpSpPr bwMode="auto">
            <a:xfrm>
              <a:off x="4400550" y="4110574"/>
              <a:ext cx="190500" cy="323851"/>
              <a:chOff x="1460" y="1232"/>
              <a:chExt cx="120" cy="204"/>
            </a:xfrm>
          </p:grpSpPr>
          <p:sp>
            <p:nvSpPr>
              <p:cNvPr id="134"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35"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36" name="Group 30"/>
            <p:cNvGrpSpPr>
              <a:grpSpLocks/>
            </p:cNvGrpSpPr>
            <p:nvPr/>
          </p:nvGrpSpPr>
          <p:grpSpPr bwMode="auto">
            <a:xfrm>
              <a:off x="4552950" y="3026841"/>
              <a:ext cx="190500" cy="323851"/>
              <a:chOff x="1460" y="1232"/>
              <a:chExt cx="120" cy="204"/>
            </a:xfrm>
          </p:grpSpPr>
          <p:sp>
            <p:nvSpPr>
              <p:cNvPr id="13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3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42" name="Group 30"/>
            <p:cNvGrpSpPr>
              <a:grpSpLocks/>
            </p:cNvGrpSpPr>
            <p:nvPr/>
          </p:nvGrpSpPr>
          <p:grpSpPr bwMode="auto">
            <a:xfrm>
              <a:off x="4823884" y="2772840"/>
              <a:ext cx="190500" cy="323851"/>
              <a:chOff x="1460" y="1232"/>
              <a:chExt cx="120" cy="204"/>
            </a:xfrm>
          </p:grpSpPr>
          <p:sp>
            <p:nvSpPr>
              <p:cNvPr id="14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4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45" name="Group 30"/>
            <p:cNvGrpSpPr>
              <a:grpSpLocks/>
            </p:cNvGrpSpPr>
            <p:nvPr/>
          </p:nvGrpSpPr>
          <p:grpSpPr bwMode="auto">
            <a:xfrm>
              <a:off x="5077884" y="3653373"/>
              <a:ext cx="190500" cy="323851"/>
              <a:chOff x="1460" y="1232"/>
              <a:chExt cx="120" cy="204"/>
            </a:xfrm>
          </p:grpSpPr>
          <p:sp>
            <p:nvSpPr>
              <p:cNvPr id="14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4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48" name="Group 30"/>
            <p:cNvGrpSpPr>
              <a:grpSpLocks/>
            </p:cNvGrpSpPr>
            <p:nvPr/>
          </p:nvGrpSpPr>
          <p:grpSpPr bwMode="auto">
            <a:xfrm>
              <a:off x="5365750" y="3839639"/>
              <a:ext cx="190500" cy="323851"/>
              <a:chOff x="1460" y="1232"/>
              <a:chExt cx="120" cy="204"/>
            </a:xfrm>
          </p:grpSpPr>
          <p:sp>
            <p:nvSpPr>
              <p:cNvPr id="14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51" name="Group 30"/>
            <p:cNvGrpSpPr>
              <a:grpSpLocks/>
            </p:cNvGrpSpPr>
            <p:nvPr/>
          </p:nvGrpSpPr>
          <p:grpSpPr bwMode="auto">
            <a:xfrm>
              <a:off x="5602817" y="4042840"/>
              <a:ext cx="190500" cy="323851"/>
              <a:chOff x="1460" y="1232"/>
              <a:chExt cx="120" cy="204"/>
            </a:xfrm>
          </p:grpSpPr>
          <p:sp>
            <p:nvSpPr>
              <p:cNvPr id="15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54" name="Group 30"/>
            <p:cNvGrpSpPr>
              <a:grpSpLocks/>
            </p:cNvGrpSpPr>
            <p:nvPr/>
          </p:nvGrpSpPr>
          <p:grpSpPr bwMode="auto">
            <a:xfrm>
              <a:off x="6805084" y="4770973"/>
              <a:ext cx="190500" cy="323851"/>
              <a:chOff x="1460" y="1232"/>
              <a:chExt cx="120" cy="204"/>
            </a:xfrm>
          </p:grpSpPr>
          <p:sp>
            <p:nvSpPr>
              <p:cNvPr id="15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57" name="Group 30"/>
            <p:cNvGrpSpPr>
              <a:grpSpLocks/>
            </p:cNvGrpSpPr>
            <p:nvPr/>
          </p:nvGrpSpPr>
          <p:grpSpPr bwMode="auto">
            <a:xfrm>
              <a:off x="5077884" y="2992973"/>
              <a:ext cx="190500" cy="323851"/>
              <a:chOff x="1460" y="1232"/>
              <a:chExt cx="120" cy="204"/>
            </a:xfrm>
          </p:grpSpPr>
          <p:sp>
            <p:nvSpPr>
              <p:cNvPr id="158"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9"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0" name="Group 30"/>
            <p:cNvGrpSpPr>
              <a:grpSpLocks/>
            </p:cNvGrpSpPr>
            <p:nvPr/>
          </p:nvGrpSpPr>
          <p:grpSpPr bwMode="auto">
            <a:xfrm>
              <a:off x="5298017" y="3230040"/>
              <a:ext cx="190500" cy="323851"/>
              <a:chOff x="1460" y="1232"/>
              <a:chExt cx="120" cy="204"/>
            </a:xfrm>
          </p:grpSpPr>
          <p:sp>
            <p:nvSpPr>
              <p:cNvPr id="161"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62"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3" name="Group 30"/>
            <p:cNvGrpSpPr>
              <a:grpSpLocks/>
            </p:cNvGrpSpPr>
            <p:nvPr/>
          </p:nvGrpSpPr>
          <p:grpSpPr bwMode="auto">
            <a:xfrm>
              <a:off x="5568951" y="3484039"/>
              <a:ext cx="190500" cy="323851"/>
              <a:chOff x="1460" y="1232"/>
              <a:chExt cx="120" cy="204"/>
            </a:xfrm>
          </p:grpSpPr>
          <p:sp>
            <p:nvSpPr>
              <p:cNvPr id="164"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65"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6" name="Group 30"/>
            <p:cNvGrpSpPr>
              <a:grpSpLocks/>
            </p:cNvGrpSpPr>
            <p:nvPr/>
          </p:nvGrpSpPr>
          <p:grpSpPr bwMode="auto">
            <a:xfrm>
              <a:off x="4603750" y="2569639"/>
              <a:ext cx="190500" cy="323851"/>
              <a:chOff x="1460" y="1232"/>
              <a:chExt cx="120" cy="204"/>
            </a:xfrm>
          </p:grpSpPr>
          <p:sp>
            <p:nvSpPr>
              <p:cNvPr id="16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6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9" name="Group 30"/>
            <p:cNvGrpSpPr>
              <a:grpSpLocks/>
            </p:cNvGrpSpPr>
            <p:nvPr/>
          </p:nvGrpSpPr>
          <p:grpSpPr bwMode="auto">
            <a:xfrm>
              <a:off x="5890684" y="3805773"/>
              <a:ext cx="190500" cy="323851"/>
              <a:chOff x="1460" y="1232"/>
              <a:chExt cx="120" cy="204"/>
            </a:xfrm>
          </p:grpSpPr>
          <p:sp>
            <p:nvSpPr>
              <p:cNvPr id="170"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71"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72" name="Group 30"/>
            <p:cNvGrpSpPr>
              <a:grpSpLocks/>
            </p:cNvGrpSpPr>
            <p:nvPr/>
          </p:nvGrpSpPr>
          <p:grpSpPr bwMode="auto">
            <a:xfrm>
              <a:off x="6330951" y="4229106"/>
              <a:ext cx="190500" cy="323851"/>
              <a:chOff x="1460" y="1232"/>
              <a:chExt cx="120" cy="204"/>
            </a:xfrm>
          </p:grpSpPr>
          <p:sp>
            <p:nvSpPr>
              <p:cNvPr id="17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7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75" name="Group 30"/>
            <p:cNvGrpSpPr>
              <a:grpSpLocks/>
            </p:cNvGrpSpPr>
            <p:nvPr/>
          </p:nvGrpSpPr>
          <p:grpSpPr bwMode="auto">
            <a:xfrm>
              <a:off x="6720417" y="4313774"/>
              <a:ext cx="190500" cy="323850"/>
              <a:chOff x="1460" y="1232"/>
              <a:chExt cx="120" cy="204"/>
            </a:xfrm>
          </p:grpSpPr>
          <p:sp>
            <p:nvSpPr>
              <p:cNvPr id="17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7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78" name="Group 30"/>
            <p:cNvGrpSpPr>
              <a:grpSpLocks/>
            </p:cNvGrpSpPr>
            <p:nvPr/>
          </p:nvGrpSpPr>
          <p:grpSpPr bwMode="auto">
            <a:xfrm>
              <a:off x="3824816" y="2925241"/>
              <a:ext cx="190500" cy="323850"/>
              <a:chOff x="1460" y="1232"/>
              <a:chExt cx="120" cy="204"/>
            </a:xfrm>
          </p:grpSpPr>
          <p:sp>
            <p:nvSpPr>
              <p:cNvPr id="17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8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81" name="Group 30"/>
            <p:cNvGrpSpPr>
              <a:grpSpLocks/>
            </p:cNvGrpSpPr>
            <p:nvPr/>
          </p:nvGrpSpPr>
          <p:grpSpPr bwMode="auto">
            <a:xfrm>
              <a:off x="2774950" y="4466174"/>
              <a:ext cx="190500" cy="323850"/>
              <a:chOff x="1460" y="1232"/>
              <a:chExt cx="120" cy="204"/>
            </a:xfrm>
          </p:grpSpPr>
          <p:sp>
            <p:nvSpPr>
              <p:cNvPr id="18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8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84" name="Group 30"/>
            <p:cNvGrpSpPr>
              <a:grpSpLocks/>
            </p:cNvGrpSpPr>
            <p:nvPr/>
          </p:nvGrpSpPr>
          <p:grpSpPr bwMode="auto">
            <a:xfrm>
              <a:off x="2165349" y="4550840"/>
              <a:ext cx="190500" cy="323850"/>
              <a:chOff x="1460" y="1232"/>
              <a:chExt cx="120" cy="204"/>
            </a:xfrm>
          </p:grpSpPr>
          <p:sp>
            <p:nvSpPr>
              <p:cNvPr id="18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8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92" name="Group 30"/>
            <p:cNvGrpSpPr>
              <a:grpSpLocks/>
            </p:cNvGrpSpPr>
            <p:nvPr/>
          </p:nvGrpSpPr>
          <p:grpSpPr bwMode="auto">
            <a:xfrm>
              <a:off x="4163483" y="2671240"/>
              <a:ext cx="190500" cy="323851"/>
              <a:chOff x="1460" y="1232"/>
              <a:chExt cx="120" cy="204"/>
            </a:xfrm>
          </p:grpSpPr>
          <p:sp>
            <p:nvSpPr>
              <p:cNvPr id="19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9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95" name="Group 30"/>
            <p:cNvGrpSpPr>
              <a:grpSpLocks/>
            </p:cNvGrpSpPr>
            <p:nvPr/>
          </p:nvGrpSpPr>
          <p:grpSpPr bwMode="auto">
            <a:xfrm>
              <a:off x="7076017" y="4483107"/>
              <a:ext cx="190500" cy="323851"/>
              <a:chOff x="1460" y="1232"/>
              <a:chExt cx="120" cy="204"/>
            </a:xfrm>
          </p:grpSpPr>
          <p:sp>
            <p:nvSpPr>
              <p:cNvPr id="19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9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98" name="Group 30"/>
            <p:cNvGrpSpPr>
              <a:grpSpLocks/>
            </p:cNvGrpSpPr>
            <p:nvPr/>
          </p:nvGrpSpPr>
          <p:grpSpPr bwMode="auto">
            <a:xfrm>
              <a:off x="7279217" y="4754040"/>
              <a:ext cx="190500" cy="323851"/>
              <a:chOff x="1460" y="1232"/>
              <a:chExt cx="120" cy="204"/>
            </a:xfrm>
          </p:grpSpPr>
          <p:sp>
            <p:nvSpPr>
              <p:cNvPr id="19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20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sp>
        <p:nvSpPr>
          <p:cNvPr id="140" name="Date Placeholder 3">
            <a:extLst>
              <a:ext uri="{FF2B5EF4-FFF2-40B4-BE49-F238E27FC236}">
                <a16:creationId xmlns:a16="http://schemas.microsoft.com/office/drawing/2014/main" id="{1FFECCF9-CC43-AA4F-BA52-F492DB250C8A}"/>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141" name="Footer Placeholder 4">
            <a:extLst>
              <a:ext uri="{FF2B5EF4-FFF2-40B4-BE49-F238E27FC236}">
                <a16:creationId xmlns:a16="http://schemas.microsoft.com/office/drawing/2014/main" id="{7CAB5B6D-D7C1-7946-AC24-A6F89ADA7452}"/>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248568967"/>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2197100" y="1041400"/>
            <a:ext cx="7772400" cy="1143000"/>
          </a:xfrm>
        </p:spPr>
        <p:txBody>
          <a:bodyPr>
            <a:normAutofit/>
          </a:bodyPr>
          <a:lstStyle/>
          <a:p>
            <a:pPr eaLnBrk="1" hangingPunct="1"/>
            <a:r>
              <a:rPr lang="en-US" altLang="ja-JP" sz="4000" dirty="0">
                <a:latin typeface="Candara"/>
                <a:cs typeface="Candara"/>
              </a:rPr>
              <a:t>which works better </a:t>
            </a:r>
            <a:r>
              <a:rPr lang="en-US" altLang="ja-JP" sz="4000" i="1" dirty="0">
                <a:latin typeface="Candara"/>
                <a:cs typeface="Candara"/>
              </a:rPr>
              <a:t>for you</a:t>
            </a:r>
            <a:r>
              <a:rPr lang="en-US" altLang="ja-JP" sz="4000" dirty="0">
                <a:latin typeface="Candara"/>
                <a:cs typeface="Candara"/>
              </a:rPr>
              <a:t>?</a:t>
            </a:r>
            <a:endParaRPr lang="en-US" sz="4000" dirty="0">
              <a:latin typeface="Candara"/>
              <a:cs typeface="Candara"/>
            </a:endParaRPr>
          </a:p>
        </p:txBody>
      </p:sp>
      <p:sp>
        <p:nvSpPr>
          <p:cNvPr id="57369" name="Text Box 35"/>
          <p:cNvSpPr txBox="1">
            <a:spLocks noChangeArrowheads="1"/>
          </p:cNvSpPr>
          <p:nvPr/>
        </p:nvSpPr>
        <p:spPr bwMode="auto">
          <a:xfrm>
            <a:off x="1951361" y="2583969"/>
            <a:ext cx="8592792" cy="400110"/>
          </a:xfrm>
          <a:prstGeom prst="rect">
            <a:avLst/>
          </a:prstGeom>
          <a:noFill/>
          <a:ln w="9525">
            <a:noFill/>
            <a:miter lim="800000"/>
            <a:headEnd/>
            <a:tailEnd/>
          </a:ln>
        </p:spPr>
        <p:txBody>
          <a:bodyPr wrap="none">
            <a:prstTxWarp prst="textNoShape">
              <a:avLst/>
            </a:prstTxWarp>
            <a:spAutoFit/>
          </a:bodyPr>
          <a:lstStyle/>
          <a:p>
            <a:pPr eaLnBrk="0" hangingPunct="0"/>
            <a:r>
              <a:rPr lang="en-US" sz="2000" dirty="0">
                <a:solidFill>
                  <a:prstClr val="black"/>
                </a:solidFill>
                <a:latin typeface="Candara" charset="0"/>
                <a:ea typeface="ＭＳ Ｐゴシック" charset="0"/>
                <a:cs typeface="ＭＳ Ｐゴシック" charset="0"/>
              </a:rPr>
              <a:t>N-of-1 study design: testing both </a:t>
            </a:r>
            <a:r>
              <a:rPr lang="en-US" sz="2000" i="1" dirty="0">
                <a:solidFill>
                  <a:prstClr val="black"/>
                </a:solidFill>
                <a:latin typeface="Candara" charset="0"/>
                <a:ea typeface="ＭＳ Ｐゴシック" charset="0"/>
                <a:cs typeface="ＭＳ Ｐゴシック" charset="0"/>
              </a:rPr>
              <a:t>in you </a:t>
            </a:r>
            <a:r>
              <a:rPr lang="en-US" sz="2000" dirty="0">
                <a:solidFill>
                  <a:prstClr val="black"/>
                </a:solidFill>
                <a:latin typeface="Candara" charset="0"/>
                <a:ea typeface="ＭＳ Ｐゴシック" charset="0"/>
                <a:cs typeface="ＭＳ Ｐゴシック" charset="0"/>
              </a:rPr>
              <a:t>for the outcomes that matter </a:t>
            </a:r>
            <a:r>
              <a:rPr lang="en-US" sz="2000" i="1" dirty="0">
                <a:solidFill>
                  <a:prstClr val="black"/>
                </a:solidFill>
                <a:latin typeface="Candara" charset="0"/>
                <a:ea typeface="ＭＳ Ｐゴシック" charset="0"/>
                <a:cs typeface="ＭＳ Ｐゴシック" charset="0"/>
              </a:rPr>
              <a:t>to you  </a:t>
            </a:r>
          </a:p>
        </p:txBody>
      </p:sp>
      <p:sp>
        <p:nvSpPr>
          <p:cNvPr id="57349" name="AutoShape 4"/>
          <p:cNvSpPr>
            <a:spLocks noChangeArrowheads="1"/>
          </p:cNvSpPr>
          <p:nvPr/>
        </p:nvSpPr>
        <p:spPr bwMode="auto">
          <a:xfrm>
            <a:off x="1981200" y="3090863"/>
            <a:ext cx="8128000" cy="1892300"/>
          </a:xfrm>
          <a:prstGeom prst="roundRect">
            <a:avLst>
              <a:gd name="adj" fmla="val 16667"/>
            </a:avLst>
          </a:prstGeom>
          <a:noFill/>
          <a:ln w="19050">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7350" name="Line 7"/>
          <p:cNvSpPr>
            <a:spLocks noChangeShapeType="1"/>
          </p:cNvSpPr>
          <p:nvPr/>
        </p:nvSpPr>
        <p:spPr bwMode="auto">
          <a:xfrm>
            <a:off x="7330016" y="3586163"/>
            <a:ext cx="1155700" cy="0"/>
          </a:xfrm>
          <a:prstGeom prst="line">
            <a:avLst/>
          </a:prstGeom>
          <a:noFill/>
          <a:ln w="19050">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51" name="Line 8"/>
          <p:cNvSpPr>
            <a:spLocks noChangeShapeType="1"/>
          </p:cNvSpPr>
          <p:nvPr/>
        </p:nvSpPr>
        <p:spPr bwMode="auto">
          <a:xfrm>
            <a:off x="7330016" y="4348163"/>
            <a:ext cx="1155700" cy="0"/>
          </a:xfrm>
          <a:prstGeom prst="line">
            <a:avLst/>
          </a:prstGeom>
          <a:noFill/>
          <a:ln w="19050">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52" name="Line 9"/>
          <p:cNvSpPr>
            <a:spLocks noChangeShapeType="1"/>
          </p:cNvSpPr>
          <p:nvPr/>
        </p:nvSpPr>
        <p:spPr bwMode="auto">
          <a:xfrm>
            <a:off x="7876116" y="3586163"/>
            <a:ext cx="0" cy="762000"/>
          </a:xfrm>
          <a:prstGeom prst="line">
            <a:avLst/>
          </a:prstGeom>
          <a:noFill/>
          <a:ln w="952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54" name="AutoShape 12"/>
          <p:cNvSpPr>
            <a:spLocks noChangeArrowheads="1"/>
          </p:cNvSpPr>
          <p:nvPr/>
        </p:nvSpPr>
        <p:spPr bwMode="auto">
          <a:xfrm rot="16200000">
            <a:off x="2567516" y="3878263"/>
            <a:ext cx="228600" cy="190500"/>
          </a:xfrm>
          <a:prstGeom prst="flowChartDelay">
            <a:avLst/>
          </a:prstGeom>
          <a:solidFill>
            <a:schemeClr val="accent1"/>
          </a:solidFill>
          <a:ln w="9525">
            <a:solidFill>
              <a:schemeClr val="tx1"/>
            </a:solidFill>
            <a:miter lim="800000"/>
            <a:headEnd/>
            <a:tailEnd/>
          </a:ln>
        </p:spPr>
        <p:txBody>
          <a:bodyPr rot="10800000"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7355" name="AutoShape 13"/>
          <p:cNvSpPr>
            <a:spLocks noChangeArrowheads="1"/>
          </p:cNvSpPr>
          <p:nvPr/>
        </p:nvSpPr>
        <p:spPr bwMode="auto">
          <a:xfrm>
            <a:off x="2599266" y="3763963"/>
            <a:ext cx="165100" cy="177800"/>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7356" name="Line 15"/>
          <p:cNvSpPr>
            <a:spLocks noChangeShapeType="1"/>
          </p:cNvSpPr>
          <p:nvPr/>
        </p:nvSpPr>
        <p:spPr bwMode="auto">
          <a:xfrm flipV="1">
            <a:off x="3177117" y="3621089"/>
            <a:ext cx="588963" cy="271463"/>
          </a:xfrm>
          <a:prstGeom prst="line">
            <a:avLst/>
          </a:prstGeom>
          <a:noFill/>
          <a:ln w="2857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57" name="Line 16"/>
          <p:cNvSpPr>
            <a:spLocks noChangeShapeType="1"/>
          </p:cNvSpPr>
          <p:nvPr/>
        </p:nvSpPr>
        <p:spPr bwMode="auto">
          <a:xfrm>
            <a:off x="3124730" y="4021139"/>
            <a:ext cx="830263" cy="358775"/>
          </a:xfrm>
          <a:prstGeom prst="line">
            <a:avLst/>
          </a:prstGeom>
          <a:noFill/>
          <a:ln w="2857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grpSp>
        <p:nvGrpSpPr>
          <p:cNvPr id="57358" name="Group 37"/>
          <p:cNvGrpSpPr>
            <a:grpSpLocks/>
          </p:cNvGrpSpPr>
          <p:nvPr/>
        </p:nvGrpSpPr>
        <p:grpSpPr bwMode="auto">
          <a:xfrm>
            <a:off x="3772429" y="3375026"/>
            <a:ext cx="1219200" cy="1155700"/>
            <a:chOff x="1343" y="1763"/>
            <a:chExt cx="768" cy="728"/>
          </a:xfrm>
        </p:grpSpPr>
        <p:sp>
          <p:nvSpPr>
            <p:cNvPr id="57370" name="Rectangle 18"/>
            <p:cNvSpPr>
              <a:spLocks noChangeArrowheads="1"/>
            </p:cNvSpPr>
            <p:nvPr/>
          </p:nvSpPr>
          <p:spPr bwMode="auto">
            <a:xfrm>
              <a:off x="1344" y="1763"/>
              <a:ext cx="767" cy="251"/>
            </a:xfrm>
            <a:prstGeom prst="rect">
              <a:avLst/>
            </a:prstGeom>
            <a:solidFill>
              <a:srgbClr val="8000FF"/>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a:solidFill>
                    <a:srgbClr val="FFFFFF"/>
                  </a:solidFill>
                  <a:latin typeface="Candara" charset="0"/>
                  <a:ea typeface="ＭＳ Ｐゴシック" charset="0"/>
                  <a:cs typeface="ＭＳ Ｐゴシック" charset="0"/>
                </a:rPr>
                <a:t>sertraline</a:t>
              </a:r>
            </a:p>
          </p:txBody>
        </p:sp>
        <p:sp>
          <p:nvSpPr>
            <p:cNvPr id="57371" name="Rectangle 19"/>
            <p:cNvSpPr>
              <a:spLocks noChangeArrowheads="1"/>
            </p:cNvSpPr>
            <p:nvPr/>
          </p:nvSpPr>
          <p:spPr bwMode="auto">
            <a:xfrm>
              <a:off x="1343" y="2239"/>
              <a:ext cx="767" cy="252"/>
            </a:xfrm>
            <a:prstGeom prst="rect">
              <a:avLst/>
            </a:prstGeom>
            <a:solidFill>
              <a:schemeClr val="accent1"/>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a:solidFill>
                    <a:srgbClr val="000000"/>
                  </a:solidFill>
                  <a:latin typeface="Candara" charset="0"/>
                  <a:ea typeface="ＭＳ Ｐゴシック" charset="0"/>
                  <a:cs typeface="ＭＳ Ｐゴシック" charset="0"/>
                </a:rPr>
                <a:t>venlafaxine</a:t>
              </a:r>
            </a:p>
          </p:txBody>
        </p:sp>
      </p:grpSp>
      <p:sp>
        <p:nvSpPr>
          <p:cNvPr id="57359" name="Oval 20"/>
          <p:cNvSpPr>
            <a:spLocks noChangeArrowheads="1"/>
          </p:cNvSpPr>
          <p:nvPr/>
        </p:nvSpPr>
        <p:spPr bwMode="auto">
          <a:xfrm>
            <a:off x="2985030" y="3811588"/>
            <a:ext cx="296863" cy="280988"/>
          </a:xfrm>
          <a:prstGeom prst="ellipse">
            <a:avLst/>
          </a:prstGeom>
          <a:solidFill>
            <a:schemeClr val="accent1"/>
          </a:solidFill>
          <a:ln w="12700">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7360" name="Rectangle 22"/>
          <p:cNvSpPr>
            <a:spLocks noChangeArrowheads="1"/>
          </p:cNvSpPr>
          <p:nvPr/>
        </p:nvSpPr>
        <p:spPr bwMode="auto">
          <a:xfrm>
            <a:off x="6123517" y="3375027"/>
            <a:ext cx="1217613" cy="398463"/>
          </a:xfrm>
          <a:prstGeom prst="rect">
            <a:avLst/>
          </a:prstGeom>
          <a:solidFill>
            <a:schemeClr val="accent1"/>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a:solidFill>
                  <a:srgbClr val="000000"/>
                </a:solidFill>
                <a:latin typeface="Candara" charset="0"/>
                <a:ea typeface="ＭＳ Ｐゴシック" charset="0"/>
                <a:cs typeface="ＭＳ Ｐゴシック" charset="0"/>
              </a:rPr>
              <a:t>venlafaxine</a:t>
            </a:r>
          </a:p>
        </p:txBody>
      </p:sp>
      <p:sp>
        <p:nvSpPr>
          <p:cNvPr id="57361" name="Rectangle 23"/>
          <p:cNvSpPr>
            <a:spLocks noChangeArrowheads="1"/>
          </p:cNvSpPr>
          <p:nvPr/>
        </p:nvSpPr>
        <p:spPr bwMode="auto">
          <a:xfrm>
            <a:off x="6121930" y="4130676"/>
            <a:ext cx="1217613" cy="400050"/>
          </a:xfrm>
          <a:prstGeom prst="rect">
            <a:avLst/>
          </a:prstGeom>
          <a:solidFill>
            <a:srgbClr val="8000FF"/>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a:solidFill>
                  <a:srgbClr val="FFFFFF"/>
                </a:solidFill>
                <a:latin typeface="Candara" charset="0"/>
                <a:ea typeface="ＭＳ Ｐゴシック" charset="0"/>
                <a:cs typeface="ＭＳ Ｐゴシック" charset="0"/>
              </a:rPr>
              <a:t>sertraline</a:t>
            </a:r>
          </a:p>
        </p:txBody>
      </p:sp>
      <p:sp>
        <p:nvSpPr>
          <p:cNvPr id="57362" name="Rectangle 25"/>
          <p:cNvSpPr>
            <a:spLocks noChangeArrowheads="1"/>
          </p:cNvSpPr>
          <p:nvPr/>
        </p:nvSpPr>
        <p:spPr bwMode="auto">
          <a:xfrm>
            <a:off x="8473017" y="3375027"/>
            <a:ext cx="1217613" cy="398463"/>
          </a:xfrm>
          <a:prstGeom prst="rect">
            <a:avLst/>
          </a:prstGeom>
          <a:solidFill>
            <a:srgbClr val="8000FF"/>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a:solidFill>
                  <a:srgbClr val="FFFFFF"/>
                </a:solidFill>
                <a:latin typeface="Candara" charset="0"/>
                <a:ea typeface="ＭＳ Ｐゴシック" charset="0"/>
                <a:cs typeface="ＭＳ Ｐゴシック" charset="0"/>
              </a:rPr>
              <a:t>sertraline</a:t>
            </a:r>
          </a:p>
        </p:txBody>
      </p:sp>
      <p:sp>
        <p:nvSpPr>
          <p:cNvPr id="57363" name="Rectangle 26"/>
          <p:cNvSpPr>
            <a:spLocks noChangeArrowheads="1"/>
          </p:cNvSpPr>
          <p:nvPr/>
        </p:nvSpPr>
        <p:spPr bwMode="auto">
          <a:xfrm>
            <a:off x="8471430" y="4130676"/>
            <a:ext cx="1217613" cy="400050"/>
          </a:xfrm>
          <a:prstGeom prst="rect">
            <a:avLst/>
          </a:prstGeom>
          <a:solidFill>
            <a:schemeClr val="accent1"/>
          </a:solidFill>
          <a:ln w="12700">
            <a:solidFill>
              <a:srgbClr val="969696"/>
            </a:solidFill>
            <a:miter lim="800000"/>
            <a:headEnd/>
            <a:tailEnd/>
          </a:ln>
        </p:spPr>
        <p:txBody>
          <a:bodyPr wrap="none" lIns="79727" tIns="39863" rIns="79727" bIns="39863" anchor="ctr">
            <a:prstTxWarp prst="textNoShape">
              <a:avLst/>
            </a:prstTxWarp>
          </a:bodyPr>
          <a:lstStyle/>
          <a:p>
            <a:pPr algn="ctr" defTabSz="398463" eaLnBrk="0" hangingPunct="0"/>
            <a:r>
              <a:rPr lang="en-US" sz="1900" dirty="0">
                <a:solidFill>
                  <a:srgbClr val="000000"/>
                </a:solidFill>
                <a:latin typeface="Candara" charset="0"/>
                <a:ea typeface="ＭＳ Ｐゴシック" charset="0"/>
                <a:cs typeface="ＭＳ Ｐゴシック" charset="0"/>
              </a:rPr>
              <a:t>venlafaxine</a:t>
            </a:r>
          </a:p>
        </p:txBody>
      </p:sp>
      <p:sp>
        <p:nvSpPr>
          <p:cNvPr id="57364" name="Line 28"/>
          <p:cNvSpPr>
            <a:spLocks noChangeShapeType="1"/>
          </p:cNvSpPr>
          <p:nvPr/>
        </p:nvSpPr>
        <p:spPr bwMode="auto">
          <a:xfrm>
            <a:off x="4993216" y="3573463"/>
            <a:ext cx="1155700" cy="0"/>
          </a:xfrm>
          <a:prstGeom prst="line">
            <a:avLst/>
          </a:prstGeom>
          <a:noFill/>
          <a:ln w="19050">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65" name="Line 29"/>
          <p:cNvSpPr>
            <a:spLocks noChangeShapeType="1"/>
          </p:cNvSpPr>
          <p:nvPr/>
        </p:nvSpPr>
        <p:spPr bwMode="auto">
          <a:xfrm>
            <a:off x="4993216" y="4335463"/>
            <a:ext cx="1155700" cy="0"/>
          </a:xfrm>
          <a:prstGeom prst="line">
            <a:avLst/>
          </a:prstGeom>
          <a:noFill/>
          <a:ln w="19050">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66" name="Line 30"/>
          <p:cNvSpPr>
            <a:spLocks noChangeShapeType="1"/>
          </p:cNvSpPr>
          <p:nvPr/>
        </p:nvSpPr>
        <p:spPr bwMode="auto">
          <a:xfrm>
            <a:off x="5539316" y="3573463"/>
            <a:ext cx="0" cy="762000"/>
          </a:xfrm>
          <a:prstGeom prst="line">
            <a:avLst/>
          </a:prstGeom>
          <a:noFill/>
          <a:ln w="9525">
            <a:solidFill>
              <a:schemeClr val="accent1">
                <a:lumMod val="50000"/>
              </a:schemeClr>
            </a:solidFill>
            <a:round/>
            <a:headEnd/>
            <a:tailEnd/>
          </a:ln>
        </p:spPr>
        <p:txBody>
          <a:bodyPr wrap="none" anchor="ctr">
            <a:prstTxWarp prst="textNoShape">
              <a:avLst/>
            </a:prstTxWarp>
          </a:bodyPr>
          <a:lstStyle/>
          <a:p>
            <a:pPr eaLnBrk="0" hangingPunct="0"/>
            <a:endParaRPr lang="en-US">
              <a:solidFill>
                <a:srgbClr val="000000"/>
              </a:solidFill>
              <a:latin typeface="Times" charset="0"/>
              <a:ea typeface="ＭＳ Ｐゴシック" charset="0"/>
              <a:cs typeface="ＭＳ Ｐゴシック" charset="0"/>
            </a:endParaRPr>
          </a:p>
        </p:txBody>
      </p:sp>
      <p:sp>
        <p:nvSpPr>
          <p:cNvPr id="57367" name="Rectangle 32"/>
          <p:cNvSpPr>
            <a:spLocks noChangeArrowheads="1"/>
          </p:cNvSpPr>
          <p:nvPr/>
        </p:nvSpPr>
        <p:spPr bwMode="auto">
          <a:xfrm>
            <a:off x="8765116" y="4592638"/>
            <a:ext cx="1223412" cy="400110"/>
          </a:xfrm>
          <a:prstGeom prst="rect">
            <a:avLst/>
          </a:prstGeom>
          <a:noFill/>
          <a:ln w="9525">
            <a:noFill/>
            <a:miter lim="800000"/>
            <a:headEnd/>
            <a:tailEnd/>
          </a:ln>
        </p:spPr>
        <p:txBody>
          <a:bodyPr wrap="none">
            <a:prstTxWarp prst="textNoShape">
              <a:avLst/>
            </a:prstTxWarp>
            <a:spAutoFit/>
          </a:bodyPr>
          <a:lstStyle/>
          <a:p>
            <a:pPr eaLnBrk="0" hangingPunct="0"/>
            <a:r>
              <a:rPr lang="en-US" sz="2000" dirty="0">
                <a:solidFill>
                  <a:srgbClr val="000000"/>
                </a:solidFill>
                <a:latin typeface="Candara" charset="0"/>
                <a:ea typeface="ＭＳ Ｐゴシック" charset="0"/>
                <a:cs typeface="ＭＳ Ｐゴシック" charset="0"/>
              </a:rPr>
              <a:t>individual</a:t>
            </a:r>
          </a:p>
        </p:txBody>
      </p:sp>
      <p:sp>
        <p:nvSpPr>
          <p:cNvPr id="29" name="Rectangle 32"/>
          <p:cNvSpPr>
            <a:spLocks noChangeArrowheads="1"/>
          </p:cNvSpPr>
          <p:nvPr/>
        </p:nvSpPr>
        <p:spPr bwMode="auto">
          <a:xfrm>
            <a:off x="2377017" y="4059238"/>
            <a:ext cx="607859" cy="400110"/>
          </a:xfrm>
          <a:prstGeom prst="rect">
            <a:avLst/>
          </a:prstGeom>
          <a:noFill/>
          <a:ln w="9525">
            <a:noFill/>
            <a:miter lim="800000"/>
            <a:headEnd/>
            <a:tailEnd/>
          </a:ln>
        </p:spPr>
        <p:txBody>
          <a:bodyPr wrap="none">
            <a:prstTxWarp prst="textNoShape">
              <a:avLst/>
            </a:prstTxWarp>
            <a:spAutoFit/>
          </a:bodyPr>
          <a:lstStyle/>
          <a:p>
            <a:pPr eaLnBrk="0" hangingPunct="0"/>
            <a:r>
              <a:rPr lang="en-US" sz="2000" dirty="0">
                <a:solidFill>
                  <a:srgbClr val="000000"/>
                </a:solidFill>
                <a:latin typeface="Candara" charset="0"/>
                <a:ea typeface="ＭＳ Ｐゴシック" charset="0"/>
                <a:cs typeface="ＭＳ Ｐゴシック" charset="0"/>
              </a:rPr>
              <a:t>You</a:t>
            </a:r>
          </a:p>
        </p:txBody>
      </p:sp>
      <p:sp>
        <p:nvSpPr>
          <p:cNvPr id="28" name="Text Box 4"/>
          <p:cNvSpPr txBox="1">
            <a:spLocks noChangeArrowheads="1"/>
          </p:cNvSpPr>
          <p:nvPr/>
        </p:nvSpPr>
        <p:spPr bwMode="auto">
          <a:xfrm>
            <a:off x="3177117" y="5726715"/>
            <a:ext cx="7124171"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eaLnBrk="0" hangingPunct="0">
              <a:defRPr/>
            </a:pPr>
            <a:r>
              <a:rPr lang="en-US" sz="1400" i="1" dirty="0">
                <a:solidFill>
                  <a:schemeClr val="tx1">
                    <a:lumMod val="75000"/>
                    <a:lumOff val="25000"/>
                  </a:schemeClr>
                </a:solidFill>
                <a:latin typeface="Calibri" panose="020F0502020204030204" pitchFamily="34" charset="0"/>
                <a:ea typeface="ＭＳ Ｐゴシック" charset="0"/>
                <a:cs typeface="Calibri" panose="020F0502020204030204" pitchFamily="34" charset="0"/>
              </a:rPr>
              <a:t>http://</a:t>
            </a:r>
            <a:r>
              <a:rPr lang="en-US" sz="1400" i="1" dirty="0" err="1">
                <a:solidFill>
                  <a:schemeClr val="tx1">
                    <a:lumMod val="75000"/>
                    <a:lumOff val="25000"/>
                  </a:schemeClr>
                </a:solidFill>
                <a:latin typeface="Calibri" panose="020F0502020204030204" pitchFamily="34" charset="0"/>
                <a:ea typeface="ＭＳ Ｐゴシック" charset="0"/>
                <a:cs typeface="Calibri" panose="020F0502020204030204" pitchFamily="34" charset="0"/>
              </a:rPr>
              <a:t>effectivehealthcare.ahrq.gov</a:t>
            </a:r>
            <a:r>
              <a:rPr lang="en-US" sz="1400" i="1" dirty="0">
                <a:solidFill>
                  <a:schemeClr val="tx1">
                    <a:lumMod val="75000"/>
                    <a:lumOff val="25000"/>
                  </a:schemeClr>
                </a:solidFill>
                <a:latin typeface="Calibri" panose="020F0502020204030204" pitchFamily="34" charset="0"/>
                <a:ea typeface="ＭＳ Ｐゴシック" charset="0"/>
                <a:cs typeface="Calibri" panose="020F0502020204030204" pitchFamily="34" charset="0"/>
              </a:rPr>
              <a:t>/</a:t>
            </a:r>
            <a:r>
              <a:rPr lang="en-US" sz="1400" i="1" dirty="0" err="1">
                <a:solidFill>
                  <a:schemeClr val="tx1">
                    <a:lumMod val="75000"/>
                    <a:lumOff val="25000"/>
                  </a:schemeClr>
                </a:solidFill>
                <a:latin typeface="Calibri" panose="020F0502020204030204" pitchFamily="34" charset="0"/>
                <a:ea typeface="ＭＳ Ｐゴシック" charset="0"/>
                <a:cs typeface="Calibri" panose="020F0502020204030204" pitchFamily="34" charset="0"/>
              </a:rPr>
              <a:t>index.cfm</a:t>
            </a:r>
            <a:r>
              <a:rPr lang="en-US" sz="1400" i="1" dirty="0">
                <a:solidFill>
                  <a:schemeClr val="tx1">
                    <a:lumMod val="75000"/>
                    <a:lumOff val="25000"/>
                  </a:schemeClr>
                </a:solidFill>
                <a:latin typeface="Calibri" panose="020F0502020204030204" pitchFamily="34" charset="0"/>
                <a:ea typeface="ＭＳ Ｐゴシック" charset="0"/>
                <a:cs typeface="Calibri" panose="020F0502020204030204" pitchFamily="34" charset="0"/>
              </a:rPr>
              <a:t>/search-for-guides-reviews-and-reports/?</a:t>
            </a:r>
            <a:r>
              <a:rPr lang="en-US" sz="1400" i="1" dirty="0" err="1">
                <a:solidFill>
                  <a:schemeClr val="tx1">
                    <a:lumMod val="75000"/>
                    <a:lumOff val="25000"/>
                  </a:schemeClr>
                </a:solidFill>
                <a:latin typeface="Calibri" panose="020F0502020204030204" pitchFamily="34" charset="0"/>
                <a:ea typeface="ＭＳ Ｐゴシック" charset="0"/>
                <a:cs typeface="Calibri" panose="020F0502020204030204" pitchFamily="34" charset="0"/>
              </a:rPr>
              <a:t>productid</a:t>
            </a:r>
            <a:r>
              <a:rPr lang="en-US" sz="1400" i="1" dirty="0">
                <a:solidFill>
                  <a:schemeClr val="tx1">
                    <a:lumMod val="75000"/>
                    <a:lumOff val="25000"/>
                  </a:schemeClr>
                </a:solidFill>
                <a:latin typeface="Calibri" panose="020F0502020204030204" pitchFamily="34" charset="0"/>
                <a:ea typeface="ＭＳ Ｐゴシック" charset="0"/>
                <a:cs typeface="Calibri" panose="020F0502020204030204" pitchFamily="34" charset="0"/>
              </a:rPr>
              <a:t>=1844&amp;pageaction=</a:t>
            </a:r>
            <a:r>
              <a:rPr lang="en-US" sz="1400" i="1" dirty="0" err="1">
                <a:solidFill>
                  <a:schemeClr val="tx1">
                    <a:lumMod val="75000"/>
                    <a:lumOff val="25000"/>
                  </a:schemeClr>
                </a:solidFill>
                <a:latin typeface="Calibri" panose="020F0502020204030204" pitchFamily="34" charset="0"/>
                <a:ea typeface="ＭＳ Ｐゴシック" charset="0"/>
                <a:cs typeface="Calibri" panose="020F0502020204030204" pitchFamily="34" charset="0"/>
              </a:rPr>
              <a:t>displayproduct</a:t>
            </a:r>
            <a:endParaRPr lang="en-US" sz="1400" i="1" dirty="0">
              <a:solidFill>
                <a:schemeClr val="tx1">
                  <a:lumMod val="75000"/>
                  <a:lumOff val="25000"/>
                </a:schemeClr>
              </a:solidFill>
              <a:latin typeface="Calibri" panose="020F0502020204030204" pitchFamily="34" charset="0"/>
              <a:ea typeface="ＭＳ Ｐゴシック" charset="0"/>
              <a:cs typeface="Calibri" panose="020F0502020204030204" pitchFamily="34" charset="0"/>
            </a:endParaRPr>
          </a:p>
        </p:txBody>
      </p:sp>
      <p:sp>
        <p:nvSpPr>
          <p:cNvPr id="31" name="Rectangle 33"/>
          <p:cNvSpPr>
            <a:spLocks noChangeArrowheads="1"/>
          </p:cNvSpPr>
          <p:nvPr/>
        </p:nvSpPr>
        <p:spPr bwMode="auto">
          <a:xfrm>
            <a:off x="5203101" y="3616326"/>
            <a:ext cx="672431" cy="633768"/>
          </a:xfrm>
          <a:prstGeom prst="rect">
            <a:avLst/>
          </a:prstGeom>
          <a:solidFill>
            <a:schemeClr val="bg1"/>
          </a:solidFill>
          <a:ln w="9525">
            <a:solidFill>
              <a:schemeClr val="tx1"/>
            </a:solidFill>
            <a:round/>
            <a:headEnd/>
            <a:tailEnd/>
          </a:ln>
          <a:extLst/>
        </p:spPr>
        <p:txBody>
          <a:bodyPr/>
          <a:lstStyle/>
          <a:p>
            <a:endParaRPr lang="en-US">
              <a:solidFill>
                <a:srgbClr val="000000"/>
              </a:solidFill>
            </a:endParaRPr>
          </a:p>
        </p:txBody>
      </p:sp>
      <p:sp>
        <p:nvSpPr>
          <p:cNvPr id="40" name="Rectangle 33"/>
          <p:cNvSpPr>
            <a:spLocks noChangeArrowheads="1"/>
          </p:cNvSpPr>
          <p:nvPr/>
        </p:nvSpPr>
        <p:spPr bwMode="auto">
          <a:xfrm>
            <a:off x="7540774" y="3639372"/>
            <a:ext cx="672431" cy="633768"/>
          </a:xfrm>
          <a:prstGeom prst="rect">
            <a:avLst/>
          </a:prstGeom>
          <a:solidFill>
            <a:schemeClr val="bg1"/>
          </a:solidFill>
          <a:ln w="9525">
            <a:solidFill>
              <a:schemeClr val="tx1"/>
            </a:solidFill>
            <a:round/>
            <a:headEnd/>
            <a:tailEnd/>
          </a:ln>
          <a:extLst/>
        </p:spPr>
        <p:txBody>
          <a:bodyPr/>
          <a:lstStyle/>
          <a:p>
            <a:endParaRPr lang="en-US">
              <a:solidFill>
                <a:srgbClr val="000000"/>
              </a:solidFill>
            </a:endParaRPr>
          </a:p>
        </p:txBody>
      </p:sp>
      <p:sp>
        <p:nvSpPr>
          <p:cNvPr id="34" name="Date Placeholder 3">
            <a:extLst>
              <a:ext uri="{FF2B5EF4-FFF2-40B4-BE49-F238E27FC236}">
                <a16:creationId xmlns:a16="http://schemas.microsoft.com/office/drawing/2014/main" id="{E8709C00-3324-2B4D-A502-F23559232175}"/>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35" name="Footer Placeholder 4">
            <a:extLst>
              <a:ext uri="{FF2B5EF4-FFF2-40B4-BE49-F238E27FC236}">
                <a16:creationId xmlns:a16="http://schemas.microsoft.com/office/drawing/2014/main" id="{D5C472BE-1255-5D46-9B5B-5796F53BF2F4}"/>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pic>
        <p:nvPicPr>
          <p:cNvPr id="36" name="Picture 35">
            <a:extLst>
              <a:ext uri="{FF2B5EF4-FFF2-40B4-BE49-F238E27FC236}">
                <a16:creationId xmlns:a16="http://schemas.microsoft.com/office/drawing/2014/main" id="{457435BC-F15C-344F-9AA5-11F5462C612A}"/>
              </a:ext>
            </a:extLst>
          </p:cNvPr>
          <p:cNvPicPr>
            <a:picLocks noChangeAspect="1"/>
          </p:cNvPicPr>
          <p:nvPr/>
        </p:nvPicPr>
        <p:blipFill rotWithShape="1">
          <a:blip r:embed="rId3"/>
          <a:srcRect t="29543"/>
          <a:stretch/>
        </p:blipFill>
        <p:spPr>
          <a:xfrm flipH="1">
            <a:off x="5222249" y="3605635"/>
            <a:ext cx="667473" cy="687144"/>
          </a:xfrm>
          <a:prstGeom prst="rect">
            <a:avLst/>
          </a:prstGeom>
          <a:ln>
            <a:solidFill>
              <a:schemeClr val="bg1">
                <a:lumMod val="75000"/>
              </a:schemeClr>
            </a:solidFill>
          </a:ln>
        </p:spPr>
      </p:pic>
      <p:pic>
        <p:nvPicPr>
          <p:cNvPr id="37" name="Picture 36">
            <a:extLst>
              <a:ext uri="{FF2B5EF4-FFF2-40B4-BE49-F238E27FC236}">
                <a16:creationId xmlns:a16="http://schemas.microsoft.com/office/drawing/2014/main" id="{E397ABF1-88AD-DC40-B562-5C54325D5048}"/>
              </a:ext>
            </a:extLst>
          </p:cNvPr>
          <p:cNvPicPr>
            <a:picLocks noChangeAspect="1"/>
          </p:cNvPicPr>
          <p:nvPr/>
        </p:nvPicPr>
        <p:blipFill rotWithShape="1">
          <a:blip r:embed="rId3"/>
          <a:srcRect t="29543"/>
          <a:stretch/>
        </p:blipFill>
        <p:spPr>
          <a:xfrm flipH="1">
            <a:off x="7538126" y="3648242"/>
            <a:ext cx="675078" cy="694973"/>
          </a:xfrm>
          <a:prstGeom prst="rect">
            <a:avLst/>
          </a:prstGeom>
          <a:ln>
            <a:solidFill>
              <a:schemeClr val="bg1">
                <a:lumMod val="75000"/>
              </a:schemeClr>
            </a:solidFill>
          </a:ln>
        </p:spPr>
      </p:pic>
    </p:spTree>
    <p:extLst>
      <p:ext uri="{BB962C8B-B14F-4D97-AF65-F5344CB8AC3E}">
        <p14:creationId xmlns:p14="http://schemas.microsoft.com/office/powerpoint/2010/main" val="17552603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4167716" y="487905"/>
            <a:ext cx="3090334" cy="1143000"/>
          </a:xfrm>
        </p:spPr>
        <p:txBody>
          <a:bodyPr/>
          <a:lstStyle/>
          <a:p>
            <a:pPr eaLnBrk="1" hangingPunct="1"/>
            <a:r>
              <a:rPr lang="en-US" altLang="ja-JP" sz="4000" b="1" dirty="0">
                <a:solidFill>
                  <a:schemeClr val="tx1">
                    <a:lumMod val="65000"/>
                    <a:lumOff val="35000"/>
                  </a:schemeClr>
                </a:solidFill>
                <a:cs typeface="Candara"/>
              </a:rPr>
              <a:t>there you are!</a:t>
            </a:r>
            <a:endParaRPr lang="en-US" sz="4000" b="1" dirty="0">
              <a:solidFill>
                <a:schemeClr val="tx1">
                  <a:lumMod val="65000"/>
                  <a:lumOff val="35000"/>
                </a:schemeClr>
              </a:solidFill>
              <a:cs typeface="Candara"/>
            </a:endParaRPr>
          </a:p>
        </p:txBody>
      </p:sp>
      <p:grpSp>
        <p:nvGrpSpPr>
          <p:cNvPr id="3" name="Group 2">
            <a:extLst>
              <a:ext uri="{FF2B5EF4-FFF2-40B4-BE49-F238E27FC236}">
                <a16:creationId xmlns:a16="http://schemas.microsoft.com/office/drawing/2014/main" id="{918A0DF1-FFCE-3B42-BA15-2B858A176299}"/>
              </a:ext>
            </a:extLst>
          </p:cNvPr>
          <p:cNvGrpSpPr/>
          <p:nvPr/>
        </p:nvGrpSpPr>
        <p:grpSpPr>
          <a:xfrm>
            <a:off x="2606146" y="2150412"/>
            <a:ext cx="7027334" cy="3789865"/>
            <a:chOff x="2590800" y="2065867"/>
            <a:chExt cx="7027334" cy="3789865"/>
          </a:xfrm>
        </p:grpSpPr>
        <p:grpSp>
          <p:nvGrpSpPr>
            <p:cNvPr id="55311" name="Group 30"/>
            <p:cNvGrpSpPr>
              <a:grpSpLocks/>
            </p:cNvGrpSpPr>
            <p:nvPr/>
          </p:nvGrpSpPr>
          <p:grpSpPr bwMode="auto">
            <a:xfrm>
              <a:off x="4028016" y="4500041"/>
              <a:ext cx="190500" cy="323850"/>
              <a:chOff x="1460" y="1232"/>
              <a:chExt cx="120" cy="204"/>
            </a:xfrm>
          </p:grpSpPr>
          <p:sp>
            <p:nvSpPr>
              <p:cNvPr id="5533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4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55324" name="Group 49"/>
            <p:cNvGrpSpPr>
              <a:grpSpLocks/>
            </p:cNvGrpSpPr>
            <p:nvPr/>
          </p:nvGrpSpPr>
          <p:grpSpPr bwMode="auto">
            <a:xfrm>
              <a:off x="3316816" y="4500041"/>
              <a:ext cx="190500" cy="323850"/>
              <a:chOff x="1460" y="1232"/>
              <a:chExt cx="120" cy="204"/>
            </a:xfrm>
          </p:grpSpPr>
          <p:sp>
            <p:nvSpPr>
              <p:cNvPr id="55331" name="AutoShape 50"/>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55332" name="AutoShape 51"/>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cxnSp>
          <p:nvCxnSpPr>
            <p:cNvPr id="4" name="Straight Arrow Connector 3"/>
            <p:cNvCxnSpPr/>
            <p:nvPr/>
          </p:nvCxnSpPr>
          <p:spPr bwMode="auto">
            <a:xfrm>
              <a:off x="2590800" y="5012267"/>
              <a:ext cx="7027334" cy="16934"/>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5977467" y="2065867"/>
              <a:ext cx="50800" cy="29464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extBox 7"/>
            <p:cNvSpPr txBox="1"/>
            <p:nvPr/>
          </p:nvSpPr>
          <p:spPr>
            <a:xfrm>
              <a:off x="6637868" y="5486400"/>
              <a:ext cx="1882695" cy="369332"/>
            </a:xfrm>
            <a:prstGeom prst="rect">
              <a:avLst/>
            </a:prstGeom>
            <a:noFill/>
          </p:spPr>
          <p:txBody>
            <a:bodyPr wrap="none" rtlCol="0">
              <a:spAutoFit/>
            </a:bodyPr>
            <a:lstStyle/>
            <a:p>
              <a:r>
                <a:rPr lang="en-US" dirty="0"/>
                <a:t>venlafaxine better</a:t>
              </a:r>
            </a:p>
          </p:txBody>
        </p:sp>
        <p:sp>
          <p:nvSpPr>
            <p:cNvPr id="65" name="TextBox 64"/>
            <p:cNvSpPr txBox="1"/>
            <p:nvPr/>
          </p:nvSpPr>
          <p:spPr>
            <a:xfrm>
              <a:off x="3776135" y="5486400"/>
              <a:ext cx="1708609" cy="369332"/>
            </a:xfrm>
            <a:prstGeom prst="rect">
              <a:avLst/>
            </a:prstGeom>
            <a:noFill/>
          </p:spPr>
          <p:txBody>
            <a:bodyPr wrap="none" rtlCol="0">
              <a:spAutoFit/>
            </a:bodyPr>
            <a:lstStyle/>
            <a:p>
              <a:r>
                <a:rPr lang="en-US" dirty="0"/>
                <a:t>sertraline better</a:t>
              </a:r>
            </a:p>
          </p:txBody>
        </p:sp>
        <p:grpSp>
          <p:nvGrpSpPr>
            <p:cNvPr id="66" name="Group 30"/>
            <p:cNvGrpSpPr>
              <a:grpSpLocks/>
            </p:cNvGrpSpPr>
            <p:nvPr/>
          </p:nvGrpSpPr>
          <p:grpSpPr bwMode="auto">
            <a:xfrm>
              <a:off x="4705350" y="4500041"/>
              <a:ext cx="190500" cy="323850"/>
              <a:chOff x="1460" y="1232"/>
              <a:chExt cx="120" cy="204"/>
            </a:xfrm>
          </p:grpSpPr>
          <p:sp>
            <p:nvSpPr>
              <p:cNvPr id="6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6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69" name="Group 30"/>
            <p:cNvGrpSpPr>
              <a:grpSpLocks/>
            </p:cNvGrpSpPr>
            <p:nvPr/>
          </p:nvGrpSpPr>
          <p:grpSpPr bwMode="auto">
            <a:xfrm>
              <a:off x="4654550" y="4059775"/>
              <a:ext cx="190500" cy="323851"/>
              <a:chOff x="1460" y="1232"/>
              <a:chExt cx="120" cy="204"/>
            </a:xfrm>
          </p:grpSpPr>
          <p:sp>
            <p:nvSpPr>
              <p:cNvPr id="70"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71"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72" name="Group 30"/>
            <p:cNvGrpSpPr>
              <a:grpSpLocks/>
            </p:cNvGrpSpPr>
            <p:nvPr/>
          </p:nvGrpSpPr>
          <p:grpSpPr bwMode="auto">
            <a:xfrm>
              <a:off x="5128683" y="4500041"/>
              <a:ext cx="190500" cy="323851"/>
              <a:chOff x="1460" y="1232"/>
              <a:chExt cx="120" cy="204"/>
            </a:xfrm>
          </p:grpSpPr>
          <p:sp>
            <p:nvSpPr>
              <p:cNvPr id="7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7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75" name="Group 30"/>
            <p:cNvGrpSpPr>
              <a:grpSpLocks/>
            </p:cNvGrpSpPr>
            <p:nvPr/>
          </p:nvGrpSpPr>
          <p:grpSpPr bwMode="auto">
            <a:xfrm>
              <a:off x="6297084" y="3077641"/>
              <a:ext cx="190500" cy="323851"/>
              <a:chOff x="1460" y="1232"/>
              <a:chExt cx="120" cy="204"/>
            </a:xfrm>
          </p:grpSpPr>
          <p:sp>
            <p:nvSpPr>
              <p:cNvPr id="7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7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78" name="Group 30"/>
            <p:cNvGrpSpPr>
              <a:grpSpLocks/>
            </p:cNvGrpSpPr>
            <p:nvPr/>
          </p:nvGrpSpPr>
          <p:grpSpPr bwMode="auto">
            <a:xfrm>
              <a:off x="6212418" y="3941241"/>
              <a:ext cx="190500" cy="323851"/>
              <a:chOff x="1460" y="1232"/>
              <a:chExt cx="120" cy="204"/>
            </a:xfrm>
          </p:grpSpPr>
          <p:sp>
            <p:nvSpPr>
              <p:cNvPr id="7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8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82" name="Group 30"/>
            <p:cNvGrpSpPr>
              <a:grpSpLocks/>
            </p:cNvGrpSpPr>
            <p:nvPr/>
          </p:nvGrpSpPr>
          <p:grpSpPr bwMode="auto">
            <a:xfrm>
              <a:off x="6297083" y="4500041"/>
              <a:ext cx="190500" cy="323851"/>
              <a:chOff x="1460" y="1232"/>
              <a:chExt cx="120" cy="204"/>
            </a:xfrm>
          </p:grpSpPr>
          <p:sp>
            <p:nvSpPr>
              <p:cNvPr id="8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8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85" name="Group 30"/>
            <p:cNvGrpSpPr>
              <a:grpSpLocks/>
            </p:cNvGrpSpPr>
            <p:nvPr/>
          </p:nvGrpSpPr>
          <p:grpSpPr bwMode="auto">
            <a:xfrm>
              <a:off x="6314018" y="3500974"/>
              <a:ext cx="190500" cy="323851"/>
              <a:chOff x="1460" y="1232"/>
              <a:chExt cx="120" cy="204"/>
            </a:xfrm>
          </p:grpSpPr>
          <p:sp>
            <p:nvSpPr>
              <p:cNvPr id="8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8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88" name="Group 30"/>
            <p:cNvGrpSpPr>
              <a:grpSpLocks/>
            </p:cNvGrpSpPr>
            <p:nvPr/>
          </p:nvGrpSpPr>
          <p:grpSpPr bwMode="auto">
            <a:xfrm>
              <a:off x="6601884" y="3382441"/>
              <a:ext cx="190500" cy="323851"/>
              <a:chOff x="1460" y="1232"/>
              <a:chExt cx="120" cy="204"/>
            </a:xfrm>
          </p:grpSpPr>
          <p:sp>
            <p:nvSpPr>
              <p:cNvPr id="8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91" name="Group 30"/>
            <p:cNvGrpSpPr>
              <a:grpSpLocks/>
            </p:cNvGrpSpPr>
            <p:nvPr/>
          </p:nvGrpSpPr>
          <p:grpSpPr bwMode="auto">
            <a:xfrm>
              <a:off x="7499351" y="4008975"/>
              <a:ext cx="190500" cy="323851"/>
              <a:chOff x="1460" y="1232"/>
              <a:chExt cx="120" cy="204"/>
            </a:xfrm>
          </p:grpSpPr>
          <p:sp>
            <p:nvSpPr>
              <p:cNvPr id="9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2" name="Group 1"/>
            <p:cNvGrpSpPr/>
            <p:nvPr/>
          </p:nvGrpSpPr>
          <p:grpSpPr>
            <a:xfrm>
              <a:off x="6838952" y="4008974"/>
              <a:ext cx="190500" cy="323851"/>
              <a:chOff x="5314952" y="4008973"/>
              <a:chExt cx="190500" cy="323851"/>
            </a:xfrm>
          </p:grpSpPr>
          <p:sp>
            <p:nvSpPr>
              <p:cNvPr id="95" name="AutoShape 31"/>
              <p:cNvSpPr>
                <a:spLocks noChangeArrowheads="1"/>
              </p:cNvSpPr>
              <p:nvPr/>
            </p:nvSpPr>
            <p:spPr bwMode="auto">
              <a:xfrm rot="16200000">
                <a:off x="5295901" y="4123274"/>
                <a:ext cx="228601" cy="190500"/>
              </a:xfrm>
              <a:prstGeom prst="flowChartDelay">
                <a:avLst/>
              </a:prstGeom>
              <a:solidFill>
                <a:srgbClr val="00B0F0"/>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6" name="AutoShape 32"/>
              <p:cNvSpPr>
                <a:spLocks noChangeArrowheads="1"/>
              </p:cNvSpPr>
              <p:nvPr/>
            </p:nvSpPr>
            <p:spPr bwMode="auto">
              <a:xfrm>
                <a:off x="5327651" y="4008973"/>
                <a:ext cx="165100" cy="177801"/>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97" name="Group 30"/>
            <p:cNvGrpSpPr>
              <a:grpSpLocks/>
            </p:cNvGrpSpPr>
            <p:nvPr/>
          </p:nvGrpSpPr>
          <p:grpSpPr bwMode="auto">
            <a:xfrm>
              <a:off x="7736417" y="4500041"/>
              <a:ext cx="190500" cy="323851"/>
              <a:chOff x="1460" y="1232"/>
              <a:chExt cx="120" cy="204"/>
            </a:xfrm>
          </p:grpSpPr>
          <p:sp>
            <p:nvSpPr>
              <p:cNvPr id="98"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99"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0" name="Group 30"/>
            <p:cNvGrpSpPr>
              <a:grpSpLocks/>
            </p:cNvGrpSpPr>
            <p:nvPr/>
          </p:nvGrpSpPr>
          <p:grpSpPr bwMode="auto">
            <a:xfrm>
              <a:off x="6889750" y="4500041"/>
              <a:ext cx="190500" cy="323851"/>
              <a:chOff x="1460" y="1232"/>
              <a:chExt cx="120" cy="204"/>
            </a:xfrm>
          </p:grpSpPr>
          <p:sp>
            <p:nvSpPr>
              <p:cNvPr id="101"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02"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3" name="Group 30"/>
            <p:cNvGrpSpPr>
              <a:grpSpLocks/>
            </p:cNvGrpSpPr>
            <p:nvPr/>
          </p:nvGrpSpPr>
          <p:grpSpPr bwMode="auto">
            <a:xfrm>
              <a:off x="7296151" y="4500041"/>
              <a:ext cx="190500" cy="323851"/>
              <a:chOff x="1460" y="1232"/>
              <a:chExt cx="120" cy="204"/>
            </a:xfrm>
          </p:grpSpPr>
          <p:sp>
            <p:nvSpPr>
              <p:cNvPr id="104"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05"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6" name="Group 30"/>
            <p:cNvGrpSpPr>
              <a:grpSpLocks/>
            </p:cNvGrpSpPr>
            <p:nvPr/>
          </p:nvGrpSpPr>
          <p:grpSpPr bwMode="auto">
            <a:xfrm>
              <a:off x="5094817" y="4008976"/>
              <a:ext cx="190500" cy="323851"/>
              <a:chOff x="1460" y="1232"/>
              <a:chExt cx="120" cy="204"/>
            </a:xfrm>
          </p:grpSpPr>
          <p:sp>
            <p:nvSpPr>
              <p:cNvPr id="10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0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09" name="Group 30"/>
            <p:cNvGrpSpPr>
              <a:grpSpLocks/>
            </p:cNvGrpSpPr>
            <p:nvPr/>
          </p:nvGrpSpPr>
          <p:grpSpPr bwMode="auto">
            <a:xfrm>
              <a:off x="6466417" y="4059774"/>
              <a:ext cx="190500" cy="323851"/>
              <a:chOff x="1460" y="1232"/>
              <a:chExt cx="120" cy="204"/>
            </a:xfrm>
          </p:grpSpPr>
          <p:sp>
            <p:nvSpPr>
              <p:cNvPr id="110"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11"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12" name="Group 30"/>
            <p:cNvGrpSpPr>
              <a:grpSpLocks/>
            </p:cNvGrpSpPr>
            <p:nvPr/>
          </p:nvGrpSpPr>
          <p:grpSpPr bwMode="auto">
            <a:xfrm>
              <a:off x="4942417" y="3551776"/>
              <a:ext cx="190500" cy="323851"/>
              <a:chOff x="1460" y="1232"/>
              <a:chExt cx="120" cy="204"/>
            </a:xfrm>
          </p:grpSpPr>
          <p:sp>
            <p:nvSpPr>
              <p:cNvPr id="11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1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15" name="Group 30"/>
            <p:cNvGrpSpPr>
              <a:grpSpLocks/>
            </p:cNvGrpSpPr>
            <p:nvPr/>
          </p:nvGrpSpPr>
          <p:grpSpPr bwMode="auto">
            <a:xfrm>
              <a:off x="5653616" y="2891376"/>
              <a:ext cx="190500" cy="323851"/>
              <a:chOff x="1460" y="1232"/>
              <a:chExt cx="120" cy="204"/>
            </a:xfrm>
          </p:grpSpPr>
          <p:sp>
            <p:nvSpPr>
              <p:cNvPr id="11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1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18" name="Group 30"/>
            <p:cNvGrpSpPr>
              <a:grpSpLocks/>
            </p:cNvGrpSpPr>
            <p:nvPr/>
          </p:nvGrpSpPr>
          <p:grpSpPr bwMode="auto">
            <a:xfrm>
              <a:off x="5162550" y="3077642"/>
              <a:ext cx="190500" cy="323851"/>
              <a:chOff x="1460" y="1232"/>
              <a:chExt cx="120" cy="204"/>
            </a:xfrm>
          </p:grpSpPr>
          <p:sp>
            <p:nvSpPr>
              <p:cNvPr id="11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21" name="Group 30"/>
            <p:cNvGrpSpPr>
              <a:grpSpLocks/>
            </p:cNvGrpSpPr>
            <p:nvPr/>
          </p:nvGrpSpPr>
          <p:grpSpPr bwMode="auto">
            <a:xfrm>
              <a:off x="5704417" y="3314709"/>
              <a:ext cx="190500" cy="323851"/>
              <a:chOff x="1460" y="1232"/>
              <a:chExt cx="120" cy="204"/>
            </a:xfrm>
          </p:grpSpPr>
          <p:sp>
            <p:nvSpPr>
              <p:cNvPr id="12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24" name="Group 30"/>
            <p:cNvGrpSpPr>
              <a:grpSpLocks/>
            </p:cNvGrpSpPr>
            <p:nvPr/>
          </p:nvGrpSpPr>
          <p:grpSpPr bwMode="auto">
            <a:xfrm>
              <a:off x="5416550" y="3602576"/>
              <a:ext cx="190500" cy="323851"/>
              <a:chOff x="1460" y="1232"/>
              <a:chExt cx="120" cy="204"/>
            </a:xfrm>
          </p:grpSpPr>
          <p:sp>
            <p:nvSpPr>
              <p:cNvPr id="12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27" name="Group 30"/>
            <p:cNvGrpSpPr>
              <a:grpSpLocks/>
            </p:cNvGrpSpPr>
            <p:nvPr/>
          </p:nvGrpSpPr>
          <p:grpSpPr bwMode="auto">
            <a:xfrm>
              <a:off x="5619750" y="4500041"/>
              <a:ext cx="190500" cy="323851"/>
              <a:chOff x="1460" y="1232"/>
              <a:chExt cx="120" cy="204"/>
            </a:xfrm>
          </p:grpSpPr>
          <p:sp>
            <p:nvSpPr>
              <p:cNvPr id="128"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29"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30" name="Group 30"/>
            <p:cNvGrpSpPr>
              <a:grpSpLocks/>
            </p:cNvGrpSpPr>
            <p:nvPr/>
          </p:nvGrpSpPr>
          <p:grpSpPr bwMode="auto">
            <a:xfrm>
              <a:off x="5535083" y="3941242"/>
              <a:ext cx="190500" cy="323851"/>
              <a:chOff x="1460" y="1232"/>
              <a:chExt cx="120" cy="204"/>
            </a:xfrm>
          </p:grpSpPr>
          <p:sp>
            <p:nvSpPr>
              <p:cNvPr id="131"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32"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33" name="Group 30"/>
            <p:cNvGrpSpPr>
              <a:grpSpLocks/>
            </p:cNvGrpSpPr>
            <p:nvPr/>
          </p:nvGrpSpPr>
          <p:grpSpPr bwMode="auto">
            <a:xfrm>
              <a:off x="5924550" y="3839642"/>
              <a:ext cx="190500" cy="323851"/>
              <a:chOff x="1460" y="1232"/>
              <a:chExt cx="120" cy="204"/>
            </a:xfrm>
          </p:grpSpPr>
          <p:sp>
            <p:nvSpPr>
              <p:cNvPr id="134"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35"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36" name="Group 30"/>
            <p:cNvGrpSpPr>
              <a:grpSpLocks/>
            </p:cNvGrpSpPr>
            <p:nvPr/>
          </p:nvGrpSpPr>
          <p:grpSpPr bwMode="auto">
            <a:xfrm>
              <a:off x="6076950" y="2755909"/>
              <a:ext cx="190500" cy="323851"/>
              <a:chOff x="1460" y="1232"/>
              <a:chExt cx="120" cy="204"/>
            </a:xfrm>
          </p:grpSpPr>
          <p:sp>
            <p:nvSpPr>
              <p:cNvPr id="13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3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42" name="Group 30"/>
            <p:cNvGrpSpPr>
              <a:grpSpLocks/>
            </p:cNvGrpSpPr>
            <p:nvPr/>
          </p:nvGrpSpPr>
          <p:grpSpPr bwMode="auto">
            <a:xfrm>
              <a:off x="6347884" y="2501908"/>
              <a:ext cx="190500" cy="323851"/>
              <a:chOff x="1460" y="1232"/>
              <a:chExt cx="120" cy="204"/>
            </a:xfrm>
          </p:grpSpPr>
          <p:sp>
            <p:nvSpPr>
              <p:cNvPr id="14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4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45" name="Group 30"/>
            <p:cNvGrpSpPr>
              <a:grpSpLocks/>
            </p:cNvGrpSpPr>
            <p:nvPr/>
          </p:nvGrpSpPr>
          <p:grpSpPr bwMode="auto">
            <a:xfrm>
              <a:off x="6601884" y="3382441"/>
              <a:ext cx="190500" cy="323851"/>
              <a:chOff x="1460" y="1232"/>
              <a:chExt cx="120" cy="204"/>
            </a:xfrm>
          </p:grpSpPr>
          <p:sp>
            <p:nvSpPr>
              <p:cNvPr id="14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4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48" name="Group 30"/>
            <p:cNvGrpSpPr>
              <a:grpSpLocks/>
            </p:cNvGrpSpPr>
            <p:nvPr/>
          </p:nvGrpSpPr>
          <p:grpSpPr bwMode="auto">
            <a:xfrm>
              <a:off x="6889750" y="3568707"/>
              <a:ext cx="190500" cy="323851"/>
              <a:chOff x="1460" y="1232"/>
              <a:chExt cx="120" cy="204"/>
            </a:xfrm>
          </p:grpSpPr>
          <p:sp>
            <p:nvSpPr>
              <p:cNvPr id="14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51" name="Group 30"/>
            <p:cNvGrpSpPr>
              <a:grpSpLocks/>
            </p:cNvGrpSpPr>
            <p:nvPr/>
          </p:nvGrpSpPr>
          <p:grpSpPr bwMode="auto">
            <a:xfrm>
              <a:off x="7126817" y="3771908"/>
              <a:ext cx="190500" cy="323851"/>
              <a:chOff x="1460" y="1232"/>
              <a:chExt cx="120" cy="204"/>
            </a:xfrm>
          </p:grpSpPr>
          <p:sp>
            <p:nvSpPr>
              <p:cNvPr id="15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54" name="Group 30"/>
            <p:cNvGrpSpPr>
              <a:grpSpLocks/>
            </p:cNvGrpSpPr>
            <p:nvPr/>
          </p:nvGrpSpPr>
          <p:grpSpPr bwMode="auto">
            <a:xfrm>
              <a:off x="8329084" y="4500041"/>
              <a:ext cx="190500" cy="323851"/>
              <a:chOff x="1460" y="1232"/>
              <a:chExt cx="120" cy="204"/>
            </a:xfrm>
          </p:grpSpPr>
          <p:sp>
            <p:nvSpPr>
              <p:cNvPr id="15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57" name="Group 30"/>
            <p:cNvGrpSpPr>
              <a:grpSpLocks/>
            </p:cNvGrpSpPr>
            <p:nvPr/>
          </p:nvGrpSpPr>
          <p:grpSpPr bwMode="auto">
            <a:xfrm>
              <a:off x="6601884" y="2722041"/>
              <a:ext cx="190500" cy="323851"/>
              <a:chOff x="1460" y="1232"/>
              <a:chExt cx="120" cy="204"/>
            </a:xfrm>
          </p:grpSpPr>
          <p:sp>
            <p:nvSpPr>
              <p:cNvPr id="158"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59"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0" name="Group 30"/>
            <p:cNvGrpSpPr>
              <a:grpSpLocks/>
            </p:cNvGrpSpPr>
            <p:nvPr/>
          </p:nvGrpSpPr>
          <p:grpSpPr bwMode="auto">
            <a:xfrm>
              <a:off x="6822017" y="2959108"/>
              <a:ext cx="190500" cy="323851"/>
              <a:chOff x="1460" y="1232"/>
              <a:chExt cx="120" cy="204"/>
            </a:xfrm>
          </p:grpSpPr>
          <p:sp>
            <p:nvSpPr>
              <p:cNvPr id="161"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62"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3" name="Group 30"/>
            <p:cNvGrpSpPr>
              <a:grpSpLocks/>
            </p:cNvGrpSpPr>
            <p:nvPr/>
          </p:nvGrpSpPr>
          <p:grpSpPr bwMode="auto">
            <a:xfrm>
              <a:off x="7092951" y="3213107"/>
              <a:ext cx="190500" cy="323851"/>
              <a:chOff x="1460" y="1232"/>
              <a:chExt cx="120" cy="204"/>
            </a:xfrm>
          </p:grpSpPr>
          <p:sp>
            <p:nvSpPr>
              <p:cNvPr id="164"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65"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6" name="Group 30"/>
            <p:cNvGrpSpPr>
              <a:grpSpLocks/>
            </p:cNvGrpSpPr>
            <p:nvPr/>
          </p:nvGrpSpPr>
          <p:grpSpPr bwMode="auto">
            <a:xfrm>
              <a:off x="6127750" y="2298707"/>
              <a:ext cx="190500" cy="323851"/>
              <a:chOff x="1460" y="1232"/>
              <a:chExt cx="120" cy="204"/>
            </a:xfrm>
          </p:grpSpPr>
          <p:sp>
            <p:nvSpPr>
              <p:cNvPr id="167"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68"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69" name="Group 30"/>
            <p:cNvGrpSpPr>
              <a:grpSpLocks/>
            </p:cNvGrpSpPr>
            <p:nvPr/>
          </p:nvGrpSpPr>
          <p:grpSpPr bwMode="auto">
            <a:xfrm>
              <a:off x="7414684" y="3534841"/>
              <a:ext cx="190500" cy="323851"/>
              <a:chOff x="1460" y="1232"/>
              <a:chExt cx="120" cy="204"/>
            </a:xfrm>
          </p:grpSpPr>
          <p:sp>
            <p:nvSpPr>
              <p:cNvPr id="170"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71"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72" name="Group 30"/>
            <p:cNvGrpSpPr>
              <a:grpSpLocks/>
            </p:cNvGrpSpPr>
            <p:nvPr/>
          </p:nvGrpSpPr>
          <p:grpSpPr bwMode="auto">
            <a:xfrm>
              <a:off x="7854951" y="3958174"/>
              <a:ext cx="190500" cy="323851"/>
              <a:chOff x="1460" y="1232"/>
              <a:chExt cx="120" cy="204"/>
            </a:xfrm>
          </p:grpSpPr>
          <p:sp>
            <p:nvSpPr>
              <p:cNvPr id="17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7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75" name="Group 30"/>
            <p:cNvGrpSpPr>
              <a:grpSpLocks/>
            </p:cNvGrpSpPr>
            <p:nvPr/>
          </p:nvGrpSpPr>
          <p:grpSpPr bwMode="auto">
            <a:xfrm>
              <a:off x="8244417" y="4042841"/>
              <a:ext cx="190500" cy="323850"/>
              <a:chOff x="1460" y="1232"/>
              <a:chExt cx="120" cy="204"/>
            </a:xfrm>
          </p:grpSpPr>
          <p:sp>
            <p:nvSpPr>
              <p:cNvPr id="17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7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78" name="Group 30"/>
            <p:cNvGrpSpPr>
              <a:grpSpLocks/>
            </p:cNvGrpSpPr>
            <p:nvPr/>
          </p:nvGrpSpPr>
          <p:grpSpPr bwMode="auto">
            <a:xfrm>
              <a:off x="5348816" y="2654308"/>
              <a:ext cx="190500" cy="323850"/>
              <a:chOff x="1460" y="1232"/>
              <a:chExt cx="120" cy="204"/>
            </a:xfrm>
          </p:grpSpPr>
          <p:sp>
            <p:nvSpPr>
              <p:cNvPr id="17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8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81" name="Group 30"/>
            <p:cNvGrpSpPr>
              <a:grpSpLocks/>
            </p:cNvGrpSpPr>
            <p:nvPr/>
          </p:nvGrpSpPr>
          <p:grpSpPr bwMode="auto">
            <a:xfrm>
              <a:off x="4298950" y="4195241"/>
              <a:ext cx="190500" cy="323850"/>
              <a:chOff x="1460" y="1232"/>
              <a:chExt cx="120" cy="204"/>
            </a:xfrm>
          </p:grpSpPr>
          <p:sp>
            <p:nvSpPr>
              <p:cNvPr id="182"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83"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84" name="Group 30"/>
            <p:cNvGrpSpPr>
              <a:grpSpLocks/>
            </p:cNvGrpSpPr>
            <p:nvPr/>
          </p:nvGrpSpPr>
          <p:grpSpPr bwMode="auto">
            <a:xfrm>
              <a:off x="3689349" y="4279907"/>
              <a:ext cx="190500" cy="323850"/>
              <a:chOff x="1460" y="1232"/>
              <a:chExt cx="120" cy="204"/>
            </a:xfrm>
          </p:grpSpPr>
          <p:sp>
            <p:nvSpPr>
              <p:cNvPr id="185"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86"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92" name="Group 30"/>
            <p:cNvGrpSpPr>
              <a:grpSpLocks/>
            </p:cNvGrpSpPr>
            <p:nvPr/>
          </p:nvGrpSpPr>
          <p:grpSpPr bwMode="auto">
            <a:xfrm>
              <a:off x="5687483" y="2400308"/>
              <a:ext cx="190500" cy="323851"/>
              <a:chOff x="1460" y="1232"/>
              <a:chExt cx="120" cy="204"/>
            </a:xfrm>
          </p:grpSpPr>
          <p:sp>
            <p:nvSpPr>
              <p:cNvPr id="193"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94"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95" name="Group 30"/>
            <p:cNvGrpSpPr>
              <a:grpSpLocks/>
            </p:cNvGrpSpPr>
            <p:nvPr/>
          </p:nvGrpSpPr>
          <p:grpSpPr bwMode="auto">
            <a:xfrm>
              <a:off x="8600017" y="4212175"/>
              <a:ext cx="190500" cy="323851"/>
              <a:chOff x="1460" y="1232"/>
              <a:chExt cx="120" cy="204"/>
            </a:xfrm>
          </p:grpSpPr>
          <p:sp>
            <p:nvSpPr>
              <p:cNvPr id="196"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197"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nvGrpSpPr>
            <p:cNvPr id="198" name="Group 30"/>
            <p:cNvGrpSpPr>
              <a:grpSpLocks/>
            </p:cNvGrpSpPr>
            <p:nvPr/>
          </p:nvGrpSpPr>
          <p:grpSpPr bwMode="auto">
            <a:xfrm>
              <a:off x="8803217" y="4483108"/>
              <a:ext cx="190500" cy="323851"/>
              <a:chOff x="1460" y="1232"/>
              <a:chExt cx="120" cy="204"/>
            </a:xfrm>
          </p:grpSpPr>
          <p:sp>
            <p:nvSpPr>
              <p:cNvPr id="199" name="AutoShape 31"/>
              <p:cNvSpPr>
                <a:spLocks noChangeArrowheads="1"/>
              </p:cNvSpPr>
              <p:nvPr/>
            </p:nvSpPr>
            <p:spPr bwMode="auto">
              <a:xfrm rot="-5400000">
                <a:off x="1448" y="1304"/>
                <a:ext cx="144" cy="120"/>
              </a:xfrm>
              <a:prstGeom prst="flowChartDelay">
                <a:avLst/>
              </a:prstGeom>
              <a:solidFill>
                <a:schemeClr val="accent1"/>
              </a:solidFill>
              <a:ln w="9525">
                <a:solidFill>
                  <a:schemeClr val="tx1"/>
                </a:solidFill>
                <a:miter lim="800000"/>
                <a:headEnd/>
                <a:tailEnd/>
              </a:ln>
            </p:spPr>
            <p:txBody>
              <a:bodyPr vert="eaVert"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sp>
            <p:nvSpPr>
              <p:cNvPr id="200" name="AutoShape 32"/>
              <p:cNvSpPr>
                <a:spLocks noChangeArrowheads="1"/>
              </p:cNvSpPr>
              <p:nvPr/>
            </p:nvSpPr>
            <p:spPr bwMode="auto">
              <a:xfrm>
                <a:off x="1468" y="1232"/>
                <a:ext cx="104" cy="112"/>
              </a:xfrm>
              <a:prstGeom prst="smileyFace">
                <a:avLst>
                  <a:gd name="adj" fmla="val 4653"/>
                </a:avLst>
              </a:prstGeom>
              <a:solidFill>
                <a:srgbClr val="FBF8E7"/>
              </a:solidFill>
              <a:ln w="9525">
                <a:solidFill>
                  <a:schemeClr val="tx1"/>
                </a:solidFill>
                <a:round/>
                <a:headEnd/>
                <a:tailEnd/>
              </a:ln>
            </p:spPr>
            <p:txBody>
              <a:bodyPr wrap="none" anchor="ctr">
                <a:prstTxWarp prst="textNoShape">
                  <a:avLst/>
                </a:prstTxWarp>
              </a:bodyPr>
              <a:lstStyle/>
              <a:p>
                <a:pPr eaLnBrk="0" hangingPunct="0"/>
                <a:endParaRPr lang="en-US">
                  <a:solidFill>
                    <a:srgbClr val="000000"/>
                  </a:solidFill>
                  <a:latin typeface="Candara" charset="0"/>
                  <a:ea typeface="ＭＳ Ｐゴシック" charset="0"/>
                  <a:cs typeface="ＭＳ Ｐゴシック" charset="0"/>
                </a:endParaRPr>
              </a:p>
            </p:txBody>
          </p:sp>
        </p:grpSp>
      </p:grpSp>
      <p:sp>
        <p:nvSpPr>
          <p:cNvPr id="191" name="Date Placeholder 3">
            <a:extLst>
              <a:ext uri="{FF2B5EF4-FFF2-40B4-BE49-F238E27FC236}">
                <a16:creationId xmlns:a16="http://schemas.microsoft.com/office/drawing/2014/main" id="{0C48B493-EE48-C74E-A544-C97FA7AD1ADF}"/>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201" name="Footer Placeholder 4">
            <a:extLst>
              <a:ext uri="{FF2B5EF4-FFF2-40B4-BE49-F238E27FC236}">
                <a16:creationId xmlns:a16="http://schemas.microsoft.com/office/drawing/2014/main" id="{D332ED79-7471-7941-9E10-C8960E3E338D}"/>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8254666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p:txBody>
          <a:bodyPr/>
          <a:lstStyle/>
          <a:p>
            <a:r>
              <a:rPr lang="en-US" altLang="en-US" sz="4000" dirty="0"/>
              <a:t>Complexity</a:t>
            </a:r>
          </a:p>
        </p:txBody>
      </p:sp>
      <p:sp>
        <p:nvSpPr>
          <p:cNvPr id="138242" name="Content Placeholder 2"/>
          <p:cNvSpPr>
            <a:spLocks noGrp="1"/>
          </p:cNvSpPr>
          <p:nvPr>
            <p:ph idx="1"/>
          </p:nvPr>
        </p:nvSpPr>
        <p:spPr>
          <a:xfrm>
            <a:off x="1097280" y="1845734"/>
            <a:ext cx="6632258" cy="4023360"/>
          </a:xfrm>
        </p:spPr>
        <p:txBody>
          <a:bodyPr/>
          <a:lstStyle/>
          <a:p>
            <a:r>
              <a:rPr lang="en-US" altLang="en-US" dirty="0"/>
              <a:t>Problems of simplicity</a:t>
            </a:r>
          </a:p>
          <a:p>
            <a:pPr lvl="1"/>
            <a:r>
              <a:rPr lang="en-US" altLang="en-US" dirty="0"/>
              <a:t>1 or 2 variables, linear relationships, </a:t>
            </a:r>
            <a:r>
              <a:rPr lang="en-US" altLang="en-US" dirty="0" err="1"/>
              <a:t>eg</a:t>
            </a:r>
            <a:r>
              <a:rPr lang="en-US" altLang="en-US" dirty="0"/>
              <a:t>., orbiting planet, apple falling off a tree</a:t>
            </a:r>
          </a:p>
          <a:p>
            <a:pPr lvl="1"/>
            <a:r>
              <a:rPr lang="en-US" altLang="en-US" dirty="0"/>
              <a:t>Use classical mechanics, linear equations </a:t>
            </a:r>
          </a:p>
          <a:p>
            <a:r>
              <a:rPr lang="en-US" altLang="en-US" dirty="0"/>
              <a:t>Problems of disordered complexity</a:t>
            </a:r>
          </a:p>
          <a:p>
            <a:pPr lvl="1"/>
            <a:r>
              <a:rPr lang="en-US" altLang="en-US" dirty="0"/>
              <a:t>Random motion of molecules</a:t>
            </a:r>
          </a:p>
          <a:p>
            <a:pPr lvl="1"/>
            <a:r>
              <a:rPr lang="en-US" altLang="en-US" dirty="0"/>
              <a:t>Use statistics, probabilities</a:t>
            </a:r>
          </a:p>
          <a:p>
            <a:r>
              <a:rPr lang="en-US" altLang="en-US" dirty="0"/>
              <a:t>Problems of organized complexity</a:t>
            </a:r>
            <a:endParaRPr lang="en-US" altLang="en-US" sz="1800" dirty="0"/>
          </a:p>
          <a:p>
            <a:pPr lvl="1"/>
            <a:r>
              <a:rPr lang="en-US" altLang="en-US" dirty="0"/>
              <a:t>Sizeable number of variables interconnected in a complex but organized organic whole system, e.g., growth of the apple tree, opioid crisis</a:t>
            </a:r>
          </a:p>
          <a:p>
            <a:pPr lvl="1"/>
            <a:r>
              <a:rPr lang="en-US" altLang="en-US" dirty="0"/>
              <a:t>What to use?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9538" y="2328051"/>
            <a:ext cx="3756379" cy="2791778"/>
          </a:xfrm>
          <a:prstGeom prst="rect">
            <a:avLst/>
          </a:prstGeom>
        </p:spPr>
      </p:pic>
      <p:sp>
        <p:nvSpPr>
          <p:cNvPr id="6" name="TextBox 5"/>
          <p:cNvSpPr txBox="1"/>
          <p:nvPr/>
        </p:nvSpPr>
        <p:spPr>
          <a:xfrm>
            <a:off x="7372352" y="5661345"/>
            <a:ext cx="4214812" cy="415498"/>
          </a:xfrm>
          <a:prstGeom prst="rect">
            <a:avLst/>
          </a:prstGeom>
          <a:noFill/>
        </p:spPr>
        <p:txBody>
          <a:bodyPr wrap="square" rtlCol="0">
            <a:spAutoFit/>
          </a:bodyPr>
          <a:lstStyle/>
          <a:p>
            <a:pPr algn="r"/>
            <a:r>
              <a:rPr lang="en-US" sz="1050" dirty="0">
                <a:solidFill>
                  <a:schemeClr val="tx1">
                    <a:lumMod val="50000"/>
                    <a:lumOff val="50000"/>
                  </a:schemeClr>
                </a:solidFill>
              </a:rPr>
              <a:t>Stacey RD. Strategic management and organizational dynamics. London: </a:t>
            </a:r>
            <a:r>
              <a:rPr lang="en-US" sz="1050" dirty="0" err="1">
                <a:solidFill>
                  <a:schemeClr val="tx1">
                    <a:lumMod val="50000"/>
                    <a:lumOff val="50000"/>
                  </a:schemeClr>
                </a:solidFill>
              </a:rPr>
              <a:t>Pitmann</a:t>
            </a:r>
            <a:r>
              <a:rPr lang="en-US" sz="1050" dirty="0">
                <a:solidFill>
                  <a:schemeClr val="tx1">
                    <a:lumMod val="50000"/>
                    <a:lumOff val="50000"/>
                  </a:schemeClr>
                </a:solidFill>
              </a:rPr>
              <a:t> Publishing, 1996. </a:t>
            </a:r>
          </a:p>
        </p:txBody>
      </p:sp>
      <p:sp>
        <p:nvSpPr>
          <p:cNvPr id="8" name="Date Placeholder 3">
            <a:extLst>
              <a:ext uri="{FF2B5EF4-FFF2-40B4-BE49-F238E27FC236}">
                <a16:creationId xmlns:a16="http://schemas.microsoft.com/office/drawing/2014/main" id="{2AACCC11-AA39-DB40-B0C7-62269D3001AB}"/>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9" name="Footer Placeholder 4">
            <a:extLst>
              <a:ext uri="{FF2B5EF4-FFF2-40B4-BE49-F238E27FC236}">
                <a16:creationId xmlns:a16="http://schemas.microsoft.com/office/drawing/2014/main" id="{CE6EB7FF-4B03-754E-B03A-BDA78661D953}"/>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2562005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mHealth</a:t>
            </a:r>
            <a:r>
              <a:rPr lang="en-US" sz="4000" dirty="0"/>
              <a:t>-enabled N-of-1 </a:t>
            </a:r>
            <a:r>
              <a:rPr lang="en-US" sz="2400" dirty="0"/>
              <a:t>(“ultimate design for precision medicine”)</a:t>
            </a:r>
            <a:endParaRPr lang="en-US" sz="4000" dirty="0"/>
          </a:p>
        </p:txBody>
      </p:sp>
      <p:sp>
        <p:nvSpPr>
          <p:cNvPr id="3" name="Content Placeholder 2"/>
          <p:cNvSpPr>
            <a:spLocks noGrp="1"/>
          </p:cNvSpPr>
          <p:nvPr>
            <p:ph idx="1"/>
          </p:nvPr>
        </p:nvSpPr>
        <p:spPr>
          <a:xfrm>
            <a:off x="1097280" y="1845734"/>
            <a:ext cx="5937504" cy="4023360"/>
          </a:xfrm>
        </p:spPr>
        <p:txBody>
          <a:bodyPr>
            <a:normAutofit/>
          </a:bodyPr>
          <a:lstStyle/>
          <a:p>
            <a:pPr>
              <a:lnSpc>
                <a:spcPct val="110000"/>
              </a:lnSpc>
            </a:pPr>
            <a:r>
              <a:rPr lang="en-US" dirty="0" err="1"/>
              <a:t>Trialist</a:t>
            </a:r>
            <a:r>
              <a:rPr lang="en-US" dirty="0"/>
              <a:t> from Open </a:t>
            </a:r>
            <a:r>
              <a:rPr lang="en-US" dirty="0" err="1"/>
              <a:t>mHealth</a:t>
            </a:r>
            <a:r>
              <a:rPr lang="en-US" dirty="0"/>
              <a:t> is a generalizable platform for n-of-1 studies</a:t>
            </a:r>
          </a:p>
          <a:p>
            <a:pPr>
              <a:lnSpc>
                <a:spcPct val="110000"/>
              </a:lnSpc>
            </a:pPr>
            <a:r>
              <a:rPr lang="en-US" dirty="0"/>
              <a:t>v 1.0 used to optimize chronic pain med use (</a:t>
            </a:r>
            <a:r>
              <a:rPr lang="en-US" dirty="0">
                <a:hlinkClick r:id="rId2"/>
              </a:rPr>
              <a:t>PREEMPT</a:t>
            </a:r>
            <a:r>
              <a:rPr lang="en-US" dirty="0"/>
              <a:t>), n = 215</a:t>
            </a:r>
          </a:p>
          <a:p>
            <a:pPr lvl="1">
              <a:lnSpc>
                <a:spcPct val="110000"/>
              </a:lnSpc>
            </a:pPr>
            <a:r>
              <a:rPr lang="en-US" dirty="0"/>
              <a:t>no change in 6-month pain interference  (p=0.09)</a:t>
            </a:r>
          </a:p>
          <a:p>
            <a:pPr lvl="1">
              <a:lnSpc>
                <a:spcPct val="110000"/>
              </a:lnSpc>
            </a:pPr>
            <a:r>
              <a:rPr lang="en-US" dirty="0"/>
              <a:t>88% patients assigned to n-of-1 completed their self-designed n-of-1 trial (95/108)</a:t>
            </a:r>
          </a:p>
          <a:p>
            <a:pPr>
              <a:lnSpc>
                <a:spcPct val="110000"/>
              </a:lnSpc>
            </a:pPr>
            <a:r>
              <a:rPr lang="en-US" dirty="0"/>
              <a:t>Text-based n-of-1 study in works with WNYC/NY Times </a:t>
            </a:r>
          </a:p>
          <a:p>
            <a:pPr lvl="1">
              <a:lnSpc>
                <a:spcPct val="110000"/>
              </a:lnSpc>
            </a:pPr>
            <a:r>
              <a:rPr lang="en-US" dirty="0"/>
              <a:t>n = up to 15,000+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1136" y="1845734"/>
            <a:ext cx="3369056" cy="4384235"/>
          </a:xfrm>
          <a:prstGeom prst="rect">
            <a:avLst/>
          </a:prstGeom>
        </p:spPr>
      </p:pic>
      <p:sp>
        <p:nvSpPr>
          <p:cNvPr id="7" name="Date Placeholder 3">
            <a:extLst>
              <a:ext uri="{FF2B5EF4-FFF2-40B4-BE49-F238E27FC236}">
                <a16:creationId xmlns:a16="http://schemas.microsoft.com/office/drawing/2014/main" id="{F0081A66-E924-8C47-85C9-7755ED6C21C4}"/>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8" name="Footer Placeholder 4">
            <a:extLst>
              <a:ext uri="{FF2B5EF4-FFF2-40B4-BE49-F238E27FC236}">
                <a16:creationId xmlns:a16="http://schemas.microsoft.com/office/drawing/2014/main" id="{EF53B4D5-A4C6-3541-AFB9-D5AFC78A2E95}"/>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207264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Grp="1" noChangeArrowheads="1"/>
          </p:cNvSpPr>
          <p:nvPr>
            <p:ph type="title"/>
          </p:nvPr>
        </p:nvSpPr>
        <p:spPr/>
        <p:txBody>
          <a:bodyPr>
            <a:normAutofit/>
          </a:bodyPr>
          <a:lstStyle/>
          <a:p>
            <a:pPr>
              <a:defRPr/>
            </a:pPr>
            <a:r>
              <a:rPr lang="en-US" sz="4000" dirty="0">
                <a:cs typeface="+mj-cs"/>
              </a:rPr>
              <a:t>Interventions Design Summary</a:t>
            </a:r>
          </a:p>
        </p:txBody>
      </p:sp>
      <p:sp>
        <p:nvSpPr>
          <p:cNvPr id="733186" name="Rectangle 2"/>
          <p:cNvSpPr>
            <a:spLocks noGrp="1" noChangeArrowheads="1"/>
          </p:cNvSpPr>
          <p:nvPr>
            <p:ph idx="1"/>
          </p:nvPr>
        </p:nvSpPr>
        <p:spPr>
          <a:extLst>
            <a:ext uri="{91240B29-F687-4f45-9708-019B960494DF}"/>
          </a:extLst>
        </p:spPr>
        <p:txBody>
          <a:bodyPr vert="horz" lIns="85817" tIns="42908" rIns="85817" bIns="42908" rtlCol="0">
            <a:normAutofit/>
          </a:bodyPr>
          <a:lstStyle/>
          <a:p>
            <a:pPr>
              <a:lnSpc>
                <a:spcPct val="100000"/>
              </a:lnSpc>
              <a:defRPr/>
            </a:pPr>
            <a:r>
              <a:rPr lang="en-US" sz="2400" dirty="0"/>
              <a:t>Technology promises “21</a:t>
            </a:r>
            <a:r>
              <a:rPr lang="en-US" sz="2400" baseline="30000" dirty="0"/>
              <a:t>st</a:t>
            </a:r>
            <a:r>
              <a:rPr lang="en-US" sz="2400" dirty="0"/>
              <a:t> century” primarily behavioral interventions</a:t>
            </a:r>
          </a:p>
          <a:p>
            <a:pPr>
              <a:lnSpc>
                <a:spcPct val="100000"/>
              </a:lnSpc>
              <a:defRPr/>
            </a:pPr>
            <a:r>
              <a:rPr lang="en-US" sz="2400" dirty="0"/>
              <a:t>Enables and requires novel interventional designs </a:t>
            </a:r>
          </a:p>
          <a:p>
            <a:pPr lvl="1">
              <a:lnSpc>
                <a:spcPct val="100000"/>
              </a:lnSpc>
              <a:defRPr/>
            </a:pPr>
            <a:r>
              <a:rPr lang="en-US" sz="2000" dirty="0"/>
              <a:t>adaptive, just-in-time, and individualized</a:t>
            </a:r>
          </a:p>
          <a:p>
            <a:pPr lvl="1">
              <a:lnSpc>
                <a:spcPct val="100000"/>
              </a:lnSpc>
              <a:defRPr/>
            </a:pPr>
            <a:r>
              <a:rPr lang="en-US" sz="2000" dirty="0"/>
              <a:t>embedded into care processes via EHR and self-care processes via personal technologies</a:t>
            </a:r>
          </a:p>
          <a:p>
            <a:pPr lvl="1">
              <a:lnSpc>
                <a:spcPct val="100000"/>
              </a:lnSpc>
              <a:defRPr/>
            </a:pPr>
            <a:r>
              <a:rPr lang="en-US" sz="2000" dirty="0"/>
              <a:t>includes observational and more expensive/complicated experimental designs depending on the strength of evidence needed</a:t>
            </a:r>
          </a:p>
          <a:p>
            <a:pPr lvl="1">
              <a:lnSpc>
                <a:spcPct val="100000"/>
              </a:lnSpc>
              <a:defRPr/>
            </a:pPr>
            <a:endParaRPr lang="en-US" dirty="0"/>
          </a:p>
          <a:p>
            <a:pPr>
              <a:lnSpc>
                <a:spcPct val="100000"/>
              </a:lnSpc>
              <a:defRPr/>
            </a:pPr>
            <a:endParaRPr lang="en-US" dirty="0"/>
          </a:p>
          <a:p>
            <a:pPr>
              <a:lnSpc>
                <a:spcPct val="100000"/>
              </a:lnSpc>
              <a:defRPr/>
            </a:pPr>
            <a:endParaRPr lang="en-US" dirty="0"/>
          </a:p>
        </p:txBody>
      </p:sp>
      <p:sp>
        <p:nvSpPr>
          <p:cNvPr id="6" name="Date Placeholder 3">
            <a:extLst>
              <a:ext uri="{FF2B5EF4-FFF2-40B4-BE49-F238E27FC236}">
                <a16:creationId xmlns:a16="http://schemas.microsoft.com/office/drawing/2014/main" id="{73CD2846-1858-1F46-85ED-AD7F6A8F0FDB}"/>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7" name="Footer Placeholder 4">
            <a:extLst>
              <a:ext uri="{FF2B5EF4-FFF2-40B4-BE49-F238E27FC236}">
                <a16:creationId xmlns:a16="http://schemas.microsoft.com/office/drawing/2014/main" id="{0B0E4BA5-180F-FD4E-971C-DB8A1455BABF}"/>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42297003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FF141-9EB7-AB4E-B883-F0FA50F01DA9}"/>
              </a:ext>
            </a:extLst>
          </p:cNvPr>
          <p:cNvSpPr>
            <a:spLocks noGrp="1"/>
          </p:cNvSpPr>
          <p:nvPr>
            <p:ph type="title"/>
          </p:nvPr>
        </p:nvSpPr>
        <p:spPr/>
        <p:txBody>
          <a:bodyPr>
            <a:normAutofit/>
          </a:bodyPr>
          <a:lstStyle/>
          <a:p>
            <a:r>
              <a:rPr lang="en-US" sz="4000" dirty="0"/>
              <a:t>Vivli</a:t>
            </a:r>
          </a:p>
        </p:txBody>
      </p:sp>
      <p:pic>
        <p:nvPicPr>
          <p:cNvPr id="7" name="Content Placeholder 6">
            <a:extLst>
              <a:ext uri="{FF2B5EF4-FFF2-40B4-BE49-F238E27FC236}">
                <a16:creationId xmlns:a16="http://schemas.microsoft.com/office/drawing/2014/main" id="{8B6FE612-E37E-5B43-8758-2060997C347F}"/>
              </a:ext>
            </a:extLst>
          </p:cNvPr>
          <p:cNvPicPr>
            <a:picLocks noGrp="1" noChangeAspect="1"/>
          </p:cNvPicPr>
          <p:nvPr>
            <p:ph idx="1"/>
          </p:nvPr>
        </p:nvPicPr>
        <p:blipFill>
          <a:blip r:embed="rId2"/>
          <a:stretch>
            <a:fillRect/>
          </a:stretch>
        </p:blipFill>
        <p:spPr>
          <a:xfrm>
            <a:off x="1443037" y="1781257"/>
            <a:ext cx="9309100" cy="3048000"/>
          </a:xfrm>
        </p:spPr>
      </p:pic>
      <p:sp>
        <p:nvSpPr>
          <p:cNvPr id="4" name="Date Placeholder 3">
            <a:extLst>
              <a:ext uri="{FF2B5EF4-FFF2-40B4-BE49-F238E27FC236}">
                <a16:creationId xmlns:a16="http://schemas.microsoft.com/office/drawing/2014/main" id="{745B1993-60FC-C04D-8C42-A5E70E74E5F3}"/>
              </a:ext>
            </a:extLst>
          </p:cNvPr>
          <p:cNvSpPr>
            <a:spLocks noGrp="1"/>
          </p:cNvSpPr>
          <p:nvPr>
            <p:ph type="dt" sz="half" idx="10"/>
          </p:nvPr>
        </p:nvSpPr>
        <p:spPr/>
        <p:txBody>
          <a:bodyPr/>
          <a:lstStyle/>
          <a:p>
            <a:pPr>
              <a:defRPr/>
            </a:pPr>
            <a:r>
              <a:rPr lang="en-US" dirty="0"/>
              <a:t>February 13, 2018: I. Sim</a:t>
            </a:r>
            <a:endParaRPr lang="en-US" sz="1400" dirty="0"/>
          </a:p>
        </p:txBody>
      </p:sp>
      <p:sp>
        <p:nvSpPr>
          <p:cNvPr id="5" name="Footer Placeholder 4">
            <a:extLst>
              <a:ext uri="{FF2B5EF4-FFF2-40B4-BE49-F238E27FC236}">
                <a16:creationId xmlns:a16="http://schemas.microsoft.com/office/drawing/2014/main" id="{BC9ABA31-FC91-2A40-B863-F3A037A1B4DD}"/>
              </a:ext>
            </a:extLst>
          </p:cNvPr>
          <p:cNvSpPr>
            <a:spLocks noGrp="1"/>
          </p:cNvSpPr>
          <p:nvPr>
            <p:ph type="ftr" sz="quarter" idx="11"/>
          </p:nvPr>
        </p:nvSpPr>
        <p:spPr/>
        <p:txBody>
          <a:bodyPr/>
          <a:lstStyle/>
          <a:p>
            <a:pPr>
              <a:defRPr/>
            </a:pPr>
            <a:r>
              <a:rPr lang="en-US" dirty="0"/>
              <a:t>Tech-enabled clinical research: Part 2</a:t>
            </a:r>
          </a:p>
          <a:p>
            <a:pPr>
              <a:defRPr/>
            </a:pPr>
            <a:r>
              <a:rPr lang="en-US" dirty="0"/>
              <a:t>Epi 206 Medical Informatics</a:t>
            </a:r>
          </a:p>
        </p:txBody>
      </p:sp>
      <p:pic>
        <p:nvPicPr>
          <p:cNvPr id="9" name="Picture 8">
            <a:extLst>
              <a:ext uri="{FF2B5EF4-FFF2-40B4-BE49-F238E27FC236}">
                <a16:creationId xmlns:a16="http://schemas.microsoft.com/office/drawing/2014/main" id="{426B13F2-1CBF-7D46-8C2F-3C2DB2503C9D}"/>
              </a:ext>
            </a:extLst>
          </p:cNvPr>
          <p:cNvPicPr>
            <a:picLocks noChangeAspect="1"/>
          </p:cNvPicPr>
          <p:nvPr/>
        </p:nvPicPr>
        <p:blipFill>
          <a:blip r:embed="rId3"/>
          <a:stretch>
            <a:fillRect/>
          </a:stretch>
        </p:blipFill>
        <p:spPr>
          <a:xfrm>
            <a:off x="1194263" y="412675"/>
            <a:ext cx="2920538" cy="1242510"/>
          </a:xfrm>
          <a:prstGeom prst="rect">
            <a:avLst/>
          </a:prstGeom>
        </p:spPr>
      </p:pic>
      <p:sp>
        <p:nvSpPr>
          <p:cNvPr id="10" name="Rectangle 2">
            <a:extLst>
              <a:ext uri="{FF2B5EF4-FFF2-40B4-BE49-F238E27FC236}">
                <a16:creationId xmlns:a16="http://schemas.microsoft.com/office/drawing/2014/main" id="{9A0DA73E-608E-7549-B8AE-638310AE572C}"/>
              </a:ext>
            </a:extLst>
          </p:cNvPr>
          <p:cNvSpPr txBox="1">
            <a:spLocks noChangeArrowheads="1"/>
          </p:cNvSpPr>
          <p:nvPr/>
        </p:nvSpPr>
        <p:spPr>
          <a:xfrm>
            <a:off x="1194263" y="4974068"/>
            <a:ext cx="10058400" cy="1288187"/>
          </a:xfrm>
          <a:prstGeom prst="rect">
            <a:avLst/>
          </a:prstGeom>
          <a:extLst>
            <a:ext uri="{91240B29-F687-4f45-9708-019B960494DF}"/>
          </a:extLst>
        </p:spPr>
        <p:txBody>
          <a:bodyPr vert="horz" lIns="85817" tIns="42908" rIns="85817" bIns="42908"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None/>
              <a:defRPr/>
            </a:pPr>
            <a:r>
              <a:rPr lang="en-US" dirty="0"/>
              <a:t>Global neutral platform for listing, requesting, sharing and analyzing participant-level clinical trial data – launching July 19</a:t>
            </a:r>
          </a:p>
          <a:p>
            <a:pPr marL="0">
              <a:lnSpc>
                <a:spcPct val="100000"/>
              </a:lnSpc>
              <a:buNone/>
              <a:defRPr/>
            </a:pPr>
            <a:r>
              <a:rPr lang="en-US" dirty="0"/>
              <a:t> Infrastructure for more open, shared, reusable clinical research that respects participant and  researcher rights and interests</a:t>
            </a:r>
          </a:p>
          <a:p>
            <a:pPr>
              <a:lnSpc>
                <a:spcPct val="100000"/>
              </a:lnSpc>
              <a:defRPr/>
            </a:pPr>
            <a:endParaRPr lang="en-US" dirty="0"/>
          </a:p>
          <a:p>
            <a:pPr>
              <a:lnSpc>
                <a:spcPct val="100000"/>
              </a:lnSpc>
              <a:defRPr/>
            </a:pPr>
            <a:endParaRPr lang="en-US" dirty="0"/>
          </a:p>
        </p:txBody>
      </p:sp>
      <p:sp>
        <p:nvSpPr>
          <p:cNvPr id="11" name="TextBox 10">
            <a:extLst>
              <a:ext uri="{FF2B5EF4-FFF2-40B4-BE49-F238E27FC236}">
                <a16:creationId xmlns:a16="http://schemas.microsoft.com/office/drawing/2014/main" id="{E972EBD0-F7E3-A045-8C59-A553EB4081C3}"/>
              </a:ext>
            </a:extLst>
          </p:cNvPr>
          <p:cNvSpPr txBox="1"/>
          <p:nvPr/>
        </p:nvSpPr>
        <p:spPr>
          <a:xfrm>
            <a:off x="4114801" y="1033930"/>
            <a:ext cx="1104790" cy="261610"/>
          </a:xfrm>
          <a:prstGeom prst="rect">
            <a:avLst/>
          </a:prstGeom>
          <a:noFill/>
        </p:spPr>
        <p:txBody>
          <a:bodyPr wrap="none" rtlCol="0">
            <a:spAutoFit/>
          </a:bodyPr>
          <a:lstStyle/>
          <a:p>
            <a:r>
              <a:rPr lang="en-US" sz="1100" dirty="0">
                <a:solidFill>
                  <a:schemeClr val="tx1">
                    <a:lumMod val="75000"/>
                    <a:lumOff val="25000"/>
                  </a:schemeClr>
                </a:solidFill>
              </a:rPr>
              <a:t>*I’m co-founder</a:t>
            </a:r>
          </a:p>
        </p:txBody>
      </p:sp>
    </p:spTree>
    <p:extLst>
      <p:ext uri="{BB962C8B-B14F-4D97-AF65-F5344CB8AC3E}">
        <p14:creationId xmlns:p14="http://schemas.microsoft.com/office/powerpoint/2010/main" val="38490720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673E42-FC9D-2143-9AB3-AF5397C5E2D6}" type="datetime1">
              <a:rPr lang="en-US" altLang="en-US">
                <a:latin typeface="Calibri"/>
              </a:rPr>
              <a:pPr/>
              <a:t>2/13/18</a:t>
            </a:fld>
            <a:endParaRPr lang="en-US" altLang="en-US" dirty="0">
              <a:latin typeface="Calibri"/>
            </a:endParaRPr>
          </a:p>
        </p:txBody>
      </p:sp>
      <p:sp>
        <p:nvSpPr>
          <p:cNvPr id="5" name="Slide Number Placeholder 4"/>
          <p:cNvSpPr>
            <a:spLocks noGrp="1"/>
          </p:cNvSpPr>
          <p:nvPr>
            <p:ph type="sldNum" sz="quarter" idx="12"/>
          </p:nvPr>
        </p:nvSpPr>
        <p:spPr/>
        <p:txBody>
          <a:bodyPr/>
          <a:lstStyle/>
          <a:p>
            <a:fld id="{0B9BE8F6-3988-574F-B91A-7842CA639D07}" type="slidenum">
              <a:rPr lang="en-US" altLang="en-US">
                <a:latin typeface="Calibri"/>
              </a:rPr>
              <a:pPr/>
              <a:t>63</a:t>
            </a:fld>
            <a:endParaRPr lang="en-US" altLang="en-US">
              <a:latin typeface="Calibri"/>
            </a:endParaRPr>
          </a:p>
        </p:txBody>
      </p:sp>
      <p:graphicFrame>
        <p:nvGraphicFramePr>
          <p:cNvPr id="6" name="Content Placeholder 5"/>
          <p:cNvGraphicFramePr>
            <a:graphicFrameLocks noGrp="1"/>
          </p:cNvGraphicFramePr>
          <p:nvPr>
            <p:ph idx="1"/>
            <p:extLst/>
          </p:nvPr>
        </p:nvGraphicFramePr>
        <p:xfrm>
          <a:off x="1700305" y="1237369"/>
          <a:ext cx="7798652" cy="3992880"/>
        </p:xfrm>
        <a:graphic>
          <a:graphicData uri="http://schemas.openxmlformats.org/drawingml/2006/table">
            <a:tbl>
              <a:tblPr firstRow="1" bandRow="1">
                <a:tableStyleId>{5C22544A-7EE6-4342-B048-85BDC9FD1C3A}</a:tableStyleId>
              </a:tblPr>
              <a:tblGrid>
                <a:gridCol w="2161781">
                  <a:extLst>
                    <a:ext uri="{9D8B030D-6E8A-4147-A177-3AD203B41FA5}">
                      <a16:colId xmlns:a16="http://schemas.microsoft.com/office/drawing/2014/main" val="20000"/>
                    </a:ext>
                  </a:extLst>
                </a:gridCol>
                <a:gridCol w="1006998">
                  <a:extLst>
                    <a:ext uri="{9D8B030D-6E8A-4147-A177-3AD203B41FA5}">
                      <a16:colId xmlns:a16="http://schemas.microsoft.com/office/drawing/2014/main" val="20002"/>
                    </a:ext>
                  </a:extLst>
                </a:gridCol>
                <a:gridCol w="909416">
                  <a:extLst>
                    <a:ext uri="{9D8B030D-6E8A-4147-A177-3AD203B41FA5}">
                      <a16:colId xmlns:a16="http://schemas.microsoft.com/office/drawing/2014/main" val="20001"/>
                    </a:ext>
                  </a:extLst>
                </a:gridCol>
                <a:gridCol w="1174027">
                  <a:extLst>
                    <a:ext uri="{9D8B030D-6E8A-4147-A177-3AD203B41FA5}">
                      <a16:colId xmlns:a16="http://schemas.microsoft.com/office/drawing/2014/main" val="20003"/>
                    </a:ext>
                  </a:extLst>
                </a:gridCol>
                <a:gridCol w="1180617">
                  <a:extLst>
                    <a:ext uri="{9D8B030D-6E8A-4147-A177-3AD203B41FA5}">
                      <a16:colId xmlns:a16="http://schemas.microsoft.com/office/drawing/2014/main" val="20004"/>
                    </a:ext>
                  </a:extLst>
                </a:gridCol>
                <a:gridCol w="1365813">
                  <a:extLst>
                    <a:ext uri="{9D8B030D-6E8A-4147-A177-3AD203B41FA5}">
                      <a16:colId xmlns:a16="http://schemas.microsoft.com/office/drawing/2014/main" val="20005"/>
                    </a:ext>
                  </a:extLst>
                </a:gridCol>
              </a:tblGrid>
              <a:tr h="429475">
                <a:tc>
                  <a:txBody>
                    <a:bodyPr/>
                    <a:lstStyle/>
                    <a:p>
                      <a:r>
                        <a:rPr lang="en-US" sz="1400" dirty="0"/>
                        <a:t>Study Type</a:t>
                      </a:r>
                    </a:p>
                  </a:txBody>
                  <a:tcPr/>
                </a:tc>
                <a:tc>
                  <a:txBody>
                    <a:bodyPr/>
                    <a:lstStyle/>
                    <a:p>
                      <a:r>
                        <a:rPr lang="en-US" sz="1400" dirty="0"/>
                        <a:t>Study</a:t>
                      </a:r>
                      <a:r>
                        <a:rPr lang="en-US" sz="1400" baseline="0" dirty="0"/>
                        <a:t> will be curated and listed on Vivli </a:t>
                      </a:r>
                      <a:endParaRPr lang="en-US" sz="1400" dirty="0"/>
                    </a:p>
                  </a:txBody>
                  <a:tcPr/>
                </a:tc>
                <a:tc>
                  <a:txBody>
                    <a:bodyPr/>
                    <a:lstStyle/>
                    <a:p>
                      <a:r>
                        <a:rPr lang="en-US" sz="1400" dirty="0"/>
                        <a:t>IPD Storage </a:t>
                      </a:r>
                      <a:endParaRPr lang="en-US" sz="1400" baseline="0" dirty="0"/>
                    </a:p>
                    <a:p>
                      <a:endParaRPr lang="en-US" sz="1400" dirty="0"/>
                    </a:p>
                  </a:txBody>
                  <a:tcPr/>
                </a:tc>
                <a:tc>
                  <a:txBody>
                    <a:bodyPr/>
                    <a:lstStyle/>
                    <a:p>
                      <a:r>
                        <a:rPr lang="en-US" sz="1400" dirty="0"/>
                        <a:t>Data</a:t>
                      </a:r>
                      <a:r>
                        <a:rPr lang="en-US" sz="1400" baseline="0" dirty="0"/>
                        <a:t> already Anonymized</a:t>
                      </a:r>
                      <a:endParaRPr lang="en-US" sz="1400" dirty="0"/>
                    </a:p>
                  </a:txBody>
                  <a:tcPr/>
                </a:tc>
                <a:tc>
                  <a:txBody>
                    <a:bodyPr/>
                    <a:lstStyle/>
                    <a:p>
                      <a:r>
                        <a:rPr lang="en-US" sz="1400" dirty="0">
                          <a:solidFill>
                            <a:schemeClr val="bg1"/>
                          </a:solidFill>
                        </a:rPr>
                        <a:t>IRP required</a:t>
                      </a:r>
                      <a:r>
                        <a:rPr lang="en-US" sz="1400" baseline="0" dirty="0">
                          <a:solidFill>
                            <a:schemeClr val="bg1"/>
                          </a:solidFill>
                        </a:rPr>
                        <a:t> </a:t>
                      </a:r>
                      <a:endParaRPr lang="en-US" sz="1400" dirty="0">
                        <a:solidFill>
                          <a:schemeClr val="bg1"/>
                        </a:solidFill>
                      </a:endParaRPr>
                    </a:p>
                  </a:txBody>
                  <a:tcPr/>
                </a:tc>
                <a:tc>
                  <a:txBody>
                    <a:bodyPr/>
                    <a:lstStyle/>
                    <a:p>
                      <a:r>
                        <a:rPr lang="en-US" sz="1400" dirty="0"/>
                        <a:t>Cost </a:t>
                      </a:r>
                    </a:p>
                  </a:txBody>
                  <a:tcPr/>
                </a:tc>
                <a:extLst>
                  <a:ext uri="{0D108BD9-81ED-4DB2-BD59-A6C34878D82A}">
                    <a16:rowId xmlns:a16="http://schemas.microsoft.com/office/drawing/2014/main" val="10000"/>
                  </a:ext>
                </a:extLst>
              </a:tr>
              <a:tr h="561575">
                <a:tc>
                  <a:txBody>
                    <a:bodyPr/>
                    <a:lstStyle/>
                    <a:p>
                      <a:r>
                        <a:rPr lang="en-US" sz="1600" b="1" baseline="0" dirty="0"/>
                        <a:t>Clinical Study ready for sharing</a:t>
                      </a:r>
                      <a:endParaRPr lang="en-US" sz="1600" b="1" dirty="0"/>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dirty="0"/>
                        <a:t>Yes </a:t>
                      </a:r>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dirty="0"/>
                        <a:t>Not </a:t>
                      </a:r>
                      <a:r>
                        <a:rPr lang="en-US" sz="1600" b="1" dirty="0" err="1"/>
                        <a:t>req’d</a:t>
                      </a:r>
                      <a:endParaRPr lang="en-US" sz="1600" b="1" dirty="0"/>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dirty="0"/>
                        <a:t>Yes</a:t>
                      </a:r>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dirty="0"/>
                        <a:t>No </a:t>
                      </a:r>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dirty="0"/>
                        <a:t>No</a:t>
                      </a:r>
                      <a:r>
                        <a:rPr lang="en-US" sz="1600" b="1" baseline="0" dirty="0"/>
                        <a:t> Cost </a:t>
                      </a:r>
                      <a:endParaRPr lang="en-US" sz="1600" b="1" dirty="0"/>
                    </a:p>
                  </a:txBody>
                  <a:tcPr/>
                </a:tc>
                <a:extLst>
                  <a:ext uri="{0D108BD9-81ED-4DB2-BD59-A6C34878D82A}">
                    <a16:rowId xmlns:a16="http://schemas.microsoft.com/office/drawing/2014/main" val="10002"/>
                  </a:ext>
                </a:extLst>
              </a:tr>
              <a:tr h="176211">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1600" b="1" dirty="0"/>
                        <a:t>Clinical</a:t>
                      </a:r>
                      <a:r>
                        <a:rPr lang="en-US" sz="1600" b="1" baseline="0" dirty="0"/>
                        <a:t> Study ready for sharing requires storage</a:t>
                      </a:r>
                      <a:endParaRPr lang="en-US" sz="1600" b="1" dirty="0"/>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dirty="0"/>
                        <a:t>Yes</a:t>
                      </a:r>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baseline="0" dirty="0"/>
                        <a:t>Yes </a:t>
                      </a:r>
                      <a:r>
                        <a:rPr lang="en-US" sz="1600" b="1" baseline="0" dirty="0" err="1"/>
                        <a:t>req’d</a:t>
                      </a:r>
                      <a:r>
                        <a:rPr lang="en-US" sz="1600" b="1" baseline="0" dirty="0"/>
                        <a:t> </a:t>
                      </a:r>
                      <a:endParaRPr lang="en-US" sz="1600" b="1" dirty="0"/>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dirty="0"/>
                        <a:t>Yes</a:t>
                      </a:r>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dirty="0"/>
                        <a:t>No</a:t>
                      </a:r>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dirty="0"/>
                        <a:t>$2,000</a:t>
                      </a:r>
                    </a:p>
                  </a:txBody>
                  <a:tcPr/>
                </a:tc>
                <a:extLst>
                  <a:ext uri="{0D108BD9-81ED-4DB2-BD59-A6C34878D82A}">
                    <a16:rowId xmlns:a16="http://schemas.microsoft.com/office/drawing/2014/main" val="10001"/>
                  </a:ext>
                </a:extLst>
              </a:tr>
              <a:tr h="561575">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1600" b="1" dirty="0"/>
                        <a:t>Clinical</a:t>
                      </a:r>
                      <a:r>
                        <a:rPr lang="en-US" sz="1600" b="1" baseline="0" dirty="0"/>
                        <a:t> Study ready for sharing requires IRP and storage</a:t>
                      </a:r>
                      <a:endParaRPr lang="en-US" sz="1600" b="1" dirty="0"/>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dirty="0"/>
                        <a:t>Yes</a:t>
                      </a:r>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baseline="0" dirty="0"/>
                        <a:t>Yes </a:t>
                      </a:r>
                      <a:r>
                        <a:rPr lang="en-US" sz="1600" b="1" baseline="0" dirty="0" err="1"/>
                        <a:t>req’d</a:t>
                      </a:r>
                      <a:r>
                        <a:rPr lang="en-US" sz="1600" b="1" baseline="0" dirty="0"/>
                        <a:t> </a:t>
                      </a:r>
                      <a:endParaRPr lang="en-US" sz="1600" b="1" dirty="0"/>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dirty="0"/>
                        <a:t>Yes</a:t>
                      </a:r>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dirty="0"/>
                        <a:t>Yes</a:t>
                      </a:r>
                    </a:p>
                  </a:txBody>
                  <a:tcPr/>
                </a:tc>
                <a:tc>
                  <a:txBody>
                    <a:bodyPr/>
                    <a:lstStyle/>
                    <a:p>
                      <a:pPr marL="0" marR="0" indent="0" algn="l" defTabSz="342900" rtl="0" eaLnBrk="1" fontAlgn="auto" latinLnBrk="0" hangingPunct="1">
                        <a:lnSpc>
                          <a:spcPct val="100000"/>
                        </a:lnSpc>
                        <a:spcBef>
                          <a:spcPts val="0"/>
                        </a:spcBef>
                        <a:spcAft>
                          <a:spcPts val="0"/>
                        </a:spcAft>
                        <a:buClrTx/>
                        <a:buSzTx/>
                        <a:buFont typeface="Arial"/>
                        <a:buNone/>
                        <a:tabLst/>
                        <a:defRPr/>
                      </a:pPr>
                      <a:r>
                        <a:rPr lang="en-US" sz="1600" b="1" dirty="0"/>
                        <a:t>$4,000 </a:t>
                      </a:r>
                    </a:p>
                  </a:txBody>
                  <a:tcPr/>
                </a:tc>
                <a:extLst>
                  <a:ext uri="{0D108BD9-81ED-4DB2-BD59-A6C34878D82A}">
                    <a16:rowId xmlns:a16="http://schemas.microsoft.com/office/drawing/2014/main" val="3965915718"/>
                  </a:ext>
                </a:extLst>
              </a:tr>
              <a:tr h="544002">
                <a:tc>
                  <a:txBody>
                    <a:bodyPr/>
                    <a:lstStyle/>
                    <a:p>
                      <a:r>
                        <a:rPr lang="en-US" sz="1600" b="1" dirty="0">
                          <a:solidFill>
                            <a:schemeClr val="bg1">
                              <a:lumMod val="50000"/>
                            </a:schemeClr>
                          </a:solidFill>
                        </a:rPr>
                        <a:t>Clinical</a:t>
                      </a:r>
                      <a:r>
                        <a:rPr lang="en-US" sz="1600" b="1" baseline="0" dirty="0">
                          <a:solidFill>
                            <a:schemeClr val="bg1">
                              <a:lumMod val="50000"/>
                            </a:schemeClr>
                          </a:solidFill>
                        </a:rPr>
                        <a:t> Study ready for sharing, requires Anonymization </a:t>
                      </a:r>
                      <a:endParaRPr lang="en-US" sz="1600" b="1" dirty="0">
                        <a:solidFill>
                          <a:schemeClr val="bg1">
                            <a:lumMod val="50000"/>
                          </a:schemeClr>
                        </a:solidFill>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lang="en-US" sz="1600" b="1" baseline="0" dirty="0">
                          <a:solidFill>
                            <a:schemeClr val="bg1">
                              <a:lumMod val="50000"/>
                            </a:schemeClr>
                          </a:solidFill>
                        </a:rPr>
                        <a:t>Yes</a:t>
                      </a:r>
                    </a:p>
                  </a:txBody>
                  <a:tcPr/>
                </a:tc>
                <a:tc>
                  <a:txBody>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lang="en-US" sz="1600" b="1" baseline="0" dirty="0">
                          <a:solidFill>
                            <a:schemeClr val="bg1">
                              <a:lumMod val="50000"/>
                            </a:schemeClr>
                          </a:solidFill>
                        </a:rPr>
                        <a:t>Yes </a:t>
                      </a:r>
                      <a:r>
                        <a:rPr lang="en-US" sz="1600" b="1" baseline="0" dirty="0" err="1">
                          <a:solidFill>
                            <a:schemeClr val="bg1">
                              <a:lumMod val="50000"/>
                            </a:schemeClr>
                          </a:solidFill>
                        </a:rPr>
                        <a:t>req’d</a:t>
                      </a:r>
                      <a:endParaRPr lang="en-US" sz="1600" b="1" baseline="0" dirty="0">
                        <a:solidFill>
                          <a:schemeClr val="bg1">
                            <a:lumMod val="50000"/>
                          </a:schemeClr>
                        </a:solidFill>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lang="en-US" sz="1600" b="1" baseline="0" dirty="0">
                          <a:solidFill>
                            <a:schemeClr val="bg1">
                              <a:lumMod val="50000"/>
                            </a:schemeClr>
                          </a:solidFill>
                        </a:rPr>
                        <a:t>No</a:t>
                      </a:r>
                    </a:p>
                  </a:txBody>
                  <a:tcPr/>
                </a:tc>
                <a:tc>
                  <a:txBody>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lang="en-US" sz="1600" b="1" baseline="0" dirty="0">
                          <a:solidFill>
                            <a:schemeClr val="bg1">
                              <a:lumMod val="50000"/>
                            </a:schemeClr>
                          </a:solidFill>
                        </a:rPr>
                        <a:t>No</a:t>
                      </a:r>
                    </a:p>
                  </a:txBody>
                  <a:tcPr/>
                </a:tc>
                <a:tc>
                  <a:txBody>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lang="en-US" sz="1600" b="1" baseline="0" dirty="0" err="1">
                          <a:solidFill>
                            <a:schemeClr val="bg1">
                              <a:lumMod val="50000"/>
                            </a:schemeClr>
                          </a:solidFill>
                        </a:rPr>
                        <a:t>Vivli</a:t>
                      </a:r>
                      <a:r>
                        <a:rPr lang="en-US" sz="1600" b="1" baseline="0" dirty="0">
                          <a:solidFill>
                            <a:schemeClr val="bg1">
                              <a:lumMod val="50000"/>
                            </a:schemeClr>
                          </a:solidFill>
                        </a:rPr>
                        <a:t> Phase 2</a:t>
                      </a:r>
                    </a:p>
                  </a:txBody>
                  <a:tcPr/>
                </a:tc>
                <a:extLst>
                  <a:ext uri="{0D108BD9-81ED-4DB2-BD59-A6C34878D82A}">
                    <a16:rowId xmlns:a16="http://schemas.microsoft.com/office/drawing/2014/main" val="524858952"/>
                  </a:ext>
                </a:extLst>
              </a:tr>
            </a:tbl>
          </a:graphicData>
        </a:graphic>
      </p:graphicFrame>
      <p:sp>
        <p:nvSpPr>
          <p:cNvPr id="7" name="Title 1"/>
          <p:cNvSpPr>
            <a:spLocks noGrp="1"/>
          </p:cNvSpPr>
          <p:nvPr>
            <p:ph type="title"/>
          </p:nvPr>
        </p:nvSpPr>
        <p:spPr/>
        <p:txBody>
          <a:bodyPr/>
          <a:lstStyle/>
          <a:p>
            <a:r>
              <a:rPr lang="en-US" sz="2800" dirty="0" err="1"/>
              <a:t>Vivli</a:t>
            </a:r>
            <a:r>
              <a:rPr lang="en-US" sz="2800" dirty="0"/>
              <a:t> Benefits for Academic Data Contributors</a:t>
            </a:r>
          </a:p>
        </p:txBody>
      </p:sp>
      <p:sp>
        <p:nvSpPr>
          <p:cNvPr id="2" name="TextBox 1">
            <a:extLst>
              <a:ext uri="{FF2B5EF4-FFF2-40B4-BE49-F238E27FC236}">
                <a16:creationId xmlns:a16="http://schemas.microsoft.com/office/drawing/2014/main" id="{B74EEEB1-E6BE-4D6F-BD8B-B567DD12FA0E}"/>
              </a:ext>
            </a:extLst>
          </p:cNvPr>
          <p:cNvSpPr txBox="1"/>
          <p:nvPr/>
        </p:nvSpPr>
        <p:spPr>
          <a:xfrm>
            <a:off x="1649506" y="5230250"/>
            <a:ext cx="9018495" cy="938719"/>
          </a:xfrm>
          <a:prstGeom prst="rect">
            <a:avLst/>
          </a:prstGeom>
          <a:noFill/>
        </p:spPr>
        <p:txBody>
          <a:bodyPr wrap="square" rtlCol="0">
            <a:spAutoFit/>
          </a:bodyPr>
          <a:lstStyle/>
          <a:p>
            <a:r>
              <a:rPr lang="en-US" dirty="0">
                <a:solidFill>
                  <a:prstClr val="black"/>
                </a:solidFill>
                <a:latin typeface="Calibri"/>
              </a:rPr>
              <a:t>Contingent upon agreeing to the harmonized data contributor agreement</a:t>
            </a:r>
          </a:p>
          <a:p>
            <a:endParaRPr lang="en-US" sz="900" dirty="0">
              <a:solidFill>
                <a:prstClr val="black"/>
              </a:solidFill>
              <a:latin typeface="Calibri"/>
            </a:endParaRPr>
          </a:p>
          <a:p>
            <a:r>
              <a:rPr lang="en-US" sz="1400" dirty="0">
                <a:solidFill>
                  <a:prstClr val="black"/>
                </a:solidFill>
                <a:latin typeface="Calibri"/>
              </a:rPr>
              <a:t>BENEFITS – meets ICMJE publishing requirements, DOI provides ability to track use of data in publications, secure storage and IRP process</a:t>
            </a:r>
          </a:p>
        </p:txBody>
      </p:sp>
    </p:spTree>
    <p:extLst>
      <p:ext uri="{BB962C8B-B14F-4D97-AF65-F5344CB8AC3E}">
        <p14:creationId xmlns:p14="http://schemas.microsoft.com/office/powerpoint/2010/main" val="2747330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Class Summary</a:t>
            </a:r>
          </a:p>
        </p:txBody>
      </p:sp>
      <p:sp>
        <p:nvSpPr>
          <p:cNvPr id="3" name="Content Placeholder 2"/>
          <p:cNvSpPr>
            <a:spLocks noGrp="1"/>
          </p:cNvSpPr>
          <p:nvPr>
            <p:ph idx="1"/>
          </p:nvPr>
        </p:nvSpPr>
        <p:spPr/>
        <p:txBody>
          <a:bodyPr>
            <a:normAutofit fontScale="92500" lnSpcReduction="10000"/>
          </a:bodyPr>
          <a:lstStyle/>
          <a:p>
            <a:pPr>
              <a:lnSpc>
                <a:spcPct val="100000"/>
              </a:lnSpc>
              <a:defRPr/>
            </a:pPr>
            <a:r>
              <a:rPr lang="en-US" sz="2400" dirty="0"/>
              <a:t>Informatics necessary for making sense of data into information and knowledge </a:t>
            </a:r>
          </a:p>
          <a:p>
            <a:pPr>
              <a:lnSpc>
                <a:spcPct val="100000"/>
              </a:lnSpc>
              <a:defRPr/>
            </a:pPr>
            <a:r>
              <a:rPr lang="en-US" sz="2400" dirty="0"/>
              <a:t>Tech-enabled evidence for ordered complexity = (big) data + (novel) study designs + (machine) analytics</a:t>
            </a:r>
          </a:p>
          <a:p>
            <a:pPr>
              <a:lnSpc>
                <a:spcPct val="100000"/>
              </a:lnSpc>
              <a:defRPr/>
            </a:pPr>
            <a:r>
              <a:rPr lang="en-US" altLang="en-US" sz="2400" dirty="0"/>
              <a:t>Learning Health(care) System is a useful concept for breaking out of care vs. research silos</a:t>
            </a:r>
          </a:p>
          <a:p>
            <a:pPr>
              <a:lnSpc>
                <a:spcPct val="100000"/>
              </a:lnSpc>
              <a:defRPr/>
            </a:pPr>
            <a:r>
              <a:rPr lang="en-US" sz="2400" dirty="0"/>
              <a:t>EHR data increasingly obtainable at UCSF, across UCs, and beyond</a:t>
            </a:r>
          </a:p>
          <a:p>
            <a:pPr>
              <a:lnSpc>
                <a:spcPct val="100000"/>
              </a:lnSpc>
              <a:defRPr/>
            </a:pPr>
            <a:r>
              <a:rPr lang="en-US" sz="2400" dirty="0"/>
              <a:t>Key informatics points to keep in mind</a:t>
            </a:r>
            <a:endParaRPr lang="en-US" dirty="0"/>
          </a:p>
          <a:p>
            <a:pPr lvl="1">
              <a:lnSpc>
                <a:spcPct val="100000"/>
              </a:lnSpc>
              <a:defRPr/>
            </a:pPr>
            <a:r>
              <a:rPr lang="en-US" sz="2000" dirty="0"/>
              <a:t>data representation and standards are vital for ensuring meaning</a:t>
            </a:r>
          </a:p>
          <a:p>
            <a:pPr lvl="1">
              <a:defRPr/>
            </a:pPr>
            <a:r>
              <a:rPr lang="en-US" sz="2000" dirty="0"/>
              <a:t>technology must be designed for humans to use and engage with</a:t>
            </a:r>
          </a:p>
          <a:p>
            <a:pPr lvl="1">
              <a:lnSpc>
                <a:spcPct val="100000"/>
              </a:lnSpc>
              <a:defRPr/>
            </a:pPr>
            <a:r>
              <a:rPr lang="en-US" sz="2000" dirty="0"/>
              <a:t>some of the hardest challenges are sociotechnical: privacy, organizational change, digital divide</a:t>
            </a:r>
          </a:p>
          <a:p>
            <a:pPr lvl="1">
              <a:lnSpc>
                <a:spcPct val="100000"/>
              </a:lnSpc>
              <a:defRPr/>
            </a:pPr>
            <a:endParaRPr lang="en-US" sz="2000" dirty="0"/>
          </a:p>
          <a:p>
            <a:pPr>
              <a:defRPr/>
            </a:pPr>
            <a:endParaRPr lang="en-US" dirty="0"/>
          </a:p>
        </p:txBody>
      </p:sp>
      <p:sp>
        <p:nvSpPr>
          <p:cNvPr id="6" name="Date Placeholder 3">
            <a:extLst>
              <a:ext uri="{FF2B5EF4-FFF2-40B4-BE49-F238E27FC236}">
                <a16:creationId xmlns:a16="http://schemas.microsoft.com/office/drawing/2014/main" id="{53F8C5EF-7B5D-B24D-AB81-CFCCCF347CF7}"/>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7" name="Footer Placeholder 4">
            <a:extLst>
              <a:ext uri="{FF2B5EF4-FFF2-40B4-BE49-F238E27FC236}">
                <a16:creationId xmlns:a16="http://schemas.microsoft.com/office/drawing/2014/main" id="{FFE61171-9C80-DF44-8D05-8897FB1EF9AB}"/>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3807105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Take Home Message</a:t>
            </a:r>
          </a:p>
        </p:txBody>
      </p:sp>
      <p:sp>
        <p:nvSpPr>
          <p:cNvPr id="3" name="Content Placeholder 2"/>
          <p:cNvSpPr>
            <a:spLocks noGrp="1"/>
          </p:cNvSpPr>
          <p:nvPr>
            <p:ph idx="1"/>
          </p:nvPr>
        </p:nvSpPr>
        <p:spPr>
          <a:xfrm>
            <a:off x="1097280" y="1845734"/>
            <a:ext cx="10058400" cy="4194848"/>
          </a:xfrm>
        </p:spPr>
        <p:txBody>
          <a:bodyPr>
            <a:normAutofit/>
          </a:bodyPr>
          <a:lstStyle/>
          <a:p>
            <a:pPr>
              <a:lnSpc>
                <a:spcPct val="110000"/>
              </a:lnSpc>
              <a:defRPr/>
            </a:pPr>
            <a:r>
              <a:rPr lang="en-US" dirty="0"/>
              <a:t>At the cusp of something transformative</a:t>
            </a:r>
          </a:p>
          <a:p>
            <a:pPr lvl="1">
              <a:lnSpc>
                <a:spcPct val="110000"/>
              </a:lnSpc>
              <a:defRPr/>
            </a:pPr>
            <a:r>
              <a:rPr lang="en-US" dirty="0"/>
              <a:t>be open to partnering with computer scientists, patients, companies, etc.</a:t>
            </a:r>
          </a:p>
          <a:p>
            <a:pPr>
              <a:defRPr/>
            </a:pPr>
            <a:r>
              <a:rPr lang="en-US" dirty="0"/>
              <a:t>To guard against hype and to maximize value</a:t>
            </a:r>
          </a:p>
          <a:p>
            <a:pPr lvl="1">
              <a:lnSpc>
                <a:spcPct val="110000"/>
              </a:lnSpc>
              <a:defRPr/>
            </a:pPr>
            <a:r>
              <a:rPr lang="en-US" dirty="0"/>
              <a:t>stay grounded in what is clinically useful and important</a:t>
            </a:r>
          </a:p>
          <a:p>
            <a:pPr lvl="1">
              <a:lnSpc>
                <a:spcPct val="110000"/>
              </a:lnSpc>
              <a:defRPr/>
            </a:pPr>
            <a:r>
              <a:rPr lang="en-US" dirty="0"/>
              <a:t>know as much as possible of the underlying informatics</a:t>
            </a:r>
          </a:p>
          <a:p>
            <a:pPr lvl="1">
              <a:lnSpc>
                <a:spcPct val="110000"/>
              </a:lnSpc>
              <a:defRPr/>
            </a:pPr>
            <a:r>
              <a:rPr lang="en-US" dirty="0"/>
              <a:t>don't forget to apply epi/</a:t>
            </a:r>
            <a:r>
              <a:rPr lang="en-US" dirty="0" err="1"/>
              <a:t>biostats</a:t>
            </a:r>
            <a:r>
              <a:rPr lang="en-US" dirty="0"/>
              <a:t> principles, but be open to new methods for studying ordered complexity </a:t>
            </a:r>
          </a:p>
          <a:p>
            <a:pPr lvl="1">
              <a:lnSpc>
                <a:spcPct val="110000"/>
              </a:lnSpc>
              <a:defRPr/>
            </a:pPr>
            <a:r>
              <a:rPr lang="en-US" dirty="0"/>
              <a:t>help develop new tech, digital biomarkers, methods for evaluation -- bring clinical research science to the digital age</a:t>
            </a:r>
          </a:p>
          <a:p>
            <a:pPr>
              <a:defRPr/>
            </a:pPr>
            <a:r>
              <a:rPr lang="en-US" dirty="0"/>
              <a:t>Course evaluation</a:t>
            </a:r>
          </a:p>
          <a:p>
            <a:pPr lvl="1">
              <a:defRPr/>
            </a:pPr>
            <a:r>
              <a:rPr lang="en-US" sz="1600" dirty="0"/>
              <a:t>please fill out when you get it! </a:t>
            </a:r>
            <a:r>
              <a:rPr lang="en-US" sz="1600" u="sng" dirty="0"/>
              <a:t> </a:t>
            </a:r>
            <a:r>
              <a:rPr lang="en-US" sz="1600" dirty="0"/>
              <a:t> </a:t>
            </a:r>
            <a:endParaRPr lang="en-US" dirty="0"/>
          </a:p>
        </p:txBody>
      </p:sp>
      <p:sp>
        <p:nvSpPr>
          <p:cNvPr id="6" name="Date Placeholder 3">
            <a:extLst>
              <a:ext uri="{FF2B5EF4-FFF2-40B4-BE49-F238E27FC236}">
                <a16:creationId xmlns:a16="http://schemas.microsoft.com/office/drawing/2014/main" id="{720EB93C-805F-0147-A762-7074E04EB6F2}"/>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7" name="Footer Placeholder 4">
            <a:extLst>
              <a:ext uri="{FF2B5EF4-FFF2-40B4-BE49-F238E27FC236}">
                <a16:creationId xmlns:a16="http://schemas.microsoft.com/office/drawing/2014/main" id="{97B20DE1-5ED1-8149-8E9D-B533081263D5}"/>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2264316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B97A-BF5A-A14F-9CC1-C3609EE195CD}"/>
              </a:ext>
            </a:extLst>
          </p:cNvPr>
          <p:cNvSpPr>
            <a:spLocks noGrp="1"/>
          </p:cNvSpPr>
          <p:nvPr>
            <p:ph type="title"/>
          </p:nvPr>
        </p:nvSpPr>
        <p:spPr/>
        <p:txBody>
          <a:bodyPr/>
          <a:lstStyle/>
          <a:p>
            <a:r>
              <a:rPr lang="en-US" dirty="0"/>
              <a:t>“Complexity, Simplicity, and Epi”</a:t>
            </a:r>
          </a:p>
        </p:txBody>
      </p:sp>
      <p:pic>
        <p:nvPicPr>
          <p:cNvPr id="5" name="Content Placeholder 4">
            <a:extLst>
              <a:ext uri="{FF2B5EF4-FFF2-40B4-BE49-F238E27FC236}">
                <a16:creationId xmlns:a16="http://schemas.microsoft.com/office/drawing/2014/main" id="{B877A726-C491-AB48-B748-50A0344AF922}"/>
              </a:ext>
            </a:extLst>
          </p:cNvPr>
          <p:cNvPicPr>
            <a:picLocks noGrp="1" noChangeAspect="1"/>
          </p:cNvPicPr>
          <p:nvPr>
            <p:ph idx="1"/>
          </p:nvPr>
        </p:nvPicPr>
        <p:blipFill>
          <a:blip r:embed="rId2"/>
          <a:stretch>
            <a:fillRect/>
          </a:stretch>
        </p:blipFill>
        <p:spPr>
          <a:xfrm>
            <a:off x="1216708" y="1846263"/>
            <a:ext cx="9818909" cy="4022725"/>
          </a:xfrm>
        </p:spPr>
      </p:pic>
      <p:sp>
        <p:nvSpPr>
          <p:cNvPr id="6" name="Date Placeholder 3">
            <a:extLst>
              <a:ext uri="{FF2B5EF4-FFF2-40B4-BE49-F238E27FC236}">
                <a16:creationId xmlns:a16="http://schemas.microsoft.com/office/drawing/2014/main" id="{A2FBB114-8011-5E45-A0FF-5C587D760530}"/>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7" name="Footer Placeholder 4">
            <a:extLst>
              <a:ext uri="{FF2B5EF4-FFF2-40B4-BE49-F238E27FC236}">
                <a16:creationId xmlns:a16="http://schemas.microsoft.com/office/drawing/2014/main" id="{F2496AFC-AAB3-E344-9F22-EC96A56B7351}"/>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
        <p:nvSpPr>
          <p:cNvPr id="8" name="Rectangle 7">
            <a:extLst>
              <a:ext uri="{FF2B5EF4-FFF2-40B4-BE49-F238E27FC236}">
                <a16:creationId xmlns:a16="http://schemas.microsoft.com/office/drawing/2014/main" id="{A1A6A792-B1D8-FF41-BBFD-5AE42073E8CD}"/>
              </a:ext>
            </a:extLst>
          </p:cNvPr>
          <p:cNvSpPr/>
          <p:nvPr/>
        </p:nvSpPr>
        <p:spPr>
          <a:xfrm>
            <a:off x="5344706" y="5984011"/>
            <a:ext cx="6133421" cy="307777"/>
          </a:xfrm>
          <a:prstGeom prst="rect">
            <a:avLst/>
          </a:prstGeom>
        </p:spPr>
        <p:txBody>
          <a:bodyPr wrap="square">
            <a:spAutoFit/>
          </a:bodyPr>
          <a:lstStyle/>
          <a:p>
            <a:r>
              <a:rPr lang="en-US" sz="1400" i="1" dirty="0">
                <a:solidFill>
                  <a:schemeClr val="tx1">
                    <a:lumMod val="75000"/>
                    <a:lumOff val="25000"/>
                  </a:schemeClr>
                </a:solidFill>
                <a:latin typeface="Calibri" panose="020F0502020204030204" pitchFamily="34" charset="0"/>
                <a:cs typeface="Calibri" panose="020F0502020204030204" pitchFamily="34" charset="0"/>
              </a:rPr>
              <a:t>Pearce and </a:t>
            </a:r>
            <a:r>
              <a:rPr lang="en-US" sz="1400" i="1" dirty="0" err="1">
                <a:solidFill>
                  <a:schemeClr val="tx1">
                    <a:lumMod val="75000"/>
                    <a:lumOff val="25000"/>
                  </a:schemeClr>
                </a:solidFill>
                <a:latin typeface="Calibri" panose="020F0502020204030204" pitchFamily="34" charset="0"/>
                <a:cs typeface="Calibri" panose="020F0502020204030204" pitchFamily="34" charset="0"/>
              </a:rPr>
              <a:t>Merletti</a:t>
            </a:r>
            <a:r>
              <a:rPr lang="en-US" sz="1400" i="1" dirty="0">
                <a:solidFill>
                  <a:schemeClr val="tx1">
                    <a:lumMod val="75000"/>
                    <a:lumOff val="25000"/>
                  </a:schemeClr>
                </a:solidFill>
                <a:latin typeface="Calibri" panose="020F0502020204030204" pitchFamily="34" charset="0"/>
                <a:cs typeface="Calibri" panose="020F0502020204030204" pitchFamily="34" charset="0"/>
              </a:rPr>
              <a:t>, International Journal of Epidemiology 2006;35:515–519</a:t>
            </a:r>
          </a:p>
        </p:txBody>
      </p:sp>
    </p:spTree>
    <p:extLst>
      <p:ext uri="{BB962C8B-B14F-4D97-AF65-F5344CB8AC3E}">
        <p14:creationId xmlns:p14="http://schemas.microsoft.com/office/powerpoint/2010/main" val="392278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a:bodyPr>
          <a:lstStyle/>
          <a:p>
            <a:pPr algn="l"/>
            <a:r>
              <a:rPr lang="en-US" sz="4000" dirty="0"/>
              <a:t>Biomarkers of Ordered Complexity</a:t>
            </a:r>
          </a:p>
        </p:txBody>
      </p:sp>
      <p:sp>
        <p:nvSpPr>
          <p:cNvPr id="59395" name="Rectangle 3"/>
          <p:cNvSpPr>
            <a:spLocks noGrp="1" noChangeArrowheads="1"/>
          </p:cNvSpPr>
          <p:nvPr>
            <p:ph idx="1"/>
          </p:nvPr>
        </p:nvSpPr>
        <p:spPr>
          <a:xfrm>
            <a:off x="1097280" y="1845734"/>
            <a:ext cx="5450003" cy="4023360"/>
          </a:xfrm>
        </p:spPr>
        <p:txBody>
          <a:bodyPr>
            <a:normAutofit/>
          </a:bodyPr>
          <a:lstStyle/>
          <a:p>
            <a:pPr>
              <a:buFontTx/>
              <a:buNone/>
            </a:pPr>
            <a:r>
              <a:rPr lang="en-US" sz="1900" dirty="0">
                <a:latin typeface="Calibri" panose="020F0502020204030204" pitchFamily="34" charset="0"/>
                <a:cs typeface="Calibri" panose="020F0502020204030204" pitchFamily="34" charset="0"/>
              </a:rPr>
              <a:t>Measuring variables across 5 rings of health</a:t>
            </a:r>
          </a:p>
          <a:p>
            <a:pPr>
              <a:buFontTx/>
              <a:buNone/>
            </a:pPr>
            <a:r>
              <a:rPr lang="en-US" sz="1900" dirty="0">
                <a:latin typeface="Calibri" panose="020F0502020204030204" pitchFamily="34" charset="0"/>
                <a:cs typeface="Calibri" panose="020F0502020204030204" pitchFamily="34" charset="0"/>
              </a:rPr>
              <a:t>Measuring variables more frequently</a:t>
            </a:r>
          </a:p>
          <a:p>
            <a:pPr>
              <a:buFontTx/>
              <a:buNone/>
            </a:pPr>
            <a:r>
              <a:rPr lang="en-US" sz="1900" dirty="0">
                <a:latin typeface="Calibri" panose="020F0502020204030204" pitchFamily="34" charset="0"/>
                <a:cs typeface="Calibri" panose="020F0502020204030204" pitchFamily="34" charset="0"/>
              </a:rPr>
              <a:t>Measuring variables “in the wild” rather than in controlled clinic or lab visit</a:t>
            </a:r>
          </a:p>
          <a:p>
            <a:pPr marL="0" indent="0">
              <a:buNone/>
            </a:pPr>
            <a:r>
              <a:rPr lang="en-US" dirty="0"/>
              <a:t>Dimensions of variables</a:t>
            </a:r>
          </a:p>
          <a:p>
            <a:pPr lvl="1"/>
            <a:r>
              <a:rPr lang="en-US" dirty="0"/>
              <a:t>passive vs. active collection</a:t>
            </a:r>
          </a:p>
          <a:p>
            <a:pPr lvl="1"/>
            <a:r>
              <a:rPr lang="en-US" dirty="0"/>
              <a:t>quantitative vs. qualitative</a:t>
            </a:r>
          </a:p>
          <a:p>
            <a:pPr lvl="1"/>
            <a:r>
              <a:rPr lang="en-US" dirty="0"/>
              <a:t>objective vs subjective </a:t>
            </a:r>
          </a:p>
          <a:p>
            <a:pPr>
              <a:buFontTx/>
              <a:buNone/>
            </a:pPr>
            <a:endParaRPr lang="en-US" sz="1900" dirty="0">
              <a:latin typeface="Calibri" panose="020F0502020204030204" pitchFamily="34" charset="0"/>
              <a:cs typeface="Calibri" panose="020F0502020204030204" pitchFamily="34" charset="0"/>
            </a:endParaRPr>
          </a:p>
          <a:p>
            <a:pPr>
              <a:buFontTx/>
              <a:buNone/>
            </a:pPr>
            <a:endParaRPr lang="en-US" sz="1900" dirty="0">
              <a:latin typeface="Calibri" panose="020F0502020204030204" pitchFamily="34" charset="0"/>
              <a:cs typeface="Calibri" panose="020F0502020204030204" pitchFamily="34" charset="0"/>
            </a:endParaRPr>
          </a:p>
          <a:p>
            <a:pPr>
              <a:buFontTx/>
              <a:buNone/>
            </a:pPr>
            <a:endParaRPr lang="en-US" sz="1900" dirty="0">
              <a:latin typeface="Calibri" panose="020F0502020204030204" pitchFamily="34" charset="0"/>
              <a:cs typeface="Calibri" panose="020F0502020204030204" pitchFamily="34" charset="0"/>
            </a:endParaRPr>
          </a:p>
          <a:p>
            <a:pPr>
              <a:buFontTx/>
              <a:buNone/>
            </a:pPr>
            <a:endParaRPr lang="en-US" sz="1900" dirty="0">
              <a:solidFill>
                <a:srgbClr val="000000"/>
              </a:solidFill>
              <a:latin typeface="Calibri" panose="020F0502020204030204" pitchFamily="34" charset="0"/>
              <a:cs typeface="Calibri" panose="020F0502020204030204" pitchFamily="34" charset="0"/>
            </a:endParaRPr>
          </a:p>
        </p:txBody>
      </p:sp>
      <p:pic>
        <p:nvPicPr>
          <p:cNvPr id="22" name="Content Placeholder 3" descr="RingDiagram.jpg"/>
          <p:cNvPicPr>
            <a:picLocks noChangeAspect="1"/>
          </p:cNvPicPr>
          <p:nvPr/>
        </p:nvPicPr>
        <p:blipFill>
          <a:blip r:embed="rId3" cstate="print"/>
          <a:stretch>
            <a:fillRect/>
          </a:stretch>
        </p:blipFill>
        <p:spPr bwMode="auto">
          <a:xfrm>
            <a:off x="7341382" y="2308903"/>
            <a:ext cx="3814298" cy="3482299"/>
          </a:xfrm>
          <a:prstGeom prst="rect">
            <a:avLst/>
          </a:prstGeom>
          <a:noFill/>
          <a:ln w="9525">
            <a:solidFill>
              <a:srgbClr val="B3B3B3"/>
            </a:solidFill>
            <a:miter lim="800000"/>
            <a:headEnd/>
            <a:tailEnd/>
          </a:ln>
        </p:spPr>
      </p:pic>
      <p:sp>
        <p:nvSpPr>
          <p:cNvPr id="24" name="TextBox 2"/>
          <p:cNvSpPr txBox="1">
            <a:spLocks noChangeArrowheads="1"/>
          </p:cNvSpPr>
          <p:nvPr/>
        </p:nvSpPr>
        <p:spPr bwMode="auto">
          <a:xfrm>
            <a:off x="3308684" y="5977468"/>
            <a:ext cx="809458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400" i="1" dirty="0">
                <a:solidFill>
                  <a:schemeClr val="tx1">
                    <a:lumMod val="75000"/>
                    <a:lumOff val="25000"/>
                  </a:schemeClr>
                </a:solidFill>
                <a:latin typeface="Calibri" panose="020F0502020204030204" pitchFamily="34" charset="0"/>
                <a:cs typeface="Calibri" panose="020F0502020204030204" pitchFamily="34" charset="0"/>
              </a:rPr>
              <a:t>Schatz, BR, et al. Healthcare Infrastructure: Health Systems for Individuals and Populations. Springer, 2013.</a:t>
            </a:r>
            <a:endParaRPr lang="en-US" sz="1800" i="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 name="TextBox 1"/>
          <p:cNvSpPr txBox="1"/>
          <p:nvPr/>
        </p:nvSpPr>
        <p:spPr>
          <a:xfrm>
            <a:off x="8103826" y="1877264"/>
            <a:ext cx="2289409" cy="400110"/>
          </a:xfrm>
          <a:prstGeom prst="rect">
            <a:avLst/>
          </a:prstGeom>
          <a:noFill/>
        </p:spPr>
        <p:txBody>
          <a:bodyPr wrap="none" rtlCol="0">
            <a:spAutoFit/>
          </a:bodyPr>
          <a:lstStyle/>
          <a:p>
            <a:r>
              <a:rPr lang="en-US" sz="2000" dirty="0">
                <a:solidFill>
                  <a:schemeClr val="tx1">
                    <a:lumMod val="75000"/>
                    <a:lumOff val="25000"/>
                  </a:schemeClr>
                </a:solidFill>
              </a:rPr>
              <a:t>Five Rings of Health</a:t>
            </a:r>
          </a:p>
        </p:txBody>
      </p:sp>
      <p:sp>
        <p:nvSpPr>
          <p:cNvPr id="9" name="Date Placeholder 3">
            <a:extLst>
              <a:ext uri="{FF2B5EF4-FFF2-40B4-BE49-F238E27FC236}">
                <a16:creationId xmlns:a16="http://schemas.microsoft.com/office/drawing/2014/main" id="{C7F93CA7-34FE-544D-A9B8-0A8014DED778}"/>
              </a:ext>
            </a:extLst>
          </p:cNvPr>
          <p:cNvSpPr>
            <a:spLocks noGrp="1"/>
          </p:cNvSpPr>
          <p:nvPr>
            <p:ph type="dt" sz="quarter" idx="10"/>
          </p:nvPr>
        </p:nvSpPr>
        <p:spPr>
          <a:xfrm>
            <a:off x="1097280" y="6459785"/>
            <a:ext cx="2472271" cy="365125"/>
          </a:xfrm>
        </p:spPr>
        <p:txBody>
          <a:bodyPr/>
          <a:lstStyle/>
          <a:p>
            <a:pPr>
              <a:defRPr/>
            </a:pPr>
            <a:r>
              <a:rPr lang="en-US" dirty="0"/>
              <a:t>February 13, 2018: I. Sim</a:t>
            </a:r>
            <a:endParaRPr lang="en-US" sz="1400" dirty="0"/>
          </a:p>
        </p:txBody>
      </p:sp>
      <p:sp>
        <p:nvSpPr>
          <p:cNvPr id="10" name="Footer Placeholder 4">
            <a:extLst>
              <a:ext uri="{FF2B5EF4-FFF2-40B4-BE49-F238E27FC236}">
                <a16:creationId xmlns:a16="http://schemas.microsoft.com/office/drawing/2014/main" id="{36377E05-8C00-CA44-ACBB-BB5DA723322C}"/>
              </a:ext>
            </a:extLst>
          </p:cNvPr>
          <p:cNvSpPr>
            <a:spLocks noGrp="1"/>
          </p:cNvSpPr>
          <p:nvPr>
            <p:ph type="ftr" sz="quarter" idx="11"/>
          </p:nvPr>
        </p:nvSpPr>
        <p:spPr>
          <a:xfrm>
            <a:off x="3708411" y="6459784"/>
            <a:ext cx="4822804" cy="365125"/>
          </a:xfrm>
        </p:spPr>
        <p:txBody>
          <a:bodyPr/>
          <a:lstStyle/>
          <a:p>
            <a:pPr>
              <a:defRPr/>
            </a:pPr>
            <a:r>
              <a:rPr lang="en-US" dirty="0"/>
              <a:t>Tech-enabled clinical research: Part 2</a:t>
            </a:r>
          </a:p>
          <a:p>
            <a:pPr>
              <a:defRPr/>
            </a:pPr>
            <a:r>
              <a:rPr lang="en-US" dirty="0"/>
              <a:t>Epi 206 Medical Informatics</a:t>
            </a:r>
          </a:p>
        </p:txBody>
      </p:sp>
    </p:spTree>
    <p:extLst>
      <p:ext uri="{BB962C8B-B14F-4D97-AF65-F5344CB8AC3E}">
        <p14:creationId xmlns:p14="http://schemas.microsoft.com/office/powerpoint/2010/main" val="2866810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65B8-3221-CA47-A9B6-C8043AC90917}"/>
              </a:ext>
            </a:extLst>
          </p:cNvPr>
          <p:cNvSpPr>
            <a:spLocks noGrp="1"/>
          </p:cNvSpPr>
          <p:nvPr>
            <p:ph type="title"/>
          </p:nvPr>
        </p:nvSpPr>
        <p:spPr/>
        <p:txBody>
          <a:bodyPr>
            <a:normAutofit/>
          </a:bodyPr>
          <a:lstStyle/>
          <a:p>
            <a:r>
              <a:rPr lang="en-US" sz="4000" dirty="0"/>
              <a:t>Types of “Digital Biomarkers” Facilitated by Tech</a:t>
            </a:r>
          </a:p>
        </p:txBody>
      </p:sp>
      <p:sp>
        <p:nvSpPr>
          <p:cNvPr id="3" name="Content Placeholder 2">
            <a:extLst>
              <a:ext uri="{FF2B5EF4-FFF2-40B4-BE49-F238E27FC236}">
                <a16:creationId xmlns:a16="http://schemas.microsoft.com/office/drawing/2014/main" id="{B3C558E2-D883-1C44-A808-5F3013B91DA4}"/>
              </a:ext>
            </a:extLst>
          </p:cNvPr>
          <p:cNvSpPr>
            <a:spLocks noGrp="1"/>
          </p:cNvSpPr>
          <p:nvPr>
            <p:ph idx="1"/>
          </p:nvPr>
        </p:nvSpPr>
        <p:spPr>
          <a:xfrm>
            <a:off x="1097280" y="1845733"/>
            <a:ext cx="10058400" cy="4422719"/>
          </a:xfrm>
        </p:spPr>
        <p:txBody>
          <a:bodyPr/>
          <a:lstStyle/>
          <a:p>
            <a:r>
              <a:rPr lang="en-US" sz="1800" dirty="0" err="1"/>
              <a:t>Biophysiologic</a:t>
            </a:r>
            <a:endParaRPr lang="en-US" sz="1800" dirty="0"/>
          </a:p>
          <a:p>
            <a:pPr lvl="1"/>
            <a:r>
              <a:rPr lang="en-US" sz="1600" dirty="0"/>
              <a:t>Blood pressure, blood glucose, heart rate, heart rate variability, respiratory rate, weight</a:t>
            </a:r>
          </a:p>
          <a:p>
            <a:pPr lvl="1"/>
            <a:r>
              <a:rPr lang="en-US" sz="1600" dirty="0"/>
              <a:t>Physical activity, mobility, gait, tremor</a:t>
            </a:r>
          </a:p>
          <a:p>
            <a:pPr lvl="1"/>
            <a:r>
              <a:rPr lang="en-US" sz="1600" dirty="0"/>
              <a:t>Lung water congestion, cardiac wall motion, spirometry, eye gaze, voice, urine output</a:t>
            </a:r>
          </a:p>
          <a:p>
            <a:r>
              <a:rPr lang="en-US" sz="1800" dirty="0"/>
              <a:t>Subjective</a:t>
            </a:r>
          </a:p>
          <a:p>
            <a:pPr lvl="1"/>
            <a:r>
              <a:rPr lang="en-US" sz="1600" dirty="0"/>
              <a:t>Pain, fatigue, stress, mood, depression, nausea, dyspnea, dizziness,…</a:t>
            </a:r>
          </a:p>
          <a:p>
            <a:r>
              <a:rPr lang="en-US" sz="1800" dirty="0"/>
              <a:t>Behavioral</a:t>
            </a:r>
          </a:p>
          <a:p>
            <a:pPr lvl="1"/>
            <a:r>
              <a:rPr lang="en-US" sz="1600" dirty="0"/>
              <a:t>Sleep, smoking, eating, tooth brushing, phone usage, app usage,…</a:t>
            </a:r>
          </a:p>
          <a:p>
            <a:pPr lvl="1"/>
            <a:r>
              <a:rPr lang="en-US" sz="1600" dirty="0"/>
              <a:t>Craving, stress, social interactions,…</a:t>
            </a:r>
          </a:p>
          <a:p>
            <a:r>
              <a:rPr lang="en-US" sz="1800" dirty="0"/>
              <a:t>Environmental</a:t>
            </a:r>
          </a:p>
          <a:p>
            <a:pPr lvl="1"/>
            <a:r>
              <a:rPr lang="en-US" sz="1600" dirty="0"/>
              <a:t>temperature, pollen, humidity, PM2.5, noise, traffic, population density, pedestrian movement,…</a:t>
            </a:r>
          </a:p>
          <a:p>
            <a:pPr lvl="1"/>
            <a:r>
              <a:rPr lang="en-US" sz="1600" dirty="0"/>
              <a:t>Public health</a:t>
            </a:r>
            <a:r>
              <a:rPr lang="en-US" sz="1600" dirty="0">
                <a:sym typeface="Wingdings" pitchFamily="2" charset="2"/>
              </a:rPr>
              <a:t>: e.g., d</a:t>
            </a:r>
            <a:r>
              <a:rPr lang="en-US" sz="1600" dirty="0"/>
              <a:t>aily rat count in NYC, violence, crime, sales of </a:t>
            </a:r>
            <a:r>
              <a:rPr lang="en-US" sz="1600" dirty="0" err="1"/>
              <a:t>antidiarrheals</a:t>
            </a:r>
            <a:r>
              <a:rPr lang="en-US" sz="1600" dirty="0"/>
              <a:t>,…</a:t>
            </a:r>
          </a:p>
          <a:p>
            <a:endParaRPr lang="en-US" dirty="0"/>
          </a:p>
        </p:txBody>
      </p:sp>
    </p:spTree>
    <p:extLst>
      <p:ext uri="{BB962C8B-B14F-4D97-AF65-F5344CB8AC3E}">
        <p14:creationId xmlns:p14="http://schemas.microsoft.com/office/powerpoint/2010/main" val="370209292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Office Theme">
  <a:themeElements>
    <a:clrScheme name="Vivli theme colors">
      <a:dk1>
        <a:sysClr val="windowText" lastClr="000000"/>
      </a:dk1>
      <a:lt1>
        <a:sysClr val="window" lastClr="FFFFFF"/>
      </a:lt1>
      <a:dk2>
        <a:srgbClr val="004071"/>
      </a:dk2>
      <a:lt2>
        <a:srgbClr val="AFC3CD"/>
      </a:lt2>
      <a:accent1>
        <a:srgbClr val="0097C6"/>
      </a:accent1>
      <a:accent2>
        <a:srgbClr val="008A7A"/>
      </a:accent2>
      <a:accent3>
        <a:srgbClr val="E2E81A"/>
      </a:accent3>
      <a:accent4>
        <a:srgbClr val="84BD00"/>
      </a:accent4>
      <a:accent5>
        <a:srgbClr val="0043AF"/>
      </a:accent5>
      <a:accent6>
        <a:srgbClr val="ED81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ivli Presentation format_4-13-16 (Read-Only)" id="{12847D6D-AAA7-924E-9297-984AEB095C1F}" vid="{42942628-F8CE-EE4E-BED5-35170750F1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7304</TotalTime>
  <Words>6703</Words>
  <Application>Microsoft Macintosh PowerPoint</Application>
  <PresentationFormat>Widescreen</PresentationFormat>
  <Paragraphs>903</Paragraphs>
  <Slides>65</Slides>
  <Notes>43</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65</vt:i4>
      </vt:variant>
    </vt:vector>
  </HeadingPairs>
  <TitlesOfParts>
    <vt:vector size="83" baseType="lpstr">
      <vt:lpstr>Arial Unicode MS</vt:lpstr>
      <vt:lpstr>ＭＳ Ｐゴシック</vt:lpstr>
      <vt:lpstr>ＭＳ Ｐゴシック</vt:lpstr>
      <vt:lpstr>Arial</vt:lpstr>
      <vt:lpstr>Calibri</vt:lpstr>
      <vt:lpstr>Calibri Light</vt:lpstr>
      <vt:lpstr>Candara</vt:lpstr>
      <vt:lpstr>Galdeano</vt:lpstr>
      <vt:lpstr>Helvetica</vt:lpstr>
      <vt:lpstr>Lato</vt:lpstr>
      <vt:lpstr>Lucida Sans</vt:lpstr>
      <vt:lpstr>Mangal</vt:lpstr>
      <vt:lpstr>Quattrocento Sans</vt:lpstr>
      <vt:lpstr>Times</vt:lpstr>
      <vt:lpstr>Times New Roman</vt:lpstr>
      <vt:lpstr>Wingdings</vt:lpstr>
      <vt:lpstr>Retrospect</vt:lpstr>
      <vt:lpstr>1_Office Theme</vt:lpstr>
      <vt:lpstr>Tech-Enabled Clinical Research: Part 2</vt:lpstr>
      <vt:lpstr>Final Problem Set</vt:lpstr>
      <vt:lpstr>Last Class</vt:lpstr>
      <vt:lpstr>Outline</vt:lpstr>
      <vt:lpstr>“Big 6” Questions</vt:lpstr>
      <vt:lpstr>Complexity</vt:lpstr>
      <vt:lpstr>“Complexity, Simplicity, and Epi”</vt:lpstr>
      <vt:lpstr>Biomarkers of Ordered Complexity</vt:lpstr>
      <vt:lpstr>Types of “Digital Biomarkers” Facilitated by Tech</vt:lpstr>
      <vt:lpstr>Outline</vt:lpstr>
      <vt:lpstr>Common Data Elements (CDEs)</vt:lpstr>
      <vt:lpstr>What is a Digital Biomarker?</vt:lpstr>
      <vt:lpstr>Example MD2K Biomarkers</vt:lpstr>
      <vt:lpstr>Multi-modal passive dbiomarker for depression</vt:lpstr>
      <vt:lpstr>What are the “right” digital biomarkers?</vt:lpstr>
      <vt:lpstr>Patient-Reported Outcomes (PROs)</vt:lpstr>
      <vt:lpstr>PROMIS Population-Normed PROs</vt:lpstr>
      <vt:lpstr>PROs into the EHR</vt:lpstr>
      <vt:lpstr>ePRO Platforms</vt:lpstr>
      <vt:lpstr>PROs vs. EMAs </vt:lpstr>
      <vt:lpstr>PROs vs. EMAs </vt:lpstr>
      <vt:lpstr>PowerPoint Presentation</vt:lpstr>
      <vt:lpstr>Photographic Affect Meter</vt:lpstr>
      <vt:lpstr>YADLs (Your Activities of Daily Living)</vt:lpstr>
      <vt:lpstr>“Active Tasks”</vt:lpstr>
      <vt:lpstr>“Hybrid” PROs</vt:lpstr>
      <vt:lpstr>Staying Quit – Passive and Active dBiomarkers  </vt:lpstr>
      <vt:lpstr>PowerPoint Presentation</vt:lpstr>
      <vt:lpstr>New Science: Digital Biomarkers &amp; Hybrid PROs</vt:lpstr>
      <vt:lpstr>Validation Challenges</vt:lpstr>
      <vt:lpstr>Outline</vt:lpstr>
      <vt:lpstr>Data for Hypertension Management </vt:lpstr>
      <vt:lpstr>Obtaining the Data: APIs</vt:lpstr>
      <vt:lpstr>Example API: GoogleFit</vt:lpstr>
      <vt:lpstr>Obtaining the Data: Schemas</vt:lpstr>
      <vt:lpstr>Every Sensor Uses Different Schemas</vt:lpstr>
      <vt:lpstr>Minutes of Moderate Activity</vt:lpstr>
      <vt:lpstr>Minutes of Moderate Activity</vt:lpstr>
      <vt:lpstr>Déjà Vu</vt:lpstr>
      <vt:lpstr>Why Can't Health Data Work Like an ATM?</vt:lpstr>
      <vt:lpstr>PowerPoint Presentation</vt:lpstr>
      <vt:lpstr>65+ Published Schemas</vt:lpstr>
      <vt:lpstr>P1752 Open mHealth Working Group Meeting </vt:lpstr>
      <vt:lpstr>Epic/Apple-based Outcomes Assessment for LHS</vt:lpstr>
      <vt:lpstr> Open mHealth/FHIR-Based LHS</vt:lpstr>
      <vt:lpstr>Outcomes Assessment Summary</vt:lpstr>
      <vt:lpstr>Outline</vt:lpstr>
      <vt:lpstr>Technology-enabled Interventions</vt:lpstr>
      <vt:lpstr>Therapeutic Precision</vt:lpstr>
      <vt:lpstr>Mismatched "Metabolic Rate" of Technology and Evaluation</vt:lpstr>
      <vt:lpstr>LHS Interventional Designs: Does it Work?</vt:lpstr>
      <vt:lpstr>Multiphase Optimization Strategy (MOST)</vt:lpstr>
      <vt:lpstr>Prompted Optional Randomized Trial</vt:lpstr>
      <vt:lpstr>Stepped Wedge</vt:lpstr>
      <vt:lpstr>PowerPoint Presentation</vt:lpstr>
      <vt:lpstr>which works better: venlafaxine or sertraline?</vt:lpstr>
      <vt:lpstr>none of us are average</vt:lpstr>
      <vt:lpstr>which works better for you?</vt:lpstr>
      <vt:lpstr>there you are!</vt:lpstr>
      <vt:lpstr>mHealth-enabled N-of-1 (“ultimate design for precision medicine”)</vt:lpstr>
      <vt:lpstr>Interventions Design Summary</vt:lpstr>
      <vt:lpstr>Vivli</vt:lpstr>
      <vt:lpstr>Vivli Benefits for Academic Data Contributors</vt:lpstr>
      <vt:lpstr>Class Summary</vt:lpstr>
      <vt:lpstr>Take Home Message</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Informatics  for Clinical Research</dc:title>
  <dc:creator>Ida Sim</dc:creator>
  <cp:lastModifiedBy>Ida Sim</cp:lastModifiedBy>
  <cp:revision>955</cp:revision>
  <dcterms:created xsi:type="dcterms:W3CDTF">2018-01-07T16:37:57Z</dcterms:created>
  <dcterms:modified xsi:type="dcterms:W3CDTF">2018-02-13T18:24:48Z</dcterms:modified>
</cp:coreProperties>
</file>