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6"/>
  </p:notesMasterIdLst>
  <p:sldIdLst>
    <p:sldId id="266" r:id="rId2"/>
    <p:sldId id="411" r:id="rId3"/>
    <p:sldId id="412" r:id="rId4"/>
    <p:sldId id="268" r:id="rId5"/>
    <p:sldId id="340" r:id="rId6"/>
    <p:sldId id="297" r:id="rId7"/>
    <p:sldId id="343" r:id="rId8"/>
    <p:sldId id="339" r:id="rId9"/>
    <p:sldId id="341" r:id="rId10"/>
    <p:sldId id="299" r:id="rId11"/>
    <p:sldId id="406" r:id="rId12"/>
    <p:sldId id="413" r:id="rId13"/>
    <p:sldId id="281" r:id="rId14"/>
    <p:sldId id="344" r:id="rId15"/>
    <p:sldId id="345" r:id="rId16"/>
    <p:sldId id="346" r:id="rId17"/>
    <p:sldId id="347" r:id="rId18"/>
    <p:sldId id="348" r:id="rId19"/>
    <p:sldId id="349" r:id="rId20"/>
    <p:sldId id="350" r:id="rId21"/>
    <p:sldId id="351" r:id="rId22"/>
    <p:sldId id="295" r:id="rId23"/>
    <p:sldId id="414" r:id="rId24"/>
    <p:sldId id="342"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Tahom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81" autoAdjust="0"/>
    <p:restoredTop sz="93061" autoAdjust="0"/>
  </p:normalViewPr>
  <p:slideViewPr>
    <p:cSldViewPr>
      <p:cViewPr varScale="1">
        <p:scale>
          <a:sx n="119" d="100"/>
          <a:sy n="119" d="100"/>
        </p:scale>
        <p:origin x="1584"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DA2B66AB-74E8-44A7-8A88-CF8FB9D48E76}"/>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ea typeface="+mn-ea"/>
                <a:cs typeface="+mn-cs"/>
              </a:defRPr>
            </a:lvl1pPr>
          </a:lstStyle>
          <a:p>
            <a:pPr>
              <a:defRPr/>
            </a:pPr>
            <a:endParaRPr lang="en-US" altLang="en-US"/>
          </a:p>
        </p:txBody>
      </p:sp>
      <p:sp>
        <p:nvSpPr>
          <p:cNvPr id="81923" name="Rectangle 3">
            <a:extLst>
              <a:ext uri="{FF2B5EF4-FFF2-40B4-BE49-F238E27FC236}">
                <a16:creationId xmlns:a16="http://schemas.microsoft.com/office/drawing/2014/main" id="{E2449308-1E7A-47DB-98C9-9696AC546C58}"/>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ltLang="en-US"/>
          </a:p>
        </p:txBody>
      </p:sp>
      <p:sp>
        <p:nvSpPr>
          <p:cNvPr id="3076" name="Rectangle 4">
            <a:extLst>
              <a:ext uri="{FF2B5EF4-FFF2-40B4-BE49-F238E27FC236}">
                <a16:creationId xmlns:a16="http://schemas.microsoft.com/office/drawing/2014/main" id="{0A9C06E8-D046-BF4F-B846-8700DB7020D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a:extLst>
              <a:ext uri="{FF2B5EF4-FFF2-40B4-BE49-F238E27FC236}">
                <a16:creationId xmlns:a16="http://schemas.microsoft.com/office/drawing/2014/main" id="{6D9F5445-6D84-434E-8E6B-D18CD95B6B7E}"/>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81926" name="Rectangle 6">
            <a:extLst>
              <a:ext uri="{FF2B5EF4-FFF2-40B4-BE49-F238E27FC236}">
                <a16:creationId xmlns:a16="http://schemas.microsoft.com/office/drawing/2014/main" id="{4A6B7D2E-791D-4906-8750-A0A1CDD1F0E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ea typeface="+mn-ea"/>
                <a:cs typeface="+mn-cs"/>
              </a:defRPr>
            </a:lvl1pPr>
          </a:lstStyle>
          <a:p>
            <a:pPr>
              <a:defRPr/>
            </a:pPr>
            <a:endParaRPr lang="en-US" altLang="en-US"/>
          </a:p>
        </p:txBody>
      </p:sp>
      <p:sp>
        <p:nvSpPr>
          <p:cNvPr id="81927" name="Rectangle 7">
            <a:extLst>
              <a:ext uri="{FF2B5EF4-FFF2-40B4-BE49-F238E27FC236}">
                <a16:creationId xmlns:a16="http://schemas.microsoft.com/office/drawing/2014/main" id="{77C241FA-F031-4968-B877-E0A3BBD8ABEF}"/>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57A120FA-7F1A-5B49-86E8-335B0A39004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7A120FA-7F1A-5B49-86E8-335B0A390047}" type="slidenum">
              <a:rPr lang="en-US" altLang="en-US" smtClean="0"/>
              <a:pPr>
                <a:defRPr/>
              </a:pPr>
              <a:t>1</a:t>
            </a:fld>
            <a:endParaRPr lang="en-US" altLang="en-US"/>
          </a:p>
        </p:txBody>
      </p:sp>
    </p:spTree>
    <p:extLst>
      <p:ext uri="{BB962C8B-B14F-4D97-AF65-F5344CB8AC3E}">
        <p14:creationId xmlns:p14="http://schemas.microsoft.com/office/powerpoint/2010/main" val="2317368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7A120FA-7F1A-5B49-86E8-335B0A390047}" type="slidenum">
              <a:rPr lang="en-US" altLang="en-US" smtClean="0"/>
              <a:pPr>
                <a:defRPr/>
              </a:pPr>
              <a:t>3</a:t>
            </a:fld>
            <a:endParaRPr lang="en-US" altLang="en-US"/>
          </a:p>
        </p:txBody>
      </p:sp>
    </p:spTree>
    <p:extLst>
      <p:ext uri="{BB962C8B-B14F-4D97-AF65-F5344CB8AC3E}">
        <p14:creationId xmlns:p14="http://schemas.microsoft.com/office/powerpoint/2010/main" val="2820789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1D350392-2B06-464A-8001-DEDA1642D63F}"/>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83C26A33-906A-1B43-BBFF-5C63D20263A6}" type="slidenum">
              <a:rPr lang="en-US" altLang="en-US" smtClean="0">
                <a:latin typeface="Times New Roman" panose="02020603050405020304" pitchFamily="18" charset="0"/>
              </a:rPr>
              <a:pPr/>
              <a:t>11</a:t>
            </a:fld>
            <a:endParaRPr lang="en-US" altLang="en-US">
              <a:latin typeface="Times New Roman" panose="02020603050405020304" pitchFamily="18" charset="0"/>
            </a:endParaRPr>
          </a:p>
        </p:txBody>
      </p:sp>
      <p:sp>
        <p:nvSpPr>
          <p:cNvPr id="30723" name="Rectangle 2">
            <a:extLst>
              <a:ext uri="{FF2B5EF4-FFF2-40B4-BE49-F238E27FC236}">
                <a16:creationId xmlns:a16="http://schemas.microsoft.com/office/drawing/2014/main" id="{CF1833F3-61ED-354E-9BCD-9F7A157B8433}"/>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6022CA6C-AB22-46CB-8B2A-9C0FB1D0635A}"/>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atin typeface="Times New Roman" charset="0"/>
              <a:ea typeface="ＭＳ Ｐゴシック" charset="0"/>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7A120FA-7F1A-5B49-86E8-335B0A390047}" type="slidenum">
              <a:rPr lang="en-US" altLang="en-US" smtClean="0"/>
              <a:pPr>
                <a:defRPr/>
              </a:pPr>
              <a:t>12</a:t>
            </a:fld>
            <a:endParaRPr lang="en-US" altLang="en-US"/>
          </a:p>
        </p:txBody>
      </p:sp>
    </p:spTree>
    <p:extLst>
      <p:ext uri="{BB962C8B-B14F-4D97-AF65-F5344CB8AC3E}">
        <p14:creationId xmlns:p14="http://schemas.microsoft.com/office/powerpoint/2010/main" val="2120440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7A120FA-7F1A-5B49-86E8-335B0A390047}" type="slidenum">
              <a:rPr lang="en-US" altLang="en-US" smtClean="0"/>
              <a:pPr>
                <a:defRPr/>
              </a:pPr>
              <a:t>23</a:t>
            </a:fld>
            <a:endParaRPr lang="en-US" altLang="en-US"/>
          </a:p>
        </p:txBody>
      </p:sp>
    </p:spTree>
    <p:extLst>
      <p:ext uri="{BB962C8B-B14F-4D97-AF65-F5344CB8AC3E}">
        <p14:creationId xmlns:p14="http://schemas.microsoft.com/office/powerpoint/2010/main" val="1709801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95F5BDF7-002C-5149-8CEE-A11FBAA0625A}"/>
              </a:ext>
            </a:extLst>
          </p:cNvPr>
          <p:cNvGrpSpPr>
            <a:grpSpLocks/>
          </p:cNvGrpSpPr>
          <p:nvPr/>
        </p:nvGrpSpPr>
        <p:grpSpPr bwMode="auto">
          <a:xfrm>
            <a:off x="0" y="2438400"/>
            <a:ext cx="9009063" cy="1052513"/>
            <a:chOff x="0" y="1536"/>
            <a:chExt cx="5675" cy="663"/>
          </a:xfrm>
        </p:grpSpPr>
        <p:grpSp>
          <p:nvGrpSpPr>
            <p:cNvPr id="5" name="Group 3">
              <a:extLst>
                <a:ext uri="{FF2B5EF4-FFF2-40B4-BE49-F238E27FC236}">
                  <a16:creationId xmlns:a16="http://schemas.microsoft.com/office/drawing/2014/main" id="{0216E0F2-C5B9-CC41-A5E6-65C949791CAC}"/>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33443D63-4532-8C44-B3EE-CFFA834BA714}"/>
                  </a:ext>
                </a:extLst>
              </p:cNvPr>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3" name="Rectangle 5">
                <a:extLst>
                  <a:ext uri="{FF2B5EF4-FFF2-40B4-BE49-F238E27FC236}">
                    <a16:creationId xmlns:a16="http://schemas.microsoft.com/office/drawing/2014/main" id="{59330477-E388-6C4B-BA2B-22D6CE2366C0}"/>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grpSp>
          <p:nvGrpSpPr>
            <p:cNvPr id="6" name="Group 6">
              <a:extLst>
                <a:ext uri="{FF2B5EF4-FFF2-40B4-BE49-F238E27FC236}">
                  <a16:creationId xmlns:a16="http://schemas.microsoft.com/office/drawing/2014/main" id="{23C78170-8858-7146-9AF4-C2DF404F4330}"/>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39482023-3215-654A-A52E-37AE88B4413D}"/>
                  </a:ext>
                </a:extLst>
              </p:cNvPr>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11" name="Rectangle 8">
                <a:extLst>
                  <a:ext uri="{FF2B5EF4-FFF2-40B4-BE49-F238E27FC236}">
                    <a16:creationId xmlns:a16="http://schemas.microsoft.com/office/drawing/2014/main" id="{A576D283-A84C-8D4D-A199-BE1FE6D9BC55}"/>
                  </a:ext>
                </a:extLst>
              </p:cNvPr>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7" name="Rectangle 9">
              <a:extLst>
                <a:ext uri="{FF2B5EF4-FFF2-40B4-BE49-F238E27FC236}">
                  <a16:creationId xmlns:a16="http://schemas.microsoft.com/office/drawing/2014/main" id="{F0032969-4806-E747-BA57-4FA89965D4BC}"/>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8" name="Rectangle 10">
              <a:extLst>
                <a:ext uri="{FF2B5EF4-FFF2-40B4-BE49-F238E27FC236}">
                  <a16:creationId xmlns:a16="http://schemas.microsoft.com/office/drawing/2014/main" id="{E58ACFE3-9C40-484E-86D9-89A4E7A120D8}"/>
                </a:ext>
              </a:extLst>
            </p:cNvPr>
            <p:cNvSpPr>
              <a:spLocks noChangeArrowheads="1"/>
            </p:cNvSpPr>
            <p:nvPr/>
          </p:nvSpPr>
          <p:spPr bwMode="auto">
            <a:xfrm>
              <a:off x="400" y="1536"/>
              <a:ext cx="20" cy="663"/>
            </a:xfrm>
            <a:prstGeom prst="rect">
              <a:avLst/>
            </a:prstGeom>
            <a:solidFill>
              <a:schemeClr val="bg2"/>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sp>
          <p:nvSpPr>
            <p:cNvPr id="9" name="Rectangle 11">
              <a:extLst>
                <a:ext uri="{FF2B5EF4-FFF2-40B4-BE49-F238E27FC236}">
                  <a16:creationId xmlns:a16="http://schemas.microsoft.com/office/drawing/2014/main" id="{9C3CBE1B-2D87-8D4D-B90F-42732B5E2DE9}"/>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defRPr/>
              </a:pPr>
              <a:endParaRPr lang="en-US" altLang="en-US"/>
            </a:p>
          </p:txBody>
        </p:sp>
      </p:grpSp>
      <p:sp>
        <p:nvSpPr>
          <p:cNvPr id="159756" name="Rectangle 12"/>
          <p:cNvSpPr>
            <a:spLocks noGrp="1" noChangeArrowheads="1"/>
          </p:cNvSpPr>
          <p:nvPr>
            <p:ph type="ctrTitle"/>
          </p:nvPr>
        </p:nvSpPr>
        <p:spPr>
          <a:xfrm>
            <a:off x="990600" y="1676400"/>
            <a:ext cx="7772400" cy="1462088"/>
          </a:xfrm>
        </p:spPr>
        <p:txBody>
          <a:bodyPr/>
          <a:lstStyle>
            <a:lvl1pPr>
              <a:defRPr/>
            </a:lvl1pPr>
          </a:lstStyle>
          <a:p>
            <a:pPr lvl="0"/>
            <a:r>
              <a:rPr lang="en-US" altLang="en-US" noProof="0"/>
              <a:t>Click to edit Master title style</a:t>
            </a:r>
          </a:p>
        </p:txBody>
      </p:sp>
      <p:sp>
        <p:nvSpPr>
          <p:cNvPr id="15975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14" name="Rectangle 14">
            <a:extLst>
              <a:ext uri="{FF2B5EF4-FFF2-40B4-BE49-F238E27FC236}">
                <a16:creationId xmlns:a16="http://schemas.microsoft.com/office/drawing/2014/main" id="{24A57C0F-B04D-1947-9CAF-6C22BD6AF6C7}"/>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en-US"/>
          </a:p>
        </p:txBody>
      </p:sp>
      <p:sp>
        <p:nvSpPr>
          <p:cNvPr id="15" name="Rectangle 15">
            <a:extLst>
              <a:ext uri="{FF2B5EF4-FFF2-40B4-BE49-F238E27FC236}">
                <a16:creationId xmlns:a16="http://schemas.microsoft.com/office/drawing/2014/main" id="{05A863D3-77CF-F94C-802D-E6E47F6C0E98}"/>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en-US"/>
          </a:p>
        </p:txBody>
      </p:sp>
      <p:sp>
        <p:nvSpPr>
          <p:cNvPr id="16" name="Rectangle 16">
            <a:extLst>
              <a:ext uri="{FF2B5EF4-FFF2-40B4-BE49-F238E27FC236}">
                <a16:creationId xmlns:a16="http://schemas.microsoft.com/office/drawing/2014/main" id="{EF5720C3-F20E-1749-8008-BB3A1E0AA1CB}"/>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FB421C5D-775A-A449-ACC0-A349D5D452D7}" type="slidenum">
              <a:rPr lang="en-US" altLang="en-US"/>
              <a:pPr>
                <a:defRPr/>
              </a:pPr>
              <a:t>‹#›</a:t>
            </a:fld>
            <a:endParaRPr lang="en-US" altLang="en-US"/>
          </a:p>
        </p:txBody>
      </p:sp>
    </p:spTree>
    <p:extLst>
      <p:ext uri="{BB962C8B-B14F-4D97-AF65-F5344CB8AC3E}">
        <p14:creationId xmlns:p14="http://schemas.microsoft.com/office/powerpoint/2010/main" val="1943955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194358EA-BDB5-134A-8600-E8C7A08F63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6E412C5C-480C-4F4F-8B4F-05C65209E1C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E3ECBE12-3577-1D41-92A5-1568CEB4E125}"/>
              </a:ext>
            </a:extLst>
          </p:cNvPr>
          <p:cNvSpPr>
            <a:spLocks noGrp="1" noChangeArrowheads="1"/>
          </p:cNvSpPr>
          <p:nvPr>
            <p:ph type="sldNum" sz="quarter" idx="12"/>
          </p:nvPr>
        </p:nvSpPr>
        <p:spPr>
          <a:ln/>
        </p:spPr>
        <p:txBody>
          <a:bodyPr/>
          <a:lstStyle>
            <a:lvl1pPr>
              <a:defRPr/>
            </a:lvl1pPr>
          </a:lstStyle>
          <a:p>
            <a:pPr>
              <a:defRPr/>
            </a:pPr>
            <a:fld id="{9E63DFC6-66D8-F04D-B940-EB243FEFD29C}" type="slidenum">
              <a:rPr lang="en-US" altLang="en-US"/>
              <a:pPr>
                <a:defRPr/>
              </a:pPr>
              <a:t>‹#›</a:t>
            </a:fld>
            <a:endParaRPr lang="en-US" altLang="en-US"/>
          </a:p>
        </p:txBody>
      </p:sp>
    </p:spTree>
    <p:extLst>
      <p:ext uri="{BB962C8B-B14F-4D97-AF65-F5344CB8AC3E}">
        <p14:creationId xmlns:p14="http://schemas.microsoft.com/office/powerpoint/2010/main" val="2319761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BA8CC57A-1C25-E24B-8D27-9772903E7F6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F1A4FAAC-2FF2-9543-898B-F88490136C4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A95909AD-834B-184E-928E-65BD8066A4A3}"/>
              </a:ext>
            </a:extLst>
          </p:cNvPr>
          <p:cNvSpPr>
            <a:spLocks noGrp="1" noChangeArrowheads="1"/>
          </p:cNvSpPr>
          <p:nvPr>
            <p:ph type="sldNum" sz="quarter" idx="12"/>
          </p:nvPr>
        </p:nvSpPr>
        <p:spPr>
          <a:ln/>
        </p:spPr>
        <p:txBody>
          <a:bodyPr/>
          <a:lstStyle>
            <a:lvl1pPr>
              <a:defRPr/>
            </a:lvl1pPr>
          </a:lstStyle>
          <a:p>
            <a:pPr>
              <a:defRPr/>
            </a:pPr>
            <a:fld id="{4EC6DE31-EAB5-A440-98A6-4672E020AB8F}" type="slidenum">
              <a:rPr lang="en-US" altLang="en-US"/>
              <a:pPr>
                <a:defRPr/>
              </a:pPr>
              <a:t>‹#›</a:t>
            </a:fld>
            <a:endParaRPr lang="en-US" altLang="en-US"/>
          </a:p>
        </p:txBody>
      </p:sp>
    </p:spTree>
    <p:extLst>
      <p:ext uri="{BB962C8B-B14F-4D97-AF65-F5344CB8AC3E}">
        <p14:creationId xmlns:p14="http://schemas.microsoft.com/office/powerpoint/2010/main" val="1181435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160687C2-4752-9248-AFB4-63AF335EB54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04AA480A-4094-A14D-BE94-015899AF4C8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4BAD4CD8-1F67-CF4F-ACB9-D821A03E28AB}"/>
              </a:ext>
            </a:extLst>
          </p:cNvPr>
          <p:cNvSpPr>
            <a:spLocks noGrp="1" noChangeArrowheads="1"/>
          </p:cNvSpPr>
          <p:nvPr>
            <p:ph type="sldNum" sz="quarter" idx="12"/>
          </p:nvPr>
        </p:nvSpPr>
        <p:spPr>
          <a:ln/>
        </p:spPr>
        <p:txBody>
          <a:bodyPr/>
          <a:lstStyle>
            <a:lvl1pPr>
              <a:defRPr/>
            </a:lvl1pPr>
          </a:lstStyle>
          <a:p>
            <a:pPr>
              <a:defRPr/>
            </a:pPr>
            <a:fld id="{A997D2C7-0A57-2545-B2C4-1554A6D79B93}" type="slidenum">
              <a:rPr lang="en-US" altLang="en-US"/>
              <a:pPr>
                <a:defRPr/>
              </a:pPr>
              <a:t>‹#›</a:t>
            </a:fld>
            <a:endParaRPr lang="en-US" altLang="en-US"/>
          </a:p>
        </p:txBody>
      </p:sp>
    </p:spTree>
    <p:extLst>
      <p:ext uri="{BB962C8B-B14F-4D97-AF65-F5344CB8AC3E}">
        <p14:creationId xmlns:p14="http://schemas.microsoft.com/office/powerpoint/2010/main" val="406076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84B98C25-6FD1-754D-9868-B3963DB13A8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9BEBE68B-723A-5040-AAAA-130DAD13466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a:extLst>
              <a:ext uri="{FF2B5EF4-FFF2-40B4-BE49-F238E27FC236}">
                <a16:creationId xmlns:a16="http://schemas.microsoft.com/office/drawing/2014/main" id="{9186AA9A-62E9-6449-985B-5E807AD15DDC}"/>
              </a:ext>
            </a:extLst>
          </p:cNvPr>
          <p:cNvSpPr>
            <a:spLocks noGrp="1" noChangeArrowheads="1"/>
          </p:cNvSpPr>
          <p:nvPr>
            <p:ph type="sldNum" sz="quarter" idx="12"/>
          </p:nvPr>
        </p:nvSpPr>
        <p:spPr>
          <a:ln/>
        </p:spPr>
        <p:txBody>
          <a:bodyPr/>
          <a:lstStyle>
            <a:lvl1pPr>
              <a:defRPr/>
            </a:lvl1pPr>
          </a:lstStyle>
          <a:p>
            <a:pPr>
              <a:defRPr/>
            </a:pPr>
            <a:fld id="{B880695E-06D5-7448-B066-7C5C1140D8E5}" type="slidenum">
              <a:rPr lang="en-US" altLang="en-US"/>
              <a:pPr>
                <a:defRPr/>
              </a:pPr>
              <a:t>‹#›</a:t>
            </a:fld>
            <a:endParaRPr lang="en-US" altLang="en-US"/>
          </a:p>
        </p:txBody>
      </p:sp>
    </p:spTree>
    <p:extLst>
      <p:ext uri="{BB962C8B-B14F-4D97-AF65-F5344CB8AC3E}">
        <p14:creationId xmlns:p14="http://schemas.microsoft.com/office/powerpoint/2010/main" val="4107558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3EC4D568-4DB9-CA4C-853C-31ABE5FD4C0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28F5FFD4-D54B-524C-9E18-DDAC19FCF74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90CF8CC1-9D42-D746-AF50-8784E5AA9A29}"/>
              </a:ext>
            </a:extLst>
          </p:cNvPr>
          <p:cNvSpPr>
            <a:spLocks noGrp="1" noChangeArrowheads="1"/>
          </p:cNvSpPr>
          <p:nvPr>
            <p:ph type="sldNum" sz="quarter" idx="12"/>
          </p:nvPr>
        </p:nvSpPr>
        <p:spPr>
          <a:ln/>
        </p:spPr>
        <p:txBody>
          <a:bodyPr/>
          <a:lstStyle>
            <a:lvl1pPr>
              <a:defRPr/>
            </a:lvl1pPr>
          </a:lstStyle>
          <a:p>
            <a:pPr>
              <a:defRPr/>
            </a:pPr>
            <a:fld id="{2EEFB602-55D6-3F40-8355-0EDEC9BF793A}" type="slidenum">
              <a:rPr lang="en-US" altLang="en-US"/>
              <a:pPr>
                <a:defRPr/>
              </a:pPr>
              <a:t>‹#›</a:t>
            </a:fld>
            <a:endParaRPr lang="en-US" altLang="en-US"/>
          </a:p>
        </p:txBody>
      </p:sp>
    </p:spTree>
    <p:extLst>
      <p:ext uri="{BB962C8B-B14F-4D97-AF65-F5344CB8AC3E}">
        <p14:creationId xmlns:p14="http://schemas.microsoft.com/office/powerpoint/2010/main" val="3891650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BA89B5CE-8900-5142-A758-5EDF66D4775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a:extLst>
              <a:ext uri="{FF2B5EF4-FFF2-40B4-BE49-F238E27FC236}">
                <a16:creationId xmlns:a16="http://schemas.microsoft.com/office/drawing/2014/main" id="{4F2DC628-61D4-F74F-926B-D465CB24648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a:extLst>
              <a:ext uri="{FF2B5EF4-FFF2-40B4-BE49-F238E27FC236}">
                <a16:creationId xmlns:a16="http://schemas.microsoft.com/office/drawing/2014/main" id="{8A7F879E-8FFD-7740-B6E5-E9C119898387}"/>
              </a:ext>
            </a:extLst>
          </p:cNvPr>
          <p:cNvSpPr>
            <a:spLocks noGrp="1" noChangeArrowheads="1"/>
          </p:cNvSpPr>
          <p:nvPr>
            <p:ph type="sldNum" sz="quarter" idx="12"/>
          </p:nvPr>
        </p:nvSpPr>
        <p:spPr>
          <a:ln/>
        </p:spPr>
        <p:txBody>
          <a:bodyPr/>
          <a:lstStyle>
            <a:lvl1pPr>
              <a:defRPr/>
            </a:lvl1pPr>
          </a:lstStyle>
          <a:p>
            <a:pPr>
              <a:defRPr/>
            </a:pPr>
            <a:fld id="{E1D6E03D-CC24-594A-9B90-D08F15AF3DDE}" type="slidenum">
              <a:rPr lang="en-US" altLang="en-US"/>
              <a:pPr>
                <a:defRPr/>
              </a:pPr>
              <a:t>‹#›</a:t>
            </a:fld>
            <a:endParaRPr lang="en-US" altLang="en-US"/>
          </a:p>
        </p:txBody>
      </p:sp>
    </p:spTree>
    <p:extLst>
      <p:ext uri="{BB962C8B-B14F-4D97-AF65-F5344CB8AC3E}">
        <p14:creationId xmlns:p14="http://schemas.microsoft.com/office/powerpoint/2010/main" val="575361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6EA84FE9-2641-5C47-9D44-0B4B81526C9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a:extLst>
              <a:ext uri="{FF2B5EF4-FFF2-40B4-BE49-F238E27FC236}">
                <a16:creationId xmlns:a16="http://schemas.microsoft.com/office/drawing/2014/main" id="{00DE597E-D634-D844-88A8-C202F8D0046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a:extLst>
              <a:ext uri="{FF2B5EF4-FFF2-40B4-BE49-F238E27FC236}">
                <a16:creationId xmlns:a16="http://schemas.microsoft.com/office/drawing/2014/main" id="{2790A81E-56A5-0B44-B649-A19AC5D2C2BC}"/>
              </a:ext>
            </a:extLst>
          </p:cNvPr>
          <p:cNvSpPr>
            <a:spLocks noGrp="1" noChangeArrowheads="1"/>
          </p:cNvSpPr>
          <p:nvPr>
            <p:ph type="sldNum" sz="quarter" idx="12"/>
          </p:nvPr>
        </p:nvSpPr>
        <p:spPr>
          <a:ln/>
        </p:spPr>
        <p:txBody>
          <a:bodyPr/>
          <a:lstStyle>
            <a:lvl1pPr>
              <a:defRPr/>
            </a:lvl1pPr>
          </a:lstStyle>
          <a:p>
            <a:pPr>
              <a:defRPr/>
            </a:pPr>
            <a:fld id="{259A1AE4-C141-8A47-90F1-5EFDA2C71CB4}" type="slidenum">
              <a:rPr lang="en-US" altLang="en-US"/>
              <a:pPr>
                <a:defRPr/>
              </a:pPr>
              <a:t>‹#›</a:t>
            </a:fld>
            <a:endParaRPr lang="en-US" altLang="en-US"/>
          </a:p>
        </p:txBody>
      </p:sp>
    </p:spTree>
    <p:extLst>
      <p:ext uri="{BB962C8B-B14F-4D97-AF65-F5344CB8AC3E}">
        <p14:creationId xmlns:p14="http://schemas.microsoft.com/office/powerpoint/2010/main" val="1048240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D1097D8E-682F-5A49-B3AE-2DD78208531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a:extLst>
              <a:ext uri="{FF2B5EF4-FFF2-40B4-BE49-F238E27FC236}">
                <a16:creationId xmlns:a16="http://schemas.microsoft.com/office/drawing/2014/main" id="{04500583-2F33-7348-9298-E828EF9E365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a:extLst>
              <a:ext uri="{FF2B5EF4-FFF2-40B4-BE49-F238E27FC236}">
                <a16:creationId xmlns:a16="http://schemas.microsoft.com/office/drawing/2014/main" id="{D2F65579-B0A7-8743-8C1A-5CF58A364CA6}"/>
              </a:ext>
            </a:extLst>
          </p:cNvPr>
          <p:cNvSpPr>
            <a:spLocks noGrp="1" noChangeArrowheads="1"/>
          </p:cNvSpPr>
          <p:nvPr>
            <p:ph type="sldNum" sz="quarter" idx="12"/>
          </p:nvPr>
        </p:nvSpPr>
        <p:spPr>
          <a:ln/>
        </p:spPr>
        <p:txBody>
          <a:bodyPr/>
          <a:lstStyle>
            <a:lvl1pPr>
              <a:defRPr/>
            </a:lvl1pPr>
          </a:lstStyle>
          <a:p>
            <a:pPr>
              <a:defRPr/>
            </a:pPr>
            <a:fld id="{8F44F7B0-DFAE-CC40-8B6C-44F1609E1581}" type="slidenum">
              <a:rPr lang="en-US" altLang="en-US"/>
              <a:pPr>
                <a:defRPr/>
              </a:pPr>
              <a:t>‹#›</a:t>
            </a:fld>
            <a:endParaRPr lang="en-US" altLang="en-US"/>
          </a:p>
        </p:txBody>
      </p:sp>
    </p:spTree>
    <p:extLst>
      <p:ext uri="{BB962C8B-B14F-4D97-AF65-F5344CB8AC3E}">
        <p14:creationId xmlns:p14="http://schemas.microsoft.com/office/powerpoint/2010/main" val="3676090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0FC7E559-AAB3-0042-9389-4E7F74293DF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E445FC4F-BF1B-824D-BE27-B7D91A1D23F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FC7A7602-9C84-BE4B-A7AD-B49576FB3A1A}"/>
              </a:ext>
            </a:extLst>
          </p:cNvPr>
          <p:cNvSpPr>
            <a:spLocks noGrp="1" noChangeArrowheads="1"/>
          </p:cNvSpPr>
          <p:nvPr>
            <p:ph type="sldNum" sz="quarter" idx="12"/>
          </p:nvPr>
        </p:nvSpPr>
        <p:spPr>
          <a:ln/>
        </p:spPr>
        <p:txBody>
          <a:bodyPr/>
          <a:lstStyle>
            <a:lvl1pPr>
              <a:defRPr/>
            </a:lvl1pPr>
          </a:lstStyle>
          <a:p>
            <a:pPr>
              <a:defRPr/>
            </a:pPr>
            <a:fld id="{F41883A0-52A6-0B40-BE79-119F947610D6}" type="slidenum">
              <a:rPr lang="en-US" altLang="en-US"/>
              <a:pPr>
                <a:defRPr/>
              </a:pPr>
              <a:t>‹#›</a:t>
            </a:fld>
            <a:endParaRPr lang="en-US" altLang="en-US"/>
          </a:p>
        </p:txBody>
      </p:sp>
    </p:spTree>
    <p:extLst>
      <p:ext uri="{BB962C8B-B14F-4D97-AF65-F5344CB8AC3E}">
        <p14:creationId xmlns:p14="http://schemas.microsoft.com/office/powerpoint/2010/main" val="4076895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E09BE659-DD60-7D4D-B336-C75577C0B8F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CA89530C-85B2-F245-92FB-CAA6E000BCC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a:extLst>
              <a:ext uri="{FF2B5EF4-FFF2-40B4-BE49-F238E27FC236}">
                <a16:creationId xmlns:a16="http://schemas.microsoft.com/office/drawing/2014/main" id="{3A4E74A9-9B03-1C42-AA01-C60C2D57C805}"/>
              </a:ext>
            </a:extLst>
          </p:cNvPr>
          <p:cNvSpPr>
            <a:spLocks noGrp="1" noChangeArrowheads="1"/>
          </p:cNvSpPr>
          <p:nvPr>
            <p:ph type="sldNum" sz="quarter" idx="12"/>
          </p:nvPr>
        </p:nvSpPr>
        <p:spPr>
          <a:ln/>
        </p:spPr>
        <p:txBody>
          <a:bodyPr/>
          <a:lstStyle>
            <a:lvl1pPr>
              <a:defRPr/>
            </a:lvl1pPr>
          </a:lstStyle>
          <a:p>
            <a:pPr>
              <a:defRPr/>
            </a:pPr>
            <a:fld id="{46BA01BE-7322-F540-944F-34ECB5CCE318}" type="slidenum">
              <a:rPr lang="en-US" altLang="en-US"/>
              <a:pPr>
                <a:defRPr/>
              </a:pPr>
              <a:t>‹#›</a:t>
            </a:fld>
            <a:endParaRPr lang="en-US" altLang="en-US"/>
          </a:p>
        </p:txBody>
      </p:sp>
    </p:spTree>
    <p:extLst>
      <p:ext uri="{BB962C8B-B14F-4D97-AF65-F5344CB8AC3E}">
        <p14:creationId xmlns:p14="http://schemas.microsoft.com/office/powerpoint/2010/main" val="1280168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E0EA250-045E-4F5A-87FA-5BF62A6EC413}"/>
              </a:ext>
            </a:extLst>
          </p:cNvPr>
          <p:cNvSpPr>
            <a:spLocks noChangeArrowheads="1"/>
          </p:cNvSpPr>
          <p:nvPr/>
        </p:nvSpPr>
        <p:spPr bwMode="ltGray">
          <a:xfrm>
            <a:off x="417513" y="1098550"/>
            <a:ext cx="438150" cy="474663"/>
          </a:xfrm>
          <a:prstGeom prst="rect">
            <a:avLst/>
          </a:prstGeom>
          <a:solidFill>
            <a:schemeClr val="accent2"/>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27" name="Rectangle 3">
            <a:extLst>
              <a:ext uri="{FF2B5EF4-FFF2-40B4-BE49-F238E27FC236}">
                <a16:creationId xmlns:a16="http://schemas.microsoft.com/office/drawing/2014/main" id="{FD8B91E8-70D1-4910-BCA1-423E2B83E7EB}"/>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28" name="Rectangle 4">
            <a:extLst>
              <a:ext uri="{FF2B5EF4-FFF2-40B4-BE49-F238E27FC236}">
                <a16:creationId xmlns:a16="http://schemas.microsoft.com/office/drawing/2014/main" id="{FB812816-84F6-48E5-B07F-C90DB826B12E}"/>
              </a:ext>
            </a:extLst>
          </p:cNvPr>
          <p:cNvSpPr>
            <a:spLocks noChangeArrowheads="1"/>
          </p:cNvSpPr>
          <p:nvPr/>
        </p:nvSpPr>
        <p:spPr bwMode="ltGray">
          <a:xfrm>
            <a:off x="541338" y="1520825"/>
            <a:ext cx="422275" cy="474663"/>
          </a:xfrm>
          <a:prstGeom prst="rect">
            <a:avLst/>
          </a:prstGeom>
          <a:solidFill>
            <a:schemeClr val="folHlink"/>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29" name="Rectangle 5">
            <a:extLst>
              <a:ext uri="{FF2B5EF4-FFF2-40B4-BE49-F238E27FC236}">
                <a16:creationId xmlns:a16="http://schemas.microsoft.com/office/drawing/2014/main" id="{573D27F8-957D-431C-9AA0-51C00A12AF6A}"/>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0" name="Rectangle 6">
            <a:extLst>
              <a:ext uri="{FF2B5EF4-FFF2-40B4-BE49-F238E27FC236}">
                <a16:creationId xmlns:a16="http://schemas.microsoft.com/office/drawing/2014/main" id="{623B9BA0-ECF5-4B1D-96C4-01C7B90961B0}"/>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1" name="Rectangle 7">
            <a:extLst>
              <a:ext uri="{FF2B5EF4-FFF2-40B4-BE49-F238E27FC236}">
                <a16:creationId xmlns:a16="http://schemas.microsoft.com/office/drawing/2014/main" id="{F95032BF-4BEB-4EA6-81A7-575CAE7E212E}"/>
              </a:ext>
            </a:extLst>
          </p:cNvPr>
          <p:cNvSpPr>
            <a:spLocks noChangeArrowheads="1"/>
          </p:cNvSpPr>
          <p:nvPr/>
        </p:nvSpPr>
        <p:spPr bwMode="gray">
          <a:xfrm>
            <a:off x="762000" y="990600"/>
            <a:ext cx="31750" cy="1052513"/>
          </a:xfrm>
          <a:prstGeom prst="rect">
            <a:avLst/>
          </a:prstGeom>
          <a:solidFill>
            <a:schemeClr val="bg2"/>
          </a:soli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2" name="Rectangle 8">
            <a:extLst>
              <a:ext uri="{FF2B5EF4-FFF2-40B4-BE49-F238E27FC236}">
                <a16:creationId xmlns:a16="http://schemas.microsoft.com/office/drawing/2014/main" id="{2806BF80-8150-44A2-992D-3B056D878E1D}"/>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p:spPr>
        <p:txBody>
          <a:bodyPr wrap="none" anchor="ctr"/>
          <a:lstStyle>
            <a:lvl1pPr>
              <a:defRPr>
                <a:solidFill>
                  <a:schemeClr val="tx1"/>
                </a:solidFill>
                <a:latin typeface="Tahoma" panose="020B0604030504040204" pitchFamily="34" charset="0"/>
                <a:ea typeface="MS PGothic" panose="020B0600070205080204" pitchFamily="34" charset="-128"/>
              </a:defRPr>
            </a:lvl1pPr>
            <a:lvl2pPr marL="742950" indent="-285750">
              <a:defRPr>
                <a:solidFill>
                  <a:schemeClr val="tx1"/>
                </a:solidFill>
                <a:latin typeface="Tahoma" panose="020B0604030504040204" pitchFamily="34" charset="0"/>
                <a:ea typeface="MS PGothic" panose="020B0600070205080204" pitchFamily="34" charset="-128"/>
              </a:defRPr>
            </a:lvl2pPr>
            <a:lvl3pPr marL="1143000" indent="-228600">
              <a:defRPr>
                <a:solidFill>
                  <a:schemeClr val="tx1"/>
                </a:solidFill>
                <a:latin typeface="Tahoma" panose="020B0604030504040204" pitchFamily="34" charset="0"/>
                <a:ea typeface="MS PGothic" panose="020B0600070205080204" pitchFamily="34" charset="-128"/>
              </a:defRPr>
            </a:lvl3pPr>
            <a:lvl4pPr marL="1600200" indent="-228600">
              <a:defRPr>
                <a:solidFill>
                  <a:schemeClr val="tx1"/>
                </a:solidFill>
                <a:latin typeface="Tahoma" panose="020B0604030504040204" pitchFamily="34" charset="0"/>
                <a:ea typeface="MS PGothic" panose="020B0600070205080204" pitchFamily="34" charset="-128"/>
              </a:defRPr>
            </a:lvl4pPr>
            <a:lvl5pPr marL="2057400" indent="-228600">
              <a:defRPr>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pPr algn="ctr" eaLnBrk="1" hangingPunct="1">
              <a:defRPr/>
            </a:pPr>
            <a:endParaRPr kumimoji="1" lang="en-US" altLang="en-US" sz="2400"/>
          </a:p>
        </p:txBody>
      </p:sp>
      <p:sp>
        <p:nvSpPr>
          <p:cNvPr id="1033" name="Rectangle 9">
            <a:extLst>
              <a:ext uri="{FF2B5EF4-FFF2-40B4-BE49-F238E27FC236}">
                <a16:creationId xmlns:a16="http://schemas.microsoft.com/office/drawing/2014/main" id="{80565730-EDA1-6F4B-9529-62FA4F819763}"/>
              </a:ext>
            </a:extLst>
          </p:cNvPr>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a:extLst>
              <a:ext uri="{FF2B5EF4-FFF2-40B4-BE49-F238E27FC236}">
                <a16:creationId xmlns:a16="http://schemas.microsoft.com/office/drawing/2014/main" id="{34DDC517-14A0-6C4F-9613-681FE21EEEF8}"/>
              </a:ext>
            </a:extLst>
          </p:cNvPr>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8731" name="Rectangle 11">
            <a:extLst>
              <a:ext uri="{FF2B5EF4-FFF2-40B4-BE49-F238E27FC236}">
                <a16:creationId xmlns:a16="http://schemas.microsoft.com/office/drawing/2014/main" id="{99CF56EB-6AF0-41C4-8695-78EC3E7E7D1E}"/>
              </a:ext>
            </a:extLst>
          </p:cNvPr>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latin typeface="Tahoma" pitchFamily="34" charset="0"/>
                <a:ea typeface="+mn-ea"/>
                <a:cs typeface="+mn-cs"/>
              </a:defRPr>
            </a:lvl1pPr>
          </a:lstStyle>
          <a:p>
            <a:pPr>
              <a:defRPr/>
            </a:pPr>
            <a:endParaRPr lang="en-US" altLang="en-US"/>
          </a:p>
        </p:txBody>
      </p:sp>
      <p:sp>
        <p:nvSpPr>
          <p:cNvPr id="158732" name="Rectangle 12">
            <a:extLst>
              <a:ext uri="{FF2B5EF4-FFF2-40B4-BE49-F238E27FC236}">
                <a16:creationId xmlns:a16="http://schemas.microsoft.com/office/drawing/2014/main" id="{867595B5-D4A8-42A9-9BDD-444D5B095064}"/>
              </a:ext>
            </a:extLst>
          </p:cNvPr>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atin typeface="Tahoma" pitchFamily="34" charset="0"/>
                <a:ea typeface="+mn-ea"/>
                <a:cs typeface="+mn-cs"/>
              </a:defRPr>
            </a:lvl1pPr>
          </a:lstStyle>
          <a:p>
            <a:pPr>
              <a:defRPr/>
            </a:pPr>
            <a:endParaRPr lang="en-US" altLang="en-US"/>
          </a:p>
        </p:txBody>
      </p:sp>
      <p:sp>
        <p:nvSpPr>
          <p:cNvPr id="158733" name="Rectangle 13">
            <a:extLst>
              <a:ext uri="{FF2B5EF4-FFF2-40B4-BE49-F238E27FC236}">
                <a16:creationId xmlns:a16="http://schemas.microsoft.com/office/drawing/2014/main" id="{D6F8A734-5503-4E80-8349-A56B2FD86F34}"/>
              </a:ext>
            </a:extLst>
          </p:cNvPr>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494D231C-8E9A-BC43-AD1D-F452B3A4935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80"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xStyles>
    <p:titleStyle>
      <a:lvl1pPr algn="l" rtl="0" eaLnBrk="0" fontAlgn="base" hangingPunct="0">
        <a:spcBef>
          <a:spcPct val="0"/>
        </a:spcBef>
        <a:spcAft>
          <a:spcPct val="0"/>
        </a:spcAft>
        <a:defRPr sz="44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2pPr>
      <a:lvl3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3pPr>
      <a:lvl4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4pPr>
      <a:lvl5pPr algn="l" rtl="0" eaLnBrk="0" fontAlgn="base" hangingPunct="0">
        <a:spcBef>
          <a:spcPct val="0"/>
        </a:spcBef>
        <a:spcAft>
          <a:spcPct val="0"/>
        </a:spcAft>
        <a:defRPr sz="4400">
          <a:solidFill>
            <a:schemeClr val="tx2"/>
          </a:solidFill>
          <a:latin typeface="Tahoma" pitchFamily="34" charset="0"/>
          <a:ea typeface="MS PGothic" panose="020B0600070205080204" pitchFamily="34" charset="-128"/>
          <a:cs typeface="MS PGothic"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projects.iq.harvard.edu/stat110/hom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CA434EE-BE33-9A43-A7ED-AFE15E82E6AB}"/>
              </a:ext>
            </a:extLst>
          </p:cNvPr>
          <p:cNvSpPr>
            <a:spLocks noGrp="1" noChangeArrowheads="1"/>
          </p:cNvSpPr>
          <p:nvPr>
            <p:ph type="ctrTitle"/>
          </p:nvPr>
        </p:nvSpPr>
        <p:spPr>
          <a:xfrm>
            <a:off x="990600" y="1830388"/>
            <a:ext cx="7772400" cy="1138237"/>
          </a:xfrm>
        </p:spPr>
        <p:txBody>
          <a:bodyPr/>
          <a:lstStyle/>
          <a:p>
            <a:pPr eaLnBrk="1" hangingPunct="1"/>
            <a:r>
              <a:rPr lang="en-US" altLang="en-US" sz="3600" dirty="0"/>
              <a:t>EPI 218</a:t>
            </a:r>
            <a:br>
              <a:rPr lang="en-US" altLang="en-US" sz="3600" dirty="0"/>
            </a:br>
            <a:r>
              <a:rPr lang="en-US" altLang="en-US" sz="3600" dirty="0"/>
              <a:t>Data Types, Data Dictionaries, Normalization, Relationships, Keys</a:t>
            </a:r>
          </a:p>
        </p:txBody>
      </p:sp>
      <p:sp>
        <p:nvSpPr>
          <p:cNvPr id="4099" name="Rectangle 3">
            <a:extLst>
              <a:ext uri="{FF2B5EF4-FFF2-40B4-BE49-F238E27FC236}">
                <a16:creationId xmlns:a16="http://schemas.microsoft.com/office/drawing/2014/main" id="{CD37FD81-B490-A042-AD21-5D83BC858585}"/>
              </a:ext>
            </a:extLst>
          </p:cNvPr>
          <p:cNvSpPr>
            <a:spLocks noGrp="1" noChangeArrowheads="1"/>
          </p:cNvSpPr>
          <p:nvPr>
            <p:ph type="subTitle" idx="1"/>
          </p:nvPr>
        </p:nvSpPr>
        <p:spPr>
          <a:xfrm>
            <a:off x="1371600" y="4267200"/>
            <a:ext cx="6400800" cy="1752600"/>
          </a:xfrm>
        </p:spPr>
        <p:txBody>
          <a:bodyPr/>
          <a:lstStyle/>
          <a:p>
            <a:pPr eaLnBrk="1" hangingPunct="1"/>
            <a:r>
              <a:rPr lang="en-US" altLang="en-US" dirty="0"/>
              <a:t>Michael A. Kohn, MD, MPP</a:t>
            </a:r>
          </a:p>
          <a:p>
            <a:pPr eaLnBrk="1" hangingPunct="1"/>
            <a:r>
              <a:rPr lang="en-US" altLang="en-US" dirty="0"/>
              <a:t>20 August 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5DC045D-4DBA-2740-9637-20B4654976FE}"/>
              </a:ext>
            </a:extLst>
          </p:cNvPr>
          <p:cNvSpPr>
            <a:spLocks noGrp="1" noChangeArrowheads="1"/>
          </p:cNvSpPr>
          <p:nvPr>
            <p:ph type="title"/>
          </p:nvPr>
        </p:nvSpPr>
        <p:spPr/>
        <p:txBody>
          <a:bodyPr/>
          <a:lstStyle/>
          <a:p>
            <a:pPr eaLnBrk="1" hangingPunct="1"/>
            <a:r>
              <a:rPr lang="en-US" altLang="en-US"/>
              <a:t>Demonstration</a:t>
            </a:r>
          </a:p>
        </p:txBody>
      </p:sp>
      <p:sp>
        <p:nvSpPr>
          <p:cNvPr id="16387" name="Text Box 3">
            <a:extLst>
              <a:ext uri="{FF2B5EF4-FFF2-40B4-BE49-F238E27FC236}">
                <a16:creationId xmlns:a16="http://schemas.microsoft.com/office/drawing/2014/main" id="{C2EBAB32-507F-A64E-A075-B34286A5EB94}"/>
              </a:ext>
            </a:extLst>
          </p:cNvPr>
          <p:cNvSpPr txBox="1">
            <a:spLocks noChangeArrowheads="1"/>
          </p:cNvSpPr>
          <p:nvPr/>
        </p:nvSpPr>
        <p:spPr bwMode="auto">
          <a:xfrm>
            <a:off x="1203325" y="2708275"/>
            <a:ext cx="2425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Disallowed values</a:t>
            </a:r>
          </a:p>
        </p:txBody>
      </p:sp>
      <p:sp>
        <p:nvSpPr>
          <p:cNvPr id="16388" name="Text Box 5">
            <a:extLst>
              <a:ext uri="{FF2B5EF4-FFF2-40B4-BE49-F238E27FC236}">
                <a16:creationId xmlns:a16="http://schemas.microsoft.com/office/drawing/2014/main" id="{369E207C-6AF4-B643-B44D-259525B1945C}"/>
              </a:ext>
            </a:extLst>
          </p:cNvPr>
          <p:cNvSpPr txBox="1">
            <a:spLocks noChangeArrowheads="1"/>
          </p:cNvSpPr>
          <p:nvPr/>
        </p:nvSpPr>
        <p:spPr bwMode="auto">
          <a:xfrm>
            <a:off x="1219200" y="3581400"/>
            <a:ext cx="3041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Duplicate primary keys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8848699-EA07-5B4F-86D2-31EE5EF603EA}"/>
              </a:ext>
            </a:extLst>
          </p:cNvPr>
          <p:cNvSpPr>
            <a:spLocks noGrp="1" noChangeArrowheads="1"/>
          </p:cNvSpPr>
          <p:nvPr>
            <p:ph type="title"/>
          </p:nvPr>
        </p:nvSpPr>
        <p:spPr/>
        <p:txBody>
          <a:bodyPr/>
          <a:lstStyle/>
          <a:p>
            <a:pPr eaLnBrk="1" hangingPunct="1"/>
            <a:r>
              <a:rPr lang="en-US" altLang="en-US"/>
              <a:t>Loose End: Yes/No fields</a:t>
            </a:r>
          </a:p>
        </p:txBody>
      </p:sp>
      <p:sp>
        <p:nvSpPr>
          <p:cNvPr id="29699" name="Rectangle 3">
            <a:extLst>
              <a:ext uri="{FF2B5EF4-FFF2-40B4-BE49-F238E27FC236}">
                <a16:creationId xmlns:a16="http://schemas.microsoft.com/office/drawing/2014/main" id="{9C4423B0-42A7-3047-8D09-50564160C5B3}"/>
              </a:ext>
            </a:extLst>
          </p:cNvPr>
          <p:cNvSpPr>
            <a:spLocks noGrp="1" noChangeArrowheads="1"/>
          </p:cNvSpPr>
          <p:nvPr>
            <p:ph type="body" idx="1"/>
          </p:nvPr>
        </p:nvSpPr>
        <p:spPr>
          <a:xfrm>
            <a:off x="1182688" y="2017713"/>
            <a:ext cx="7732712" cy="3163887"/>
          </a:xfrm>
        </p:spPr>
        <p:txBody>
          <a:bodyPr/>
          <a:lstStyle/>
          <a:p>
            <a:pPr eaLnBrk="1" hangingPunct="1"/>
            <a:r>
              <a:rPr lang="en-US" altLang="en-US"/>
              <a:t>Binary fields are not very useful, because you can’t distinguish “No” from blank (not valued).</a:t>
            </a:r>
          </a:p>
          <a:p>
            <a:pPr eaLnBrk="1" hangingPunct="1"/>
            <a:r>
              <a:rPr lang="en-US" altLang="en-US"/>
              <a:t>Create a combo box like we will use for Race in Lab 1 with 0 for “No” and 1 for “Yes”.  This allows blank.</a:t>
            </a:r>
          </a:p>
          <a:p>
            <a:pPr eaLnBrk="1" hangingPunct="1">
              <a:buFont typeface="Wingdings" pitchFamily="2" charset="2"/>
              <a:buNone/>
            </a:pPr>
            <a:endParaRPr lang="en-US" altLang="en-US"/>
          </a:p>
        </p:txBody>
      </p:sp>
      <p:sp>
        <p:nvSpPr>
          <p:cNvPr id="29700" name="TextBox 1">
            <a:extLst>
              <a:ext uri="{FF2B5EF4-FFF2-40B4-BE49-F238E27FC236}">
                <a16:creationId xmlns:a16="http://schemas.microsoft.com/office/drawing/2014/main" id="{A75E4521-124B-E24F-AAC4-3EF6183F1636}"/>
              </a:ext>
            </a:extLst>
          </p:cNvPr>
          <p:cNvSpPr txBox="1">
            <a:spLocks noChangeArrowheads="1"/>
          </p:cNvSpPr>
          <p:nvPr/>
        </p:nvSpPr>
        <p:spPr bwMode="auto">
          <a:xfrm>
            <a:off x="2057400" y="5334000"/>
            <a:ext cx="6858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600"/>
              <a:t>Always use 0 for “No” and 1 for “Yes”.  This is called an indicator variable.  The mean of an indicator variable for an event is the event’s probability of occurring. This is the “Fundamental Bridge” between expected value and probability. – paraphrasing Joseph Blitztein, Introduction to Probability, CRC Press, 2014, p 151. </a:t>
            </a:r>
            <a:r>
              <a:rPr lang="en-US" altLang="en-US" sz="1600">
                <a:hlinkClick r:id="rId3"/>
              </a:rPr>
              <a:t>http://projects.iq.harvard.edu/stat110/home</a:t>
            </a:r>
            <a:endParaRPr lang="en-US" altLang="en-US" sz="1600"/>
          </a:p>
          <a:p>
            <a:pPr>
              <a:spcBef>
                <a:spcPct val="0"/>
              </a:spcBef>
              <a:buClrTx/>
              <a:buSzTx/>
              <a:buFontTx/>
              <a:buNone/>
            </a:pPr>
            <a:endParaRPr lang="en-US" altLang="en-US" sz="16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819A-BAA9-1E48-8557-B29E61B627DB}"/>
              </a:ext>
            </a:extLst>
          </p:cNvPr>
          <p:cNvSpPr>
            <a:spLocks noGrp="1"/>
          </p:cNvSpPr>
          <p:nvPr>
            <p:ph type="title"/>
          </p:nvPr>
        </p:nvSpPr>
        <p:spPr/>
        <p:txBody>
          <a:bodyPr/>
          <a:lstStyle/>
          <a:p>
            <a:r>
              <a:rPr lang="en-US" dirty="0"/>
              <a:t>Epi 218 2020</a:t>
            </a:r>
            <a:br>
              <a:rPr lang="en-US" dirty="0"/>
            </a:br>
            <a:r>
              <a:rPr lang="en-US" dirty="0"/>
              <a:t>Lecture 4 -- Segment 2</a:t>
            </a:r>
          </a:p>
        </p:txBody>
      </p:sp>
      <p:sp>
        <p:nvSpPr>
          <p:cNvPr id="3" name="Content Placeholder 2">
            <a:extLst>
              <a:ext uri="{FF2B5EF4-FFF2-40B4-BE49-F238E27FC236}">
                <a16:creationId xmlns:a16="http://schemas.microsoft.com/office/drawing/2014/main" id="{D6CDA71A-5F84-2B4F-83BF-8ECF3BC60B81}"/>
              </a:ext>
            </a:extLst>
          </p:cNvPr>
          <p:cNvSpPr>
            <a:spLocks noGrp="1"/>
          </p:cNvSpPr>
          <p:nvPr>
            <p:ph idx="1"/>
          </p:nvPr>
        </p:nvSpPr>
        <p:spPr>
          <a:xfrm>
            <a:off x="1182688" y="1828800"/>
            <a:ext cx="7772400" cy="4303713"/>
          </a:xfrm>
        </p:spPr>
        <p:txBody>
          <a:bodyPr/>
          <a:lstStyle/>
          <a:p>
            <a:r>
              <a:rPr lang="en-US" sz="3600" dirty="0"/>
              <a:t>Normalization</a:t>
            </a:r>
          </a:p>
          <a:p>
            <a:pPr lvl="1"/>
            <a:r>
              <a:rPr lang="en-US" sz="3200" dirty="0"/>
              <a:t>One-to-many relationships</a:t>
            </a:r>
          </a:p>
          <a:p>
            <a:pPr lvl="1"/>
            <a:r>
              <a:rPr lang="en-US" sz="3200" dirty="0"/>
              <a:t>Primary key, foreign key</a:t>
            </a:r>
          </a:p>
          <a:p>
            <a:pPr marL="0" indent="0">
              <a:buNone/>
            </a:pPr>
            <a:endParaRPr lang="en-US" sz="3600" dirty="0"/>
          </a:p>
        </p:txBody>
      </p:sp>
    </p:spTree>
    <p:extLst>
      <p:ext uri="{BB962C8B-B14F-4D97-AF65-F5344CB8AC3E}">
        <p14:creationId xmlns:p14="http://schemas.microsoft.com/office/powerpoint/2010/main" val="2455923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F40F1DAB-8F3C-0E46-A8DB-9664E9F96C2E}"/>
              </a:ext>
            </a:extLst>
          </p:cNvPr>
          <p:cNvSpPr txBox="1">
            <a:spLocks noChangeArrowheads="1"/>
          </p:cNvSpPr>
          <p:nvPr/>
        </p:nvSpPr>
        <p:spPr bwMode="auto">
          <a:xfrm>
            <a:off x="1447800" y="2514600"/>
            <a:ext cx="59436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a:latin typeface="Times New Roman" panose="02020603050405020304" pitchFamily="18" charset="0"/>
              </a:rPr>
              <a:t>Table of Study Subjects</a:t>
            </a:r>
          </a:p>
          <a:p>
            <a:pPr>
              <a:spcBef>
                <a:spcPct val="50000"/>
              </a:spcBef>
              <a:buClrTx/>
              <a:buSzTx/>
              <a:buFontTx/>
              <a:buNone/>
            </a:pPr>
            <a:r>
              <a:rPr lang="en-US" altLang="en-US" sz="2400">
                <a:latin typeface="Times New Roman" panose="02020603050405020304" pitchFamily="18" charset="0"/>
              </a:rPr>
              <a:t>Row = Individual Infant</a:t>
            </a:r>
          </a:p>
          <a:p>
            <a:pPr>
              <a:spcBef>
                <a:spcPct val="50000"/>
              </a:spcBef>
              <a:buClrTx/>
              <a:buSzTx/>
              <a:buFontTx/>
              <a:buNone/>
            </a:pPr>
            <a:r>
              <a:rPr lang="en-US" altLang="en-US" sz="2400">
                <a:latin typeface="Times New Roman" panose="02020603050405020304" pitchFamily="18" charset="0"/>
              </a:rPr>
              <a:t>Columns = ID#, Name, DOB, Sex, Hyperbilirubinemia</a:t>
            </a:r>
          </a:p>
          <a:p>
            <a:pPr>
              <a:spcBef>
                <a:spcPct val="50000"/>
              </a:spcBef>
              <a:buClrTx/>
              <a:buSzTx/>
              <a:buFontTx/>
              <a:buNone/>
            </a:pPr>
            <a:r>
              <a:rPr lang="en-US" altLang="en-US" sz="2400">
                <a:latin typeface="Times New Roman" panose="02020603050405020304" pitchFamily="18" charset="0"/>
              </a:rPr>
              <a:t>If some subjects have more than one set of measurements, what do you do?</a:t>
            </a:r>
          </a:p>
          <a:p>
            <a:pPr>
              <a:spcBef>
                <a:spcPct val="50000"/>
              </a:spcBef>
              <a:buClrTx/>
              <a:buSzTx/>
              <a:buFontTx/>
              <a:buNone/>
            </a:pPr>
            <a:endParaRPr lang="en-US" altLang="en-US" sz="2400">
              <a:latin typeface="Times New Roman" panose="02020603050405020304" pitchFamily="18" charset="0"/>
            </a:endParaRPr>
          </a:p>
        </p:txBody>
      </p:sp>
      <p:sp>
        <p:nvSpPr>
          <p:cNvPr id="19459" name="Rectangle 3">
            <a:extLst>
              <a:ext uri="{FF2B5EF4-FFF2-40B4-BE49-F238E27FC236}">
                <a16:creationId xmlns:a16="http://schemas.microsoft.com/office/drawing/2014/main" id="{881BAADC-46C9-3345-A644-3F0747B4BD25}"/>
              </a:ext>
            </a:extLst>
          </p:cNvPr>
          <p:cNvSpPr>
            <a:spLocks noChangeArrowheads="1"/>
          </p:cNvSpPr>
          <p:nvPr/>
        </p:nvSpPr>
        <p:spPr bwMode="auto">
          <a:xfrm>
            <a:off x="3452813" y="1306513"/>
            <a:ext cx="2098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19460" name="Text Box 5">
            <a:extLst>
              <a:ext uri="{FF2B5EF4-FFF2-40B4-BE49-F238E27FC236}">
                <a16:creationId xmlns:a16="http://schemas.microsoft.com/office/drawing/2014/main" id="{D7A9C45F-6A68-EB43-82F3-7E77A05223D4}"/>
              </a:ext>
            </a:extLst>
          </p:cNvPr>
          <p:cNvSpPr txBox="1">
            <a:spLocks noChangeArrowheads="1"/>
          </p:cNvSpPr>
          <p:nvPr/>
        </p:nvSpPr>
        <p:spPr bwMode="auto">
          <a:xfrm>
            <a:off x="2057400" y="914400"/>
            <a:ext cx="45656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3600">
                <a:latin typeface="Times New Roman" panose="02020603050405020304" pitchFamily="18" charset="0"/>
              </a:rPr>
              <a:t>Table of Study Subjects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A0995271-2F42-624D-B7A7-EAE839CFBB1D}"/>
              </a:ext>
            </a:extLst>
          </p:cNvPr>
          <p:cNvSpPr txBox="1">
            <a:spLocks noChangeArrowheads="1"/>
          </p:cNvSpPr>
          <p:nvPr/>
        </p:nvSpPr>
        <p:spPr bwMode="auto">
          <a:xfrm>
            <a:off x="517525" y="5372100"/>
            <a:ext cx="6642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Undesirable table showing multiple exam results per study participant.</a:t>
            </a:r>
          </a:p>
          <a:p>
            <a:pPr>
              <a:spcBef>
                <a:spcPct val="0"/>
              </a:spcBef>
              <a:buClrTx/>
              <a:buSzTx/>
              <a:buFontTx/>
              <a:buNone/>
            </a:pPr>
            <a:r>
              <a:rPr lang="en-US" altLang="en-US" sz="1800">
                <a:latin typeface="Times New Roman" panose="02020603050405020304" pitchFamily="18" charset="0"/>
              </a:rPr>
              <a:t>(BabyExamForFigure4)</a:t>
            </a:r>
          </a:p>
        </p:txBody>
      </p:sp>
      <p:pic>
        <p:nvPicPr>
          <p:cNvPr id="20483" name="Picture 3">
            <a:extLst>
              <a:ext uri="{FF2B5EF4-FFF2-40B4-BE49-F238E27FC236}">
                <a16:creationId xmlns:a16="http://schemas.microsoft.com/office/drawing/2014/main" id="{D5D575E1-7F3E-DB47-B66C-3089623BDA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6667" b="6944"/>
          <a:stretch>
            <a:fillRect/>
          </a:stretch>
        </p:blipFill>
        <p:spPr bwMode="auto">
          <a:xfrm>
            <a:off x="609600" y="609600"/>
            <a:ext cx="7620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Oval 4">
            <a:extLst>
              <a:ext uri="{FF2B5EF4-FFF2-40B4-BE49-F238E27FC236}">
                <a16:creationId xmlns:a16="http://schemas.microsoft.com/office/drawing/2014/main" id="{1A1C616C-FB51-5B42-BC60-1B8A0D3B7584}"/>
              </a:ext>
            </a:extLst>
          </p:cNvPr>
          <p:cNvSpPr>
            <a:spLocks noChangeArrowheads="1"/>
          </p:cNvSpPr>
          <p:nvPr/>
        </p:nvSpPr>
        <p:spPr bwMode="auto">
          <a:xfrm>
            <a:off x="685800" y="914400"/>
            <a:ext cx="76200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4D4CF53B-8133-2E47-93F4-B39CF0E80360}"/>
              </a:ext>
            </a:extLst>
          </p:cNvPr>
          <p:cNvSpPr>
            <a:spLocks noGrp="1" noChangeArrowheads="1"/>
          </p:cNvSpPr>
          <p:nvPr>
            <p:ph type="title"/>
          </p:nvPr>
        </p:nvSpPr>
        <p:spPr/>
        <p:txBody>
          <a:bodyPr/>
          <a:lstStyle/>
          <a:p>
            <a:pPr eaLnBrk="1" hangingPunct="1"/>
            <a:r>
              <a:rPr lang="en-US" altLang="en-US"/>
              <a:t>Demo</a:t>
            </a:r>
          </a:p>
        </p:txBody>
      </p:sp>
      <p:sp>
        <p:nvSpPr>
          <p:cNvPr id="21507" name="Rectangle 3">
            <a:extLst>
              <a:ext uri="{FF2B5EF4-FFF2-40B4-BE49-F238E27FC236}">
                <a16:creationId xmlns:a16="http://schemas.microsoft.com/office/drawing/2014/main" id="{5CF7DF27-50F4-4349-8372-2FFCD3F88AD9}"/>
              </a:ext>
            </a:extLst>
          </p:cNvPr>
          <p:cNvSpPr>
            <a:spLocks noGrp="1" noChangeArrowheads="1"/>
          </p:cNvSpPr>
          <p:nvPr>
            <p:ph type="body" idx="1"/>
          </p:nvPr>
        </p:nvSpPr>
        <p:spPr/>
        <p:txBody>
          <a:bodyPr/>
          <a:lstStyle/>
          <a:p>
            <a:pPr eaLnBrk="1" hangingPunct="1"/>
            <a:r>
              <a:rPr lang="en-US" altLang="en-US"/>
              <a:t>Find highest IQ Score</a:t>
            </a:r>
          </a:p>
          <a:p>
            <a:pPr eaLnBrk="1" hangingPunct="1"/>
            <a:r>
              <a:rPr lang="en-US" altLang="en-US"/>
              <a:t>Find all exams done in April</a:t>
            </a:r>
          </a:p>
          <a:p>
            <a:pPr eaLnBrk="1" hangingPunct="1"/>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3072489-9E8B-5D4E-B478-03BA9EC65242}"/>
              </a:ext>
            </a:extLst>
          </p:cNvPr>
          <p:cNvSpPr>
            <a:spLocks noGrp="1" noChangeArrowheads="1"/>
          </p:cNvSpPr>
          <p:nvPr>
            <p:ph type="title"/>
          </p:nvPr>
        </p:nvSpPr>
        <p:spPr/>
        <p:txBody>
          <a:bodyPr/>
          <a:lstStyle/>
          <a:p>
            <a:pPr eaLnBrk="1" hangingPunct="1"/>
            <a:r>
              <a:rPr lang="en-US" altLang="en-US"/>
              <a:t>Common Error</a:t>
            </a:r>
          </a:p>
        </p:txBody>
      </p:sp>
      <p:sp>
        <p:nvSpPr>
          <p:cNvPr id="22531" name="Rectangle 3">
            <a:extLst>
              <a:ext uri="{FF2B5EF4-FFF2-40B4-BE49-F238E27FC236}">
                <a16:creationId xmlns:a16="http://schemas.microsoft.com/office/drawing/2014/main" id="{A2657CA1-5A57-4C4B-AE96-974A18E3FD42}"/>
              </a:ext>
            </a:extLst>
          </p:cNvPr>
          <p:cNvSpPr>
            <a:spLocks noGrp="1" noChangeArrowheads="1"/>
          </p:cNvSpPr>
          <p:nvPr>
            <p:ph type="body" idx="1"/>
          </p:nvPr>
        </p:nvSpPr>
        <p:spPr/>
        <p:txBody>
          <a:bodyPr/>
          <a:lstStyle/>
          <a:p>
            <a:pPr eaLnBrk="1" hangingPunct="1"/>
            <a:r>
              <a:rPr lang="en-US" altLang="en-US"/>
              <a:t>If you find yourself creating multiple columns for the same measurement, e.g., Date1, Score1, Date2, Score2, Date3, Score3, …</a:t>
            </a:r>
          </a:p>
          <a:p>
            <a:pPr eaLnBrk="1" hangingPunct="1"/>
            <a:r>
              <a:rPr lang="en-US" altLang="en-US"/>
              <a:t>Or if your table is more than about 30 columns wide,</a:t>
            </a:r>
          </a:p>
          <a:p>
            <a:pPr lvl="1" eaLnBrk="1" hangingPunct="1"/>
            <a:r>
              <a:rPr lang="en-US" altLang="en-US" sz="3200"/>
              <a:t>It is time to restructure your table.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a:extLst>
              <a:ext uri="{FF2B5EF4-FFF2-40B4-BE49-F238E27FC236}">
                <a16:creationId xmlns:a16="http://schemas.microsoft.com/office/drawing/2014/main" id="{61B697AF-2B42-E84B-92E7-48038E288B7C}"/>
              </a:ext>
            </a:extLst>
          </p:cNvPr>
          <p:cNvSpPr txBox="1">
            <a:spLocks noChangeArrowheads="1"/>
          </p:cNvSpPr>
          <p:nvPr/>
        </p:nvSpPr>
        <p:spPr bwMode="auto">
          <a:xfrm>
            <a:off x="974725" y="5676900"/>
            <a:ext cx="70739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Undesirable table with participant-specific data duplicated for each exam.  (Note problem with Helen’s DOB.)</a:t>
            </a:r>
          </a:p>
          <a:p>
            <a:pPr>
              <a:spcBef>
                <a:spcPct val="0"/>
              </a:spcBef>
              <a:buClrTx/>
              <a:buSzTx/>
              <a:buFontTx/>
              <a:buNone/>
            </a:pPr>
            <a:r>
              <a:rPr lang="en-US" altLang="en-US" sz="1800">
                <a:latin typeface="Times New Roman" panose="02020603050405020304" pitchFamily="18" charset="0"/>
              </a:rPr>
              <a:t>(ExamBabyForFigure5)</a:t>
            </a:r>
          </a:p>
        </p:txBody>
      </p:sp>
      <p:pic>
        <p:nvPicPr>
          <p:cNvPr id="23555" name="Picture 3">
            <a:extLst>
              <a:ext uri="{FF2B5EF4-FFF2-40B4-BE49-F238E27FC236}">
                <a16:creationId xmlns:a16="http://schemas.microsoft.com/office/drawing/2014/main" id="{419AD8E1-E6DA-724C-92E6-51B7848D62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2000" t="17564" r="14999" b="7436"/>
          <a:stretch>
            <a:fillRect/>
          </a:stretch>
        </p:blipFill>
        <p:spPr bwMode="auto">
          <a:xfrm>
            <a:off x="2057400" y="762000"/>
            <a:ext cx="5562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Oval 4">
            <a:extLst>
              <a:ext uri="{FF2B5EF4-FFF2-40B4-BE49-F238E27FC236}">
                <a16:creationId xmlns:a16="http://schemas.microsoft.com/office/drawing/2014/main" id="{549960D6-2496-7846-81AC-8B345A432C2B}"/>
              </a:ext>
            </a:extLst>
          </p:cNvPr>
          <p:cNvSpPr>
            <a:spLocks noChangeArrowheads="1"/>
          </p:cNvSpPr>
          <p:nvPr/>
        </p:nvSpPr>
        <p:spPr bwMode="auto">
          <a:xfrm>
            <a:off x="1752600" y="990600"/>
            <a:ext cx="6324600" cy="762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FF0419B4-B830-364C-B39A-F74E3E1C8FEE}"/>
              </a:ext>
            </a:extLst>
          </p:cNvPr>
          <p:cNvSpPr>
            <a:spLocks noGrp="1" noChangeArrowheads="1"/>
          </p:cNvSpPr>
          <p:nvPr>
            <p:ph type="title"/>
          </p:nvPr>
        </p:nvSpPr>
        <p:spPr/>
        <p:txBody>
          <a:bodyPr/>
          <a:lstStyle/>
          <a:p>
            <a:pPr eaLnBrk="1" hangingPunct="1"/>
            <a:r>
              <a:rPr lang="en-US" altLang="en-US"/>
              <a:t>Demo</a:t>
            </a:r>
          </a:p>
        </p:txBody>
      </p:sp>
      <p:sp>
        <p:nvSpPr>
          <p:cNvPr id="24579" name="Rectangle 3">
            <a:extLst>
              <a:ext uri="{FF2B5EF4-FFF2-40B4-BE49-F238E27FC236}">
                <a16:creationId xmlns:a16="http://schemas.microsoft.com/office/drawing/2014/main" id="{28F9A84A-566A-814C-82D1-93EF33FCB285}"/>
              </a:ext>
            </a:extLst>
          </p:cNvPr>
          <p:cNvSpPr>
            <a:spLocks noGrp="1" noChangeArrowheads="1"/>
          </p:cNvSpPr>
          <p:nvPr>
            <p:ph type="body" idx="1"/>
          </p:nvPr>
        </p:nvSpPr>
        <p:spPr/>
        <p:txBody>
          <a:bodyPr/>
          <a:lstStyle/>
          <a:p>
            <a:pPr eaLnBrk="1" hangingPunct="1"/>
            <a:r>
              <a:rPr lang="en-US" altLang="en-US"/>
              <a:t>Find highest IQ Score</a:t>
            </a:r>
          </a:p>
          <a:p>
            <a:pPr eaLnBrk="1" hangingPunct="1"/>
            <a:r>
              <a:rPr lang="en-US" altLang="en-US"/>
              <a:t>Find all exams in a particular month</a:t>
            </a:r>
          </a:p>
          <a:p>
            <a:pPr eaLnBrk="1" hangingPunct="1"/>
            <a:r>
              <a:rPr lang="en-US" altLang="en-US"/>
              <a:t>What is Helen’s birth date?</a:t>
            </a:r>
          </a:p>
          <a:p>
            <a:pPr eaLnBrk="1" hangingPunct="1"/>
            <a:r>
              <a:rPr lang="en-US" altLang="en-US"/>
              <a:t>What happened to Alejandro, Ryan, Zachary, and Jackson?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a:extLst>
              <a:ext uri="{FF2B5EF4-FFF2-40B4-BE49-F238E27FC236}">
                <a16:creationId xmlns:a16="http://schemas.microsoft.com/office/drawing/2014/main" id="{5F35E788-A2D3-384F-A203-AA68A32CC412}"/>
              </a:ext>
            </a:extLst>
          </p:cNvPr>
          <p:cNvSpPr txBox="1">
            <a:spLocks noChangeArrowheads="1"/>
          </p:cNvSpPr>
          <p:nvPr/>
        </p:nvSpPr>
        <p:spPr bwMode="auto">
          <a:xfrm>
            <a:off x="1447800" y="2514600"/>
            <a:ext cx="59436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50000"/>
              </a:spcBef>
              <a:buClrTx/>
              <a:buSzTx/>
              <a:buFontTx/>
              <a:buNone/>
            </a:pPr>
            <a:r>
              <a:rPr lang="en-US" altLang="en-US" sz="2400">
                <a:latin typeface="Times New Roman" panose="02020603050405020304" pitchFamily="18" charset="0"/>
              </a:rPr>
              <a:t>If some infants have multiple exams,</a:t>
            </a:r>
          </a:p>
          <a:p>
            <a:pPr>
              <a:spcBef>
                <a:spcPct val="50000"/>
              </a:spcBef>
              <a:buClrTx/>
              <a:buSzTx/>
              <a:buFontTx/>
              <a:buNone/>
            </a:pPr>
            <a:r>
              <a:rPr lang="en-US" altLang="en-US" sz="2400">
                <a:latin typeface="Times New Roman" panose="02020603050405020304" pitchFamily="18" charset="0"/>
              </a:rPr>
              <a:t>“normalize” the records into two tables, one for subjects and one for examinations.</a:t>
            </a:r>
          </a:p>
          <a:p>
            <a:pPr>
              <a:spcBef>
                <a:spcPct val="50000"/>
              </a:spcBef>
              <a:buClrTx/>
              <a:buSzTx/>
              <a:buFontTx/>
              <a:buNone/>
            </a:pPr>
            <a:endParaRPr lang="en-US" altLang="en-US" sz="2400">
              <a:latin typeface="Times New Roman" panose="02020603050405020304" pitchFamily="18" charset="0"/>
            </a:endParaRPr>
          </a:p>
        </p:txBody>
      </p:sp>
      <p:sp>
        <p:nvSpPr>
          <p:cNvPr id="25603" name="Rectangle 3">
            <a:extLst>
              <a:ext uri="{FF2B5EF4-FFF2-40B4-BE49-F238E27FC236}">
                <a16:creationId xmlns:a16="http://schemas.microsoft.com/office/drawing/2014/main" id="{4C18BEB5-9F15-6E41-8A32-D2E34D0D3499}"/>
              </a:ext>
            </a:extLst>
          </p:cNvPr>
          <p:cNvSpPr>
            <a:spLocks noChangeArrowheads="1"/>
          </p:cNvSpPr>
          <p:nvPr/>
        </p:nvSpPr>
        <p:spPr bwMode="auto">
          <a:xfrm>
            <a:off x="3452813" y="1306513"/>
            <a:ext cx="2098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5604" name="Text Box 4">
            <a:extLst>
              <a:ext uri="{FF2B5EF4-FFF2-40B4-BE49-F238E27FC236}">
                <a16:creationId xmlns:a16="http://schemas.microsoft.com/office/drawing/2014/main" id="{9FC42DB0-A45A-E44C-8FF5-57D6609F86C6}"/>
              </a:ext>
            </a:extLst>
          </p:cNvPr>
          <p:cNvSpPr txBox="1">
            <a:spLocks noChangeArrowheads="1"/>
          </p:cNvSpPr>
          <p:nvPr/>
        </p:nvSpPr>
        <p:spPr bwMode="auto">
          <a:xfrm>
            <a:off x="2667000" y="838200"/>
            <a:ext cx="2825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3600">
                <a:latin typeface="Times New Roman" panose="02020603050405020304" pitchFamily="18" charset="0"/>
              </a:rPr>
              <a:t>Normalization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819A-BAA9-1E48-8557-B29E61B627DB}"/>
              </a:ext>
            </a:extLst>
          </p:cNvPr>
          <p:cNvSpPr>
            <a:spLocks noGrp="1"/>
          </p:cNvSpPr>
          <p:nvPr>
            <p:ph type="title"/>
          </p:nvPr>
        </p:nvSpPr>
        <p:spPr/>
        <p:txBody>
          <a:bodyPr/>
          <a:lstStyle/>
          <a:p>
            <a:r>
              <a:rPr lang="en-US" dirty="0"/>
              <a:t>Main Points</a:t>
            </a:r>
          </a:p>
        </p:txBody>
      </p:sp>
      <p:sp>
        <p:nvSpPr>
          <p:cNvPr id="3" name="Content Placeholder 2">
            <a:extLst>
              <a:ext uri="{FF2B5EF4-FFF2-40B4-BE49-F238E27FC236}">
                <a16:creationId xmlns:a16="http://schemas.microsoft.com/office/drawing/2014/main" id="{D6CDA71A-5F84-2B4F-83BF-8ECF3BC60B81}"/>
              </a:ext>
            </a:extLst>
          </p:cNvPr>
          <p:cNvSpPr>
            <a:spLocks noGrp="1"/>
          </p:cNvSpPr>
          <p:nvPr>
            <p:ph idx="1"/>
          </p:nvPr>
        </p:nvSpPr>
        <p:spPr>
          <a:xfrm>
            <a:off x="1182688" y="1828800"/>
            <a:ext cx="7772400" cy="4303713"/>
          </a:xfrm>
        </p:spPr>
        <p:txBody>
          <a:bodyPr/>
          <a:lstStyle/>
          <a:p>
            <a:pPr marL="514350" indent="-514350">
              <a:buFont typeface="+mj-lt"/>
              <a:buAutoNum type="arabicPeriod"/>
            </a:pPr>
            <a:r>
              <a:rPr lang="en-US" sz="2800" dirty="0"/>
              <a:t>Spreadsheet vs. data management application</a:t>
            </a:r>
          </a:p>
          <a:p>
            <a:pPr marL="914400" lvl="1" indent="-457200">
              <a:buFont typeface="+mj-lt"/>
              <a:buAutoNum type="arabicPeriod"/>
            </a:pPr>
            <a:r>
              <a:rPr lang="en-US" sz="2400" dirty="0"/>
              <a:t>Dedicated column heads/data dictionary</a:t>
            </a:r>
          </a:p>
          <a:p>
            <a:pPr marL="914400" lvl="1" indent="-457200">
              <a:buFont typeface="+mj-lt"/>
              <a:buAutoNum type="arabicPeriod"/>
            </a:pPr>
            <a:r>
              <a:rPr lang="en-US" sz="2400" dirty="0"/>
              <a:t>Field types with automatic validation</a:t>
            </a:r>
          </a:p>
          <a:p>
            <a:pPr marL="514350" indent="-514350">
              <a:buFont typeface="+mj-lt"/>
              <a:buAutoNum type="arabicPeriod"/>
            </a:pPr>
            <a:r>
              <a:rPr lang="en-US" sz="2800" dirty="0"/>
              <a:t>Normalization</a:t>
            </a:r>
          </a:p>
          <a:p>
            <a:pPr marL="914400" lvl="1" indent="-457200">
              <a:buFont typeface="+mj-lt"/>
              <a:buAutoNum type="arabicPeriod"/>
            </a:pPr>
            <a:r>
              <a:rPr lang="en-US" sz="2400" dirty="0"/>
              <a:t>One-to-many relationships</a:t>
            </a:r>
          </a:p>
          <a:p>
            <a:pPr marL="914400" lvl="1" indent="-457200">
              <a:buFont typeface="+mj-lt"/>
              <a:buAutoNum type="arabicPeriod"/>
            </a:pPr>
            <a:r>
              <a:rPr lang="en-US" sz="2400" dirty="0"/>
              <a:t>Primary key, foreign key</a:t>
            </a:r>
          </a:p>
          <a:p>
            <a:pPr marL="514350" indent="-514350">
              <a:buFont typeface="+mj-lt"/>
              <a:buAutoNum type="arabicPeriod"/>
            </a:pPr>
            <a:r>
              <a:rPr lang="en-US" sz="2800" dirty="0"/>
              <a:t>Exporting from Access to Stata</a:t>
            </a:r>
          </a:p>
          <a:p>
            <a:pPr marL="514350" indent="-514350">
              <a:buFont typeface="+mj-lt"/>
              <a:buAutoNum type="arabicPeriod"/>
            </a:pPr>
            <a:endParaRPr lang="en-US" sz="2800" dirty="0"/>
          </a:p>
        </p:txBody>
      </p:sp>
    </p:spTree>
    <p:extLst>
      <p:ext uri="{BB962C8B-B14F-4D97-AF65-F5344CB8AC3E}">
        <p14:creationId xmlns:p14="http://schemas.microsoft.com/office/powerpoint/2010/main" val="13100079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a:extLst>
              <a:ext uri="{FF2B5EF4-FFF2-40B4-BE49-F238E27FC236}">
                <a16:creationId xmlns:a16="http://schemas.microsoft.com/office/drawing/2014/main" id="{F5F68F2C-12B0-8943-B54A-3E9C7E2F9F75}"/>
              </a:ext>
            </a:extLst>
          </p:cNvPr>
          <p:cNvSpPr txBox="1">
            <a:spLocks noChangeArrowheads="1"/>
          </p:cNvSpPr>
          <p:nvPr/>
        </p:nvSpPr>
        <p:spPr bwMode="auto">
          <a:xfrm>
            <a:off x="685800" y="4953000"/>
            <a:ext cx="7559675"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Data normalized into two tables: one (“Baby”) with rows comprising subject-specific information; the other (“Exam”) with rows comprising exam-specific information.  Note that Helen can only have one birth date.  Subjects with no exams, e.g. Alejandro, still appear in the database.  “SubjectID” functions as the primary key in the “Baby” table and as the foreign key in the “Exam” table.</a:t>
            </a:r>
          </a:p>
        </p:txBody>
      </p:sp>
      <p:pic>
        <p:nvPicPr>
          <p:cNvPr id="26627" name="Picture 3">
            <a:extLst>
              <a:ext uri="{FF2B5EF4-FFF2-40B4-BE49-F238E27FC236}">
                <a16:creationId xmlns:a16="http://schemas.microsoft.com/office/drawing/2014/main" id="{C165CB7A-6465-494D-9E5A-0D2136F1EB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7188" t="19893" r="48438" b="42473"/>
          <a:stretch>
            <a:fillRect/>
          </a:stretch>
        </p:blipFill>
        <p:spPr bwMode="auto">
          <a:xfrm>
            <a:off x="228600" y="152400"/>
            <a:ext cx="4800600" cy="381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4">
            <a:extLst>
              <a:ext uri="{FF2B5EF4-FFF2-40B4-BE49-F238E27FC236}">
                <a16:creationId xmlns:a16="http://schemas.microsoft.com/office/drawing/2014/main" id="{BB6A0A9F-9133-5F4C-B406-9B3B832289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103" t="19893" r="35938" b="39948"/>
          <a:stretch>
            <a:fillRect/>
          </a:stretch>
        </p:blipFill>
        <p:spPr bwMode="auto">
          <a:xfrm>
            <a:off x="3276600" y="1295400"/>
            <a:ext cx="48006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9" name="Oval 5">
            <a:extLst>
              <a:ext uri="{FF2B5EF4-FFF2-40B4-BE49-F238E27FC236}">
                <a16:creationId xmlns:a16="http://schemas.microsoft.com/office/drawing/2014/main" id="{F6B000FF-9893-9E41-BB1D-4D0AC47FF289}"/>
              </a:ext>
            </a:extLst>
          </p:cNvPr>
          <p:cNvSpPr>
            <a:spLocks noChangeArrowheads="1"/>
          </p:cNvSpPr>
          <p:nvPr/>
        </p:nvSpPr>
        <p:spPr bwMode="auto">
          <a:xfrm>
            <a:off x="381000" y="838200"/>
            <a:ext cx="4876800" cy="381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0" name="Oval 6">
            <a:extLst>
              <a:ext uri="{FF2B5EF4-FFF2-40B4-BE49-F238E27FC236}">
                <a16:creationId xmlns:a16="http://schemas.microsoft.com/office/drawing/2014/main" id="{E30858C9-CFE4-4D43-B641-8E03E2C95972}"/>
              </a:ext>
            </a:extLst>
          </p:cNvPr>
          <p:cNvSpPr>
            <a:spLocks noChangeArrowheads="1"/>
          </p:cNvSpPr>
          <p:nvPr/>
        </p:nvSpPr>
        <p:spPr bwMode="auto">
          <a:xfrm>
            <a:off x="3429000" y="1676400"/>
            <a:ext cx="48768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1" name="Oval 7">
            <a:extLst>
              <a:ext uri="{FF2B5EF4-FFF2-40B4-BE49-F238E27FC236}">
                <a16:creationId xmlns:a16="http://schemas.microsoft.com/office/drawing/2014/main" id="{BFF96673-7FAB-DD4A-934C-2BFE69E9596D}"/>
              </a:ext>
            </a:extLst>
          </p:cNvPr>
          <p:cNvSpPr>
            <a:spLocks noChangeArrowheads="1"/>
          </p:cNvSpPr>
          <p:nvPr/>
        </p:nvSpPr>
        <p:spPr bwMode="auto">
          <a:xfrm>
            <a:off x="3505200" y="3581400"/>
            <a:ext cx="47244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2" name="Oval 8">
            <a:extLst>
              <a:ext uri="{FF2B5EF4-FFF2-40B4-BE49-F238E27FC236}">
                <a16:creationId xmlns:a16="http://schemas.microsoft.com/office/drawing/2014/main" id="{6052AB50-6DF1-9449-B4CB-40A4A9413E13}"/>
              </a:ext>
            </a:extLst>
          </p:cNvPr>
          <p:cNvSpPr>
            <a:spLocks noChangeArrowheads="1"/>
          </p:cNvSpPr>
          <p:nvPr/>
        </p:nvSpPr>
        <p:spPr bwMode="auto">
          <a:xfrm>
            <a:off x="3505200" y="4191000"/>
            <a:ext cx="4800600" cy="304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endParaRPr lang="en-US" altLang="en-US" sz="1800"/>
          </a:p>
        </p:txBody>
      </p:sp>
      <p:sp>
        <p:nvSpPr>
          <p:cNvPr id="26633" name="Line 9">
            <a:extLst>
              <a:ext uri="{FF2B5EF4-FFF2-40B4-BE49-F238E27FC236}">
                <a16:creationId xmlns:a16="http://schemas.microsoft.com/office/drawing/2014/main" id="{13C6E004-2517-FE47-A336-A70C476738A5}"/>
              </a:ext>
            </a:extLst>
          </p:cNvPr>
          <p:cNvSpPr>
            <a:spLocks noChangeShapeType="1"/>
          </p:cNvSpPr>
          <p:nvPr/>
        </p:nvSpPr>
        <p:spPr bwMode="auto">
          <a:xfrm>
            <a:off x="2438400" y="1219200"/>
            <a:ext cx="990600" cy="609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4" name="Line 10">
            <a:extLst>
              <a:ext uri="{FF2B5EF4-FFF2-40B4-BE49-F238E27FC236}">
                <a16:creationId xmlns:a16="http://schemas.microsoft.com/office/drawing/2014/main" id="{2D57BA6D-5CFE-004B-84CD-A9E2CCD0D657}"/>
              </a:ext>
            </a:extLst>
          </p:cNvPr>
          <p:cNvSpPr>
            <a:spLocks noChangeShapeType="1"/>
          </p:cNvSpPr>
          <p:nvPr/>
        </p:nvSpPr>
        <p:spPr bwMode="auto">
          <a:xfrm>
            <a:off x="2438400" y="1219200"/>
            <a:ext cx="1143000" cy="2438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5" name="Line 11">
            <a:extLst>
              <a:ext uri="{FF2B5EF4-FFF2-40B4-BE49-F238E27FC236}">
                <a16:creationId xmlns:a16="http://schemas.microsoft.com/office/drawing/2014/main" id="{AA88DA58-814D-6D4A-B507-CF37F58986F0}"/>
              </a:ext>
            </a:extLst>
          </p:cNvPr>
          <p:cNvSpPr>
            <a:spLocks noChangeShapeType="1"/>
          </p:cNvSpPr>
          <p:nvPr/>
        </p:nvSpPr>
        <p:spPr bwMode="auto">
          <a:xfrm>
            <a:off x="2438400" y="1219200"/>
            <a:ext cx="1143000" cy="3124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a:extLst>
              <a:ext uri="{FF2B5EF4-FFF2-40B4-BE49-F238E27FC236}">
                <a16:creationId xmlns:a16="http://schemas.microsoft.com/office/drawing/2014/main" id="{B5D29F9C-98AC-9A4D-90FA-6A504061D010}"/>
              </a:ext>
            </a:extLst>
          </p:cNvPr>
          <p:cNvSpPr txBox="1">
            <a:spLocks noChangeArrowheads="1"/>
          </p:cNvSpPr>
          <p:nvPr/>
        </p:nvSpPr>
        <p:spPr bwMode="auto">
          <a:xfrm>
            <a:off x="974725" y="5981700"/>
            <a:ext cx="77882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Figure 7. Relationships diagram showing the one-to-many relationship between  the table of subjects (“Baby”) and the table of measurements  (“Exam”).</a:t>
            </a:r>
          </a:p>
        </p:txBody>
      </p:sp>
      <p:pic>
        <p:nvPicPr>
          <p:cNvPr id="27651" name="Picture 3">
            <a:extLst>
              <a:ext uri="{FF2B5EF4-FFF2-40B4-BE49-F238E27FC236}">
                <a16:creationId xmlns:a16="http://schemas.microsoft.com/office/drawing/2014/main" id="{28866556-8A47-A44D-AAD4-C1A725630F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4219" t="28494" r="39063" b="29570"/>
          <a:stretch>
            <a:fillRect/>
          </a:stretch>
        </p:blipFill>
        <p:spPr bwMode="auto">
          <a:xfrm>
            <a:off x="1524000" y="457200"/>
            <a:ext cx="6248400" cy="51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EB3842B2-E56E-264D-9B2F-852874C0B3DF}"/>
              </a:ext>
            </a:extLst>
          </p:cNvPr>
          <p:cNvSpPr>
            <a:spLocks noGrp="1" noChangeArrowheads="1"/>
          </p:cNvSpPr>
          <p:nvPr>
            <p:ph type="title"/>
          </p:nvPr>
        </p:nvSpPr>
        <p:spPr/>
        <p:txBody>
          <a:bodyPr/>
          <a:lstStyle/>
          <a:p>
            <a:pPr eaLnBrk="1" hangingPunct="1"/>
            <a:r>
              <a:rPr lang="en-US" altLang="en-US"/>
              <a:t>Demonstration</a:t>
            </a:r>
          </a:p>
        </p:txBody>
      </p:sp>
      <p:sp>
        <p:nvSpPr>
          <p:cNvPr id="28675" name="Text Box 3">
            <a:extLst>
              <a:ext uri="{FF2B5EF4-FFF2-40B4-BE49-F238E27FC236}">
                <a16:creationId xmlns:a16="http://schemas.microsoft.com/office/drawing/2014/main" id="{14FB1D76-32D7-3449-8181-F6E57DF28258}"/>
              </a:ext>
            </a:extLst>
          </p:cNvPr>
          <p:cNvSpPr txBox="1">
            <a:spLocks noChangeArrowheads="1"/>
          </p:cNvSpPr>
          <p:nvPr/>
        </p:nvSpPr>
        <p:spPr bwMode="auto">
          <a:xfrm>
            <a:off x="822325" y="2555875"/>
            <a:ext cx="7635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Inability to create integrity violations with normalized tables.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D819A-BAA9-1E48-8557-B29E61B627DB}"/>
              </a:ext>
            </a:extLst>
          </p:cNvPr>
          <p:cNvSpPr>
            <a:spLocks noGrp="1"/>
          </p:cNvSpPr>
          <p:nvPr>
            <p:ph type="title"/>
          </p:nvPr>
        </p:nvSpPr>
        <p:spPr/>
        <p:txBody>
          <a:bodyPr/>
          <a:lstStyle/>
          <a:p>
            <a:r>
              <a:rPr lang="en-US" dirty="0"/>
              <a:t>Epi 218 2020</a:t>
            </a:r>
            <a:br>
              <a:rPr lang="en-US" dirty="0"/>
            </a:br>
            <a:r>
              <a:rPr lang="en-US" dirty="0"/>
              <a:t>Lecture 4 -- Segment 3</a:t>
            </a:r>
          </a:p>
        </p:txBody>
      </p:sp>
      <p:sp>
        <p:nvSpPr>
          <p:cNvPr id="3" name="Content Placeholder 2">
            <a:extLst>
              <a:ext uri="{FF2B5EF4-FFF2-40B4-BE49-F238E27FC236}">
                <a16:creationId xmlns:a16="http://schemas.microsoft.com/office/drawing/2014/main" id="{D6CDA71A-5F84-2B4F-83BF-8ECF3BC60B81}"/>
              </a:ext>
            </a:extLst>
          </p:cNvPr>
          <p:cNvSpPr>
            <a:spLocks noGrp="1"/>
          </p:cNvSpPr>
          <p:nvPr>
            <p:ph idx="1"/>
          </p:nvPr>
        </p:nvSpPr>
        <p:spPr>
          <a:xfrm>
            <a:off x="1182688" y="3733801"/>
            <a:ext cx="7772400" cy="762000"/>
          </a:xfrm>
        </p:spPr>
        <p:txBody>
          <a:bodyPr/>
          <a:lstStyle/>
          <a:p>
            <a:pPr marL="0" indent="0">
              <a:buNone/>
            </a:pPr>
            <a:r>
              <a:rPr lang="en-US" sz="3600" dirty="0"/>
              <a:t>Exporting from Access to Stata</a:t>
            </a:r>
          </a:p>
          <a:p>
            <a:pPr marL="0" indent="0">
              <a:buNone/>
            </a:pPr>
            <a:endParaRPr lang="en-US" sz="3600" dirty="0"/>
          </a:p>
        </p:txBody>
      </p:sp>
    </p:spTree>
    <p:extLst>
      <p:ext uri="{BB962C8B-B14F-4D97-AF65-F5344CB8AC3E}">
        <p14:creationId xmlns:p14="http://schemas.microsoft.com/office/powerpoint/2010/main" val="20406291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7ED2594-281F-0A4E-94E6-DECF52A754BD}"/>
              </a:ext>
            </a:extLst>
          </p:cNvPr>
          <p:cNvSpPr>
            <a:spLocks noGrp="1" noChangeArrowheads="1"/>
          </p:cNvSpPr>
          <p:nvPr>
            <p:ph type="title"/>
          </p:nvPr>
        </p:nvSpPr>
        <p:spPr/>
        <p:txBody>
          <a:bodyPr/>
          <a:lstStyle/>
          <a:p>
            <a:pPr eaLnBrk="1" hangingPunct="1"/>
            <a:r>
              <a:rPr lang="en-US" altLang="en-US" sz="4000"/>
              <a:t>Same Table in Stata</a:t>
            </a:r>
          </a:p>
        </p:txBody>
      </p:sp>
      <p:sp>
        <p:nvSpPr>
          <p:cNvPr id="17411" name="Rectangle 3">
            <a:extLst>
              <a:ext uri="{FF2B5EF4-FFF2-40B4-BE49-F238E27FC236}">
                <a16:creationId xmlns:a16="http://schemas.microsoft.com/office/drawing/2014/main" id="{65831E06-1130-5348-B423-8F2670D11987}"/>
              </a:ext>
            </a:extLst>
          </p:cNvPr>
          <p:cNvSpPr>
            <a:spLocks noGrp="1" noChangeArrowheads="1"/>
          </p:cNvSpPr>
          <p:nvPr>
            <p:ph type="body" idx="1"/>
          </p:nvPr>
        </p:nvSpPr>
        <p:spPr/>
        <p:txBody>
          <a:bodyPr/>
          <a:lstStyle/>
          <a:p>
            <a:pPr eaLnBrk="1" hangingPunct="1"/>
            <a:r>
              <a:rPr lang="en-US" altLang="en-US">
                <a:latin typeface="Times New Roman" panose="02020603050405020304" pitchFamily="18" charset="0"/>
                <a:cs typeface="Times New Roman" panose="02020603050405020304" pitchFamily="18" charset="0"/>
              </a:rPr>
              <a:t>Rows = Records; Columns = Fields</a:t>
            </a:r>
          </a:p>
          <a:p>
            <a:pPr eaLnBrk="1" hangingPunct="1"/>
            <a:r>
              <a:rPr lang="en-US" altLang="en-US">
                <a:latin typeface="Times New Roman" panose="02020603050405020304" pitchFamily="18" charset="0"/>
              </a:rPr>
              <a:t>Special row at the top for column headings (=field names)</a:t>
            </a:r>
          </a:p>
          <a:p>
            <a:pPr eaLnBrk="1" hangingPunct="1"/>
            <a:r>
              <a:rPr lang="en-US" altLang="en-US">
                <a:latin typeface="Times New Roman" panose="02020603050405020304" pitchFamily="18" charset="0"/>
              </a:rPr>
              <a:t>Built-in data dictionary</a:t>
            </a:r>
          </a:p>
          <a:p>
            <a:pPr eaLnBrk="1" hangingPunct="1"/>
            <a:r>
              <a:rPr lang="en-US" altLang="en-US">
                <a:latin typeface="Times New Roman" panose="02020603050405020304" pitchFamily="18" charset="0"/>
              </a:rPr>
              <a:t>Automatic validation</a:t>
            </a:r>
          </a:p>
          <a:p>
            <a:pPr algn="ctr" eaLnBrk="1" hangingPunct="1">
              <a:buFont typeface="Wingdings" pitchFamily="2" charset="2"/>
              <a:buNone/>
            </a:pPr>
            <a:endParaRPr lang="en-US" altLang="en-US" sz="4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3D4E7-3D2B-3949-820A-BF26EC3FAAF6}"/>
              </a:ext>
            </a:extLst>
          </p:cNvPr>
          <p:cNvSpPr>
            <a:spLocks noGrp="1"/>
          </p:cNvSpPr>
          <p:nvPr>
            <p:ph type="title"/>
          </p:nvPr>
        </p:nvSpPr>
        <p:spPr/>
        <p:txBody>
          <a:bodyPr/>
          <a:lstStyle/>
          <a:p>
            <a:r>
              <a:rPr lang="en-US" dirty="0"/>
              <a:t>Epi 218 2020</a:t>
            </a:r>
            <a:br>
              <a:rPr lang="en-US" dirty="0"/>
            </a:br>
            <a:r>
              <a:rPr lang="en-US" dirty="0"/>
              <a:t>Lecture 4 -- Segment 1</a:t>
            </a:r>
          </a:p>
        </p:txBody>
      </p:sp>
      <p:sp>
        <p:nvSpPr>
          <p:cNvPr id="3" name="Content Placeholder 2">
            <a:extLst>
              <a:ext uri="{FF2B5EF4-FFF2-40B4-BE49-F238E27FC236}">
                <a16:creationId xmlns:a16="http://schemas.microsoft.com/office/drawing/2014/main" id="{274E0534-2A86-8A48-952E-26B8B1F06797}"/>
              </a:ext>
            </a:extLst>
          </p:cNvPr>
          <p:cNvSpPr>
            <a:spLocks noGrp="1"/>
          </p:cNvSpPr>
          <p:nvPr>
            <p:ph idx="1"/>
          </p:nvPr>
        </p:nvSpPr>
        <p:spPr/>
        <p:txBody>
          <a:bodyPr/>
          <a:lstStyle/>
          <a:p>
            <a:r>
              <a:rPr lang="en-US" dirty="0"/>
              <a:t>Intro</a:t>
            </a:r>
          </a:p>
          <a:p>
            <a:r>
              <a:rPr lang="en-US" dirty="0"/>
              <a:t>Data Management Application</a:t>
            </a:r>
          </a:p>
          <a:p>
            <a:pPr lvl="1"/>
            <a:r>
              <a:rPr lang="en-US" sz="2400" dirty="0"/>
              <a:t>Dedicated column heads/data dictionary</a:t>
            </a:r>
          </a:p>
          <a:p>
            <a:pPr lvl="1"/>
            <a:r>
              <a:rPr lang="en-US" sz="2400" dirty="0"/>
              <a:t>Field types with automatic validation</a:t>
            </a:r>
          </a:p>
          <a:p>
            <a:endParaRPr lang="en-US" dirty="0"/>
          </a:p>
        </p:txBody>
      </p:sp>
    </p:spTree>
    <p:extLst>
      <p:ext uri="{BB962C8B-B14F-4D97-AF65-F5344CB8AC3E}">
        <p14:creationId xmlns:p14="http://schemas.microsoft.com/office/powerpoint/2010/main" val="4942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290D3ED-6A2D-E640-909B-5C088D35DE8B}"/>
              </a:ext>
            </a:extLst>
          </p:cNvPr>
          <p:cNvSpPr>
            <a:spLocks noChangeArrowheads="1"/>
          </p:cNvSpPr>
          <p:nvPr/>
        </p:nvSpPr>
        <p:spPr bwMode="auto">
          <a:xfrm>
            <a:off x="838200" y="1905000"/>
            <a:ext cx="80772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b="1">
                <a:latin typeface="Times New Roman" panose="02020603050405020304" pitchFamily="18" charset="0"/>
              </a:rPr>
              <a:t>Methods:</a:t>
            </a:r>
          </a:p>
          <a:p>
            <a:pPr>
              <a:spcBef>
                <a:spcPct val="0"/>
              </a:spcBef>
              <a:buClrTx/>
              <a:buSzTx/>
              <a:buFontTx/>
              <a:buNone/>
            </a:pPr>
            <a:r>
              <a:rPr lang="en-US" altLang="en-US" sz="2400">
                <a:latin typeface="Times New Roman" panose="02020603050405020304" pitchFamily="18" charset="0"/>
              </a:rPr>
              <a:t>Design-Nested double cohort study.</a:t>
            </a:r>
          </a:p>
          <a:p>
            <a:pPr>
              <a:spcBef>
                <a:spcPct val="0"/>
              </a:spcBef>
              <a:buClrTx/>
              <a:buSzTx/>
              <a:buFontTx/>
              <a:buNone/>
            </a:pPr>
            <a:r>
              <a:rPr lang="en-US" altLang="en-US" sz="2400" i="1">
                <a:latin typeface="Times New Roman" panose="02020603050405020304" pitchFamily="18" charset="0"/>
              </a:rPr>
              <a:t>Setting-</a:t>
            </a:r>
            <a:r>
              <a:rPr lang="en-US" altLang="en-US" sz="2400">
                <a:latin typeface="Times New Roman" panose="02020603050405020304" pitchFamily="18" charset="0"/>
              </a:rPr>
              <a:t>Kaiser</a:t>
            </a:r>
          </a:p>
          <a:p>
            <a:pPr>
              <a:spcBef>
                <a:spcPct val="0"/>
              </a:spcBef>
              <a:buClrTx/>
              <a:buSzTx/>
              <a:buFontTx/>
              <a:buNone/>
            </a:pPr>
            <a:r>
              <a:rPr lang="en-US" altLang="en-US" sz="2400" i="1">
                <a:latin typeface="Times New Roman" panose="02020603050405020304" pitchFamily="18" charset="0"/>
              </a:rPr>
              <a:t>Subjects-</a:t>
            </a:r>
            <a:r>
              <a:rPr lang="en-US" altLang="en-US" sz="2400">
                <a:latin typeface="Times New Roman" panose="02020603050405020304" pitchFamily="18" charset="0"/>
              </a:rPr>
              <a:t>Infants with neonatal hyperbilirubinemia and randomly selected non-hyperbilirubinemia infants</a:t>
            </a:r>
          </a:p>
          <a:p>
            <a:pPr>
              <a:spcBef>
                <a:spcPct val="0"/>
              </a:spcBef>
              <a:buClrTx/>
              <a:buSzTx/>
              <a:buFontTx/>
              <a:buNone/>
            </a:pPr>
            <a:r>
              <a:rPr lang="en-US" altLang="en-US" sz="2400" b="1" i="1">
                <a:latin typeface="Times New Roman" panose="02020603050405020304" pitchFamily="18" charset="0"/>
              </a:rPr>
              <a:t>Predictor Variable-</a:t>
            </a:r>
            <a:r>
              <a:rPr lang="en-US" altLang="en-US" sz="2400" b="1">
                <a:latin typeface="Times New Roman" panose="02020603050405020304" pitchFamily="18" charset="0"/>
              </a:rPr>
              <a:t>Presence or absence of hyperbilirubinemia</a:t>
            </a:r>
          </a:p>
          <a:p>
            <a:pPr>
              <a:spcBef>
                <a:spcPct val="0"/>
              </a:spcBef>
              <a:buClrTx/>
              <a:buSzTx/>
              <a:buFontTx/>
              <a:buNone/>
            </a:pPr>
            <a:r>
              <a:rPr lang="en-US" altLang="en-US" sz="2400" b="1" i="1">
                <a:latin typeface="Times New Roman" panose="02020603050405020304" pitchFamily="18" charset="0"/>
              </a:rPr>
              <a:t>Outcome Variable</a:t>
            </a:r>
            <a:r>
              <a:rPr lang="en-US" altLang="en-US" sz="2400" b="1">
                <a:latin typeface="Times New Roman" panose="02020603050405020304" pitchFamily="18" charset="0"/>
              </a:rPr>
              <a:t>- IQ score (ranging from 55 to 145) at age 5</a:t>
            </a:r>
          </a:p>
          <a:p>
            <a:pPr>
              <a:spcBef>
                <a:spcPct val="0"/>
              </a:spcBef>
              <a:buClrTx/>
              <a:buSzTx/>
              <a:buFontTx/>
              <a:buNone/>
            </a:pPr>
            <a:r>
              <a:rPr lang="en-US" altLang="en-US" sz="2400" i="1">
                <a:latin typeface="Times New Roman" panose="02020603050405020304" pitchFamily="18" charset="0"/>
              </a:rPr>
              <a:t>Analysis- </a:t>
            </a:r>
            <a:r>
              <a:rPr lang="en-US" altLang="en-US" sz="2400">
                <a:latin typeface="Times New Roman" panose="02020603050405020304" pitchFamily="18" charset="0"/>
              </a:rPr>
              <a:t>?  </a:t>
            </a:r>
          </a:p>
        </p:txBody>
      </p:sp>
      <p:sp>
        <p:nvSpPr>
          <p:cNvPr id="10243" name="Rectangle 3">
            <a:extLst>
              <a:ext uri="{FF2B5EF4-FFF2-40B4-BE49-F238E27FC236}">
                <a16:creationId xmlns:a16="http://schemas.microsoft.com/office/drawing/2014/main" id="{1A8DA80A-1ADD-A54E-8C0C-F0371612F3CC}"/>
              </a:ext>
            </a:extLst>
          </p:cNvPr>
          <p:cNvSpPr>
            <a:spLocks noChangeArrowheads="1"/>
          </p:cNvSpPr>
          <p:nvPr/>
        </p:nvSpPr>
        <p:spPr bwMode="auto">
          <a:xfrm>
            <a:off x="685800" y="381000"/>
            <a:ext cx="7696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lgn="ctr">
              <a:spcBef>
                <a:spcPct val="0"/>
              </a:spcBef>
              <a:buClrTx/>
              <a:buSzTx/>
              <a:buFontTx/>
              <a:buNone/>
            </a:pPr>
            <a:r>
              <a:rPr lang="en-US" altLang="en-US" sz="2800">
                <a:solidFill>
                  <a:schemeClr val="tx2"/>
                </a:solidFill>
                <a:latin typeface="Times New Roman" panose="02020603050405020304" pitchFamily="18" charset="0"/>
              </a:rPr>
              <a:t>JIFee</a:t>
            </a:r>
          </a:p>
          <a:p>
            <a:pPr algn="ctr">
              <a:spcBef>
                <a:spcPct val="0"/>
              </a:spcBef>
              <a:buClrTx/>
              <a:buSzTx/>
              <a:buFontTx/>
              <a:buNone/>
            </a:pPr>
            <a:r>
              <a:rPr lang="en-US" altLang="en-US" sz="2800">
                <a:solidFill>
                  <a:schemeClr val="tx2"/>
                </a:solidFill>
                <a:latin typeface="Times New Roman" panose="02020603050405020304" pitchFamily="18" charset="0"/>
              </a:rPr>
              <a:t>Jaundice and Infant Feeding Study</a:t>
            </a:r>
          </a:p>
        </p:txBody>
      </p:sp>
      <p:sp>
        <p:nvSpPr>
          <p:cNvPr id="10244" name="Text Box 4">
            <a:extLst>
              <a:ext uri="{FF2B5EF4-FFF2-40B4-BE49-F238E27FC236}">
                <a16:creationId xmlns:a16="http://schemas.microsoft.com/office/drawing/2014/main" id="{91E378A4-809F-1E42-BCC4-71AB96267321}"/>
              </a:ext>
            </a:extLst>
          </p:cNvPr>
          <p:cNvSpPr txBox="1">
            <a:spLocks noChangeArrowheads="1"/>
          </p:cNvSpPr>
          <p:nvPr/>
        </p:nvSpPr>
        <p:spPr bwMode="auto">
          <a:xfrm>
            <a:off x="341313" y="5867400"/>
            <a:ext cx="8397875"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SzTx/>
              <a:buFontTx/>
              <a:buNone/>
            </a:pPr>
            <a:r>
              <a:rPr lang="en-US" altLang="en-US" sz="1400">
                <a:latin typeface="Arial" panose="020B0604020202020204" pitchFamily="34" charset="0"/>
              </a:rPr>
              <a:t>Newman, T. B., P. Liljestrand, et al. (2006). "Outcomes among newborns with total serum bilirubin levels of 25 mg per deciliter or more." </a:t>
            </a:r>
            <a:r>
              <a:rPr lang="en-US" altLang="en-US" sz="1400" u="sng">
                <a:latin typeface="Arial" panose="020B0604020202020204" pitchFamily="34" charset="0"/>
              </a:rPr>
              <a:t>N Engl J Med</a:t>
            </a:r>
            <a:r>
              <a:rPr lang="en-US" altLang="en-US" sz="1400">
                <a:latin typeface="Arial" panose="020B0604020202020204" pitchFamily="34" charset="0"/>
              </a:rPr>
              <a:t> </a:t>
            </a:r>
            <a:r>
              <a:rPr lang="en-US" altLang="en-US" sz="1400" b="1">
                <a:latin typeface="Arial" panose="020B0604020202020204" pitchFamily="34" charset="0"/>
              </a:rPr>
              <a:t>354</a:t>
            </a:r>
            <a:r>
              <a:rPr lang="en-US" altLang="en-US" sz="1400">
                <a:latin typeface="Arial" panose="020B0604020202020204" pitchFamily="34" charset="0"/>
              </a:rPr>
              <a:t>(18): 1889-900.</a:t>
            </a:r>
          </a:p>
          <a:p>
            <a:pPr eaLnBrk="1" hangingPunct="1">
              <a:spcBef>
                <a:spcPct val="0"/>
              </a:spcBef>
              <a:buClrTx/>
              <a:buSzTx/>
              <a:buFontTx/>
              <a:buNone/>
            </a:pPr>
            <a:endParaRPr lang="en-US" altLang="en-US" sz="14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DataCollectionFormScanned">
            <a:extLst>
              <a:ext uri="{FF2B5EF4-FFF2-40B4-BE49-F238E27FC236}">
                <a16:creationId xmlns:a16="http://schemas.microsoft.com/office/drawing/2014/main" id="{EDCAF99B-32CE-C24E-A4EA-25836A18440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3488" b="36046"/>
          <a:stretch>
            <a:fillRect/>
          </a:stretch>
        </p:blipFill>
        <p:spPr>
          <a:xfrm>
            <a:off x="914400" y="457200"/>
            <a:ext cx="7543800" cy="5992813"/>
          </a:xfrm>
          <a:noFill/>
          <a:extLs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B034CFC2-CA13-E745-BB96-B1D83C71418B}"/>
              </a:ext>
            </a:extLst>
          </p:cNvPr>
          <p:cNvSpPr>
            <a:spLocks noGrp="1" noChangeArrowheads="1"/>
          </p:cNvSpPr>
          <p:nvPr>
            <p:ph type="title"/>
          </p:nvPr>
        </p:nvSpPr>
        <p:spPr/>
        <p:txBody>
          <a:bodyPr/>
          <a:lstStyle/>
          <a:p>
            <a:pPr eaLnBrk="1" hangingPunct="1"/>
            <a:r>
              <a:rPr lang="en-US" altLang="en-US" sz="4000"/>
              <a:t>Demonstration: Creating a Data Table</a:t>
            </a:r>
          </a:p>
        </p:txBody>
      </p:sp>
      <p:sp>
        <p:nvSpPr>
          <p:cNvPr id="12291" name="Text Box 3">
            <a:extLst>
              <a:ext uri="{FF2B5EF4-FFF2-40B4-BE49-F238E27FC236}">
                <a16:creationId xmlns:a16="http://schemas.microsoft.com/office/drawing/2014/main" id="{C9A69A05-B98B-EA42-A2B2-393F8F6048C9}"/>
              </a:ext>
            </a:extLst>
          </p:cNvPr>
          <p:cNvSpPr txBox="1">
            <a:spLocks noChangeArrowheads="1"/>
          </p:cNvSpPr>
          <p:nvPr/>
        </p:nvSpPr>
        <p:spPr bwMode="auto">
          <a:xfrm>
            <a:off x="1355725" y="2555875"/>
            <a:ext cx="6956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Label columns and enter rows of data in datasheet view</a:t>
            </a:r>
          </a:p>
        </p:txBody>
      </p:sp>
      <p:sp>
        <p:nvSpPr>
          <p:cNvPr id="12292" name="Text Box 4">
            <a:extLst>
              <a:ext uri="{FF2B5EF4-FFF2-40B4-BE49-F238E27FC236}">
                <a16:creationId xmlns:a16="http://schemas.microsoft.com/office/drawing/2014/main" id="{4B17D905-1C99-A047-9ED1-9E7BC16AA2E6}"/>
              </a:ext>
            </a:extLst>
          </p:cNvPr>
          <p:cNvSpPr txBox="1">
            <a:spLocks noChangeArrowheads="1"/>
          </p:cNvSpPr>
          <p:nvPr/>
        </p:nvSpPr>
        <p:spPr bwMode="auto">
          <a:xfrm>
            <a:off x="1447800" y="3733800"/>
            <a:ext cx="5491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2400">
                <a:latin typeface="Times New Roman" panose="02020603050405020304" pitchFamily="18" charset="0"/>
              </a:rPr>
              <a:t>Where is predictor on data collection form?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827FCB5-63B3-264A-A4FC-44CF6BEC061E}"/>
              </a:ext>
            </a:extLst>
          </p:cNvPr>
          <p:cNvSpPr>
            <a:spLocks noGrp="1" noChangeArrowheads="1"/>
          </p:cNvSpPr>
          <p:nvPr>
            <p:ph type="title"/>
          </p:nvPr>
        </p:nvSpPr>
        <p:spPr/>
        <p:txBody>
          <a:bodyPr/>
          <a:lstStyle/>
          <a:p>
            <a:pPr eaLnBrk="1" hangingPunct="1"/>
            <a:r>
              <a:rPr lang="en-US" altLang="en-US"/>
              <a:t>Demonstration: Data Dictionary</a:t>
            </a:r>
          </a:p>
        </p:txBody>
      </p:sp>
      <p:sp>
        <p:nvSpPr>
          <p:cNvPr id="13315" name="Text Box 3">
            <a:extLst>
              <a:ext uri="{FF2B5EF4-FFF2-40B4-BE49-F238E27FC236}">
                <a16:creationId xmlns:a16="http://schemas.microsoft.com/office/drawing/2014/main" id="{EDBCDD23-70D0-4146-9953-B18FED44AB7C}"/>
              </a:ext>
            </a:extLst>
          </p:cNvPr>
          <p:cNvSpPr txBox="1">
            <a:spLocks noChangeArrowheads="1"/>
          </p:cNvSpPr>
          <p:nvPr/>
        </p:nvSpPr>
        <p:spPr bwMode="auto">
          <a:xfrm>
            <a:off x="533400" y="1905000"/>
            <a:ext cx="6781800" cy="399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a:latin typeface="Times New Roman" panose="02020603050405020304" pitchFamily="18" charset="0"/>
              </a:rPr>
              <a:t>Table design view:</a:t>
            </a:r>
          </a:p>
          <a:p>
            <a:pPr>
              <a:spcBef>
                <a:spcPct val="0"/>
              </a:spcBef>
              <a:buClrTx/>
              <a:buSzTx/>
              <a:buFontTx/>
              <a:buChar char="•"/>
            </a:pPr>
            <a:r>
              <a:rPr lang="en-US" altLang="en-US">
                <a:latin typeface="Times New Roman" panose="02020603050405020304" pitchFamily="18" charset="0"/>
              </a:rPr>
              <a:t>field (=column) names, </a:t>
            </a:r>
          </a:p>
          <a:p>
            <a:pPr>
              <a:spcBef>
                <a:spcPct val="0"/>
              </a:spcBef>
              <a:buClrTx/>
              <a:buSzTx/>
              <a:buFontTx/>
              <a:buChar char="•"/>
            </a:pPr>
            <a:r>
              <a:rPr lang="en-US" altLang="en-US">
                <a:latin typeface="Times New Roman" panose="02020603050405020304" pitchFamily="18" charset="0"/>
              </a:rPr>
              <a:t>data types, </a:t>
            </a:r>
          </a:p>
          <a:p>
            <a:pPr>
              <a:spcBef>
                <a:spcPct val="0"/>
              </a:spcBef>
              <a:buClrTx/>
              <a:buSzTx/>
              <a:buFontTx/>
              <a:buChar char="•"/>
            </a:pPr>
            <a:r>
              <a:rPr lang="en-US" altLang="en-US">
                <a:latin typeface="Times New Roman" panose="02020603050405020304" pitchFamily="18" charset="0"/>
              </a:rPr>
              <a:t>definitions, </a:t>
            </a:r>
          </a:p>
          <a:p>
            <a:pPr>
              <a:spcBef>
                <a:spcPct val="0"/>
              </a:spcBef>
              <a:buClrTx/>
              <a:buSzTx/>
              <a:buFontTx/>
              <a:buChar char="•"/>
            </a:pPr>
            <a:r>
              <a:rPr lang="en-US" altLang="en-US">
                <a:latin typeface="Times New Roman" panose="02020603050405020304" pitchFamily="18" charset="0"/>
              </a:rPr>
              <a:t>validation rules</a:t>
            </a:r>
          </a:p>
          <a:p>
            <a:pPr>
              <a:spcBef>
                <a:spcPct val="0"/>
              </a:spcBef>
              <a:buClrTx/>
              <a:buSzTx/>
              <a:buFontTx/>
              <a:buNone/>
            </a:pPr>
            <a:endParaRPr lang="en-US" altLang="en-US">
              <a:latin typeface="Times New Roman" panose="02020603050405020304" pitchFamily="18" charset="0"/>
            </a:endParaRPr>
          </a:p>
          <a:p>
            <a:pPr>
              <a:spcBef>
                <a:spcPct val="0"/>
              </a:spcBef>
              <a:buClrTx/>
              <a:buSzTx/>
              <a:buFontTx/>
              <a:buNone/>
            </a:pPr>
            <a:r>
              <a:rPr lang="en-US" altLang="en-US">
                <a:latin typeface="Times New Roman" panose="02020603050405020304" pitchFamily="18" charset="0"/>
              </a:rPr>
              <a:t>(More on data types, free-text vs. coded responses, later)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DataCollectionFormScannedHelen">
            <a:extLst>
              <a:ext uri="{FF2B5EF4-FFF2-40B4-BE49-F238E27FC236}">
                <a16:creationId xmlns:a16="http://schemas.microsoft.com/office/drawing/2014/main" id="{4F43C1E7-D143-5045-BAF5-496919ED3E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5148" b="36009"/>
          <a:stretch>
            <a:fillRect/>
          </a:stretch>
        </p:blipFill>
        <p:spPr bwMode="auto">
          <a:xfrm>
            <a:off x="533400" y="457200"/>
            <a:ext cx="7900988"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CD7A2F3C-40B5-E545-AA17-D259B2BF7E16}"/>
              </a:ext>
            </a:extLst>
          </p:cNvPr>
          <p:cNvSpPr txBox="1">
            <a:spLocks noChangeArrowheads="1"/>
          </p:cNvSpPr>
          <p:nvPr/>
        </p:nvSpPr>
        <p:spPr bwMode="auto">
          <a:xfrm>
            <a:off x="898525" y="5451475"/>
            <a:ext cx="7331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MS PGothic" panose="020B0600070205080204" pitchFamily="34" charset="-128"/>
              </a:defRPr>
            </a:lvl9pPr>
          </a:lstStyle>
          <a:p>
            <a:pPr>
              <a:spcBef>
                <a:spcPct val="0"/>
              </a:spcBef>
              <a:buClrTx/>
              <a:buSzTx/>
              <a:buFontTx/>
              <a:buNone/>
            </a:pPr>
            <a:r>
              <a:rPr lang="en-US" altLang="en-US" sz="1800">
                <a:latin typeface="Times New Roman" panose="02020603050405020304" pitchFamily="18" charset="0"/>
              </a:rPr>
              <a:t>Acceptable table showing one set of exam results per participant.</a:t>
            </a:r>
          </a:p>
          <a:p>
            <a:pPr>
              <a:spcBef>
                <a:spcPct val="0"/>
              </a:spcBef>
              <a:buClrTx/>
              <a:buSzTx/>
              <a:buFontTx/>
              <a:buNone/>
            </a:pPr>
            <a:r>
              <a:rPr lang="en-US" altLang="en-US" sz="1800">
                <a:latin typeface="Times New Roman" panose="02020603050405020304" pitchFamily="18" charset="0"/>
              </a:rPr>
              <a:t>(BabyExamForFigure3)</a:t>
            </a:r>
            <a:endParaRPr lang="en-US" altLang="en-US" sz="2400">
              <a:latin typeface="Times New Roman" panose="02020603050405020304" pitchFamily="18" charset="0"/>
            </a:endParaRPr>
          </a:p>
        </p:txBody>
      </p:sp>
      <p:pic>
        <p:nvPicPr>
          <p:cNvPr id="15363" name="Picture 3">
            <a:extLst>
              <a:ext uri="{FF2B5EF4-FFF2-40B4-BE49-F238E27FC236}">
                <a16:creationId xmlns:a16="http://schemas.microsoft.com/office/drawing/2014/main" id="{1603F16E-00E2-5247-8584-3B35BF0F6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999" t="18953" r="13000" b="8826"/>
          <a:stretch>
            <a:fillRect/>
          </a:stretch>
        </p:blipFill>
        <p:spPr bwMode="auto">
          <a:xfrm>
            <a:off x="1143000" y="609600"/>
            <a:ext cx="6248400" cy="451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4607</TotalTime>
  <Words>749</Words>
  <Application>Microsoft Macintosh PowerPoint</Application>
  <PresentationFormat>On-screen Show (4:3)</PresentationFormat>
  <Paragraphs>90</Paragraphs>
  <Slides>24</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Tahoma</vt:lpstr>
      <vt:lpstr>Times New Roman</vt:lpstr>
      <vt:lpstr>Wingdings</vt:lpstr>
      <vt:lpstr>Blends</vt:lpstr>
      <vt:lpstr>EPI 218 Data Types, Data Dictionaries, Normalization, Relationships, Keys</vt:lpstr>
      <vt:lpstr>Main Points</vt:lpstr>
      <vt:lpstr>Epi 218 2020 Lecture 4 -- Segment 1</vt:lpstr>
      <vt:lpstr>PowerPoint Presentation</vt:lpstr>
      <vt:lpstr>PowerPoint Presentation</vt:lpstr>
      <vt:lpstr>Demonstration: Creating a Data Table</vt:lpstr>
      <vt:lpstr>Demonstration: Data Dictionary</vt:lpstr>
      <vt:lpstr>PowerPoint Presentation</vt:lpstr>
      <vt:lpstr>PowerPoint Presentation</vt:lpstr>
      <vt:lpstr>Demonstration</vt:lpstr>
      <vt:lpstr>Loose End: Yes/No fields</vt:lpstr>
      <vt:lpstr>Epi 218 2020 Lecture 4 -- Segment 2</vt:lpstr>
      <vt:lpstr>PowerPoint Presentation</vt:lpstr>
      <vt:lpstr>PowerPoint Presentation</vt:lpstr>
      <vt:lpstr>Demo</vt:lpstr>
      <vt:lpstr>Common Error</vt:lpstr>
      <vt:lpstr>PowerPoint Presentation</vt:lpstr>
      <vt:lpstr>Demo</vt:lpstr>
      <vt:lpstr>PowerPoint Presentation</vt:lpstr>
      <vt:lpstr>PowerPoint Presentation</vt:lpstr>
      <vt:lpstr>PowerPoint Presentation</vt:lpstr>
      <vt:lpstr>Demonstration</vt:lpstr>
      <vt:lpstr>Epi 218 2020 Lecture 4 -- Segment 3</vt:lpstr>
      <vt:lpstr>Same Table in Stata</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Michael Kohn</dc:creator>
  <cp:lastModifiedBy>Michael A. Kohn</cp:lastModifiedBy>
  <cp:revision>205</cp:revision>
  <cp:lastPrinted>2000-04-18T16:33:42Z</cp:lastPrinted>
  <dcterms:created xsi:type="dcterms:W3CDTF">2000-04-14T18:01:46Z</dcterms:created>
  <dcterms:modified xsi:type="dcterms:W3CDTF">2020-08-16T01:42:42Z</dcterms:modified>
</cp:coreProperties>
</file>