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1.xml" ContentType="application/inkml+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ink/ink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37"/>
  </p:notesMasterIdLst>
  <p:handoutMasterIdLst>
    <p:handoutMasterId r:id="rId38"/>
  </p:handoutMasterIdLst>
  <p:sldIdLst>
    <p:sldId id="297" r:id="rId2"/>
    <p:sldId id="374" r:id="rId3"/>
    <p:sldId id="375" r:id="rId4"/>
    <p:sldId id="312" r:id="rId5"/>
    <p:sldId id="313" r:id="rId6"/>
    <p:sldId id="314" r:id="rId7"/>
    <p:sldId id="315" r:id="rId8"/>
    <p:sldId id="333" r:id="rId9"/>
    <p:sldId id="354" r:id="rId10"/>
    <p:sldId id="334" r:id="rId11"/>
    <p:sldId id="335" r:id="rId12"/>
    <p:sldId id="353" r:id="rId13"/>
    <p:sldId id="355" r:id="rId14"/>
    <p:sldId id="377" r:id="rId15"/>
    <p:sldId id="378" r:id="rId16"/>
    <p:sldId id="344" r:id="rId17"/>
    <p:sldId id="326" r:id="rId18"/>
    <p:sldId id="327" r:id="rId19"/>
    <p:sldId id="316" r:id="rId20"/>
    <p:sldId id="380" r:id="rId21"/>
    <p:sldId id="379" r:id="rId22"/>
    <p:sldId id="381" r:id="rId23"/>
    <p:sldId id="385" r:id="rId24"/>
    <p:sldId id="382" r:id="rId25"/>
    <p:sldId id="383" r:id="rId26"/>
    <p:sldId id="388" r:id="rId27"/>
    <p:sldId id="389" r:id="rId28"/>
    <p:sldId id="331" r:id="rId29"/>
    <p:sldId id="384" r:id="rId30"/>
    <p:sldId id="318" r:id="rId31"/>
    <p:sldId id="357" r:id="rId32"/>
    <p:sldId id="369" r:id="rId33"/>
    <p:sldId id="370" r:id="rId34"/>
    <p:sldId id="371" r:id="rId35"/>
    <p:sldId id="387" r:id="rId36"/>
  </p:sldIdLst>
  <p:sldSz cx="9144000" cy="6858000" type="letter"/>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53" autoAdjust="0"/>
    <p:restoredTop sz="80884" autoAdjust="0"/>
  </p:normalViewPr>
  <p:slideViewPr>
    <p:cSldViewPr>
      <p:cViewPr varScale="1">
        <p:scale>
          <a:sx n="102" d="100"/>
          <a:sy n="102" d="100"/>
        </p:scale>
        <p:origin x="1360" y="184"/>
      </p:cViewPr>
      <p:guideLst>
        <p:guide orient="horz" pos="2160"/>
        <p:guide pos="2880"/>
      </p:guideLst>
    </p:cSldViewPr>
  </p:slideViewPr>
  <p:outlineViewPr>
    <p:cViewPr>
      <p:scale>
        <a:sx n="33" d="100"/>
        <a:sy n="33" d="100"/>
      </p:scale>
      <p:origin x="0" y="44952"/>
    </p:cViewPr>
  </p:outlineViewPr>
  <p:notesTextViewPr>
    <p:cViewPr>
      <p:scale>
        <a:sx n="100" d="100"/>
        <a:sy n="100" d="100"/>
      </p:scale>
      <p:origin x="0" y="0"/>
    </p:cViewPr>
  </p:notesTextViewPr>
  <p:sorterViewPr>
    <p:cViewPr>
      <p:scale>
        <a:sx n="100" d="100"/>
        <a:sy n="100" d="100"/>
      </p:scale>
      <p:origin x="0" y="140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590DFBE4-844D-434F-8168-6B3338A5947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5" name="Rectangle 3">
            <a:extLst>
              <a:ext uri="{FF2B5EF4-FFF2-40B4-BE49-F238E27FC236}">
                <a16:creationId xmlns:a16="http://schemas.microsoft.com/office/drawing/2014/main" id="{4F12FA05-0AAB-4946-B417-1BBDD51BDB31}"/>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38916" name="Rectangle 4">
            <a:extLst>
              <a:ext uri="{FF2B5EF4-FFF2-40B4-BE49-F238E27FC236}">
                <a16:creationId xmlns:a16="http://schemas.microsoft.com/office/drawing/2014/main" id="{6377E454-2324-4FD7-94F4-07AFC18626AA}"/>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7" name="Rectangle 5">
            <a:extLst>
              <a:ext uri="{FF2B5EF4-FFF2-40B4-BE49-F238E27FC236}">
                <a16:creationId xmlns:a16="http://schemas.microsoft.com/office/drawing/2014/main" id="{544BAEA9-061B-4909-AD59-0BA610EEBE63}"/>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9F0454B-8F66-4811-82F5-25E7A35E96FD}" type="slidenum">
              <a:rPr lang="en-US" altLang="en-US"/>
              <a:pPr/>
              <a:t>‹#›</a:t>
            </a:fld>
            <a:endParaRPr lang="en-US" altLang="en-US"/>
          </a:p>
        </p:txBody>
      </p:sp>
    </p:spTree>
    <p:extLst>
      <p:ext uri="{BB962C8B-B14F-4D97-AF65-F5344CB8AC3E}">
        <p14:creationId xmlns:p14="http://schemas.microsoft.com/office/powerpoint/2010/main" val="1496864730"/>
      </p:ext>
    </p:extLst>
  </p:cSld>
  <p:clrMap bg1="lt1" tx1="dk1" bg2="lt2" tx2="dk2" accent1="accent1" accent2="accent2" accent3="accent3" accent4="accent4" accent5="accent5" accent6="accent6" hlink="hlink" folHlink="folHlink"/>
  <p:hf hdr="0" ftr="0" dt="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19-09-19T14:41:05.036"/>
    </inkml:context>
    <inkml:brush xml:id="br0">
      <inkml:brushProperty name="width" value="0.1" units="cm"/>
      <inkml:brushProperty name="height" value="0.1" units="cm"/>
      <inkml:brushProperty name="color" value="#AE198D"/>
      <inkml:brushProperty name="ignorePressure" value="1"/>
      <inkml:brushProperty name="inkEffects" value="galaxy"/>
      <inkml:brushProperty name="anchorX" value="-33091.30859"/>
      <inkml:brushProperty name="anchorY" value="-2088.60229"/>
      <inkml:brushProperty name="scaleFactor" value="0.5"/>
    </inkml:brush>
  </inkml:definitions>
  <inkml:trace contextRef="#ctx0" brushRef="#br0">1 0,'0'0,"0"0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18-09-19T06:45:13.684"/>
    </inkml:context>
    <inkml:brush xml:id="br0">
      <inkml:brushProperty name="width" value="0.1" units="cm"/>
      <inkml:brushProperty name="height" value="0.1" units="cm"/>
      <inkml:brushProperty name="color" value="#333333"/>
    </inkml:brush>
  </inkml:definitions>
  <inkml:trace contextRef="#ctx0" brushRef="#br0">944 0 144,'-68'60'88,"0"-5"-88,1 11 0,-1-6 240,-8 0-240,8 0-192,0 6 192,-7-5 104,-1 5-16,-37 36-88,7-12-8,16-12-455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A186DA1-D11B-44F3-BEBD-BFB62047C17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19459" name="Rectangle 3">
            <a:extLst>
              <a:ext uri="{FF2B5EF4-FFF2-40B4-BE49-F238E27FC236}">
                <a16:creationId xmlns:a16="http://schemas.microsoft.com/office/drawing/2014/main" id="{427F13FE-4615-4F60-AF54-04DE1A6E02CC}"/>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15364" name="Rectangle 4">
            <a:extLst>
              <a:ext uri="{FF2B5EF4-FFF2-40B4-BE49-F238E27FC236}">
                <a16:creationId xmlns:a16="http://schemas.microsoft.com/office/drawing/2014/main" id="{5DDA3711-7101-4C7D-B0EB-67EACCED892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9461" name="Rectangle 5">
            <a:extLst>
              <a:ext uri="{FF2B5EF4-FFF2-40B4-BE49-F238E27FC236}">
                <a16:creationId xmlns:a16="http://schemas.microsoft.com/office/drawing/2014/main" id="{854FF8BF-EFEB-439D-83AA-9485D30FFF6B}"/>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a:extLst>
              <a:ext uri="{FF2B5EF4-FFF2-40B4-BE49-F238E27FC236}">
                <a16:creationId xmlns:a16="http://schemas.microsoft.com/office/drawing/2014/main" id="{3C86E150-0B00-44AA-897A-C3D8B0F52E9D}"/>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19463" name="Rectangle 7">
            <a:extLst>
              <a:ext uri="{FF2B5EF4-FFF2-40B4-BE49-F238E27FC236}">
                <a16:creationId xmlns:a16="http://schemas.microsoft.com/office/drawing/2014/main" id="{98AA6AFC-E048-4EC0-B8B8-2C042852987D}"/>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A886501-BDEB-4767-A501-69751EF3A061}" type="slidenum">
              <a:rPr lang="en-US" altLang="en-US"/>
              <a:pPr/>
              <a:t>‹#›</a:t>
            </a:fld>
            <a:endParaRPr lang="en-US" altLang="en-US"/>
          </a:p>
        </p:txBody>
      </p:sp>
    </p:spTree>
    <p:extLst>
      <p:ext uri="{BB962C8B-B14F-4D97-AF65-F5344CB8AC3E}">
        <p14:creationId xmlns:p14="http://schemas.microsoft.com/office/powerpoint/2010/main" val="325880751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DB5E5DB4-39A4-42A5-A0BE-DDE06E4A8FA8}"/>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0D145744-D4E8-4BB8-ABF1-A00E1E9A428C}" type="slidenum">
              <a:rPr lang="en-US" altLang="en-US" sz="1200"/>
              <a:pPr/>
              <a:t>1</a:t>
            </a:fld>
            <a:endParaRPr lang="en-US" altLang="en-US" sz="1200"/>
          </a:p>
        </p:txBody>
      </p:sp>
      <p:sp>
        <p:nvSpPr>
          <p:cNvPr id="17410" name="Rectangle 2">
            <a:extLst>
              <a:ext uri="{FF2B5EF4-FFF2-40B4-BE49-F238E27FC236}">
                <a16:creationId xmlns:a16="http://schemas.microsoft.com/office/drawing/2014/main" id="{6613771F-0918-41CC-9838-4C5A0BEA377A}"/>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8C58F8B5-DEBA-4278-9E68-CC21534DC982}"/>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a:extLst>
              <a:ext uri="{FF2B5EF4-FFF2-40B4-BE49-F238E27FC236}">
                <a16:creationId xmlns:a16="http://schemas.microsoft.com/office/drawing/2014/main" id="{F4EBD034-2146-4D07-A0A2-C2394523F743}"/>
              </a:ext>
            </a:extLst>
          </p:cNvPr>
          <p:cNvSpPr>
            <a:spLocks noGrp="1" noRot="1" noChangeAspect="1"/>
          </p:cNvSpPr>
          <p:nvPr>
            <p:ph type="sldImg"/>
          </p:nvPr>
        </p:nvSpPr>
        <p:spPr>
          <a:ln/>
        </p:spPr>
      </p:sp>
      <p:sp>
        <p:nvSpPr>
          <p:cNvPr id="88066" name="Notes Placeholder 2">
            <a:extLst>
              <a:ext uri="{FF2B5EF4-FFF2-40B4-BE49-F238E27FC236}">
                <a16:creationId xmlns:a16="http://schemas.microsoft.com/office/drawing/2014/main" id="{C3D2F594-30EB-465E-A9F2-EC26925C3FEB}"/>
              </a:ext>
            </a:extLst>
          </p:cNvPr>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88067" name="Slide Number Placeholder 3">
            <a:extLst>
              <a:ext uri="{FF2B5EF4-FFF2-40B4-BE49-F238E27FC236}">
                <a16:creationId xmlns:a16="http://schemas.microsoft.com/office/drawing/2014/main" id="{0A0C987F-6C6A-4751-BE24-21195159292F}"/>
              </a:ext>
            </a:extLst>
          </p:cNvPr>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55B5FBE1-E025-47A2-8735-C9038B4AD2F6}" type="slidenum">
              <a:rPr lang="en-US" altLang="en-US" sz="1200"/>
              <a:pPr/>
              <a:t>12</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7">
            <a:extLst>
              <a:ext uri="{FF2B5EF4-FFF2-40B4-BE49-F238E27FC236}">
                <a16:creationId xmlns:a16="http://schemas.microsoft.com/office/drawing/2014/main" id="{52FFF3A6-1049-4D74-89C2-570609D6A86D}"/>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1AD3775F-AFD6-401F-84E2-EAF87AF903FC}" type="slidenum">
              <a:rPr lang="en-US" altLang="en-US" sz="1200"/>
              <a:pPr/>
              <a:t>13</a:t>
            </a:fld>
            <a:endParaRPr lang="en-US" altLang="en-US" sz="1200"/>
          </a:p>
        </p:txBody>
      </p:sp>
      <p:sp>
        <p:nvSpPr>
          <p:cNvPr id="90114" name="Rectangle 2">
            <a:extLst>
              <a:ext uri="{FF2B5EF4-FFF2-40B4-BE49-F238E27FC236}">
                <a16:creationId xmlns:a16="http://schemas.microsoft.com/office/drawing/2014/main" id="{C48C0854-EAC9-4D35-8472-D2AD978E4703}"/>
              </a:ext>
            </a:extLst>
          </p:cNvPr>
          <p:cNvSpPr>
            <a:spLocks noGrp="1" noRot="1" noChangeAspect="1" noChangeArrowheads="1" noTextEdit="1"/>
          </p:cNvSpPr>
          <p:nvPr>
            <p:ph type="sldImg"/>
          </p:nvPr>
        </p:nvSpPr>
        <p:spPr>
          <a:ln/>
        </p:spPr>
      </p:sp>
      <p:sp>
        <p:nvSpPr>
          <p:cNvPr id="90115" name="Rectangle 3">
            <a:extLst>
              <a:ext uri="{FF2B5EF4-FFF2-40B4-BE49-F238E27FC236}">
                <a16:creationId xmlns:a16="http://schemas.microsoft.com/office/drawing/2014/main" id="{71015B05-FE9B-4536-A419-5FC33F44161D}"/>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14</a:t>
            </a:fld>
            <a:endParaRPr lang="en-US" altLang="en-US"/>
          </a:p>
        </p:txBody>
      </p:sp>
    </p:spTree>
    <p:extLst>
      <p:ext uri="{BB962C8B-B14F-4D97-AF65-F5344CB8AC3E}">
        <p14:creationId xmlns:p14="http://schemas.microsoft.com/office/powerpoint/2010/main" val="1302503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a:extLst>
              <a:ext uri="{FF2B5EF4-FFF2-40B4-BE49-F238E27FC236}">
                <a16:creationId xmlns:a16="http://schemas.microsoft.com/office/drawing/2014/main" id="{A3C8CF5B-8A31-4F75-927B-596EEE65236D}"/>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20A9DD10-E6AF-45E6-AD49-C637B69E948E}" type="slidenum">
              <a:rPr lang="en-US" altLang="en-US" sz="1200"/>
              <a:pPr/>
              <a:t>16</a:t>
            </a:fld>
            <a:endParaRPr lang="en-US" altLang="en-US" sz="1200"/>
          </a:p>
        </p:txBody>
      </p:sp>
      <p:sp>
        <p:nvSpPr>
          <p:cNvPr id="92162" name="Rectangle 2">
            <a:extLst>
              <a:ext uri="{FF2B5EF4-FFF2-40B4-BE49-F238E27FC236}">
                <a16:creationId xmlns:a16="http://schemas.microsoft.com/office/drawing/2014/main" id="{A8978F8D-897A-49C1-8A86-D2D2E778EFFE}"/>
              </a:ext>
            </a:extLst>
          </p:cNvPr>
          <p:cNvSpPr>
            <a:spLocks noGrp="1" noRot="1" noChangeAspect="1" noChangeArrowheads="1" noTextEdit="1"/>
          </p:cNvSpPr>
          <p:nvPr>
            <p:ph type="sldImg"/>
          </p:nvPr>
        </p:nvSpPr>
        <p:spPr>
          <a:ln/>
        </p:spPr>
      </p:sp>
      <p:sp>
        <p:nvSpPr>
          <p:cNvPr id="92163" name="Rectangle 3">
            <a:extLst>
              <a:ext uri="{FF2B5EF4-FFF2-40B4-BE49-F238E27FC236}">
                <a16:creationId xmlns:a16="http://schemas.microsoft.com/office/drawing/2014/main" id="{41128AED-6F8F-4396-8FA2-08BDE7D8FD73}"/>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7">
            <a:extLst>
              <a:ext uri="{FF2B5EF4-FFF2-40B4-BE49-F238E27FC236}">
                <a16:creationId xmlns:a16="http://schemas.microsoft.com/office/drawing/2014/main" id="{723D0D8E-8BFD-4BB0-A0D5-DDC99316DD8E}"/>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71A52C2B-DE8D-43F1-9828-35B6D3DBA1FE}" type="slidenum">
              <a:rPr lang="en-US" altLang="en-US" sz="1200"/>
              <a:pPr/>
              <a:t>17</a:t>
            </a:fld>
            <a:endParaRPr lang="en-US" altLang="en-US" sz="1200"/>
          </a:p>
        </p:txBody>
      </p:sp>
      <p:sp>
        <p:nvSpPr>
          <p:cNvPr id="96258" name="Rectangle 2">
            <a:extLst>
              <a:ext uri="{FF2B5EF4-FFF2-40B4-BE49-F238E27FC236}">
                <a16:creationId xmlns:a16="http://schemas.microsoft.com/office/drawing/2014/main" id="{399961F2-41E2-41F5-B19B-59821DF63AB8}"/>
              </a:ext>
            </a:extLst>
          </p:cNvPr>
          <p:cNvSpPr>
            <a:spLocks noGrp="1" noRot="1" noChangeAspect="1" noChangeArrowheads="1" noTextEdit="1"/>
          </p:cNvSpPr>
          <p:nvPr>
            <p:ph type="sldImg"/>
          </p:nvPr>
        </p:nvSpPr>
        <p:spPr>
          <a:ln/>
        </p:spPr>
      </p:sp>
      <p:sp>
        <p:nvSpPr>
          <p:cNvPr id="96259" name="Rectangle 3">
            <a:extLst>
              <a:ext uri="{FF2B5EF4-FFF2-40B4-BE49-F238E27FC236}">
                <a16:creationId xmlns:a16="http://schemas.microsoft.com/office/drawing/2014/main" id="{279026A7-A13D-4AC7-86C4-CD7FB0487876}"/>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7">
            <a:extLst>
              <a:ext uri="{FF2B5EF4-FFF2-40B4-BE49-F238E27FC236}">
                <a16:creationId xmlns:a16="http://schemas.microsoft.com/office/drawing/2014/main" id="{8BC0D670-2ADF-4F93-A7B0-9C4E1C6A8189}"/>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4A543D62-18F4-4846-8B6F-7289B07CEA45}" type="slidenum">
              <a:rPr lang="en-US" altLang="en-US" sz="1200"/>
              <a:pPr/>
              <a:t>18</a:t>
            </a:fld>
            <a:endParaRPr lang="en-US" altLang="en-US" sz="1200"/>
          </a:p>
        </p:txBody>
      </p:sp>
      <p:sp>
        <p:nvSpPr>
          <p:cNvPr id="98306" name="Rectangle 2">
            <a:extLst>
              <a:ext uri="{FF2B5EF4-FFF2-40B4-BE49-F238E27FC236}">
                <a16:creationId xmlns:a16="http://schemas.microsoft.com/office/drawing/2014/main" id="{8FE219BA-A8D8-4C35-A325-FB02144C42E6}"/>
              </a:ext>
            </a:extLst>
          </p:cNvPr>
          <p:cNvSpPr>
            <a:spLocks noGrp="1" noRot="1" noChangeAspect="1" noChangeArrowheads="1" noTextEdit="1"/>
          </p:cNvSpPr>
          <p:nvPr>
            <p:ph type="sldImg"/>
          </p:nvPr>
        </p:nvSpPr>
        <p:spPr>
          <a:ln/>
        </p:spPr>
      </p:sp>
      <p:sp>
        <p:nvSpPr>
          <p:cNvPr id="98307" name="Rectangle 3">
            <a:extLst>
              <a:ext uri="{FF2B5EF4-FFF2-40B4-BE49-F238E27FC236}">
                <a16:creationId xmlns:a16="http://schemas.microsoft.com/office/drawing/2014/main" id="{D95BD574-1B44-448D-95F9-0AECB2467F64}"/>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7">
            <a:extLst>
              <a:ext uri="{FF2B5EF4-FFF2-40B4-BE49-F238E27FC236}">
                <a16:creationId xmlns:a16="http://schemas.microsoft.com/office/drawing/2014/main" id="{87826CBC-8B0C-427B-BBDF-E406C28A8E40}"/>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CDB97BE4-4E6E-4A6E-9184-AB34F9E39806}" type="slidenum">
              <a:rPr lang="en-US" altLang="en-US" sz="1200"/>
              <a:pPr/>
              <a:t>19</a:t>
            </a:fld>
            <a:endParaRPr lang="en-US" altLang="en-US" sz="1200"/>
          </a:p>
        </p:txBody>
      </p:sp>
      <p:sp>
        <p:nvSpPr>
          <p:cNvPr id="100354" name="Rectangle 2">
            <a:extLst>
              <a:ext uri="{FF2B5EF4-FFF2-40B4-BE49-F238E27FC236}">
                <a16:creationId xmlns:a16="http://schemas.microsoft.com/office/drawing/2014/main" id="{29F42C94-2A40-457C-9BE3-26E00520631B}"/>
              </a:ext>
            </a:extLst>
          </p:cNvPr>
          <p:cNvSpPr>
            <a:spLocks noGrp="1" noRot="1" noChangeAspect="1" noChangeArrowheads="1" noTextEdit="1"/>
          </p:cNvSpPr>
          <p:nvPr>
            <p:ph type="sldImg"/>
          </p:nvPr>
        </p:nvSpPr>
        <p:spPr>
          <a:ln/>
        </p:spPr>
      </p:sp>
      <p:sp>
        <p:nvSpPr>
          <p:cNvPr id="100355" name="Rectangle 3">
            <a:extLst>
              <a:ext uri="{FF2B5EF4-FFF2-40B4-BE49-F238E27FC236}">
                <a16:creationId xmlns:a16="http://schemas.microsoft.com/office/drawing/2014/main" id="{2E5C80E5-CD48-4680-A5FE-B3C304E39655}"/>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Times New Roman" panose="02020603050405020304" pitchFamily="18" charset="0"/>
              </a:rPr>
              <a:t>Cover:</a:t>
            </a:r>
          </a:p>
          <a:p>
            <a:endParaRPr lang="en-US" altLang="en-US">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7">
            <a:extLst>
              <a:ext uri="{FF2B5EF4-FFF2-40B4-BE49-F238E27FC236}">
                <a16:creationId xmlns:a16="http://schemas.microsoft.com/office/drawing/2014/main" id="{901E973C-2510-44A9-8EC5-A184B854CCF8}"/>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7D219319-B0F0-49AB-BFED-1CC21C44D48E}" type="slidenum">
              <a:rPr lang="en-US" altLang="en-US" sz="1200"/>
              <a:pPr/>
              <a:t>20</a:t>
            </a:fld>
            <a:endParaRPr lang="en-US" altLang="en-US" sz="1200"/>
          </a:p>
        </p:txBody>
      </p:sp>
      <p:sp>
        <p:nvSpPr>
          <p:cNvPr id="94210" name="Rectangle 2">
            <a:extLst>
              <a:ext uri="{FF2B5EF4-FFF2-40B4-BE49-F238E27FC236}">
                <a16:creationId xmlns:a16="http://schemas.microsoft.com/office/drawing/2014/main" id="{25611192-7A9B-4E2E-9B78-407E79FD0BBF}"/>
              </a:ext>
            </a:extLst>
          </p:cNvPr>
          <p:cNvSpPr>
            <a:spLocks noGrp="1" noRot="1" noChangeAspect="1" noChangeArrowheads="1" noTextEdit="1"/>
          </p:cNvSpPr>
          <p:nvPr>
            <p:ph type="sldImg"/>
          </p:nvPr>
        </p:nvSpPr>
        <p:spPr>
          <a:ln/>
        </p:spPr>
      </p:sp>
      <p:sp>
        <p:nvSpPr>
          <p:cNvPr id="94211" name="Rectangle 3">
            <a:extLst>
              <a:ext uri="{FF2B5EF4-FFF2-40B4-BE49-F238E27FC236}">
                <a16:creationId xmlns:a16="http://schemas.microsoft.com/office/drawing/2014/main" id="{8F488D90-13C1-418B-AD66-93F97E296B83}"/>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7">
            <a:extLst>
              <a:ext uri="{FF2B5EF4-FFF2-40B4-BE49-F238E27FC236}">
                <a16:creationId xmlns:a16="http://schemas.microsoft.com/office/drawing/2014/main" id="{901E973C-2510-44A9-8EC5-A184B854CCF8}"/>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7D219319-B0F0-49AB-BFED-1CC21C44D48E}" type="slidenum">
              <a:rPr lang="en-US" altLang="en-US" sz="1200"/>
              <a:pPr/>
              <a:t>28</a:t>
            </a:fld>
            <a:endParaRPr lang="en-US" altLang="en-US" sz="1200"/>
          </a:p>
        </p:txBody>
      </p:sp>
      <p:sp>
        <p:nvSpPr>
          <p:cNvPr id="94210" name="Rectangle 2">
            <a:extLst>
              <a:ext uri="{FF2B5EF4-FFF2-40B4-BE49-F238E27FC236}">
                <a16:creationId xmlns:a16="http://schemas.microsoft.com/office/drawing/2014/main" id="{25611192-7A9B-4E2E-9B78-407E79FD0BBF}"/>
              </a:ext>
            </a:extLst>
          </p:cNvPr>
          <p:cNvSpPr>
            <a:spLocks noGrp="1" noRot="1" noChangeAspect="1" noChangeArrowheads="1" noTextEdit="1"/>
          </p:cNvSpPr>
          <p:nvPr>
            <p:ph type="sldImg"/>
          </p:nvPr>
        </p:nvSpPr>
        <p:spPr>
          <a:ln/>
        </p:spPr>
      </p:sp>
      <p:sp>
        <p:nvSpPr>
          <p:cNvPr id="94211" name="Rectangle 3">
            <a:extLst>
              <a:ext uri="{FF2B5EF4-FFF2-40B4-BE49-F238E27FC236}">
                <a16:creationId xmlns:a16="http://schemas.microsoft.com/office/drawing/2014/main" id="{8F488D90-13C1-418B-AD66-93F97E296B83}"/>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886501-BDEB-4767-A501-69751EF3A061}" type="slidenum">
              <a:rPr lang="en-US" altLang="en-US" smtClean="0"/>
              <a:pPr/>
              <a:t>29</a:t>
            </a:fld>
            <a:endParaRPr lang="en-US" altLang="en-US"/>
          </a:p>
        </p:txBody>
      </p:sp>
    </p:spTree>
    <p:extLst>
      <p:ext uri="{BB962C8B-B14F-4D97-AF65-F5344CB8AC3E}">
        <p14:creationId xmlns:p14="http://schemas.microsoft.com/office/powerpoint/2010/main" val="2405233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a:extLst>
              <a:ext uri="{FF2B5EF4-FFF2-40B4-BE49-F238E27FC236}">
                <a16:creationId xmlns:a16="http://schemas.microsoft.com/office/drawing/2014/main" id="{E894DF98-EA87-41FC-B03A-63ED0231E29F}"/>
              </a:ext>
            </a:extLst>
          </p:cNvPr>
          <p:cNvSpPr>
            <a:spLocks noGrp="1" noRot="1" noChangeAspect="1"/>
          </p:cNvSpPr>
          <p:nvPr>
            <p:ph type="sldImg"/>
          </p:nvPr>
        </p:nvSpPr>
        <p:spPr>
          <a:ln/>
        </p:spPr>
      </p:sp>
      <p:sp>
        <p:nvSpPr>
          <p:cNvPr id="66562" name="Notes Placeholder 2">
            <a:extLst>
              <a:ext uri="{FF2B5EF4-FFF2-40B4-BE49-F238E27FC236}">
                <a16:creationId xmlns:a16="http://schemas.microsoft.com/office/drawing/2014/main" id="{AD590C83-2159-48A1-B035-B56B05B7D77E}"/>
              </a:ext>
            </a:extLst>
          </p:cNvPr>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p:txBody>
      </p:sp>
      <p:sp>
        <p:nvSpPr>
          <p:cNvPr id="66563" name="Slide Number Placeholder 3">
            <a:extLst>
              <a:ext uri="{FF2B5EF4-FFF2-40B4-BE49-F238E27FC236}">
                <a16:creationId xmlns:a16="http://schemas.microsoft.com/office/drawing/2014/main" id="{AE5AB08E-93C2-41D0-97B2-C7C4043169CA}"/>
              </a:ext>
            </a:extLst>
          </p:cNvPr>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7570D87C-8E97-469E-93F1-DF8226899F16}" type="slidenum">
              <a:rPr lang="en-US" altLang="en-US" sz="1200"/>
              <a:pPr/>
              <a:t>3</a:t>
            </a:fld>
            <a:endParaRPr lang="en-US" altLang="en-US" sz="1200"/>
          </a:p>
        </p:txBody>
      </p:sp>
    </p:spTree>
    <p:extLst>
      <p:ext uri="{BB962C8B-B14F-4D97-AF65-F5344CB8AC3E}">
        <p14:creationId xmlns:p14="http://schemas.microsoft.com/office/powerpoint/2010/main" val="34714920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a:extLst>
              <a:ext uri="{FF2B5EF4-FFF2-40B4-BE49-F238E27FC236}">
                <a16:creationId xmlns:a16="http://schemas.microsoft.com/office/drawing/2014/main" id="{AD141531-15AF-46A6-B2C8-0A8F4E42A74A}"/>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B91D9BC9-4AFC-45AA-9B00-737FB8D69D01}" type="slidenum">
              <a:rPr lang="en-US" altLang="en-US" sz="1200"/>
              <a:pPr/>
              <a:t>30</a:t>
            </a:fld>
            <a:endParaRPr lang="en-US" altLang="en-US" sz="1200"/>
          </a:p>
        </p:txBody>
      </p:sp>
      <p:sp>
        <p:nvSpPr>
          <p:cNvPr id="104450" name="Rectangle 2">
            <a:extLst>
              <a:ext uri="{FF2B5EF4-FFF2-40B4-BE49-F238E27FC236}">
                <a16:creationId xmlns:a16="http://schemas.microsoft.com/office/drawing/2014/main" id="{FD514F93-097F-45AB-8035-DCD01B7FB0B7}"/>
              </a:ext>
            </a:extLst>
          </p:cNvPr>
          <p:cNvSpPr>
            <a:spLocks noGrp="1" noRot="1" noChangeAspect="1" noChangeArrowheads="1" noTextEdit="1"/>
          </p:cNvSpPr>
          <p:nvPr>
            <p:ph type="sldImg"/>
          </p:nvPr>
        </p:nvSpPr>
        <p:spPr>
          <a:ln/>
        </p:spPr>
      </p:sp>
      <p:sp>
        <p:nvSpPr>
          <p:cNvPr id="104451" name="Rectangle 3">
            <a:extLst>
              <a:ext uri="{FF2B5EF4-FFF2-40B4-BE49-F238E27FC236}">
                <a16:creationId xmlns:a16="http://schemas.microsoft.com/office/drawing/2014/main" id="{00850250-82EC-4100-95E8-40A653736C6D}"/>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Slide Image Placeholder 1">
            <a:extLst>
              <a:ext uri="{FF2B5EF4-FFF2-40B4-BE49-F238E27FC236}">
                <a16:creationId xmlns:a16="http://schemas.microsoft.com/office/drawing/2014/main" id="{3FEA9A2C-28CF-4E45-A7CB-3F599F6ECBF9}"/>
              </a:ext>
            </a:extLst>
          </p:cNvPr>
          <p:cNvSpPr>
            <a:spLocks noGrp="1" noRot="1" noChangeAspect="1"/>
          </p:cNvSpPr>
          <p:nvPr>
            <p:ph type="sldImg"/>
          </p:nvPr>
        </p:nvSpPr>
        <p:spPr>
          <a:ln/>
        </p:spPr>
      </p:sp>
      <p:sp>
        <p:nvSpPr>
          <p:cNvPr id="106498" name="Notes Placeholder 2">
            <a:extLst>
              <a:ext uri="{FF2B5EF4-FFF2-40B4-BE49-F238E27FC236}">
                <a16:creationId xmlns:a16="http://schemas.microsoft.com/office/drawing/2014/main" id="{65AC23D2-98EF-4B68-9AD1-61EF6326BBC5}"/>
              </a:ext>
            </a:extLst>
          </p:cNvPr>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106499" name="Slide Number Placeholder 3">
            <a:extLst>
              <a:ext uri="{FF2B5EF4-FFF2-40B4-BE49-F238E27FC236}">
                <a16:creationId xmlns:a16="http://schemas.microsoft.com/office/drawing/2014/main" id="{7C2E4DD1-8E95-4088-B6CB-11924890E391}"/>
              </a:ext>
            </a:extLst>
          </p:cNvPr>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4AA333C7-24C5-42CE-8786-1F27619F8493}" type="slidenum">
              <a:rPr lang="en-US" altLang="en-US" sz="1200"/>
              <a:pPr/>
              <a:t>31</a:t>
            </a:fld>
            <a:endParaRPr lang="en-US" alt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Slide Image Placeholder 1">
            <a:extLst>
              <a:ext uri="{FF2B5EF4-FFF2-40B4-BE49-F238E27FC236}">
                <a16:creationId xmlns:a16="http://schemas.microsoft.com/office/drawing/2014/main" id="{13F1AF0C-E0A5-43C0-A9D3-AE94C950184B}"/>
              </a:ext>
            </a:extLst>
          </p:cNvPr>
          <p:cNvSpPr>
            <a:spLocks noGrp="1" noRot="1" noChangeAspect="1"/>
          </p:cNvSpPr>
          <p:nvPr>
            <p:ph type="sldImg"/>
          </p:nvPr>
        </p:nvSpPr>
        <p:spPr>
          <a:ln/>
        </p:spPr>
      </p:sp>
      <p:sp>
        <p:nvSpPr>
          <p:cNvPr id="69634" name="Notes Placeholder 2">
            <a:extLst>
              <a:ext uri="{FF2B5EF4-FFF2-40B4-BE49-F238E27FC236}">
                <a16:creationId xmlns:a16="http://schemas.microsoft.com/office/drawing/2014/main" id="{9481AB05-ECB9-4C1F-9E2B-27359CA92F03}"/>
              </a:ext>
            </a:extLst>
          </p:cNvPr>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a:t>Farmer ER, </a:t>
            </a:r>
            <a:r>
              <a:rPr lang="en-US" dirty="0" err="1"/>
              <a:t>Gonin</a:t>
            </a:r>
            <a:r>
              <a:rPr lang="en-US" dirty="0"/>
              <a:t> R, Hanna MP. Discordance in the histopathologic diagnosis of melanoma and melanocytic nevi between expert pathologists. Hum </a:t>
            </a:r>
            <a:r>
              <a:rPr lang="en-US" dirty="0" err="1"/>
              <a:t>Pathol</a:t>
            </a:r>
            <a:r>
              <a:rPr lang="en-US" dirty="0"/>
              <a:t>. 1996 Jun;27(6):528-31. Review. PubMed PMID: 8666360. </a:t>
            </a:r>
            <a:br>
              <a:rPr lang="en-US" dirty="0"/>
            </a:br>
            <a:endParaRPr lang="en-US" altLang="en-US" dirty="0">
              <a:latin typeface="Times New Roman" panose="02020603050405020304" pitchFamily="18" charset="0"/>
            </a:endParaRPr>
          </a:p>
        </p:txBody>
      </p:sp>
      <p:sp>
        <p:nvSpPr>
          <p:cNvPr id="69635" name="Slide Number Placeholder 3">
            <a:extLst>
              <a:ext uri="{FF2B5EF4-FFF2-40B4-BE49-F238E27FC236}">
                <a16:creationId xmlns:a16="http://schemas.microsoft.com/office/drawing/2014/main" id="{D96C7E96-5573-4B82-A548-237F01BA9340}"/>
              </a:ext>
            </a:extLst>
          </p:cNvPr>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158E50FF-4604-4750-9A7B-1B70D933E798}" type="slidenum">
              <a:rPr lang="en-US" altLang="en-US" sz="1200"/>
              <a:pPr/>
              <a:t>33</a:t>
            </a:fld>
            <a:endParaRPr lang="en-US" altLang="en-US" sz="1200"/>
          </a:p>
        </p:txBody>
      </p:sp>
    </p:spTree>
    <p:extLst>
      <p:ext uri="{BB962C8B-B14F-4D97-AF65-F5344CB8AC3E}">
        <p14:creationId xmlns:p14="http://schemas.microsoft.com/office/powerpoint/2010/main" val="19488956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Farmer ER, </a:t>
            </a:r>
            <a:r>
              <a:rPr lang="en-US" dirty="0" err="1"/>
              <a:t>Gonin</a:t>
            </a:r>
            <a:r>
              <a:rPr lang="en-US" dirty="0"/>
              <a:t> R, Hanna MP. Discordance in the histopathologic diagnosis of melanoma and melanocytic nevi between expert pathologists. Hum </a:t>
            </a:r>
            <a:r>
              <a:rPr lang="en-US" dirty="0" err="1"/>
              <a:t>Pathol</a:t>
            </a:r>
            <a:r>
              <a:rPr lang="en-US" dirty="0"/>
              <a:t>. 1996 Jun;27(6):528-31. Review. PubMed PMID: 8666360. </a:t>
            </a:r>
            <a:br>
              <a:rPr lang="en-US" dirty="0"/>
            </a:br>
            <a:endParaRPr lang="en-US" dirty="0"/>
          </a:p>
        </p:txBody>
      </p:sp>
      <p:sp>
        <p:nvSpPr>
          <p:cNvPr id="4" name="Slide Number Placeholder 3"/>
          <p:cNvSpPr>
            <a:spLocks noGrp="1"/>
          </p:cNvSpPr>
          <p:nvPr>
            <p:ph type="sldNum" sz="quarter" idx="5"/>
          </p:nvPr>
        </p:nvSpPr>
        <p:spPr/>
        <p:txBody>
          <a:bodyPr/>
          <a:lstStyle/>
          <a:p>
            <a:fld id="{7A886501-BDEB-4767-A501-69751EF3A061}" type="slidenum">
              <a:rPr lang="en-US" altLang="en-US" smtClean="0"/>
              <a:pPr/>
              <a:t>34</a:t>
            </a:fld>
            <a:endParaRPr lang="en-US" altLang="en-US"/>
          </a:p>
        </p:txBody>
      </p:sp>
    </p:spTree>
    <p:extLst>
      <p:ext uri="{BB962C8B-B14F-4D97-AF65-F5344CB8AC3E}">
        <p14:creationId xmlns:p14="http://schemas.microsoft.com/office/powerpoint/2010/main" val="32017194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Farmer ER, </a:t>
            </a:r>
            <a:r>
              <a:rPr lang="en-US" dirty="0" err="1"/>
              <a:t>Gonin</a:t>
            </a:r>
            <a:r>
              <a:rPr lang="en-US" dirty="0"/>
              <a:t> R, Hanna MP. Discordance in the histopathologic diagnosis of melanoma and melanocytic nevi between expert pathologists. Hum </a:t>
            </a:r>
            <a:r>
              <a:rPr lang="en-US" dirty="0" err="1"/>
              <a:t>Pathol</a:t>
            </a:r>
            <a:r>
              <a:rPr lang="en-US" dirty="0"/>
              <a:t>. 1996 Jun;27(6):528-31. Review. PubMed PMID: 8666360. </a:t>
            </a:r>
          </a:p>
          <a:p>
            <a:endParaRPr lang="en-US" dirty="0"/>
          </a:p>
          <a:p>
            <a:r>
              <a:rPr lang="en-US" dirty="0"/>
              <a:t>This overall kappa is based on the number of each type of rating (Malignant, Can’t Tell, Benign) for each slide.  It does not assume that the raters are the same for each slide, even though they were.  It also does not require that the each slide have the same number of rating, although again each slide did have the same number of ratings (8).  As with kappa for 2 raters, you lose any sense of systematic bias.  For example, compare Pathologist F vs. G.  F rated 21/37 (57%) Malignant  G rated 10/27 (27%) Malignant.  Would you consider that a systematic difference?  And yet kappa simply counts the number of rating for each slide, so if you swapped F and G’s ratings on 5 of the 11 slides where F said Malignant of and G said benign, you would eliminate any systematic bias, but kappa would be exactly the same.</a:t>
            </a:r>
            <a:br>
              <a:rPr lang="en-US" dirty="0"/>
            </a:br>
            <a:endParaRPr lang="en-US" dirty="0"/>
          </a:p>
        </p:txBody>
      </p:sp>
      <p:sp>
        <p:nvSpPr>
          <p:cNvPr id="4" name="Slide Number Placeholder 3"/>
          <p:cNvSpPr>
            <a:spLocks noGrp="1"/>
          </p:cNvSpPr>
          <p:nvPr>
            <p:ph type="sldNum" sz="quarter" idx="5"/>
          </p:nvPr>
        </p:nvSpPr>
        <p:spPr/>
        <p:txBody>
          <a:bodyPr/>
          <a:lstStyle/>
          <a:p>
            <a:fld id="{7A886501-BDEB-4767-A501-69751EF3A061}" type="slidenum">
              <a:rPr lang="en-US" altLang="en-US" smtClean="0"/>
              <a:pPr/>
              <a:t>35</a:t>
            </a:fld>
            <a:endParaRPr lang="en-US" altLang="en-US"/>
          </a:p>
        </p:txBody>
      </p:sp>
    </p:spTree>
    <p:extLst>
      <p:ext uri="{BB962C8B-B14F-4D97-AF65-F5344CB8AC3E}">
        <p14:creationId xmlns:p14="http://schemas.microsoft.com/office/powerpoint/2010/main" val="3674947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a:extLst>
              <a:ext uri="{FF2B5EF4-FFF2-40B4-BE49-F238E27FC236}">
                <a16:creationId xmlns:a16="http://schemas.microsoft.com/office/drawing/2014/main" id="{18B3EC70-0F17-45E5-B934-029763A882A1}"/>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6176F91C-F72E-43F0-A49D-4F1ED2F49F23}" type="slidenum">
              <a:rPr lang="en-US" altLang="en-US" sz="1200"/>
              <a:pPr/>
              <a:t>4</a:t>
            </a:fld>
            <a:endParaRPr lang="en-US" altLang="en-US" sz="1200"/>
          </a:p>
        </p:txBody>
      </p:sp>
      <p:sp>
        <p:nvSpPr>
          <p:cNvPr id="72706" name="Rectangle 2">
            <a:extLst>
              <a:ext uri="{FF2B5EF4-FFF2-40B4-BE49-F238E27FC236}">
                <a16:creationId xmlns:a16="http://schemas.microsoft.com/office/drawing/2014/main" id="{5EA57FF2-8AB6-4A78-8238-62D28BDE04D4}"/>
              </a:ext>
            </a:extLst>
          </p:cNvPr>
          <p:cNvSpPr>
            <a:spLocks noGrp="1" noRot="1" noChangeAspect="1" noChangeArrowheads="1" noTextEdit="1"/>
          </p:cNvSpPr>
          <p:nvPr>
            <p:ph type="sldImg"/>
          </p:nvPr>
        </p:nvSpPr>
        <p:spPr>
          <a:ln/>
        </p:spPr>
      </p:sp>
      <p:sp>
        <p:nvSpPr>
          <p:cNvPr id="72707" name="Rectangle 3">
            <a:extLst>
              <a:ext uri="{FF2B5EF4-FFF2-40B4-BE49-F238E27FC236}">
                <a16:creationId xmlns:a16="http://schemas.microsoft.com/office/drawing/2014/main" id="{150F9851-EB74-4C73-A506-5958E63C1657}"/>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a:extLst>
              <a:ext uri="{FF2B5EF4-FFF2-40B4-BE49-F238E27FC236}">
                <a16:creationId xmlns:a16="http://schemas.microsoft.com/office/drawing/2014/main" id="{FB647018-7050-418F-B12B-42374BAD904D}"/>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FA88E4AE-5139-4325-ADC9-733B4F847B9B}" type="slidenum">
              <a:rPr lang="en-US" altLang="en-US" sz="1200"/>
              <a:pPr/>
              <a:t>5</a:t>
            </a:fld>
            <a:endParaRPr lang="en-US" altLang="en-US" sz="1200"/>
          </a:p>
        </p:txBody>
      </p:sp>
      <p:sp>
        <p:nvSpPr>
          <p:cNvPr id="74754" name="Rectangle 2">
            <a:extLst>
              <a:ext uri="{FF2B5EF4-FFF2-40B4-BE49-F238E27FC236}">
                <a16:creationId xmlns:a16="http://schemas.microsoft.com/office/drawing/2014/main" id="{952DC0F8-1FA7-4F73-BAC9-B7FEA07940B8}"/>
              </a:ext>
            </a:extLst>
          </p:cNvPr>
          <p:cNvSpPr>
            <a:spLocks noGrp="1" noRot="1" noChangeAspect="1" noChangeArrowheads="1" noTextEdit="1"/>
          </p:cNvSpPr>
          <p:nvPr>
            <p:ph type="sldImg"/>
          </p:nvPr>
        </p:nvSpPr>
        <p:spPr>
          <a:ln/>
        </p:spPr>
      </p:sp>
      <p:sp>
        <p:nvSpPr>
          <p:cNvPr id="74755" name="Rectangle 3">
            <a:extLst>
              <a:ext uri="{FF2B5EF4-FFF2-40B4-BE49-F238E27FC236}">
                <a16:creationId xmlns:a16="http://schemas.microsoft.com/office/drawing/2014/main" id="{FCFF2DD0-6FD1-4077-BD47-DE11EDB0798F}"/>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Times New Roman" panose="02020603050405020304" pitchFamily="18" charset="0"/>
              </a:rPr>
              <a:t>Agreement is (15 +60)/ 100 = 75%</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a:extLst>
              <a:ext uri="{FF2B5EF4-FFF2-40B4-BE49-F238E27FC236}">
                <a16:creationId xmlns:a16="http://schemas.microsoft.com/office/drawing/2014/main" id="{40D36843-09B9-4F11-87C9-39B1837C2335}"/>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56E2E427-075D-4DC6-A951-BBB579DF0A2F}" type="slidenum">
              <a:rPr lang="en-US" altLang="en-US" sz="1200"/>
              <a:pPr/>
              <a:t>6</a:t>
            </a:fld>
            <a:endParaRPr lang="en-US" altLang="en-US" sz="1200"/>
          </a:p>
        </p:txBody>
      </p:sp>
      <p:sp>
        <p:nvSpPr>
          <p:cNvPr id="76802" name="Rectangle 2">
            <a:extLst>
              <a:ext uri="{FF2B5EF4-FFF2-40B4-BE49-F238E27FC236}">
                <a16:creationId xmlns:a16="http://schemas.microsoft.com/office/drawing/2014/main" id="{4FEE4CE7-EDBF-4508-AD25-7837F5CBB238}"/>
              </a:ext>
            </a:extLst>
          </p:cNvPr>
          <p:cNvSpPr>
            <a:spLocks noGrp="1" noRot="1" noChangeAspect="1" noChangeArrowheads="1" noTextEdit="1"/>
          </p:cNvSpPr>
          <p:nvPr>
            <p:ph type="sldImg"/>
          </p:nvPr>
        </p:nvSpPr>
        <p:spPr>
          <a:ln/>
        </p:spPr>
      </p:sp>
      <p:sp>
        <p:nvSpPr>
          <p:cNvPr id="76803" name="Rectangle 3">
            <a:extLst>
              <a:ext uri="{FF2B5EF4-FFF2-40B4-BE49-F238E27FC236}">
                <a16:creationId xmlns:a16="http://schemas.microsoft.com/office/drawing/2014/main" id="{033377AE-6A9A-4387-9C6E-B8700334132B}"/>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a:extLst>
              <a:ext uri="{FF2B5EF4-FFF2-40B4-BE49-F238E27FC236}">
                <a16:creationId xmlns:a16="http://schemas.microsoft.com/office/drawing/2014/main" id="{A3A03684-134E-47DB-B7D3-80CE4C7171CB}"/>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8609031D-A4FF-4E8A-9432-6BD7F631C8D9}" type="slidenum">
              <a:rPr lang="en-US" altLang="en-US" sz="1200"/>
              <a:pPr/>
              <a:t>7</a:t>
            </a:fld>
            <a:endParaRPr lang="en-US" altLang="en-US" sz="1200"/>
          </a:p>
        </p:txBody>
      </p:sp>
      <p:sp>
        <p:nvSpPr>
          <p:cNvPr id="78850" name="Rectangle 2">
            <a:extLst>
              <a:ext uri="{FF2B5EF4-FFF2-40B4-BE49-F238E27FC236}">
                <a16:creationId xmlns:a16="http://schemas.microsoft.com/office/drawing/2014/main" id="{B93C495D-2236-4EE4-A543-1993B15FC5E6}"/>
              </a:ext>
            </a:extLst>
          </p:cNvPr>
          <p:cNvSpPr>
            <a:spLocks noGrp="1" noRot="1" noChangeAspect="1" noChangeArrowheads="1" noTextEdit="1"/>
          </p:cNvSpPr>
          <p:nvPr>
            <p:ph type="sldImg"/>
          </p:nvPr>
        </p:nvSpPr>
        <p:spPr>
          <a:ln/>
        </p:spPr>
      </p:sp>
      <p:sp>
        <p:nvSpPr>
          <p:cNvPr id="78851" name="Rectangle 3">
            <a:extLst>
              <a:ext uri="{FF2B5EF4-FFF2-40B4-BE49-F238E27FC236}">
                <a16:creationId xmlns:a16="http://schemas.microsoft.com/office/drawing/2014/main" id="{BE9D34B1-65E1-44B5-B9E8-95827D99137B}"/>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Times New Roman" panose="02020603050405020304" pitchFamily="18" charset="0"/>
              </a:rPr>
              <a:t>Expected agreement is 98x99/100^2 = 95% + 2x3/100^2  =95.06%.</a:t>
            </a:r>
          </a:p>
          <a:p>
            <a:endParaRPr lang="en-US" altLang="en-US">
              <a:latin typeface="Times New Roman" panose="02020603050405020304" pitchFamily="18" charset="0"/>
            </a:endParaRPr>
          </a:p>
          <a:p>
            <a:r>
              <a:rPr lang="en-US" altLang="en-US">
                <a:latin typeface="Times New Roman" panose="02020603050405020304" pitchFamily="18" charset="0"/>
              </a:rPr>
              <a:t>In this example there is a high level of agreement along the diagonal (95/100) because there is a lot of agreement on the MARGINALS, i.e., the observers agree that murmurs are rare, finding them 3% and 2% of subjects.</a:t>
            </a:r>
          </a:p>
          <a:p>
            <a:endParaRPr lang="en-US"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a:extLst>
              <a:ext uri="{FF2B5EF4-FFF2-40B4-BE49-F238E27FC236}">
                <a16:creationId xmlns:a16="http://schemas.microsoft.com/office/drawing/2014/main" id="{E2E1EDFF-F3B7-4930-ADE8-2E48D9027A83}"/>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BF2FD1FD-257E-4A74-A9D9-13AE1DEC32CB}" type="slidenum">
              <a:rPr lang="en-US" altLang="en-US" sz="1200"/>
              <a:pPr/>
              <a:t>8</a:t>
            </a:fld>
            <a:endParaRPr lang="en-US" altLang="en-US" sz="1200"/>
          </a:p>
        </p:txBody>
      </p:sp>
      <p:sp>
        <p:nvSpPr>
          <p:cNvPr id="80898" name="Rectangle 2">
            <a:extLst>
              <a:ext uri="{FF2B5EF4-FFF2-40B4-BE49-F238E27FC236}">
                <a16:creationId xmlns:a16="http://schemas.microsoft.com/office/drawing/2014/main" id="{A42EF135-57C0-4257-882C-EB10ED30D4F6}"/>
              </a:ext>
            </a:extLst>
          </p:cNvPr>
          <p:cNvSpPr>
            <a:spLocks noGrp="1" noRot="1" noChangeAspect="1" noChangeArrowheads="1" noTextEdit="1"/>
          </p:cNvSpPr>
          <p:nvPr>
            <p:ph type="sldImg"/>
          </p:nvPr>
        </p:nvSpPr>
        <p:spPr>
          <a:ln/>
        </p:spPr>
      </p:sp>
      <p:sp>
        <p:nvSpPr>
          <p:cNvPr id="80899" name="Rectangle 3">
            <a:extLst>
              <a:ext uri="{FF2B5EF4-FFF2-40B4-BE49-F238E27FC236}">
                <a16:creationId xmlns:a16="http://schemas.microsoft.com/office/drawing/2014/main" id="{68FDE76C-2B76-4A9F-86A1-B48FD30AD379}"/>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Times New Roman" panose="02020603050405020304" pitchFamily="18" charset="0"/>
              </a:rPr>
              <a:t>Draw picture like Figure 2.1 in the text.</a:t>
            </a:r>
          </a:p>
          <a:p>
            <a:r>
              <a:rPr lang="en-US" altLang="en-US">
                <a:latin typeface="Times New Roman" panose="02020603050405020304" pitchFamily="18" charset="0"/>
              </a:rPr>
              <a:t>We prefer </a:t>
            </a:r>
            <a:r>
              <a:rPr lang="ja-JP" altLang="en-US">
                <a:latin typeface="Times New Roman" panose="02020603050405020304" pitchFamily="18" charset="0"/>
              </a:rPr>
              <a:t>“</a:t>
            </a:r>
            <a:r>
              <a:rPr lang="en-US" altLang="ja-JP">
                <a:latin typeface="Times New Roman" panose="02020603050405020304" pitchFamily="18" charset="0"/>
              </a:rPr>
              <a:t>agreement based on the marginals</a:t>
            </a:r>
            <a:r>
              <a:rPr lang="ja-JP" altLang="en-US">
                <a:latin typeface="Times New Roman" panose="02020603050405020304" pitchFamily="18" charset="0"/>
              </a:rPr>
              <a:t>”</a:t>
            </a:r>
            <a:r>
              <a:rPr lang="en-US" altLang="ja-JP">
                <a:latin typeface="Times New Roman" panose="02020603050405020304" pitchFamily="18" charset="0"/>
              </a:rPr>
              <a:t> because this is the same as the agreement based on chance alone only under the unrealistic assumption that the marginals are fixed for both observers.</a:t>
            </a:r>
            <a:endParaRPr lang="en-US" altLang="en-US">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7">
            <a:extLst>
              <a:ext uri="{FF2B5EF4-FFF2-40B4-BE49-F238E27FC236}">
                <a16:creationId xmlns:a16="http://schemas.microsoft.com/office/drawing/2014/main" id="{F83CAFAD-5182-49CB-A46D-C70B42C55046}"/>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AD7EA484-05A4-4C0F-80B7-93731A61B114}" type="slidenum">
              <a:rPr lang="en-US" altLang="en-US" sz="1200"/>
              <a:pPr/>
              <a:t>10</a:t>
            </a:fld>
            <a:endParaRPr lang="en-US" altLang="en-US" sz="1200"/>
          </a:p>
        </p:txBody>
      </p:sp>
      <p:sp>
        <p:nvSpPr>
          <p:cNvPr id="83970" name="Rectangle 2">
            <a:extLst>
              <a:ext uri="{FF2B5EF4-FFF2-40B4-BE49-F238E27FC236}">
                <a16:creationId xmlns:a16="http://schemas.microsoft.com/office/drawing/2014/main" id="{AC9B3502-5016-4B12-A2CE-69087C1DD980}"/>
              </a:ext>
            </a:extLst>
          </p:cNvPr>
          <p:cNvSpPr>
            <a:spLocks noGrp="1" noRot="1" noChangeAspect="1" noChangeArrowheads="1" noTextEdit="1"/>
          </p:cNvSpPr>
          <p:nvPr>
            <p:ph type="sldImg"/>
          </p:nvPr>
        </p:nvSpPr>
        <p:spPr>
          <a:ln/>
        </p:spPr>
      </p:sp>
      <p:sp>
        <p:nvSpPr>
          <p:cNvPr id="83971" name="Rectangle 3">
            <a:extLst>
              <a:ext uri="{FF2B5EF4-FFF2-40B4-BE49-F238E27FC236}">
                <a16:creationId xmlns:a16="http://schemas.microsoft.com/office/drawing/2014/main" id="{3CDBCA01-23AD-4AC7-96C9-F18674E91C7C}"/>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a:latin typeface="Times New Roman" panose="02020603050405020304" pitchFamily="18" charset="0"/>
              </a:rPr>
              <a:t>30*35/100 = 10.5; 70*65/100 = 45.5; total = 56</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a:extLst>
              <a:ext uri="{FF2B5EF4-FFF2-40B4-BE49-F238E27FC236}">
                <a16:creationId xmlns:a16="http://schemas.microsoft.com/office/drawing/2014/main" id="{45A7A13F-607D-4C34-935D-3B609DDBE6B6}"/>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B5125745-A463-41AA-A144-5082348AA819}" type="slidenum">
              <a:rPr lang="en-US" altLang="en-US" sz="1200"/>
              <a:pPr/>
              <a:t>11</a:t>
            </a:fld>
            <a:endParaRPr lang="en-US" altLang="en-US" sz="1200"/>
          </a:p>
        </p:txBody>
      </p:sp>
      <p:sp>
        <p:nvSpPr>
          <p:cNvPr id="86018" name="Rectangle 2">
            <a:extLst>
              <a:ext uri="{FF2B5EF4-FFF2-40B4-BE49-F238E27FC236}">
                <a16:creationId xmlns:a16="http://schemas.microsoft.com/office/drawing/2014/main" id="{0F458C34-FCAB-48C8-B962-CD3912DB3F61}"/>
              </a:ext>
            </a:extLst>
          </p:cNvPr>
          <p:cNvSpPr>
            <a:spLocks noGrp="1" noRot="1" noChangeAspect="1" noChangeArrowheads="1" noTextEdit="1"/>
          </p:cNvSpPr>
          <p:nvPr>
            <p:ph type="sldImg"/>
          </p:nvPr>
        </p:nvSpPr>
        <p:spPr>
          <a:ln/>
        </p:spPr>
      </p:sp>
      <p:sp>
        <p:nvSpPr>
          <p:cNvPr id="86019" name="Rectangle 3">
            <a:extLst>
              <a:ext uri="{FF2B5EF4-FFF2-40B4-BE49-F238E27FC236}">
                <a16:creationId xmlns:a16="http://schemas.microsoft.com/office/drawing/2014/main" id="{4C938564-3E37-4A2F-88FF-E3686E99B390}"/>
              </a:ext>
            </a:extLst>
          </p:cNvPr>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dirty="0">
                <a:latin typeface="Times New Roman" panose="02020603050405020304" pitchFamily="18" charset="0"/>
              </a:rPr>
              <a:t>For expected counts, fractional patients is okay.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A619C8E6-995A-41A6-BEFD-648DFBD5B095}"/>
              </a:ext>
            </a:extLst>
          </p:cNvPr>
          <p:cNvGrpSpPr>
            <a:grpSpLocks/>
          </p:cNvGrpSpPr>
          <p:nvPr/>
        </p:nvGrpSpPr>
        <p:grpSpPr bwMode="auto">
          <a:xfrm>
            <a:off x="-3175" y="2438400"/>
            <a:ext cx="9147175" cy="1063625"/>
            <a:chOff x="-2" y="1536"/>
            <a:chExt cx="5762" cy="670"/>
          </a:xfrm>
        </p:grpSpPr>
        <p:grpSp>
          <p:nvGrpSpPr>
            <p:cNvPr id="5" name="Group 3">
              <a:extLst>
                <a:ext uri="{FF2B5EF4-FFF2-40B4-BE49-F238E27FC236}">
                  <a16:creationId xmlns:a16="http://schemas.microsoft.com/office/drawing/2014/main" id="{E7B9C93D-8CB5-4A5E-8002-C0B97A8829CF}"/>
                </a:ext>
              </a:extLst>
            </p:cNvPr>
            <p:cNvGrpSpPr>
              <a:grpSpLocks/>
            </p:cNvGrpSpPr>
            <p:nvPr/>
          </p:nvGrpSpPr>
          <p:grpSpPr bwMode="auto">
            <a:xfrm flipH="1">
              <a:off x="-2" y="1562"/>
              <a:ext cx="5763" cy="645"/>
              <a:chOff x="-3" y="1562"/>
              <a:chExt cx="5763" cy="645"/>
            </a:xfrm>
          </p:grpSpPr>
          <p:sp>
            <p:nvSpPr>
              <p:cNvPr id="8" name="Freeform 4">
                <a:extLst>
                  <a:ext uri="{FF2B5EF4-FFF2-40B4-BE49-F238E27FC236}">
                    <a16:creationId xmlns:a16="http://schemas.microsoft.com/office/drawing/2014/main" id="{BEA524FF-93F6-4493-81A1-31A5BCCC331C}"/>
                  </a:ext>
                </a:extLst>
              </p:cNvPr>
              <p:cNvSpPr>
                <a:spLocks/>
              </p:cNvSpPr>
              <p:nvPr/>
            </p:nvSpPr>
            <p:spPr bwMode="ltGray">
              <a:xfrm rot="-5400000">
                <a:off x="2558" y="-993"/>
                <a:ext cx="624" cy="5745"/>
              </a:xfrm>
              <a:custGeom>
                <a:avLst/>
                <a:gdLst>
                  <a:gd name="T0" fmla="*/ 0 w 1000"/>
                  <a:gd name="T1" fmla="*/ 0 h 720"/>
                  <a:gd name="T2" fmla="*/ 0 w 1000"/>
                  <a:gd name="T3" fmla="*/ 2147483647 h 720"/>
                  <a:gd name="T4" fmla="*/ 6 w 1000"/>
                  <a:gd name="T5" fmla="*/ 2147483647 h 720"/>
                  <a:gd name="T6" fmla="*/ 6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9" name="Freeform 5">
                <a:extLst>
                  <a:ext uri="{FF2B5EF4-FFF2-40B4-BE49-F238E27FC236}">
                    <a16:creationId xmlns:a16="http://schemas.microsoft.com/office/drawing/2014/main" id="{B91AC9F8-9537-43C4-93C4-94E3BB3B37F2}"/>
                  </a:ext>
                </a:extLst>
              </p:cNvPr>
              <p:cNvSpPr>
                <a:spLocks/>
              </p:cNvSpPr>
              <p:nvPr/>
            </p:nvSpPr>
            <p:spPr bwMode="ltGray">
              <a:xfrm rot="-5400000">
                <a:off x="1322" y="1669"/>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 name="Freeform 6">
                <a:extLst>
                  <a:ext uri="{FF2B5EF4-FFF2-40B4-BE49-F238E27FC236}">
                    <a16:creationId xmlns:a16="http://schemas.microsoft.com/office/drawing/2014/main" id="{73866113-6941-4816-AAE7-C6691E3881B5}"/>
                  </a:ext>
                </a:extLst>
              </p:cNvPr>
              <p:cNvSpPr>
                <a:spLocks/>
              </p:cNvSpPr>
              <p:nvPr/>
            </p:nvSpPr>
            <p:spPr bwMode="ltGray">
              <a:xfrm rot="-5400000">
                <a:off x="982" y="1669"/>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1" name="Freeform 7">
                <a:extLst>
                  <a:ext uri="{FF2B5EF4-FFF2-40B4-BE49-F238E27FC236}">
                    <a16:creationId xmlns:a16="http://schemas.microsoft.com/office/drawing/2014/main" id="{85E09050-0EF7-45FF-A827-2CD51EAC53AF}"/>
                  </a:ext>
                </a:extLst>
              </p:cNvPr>
              <p:cNvSpPr>
                <a:spLocks/>
              </p:cNvSpPr>
              <p:nvPr/>
            </p:nvSpPr>
            <p:spPr bwMode="ltGray">
              <a:xfrm rot="-5400000">
                <a:off x="-58" y="1760"/>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2" name="Freeform 8">
                <a:extLst>
                  <a:ext uri="{FF2B5EF4-FFF2-40B4-BE49-F238E27FC236}">
                    <a16:creationId xmlns:a16="http://schemas.microsoft.com/office/drawing/2014/main" id="{624857BB-5987-4756-840D-195E865CD074}"/>
                  </a:ext>
                </a:extLst>
              </p:cNvPr>
              <p:cNvSpPr>
                <a:spLocks/>
              </p:cNvSpPr>
              <p:nvPr/>
            </p:nvSpPr>
            <p:spPr bwMode="ltGray">
              <a:xfrm rot="-5400000">
                <a:off x="664" y="1733"/>
                <a:ext cx="624" cy="294"/>
              </a:xfrm>
              <a:custGeom>
                <a:avLst/>
                <a:gdLst>
                  <a:gd name="T0" fmla="*/ 0 w 624"/>
                  <a:gd name="T1" fmla="*/ 0 h 317"/>
                  <a:gd name="T2" fmla="*/ 0 w 624"/>
                  <a:gd name="T3" fmla="*/ 118 h 317"/>
                  <a:gd name="T4" fmla="*/ 624 w 624"/>
                  <a:gd name="T5" fmla="*/ 11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3" name="Freeform 9">
                <a:extLst>
                  <a:ext uri="{FF2B5EF4-FFF2-40B4-BE49-F238E27FC236}">
                    <a16:creationId xmlns:a16="http://schemas.microsoft.com/office/drawing/2014/main" id="{64BBB453-A34D-44F1-9709-838D0204E4A8}"/>
                  </a:ext>
                </a:extLst>
              </p:cNvPr>
              <p:cNvSpPr>
                <a:spLocks/>
              </p:cNvSpPr>
              <p:nvPr/>
            </p:nvSpPr>
            <p:spPr bwMode="ltGray">
              <a:xfrm rot="-5400000">
                <a:off x="442" y="1699"/>
                <a:ext cx="624" cy="362"/>
              </a:xfrm>
              <a:custGeom>
                <a:avLst/>
                <a:gdLst>
                  <a:gd name="T0" fmla="*/ 0 w 624"/>
                  <a:gd name="T1" fmla="*/ 0 h 272"/>
                  <a:gd name="T2" fmla="*/ 0 w 624"/>
                  <a:gd name="T3" fmla="*/ 6307 h 272"/>
                  <a:gd name="T4" fmla="*/ 240 w 624"/>
                  <a:gd name="T5" fmla="*/ 5568 h 272"/>
                  <a:gd name="T6" fmla="*/ 624 w 624"/>
                  <a:gd name="T7" fmla="*/ 630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4" name="Freeform 10">
                <a:extLst>
                  <a:ext uri="{FF2B5EF4-FFF2-40B4-BE49-F238E27FC236}">
                    <a16:creationId xmlns:a16="http://schemas.microsoft.com/office/drawing/2014/main" id="{BBF4362F-1C04-457F-88D5-39ADFC096260}"/>
                  </a:ext>
                </a:extLst>
              </p:cNvPr>
              <p:cNvSpPr>
                <a:spLocks/>
              </p:cNvSpPr>
              <p:nvPr/>
            </p:nvSpPr>
            <p:spPr bwMode="ltGray">
              <a:xfrm rot="-5400000">
                <a:off x="154" y="1734"/>
                <a:ext cx="632" cy="315"/>
              </a:xfrm>
              <a:custGeom>
                <a:avLst/>
                <a:gdLst>
                  <a:gd name="T0" fmla="*/ 8 w 632"/>
                  <a:gd name="T1" fmla="*/ 10 h 362"/>
                  <a:gd name="T2" fmla="*/ 8 w 632"/>
                  <a:gd name="T3" fmla="*/ 68 h 362"/>
                  <a:gd name="T4" fmla="*/ 248 w 632"/>
                  <a:gd name="T5" fmla="*/ 68 h 362"/>
                  <a:gd name="T6" fmla="*/ 632 w 632"/>
                  <a:gd name="T7" fmla="*/ 68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5" name="Freeform 11">
                <a:extLst>
                  <a:ext uri="{FF2B5EF4-FFF2-40B4-BE49-F238E27FC236}">
                    <a16:creationId xmlns:a16="http://schemas.microsoft.com/office/drawing/2014/main" id="{EA2BFEF5-DE19-49CB-A63E-8F2FADEC2E83}"/>
                  </a:ext>
                </a:extLst>
              </p:cNvPr>
              <p:cNvSpPr>
                <a:spLocks/>
              </p:cNvSpPr>
              <p:nvPr/>
            </p:nvSpPr>
            <p:spPr bwMode="ltGray">
              <a:xfrm rot="-5400000">
                <a:off x="3204" y="1665"/>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6" name="Freeform 12">
                <a:extLst>
                  <a:ext uri="{FF2B5EF4-FFF2-40B4-BE49-F238E27FC236}">
                    <a16:creationId xmlns:a16="http://schemas.microsoft.com/office/drawing/2014/main" id="{625A6BBD-E51B-449E-BD08-75B8C0E87613}"/>
                  </a:ext>
                </a:extLst>
              </p:cNvPr>
              <p:cNvSpPr>
                <a:spLocks/>
              </p:cNvSpPr>
              <p:nvPr/>
            </p:nvSpPr>
            <p:spPr bwMode="ltGray">
              <a:xfrm rot="-5400000">
                <a:off x="2870" y="1664"/>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7" name="Freeform 13">
                <a:extLst>
                  <a:ext uri="{FF2B5EF4-FFF2-40B4-BE49-F238E27FC236}">
                    <a16:creationId xmlns:a16="http://schemas.microsoft.com/office/drawing/2014/main" id="{1E00294A-F373-4CF1-BB62-134E7E7FCAAD}"/>
                  </a:ext>
                </a:extLst>
              </p:cNvPr>
              <p:cNvSpPr>
                <a:spLocks/>
              </p:cNvSpPr>
              <p:nvPr/>
            </p:nvSpPr>
            <p:spPr bwMode="ltGray">
              <a:xfrm rot="-5400000">
                <a:off x="1828" y="1755"/>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8" name="Freeform 14">
                <a:extLst>
                  <a:ext uri="{FF2B5EF4-FFF2-40B4-BE49-F238E27FC236}">
                    <a16:creationId xmlns:a16="http://schemas.microsoft.com/office/drawing/2014/main" id="{0E19F462-127E-493A-92FD-79AD0E79A3EE}"/>
                  </a:ext>
                </a:extLst>
              </p:cNvPr>
              <p:cNvSpPr>
                <a:spLocks/>
              </p:cNvSpPr>
              <p:nvPr/>
            </p:nvSpPr>
            <p:spPr bwMode="ltGray">
              <a:xfrm rot="-5400000">
                <a:off x="2551" y="1728"/>
                <a:ext cx="624" cy="294"/>
              </a:xfrm>
              <a:custGeom>
                <a:avLst/>
                <a:gdLst>
                  <a:gd name="T0" fmla="*/ 0 w 624"/>
                  <a:gd name="T1" fmla="*/ 0 h 317"/>
                  <a:gd name="T2" fmla="*/ 0 w 624"/>
                  <a:gd name="T3" fmla="*/ 118 h 317"/>
                  <a:gd name="T4" fmla="*/ 624 w 624"/>
                  <a:gd name="T5" fmla="*/ 11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9" name="Freeform 15">
                <a:extLst>
                  <a:ext uri="{FF2B5EF4-FFF2-40B4-BE49-F238E27FC236}">
                    <a16:creationId xmlns:a16="http://schemas.microsoft.com/office/drawing/2014/main" id="{894A858D-0D8A-4BCF-A64E-32EC670A9CCB}"/>
                  </a:ext>
                </a:extLst>
              </p:cNvPr>
              <p:cNvSpPr>
                <a:spLocks/>
              </p:cNvSpPr>
              <p:nvPr/>
            </p:nvSpPr>
            <p:spPr bwMode="ltGray">
              <a:xfrm rot="-5400000">
                <a:off x="2328" y="1695"/>
                <a:ext cx="624" cy="361"/>
              </a:xfrm>
              <a:custGeom>
                <a:avLst/>
                <a:gdLst>
                  <a:gd name="T0" fmla="*/ 0 w 624"/>
                  <a:gd name="T1" fmla="*/ 0 h 272"/>
                  <a:gd name="T2" fmla="*/ 0 w 624"/>
                  <a:gd name="T3" fmla="*/ 6117 h 272"/>
                  <a:gd name="T4" fmla="*/ 240 w 624"/>
                  <a:gd name="T5" fmla="*/ 5408 h 272"/>
                  <a:gd name="T6" fmla="*/ 624 w 624"/>
                  <a:gd name="T7" fmla="*/ 61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20" name="Freeform 16">
                <a:extLst>
                  <a:ext uri="{FF2B5EF4-FFF2-40B4-BE49-F238E27FC236}">
                    <a16:creationId xmlns:a16="http://schemas.microsoft.com/office/drawing/2014/main" id="{FC605E30-94FA-48CB-A02B-4B4838BAC6CB}"/>
                  </a:ext>
                </a:extLst>
              </p:cNvPr>
              <p:cNvSpPr>
                <a:spLocks/>
              </p:cNvSpPr>
              <p:nvPr/>
            </p:nvSpPr>
            <p:spPr bwMode="ltGray">
              <a:xfrm rot="-5400000">
                <a:off x="2043"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21" name="Freeform 17">
                <a:extLst>
                  <a:ext uri="{FF2B5EF4-FFF2-40B4-BE49-F238E27FC236}">
                    <a16:creationId xmlns:a16="http://schemas.microsoft.com/office/drawing/2014/main" id="{633F28CF-C952-4A81-AC87-06770E016C8F}"/>
                  </a:ext>
                </a:extLst>
              </p:cNvPr>
              <p:cNvSpPr>
                <a:spLocks/>
              </p:cNvSpPr>
              <p:nvPr/>
            </p:nvSpPr>
            <p:spPr bwMode="ltGray">
              <a:xfrm rot="-5400000">
                <a:off x="4070" y="1669"/>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22" name="Freeform 18">
                <a:extLst>
                  <a:ext uri="{FF2B5EF4-FFF2-40B4-BE49-F238E27FC236}">
                    <a16:creationId xmlns:a16="http://schemas.microsoft.com/office/drawing/2014/main" id="{B6B2CF9A-71A5-4F16-B515-E351D3DAAD5B}"/>
                  </a:ext>
                </a:extLst>
              </p:cNvPr>
              <p:cNvSpPr>
                <a:spLocks/>
              </p:cNvSpPr>
              <p:nvPr/>
            </p:nvSpPr>
            <p:spPr bwMode="ltGray">
              <a:xfrm rot="-5400000">
                <a:off x="3736" y="1669"/>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23" name="Freeform 19">
                <a:extLst>
                  <a:ext uri="{FF2B5EF4-FFF2-40B4-BE49-F238E27FC236}">
                    <a16:creationId xmlns:a16="http://schemas.microsoft.com/office/drawing/2014/main" id="{2D10959B-6A39-472B-A830-856ADB265E98}"/>
                  </a:ext>
                </a:extLst>
              </p:cNvPr>
              <p:cNvSpPr>
                <a:spLocks/>
              </p:cNvSpPr>
              <p:nvPr/>
            </p:nvSpPr>
            <p:spPr bwMode="ltGray">
              <a:xfrm rot="-5400000">
                <a:off x="4576" y="1752"/>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24" name="Freeform 20">
                <a:extLst>
                  <a:ext uri="{FF2B5EF4-FFF2-40B4-BE49-F238E27FC236}">
                    <a16:creationId xmlns:a16="http://schemas.microsoft.com/office/drawing/2014/main" id="{F14694A8-196B-4812-B14F-5280B600207C}"/>
                  </a:ext>
                </a:extLst>
              </p:cNvPr>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25" name="Freeform 21">
                <a:extLst>
                  <a:ext uri="{FF2B5EF4-FFF2-40B4-BE49-F238E27FC236}">
                    <a16:creationId xmlns:a16="http://schemas.microsoft.com/office/drawing/2014/main" id="{5EAFDB3B-D6C6-41D7-AABC-F8F11162C728}"/>
                  </a:ext>
                </a:extLst>
              </p:cNvPr>
              <p:cNvSpPr>
                <a:spLocks/>
              </p:cNvSpPr>
              <p:nvPr/>
            </p:nvSpPr>
            <p:spPr bwMode="ltGray">
              <a:xfrm rot="-5400000">
                <a:off x="5076" y="1695"/>
                <a:ext cx="624" cy="361"/>
              </a:xfrm>
              <a:custGeom>
                <a:avLst/>
                <a:gdLst>
                  <a:gd name="T0" fmla="*/ 0 w 624"/>
                  <a:gd name="T1" fmla="*/ 0 h 272"/>
                  <a:gd name="T2" fmla="*/ 0 w 624"/>
                  <a:gd name="T3" fmla="*/ 6117 h 272"/>
                  <a:gd name="T4" fmla="*/ 240 w 624"/>
                  <a:gd name="T5" fmla="*/ 5408 h 272"/>
                  <a:gd name="T6" fmla="*/ 624 w 624"/>
                  <a:gd name="T7" fmla="*/ 61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26" name="Freeform 22">
                <a:extLst>
                  <a:ext uri="{FF2B5EF4-FFF2-40B4-BE49-F238E27FC236}">
                    <a16:creationId xmlns:a16="http://schemas.microsoft.com/office/drawing/2014/main" id="{EAF6F343-F21D-4491-8043-A5E0DD72CE25}"/>
                  </a:ext>
                </a:extLst>
              </p:cNvPr>
              <p:cNvSpPr>
                <a:spLocks/>
              </p:cNvSpPr>
              <p:nvPr/>
            </p:nvSpPr>
            <p:spPr bwMode="ltGray">
              <a:xfrm rot="-5400000">
                <a:off x="4797"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grpSp>
        <p:sp>
          <p:nvSpPr>
            <p:cNvPr id="6" name="Freeform 23">
              <a:extLst>
                <a:ext uri="{FF2B5EF4-FFF2-40B4-BE49-F238E27FC236}">
                  <a16:creationId xmlns:a16="http://schemas.microsoft.com/office/drawing/2014/main" id="{1C78DA0C-A44E-44E2-92CC-626C343BD753}"/>
                </a:ext>
              </a:extLst>
            </p:cNvPr>
            <p:cNvSpPr>
              <a:spLocks/>
            </p:cNvSpPr>
            <p:nvPr/>
          </p:nvSpPr>
          <p:spPr bwMode="ltGray">
            <a:xfrm flipH="1">
              <a:off x="-2" y="1536"/>
              <a:ext cx="5762" cy="412"/>
            </a:xfrm>
            <a:custGeom>
              <a:avLst/>
              <a:gdLst>
                <a:gd name="T0" fmla="*/ 0 w 5762"/>
                <a:gd name="T1" fmla="*/ 414 h 385"/>
                <a:gd name="T2" fmla="*/ 5762 w 5762"/>
                <a:gd name="T3" fmla="*/ 395 h 385"/>
                <a:gd name="T4" fmla="*/ 5762 w 5762"/>
                <a:gd name="T5" fmla="*/ 4 h 385"/>
                <a:gd name="T6" fmla="*/ 0 w 5762"/>
                <a:gd name="T7" fmla="*/ 0 h 385"/>
                <a:gd name="T8" fmla="*/ 0 w 5762"/>
                <a:gd name="T9" fmla="*/ 414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xtLst>
              <a:ext uri="{91240B29-F687-4f45-9708-019B960494DF}">
                <a14:hiddenLine xmlns:a14="http://schemas.microsoft.com/office/drawing/2010/main" xmlns="" w="9525" cap="flat">
                  <a:solidFill>
                    <a:srgbClr val="000000"/>
                  </a:solidFill>
                  <a:prstDash val="solid"/>
                  <a:miter lim="800000"/>
                  <a:headEnd type="none" w="med" len="med"/>
                  <a:tailEnd type="none" w="med" len="med"/>
                </a14:hiddenLine>
              </a:ext>
            </a:extLst>
          </p:spPr>
          <p:txBody>
            <a:bodyPr wrap="none" anchor="ctr"/>
            <a:lstStyle/>
            <a:p>
              <a:endParaRPr lang="en-US"/>
            </a:p>
          </p:txBody>
        </p:sp>
        <p:sp>
          <p:nvSpPr>
            <p:cNvPr id="7" name="Freeform 24">
              <a:extLst>
                <a:ext uri="{FF2B5EF4-FFF2-40B4-BE49-F238E27FC236}">
                  <a16:creationId xmlns:a16="http://schemas.microsoft.com/office/drawing/2014/main" id="{BEB2F161-CB62-4263-92CA-C71D7659551B}"/>
                </a:ext>
              </a:extLst>
            </p:cNvPr>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wrap="none" anchor="ctr"/>
            <a:lstStyle/>
            <a:p>
              <a:endParaRPr lang="en-US"/>
            </a:p>
          </p:txBody>
        </p:sp>
      </p:grpSp>
      <p:sp>
        <p:nvSpPr>
          <p:cNvPr id="66585" name="Rectangle 25"/>
          <p:cNvSpPr>
            <a:spLocks noGrp="1" noChangeArrowheads="1"/>
          </p:cNvSpPr>
          <p:nvPr>
            <p:ph type="ctrTitle"/>
          </p:nvPr>
        </p:nvSpPr>
        <p:spPr>
          <a:xfrm>
            <a:off x="1173163" y="1341438"/>
            <a:ext cx="7772400" cy="1143000"/>
          </a:xfrm>
        </p:spPr>
        <p:txBody>
          <a:bodyPr/>
          <a:lstStyle>
            <a:lvl1pPr>
              <a:defRPr/>
            </a:lvl1pPr>
          </a:lstStyle>
          <a:p>
            <a:r>
              <a:rPr lang="en-US"/>
              <a:t>Click to edit Master title style</a:t>
            </a:r>
          </a:p>
        </p:txBody>
      </p:sp>
      <p:sp>
        <p:nvSpPr>
          <p:cNvPr id="66586" name="Rectangle 26"/>
          <p:cNvSpPr>
            <a:spLocks noGrp="1" noChangeArrowheads="1"/>
          </p:cNvSpPr>
          <p:nvPr>
            <p:ph type="subTitle" idx="1"/>
          </p:nvPr>
        </p:nvSpPr>
        <p:spPr>
          <a:xfrm>
            <a:off x="1166813" y="3886200"/>
            <a:ext cx="6400800" cy="1752600"/>
          </a:xfrm>
        </p:spPr>
        <p:txBody>
          <a:bodyPr/>
          <a:lstStyle>
            <a:lvl1pPr marL="0" indent="0">
              <a:buFont typeface="Monotype Sorts" charset="2"/>
              <a:buNone/>
              <a:defRPr/>
            </a:lvl1pPr>
          </a:lstStyle>
          <a:p>
            <a:r>
              <a:rPr lang="en-US"/>
              <a:t>Click to edit Master subtitle style</a:t>
            </a:r>
          </a:p>
        </p:txBody>
      </p:sp>
      <p:sp>
        <p:nvSpPr>
          <p:cNvPr id="27" name="Rectangle 27">
            <a:extLst>
              <a:ext uri="{FF2B5EF4-FFF2-40B4-BE49-F238E27FC236}">
                <a16:creationId xmlns:a16="http://schemas.microsoft.com/office/drawing/2014/main" id="{8E3C3E7D-D6E0-4E4B-9CCD-28C038973B20}"/>
              </a:ext>
            </a:extLst>
          </p:cNvPr>
          <p:cNvSpPr>
            <a:spLocks noGrp="1" noChangeArrowheads="1"/>
          </p:cNvSpPr>
          <p:nvPr>
            <p:ph type="dt" sz="half" idx="10"/>
          </p:nvPr>
        </p:nvSpPr>
        <p:spPr>
          <a:xfrm>
            <a:off x="1166813" y="6248400"/>
            <a:ext cx="1905000" cy="457200"/>
          </a:xfrm>
        </p:spPr>
        <p:txBody>
          <a:bodyPr/>
          <a:lstStyle>
            <a:lvl1pPr>
              <a:defRPr>
                <a:solidFill>
                  <a:srgbClr val="000000"/>
                </a:solidFill>
              </a:defRPr>
            </a:lvl1pPr>
          </a:lstStyle>
          <a:p>
            <a:pPr>
              <a:defRPr/>
            </a:pPr>
            <a:endParaRPr lang="en-US"/>
          </a:p>
        </p:txBody>
      </p:sp>
      <p:sp>
        <p:nvSpPr>
          <p:cNvPr id="28" name="Rectangle 28">
            <a:extLst>
              <a:ext uri="{FF2B5EF4-FFF2-40B4-BE49-F238E27FC236}">
                <a16:creationId xmlns:a16="http://schemas.microsoft.com/office/drawing/2014/main" id="{04D0253F-E23F-4CEC-923D-BA9255B7F615}"/>
              </a:ext>
            </a:extLst>
          </p:cNvPr>
          <p:cNvSpPr>
            <a:spLocks noGrp="1" noChangeArrowheads="1"/>
          </p:cNvSpPr>
          <p:nvPr>
            <p:ph type="ftr" sz="quarter" idx="11"/>
          </p:nvPr>
        </p:nvSpPr>
        <p:spPr/>
        <p:txBody>
          <a:bodyPr/>
          <a:lstStyle>
            <a:lvl1pPr>
              <a:defRPr>
                <a:solidFill>
                  <a:srgbClr val="000000"/>
                </a:solidFill>
              </a:defRPr>
            </a:lvl1pPr>
          </a:lstStyle>
          <a:p>
            <a:pPr>
              <a:defRPr/>
            </a:pPr>
            <a:endParaRPr lang="en-US"/>
          </a:p>
        </p:txBody>
      </p:sp>
      <p:sp>
        <p:nvSpPr>
          <p:cNvPr id="29" name="Rectangle 29">
            <a:extLst>
              <a:ext uri="{FF2B5EF4-FFF2-40B4-BE49-F238E27FC236}">
                <a16:creationId xmlns:a16="http://schemas.microsoft.com/office/drawing/2014/main" id="{75CB4AF5-93E0-4CC2-B56F-EEA7D723F7A5}"/>
              </a:ext>
            </a:extLst>
          </p:cNvPr>
          <p:cNvSpPr>
            <a:spLocks noGrp="1" noChangeArrowheads="1"/>
          </p:cNvSpPr>
          <p:nvPr>
            <p:ph type="sldNum" sz="quarter" idx="12"/>
          </p:nvPr>
        </p:nvSpPr>
        <p:spPr/>
        <p:txBody>
          <a:bodyPr/>
          <a:lstStyle>
            <a:lvl1pPr>
              <a:defRPr>
                <a:solidFill>
                  <a:srgbClr val="000000"/>
                </a:solidFill>
              </a:defRPr>
            </a:lvl1pPr>
          </a:lstStyle>
          <a:p>
            <a:fld id="{43B8FC20-4443-4352-9F34-993F9572059E}" type="slidenum">
              <a:rPr lang="en-US" altLang="en-US"/>
              <a:pPr/>
              <a:t>‹#›</a:t>
            </a:fld>
            <a:endParaRPr lang="en-US" altLang="en-US"/>
          </a:p>
        </p:txBody>
      </p:sp>
    </p:spTree>
    <p:extLst>
      <p:ext uri="{BB962C8B-B14F-4D97-AF65-F5344CB8AC3E}">
        <p14:creationId xmlns:p14="http://schemas.microsoft.com/office/powerpoint/2010/main" val="1087589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AB4B02CC-7360-4E04-9CD6-1377C610A99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CE664B53-EA11-41D2-BF23-7580F73CD5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35EBB213-939E-4E19-8DFD-666FA35E3746}"/>
              </a:ext>
            </a:extLst>
          </p:cNvPr>
          <p:cNvSpPr>
            <a:spLocks noGrp="1" noChangeArrowheads="1"/>
          </p:cNvSpPr>
          <p:nvPr>
            <p:ph type="sldNum" sz="quarter" idx="12"/>
          </p:nvPr>
        </p:nvSpPr>
        <p:spPr>
          <a:ln/>
        </p:spPr>
        <p:txBody>
          <a:bodyPr/>
          <a:lstStyle>
            <a:lvl1pPr>
              <a:defRPr/>
            </a:lvl1pPr>
          </a:lstStyle>
          <a:p>
            <a:fld id="{077C3145-FFBB-46EA-A781-C0E44342E9E9}" type="slidenum">
              <a:rPr lang="en-US" altLang="en-US"/>
              <a:pPr/>
              <a:t>‹#›</a:t>
            </a:fld>
            <a:endParaRPr lang="en-US" altLang="en-US"/>
          </a:p>
        </p:txBody>
      </p:sp>
    </p:spTree>
    <p:extLst>
      <p:ext uri="{BB962C8B-B14F-4D97-AF65-F5344CB8AC3E}">
        <p14:creationId xmlns:p14="http://schemas.microsoft.com/office/powerpoint/2010/main" val="2700446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8BFC07D1-1261-4464-970F-2D33B53EDEB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235D9144-F6CB-4455-A182-445DDC848B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A704EC63-327A-4558-AE58-73DD21DCD5F5}"/>
              </a:ext>
            </a:extLst>
          </p:cNvPr>
          <p:cNvSpPr>
            <a:spLocks noGrp="1" noChangeArrowheads="1"/>
          </p:cNvSpPr>
          <p:nvPr>
            <p:ph type="sldNum" sz="quarter" idx="12"/>
          </p:nvPr>
        </p:nvSpPr>
        <p:spPr>
          <a:ln/>
        </p:spPr>
        <p:txBody>
          <a:bodyPr/>
          <a:lstStyle>
            <a:lvl1pPr>
              <a:defRPr/>
            </a:lvl1pPr>
          </a:lstStyle>
          <a:p>
            <a:fld id="{8BE9B6F0-6304-47F4-A83C-432B525ECC52}" type="slidenum">
              <a:rPr lang="en-US" altLang="en-US"/>
              <a:pPr/>
              <a:t>‹#›</a:t>
            </a:fld>
            <a:endParaRPr lang="en-US" altLang="en-US"/>
          </a:p>
        </p:txBody>
      </p:sp>
    </p:spTree>
    <p:extLst>
      <p:ext uri="{BB962C8B-B14F-4D97-AF65-F5344CB8AC3E}">
        <p14:creationId xmlns:p14="http://schemas.microsoft.com/office/powerpoint/2010/main" val="1837440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73163" y="4572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11731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355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a:extLst>
              <a:ext uri="{FF2B5EF4-FFF2-40B4-BE49-F238E27FC236}">
                <a16:creationId xmlns:a16="http://schemas.microsoft.com/office/drawing/2014/main" id="{2BC3B08A-24CD-481B-9872-9895D0504F0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35BB2EDF-4DAA-42BF-A492-EA95933399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D13E7140-68DB-48D9-8365-98879728BDD5}"/>
              </a:ext>
            </a:extLst>
          </p:cNvPr>
          <p:cNvSpPr>
            <a:spLocks noGrp="1" noChangeArrowheads="1"/>
          </p:cNvSpPr>
          <p:nvPr>
            <p:ph type="sldNum" sz="quarter" idx="12"/>
          </p:nvPr>
        </p:nvSpPr>
        <p:spPr>
          <a:ln/>
        </p:spPr>
        <p:txBody>
          <a:bodyPr/>
          <a:lstStyle>
            <a:lvl1pPr>
              <a:defRPr/>
            </a:lvl1pPr>
          </a:lstStyle>
          <a:p>
            <a:fld id="{F6EEA103-E299-48FE-A3B1-9FD9C17C4752}" type="slidenum">
              <a:rPr lang="en-US" altLang="en-US"/>
              <a:pPr/>
              <a:t>‹#›</a:t>
            </a:fld>
            <a:endParaRPr lang="en-US" altLang="en-US"/>
          </a:p>
        </p:txBody>
      </p:sp>
    </p:spTree>
    <p:extLst>
      <p:ext uri="{BB962C8B-B14F-4D97-AF65-F5344CB8AC3E}">
        <p14:creationId xmlns:p14="http://schemas.microsoft.com/office/powerpoint/2010/main" val="4119106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B5E1EAFB-E025-460E-9027-E862C63A6CB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944D3315-1C4B-470A-A221-7AB1B1DFF8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7A918811-D3A1-4731-926F-F2440AEC47BA}"/>
              </a:ext>
            </a:extLst>
          </p:cNvPr>
          <p:cNvSpPr>
            <a:spLocks noGrp="1" noChangeArrowheads="1"/>
          </p:cNvSpPr>
          <p:nvPr>
            <p:ph type="sldNum" sz="quarter" idx="12"/>
          </p:nvPr>
        </p:nvSpPr>
        <p:spPr>
          <a:ln/>
        </p:spPr>
        <p:txBody>
          <a:bodyPr/>
          <a:lstStyle>
            <a:lvl1pPr>
              <a:defRPr/>
            </a:lvl1pPr>
          </a:lstStyle>
          <a:p>
            <a:fld id="{616E4FA0-5BB6-493E-95A6-EA89D2B23493}" type="slidenum">
              <a:rPr lang="en-US" altLang="en-US"/>
              <a:pPr/>
              <a:t>‹#›</a:t>
            </a:fld>
            <a:endParaRPr lang="en-US" altLang="en-US"/>
          </a:p>
        </p:txBody>
      </p:sp>
    </p:spTree>
    <p:extLst>
      <p:ext uri="{BB962C8B-B14F-4D97-AF65-F5344CB8AC3E}">
        <p14:creationId xmlns:p14="http://schemas.microsoft.com/office/powerpoint/2010/main" val="49284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7">
            <a:extLst>
              <a:ext uri="{FF2B5EF4-FFF2-40B4-BE49-F238E27FC236}">
                <a16:creationId xmlns:a16="http://schemas.microsoft.com/office/drawing/2014/main" id="{B45DC2EB-96D9-4AF7-A2FF-16C769F3F6B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E80826A3-D6C5-420A-A78E-A52E796183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7D5FA40B-0BF7-4FAA-BAB1-5C9FF3CFD311}"/>
              </a:ext>
            </a:extLst>
          </p:cNvPr>
          <p:cNvSpPr>
            <a:spLocks noGrp="1" noChangeArrowheads="1"/>
          </p:cNvSpPr>
          <p:nvPr>
            <p:ph type="sldNum" sz="quarter" idx="12"/>
          </p:nvPr>
        </p:nvSpPr>
        <p:spPr>
          <a:ln/>
        </p:spPr>
        <p:txBody>
          <a:bodyPr/>
          <a:lstStyle>
            <a:lvl1pPr>
              <a:defRPr/>
            </a:lvl1pPr>
          </a:lstStyle>
          <a:p>
            <a:fld id="{CB60867F-694B-4E23-9D65-4CA227638DDD}" type="slidenum">
              <a:rPr lang="en-US" altLang="en-US"/>
              <a:pPr/>
              <a:t>‹#›</a:t>
            </a:fld>
            <a:endParaRPr lang="en-US" altLang="en-US"/>
          </a:p>
        </p:txBody>
      </p:sp>
    </p:spTree>
    <p:extLst>
      <p:ext uri="{BB962C8B-B14F-4D97-AF65-F5344CB8AC3E}">
        <p14:creationId xmlns:p14="http://schemas.microsoft.com/office/powerpoint/2010/main" val="1472221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a:extLst>
              <a:ext uri="{FF2B5EF4-FFF2-40B4-BE49-F238E27FC236}">
                <a16:creationId xmlns:a16="http://schemas.microsoft.com/office/drawing/2014/main" id="{EED6497E-620F-4B0C-BC4C-2321838309E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636388D7-E6B9-4B22-A9FF-99813E433D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F284E79A-7818-49A3-B0A7-24EB14B62536}"/>
              </a:ext>
            </a:extLst>
          </p:cNvPr>
          <p:cNvSpPr>
            <a:spLocks noGrp="1" noChangeArrowheads="1"/>
          </p:cNvSpPr>
          <p:nvPr>
            <p:ph type="sldNum" sz="quarter" idx="12"/>
          </p:nvPr>
        </p:nvSpPr>
        <p:spPr>
          <a:ln/>
        </p:spPr>
        <p:txBody>
          <a:bodyPr/>
          <a:lstStyle>
            <a:lvl1pPr>
              <a:defRPr/>
            </a:lvl1pPr>
          </a:lstStyle>
          <a:p>
            <a:fld id="{54B8F5E8-E223-4058-AF78-1B296A9B60B5}" type="slidenum">
              <a:rPr lang="en-US" altLang="en-US"/>
              <a:pPr/>
              <a:t>‹#›</a:t>
            </a:fld>
            <a:endParaRPr lang="en-US" altLang="en-US"/>
          </a:p>
        </p:txBody>
      </p:sp>
    </p:spTree>
    <p:extLst>
      <p:ext uri="{BB962C8B-B14F-4D97-AF65-F5344CB8AC3E}">
        <p14:creationId xmlns:p14="http://schemas.microsoft.com/office/powerpoint/2010/main" val="2638924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7">
            <a:extLst>
              <a:ext uri="{FF2B5EF4-FFF2-40B4-BE49-F238E27FC236}">
                <a16:creationId xmlns:a16="http://schemas.microsoft.com/office/drawing/2014/main" id="{A4D9D210-DAA7-4E65-BC1A-96AAF274BC0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8">
            <a:extLst>
              <a:ext uri="{FF2B5EF4-FFF2-40B4-BE49-F238E27FC236}">
                <a16:creationId xmlns:a16="http://schemas.microsoft.com/office/drawing/2014/main" id="{71AC58FF-252E-44CB-BE51-C40160E401B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9">
            <a:extLst>
              <a:ext uri="{FF2B5EF4-FFF2-40B4-BE49-F238E27FC236}">
                <a16:creationId xmlns:a16="http://schemas.microsoft.com/office/drawing/2014/main" id="{E87B8180-DADA-48CC-B3B1-4843A4044CB8}"/>
              </a:ext>
            </a:extLst>
          </p:cNvPr>
          <p:cNvSpPr>
            <a:spLocks noGrp="1" noChangeArrowheads="1"/>
          </p:cNvSpPr>
          <p:nvPr>
            <p:ph type="sldNum" sz="quarter" idx="12"/>
          </p:nvPr>
        </p:nvSpPr>
        <p:spPr>
          <a:ln/>
        </p:spPr>
        <p:txBody>
          <a:bodyPr/>
          <a:lstStyle>
            <a:lvl1pPr>
              <a:defRPr/>
            </a:lvl1pPr>
          </a:lstStyle>
          <a:p>
            <a:fld id="{82FB36BC-0604-49FE-9D2E-F3C70CCC801F}" type="slidenum">
              <a:rPr lang="en-US" altLang="en-US"/>
              <a:pPr/>
              <a:t>‹#›</a:t>
            </a:fld>
            <a:endParaRPr lang="en-US" altLang="en-US"/>
          </a:p>
        </p:txBody>
      </p:sp>
    </p:spTree>
    <p:extLst>
      <p:ext uri="{BB962C8B-B14F-4D97-AF65-F5344CB8AC3E}">
        <p14:creationId xmlns:p14="http://schemas.microsoft.com/office/powerpoint/2010/main" val="4008402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7">
            <a:extLst>
              <a:ext uri="{FF2B5EF4-FFF2-40B4-BE49-F238E27FC236}">
                <a16:creationId xmlns:a16="http://schemas.microsoft.com/office/drawing/2014/main" id="{70C34DF4-DDBB-424A-85EF-8CCA3438088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8">
            <a:extLst>
              <a:ext uri="{FF2B5EF4-FFF2-40B4-BE49-F238E27FC236}">
                <a16:creationId xmlns:a16="http://schemas.microsoft.com/office/drawing/2014/main" id="{2E4B5FB4-719B-4803-9A02-D853C938E3D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9">
            <a:extLst>
              <a:ext uri="{FF2B5EF4-FFF2-40B4-BE49-F238E27FC236}">
                <a16:creationId xmlns:a16="http://schemas.microsoft.com/office/drawing/2014/main" id="{9B5A7B58-8799-45B6-AD78-2D2D5F23B774}"/>
              </a:ext>
            </a:extLst>
          </p:cNvPr>
          <p:cNvSpPr>
            <a:spLocks noGrp="1" noChangeArrowheads="1"/>
          </p:cNvSpPr>
          <p:nvPr>
            <p:ph type="sldNum" sz="quarter" idx="12"/>
          </p:nvPr>
        </p:nvSpPr>
        <p:spPr>
          <a:ln/>
        </p:spPr>
        <p:txBody>
          <a:bodyPr/>
          <a:lstStyle>
            <a:lvl1pPr>
              <a:defRPr/>
            </a:lvl1pPr>
          </a:lstStyle>
          <a:p>
            <a:fld id="{96991EC9-84F1-428E-A75E-2654270152B4}" type="slidenum">
              <a:rPr lang="en-US" altLang="en-US"/>
              <a:pPr/>
              <a:t>‹#›</a:t>
            </a:fld>
            <a:endParaRPr lang="en-US" altLang="en-US"/>
          </a:p>
        </p:txBody>
      </p:sp>
    </p:spTree>
    <p:extLst>
      <p:ext uri="{BB962C8B-B14F-4D97-AF65-F5344CB8AC3E}">
        <p14:creationId xmlns:p14="http://schemas.microsoft.com/office/powerpoint/2010/main" val="415872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a:extLst>
              <a:ext uri="{FF2B5EF4-FFF2-40B4-BE49-F238E27FC236}">
                <a16:creationId xmlns:a16="http://schemas.microsoft.com/office/drawing/2014/main" id="{00D0237B-49C8-4071-8BFF-944C8F1F00D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8">
            <a:extLst>
              <a:ext uri="{FF2B5EF4-FFF2-40B4-BE49-F238E27FC236}">
                <a16:creationId xmlns:a16="http://schemas.microsoft.com/office/drawing/2014/main" id="{4B193174-22AC-4E0E-91BF-88E710A784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9">
            <a:extLst>
              <a:ext uri="{FF2B5EF4-FFF2-40B4-BE49-F238E27FC236}">
                <a16:creationId xmlns:a16="http://schemas.microsoft.com/office/drawing/2014/main" id="{3DF0CD9C-105C-443A-B11E-9DD070B973BB}"/>
              </a:ext>
            </a:extLst>
          </p:cNvPr>
          <p:cNvSpPr>
            <a:spLocks noGrp="1" noChangeArrowheads="1"/>
          </p:cNvSpPr>
          <p:nvPr>
            <p:ph type="sldNum" sz="quarter" idx="12"/>
          </p:nvPr>
        </p:nvSpPr>
        <p:spPr>
          <a:ln/>
        </p:spPr>
        <p:txBody>
          <a:bodyPr/>
          <a:lstStyle>
            <a:lvl1pPr>
              <a:defRPr/>
            </a:lvl1pPr>
          </a:lstStyle>
          <a:p>
            <a:fld id="{79B59CBC-788C-471B-A8D7-BDE509A49095}" type="slidenum">
              <a:rPr lang="en-US" altLang="en-US"/>
              <a:pPr/>
              <a:t>‹#›</a:t>
            </a:fld>
            <a:endParaRPr lang="en-US" altLang="en-US"/>
          </a:p>
        </p:txBody>
      </p:sp>
    </p:spTree>
    <p:extLst>
      <p:ext uri="{BB962C8B-B14F-4D97-AF65-F5344CB8AC3E}">
        <p14:creationId xmlns:p14="http://schemas.microsoft.com/office/powerpoint/2010/main" val="3283657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a:ext uri="{FF2B5EF4-FFF2-40B4-BE49-F238E27FC236}">
                <a16:creationId xmlns:a16="http://schemas.microsoft.com/office/drawing/2014/main" id="{37B2DE06-6105-47CE-83AB-6322BC3BE4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AA02208C-F732-4292-A6BA-D63530ED0FD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C78BB50B-3CFC-434D-BF86-F8E4A55C9340}"/>
              </a:ext>
            </a:extLst>
          </p:cNvPr>
          <p:cNvSpPr>
            <a:spLocks noGrp="1" noChangeArrowheads="1"/>
          </p:cNvSpPr>
          <p:nvPr>
            <p:ph type="sldNum" sz="quarter" idx="12"/>
          </p:nvPr>
        </p:nvSpPr>
        <p:spPr>
          <a:ln/>
        </p:spPr>
        <p:txBody>
          <a:bodyPr/>
          <a:lstStyle>
            <a:lvl1pPr>
              <a:defRPr/>
            </a:lvl1pPr>
          </a:lstStyle>
          <a:p>
            <a:fld id="{4EC3B0B2-C40C-4600-A84F-5F3DC639AC5E}" type="slidenum">
              <a:rPr lang="en-US" altLang="en-US"/>
              <a:pPr/>
              <a:t>‹#›</a:t>
            </a:fld>
            <a:endParaRPr lang="en-US" altLang="en-US"/>
          </a:p>
        </p:txBody>
      </p:sp>
    </p:spTree>
    <p:extLst>
      <p:ext uri="{BB962C8B-B14F-4D97-AF65-F5344CB8AC3E}">
        <p14:creationId xmlns:p14="http://schemas.microsoft.com/office/powerpoint/2010/main" val="127133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a:ext uri="{FF2B5EF4-FFF2-40B4-BE49-F238E27FC236}">
                <a16:creationId xmlns:a16="http://schemas.microsoft.com/office/drawing/2014/main" id="{E714C8B9-FA0F-4467-B458-30B0B3A5ACD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B9C188E0-9798-423E-AB11-AE2937EEA0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06456421-F914-4553-BC3E-EAD320581C0F}"/>
              </a:ext>
            </a:extLst>
          </p:cNvPr>
          <p:cNvSpPr>
            <a:spLocks noGrp="1" noChangeArrowheads="1"/>
          </p:cNvSpPr>
          <p:nvPr>
            <p:ph type="sldNum" sz="quarter" idx="12"/>
          </p:nvPr>
        </p:nvSpPr>
        <p:spPr>
          <a:ln/>
        </p:spPr>
        <p:txBody>
          <a:bodyPr/>
          <a:lstStyle>
            <a:lvl1pPr>
              <a:defRPr/>
            </a:lvl1pPr>
          </a:lstStyle>
          <a:p>
            <a:fld id="{F29766C6-A214-47A6-8A5C-96CE273338BE}" type="slidenum">
              <a:rPr lang="en-US" altLang="en-US"/>
              <a:pPr/>
              <a:t>‹#›</a:t>
            </a:fld>
            <a:endParaRPr lang="en-US" altLang="en-US"/>
          </a:p>
        </p:txBody>
      </p:sp>
    </p:spTree>
    <p:extLst>
      <p:ext uri="{BB962C8B-B14F-4D97-AF65-F5344CB8AC3E}">
        <p14:creationId xmlns:p14="http://schemas.microsoft.com/office/powerpoint/2010/main" val="170619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C06FFF74-36C0-48B8-AD5B-D86EE523F56F}"/>
              </a:ext>
            </a:extLst>
          </p:cNvPr>
          <p:cNvGrpSpPr>
            <a:grpSpLocks/>
          </p:cNvGrpSpPr>
          <p:nvPr/>
        </p:nvGrpSpPr>
        <p:grpSpPr bwMode="auto">
          <a:xfrm>
            <a:off x="0" y="-4763"/>
            <a:ext cx="1063625" cy="6858001"/>
            <a:chOff x="0" y="-3"/>
            <a:chExt cx="670" cy="4320"/>
          </a:xfrm>
        </p:grpSpPr>
        <p:grpSp>
          <p:nvGrpSpPr>
            <p:cNvPr id="1032" name="Group 3">
              <a:extLst>
                <a:ext uri="{FF2B5EF4-FFF2-40B4-BE49-F238E27FC236}">
                  <a16:creationId xmlns:a16="http://schemas.microsoft.com/office/drawing/2014/main" id="{8A709E6D-FEA4-4BE1-808B-B557956A4A6F}"/>
                </a:ext>
              </a:extLst>
            </p:cNvPr>
            <p:cNvGrpSpPr>
              <a:grpSpLocks/>
            </p:cNvGrpSpPr>
            <p:nvPr/>
          </p:nvGrpSpPr>
          <p:grpSpPr bwMode="auto">
            <a:xfrm rot="16200000" flipH="1">
              <a:off x="-1815" y="1838"/>
              <a:ext cx="4320" cy="638"/>
              <a:chOff x="-2" y="1562"/>
              <a:chExt cx="5762" cy="638"/>
            </a:xfrm>
          </p:grpSpPr>
          <p:sp>
            <p:nvSpPr>
              <p:cNvPr id="1035" name="Freeform 4">
                <a:extLst>
                  <a:ext uri="{FF2B5EF4-FFF2-40B4-BE49-F238E27FC236}">
                    <a16:creationId xmlns:a16="http://schemas.microsoft.com/office/drawing/2014/main" id="{1BA17BE3-DB79-426E-8CF1-5C41CEDD2275}"/>
                  </a:ext>
                </a:extLst>
              </p:cNvPr>
              <p:cNvSpPr>
                <a:spLocks/>
              </p:cNvSpPr>
              <p:nvPr/>
            </p:nvSpPr>
            <p:spPr bwMode="ltGray">
              <a:xfrm rot="-5400000">
                <a:off x="2542" y="-993"/>
                <a:ext cx="624" cy="5746"/>
              </a:xfrm>
              <a:custGeom>
                <a:avLst/>
                <a:gdLst>
                  <a:gd name="T0" fmla="*/ 0 w 1000"/>
                  <a:gd name="T1" fmla="*/ 0 h 720"/>
                  <a:gd name="T2" fmla="*/ 0 w 1000"/>
                  <a:gd name="T3" fmla="*/ 2147483647 h 720"/>
                  <a:gd name="T4" fmla="*/ 6 w 1000"/>
                  <a:gd name="T5" fmla="*/ 2147483647 h 720"/>
                  <a:gd name="T6" fmla="*/ 6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36" name="Freeform 5">
                <a:extLst>
                  <a:ext uri="{FF2B5EF4-FFF2-40B4-BE49-F238E27FC236}">
                    <a16:creationId xmlns:a16="http://schemas.microsoft.com/office/drawing/2014/main" id="{3004B259-2571-4480-8EAA-64D6C6E64476}"/>
                  </a:ext>
                </a:extLst>
              </p:cNvPr>
              <p:cNvSpPr>
                <a:spLocks/>
              </p:cNvSpPr>
              <p:nvPr/>
            </p:nvSpPr>
            <p:spPr bwMode="ltGray">
              <a:xfrm rot="-5400000">
                <a:off x="1299" y="1670"/>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37" name="Freeform 6">
                <a:extLst>
                  <a:ext uri="{FF2B5EF4-FFF2-40B4-BE49-F238E27FC236}">
                    <a16:creationId xmlns:a16="http://schemas.microsoft.com/office/drawing/2014/main" id="{871B1027-68FD-452D-A3B7-B5E038EB923B}"/>
                  </a:ext>
                </a:extLst>
              </p:cNvPr>
              <p:cNvSpPr>
                <a:spLocks/>
              </p:cNvSpPr>
              <p:nvPr/>
            </p:nvSpPr>
            <p:spPr bwMode="ltGray">
              <a:xfrm rot="-5400000">
                <a:off x="968" y="1669"/>
                <a:ext cx="624" cy="424"/>
              </a:xfrm>
              <a:custGeom>
                <a:avLst/>
                <a:gdLst>
                  <a:gd name="T0" fmla="*/ 0 w 624"/>
                  <a:gd name="T1" fmla="*/ 0 h 317"/>
                  <a:gd name="T2" fmla="*/ 0 w 624"/>
                  <a:gd name="T3" fmla="*/ 6669 h 317"/>
                  <a:gd name="T4" fmla="*/ 624 w 624"/>
                  <a:gd name="T5" fmla="*/ 6669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38" name="Freeform 7">
                <a:extLst>
                  <a:ext uri="{FF2B5EF4-FFF2-40B4-BE49-F238E27FC236}">
                    <a16:creationId xmlns:a16="http://schemas.microsoft.com/office/drawing/2014/main" id="{7908576A-1C63-42B5-8020-0CD58E6BD773}"/>
                  </a:ext>
                </a:extLst>
              </p:cNvPr>
              <p:cNvSpPr>
                <a:spLocks/>
              </p:cNvSpPr>
              <p:nvPr/>
            </p:nvSpPr>
            <p:spPr bwMode="ltGray">
              <a:xfrm rot="-5400000">
                <a:off x="-71" y="1753"/>
                <a:ext cx="624" cy="256"/>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39" name="Freeform 8">
                <a:extLst>
                  <a:ext uri="{FF2B5EF4-FFF2-40B4-BE49-F238E27FC236}">
                    <a16:creationId xmlns:a16="http://schemas.microsoft.com/office/drawing/2014/main" id="{B1404802-D50A-41D9-885B-C5C1FFC3AF81}"/>
                  </a:ext>
                </a:extLst>
              </p:cNvPr>
              <p:cNvSpPr>
                <a:spLocks/>
              </p:cNvSpPr>
              <p:nvPr/>
            </p:nvSpPr>
            <p:spPr bwMode="ltGray">
              <a:xfrm rot="-5400000">
                <a:off x="640" y="1734"/>
                <a:ext cx="624" cy="292"/>
              </a:xfrm>
              <a:custGeom>
                <a:avLst/>
                <a:gdLst>
                  <a:gd name="T0" fmla="*/ 0 w 624"/>
                  <a:gd name="T1" fmla="*/ 0 h 317"/>
                  <a:gd name="T2" fmla="*/ 0 w 624"/>
                  <a:gd name="T3" fmla="*/ 111 h 317"/>
                  <a:gd name="T4" fmla="*/ 624 w 624"/>
                  <a:gd name="T5" fmla="*/ 11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40" name="Freeform 9">
                <a:extLst>
                  <a:ext uri="{FF2B5EF4-FFF2-40B4-BE49-F238E27FC236}">
                    <a16:creationId xmlns:a16="http://schemas.microsoft.com/office/drawing/2014/main" id="{F6E39C1F-11EA-42AA-9107-B57260B3A1F6}"/>
                  </a:ext>
                </a:extLst>
              </p:cNvPr>
              <p:cNvSpPr>
                <a:spLocks/>
              </p:cNvSpPr>
              <p:nvPr/>
            </p:nvSpPr>
            <p:spPr bwMode="ltGray">
              <a:xfrm rot="-5400000">
                <a:off x="422" y="1701"/>
                <a:ext cx="624" cy="364"/>
              </a:xfrm>
              <a:custGeom>
                <a:avLst/>
                <a:gdLst>
                  <a:gd name="T0" fmla="*/ 0 w 624"/>
                  <a:gd name="T1" fmla="*/ 0 h 272"/>
                  <a:gd name="T2" fmla="*/ 0 w 624"/>
                  <a:gd name="T3" fmla="*/ 6710 h 272"/>
                  <a:gd name="T4" fmla="*/ 240 w 624"/>
                  <a:gd name="T5" fmla="*/ 5910 h 272"/>
                  <a:gd name="T6" fmla="*/ 624 w 624"/>
                  <a:gd name="T7" fmla="*/ 6710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41" name="Freeform 10">
                <a:extLst>
                  <a:ext uri="{FF2B5EF4-FFF2-40B4-BE49-F238E27FC236}">
                    <a16:creationId xmlns:a16="http://schemas.microsoft.com/office/drawing/2014/main" id="{9991A2B0-2EFD-4927-836A-946D9EEFFCEC}"/>
                  </a:ext>
                </a:extLst>
              </p:cNvPr>
              <p:cNvSpPr>
                <a:spLocks/>
              </p:cNvSpPr>
              <p:nvPr/>
            </p:nvSpPr>
            <p:spPr bwMode="ltGray">
              <a:xfrm rot="-5400000">
                <a:off x="132" y="1727"/>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42" name="Freeform 11">
                <a:extLst>
                  <a:ext uri="{FF2B5EF4-FFF2-40B4-BE49-F238E27FC236}">
                    <a16:creationId xmlns:a16="http://schemas.microsoft.com/office/drawing/2014/main" id="{E1E2F64E-B6C0-4700-A5B0-0BE68F17502C}"/>
                  </a:ext>
                </a:extLst>
              </p:cNvPr>
              <p:cNvSpPr>
                <a:spLocks/>
              </p:cNvSpPr>
              <p:nvPr/>
            </p:nvSpPr>
            <p:spPr bwMode="ltGray">
              <a:xfrm rot="-5400000">
                <a:off x="3187" y="1647"/>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43" name="Freeform 12">
                <a:extLst>
                  <a:ext uri="{FF2B5EF4-FFF2-40B4-BE49-F238E27FC236}">
                    <a16:creationId xmlns:a16="http://schemas.microsoft.com/office/drawing/2014/main" id="{B470B097-7AFC-475B-BE92-99FCD76B2B21}"/>
                  </a:ext>
                </a:extLst>
              </p:cNvPr>
              <p:cNvSpPr>
                <a:spLocks/>
              </p:cNvSpPr>
              <p:nvPr/>
            </p:nvSpPr>
            <p:spPr bwMode="ltGray">
              <a:xfrm rot="-5400000">
                <a:off x="2870" y="1655"/>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44" name="Freeform 13">
                <a:extLst>
                  <a:ext uri="{FF2B5EF4-FFF2-40B4-BE49-F238E27FC236}">
                    <a16:creationId xmlns:a16="http://schemas.microsoft.com/office/drawing/2014/main" id="{2D79908B-440A-4F1B-A821-B415E7F56F3F}"/>
                  </a:ext>
                </a:extLst>
              </p:cNvPr>
              <p:cNvSpPr>
                <a:spLocks/>
              </p:cNvSpPr>
              <p:nvPr/>
            </p:nvSpPr>
            <p:spPr bwMode="ltGray">
              <a:xfrm rot="-5400000">
                <a:off x="1817" y="1747"/>
                <a:ext cx="624" cy="256"/>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45" name="Freeform 14">
                <a:extLst>
                  <a:ext uri="{FF2B5EF4-FFF2-40B4-BE49-F238E27FC236}">
                    <a16:creationId xmlns:a16="http://schemas.microsoft.com/office/drawing/2014/main" id="{03BDD743-3A07-41F1-A2F8-969C382872BF}"/>
                  </a:ext>
                </a:extLst>
              </p:cNvPr>
              <p:cNvSpPr>
                <a:spLocks/>
              </p:cNvSpPr>
              <p:nvPr/>
            </p:nvSpPr>
            <p:spPr bwMode="ltGray">
              <a:xfrm rot="-5400000">
                <a:off x="2529" y="1720"/>
                <a:ext cx="624" cy="292"/>
              </a:xfrm>
              <a:custGeom>
                <a:avLst/>
                <a:gdLst>
                  <a:gd name="T0" fmla="*/ 0 w 624"/>
                  <a:gd name="T1" fmla="*/ 0 h 317"/>
                  <a:gd name="T2" fmla="*/ 0 w 624"/>
                  <a:gd name="T3" fmla="*/ 111 h 317"/>
                  <a:gd name="T4" fmla="*/ 624 w 624"/>
                  <a:gd name="T5" fmla="*/ 11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46" name="Freeform 15">
                <a:extLst>
                  <a:ext uri="{FF2B5EF4-FFF2-40B4-BE49-F238E27FC236}">
                    <a16:creationId xmlns:a16="http://schemas.microsoft.com/office/drawing/2014/main" id="{2D2FDD05-BAA0-4E91-B370-C4D567232A15}"/>
                  </a:ext>
                </a:extLst>
              </p:cNvPr>
              <p:cNvSpPr>
                <a:spLocks/>
              </p:cNvSpPr>
              <p:nvPr/>
            </p:nvSpPr>
            <p:spPr bwMode="ltGray">
              <a:xfrm rot="-5400000">
                <a:off x="2318" y="1695"/>
                <a:ext cx="624" cy="360"/>
              </a:xfrm>
              <a:custGeom>
                <a:avLst/>
                <a:gdLst>
                  <a:gd name="T0" fmla="*/ 0 w 624"/>
                  <a:gd name="T1" fmla="*/ 0 h 272"/>
                  <a:gd name="T2" fmla="*/ 0 w 624"/>
                  <a:gd name="T3" fmla="*/ 5935 h 272"/>
                  <a:gd name="T4" fmla="*/ 240 w 624"/>
                  <a:gd name="T5" fmla="*/ 5237 h 272"/>
                  <a:gd name="T6" fmla="*/ 624 w 624"/>
                  <a:gd name="T7" fmla="*/ 5935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47" name="Freeform 16">
                <a:extLst>
                  <a:ext uri="{FF2B5EF4-FFF2-40B4-BE49-F238E27FC236}">
                    <a16:creationId xmlns:a16="http://schemas.microsoft.com/office/drawing/2014/main" id="{AAFBCFB5-C3E1-4FF7-B026-739DD6CF6067}"/>
                  </a:ext>
                </a:extLst>
              </p:cNvPr>
              <p:cNvSpPr>
                <a:spLocks/>
              </p:cNvSpPr>
              <p:nvPr/>
            </p:nvSpPr>
            <p:spPr bwMode="ltGray">
              <a:xfrm rot="-5400000">
                <a:off x="2019"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48" name="Freeform 17">
                <a:extLst>
                  <a:ext uri="{FF2B5EF4-FFF2-40B4-BE49-F238E27FC236}">
                    <a16:creationId xmlns:a16="http://schemas.microsoft.com/office/drawing/2014/main" id="{37264AB7-638D-44F3-AEAF-3C2BECA58C16}"/>
                  </a:ext>
                </a:extLst>
              </p:cNvPr>
              <p:cNvSpPr>
                <a:spLocks/>
              </p:cNvSpPr>
              <p:nvPr/>
            </p:nvSpPr>
            <p:spPr bwMode="ltGray">
              <a:xfrm rot="-5400000">
                <a:off x="4055" y="1652"/>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49" name="Freeform 18">
                <a:extLst>
                  <a:ext uri="{FF2B5EF4-FFF2-40B4-BE49-F238E27FC236}">
                    <a16:creationId xmlns:a16="http://schemas.microsoft.com/office/drawing/2014/main" id="{D4C4CD15-3121-4513-9F64-C018D01871C5}"/>
                  </a:ext>
                </a:extLst>
              </p:cNvPr>
              <p:cNvSpPr>
                <a:spLocks/>
              </p:cNvSpPr>
              <p:nvPr/>
            </p:nvSpPr>
            <p:spPr bwMode="ltGray">
              <a:xfrm rot="-5400000">
                <a:off x="3701" y="1659"/>
                <a:ext cx="624" cy="423"/>
              </a:xfrm>
              <a:custGeom>
                <a:avLst/>
                <a:gdLst>
                  <a:gd name="T0" fmla="*/ 0 w 624"/>
                  <a:gd name="T1" fmla="*/ 0 h 317"/>
                  <a:gd name="T2" fmla="*/ 0 w 624"/>
                  <a:gd name="T3" fmla="*/ 6494 h 317"/>
                  <a:gd name="T4" fmla="*/ 624 w 624"/>
                  <a:gd name="T5" fmla="*/ 649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50" name="Freeform 19">
                <a:extLst>
                  <a:ext uri="{FF2B5EF4-FFF2-40B4-BE49-F238E27FC236}">
                    <a16:creationId xmlns:a16="http://schemas.microsoft.com/office/drawing/2014/main" id="{4EE667AD-9034-4613-8719-FDE7C02E17D1}"/>
                  </a:ext>
                </a:extLst>
              </p:cNvPr>
              <p:cNvSpPr>
                <a:spLocks/>
              </p:cNvSpPr>
              <p:nvPr/>
            </p:nvSpPr>
            <p:spPr bwMode="ltGray">
              <a:xfrm rot="-5400000">
                <a:off x="4548" y="1738"/>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51" name="Freeform 20">
                <a:extLst>
                  <a:ext uri="{FF2B5EF4-FFF2-40B4-BE49-F238E27FC236}">
                    <a16:creationId xmlns:a16="http://schemas.microsoft.com/office/drawing/2014/main" id="{3D429A78-C6EE-49AB-9C9D-9993C541E001}"/>
                  </a:ext>
                </a:extLst>
              </p:cNvPr>
              <p:cNvSpPr>
                <a:spLocks/>
              </p:cNvSpPr>
              <p:nvPr/>
            </p:nvSpPr>
            <p:spPr bwMode="ltGray">
              <a:xfrm>
                <a:off x="5469" y="1553"/>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52" name="Freeform 21">
                <a:extLst>
                  <a:ext uri="{FF2B5EF4-FFF2-40B4-BE49-F238E27FC236}">
                    <a16:creationId xmlns:a16="http://schemas.microsoft.com/office/drawing/2014/main" id="{04612D6D-F761-45EB-8A3E-C02FA8A5F052}"/>
                  </a:ext>
                </a:extLst>
              </p:cNvPr>
              <p:cNvSpPr>
                <a:spLocks/>
              </p:cNvSpPr>
              <p:nvPr/>
            </p:nvSpPr>
            <p:spPr bwMode="ltGray">
              <a:xfrm rot="-5400000">
                <a:off x="5067" y="1677"/>
                <a:ext cx="624" cy="360"/>
              </a:xfrm>
              <a:custGeom>
                <a:avLst/>
                <a:gdLst>
                  <a:gd name="T0" fmla="*/ 0 w 624"/>
                  <a:gd name="T1" fmla="*/ 0 h 272"/>
                  <a:gd name="T2" fmla="*/ 0 w 624"/>
                  <a:gd name="T3" fmla="*/ 5935 h 272"/>
                  <a:gd name="T4" fmla="*/ 240 w 624"/>
                  <a:gd name="T5" fmla="*/ 5237 h 272"/>
                  <a:gd name="T6" fmla="*/ 624 w 624"/>
                  <a:gd name="T7" fmla="*/ 5935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sp>
            <p:nvSpPr>
              <p:cNvPr id="1053" name="Freeform 22">
                <a:extLst>
                  <a:ext uri="{FF2B5EF4-FFF2-40B4-BE49-F238E27FC236}">
                    <a16:creationId xmlns:a16="http://schemas.microsoft.com/office/drawing/2014/main" id="{019185CF-B2D1-45EF-9FD2-26F039E76590}"/>
                  </a:ext>
                </a:extLst>
              </p:cNvPr>
              <p:cNvSpPr>
                <a:spLocks/>
              </p:cNvSpPr>
              <p:nvPr/>
            </p:nvSpPr>
            <p:spPr bwMode="ltGray">
              <a:xfrm rot="-5400000">
                <a:off x="4772" y="1703"/>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endParaRPr lang="en-US"/>
              </a:p>
            </p:txBody>
          </p:sp>
        </p:grpSp>
        <p:sp>
          <p:nvSpPr>
            <p:cNvPr id="1033" name="Freeform 23">
              <a:extLst>
                <a:ext uri="{FF2B5EF4-FFF2-40B4-BE49-F238E27FC236}">
                  <a16:creationId xmlns:a16="http://schemas.microsoft.com/office/drawing/2014/main" id="{5BDFC75B-95B8-4D09-BA6E-470725E0D281}"/>
                </a:ext>
              </a:extLst>
            </p:cNvPr>
            <p:cNvSpPr>
              <a:spLocks/>
            </p:cNvSpPr>
            <p:nvPr/>
          </p:nvSpPr>
          <p:spPr bwMode="ltGray">
            <a:xfrm rot="16200000" flipH="1">
              <a:off x="-1954" y="1951"/>
              <a:ext cx="4320" cy="412"/>
            </a:xfrm>
            <a:custGeom>
              <a:avLst/>
              <a:gdLst>
                <a:gd name="T0" fmla="*/ 0 w 5762"/>
                <a:gd name="T1" fmla="*/ 414 h 385"/>
                <a:gd name="T2" fmla="*/ 242 w 5762"/>
                <a:gd name="T3" fmla="*/ 395 h 385"/>
                <a:gd name="T4" fmla="*/ 242 w 5762"/>
                <a:gd name="T5" fmla="*/ 4 h 385"/>
                <a:gd name="T6" fmla="*/ 0 w 5762"/>
                <a:gd name="T7" fmla="*/ 0 h 385"/>
                <a:gd name="T8" fmla="*/ 0 w 5762"/>
                <a:gd name="T9" fmla="*/ 414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xtLst>
              <a:ext uri="{91240B29-F687-4f45-9708-019B960494DF}">
                <a14:hiddenLine xmlns:a14="http://schemas.microsoft.com/office/drawing/2010/main" xmlns="" w="9525" cap="flat">
                  <a:solidFill>
                    <a:srgbClr val="000000"/>
                  </a:solidFill>
                  <a:prstDash val="solid"/>
                  <a:miter lim="800000"/>
                  <a:headEnd type="none" w="med" len="med"/>
                  <a:tailEnd type="none" w="med" len="med"/>
                </a14:hiddenLine>
              </a:ext>
            </a:extLst>
          </p:spPr>
          <p:txBody>
            <a:bodyPr wrap="none" anchor="ctr"/>
            <a:lstStyle/>
            <a:p>
              <a:endParaRPr lang="en-US"/>
            </a:p>
          </p:txBody>
        </p:sp>
        <p:sp>
          <p:nvSpPr>
            <p:cNvPr id="1034" name="Freeform 24">
              <a:extLst>
                <a:ext uri="{FF2B5EF4-FFF2-40B4-BE49-F238E27FC236}">
                  <a16:creationId xmlns:a16="http://schemas.microsoft.com/office/drawing/2014/main" id="{9B4F421B-13EF-43A6-992B-3B7309ED15EC}"/>
                </a:ext>
              </a:extLst>
            </p:cNvPr>
            <p:cNvSpPr>
              <a:spLocks/>
            </p:cNvSpPr>
            <p:nvPr/>
          </p:nvSpPr>
          <p:spPr bwMode="ltGray">
            <a:xfrm rot="16200000" flipH="1">
              <a:off x="-1584" y="2062"/>
              <a:ext cx="4319" cy="189"/>
            </a:xfrm>
            <a:custGeom>
              <a:avLst/>
              <a:gdLst>
                <a:gd name="T0" fmla="*/ 0 w 5761"/>
                <a:gd name="T1" fmla="*/ 28 h 189"/>
                <a:gd name="T2" fmla="*/ 242 w 5761"/>
                <a:gd name="T3" fmla="*/ 0 h 189"/>
                <a:gd name="T4" fmla="*/ 242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xtLst>
              <a:ext uri="{91240B29-F687-4f45-9708-019B960494DF}">
                <a14:hiddenLine xmlns:a14="http://schemas.microsoft.com/office/drawing/2010/main" xmlns="" w="9525" cap="flat">
                  <a:solidFill>
                    <a:srgbClr val="000000"/>
                  </a:solidFill>
                  <a:prstDash val="solid"/>
                  <a:miter lim="800000"/>
                  <a:headEnd type="none" w="med" len="med"/>
                  <a:tailEnd type="none" w="med" len="med"/>
                </a14:hiddenLine>
              </a:ext>
            </a:extLst>
          </p:spPr>
          <p:txBody>
            <a:bodyPr wrap="none" anchor="ctr"/>
            <a:lstStyle/>
            <a:p>
              <a:endParaRPr lang="en-US"/>
            </a:p>
          </p:txBody>
        </p:sp>
      </p:grpSp>
      <p:sp>
        <p:nvSpPr>
          <p:cNvPr id="1027" name="Rectangle 25">
            <a:extLst>
              <a:ext uri="{FF2B5EF4-FFF2-40B4-BE49-F238E27FC236}">
                <a16:creationId xmlns:a16="http://schemas.microsoft.com/office/drawing/2014/main" id="{D71A7BB4-E481-41CB-BEEA-4408A065F13E}"/>
              </a:ext>
            </a:extLst>
          </p:cNvPr>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26">
            <a:extLst>
              <a:ext uri="{FF2B5EF4-FFF2-40B4-BE49-F238E27FC236}">
                <a16:creationId xmlns:a16="http://schemas.microsoft.com/office/drawing/2014/main" id="{064FB908-C8FB-4EBF-8F87-7C14AF38B261}"/>
              </a:ext>
            </a:extLst>
          </p:cNvPr>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5563" name="Rectangle 27">
            <a:extLst>
              <a:ext uri="{FF2B5EF4-FFF2-40B4-BE49-F238E27FC236}">
                <a16:creationId xmlns:a16="http://schemas.microsoft.com/office/drawing/2014/main" id="{70B543C7-827E-49B2-872F-AFE71C7111FA}"/>
              </a:ext>
            </a:extLst>
          </p:cNvPr>
          <p:cNvSpPr>
            <a:spLocks noGrp="1" noChangeArrowheads="1"/>
          </p:cNvSpPr>
          <p:nvPr>
            <p:ph type="dt" sz="half" idx="2"/>
          </p:nvPr>
        </p:nvSpPr>
        <p:spPr bwMode="auto">
          <a:xfrm>
            <a:off x="1173163" y="6265863"/>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atin typeface="+mn-lt"/>
                <a:ea typeface="+mn-ea"/>
                <a:cs typeface="+mn-cs"/>
              </a:defRPr>
            </a:lvl1pPr>
          </a:lstStyle>
          <a:p>
            <a:pPr>
              <a:defRPr/>
            </a:pPr>
            <a:endParaRPr lang="en-US"/>
          </a:p>
        </p:txBody>
      </p:sp>
      <p:sp>
        <p:nvSpPr>
          <p:cNvPr id="65564" name="Rectangle 28">
            <a:extLst>
              <a:ext uri="{FF2B5EF4-FFF2-40B4-BE49-F238E27FC236}">
                <a16:creationId xmlns:a16="http://schemas.microsoft.com/office/drawing/2014/main" id="{D2E156E2-D6CD-4D53-B10A-D8049B72AA96}"/>
              </a:ext>
            </a:extLst>
          </p:cNvPr>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latin typeface="+mn-lt"/>
                <a:ea typeface="+mn-ea"/>
                <a:cs typeface="+mn-cs"/>
              </a:defRPr>
            </a:lvl1pPr>
          </a:lstStyle>
          <a:p>
            <a:pPr>
              <a:defRPr/>
            </a:pPr>
            <a:endParaRPr lang="en-US"/>
          </a:p>
        </p:txBody>
      </p:sp>
      <p:sp>
        <p:nvSpPr>
          <p:cNvPr id="65565" name="Rectangle 29">
            <a:extLst>
              <a:ext uri="{FF2B5EF4-FFF2-40B4-BE49-F238E27FC236}">
                <a16:creationId xmlns:a16="http://schemas.microsoft.com/office/drawing/2014/main" id="{4E3B5AF7-75E7-411B-BF70-7D0A7FBDA9D0}"/>
              </a:ext>
            </a:extLst>
          </p:cNvPr>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atin typeface="Arial" panose="020B0604020202020204" pitchFamily="34" charset="0"/>
              </a:defRPr>
            </a:lvl1pPr>
          </a:lstStyle>
          <a:p>
            <a:fld id="{35E71EEE-7BCC-41E0-AE2C-6FC84182FC0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34" r:id="rId1"/>
    <p:sldLayoutId id="2147483923" r:id="rId2"/>
    <p:sldLayoutId id="2147483924" r:id="rId3"/>
    <p:sldLayoutId id="2147483925" r:id="rId4"/>
    <p:sldLayoutId id="2147483926" r:id="rId5"/>
    <p:sldLayoutId id="2147483927" r:id="rId6"/>
    <p:sldLayoutId id="2147483928" r:id="rId7"/>
    <p:sldLayoutId id="2147483929" r:id="rId8"/>
    <p:sldLayoutId id="2147483930" r:id="rId9"/>
    <p:sldLayoutId id="2147483931" r:id="rId10"/>
    <p:sldLayoutId id="2147483932" r:id="rId11"/>
    <p:sldLayoutId id="2147483933" r:id="rId12"/>
  </p:sldLayoutIdLst>
  <p:hf hdr="0" ftr="0" dt="0"/>
  <p:txStyles>
    <p:titleStyle>
      <a:lvl1pPr algn="l" rtl="0" eaLnBrk="0" fontAlgn="base" hangingPunct="0">
        <a:spcBef>
          <a:spcPct val="0"/>
        </a:spcBef>
        <a:spcAft>
          <a:spcPct val="0"/>
        </a:spcAft>
        <a:defRPr kumimoji="1" sz="4400">
          <a:solidFill>
            <a:schemeClr val="tx2"/>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2pPr>
      <a:lvl3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3pPr>
      <a:lvl4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4pPr>
      <a:lvl5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5pPr>
      <a:lvl6pPr marL="457200" algn="l" rtl="0" eaLnBrk="0" fontAlgn="base" hangingPunct="0">
        <a:spcBef>
          <a:spcPct val="0"/>
        </a:spcBef>
        <a:spcAft>
          <a:spcPct val="0"/>
        </a:spcAft>
        <a:defRPr kumimoji="1" sz="4400">
          <a:solidFill>
            <a:schemeClr val="tx2"/>
          </a:solidFill>
          <a:latin typeface="Times New Roman" charset="0"/>
        </a:defRPr>
      </a:lvl6pPr>
      <a:lvl7pPr marL="914400" algn="l" rtl="0" eaLnBrk="0" fontAlgn="base" hangingPunct="0">
        <a:spcBef>
          <a:spcPct val="0"/>
        </a:spcBef>
        <a:spcAft>
          <a:spcPct val="0"/>
        </a:spcAft>
        <a:defRPr kumimoji="1" sz="4400">
          <a:solidFill>
            <a:schemeClr val="tx2"/>
          </a:solidFill>
          <a:latin typeface="Times New Roman" charset="0"/>
        </a:defRPr>
      </a:lvl7pPr>
      <a:lvl8pPr marL="1371600" algn="l" rtl="0" eaLnBrk="0" fontAlgn="base" hangingPunct="0">
        <a:spcBef>
          <a:spcPct val="0"/>
        </a:spcBef>
        <a:spcAft>
          <a:spcPct val="0"/>
        </a:spcAft>
        <a:defRPr kumimoji="1" sz="4400">
          <a:solidFill>
            <a:schemeClr val="tx2"/>
          </a:solidFill>
          <a:latin typeface="Times New Roman" charset="0"/>
        </a:defRPr>
      </a:lvl8pPr>
      <a:lvl9pPr marL="1828800" algn="l" rtl="0" eaLnBrk="0" fontAlgn="base" hangingPunct="0">
        <a:spcBef>
          <a:spcPct val="0"/>
        </a:spcBef>
        <a:spcAft>
          <a:spcPct val="0"/>
        </a:spcAft>
        <a:defRPr kumimoji="1" sz="4400">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accent1"/>
        </a:buClr>
        <a:buSzPct val="70000"/>
        <a:buFont typeface="Monotype Sorts" charset="2"/>
        <a:buChar char="n"/>
        <a:defRPr kumimoji="1" sz="32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Char char="–"/>
        <a:defRPr kumimoji="1"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5pPr>
      <a:lvl6pPr marL="25146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3.emf"/><Relationship Id="rId4"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graphpad.com/quickcalcs/kappa2/"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4.png"/><Relationship Id="rId4" Type="http://schemas.openxmlformats.org/officeDocument/2006/relationships/oleObject" Target="../embeddings/oleObject5.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5.emf"/><Relationship Id="rId4" Type="http://schemas.openxmlformats.org/officeDocument/2006/relationships/oleObject" Target="../embeddings/oleObject6.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6.emf"/><Relationship Id="rId4" Type="http://schemas.openxmlformats.org/officeDocument/2006/relationships/oleObject" Target="../embeddings/oleObject7.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6.emf"/><Relationship Id="rId4" Type="http://schemas.openxmlformats.org/officeDocument/2006/relationships/oleObject" Target="../embeddings/oleObject8.bin"/></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7.emf"/><Relationship Id="rId4" Type="http://schemas.openxmlformats.org/officeDocument/2006/relationships/oleObject" Target="../embeddings/oleObject9.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10.wmf"/><Relationship Id="rId4" Type="http://schemas.openxmlformats.org/officeDocument/2006/relationships/image" Target="../media/image9.wmf"/></Relationships>
</file>

<file path=ppt/slides/_rels/slide3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12.wmf"/><Relationship Id="rId5" Type="http://schemas.openxmlformats.org/officeDocument/2006/relationships/image" Target="../media/image9.wmf"/><Relationship Id="rId4" Type="http://schemas.openxmlformats.org/officeDocument/2006/relationships/image" Target="../media/image11.wmf"/></Relationships>
</file>

<file path=ppt/slides/_rels/slide3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8.wmf"/><Relationship Id="rId7" Type="http://schemas.openxmlformats.org/officeDocument/2006/relationships/customXml" Target="../ink/ink2.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12.wmf"/><Relationship Id="rId5" Type="http://schemas.openxmlformats.org/officeDocument/2006/relationships/image" Target="../media/image9.wmf"/><Relationship Id="rId4" Type="http://schemas.openxmlformats.org/officeDocument/2006/relationships/image" Target="../media/image11.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ustomXml" Target="../ink/ink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0E576F24-2D3D-4586-9A11-13D825C4F074}"/>
              </a:ext>
            </a:extLst>
          </p:cNvPr>
          <p:cNvSpPr>
            <a:spLocks noGrp="1" noChangeArrowheads="1"/>
          </p:cNvSpPr>
          <p:nvPr>
            <p:ph type="ctrTitle"/>
          </p:nvPr>
        </p:nvSpPr>
        <p:spPr>
          <a:xfrm>
            <a:off x="304801" y="762000"/>
            <a:ext cx="8534400" cy="1981200"/>
          </a:xfrm>
        </p:spPr>
        <p:txBody>
          <a:bodyPr/>
          <a:lstStyle/>
          <a:p>
            <a:pPr algn="ctr"/>
            <a:r>
              <a:rPr lang="en-US" altLang="en-US" sz="3600" dirty="0">
                <a:latin typeface="Arial" panose="020B0604020202020204" pitchFamily="34" charset="0"/>
              </a:rPr>
              <a:t>Epi 204, Lecture #1</a:t>
            </a:r>
            <a:br>
              <a:rPr lang="en-US" altLang="en-US" sz="3600" dirty="0">
                <a:latin typeface="Arial" panose="020B0604020202020204" pitchFamily="34" charset="0"/>
              </a:rPr>
            </a:br>
            <a:r>
              <a:rPr lang="en-US" altLang="en-US" sz="3200" dirty="0">
                <a:latin typeface="Arial" panose="020B0604020202020204" pitchFamily="34" charset="0"/>
              </a:rPr>
              <a:t>Part 1: Course overview, the diagnostic process</a:t>
            </a:r>
            <a:br>
              <a:rPr lang="en-US" altLang="en-US" sz="3200" dirty="0">
                <a:latin typeface="Arial" panose="020B0604020202020204" pitchFamily="34" charset="0"/>
              </a:rPr>
            </a:br>
            <a:r>
              <a:rPr lang="en-US" altLang="en-US" sz="3200" dirty="0">
                <a:latin typeface="Arial" panose="020B0604020202020204" pitchFamily="34" charset="0"/>
              </a:rPr>
              <a:t>Part 2: Measures of interobserver agreement</a:t>
            </a:r>
            <a:br>
              <a:rPr lang="en-US" altLang="en-US" sz="3600" dirty="0">
                <a:latin typeface="Arial" panose="020B0604020202020204" pitchFamily="34" charset="0"/>
              </a:rPr>
            </a:br>
            <a:endParaRPr lang="en-US" altLang="en-US" sz="3600" dirty="0">
              <a:latin typeface="Arial" panose="020B0604020202020204" pitchFamily="34" charset="0"/>
            </a:endParaRPr>
          </a:p>
        </p:txBody>
      </p:sp>
      <p:sp>
        <p:nvSpPr>
          <p:cNvPr id="16386" name="Rectangle 3">
            <a:extLst>
              <a:ext uri="{FF2B5EF4-FFF2-40B4-BE49-F238E27FC236}">
                <a16:creationId xmlns:a16="http://schemas.microsoft.com/office/drawing/2014/main" id="{12D0DE4D-1098-4FD6-96AB-2894ACD1A32A}"/>
              </a:ext>
            </a:extLst>
          </p:cNvPr>
          <p:cNvSpPr>
            <a:spLocks noGrp="1" noChangeArrowheads="1"/>
          </p:cNvSpPr>
          <p:nvPr>
            <p:ph type="subTitle" idx="1"/>
          </p:nvPr>
        </p:nvSpPr>
        <p:spPr/>
        <p:txBody>
          <a:bodyPr/>
          <a:lstStyle/>
          <a:p>
            <a:pPr algn="ctr"/>
            <a:r>
              <a:rPr lang="en-US" altLang="en-US" dirty="0"/>
              <a:t>Michael Kohn</a:t>
            </a:r>
          </a:p>
          <a:p>
            <a:pPr algn="ctr"/>
            <a:r>
              <a:rPr lang="en-US" altLang="en-US" dirty="0"/>
              <a:t>Updated 7/25/2021</a:t>
            </a:r>
          </a:p>
        </p:txBody>
      </p:sp>
      <p:sp>
        <p:nvSpPr>
          <p:cNvPr id="16387" name="Slide Number Placeholder 3">
            <a:extLst>
              <a:ext uri="{FF2B5EF4-FFF2-40B4-BE49-F238E27FC236}">
                <a16:creationId xmlns:a16="http://schemas.microsoft.com/office/drawing/2014/main" id="{1261BB88-282F-4CFA-9DDF-8EE63A15ADD3}"/>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4C2E352F-3166-42E1-8CF9-79DE695E52AD}" type="slidenum">
              <a:rPr lang="en-US" altLang="en-US" sz="1400">
                <a:solidFill>
                  <a:srgbClr val="000000"/>
                </a:solidFill>
                <a:latin typeface="Arial" panose="020B0604020202020204" pitchFamily="34" charset="0"/>
              </a:rPr>
              <a:pPr/>
              <a:t>1</a:t>
            </a:fld>
            <a:endParaRPr lang="en-US" altLang="en-US" sz="1400">
              <a:solidFill>
                <a:srgbClr val="000000"/>
              </a:solidFill>
              <a:latin typeface="Arial" panose="020B0604020202020204" pitchFamily="34" charset="0"/>
            </a:endParaRPr>
          </a:p>
        </p:txBody>
      </p:sp>
      <p:sp>
        <p:nvSpPr>
          <p:cNvPr id="2" name="Rounded Rectangle 1">
            <a:extLst>
              <a:ext uri="{FF2B5EF4-FFF2-40B4-BE49-F238E27FC236}">
                <a16:creationId xmlns:a16="http://schemas.microsoft.com/office/drawing/2014/main" id="{71A93A99-6161-6D4F-9E58-9371AD3CBA06}"/>
              </a:ext>
            </a:extLst>
          </p:cNvPr>
          <p:cNvSpPr/>
          <p:nvPr/>
        </p:nvSpPr>
        <p:spPr bwMode="auto">
          <a:xfrm>
            <a:off x="304801" y="1981200"/>
            <a:ext cx="8610599" cy="609600"/>
          </a:xfrm>
          <a:prstGeom prst="roundRect">
            <a:avLst/>
          </a:prstGeom>
          <a:noFill/>
          <a:ln w="53975" cap="flat" cmpd="sng" algn="ctr">
            <a:solidFill>
              <a:srgbClr val="7030A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a:extLst>
              <a:ext uri="{FF2B5EF4-FFF2-40B4-BE49-F238E27FC236}">
                <a16:creationId xmlns:a16="http://schemas.microsoft.com/office/drawing/2014/main" id="{CF54535D-D663-4ACD-B8BB-20C057A52AD9}"/>
              </a:ext>
            </a:extLst>
          </p:cNvPr>
          <p:cNvSpPr>
            <a:spLocks noGrp="1" noChangeArrowheads="1"/>
          </p:cNvSpPr>
          <p:nvPr>
            <p:ph type="title"/>
          </p:nvPr>
        </p:nvSpPr>
        <p:spPr/>
        <p:txBody>
          <a:bodyPr/>
          <a:lstStyle/>
          <a:p>
            <a:r>
              <a:rPr lang="en-US" altLang="en-US" sz="4000"/>
              <a:t>Calculation of Expected Agreement from Marginals</a:t>
            </a:r>
          </a:p>
        </p:txBody>
      </p:sp>
      <p:graphicFrame>
        <p:nvGraphicFramePr>
          <p:cNvPr id="82946" name="Object 2">
            <a:extLst>
              <a:ext uri="{FF2B5EF4-FFF2-40B4-BE49-F238E27FC236}">
                <a16:creationId xmlns:a16="http://schemas.microsoft.com/office/drawing/2014/main" id="{48CD919F-51D2-429A-B482-96DA19A77DB6}"/>
              </a:ext>
            </a:extLst>
          </p:cNvPr>
          <p:cNvGraphicFramePr>
            <a:graphicFrameLocks noGrp="1" noChangeAspect="1"/>
          </p:cNvGraphicFramePr>
          <p:nvPr>
            <p:ph idx="1"/>
          </p:nvPr>
        </p:nvGraphicFramePr>
        <p:xfrm>
          <a:off x="1143000" y="1828800"/>
          <a:ext cx="7696200" cy="3362325"/>
        </p:xfrm>
        <a:graphic>
          <a:graphicData uri="http://schemas.openxmlformats.org/presentationml/2006/ole">
            <mc:AlternateContent xmlns:mc="http://schemas.openxmlformats.org/markup-compatibility/2006">
              <mc:Choice xmlns:v="urn:schemas-microsoft-com:vml" Requires="v">
                <p:oleObj spid="_x0000_s83069" name="Worksheet" r:id="rId4" imgW="3416300" imgH="1498600" progId="Excel.Sheet.8">
                  <p:embed/>
                </p:oleObj>
              </mc:Choice>
              <mc:Fallback>
                <p:oleObj name="Worksheet" r:id="rId4" imgW="3416300" imgH="1498600"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828800"/>
                        <a:ext cx="7696200" cy="336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alpha val="74997"/>
                                </a:schemeClr>
                              </a:outerShdw>
                            </a:effectLst>
                          </a14:hiddenEffects>
                        </a:ext>
                      </a:extLst>
                    </p:spPr>
                  </p:pic>
                </p:oleObj>
              </mc:Fallback>
            </mc:AlternateContent>
          </a:graphicData>
        </a:graphic>
      </p:graphicFrame>
      <p:sp>
        <p:nvSpPr>
          <p:cNvPr id="82947" name="Slide Number Placeholder 4">
            <a:extLst>
              <a:ext uri="{FF2B5EF4-FFF2-40B4-BE49-F238E27FC236}">
                <a16:creationId xmlns:a16="http://schemas.microsoft.com/office/drawing/2014/main" id="{9D363990-96E8-4156-B1B9-35C1BA6BF332}"/>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8906D278-0B29-4D4C-877C-C1B2B2DCA600}" type="slidenum">
              <a:rPr lang="en-US" altLang="en-US" sz="1400">
                <a:latin typeface="Arial" panose="020B0604020202020204" pitchFamily="34" charset="0"/>
              </a:rPr>
              <a:pPr/>
              <a:t>10</a:t>
            </a:fld>
            <a:endParaRPr lang="en-US" altLang="en-US" sz="1400">
              <a:latin typeface="Arial" panose="020B0604020202020204" pitchFamily="34" charset="0"/>
            </a:endParaRPr>
          </a:p>
        </p:txBody>
      </p:sp>
      <p:sp>
        <p:nvSpPr>
          <p:cNvPr id="6" name="TextBox 5">
            <a:extLst>
              <a:ext uri="{FF2B5EF4-FFF2-40B4-BE49-F238E27FC236}">
                <a16:creationId xmlns:a16="http://schemas.microsoft.com/office/drawing/2014/main" id="{27E6539B-1E45-4332-9665-00EADEF83B85}"/>
              </a:ext>
            </a:extLst>
          </p:cNvPr>
          <p:cNvSpPr txBox="1">
            <a:spLocks noChangeArrowheads="1"/>
          </p:cNvSpPr>
          <p:nvPr/>
        </p:nvSpPr>
        <p:spPr bwMode="auto">
          <a:xfrm>
            <a:off x="3581400" y="2895600"/>
            <a:ext cx="1905000" cy="769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r>
              <a:rPr lang="en-US" altLang="en-US" sz="2000">
                <a:solidFill>
                  <a:srgbClr val="FF0000"/>
                </a:solidFill>
              </a:rPr>
              <a:t>35×30/100 = </a:t>
            </a:r>
            <a:r>
              <a:rPr lang="en-US" altLang="en-US">
                <a:solidFill>
                  <a:srgbClr val="FF0000"/>
                </a:solidFill>
              </a:rPr>
              <a:t>10.5 </a:t>
            </a:r>
          </a:p>
        </p:txBody>
      </p:sp>
      <p:sp>
        <p:nvSpPr>
          <p:cNvPr id="7" name="TextBox 6">
            <a:extLst>
              <a:ext uri="{FF2B5EF4-FFF2-40B4-BE49-F238E27FC236}">
                <a16:creationId xmlns:a16="http://schemas.microsoft.com/office/drawing/2014/main" id="{BBFDDD35-4EAF-4F1A-BA18-CB1957E3302F}"/>
              </a:ext>
            </a:extLst>
          </p:cNvPr>
          <p:cNvSpPr txBox="1">
            <a:spLocks noChangeArrowheads="1"/>
          </p:cNvSpPr>
          <p:nvPr/>
        </p:nvSpPr>
        <p:spPr bwMode="auto">
          <a:xfrm>
            <a:off x="5181600" y="3657600"/>
            <a:ext cx="1905000" cy="769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r>
              <a:rPr lang="en-US" altLang="en-US" sz="2000">
                <a:solidFill>
                  <a:srgbClr val="FF0000"/>
                </a:solidFill>
              </a:rPr>
              <a:t>65×70/100 = </a:t>
            </a:r>
            <a:r>
              <a:rPr lang="en-US" altLang="en-US">
                <a:solidFill>
                  <a:srgbClr val="FF0000"/>
                </a:solidFill>
              </a:rPr>
              <a:t>45.5 </a:t>
            </a:r>
          </a:p>
        </p:txBody>
      </p:sp>
      <p:sp>
        <p:nvSpPr>
          <p:cNvPr id="8" name="Text Placeholder 7">
            <a:extLst>
              <a:ext uri="{FF2B5EF4-FFF2-40B4-BE49-F238E27FC236}">
                <a16:creationId xmlns:a16="http://schemas.microsoft.com/office/drawing/2014/main" id="{BF114D57-1D43-40DD-88AF-D5F46F44805F}"/>
              </a:ext>
            </a:extLst>
          </p:cNvPr>
          <p:cNvSpPr>
            <a:spLocks noGrp="1"/>
          </p:cNvSpPr>
          <p:nvPr>
            <p:ph type="body" idx="4294967295"/>
          </p:nvPr>
        </p:nvSpPr>
        <p:spPr>
          <a:xfrm>
            <a:off x="1066800" y="1828800"/>
            <a:ext cx="7772400" cy="4114800"/>
          </a:xfrm>
        </p:spPr>
        <p:txBody>
          <a:bodyPr/>
          <a:lstStyle/>
          <a:p>
            <a:endParaRPr lang="en-US" altLang="en-US"/>
          </a:p>
          <a:p>
            <a:pPr>
              <a:buFont typeface="Monotype Sorts" charset="2"/>
              <a:buNone/>
            </a:pPr>
            <a:endParaRPr lang="en-US" altLang="en-US"/>
          </a:p>
          <a:p>
            <a:pPr>
              <a:buFont typeface="Monotype Sorts" charset="2"/>
              <a:buNone/>
            </a:pPr>
            <a:endParaRPr lang="en-US" altLang="en-US"/>
          </a:p>
          <a:p>
            <a:endParaRPr lang="en-US" altLang="en-US"/>
          </a:p>
          <a:p>
            <a:endParaRPr lang="en-US" altLang="en-US"/>
          </a:p>
          <a:p>
            <a:pPr>
              <a:buFont typeface="Monotype Sorts" charset="2"/>
              <a:buNone/>
            </a:pPr>
            <a:endParaRPr lang="en-US" altLang="en-US"/>
          </a:p>
          <a:p>
            <a:r>
              <a:rPr lang="en-US" altLang="en-US" u="sng"/>
              <a:t>Row total × Column total</a:t>
            </a:r>
            <a:br>
              <a:rPr lang="en-US" altLang="en-US"/>
            </a:br>
            <a:r>
              <a:rPr lang="en-US" altLang="en-US"/>
              <a:t>		 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a:extLst>
              <a:ext uri="{FF2B5EF4-FFF2-40B4-BE49-F238E27FC236}">
                <a16:creationId xmlns:a16="http://schemas.microsoft.com/office/drawing/2014/main" id="{B03DF2B5-F1B4-41DB-967E-3591F7DB0823}"/>
              </a:ext>
            </a:extLst>
          </p:cNvPr>
          <p:cNvSpPr>
            <a:spLocks noGrp="1" noChangeArrowheads="1"/>
          </p:cNvSpPr>
          <p:nvPr>
            <p:ph type="title"/>
          </p:nvPr>
        </p:nvSpPr>
        <p:spPr>
          <a:xfrm>
            <a:off x="1066800" y="228600"/>
            <a:ext cx="7772400" cy="1143000"/>
          </a:xfrm>
        </p:spPr>
        <p:txBody>
          <a:bodyPr/>
          <a:lstStyle/>
          <a:p>
            <a:r>
              <a:rPr lang="en-US" altLang="en-US" sz="3600"/>
              <a:t>Why does multiplying row total by column total and dividing by N give you the expected agreement?</a:t>
            </a:r>
          </a:p>
        </p:txBody>
      </p:sp>
      <p:sp>
        <p:nvSpPr>
          <p:cNvPr id="84994" name="Content Placeholder 2">
            <a:extLst>
              <a:ext uri="{FF2B5EF4-FFF2-40B4-BE49-F238E27FC236}">
                <a16:creationId xmlns:a16="http://schemas.microsoft.com/office/drawing/2014/main" id="{4BA44DE9-AD52-46A3-BA28-1F5B82B1B1B4}"/>
              </a:ext>
            </a:extLst>
          </p:cNvPr>
          <p:cNvSpPr>
            <a:spLocks noGrp="1"/>
          </p:cNvSpPr>
          <p:nvPr>
            <p:ph idx="1"/>
          </p:nvPr>
        </p:nvSpPr>
        <p:spPr>
          <a:xfrm>
            <a:off x="1143000" y="1828800"/>
            <a:ext cx="7772400" cy="4114800"/>
          </a:xfrm>
        </p:spPr>
        <p:txBody>
          <a:bodyPr/>
          <a:lstStyle/>
          <a:p>
            <a:r>
              <a:rPr lang="en-US" altLang="en-US" sz="2800" dirty="0"/>
              <a:t>It’</a:t>
            </a:r>
            <a:r>
              <a:rPr lang="en-US" altLang="ja-JP" sz="2800" dirty="0"/>
              <a:t>s really (Row total/N) x (Column total/N) x N, but 1 set of N</a:t>
            </a:r>
            <a:r>
              <a:rPr lang="ja-JP" altLang="en-US" sz="2800" dirty="0"/>
              <a:t>’</a:t>
            </a:r>
            <a:r>
              <a:rPr lang="en-US" altLang="ja-JP" sz="2800" dirty="0"/>
              <a:t>s cancels out.</a:t>
            </a:r>
          </a:p>
          <a:p>
            <a:r>
              <a:rPr lang="en-US" altLang="en-US" sz="2800" dirty="0"/>
              <a:t>Example: if A thinks 35% of patients have a murmur and B thinks 30% do, then by chance alone we’</a:t>
            </a:r>
            <a:r>
              <a:rPr lang="en-US" altLang="ja-JP" sz="2800" dirty="0"/>
              <a:t>d expect them both to agree that a murmur was present 35% x 30% =10.5% of the time.  If total N= 100, this would be 10.5 patients.</a:t>
            </a:r>
            <a:endParaRPr lang="en-US" altLang="en-US" sz="2800" dirty="0"/>
          </a:p>
        </p:txBody>
      </p:sp>
      <p:sp>
        <p:nvSpPr>
          <p:cNvPr id="84995" name="Slide Number Placeholder 4">
            <a:extLst>
              <a:ext uri="{FF2B5EF4-FFF2-40B4-BE49-F238E27FC236}">
                <a16:creationId xmlns:a16="http://schemas.microsoft.com/office/drawing/2014/main" id="{4999E4D8-8CF0-4972-BD6E-B9C062532479}"/>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8738F036-50DD-431F-A205-1FC8C4CD415C}" type="slidenum">
              <a:rPr lang="en-US" altLang="en-US" sz="1400">
                <a:latin typeface="Arial" panose="020B0604020202020204" pitchFamily="34" charset="0"/>
              </a:rPr>
              <a:pPr/>
              <a:t>11</a:t>
            </a:fld>
            <a:endParaRPr lang="en-US" altLang="en-US" sz="1400">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Title 1">
            <a:extLst>
              <a:ext uri="{FF2B5EF4-FFF2-40B4-BE49-F238E27FC236}">
                <a16:creationId xmlns:a16="http://schemas.microsoft.com/office/drawing/2014/main" id="{96CBCBFF-790D-4CD5-9034-6FA58D249D8B}"/>
              </a:ext>
            </a:extLst>
          </p:cNvPr>
          <p:cNvSpPr>
            <a:spLocks noGrp="1"/>
          </p:cNvSpPr>
          <p:nvPr>
            <p:ph type="title"/>
          </p:nvPr>
        </p:nvSpPr>
        <p:spPr/>
        <p:txBody>
          <a:bodyPr/>
          <a:lstStyle/>
          <a:p>
            <a:r>
              <a:rPr lang="en-US" altLang="en-US" sz="3600"/>
              <a:t>Why does multiplying row total by column total and dividing by N give you the expected agreement?</a:t>
            </a:r>
            <a:endParaRPr lang="en-US" altLang="en-US"/>
          </a:p>
        </p:txBody>
      </p:sp>
      <p:sp>
        <p:nvSpPr>
          <p:cNvPr id="87042" name="Content Placeholder 2">
            <a:extLst>
              <a:ext uri="{FF2B5EF4-FFF2-40B4-BE49-F238E27FC236}">
                <a16:creationId xmlns:a16="http://schemas.microsoft.com/office/drawing/2014/main" id="{BDFDB069-8714-4E78-B463-9C5AF929B7FC}"/>
              </a:ext>
            </a:extLst>
          </p:cNvPr>
          <p:cNvSpPr>
            <a:spLocks noGrp="1"/>
          </p:cNvSpPr>
          <p:nvPr>
            <p:ph idx="1"/>
          </p:nvPr>
        </p:nvSpPr>
        <p:spPr/>
        <p:txBody>
          <a:bodyPr/>
          <a:lstStyle/>
          <a:p>
            <a:r>
              <a:rPr lang="en-US" altLang="en-US" sz="2800"/>
              <a:t>If P(A) and P(B) are independent, then P(A and B)=P(A) x P(B).</a:t>
            </a:r>
          </a:p>
          <a:p>
            <a:r>
              <a:rPr lang="en-US" altLang="en-US" sz="2800"/>
              <a:t>The R</a:t>
            </a:r>
            <a:r>
              <a:rPr lang="en-US" altLang="en-US" sz="2800" baseline="-25000"/>
              <a:t>i</a:t>
            </a:r>
            <a:r>
              <a:rPr lang="en-US" altLang="en-US" sz="2800"/>
              <a:t>/N and C</a:t>
            </a:r>
            <a:r>
              <a:rPr lang="en-US" altLang="en-US" sz="2800" baseline="-25000"/>
              <a:t>j</a:t>
            </a:r>
            <a:r>
              <a:rPr lang="en-US" altLang="en-US" sz="2800"/>
              <a:t>/N are probability estimates</a:t>
            </a:r>
          </a:p>
          <a:p>
            <a:r>
              <a:rPr lang="en-US" altLang="en-US" sz="2800"/>
              <a:t>So by chance alone the estimated probability of a subject being in cell</a:t>
            </a:r>
            <a:r>
              <a:rPr lang="en-US" altLang="en-US" sz="2800" baseline="-25000"/>
              <a:t>ij</a:t>
            </a:r>
            <a:r>
              <a:rPr lang="en-US" altLang="en-US" sz="2800"/>
              <a:t> is R</a:t>
            </a:r>
            <a:r>
              <a:rPr lang="en-US" altLang="en-US" sz="2800" baseline="-25000"/>
              <a:t>i</a:t>
            </a:r>
            <a:r>
              <a:rPr lang="en-US" altLang="en-US" sz="2800"/>
              <a:t>/N × C</a:t>
            </a:r>
            <a:r>
              <a:rPr lang="en-US" altLang="en-US" sz="2800" baseline="-25000"/>
              <a:t>j</a:t>
            </a:r>
            <a:r>
              <a:rPr lang="en-US" altLang="en-US" sz="2800"/>
              <a:t>/N</a:t>
            </a:r>
          </a:p>
          <a:p>
            <a:r>
              <a:rPr lang="en-US" altLang="en-US" sz="2800"/>
              <a:t>This probability times the total N gives the expected number in each cell: </a:t>
            </a:r>
            <a:br>
              <a:rPr lang="en-US" altLang="en-US" sz="2800"/>
            </a:br>
            <a:r>
              <a:rPr lang="en-US" altLang="en-US" sz="2800"/>
              <a:t>R</a:t>
            </a:r>
            <a:r>
              <a:rPr lang="en-US" altLang="en-US" sz="2800" baseline="-25000"/>
              <a:t>i  </a:t>
            </a:r>
            <a:r>
              <a:rPr lang="en-US" altLang="en-US" sz="2800"/>
              <a:t>× C</a:t>
            </a:r>
            <a:r>
              <a:rPr lang="en-US" altLang="en-US" sz="2800" baseline="-25000"/>
              <a:t>j</a:t>
            </a:r>
            <a:r>
              <a:rPr lang="en-US" altLang="en-US" sz="2800"/>
              <a:t>/N </a:t>
            </a:r>
            <a:br>
              <a:rPr lang="en-US" altLang="en-US" sz="4000"/>
            </a:br>
            <a:endParaRPr lang="en-US" altLang="en-US"/>
          </a:p>
        </p:txBody>
      </p:sp>
      <p:sp>
        <p:nvSpPr>
          <p:cNvPr id="87043" name="Slide Number Placeholder 3">
            <a:extLst>
              <a:ext uri="{FF2B5EF4-FFF2-40B4-BE49-F238E27FC236}">
                <a16:creationId xmlns:a16="http://schemas.microsoft.com/office/drawing/2014/main" id="{EBEB3281-D626-4C0A-BA73-27EFA5E1B5C8}"/>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323B96FE-E6D7-4C69-8D5F-EEC1A50571D4}" type="slidenum">
              <a:rPr lang="en-US" altLang="en-US" sz="1400">
                <a:latin typeface="Arial" panose="020B0604020202020204" pitchFamily="34" charset="0"/>
              </a:rPr>
              <a:pPr/>
              <a:t>12</a:t>
            </a:fld>
            <a:endParaRPr lang="en-US" altLang="en-US" sz="1400">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a:extLst>
              <a:ext uri="{FF2B5EF4-FFF2-40B4-BE49-F238E27FC236}">
                <a16:creationId xmlns:a16="http://schemas.microsoft.com/office/drawing/2014/main" id="{BD082549-3D94-4C22-A310-8BD06C752D44}"/>
              </a:ext>
            </a:extLst>
          </p:cNvPr>
          <p:cNvSpPr>
            <a:spLocks noGrp="1" noChangeArrowheads="1"/>
          </p:cNvSpPr>
          <p:nvPr>
            <p:ph type="title"/>
          </p:nvPr>
        </p:nvSpPr>
        <p:spPr>
          <a:xfrm>
            <a:off x="1143000" y="0"/>
            <a:ext cx="7772400" cy="685800"/>
          </a:xfrm>
        </p:spPr>
        <p:txBody>
          <a:bodyPr/>
          <a:lstStyle/>
          <a:p>
            <a:r>
              <a:rPr lang="en-US" altLang="en-US" sz="4000"/>
              <a:t>Calculation of Kappa</a:t>
            </a:r>
          </a:p>
        </p:txBody>
      </p:sp>
      <p:graphicFrame>
        <p:nvGraphicFramePr>
          <p:cNvPr id="89090" name="Object 2">
            <a:extLst>
              <a:ext uri="{FF2B5EF4-FFF2-40B4-BE49-F238E27FC236}">
                <a16:creationId xmlns:a16="http://schemas.microsoft.com/office/drawing/2014/main" id="{E1B13452-9852-4DB8-8092-FB1B1BA2D123}"/>
              </a:ext>
            </a:extLst>
          </p:cNvPr>
          <p:cNvGraphicFramePr>
            <a:graphicFrameLocks noGrp="1" noChangeAspect="1"/>
          </p:cNvGraphicFramePr>
          <p:nvPr>
            <p:ph idx="1"/>
          </p:nvPr>
        </p:nvGraphicFramePr>
        <p:xfrm>
          <a:off x="1066800" y="914400"/>
          <a:ext cx="7696200" cy="3362325"/>
        </p:xfrm>
        <a:graphic>
          <a:graphicData uri="http://schemas.openxmlformats.org/presentationml/2006/ole">
            <mc:AlternateContent xmlns:mc="http://schemas.openxmlformats.org/markup-compatibility/2006">
              <mc:Choice xmlns:v="urn:schemas-microsoft-com:vml" Requires="v">
                <p:oleObj spid="_x0000_s89213" name="Worksheet" r:id="rId4" imgW="3416300" imgH="1498600" progId="Excel.Sheet.8">
                  <p:embed/>
                </p:oleObj>
              </mc:Choice>
              <mc:Fallback>
                <p:oleObj name="Worksheet" r:id="rId4" imgW="3416300" imgH="1498600"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914400"/>
                        <a:ext cx="7696200" cy="33623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alpha val="74997"/>
                                </a:schemeClr>
                              </a:outerShdw>
                            </a:effectLst>
                          </a14:hiddenEffects>
                        </a:ext>
                      </a:extLst>
                    </p:spPr>
                  </p:pic>
                </p:oleObj>
              </mc:Fallback>
            </mc:AlternateContent>
          </a:graphicData>
        </a:graphic>
      </p:graphicFrame>
      <p:sp>
        <p:nvSpPr>
          <p:cNvPr id="89091" name="Slide Number Placeholder 4">
            <a:extLst>
              <a:ext uri="{FF2B5EF4-FFF2-40B4-BE49-F238E27FC236}">
                <a16:creationId xmlns:a16="http://schemas.microsoft.com/office/drawing/2014/main" id="{D30F0637-04B1-48B0-917D-C761FCE32858}"/>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4531952F-DB1E-459C-89B6-A7905D92A259}" type="slidenum">
              <a:rPr lang="en-US" altLang="en-US" sz="1400">
                <a:latin typeface="Arial" panose="020B0604020202020204" pitchFamily="34" charset="0"/>
              </a:rPr>
              <a:pPr/>
              <a:t>13</a:t>
            </a:fld>
            <a:endParaRPr lang="en-US" altLang="en-US" sz="1400">
              <a:latin typeface="Arial" panose="020B0604020202020204" pitchFamily="34" charset="0"/>
            </a:endParaRPr>
          </a:p>
        </p:txBody>
      </p:sp>
      <p:sp>
        <p:nvSpPr>
          <p:cNvPr id="89092" name="TextBox 5">
            <a:extLst>
              <a:ext uri="{FF2B5EF4-FFF2-40B4-BE49-F238E27FC236}">
                <a16:creationId xmlns:a16="http://schemas.microsoft.com/office/drawing/2014/main" id="{DDE2E886-1B82-47D1-9CEC-DF8747EFB006}"/>
              </a:ext>
            </a:extLst>
          </p:cNvPr>
          <p:cNvSpPr txBox="1">
            <a:spLocks noChangeArrowheads="1"/>
          </p:cNvSpPr>
          <p:nvPr/>
        </p:nvSpPr>
        <p:spPr bwMode="auto">
          <a:xfrm>
            <a:off x="3505200" y="1981200"/>
            <a:ext cx="1905000" cy="769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r>
              <a:rPr lang="en-US" altLang="en-US" sz="2000">
                <a:solidFill>
                  <a:srgbClr val="FF0000"/>
                </a:solidFill>
              </a:rPr>
              <a:t>35×30/100 = </a:t>
            </a:r>
            <a:r>
              <a:rPr lang="en-US" altLang="en-US">
                <a:solidFill>
                  <a:srgbClr val="FF0000"/>
                </a:solidFill>
              </a:rPr>
              <a:t>10.5 </a:t>
            </a:r>
          </a:p>
        </p:txBody>
      </p:sp>
      <p:sp>
        <p:nvSpPr>
          <p:cNvPr id="89093" name="TextBox 6">
            <a:extLst>
              <a:ext uri="{FF2B5EF4-FFF2-40B4-BE49-F238E27FC236}">
                <a16:creationId xmlns:a16="http://schemas.microsoft.com/office/drawing/2014/main" id="{FD6FDB43-AE68-4048-AC0F-9AC1309A3F19}"/>
              </a:ext>
            </a:extLst>
          </p:cNvPr>
          <p:cNvSpPr txBox="1">
            <a:spLocks noChangeArrowheads="1"/>
          </p:cNvSpPr>
          <p:nvPr/>
        </p:nvSpPr>
        <p:spPr bwMode="auto">
          <a:xfrm>
            <a:off x="5105400" y="2743200"/>
            <a:ext cx="1905000" cy="769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r>
              <a:rPr lang="en-US" altLang="en-US" sz="2000">
                <a:solidFill>
                  <a:srgbClr val="FF0000"/>
                </a:solidFill>
              </a:rPr>
              <a:t>65×70/100 = </a:t>
            </a:r>
            <a:r>
              <a:rPr lang="en-US" altLang="en-US">
                <a:solidFill>
                  <a:srgbClr val="FF0000"/>
                </a:solidFill>
              </a:rPr>
              <a:t>45.5 </a:t>
            </a:r>
          </a:p>
        </p:txBody>
      </p:sp>
      <p:sp>
        <p:nvSpPr>
          <p:cNvPr id="8" name="Text Placeholder 7">
            <a:extLst>
              <a:ext uri="{FF2B5EF4-FFF2-40B4-BE49-F238E27FC236}">
                <a16:creationId xmlns:a16="http://schemas.microsoft.com/office/drawing/2014/main" id="{E03D8093-CF03-4BEC-99DD-B154FE0FEFAE}"/>
              </a:ext>
            </a:extLst>
          </p:cNvPr>
          <p:cNvSpPr>
            <a:spLocks noGrp="1"/>
          </p:cNvSpPr>
          <p:nvPr>
            <p:ph type="body" idx="4294967295"/>
          </p:nvPr>
        </p:nvSpPr>
        <p:spPr>
          <a:xfrm>
            <a:off x="990600" y="914400"/>
            <a:ext cx="7772400" cy="5791200"/>
          </a:xfrm>
        </p:spPr>
        <p:txBody>
          <a:bodyPr/>
          <a:lstStyle/>
          <a:p>
            <a:endParaRPr lang="en-US" altLang="en-US"/>
          </a:p>
          <a:p>
            <a:pPr>
              <a:buFont typeface="Monotype Sorts" charset="2"/>
              <a:buNone/>
            </a:pPr>
            <a:endParaRPr lang="en-US" altLang="en-US"/>
          </a:p>
          <a:p>
            <a:pPr>
              <a:buFont typeface="Monotype Sorts" charset="2"/>
              <a:buNone/>
            </a:pPr>
            <a:endParaRPr lang="en-US" altLang="en-US"/>
          </a:p>
          <a:p>
            <a:endParaRPr lang="en-US" altLang="en-US"/>
          </a:p>
          <a:p>
            <a:endParaRPr lang="en-US" altLang="en-US"/>
          </a:p>
          <a:p>
            <a:pPr>
              <a:buFont typeface="Monotype Sorts" charset="2"/>
              <a:buNone/>
            </a:pPr>
            <a:endParaRPr lang="en-US" altLang="en-US"/>
          </a:p>
          <a:p>
            <a:r>
              <a:rPr lang="en-US" altLang="en-US" u="sng"/>
              <a:t>Obseved - Expected</a:t>
            </a:r>
            <a:br>
              <a:rPr lang="en-US" altLang="en-US"/>
            </a:br>
            <a:r>
              <a:rPr lang="en-US" altLang="en-US"/>
              <a:t>		1- Expected</a:t>
            </a:r>
          </a:p>
          <a:p>
            <a:r>
              <a:rPr lang="en-US" altLang="en-US" u="sng"/>
              <a:t>75% – 56%</a:t>
            </a:r>
            <a:r>
              <a:rPr lang="en-US" altLang="en-US"/>
              <a:t> = 	</a:t>
            </a:r>
            <a:r>
              <a:rPr lang="en-US" altLang="en-US" u="sng"/>
              <a:t>19%</a:t>
            </a:r>
            <a:r>
              <a:rPr lang="en-US" altLang="en-US"/>
              <a:t> = 0.43 </a:t>
            </a:r>
            <a:br>
              <a:rPr lang="en-US" altLang="en-US" u="sng"/>
            </a:br>
            <a:r>
              <a:rPr lang="en-US" altLang="en-US"/>
              <a:t>1 – 56%		44%</a:t>
            </a:r>
            <a:endParaRPr lang="en-US" altLang="en-US" u="sng"/>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Excel Demo</a:t>
            </a:r>
          </a:p>
        </p:txBody>
      </p:sp>
      <p:sp>
        <p:nvSpPr>
          <p:cNvPr id="3" name="Content Placeholder 2"/>
          <p:cNvSpPr>
            <a:spLocks noGrp="1"/>
          </p:cNvSpPr>
          <p:nvPr>
            <p:ph idx="1"/>
          </p:nvPr>
        </p:nvSpPr>
        <p:spPr/>
        <p:txBody>
          <a:bodyPr/>
          <a:lstStyle/>
          <a:p>
            <a:pPr marL="0" indent="0">
              <a:buNone/>
            </a:pPr>
            <a:r>
              <a:rPr lang="en-US" dirty="0"/>
              <a:t>Lecture1.xls</a:t>
            </a:r>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14</a:t>
            </a:fld>
            <a:endParaRPr lang="en-US" altLang="en-US"/>
          </a:p>
        </p:txBody>
      </p:sp>
    </p:spTree>
    <p:extLst>
      <p:ext uri="{BB962C8B-B14F-4D97-AF65-F5344CB8AC3E}">
        <p14:creationId xmlns:p14="http://schemas.microsoft.com/office/powerpoint/2010/main" val="1827220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Web Page Demo</a:t>
            </a:r>
          </a:p>
        </p:txBody>
      </p:sp>
      <p:sp>
        <p:nvSpPr>
          <p:cNvPr id="3" name="Content Placeholder 2"/>
          <p:cNvSpPr>
            <a:spLocks noGrp="1"/>
          </p:cNvSpPr>
          <p:nvPr>
            <p:ph idx="1"/>
          </p:nvPr>
        </p:nvSpPr>
        <p:spPr/>
        <p:txBody>
          <a:bodyPr/>
          <a:lstStyle/>
          <a:p>
            <a:pPr marL="0" indent="0">
              <a:buNone/>
            </a:pPr>
            <a:r>
              <a:rPr lang="en-US" sz="2800" dirty="0">
                <a:hlinkClick r:id="rId2"/>
              </a:rPr>
              <a:t>https://www.graphpad.com/quickcalcs/kappa2/</a:t>
            </a:r>
            <a:endParaRPr lang="en-US" sz="2800" dirty="0"/>
          </a:p>
          <a:p>
            <a:pPr marL="0" indent="0">
              <a:buNone/>
            </a:pPr>
            <a:endParaRPr lang="en-US" sz="2800"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15</a:t>
            </a:fld>
            <a:endParaRPr lang="en-US" altLang="en-US"/>
          </a:p>
        </p:txBody>
      </p:sp>
    </p:spTree>
    <p:extLst>
      <p:ext uri="{BB962C8B-B14F-4D97-AF65-F5344CB8AC3E}">
        <p14:creationId xmlns:p14="http://schemas.microsoft.com/office/powerpoint/2010/main" val="1478132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a:extLst>
              <a:ext uri="{FF2B5EF4-FFF2-40B4-BE49-F238E27FC236}">
                <a16:creationId xmlns:a16="http://schemas.microsoft.com/office/drawing/2014/main" id="{B5F51FE1-F787-41D4-BD4C-86963DCB99AE}"/>
              </a:ext>
            </a:extLst>
          </p:cNvPr>
          <p:cNvSpPr>
            <a:spLocks noGrp="1" noChangeArrowheads="1"/>
          </p:cNvSpPr>
          <p:nvPr>
            <p:ph type="title"/>
          </p:nvPr>
        </p:nvSpPr>
        <p:spPr/>
        <p:txBody>
          <a:bodyPr/>
          <a:lstStyle/>
          <a:p>
            <a:r>
              <a:rPr lang="en-US" altLang="en-US" sz="3600"/>
              <a:t>Kappa for variables with more than two values</a:t>
            </a:r>
          </a:p>
        </p:txBody>
      </p:sp>
      <p:sp>
        <p:nvSpPr>
          <p:cNvPr id="91138" name="Rectangle 3">
            <a:extLst>
              <a:ext uri="{FF2B5EF4-FFF2-40B4-BE49-F238E27FC236}">
                <a16:creationId xmlns:a16="http://schemas.microsoft.com/office/drawing/2014/main" id="{AEFE5ED1-BA2E-467A-9037-699ADB5EBC9A}"/>
              </a:ext>
            </a:extLst>
          </p:cNvPr>
          <p:cNvSpPr>
            <a:spLocks noGrp="1" noChangeArrowheads="1"/>
          </p:cNvSpPr>
          <p:nvPr>
            <p:ph type="body" idx="1"/>
          </p:nvPr>
        </p:nvSpPr>
        <p:spPr/>
        <p:txBody>
          <a:bodyPr/>
          <a:lstStyle/>
          <a:p>
            <a:r>
              <a:rPr lang="en-US" altLang="en-US" sz="2800"/>
              <a:t>Calculate observed and expected agreement the same way</a:t>
            </a:r>
          </a:p>
          <a:p>
            <a:r>
              <a:rPr lang="en-US" altLang="en-US" sz="2800"/>
              <a:t>Calculate Kappa the same way</a:t>
            </a:r>
          </a:p>
          <a:p>
            <a:r>
              <a:rPr lang="en-US" altLang="en-US" sz="2800"/>
              <a:t>If the variable is </a:t>
            </a:r>
            <a:r>
              <a:rPr lang="en-US" altLang="en-US" sz="2800" i="1"/>
              <a:t>ordinal</a:t>
            </a:r>
            <a:r>
              <a:rPr lang="en-US" altLang="en-US" sz="2800"/>
              <a:t> use </a:t>
            </a:r>
            <a:r>
              <a:rPr lang="en-US" altLang="en-US" sz="2800" i="1"/>
              <a:t>weighted kappa</a:t>
            </a:r>
            <a:endParaRPr lang="en-US" altLang="en-US" sz="2800"/>
          </a:p>
        </p:txBody>
      </p:sp>
      <p:sp>
        <p:nvSpPr>
          <p:cNvPr id="91139" name="Slide Number Placeholder 3">
            <a:extLst>
              <a:ext uri="{FF2B5EF4-FFF2-40B4-BE49-F238E27FC236}">
                <a16:creationId xmlns:a16="http://schemas.microsoft.com/office/drawing/2014/main" id="{5F64349F-F90E-49AC-90DC-F72E83723D3F}"/>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408FFA4B-3B61-4F45-A527-CC4525F9EDDD}" type="slidenum">
              <a:rPr lang="en-US" altLang="en-US" sz="1400">
                <a:latin typeface="Arial" panose="020B0604020202020204" pitchFamily="34" charset="0"/>
              </a:rPr>
              <a:pPr/>
              <a:t>16</a:t>
            </a:fld>
            <a:endParaRPr lang="en-US" altLang="en-US" sz="1400">
              <a:latin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a:extLst>
              <a:ext uri="{FF2B5EF4-FFF2-40B4-BE49-F238E27FC236}">
                <a16:creationId xmlns:a16="http://schemas.microsoft.com/office/drawing/2014/main" id="{1ED88159-649B-46B6-B061-79F24E5A6578}"/>
              </a:ext>
            </a:extLst>
          </p:cNvPr>
          <p:cNvSpPr>
            <a:spLocks noGrp="1" noChangeArrowheads="1"/>
          </p:cNvSpPr>
          <p:nvPr>
            <p:ph type="title"/>
          </p:nvPr>
        </p:nvSpPr>
        <p:spPr/>
        <p:txBody>
          <a:bodyPr/>
          <a:lstStyle/>
          <a:p>
            <a:r>
              <a:rPr lang="en-US" altLang="en-US"/>
              <a:t>GCS Eye opening- Observed</a:t>
            </a:r>
          </a:p>
        </p:txBody>
      </p:sp>
      <p:graphicFrame>
        <p:nvGraphicFramePr>
          <p:cNvPr id="95234" name="Object 2">
            <a:extLst>
              <a:ext uri="{FF2B5EF4-FFF2-40B4-BE49-F238E27FC236}">
                <a16:creationId xmlns:a16="http://schemas.microsoft.com/office/drawing/2014/main" id="{844D68CB-576C-4210-A20F-A7DFCF0C3857}"/>
              </a:ext>
            </a:extLst>
          </p:cNvPr>
          <p:cNvGraphicFramePr>
            <a:graphicFrameLocks noGrp="1" noChangeAspect="1"/>
          </p:cNvGraphicFramePr>
          <p:nvPr>
            <p:ph idx="1"/>
          </p:nvPr>
        </p:nvGraphicFramePr>
        <p:xfrm>
          <a:off x="1143000" y="2171700"/>
          <a:ext cx="7772400" cy="2035175"/>
        </p:xfrm>
        <a:graphic>
          <a:graphicData uri="http://schemas.openxmlformats.org/presentationml/2006/ole">
            <mc:AlternateContent xmlns:mc="http://schemas.openxmlformats.org/markup-compatibility/2006">
              <mc:Choice xmlns:v="urn:schemas-microsoft-com:vml" Requires="v">
                <p:oleObj spid="_x0000_s95354" name="Worksheet" r:id="rId4" imgW="20368254" imgH="5333333" progId="Excel.Sheet.8">
                  <p:embed/>
                </p:oleObj>
              </mc:Choice>
              <mc:Fallback>
                <p:oleObj name="Worksheet" r:id="rId4" imgW="20368254" imgH="5333333"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171700"/>
                        <a:ext cx="7772400" cy="2035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oleObj>
              </mc:Fallback>
            </mc:AlternateContent>
          </a:graphicData>
        </a:graphic>
      </p:graphicFrame>
      <p:sp>
        <p:nvSpPr>
          <p:cNvPr id="95235" name="Slide Number Placeholder 3">
            <a:extLst>
              <a:ext uri="{FF2B5EF4-FFF2-40B4-BE49-F238E27FC236}">
                <a16:creationId xmlns:a16="http://schemas.microsoft.com/office/drawing/2014/main" id="{32F2F87E-550A-4BA8-9F1C-348BD13A0423}"/>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3AEC4C89-8D0F-4FF1-BA40-20A4B4CFB697}" type="slidenum">
              <a:rPr lang="en-US" altLang="en-US" sz="1400">
                <a:latin typeface="Arial" panose="020B0604020202020204" pitchFamily="34" charset="0"/>
              </a:rPr>
              <a:pPr/>
              <a:t>17</a:t>
            </a:fld>
            <a:endParaRPr lang="en-US" altLang="en-US" sz="1400">
              <a:latin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1010" name="Rectangle 2">
            <a:extLst>
              <a:ext uri="{FF2B5EF4-FFF2-40B4-BE49-F238E27FC236}">
                <a16:creationId xmlns:a16="http://schemas.microsoft.com/office/drawing/2014/main" id="{123E748F-D86E-4B77-AF18-77FE0AA2AF53}"/>
              </a:ext>
            </a:extLst>
          </p:cNvPr>
          <p:cNvSpPr>
            <a:spLocks noGrp="1" noChangeArrowheads="1"/>
          </p:cNvSpPr>
          <p:nvPr>
            <p:ph type="title"/>
          </p:nvPr>
        </p:nvSpPr>
        <p:spPr/>
        <p:txBody>
          <a:bodyPr/>
          <a:lstStyle/>
          <a:p>
            <a:r>
              <a:rPr lang="en-US" altLang="en-US"/>
              <a:t>Eye Opening: Expected</a:t>
            </a:r>
          </a:p>
        </p:txBody>
      </p:sp>
      <p:graphicFrame>
        <p:nvGraphicFramePr>
          <p:cNvPr id="171012" name="Object 2">
            <a:extLst>
              <a:ext uri="{FF2B5EF4-FFF2-40B4-BE49-F238E27FC236}">
                <a16:creationId xmlns:a16="http://schemas.microsoft.com/office/drawing/2014/main" id="{A49F49EC-2805-4F48-9C83-F7F14FB100DA}"/>
              </a:ext>
            </a:extLst>
          </p:cNvPr>
          <p:cNvGraphicFramePr>
            <a:graphicFrameLocks noGrp="1" noChangeAspect="1"/>
          </p:cNvGraphicFramePr>
          <p:nvPr>
            <p:ph idx="1"/>
            <p:extLst>
              <p:ext uri="{D42A27DB-BD31-4B8C-83A1-F6EECF244321}">
                <p14:modId xmlns:p14="http://schemas.microsoft.com/office/powerpoint/2010/main" val="4084611368"/>
              </p:ext>
            </p:extLst>
          </p:nvPr>
        </p:nvGraphicFramePr>
        <p:xfrm>
          <a:off x="1744663" y="2478088"/>
          <a:ext cx="6643687" cy="2055812"/>
        </p:xfrm>
        <a:graphic>
          <a:graphicData uri="http://schemas.openxmlformats.org/presentationml/2006/ole">
            <mc:AlternateContent xmlns:mc="http://schemas.openxmlformats.org/markup-compatibility/2006">
              <mc:Choice xmlns:v="urn:schemas-microsoft-com:vml" Requires="v">
                <p:oleObj spid="_x0000_s97403" name="Worksheet" r:id="rId4" imgW="4556709" imgH="1409768" progId="Excel.Sheet.8">
                  <p:embed/>
                </p:oleObj>
              </mc:Choice>
              <mc:Fallback>
                <p:oleObj name="Worksheet" r:id="rId4" imgW="4556709" imgH="1409768" progId="Excel.Sheet.8">
                  <p:embed/>
                  <p:pic>
                    <p:nvPicPr>
                      <p:cNvPr id="0" name="Object 2"/>
                      <p:cNvPicPr>
                        <a:picLocks noChangeAspect="1" noChangeArrowheads="1"/>
                      </p:cNvPicPr>
                      <p:nvPr/>
                    </p:nvPicPr>
                    <p:blipFill>
                      <a:blip r:embed="rId5"/>
                      <a:srcRect/>
                      <a:stretch>
                        <a:fillRect/>
                      </a:stretch>
                    </p:blipFill>
                    <p:spPr bwMode="auto">
                      <a:xfrm>
                        <a:off x="1744663" y="2478088"/>
                        <a:ext cx="6643687" cy="20558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alpha val="74997"/>
                                </a:schemeClr>
                              </a:outerShdw>
                            </a:effectLst>
                          </a14:hiddenEffects>
                        </a:ext>
                      </a:extLst>
                    </p:spPr>
                  </p:pic>
                </p:oleObj>
              </mc:Fallback>
            </mc:AlternateContent>
          </a:graphicData>
        </a:graphic>
      </p:graphicFrame>
      <p:sp>
        <p:nvSpPr>
          <p:cNvPr id="171014" name="Text Box 6">
            <a:extLst>
              <a:ext uri="{FF2B5EF4-FFF2-40B4-BE49-F238E27FC236}">
                <a16:creationId xmlns:a16="http://schemas.microsoft.com/office/drawing/2014/main" id="{99D4F31B-B398-48AE-9737-5D3F53DCC053}"/>
              </a:ext>
            </a:extLst>
          </p:cNvPr>
          <p:cNvSpPr txBox="1">
            <a:spLocks noChangeArrowheads="1"/>
          </p:cNvSpPr>
          <p:nvPr/>
        </p:nvSpPr>
        <p:spPr bwMode="auto">
          <a:xfrm>
            <a:off x="1676400" y="5283200"/>
            <a:ext cx="2806666"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r>
              <a:rPr lang="en-US" altLang="en-US" sz="2800" dirty="0"/>
              <a:t>17</a:t>
            </a:r>
            <a:r>
              <a:rPr lang="en-US" altLang="en-US" sz="2800" dirty="0">
                <a:latin typeface="MS Gothic" panose="020B0609070205080204" pitchFamily="49" charset="-128"/>
                <a:ea typeface="MS Gothic" panose="020B0609070205080204" pitchFamily="49" charset="-128"/>
              </a:rPr>
              <a:t>×</a:t>
            </a:r>
            <a:r>
              <a:rPr lang="en-US" altLang="en-US" sz="2800" dirty="0">
                <a:ea typeface="MS Gothic" panose="020B0609070205080204" pitchFamily="49" charset="-128"/>
              </a:rPr>
              <a:t> 14/116 = 2.1</a:t>
            </a:r>
          </a:p>
        </p:txBody>
      </p:sp>
      <p:sp>
        <p:nvSpPr>
          <p:cNvPr id="97284" name="Slide Number Placeholder 4">
            <a:extLst>
              <a:ext uri="{FF2B5EF4-FFF2-40B4-BE49-F238E27FC236}">
                <a16:creationId xmlns:a16="http://schemas.microsoft.com/office/drawing/2014/main" id="{5F11A61C-665F-4CEF-BB26-AEA76905634A}"/>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5C947DCD-E6C5-4982-AF5C-72B464AEE206}" type="slidenum">
              <a:rPr lang="en-US" altLang="en-US" sz="1400">
                <a:latin typeface="Arial" panose="020B0604020202020204" pitchFamily="34" charset="0"/>
              </a:rPr>
              <a:pPr/>
              <a:t>18</a:t>
            </a:fld>
            <a:endParaRPr lang="en-US" altLang="en-US" sz="140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10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101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10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0" grpId="0"/>
      <p:bldP spid="1710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a:extLst>
              <a:ext uri="{FF2B5EF4-FFF2-40B4-BE49-F238E27FC236}">
                <a16:creationId xmlns:a16="http://schemas.microsoft.com/office/drawing/2014/main" id="{B38A4CCA-C964-43CE-95BF-53804AB15D50}"/>
              </a:ext>
            </a:extLst>
          </p:cNvPr>
          <p:cNvSpPr>
            <a:spLocks noGrp="1" noChangeArrowheads="1"/>
          </p:cNvSpPr>
          <p:nvPr>
            <p:ph type="title"/>
          </p:nvPr>
        </p:nvSpPr>
        <p:spPr>
          <a:xfrm>
            <a:off x="1173163" y="304800"/>
            <a:ext cx="7772400" cy="685800"/>
          </a:xfrm>
        </p:spPr>
        <p:txBody>
          <a:bodyPr/>
          <a:lstStyle/>
          <a:p>
            <a:r>
              <a:rPr lang="en-US" altLang="en-US" sz="4000"/>
              <a:t>Weighted Kappa</a:t>
            </a:r>
          </a:p>
        </p:txBody>
      </p:sp>
      <p:sp>
        <p:nvSpPr>
          <p:cNvPr id="99330" name="Rectangle 3">
            <a:extLst>
              <a:ext uri="{FF2B5EF4-FFF2-40B4-BE49-F238E27FC236}">
                <a16:creationId xmlns:a16="http://schemas.microsoft.com/office/drawing/2014/main" id="{EBB8624A-97EC-4521-AA2A-4AB19A1FFCBE}"/>
              </a:ext>
            </a:extLst>
          </p:cNvPr>
          <p:cNvSpPr>
            <a:spLocks noGrp="1" noChangeArrowheads="1"/>
          </p:cNvSpPr>
          <p:nvPr>
            <p:ph type="body" idx="1"/>
          </p:nvPr>
        </p:nvSpPr>
        <p:spPr>
          <a:xfrm>
            <a:off x="1066800" y="1219200"/>
            <a:ext cx="7772400" cy="2971800"/>
          </a:xfrm>
        </p:spPr>
        <p:txBody>
          <a:bodyPr/>
          <a:lstStyle/>
          <a:p>
            <a:r>
              <a:rPr lang="en-US" altLang="en-US"/>
              <a:t>Weighted kappa</a:t>
            </a:r>
          </a:p>
          <a:p>
            <a:pPr lvl="1"/>
            <a:r>
              <a:rPr lang="en-US" altLang="en-US"/>
              <a:t>Linear </a:t>
            </a:r>
          </a:p>
          <a:p>
            <a:pPr lvl="1"/>
            <a:r>
              <a:rPr lang="en-US" altLang="en-US"/>
              <a:t>Quadratic – </a:t>
            </a:r>
            <a:r>
              <a:rPr lang="en-US" altLang="ja-JP"/>
              <a:t>penalty for being wrong is squared (so more partial credit for being close)</a:t>
            </a:r>
          </a:p>
          <a:p>
            <a:pPr lvl="1"/>
            <a:r>
              <a:rPr lang="en-US" altLang="en-US"/>
              <a:t>Custom</a:t>
            </a:r>
          </a:p>
        </p:txBody>
      </p:sp>
      <p:sp>
        <p:nvSpPr>
          <p:cNvPr id="99331" name="Slide Number Placeholder 3">
            <a:extLst>
              <a:ext uri="{FF2B5EF4-FFF2-40B4-BE49-F238E27FC236}">
                <a16:creationId xmlns:a16="http://schemas.microsoft.com/office/drawing/2014/main" id="{236AEA33-60DF-4647-BAF1-DC4D8009092A}"/>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DBEB2DF8-D899-4B19-BE47-A4F06D4C75CF}" type="slidenum">
              <a:rPr lang="en-US" altLang="en-US" sz="1400">
                <a:latin typeface="Arial" panose="020B0604020202020204" pitchFamily="34" charset="0"/>
              </a:rPr>
              <a:pPr/>
              <a:t>19</a:t>
            </a:fld>
            <a:endParaRPr lang="en-US" altLang="en-US" sz="1400">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D12D4-242B-4AE2-9187-7D02586A9956}"/>
              </a:ext>
            </a:extLst>
          </p:cNvPr>
          <p:cNvSpPr>
            <a:spLocks noGrp="1"/>
          </p:cNvSpPr>
          <p:nvPr>
            <p:ph type="title"/>
          </p:nvPr>
        </p:nvSpPr>
        <p:spPr/>
        <p:txBody>
          <a:bodyPr/>
          <a:lstStyle/>
          <a:p>
            <a:r>
              <a:rPr lang="en-US" dirty="0"/>
              <a:t>Test/Observer Reliability</a:t>
            </a:r>
          </a:p>
        </p:txBody>
      </p:sp>
      <p:sp>
        <p:nvSpPr>
          <p:cNvPr id="3" name="Content Placeholder 2">
            <a:extLst>
              <a:ext uri="{FF2B5EF4-FFF2-40B4-BE49-F238E27FC236}">
                <a16:creationId xmlns:a16="http://schemas.microsoft.com/office/drawing/2014/main" id="{D4F99B78-8BD8-4D52-9928-0E83A0A5EFE9}"/>
              </a:ext>
            </a:extLst>
          </p:cNvPr>
          <p:cNvSpPr>
            <a:spLocks noGrp="1"/>
          </p:cNvSpPr>
          <p:nvPr>
            <p:ph idx="1"/>
          </p:nvPr>
        </p:nvSpPr>
        <p:spPr/>
        <p:txBody>
          <a:bodyPr/>
          <a:lstStyle/>
          <a:p>
            <a:r>
              <a:rPr lang="en-US" dirty="0"/>
              <a:t>Same or similar result in the same person (within a time period too short for real biological change to occur)</a:t>
            </a:r>
          </a:p>
          <a:p>
            <a:r>
              <a:rPr lang="en-US" dirty="0"/>
              <a:t>Results consistent whether repeated by the same observer (intra-rater reliability) or different observers (inter-rater reliability)</a:t>
            </a:r>
          </a:p>
          <a:p>
            <a:endParaRPr lang="en-US" dirty="0"/>
          </a:p>
        </p:txBody>
      </p:sp>
      <p:sp>
        <p:nvSpPr>
          <p:cNvPr id="4" name="Slide Number Placeholder 3">
            <a:extLst>
              <a:ext uri="{FF2B5EF4-FFF2-40B4-BE49-F238E27FC236}">
                <a16:creationId xmlns:a16="http://schemas.microsoft.com/office/drawing/2014/main" id="{767D10A2-FAA4-45AC-9CED-980FDEB2892D}"/>
              </a:ext>
            </a:extLst>
          </p:cNvPr>
          <p:cNvSpPr>
            <a:spLocks noGrp="1"/>
          </p:cNvSpPr>
          <p:nvPr>
            <p:ph type="sldNum" sz="quarter" idx="12"/>
          </p:nvPr>
        </p:nvSpPr>
        <p:spPr/>
        <p:txBody>
          <a:bodyPr/>
          <a:lstStyle/>
          <a:p>
            <a:fld id="{616E4FA0-5BB6-493E-95A6-EA89D2B23493}" type="slidenum">
              <a:rPr lang="en-US" altLang="en-US" smtClean="0"/>
              <a:pPr/>
              <a:t>2</a:t>
            </a:fld>
            <a:endParaRPr lang="en-US" altLang="en-US"/>
          </a:p>
        </p:txBody>
      </p:sp>
    </p:spTree>
    <p:extLst>
      <p:ext uri="{BB962C8B-B14F-4D97-AF65-F5344CB8AC3E}">
        <p14:creationId xmlns:p14="http://schemas.microsoft.com/office/powerpoint/2010/main" val="1122292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a:extLst>
              <a:ext uri="{FF2B5EF4-FFF2-40B4-BE49-F238E27FC236}">
                <a16:creationId xmlns:a16="http://schemas.microsoft.com/office/drawing/2014/main" id="{F5CF1672-AFCC-4660-9CF5-9FAE7964D246}"/>
              </a:ext>
            </a:extLst>
          </p:cNvPr>
          <p:cNvSpPr>
            <a:spLocks noGrp="1" noChangeArrowheads="1"/>
          </p:cNvSpPr>
          <p:nvPr>
            <p:ph type="title"/>
          </p:nvPr>
        </p:nvSpPr>
        <p:spPr>
          <a:xfrm>
            <a:off x="1143000" y="228600"/>
            <a:ext cx="7772400" cy="533400"/>
          </a:xfrm>
        </p:spPr>
        <p:txBody>
          <a:bodyPr/>
          <a:lstStyle/>
          <a:p>
            <a:r>
              <a:rPr lang="en-US" altLang="en-US" sz="4000"/>
              <a:t>Unbalanced Disagreement</a:t>
            </a:r>
          </a:p>
        </p:txBody>
      </p:sp>
      <p:sp>
        <p:nvSpPr>
          <p:cNvPr id="93186" name="Rectangle 4">
            <a:extLst>
              <a:ext uri="{FF2B5EF4-FFF2-40B4-BE49-F238E27FC236}">
                <a16:creationId xmlns:a16="http://schemas.microsoft.com/office/drawing/2014/main" id="{222ED096-620A-4319-AEA7-BE82F546913F}"/>
              </a:ext>
            </a:extLst>
          </p:cNvPr>
          <p:cNvSpPr>
            <a:spLocks noChangeArrowheads="1"/>
          </p:cNvSpPr>
          <p:nvPr/>
        </p:nvSpPr>
        <p:spPr bwMode="auto">
          <a:xfrm>
            <a:off x="0" y="1920875"/>
            <a:ext cx="9144000" cy="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endParaRPr lang="en-US" altLang="en-US"/>
          </a:p>
        </p:txBody>
      </p:sp>
      <p:graphicFrame>
        <p:nvGraphicFramePr>
          <p:cNvPr id="180392" name="Group 168">
            <a:extLst>
              <a:ext uri="{FF2B5EF4-FFF2-40B4-BE49-F238E27FC236}">
                <a16:creationId xmlns:a16="http://schemas.microsoft.com/office/drawing/2014/main" id="{A5520BC5-C34F-489C-91F4-D07C5806E8D9}"/>
              </a:ext>
            </a:extLst>
          </p:cNvPr>
          <p:cNvGraphicFramePr>
            <a:graphicFrameLocks noGrp="1"/>
          </p:cNvGraphicFramePr>
          <p:nvPr/>
        </p:nvGraphicFramePr>
        <p:xfrm>
          <a:off x="5181600" y="1295400"/>
          <a:ext cx="3733800" cy="4887910"/>
        </p:xfrm>
        <a:graphic>
          <a:graphicData uri="http://schemas.openxmlformats.org/drawingml/2006/table">
            <a:tbl>
              <a:tblPr/>
              <a:tblGrid>
                <a:gridCol w="10668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tblGrid>
              <a:tr h="701131">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Lesion #</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Observer  A</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Observer B</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1</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ea typeface="Times New Roman" charset="0"/>
                        </a:rPr>
                        <a:t>2</a:t>
                      </a:r>
                      <a:endParaRPr kumimoji="0" lang="en-US" sz="2000" b="0" i="0" u="none" strike="noStrike" cap="none" normalizeH="0" baseline="0" dirty="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17567">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3</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ea typeface="Times New Roman" charset="0"/>
                        </a:rPr>
                        <a:t>4</a:t>
                      </a:r>
                      <a:endParaRPr kumimoji="0" lang="en-US" sz="2000" b="0" i="0" u="none" strike="noStrike" cap="none" normalizeH="0" baseline="0" dirty="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5</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17567">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6</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7</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8</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17567">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9</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10</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ea typeface="Times New Roman" charset="0"/>
                        </a:rPr>
                        <a:t>L</a:t>
                      </a:r>
                      <a:endParaRPr kumimoji="0" lang="en-US" sz="2000" b="0" i="0" u="none" strike="noStrike" cap="none" normalizeH="0" baseline="0" dirty="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
        <p:nvSpPr>
          <p:cNvPr id="93237" name="Rectangle 165">
            <a:extLst>
              <a:ext uri="{FF2B5EF4-FFF2-40B4-BE49-F238E27FC236}">
                <a16:creationId xmlns:a16="http://schemas.microsoft.com/office/drawing/2014/main" id="{C3600319-4320-4897-BABF-4032AC612855}"/>
              </a:ext>
            </a:extLst>
          </p:cNvPr>
          <p:cNvSpPr>
            <a:spLocks noChangeArrowheads="1"/>
          </p:cNvSpPr>
          <p:nvPr/>
        </p:nvSpPr>
        <p:spPr bwMode="auto">
          <a:xfrm>
            <a:off x="0" y="4935538"/>
            <a:ext cx="9144000" cy="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endParaRPr lang="en-US" altLang="en-US"/>
          </a:p>
        </p:txBody>
      </p:sp>
      <p:sp>
        <p:nvSpPr>
          <p:cNvPr id="180551" name="Rectangle 327">
            <a:extLst>
              <a:ext uri="{FF2B5EF4-FFF2-40B4-BE49-F238E27FC236}">
                <a16:creationId xmlns:a16="http://schemas.microsoft.com/office/drawing/2014/main" id="{7E4537EB-7A9C-4757-8357-D4EB931FF10B}"/>
              </a:ext>
            </a:extLst>
          </p:cNvPr>
          <p:cNvSpPr>
            <a:spLocks noGrp="1" noChangeArrowheads="1"/>
          </p:cNvSpPr>
          <p:nvPr>
            <p:ph type="body" idx="4294967295"/>
          </p:nvPr>
        </p:nvSpPr>
        <p:spPr>
          <a:xfrm>
            <a:off x="1066800" y="1143000"/>
            <a:ext cx="3886200" cy="2209800"/>
          </a:xfrm>
        </p:spPr>
        <p:txBody>
          <a:bodyPr/>
          <a:lstStyle/>
          <a:p>
            <a:pPr>
              <a:lnSpc>
                <a:spcPct val="80000"/>
              </a:lnSpc>
            </a:pPr>
            <a:r>
              <a:rPr lang="en-US" altLang="en-US" sz="2400"/>
              <a:t>What is going on here?</a:t>
            </a:r>
          </a:p>
          <a:p>
            <a:pPr>
              <a:lnSpc>
                <a:spcPct val="80000"/>
              </a:lnSpc>
            </a:pPr>
            <a:r>
              <a:rPr lang="en-US" altLang="en-US" sz="2400"/>
              <a:t>Look for lack of balance above and below diagonal</a:t>
            </a:r>
          </a:p>
          <a:p>
            <a:pPr>
              <a:lnSpc>
                <a:spcPct val="80000"/>
              </a:lnSpc>
            </a:pPr>
            <a:r>
              <a:rPr lang="en-US" altLang="en-US" sz="2400"/>
              <a:t>Results when observers have different thresholds </a:t>
            </a:r>
          </a:p>
        </p:txBody>
      </p:sp>
      <p:graphicFrame>
        <p:nvGraphicFramePr>
          <p:cNvPr id="93239" name="Object 2">
            <a:extLst>
              <a:ext uri="{FF2B5EF4-FFF2-40B4-BE49-F238E27FC236}">
                <a16:creationId xmlns:a16="http://schemas.microsoft.com/office/drawing/2014/main" id="{965D41C9-DC3B-44C3-9711-24D59BD5B05B}"/>
              </a:ext>
            </a:extLst>
          </p:cNvPr>
          <p:cNvGraphicFramePr>
            <a:graphicFrameLocks noGrp="1" noChangeAspect="1"/>
          </p:cNvGraphicFramePr>
          <p:nvPr>
            <p:ph idx="1"/>
          </p:nvPr>
        </p:nvGraphicFramePr>
        <p:xfrm>
          <a:off x="990600" y="3505200"/>
          <a:ext cx="4038600" cy="2105025"/>
        </p:xfrm>
        <a:graphic>
          <a:graphicData uri="http://schemas.openxmlformats.org/presentationml/2006/ole">
            <mc:AlternateContent xmlns:mc="http://schemas.openxmlformats.org/markup-compatibility/2006">
              <mc:Choice xmlns:v="urn:schemas-microsoft-com:vml" Requires="v">
                <p:oleObj spid="_x0000_s1095" name="Worksheet" r:id="rId4" imgW="2819400" imgH="1473200" progId="Excel.Sheet.8">
                  <p:embed/>
                </p:oleObj>
              </mc:Choice>
              <mc:Fallback>
                <p:oleObj name="Worksheet" r:id="rId4" imgW="2819400" imgH="1473200"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505200"/>
                        <a:ext cx="4038600" cy="2105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alpha val="74997"/>
                                </a:schemeClr>
                              </a:outerShdw>
                            </a:effectLst>
                          </a14:hiddenEffects>
                        </a:ext>
                      </a:extLst>
                    </p:spPr>
                  </p:pic>
                </p:oleObj>
              </mc:Fallback>
            </mc:AlternateContent>
          </a:graphicData>
        </a:graphic>
      </p:graphicFrame>
      <p:sp>
        <p:nvSpPr>
          <p:cNvPr id="93240" name="Slide Number Placeholder 7">
            <a:extLst>
              <a:ext uri="{FF2B5EF4-FFF2-40B4-BE49-F238E27FC236}">
                <a16:creationId xmlns:a16="http://schemas.microsoft.com/office/drawing/2014/main" id="{5F8C194F-BF20-41F5-B7B5-726B0D60D5FC}"/>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BB61072B-8D2E-4178-85F5-853BCD166B65}" type="slidenum">
              <a:rPr lang="en-US" altLang="en-US" sz="1400">
                <a:latin typeface="Arial" panose="020B0604020202020204" pitchFamily="34" charset="0"/>
              </a:rPr>
              <a:pPr/>
              <a:t>20</a:t>
            </a:fld>
            <a:endParaRPr lang="en-US" altLang="en-US" sz="1400">
              <a:latin typeface="Arial" panose="020B0604020202020204" pitchFamily="34" charset="0"/>
            </a:endParaRPr>
          </a:p>
        </p:txBody>
      </p:sp>
    </p:spTree>
    <p:extLst>
      <p:ext uri="{BB962C8B-B14F-4D97-AF65-F5344CB8AC3E}">
        <p14:creationId xmlns:p14="http://schemas.microsoft.com/office/powerpoint/2010/main" val="30588676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05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05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05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55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Linear Weights</a:t>
            </a:r>
            <a:br>
              <a:rPr lang="en-US" dirty="0"/>
            </a:br>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21</a:t>
            </a:fld>
            <a:endParaRPr lang="en-US" altLang="en-US"/>
          </a:p>
        </p:txBody>
      </p:sp>
      <p:graphicFrame>
        <p:nvGraphicFramePr>
          <p:cNvPr id="5" name="Table 4"/>
          <p:cNvGraphicFramePr>
            <a:graphicFrameLocks noGrp="1"/>
          </p:cNvGraphicFramePr>
          <p:nvPr>
            <p:extLst>
              <p:ext uri="{D42A27DB-BD31-4B8C-83A1-F6EECF244321}">
                <p14:modId xmlns:p14="http://schemas.microsoft.com/office/powerpoint/2010/main" val="2748924755"/>
              </p:ext>
            </p:extLst>
          </p:nvPr>
        </p:nvGraphicFramePr>
        <p:xfrm>
          <a:off x="1447801" y="1600200"/>
          <a:ext cx="6553201" cy="3962400"/>
        </p:xfrm>
        <a:graphic>
          <a:graphicData uri="http://schemas.openxmlformats.org/drawingml/2006/table">
            <a:tbl>
              <a:tblPr/>
              <a:tblGrid>
                <a:gridCol w="2047875">
                  <a:extLst>
                    <a:ext uri="{9D8B030D-6E8A-4147-A177-3AD203B41FA5}">
                      <a16:colId xmlns:a16="http://schemas.microsoft.com/office/drawing/2014/main" val="20000"/>
                    </a:ext>
                  </a:extLst>
                </a:gridCol>
                <a:gridCol w="1530518">
                  <a:extLst>
                    <a:ext uri="{9D8B030D-6E8A-4147-A177-3AD203B41FA5}">
                      <a16:colId xmlns:a16="http://schemas.microsoft.com/office/drawing/2014/main" val="20001"/>
                    </a:ext>
                  </a:extLst>
                </a:gridCol>
                <a:gridCol w="1573630">
                  <a:extLst>
                    <a:ext uri="{9D8B030D-6E8A-4147-A177-3AD203B41FA5}">
                      <a16:colId xmlns:a16="http://schemas.microsoft.com/office/drawing/2014/main" val="20002"/>
                    </a:ext>
                  </a:extLst>
                </a:gridCol>
                <a:gridCol w="1401178">
                  <a:extLst>
                    <a:ext uri="{9D8B030D-6E8A-4147-A177-3AD203B41FA5}">
                      <a16:colId xmlns:a16="http://schemas.microsoft.com/office/drawing/2014/main" val="20003"/>
                    </a:ext>
                  </a:extLst>
                </a:gridCol>
              </a:tblGrid>
              <a:tr h="990600">
                <a:tc>
                  <a:txBody>
                    <a:bodyPr/>
                    <a:lstStyle/>
                    <a:p>
                      <a:pPr algn="l" fontAlgn="b"/>
                      <a:endParaRPr lang="en-US" sz="3200" b="0" i="0" u="none" strike="noStrike" dirty="0">
                        <a:solidFill>
                          <a:srgbClr val="000000"/>
                        </a:solidFill>
                        <a:effectLst/>
                        <a:latin typeface="Arial"/>
                      </a:endParaRPr>
                    </a:p>
                  </a:txBody>
                  <a:tcPr marL="12700" marR="12700" marT="12700" marB="0" anchor="b">
                    <a:lnL>
                      <a:noFill/>
                    </a:lnL>
                    <a:lnR>
                      <a:noFill/>
                    </a:lnR>
                    <a:lnT>
                      <a:noFill/>
                    </a:lnT>
                    <a:lnB>
                      <a:noFill/>
                    </a:lnB>
                  </a:tcPr>
                </a:tc>
                <a:tc>
                  <a:txBody>
                    <a:bodyPr/>
                    <a:lstStyle/>
                    <a:p>
                      <a:pPr algn="ctr" fontAlgn="b"/>
                      <a:r>
                        <a:rPr lang="en-US" sz="3200" b="0" i="0" u="none" strike="noStrike" dirty="0">
                          <a:solidFill>
                            <a:srgbClr val="000000"/>
                          </a:solidFill>
                          <a:effectLst/>
                          <a:latin typeface="Arial"/>
                        </a:rPr>
                        <a:t>S</a:t>
                      </a:r>
                    </a:p>
                  </a:txBody>
                  <a:tcPr marL="12700" marR="12700" marT="1270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ctr" fontAlgn="b"/>
                      <a:r>
                        <a:rPr lang="en-US" sz="3200" b="0" i="0" u="none" strike="noStrike">
                          <a:solidFill>
                            <a:srgbClr val="000000"/>
                          </a:solidFill>
                          <a:effectLst/>
                          <a:latin typeface="Arial"/>
                        </a:rPr>
                        <a:t>M</a:t>
                      </a:r>
                    </a:p>
                  </a:txBody>
                  <a:tcPr marL="12700" marR="12700" marT="12700" marB="0" anchor="b">
                    <a:lnL>
                      <a:noFill/>
                    </a:lnL>
                    <a:lnR>
                      <a:noFill/>
                    </a:lnR>
                    <a:lnT>
                      <a:noFill/>
                    </a:lnT>
                    <a:lnB w="12700" cap="flat" cmpd="sng" algn="ctr">
                      <a:solidFill>
                        <a:scrgbClr r="0" g="0" b="0"/>
                      </a:solidFill>
                      <a:prstDash val="solid"/>
                      <a:round/>
                      <a:headEnd type="none" w="med" len="med"/>
                      <a:tailEnd type="none" w="med" len="med"/>
                    </a:lnB>
                  </a:tcPr>
                </a:tc>
                <a:tc>
                  <a:txBody>
                    <a:bodyPr/>
                    <a:lstStyle/>
                    <a:p>
                      <a:pPr algn="ctr" fontAlgn="b"/>
                      <a:r>
                        <a:rPr lang="en-US" sz="3200" b="0" i="0" u="none" strike="noStrike" dirty="0">
                          <a:solidFill>
                            <a:srgbClr val="000000"/>
                          </a:solidFill>
                          <a:effectLst/>
                          <a:latin typeface="Arial"/>
                        </a:rPr>
                        <a:t>L</a:t>
                      </a:r>
                    </a:p>
                  </a:txBody>
                  <a:tcPr marL="12700" marR="12700" marT="12700" marB="0" anchor="b">
                    <a:lnL>
                      <a:noFill/>
                    </a:lnL>
                    <a:lnR>
                      <a:noFill/>
                    </a:lnR>
                    <a:lnT>
                      <a:noFill/>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990600">
                <a:tc>
                  <a:txBody>
                    <a:bodyPr/>
                    <a:lstStyle/>
                    <a:p>
                      <a:pPr algn="ctr" fontAlgn="b"/>
                      <a:r>
                        <a:rPr lang="en-US" sz="3200" b="0" i="0" u="none" strike="noStrike" dirty="0">
                          <a:solidFill>
                            <a:srgbClr val="000000"/>
                          </a:solidFill>
                          <a:effectLst/>
                          <a:latin typeface="Arial"/>
                        </a:rPr>
                        <a:t>S</a:t>
                      </a:r>
                    </a:p>
                  </a:txBody>
                  <a:tcPr marL="12700" marR="12700" marT="12700" marB="0" anchor="b">
                    <a:lnL>
                      <a:noFill/>
                    </a:lnL>
                    <a:lnR w="12700" cap="flat" cmpd="sng" algn="ctr">
                      <a:solidFill>
                        <a:scrgbClr r="0" g="0" b="0"/>
                      </a:solidFill>
                      <a:prstDash val="solid"/>
                      <a:round/>
                      <a:headEnd type="none" w="med" len="med"/>
                      <a:tailEnd type="none" w="med" len="med"/>
                    </a:lnR>
                    <a:lnT>
                      <a:noFill/>
                    </a:lnT>
                    <a:lnB>
                      <a:noFill/>
                    </a:lnB>
                  </a:tcPr>
                </a:tc>
                <a:tc>
                  <a:txBody>
                    <a:bodyPr/>
                    <a:lstStyle/>
                    <a:p>
                      <a:pPr algn="ctr" fontAlgn="b"/>
                      <a:r>
                        <a:rPr lang="en-US" sz="3200" b="0" i="0" u="none" strike="noStrike" dirty="0">
                          <a:solidFill>
                            <a:srgbClr val="000000"/>
                          </a:solidFill>
                          <a:effectLst/>
                          <a:latin typeface="Arial"/>
                        </a:rPr>
                        <a:t>1</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nb-NO" sz="3200" b="0" i="0" u="none" strike="noStrike" dirty="0">
                          <a:solidFill>
                            <a:srgbClr val="000000"/>
                          </a:solidFill>
                          <a:effectLst/>
                          <a:latin typeface="Arial"/>
                        </a:rPr>
                        <a:t>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b="0" i="0" u="none" strike="noStrike">
                          <a:solidFill>
                            <a:srgbClr val="000000"/>
                          </a:solidFill>
                          <a:effectLst/>
                          <a:latin typeface="Arial"/>
                        </a:rPr>
                        <a:t>0</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990600">
                <a:tc>
                  <a:txBody>
                    <a:bodyPr/>
                    <a:lstStyle/>
                    <a:p>
                      <a:pPr algn="ctr" fontAlgn="b"/>
                      <a:r>
                        <a:rPr lang="en-US" sz="3200" b="0" i="0" u="none" strike="noStrike">
                          <a:solidFill>
                            <a:srgbClr val="000000"/>
                          </a:solidFill>
                          <a:effectLst/>
                          <a:latin typeface="Arial"/>
                        </a:rPr>
                        <a:t>M</a:t>
                      </a:r>
                    </a:p>
                  </a:txBody>
                  <a:tcPr marL="12700" marR="12700" marT="12700" marB="0" anchor="b">
                    <a:lnL>
                      <a:noFill/>
                    </a:lnL>
                    <a:lnR w="12700" cap="flat" cmpd="sng" algn="ctr">
                      <a:solidFill>
                        <a:scrgbClr r="0" g="0" b="0"/>
                      </a:solidFill>
                      <a:prstDash val="solid"/>
                      <a:round/>
                      <a:headEnd type="none" w="med" len="med"/>
                      <a:tailEnd type="none" w="med" len="med"/>
                    </a:lnR>
                    <a:lnT>
                      <a:noFill/>
                    </a:lnT>
                    <a:lnB>
                      <a:noFill/>
                    </a:lnB>
                  </a:tcPr>
                </a:tc>
                <a:tc>
                  <a:txBody>
                    <a:bodyPr/>
                    <a:lstStyle/>
                    <a:p>
                      <a:pPr algn="ctr" fontAlgn="b"/>
                      <a:r>
                        <a:rPr lang="nb-NO" sz="3200" b="0" i="0" u="none" strike="noStrike" dirty="0">
                          <a:solidFill>
                            <a:srgbClr val="000000"/>
                          </a:solidFill>
                          <a:effectLst/>
                          <a:latin typeface="Arial"/>
                        </a:rPr>
                        <a:t>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b="0" i="0" u="none" strike="noStrike" dirty="0">
                          <a:solidFill>
                            <a:srgbClr val="000000"/>
                          </a:solidFill>
                          <a:effectLst/>
                          <a:latin typeface="Arial"/>
                        </a:rPr>
                        <a:t>1</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nb-NO" sz="3200" b="0" i="0" u="none" strike="noStrike" dirty="0">
                          <a:solidFill>
                            <a:srgbClr val="000000"/>
                          </a:solidFill>
                          <a:effectLst/>
                          <a:latin typeface="Arial"/>
                        </a:rPr>
                        <a:t>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2"/>
                  </a:ext>
                </a:extLst>
              </a:tr>
              <a:tr h="990600">
                <a:tc>
                  <a:txBody>
                    <a:bodyPr/>
                    <a:lstStyle/>
                    <a:p>
                      <a:pPr algn="ctr" fontAlgn="b"/>
                      <a:r>
                        <a:rPr lang="en-US" sz="3200" b="0" i="0" u="none" strike="noStrike" dirty="0">
                          <a:solidFill>
                            <a:srgbClr val="000000"/>
                          </a:solidFill>
                          <a:effectLst/>
                          <a:latin typeface="Arial"/>
                        </a:rPr>
                        <a:t>L</a:t>
                      </a:r>
                    </a:p>
                  </a:txBody>
                  <a:tcPr marL="12700" marR="12700" marT="12700" marB="0" anchor="b">
                    <a:lnL>
                      <a:noFill/>
                    </a:lnL>
                    <a:lnR w="12700" cap="flat" cmpd="sng" algn="ctr">
                      <a:solidFill>
                        <a:scrgbClr r="0" g="0" b="0"/>
                      </a:solidFill>
                      <a:prstDash val="solid"/>
                      <a:round/>
                      <a:headEnd type="none" w="med" len="med"/>
                      <a:tailEnd type="none" w="med" len="med"/>
                    </a:lnR>
                    <a:lnT>
                      <a:noFill/>
                    </a:lnT>
                    <a:lnB>
                      <a:noFill/>
                    </a:lnB>
                  </a:tcPr>
                </a:tc>
                <a:tc>
                  <a:txBody>
                    <a:bodyPr/>
                    <a:lstStyle/>
                    <a:p>
                      <a:pPr algn="ctr" fontAlgn="b"/>
                      <a:r>
                        <a:rPr lang="en-US" sz="3200" b="0" i="0" u="none" strike="noStrike">
                          <a:solidFill>
                            <a:srgbClr val="000000"/>
                          </a:solidFill>
                          <a:effectLst/>
                          <a:latin typeface="Arial"/>
                        </a:rPr>
                        <a:t>0</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nb-NO" sz="3200" b="0" i="0" u="none" strike="noStrike" dirty="0">
                          <a:solidFill>
                            <a:srgbClr val="000000"/>
                          </a:solidFill>
                          <a:effectLst/>
                          <a:latin typeface="Arial"/>
                        </a:rPr>
                        <a:t>1/2</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b="0" i="0" u="none" strike="noStrike" dirty="0">
                          <a:solidFill>
                            <a:srgbClr val="000000"/>
                          </a:solidFill>
                          <a:effectLst/>
                          <a:latin typeface="Arial"/>
                        </a:rPr>
                        <a:t>1</a:t>
                      </a: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94262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22</a:t>
            </a:fld>
            <a:endParaRPr lang="en-US" altLang="en-US"/>
          </a:p>
        </p:txBody>
      </p:sp>
      <p:graphicFrame>
        <p:nvGraphicFramePr>
          <p:cNvPr id="10" name="Table 9"/>
          <p:cNvGraphicFramePr>
            <a:graphicFrameLocks noGrp="1"/>
          </p:cNvGraphicFramePr>
          <p:nvPr>
            <p:extLst>
              <p:ext uri="{D42A27DB-BD31-4B8C-83A1-F6EECF244321}">
                <p14:modId xmlns:p14="http://schemas.microsoft.com/office/powerpoint/2010/main" val="4088251817"/>
              </p:ext>
            </p:extLst>
          </p:nvPr>
        </p:nvGraphicFramePr>
        <p:xfrm>
          <a:off x="1066799" y="1219200"/>
          <a:ext cx="7924800" cy="4419600"/>
        </p:xfrm>
        <a:graphic>
          <a:graphicData uri="http://schemas.openxmlformats.org/drawingml/2006/table">
            <a:tbl>
              <a:tblPr/>
              <a:tblGrid>
                <a:gridCol w="1320800">
                  <a:extLst>
                    <a:ext uri="{9D8B030D-6E8A-4147-A177-3AD203B41FA5}">
                      <a16:colId xmlns:a16="http://schemas.microsoft.com/office/drawing/2014/main" val="20000"/>
                    </a:ext>
                  </a:extLst>
                </a:gridCol>
                <a:gridCol w="1320800">
                  <a:extLst>
                    <a:ext uri="{9D8B030D-6E8A-4147-A177-3AD203B41FA5}">
                      <a16:colId xmlns:a16="http://schemas.microsoft.com/office/drawing/2014/main" val="20001"/>
                    </a:ext>
                  </a:extLst>
                </a:gridCol>
                <a:gridCol w="1320800">
                  <a:extLst>
                    <a:ext uri="{9D8B030D-6E8A-4147-A177-3AD203B41FA5}">
                      <a16:colId xmlns:a16="http://schemas.microsoft.com/office/drawing/2014/main" val="20002"/>
                    </a:ext>
                  </a:extLst>
                </a:gridCol>
                <a:gridCol w="1320800">
                  <a:extLst>
                    <a:ext uri="{9D8B030D-6E8A-4147-A177-3AD203B41FA5}">
                      <a16:colId xmlns:a16="http://schemas.microsoft.com/office/drawing/2014/main" val="20003"/>
                    </a:ext>
                  </a:extLst>
                </a:gridCol>
                <a:gridCol w="1320800">
                  <a:extLst>
                    <a:ext uri="{9D8B030D-6E8A-4147-A177-3AD203B41FA5}">
                      <a16:colId xmlns:a16="http://schemas.microsoft.com/office/drawing/2014/main" val="20004"/>
                    </a:ext>
                  </a:extLst>
                </a:gridCol>
                <a:gridCol w="1320800">
                  <a:extLst>
                    <a:ext uri="{9D8B030D-6E8A-4147-A177-3AD203B41FA5}">
                      <a16:colId xmlns:a16="http://schemas.microsoft.com/office/drawing/2014/main" val="20005"/>
                    </a:ext>
                  </a:extLst>
                </a:gridCol>
              </a:tblGrid>
              <a:tr h="736600">
                <a:tc>
                  <a:txBody>
                    <a:bodyPr/>
                    <a:lstStyle/>
                    <a:p>
                      <a:pPr algn="l" fontAlgn="b"/>
                      <a:endParaRPr lang="en-US" sz="3600" b="0" i="0" u="none" strike="noStrike">
                        <a:solidFill>
                          <a:srgbClr val="000000"/>
                        </a:solidFill>
                        <a:effectLst/>
                        <a:latin typeface="Arial"/>
                      </a:endParaRPr>
                    </a:p>
                  </a:txBody>
                  <a:tcPr marL="12700" marR="12700" marT="12700" marB="0" anchor="b">
                    <a:lnL>
                      <a:noFill/>
                    </a:lnL>
                    <a:lnR>
                      <a:noFill/>
                    </a:lnR>
                    <a:lnT>
                      <a:noFill/>
                    </a:lnT>
                    <a:lnB>
                      <a:noFill/>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s-I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366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a:solidFill>
                            <a:srgbClr val="000000"/>
                          </a:solidFill>
                          <a:effectLst/>
                          <a:latin typeface="Arial"/>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36600">
                <a:tc>
                  <a:txBody>
                    <a:bodyPr/>
                    <a:lstStyle/>
                    <a:p>
                      <a:pPr algn="ctr" fontAlgn="b"/>
                      <a:r>
                        <a:rPr lang="is-I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mr-IN" sz="3600" b="0" i="0" u="none" strike="noStrike" dirty="0">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366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mr-IN" sz="3600" b="0" i="0" u="none" strike="noStrike">
                          <a:solidFill>
                            <a:srgbClr val="000000"/>
                          </a:solidFill>
                          <a:effectLst/>
                          <a:latin typeface="Arial"/>
                        </a:rPr>
                        <a:t>1/2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366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mr-IN" sz="3600" b="0" i="0" u="none" strike="noStrike">
                          <a:solidFill>
                            <a:srgbClr val="000000"/>
                          </a:solidFill>
                          <a:effectLst/>
                          <a:latin typeface="Arial"/>
                        </a:rPr>
                        <a:t>1/4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366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0" i="0" u="none" strike="noStrike">
                          <a:solidFill>
                            <a:srgbClr val="000000"/>
                          </a:solidFill>
                          <a:effectLst/>
                          <a:latin typeface="Arial"/>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1606717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23</a:t>
            </a:fld>
            <a:endParaRPr lang="en-US" altLang="en-US"/>
          </a:p>
        </p:txBody>
      </p:sp>
      <p:graphicFrame>
        <p:nvGraphicFramePr>
          <p:cNvPr id="10" name="Table 9"/>
          <p:cNvGraphicFramePr>
            <a:graphicFrameLocks noGrp="1"/>
          </p:cNvGraphicFramePr>
          <p:nvPr>
            <p:extLst>
              <p:ext uri="{D42A27DB-BD31-4B8C-83A1-F6EECF244321}">
                <p14:modId xmlns:p14="http://schemas.microsoft.com/office/powerpoint/2010/main" val="3297462364"/>
              </p:ext>
            </p:extLst>
          </p:nvPr>
        </p:nvGraphicFramePr>
        <p:xfrm>
          <a:off x="1066799" y="1219200"/>
          <a:ext cx="7924800" cy="4419600"/>
        </p:xfrm>
        <a:graphic>
          <a:graphicData uri="http://schemas.openxmlformats.org/drawingml/2006/table">
            <a:tbl>
              <a:tblPr/>
              <a:tblGrid>
                <a:gridCol w="1320800">
                  <a:extLst>
                    <a:ext uri="{9D8B030D-6E8A-4147-A177-3AD203B41FA5}">
                      <a16:colId xmlns:a16="http://schemas.microsoft.com/office/drawing/2014/main" val="20000"/>
                    </a:ext>
                  </a:extLst>
                </a:gridCol>
                <a:gridCol w="1320800">
                  <a:extLst>
                    <a:ext uri="{9D8B030D-6E8A-4147-A177-3AD203B41FA5}">
                      <a16:colId xmlns:a16="http://schemas.microsoft.com/office/drawing/2014/main" val="20001"/>
                    </a:ext>
                  </a:extLst>
                </a:gridCol>
                <a:gridCol w="1320800">
                  <a:extLst>
                    <a:ext uri="{9D8B030D-6E8A-4147-A177-3AD203B41FA5}">
                      <a16:colId xmlns:a16="http://schemas.microsoft.com/office/drawing/2014/main" val="20002"/>
                    </a:ext>
                  </a:extLst>
                </a:gridCol>
                <a:gridCol w="1320800">
                  <a:extLst>
                    <a:ext uri="{9D8B030D-6E8A-4147-A177-3AD203B41FA5}">
                      <a16:colId xmlns:a16="http://schemas.microsoft.com/office/drawing/2014/main" val="20003"/>
                    </a:ext>
                  </a:extLst>
                </a:gridCol>
                <a:gridCol w="1270001">
                  <a:extLst>
                    <a:ext uri="{9D8B030D-6E8A-4147-A177-3AD203B41FA5}">
                      <a16:colId xmlns:a16="http://schemas.microsoft.com/office/drawing/2014/main" val="20004"/>
                    </a:ext>
                  </a:extLst>
                </a:gridCol>
                <a:gridCol w="1371599">
                  <a:extLst>
                    <a:ext uri="{9D8B030D-6E8A-4147-A177-3AD203B41FA5}">
                      <a16:colId xmlns:a16="http://schemas.microsoft.com/office/drawing/2014/main" val="20005"/>
                    </a:ext>
                  </a:extLst>
                </a:gridCol>
              </a:tblGrid>
              <a:tr h="736600">
                <a:tc>
                  <a:txBody>
                    <a:bodyPr/>
                    <a:lstStyle/>
                    <a:p>
                      <a:pPr algn="l" fontAlgn="b"/>
                      <a:endParaRPr lang="en-US" sz="3600" b="0" i="0" u="none" strike="noStrike">
                        <a:solidFill>
                          <a:srgbClr val="000000"/>
                        </a:solidFill>
                        <a:effectLst/>
                        <a:latin typeface="Arial"/>
                      </a:endParaRPr>
                    </a:p>
                  </a:txBody>
                  <a:tcPr marL="12700" marR="12700" marT="12700" marB="0" anchor="b">
                    <a:lnL>
                      <a:noFill/>
                    </a:lnL>
                    <a:lnR>
                      <a:noFill/>
                    </a:lnR>
                    <a:lnT>
                      <a:noFill/>
                    </a:lnT>
                    <a:lnB>
                      <a:noFill/>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s-I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366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a:solidFill>
                            <a:srgbClr val="000000"/>
                          </a:solidFill>
                          <a:effectLst/>
                          <a:latin typeface="Arial"/>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36600">
                <a:tc>
                  <a:txBody>
                    <a:bodyPr/>
                    <a:lstStyle/>
                    <a:p>
                      <a:pPr algn="ctr" fontAlgn="b"/>
                      <a:r>
                        <a:rPr lang="is-I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endParaRPr lang="mr-IN" sz="36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366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endParaRPr lang="mr-IN" sz="36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36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1/2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366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endParaRPr lang="mr-IN" sz="36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36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36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3600" b="0" i="0" u="none" strike="noStrike">
                          <a:solidFill>
                            <a:srgbClr val="000000"/>
                          </a:solidFill>
                          <a:effectLst/>
                          <a:latin typeface="Arial"/>
                        </a:rPr>
                        <a:t>3/4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366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endParaRPr lang="en-US" sz="36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36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36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36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6658068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Quadratic Weights</a:t>
            </a:r>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24</a:t>
            </a:fld>
            <a:endParaRPr lang="en-US" altLang="en-US"/>
          </a:p>
        </p:txBody>
      </p:sp>
      <p:graphicFrame>
        <p:nvGraphicFramePr>
          <p:cNvPr id="5" name="Table 4"/>
          <p:cNvGraphicFramePr>
            <a:graphicFrameLocks noGrp="1"/>
          </p:cNvGraphicFramePr>
          <p:nvPr>
            <p:extLst>
              <p:ext uri="{D42A27DB-BD31-4B8C-83A1-F6EECF244321}">
                <p14:modId xmlns:p14="http://schemas.microsoft.com/office/powerpoint/2010/main" val="999618347"/>
              </p:ext>
            </p:extLst>
          </p:nvPr>
        </p:nvGraphicFramePr>
        <p:xfrm>
          <a:off x="1600200" y="1905000"/>
          <a:ext cx="7010400" cy="3886200"/>
        </p:xfrm>
        <a:graphic>
          <a:graphicData uri="http://schemas.openxmlformats.org/drawingml/2006/table">
            <a:tbl>
              <a:tblPr/>
              <a:tblGrid>
                <a:gridCol w="2190749">
                  <a:extLst>
                    <a:ext uri="{9D8B030D-6E8A-4147-A177-3AD203B41FA5}">
                      <a16:colId xmlns:a16="http://schemas.microsoft.com/office/drawing/2014/main" val="20000"/>
                    </a:ext>
                  </a:extLst>
                </a:gridCol>
                <a:gridCol w="1637298">
                  <a:extLst>
                    <a:ext uri="{9D8B030D-6E8A-4147-A177-3AD203B41FA5}">
                      <a16:colId xmlns:a16="http://schemas.microsoft.com/office/drawing/2014/main" val="20001"/>
                    </a:ext>
                  </a:extLst>
                </a:gridCol>
                <a:gridCol w="1683418">
                  <a:extLst>
                    <a:ext uri="{9D8B030D-6E8A-4147-A177-3AD203B41FA5}">
                      <a16:colId xmlns:a16="http://schemas.microsoft.com/office/drawing/2014/main" val="20002"/>
                    </a:ext>
                  </a:extLst>
                </a:gridCol>
                <a:gridCol w="1498935">
                  <a:extLst>
                    <a:ext uri="{9D8B030D-6E8A-4147-A177-3AD203B41FA5}">
                      <a16:colId xmlns:a16="http://schemas.microsoft.com/office/drawing/2014/main" val="20003"/>
                    </a:ext>
                  </a:extLst>
                </a:gridCol>
              </a:tblGrid>
              <a:tr h="971550">
                <a:tc>
                  <a:txBody>
                    <a:bodyPr/>
                    <a:lstStyle/>
                    <a:p>
                      <a:pPr algn="l" fontAlgn="b"/>
                      <a:endParaRPr lang="en-US" sz="4400" b="0" i="0" u="none" strike="noStrike">
                        <a:solidFill>
                          <a:srgbClr val="000000"/>
                        </a:solidFill>
                        <a:effectLst/>
                        <a:latin typeface="Arial"/>
                      </a:endParaRPr>
                    </a:p>
                  </a:txBody>
                  <a:tcPr marL="12700" marR="12700" marT="12700" marB="0" anchor="b">
                    <a:lnL>
                      <a:noFill/>
                    </a:lnL>
                    <a:lnR>
                      <a:noFill/>
                    </a:lnR>
                    <a:lnT>
                      <a:noFill/>
                    </a:lnT>
                    <a:lnB>
                      <a:noFill/>
                    </a:lnB>
                  </a:tcPr>
                </a:tc>
                <a:tc>
                  <a:txBody>
                    <a:bodyPr/>
                    <a:lstStyle/>
                    <a:p>
                      <a:pPr algn="ctr" fontAlgn="b"/>
                      <a:r>
                        <a:rPr lang="en-US" sz="4400" b="0" i="0" u="none" strike="noStrike">
                          <a:solidFill>
                            <a:srgbClr val="000000"/>
                          </a:solidFill>
                          <a:effectLst/>
                          <a:latin typeface="Arial"/>
                        </a:rPr>
                        <a:t>L</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4400" b="0" i="0" u="none" strike="noStrike">
                          <a:solidFill>
                            <a:srgbClr val="000000"/>
                          </a:solidFill>
                          <a:effectLst/>
                          <a:latin typeface="Arial"/>
                        </a:rPr>
                        <a:t>M</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4400" b="0" i="0" u="none" strike="noStrike">
                          <a:solidFill>
                            <a:srgbClr val="000000"/>
                          </a:solidFill>
                          <a:effectLst/>
                          <a:latin typeface="Arial"/>
                        </a:rPr>
                        <a:t>S</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71550">
                <a:tc>
                  <a:txBody>
                    <a:bodyPr/>
                    <a:lstStyle/>
                    <a:p>
                      <a:pPr algn="ctr" fontAlgn="b"/>
                      <a:r>
                        <a:rPr lang="en-US" sz="4400" b="0" i="0" u="none" strike="noStrike">
                          <a:solidFill>
                            <a:srgbClr val="000000"/>
                          </a:solidFill>
                          <a:effectLst/>
                          <a:latin typeface="Arial"/>
                        </a:rPr>
                        <a:t>L</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44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b-NO" sz="4400" b="0" i="0" u="none" strike="noStrike">
                          <a:solidFill>
                            <a:srgbClr val="000000"/>
                          </a:solidFill>
                          <a:effectLst/>
                          <a:latin typeface="Arial"/>
                        </a:rPr>
                        <a:t>0.75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4400" b="0" i="0" u="none" strike="noStrike">
                          <a:solidFill>
                            <a:srgbClr val="000000"/>
                          </a:solidFill>
                          <a:effectLst/>
                          <a:latin typeface="Arial"/>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71550">
                <a:tc>
                  <a:txBody>
                    <a:bodyPr/>
                    <a:lstStyle/>
                    <a:p>
                      <a:pPr algn="ctr" fontAlgn="b"/>
                      <a:r>
                        <a:rPr lang="en-US" sz="4400" b="0" i="0" u="none" strike="noStrike">
                          <a:solidFill>
                            <a:srgbClr val="000000"/>
                          </a:solidFill>
                          <a:effectLst/>
                          <a:latin typeface="Arial"/>
                        </a:rPr>
                        <a:t>M</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nb-NO" sz="4400" b="0" i="0" u="none" strike="noStrike">
                          <a:solidFill>
                            <a:srgbClr val="000000"/>
                          </a:solidFill>
                          <a:effectLst/>
                          <a:latin typeface="Arial"/>
                        </a:rPr>
                        <a:t>0.75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44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b-NO" sz="4400" b="0" i="0" u="none" strike="noStrike">
                          <a:solidFill>
                            <a:srgbClr val="000000"/>
                          </a:solidFill>
                          <a:effectLst/>
                          <a:latin typeface="Arial"/>
                        </a:rPr>
                        <a:t>0.75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71550">
                <a:tc>
                  <a:txBody>
                    <a:bodyPr/>
                    <a:lstStyle/>
                    <a:p>
                      <a:pPr algn="ctr" fontAlgn="b"/>
                      <a:r>
                        <a:rPr lang="en-US" sz="4400" b="0" i="0" u="none" strike="noStrike">
                          <a:solidFill>
                            <a:srgbClr val="000000"/>
                          </a:solidFill>
                          <a:effectLst/>
                          <a:latin typeface="Arial"/>
                        </a:rPr>
                        <a:t>S</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4400" b="0" i="0" u="none" strike="noStrike">
                          <a:solidFill>
                            <a:srgbClr val="000000"/>
                          </a:solidFill>
                          <a:effectLst/>
                          <a:latin typeface="Arial"/>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nb-NO" sz="4400" b="0" i="0" u="none" strike="noStrike">
                          <a:solidFill>
                            <a:srgbClr val="000000"/>
                          </a:solidFill>
                          <a:effectLst/>
                          <a:latin typeface="Arial"/>
                        </a:rPr>
                        <a:t>0.75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4400" b="0" i="0" u="none" strike="noStrike" dirty="0">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9688400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25</a:t>
            </a:fld>
            <a:endParaRPr lang="en-US" altLang="en-US"/>
          </a:p>
        </p:txBody>
      </p:sp>
      <p:graphicFrame>
        <p:nvGraphicFramePr>
          <p:cNvPr id="5" name="Table 4"/>
          <p:cNvGraphicFramePr>
            <a:graphicFrameLocks noGrp="1"/>
          </p:cNvGraphicFramePr>
          <p:nvPr>
            <p:extLst>
              <p:ext uri="{D42A27DB-BD31-4B8C-83A1-F6EECF244321}">
                <p14:modId xmlns:p14="http://schemas.microsoft.com/office/powerpoint/2010/main" val="4202084644"/>
              </p:ext>
            </p:extLst>
          </p:nvPr>
        </p:nvGraphicFramePr>
        <p:xfrm>
          <a:off x="1066800" y="1600200"/>
          <a:ext cx="7620000" cy="3962400"/>
        </p:xfrm>
        <a:graphic>
          <a:graphicData uri="http://schemas.openxmlformats.org/drawingml/2006/table">
            <a:tbl>
              <a:tblPr/>
              <a:tblGrid>
                <a:gridCol w="1270000">
                  <a:extLst>
                    <a:ext uri="{9D8B030D-6E8A-4147-A177-3AD203B41FA5}">
                      <a16:colId xmlns:a16="http://schemas.microsoft.com/office/drawing/2014/main" val="20000"/>
                    </a:ext>
                  </a:extLst>
                </a:gridCol>
                <a:gridCol w="1270000">
                  <a:extLst>
                    <a:ext uri="{9D8B030D-6E8A-4147-A177-3AD203B41FA5}">
                      <a16:colId xmlns:a16="http://schemas.microsoft.com/office/drawing/2014/main" val="20001"/>
                    </a:ext>
                  </a:extLst>
                </a:gridCol>
                <a:gridCol w="1270000">
                  <a:extLst>
                    <a:ext uri="{9D8B030D-6E8A-4147-A177-3AD203B41FA5}">
                      <a16:colId xmlns:a16="http://schemas.microsoft.com/office/drawing/2014/main" val="20002"/>
                    </a:ext>
                  </a:extLst>
                </a:gridCol>
                <a:gridCol w="1270000">
                  <a:extLst>
                    <a:ext uri="{9D8B030D-6E8A-4147-A177-3AD203B41FA5}">
                      <a16:colId xmlns:a16="http://schemas.microsoft.com/office/drawing/2014/main" val="20003"/>
                    </a:ext>
                  </a:extLst>
                </a:gridCol>
                <a:gridCol w="1270000">
                  <a:extLst>
                    <a:ext uri="{9D8B030D-6E8A-4147-A177-3AD203B41FA5}">
                      <a16:colId xmlns:a16="http://schemas.microsoft.com/office/drawing/2014/main" val="20004"/>
                    </a:ext>
                  </a:extLst>
                </a:gridCol>
                <a:gridCol w="1270000">
                  <a:extLst>
                    <a:ext uri="{9D8B030D-6E8A-4147-A177-3AD203B41FA5}">
                      <a16:colId xmlns:a16="http://schemas.microsoft.com/office/drawing/2014/main" val="20005"/>
                    </a:ext>
                  </a:extLst>
                </a:gridCol>
              </a:tblGrid>
              <a:tr h="660400">
                <a:tc>
                  <a:txBody>
                    <a:bodyPr/>
                    <a:lstStyle/>
                    <a:p>
                      <a:pPr algn="l" fontAlgn="b"/>
                      <a:endParaRPr lang="en-US" sz="2000" b="0" i="0" u="none" strike="noStrike">
                        <a:solidFill>
                          <a:srgbClr val="000000"/>
                        </a:solidFill>
                        <a:effectLst/>
                        <a:latin typeface="Arial"/>
                      </a:endParaRPr>
                    </a:p>
                  </a:txBody>
                  <a:tcPr marL="12700" marR="12700" marT="12700" marB="0" anchor="b">
                    <a:lnL>
                      <a:noFill/>
                    </a:lnL>
                    <a:lnR>
                      <a:noFill/>
                    </a:lnR>
                    <a:lnT>
                      <a:noFill/>
                    </a:lnT>
                    <a:lnB>
                      <a:noFill/>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s-I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604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800" b="0" i="0" u="none" strike="noStrike" dirty="0">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12/16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Arial"/>
                        </a:rPr>
                        <a:t>7/16</a:t>
                      </a:r>
                      <a:endParaRPr lang="mr-IN"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Arial"/>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60400">
                <a:tc>
                  <a:txBody>
                    <a:bodyPr/>
                    <a:lstStyle/>
                    <a:p>
                      <a:pPr algn="ctr" fontAlgn="b"/>
                      <a:r>
                        <a:rPr lang="is-I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mr-IN" sz="2800" b="0" i="0" u="none" strike="noStrike" dirty="0">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dirty="0">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12/16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7/16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604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mr-IN" sz="2800" b="0" i="0" u="none" strike="noStrike">
                          <a:solidFill>
                            <a:srgbClr val="000000"/>
                          </a:solidFill>
                          <a:effectLst/>
                          <a:latin typeface="Arial"/>
                        </a:rPr>
                        <a:t>12/16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dirty="0">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12/16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604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mr-IN" sz="2800" b="0" i="0" u="none" strike="noStrike">
                          <a:solidFill>
                            <a:srgbClr val="000000"/>
                          </a:solidFill>
                          <a:effectLst/>
                          <a:latin typeface="Arial"/>
                        </a:rPr>
                        <a:t>7/16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12/16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dirty="0">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604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800" b="0" i="0" u="none" strike="noStrike">
                          <a:solidFill>
                            <a:srgbClr val="000000"/>
                          </a:solidFill>
                          <a:effectLst/>
                          <a:latin typeface="Arial"/>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7/16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12/16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7101872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84863-8BAE-BA4A-BB6A-1B1C02B0542B}"/>
              </a:ext>
            </a:extLst>
          </p:cNvPr>
          <p:cNvSpPr>
            <a:spLocks noGrp="1"/>
          </p:cNvSpPr>
          <p:nvPr>
            <p:ph type="title"/>
          </p:nvPr>
        </p:nvSpPr>
        <p:spPr/>
        <p:txBody>
          <a:bodyPr/>
          <a:lstStyle/>
          <a:p>
            <a:r>
              <a:rPr lang="en-US" dirty="0"/>
              <a:t>Formula for Penalty/Weight</a:t>
            </a:r>
          </a:p>
        </p:txBody>
      </p:sp>
      <p:sp>
        <p:nvSpPr>
          <p:cNvPr id="3" name="Content Placeholder 2">
            <a:extLst>
              <a:ext uri="{FF2B5EF4-FFF2-40B4-BE49-F238E27FC236}">
                <a16:creationId xmlns:a16="http://schemas.microsoft.com/office/drawing/2014/main" id="{9A3CE148-FDDE-5C40-81A7-875F95E733DA}"/>
              </a:ext>
            </a:extLst>
          </p:cNvPr>
          <p:cNvSpPr>
            <a:spLocks noGrp="1"/>
          </p:cNvSpPr>
          <p:nvPr>
            <p:ph idx="1"/>
          </p:nvPr>
        </p:nvSpPr>
        <p:spPr>
          <a:xfrm>
            <a:off x="1173163" y="1600200"/>
            <a:ext cx="7772400" cy="4876800"/>
          </a:xfrm>
        </p:spPr>
        <p:txBody>
          <a:bodyPr/>
          <a:lstStyle/>
          <a:p>
            <a:pPr marL="0" indent="0">
              <a:buNone/>
            </a:pPr>
            <a:r>
              <a:rPr lang="en-US" dirty="0"/>
              <a:t>Ratings: 1, 2, …, k-1, k</a:t>
            </a:r>
          </a:p>
          <a:p>
            <a:pPr marL="0" indent="0">
              <a:buNone/>
            </a:pPr>
            <a:r>
              <a:rPr lang="en-US" dirty="0"/>
              <a:t>Observer A rates “</a:t>
            </a:r>
            <a:r>
              <a:rPr lang="en-US" dirty="0" err="1"/>
              <a:t>i</a:t>
            </a:r>
            <a:r>
              <a:rPr lang="en-US" dirty="0"/>
              <a:t>”</a:t>
            </a:r>
          </a:p>
          <a:p>
            <a:pPr marL="0" indent="0">
              <a:buNone/>
            </a:pPr>
            <a:r>
              <a:rPr lang="en-US" dirty="0"/>
              <a:t>Observer B rates “j”</a:t>
            </a:r>
          </a:p>
          <a:p>
            <a:pPr marL="0" indent="0">
              <a:buNone/>
            </a:pPr>
            <a:r>
              <a:rPr lang="en-US" dirty="0"/>
              <a:t>Disagreement = |</a:t>
            </a:r>
            <a:r>
              <a:rPr lang="en-US" dirty="0" err="1"/>
              <a:t>i</a:t>
            </a:r>
            <a:r>
              <a:rPr lang="en-US" dirty="0"/>
              <a:t> – j|</a:t>
            </a:r>
          </a:p>
          <a:p>
            <a:pPr marL="0" indent="0">
              <a:buNone/>
            </a:pPr>
            <a:r>
              <a:rPr lang="en-US" dirty="0"/>
              <a:t>Maximal disagreement = k – 1</a:t>
            </a:r>
          </a:p>
          <a:p>
            <a:pPr marL="0" indent="0">
              <a:buNone/>
            </a:pPr>
            <a:r>
              <a:rPr lang="en-US" dirty="0"/>
              <a:t>Penalty = |</a:t>
            </a:r>
            <a:r>
              <a:rPr lang="en-US" dirty="0" err="1"/>
              <a:t>i</a:t>
            </a:r>
            <a:r>
              <a:rPr lang="en-US" dirty="0"/>
              <a:t> – j|/(k-1)</a:t>
            </a:r>
          </a:p>
          <a:p>
            <a:pPr marL="0" indent="0">
              <a:buNone/>
            </a:pPr>
            <a:r>
              <a:rPr lang="en-US" dirty="0"/>
              <a:t>Linear Weight = 1 – penalty</a:t>
            </a:r>
          </a:p>
          <a:p>
            <a:pPr marL="0" indent="0">
              <a:buNone/>
            </a:pPr>
            <a:r>
              <a:rPr lang="en-US" dirty="0"/>
              <a:t>Quadratic Weight = 1 – (penalty)</a:t>
            </a:r>
            <a:r>
              <a:rPr lang="en-US" baseline="30000" dirty="0"/>
              <a:t>2</a:t>
            </a:r>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26</a:t>
            </a:fld>
            <a:endParaRPr lang="en-US" altLang="en-US"/>
          </a:p>
        </p:txBody>
      </p:sp>
    </p:spTree>
    <p:extLst>
      <p:ext uri="{BB962C8B-B14F-4D97-AF65-F5344CB8AC3E}">
        <p14:creationId xmlns:p14="http://schemas.microsoft.com/office/powerpoint/2010/main" val="28770111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27</a:t>
            </a:fld>
            <a:endParaRPr lang="en-US" altLang="en-US"/>
          </a:p>
        </p:txBody>
      </p:sp>
      <p:graphicFrame>
        <p:nvGraphicFramePr>
          <p:cNvPr id="5" name="Table 4"/>
          <p:cNvGraphicFramePr>
            <a:graphicFrameLocks noGrp="1"/>
          </p:cNvGraphicFramePr>
          <p:nvPr>
            <p:extLst>
              <p:ext uri="{D42A27DB-BD31-4B8C-83A1-F6EECF244321}">
                <p14:modId xmlns:p14="http://schemas.microsoft.com/office/powerpoint/2010/main" val="27813078"/>
              </p:ext>
            </p:extLst>
          </p:nvPr>
        </p:nvGraphicFramePr>
        <p:xfrm>
          <a:off x="1066800" y="1600200"/>
          <a:ext cx="7620000" cy="3962400"/>
        </p:xfrm>
        <a:graphic>
          <a:graphicData uri="http://schemas.openxmlformats.org/drawingml/2006/table">
            <a:tbl>
              <a:tblPr/>
              <a:tblGrid>
                <a:gridCol w="1270000">
                  <a:extLst>
                    <a:ext uri="{9D8B030D-6E8A-4147-A177-3AD203B41FA5}">
                      <a16:colId xmlns:a16="http://schemas.microsoft.com/office/drawing/2014/main" val="20000"/>
                    </a:ext>
                  </a:extLst>
                </a:gridCol>
                <a:gridCol w="1270000">
                  <a:extLst>
                    <a:ext uri="{9D8B030D-6E8A-4147-A177-3AD203B41FA5}">
                      <a16:colId xmlns:a16="http://schemas.microsoft.com/office/drawing/2014/main" val="20001"/>
                    </a:ext>
                  </a:extLst>
                </a:gridCol>
                <a:gridCol w="1270000">
                  <a:extLst>
                    <a:ext uri="{9D8B030D-6E8A-4147-A177-3AD203B41FA5}">
                      <a16:colId xmlns:a16="http://schemas.microsoft.com/office/drawing/2014/main" val="20002"/>
                    </a:ext>
                  </a:extLst>
                </a:gridCol>
                <a:gridCol w="1270000">
                  <a:extLst>
                    <a:ext uri="{9D8B030D-6E8A-4147-A177-3AD203B41FA5}">
                      <a16:colId xmlns:a16="http://schemas.microsoft.com/office/drawing/2014/main" val="20003"/>
                    </a:ext>
                  </a:extLst>
                </a:gridCol>
                <a:gridCol w="1270000">
                  <a:extLst>
                    <a:ext uri="{9D8B030D-6E8A-4147-A177-3AD203B41FA5}">
                      <a16:colId xmlns:a16="http://schemas.microsoft.com/office/drawing/2014/main" val="20004"/>
                    </a:ext>
                  </a:extLst>
                </a:gridCol>
                <a:gridCol w="1270000">
                  <a:extLst>
                    <a:ext uri="{9D8B030D-6E8A-4147-A177-3AD203B41FA5}">
                      <a16:colId xmlns:a16="http://schemas.microsoft.com/office/drawing/2014/main" val="20005"/>
                    </a:ext>
                  </a:extLst>
                </a:gridCol>
              </a:tblGrid>
              <a:tr h="660400">
                <a:tc>
                  <a:txBody>
                    <a:bodyPr/>
                    <a:lstStyle/>
                    <a:p>
                      <a:pPr algn="l" fontAlgn="b"/>
                      <a:endParaRPr lang="en-US" sz="2000" b="0" i="0" u="none" strike="noStrike">
                        <a:solidFill>
                          <a:srgbClr val="000000"/>
                        </a:solidFill>
                        <a:effectLst/>
                        <a:latin typeface="Arial"/>
                      </a:endParaRPr>
                    </a:p>
                  </a:txBody>
                  <a:tcPr marL="12700" marR="12700" marT="12700" marB="0" anchor="b">
                    <a:lnL>
                      <a:noFill/>
                    </a:lnL>
                    <a:lnR>
                      <a:noFill/>
                    </a:lnR>
                    <a:lnT>
                      <a:noFill/>
                    </a:lnT>
                    <a:lnB>
                      <a:noFill/>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s-I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604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2800" b="0" i="0" u="none" strike="noStrike" dirty="0">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12/16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Arial"/>
                        </a:rPr>
                        <a:t>7/16</a:t>
                      </a:r>
                      <a:endParaRPr lang="mr-IN"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Arial"/>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60400">
                <a:tc>
                  <a:txBody>
                    <a:bodyPr/>
                    <a:lstStyle/>
                    <a:p>
                      <a:pPr algn="ctr" fontAlgn="b"/>
                      <a:r>
                        <a:rPr lang="is-I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endParaRPr lang="mr-IN"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dirty="0">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12/16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7/16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604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endParaRPr lang="mr-IN"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dirty="0">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a:solidFill>
                            <a:srgbClr val="000000"/>
                          </a:solidFill>
                          <a:effectLst/>
                          <a:latin typeface="Arial"/>
                        </a:rPr>
                        <a:t>12/16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604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endParaRPr lang="mr-IN"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mr-IN" sz="2800" b="0" i="0" u="none" strike="noStrike" dirty="0">
                          <a:solidFill>
                            <a:srgbClr val="000000"/>
                          </a:solidFill>
                          <a:effectLst/>
                          <a:latin typeface="Arial"/>
                        </a:rPr>
                        <a:t>15/16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60400">
                <a:tc>
                  <a:txBody>
                    <a:bodyPr/>
                    <a:lstStyle/>
                    <a:p>
                      <a:pPr algn="ctr" fontAlgn="b"/>
                      <a:r>
                        <a:rPr lang="en-US" sz="3600" b="0" i="0" u="none" strike="noStrike" dirty="0">
                          <a:solidFill>
                            <a:srgbClr val="000000"/>
                          </a:solidFill>
                          <a:effectLst/>
                          <a:latin typeface="Arial"/>
                        </a:rPr>
                        <a:t>*</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endParaRPr lang="en-US"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mr-IN" sz="2800" b="0" i="0" u="none" strike="noStrike" dirty="0">
                        <a:solidFill>
                          <a:srgbClr val="000000"/>
                        </a:solidFill>
                        <a:effectLst/>
                        <a:latin typeface="Arial"/>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800" b="0" i="0" u="none" strike="noStrike" dirty="0">
                          <a:solidFill>
                            <a:srgbClr val="000000"/>
                          </a:solidFill>
                          <a:effectLst/>
                          <a:latin typeface="Arial"/>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6" name="Rounded Rectangle 5">
            <a:extLst>
              <a:ext uri="{FF2B5EF4-FFF2-40B4-BE49-F238E27FC236}">
                <a16:creationId xmlns:a16="http://schemas.microsoft.com/office/drawing/2014/main" id="{B2D59CFD-416C-944B-A349-BB7621C8B268}"/>
              </a:ext>
            </a:extLst>
          </p:cNvPr>
          <p:cNvSpPr/>
          <p:nvPr/>
        </p:nvSpPr>
        <p:spPr bwMode="auto">
          <a:xfrm>
            <a:off x="6096000" y="2209800"/>
            <a:ext cx="1295400" cy="762000"/>
          </a:xfrm>
          <a:prstGeom prst="roundRect">
            <a:avLst/>
          </a:prstGeom>
          <a:noFill/>
          <a:ln w="53975" cap="flat" cmpd="sng" algn="ctr">
            <a:solidFill>
              <a:srgbClr val="7030A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sp>
        <p:nvSpPr>
          <p:cNvPr id="2" name="TextBox 1">
            <a:extLst>
              <a:ext uri="{FF2B5EF4-FFF2-40B4-BE49-F238E27FC236}">
                <a16:creationId xmlns:a16="http://schemas.microsoft.com/office/drawing/2014/main" id="{73CABFC6-E639-274A-B9F9-BC5C433F541A}"/>
              </a:ext>
            </a:extLst>
          </p:cNvPr>
          <p:cNvSpPr txBox="1"/>
          <p:nvPr/>
        </p:nvSpPr>
        <p:spPr>
          <a:xfrm>
            <a:off x="1066800" y="5791200"/>
            <a:ext cx="7391400" cy="830997"/>
          </a:xfrm>
          <a:prstGeom prst="rect">
            <a:avLst/>
          </a:prstGeom>
          <a:noFill/>
        </p:spPr>
        <p:txBody>
          <a:bodyPr wrap="square" rtlCol="0">
            <a:spAutoFit/>
          </a:bodyPr>
          <a:lstStyle/>
          <a:p>
            <a:r>
              <a:rPr lang="en-US" dirty="0" err="1"/>
              <a:t>i</a:t>
            </a:r>
            <a:r>
              <a:rPr lang="en-US" dirty="0"/>
              <a:t> = 5; j = 2.  </a:t>
            </a:r>
            <a:r>
              <a:rPr lang="en-US" dirty="0" err="1"/>
              <a:t>i</a:t>
            </a:r>
            <a:r>
              <a:rPr lang="en-US" dirty="0"/>
              <a:t> – j = 3.  k-1 = 4.  Penalty = ¾.  Penalty</a:t>
            </a:r>
            <a:r>
              <a:rPr lang="en-US" baseline="30000" dirty="0"/>
              <a:t>2</a:t>
            </a:r>
            <a:r>
              <a:rPr lang="en-US" dirty="0"/>
              <a:t>=9/16.  1 -  9/16 = 7/16.</a:t>
            </a:r>
          </a:p>
        </p:txBody>
      </p:sp>
      <p:sp>
        <p:nvSpPr>
          <p:cNvPr id="7" name="Title 1">
            <a:extLst>
              <a:ext uri="{FF2B5EF4-FFF2-40B4-BE49-F238E27FC236}">
                <a16:creationId xmlns:a16="http://schemas.microsoft.com/office/drawing/2014/main" id="{7D772A92-7793-F54B-A8EB-5A1DA0CDA15D}"/>
              </a:ext>
            </a:extLst>
          </p:cNvPr>
          <p:cNvSpPr txBox="1">
            <a:spLocks/>
          </p:cNvSpPr>
          <p:nvPr/>
        </p:nvSpPr>
        <p:spPr>
          <a:xfrm>
            <a:off x="1173163" y="457200"/>
            <a:ext cx="7772400" cy="11430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2pPr>
            <a:lvl3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3pPr>
            <a:lvl4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4pPr>
            <a:lvl5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5pPr>
            <a:lvl6pPr marL="457200" algn="l" rtl="0" eaLnBrk="0" fontAlgn="base" hangingPunct="0">
              <a:spcBef>
                <a:spcPct val="0"/>
              </a:spcBef>
              <a:spcAft>
                <a:spcPct val="0"/>
              </a:spcAft>
              <a:defRPr kumimoji="1" sz="4400">
                <a:solidFill>
                  <a:schemeClr val="tx2"/>
                </a:solidFill>
                <a:latin typeface="Times New Roman" charset="0"/>
              </a:defRPr>
            </a:lvl6pPr>
            <a:lvl7pPr marL="914400" algn="l" rtl="0" eaLnBrk="0" fontAlgn="base" hangingPunct="0">
              <a:spcBef>
                <a:spcPct val="0"/>
              </a:spcBef>
              <a:spcAft>
                <a:spcPct val="0"/>
              </a:spcAft>
              <a:defRPr kumimoji="1" sz="4400">
                <a:solidFill>
                  <a:schemeClr val="tx2"/>
                </a:solidFill>
                <a:latin typeface="Times New Roman" charset="0"/>
              </a:defRPr>
            </a:lvl7pPr>
            <a:lvl8pPr marL="1371600" algn="l" rtl="0" eaLnBrk="0" fontAlgn="base" hangingPunct="0">
              <a:spcBef>
                <a:spcPct val="0"/>
              </a:spcBef>
              <a:spcAft>
                <a:spcPct val="0"/>
              </a:spcAft>
              <a:defRPr kumimoji="1" sz="4400">
                <a:solidFill>
                  <a:schemeClr val="tx2"/>
                </a:solidFill>
                <a:latin typeface="Times New Roman" charset="0"/>
              </a:defRPr>
            </a:lvl8pPr>
            <a:lvl9pPr marL="1828800" algn="l" rtl="0" eaLnBrk="0" fontAlgn="base" hangingPunct="0">
              <a:spcBef>
                <a:spcPct val="0"/>
              </a:spcBef>
              <a:spcAft>
                <a:spcPct val="0"/>
              </a:spcAft>
              <a:defRPr kumimoji="1" sz="4400">
                <a:solidFill>
                  <a:schemeClr val="tx2"/>
                </a:solidFill>
                <a:latin typeface="Times New Roman" charset="0"/>
              </a:defRPr>
            </a:lvl9pPr>
          </a:lstStyle>
          <a:p>
            <a:r>
              <a:rPr lang="en-US" kern="0"/>
              <a:t>Formula for Penalty/Weight</a:t>
            </a:r>
            <a:endParaRPr lang="en-US" kern="0" dirty="0"/>
          </a:p>
        </p:txBody>
      </p:sp>
    </p:spTree>
    <p:extLst>
      <p:ext uri="{BB962C8B-B14F-4D97-AF65-F5344CB8AC3E}">
        <p14:creationId xmlns:p14="http://schemas.microsoft.com/office/powerpoint/2010/main" val="15759008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a:extLst>
              <a:ext uri="{FF2B5EF4-FFF2-40B4-BE49-F238E27FC236}">
                <a16:creationId xmlns:a16="http://schemas.microsoft.com/office/drawing/2014/main" id="{F5CF1672-AFCC-4660-9CF5-9FAE7964D246}"/>
              </a:ext>
            </a:extLst>
          </p:cNvPr>
          <p:cNvSpPr>
            <a:spLocks noGrp="1" noChangeArrowheads="1"/>
          </p:cNvSpPr>
          <p:nvPr>
            <p:ph type="title"/>
          </p:nvPr>
        </p:nvSpPr>
        <p:spPr>
          <a:xfrm>
            <a:off x="1143000" y="228600"/>
            <a:ext cx="7772400" cy="533400"/>
          </a:xfrm>
        </p:spPr>
        <p:txBody>
          <a:bodyPr/>
          <a:lstStyle/>
          <a:p>
            <a:r>
              <a:rPr lang="en-US" altLang="en-US" sz="4000"/>
              <a:t>Unbalanced Disagreement</a:t>
            </a:r>
          </a:p>
        </p:txBody>
      </p:sp>
      <p:sp>
        <p:nvSpPr>
          <p:cNvPr id="93186" name="Rectangle 4">
            <a:extLst>
              <a:ext uri="{FF2B5EF4-FFF2-40B4-BE49-F238E27FC236}">
                <a16:creationId xmlns:a16="http://schemas.microsoft.com/office/drawing/2014/main" id="{222ED096-620A-4319-AEA7-BE82F546913F}"/>
              </a:ext>
            </a:extLst>
          </p:cNvPr>
          <p:cNvSpPr>
            <a:spLocks noChangeArrowheads="1"/>
          </p:cNvSpPr>
          <p:nvPr/>
        </p:nvSpPr>
        <p:spPr bwMode="auto">
          <a:xfrm>
            <a:off x="0" y="1920875"/>
            <a:ext cx="9144000" cy="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endParaRPr lang="en-US" altLang="en-US"/>
          </a:p>
        </p:txBody>
      </p:sp>
      <p:graphicFrame>
        <p:nvGraphicFramePr>
          <p:cNvPr id="180392" name="Group 168">
            <a:extLst>
              <a:ext uri="{FF2B5EF4-FFF2-40B4-BE49-F238E27FC236}">
                <a16:creationId xmlns:a16="http://schemas.microsoft.com/office/drawing/2014/main" id="{A5520BC5-C34F-489C-91F4-D07C5806E8D9}"/>
              </a:ext>
            </a:extLst>
          </p:cNvPr>
          <p:cNvGraphicFramePr>
            <a:graphicFrameLocks noGrp="1"/>
          </p:cNvGraphicFramePr>
          <p:nvPr/>
        </p:nvGraphicFramePr>
        <p:xfrm>
          <a:off x="5181600" y="1295400"/>
          <a:ext cx="3733800" cy="4887910"/>
        </p:xfrm>
        <a:graphic>
          <a:graphicData uri="http://schemas.openxmlformats.org/drawingml/2006/table">
            <a:tbl>
              <a:tblPr/>
              <a:tblGrid>
                <a:gridCol w="10668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tblGrid>
              <a:tr h="701131">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Lesion #</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Observer  A</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Observer B</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1</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ea typeface="Times New Roman" charset="0"/>
                        </a:rPr>
                        <a:t>2</a:t>
                      </a:r>
                      <a:endParaRPr kumimoji="0" lang="en-US" sz="2000" b="0" i="0" u="none" strike="noStrike" cap="none" normalizeH="0" baseline="0" dirty="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17567">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3</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ea typeface="Times New Roman" charset="0"/>
                        </a:rPr>
                        <a:t>4</a:t>
                      </a:r>
                      <a:endParaRPr kumimoji="0" lang="en-US" sz="2000" b="0" i="0" u="none" strike="noStrike" cap="none" normalizeH="0" baseline="0" dirty="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5</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S</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17567">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6</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7</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M</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8</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17567">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9</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419154">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10</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Arial" charset="0"/>
                          <a:ea typeface="Times New Roman" charset="0"/>
                        </a:rPr>
                        <a:t>L</a:t>
                      </a:r>
                      <a:endParaRPr kumimoji="0" lang="en-US" sz="2000" b="0" i="0" u="none" strike="noStrike" cap="none" normalizeH="0" baseline="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Arial" charset="0"/>
                          <a:ea typeface="Times New Roman" charset="0"/>
                        </a:rPr>
                        <a:t>L</a:t>
                      </a:r>
                      <a:endParaRPr kumimoji="0" lang="en-US" sz="2000" b="0" i="0" u="none" strike="noStrike" cap="none" normalizeH="0" baseline="0" dirty="0">
                        <a:ln>
                          <a:noFill/>
                        </a:ln>
                        <a:solidFill>
                          <a:schemeClr val="tx1"/>
                        </a:solidFill>
                        <a:effectLst/>
                        <a:latin typeface="Times New Roman" charset="0"/>
                        <a:ea typeface="Times New Roman" charset="0"/>
                      </a:endParaRPr>
                    </a:p>
                  </a:txBody>
                  <a:tcPr marT="45726" marB="45726"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
        <p:nvSpPr>
          <p:cNvPr id="93237" name="Rectangle 165">
            <a:extLst>
              <a:ext uri="{FF2B5EF4-FFF2-40B4-BE49-F238E27FC236}">
                <a16:creationId xmlns:a16="http://schemas.microsoft.com/office/drawing/2014/main" id="{C3600319-4320-4897-BABF-4032AC612855}"/>
              </a:ext>
            </a:extLst>
          </p:cNvPr>
          <p:cNvSpPr>
            <a:spLocks noChangeArrowheads="1"/>
          </p:cNvSpPr>
          <p:nvPr/>
        </p:nvSpPr>
        <p:spPr bwMode="auto">
          <a:xfrm>
            <a:off x="0" y="4935538"/>
            <a:ext cx="9144000" cy="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endParaRPr lang="en-US" altLang="en-US"/>
          </a:p>
        </p:txBody>
      </p:sp>
      <p:sp>
        <p:nvSpPr>
          <p:cNvPr id="180551" name="Rectangle 327">
            <a:extLst>
              <a:ext uri="{FF2B5EF4-FFF2-40B4-BE49-F238E27FC236}">
                <a16:creationId xmlns:a16="http://schemas.microsoft.com/office/drawing/2014/main" id="{7E4537EB-7A9C-4757-8357-D4EB931FF10B}"/>
              </a:ext>
            </a:extLst>
          </p:cNvPr>
          <p:cNvSpPr>
            <a:spLocks noGrp="1" noChangeArrowheads="1"/>
          </p:cNvSpPr>
          <p:nvPr>
            <p:ph type="body" idx="4294967295"/>
          </p:nvPr>
        </p:nvSpPr>
        <p:spPr>
          <a:xfrm>
            <a:off x="1066800" y="1143000"/>
            <a:ext cx="3886200" cy="2209800"/>
          </a:xfrm>
        </p:spPr>
        <p:txBody>
          <a:bodyPr/>
          <a:lstStyle/>
          <a:p>
            <a:pPr>
              <a:lnSpc>
                <a:spcPct val="80000"/>
              </a:lnSpc>
            </a:pPr>
            <a:r>
              <a:rPr lang="en-US" altLang="en-US" sz="2400"/>
              <a:t>What is going on here?</a:t>
            </a:r>
          </a:p>
          <a:p>
            <a:pPr>
              <a:lnSpc>
                <a:spcPct val="80000"/>
              </a:lnSpc>
            </a:pPr>
            <a:r>
              <a:rPr lang="en-US" altLang="en-US" sz="2400"/>
              <a:t>Look for lack of balance above and below diagonal</a:t>
            </a:r>
          </a:p>
          <a:p>
            <a:pPr>
              <a:lnSpc>
                <a:spcPct val="80000"/>
              </a:lnSpc>
            </a:pPr>
            <a:r>
              <a:rPr lang="en-US" altLang="en-US" sz="2400"/>
              <a:t>Results when observers have different thresholds </a:t>
            </a:r>
          </a:p>
        </p:txBody>
      </p:sp>
      <p:graphicFrame>
        <p:nvGraphicFramePr>
          <p:cNvPr id="93239" name="Object 2">
            <a:extLst>
              <a:ext uri="{FF2B5EF4-FFF2-40B4-BE49-F238E27FC236}">
                <a16:creationId xmlns:a16="http://schemas.microsoft.com/office/drawing/2014/main" id="{965D41C9-DC3B-44C3-9711-24D59BD5B05B}"/>
              </a:ext>
            </a:extLst>
          </p:cNvPr>
          <p:cNvGraphicFramePr>
            <a:graphicFrameLocks noGrp="1" noChangeAspect="1"/>
          </p:cNvGraphicFramePr>
          <p:nvPr>
            <p:ph idx="1"/>
          </p:nvPr>
        </p:nvGraphicFramePr>
        <p:xfrm>
          <a:off x="990600" y="3505200"/>
          <a:ext cx="4038600" cy="2105025"/>
        </p:xfrm>
        <a:graphic>
          <a:graphicData uri="http://schemas.openxmlformats.org/presentationml/2006/ole">
            <mc:AlternateContent xmlns:mc="http://schemas.openxmlformats.org/markup-compatibility/2006">
              <mc:Choice xmlns:v="urn:schemas-microsoft-com:vml" Requires="v">
                <p:oleObj spid="_x0000_s93359" name="Worksheet" r:id="rId4" imgW="2819400" imgH="1473200" progId="Excel.Sheet.8">
                  <p:embed/>
                </p:oleObj>
              </mc:Choice>
              <mc:Fallback>
                <p:oleObj name="Worksheet" r:id="rId4" imgW="2819400" imgH="1473200"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505200"/>
                        <a:ext cx="4038600" cy="2105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alpha val="74997"/>
                                </a:schemeClr>
                              </a:outerShdw>
                            </a:effectLst>
                          </a14:hiddenEffects>
                        </a:ext>
                      </a:extLst>
                    </p:spPr>
                  </p:pic>
                </p:oleObj>
              </mc:Fallback>
            </mc:AlternateContent>
          </a:graphicData>
        </a:graphic>
      </p:graphicFrame>
      <p:sp>
        <p:nvSpPr>
          <p:cNvPr id="93240" name="Slide Number Placeholder 7">
            <a:extLst>
              <a:ext uri="{FF2B5EF4-FFF2-40B4-BE49-F238E27FC236}">
                <a16:creationId xmlns:a16="http://schemas.microsoft.com/office/drawing/2014/main" id="{5F8C194F-BF20-41F5-B7B5-726B0D60D5FC}"/>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BB61072B-8D2E-4178-85F5-853BCD166B65}" type="slidenum">
              <a:rPr lang="en-US" altLang="en-US" sz="1400">
                <a:latin typeface="Arial" panose="020B0604020202020204" pitchFamily="34" charset="0"/>
              </a:rPr>
              <a:pPr/>
              <a:t>28</a:t>
            </a:fld>
            <a:endParaRPr lang="en-US" altLang="en-US" sz="140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05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05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05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551"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Excel / Web /Stata</a:t>
            </a:r>
          </a:p>
        </p:txBody>
      </p:sp>
      <p:sp>
        <p:nvSpPr>
          <p:cNvPr id="3" name="Content Placeholder 2"/>
          <p:cNvSpPr>
            <a:spLocks noGrp="1"/>
          </p:cNvSpPr>
          <p:nvPr>
            <p:ph idx="1"/>
          </p:nvPr>
        </p:nvSpPr>
        <p:spPr>
          <a:xfrm>
            <a:off x="1066800" y="1447800"/>
            <a:ext cx="7772400" cy="4114800"/>
          </a:xfrm>
        </p:spPr>
        <p:txBody>
          <a:bodyPr/>
          <a:lstStyle/>
          <a:p>
            <a:pPr marL="0" indent="0">
              <a:buNone/>
            </a:pPr>
            <a:r>
              <a:rPr lang="en-US" sz="2800" dirty="0"/>
              <a:t>Menu</a:t>
            </a:r>
          </a:p>
          <a:p>
            <a:pPr marL="0" indent="0">
              <a:buNone/>
            </a:pPr>
            <a:r>
              <a:rPr lang="en-US" sz="2800" dirty="0"/>
              <a:t>Epidemiology and Related </a:t>
            </a:r>
            <a:r>
              <a:rPr lang="en-US" sz="2800" dirty="0">
                <a:sym typeface="Wingdings" panose="05000000000000000000" pitchFamily="2" charset="2"/>
              </a:rPr>
              <a:t> Other  Interrater Agreement, Two Unique Raters</a:t>
            </a:r>
          </a:p>
          <a:p>
            <a:pPr marL="0" indent="0">
              <a:buNone/>
            </a:pPr>
            <a:endParaRPr lang="en-US" sz="2800" dirty="0"/>
          </a:p>
          <a:p>
            <a:pPr marL="0" indent="0">
              <a:buNone/>
            </a:pPr>
            <a:r>
              <a:rPr lang="en-US" sz="2800" dirty="0"/>
              <a:t>Command line (</a:t>
            </a:r>
            <a:r>
              <a:rPr lang="en-US" sz="2800"/>
              <a:t>ugh)</a:t>
            </a:r>
            <a:endParaRPr lang="en-US" sz="2800" dirty="0"/>
          </a:p>
          <a:p>
            <a:pPr marL="0" indent="0">
              <a:buNone/>
            </a:pPr>
            <a:r>
              <a:rPr lang="en-US" sz="2800" dirty="0"/>
              <a:t>. </a:t>
            </a:r>
            <a:r>
              <a:rPr lang="en-US" sz="2800" dirty="0" err="1"/>
              <a:t>kap</a:t>
            </a:r>
            <a:r>
              <a:rPr lang="en-US" sz="2800" dirty="0"/>
              <a:t> </a:t>
            </a:r>
            <a:r>
              <a:rPr lang="en-US" sz="2800" dirty="0" err="1"/>
              <a:t>ObsA</a:t>
            </a:r>
            <a:r>
              <a:rPr lang="en-US" sz="2800" dirty="0"/>
              <a:t> </a:t>
            </a:r>
            <a:r>
              <a:rPr lang="en-US" sz="2800" dirty="0" err="1"/>
              <a:t>ObsB</a:t>
            </a:r>
            <a:r>
              <a:rPr lang="en-US" sz="2800" dirty="0"/>
              <a:t>, tab</a:t>
            </a:r>
          </a:p>
          <a:p>
            <a:pPr marL="0" indent="0">
              <a:buNone/>
            </a:pPr>
            <a:r>
              <a:rPr lang="en-US" sz="2800" dirty="0"/>
              <a:t>. </a:t>
            </a:r>
            <a:r>
              <a:rPr lang="en-US" sz="2800" dirty="0" err="1"/>
              <a:t>kap</a:t>
            </a:r>
            <a:r>
              <a:rPr lang="en-US" sz="2800" dirty="0"/>
              <a:t> </a:t>
            </a:r>
            <a:r>
              <a:rPr lang="en-US" sz="2800" dirty="0" err="1"/>
              <a:t>ObsA</a:t>
            </a:r>
            <a:r>
              <a:rPr lang="en-US" sz="2800" dirty="0"/>
              <a:t> </a:t>
            </a:r>
            <a:r>
              <a:rPr lang="en-US" sz="2800" dirty="0" err="1"/>
              <a:t>ObsB</a:t>
            </a:r>
            <a:r>
              <a:rPr lang="en-US" sz="2800" dirty="0"/>
              <a:t>, </a:t>
            </a:r>
            <a:r>
              <a:rPr lang="en-US" sz="2800" dirty="0" err="1"/>
              <a:t>wgt</a:t>
            </a:r>
            <a:r>
              <a:rPr lang="en-US" sz="2800" dirty="0"/>
              <a:t>(w)</a:t>
            </a:r>
          </a:p>
          <a:p>
            <a:pPr marL="0" indent="0">
              <a:buNone/>
            </a:pPr>
            <a:r>
              <a:rPr lang="en-US" sz="2800" dirty="0"/>
              <a:t>. </a:t>
            </a:r>
            <a:r>
              <a:rPr lang="en-US" sz="2800" dirty="0" err="1"/>
              <a:t>kap</a:t>
            </a:r>
            <a:r>
              <a:rPr lang="en-US" sz="2800" dirty="0"/>
              <a:t> </a:t>
            </a:r>
            <a:r>
              <a:rPr lang="en-US" sz="2800" dirty="0" err="1"/>
              <a:t>ObsA</a:t>
            </a:r>
            <a:r>
              <a:rPr lang="en-US" sz="2800" dirty="0"/>
              <a:t> </a:t>
            </a:r>
            <a:r>
              <a:rPr lang="en-US" sz="2800" dirty="0" err="1"/>
              <a:t>ObsB</a:t>
            </a:r>
            <a:r>
              <a:rPr lang="en-US" sz="2800" dirty="0"/>
              <a:t>, </a:t>
            </a:r>
            <a:r>
              <a:rPr lang="en-US" sz="2800" dirty="0" err="1"/>
              <a:t>wgt</a:t>
            </a:r>
            <a:r>
              <a:rPr lang="en-US" sz="2800" dirty="0"/>
              <a:t>(w2)</a:t>
            </a:r>
          </a:p>
          <a:p>
            <a:pPr marL="0" indent="0">
              <a:buNone/>
            </a:pPr>
            <a:r>
              <a:rPr lang="en-US" sz="2800" dirty="0"/>
              <a:t>. </a:t>
            </a:r>
            <a:r>
              <a:rPr lang="en-US" sz="2800" dirty="0" err="1"/>
              <a:t>kap</a:t>
            </a:r>
            <a:r>
              <a:rPr lang="en-US" sz="2800" dirty="0"/>
              <a:t> </a:t>
            </a:r>
            <a:r>
              <a:rPr lang="en-US" sz="2800" dirty="0" err="1"/>
              <a:t>ObsA</a:t>
            </a:r>
            <a:r>
              <a:rPr lang="en-US" sz="2800" dirty="0"/>
              <a:t> </a:t>
            </a:r>
            <a:r>
              <a:rPr lang="en-US" sz="2800" dirty="0" err="1"/>
              <a:t>ObsB</a:t>
            </a:r>
            <a:r>
              <a:rPr lang="en-US" sz="2800" dirty="0"/>
              <a:t> [</a:t>
            </a:r>
            <a:r>
              <a:rPr lang="en-US" sz="2800" dirty="0" err="1"/>
              <a:t>fweight</a:t>
            </a:r>
            <a:r>
              <a:rPr lang="en-US" sz="2800" dirty="0"/>
              <a:t> = Count], tab</a:t>
            </a:r>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29</a:t>
            </a:fld>
            <a:endParaRPr lang="en-US" altLang="en-US"/>
          </a:p>
        </p:txBody>
      </p:sp>
    </p:spTree>
    <p:extLst>
      <p:ext uri="{BB962C8B-B14F-4D97-AF65-F5344CB8AC3E}">
        <p14:creationId xmlns:p14="http://schemas.microsoft.com/office/powerpoint/2010/main" val="4152294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a:extLst>
              <a:ext uri="{FF2B5EF4-FFF2-40B4-BE49-F238E27FC236}">
                <a16:creationId xmlns:a16="http://schemas.microsoft.com/office/drawing/2014/main" id="{655B2EB1-D4B9-4F21-81B0-A01D8D0E28E0}"/>
              </a:ext>
            </a:extLst>
          </p:cNvPr>
          <p:cNvSpPr>
            <a:spLocks noGrp="1"/>
          </p:cNvSpPr>
          <p:nvPr>
            <p:ph type="title"/>
          </p:nvPr>
        </p:nvSpPr>
        <p:spPr/>
        <p:txBody>
          <a:bodyPr/>
          <a:lstStyle/>
          <a:p>
            <a:r>
              <a:rPr lang="en-US" altLang="en-US"/>
              <a:t>Why do we care about reproducibility?</a:t>
            </a:r>
          </a:p>
        </p:txBody>
      </p:sp>
      <p:sp>
        <p:nvSpPr>
          <p:cNvPr id="50179" name="Content Placeholder 2">
            <a:extLst>
              <a:ext uri="{FF2B5EF4-FFF2-40B4-BE49-F238E27FC236}">
                <a16:creationId xmlns:a16="http://schemas.microsoft.com/office/drawing/2014/main" id="{FE7FBDFB-461A-4416-9F0C-B2E94783A421}"/>
              </a:ext>
            </a:extLst>
          </p:cNvPr>
          <p:cNvSpPr>
            <a:spLocks noGrp="1"/>
          </p:cNvSpPr>
          <p:nvPr>
            <p:ph idx="1"/>
          </p:nvPr>
        </p:nvSpPr>
        <p:spPr>
          <a:xfrm>
            <a:off x="1333500" y="2133600"/>
            <a:ext cx="7772400" cy="3048000"/>
          </a:xfrm>
        </p:spPr>
        <p:txBody>
          <a:bodyPr/>
          <a:lstStyle/>
          <a:p>
            <a:pPr marL="0" indent="0">
              <a:buNone/>
            </a:pPr>
            <a:r>
              <a:rPr lang="en-US" altLang="en-US" dirty="0"/>
              <a:t>Important to optimize quality of measurements/findings where there is no </a:t>
            </a:r>
            <a:r>
              <a:rPr lang="ja-JP" altLang="en-US" dirty="0"/>
              <a:t>“</a:t>
            </a:r>
            <a:r>
              <a:rPr lang="en-US" altLang="ja-JP" dirty="0"/>
              <a:t>gold standard</a:t>
            </a:r>
            <a:r>
              <a:rPr lang="ja-JP" altLang="en-US" dirty="0"/>
              <a:t>”</a:t>
            </a:r>
            <a:endParaRPr lang="en-US" altLang="ja-JP" dirty="0"/>
          </a:p>
          <a:p>
            <a:pPr lvl="1"/>
            <a:r>
              <a:rPr lang="en-US" altLang="en-US" dirty="0"/>
              <a:t>Clinical medicine</a:t>
            </a:r>
          </a:p>
          <a:p>
            <a:pPr lvl="1"/>
            <a:r>
              <a:rPr lang="en-US" altLang="en-US" dirty="0"/>
              <a:t>Clinical research</a:t>
            </a:r>
          </a:p>
        </p:txBody>
      </p:sp>
      <p:sp>
        <p:nvSpPr>
          <p:cNvPr id="65540" name="Slide Number Placeholder 4">
            <a:extLst>
              <a:ext uri="{FF2B5EF4-FFF2-40B4-BE49-F238E27FC236}">
                <a16:creationId xmlns:a16="http://schemas.microsoft.com/office/drawing/2014/main" id="{A39CA754-A6B2-4BBE-97C5-1C84FD5118A7}"/>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F5574260-3DA9-489B-B5E7-9B24732167BC}" type="slidenum">
              <a:rPr lang="en-US" altLang="en-US" sz="1400">
                <a:latin typeface="Arial" panose="020B0604020202020204" pitchFamily="34" charset="0"/>
              </a:rPr>
              <a:pPr/>
              <a:t>3</a:t>
            </a:fld>
            <a:endParaRPr lang="en-US" altLang="en-US" sz="1400">
              <a:latin typeface="Arial" panose="020B0604020202020204" pitchFamily="34" charset="0"/>
            </a:endParaRPr>
          </a:p>
        </p:txBody>
      </p:sp>
    </p:spTree>
    <p:extLst>
      <p:ext uri="{BB962C8B-B14F-4D97-AF65-F5344CB8AC3E}">
        <p14:creationId xmlns:p14="http://schemas.microsoft.com/office/powerpoint/2010/main" val="12676443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a:extLst>
              <a:ext uri="{FF2B5EF4-FFF2-40B4-BE49-F238E27FC236}">
                <a16:creationId xmlns:a16="http://schemas.microsoft.com/office/drawing/2014/main" id="{F895C2F5-0A93-496A-9306-43D0282EF450}"/>
              </a:ext>
            </a:extLst>
          </p:cNvPr>
          <p:cNvSpPr>
            <a:spLocks noGrp="1" noChangeArrowheads="1"/>
          </p:cNvSpPr>
          <p:nvPr>
            <p:ph type="title"/>
          </p:nvPr>
        </p:nvSpPr>
        <p:spPr>
          <a:xfrm>
            <a:off x="990600" y="0"/>
            <a:ext cx="7772400" cy="1143000"/>
          </a:xfrm>
        </p:spPr>
        <p:txBody>
          <a:bodyPr/>
          <a:lstStyle/>
          <a:p>
            <a:r>
              <a:rPr lang="en-US" altLang="en-US" sz="4000"/>
              <a:t>What does observed Kappa depend upon?</a:t>
            </a:r>
          </a:p>
        </p:txBody>
      </p:sp>
      <p:sp>
        <p:nvSpPr>
          <p:cNvPr id="103426" name="Rectangle 3">
            <a:extLst>
              <a:ext uri="{FF2B5EF4-FFF2-40B4-BE49-F238E27FC236}">
                <a16:creationId xmlns:a16="http://schemas.microsoft.com/office/drawing/2014/main" id="{30C612B7-BAFE-4934-8731-E4833FFFC52B}"/>
              </a:ext>
            </a:extLst>
          </p:cNvPr>
          <p:cNvSpPr>
            <a:spLocks noGrp="1" noChangeArrowheads="1"/>
          </p:cNvSpPr>
          <p:nvPr>
            <p:ph type="body" idx="1"/>
          </p:nvPr>
        </p:nvSpPr>
        <p:spPr>
          <a:xfrm>
            <a:off x="1143000" y="1371600"/>
            <a:ext cx="8001000" cy="4114800"/>
          </a:xfrm>
        </p:spPr>
        <p:txBody>
          <a:bodyPr/>
          <a:lstStyle/>
          <a:p>
            <a:pPr>
              <a:lnSpc>
                <a:spcPct val="90000"/>
              </a:lnSpc>
            </a:pPr>
            <a:r>
              <a:rPr lang="en-US" altLang="en-US" sz="2800" dirty="0"/>
              <a:t>How well people agree</a:t>
            </a:r>
          </a:p>
          <a:p>
            <a:pPr>
              <a:lnSpc>
                <a:spcPct val="90000"/>
              </a:lnSpc>
            </a:pPr>
            <a:r>
              <a:rPr lang="en-US" altLang="en-US" sz="2800" dirty="0"/>
              <a:t>SPECTRUM within classifications</a:t>
            </a:r>
          </a:p>
          <a:p>
            <a:pPr lvl="1">
              <a:lnSpc>
                <a:spcPct val="90000"/>
              </a:lnSpc>
            </a:pPr>
            <a:r>
              <a:rPr lang="en-US" altLang="en-US" dirty="0"/>
              <a:t>E.g., are the abnormal ones </a:t>
            </a:r>
            <a:r>
              <a:rPr lang="en-US" altLang="en-US" i="1" dirty="0"/>
              <a:t>very</a:t>
            </a:r>
            <a:r>
              <a:rPr lang="en-US" altLang="en-US" dirty="0"/>
              <a:t> abnormal?</a:t>
            </a:r>
          </a:p>
          <a:p>
            <a:pPr lvl="1">
              <a:lnSpc>
                <a:spcPct val="90000"/>
              </a:lnSpc>
            </a:pPr>
            <a:r>
              <a:rPr lang="en-US" altLang="en-US" dirty="0"/>
              <a:t>Difficult cases can be excluded or over-sampled</a:t>
            </a:r>
          </a:p>
          <a:p>
            <a:pPr>
              <a:lnSpc>
                <a:spcPct val="90000"/>
              </a:lnSpc>
            </a:pPr>
            <a:r>
              <a:rPr lang="en-US" altLang="en-US" sz="2800" dirty="0"/>
              <a:t>PREVALENCE estimates of each category by the various observers (and whether they agree)</a:t>
            </a:r>
          </a:p>
          <a:p>
            <a:pPr>
              <a:lnSpc>
                <a:spcPct val="90000"/>
              </a:lnSpc>
            </a:pPr>
            <a:r>
              <a:rPr lang="en-US" altLang="en-US" sz="2800" dirty="0"/>
              <a:t>Chance (random error; people can get lucky/unlucky) </a:t>
            </a:r>
          </a:p>
          <a:p>
            <a:pPr>
              <a:lnSpc>
                <a:spcPct val="90000"/>
              </a:lnSpc>
            </a:pPr>
            <a:r>
              <a:rPr lang="en-US" altLang="en-US" sz="2800" dirty="0"/>
              <a:t>Weighting scheme used</a:t>
            </a:r>
          </a:p>
        </p:txBody>
      </p:sp>
      <p:sp>
        <p:nvSpPr>
          <p:cNvPr id="103427" name="Slide Number Placeholder 3">
            <a:extLst>
              <a:ext uri="{FF2B5EF4-FFF2-40B4-BE49-F238E27FC236}">
                <a16:creationId xmlns:a16="http://schemas.microsoft.com/office/drawing/2014/main" id="{56BC983D-4391-4E82-A744-26C91D6854AC}"/>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91005FBB-7AF3-4A8B-8576-289BEC12FAFE}" type="slidenum">
              <a:rPr lang="en-US" altLang="en-US" sz="1400">
                <a:latin typeface="Arial" panose="020B0604020202020204" pitchFamily="34" charset="0"/>
              </a:rPr>
              <a:pPr/>
              <a:t>30</a:t>
            </a:fld>
            <a:endParaRPr lang="en-US" altLang="en-US" sz="1400">
              <a:latin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Title 1">
            <a:extLst>
              <a:ext uri="{FF2B5EF4-FFF2-40B4-BE49-F238E27FC236}">
                <a16:creationId xmlns:a16="http://schemas.microsoft.com/office/drawing/2014/main" id="{60DB3C5F-59C3-4B57-A109-1B4640BB5A96}"/>
              </a:ext>
            </a:extLst>
          </p:cNvPr>
          <p:cNvSpPr>
            <a:spLocks noGrp="1"/>
          </p:cNvSpPr>
          <p:nvPr>
            <p:ph type="title"/>
          </p:nvPr>
        </p:nvSpPr>
        <p:spPr>
          <a:xfrm>
            <a:off x="1371600" y="304800"/>
            <a:ext cx="7772400" cy="609600"/>
          </a:xfrm>
        </p:spPr>
        <p:txBody>
          <a:bodyPr/>
          <a:lstStyle/>
          <a:p>
            <a:pPr>
              <a:lnSpc>
                <a:spcPct val="90000"/>
              </a:lnSpc>
            </a:pPr>
            <a:r>
              <a:rPr lang="en-US" altLang="en-US" sz="4000"/>
              <a:t>What’</a:t>
            </a:r>
            <a:r>
              <a:rPr lang="en-US" altLang="ja-JP" sz="4000"/>
              <a:t>s a good Kappa?</a:t>
            </a:r>
            <a:endParaRPr lang="en-US" altLang="en-US" sz="4000"/>
          </a:p>
        </p:txBody>
      </p:sp>
      <p:sp>
        <p:nvSpPr>
          <p:cNvPr id="105474" name="Content Placeholder 2">
            <a:extLst>
              <a:ext uri="{FF2B5EF4-FFF2-40B4-BE49-F238E27FC236}">
                <a16:creationId xmlns:a16="http://schemas.microsoft.com/office/drawing/2014/main" id="{34B22B3E-EB36-4D14-8790-435566095B97}"/>
              </a:ext>
            </a:extLst>
          </p:cNvPr>
          <p:cNvSpPr>
            <a:spLocks noGrp="1"/>
          </p:cNvSpPr>
          <p:nvPr>
            <p:ph idx="1"/>
          </p:nvPr>
        </p:nvSpPr>
        <p:spPr>
          <a:xfrm>
            <a:off x="1219200" y="1066800"/>
            <a:ext cx="7772400" cy="1371600"/>
          </a:xfrm>
        </p:spPr>
        <p:txBody>
          <a:bodyPr/>
          <a:lstStyle/>
          <a:p>
            <a:r>
              <a:rPr lang="en-US" altLang="en-US"/>
              <a:t>Depends on weighting, number of categories</a:t>
            </a:r>
          </a:p>
          <a:p>
            <a:r>
              <a:rPr lang="en-US" altLang="en-US"/>
              <a:t>General guidance:</a:t>
            </a:r>
          </a:p>
        </p:txBody>
      </p:sp>
      <p:sp>
        <p:nvSpPr>
          <p:cNvPr id="105475" name="Slide Number Placeholder 3">
            <a:extLst>
              <a:ext uri="{FF2B5EF4-FFF2-40B4-BE49-F238E27FC236}">
                <a16:creationId xmlns:a16="http://schemas.microsoft.com/office/drawing/2014/main" id="{E0DE9314-DDC5-415E-A87B-15CC7F1874F1}"/>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AD9C5196-05D0-4EE1-89EB-C8795EFFD88A}" type="slidenum">
              <a:rPr lang="en-US" altLang="en-US" sz="1400">
                <a:latin typeface="Arial" panose="020B0604020202020204" pitchFamily="34" charset="0"/>
              </a:rPr>
              <a:pPr/>
              <a:t>31</a:t>
            </a:fld>
            <a:endParaRPr lang="en-US" altLang="en-US" sz="1400">
              <a:latin typeface="Arial" panose="020B0604020202020204" pitchFamily="34" charset="0"/>
            </a:endParaRPr>
          </a:p>
        </p:txBody>
      </p:sp>
      <p:graphicFrame>
        <p:nvGraphicFramePr>
          <p:cNvPr id="105476" name="Object 1">
            <a:extLst>
              <a:ext uri="{FF2B5EF4-FFF2-40B4-BE49-F238E27FC236}">
                <a16:creationId xmlns:a16="http://schemas.microsoft.com/office/drawing/2014/main" id="{312CC07D-7C80-49F7-A5FA-F4CC286AFDD4}"/>
              </a:ext>
            </a:extLst>
          </p:cNvPr>
          <p:cNvGraphicFramePr>
            <a:graphicFrameLocks noChangeAspect="1"/>
          </p:cNvGraphicFramePr>
          <p:nvPr/>
        </p:nvGraphicFramePr>
        <p:xfrm>
          <a:off x="1371600" y="2819400"/>
          <a:ext cx="12192000" cy="3352800"/>
        </p:xfrm>
        <a:graphic>
          <a:graphicData uri="http://schemas.openxmlformats.org/presentationml/2006/ole">
            <mc:AlternateContent xmlns:mc="http://schemas.openxmlformats.org/markup-compatibility/2006">
              <mc:Choice xmlns:v="urn:schemas-microsoft-com:vml" Requires="v">
                <p:oleObj spid="_x0000_s105595" name="Document" r:id="rId4" imgW="5511800" imgH="1511300" progId="Word.Document.12">
                  <p:embed/>
                </p:oleObj>
              </mc:Choice>
              <mc:Fallback>
                <p:oleObj name="Document" r:id="rId4" imgW="5511800" imgH="1511300" progId="Word.Document.12">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2819400"/>
                        <a:ext cx="12192000" cy="3352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a:extLst>
              <a:ext uri="{FF2B5EF4-FFF2-40B4-BE49-F238E27FC236}">
                <a16:creationId xmlns:a16="http://schemas.microsoft.com/office/drawing/2014/main" id="{1668D5A3-F9C4-4B06-B1C9-C6148ACB20F3}"/>
              </a:ext>
            </a:extLst>
          </p:cNvPr>
          <p:cNvSpPr>
            <a:spLocks noGrp="1" noChangeArrowheads="1"/>
          </p:cNvSpPr>
          <p:nvPr>
            <p:ph type="title"/>
          </p:nvPr>
        </p:nvSpPr>
        <p:spPr>
          <a:xfrm>
            <a:off x="1143000" y="228600"/>
            <a:ext cx="7772400" cy="685800"/>
          </a:xfrm>
        </p:spPr>
        <p:txBody>
          <a:bodyPr/>
          <a:lstStyle/>
          <a:p>
            <a:r>
              <a:rPr lang="en-US" altLang="en-US" sz="3200">
                <a:solidFill>
                  <a:schemeClr val="tx1"/>
                </a:solidFill>
              </a:rPr>
              <a:t>Interobserver Agreement Among Pathologists for Diagnosing Malignant Melanoma*</a:t>
            </a:r>
          </a:p>
        </p:txBody>
      </p:sp>
      <p:sp>
        <p:nvSpPr>
          <p:cNvPr id="67586" name="Rectangle 14">
            <a:extLst>
              <a:ext uri="{FF2B5EF4-FFF2-40B4-BE49-F238E27FC236}">
                <a16:creationId xmlns:a16="http://schemas.microsoft.com/office/drawing/2014/main" id="{4AF3E23D-4CC4-4B3C-9195-DC8126690862}"/>
              </a:ext>
            </a:extLst>
          </p:cNvPr>
          <p:cNvSpPr>
            <a:spLocks noGrp="1" noChangeArrowheads="1"/>
          </p:cNvSpPr>
          <p:nvPr>
            <p:ph type="body" idx="1"/>
          </p:nvPr>
        </p:nvSpPr>
        <p:spPr>
          <a:xfrm>
            <a:off x="1066800" y="1447800"/>
            <a:ext cx="7772400" cy="3886200"/>
          </a:xfrm>
        </p:spPr>
        <p:txBody>
          <a:bodyPr/>
          <a:lstStyle/>
          <a:p>
            <a:r>
              <a:rPr lang="en-US" altLang="en-US" sz="2800"/>
              <a:t>Eight expert dermatopathologists selected on the basis of their reputation and publications</a:t>
            </a:r>
          </a:p>
          <a:p>
            <a:r>
              <a:rPr lang="en-US" altLang="en-US" sz="2800"/>
              <a:t>Each selected 5 cases of melanomas or melanocytic nevi that shared histological features with melanoma</a:t>
            </a:r>
          </a:p>
          <a:p>
            <a:pPr lvl="1"/>
            <a:r>
              <a:rPr lang="en-US" altLang="en-US" sz="2400"/>
              <a:t>Had to be "classic cases" that could be published as examples</a:t>
            </a:r>
          </a:p>
          <a:p>
            <a:pPr lvl="1"/>
            <a:r>
              <a:rPr lang="en-US" altLang="en-US" sz="2400"/>
              <a:t>37 cases selected</a:t>
            </a:r>
          </a:p>
        </p:txBody>
      </p:sp>
      <p:sp>
        <p:nvSpPr>
          <p:cNvPr id="461839" name="Text Box 15">
            <a:extLst>
              <a:ext uri="{FF2B5EF4-FFF2-40B4-BE49-F238E27FC236}">
                <a16:creationId xmlns:a16="http://schemas.microsoft.com/office/drawing/2014/main" id="{073FEB75-A829-4F1D-A791-D807BC1F97F2}"/>
              </a:ext>
            </a:extLst>
          </p:cNvPr>
          <p:cNvSpPr txBox="1">
            <a:spLocks noChangeArrowheads="1"/>
          </p:cNvSpPr>
          <p:nvPr/>
        </p:nvSpPr>
        <p:spPr bwMode="auto">
          <a:xfrm>
            <a:off x="990600" y="5410200"/>
            <a:ext cx="7848600" cy="1200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buFont typeface="Monotype Sorts" charset="0"/>
              <a:buNone/>
              <a:defRPr/>
            </a:pPr>
            <a:r>
              <a:rPr lang="en-US" dirty="0">
                <a:latin typeface="Times New Roman" charset="0"/>
                <a:ea typeface="ＭＳ Ｐゴシック" charset="0"/>
                <a:cs typeface="ＭＳ Ｐゴシック" charset="0"/>
              </a:rPr>
              <a:t>*Farmer ER et al. Discordance in the </a:t>
            </a:r>
            <a:r>
              <a:rPr lang="en-US" dirty="0" err="1">
                <a:latin typeface="Times New Roman" charset="0"/>
                <a:ea typeface="ＭＳ Ｐゴシック" charset="0"/>
                <a:cs typeface="ＭＳ Ｐゴシック" charset="0"/>
              </a:rPr>
              <a:t>histopathologic</a:t>
            </a:r>
            <a:r>
              <a:rPr lang="en-US" dirty="0">
                <a:latin typeface="Times New Roman" charset="0"/>
                <a:ea typeface="ＭＳ Ｐゴシック" charset="0"/>
                <a:cs typeface="ＭＳ Ｐゴシック" charset="0"/>
              </a:rPr>
              <a:t> diagnosis of melanoma and melanocytic nevi between expert pathologists. Human Pathology 1996;27:528</a:t>
            </a:r>
          </a:p>
        </p:txBody>
      </p:sp>
    </p:spTree>
    <p:extLst>
      <p:ext uri="{BB962C8B-B14F-4D97-AF65-F5344CB8AC3E}">
        <p14:creationId xmlns:p14="http://schemas.microsoft.com/office/powerpoint/2010/main" val="27152158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a:extLst>
              <a:ext uri="{FF2B5EF4-FFF2-40B4-BE49-F238E27FC236}">
                <a16:creationId xmlns:a16="http://schemas.microsoft.com/office/drawing/2014/main" id="{9579CC0B-A119-4096-A9D0-A949B91B2F07}"/>
              </a:ext>
            </a:extLst>
          </p:cNvPr>
          <p:cNvSpPr>
            <a:spLocks noGrp="1" noChangeArrowheads="1"/>
          </p:cNvSpPr>
          <p:nvPr>
            <p:ph type="title"/>
          </p:nvPr>
        </p:nvSpPr>
        <p:spPr>
          <a:xfrm>
            <a:off x="1173163" y="457200"/>
            <a:ext cx="7772400" cy="685800"/>
          </a:xfrm>
        </p:spPr>
        <p:txBody>
          <a:bodyPr/>
          <a:lstStyle/>
          <a:p>
            <a:r>
              <a:rPr lang="en-US" altLang="en-US" sz="3600">
                <a:solidFill>
                  <a:schemeClr val="tx1"/>
                </a:solidFill>
              </a:rPr>
              <a:t>Interobserver Agreement Among Pathologists for Malignant Melanoma: 13 cases with perfect agreement</a:t>
            </a:r>
          </a:p>
        </p:txBody>
      </p:sp>
      <p:pic>
        <p:nvPicPr>
          <p:cNvPr id="463875" name="Picture 3">
            <a:extLst>
              <a:ext uri="{FF2B5EF4-FFF2-40B4-BE49-F238E27FC236}">
                <a16:creationId xmlns:a16="http://schemas.microsoft.com/office/drawing/2014/main" id="{793D9AED-0E07-446C-B059-CE48AE9F8A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5791200"/>
            <a:ext cx="2921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463877" name="Picture 5">
            <a:extLst>
              <a:ext uri="{FF2B5EF4-FFF2-40B4-BE49-F238E27FC236}">
                <a16:creationId xmlns:a16="http://schemas.microsoft.com/office/drawing/2014/main" id="{42229101-6542-493D-8426-7B9A055A005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6248400"/>
            <a:ext cx="257175"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463879" name="Text Box 7">
            <a:extLst>
              <a:ext uri="{FF2B5EF4-FFF2-40B4-BE49-F238E27FC236}">
                <a16:creationId xmlns:a16="http://schemas.microsoft.com/office/drawing/2014/main" id="{C553EC70-C0C4-43AF-9378-C3E501FC6809}"/>
              </a:ext>
            </a:extLst>
          </p:cNvPr>
          <p:cNvSpPr txBox="1">
            <a:spLocks noChangeArrowheads="1"/>
          </p:cNvSpPr>
          <p:nvPr/>
        </p:nvSpPr>
        <p:spPr bwMode="auto">
          <a:xfrm>
            <a:off x="1981200" y="5715000"/>
            <a:ext cx="1447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buFont typeface="Monotype Sorts" charset="0"/>
              <a:buNone/>
              <a:defRPr/>
            </a:pPr>
            <a:r>
              <a:rPr lang="en-US" dirty="0">
                <a:latin typeface="Times New Roman" charset="0"/>
                <a:ea typeface="ＭＳ Ｐゴシック" charset="0"/>
                <a:cs typeface="ＭＳ Ｐゴシック" charset="0"/>
              </a:rPr>
              <a:t>Malignant</a:t>
            </a:r>
          </a:p>
        </p:txBody>
      </p:sp>
      <p:sp>
        <p:nvSpPr>
          <p:cNvPr id="463881" name="Text Box 9">
            <a:extLst>
              <a:ext uri="{FF2B5EF4-FFF2-40B4-BE49-F238E27FC236}">
                <a16:creationId xmlns:a16="http://schemas.microsoft.com/office/drawing/2014/main" id="{0A3EE577-5EDC-4D80-AD4E-CE919E85AC3C}"/>
              </a:ext>
            </a:extLst>
          </p:cNvPr>
          <p:cNvSpPr txBox="1">
            <a:spLocks noChangeArrowheads="1"/>
          </p:cNvSpPr>
          <p:nvPr/>
        </p:nvSpPr>
        <p:spPr bwMode="auto">
          <a:xfrm>
            <a:off x="1981200" y="6172200"/>
            <a:ext cx="1143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buFont typeface="Monotype Sorts" charset="0"/>
              <a:buNone/>
              <a:defRPr/>
            </a:pPr>
            <a:r>
              <a:rPr lang="en-US" dirty="0">
                <a:latin typeface="Times New Roman" charset="0"/>
                <a:ea typeface="ＭＳ Ｐゴシック" charset="0"/>
                <a:cs typeface="ＭＳ Ｐゴシック" charset="0"/>
              </a:rPr>
              <a:t>Benign</a:t>
            </a:r>
          </a:p>
        </p:txBody>
      </p:sp>
      <p:pic>
        <p:nvPicPr>
          <p:cNvPr id="463882" name="Picture 10">
            <a:extLst>
              <a:ext uri="{FF2B5EF4-FFF2-40B4-BE49-F238E27FC236}">
                <a16:creationId xmlns:a16="http://schemas.microsoft.com/office/drawing/2014/main" id="{01B076B2-AEB4-41BE-8134-D185DF62A46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1676400"/>
            <a:ext cx="5943600" cy="41735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68615" name="TextBox 1">
            <a:extLst>
              <a:ext uri="{FF2B5EF4-FFF2-40B4-BE49-F238E27FC236}">
                <a16:creationId xmlns:a16="http://schemas.microsoft.com/office/drawing/2014/main" id="{7E691B25-1C6E-43ED-A729-A97DFBAD96F6}"/>
              </a:ext>
            </a:extLst>
          </p:cNvPr>
          <p:cNvSpPr txBox="1">
            <a:spLocks noChangeArrowheads="1"/>
          </p:cNvSpPr>
          <p:nvPr/>
        </p:nvSpPr>
        <p:spPr bwMode="auto">
          <a:xfrm>
            <a:off x="3657600" y="5943600"/>
            <a:ext cx="5105400"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r>
              <a:rPr lang="en-US" altLang="en-US" sz="1800"/>
              <a:t>See Welch, GH. Should I Be Tested for Cancer?: Maybe Not and Here's Why. University of California Press. 2006. </a:t>
            </a:r>
          </a:p>
        </p:txBody>
      </p:sp>
      <p:sp>
        <p:nvSpPr>
          <p:cNvPr id="3" name="Rectangle 2">
            <a:extLst>
              <a:ext uri="{FF2B5EF4-FFF2-40B4-BE49-F238E27FC236}">
                <a16:creationId xmlns:a16="http://schemas.microsoft.com/office/drawing/2014/main" id="{A335CBB7-5C8E-420F-B435-E98D7561B0D3}"/>
              </a:ext>
            </a:extLst>
          </p:cNvPr>
          <p:cNvSpPr/>
          <p:nvPr/>
        </p:nvSpPr>
        <p:spPr bwMode="auto">
          <a:xfrm>
            <a:off x="3135922" y="3886200"/>
            <a:ext cx="5322277" cy="838200"/>
          </a:xfrm>
          <a:prstGeom prst="rect">
            <a:avLst/>
          </a:prstGeom>
          <a:noFill/>
          <a:ln w="254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spTree>
    <p:extLst>
      <p:ext uri="{BB962C8B-B14F-4D97-AF65-F5344CB8AC3E}">
        <p14:creationId xmlns:p14="http://schemas.microsoft.com/office/powerpoint/2010/main" val="1606937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a:extLst>
              <a:ext uri="{FF2B5EF4-FFF2-40B4-BE49-F238E27FC236}">
                <a16:creationId xmlns:a16="http://schemas.microsoft.com/office/drawing/2014/main" id="{93E9C240-29A9-487D-9729-35059C6059C6}"/>
              </a:ext>
            </a:extLst>
          </p:cNvPr>
          <p:cNvSpPr>
            <a:spLocks noGrp="1" noChangeArrowheads="1"/>
          </p:cNvSpPr>
          <p:nvPr>
            <p:ph type="title"/>
          </p:nvPr>
        </p:nvSpPr>
        <p:spPr>
          <a:xfrm>
            <a:off x="1173163" y="457200"/>
            <a:ext cx="7772400" cy="685800"/>
          </a:xfrm>
        </p:spPr>
        <p:txBody>
          <a:bodyPr/>
          <a:lstStyle/>
          <a:p>
            <a:r>
              <a:rPr lang="en-US" altLang="en-US" sz="3600">
                <a:solidFill>
                  <a:schemeClr val="tx1"/>
                </a:solidFill>
              </a:rPr>
              <a:t>Interobserver Agreement Among Pathologists for Malignant Melanoma: 24 cases with disagreement</a:t>
            </a:r>
          </a:p>
        </p:txBody>
      </p:sp>
      <p:pic>
        <p:nvPicPr>
          <p:cNvPr id="465923" name="Picture 3">
            <a:extLst>
              <a:ext uri="{FF2B5EF4-FFF2-40B4-BE49-F238E27FC236}">
                <a16:creationId xmlns:a16="http://schemas.microsoft.com/office/drawing/2014/main" id="{6CFD962F-E9AE-4899-92BF-B9B97A3780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5486400"/>
            <a:ext cx="2921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465924" name="Picture 4">
            <a:extLst>
              <a:ext uri="{FF2B5EF4-FFF2-40B4-BE49-F238E27FC236}">
                <a16:creationId xmlns:a16="http://schemas.microsoft.com/office/drawing/2014/main" id="{5A5BDD4F-6327-45B0-A8DA-D2AB49B417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5867400"/>
            <a:ext cx="269875"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465925" name="Picture 5">
            <a:extLst>
              <a:ext uri="{FF2B5EF4-FFF2-40B4-BE49-F238E27FC236}">
                <a16:creationId xmlns:a16="http://schemas.microsoft.com/office/drawing/2014/main" id="{18A0E635-9D59-43C1-9B16-B818597087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6248400"/>
            <a:ext cx="257175"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465926" name="Picture 6">
            <a:extLst>
              <a:ext uri="{FF2B5EF4-FFF2-40B4-BE49-F238E27FC236}">
                <a16:creationId xmlns:a16="http://schemas.microsoft.com/office/drawing/2014/main" id="{0294F5E7-B1CC-4C1E-8EF5-589C476D42F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838200" y="1981200"/>
            <a:ext cx="7924800" cy="3371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465927" name="Text Box 7">
            <a:extLst>
              <a:ext uri="{FF2B5EF4-FFF2-40B4-BE49-F238E27FC236}">
                <a16:creationId xmlns:a16="http://schemas.microsoft.com/office/drawing/2014/main" id="{054810A1-91A8-49EB-9390-DCAE6A2AA51C}"/>
              </a:ext>
            </a:extLst>
          </p:cNvPr>
          <p:cNvSpPr txBox="1">
            <a:spLocks noChangeArrowheads="1"/>
          </p:cNvSpPr>
          <p:nvPr/>
        </p:nvSpPr>
        <p:spPr bwMode="auto">
          <a:xfrm>
            <a:off x="1752600" y="54102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buFont typeface="Monotype Sorts" charset="0"/>
              <a:buNone/>
              <a:defRPr/>
            </a:pPr>
            <a:r>
              <a:rPr lang="en-US" dirty="0">
                <a:latin typeface="Times New Roman" charset="0"/>
                <a:ea typeface="ＭＳ Ｐゴシック" charset="0"/>
                <a:cs typeface="ＭＳ Ｐゴシック" charset="0"/>
              </a:rPr>
              <a:t>Malignant</a:t>
            </a:r>
          </a:p>
        </p:txBody>
      </p:sp>
      <p:sp>
        <p:nvSpPr>
          <p:cNvPr id="465928" name="Text Box 8">
            <a:extLst>
              <a:ext uri="{FF2B5EF4-FFF2-40B4-BE49-F238E27FC236}">
                <a16:creationId xmlns:a16="http://schemas.microsoft.com/office/drawing/2014/main" id="{E859C525-94EC-4A2A-BDEF-C958AFB76D75}"/>
              </a:ext>
            </a:extLst>
          </p:cNvPr>
          <p:cNvSpPr txBox="1">
            <a:spLocks noChangeArrowheads="1"/>
          </p:cNvSpPr>
          <p:nvPr/>
        </p:nvSpPr>
        <p:spPr bwMode="auto">
          <a:xfrm>
            <a:off x="1752600" y="57912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spcBef>
                <a:spcPct val="50000"/>
              </a:spcBef>
              <a:buFont typeface="Monotype Sorts" charset="2"/>
              <a:buNone/>
            </a:pPr>
            <a:r>
              <a:rPr lang="en-US" altLang="en-US"/>
              <a:t>Can</a:t>
            </a:r>
            <a:r>
              <a:rPr lang="ja-JP" altLang="en-US">
                <a:latin typeface="Arial" panose="020B0604020202020204" pitchFamily="34" charset="0"/>
              </a:rPr>
              <a:t>’</a:t>
            </a:r>
            <a:r>
              <a:rPr lang="en-US" altLang="ja-JP"/>
              <a:t>t tell</a:t>
            </a:r>
            <a:endParaRPr lang="en-US" altLang="en-US"/>
          </a:p>
        </p:txBody>
      </p:sp>
      <p:sp>
        <p:nvSpPr>
          <p:cNvPr id="465929" name="Text Box 9">
            <a:extLst>
              <a:ext uri="{FF2B5EF4-FFF2-40B4-BE49-F238E27FC236}">
                <a16:creationId xmlns:a16="http://schemas.microsoft.com/office/drawing/2014/main" id="{F0785C02-758C-4635-A38F-27900B0E65AF}"/>
              </a:ext>
            </a:extLst>
          </p:cNvPr>
          <p:cNvSpPr txBox="1">
            <a:spLocks noChangeArrowheads="1"/>
          </p:cNvSpPr>
          <p:nvPr/>
        </p:nvSpPr>
        <p:spPr bwMode="auto">
          <a:xfrm>
            <a:off x="1752600" y="61722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buFont typeface="Monotype Sorts" charset="0"/>
              <a:buNone/>
              <a:defRPr/>
            </a:pPr>
            <a:r>
              <a:rPr lang="en-US" dirty="0">
                <a:latin typeface="Times New Roman" charset="0"/>
                <a:ea typeface="ＭＳ Ｐゴシック" charset="0"/>
                <a:cs typeface="ＭＳ Ｐゴシック" charset="0"/>
              </a:rPr>
              <a:t>Benign</a:t>
            </a:r>
          </a:p>
        </p:txBody>
      </p:sp>
      <p:sp>
        <p:nvSpPr>
          <p:cNvPr id="10" name="Rectangle 9">
            <a:extLst>
              <a:ext uri="{FF2B5EF4-FFF2-40B4-BE49-F238E27FC236}">
                <a16:creationId xmlns:a16="http://schemas.microsoft.com/office/drawing/2014/main" id="{3295886F-93B0-488F-9D67-D296DFA505F5}"/>
              </a:ext>
            </a:extLst>
          </p:cNvPr>
          <p:cNvSpPr/>
          <p:nvPr/>
        </p:nvSpPr>
        <p:spPr bwMode="auto">
          <a:xfrm>
            <a:off x="990600" y="3657600"/>
            <a:ext cx="7772400" cy="762000"/>
          </a:xfrm>
          <a:prstGeom prst="rect">
            <a:avLst/>
          </a:prstGeom>
          <a:noFill/>
          <a:ln w="254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charset="0"/>
            </a:endParaRPr>
          </a:p>
        </p:txBody>
      </p:sp>
      <p:cxnSp>
        <p:nvCxnSpPr>
          <p:cNvPr id="3" name="Straight Arrow Connector 2">
            <a:extLst>
              <a:ext uri="{FF2B5EF4-FFF2-40B4-BE49-F238E27FC236}">
                <a16:creationId xmlns:a16="http://schemas.microsoft.com/office/drawing/2014/main" id="{C45EEB5A-8570-4450-96C7-70384A3390DD}"/>
              </a:ext>
            </a:extLst>
          </p:cNvPr>
          <p:cNvCxnSpPr/>
          <p:nvPr/>
        </p:nvCxnSpPr>
        <p:spPr bwMode="auto">
          <a:xfrm flipV="1">
            <a:off x="7239000" y="4267200"/>
            <a:ext cx="1295400" cy="1219200"/>
          </a:xfrm>
          <a:prstGeom prst="straightConnector1">
            <a:avLst/>
          </a:prstGeom>
          <a:solidFill>
            <a:schemeClr val="accent1"/>
          </a:solidFill>
          <a:ln w="31750" cap="flat" cmpd="sng" algn="ctr">
            <a:solidFill>
              <a:srgbClr val="00B050"/>
            </a:solidFill>
            <a:prstDash val="solid"/>
            <a:round/>
            <a:headEnd type="none" w="med" len="med"/>
            <a:tailEnd type="triangle"/>
          </a:ln>
          <a:effectLst/>
        </p:spPr>
      </p:cxnSp>
      <p:sp>
        <p:nvSpPr>
          <p:cNvPr id="4" name="TextBox 3">
            <a:extLst>
              <a:ext uri="{FF2B5EF4-FFF2-40B4-BE49-F238E27FC236}">
                <a16:creationId xmlns:a16="http://schemas.microsoft.com/office/drawing/2014/main" id="{62F142C3-63A8-4578-A2D7-8738BBA79BD0}"/>
              </a:ext>
            </a:extLst>
          </p:cNvPr>
          <p:cNvSpPr txBox="1"/>
          <p:nvPr/>
        </p:nvSpPr>
        <p:spPr>
          <a:xfrm>
            <a:off x="6705599" y="5433646"/>
            <a:ext cx="2239963" cy="830997"/>
          </a:xfrm>
          <a:prstGeom prst="rect">
            <a:avLst/>
          </a:prstGeom>
          <a:noFill/>
        </p:spPr>
        <p:txBody>
          <a:bodyPr wrap="square" rtlCol="0">
            <a:spAutoFit/>
          </a:bodyPr>
          <a:lstStyle/>
          <a:p>
            <a:r>
              <a:rPr lang="en-US" dirty="0">
                <a:solidFill>
                  <a:srgbClr val="00B050"/>
                </a:solidFill>
              </a:rPr>
              <a:t>Call this “Benign”</a:t>
            </a:r>
          </a:p>
        </p:txBody>
      </p:sp>
    </p:spTree>
    <p:extLst>
      <p:ext uri="{BB962C8B-B14F-4D97-AF65-F5344CB8AC3E}">
        <p14:creationId xmlns:p14="http://schemas.microsoft.com/office/powerpoint/2010/main" val="1482661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a:extLst>
              <a:ext uri="{FF2B5EF4-FFF2-40B4-BE49-F238E27FC236}">
                <a16:creationId xmlns:a16="http://schemas.microsoft.com/office/drawing/2014/main" id="{93E9C240-29A9-487D-9729-35059C6059C6}"/>
              </a:ext>
            </a:extLst>
          </p:cNvPr>
          <p:cNvSpPr>
            <a:spLocks noGrp="1" noChangeArrowheads="1"/>
          </p:cNvSpPr>
          <p:nvPr>
            <p:ph type="title"/>
          </p:nvPr>
        </p:nvSpPr>
        <p:spPr>
          <a:xfrm>
            <a:off x="1173163" y="457200"/>
            <a:ext cx="7772400" cy="685800"/>
          </a:xfrm>
        </p:spPr>
        <p:txBody>
          <a:bodyPr/>
          <a:lstStyle/>
          <a:p>
            <a:r>
              <a:rPr lang="en-US" altLang="en-US" sz="3600">
                <a:solidFill>
                  <a:schemeClr val="tx1"/>
                </a:solidFill>
              </a:rPr>
              <a:t>Interobserver Agreement Among Pathologists for Malignant Melanoma: 24 cases with disagreement</a:t>
            </a:r>
          </a:p>
        </p:txBody>
      </p:sp>
      <p:pic>
        <p:nvPicPr>
          <p:cNvPr id="465923" name="Picture 3">
            <a:extLst>
              <a:ext uri="{FF2B5EF4-FFF2-40B4-BE49-F238E27FC236}">
                <a16:creationId xmlns:a16="http://schemas.microsoft.com/office/drawing/2014/main" id="{6CFD962F-E9AE-4899-92BF-B9B97A3780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5486400"/>
            <a:ext cx="2921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465924" name="Picture 4">
            <a:extLst>
              <a:ext uri="{FF2B5EF4-FFF2-40B4-BE49-F238E27FC236}">
                <a16:creationId xmlns:a16="http://schemas.microsoft.com/office/drawing/2014/main" id="{5A5BDD4F-6327-45B0-A8DA-D2AB49B4175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5867400"/>
            <a:ext cx="269875"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465925" name="Picture 5">
            <a:extLst>
              <a:ext uri="{FF2B5EF4-FFF2-40B4-BE49-F238E27FC236}">
                <a16:creationId xmlns:a16="http://schemas.microsoft.com/office/drawing/2014/main" id="{18A0E635-9D59-43C1-9B16-B818597087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6248400"/>
            <a:ext cx="257175"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465926" name="Picture 6">
            <a:extLst>
              <a:ext uri="{FF2B5EF4-FFF2-40B4-BE49-F238E27FC236}">
                <a16:creationId xmlns:a16="http://schemas.microsoft.com/office/drawing/2014/main" id="{0294F5E7-B1CC-4C1E-8EF5-589C476D42F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838200" y="1981200"/>
            <a:ext cx="7924800" cy="33718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465927" name="Text Box 7">
            <a:extLst>
              <a:ext uri="{FF2B5EF4-FFF2-40B4-BE49-F238E27FC236}">
                <a16:creationId xmlns:a16="http://schemas.microsoft.com/office/drawing/2014/main" id="{054810A1-91A8-49EB-9390-DCAE6A2AA51C}"/>
              </a:ext>
            </a:extLst>
          </p:cNvPr>
          <p:cNvSpPr txBox="1">
            <a:spLocks noChangeArrowheads="1"/>
          </p:cNvSpPr>
          <p:nvPr/>
        </p:nvSpPr>
        <p:spPr bwMode="auto">
          <a:xfrm>
            <a:off x="1752600" y="54102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buFont typeface="Monotype Sorts" charset="0"/>
              <a:buNone/>
              <a:defRPr/>
            </a:pPr>
            <a:r>
              <a:rPr lang="en-US" dirty="0">
                <a:latin typeface="Times New Roman" charset="0"/>
                <a:ea typeface="ＭＳ Ｐゴシック" charset="0"/>
                <a:cs typeface="ＭＳ Ｐゴシック" charset="0"/>
              </a:rPr>
              <a:t>Malignant</a:t>
            </a:r>
          </a:p>
        </p:txBody>
      </p:sp>
      <p:sp>
        <p:nvSpPr>
          <p:cNvPr id="465928" name="Text Box 8">
            <a:extLst>
              <a:ext uri="{FF2B5EF4-FFF2-40B4-BE49-F238E27FC236}">
                <a16:creationId xmlns:a16="http://schemas.microsoft.com/office/drawing/2014/main" id="{E859C525-94EC-4A2A-BDEF-C958AFB76D75}"/>
              </a:ext>
            </a:extLst>
          </p:cNvPr>
          <p:cNvSpPr txBox="1">
            <a:spLocks noChangeArrowheads="1"/>
          </p:cNvSpPr>
          <p:nvPr/>
        </p:nvSpPr>
        <p:spPr bwMode="auto">
          <a:xfrm>
            <a:off x="1752600" y="57912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spcBef>
                <a:spcPct val="50000"/>
              </a:spcBef>
              <a:buFont typeface="Monotype Sorts" charset="2"/>
              <a:buNone/>
            </a:pPr>
            <a:r>
              <a:rPr lang="en-US" altLang="en-US"/>
              <a:t>Can</a:t>
            </a:r>
            <a:r>
              <a:rPr lang="ja-JP" altLang="en-US">
                <a:latin typeface="Arial" panose="020B0604020202020204" pitchFamily="34" charset="0"/>
              </a:rPr>
              <a:t>’</a:t>
            </a:r>
            <a:r>
              <a:rPr lang="en-US" altLang="ja-JP"/>
              <a:t>t tell</a:t>
            </a:r>
            <a:endParaRPr lang="en-US" altLang="en-US"/>
          </a:p>
        </p:txBody>
      </p:sp>
      <p:sp>
        <p:nvSpPr>
          <p:cNvPr id="465929" name="Text Box 9">
            <a:extLst>
              <a:ext uri="{FF2B5EF4-FFF2-40B4-BE49-F238E27FC236}">
                <a16:creationId xmlns:a16="http://schemas.microsoft.com/office/drawing/2014/main" id="{F0785C02-758C-4635-A38F-27900B0E65AF}"/>
              </a:ext>
            </a:extLst>
          </p:cNvPr>
          <p:cNvSpPr txBox="1">
            <a:spLocks noChangeArrowheads="1"/>
          </p:cNvSpPr>
          <p:nvPr/>
        </p:nvSpPr>
        <p:spPr bwMode="auto">
          <a:xfrm>
            <a:off x="1752600" y="61722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buFont typeface="Monotype Sorts" charset="0"/>
              <a:buNone/>
              <a:defRPr/>
            </a:pPr>
            <a:r>
              <a:rPr lang="en-US" dirty="0">
                <a:latin typeface="Times New Roman" charset="0"/>
                <a:ea typeface="ＭＳ Ｐゴシック" charset="0"/>
                <a:cs typeface="ＭＳ Ｐゴシック" charset="0"/>
              </a:rPr>
              <a:t>Benign</a:t>
            </a:r>
          </a:p>
        </p:txBody>
      </p:sp>
      <p:sp>
        <p:nvSpPr>
          <p:cNvPr id="70665" name="TextBox 1">
            <a:extLst>
              <a:ext uri="{FF2B5EF4-FFF2-40B4-BE49-F238E27FC236}">
                <a16:creationId xmlns:a16="http://schemas.microsoft.com/office/drawing/2014/main" id="{7286D531-9576-452A-A0CA-2AE088A9B73E}"/>
              </a:ext>
            </a:extLst>
          </p:cNvPr>
          <p:cNvSpPr txBox="1">
            <a:spLocks noChangeArrowheads="1"/>
          </p:cNvSpPr>
          <p:nvPr/>
        </p:nvSpPr>
        <p:spPr bwMode="auto">
          <a:xfrm>
            <a:off x="3810000" y="5791200"/>
            <a:ext cx="51054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r>
              <a:rPr lang="en-US" altLang="en-US"/>
              <a:t>Overall Kappa = 0.5</a:t>
            </a:r>
          </a:p>
        </p:txBody>
      </p:sp>
      <mc:AlternateContent xmlns:mc="http://schemas.openxmlformats.org/markup-compatibility/2006" xmlns:p14="http://schemas.microsoft.com/office/powerpoint/2010/main">
        <mc:Choice Requires="p14">
          <p:contentPart p14:bwMode="auto" r:id="rId7">
            <p14:nvContentPartPr>
              <p14:cNvPr id="2" name="Ink 1">
                <a:extLst>
                  <a:ext uri="{FF2B5EF4-FFF2-40B4-BE49-F238E27FC236}">
                    <a16:creationId xmlns:a16="http://schemas.microsoft.com/office/drawing/2014/main" id="{608BAAE8-6A04-4AA7-8929-FD152153F499}"/>
                  </a:ext>
                </a:extLst>
              </p14:cNvPr>
              <p14:cNvContentPartPr/>
              <p14:nvPr/>
            </p14:nvContentPartPr>
            <p14:xfrm>
              <a:off x="3967617" y="4475880"/>
              <a:ext cx="340200" cy="297000"/>
            </p14:xfrm>
          </p:contentPart>
        </mc:Choice>
        <mc:Fallback xmlns="">
          <p:pic>
            <p:nvPicPr>
              <p:cNvPr id="2" name="Ink 1">
                <a:extLst>
                  <a:ext uri="{FF2B5EF4-FFF2-40B4-BE49-F238E27FC236}">
                    <a16:creationId xmlns:a16="http://schemas.microsoft.com/office/drawing/2014/main" id="{608BAAE8-6A04-4AA7-8929-FD152153F499}"/>
                  </a:ext>
                </a:extLst>
              </p:cNvPr>
              <p:cNvPicPr/>
              <p:nvPr/>
            </p:nvPicPr>
            <p:blipFill>
              <a:blip r:embed="rId8"/>
              <a:stretch>
                <a:fillRect/>
              </a:stretch>
            </p:blipFill>
            <p:spPr>
              <a:xfrm>
                <a:off x="3949977" y="4457880"/>
                <a:ext cx="375840" cy="332640"/>
              </a:xfrm>
              <a:prstGeom prst="rect">
                <a:avLst/>
              </a:prstGeom>
            </p:spPr>
          </p:pic>
        </mc:Fallback>
      </mc:AlternateContent>
      <p:sp>
        <p:nvSpPr>
          <p:cNvPr id="4" name="Oval 3">
            <a:extLst>
              <a:ext uri="{FF2B5EF4-FFF2-40B4-BE49-F238E27FC236}">
                <a16:creationId xmlns:a16="http://schemas.microsoft.com/office/drawing/2014/main" id="{A4753989-F174-42AA-A20A-E90ED12E7820}"/>
              </a:ext>
            </a:extLst>
          </p:cNvPr>
          <p:cNvSpPr/>
          <p:nvPr/>
        </p:nvSpPr>
        <p:spPr bwMode="auto">
          <a:xfrm>
            <a:off x="3669632" y="5598695"/>
            <a:ext cx="3112168" cy="914400"/>
          </a:xfrm>
          <a:prstGeom prst="ellipse">
            <a:avLst/>
          </a:prstGeom>
          <a:noFill/>
          <a:ln w="9525"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charset="0"/>
            </a:endParaRPr>
          </a:p>
        </p:txBody>
      </p:sp>
    </p:spTree>
    <p:extLst>
      <p:ext uri="{BB962C8B-B14F-4D97-AF65-F5344CB8AC3E}">
        <p14:creationId xmlns:p14="http://schemas.microsoft.com/office/powerpoint/2010/main" val="323913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a:extLst>
              <a:ext uri="{FF2B5EF4-FFF2-40B4-BE49-F238E27FC236}">
                <a16:creationId xmlns:a16="http://schemas.microsoft.com/office/drawing/2014/main" id="{C00127E6-74C6-49C4-A4B4-B5105CF7EACD}"/>
              </a:ext>
            </a:extLst>
          </p:cNvPr>
          <p:cNvSpPr>
            <a:spLocks noGrp="1" noChangeArrowheads="1"/>
          </p:cNvSpPr>
          <p:nvPr>
            <p:ph type="title"/>
          </p:nvPr>
        </p:nvSpPr>
        <p:spPr>
          <a:xfrm>
            <a:off x="1143000" y="228600"/>
            <a:ext cx="7772400" cy="1143000"/>
          </a:xfrm>
        </p:spPr>
        <p:txBody>
          <a:bodyPr/>
          <a:lstStyle/>
          <a:p>
            <a:r>
              <a:rPr lang="en-US" altLang="en-US"/>
              <a:t>Types of variables</a:t>
            </a:r>
          </a:p>
        </p:txBody>
      </p:sp>
      <p:sp>
        <p:nvSpPr>
          <p:cNvPr id="71682" name="Rectangle 3">
            <a:extLst>
              <a:ext uri="{FF2B5EF4-FFF2-40B4-BE49-F238E27FC236}">
                <a16:creationId xmlns:a16="http://schemas.microsoft.com/office/drawing/2014/main" id="{3FEEA3F4-0A29-4720-99F2-053FE217CB64}"/>
              </a:ext>
            </a:extLst>
          </p:cNvPr>
          <p:cNvSpPr>
            <a:spLocks noGrp="1" noChangeArrowheads="1"/>
          </p:cNvSpPr>
          <p:nvPr>
            <p:ph type="body" idx="1"/>
          </p:nvPr>
        </p:nvSpPr>
        <p:spPr>
          <a:xfrm>
            <a:off x="1143000" y="1524000"/>
            <a:ext cx="7772400" cy="4114800"/>
          </a:xfrm>
        </p:spPr>
        <p:txBody>
          <a:bodyPr/>
          <a:lstStyle/>
          <a:p>
            <a:r>
              <a:rPr lang="en-US" altLang="en-US"/>
              <a:t>Categorical</a:t>
            </a:r>
          </a:p>
          <a:p>
            <a:pPr lvl="1"/>
            <a:r>
              <a:rPr lang="en-US" altLang="en-US"/>
              <a:t>Dichotomous – 2 values</a:t>
            </a:r>
          </a:p>
          <a:p>
            <a:pPr lvl="1"/>
            <a:r>
              <a:rPr lang="en-US" altLang="en-US"/>
              <a:t>Nominal – no intrinsic ordering </a:t>
            </a:r>
          </a:p>
          <a:p>
            <a:pPr lvl="1"/>
            <a:r>
              <a:rPr lang="en-US" altLang="en-US"/>
              <a:t>Ordinal – intrinsic ordering</a:t>
            </a:r>
          </a:p>
          <a:p>
            <a:r>
              <a:rPr lang="en-US" altLang="en-US"/>
              <a:t>Numerical</a:t>
            </a:r>
          </a:p>
          <a:p>
            <a:pPr lvl="1"/>
            <a:r>
              <a:rPr lang="en-US" altLang="en-US"/>
              <a:t>Continuous -- infinite number of values</a:t>
            </a:r>
          </a:p>
          <a:p>
            <a:pPr lvl="1"/>
            <a:r>
              <a:rPr lang="en-US" altLang="en-US"/>
              <a:t>Discrete -- limited number of values</a:t>
            </a:r>
          </a:p>
        </p:txBody>
      </p:sp>
      <p:sp>
        <p:nvSpPr>
          <p:cNvPr id="71683" name="Slide Number Placeholder 3">
            <a:extLst>
              <a:ext uri="{FF2B5EF4-FFF2-40B4-BE49-F238E27FC236}">
                <a16:creationId xmlns:a16="http://schemas.microsoft.com/office/drawing/2014/main" id="{E5442444-E4A5-45A5-8D0F-7EC956A2251E}"/>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1A75615A-29E5-46BA-BBE5-119041A62D6B}" type="slidenum">
              <a:rPr lang="en-US" altLang="en-US" sz="1400">
                <a:latin typeface="Arial" panose="020B0604020202020204" pitchFamily="34" charset="0"/>
              </a:rPr>
              <a:pPr/>
              <a:t>4</a:t>
            </a:fld>
            <a:endParaRPr lang="en-US" altLang="en-US" sz="1400">
              <a:latin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a:extLst>
              <a:ext uri="{FF2B5EF4-FFF2-40B4-BE49-F238E27FC236}">
                <a16:creationId xmlns:a16="http://schemas.microsoft.com/office/drawing/2014/main" id="{24EBC284-E965-4C99-8909-6F302D43F931}"/>
              </a:ext>
            </a:extLst>
          </p:cNvPr>
          <p:cNvSpPr>
            <a:spLocks noGrp="1" noChangeArrowheads="1"/>
          </p:cNvSpPr>
          <p:nvPr>
            <p:ph type="title"/>
          </p:nvPr>
        </p:nvSpPr>
        <p:spPr/>
        <p:txBody>
          <a:bodyPr/>
          <a:lstStyle/>
          <a:p>
            <a:r>
              <a:rPr lang="en-US" altLang="en-US" sz="4000"/>
              <a:t>Measuring interobserver agreement for categorical variables</a:t>
            </a:r>
          </a:p>
        </p:txBody>
      </p:sp>
      <p:sp>
        <p:nvSpPr>
          <p:cNvPr id="73730" name="Text Box 24">
            <a:extLst>
              <a:ext uri="{FF2B5EF4-FFF2-40B4-BE49-F238E27FC236}">
                <a16:creationId xmlns:a16="http://schemas.microsoft.com/office/drawing/2014/main" id="{861532B5-523E-4E8B-AC0A-F0C56B0E6348}"/>
              </a:ext>
            </a:extLst>
          </p:cNvPr>
          <p:cNvSpPr txBox="1">
            <a:spLocks noChangeArrowheads="1"/>
          </p:cNvSpPr>
          <p:nvPr/>
        </p:nvSpPr>
        <p:spPr bwMode="auto">
          <a:xfrm>
            <a:off x="1295400" y="4953000"/>
            <a:ext cx="683577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spcBef>
                <a:spcPct val="50000"/>
              </a:spcBef>
            </a:pPr>
            <a:r>
              <a:rPr lang="en-US" altLang="en-US"/>
              <a:t>What is the percent agreement (</a:t>
            </a:r>
            <a:r>
              <a:rPr lang="ja-JP" altLang="en-US"/>
              <a:t>“</a:t>
            </a:r>
            <a:r>
              <a:rPr lang="en-US" altLang="ja-JP"/>
              <a:t>concordance</a:t>
            </a:r>
            <a:r>
              <a:rPr lang="ja-JP" altLang="en-US"/>
              <a:t>”</a:t>
            </a:r>
            <a:r>
              <a:rPr lang="en-US" altLang="ja-JP"/>
              <a:t>)?</a:t>
            </a:r>
            <a:endParaRPr lang="en-US" altLang="en-US"/>
          </a:p>
        </p:txBody>
      </p:sp>
      <p:graphicFrame>
        <p:nvGraphicFramePr>
          <p:cNvPr id="73731" name="Object 2">
            <a:extLst>
              <a:ext uri="{FF2B5EF4-FFF2-40B4-BE49-F238E27FC236}">
                <a16:creationId xmlns:a16="http://schemas.microsoft.com/office/drawing/2014/main" id="{0287F4DD-2CFB-486B-8801-D4D49637967E}"/>
              </a:ext>
            </a:extLst>
          </p:cNvPr>
          <p:cNvGraphicFramePr>
            <a:graphicFrameLocks noGrp="1" noChangeAspect="1"/>
          </p:cNvGraphicFramePr>
          <p:nvPr>
            <p:ph idx="1"/>
            <p:extLst>
              <p:ext uri="{D42A27DB-BD31-4B8C-83A1-F6EECF244321}">
                <p14:modId xmlns:p14="http://schemas.microsoft.com/office/powerpoint/2010/main" val="80406828"/>
              </p:ext>
            </p:extLst>
          </p:nvPr>
        </p:nvGraphicFramePr>
        <p:xfrm>
          <a:off x="1743075" y="2438400"/>
          <a:ext cx="6388100" cy="2109788"/>
        </p:xfrm>
        <a:graphic>
          <a:graphicData uri="http://schemas.openxmlformats.org/presentationml/2006/ole">
            <mc:AlternateContent xmlns:mc="http://schemas.openxmlformats.org/markup-compatibility/2006">
              <mc:Choice xmlns:v="urn:schemas-microsoft-com:vml" Requires="v">
                <p:oleObj spid="_x0000_s73851" name="Worksheet" r:id="rId4" imgW="3436595" imgH="1135448" progId="Excel.Sheet.8">
                  <p:embed/>
                </p:oleObj>
              </mc:Choice>
              <mc:Fallback>
                <p:oleObj name="Worksheet" r:id="rId4" imgW="3436595" imgH="1135448" progId="Excel.Sheet.8">
                  <p:embed/>
                  <p:pic>
                    <p:nvPicPr>
                      <p:cNvPr id="0" name="Object 2"/>
                      <p:cNvPicPr>
                        <a:picLocks noChangeAspect="1" noChangeArrowheads="1"/>
                      </p:cNvPicPr>
                      <p:nvPr/>
                    </p:nvPicPr>
                    <p:blipFill>
                      <a:blip r:embed="rId5"/>
                      <a:srcRect/>
                      <a:stretch>
                        <a:fillRect/>
                      </a:stretch>
                    </p:blipFill>
                    <p:spPr bwMode="auto">
                      <a:xfrm>
                        <a:off x="1743075" y="2438400"/>
                        <a:ext cx="6388100" cy="2109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alpha val="74997"/>
                                </a:schemeClr>
                              </a:outerShdw>
                            </a:effectLst>
                          </a14:hiddenEffects>
                        </a:ext>
                      </a:extLst>
                    </p:spPr>
                  </p:pic>
                </p:oleObj>
              </mc:Fallback>
            </mc:AlternateContent>
          </a:graphicData>
        </a:graphic>
      </p:graphicFrame>
      <p:sp>
        <p:nvSpPr>
          <p:cNvPr id="73732" name="Slide Number Placeholder 4">
            <a:extLst>
              <a:ext uri="{FF2B5EF4-FFF2-40B4-BE49-F238E27FC236}">
                <a16:creationId xmlns:a16="http://schemas.microsoft.com/office/drawing/2014/main" id="{46F078B6-EF29-4D22-AB78-D3BD0E0646B1}"/>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93261755-370C-4C43-A139-B288D71DA946}" type="slidenum">
              <a:rPr lang="en-US" altLang="en-US" sz="1400">
                <a:latin typeface="Arial" panose="020B0604020202020204" pitchFamily="34" charset="0"/>
              </a:rPr>
              <a:pPr/>
              <a:t>5</a:t>
            </a:fld>
            <a:endParaRPr lang="en-US" altLang="en-US" sz="1400">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a:extLst>
              <a:ext uri="{FF2B5EF4-FFF2-40B4-BE49-F238E27FC236}">
                <a16:creationId xmlns:a16="http://schemas.microsoft.com/office/drawing/2014/main" id="{3236CF6F-1F7B-4368-A2DC-78F77550E1A8}"/>
              </a:ext>
            </a:extLst>
          </p:cNvPr>
          <p:cNvSpPr>
            <a:spLocks noGrp="1" noChangeArrowheads="1"/>
          </p:cNvSpPr>
          <p:nvPr>
            <p:ph type="title"/>
          </p:nvPr>
        </p:nvSpPr>
        <p:spPr/>
        <p:txBody>
          <a:bodyPr/>
          <a:lstStyle/>
          <a:p>
            <a:r>
              <a:rPr lang="en-US" altLang="en-US"/>
              <a:t>Concordance</a:t>
            </a:r>
          </a:p>
        </p:txBody>
      </p:sp>
      <p:sp>
        <p:nvSpPr>
          <p:cNvPr id="75778" name="Rectangle 3">
            <a:extLst>
              <a:ext uri="{FF2B5EF4-FFF2-40B4-BE49-F238E27FC236}">
                <a16:creationId xmlns:a16="http://schemas.microsoft.com/office/drawing/2014/main" id="{71DF9C75-1322-4F74-A4CE-21B7626DC926}"/>
              </a:ext>
            </a:extLst>
          </p:cNvPr>
          <p:cNvSpPr>
            <a:spLocks noGrp="1" noChangeArrowheads="1"/>
          </p:cNvSpPr>
          <p:nvPr>
            <p:ph type="body" idx="1"/>
          </p:nvPr>
        </p:nvSpPr>
        <p:spPr>
          <a:xfrm>
            <a:off x="1143000" y="1600200"/>
            <a:ext cx="7772400" cy="4114800"/>
          </a:xfrm>
        </p:spPr>
        <p:txBody>
          <a:bodyPr/>
          <a:lstStyle/>
          <a:p>
            <a:r>
              <a:rPr lang="en-US" altLang="en-US" dirty="0"/>
              <a:t>What percent of the time do the two observers agree (exactly)?</a:t>
            </a:r>
          </a:p>
          <a:p>
            <a:r>
              <a:rPr lang="en-US" altLang="en-US" dirty="0"/>
              <a:t>Advantage: easy to understand</a:t>
            </a:r>
          </a:p>
          <a:p>
            <a:r>
              <a:rPr lang="en-US" altLang="en-US" dirty="0"/>
              <a:t>Disadvantage: may be misleading if observers agree on prevalence of abnormality and it is high or low</a:t>
            </a:r>
          </a:p>
          <a:p>
            <a:r>
              <a:rPr lang="en-US" altLang="en-US" dirty="0"/>
              <a:t>Example: presence or absence of gallop: 95% agreement</a:t>
            </a:r>
          </a:p>
        </p:txBody>
      </p:sp>
      <p:sp>
        <p:nvSpPr>
          <p:cNvPr id="75779" name="Slide Number Placeholder 3">
            <a:extLst>
              <a:ext uri="{FF2B5EF4-FFF2-40B4-BE49-F238E27FC236}">
                <a16:creationId xmlns:a16="http://schemas.microsoft.com/office/drawing/2014/main" id="{1A3680EF-DE9D-4718-8499-333B89C56498}"/>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D827FD0F-CE0A-4166-ADB7-77E920B0DEEB}" type="slidenum">
              <a:rPr lang="en-US" altLang="en-US" sz="1400">
                <a:latin typeface="Arial" panose="020B0604020202020204" pitchFamily="34" charset="0"/>
              </a:rPr>
              <a:pPr/>
              <a:t>6</a:t>
            </a:fld>
            <a:endParaRPr lang="en-US" altLang="en-US" sz="1400">
              <a:latin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a:extLst>
              <a:ext uri="{FF2B5EF4-FFF2-40B4-BE49-F238E27FC236}">
                <a16:creationId xmlns:a16="http://schemas.microsoft.com/office/drawing/2014/main" id="{AD75A365-016A-4356-A794-9C115FB796D7}"/>
              </a:ext>
            </a:extLst>
          </p:cNvPr>
          <p:cNvSpPr>
            <a:spLocks noGrp="1" noChangeArrowheads="1"/>
          </p:cNvSpPr>
          <p:nvPr>
            <p:ph type="title"/>
          </p:nvPr>
        </p:nvSpPr>
        <p:spPr>
          <a:xfrm>
            <a:off x="1143000" y="152400"/>
            <a:ext cx="7772400" cy="762000"/>
          </a:xfrm>
        </p:spPr>
        <p:txBody>
          <a:bodyPr/>
          <a:lstStyle/>
          <a:p>
            <a:r>
              <a:rPr lang="en-US" altLang="en-US" dirty="0"/>
              <a:t>Concordance problem</a:t>
            </a:r>
          </a:p>
        </p:txBody>
      </p:sp>
      <p:graphicFrame>
        <p:nvGraphicFramePr>
          <p:cNvPr id="77826" name="Object 2">
            <a:extLst>
              <a:ext uri="{FF2B5EF4-FFF2-40B4-BE49-F238E27FC236}">
                <a16:creationId xmlns:a16="http://schemas.microsoft.com/office/drawing/2014/main" id="{3D25E5C5-FA3D-4CE8-879D-A72226B65B0B}"/>
              </a:ext>
            </a:extLst>
          </p:cNvPr>
          <p:cNvGraphicFramePr>
            <a:graphicFrameLocks noGrp="1" noChangeAspect="1"/>
          </p:cNvGraphicFramePr>
          <p:nvPr>
            <p:ph idx="1"/>
            <p:extLst>
              <p:ext uri="{D42A27DB-BD31-4B8C-83A1-F6EECF244321}">
                <p14:modId xmlns:p14="http://schemas.microsoft.com/office/powerpoint/2010/main" val="1297051332"/>
              </p:ext>
            </p:extLst>
          </p:nvPr>
        </p:nvGraphicFramePr>
        <p:xfrm>
          <a:off x="1663700" y="1219200"/>
          <a:ext cx="6500813" cy="2105025"/>
        </p:xfrm>
        <a:graphic>
          <a:graphicData uri="http://schemas.openxmlformats.org/presentationml/2006/ole">
            <mc:AlternateContent xmlns:mc="http://schemas.openxmlformats.org/markup-compatibility/2006">
              <mc:Choice xmlns:v="urn:schemas-microsoft-com:vml" Requires="v">
                <p:oleObj spid="_x0000_s77952" name="Worksheet" r:id="rId4" imgW="3436595" imgH="1112588" progId="Excel.Sheet.8">
                  <p:embed/>
                </p:oleObj>
              </mc:Choice>
              <mc:Fallback>
                <p:oleObj name="Worksheet" r:id="rId4" imgW="3436595" imgH="1112588" progId="Excel.Sheet.8">
                  <p:embed/>
                  <p:pic>
                    <p:nvPicPr>
                      <p:cNvPr id="0" name="Object 2"/>
                      <p:cNvPicPr>
                        <a:picLocks noChangeAspect="1" noChangeArrowheads="1"/>
                      </p:cNvPicPr>
                      <p:nvPr/>
                    </p:nvPicPr>
                    <p:blipFill>
                      <a:blip r:embed="rId5"/>
                      <a:srcRect/>
                      <a:stretch>
                        <a:fillRect/>
                      </a:stretch>
                    </p:blipFill>
                    <p:spPr bwMode="auto">
                      <a:xfrm>
                        <a:off x="1663700" y="1219200"/>
                        <a:ext cx="6500813" cy="21050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alpha val="74997"/>
                                </a:schemeClr>
                              </a:outerShdw>
                            </a:effectLst>
                          </a14:hiddenEffects>
                        </a:ext>
                      </a:extLst>
                    </p:spPr>
                  </p:pic>
                </p:oleObj>
              </mc:Fallback>
            </mc:AlternateContent>
          </a:graphicData>
        </a:graphic>
      </p:graphicFrame>
      <p:sp>
        <p:nvSpPr>
          <p:cNvPr id="77827" name="Slide Number Placeholder 4">
            <a:extLst>
              <a:ext uri="{FF2B5EF4-FFF2-40B4-BE49-F238E27FC236}">
                <a16:creationId xmlns:a16="http://schemas.microsoft.com/office/drawing/2014/main" id="{0356E94C-D12E-4C12-8FED-190ECC585C28}"/>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12DA5933-B2B9-4C65-BD6D-677765BE6D52}" type="slidenum">
              <a:rPr lang="en-US" altLang="en-US" sz="1400">
                <a:latin typeface="Arial" panose="020B0604020202020204" pitchFamily="34" charset="0"/>
              </a:rPr>
              <a:pPr/>
              <a:t>7</a:t>
            </a:fld>
            <a:endParaRPr lang="en-US" altLang="en-US" sz="1400">
              <a:latin typeface="Arial" panose="020B0604020202020204" pitchFamily="34" charset="0"/>
            </a:endParaRPr>
          </a:p>
        </p:txBody>
      </p:sp>
      <p:sp>
        <p:nvSpPr>
          <p:cNvPr id="75780" name="Text Placeholder 5">
            <a:extLst>
              <a:ext uri="{FF2B5EF4-FFF2-40B4-BE49-F238E27FC236}">
                <a16:creationId xmlns:a16="http://schemas.microsoft.com/office/drawing/2014/main" id="{AEB1D887-8730-4D0F-9D99-E129B53F0408}"/>
              </a:ext>
            </a:extLst>
          </p:cNvPr>
          <p:cNvSpPr>
            <a:spLocks noGrp="1"/>
          </p:cNvSpPr>
          <p:nvPr>
            <p:ph type="body" idx="4294967295"/>
          </p:nvPr>
        </p:nvSpPr>
        <p:spPr>
          <a:xfrm>
            <a:off x="1066800" y="3505200"/>
            <a:ext cx="5105400" cy="3124200"/>
          </a:xfrm>
        </p:spPr>
        <p:txBody>
          <a:bodyPr/>
          <a:lstStyle/>
          <a:p>
            <a:r>
              <a:rPr lang="en-US" altLang="en-US" dirty="0"/>
              <a:t>95% agreement!</a:t>
            </a:r>
          </a:p>
          <a:p>
            <a:r>
              <a:rPr lang="en-US" altLang="en-US" dirty="0"/>
              <a:t>Why aren’</a:t>
            </a:r>
            <a:r>
              <a:rPr lang="en-US" altLang="ja-JP" dirty="0"/>
              <a:t>t you impressed?</a:t>
            </a:r>
          </a:p>
          <a:p>
            <a:r>
              <a:rPr lang="en-US" altLang="ja-JP" dirty="0"/>
              <a:t>High concordance expected if observers agree on the </a:t>
            </a:r>
            <a:r>
              <a:rPr lang="en-US" altLang="ja-JP" dirty="0" err="1"/>
              <a:t>marginals</a:t>
            </a:r>
            <a:endParaRPr lang="en-US" altLang="ja-JP" dirty="0"/>
          </a:p>
          <a:p>
            <a:endParaRPr lang="en-US" altLang="en-US" dirty="0"/>
          </a:p>
        </p:txBody>
      </p:sp>
      <p:sp>
        <p:nvSpPr>
          <p:cNvPr id="7" name="TextBox 6">
            <a:extLst>
              <a:ext uri="{FF2B5EF4-FFF2-40B4-BE49-F238E27FC236}">
                <a16:creationId xmlns:a16="http://schemas.microsoft.com/office/drawing/2014/main" id="{4C77B461-0FE8-47CC-B3AA-FE5C26C7153D}"/>
              </a:ext>
            </a:extLst>
          </p:cNvPr>
          <p:cNvSpPr txBox="1">
            <a:spLocks noChangeArrowheads="1"/>
          </p:cNvSpPr>
          <p:nvPr/>
        </p:nvSpPr>
        <p:spPr bwMode="auto">
          <a:xfrm>
            <a:off x="6324600" y="4114800"/>
            <a:ext cx="2133600" cy="523875"/>
          </a:xfrm>
          <a:prstGeom prst="rect">
            <a:avLst/>
          </a:prstGeom>
          <a:noFill/>
          <a:ln w="25400">
            <a:solidFill>
              <a:srgbClr val="FF0000"/>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r>
              <a:rPr lang="ja-JP" altLang="en-US" sz="2800">
                <a:solidFill>
                  <a:srgbClr val="FF0000"/>
                </a:solidFill>
              </a:rPr>
              <a:t>“</a:t>
            </a:r>
            <a:r>
              <a:rPr lang="en-US" altLang="ja-JP" sz="2800">
                <a:solidFill>
                  <a:srgbClr val="FF0000"/>
                </a:solidFill>
              </a:rPr>
              <a:t>Marginals</a:t>
            </a:r>
            <a:r>
              <a:rPr lang="ja-JP" altLang="en-US" sz="2800">
                <a:solidFill>
                  <a:srgbClr val="FF0000"/>
                </a:solidFill>
              </a:rPr>
              <a:t>”</a:t>
            </a:r>
            <a:endParaRPr lang="en-US" altLang="en-US" sz="2800">
              <a:solidFill>
                <a:srgbClr val="FF0000"/>
              </a:solidFill>
            </a:endParaRPr>
          </a:p>
        </p:txBody>
      </p:sp>
      <p:cxnSp>
        <p:nvCxnSpPr>
          <p:cNvPr id="9" name="Straight Connector 8">
            <a:extLst>
              <a:ext uri="{FF2B5EF4-FFF2-40B4-BE49-F238E27FC236}">
                <a16:creationId xmlns:a16="http://schemas.microsoft.com/office/drawing/2014/main" id="{FCFF9302-B3C9-48C8-BE5E-A18733BEB29D}"/>
              </a:ext>
            </a:extLst>
          </p:cNvPr>
          <p:cNvCxnSpPr>
            <a:cxnSpLocks noChangeShapeType="1"/>
          </p:cNvCxnSpPr>
          <p:nvPr/>
        </p:nvCxnSpPr>
        <p:spPr bwMode="auto">
          <a:xfrm rot="10800000">
            <a:off x="4648200" y="3124200"/>
            <a:ext cx="1752600" cy="990600"/>
          </a:xfrm>
          <a:prstGeom prst="line">
            <a:avLst/>
          </a:prstGeom>
          <a:noFill/>
          <a:ln w="38100">
            <a:solidFill>
              <a:srgbClr val="FF0000"/>
            </a:solidFill>
            <a:round/>
            <a:headEnd/>
            <a:tailEnd type="stealth" w="med" len="med"/>
          </a:ln>
          <a:extLst>
            <a:ext uri="{909E8E84-426E-40dd-AFC4-6F175D3DCCD1}">
              <a14:hiddenFill xmlns:a14="http://schemas.microsoft.com/office/drawing/2010/main" xmlns="">
                <a:noFill/>
              </a14:hiddenFill>
            </a:ext>
          </a:extLst>
        </p:spPr>
      </p:cxnSp>
      <p:cxnSp>
        <p:nvCxnSpPr>
          <p:cNvPr id="14" name="Straight Connector 13">
            <a:extLst>
              <a:ext uri="{FF2B5EF4-FFF2-40B4-BE49-F238E27FC236}">
                <a16:creationId xmlns:a16="http://schemas.microsoft.com/office/drawing/2014/main" id="{6837DD8C-54F1-470E-8E02-803BF936CD63}"/>
              </a:ext>
            </a:extLst>
          </p:cNvPr>
          <p:cNvCxnSpPr>
            <a:cxnSpLocks noChangeShapeType="1"/>
          </p:cNvCxnSpPr>
          <p:nvPr/>
        </p:nvCxnSpPr>
        <p:spPr bwMode="auto">
          <a:xfrm rot="16200000" flipV="1">
            <a:off x="6096794" y="3582194"/>
            <a:ext cx="990600" cy="74612"/>
          </a:xfrm>
          <a:prstGeom prst="line">
            <a:avLst/>
          </a:prstGeom>
          <a:noFill/>
          <a:ln w="38100">
            <a:solidFill>
              <a:srgbClr val="FF0000"/>
            </a:solidFill>
            <a:round/>
            <a:headEnd/>
            <a:tailEnd type="stealth" w="med" len="med"/>
          </a:ln>
          <a:extLst>
            <a:ext uri="{909E8E84-426E-40dd-AFC4-6F175D3DCCD1}">
              <a14:hiddenFill xmlns:a14="http://schemas.microsoft.com/office/drawing/2010/main" xmlns="">
                <a:noFill/>
              </a14:hiddenFill>
            </a:ext>
          </a:extLst>
        </p:spPr>
      </p:cxnSp>
      <p:cxnSp>
        <p:nvCxnSpPr>
          <p:cNvPr id="17" name="Straight Connector 16">
            <a:extLst>
              <a:ext uri="{FF2B5EF4-FFF2-40B4-BE49-F238E27FC236}">
                <a16:creationId xmlns:a16="http://schemas.microsoft.com/office/drawing/2014/main" id="{FF05FC74-BC69-452E-BB60-7929B7FE1F20}"/>
              </a:ext>
            </a:extLst>
          </p:cNvPr>
          <p:cNvCxnSpPr>
            <a:cxnSpLocks noChangeShapeType="1"/>
          </p:cNvCxnSpPr>
          <p:nvPr/>
        </p:nvCxnSpPr>
        <p:spPr bwMode="auto">
          <a:xfrm rot="5400000" flipH="1" flipV="1">
            <a:off x="6362700" y="2781300"/>
            <a:ext cx="1828800" cy="838200"/>
          </a:xfrm>
          <a:prstGeom prst="line">
            <a:avLst/>
          </a:prstGeom>
          <a:noFill/>
          <a:ln w="38100">
            <a:solidFill>
              <a:srgbClr val="FF0000"/>
            </a:solidFill>
            <a:round/>
            <a:headEnd/>
            <a:tailEnd type="stealth" w="med" len="med"/>
          </a:ln>
          <a:extLst>
            <a:ext uri="{909E8E84-426E-40dd-AFC4-6F175D3DCCD1}">
              <a14:hiddenFill xmlns:a14="http://schemas.microsoft.com/office/drawing/2010/main" xmlns="">
                <a:noFill/>
              </a14:hiddenFill>
            </a:ext>
          </a:extLst>
        </p:spPr>
      </p:cxnSp>
      <p:cxnSp>
        <p:nvCxnSpPr>
          <p:cNvPr id="19" name="Straight Connector 18">
            <a:extLst>
              <a:ext uri="{FF2B5EF4-FFF2-40B4-BE49-F238E27FC236}">
                <a16:creationId xmlns:a16="http://schemas.microsoft.com/office/drawing/2014/main" id="{E14BF721-1522-4D01-A311-DEB9912DC123}"/>
              </a:ext>
            </a:extLst>
          </p:cNvPr>
          <p:cNvCxnSpPr>
            <a:cxnSpLocks noChangeShapeType="1"/>
          </p:cNvCxnSpPr>
          <p:nvPr/>
        </p:nvCxnSpPr>
        <p:spPr bwMode="auto">
          <a:xfrm rot="5400000" flipH="1" flipV="1">
            <a:off x="6896100" y="3390900"/>
            <a:ext cx="990600" cy="457200"/>
          </a:xfrm>
          <a:prstGeom prst="line">
            <a:avLst/>
          </a:prstGeom>
          <a:noFill/>
          <a:ln w="38100">
            <a:solidFill>
              <a:srgbClr val="FF0000"/>
            </a:solidFill>
            <a:round/>
            <a:headEnd/>
            <a:tailEnd type="stealth" w="med" len="med"/>
          </a:ln>
          <a:extLst>
            <a:ext uri="{909E8E84-426E-40dd-AFC4-6F175D3DCCD1}">
              <a14:hiddenFill xmlns:a14="http://schemas.microsoft.com/office/drawing/2010/main" xmlns="">
                <a:noFill/>
              </a14:hiddenFill>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8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780">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5780">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build="p"/>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a:extLst>
              <a:ext uri="{FF2B5EF4-FFF2-40B4-BE49-F238E27FC236}">
                <a16:creationId xmlns:a16="http://schemas.microsoft.com/office/drawing/2014/main" id="{88B83AFD-DD40-4D7D-9C39-AEC8F1673FE4}"/>
              </a:ext>
            </a:extLst>
          </p:cNvPr>
          <p:cNvSpPr>
            <a:spLocks noGrp="1" noChangeArrowheads="1"/>
          </p:cNvSpPr>
          <p:nvPr>
            <p:ph type="title"/>
          </p:nvPr>
        </p:nvSpPr>
        <p:spPr>
          <a:xfrm>
            <a:off x="1219200" y="152400"/>
            <a:ext cx="7772400" cy="685800"/>
          </a:xfrm>
        </p:spPr>
        <p:txBody>
          <a:bodyPr/>
          <a:lstStyle/>
          <a:p>
            <a:r>
              <a:rPr lang="en-US" altLang="en-US" sz="4000"/>
              <a:t>Definition of Kappa</a:t>
            </a:r>
          </a:p>
        </p:txBody>
      </p:sp>
      <p:sp>
        <p:nvSpPr>
          <p:cNvPr id="189443" name="Rectangle 3">
            <a:extLst>
              <a:ext uri="{FF2B5EF4-FFF2-40B4-BE49-F238E27FC236}">
                <a16:creationId xmlns:a16="http://schemas.microsoft.com/office/drawing/2014/main" id="{85E679EA-338C-43DF-929C-CFA421176F69}"/>
              </a:ext>
            </a:extLst>
          </p:cNvPr>
          <p:cNvSpPr>
            <a:spLocks noGrp="1" noChangeArrowheads="1"/>
          </p:cNvSpPr>
          <p:nvPr>
            <p:ph type="body" idx="1"/>
          </p:nvPr>
        </p:nvSpPr>
        <p:spPr>
          <a:xfrm>
            <a:off x="1066800" y="1066800"/>
            <a:ext cx="7772400" cy="5638800"/>
          </a:xfrm>
        </p:spPr>
        <p:txBody>
          <a:bodyPr/>
          <a:lstStyle/>
          <a:p>
            <a:pPr>
              <a:lnSpc>
                <a:spcPct val="90000"/>
              </a:lnSpc>
            </a:pPr>
            <a:r>
              <a:rPr lang="en-US" altLang="en-US"/>
              <a:t>The amount of </a:t>
            </a:r>
            <a:r>
              <a:rPr lang="en-US" altLang="en-US" i="1"/>
              <a:t>agreement beyond what would be expected from the marginals </a:t>
            </a:r>
            <a:r>
              <a:rPr lang="en-US" altLang="en-US"/>
              <a:t>(row and column totals)</a:t>
            </a:r>
          </a:p>
          <a:p>
            <a:pPr>
              <a:lnSpc>
                <a:spcPct val="90000"/>
              </a:lnSpc>
            </a:pPr>
            <a:r>
              <a:rPr lang="en-US" altLang="en-US"/>
              <a:t>This is often called agreement beyond that expected </a:t>
            </a:r>
            <a:r>
              <a:rPr lang="ja-JP" altLang="en-US"/>
              <a:t>“</a:t>
            </a:r>
            <a:r>
              <a:rPr lang="en-US" altLang="ja-JP"/>
              <a:t>by chance.</a:t>
            </a:r>
            <a:r>
              <a:rPr lang="ja-JP" altLang="en-US"/>
              <a:t>”</a:t>
            </a:r>
            <a:endParaRPr lang="en-US" altLang="ja-JP" i="1"/>
          </a:p>
          <a:p>
            <a:pPr>
              <a:lnSpc>
                <a:spcPct val="90000"/>
              </a:lnSpc>
            </a:pPr>
            <a:r>
              <a:rPr lang="en-US" altLang="en-US" i="1"/>
              <a:t>Formula:</a:t>
            </a:r>
          </a:p>
          <a:p>
            <a:pPr>
              <a:lnSpc>
                <a:spcPct val="90000"/>
              </a:lnSpc>
            </a:pPr>
            <a:endParaRPr lang="en-US" altLang="en-US" i="1"/>
          </a:p>
          <a:p>
            <a:pPr>
              <a:lnSpc>
                <a:spcPct val="90000"/>
              </a:lnSpc>
            </a:pPr>
            <a:endParaRPr lang="en-US" altLang="en-US" i="1"/>
          </a:p>
          <a:p>
            <a:pPr>
              <a:lnSpc>
                <a:spcPct val="90000"/>
              </a:lnSpc>
            </a:pPr>
            <a:endParaRPr lang="en-US" altLang="en-US" i="1"/>
          </a:p>
          <a:p>
            <a:pPr>
              <a:lnSpc>
                <a:spcPct val="90000"/>
              </a:lnSpc>
            </a:pPr>
            <a:r>
              <a:rPr lang="en-US" altLang="en-US" sz="2400"/>
              <a:t>More precisely: the proportion of the difference between the agreement expected from the marginals and perfect agreement that was observed </a:t>
            </a:r>
          </a:p>
        </p:txBody>
      </p:sp>
      <p:sp>
        <p:nvSpPr>
          <p:cNvPr id="79875" name="Rectangle 6">
            <a:extLst>
              <a:ext uri="{FF2B5EF4-FFF2-40B4-BE49-F238E27FC236}">
                <a16:creationId xmlns:a16="http://schemas.microsoft.com/office/drawing/2014/main" id="{0A7B2DD0-FA35-4DFB-9E0D-F6E91E3956ED}"/>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endParaRPr lang="en-US" altLang="en-US"/>
          </a:p>
        </p:txBody>
      </p:sp>
      <p:sp>
        <p:nvSpPr>
          <p:cNvPr id="189447" name="Text Box 7">
            <a:extLst>
              <a:ext uri="{FF2B5EF4-FFF2-40B4-BE49-F238E27FC236}">
                <a16:creationId xmlns:a16="http://schemas.microsoft.com/office/drawing/2014/main" id="{F22E3C5C-DF9A-4195-82F8-953CA19681ED}"/>
              </a:ext>
            </a:extLst>
          </p:cNvPr>
          <p:cNvSpPr txBox="1">
            <a:spLocks noChangeArrowheads="1"/>
          </p:cNvSpPr>
          <p:nvPr/>
        </p:nvSpPr>
        <p:spPr bwMode="auto">
          <a:xfrm>
            <a:off x="1676400" y="4267200"/>
            <a:ext cx="7010400" cy="1015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spcBef>
                <a:spcPct val="50000"/>
              </a:spcBef>
            </a:pPr>
            <a:r>
              <a:rPr lang="en-US" altLang="en-US" dirty="0"/>
              <a:t>Observed % agreement – Expected % agreement</a:t>
            </a:r>
          </a:p>
          <a:p>
            <a:pPr algn="ctr">
              <a:spcBef>
                <a:spcPct val="50000"/>
              </a:spcBef>
            </a:pPr>
            <a:r>
              <a:rPr lang="en-US" altLang="en-US" dirty="0"/>
              <a:t>100% – Expected % agreement</a:t>
            </a:r>
          </a:p>
        </p:txBody>
      </p:sp>
      <p:sp>
        <p:nvSpPr>
          <p:cNvPr id="189448" name="Line 8">
            <a:extLst>
              <a:ext uri="{FF2B5EF4-FFF2-40B4-BE49-F238E27FC236}">
                <a16:creationId xmlns:a16="http://schemas.microsoft.com/office/drawing/2014/main" id="{45EF6C07-1A46-4AC8-BBFE-374B81214743}"/>
              </a:ext>
            </a:extLst>
          </p:cNvPr>
          <p:cNvSpPr>
            <a:spLocks noChangeShapeType="1"/>
          </p:cNvSpPr>
          <p:nvPr/>
        </p:nvSpPr>
        <p:spPr bwMode="auto">
          <a:xfrm>
            <a:off x="2209800" y="4800600"/>
            <a:ext cx="6096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79878" name="Slide Number Placeholder 7">
            <a:extLst>
              <a:ext uri="{FF2B5EF4-FFF2-40B4-BE49-F238E27FC236}">
                <a16:creationId xmlns:a16="http://schemas.microsoft.com/office/drawing/2014/main" id="{0C54C054-54DE-4B9C-B593-3AC03369FCF3}"/>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98D9A6A2-15E6-4611-AEA7-4914CD4E569F}" type="slidenum">
              <a:rPr lang="en-US" altLang="en-US" sz="1400">
                <a:latin typeface="Arial" panose="020B0604020202020204" pitchFamily="34" charset="0"/>
              </a:rPr>
              <a:pPr/>
              <a:t>8</a:t>
            </a:fld>
            <a:endParaRPr lang="en-US" altLang="en-US" sz="140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94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94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944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89447">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9447">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8944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94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a:extLst>
              <a:ext uri="{FF2B5EF4-FFF2-40B4-BE49-F238E27FC236}">
                <a16:creationId xmlns:a16="http://schemas.microsoft.com/office/drawing/2014/main" id="{271768FD-F121-4B6B-9BE4-8C65EF2F5665}"/>
              </a:ext>
            </a:extLst>
          </p:cNvPr>
          <p:cNvSpPr>
            <a:spLocks noGrp="1"/>
          </p:cNvSpPr>
          <p:nvPr>
            <p:ph type="title"/>
          </p:nvPr>
        </p:nvSpPr>
        <p:spPr>
          <a:xfrm>
            <a:off x="1143000" y="228600"/>
            <a:ext cx="7772400" cy="838200"/>
          </a:xfrm>
        </p:spPr>
        <p:txBody>
          <a:bodyPr/>
          <a:lstStyle/>
          <a:p>
            <a:pPr>
              <a:lnSpc>
                <a:spcPct val="90000"/>
              </a:lnSpc>
            </a:pPr>
            <a:r>
              <a:rPr lang="en-US" altLang="en-US"/>
              <a:t>Practice calculating Kappa</a:t>
            </a:r>
          </a:p>
        </p:txBody>
      </p:sp>
      <p:sp>
        <p:nvSpPr>
          <p:cNvPr id="81922" name="Content Placeholder 2">
            <a:extLst>
              <a:ext uri="{FF2B5EF4-FFF2-40B4-BE49-F238E27FC236}">
                <a16:creationId xmlns:a16="http://schemas.microsoft.com/office/drawing/2014/main" id="{65736F1C-3C26-4B34-8B2E-9577E4DF71CC}"/>
              </a:ext>
            </a:extLst>
          </p:cNvPr>
          <p:cNvSpPr>
            <a:spLocks noGrp="1"/>
          </p:cNvSpPr>
          <p:nvPr>
            <p:ph idx="1"/>
          </p:nvPr>
        </p:nvSpPr>
        <p:spPr>
          <a:xfrm>
            <a:off x="1066800" y="1371600"/>
            <a:ext cx="7696200" cy="2133600"/>
          </a:xfrm>
        </p:spPr>
        <p:txBody>
          <a:bodyPr/>
          <a:lstStyle/>
          <a:p>
            <a:pPr>
              <a:lnSpc>
                <a:spcPct val="90000"/>
              </a:lnSpc>
            </a:pPr>
            <a:r>
              <a:rPr lang="en-US" altLang="en-US" dirty="0"/>
              <a:t>Observed = 90%, Expected = 80%: K =</a:t>
            </a:r>
          </a:p>
          <a:p>
            <a:pPr>
              <a:lnSpc>
                <a:spcPct val="90000"/>
              </a:lnSpc>
            </a:pPr>
            <a:r>
              <a:rPr lang="en-US" altLang="en-US" dirty="0"/>
              <a:t>Observed = 70%, Expected = 60%: K =</a:t>
            </a:r>
          </a:p>
          <a:p>
            <a:pPr>
              <a:lnSpc>
                <a:spcPct val="90000"/>
              </a:lnSpc>
            </a:pPr>
            <a:r>
              <a:rPr lang="en-US" altLang="en-US" dirty="0"/>
              <a:t>Observed = 60%, Expected = 70%: K =</a:t>
            </a:r>
          </a:p>
        </p:txBody>
      </p:sp>
      <p:sp>
        <p:nvSpPr>
          <p:cNvPr id="81923" name="Slide Number Placeholder 3">
            <a:extLst>
              <a:ext uri="{FF2B5EF4-FFF2-40B4-BE49-F238E27FC236}">
                <a16:creationId xmlns:a16="http://schemas.microsoft.com/office/drawing/2014/main" id="{D9A30E21-2523-4D76-9DA6-1753CE9DB828}"/>
              </a:ext>
            </a:extLst>
          </p:cNvPr>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5F85404B-92E0-46F4-B630-6E78514DA4C3}" type="slidenum">
              <a:rPr lang="en-US" altLang="en-US" sz="1400">
                <a:latin typeface="Arial" panose="020B0604020202020204" pitchFamily="34" charset="0"/>
              </a:rPr>
              <a:pPr/>
              <a:t>9</a:t>
            </a:fld>
            <a:endParaRPr lang="en-US" altLang="en-US" sz="1400">
              <a:latin typeface="Arial" panose="020B0604020202020204" pitchFamily="34" charset="0"/>
            </a:endParaRPr>
          </a:p>
        </p:txBody>
      </p:sp>
      <mc:AlternateContent xmlns:mc="http://schemas.openxmlformats.org/markup-compatibility/2006" xmlns:p14="http://schemas.microsoft.com/office/powerpoint/2010/main" xmlns:aink="http://schemas.microsoft.com/office/drawing/2016/ink">
        <mc:Choice Requires="p14 aink">
          <p:contentPart p14:bwMode="auto" r:id="rId2">
            <p14:nvContentPartPr>
              <p14:cNvPr id="5" name="Ink 4">
                <a:extLst>
                  <a:ext uri="{FF2B5EF4-FFF2-40B4-BE49-F238E27FC236}">
                    <a16:creationId xmlns:a16="http://schemas.microsoft.com/office/drawing/2014/main" id="{A6723923-BC7F-43B2-8CE2-6EA07CABB996}"/>
                  </a:ext>
                </a:extLst>
              </p14:cNvPr>
              <p14:cNvContentPartPr/>
              <p14:nvPr/>
            </p14:nvContentPartPr>
            <p14:xfrm>
              <a:off x="2798981" y="4571091"/>
              <a:ext cx="360" cy="360"/>
            </p14:xfrm>
          </p:contentPart>
        </mc:Choice>
        <mc:Fallback xmlns="">
          <p:pic>
            <p:nvPicPr>
              <p:cNvPr id="5" name="Ink 4">
                <a:extLst>
                  <a:ext uri="{FF2B5EF4-FFF2-40B4-BE49-F238E27FC236}">
                    <a16:creationId xmlns:a16="http://schemas.microsoft.com/office/drawing/2014/main" id="{A6723923-BC7F-43B2-8CE2-6EA07CABB996}"/>
                  </a:ext>
                </a:extLst>
              </p:cNvPr>
              <p:cNvPicPr/>
              <p:nvPr/>
            </p:nvPicPr>
            <p:blipFill>
              <a:blip r:embed="rId3"/>
              <a:stretch>
                <a:fillRect/>
              </a:stretch>
            </p:blipFill>
            <p:spPr>
              <a:xfrm>
                <a:off x="2781341" y="4553091"/>
                <a:ext cx="36000" cy="36000"/>
              </a:xfrm>
              <a:prstGeom prst="rect">
                <a:avLst/>
              </a:prstGeom>
            </p:spPr>
          </p:pic>
        </mc:Fallback>
      </mc:AlternateContent>
      <p:cxnSp>
        <p:nvCxnSpPr>
          <p:cNvPr id="7" name="Straight Arrow Connector 6">
            <a:extLst>
              <a:ext uri="{FF2B5EF4-FFF2-40B4-BE49-F238E27FC236}">
                <a16:creationId xmlns:a16="http://schemas.microsoft.com/office/drawing/2014/main" id="{97D88BB1-5C6A-4991-9FA5-225B0C728301}"/>
              </a:ext>
            </a:extLst>
          </p:cNvPr>
          <p:cNvCxnSpPr>
            <a:cxnSpLocks/>
          </p:cNvCxnSpPr>
          <p:nvPr/>
        </p:nvCxnSpPr>
        <p:spPr bwMode="auto">
          <a:xfrm>
            <a:off x="1447800" y="3657600"/>
            <a:ext cx="6477000" cy="0"/>
          </a:xfrm>
          <a:prstGeom prst="straightConnector1">
            <a:avLst/>
          </a:prstGeom>
          <a:solidFill>
            <a:schemeClr val="accent1"/>
          </a:solidFill>
          <a:ln w="28575" cap="flat" cmpd="sng" algn="ctr">
            <a:solidFill>
              <a:srgbClr val="7030A0"/>
            </a:solidFill>
            <a:prstDash val="solid"/>
            <a:round/>
            <a:headEnd type="none" w="med" len="med"/>
            <a:tailEnd type="triangle"/>
          </a:ln>
          <a:effectLst/>
        </p:spPr>
      </p:cxnSp>
      <p:cxnSp>
        <p:nvCxnSpPr>
          <p:cNvPr id="10" name="Straight Arrow Connector 9">
            <a:extLst>
              <a:ext uri="{FF2B5EF4-FFF2-40B4-BE49-F238E27FC236}">
                <a16:creationId xmlns:a16="http://schemas.microsoft.com/office/drawing/2014/main" id="{B1A2898C-18D0-499F-BF8A-DE4EF0C28801}"/>
              </a:ext>
            </a:extLst>
          </p:cNvPr>
          <p:cNvCxnSpPr>
            <a:cxnSpLocks/>
          </p:cNvCxnSpPr>
          <p:nvPr/>
        </p:nvCxnSpPr>
        <p:spPr bwMode="auto">
          <a:xfrm flipV="1">
            <a:off x="1447800" y="4139085"/>
            <a:ext cx="5791200" cy="40332"/>
          </a:xfrm>
          <a:prstGeom prst="straightConnector1">
            <a:avLst/>
          </a:prstGeom>
          <a:solidFill>
            <a:schemeClr val="accent1"/>
          </a:solidFill>
          <a:ln w="28575" cap="flat" cmpd="sng" algn="ctr">
            <a:solidFill>
              <a:srgbClr val="00B050"/>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4DCF9F4C-7EA6-47AA-BFA9-BAD3A204E238}"/>
              </a:ext>
            </a:extLst>
          </p:cNvPr>
          <p:cNvCxnSpPr>
            <a:cxnSpLocks/>
          </p:cNvCxnSpPr>
          <p:nvPr/>
        </p:nvCxnSpPr>
        <p:spPr bwMode="auto">
          <a:xfrm flipV="1">
            <a:off x="1485507" y="4653992"/>
            <a:ext cx="5220093" cy="38313"/>
          </a:xfrm>
          <a:prstGeom prst="straightConnector1">
            <a:avLst/>
          </a:prstGeom>
          <a:solidFill>
            <a:schemeClr val="accent1"/>
          </a:solidFill>
          <a:ln w="28575" cap="flat" cmpd="sng" algn="ctr">
            <a:solidFill>
              <a:srgbClr val="C00000"/>
            </a:solidFill>
            <a:prstDash val="solid"/>
            <a:round/>
            <a:headEnd type="none" w="med" len="med"/>
            <a:tailEnd type="triangle"/>
          </a:ln>
          <a:effectLst/>
        </p:spPr>
      </p:cxnSp>
      <p:sp>
        <p:nvSpPr>
          <p:cNvPr id="14" name="TextBox 13">
            <a:extLst>
              <a:ext uri="{FF2B5EF4-FFF2-40B4-BE49-F238E27FC236}">
                <a16:creationId xmlns:a16="http://schemas.microsoft.com/office/drawing/2014/main" id="{68E40392-FA59-46C2-AF3F-41B1C4B4CA22}"/>
              </a:ext>
            </a:extLst>
          </p:cNvPr>
          <p:cNvSpPr txBox="1"/>
          <p:nvPr/>
        </p:nvSpPr>
        <p:spPr>
          <a:xfrm>
            <a:off x="2438400" y="3200400"/>
            <a:ext cx="4267200" cy="461665"/>
          </a:xfrm>
          <a:prstGeom prst="rect">
            <a:avLst/>
          </a:prstGeom>
          <a:noFill/>
          <a:ln>
            <a:noFill/>
          </a:ln>
        </p:spPr>
        <p:txBody>
          <a:bodyPr wrap="square" rtlCol="0">
            <a:spAutoFit/>
          </a:bodyPr>
          <a:lstStyle/>
          <a:p>
            <a:r>
              <a:rPr lang="en-US" dirty="0">
                <a:solidFill>
                  <a:srgbClr val="7030A0"/>
                </a:solidFill>
              </a:rPr>
              <a:t>100% Agreement</a:t>
            </a:r>
          </a:p>
        </p:txBody>
      </p:sp>
      <p:sp>
        <p:nvSpPr>
          <p:cNvPr id="20" name="TextBox 19">
            <a:extLst>
              <a:ext uri="{FF2B5EF4-FFF2-40B4-BE49-F238E27FC236}">
                <a16:creationId xmlns:a16="http://schemas.microsoft.com/office/drawing/2014/main" id="{DCA4D6B5-A2E9-475D-8B1C-88F0E13A2D3B}"/>
              </a:ext>
            </a:extLst>
          </p:cNvPr>
          <p:cNvSpPr txBox="1"/>
          <p:nvPr/>
        </p:nvSpPr>
        <p:spPr>
          <a:xfrm>
            <a:off x="2438400" y="3702423"/>
            <a:ext cx="4267200" cy="461665"/>
          </a:xfrm>
          <a:prstGeom prst="rect">
            <a:avLst/>
          </a:prstGeom>
          <a:noFill/>
        </p:spPr>
        <p:txBody>
          <a:bodyPr wrap="square" rtlCol="0">
            <a:spAutoFit/>
          </a:bodyPr>
          <a:lstStyle/>
          <a:p>
            <a:r>
              <a:rPr lang="en-US" dirty="0">
                <a:solidFill>
                  <a:srgbClr val="00B050"/>
                </a:solidFill>
              </a:rPr>
              <a:t>90% Observed Agreement</a:t>
            </a:r>
          </a:p>
        </p:txBody>
      </p:sp>
      <p:sp>
        <p:nvSpPr>
          <p:cNvPr id="22" name="TextBox 21">
            <a:extLst>
              <a:ext uri="{FF2B5EF4-FFF2-40B4-BE49-F238E27FC236}">
                <a16:creationId xmlns:a16="http://schemas.microsoft.com/office/drawing/2014/main" id="{E5B77B24-9862-4675-9190-31C5A5914002}"/>
              </a:ext>
            </a:extLst>
          </p:cNvPr>
          <p:cNvSpPr txBox="1"/>
          <p:nvPr/>
        </p:nvSpPr>
        <p:spPr>
          <a:xfrm>
            <a:off x="2438400" y="4184774"/>
            <a:ext cx="4267200" cy="461665"/>
          </a:xfrm>
          <a:prstGeom prst="rect">
            <a:avLst/>
          </a:prstGeom>
          <a:noFill/>
        </p:spPr>
        <p:txBody>
          <a:bodyPr wrap="square" rtlCol="0">
            <a:spAutoFit/>
          </a:bodyPr>
          <a:lstStyle/>
          <a:p>
            <a:r>
              <a:rPr lang="en-US" dirty="0">
                <a:solidFill>
                  <a:srgbClr val="C00000"/>
                </a:solidFill>
              </a:rPr>
              <a:t>80% Expected Agreement</a:t>
            </a:r>
          </a:p>
        </p:txBody>
      </p:sp>
    </p:spTree>
  </p:cSld>
  <p:clrMapOvr>
    <a:masterClrMapping/>
  </p:clrMapOvr>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Designs\Dads Tie.pot</Template>
  <TotalTime>30718</TotalTime>
  <Words>1835</Words>
  <Application>Microsoft Macintosh PowerPoint</Application>
  <PresentationFormat>Letter Paper (8.5x11 in)</PresentationFormat>
  <Paragraphs>438</Paragraphs>
  <Slides>35</Slides>
  <Notes>24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35</vt:i4>
      </vt:variant>
    </vt:vector>
  </HeadingPairs>
  <TitlesOfParts>
    <vt:vector size="42" baseType="lpstr">
      <vt:lpstr>MS Gothic</vt:lpstr>
      <vt:lpstr>Arial</vt:lpstr>
      <vt:lpstr>Monotype Sorts</vt:lpstr>
      <vt:lpstr>Times New Roman</vt:lpstr>
      <vt:lpstr>Dads Tie</vt:lpstr>
      <vt:lpstr>Worksheet</vt:lpstr>
      <vt:lpstr>Document</vt:lpstr>
      <vt:lpstr>Epi 204, Lecture #1 Part 1: Course overview, the diagnostic process Part 2: Measures of interobserver agreement </vt:lpstr>
      <vt:lpstr>Test/Observer Reliability</vt:lpstr>
      <vt:lpstr>Why do we care about reproducibility?</vt:lpstr>
      <vt:lpstr>Types of variables</vt:lpstr>
      <vt:lpstr>Measuring interobserver agreement for categorical variables</vt:lpstr>
      <vt:lpstr>Concordance</vt:lpstr>
      <vt:lpstr>Concordance problem</vt:lpstr>
      <vt:lpstr>Definition of Kappa</vt:lpstr>
      <vt:lpstr>Practice calculating Kappa</vt:lpstr>
      <vt:lpstr>Calculation of Expected Agreement from Marginals</vt:lpstr>
      <vt:lpstr>Why does multiplying row total by column total and dividing by N give you the expected agreement?</vt:lpstr>
      <vt:lpstr>Why does multiplying row total by column total and dividing by N give you the expected agreement?</vt:lpstr>
      <vt:lpstr>Calculation of Kappa</vt:lpstr>
      <vt:lpstr>Excel Demo</vt:lpstr>
      <vt:lpstr>Web Page Demo</vt:lpstr>
      <vt:lpstr>Kappa for variables with more than two values</vt:lpstr>
      <vt:lpstr>GCS Eye opening- Observed</vt:lpstr>
      <vt:lpstr>Eye Opening: Expected</vt:lpstr>
      <vt:lpstr>Weighted Kappa</vt:lpstr>
      <vt:lpstr>Unbalanced Disagreement</vt:lpstr>
      <vt:lpstr>Linear Weights </vt:lpstr>
      <vt:lpstr>PowerPoint Presentation</vt:lpstr>
      <vt:lpstr>PowerPoint Presentation</vt:lpstr>
      <vt:lpstr>Quadratic Weights</vt:lpstr>
      <vt:lpstr>PowerPoint Presentation</vt:lpstr>
      <vt:lpstr>Formula for Penalty/Weight</vt:lpstr>
      <vt:lpstr>PowerPoint Presentation</vt:lpstr>
      <vt:lpstr>Unbalanced Disagreement</vt:lpstr>
      <vt:lpstr>Excel / Web /Stata</vt:lpstr>
      <vt:lpstr>What does observed Kappa depend upon?</vt:lpstr>
      <vt:lpstr>What’s a good Kappa?</vt:lpstr>
      <vt:lpstr>Interobserver Agreement Among Pathologists for Diagnosing Malignant Melanoma*</vt:lpstr>
      <vt:lpstr>Interobserver Agreement Among Pathologists for Malignant Melanoma: 13 cases with perfect agreement</vt:lpstr>
      <vt:lpstr>Interobserver Agreement Among Pathologists for Malignant Melanoma: 24 cases with disagreement</vt:lpstr>
      <vt:lpstr>Interobserver Agreement Among Pathologists for Malignant Melanoma: 24 cases with disagreement</vt:lpstr>
    </vt:vector>
  </TitlesOfParts>
  <Company>UCSF - Epidemiology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Urine Testing and Urinary Tract Infections in Febrile Infants: The PROS Febrile Infant Study</dc:title>
  <dc:creator>Thomas B. Newman</dc:creator>
  <cp:lastModifiedBy>Michael A. Kohn</cp:lastModifiedBy>
  <cp:revision>418</cp:revision>
  <cp:lastPrinted>2000-02-24T16:41:32Z</cp:lastPrinted>
  <dcterms:created xsi:type="dcterms:W3CDTF">2013-09-19T06:50:49Z</dcterms:created>
  <dcterms:modified xsi:type="dcterms:W3CDTF">2021-07-25T22:31:33Z</dcterms:modified>
</cp:coreProperties>
</file>