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0160000" cy="7620000"/>
  <p:notesSz cx="6858000" cy="9144000"/>
  <p:defaultTextStyle>
    <a:lvl1pPr algn="ctr" defTabSz="457200">
      <a:defRPr sz="1000">
        <a:latin typeface="+mn-lt"/>
        <a:ea typeface="+mn-ea"/>
        <a:cs typeface="+mn-cs"/>
        <a:sym typeface="Helvetica Neue Light"/>
      </a:defRPr>
    </a:lvl1pPr>
    <a:lvl2pPr indent="266700" algn="ctr" defTabSz="457200">
      <a:defRPr sz="1000">
        <a:latin typeface="+mn-lt"/>
        <a:ea typeface="+mn-ea"/>
        <a:cs typeface="+mn-cs"/>
        <a:sym typeface="Helvetica Neue Light"/>
      </a:defRPr>
    </a:lvl2pPr>
    <a:lvl3pPr indent="533400" algn="ctr" defTabSz="457200">
      <a:defRPr sz="1000">
        <a:latin typeface="+mn-lt"/>
        <a:ea typeface="+mn-ea"/>
        <a:cs typeface="+mn-cs"/>
        <a:sym typeface="Helvetica Neue Light"/>
      </a:defRPr>
    </a:lvl3pPr>
    <a:lvl4pPr indent="800100" algn="ctr" defTabSz="457200">
      <a:defRPr sz="1000">
        <a:latin typeface="+mn-lt"/>
        <a:ea typeface="+mn-ea"/>
        <a:cs typeface="+mn-cs"/>
        <a:sym typeface="Helvetica Neue Light"/>
      </a:defRPr>
    </a:lvl4pPr>
    <a:lvl5pPr indent="1066800" algn="ctr" defTabSz="457200">
      <a:defRPr sz="1000">
        <a:latin typeface="+mn-lt"/>
        <a:ea typeface="+mn-ea"/>
        <a:cs typeface="+mn-cs"/>
        <a:sym typeface="Helvetica Neue Light"/>
      </a:defRPr>
    </a:lvl5pPr>
    <a:lvl6pPr indent="1333500" algn="ctr" defTabSz="457200">
      <a:defRPr sz="1000">
        <a:latin typeface="+mn-lt"/>
        <a:ea typeface="+mn-ea"/>
        <a:cs typeface="+mn-cs"/>
        <a:sym typeface="Helvetica Neue Light"/>
      </a:defRPr>
    </a:lvl6pPr>
    <a:lvl7pPr indent="1612900" algn="ctr" defTabSz="457200">
      <a:defRPr sz="1000">
        <a:latin typeface="+mn-lt"/>
        <a:ea typeface="+mn-ea"/>
        <a:cs typeface="+mn-cs"/>
        <a:sym typeface="Helvetica Neue Light"/>
      </a:defRPr>
    </a:lvl7pPr>
    <a:lvl8pPr indent="1879600" algn="ctr" defTabSz="457200">
      <a:defRPr sz="1000">
        <a:latin typeface="+mn-lt"/>
        <a:ea typeface="+mn-ea"/>
        <a:cs typeface="+mn-cs"/>
        <a:sym typeface="Helvetica Neue Light"/>
      </a:defRPr>
    </a:lvl8pPr>
    <a:lvl9pPr indent="2146300" algn="ctr" defTabSz="457200">
      <a:defRPr sz="1000">
        <a:latin typeface="+mn-lt"/>
        <a:ea typeface="+mn-ea"/>
        <a:cs typeface="+mn-cs"/>
        <a:sym typeface="Helvetica Neue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25D6B"/>
          </a:solidFill>
        </a:fill>
      </a:tcStyle>
    </a:firstRow>
  </a:tblStyle>
  <a:tblStyle styleId="{C7B018BB-80A7-4F77-B60F-C8B233D01FF8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8FA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A9A584"/>
              </a:solidFill>
              <a:prstDash val="solid"/>
              <a:miter lim="400000"/>
            </a:ln>
          </a:top>
          <a:bottom>
            <a:ln w="127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solidFill>
                <a:srgbClr val="A9A584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A9A584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/>
      <a:tcStyle>
        <a:tcBdr/>
        <a:fill>
          <a:solidFill>
            <a:srgbClr val="E4E4E0"/>
          </a:solidFill>
        </a:fill>
      </a:tcStyle>
    </a:band2H>
    <a:firstCol>
      <a:tcTxStyle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>
        <a:fontRef idx="major">
          <a:srgbClr val="777777"/>
        </a:fontRef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97" autoAdjust="0"/>
    <p:restoredTop sz="98513" autoAdjust="0"/>
  </p:normalViewPr>
  <p:slideViewPr>
    <p:cSldViewPr snapToGrid="0" snapToObjects="1">
      <p:cViewPr varScale="1">
        <p:scale>
          <a:sx n="146" d="100"/>
          <a:sy n="146" d="100"/>
        </p:scale>
        <p:origin x="-1592" y="-96"/>
      </p:cViewPr>
      <p:guideLst>
        <p:guide orient="horz" pos="24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71529364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R="457200" lvl="0" defTabSz="355600">
              <a:tabLst>
                <a:tab pos="228600" algn="l"/>
                <a:tab pos="457200" algn="l"/>
                <a:tab pos="685800" algn="l"/>
                <a:tab pos="914400" algn="l"/>
              </a:tabLst>
              <a:defRPr sz="1800"/>
            </a:pPr>
            <a:endParaRPr sz="1100" dirty="0">
              <a:latin typeface="Helvetica"/>
              <a:ea typeface="Helvetica"/>
              <a:cs typeface="Helvetica"/>
              <a:sym typeface="Helvetic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508000" y="3708400"/>
            <a:ext cx="91440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444500" y="1028700"/>
            <a:ext cx="9271000" cy="24765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444500" y="3924300"/>
            <a:ext cx="9271000" cy="2476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xfrm>
            <a:off x="9588500" y="7200900"/>
            <a:ext cx="230124" cy="225045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508000" y="1536700"/>
            <a:ext cx="38100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444500" y="254000"/>
            <a:ext cx="3975100" cy="10922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xfrm>
            <a:off x="444500" y="1816100"/>
            <a:ext cx="3975100" cy="5130800"/>
          </a:xfrm>
          <a:prstGeom prst="rect">
            <a:avLst/>
          </a:prstGeom>
        </p:spPr>
        <p:txBody>
          <a:bodyPr/>
          <a:lstStyle>
            <a:lvl1pPr>
              <a:spcBef>
                <a:spcPts val="3800"/>
              </a:spcBef>
              <a:defRPr sz="2000"/>
            </a:lvl1pPr>
            <a:lvl2pPr>
              <a:spcBef>
                <a:spcPts val="3800"/>
              </a:spcBef>
              <a:defRPr sz="2000"/>
            </a:lvl2pPr>
            <a:lvl3pPr>
              <a:spcBef>
                <a:spcPts val="3800"/>
              </a:spcBef>
              <a:defRPr sz="2000"/>
            </a:lvl3pPr>
            <a:lvl4pPr>
              <a:spcBef>
                <a:spcPts val="3800"/>
              </a:spcBef>
              <a:defRPr sz="2000"/>
            </a:lvl4pPr>
            <a:lvl5pPr>
              <a:spcBef>
                <a:spcPts val="380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xfrm>
            <a:off x="399018" y="7200900"/>
            <a:ext cx="230125" cy="225045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2 Up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 flipH="1">
            <a:off x="5067299" y="1384300"/>
            <a:ext cx="1" cy="342900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393700" y="5829300"/>
            <a:ext cx="6451600" cy="1079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400"/>
            </a:lvl1pPr>
            <a:lvl2pPr marL="0" indent="0">
              <a:spcBef>
                <a:spcPts val="0"/>
              </a:spcBef>
              <a:buSzTx/>
              <a:buNone/>
              <a:defRPr sz="1400"/>
            </a:lvl2pPr>
            <a:lvl3pPr marL="0" indent="0">
              <a:spcBef>
                <a:spcPts val="0"/>
              </a:spcBef>
              <a:buSzTx/>
              <a:buNone/>
              <a:defRPr sz="1400"/>
            </a:lvl3pPr>
            <a:lvl4pPr marL="0" indent="0">
              <a:spcBef>
                <a:spcPts val="0"/>
              </a:spcBef>
              <a:buSzTx/>
              <a:buNone/>
              <a:defRPr sz="1400"/>
            </a:lvl4pPr>
            <a:lvl5pPr marL="0" indent="0">
              <a:spcBef>
                <a:spcPts val="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54" name="Shape 5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2 Up Portrait &amp;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 flipH="1">
            <a:off x="3467100" y="1384299"/>
            <a:ext cx="1" cy="398096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xfrm>
            <a:off x="254000" y="5829300"/>
            <a:ext cx="6451600" cy="1219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400"/>
            </a:lvl1pPr>
            <a:lvl2pPr marL="0" indent="0">
              <a:spcBef>
                <a:spcPts val="0"/>
              </a:spcBef>
              <a:buSzTx/>
              <a:buNone/>
              <a:defRPr sz="1400"/>
            </a:lvl2pPr>
            <a:lvl3pPr marL="0" indent="0">
              <a:spcBef>
                <a:spcPts val="0"/>
              </a:spcBef>
              <a:buSzTx/>
              <a:buNone/>
              <a:defRPr sz="1400"/>
            </a:lvl3pPr>
            <a:lvl4pPr marL="0" indent="0">
              <a:spcBef>
                <a:spcPts val="0"/>
              </a:spcBef>
              <a:buSzTx/>
              <a:buNone/>
              <a:defRPr sz="1400"/>
            </a:lvl4pPr>
            <a:lvl5pPr marL="0" indent="0">
              <a:spcBef>
                <a:spcPts val="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2 Up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 flipH="1">
            <a:off x="5067299" y="393700"/>
            <a:ext cx="1" cy="623570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idx="1"/>
          </p:nvPr>
        </p:nvSpPr>
        <p:spPr>
          <a:xfrm>
            <a:off x="393700" y="6680200"/>
            <a:ext cx="6451600" cy="5207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400"/>
            </a:lvl1pPr>
            <a:lvl2pPr marL="0" indent="0">
              <a:spcBef>
                <a:spcPts val="0"/>
              </a:spcBef>
              <a:buSzTx/>
              <a:buNone/>
              <a:defRPr sz="1400"/>
            </a:lvl2pPr>
            <a:lvl3pPr marL="0" indent="0">
              <a:spcBef>
                <a:spcPts val="0"/>
              </a:spcBef>
              <a:buSzTx/>
              <a:buNone/>
              <a:defRPr sz="1400"/>
            </a:lvl3pPr>
            <a:lvl4pPr marL="0" indent="0">
              <a:spcBef>
                <a:spcPts val="0"/>
              </a:spcBef>
              <a:buSzTx/>
              <a:buNone/>
              <a:defRPr sz="1400"/>
            </a:lvl4pPr>
            <a:lvl5pPr marL="0" indent="0">
              <a:spcBef>
                <a:spcPts val="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 flipH="1">
            <a:off x="3479799" y="1384300"/>
            <a:ext cx="1" cy="397639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7" name="Shape 67"/>
          <p:cNvSpPr/>
          <p:nvPr/>
        </p:nvSpPr>
        <p:spPr>
          <a:xfrm flipH="1">
            <a:off x="6680199" y="1384300"/>
            <a:ext cx="1" cy="397639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body" idx="1"/>
          </p:nvPr>
        </p:nvSpPr>
        <p:spPr>
          <a:xfrm>
            <a:off x="266700" y="5994400"/>
            <a:ext cx="6451600" cy="1206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400"/>
            </a:lvl1pPr>
            <a:lvl2pPr marL="0" indent="0">
              <a:spcBef>
                <a:spcPts val="0"/>
              </a:spcBef>
              <a:buSzTx/>
              <a:buNone/>
              <a:defRPr sz="1400"/>
            </a:lvl2pPr>
            <a:lvl3pPr marL="0" indent="0">
              <a:spcBef>
                <a:spcPts val="0"/>
              </a:spcBef>
              <a:buSzTx/>
              <a:buNone/>
              <a:defRPr sz="1400"/>
            </a:lvl3pPr>
            <a:lvl4pPr marL="0" indent="0">
              <a:spcBef>
                <a:spcPts val="0"/>
              </a:spcBef>
              <a:buSzTx/>
              <a:buNone/>
              <a:defRPr sz="1400"/>
            </a:lvl4pPr>
            <a:lvl5pPr marL="0" indent="0">
              <a:spcBef>
                <a:spcPts val="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70" name="Shape 7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342900" y="6883400"/>
            <a:ext cx="6451600" cy="317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400"/>
            </a:lvl1pPr>
            <a:lvl2pPr marL="0" indent="0">
              <a:spcBef>
                <a:spcPts val="0"/>
              </a:spcBef>
              <a:buSzTx/>
              <a:buNone/>
              <a:defRPr sz="1400"/>
            </a:lvl2pPr>
            <a:lvl3pPr marL="0" indent="0">
              <a:spcBef>
                <a:spcPts val="0"/>
              </a:spcBef>
              <a:buSzTx/>
              <a:buNone/>
              <a:defRPr sz="1400"/>
            </a:lvl3pPr>
            <a:lvl4pPr marL="0" indent="0">
              <a:spcBef>
                <a:spcPts val="0"/>
              </a:spcBef>
              <a:buSzTx/>
              <a:buNone/>
              <a:defRPr sz="1400"/>
            </a:lvl4pPr>
            <a:lvl5pPr marL="0" indent="0">
              <a:spcBef>
                <a:spcPts val="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 flipH="1">
            <a:off x="5067299" y="393700"/>
            <a:ext cx="1" cy="622303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7" name="Shape 77"/>
          <p:cNvSpPr/>
          <p:nvPr/>
        </p:nvSpPr>
        <p:spPr>
          <a:xfrm flipH="1" flipV="1">
            <a:off x="5079931" y="3505199"/>
            <a:ext cx="4686369" cy="2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9" name="Shape 79"/>
          <p:cNvSpPr>
            <a:spLocks noGrp="1"/>
          </p:cNvSpPr>
          <p:nvPr>
            <p:ph type="body" idx="1"/>
          </p:nvPr>
        </p:nvSpPr>
        <p:spPr>
          <a:xfrm>
            <a:off x="342900" y="6883400"/>
            <a:ext cx="6451600" cy="317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400"/>
            </a:lvl1pPr>
            <a:lvl2pPr marL="0" indent="0">
              <a:spcBef>
                <a:spcPts val="0"/>
              </a:spcBef>
              <a:buSzTx/>
              <a:buNone/>
              <a:defRPr sz="1400"/>
            </a:lvl2pPr>
            <a:lvl3pPr marL="0" indent="0">
              <a:spcBef>
                <a:spcPts val="0"/>
              </a:spcBef>
              <a:buSzTx/>
              <a:buNone/>
              <a:defRPr sz="1400"/>
            </a:lvl3pPr>
            <a:lvl4pPr marL="0" indent="0">
              <a:spcBef>
                <a:spcPts val="0"/>
              </a:spcBef>
              <a:buSzTx/>
              <a:buNone/>
              <a:defRPr sz="1400"/>
            </a:lvl4pPr>
            <a:lvl5pPr marL="0" indent="0">
              <a:spcBef>
                <a:spcPts val="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80" name="Shape 8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4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 flipH="1">
            <a:off x="7086599" y="393700"/>
            <a:ext cx="1" cy="623570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3" name="Shape 83"/>
          <p:cNvSpPr/>
          <p:nvPr/>
        </p:nvSpPr>
        <p:spPr>
          <a:xfrm flipH="1" flipV="1">
            <a:off x="7099231" y="2425699"/>
            <a:ext cx="2657406" cy="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4" name="Shape 84"/>
          <p:cNvSpPr/>
          <p:nvPr/>
        </p:nvSpPr>
        <p:spPr>
          <a:xfrm flipH="1" flipV="1">
            <a:off x="7099231" y="4584699"/>
            <a:ext cx="2657406" cy="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xfrm>
            <a:off x="342900" y="6883400"/>
            <a:ext cx="6451600" cy="317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400"/>
            </a:lvl1pPr>
            <a:lvl2pPr marL="0" indent="0">
              <a:spcBef>
                <a:spcPts val="0"/>
              </a:spcBef>
              <a:buSzTx/>
              <a:buNone/>
              <a:defRPr sz="1400"/>
            </a:lvl2pPr>
            <a:lvl3pPr marL="0" indent="0">
              <a:spcBef>
                <a:spcPts val="0"/>
              </a:spcBef>
              <a:buSzTx/>
              <a:buNone/>
              <a:defRPr sz="1400"/>
            </a:lvl3pPr>
            <a:lvl4pPr marL="0" indent="0">
              <a:spcBef>
                <a:spcPts val="0"/>
              </a:spcBef>
              <a:buSzTx/>
              <a:buNone/>
              <a:defRPr sz="1400"/>
            </a:lvl4pPr>
            <a:lvl5pPr marL="0" indent="0">
              <a:spcBef>
                <a:spcPts val="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87" name="Shape 8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xfrm>
            <a:off x="444500" y="1816100"/>
            <a:ext cx="3975100" cy="5130800"/>
          </a:xfrm>
          <a:prstGeom prst="rect">
            <a:avLst/>
          </a:prstGeom>
        </p:spPr>
        <p:txBody>
          <a:bodyPr/>
          <a:lstStyle>
            <a:lvl1pPr>
              <a:spcBef>
                <a:spcPts val="3800"/>
              </a:spcBef>
              <a:defRPr sz="2000"/>
            </a:lvl1pPr>
            <a:lvl2pPr>
              <a:spcBef>
                <a:spcPts val="3800"/>
              </a:spcBef>
              <a:defRPr sz="2000"/>
            </a:lvl2pPr>
            <a:lvl3pPr>
              <a:spcBef>
                <a:spcPts val="3800"/>
              </a:spcBef>
              <a:defRPr sz="2000"/>
            </a:lvl3pPr>
            <a:lvl4pPr>
              <a:spcBef>
                <a:spcPts val="3800"/>
              </a:spcBef>
              <a:defRPr sz="2000"/>
            </a:lvl4pPr>
            <a:lvl5pPr>
              <a:spcBef>
                <a:spcPts val="380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91" name="Shape 9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6540500" y="1816100"/>
            <a:ext cx="3175000" cy="5130800"/>
          </a:xfrm>
          <a:prstGeom prst="rect">
            <a:avLst/>
          </a:prstGeom>
        </p:spPr>
        <p:txBody>
          <a:bodyPr/>
          <a:lstStyle>
            <a:lvl1pPr>
              <a:spcBef>
                <a:spcPts val="3800"/>
              </a:spcBef>
              <a:defRPr sz="2000"/>
            </a:lvl1pPr>
            <a:lvl2pPr>
              <a:spcBef>
                <a:spcPts val="3800"/>
              </a:spcBef>
              <a:defRPr sz="2000"/>
            </a:lvl2pPr>
            <a:lvl3pPr marL="901700">
              <a:spcBef>
                <a:spcPts val="3800"/>
              </a:spcBef>
              <a:defRPr sz="2000"/>
            </a:lvl3pPr>
            <a:lvl4pPr>
              <a:spcBef>
                <a:spcPts val="3800"/>
              </a:spcBef>
              <a:defRPr sz="2000"/>
            </a:lvl4pPr>
            <a:lvl5pPr>
              <a:spcBef>
                <a:spcPts val="380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3800"/>
              </a:spcBef>
              <a:defRPr sz="2000"/>
            </a:lvl1pPr>
            <a:lvl2pPr>
              <a:spcBef>
                <a:spcPts val="3800"/>
              </a:spcBef>
              <a:defRPr sz="2000"/>
            </a:lvl2pPr>
            <a:lvl3pPr>
              <a:spcBef>
                <a:spcPts val="3800"/>
              </a:spcBef>
              <a:defRPr sz="2000"/>
            </a:lvl3pPr>
            <a:lvl4pPr>
              <a:spcBef>
                <a:spcPts val="3800"/>
              </a:spcBef>
              <a:defRPr sz="2000"/>
            </a:lvl4pPr>
            <a:lvl5pPr>
              <a:spcBef>
                <a:spcPts val="380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99" name="Shape 9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/>
        </p:nvSpPr>
        <p:spPr>
          <a:xfrm>
            <a:off x="508000" y="1536700"/>
            <a:ext cx="38100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title"/>
          </p:nvPr>
        </p:nvSpPr>
        <p:spPr>
          <a:xfrm>
            <a:off x="444500" y="254000"/>
            <a:ext cx="3975100" cy="10922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104" name="Shape 104"/>
          <p:cNvSpPr>
            <a:spLocks noGrp="1"/>
          </p:cNvSpPr>
          <p:nvPr>
            <p:ph type="body" idx="1"/>
          </p:nvPr>
        </p:nvSpPr>
        <p:spPr>
          <a:xfrm>
            <a:off x="444500" y="1816100"/>
            <a:ext cx="3975100" cy="5130800"/>
          </a:xfrm>
          <a:prstGeom prst="rect">
            <a:avLst/>
          </a:prstGeom>
        </p:spPr>
        <p:txBody>
          <a:bodyPr/>
          <a:lstStyle>
            <a:lvl1pPr>
              <a:spcBef>
                <a:spcPts val="3800"/>
              </a:spcBef>
              <a:defRPr sz="2000"/>
            </a:lvl1pPr>
            <a:lvl2pPr>
              <a:spcBef>
                <a:spcPts val="3800"/>
              </a:spcBef>
              <a:defRPr sz="2000"/>
            </a:lvl2pPr>
            <a:lvl3pPr>
              <a:spcBef>
                <a:spcPts val="3800"/>
              </a:spcBef>
              <a:defRPr sz="2000"/>
            </a:lvl3pPr>
            <a:lvl4pPr>
              <a:spcBef>
                <a:spcPts val="3800"/>
              </a:spcBef>
              <a:defRPr sz="2000"/>
            </a:lvl4pPr>
            <a:lvl5pPr>
              <a:spcBef>
                <a:spcPts val="380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105" name="Shape 105"/>
          <p:cNvSpPr>
            <a:spLocks noGrp="1"/>
          </p:cNvSpPr>
          <p:nvPr>
            <p:ph type="sldNum" sz="quarter" idx="2"/>
          </p:nvPr>
        </p:nvSpPr>
        <p:spPr>
          <a:xfrm>
            <a:off x="399018" y="7200900"/>
            <a:ext cx="230125" cy="225045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body" idx="1"/>
          </p:nvPr>
        </p:nvSpPr>
        <p:spPr>
          <a:xfrm>
            <a:off x="444500" y="673100"/>
            <a:ext cx="9271000" cy="6273800"/>
          </a:xfrm>
          <a:prstGeom prst="rect">
            <a:avLst/>
          </a:prstGeom>
        </p:spPr>
        <p:txBody>
          <a:bodyPr/>
          <a:lstStyle>
            <a:lvl1pPr>
              <a:spcBef>
                <a:spcPts val="5600"/>
              </a:spcBef>
              <a:defRPr sz="2000"/>
            </a:lvl1pPr>
            <a:lvl2pPr>
              <a:spcBef>
                <a:spcPts val="5600"/>
              </a:spcBef>
              <a:defRPr sz="2000"/>
            </a:lvl2pPr>
            <a:lvl3pPr>
              <a:spcBef>
                <a:spcPts val="5600"/>
              </a:spcBef>
              <a:defRPr sz="2000"/>
            </a:lvl3pPr>
            <a:lvl4pPr>
              <a:spcBef>
                <a:spcPts val="5600"/>
              </a:spcBef>
              <a:defRPr sz="2000"/>
            </a:lvl4pPr>
            <a:lvl5pPr>
              <a:spcBef>
                <a:spcPts val="560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numCol="2" spcCol="463550"/>
          <a:lstStyle>
            <a:lvl1pPr>
              <a:spcBef>
                <a:spcPts val="3800"/>
              </a:spcBef>
            </a:lvl1pPr>
            <a:lvl2pPr>
              <a:spcBef>
                <a:spcPts val="3800"/>
              </a:spcBef>
            </a:lvl2pPr>
            <a:lvl3pPr>
              <a:spcBef>
                <a:spcPts val="3800"/>
              </a:spcBef>
            </a:lvl3pPr>
            <a:lvl4pPr>
              <a:spcBef>
                <a:spcPts val="3800"/>
              </a:spcBef>
            </a:lvl4pPr>
            <a:lvl5pPr>
              <a:spcBef>
                <a:spcPts val="3800"/>
              </a:spcBef>
            </a:lvl5pPr>
          </a:lstStyle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444500" y="673100"/>
            <a:ext cx="9271000" cy="6273800"/>
          </a:xfrm>
          <a:prstGeom prst="rect">
            <a:avLst/>
          </a:prstGeom>
        </p:spPr>
        <p:txBody>
          <a:bodyPr/>
          <a:lstStyle>
            <a:lvl1pPr>
              <a:spcBef>
                <a:spcPts val="5600"/>
              </a:spcBef>
            </a:lvl1pPr>
            <a:lvl2pPr>
              <a:spcBef>
                <a:spcPts val="5600"/>
              </a:spcBef>
            </a:lvl2pPr>
            <a:lvl3pPr>
              <a:spcBef>
                <a:spcPts val="5600"/>
              </a:spcBef>
            </a:lvl3pPr>
            <a:lvl4pPr>
              <a:spcBef>
                <a:spcPts val="5600"/>
              </a:spcBef>
            </a:lvl4pPr>
            <a:lvl5pPr>
              <a:spcBef>
                <a:spcPts val="5600"/>
              </a:spcBef>
            </a:lvl5pPr>
          </a:lstStyle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44500" y="2895600"/>
            <a:ext cx="9271000" cy="1828800"/>
          </a:xfrm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sldNum" sz="quarter" idx="2"/>
          </p:nvPr>
        </p:nvSpPr>
        <p:spPr>
          <a:xfrm>
            <a:off x="9588500" y="7200900"/>
            <a:ext cx="230124" cy="225045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080000" y="6159499"/>
            <a:ext cx="0" cy="111135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xfrm>
            <a:off x="165100" y="6083300"/>
            <a:ext cx="4521200" cy="939800"/>
          </a:xfrm>
          <a:prstGeom prst="rect">
            <a:avLst/>
          </a:prstGeom>
        </p:spPr>
        <p:txBody>
          <a:bodyPr anchor="ctr"/>
          <a:lstStyle>
            <a:lvl1pPr algn="r"/>
          </a:lstStyle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idx="1"/>
          </p:nvPr>
        </p:nvSpPr>
        <p:spPr>
          <a:xfrm>
            <a:off x="6146800" y="6146800"/>
            <a:ext cx="3873500" cy="10541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000"/>
            </a:lvl1pPr>
            <a:lvl2pPr marL="0" indent="0">
              <a:spcBef>
                <a:spcPts val="0"/>
              </a:spcBef>
              <a:buSzTx/>
              <a:buNone/>
              <a:defRPr sz="2000"/>
            </a:lvl2pPr>
            <a:lvl3pPr marL="0" indent="0">
              <a:spcBef>
                <a:spcPts val="0"/>
              </a:spcBef>
              <a:buSzTx/>
              <a:buNone/>
              <a:defRPr sz="2000"/>
            </a:lvl3pPr>
            <a:lvl4pPr marL="0" indent="0">
              <a:spcBef>
                <a:spcPts val="0"/>
              </a:spcBef>
              <a:buSzTx/>
              <a:buNone/>
              <a:defRPr sz="2000"/>
            </a:lvl4pPr>
            <a:lvl5pPr marL="0" indent="0">
              <a:spcBef>
                <a:spcPts val="0"/>
              </a:spcBef>
              <a:buSzTx/>
              <a:buNone/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08000" y="3708400"/>
            <a:ext cx="3814158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2" name="Shape 42"/>
          <p:cNvSpPr>
            <a:spLocks noGrp="1"/>
          </p:cNvSpPr>
          <p:nvPr>
            <p:ph type="title"/>
          </p:nvPr>
        </p:nvSpPr>
        <p:spPr>
          <a:xfrm>
            <a:off x="444500" y="1028700"/>
            <a:ext cx="3975100" cy="24765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idx="1"/>
          </p:nvPr>
        </p:nvSpPr>
        <p:spPr>
          <a:xfrm>
            <a:off x="444500" y="3924300"/>
            <a:ext cx="3975100" cy="2476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000"/>
            </a:lvl1pPr>
            <a:lvl2pPr marL="0" indent="0">
              <a:spcBef>
                <a:spcPts val="0"/>
              </a:spcBef>
              <a:buSzTx/>
              <a:buNone/>
              <a:defRPr sz="2000"/>
            </a:lvl2pPr>
            <a:lvl3pPr marL="0" indent="0">
              <a:spcBef>
                <a:spcPts val="0"/>
              </a:spcBef>
              <a:buSzTx/>
              <a:buNone/>
              <a:defRPr sz="2000"/>
            </a:lvl3pPr>
            <a:lvl4pPr marL="0" indent="0">
              <a:spcBef>
                <a:spcPts val="0"/>
              </a:spcBef>
              <a:buSzTx/>
              <a:buNone/>
              <a:defRPr sz="2000"/>
            </a:lvl4pPr>
            <a:lvl5pPr marL="0" indent="0">
              <a:spcBef>
                <a:spcPts val="0"/>
              </a:spcBef>
              <a:buSzTx/>
              <a:buNone/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508000" y="1536700"/>
            <a:ext cx="91440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4500" y="254000"/>
            <a:ext cx="9271000" cy="109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b"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44500" y="1816100"/>
            <a:ext cx="9271000" cy="513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9602136" y="7200900"/>
            <a:ext cx="230125" cy="225045"/>
          </a:xfrm>
          <a:prstGeom prst="rect">
            <a:avLst/>
          </a:prstGeom>
          <a:ln w="12700">
            <a:miter lim="400000"/>
          </a:ln>
        </p:spPr>
        <p:txBody>
          <a:bodyPr wrap="none" lIns="38100" tIns="38100" rIns="38100" bIns="38100">
            <a:spAutoFit/>
          </a:bodyPr>
          <a:lstStyle>
            <a:lvl1pPr algn="r">
              <a:defRPr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 xmlns:p14="http://schemas.microsoft.com/office/powerpoint/2010/main" spd="med"/>
  <p:txStyles>
    <p:titleStyle>
      <a:lvl1pPr defTabSz="457200">
        <a:defRPr sz="3200">
          <a:latin typeface="+mn-lt"/>
          <a:ea typeface="+mn-ea"/>
          <a:cs typeface="+mn-cs"/>
          <a:sym typeface="Helvetica Neue Light"/>
        </a:defRPr>
      </a:lvl1pPr>
      <a:lvl2pPr indent="228600" defTabSz="457200">
        <a:defRPr sz="3200">
          <a:latin typeface="+mn-lt"/>
          <a:ea typeface="+mn-ea"/>
          <a:cs typeface="+mn-cs"/>
          <a:sym typeface="Helvetica Neue Light"/>
        </a:defRPr>
      </a:lvl2pPr>
      <a:lvl3pPr indent="457200" defTabSz="457200">
        <a:defRPr sz="3200">
          <a:latin typeface="+mn-lt"/>
          <a:ea typeface="+mn-ea"/>
          <a:cs typeface="+mn-cs"/>
          <a:sym typeface="Helvetica Neue Light"/>
        </a:defRPr>
      </a:lvl3pPr>
      <a:lvl4pPr indent="685800" defTabSz="457200">
        <a:defRPr sz="3200">
          <a:latin typeface="+mn-lt"/>
          <a:ea typeface="+mn-ea"/>
          <a:cs typeface="+mn-cs"/>
          <a:sym typeface="Helvetica Neue Light"/>
        </a:defRPr>
      </a:lvl4pPr>
      <a:lvl5pPr indent="914400" defTabSz="457200">
        <a:defRPr sz="3200">
          <a:latin typeface="+mn-lt"/>
          <a:ea typeface="+mn-ea"/>
          <a:cs typeface="+mn-cs"/>
          <a:sym typeface="Helvetica Neue Light"/>
        </a:defRPr>
      </a:lvl5pPr>
      <a:lvl6pPr indent="1143000" defTabSz="457200">
        <a:defRPr sz="3200">
          <a:latin typeface="+mn-lt"/>
          <a:ea typeface="+mn-ea"/>
          <a:cs typeface="+mn-cs"/>
          <a:sym typeface="Helvetica Neue Light"/>
        </a:defRPr>
      </a:lvl6pPr>
      <a:lvl7pPr indent="1371600" defTabSz="457200">
        <a:defRPr sz="3200">
          <a:latin typeface="+mn-lt"/>
          <a:ea typeface="+mn-ea"/>
          <a:cs typeface="+mn-cs"/>
          <a:sym typeface="Helvetica Neue Light"/>
        </a:defRPr>
      </a:lvl7pPr>
      <a:lvl8pPr indent="1600200" defTabSz="457200">
        <a:defRPr sz="3200">
          <a:latin typeface="+mn-lt"/>
          <a:ea typeface="+mn-ea"/>
          <a:cs typeface="+mn-cs"/>
          <a:sym typeface="Helvetica Neue Light"/>
        </a:defRPr>
      </a:lvl8pPr>
      <a:lvl9pPr indent="1828800" defTabSz="457200">
        <a:defRPr sz="3200">
          <a:latin typeface="+mn-lt"/>
          <a:ea typeface="+mn-ea"/>
          <a:cs typeface="+mn-cs"/>
          <a:sym typeface="Helvetica Neue Light"/>
        </a:defRPr>
      </a:lvl9pPr>
    </p:titleStyle>
    <p:bodyStyle>
      <a:lvl1pPr marL="2032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1pPr>
      <a:lvl2pPr marL="5461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2pPr>
      <a:lvl3pPr marL="8890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3pPr>
      <a:lvl4pPr marL="12319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4pPr>
      <a:lvl5pPr marL="15748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5pPr>
      <a:lvl6pPr marL="19177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6pPr>
      <a:lvl7pPr marL="22606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7pPr>
      <a:lvl8pPr marL="26035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8pPr>
      <a:lvl9pPr marL="2946400" indent="-203200" defTabSz="457200">
        <a:spcBef>
          <a:spcPts val="600"/>
        </a:spcBef>
        <a:buSzPct val="100000"/>
        <a:buChar char="•"/>
        <a:defRPr sz="2400">
          <a:latin typeface="+mj-lt"/>
          <a:ea typeface="+mj-ea"/>
          <a:cs typeface="+mj-cs"/>
          <a:sym typeface="Helvetica Neue"/>
        </a:defRPr>
      </a:lvl9pPr>
    </p:bodyStyle>
    <p:otherStyle>
      <a:lvl1pPr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1pPr>
      <a:lvl2pPr indent="2286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2pPr>
      <a:lvl3pPr indent="4572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3pPr>
      <a:lvl4pPr indent="6858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4pPr>
      <a:lvl5pPr indent="9144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5pPr>
      <a:lvl6pPr indent="11430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6pPr>
      <a:lvl7pPr indent="13716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7pPr>
      <a:lvl8pPr indent="16002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8pPr>
      <a:lvl9pPr indent="18288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444500" y="1739900"/>
            <a:ext cx="9271000" cy="1879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 dirty="0"/>
              <a:t>Epi 240</a:t>
            </a:r>
          </a:p>
          <a:p>
            <a:pPr lvl="0">
              <a:defRPr sz="1800"/>
            </a:pPr>
            <a:r>
              <a:rPr sz="3200" dirty="0"/>
              <a:t>Qualitative Approaches in Clinical and Translational Research</a:t>
            </a:r>
          </a:p>
        </p:txBody>
      </p:sp>
      <p:sp>
        <p:nvSpPr>
          <p:cNvPr id="112" name="Shape 112"/>
          <p:cNvSpPr>
            <a:spLocks noGrp="1"/>
          </p:cNvSpPr>
          <p:nvPr>
            <p:ph type="body" idx="1"/>
          </p:nvPr>
        </p:nvSpPr>
        <p:spPr>
          <a:xfrm>
            <a:off x="444500" y="3924300"/>
            <a:ext cx="9271000" cy="31369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/>
              <a:t>Session </a:t>
            </a:r>
            <a:r>
              <a:rPr lang="en-US" sz="2000" dirty="0" smtClean="0"/>
              <a:t>2</a:t>
            </a:r>
            <a:endParaRPr sz="2000" dirty="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/>
              <a:t>Data Collection Methods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/>
              <a:t>Jan </a:t>
            </a:r>
            <a:r>
              <a:rPr lang="en-US" dirty="0" smtClean="0"/>
              <a:t>14</a:t>
            </a:r>
            <a:r>
              <a:rPr sz="2000" dirty="0" smtClean="0"/>
              <a:t>, 201</a:t>
            </a:r>
            <a:r>
              <a:rPr lang="en-US" sz="2000" dirty="0" smtClean="0"/>
              <a:t>5</a:t>
            </a:r>
            <a:endParaRPr sz="2000" dirty="0"/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000" dirty="0"/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000" dirty="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/>
              <a:t>Daniel Dohan, PhD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/>
              <a:t>Philip R. Lee Institute for Health Policy Studies, UCSF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000" dirty="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/>
              <a:t>Wendy Anderson, MD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/>
              <a:t>Division of Hospital Medicine, UCSF</a:t>
            </a:r>
          </a:p>
        </p:txBody>
      </p:sp>
      <p:sp>
        <p:nvSpPr>
          <p:cNvPr id="113" name="Shape 113"/>
          <p:cNvSpPr>
            <a:spLocks noGrp="1"/>
          </p:cNvSpPr>
          <p:nvPr>
            <p:ph type="sldNum" sz="quarter" idx="2"/>
          </p:nvPr>
        </p:nvSpPr>
        <p:spPr>
          <a:xfrm>
            <a:off x="9588500" y="7200900"/>
            <a:ext cx="230124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1</a:t>
            </a:fld>
            <a:endParaRPr sz="100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sz="3200"/>
              <a:t>Provider interview reactions</a:t>
            </a:r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1200"/>
              </a:spcBef>
            </a:pPr>
            <a:r>
              <a:rPr lang="en-US" dirty="0" smtClean="0"/>
              <a:t>Undertones (why do you say this?): Respondent is being careful in statements, distancing from the issues, sense of anger and frustration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Transcript is missing tone, pauses; want to hear what’s going on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Seems clunky, raw, and rough. Surprising lack of full sentences. Are ellipses a question? A voice trailing off??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Responses do not follow a paragraph format; rather seems to be respondent is talking through their answer and then ends speaking when the topic is done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Responding to questions posed by the </a:t>
            </a:r>
            <a:r>
              <a:rPr lang="en-US" dirty="0" smtClean="0"/>
              <a:t>respondent and noting differences in quality of question (and specificity) at different points, e.g. less specific re: racial discrimination and more specific re: compensation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Can see themes from the transcript reflected in the </a:t>
            </a:r>
            <a:r>
              <a:rPr lang="en-US" smtClean="0"/>
              <a:t>published article</a:t>
            </a:r>
            <a:endParaRPr lang="en-US" dirty="0" smtClean="0"/>
          </a:p>
        </p:txBody>
      </p:sp>
      <p:sp>
        <p:nvSpPr>
          <p:cNvPr id="148" name="Shape 148"/>
          <p:cNvSpPr>
            <a:spLocks noGrp="1"/>
          </p:cNvSpPr>
          <p:nvPr>
            <p:ph type="sldNum" sz="quarter" idx="2"/>
          </p:nvPr>
        </p:nvSpPr>
        <p:spPr>
          <a:xfrm>
            <a:off x="9602136" y="7200900"/>
            <a:ext cx="230125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10</a:t>
            </a:fld>
            <a:endParaRPr sz="1000"/>
          </a:p>
        </p:txBody>
      </p:sp>
    </p:spTree>
    <p:extLst>
      <p:ext uri="{BB962C8B-B14F-4D97-AF65-F5344CB8AC3E}">
        <p14:creationId xmlns:p14="http://schemas.microsoft.com/office/powerpoint/2010/main" val="400931214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 dirty="0"/>
              <a:t>What’s up today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idx="1"/>
          </p:nvPr>
        </p:nvSpPr>
        <p:spPr>
          <a:xfrm>
            <a:off x="444500" y="1816100"/>
            <a:ext cx="9385300" cy="51308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800" dirty="0" smtClean="0"/>
              <a:t>Student Project </a:t>
            </a:r>
            <a:r>
              <a:rPr lang="en-US" sz="2800" dirty="0" smtClean="0"/>
              <a:t>Introduction (3 x 7 min = 20 min)</a:t>
            </a:r>
          </a:p>
          <a:p>
            <a:pPr lvl="1">
              <a:defRPr sz="1800"/>
            </a:pPr>
            <a:r>
              <a:rPr lang="en-US" sz="2000" dirty="0" smtClean="0"/>
              <a:t>What </a:t>
            </a:r>
            <a:r>
              <a:rPr lang="en-US" sz="2000" dirty="0"/>
              <a:t>you're doing </a:t>
            </a:r>
            <a:endParaRPr lang="en-US" sz="2000" dirty="0" smtClean="0"/>
          </a:p>
          <a:p>
            <a:pPr lvl="1">
              <a:defRPr sz="1800"/>
            </a:pPr>
            <a:r>
              <a:rPr lang="en-US" sz="2000" dirty="0" smtClean="0"/>
              <a:t>2</a:t>
            </a:r>
            <a:r>
              <a:rPr lang="en-US" sz="2000" dirty="0"/>
              <a:t>-3 questions/</a:t>
            </a:r>
            <a:r>
              <a:rPr lang="en-US" sz="2000" dirty="0" smtClean="0"/>
              <a:t>issues you're </a:t>
            </a:r>
            <a:r>
              <a:rPr lang="en-US" sz="2000" dirty="0"/>
              <a:t>thinking about or want to work on during </a:t>
            </a:r>
            <a:r>
              <a:rPr lang="en-US" sz="2000" dirty="0" smtClean="0"/>
              <a:t>the course</a:t>
            </a:r>
            <a:endParaRPr lang="en-US" sz="2000" dirty="0" smtClean="0"/>
          </a:p>
          <a:p>
            <a:pPr lvl="0">
              <a:defRPr sz="1800"/>
            </a:pPr>
            <a:r>
              <a:rPr lang="en-US" sz="2800" dirty="0" smtClean="0"/>
              <a:t>Review Assignment 1 (5 min)</a:t>
            </a:r>
          </a:p>
          <a:p>
            <a:pPr lvl="0">
              <a:defRPr sz="1800"/>
            </a:pPr>
            <a:r>
              <a:rPr lang="en-US" sz="2800" dirty="0" smtClean="0"/>
              <a:t>Lecture (15 min)</a:t>
            </a:r>
          </a:p>
          <a:p>
            <a:pPr lvl="1">
              <a:defRPr sz="1800"/>
            </a:pPr>
            <a:r>
              <a:rPr sz="2000" dirty="0" smtClean="0"/>
              <a:t>Interviews</a:t>
            </a:r>
            <a:r>
              <a:rPr sz="2000" dirty="0"/>
              <a:t>, Observation, </a:t>
            </a:r>
            <a:r>
              <a:rPr sz="2000" dirty="0" smtClean="0"/>
              <a:t>Documents</a:t>
            </a:r>
            <a:endParaRPr sz="2000" dirty="0"/>
          </a:p>
          <a:p>
            <a:pPr lvl="1">
              <a:defRPr sz="1800"/>
            </a:pPr>
            <a:r>
              <a:rPr sz="2000" dirty="0"/>
              <a:t>Interviews In Depth: Which Kind and </a:t>
            </a:r>
            <a:r>
              <a:rPr sz="2000" dirty="0" smtClean="0"/>
              <a:t>How</a:t>
            </a:r>
            <a:endParaRPr sz="2000" dirty="0"/>
          </a:p>
          <a:p>
            <a:pPr lvl="0">
              <a:defRPr sz="1800"/>
            </a:pPr>
            <a:r>
              <a:rPr sz="2800" dirty="0"/>
              <a:t>Provider interview transcript and </a:t>
            </a:r>
            <a:r>
              <a:rPr sz="2800" dirty="0" smtClean="0"/>
              <a:t>discussion</a:t>
            </a:r>
            <a:r>
              <a:rPr lang="en-US" sz="2800" dirty="0" smtClean="0"/>
              <a:t> (40)</a:t>
            </a:r>
            <a:endParaRPr sz="2800" dirty="0"/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xfrm>
            <a:off x="9602136" y="7200900"/>
            <a:ext cx="230125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2</a:t>
            </a:fld>
            <a:endParaRPr sz="100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sz="3200" dirty="0"/>
              <a:t>Assignment 1: </a:t>
            </a:r>
            <a:r>
              <a:rPr lang="en-US" sz="3200" dirty="0" smtClean="0"/>
              <a:t>Qualitative Project Abstract</a:t>
            </a:r>
            <a:br>
              <a:rPr lang="en-US" sz="3200" dirty="0" smtClean="0"/>
            </a:br>
            <a:r>
              <a:rPr sz="3200" dirty="0" smtClean="0"/>
              <a:t>Due online</a:t>
            </a:r>
            <a:r>
              <a:rPr lang="en-US" sz="3200" dirty="0" smtClean="0"/>
              <a:t>: Wed, Jan 28 @ noon</a:t>
            </a:r>
            <a:endParaRPr sz="3200" dirty="0"/>
          </a:p>
        </p:txBody>
      </p:sp>
      <p:sp>
        <p:nvSpPr>
          <p:cNvPr id="122" name="Shape 122"/>
          <p:cNvSpPr>
            <a:spLocks noGrp="1"/>
          </p:cNvSpPr>
          <p:nvPr>
            <p:ph type="body" idx="1"/>
          </p:nvPr>
        </p:nvSpPr>
        <p:spPr>
          <a:xfrm>
            <a:off x="444500" y="1625600"/>
            <a:ext cx="9271000" cy="538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Prepare </a:t>
            </a:r>
            <a:r>
              <a:rPr lang="en-US" dirty="0"/>
              <a:t>an abstract of qualitative research project that you are planning to conduct, would like to conduct in the future, or that you are currently working </a:t>
            </a:r>
            <a:r>
              <a:rPr lang="en-US" dirty="0" smtClean="0"/>
              <a:t>on. The </a:t>
            </a:r>
            <a:r>
              <a:rPr lang="en-US" i="1" dirty="0"/>
              <a:t>abstract should be no longer than 1 page single spaced</a:t>
            </a:r>
            <a:r>
              <a:rPr lang="en-US" dirty="0"/>
              <a:t> and should have the following </a:t>
            </a:r>
            <a:r>
              <a:rPr lang="en-US" dirty="0" smtClean="0"/>
              <a:t>sections:</a:t>
            </a:r>
          </a:p>
          <a:p>
            <a:pPr marL="0" indent="0">
              <a:buNone/>
            </a:pPr>
            <a:endParaRPr lang="en-US" dirty="0" smtClean="0"/>
          </a:p>
          <a:p>
            <a:pPr marL="800100" lvl="1" indent="-457200">
              <a:buFont typeface="+mj-lt"/>
              <a:buAutoNum type="alphaLcParenR"/>
            </a:pPr>
            <a:r>
              <a:rPr lang="en-US" dirty="0" smtClean="0"/>
              <a:t>research </a:t>
            </a:r>
            <a:r>
              <a:rPr lang="en-US" dirty="0"/>
              <a:t>question (1 sentence</a:t>
            </a:r>
            <a:r>
              <a:rPr lang="en-US" dirty="0" smtClean="0"/>
              <a:t>)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US" dirty="0" smtClean="0"/>
              <a:t>significance </a:t>
            </a:r>
            <a:r>
              <a:rPr lang="en-US" dirty="0"/>
              <a:t>and background (2-3 sentences</a:t>
            </a:r>
            <a:r>
              <a:rPr lang="en-US" dirty="0" smtClean="0"/>
              <a:t>)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US" dirty="0" smtClean="0"/>
              <a:t>proposed </a:t>
            </a:r>
            <a:r>
              <a:rPr lang="en-US" dirty="0"/>
              <a:t>approach (e.g. interviews, focus groups</a:t>
            </a:r>
            <a:r>
              <a:rPr lang="en-US" dirty="0" smtClean="0"/>
              <a:t>)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US" dirty="0" smtClean="0"/>
              <a:t>proposed </a:t>
            </a:r>
            <a:r>
              <a:rPr lang="en-US" dirty="0"/>
              <a:t>subjects and/or field sites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On </a:t>
            </a:r>
            <a:r>
              <a:rPr lang="en-US" i="1" dirty="0"/>
              <a:t>a separate page, please list at list 2-3 anticipated or current challenges, including questions or needs you would like to address in the class.</a:t>
            </a:r>
            <a:endParaRPr sz="2400" dirty="0"/>
          </a:p>
        </p:txBody>
      </p:sp>
      <p:sp>
        <p:nvSpPr>
          <p:cNvPr id="123" name="Shape 1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3</a:t>
            </a:fld>
            <a:endParaRPr sz="100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xfrm>
            <a:off x="1834108" y="254000"/>
            <a:ext cx="4775422" cy="1092200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 lvl="0">
              <a:defRPr sz="1800"/>
            </a:pPr>
            <a:r>
              <a:rPr sz="3200"/>
              <a:t>Types of qualitative data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xfrm>
            <a:off x="312985" y="1536501"/>
            <a:ext cx="9534030" cy="5588497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1200"/>
              </a:spcBef>
              <a:defRPr sz="1800"/>
            </a:pPr>
            <a:r>
              <a:rPr sz="2000"/>
              <a:t>Direct Observation, Participant-Observation (p-o), Video Recorded Observation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tremendous value-added for the investigator (especially direct and p-o)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hardest type of data to integrate into health sciences research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beware video recording: it produces huge amounts of data (more next week…)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Individual Interviews &amp; Focus Group Interviews — these are not substitutes!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individual perspective on past events v. information on how groups interact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investigators control individual interviews; no one controls a focus group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Documents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provide a narrow window but have tremendous value because created by subject and open to all</a:t>
            </a:r>
          </a:p>
          <a:p>
            <a:pPr marL="0" lvl="0" indent="0" algn="ctr">
              <a:spcBef>
                <a:spcPts val="1200"/>
              </a:spcBef>
              <a:buSzTx/>
              <a:buNone/>
              <a:defRPr sz="1800"/>
            </a:pPr>
            <a:endParaRPr sz="2000">
              <a:solidFill>
                <a:srgbClr val="FF2600"/>
              </a:solidFill>
            </a:endParaRPr>
          </a:p>
          <a:p>
            <a:pPr marL="0" lvl="0" indent="0" algn="ctr">
              <a:spcBef>
                <a:spcPts val="1200"/>
              </a:spcBef>
              <a:buSzTx/>
              <a:buNone/>
              <a:defRPr sz="1800"/>
            </a:pPr>
            <a:r>
              <a:rPr sz="2200" i="1" u="sng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Resist the either/or temptation: Use all of these methods in your project.</a:t>
            </a:r>
          </a:p>
        </p:txBody>
      </p:sp>
      <p:sp>
        <p:nvSpPr>
          <p:cNvPr id="127" name="Shape 127"/>
          <p:cNvSpPr>
            <a:spLocks noGrp="1"/>
          </p:cNvSpPr>
          <p:nvPr>
            <p:ph type="sldNum" sz="quarter" idx="2"/>
          </p:nvPr>
        </p:nvSpPr>
        <p:spPr>
          <a:xfrm>
            <a:off x="9873218" y="7239000"/>
            <a:ext cx="159513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4</a:t>
            </a:fld>
            <a:endParaRPr sz="1000"/>
          </a:p>
        </p:txBody>
      </p:sp>
      <p:pic>
        <p:nvPicPr>
          <p:cNvPr id="128" name="broken_egg_fgcd.jpg"/>
          <p:cNvPicPr/>
          <p:nvPr/>
        </p:nvPicPr>
        <p:blipFill>
          <a:blip r:embed="rId2">
            <a:extLst/>
          </a:blip>
          <a:srcRect l="21989" r="2644" b="2"/>
          <a:stretch>
            <a:fillRect/>
          </a:stretch>
        </p:blipFill>
        <p:spPr>
          <a:xfrm>
            <a:off x="365522" y="140074"/>
            <a:ext cx="1326575" cy="1320104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51363" y="38100"/>
            <a:ext cx="2133005" cy="14220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xfrm>
            <a:off x="2714165" y="445814"/>
            <a:ext cx="3015308" cy="65816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Interview guides</a:t>
            </a:r>
          </a:p>
        </p:txBody>
      </p:sp>
      <p:sp>
        <p:nvSpPr>
          <p:cNvPr id="132" name="Shape 132"/>
          <p:cNvSpPr>
            <a:spLocks noGrp="1"/>
          </p:cNvSpPr>
          <p:nvPr>
            <p:ph type="body" idx="1"/>
          </p:nvPr>
        </p:nvSpPr>
        <p:spPr>
          <a:xfrm>
            <a:off x="469899" y="1536827"/>
            <a:ext cx="9220201" cy="5613147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1200"/>
              </a:spcBef>
              <a:defRPr sz="1800"/>
            </a:pPr>
            <a:r>
              <a:rPr sz="2000"/>
              <a:t>Degree of structure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free-form (list of topic areas) v. structured (list of interview questions)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do you want to follow the guide or follow the subject?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Start easy; end tough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open with concrete questions that subject can address via own experience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end with questions you worry may break rapport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findings are stronger if respondents bring up key issues; try not to ask head-on questions unless/until you have to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Audience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for grants and IRB review: lots of details can put reviewers at ease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in practice: guides you use yourself may need less detail; guides for others (staff, co-I’s) may need more specificity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your guide will change over time, especially in needing less detail</a:t>
            </a:r>
          </a:p>
        </p:txBody>
      </p:sp>
      <p:sp>
        <p:nvSpPr>
          <p:cNvPr id="133" name="Shape 133"/>
          <p:cNvSpPr>
            <a:spLocks noGrp="1"/>
          </p:cNvSpPr>
          <p:nvPr>
            <p:ph type="sldNum" sz="quarter" idx="2"/>
          </p:nvPr>
        </p:nvSpPr>
        <p:spPr>
          <a:xfrm>
            <a:off x="9873218" y="7239000"/>
            <a:ext cx="159513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5</a:t>
            </a:fld>
            <a:endParaRPr sz="1000"/>
          </a:p>
        </p:txBody>
      </p:sp>
      <p:pic>
        <p:nvPicPr>
          <p:cNvPr id="134" name="broken_egg_fgcd.jpg"/>
          <p:cNvPicPr/>
          <p:nvPr/>
        </p:nvPicPr>
        <p:blipFill>
          <a:blip r:embed="rId2">
            <a:extLst/>
          </a:blip>
          <a:srcRect l="21989" r="2644" b="2"/>
          <a:stretch>
            <a:fillRect/>
          </a:stretch>
        </p:blipFill>
        <p:spPr>
          <a:xfrm>
            <a:off x="263525" y="64079"/>
            <a:ext cx="1428594" cy="14216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51363" y="63500"/>
            <a:ext cx="2511739" cy="1674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431800" y="254000"/>
            <a:ext cx="5029200" cy="10922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Conducting the interview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431800" y="1638300"/>
            <a:ext cx="9118600" cy="5168900"/>
          </a:xfrm>
          <a:prstGeom prst="rect">
            <a:avLst/>
          </a:prstGeom>
        </p:spPr>
        <p:txBody>
          <a:bodyPr spcCol="455930"/>
          <a:lstStyle/>
          <a:p>
            <a:pPr marL="0" lvl="0" indent="0" algn="ctr">
              <a:spcBef>
                <a:spcPts val="600"/>
              </a:spcBef>
              <a:buSzTx/>
              <a:buNone/>
              <a:defRPr sz="1800"/>
            </a:pPr>
            <a:r>
              <a:rPr sz="2000" i="1" dirty="0"/>
              <a:t>Get the logistics right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Quiet, comfortable, private place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Equipment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use 2 audio recorders &amp; practice so you know how to use them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small notebook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Consent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Walk through written form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Reminder after start of recording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>
                <a:solidFill>
                  <a:srgbClr val="FF2600"/>
                </a:solidFill>
              </a:rPr>
              <a:t>Rehearse the start</a:t>
            </a:r>
          </a:p>
          <a:p>
            <a:pPr marL="0" lvl="0" indent="0" algn="ctr">
              <a:spcBef>
                <a:spcPts val="600"/>
              </a:spcBef>
              <a:buSzTx/>
              <a:buNone/>
              <a:defRPr sz="1800"/>
            </a:pPr>
            <a:endParaRPr lang="en-US" sz="2000" i="1" dirty="0" smtClean="0"/>
          </a:p>
          <a:p>
            <a:pPr marL="0" lvl="0" indent="0" algn="ctr">
              <a:spcBef>
                <a:spcPts val="600"/>
              </a:spcBef>
              <a:buSzTx/>
              <a:buNone/>
              <a:defRPr sz="1800"/>
            </a:pPr>
            <a:endParaRPr lang="en-US" sz="2000" i="1" dirty="0"/>
          </a:p>
          <a:p>
            <a:pPr marL="0" lvl="0" indent="0" algn="ctr">
              <a:spcBef>
                <a:spcPts val="600"/>
              </a:spcBef>
              <a:buSzTx/>
              <a:buNone/>
              <a:defRPr sz="1800"/>
            </a:pPr>
            <a:endParaRPr lang="en-US" sz="2000" i="1" dirty="0" smtClean="0"/>
          </a:p>
          <a:p>
            <a:pPr marL="0" lvl="0" indent="0" algn="ctr">
              <a:spcBef>
                <a:spcPts val="600"/>
              </a:spcBef>
              <a:buSzTx/>
              <a:buNone/>
              <a:defRPr sz="1800"/>
            </a:pPr>
            <a:r>
              <a:rPr sz="2000" i="1" dirty="0" smtClean="0"/>
              <a:t>Ask </a:t>
            </a:r>
            <a:r>
              <a:rPr sz="2000" i="1" dirty="0"/>
              <a:t>good questions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Single-headed, direct, concrete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stay silent during answer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Probes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general “say more about that”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specific “some of other respondents have said...” 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Show off your homework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share your knowledge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be clear about your project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highlight what they can teach you</a:t>
            </a:r>
          </a:p>
        </p:txBody>
      </p:sp>
      <p:sp>
        <p:nvSpPr>
          <p:cNvPr id="139" name="Shape 139"/>
          <p:cNvSpPr>
            <a:spLocks noGrp="1"/>
          </p:cNvSpPr>
          <p:nvPr>
            <p:ph type="sldNum" sz="quarter" idx="2"/>
          </p:nvPr>
        </p:nvSpPr>
        <p:spPr>
          <a:xfrm>
            <a:off x="9873218" y="7239000"/>
            <a:ext cx="159513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6</a:t>
            </a:fld>
            <a:endParaRPr sz="100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200" dirty="0" smtClean="0"/>
              <a:t>Think, Pair, Share:</a:t>
            </a:r>
            <a:br>
              <a:rPr lang="en-US" sz="3200" dirty="0" smtClean="0"/>
            </a:br>
            <a:r>
              <a:rPr sz="3200" dirty="0" smtClean="0"/>
              <a:t>Provider </a:t>
            </a:r>
            <a:r>
              <a:rPr sz="3200" dirty="0"/>
              <a:t>Interview </a:t>
            </a:r>
            <a:r>
              <a:rPr sz="3200" dirty="0" smtClean="0"/>
              <a:t>Transcript</a:t>
            </a:r>
            <a:endParaRPr sz="3200" dirty="0"/>
          </a:p>
        </p:txBody>
      </p:sp>
      <p:sp>
        <p:nvSpPr>
          <p:cNvPr id="142" name="Shape 142"/>
          <p:cNvSpPr>
            <a:spLocks noGrp="1"/>
          </p:cNvSpPr>
          <p:nvPr>
            <p:ph type="sldNum" sz="quarter" idx="2"/>
          </p:nvPr>
        </p:nvSpPr>
        <p:spPr>
          <a:xfrm>
            <a:off x="9602136" y="7200900"/>
            <a:ext cx="230125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7</a:t>
            </a:fld>
            <a:endParaRPr sz="1000"/>
          </a:p>
        </p:txBody>
      </p:sp>
      <p:sp>
        <p:nvSpPr>
          <p:cNvPr id="143" name="Shape 143"/>
          <p:cNvSpPr/>
          <p:nvPr/>
        </p:nvSpPr>
        <p:spPr>
          <a:xfrm>
            <a:off x="444500" y="1676400"/>
            <a:ext cx="9271000" cy="334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What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strikes you as interesting?</a:t>
            </a:r>
          </a:p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How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did the interviewer do?</a:t>
            </a:r>
          </a:p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What’s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going on here? Could you see any of this interview in the </a:t>
            </a:r>
            <a:r>
              <a:rPr sz="3200" i="1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HSR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 article?</a:t>
            </a:r>
          </a:p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What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was your method for reading the transcript?</a:t>
            </a:r>
          </a:p>
        </p:txBody>
      </p:sp>
      <p:sp>
        <p:nvSpPr>
          <p:cNvPr id="144" name="Shape 144"/>
          <p:cNvSpPr/>
          <p:nvPr/>
        </p:nvSpPr>
        <p:spPr>
          <a:xfrm>
            <a:off x="749300" y="5245100"/>
            <a:ext cx="8674100" cy="1816100"/>
          </a:xfrm>
          <a:prstGeom prst="rect">
            <a:avLst/>
          </a:prstGeom>
          <a:ln w="127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lvl="0" algn="l">
              <a:spcBef>
                <a:spcPts val="600"/>
              </a:spcBef>
              <a:defRPr sz="1800"/>
            </a:pP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1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0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 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min: read &amp;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mark up</a:t>
            </a:r>
            <a:endParaRPr sz="3200" dirty="0">
              <a:latin typeface="+mj-lt"/>
              <a:ea typeface="+mj-ea"/>
              <a:cs typeface="+mj-cs"/>
              <a:sym typeface="Helvetica Neue"/>
            </a:endParaRPr>
          </a:p>
          <a:p>
            <a:pPr lvl="0" algn="l">
              <a:spcBef>
                <a:spcPts val="600"/>
              </a:spcBef>
              <a:defRPr sz="1800"/>
            </a:pP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10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 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min: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share with partner 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(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quex 1-2)</a:t>
            </a:r>
          </a:p>
          <a:p>
            <a:pPr lvl="0" algn="l">
              <a:spcBef>
                <a:spcPts val="600"/>
              </a:spcBef>
              <a:defRPr sz="1800"/>
            </a:pPr>
            <a:r>
              <a:rPr lang="en-US" sz="3200" dirty="0">
                <a:latin typeface="+mj-lt"/>
                <a:ea typeface="+mj-ea"/>
                <a:cs typeface="+mj-cs"/>
                <a:sym typeface="Helvetica Neue"/>
              </a:rPr>
              <a:t>1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0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 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min: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group discussion 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(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quex 3-4)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lang="en-US" sz="3200" dirty="0" smtClean="0"/>
              <a:t>Project discussion: Bliss</a:t>
            </a:r>
            <a:endParaRPr sz="3200" dirty="0"/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1200"/>
              </a:spcBef>
            </a:pPr>
            <a:r>
              <a:rPr lang="en-US" dirty="0" smtClean="0"/>
              <a:t>Environmental context &amp; disability; accessibility of communities. What is it about communities that makes it possible for people w/disabilities to live there?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Focus on institutions: What happens that means that people who live in institutions end up there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Urban, semi-urban, rural; what population, e.g. SES, insurance coverage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What is the construct of environment. What does it mean. It hasn’t been drilled down in to in the literature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Peoples’ perspectives of their environment or more how one environment relates to another, GIS style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Focus on one aspect – wheelchair users, blind &amp; deaf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What is the role of comparison in a qualitative approach</a:t>
            </a:r>
            <a:endParaRPr dirty="0"/>
          </a:p>
        </p:txBody>
      </p:sp>
      <p:sp>
        <p:nvSpPr>
          <p:cNvPr id="148" name="Shape 148"/>
          <p:cNvSpPr>
            <a:spLocks noGrp="1"/>
          </p:cNvSpPr>
          <p:nvPr>
            <p:ph type="sldNum" sz="quarter" idx="2"/>
          </p:nvPr>
        </p:nvSpPr>
        <p:spPr>
          <a:xfrm>
            <a:off x="9602136" y="7200900"/>
            <a:ext cx="230125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8</a:t>
            </a:fld>
            <a:endParaRPr sz="100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lang="en-US" sz="3200" dirty="0" smtClean="0"/>
              <a:t>Project discussion: Emily</a:t>
            </a:r>
            <a:endParaRPr sz="3200" dirty="0"/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1200"/>
              </a:spcBef>
            </a:pPr>
            <a:r>
              <a:rPr lang="en-US" dirty="0" smtClean="0"/>
              <a:t>“Jumped on” to near-complete project – focused on 26 clinics in safety-net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Chronic non-CA pain w/substance abuse history; risk/utility of opioid use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Perceptions of overdose risk among </a:t>
            </a:r>
            <a:r>
              <a:rPr lang="en-US" dirty="0" err="1" smtClean="0"/>
              <a:t>pts</a:t>
            </a:r>
            <a:r>
              <a:rPr lang="en-US" dirty="0" smtClean="0"/>
              <a:t> &amp; providers – lots of strategies and interventions are out there to reduce this risk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Data = from </a:t>
            </a:r>
            <a:r>
              <a:rPr lang="en-US" dirty="0" err="1" smtClean="0"/>
              <a:t>Atlas.ti</a:t>
            </a:r>
            <a:r>
              <a:rPr lang="en-US" dirty="0" smtClean="0"/>
              <a:t> queries of provider interview data (providers are worried); patient interviews (concern is over overdose from illicit drugs not prescribed)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How many times do you need to see something before it is a theme?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Who’s your audience?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1 person’s experience can be crucial to identify or </a:t>
            </a:r>
            <a:r>
              <a:rPr lang="en-US" dirty="0" smtClean="0"/>
              <a:t>elucidate a theme</a:t>
            </a:r>
            <a:endParaRPr lang="en-US" dirty="0" smtClean="0"/>
          </a:p>
          <a:p>
            <a:pPr lvl="0">
              <a:spcBef>
                <a:spcPts val="1200"/>
              </a:spcBef>
            </a:pPr>
            <a:r>
              <a:rPr lang="en-US" dirty="0" smtClean="0"/>
              <a:t>Ok to compare 2 populations (providers &amp; </a:t>
            </a:r>
            <a:r>
              <a:rPr lang="en-US" dirty="0" err="1" smtClean="0"/>
              <a:t>pts</a:t>
            </a:r>
            <a:r>
              <a:rPr lang="en-US" dirty="0" smtClean="0"/>
              <a:t>) in one paper/analysis?</a:t>
            </a:r>
          </a:p>
          <a:p>
            <a:pPr lvl="0">
              <a:spcBef>
                <a:spcPts val="1200"/>
              </a:spcBef>
            </a:pPr>
            <a:r>
              <a:rPr lang="en-US" dirty="0" smtClean="0"/>
              <a:t>Shockingly: providers and patients not asked identical </a:t>
            </a:r>
            <a:r>
              <a:rPr lang="en-US" dirty="0" err="1" smtClean="0"/>
              <a:t>quex</a:t>
            </a:r>
            <a:r>
              <a:rPr lang="en-US" dirty="0" smtClean="0"/>
              <a:t> despite script</a:t>
            </a:r>
          </a:p>
        </p:txBody>
      </p:sp>
      <p:sp>
        <p:nvSpPr>
          <p:cNvPr id="148" name="Shape 148"/>
          <p:cNvSpPr>
            <a:spLocks noGrp="1"/>
          </p:cNvSpPr>
          <p:nvPr>
            <p:ph type="sldNum" sz="quarter" idx="2"/>
          </p:nvPr>
        </p:nvSpPr>
        <p:spPr>
          <a:xfrm>
            <a:off x="9602136" y="7200900"/>
            <a:ext cx="230125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9</a:t>
            </a:fld>
            <a:endParaRPr sz="1000"/>
          </a:p>
        </p:txBody>
      </p:sp>
    </p:spTree>
    <p:extLst>
      <p:ext uri="{BB962C8B-B14F-4D97-AF65-F5344CB8AC3E}">
        <p14:creationId xmlns:p14="http://schemas.microsoft.com/office/powerpoint/2010/main" val="315839055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"/>
        <a:ea typeface="Helvetica Neue"/>
        <a:cs typeface="Helvetica Neue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5D6B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"/>
        <a:ea typeface="Helvetica Neue"/>
        <a:cs typeface="Helvetica Neue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5D6B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1082</Words>
  <Application>Microsoft Macintosh PowerPoint</Application>
  <PresentationFormat>Custom</PresentationFormat>
  <Paragraphs>120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ModernPortfolio</vt:lpstr>
      <vt:lpstr>Epi 240 Qualitative Approaches in Clinical and Translational Research</vt:lpstr>
      <vt:lpstr>What’s up today</vt:lpstr>
      <vt:lpstr>Assignment 1: Qualitative Project Abstract Due online: Wed, Jan 28 @ noon</vt:lpstr>
      <vt:lpstr>Types of qualitative data</vt:lpstr>
      <vt:lpstr>Interview guides</vt:lpstr>
      <vt:lpstr>Conducting the interview</vt:lpstr>
      <vt:lpstr>Think, Pair, Share: Provider Interview Transcript</vt:lpstr>
      <vt:lpstr>Project discussion: Bliss</vt:lpstr>
      <vt:lpstr>Project discussion: Emily</vt:lpstr>
      <vt:lpstr>Provider interview reactions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 240 Qualitative Approaches in Clinical and Translational Research</dc:title>
  <cp:lastModifiedBy>Daniel Dohan</cp:lastModifiedBy>
  <cp:revision>21</cp:revision>
  <dcterms:modified xsi:type="dcterms:W3CDTF">2015-01-14T23:00:44Z</dcterms:modified>
</cp:coreProperties>
</file>