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96" r:id="rId2"/>
    <p:sldMasterId id="2147484092" r:id="rId3"/>
  </p:sldMasterIdLst>
  <p:notesMasterIdLst>
    <p:notesMasterId r:id="rId84"/>
  </p:notesMasterIdLst>
  <p:handoutMasterIdLst>
    <p:handoutMasterId r:id="rId85"/>
  </p:handoutMasterIdLst>
  <p:sldIdLst>
    <p:sldId id="581" r:id="rId4"/>
    <p:sldId id="582" r:id="rId5"/>
    <p:sldId id="256" r:id="rId6"/>
    <p:sldId id="573" r:id="rId7"/>
    <p:sldId id="580" r:id="rId8"/>
    <p:sldId id="587" r:id="rId9"/>
    <p:sldId id="451" r:id="rId10"/>
    <p:sldId id="586" r:id="rId11"/>
    <p:sldId id="548" r:id="rId12"/>
    <p:sldId id="588" r:id="rId13"/>
    <p:sldId id="445" r:id="rId14"/>
    <p:sldId id="459" r:id="rId15"/>
    <p:sldId id="482" r:id="rId16"/>
    <p:sldId id="574" r:id="rId17"/>
    <p:sldId id="546" r:id="rId18"/>
    <p:sldId id="547" r:id="rId19"/>
    <p:sldId id="549" r:id="rId20"/>
    <p:sldId id="584" r:id="rId21"/>
    <p:sldId id="566" r:id="rId22"/>
    <p:sldId id="567" r:id="rId23"/>
    <p:sldId id="553" r:id="rId24"/>
    <p:sldId id="554" r:id="rId25"/>
    <p:sldId id="555" r:id="rId26"/>
    <p:sldId id="526" r:id="rId27"/>
    <p:sldId id="541" r:id="rId28"/>
    <p:sldId id="527" r:id="rId29"/>
    <p:sldId id="525" r:id="rId30"/>
    <p:sldId id="450" r:id="rId31"/>
    <p:sldId id="449" r:id="rId32"/>
    <p:sldId id="542" r:id="rId33"/>
    <p:sldId id="452" r:id="rId34"/>
    <p:sldId id="480" r:id="rId35"/>
    <p:sldId id="558" r:id="rId36"/>
    <p:sldId id="559" r:id="rId37"/>
    <p:sldId id="589" r:id="rId38"/>
    <p:sldId id="576" r:id="rId39"/>
    <p:sldId id="468" r:id="rId40"/>
    <p:sldId id="591" r:id="rId41"/>
    <p:sldId id="571" r:id="rId42"/>
    <p:sldId id="538" r:id="rId43"/>
    <p:sldId id="537" r:id="rId44"/>
    <p:sldId id="556" r:id="rId45"/>
    <p:sldId id="557" r:id="rId46"/>
    <p:sldId id="590" r:id="rId47"/>
    <p:sldId id="543" r:id="rId48"/>
    <p:sldId id="544" r:id="rId49"/>
    <p:sldId id="560" r:id="rId50"/>
    <p:sldId id="539" r:id="rId51"/>
    <p:sldId id="572" r:id="rId52"/>
    <p:sldId id="593" r:id="rId53"/>
    <p:sldId id="594" r:id="rId54"/>
    <p:sldId id="596" r:id="rId55"/>
    <p:sldId id="592" r:id="rId56"/>
    <p:sldId id="486" r:id="rId57"/>
    <p:sldId id="511" r:id="rId58"/>
    <p:sldId id="540" r:id="rId59"/>
    <p:sldId id="528" r:id="rId60"/>
    <p:sldId id="466" r:id="rId61"/>
    <p:sldId id="522" r:id="rId62"/>
    <p:sldId id="595" r:id="rId63"/>
    <p:sldId id="599" r:id="rId64"/>
    <p:sldId id="600" r:id="rId65"/>
    <p:sldId id="601" r:id="rId66"/>
    <p:sldId id="597" r:id="rId67"/>
    <p:sldId id="602" r:id="rId68"/>
    <p:sldId id="603" r:id="rId69"/>
    <p:sldId id="598" r:id="rId70"/>
    <p:sldId id="479" r:id="rId71"/>
    <p:sldId id="531" r:id="rId72"/>
    <p:sldId id="534" r:id="rId73"/>
    <p:sldId id="529" r:id="rId74"/>
    <p:sldId id="530" r:id="rId75"/>
    <p:sldId id="533" r:id="rId76"/>
    <p:sldId id="535" r:id="rId77"/>
    <p:sldId id="536" r:id="rId78"/>
    <p:sldId id="545" r:id="rId79"/>
    <p:sldId id="481" r:id="rId80"/>
    <p:sldId id="523" r:id="rId81"/>
    <p:sldId id="577" r:id="rId82"/>
    <p:sldId id="578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B351"/>
    <a:srgbClr val="003366"/>
    <a:srgbClr val="990000"/>
    <a:srgbClr val="999933"/>
    <a:srgbClr val="CC6600"/>
    <a:srgbClr val="CC9933"/>
    <a:srgbClr val="BBBBAA"/>
    <a:srgbClr val="88BB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73890" autoAdjust="0"/>
  </p:normalViewPr>
  <p:slideViewPr>
    <p:cSldViewPr>
      <p:cViewPr varScale="1">
        <p:scale>
          <a:sx n="81" d="100"/>
          <a:sy n="81" d="100"/>
        </p:scale>
        <p:origin x="-19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7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4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SOM014\FCM$\SHARED\CSDH\Presentations\graphics-images-etc\Excel%20files\SES%20gradient%20in%20health_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SOM014\FCM$\SHARED\CSDH\Presentations\graphics-images-etc\Excel%20files\SES%20gradient%20in%20health_chart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SOM014\FCM$\SHARED\CSDH\Presentations\graphics-images-etc\Excel%20files\SES%20gradient%20in%20health_chart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reneyen\Downloads\timeline%20(2)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504374453193725"/>
          <c:y val="5.8793484147818008E-2"/>
          <c:w val="0.85005041290572103"/>
          <c:h val="0.82484251968503963"/>
        </c:manualLayout>
      </c:layout>
      <c:barChart>
        <c:barDir val="col"/>
        <c:grouping val="clustered"/>
        <c:ser>
          <c:idx val="0"/>
          <c:order val="0"/>
          <c:tx>
            <c:strRef>
              <c:f>'Figure 3'!$B$3</c:f>
              <c:strCache>
                <c:ptCount val="1"/>
                <c:pt idx="0">
                  <c:v>≤100% FPL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'Figure 3'!$C$2:$D$2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'Figure 3'!$C$3:$D$3</c:f>
              <c:numCache>
                <c:formatCode>0.0</c:formatCode>
                <c:ptCount val="2"/>
                <c:pt idx="0">
                  <c:v>45.513808860542945</c:v>
                </c:pt>
                <c:pt idx="1">
                  <c:v>51.532102845399613</c:v>
                </c:pt>
              </c:numCache>
            </c:numRef>
          </c:val>
        </c:ser>
        <c:ser>
          <c:idx val="1"/>
          <c:order val="1"/>
          <c:tx>
            <c:strRef>
              <c:f>'Figure 3'!$B$4</c:f>
              <c:strCache>
                <c:ptCount val="1"/>
                <c:pt idx="0">
                  <c:v>101-200% FPL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'Figure 3'!$C$2:$D$2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'Figure 3'!$C$4:$D$4</c:f>
              <c:numCache>
                <c:formatCode>0.0</c:formatCode>
                <c:ptCount val="2"/>
                <c:pt idx="0">
                  <c:v>47.681145554861814</c:v>
                </c:pt>
                <c:pt idx="1">
                  <c:v>54.498197986818667</c:v>
                </c:pt>
              </c:numCache>
            </c:numRef>
          </c:val>
        </c:ser>
        <c:ser>
          <c:idx val="2"/>
          <c:order val="2"/>
          <c:tx>
            <c:strRef>
              <c:f>'Figure 3'!$B$5</c:f>
              <c:strCache>
                <c:ptCount val="1"/>
                <c:pt idx="0">
                  <c:v>201-400% FPL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'Figure 3'!$C$2:$D$2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'Figure 3'!$C$5:$D$5</c:f>
              <c:numCache>
                <c:formatCode>0.0</c:formatCode>
                <c:ptCount val="2"/>
                <c:pt idx="0">
                  <c:v>51.092661460589547</c:v>
                </c:pt>
                <c:pt idx="1">
                  <c:v>56.461075818751162</c:v>
                </c:pt>
              </c:numCache>
            </c:numRef>
          </c:val>
        </c:ser>
        <c:ser>
          <c:idx val="3"/>
          <c:order val="3"/>
          <c:tx>
            <c:strRef>
              <c:f>'Figure 3'!$B$6</c:f>
              <c:strCache>
                <c:ptCount val="1"/>
                <c:pt idx="0">
                  <c:v>401%+ FPL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'Figure 3'!$C$2:$D$2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'Figure 3'!$C$6:$D$6</c:f>
              <c:numCache>
                <c:formatCode>0.0</c:formatCode>
                <c:ptCount val="2"/>
                <c:pt idx="0">
                  <c:v>53.457622487039487</c:v>
                </c:pt>
                <c:pt idx="1">
                  <c:v>58.189558184262275</c:v>
                </c:pt>
              </c:numCache>
            </c:numRef>
          </c:val>
        </c:ser>
        <c:axId val="66938752"/>
        <c:axId val="66940288"/>
      </c:barChart>
      <c:catAx>
        <c:axId val="669387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6940288"/>
        <c:crosses val="autoZero"/>
        <c:auto val="1"/>
        <c:lblAlgn val="ctr"/>
        <c:lblOffset val="100"/>
      </c:catAx>
      <c:valAx>
        <c:axId val="66940288"/>
        <c:scaling>
          <c:orientation val="minMax"/>
          <c:max val="60"/>
          <c:min val="4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Life expectancy at age 25</a:t>
                </a:r>
              </a:p>
            </c:rich>
          </c:tx>
          <c:layout>
            <c:manualLayout>
              <c:xMode val="edge"/>
              <c:yMode val="edge"/>
              <c:x val="1.7393200849893781E-2"/>
              <c:y val="0.20864725242678125"/>
            </c:manualLayout>
          </c:layout>
          <c:spPr>
            <a:noFill/>
          </c:spPr>
        </c:title>
        <c:numFmt formatCode="0" sourceLinked="0"/>
        <c:tickLblPos val="nextTo"/>
        <c:crossAx val="66938752"/>
        <c:crosses val="autoZero"/>
        <c:crossBetween val="between"/>
        <c:majorUnit val="5"/>
      </c:valAx>
      <c:spPr>
        <a:solidFill>
          <a:schemeClr val="bg1"/>
        </a:solidFill>
      </c:spPr>
    </c:plotArea>
    <c:legend>
      <c:legendPos val="l"/>
      <c:layout>
        <c:manualLayout>
          <c:xMode val="edge"/>
          <c:yMode val="edge"/>
          <c:x val="0.16915923009624328"/>
          <c:y val="0.21696246302546068"/>
          <c:w val="0.15494899641168702"/>
          <c:h val="0.22420905720118453"/>
        </c:manualLayout>
      </c:layout>
      <c:overlay val="1"/>
    </c:legend>
    <c:plotVisOnly val="1"/>
    <c:dispBlanksAs val="gap"/>
  </c:chart>
  <c:spPr>
    <a:solidFill>
      <a:schemeClr val="bg1"/>
    </a:solidFill>
    <a:ln>
      <a:noFill/>
    </a:ln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399750031246263"/>
          <c:y val="5.7073907428239132E-2"/>
          <c:w val="0.8374459442569675"/>
          <c:h val="0.74929801537966123"/>
        </c:manualLayout>
      </c:layout>
      <c:barChart>
        <c:barDir val="col"/>
        <c:grouping val="clustered"/>
        <c:ser>
          <c:idx val="0"/>
          <c:order val="0"/>
          <c:tx>
            <c:strRef>
              <c:f>'Figure 8'!$C$2</c:f>
              <c:strCache>
                <c:ptCount val="1"/>
                <c:pt idx="0">
                  <c:v>&lt;100% FPL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</c:spPr>
          <c:cat>
            <c:strRef>
              <c:f>'Figure 8'!$B$3:$B$5</c:f>
              <c:strCache>
                <c:ptCount val="3"/>
                <c:pt idx="0">
                  <c:v>Black, Non-Hispanic</c:v>
                </c:pt>
                <c:pt idx="1">
                  <c:v>Hispanic</c:v>
                </c:pt>
                <c:pt idx="2">
                  <c:v>White, Non-Hispanic</c:v>
                </c:pt>
              </c:strCache>
            </c:strRef>
          </c:cat>
          <c:val>
            <c:numRef>
              <c:f>'Figure 8'!$C$3:$C$5</c:f>
              <c:numCache>
                <c:formatCode>0.0</c:formatCode>
                <c:ptCount val="3"/>
                <c:pt idx="0">
                  <c:v>36.130000000000003</c:v>
                </c:pt>
                <c:pt idx="1">
                  <c:v>29.64</c:v>
                </c:pt>
                <c:pt idx="2">
                  <c:v>30.779999999999987</c:v>
                </c:pt>
              </c:numCache>
            </c:numRef>
          </c:val>
        </c:ser>
        <c:ser>
          <c:idx val="1"/>
          <c:order val="1"/>
          <c:tx>
            <c:strRef>
              <c:f>'Figure 8'!$D$2</c:f>
              <c:strCache>
                <c:ptCount val="1"/>
                <c:pt idx="0">
                  <c:v>100%-199% FPL</c:v>
                </c:pt>
              </c:strCache>
            </c:strRef>
          </c:tx>
          <c:spPr>
            <a:solidFill>
              <a:srgbClr val="6600CC"/>
            </a:solidFill>
            <a:ln>
              <a:noFill/>
            </a:ln>
          </c:spPr>
          <c:cat>
            <c:strRef>
              <c:f>'Figure 8'!$B$3:$B$5</c:f>
              <c:strCache>
                <c:ptCount val="3"/>
                <c:pt idx="0">
                  <c:v>Black, Non-Hispanic</c:v>
                </c:pt>
                <c:pt idx="1">
                  <c:v>Hispanic</c:v>
                </c:pt>
                <c:pt idx="2">
                  <c:v>White, Non-Hispanic</c:v>
                </c:pt>
              </c:strCache>
            </c:strRef>
          </c:cat>
          <c:val>
            <c:numRef>
              <c:f>'Figure 8'!$D$3:$D$5</c:f>
              <c:numCache>
                <c:formatCode>0.0</c:formatCode>
                <c:ptCount val="3"/>
                <c:pt idx="0">
                  <c:v>26.279999999999987</c:v>
                </c:pt>
                <c:pt idx="1">
                  <c:v>22.49</c:v>
                </c:pt>
                <c:pt idx="2">
                  <c:v>20.74</c:v>
                </c:pt>
              </c:numCache>
            </c:numRef>
          </c:val>
        </c:ser>
        <c:ser>
          <c:idx val="2"/>
          <c:order val="2"/>
          <c:tx>
            <c:strRef>
              <c:f>'Figure 8'!$E$2</c:f>
              <c:strCache>
                <c:ptCount val="1"/>
                <c:pt idx="0">
                  <c:v>200-299% FPL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cat>
            <c:strRef>
              <c:f>'Figure 8'!$B$3:$B$5</c:f>
              <c:strCache>
                <c:ptCount val="3"/>
                <c:pt idx="0">
                  <c:v>Black, Non-Hispanic</c:v>
                </c:pt>
                <c:pt idx="1">
                  <c:v>Hispanic</c:v>
                </c:pt>
                <c:pt idx="2">
                  <c:v>White, Non-Hispanic</c:v>
                </c:pt>
              </c:strCache>
            </c:strRef>
          </c:cat>
          <c:val>
            <c:numRef>
              <c:f>'Figure 8'!$E$3:$E$5</c:f>
              <c:numCache>
                <c:formatCode>0.0</c:formatCode>
                <c:ptCount val="3"/>
                <c:pt idx="0">
                  <c:v>17.979999999999986</c:v>
                </c:pt>
                <c:pt idx="1">
                  <c:v>16.66</c:v>
                </c:pt>
                <c:pt idx="2">
                  <c:v>13.46</c:v>
                </c:pt>
              </c:numCache>
            </c:numRef>
          </c:val>
        </c:ser>
        <c:ser>
          <c:idx val="3"/>
          <c:order val="3"/>
          <c:tx>
            <c:strRef>
              <c:f>'Figure 8'!$F$2</c:f>
              <c:strCache>
                <c:ptCount val="1"/>
                <c:pt idx="0">
                  <c:v>300-399% FPL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'Figure 8'!$B$3:$B$5</c:f>
              <c:strCache>
                <c:ptCount val="3"/>
                <c:pt idx="0">
                  <c:v>Black, Non-Hispanic</c:v>
                </c:pt>
                <c:pt idx="1">
                  <c:v>Hispanic</c:v>
                </c:pt>
                <c:pt idx="2">
                  <c:v>White, Non-Hispanic</c:v>
                </c:pt>
              </c:strCache>
            </c:strRef>
          </c:cat>
          <c:val>
            <c:numRef>
              <c:f>'Figure 8'!$F$3:$F$5</c:f>
              <c:numCache>
                <c:formatCode>0.0</c:formatCode>
                <c:ptCount val="3"/>
                <c:pt idx="0">
                  <c:v>14.42</c:v>
                </c:pt>
                <c:pt idx="1">
                  <c:v>13.15</c:v>
                </c:pt>
                <c:pt idx="2">
                  <c:v>9.49</c:v>
                </c:pt>
              </c:numCache>
            </c:numRef>
          </c:val>
        </c:ser>
        <c:ser>
          <c:idx val="4"/>
          <c:order val="4"/>
          <c:tx>
            <c:strRef>
              <c:f>'Figure 8'!$G$2</c:f>
              <c:strCache>
                <c:ptCount val="1"/>
                <c:pt idx="0">
                  <c:v>≥400% FPL</c:v>
                </c:pt>
              </c:strCache>
            </c:strRef>
          </c:tx>
          <c:spPr>
            <a:solidFill>
              <a:srgbClr val="9966FF"/>
            </a:solidFill>
          </c:spPr>
          <c:cat>
            <c:strRef>
              <c:f>'Figure 8'!$B$3:$B$5</c:f>
              <c:strCache>
                <c:ptCount val="3"/>
                <c:pt idx="0">
                  <c:v>Black, Non-Hispanic</c:v>
                </c:pt>
                <c:pt idx="1">
                  <c:v>Hispanic</c:v>
                </c:pt>
                <c:pt idx="2">
                  <c:v>White, Non-Hispanic</c:v>
                </c:pt>
              </c:strCache>
            </c:strRef>
          </c:cat>
          <c:val>
            <c:numRef>
              <c:f>'Figure 8'!$G$3:$G$5</c:f>
              <c:numCache>
                <c:formatCode>0.0</c:formatCode>
                <c:ptCount val="3"/>
                <c:pt idx="0">
                  <c:v>9.82</c:v>
                </c:pt>
                <c:pt idx="1">
                  <c:v>9.7299999999999986</c:v>
                </c:pt>
                <c:pt idx="2">
                  <c:v>6.1899999999999995</c:v>
                </c:pt>
              </c:numCache>
            </c:numRef>
          </c:val>
        </c:ser>
        <c:axId val="100948992"/>
        <c:axId val="100975360"/>
      </c:barChart>
      <c:catAx>
        <c:axId val="10094899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0975360"/>
        <c:crosses val="autoZero"/>
        <c:auto val="1"/>
        <c:lblAlgn val="ctr"/>
        <c:lblOffset val="100"/>
      </c:catAx>
      <c:valAx>
        <c:axId val="100975360"/>
        <c:scaling>
          <c:orientation val="minMax"/>
          <c:max val="40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% </a:t>
                </a:r>
                <a:r>
                  <a:rPr lang="en-US" sz="1600" dirty="0" smtClean="0"/>
                  <a:t>of adults age </a:t>
                </a:r>
                <a:r>
                  <a:rPr lang="en-US" sz="1600" dirty="0"/>
                  <a:t>≥25 </a:t>
                </a:r>
                <a:r>
                  <a:rPr lang="en-US" sz="1600" dirty="0" smtClean="0"/>
                  <a:t>years</a:t>
                </a:r>
              </a:p>
              <a:p>
                <a:pPr>
                  <a:defRPr sz="1600"/>
                </a:pPr>
                <a:r>
                  <a:rPr lang="en-US" sz="1600" b="1" i="0" u="none" strike="noStrike" baseline="0" dirty="0" smtClean="0"/>
                  <a:t>with self-reported poor/fair health 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1.2698412698412705E-2"/>
              <c:y val="8.3694110604595501E-2"/>
            </c:manualLayout>
          </c:layout>
          <c:spPr>
            <a:noFill/>
          </c:spPr>
        </c:title>
        <c:numFmt formatCode="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0948992"/>
        <c:crosses val="autoZero"/>
        <c:crossBetween val="between"/>
        <c:majorUnit val="5"/>
      </c:valAx>
      <c:spPr>
        <a:solidFill>
          <a:schemeClr val="bg1"/>
        </a:solidFill>
      </c:spPr>
    </c:plotArea>
    <c:legend>
      <c:legendPos val="l"/>
      <c:layout>
        <c:manualLayout>
          <c:xMode val="edge"/>
          <c:yMode val="edge"/>
          <c:x val="0.81821684789401328"/>
          <c:y val="0.17656237049316328"/>
          <c:w val="0.16555627755268459"/>
          <c:h val="0.22587304876364137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spPr>
    <a:solidFill>
      <a:schemeClr val="bg1"/>
    </a:solidFill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474378202724712"/>
          <c:y val="9.0834816921107064E-2"/>
          <c:w val="0.85669966254222041"/>
          <c:h val="0.77644597778245561"/>
        </c:manualLayout>
      </c:layout>
      <c:barChart>
        <c:barDir val="col"/>
        <c:grouping val="clustered"/>
        <c:ser>
          <c:idx val="0"/>
          <c:order val="0"/>
          <c:tx>
            <c:strRef>
              <c:f>'Figure 8'!$C$28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</c:spPr>
          <c:cat>
            <c:strRef>
              <c:f>'Figure 8'!$B$29:$B$33</c:f>
              <c:strCache>
                <c:ptCount val="5"/>
                <c:pt idx="0">
                  <c:v>Black, Non-Hispanic</c:v>
                </c:pt>
                <c:pt idx="1">
                  <c:v>Hispanic</c:v>
                </c:pt>
                <c:pt idx="2">
                  <c:v>Asian Pacific Islander</c:v>
                </c:pt>
                <c:pt idx="3">
                  <c:v>American Indian, Alaska Native</c:v>
                </c:pt>
                <c:pt idx="4">
                  <c:v>White, Non-Hispanic</c:v>
                </c:pt>
              </c:strCache>
            </c:strRef>
          </c:cat>
          <c:val>
            <c:numRef>
              <c:f>'Figure 8'!$C$29:$C$33</c:f>
              <c:numCache>
                <c:formatCode>0.0</c:formatCode>
                <c:ptCount val="5"/>
                <c:pt idx="0">
                  <c:v>33.33</c:v>
                </c:pt>
                <c:pt idx="1">
                  <c:v>23.8</c:v>
                </c:pt>
                <c:pt idx="2">
                  <c:v>18.420000000000002</c:v>
                </c:pt>
                <c:pt idx="3">
                  <c:v>31.9</c:v>
                </c:pt>
                <c:pt idx="4">
                  <c:v>26.419999999999987</c:v>
                </c:pt>
              </c:numCache>
            </c:numRef>
          </c:val>
        </c:ser>
        <c:ser>
          <c:idx val="1"/>
          <c:order val="1"/>
          <c:tx>
            <c:strRef>
              <c:f>'Figure 8'!$D$28</c:f>
              <c:strCache>
                <c:ptCount val="1"/>
                <c:pt idx="0">
                  <c:v>High school graduate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cat>
            <c:strRef>
              <c:f>'Figure 8'!$B$29:$B$33</c:f>
              <c:strCache>
                <c:ptCount val="5"/>
                <c:pt idx="0">
                  <c:v>Black, Non-Hispanic</c:v>
                </c:pt>
                <c:pt idx="1">
                  <c:v>Hispanic</c:v>
                </c:pt>
                <c:pt idx="2">
                  <c:v>Asian Pacific Islander</c:v>
                </c:pt>
                <c:pt idx="3">
                  <c:v>American Indian, Alaska Native</c:v>
                </c:pt>
                <c:pt idx="4">
                  <c:v>White, Non-Hispanic</c:v>
                </c:pt>
              </c:strCache>
            </c:strRef>
          </c:cat>
          <c:val>
            <c:numRef>
              <c:f>'Figure 8'!$D$29:$D$33</c:f>
              <c:numCache>
                <c:formatCode>0.0</c:formatCode>
                <c:ptCount val="5"/>
                <c:pt idx="0">
                  <c:v>20.7</c:v>
                </c:pt>
                <c:pt idx="1">
                  <c:v>16.64</c:v>
                </c:pt>
                <c:pt idx="2">
                  <c:v>11.81</c:v>
                </c:pt>
                <c:pt idx="3">
                  <c:v>22.05</c:v>
                </c:pt>
                <c:pt idx="4">
                  <c:v>12.92</c:v>
                </c:pt>
              </c:numCache>
            </c:numRef>
          </c:val>
        </c:ser>
        <c:ser>
          <c:idx val="2"/>
          <c:order val="2"/>
          <c:tx>
            <c:strRef>
              <c:f>'Figure 8'!$E$28</c:f>
              <c:strCache>
                <c:ptCount val="1"/>
                <c:pt idx="0">
                  <c:v>Some college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</c:spPr>
          <c:cat>
            <c:strRef>
              <c:f>'Figure 8'!$B$29:$B$33</c:f>
              <c:strCache>
                <c:ptCount val="5"/>
                <c:pt idx="0">
                  <c:v>Black, Non-Hispanic</c:v>
                </c:pt>
                <c:pt idx="1">
                  <c:v>Hispanic</c:v>
                </c:pt>
                <c:pt idx="2">
                  <c:v>Asian Pacific Islander</c:v>
                </c:pt>
                <c:pt idx="3">
                  <c:v>American Indian, Alaska Native</c:v>
                </c:pt>
                <c:pt idx="4">
                  <c:v>White, Non-Hispanic</c:v>
                </c:pt>
              </c:strCache>
            </c:strRef>
          </c:cat>
          <c:val>
            <c:numRef>
              <c:f>'Figure 8'!$E$29:$E$33</c:f>
              <c:numCache>
                <c:formatCode>0.0</c:formatCode>
                <c:ptCount val="5"/>
                <c:pt idx="0">
                  <c:v>15.870000000000006</c:v>
                </c:pt>
                <c:pt idx="1">
                  <c:v>14.26</c:v>
                </c:pt>
                <c:pt idx="2">
                  <c:v>10</c:v>
                </c:pt>
                <c:pt idx="3">
                  <c:v>16.110000000000031</c:v>
                </c:pt>
                <c:pt idx="4">
                  <c:v>10.11</c:v>
                </c:pt>
              </c:numCache>
            </c:numRef>
          </c:val>
        </c:ser>
        <c:ser>
          <c:idx val="3"/>
          <c:order val="3"/>
          <c:tx>
            <c:strRef>
              <c:f>'Figure 8'!$F$28</c:f>
              <c:strCache>
                <c:ptCount val="1"/>
                <c:pt idx="0">
                  <c:v>College graduate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'Figure 8'!$B$29:$B$33</c:f>
              <c:strCache>
                <c:ptCount val="5"/>
                <c:pt idx="0">
                  <c:v>Black, Non-Hispanic</c:v>
                </c:pt>
                <c:pt idx="1">
                  <c:v>Hispanic</c:v>
                </c:pt>
                <c:pt idx="2">
                  <c:v>Asian Pacific Islander</c:v>
                </c:pt>
                <c:pt idx="3">
                  <c:v>American Indian, Alaska Native</c:v>
                </c:pt>
                <c:pt idx="4">
                  <c:v>White, Non-Hispanic</c:v>
                </c:pt>
              </c:strCache>
            </c:strRef>
          </c:cat>
          <c:val>
            <c:numRef>
              <c:f>'Figure 8'!$F$29:$F$33</c:f>
              <c:numCache>
                <c:formatCode>0.0</c:formatCode>
                <c:ptCount val="5"/>
                <c:pt idx="0">
                  <c:v>10.3</c:v>
                </c:pt>
                <c:pt idx="1">
                  <c:v>10.040000000000001</c:v>
                </c:pt>
                <c:pt idx="2">
                  <c:v>7.4700000000000024</c:v>
                </c:pt>
                <c:pt idx="3">
                  <c:v>12.42</c:v>
                </c:pt>
                <c:pt idx="4">
                  <c:v>5.22</c:v>
                </c:pt>
              </c:numCache>
            </c:numRef>
          </c:val>
        </c:ser>
        <c:axId val="100350592"/>
        <c:axId val="100368768"/>
      </c:barChart>
      <c:catAx>
        <c:axId val="10035059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0368768"/>
        <c:crosses val="autoZero"/>
        <c:auto val="1"/>
        <c:lblAlgn val="ctr"/>
        <c:lblOffset val="100"/>
      </c:catAx>
      <c:valAx>
        <c:axId val="100368768"/>
        <c:scaling>
          <c:orientation val="minMax"/>
          <c:max val="40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 algn="ctr" rtl="0">
                  <a:defRPr sz="1400"/>
                </a:pPr>
                <a:r>
                  <a:rPr lang="en-US" sz="1400"/>
                  <a:t>%of adults age ≥25 years</a:t>
                </a:r>
              </a:p>
              <a:p>
                <a:pPr algn="ctr" rtl="0">
                  <a:defRPr sz="1400"/>
                </a:pPr>
                <a:r>
                  <a:rPr lang="en-US" sz="1400"/>
                  <a:t>with self-reported poor/fair health </a:t>
                </a:r>
              </a:p>
            </c:rich>
          </c:tx>
          <c:layout>
            <c:manualLayout>
              <c:xMode val="edge"/>
              <c:yMode val="edge"/>
              <c:x val="1.1726409198850237E-2"/>
              <c:y val="0.16603694843258474"/>
            </c:manualLayout>
          </c:layout>
          <c:spPr>
            <a:noFill/>
          </c:spPr>
        </c:title>
        <c:numFmt formatCode="0" sourceLinked="0"/>
        <c:tickLblPos val="nextTo"/>
        <c:crossAx val="100350592"/>
        <c:crosses val="autoZero"/>
        <c:crossBetween val="between"/>
        <c:majorUnit val="5"/>
      </c:valAx>
      <c:spPr>
        <a:solidFill>
          <a:schemeClr val="bg1"/>
        </a:solidFill>
      </c:spPr>
    </c:plotArea>
    <c:legend>
      <c:legendPos val="l"/>
      <c:layout>
        <c:manualLayout>
          <c:xMode val="edge"/>
          <c:yMode val="edge"/>
          <c:x val="0.74026284214473193"/>
          <c:y val="0.10591718579225715"/>
          <c:w val="0.20822159458328579"/>
          <c:h val="0.17025153763815618"/>
        </c:manualLayout>
      </c:layout>
      <c:overlay val="1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</c:chart>
  <c:spPr>
    <a:solidFill>
      <a:sysClr val="window" lastClr="FFFFFF"/>
    </a:solidFill>
    <a:ln>
      <a:noFill/>
    </a:ln>
  </c:spPr>
  <c:txPr>
    <a:bodyPr/>
    <a:lstStyle/>
    <a:p>
      <a:pPr>
        <a:defRPr sz="1400">
          <a:latin typeface="Calibri" pitchFamily="34" charset="0"/>
        </a:defRPr>
      </a:pPr>
      <a:endParaRPr lang="en-US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val>
            <c:numRef>
              <c:f>'timeline (2)'!$B$28:$B$72</c:f>
              <c:numCache>
                <c:formatCode>General</c:formatCode>
                <c:ptCount val="45"/>
                <c:pt idx="0">
                  <c:v>145</c:v>
                </c:pt>
                <c:pt idx="1">
                  <c:v>209</c:v>
                </c:pt>
                <c:pt idx="2">
                  <c:v>185</c:v>
                </c:pt>
                <c:pt idx="3">
                  <c:v>185</c:v>
                </c:pt>
                <c:pt idx="4">
                  <c:v>194</c:v>
                </c:pt>
                <c:pt idx="5">
                  <c:v>170</c:v>
                </c:pt>
                <c:pt idx="6">
                  <c:v>141</c:v>
                </c:pt>
                <c:pt idx="7">
                  <c:v>127</c:v>
                </c:pt>
                <c:pt idx="8">
                  <c:v>150</c:v>
                </c:pt>
                <c:pt idx="9">
                  <c:v>182</c:v>
                </c:pt>
                <c:pt idx="10">
                  <c:v>136</c:v>
                </c:pt>
                <c:pt idx="11">
                  <c:v>134</c:v>
                </c:pt>
                <c:pt idx="12">
                  <c:v>163</c:v>
                </c:pt>
                <c:pt idx="13">
                  <c:v>191</c:v>
                </c:pt>
                <c:pt idx="14">
                  <c:v>185</c:v>
                </c:pt>
                <c:pt idx="15">
                  <c:v>230</c:v>
                </c:pt>
                <c:pt idx="16">
                  <c:v>198</c:v>
                </c:pt>
                <c:pt idx="17">
                  <c:v>225</c:v>
                </c:pt>
                <c:pt idx="18">
                  <c:v>260</c:v>
                </c:pt>
                <c:pt idx="19">
                  <c:v>249</c:v>
                </c:pt>
                <c:pt idx="20">
                  <c:v>289</c:v>
                </c:pt>
                <c:pt idx="21">
                  <c:v>292</c:v>
                </c:pt>
                <c:pt idx="22">
                  <c:v>313</c:v>
                </c:pt>
                <c:pt idx="23">
                  <c:v>328</c:v>
                </c:pt>
                <c:pt idx="24">
                  <c:v>310</c:v>
                </c:pt>
                <c:pt idx="25">
                  <c:v>345</c:v>
                </c:pt>
                <c:pt idx="26">
                  <c:v>368</c:v>
                </c:pt>
                <c:pt idx="27">
                  <c:v>345</c:v>
                </c:pt>
                <c:pt idx="28">
                  <c:v>433</c:v>
                </c:pt>
                <c:pt idx="29">
                  <c:v>496</c:v>
                </c:pt>
                <c:pt idx="30">
                  <c:v>412</c:v>
                </c:pt>
                <c:pt idx="31">
                  <c:v>515</c:v>
                </c:pt>
                <c:pt idx="32">
                  <c:v>506</c:v>
                </c:pt>
                <c:pt idx="33">
                  <c:v>547</c:v>
                </c:pt>
                <c:pt idx="34">
                  <c:v>557</c:v>
                </c:pt>
                <c:pt idx="35">
                  <c:v>653</c:v>
                </c:pt>
                <c:pt idx="36">
                  <c:v>679</c:v>
                </c:pt>
                <c:pt idx="37">
                  <c:v>785</c:v>
                </c:pt>
                <c:pt idx="38">
                  <c:v>813</c:v>
                </c:pt>
                <c:pt idx="39">
                  <c:v>827</c:v>
                </c:pt>
                <c:pt idx="40">
                  <c:v>885</c:v>
                </c:pt>
                <c:pt idx="41">
                  <c:v>1010</c:v>
                </c:pt>
                <c:pt idx="42">
                  <c:v>1111</c:v>
                </c:pt>
                <c:pt idx="43">
                  <c:v>1197</c:v>
                </c:pt>
                <c:pt idx="44">
                  <c:v>1293</c:v>
                </c:pt>
              </c:numCache>
            </c:numRef>
          </c:val>
        </c:ser>
        <c:axId val="129438080"/>
        <c:axId val="129441792"/>
      </c:barChart>
      <c:catAx>
        <c:axId val="129438080"/>
        <c:scaling>
          <c:orientation val="minMax"/>
        </c:scaling>
        <c:delete val="1"/>
        <c:axPos val="b"/>
        <c:tickLblPos val="none"/>
        <c:crossAx val="129441792"/>
        <c:crosses val="autoZero"/>
        <c:auto val="1"/>
        <c:lblAlgn val="ctr"/>
        <c:lblOffset val="100"/>
      </c:catAx>
      <c:valAx>
        <c:axId val="129441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  <c:crossAx val="129438080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0.1619</cdr:x>
      <cdr:y>0.05794</cdr:y>
    </cdr:from>
    <cdr:to>
      <cdr:x>0.37865</cdr:x>
      <cdr:y>0.24841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95400" y="278130"/>
          <a:ext cx="173421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Family Income:</a:t>
          </a:r>
        </a:p>
        <a:p xmlns:a="http://schemas.openxmlformats.org/drawingml/2006/main">
          <a:r>
            <a:rPr lang="en-US" sz="1400" b="1" dirty="0"/>
            <a:t>Percent of Federal </a:t>
          </a:r>
        </a:p>
        <a:p xmlns:a="http://schemas.openxmlformats.org/drawingml/2006/main">
          <a:r>
            <a:rPr lang="en-US" sz="1400" b="1" dirty="0"/>
            <a:t>Poverty Level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</cdr:x>
      <cdr:y>0.01754</cdr:y>
    </cdr:from>
    <cdr:to>
      <cdr:x>0.9941</cdr:x>
      <cdr:y>0.17943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00800" y="76200"/>
          <a:ext cx="1552994" cy="703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Family Income:</a:t>
          </a:r>
        </a:p>
        <a:p xmlns:a="http://schemas.openxmlformats.org/drawingml/2006/main">
          <a:pPr algn="ctr"/>
          <a:r>
            <a:rPr lang="en-US" sz="1200" b="1" dirty="0"/>
            <a:t>Percent of Federal </a:t>
          </a:r>
        </a:p>
        <a:p xmlns:a="http://schemas.openxmlformats.org/drawingml/2006/main">
          <a:pPr algn="ctr"/>
          <a:r>
            <a:rPr lang="en-US" sz="1200" b="1" dirty="0"/>
            <a:t>Poverty Level</a:t>
          </a:r>
        </a:p>
      </cdr:txBody>
    </cdr:sp>
  </cdr:relSizeAnchor>
  <cdr:relSizeAnchor xmlns:cdr="http://schemas.openxmlformats.org/drawingml/2006/chartDrawing">
    <cdr:from>
      <cdr:x>0.38095</cdr:x>
      <cdr:y>0.89474</cdr:y>
    </cdr:from>
    <cdr:to>
      <cdr:x>0.74286</cdr:x>
      <cdr:y>0.98246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0" y="3886200"/>
          <a:ext cx="2895642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/>
            <a:t>Racial or Ethnic Group</a:t>
          </a:r>
          <a:endParaRPr lang="en-US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0.73333</cdr:x>
      <cdr:y>0.03438</cdr:y>
    </cdr:from>
    <cdr:to>
      <cdr:x>0.97725</cdr:x>
      <cdr:y>0.10687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867400" y="152400"/>
          <a:ext cx="1951604" cy="321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Educational attainment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027128-563B-42AB-8695-4719B473FD9B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7D5728-7EC3-4C63-B189-98D57C9F6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228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B0E42-7A1C-448B-B0EC-ABC05927D936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E332-6E9C-4D11-9F5B-65AA288B18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441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stratification can</a:t>
            </a:r>
            <a:r>
              <a:rPr lang="en-US" baseline="0" dirty="0" smtClean="0"/>
              <a:t> be in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799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to the </a:t>
            </a:r>
            <a:r>
              <a:rPr lang="en-US" dirty="0" err="1" smtClean="0"/>
              <a:t>socioecologic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4022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3258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933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05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652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999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60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99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6533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711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414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0370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7329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0376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this started 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norway</a:t>
            </a:r>
            <a:r>
              <a:rPr lang="en-US" baseline="0" dirty="0" smtClean="0"/>
              <a:t>, began to notice childhood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082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013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9706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8899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1370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8607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593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Affairs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365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http://www.cdc.gov/pcd/issues/2009/jul/09_0013.htm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7603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do we do about this? How do we factor this in when we do research?</a:t>
            </a:r>
          </a:p>
          <a:p>
            <a:r>
              <a:rPr lang="en-US" dirty="0" smtClean="0"/>
              <a:t>Think carefully about what we control for</a:t>
            </a:r>
          </a:p>
          <a:p>
            <a:r>
              <a:rPr lang="en-US" dirty="0" smtClean="0"/>
              <a:t>How do we measure 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186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Forecast</a:t>
            </a:r>
            <a:r>
              <a:rPr lang="en-US" baseline="0" dirty="0" smtClean="0"/>
              <a:t> future lectures – biological &amp; behavior. [focus on 1</a:t>
            </a:r>
            <a:r>
              <a:rPr lang="en-US" baseline="30000" dirty="0" smtClean="0"/>
              <a:t>st</a:t>
            </a:r>
            <a:r>
              <a:rPr lang="en-US" baseline="0" dirty="0" smtClean="0"/>
              <a:t> 5]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954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776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social factors onto these</a:t>
            </a:r>
            <a:r>
              <a:rPr lang="en-US" baseline="0" dirty="0" smtClean="0"/>
              <a:t> 2 levels (in the box)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922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19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23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294508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6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AEF1FF4-54A5-4372-B3B2-5CF6F8C34999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1CB1D3-B870-4CE5-93B8-A3D7E06A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520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88227B6-C509-497A-AC84-B0F3CBE53D54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E7E255-44D2-42BE-8875-86371A88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5258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22AE409-CB20-48A4-8589-2C79FEB5CEBB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01A1EC-0EE3-4574-B487-055EE801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31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CF96FF-54AC-49F0-B852-DF60216D1F7D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CB8D03-5C0C-487F-BA85-07DC9B619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8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38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603AD98-76C2-4BD3-A985-C1B75387A344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1B64A9-F098-4C12-9C9B-46F39AD6C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54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EB518F-7FBA-422C-8063-A2C5B869830E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17173AE-3740-4B70-B37C-0C55B9809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498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94C5D3-4737-4475-83F1-641622E971D3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96B86CF-E1B0-420A-82EC-B1D583A4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553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BA1BCC-385F-4216-AF3D-3A6E08537891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61E2D5-40FD-4217-ACA2-676B3D46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98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A0DB09-792B-42A0-98CB-08A0AE1E832A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1E2F210-B69C-42F0-8107-AF0EF6D1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026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1607E3-41CB-41AB-B08E-9EB0DE896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920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5CAAEA-B400-4B80-B3AA-8A64595C7866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A7A143-194B-4D67-97FA-461294EF0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0898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0EAF87C-3182-43EE-B42D-C171909753B6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0454BC-A325-46E9-ADEC-F8755F4B9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7060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DFDAAE-5D16-45FA-8BAF-33EB96389C87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D6789A-DD83-48A8-8A3F-624B93E70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6412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619FCD-2FFD-477E-A6C6-C0DB735DDB66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EFCF0A-2C38-4EC8-BE75-4066A35B0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86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56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D67C37-78D5-49F8-B732-6711843F4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61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D9BE9D4-892E-4947-9756-9E23C45B2341}" type="datetimeFigureOut">
              <a:rPr lang="en-US"/>
              <a:pPr>
                <a:defRPr/>
              </a:pPr>
              <a:t>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115B0D-7298-4BCC-8B45-0671093F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340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5B2B90-086F-4897-80BB-99673807FFA9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E42EC6-405B-41EC-889D-F5E407DC4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4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A80CF31-6BD4-487C-B7E9-D3879F39F5EA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5C76C8-D4A4-4778-A9D9-5ABC1F11D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24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DD06D6-CEDA-4B4B-A85D-9F768C2F9AA7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22597BA-2897-492F-8DEB-13A27BBBC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025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A4BA01-4336-48EA-AB6E-742DD6B6DF11}" type="datetimeFigureOut">
              <a:rPr lang="en-US"/>
              <a:pPr>
                <a:defRPr/>
              </a:pPr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A8938B-A0A9-494F-9E66-FCD6D2F6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502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BBBBA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4799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88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BBBB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189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nnouncements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8148" r="15833" b="5926"/>
          <a:stretch>
            <a:fillRect/>
          </a:stretch>
        </p:blipFill>
        <p:spPr bwMode="auto">
          <a:xfrm>
            <a:off x="0" y="304800"/>
            <a:ext cx="919273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0" y="533400"/>
            <a:ext cx="2286000" cy="9906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Cause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r>
              <a:rPr lang="en-US" dirty="0" smtClean="0"/>
              <a:t>Influences multiple disease outcomes;</a:t>
            </a:r>
          </a:p>
          <a:p>
            <a:r>
              <a:rPr lang="en-US" dirty="0" smtClean="0"/>
              <a:t>Affects disease thru multiple risk factors;</a:t>
            </a:r>
          </a:p>
          <a:p>
            <a:r>
              <a:rPr lang="en-US" dirty="0" smtClean="0"/>
              <a:t>Involves access to </a:t>
            </a:r>
            <a:r>
              <a:rPr lang="en-US" u="sng" dirty="0" smtClean="0"/>
              <a:t>resources</a:t>
            </a:r>
            <a:r>
              <a:rPr lang="en-US" dirty="0" smtClean="0"/>
              <a:t> that can assist in minimizing risk once the disease occurs;</a:t>
            </a:r>
          </a:p>
          <a:p>
            <a:r>
              <a:rPr lang="en-US" dirty="0" smtClean="0"/>
              <a:t>Reproduced over time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3047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Fundamental Causes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4525963"/>
          </a:xfrm>
        </p:spPr>
        <p:txBody>
          <a:bodyPr/>
          <a:lstStyle/>
          <a:p>
            <a:r>
              <a:rPr lang="en-US" dirty="0" smtClean="0"/>
              <a:t>SES is a fundamental cause of poor health:</a:t>
            </a:r>
          </a:p>
          <a:p>
            <a:r>
              <a:rPr lang="en-US" dirty="0" smtClean="0"/>
              <a:t>Resources include:</a:t>
            </a:r>
          </a:p>
          <a:p>
            <a:pPr lvl="1"/>
            <a:r>
              <a:rPr lang="en-US" dirty="0" smtClean="0"/>
              <a:t>Money</a:t>
            </a:r>
          </a:p>
          <a:p>
            <a:pPr lvl="1"/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Prestige</a:t>
            </a:r>
          </a:p>
          <a:p>
            <a:pPr lvl="1"/>
            <a:r>
              <a:rPr lang="en-US" dirty="0" smtClean="0"/>
              <a:t>Social connections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5213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Determinants of Health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Socioeconomic status</a:t>
            </a:r>
          </a:p>
          <a:p>
            <a:pPr lvl="1"/>
            <a:r>
              <a:rPr lang="en-US" dirty="0" smtClean="0"/>
              <a:t>Income</a:t>
            </a:r>
          </a:p>
          <a:p>
            <a:pPr lvl="1"/>
            <a:r>
              <a:rPr lang="en-US" dirty="0" smtClean="0"/>
              <a:t>Employment and working conditions</a:t>
            </a:r>
          </a:p>
          <a:p>
            <a:pPr lvl="1"/>
            <a:r>
              <a:rPr lang="en-US" dirty="0" smtClean="0"/>
              <a:t>Education</a:t>
            </a:r>
          </a:p>
          <a:p>
            <a:r>
              <a:rPr lang="en-US" dirty="0" smtClean="0"/>
              <a:t>Socioeconomic position</a:t>
            </a:r>
          </a:p>
          <a:p>
            <a:r>
              <a:rPr lang="en-US" dirty="0" smtClean="0"/>
              <a:t>Race / ethnicity – unfair treatment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10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ltGray">
          <a:xfrm>
            <a:off x="671511" y="381000"/>
            <a:ext cx="758507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</a:rPr>
              <a:t>Improving health &amp; reducing disparities by addressing the role of social factors </a:t>
            </a:r>
          </a:p>
        </p:txBody>
      </p:sp>
      <p:sp>
        <p:nvSpPr>
          <p:cNvPr id="3" name="Block Arc 2"/>
          <p:cNvSpPr/>
          <p:nvPr/>
        </p:nvSpPr>
        <p:spPr>
          <a:xfrm>
            <a:off x="1125538" y="1722438"/>
            <a:ext cx="6742112" cy="6675437"/>
          </a:xfrm>
          <a:prstGeom prst="blockArc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2028825" y="2632075"/>
            <a:ext cx="4911725" cy="5151438"/>
          </a:xfrm>
          <a:prstGeom prst="blockArc">
            <a:avLst/>
          </a:prstGeom>
          <a:solidFill>
            <a:srgbClr val="3399FF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2941638" y="3546475"/>
            <a:ext cx="3144837" cy="3305175"/>
            <a:chOff x="3017367" y="3759796"/>
            <a:chExt cx="3144656" cy="3304620"/>
          </a:xfrm>
        </p:grpSpPr>
        <p:sp>
          <p:nvSpPr>
            <p:cNvPr id="6" name="Chord 5"/>
            <p:cNvSpPr/>
            <p:nvPr/>
          </p:nvSpPr>
          <p:spPr>
            <a:xfrm rot="6741582">
              <a:off x="2937385" y="3839778"/>
              <a:ext cx="3304620" cy="3144656"/>
            </a:xfrm>
            <a:prstGeom prst="chord">
              <a:avLst>
                <a:gd name="adj1" fmla="val 3303767"/>
                <a:gd name="adj2" fmla="val 15611572"/>
              </a:avLst>
            </a:prstGeom>
            <a:solidFill>
              <a:srgbClr val="0000CC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3853216" y="4524049"/>
              <a:ext cx="1431685" cy="476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1135063" y="5075238"/>
            <a:ext cx="6753225" cy="1327150"/>
            <a:chOff x="800100" y="2562225"/>
            <a:chExt cx="5486400" cy="707021"/>
          </a:xfrm>
        </p:grpSpPr>
        <p:sp>
          <p:nvSpPr>
            <p:cNvPr id="9" name="Rectangle 8"/>
            <p:cNvSpPr/>
            <p:nvPr/>
          </p:nvSpPr>
          <p:spPr>
            <a:xfrm>
              <a:off x="800100" y="2562225"/>
              <a:ext cx="5486400" cy="514197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0100" y="2562225"/>
              <a:ext cx="547737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3"/>
            <p:cNvSpPr txBox="1"/>
            <p:nvPr/>
          </p:nvSpPr>
          <p:spPr>
            <a:xfrm>
              <a:off x="2747553" y="2764352"/>
              <a:ext cx="1590204" cy="50489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</a:rPr>
                <a:t>HEALTH</a:t>
              </a:r>
            </a:p>
          </p:txBody>
        </p:sp>
      </p:grpSp>
      <p:sp>
        <p:nvSpPr>
          <p:cNvPr id="12" name="TextBox 24"/>
          <p:cNvSpPr txBox="1"/>
          <p:nvPr/>
        </p:nvSpPr>
        <p:spPr>
          <a:xfrm>
            <a:off x="3341688" y="4119563"/>
            <a:ext cx="1122362" cy="8112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Behaviors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4527550" y="4127500"/>
            <a:ext cx="1230313" cy="8112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Medical Care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3268663" y="2927350"/>
            <a:ext cx="2536825" cy="612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Living &amp; Working Conditions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Homes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Communities</a:t>
            </a:r>
            <a:endParaRPr lang="en-US" sz="1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3200400" y="1919288"/>
            <a:ext cx="2573338" cy="6508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&amp; Social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Resources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ltGray">
          <a:xfrm>
            <a:off x="2628106" y="6093204"/>
            <a:ext cx="46108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>
                <a:solidFill>
                  <a:schemeClr val="bg2"/>
                </a:solidFill>
                <a:cs typeface="Arial" charset="0"/>
              </a:rPr>
              <a:t>Adapted from Braveman et al., for Robert Wood Johnson Foundation Commission to Build a Healthier America | www.commissiononhealth.org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17600" y="5075238"/>
            <a:ext cx="678656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chemeClr val="bg1"/>
                </a:solidFill>
                <a:cs typeface="Arial" charset="0"/>
              </a:rPr>
              <a:t>Interaction with genetic/other biological factors</a:t>
            </a:r>
            <a:endParaRPr lang="en-US" alt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2590800"/>
            <a:ext cx="6019800" cy="10668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4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Determinants of Health II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526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Stressors / Stress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Housing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Neighborhood 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Transportation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Incarceration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5134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Socioeconomic status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371600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From the American Psychological Association: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Socioeconomic status is commonly conceptualized as the social standing or class of an individual or group. It is often measured as a combination of education, income and occupation.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dollar 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267200"/>
            <a:ext cx="1235146" cy="1744889"/>
          </a:xfrm>
          <a:prstGeom prst="rect">
            <a:avLst/>
          </a:prstGeom>
        </p:spPr>
      </p:pic>
      <p:pic>
        <p:nvPicPr>
          <p:cNvPr id="6" name="Picture 5" descr="Stock-Diplo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267200"/>
            <a:ext cx="2219948" cy="1696675"/>
          </a:xfrm>
          <a:prstGeom prst="rect">
            <a:avLst/>
          </a:prstGeom>
        </p:spPr>
      </p:pic>
      <p:pic>
        <p:nvPicPr>
          <p:cNvPr id="7" name="Picture 6" descr="hard hat wren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3962400"/>
            <a:ext cx="2333625" cy="19526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0" y="3657600"/>
            <a:ext cx="4343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Callout 9"/>
          <p:cNvSpPr/>
          <p:nvPr/>
        </p:nvSpPr>
        <p:spPr>
          <a:xfrm rot="850573">
            <a:off x="4952627" y="2567393"/>
            <a:ext cx="3200400" cy="1017187"/>
          </a:xfrm>
          <a:prstGeom prst="wedgeEllipse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034239">
            <a:off x="5099459" y="2935941"/>
            <a:ext cx="2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Resource-based measures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30099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Social status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“the </a:t>
            </a:r>
            <a:r>
              <a:rPr lang="en-US" sz="2400" dirty="0" smtClean="0">
                <a:solidFill>
                  <a:schemeClr val="bg1"/>
                </a:solidFill>
              </a:rPr>
              <a:t>relative rank that an individual holds, with attendant rights, duties, and lifestyle, in a social hierarchy based upon honor or prestige</a:t>
            </a:r>
            <a:r>
              <a:rPr lang="en-US" sz="2400" dirty="0" smtClean="0">
                <a:solidFill>
                  <a:schemeClr val="bg1"/>
                </a:solidFill>
              </a:rPr>
              <a:t>.”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ltGray">
          <a:xfrm>
            <a:off x="990600" y="2819400"/>
            <a:ext cx="7162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 smtClean="0">
                <a:solidFill>
                  <a:schemeClr val="bg2"/>
                </a:solidFill>
                <a:cs typeface="Arial" charset="0"/>
              </a:rPr>
              <a:t>www.brittannica.com</a:t>
            </a:r>
            <a:endParaRPr kumimoji="1" lang="en-US" altLang="en-US" sz="11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2766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“relations of ownership or control over productive resources (i.e. physical, financial and organizational).”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ltGray">
          <a:xfrm>
            <a:off x="1066800" y="4343400"/>
            <a:ext cx="7162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 smtClean="0">
                <a:solidFill>
                  <a:schemeClr val="bg2"/>
                </a:solidFill>
              </a:rPr>
              <a:t>WHO  Social Determinants of Health</a:t>
            </a:r>
            <a:endParaRPr kumimoji="1" lang="en-US" altLang="en-US" sz="1100" dirty="0">
              <a:solidFill>
                <a:schemeClr val="bg2"/>
              </a:solidFill>
              <a:cs typeface="Arial" charset="0"/>
            </a:endParaRPr>
          </a:p>
        </p:txBody>
      </p:sp>
      <p:pic>
        <p:nvPicPr>
          <p:cNvPr id="7" name="Picture 6" descr="ob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876800"/>
            <a:ext cx="2657475" cy="1724025"/>
          </a:xfrm>
          <a:prstGeom prst="rect">
            <a:avLst/>
          </a:prstGeom>
        </p:spPr>
      </p:pic>
      <p:pic>
        <p:nvPicPr>
          <p:cNvPr id="8" name="Picture 7" descr="Secretservice_Pope_Benedi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4800600"/>
            <a:ext cx="1732356" cy="1828800"/>
          </a:xfrm>
          <a:prstGeom prst="rect">
            <a:avLst/>
          </a:prstGeom>
        </p:spPr>
      </p:pic>
      <p:pic>
        <p:nvPicPr>
          <p:cNvPr id="9" name="Picture 8" descr="mar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4800600"/>
            <a:ext cx="1601133" cy="181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5623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Socioeconomic position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C050A9-E03B-4D4B-AE30-37500BA6B69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SES Across The </a:t>
            </a: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Lifecourse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6375" y="3611563"/>
            <a:ext cx="1530350" cy="4730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Education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51175" y="3429000"/>
            <a:ext cx="1417638" cy="1200329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 smtClean="0">
                <a:solidFill>
                  <a:schemeClr val="bg1"/>
                </a:solidFill>
                <a:latin typeface="Times New Roman" pitchFamily="18" charset="0"/>
              </a:rPr>
              <a:t>Older Age 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Health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03388" y="2133600"/>
            <a:ext cx="1320800" cy="833438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Adult income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81163" y="4851400"/>
            <a:ext cx="1685925" cy="8382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Adult occupation</a:t>
            </a:r>
          </a:p>
        </p:txBody>
      </p:sp>
      <p:cxnSp>
        <p:nvCxnSpPr>
          <p:cNvPr id="9" name="AutoShape 8"/>
          <p:cNvCxnSpPr>
            <a:cxnSpLocks noChangeShapeType="1"/>
            <a:stCxn id="5" idx="3"/>
            <a:endCxn id="6" idx="1"/>
          </p:cNvCxnSpPr>
          <p:nvPr/>
        </p:nvCxnSpPr>
        <p:spPr bwMode="auto">
          <a:xfrm>
            <a:off x="1736725" y="3848101"/>
            <a:ext cx="1314450" cy="181064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7" idx="2"/>
          </p:cNvCxnSpPr>
          <p:nvPr/>
        </p:nvCxnSpPr>
        <p:spPr bwMode="auto">
          <a:xfrm flipV="1">
            <a:off x="1736725" y="2967038"/>
            <a:ext cx="627063" cy="881063"/>
          </a:xfrm>
          <a:prstGeom prst="curvedConnector2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AutoShape 10"/>
          <p:cNvCxnSpPr>
            <a:cxnSpLocks noChangeShapeType="1"/>
            <a:stCxn id="5" idx="3"/>
            <a:endCxn id="8" idx="0"/>
          </p:cNvCxnSpPr>
          <p:nvPr/>
        </p:nvCxnSpPr>
        <p:spPr bwMode="auto">
          <a:xfrm>
            <a:off x="1744663" y="3848100"/>
            <a:ext cx="779462" cy="995363"/>
          </a:xfrm>
          <a:prstGeom prst="curvedConnector2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24400" y="2054225"/>
            <a:ext cx="42100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Latency/critical period model: </a:t>
            </a:r>
            <a:endParaRPr lang="en-US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Exposure during sensitive window puts one at risk for development of disease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 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life.  Exposures encountered  </a:t>
            </a:r>
            <a:r>
              <a:rPr lang="en-US" alt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 critical window closes do not influence risk.  Focus on early life experiences that do not have a cumulative effect.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28600" y="4168775"/>
            <a:ext cx="1444625" cy="1874838"/>
            <a:chOff x="144" y="2626"/>
            <a:chExt cx="910" cy="1181"/>
          </a:xfrm>
        </p:grpSpPr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4" y="2789"/>
              <a:ext cx="91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Cognitive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 experiences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Knowledge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Credential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Social ties</a:t>
              </a:r>
            </a:p>
          </p:txBody>
        </p:sp>
        <p:sp>
          <p:nvSpPr>
            <p:cNvPr id="15" name="AutoShape 14"/>
            <p:cNvSpPr>
              <a:spLocks/>
            </p:cNvSpPr>
            <p:nvPr/>
          </p:nvSpPr>
          <p:spPr bwMode="auto">
            <a:xfrm rot="5400000">
              <a:off x="420" y="2407"/>
              <a:ext cx="202" cy="640"/>
            </a:xfrm>
            <a:prstGeom prst="leftBrace">
              <a:avLst>
                <a:gd name="adj1" fmla="val 26403"/>
                <a:gd name="adj2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 l="6875" t="27344" r="21250" b="38281"/>
          <a:stretch>
            <a:fillRect/>
          </a:stretch>
        </p:blipFill>
        <p:spPr bwMode="auto">
          <a:xfrm>
            <a:off x="228600" y="2209800"/>
            <a:ext cx="868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Justice Epidemiology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Journal Club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2590800"/>
            <a:ext cx="15240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0A33AF4-8BCB-4ECF-9582-7C45C70B686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6375" y="3644900"/>
            <a:ext cx="1530350" cy="4730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Education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51175" y="3505200"/>
            <a:ext cx="1417638" cy="8382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Old Age Health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03388" y="2128838"/>
            <a:ext cx="1320800" cy="8382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Adult income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81163" y="4851400"/>
            <a:ext cx="1685925" cy="8382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Adult occupation</a:t>
            </a:r>
          </a:p>
        </p:txBody>
      </p:sp>
      <p:cxnSp>
        <p:nvCxnSpPr>
          <p:cNvPr id="9" name="AutoShape 8"/>
          <p:cNvCxnSpPr>
            <a:cxnSpLocks noChangeShapeType="1"/>
            <a:stCxn id="5" idx="3"/>
            <a:endCxn id="7" idx="2"/>
          </p:cNvCxnSpPr>
          <p:nvPr/>
        </p:nvCxnSpPr>
        <p:spPr bwMode="auto">
          <a:xfrm flipV="1">
            <a:off x="1744663" y="2974975"/>
            <a:ext cx="619125" cy="906463"/>
          </a:xfrm>
          <a:prstGeom prst="curvedConnector2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8" idx="0"/>
          </p:cNvCxnSpPr>
          <p:nvPr/>
        </p:nvCxnSpPr>
        <p:spPr bwMode="auto">
          <a:xfrm>
            <a:off x="1744663" y="3881438"/>
            <a:ext cx="779462" cy="962025"/>
          </a:xfrm>
          <a:prstGeom prst="curvedConnector2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11738" y="2054225"/>
            <a:ext cx="4051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Social trajectory model: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Social disadvantage increases risk of future disadvantage later in life.  The initial insult does not necessarily have a harmful effect on the outcome – but the first exposure leads to subsequent exposures that then directly cause the outcome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  <p:cxnSp>
        <p:nvCxnSpPr>
          <p:cNvPr id="12" name="AutoShape 11"/>
          <p:cNvCxnSpPr>
            <a:cxnSpLocks noChangeShapeType="1"/>
            <a:stCxn id="7" idx="3"/>
            <a:endCxn id="6" idx="0"/>
          </p:cNvCxnSpPr>
          <p:nvPr/>
        </p:nvCxnSpPr>
        <p:spPr bwMode="auto">
          <a:xfrm>
            <a:off x="3032125" y="2547938"/>
            <a:ext cx="728663" cy="949325"/>
          </a:xfrm>
          <a:prstGeom prst="curvedConnector2">
            <a:avLst/>
          </a:prstGeom>
          <a:noFill/>
          <a:ln w="127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AutoShape 12"/>
          <p:cNvCxnSpPr>
            <a:cxnSpLocks noChangeShapeType="1"/>
            <a:stCxn id="8" idx="3"/>
            <a:endCxn id="6" idx="2"/>
          </p:cNvCxnSpPr>
          <p:nvPr/>
        </p:nvCxnSpPr>
        <p:spPr bwMode="auto">
          <a:xfrm flipV="1">
            <a:off x="3375025" y="4351338"/>
            <a:ext cx="385763" cy="919162"/>
          </a:xfrm>
          <a:prstGeom prst="curvedConnector2">
            <a:avLst/>
          </a:prstGeom>
          <a:noFill/>
          <a:ln w="127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192463" y="1771650"/>
            <a:ext cx="1550987" cy="1047750"/>
            <a:chOff x="2011" y="1116"/>
            <a:chExt cx="977" cy="660"/>
          </a:xfrm>
        </p:grpSpPr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07" y="1142"/>
              <a:ext cx="781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Trajectory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Stability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Wealth</a:t>
              </a:r>
            </a:p>
          </p:txBody>
        </p:sp>
        <p:sp>
          <p:nvSpPr>
            <p:cNvPr id="16" name="AutoShape 15"/>
            <p:cNvSpPr>
              <a:spLocks/>
            </p:cNvSpPr>
            <p:nvPr/>
          </p:nvSpPr>
          <p:spPr bwMode="auto">
            <a:xfrm>
              <a:off x="2011" y="1116"/>
              <a:ext cx="202" cy="640"/>
            </a:xfrm>
            <a:prstGeom prst="leftBrace">
              <a:avLst>
                <a:gd name="adj1" fmla="val 26403"/>
                <a:gd name="adj2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359150" y="5027613"/>
            <a:ext cx="1628775" cy="1019175"/>
            <a:chOff x="2116" y="3167"/>
            <a:chExt cx="1026" cy="642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294" y="3167"/>
              <a:ext cx="84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Class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Prestige</a:t>
              </a:r>
            </a:p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Times New Roman" pitchFamily="18" charset="0"/>
                </a:rPr>
                <a:t>Job content</a:t>
              </a:r>
            </a:p>
          </p:txBody>
        </p:sp>
        <p:sp>
          <p:nvSpPr>
            <p:cNvPr id="19" name="AutoShape 18"/>
            <p:cNvSpPr>
              <a:spLocks/>
            </p:cNvSpPr>
            <p:nvPr/>
          </p:nvSpPr>
          <p:spPr bwMode="auto">
            <a:xfrm>
              <a:off x="2116" y="3169"/>
              <a:ext cx="202" cy="640"/>
            </a:xfrm>
            <a:prstGeom prst="leftBrace">
              <a:avLst>
                <a:gd name="adj1" fmla="val 26403"/>
                <a:gd name="adj2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SES Across The </a:t>
            </a: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Lifecourse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1" y="481013"/>
            <a:ext cx="8305800" cy="9604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Childhood SES is associated with adult health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4745AB43-CFCD-4E10-9F70-341FEE3C7F96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6400" y="4021138"/>
            <a:ext cx="6619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 Health and Retirement Survey: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Parental occupation is associated with cardiovascular disease in middle age, </a:t>
            </a:r>
            <a:r>
              <a:rPr lang="en-US" i="1" dirty="0">
                <a:solidFill>
                  <a:schemeClr val="bg1"/>
                </a:solidFill>
              </a:rPr>
              <a:t>after taking into consideration current SES</a:t>
            </a:r>
            <a:r>
              <a:rPr lang="en-US" dirty="0">
                <a:solidFill>
                  <a:schemeClr val="bg1"/>
                </a:solidFill>
              </a:rPr>
              <a:t> (highest year of schooling) 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[</a:t>
            </a:r>
            <a:r>
              <a:rPr lang="en-US" sz="1600" dirty="0" err="1">
                <a:solidFill>
                  <a:schemeClr val="bg1"/>
                </a:solidFill>
              </a:rPr>
              <a:t>Gliksman</a:t>
            </a:r>
            <a:r>
              <a:rPr lang="en-US" sz="1600" dirty="0">
                <a:solidFill>
                  <a:schemeClr val="bg1"/>
                </a:solidFill>
              </a:rPr>
              <a:t> et al. 1995]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00200" y="1585913"/>
            <a:ext cx="671512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 Nurses Health Study: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Parental education is associated with the self-rated health of their adult children, </a:t>
            </a:r>
            <a:r>
              <a:rPr lang="en-US" i="1" dirty="0">
                <a:solidFill>
                  <a:schemeClr val="bg1"/>
                </a:solidFill>
              </a:rPr>
              <a:t>after taking into consideration current SES</a:t>
            </a:r>
            <a:r>
              <a:rPr lang="en-US" dirty="0">
                <a:solidFill>
                  <a:schemeClr val="bg1"/>
                </a:solidFill>
              </a:rPr>
              <a:t> (highest year of schooling, total household income, total net worth) 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[Moody-Ayers, et al.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F7E65158-3960-4440-9929-62BE759B643A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762000"/>
            <a:ext cx="7280275" cy="501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defRPr/>
            </a:pPr>
            <a:r>
              <a:rPr lang="en-US" sz="2800" b="1" kern="0" dirty="0">
                <a:solidFill>
                  <a:schemeClr val="accent2"/>
                </a:solidFill>
                <a:latin typeface="+mj-lt"/>
              </a:rPr>
              <a:t>Regression models </a:t>
            </a:r>
            <a:r>
              <a:rPr lang="en-US" sz="2000" b="1" kern="0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</a:rPr>
              <a:t> physical functioning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52600" y="1992313"/>
          <a:ext cx="7142906" cy="367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215"/>
                <a:gridCol w="1210819"/>
                <a:gridCol w="977105"/>
                <a:gridCol w="1793767"/>
              </a:tblGrid>
              <a:tr h="41160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Model 1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6688" indent="-166688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+ father’s SES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6688" indent="-166688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+ adult SES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6688" indent="-166688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+ father’s SES,   adult SES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1160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Two parents</a:t>
                      </a:r>
                    </a:p>
                    <a:p>
                      <a:r>
                        <a:rPr lang="en-US" b="1" dirty="0" smtClean="0">
                          <a:solidFill>
                            <a:srgbClr val="33B351"/>
                          </a:solidFill>
                        </a:rPr>
                        <a:t>6.48*</a:t>
                      </a:r>
                      <a:endParaRPr lang="en-US" b="1" dirty="0">
                        <a:solidFill>
                          <a:srgbClr val="33B35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60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Age started working</a:t>
                      </a:r>
                    </a:p>
                    <a:p>
                      <a:r>
                        <a:rPr lang="en-US" b="1" dirty="0" smtClean="0">
                          <a:solidFill>
                            <a:srgbClr val="33B351"/>
                          </a:solidFill>
                        </a:rPr>
                        <a:t>-4.89*</a:t>
                      </a:r>
                      <a:endParaRPr lang="en-US" b="1" dirty="0">
                        <a:solidFill>
                          <a:srgbClr val="33B35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*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***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*</a:t>
                      </a:r>
                    </a:p>
                  </a:txBody>
                  <a:tcPr anchor="ctr"/>
                </a:tc>
              </a:tr>
              <a:tr h="411604">
                <a:tc>
                  <a:txBody>
                    <a:bodyPr/>
                    <a:lstStyle/>
                    <a:p>
                      <a:r>
                        <a:rPr lang="en-US" dirty="0" smtClean="0"/>
                        <a:t>Perception importance </a:t>
                      </a:r>
                      <a:r>
                        <a:rPr lang="en-US" dirty="0" err="1" smtClean="0"/>
                        <a:t>educ</a:t>
                      </a:r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33B351"/>
                          </a:solidFill>
                        </a:rPr>
                        <a:t>6.48***</a:t>
                      </a:r>
                      <a:endParaRPr lang="en-US" b="1" dirty="0">
                        <a:solidFill>
                          <a:srgbClr val="33B35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**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**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**</a:t>
                      </a:r>
                    </a:p>
                  </a:txBody>
                  <a:tcPr anchor="ctr"/>
                </a:tc>
              </a:tr>
              <a:tr h="41160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Extracurr</a:t>
                      </a:r>
                      <a:r>
                        <a:rPr lang="en-US" dirty="0" smtClean="0"/>
                        <a:t> Activities</a:t>
                      </a:r>
                      <a:r>
                        <a:rPr lang="en-US" baseline="0" dirty="0" smtClean="0"/>
                        <a:t> 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</a:txBody>
                  <a:tcPr anchor="ctr"/>
                </a:tc>
              </a:tr>
              <a:tr h="411604">
                <a:tc>
                  <a:txBody>
                    <a:bodyPr/>
                    <a:lstStyle/>
                    <a:p>
                      <a:r>
                        <a:rPr lang="en-US" dirty="0" smtClean="0"/>
                        <a:t>Adult discourage</a:t>
                      </a:r>
                    </a:p>
                    <a:p>
                      <a:r>
                        <a:rPr lang="en-US" b="1" baseline="0" dirty="0" smtClean="0">
                          <a:solidFill>
                            <a:srgbClr val="33B351"/>
                          </a:solidFill>
                        </a:rPr>
                        <a:t>-1.06*</a:t>
                      </a:r>
                      <a:endParaRPr lang="en-US" b="1" dirty="0">
                        <a:solidFill>
                          <a:srgbClr val="33B35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*</a:t>
                      </a:r>
                      <a:endParaRPr 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43075" y="1457325"/>
            <a:ext cx="380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Beta coefficients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3575" y="5705475"/>
            <a:ext cx="407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* P &lt;0.05; ** p &lt; 0.01; *** p &lt;0.0001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52400"/>
            <a:ext cx="8305800" cy="9604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Childhood SES is associated with adult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A12E7786-D258-49EF-A4FB-645B2F4F0BD4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1025" y="666750"/>
            <a:ext cx="6924675" cy="5603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</a:rPr>
              <a:t>Results - summary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11363" y="1554163"/>
            <a:ext cx="64785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Raised by two parents, perception of importance of education are positively associated with perceived health and physical functioning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11363" y="3749675"/>
            <a:ext cx="611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Discouragement by adults is negatively associated with physical functioning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11363" y="4664075"/>
            <a:ext cx="6110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Associations remain after adjustment for parental and adult SES </a:t>
            </a:r>
            <a:r>
              <a:rPr lang="en-US" dirty="0">
                <a:solidFill>
                  <a:schemeClr val="bg1"/>
                </a:solidFill>
              </a:rPr>
              <a:t>(except for two parents)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11363" y="2835275"/>
            <a:ext cx="64785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Age began working is negatively associated with perceived health and physical functioning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5806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Employment and working conditions</a:t>
            </a:r>
          </a:p>
        </p:txBody>
      </p:sp>
      <p:pic>
        <p:nvPicPr>
          <p:cNvPr id="3" name="Picture 2" descr="coal min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886200"/>
            <a:ext cx="2400300" cy="1905000"/>
          </a:xfrm>
          <a:prstGeom prst="rect">
            <a:avLst/>
          </a:prstGeom>
        </p:spPr>
      </p:pic>
      <p:pic>
        <p:nvPicPr>
          <p:cNvPr id="4" name="Picture 3" descr="bus dri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695700"/>
            <a:ext cx="2723898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470570"/>
            <a:ext cx="563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Occupational 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Longest 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Employed vs. not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6857775"/>
              </p:ext>
            </p:extLst>
          </p:nvPr>
        </p:nvGraphicFramePr>
        <p:xfrm>
          <a:off x="590550" y="926545"/>
          <a:ext cx="8074025" cy="4705350"/>
        </p:xfrm>
        <a:graphic>
          <a:graphicData uri="http://schemas.openxmlformats.org/presentationml/2006/ole">
            <p:oleObj spid="_x0000_s1044" r:id="rId4" imgW="8071804" imgH="4706520" progId="Excel.Sheet.8">
              <p:embed/>
            </p:oleObj>
          </a:graphicData>
        </a:graphic>
      </p:graphicFrame>
      <p:sp>
        <p:nvSpPr>
          <p:cNvPr id="3" name="Title 3"/>
          <p:cNvSpPr txBox="1">
            <a:spLocks/>
          </p:cNvSpPr>
          <p:nvPr/>
        </p:nvSpPr>
        <p:spPr bwMode="auto">
          <a:xfrm>
            <a:off x="512762" y="194191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Higher-status job, longer life.  </a:t>
            </a:r>
            <a:br>
              <a:rPr kumimoji="0" lang="en-US" altLang="en-US" sz="5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US" altLang="en-US" sz="5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Male civil servants, UK Whitehall Study 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kumimoji="0" lang="en-US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35375" y="584835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200" dirty="0">
                <a:solidFill>
                  <a:schemeClr val="bg2"/>
                </a:solidFill>
                <a:latin typeface="Calibri" pitchFamily="34" charset="0"/>
              </a:rPr>
              <a:t>Source: Marmot, M. G., et al (1984). "Inequalities in death--specific explanations of a general pattern?" </a:t>
            </a:r>
            <a:r>
              <a:rPr lang="en-US" altLang="en-US" sz="1200" i="1" dirty="0">
                <a:solidFill>
                  <a:schemeClr val="bg2"/>
                </a:solidFill>
                <a:latin typeface="Calibri" pitchFamily="34" charset="0"/>
              </a:rPr>
              <a:t>Lancet</a:t>
            </a:r>
            <a:r>
              <a:rPr lang="en-US" altLang="en-US" sz="1200" dirty="0">
                <a:solidFill>
                  <a:schemeClr val="bg2"/>
                </a:solidFill>
                <a:latin typeface="Calibri" pitchFamily="34" charset="0"/>
              </a:rPr>
              <a:t> 1(8384): 1003-1006.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275" y="5771554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Age-adjusted, age 40-64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1303" t="12501" r="17204" b="17708"/>
          <a:stretch/>
        </p:blipFill>
        <p:spPr>
          <a:xfrm>
            <a:off x="838200" y="609600"/>
            <a:ext cx="8001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2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 l="22917" t="14074" r="32500" b="14815"/>
          <a:stretch>
            <a:fillRect/>
          </a:stretch>
        </p:blipFill>
        <p:spPr bwMode="auto">
          <a:xfrm>
            <a:off x="990600" y="0"/>
            <a:ext cx="6934200" cy="622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9912" t="12500" r="15080" b="17708"/>
          <a:stretch/>
        </p:blipFill>
        <p:spPr>
          <a:xfrm>
            <a:off x="457200" y="533400"/>
            <a:ext cx="8458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257573"/>
            <a:ext cx="3270333" cy="2725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6764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# of years of schooling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Credentials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9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 bwMode="auto">
          <a:xfrm>
            <a:off x="457200" y="2667000"/>
            <a:ext cx="8686800" cy="14700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Multi-level Etiologies of Health Disparities:</a:t>
            </a:r>
            <a:br>
              <a:rPr lang="en-US" sz="3600" dirty="0" smtClean="0"/>
            </a:br>
            <a:r>
              <a:rPr lang="en-US" sz="3600" dirty="0" smtClean="0"/>
              <a:t>Pt 1. social determinants</a:t>
            </a:r>
            <a:endParaRPr lang="en-US" altLang="en-US" sz="3600" dirty="0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 bwMode="auto">
          <a:xfrm>
            <a:off x="685800" y="4800600"/>
            <a:ext cx="8117874" cy="1219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400" dirty="0" smtClean="0"/>
              <a:t>Irene Yen, PhD, MPH</a:t>
            </a:r>
          </a:p>
          <a:p>
            <a:pPr>
              <a:spcBef>
                <a:spcPts val="0"/>
              </a:spcBef>
            </a:pPr>
            <a:r>
              <a:rPr lang="en-US" altLang="en-US" sz="2400" dirty="0" smtClean="0"/>
              <a:t>Associate Professor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30480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Higher income (or education), longer life:</a:t>
            </a:r>
            <a:b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Life expectancy at age 25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57200" y="6151563"/>
            <a:ext cx="2209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1400">
                <a:solidFill>
                  <a:srgbClr val="FFFF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400">
                <a:solidFill>
                  <a:srgbClr val="FFFF00"/>
                </a:solidFill>
                <a:latin typeface="Calibri" pitchFamily="34" charset="0"/>
              </a:rPr>
              <a:t>       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124200" y="6350793"/>
            <a:ext cx="449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alibri" pitchFamily="1" charset="0"/>
                <a:cs typeface="Arial" charset="0"/>
              </a:rPr>
              <a:t>Source: National Longitudinal Mortality Study, 1988-98.</a:t>
            </a:r>
            <a:endParaRPr lang="en-US" sz="14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571500" y="1371600"/>
          <a:ext cx="8001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4275" t="10418" r="12518" b="8333"/>
          <a:stretch/>
        </p:blipFill>
        <p:spPr>
          <a:xfrm>
            <a:off x="114300" y="152400"/>
            <a:ext cx="8991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0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/ Ethnicity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200"/>
          </a:xfrm>
        </p:spPr>
        <p:txBody>
          <a:bodyPr/>
          <a:lstStyle/>
          <a:p>
            <a:pPr lvl="1"/>
            <a:r>
              <a:rPr lang="en-US" dirty="0" smtClean="0"/>
              <a:t>Social?</a:t>
            </a:r>
          </a:p>
          <a:p>
            <a:pPr lvl="1"/>
            <a:r>
              <a:rPr lang="en-US" dirty="0" smtClean="0"/>
              <a:t>Biological?</a:t>
            </a:r>
          </a:p>
        </p:txBody>
      </p:sp>
    </p:spTree>
    <p:extLst>
      <p:ext uri="{BB962C8B-B14F-4D97-AF65-F5344CB8AC3E}">
        <p14:creationId xmlns:p14="http://schemas.microsoft.com/office/powerpoint/2010/main" xmlns="" val="41778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erminants-of-raci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6294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adis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533400"/>
            <a:ext cx="6262031" cy="4898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31250" t="15555" r="31667" b="37778"/>
          <a:stretch>
            <a:fillRect/>
          </a:stretch>
        </p:blipFill>
        <p:spPr bwMode="auto">
          <a:xfrm>
            <a:off x="990600" y="1219200"/>
            <a:ext cx="769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Internalized Racism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Internalized Racism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457200" y="1600201"/>
            <a:ext cx="82296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Implicit association test used to measure implicit (unconscious) racial bias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Among black men with anti-black bias, experiences of discrimination associated with hypertension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Those with a pro-black bias had lower </a:t>
            </a:r>
            <a:r>
              <a:rPr lang="en-US" dirty="0" err="1" smtClean="0">
                <a:solidFill>
                  <a:schemeClr val="bg1"/>
                </a:solidFill>
              </a:rPr>
              <a:t>dx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of hypertension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8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/ Ethnicity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66800" y="1206500"/>
            <a:ext cx="274478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800" dirty="0">
                <a:solidFill>
                  <a:schemeClr val="bg2"/>
                </a:solidFill>
              </a:rPr>
              <a:t>Unfair treatment</a:t>
            </a:r>
          </a:p>
          <a:p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1219200"/>
            <a:ext cx="229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800" dirty="0" smtClean="0">
                <a:solidFill>
                  <a:schemeClr val="bg2"/>
                </a:solidFill>
              </a:rPr>
              <a:t>Discrimination</a:t>
            </a:r>
            <a:endParaRPr lang="en-US" altLang="en-US" sz="28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900" y="1811338"/>
            <a:ext cx="4044950" cy="3046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/>
              <a:t>In your day-to-day life, how often do any of the following things happen to you?</a:t>
            </a:r>
            <a:br>
              <a:rPr lang="en-US" sz="1600" dirty="0"/>
            </a:br>
            <a:r>
              <a:rPr lang="en-US" sz="1600" dirty="0"/>
              <a:t>1.    You are treated with less courtesy  than other people are.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You are treated with less respect than other people are.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You receive poorer service than other people at restaurants or stores.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People act as if they think you are not smart.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People act as if they are afraid of you.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89550" y="1838325"/>
            <a:ext cx="3046413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Have you ever been unfairly treated in the following six domains (Yes/No):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fired or denied a promotion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not hired for a job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treated unfairly by the police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discouraged by a teacher from continuing education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prevented from moving into a neighborhood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</a:rPr>
              <a:t>neighbors have made their life difficult.</a:t>
            </a:r>
          </a:p>
        </p:txBody>
      </p:sp>
    </p:spTree>
    <p:extLst>
      <p:ext uri="{BB962C8B-B14F-4D97-AF65-F5344CB8AC3E}">
        <p14:creationId xmlns:p14="http://schemas.microsoft.com/office/powerpoint/2010/main" xmlns="" val="14077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5833" t="21482" r="17083" b="17778"/>
          <a:stretch>
            <a:fillRect/>
          </a:stretch>
        </p:blipFill>
        <p:spPr bwMode="auto">
          <a:xfrm>
            <a:off x="381000" y="457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 l="7499" t="70371" r="57917" b="16296"/>
          <a:stretch>
            <a:fillRect/>
          </a:stretch>
        </p:blipFill>
        <p:spPr bwMode="auto">
          <a:xfrm>
            <a:off x="609600" y="5614012"/>
            <a:ext cx="4800600" cy="80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Racism and Medication Adherence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" y="10668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Perceived racial discrimination measured among patients enrolled in a 30-site cluster-randomized controlled trial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mediational method was used to estimate the indirect association between perceived discrimination and medication adherence through stress and depression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Perceived discrimination was associated with poor medication adherence, and was mediated by stress and depression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2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Housekeeping - units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1676400"/>
            <a:ext cx="6781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 or 2 units: </a:t>
            </a:r>
          </a:p>
          <a:p>
            <a:pPr marL="515938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students to decide how many units will be completed before the 3</a:t>
            </a:r>
            <a:r>
              <a:rPr lang="en-US" sz="2400" baseline="30000" dirty="0" smtClean="0">
                <a:solidFill>
                  <a:schemeClr val="bg1"/>
                </a:solidFill>
              </a:rPr>
              <a:t>rd</a:t>
            </a:r>
            <a:r>
              <a:rPr lang="en-US" sz="2400" dirty="0" smtClean="0">
                <a:solidFill>
                  <a:schemeClr val="bg1"/>
                </a:solidFill>
              </a:rPr>
              <a:t> week of term. </a:t>
            </a:r>
          </a:p>
          <a:p>
            <a:pPr marL="515938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If the decision gets made later, a Study List Change petition needs to be submitted ($5 fee). </a:t>
            </a:r>
          </a:p>
          <a:p>
            <a:pPr marL="515938"/>
            <a:r>
              <a:rPr lang="en-US" sz="2400" dirty="0" smtClean="0">
                <a:solidFill>
                  <a:schemeClr val="bg1"/>
                </a:solidFill>
              </a:rPr>
              <a:t>change period ends in the 7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week of the term.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1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1932" t="11459" r="26574" b="5208"/>
          <a:stretch/>
        </p:blipFill>
        <p:spPr>
          <a:xfrm>
            <a:off x="685800" y="152400"/>
            <a:ext cx="8001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5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371600"/>
            <a:ext cx="708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Segregation </a:t>
            </a:r>
            <a:r>
              <a:rPr lang="en-US" sz="2400" dirty="0">
                <a:solidFill>
                  <a:srgbClr val="FFFFFF"/>
                </a:solidFill>
              </a:rPr>
              <a:t>h</a:t>
            </a:r>
            <a:r>
              <a:rPr lang="en-US" sz="2400" dirty="0" smtClean="0">
                <a:solidFill>
                  <a:srgbClr val="FFFFFF"/>
                </a:solidFill>
              </a:rPr>
              <a:t>ighest for African Americans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Characterized by </a:t>
            </a:r>
            <a:r>
              <a:rPr lang="en-US" sz="2400" dirty="0">
                <a:solidFill>
                  <a:srgbClr val="FFFFFF"/>
                </a:solidFill>
              </a:rPr>
              <a:t>n</a:t>
            </a:r>
            <a:r>
              <a:rPr lang="en-US" sz="2400" dirty="0" smtClean="0">
                <a:solidFill>
                  <a:srgbClr val="FFFFFF"/>
                </a:solidFill>
              </a:rPr>
              <a:t>ot only by racial segregation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But also socioeconomic segregation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Socioeconomic segregation does not account for racial/ethnic segregation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Related to discrimination </a:t>
            </a:r>
            <a:r>
              <a:rPr lang="en-US" sz="2400" dirty="0">
                <a:solidFill>
                  <a:srgbClr val="FFFFFF"/>
                </a:solidFill>
              </a:rPr>
              <a:t>i</a:t>
            </a:r>
            <a:r>
              <a:rPr lang="en-US" sz="2400" dirty="0" smtClean="0">
                <a:solidFill>
                  <a:srgbClr val="FFFFFF"/>
                </a:solidFill>
              </a:rPr>
              <a:t>n housing/ mortgage markets</a:t>
            </a:r>
            <a:endParaRPr lang="en-US" sz="2400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Hypersegregation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1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032" t="23708" r="5376" b="21654"/>
          <a:stretch>
            <a:fillRect/>
          </a:stretch>
        </p:blipFill>
        <p:spPr bwMode="auto">
          <a:xfrm>
            <a:off x="80963" y="1600200"/>
            <a:ext cx="9063037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700" t="13956" r="18250" b="8444"/>
          <a:stretch>
            <a:fillRect/>
          </a:stretch>
        </p:blipFill>
        <p:spPr bwMode="auto">
          <a:xfrm>
            <a:off x="685800" y="304800"/>
            <a:ext cx="807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00200"/>
            <a:ext cx="3490543" cy="2264474"/>
          </a:xfrm>
          <a:prstGeom prst="rect">
            <a:avLst/>
          </a:prstGeom>
        </p:spPr>
      </p:pic>
      <p:pic>
        <p:nvPicPr>
          <p:cNvPr id="3" name="Picture 2" descr="poor-white-peo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371600"/>
            <a:ext cx="2231022" cy="2767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71500" y="304800"/>
            <a:ext cx="8001000" cy="1139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Racial/ethnic differences do not explain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differences in adult health by income</a:t>
            </a: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571500" y="1600200"/>
          <a:ext cx="8001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0" y="6106180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Analyses by Braveman et al., UCSF. </a:t>
            </a:r>
          </a:p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Data source: NHIS 2001-2005.  Age-adjusted.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04056" y="381000"/>
            <a:ext cx="7735888" cy="958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Racial/ethnic differences do not explain adult health differences by education 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533400" y="1524000"/>
          <a:ext cx="8001000" cy="443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86000" y="6162675"/>
            <a:ext cx="6324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Braveman, Egerter et al., 2009.  </a:t>
            </a:r>
          </a:p>
          <a:p>
            <a:pPr algn="r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Data source: BRFSS.  Age-adjusted.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ial_wealth_g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838200"/>
            <a:ext cx="6352441" cy="428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-household-wealth.t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762000"/>
            <a:ext cx="7507310" cy="44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2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8333" t="13333" r="27500" b="33333"/>
          <a:stretch>
            <a:fillRect/>
          </a:stretch>
        </p:blipFill>
        <p:spPr bwMode="auto">
          <a:xfrm>
            <a:off x="152400" y="3048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36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Housekeeping – week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#11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752600"/>
            <a:ext cx="655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 </a:t>
            </a:r>
            <a:r>
              <a:rPr lang="en-US" sz="2400" dirty="0" smtClean="0">
                <a:solidFill>
                  <a:schemeClr val="bg1"/>
                </a:solidFill>
              </a:rPr>
              <a:t>The final assignment will be a 5-7 minute presentation accompanied by a 1-2 page summary  (of the presentation (turned in before the last class), bringing the course content to bear on a topic or area of interest to the student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paper and pencil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267200"/>
            <a:ext cx="1925839" cy="2139821"/>
          </a:xfrm>
          <a:prstGeom prst="rect">
            <a:avLst/>
          </a:prstGeom>
        </p:spPr>
      </p:pic>
      <p:pic>
        <p:nvPicPr>
          <p:cNvPr id="6" name="Picture 5" descr="personal standing in front of 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267200"/>
            <a:ext cx="1625748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Braveman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 al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article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few of the take home points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" y="173736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Education and income not interchangeable – earnings can vary at similar </a:t>
            </a:r>
            <a:r>
              <a:rPr lang="en-US" sz="3200" dirty="0" err="1" smtClean="0">
                <a:solidFill>
                  <a:schemeClr val="bg1"/>
                </a:solidFill>
              </a:rPr>
              <a:t>educ</a:t>
            </a:r>
            <a:r>
              <a:rPr lang="en-US" sz="3200" dirty="0" smtClean="0">
                <a:solidFill>
                  <a:schemeClr val="bg1"/>
                </a:solidFill>
              </a:rPr>
              <a:t> levels.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" y="292608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income not </a:t>
            </a:r>
            <a:r>
              <a:rPr lang="en-US" sz="3200" dirty="0" smtClean="0">
                <a:solidFill>
                  <a:schemeClr val="bg1"/>
                </a:solidFill>
              </a:rPr>
              <a:t>a proxy for wealth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" y="384048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Importance of past socioeconomic experiences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l="9583" t="31111" r="37083" b="16296"/>
          <a:stretch>
            <a:fillRect/>
          </a:stretch>
        </p:blipFill>
        <p:spPr bwMode="auto">
          <a:xfrm>
            <a:off x="77273" y="457200"/>
            <a:ext cx="906672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7239000" y="2590800"/>
            <a:ext cx="1676400" cy="38100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15200" y="2895600"/>
            <a:ext cx="1676400" cy="381000"/>
          </a:xfrm>
          <a:prstGeom prst="ellipse">
            <a:avLst/>
          </a:prstGeom>
          <a:noFill/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39000" y="3429000"/>
            <a:ext cx="1676400" cy="45720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10833" t="13333" r="38333" b="26667"/>
          <a:stretch>
            <a:fillRect/>
          </a:stretch>
        </p:blipFill>
        <p:spPr bwMode="auto">
          <a:xfrm>
            <a:off x="77141" y="228600"/>
            <a:ext cx="906685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Determinants of Health II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526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Stressors / Stress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Housing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Neighborhood 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Transportation</a:t>
            </a:r>
          </a:p>
          <a:p>
            <a:pPr marL="234950" indent="-2349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Incarceration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insecurity</a:t>
            </a:r>
          </a:p>
          <a:p>
            <a:r>
              <a:rPr lang="en-US" dirty="0" smtClean="0"/>
              <a:t>Job insecurity</a:t>
            </a:r>
          </a:p>
          <a:p>
            <a:r>
              <a:rPr lang="en-US" dirty="0" smtClean="0"/>
              <a:t>High demands / Low control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85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Demands / Low control = job strain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143000"/>
            <a:ext cx="36068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2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733" t="12500" r="20718" b="14583"/>
          <a:stretch/>
        </p:blipFill>
        <p:spPr>
          <a:xfrm>
            <a:off x="0" y="533400"/>
            <a:ext cx="954894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1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228600"/>
            <a:ext cx="4724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2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ousing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4038600"/>
            <a:ext cx="2362200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1494" y="4038600"/>
            <a:ext cx="2885455" cy="1851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16764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Own vs. 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Cost / income proportion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9787" t="11458" r="8177" b="18751"/>
          <a:stretch/>
        </p:blipFill>
        <p:spPr>
          <a:xfrm>
            <a:off x="0" y="838200"/>
            <a:ext cx="9144000" cy="49808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Housing Deprivation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3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382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Importance of social factors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any research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impact-of-broader-determinants-of-health.jpg"/>
          <p:cNvPicPr>
            <a:picLocks noChangeAspect="1"/>
          </p:cNvPicPr>
          <p:nvPr/>
        </p:nvPicPr>
        <p:blipFill>
          <a:blip r:embed="rId3" cstate="print"/>
          <a:srcRect t="-2941" r="30292"/>
          <a:stretch>
            <a:fillRect/>
          </a:stretch>
        </p:blipFill>
        <p:spPr>
          <a:xfrm>
            <a:off x="1010763" y="1905000"/>
            <a:ext cx="699023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Neighborhood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5CE8A031-C5C1-47B0-AAC1-E87D9C3161FC}" type="slidenum">
              <a:rPr lang="en-US" smtClean="0">
                <a:latin typeface="Arial" pitchFamily="34" charset="0"/>
              </a:rPr>
              <a:pPr/>
              <a:t>60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A54530E0-F71A-44CF-8D63-590163F09101}" type="slidenum">
              <a:rPr lang="en-US" sz="1000">
                <a:solidFill>
                  <a:srgbClr val="0D6072"/>
                </a:solidFill>
              </a:rPr>
              <a:pPr algn="r">
                <a:spcBef>
                  <a:spcPct val="50000"/>
                </a:spcBef>
              </a:pPr>
              <a:t>60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925513"/>
            <a:ext cx="7102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Pubmed</a:t>
            </a:r>
            <a:r>
              <a:rPr lang="en-US" sz="2400" dirty="0">
                <a:solidFill>
                  <a:schemeClr val="bg1"/>
                </a:solidFill>
              </a:rPr>
              <a:t> Articles “Neighborhood” in title: </a:t>
            </a:r>
            <a:r>
              <a:rPr lang="en-US" sz="2400" dirty="0" smtClean="0">
                <a:solidFill>
                  <a:schemeClr val="bg1"/>
                </a:solidFill>
              </a:rPr>
              <a:t>1970 </a:t>
            </a:r>
            <a:r>
              <a:rPr lang="en-US" sz="2400" dirty="0">
                <a:solidFill>
                  <a:schemeClr val="bg1"/>
                </a:solidFill>
              </a:rPr>
              <a:t>- 2012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371600" y="1828800"/>
          <a:ext cx="6858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0" y="228600"/>
            <a:ext cx="7197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Neighborhood / Place research concepts and methods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1112" y="628650"/>
            <a:ext cx="6415088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definitions of neighborhood / geographic unit (scale)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block group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</a:t>
            </a:r>
            <a:r>
              <a:rPr lang="en-US" sz="1600" dirty="0" smtClean="0">
                <a:solidFill>
                  <a:schemeClr val="bg1"/>
                </a:solidFill>
              </a:rPr>
              <a:t>tract</a:t>
            </a:r>
            <a:endParaRPr lang="en-US" sz="16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zip </a:t>
            </a:r>
            <a:r>
              <a:rPr lang="en-US" sz="1600" dirty="0" smtClean="0">
                <a:solidFill>
                  <a:schemeClr val="bg1"/>
                </a:solidFill>
              </a:rPr>
              <a:t>code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buffers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measure to characterize the place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composition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context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types of measures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data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counts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density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distance to 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time / space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GNET_AlamedaCnty_1milez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75120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GNET_MarinCnty_1milez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7500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3F89A514-64E8-45F8-A284-E04540629107}" type="slidenum">
              <a:rPr lang="en-US" smtClean="0">
                <a:latin typeface="Arial" pitchFamily="34" charset="0"/>
              </a:rPr>
              <a:pPr/>
              <a:t>64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7689" r="26221" b="13989"/>
          <a:stretch>
            <a:fillRect/>
          </a:stretch>
        </p:blipFill>
        <p:spPr bwMode="auto">
          <a:xfrm>
            <a:off x="533400" y="685800"/>
            <a:ext cx="838993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3040" y="4572000"/>
            <a:ext cx="6208713" cy="190500"/>
          </a:xfrm>
          <a:prstGeom prst="rect">
            <a:avLst/>
          </a:prstGeom>
          <a:solidFill>
            <a:srgbClr val="FFFF00">
              <a:alpha val="1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7360" y="5303520"/>
            <a:ext cx="6346825" cy="180975"/>
          </a:xfrm>
          <a:prstGeom prst="rect">
            <a:avLst/>
          </a:prstGeom>
          <a:solidFill>
            <a:srgbClr val="FFFF00">
              <a:alpha val="2117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0080" y="5486400"/>
            <a:ext cx="5667375" cy="171450"/>
          </a:xfrm>
          <a:prstGeom prst="rect">
            <a:avLst/>
          </a:prstGeom>
          <a:solidFill>
            <a:srgbClr val="FFFF00">
              <a:alpha val="2117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to Opportunity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8486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1994 – 4600 families with children living in public housing – RCT to move to lower poverty neigh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Vouchers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Section 8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control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2008-2010 – evaluation studies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443841"/>
            <a:ext cx="74676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adults </a:t>
            </a:r>
            <a:r>
              <a:rPr lang="en-US" sz="2400" dirty="0" smtClean="0">
                <a:solidFill>
                  <a:schemeClr val="bg1"/>
                </a:solidFill>
              </a:rPr>
              <a:t>offered housing vouchers have a lower prevalence of severe obesity and diabetes compared to controls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Adults </a:t>
            </a:r>
            <a:r>
              <a:rPr lang="en-US" sz="2400" dirty="0" smtClean="0">
                <a:solidFill>
                  <a:schemeClr val="bg1"/>
                </a:solidFill>
              </a:rPr>
              <a:t>offered housing vouchers </a:t>
            </a:r>
            <a:r>
              <a:rPr lang="en-US" sz="2400" dirty="0" smtClean="0">
                <a:solidFill>
                  <a:schemeClr val="bg1"/>
                </a:solidFill>
              </a:rPr>
              <a:t>report </a:t>
            </a:r>
            <a:r>
              <a:rPr lang="en-US" sz="2400" dirty="0" smtClean="0">
                <a:solidFill>
                  <a:schemeClr val="bg1"/>
                </a:solidFill>
              </a:rPr>
              <a:t>fewer physical </a:t>
            </a:r>
            <a:r>
              <a:rPr lang="en-US" sz="2400" dirty="0" smtClean="0">
                <a:solidFill>
                  <a:schemeClr val="bg1"/>
                </a:solidFill>
              </a:rPr>
              <a:t>limitations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self-reported </a:t>
            </a:r>
            <a:r>
              <a:rPr lang="en-US" sz="2400" dirty="0" smtClean="0">
                <a:solidFill>
                  <a:schemeClr val="bg1"/>
                </a:solidFill>
              </a:rPr>
              <a:t>health status and rates of hypertension and health-related risk behaviors are similar across groups.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improved </a:t>
            </a:r>
            <a:r>
              <a:rPr lang="en-US" sz="2400" dirty="0" smtClean="0">
                <a:solidFill>
                  <a:schemeClr val="bg1"/>
                </a:solidFill>
              </a:rPr>
              <a:t>mental health in areas such as depression and psychological </a:t>
            </a:r>
            <a:r>
              <a:rPr lang="en-US" sz="2400" dirty="0" smtClean="0">
                <a:solidFill>
                  <a:schemeClr val="bg1"/>
                </a:solidFill>
              </a:rPr>
              <a:t>distress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to Opportunity - adults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11111" r="22500" b="18519"/>
          <a:stretch>
            <a:fillRect/>
          </a:stretch>
        </p:blipFill>
        <p:spPr bwMode="auto">
          <a:xfrm>
            <a:off x="381000" y="152400"/>
            <a:ext cx="8305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7000" y="58067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Healthy People 2020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liquor st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3886200"/>
            <a:ext cx="2619375" cy="1905000"/>
          </a:xfrm>
          <a:prstGeom prst="rect">
            <a:avLst/>
          </a:prstGeom>
        </p:spPr>
      </p:pic>
      <p:pic>
        <p:nvPicPr>
          <p:cNvPr id="6" name="Picture 5" descr="fast food restauran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886200"/>
            <a:ext cx="2619375" cy="1905000"/>
          </a:xfrm>
          <a:prstGeom prst="rect">
            <a:avLst/>
          </a:prstGeom>
        </p:spPr>
      </p:pic>
      <p:pic>
        <p:nvPicPr>
          <p:cNvPr id="7" name="Picture 6" descr="Farmers-Market-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1143000"/>
            <a:ext cx="2860847" cy="21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1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Transportation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855237"/>
            <a:ext cx="506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7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 smtClean="0"/>
              <a:t>Review multi-level conceptual approach</a:t>
            </a:r>
          </a:p>
          <a:p>
            <a:r>
              <a:rPr lang="en-US" dirty="0" smtClean="0"/>
              <a:t>Social determinants – multiple examples</a:t>
            </a:r>
          </a:p>
          <a:p>
            <a:pPr lvl="1"/>
            <a:r>
              <a:rPr lang="en-US" dirty="0" smtClean="0"/>
              <a:t>Socioeconomic status, socioeconomic position</a:t>
            </a:r>
          </a:p>
          <a:p>
            <a:pPr lvl="1"/>
            <a:r>
              <a:rPr lang="en-US" dirty="0" smtClean="0"/>
              <a:t>Race / ethnicity, racism</a:t>
            </a:r>
          </a:p>
          <a:p>
            <a:pPr lvl="1"/>
            <a:r>
              <a:rPr lang="en-US" dirty="0" smtClean="0"/>
              <a:t>Neighborhood and place</a:t>
            </a:r>
          </a:p>
          <a:p>
            <a:r>
              <a:rPr lang="en-US" dirty="0" smtClean="0"/>
              <a:t>How to study</a:t>
            </a:r>
          </a:p>
        </p:txBody>
      </p:sp>
    </p:spTree>
    <p:extLst>
      <p:ext uri="{BB962C8B-B14F-4D97-AF65-F5344CB8AC3E}">
        <p14:creationId xmlns:p14="http://schemas.microsoft.com/office/powerpoint/2010/main" xmlns="" val="3757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619" t="10417" r="14276" b="10417"/>
          <a:stretch/>
        </p:blipFill>
        <p:spPr>
          <a:xfrm>
            <a:off x="190500" y="304800"/>
            <a:ext cx="899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0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035" y="631777"/>
            <a:ext cx="70199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97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914400"/>
            <a:ext cx="4886325" cy="512445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9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3" b="30000"/>
          <a:stretch>
            <a:fillRect/>
          </a:stretch>
        </p:blipFill>
        <p:spPr>
          <a:xfrm>
            <a:off x="1524000" y="990600"/>
            <a:ext cx="6320161" cy="48006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752600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As </a:t>
            </a:r>
            <a:r>
              <a:rPr lang="en-US" sz="2400" dirty="0">
                <a:solidFill>
                  <a:schemeClr val="bg1"/>
                </a:solidFill>
              </a:rPr>
              <a:t>of 2004, there were approximately six times more inmates and ex-inmates than in the mid-1970s.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Presently</a:t>
            </a:r>
            <a:r>
              <a:rPr lang="en-US" sz="2400" dirty="0">
                <a:solidFill>
                  <a:schemeClr val="bg1"/>
                </a:solidFill>
              </a:rPr>
              <a:t>, there are more than 16 million felons and ex-felons in the United States (</a:t>
            </a:r>
            <a:r>
              <a:rPr lang="en-US" sz="2400" dirty="0" err="1">
                <a:solidFill>
                  <a:schemeClr val="bg1"/>
                </a:solidFill>
              </a:rPr>
              <a:t>Uggen</a:t>
            </a:r>
            <a:r>
              <a:rPr lang="en-US" sz="2400" dirty="0">
                <a:solidFill>
                  <a:schemeClr val="bg1"/>
                </a:solidFill>
              </a:rPr>
              <a:t> et al. 2006)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4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9906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lifetime cumulative risk (measured to age 34) of imprisonment for all African American males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&gt; </a:t>
            </a:r>
            <a:r>
              <a:rPr lang="en-US" sz="2400" dirty="0">
                <a:solidFill>
                  <a:schemeClr val="bg1"/>
                </a:solidFill>
              </a:rPr>
              <a:t>20 </a:t>
            </a:r>
            <a:r>
              <a:rPr lang="en-US" sz="2400" dirty="0" smtClean="0">
                <a:solidFill>
                  <a:schemeClr val="bg1"/>
                </a:solidFill>
              </a:rPr>
              <a:t>% (</a:t>
            </a:r>
            <a:r>
              <a:rPr lang="en-US" sz="2400" dirty="0">
                <a:solidFill>
                  <a:schemeClr val="bg1"/>
                </a:solidFill>
              </a:rPr>
              <a:t>Pettit &amp; Western 2004).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African </a:t>
            </a:r>
            <a:r>
              <a:rPr lang="en-US" sz="2400" dirty="0">
                <a:solidFill>
                  <a:schemeClr val="bg1"/>
                </a:solidFill>
              </a:rPr>
              <a:t>American males without a high school diploma, the lifetime risk of incarceration is </a:t>
            </a:r>
            <a:r>
              <a:rPr lang="en-US" sz="2400" dirty="0" smtClean="0">
                <a:solidFill>
                  <a:schemeClr val="bg1"/>
                </a:solidFill>
              </a:rPr>
              <a:t>59 % </a:t>
            </a:r>
            <a:r>
              <a:rPr lang="en-US" sz="2400" dirty="0" smtClean="0">
                <a:solidFill>
                  <a:schemeClr val="bg1"/>
                </a:solidFill>
              </a:rPr>
              <a:t>(5x </a:t>
            </a: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rates of comparable whites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correctional </a:t>
            </a:r>
            <a:r>
              <a:rPr lang="en-US" sz="2400" dirty="0">
                <a:solidFill>
                  <a:schemeClr val="bg1"/>
                </a:solidFill>
              </a:rPr>
              <a:t>policies have caused the emergence of a new ‘‘felon class’’ in society.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8 % of </a:t>
            </a:r>
            <a:r>
              <a:rPr lang="en-US" sz="2400" dirty="0">
                <a:solidFill>
                  <a:schemeClr val="bg1"/>
                </a:solidFill>
              </a:rPr>
              <a:t>the adult population,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22%  </a:t>
            </a:r>
            <a:r>
              <a:rPr lang="en-US" sz="2400" dirty="0">
                <a:solidFill>
                  <a:schemeClr val="bg1"/>
                </a:solidFill>
              </a:rPr>
              <a:t>of the black adult </a:t>
            </a:r>
            <a:r>
              <a:rPr lang="en-US" sz="2400" dirty="0" smtClean="0">
                <a:solidFill>
                  <a:schemeClr val="bg1"/>
                </a:solidFill>
              </a:rPr>
              <a:t>population</a:t>
            </a: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33</a:t>
            </a:r>
            <a:r>
              <a:rPr lang="en-US" sz="2400" dirty="0" smtClean="0">
                <a:solidFill>
                  <a:schemeClr val="bg1"/>
                </a:solidFill>
              </a:rPr>
              <a:t>% </a:t>
            </a:r>
            <a:r>
              <a:rPr lang="en-US" sz="2400" dirty="0">
                <a:solidFill>
                  <a:schemeClr val="bg1"/>
                </a:solidFill>
              </a:rPr>
              <a:t>percent of the black adult male </a:t>
            </a:r>
            <a:r>
              <a:rPr lang="en-US" sz="2400" dirty="0" smtClean="0">
                <a:solidFill>
                  <a:schemeClr val="bg1"/>
                </a:solidFill>
              </a:rPr>
              <a:t>population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7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6438900" y="2151063"/>
            <a:ext cx="0" cy="80010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6427788" y="3281363"/>
            <a:ext cx="0" cy="89535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6438900" y="4329113"/>
            <a:ext cx="0" cy="114300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8343900" y="1905000"/>
            <a:ext cx="0" cy="205740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H="1">
            <a:off x="6667500" y="5208588"/>
            <a:ext cx="1690688" cy="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667500" y="3932238"/>
            <a:ext cx="1676400" cy="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7200900" y="1919288"/>
            <a:ext cx="1143000" cy="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2168525" y="5921375"/>
            <a:ext cx="3429000" cy="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925638" y="1925638"/>
            <a:ext cx="3352800" cy="0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14950" y="1600200"/>
            <a:ext cx="2266950" cy="633413"/>
          </a:xfrm>
          <a:prstGeom prst="rect">
            <a:avLst/>
          </a:prstGeom>
          <a:solidFill>
            <a:schemeClr val="bg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GB" altLang="en-US" sz="1600" b="1" dirty="0" smtClean="0">
                <a:solidFill>
                  <a:srgbClr val="000000"/>
                </a:solidFill>
                <a:latin typeface="+mj-lt"/>
              </a:rPr>
              <a:t>Social position, e.g. by race &amp; class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95900" y="5502275"/>
            <a:ext cx="2286000" cy="798680"/>
          </a:xfrm>
          <a:prstGeom prst="rect">
            <a:avLst/>
          </a:prstGeom>
          <a:solidFill>
            <a:schemeClr val="bg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b="1" dirty="0" smtClean="0">
                <a:solidFill>
                  <a:srgbClr val="000000"/>
                </a:solidFill>
                <a:latin typeface="+mj-lt"/>
              </a:rPr>
              <a:t>Social consequences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b="1" dirty="0" smtClean="0">
                <a:solidFill>
                  <a:srgbClr val="000000"/>
                </a:solidFill>
                <a:latin typeface="+mj-lt"/>
              </a:rPr>
              <a:t>of ill health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95900" y="4203700"/>
            <a:ext cx="2286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b="1" dirty="0" smtClean="0">
                <a:solidFill>
                  <a:srgbClr val="000000"/>
                </a:solidFill>
                <a:latin typeface="+mj-lt"/>
              </a:rPr>
              <a:t>Disease</a:t>
            </a:r>
            <a:r>
              <a:rPr lang="en-GB" altLang="en-US" sz="2000" b="1" dirty="0" smtClean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ltGray">
          <a:xfrm>
            <a:off x="2667000" y="1998663"/>
            <a:ext cx="213360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kumimoji="1" lang="en-US" altLang="en-US" sz="1600" b="1" dirty="0" smtClean="0">
                <a:solidFill>
                  <a:srgbClr val="FFFFFF"/>
                </a:solidFill>
                <a:latin typeface="+mj-lt"/>
              </a:rPr>
              <a:t>1. Social inequality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ltGray">
          <a:xfrm>
            <a:off x="762000" y="1066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kumimoji="1" lang="en-US" altLang="en-US" sz="2200" b="1" dirty="0" smtClean="0">
                <a:solidFill>
                  <a:srgbClr val="FFFFFF"/>
                </a:solidFill>
                <a:latin typeface="+mj-lt"/>
              </a:rPr>
              <a:t>SOCIETY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ltGray">
          <a:xfrm>
            <a:off x="5495925" y="1114425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kumimoji="1" lang="en-US" altLang="en-US" sz="2200" b="1" dirty="0" smtClean="0">
                <a:solidFill>
                  <a:srgbClr val="FFFFFF"/>
                </a:solidFill>
                <a:latin typeface="+mj-lt"/>
              </a:rPr>
              <a:t>INDIVIDUAL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295900" y="2997200"/>
            <a:ext cx="2286000" cy="301621"/>
          </a:xfrm>
          <a:prstGeom prst="rect">
            <a:avLst/>
          </a:prstGeom>
          <a:solidFill>
            <a:schemeClr val="bg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sz="1600" b="1" dirty="0" smtClean="0">
                <a:solidFill>
                  <a:srgbClr val="000000"/>
                </a:solidFill>
                <a:latin typeface="+mj-lt"/>
              </a:rPr>
              <a:t>Specific exposure 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ltGray">
          <a:xfrm>
            <a:off x="2146300" y="5502275"/>
            <a:ext cx="312420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kumimoji="1" lang="en-US" altLang="en-US" sz="1600" b="1" dirty="0" smtClean="0">
                <a:solidFill>
                  <a:srgbClr val="FFFFFF"/>
                </a:solidFill>
                <a:latin typeface="+mj-lt"/>
              </a:rPr>
              <a:t>5. More social inequality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 rot="16200000">
            <a:off x="7318375" y="2936875"/>
            <a:ext cx="6032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1600" b="1" dirty="0" smtClean="0">
                <a:solidFill>
                  <a:srgbClr val="FFFFFF"/>
                </a:solidFill>
                <a:latin typeface="+mj-lt"/>
              </a:rPr>
              <a:t>3. Differential vulnerability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 rot="16200000">
            <a:off x="7242968" y="1869282"/>
            <a:ext cx="601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1600" b="1" smtClean="0">
                <a:solidFill>
                  <a:srgbClr val="FFFFFF"/>
                </a:solidFill>
                <a:latin typeface="+mj-lt"/>
              </a:rPr>
              <a:t>2.</a:t>
            </a:r>
            <a:r>
              <a:rPr lang="en-US" altLang="en-US" sz="160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1600" b="1" smtClean="0">
                <a:solidFill>
                  <a:srgbClr val="FFFFFF"/>
                </a:solidFill>
                <a:latin typeface="+mj-lt"/>
              </a:rPr>
              <a:t>Differential exposure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 rot="16200000">
            <a:off x="7357268" y="4167982"/>
            <a:ext cx="601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1600" b="1" smtClean="0">
                <a:solidFill>
                  <a:srgbClr val="FFFFFF"/>
                </a:solidFill>
                <a:latin typeface="+mj-lt"/>
              </a:rPr>
              <a:t>4. Differential consequences</a:t>
            </a: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609600" y="1600200"/>
            <a:ext cx="1447800" cy="480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H="1">
            <a:off x="1328738" y="2667000"/>
            <a:ext cx="0" cy="2667000"/>
          </a:xfrm>
          <a:prstGeom prst="line">
            <a:avLst/>
          </a:prstGeom>
          <a:noFill/>
          <a:ln w="76200">
            <a:solidFill>
              <a:schemeClr val="accent5"/>
            </a:solidFill>
            <a:round/>
            <a:headEnd type="triangle" w="lg" len="lg"/>
            <a:tailEnd type="triangle" w="lg" len="med"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33425" y="1878013"/>
            <a:ext cx="11779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sz="2400" b="1" smtClean="0">
                <a:solidFill>
                  <a:srgbClr val="000000"/>
                </a:solidFill>
                <a:latin typeface="+mj-lt"/>
              </a:rPr>
              <a:t>Social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sz="2400" b="1" smtClean="0">
                <a:solidFill>
                  <a:srgbClr val="000000"/>
                </a:solidFill>
                <a:latin typeface="+mj-lt"/>
              </a:rPr>
              <a:t>Context</a:t>
            </a:r>
            <a:endParaRPr lang="en-US" altLang="en-US" sz="2400" b="1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788988" y="5410200"/>
            <a:ext cx="10953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sz="2200" b="1" smtClean="0">
                <a:solidFill>
                  <a:srgbClr val="000000"/>
                </a:solidFill>
                <a:latin typeface="+mj-lt"/>
              </a:rPr>
              <a:t> Policy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GB" altLang="en-US" sz="2200" b="1" smtClean="0">
                <a:solidFill>
                  <a:srgbClr val="000000"/>
                </a:solidFill>
                <a:latin typeface="+mj-lt"/>
              </a:rPr>
              <a:t>Context</a:t>
            </a:r>
            <a:endParaRPr lang="en-US" altLang="en-US" sz="2200" b="1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33400" y="228600"/>
            <a:ext cx="80772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800"/>
              </a:lnSpc>
              <a:defRPr/>
            </a:pPr>
            <a:r>
              <a:rPr lang="en-US" alt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What produces health disparities across the life course and across generations?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506413" y="6494463"/>
            <a:ext cx="5334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 dirty="0" smtClean="0">
                <a:solidFill>
                  <a:srgbClr val="FFFFFF"/>
                </a:solidFill>
                <a:latin typeface="+mj-lt"/>
              </a:rPr>
              <a:t>Adapted from </a:t>
            </a:r>
            <a:r>
              <a:rPr lang="en-US" altLang="en-US" sz="1200" b="1" dirty="0" err="1" smtClean="0">
                <a:solidFill>
                  <a:srgbClr val="FFFFFF"/>
                </a:solidFill>
                <a:latin typeface="+mj-lt"/>
              </a:rPr>
              <a:t>Diderichsen</a:t>
            </a:r>
            <a:r>
              <a:rPr lang="en-US" altLang="en-US" sz="1200" b="1" dirty="0" smtClean="0">
                <a:solidFill>
                  <a:srgbClr val="FFFFFF"/>
                </a:solidFill>
                <a:latin typeface="+mj-lt"/>
              </a:rPr>
              <a:t>, U. Copenhagen</a:t>
            </a:r>
          </a:p>
        </p:txBody>
      </p:sp>
      <p:sp>
        <p:nvSpPr>
          <p:cNvPr id="28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6477000" y="6432550"/>
            <a:ext cx="2133600" cy="365125"/>
          </a:xfrm>
        </p:spPr>
        <p:txBody>
          <a:bodyPr/>
          <a:lstStyle/>
          <a:p>
            <a:pPr>
              <a:defRPr/>
            </a:pPr>
            <a:fld id="{8A0C12B1-5717-49F8-9C4D-5585CBE371DC}" type="slidenum">
              <a:rPr lang="en-US">
                <a:solidFill>
                  <a:prstClr val="white"/>
                </a:solidFill>
                <a:latin typeface="+mj-lt"/>
              </a:rPr>
              <a:pPr>
                <a:defRPr/>
              </a:pPr>
              <a:t>76</a:t>
            </a:fld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9" name="Group 52"/>
          <p:cNvGrpSpPr>
            <a:grpSpLocks/>
          </p:cNvGrpSpPr>
          <p:nvPr/>
        </p:nvGrpSpPr>
        <p:grpSpPr bwMode="auto">
          <a:xfrm>
            <a:off x="4038600" y="4689475"/>
            <a:ext cx="2286000" cy="720725"/>
            <a:chOff x="2292925" y="4828310"/>
            <a:chExt cx="2286000" cy="720435"/>
          </a:xfrm>
        </p:grpSpPr>
        <p:sp>
          <p:nvSpPr>
            <p:cNvPr id="30" name="Right Arrow 29"/>
            <p:cNvSpPr/>
            <p:nvPr/>
          </p:nvSpPr>
          <p:spPr>
            <a:xfrm>
              <a:off x="2438975" y="4828310"/>
              <a:ext cx="2133600" cy="720435"/>
            </a:xfrm>
            <a:prstGeom prst="rightArrow">
              <a:avLst>
                <a:gd name="adj1" fmla="val 66529"/>
                <a:gd name="adj2" fmla="val 43388"/>
              </a:avLst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ltGray">
            <a:xfrm>
              <a:off x="2292925" y="4980649"/>
              <a:ext cx="2286000" cy="45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defRPr/>
              </a:pPr>
              <a:r>
                <a:rPr lang="en-US" altLang="en-US" sz="1400" b="1" smtClean="0">
                  <a:solidFill>
                    <a:srgbClr val="000000"/>
                  </a:solidFill>
                  <a:latin typeface="+mj-lt"/>
                </a:rPr>
                <a:t>Preventing unequal </a:t>
              </a:r>
            </a:p>
            <a:p>
              <a:pPr algn="ctr" eaLnBrk="1" hangingPunct="1">
                <a:lnSpc>
                  <a:spcPct val="85000"/>
                </a:lnSpc>
                <a:defRPr/>
              </a:pPr>
              <a:r>
                <a:rPr lang="en-US" altLang="en-US" sz="1400" b="1" smtClean="0">
                  <a:solidFill>
                    <a:srgbClr val="000000"/>
                  </a:solidFill>
                  <a:latin typeface="+mj-lt"/>
                </a:rPr>
                <a:t>consequences</a:t>
              </a:r>
            </a:p>
          </p:txBody>
        </p:sp>
      </p:grpSp>
      <p:grpSp>
        <p:nvGrpSpPr>
          <p:cNvPr id="32" name="Group 50"/>
          <p:cNvGrpSpPr>
            <a:grpSpLocks/>
          </p:cNvGrpSpPr>
          <p:nvPr/>
        </p:nvGrpSpPr>
        <p:grpSpPr bwMode="auto">
          <a:xfrm>
            <a:off x="3505200" y="2347913"/>
            <a:ext cx="2971800" cy="547687"/>
            <a:chOff x="2209800" y="2750124"/>
            <a:chExt cx="2667000" cy="547256"/>
          </a:xfrm>
        </p:grpSpPr>
        <p:sp>
          <p:nvSpPr>
            <p:cNvPr id="33" name="Right Arrow 32"/>
            <p:cNvSpPr/>
            <p:nvPr/>
          </p:nvSpPr>
          <p:spPr>
            <a:xfrm rot="10800000" flipH="1">
              <a:off x="2403475" y="2750124"/>
              <a:ext cx="2314575" cy="547256"/>
            </a:xfrm>
            <a:prstGeom prst="rightArrow">
              <a:avLst>
                <a:gd name="adj1" fmla="val 56403"/>
                <a:gd name="adj2" fmla="val 43388"/>
              </a:avLst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2209800" y="2854817"/>
              <a:ext cx="2667000" cy="30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j-lt"/>
                </a:rPr>
                <a:t>Reducing harmful exposures</a:t>
              </a:r>
            </a:p>
          </p:txBody>
        </p:sp>
      </p:grpSp>
      <p:grpSp>
        <p:nvGrpSpPr>
          <p:cNvPr id="35" name="Group 51"/>
          <p:cNvGrpSpPr>
            <a:grpSpLocks/>
          </p:cNvGrpSpPr>
          <p:nvPr/>
        </p:nvGrpSpPr>
        <p:grpSpPr bwMode="auto">
          <a:xfrm>
            <a:off x="3656013" y="3505200"/>
            <a:ext cx="2695575" cy="547688"/>
            <a:chOff x="2333625" y="3553688"/>
            <a:chExt cx="2695575" cy="547256"/>
          </a:xfrm>
        </p:grpSpPr>
        <p:sp>
          <p:nvSpPr>
            <p:cNvPr id="36" name="Right Arrow 35"/>
            <p:cNvSpPr/>
            <p:nvPr/>
          </p:nvSpPr>
          <p:spPr>
            <a:xfrm rot="10800000" flipH="1">
              <a:off x="2438400" y="3553688"/>
              <a:ext cx="2541587" cy="547256"/>
            </a:xfrm>
            <a:prstGeom prst="rightArrow">
              <a:avLst>
                <a:gd name="adj1" fmla="val 56403"/>
                <a:gd name="adj2" fmla="val 43388"/>
              </a:avLst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ltGray">
            <a:xfrm>
              <a:off x="2333625" y="3671070"/>
              <a:ext cx="2695575" cy="30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j-lt"/>
                </a:rPr>
                <a:t>Reducing vulnerability </a:t>
              </a:r>
            </a:p>
          </p:txBody>
        </p:sp>
      </p:grpSp>
      <p:grpSp>
        <p:nvGrpSpPr>
          <p:cNvPr id="38" name="Group 49"/>
          <p:cNvGrpSpPr>
            <a:grpSpLocks/>
          </p:cNvGrpSpPr>
          <p:nvPr/>
        </p:nvGrpSpPr>
        <p:grpSpPr bwMode="auto">
          <a:xfrm>
            <a:off x="2722563" y="1116013"/>
            <a:ext cx="1905000" cy="762000"/>
            <a:chOff x="2327565" y="2051915"/>
            <a:chExt cx="1905000" cy="762000"/>
          </a:xfrm>
        </p:grpSpPr>
        <p:sp>
          <p:nvSpPr>
            <p:cNvPr id="39" name="Up Arrow Callout 38"/>
            <p:cNvSpPr/>
            <p:nvPr/>
          </p:nvSpPr>
          <p:spPr>
            <a:xfrm flipV="1">
              <a:off x="2346615" y="2051915"/>
              <a:ext cx="1828800" cy="762000"/>
            </a:xfrm>
            <a:prstGeom prst="upArrowCallout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Text Box 36"/>
            <p:cNvSpPr txBox="1">
              <a:spLocks noChangeArrowheads="1"/>
            </p:cNvSpPr>
            <p:nvPr/>
          </p:nvSpPr>
          <p:spPr bwMode="ltGray">
            <a:xfrm>
              <a:off x="2327565" y="2092529"/>
              <a:ext cx="1905000" cy="45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defRPr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j-lt"/>
                </a:rPr>
                <a:t>Reducing social</a:t>
              </a:r>
            </a:p>
            <a:p>
              <a:pPr algn="ctr" eaLnBrk="1" hangingPunct="1">
                <a:lnSpc>
                  <a:spcPct val="85000"/>
                </a:lnSpc>
                <a:defRPr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+mj-lt"/>
                </a:rPr>
                <a:t>inequality</a:t>
              </a:r>
            </a:p>
          </p:txBody>
        </p:sp>
      </p:grpSp>
      <p:sp>
        <p:nvSpPr>
          <p:cNvPr id="41" name="Line 11"/>
          <p:cNvSpPr>
            <a:spLocks noChangeShapeType="1"/>
          </p:cNvSpPr>
          <p:nvPr/>
        </p:nvSpPr>
        <p:spPr bwMode="auto">
          <a:xfrm>
            <a:off x="8340725" y="3886200"/>
            <a:ext cx="0" cy="1336675"/>
          </a:xfrm>
          <a:prstGeom prst="line">
            <a:avLst/>
          </a:prstGeom>
          <a:noFill/>
          <a:ln w="50800">
            <a:solidFill>
              <a:schemeClr val="accent5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 animBg="1"/>
      <p:bldP spid="24" grpId="0"/>
      <p:bldP spid="25" grpId="0"/>
      <p:bldP spid="26" grpId="0"/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CDC Multilevel Model for Obesity</a:t>
            </a:r>
            <a:endParaRPr lang="en-US" dirty="0"/>
          </a:p>
        </p:txBody>
      </p:sp>
      <p:pic>
        <p:nvPicPr>
          <p:cNvPr id="10242" name="Picture 2" descr="Process ch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5867400" cy="49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54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070429"/>
            <a:ext cx="6261100" cy="431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564" y="304800"/>
            <a:ext cx="7620000" cy="3175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i="0" baseline="0" dirty="0" smtClean="0">
                <a:solidFill>
                  <a:schemeClr val="bg1"/>
                </a:solidFill>
                <a:latin typeface="Arial"/>
              </a:rPr>
              <a:t>Theoretical </a:t>
            </a:r>
            <a:r>
              <a:rPr lang="en-US" sz="2400" i="0" baseline="0" dirty="0">
                <a:solidFill>
                  <a:schemeClr val="bg1"/>
                </a:solidFill>
                <a:latin typeface="Arial"/>
              </a:rPr>
              <a:t>model linking social and physical environmental characteristics to </a:t>
            </a:r>
            <a:r>
              <a:rPr lang="en-US" sz="2400" i="0" baseline="0" dirty="0" smtClean="0">
                <a:solidFill>
                  <a:schemeClr val="bg1"/>
                </a:solidFill>
                <a:latin typeface="Arial"/>
              </a:rPr>
              <a:t>obesity</a:t>
            </a:r>
            <a:endParaRPr lang="en-US" sz="2400" i="0" baseline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7200" y="56388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Mai  Stafford , Steven  Cummins , Anne  </a:t>
            </a:r>
            <a:r>
              <a:rPr lang="en-US" sz="1000" dirty="0" err="1">
                <a:solidFill>
                  <a:schemeClr val="bg1"/>
                </a:solidFill>
                <a:latin typeface="Arial"/>
              </a:rPr>
              <a:t>Ellaway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 , Amanda  Sacker , Richard D.  Wiggins , Sally  Macintyre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0" y="53848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b="1" i="0" baseline="0" dirty="0">
                <a:solidFill>
                  <a:schemeClr val="bg1"/>
                </a:solidFill>
                <a:latin typeface="Arial"/>
              </a:rPr>
              <a:t> Pathways to obesity: Identifying local, modifiable determinants of physical activity and diet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7200" y="59055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Social Science &amp;amp; Medicine, Volume 65, Issue 9, 2007, 1882 - 1897</a:t>
            </a:r>
          </a:p>
        </p:txBody>
      </p:sp>
    </p:spTree>
    <p:extLst>
      <p:ext uri="{BB962C8B-B14F-4D97-AF65-F5344CB8AC3E}">
        <p14:creationId xmlns:p14="http://schemas.microsoft.com/office/powerpoint/2010/main" xmlns="" val="41553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507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ese airp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838200"/>
            <a:ext cx="4267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ltGray">
          <a:xfrm>
            <a:off x="671511" y="381000"/>
            <a:ext cx="758507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</a:rPr>
              <a:t>Improving health &amp; reducing disparities by addressing the role of social factors </a:t>
            </a:r>
          </a:p>
        </p:txBody>
      </p:sp>
      <p:sp>
        <p:nvSpPr>
          <p:cNvPr id="3" name="Block Arc 2"/>
          <p:cNvSpPr/>
          <p:nvPr/>
        </p:nvSpPr>
        <p:spPr>
          <a:xfrm>
            <a:off x="1125538" y="1722438"/>
            <a:ext cx="6742112" cy="6675437"/>
          </a:xfrm>
          <a:prstGeom prst="blockArc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2028825" y="2632075"/>
            <a:ext cx="4911725" cy="5151438"/>
          </a:xfrm>
          <a:prstGeom prst="blockArc">
            <a:avLst/>
          </a:prstGeom>
          <a:solidFill>
            <a:srgbClr val="3399FF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2941638" y="3546475"/>
            <a:ext cx="3144837" cy="3305175"/>
            <a:chOff x="3017367" y="3759796"/>
            <a:chExt cx="3144656" cy="3304620"/>
          </a:xfrm>
        </p:grpSpPr>
        <p:sp>
          <p:nvSpPr>
            <p:cNvPr id="6" name="Chord 5"/>
            <p:cNvSpPr/>
            <p:nvPr/>
          </p:nvSpPr>
          <p:spPr>
            <a:xfrm rot="6741582">
              <a:off x="2937385" y="3839778"/>
              <a:ext cx="3304620" cy="3144656"/>
            </a:xfrm>
            <a:prstGeom prst="chord">
              <a:avLst>
                <a:gd name="adj1" fmla="val 3303767"/>
                <a:gd name="adj2" fmla="val 15611572"/>
              </a:avLst>
            </a:prstGeom>
            <a:solidFill>
              <a:srgbClr val="0000CC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3853216" y="4524049"/>
              <a:ext cx="1431685" cy="476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1135063" y="5075238"/>
            <a:ext cx="6753225" cy="1327150"/>
            <a:chOff x="800100" y="2562225"/>
            <a:chExt cx="5486400" cy="707021"/>
          </a:xfrm>
        </p:grpSpPr>
        <p:sp>
          <p:nvSpPr>
            <p:cNvPr id="9" name="Rectangle 8"/>
            <p:cNvSpPr/>
            <p:nvPr/>
          </p:nvSpPr>
          <p:spPr>
            <a:xfrm>
              <a:off x="800100" y="2562225"/>
              <a:ext cx="5486400" cy="514197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0100" y="2562225"/>
              <a:ext cx="547737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3"/>
            <p:cNvSpPr txBox="1"/>
            <p:nvPr/>
          </p:nvSpPr>
          <p:spPr>
            <a:xfrm>
              <a:off x="2747553" y="2764352"/>
              <a:ext cx="1590204" cy="50489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</a:rPr>
                <a:t>HEALTH</a:t>
              </a:r>
            </a:p>
          </p:txBody>
        </p:sp>
      </p:grpSp>
      <p:sp>
        <p:nvSpPr>
          <p:cNvPr id="12" name="TextBox 24"/>
          <p:cNvSpPr txBox="1"/>
          <p:nvPr/>
        </p:nvSpPr>
        <p:spPr>
          <a:xfrm>
            <a:off x="3341688" y="4119563"/>
            <a:ext cx="1122362" cy="8112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Behaviors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4527550" y="4127500"/>
            <a:ext cx="1230313" cy="8112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Medical Care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3268663" y="2927350"/>
            <a:ext cx="2536825" cy="612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Living &amp; Working Conditions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Homes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Communities</a:t>
            </a:r>
            <a:endParaRPr lang="en-US" sz="1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3200400" y="1919288"/>
            <a:ext cx="2573338" cy="6508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&amp; Social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Resources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ltGray">
          <a:xfrm>
            <a:off x="2628106" y="6093204"/>
            <a:ext cx="46108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>
                <a:solidFill>
                  <a:schemeClr val="bg2"/>
                </a:solidFill>
                <a:cs typeface="Arial" charset="0"/>
              </a:rPr>
              <a:t>Adapted from Braveman et al., for Robert Wood Johnson Foundation Commission to Build a Healthier America | www.commissiononhealth.org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17600" y="5075238"/>
            <a:ext cx="678656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chemeClr val="bg1"/>
                </a:solidFill>
                <a:cs typeface="Arial" charset="0"/>
              </a:rPr>
              <a:t>Interaction with genetic/other biological factors</a:t>
            </a:r>
            <a:endParaRPr lang="en-US" alt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1524000"/>
            <a:ext cx="6019800" cy="2057400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27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/>
          <p:cNvSpPr>
            <a:spLocks noChangeArrowheads="1"/>
          </p:cNvSpPr>
          <p:nvPr/>
        </p:nvSpPr>
        <p:spPr bwMode="ltGray">
          <a:xfrm>
            <a:off x="671511" y="669925"/>
            <a:ext cx="758507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</a:rPr>
              <a:t>Improving health &amp; reducing disparities by addressing the role of social factors </a:t>
            </a:r>
          </a:p>
        </p:txBody>
      </p:sp>
      <p:sp>
        <p:nvSpPr>
          <p:cNvPr id="27" name="Block Arc 26"/>
          <p:cNvSpPr/>
          <p:nvPr/>
        </p:nvSpPr>
        <p:spPr>
          <a:xfrm>
            <a:off x="1143000" y="1828800"/>
            <a:ext cx="6742112" cy="6675437"/>
          </a:xfrm>
          <a:prstGeom prst="blockArc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>
            <a:off x="2028825" y="2921000"/>
            <a:ext cx="4911725" cy="5151438"/>
          </a:xfrm>
          <a:prstGeom prst="blockArc">
            <a:avLst/>
          </a:prstGeom>
          <a:solidFill>
            <a:srgbClr val="3399FF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9" name="Group 96"/>
          <p:cNvGrpSpPr>
            <a:grpSpLocks/>
          </p:cNvGrpSpPr>
          <p:nvPr/>
        </p:nvGrpSpPr>
        <p:grpSpPr bwMode="auto">
          <a:xfrm>
            <a:off x="2941638" y="3835400"/>
            <a:ext cx="3144837" cy="3305175"/>
            <a:chOff x="3017367" y="3759796"/>
            <a:chExt cx="3144656" cy="3304620"/>
          </a:xfrm>
        </p:grpSpPr>
        <p:sp>
          <p:nvSpPr>
            <p:cNvPr id="30" name="Chord 29"/>
            <p:cNvSpPr/>
            <p:nvPr/>
          </p:nvSpPr>
          <p:spPr>
            <a:xfrm rot="6741582">
              <a:off x="2937385" y="3839778"/>
              <a:ext cx="3304620" cy="3144656"/>
            </a:xfrm>
            <a:prstGeom prst="chord">
              <a:avLst>
                <a:gd name="adj1" fmla="val 3303767"/>
                <a:gd name="adj2" fmla="val 15611572"/>
              </a:avLst>
            </a:prstGeom>
            <a:solidFill>
              <a:srgbClr val="0000CC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 flipH="1" flipV="1">
              <a:off x="3853216" y="4524049"/>
              <a:ext cx="1431685" cy="476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76"/>
          <p:cNvGrpSpPr>
            <a:grpSpLocks/>
          </p:cNvGrpSpPr>
          <p:nvPr/>
        </p:nvGrpSpPr>
        <p:grpSpPr bwMode="auto">
          <a:xfrm>
            <a:off x="1135063" y="5364163"/>
            <a:ext cx="6753225" cy="1327150"/>
            <a:chOff x="800100" y="2562225"/>
            <a:chExt cx="5486400" cy="707021"/>
          </a:xfrm>
        </p:grpSpPr>
        <p:sp>
          <p:nvSpPr>
            <p:cNvPr id="33" name="Rectangle 32"/>
            <p:cNvSpPr/>
            <p:nvPr/>
          </p:nvSpPr>
          <p:spPr>
            <a:xfrm>
              <a:off x="800100" y="2562225"/>
              <a:ext cx="5486400" cy="514197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00100" y="2562225"/>
              <a:ext cx="547737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23"/>
            <p:cNvSpPr txBox="1"/>
            <p:nvPr/>
          </p:nvSpPr>
          <p:spPr>
            <a:xfrm>
              <a:off x="2747553" y="2764352"/>
              <a:ext cx="1590204" cy="50489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</a:rPr>
                <a:t>HEALTH</a:t>
              </a:r>
            </a:p>
          </p:txBody>
        </p:sp>
      </p:grpSp>
      <p:sp>
        <p:nvSpPr>
          <p:cNvPr id="36" name="TextBox 24"/>
          <p:cNvSpPr txBox="1"/>
          <p:nvPr/>
        </p:nvSpPr>
        <p:spPr>
          <a:xfrm>
            <a:off x="3341688" y="4408488"/>
            <a:ext cx="1122362" cy="8112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Behaviors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TextBox 25"/>
          <p:cNvSpPr txBox="1"/>
          <p:nvPr/>
        </p:nvSpPr>
        <p:spPr>
          <a:xfrm>
            <a:off x="4527550" y="4416425"/>
            <a:ext cx="1230313" cy="8112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Medical Care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TextBox 26"/>
          <p:cNvSpPr txBox="1"/>
          <p:nvPr/>
        </p:nvSpPr>
        <p:spPr>
          <a:xfrm>
            <a:off x="3268663" y="3216275"/>
            <a:ext cx="2536825" cy="612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Living &amp; Working Conditions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Homes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Communities</a:t>
            </a:r>
            <a:endParaRPr lang="en-US" sz="1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TextBox 27"/>
          <p:cNvSpPr txBox="1"/>
          <p:nvPr/>
        </p:nvSpPr>
        <p:spPr>
          <a:xfrm>
            <a:off x="3200400" y="2208213"/>
            <a:ext cx="2573338" cy="6508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&amp; Social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Resources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ltGray">
          <a:xfrm>
            <a:off x="1828800" y="6382129"/>
            <a:ext cx="5410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>
                <a:solidFill>
                  <a:schemeClr val="bg2"/>
                </a:solidFill>
                <a:cs typeface="Arial" charset="0"/>
              </a:rPr>
              <a:t>Adapted from Braveman et al., for Robert Wood Johnson Foundation Commission to Build a Healthier America | www.commissiononhealth.org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143000" y="5181600"/>
            <a:ext cx="678656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chemeClr val="bg1"/>
                </a:solidFill>
                <a:cs typeface="Arial" charset="0"/>
              </a:rPr>
              <a:t>Interaction with genetic/other biological factors</a:t>
            </a:r>
            <a:endParaRPr lang="en-US" alt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6400" y="1812925"/>
            <a:ext cx="6019800" cy="123507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FCM Template 2013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CM Template 10 border with shading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CM Template border no shading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929F"/>
    </a:dk2>
    <a:lt2>
      <a:srgbClr val="808080"/>
    </a:lt2>
    <a:accent1>
      <a:srgbClr val="00929F"/>
    </a:accent1>
    <a:accent2>
      <a:srgbClr val="695743"/>
    </a:accent2>
    <a:accent3>
      <a:srgbClr val="FFFFFF"/>
    </a:accent3>
    <a:accent4>
      <a:srgbClr val="000000"/>
    </a:accent4>
    <a:accent5>
      <a:srgbClr val="AAC7CD"/>
    </a:accent5>
    <a:accent6>
      <a:srgbClr val="5E4E3C"/>
    </a:accent6>
    <a:hlink>
      <a:srgbClr val="E37F1C"/>
    </a:hlink>
    <a:folHlink>
      <a:srgbClr val="B30838"/>
    </a:folHlink>
  </a:clrScheme>
  <a:fontScheme name="Blank Presentation">
    <a:majorFont>
      <a:latin typeface="Times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FCM Template 2013</Template>
  <TotalTime>81452</TotalTime>
  <Words>1839</Words>
  <Application>Microsoft Office PowerPoint</Application>
  <PresentationFormat>On-screen Show (4:3)</PresentationFormat>
  <Paragraphs>371</Paragraphs>
  <Slides>80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FCM Template 2013</vt:lpstr>
      <vt:lpstr>1_FCM Template 10 border with shading</vt:lpstr>
      <vt:lpstr>2_FCM Template border no shading</vt:lpstr>
      <vt:lpstr>Microsoft Office Excel 97-2003 Worksheet</vt:lpstr>
      <vt:lpstr>Slide 1</vt:lpstr>
      <vt:lpstr>Slide 2</vt:lpstr>
      <vt:lpstr>Multi-level Etiologies of Health Disparities: Pt 1. social determinants</vt:lpstr>
      <vt:lpstr>Slide 4</vt:lpstr>
      <vt:lpstr>Slide 5</vt:lpstr>
      <vt:lpstr>Slide 6</vt:lpstr>
      <vt:lpstr>Objectives</vt:lpstr>
      <vt:lpstr>Slide 8</vt:lpstr>
      <vt:lpstr>Slide 9</vt:lpstr>
      <vt:lpstr>Slide 10</vt:lpstr>
      <vt:lpstr>Fundamental Cause</vt:lpstr>
      <vt:lpstr>Theory of Fundamental Causes</vt:lpstr>
      <vt:lpstr>Social Determinants of Health I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Education</vt:lpstr>
      <vt:lpstr>Slide 30</vt:lpstr>
      <vt:lpstr>Slide 31</vt:lpstr>
      <vt:lpstr>Race / Ethnicity</vt:lpstr>
      <vt:lpstr>Slide 33</vt:lpstr>
      <vt:lpstr>Slide 34</vt:lpstr>
      <vt:lpstr>Slide 35</vt:lpstr>
      <vt:lpstr>Slide 36</vt:lpstr>
      <vt:lpstr>Race / Ethnicity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Stressors</vt:lpstr>
      <vt:lpstr>High Demands / Low control = job strain</vt:lpstr>
      <vt:lpstr>Slide 56</vt:lpstr>
      <vt:lpstr>Slide 57</vt:lpstr>
      <vt:lpstr>Housing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Food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CDC Multilevel Model for Obesity</vt:lpstr>
      <vt:lpstr>Slide 78</vt:lpstr>
      <vt:lpstr>Slide 79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ireneyen</cp:lastModifiedBy>
  <cp:revision>599</cp:revision>
  <dcterms:created xsi:type="dcterms:W3CDTF">2013-11-18T23:48:20Z</dcterms:created>
  <dcterms:modified xsi:type="dcterms:W3CDTF">2016-01-12T17:08:55Z</dcterms:modified>
</cp:coreProperties>
</file>