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2" r:id="rId3"/>
  </p:sldMasterIdLst>
  <p:notesMasterIdLst>
    <p:notesMasterId r:id="rId64"/>
  </p:notesMasterIdLst>
  <p:handoutMasterIdLst>
    <p:handoutMasterId r:id="rId65"/>
  </p:handoutMasterIdLst>
  <p:sldIdLst>
    <p:sldId id="533" r:id="rId4"/>
    <p:sldId id="536" r:id="rId5"/>
    <p:sldId id="707" r:id="rId6"/>
    <p:sldId id="539" r:id="rId7"/>
    <p:sldId id="540" r:id="rId8"/>
    <p:sldId id="541" r:id="rId9"/>
    <p:sldId id="542" r:id="rId10"/>
    <p:sldId id="543" r:id="rId11"/>
    <p:sldId id="797" r:id="rId12"/>
    <p:sldId id="544" r:id="rId13"/>
    <p:sldId id="546" r:id="rId14"/>
    <p:sldId id="547" r:id="rId15"/>
    <p:sldId id="548" r:id="rId16"/>
    <p:sldId id="549" r:id="rId17"/>
    <p:sldId id="550" r:id="rId18"/>
    <p:sldId id="551" r:id="rId19"/>
    <p:sldId id="552" r:id="rId20"/>
    <p:sldId id="709" r:id="rId21"/>
    <p:sldId id="710" r:id="rId22"/>
    <p:sldId id="711" r:id="rId23"/>
    <p:sldId id="729" r:id="rId24"/>
    <p:sldId id="712" r:id="rId25"/>
    <p:sldId id="713" r:id="rId26"/>
    <p:sldId id="717" r:id="rId27"/>
    <p:sldId id="718" r:id="rId28"/>
    <p:sldId id="719" r:id="rId29"/>
    <p:sldId id="720" r:id="rId30"/>
    <p:sldId id="721" r:id="rId31"/>
    <p:sldId id="722" r:id="rId32"/>
    <p:sldId id="723" r:id="rId33"/>
    <p:sldId id="724" r:id="rId34"/>
    <p:sldId id="725" r:id="rId35"/>
    <p:sldId id="730" r:id="rId36"/>
    <p:sldId id="673" r:id="rId37"/>
    <p:sldId id="826" r:id="rId38"/>
    <p:sldId id="675" r:id="rId39"/>
    <p:sldId id="676" r:id="rId40"/>
    <p:sldId id="827" r:id="rId41"/>
    <p:sldId id="798" r:id="rId42"/>
    <p:sldId id="799" r:id="rId43"/>
    <p:sldId id="800" r:id="rId44"/>
    <p:sldId id="802" r:id="rId45"/>
    <p:sldId id="803" r:id="rId46"/>
    <p:sldId id="804" r:id="rId47"/>
    <p:sldId id="805" r:id="rId48"/>
    <p:sldId id="806" r:id="rId49"/>
    <p:sldId id="807" r:id="rId50"/>
    <p:sldId id="808" r:id="rId51"/>
    <p:sldId id="809" r:id="rId52"/>
    <p:sldId id="810" r:id="rId53"/>
    <p:sldId id="811" r:id="rId54"/>
    <p:sldId id="812" r:id="rId55"/>
    <p:sldId id="813" r:id="rId56"/>
    <p:sldId id="814" r:id="rId57"/>
    <p:sldId id="829" r:id="rId58"/>
    <p:sldId id="818" r:id="rId59"/>
    <p:sldId id="820" r:id="rId60"/>
    <p:sldId id="822" r:id="rId61"/>
    <p:sldId id="830" r:id="rId62"/>
    <p:sldId id="823" r:id="rId6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1052">
          <p15:clr>
            <a:srgbClr val="A4A3A4"/>
          </p15:clr>
        </p15:guide>
        <p15:guide id="2" orient="horz" pos="3477">
          <p15:clr>
            <a:srgbClr val="A4A3A4"/>
          </p15:clr>
        </p15:guide>
        <p15:guide id="3" orient="horz" pos="4032">
          <p15:clr>
            <a:srgbClr val="A4A3A4"/>
          </p15:clr>
        </p15:guide>
        <p15:guide id="4" orient="horz" pos="2183">
          <p15:clr>
            <a:srgbClr val="A4A3A4"/>
          </p15:clr>
        </p15:guide>
        <p15:guide id="5" orient="horz" pos="287">
          <p15:clr>
            <a:srgbClr val="A4A3A4"/>
          </p15:clr>
        </p15:guide>
        <p15:guide id="6" orient="horz" pos="1471">
          <p15:clr>
            <a:srgbClr val="A4A3A4"/>
          </p15:clr>
        </p15:guide>
        <p15:guide id="7" orient="horz" pos="535">
          <p15:clr>
            <a:srgbClr val="A4A3A4"/>
          </p15:clr>
        </p15:guide>
        <p15:guide id="8" orient="horz" pos="3938">
          <p15:clr>
            <a:srgbClr val="A4A3A4"/>
          </p15:clr>
        </p15:guide>
        <p15:guide id="9" pos="230">
          <p15:clr>
            <a:srgbClr val="A4A3A4"/>
          </p15:clr>
        </p15:guide>
        <p15:guide id="10" pos="5530">
          <p15:clr>
            <a:srgbClr val="A4A3A4"/>
          </p15:clr>
        </p15:guide>
        <p15:guide id="11" pos="2880">
          <p15:clr>
            <a:srgbClr val="A4A3A4"/>
          </p15:clr>
        </p15:guide>
        <p15:guide id="12" pos="776">
          <p15:clr>
            <a:srgbClr val="A4A3A4"/>
          </p15:clr>
        </p15:guide>
        <p15:guide id="13" pos="1411">
          <p15:clr>
            <a:srgbClr val="A4A3A4"/>
          </p15:clr>
        </p15:guide>
        <p15:guide id="14" pos="5287">
          <p15:clr>
            <a:srgbClr val="A4A3A4"/>
          </p15:clr>
        </p15:guide>
        <p15:guide id="15" pos="474">
          <p15:clr>
            <a:srgbClr val="A4A3A4"/>
          </p15:clr>
        </p15:guide>
        <p15:guide id="16" pos="4551">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48024"/>
    <a:srgbClr val="052049"/>
    <a:srgbClr val="CC99FF"/>
    <a:srgbClr val="178CCB"/>
    <a:srgbClr val="000000"/>
    <a:srgbClr val="90BD31"/>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73753" autoAdjust="0"/>
  </p:normalViewPr>
  <p:slideViewPr>
    <p:cSldViewPr snapToGrid="0">
      <p:cViewPr varScale="1">
        <p:scale>
          <a:sx n="57" d="100"/>
          <a:sy n="57" d="100"/>
        </p:scale>
        <p:origin x="1997" y="53"/>
      </p:cViewPr>
      <p:guideLst>
        <p:guide orient="horz" pos="1052"/>
        <p:guide orient="horz" pos="3477"/>
        <p:guide orient="horz" pos="4032"/>
        <p:guide orient="horz" pos="2183"/>
        <p:guide orient="horz" pos="287"/>
        <p:guide orient="horz" pos="1471"/>
        <p:guide orient="horz" pos="535"/>
        <p:guide orient="horz" pos="3938"/>
        <p:guide pos="230"/>
        <p:guide pos="5530"/>
        <p:guide pos="2880"/>
        <p:guide pos="776"/>
        <p:guide pos="1411"/>
        <p:guide pos="5287"/>
        <p:guide pos="474"/>
        <p:guide pos="4551"/>
      </p:guideLst>
    </p:cSldViewPr>
  </p:slideViewPr>
  <p:notesTextViewPr>
    <p:cViewPr>
      <p:scale>
        <a:sx n="100" d="100"/>
        <a:sy n="100" d="100"/>
      </p:scale>
      <p:origin x="0" y="0"/>
    </p:cViewPr>
  </p:notesTextViewPr>
  <p:sorterViewPr>
    <p:cViewPr>
      <p:scale>
        <a:sx n="140" d="100"/>
        <a:sy n="140" d="100"/>
      </p:scale>
      <p:origin x="0" y="-1645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6F7F94-2340-481D-B417-CA9734B1000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AB36C77-158C-4AF4-8497-9974EC8BC3D4}">
      <dgm:prSet phldrT="[Text]"/>
      <dgm:spPr/>
      <dgm:t>
        <a:bodyPr/>
        <a:lstStyle/>
        <a:p>
          <a:r>
            <a:rPr lang="en-US" dirty="0" smtClean="0"/>
            <a:t>Phenomenon to be measured</a:t>
          </a:r>
          <a:endParaRPr lang="en-US" dirty="0"/>
        </a:p>
      </dgm:t>
    </dgm:pt>
    <dgm:pt modelId="{020F552F-40CC-475F-BD90-D04EFE4C0EBD}" type="parTrans" cxnId="{167FE331-6D0F-4FBB-BEDD-64CF1B1ECAB0}">
      <dgm:prSet/>
      <dgm:spPr/>
      <dgm:t>
        <a:bodyPr/>
        <a:lstStyle/>
        <a:p>
          <a:endParaRPr lang="en-US"/>
        </a:p>
      </dgm:t>
    </dgm:pt>
    <dgm:pt modelId="{1EC3E8FF-BBD5-4389-9D8E-0E1E6F8E4B2E}" type="sibTrans" cxnId="{167FE331-6D0F-4FBB-BEDD-64CF1B1ECAB0}">
      <dgm:prSet/>
      <dgm:spPr/>
      <dgm:t>
        <a:bodyPr/>
        <a:lstStyle/>
        <a:p>
          <a:endParaRPr lang="en-US"/>
        </a:p>
      </dgm:t>
    </dgm:pt>
    <dgm:pt modelId="{1AED7817-75B7-443B-B742-8F9AD606FD7F}">
      <dgm:prSet phldrT="[Text]" custT="1"/>
      <dgm:spPr/>
      <dgm:t>
        <a:bodyPr/>
        <a:lstStyle/>
        <a:p>
          <a:r>
            <a:rPr lang="en-US" sz="2100" dirty="0" smtClean="0">
              <a:latin typeface="+mj-lt"/>
            </a:rPr>
            <a:t>Conceptual framework helps to determine what is to be measured and delineates how it will be operationalized</a:t>
          </a:r>
          <a:endParaRPr lang="en-US" sz="2100" dirty="0">
            <a:latin typeface="+mj-lt"/>
          </a:endParaRPr>
        </a:p>
      </dgm:t>
    </dgm:pt>
    <dgm:pt modelId="{88A50762-EE91-4CAD-B673-4B66FB304A79}" type="parTrans" cxnId="{811435C4-E0CC-44E2-B517-17BDCB7DFED8}">
      <dgm:prSet/>
      <dgm:spPr/>
      <dgm:t>
        <a:bodyPr/>
        <a:lstStyle/>
        <a:p>
          <a:endParaRPr lang="en-US"/>
        </a:p>
      </dgm:t>
    </dgm:pt>
    <dgm:pt modelId="{05484067-7B56-4A28-A48D-1EEBAD01937C}" type="sibTrans" cxnId="{811435C4-E0CC-44E2-B517-17BDCB7DFED8}">
      <dgm:prSet/>
      <dgm:spPr/>
      <dgm:t>
        <a:bodyPr/>
        <a:lstStyle/>
        <a:p>
          <a:endParaRPr lang="en-US"/>
        </a:p>
      </dgm:t>
    </dgm:pt>
    <dgm:pt modelId="{500EC29B-1D51-433F-B5DC-045C2DC8BDFD}">
      <dgm:prSet phldrT="[Text]"/>
      <dgm:spPr/>
      <dgm:t>
        <a:bodyPr/>
        <a:lstStyle/>
        <a:p>
          <a:r>
            <a:rPr lang="en-US" dirty="0" smtClean="0"/>
            <a:t>Study instrument</a:t>
          </a:r>
          <a:endParaRPr lang="en-US" dirty="0"/>
        </a:p>
      </dgm:t>
    </dgm:pt>
    <dgm:pt modelId="{9E24CF51-BD8E-4293-898B-156AC8F46747}" type="parTrans" cxnId="{6319295E-5AB0-458F-9A43-E7262CD25887}">
      <dgm:prSet/>
      <dgm:spPr/>
      <dgm:t>
        <a:bodyPr/>
        <a:lstStyle/>
        <a:p>
          <a:endParaRPr lang="en-US"/>
        </a:p>
      </dgm:t>
    </dgm:pt>
    <dgm:pt modelId="{E8183B59-0D7A-4649-8A50-DA19E0032739}" type="sibTrans" cxnId="{6319295E-5AB0-458F-9A43-E7262CD25887}">
      <dgm:prSet/>
      <dgm:spPr/>
      <dgm:t>
        <a:bodyPr/>
        <a:lstStyle/>
        <a:p>
          <a:endParaRPr lang="en-US"/>
        </a:p>
      </dgm:t>
    </dgm:pt>
    <dgm:pt modelId="{2C4E00C5-A7F4-4035-A0EB-7B3585327A4E}">
      <dgm:prSet phldrT="[Text]" custT="1"/>
      <dgm:spPr/>
      <dgm:t>
        <a:bodyPr/>
        <a:lstStyle/>
        <a:p>
          <a:r>
            <a:rPr lang="en-US" sz="2100" dirty="0" smtClean="0">
              <a:latin typeface="+mj-lt"/>
            </a:rPr>
            <a:t>Measurement framework guides the design and interpretation of the measurement</a:t>
          </a:r>
          <a:endParaRPr lang="en-US" sz="2100" dirty="0">
            <a:latin typeface="+mj-lt"/>
          </a:endParaRPr>
        </a:p>
      </dgm:t>
    </dgm:pt>
    <dgm:pt modelId="{37D7F44B-7CF5-42AF-AA5B-761C3B445DF0}" type="parTrans" cxnId="{187BB958-E705-41A6-BB50-06E140082CEF}">
      <dgm:prSet/>
      <dgm:spPr/>
      <dgm:t>
        <a:bodyPr/>
        <a:lstStyle/>
        <a:p>
          <a:endParaRPr lang="en-US"/>
        </a:p>
      </dgm:t>
    </dgm:pt>
    <dgm:pt modelId="{4C9CBA21-E66E-44D3-BB48-2A3477D5EF75}" type="sibTrans" cxnId="{187BB958-E705-41A6-BB50-06E140082CEF}">
      <dgm:prSet/>
      <dgm:spPr/>
      <dgm:t>
        <a:bodyPr/>
        <a:lstStyle/>
        <a:p>
          <a:endParaRPr lang="en-US"/>
        </a:p>
      </dgm:t>
    </dgm:pt>
    <dgm:pt modelId="{78641C8F-4190-4677-B008-3AA9ECE74BED}" type="pres">
      <dgm:prSet presAssocID="{9B6F7F94-2340-481D-B417-CA9734B1000D}" presName="rootnode" presStyleCnt="0">
        <dgm:presLayoutVars>
          <dgm:chMax/>
          <dgm:chPref/>
          <dgm:dir/>
          <dgm:animLvl val="lvl"/>
        </dgm:presLayoutVars>
      </dgm:prSet>
      <dgm:spPr/>
      <dgm:t>
        <a:bodyPr/>
        <a:lstStyle/>
        <a:p>
          <a:endParaRPr lang="en-US"/>
        </a:p>
      </dgm:t>
    </dgm:pt>
    <dgm:pt modelId="{D070F3CC-EEA7-4F5B-BF7C-8780A92C5545}" type="pres">
      <dgm:prSet presAssocID="{AAB36C77-158C-4AF4-8497-9974EC8BC3D4}" presName="composite" presStyleCnt="0"/>
      <dgm:spPr/>
    </dgm:pt>
    <dgm:pt modelId="{9BF3A7B9-4DEA-4378-86A4-3BA895335AFB}" type="pres">
      <dgm:prSet presAssocID="{AAB36C77-158C-4AF4-8497-9974EC8BC3D4}" presName="bentUpArrow1" presStyleLbl="alignImgPlace1" presStyleIdx="0" presStyleCnt="1"/>
      <dgm:spPr/>
    </dgm:pt>
    <dgm:pt modelId="{D464FB87-F8BC-4619-B212-8E76F9E40B0B}" type="pres">
      <dgm:prSet presAssocID="{AAB36C77-158C-4AF4-8497-9974EC8BC3D4}" presName="ParentText" presStyleLbl="node1" presStyleIdx="0" presStyleCnt="2">
        <dgm:presLayoutVars>
          <dgm:chMax val="1"/>
          <dgm:chPref val="1"/>
          <dgm:bulletEnabled val="1"/>
        </dgm:presLayoutVars>
      </dgm:prSet>
      <dgm:spPr/>
      <dgm:t>
        <a:bodyPr/>
        <a:lstStyle/>
        <a:p>
          <a:endParaRPr lang="en-US"/>
        </a:p>
      </dgm:t>
    </dgm:pt>
    <dgm:pt modelId="{644F466B-B41F-4738-A80B-ED44CA26DBD0}" type="pres">
      <dgm:prSet presAssocID="{AAB36C77-158C-4AF4-8497-9974EC8BC3D4}" presName="ChildText" presStyleLbl="revTx" presStyleIdx="0" presStyleCnt="2" custScaleX="230049" custScaleY="103961" custLinFactNeighborX="62089" custLinFactNeighborY="0">
        <dgm:presLayoutVars>
          <dgm:chMax val="0"/>
          <dgm:chPref val="0"/>
          <dgm:bulletEnabled val="1"/>
        </dgm:presLayoutVars>
      </dgm:prSet>
      <dgm:spPr/>
      <dgm:t>
        <a:bodyPr/>
        <a:lstStyle/>
        <a:p>
          <a:endParaRPr lang="en-US"/>
        </a:p>
      </dgm:t>
    </dgm:pt>
    <dgm:pt modelId="{3F0C469C-3745-4735-9D23-EEBDB3BA6888}" type="pres">
      <dgm:prSet presAssocID="{1EC3E8FF-BBD5-4389-9D8E-0E1E6F8E4B2E}" presName="sibTrans" presStyleCnt="0"/>
      <dgm:spPr/>
    </dgm:pt>
    <dgm:pt modelId="{1F610272-9567-4E80-B2CB-F0C351C12476}" type="pres">
      <dgm:prSet presAssocID="{500EC29B-1D51-433F-B5DC-045C2DC8BDFD}" presName="composite" presStyleCnt="0"/>
      <dgm:spPr/>
    </dgm:pt>
    <dgm:pt modelId="{6F22F96D-D54F-4B97-A0FF-50D2E58A431F}" type="pres">
      <dgm:prSet presAssocID="{500EC29B-1D51-433F-B5DC-045C2DC8BDFD}" presName="ParentText" presStyleLbl="node1" presStyleIdx="1" presStyleCnt="2" custLinFactNeighborX="-26132" custLinFactNeighborY="674">
        <dgm:presLayoutVars>
          <dgm:chMax val="1"/>
          <dgm:chPref val="1"/>
          <dgm:bulletEnabled val="1"/>
        </dgm:presLayoutVars>
      </dgm:prSet>
      <dgm:spPr/>
      <dgm:t>
        <a:bodyPr/>
        <a:lstStyle/>
        <a:p>
          <a:endParaRPr lang="en-US"/>
        </a:p>
      </dgm:t>
    </dgm:pt>
    <dgm:pt modelId="{ECC44395-5885-46FE-842F-7AC454618BCD}" type="pres">
      <dgm:prSet presAssocID="{500EC29B-1D51-433F-B5DC-045C2DC8BDFD}" presName="FinalChildText" presStyleLbl="revTx" presStyleIdx="1" presStyleCnt="2" custScaleX="177193">
        <dgm:presLayoutVars>
          <dgm:chMax val="0"/>
          <dgm:chPref val="0"/>
          <dgm:bulletEnabled val="1"/>
        </dgm:presLayoutVars>
      </dgm:prSet>
      <dgm:spPr/>
      <dgm:t>
        <a:bodyPr/>
        <a:lstStyle/>
        <a:p>
          <a:endParaRPr lang="en-US"/>
        </a:p>
      </dgm:t>
    </dgm:pt>
  </dgm:ptLst>
  <dgm:cxnLst>
    <dgm:cxn modelId="{6319295E-5AB0-458F-9A43-E7262CD25887}" srcId="{9B6F7F94-2340-481D-B417-CA9734B1000D}" destId="{500EC29B-1D51-433F-B5DC-045C2DC8BDFD}" srcOrd="1" destOrd="0" parTransId="{9E24CF51-BD8E-4293-898B-156AC8F46747}" sibTransId="{E8183B59-0D7A-4649-8A50-DA19E0032739}"/>
    <dgm:cxn modelId="{167FE331-6D0F-4FBB-BEDD-64CF1B1ECAB0}" srcId="{9B6F7F94-2340-481D-B417-CA9734B1000D}" destId="{AAB36C77-158C-4AF4-8497-9974EC8BC3D4}" srcOrd="0" destOrd="0" parTransId="{020F552F-40CC-475F-BD90-D04EFE4C0EBD}" sibTransId="{1EC3E8FF-BBD5-4389-9D8E-0E1E6F8E4B2E}"/>
    <dgm:cxn modelId="{C39F5FB3-6D3A-4A8F-BA31-DA1553D96EE2}" type="presOf" srcId="{1AED7817-75B7-443B-B742-8F9AD606FD7F}" destId="{644F466B-B41F-4738-A80B-ED44CA26DBD0}" srcOrd="0" destOrd="0" presId="urn:microsoft.com/office/officeart/2005/8/layout/StepDownProcess"/>
    <dgm:cxn modelId="{B447CFA5-5F71-4825-9E8F-301D0528CCFE}" type="presOf" srcId="{500EC29B-1D51-433F-B5DC-045C2DC8BDFD}" destId="{6F22F96D-D54F-4B97-A0FF-50D2E58A431F}" srcOrd="0" destOrd="0" presId="urn:microsoft.com/office/officeart/2005/8/layout/StepDownProcess"/>
    <dgm:cxn modelId="{417CF385-929F-4B9F-99E2-D4C748C28A0C}" type="presOf" srcId="{9B6F7F94-2340-481D-B417-CA9734B1000D}" destId="{78641C8F-4190-4677-B008-3AA9ECE74BED}" srcOrd="0" destOrd="0" presId="urn:microsoft.com/office/officeart/2005/8/layout/StepDownProcess"/>
    <dgm:cxn modelId="{AFA858D0-B1E3-4893-A6A7-93179B28C916}" type="presOf" srcId="{2C4E00C5-A7F4-4035-A0EB-7B3585327A4E}" destId="{ECC44395-5885-46FE-842F-7AC454618BCD}" srcOrd="0" destOrd="0" presId="urn:microsoft.com/office/officeart/2005/8/layout/StepDownProcess"/>
    <dgm:cxn modelId="{187BB958-E705-41A6-BB50-06E140082CEF}" srcId="{500EC29B-1D51-433F-B5DC-045C2DC8BDFD}" destId="{2C4E00C5-A7F4-4035-A0EB-7B3585327A4E}" srcOrd="0" destOrd="0" parTransId="{37D7F44B-7CF5-42AF-AA5B-761C3B445DF0}" sibTransId="{4C9CBA21-E66E-44D3-BB48-2A3477D5EF75}"/>
    <dgm:cxn modelId="{F55E3F13-A697-446A-819C-EB4E8C4DB57C}" type="presOf" srcId="{AAB36C77-158C-4AF4-8497-9974EC8BC3D4}" destId="{D464FB87-F8BC-4619-B212-8E76F9E40B0B}" srcOrd="0" destOrd="0" presId="urn:microsoft.com/office/officeart/2005/8/layout/StepDownProcess"/>
    <dgm:cxn modelId="{811435C4-E0CC-44E2-B517-17BDCB7DFED8}" srcId="{AAB36C77-158C-4AF4-8497-9974EC8BC3D4}" destId="{1AED7817-75B7-443B-B742-8F9AD606FD7F}" srcOrd="0" destOrd="0" parTransId="{88A50762-EE91-4CAD-B673-4B66FB304A79}" sibTransId="{05484067-7B56-4A28-A48D-1EEBAD01937C}"/>
    <dgm:cxn modelId="{12781BA3-FC4A-452E-84B3-7522A701A847}" type="presParOf" srcId="{78641C8F-4190-4677-B008-3AA9ECE74BED}" destId="{D070F3CC-EEA7-4F5B-BF7C-8780A92C5545}" srcOrd="0" destOrd="0" presId="urn:microsoft.com/office/officeart/2005/8/layout/StepDownProcess"/>
    <dgm:cxn modelId="{57027593-893E-4BD7-9743-A775DF1323B5}" type="presParOf" srcId="{D070F3CC-EEA7-4F5B-BF7C-8780A92C5545}" destId="{9BF3A7B9-4DEA-4378-86A4-3BA895335AFB}" srcOrd="0" destOrd="0" presId="urn:microsoft.com/office/officeart/2005/8/layout/StepDownProcess"/>
    <dgm:cxn modelId="{201BA7C3-9FED-498E-B0C6-3F21A0110DD6}" type="presParOf" srcId="{D070F3CC-EEA7-4F5B-BF7C-8780A92C5545}" destId="{D464FB87-F8BC-4619-B212-8E76F9E40B0B}" srcOrd="1" destOrd="0" presId="urn:microsoft.com/office/officeart/2005/8/layout/StepDownProcess"/>
    <dgm:cxn modelId="{2F8079D5-4A1F-4007-A166-078CBAEEFB83}" type="presParOf" srcId="{D070F3CC-EEA7-4F5B-BF7C-8780A92C5545}" destId="{644F466B-B41F-4738-A80B-ED44CA26DBD0}" srcOrd="2" destOrd="0" presId="urn:microsoft.com/office/officeart/2005/8/layout/StepDownProcess"/>
    <dgm:cxn modelId="{B45AC1B4-C4C3-433A-A02B-A1ECB1F35287}" type="presParOf" srcId="{78641C8F-4190-4677-B008-3AA9ECE74BED}" destId="{3F0C469C-3745-4735-9D23-EEBDB3BA6888}" srcOrd="1" destOrd="0" presId="urn:microsoft.com/office/officeart/2005/8/layout/StepDownProcess"/>
    <dgm:cxn modelId="{4DA5D788-BF72-46B7-9959-1DA826E5FD12}" type="presParOf" srcId="{78641C8F-4190-4677-B008-3AA9ECE74BED}" destId="{1F610272-9567-4E80-B2CB-F0C351C12476}" srcOrd="2" destOrd="0" presId="urn:microsoft.com/office/officeart/2005/8/layout/StepDownProcess"/>
    <dgm:cxn modelId="{72790B76-9ED4-4F21-BD5C-A2C8244B8C13}" type="presParOf" srcId="{1F610272-9567-4E80-B2CB-F0C351C12476}" destId="{6F22F96D-D54F-4B97-A0FF-50D2E58A431F}" srcOrd="0" destOrd="0" presId="urn:microsoft.com/office/officeart/2005/8/layout/StepDownProcess"/>
    <dgm:cxn modelId="{863DC44F-64A7-472D-B5C2-B325241A8217}" type="presParOf" srcId="{1F610272-9567-4E80-B2CB-F0C351C12476}" destId="{ECC44395-5885-46FE-842F-7AC454618BC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3A7B9-4DEA-4378-86A4-3BA895335AFB}">
      <dsp:nvSpPr>
        <dsp:cNvPr id="0" name=""/>
        <dsp:cNvSpPr/>
      </dsp:nvSpPr>
      <dsp:spPr>
        <a:xfrm rot="5400000">
          <a:off x="480394" y="1779115"/>
          <a:ext cx="1591089" cy="181139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64FB87-F8BC-4619-B212-8E76F9E40B0B}">
      <dsp:nvSpPr>
        <dsp:cNvPr id="0" name=""/>
        <dsp:cNvSpPr/>
      </dsp:nvSpPr>
      <dsp:spPr>
        <a:xfrm>
          <a:off x="58852" y="15360"/>
          <a:ext cx="2678458" cy="187483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Phenomenon to be measured</a:t>
          </a:r>
          <a:endParaRPr lang="en-US" sz="3300" kern="1200" dirty="0"/>
        </a:p>
      </dsp:txBody>
      <dsp:txXfrm>
        <a:off x="150390" y="106898"/>
        <a:ext cx="2495382" cy="1691758"/>
      </dsp:txXfrm>
    </dsp:sp>
    <dsp:sp modelId="{644F466B-B41F-4738-A80B-ED44CA26DBD0}">
      <dsp:nvSpPr>
        <dsp:cNvPr id="0" name=""/>
        <dsp:cNvSpPr/>
      </dsp:nvSpPr>
      <dsp:spPr>
        <a:xfrm>
          <a:off x="2680125" y="164157"/>
          <a:ext cx="4481482" cy="1575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mj-lt"/>
            </a:rPr>
            <a:t>Conceptual framework helps to determine what is to be measured and delineates how it will be operationalized</a:t>
          </a:r>
          <a:endParaRPr lang="en-US" sz="2100" kern="1200" dirty="0">
            <a:latin typeface="+mj-lt"/>
          </a:endParaRPr>
        </a:p>
      </dsp:txBody>
      <dsp:txXfrm>
        <a:off x="2680125" y="164157"/>
        <a:ext cx="4481482" cy="1575345"/>
      </dsp:txXfrm>
    </dsp:sp>
    <dsp:sp modelId="{6F22F96D-D54F-4B97-A0FF-50D2E58A431F}">
      <dsp:nvSpPr>
        <dsp:cNvPr id="0" name=""/>
        <dsp:cNvSpPr/>
      </dsp:nvSpPr>
      <dsp:spPr>
        <a:xfrm>
          <a:off x="2187666" y="2134054"/>
          <a:ext cx="2678458" cy="187483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Study instrument</a:t>
          </a:r>
          <a:endParaRPr lang="en-US" sz="3300" kern="1200" dirty="0"/>
        </a:p>
      </dsp:txBody>
      <dsp:txXfrm>
        <a:off x="2279204" y="2225592"/>
        <a:ext cx="2495382" cy="1691758"/>
      </dsp:txXfrm>
    </dsp:sp>
    <dsp:sp modelId="{ECC44395-5885-46FE-842F-7AC454618BCD}">
      <dsp:nvSpPr>
        <dsp:cNvPr id="0" name=""/>
        <dsp:cNvSpPr/>
      </dsp:nvSpPr>
      <dsp:spPr>
        <a:xfrm>
          <a:off x="4814179" y="2300225"/>
          <a:ext cx="3451818" cy="1515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latin typeface="+mj-lt"/>
            </a:rPr>
            <a:t>Measurement framework guides the design and interpretation of the measurement</a:t>
          </a:r>
          <a:endParaRPr lang="en-US" sz="2100" kern="1200" dirty="0">
            <a:latin typeface="+mj-lt"/>
          </a:endParaRPr>
        </a:p>
      </dsp:txBody>
      <dsp:txXfrm>
        <a:off x="4814179" y="2300225"/>
        <a:ext cx="3451818" cy="151532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913" y="8863013"/>
            <a:ext cx="2663825" cy="138112"/>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a:latin typeface="Arial" pitchFamily="34" charset="0"/>
                <a:cs typeface="Arial" pitchFamily="34" charset="0"/>
              </a:defRPr>
            </a:lvl1pPr>
          </a:lstStyle>
          <a:p>
            <a:pPr>
              <a:defRPr/>
            </a:pPr>
            <a:r>
              <a:rPr lang="en-US"/>
              <a:t>[ADD PRESENTATION TITLE: INSERT TAB &gt; HEADER &amp; FOOTER &gt; NOTES AND HANDOUTS]</a:t>
            </a:r>
          </a:p>
        </p:txBody>
      </p:sp>
      <p:sp>
        <p:nvSpPr>
          <p:cNvPr id="7" name="Date Placeholder 2"/>
          <p:cNvSpPr>
            <a:spLocks noGrp="1"/>
          </p:cNvSpPr>
          <p:nvPr>
            <p:ph type="dt" idx="1"/>
          </p:nvPr>
        </p:nvSpPr>
        <p:spPr>
          <a:xfrm>
            <a:off x="1198563" y="8856663"/>
            <a:ext cx="881062" cy="146050"/>
          </a:xfrm>
          <a:prstGeom prst="rect">
            <a:avLst/>
          </a:prstGeom>
        </p:spPr>
        <p:txBody>
          <a:bodyPr vert="horz" lIns="0" tIns="0" rIns="0" bIns="0" rtlCol="0"/>
          <a:lstStyle>
            <a:lvl1pPr algn="l" eaLnBrk="1" fontAlgn="auto" hangingPunct="1">
              <a:spcBef>
                <a:spcPts val="0"/>
              </a:spcBef>
              <a:spcAft>
                <a:spcPts val="0"/>
              </a:spcAft>
              <a:defRPr sz="800">
                <a:latin typeface="Arial" pitchFamily="34" charset="0"/>
                <a:cs typeface="Arial" pitchFamily="34" charset="0"/>
              </a:defRPr>
            </a:lvl1pPr>
          </a:lstStyle>
          <a:p>
            <a:pPr>
              <a:defRPr/>
            </a:pPr>
            <a:fld id="{CC4281D1-3D4C-449E-8B40-C08F4C0423E5}" type="datetime1">
              <a:rPr lang="en-US" smtClean="0"/>
              <a:t>9/14/2018</a:t>
            </a:fld>
            <a:endParaRPr lang="en-US" dirty="0"/>
          </a:p>
        </p:txBody>
      </p:sp>
      <p:cxnSp>
        <p:nvCxnSpPr>
          <p:cNvPr id="44" name="Straight Connector 43"/>
          <p:cNvCxnSpPr/>
          <p:nvPr/>
        </p:nvCxnSpPr>
        <p:spPr>
          <a:xfrm>
            <a:off x="455613" y="8796338"/>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325" y="8856663"/>
            <a:ext cx="554038" cy="106362"/>
          </a:xfrm>
          <a:prstGeom prst="rect">
            <a:avLst/>
          </a:prstGeom>
        </p:spPr>
        <p:txBody>
          <a:bodyPr vert="horz" wrap="square" lIns="0" tIns="0" rIns="0" bIns="0" rtlCol="0" anchor="b" anchorCtr="0"/>
          <a:lstStyle>
            <a:lvl1pPr marL="0" algn="l" defTabSz="914400" rtl="0" eaLnBrk="1" fontAlgn="auto" latinLnBrk="0" hangingPunct="1">
              <a:spcBef>
                <a:spcPts val="0"/>
              </a:spcBef>
              <a:spcAft>
                <a:spcPts val="0"/>
              </a:spcAft>
              <a:defRPr lang="en-US" sz="800" kern="1200">
                <a:solidFill>
                  <a:schemeClr val="tx1"/>
                </a:solidFill>
                <a:latin typeface="Arial" pitchFamily="34" charset="0"/>
                <a:ea typeface="+mn-ea"/>
                <a:cs typeface="Arial" pitchFamily="34" charset="0"/>
              </a:defRPr>
            </a:lvl1pPr>
          </a:lstStyle>
          <a:p>
            <a:pPr>
              <a:defRPr/>
            </a:pPr>
            <a:fld id="{D1786D7C-1D6B-4C3A-969C-11E3524D5FBA}" type="slidenum">
              <a:rPr/>
              <a:pPr>
                <a:defRPr/>
              </a:pPr>
              <a:t>‹#›</a:t>
            </a:fld>
            <a:endParaRPr dirty="0"/>
          </a:p>
        </p:txBody>
      </p:sp>
      <p:pic>
        <p:nvPicPr>
          <p:cNvPr id="143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8866188"/>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7450" y="400050"/>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441325" y="4079875"/>
            <a:ext cx="5961063" cy="4481513"/>
          </a:xfrm>
          <a:prstGeom prst="rect">
            <a:avLst/>
          </a:prstGeom>
        </p:spPr>
        <p:txBody>
          <a:bodyPr vert="horz" lIns="0" tIns="0" rIns="0" bIns="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11" name="Header Placeholder 1"/>
          <p:cNvSpPr>
            <a:spLocks noGrp="1"/>
          </p:cNvSpPr>
          <p:nvPr>
            <p:ph type="hdr" sz="quarter"/>
          </p:nvPr>
        </p:nvSpPr>
        <p:spPr>
          <a:xfrm>
            <a:off x="2227263" y="8863013"/>
            <a:ext cx="2665412" cy="138112"/>
          </a:xfrm>
          <a:prstGeom prst="rect">
            <a:avLst/>
          </a:prstGeom>
        </p:spPr>
        <p:txBody>
          <a:bodyPr vert="horz" wrap="square" lIns="0" tIns="0" rIns="0" bIns="0" rtlCol="0" anchor="t" anchorCtr="0"/>
          <a:lstStyle>
            <a:lvl1pPr algn="l" eaLnBrk="1" fontAlgn="auto" hangingPunct="1">
              <a:lnSpc>
                <a:spcPct val="95000"/>
              </a:lnSpc>
              <a:spcBef>
                <a:spcPts val="0"/>
              </a:spcBef>
              <a:spcAft>
                <a:spcPts val="0"/>
              </a:spcAft>
              <a:defRPr sz="800" i="0">
                <a:latin typeface="Arial" pitchFamily="34" charset="0"/>
                <a:cs typeface="Arial" pitchFamily="34" charset="0"/>
              </a:defRPr>
            </a:lvl1pPr>
          </a:lstStyle>
          <a:p>
            <a:pPr>
              <a:defRPr/>
            </a:pPr>
            <a:r>
              <a:rPr lang="en-US"/>
              <a:t>[ADD PRESENTATION TITLE: INSERT TAB &gt; HEADER &amp; FOOTER &gt; NOTES AND HANDOUTS]</a:t>
            </a:r>
            <a:endParaRPr lang="en-US" dirty="0"/>
          </a:p>
        </p:txBody>
      </p:sp>
      <p:sp>
        <p:nvSpPr>
          <p:cNvPr id="12" name="Date Placeholder 2"/>
          <p:cNvSpPr>
            <a:spLocks noGrp="1"/>
          </p:cNvSpPr>
          <p:nvPr>
            <p:ph type="dt" idx="1"/>
          </p:nvPr>
        </p:nvSpPr>
        <p:spPr>
          <a:xfrm>
            <a:off x="1206500" y="8856663"/>
            <a:ext cx="879475" cy="146050"/>
          </a:xfrm>
          <a:prstGeom prst="rect">
            <a:avLst/>
          </a:prstGeom>
        </p:spPr>
        <p:txBody>
          <a:bodyPr vert="horz" lIns="0" tIns="0" rIns="0" bIns="0" rtlCol="0"/>
          <a:lstStyle>
            <a:lvl1pPr algn="l" eaLnBrk="1" fontAlgn="auto" hangingPunct="1">
              <a:spcBef>
                <a:spcPts val="0"/>
              </a:spcBef>
              <a:spcAft>
                <a:spcPts val="0"/>
              </a:spcAft>
              <a:defRPr sz="800" i="0">
                <a:latin typeface="Arial" pitchFamily="34" charset="0"/>
                <a:cs typeface="Arial" pitchFamily="34" charset="0"/>
              </a:defRPr>
            </a:lvl1pPr>
          </a:lstStyle>
          <a:p>
            <a:pPr>
              <a:defRPr/>
            </a:pPr>
            <a:fld id="{10F433F6-26FF-4FF0-8182-76D4B8413F65}" type="datetime1">
              <a:rPr lang="en-US" smtClean="0"/>
              <a:t>9/14/2018</a:t>
            </a:fld>
            <a:endParaRPr lang="en-US" dirty="0"/>
          </a:p>
        </p:txBody>
      </p:sp>
      <p:sp>
        <p:nvSpPr>
          <p:cNvPr id="28" name="Slide Number Placeholder 6"/>
          <p:cNvSpPr>
            <a:spLocks noGrp="1"/>
          </p:cNvSpPr>
          <p:nvPr>
            <p:ph type="sldNum" sz="quarter" idx="5"/>
          </p:nvPr>
        </p:nvSpPr>
        <p:spPr>
          <a:xfrm>
            <a:off x="447675" y="8856663"/>
            <a:ext cx="554038" cy="106362"/>
          </a:xfrm>
          <a:prstGeom prst="rect">
            <a:avLst/>
          </a:prstGeom>
        </p:spPr>
        <p:txBody>
          <a:bodyPr vert="horz" wrap="square" lIns="0" tIns="0" rIns="0" bIns="0" rtlCol="0" anchor="b" anchorCtr="0"/>
          <a:lstStyle>
            <a:lvl1pPr marL="0" algn="l" defTabSz="914400" rtl="0" eaLnBrk="1" fontAlgn="auto" latinLnBrk="0" hangingPunct="1">
              <a:spcBef>
                <a:spcPts val="0"/>
              </a:spcBef>
              <a:spcAft>
                <a:spcPts val="0"/>
              </a:spcAft>
              <a:defRPr lang="en-US" sz="800" i="0" kern="1200">
                <a:solidFill>
                  <a:schemeClr val="tx1"/>
                </a:solidFill>
                <a:latin typeface="Arial" pitchFamily="34" charset="0"/>
                <a:ea typeface="+mn-ea"/>
                <a:cs typeface="Arial" pitchFamily="34" charset="0"/>
              </a:defRPr>
            </a:lvl1pPr>
          </a:lstStyle>
          <a:p>
            <a:pPr>
              <a:defRPr/>
            </a:pPr>
            <a:fld id="{C89B28AD-C9E3-4D5B-9F3E-BE846E322C5C}" type="slidenum">
              <a:rPr/>
              <a:pPr>
                <a:defRPr/>
              </a:pPr>
              <a:t>‹#›</a:t>
            </a:fld>
            <a:endParaRPr dirty="0"/>
          </a:p>
        </p:txBody>
      </p:sp>
      <p:cxnSp>
        <p:nvCxnSpPr>
          <p:cNvPr id="29" name="Straight Connector 28"/>
          <p:cNvCxnSpPr/>
          <p:nvPr/>
        </p:nvCxnSpPr>
        <p:spPr>
          <a:xfrm>
            <a:off x="455613" y="8796338"/>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3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8866188"/>
            <a:ext cx="6000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p:notesStyle>
    <a:lvl1pPr marL="114300" indent="-114300" algn="l" rtl="0" eaLnBrk="0" fontAlgn="base" hangingPunct="0">
      <a:spcBef>
        <a:spcPts val="800"/>
      </a:spcBef>
      <a:spcAft>
        <a:spcPct val="0"/>
      </a:spcAft>
      <a:buFont typeface="Arial" panose="020B0604020202020204" pitchFamily="34" charset="0"/>
      <a:buChar char="•"/>
      <a:defRPr sz="1200" kern="1200">
        <a:solidFill>
          <a:schemeClr val="tx1"/>
        </a:solidFill>
        <a:latin typeface="Arial" pitchFamily="34" charset="0"/>
        <a:ea typeface="Arial" charset="0"/>
        <a:cs typeface="Arial" pitchFamily="34" charset="0"/>
      </a:defRPr>
    </a:lvl1pPr>
    <a:lvl2pPr marL="285750" indent="-112713" algn="l" rtl="0" eaLnBrk="0" fontAlgn="base" hangingPunct="0">
      <a:spcBef>
        <a:spcPts val="200"/>
      </a:spcBef>
      <a:spcAft>
        <a:spcPct val="0"/>
      </a:spcAft>
      <a:buFont typeface="Arial" panose="020B0604020202020204" pitchFamily="34" charset="0"/>
      <a:buChar char="•"/>
      <a:defRPr sz="1100" kern="1200">
        <a:solidFill>
          <a:schemeClr val="tx1"/>
        </a:solidFill>
        <a:latin typeface="Arial" pitchFamily="34" charset="0"/>
        <a:ea typeface="Arial" charset="0"/>
        <a:cs typeface="Arial" pitchFamily="34" charset="0"/>
      </a:defRPr>
    </a:lvl2pPr>
    <a:lvl3pPr marL="403225" indent="-117475" algn="l" rtl="0" eaLnBrk="0" fontAlgn="base" hangingPunct="0">
      <a:spcBef>
        <a:spcPts val="200"/>
      </a:spcBef>
      <a:spcAft>
        <a:spcPct val="0"/>
      </a:spcAft>
      <a:buFont typeface="Arial" panose="020B0604020202020204" pitchFamily="34" charset="0"/>
      <a:buChar char="•"/>
      <a:defRPr sz="1000" kern="1200">
        <a:solidFill>
          <a:schemeClr val="tx1"/>
        </a:solidFill>
        <a:latin typeface="Arial" pitchFamily="34" charset="0"/>
        <a:ea typeface="Arial" charset="0"/>
        <a:cs typeface="Arial" pitchFamily="34" charset="0"/>
      </a:defRPr>
    </a:lvl3pPr>
    <a:lvl4pPr marL="569913" indent="-112713" algn="l" rtl="0" eaLnBrk="0" fontAlgn="base" hangingPunct="0">
      <a:spcBef>
        <a:spcPts val="200"/>
      </a:spcBef>
      <a:spcAft>
        <a:spcPct val="0"/>
      </a:spcAft>
      <a:buFont typeface="Arial" panose="020B0604020202020204" pitchFamily="34" charset="0"/>
      <a:buChar char="•"/>
      <a:defRPr sz="1000" kern="1200">
        <a:solidFill>
          <a:schemeClr val="tx1"/>
        </a:solidFill>
        <a:latin typeface="Arial" pitchFamily="34" charset="0"/>
        <a:ea typeface="Arial" charset="0"/>
        <a:cs typeface="Arial" pitchFamily="34" charset="0"/>
      </a:defRPr>
    </a:lvl4pPr>
    <a:lvl5pPr marL="457200" indent="114300" algn="l" rtl="0" eaLnBrk="0" fontAlgn="base" hangingPunct="0">
      <a:spcBef>
        <a:spcPct val="30000"/>
      </a:spcBef>
      <a:spcAft>
        <a:spcPct val="0"/>
      </a:spcAft>
      <a:buFont typeface="Arial" panose="020B0604020202020204" pitchFamily="34" charset="0"/>
      <a:buChar char="•"/>
      <a:defRPr sz="1000" kern="1200">
        <a:solidFill>
          <a:schemeClr val="tx1"/>
        </a:solidFill>
        <a:latin typeface="+mn-lt"/>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US" altLang="en-US" dirty="0" smtClean="0"/>
          </a:p>
        </p:txBody>
      </p:sp>
      <p:sp>
        <p:nvSpPr>
          <p:cNvPr id="1638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1638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C6EE8E77-FA1C-4F2A-9DB8-3220C320FCE7}"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1639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8D493BB-CA31-448B-9904-5927A40E1758}" type="slidenum">
              <a:rPr altLang="en-US" smtClean="0">
                <a:latin typeface="Arial" panose="020B0604020202020204" pitchFamily="34" charset="0"/>
              </a:rPr>
              <a:pPr fontAlgn="base">
                <a:spcBef>
                  <a:spcPct val="0"/>
                </a:spcBef>
                <a:spcAft>
                  <a:spcPct val="0"/>
                </a:spcAft>
              </a:pPr>
              <a:t>1</a:t>
            </a:fld>
            <a:endParaRPr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3891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DB69ABFE-1C3C-4BA1-989A-D15492C963C0}"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3891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136624D-2F91-4FB7-B39D-B47F23813207}" type="slidenum">
              <a:rPr altLang="en-US" smtClean="0">
                <a:latin typeface="Arial" panose="020B0604020202020204" pitchFamily="34" charset="0"/>
              </a:rPr>
              <a:pPr fontAlgn="base">
                <a:spcBef>
                  <a:spcPct val="0"/>
                </a:spcBef>
                <a:spcAft>
                  <a:spcPct val="0"/>
                </a:spcAft>
              </a:pPr>
              <a:t>11</a:t>
            </a:fld>
            <a:endParaRPr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4301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86DD4532-ADDB-4EA8-AA2B-50C9C34354BF}"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430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069872F-E508-4F74-80F9-BF370A9DB5D5}" type="slidenum">
              <a:rPr altLang="en-US" smtClean="0">
                <a:latin typeface="Arial" panose="020B0604020202020204" pitchFamily="34" charset="0"/>
              </a:rPr>
              <a:pPr fontAlgn="base">
                <a:spcBef>
                  <a:spcPct val="0"/>
                </a:spcBef>
                <a:spcAft>
                  <a:spcPct val="0"/>
                </a:spcAft>
              </a:pPr>
              <a:t>14</a:t>
            </a:fld>
            <a:endParaRPr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4813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7618D871-AB17-40FD-AFAB-C905EB33FC91}"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481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3CBE3EF5-42DD-4799-9A2C-9743C521AA6D}" type="slidenum">
              <a:rPr altLang="en-US" smtClean="0">
                <a:latin typeface="Arial" panose="020B0604020202020204" pitchFamily="34" charset="0"/>
              </a:rPr>
              <a:pPr fontAlgn="base">
                <a:spcBef>
                  <a:spcPct val="0"/>
                </a:spcBef>
                <a:spcAft>
                  <a:spcPct val="0"/>
                </a:spcAft>
              </a:pPr>
              <a:t>18</a:t>
            </a:fld>
            <a:endParaRPr altLang="en-US"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01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501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26E9163-44E7-488C-9FA8-408D86D0CD99}"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5018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F1D2EA1A-76B8-47B5-AFB5-1DDA47666318}" type="slidenum">
              <a:rPr altLang="en-US" smtClean="0">
                <a:latin typeface="Arial" panose="020B0604020202020204" pitchFamily="34" charset="0"/>
              </a:rPr>
              <a:pPr fontAlgn="base">
                <a:spcBef>
                  <a:spcPct val="0"/>
                </a:spcBef>
                <a:spcAft>
                  <a:spcPct val="0"/>
                </a:spcAft>
              </a:pPr>
              <a:t>19</a:t>
            </a:fld>
            <a:endParaRPr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Up until </a:t>
            </a:r>
            <a:r>
              <a:rPr lang="en-US" altLang="en-US" dirty="0" smtClean="0"/>
              <a:t>now, </a:t>
            </a:r>
            <a:r>
              <a:rPr lang="en-US" altLang="en-US" dirty="0" smtClean="0"/>
              <a:t>you’ve been using and practicing CTT without even knowing it. Essentially, every time you used means and standard deviations for normal distributions, or distribution-free measures for non-normally distributed data, the so-called parametric measures, you were relying on the tenets of CTT. Your major concern was with how well observed scores reflect corresponding true scores. </a:t>
            </a:r>
          </a:p>
          <a:p>
            <a:r>
              <a:rPr lang="en-US" altLang="en-US" dirty="0" smtClean="0"/>
              <a:t>In essence, you were always assuming that any error that happened in your measures is a sum of various errors due to the person doing the measurement, the subject providing responses, the instrument, etc. and that they could not be </a:t>
            </a:r>
            <a:r>
              <a:rPr lang="en-US" altLang="en-US" dirty="0" smtClean="0"/>
              <a:t>evaluated </a:t>
            </a:r>
            <a:r>
              <a:rPr lang="en-US" altLang="en-US" dirty="0" smtClean="0"/>
              <a:t>separately. There was only just one error term, irrespective of the number of various sources of error.</a:t>
            </a:r>
          </a:p>
          <a:p>
            <a:endParaRPr lang="en-US" altLang="en-US" dirty="0" smtClean="0"/>
          </a:p>
        </p:txBody>
      </p:sp>
      <p:sp>
        <p:nvSpPr>
          <p:cNvPr id="542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542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B4DCA3F-428B-4B0D-982D-896060068A37}"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542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F90C586-5F33-4BFD-B2D1-064C6C823B56}" type="slidenum">
              <a:rPr altLang="en-US" smtClean="0">
                <a:latin typeface="Arial" panose="020B0604020202020204" pitchFamily="34" charset="0"/>
              </a:rPr>
              <a:pPr fontAlgn="base">
                <a:spcBef>
                  <a:spcPct val="0"/>
                </a:spcBef>
                <a:spcAft>
                  <a:spcPct val="0"/>
                </a:spcAft>
              </a:pPr>
              <a:t>21</a:t>
            </a:fld>
            <a:endParaRPr altLang="en-US"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Let’s briefly summarize the main principles of CTT you’ve been using all along.</a:t>
            </a:r>
          </a:p>
          <a:p>
            <a:endParaRPr lang="en-US" altLang="en-US" smtClean="0"/>
          </a:p>
        </p:txBody>
      </p:sp>
      <p:sp>
        <p:nvSpPr>
          <p:cNvPr id="614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614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1705183-4E7C-4882-8F9C-173C839744BB}"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6144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E2941A9E-3188-465E-AEE3-D8C87290EEC6}" type="slidenum">
              <a:rPr altLang="en-US" smtClean="0">
                <a:latin typeface="Arial" panose="020B0604020202020204" pitchFamily="34" charset="0"/>
              </a:rPr>
              <a:pPr fontAlgn="base">
                <a:spcBef>
                  <a:spcPct val="0"/>
                </a:spcBef>
                <a:spcAft>
                  <a:spcPct val="0"/>
                </a:spcAft>
              </a:pPr>
              <a:t>24</a:t>
            </a:fld>
            <a:endParaRPr altLang="en-US"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7066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CEF7FD4-CA19-4355-8CF1-3D4E96F35062}"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7066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E8133F6-54EA-4E13-A36C-C3BDE3605AEB}" type="slidenum">
              <a:rPr altLang="en-US" smtClean="0">
                <a:latin typeface="Arial" panose="020B0604020202020204" pitchFamily="34" charset="0"/>
              </a:rPr>
              <a:pPr fontAlgn="base">
                <a:spcBef>
                  <a:spcPct val="0"/>
                </a:spcBef>
                <a:spcAft>
                  <a:spcPct val="0"/>
                </a:spcAft>
              </a:pPr>
              <a:t>32</a:t>
            </a:fld>
            <a:endParaRPr altLang="en-US"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7270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64DA332A-9F09-4694-A9E5-CC20412CEE42}"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7271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91E7B12A-0000-4D32-930F-453A51C4949E}" type="slidenum">
              <a:rPr altLang="en-US" smtClean="0">
                <a:latin typeface="Arial" panose="020B0604020202020204" pitchFamily="34" charset="0"/>
              </a:rPr>
              <a:pPr fontAlgn="base">
                <a:spcBef>
                  <a:spcPct val="0"/>
                </a:spcBef>
                <a:spcAft>
                  <a:spcPct val="0"/>
                </a:spcAft>
              </a:pPr>
              <a:t>33</a:t>
            </a:fld>
            <a:endParaRPr alt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2458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22EE3FB7-CFF0-4D55-91BE-3E5B3AFEE3C3}"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2458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99C0D7B-400E-4709-BD6B-AC5D09F2AF8C}" type="slidenum">
              <a:rPr altLang="en-US" smtClean="0">
                <a:latin typeface="Arial" panose="020B0604020202020204" pitchFamily="34" charset="0"/>
              </a:rPr>
              <a:pPr fontAlgn="base">
                <a:spcBef>
                  <a:spcPct val="0"/>
                </a:spcBef>
                <a:spcAft>
                  <a:spcPct val="0"/>
                </a:spcAft>
              </a:pPr>
              <a:t>2</a:t>
            </a:fld>
            <a:endParaRPr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283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2283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F8CA15F-CDAC-40EB-A35E-3E178A941057}"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2283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30673D6-4EBF-4D00-A30F-8206ECFAA951}" type="slidenum">
              <a:rPr altLang="en-US" smtClean="0">
                <a:latin typeface="Arial" panose="020B0604020202020204" pitchFamily="34" charset="0"/>
              </a:rPr>
              <a:pPr fontAlgn="base">
                <a:spcBef>
                  <a:spcPct val="0"/>
                </a:spcBef>
                <a:spcAft>
                  <a:spcPct val="0"/>
                </a:spcAft>
              </a:pPr>
              <a:t>34</a:t>
            </a:fld>
            <a:endParaRPr altLang="en-US"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Modern measurement theories take a wider view of error structure and look a bit deeper by examining other factors that influence precision and accuracy of measurements:</a:t>
            </a:r>
          </a:p>
          <a:p>
            <a:pPr marL="400050" lvl="1" indent="-228600">
              <a:spcBef>
                <a:spcPts val="800"/>
              </a:spcBef>
              <a:buFont typeface="Arial" panose="020B0604020202020204" pitchFamily="34" charset="0"/>
              <a:buAutoNum type="arabicPeriod"/>
            </a:pPr>
            <a:r>
              <a:rPr lang="en-US" altLang="en-US" dirty="0" smtClean="0"/>
              <a:t>Generalizability theory – acknowledges the multiple sources of measurement error by deriving estimates of each source separately. </a:t>
            </a:r>
            <a:r>
              <a:rPr lang="en-US" altLang="en-US" b="1" dirty="0" smtClean="0"/>
              <a:t>Accounts for the differences in measurement conditions that one is likely to encounter in applied measurement contexts (population characteristics, time, setting).</a:t>
            </a:r>
          </a:p>
          <a:p>
            <a:pPr marL="400050" lvl="1" indent="-228600">
              <a:spcBef>
                <a:spcPts val="800"/>
              </a:spcBef>
              <a:buFont typeface="Arial" panose="020B0604020202020204" pitchFamily="34" charset="0"/>
              <a:buAutoNum type="arabicPeriod"/>
            </a:pPr>
            <a:r>
              <a:rPr lang="en-US" altLang="en-US" dirty="0" smtClean="0"/>
              <a:t>Item response theory – in contrast to classical measurement theory, which focuses on test performance, this theory focuses on item’s performance and the examinee’s ability; </a:t>
            </a:r>
            <a:r>
              <a:rPr lang="en-US" altLang="en-US" dirty="0" smtClean="0"/>
              <a:t>e.g., </a:t>
            </a:r>
            <a:r>
              <a:rPr lang="en-US" altLang="en-US" dirty="0" smtClean="0"/>
              <a:t>examinee’s performance could be predicted based on a set of factors referred to as traits, latent traits, abilities or proficiencies. </a:t>
            </a:r>
            <a:r>
              <a:rPr lang="en-US" altLang="en-US" b="1" dirty="0" smtClean="0"/>
              <a:t>IRT is used in Factor Analysis/ Principal Component Analysis and in Item Analysis. </a:t>
            </a:r>
          </a:p>
          <a:p>
            <a:pPr marL="400050" lvl="1" indent="-228600">
              <a:spcBef>
                <a:spcPts val="800"/>
              </a:spcBef>
              <a:buFont typeface="Arial" panose="020B0604020202020204" pitchFamily="34" charset="0"/>
              <a:buAutoNum type="arabicPeriod"/>
            </a:pPr>
            <a:endParaRPr lang="en-US" altLang="en-US" dirty="0" smtClean="0"/>
          </a:p>
          <a:p>
            <a:r>
              <a:rPr lang="en-US" altLang="en-US" dirty="0" smtClean="0"/>
              <a:t>If you are interested to learn more about these theories, </a:t>
            </a:r>
            <a:r>
              <a:rPr lang="en-US" altLang="en-US" dirty="0" smtClean="0"/>
              <a:t>we</a:t>
            </a:r>
            <a:r>
              <a:rPr lang="en-US" altLang="en-US" baseline="0" dirty="0" smtClean="0"/>
              <a:t> will be learning more about them in the second part of the course </a:t>
            </a:r>
            <a:r>
              <a:rPr lang="en-US" altLang="en-US" i="1" dirty="0" smtClean="0"/>
              <a:t>. </a:t>
            </a:r>
            <a:endParaRPr lang="en-US" altLang="en-US" dirty="0" smtClean="0"/>
          </a:p>
          <a:p>
            <a:r>
              <a:rPr lang="en-US" altLang="en-US" dirty="0" smtClean="0"/>
              <a:t>Also, Your textbook on health measurement scales by </a:t>
            </a:r>
            <a:r>
              <a:rPr lang="en-US" altLang="en-US" dirty="0" err="1" smtClean="0"/>
              <a:t>Streiner</a:t>
            </a:r>
            <a:r>
              <a:rPr lang="en-US" altLang="en-US" dirty="0" smtClean="0"/>
              <a:t>, Norman and </a:t>
            </a:r>
            <a:r>
              <a:rPr lang="en-US" altLang="en-US" dirty="0" err="1" smtClean="0"/>
              <a:t>Cairney</a:t>
            </a:r>
            <a:r>
              <a:rPr lang="en-US" altLang="en-US" dirty="0" smtClean="0"/>
              <a:t> 2015 has separate chapters on the two most well-known modern measurement theories, Ch. 9 on Generalizability Theory and Ch. 12 on Item Response Theory.</a:t>
            </a:r>
          </a:p>
          <a:p>
            <a:endParaRPr lang="en-US" altLang="en-US" dirty="0" smtClean="0"/>
          </a:p>
        </p:txBody>
      </p:sp>
      <p:sp>
        <p:nvSpPr>
          <p:cNvPr id="5939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5939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A69110BA-64FA-412C-9EDB-CB27A4189383}"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593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79BB504F-5695-4DAA-969B-027B2D3F40BC}" type="slidenum">
              <a:rPr altLang="en-US" smtClean="0">
                <a:latin typeface="Arial" panose="020B0604020202020204" pitchFamily="34" charset="0"/>
              </a:rPr>
              <a:pPr fontAlgn="base">
                <a:spcBef>
                  <a:spcPct val="0"/>
                </a:spcBef>
                <a:spcAft>
                  <a:spcPct val="0"/>
                </a:spcAft>
              </a:pPr>
              <a:t>35</a:t>
            </a:fld>
            <a:endParaRPr altLang="en-US" smtClean="0">
              <a:latin typeface="Arial" panose="020B0604020202020204" pitchFamily="34" charset="0"/>
            </a:endParaRPr>
          </a:p>
        </p:txBody>
      </p:sp>
    </p:spTree>
    <p:extLst>
      <p:ext uri="{BB962C8B-B14F-4D97-AF65-F5344CB8AC3E}">
        <p14:creationId xmlns:p14="http://schemas.microsoft.com/office/powerpoint/2010/main" val="659251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14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2314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AFA06836-83B7-42DA-8F07-7771A73D144D}"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2314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577226F0-3DE5-46A0-A3DD-D2B0A485A38E}" type="slidenum">
              <a:rPr altLang="en-US" smtClean="0">
                <a:latin typeface="Arial" panose="020B0604020202020204" pitchFamily="34" charset="0"/>
              </a:rPr>
              <a:pPr fontAlgn="base">
                <a:spcBef>
                  <a:spcPct val="0"/>
                </a:spcBef>
                <a:spcAft>
                  <a:spcPct val="0"/>
                </a:spcAft>
              </a:pPr>
              <a:t>36</a:t>
            </a:fld>
            <a:endParaRPr altLang="en-US"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dirty="0" smtClean="0"/>
              <a:t>Next we are going to talk about a special section of measurement instruments which are used for unobservable</a:t>
            </a:r>
            <a:r>
              <a:rPr lang="en-US" baseline="0" dirty="0" smtClean="0"/>
              <a:t> phenomena. </a:t>
            </a:r>
            <a:r>
              <a:rPr lang="en-US" baseline="0" dirty="0" smtClean="0"/>
              <a:t>We develop scales when we want to measure phenomena that we believe to exist because of our theoretical understanding of the world but that we cannot assess directly.</a:t>
            </a:r>
          </a:p>
          <a:p>
            <a:r>
              <a:rPr lang="en-US" dirty="0" smtClean="0"/>
              <a:t>Definition: Measurement instruments that are collections</a:t>
            </a:r>
            <a:r>
              <a:rPr lang="en-US" baseline="0" dirty="0" smtClean="0"/>
              <a:t> of items combined into a composite score and intended to reveal levels of theoretical variables not readily observable by direct means are often referred to as scales. (</a:t>
            </a:r>
            <a:r>
              <a:rPr lang="en-US" baseline="0" dirty="0" err="1" smtClean="0"/>
              <a:t>DeVellis</a:t>
            </a:r>
            <a:r>
              <a:rPr lang="en-US" baseline="0" dirty="0" smtClean="0"/>
              <a:t>)</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dirty="0" smtClean="0"/>
              <a:t>The underlying phenomenon</a:t>
            </a:r>
            <a:r>
              <a:rPr lang="en-US" baseline="0" dirty="0" smtClean="0"/>
              <a:t> or construct that a scale is intended to reflect is often called the latent variable.</a:t>
            </a:r>
            <a:endParaRPr lang="en-US" dirty="0" smtClean="0"/>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10F433F6-26FF-4FF0-8182-76D4B8413F65}" type="datetime1">
              <a:rPr lang="en-US" smtClean="0"/>
              <a:t>9/14/2018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38</a:t>
            </a:fld>
            <a:endParaRPr lang="en-US" dirty="0"/>
          </a:p>
        </p:txBody>
      </p:sp>
    </p:spTree>
    <p:extLst>
      <p:ext uri="{BB962C8B-B14F-4D97-AF65-F5344CB8AC3E}">
        <p14:creationId xmlns:p14="http://schemas.microsoft.com/office/powerpoint/2010/main" val="2176987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Thurstone</a:t>
            </a:r>
            <a:r>
              <a:rPr lang="en-US" dirty="0" smtClean="0"/>
              <a:t> scaling: judges place a large pool of items into piles corresponding with</a:t>
            </a:r>
            <a:r>
              <a:rPr lang="en-US" baseline="0" dirty="0" smtClean="0"/>
              <a:t> equally spaced intervals of construct magnitude or strength. Subject’s choice indicates how much of the attribute the respondent possesses. Because of the equal intervals across items, scores from such scales are amenable to mathematical procedures based on interval scaling.</a:t>
            </a:r>
          </a:p>
          <a:p>
            <a:endParaRPr lang="en-US" baseline="0" dirty="0" smtClean="0"/>
          </a:p>
          <a:p>
            <a:r>
              <a:rPr lang="en-US" baseline="0" dirty="0" err="1" smtClean="0"/>
              <a:t>Guttman</a:t>
            </a:r>
            <a:r>
              <a:rPr lang="en-US" baseline="0" dirty="0" smtClean="0"/>
              <a:t> scaling: a series of items tapping progressively higher levels of attribute. Respondents have to endorse all preceding items before the amount of the attribute that the items tap exceeds that possessed by the subject.</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10F433F6-26FF-4FF0-8182-76D4B8413F65}" type="datetime1">
              <a:rPr lang="en-US" smtClean="0"/>
              <a:t>9/14/2018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43</a:t>
            </a:fld>
            <a:endParaRPr lang="en-US" dirty="0"/>
          </a:p>
        </p:txBody>
      </p:sp>
    </p:spTree>
    <p:extLst>
      <p:ext uri="{BB962C8B-B14F-4D97-AF65-F5344CB8AC3E}">
        <p14:creationId xmlns:p14="http://schemas.microsoft.com/office/powerpoint/2010/main" val="4246587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baseline="0" dirty="0" err="1" smtClean="0"/>
              <a:t>Guttman</a:t>
            </a:r>
            <a:r>
              <a:rPr lang="en-US" baseline="0" dirty="0" smtClean="0"/>
              <a:t> scaling: a series of items tapping progressively higher levels of attribute. Respondents have to endorse all preceding items before the amount of the attribute that the items tap exceeds that possessed by the subject.</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10F433F6-26FF-4FF0-8182-76D4B8413F65}" type="datetime1">
              <a:rPr lang="en-US" smtClean="0"/>
              <a:t>9/14/2018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47</a:t>
            </a:fld>
            <a:endParaRPr lang="en-US" dirty="0"/>
          </a:p>
        </p:txBody>
      </p:sp>
    </p:spTree>
    <p:extLst>
      <p:ext uri="{BB962C8B-B14F-4D97-AF65-F5344CB8AC3E}">
        <p14:creationId xmlns:p14="http://schemas.microsoft.com/office/powerpoint/2010/main" val="3250355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kern="0" dirty="0" smtClean="0"/>
              <a:t>Frequency Distribution </a:t>
            </a:r>
          </a:p>
          <a:p>
            <a:pPr lvl="1">
              <a:defRPr/>
            </a:pPr>
            <a:r>
              <a:rPr lang="en-US" kern="0" dirty="0" smtClean="0"/>
              <a:t>How frequently various scores on a measure occur </a:t>
            </a:r>
          </a:p>
          <a:p>
            <a:pPr lvl="1">
              <a:defRPr/>
            </a:pPr>
            <a:r>
              <a:rPr lang="en-US" kern="0" dirty="0" smtClean="0"/>
              <a:t>The way in which they are spread out across the sample </a:t>
            </a:r>
          </a:p>
          <a:p>
            <a:pPr lvl="1">
              <a:defRPr/>
            </a:pPr>
            <a:r>
              <a:rPr lang="en-US" kern="0" dirty="0" smtClean="0"/>
              <a:t>Whether a symmetrical distribution – both halves are identical in shape </a:t>
            </a:r>
          </a:p>
          <a:p>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10F433F6-26FF-4FF0-8182-76D4B8413F65}" type="datetime1">
              <a:rPr lang="en-US" smtClean="0"/>
              <a:t>9/14/2018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56</a:t>
            </a:fld>
            <a:endParaRPr lang="en-US" dirty="0"/>
          </a:p>
        </p:txBody>
      </p:sp>
    </p:spTree>
    <p:extLst>
      <p:ext uri="{BB962C8B-B14F-4D97-AF65-F5344CB8AC3E}">
        <p14:creationId xmlns:p14="http://schemas.microsoft.com/office/powerpoint/2010/main" val="4175267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1295400" y="708025"/>
            <a:ext cx="4725988"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p:cNvSpPr>
            <a:spLocks noGrp="1" noChangeArrowheads="1"/>
          </p:cNvSpPr>
          <p:nvPr>
            <p:ph type="body" idx="1"/>
          </p:nvPr>
        </p:nvSpPr>
        <p:spPr bwMode="auto">
          <a:xfrm>
            <a:off x="974725" y="4486275"/>
            <a:ext cx="5365750" cy="42497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anose="020B0604020202020204" pitchFamily="34" charset="0"/>
              <a:buNone/>
              <a:defRPr/>
            </a:pPr>
            <a:r>
              <a:rPr lang="en-US" altLang="en-US" dirty="0" smtClean="0"/>
              <a:t>This is an example of </a:t>
            </a:r>
            <a:r>
              <a:rPr lang="en-US" altLang="en-US" dirty="0" smtClean="0"/>
              <a:t>so-called “fiber yarn.” </a:t>
            </a:r>
            <a:r>
              <a:rPr lang="en-US" altLang="en-US" dirty="0" smtClean="0"/>
              <a:t>Billions </a:t>
            </a:r>
            <a:r>
              <a:rPr lang="en-US" altLang="en-US" dirty="0" smtClean="0"/>
              <a:t>of dollars have been spent on numerous studies of this association, from ecological to randomized controlled </a:t>
            </a:r>
            <a:r>
              <a:rPr lang="en-US" altLang="en-US" dirty="0" smtClean="0"/>
              <a:t>trial, </a:t>
            </a:r>
            <a:r>
              <a:rPr lang="en-US" altLang="en-US" dirty="0" smtClean="0"/>
              <a:t>but we are not any closer to the answer than we were at the time of the ecological study. </a:t>
            </a:r>
          </a:p>
          <a:p>
            <a:pPr marL="0" indent="0" eaLnBrk="1" hangingPunct="1">
              <a:buFont typeface="Arial" panose="020B0604020202020204" pitchFamily="34" charset="0"/>
              <a:buNone/>
              <a:defRPr/>
            </a:pPr>
            <a:endParaRPr lang="en-US" altLang="en-US" dirty="0" smtClean="0"/>
          </a:p>
          <a:p>
            <a:pPr eaLnBrk="1" hangingPunct="1">
              <a:defRPr/>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2867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EB14B254-4A29-4B3D-BAF8-11C0B2106F5A}"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2867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5E73862A-6A38-44DC-933D-CE75B96E3EB6}" type="slidenum">
              <a:rPr altLang="en-US" smtClean="0">
                <a:latin typeface="Arial" panose="020B0604020202020204" pitchFamily="34" charset="0"/>
              </a:rPr>
              <a:pPr fontAlgn="base">
                <a:spcBef>
                  <a:spcPct val="0"/>
                </a:spcBef>
                <a:spcAft>
                  <a:spcPct val="0"/>
                </a:spcAft>
              </a:pPr>
              <a:t>4</a:t>
            </a:fld>
            <a:endParaRPr altLang="en-US"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So</a:t>
            </a:r>
            <a:r>
              <a:rPr lang="en-US" altLang="en-US" dirty="0" smtClean="0"/>
              <a:t>, the main reason for the lack of clear answers on the association between fiber and colorectal cancer seems to be that most of the studies were poorly designed from the epi methods standpoint, they had poor exposure measurements, there could also have been a publication bias.</a:t>
            </a:r>
          </a:p>
          <a:p>
            <a:endParaRPr lang="en-US" altLang="en-US" dirty="0" smtClean="0"/>
          </a:p>
          <a:p>
            <a:endParaRPr lang="en-US" altLang="en-US" dirty="0" smtClean="0"/>
          </a:p>
        </p:txBody>
      </p:sp>
      <p:sp>
        <p:nvSpPr>
          <p:cNvPr id="307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3072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E2E8203-7824-419A-A2FD-208170BDDA0C}"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3072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0AFA8558-5868-4544-9067-F2D140196848}" type="slidenum">
              <a:rPr altLang="en-US" smtClean="0">
                <a:latin typeface="Arial" panose="020B0604020202020204" pitchFamily="34" charset="0"/>
              </a:rPr>
              <a:pPr fontAlgn="base">
                <a:spcBef>
                  <a:spcPct val="0"/>
                </a:spcBef>
                <a:spcAft>
                  <a:spcPct val="0"/>
                </a:spcAft>
              </a:pPr>
              <a:t>5</a:t>
            </a:fld>
            <a:endParaRPr altLang="en-US"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“Measurement is</a:t>
            </a:r>
            <a:r>
              <a:rPr lang="en-US" baseline="0" dirty="0" smtClean="0"/>
              <a:t> a fundamental activity of science.” </a:t>
            </a:r>
            <a:r>
              <a:rPr lang="en-US" baseline="0" dirty="0" err="1" smtClean="0"/>
              <a:t>DeVellis</a:t>
            </a:r>
            <a:endParaRPr lang="en-US" baseline="0" dirty="0" smtClean="0"/>
          </a:p>
          <a:p>
            <a:r>
              <a:rPr lang="en-US" baseline="0" dirty="0" smtClean="0"/>
              <a:t>Measurement is the “assignment of numerals to objects or events according to rules” Stevens</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10F433F6-26FF-4FF0-8182-76D4B8413F65}" type="datetime1">
              <a:rPr lang="en-US" smtClean="0"/>
              <a:t>9/14/2018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6</a:t>
            </a:fld>
            <a:endParaRPr lang="en-US" dirty="0"/>
          </a:p>
        </p:txBody>
      </p:sp>
    </p:spTree>
    <p:extLst>
      <p:ext uri="{BB962C8B-B14F-4D97-AF65-F5344CB8AC3E}">
        <p14:creationId xmlns:p14="http://schemas.microsoft.com/office/powerpoint/2010/main" val="4101273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Psychometrics is a field of study concerned with the theory and technique of psychological measurement. As defined by the National Council on Measurement in Education (NCME), psychometrics refers to psychological measurement. Generally, it refers to the field in psychology and education that is devoted to testing, measurement, assessment, and related activities.</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10F433F6-26FF-4FF0-8182-76D4B8413F65}" type="datetime1">
              <a:rPr lang="en-US" smtClean="0"/>
              <a:t>9/14/2018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7</a:t>
            </a:fld>
            <a:endParaRPr lang="en-US" dirty="0"/>
          </a:p>
        </p:txBody>
      </p:sp>
    </p:spTree>
    <p:extLst>
      <p:ext uri="{BB962C8B-B14F-4D97-AF65-F5344CB8AC3E}">
        <p14:creationId xmlns:p14="http://schemas.microsoft.com/office/powerpoint/2010/main" val="297584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r>
              <a:rPr lang="en-US" altLang="en-US" dirty="0" smtClean="0"/>
              <a:t>A phenomenon is the term, description, or label given to describe an idea or responses about an event, a situation, a process, a group of events, or a group of situations (</a:t>
            </a:r>
            <a:r>
              <a:rPr lang="en-US" altLang="en-US" dirty="0" err="1" smtClean="0"/>
              <a:t>Meleis</a:t>
            </a:r>
            <a:r>
              <a:rPr lang="en-US" altLang="en-US" dirty="0" smtClean="0"/>
              <a:t>, 2012). </a:t>
            </a:r>
          </a:p>
          <a:p>
            <a:r>
              <a:rPr lang="en-US" altLang="en-US" dirty="0" smtClean="0"/>
              <a:t>Logical connection between concept maps and DAGs.</a:t>
            </a:r>
          </a:p>
          <a:p>
            <a:r>
              <a:rPr lang="en-US" altLang="en-US" dirty="0" smtClean="0"/>
              <a:t>Concept maps are for outcomes.</a:t>
            </a:r>
          </a:p>
          <a:p>
            <a:pPr marL="114300" marR="0" lvl="0" indent="-114300" algn="l" defTabSz="914400" rtl="0" eaLnBrk="0" fontAlgn="base" latinLnBrk="0" hangingPunct="0">
              <a:lnSpc>
                <a:spcPct val="100000"/>
              </a:lnSpc>
              <a:spcBef>
                <a:spcPts val="800"/>
              </a:spcBef>
              <a:spcAft>
                <a:spcPct val="0"/>
              </a:spcAft>
              <a:buClrTx/>
              <a:buSzTx/>
              <a:buFont typeface="Arial" panose="020B0604020202020204" pitchFamily="34" charset="0"/>
              <a:buChar char="•"/>
              <a:tabLst/>
              <a:defRPr/>
            </a:pPr>
            <a:endParaRPr lang="en-US" altLang="en-US" dirty="0" smtClean="0"/>
          </a:p>
          <a:p>
            <a:endParaRPr lang="en-US" altLang="en-US" dirty="0" smtClean="0"/>
          </a:p>
        </p:txBody>
      </p:sp>
      <p:sp>
        <p:nvSpPr>
          <p:cNvPr id="34820"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smtClean="0">
                <a:latin typeface="Arial" panose="020B0604020202020204" pitchFamily="34" charset="0"/>
              </a:rPr>
              <a:t>[ADD PRESENTATION TITLE: INSERT TAB &gt; HEADER &amp; FOOTER &gt; NOTES AND HANDOUTS]</a:t>
            </a:r>
          </a:p>
        </p:txBody>
      </p:sp>
      <p:sp>
        <p:nvSpPr>
          <p:cNvPr id="34821"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D3367E49-369A-4ED3-B351-0D73FA1CE115}" type="datetime1">
              <a:rPr lang="en-US" altLang="en-US" smtClean="0">
                <a:latin typeface="Arial" panose="020B0604020202020204" pitchFamily="34" charset="0"/>
              </a:rPr>
              <a:t>9/14/2018</a:t>
            </a:fld>
            <a:endParaRPr lang="en-US" altLang="en-US" smtClean="0">
              <a:latin typeface="Arial" panose="020B0604020202020204" pitchFamily="34" charset="0"/>
            </a:endParaRPr>
          </a:p>
        </p:txBody>
      </p:sp>
      <p:sp>
        <p:nvSpPr>
          <p:cNvPr id="34822"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compatLnSpc="1">
            <a:prstTxWarp prst="textNoShape">
              <a:avLst/>
            </a:prstTxWarp>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D78ABE0B-2F25-4ED2-9AE9-609311A9E100}" type="slidenum">
              <a:rPr altLang="en-US" smtClean="0">
                <a:latin typeface="Arial" panose="020B0604020202020204" pitchFamily="34" charset="0"/>
              </a:rPr>
              <a:pPr fontAlgn="base">
                <a:spcBef>
                  <a:spcPct val="0"/>
                </a:spcBef>
                <a:spcAft>
                  <a:spcPct val="0"/>
                </a:spcAft>
              </a:pPr>
              <a:t>8</a:t>
            </a:fld>
            <a:endParaRPr altLang="en-US"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Special application to unobservable phenomena: the underlying phenomenon</a:t>
            </a:r>
            <a:r>
              <a:rPr lang="en-US" baseline="0" dirty="0" smtClean="0"/>
              <a:t> or construct that a scale is intended to reflect is often called the latent variable.</a:t>
            </a:r>
          </a:p>
          <a:p>
            <a:endParaRPr lang="en-US" dirty="0" smtClean="0"/>
          </a:p>
          <a:p>
            <a:pPr marL="0" indent="0">
              <a:buNone/>
            </a:pPr>
            <a:r>
              <a:rPr lang="en-US" dirty="0" smtClean="0"/>
              <a:t>Additional</a:t>
            </a:r>
            <a:r>
              <a:rPr lang="en-US" baseline="0" dirty="0" smtClean="0"/>
              <a:t> notes:</a:t>
            </a:r>
            <a:endParaRPr lang="en-US" dirty="0" smtClean="0"/>
          </a:p>
          <a:p>
            <a:r>
              <a:rPr lang="en-US" dirty="0" smtClean="0"/>
              <a:t>In addition, it is important to</a:t>
            </a:r>
            <a:r>
              <a:rPr lang="en-US" baseline="0" dirty="0" smtClean="0"/>
              <a:t> assess whether the theoretical constructs we as researchers identify correspond with the actual perception and experiences of the people we plan to study. Focus groups and other qualitative approaches can be a means of determining whether ideas that underlie constructs of interest make sense to respondents. These methods would also help identify concepts that were not obvious to researchers and thus preclude a measurement strategy that would be doomed to failure.</a:t>
            </a:r>
          </a:p>
          <a:p>
            <a:r>
              <a:rPr lang="en-US" baseline="0" dirty="0" smtClean="0"/>
              <a:t>Focus groups could also reveal the ‘natural’, everyday language that people use to talk about a concept.</a:t>
            </a:r>
          </a:p>
          <a:p>
            <a:r>
              <a:rPr lang="en-US" baseline="0" dirty="0" smtClean="0"/>
              <a:t>Other qualitative approaches: cognitive interviewing or asking respondents what they understood an item to be about and how would they formulate a response to it.</a:t>
            </a:r>
          </a:p>
          <a:p>
            <a:r>
              <a:rPr lang="en-US" baseline="0" dirty="0" smtClean="0"/>
              <a:t>E.g., OGTT test for children in the DESCRT study.</a:t>
            </a:r>
            <a:endParaRPr lang="en-US" dirty="0"/>
          </a:p>
        </p:txBody>
      </p:sp>
      <p:sp>
        <p:nvSpPr>
          <p:cNvPr id="4" name="Header Placeholder 3"/>
          <p:cNvSpPr>
            <a:spLocks noGrp="1"/>
          </p:cNvSpPr>
          <p:nvPr>
            <p:ph type="hdr" sz="quarter" idx="10"/>
          </p:nvPr>
        </p:nvSpPr>
        <p:spPr/>
        <p:txBody>
          <a:bodyPr/>
          <a:lstStyle/>
          <a:p>
            <a:pPr>
              <a:defRPr/>
            </a:pPr>
            <a:r>
              <a:rPr lang="en-US" smtClean="0"/>
              <a:t>[ADD PRESENTATION TITLE: INSERT TAB &gt; HEADER &amp; FOOTER &gt; NOTES AND HANDOUTS]</a:t>
            </a:r>
            <a:endParaRPr lang="en-US" dirty="0"/>
          </a:p>
        </p:txBody>
      </p:sp>
      <p:sp>
        <p:nvSpPr>
          <p:cNvPr id="5" name="Date Placeholder 4"/>
          <p:cNvSpPr>
            <a:spLocks noGrp="1"/>
          </p:cNvSpPr>
          <p:nvPr>
            <p:ph type="dt" idx="11"/>
          </p:nvPr>
        </p:nvSpPr>
        <p:spPr/>
        <p:txBody>
          <a:bodyPr/>
          <a:lstStyle/>
          <a:p>
            <a:pPr>
              <a:defRPr/>
            </a:pPr>
            <a:fld id="{10F433F6-26FF-4FF0-8182-76D4B8413F65}" type="datetime1">
              <a:rPr lang="en-US" smtClean="0"/>
              <a:t>9/14/2018</a:t>
            </a:fld>
            <a:endParaRPr lang="en-US" dirty="0"/>
          </a:p>
        </p:txBody>
      </p:sp>
      <p:sp>
        <p:nvSpPr>
          <p:cNvPr id="6" name="Slide Number Placeholder 5"/>
          <p:cNvSpPr>
            <a:spLocks noGrp="1"/>
          </p:cNvSpPr>
          <p:nvPr>
            <p:ph type="sldNum" sz="quarter" idx="12"/>
          </p:nvPr>
        </p:nvSpPr>
        <p:spPr/>
        <p:txBody>
          <a:bodyPr/>
          <a:lstStyle/>
          <a:p>
            <a:pPr>
              <a:defRPr/>
            </a:pPr>
            <a:fld id="{C89B28AD-C9E3-4D5B-9F3E-BE846E322C5C}" type="slidenum">
              <a:rPr lang="en-US" smtClean="0"/>
              <a:pPr>
                <a:defRPr/>
              </a:pPr>
              <a:t>9</a:t>
            </a:fld>
            <a:endParaRPr lang="en-US" dirty="0"/>
          </a:p>
        </p:txBody>
      </p:sp>
    </p:spTree>
    <p:extLst>
      <p:ext uri="{BB962C8B-B14F-4D97-AF65-F5344CB8AC3E}">
        <p14:creationId xmlns:p14="http://schemas.microsoft.com/office/powerpoint/2010/main" val="652498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p:nvSpPr>
        <p:spPr bwMode="auto">
          <a:xfrm>
            <a:off x="365125" y="366713"/>
            <a:ext cx="6859588" cy="5153025"/>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90000"/>
              </a:lnSpc>
              <a:defRPr/>
            </a:pPr>
            <a:endParaRPr lang="en-US" altLang="en-US" sz="1600" b="1" smtClean="0">
              <a:solidFill>
                <a:schemeClr val="bg1"/>
              </a:solidFill>
              <a:latin typeface="Arial" panose="020B0604020202020204" pitchFamily="34" charset="0"/>
            </a:endParaRPr>
          </a:p>
        </p:txBody>
      </p:sp>
      <p:pic>
        <p:nvPicPr>
          <p:cNvPr id="7"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userDrawn="1"/>
        </p:nvSpPr>
        <p:spPr bwMode="invGray">
          <a:xfrm>
            <a:off x="365125" y="366713"/>
            <a:ext cx="6859588" cy="5153025"/>
          </a:xfrm>
          <a:prstGeom prst="rect">
            <a:avLst/>
          </a:prstGeom>
          <a:solidFill>
            <a:schemeClr val="tx1"/>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algn="ctr" eaLnBrk="1" hangingPunct="1">
              <a:lnSpc>
                <a:spcPct val="90000"/>
              </a:lnSpc>
              <a:defRPr/>
            </a:pPr>
            <a:endParaRPr lang="en-US" altLang="en-US" sz="1600" b="1" smtClean="0">
              <a:solidFill>
                <a:schemeClr val="bg1"/>
              </a:solidFill>
              <a:latin typeface="Arial" panose="020B0604020202020204" pitchFamily="34" charset="0"/>
            </a:endParaRPr>
          </a:p>
        </p:txBody>
      </p:sp>
      <p:pic>
        <p:nvPicPr>
          <p:cNvPr id="9" name="Picture 15" descr="UCSF_sig_white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188" y="742950"/>
            <a:ext cx="10525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itle 34"/>
          <p:cNvSpPr>
            <a:spLocks noGrp="1"/>
          </p:cNvSpPr>
          <p:nvPr>
            <p:ph type="title"/>
          </p:nvPr>
        </p:nvSpPr>
        <p:spPr>
          <a:xfrm>
            <a:off x="648605" y="2446074"/>
            <a:ext cx="6576108" cy="618631"/>
          </a:xfrm>
        </p:spPr>
        <p:txBody>
          <a:bodyPr rtlCol="0" anchor="b"/>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lvl="0"/>
            <a:r>
              <a:rPr lang="en-US" smtClean="0"/>
              <a:t>Click to edit Master title style</a:t>
            </a:r>
            <a:endParaRPr lang="en-US" dirty="0"/>
          </a:p>
        </p:txBody>
      </p:sp>
      <p:sp>
        <p:nvSpPr>
          <p:cNvPr id="38" name="Text Placeholder 2"/>
          <p:cNvSpPr>
            <a:spLocks noGrp="1"/>
          </p:cNvSpPr>
          <p:nvPr>
            <p:ph type="body" idx="1"/>
          </p:nvPr>
        </p:nvSpPr>
        <p:spPr>
          <a:xfrm>
            <a:off x="654696" y="2999514"/>
            <a:ext cx="6550481" cy="507831"/>
          </a:xfrm>
        </p:spPr>
        <p:txBody>
          <a:bodyPr>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sz="quarter" idx="10"/>
          </p:nvPr>
        </p:nvSpPr>
        <p:spPr>
          <a:xfrm>
            <a:off x="746125" y="4045554"/>
            <a:ext cx="6478588" cy="365125"/>
          </a:xfrm>
        </p:spPr>
        <p:txBody>
          <a:bodyPr lIns="0" tIns="0" rIns="0" bIns="0" rtlCol="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lvl="0"/>
            <a:r>
              <a:rPr lang="en-US" dirty="0" smtClean="0"/>
              <a:t>Click to edit Master text styles</a:t>
            </a:r>
            <a:endParaRPr lang="en-US" dirty="0"/>
          </a:p>
        </p:txBody>
      </p:sp>
      <p:sp>
        <p:nvSpPr>
          <p:cNvPr id="10" name="Date Placeholder 4"/>
          <p:cNvSpPr>
            <a:spLocks noGrp="1"/>
          </p:cNvSpPr>
          <p:nvPr>
            <p:ph type="dt" sz="half" idx="11"/>
          </p:nvPr>
        </p:nvSpPr>
        <p:spPr>
          <a:xfrm>
            <a:off x="747713" y="4906963"/>
            <a:ext cx="1925637" cy="239712"/>
          </a:xfrm>
          <a:prstGeom prst="rect">
            <a:avLst/>
          </a:prstGeom>
        </p:spPr>
        <p:txBody>
          <a:bodyPr vert="horz" wrap="square" lIns="0" tIns="0" rIns="0" bIns="0" rtlCol="0" anchor="b" anchorCtr="0"/>
          <a:lstStyle>
            <a:lvl1pPr algn="l" eaLnBrk="1" fontAlgn="auto" hangingPunct="1">
              <a:spcBef>
                <a:spcPts val="0"/>
              </a:spcBef>
              <a:spcAft>
                <a:spcPts val="0"/>
              </a:spcAft>
              <a:defRPr sz="1200" i="0">
                <a:solidFill>
                  <a:schemeClr val="bg1"/>
                </a:solidFill>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59151806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2"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630613" y="2701925"/>
            <a:ext cx="21097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60976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477227"/>
            <a:ext cx="8415193" cy="563231"/>
          </a:xfrm>
        </p:spPr>
        <p:txBody>
          <a:bodyPr rtlCol="0"/>
          <a:lstStyle>
            <a:lvl1pPr>
              <a:defRPr lang="en-US" sz="3600"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65125" y="1511798"/>
            <a:ext cx="8415193" cy="4011502"/>
          </a:xfrm>
        </p:spPr>
        <p:txBody>
          <a:bodyPr rtlCol="0">
            <a:noAutofit/>
          </a:bodyPr>
          <a:lstStyle>
            <a:lvl1pPr marL="457200" indent="-457200">
              <a:defRPr lang="en-US" dirty="0" smtClean="0">
                <a:latin typeface="Arial" panose="020B0604020202020204" pitchFamily="34" charset="0"/>
                <a:cs typeface="Arial" panose="020B0604020202020204" pitchFamily="34" charset="0"/>
              </a:defRPr>
            </a:lvl1pPr>
            <a:lvl2pPr marL="914400" indent="-457200">
              <a:defRPr lang="en-US" dirty="0" smtClean="0">
                <a:latin typeface="Arial" panose="020B0604020202020204" pitchFamily="34" charset="0"/>
                <a:cs typeface="Arial" panose="020B0604020202020204" pitchFamily="34" charset="0"/>
              </a:defRPr>
            </a:lvl2pPr>
            <a:lvl3pPr marL="1257300" indent="-342900">
              <a:defRPr lang="en-US" dirty="0" smtClean="0">
                <a:latin typeface="Arial" panose="020B0604020202020204" pitchFamily="34" charset="0"/>
                <a:cs typeface="Arial" panose="020B0604020202020204" pitchFamily="34" charset="0"/>
              </a:defRPr>
            </a:lvl3pPr>
            <a:lvl4pPr marL="1547813" indent="-228600">
              <a:defRPr lang="en-US" dirty="0" smtClean="0">
                <a:latin typeface="Arial" panose="020B0604020202020204" pitchFamily="34" charset="0"/>
                <a:cs typeface="Arial" panose="020B0604020202020204" pitchFamily="34" charset="0"/>
              </a:defRPr>
            </a:lvl4pPr>
            <a:lvl5pPr marL="1828800" indent="-280988">
              <a:defRPr lang="en-US" dirty="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0"/>
          </p:nvPr>
        </p:nvSpPr>
        <p:spPr>
          <a:xfrm>
            <a:off x="365125" y="6380163"/>
            <a:ext cx="423863" cy="273050"/>
          </a:xfrm>
        </p:spPr>
        <p:txBody>
          <a:bodyPr/>
          <a:lstStyle>
            <a:lvl1pPr algn="l">
              <a:defRPr sz="1600" i="0">
                <a:solidFill>
                  <a:schemeClr val="tx1"/>
                </a:solidFill>
                <a:latin typeface="Arial" pitchFamily="34" charset="0"/>
                <a:cs typeface="Arial" pitchFamily="34" charset="0"/>
              </a:defRPr>
            </a:lvl1pPr>
          </a:lstStyle>
          <a:p>
            <a:pPr>
              <a:defRPr/>
            </a:pPr>
            <a:fld id="{6E7712CB-7101-4A3E-A921-54430E1CCF2F}" type="slidenum">
              <a:rPr lang="en-US"/>
              <a:pPr>
                <a:defRPr/>
              </a:pPr>
              <a:t>‹#›</a:t>
            </a:fld>
            <a:endParaRPr lang="en-US" dirty="0"/>
          </a:p>
        </p:txBody>
      </p:sp>
    </p:spTree>
    <p:extLst>
      <p:ext uri="{BB962C8B-B14F-4D97-AF65-F5344CB8AC3E}">
        <p14:creationId xmlns:p14="http://schemas.microsoft.com/office/powerpoint/2010/main" val="35063891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p:nvPr>
        </p:nvSpPr>
        <p:spPr>
          <a:xfrm>
            <a:off x="369888" y="345346"/>
            <a:ext cx="8355509" cy="563231"/>
          </a:xfrm>
        </p:spPr>
        <p:txBody>
          <a:bodyPr rtlCol="0"/>
          <a:lstStyle>
            <a:lvl1pPr>
              <a:defRPr lang="en-US" sz="3600"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369888" y="1767177"/>
            <a:ext cx="8373745" cy="4249105"/>
          </a:xfrm>
        </p:spPr>
        <p:txBody>
          <a:bodyPr rtlCol="0">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idx="10"/>
          </p:nvPr>
        </p:nvSpPr>
        <p:spPr>
          <a:xfrm>
            <a:off x="369888" y="1180911"/>
            <a:ext cx="8087171" cy="313932"/>
          </a:xfrm>
        </p:spPr>
        <p:txBody>
          <a:bodyPr/>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Slide Number Placeholder 6"/>
          <p:cNvSpPr>
            <a:spLocks noGrp="1"/>
          </p:cNvSpPr>
          <p:nvPr>
            <p:ph type="sldNum" sz="quarter" idx="11"/>
          </p:nvPr>
        </p:nvSpPr>
        <p:spPr>
          <a:xfrm>
            <a:off x="369888" y="6359525"/>
            <a:ext cx="442912" cy="222250"/>
          </a:xfrm>
        </p:spPr>
        <p:txBody>
          <a:bodyPr/>
          <a:lstStyle>
            <a:lvl1pPr algn="l">
              <a:defRPr sz="1600" i="0">
                <a:solidFill>
                  <a:schemeClr val="tx1"/>
                </a:solidFill>
                <a:latin typeface="Arial" pitchFamily="34" charset="0"/>
                <a:cs typeface="Arial" pitchFamily="34" charset="0"/>
              </a:defRPr>
            </a:lvl1pPr>
          </a:lstStyle>
          <a:p>
            <a:pPr>
              <a:defRPr/>
            </a:pPr>
            <a:fld id="{C743829D-D4DD-4A1E-A40C-0709A8720E18}" type="slidenum">
              <a:rPr lang="en-US"/>
              <a:pPr>
                <a:defRPr/>
              </a:pPr>
              <a:t>‹#›</a:t>
            </a:fld>
            <a:endParaRPr lang="en-US" dirty="0"/>
          </a:p>
        </p:txBody>
      </p:sp>
    </p:spTree>
    <p:extLst>
      <p:ext uri="{BB962C8B-B14F-4D97-AF65-F5344CB8AC3E}">
        <p14:creationId xmlns:p14="http://schemas.microsoft.com/office/powerpoint/2010/main" val="30244633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p:nvPr>
        </p:nvSpPr>
        <p:spPr>
          <a:xfrm>
            <a:off x="522271" y="379512"/>
            <a:ext cx="8080375" cy="575094"/>
          </a:xfrm>
        </p:spPr>
        <p:txBody>
          <a:bodyPr rtlCol="0"/>
          <a:lstStyle>
            <a:lvl1pPr>
              <a:defRPr lang="en-US" sz="3600" dirty="0"/>
            </a:lvl1pPr>
          </a:lstStyle>
          <a:p>
            <a:pPr lvl="0"/>
            <a:r>
              <a:rPr lang="en-US" dirty="0" smtClean="0"/>
              <a:t>Click to edit Master title style</a:t>
            </a:r>
            <a:endParaRPr lang="en-US" dirty="0"/>
          </a:p>
        </p:txBody>
      </p:sp>
      <p:sp>
        <p:nvSpPr>
          <p:cNvPr id="3" name="Text Placeholder 2"/>
          <p:cNvSpPr>
            <a:spLocks noGrp="1"/>
          </p:cNvSpPr>
          <p:nvPr>
            <p:ph type="body" idx="10"/>
          </p:nvPr>
        </p:nvSpPr>
        <p:spPr>
          <a:xfrm>
            <a:off x="522271" y="1033257"/>
            <a:ext cx="8077645" cy="383182"/>
          </a:xfrm>
        </p:spPr>
        <p:txBody>
          <a:bodyPr rtlCol="0">
            <a:noAutofit/>
          </a:bodyPr>
          <a:lstStyle>
            <a:lvl1pPr marL="168275" indent="-168275">
              <a:buNone/>
              <a:defRPr lang="en-US" dirty="0" smtClean="0"/>
            </a:lvl1pPr>
          </a:lstStyle>
          <a:p>
            <a:pPr lvl="0"/>
            <a:r>
              <a:rPr lang="en-US" dirty="0" smtClean="0"/>
              <a:t>Edit Master text styles</a:t>
            </a:r>
          </a:p>
        </p:txBody>
      </p:sp>
      <p:sp>
        <p:nvSpPr>
          <p:cNvPr id="4" name="Slide Number Placeholder 6"/>
          <p:cNvSpPr>
            <a:spLocks noGrp="1"/>
          </p:cNvSpPr>
          <p:nvPr>
            <p:ph type="sldNum" sz="quarter" idx="11"/>
          </p:nvPr>
        </p:nvSpPr>
        <p:spPr>
          <a:xfrm>
            <a:off x="366713" y="6364288"/>
            <a:ext cx="455612" cy="239712"/>
          </a:xfrm>
        </p:spPr>
        <p:txBody>
          <a:bodyPr/>
          <a:lstStyle>
            <a:lvl1pPr algn="l">
              <a:defRPr sz="1600" i="0">
                <a:solidFill>
                  <a:schemeClr val="tx1"/>
                </a:solidFill>
                <a:latin typeface="Arial" pitchFamily="34" charset="0"/>
                <a:cs typeface="Arial" pitchFamily="34" charset="0"/>
              </a:defRPr>
            </a:lvl1pPr>
          </a:lstStyle>
          <a:p>
            <a:pPr>
              <a:defRPr/>
            </a:pPr>
            <a:fld id="{DDA24693-DE44-4CF8-8188-65975C3AB349}" type="slidenum">
              <a:rPr lang="en-US"/>
              <a:pPr>
                <a:defRPr/>
              </a:pPr>
              <a:t>‹#›</a:t>
            </a:fld>
            <a:endParaRPr lang="en-US" dirty="0"/>
          </a:p>
        </p:txBody>
      </p:sp>
    </p:spTree>
    <p:extLst>
      <p:ext uri="{BB962C8B-B14F-4D97-AF65-F5344CB8AC3E}">
        <p14:creationId xmlns:p14="http://schemas.microsoft.com/office/powerpoint/2010/main" val="13554478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510381" y="413710"/>
            <a:ext cx="8089900" cy="615553"/>
          </a:xfrm>
        </p:spPr>
        <p:txBody>
          <a:bodyPr/>
          <a:lstStyle>
            <a:lvl1pPr>
              <a:defRPr sz="4000"/>
            </a:lvl1pPr>
          </a:lstStyle>
          <a:p>
            <a:r>
              <a:rPr lang="en-US" dirty="0" smtClean="0"/>
              <a:t>Click to edit Master title style</a:t>
            </a:r>
            <a:endParaRPr lang="en-US" dirty="0"/>
          </a:p>
        </p:txBody>
      </p:sp>
      <p:sp>
        <p:nvSpPr>
          <p:cNvPr id="3" name="Slide Number Placeholder 6"/>
          <p:cNvSpPr>
            <a:spLocks noGrp="1"/>
          </p:cNvSpPr>
          <p:nvPr>
            <p:ph type="sldNum" sz="quarter" idx="10"/>
          </p:nvPr>
        </p:nvSpPr>
        <p:spPr/>
        <p:txBody>
          <a:bodyPr/>
          <a:lstStyle>
            <a:lvl1pPr>
              <a:defRPr/>
            </a:lvl1pPr>
          </a:lstStyle>
          <a:p>
            <a:pPr>
              <a:defRPr/>
            </a:pPr>
            <a:fld id="{1354ADA1-15DA-45C1-B7BC-8256B5835C1B}" type="slidenum">
              <a:rPr lang="en-US"/>
              <a:pPr>
                <a:defRPr/>
              </a:pPr>
              <a:t>‹#›</a:t>
            </a:fld>
            <a:endParaRPr lang="en-US" dirty="0"/>
          </a:p>
        </p:txBody>
      </p:sp>
    </p:spTree>
    <p:extLst>
      <p:ext uri="{BB962C8B-B14F-4D97-AF65-F5344CB8AC3E}">
        <p14:creationId xmlns:p14="http://schemas.microsoft.com/office/powerpoint/2010/main" val="129166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noChangeArrowheads="1"/>
          </p:cNvSpPr>
          <p:nvPr>
            <p:ph type="sldNum" sz="quarter" idx="11"/>
          </p:nvPr>
        </p:nvSpPr>
        <p:spPr/>
        <p:txBody>
          <a:bodyPr/>
          <a:lstStyle>
            <a:lvl1pPr>
              <a:defRPr/>
            </a:lvl1pPr>
          </a:lstStyle>
          <a:p>
            <a:pPr>
              <a:defRPr/>
            </a:pPr>
            <a:fld id="{2A1A00E1-D211-47D9-B12A-952DE035A020}" type="slidenum">
              <a:rPr lang="en-US" altLang="en-US"/>
              <a:pPr>
                <a:defRPr/>
              </a:pPr>
              <a:t>‹#›</a:t>
            </a:fld>
            <a:endParaRPr lang="en-US" altLang="en-US"/>
          </a:p>
        </p:txBody>
      </p:sp>
    </p:spTree>
    <p:extLst>
      <p:ext uri="{BB962C8B-B14F-4D97-AF65-F5344CB8AC3E}">
        <p14:creationId xmlns:p14="http://schemas.microsoft.com/office/powerpoint/2010/main" val="1520891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a:xfrm>
            <a:off x="384175" y="6362700"/>
            <a:ext cx="387350" cy="249238"/>
          </a:xfrm>
        </p:spPr>
        <p:txBody>
          <a:bodyPr/>
          <a:lstStyle>
            <a:lvl1pPr algn="l">
              <a:defRPr sz="1600" i="0">
                <a:solidFill>
                  <a:schemeClr val="tx1"/>
                </a:solidFill>
                <a:latin typeface="Arial" pitchFamily="34" charset="0"/>
                <a:cs typeface="Arial" pitchFamily="34" charset="0"/>
              </a:defRPr>
            </a:lvl1pPr>
          </a:lstStyle>
          <a:p>
            <a:pPr>
              <a:defRPr/>
            </a:pPr>
            <a:fld id="{8DDE0F22-9AC2-42A6-86BE-2E638A8C028A}" type="slidenum">
              <a:rPr lang="en-US"/>
              <a:pPr>
                <a:defRPr/>
              </a:pPr>
              <a:t>‹#›</a:t>
            </a:fld>
            <a:endParaRPr lang="en-US" dirty="0"/>
          </a:p>
        </p:txBody>
      </p:sp>
    </p:spTree>
    <p:extLst>
      <p:ext uri="{BB962C8B-B14F-4D97-AF65-F5344CB8AC3E}">
        <p14:creationId xmlns:p14="http://schemas.microsoft.com/office/powerpoint/2010/main" val="41759125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365125" y="385426"/>
            <a:ext cx="8400356" cy="563231"/>
          </a:xfrm>
        </p:spPr>
        <p:txBody>
          <a:bodyPr rtlCol="0"/>
          <a:lstStyle>
            <a:lvl1pPr>
              <a:defRPr lang="en-US" sz="3600" dirty="0"/>
            </a:lvl1pPr>
          </a:lstStyle>
          <a:p>
            <a:pPr lvl="0"/>
            <a:r>
              <a:rPr lang="en-US" dirty="0" smtClean="0"/>
              <a:t>Click to edit Master title style</a:t>
            </a:r>
            <a:endParaRPr lang="en-US" dirty="0"/>
          </a:p>
        </p:txBody>
      </p:sp>
      <p:sp>
        <p:nvSpPr>
          <p:cNvPr id="7" name="Content Placeholder 2"/>
          <p:cNvSpPr>
            <a:spLocks noGrp="1"/>
          </p:cNvSpPr>
          <p:nvPr>
            <p:ph idx="1"/>
          </p:nvPr>
        </p:nvSpPr>
        <p:spPr>
          <a:xfrm>
            <a:off x="365125" y="1368112"/>
            <a:ext cx="8400356" cy="4011502"/>
          </a:xfrm>
        </p:spPr>
        <p:txBody>
          <a:bodyPr rtlCol="0">
            <a:noAutofit/>
          </a:bodyPr>
          <a:lstStyle>
            <a:lvl1pPr>
              <a:defRPr lang="en-US" dirty="0" smtClean="0">
                <a:latin typeface="Arial" panose="020B0604020202020204" pitchFamily="34" charset="0"/>
                <a:cs typeface="Arial" panose="020B0604020202020204" pitchFamily="34" charset="0"/>
              </a:defRPr>
            </a:lvl1pPr>
            <a:lvl2pPr>
              <a:defRPr lang="en-US" dirty="0" smtClean="0">
                <a:latin typeface="Arial" panose="020B0604020202020204" pitchFamily="34" charset="0"/>
                <a:cs typeface="Arial" panose="020B0604020202020204" pitchFamily="34" charset="0"/>
              </a:defRPr>
            </a:lvl2pPr>
            <a:lvl3pPr>
              <a:defRPr lang="en-US" dirty="0" smtClean="0">
                <a:latin typeface="Arial" panose="020B0604020202020204" pitchFamily="34" charset="0"/>
                <a:cs typeface="Arial" panose="020B0604020202020204" pitchFamily="34" charset="0"/>
              </a:defRPr>
            </a:lvl3pPr>
            <a:lvl4pPr>
              <a:defRPr lang="en-US" dirty="0" smtClean="0">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0"/>
          </p:nvPr>
        </p:nvSpPr>
        <p:spPr>
          <a:xfrm>
            <a:off x="365125" y="6380163"/>
            <a:ext cx="423863" cy="273050"/>
          </a:xfrm>
        </p:spPr>
        <p:txBody>
          <a:bodyPr/>
          <a:lstStyle>
            <a:lvl1pPr algn="l">
              <a:defRPr sz="1600" i="0">
                <a:solidFill>
                  <a:schemeClr val="tx1"/>
                </a:solidFill>
                <a:latin typeface="Arial" pitchFamily="34" charset="0"/>
                <a:cs typeface="Arial" pitchFamily="34" charset="0"/>
              </a:defRPr>
            </a:lvl1pPr>
          </a:lstStyle>
          <a:p>
            <a:pPr>
              <a:defRPr/>
            </a:pPr>
            <a:fld id="{FBEA71E4-98A9-4546-9F89-0F0A0F699AC3}" type="slidenum">
              <a:rPr lang="en-US"/>
              <a:pPr>
                <a:defRPr/>
              </a:pPr>
              <a:t>‹#›</a:t>
            </a:fld>
            <a:endParaRPr lang="en-US" dirty="0"/>
          </a:p>
        </p:txBody>
      </p:sp>
    </p:spTree>
    <p:extLst>
      <p:ext uri="{BB962C8B-B14F-4D97-AF65-F5344CB8AC3E}">
        <p14:creationId xmlns:p14="http://schemas.microsoft.com/office/powerpoint/2010/main" val="3987275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2"/>
          <p:cNvSpPr>
            <a:spLocks noGrp="1"/>
          </p:cNvSpPr>
          <p:nvPr>
            <p:ph type="ftr" sz="quarter" idx="10"/>
          </p:nvPr>
        </p:nvSpPr>
        <p:spPr>
          <a:xfrm>
            <a:off x="0" y="0"/>
            <a:ext cx="0" cy="0"/>
          </a:xfrm>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9F4175AE-EB60-4599-A737-ADD660319DD5}" type="slidenum">
              <a:rPr lang="en-US" altLang="en-US"/>
              <a:pPr>
                <a:defRPr/>
              </a:pPr>
              <a:t>‹#›</a:t>
            </a:fld>
            <a:endParaRPr lang="en-US" altLang="en-US"/>
          </a:p>
        </p:txBody>
      </p:sp>
    </p:spTree>
    <p:extLst>
      <p:ext uri="{BB962C8B-B14F-4D97-AF65-F5344CB8AC3E}">
        <p14:creationId xmlns:p14="http://schemas.microsoft.com/office/powerpoint/2010/main" val="83527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5638" y="434975"/>
            <a:ext cx="8089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smtClean="0"/>
              <a:t>Slide Title Here</a:t>
            </a:r>
          </a:p>
        </p:txBody>
      </p:sp>
      <p:sp>
        <p:nvSpPr>
          <p:cNvPr id="1027" name="Text Placeholder 2"/>
          <p:cNvSpPr>
            <a:spLocks noGrp="1"/>
          </p:cNvSpPr>
          <p:nvPr>
            <p:ph type="body" idx="1"/>
          </p:nvPr>
        </p:nvSpPr>
        <p:spPr bwMode="auto">
          <a:xfrm>
            <a:off x="657225" y="1565275"/>
            <a:ext cx="80899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bullet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 name="Slide Number Placeholder 6"/>
          <p:cNvSpPr>
            <a:spLocks noGrp="1"/>
          </p:cNvSpPr>
          <p:nvPr>
            <p:ph type="sldNum" sz="quarter" idx="4"/>
          </p:nvPr>
        </p:nvSpPr>
        <p:spPr>
          <a:xfrm>
            <a:off x="365125" y="6370638"/>
            <a:ext cx="290513" cy="214312"/>
          </a:xfrm>
          <a:prstGeom prst="rect">
            <a:avLst/>
          </a:prstGeom>
        </p:spPr>
        <p:txBody>
          <a:bodyPr vert="horz" wrap="square" lIns="0" tIns="0" rIns="0" bIns="0" rtlCol="0" anchor="b" anchorCtr="0"/>
          <a:lstStyle>
            <a:lvl1pPr algn="l" eaLnBrk="1" fontAlgn="auto" hangingPunct="1">
              <a:spcBef>
                <a:spcPts val="0"/>
              </a:spcBef>
              <a:spcAft>
                <a:spcPts val="0"/>
              </a:spcAft>
              <a:defRPr sz="1600" i="0">
                <a:solidFill>
                  <a:schemeClr val="tx1"/>
                </a:solidFill>
                <a:latin typeface="Arial" pitchFamily="34" charset="0"/>
                <a:cs typeface="Arial" pitchFamily="34" charset="0"/>
              </a:defRPr>
            </a:lvl1pPr>
          </a:lstStyle>
          <a:p>
            <a:pPr>
              <a:defRPr/>
            </a:pPr>
            <a:fld id="{B05CC540-DEC1-4061-B91C-ED7341C071AA}" type="slidenum">
              <a:rPr lang="en-US"/>
              <a:pPr>
                <a:defRPr/>
              </a:pPr>
              <a:t>‹#›</a:t>
            </a:fld>
            <a:endParaRPr lang="en-US" dirty="0"/>
          </a:p>
        </p:txBody>
      </p:sp>
      <p:cxnSp>
        <p:nvCxnSpPr>
          <p:cNvPr id="1029" name="Straight Connector 35"/>
          <p:cNvCxnSpPr>
            <a:cxnSpLocks noChangeShapeType="1"/>
          </p:cNvCxnSpPr>
          <p:nvPr/>
        </p:nvCxnSpPr>
        <p:spPr bwMode="auto">
          <a:xfrm>
            <a:off x="365125" y="6249988"/>
            <a:ext cx="8413750" cy="0"/>
          </a:xfrm>
          <a:prstGeom prst="line">
            <a:avLst/>
          </a:prstGeom>
          <a:noFill/>
          <a:ln w="3175">
            <a:solidFill>
              <a:srgbClr val="052049"/>
            </a:solidFill>
            <a:miter lim="800000"/>
            <a:headEnd/>
            <a:tailEnd/>
          </a:ln>
          <a:extLst>
            <a:ext uri="{909E8E84-426E-40DD-AFC4-6F175D3DCCD1}">
              <a14:hiddenFill xmlns:a14="http://schemas.microsoft.com/office/drawing/2010/main">
                <a:noFill/>
              </a14:hiddenFill>
            </a:ext>
          </a:extLst>
        </p:spPr>
      </p:cxnSp>
      <p:cxnSp>
        <p:nvCxnSpPr>
          <p:cNvPr id="1030" name="Straight Connector 8"/>
          <p:cNvCxnSpPr>
            <a:cxnSpLocks noChangeShapeType="1"/>
          </p:cNvCxnSpPr>
          <p:nvPr userDrawn="1"/>
        </p:nvCxnSpPr>
        <p:spPr bwMode="auto">
          <a:xfrm>
            <a:off x="365125" y="6249988"/>
            <a:ext cx="8413750" cy="0"/>
          </a:xfrm>
          <a:prstGeom prst="line">
            <a:avLst/>
          </a:prstGeom>
          <a:noFill/>
          <a:ln w="3175">
            <a:solidFill>
              <a:srgbClr val="052049"/>
            </a:solidFill>
            <a:miter lim="800000"/>
            <a:headEnd/>
            <a:tailEnd/>
          </a:ln>
          <a:extLst>
            <a:ext uri="{909E8E84-426E-40DD-AFC4-6F175D3DCCD1}">
              <a14:hiddenFill xmlns:a14="http://schemas.microsoft.com/office/drawing/2010/main">
                <a:noFill/>
              </a14:hiddenFill>
            </a:ext>
          </a:extLst>
        </p:spPr>
      </p:cxnSp>
      <p:sp>
        <p:nvSpPr>
          <p:cNvPr id="1031" name="Freeform 77"/>
          <p:cNvSpPr>
            <a:spLocks/>
          </p:cNvSpPr>
          <p:nvPr userDrawn="1"/>
        </p:nvSpPr>
        <p:spPr bwMode="auto">
          <a:xfrm>
            <a:off x="8129588" y="6394450"/>
            <a:ext cx="647700" cy="311150"/>
          </a:xfrm>
          <a:custGeom>
            <a:avLst/>
            <a:gdLst>
              <a:gd name="T0" fmla="*/ 2147483646 w 350"/>
              <a:gd name="T1" fmla="*/ 2147483646 h 168"/>
              <a:gd name="T2" fmla="*/ 2147483646 w 350"/>
              <a:gd name="T3" fmla="*/ 2147483646 h 168"/>
              <a:gd name="T4" fmla="*/ 2147483646 w 350"/>
              <a:gd name="T5" fmla="*/ 2147483646 h 168"/>
              <a:gd name="T6" fmla="*/ 2147483646 w 350"/>
              <a:gd name="T7" fmla="*/ 2147483646 h 168"/>
              <a:gd name="T8" fmla="*/ 2147483646 w 350"/>
              <a:gd name="T9" fmla="*/ 2147483646 h 168"/>
              <a:gd name="T10" fmla="*/ 2147483646 w 350"/>
              <a:gd name="T11" fmla="*/ 2147483646 h 168"/>
              <a:gd name="T12" fmla="*/ 2147483646 w 350"/>
              <a:gd name="T13" fmla="*/ 2147483646 h 168"/>
              <a:gd name="T14" fmla="*/ 2147483646 w 350"/>
              <a:gd name="T15" fmla="*/ 2147483646 h 168"/>
              <a:gd name="T16" fmla="*/ 2147483646 w 350"/>
              <a:gd name="T17" fmla="*/ 2147483646 h 168"/>
              <a:gd name="T18" fmla="*/ 2147483646 w 350"/>
              <a:gd name="T19" fmla="*/ 2147483646 h 168"/>
              <a:gd name="T20" fmla="*/ 2147483646 w 350"/>
              <a:gd name="T21" fmla="*/ 2147483646 h 168"/>
              <a:gd name="T22" fmla="*/ 2147483646 w 350"/>
              <a:gd name="T23" fmla="*/ 2147483646 h 168"/>
              <a:gd name="T24" fmla="*/ 2147483646 w 350"/>
              <a:gd name="T25" fmla="*/ 2147483646 h 168"/>
              <a:gd name="T26" fmla="*/ 2147483646 w 350"/>
              <a:gd name="T27" fmla="*/ 2147483646 h 168"/>
              <a:gd name="T28" fmla="*/ 2147483646 w 350"/>
              <a:gd name="T29" fmla="*/ 2147483646 h 168"/>
              <a:gd name="T30" fmla="*/ 2147483646 w 350"/>
              <a:gd name="T31" fmla="*/ 2147483646 h 168"/>
              <a:gd name="T32" fmla="*/ 2147483646 w 350"/>
              <a:gd name="T33" fmla="*/ 0 h 168"/>
              <a:gd name="T34" fmla="*/ 2147483646 w 350"/>
              <a:gd name="T35" fmla="*/ 2147483646 h 168"/>
              <a:gd name="T36" fmla="*/ 2147483646 w 350"/>
              <a:gd name="T37" fmla="*/ 2147483646 h 168"/>
              <a:gd name="T38" fmla="*/ 2147483646 w 350"/>
              <a:gd name="T39" fmla="*/ 2147483646 h 168"/>
              <a:gd name="T40" fmla="*/ 0 w 350"/>
              <a:gd name="T41" fmla="*/ 2147483646 h 168"/>
              <a:gd name="T42" fmla="*/ 2147483646 w 350"/>
              <a:gd name="T43" fmla="*/ 2147483646 h 168"/>
              <a:gd name="T44" fmla="*/ 2147483646 w 350"/>
              <a:gd name="T45" fmla="*/ 2147483646 h 168"/>
              <a:gd name="T46" fmla="*/ 2147483646 w 350"/>
              <a:gd name="T47" fmla="*/ 2147483646 h 168"/>
              <a:gd name="T48" fmla="*/ 2147483646 w 350"/>
              <a:gd name="T49" fmla="*/ 2147483646 h 168"/>
              <a:gd name="T50" fmla="*/ 2147483646 w 350"/>
              <a:gd name="T51" fmla="*/ 2147483646 h 168"/>
              <a:gd name="T52" fmla="*/ 2147483646 w 350"/>
              <a:gd name="T53" fmla="*/ 2147483646 h 168"/>
              <a:gd name="T54" fmla="*/ 2147483646 w 350"/>
              <a:gd name="T55" fmla="*/ 2147483646 h 168"/>
              <a:gd name="T56" fmla="*/ 2147483646 w 350"/>
              <a:gd name="T57" fmla="*/ 2147483646 h 168"/>
              <a:gd name="T58" fmla="*/ 2147483646 w 350"/>
              <a:gd name="T59" fmla="*/ 2147483646 h 168"/>
              <a:gd name="T60" fmla="*/ 2147483646 w 350"/>
              <a:gd name="T61" fmla="*/ 2147483646 h 168"/>
              <a:gd name="T62" fmla="*/ 2147483646 w 350"/>
              <a:gd name="T63" fmla="*/ 2147483646 h 168"/>
              <a:gd name="T64" fmla="*/ 2147483646 w 350"/>
              <a:gd name="T65" fmla="*/ 2147483646 h 168"/>
              <a:gd name="T66" fmla="*/ 2147483646 w 350"/>
              <a:gd name="T67" fmla="*/ 2147483646 h 168"/>
              <a:gd name="T68" fmla="*/ 2147483646 w 350"/>
              <a:gd name="T69" fmla="*/ 2147483646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36" r:id="rId5"/>
    <p:sldLayoutId id="2147484348" r:id="rId6"/>
    <p:sldLayoutId id="2147484342" r:id="rId7"/>
    <p:sldLayoutId id="2147484344" r:id="rId8"/>
    <p:sldLayoutId id="2147484346" r:id="rId9"/>
    <p:sldLayoutId id="2147484343" r:id="rId10"/>
  </p:sldLayoutIdLst>
  <p:transition>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lang="en-US" sz="4000" b="1" kern="1200" dirty="0">
          <a:solidFill>
            <a:schemeClr val="tx1"/>
          </a:solidFill>
          <a:latin typeface="+mn-lt"/>
          <a:ea typeface="Arial" charset="0"/>
          <a:cs typeface="Arial" pitchFamily="34" charset="0"/>
        </a:defRPr>
      </a:lvl1pPr>
      <a:lvl2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2pPr>
      <a:lvl3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3pPr>
      <a:lvl4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4pPr>
      <a:lvl5pPr algn="l" rtl="0" eaLnBrk="0" fontAlgn="base" hangingPunct="0">
        <a:lnSpc>
          <a:spcPct val="85000"/>
        </a:lnSpc>
        <a:spcBef>
          <a:spcPct val="0"/>
        </a:spcBef>
        <a:spcAft>
          <a:spcPct val="0"/>
        </a:spcAft>
        <a:defRPr sz="4000" b="1">
          <a:solidFill>
            <a:schemeClr val="tx1"/>
          </a:solidFill>
          <a:latin typeface="Garamond" panose="02020404030301010803" pitchFamily="18" charset="0"/>
          <a:ea typeface="Arial" charset="0"/>
          <a:cs typeface="Arial" panose="020B0604020202020204" pitchFamily="34" charset="0"/>
        </a:defRPr>
      </a:lvl5pPr>
      <a:lvl6pPr marL="4572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6pPr>
      <a:lvl7pPr marL="9144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7pPr>
      <a:lvl8pPr marL="13716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8pPr>
      <a:lvl9pPr marL="1828800" algn="l" rtl="0" fontAlgn="base">
        <a:lnSpc>
          <a:spcPct val="85000"/>
        </a:lnSpc>
        <a:spcBef>
          <a:spcPct val="0"/>
        </a:spcBef>
        <a:spcAft>
          <a:spcPct val="0"/>
        </a:spcAft>
        <a:defRPr sz="4000" b="1">
          <a:solidFill>
            <a:schemeClr val="tx1"/>
          </a:solidFill>
          <a:latin typeface="Garamond" panose="02020404030301010803" pitchFamily="18" charset="0"/>
          <a:cs typeface="Arial" panose="020B0604020202020204" pitchFamily="34" charset="0"/>
        </a:defRPr>
      </a:lvl9pPr>
    </p:titleStyle>
    <p:bodyStyle>
      <a:lvl1pPr marL="168275" indent="-168275"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sz="2800" kern="1200" dirty="0">
          <a:solidFill>
            <a:schemeClr val="tx1"/>
          </a:solidFill>
          <a:latin typeface="Arial" panose="020B0604020202020204" pitchFamily="34" charset="0"/>
          <a:ea typeface="+mn-ea"/>
          <a:cs typeface="Arial" panose="020B0604020202020204" pitchFamily="34" charset="0"/>
        </a:defRPr>
      </a:lvl1pPr>
      <a:lvl2pPr marL="457200"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400" kern="1200" dirty="0">
          <a:solidFill>
            <a:schemeClr val="tx1"/>
          </a:solidFill>
          <a:latin typeface="Arial" panose="020B0604020202020204" pitchFamily="34" charset="0"/>
          <a:ea typeface="+mn-ea"/>
          <a:cs typeface="Arial" panose="020B0604020202020204" pitchFamily="34" charset="0"/>
        </a:defRPr>
      </a:lvl2pPr>
      <a:lvl3pPr marL="742950"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028700" indent="-228600" algn="l" rtl="0" eaLnBrk="0" fontAlgn="base" hangingPunct="0">
        <a:lnSpc>
          <a:spcPct val="90000"/>
        </a:lnSpc>
        <a:spcBef>
          <a:spcPts val="1400"/>
        </a:spcBef>
        <a:spcAft>
          <a:spcPct val="0"/>
        </a:spcAft>
        <a:buClr>
          <a:schemeClr val="accent1"/>
        </a:buClr>
        <a:buFont typeface="Wingdings" panose="05000000000000000000" pitchFamily="2" charset="2"/>
        <a:buChar char="§"/>
        <a:defRPr lang="en-US" kern="1200" dirty="0">
          <a:solidFill>
            <a:schemeClr val="tx1"/>
          </a:solidFill>
          <a:latin typeface="Arial" panose="020B0604020202020204" pitchFamily="34" charset="0"/>
          <a:ea typeface="+mn-ea"/>
          <a:cs typeface="Arial" panose="020B0604020202020204" pitchFamily="34" charset="0"/>
        </a:defRPr>
      </a:lvl4pPr>
      <a:lvl5pPr marL="1312863" indent="-227013" algn="l" rtl="0" eaLnBrk="0" fontAlgn="base" hangingPunct="0">
        <a:lnSpc>
          <a:spcPct val="90000"/>
        </a:lnSpc>
        <a:spcBef>
          <a:spcPts val="1400"/>
        </a:spcBef>
        <a:spcAft>
          <a:spcPct val="0"/>
        </a:spcAft>
        <a:buClr>
          <a:schemeClr val="accent1"/>
        </a:buClr>
        <a:buFont typeface="Arial" panose="020B0604020202020204" pitchFamily="34" charset="0"/>
        <a:buChar char="•"/>
        <a:defRPr lang="en-US"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88" y="1803579"/>
            <a:ext cx="6575425" cy="1261884"/>
          </a:xfrm>
        </p:spPr>
        <p:txBody>
          <a:bodyPr/>
          <a:lstStyle/>
          <a:p>
            <a:pPr>
              <a:defRPr/>
            </a:pPr>
            <a:r>
              <a:rPr altLang="en-US" sz="4000" dirty="0" smtClean="0"/>
              <a:t>Introduction to Measurement Theory</a:t>
            </a:r>
            <a:endParaRPr sz="4000" dirty="0"/>
          </a:p>
        </p:txBody>
      </p:sp>
      <p:sp>
        <p:nvSpPr>
          <p:cNvPr id="15363" name="Text Placeholder 3"/>
          <p:cNvSpPr>
            <a:spLocks noGrp="1"/>
          </p:cNvSpPr>
          <p:nvPr>
            <p:ph type="body" sz="quarter" idx="10"/>
          </p:nvPr>
        </p:nvSpPr>
        <p:spPr>
          <a:xfrm>
            <a:off x="746125" y="4802188"/>
            <a:ext cx="6478588" cy="365125"/>
          </a:xfrm>
        </p:spPr>
        <p:txBody>
          <a:bodyPr/>
          <a:lstStyle/>
          <a:p>
            <a:pPr eaLnBrk="1" hangingPunct="1">
              <a:lnSpc>
                <a:spcPct val="80000"/>
              </a:lnSpc>
              <a:spcBef>
                <a:spcPct val="0"/>
              </a:spcBef>
            </a:pPr>
            <a:r>
              <a:rPr altLang="en-US"/>
              <a:t>Lydia B. Zablotska, MD, PhD</a:t>
            </a:r>
          </a:p>
          <a:p>
            <a:pPr eaLnBrk="1" hangingPunct="1">
              <a:lnSpc>
                <a:spcPct val="80000"/>
              </a:lnSpc>
              <a:spcBef>
                <a:spcPct val="0"/>
              </a:spcBef>
            </a:pPr>
            <a:r>
              <a:rPr altLang="en-US"/>
              <a:t>Professor, Department of Epidemiology and Biostatistics</a:t>
            </a:r>
          </a:p>
        </p:txBody>
      </p:sp>
      <p:sp>
        <p:nvSpPr>
          <p:cNvPr id="3" name="TextBox 2"/>
          <p:cNvSpPr txBox="1"/>
          <p:nvPr/>
        </p:nvSpPr>
        <p:spPr bwMode="auto">
          <a:xfrm>
            <a:off x="746124" y="3186953"/>
            <a:ext cx="5802593" cy="861774"/>
          </a:xfrm>
          <a:prstGeom prst="rect">
            <a:avLst/>
          </a:prstGeom>
          <a:noFill/>
          <a:ln w="19050" algn="ctr">
            <a:noFill/>
            <a:miter lim="800000"/>
            <a:headEnd/>
            <a:tailEnd/>
          </a:ln>
        </p:spPr>
        <p:txBody>
          <a:bodyPr wrap="square" lIns="0" tIns="0" rIns="0" bIns="0" rtlCol="0">
            <a:spAutoFit/>
          </a:bodyPr>
          <a:lstStyle/>
          <a:p>
            <a:r>
              <a:rPr lang="en-US" sz="2800" b="1" i="1" dirty="0" smtClean="0">
                <a:solidFill>
                  <a:schemeClr val="bg1"/>
                </a:solidFill>
              </a:rPr>
              <a:t>Phenomena, conceptual frameworks and tools to capture them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54050" y="438150"/>
            <a:ext cx="8089900" cy="563563"/>
          </a:xfrm>
        </p:spPr>
        <p:txBody>
          <a:bodyPr/>
          <a:lstStyle/>
          <a:p>
            <a:r>
              <a:rPr altLang="en-US" sz="3200" smtClean="0"/>
              <a:t>From </a:t>
            </a:r>
            <a:r>
              <a:rPr altLang="en-US" sz="3200" i="1" smtClean="0">
                <a:solidFill>
                  <a:srgbClr val="FF6600"/>
                </a:solidFill>
              </a:rPr>
              <a:t>Phenomenon</a:t>
            </a:r>
            <a:r>
              <a:rPr altLang="en-US" sz="3200" smtClean="0"/>
              <a:t> to </a:t>
            </a:r>
            <a:r>
              <a:rPr altLang="en-US" sz="3200" i="1" smtClean="0">
                <a:solidFill>
                  <a:srgbClr val="FF6600"/>
                </a:solidFill>
              </a:rPr>
              <a:t>Conceptual Framework</a:t>
            </a:r>
            <a:r>
              <a:rPr altLang="en-US" sz="3200" smtClean="0"/>
              <a:t/>
            </a:r>
            <a:br>
              <a:rPr altLang="en-US" sz="3200" smtClean="0"/>
            </a:br>
            <a:r>
              <a:rPr altLang="en-US" sz="3200" u="sng" smtClean="0">
                <a:solidFill>
                  <a:srgbClr val="FF6600"/>
                </a:solidFill>
              </a:rPr>
              <a:t>Example 1: </a:t>
            </a:r>
            <a:endParaRPr altLang="en-US" sz="3200" u="sng" smtClean="0"/>
          </a:p>
        </p:txBody>
      </p:sp>
      <p:sp>
        <p:nvSpPr>
          <p:cNvPr id="36867" name="Content Placeholder 2"/>
          <p:cNvSpPr>
            <a:spLocks noGrp="1"/>
          </p:cNvSpPr>
          <p:nvPr>
            <p:ph idx="1"/>
          </p:nvPr>
        </p:nvSpPr>
        <p:spPr>
          <a:xfrm>
            <a:off x="661988" y="1563688"/>
            <a:ext cx="8324850" cy="4011612"/>
          </a:xfrm>
        </p:spPr>
        <p:txBody>
          <a:bodyPr/>
          <a:lstStyle/>
          <a:p>
            <a:r>
              <a:rPr altLang="en-US">
                <a:solidFill>
                  <a:srgbClr val="052049"/>
                </a:solidFill>
              </a:rPr>
              <a:t>We want to examine </a:t>
            </a:r>
          </a:p>
          <a:p>
            <a:pPr lvl="1"/>
            <a:r>
              <a:rPr altLang="en-US">
                <a:solidFill>
                  <a:srgbClr val="052049"/>
                </a:solidFill>
              </a:rPr>
              <a:t>Comfort </a:t>
            </a:r>
          </a:p>
          <a:p>
            <a:pPr lvl="1">
              <a:buSzPct val="150000"/>
              <a:buFont typeface="Wingdings" panose="05000000000000000000" pitchFamily="2" charset="2"/>
              <a:buChar char="Ø"/>
            </a:pPr>
            <a:r>
              <a:rPr altLang="en-US">
                <a:solidFill>
                  <a:srgbClr val="052049"/>
                </a:solidFill>
              </a:rPr>
              <a:t>Conceptual framework developed by Kolcaba 2007</a:t>
            </a:r>
          </a:p>
        </p:txBody>
      </p:sp>
      <p:pic>
        <p:nvPicPr>
          <p:cNvPr id="36868" name="Picture 7" descr="http://thecomfortline.com/files/conceptualframework.gif"/>
          <p:cNvPicPr>
            <a:picLocks noChangeAspect="1" noChangeArrowheads="1"/>
          </p:cNvPicPr>
          <p:nvPr/>
        </p:nvPicPr>
        <p:blipFill>
          <a:blip r:embed="rId2">
            <a:extLst>
              <a:ext uri="{28A0092B-C50C-407E-A947-70E740481C1C}">
                <a14:useLocalDpi xmlns:a14="http://schemas.microsoft.com/office/drawing/2010/main" val="0"/>
              </a:ext>
            </a:extLst>
          </a:blip>
          <a:srcRect t="9479"/>
          <a:stretch>
            <a:fillRect/>
          </a:stretch>
        </p:blipFill>
        <p:spPr bwMode="auto">
          <a:xfrm>
            <a:off x="976313" y="3063875"/>
            <a:ext cx="736600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10</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54050" y="438150"/>
            <a:ext cx="8089900" cy="563563"/>
          </a:xfrm>
        </p:spPr>
        <p:txBody>
          <a:bodyPr/>
          <a:lstStyle/>
          <a:p>
            <a:r>
              <a:rPr altLang="en-US" sz="3200" dirty="0" smtClean="0"/>
              <a:t>From </a:t>
            </a:r>
            <a:r>
              <a:rPr altLang="en-US" sz="3200" i="1" dirty="0" smtClean="0">
                <a:solidFill>
                  <a:srgbClr val="FF6600"/>
                </a:solidFill>
              </a:rPr>
              <a:t>Phenomenon</a:t>
            </a:r>
            <a:r>
              <a:rPr altLang="en-US" sz="3200" dirty="0" smtClean="0"/>
              <a:t> to </a:t>
            </a:r>
            <a:r>
              <a:rPr altLang="en-US" sz="3200" i="1" dirty="0" smtClean="0">
                <a:solidFill>
                  <a:srgbClr val="FF6600"/>
                </a:solidFill>
              </a:rPr>
              <a:t>Concept</a:t>
            </a:r>
            <a:r>
              <a:rPr altLang="en-US" sz="3200" dirty="0" smtClean="0"/>
              <a:t> to </a:t>
            </a:r>
            <a:r>
              <a:rPr altLang="en-US" sz="3200" i="1" dirty="0" smtClean="0">
                <a:solidFill>
                  <a:srgbClr val="FF6600"/>
                </a:solidFill>
              </a:rPr>
              <a:t>Instrumentation</a:t>
            </a:r>
            <a:r>
              <a:rPr altLang="en-US" sz="3200" dirty="0" smtClean="0"/>
              <a:t/>
            </a:r>
            <a:br>
              <a:rPr altLang="en-US" sz="3200" dirty="0" smtClean="0"/>
            </a:br>
            <a:r>
              <a:rPr altLang="en-US" sz="3200" u="sng" dirty="0" smtClean="0">
                <a:solidFill>
                  <a:srgbClr val="FF6600"/>
                </a:solidFill>
              </a:rPr>
              <a:t>Examples 2 &amp; 3:</a:t>
            </a:r>
            <a:endParaRPr altLang="en-US" sz="3200" i="1" u="sng" dirty="0" smtClean="0">
              <a:solidFill>
                <a:srgbClr val="FF6600"/>
              </a:solidFill>
            </a:endParaRPr>
          </a:p>
        </p:txBody>
      </p:sp>
      <p:sp>
        <p:nvSpPr>
          <p:cNvPr id="37891" name="Content Placeholder 2"/>
          <p:cNvSpPr>
            <a:spLocks noGrp="1"/>
          </p:cNvSpPr>
          <p:nvPr>
            <p:ph idx="1"/>
          </p:nvPr>
        </p:nvSpPr>
        <p:spPr>
          <a:xfrm>
            <a:off x="654050" y="1801813"/>
            <a:ext cx="8324850" cy="4011612"/>
          </a:xfrm>
        </p:spPr>
        <p:txBody>
          <a:bodyPr/>
          <a:lstStyle/>
          <a:p>
            <a:r>
              <a:rPr altLang="en-US" sz="2200"/>
              <a:t>Phenomenon: Functional status covers both the individual carrying out activities of daily living and the individual participating in life situations and society. </a:t>
            </a:r>
          </a:p>
          <a:p>
            <a:pPr lvl="1"/>
            <a:r>
              <a:rPr altLang="en-US" sz="2000"/>
              <a:t>Concept: The Functional Health Status</a:t>
            </a:r>
          </a:p>
          <a:p>
            <a:pPr lvl="1"/>
            <a:r>
              <a:rPr altLang="en-US" sz="2000"/>
              <a:t>Instrumentation: Inventory of Functional Status in the Elderly Sickness Impact Profile</a:t>
            </a:r>
          </a:p>
          <a:p>
            <a:r>
              <a:rPr altLang="en-US" sz="2200"/>
              <a:t>Phenomenon: Decreased physical activity and discomfort resulting from inadequate sleep</a:t>
            </a:r>
          </a:p>
          <a:p>
            <a:pPr lvl="1"/>
            <a:r>
              <a:rPr altLang="en-US" sz="2000"/>
              <a:t>Concept: Sleep Pattern Disturbance</a:t>
            </a:r>
          </a:p>
          <a:p>
            <a:pPr lvl="1"/>
            <a:r>
              <a:rPr altLang="en-US" sz="2000"/>
              <a:t>Instrumentation: Wrist actigraph with scoring of “sleep efficiency, time in bed, total sleep time, awake time, after sleep onset, and number of nocturnal awakenings”</a:t>
            </a:r>
          </a:p>
        </p:txBody>
      </p:sp>
      <p:sp>
        <p:nvSpPr>
          <p:cNvPr id="37892" name="TextBox 1"/>
          <p:cNvSpPr txBox="1">
            <a:spLocks noChangeArrowheads="1"/>
          </p:cNvSpPr>
          <p:nvPr/>
        </p:nvSpPr>
        <p:spPr bwMode="auto">
          <a:xfrm>
            <a:off x="701675" y="6345238"/>
            <a:ext cx="5918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t>Ulrich and Canale </a:t>
            </a:r>
            <a:r>
              <a:rPr lang="en-US" altLang="en-US" sz="1600" i="1"/>
              <a:t>Nursing Care Planning Guides</a:t>
            </a:r>
            <a:r>
              <a:rPr lang="en-US" altLang="en-US" sz="1600"/>
              <a:t>, 7</a:t>
            </a:r>
            <a:r>
              <a:rPr lang="en-US" altLang="en-US" sz="1600" baseline="30000"/>
              <a:t>th</a:t>
            </a:r>
            <a:r>
              <a:rPr lang="en-US" altLang="en-US" sz="1600"/>
              <a:t> ed. 2010</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54050" y="438150"/>
            <a:ext cx="8089900" cy="1358900"/>
          </a:xfrm>
        </p:spPr>
        <p:txBody>
          <a:bodyPr/>
          <a:lstStyle/>
          <a:p>
            <a:r>
              <a:rPr altLang="en-US" sz="3200" smtClean="0"/>
              <a:t>From </a:t>
            </a:r>
            <a:r>
              <a:rPr altLang="en-US" sz="3200" i="1" smtClean="0">
                <a:solidFill>
                  <a:srgbClr val="FF6600"/>
                </a:solidFill>
              </a:rPr>
              <a:t>Research Question </a:t>
            </a:r>
            <a:r>
              <a:rPr altLang="en-US" sz="3200" smtClean="0"/>
              <a:t>to </a:t>
            </a:r>
            <a:r>
              <a:rPr altLang="en-US" sz="3200" i="1" smtClean="0">
                <a:solidFill>
                  <a:srgbClr val="FF6600"/>
                </a:solidFill>
              </a:rPr>
              <a:t>Phenomenon</a:t>
            </a:r>
            <a:r>
              <a:rPr altLang="en-US" sz="3200" smtClean="0"/>
              <a:t> to </a:t>
            </a:r>
            <a:r>
              <a:rPr altLang="en-US" sz="3200" i="1" smtClean="0">
                <a:solidFill>
                  <a:srgbClr val="FF6600"/>
                </a:solidFill>
              </a:rPr>
              <a:t>Domains</a:t>
            </a:r>
            <a:r>
              <a:rPr altLang="en-US" sz="3200" smtClean="0"/>
              <a:t> to </a:t>
            </a:r>
            <a:r>
              <a:rPr altLang="en-US" sz="3200" i="1" smtClean="0">
                <a:solidFill>
                  <a:srgbClr val="FF6600"/>
                </a:solidFill>
              </a:rPr>
              <a:t>Concepts</a:t>
            </a:r>
            <a:r>
              <a:rPr altLang="en-US" sz="3200" smtClean="0"/>
              <a:t> to </a:t>
            </a:r>
            <a:r>
              <a:rPr altLang="en-US" sz="3200" i="1" smtClean="0">
                <a:solidFill>
                  <a:srgbClr val="FF6600"/>
                </a:solidFill>
              </a:rPr>
              <a:t>Instrumentation</a:t>
            </a:r>
            <a:r>
              <a:rPr altLang="en-US" sz="3200" smtClean="0"/>
              <a:t/>
            </a:r>
            <a:br>
              <a:rPr altLang="en-US" sz="3200" smtClean="0"/>
            </a:br>
            <a:r>
              <a:rPr altLang="en-US" sz="3200" u="sng" smtClean="0">
                <a:solidFill>
                  <a:srgbClr val="FF6600"/>
                </a:solidFill>
              </a:rPr>
              <a:t>Example 4:</a:t>
            </a:r>
            <a:endParaRPr altLang="en-US" sz="3200" smtClean="0"/>
          </a:p>
        </p:txBody>
      </p:sp>
      <p:sp>
        <p:nvSpPr>
          <p:cNvPr id="39939" name="Content Placeholder 2"/>
          <p:cNvSpPr>
            <a:spLocks noGrp="1"/>
          </p:cNvSpPr>
          <p:nvPr>
            <p:ph idx="1"/>
          </p:nvPr>
        </p:nvSpPr>
        <p:spPr>
          <a:xfrm>
            <a:off x="576263" y="1797050"/>
            <a:ext cx="8324850" cy="4011613"/>
          </a:xfrm>
        </p:spPr>
        <p:txBody>
          <a:bodyPr/>
          <a:lstStyle/>
          <a:p>
            <a:pPr>
              <a:lnSpc>
                <a:spcPct val="100000"/>
              </a:lnSpc>
            </a:pPr>
            <a:r>
              <a:rPr altLang="en-US" sz="2000" u="sng"/>
              <a:t>Research Question: </a:t>
            </a:r>
            <a:r>
              <a:rPr altLang="en-US" sz="2000"/>
              <a:t>Effects of introduction of EMR on patient safety</a:t>
            </a:r>
          </a:p>
          <a:p>
            <a:pPr>
              <a:lnSpc>
                <a:spcPct val="100000"/>
              </a:lnSpc>
            </a:pPr>
            <a:r>
              <a:rPr altLang="en-US" sz="2000" u="sng"/>
              <a:t>Phenomenon: </a:t>
            </a:r>
            <a:r>
              <a:rPr altLang="en-US" sz="2000"/>
              <a:t>Patient safety</a:t>
            </a:r>
          </a:p>
          <a:p>
            <a:pPr>
              <a:lnSpc>
                <a:spcPct val="100000"/>
              </a:lnSpc>
            </a:pPr>
            <a:r>
              <a:rPr altLang="en-US" sz="2000" u="sng"/>
              <a:t>Domains:</a:t>
            </a:r>
            <a:r>
              <a:rPr altLang="en-US" sz="2000"/>
              <a:t> Organizational and Individual (Patient safety culture has been described as a product of individual and organizational factors and includes individual and group values, attitudes, perceptions, competencies, and patterns of behavior)</a:t>
            </a:r>
          </a:p>
          <a:p>
            <a:pPr>
              <a:lnSpc>
                <a:spcPct val="100000"/>
              </a:lnSpc>
            </a:pPr>
            <a:r>
              <a:rPr altLang="en-US" sz="2000" u="sng"/>
              <a:t>Concepts: </a:t>
            </a:r>
            <a:r>
              <a:rPr altLang="en-US" sz="2000"/>
              <a:t>teamwork climate, organizational climate (including perceptions of management, working conditions, job satisfaction, and stress recognition ), communication/communication openness, and organizational learning .  </a:t>
            </a:r>
          </a:p>
          <a:p>
            <a:pPr>
              <a:lnSpc>
                <a:spcPct val="100000"/>
              </a:lnSpc>
            </a:pPr>
            <a:r>
              <a:rPr altLang="en-US" sz="2000" u="sng"/>
              <a:t>Instrumentation: </a:t>
            </a:r>
            <a:r>
              <a:rPr altLang="en-US" sz="2000"/>
              <a:t>The AHRQ Hospital Survey on Patient Safety and the Safety Attitudes Questionnaire</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12</a:t>
            </a:fld>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xfrm>
            <a:off x="654050" y="438150"/>
            <a:ext cx="8089900" cy="563563"/>
          </a:xfrm>
        </p:spPr>
        <p:txBody>
          <a:bodyPr/>
          <a:lstStyle/>
          <a:p>
            <a:r>
              <a:rPr altLang="en-US" smtClean="0"/>
              <a:t>From </a:t>
            </a:r>
            <a:r>
              <a:rPr altLang="en-US" i="1" smtClean="0">
                <a:solidFill>
                  <a:srgbClr val="FF6600"/>
                </a:solidFill>
              </a:rPr>
              <a:t>Phenomenon</a:t>
            </a:r>
            <a:r>
              <a:rPr altLang="en-US" i="1" smtClean="0"/>
              <a:t> </a:t>
            </a:r>
            <a:r>
              <a:rPr altLang="en-US" smtClean="0"/>
              <a:t>to</a:t>
            </a:r>
            <a:r>
              <a:rPr altLang="en-US" i="1" smtClean="0"/>
              <a:t> </a:t>
            </a:r>
            <a:r>
              <a:rPr altLang="en-US" i="1" smtClean="0">
                <a:solidFill>
                  <a:srgbClr val="FF6600"/>
                </a:solidFill>
              </a:rPr>
              <a:t>Concept</a:t>
            </a:r>
            <a:r>
              <a:rPr altLang="en-US" smtClean="0"/>
              <a:t> to </a:t>
            </a:r>
            <a:r>
              <a:rPr altLang="en-US" i="1" smtClean="0">
                <a:solidFill>
                  <a:srgbClr val="FF6600"/>
                </a:solidFill>
              </a:rPr>
              <a:t>Operational Definition</a:t>
            </a:r>
            <a:endParaRPr altLang="en-US" smtClean="0"/>
          </a:p>
        </p:txBody>
      </p:sp>
      <p:pic>
        <p:nvPicPr>
          <p:cNvPr id="40963" name="Picture 2"/>
          <p:cNvPicPr>
            <a:picLocks noChangeAspect="1" noChangeArrowheads="1"/>
          </p:cNvPicPr>
          <p:nvPr/>
        </p:nvPicPr>
        <p:blipFill>
          <a:blip r:embed="rId2">
            <a:extLst>
              <a:ext uri="{28A0092B-C50C-407E-A947-70E740481C1C}">
                <a14:useLocalDpi xmlns:a14="http://schemas.microsoft.com/office/drawing/2010/main" val="0"/>
              </a:ext>
            </a:extLst>
          </a:blip>
          <a:srcRect t="2652"/>
          <a:stretch>
            <a:fillRect/>
          </a:stretch>
        </p:blipFill>
        <p:spPr bwMode="auto">
          <a:xfrm>
            <a:off x="38100" y="2193925"/>
            <a:ext cx="9105900" cy="259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40964" name="TextBox 5"/>
          <p:cNvSpPr txBox="1">
            <a:spLocks noChangeArrowheads="1"/>
          </p:cNvSpPr>
          <p:nvPr/>
        </p:nvSpPr>
        <p:spPr bwMode="auto">
          <a:xfrm>
            <a:off x="654050" y="6362700"/>
            <a:ext cx="541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400"/>
              </a:spcBef>
              <a:buClr>
                <a:schemeClr val="accent1"/>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1400"/>
              </a:spcBef>
              <a:buClr>
                <a:schemeClr val="accent1"/>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1400"/>
              </a:spcBef>
              <a:buClr>
                <a:schemeClr val="accent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1400"/>
              </a:spcBef>
              <a:buClr>
                <a:schemeClr val="accent1"/>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1400"/>
              </a:spcBef>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1400"/>
              </a:spcBef>
              <a:spcAft>
                <a:spcPct val="0"/>
              </a:spcAft>
              <a:buClr>
                <a:schemeClr val="accent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50000"/>
              </a:spcBef>
              <a:buClrTx/>
              <a:buFontTx/>
              <a:buNone/>
            </a:pPr>
            <a:r>
              <a:rPr lang="en-US" altLang="en-US" sz="1600"/>
              <a:t>Meleis A.I. 2011</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54050" y="438150"/>
            <a:ext cx="8089900" cy="563563"/>
          </a:xfrm>
        </p:spPr>
        <p:txBody>
          <a:bodyPr/>
          <a:lstStyle/>
          <a:p>
            <a:r>
              <a:rPr altLang="en-US" smtClean="0"/>
              <a:t>Measurement theory</a:t>
            </a:r>
          </a:p>
        </p:txBody>
      </p:sp>
      <p:graphicFrame>
        <p:nvGraphicFramePr>
          <p:cNvPr id="6" name="Content Placeholder 5"/>
          <p:cNvGraphicFramePr>
            <a:graphicFrameLocks noGrp="1"/>
          </p:cNvGraphicFramePr>
          <p:nvPr>
            <p:ph idx="1"/>
          </p:nvPr>
        </p:nvGraphicFramePr>
        <p:xfrm>
          <a:off x="661988" y="1563688"/>
          <a:ext cx="8324850" cy="4011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54050" y="438150"/>
            <a:ext cx="8089900" cy="574675"/>
          </a:xfrm>
        </p:spPr>
        <p:txBody>
          <a:bodyPr/>
          <a:lstStyle/>
          <a:p>
            <a:r>
              <a:rPr altLang="en-US" smtClean="0"/>
              <a:t>Types of Measures</a:t>
            </a:r>
          </a:p>
        </p:txBody>
      </p:sp>
      <p:sp>
        <p:nvSpPr>
          <p:cNvPr id="44035" name="Content Placeholder 2"/>
          <p:cNvSpPr>
            <a:spLocks noGrp="1"/>
          </p:cNvSpPr>
          <p:nvPr>
            <p:ph idx="1"/>
          </p:nvPr>
        </p:nvSpPr>
        <p:spPr>
          <a:xfrm>
            <a:off x="661988" y="1563688"/>
            <a:ext cx="8324850" cy="4011612"/>
          </a:xfrm>
        </p:spPr>
        <p:txBody>
          <a:bodyPr/>
          <a:lstStyle/>
          <a:p>
            <a:r>
              <a:rPr altLang="en-US" sz="2600" b="1"/>
              <a:t>Direct</a:t>
            </a:r>
            <a:r>
              <a:rPr altLang="en-US" sz="2600"/>
              <a:t> – values of concrete factors such as </a:t>
            </a:r>
            <a:r>
              <a:rPr altLang="en-US" sz="2600" i="1"/>
              <a:t>weight, height, blood pressure, etc.</a:t>
            </a:r>
          </a:p>
          <a:p>
            <a:r>
              <a:rPr altLang="en-US" sz="2600" b="1"/>
              <a:t>Indirect</a:t>
            </a:r>
            <a:r>
              <a:rPr altLang="en-US" sz="2600"/>
              <a:t> – measures or indicators of abstract ideas, characteristics or concepts such as </a:t>
            </a:r>
            <a:r>
              <a:rPr altLang="en-US" sz="2600" i="1"/>
              <a:t>pain, stress, caring, coping, etc.</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54050" y="438150"/>
            <a:ext cx="8089900" cy="574675"/>
          </a:xfrm>
        </p:spPr>
        <p:txBody>
          <a:bodyPr/>
          <a:lstStyle/>
          <a:p>
            <a:r>
              <a:rPr altLang="en-US" smtClean="0"/>
              <a:t>Measurement Frameworks</a:t>
            </a:r>
          </a:p>
        </p:txBody>
      </p:sp>
      <p:sp>
        <p:nvSpPr>
          <p:cNvPr id="45059" name="Content Placeholder 2"/>
          <p:cNvSpPr>
            <a:spLocks noGrp="1"/>
          </p:cNvSpPr>
          <p:nvPr>
            <p:ph idx="1"/>
          </p:nvPr>
        </p:nvSpPr>
        <p:spPr>
          <a:xfrm>
            <a:off x="661988" y="1563688"/>
            <a:ext cx="8324850" cy="4011612"/>
          </a:xfrm>
        </p:spPr>
        <p:txBody>
          <a:bodyPr/>
          <a:lstStyle/>
          <a:p>
            <a:pPr>
              <a:spcBef>
                <a:spcPts val="600"/>
              </a:spcBef>
              <a:spcAft>
                <a:spcPts val="600"/>
              </a:spcAft>
            </a:pPr>
            <a:r>
              <a:rPr altLang="en-US" sz="2200" b="1" dirty="0"/>
              <a:t>Norm-referenced </a:t>
            </a:r>
            <a:r>
              <a:rPr altLang="en-US" sz="2200" dirty="0"/>
              <a:t>– evaluate a subject relative to other subjects in a well-defined norm or comparison group</a:t>
            </a:r>
          </a:p>
          <a:p>
            <a:pPr lvl="1">
              <a:spcBef>
                <a:spcPts val="600"/>
              </a:spcBef>
              <a:spcAft>
                <a:spcPts val="600"/>
              </a:spcAft>
            </a:pPr>
            <a:r>
              <a:rPr lang="en-US" altLang="en-US" sz="2000" dirty="0" smtClean="0"/>
              <a:t>e.g.</a:t>
            </a:r>
            <a:r>
              <a:rPr altLang="en-US" sz="2000" dirty="0" smtClean="0"/>
              <a:t>, </a:t>
            </a:r>
            <a:r>
              <a:rPr altLang="en-US" sz="2000" dirty="0"/>
              <a:t>The Stress of Discharge Assessment Tool (SDAT-2) for patients with acute MI discharged from the hospital.  Patient’s score is compared to the scores obtained by other patients who responded to the same tool.</a:t>
            </a:r>
          </a:p>
          <a:p>
            <a:pPr>
              <a:spcBef>
                <a:spcPts val="600"/>
              </a:spcBef>
              <a:spcAft>
                <a:spcPts val="600"/>
              </a:spcAft>
            </a:pPr>
            <a:r>
              <a:rPr altLang="en-US" sz="2200" b="1" dirty="0"/>
              <a:t>Criterion-referenced </a:t>
            </a:r>
            <a:r>
              <a:rPr altLang="en-US" sz="2200" dirty="0"/>
              <a:t>– determine whether a subject has acquired a predetermined set of characteristics or behaviors</a:t>
            </a:r>
          </a:p>
          <a:p>
            <a:pPr lvl="1">
              <a:spcBef>
                <a:spcPts val="600"/>
              </a:spcBef>
              <a:spcAft>
                <a:spcPts val="600"/>
              </a:spcAft>
            </a:pPr>
            <a:r>
              <a:rPr lang="en-US" altLang="en-US" sz="2000" dirty="0" smtClean="0"/>
              <a:t>e.g.</a:t>
            </a:r>
            <a:r>
              <a:rPr altLang="en-US" sz="2000" dirty="0" smtClean="0"/>
              <a:t>, </a:t>
            </a:r>
            <a:r>
              <a:rPr altLang="en-US" sz="2000" dirty="0"/>
              <a:t>standards defined by the Guidelines for the Management of Patients with Chronic Stable Angina, by the AHA</a:t>
            </a:r>
          </a:p>
          <a:p>
            <a:pPr lvl="1">
              <a:spcBef>
                <a:spcPts val="600"/>
              </a:spcBef>
              <a:spcAft>
                <a:spcPts val="600"/>
              </a:spcAft>
            </a:pPr>
            <a:r>
              <a:rPr altLang="en-US" sz="2000" dirty="0"/>
              <a:t>Distribution has less variance and is typically skewed</a:t>
            </a:r>
          </a:p>
          <a:p>
            <a:pPr>
              <a:spcBef>
                <a:spcPts val="600"/>
              </a:spcBef>
              <a:spcAft>
                <a:spcPts val="600"/>
              </a:spcAft>
            </a:pPr>
            <a:r>
              <a:rPr altLang="en-US" sz="2200" b="1" dirty="0"/>
              <a:t>Could be quantitative or qualitative</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54050" y="438150"/>
            <a:ext cx="8089900" cy="563563"/>
          </a:xfrm>
        </p:spPr>
        <p:txBody>
          <a:bodyPr/>
          <a:lstStyle/>
          <a:p>
            <a:r>
              <a:rPr altLang="en-US" smtClean="0"/>
              <a:t>Types of quantitative measurement frameworks</a:t>
            </a:r>
          </a:p>
        </p:txBody>
      </p:sp>
      <p:sp>
        <p:nvSpPr>
          <p:cNvPr id="46083" name="Content Placeholder 2"/>
          <p:cNvSpPr>
            <a:spLocks noGrp="1"/>
          </p:cNvSpPr>
          <p:nvPr>
            <p:ph idx="1"/>
          </p:nvPr>
        </p:nvSpPr>
        <p:spPr>
          <a:xfrm>
            <a:off x="661988" y="1563688"/>
            <a:ext cx="8324850" cy="4011612"/>
          </a:xfrm>
        </p:spPr>
        <p:txBody>
          <a:bodyPr/>
          <a:lstStyle/>
          <a:p>
            <a:r>
              <a:rPr altLang="en-US" sz="2200" b="1" dirty="0"/>
              <a:t>Objective</a:t>
            </a:r>
            <a:r>
              <a:rPr altLang="en-US" sz="2200" dirty="0"/>
              <a:t> – construct the latitude of respondents and specify very clear criteria for scoring</a:t>
            </a:r>
          </a:p>
          <a:p>
            <a:pPr lvl="1"/>
            <a:r>
              <a:rPr lang="en-US" altLang="en-US" sz="2200" dirty="0" smtClean="0"/>
              <a:t>e.g.</a:t>
            </a:r>
            <a:r>
              <a:rPr altLang="en-US" sz="2200" dirty="0" smtClean="0"/>
              <a:t>, </a:t>
            </a:r>
            <a:r>
              <a:rPr altLang="en-US" sz="2200" dirty="0"/>
              <a:t>multiple-choice, physiologic measures</a:t>
            </a:r>
          </a:p>
          <a:p>
            <a:r>
              <a:rPr altLang="en-US" sz="2200" b="1" dirty="0"/>
              <a:t>Subjective</a:t>
            </a:r>
            <a:r>
              <a:rPr altLang="en-US" sz="2200" dirty="0"/>
              <a:t> – allow respondents latitude in constructing responses and require individual judgment by scorers/ raters</a:t>
            </a:r>
          </a:p>
          <a:p>
            <a:pPr lvl="1"/>
            <a:r>
              <a:rPr lang="en-US" altLang="en-US" sz="2200" dirty="0" smtClean="0"/>
              <a:t>e.g.</a:t>
            </a:r>
            <a:r>
              <a:rPr altLang="en-US" sz="2200" dirty="0" smtClean="0"/>
              <a:t>, </a:t>
            </a:r>
            <a:r>
              <a:rPr altLang="en-US" sz="2200" dirty="0"/>
              <a:t>description of feelings and emotions; there is a high probability that different scorers apply different criteria; the same rater could assign different scores to the same response on different occasions</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365125" y="350838"/>
            <a:ext cx="8632825" cy="563562"/>
          </a:xfrm>
        </p:spPr>
        <p:txBody>
          <a:bodyPr/>
          <a:lstStyle/>
          <a:p>
            <a:r>
              <a:rPr altLang="en-US" smtClean="0">
                <a:solidFill>
                  <a:srgbClr val="FF6600"/>
                </a:solidFill>
              </a:rPr>
              <a:t>Example: </a:t>
            </a:r>
            <a:r>
              <a:rPr altLang="en-US" smtClean="0"/>
              <a:t>Types of quantitative measurement frameworks of organizational culture in health care settings</a:t>
            </a:r>
          </a:p>
        </p:txBody>
      </p:sp>
      <p:sp>
        <p:nvSpPr>
          <p:cNvPr id="47107" name="Content Placeholder 2"/>
          <p:cNvSpPr>
            <a:spLocks noGrp="1"/>
          </p:cNvSpPr>
          <p:nvPr>
            <p:ph idx="1"/>
          </p:nvPr>
        </p:nvSpPr>
        <p:spPr>
          <a:xfrm>
            <a:off x="365125" y="2411413"/>
            <a:ext cx="8415338" cy="3111500"/>
          </a:xfrm>
        </p:spPr>
        <p:txBody>
          <a:bodyPr/>
          <a:lstStyle/>
          <a:p>
            <a:r>
              <a:rPr altLang="en-US"/>
              <a:t>Cognitive measures</a:t>
            </a:r>
          </a:p>
          <a:p>
            <a:r>
              <a:rPr altLang="en-US"/>
              <a:t>Affective measures (to determine interests, values, and attitudes); </a:t>
            </a:r>
          </a:p>
          <a:p>
            <a:endParaRPr altLang="en-US"/>
          </a:p>
        </p:txBody>
      </p:sp>
      <p:pic>
        <p:nvPicPr>
          <p:cNvPr id="471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4359275"/>
            <a:ext cx="6600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471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700" y="4083050"/>
            <a:ext cx="35433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18</a:t>
            </a:fld>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655638" y="303213"/>
            <a:ext cx="8089900" cy="561975"/>
          </a:xfrm>
        </p:spPr>
        <p:txBody>
          <a:bodyPr/>
          <a:lstStyle/>
          <a:p>
            <a:r>
              <a:rPr altLang="en-US" smtClean="0"/>
              <a:t>13 instruments that could be used to quantify culture in health care settings</a:t>
            </a:r>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427163"/>
            <a:ext cx="7696200" cy="479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49157" name="TextBox 1"/>
          <p:cNvSpPr txBox="1">
            <a:spLocks noChangeArrowheads="1"/>
          </p:cNvSpPr>
          <p:nvPr/>
        </p:nvSpPr>
        <p:spPr bwMode="auto">
          <a:xfrm>
            <a:off x="788988" y="6338888"/>
            <a:ext cx="5062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latin typeface="Arial" panose="020B0604020202020204" pitchFamily="34" charset="0"/>
                <a:cs typeface="Arial" panose="020B0604020202020204" pitchFamily="34" charset="0"/>
              </a:rPr>
              <a:t>Scott et al. 2003</a:t>
            </a:r>
          </a:p>
        </p:txBody>
      </p:sp>
      <p:sp>
        <p:nvSpPr>
          <p:cNvPr id="2" name="Slide Number Placeholder 1"/>
          <p:cNvSpPr>
            <a:spLocks noGrp="1"/>
          </p:cNvSpPr>
          <p:nvPr>
            <p:ph type="sldNum" sz="quarter" idx="10"/>
          </p:nvPr>
        </p:nvSpPr>
        <p:spPr/>
        <p:txBody>
          <a:bodyPr/>
          <a:lstStyle/>
          <a:p>
            <a:pPr>
              <a:defRPr/>
            </a:pPr>
            <a:fld id="{1354ADA1-15DA-45C1-B7BC-8256B5835C1B}" type="slidenum">
              <a:rPr lang="en-US" smtClean="0"/>
              <a:pPr>
                <a:defRPr/>
              </a:pPr>
              <a:t>19</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54050" y="438150"/>
            <a:ext cx="8089900" cy="563563"/>
          </a:xfrm>
        </p:spPr>
        <p:txBody>
          <a:bodyPr/>
          <a:lstStyle/>
          <a:p>
            <a:r>
              <a:rPr altLang="en-US" smtClean="0"/>
              <a:t>Learning Objectives</a:t>
            </a:r>
          </a:p>
        </p:txBody>
      </p:sp>
      <p:sp>
        <p:nvSpPr>
          <p:cNvPr id="3" name="Content Placeholder 2"/>
          <p:cNvSpPr>
            <a:spLocks noGrp="1"/>
          </p:cNvSpPr>
          <p:nvPr>
            <p:ph idx="1"/>
          </p:nvPr>
        </p:nvSpPr>
        <p:spPr>
          <a:xfrm>
            <a:off x="654050" y="1116013"/>
            <a:ext cx="8304213" cy="4181475"/>
          </a:xfrm>
        </p:spPr>
        <p:txBody>
          <a:bodyPr/>
          <a:lstStyle/>
          <a:p>
            <a:pPr lvl="0"/>
            <a:r>
              <a:rPr lang="en-US" sz="2400" dirty="0" smtClean="0"/>
              <a:t>Discuss </a:t>
            </a:r>
            <a:r>
              <a:rPr lang="en-US" sz="2400" dirty="0"/>
              <a:t>how causal inference is central to the role of health research.</a:t>
            </a:r>
          </a:p>
          <a:p>
            <a:pPr lvl="0"/>
            <a:r>
              <a:rPr lang="en-US" sz="2400" dirty="0"/>
              <a:t>Define measurement, phenomena, domains, concepts/conceptual models/conceptual frameworks.</a:t>
            </a:r>
          </a:p>
          <a:p>
            <a:pPr lvl="0"/>
            <a:r>
              <a:rPr lang="en-US" sz="2400" dirty="0"/>
              <a:t>Learn how to operationalize theoretical constructs and concepts into measurable indicators.</a:t>
            </a:r>
          </a:p>
          <a:p>
            <a:pPr lvl="0"/>
            <a:r>
              <a:rPr lang="en-US" sz="2400" dirty="0"/>
              <a:t>Introduce classical measurement theory and give examples of modern measurement theories.</a:t>
            </a:r>
          </a:p>
          <a:p>
            <a:pPr lvl="0"/>
            <a:r>
              <a:rPr lang="en-US" sz="2400" dirty="0"/>
              <a:t>Discuss common measurement approaches: Scales.</a:t>
            </a:r>
          </a:p>
          <a:p>
            <a:r>
              <a:rPr lang="en-US" sz="2400" dirty="0"/>
              <a:t>Review statistical underpinnings of scale measurement.</a:t>
            </a:r>
            <a:endParaRPr altLang="en-US" sz="1400" dirty="0"/>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2"/>
          <p:cNvSpPr>
            <a:spLocks noGrp="1" noChangeArrowheads="1"/>
          </p:cNvSpPr>
          <p:nvPr>
            <p:ph type="title"/>
          </p:nvPr>
        </p:nvSpPr>
        <p:spPr>
          <a:xfrm>
            <a:off x="655638" y="2806700"/>
            <a:ext cx="7772400" cy="1675139"/>
          </a:xfrm>
          <a:solidFill>
            <a:schemeClr val="bg1"/>
          </a:solidFill>
        </p:spPr>
        <p:txBody>
          <a:bodyPr/>
          <a:lstStyle/>
          <a:p>
            <a:pPr eaLnBrk="1" hangingPunct="1">
              <a:defRPr/>
            </a:pPr>
            <a:r>
              <a:rPr altLang="en-US" dirty="0" smtClean="0"/>
              <a:t>Classical Measurement </a:t>
            </a:r>
            <a:r>
              <a:rPr altLang="en-US" dirty="0" smtClean="0"/>
              <a:t>Theory</a:t>
            </a:r>
            <a:br>
              <a:rPr altLang="en-US" dirty="0" smtClean="0"/>
            </a:br>
            <a:r>
              <a:rPr lang="en-US" altLang="en-US" cap="none" dirty="0" smtClean="0"/>
              <a:t>(‘Classical Test Theory’ (CTT))</a:t>
            </a:r>
            <a:endParaRPr lang="en-US" altLang="en-US" cap="none" dirty="0"/>
          </a:p>
        </p:txBody>
      </p:sp>
      <p:sp>
        <p:nvSpPr>
          <p:cNvPr id="2" name="Slide Number Placeholder 1"/>
          <p:cNvSpPr>
            <a:spLocks noGrp="1"/>
          </p:cNvSpPr>
          <p:nvPr>
            <p:ph type="sldNum" sz="quarter" idx="11"/>
          </p:nvPr>
        </p:nvSpPr>
        <p:spPr/>
        <p:txBody>
          <a:bodyPr/>
          <a:lstStyle/>
          <a:p>
            <a:pPr>
              <a:defRPr/>
            </a:pPr>
            <a:fld id="{9F4175AE-EB60-4599-A737-ADD660319DD5}" type="slidenum">
              <a:rPr lang="en-US" altLang="en-US" smtClean="0"/>
              <a:pPr>
                <a:defRPr/>
              </a:pPr>
              <a:t>20</a:t>
            </a:fld>
            <a:endParaRPr lang="en-US" alt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a:xfrm>
            <a:off x="654050" y="438150"/>
            <a:ext cx="8089900" cy="563563"/>
          </a:xfrm>
        </p:spPr>
        <p:txBody>
          <a:bodyPr/>
          <a:lstStyle/>
          <a:p>
            <a:r>
              <a:rPr altLang="en-US" smtClean="0"/>
              <a:t>Classical measurement theory</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1651000"/>
            <a:ext cx="7569200" cy="374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21</a:t>
            </a:fld>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54050" y="438150"/>
            <a:ext cx="8089900" cy="1045992"/>
          </a:xfrm>
        </p:spPr>
        <p:txBody>
          <a:bodyPr/>
          <a:lstStyle/>
          <a:p>
            <a:r>
              <a:rPr altLang="en-US" dirty="0" smtClean="0"/>
              <a:t>Classical measurement theory</a:t>
            </a:r>
            <a:br>
              <a:rPr altLang="en-US" dirty="0" smtClean="0"/>
            </a:br>
            <a:endParaRPr altLang="en-US" dirty="0" smtClean="0"/>
          </a:p>
        </p:txBody>
      </p:sp>
      <p:sp>
        <p:nvSpPr>
          <p:cNvPr id="55299" name="Content Placeholder 4"/>
          <p:cNvSpPr>
            <a:spLocks noGrp="1"/>
          </p:cNvSpPr>
          <p:nvPr>
            <p:ph idx="1"/>
          </p:nvPr>
        </p:nvSpPr>
        <p:spPr>
          <a:xfrm>
            <a:off x="661988" y="1563688"/>
            <a:ext cx="8324850" cy="4011612"/>
          </a:xfrm>
        </p:spPr>
        <p:txBody>
          <a:bodyPr/>
          <a:lstStyle/>
          <a:p>
            <a:r>
              <a:rPr altLang="en-US" sz="2600" dirty="0"/>
              <a:t>Provides a model for assessing </a:t>
            </a:r>
            <a:r>
              <a:rPr altLang="en-US" sz="2600" b="1" u="sng" dirty="0"/>
              <a:t>random measurement error </a:t>
            </a:r>
          </a:p>
          <a:p>
            <a:r>
              <a:rPr altLang="en-US" sz="2600" dirty="0"/>
              <a:t>Describes ways in which errors of measurement (due to </a:t>
            </a:r>
            <a:r>
              <a:rPr altLang="en-US" sz="2600" dirty="0" err="1"/>
              <a:t>falliable</a:t>
            </a:r>
            <a:r>
              <a:rPr altLang="en-US" sz="2600" dirty="0"/>
              <a:t> measures) can influence </a:t>
            </a:r>
            <a:r>
              <a:rPr altLang="en-US" sz="2600" b="1" u="sng" dirty="0"/>
              <a:t>observed</a:t>
            </a:r>
            <a:r>
              <a:rPr altLang="en-US" sz="2600" dirty="0"/>
              <a:t> scores</a:t>
            </a:r>
          </a:p>
          <a:p>
            <a:r>
              <a:rPr altLang="en-US" sz="2600" dirty="0"/>
              <a:t>Describes </a:t>
            </a:r>
            <a:r>
              <a:rPr altLang="en-US" sz="2600" b="1" u="sng" dirty="0"/>
              <a:t>unsystematic</a:t>
            </a:r>
            <a:r>
              <a:rPr altLang="en-US" sz="2600" dirty="0"/>
              <a:t>, or random, deviation of an individual’s observed score from a theoretically expected or “true” score</a:t>
            </a:r>
          </a:p>
          <a:p>
            <a:r>
              <a:rPr altLang="en-US" sz="2600" dirty="0"/>
              <a:t>Effects of random error in the model are thought to cancel one another out if sample size is large </a:t>
            </a:r>
          </a:p>
          <a:p>
            <a:endParaRPr altLang="en-US" sz="2600" dirty="0"/>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22</a:t>
            </a:fld>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54050" y="438150"/>
            <a:ext cx="8089900" cy="1045992"/>
          </a:xfrm>
        </p:spPr>
        <p:txBody>
          <a:bodyPr/>
          <a:lstStyle/>
          <a:p>
            <a:r>
              <a:rPr altLang="en-US" dirty="0" smtClean="0"/>
              <a:t>Classical measurement theory</a:t>
            </a:r>
            <a:br>
              <a:rPr altLang="en-US" dirty="0" smtClean="0"/>
            </a:br>
            <a:endParaRPr altLang="en-US" dirty="0" smtClean="0"/>
          </a:p>
        </p:txBody>
      </p:sp>
      <p:sp>
        <p:nvSpPr>
          <p:cNvPr id="57347" name="Content Placeholder 2"/>
          <p:cNvSpPr>
            <a:spLocks noGrp="1"/>
          </p:cNvSpPr>
          <p:nvPr>
            <p:ph idx="1"/>
          </p:nvPr>
        </p:nvSpPr>
        <p:spPr>
          <a:xfrm>
            <a:off x="661988" y="1563688"/>
            <a:ext cx="8324850" cy="4011612"/>
          </a:xfrm>
        </p:spPr>
        <p:txBody>
          <a:bodyPr/>
          <a:lstStyle/>
          <a:p>
            <a:r>
              <a:rPr altLang="en-US" sz="2600" dirty="0"/>
              <a:t>If the assumptions are reasonable, and the model is useful, then we can assume that the conclusions we draw from it are likely to be valid. </a:t>
            </a:r>
          </a:p>
          <a:p>
            <a:r>
              <a:rPr altLang="en-US" sz="2600" dirty="0"/>
              <a:t>Classical measurement theory is a relatively simple, quite useful method that describes ways in which errors of measurement (due to </a:t>
            </a:r>
            <a:r>
              <a:rPr altLang="en-US" sz="2600" b="1" i="1" dirty="0"/>
              <a:t>fallible</a:t>
            </a:r>
            <a:r>
              <a:rPr altLang="en-US" sz="2600" i="1" dirty="0"/>
              <a:t> </a:t>
            </a:r>
            <a:r>
              <a:rPr altLang="en-US" sz="2600" dirty="0"/>
              <a:t>measures) can influence </a:t>
            </a:r>
            <a:r>
              <a:rPr altLang="en-US" sz="2600" b="1" i="1" dirty="0"/>
              <a:t>observed</a:t>
            </a:r>
            <a:r>
              <a:rPr altLang="en-US" sz="2600" i="1" dirty="0"/>
              <a:t> </a:t>
            </a:r>
            <a:r>
              <a:rPr altLang="en-US" sz="2600" dirty="0"/>
              <a:t>scores.</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654050" y="438150"/>
            <a:ext cx="8089900" cy="563563"/>
          </a:xfrm>
        </p:spPr>
        <p:txBody>
          <a:bodyPr/>
          <a:lstStyle/>
          <a:p>
            <a:r>
              <a:rPr altLang="en-US" smtClean="0"/>
              <a:t>Type of error?</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454150"/>
            <a:ext cx="6999288" cy="471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24</a:t>
            </a:fld>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54050" y="438150"/>
            <a:ext cx="8089900" cy="563563"/>
          </a:xfrm>
        </p:spPr>
        <p:txBody>
          <a:bodyPr/>
          <a:lstStyle/>
          <a:p>
            <a:r>
              <a:rPr altLang="en-US" smtClean="0"/>
              <a:t>Type of error?</a:t>
            </a:r>
          </a:p>
        </p:txBody>
      </p:sp>
      <p:pic>
        <p:nvPicPr>
          <p:cNvPr id="624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1463675"/>
            <a:ext cx="7024688" cy="471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38150"/>
            <a:ext cx="8089900" cy="1504950"/>
          </a:xfrm>
        </p:spPr>
        <p:txBody>
          <a:bodyPr/>
          <a:lstStyle/>
          <a:p>
            <a:r>
              <a:rPr altLang="en-US" smtClean="0"/>
              <a:t>Classical measurement theory: </a:t>
            </a:r>
            <a:br>
              <a:rPr altLang="en-US" smtClean="0"/>
            </a:br>
            <a:r>
              <a:rPr altLang="en-US" smtClean="0"/>
              <a:t>Assumptions</a:t>
            </a:r>
            <a:br>
              <a:rPr altLang="en-US" smtClean="0"/>
            </a:br>
            <a:r>
              <a:rPr altLang="en-US" smtClean="0"/>
              <a:t>1.</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841500"/>
            <a:ext cx="5334000" cy="404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E7712CB-7101-4A3E-A921-54430E1CCF2F}" type="slidenum">
              <a:rPr lang="en-US" smtClean="0"/>
              <a:pPr>
                <a:defRPr/>
              </a:pPr>
              <a:t>26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38150"/>
            <a:ext cx="8089900" cy="1504950"/>
          </a:xfrm>
        </p:spPr>
        <p:txBody>
          <a:bodyPr/>
          <a:lstStyle/>
          <a:p>
            <a:r>
              <a:rPr altLang="en-US" smtClean="0"/>
              <a:t>Classical measurement theory: </a:t>
            </a:r>
            <a:br>
              <a:rPr altLang="en-US" smtClean="0"/>
            </a:br>
            <a:r>
              <a:rPr altLang="en-US" smtClean="0"/>
              <a:t>Assumptions</a:t>
            </a:r>
            <a:br>
              <a:rPr altLang="en-US" smtClean="0"/>
            </a:br>
            <a:r>
              <a:rPr altLang="en-US" smtClean="0"/>
              <a:t>2.</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804988"/>
            <a:ext cx="5334000" cy="399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E7712CB-7101-4A3E-A921-54430E1CCF2F}" type="slidenum">
              <a:rPr lang="en-US" smtClean="0"/>
              <a:pPr>
                <a:defRPr/>
              </a:pPr>
              <a:t>27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38150"/>
            <a:ext cx="8089900" cy="1504950"/>
          </a:xfrm>
        </p:spPr>
        <p:txBody>
          <a:bodyPr/>
          <a:lstStyle/>
          <a:p>
            <a:r>
              <a:rPr altLang="en-US" smtClean="0"/>
              <a:t>Classical measurement theory: </a:t>
            </a:r>
            <a:br>
              <a:rPr altLang="en-US" smtClean="0"/>
            </a:br>
            <a:r>
              <a:rPr altLang="en-US" smtClean="0"/>
              <a:t>Assumptions</a:t>
            </a:r>
            <a:br>
              <a:rPr altLang="en-US" smtClean="0"/>
            </a:br>
            <a:r>
              <a:rPr altLang="en-US" smtClean="0"/>
              <a:t>3.</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1870075"/>
            <a:ext cx="5391150" cy="404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E7712CB-7101-4A3E-A921-54430E1CCF2F}" type="slidenum">
              <a:rPr lang="en-US" smtClean="0"/>
              <a:pPr>
                <a:defRPr/>
              </a:pPr>
              <a:t>28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38150"/>
            <a:ext cx="8089900" cy="1504950"/>
          </a:xfrm>
        </p:spPr>
        <p:txBody>
          <a:bodyPr/>
          <a:lstStyle/>
          <a:p>
            <a:r>
              <a:rPr altLang="en-US" smtClean="0"/>
              <a:t>Classical measurement theory: </a:t>
            </a:r>
            <a:br>
              <a:rPr altLang="en-US" smtClean="0"/>
            </a:br>
            <a:r>
              <a:rPr altLang="en-US" smtClean="0"/>
              <a:t>Assumptions</a:t>
            </a:r>
            <a:br>
              <a:rPr altLang="en-US" smtClean="0"/>
            </a:br>
            <a:r>
              <a:rPr altLang="en-US" smtClean="0"/>
              <a:t>4.</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941513"/>
            <a:ext cx="5334000"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E7712CB-7101-4A3E-A921-54430E1CCF2F}" type="slidenum">
              <a:rPr lang="en-US" smtClean="0"/>
              <a:pPr>
                <a:defRPr/>
              </a:pPr>
              <a:t>29</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571500" y="365125"/>
            <a:ext cx="8089900" cy="615950"/>
          </a:xfrm>
        </p:spPr>
        <p:txBody>
          <a:bodyPr/>
          <a:lstStyle/>
          <a:p>
            <a:pPr eaLnBrk="1" hangingPunct="1"/>
            <a:r>
              <a:rPr altLang="en-US" smtClean="0"/>
              <a:t>Example: “The Fiber Yarn”</a:t>
            </a:r>
          </a:p>
        </p:txBody>
      </p:sp>
      <p:sp>
        <p:nvSpPr>
          <p:cNvPr id="25603" name="Text Placeholder 4"/>
          <p:cNvSpPr>
            <a:spLocks noGrp="1"/>
          </p:cNvSpPr>
          <p:nvPr>
            <p:ph idx="1"/>
          </p:nvPr>
        </p:nvSpPr>
        <p:spPr>
          <a:xfrm>
            <a:off x="571500" y="1311275"/>
            <a:ext cx="6970713" cy="927100"/>
          </a:xfrm>
        </p:spPr>
        <p:txBody>
          <a:bodyPr/>
          <a:lstStyle/>
          <a:p>
            <a:pPr marL="0" indent="0" eaLnBrk="1" hangingPunct="1">
              <a:buFont typeface="Wingdings" panose="05000000000000000000" pitchFamily="2" charset="2"/>
              <a:buNone/>
            </a:pPr>
            <a:r>
              <a:rPr altLang="en-US" sz="2600"/>
              <a:t>Study of the association between fiber intake and risk of colorectal cancer</a:t>
            </a:r>
          </a:p>
        </p:txBody>
      </p:sp>
      <p:sp>
        <p:nvSpPr>
          <p:cNvPr id="6150" name="TextBox 2"/>
          <p:cNvSpPr txBox="1">
            <a:spLocks noChangeArrowheads="1"/>
          </p:cNvSpPr>
          <p:nvPr/>
        </p:nvSpPr>
        <p:spPr bwMode="auto">
          <a:xfrm>
            <a:off x="655638" y="6310313"/>
            <a:ext cx="2819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itchFamily="2" charset="2"/>
              <a:buChar char="l"/>
              <a:defRPr sz="2400" b="1">
                <a:solidFill>
                  <a:schemeClr val="tx1"/>
                </a:solidFill>
                <a:latin typeface="Arial" charset="0"/>
                <a:cs typeface="Arial" charset="0"/>
              </a:defRPr>
            </a:lvl1pPr>
            <a:lvl2pPr marL="742950" indent="-285750">
              <a:spcBef>
                <a:spcPct val="20000"/>
              </a:spcBef>
              <a:buClr>
                <a:schemeClr val="tx1"/>
              </a:buClr>
              <a:buSzPct val="75000"/>
              <a:buChar char="–"/>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buChar char="l"/>
              <a:defRPr>
                <a:solidFill>
                  <a:schemeClr val="tx1"/>
                </a:solidFill>
                <a:latin typeface="Arial" charset="0"/>
                <a:cs typeface="Arial" charset="0"/>
              </a:defRPr>
            </a:lvl3pPr>
            <a:lvl4pPr marL="1600200" indent="-228600">
              <a:spcBef>
                <a:spcPct val="20000"/>
              </a:spcBef>
              <a:buClr>
                <a:schemeClr val="tx1"/>
              </a:buClr>
              <a:buSzPct val="80000"/>
              <a:buChar char="–"/>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buChar char="l"/>
              <a:defRPr sz="1600">
                <a:solidFill>
                  <a:schemeClr val="tx1"/>
                </a:solidFill>
                <a:latin typeface="Arial" charset="0"/>
                <a:cs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1600">
                <a:solidFill>
                  <a:schemeClr val="tx1"/>
                </a:solidFill>
                <a:latin typeface="Arial" charset="0"/>
                <a:cs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1600">
                <a:solidFill>
                  <a:schemeClr val="tx1"/>
                </a:solidFill>
                <a:latin typeface="Arial" charset="0"/>
                <a:cs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1600">
                <a:solidFill>
                  <a:schemeClr val="tx1"/>
                </a:solidFill>
                <a:latin typeface="Arial" charset="0"/>
                <a:cs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1600">
                <a:solidFill>
                  <a:schemeClr val="tx1"/>
                </a:solidFill>
                <a:latin typeface="Arial" charset="0"/>
                <a:cs typeface="Arial" charset="0"/>
              </a:defRPr>
            </a:lvl9pPr>
          </a:lstStyle>
          <a:p>
            <a:pPr eaLnBrk="1" fontAlgn="auto" hangingPunct="1">
              <a:spcBef>
                <a:spcPct val="50000"/>
              </a:spcBef>
              <a:spcAft>
                <a:spcPts val="0"/>
              </a:spcAft>
              <a:buClrTx/>
              <a:buSzTx/>
              <a:buFontTx/>
              <a:buNone/>
              <a:defRPr/>
            </a:pPr>
            <a:r>
              <a:rPr lang="en-US" altLang="en-US" sz="1600" b="0" dirty="0" err="1" smtClean="0">
                <a:latin typeface="+mj-lt"/>
              </a:rPr>
              <a:t>Howlader</a:t>
            </a:r>
            <a:r>
              <a:rPr lang="en-US" altLang="en-US" sz="1600" b="0" dirty="0" smtClean="0">
                <a:latin typeface="+mj-lt"/>
              </a:rPr>
              <a:t> et al. </a:t>
            </a:r>
            <a:r>
              <a:rPr lang="en-US" altLang="en-US" sz="1600" b="0" dirty="0" smtClean="0">
                <a:latin typeface="+mj-lt"/>
              </a:rPr>
              <a:t>2017</a:t>
            </a:r>
            <a:endParaRPr lang="en-US" altLang="en-US" sz="1600" b="0" dirty="0" smtClean="0">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4226161209"/>
              </p:ext>
            </p:extLst>
          </p:nvPr>
        </p:nvGraphicFramePr>
        <p:xfrm>
          <a:off x="655638" y="2306638"/>
          <a:ext cx="6886575" cy="1739900"/>
        </p:xfrm>
        <a:graphic>
          <a:graphicData uri="http://schemas.openxmlformats.org/drawingml/2006/table">
            <a:tbl>
              <a:tblPr/>
              <a:tblGrid>
                <a:gridCol w="1119187">
                  <a:extLst>
                    <a:ext uri="{9D8B030D-6E8A-4147-A177-3AD203B41FA5}">
                      <a16:colId xmlns:a16="http://schemas.microsoft.com/office/drawing/2014/main" val="20000"/>
                    </a:ext>
                  </a:extLst>
                </a:gridCol>
                <a:gridCol w="1958975">
                  <a:extLst>
                    <a:ext uri="{9D8B030D-6E8A-4147-A177-3AD203B41FA5}">
                      <a16:colId xmlns:a16="http://schemas.microsoft.com/office/drawing/2014/main" val="20001"/>
                    </a:ext>
                  </a:extLst>
                </a:gridCol>
                <a:gridCol w="1819275">
                  <a:extLst>
                    <a:ext uri="{9D8B030D-6E8A-4147-A177-3AD203B41FA5}">
                      <a16:colId xmlns:a16="http://schemas.microsoft.com/office/drawing/2014/main" val="20002"/>
                    </a:ext>
                  </a:extLst>
                </a:gridCol>
                <a:gridCol w="1989138">
                  <a:extLst>
                    <a:ext uri="{9D8B030D-6E8A-4147-A177-3AD203B41FA5}">
                      <a16:colId xmlns:a16="http://schemas.microsoft.com/office/drawing/2014/main" val="20003"/>
                    </a:ext>
                  </a:extLst>
                </a:gridCol>
              </a:tblGrid>
              <a:tr h="396702">
                <a:tc gridSpan="4">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Arial" charset="0"/>
                        </a:rPr>
                        <a:t>Incidence rates of colorectal cancer per year in the U.S.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571B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23">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52049"/>
                        </a:solidFill>
                        <a:effectLst/>
                        <a:latin typeface="Arial" charset="0"/>
                      </a:endParaRP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F"/>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52049"/>
                          </a:solidFill>
                          <a:effectLst/>
                          <a:latin typeface="Arial" charset="0"/>
                        </a:rPr>
                        <a:t>SEER 2000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F"/>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52049"/>
                          </a:solidFill>
                          <a:effectLst/>
                          <a:latin typeface="Arial" charset="0"/>
                        </a:rPr>
                        <a:t>SEER 2010 </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F"/>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52049"/>
                          </a:solidFill>
                          <a:effectLst/>
                          <a:latin typeface="Arial" charset="0"/>
                        </a:rPr>
                        <a:t>SEER </a:t>
                      </a:r>
                      <a:r>
                        <a:rPr kumimoji="0" lang="en-US" altLang="en-US" sz="1800" b="1" i="0" u="none" strike="noStrike" cap="none" normalizeH="0" baseline="0" dirty="0" smtClean="0">
                          <a:ln>
                            <a:noFill/>
                          </a:ln>
                          <a:solidFill>
                            <a:srgbClr val="052049"/>
                          </a:solidFill>
                          <a:effectLst/>
                          <a:latin typeface="Arial" charset="0"/>
                        </a:rPr>
                        <a:t>2015 </a:t>
                      </a:r>
                      <a:endParaRPr kumimoji="0" lang="en-US" altLang="en-US" sz="1800" b="1" i="0" u="none" strike="noStrike" cap="none" normalizeH="0" baseline="0" dirty="0">
                        <a:ln>
                          <a:noFill/>
                        </a:ln>
                        <a:solidFill>
                          <a:srgbClr val="052049"/>
                        </a:solidFill>
                        <a:effectLst/>
                        <a:latin typeface="Arial" charset="0"/>
                      </a:endParaRP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F"/>
                    </a:solidFill>
                  </a:tcPr>
                </a:tc>
                <a:extLst>
                  <a:ext uri="{0D108BD9-81ED-4DB2-BD59-A6C34878D82A}">
                    <a16:rowId xmlns:a16="http://schemas.microsoft.com/office/drawing/2014/main" val="10001"/>
                  </a:ext>
                </a:extLst>
              </a:tr>
              <a:tr h="449067">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52049"/>
                          </a:solidFill>
                          <a:effectLst/>
                          <a:latin typeface="Arial" charset="0"/>
                        </a:rPr>
                        <a:t>Males</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9"/>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52049"/>
                          </a:solidFill>
                          <a:effectLst/>
                          <a:latin typeface="Arial" charset="0"/>
                        </a:rPr>
                        <a:t>64 per 100,000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9"/>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52049"/>
                          </a:solidFill>
                          <a:effectLst/>
                          <a:latin typeface="Arial" charset="0"/>
                        </a:rPr>
                        <a:t>47 per 100,000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9"/>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52049"/>
                          </a:solidFill>
                          <a:effectLst/>
                          <a:latin typeface="Arial" charset="0"/>
                        </a:rPr>
                        <a:t>45 </a:t>
                      </a:r>
                      <a:r>
                        <a:rPr kumimoji="0" lang="en-US" altLang="en-US" sz="1800" b="0" i="0" u="none" strike="noStrike" cap="none" normalizeH="0" baseline="0" dirty="0">
                          <a:ln>
                            <a:noFill/>
                          </a:ln>
                          <a:solidFill>
                            <a:srgbClr val="052049"/>
                          </a:solidFill>
                          <a:effectLst/>
                          <a:latin typeface="Arial" charset="0"/>
                        </a:rPr>
                        <a:t>per 100,000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9"/>
                    </a:solidFill>
                  </a:tcPr>
                </a:tc>
                <a:extLst>
                  <a:ext uri="{0D108BD9-81ED-4DB2-BD59-A6C34878D82A}">
                    <a16:rowId xmlns:a16="http://schemas.microsoft.com/office/drawing/2014/main" val="10002"/>
                  </a:ext>
                </a:extLst>
              </a:tr>
              <a:tr h="528407">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52049"/>
                          </a:solidFill>
                          <a:effectLst/>
                          <a:latin typeface="Arial" charset="0"/>
                        </a:rPr>
                        <a:t>Females </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F"/>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52049"/>
                          </a:solidFill>
                          <a:effectLst/>
                          <a:latin typeface="Arial" charset="0"/>
                        </a:rPr>
                        <a:t>47 per 100,000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F"/>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52049"/>
                          </a:solidFill>
                          <a:effectLst/>
                          <a:latin typeface="Arial" charset="0"/>
                        </a:rPr>
                        <a:t>36 per 100,000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F"/>
                    </a:solidFill>
                  </a:tcPr>
                </a:tc>
                <a:tc>
                  <a:txBody>
                    <a:bodyPr/>
                    <a:lstStyle>
                      <a:lvl1pPr>
                        <a:lnSpc>
                          <a:spcPct val="90000"/>
                        </a:lnSpc>
                        <a:spcBef>
                          <a:spcPts val="1400"/>
                        </a:spcBef>
                        <a:buClr>
                          <a:schemeClr val="accent1"/>
                        </a:buClr>
                        <a:buFont typeface="Wingdings" charset="2"/>
                        <a:defRPr sz="2400">
                          <a:solidFill>
                            <a:schemeClr val="tx1"/>
                          </a:solidFill>
                          <a:latin typeface="Arial" charset="0"/>
                        </a:defRPr>
                      </a:lvl1pPr>
                      <a:lvl2pPr marL="742950" indent="-285750">
                        <a:lnSpc>
                          <a:spcPct val="90000"/>
                        </a:lnSpc>
                        <a:spcBef>
                          <a:spcPts val="1400"/>
                        </a:spcBef>
                        <a:buClr>
                          <a:schemeClr val="accent1"/>
                        </a:buClr>
                        <a:buFont typeface="Arial" charset="0"/>
                        <a:defRPr sz="2000">
                          <a:solidFill>
                            <a:schemeClr val="tx1"/>
                          </a:solidFill>
                          <a:latin typeface="Arial" charset="0"/>
                        </a:defRPr>
                      </a:lvl2pPr>
                      <a:lvl3pPr marL="1143000" indent="-228600">
                        <a:lnSpc>
                          <a:spcPct val="90000"/>
                        </a:lnSpc>
                        <a:spcBef>
                          <a:spcPts val="1400"/>
                        </a:spcBef>
                        <a:buClr>
                          <a:schemeClr val="accent1"/>
                        </a:buClr>
                        <a:buFont typeface="Arial" charset="0"/>
                        <a:defRPr>
                          <a:solidFill>
                            <a:schemeClr val="tx1"/>
                          </a:solidFill>
                          <a:latin typeface="Arial" charset="0"/>
                        </a:defRPr>
                      </a:lvl3pPr>
                      <a:lvl4pPr marL="1600200" indent="-228600">
                        <a:lnSpc>
                          <a:spcPct val="90000"/>
                        </a:lnSpc>
                        <a:spcBef>
                          <a:spcPts val="1400"/>
                        </a:spcBef>
                        <a:buClr>
                          <a:schemeClr val="accent1"/>
                        </a:buClr>
                        <a:buFont typeface="Wingdings" charset="2"/>
                        <a:defRPr sz="1600">
                          <a:solidFill>
                            <a:schemeClr val="tx1"/>
                          </a:solidFill>
                          <a:latin typeface="Arial" charset="0"/>
                        </a:defRPr>
                      </a:lvl4pPr>
                      <a:lvl5pPr marL="2057400" indent="-228600">
                        <a:lnSpc>
                          <a:spcPct val="90000"/>
                        </a:lnSpc>
                        <a:spcBef>
                          <a:spcPts val="1400"/>
                        </a:spcBef>
                        <a:buClr>
                          <a:schemeClr val="accent1"/>
                        </a:buClr>
                        <a:buFont typeface="Arial" charset="0"/>
                        <a:defRPr sz="1600">
                          <a:solidFill>
                            <a:schemeClr val="tx1"/>
                          </a:solidFill>
                          <a:latin typeface="Arial" charset="0"/>
                        </a:defRPr>
                      </a:lvl5pPr>
                      <a:lvl6pPr marL="25146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6pPr>
                      <a:lvl7pPr marL="29718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7pPr>
                      <a:lvl8pPr marL="34290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8pPr>
                      <a:lvl9pPr marL="3886200" indent="-228600" eaLnBrk="0" fontAlgn="base" hangingPunct="0">
                        <a:lnSpc>
                          <a:spcPct val="90000"/>
                        </a:lnSpc>
                        <a:spcBef>
                          <a:spcPts val="1400"/>
                        </a:spcBef>
                        <a:spcAft>
                          <a:spcPct val="0"/>
                        </a:spcAft>
                        <a:buClr>
                          <a:schemeClr val="accent1"/>
                        </a:buClr>
                        <a:buFont typeface="Arial" charset="0"/>
                        <a:defRPr sz="1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52049"/>
                          </a:solidFill>
                          <a:effectLst/>
                          <a:latin typeface="Arial" charset="0"/>
                        </a:rPr>
                        <a:t>34 per 100,000</a:t>
                      </a:r>
                    </a:p>
                  </a:txBody>
                  <a:tcPr marT="45702" marB="4570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CF"/>
                    </a:solidFill>
                  </a:tcPr>
                </a:tc>
                <a:extLst>
                  <a:ext uri="{0D108BD9-81ED-4DB2-BD59-A6C34878D82A}">
                    <a16:rowId xmlns:a16="http://schemas.microsoft.com/office/drawing/2014/main" val="10003"/>
                  </a:ext>
                </a:extLst>
              </a:tr>
            </a:tbl>
          </a:graphicData>
        </a:graphic>
      </p:graphicFrame>
      <p:sp>
        <p:nvSpPr>
          <p:cNvPr id="25630" name="Rectangle 2"/>
          <p:cNvSpPr>
            <a:spLocks noChangeArrowheads="1"/>
          </p:cNvSpPr>
          <p:nvPr/>
        </p:nvSpPr>
        <p:spPr bwMode="auto">
          <a:xfrm>
            <a:off x="571500" y="4314825"/>
            <a:ext cx="82391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4.4% of men and women born today will be diagnosed with cancer of the colon and rectum at some time during their lifetime</a:t>
            </a:r>
          </a:p>
          <a:p>
            <a:pPr eaLnBrk="1" hangingPunct="1">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4</a:t>
            </a:r>
            <a:r>
              <a:rPr lang="en-US" altLang="en-US" baseline="30000" dirty="0">
                <a:latin typeface="Arial" panose="020B0604020202020204" pitchFamily="34" charset="0"/>
                <a:cs typeface="Arial" panose="020B0604020202020204" pitchFamily="34" charset="0"/>
              </a:rPr>
              <a:t>th</a:t>
            </a:r>
            <a:r>
              <a:rPr lang="en-US" altLang="en-US" dirty="0">
                <a:latin typeface="Arial" panose="020B0604020202020204" pitchFamily="34" charset="0"/>
                <a:cs typeface="Arial" panose="020B0604020202020204" pitchFamily="34" charset="0"/>
              </a:rPr>
              <a:t> leading cause of cancer (after </a:t>
            </a:r>
            <a:r>
              <a:rPr lang="en-US" altLang="en-US" dirty="0">
                <a:latin typeface="Arial" panose="020B0604020202020204" pitchFamily="34" charset="0"/>
                <a:cs typeface="Arial" panose="020B0604020202020204" pitchFamily="34" charset="0"/>
              </a:rPr>
              <a:t>breast, lung and </a:t>
            </a:r>
            <a:r>
              <a:rPr lang="en-US" altLang="en-US" dirty="0" smtClean="0">
                <a:latin typeface="Arial" panose="020B0604020202020204" pitchFamily="34" charset="0"/>
                <a:cs typeface="Arial" panose="020B0604020202020204" pitchFamily="34" charset="0"/>
              </a:rPr>
              <a:t>prostate)</a:t>
            </a:r>
            <a:endParaRPr lang="en-US" altLang="en-US" dirty="0">
              <a:latin typeface="Arial" panose="020B0604020202020204" pitchFamily="34" charset="0"/>
              <a:cs typeface="Arial" panose="020B0604020202020204" pitchFamily="34" charset="0"/>
            </a:endParaRPr>
          </a:p>
          <a:p>
            <a:pPr eaLnBrk="1" hangingPunct="1">
              <a:spcBef>
                <a:spcPts val="600"/>
              </a:spcBef>
              <a:buFont typeface="Arial" panose="020B0604020202020204" pitchFamily="34" charset="0"/>
              <a:buChar char="•"/>
            </a:pPr>
            <a:r>
              <a:rPr lang="en-US" altLang="en-US" dirty="0">
                <a:latin typeface="Arial" panose="020B0604020202020204" pitchFamily="34" charset="0"/>
                <a:cs typeface="Arial" panose="020B0604020202020204" pitchFamily="34" charset="0"/>
              </a:rPr>
              <a:t>2</a:t>
            </a:r>
            <a:r>
              <a:rPr lang="en-US" altLang="en-US" baseline="30000" dirty="0">
                <a:latin typeface="Arial" panose="020B0604020202020204" pitchFamily="34" charset="0"/>
                <a:cs typeface="Arial" panose="020B0604020202020204" pitchFamily="34" charset="0"/>
              </a:rPr>
              <a:t>nd</a:t>
            </a:r>
            <a:r>
              <a:rPr lang="en-US" altLang="en-US" dirty="0">
                <a:latin typeface="Arial" panose="020B0604020202020204" pitchFamily="34" charset="0"/>
                <a:cs typeface="Arial" panose="020B0604020202020204" pitchFamily="34" charset="0"/>
              </a:rPr>
              <a:t> leading cause of death from cancer (after lung)</a:t>
            </a:r>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3</a:t>
            </a:fld>
            <a:endParaRPr lang="en-US" dirty="0"/>
          </a:p>
        </p:txBody>
      </p:sp>
      <p:pic>
        <p:nvPicPr>
          <p:cNvPr id="3" name="Picture 2"/>
          <p:cNvPicPr>
            <a:picLocks noChangeAspect="1"/>
          </p:cNvPicPr>
          <p:nvPr/>
        </p:nvPicPr>
        <p:blipFill>
          <a:blip r:embed="rId3"/>
          <a:stretch>
            <a:fillRect/>
          </a:stretch>
        </p:blipFill>
        <p:spPr>
          <a:xfrm>
            <a:off x="7277100" y="6909"/>
            <a:ext cx="1866900" cy="2031441"/>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38150"/>
            <a:ext cx="8089900" cy="1504950"/>
          </a:xfrm>
        </p:spPr>
        <p:txBody>
          <a:bodyPr/>
          <a:lstStyle/>
          <a:p>
            <a:r>
              <a:rPr altLang="en-US" smtClean="0"/>
              <a:t>Classical measurement theory: </a:t>
            </a:r>
            <a:br>
              <a:rPr altLang="en-US" smtClean="0"/>
            </a:br>
            <a:r>
              <a:rPr altLang="en-US" smtClean="0"/>
              <a:t>Assumptions</a:t>
            </a:r>
            <a:br>
              <a:rPr altLang="en-US" smtClean="0"/>
            </a:br>
            <a:r>
              <a:rPr altLang="en-US" smtClean="0"/>
              <a:t>5.</a:t>
            </a:r>
          </a:p>
        </p:txBody>
      </p:sp>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13" y="1862138"/>
            <a:ext cx="536257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6E7712CB-7101-4A3E-A921-54430E1CCF2F}" type="slidenum">
              <a:rPr lang="en-US" smtClean="0"/>
              <a:pPr>
                <a:defRPr/>
              </a:pPr>
              <a:t>30</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654050" y="438150"/>
            <a:ext cx="8089900" cy="563563"/>
          </a:xfrm>
        </p:spPr>
        <p:txBody>
          <a:bodyPr/>
          <a:lstStyle/>
          <a:p>
            <a:r>
              <a:rPr altLang="en-US" smtClean="0"/>
              <a:t>Summary</a:t>
            </a:r>
          </a:p>
        </p:txBody>
      </p:sp>
      <p:sp>
        <p:nvSpPr>
          <p:cNvPr id="68611" name="Content Placeholder 2"/>
          <p:cNvSpPr>
            <a:spLocks noGrp="1"/>
          </p:cNvSpPr>
          <p:nvPr>
            <p:ph idx="1"/>
          </p:nvPr>
        </p:nvSpPr>
        <p:spPr>
          <a:xfrm>
            <a:off x="576263" y="1381125"/>
            <a:ext cx="8167687" cy="4011613"/>
          </a:xfrm>
        </p:spPr>
        <p:txBody>
          <a:bodyPr/>
          <a:lstStyle/>
          <a:p>
            <a:r>
              <a:rPr altLang="en-US" sz="2000"/>
              <a:t>Classical test theory (CTT) has been widely used in the development, characterization, and sometimes selection of outcome measures in health research. That is, qualities of outcomes, whether administered by clinicians or representing patient reports, are often describe in terms of “validity” and “reliability.”</a:t>
            </a:r>
          </a:p>
          <a:p>
            <a:r>
              <a:rPr altLang="en-US" sz="2000"/>
              <a:t>The fundamental feature of CTT is the formulation of every observed score (X) as a function of the individual’s true score (T) and random measurement error (e)</a:t>
            </a:r>
          </a:p>
          <a:p>
            <a:r>
              <a:rPr altLang="en-US" sz="2000"/>
              <a:t>CTT focuses on total test score – classical test theoretic constructs operate on the summary (sum of responses, average response) of items, individual items are not considered. </a:t>
            </a:r>
          </a:p>
          <a:p>
            <a:r>
              <a:rPr altLang="en-US" sz="2000"/>
              <a:t>CTT-based characterizations are ‘best’ when a single factor underlies the total score (break up the whole assessment into unidimensional bits, each of which has some reliability estimate)</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54050" y="438150"/>
            <a:ext cx="8089900" cy="563563"/>
          </a:xfrm>
        </p:spPr>
        <p:txBody>
          <a:bodyPr/>
          <a:lstStyle/>
          <a:p>
            <a:r>
              <a:rPr altLang="en-US" smtClean="0"/>
              <a:t>CTT’s limitations</a:t>
            </a:r>
          </a:p>
        </p:txBody>
      </p:sp>
      <p:sp>
        <p:nvSpPr>
          <p:cNvPr id="69635" name="Rectangle 3"/>
          <p:cNvSpPr>
            <a:spLocks noGrp="1" noChangeArrowheads="1"/>
          </p:cNvSpPr>
          <p:nvPr>
            <p:ph idx="1"/>
          </p:nvPr>
        </p:nvSpPr>
        <p:spPr>
          <a:xfrm>
            <a:off x="576263" y="1133475"/>
            <a:ext cx="8324850" cy="4011613"/>
          </a:xfrm>
        </p:spPr>
        <p:txBody>
          <a:bodyPr/>
          <a:lstStyle/>
          <a:p>
            <a:pPr>
              <a:spcBef>
                <a:spcPct val="0"/>
              </a:spcBef>
            </a:pPr>
            <a:r>
              <a:rPr altLang="en-US" b="1"/>
              <a:t>X = T + E</a:t>
            </a:r>
          </a:p>
          <a:p>
            <a:pPr>
              <a:lnSpc>
                <a:spcPct val="100000"/>
              </a:lnSpc>
              <a:spcBef>
                <a:spcPts val="300"/>
              </a:spcBef>
            </a:pPr>
            <a:r>
              <a:rPr altLang="en-US" sz="2000"/>
              <a:t>Although E could represent many different types of error, CTT only permits the estimation of one general error term, which incorporates all sources of error but emphasizes certain types of error over others depending on the reliability study conducted: </a:t>
            </a:r>
          </a:p>
          <a:p>
            <a:pPr lvl="2">
              <a:lnSpc>
                <a:spcPct val="100000"/>
              </a:lnSpc>
              <a:spcBef>
                <a:spcPts val="300"/>
              </a:spcBef>
            </a:pPr>
            <a:r>
              <a:rPr altLang="en-US"/>
              <a:t>Inter–rater reliability focusing on rater error</a:t>
            </a:r>
          </a:p>
          <a:p>
            <a:pPr lvl="2">
              <a:lnSpc>
                <a:spcPct val="100000"/>
              </a:lnSpc>
              <a:spcBef>
                <a:spcPts val="300"/>
              </a:spcBef>
            </a:pPr>
            <a:r>
              <a:rPr altLang="en-US"/>
              <a:t>Test–retest reliability focusing on temporal error (occasion facet)</a:t>
            </a:r>
          </a:p>
          <a:p>
            <a:pPr lvl="2">
              <a:lnSpc>
                <a:spcPct val="100000"/>
              </a:lnSpc>
              <a:spcBef>
                <a:spcPts val="300"/>
              </a:spcBef>
            </a:pPr>
            <a:r>
              <a:rPr altLang="en-US"/>
              <a:t>Internal consistency reliability focusing on how well items fit together to measure the phenomenon consistently</a:t>
            </a:r>
          </a:p>
          <a:p>
            <a:pPr>
              <a:lnSpc>
                <a:spcPct val="100000"/>
              </a:lnSpc>
              <a:spcBef>
                <a:spcPts val="300"/>
              </a:spcBef>
            </a:pPr>
            <a:r>
              <a:rPr altLang="en-US" sz="2000"/>
              <a:t>Recognizes only  two sources of variance</a:t>
            </a:r>
          </a:p>
          <a:p>
            <a:pPr lvl="2">
              <a:lnSpc>
                <a:spcPct val="100000"/>
              </a:lnSpc>
              <a:spcBef>
                <a:spcPts val="300"/>
              </a:spcBef>
              <a:buSzPct val="50000"/>
            </a:pPr>
            <a:r>
              <a:rPr altLang="en-US"/>
              <a:t>Test -retest (</a:t>
            </a:r>
            <a:r>
              <a:rPr altLang="en-US" b="1"/>
              <a:t>stability over time</a:t>
            </a:r>
            <a:r>
              <a:rPr altLang="en-US"/>
              <a:t>)</a:t>
            </a:r>
          </a:p>
          <a:p>
            <a:pPr lvl="2">
              <a:lnSpc>
                <a:spcPct val="100000"/>
              </a:lnSpc>
              <a:spcBef>
                <a:spcPts val="300"/>
              </a:spcBef>
              <a:buSzPct val="50000"/>
            </a:pPr>
            <a:r>
              <a:rPr altLang="en-US"/>
              <a:t>Parallel/ alternate forms (</a:t>
            </a:r>
            <a:r>
              <a:rPr altLang="en-US" b="1"/>
              <a:t>equivalence</a:t>
            </a:r>
            <a:r>
              <a:rPr altLang="en-US"/>
              <a:t> </a:t>
            </a:r>
            <a:r>
              <a:rPr altLang="en-US" b="1"/>
              <a:t>in item sampling</a:t>
            </a:r>
            <a:r>
              <a:rPr altLang="en-US"/>
              <a:t>)</a:t>
            </a:r>
          </a:p>
          <a:p>
            <a:pPr>
              <a:lnSpc>
                <a:spcPct val="100000"/>
              </a:lnSpc>
              <a:spcBef>
                <a:spcPts val="300"/>
              </a:spcBef>
            </a:pPr>
            <a:r>
              <a:rPr altLang="en-US" sz="2400" b="1">
                <a:solidFill>
                  <a:srgbClr val="FF6600"/>
                </a:solidFill>
              </a:rPr>
              <a:t>Cannot adequately estimate individual sources of error influencing a measurement!</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54050" y="438150"/>
            <a:ext cx="8089900" cy="563563"/>
          </a:xfrm>
        </p:spPr>
        <p:txBody>
          <a:bodyPr/>
          <a:lstStyle/>
          <a:p>
            <a:r>
              <a:rPr altLang="en-US" smtClean="0"/>
              <a:t>Sources of Error</a:t>
            </a:r>
          </a:p>
        </p:txBody>
      </p:sp>
      <p:sp>
        <p:nvSpPr>
          <p:cNvPr id="71683" name="Rectangle 3"/>
          <p:cNvSpPr>
            <a:spLocks noGrp="1" noChangeArrowheads="1"/>
          </p:cNvSpPr>
          <p:nvPr>
            <p:ph idx="1"/>
          </p:nvPr>
        </p:nvSpPr>
        <p:spPr>
          <a:xfrm>
            <a:off x="661988" y="1268413"/>
            <a:ext cx="8324850" cy="4306887"/>
          </a:xfrm>
        </p:spPr>
        <p:txBody>
          <a:bodyPr/>
          <a:lstStyle/>
          <a:p>
            <a:pPr>
              <a:spcBef>
                <a:spcPts val="600"/>
              </a:spcBef>
            </a:pPr>
            <a:r>
              <a:rPr altLang="en-US" b="1"/>
              <a:t>Random</a:t>
            </a:r>
            <a:endParaRPr altLang="en-US" sz="2400" b="1"/>
          </a:p>
          <a:p>
            <a:pPr lvl="1">
              <a:spcBef>
                <a:spcPts val="600"/>
              </a:spcBef>
            </a:pPr>
            <a:r>
              <a:rPr altLang="en-US" sz="2000"/>
              <a:t>Fluctuations in the measurement based purely on chance</a:t>
            </a:r>
          </a:p>
          <a:p>
            <a:pPr lvl="1">
              <a:spcBef>
                <a:spcPts val="600"/>
              </a:spcBef>
            </a:pPr>
            <a:r>
              <a:rPr altLang="en-US" sz="2000"/>
              <a:t>Scoring, rater drift, subject state, administration of measure, environment</a:t>
            </a:r>
          </a:p>
          <a:p>
            <a:pPr lvl="1">
              <a:spcBef>
                <a:spcPts val="600"/>
              </a:spcBef>
              <a:buClr>
                <a:srgbClr val="FF6600"/>
              </a:buClr>
              <a:buFont typeface="Wingdings" panose="05000000000000000000" pitchFamily="2" charset="2"/>
              <a:buChar char="Ø"/>
            </a:pPr>
            <a:r>
              <a:rPr altLang="en-US" b="1">
                <a:solidFill>
                  <a:srgbClr val="FF6600"/>
                </a:solidFill>
              </a:rPr>
              <a:t>Primarily</a:t>
            </a:r>
            <a:r>
              <a:rPr altLang="en-US" b="1">
                <a:solidFill>
                  <a:srgbClr val="FF0000"/>
                </a:solidFill>
              </a:rPr>
              <a:t> </a:t>
            </a:r>
            <a:r>
              <a:rPr altLang="en-US" b="1">
                <a:solidFill>
                  <a:srgbClr val="FF6600"/>
                </a:solidFill>
              </a:rPr>
              <a:t>affects reliability (consistency or stability of measures)</a:t>
            </a:r>
          </a:p>
          <a:p>
            <a:pPr>
              <a:spcBef>
                <a:spcPts val="600"/>
              </a:spcBef>
            </a:pPr>
            <a:r>
              <a:rPr altLang="en-US" b="1"/>
              <a:t>Systematic</a:t>
            </a:r>
          </a:p>
          <a:p>
            <a:pPr lvl="1">
              <a:spcBef>
                <a:spcPts val="600"/>
              </a:spcBef>
            </a:pPr>
            <a:r>
              <a:rPr altLang="en-US" sz="2000"/>
              <a:t>Measurement error that affect a score because of some particular characteristic of the person or the test that has nothing to due with the construct being measured</a:t>
            </a:r>
          </a:p>
          <a:p>
            <a:pPr lvl="1">
              <a:spcBef>
                <a:spcPts val="600"/>
              </a:spcBef>
            </a:pPr>
            <a:r>
              <a:rPr altLang="en-US" sz="2000"/>
              <a:t>Characteristics of subject, measurement tool, measuring process, proxy response </a:t>
            </a:r>
          </a:p>
          <a:p>
            <a:pPr lvl="1">
              <a:spcBef>
                <a:spcPts val="600"/>
              </a:spcBef>
              <a:buClr>
                <a:srgbClr val="FF6600"/>
              </a:buClr>
              <a:buFont typeface="Wingdings" panose="05000000000000000000" pitchFamily="2" charset="2"/>
              <a:buChar char="Ø"/>
            </a:pPr>
            <a:r>
              <a:rPr altLang="en-US" b="1">
                <a:solidFill>
                  <a:srgbClr val="FF6600"/>
                </a:solidFill>
              </a:rPr>
              <a:t>Primarily affects validity</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5638" y="3390900"/>
            <a:ext cx="7772400" cy="1662113"/>
          </a:xfrm>
        </p:spPr>
        <p:txBody>
          <a:bodyPr/>
          <a:lstStyle/>
          <a:p>
            <a:pPr>
              <a:defRPr/>
            </a:pPr>
            <a:r>
              <a:rPr dirty="0" smtClean="0"/>
              <a:t>Examples of modern measurement theories:</a:t>
            </a:r>
            <a:br>
              <a:rPr dirty="0" smtClean="0"/>
            </a:br>
            <a:r>
              <a:rPr cap="none" dirty="0" smtClean="0"/>
              <a:t>Generalizability Theory</a:t>
            </a:r>
            <a:endParaRPr dirty="0"/>
          </a:p>
        </p:txBody>
      </p:sp>
      <p:sp>
        <p:nvSpPr>
          <p:cNvPr id="227333" name="TextBox 1"/>
          <p:cNvSpPr txBox="1">
            <a:spLocks noChangeArrowheads="1"/>
          </p:cNvSpPr>
          <p:nvPr/>
        </p:nvSpPr>
        <p:spPr bwMode="auto">
          <a:xfrm>
            <a:off x="925513" y="6335713"/>
            <a:ext cx="4406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0" tIns="0" rIns="0" bIns="0">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latin typeface="Arial" panose="020B0604020202020204" pitchFamily="34" charset="0"/>
                <a:cs typeface="Arial" panose="020B0604020202020204" pitchFamily="34" charset="0"/>
              </a:rPr>
              <a:t>SNC2015, Chs 9 &amp; 12</a:t>
            </a:r>
          </a:p>
        </p:txBody>
      </p:sp>
      <p:sp>
        <p:nvSpPr>
          <p:cNvPr id="4" name="Slide Number Placeholder 3"/>
          <p:cNvSpPr>
            <a:spLocks noGrp="1"/>
          </p:cNvSpPr>
          <p:nvPr>
            <p:ph type="sldNum" sz="quarter" idx="11"/>
          </p:nvPr>
        </p:nvSpPr>
        <p:spPr/>
        <p:txBody>
          <a:bodyPr/>
          <a:lstStyle/>
          <a:p>
            <a:pPr>
              <a:defRPr/>
            </a:pPr>
            <a:fld id="{9F4175AE-EB60-4599-A737-ADD660319DD5}" type="slidenum">
              <a:rPr lang="en-US" altLang="en-US" smtClean="0"/>
              <a:pPr>
                <a:defRPr/>
              </a:pPr>
              <a:t>34</a:t>
            </a:fld>
            <a:endParaRPr lang="en-US" alt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54050" y="438150"/>
            <a:ext cx="8089900" cy="1046163"/>
          </a:xfrm>
        </p:spPr>
        <p:txBody>
          <a:bodyPr/>
          <a:lstStyle/>
          <a:p>
            <a:r>
              <a:rPr altLang="en-US" dirty="0" smtClean="0"/>
              <a:t>Examples of modern measurement theories </a:t>
            </a:r>
          </a:p>
        </p:txBody>
      </p:sp>
      <p:sp>
        <p:nvSpPr>
          <p:cNvPr id="58371" name="Content Placeholder 2"/>
          <p:cNvSpPr>
            <a:spLocks noGrp="1"/>
          </p:cNvSpPr>
          <p:nvPr>
            <p:ph idx="1"/>
          </p:nvPr>
        </p:nvSpPr>
        <p:spPr>
          <a:xfrm>
            <a:off x="661988" y="1563688"/>
            <a:ext cx="8324850" cy="4011612"/>
          </a:xfrm>
        </p:spPr>
        <p:txBody>
          <a:bodyPr/>
          <a:lstStyle/>
          <a:p>
            <a:r>
              <a:rPr altLang="en-US" sz="2600" dirty="0"/>
              <a:t>Generalizability theory – acknowledges the multiple sources of measurement error by deriving estimates of each source separately</a:t>
            </a:r>
          </a:p>
          <a:p>
            <a:r>
              <a:rPr altLang="en-US" sz="2600" dirty="0"/>
              <a:t>Item response theory – in contrast to classical measurement theory, which focuses on test performance, this theory focuses on item’s performance and the examinee’s ability; </a:t>
            </a:r>
            <a:r>
              <a:rPr lang="en-US" altLang="en-US" sz="2600" dirty="0" smtClean="0"/>
              <a:t>e.g.</a:t>
            </a:r>
            <a:r>
              <a:rPr altLang="en-US" sz="2600" dirty="0" smtClean="0"/>
              <a:t>, </a:t>
            </a:r>
            <a:r>
              <a:rPr altLang="en-US" sz="2600" dirty="0"/>
              <a:t>examinee’s performance could be predicted based on a set of factors referred to as traits, latent traits, abilities or proficiencies </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35</a:t>
            </a:fld>
            <a:endParaRPr lang="en-US" dirty="0"/>
          </a:p>
        </p:txBody>
      </p:sp>
    </p:spTree>
    <p:extLst>
      <p:ext uri="{BB962C8B-B14F-4D97-AF65-F5344CB8AC3E}">
        <p14:creationId xmlns:p14="http://schemas.microsoft.com/office/powerpoint/2010/main" val="20224145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1"/>
          <p:cNvSpPr>
            <a:spLocks noGrp="1"/>
          </p:cNvSpPr>
          <p:nvPr>
            <p:ph type="title"/>
          </p:nvPr>
        </p:nvSpPr>
        <p:spPr>
          <a:xfrm>
            <a:off x="654050" y="438150"/>
            <a:ext cx="8089900" cy="563563"/>
          </a:xfrm>
        </p:spPr>
        <p:txBody>
          <a:bodyPr/>
          <a:lstStyle/>
          <a:p>
            <a:r>
              <a:rPr altLang="en-US" smtClean="0"/>
              <a:t>Generalizability theory (GT), Cronbach, 1963</a:t>
            </a:r>
          </a:p>
        </p:txBody>
      </p:sp>
      <p:sp>
        <p:nvSpPr>
          <p:cNvPr id="230403" name="Content Placeholder 2"/>
          <p:cNvSpPr>
            <a:spLocks noGrp="1"/>
          </p:cNvSpPr>
          <p:nvPr>
            <p:ph idx="1"/>
          </p:nvPr>
        </p:nvSpPr>
        <p:spPr>
          <a:xfrm>
            <a:off x="661988" y="1563688"/>
            <a:ext cx="8324850" cy="4011612"/>
          </a:xfrm>
        </p:spPr>
        <p:txBody>
          <a:bodyPr/>
          <a:lstStyle/>
          <a:p>
            <a:r>
              <a:rPr altLang="en-US" sz="2600" b="1" dirty="0"/>
              <a:t>Classical true score model considers only persons and items/scales </a:t>
            </a:r>
          </a:p>
          <a:p>
            <a:r>
              <a:rPr altLang="en-US" sz="2600" dirty="0"/>
              <a:t>GT takes into account the various sources of error that affect measurement</a:t>
            </a:r>
          </a:p>
          <a:p>
            <a:pPr lvl="1">
              <a:spcBef>
                <a:spcPts val="600"/>
              </a:spcBef>
            </a:pPr>
            <a:r>
              <a:rPr altLang="en-US" dirty="0"/>
              <a:t>assumes that an observed score is a linear combination of true score and error</a:t>
            </a:r>
          </a:p>
          <a:p>
            <a:pPr lvl="1">
              <a:spcBef>
                <a:spcPts val="600"/>
              </a:spcBef>
            </a:pPr>
            <a:r>
              <a:rPr altLang="en-US" dirty="0"/>
              <a:t>error is multi-faceted and can be systematic</a:t>
            </a:r>
          </a:p>
          <a:p>
            <a:pPr lvl="1" eaLnBrk="1" hangingPunct="1">
              <a:spcBef>
                <a:spcPts val="600"/>
              </a:spcBef>
            </a:pPr>
            <a:r>
              <a:rPr altLang="en-US" dirty="0"/>
              <a:t>Population, Time, Setting (ecology)</a:t>
            </a:r>
          </a:p>
          <a:p>
            <a:r>
              <a:rPr altLang="en-US" sz="2600" dirty="0"/>
              <a:t>Acknowledges, but also accounts for, the differences in measurement conditions that one is likely to encounter in applied measurement contexts</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1"/>
          <p:cNvSpPr>
            <a:spLocks noGrp="1"/>
          </p:cNvSpPr>
          <p:nvPr>
            <p:ph type="title"/>
          </p:nvPr>
        </p:nvSpPr>
        <p:spPr>
          <a:xfrm>
            <a:off x="654050" y="438150"/>
            <a:ext cx="8089900" cy="563563"/>
          </a:xfrm>
        </p:spPr>
        <p:txBody>
          <a:bodyPr/>
          <a:lstStyle/>
          <a:p>
            <a:r>
              <a:rPr altLang="en-US" smtClean="0"/>
              <a:t>GT vs. CTT</a:t>
            </a:r>
          </a:p>
        </p:txBody>
      </p:sp>
      <p:sp>
        <p:nvSpPr>
          <p:cNvPr id="232451" name="Content Placeholder 2"/>
          <p:cNvSpPr>
            <a:spLocks noGrp="1"/>
          </p:cNvSpPr>
          <p:nvPr>
            <p:ph idx="1"/>
          </p:nvPr>
        </p:nvSpPr>
        <p:spPr>
          <a:xfrm>
            <a:off x="661988" y="1563688"/>
            <a:ext cx="8324850" cy="4011612"/>
          </a:xfrm>
        </p:spPr>
        <p:txBody>
          <a:bodyPr/>
          <a:lstStyle/>
          <a:p>
            <a:r>
              <a:rPr altLang="en-US" dirty="0"/>
              <a:t>CTT – </a:t>
            </a:r>
            <a:r>
              <a:rPr altLang="en-US" dirty="0" smtClean="0"/>
              <a:t>primarily concerned </a:t>
            </a:r>
            <a:r>
              <a:rPr altLang="en-US" dirty="0"/>
              <a:t>with </a:t>
            </a:r>
            <a:r>
              <a:rPr altLang="en-US" dirty="0" smtClean="0"/>
              <a:t>reliability, i.e., how </a:t>
            </a:r>
            <a:r>
              <a:rPr altLang="en-US" dirty="0"/>
              <a:t>well observed scores reflect corresponding true scores</a:t>
            </a:r>
          </a:p>
          <a:p>
            <a:r>
              <a:rPr altLang="en-US" dirty="0"/>
              <a:t>GT – attention focuses on dependability, or how well observed scores allow generalization about behavior in a defined universe of situations</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628698"/>
          </a:xfrm>
        </p:spPr>
        <p:txBody>
          <a:bodyPr/>
          <a:lstStyle/>
          <a:p>
            <a:r>
              <a:rPr lang="en-US" dirty="0" smtClean="0"/>
              <a:t>Scales</a:t>
            </a:r>
            <a:endParaRPr lang="en-US" dirty="0"/>
          </a:p>
        </p:txBody>
      </p:sp>
      <p:sp>
        <p:nvSpPr>
          <p:cNvPr id="4" name="Slide Number Placeholder 3"/>
          <p:cNvSpPr>
            <a:spLocks noGrp="1"/>
          </p:cNvSpPr>
          <p:nvPr>
            <p:ph type="sldNum" sz="quarter" idx="4294967295"/>
          </p:nvPr>
        </p:nvSpPr>
        <p:spPr>
          <a:xfrm>
            <a:off x="0" y="6380163"/>
            <a:ext cx="423863" cy="273050"/>
          </a:xfrm>
        </p:spPr>
        <p:txBody>
          <a:bodyPr/>
          <a:lstStyle/>
          <a:p>
            <a:pPr>
              <a:defRPr/>
            </a:pPr>
            <a:fld id="{6E7712CB-7101-4A3E-A921-54430E1CCF2F}" type="slidenum">
              <a:rPr lang="en-US" smtClean="0"/>
              <a:pPr>
                <a:defRPr/>
              </a:pPr>
              <a:t>38</a:t>
            </a:fld>
            <a:endParaRPr lang="en-US" dirty="0"/>
          </a:p>
        </p:txBody>
      </p:sp>
    </p:spTree>
    <p:extLst>
      <p:ext uri="{BB962C8B-B14F-4D97-AF65-F5344CB8AC3E}">
        <p14:creationId xmlns:p14="http://schemas.microsoft.com/office/powerpoint/2010/main" val="380863257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
            <a:ext cx="8305800" cy="635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899" name="TextBox 1"/>
          <p:cNvSpPr txBox="1">
            <a:spLocks noChangeArrowheads="1"/>
          </p:cNvSpPr>
          <p:nvPr/>
        </p:nvSpPr>
        <p:spPr bwMode="auto">
          <a:xfrm>
            <a:off x="3810000" y="5980113"/>
            <a:ext cx="4876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800" b="0"/>
              <a:t>Smith Stevens 1951</a:t>
            </a:r>
          </a:p>
        </p:txBody>
      </p:sp>
      <p:sp>
        <p:nvSpPr>
          <p:cNvPr id="2" name="Slide Number Placeholder 1"/>
          <p:cNvSpPr>
            <a:spLocks noGrp="1"/>
          </p:cNvSpPr>
          <p:nvPr>
            <p:ph type="sldNum" sz="quarter" idx="11"/>
          </p:nvPr>
        </p:nvSpPr>
        <p:spPr/>
        <p:txBody>
          <a:bodyPr/>
          <a:lstStyle/>
          <a:p>
            <a:pPr>
              <a:defRPr/>
            </a:pPr>
            <a:fld id="{2A1A00E1-D211-47D9-B12A-952DE035A020}" type="slidenum">
              <a:rPr lang="en-US" altLang="en-US" smtClean="0"/>
              <a:pPr>
                <a:defRPr/>
              </a:pPr>
              <a:t>39</a:t>
            </a:fld>
            <a:endParaRPr lang="en-US" altLang="en-US"/>
          </a:p>
        </p:txBody>
      </p:sp>
    </p:spTree>
    <p:extLst>
      <p:ext uri="{BB962C8B-B14F-4D97-AF65-F5344CB8AC3E}">
        <p14:creationId xmlns:p14="http://schemas.microsoft.com/office/powerpoint/2010/main" val="208719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17513" y="1484313"/>
            <a:ext cx="8326437" cy="4010025"/>
          </a:xfrm>
        </p:spPr>
        <p:txBody>
          <a:bodyPr/>
          <a:lstStyle/>
          <a:p>
            <a:pPr marL="0" indent="0">
              <a:lnSpc>
                <a:spcPct val="100000"/>
              </a:lnSpc>
              <a:spcBef>
                <a:spcPts val="400"/>
              </a:spcBef>
              <a:buFont typeface="Wingdings" panose="05000000000000000000" pitchFamily="2" charset="2"/>
              <a:buNone/>
            </a:pPr>
            <a:r>
              <a:rPr altLang="en-US" sz="1400" i="1"/>
              <a:t>Knudsen MD et al. Am J Epidemiol.2014;179(10):1188-96. Self-reported whole-grain intake                       and plasma alkylresorcinol concentrations in combination in relation to the incidence of              colorectal cancer. </a:t>
            </a:r>
            <a:endParaRPr altLang="en-US" sz="1400" i="1" u="sng"/>
          </a:p>
          <a:p>
            <a:pPr marL="0" indent="0">
              <a:lnSpc>
                <a:spcPct val="100000"/>
              </a:lnSpc>
              <a:spcBef>
                <a:spcPts val="1200"/>
              </a:spcBef>
              <a:buFont typeface="Wingdings" panose="05000000000000000000" pitchFamily="2" charset="2"/>
              <a:buNone/>
            </a:pPr>
            <a:r>
              <a:rPr altLang="en-US" sz="2000" b="1" u="sng">
                <a:solidFill>
                  <a:srgbClr val="FF6600"/>
                </a:solidFill>
              </a:rPr>
              <a:t>RESULTS:</a:t>
            </a:r>
            <a:r>
              <a:rPr altLang="en-US" sz="2000"/>
              <a:t> We investigated this association using intakes of whole grains and whole-grain products measured via </a:t>
            </a:r>
            <a:r>
              <a:rPr altLang="en-US" sz="2000" b="1">
                <a:solidFill>
                  <a:srgbClr val="FF6600"/>
                </a:solidFill>
              </a:rPr>
              <a:t>FFQs</a:t>
            </a:r>
            <a:r>
              <a:rPr altLang="en-US" sz="2000"/>
              <a:t> and </a:t>
            </a:r>
            <a:r>
              <a:rPr altLang="en-US" sz="2000" b="1">
                <a:solidFill>
                  <a:srgbClr val="FF6600"/>
                </a:solidFill>
              </a:rPr>
              <a:t>plasma alkylresorcinol concentrations, a biomarker of whole-grain wheat and rye intak</a:t>
            </a:r>
            <a:r>
              <a:rPr altLang="en-US" sz="2000" b="1">
                <a:solidFill>
                  <a:srgbClr val="F48024"/>
                </a:solidFill>
              </a:rPr>
              <a:t>e</a:t>
            </a:r>
            <a:r>
              <a:rPr altLang="en-US" sz="2000"/>
              <a:t>... Plasma alkylresorcinol concentration … (was) inversely associated with the incidence of distal colon cancer when the highest quartile was compared with the lowest (IRR= 0.34, 95% CI: 0.13, 0.92). </a:t>
            </a:r>
            <a:r>
              <a:rPr altLang="en-US" sz="2000" u="sng"/>
              <a:t>No association </a:t>
            </a:r>
            <a:r>
              <a:rPr altLang="en-US" sz="2000"/>
              <a:t>was observed between whole-grain intake and any colorectal cancer when </a:t>
            </a:r>
            <a:r>
              <a:rPr altLang="en-US" sz="2000" u="sng"/>
              <a:t>using an FFQ</a:t>
            </a:r>
            <a:r>
              <a:rPr altLang="en-US" sz="2000"/>
              <a:t> as the measure/ exposure variable for whole-grain intake. </a:t>
            </a:r>
          </a:p>
          <a:p>
            <a:pPr marL="0" indent="0">
              <a:lnSpc>
                <a:spcPct val="100000"/>
              </a:lnSpc>
              <a:spcBef>
                <a:spcPts val="1200"/>
              </a:spcBef>
              <a:buFont typeface="Wingdings" panose="05000000000000000000" pitchFamily="2" charset="2"/>
              <a:buNone/>
            </a:pPr>
            <a:r>
              <a:rPr altLang="en-US" sz="2000" b="1" u="sng">
                <a:solidFill>
                  <a:srgbClr val="FF6600"/>
                </a:solidFill>
              </a:rPr>
              <a:t>CONCLUSIONS:</a:t>
            </a:r>
            <a:r>
              <a:rPr altLang="en-US" sz="2000"/>
              <a:t> </a:t>
            </a:r>
            <a:r>
              <a:rPr altLang="en-US" sz="2000">
                <a:solidFill>
                  <a:srgbClr val="FF6600"/>
                </a:solidFill>
              </a:rPr>
              <a:t>… </a:t>
            </a:r>
            <a:r>
              <a:rPr altLang="en-US" sz="2000"/>
              <a:t>Assessing whole-grain intake </a:t>
            </a:r>
            <a:r>
              <a:rPr altLang="en-US" sz="2000">
                <a:solidFill>
                  <a:srgbClr val="FF6600"/>
                </a:solidFill>
              </a:rPr>
              <a:t>using a combination of </a:t>
            </a:r>
            <a:r>
              <a:rPr altLang="en-US" sz="2000" u="sng">
                <a:solidFill>
                  <a:srgbClr val="FF6600"/>
                </a:solidFill>
              </a:rPr>
              <a:t>FFQs and biomarkers </a:t>
            </a:r>
            <a:r>
              <a:rPr altLang="en-US" sz="2000">
                <a:solidFill>
                  <a:srgbClr val="FF6600"/>
                </a:solidFill>
              </a:rPr>
              <a:t>slightly increases the precision in estimating the risk of colon or rectal cancer...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088" y="0"/>
            <a:ext cx="1458912" cy="24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6" name="TextBox 5"/>
          <p:cNvSpPr txBox="1"/>
          <p:nvPr/>
        </p:nvSpPr>
        <p:spPr>
          <a:xfrm>
            <a:off x="661988" y="820738"/>
            <a:ext cx="4648200" cy="584200"/>
          </a:xfrm>
          <a:prstGeom prst="rect">
            <a:avLst/>
          </a:prstGeom>
          <a:noFill/>
        </p:spPr>
        <p:txBody>
          <a:bodyPr>
            <a:spAutoFit/>
          </a:bodyPr>
          <a:lstStyle/>
          <a:p>
            <a:pPr>
              <a:defRPr/>
            </a:pPr>
            <a:r>
              <a:rPr lang="en-US" sz="3200" b="1" dirty="0">
                <a:solidFill>
                  <a:srgbClr val="FF6600"/>
                </a:solidFill>
                <a:latin typeface="+mj-lt"/>
                <a:ea typeface="+mj-ea"/>
                <a:cs typeface="+mj-cs"/>
              </a:rPr>
              <a:t>measurement!</a:t>
            </a:r>
          </a:p>
        </p:txBody>
      </p:sp>
      <p:sp>
        <p:nvSpPr>
          <p:cNvPr id="27654" name="Title 1"/>
          <p:cNvSpPr>
            <a:spLocks noGrp="1"/>
          </p:cNvSpPr>
          <p:nvPr>
            <p:ph type="title"/>
          </p:nvPr>
        </p:nvSpPr>
        <p:spPr>
          <a:xfrm>
            <a:off x="596900" y="438150"/>
            <a:ext cx="8147050" cy="574675"/>
          </a:xfrm>
        </p:spPr>
        <p:txBody>
          <a:bodyPr/>
          <a:lstStyle/>
          <a:p>
            <a:r>
              <a:rPr altLang="en-US" smtClean="0"/>
              <a:t>… but wait, this seems to be all about</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childTnLst>
                                </p:cTn>
                              </p:par>
                              <p:par>
                                <p:cTn id="7" presetID="26" presetClass="entr" presetSubtype="0" fill="hold" grpId="0" nodeType="withEffect">
                                  <p:stCondLst>
                                    <p:cond delay="100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mtClean="0"/>
              <a:t>Types of scales	</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153" y="1873624"/>
            <a:ext cx="58674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2A1A00E1-D211-47D9-B12A-952DE035A020}" type="slidenum">
              <a:rPr lang="en-US" altLang="en-US" smtClean="0"/>
              <a:pPr>
                <a:defRPr/>
              </a:pPr>
              <a:t>40</a:t>
            </a:fld>
            <a:endParaRPr lang="en-US" altLang="en-US"/>
          </a:p>
        </p:txBody>
      </p:sp>
    </p:spTree>
    <p:extLst>
      <p:ext uri="{BB962C8B-B14F-4D97-AF65-F5344CB8AC3E}">
        <p14:creationId xmlns:p14="http://schemas.microsoft.com/office/powerpoint/2010/main" val="9732518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Scale examples</a:t>
            </a:r>
          </a:p>
        </p:txBody>
      </p:sp>
      <p:pic>
        <p:nvPicPr>
          <p:cNvPr id="829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09850"/>
            <a:ext cx="7358063"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2A1A00E1-D211-47D9-B12A-952DE035A020}" type="slidenum">
              <a:rPr lang="en-US" altLang="en-US" smtClean="0"/>
              <a:pPr>
                <a:defRPr/>
              </a:pPr>
              <a:t>41</a:t>
            </a:fld>
            <a:endParaRPr lang="en-US" altLang="en-US"/>
          </a:p>
        </p:txBody>
      </p:sp>
    </p:spTree>
    <p:extLst>
      <p:ext uri="{BB962C8B-B14F-4D97-AF65-F5344CB8AC3E}">
        <p14:creationId xmlns:p14="http://schemas.microsoft.com/office/powerpoint/2010/main" val="784191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mtClean="0"/>
              <a:t>Common measurement approaches:</a:t>
            </a:r>
            <a:br>
              <a:rPr lang="en-US" altLang="en-US" smtClean="0"/>
            </a:br>
            <a:r>
              <a:rPr lang="en-US" altLang="en-US" smtClean="0"/>
              <a:t>Scales </a:t>
            </a:r>
          </a:p>
        </p:txBody>
      </p:sp>
      <p:sp>
        <p:nvSpPr>
          <p:cNvPr id="3" name="Content Placeholder 2"/>
          <p:cNvSpPr>
            <a:spLocks noGrp="1"/>
          </p:cNvSpPr>
          <p:nvPr>
            <p:ph idx="1"/>
          </p:nvPr>
        </p:nvSpPr>
        <p:spPr>
          <a:xfrm>
            <a:off x="680690" y="1652587"/>
            <a:ext cx="7769225" cy="3876675"/>
          </a:xfrm>
        </p:spPr>
        <p:txBody>
          <a:bodyPr/>
          <a:lstStyle/>
          <a:p>
            <a:pPr>
              <a:defRPr/>
            </a:pPr>
            <a:r>
              <a:rPr lang="en-US" dirty="0" smtClean="0"/>
              <a:t>A measuring tool or method composed of </a:t>
            </a:r>
          </a:p>
          <a:p>
            <a:pPr lvl="1">
              <a:defRPr/>
            </a:pPr>
            <a:r>
              <a:rPr lang="en-US" dirty="0" smtClean="0"/>
              <a:t>A stem </a:t>
            </a:r>
          </a:p>
          <a:p>
            <a:pPr lvl="1">
              <a:defRPr/>
            </a:pPr>
            <a:r>
              <a:rPr lang="en-US" dirty="0" smtClean="0"/>
              <a:t>A series of scale steps </a:t>
            </a:r>
          </a:p>
          <a:p>
            <a:pPr lvl="1">
              <a:defRPr/>
            </a:pPr>
            <a:r>
              <a:rPr lang="en-US" dirty="0" smtClean="0"/>
              <a:t>Anchors that define the scale steps</a:t>
            </a:r>
            <a:endParaRPr lang="en-US" dirty="0"/>
          </a:p>
          <a:p>
            <a:pPr>
              <a:defRPr/>
            </a:pPr>
            <a:r>
              <a:rPr lang="en-US" u="sng" dirty="0" smtClean="0"/>
              <a:t>Example:</a:t>
            </a:r>
          </a:p>
          <a:p>
            <a:pPr marL="0" indent="0">
              <a:buFont typeface="Wingdings" panose="05000000000000000000" pitchFamily="2" charset="2"/>
              <a:buNone/>
              <a:defRPr/>
            </a:pPr>
            <a:endParaRPr lang="en-US" dirty="0"/>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129" y="3715117"/>
            <a:ext cx="6669741" cy="251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42</a:t>
            </a:fld>
            <a:endParaRPr lang="en-US" dirty="0"/>
          </a:p>
        </p:txBody>
      </p:sp>
    </p:spTree>
    <p:extLst>
      <p:ext uri="{BB962C8B-B14F-4D97-AF65-F5344CB8AC3E}">
        <p14:creationId xmlns:p14="http://schemas.microsoft.com/office/powerpoint/2010/main" val="3334612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Scaling approaches</a:t>
            </a:r>
          </a:p>
        </p:txBody>
      </p:sp>
      <p:sp>
        <p:nvSpPr>
          <p:cNvPr id="86019" name="Content Placeholder 2"/>
          <p:cNvSpPr>
            <a:spLocks noGrp="1"/>
          </p:cNvSpPr>
          <p:nvPr>
            <p:ph idx="1"/>
          </p:nvPr>
        </p:nvSpPr>
        <p:spPr>
          <a:xfrm>
            <a:off x="762000" y="1143000"/>
            <a:ext cx="8305800" cy="4943475"/>
          </a:xfrm>
        </p:spPr>
        <p:txBody>
          <a:bodyPr/>
          <a:lstStyle/>
          <a:p>
            <a:r>
              <a:rPr lang="en-US" altLang="en-US" dirty="0" smtClean="0"/>
              <a:t>Subject-centered</a:t>
            </a:r>
          </a:p>
          <a:p>
            <a:r>
              <a:rPr lang="en-US" altLang="en-US" dirty="0" smtClean="0"/>
              <a:t>Stimulus-centered (e.g., quality of service offered by different clinical departments)</a:t>
            </a:r>
          </a:p>
          <a:p>
            <a:r>
              <a:rPr lang="en-US" altLang="en-US" dirty="0" smtClean="0"/>
              <a:t>Response-centered (e.g., to assess the relative standings of individuals)</a:t>
            </a:r>
          </a:p>
          <a:p>
            <a:r>
              <a:rPr lang="en-US" altLang="en-US" dirty="0" smtClean="0"/>
              <a:t>Types </a:t>
            </a:r>
            <a:r>
              <a:rPr lang="en-US" altLang="en-US" dirty="0" smtClean="0"/>
              <a:t>of scaling approaches:</a:t>
            </a:r>
          </a:p>
          <a:p>
            <a:pPr lvl="2"/>
            <a:r>
              <a:rPr lang="en-US" altLang="en-US" dirty="0" err="1" smtClean="0"/>
              <a:t>Thurstone</a:t>
            </a:r>
            <a:r>
              <a:rPr lang="en-US" altLang="en-US" dirty="0" smtClean="0"/>
              <a:t> scaling</a:t>
            </a:r>
          </a:p>
          <a:p>
            <a:pPr lvl="3"/>
            <a:r>
              <a:rPr lang="en-US" altLang="en-US" dirty="0" smtClean="0"/>
              <a:t>Summated </a:t>
            </a:r>
            <a:r>
              <a:rPr lang="en-US" altLang="en-US" dirty="0" smtClean="0"/>
              <a:t>ratings scales</a:t>
            </a:r>
          </a:p>
          <a:p>
            <a:pPr lvl="4">
              <a:buFont typeface="Wingdings" panose="05000000000000000000" pitchFamily="2" charset="2"/>
              <a:buChar char="Ø"/>
            </a:pPr>
            <a:r>
              <a:rPr lang="en-US" altLang="en-US" dirty="0" smtClean="0"/>
              <a:t>Likert scaling (1932) to measure opinions, beliefs and </a:t>
            </a:r>
            <a:r>
              <a:rPr lang="en-US" altLang="en-US" dirty="0" smtClean="0"/>
              <a:t>attitudes</a:t>
            </a:r>
          </a:p>
          <a:p>
            <a:pPr lvl="3"/>
            <a:r>
              <a:rPr lang="en-US" altLang="en-US" dirty="0"/>
              <a:t>Semantic differential scales</a:t>
            </a:r>
          </a:p>
          <a:p>
            <a:pPr lvl="2"/>
            <a:r>
              <a:rPr lang="en-US" altLang="en-US" dirty="0" err="1"/>
              <a:t>Guttman</a:t>
            </a:r>
            <a:r>
              <a:rPr lang="en-US" altLang="en-US" dirty="0"/>
              <a:t> scaling</a:t>
            </a:r>
          </a:p>
          <a:p>
            <a:endParaRPr lang="en-US" altLang="en-US" dirty="0" smtClean="0"/>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43</a:t>
            </a:fld>
            <a:endParaRPr lang="en-US" dirty="0"/>
          </a:p>
        </p:txBody>
      </p:sp>
    </p:spTree>
    <p:extLst>
      <p:ext uri="{BB962C8B-B14F-4D97-AF65-F5344CB8AC3E}">
        <p14:creationId xmlns:p14="http://schemas.microsoft.com/office/powerpoint/2010/main" val="4095180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smtClean="0"/>
              <a:t>Scale variations	</a:t>
            </a:r>
          </a:p>
        </p:txBody>
      </p:sp>
      <p:sp>
        <p:nvSpPr>
          <p:cNvPr id="3" name="Content Placeholder 2"/>
          <p:cNvSpPr>
            <a:spLocks noGrp="1"/>
          </p:cNvSpPr>
          <p:nvPr>
            <p:ph idx="1"/>
          </p:nvPr>
        </p:nvSpPr>
        <p:spPr>
          <a:xfrm>
            <a:off x="307281" y="1163638"/>
            <a:ext cx="8458200" cy="3962400"/>
          </a:xfrm>
        </p:spPr>
        <p:txBody>
          <a:bodyPr/>
          <a:lstStyle/>
          <a:p>
            <a:pPr>
              <a:defRPr/>
            </a:pPr>
            <a:r>
              <a:rPr lang="en-US" sz="2000" dirty="0" smtClean="0"/>
              <a:t>Summated rating scale – scores for all scales in a set are summed or </a:t>
            </a:r>
            <a:r>
              <a:rPr lang="en-US" sz="2000" dirty="0"/>
              <a:t>averaged </a:t>
            </a:r>
            <a:r>
              <a:rPr lang="en-US" sz="2000" dirty="0" smtClean="0"/>
              <a:t>to place </a:t>
            </a:r>
            <a:r>
              <a:rPr lang="en-US" sz="2000" dirty="0"/>
              <a:t>an individual somewhere on a continuum of the attitude in </a:t>
            </a:r>
            <a:r>
              <a:rPr lang="en-US" sz="2000" dirty="0" smtClean="0"/>
              <a:t>question - </a:t>
            </a:r>
            <a:r>
              <a:rPr lang="en-US" sz="2000" dirty="0" err="1"/>
              <a:t>Rensis</a:t>
            </a:r>
            <a:r>
              <a:rPr lang="en-US" sz="2000" dirty="0"/>
              <a:t> Likert (1932)</a:t>
            </a:r>
            <a:endParaRPr lang="en-US" sz="2000" dirty="0" smtClean="0"/>
          </a:p>
          <a:p>
            <a:pPr>
              <a:defRPr/>
            </a:pPr>
            <a:endParaRPr lang="en-US" sz="1200" dirty="0"/>
          </a:p>
          <a:p>
            <a:pPr marL="0" indent="0">
              <a:buFont typeface="Wingdings" panose="05000000000000000000" pitchFamily="2" charset="2"/>
              <a:buNone/>
              <a:defRPr/>
            </a:pPr>
            <a:endParaRPr lang="en-US" sz="2000" dirty="0" smtClean="0"/>
          </a:p>
          <a:p>
            <a:pPr marL="0" indent="0">
              <a:buFont typeface="Wingdings" panose="05000000000000000000" pitchFamily="2" charset="2"/>
              <a:buNone/>
              <a:defRPr/>
            </a:pPr>
            <a:endParaRPr lang="en-US" sz="2000" dirty="0" smtClean="0"/>
          </a:p>
          <a:p>
            <a:pPr marL="0" indent="0">
              <a:buFont typeface="Wingdings" panose="05000000000000000000" pitchFamily="2" charset="2"/>
              <a:buNone/>
              <a:defRPr/>
            </a:pPr>
            <a:endParaRPr lang="en-US" sz="2000" dirty="0" smtClean="0"/>
          </a:p>
          <a:p>
            <a:pPr>
              <a:defRPr/>
            </a:pPr>
            <a:r>
              <a:rPr lang="en-US" sz="2000" dirty="0" smtClean="0"/>
              <a:t>Semantic differential scale – a specific concept is rated on a scale with bipolar adjectives anchoring the scale</a:t>
            </a:r>
            <a:endParaRPr lang="en-US" sz="2000" dirty="0"/>
          </a:p>
        </p:txBody>
      </p:sp>
      <p:pic>
        <p:nvPicPr>
          <p:cNvPr id="870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97" y="2236287"/>
            <a:ext cx="4953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870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96" y="4498058"/>
            <a:ext cx="4953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87046" name="TextBox 1"/>
          <p:cNvSpPr txBox="1">
            <a:spLocks noChangeArrowheads="1"/>
          </p:cNvSpPr>
          <p:nvPr/>
        </p:nvSpPr>
        <p:spPr bwMode="auto">
          <a:xfrm>
            <a:off x="4805084" y="2635587"/>
            <a:ext cx="4191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0"/>
              </a:spcBef>
              <a:buClrTx/>
              <a:buSzTx/>
              <a:buFont typeface="Arial" panose="020B0604020202020204" pitchFamily="34" charset="0"/>
              <a:buAutoNum type="arabicPeriod"/>
            </a:pPr>
            <a:r>
              <a:rPr lang="en-US" altLang="en-US" sz="1400" b="0" dirty="0"/>
              <a:t>a scale must contain multiple items</a:t>
            </a:r>
          </a:p>
          <a:p>
            <a:pPr>
              <a:spcBef>
                <a:spcPct val="0"/>
              </a:spcBef>
              <a:buClrTx/>
              <a:buSzTx/>
              <a:buFont typeface="Arial" panose="020B0604020202020204" pitchFamily="34" charset="0"/>
              <a:buAutoNum type="arabicPeriod"/>
            </a:pPr>
            <a:r>
              <a:rPr lang="en-US" altLang="en-US" sz="1400" b="0" dirty="0"/>
              <a:t>measure something that has a quantitative measurement continuum</a:t>
            </a:r>
          </a:p>
          <a:p>
            <a:pPr>
              <a:spcBef>
                <a:spcPct val="0"/>
              </a:spcBef>
              <a:buClrTx/>
              <a:buSzTx/>
              <a:buFont typeface="Arial" panose="020B0604020202020204" pitchFamily="34" charset="0"/>
              <a:buAutoNum type="arabicPeriod"/>
            </a:pPr>
            <a:r>
              <a:rPr lang="en-US" altLang="en-US" sz="1400" b="0" dirty="0"/>
              <a:t>each item has no "right" answer</a:t>
            </a:r>
          </a:p>
          <a:p>
            <a:pPr>
              <a:spcBef>
                <a:spcPct val="0"/>
              </a:spcBef>
              <a:buClrTx/>
              <a:buSzTx/>
              <a:buFont typeface="Arial" panose="020B0604020202020204" pitchFamily="34" charset="0"/>
              <a:buAutoNum type="arabicPeriod"/>
            </a:pPr>
            <a:r>
              <a:rPr lang="en-US" altLang="en-US" sz="1400" b="0" dirty="0"/>
              <a:t>each item in a scale is a statement</a:t>
            </a:r>
          </a:p>
        </p:txBody>
      </p:sp>
      <p:sp>
        <p:nvSpPr>
          <p:cNvPr id="87047" name="TextBox 3"/>
          <p:cNvSpPr txBox="1">
            <a:spLocks noChangeArrowheads="1"/>
          </p:cNvSpPr>
          <p:nvPr/>
        </p:nvSpPr>
        <p:spPr bwMode="auto">
          <a:xfrm>
            <a:off x="4805084" y="484852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400" b="0" dirty="0"/>
              <a:t>used for measuring the </a:t>
            </a:r>
            <a:r>
              <a:rPr lang="en-US" altLang="en-US" sz="1400" b="0" i="1" dirty="0"/>
              <a:t>meaning</a:t>
            </a:r>
            <a:r>
              <a:rPr lang="en-US" altLang="en-US" sz="1400" b="0" dirty="0"/>
              <a:t> of things and concepts</a:t>
            </a:r>
          </a:p>
        </p:txBody>
      </p:sp>
      <p:sp>
        <p:nvSpPr>
          <p:cNvPr id="5" name="TextBox 4"/>
          <p:cNvSpPr txBox="1"/>
          <p:nvPr/>
        </p:nvSpPr>
        <p:spPr>
          <a:xfrm>
            <a:off x="76677" y="2173127"/>
            <a:ext cx="800219" cy="1754326"/>
          </a:xfrm>
          <a:prstGeom prst="rect">
            <a:avLst/>
          </a:prstGeom>
          <a:noFill/>
        </p:spPr>
        <p:txBody>
          <a:bodyPr vert="vert270">
            <a:spAutoFit/>
          </a:bodyPr>
          <a:lstStyle/>
          <a:p>
            <a:pPr>
              <a:defRPr/>
            </a:pPr>
            <a:r>
              <a:rPr lang="en-US" sz="2000" b="1" dirty="0">
                <a:solidFill>
                  <a:schemeClr val="bg1"/>
                </a:solidFill>
                <a:latin typeface="Arial" charset="0"/>
                <a:cs typeface="Arial" charset="0"/>
              </a:rPr>
              <a:t>Subject-centered</a:t>
            </a:r>
          </a:p>
        </p:txBody>
      </p:sp>
      <p:sp>
        <p:nvSpPr>
          <p:cNvPr id="11" name="TextBox 10"/>
          <p:cNvSpPr txBox="1"/>
          <p:nvPr/>
        </p:nvSpPr>
        <p:spPr>
          <a:xfrm>
            <a:off x="76678" y="4533037"/>
            <a:ext cx="800219" cy="1754326"/>
          </a:xfrm>
          <a:prstGeom prst="rect">
            <a:avLst/>
          </a:prstGeom>
          <a:noFill/>
        </p:spPr>
        <p:txBody>
          <a:bodyPr vert="vert270">
            <a:spAutoFit/>
          </a:bodyPr>
          <a:lstStyle/>
          <a:p>
            <a:pPr>
              <a:defRPr/>
            </a:pPr>
            <a:r>
              <a:rPr lang="en-US" sz="2000" b="1" dirty="0">
                <a:solidFill>
                  <a:schemeClr val="bg1"/>
                </a:solidFill>
                <a:latin typeface="Arial" charset="0"/>
                <a:cs typeface="Arial" charset="0"/>
              </a:rPr>
              <a:t>Response-centered</a:t>
            </a:r>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44</a:t>
            </a:fld>
            <a:endParaRPr lang="en-US" dirty="0"/>
          </a:p>
        </p:txBody>
      </p:sp>
    </p:spTree>
    <p:extLst>
      <p:ext uri="{BB962C8B-B14F-4D97-AF65-F5344CB8AC3E}">
        <p14:creationId xmlns:p14="http://schemas.microsoft.com/office/powerpoint/2010/main" val="4047362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smtClean="0"/>
              <a:t>Example of a 2-item Summated</a:t>
            </a:r>
            <a:br>
              <a:rPr lang="en-US" altLang="en-US" smtClean="0"/>
            </a:br>
            <a:r>
              <a:rPr lang="en-US" altLang="en-US" smtClean="0"/>
              <a:t>Ratings Scale</a:t>
            </a:r>
          </a:p>
        </p:txBody>
      </p:sp>
      <p:pic>
        <p:nvPicPr>
          <p:cNvPr id="880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54514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45</a:t>
            </a:fld>
            <a:endParaRPr lang="en-US" dirty="0"/>
          </a:p>
        </p:txBody>
      </p:sp>
    </p:spTree>
    <p:extLst>
      <p:ext uri="{BB962C8B-B14F-4D97-AF65-F5344CB8AC3E}">
        <p14:creationId xmlns:p14="http://schemas.microsoft.com/office/powerpoint/2010/main" val="4898954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25506"/>
            <a:ext cx="411797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890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88" y="125506"/>
            <a:ext cx="4267200" cy="312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890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27" y="3158285"/>
            <a:ext cx="41878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890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038" y="3158285"/>
            <a:ext cx="3733800" cy="303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46</a:t>
            </a:fld>
            <a:endParaRPr lang="en-US" dirty="0"/>
          </a:p>
        </p:txBody>
      </p:sp>
    </p:spTree>
    <p:extLst>
      <p:ext uri="{BB962C8B-B14F-4D97-AF65-F5344CB8AC3E}">
        <p14:creationId xmlns:p14="http://schemas.microsoft.com/office/powerpoint/2010/main" val="21939197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smtClean="0"/>
              <a:t>Example for Guttman Scales</a:t>
            </a:r>
          </a:p>
        </p:txBody>
      </p:sp>
      <p:sp>
        <p:nvSpPr>
          <p:cNvPr id="90115" name="Content Placeholder 2"/>
          <p:cNvSpPr>
            <a:spLocks noGrp="1"/>
          </p:cNvSpPr>
          <p:nvPr>
            <p:ph idx="1"/>
          </p:nvPr>
        </p:nvSpPr>
        <p:spPr/>
        <p:txBody>
          <a:bodyPr/>
          <a:lstStyle/>
          <a:p>
            <a:r>
              <a:rPr lang="en-US" altLang="en-US" smtClean="0"/>
              <a:t>Place a check‐mark against all statement’ with which you agree</a:t>
            </a:r>
          </a:p>
          <a:p>
            <a:pPr marL="400050" lvl="1" indent="0">
              <a:buFontTx/>
              <a:buNone/>
            </a:pPr>
            <a:r>
              <a:rPr lang="en-US" altLang="en-US" sz="2400" smtClean="0"/>
              <a:t>􀁹 I like eating out</a:t>
            </a:r>
          </a:p>
          <a:p>
            <a:pPr marL="400050" lvl="1" indent="0">
              <a:buFontTx/>
              <a:buNone/>
            </a:pPr>
            <a:r>
              <a:rPr lang="en-US" altLang="en-US" sz="2400" smtClean="0"/>
              <a:t>􀁹 I like going to restaurants</a:t>
            </a:r>
          </a:p>
          <a:p>
            <a:pPr marL="400050" lvl="1" indent="0">
              <a:buFontTx/>
              <a:buNone/>
            </a:pPr>
            <a:r>
              <a:rPr lang="en-US" altLang="en-US" sz="2400" smtClean="0"/>
              <a:t>􀁹 I like going to themed restaurants</a:t>
            </a:r>
          </a:p>
          <a:p>
            <a:pPr marL="400050" lvl="1" indent="0">
              <a:buFontTx/>
              <a:buNone/>
            </a:pPr>
            <a:r>
              <a:rPr lang="en-US" altLang="en-US" sz="2400" smtClean="0"/>
              <a:t>􀁹 I like going to Chinese restaurants</a:t>
            </a:r>
          </a:p>
          <a:p>
            <a:pPr marL="400050" lvl="1" indent="0">
              <a:buFontTx/>
              <a:buNone/>
            </a:pPr>
            <a:r>
              <a:rPr lang="en-US" altLang="en-US" sz="2400" smtClean="0"/>
              <a:t>􀁹 I like going to Beijing‐style Chinese restaurants</a:t>
            </a:r>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47</a:t>
            </a:fld>
            <a:endParaRPr lang="en-US" dirty="0"/>
          </a:p>
        </p:txBody>
      </p:sp>
    </p:spTree>
    <p:extLst>
      <p:ext uri="{BB962C8B-B14F-4D97-AF65-F5344CB8AC3E}">
        <p14:creationId xmlns:p14="http://schemas.microsoft.com/office/powerpoint/2010/main" val="16426058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p:cNvSpPr>
            <a:spLocks noGrp="1"/>
          </p:cNvSpPr>
          <p:nvPr>
            <p:ph type="title"/>
          </p:nvPr>
        </p:nvSpPr>
        <p:spPr/>
        <p:txBody>
          <a:bodyPr/>
          <a:lstStyle/>
          <a:p>
            <a:r>
              <a:rPr lang="en-US" altLang="en-US" smtClean="0"/>
              <a:t>Visual analog scales</a:t>
            </a:r>
          </a:p>
        </p:txBody>
      </p:sp>
      <p:sp>
        <p:nvSpPr>
          <p:cNvPr id="91139" name="Content Placeholder 3"/>
          <p:cNvSpPr>
            <a:spLocks noGrp="1"/>
          </p:cNvSpPr>
          <p:nvPr>
            <p:ph idx="1"/>
          </p:nvPr>
        </p:nvSpPr>
        <p:spPr>
          <a:xfrm>
            <a:off x="365125" y="1277471"/>
            <a:ext cx="7693025" cy="3724275"/>
          </a:xfrm>
        </p:spPr>
        <p:txBody>
          <a:bodyPr/>
          <a:lstStyle/>
          <a:p>
            <a:r>
              <a:rPr lang="en-US" altLang="en-US" sz="2000" dirty="0" smtClean="0"/>
              <a:t>To measure intensity, strength, or magnitude of sensations and subjective feelings</a:t>
            </a:r>
          </a:p>
          <a:p>
            <a:r>
              <a:rPr lang="en-US" altLang="en-US" sz="2000" dirty="0" smtClean="0"/>
              <a:t>Employ a drawn, printed or computer-generated straight line of a specific length, with verbal anchors</a:t>
            </a:r>
          </a:p>
          <a:p>
            <a:r>
              <a:rPr lang="en-US" altLang="en-US" sz="2000" dirty="0" smtClean="0"/>
              <a:t>Subjects put a mark on the self-report of intensity, perception or sensation</a:t>
            </a:r>
          </a:p>
        </p:txBody>
      </p:sp>
      <p:pic>
        <p:nvPicPr>
          <p:cNvPr id="91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84" y="3371384"/>
            <a:ext cx="4973637" cy="247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48</a:t>
            </a:fld>
            <a:endParaRPr lang="en-US" dirty="0"/>
          </a:p>
        </p:txBody>
      </p:sp>
    </p:spTree>
    <p:extLst>
      <p:ext uri="{BB962C8B-B14F-4D97-AF65-F5344CB8AC3E}">
        <p14:creationId xmlns:p14="http://schemas.microsoft.com/office/powerpoint/2010/main" val="15830643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Visual analog scales</a:t>
            </a:r>
            <a:br>
              <a:rPr lang="en-US" altLang="en-US" smtClean="0"/>
            </a:br>
            <a:r>
              <a:rPr lang="en-US" altLang="en-US" u="sng" smtClean="0">
                <a:solidFill>
                  <a:srgbClr val="FF6600"/>
                </a:solidFill>
              </a:rPr>
              <a:t>Example:</a:t>
            </a:r>
            <a:r>
              <a:rPr lang="en-US" altLang="en-US" smtClean="0">
                <a:solidFill>
                  <a:srgbClr val="FF6600"/>
                </a:solidFill>
              </a:rPr>
              <a:t> </a:t>
            </a:r>
            <a:r>
              <a:rPr lang="en-US" altLang="en-US" smtClean="0"/>
              <a:t>Pain scales</a:t>
            </a:r>
          </a:p>
        </p:txBody>
      </p:sp>
      <p:sp>
        <p:nvSpPr>
          <p:cNvPr id="92163" name="Content Placeholder 2"/>
          <p:cNvSpPr>
            <a:spLocks noGrp="1"/>
          </p:cNvSpPr>
          <p:nvPr>
            <p:ph idx="1"/>
          </p:nvPr>
        </p:nvSpPr>
        <p:spPr>
          <a:xfrm>
            <a:off x="685800" y="3533775"/>
            <a:ext cx="2667000" cy="2552700"/>
          </a:xfrm>
        </p:spPr>
        <p:txBody>
          <a:bodyPr/>
          <a:lstStyle/>
          <a:p>
            <a:r>
              <a:rPr lang="en-US" altLang="en-US" sz="1600" b="0" smtClean="0"/>
              <a:t>Reliability could be assessed by test-retest, but would not be very accurate because phenomena are very dynamic</a:t>
            </a:r>
          </a:p>
          <a:p>
            <a:r>
              <a:rPr lang="en-US" altLang="en-US" sz="1600" b="0" smtClean="0"/>
              <a:t>Validity could be assessed by comparing with other instruments (convergent validity)</a:t>
            </a:r>
          </a:p>
        </p:txBody>
      </p:sp>
      <p:pic>
        <p:nvPicPr>
          <p:cNvPr id="921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38400"/>
            <a:ext cx="30480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pic>
        <p:nvPicPr>
          <p:cNvPr id="9216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438400"/>
            <a:ext cx="4648200" cy="361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49</a:t>
            </a:fld>
            <a:endParaRPr lang="en-US" dirty="0"/>
          </a:p>
        </p:txBody>
      </p:sp>
    </p:spTree>
    <p:extLst>
      <p:ext uri="{BB962C8B-B14F-4D97-AF65-F5344CB8AC3E}">
        <p14:creationId xmlns:p14="http://schemas.microsoft.com/office/powerpoint/2010/main" val="2656761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050" y="2011363"/>
            <a:ext cx="8324850" cy="4011612"/>
          </a:xfrm>
        </p:spPr>
        <p:txBody>
          <a:bodyPr/>
          <a:lstStyle/>
          <a:p>
            <a:pPr marL="0" indent="0">
              <a:buFont typeface="Wingdings" panose="05000000000000000000" pitchFamily="2" charset="2"/>
              <a:buNone/>
              <a:defRPr/>
            </a:pPr>
            <a:r>
              <a:rPr altLang="en-US" sz="2400" u="sng">
                <a:solidFill>
                  <a:srgbClr val="FF6600"/>
                </a:solidFill>
              </a:rPr>
              <a:t>Summary:</a:t>
            </a:r>
          </a:p>
          <a:p>
            <a:pPr>
              <a:buFontTx/>
              <a:buChar char="-"/>
              <a:defRPr/>
            </a:pPr>
            <a:r>
              <a:rPr sz="2000"/>
              <a:t>Changing definitions of “fiber consumption” have an effect on the findings of studies looking for causes of colorectal cancer</a:t>
            </a:r>
          </a:p>
          <a:p>
            <a:pPr>
              <a:buFontTx/>
              <a:buChar char="-"/>
              <a:defRPr/>
            </a:pPr>
            <a:r>
              <a:rPr sz="2000"/>
              <a:t>Questionable validity of some of the measures of “fiber consumption”</a:t>
            </a:r>
          </a:p>
          <a:p>
            <a:pPr>
              <a:buFontTx/>
              <a:buChar char="-"/>
              <a:defRPr/>
            </a:pPr>
            <a:r>
              <a:rPr sz="2000"/>
              <a:t>Study methods, i.e. “study design” and </a:t>
            </a:r>
            <a:r>
              <a:rPr sz="2000">
                <a:solidFill>
                  <a:srgbClr val="FF6600"/>
                </a:solidFill>
              </a:rPr>
              <a:t>data collection instruments, have a profound effect on the study findings</a:t>
            </a:r>
          </a:p>
        </p:txBody>
      </p:sp>
      <p:sp>
        <p:nvSpPr>
          <p:cNvPr id="29700" name="AutoShape 2"/>
          <p:cNvSpPr>
            <a:spLocks noGrp="1" noChangeArrowheads="1"/>
          </p:cNvSpPr>
          <p:nvPr>
            <p:ph type="title"/>
          </p:nvPr>
        </p:nvSpPr>
        <p:spPr>
          <a:xfrm>
            <a:off x="206375" y="109538"/>
            <a:ext cx="8089900" cy="1150937"/>
          </a:xfrm>
        </p:spPr>
        <p:txBody>
          <a:bodyPr/>
          <a:lstStyle/>
          <a:p>
            <a:pPr eaLnBrk="1" hangingPunct="1"/>
            <a:r>
              <a:rPr altLang="en-US" smtClean="0"/>
              <a:t>… Saga Continues …</a:t>
            </a:r>
            <a:br>
              <a:rPr altLang="en-US" smtClean="0"/>
            </a:br>
            <a:r>
              <a:rPr altLang="en-US" smtClean="0"/>
              <a:t>a.k.a. “Untangling </a:t>
            </a:r>
            <a:r>
              <a:rPr altLang="en-US" i="1" smtClean="0">
                <a:solidFill>
                  <a:srgbClr val="00B0F0"/>
                </a:solidFill>
              </a:rPr>
              <a:t>the fiber yarn</a:t>
            </a:r>
            <a:r>
              <a:rPr altLang="en-US" smtClean="0"/>
              <a:t>” </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Magnitude estimation scaling</a:t>
            </a:r>
            <a:endParaRPr lang="en-US" altLang="en-US" smtClean="0">
              <a:solidFill>
                <a:srgbClr val="FF6600"/>
              </a:solidFill>
            </a:endParaRPr>
          </a:p>
        </p:txBody>
      </p:sp>
      <p:sp>
        <p:nvSpPr>
          <p:cNvPr id="93187" name="Content Placeholder 2"/>
          <p:cNvSpPr>
            <a:spLocks noGrp="1"/>
          </p:cNvSpPr>
          <p:nvPr>
            <p:ph idx="1"/>
          </p:nvPr>
        </p:nvSpPr>
        <p:spPr>
          <a:xfrm>
            <a:off x="365125" y="1179853"/>
            <a:ext cx="8400356" cy="4011502"/>
          </a:xfrm>
        </p:spPr>
        <p:txBody>
          <a:bodyPr/>
          <a:lstStyle/>
          <a:p>
            <a:r>
              <a:rPr lang="en-US" altLang="en-US" dirty="0" smtClean="0"/>
              <a:t>Subjects rate the magnitude of a stimulus relative to one of standard strength</a:t>
            </a:r>
          </a:p>
          <a:p>
            <a:endParaRPr lang="en-US" altLang="en-US" dirty="0" smtClean="0"/>
          </a:p>
          <a:p>
            <a:endParaRPr lang="en-US" altLang="en-US" dirty="0" smtClean="0"/>
          </a:p>
          <a:p>
            <a:endParaRPr lang="en-US" altLang="en-US" dirty="0" smtClean="0"/>
          </a:p>
          <a:p>
            <a:r>
              <a:rPr lang="en-US" altLang="en-US" dirty="0" smtClean="0"/>
              <a:t>Not easy to use and requires abstract and complex thinking</a:t>
            </a:r>
          </a:p>
          <a:p>
            <a:r>
              <a:rPr lang="en-US" altLang="en-US" dirty="0" smtClean="0"/>
              <a:t>Reliability assessed by test-retest</a:t>
            </a:r>
          </a:p>
          <a:p>
            <a:r>
              <a:rPr lang="en-US" altLang="en-US" dirty="0" smtClean="0"/>
              <a:t>Validity is assessed by comparing MES with direct physical measurements of stimuli</a:t>
            </a:r>
          </a:p>
        </p:txBody>
      </p:sp>
      <p:pic>
        <p:nvPicPr>
          <p:cNvPr id="931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530" y="2497563"/>
            <a:ext cx="47244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50</a:t>
            </a:fld>
            <a:endParaRPr lang="en-US" dirty="0"/>
          </a:p>
        </p:txBody>
      </p:sp>
    </p:spTree>
    <p:extLst>
      <p:ext uri="{BB962C8B-B14F-4D97-AF65-F5344CB8AC3E}">
        <p14:creationId xmlns:p14="http://schemas.microsoft.com/office/powerpoint/2010/main" val="30868393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altLang="en-US" smtClean="0"/>
              <a:t>Single items have more disadvantages than advantages</a:t>
            </a:r>
          </a:p>
        </p:txBody>
      </p:sp>
      <p:sp>
        <p:nvSpPr>
          <p:cNvPr id="94211" name="Content Placeholder 2"/>
          <p:cNvSpPr>
            <a:spLocks noGrp="1"/>
          </p:cNvSpPr>
          <p:nvPr>
            <p:ph idx="1"/>
          </p:nvPr>
        </p:nvSpPr>
        <p:spPr/>
        <p:txBody>
          <a:bodyPr/>
          <a:lstStyle/>
          <a:p>
            <a:r>
              <a:rPr lang="en-US" altLang="en-US" smtClean="0"/>
              <a:t>Advantages</a:t>
            </a:r>
          </a:p>
          <a:p>
            <a:pPr marL="400050" lvl="1" indent="0">
              <a:buFont typeface="Wingdings" panose="05000000000000000000" pitchFamily="2" charset="2"/>
              <a:buNone/>
            </a:pPr>
            <a:r>
              <a:rPr lang="en-US" altLang="en-US" smtClean="0"/>
              <a:t>􀁹 Response choices are interpretable</a:t>
            </a:r>
          </a:p>
          <a:p>
            <a:r>
              <a:rPr lang="en-US" altLang="en-US" smtClean="0"/>
              <a:t>Disadvantages</a:t>
            </a:r>
          </a:p>
          <a:p>
            <a:pPr marL="400050" lvl="1" indent="0">
              <a:buFont typeface="Wingdings" panose="05000000000000000000" pitchFamily="2" charset="2"/>
              <a:buNone/>
            </a:pPr>
            <a:r>
              <a:rPr lang="en-US" altLang="en-US" smtClean="0"/>
              <a:t>􀁹 Numbers not easily interpretable</a:t>
            </a:r>
          </a:p>
          <a:p>
            <a:pPr marL="400050" lvl="1" indent="0">
              <a:buFont typeface="Wingdings" panose="05000000000000000000" pitchFamily="2" charset="2"/>
              <a:buNone/>
            </a:pPr>
            <a:r>
              <a:rPr lang="en-US" altLang="en-US" smtClean="0"/>
              <a:t>􀁹 Limited variability</a:t>
            </a:r>
          </a:p>
          <a:p>
            <a:pPr marL="400050" lvl="1" indent="0">
              <a:buFont typeface="Wingdings" panose="05000000000000000000" pitchFamily="2" charset="2"/>
              <a:buNone/>
            </a:pPr>
            <a:r>
              <a:rPr lang="en-US" altLang="en-US" smtClean="0"/>
              <a:t>􀁹 Easy to get skewed distributions</a:t>
            </a:r>
          </a:p>
          <a:p>
            <a:pPr marL="400050" lvl="1" indent="0">
              <a:buFont typeface="Wingdings" panose="05000000000000000000" pitchFamily="2" charset="2"/>
              <a:buNone/>
            </a:pPr>
            <a:r>
              <a:rPr lang="en-US" altLang="en-US" smtClean="0"/>
              <a:t>􀁹 Reliability is usually low</a:t>
            </a:r>
          </a:p>
          <a:p>
            <a:pPr marL="400050" lvl="1" indent="0">
              <a:buFont typeface="Wingdings" panose="05000000000000000000" pitchFamily="2" charset="2"/>
              <a:buNone/>
            </a:pPr>
            <a:r>
              <a:rPr lang="en-US" altLang="en-US" smtClean="0"/>
              <a:t>􀁹 Difficult to assess a complex concept</a:t>
            </a:r>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51</a:t>
            </a:fld>
            <a:endParaRPr lang="en-US" dirty="0"/>
          </a:p>
        </p:txBody>
      </p:sp>
    </p:spTree>
    <p:extLst>
      <p:ext uri="{BB962C8B-B14F-4D97-AF65-F5344CB8AC3E}">
        <p14:creationId xmlns:p14="http://schemas.microsoft.com/office/powerpoint/2010/main" val="29418578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mtClean="0"/>
              <a:t>Although Responses of Single Items are Interpretable…</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33650"/>
            <a:ext cx="4729163" cy="277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52</a:t>
            </a:fld>
            <a:endParaRPr lang="en-US" dirty="0"/>
          </a:p>
        </p:txBody>
      </p:sp>
    </p:spTree>
    <p:extLst>
      <p:ext uri="{BB962C8B-B14F-4D97-AF65-F5344CB8AC3E}">
        <p14:creationId xmlns:p14="http://schemas.microsoft.com/office/powerpoint/2010/main" val="44083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 the Numbers Are Not Easily</a:t>
            </a:r>
            <a:br>
              <a:rPr lang="en-US" altLang="en-US" smtClean="0"/>
            </a:br>
            <a:r>
              <a:rPr lang="en-US" altLang="en-US" smtClean="0"/>
              <a:t>Interpretable</a:t>
            </a:r>
          </a:p>
        </p:txBody>
      </p:sp>
      <p:pic>
        <p:nvPicPr>
          <p:cNvPr id="962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518160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53</a:t>
            </a:fld>
            <a:endParaRPr lang="en-US" dirty="0"/>
          </a:p>
        </p:txBody>
      </p:sp>
    </p:spTree>
    <p:extLst>
      <p:ext uri="{BB962C8B-B14F-4D97-AF65-F5344CB8AC3E}">
        <p14:creationId xmlns:p14="http://schemas.microsoft.com/office/powerpoint/2010/main" val="1527740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smtClean="0"/>
              <a:t>Multi‐Item Scales/Measures</a:t>
            </a:r>
          </a:p>
        </p:txBody>
      </p:sp>
      <p:sp>
        <p:nvSpPr>
          <p:cNvPr id="97283" name="Content Placeholder 2"/>
          <p:cNvSpPr>
            <a:spLocks noGrp="1"/>
          </p:cNvSpPr>
          <p:nvPr>
            <p:ph idx="1"/>
          </p:nvPr>
        </p:nvSpPr>
        <p:spPr>
          <a:xfrm>
            <a:off x="365125" y="1085724"/>
            <a:ext cx="8400356" cy="4011502"/>
          </a:xfrm>
        </p:spPr>
        <p:txBody>
          <a:bodyPr/>
          <a:lstStyle/>
          <a:p>
            <a:r>
              <a:rPr lang="en-US" altLang="en-US" dirty="0" smtClean="0"/>
              <a:t>Multi‐item scales are created by combining two or more items into an overall measure or scale score</a:t>
            </a:r>
          </a:p>
          <a:p>
            <a:r>
              <a:rPr lang="en-US" altLang="en-US" b="0" dirty="0" smtClean="0"/>
              <a:t>Advantages of Multi‐item Scales Over Single Items:</a:t>
            </a:r>
          </a:p>
          <a:p>
            <a:pPr lvl="1"/>
            <a:r>
              <a:rPr lang="en-US" altLang="en-US" dirty="0" smtClean="0"/>
              <a:t>More scale values (enhances sensitivity)</a:t>
            </a:r>
          </a:p>
          <a:p>
            <a:pPr lvl="1"/>
            <a:r>
              <a:rPr lang="en-US" altLang="en-US" dirty="0" smtClean="0"/>
              <a:t>Improves distribution (more normal)</a:t>
            </a:r>
          </a:p>
          <a:p>
            <a:pPr lvl="1"/>
            <a:r>
              <a:rPr lang="en-US" altLang="en-US" dirty="0" smtClean="0"/>
              <a:t>Reduces number of variables needed to measure a concept</a:t>
            </a:r>
          </a:p>
          <a:p>
            <a:pPr lvl="1"/>
            <a:r>
              <a:rPr lang="en-US" altLang="en-US" dirty="0" smtClean="0"/>
              <a:t>Improves reliability (reduces random error)</a:t>
            </a:r>
          </a:p>
          <a:p>
            <a:pPr lvl="1"/>
            <a:r>
              <a:rPr lang="en-US" altLang="en-US" dirty="0" smtClean="0"/>
              <a:t>Can estimate score if some items missing</a:t>
            </a:r>
          </a:p>
          <a:p>
            <a:pPr lvl="1"/>
            <a:r>
              <a:rPr lang="en-US" altLang="en-US" dirty="0" smtClean="0"/>
              <a:t>Enriches concept (more valid)</a:t>
            </a:r>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54</a:t>
            </a:fld>
            <a:endParaRPr lang="en-US" dirty="0"/>
          </a:p>
        </p:txBody>
      </p:sp>
    </p:spTree>
    <p:extLst>
      <p:ext uri="{BB962C8B-B14F-4D97-AF65-F5344CB8AC3E}">
        <p14:creationId xmlns:p14="http://schemas.microsoft.com/office/powerpoint/2010/main" val="32973709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2198359"/>
          </a:xfrm>
        </p:spPr>
        <p:txBody>
          <a:bodyPr/>
          <a:lstStyle/>
          <a:p>
            <a:r>
              <a:rPr lang="en-US" dirty="0"/>
              <a:t>Review statistical underpinnings of scale </a:t>
            </a:r>
            <a:r>
              <a:rPr lang="en-US" dirty="0" smtClean="0"/>
              <a:t>measurement</a:t>
            </a:r>
            <a:r>
              <a:rPr lang="en-US" altLang="en-US" sz="2400" dirty="0"/>
              <a:t/>
            </a:r>
            <a:br>
              <a:rPr lang="en-US" altLang="en-US" sz="2400" dirty="0"/>
            </a:br>
            <a:endParaRPr lang="en-US" dirty="0"/>
          </a:p>
        </p:txBody>
      </p:sp>
      <p:sp>
        <p:nvSpPr>
          <p:cNvPr id="4" name="Slide Number Placeholder 3"/>
          <p:cNvSpPr>
            <a:spLocks noGrp="1"/>
          </p:cNvSpPr>
          <p:nvPr>
            <p:ph type="sldNum" sz="quarter" idx="4294967295"/>
          </p:nvPr>
        </p:nvSpPr>
        <p:spPr>
          <a:xfrm>
            <a:off x="0" y="6380163"/>
            <a:ext cx="423863" cy="273050"/>
          </a:xfrm>
        </p:spPr>
        <p:txBody>
          <a:bodyPr/>
          <a:lstStyle/>
          <a:p>
            <a:pPr>
              <a:defRPr/>
            </a:pPr>
            <a:fld id="{FBEA71E4-98A9-4546-9F89-0F0A0F699AC3}" type="slidenum">
              <a:rPr lang="en-US" smtClean="0"/>
              <a:pPr>
                <a:defRPr/>
              </a:pPr>
              <a:t>55</a:t>
            </a:fld>
            <a:endParaRPr lang="en-US" dirty="0"/>
          </a:p>
        </p:txBody>
      </p:sp>
    </p:spTree>
    <p:extLst>
      <p:ext uri="{BB962C8B-B14F-4D97-AF65-F5344CB8AC3E}">
        <p14:creationId xmlns:p14="http://schemas.microsoft.com/office/powerpoint/2010/main" val="4254876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mtClean="0"/>
              <a:t>Statistical underpinnings of scale measurement</a:t>
            </a:r>
          </a:p>
        </p:txBody>
      </p:sp>
      <p:sp>
        <p:nvSpPr>
          <p:cNvPr id="101379" name="Content Placeholder 2"/>
          <p:cNvSpPr>
            <a:spLocks noGrp="1"/>
          </p:cNvSpPr>
          <p:nvPr>
            <p:ph idx="1"/>
          </p:nvPr>
        </p:nvSpPr>
        <p:spPr>
          <a:xfrm>
            <a:off x="623047" y="1407459"/>
            <a:ext cx="8305800" cy="3724275"/>
          </a:xfrm>
        </p:spPr>
        <p:txBody>
          <a:bodyPr/>
          <a:lstStyle/>
          <a:p>
            <a:r>
              <a:rPr lang="en-US" altLang="en-US" dirty="0" smtClean="0"/>
              <a:t>Distribution of scores could be described by:</a:t>
            </a:r>
          </a:p>
          <a:p>
            <a:pPr lvl="1"/>
            <a:r>
              <a:rPr lang="en-US" altLang="en-US" dirty="0" smtClean="0"/>
              <a:t>Shape</a:t>
            </a:r>
          </a:p>
          <a:p>
            <a:pPr lvl="2"/>
            <a:r>
              <a:rPr lang="en-US" altLang="en-US" sz="1800" dirty="0" smtClean="0"/>
              <a:t>Normal, symmetrical vs. asymmetrical, skewness and kurtosis</a:t>
            </a:r>
          </a:p>
          <a:p>
            <a:pPr lvl="1"/>
            <a:r>
              <a:rPr lang="en-US" altLang="en-US" dirty="0" smtClean="0"/>
              <a:t>Measures of central tendency</a:t>
            </a:r>
          </a:p>
          <a:p>
            <a:pPr lvl="2"/>
            <a:r>
              <a:rPr lang="en-US" altLang="en-US" sz="1800" dirty="0" smtClean="0"/>
              <a:t>Mean, median and mode</a:t>
            </a:r>
          </a:p>
          <a:p>
            <a:pPr lvl="1"/>
            <a:r>
              <a:rPr lang="en-US" altLang="en-US" dirty="0" smtClean="0"/>
              <a:t>Dispersion</a:t>
            </a:r>
            <a:endParaRPr lang="en-US" altLang="en-US" b="0" dirty="0" smtClean="0"/>
          </a:p>
          <a:p>
            <a:pPr lvl="2"/>
            <a:r>
              <a:rPr lang="en-US" altLang="en-US" sz="1800" dirty="0" smtClean="0"/>
              <a:t>Amount of spread or scatter among the scores </a:t>
            </a:r>
          </a:p>
          <a:p>
            <a:pPr lvl="2"/>
            <a:r>
              <a:rPr lang="en-US" altLang="en-US" sz="1800" dirty="0" smtClean="0"/>
              <a:t>Measured by 3 indices: range, variance, &amp; standard deviation </a:t>
            </a:r>
          </a:p>
          <a:p>
            <a:pPr lvl="2"/>
            <a:r>
              <a:rPr lang="en-US" altLang="en-US" sz="1800" dirty="0" smtClean="0"/>
              <a:t>Correlations summarize the relationship between scores within two separate distributions</a:t>
            </a:r>
          </a:p>
          <a:p>
            <a:endParaRPr lang="en-US" altLang="en-US" sz="2400" dirty="0" smtClean="0"/>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56</a:t>
            </a:fld>
            <a:endParaRPr lang="en-US" dirty="0"/>
          </a:p>
        </p:txBody>
      </p:sp>
    </p:spTree>
    <p:extLst>
      <p:ext uri="{BB962C8B-B14F-4D97-AF65-F5344CB8AC3E}">
        <p14:creationId xmlns:p14="http://schemas.microsoft.com/office/powerpoint/2010/main" val="1240746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55638" y="434975"/>
            <a:ext cx="8089900" cy="628698"/>
          </a:xfrm>
        </p:spPr>
        <p:txBody>
          <a:bodyPr/>
          <a:lstStyle/>
          <a:p>
            <a:r>
              <a:rPr lang="en-US" altLang="en-US" u="sng" dirty="0" smtClean="0">
                <a:solidFill>
                  <a:srgbClr val="00B0F0"/>
                </a:solidFill>
              </a:rPr>
              <a:t>Examples:</a:t>
            </a:r>
            <a:endParaRPr lang="en-US" altLang="en-US" u="sng" dirty="0" smtClean="0">
              <a:solidFill>
                <a:srgbClr val="00B0F0"/>
              </a:solidFill>
            </a:endParaRPr>
          </a:p>
        </p:txBody>
      </p:sp>
      <p:pic>
        <p:nvPicPr>
          <p:cNvPr id="1034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8" y="1515036"/>
            <a:ext cx="36861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2A1A00E1-D211-47D9-B12A-952DE035A020}" type="slidenum">
              <a:rPr lang="en-US" altLang="en-US" smtClean="0"/>
              <a:pPr>
                <a:defRPr/>
              </a:pPr>
              <a:t>57</a:t>
            </a:fld>
            <a:endParaRPr lang="en-US"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625" y="1515036"/>
            <a:ext cx="4312913"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Tree>
    <p:extLst>
      <p:ext uri="{BB962C8B-B14F-4D97-AF65-F5344CB8AC3E}">
        <p14:creationId xmlns:p14="http://schemas.microsoft.com/office/powerpoint/2010/main" val="18156439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en-US" smtClean="0"/>
              <a:t>Statistical underpinnings of scale measurement</a:t>
            </a:r>
          </a:p>
        </p:txBody>
      </p:sp>
      <p:sp>
        <p:nvSpPr>
          <p:cNvPr id="105475" name="Content Placeholder 2"/>
          <p:cNvSpPr>
            <a:spLocks noGrp="1"/>
          </p:cNvSpPr>
          <p:nvPr>
            <p:ph idx="1"/>
          </p:nvPr>
        </p:nvSpPr>
        <p:spPr/>
        <p:txBody>
          <a:bodyPr/>
          <a:lstStyle/>
          <a:p>
            <a:r>
              <a:rPr lang="en-US" altLang="en-US" b="0" dirty="0" smtClean="0"/>
              <a:t>Measures of Correlation </a:t>
            </a:r>
          </a:p>
          <a:p>
            <a:pPr lvl="1"/>
            <a:r>
              <a:rPr lang="en-US" altLang="en-US" dirty="0" smtClean="0"/>
              <a:t>Linear relationship of two sets of scores (e.g. 2 alternate sets of a scale) </a:t>
            </a:r>
          </a:p>
          <a:p>
            <a:pPr lvl="1"/>
            <a:r>
              <a:rPr lang="en-US" altLang="en-US" dirty="0" smtClean="0"/>
              <a:t>Most common is Pearson product-moment correlation coefficient (for normally distributed interval data)</a:t>
            </a:r>
          </a:p>
          <a:p>
            <a:pPr lvl="1"/>
            <a:r>
              <a:rPr lang="en-US" altLang="en-US" dirty="0" smtClean="0"/>
              <a:t>Also Spearman rho (variables are not assumed to be normally distributed and interval (but are assumed to be ordinal)), point </a:t>
            </a:r>
            <a:r>
              <a:rPr lang="en-US" altLang="en-US" dirty="0" err="1" smtClean="0"/>
              <a:t>biserial</a:t>
            </a:r>
            <a:r>
              <a:rPr lang="en-US" altLang="en-US" dirty="0" smtClean="0"/>
              <a:t> (for nominal and ordinal data) </a:t>
            </a:r>
          </a:p>
          <a:p>
            <a:pPr lvl="1"/>
            <a:r>
              <a:rPr lang="en-US" altLang="en-US" dirty="0" smtClean="0"/>
              <a:t>Lies between -1.00 and +1.00 </a:t>
            </a:r>
          </a:p>
          <a:p>
            <a:pPr lvl="1"/>
            <a:r>
              <a:rPr lang="en-US" altLang="en-US" dirty="0" smtClean="0"/>
              <a:t>What does this range say about the correlation between 2 scores? </a:t>
            </a:r>
          </a:p>
          <a:p>
            <a:pPr lvl="1"/>
            <a:endParaRPr lang="en-US" altLang="en-US" dirty="0" smtClean="0"/>
          </a:p>
          <a:p>
            <a:endParaRPr lang="en-US" altLang="en-US" dirty="0" smtClean="0"/>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58</a:t>
            </a:fld>
            <a:endParaRPr lang="en-US" dirty="0"/>
          </a:p>
        </p:txBody>
      </p:sp>
    </p:spTree>
    <p:extLst>
      <p:ext uri="{BB962C8B-B14F-4D97-AF65-F5344CB8AC3E}">
        <p14:creationId xmlns:p14="http://schemas.microsoft.com/office/powerpoint/2010/main" val="16901784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mtClean="0"/>
              <a:t>Relationship between Measurement and Statistics</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878106"/>
            <a:ext cx="6908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folHlink"/>
                </a:solidFill>
                <a:miter lim="800000"/>
                <a:headEnd/>
                <a:tailEnd/>
              </a14:hiddenLine>
            </a:ext>
          </a:extLst>
        </p:spPr>
      </p:pic>
      <p:sp>
        <p:nvSpPr>
          <p:cNvPr id="83972" name="TextBox 5"/>
          <p:cNvSpPr txBox="1">
            <a:spLocks noChangeArrowheads="1"/>
          </p:cNvSpPr>
          <p:nvPr/>
        </p:nvSpPr>
        <p:spPr bwMode="auto">
          <a:xfrm>
            <a:off x="787400" y="6293644"/>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400" b="1">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16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1800" b="0" dirty="0"/>
              <a:t>Stevens 1968</a:t>
            </a:r>
          </a:p>
        </p:txBody>
      </p:sp>
      <p:sp>
        <p:nvSpPr>
          <p:cNvPr id="2" name="Slide Number Placeholder 1"/>
          <p:cNvSpPr>
            <a:spLocks noGrp="1"/>
          </p:cNvSpPr>
          <p:nvPr>
            <p:ph type="sldNum" sz="quarter" idx="11"/>
          </p:nvPr>
        </p:nvSpPr>
        <p:spPr/>
        <p:txBody>
          <a:bodyPr/>
          <a:lstStyle/>
          <a:p>
            <a:pPr>
              <a:defRPr/>
            </a:pPr>
            <a:fld id="{2A1A00E1-D211-47D9-B12A-952DE035A020}" type="slidenum">
              <a:rPr lang="en-US" altLang="en-US" smtClean="0"/>
              <a:pPr>
                <a:defRPr/>
              </a:pPr>
              <a:t>59</a:t>
            </a:fld>
            <a:endParaRPr lang="en-US" altLang="en-US"/>
          </a:p>
        </p:txBody>
      </p:sp>
    </p:spTree>
    <p:extLst>
      <p:ext uri="{BB962C8B-B14F-4D97-AF65-F5344CB8AC3E}">
        <p14:creationId xmlns:p14="http://schemas.microsoft.com/office/powerpoint/2010/main" val="3473953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654050" y="438150"/>
            <a:ext cx="8089900" cy="574675"/>
          </a:xfrm>
        </p:spPr>
        <p:txBody>
          <a:bodyPr/>
          <a:lstStyle/>
          <a:p>
            <a:r>
              <a:rPr altLang="en-US" smtClean="0">
                <a:solidFill>
                  <a:schemeClr val="tx2"/>
                </a:solidFill>
              </a:rPr>
              <a:t>Back to basics:</a:t>
            </a:r>
            <a:endParaRPr altLang="en-US" smtClean="0"/>
          </a:p>
        </p:txBody>
      </p:sp>
      <p:sp>
        <p:nvSpPr>
          <p:cNvPr id="31747" name="Content Placeholder 2"/>
          <p:cNvSpPr>
            <a:spLocks noGrp="1"/>
          </p:cNvSpPr>
          <p:nvPr>
            <p:ph idx="1"/>
          </p:nvPr>
        </p:nvSpPr>
        <p:spPr>
          <a:xfrm>
            <a:off x="661988" y="1563688"/>
            <a:ext cx="8324850" cy="4011612"/>
          </a:xfrm>
        </p:spPr>
        <p:txBody>
          <a:bodyPr/>
          <a:lstStyle/>
          <a:p>
            <a:pPr marL="0" indent="0" eaLnBrk="1" hangingPunct="1">
              <a:buFont typeface="Wingdings" panose="05000000000000000000" pitchFamily="2" charset="2"/>
              <a:buNone/>
            </a:pPr>
            <a:r>
              <a:rPr altLang="en-US">
                <a:solidFill>
                  <a:schemeClr val="tx2"/>
                </a:solidFill>
              </a:rPr>
              <a:t>What is measurement?</a:t>
            </a:r>
          </a:p>
          <a:p>
            <a:pPr marL="0" indent="0" eaLnBrk="1" hangingPunct="1">
              <a:buFont typeface="Wingdings" panose="05000000000000000000" pitchFamily="2" charset="2"/>
              <a:buNone/>
            </a:pPr>
            <a:endParaRPr altLang="en-US" sz="2400" i="1"/>
          </a:p>
          <a:p>
            <a:pPr marL="0" indent="0" eaLnBrk="1" hangingPunct="1">
              <a:buFont typeface="Wingdings" panose="05000000000000000000" pitchFamily="2" charset="2"/>
              <a:buNone/>
            </a:pPr>
            <a:r>
              <a:rPr altLang="en-US" sz="2400" i="1"/>
              <a:t>“Measurement of some attribute of a set of things is </a:t>
            </a:r>
            <a:r>
              <a:rPr altLang="en-US" sz="2400" i="1">
                <a:solidFill>
                  <a:srgbClr val="FF6600"/>
                </a:solidFill>
              </a:rPr>
              <a:t>the process of assigning numbers or other symbols </a:t>
            </a:r>
            <a:r>
              <a:rPr altLang="en-US" sz="2400" i="1"/>
              <a:t>to the things in such a way that </a:t>
            </a:r>
            <a:r>
              <a:rPr altLang="en-US" sz="2400" i="1">
                <a:solidFill>
                  <a:srgbClr val="FF6600"/>
                </a:solidFill>
              </a:rPr>
              <a:t>relationships of the numbers or symbols reflect relationships of the attributes of the things being measured</a:t>
            </a:r>
            <a:r>
              <a:rPr altLang="en-US" sz="2400" i="1"/>
              <a:t>. A particular way of assigning numbers or symbols to measure something is called a </a:t>
            </a:r>
            <a:r>
              <a:rPr altLang="en-US" sz="2400" i="1">
                <a:solidFill>
                  <a:srgbClr val="FF6600"/>
                </a:solidFill>
              </a:rPr>
              <a:t>scale of measurement</a:t>
            </a:r>
            <a:r>
              <a:rPr altLang="en-US" sz="2400" i="1"/>
              <a:t>.”</a:t>
            </a:r>
          </a:p>
          <a:p>
            <a:pPr marL="0" indent="0" algn="r" eaLnBrk="1" hangingPunct="1">
              <a:spcBef>
                <a:spcPts val="600"/>
              </a:spcBef>
              <a:buFont typeface="Wingdings" panose="05000000000000000000" pitchFamily="2" charset="2"/>
              <a:buNone/>
            </a:pPr>
            <a:r>
              <a:rPr altLang="en-US" sz="2400"/>
              <a:t>						Stevens, 1951</a:t>
            </a:r>
          </a:p>
          <a:p>
            <a:pPr marL="0" indent="0">
              <a:buFont typeface="Wingdings" panose="05000000000000000000" pitchFamily="2" charset="2"/>
              <a:buNone/>
            </a:pPr>
            <a:endParaRPr altLang="en-US" sz="2400"/>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r>
              <a:rPr lang="en-US" altLang="en-US" smtClean="0"/>
              <a:t>Summary</a:t>
            </a:r>
          </a:p>
        </p:txBody>
      </p:sp>
      <p:sp>
        <p:nvSpPr>
          <p:cNvPr id="106499" name="Content Placeholder 2"/>
          <p:cNvSpPr>
            <a:spLocks noGrp="1"/>
          </p:cNvSpPr>
          <p:nvPr>
            <p:ph idx="1"/>
          </p:nvPr>
        </p:nvSpPr>
        <p:spPr>
          <a:xfrm>
            <a:off x="488603" y="1111624"/>
            <a:ext cx="8153400" cy="3724275"/>
          </a:xfrm>
        </p:spPr>
        <p:txBody>
          <a:bodyPr/>
          <a:lstStyle/>
          <a:p>
            <a:r>
              <a:rPr lang="en-US" sz="2000" dirty="0"/>
              <a:t>“Measurement is a fundamental activity of science.” </a:t>
            </a:r>
            <a:r>
              <a:rPr lang="en-US" sz="2000" dirty="0" err="1" smtClean="0"/>
              <a:t>DeVellis</a:t>
            </a:r>
            <a:endParaRPr lang="en-US" sz="2000" dirty="0" smtClean="0"/>
          </a:p>
          <a:p>
            <a:r>
              <a:rPr lang="en-US" altLang="en-US" sz="2000" dirty="0"/>
              <a:t>Classical test theory (CTT)</a:t>
            </a:r>
            <a:endParaRPr lang="en-US" sz="2000" dirty="0"/>
          </a:p>
          <a:p>
            <a:pPr lvl="1"/>
            <a:r>
              <a:rPr lang="en-US" altLang="en-US" sz="1600" dirty="0" smtClean="0"/>
              <a:t>has </a:t>
            </a:r>
            <a:r>
              <a:rPr lang="en-US" altLang="en-US" sz="1600" dirty="0" smtClean="0"/>
              <a:t>been widely used in the development, characterization, and sometimes selection of outcome measures in health research. </a:t>
            </a:r>
            <a:endParaRPr lang="en-US" altLang="en-US" sz="1600" dirty="0" smtClean="0"/>
          </a:p>
          <a:p>
            <a:pPr lvl="1"/>
            <a:r>
              <a:rPr lang="en-US" altLang="en-US" sz="1600" dirty="0" smtClean="0"/>
              <a:t>qualities </a:t>
            </a:r>
            <a:r>
              <a:rPr lang="en-US" altLang="en-US" sz="1600" dirty="0" smtClean="0"/>
              <a:t>of outcomes, whether administered by clinicians or representing patient reports, are often describe in terms of “validity” and “reliability.”</a:t>
            </a:r>
          </a:p>
          <a:p>
            <a:pPr lvl="1"/>
            <a:r>
              <a:rPr lang="en-US" altLang="en-US" sz="1600" dirty="0" smtClean="0"/>
              <a:t>CTT </a:t>
            </a:r>
            <a:r>
              <a:rPr lang="en-US" altLang="en-US" sz="1600" dirty="0" smtClean="0"/>
              <a:t>focuses on total test score – classical test theoretic constructs operate on the summary (sum of responses, average response) of items, individual items are not considered. </a:t>
            </a:r>
          </a:p>
          <a:p>
            <a:r>
              <a:rPr lang="en-US" altLang="en-US" sz="2000" dirty="0"/>
              <a:t>Generalizability theory </a:t>
            </a:r>
            <a:r>
              <a:rPr lang="en-US" altLang="en-US" sz="2000" dirty="0" smtClean="0"/>
              <a:t>acknowledges </a:t>
            </a:r>
            <a:r>
              <a:rPr lang="en-US" altLang="en-US" sz="2000" dirty="0"/>
              <a:t>the multiple sources of measurement error by deriving estimates of each source </a:t>
            </a:r>
            <a:r>
              <a:rPr lang="en-US" altLang="en-US" sz="2000" dirty="0" smtClean="0"/>
              <a:t>separately.</a:t>
            </a:r>
            <a:endParaRPr lang="en-US" altLang="en-US" sz="2000" dirty="0"/>
          </a:p>
          <a:p>
            <a:r>
              <a:rPr lang="en-US" altLang="en-US" sz="2000" dirty="0" smtClean="0"/>
              <a:t>Scales are measurement instruments for unobservable phenomena. </a:t>
            </a:r>
          </a:p>
          <a:p>
            <a:r>
              <a:rPr lang="en-US" sz="2000" dirty="0" smtClean="0"/>
              <a:t>Because </a:t>
            </a:r>
            <a:r>
              <a:rPr lang="en-US" sz="2000" dirty="0"/>
              <a:t>of the equal intervals across items, scores from </a:t>
            </a:r>
            <a:r>
              <a:rPr lang="en-US" sz="2000" dirty="0" smtClean="0"/>
              <a:t>interval and ratio </a:t>
            </a:r>
            <a:r>
              <a:rPr lang="en-US" sz="2000" dirty="0"/>
              <a:t>scales are amenable to mathematical procedures based on interval scaling.</a:t>
            </a:r>
          </a:p>
          <a:p>
            <a:endParaRPr lang="en-US" altLang="en-US" sz="2000" dirty="0" smtClean="0"/>
          </a:p>
          <a:p>
            <a:endParaRPr lang="en-US" altLang="en-US" sz="2000" dirty="0" smtClean="0"/>
          </a:p>
        </p:txBody>
      </p:sp>
      <p:sp>
        <p:nvSpPr>
          <p:cNvPr id="2" name="Slide Number Placeholder 1"/>
          <p:cNvSpPr>
            <a:spLocks noGrp="1"/>
          </p:cNvSpPr>
          <p:nvPr>
            <p:ph type="sldNum" sz="quarter" idx="10"/>
          </p:nvPr>
        </p:nvSpPr>
        <p:spPr/>
        <p:txBody>
          <a:bodyPr/>
          <a:lstStyle/>
          <a:p>
            <a:pPr>
              <a:defRPr/>
            </a:pPr>
            <a:fld id="{FBEA71E4-98A9-4546-9F89-0F0A0F699AC3}" type="slidenum">
              <a:rPr lang="en-US" smtClean="0"/>
              <a:pPr>
                <a:defRPr/>
              </a:pPr>
              <a:t>60</a:t>
            </a:fld>
            <a:endParaRPr lang="en-US" dirty="0"/>
          </a:p>
        </p:txBody>
      </p:sp>
    </p:spTree>
    <p:extLst>
      <p:ext uri="{BB962C8B-B14F-4D97-AF65-F5344CB8AC3E}">
        <p14:creationId xmlns:p14="http://schemas.microsoft.com/office/powerpoint/2010/main" val="230018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654050" y="438150"/>
            <a:ext cx="8089900" cy="574675"/>
          </a:xfrm>
        </p:spPr>
        <p:txBody>
          <a:bodyPr/>
          <a:lstStyle/>
          <a:p>
            <a:pPr eaLnBrk="1" hangingPunct="1"/>
            <a:r>
              <a:rPr altLang="en-US" smtClean="0">
                <a:solidFill>
                  <a:schemeClr val="tx2"/>
                </a:solidFill>
              </a:rPr>
              <a:t>Back to basics:</a:t>
            </a:r>
          </a:p>
        </p:txBody>
      </p:sp>
      <p:sp>
        <p:nvSpPr>
          <p:cNvPr id="3" name="Content Placeholder 2"/>
          <p:cNvSpPr>
            <a:spLocks noGrp="1"/>
          </p:cNvSpPr>
          <p:nvPr>
            <p:ph idx="1"/>
          </p:nvPr>
        </p:nvSpPr>
        <p:spPr>
          <a:xfrm>
            <a:off x="661988" y="1227138"/>
            <a:ext cx="8324850" cy="4348162"/>
          </a:xfrm>
        </p:spPr>
        <p:txBody>
          <a:bodyPr/>
          <a:lstStyle/>
          <a:p>
            <a:pPr marL="0" indent="0" eaLnBrk="1" hangingPunct="1">
              <a:buFont typeface="Wingdings" panose="05000000000000000000" pitchFamily="2" charset="2"/>
              <a:buNone/>
              <a:defRPr/>
            </a:pPr>
            <a:r>
              <a:rPr altLang="en-US">
                <a:solidFill>
                  <a:schemeClr val="tx2"/>
                </a:solidFill>
              </a:rPr>
              <a:t>What is measurement theory?</a:t>
            </a:r>
          </a:p>
          <a:p>
            <a:pPr marL="0" indent="0" eaLnBrk="1" hangingPunct="1">
              <a:buFont typeface="Wingdings" panose="05000000000000000000" pitchFamily="2" charset="2"/>
              <a:buNone/>
              <a:defRPr/>
            </a:pPr>
            <a:endParaRPr altLang="en-US" sz="2400" i="1"/>
          </a:p>
          <a:p>
            <a:pPr marL="0" indent="0" eaLnBrk="1" hangingPunct="1">
              <a:buFont typeface="Wingdings" panose="05000000000000000000" pitchFamily="2" charset="2"/>
              <a:buNone/>
              <a:defRPr/>
            </a:pPr>
            <a:r>
              <a:rPr altLang="en-US" sz="2400" i="1"/>
              <a:t>“A branch of applied statistics that attempts to describe, categorize, and </a:t>
            </a:r>
            <a:r>
              <a:rPr altLang="en-US" sz="2400" i="1">
                <a:solidFill>
                  <a:srgbClr val="FF6600"/>
                </a:solidFill>
              </a:rPr>
              <a:t>evaluate the quality of measurements</a:t>
            </a:r>
            <a:r>
              <a:rPr altLang="en-US" sz="2400" i="1"/>
              <a:t>, improve the usefulness, accuracy, and meaningfulness of measurements, and </a:t>
            </a:r>
            <a:r>
              <a:rPr altLang="en-US" sz="2400" i="1">
                <a:solidFill>
                  <a:srgbClr val="FF6600"/>
                </a:solidFill>
              </a:rPr>
              <a:t>propose methods for developing new and better measurement instruments</a:t>
            </a:r>
            <a:r>
              <a:rPr altLang="en-US" sz="2400"/>
              <a:t>.”</a:t>
            </a:r>
          </a:p>
          <a:p>
            <a:pPr marL="0" indent="0" algn="r" eaLnBrk="1" hangingPunct="1">
              <a:buFont typeface="Wingdings" panose="05000000000000000000" pitchFamily="2" charset="2"/>
              <a:buNone/>
              <a:defRPr/>
            </a:pPr>
            <a:r>
              <a:rPr altLang="en-US" sz="2400"/>
              <a:t>	</a:t>
            </a:r>
            <a:r>
              <a:rPr altLang="en-US" sz="2000"/>
              <a:t>Allen, </a:t>
            </a:r>
            <a:r>
              <a:rPr altLang="en-US" sz="2000" i="1"/>
              <a:t>Introduction to Measurement Theory</a:t>
            </a:r>
            <a:r>
              <a:rPr altLang="en-US" sz="2000"/>
              <a:t>, 2001</a:t>
            </a:r>
          </a:p>
          <a:p>
            <a:pPr marL="0" indent="0" eaLnBrk="1" hangingPunct="1">
              <a:buFont typeface="Wingdings" panose="05000000000000000000" pitchFamily="2" charset="2"/>
              <a:buNone/>
              <a:defRPr/>
            </a:pPr>
            <a:r>
              <a:rPr altLang="en-US" sz="1050"/>
              <a:t> </a:t>
            </a:r>
            <a:r>
              <a:rPr altLang="en-US" sz="2400"/>
              <a:t>Origins in psychological measurements, i.e. psychometrics, in the early 1930s.				</a:t>
            </a:r>
            <a:endParaRPr sz="2400"/>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54050" y="438150"/>
            <a:ext cx="8089900" cy="574675"/>
          </a:xfrm>
        </p:spPr>
        <p:txBody>
          <a:bodyPr/>
          <a:lstStyle/>
          <a:p>
            <a:r>
              <a:rPr altLang="en-US" smtClean="0">
                <a:solidFill>
                  <a:schemeClr val="tx2"/>
                </a:solidFill>
              </a:rPr>
              <a:t>Back to basics:</a:t>
            </a:r>
            <a:endParaRPr altLang="en-US" smtClean="0"/>
          </a:p>
        </p:txBody>
      </p:sp>
      <p:sp>
        <p:nvSpPr>
          <p:cNvPr id="33795" name="Content Placeholder 2"/>
          <p:cNvSpPr>
            <a:spLocks noGrp="1"/>
          </p:cNvSpPr>
          <p:nvPr>
            <p:ph idx="1"/>
          </p:nvPr>
        </p:nvSpPr>
        <p:spPr>
          <a:xfrm>
            <a:off x="661988" y="1127125"/>
            <a:ext cx="8324850" cy="4448175"/>
          </a:xfrm>
        </p:spPr>
        <p:txBody>
          <a:bodyPr/>
          <a:lstStyle/>
          <a:p>
            <a:pPr marL="0" indent="0">
              <a:lnSpc>
                <a:spcPct val="100000"/>
              </a:lnSpc>
              <a:buFont typeface="Wingdings" panose="05000000000000000000" pitchFamily="2" charset="2"/>
              <a:buNone/>
            </a:pPr>
            <a:r>
              <a:rPr altLang="en-US" dirty="0"/>
              <a:t>What are the building blocks of measurement?</a:t>
            </a:r>
          </a:p>
          <a:p>
            <a:pPr marL="0" indent="0">
              <a:lnSpc>
                <a:spcPct val="100000"/>
              </a:lnSpc>
              <a:spcBef>
                <a:spcPct val="0"/>
              </a:spcBef>
              <a:buFont typeface="Wingdings" panose="05000000000000000000" pitchFamily="2" charset="2"/>
              <a:buNone/>
            </a:pPr>
            <a:r>
              <a:rPr altLang="en-US" sz="2400" dirty="0"/>
              <a:t>Phenomenon </a:t>
            </a:r>
            <a:r>
              <a:rPr altLang="en-US" sz="2400" dirty="0">
                <a:solidFill>
                  <a:srgbClr val="FF6600"/>
                </a:solidFill>
                <a:sym typeface="Wingdings" panose="05000000000000000000" pitchFamily="2" charset="2"/>
              </a:rPr>
              <a:t></a:t>
            </a:r>
            <a:r>
              <a:rPr altLang="en-US" sz="2400" dirty="0">
                <a:sym typeface="Wingdings" panose="05000000000000000000" pitchFamily="2" charset="2"/>
              </a:rPr>
              <a:t> domains </a:t>
            </a:r>
            <a:r>
              <a:rPr altLang="en-US" sz="2400" dirty="0">
                <a:solidFill>
                  <a:srgbClr val="FF6600"/>
                </a:solidFill>
                <a:sym typeface="Wingdings" panose="05000000000000000000" pitchFamily="2" charset="2"/>
              </a:rPr>
              <a:t></a:t>
            </a:r>
            <a:r>
              <a:rPr altLang="en-US" sz="2400" dirty="0">
                <a:sym typeface="Wingdings" panose="05000000000000000000" pitchFamily="2" charset="2"/>
              </a:rPr>
              <a:t> concepts </a:t>
            </a:r>
            <a:r>
              <a:rPr altLang="en-US" sz="3200" dirty="0">
                <a:solidFill>
                  <a:srgbClr val="FF6600"/>
                </a:solidFill>
                <a:sym typeface="Wingdings" panose="05000000000000000000" pitchFamily="2" charset="2"/>
              </a:rPr>
              <a:t>}</a:t>
            </a:r>
            <a:r>
              <a:rPr altLang="en-US" sz="2400" dirty="0">
                <a:sym typeface="Wingdings" panose="05000000000000000000" pitchFamily="2" charset="2"/>
              </a:rPr>
              <a:t> 	conceptual  							framework</a:t>
            </a:r>
            <a:endParaRPr altLang="en-US" sz="2200" dirty="0"/>
          </a:p>
          <a:p>
            <a:pPr lvl="1">
              <a:lnSpc>
                <a:spcPct val="100000"/>
              </a:lnSpc>
              <a:spcBef>
                <a:spcPts val="1200"/>
              </a:spcBef>
            </a:pPr>
            <a:r>
              <a:rPr altLang="en-US" sz="1800" dirty="0"/>
              <a:t>“</a:t>
            </a:r>
            <a:r>
              <a:rPr altLang="en-US" sz="1800" b="1" dirty="0"/>
              <a:t>Phenomena</a:t>
            </a:r>
            <a:r>
              <a:rPr altLang="en-US" sz="1800" dirty="0"/>
              <a:t>” are observable facts or events.</a:t>
            </a:r>
          </a:p>
          <a:p>
            <a:pPr lvl="1">
              <a:lnSpc>
                <a:spcPct val="100000"/>
              </a:lnSpc>
              <a:spcBef>
                <a:spcPts val="1200"/>
              </a:spcBef>
            </a:pPr>
            <a:r>
              <a:rPr altLang="en-US" sz="1800" b="1" dirty="0"/>
              <a:t>Concepts</a:t>
            </a:r>
            <a:r>
              <a:rPr altLang="en-US" sz="1800" dirty="0"/>
              <a:t> define the content of interest in measuring phenomena and systematically guide the measuring process. Concepts of interest in health research are usually difficult to operationalize, i.e. render measurable.</a:t>
            </a:r>
          </a:p>
          <a:p>
            <a:pPr lvl="1">
              <a:lnSpc>
                <a:spcPct val="100000"/>
              </a:lnSpc>
              <a:spcBef>
                <a:spcPts val="1200"/>
              </a:spcBef>
            </a:pPr>
            <a:r>
              <a:rPr altLang="en-US" sz="1800" b="1" dirty="0"/>
              <a:t>Conceptual frameworks </a:t>
            </a:r>
            <a:r>
              <a:rPr altLang="en-US" sz="1800" dirty="0"/>
              <a:t>are models which are formed after a conceptualization or generalization process, they unify our understanding of how the concepts interact and help us organize our ideas. Sometimes, frameworks could be clearly subdivided into </a:t>
            </a:r>
            <a:r>
              <a:rPr altLang="en-US" sz="1800" b="1" dirty="0"/>
              <a:t>domains</a:t>
            </a:r>
            <a:r>
              <a:rPr altLang="en-US" sz="1800" dirty="0"/>
              <a:t> or spheres of knowledge, e.g., cognitive, affective and psychomotor domains of learning, each of which has its unique concepts and conceptual frameworks.</a:t>
            </a:r>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54050" y="438150"/>
            <a:ext cx="8089900" cy="574675"/>
          </a:xfrm>
        </p:spPr>
        <p:txBody>
          <a:bodyPr/>
          <a:lstStyle/>
          <a:p>
            <a:r>
              <a:rPr altLang="en-US" smtClean="0">
                <a:solidFill>
                  <a:schemeClr val="tx2"/>
                </a:solidFill>
              </a:rPr>
              <a:t>Back to basics:</a:t>
            </a:r>
            <a:endParaRPr altLang="en-US" smtClean="0"/>
          </a:p>
        </p:txBody>
      </p:sp>
      <p:sp>
        <p:nvSpPr>
          <p:cNvPr id="27651" name="Content Placeholder 2"/>
          <p:cNvSpPr>
            <a:spLocks noGrp="1"/>
          </p:cNvSpPr>
          <p:nvPr>
            <p:ph idx="1"/>
          </p:nvPr>
        </p:nvSpPr>
        <p:spPr>
          <a:xfrm>
            <a:off x="661988" y="1127125"/>
            <a:ext cx="8324850" cy="4448175"/>
          </a:xfrm>
        </p:spPr>
        <p:txBody>
          <a:bodyPr/>
          <a:lstStyle/>
          <a:p>
            <a:pPr marL="0" indent="0">
              <a:lnSpc>
                <a:spcPct val="100000"/>
              </a:lnSpc>
              <a:buFont typeface="Wingdings" panose="05000000000000000000" pitchFamily="2" charset="2"/>
              <a:buNone/>
              <a:defRPr/>
            </a:pPr>
            <a:r>
              <a:rPr altLang="en-US" dirty="0"/>
              <a:t>What are the steps of measurement process?</a:t>
            </a:r>
          </a:p>
          <a:p>
            <a:pPr>
              <a:lnSpc>
                <a:spcPct val="100000"/>
              </a:lnSpc>
              <a:spcBef>
                <a:spcPts val="600"/>
              </a:spcBef>
              <a:defRPr/>
            </a:pPr>
            <a:r>
              <a:rPr altLang="en-US" sz="2200" dirty="0"/>
              <a:t>A process of operationalizing concepts/ conceptual models/ conceptual frameworks through instrumentation </a:t>
            </a:r>
          </a:p>
          <a:p>
            <a:pPr lvl="1">
              <a:lnSpc>
                <a:spcPct val="100000"/>
              </a:lnSpc>
              <a:spcBef>
                <a:spcPts val="1200"/>
              </a:spcBef>
              <a:buFont typeface="+mj-lt"/>
              <a:buAutoNum type="arabicPeriod"/>
              <a:defRPr/>
            </a:pPr>
            <a:r>
              <a:rPr sz="1900" dirty="0"/>
              <a:t>Start with </a:t>
            </a:r>
            <a:r>
              <a:rPr sz="1900" b="1" dirty="0"/>
              <a:t>conceptualization</a:t>
            </a:r>
            <a:r>
              <a:rPr sz="1900" dirty="0"/>
              <a:t> (a.k.a., ‘theorization’, ‘generalization’ process): Determine what constitutes phenomenon of interest? What are the main concepts?</a:t>
            </a:r>
            <a:endParaRPr altLang="en-US" sz="1900" dirty="0"/>
          </a:p>
          <a:p>
            <a:pPr lvl="1">
              <a:lnSpc>
                <a:spcPct val="100000"/>
              </a:lnSpc>
              <a:spcBef>
                <a:spcPts val="1200"/>
              </a:spcBef>
              <a:buFont typeface="+mj-lt"/>
              <a:buAutoNum type="arabicPeriod"/>
              <a:defRPr/>
            </a:pPr>
            <a:r>
              <a:rPr altLang="en-US" sz="1800" dirty="0"/>
              <a:t>“</a:t>
            </a:r>
            <a:r>
              <a:rPr altLang="en-US" sz="1900" b="1" dirty="0"/>
              <a:t>Operationalization</a:t>
            </a:r>
            <a:r>
              <a:rPr altLang="en-US" sz="1900" dirty="0"/>
              <a:t>” means translating an abstract concept into concrete observable events of phenomena</a:t>
            </a:r>
            <a:r>
              <a:rPr altLang="en-US" sz="1900" b="1" dirty="0"/>
              <a:t>, i.e., creating operational definitions. </a:t>
            </a:r>
          </a:p>
          <a:p>
            <a:pPr lvl="1">
              <a:lnSpc>
                <a:spcPct val="100000"/>
              </a:lnSpc>
              <a:spcBef>
                <a:spcPts val="1200"/>
              </a:spcBef>
              <a:buFont typeface="+mj-lt"/>
              <a:buAutoNum type="arabicPeriod"/>
              <a:defRPr/>
            </a:pPr>
            <a:r>
              <a:rPr altLang="en-US" sz="1900" dirty="0"/>
              <a:t>“</a:t>
            </a:r>
            <a:r>
              <a:rPr altLang="en-US" sz="1900" b="1" dirty="0"/>
              <a:t>Instrumentation</a:t>
            </a:r>
            <a:r>
              <a:rPr altLang="en-US" sz="1900" dirty="0"/>
              <a:t>” means selecting or developing tools and methods appropriate for measuring an attribute or characteristic of interest, e.g., standardized or study-specific questionnaires</a:t>
            </a:r>
            <a:r>
              <a:rPr altLang="en-US" sz="1900" dirty="0" smtClean="0"/>
              <a:t>.</a:t>
            </a:r>
          </a:p>
          <a:p>
            <a:pPr lvl="1">
              <a:lnSpc>
                <a:spcPct val="100000"/>
              </a:lnSpc>
              <a:spcBef>
                <a:spcPts val="1200"/>
              </a:spcBef>
              <a:buFont typeface="+mj-lt"/>
              <a:buAutoNum type="arabicPeriod"/>
              <a:defRPr/>
            </a:pPr>
            <a:endParaRPr altLang="en-US" sz="1900" dirty="0" smtClean="0"/>
          </a:p>
          <a:p>
            <a:pPr marL="0" indent="0">
              <a:lnSpc>
                <a:spcPct val="100000"/>
              </a:lnSpc>
              <a:spcBef>
                <a:spcPts val="1200"/>
              </a:spcBef>
              <a:buFont typeface="Wingdings" panose="05000000000000000000" pitchFamily="2" charset="2"/>
              <a:buNone/>
              <a:defRPr/>
            </a:pPr>
            <a:endParaRPr altLang="en-US" sz="2200" dirty="0"/>
          </a:p>
        </p:txBody>
      </p:sp>
      <p:sp>
        <p:nvSpPr>
          <p:cNvPr id="2" name="Slide Number Placeholder 1"/>
          <p:cNvSpPr>
            <a:spLocks noGrp="1"/>
          </p:cNvSpPr>
          <p:nvPr>
            <p:ph type="sldNum" sz="quarter" idx="10"/>
          </p:nvPr>
        </p:nvSpPr>
        <p:spPr/>
        <p:txBody>
          <a:bodyPr/>
          <a:lstStyle/>
          <a:p>
            <a:pPr>
              <a:defRPr/>
            </a:pPr>
            <a:fld id="{6E7712CB-7101-4A3E-A921-54430E1CCF2F}" type="slidenum">
              <a:rPr lang="en-US" smtClean="0"/>
              <a:pPr>
                <a:defRPr/>
              </a:pPr>
              <a:t>9</a:t>
            </a:fld>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CE2829E-47E8-43BB-8F47-2994BEDDE02B}">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UCSF PPT Template</Template>
  <TotalTime>5593</TotalTime>
  <Words>4216</Words>
  <Application>Microsoft Office PowerPoint</Application>
  <PresentationFormat>On-screen Show (4:3)</PresentationFormat>
  <Paragraphs>433</Paragraphs>
  <Slides>60</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Garamond</vt:lpstr>
      <vt:lpstr>Wingdings</vt:lpstr>
      <vt:lpstr>UCSF PPT Template</vt:lpstr>
      <vt:lpstr>Introduction to Measurement Theory</vt:lpstr>
      <vt:lpstr>Learning Objectives</vt:lpstr>
      <vt:lpstr>Example: “The Fiber Yarn”</vt:lpstr>
      <vt:lpstr>… but wait, this seems to be all about</vt:lpstr>
      <vt:lpstr>… Saga Continues … a.k.a. “Untangling the fiber yarn” </vt:lpstr>
      <vt:lpstr>Back to basics:</vt:lpstr>
      <vt:lpstr>Back to basics:</vt:lpstr>
      <vt:lpstr>Back to basics:</vt:lpstr>
      <vt:lpstr>Back to basics:</vt:lpstr>
      <vt:lpstr>From Phenomenon to Conceptual Framework Example 1: </vt:lpstr>
      <vt:lpstr>From Phenomenon to Concept to Instrumentation Examples 2 &amp; 3:</vt:lpstr>
      <vt:lpstr>From Research Question to Phenomenon to Domains to Concepts to Instrumentation Example 4:</vt:lpstr>
      <vt:lpstr>From Phenomenon to Concept to Operational Definition</vt:lpstr>
      <vt:lpstr>Measurement theory</vt:lpstr>
      <vt:lpstr>Types of Measures</vt:lpstr>
      <vt:lpstr>Measurement Frameworks</vt:lpstr>
      <vt:lpstr>Types of quantitative measurement frameworks</vt:lpstr>
      <vt:lpstr>Example: Types of quantitative measurement frameworks of organizational culture in health care settings</vt:lpstr>
      <vt:lpstr>13 instruments that could be used to quantify culture in health care settings</vt:lpstr>
      <vt:lpstr>Classical Measurement Theory (‘Classical Test Theory’ (CTT))</vt:lpstr>
      <vt:lpstr>Classical measurement theory</vt:lpstr>
      <vt:lpstr>Classical measurement theory </vt:lpstr>
      <vt:lpstr>Classical measurement theory </vt:lpstr>
      <vt:lpstr>Type of error?</vt:lpstr>
      <vt:lpstr>Type of error?</vt:lpstr>
      <vt:lpstr>Classical measurement theory:  Assumptions 1.</vt:lpstr>
      <vt:lpstr>Classical measurement theory:  Assumptions 2.</vt:lpstr>
      <vt:lpstr>Classical measurement theory:  Assumptions 3.</vt:lpstr>
      <vt:lpstr>Classical measurement theory:  Assumptions 4.</vt:lpstr>
      <vt:lpstr>Classical measurement theory:  Assumptions 5.</vt:lpstr>
      <vt:lpstr>Summary</vt:lpstr>
      <vt:lpstr>CTT’s limitations</vt:lpstr>
      <vt:lpstr>Sources of Error</vt:lpstr>
      <vt:lpstr>Examples of modern measurement theories: Generalizability Theory</vt:lpstr>
      <vt:lpstr>Examples of modern measurement theories </vt:lpstr>
      <vt:lpstr>Generalizability theory (GT), Cronbach, 1963</vt:lpstr>
      <vt:lpstr>GT vs. CTT</vt:lpstr>
      <vt:lpstr>Scales</vt:lpstr>
      <vt:lpstr>PowerPoint Presentation</vt:lpstr>
      <vt:lpstr>Types of scales </vt:lpstr>
      <vt:lpstr>Scale examples</vt:lpstr>
      <vt:lpstr>Common measurement approaches: Scales </vt:lpstr>
      <vt:lpstr>Scaling approaches</vt:lpstr>
      <vt:lpstr>Scale variations </vt:lpstr>
      <vt:lpstr>Example of a 2-item Summated Ratings Scale</vt:lpstr>
      <vt:lpstr>PowerPoint Presentation</vt:lpstr>
      <vt:lpstr>Example for Guttman Scales</vt:lpstr>
      <vt:lpstr>Visual analog scales</vt:lpstr>
      <vt:lpstr>Visual analog scales Example: Pain scales</vt:lpstr>
      <vt:lpstr>Magnitude estimation scaling</vt:lpstr>
      <vt:lpstr>Single items have more disadvantages than advantages</vt:lpstr>
      <vt:lpstr>Although Responses of Single Items are Interpretable…</vt:lpstr>
      <vt:lpstr>… the Numbers Are Not Easily Interpretable</vt:lpstr>
      <vt:lpstr>Multi‐Item Scales/Measures</vt:lpstr>
      <vt:lpstr>Review statistical underpinnings of scale measurement </vt:lpstr>
      <vt:lpstr>Statistical underpinnings of scale measurement</vt:lpstr>
      <vt:lpstr>Examples:</vt:lpstr>
      <vt:lpstr>Statistical underpinnings of scale measurement</vt:lpstr>
      <vt:lpstr>Relationship between Measurement and Statistics</vt:lpstr>
      <vt:lpstr>Summary</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Zablotska, Lydia</cp:lastModifiedBy>
  <cp:revision>428</cp:revision>
  <dcterms:created xsi:type="dcterms:W3CDTF">2012-05-07T17:59:34Z</dcterms:created>
  <dcterms:modified xsi:type="dcterms:W3CDTF">2018-09-15T00:35:09Z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