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notesMasterIdLst>
    <p:notesMasterId r:id="rId39"/>
  </p:notesMasterIdLst>
  <p:sldIdLst>
    <p:sldId id="256" r:id="rId2"/>
    <p:sldId id="307" r:id="rId3"/>
    <p:sldId id="257" r:id="rId4"/>
    <p:sldId id="263" r:id="rId5"/>
    <p:sldId id="264" r:id="rId6"/>
    <p:sldId id="258" r:id="rId7"/>
    <p:sldId id="265" r:id="rId8"/>
    <p:sldId id="259" r:id="rId9"/>
    <p:sldId id="266" r:id="rId10"/>
    <p:sldId id="267" r:id="rId11"/>
    <p:sldId id="260" r:id="rId12"/>
    <p:sldId id="309" r:id="rId13"/>
    <p:sldId id="270" r:id="rId14"/>
    <p:sldId id="275" r:id="rId15"/>
    <p:sldId id="276" r:id="rId16"/>
    <p:sldId id="277" r:id="rId17"/>
    <p:sldId id="271" r:id="rId18"/>
    <p:sldId id="273" r:id="rId19"/>
    <p:sldId id="286" r:id="rId20"/>
    <p:sldId id="287" r:id="rId21"/>
    <p:sldId id="288" r:id="rId22"/>
    <p:sldId id="289" r:id="rId23"/>
    <p:sldId id="290" r:id="rId24"/>
    <p:sldId id="302" r:id="rId25"/>
    <p:sldId id="303" r:id="rId26"/>
    <p:sldId id="304" r:id="rId27"/>
    <p:sldId id="305" r:id="rId28"/>
    <p:sldId id="306" r:id="rId29"/>
    <p:sldId id="291" r:id="rId30"/>
    <p:sldId id="292" r:id="rId31"/>
    <p:sldId id="293" r:id="rId32"/>
    <p:sldId id="294" r:id="rId33"/>
    <p:sldId id="308" r:id="rId34"/>
    <p:sldId id="297" r:id="rId35"/>
    <p:sldId id="298" r:id="rId36"/>
    <p:sldId id="299" r:id="rId37"/>
    <p:sldId id="300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3B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F9C303-650D-4197-84D1-08F0FFE36903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8976E-A3F5-4660-B839-C714ECE8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94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Palliative</a:t>
            </a:r>
            <a:r>
              <a:rPr lang="en-US" baseline="0" dirty="0"/>
              <a:t> Care is a relatively new field.  </a:t>
            </a:r>
            <a:r>
              <a:rPr lang="en-US" dirty="0"/>
              <a:t>Dichotomy of care.  Curative Care is the primary focus until the final days of life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45E264-035F-4DA1-93E1-21CB582CF60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6842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45E264-035F-4DA1-93E1-21CB582CF608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214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Progressive Palliative Care:  Cumulative, something that is applied more and more over time. More emphasis</a:t>
            </a:r>
            <a:r>
              <a:rPr lang="en-US" baseline="0" dirty="0"/>
              <a:t> on Pc over time. </a:t>
            </a:r>
          </a:p>
          <a:p>
            <a:r>
              <a:rPr lang="en-US" baseline="0" dirty="0"/>
              <a:t>Other definition cutting edge, moderate change or improvement over time, reforming how we practice how we provide them better care, quality of care and quality of life. </a:t>
            </a:r>
            <a:endParaRPr lang="en-US" dirty="0"/>
          </a:p>
          <a:p>
            <a:r>
              <a:rPr lang="en-US" dirty="0"/>
              <a:t>Palliative care is provided</a:t>
            </a:r>
            <a:r>
              <a:rPr lang="en-US" baseline="0" dirty="0"/>
              <a:t> at the same time as curative care, maximizing quality of life throughout the course of disease.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45E264-035F-4DA1-93E1-21CB582CF60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710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Shape 23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0119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Over ten years, palliative care has been</a:t>
            </a:r>
            <a:r>
              <a:rPr lang="en-US" baseline="0" dirty="0"/>
              <a:t> one of the fastest growing trends in health care</a:t>
            </a:r>
          </a:p>
          <a:p>
            <a:r>
              <a:rPr lang="en-US" baseline="0" dirty="0"/>
              <a:t>Number of palliative care teams in the hospitals has increased 138% since 2000. 63% of hospitals with over 50 beds have a palliative care team.</a:t>
            </a:r>
          </a:p>
          <a:p>
            <a:r>
              <a:rPr lang="en-US" baseline="0" dirty="0"/>
              <a:t>This is were I want to take a step back and talk about demographics and health care economics that have driven this change.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45E264-035F-4DA1-93E1-21CB582CF608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1653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defTabSz="914400"/>
            <a:fld id="{8218DC43-80AC-4B1B-A480-BFAF156F53E2}" type="slidenum">
              <a:rPr lang="en-US" sz="1200"/>
              <a:pPr defTabSz="914400"/>
              <a:t>25</a:t>
            </a:fld>
            <a:endParaRPr lang="en-US" sz="120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 w="12700" cap="flat">
            <a:solidFill>
              <a:schemeClr val="tx1"/>
            </a:solidFill>
          </a:ln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907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defTabSz="914400"/>
            <a:fld id="{6D1EB749-3F84-4DA5-AE66-33758FE32822}" type="slidenum">
              <a:rPr lang="en-US" sz="1200"/>
              <a:pPr defTabSz="914400"/>
              <a:t>26</a:t>
            </a:fld>
            <a:endParaRPr lang="en-US" sz="120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 w="12700" cap="flat">
            <a:solidFill>
              <a:schemeClr val="tx1"/>
            </a:solidFill>
          </a:ln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7868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defTabSz="914400"/>
            <a:fld id="{05409CDF-728E-4E62-83AE-E4E8A7882C7D}" type="slidenum">
              <a:rPr lang="en-US" sz="1200"/>
              <a:pPr defTabSz="914400"/>
              <a:t>27</a:t>
            </a:fld>
            <a:endParaRPr lang="en-US" sz="120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 w="12700" cap="flat">
            <a:solidFill>
              <a:schemeClr val="tx1"/>
            </a:solidFill>
          </a:ln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290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defTabSz="914400"/>
            <a:fld id="{6EA4F467-F0EA-4734-B817-82A91E7EC638}" type="slidenum">
              <a:rPr lang="en-US" sz="1200"/>
              <a:pPr defTabSz="914400"/>
              <a:t>28</a:t>
            </a:fld>
            <a:endParaRPr lang="en-US" sz="120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322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0" name="Shape 260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1346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flip="none" rotWithShape="1">
          <a:gsLst>
            <a:gs pos="0">
              <a:srgbClr val="B1DDFF"/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2AED8E5B-0D98-4FE1-9B26-D1041E3A89F9}" type="datetimeFigureOut">
              <a:rPr lang="en-US" dirty="0"/>
              <a:t>11/3/2020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9CD-DA3A-463F-AFEF-A68838A6859B}" type="datetimeFigureOut">
              <a:rPr lang="en-US" dirty="0"/>
              <a:t>11/3/2020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2A925-E007-46C2-84AB-35EE10DCAD39}" type="datetimeFigureOut">
              <a:rPr lang="en-US" dirty="0"/>
              <a:t>11/3/2020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2DCB-466C-4061-8D51-D3254DD77FA1}" type="datetimeFigureOut">
              <a:rPr lang="en-US" dirty="0"/>
              <a:t>11/3/2020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bg2">
                <a:tint val="80000"/>
                <a:shade val="100000"/>
                <a:satMod val="300000"/>
              </a:schemeClr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642357F-39F6-401C-9FF8-3072724998F3}" type="datetimeFigureOut">
              <a:rPr lang="en-US" dirty="0"/>
              <a:t>11/3/2020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B09B-D413-414E-B13F-B1984CD8FF65}" type="datetimeFigureOut">
              <a:rPr lang="en-US" dirty="0"/>
              <a:t>11/3/2020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F992-55E7-4B2D-A6F1-8C9243CBFE1B}" type="datetimeFigureOut">
              <a:rPr lang="en-US" dirty="0"/>
              <a:t>11/3/2020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110-BAA6-4256-A2E5-BB66A47D2616}" type="datetimeFigureOut">
              <a:rPr lang="en-US" dirty="0"/>
              <a:t>11/3/2020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892-3343-4E4E-B81B-70A099359AD2}" type="datetimeFigureOut">
              <a:rPr lang="en-US" dirty="0"/>
              <a:t>11/3/2020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2F85-D33A-46AF-9088-5A7400C1018E}" type="datetimeFigureOut">
              <a:rPr lang="en-US" dirty="0"/>
              <a:t>11/3/2020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rgbClr val="969696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EB3A624-F501-46A9-B8CA-4949E24E27C8}" type="datetimeFigureOut">
              <a:rPr lang="en-US" dirty="0"/>
              <a:t>11/3/2020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lang="en-US" sz="1000" kern="1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0C4D3C1-679D-44D8-8A9C-D402CE4EF569}" type="datetimeFigureOut">
              <a:rPr lang="en-US" dirty="0"/>
              <a:t>11/3/2020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Palliative care </a:t>
            </a:r>
            <a:br>
              <a:rPr lang="en-US" dirty="0"/>
            </a:br>
            <a:r>
              <a:rPr lang="en-US" dirty="0"/>
              <a:t>vs. </a:t>
            </a:r>
            <a:br>
              <a:rPr lang="en-US" dirty="0"/>
            </a:br>
            <a:r>
              <a:rPr lang="en-US" dirty="0"/>
              <a:t>Hospice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1708" y="4612512"/>
            <a:ext cx="9070848" cy="74667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Pouria Kashkouli, M.D., FACP</a:t>
            </a:r>
          </a:p>
          <a:p>
            <a:r>
              <a:rPr lang="en-US" dirty="0"/>
              <a:t>Associate Clinical Professor</a:t>
            </a:r>
          </a:p>
          <a:p>
            <a:r>
              <a:rPr lang="en-US" dirty="0"/>
              <a:t>Department of Internal Medicine</a:t>
            </a:r>
          </a:p>
          <a:p>
            <a:r>
              <a:rPr lang="en-US" dirty="0"/>
              <a:t>Palliative Care and Hospice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061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1786431" y="2286001"/>
            <a:ext cx="7015588" cy="2684428"/>
          </a:xfrm>
          <a:prstGeom prst="rect">
            <a:avLst/>
          </a:prstGeom>
          <a:gradFill flip="none" rotWithShape="1">
            <a:gsLst>
              <a:gs pos="29000">
                <a:srgbClr val="8BC5FF"/>
              </a:gs>
              <a:gs pos="61000">
                <a:srgbClr val="8FFFFF"/>
              </a:gs>
            </a:gsLst>
            <a:lin ang="3600000" scaled="0"/>
            <a:tileRect/>
          </a:gradFill>
          <a:ln w="127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/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2108895" y="2770478"/>
            <a:ext cx="304800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b="1" dirty="0">
                <a:solidFill>
                  <a:schemeClr val="accent1"/>
                </a:solidFill>
              </a:rPr>
              <a:t> Chronic and Curative Care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7583487" y="3196907"/>
            <a:ext cx="1189038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b="1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Hospice Care</a:t>
            </a:r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8802020" y="2286002"/>
            <a:ext cx="1812641" cy="2674686"/>
          </a:xfrm>
          <a:prstGeom prst="rtTriangle">
            <a:avLst/>
          </a:prstGeom>
          <a:solidFill>
            <a:srgbClr val="A9FDFF"/>
          </a:solidFill>
          <a:ln w="12700" cap="sq">
            <a:solidFill>
              <a:srgbClr val="0000CC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endParaRPr lang="en-US"/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8746551" y="4305156"/>
            <a:ext cx="1752600" cy="5847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sz="1600" b="1" dirty="0">
                <a:solidFill>
                  <a:schemeClr val="accent1"/>
                </a:solidFill>
              </a:rPr>
              <a:t>Bereavement Support</a:t>
            </a:r>
          </a:p>
        </p:txBody>
      </p:sp>
      <p:sp>
        <p:nvSpPr>
          <p:cNvPr id="40968" name="Text Box 9"/>
          <p:cNvSpPr txBox="1">
            <a:spLocks noChangeArrowheads="1"/>
          </p:cNvSpPr>
          <p:nvPr/>
        </p:nvSpPr>
        <p:spPr bwMode="auto">
          <a:xfrm>
            <a:off x="4564790" y="4190257"/>
            <a:ext cx="209391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b="1" dirty="0">
                <a:solidFill>
                  <a:schemeClr val="accent1"/>
                </a:solidFill>
              </a:rPr>
              <a:t>Palliative Care</a:t>
            </a:r>
          </a:p>
        </p:txBody>
      </p:sp>
      <p:sp>
        <p:nvSpPr>
          <p:cNvPr id="40971" name="Text Box 12"/>
          <p:cNvSpPr txBox="1">
            <a:spLocks noChangeArrowheads="1"/>
          </p:cNvSpPr>
          <p:nvPr/>
        </p:nvSpPr>
        <p:spPr bwMode="auto">
          <a:xfrm>
            <a:off x="8686800" y="5060745"/>
            <a:ext cx="1066800" cy="369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dirty="0"/>
              <a:t>Death</a:t>
            </a:r>
          </a:p>
        </p:txBody>
      </p:sp>
      <p:sp>
        <p:nvSpPr>
          <p:cNvPr id="409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Simultaneous Care Model</a:t>
            </a:r>
          </a:p>
        </p:txBody>
      </p:sp>
      <p:cxnSp>
        <p:nvCxnSpPr>
          <p:cNvPr id="40987" name="Curved Connector 40986"/>
          <p:cNvCxnSpPr/>
          <p:nvPr/>
        </p:nvCxnSpPr>
        <p:spPr>
          <a:xfrm rot="10800000" flipV="1">
            <a:off x="1786431" y="3936972"/>
            <a:ext cx="2787396" cy="1008032"/>
          </a:xfrm>
          <a:prstGeom prst="curved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95" name="Curved Connector 33794"/>
          <p:cNvCxnSpPr/>
          <p:nvPr/>
        </p:nvCxnSpPr>
        <p:spPr>
          <a:xfrm flipV="1">
            <a:off x="4540275" y="2316452"/>
            <a:ext cx="3043213" cy="1620525"/>
          </a:xfrm>
          <a:prstGeom prst="curved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18" name="TextBox 33817"/>
          <p:cNvSpPr txBox="1"/>
          <p:nvPr/>
        </p:nvSpPr>
        <p:spPr>
          <a:xfrm>
            <a:off x="1693079" y="5341682"/>
            <a:ext cx="17615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Phase I</a:t>
            </a:r>
          </a:p>
          <a:p>
            <a:pPr algn="ctr"/>
            <a:r>
              <a:rPr lang="en-US" dirty="0"/>
              <a:t>Healthy or Reversible Illness</a:t>
            </a:r>
          </a:p>
        </p:txBody>
      </p:sp>
      <p:sp>
        <p:nvSpPr>
          <p:cNvPr id="33819" name="TextBox 33818"/>
          <p:cNvSpPr txBox="1"/>
          <p:nvPr/>
        </p:nvSpPr>
        <p:spPr>
          <a:xfrm>
            <a:off x="1736984" y="1698765"/>
            <a:ext cx="13531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Advance Directive</a:t>
            </a:r>
          </a:p>
        </p:txBody>
      </p:sp>
      <p:cxnSp>
        <p:nvCxnSpPr>
          <p:cNvPr id="33821" name="Straight Connector 33820"/>
          <p:cNvCxnSpPr/>
          <p:nvPr/>
        </p:nvCxnSpPr>
        <p:spPr>
          <a:xfrm>
            <a:off x="3341768" y="2052707"/>
            <a:ext cx="1474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23" name="Straight Connector 33822"/>
          <p:cNvCxnSpPr/>
          <p:nvPr/>
        </p:nvCxnSpPr>
        <p:spPr>
          <a:xfrm flipH="1">
            <a:off x="6865620" y="2029847"/>
            <a:ext cx="18211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2" name="TextBox 40991"/>
          <p:cNvSpPr txBox="1"/>
          <p:nvPr/>
        </p:nvSpPr>
        <p:spPr>
          <a:xfrm>
            <a:off x="4815840" y="1722044"/>
            <a:ext cx="1927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Advance Care Planning</a:t>
            </a:r>
          </a:p>
        </p:txBody>
      </p:sp>
      <p:sp>
        <p:nvSpPr>
          <p:cNvPr id="40996" name="TextBox 40995"/>
          <p:cNvSpPr txBox="1"/>
          <p:nvPr/>
        </p:nvSpPr>
        <p:spPr>
          <a:xfrm>
            <a:off x="3492525" y="5336551"/>
            <a:ext cx="2095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Phase 2</a:t>
            </a:r>
          </a:p>
          <a:p>
            <a:pPr algn="ctr"/>
            <a:r>
              <a:rPr lang="en-US" dirty="0"/>
              <a:t>Early onset, chronic conditions</a:t>
            </a:r>
          </a:p>
        </p:txBody>
      </p:sp>
      <p:sp>
        <p:nvSpPr>
          <p:cNvPr id="40998" name="TextBox 40997"/>
          <p:cNvSpPr txBox="1"/>
          <p:nvPr/>
        </p:nvSpPr>
        <p:spPr>
          <a:xfrm>
            <a:off x="5610462" y="5306351"/>
            <a:ext cx="18369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Phase 3</a:t>
            </a:r>
          </a:p>
          <a:p>
            <a:pPr algn="ctr"/>
            <a:r>
              <a:rPr lang="en-US" dirty="0"/>
              <a:t>Progressive, frequent complications</a:t>
            </a:r>
          </a:p>
        </p:txBody>
      </p:sp>
      <p:sp>
        <p:nvSpPr>
          <p:cNvPr id="40999" name="TextBox 40998"/>
          <p:cNvSpPr txBox="1"/>
          <p:nvPr/>
        </p:nvSpPr>
        <p:spPr>
          <a:xfrm>
            <a:off x="7553661" y="5445835"/>
            <a:ext cx="14363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Phase 4</a:t>
            </a:r>
          </a:p>
          <a:p>
            <a:pPr algn="ctr"/>
            <a:r>
              <a:rPr lang="en-US" dirty="0"/>
              <a:t>Hospice eligible</a:t>
            </a:r>
          </a:p>
        </p:txBody>
      </p:sp>
      <p:cxnSp>
        <p:nvCxnSpPr>
          <p:cNvPr id="41001" name="Straight Connector 41000"/>
          <p:cNvCxnSpPr/>
          <p:nvPr/>
        </p:nvCxnSpPr>
        <p:spPr>
          <a:xfrm>
            <a:off x="7596664" y="2316451"/>
            <a:ext cx="0" cy="2653978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5686107" y="2316452"/>
            <a:ext cx="0" cy="2561847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180129" y="2286002"/>
            <a:ext cx="0" cy="2659003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06" name="TextBox 41005"/>
          <p:cNvSpPr txBox="1"/>
          <p:nvPr/>
        </p:nvSpPr>
        <p:spPr>
          <a:xfrm>
            <a:off x="7078980" y="6512629"/>
            <a:ext cx="35356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AHA CPI Analysis</a:t>
            </a:r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1786432" y="5253218"/>
            <a:ext cx="6900369" cy="141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1523326" y="4931410"/>
            <a:ext cx="2499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Disease Course</a:t>
            </a:r>
          </a:p>
        </p:txBody>
      </p:sp>
    </p:spTree>
    <p:extLst>
      <p:ext uri="{BB962C8B-B14F-4D97-AF65-F5344CB8AC3E}">
        <p14:creationId xmlns:p14="http://schemas.microsoft.com/office/powerpoint/2010/main" val="2141799600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PC Principles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Focuses on symptom management</a:t>
            </a:r>
          </a:p>
          <a:p>
            <a:r>
              <a:rPr lang="en-US" sz="2400" dirty="0"/>
              <a:t>Patient and family is unit of care</a:t>
            </a:r>
          </a:p>
          <a:p>
            <a:r>
              <a:rPr lang="en-US" sz="2400" dirty="0"/>
              <a:t>Attention to physical, psychological, social and spiritual needs</a:t>
            </a:r>
          </a:p>
          <a:p>
            <a:r>
              <a:rPr lang="en-US" sz="2400" dirty="0"/>
              <a:t>Can be combined with disease-directed interventions</a:t>
            </a:r>
          </a:p>
          <a:p>
            <a:r>
              <a:rPr lang="en-US" sz="2400" dirty="0"/>
              <a:t>Bereavement/grief support</a:t>
            </a:r>
          </a:p>
          <a:p>
            <a:r>
              <a:rPr lang="en-US" sz="2400" dirty="0"/>
              <a:t>Interdisciplinary team approach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6163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8" name="Shape 238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407973" y="1806497"/>
            <a:ext cx="7459555" cy="4616605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Shape 239"/>
          <p:cNvSpPr/>
          <p:nvPr/>
        </p:nvSpPr>
        <p:spPr>
          <a:xfrm>
            <a:off x="4334005" y="2780777"/>
            <a:ext cx="582460" cy="425884"/>
          </a:xfrm>
          <a:prstGeom prst="rect">
            <a:avLst/>
          </a:prstGeom>
          <a:solidFill>
            <a:schemeClr val="accent1"/>
          </a:solidFill>
          <a:ln w="15875" cap="flat" cmpd="sng">
            <a:solidFill>
              <a:srgbClr val="2276AD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40" name="Shape 240"/>
          <p:cNvSpPr/>
          <p:nvPr/>
        </p:nvSpPr>
        <p:spPr>
          <a:xfrm>
            <a:off x="5906857" y="2228817"/>
            <a:ext cx="582460" cy="425884"/>
          </a:xfrm>
          <a:prstGeom prst="rect">
            <a:avLst/>
          </a:prstGeom>
          <a:solidFill>
            <a:schemeClr val="accent1"/>
          </a:solidFill>
          <a:ln w="15875" cap="flat" cmpd="sng">
            <a:solidFill>
              <a:srgbClr val="2276AD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41" name="Shape 241"/>
          <p:cNvSpPr/>
          <p:nvPr/>
        </p:nvSpPr>
        <p:spPr>
          <a:xfrm>
            <a:off x="7168017" y="2780777"/>
            <a:ext cx="1017739" cy="425886"/>
          </a:xfrm>
          <a:prstGeom prst="rect">
            <a:avLst/>
          </a:prstGeom>
          <a:solidFill>
            <a:schemeClr val="accent1"/>
          </a:solidFill>
          <a:ln w="15875" cap="flat" cmpd="sng">
            <a:solidFill>
              <a:srgbClr val="2276AD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42" name="Shape 242"/>
          <p:cNvSpPr/>
          <p:nvPr/>
        </p:nvSpPr>
        <p:spPr>
          <a:xfrm>
            <a:off x="7676887" y="4164567"/>
            <a:ext cx="884651" cy="388475"/>
          </a:xfrm>
          <a:prstGeom prst="rect">
            <a:avLst/>
          </a:prstGeom>
          <a:solidFill>
            <a:schemeClr val="accent1"/>
          </a:solidFill>
          <a:ln w="15875" cap="flat" cmpd="sng">
            <a:solidFill>
              <a:srgbClr val="2276AD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43" name="Shape 243"/>
          <p:cNvSpPr/>
          <p:nvPr/>
        </p:nvSpPr>
        <p:spPr>
          <a:xfrm>
            <a:off x="6557868" y="5367402"/>
            <a:ext cx="980163" cy="423796"/>
          </a:xfrm>
          <a:prstGeom prst="rect">
            <a:avLst/>
          </a:prstGeom>
          <a:solidFill>
            <a:schemeClr val="accent1"/>
          </a:solidFill>
          <a:ln w="15875" cap="flat" cmpd="sng">
            <a:solidFill>
              <a:srgbClr val="2276AD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44" name="Shape 244"/>
          <p:cNvSpPr/>
          <p:nvPr/>
        </p:nvSpPr>
        <p:spPr>
          <a:xfrm>
            <a:off x="4667012" y="5367402"/>
            <a:ext cx="893523" cy="517741"/>
          </a:xfrm>
          <a:prstGeom prst="rect">
            <a:avLst/>
          </a:prstGeom>
          <a:solidFill>
            <a:schemeClr val="accent1"/>
          </a:solidFill>
          <a:ln w="15875" cap="flat" cmpd="sng">
            <a:solidFill>
              <a:srgbClr val="2276AD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45" name="Shape 245"/>
          <p:cNvSpPr/>
          <p:nvPr/>
        </p:nvSpPr>
        <p:spPr>
          <a:xfrm>
            <a:off x="3644030" y="4164566"/>
            <a:ext cx="981205" cy="388476"/>
          </a:xfrm>
          <a:prstGeom prst="rect">
            <a:avLst/>
          </a:prstGeom>
          <a:solidFill>
            <a:schemeClr val="accent1"/>
          </a:solidFill>
          <a:ln w="15875" cap="flat" cmpd="sng">
            <a:solidFill>
              <a:srgbClr val="2276AD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Palliative Care Model</a:t>
            </a:r>
          </a:p>
        </p:txBody>
      </p:sp>
    </p:spTree>
    <p:extLst>
      <p:ext uri="{BB962C8B-B14F-4D97-AF65-F5344CB8AC3E}">
        <p14:creationId xmlns:p14="http://schemas.microsoft.com/office/powerpoint/2010/main" val="56987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Appropriate PC Referrals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/>
              <a:t>Patients with refractor symptoms including pain, dyspnea, nausea, vomiting, anxiety </a:t>
            </a:r>
          </a:p>
          <a:p>
            <a:r>
              <a:rPr lang="en-US" sz="2000" dirty="0"/>
              <a:t>Frequent ED visits or hospital admissions for same diagnosis </a:t>
            </a:r>
          </a:p>
          <a:p>
            <a:r>
              <a:rPr lang="en-US" sz="2000" dirty="0"/>
              <a:t>Prolonged LOS (&gt; 7 Days) without evidence of improvement or with poor prognosis </a:t>
            </a:r>
          </a:p>
          <a:p>
            <a:r>
              <a:rPr lang="en-US" sz="2000" dirty="0"/>
              <a:t>Patient actively dying and primary team would like assistance in providing comfort, symptom management, support for patient and family </a:t>
            </a:r>
          </a:p>
          <a:p>
            <a:r>
              <a:rPr lang="en-US" sz="2000" dirty="0"/>
              <a:t>Team / patient / family need help with complex decision making and determination of goals of care. </a:t>
            </a:r>
          </a:p>
          <a:p>
            <a:r>
              <a:rPr lang="en-US" sz="2000" dirty="0"/>
              <a:t>Assistance determining hospice eligibility and / or education about hospice. </a:t>
            </a:r>
          </a:p>
          <a:p>
            <a:r>
              <a:rPr lang="en-US" sz="2000" dirty="0"/>
              <a:t>Any patient being considered for hospice referral.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552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 for Palliative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1990 - approximately 3 million Americans &gt; age  85; now almost 6 million; by 2050, 19 million</a:t>
            </a:r>
          </a:p>
          <a:p>
            <a:r>
              <a:rPr lang="en-US" dirty="0"/>
              <a:t>60% Medicare patients dying of cancers with poor- prognosis are hospitalized within 30 days of death </a:t>
            </a:r>
          </a:p>
          <a:p>
            <a:r>
              <a:rPr lang="en-US" dirty="0"/>
              <a:t>10% hospitalized more than once </a:t>
            </a:r>
          </a:p>
          <a:p>
            <a:pPr lvl="1"/>
            <a:r>
              <a:rPr lang="en-US" dirty="0"/>
              <a:t>23.7% admitted to ICU </a:t>
            </a:r>
          </a:p>
          <a:p>
            <a:pPr lvl="1"/>
            <a:r>
              <a:rPr lang="en-US" dirty="0"/>
              <a:t>28.8% died in hospital </a:t>
            </a:r>
          </a:p>
          <a:p>
            <a:pPr lvl="1"/>
            <a:r>
              <a:rPr lang="en-US" dirty="0"/>
              <a:t>6% received chemo within 2 weeks of death</a:t>
            </a:r>
          </a:p>
          <a:p>
            <a:r>
              <a:rPr lang="en-US" dirty="0"/>
              <a:t>Many die with unrelieved suffering </a:t>
            </a:r>
          </a:p>
          <a:p>
            <a:pPr lvl="1"/>
            <a:r>
              <a:rPr lang="en-US" dirty="0"/>
              <a:t>Unnecessary, unrelieved pain </a:t>
            </a:r>
          </a:p>
          <a:p>
            <a:pPr lvl="1"/>
            <a:r>
              <a:rPr lang="en-US" dirty="0"/>
              <a:t>Uncontrolled (but controllable) physical symptoms </a:t>
            </a:r>
          </a:p>
          <a:p>
            <a:pPr lvl="1"/>
            <a:r>
              <a:rPr lang="en-US" dirty="0"/>
              <a:t>Unresolved psychosocial and spiritual problems </a:t>
            </a:r>
          </a:p>
          <a:p>
            <a:pPr lvl="1"/>
            <a:r>
              <a:rPr lang="en-US" dirty="0"/>
              <a:t>In fear and loneliness, often feeling unwanted burdens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113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patients want?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Pain and symptom control </a:t>
            </a:r>
          </a:p>
          <a:p>
            <a:r>
              <a:rPr lang="en-US" sz="2000" dirty="0"/>
              <a:t>Avoid inappropriate prolongation of the dying process </a:t>
            </a:r>
          </a:p>
          <a:p>
            <a:r>
              <a:rPr lang="en-US" sz="2000" dirty="0"/>
              <a:t>Achieve sense of control </a:t>
            </a:r>
          </a:p>
          <a:p>
            <a:r>
              <a:rPr lang="en-US" sz="2000" dirty="0"/>
              <a:t>Relieve burdens on family </a:t>
            </a:r>
          </a:p>
          <a:p>
            <a:r>
              <a:rPr lang="en-US" sz="2000" dirty="0"/>
              <a:t>Strengthen relationships with loved ones</a:t>
            </a:r>
          </a:p>
          <a:p>
            <a:r>
              <a:rPr lang="en-US" sz="2000" dirty="0"/>
              <a:t>More than 80% of Americans would prefer to die at home</a:t>
            </a:r>
          </a:p>
          <a:p>
            <a:pPr lvl="1"/>
            <a:r>
              <a:rPr lang="en-US" sz="2000" dirty="0"/>
              <a:t>25% of deaths occur at home.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7172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Cause of Death—Demographic &amp; Social Trends</a:t>
            </a:r>
          </a:p>
        </p:txBody>
      </p:sp>
      <p:sp>
        <p:nvSpPr>
          <p:cNvPr id="12291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2292" name="Group 4"/>
          <p:cNvGrpSpPr>
            <a:grpSpLocks/>
          </p:cNvGrpSpPr>
          <p:nvPr/>
        </p:nvGrpSpPr>
        <p:grpSpPr bwMode="auto">
          <a:xfrm>
            <a:off x="999065" y="2014194"/>
            <a:ext cx="10371667" cy="4408805"/>
            <a:chOff x="720" y="1008"/>
            <a:chExt cx="4416" cy="2688"/>
          </a:xfrm>
        </p:grpSpPr>
        <p:sp>
          <p:nvSpPr>
            <p:cNvPr id="12293" name="AutoShape 5"/>
            <p:cNvSpPr>
              <a:spLocks noChangeAspect="1" noChangeArrowheads="1" noTextEdit="1"/>
            </p:cNvSpPr>
            <p:nvPr/>
          </p:nvSpPr>
          <p:spPr bwMode="auto">
            <a:xfrm>
              <a:off x="720" y="1008"/>
              <a:ext cx="4416" cy="2688"/>
            </a:xfrm>
            <a:prstGeom prst="rect">
              <a:avLst/>
            </a:prstGeom>
            <a:solidFill>
              <a:srgbClr val="FFFFCC"/>
            </a:solidFill>
            <a:ln w="76200" algn="ctr">
              <a:solidFill>
                <a:srgbClr val="24A6D4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294" name="Group 6"/>
            <p:cNvGrpSpPr>
              <a:grpSpLocks/>
            </p:cNvGrpSpPr>
            <p:nvPr/>
          </p:nvGrpSpPr>
          <p:grpSpPr bwMode="auto">
            <a:xfrm>
              <a:off x="720" y="1008"/>
              <a:ext cx="4416" cy="2337"/>
              <a:chOff x="720" y="1008"/>
              <a:chExt cx="4416" cy="2337"/>
            </a:xfrm>
          </p:grpSpPr>
          <p:sp>
            <p:nvSpPr>
              <p:cNvPr id="12345" name="Rectangle 7"/>
              <p:cNvSpPr>
                <a:spLocks noChangeArrowheads="1"/>
              </p:cNvSpPr>
              <p:nvPr/>
            </p:nvSpPr>
            <p:spPr bwMode="auto">
              <a:xfrm>
                <a:off x="725" y="1015"/>
                <a:ext cx="1466" cy="149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46" name="Rectangle 8"/>
              <p:cNvSpPr>
                <a:spLocks noChangeArrowheads="1"/>
              </p:cNvSpPr>
              <p:nvPr/>
            </p:nvSpPr>
            <p:spPr bwMode="auto">
              <a:xfrm>
                <a:off x="725" y="1164"/>
                <a:ext cx="1466" cy="177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47" name="Rectangle 9"/>
              <p:cNvSpPr>
                <a:spLocks noChangeArrowheads="1"/>
              </p:cNvSpPr>
              <p:nvPr/>
            </p:nvSpPr>
            <p:spPr bwMode="auto">
              <a:xfrm>
                <a:off x="2196" y="1015"/>
                <a:ext cx="1464" cy="149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48" name="Rectangle 10"/>
              <p:cNvSpPr>
                <a:spLocks noChangeArrowheads="1"/>
              </p:cNvSpPr>
              <p:nvPr/>
            </p:nvSpPr>
            <p:spPr bwMode="auto">
              <a:xfrm>
                <a:off x="2571" y="1013"/>
                <a:ext cx="603" cy="1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 b="1">
                    <a:solidFill>
                      <a:srgbClr val="000080"/>
                    </a:solidFill>
                  </a:rPr>
                  <a:t>Early 1900s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349" name="Rectangle 11"/>
              <p:cNvSpPr>
                <a:spLocks noChangeArrowheads="1"/>
              </p:cNvSpPr>
              <p:nvPr/>
            </p:nvSpPr>
            <p:spPr bwMode="auto">
              <a:xfrm>
                <a:off x="2196" y="1164"/>
                <a:ext cx="1464" cy="177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50" name="Rectangle 12"/>
              <p:cNvSpPr>
                <a:spLocks noChangeArrowheads="1"/>
              </p:cNvSpPr>
              <p:nvPr/>
            </p:nvSpPr>
            <p:spPr bwMode="auto">
              <a:xfrm>
                <a:off x="3665" y="1015"/>
                <a:ext cx="1466" cy="149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51" name="Rectangle 13"/>
              <p:cNvSpPr>
                <a:spLocks noChangeArrowheads="1"/>
              </p:cNvSpPr>
              <p:nvPr/>
            </p:nvSpPr>
            <p:spPr bwMode="auto">
              <a:xfrm>
                <a:off x="4162" y="1013"/>
                <a:ext cx="396" cy="1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 b="1">
                    <a:solidFill>
                      <a:srgbClr val="000080"/>
                    </a:solidFill>
                  </a:rPr>
                  <a:t>Current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352" name="Rectangle 14"/>
              <p:cNvSpPr>
                <a:spLocks noChangeArrowheads="1"/>
              </p:cNvSpPr>
              <p:nvPr/>
            </p:nvSpPr>
            <p:spPr bwMode="auto">
              <a:xfrm>
                <a:off x="3665" y="1164"/>
                <a:ext cx="1466" cy="177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53" name="Rectangle 15"/>
              <p:cNvSpPr>
                <a:spLocks noChangeArrowheads="1"/>
              </p:cNvSpPr>
              <p:nvPr/>
            </p:nvSpPr>
            <p:spPr bwMode="auto">
              <a:xfrm>
                <a:off x="720" y="1008"/>
                <a:ext cx="5" cy="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54" name="Line 16"/>
              <p:cNvSpPr>
                <a:spLocks noChangeShapeType="1"/>
              </p:cNvSpPr>
              <p:nvPr/>
            </p:nvSpPr>
            <p:spPr bwMode="auto">
              <a:xfrm>
                <a:off x="720" y="1008"/>
                <a:ext cx="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5" name="Rectangle 17"/>
              <p:cNvSpPr>
                <a:spLocks noChangeArrowheads="1"/>
              </p:cNvSpPr>
              <p:nvPr/>
            </p:nvSpPr>
            <p:spPr bwMode="auto">
              <a:xfrm>
                <a:off x="720" y="1008"/>
                <a:ext cx="5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56" name="Line 18"/>
              <p:cNvSpPr>
                <a:spLocks noChangeShapeType="1"/>
              </p:cNvSpPr>
              <p:nvPr/>
            </p:nvSpPr>
            <p:spPr bwMode="auto">
              <a:xfrm>
                <a:off x="720" y="1008"/>
                <a:ext cx="5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7" name="Line 19"/>
              <p:cNvSpPr>
                <a:spLocks noChangeShapeType="1"/>
              </p:cNvSpPr>
              <p:nvPr/>
            </p:nvSpPr>
            <p:spPr bwMode="auto">
              <a:xfrm>
                <a:off x="720" y="1008"/>
                <a:ext cx="1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8" name="Rectangle 20"/>
              <p:cNvSpPr>
                <a:spLocks noChangeArrowheads="1"/>
              </p:cNvSpPr>
              <p:nvPr/>
            </p:nvSpPr>
            <p:spPr bwMode="auto">
              <a:xfrm>
                <a:off x="725" y="1008"/>
                <a:ext cx="1466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59" name="Line 21"/>
              <p:cNvSpPr>
                <a:spLocks noChangeShapeType="1"/>
              </p:cNvSpPr>
              <p:nvPr/>
            </p:nvSpPr>
            <p:spPr bwMode="auto">
              <a:xfrm>
                <a:off x="725" y="1008"/>
                <a:ext cx="146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0" name="Rectangle 22"/>
              <p:cNvSpPr>
                <a:spLocks noChangeArrowheads="1"/>
              </p:cNvSpPr>
              <p:nvPr/>
            </p:nvSpPr>
            <p:spPr bwMode="auto">
              <a:xfrm>
                <a:off x="725" y="1013"/>
                <a:ext cx="1466" cy="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61" name="Rectangle 23"/>
              <p:cNvSpPr>
                <a:spLocks noChangeArrowheads="1"/>
              </p:cNvSpPr>
              <p:nvPr/>
            </p:nvSpPr>
            <p:spPr bwMode="auto">
              <a:xfrm>
                <a:off x="2191" y="1013"/>
                <a:ext cx="5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62" name="Line 24"/>
              <p:cNvSpPr>
                <a:spLocks noChangeShapeType="1"/>
              </p:cNvSpPr>
              <p:nvPr/>
            </p:nvSpPr>
            <p:spPr bwMode="auto">
              <a:xfrm>
                <a:off x="2191" y="1013"/>
                <a:ext cx="5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3" name="Rectangle 25"/>
              <p:cNvSpPr>
                <a:spLocks noChangeArrowheads="1"/>
              </p:cNvSpPr>
              <p:nvPr/>
            </p:nvSpPr>
            <p:spPr bwMode="auto">
              <a:xfrm>
                <a:off x="2191" y="1008"/>
                <a:ext cx="5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64" name="Line 26"/>
              <p:cNvSpPr>
                <a:spLocks noChangeShapeType="1"/>
              </p:cNvSpPr>
              <p:nvPr/>
            </p:nvSpPr>
            <p:spPr bwMode="auto">
              <a:xfrm>
                <a:off x="2191" y="1008"/>
                <a:ext cx="5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5" name="Line 27"/>
              <p:cNvSpPr>
                <a:spLocks noChangeShapeType="1"/>
              </p:cNvSpPr>
              <p:nvPr/>
            </p:nvSpPr>
            <p:spPr bwMode="auto">
              <a:xfrm>
                <a:off x="2191" y="1008"/>
                <a:ext cx="1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6" name="Rectangle 28"/>
              <p:cNvSpPr>
                <a:spLocks noChangeArrowheads="1"/>
              </p:cNvSpPr>
              <p:nvPr/>
            </p:nvSpPr>
            <p:spPr bwMode="auto">
              <a:xfrm>
                <a:off x="2196" y="1008"/>
                <a:ext cx="1464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67" name="Line 29"/>
              <p:cNvSpPr>
                <a:spLocks noChangeShapeType="1"/>
              </p:cNvSpPr>
              <p:nvPr/>
            </p:nvSpPr>
            <p:spPr bwMode="auto">
              <a:xfrm>
                <a:off x="2196" y="1008"/>
                <a:ext cx="146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8" name="Rectangle 30"/>
              <p:cNvSpPr>
                <a:spLocks noChangeArrowheads="1"/>
              </p:cNvSpPr>
              <p:nvPr/>
            </p:nvSpPr>
            <p:spPr bwMode="auto">
              <a:xfrm>
                <a:off x="2196" y="1013"/>
                <a:ext cx="1464" cy="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69" name="Rectangle 31"/>
              <p:cNvSpPr>
                <a:spLocks noChangeArrowheads="1"/>
              </p:cNvSpPr>
              <p:nvPr/>
            </p:nvSpPr>
            <p:spPr bwMode="auto">
              <a:xfrm>
                <a:off x="3660" y="1013"/>
                <a:ext cx="5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70" name="Line 32"/>
              <p:cNvSpPr>
                <a:spLocks noChangeShapeType="1"/>
              </p:cNvSpPr>
              <p:nvPr/>
            </p:nvSpPr>
            <p:spPr bwMode="auto">
              <a:xfrm>
                <a:off x="3660" y="1013"/>
                <a:ext cx="5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1" name="Rectangle 33"/>
              <p:cNvSpPr>
                <a:spLocks noChangeArrowheads="1"/>
              </p:cNvSpPr>
              <p:nvPr/>
            </p:nvSpPr>
            <p:spPr bwMode="auto">
              <a:xfrm>
                <a:off x="3660" y="1008"/>
                <a:ext cx="5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72" name="Line 34"/>
              <p:cNvSpPr>
                <a:spLocks noChangeShapeType="1"/>
              </p:cNvSpPr>
              <p:nvPr/>
            </p:nvSpPr>
            <p:spPr bwMode="auto">
              <a:xfrm>
                <a:off x="3660" y="1008"/>
                <a:ext cx="5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3" name="Line 35"/>
              <p:cNvSpPr>
                <a:spLocks noChangeShapeType="1"/>
              </p:cNvSpPr>
              <p:nvPr/>
            </p:nvSpPr>
            <p:spPr bwMode="auto">
              <a:xfrm>
                <a:off x="3660" y="1008"/>
                <a:ext cx="1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4" name="Rectangle 36"/>
              <p:cNvSpPr>
                <a:spLocks noChangeArrowheads="1"/>
              </p:cNvSpPr>
              <p:nvPr/>
            </p:nvSpPr>
            <p:spPr bwMode="auto">
              <a:xfrm>
                <a:off x="3665" y="1008"/>
                <a:ext cx="1466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75" name="Line 37"/>
              <p:cNvSpPr>
                <a:spLocks noChangeShapeType="1"/>
              </p:cNvSpPr>
              <p:nvPr/>
            </p:nvSpPr>
            <p:spPr bwMode="auto">
              <a:xfrm>
                <a:off x="3665" y="1008"/>
                <a:ext cx="146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6" name="Rectangle 38"/>
              <p:cNvSpPr>
                <a:spLocks noChangeArrowheads="1"/>
              </p:cNvSpPr>
              <p:nvPr/>
            </p:nvSpPr>
            <p:spPr bwMode="auto">
              <a:xfrm>
                <a:off x="3665" y="1013"/>
                <a:ext cx="1466" cy="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77" name="Rectangle 39"/>
              <p:cNvSpPr>
                <a:spLocks noChangeArrowheads="1"/>
              </p:cNvSpPr>
              <p:nvPr/>
            </p:nvSpPr>
            <p:spPr bwMode="auto">
              <a:xfrm>
                <a:off x="5131" y="1008"/>
                <a:ext cx="5" cy="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78" name="Line 40"/>
              <p:cNvSpPr>
                <a:spLocks noChangeShapeType="1"/>
              </p:cNvSpPr>
              <p:nvPr/>
            </p:nvSpPr>
            <p:spPr bwMode="auto">
              <a:xfrm>
                <a:off x="5131" y="1008"/>
                <a:ext cx="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9" name="Rectangle 41"/>
              <p:cNvSpPr>
                <a:spLocks noChangeArrowheads="1"/>
              </p:cNvSpPr>
              <p:nvPr/>
            </p:nvSpPr>
            <p:spPr bwMode="auto">
              <a:xfrm>
                <a:off x="5131" y="1008"/>
                <a:ext cx="5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80" name="Line 42"/>
              <p:cNvSpPr>
                <a:spLocks noChangeShapeType="1"/>
              </p:cNvSpPr>
              <p:nvPr/>
            </p:nvSpPr>
            <p:spPr bwMode="auto">
              <a:xfrm>
                <a:off x="5131" y="1008"/>
                <a:ext cx="5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81" name="Line 43"/>
              <p:cNvSpPr>
                <a:spLocks noChangeShapeType="1"/>
              </p:cNvSpPr>
              <p:nvPr/>
            </p:nvSpPr>
            <p:spPr bwMode="auto">
              <a:xfrm>
                <a:off x="5131" y="1008"/>
                <a:ext cx="1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82" name="Rectangle 44"/>
              <p:cNvSpPr>
                <a:spLocks noChangeArrowheads="1"/>
              </p:cNvSpPr>
              <p:nvPr/>
            </p:nvSpPr>
            <p:spPr bwMode="auto">
              <a:xfrm>
                <a:off x="720" y="1015"/>
                <a:ext cx="5" cy="32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83" name="Line 45"/>
              <p:cNvSpPr>
                <a:spLocks noChangeShapeType="1"/>
              </p:cNvSpPr>
              <p:nvPr/>
            </p:nvSpPr>
            <p:spPr bwMode="auto">
              <a:xfrm>
                <a:off x="720" y="1015"/>
                <a:ext cx="1" cy="32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84" name="Rectangle 46"/>
              <p:cNvSpPr>
                <a:spLocks noChangeArrowheads="1"/>
              </p:cNvSpPr>
              <p:nvPr/>
            </p:nvSpPr>
            <p:spPr bwMode="auto">
              <a:xfrm>
                <a:off x="2191" y="1015"/>
                <a:ext cx="5" cy="32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85" name="Line 47"/>
              <p:cNvSpPr>
                <a:spLocks noChangeShapeType="1"/>
              </p:cNvSpPr>
              <p:nvPr/>
            </p:nvSpPr>
            <p:spPr bwMode="auto">
              <a:xfrm>
                <a:off x="2191" y="1015"/>
                <a:ext cx="1" cy="32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86" name="Rectangle 48"/>
              <p:cNvSpPr>
                <a:spLocks noChangeArrowheads="1"/>
              </p:cNvSpPr>
              <p:nvPr/>
            </p:nvSpPr>
            <p:spPr bwMode="auto">
              <a:xfrm>
                <a:off x="3660" y="1015"/>
                <a:ext cx="5" cy="32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87" name="Line 49"/>
              <p:cNvSpPr>
                <a:spLocks noChangeShapeType="1"/>
              </p:cNvSpPr>
              <p:nvPr/>
            </p:nvSpPr>
            <p:spPr bwMode="auto">
              <a:xfrm>
                <a:off x="3660" y="1015"/>
                <a:ext cx="1" cy="32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88" name="Rectangle 50"/>
              <p:cNvSpPr>
                <a:spLocks noChangeArrowheads="1"/>
              </p:cNvSpPr>
              <p:nvPr/>
            </p:nvSpPr>
            <p:spPr bwMode="auto">
              <a:xfrm>
                <a:off x="5131" y="1015"/>
                <a:ext cx="5" cy="32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89" name="Line 51"/>
              <p:cNvSpPr>
                <a:spLocks noChangeShapeType="1"/>
              </p:cNvSpPr>
              <p:nvPr/>
            </p:nvSpPr>
            <p:spPr bwMode="auto">
              <a:xfrm>
                <a:off x="5131" y="1015"/>
                <a:ext cx="1" cy="32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90" name="Rectangle 52"/>
              <p:cNvSpPr>
                <a:spLocks noChangeArrowheads="1"/>
              </p:cNvSpPr>
              <p:nvPr/>
            </p:nvSpPr>
            <p:spPr bwMode="auto">
              <a:xfrm>
                <a:off x="917" y="1346"/>
                <a:ext cx="920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 b="1">
                    <a:solidFill>
                      <a:srgbClr val="000080"/>
                    </a:solidFill>
                  </a:rPr>
                  <a:t>Medicine's Focus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391" name="Rectangle 53"/>
              <p:cNvSpPr>
                <a:spLocks noChangeArrowheads="1"/>
              </p:cNvSpPr>
              <p:nvPr/>
            </p:nvSpPr>
            <p:spPr bwMode="auto">
              <a:xfrm>
                <a:off x="2709" y="1351"/>
                <a:ext cx="373" cy="1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>
                    <a:solidFill>
                      <a:srgbClr val="000000"/>
                    </a:solidFill>
                    <a:latin typeface="Times New Roman" pitchFamily="18" charset="0"/>
                  </a:rPr>
                  <a:t>Comfort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392" name="Rectangle 54"/>
              <p:cNvSpPr>
                <a:spLocks noChangeArrowheads="1"/>
              </p:cNvSpPr>
              <p:nvPr/>
            </p:nvSpPr>
            <p:spPr bwMode="auto">
              <a:xfrm>
                <a:off x="4272" y="1351"/>
                <a:ext cx="216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>
                    <a:solidFill>
                      <a:srgbClr val="000000"/>
                    </a:solidFill>
                    <a:latin typeface="Times New Roman" pitchFamily="18" charset="0"/>
                  </a:rPr>
                  <a:t>Cure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393" name="Rectangle 55"/>
              <p:cNvSpPr>
                <a:spLocks noChangeArrowheads="1"/>
              </p:cNvSpPr>
              <p:nvPr/>
            </p:nvSpPr>
            <p:spPr bwMode="auto">
              <a:xfrm>
                <a:off x="720" y="1341"/>
                <a:ext cx="5" cy="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94" name="Line 56"/>
              <p:cNvSpPr>
                <a:spLocks noChangeShapeType="1"/>
              </p:cNvSpPr>
              <p:nvPr/>
            </p:nvSpPr>
            <p:spPr bwMode="auto">
              <a:xfrm>
                <a:off x="720" y="1341"/>
                <a:ext cx="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95" name="Rectangle 57"/>
              <p:cNvSpPr>
                <a:spLocks noChangeArrowheads="1"/>
              </p:cNvSpPr>
              <p:nvPr/>
            </p:nvSpPr>
            <p:spPr bwMode="auto">
              <a:xfrm>
                <a:off x="725" y="1341"/>
                <a:ext cx="1466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96" name="Line 58"/>
              <p:cNvSpPr>
                <a:spLocks noChangeShapeType="1"/>
              </p:cNvSpPr>
              <p:nvPr/>
            </p:nvSpPr>
            <p:spPr bwMode="auto">
              <a:xfrm>
                <a:off x="725" y="1341"/>
                <a:ext cx="146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97" name="Rectangle 59"/>
              <p:cNvSpPr>
                <a:spLocks noChangeArrowheads="1"/>
              </p:cNvSpPr>
              <p:nvPr/>
            </p:nvSpPr>
            <p:spPr bwMode="auto">
              <a:xfrm>
                <a:off x="2191" y="1341"/>
                <a:ext cx="5" cy="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398" name="Line 60"/>
              <p:cNvSpPr>
                <a:spLocks noChangeShapeType="1"/>
              </p:cNvSpPr>
              <p:nvPr/>
            </p:nvSpPr>
            <p:spPr bwMode="auto">
              <a:xfrm>
                <a:off x="2191" y="1341"/>
                <a:ext cx="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99" name="Rectangle 61"/>
              <p:cNvSpPr>
                <a:spLocks noChangeArrowheads="1"/>
              </p:cNvSpPr>
              <p:nvPr/>
            </p:nvSpPr>
            <p:spPr bwMode="auto">
              <a:xfrm>
                <a:off x="2196" y="1341"/>
                <a:ext cx="1464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00" name="Line 62"/>
              <p:cNvSpPr>
                <a:spLocks noChangeShapeType="1"/>
              </p:cNvSpPr>
              <p:nvPr/>
            </p:nvSpPr>
            <p:spPr bwMode="auto">
              <a:xfrm>
                <a:off x="2196" y="1341"/>
                <a:ext cx="146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01" name="Rectangle 63"/>
              <p:cNvSpPr>
                <a:spLocks noChangeArrowheads="1"/>
              </p:cNvSpPr>
              <p:nvPr/>
            </p:nvSpPr>
            <p:spPr bwMode="auto">
              <a:xfrm>
                <a:off x="3660" y="1341"/>
                <a:ext cx="5" cy="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02" name="Line 64"/>
              <p:cNvSpPr>
                <a:spLocks noChangeShapeType="1"/>
              </p:cNvSpPr>
              <p:nvPr/>
            </p:nvSpPr>
            <p:spPr bwMode="auto">
              <a:xfrm>
                <a:off x="3660" y="1341"/>
                <a:ext cx="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03" name="Rectangle 65"/>
              <p:cNvSpPr>
                <a:spLocks noChangeArrowheads="1"/>
              </p:cNvSpPr>
              <p:nvPr/>
            </p:nvSpPr>
            <p:spPr bwMode="auto">
              <a:xfrm>
                <a:off x="3665" y="1341"/>
                <a:ext cx="1466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04" name="Line 66"/>
              <p:cNvSpPr>
                <a:spLocks noChangeShapeType="1"/>
              </p:cNvSpPr>
              <p:nvPr/>
            </p:nvSpPr>
            <p:spPr bwMode="auto">
              <a:xfrm>
                <a:off x="3665" y="1341"/>
                <a:ext cx="146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05" name="Rectangle 67"/>
              <p:cNvSpPr>
                <a:spLocks noChangeArrowheads="1"/>
              </p:cNvSpPr>
              <p:nvPr/>
            </p:nvSpPr>
            <p:spPr bwMode="auto">
              <a:xfrm>
                <a:off x="5131" y="1341"/>
                <a:ext cx="5" cy="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06" name="Line 68"/>
              <p:cNvSpPr>
                <a:spLocks noChangeShapeType="1"/>
              </p:cNvSpPr>
              <p:nvPr/>
            </p:nvSpPr>
            <p:spPr bwMode="auto">
              <a:xfrm>
                <a:off x="5131" y="1341"/>
                <a:ext cx="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07" name="Rectangle 69"/>
              <p:cNvSpPr>
                <a:spLocks noChangeArrowheads="1"/>
              </p:cNvSpPr>
              <p:nvPr/>
            </p:nvSpPr>
            <p:spPr bwMode="auto">
              <a:xfrm>
                <a:off x="720" y="1348"/>
                <a:ext cx="5" cy="32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08" name="Line 70"/>
              <p:cNvSpPr>
                <a:spLocks noChangeShapeType="1"/>
              </p:cNvSpPr>
              <p:nvPr/>
            </p:nvSpPr>
            <p:spPr bwMode="auto">
              <a:xfrm>
                <a:off x="720" y="1348"/>
                <a:ext cx="1" cy="3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09" name="Rectangle 71"/>
              <p:cNvSpPr>
                <a:spLocks noChangeArrowheads="1"/>
              </p:cNvSpPr>
              <p:nvPr/>
            </p:nvSpPr>
            <p:spPr bwMode="auto">
              <a:xfrm>
                <a:off x="2191" y="1348"/>
                <a:ext cx="5" cy="32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10" name="Line 72"/>
              <p:cNvSpPr>
                <a:spLocks noChangeShapeType="1"/>
              </p:cNvSpPr>
              <p:nvPr/>
            </p:nvSpPr>
            <p:spPr bwMode="auto">
              <a:xfrm>
                <a:off x="2191" y="1348"/>
                <a:ext cx="1" cy="3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11" name="Rectangle 73"/>
              <p:cNvSpPr>
                <a:spLocks noChangeArrowheads="1"/>
              </p:cNvSpPr>
              <p:nvPr/>
            </p:nvSpPr>
            <p:spPr bwMode="auto">
              <a:xfrm>
                <a:off x="3660" y="1348"/>
                <a:ext cx="5" cy="32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12" name="Line 74"/>
              <p:cNvSpPr>
                <a:spLocks noChangeShapeType="1"/>
              </p:cNvSpPr>
              <p:nvPr/>
            </p:nvSpPr>
            <p:spPr bwMode="auto">
              <a:xfrm>
                <a:off x="3660" y="1348"/>
                <a:ext cx="1" cy="3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13" name="Rectangle 75"/>
              <p:cNvSpPr>
                <a:spLocks noChangeArrowheads="1"/>
              </p:cNvSpPr>
              <p:nvPr/>
            </p:nvSpPr>
            <p:spPr bwMode="auto">
              <a:xfrm>
                <a:off x="5131" y="1348"/>
                <a:ext cx="5" cy="32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14" name="Line 76"/>
              <p:cNvSpPr>
                <a:spLocks noChangeShapeType="1"/>
              </p:cNvSpPr>
              <p:nvPr/>
            </p:nvSpPr>
            <p:spPr bwMode="auto">
              <a:xfrm>
                <a:off x="5131" y="1348"/>
                <a:ext cx="1" cy="3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15" name="Rectangle 77"/>
              <p:cNvSpPr>
                <a:spLocks noChangeArrowheads="1"/>
              </p:cNvSpPr>
              <p:nvPr/>
            </p:nvSpPr>
            <p:spPr bwMode="auto">
              <a:xfrm>
                <a:off x="984" y="1680"/>
                <a:ext cx="833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 b="1">
                    <a:solidFill>
                      <a:srgbClr val="000080"/>
                    </a:solidFill>
                  </a:rPr>
                  <a:t>Cause of Death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416" name="Rectangle 78"/>
              <p:cNvSpPr>
                <a:spLocks noChangeArrowheads="1"/>
              </p:cNvSpPr>
              <p:nvPr/>
            </p:nvSpPr>
            <p:spPr bwMode="auto">
              <a:xfrm>
                <a:off x="2406" y="1685"/>
                <a:ext cx="861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>
                    <a:solidFill>
                      <a:srgbClr val="000000"/>
                    </a:solidFill>
                    <a:latin typeface="Times New Roman" pitchFamily="18" charset="0"/>
                  </a:rPr>
                  <a:t>Infectious Diseases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417" name="Rectangle 79"/>
              <p:cNvSpPr>
                <a:spLocks noChangeArrowheads="1"/>
              </p:cNvSpPr>
              <p:nvPr/>
            </p:nvSpPr>
            <p:spPr bwMode="auto">
              <a:xfrm>
                <a:off x="2285" y="1834"/>
                <a:ext cx="1095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>
                    <a:solidFill>
                      <a:srgbClr val="000000"/>
                    </a:solidFill>
                    <a:latin typeface="Times New Roman" pitchFamily="18" charset="0"/>
                  </a:rPr>
                  <a:t>Communicable Diseases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418" name="Rectangle 80"/>
              <p:cNvSpPr>
                <a:spLocks noChangeArrowheads="1"/>
              </p:cNvSpPr>
              <p:nvPr/>
            </p:nvSpPr>
            <p:spPr bwMode="auto">
              <a:xfrm>
                <a:off x="3947" y="1685"/>
                <a:ext cx="769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>
                    <a:solidFill>
                      <a:srgbClr val="000000"/>
                    </a:solidFill>
                    <a:latin typeface="Times New Roman" pitchFamily="18" charset="0"/>
                  </a:rPr>
                  <a:t>Chronic Illnesses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419" name="Rectangle 81"/>
              <p:cNvSpPr>
                <a:spLocks noChangeArrowheads="1"/>
              </p:cNvSpPr>
              <p:nvPr/>
            </p:nvSpPr>
            <p:spPr bwMode="auto">
              <a:xfrm>
                <a:off x="720" y="1676"/>
                <a:ext cx="5" cy="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20" name="Line 82"/>
              <p:cNvSpPr>
                <a:spLocks noChangeShapeType="1"/>
              </p:cNvSpPr>
              <p:nvPr/>
            </p:nvSpPr>
            <p:spPr bwMode="auto">
              <a:xfrm>
                <a:off x="720" y="1676"/>
                <a:ext cx="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21" name="Rectangle 83"/>
              <p:cNvSpPr>
                <a:spLocks noChangeArrowheads="1"/>
              </p:cNvSpPr>
              <p:nvPr/>
            </p:nvSpPr>
            <p:spPr bwMode="auto">
              <a:xfrm>
                <a:off x="725" y="1676"/>
                <a:ext cx="1466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22" name="Line 84"/>
              <p:cNvSpPr>
                <a:spLocks noChangeShapeType="1"/>
              </p:cNvSpPr>
              <p:nvPr/>
            </p:nvSpPr>
            <p:spPr bwMode="auto">
              <a:xfrm>
                <a:off x="725" y="1676"/>
                <a:ext cx="146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23" name="Rectangle 85"/>
              <p:cNvSpPr>
                <a:spLocks noChangeArrowheads="1"/>
              </p:cNvSpPr>
              <p:nvPr/>
            </p:nvSpPr>
            <p:spPr bwMode="auto">
              <a:xfrm>
                <a:off x="2191" y="1676"/>
                <a:ext cx="5" cy="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24" name="Line 86"/>
              <p:cNvSpPr>
                <a:spLocks noChangeShapeType="1"/>
              </p:cNvSpPr>
              <p:nvPr/>
            </p:nvSpPr>
            <p:spPr bwMode="auto">
              <a:xfrm>
                <a:off x="2191" y="1676"/>
                <a:ext cx="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25" name="Rectangle 87"/>
              <p:cNvSpPr>
                <a:spLocks noChangeArrowheads="1"/>
              </p:cNvSpPr>
              <p:nvPr/>
            </p:nvSpPr>
            <p:spPr bwMode="auto">
              <a:xfrm>
                <a:off x="2196" y="1676"/>
                <a:ext cx="1464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26" name="Line 88"/>
              <p:cNvSpPr>
                <a:spLocks noChangeShapeType="1"/>
              </p:cNvSpPr>
              <p:nvPr/>
            </p:nvSpPr>
            <p:spPr bwMode="auto">
              <a:xfrm>
                <a:off x="2196" y="1676"/>
                <a:ext cx="146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27" name="Rectangle 89"/>
              <p:cNvSpPr>
                <a:spLocks noChangeArrowheads="1"/>
              </p:cNvSpPr>
              <p:nvPr/>
            </p:nvSpPr>
            <p:spPr bwMode="auto">
              <a:xfrm>
                <a:off x="3660" y="1676"/>
                <a:ext cx="5" cy="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28" name="Line 90"/>
              <p:cNvSpPr>
                <a:spLocks noChangeShapeType="1"/>
              </p:cNvSpPr>
              <p:nvPr/>
            </p:nvSpPr>
            <p:spPr bwMode="auto">
              <a:xfrm>
                <a:off x="3660" y="1676"/>
                <a:ext cx="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29" name="Rectangle 91"/>
              <p:cNvSpPr>
                <a:spLocks noChangeArrowheads="1"/>
              </p:cNvSpPr>
              <p:nvPr/>
            </p:nvSpPr>
            <p:spPr bwMode="auto">
              <a:xfrm>
                <a:off x="3665" y="1676"/>
                <a:ext cx="1466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30" name="Line 92"/>
              <p:cNvSpPr>
                <a:spLocks noChangeShapeType="1"/>
              </p:cNvSpPr>
              <p:nvPr/>
            </p:nvSpPr>
            <p:spPr bwMode="auto">
              <a:xfrm>
                <a:off x="3665" y="1676"/>
                <a:ext cx="146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31" name="Rectangle 93"/>
              <p:cNvSpPr>
                <a:spLocks noChangeArrowheads="1"/>
              </p:cNvSpPr>
              <p:nvPr/>
            </p:nvSpPr>
            <p:spPr bwMode="auto">
              <a:xfrm>
                <a:off x="5131" y="1676"/>
                <a:ext cx="5" cy="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32" name="Line 94"/>
              <p:cNvSpPr>
                <a:spLocks noChangeShapeType="1"/>
              </p:cNvSpPr>
              <p:nvPr/>
            </p:nvSpPr>
            <p:spPr bwMode="auto">
              <a:xfrm>
                <a:off x="5131" y="1676"/>
                <a:ext cx="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33" name="Rectangle 95"/>
              <p:cNvSpPr>
                <a:spLocks noChangeArrowheads="1"/>
              </p:cNvSpPr>
              <p:nvPr/>
            </p:nvSpPr>
            <p:spPr bwMode="auto">
              <a:xfrm>
                <a:off x="720" y="1683"/>
                <a:ext cx="5" cy="32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34" name="Line 96"/>
              <p:cNvSpPr>
                <a:spLocks noChangeShapeType="1"/>
              </p:cNvSpPr>
              <p:nvPr/>
            </p:nvSpPr>
            <p:spPr bwMode="auto">
              <a:xfrm>
                <a:off x="720" y="1683"/>
                <a:ext cx="1" cy="32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35" name="Rectangle 97"/>
              <p:cNvSpPr>
                <a:spLocks noChangeArrowheads="1"/>
              </p:cNvSpPr>
              <p:nvPr/>
            </p:nvSpPr>
            <p:spPr bwMode="auto">
              <a:xfrm>
                <a:off x="2191" y="1683"/>
                <a:ext cx="5" cy="32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36" name="Line 98"/>
              <p:cNvSpPr>
                <a:spLocks noChangeShapeType="1"/>
              </p:cNvSpPr>
              <p:nvPr/>
            </p:nvSpPr>
            <p:spPr bwMode="auto">
              <a:xfrm>
                <a:off x="2191" y="1683"/>
                <a:ext cx="1" cy="32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37" name="Rectangle 99"/>
              <p:cNvSpPr>
                <a:spLocks noChangeArrowheads="1"/>
              </p:cNvSpPr>
              <p:nvPr/>
            </p:nvSpPr>
            <p:spPr bwMode="auto">
              <a:xfrm>
                <a:off x="3660" y="1683"/>
                <a:ext cx="5" cy="32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38" name="Line 100"/>
              <p:cNvSpPr>
                <a:spLocks noChangeShapeType="1"/>
              </p:cNvSpPr>
              <p:nvPr/>
            </p:nvSpPr>
            <p:spPr bwMode="auto">
              <a:xfrm>
                <a:off x="3660" y="1683"/>
                <a:ext cx="1" cy="32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39" name="Rectangle 101"/>
              <p:cNvSpPr>
                <a:spLocks noChangeArrowheads="1"/>
              </p:cNvSpPr>
              <p:nvPr/>
            </p:nvSpPr>
            <p:spPr bwMode="auto">
              <a:xfrm>
                <a:off x="5131" y="1683"/>
                <a:ext cx="5" cy="32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40" name="Line 102"/>
              <p:cNvSpPr>
                <a:spLocks noChangeShapeType="1"/>
              </p:cNvSpPr>
              <p:nvPr/>
            </p:nvSpPr>
            <p:spPr bwMode="auto">
              <a:xfrm>
                <a:off x="5131" y="1683"/>
                <a:ext cx="1" cy="32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41" name="Rectangle 103"/>
              <p:cNvSpPr>
                <a:spLocks noChangeArrowheads="1"/>
              </p:cNvSpPr>
              <p:nvPr/>
            </p:nvSpPr>
            <p:spPr bwMode="auto">
              <a:xfrm>
                <a:off x="1141" y="2015"/>
                <a:ext cx="566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 b="1">
                    <a:solidFill>
                      <a:srgbClr val="000080"/>
                    </a:solidFill>
                  </a:rPr>
                  <a:t>Death rate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442" name="Rectangle 104"/>
              <p:cNvSpPr>
                <a:spLocks noChangeArrowheads="1"/>
              </p:cNvSpPr>
              <p:nvPr/>
            </p:nvSpPr>
            <p:spPr bwMode="auto">
              <a:xfrm>
                <a:off x="2470" y="2020"/>
                <a:ext cx="779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>
                    <a:solidFill>
                      <a:srgbClr val="000000"/>
                    </a:solidFill>
                    <a:latin typeface="Times New Roman" pitchFamily="18" charset="0"/>
                  </a:rPr>
                  <a:t>1720 per 100,000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443" name="Rectangle 105"/>
              <p:cNvSpPr>
                <a:spLocks noChangeArrowheads="1"/>
              </p:cNvSpPr>
              <p:nvPr/>
            </p:nvSpPr>
            <p:spPr bwMode="auto">
              <a:xfrm>
                <a:off x="2755" y="2169"/>
                <a:ext cx="296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>
                    <a:solidFill>
                      <a:srgbClr val="000000"/>
                    </a:solidFill>
                    <a:latin typeface="Times New Roman" pitchFamily="18" charset="0"/>
                  </a:rPr>
                  <a:t>(1900)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444" name="Rectangle 106"/>
              <p:cNvSpPr>
                <a:spLocks noChangeArrowheads="1"/>
              </p:cNvSpPr>
              <p:nvPr/>
            </p:nvSpPr>
            <p:spPr bwMode="auto">
              <a:xfrm>
                <a:off x="3955" y="2020"/>
                <a:ext cx="835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>
                    <a:solidFill>
                      <a:srgbClr val="000000"/>
                    </a:solidFill>
                    <a:latin typeface="Times New Roman" pitchFamily="18" charset="0"/>
                  </a:rPr>
                  <a:t>800.8 per 100, 000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445" name="Rectangle 107"/>
              <p:cNvSpPr>
                <a:spLocks noChangeArrowheads="1"/>
              </p:cNvSpPr>
              <p:nvPr/>
            </p:nvSpPr>
            <p:spPr bwMode="auto">
              <a:xfrm>
                <a:off x="4224" y="2169"/>
                <a:ext cx="296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>
                    <a:solidFill>
                      <a:srgbClr val="000000"/>
                    </a:solidFill>
                    <a:latin typeface="Times New Roman" pitchFamily="18" charset="0"/>
                  </a:rPr>
                  <a:t>(2004)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446" name="Rectangle 108"/>
              <p:cNvSpPr>
                <a:spLocks noChangeArrowheads="1"/>
              </p:cNvSpPr>
              <p:nvPr/>
            </p:nvSpPr>
            <p:spPr bwMode="auto">
              <a:xfrm>
                <a:off x="720" y="2010"/>
                <a:ext cx="5" cy="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47" name="Line 109"/>
              <p:cNvSpPr>
                <a:spLocks noChangeShapeType="1"/>
              </p:cNvSpPr>
              <p:nvPr/>
            </p:nvSpPr>
            <p:spPr bwMode="auto">
              <a:xfrm>
                <a:off x="720" y="2010"/>
                <a:ext cx="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48" name="Rectangle 110"/>
              <p:cNvSpPr>
                <a:spLocks noChangeArrowheads="1"/>
              </p:cNvSpPr>
              <p:nvPr/>
            </p:nvSpPr>
            <p:spPr bwMode="auto">
              <a:xfrm>
                <a:off x="725" y="2010"/>
                <a:ext cx="1466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49" name="Line 111"/>
              <p:cNvSpPr>
                <a:spLocks noChangeShapeType="1"/>
              </p:cNvSpPr>
              <p:nvPr/>
            </p:nvSpPr>
            <p:spPr bwMode="auto">
              <a:xfrm>
                <a:off x="725" y="2010"/>
                <a:ext cx="146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50" name="Rectangle 112"/>
              <p:cNvSpPr>
                <a:spLocks noChangeArrowheads="1"/>
              </p:cNvSpPr>
              <p:nvPr/>
            </p:nvSpPr>
            <p:spPr bwMode="auto">
              <a:xfrm>
                <a:off x="2191" y="2010"/>
                <a:ext cx="5" cy="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51" name="Line 113"/>
              <p:cNvSpPr>
                <a:spLocks noChangeShapeType="1"/>
              </p:cNvSpPr>
              <p:nvPr/>
            </p:nvSpPr>
            <p:spPr bwMode="auto">
              <a:xfrm>
                <a:off x="2191" y="2010"/>
                <a:ext cx="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52" name="Rectangle 114"/>
              <p:cNvSpPr>
                <a:spLocks noChangeArrowheads="1"/>
              </p:cNvSpPr>
              <p:nvPr/>
            </p:nvSpPr>
            <p:spPr bwMode="auto">
              <a:xfrm>
                <a:off x="2196" y="2010"/>
                <a:ext cx="1464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53" name="Line 115"/>
              <p:cNvSpPr>
                <a:spLocks noChangeShapeType="1"/>
              </p:cNvSpPr>
              <p:nvPr/>
            </p:nvSpPr>
            <p:spPr bwMode="auto">
              <a:xfrm>
                <a:off x="2196" y="2010"/>
                <a:ext cx="146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54" name="Rectangle 116"/>
              <p:cNvSpPr>
                <a:spLocks noChangeArrowheads="1"/>
              </p:cNvSpPr>
              <p:nvPr/>
            </p:nvSpPr>
            <p:spPr bwMode="auto">
              <a:xfrm>
                <a:off x="3660" y="2010"/>
                <a:ext cx="5" cy="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55" name="Line 117"/>
              <p:cNvSpPr>
                <a:spLocks noChangeShapeType="1"/>
              </p:cNvSpPr>
              <p:nvPr/>
            </p:nvSpPr>
            <p:spPr bwMode="auto">
              <a:xfrm>
                <a:off x="3660" y="2010"/>
                <a:ext cx="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56" name="Rectangle 118"/>
              <p:cNvSpPr>
                <a:spLocks noChangeArrowheads="1"/>
              </p:cNvSpPr>
              <p:nvPr/>
            </p:nvSpPr>
            <p:spPr bwMode="auto">
              <a:xfrm>
                <a:off x="3665" y="2010"/>
                <a:ext cx="1466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57" name="Line 119"/>
              <p:cNvSpPr>
                <a:spLocks noChangeShapeType="1"/>
              </p:cNvSpPr>
              <p:nvPr/>
            </p:nvSpPr>
            <p:spPr bwMode="auto">
              <a:xfrm>
                <a:off x="3665" y="2010"/>
                <a:ext cx="146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58" name="Rectangle 120"/>
              <p:cNvSpPr>
                <a:spLocks noChangeArrowheads="1"/>
              </p:cNvSpPr>
              <p:nvPr/>
            </p:nvSpPr>
            <p:spPr bwMode="auto">
              <a:xfrm>
                <a:off x="5131" y="2010"/>
                <a:ext cx="5" cy="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59" name="Line 121"/>
              <p:cNvSpPr>
                <a:spLocks noChangeShapeType="1"/>
              </p:cNvSpPr>
              <p:nvPr/>
            </p:nvSpPr>
            <p:spPr bwMode="auto">
              <a:xfrm>
                <a:off x="5131" y="2010"/>
                <a:ext cx="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60" name="Rectangle 122"/>
              <p:cNvSpPr>
                <a:spLocks noChangeArrowheads="1"/>
              </p:cNvSpPr>
              <p:nvPr/>
            </p:nvSpPr>
            <p:spPr bwMode="auto">
              <a:xfrm>
                <a:off x="720" y="2016"/>
                <a:ext cx="5" cy="32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61" name="Line 123"/>
              <p:cNvSpPr>
                <a:spLocks noChangeShapeType="1"/>
              </p:cNvSpPr>
              <p:nvPr/>
            </p:nvSpPr>
            <p:spPr bwMode="auto">
              <a:xfrm>
                <a:off x="720" y="2016"/>
                <a:ext cx="1" cy="3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62" name="Rectangle 124"/>
              <p:cNvSpPr>
                <a:spLocks noChangeArrowheads="1"/>
              </p:cNvSpPr>
              <p:nvPr/>
            </p:nvSpPr>
            <p:spPr bwMode="auto">
              <a:xfrm>
                <a:off x="2191" y="2016"/>
                <a:ext cx="5" cy="32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63" name="Line 125"/>
              <p:cNvSpPr>
                <a:spLocks noChangeShapeType="1"/>
              </p:cNvSpPr>
              <p:nvPr/>
            </p:nvSpPr>
            <p:spPr bwMode="auto">
              <a:xfrm>
                <a:off x="2191" y="2016"/>
                <a:ext cx="1" cy="3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64" name="Rectangle 126"/>
              <p:cNvSpPr>
                <a:spLocks noChangeArrowheads="1"/>
              </p:cNvSpPr>
              <p:nvPr/>
            </p:nvSpPr>
            <p:spPr bwMode="auto">
              <a:xfrm>
                <a:off x="3660" y="2016"/>
                <a:ext cx="5" cy="32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65" name="Line 127"/>
              <p:cNvSpPr>
                <a:spLocks noChangeShapeType="1"/>
              </p:cNvSpPr>
              <p:nvPr/>
            </p:nvSpPr>
            <p:spPr bwMode="auto">
              <a:xfrm>
                <a:off x="3660" y="2016"/>
                <a:ext cx="1" cy="3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66" name="Rectangle 128"/>
              <p:cNvSpPr>
                <a:spLocks noChangeArrowheads="1"/>
              </p:cNvSpPr>
              <p:nvPr/>
            </p:nvSpPr>
            <p:spPr bwMode="auto">
              <a:xfrm>
                <a:off x="5131" y="2016"/>
                <a:ext cx="5" cy="32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67" name="Line 129"/>
              <p:cNvSpPr>
                <a:spLocks noChangeShapeType="1"/>
              </p:cNvSpPr>
              <p:nvPr/>
            </p:nvSpPr>
            <p:spPr bwMode="auto">
              <a:xfrm>
                <a:off x="5131" y="2016"/>
                <a:ext cx="1" cy="3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68" name="Rectangle 130"/>
              <p:cNvSpPr>
                <a:spLocks noChangeArrowheads="1"/>
              </p:cNvSpPr>
              <p:nvPr/>
            </p:nvSpPr>
            <p:spPr bwMode="auto">
              <a:xfrm>
                <a:off x="1067" y="2348"/>
                <a:ext cx="678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 b="1">
                    <a:solidFill>
                      <a:srgbClr val="000080"/>
                    </a:solidFill>
                  </a:rPr>
                  <a:t>Average Life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469" name="Rectangle 131"/>
              <p:cNvSpPr>
                <a:spLocks noChangeArrowheads="1"/>
              </p:cNvSpPr>
              <p:nvPr/>
            </p:nvSpPr>
            <p:spPr bwMode="auto">
              <a:xfrm>
                <a:off x="1097" y="2498"/>
                <a:ext cx="644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 b="1">
                    <a:solidFill>
                      <a:srgbClr val="000080"/>
                    </a:solidFill>
                  </a:rPr>
                  <a:t>Expectancy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470" name="Rectangle 132"/>
              <p:cNvSpPr>
                <a:spLocks noChangeArrowheads="1"/>
              </p:cNvSpPr>
              <p:nvPr/>
            </p:nvSpPr>
            <p:spPr bwMode="auto">
              <a:xfrm>
                <a:off x="2864" y="2353"/>
                <a:ext cx="110" cy="1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>
                    <a:solidFill>
                      <a:srgbClr val="000000"/>
                    </a:solidFill>
                    <a:latin typeface="Times New Roman" pitchFamily="18" charset="0"/>
                  </a:rPr>
                  <a:t>50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471" name="Rectangle 133"/>
              <p:cNvSpPr>
                <a:spLocks noChangeArrowheads="1"/>
              </p:cNvSpPr>
              <p:nvPr/>
            </p:nvSpPr>
            <p:spPr bwMode="auto">
              <a:xfrm>
                <a:off x="4334" y="2353"/>
                <a:ext cx="194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>
                    <a:solidFill>
                      <a:srgbClr val="000000"/>
                    </a:solidFill>
                    <a:latin typeface="Times New Roman" pitchFamily="18" charset="0"/>
                  </a:rPr>
                  <a:t>77.8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472" name="Rectangle 134"/>
              <p:cNvSpPr>
                <a:spLocks noChangeArrowheads="1"/>
              </p:cNvSpPr>
              <p:nvPr/>
            </p:nvSpPr>
            <p:spPr bwMode="auto">
              <a:xfrm>
                <a:off x="720" y="2343"/>
                <a:ext cx="5" cy="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73" name="Line 135"/>
              <p:cNvSpPr>
                <a:spLocks noChangeShapeType="1"/>
              </p:cNvSpPr>
              <p:nvPr/>
            </p:nvSpPr>
            <p:spPr bwMode="auto">
              <a:xfrm>
                <a:off x="720" y="2343"/>
                <a:ext cx="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74" name="Rectangle 136"/>
              <p:cNvSpPr>
                <a:spLocks noChangeArrowheads="1"/>
              </p:cNvSpPr>
              <p:nvPr/>
            </p:nvSpPr>
            <p:spPr bwMode="auto">
              <a:xfrm>
                <a:off x="725" y="2343"/>
                <a:ext cx="1466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75" name="Line 137"/>
              <p:cNvSpPr>
                <a:spLocks noChangeShapeType="1"/>
              </p:cNvSpPr>
              <p:nvPr/>
            </p:nvSpPr>
            <p:spPr bwMode="auto">
              <a:xfrm>
                <a:off x="725" y="2343"/>
                <a:ext cx="146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76" name="Rectangle 138"/>
              <p:cNvSpPr>
                <a:spLocks noChangeArrowheads="1"/>
              </p:cNvSpPr>
              <p:nvPr/>
            </p:nvSpPr>
            <p:spPr bwMode="auto">
              <a:xfrm>
                <a:off x="2191" y="2343"/>
                <a:ext cx="5" cy="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77" name="Line 139"/>
              <p:cNvSpPr>
                <a:spLocks noChangeShapeType="1"/>
              </p:cNvSpPr>
              <p:nvPr/>
            </p:nvSpPr>
            <p:spPr bwMode="auto">
              <a:xfrm>
                <a:off x="2191" y="2343"/>
                <a:ext cx="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78" name="Rectangle 140"/>
              <p:cNvSpPr>
                <a:spLocks noChangeArrowheads="1"/>
              </p:cNvSpPr>
              <p:nvPr/>
            </p:nvSpPr>
            <p:spPr bwMode="auto">
              <a:xfrm>
                <a:off x="2196" y="2343"/>
                <a:ext cx="1464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79" name="Line 141"/>
              <p:cNvSpPr>
                <a:spLocks noChangeShapeType="1"/>
              </p:cNvSpPr>
              <p:nvPr/>
            </p:nvSpPr>
            <p:spPr bwMode="auto">
              <a:xfrm>
                <a:off x="2196" y="2343"/>
                <a:ext cx="146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80" name="Rectangle 142"/>
              <p:cNvSpPr>
                <a:spLocks noChangeArrowheads="1"/>
              </p:cNvSpPr>
              <p:nvPr/>
            </p:nvSpPr>
            <p:spPr bwMode="auto">
              <a:xfrm>
                <a:off x="3660" y="2343"/>
                <a:ext cx="5" cy="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81" name="Line 143"/>
              <p:cNvSpPr>
                <a:spLocks noChangeShapeType="1"/>
              </p:cNvSpPr>
              <p:nvPr/>
            </p:nvSpPr>
            <p:spPr bwMode="auto">
              <a:xfrm>
                <a:off x="3660" y="2343"/>
                <a:ext cx="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82" name="Rectangle 144"/>
              <p:cNvSpPr>
                <a:spLocks noChangeArrowheads="1"/>
              </p:cNvSpPr>
              <p:nvPr/>
            </p:nvSpPr>
            <p:spPr bwMode="auto">
              <a:xfrm>
                <a:off x="3665" y="2343"/>
                <a:ext cx="1466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83" name="Line 145"/>
              <p:cNvSpPr>
                <a:spLocks noChangeShapeType="1"/>
              </p:cNvSpPr>
              <p:nvPr/>
            </p:nvSpPr>
            <p:spPr bwMode="auto">
              <a:xfrm>
                <a:off x="3665" y="2343"/>
                <a:ext cx="146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84" name="Rectangle 146"/>
              <p:cNvSpPr>
                <a:spLocks noChangeArrowheads="1"/>
              </p:cNvSpPr>
              <p:nvPr/>
            </p:nvSpPr>
            <p:spPr bwMode="auto">
              <a:xfrm>
                <a:off x="5131" y="2343"/>
                <a:ext cx="5" cy="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85" name="Line 147"/>
              <p:cNvSpPr>
                <a:spLocks noChangeShapeType="1"/>
              </p:cNvSpPr>
              <p:nvPr/>
            </p:nvSpPr>
            <p:spPr bwMode="auto">
              <a:xfrm>
                <a:off x="5131" y="2343"/>
                <a:ext cx="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86" name="Rectangle 148"/>
              <p:cNvSpPr>
                <a:spLocks noChangeArrowheads="1"/>
              </p:cNvSpPr>
              <p:nvPr/>
            </p:nvSpPr>
            <p:spPr bwMode="auto">
              <a:xfrm>
                <a:off x="720" y="2350"/>
                <a:ext cx="5" cy="3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87" name="Line 149"/>
              <p:cNvSpPr>
                <a:spLocks noChangeShapeType="1"/>
              </p:cNvSpPr>
              <p:nvPr/>
            </p:nvSpPr>
            <p:spPr bwMode="auto">
              <a:xfrm>
                <a:off x="720" y="2350"/>
                <a:ext cx="1" cy="3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88" name="Rectangle 150"/>
              <p:cNvSpPr>
                <a:spLocks noChangeArrowheads="1"/>
              </p:cNvSpPr>
              <p:nvPr/>
            </p:nvSpPr>
            <p:spPr bwMode="auto">
              <a:xfrm>
                <a:off x="2191" y="2350"/>
                <a:ext cx="5" cy="3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89" name="Line 151"/>
              <p:cNvSpPr>
                <a:spLocks noChangeShapeType="1"/>
              </p:cNvSpPr>
              <p:nvPr/>
            </p:nvSpPr>
            <p:spPr bwMode="auto">
              <a:xfrm>
                <a:off x="2191" y="2350"/>
                <a:ext cx="1" cy="3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90" name="Rectangle 152"/>
              <p:cNvSpPr>
                <a:spLocks noChangeArrowheads="1"/>
              </p:cNvSpPr>
              <p:nvPr/>
            </p:nvSpPr>
            <p:spPr bwMode="auto">
              <a:xfrm>
                <a:off x="3660" y="2350"/>
                <a:ext cx="5" cy="3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91" name="Line 153"/>
              <p:cNvSpPr>
                <a:spLocks noChangeShapeType="1"/>
              </p:cNvSpPr>
              <p:nvPr/>
            </p:nvSpPr>
            <p:spPr bwMode="auto">
              <a:xfrm>
                <a:off x="3660" y="2350"/>
                <a:ext cx="1" cy="3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92" name="Rectangle 154"/>
              <p:cNvSpPr>
                <a:spLocks noChangeArrowheads="1"/>
              </p:cNvSpPr>
              <p:nvPr/>
            </p:nvSpPr>
            <p:spPr bwMode="auto">
              <a:xfrm>
                <a:off x="5131" y="2350"/>
                <a:ext cx="5" cy="3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93" name="Line 155"/>
              <p:cNvSpPr>
                <a:spLocks noChangeShapeType="1"/>
              </p:cNvSpPr>
              <p:nvPr/>
            </p:nvSpPr>
            <p:spPr bwMode="auto">
              <a:xfrm>
                <a:off x="5131" y="2350"/>
                <a:ext cx="1" cy="3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94" name="Rectangle 156"/>
              <p:cNvSpPr>
                <a:spLocks noChangeArrowheads="1"/>
              </p:cNvSpPr>
              <p:nvPr/>
            </p:nvSpPr>
            <p:spPr bwMode="auto">
              <a:xfrm>
                <a:off x="1061" y="2683"/>
                <a:ext cx="671" cy="1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 b="1">
                    <a:solidFill>
                      <a:srgbClr val="000080"/>
                    </a:solidFill>
                  </a:rPr>
                  <a:t>Site of Death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495" name="Rectangle 157"/>
              <p:cNvSpPr>
                <a:spLocks noChangeArrowheads="1"/>
              </p:cNvSpPr>
              <p:nvPr/>
            </p:nvSpPr>
            <p:spPr bwMode="auto">
              <a:xfrm>
                <a:off x="2770" y="2688"/>
                <a:ext cx="271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>
                    <a:solidFill>
                      <a:srgbClr val="000000"/>
                    </a:solidFill>
                    <a:latin typeface="Times New Roman" pitchFamily="18" charset="0"/>
                  </a:rPr>
                  <a:t>Home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496" name="Rectangle 158"/>
              <p:cNvSpPr>
                <a:spLocks noChangeArrowheads="1"/>
              </p:cNvSpPr>
              <p:nvPr/>
            </p:nvSpPr>
            <p:spPr bwMode="auto">
              <a:xfrm>
                <a:off x="4105" y="2688"/>
                <a:ext cx="501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>
                    <a:solidFill>
                      <a:srgbClr val="000000"/>
                    </a:solidFill>
                    <a:latin typeface="Times New Roman" pitchFamily="18" charset="0"/>
                  </a:rPr>
                  <a:t>Institutions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497" name="Rectangle 159"/>
              <p:cNvSpPr>
                <a:spLocks noChangeArrowheads="1"/>
              </p:cNvSpPr>
              <p:nvPr/>
            </p:nvSpPr>
            <p:spPr bwMode="auto">
              <a:xfrm>
                <a:off x="720" y="2678"/>
                <a:ext cx="5" cy="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498" name="Line 160"/>
              <p:cNvSpPr>
                <a:spLocks noChangeShapeType="1"/>
              </p:cNvSpPr>
              <p:nvPr/>
            </p:nvSpPr>
            <p:spPr bwMode="auto">
              <a:xfrm>
                <a:off x="720" y="2678"/>
                <a:ext cx="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99" name="Rectangle 161"/>
              <p:cNvSpPr>
                <a:spLocks noChangeArrowheads="1"/>
              </p:cNvSpPr>
              <p:nvPr/>
            </p:nvSpPr>
            <p:spPr bwMode="auto">
              <a:xfrm>
                <a:off x="725" y="2678"/>
                <a:ext cx="1466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500" name="Line 162"/>
              <p:cNvSpPr>
                <a:spLocks noChangeShapeType="1"/>
              </p:cNvSpPr>
              <p:nvPr/>
            </p:nvSpPr>
            <p:spPr bwMode="auto">
              <a:xfrm>
                <a:off x="725" y="2678"/>
                <a:ext cx="146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01" name="Rectangle 163"/>
              <p:cNvSpPr>
                <a:spLocks noChangeArrowheads="1"/>
              </p:cNvSpPr>
              <p:nvPr/>
            </p:nvSpPr>
            <p:spPr bwMode="auto">
              <a:xfrm>
                <a:off x="2191" y="2678"/>
                <a:ext cx="5" cy="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502" name="Line 164"/>
              <p:cNvSpPr>
                <a:spLocks noChangeShapeType="1"/>
              </p:cNvSpPr>
              <p:nvPr/>
            </p:nvSpPr>
            <p:spPr bwMode="auto">
              <a:xfrm>
                <a:off x="2191" y="2678"/>
                <a:ext cx="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03" name="Rectangle 165"/>
              <p:cNvSpPr>
                <a:spLocks noChangeArrowheads="1"/>
              </p:cNvSpPr>
              <p:nvPr/>
            </p:nvSpPr>
            <p:spPr bwMode="auto">
              <a:xfrm>
                <a:off x="2196" y="2678"/>
                <a:ext cx="1464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504" name="Line 166"/>
              <p:cNvSpPr>
                <a:spLocks noChangeShapeType="1"/>
              </p:cNvSpPr>
              <p:nvPr/>
            </p:nvSpPr>
            <p:spPr bwMode="auto">
              <a:xfrm>
                <a:off x="2196" y="2678"/>
                <a:ext cx="146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05" name="Rectangle 167"/>
              <p:cNvSpPr>
                <a:spLocks noChangeArrowheads="1"/>
              </p:cNvSpPr>
              <p:nvPr/>
            </p:nvSpPr>
            <p:spPr bwMode="auto">
              <a:xfrm>
                <a:off x="3660" y="2678"/>
                <a:ext cx="5" cy="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506" name="Line 168"/>
              <p:cNvSpPr>
                <a:spLocks noChangeShapeType="1"/>
              </p:cNvSpPr>
              <p:nvPr/>
            </p:nvSpPr>
            <p:spPr bwMode="auto">
              <a:xfrm>
                <a:off x="3660" y="2678"/>
                <a:ext cx="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07" name="Rectangle 169"/>
              <p:cNvSpPr>
                <a:spLocks noChangeArrowheads="1"/>
              </p:cNvSpPr>
              <p:nvPr/>
            </p:nvSpPr>
            <p:spPr bwMode="auto">
              <a:xfrm>
                <a:off x="3665" y="2678"/>
                <a:ext cx="1466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508" name="Line 170"/>
              <p:cNvSpPr>
                <a:spLocks noChangeShapeType="1"/>
              </p:cNvSpPr>
              <p:nvPr/>
            </p:nvSpPr>
            <p:spPr bwMode="auto">
              <a:xfrm>
                <a:off x="3665" y="2678"/>
                <a:ext cx="146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09" name="Rectangle 171"/>
              <p:cNvSpPr>
                <a:spLocks noChangeArrowheads="1"/>
              </p:cNvSpPr>
              <p:nvPr/>
            </p:nvSpPr>
            <p:spPr bwMode="auto">
              <a:xfrm>
                <a:off x="5131" y="2678"/>
                <a:ext cx="5" cy="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510" name="Line 172"/>
              <p:cNvSpPr>
                <a:spLocks noChangeShapeType="1"/>
              </p:cNvSpPr>
              <p:nvPr/>
            </p:nvSpPr>
            <p:spPr bwMode="auto">
              <a:xfrm>
                <a:off x="5131" y="2678"/>
                <a:ext cx="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11" name="Rectangle 173"/>
              <p:cNvSpPr>
                <a:spLocks noChangeArrowheads="1"/>
              </p:cNvSpPr>
              <p:nvPr/>
            </p:nvSpPr>
            <p:spPr bwMode="auto">
              <a:xfrm>
                <a:off x="720" y="2685"/>
                <a:ext cx="5" cy="3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512" name="Line 174"/>
              <p:cNvSpPr>
                <a:spLocks noChangeShapeType="1"/>
              </p:cNvSpPr>
              <p:nvPr/>
            </p:nvSpPr>
            <p:spPr bwMode="auto">
              <a:xfrm>
                <a:off x="720" y="2685"/>
                <a:ext cx="1" cy="3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13" name="Rectangle 175"/>
              <p:cNvSpPr>
                <a:spLocks noChangeArrowheads="1"/>
              </p:cNvSpPr>
              <p:nvPr/>
            </p:nvSpPr>
            <p:spPr bwMode="auto">
              <a:xfrm>
                <a:off x="2191" y="2685"/>
                <a:ext cx="5" cy="3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514" name="Line 176"/>
              <p:cNvSpPr>
                <a:spLocks noChangeShapeType="1"/>
              </p:cNvSpPr>
              <p:nvPr/>
            </p:nvSpPr>
            <p:spPr bwMode="auto">
              <a:xfrm>
                <a:off x="2191" y="2685"/>
                <a:ext cx="1" cy="3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15" name="Rectangle 177"/>
              <p:cNvSpPr>
                <a:spLocks noChangeArrowheads="1"/>
              </p:cNvSpPr>
              <p:nvPr/>
            </p:nvSpPr>
            <p:spPr bwMode="auto">
              <a:xfrm>
                <a:off x="3660" y="2685"/>
                <a:ext cx="5" cy="3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516" name="Line 178"/>
              <p:cNvSpPr>
                <a:spLocks noChangeShapeType="1"/>
              </p:cNvSpPr>
              <p:nvPr/>
            </p:nvSpPr>
            <p:spPr bwMode="auto">
              <a:xfrm>
                <a:off x="3660" y="2685"/>
                <a:ext cx="1" cy="3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17" name="Rectangle 179"/>
              <p:cNvSpPr>
                <a:spLocks noChangeArrowheads="1"/>
              </p:cNvSpPr>
              <p:nvPr/>
            </p:nvSpPr>
            <p:spPr bwMode="auto">
              <a:xfrm>
                <a:off x="5131" y="2685"/>
                <a:ext cx="5" cy="32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518" name="Line 180"/>
              <p:cNvSpPr>
                <a:spLocks noChangeShapeType="1"/>
              </p:cNvSpPr>
              <p:nvPr/>
            </p:nvSpPr>
            <p:spPr bwMode="auto">
              <a:xfrm>
                <a:off x="5131" y="2685"/>
                <a:ext cx="1" cy="3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19" name="Rectangle 181"/>
              <p:cNvSpPr>
                <a:spLocks noChangeArrowheads="1"/>
              </p:cNvSpPr>
              <p:nvPr/>
            </p:nvSpPr>
            <p:spPr bwMode="auto">
              <a:xfrm>
                <a:off x="1159" y="3017"/>
                <a:ext cx="536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 b="1">
                    <a:solidFill>
                      <a:srgbClr val="000080"/>
                    </a:solidFill>
                  </a:rPr>
                  <a:t>Caregiver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520" name="Rectangle 182"/>
              <p:cNvSpPr>
                <a:spLocks noChangeArrowheads="1"/>
              </p:cNvSpPr>
              <p:nvPr/>
            </p:nvSpPr>
            <p:spPr bwMode="auto">
              <a:xfrm>
                <a:off x="2745" y="3022"/>
                <a:ext cx="315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>
                    <a:solidFill>
                      <a:srgbClr val="000000"/>
                    </a:solidFill>
                    <a:latin typeface="Times New Roman" pitchFamily="18" charset="0"/>
                  </a:rPr>
                  <a:t>Family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521" name="Rectangle 183"/>
              <p:cNvSpPr>
                <a:spLocks noChangeArrowheads="1"/>
              </p:cNvSpPr>
              <p:nvPr/>
            </p:nvSpPr>
            <p:spPr bwMode="auto">
              <a:xfrm>
                <a:off x="4135" y="3022"/>
                <a:ext cx="451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>
                    <a:solidFill>
                      <a:srgbClr val="000000"/>
                    </a:solidFill>
                    <a:latin typeface="Times New Roman" pitchFamily="18" charset="0"/>
                  </a:rPr>
                  <a:t>Strangers/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522" name="Rectangle 184"/>
              <p:cNvSpPr>
                <a:spLocks noChangeArrowheads="1"/>
              </p:cNvSpPr>
              <p:nvPr/>
            </p:nvSpPr>
            <p:spPr bwMode="auto">
              <a:xfrm>
                <a:off x="3818" y="3171"/>
                <a:ext cx="978" cy="1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eaLnBrk="0" hangingPunct="0"/>
                <a:r>
                  <a:rPr lang="en-US" sz="1600">
                    <a:solidFill>
                      <a:srgbClr val="000000"/>
                    </a:solidFill>
                    <a:latin typeface="Times New Roman" pitchFamily="18" charset="0"/>
                  </a:rPr>
                  <a:t>Health Care Providers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523" name="Rectangle 185"/>
              <p:cNvSpPr>
                <a:spLocks noChangeArrowheads="1"/>
              </p:cNvSpPr>
              <p:nvPr/>
            </p:nvSpPr>
            <p:spPr bwMode="auto">
              <a:xfrm>
                <a:off x="720" y="3012"/>
                <a:ext cx="5" cy="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524" name="Line 186"/>
              <p:cNvSpPr>
                <a:spLocks noChangeShapeType="1"/>
              </p:cNvSpPr>
              <p:nvPr/>
            </p:nvSpPr>
            <p:spPr bwMode="auto">
              <a:xfrm>
                <a:off x="720" y="3012"/>
                <a:ext cx="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25" name="Rectangle 187"/>
              <p:cNvSpPr>
                <a:spLocks noChangeArrowheads="1"/>
              </p:cNvSpPr>
              <p:nvPr/>
            </p:nvSpPr>
            <p:spPr bwMode="auto">
              <a:xfrm>
                <a:off x="725" y="3012"/>
                <a:ext cx="1466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526" name="Line 188"/>
              <p:cNvSpPr>
                <a:spLocks noChangeShapeType="1"/>
              </p:cNvSpPr>
              <p:nvPr/>
            </p:nvSpPr>
            <p:spPr bwMode="auto">
              <a:xfrm>
                <a:off x="725" y="3012"/>
                <a:ext cx="146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27" name="Rectangle 189"/>
              <p:cNvSpPr>
                <a:spLocks noChangeArrowheads="1"/>
              </p:cNvSpPr>
              <p:nvPr/>
            </p:nvSpPr>
            <p:spPr bwMode="auto">
              <a:xfrm>
                <a:off x="2191" y="3012"/>
                <a:ext cx="5" cy="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528" name="Line 190"/>
              <p:cNvSpPr>
                <a:spLocks noChangeShapeType="1"/>
              </p:cNvSpPr>
              <p:nvPr/>
            </p:nvSpPr>
            <p:spPr bwMode="auto">
              <a:xfrm>
                <a:off x="2191" y="3012"/>
                <a:ext cx="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29" name="Rectangle 191"/>
              <p:cNvSpPr>
                <a:spLocks noChangeArrowheads="1"/>
              </p:cNvSpPr>
              <p:nvPr/>
            </p:nvSpPr>
            <p:spPr bwMode="auto">
              <a:xfrm>
                <a:off x="2196" y="3012"/>
                <a:ext cx="1464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530" name="Line 192"/>
              <p:cNvSpPr>
                <a:spLocks noChangeShapeType="1"/>
              </p:cNvSpPr>
              <p:nvPr/>
            </p:nvSpPr>
            <p:spPr bwMode="auto">
              <a:xfrm>
                <a:off x="2196" y="3012"/>
                <a:ext cx="146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31" name="Rectangle 193"/>
              <p:cNvSpPr>
                <a:spLocks noChangeArrowheads="1"/>
              </p:cNvSpPr>
              <p:nvPr/>
            </p:nvSpPr>
            <p:spPr bwMode="auto">
              <a:xfrm>
                <a:off x="3660" y="3012"/>
                <a:ext cx="5" cy="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532" name="Line 194"/>
              <p:cNvSpPr>
                <a:spLocks noChangeShapeType="1"/>
              </p:cNvSpPr>
              <p:nvPr/>
            </p:nvSpPr>
            <p:spPr bwMode="auto">
              <a:xfrm>
                <a:off x="3660" y="3012"/>
                <a:ext cx="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33" name="Rectangle 195"/>
              <p:cNvSpPr>
                <a:spLocks noChangeArrowheads="1"/>
              </p:cNvSpPr>
              <p:nvPr/>
            </p:nvSpPr>
            <p:spPr bwMode="auto">
              <a:xfrm>
                <a:off x="3665" y="3012"/>
                <a:ext cx="1466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534" name="Line 196"/>
              <p:cNvSpPr>
                <a:spLocks noChangeShapeType="1"/>
              </p:cNvSpPr>
              <p:nvPr/>
            </p:nvSpPr>
            <p:spPr bwMode="auto">
              <a:xfrm>
                <a:off x="3665" y="3012"/>
                <a:ext cx="146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35" name="Rectangle 197"/>
              <p:cNvSpPr>
                <a:spLocks noChangeArrowheads="1"/>
              </p:cNvSpPr>
              <p:nvPr/>
            </p:nvSpPr>
            <p:spPr bwMode="auto">
              <a:xfrm>
                <a:off x="5131" y="3012"/>
                <a:ext cx="5" cy="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536" name="Line 198"/>
              <p:cNvSpPr>
                <a:spLocks noChangeShapeType="1"/>
              </p:cNvSpPr>
              <p:nvPr/>
            </p:nvSpPr>
            <p:spPr bwMode="auto">
              <a:xfrm>
                <a:off x="5131" y="3012"/>
                <a:ext cx="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37" name="Rectangle 199"/>
              <p:cNvSpPr>
                <a:spLocks noChangeArrowheads="1"/>
              </p:cNvSpPr>
              <p:nvPr/>
            </p:nvSpPr>
            <p:spPr bwMode="auto">
              <a:xfrm>
                <a:off x="720" y="3018"/>
                <a:ext cx="5" cy="32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538" name="Line 200"/>
              <p:cNvSpPr>
                <a:spLocks noChangeShapeType="1"/>
              </p:cNvSpPr>
              <p:nvPr/>
            </p:nvSpPr>
            <p:spPr bwMode="auto">
              <a:xfrm>
                <a:off x="720" y="3018"/>
                <a:ext cx="1" cy="3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39" name="Rectangle 201"/>
              <p:cNvSpPr>
                <a:spLocks noChangeArrowheads="1"/>
              </p:cNvSpPr>
              <p:nvPr/>
            </p:nvSpPr>
            <p:spPr bwMode="auto">
              <a:xfrm>
                <a:off x="2191" y="3018"/>
                <a:ext cx="5" cy="32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540" name="Line 202"/>
              <p:cNvSpPr>
                <a:spLocks noChangeShapeType="1"/>
              </p:cNvSpPr>
              <p:nvPr/>
            </p:nvSpPr>
            <p:spPr bwMode="auto">
              <a:xfrm>
                <a:off x="2191" y="3018"/>
                <a:ext cx="1" cy="3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41" name="Rectangle 203"/>
              <p:cNvSpPr>
                <a:spLocks noChangeArrowheads="1"/>
              </p:cNvSpPr>
              <p:nvPr/>
            </p:nvSpPr>
            <p:spPr bwMode="auto">
              <a:xfrm>
                <a:off x="3660" y="3018"/>
                <a:ext cx="5" cy="32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542" name="Line 204"/>
              <p:cNvSpPr>
                <a:spLocks noChangeShapeType="1"/>
              </p:cNvSpPr>
              <p:nvPr/>
            </p:nvSpPr>
            <p:spPr bwMode="auto">
              <a:xfrm>
                <a:off x="3660" y="3018"/>
                <a:ext cx="1" cy="3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43" name="Rectangle 205"/>
              <p:cNvSpPr>
                <a:spLocks noChangeArrowheads="1"/>
              </p:cNvSpPr>
              <p:nvPr/>
            </p:nvSpPr>
            <p:spPr bwMode="auto">
              <a:xfrm>
                <a:off x="5131" y="3018"/>
                <a:ext cx="5" cy="32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/>
              </a:p>
            </p:txBody>
          </p:sp>
          <p:sp>
            <p:nvSpPr>
              <p:cNvPr id="12544" name="Line 206"/>
              <p:cNvSpPr>
                <a:spLocks noChangeShapeType="1"/>
              </p:cNvSpPr>
              <p:nvPr/>
            </p:nvSpPr>
            <p:spPr bwMode="auto">
              <a:xfrm>
                <a:off x="5131" y="3018"/>
                <a:ext cx="1" cy="3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295" name="Rectangle 207"/>
            <p:cNvSpPr>
              <a:spLocks noChangeArrowheads="1"/>
            </p:cNvSpPr>
            <p:nvPr/>
          </p:nvSpPr>
          <p:spPr bwMode="auto">
            <a:xfrm>
              <a:off x="1014" y="3350"/>
              <a:ext cx="77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eaLnBrk="0" hangingPunct="0"/>
              <a:r>
                <a:rPr lang="en-US" sz="1600" b="1">
                  <a:solidFill>
                    <a:srgbClr val="000080"/>
                  </a:solidFill>
                </a:rPr>
                <a:t>Disease/Dying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296" name="Rectangle 208"/>
            <p:cNvSpPr>
              <a:spLocks noChangeArrowheads="1"/>
            </p:cNvSpPr>
            <p:nvPr/>
          </p:nvSpPr>
          <p:spPr bwMode="auto">
            <a:xfrm>
              <a:off x="1144" y="3500"/>
              <a:ext cx="531" cy="1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eaLnBrk="0" hangingPunct="0"/>
              <a:r>
                <a:rPr lang="en-US" sz="1600" b="1">
                  <a:solidFill>
                    <a:srgbClr val="000080"/>
                  </a:solidFill>
                </a:rPr>
                <a:t>Trajectory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297" name="Rectangle 209"/>
            <p:cNvSpPr>
              <a:spLocks noChangeArrowheads="1"/>
            </p:cNvSpPr>
            <p:nvPr/>
          </p:nvSpPr>
          <p:spPr bwMode="auto">
            <a:xfrm>
              <a:off x="2504" y="3355"/>
              <a:ext cx="72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eaLnBrk="0" hangingPunct="0"/>
              <a:r>
                <a:rPr lang="en-US" sz="1600">
                  <a:solidFill>
                    <a:srgbClr val="000000"/>
                  </a:solidFill>
                  <a:latin typeface="Times New Roman" pitchFamily="18" charset="0"/>
                </a:rPr>
                <a:t>Relatively Short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298" name="Rectangle 210"/>
            <p:cNvSpPr>
              <a:spLocks noChangeArrowheads="1"/>
            </p:cNvSpPr>
            <p:nvPr/>
          </p:nvSpPr>
          <p:spPr bwMode="auto">
            <a:xfrm>
              <a:off x="4131" y="3355"/>
              <a:ext cx="452" cy="1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eaLnBrk="0" hangingPunct="0"/>
              <a:r>
                <a:rPr lang="en-US" sz="1600">
                  <a:solidFill>
                    <a:srgbClr val="000000"/>
                  </a:solidFill>
                  <a:latin typeface="Times New Roman" pitchFamily="18" charset="0"/>
                </a:rPr>
                <a:t>Prolonged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299" name="Rectangle 211"/>
            <p:cNvSpPr>
              <a:spLocks noChangeArrowheads="1"/>
            </p:cNvSpPr>
            <p:nvPr/>
          </p:nvSpPr>
          <p:spPr bwMode="auto">
            <a:xfrm>
              <a:off x="720" y="3347"/>
              <a:ext cx="5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US"/>
            </a:p>
          </p:txBody>
        </p:sp>
        <p:sp>
          <p:nvSpPr>
            <p:cNvPr id="12300" name="Line 212"/>
            <p:cNvSpPr>
              <a:spLocks noChangeShapeType="1"/>
            </p:cNvSpPr>
            <p:nvPr/>
          </p:nvSpPr>
          <p:spPr bwMode="auto">
            <a:xfrm>
              <a:off x="720" y="3347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1" name="Rectangle 213"/>
            <p:cNvSpPr>
              <a:spLocks noChangeArrowheads="1"/>
            </p:cNvSpPr>
            <p:nvPr/>
          </p:nvSpPr>
          <p:spPr bwMode="auto">
            <a:xfrm>
              <a:off x="725" y="3347"/>
              <a:ext cx="146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US"/>
            </a:p>
          </p:txBody>
        </p:sp>
        <p:sp>
          <p:nvSpPr>
            <p:cNvPr id="12302" name="Line 214"/>
            <p:cNvSpPr>
              <a:spLocks noChangeShapeType="1"/>
            </p:cNvSpPr>
            <p:nvPr/>
          </p:nvSpPr>
          <p:spPr bwMode="auto">
            <a:xfrm>
              <a:off x="725" y="3347"/>
              <a:ext cx="146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3" name="Rectangle 215"/>
            <p:cNvSpPr>
              <a:spLocks noChangeArrowheads="1"/>
            </p:cNvSpPr>
            <p:nvPr/>
          </p:nvSpPr>
          <p:spPr bwMode="auto">
            <a:xfrm>
              <a:off x="2191" y="3347"/>
              <a:ext cx="5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US"/>
            </a:p>
          </p:txBody>
        </p:sp>
        <p:sp>
          <p:nvSpPr>
            <p:cNvPr id="12304" name="Line 216"/>
            <p:cNvSpPr>
              <a:spLocks noChangeShapeType="1"/>
            </p:cNvSpPr>
            <p:nvPr/>
          </p:nvSpPr>
          <p:spPr bwMode="auto">
            <a:xfrm>
              <a:off x="2191" y="3347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5" name="Rectangle 217"/>
            <p:cNvSpPr>
              <a:spLocks noChangeArrowheads="1"/>
            </p:cNvSpPr>
            <p:nvPr/>
          </p:nvSpPr>
          <p:spPr bwMode="auto">
            <a:xfrm>
              <a:off x="2196" y="3347"/>
              <a:ext cx="1464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US"/>
            </a:p>
          </p:txBody>
        </p:sp>
        <p:sp>
          <p:nvSpPr>
            <p:cNvPr id="12306" name="Line 218"/>
            <p:cNvSpPr>
              <a:spLocks noChangeShapeType="1"/>
            </p:cNvSpPr>
            <p:nvPr/>
          </p:nvSpPr>
          <p:spPr bwMode="auto">
            <a:xfrm>
              <a:off x="2196" y="3347"/>
              <a:ext cx="146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7" name="Rectangle 219"/>
            <p:cNvSpPr>
              <a:spLocks noChangeArrowheads="1"/>
            </p:cNvSpPr>
            <p:nvPr/>
          </p:nvSpPr>
          <p:spPr bwMode="auto">
            <a:xfrm>
              <a:off x="3660" y="3347"/>
              <a:ext cx="5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US"/>
            </a:p>
          </p:txBody>
        </p:sp>
        <p:sp>
          <p:nvSpPr>
            <p:cNvPr id="12308" name="Line 220"/>
            <p:cNvSpPr>
              <a:spLocks noChangeShapeType="1"/>
            </p:cNvSpPr>
            <p:nvPr/>
          </p:nvSpPr>
          <p:spPr bwMode="auto">
            <a:xfrm>
              <a:off x="3660" y="3347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9" name="Rectangle 221"/>
            <p:cNvSpPr>
              <a:spLocks noChangeArrowheads="1"/>
            </p:cNvSpPr>
            <p:nvPr/>
          </p:nvSpPr>
          <p:spPr bwMode="auto">
            <a:xfrm>
              <a:off x="3665" y="3347"/>
              <a:ext cx="146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US"/>
            </a:p>
          </p:txBody>
        </p:sp>
        <p:sp>
          <p:nvSpPr>
            <p:cNvPr id="12310" name="Line 222"/>
            <p:cNvSpPr>
              <a:spLocks noChangeShapeType="1"/>
            </p:cNvSpPr>
            <p:nvPr/>
          </p:nvSpPr>
          <p:spPr bwMode="auto">
            <a:xfrm>
              <a:off x="3665" y="3347"/>
              <a:ext cx="146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1" name="Rectangle 223"/>
            <p:cNvSpPr>
              <a:spLocks noChangeArrowheads="1"/>
            </p:cNvSpPr>
            <p:nvPr/>
          </p:nvSpPr>
          <p:spPr bwMode="auto">
            <a:xfrm>
              <a:off x="5131" y="3347"/>
              <a:ext cx="5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US"/>
            </a:p>
          </p:txBody>
        </p:sp>
        <p:sp>
          <p:nvSpPr>
            <p:cNvPr id="12312" name="Line 224"/>
            <p:cNvSpPr>
              <a:spLocks noChangeShapeType="1"/>
            </p:cNvSpPr>
            <p:nvPr/>
          </p:nvSpPr>
          <p:spPr bwMode="auto">
            <a:xfrm>
              <a:off x="5131" y="3347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3" name="Rectangle 225"/>
            <p:cNvSpPr>
              <a:spLocks noChangeArrowheads="1"/>
            </p:cNvSpPr>
            <p:nvPr/>
          </p:nvSpPr>
          <p:spPr bwMode="auto">
            <a:xfrm>
              <a:off x="720" y="3353"/>
              <a:ext cx="5" cy="32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US"/>
            </a:p>
          </p:txBody>
        </p:sp>
        <p:sp>
          <p:nvSpPr>
            <p:cNvPr id="12314" name="Line 226"/>
            <p:cNvSpPr>
              <a:spLocks noChangeShapeType="1"/>
            </p:cNvSpPr>
            <p:nvPr/>
          </p:nvSpPr>
          <p:spPr bwMode="auto">
            <a:xfrm>
              <a:off x="720" y="3353"/>
              <a:ext cx="1" cy="3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5" name="Rectangle 227"/>
            <p:cNvSpPr>
              <a:spLocks noChangeArrowheads="1"/>
            </p:cNvSpPr>
            <p:nvPr/>
          </p:nvSpPr>
          <p:spPr bwMode="auto">
            <a:xfrm>
              <a:off x="720" y="3680"/>
              <a:ext cx="5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US"/>
            </a:p>
          </p:txBody>
        </p:sp>
        <p:sp>
          <p:nvSpPr>
            <p:cNvPr id="12316" name="Line 228"/>
            <p:cNvSpPr>
              <a:spLocks noChangeShapeType="1"/>
            </p:cNvSpPr>
            <p:nvPr/>
          </p:nvSpPr>
          <p:spPr bwMode="auto">
            <a:xfrm>
              <a:off x="720" y="3680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7" name="Line 229"/>
            <p:cNvSpPr>
              <a:spLocks noChangeShapeType="1"/>
            </p:cNvSpPr>
            <p:nvPr/>
          </p:nvSpPr>
          <p:spPr bwMode="auto">
            <a:xfrm>
              <a:off x="720" y="3680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8" name="Rectangle 230"/>
            <p:cNvSpPr>
              <a:spLocks noChangeArrowheads="1"/>
            </p:cNvSpPr>
            <p:nvPr/>
          </p:nvSpPr>
          <p:spPr bwMode="auto">
            <a:xfrm>
              <a:off x="720" y="3680"/>
              <a:ext cx="5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US"/>
            </a:p>
          </p:txBody>
        </p:sp>
        <p:sp>
          <p:nvSpPr>
            <p:cNvPr id="12319" name="Line 231"/>
            <p:cNvSpPr>
              <a:spLocks noChangeShapeType="1"/>
            </p:cNvSpPr>
            <p:nvPr/>
          </p:nvSpPr>
          <p:spPr bwMode="auto">
            <a:xfrm>
              <a:off x="720" y="3680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0" name="Line 232"/>
            <p:cNvSpPr>
              <a:spLocks noChangeShapeType="1"/>
            </p:cNvSpPr>
            <p:nvPr/>
          </p:nvSpPr>
          <p:spPr bwMode="auto">
            <a:xfrm>
              <a:off x="720" y="3680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1" name="Rectangle 233"/>
            <p:cNvSpPr>
              <a:spLocks noChangeArrowheads="1"/>
            </p:cNvSpPr>
            <p:nvPr/>
          </p:nvSpPr>
          <p:spPr bwMode="auto">
            <a:xfrm>
              <a:off x="725" y="3680"/>
              <a:ext cx="146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US"/>
            </a:p>
          </p:txBody>
        </p:sp>
        <p:sp>
          <p:nvSpPr>
            <p:cNvPr id="12322" name="Line 234"/>
            <p:cNvSpPr>
              <a:spLocks noChangeShapeType="1"/>
            </p:cNvSpPr>
            <p:nvPr/>
          </p:nvSpPr>
          <p:spPr bwMode="auto">
            <a:xfrm>
              <a:off x="725" y="3680"/>
              <a:ext cx="146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3" name="Rectangle 235"/>
            <p:cNvSpPr>
              <a:spLocks noChangeArrowheads="1"/>
            </p:cNvSpPr>
            <p:nvPr/>
          </p:nvSpPr>
          <p:spPr bwMode="auto">
            <a:xfrm>
              <a:off x="2191" y="3353"/>
              <a:ext cx="5" cy="32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US"/>
            </a:p>
          </p:txBody>
        </p:sp>
        <p:sp>
          <p:nvSpPr>
            <p:cNvPr id="12324" name="Line 236"/>
            <p:cNvSpPr>
              <a:spLocks noChangeShapeType="1"/>
            </p:cNvSpPr>
            <p:nvPr/>
          </p:nvSpPr>
          <p:spPr bwMode="auto">
            <a:xfrm>
              <a:off x="2191" y="3353"/>
              <a:ext cx="1" cy="3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5" name="Rectangle 237"/>
            <p:cNvSpPr>
              <a:spLocks noChangeArrowheads="1"/>
            </p:cNvSpPr>
            <p:nvPr/>
          </p:nvSpPr>
          <p:spPr bwMode="auto">
            <a:xfrm>
              <a:off x="2191" y="3680"/>
              <a:ext cx="5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US"/>
            </a:p>
          </p:txBody>
        </p:sp>
        <p:sp>
          <p:nvSpPr>
            <p:cNvPr id="12326" name="Line 238"/>
            <p:cNvSpPr>
              <a:spLocks noChangeShapeType="1"/>
            </p:cNvSpPr>
            <p:nvPr/>
          </p:nvSpPr>
          <p:spPr bwMode="auto">
            <a:xfrm>
              <a:off x="2191" y="3680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7" name="Line 239"/>
            <p:cNvSpPr>
              <a:spLocks noChangeShapeType="1"/>
            </p:cNvSpPr>
            <p:nvPr/>
          </p:nvSpPr>
          <p:spPr bwMode="auto">
            <a:xfrm>
              <a:off x="2191" y="3680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8" name="Rectangle 240"/>
            <p:cNvSpPr>
              <a:spLocks noChangeArrowheads="1"/>
            </p:cNvSpPr>
            <p:nvPr/>
          </p:nvSpPr>
          <p:spPr bwMode="auto">
            <a:xfrm>
              <a:off x="2196" y="3680"/>
              <a:ext cx="1464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US"/>
            </a:p>
          </p:txBody>
        </p:sp>
        <p:sp>
          <p:nvSpPr>
            <p:cNvPr id="12329" name="Line 241"/>
            <p:cNvSpPr>
              <a:spLocks noChangeShapeType="1"/>
            </p:cNvSpPr>
            <p:nvPr/>
          </p:nvSpPr>
          <p:spPr bwMode="auto">
            <a:xfrm>
              <a:off x="2196" y="3680"/>
              <a:ext cx="146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30" name="Rectangle 242"/>
            <p:cNvSpPr>
              <a:spLocks noChangeArrowheads="1"/>
            </p:cNvSpPr>
            <p:nvPr/>
          </p:nvSpPr>
          <p:spPr bwMode="auto">
            <a:xfrm>
              <a:off x="3660" y="3353"/>
              <a:ext cx="5" cy="32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US"/>
            </a:p>
          </p:txBody>
        </p:sp>
        <p:sp>
          <p:nvSpPr>
            <p:cNvPr id="12331" name="Line 243"/>
            <p:cNvSpPr>
              <a:spLocks noChangeShapeType="1"/>
            </p:cNvSpPr>
            <p:nvPr/>
          </p:nvSpPr>
          <p:spPr bwMode="auto">
            <a:xfrm>
              <a:off x="3660" y="3353"/>
              <a:ext cx="1" cy="3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32" name="Rectangle 244"/>
            <p:cNvSpPr>
              <a:spLocks noChangeArrowheads="1"/>
            </p:cNvSpPr>
            <p:nvPr/>
          </p:nvSpPr>
          <p:spPr bwMode="auto">
            <a:xfrm>
              <a:off x="3660" y="3680"/>
              <a:ext cx="5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US"/>
            </a:p>
          </p:txBody>
        </p:sp>
        <p:sp>
          <p:nvSpPr>
            <p:cNvPr id="12333" name="Line 245"/>
            <p:cNvSpPr>
              <a:spLocks noChangeShapeType="1"/>
            </p:cNvSpPr>
            <p:nvPr/>
          </p:nvSpPr>
          <p:spPr bwMode="auto">
            <a:xfrm>
              <a:off x="3660" y="3680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34" name="Line 246"/>
            <p:cNvSpPr>
              <a:spLocks noChangeShapeType="1"/>
            </p:cNvSpPr>
            <p:nvPr/>
          </p:nvSpPr>
          <p:spPr bwMode="auto">
            <a:xfrm>
              <a:off x="3660" y="3680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35" name="Rectangle 247"/>
            <p:cNvSpPr>
              <a:spLocks noChangeArrowheads="1"/>
            </p:cNvSpPr>
            <p:nvPr/>
          </p:nvSpPr>
          <p:spPr bwMode="auto">
            <a:xfrm>
              <a:off x="3665" y="3680"/>
              <a:ext cx="146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US"/>
            </a:p>
          </p:txBody>
        </p:sp>
        <p:sp>
          <p:nvSpPr>
            <p:cNvPr id="12336" name="Line 248"/>
            <p:cNvSpPr>
              <a:spLocks noChangeShapeType="1"/>
            </p:cNvSpPr>
            <p:nvPr/>
          </p:nvSpPr>
          <p:spPr bwMode="auto">
            <a:xfrm>
              <a:off x="3665" y="3680"/>
              <a:ext cx="146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37" name="Rectangle 249"/>
            <p:cNvSpPr>
              <a:spLocks noChangeArrowheads="1"/>
            </p:cNvSpPr>
            <p:nvPr/>
          </p:nvSpPr>
          <p:spPr bwMode="auto">
            <a:xfrm>
              <a:off x="5131" y="3353"/>
              <a:ext cx="5" cy="32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US"/>
            </a:p>
          </p:txBody>
        </p:sp>
        <p:sp>
          <p:nvSpPr>
            <p:cNvPr id="12338" name="Line 250"/>
            <p:cNvSpPr>
              <a:spLocks noChangeShapeType="1"/>
            </p:cNvSpPr>
            <p:nvPr/>
          </p:nvSpPr>
          <p:spPr bwMode="auto">
            <a:xfrm>
              <a:off x="5131" y="3353"/>
              <a:ext cx="1" cy="3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39" name="Rectangle 251"/>
            <p:cNvSpPr>
              <a:spLocks noChangeArrowheads="1"/>
            </p:cNvSpPr>
            <p:nvPr/>
          </p:nvSpPr>
          <p:spPr bwMode="auto">
            <a:xfrm>
              <a:off x="5131" y="3680"/>
              <a:ext cx="5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US"/>
            </a:p>
          </p:txBody>
        </p:sp>
        <p:sp>
          <p:nvSpPr>
            <p:cNvPr id="12340" name="Line 252"/>
            <p:cNvSpPr>
              <a:spLocks noChangeShapeType="1"/>
            </p:cNvSpPr>
            <p:nvPr/>
          </p:nvSpPr>
          <p:spPr bwMode="auto">
            <a:xfrm>
              <a:off x="5131" y="3680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41" name="Line 253"/>
            <p:cNvSpPr>
              <a:spLocks noChangeShapeType="1"/>
            </p:cNvSpPr>
            <p:nvPr/>
          </p:nvSpPr>
          <p:spPr bwMode="auto">
            <a:xfrm>
              <a:off x="5131" y="3680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42" name="Rectangle 254"/>
            <p:cNvSpPr>
              <a:spLocks noChangeArrowheads="1"/>
            </p:cNvSpPr>
            <p:nvPr/>
          </p:nvSpPr>
          <p:spPr bwMode="auto">
            <a:xfrm>
              <a:off x="5131" y="3680"/>
              <a:ext cx="5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US"/>
            </a:p>
          </p:txBody>
        </p:sp>
        <p:sp>
          <p:nvSpPr>
            <p:cNvPr id="12343" name="Line 255"/>
            <p:cNvSpPr>
              <a:spLocks noChangeShapeType="1"/>
            </p:cNvSpPr>
            <p:nvPr/>
          </p:nvSpPr>
          <p:spPr bwMode="auto">
            <a:xfrm>
              <a:off x="5131" y="3680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44" name="Line 256"/>
            <p:cNvSpPr>
              <a:spLocks noChangeShapeType="1"/>
            </p:cNvSpPr>
            <p:nvPr/>
          </p:nvSpPr>
          <p:spPr bwMode="auto">
            <a:xfrm>
              <a:off x="5131" y="3680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62203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Growth of Palliative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Palliative care in U.S. hospitals has increased for ten consecutive year</a:t>
            </a:r>
          </a:p>
          <a:p>
            <a:r>
              <a:rPr lang="en-US" sz="2400" dirty="0"/>
              <a:t>Steady growth in response to increasing number and needs of patients</a:t>
            </a:r>
          </a:p>
          <a:p>
            <a:r>
              <a:rPr lang="en-US" sz="2400" dirty="0"/>
              <a:t>Also contributing to increase is realities of care-giving faced by patient’s families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492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Growth of Palliative Care</a:t>
            </a:r>
          </a:p>
        </p:txBody>
      </p:sp>
      <p:pic>
        <p:nvPicPr>
          <p:cNvPr id="5122" name="Picture 2" descr="http://getpalliativecare.org/wp-content/uploads/2012/09/2012-CAPC-Prevalence-Info-Graphic-1024x730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414" y="1766571"/>
            <a:ext cx="7437120" cy="4685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65711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hospice care?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Hospice care focuses on improving the quality of life for persons and their families faced with a life-limiting illness. </a:t>
            </a:r>
          </a:p>
          <a:p>
            <a:r>
              <a:rPr lang="en-US" sz="2400" dirty="0"/>
              <a:t>The primary goals of hospice care are to provide comfort, relieve physical, emotional, and spiritual suffering, and promote the dignity of terminally ill persons. </a:t>
            </a:r>
          </a:p>
          <a:p>
            <a:r>
              <a:rPr lang="en-US" sz="2400" dirty="0"/>
              <a:t>Hospice care neither prolongs nor hastens the dying process. </a:t>
            </a:r>
          </a:p>
          <a:p>
            <a:r>
              <a:rPr lang="en-US" sz="2400" dirty="0"/>
              <a:t>Care is palliative (not curative) to control pain and symptoms associated with the terminal illness.</a:t>
            </a:r>
          </a:p>
        </p:txBody>
      </p:sp>
    </p:spTree>
    <p:extLst>
      <p:ext uri="{BB962C8B-B14F-4D97-AF65-F5344CB8AC3E}">
        <p14:creationId xmlns:p14="http://schemas.microsoft.com/office/powerpoint/2010/main" val="2357248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60 year old woman with history of ovarian cancer with  peritoneal </a:t>
            </a:r>
            <a:r>
              <a:rPr lang="en-US" dirty="0" err="1"/>
              <a:t>carcinomatosis</a:t>
            </a:r>
            <a:r>
              <a:rPr lang="en-US" dirty="0"/>
              <a:t> , CAD, and DVT who presents is admitted to the hospital with nausea, vomiting, and abdominal pain. Patient is currently on a chemotherapy holiday.  She was admitted for partial bowel obstruction which is resolving.  On your rounds today the patient asks you about a something she overhead her neighbor discussing with a physician – Palliative care vs. hospice?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2765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hospice care?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Hospice treats the whole person, not just the disease. </a:t>
            </a:r>
          </a:p>
          <a:p>
            <a:r>
              <a:rPr lang="en-US" dirty="0"/>
              <a:t>It focuses on the needs of both the patient and the family. </a:t>
            </a:r>
          </a:p>
          <a:p>
            <a:r>
              <a:rPr lang="en-US" dirty="0"/>
              <a:t>Care is provided by an interdisciplinary team including the physician, nurse, social worker, chaplain, nursing assistant, and volunteers.</a:t>
            </a:r>
          </a:p>
          <a:p>
            <a:r>
              <a:rPr lang="en-US" dirty="0"/>
              <a:t>Therapy and dietician services are provided per the patient’s needs.</a:t>
            </a:r>
          </a:p>
          <a:p>
            <a:r>
              <a:rPr lang="en-US" dirty="0"/>
              <a:t>Hospice addresses patient and family needs such as: </a:t>
            </a:r>
          </a:p>
          <a:p>
            <a:pPr lvl="1"/>
            <a:r>
              <a:rPr lang="en-US" sz="1800" dirty="0"/>
              <a:t>Pain and symptom management</a:t>
            </a:r>
          </a:p>
          <a:p>
            <a:pPr lvl="1"/>
            <a:r>
              <a:rPr lang="en-US" sz="1800" dirty="0"/>
              <a:t>Emotional, psychosocial, and spiritual support</a:t>
            </a:r>
          </a:p>
          <a:p>
            <a:pPr lvl="1"/>
            <a:r>
              <a:rPr lang="en-US" sz="1800" dirty="0"/>
              <a:t>Help with funeral planning and arrangements</a:t>
            </a:r>
          </a:p>
          <a:p>
            <a:pPr lvl="1"/>
            <a:r>
              <a:rPr lang="en-US" sz="1800" dirty="0"/>
              <a:t>Bereavement for family/ caregivers after the patient’s death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043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is hospice care provided?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Hospice care is a philosophy or approach to care rather than a place. </a:t>
            </a:r>
          </a:p>
          <a:p>
            <a:r>
              <a:rPr lang="en-US" sz="2000" dirty="0"/>
              <a:t>Care may be provided in a person’s home, nursing home, hospital, or independent facility devoted to end-of-life care. </a:t>
            </a:r>
          </a:p>
          <a:p>
            <a:r>
              <a:rPr lang="en-US" sz="2000" dirty="0"/>
              <a:t>Hospice was originally designed to be a non-institutional benefit.  However, it is possible to receive Medicare covered hospice care while residing in a nursing home</a:t>
            </a:r>
            <a:r>
              <a:rPr lang="en-US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1756025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Principles of Hospice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Affirms life</a:t>
            </a:r>
          </a:p>
          <a:p>
            <a:r>
              <a:rPr lang="en-US" sz="2400" dirty="0"/>
              <a:t>Regards dying as normal process</a:t>
            </a:r>
          </a:p>
          <a:p>
            <a:r>
              <a:rPr lang="en-US" sz="2400" dirty="0"/>
              <a:t>Neither hastens nor postpones death</a:t>
            </a:r>
          </a:p>
          <a:p>
            <a:r>
              <a:rPr lang="en-US" sz="2400" dirty="0"/>
              <a:t>Relives pain and other symptoms</a:t>
            </a:r>
          </a:p>
          <a:p>
            <a:r>
              <a:rPr lang="en-US" sz="2400" dirty="0"/>
              <a:t>Integrates medical, psychological, and spiritual  aspects of care</a:t>
            </a:r>
          </a:p>
          <a:p>
            <a:r>
              <a:rPr lang="en-US" sz="2400" dirty="0"/>
              <a:t>Offers a support system to patients and families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5186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When is Hospice Care Appropriate?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 referral to hospice is appropriate when the patient and family have opted for palliative treatment for life-limiting or “terminal” illness. </a:t>
            </a:r>
          </a:p>
          <a:p>
            <a:endParaRPr lang="en-US" sz="2400" dirty="0"/>
          </a:p>
          <a:p>
            <a:r>
              <a:rPr lang="en-US" sz="2400" dirty="0"/>
              <a:t>Medicare guidelines further require that the physician has determined that life expectancy is six months or less if the disease follows its normal course.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8498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Prognosis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major barrier to hospice referral</a:t>
            </a:r>
          </a:p>
          <a:p>
            <a:pPr lvl="1"/>
            <a:r>
              <a:rPr lang="en-US" dirty="0"/>
              <a:t>Physicians afraid of being </a:t>
            </a:r>
            <a:br>
              <a:rPr lang="en-US" dirty="0"/>
            </a:br>
            <a:r>
              <a:rPr lang="en-US" dirty="0"/>
              <a:t>wrong</a:t>
            </a:r>
          </a:p>
          <a:p>
            <a:pPr lvl="1"/>
            <a:r>
              <a:rPr lang="en-US" dirty="0"/>
              <a:t>Data indicates physicians </a:t>
            </a:r>
            <a:br>
              <a:rPr lang="en-US" dirty="0"/>
            </a:br>
            <a:r>
              <a:rPr lang="en-US" dirty="0"/>
              <a:t>overestimate prognosis </a:t>
            </a:r>
            <a:br>
              <a:rPr lang="en-US" dirty="0"/>
            </a:br>
            <a:r>
              <a:rPr lang="en-US" dirty="0"/>
              <a:t>by a factor of 5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4" descr="MCDD00864_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59614" y="2324100"/>
            <a:ext cx="2732087" cy="2819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274789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8170864" y="5222875"/>
            <a:ext cx="1225015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defTabSz="914400" eaLnBrk="0" hangingPunct="0">
              <a:defRPr/>
            </a:pPr>
            <a:r>
              <a:rPr lang="en-US" sz="2800" b="1" dirty="0">
                <a:solidFill>
                  <a:srgbClr val="00CCFF"/>
                </a:solidFill>
              </a:rPr>
              <a:t>Death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6330951" y="5754688"/>
            <a:ext cx="1014413" cy="5191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defTabSz="914400" eaLnBrk="0" hangingPunct="0">
              <a:defRPr/>
            </a:pPr>
            <a:r>
              <a:rPr lang="en-US" sz="2800" b="1" dirty="0">
                <a:solidFill>
                  <a:srgbClr val="00CCFF"/>
                </a:solidFill>
              </a:rPr>
              <a:t>Time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 rot="5400000" flipH="1" flipV="1">
            <a:off x="2840832" y="4017169"/>
            <a:ext cx="276225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defTabSz="914400" eaLnBrk="0" hangingPunct="0">
              <a:defRPr/>
            </a:pPr>
            <a:r>
              <a:rPr lang="en-US" sz="2800" b="1" dirty="0">
                <a:solidFill>
                  <a:srgbClr val="00CCFF"/>
                </a:solidFill>
              </a:rPr>
              <a:t>Health Status</a:t>
            </a:r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4708525" y="2986088"/>
            <a:ext cx="2870200" cy="0"/>
          </a:xfrm>
          <a:prstGeom prst="line">
            <a:avLst/>
          </a:prstGeom>
          <a:noFill/>
          <a:ln w="38100">
            <a:solidFill>
              <a:srgbClr val="FFFF99"/>
            </a:solidFill>
            <a:round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/>
          <a:lstStyle/>
          <a:p>
            <a:pPr defTabSz="914400">
              <a:defRPr/>
            </a:pPr>
            <a:endParaRPr lang="en-US" dirty="0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8101013" y="3584575"/>
            <a:ext cx="0" cy="2165350"/>
          </a:xfrm>
          <a:prstGeom prst="line">
            <a:avLst/>
          </a:prstGeom>
          <a:noFill/>
          <a:ln w="38100">
            <a:solidFill>
              <a:srgbClr val="FFFF99"/>
            </a:solidFill>
            <a:round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/>
          <a:lstStyle/>
          <a:p>
            <a:pPr defTabSz="914400">
              <a:defRPr/>
            </a:pPr>
            <a:endParaRPr lang="en-US" dirty="0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flipV="1">
            <a:off x="4703763" y="5730876"/>
            <a:ext cx="3994150" cy="4763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/>
          <a:lstStyle/>
          <a:p>
            <a:pPr defTabSz="914400">
              <a:defRPr/>
            </a:pPr>
            <a:endParaRPr lang="en-US" dirty="0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697413" y="2713039"/>
            <a:ext cx="4762" cy="3049587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/>
          <a:lstStyle/>
          <a:p>
            <a:pPr defTabSz="914400">
              <a:defRPr/>
            </a:pPr>
            <a:endParaRPr lang="en-US" dirty="0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7558089" y="2971801"/>
            <a:ext cx="549275" cy="620713"/>
          </a:xfrm>
          <a:prstGeom prst="line">
            <a:avLst/>
          </a:prstGeom>
          <a:noFill/>
          <a:ln w="41275">
            <a:solidFill>
              <a:srgbClr val="FFFF99"/>
            </a:solidFill>
            <a:prstDash val="solid"/>
            <a:round/>
            <a:headEnd/>
            <a:tailEnd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defTabSz="914400">
              <a:defRPr/>
            </a:pPr>
            <a:endParaRPr lang="en-US" dirty="0"/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4267200" y="2209800"/>
            <a:ext cx="41529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defTabSz="914400" eaLnBrk="0" hangingPunct="0">
              <a:defRPr/>
            </a:pPr>
            <a:r>
              <a:rPr lang="en-US" sz="2400" b="1" dirty="0"/>
              <a:t>&lt; 10% (MI, accident, etc.)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1752600" y="76201"/>
            <a:ext cx="8610600" cy="1508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algn="ctr" defTabSz="914400">
              <a:defRPr/>
            </a:pP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8042275" y="6248400"/>
            <a:ext cx="219803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 eaLnBrk="0" hangingPunct="0"/>
            <a:r>
              <a:rPr lang="en-US" b="1">
                <a:latin typeface="Times New Roman" pitchFamily="18" charset="0"/>
              </a:rPr>
              <a:t>Field &amp; Cassel, 1997</a:t>
            </a:r>
          </a:p>
        </p:txBody>
      </p:sp>
      <p:sp>
        <p:nvSpPr>
          <p:cNvPr id="15373" name="Rectang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Illness/Dying Trajectories:</a:t>
            </a:r>
            <a:br>
              <a:rPr lang="en-US" sz="3200"/>
            </a:br>
            <a:r>
              <a:rPr lang="en-US" sz="3200"/>
              <a:t>Sudden Death—Unexpected Cause</a:t>
            </a:r>
          </a:p>
        </p:txBody>
      </p:sp>
    </p:spTree>
    <p:extLst>
      <p:ext uri="{BB962C8B-B14F-4D97-AF65-F5344CB8AC3E}">
        <p14:creationId xmlns:p14="http://schemas.microsoft.com/office/powerpoint/2010/main" val="1840229099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8758239" y="5411788"/>
            <a:ext cx="1225015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defTabSz="914400" eaLnBrk="0" hangingPunct="0">
              <a:defRPr/>
            </a:pPr>
            <a:r>
              <a:rPr lang="en-US" sz="2800" b="1" dirty="0">
                <a:solidFill>
                  <a:srgbClr val="00CCFF"/>
                </a:solidFill>
              </a:rPr>
              <a:t>Death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5105401" y="5867401"/>
            <a:ext cx="1014413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defTabSz="914400" eaLnBrk="0" hangingPunct="0">
              <a:defRPr/>
            </a:pPr>
            <a:r>
              <a:rPr lang="en-US" sz="2800" b="1" dirty="0">
                <a:solidFill>
                  <a:srgbClr val="00CCFF"/>
                </a:solidFill>
              </a:rPr>
              <a:t>Time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 rot="5400000" flipH="1" flipV="1">
            <a:off x="1162845" y="4171157"/>
            <a:ext cx="2460625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defTabSz="914400" eaLnBrk="0" hangingPunct="0">
              <a:defRPr/>
            </a:pPr>
            <a:r>
              <a:rPr lang="en-US" sz="2800" b="1" dirty="0">
                <a:solidFill>
                  <a:srgbClr val="00CCFF"/>
                </a:solidFill>
              </a:rPr>
              <a:t>Health Status</a:t>
            </a:r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2852738" y="1909764"/>
            <a:ext cx="0" cy="4046537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/>
          </a:ln>
          <a:effectLst>
            <a:outerShdw dist="28398" dir="3806097" algn="ctr" rotWithShape="0">
              <a:srgbClr val="000000"/>
            </a:outerShdw>
          </a:effectLst>
        </p:spPr>
        <p:txBody>
          <a:bodyPr/>
          <a:lstStyle/>
          <a:p>
            <a:pPr defTabSz="914400">
              <a:defRPr/>
            </a:pPr>
            <a:endParaRPr lang="en-US" dirty="0"/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8194675" y="6172200"/>
            <a:ext cx="219803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 eaLnBrk="0" hangingPunct="0"/>
            <a:r>
              <a:rPr lang="en-US" b="1">
                <a:latin typeface="Times New Roman" pitchFamily="18" charset="0"/>
              </a:rPr>
              <a:t>Field &amp; Cassel, 1997</a:t>
            </a:r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2851151" y="2379663"/>
            <a:ext cx="658813" cy="0"/>
          </a:xfrm>
          <a:prstGeom prst="line">
            <a:avLst/>
          </a:prstGeom>
          <a:noFill/>
          <a:ln w="38100">
            <a:solidFill>
              <a:srgbClr val="FFFF99"/>
            </a:solidFill>
            <a:round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/>
          <a:lstStyle/>
          <a:p>
            <a:pPr defTabSz="914400">
              <a:defRPr/>
            </a:pPr>
            <a:endParaRPr lang="en-US" dirty="0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3490914" y="2386013"/>
            <a:ext cx="4924425" cy="3524250"/>
          </a:xfrm>
          <a:prstGeom prst="line">
            <a:avLst/>
          </a:prstGeom>
          <a:noFill/>
          <a:ln w="38100">
            <a:solidFill>
              <a:srgbClr val="FFFF99"/>
            </a:solidFill>
            <a:round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/>
          <a:lstStyle/>
          <a:p>
            <a:pPr defTabSz="914400">
              <a:defRPr/>
            </a:pPr>
            <a:endParaRPr lang="en-US" dirty="0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2835275" y="5930900"/>
            <a:ext cx="6394450" cy="0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/>
          <a:lstStyle/>
          <a:p>
            <a:pPr defTabSz="914400">
              <a:defRPr/>
            </a:pPr>
            <a:endParaRPr lang="en-US" dirty="0"/>
          </a:p>
        </p:txBody>
      </p:sp>
      <p:sp>
        <p:nvSpPr>
          <p:cNvPr id="16394" name="Rectang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Illness/Dying Trajectories:</a:t>
            </a:r>
            <a:br>
              <a:rPr lang="en-US" sz="3200"/>
            </a:br>
            <a:r>
              <a:rPr lang="en-US" sz="3200"/>
              <a:t>Steady Decline—Short Terminal Phase</a:t>
            </a:r>
          </a:p>
        </p:txBody>
      </p:sp>
    </p:spTree>
    <p:extLst>
      <p:ext uri="{BB962C8B-B14F-4D97-AF65-F5344CB8AC3E}">
        <p14:creationId xmlns:p14="http://schemas.microsoft.com/office/powerpoint/2010/main" val="3510659758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 rot="-5373629">
            <a:off x="1391445" y="3561557"/>
            <a:ext cx="2460625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defTabSz="914400" eaLnBrk="0" hangingPunct="0">
              <a:defRPr/>
            </a:pPr>
            <a:r>
              <a:rPr lang="en-US" sz="2800" b="1" dirty="0">
                <a:solidFill>
                  <a:srgbClr val="00CCFF"/>
                </a:solidFill>
              </a:rPr>
              <a:t>Health Status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5157788" y="5638801"/>
            <a:ext cx="1014412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defTabSz="914400" eaLnBrk="0" hangingPunct="0">
              <a:defRPr/>
            </a:pPr>
            <a:r>
              <a:rPr lang="en-US" sz="2800" b="1" dirty="0">
                <a:solidFill>
                  <a:srgbClr val="00CCFF"/>
                </a:solidFill>
              </a:rPr>
              <a:t>Time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4292600" y="4800601"/>
            <a:ext cx="1063112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defTabSz="914400" eaLnBrk="0" hangingPunct="0">
              <a:defRPr/>
            </a:pPr>
            <a:r>
              <a:rPr lang="en-US" sz="2400" b="1" u="sng" dirty="0"/>
              <a:t>Crises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8883651" y="5181600"/>
            <a:ext cx="1225015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defTabSz="914400" eaLnBrk="0" hangingPunct="0">
              <a:defRPr/>
            </a:pPr>
            <a:r>
              <a:rPr lang="en-US" sz="2800" b="1" dirty="0">
                <a:solidFill>
                  <a:srgbClr val="00CCFF"/>
                </a:solidFill>
              </a:rPr>
              <a:t>Death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4191000" y="3124201"/>
            <a:ext cx="1322798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defTabSz="914400" eaLnBrk="0" hangingPunct="0">
              <a:defRPr/>
            </a:pPr>
            <a:r>
              <a:rPr lang="en-US" sz="2400" b="1" u="sng" dirty="0"/>
              <a:t>Decline</a:t>
            </a:r>
          </a:p>
        </p:txBody>
      </p:sp>
      <p:sp>
        <p:nvSpPr>
          <p:cNvPr id="20487" name="Line 8"/>
          <p:cNvSpPr>
            <a:spLocks noChangeShapeType="1"/>
          </p:cNvSpPr>
          <p:nvPr/>
        </p:nvSpPr>
        <p:spPr bwMode="auto">
          <a:xfrm>
            <a:off x="2971800" y="2519363"/>
            <a:ext cx="0" cy="3048000"/>
          </a:xfrm>
          <a:prstGeom prst="line">
            <a:avLst/>
          </a:prstGeom>
          <a:noFill/>
          <a:ln w="57150" cap="sq">
            <a:solidFill>
              <a:srgbClr val="FFFF99"/>
            </a:solidFill>
            <a:round/>
            <a:headEnd type="none" w="sm" len="sm"/>
            <a:tailEnd type="none" w="sm" len="sm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20488" name="Line 9"/>
          <p:cNvSpPr>
            <a:spLocks noChangeShapeType="1"/>
          </p:cNvSpPr>
          <p:nvPr/>
        </p:nvSpPr>
        <p:spPr bwMode="auto">
          <a:xfrm>
            <a:off x="2971800" y="5562600"/>
            <a:ext cx="5943600" cy="0"/>
          </a:xfrm>
          <a:prstGeom prst="line">
            <a:avLst/>
          </a:prstGeom>
          <a:noFill/>
          <a:ln w="57150" cap="sq">
            <a:solidFill>
              <a:srgbClr val="FFFF99"/>
            </a:solidFill>
            <a:round/>
            <a:headEnd type="none" w="sm" len="sm"/>
            <a:tailEnd type="none" w="sm" len="sm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20489" name="Line 10"/>
          <p:cNvSpPr>
            <a:spLocks noChangeShapeType="1"/>
          </p:cNvSpPr>
          <p:nvPr/>
        </p:nvSpPr>
        <p:spPr bwMode="auto">
          <a:xfrm>
            <a:off x="2971800" y="3352800"/>
            <a:ext cx="381000" cy="0"/>
          </a:xfrm>
          <a:prstGeom prst="line">
            <a:avLst/>
          </a:prstGeom>
          <a:noFill/>
          <a:ln w="57150" cap="sq">
            <a:solidFill>
              <a:srgbClr val="FFFF99"/>
            </a:solidFill>
            <a:round/>
            <a:headEnd type="none" w="sm" len="sm"/>
            <a:tailEnd type="none" w="sm" len="sm"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20490" name="Line 11"/>
          <p:cNvSpPr>
            <a:spLocks noChangeShapeType="1"/>
          </p:cNvSpPr>
          <p:nvPr/>
        </p:nvSpPr>
        <p:spPr bwMode="auto">
          <a:xfrm>
            <a:off x="3352800" y="3352800"/>
            <a:ext cx="152400" cy="609600"/>
          </a:xfrm>
          <a:prstGeom prst="line">
            <a:avLst/>
          </a:prstGeom>
          <a:noFill/>
          <a:ln w="57150" cap="sq">
            <a:solidFill>
              <a:srgbClr val="FFFF99"/>
            </a:solidFill>
            <a:round/>
            <a:headEnd type="none" w="sm" len="sm"/>
            <a:tailEnd type="none" w="sm" len="sm"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20491" name="Line 12"/>
          <p:cNvSpPr>
            <a:spLocks noChangeShapeType="1"/>
          </p:cNvSpPr>
          <p:nvPr/>
        </p:nvSpPr>
        <p:spPr bwMode="auto">
          <a:xfrm flipV="1">
            <a:off x="3505200" y="3581400"/>
            <a:ext cx="152400" cy="381000"/>
          </a:xfrm>
          <a:prstGeom prst="line">
            <a:avLst/>
          </a:prstGeom>
          <a:noFill/>
          <a:ln w="57150" cap="sq">
            <a:solidFill>
              <a:srgbClr val="FFFF99"/>
            </a:solidFill>
            <a:round/>
            <a:headEnd type="none" w="sm" len="sm"/>
            <a:tailEnd type="none" w="sm" len="sm"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20492" name="Line 13"/>
          <p:cNvSpPr>
            <a:spLocks noChangeShapeType="1"/>
          </p:cNvSpPr>
          <p:nvPr/>
        </p:nvSpPr>
        <p:spPr bwMode="auto">
          <a:xfrm>
            <a:off x="3657600" y="3581400"/>
            <a:ext cx="533400" cy="76200"/>
          </a:xfrm>
          <a:prstGeom prst="line">
            <a:avLst/>
          </a:prstGeom>
          <a:noFill/>
          <a:ln w="57150" cap="sq">
            <a:solidFill>
              <a:srgbClr val="FFFF99"/>
            </a:solidFill>
            <a:round/>
            <a:headEnd type="none" w="sm" len="sm"/>
            <a:tailEnd type="none" w="sm" len="sm"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20493" name="Line 14"/>
          <p:cNvSpPr>
            <a:spLocks noChangeShapeType="1"/>
          </p:cNvSpPr>
          <p:nvPr/>
        </p:nvSpPr>
        <p:spPr bwMode="auto">
          <a:xfrm>
            <a:off x="4572000" y="3657600"/>
            <a:ext cx="990600" cy="228600"/>
          </a:xfrm>
          <a:prstGeom prst="line">
            <a:avLst/>
          </a:prstGeom>
          <a:noFill/>
          <a:ln w="57150" cap="sq">
            <a:solidFill>
              <a:srgbClr val="FFFF99"/>
            </a:solidFill>
            <a:round/>
            <a:headEnd type="none" w="sm" len="sm"/>
            <a:tailEnd type="none" w="sm" len="sm"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20494" name="Line 15"/>
          <p:cNvSpPr>
            <a:spLocks noChangeShapeType="1"/>
          </p:cNvSpPr>
          <p:nvPr/>
        </p:nvSpPr>
        <p:spPr bwMode="auto">
          <a:xfrm flipV="1">
            <a:off x="5791200" y="4114800"/>
            <a:ext cx="228600" cy="457200"/>
          </a:xfrm>
          <a:prstGeom prst="line">
            <a:avLst/>
          </a:prstGeom>
          <a:noFill/>
          <a:ln w="57150" cap="sq">
            <a:solidFill>
              <a:srgbClr val="FFFF99"/>
            </a:solidFill>
            <a:round/>
            <a:headEnd type="none" w="sm" len="sm"/>
            <a:tailEnd type="none" w="sm" len="sm"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20495" name="Line 16"/>
          <p:cNvSpPr>
            <a:spLocks noChangeShapeType="1"/>
          </p:cNvSpPr>
          <p:nvPr/>
        </p:nvSpPr>
        <p:spPr bwMode="auto">
          <a:xfrm>
            <a:off x="4191000" y="3657600"/>
            <a:ext cx="76200" cy="609600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20496" name="Line 17"/>
          <p:cNvSpPr>
            <a:spLocks noChangeShapeType="1"/>
          </p:cNvSpPr>
          <p:nvPr/>
        </p:nvSpPr>
        <p:spPr bwMode="auto">
          <a:xfrm flipV="1">
            <a:off x="4267200" y="3657600"/>
            <a:ext cx="304800" cy="609600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20497" name="Line 18"/>
          <p:cNvSpPr>
            <a:spLocks noChangeShapeType="1"/>
          </p:cNvSpPr>
          <p:nvPr/>
        </p:nvSpPr>
        <p:spPr bwMode="auto">
          <a:xfrm>
            <a:off x="5562600" y="3886200"/>
            <a:ext cx="228600" cy="685800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20498" name="Line 19"/>
          <p:cNvSpPr>
            <a:spLocks noChangeShapeType="1"/>
          </p:cNvSpPr>
          <p:nvPr/>
        </p:nvSpPr>
        <p:spPr bwMode="auto">
          <a:xfrm>
            <a:off x="6015038" y="4119563"/>
            <a:ext cx="533400" cy="228600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20499" name="Line 20"/>
          <p:cNvSpPr>
            <a:spLocks noChangeShapeType="1"/>
          </p:cNvSpPr>
          <p:nvPr/>
        </p:nvSpPr>
        <p:spPr bwMode="auto">
          <a:xfrm>
            <a:off x="6548438" y="4348163"/>
            <a:ext cx="76200" cy="381000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20500" name="Line 21"/>
          <p:cNvSpPr>
            <a:spLocks noChangeShapeType="1"/>
          </p:cNvSpPr>
          <p:nvPr/>
        </p:nvSpPr>
        <p:spPr bwMode="auto">
          <a:xfrm flipV="1">
            <a:off x="6624638" y="4424363"/>
            <a:ext cx="152400" cy="304800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20501" name="Line 22"/>
          <p:cNvSpPr>
            <a:spLocks noChangeShapeType="1"/>
          </p:cNvSpPr>
          <p:nvPr/>
        </p:nvSpPr>
        <p:spPr bwMode="auto">
          <a:xfrm>
            <a:off x="6777038" y="4424363"/>
            <a:ext cx="304800" cy="76200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20502" name="Line 23"/>
          <p:cNvSpPr>
            <a:spLocks noChangeShapeType="1"/>
          </p:cNvSpPr>
          <p:nvPr/>
        </p:nvSpPr>
        <p:spPr bwMode="auto">
          <a:xfrm>
            <a:off x="7081838" y="4500563"/>
            <a:ext cx="76200" cy="228600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20503" name="Line 24"/>
          <p:cNvSpPr>
            <a:spLocks noChangeShapeType="1"/>
          </p:cNvSpPr>
          <p:nvPr/>
        </p:nvSpPr>
        <p:spPr bwMode="auto">
          <a:xfrm>
            <a:off x="7691438" y="4652963"/>
            <a:ext cx="0" cy="914400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20504" name="Line 25"/>
          <p:cNvSpPr>
            <a:spLocks noChangeShapeType="1"/>
          </p:cNvSpPr>
          <p:nvPr/>
        </p:nvSpPr>
        <p:spPr bwMode="auto">
          <a:xfrm>
            <a:off x="7234238" y="4576763"/>
            <a:ext cx="457200" cy="76200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20505" name="Line 26"/>
          <p:cNvSpPr>
            <a:spLocks noChangeShapeType="1"/>
          </p:cNvSpPr>
          <p:nvPr/>
        </p:nvSpPr>
        <p:spPr bwMode="auto">
          <a:xfrm flipV="1">
            <a:off x="7158038" y="4576763"/>
            <a:ext cx="76200" cy="152400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17434" name="Text Box 27"/>
          <p:cNvSpPr txBox="1">
            <a:spLocks noChangeArrowheads="1"/>
          </p:cNvSpPr>
          <p:nvPr/>
        </p:nvSpPr>
        <p:spPr bwMode="auto">
          <a:xfrm>
            <a:off x="7813675" y="6248400"/>
            <a:ext cx="219803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 eaLnBrk="0" hangingPunct="0"/>
            <a:r>
              <a:rPr lang="en-US" b="1">
                <a:latin typeface="Times New Roman" pitchFamily="18" charset="0"/>
              </a:rPr>
              <a:t>Field &amp; Cassel, 1997</a:t>
            </a:r>
          </a:p>
        </p:txBody>
      </p:sp>
      <p:sp>
        <p:nvSpPr>
          <p:cNvPr id="17435" name="Rectangle 2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Illness/Dying Trajectories:</a:t>
            </a:r>
            <a:br>
              <a:rPr lang="en-US" sz="3400"/>
            </a:br>
            <a:r>
              <a:rPr lang="en-US" sz="3400"/>
              <a:t>Slow Decline, Periodic Crisis, Death</a:t>
            </a:r>
          </a:p>
        </p:txBody>
      </p:sp>
    </p:spTree>
    <p:extLst>
      <p:ext uri="{BB962C8B-B14F-4D97-AF65-F5344CB8AC3E}">
        <p14:creationId xmlns:p14="http://schemas.microsoft.com/office/powerpoint/2010/main" val="2149027683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09800" y="304800"/>
            <a:ext cx="7772400" cy="13525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1" hangingPunct="1"/>
            <a:r>
              <a:rPr lang="en-US" sz="3400"/>
              <a:t>Illness/Dying Trajectories:</a:t>
            </a:r>
            <a:br>
              <a:rPr lang="en-US" sz="3400"/>
            </a:br>
            <a:r>
              <a:rPr lang="en-US" sz="3400"/>
              <a:t>Lingering, Expected Death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7848600" y="6172201"/>
            <a:ext cx="2514600" cy="276999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</p:spPr>
        <p:txBody>
          <a:bodyPr lIns="0" tIns="0" rIns="0" bIns="0" anchorCtr="1">
            <a:spAutoFit/>
          </a:bodyPr>
          <a:lstStyle/>
          <a:p>
            <a:pPr algn="ctr" defTabSz="914400"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Lunney et al., 2003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9296401" y="4830763"/>
            <a:ext cx="1225015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defTabSz="914400" eaLnBrk="0" hangingPunct="0">
              <a:defRPr/>
            </a:pPr>
            <a:r>
              <a:rPr lang="en-US" sz="2800" b="1" dirty="0">
                <a:solidFill>
                  <a:srgbClr val="00CCFF"/>
                </a:solidFill>
              </a:rPr>
              <a:t>Death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5432426" y="5889626"/>
            <a:ext cx="1014413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defTabSz="914400" eaLnBrk="0" hangingPunct="0">
              <a:defRPr/>
            </a:pPr>
            <a:r>
              <a:rPr lang="en-US" sz="2800" b="1" dirty="0">
                <a:solidFill>
                  <a:srgbClr val="00CCFF"/>
                </a:solidFill>
              </a:rPr>
              <a:t>Time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 rot="5400000" flipH="1" flipV="1">
            <a:off x="1024732" y="3544095"/>
            <a:ext cx="2460625" cy="5191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defTabSz="914400" eaLnBrk="0" hangingPunct="0">
              <a:defRPr/>
            </a:pPr>
            <a:r>
              <a:rPr lang="en-US" sz="2800" b="1" dirty="0">
                <a:solidFill>
                  <a:srgbClr val="00CCFF"/>
                </a:solidFill>
              </a:rPr>
              <a:t>Health Status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2622550" y="1881189"/>
            <a:ext cx="0" cy="4046537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pPr defTabSz="914400">
              <a:defRPr/>
            </a:pPr>
            <a:endParaRPr lang="en-US" dirty="0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2601913" y="5902325"/>
            <a:ext cx="7194550" cy="0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pPr defTabSz="914400">
              <a:defRPr/>
            </a:pPr>
            <a:endParaRPr lang="en-US" dirty="0"/>
          </a:p>
        </p:txBody>
      </p:sp>
      <p:sp>
        <p:nvSpPr>
          <p:cNvPr id="20489" name="Freeform 9"/>
          <p:cNvSpPr>
            <a:spLocks/>
          </p:cNvSpPr>
          <p:nvPr/>
        </p:nvSpPr>
        <p:spPr bwMode="auto">
          <a:xfrm>
            <a:off x="2619376" y="4017963"/>
            <a:ext cx="6361113" cy="18018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24" y="118"/>
              </a:cxn>
              <a:cxn ang="0">
                <a:pos x="534" y="406"/>
              </a:cxn>
              <a:cxn ang="0">
                <a:pos x="873" y="372"/>
              </a:cxn>
              <a:cxn ang="0">
                <a:pos x="1042" y="618"/>
              </a:cxn>
              <a:cxn ang="0">
                <a:pos x="1398" y="567"/>
              </a:cxn>
              <a:cxn ang="0">
                <a:pos x="1601" y="804"/>
              </a:cxn>
              <a:cxn ang="0">
                <a:pos x="1813" y="897"/>
              </a:cxn>
              <a:cxn ang="0">
                <a:pos x="2262" y="914"/>
              </a:cxn>
              <a:cxn ang="0">
                <a:pos x="2550" y="1008"/>
              </a:cxn>
              <a:cxn ang="0">
                <a:pos x="3236" y="1008"/>
              </a:cxn>
              <a:cxn ang="0">
                <a:pos x="3507" y="1058"/>
              </a:cxn>
              <a:cxn ang="0">
                <a:pos x="3812" y="1033"/>
              </a:cxn>
              <a:cxn ang="0">
                <a:pos x="4007" y="1135"/>
              </a:cxn>
            </a:cxnLst>
            <a:rect l="0" t="0" r="r" b="b"/>
            <a:pathLst>
              <a:path w="4007" h="1135">
                <a:moveTo>
                  <a:pt x="0" y="0"/>
                </a:moveTo>
                <a:cubicBezTo>
                  <a:pt x="167" y="25"/>
                  <a:pt x="335" y="50"/>
                  <a:pt x="424" y="118"/>
                </a:cubicBezTo>
                <a:cubicBezTo>
                  <a:pt x="513" y="186"/>
                  <a:pt x="459" y="364"/>
                  <a:pt x="534" y="406"/>
                </a:cubicBezTo>
                <a:cubicBezTo>
                  <a:pt x="609" y="448"/>
                  <a:pt x="788" y="337"/>
                  <a:pt x="873" y="372"/>
                </a:cubicBezTo>
                <a:cubicBezTo>
                  <a:pt x="958" y="407"/>
                  <a:pt x="954" y="585"/>
                  <a:pt x="1042" y="618"/>
                </a:cubicBezTo>
                <a:cubicBezTo>
                  <a:pt x="1130" y="651"/>
                  <a:pt x="1305" y="536"/>
                  <a:pt x="1398" y="567"/>
                </a:cubicBezTo>
                <a:cubicBezTo>
                  <a:pt x="1491" y="598"/>
                  <a:pt x="1532" y="749"/>
                  <a:pt x="1601" y="804"/>
                </a:cubicBezTo>
                <a:cubicBezTo>
                  <a:pt x="1670" y="859"/>
                  <a:pt x="1703" y="879"/>
                  <a:pt x="1813" y="897"/>
                </a:cubicBezTo>
                <a:cubicBezTo>
                  <a:pt x="1923" y="915"/>
                  <a:pt x="2139" y="896"/>
                  <a:pt x="2262" y="914"/>
                </a:cubicBezTo>
                <a:cubicBezTo>
                  <a:pt x="2385" y="932"/>
                  <a:pt x="2388" y="992"/>
                  <a:pt x="2550" y="1008"/>
                </a:cubicBezTo>
                <a:cubicBezTo>
                  <a:pt x="2712" y="1024"/>
                  <a:pt x="3077" y="1000"/>
                  <a:pt x="3236" y="1008"/>
                </a:cubicBezTo>
                <a:cubicBezTo>
                  <a:pt x="3395" y="1016"/>
                  <a:pt x="3411" y="1054"/>
                  <a:pt x="3507" y="1058"/>
                </a:cubicBezTo>
                <a:cubicBezTo>
                  <a:pt x="3603" y="1062"/>
                  <a:pt x="3729" y="1020"/>
                  <a:pt x="3812" y="1033"/>
                </a:cubicBezTo>
                <a:cubicBezTo>
                  <a:pt x="3895" y="1046"/>
                  <a:pt x="3958" y="1117"/>
                  <a:pt x="4007" y="1135"/>
                </a:cubicBezTo>
              </a:path>
            </a:pathLst>
          </a:custGeom>
          <a:noFill/>
          <a:ln w="38100" cap="flat" cmpd="sng">
            <a:solidFill>
              <a:srgbClr val="FFFF99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pPr defTabSz="914400">
              <a:defRPr/>
            </a:pPr>
            <a:endParaRPr lang="en-US" dirty="0"/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6230939" y="3289300"/>
            <a:ext cx="1199367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defTabSz="914400" eaLnBrk="0" hangingPunct="0">
              <a:defRPr/>
            </a:pPr>
            <a:r>
              <a:rPr lang="en-US" sz="2800" b="1" u="sng" dirty="0"/>
              <a:t>Frailty</a:t>
            </a:r>
          </a:p>
        </p:txBody>
      </p:sp>
    </p:spTree>
    <p:extLst>
      <p:ext uri="{BB962C8B-B14F-4D97-AF65-F5344CB8AC3E}">
        <p14:creationId xmlns:p14="http://schemas.microsoft.com/office/powerpoint/2010/main" val="622756140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Hospice Care Diagnosis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Hospice care is not just for patients dying of cancer</a:t>
            </a:r>
          </a:p>
          <a:p>
            <a:r>
              <a:rPr lang="en-US" sz="2000" dirty="0"/>
              <a:t>Other hospice diagnoses include:</a:t>
            </a:r>
          </a:p>
          <a:p>
            <a:pPr lvl="1"/>
            <a:r>
              <a:rPr lang="en-US" sz="2000" dirty="0"/>
              <a:t>End stage heart disease</a:t>
            </a:r>
          </a:p>
          <a:p>
            <a:pPr lvl="1"/>
            <a:r>
              <a:rPr lang="en-US" sz="2000" dirty="0"/>
              <a:t>End stage pulmonary disease</a:t>
            </a:r>
          </a:p>
          <a:p>
            <a:pPr lvl="1"/>
            <a:r>
              <a:rPr lang="en-US" sz="2000" dirty="0"/>
              <a:t>End stage renal disease</a:t>
            </a:r>
          </a:p>
          <a:p>
            <a:pPr lvl="1"/>
            <a:r>
              <a:rPr lang="en-US" sz="2000" dirty="0"/>
              <a:t>End stage liver disease</a:t>
            </a:r>
          </a:p>
          <a:p>
            <a:pPr lvl="1"/>
            <a:r>
              <a:rPr lang="en-US" sz="2000" dirty="0"/>
              <a:t>Dementia due to Alzheimer’s Disease and Related Disorders</a:t>
            </a:r>
          </a:p>
          <a:p>
            <a:pPr lvl="1"/>
            <a:r>
              <a:rPr lang="en-US" sz="2000" dirty="0"/>
              <a:t>HIV disease</a:t>
            </a:r>
          </a:p>
          <a:p>
            <a:pPr lvl="1"/>
            <a:r>
              <a:rPr lang="en-US" sz="2000" dirty="0"/>
              <a:t>Stroke &amp; Coma</a:t>
            </a:r>
          </a:p>
        </p:txBody>
      </p:sp>
    </p:spTree>
    <p:extLst>
      <p:ext uri="{BB962C8B-B14F-4D97-AF65-F5344CB8AC3E}">
        <p14:creationId xmlns:p14="http://schemas.microsoft.com/office/powerpoint/2010/main" val="892951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400" dirty="0"/>
              <a:t>Palliative Care = Hospice Care = DNR/DNI = Comfort Care </a:t>
            </a:r>
          </a:p>
        </p:txBody>
      </p:sp>
    </p:spTree>
    <p:extLst>
      <p:ext uri="{BB962C8B-B14F-4D97-AF65-F5344CB8AC3E}">
        <p14:creationId xmlns:p14="http://schemas.microsoft.com/office/powerpoint/2010/main" val="19715659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Payment for Hospice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There is a Medicare hospice benefit for Medicare part A beneficiaries</a:t>
            </a:r>
          </a:p>
          <a:p>
            <a:r>
              <a:rPr lang="en-US" sz="2400" dirty="0"/>
              <a:t>All but one state (Oklahoma) have a Medicaid hospice benefit</a:t>
            </a:r>
          </a:p>
          <a:p>
            <a:r>
              <a:rPr lang="en-US" sz="2400" dirty="0"/>
              <a:t>Many commercial insurances also cover hospice care as well</a:t>
            </a:r>
          </a:p>
          <a:p>
            <a:r>
              <a:rPr lang="en-US" sz="2400" dirty="0"/>
              <a:t>Most hospices are committed to caring for all patients, regardless of an individual’s ability to pay</a:t>
            </a:r>
          </a:p>
        </p:txBody>
      </p:sp>
    </p:spTree>
    <p:extLst>
      <p:ext uri="{BB962C8B-B14F-4D97-AF65-F5344CB8AC3E}">
        <p14:creationId xmlns:p14="http://schemas.microsoft.com/office/powerpoint/2010/main" val="27446745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Hospice Service Periods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patient’s primary physician and hospice team evaluate the patient’s eligibility for hospice care on a regular basis. </a:t>
            </a:r>
            <a:br>
              <a:rPr lang="en-US" dirty="0"/>
            </a:br>
            <a:endParaRPr lang="en-US" dirty="0"/>
          </a:p>
          <a:p>
            <a:r>
              <a:rPr lang="en-US" dirty="0"/>
              <a:t>The first and second certification periods are 90 days; subsequent periods are 60 days.</a:t>
            </a:r>
          </a:p>
          <a:p>
            <a:endParaRPr lang="en-US" dirty="0"/>
          </a:p>
          <a:p>
            <a:r>
              <a:rPr lang="en-US" dirty="0"/>
              <a:t>If a patient no longer meets criteria for hospice care, they may be discharged and readmitted at a later date</a:t>
            </a:r>
          </a:p>
        </p:txBody>
      </p:sp>
    </p:spTree>
    <p:extLst>
      <p:ext uri="{BB962C8B-B14F-4D97-AF65-F5344CB8AC3E}">
        <p14:creationId xmlns:p14="http://schemas.microsoft.com/office/powerpoint/2010/main" val="9658789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Hospice Core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Hospice core services must be routinely provided by the hospice, and cannot be delegated to the facility.</a:t>
            </a:r>
          </a:p>
          <a:p>
            <a:r>
              <a:rPr lang="en-US" sz="2400" dirty="0"/>
              <a:t>Hospice core services include:</a:t>
            </a:r>
          </a:p>
          <a:p>
            <a:pPr lvl="1"/>
            <a:r>
              <a:rPr lang="en-US" sz="2400" dirty="0"/>
              <a:t>Physician services</a:t>
            </a:r>
          </a:p>
          <a:p>
            <a:pPr lvl="1"/>
            <a:r>
              <a:rPr lang="en-US" sz="2400" dirty="0"/>
              <a:t>Nursing services</a:t>
            </a:r>
          </a:p>
          <a:p>
            <a:pPr lvl="1"/>
            <a:r>
              <a:rPr lang="en-US" sz="2400" dirty="0"/>
              <a:t>Social work services</a:t>
            </a:r>
          </a:p>
          <a:p>
            <a:pPr lvl="1"/>
            <a:r>
              <a:rPr lang="en-US" sz="2400" dirty="0"/>
              <a:t>Counseling services</a:t>
            </a:r>
          </a:p>
          <a:p>
            <a:pPr lvl="2"/>
            <a:r>
              <a:rPr lang="en-US" sz="2400" dirty="0"/>
              <a:t>Bereavement and spiritual</a:t>
            </a:r>
          </a:p>
          <a:p>
            <a:pPr lvl="2"/>
            <a:r>
              <a:rPr lang="en-US" sz="2400" dirty="0"/>
              <a:t>Dietary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5122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" name="Shape 262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73479" y="81643"/>
            <a:ext cx="12050485" cy="6686549"/>
          </a:xfrm>
          <a:prstGeom prst="rect">
            <a:avLst/>
          </a:prstGeom>
          <a:noFill/>
          <a:ln>
            <a:noFill/>
          </a:ln>
        </p:spPr>
      </p:pic>
      <p:sp>
        <p:nvSpPr>
          <p:cNvPr id="263" name="Shape 263"/>
          <p:cNvSpPr/>
          <p:nvPr/>
        </p:nvSpPr>
        <p:spPr>
          <a:xfrm>
            <a:off x="4146003" y="3778683"/>
            <a:ext cx="1021989" cy="450937"/>
          </a:xfrm>
          <a:prstGeom prst="ellipse">
            <a:avLst/>
          </a:prstGeom>
          <a:solidFill>
            <a:schemeClr val="accent1"/>
          </a:solidFill>
          <a:ln w="15875" cap="flat" cmpd="sng">
            <a:solidFill>
              <a:srgbClr val="2276AD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64" name="Shape 264"/>
          <p:cNvSpPr/>
          <p:nvPr/>
        </p:nvSpPr>
        <p:spPr>
          <a:xfrm>
            <a:off x="3992411" y="3046844"/>
            <a:ext cx="945714" cy="450937"/>
          </a:xfrm>
          <a:prstGeom prst="ellipse">
            <a:avLst/>
          </a:prstGeom>
          <a:solidFill>
            <a:schemeClr val="accent1"/>
          </a:solidFill>
          <a:ln w="15875" cap="flat" cmpd="sng">
            <a:solidFill>
              <a:srgbClr val="2276AD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65" name="Shape 265"/>
          <p:cNvSpPr/>
          <p:nvPr/>
        </p:nvSpPr>
        <p:spPr>
          <a:xfrm>
            <a:off x="4786584" y="2335605"/>
            <a:ext cx="1108030" cy="450937"/>
          </a:xfrm>
          <a:prstGeom prst="ellipse">
            <a:avLst/>
          </a:prstGeom>
          <a:solidFill>
            <a:schemeClr val="accent1"/>
          </a:solidFill>
          <a:ln w="15875" cap="flat" cmpd="sng">
            <a:solidFill>
              <a:srgbClr val="2276AD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66" name="Shape 266"/>
          <p:cNvSpPr/>
          <p:nvPr/>
        </p:nvSpPr>
        <p:spPr>
          <a:xfrm>
            <a:off x="6236993" y="2335605"/>
            <a:ext cx="945714" cy="450937"/>
          </a:xfrm>
          <a:prstGeom prst="ellipse">
            <a:avLst/>
          </a:prstGeom>
          <a:solidFill>
            <a:schemeClr val="accent1"/>
          </a:solidFill>
          <a:ln w="15875" cap="flat" cmpd="sng">
            <a:solidFill>
              <a:srgbClr val="2276AD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67" name="Shape 267"/>
          <p:cNvSpPr/>
          <p:nvPr/>
        </p:nvSpPr>
        <p:spPr>
          <a:xfrm>
            <a:off x="7182707" y="2981530"/>
            <a:ext cx="945714" cy="450937"/>
          </a:xfrm>
          <a:prstGeom prst="ellipse">
            <a:avLst/>
          </a:prstGeom>
          <a:solidFill>
            <a:schemeClr val="accent1"/>
          </a:solidFill>
          <a:ln w="15875" cap="flat" cmpd="sng">
            <a:solidFill>
              <a:srgbClr val="2276AD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68" name="Shape 268"/>
          <p:cNvSpPr/>
          <p:nvPr/>
        </p:nvSpPr>
        <p:spPr>
          <a:xfrm>
            <a:off x="6922158" y="3778684"/>
            <a:ext cx="945714" cy="450937"/>
          </a:xfrm>
          <a:prstGeom prst="ellipse">
            <a:avLst/>
          </a:prstGeom>
          <a:solidFill>
            <a:schemeClr val="accent1"/>
          </a:solidFill>
          <a:ln w="15875" cap="flat" cmpd="sng">
            <a:solidFill>
              <a:srgbClr val="2276AD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69" name="Shape 269"/>
          <p:cNvSpPr/>
          <p:nvPr/>
        </p:nvSpPr>
        <p:spPr>
          <a:xfrm>
            <a:off x="5638866" y="4156143"/>
            <a:ext cx="1070984" cy="450937"/>
          </a:xfrm>
          <a:prstGeom prst="ellipse">
            <a:avLst/>
          </a:prstGeom>
          <a:solidFill>
            <a:schemeClr val="accent1"/>
          </a:solidFill>
          <a:ln w="15875" cap="flat" cmpd="sng">
            <a:solidFill>
              <a:srgbClr val="2276AD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  <p:extLst>
      <p:ext uri="{BB962C8B-B14F-4D97-AF65-F5344CB8AC3E}">
        <p14:creationId xmlns:p14="http://schemas.microsoft.com/office/powerpoint/2010/main" val="470927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Hospice Facts and Figures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Demographics 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65% of patients over age of 75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58% of patients are female</a:t>
            </a:r>
          </a:p>
          <a:p>
            <a:endParaRPr lang="en-US" dirty="0"/>
          </a:p>
        </p:txBody>
      </p:sp>
      <p:pic>
        <p:nvPicPr>
          <p:cNvPr id="6146" name="Picture 2" descr="http://2.bp.blogspot.com/-fcedUF5wJlI/UppUyKYUnRI/AAAAAAAABhQ/gM7JfLuLQhM/s1600/Number+serve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0219" y="1723813"/>
            <a:ext cx="6169981" cy="4690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38003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Hospice Facts and Figures </a:t>
            </a:r>
          </a:p>
        </p:txBody>
      </p:sp>
      <p:pic>
        <p:nvPicPr>
          <p:cNvPr id="10242" name="Picture 2" descr="http://2.bp.blogspot.com/-PngT2-teu4U/UppX1WrmIsI/AAAAAAAABh4/xfZnzmqe_hU/s1600/Table+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2957" y="1762086"/>
            <a:ext cx="4206085" cy="4731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6884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Hospice Facts and Figures</a:t>
            </a:r>
          </a:p>
        </p:txBody>
      </p:sp>
      <p:pic>
        <p:nvPicPr>
          <p:cNvPr id="9218" name="Picture 2" descr="http://3.bp.blogspot.com/-fDmP146RiAY/UppUG6Zig-I/AAAAAAAABhI/7ZtScWNa_E4/s1600/Table+11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22" y="2497667"/>
            <a:ext cx="5329678" cy="3104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http://1.bp.blogspot.com/-doqXe9n_lIc/UppVIf3KmxI/AAAAAAAABhY/_g7jwjdSmOo/s1600/Locati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591" y="2497667"/>
            <a:ext cx="5336477" cy="3090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63492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Hospice Facts and Figures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1905966" y="1717675"/>
            <a:ext cx="3345083" cy="494355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Length of Stay Data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Average LOS 71.8  days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Median LOS 18.7 days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35% of patients                     LOS &lt; 7days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Only 9%of patient               LOS&gt; 180 days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Stated another way, there are many patients receiving care for many months, but half of all beneficiaries spend less than 18.7 days enrolled.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172" name="Picture 4" descr="http://1.bp.blogspot.com/-Un7fZ7XOpg4/UppYJLwKxDI/AAAAAAAABiA/RF6Mw0qFq9I/s1600/LO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0" y="1717676"/>
            <a:ext cx="6018386" cy="4741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4809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Palliative Care (PC)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3995271" cy="3749040"/>
          </a:xfrm>
        </p:spPr>
        <p:txBody>
          <a:bodyPr/>
          <a:lstStyle/>
          <a:p>
            <a:r>
              <a:rPr lang="en-US" dirty="0"/>
              <a:t>Palliative care still  befuddles many people when they first hear the term.</a:t>
            </a:r>
          </a:p>
          <a:p>
            <a:r>
              <a:rPr lang="en-US" dirty="0"/>
              <a:t>Even after seeing it people may feel like a blind scientist  touching different parts of an elephant. </a:t>
            </a:r>
          </a:p>
        </p:txBody>
      </p:sp>
      <p:pic>
        <p:nvPicPr>
          <p:cNvPr id="5" name="Picture 10" descr="http://2.bp.blogspot.com/-IpP3t6RGbAw/Tgv22hYLrOI/AAAAAAAADUM/IlRMO0BXCLs/s1600/elephant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7294" y="2103120"/>
            <a:ext cx="6072094" cy="4388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1009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Definition of PC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/>
              <a:t>“Palliative care is an approach that improves the quality of life of patients and their families facing the problems associated with life-threatening illness, through the prevention and relief of suffering by means of early identification and impeccable assessment and treatment of pain and other problems, physical, psychosocial and spiritual.”</a:t>
            </a:r>
          </a:p>
        </p:txBody>
      </p:sp>
    </p:spTree>
    <p:extLst>
      <p:ext uri="{BB962C8B-B14F-4D97-AF65-F5344CB8AC3E}">
        <p14:creationId xmlns:p14="http://schemas.microsoft.com/office/powerpoint/2010/main" val="2019551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Dame Cicely Saunders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3931920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Born June 24</a:t>
            </a:r>
            <a:r>
              <a:rPr lang="en-US" sz="2000" baseline="30000" dirty="0"/>
              <a:t>th</a:t>
            </a:r>
            <a:r>
              <a:rPr lang="en-US" sz="2000" dirty="0"/>
              <a:t>, 1918</a:t>
            </a:r>
          </a:p>
          <a:p>
            <a:r>
              <a:rPr lang="en-US" sz="2000" dirty="0"/>
              <a:t>Oxford Trained nurse: Noted the plight of the dying and, in particular the need for pain control</a:t>
            </a:r>
          </a:p>
          <a:p>
            <a:r>
              <a:rPr lang="en-US" sz="2000" dirty="0"/>
              <a:t>In 1947 became a social worker after back injury ended her career as an nurse. </a:t>
            </a:r>
          </a:p>
          <a:p>
            <a:r>
              <a:rPr lang="en-US" sz="2000" dirty="0"/>
              <a:t>1957 became a doctor on advise of medical mentor at age 39. </a:t>
            </a:r>
          </a:p>
          <a:p>
            <a:pPr lvl="1"/>
            <a:r>
              <a:rPr lang="en-US" dirty="0"/>
              <a:t>Idea of regular opioids for pain, rather than prn.  </a:t>
            </a:r>
          </a:p>
          <a:p>
            <a:pPr lvl="1"/>
            <a:r>
              <a:rPr lang="en-US" dirty="0"/>
              <a:t>Total pain: Physical, social (interpersonal relationships), spiritual (anger, regret, meaningless), &amp; psychological pain ( anxiety, fear, anger). </a:t>
            </a:r>
          </a:p>
          <a:p>
            <a:r>
              <a:rPr lang="en-US" sz="2000" dirty="0"/>
              <a:t>Birth of hospice and concept of total pain. St. Christopher’s Hospice in London (1967).</a:t>
            </a:r>
          </a:p>
          <a:p>
            <a:pPr lvl="1"/>
            <a:r>
              <a:rPr lang="en-US" dirty="0"/>
              <a:t>1971 Hospice Movement in the United States</a:t>
            </a:r>
          </a:p>
          <a:p>
            <a:pPr lvl="1"/>
            <a:r>
              <a:rPr lang="en-US" dirty="0"/>
              <a:t>2005 died at St. Christopher Hospice.</a:t>
            </a:r>
          </a:p>
          <a:p>
            <a:pPr lvl="1"/>
            <a:endParaRPr lang="en-US" dirty="0"/>
          </a:p>
          <a:p>
            <a:pPr marL="27432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27432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67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Dr. Balfour Mount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200" dirty="0"/>
              <a:t>Considered father of Palliative Care in North America</a:t>
            </a:r>
          </a:p>
          <a:p>
            <a:r>
              <a:rPr lang="en-US" sz="2200" dirty="0"/>
              <a:t>In January 1973, Dr. Mount, a urologic-cancer surgeon, was influenced by a discussion group of Elisabeth </a:t>
            </a:r>
            <a:r>
              <a:rPr lang="en-US" sz="2200" dirty="0" err="1"/>
              <a:t>Kubler</a:t>
            </a:r>
            <a:r>
              <a:rPr lang="en-US" sz="2200" dirty="0"/>
              <a:t>-Ross' book On Death and Dying to lead a study at the conditions at Montreal's Royal Victoria Hospital. </a:t>
            </a:r>
          </a:p>
          <a:p>
            <a:r>
              <a:rPr lang="en-US" sz="2200" dirty="0"/>
              <a:t> In September 1973, impressed by what he learnt working with Dame Saunders, Dr. Mount decided to create a hospice-like ward at the Royal Victoria. </a:t>
            </a:r>
          </a:p>
          <a:p>
            <a:r>
              <a:rPr lang="en-US" sz="2200" dirty="0"/>
              <a:t>He decided against hospice, his first choice, because hospice in French means Nursing home and called the new program palliative care, based on the word palate’s etymology.</a:t>
            </a:r>
          </a:p>
          <a:p>
            <a:pPr marL="0" indent="0">
              <a:buNone/>
            </a:pPr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756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the difference?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844564" y="2193365"/>
            <a:ext cx="8247732" cy="3858505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40106" y="3800988"/>
            <a:ext cx="29050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/>
              <a:t>Palliative Care</a:t>
            </a:r>
          </a:p>
        </p:txBody>
      </p:sp>
      <p:sp>
        <p:nvSpPr>
          <p:cNvPr id="6" name="Oval 5"/>
          <p:cNvSpPr/>
          <p:nvPr/>
        </p:nvSpPr>
        <p:spPr>
          <a:xfrm>
            <a:off x="7081041" y="2980481"/>
            <a:ext cx="3985126" cy="2444976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697731" y="2377715"/>
            <a:ext cx="27374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Symptom Management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94058" y="4537383"/>
            <a:ext cx="27374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Quality of Life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7379" y="3621302"/>
            <a:ext cx="27374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Less than 6 months prognosis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39038" y="2834131"/>
            <a:ext cx="23318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 Life expectancy Limit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78611" y="5576360"/>
            <a:ext cx="27374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Interdisciplinary Team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27379" y="4537385"/>
            <a:ext cx="29218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Bereavement for up to a year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880189" y="4919047"/>
            <a:ext cx="27374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Forgo medical treatments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880189" y="3153674"/>
            <a:ext cx="27374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Medicare Elected Benefit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92411" y="3941751"/>
            <a:ext cx="27374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/>
              <a:t>Hospice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98861" y="5035341"/>
            <a:ext cx="28358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Provided with other treatments</a:t>
            </a:r>
          </a:p>
        </p:txBody>
      </p:sp>
      <p:sp>
        <p:nvSpPr>
          <p:cNvPr id="26" name="Oval 25"/>
          <p:cNvSpPr/>
          <p:nvPr/>
        </p:nvSpPr>
        <p:spPr>
          <a:xfrm>
            <a:off x="1085896" y="3402985"/>
            <a:ext cx="3284232" cy="2576575"/>
          </a:xfrm>
          <a:prstGeom prst="ellipse">
            <a:avLst/>
          </a:prstGeom>
          <a:solidFill>
            <a:schemeClr val="accent4">
              <a:lumMod val="60000"/>
              <a:lumOff val="40000"/>
              <a:alpha val="88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509826" y="4257879"/>
            <a:ext cx="2373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Curative / Life Prolonging Therapy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803385" y="3307562"/>
            <a:ext cx="22926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Advance Care Planning</a:t>
            </a:r>
          </a:p>
        </p:txBody>
      </p:sp>
    </p:spTree>
    <p:extLst>
      <p:ext uri="{BB962C8B-B14F-4D97-AF65-F5344CB8AC3E}">
        <p14:creationId xmlns:p14="http://schemas.microsoft.com/office/powerpoint/2010/main" val="3052260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Old Model of Care</a:t>
            </a:r>
          </a:p>
        </p:txBody>
      </p:sp>
      <p:sp>
        <p:nvSpPr>
          <p:cNvPr id="4" name="Rectangle 3"/>
          <p:cNvSpPr/>
          <p:nvPr/>
        </p:nvSpPr>
        <p:spPr>
          <a:xfrm>
            <a:off x="2308860" y="2865120"/>
            <a:ext cx="6126480" cy="275082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435340" y="2865120"/>
            <a:ext cx="1409700" cy="275082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672840" y="3825240"/>
            <a:ext cx="2766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Curative Care</a:t>
            </a:r>
          </a:p>
        </p:txBody>
      </p:sp>
      <p:sp>
        <p:nvSpPr>
          <p:cNvPr id="7" name="TextBox 6"/>
          <p:cNvSpPr txBox="1"/>
          <p:nvPr/>
        </p:nvSpPr>
        <p:spPr>
          <a:xfrm rot="5400000">
            <a:off x="7941677" y="3776813"/>
            <a:ext cx="25260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Comfort Care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379402" y="5770237"/>
            <a:ext cx="7168458" cy="152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175760" y="5901750"/>
            <a:ext cx="2499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Disease Course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502140" y="5615940"/>
            <a:ext cx="929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Death</a:t>
            </a:r>
          </a:p>
        </p:txBody>
      </p:sp>
    </p:spTree>
    <p:extLst>
      <p:ext uri="{BB962C8B-B14F-4D97-AF65-F5344CB8AC3E}">
        <p14:creationId xmlns:p14="http://schemas.microsoft.com/office/powerpoint/2010/main" val="2798557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373545"/>
      </a:dk2>
      <a:lt2>
        <a:srgbClr val="BCD0E0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6793CD"/>
      </a:accent6>
      <a:hlink>
        <a:srgbClr val="6B9F25"/>
      </a:hlink>
      <a:folHlink>
        <a:srgbClr val="9F6715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913DB040-6816-4415-960D-8178C78575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697</TotalTime>
  <Words>1883</Words>
  <Application>Microsoft Office PowerPoint</Application>
  <PresentationFormat>Widescreen</PresentationFormat>
  <Paragraphs>261</Paragraphs>
  <Slides>37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Calibri</vt:lpstr>
      <vt:lpstr>Century Gothic</vt:lpstr>
      <vt:lpstr>Questrial</vt:lpstr>
      <vt:lpstr>Times New Roman</vt:lpstr>
      <vt:lpstr>Savon</vt:lpstr>
      <vt:lpstr>Palliative care  vs.  Hospice</vt:lpstr>
      <vt:lpstr>Case:</vt:lpstr>
      <vt:lpstr>Terminology </vt:lpstr>
      <vt:lpstr>Palliative Care (PC) ?</vt:lpstr>
      <vt:lpstr>WHO Definition of PC</vt:lpstr>
      <vt:lpstr>Dame Cicely Saunders</vt:lpstr>
      <vt:lpstr>Dr. Balfour Mount</vt:lpstr>
      <vt:lpstr>What’s the difference?</vt:lpstr>
      <vt:lpstr>Old Model of Care</vt:lpstr>
      <vt:lpstr>Simultaneous Care Model</vt:lpstr>
      <vt:lpstr>General PC Principles </vt:lpstr>
      <vt:lpstr>Palliative Care Model</vt:lpstr>
      <vt:lpstr>Appropriate PC Referrals </vt:lpstr>
      <vt:lpstr>Need for Palliative Care</vt:lpstr>
      <vt:lpstr>What do patients want?</vt:lpstr>
      <vt:lpstr>Cause of Death—Demographic &amp; Social Trends</vt:lpstr>
      <vt:lpstr>Growth of Palliative Care</vt:lpstr>
      <vt:lpstr>Growth of Palliative Care</vt:lpstr>
      <vt:lpstr>What is hospice care?</vt:lpstr>
      <vt:lpstr>What is hospice care?</vt:lpstr>
      <vt:lpstr>Where is hospice care provided?</vt:lpstr>
      <vt:lpstr>Basic Principles of Hospice Care</vt:lpstr>
      <vt:lpstr>When is Hospice Care Appropriate?</vt:lpstr>
      <vt:lpstr>Determining Prognosis</vt:lpstr>
      <vt:lpstr>Illness/Dying Trajectories: Sudden Death—Unexpected Cause</vt:lpstr>
      <vt:lpstr>Illness/Dying Trajectories: Steady Decline—Short Terminal Phase</vt:lpstr>
      <vt:lpstr>Illness/Dying Trajectories: Slow Decline, Periodic Crisis, Death</vt:lpstr>
      <vt:lpstr>Illness/Dying Trajectories: Lingering, Expected Death</vt:lpstr>
      <vt:lpstr>Hospice Care Diagnosis </vt:lpstr>
      <vt:lpstr>Payment for Hospice Care</vt:lpstr>
      <vt:lpstr>Hospice Service Periods</vt:lpstr>
      <vt:lpstr>Hospice Core Services</vt:lpstr>
      <vt:lpstr>PowerPoint Presentation</vt:lpstr>
      <vt:lpstr>Hospice Facts and Figures</vt:lpstr>
      <vt:lpstr>Hospice Facts and Figures </vt:lpstr>
      <vt:lpstr>Hospice Facts and Figures</vt:lpstr>
      <vt:lpstr>Hospice Facts and Figures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Palliative care</dc:title>
  <dc:creator>Pouria Kashkouli</dc:creator>
  <cp:lastModifiedBy>Kimura, Angela</cp:lastModifiedBy>
  <cp:revision>43</cp:revision>
  <dcterms:created xsi:type="dcterms:W3CDTF">2016-07-31T21:04:35Z</dcterms:created>
  <dcterms:modified xsi:type="dcterms:W3CDTF">2020-11-03T19:07:11Z</dcterms:modified>
</cp:coreProperties>
</file>