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6"/>
  </p:notesMasterIdLst>
  <p:handoutMasterIdLst>
    <p:handoutMasterId r:id="rId87"/>
  </p:handoutMasterIdLst>
  <p:sldIdLst>
    <p:sldId id="512" r:id="rId2"/>
    <p:sldId id="545" r:id="rId3"/>
    <p:sldId id="260" r:id="rId4"/>
    <p:sldId id="370" r:id="rId5"/>
    <p:sldId id="525" r:id="rId6"/>
    <p:sldId id="402" r:id="rId7"/>
    <p:sldId id="526" r:id="rId8"/>
    <p:sldId id="519" r:id="rId9"/>
    <p:sldId id="520" r:id="rId10"/>
    <p:sldId id="398" r:id="rId11"/>
    <p:sldId id="481" r:id="rId12"/>
    <p:sldId id="482" r:id="rId13"/>
    <p:sldId id="483" r:id="rId14"/>
    <p:sldId id="493" r:id="rId15"/>
    <p:sldId id="527" r:id="rId16"/>
    <p:sldId id="409" r:id="rId17"/>
    <p:sldId id="401" r:id="rId18"/>
    <p:sldId id="429" r:id="rId19"/>
    <p:sldId id="430" r:id="rId20"/>
    <p:sldId id="411" r:id="rId21"/>
    <p:sldId id="513" r:id="rId22"/>
    <p:sldId id="514" r:id="rId23"/>
    <p:sldId id="486" r:id="rId24"/>
    <p:sldId id="515" r:id="rId25"/>
    <p:sldId id="516" r:id="rId26"/>
    <p:sldId id="473" r:id="rId27"/>
    <p:sldId id="474" r:id="rId28"/>
    <p:sldId id="434" r:id="rId29"/>
    <p:sldId id="464" r:id="rId30"/>
    <p:sldId id="431" r:id="rId31"/>
    <p:sldId id="517" r:id="rId32"/>
    <p:sldId id="518" r:id="rId33"/>
    <p:sldId id="508" r:id="rId34"/>
    <p:sldId id="438" r:id="rId35"/>
    <p:sldId id="410" r:id="rId36"/>
    <p:sldId id="441" r:id="rId37"/>
    <p:sldId id="442" r:id="rId38"/>
    <p:sldId id="413" r:id="rId39"/>
    <p:sldId id="445" r:id="rId40"/>
    <p:sldId id="446" r:id="rId41"/>
    <p:sldId id="521" r:id="rId42"/>
    <p:sldId id="522" r:id="rId43"/>
    <p:sldId id="468" r:id="rId44"/>
    <p:sldId id="447" r:id="rId45"/>
    <p:sldId id="528" r:id="rId46"/>
    <p:sldId id="416" r:id="rId47"/>
    <p:sldId id="422" r:id="rId48"/>
    <p:sldId id="419" r:id="rId49"/>
    <p:sldId id="415" r:id="rId50"/>
    <p:sldId id="451" r:id="rId51"/>
    <p:sldId id="469" r:id="rId52"/>
    <p:sldId id="540" r:id="rId53"/>
    <p:sldId id="532" r:id="rId54"/>
    <p:sldId id="549" r:id="rId55"/>
    <p:sldId id="533" r:id="rId56"/>
    <p:sldId id="534" r:id="rId57"/>
    <p:sldId id="535" r:id="rId58"/>
    <p:sldId id="541" r:id="rId59"/>
    <p:sldId id="505" r:id="rId60"/>
    <p:sldId id="496" r:id="rId61"/>
    <p:sldId id="472" r:id="rId62"/>
    <p:sldId id="509" r:id="rId63"/>
    <p:sldId id="452" r:id="rId64"/>
    <p:sldId id="542" r:id="rId65"/>
    <p:sldId id="550" r:id="rId66"/>
    <p:sldId id="510" r:id="rId67"/>
    <p:sldId id="404" r:id="rId68"/>
    <p:sldId id="466" r:id="rId69"/>
    <p:sldId id="524" r:id="rId70"/>
    <p:sldId id="485" r:id="rId71"/>
    <p:sldId id="497" r:id="rId72"/>
    <p:sldId id="530" r:id="rId73"/>
    <p:sldId id="529" r:id="rId74"/>
    <p:sldId id="536" r:id="rId75"/>
    <p:sldId id="537" r:id="rId76"/>
    <p:sldId id="538" r:id="rId77"/>
    <p:sldId id="539" r:id="rId78"/>
    <p:sldId id="455" r:id="rId79"/>
    <p:sldId id="504" r:id="rId80"/>
    <p:sldId id="547" r:id="rId81"/>
    <p:sldId id="551" r:id="rId82"/>
    <p:sldId id="552" r:id="rId83"/>
    <p:sldId id="397" r:id="rId84"/>
    <p:sldId id="454" r:id="rId85"/>
  </p:sldIdLst>
  <p:sldSz cx="10287000" cy="6858000" type="35mm"/>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240">
          <p15:clr>
            <a:srgbClr val="A4A3A4"/>
          </p15:clr>
        </p15:guide>
      </p15:sldGuideLst>
    </p:ext>
    <p:ext uri="{2D200454-40CA-4A62-9FC3-DE9A4176ACB9}">
      <p15:notesGuideLst xmlns:p15="http://schemas.microsoft.com/office/powerpoint/2012/main" xmlns="">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 lastIdx="6" clrIdx="0"/>
  <p:cmAuthor id="1" name="jmartin" initials="j" lastIdx="10" clrIdx="1"/>
  <p:cmAuthor id="2" name="Jeff Martin" initials="JM" lastIdx="47" clrIdx="2"/>
  <p:cmAuthor id="3" name="Martin, Jeff" initials="MJ"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CC"/>
    <a:srgbClr val="FF3300"/>
    <a:srgbClr val="00CC00"/>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839" autoAdjust="0"/>
    <p:restoredTop sz="78417" autoAdjust="0"/>
  </p:normalViewPr>
  <p:slideViewPr>
    <p:cSldViewPr>
      <p:cViewPr>
        <p:scale>
          <a:sx n="69" d="100"/>
          <a:sy n="69" d="100"/>
        </p:scale>
        <p:origin x="-984" y="-72"/>
      </p:cViewPr>
      <p:guideLst>
        <p:guide orient="horz" pos="2160"/>
        <p:guide pos="3240"/>
      </p:guideLst>
    </p:cSldViewPr>
  </p:slideViewPr>
  <p:outlineViewPr>
    <p:cViewPr>
      <p:scale>
        <a:sx n="33" d="100"/>
        <a:sy n="33" d="100"/>
      </p:scale>
      <p:origin x="0" y="0"/>
    </p:cViewPr>
  </p:outlineViewPr>
  <p:notesTextViewPr>
    <p:cViewPr>
      <p:scale>
        <a:sx n="100" d="100"/>
        <a:sy n="100" d="100"/>
      </p:scale>
      <p:origin x="0" y="462"/>
    </p:cViewPr>
  </p:notesTextViewPr>
  <p:sorterViewPr>
    <p:cViewPr>
      <p:scale>
        <a:sx n="60" d="100"/>
        <a:sy n="60" d="100"/>
      </p:scale>
      <p:origin x="0" y="6276"/>
    </p:cViewPr>
  </p:sorterViewPr>
  <p:notesViewPr>
    <p:cSldViewPr>
      <p:cViewPr>
        <p:scale>
          <a:sx n="75" d="100"/>
          <a:sy n="75" d="100"/>
        </p:scale>
        <p:origin x="-1284" y="504"/>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r>
              <a:rPr lang="en-US" altLang="en-US" dirty="0"/>
              <a:t>Measurements:  Reproducibility and Validity  </a:t>
            </a:r>
            <a:fld id="{87656CB5-7152-466E-BAEA-484E6C005F08}" type="slidenum">
              <a:rPr lang="en-US" altLang="en-US"/>
              <a:pPr/>
              <a:t>‹#›</a:t>
            </a:fld>
            <a:endParaRPr lang="en-US" altLang="en-US" dirty="0"/>
          </a:p>
        </p:txBody>
      </p:sp>
      <p:sp>
        <p:nvSpPr>
          <p:cNvPr id="4099"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fld id="{F809C45A-B5A7-446B-922F-B4F8B658491F}" type="slidenum">
              <a:rPr lang="en-US" altLang="en-US"/>
              <a:pPr/>
              <a:t>‹#›</a:t>
            </a:fld>
            <a:endParaRPr lang="en-US" altLang="en-US" dirty="0"/>
          </a:p>
        </p:txBody>
      </p:sp>
      <p:sp>
        <p:nvSpPr>
          <p:cNvPr id="4100"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dirty="0"/>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C8B7BE5C-D541-4975-971D-29202C857DA9}" type="slidenum">
              <a:rPr lang="en-US" altLang="en-US"/>
              <a:pPr/>
              <a:t>‹#›</a:t>
            </a:fld>
            <a:endParaRPr lang="en-US" altLang="en-US" dirty="0"/>
          </a:p>
        </p:txBody>
      </p:sp>
    </p:spTree>
    <p:extLst>
      <p:ext uri="{BB962C8B-B14F-4D97-AF65-F5344CB8AC3E}">
        <p14:creationId xmlns:p14="http://schemas.microsoft.com/office/powerpoint/2010/main" val="4673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l" defTabSz="931863">
              <a:defRPr sz="1200"/>
            </a:lvl1pPr>
          </a:lstStyle>
          <a:p>
            <a:endParaRPr lang="en-US" altLang="en-US" dirty="0"/>
          </a:p>
        </p:txBody>
      </p:sp>
      <p:sp>
        <p:nvSpPr>
          <p:cNvPr id="1945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ltLang="en-US" dirty="0"/>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l" defTabSz="931863">
              <a:defRPr sz="1200"/>
            </a:lvl1pPr>
          </a:lstStyle>
          <a:p>
            <a:endParaRPr lang="en-US" altLang="en-US" dirty="0"/>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a:lvl1pPr>
          </a:lstStyle>
          <a:p>
            <a:fld id="{B55D3100-1868-4380-8AEF-D09CA4BFC245}" type="slidenum">
              <a:rPr lang="en-US" altLang="en-US"/>
              <a:pPr/>
              <a:t>‹#›</a:t>
            </a:fld>
            <a:endParaRPr lang="en-US" altLang="en-US" dirty="0"/>
          </a:p>
        </p:txBody>
      </p:sp>
    </p:spTree>
    <p:extLst>
      <p:ext uri="{BB962C8B-B14F-4D97-AF65-F5344CB8AC3E}">
        <p14:creationId xmlns:p14="http://schemas.microsoft.com/office/powerpoint/2010/main" val="2315156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pPr/>
              <a:t>2</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altLang="en-US" dirty="0" smtClean="0"/>
              <a:t>Let’s remind ourselves where we are in the discussion of the classification scheme for error in clinical and epidemiologic research.   Remember, we emphasized</a:t>
            </a:r>
            <a:r>
              <a:rPr lang="en-US" altLang="en-US" baseline="0" dirty="0" smtClean="0"/>
              <a:t> the “Big 4” sources of error: selection bias, measurement bias, and confounding, as the three forms of bias and then, the fourth, chance. </a:t>
            </a:r>
            <a:r>
              <a:rPr lang="en-US" altLang="en-US" dirty="0" smtClean="0"/>
              <a:t> We talked about selection bias two weeks</a:t>
            </a:r>
            <a:r>
              <a:rPr lang="en-US" altLang="en-US" baseline="0" dirty="0" smtClean="0"/>
              <a:t> ago.  Last week, we</a:t>
            </a:r>
            <a:r>
              <a:rPr lang="en-US" altLang="en-US" dirty="0" smtClean="0"/>
              <a:t> introduced how we characterize measurements, in terms of reproducibility and validity.  Today, we are moving on to explore more about how imperfect measurements can result in measurement bias. </a:t>
            </a:r>
            <a:endParaRPr lang="en-US" altLang="en-US" dirty="0"/>
          </a:p>
        </p:txBody>
      </p:sp>
    </p:spTree>
    <p:extLst>
      <p:ext uri="{BB962C8B-B14F-4D97-AF65-F5344CB8AC3E}">
        <p14:creationId xmlns:p14="http://schemas.microsoft.com/office/powerpoint/2010/main" val="401410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6CD5F-563F-4241-AAFB-DBCBE6548D0E}" type="slidenum">
              <a:rPr lang="en-US" altLang="en-US"/>
              <a:pPr/>
              <a:t>11</a:t>
            </a:fld>
            <a:endParaRPr lang="en-US" altLang="en-US" dirty="0"/>
          </a:p>
        </p:txBody>
      </p:sp>
      <p:sp>
        <p:nvSpPr>
          <p:cNvPr id="477186" name="Rectangle 2"/>
          <p:cNvSpPr>
            <a:spLocks noGrp="1" noRot="1" noChangeAspect="1" noChangeArrowheads="1" noTextEdit="1"/>
          </p:cNvSpPr>
          <p:nvPr>
            <p:ph type="sldImg"/>
          </p:nvPr>
        </p:nvSpPr>
        <p:spPr>
          <a:xfrm>
            <a:off x="890588" y="696913"/>
            <a:ext cx="5229225" cy="3486150"/>
          </a:xfrm>
          <a:ln/>
        </p:spPr>
      </p:sp>
      <p:sp>
        <p:nvSpPr>
          <p:cNvPr id="477187" name="Rectangle 3"/>
          <p:cNvSpPr>
            <a:spLocks noGrp="1" noChangeArrowheads="1"/>
          </p:cNvSpPr>
          <p:nvPr>
            <p:ph type="body" idx="1"/>
          </p:nvPr>
        </p:nvSpPr>
        <p:spPr>
          <a:xfrm>
            <a:off x="935038" y="4414838"/>
            <a:ext cx="5140325" cy="4184650"/>
          </a:xfrm>
        </p:spPr>
        <p:txBody>
          <a:bodyPr/>
          <a:lstStyle/>
          <a:p>
            <a:r>
              <a:rPr lang="en-US" altLang="en-US" dirty="0" smtClean="0"/>
              <a:t>Let us now look specifically</a:t>
            </a:r>
            <a:r>
              <a:rPr lang="en-US" altLang="en-US" baseline="0" dirty="0" smtClean="0"/>
              <a:t> at the bias caused by misclassification of dichotomous variables.  </a:t>
            </a:r>
            <a:r>
              <a:rPr lang="en-US" altLang="en-US" dirty="0" smtClean="0"/>
              <a:t>Let’s </a:t>
            </a:r>
            <a:r>
              <a:rPr lang="en-US" altLang="en-US" dirty="0"/>
              <a:t>start with measurement bias in a descriptive study, and like we did for selection bias, a famous example comes from the world of </a:t>
            </a:r>
            <a:r>
              <a:rPr lang="en-US" altLang="en-US" dirty="0" smtClean="0"/>
              <a:t>politics,</a:t>
            </a:r>
            <a:r>
              <a:rPr lang="en-US" altLang="en-US" baseline="0" dirty="0" smtClean="0"/>
              <a:t> which is fitting for this time of year in the U.S. </a:t>
            </a:r>
            <a:r>
              <a:rPr lang="en-US" altLang="en-US" dirty="0" smtClean="0"/>
              <a:t> </a:t>
            </a:r>
            <a:r>
              <a:rPr lang="en-US" altLang="en-US" dirty="0"/>
              <a:t>In the 1982 California Governor election, Tom Bradley, an African-American, led George Deukmejian, a white candidate, in most pre-election polls.  In the Field poll (one of the largest surveys), just before the election, he led by 7 percentage </a:t>
            </a:r>
            <a:r>
              <a:rPr lang="en-US" altLang="en-US" dirty="0" smtClean="0"/>
              <a:t>points,</a:t>
            </a:r>
            <a:r>
              <a:rPr lang="en-US" altLang="en-US" baseline="0" dirty="0" smtClean="0"/>
              <a:t> which is considered a fairly large margin.</a:t>
            </a:r>
            <a:r>
              <a:rPr lang="en-US" altLang="en-US" dirty="0" smtClean="0"/>
              <a:t> </a:t>
            </a:r>
            <a:endParaRPr lang="en-US" altLang="en-US" dirty="0"/>
          </a:p>
        </p:txBody>
      </p:sp>
    </p:spTree>
    <p:extLst>
      <p:ext uri="{BB962C8B-B14F-4D97-AF65-F5344CB8AC3E}">
        <p14:creationId xmlns:p14="http://schemas.microsoft.com/office/powerpoint/2010/main" val="221098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0C48D-E7A9-4652-99A7-C043104D5D50}" type="slidenum">
              <a:rPr lang="en-US" altLang="en-US"/>
              <a:pPr/>
              <a:t>12</a:t>
            </a:fld>
            <a:endParaRPr lang="en-US" altLang="en-US" dirty="0"/>
          </a:p>
        </p:txBody>
      </p:sp>
      <p:sp>
        <p:nvSpPr>
          <p:cNvPr id="479234" name="Rectangle 2"/>
          <p:cNvSpPr>
            <a:spLocks noGrp="1" noRot="1" noChangeAspect="1" noChangeArrowheads="1" noTextEdit="1"/>
          </p:cNvSpPr>
          <p:nvPr>
            <p:ph type="sldImg"/>
          </p:nvPr>
        </p:nvSpPr>
        <p:spPr>
          <a:xfrm>
            <a:off x="890588" y="696913"/>
            <a:ext cx="5229225" cy="3486150"/>
          </a:xfrm>
          <a:ln/>
        </p:spPr>
      </p:sp>
      <p:sp>
        <p:nvSpPr>
          <p:cNvPr id="479235" name="Rectangle 3"/>
          <p:cNvSpPr>
            <a:spLocks noGrp="1" noChangeArrowheads="1"/>
          </p:cNvSpPr>
          <p:nvPr>
            <p:ph type="body" idx="1"/>
          </p:nvPr>
        </p:nvSpPr>
        <p:spPr>
          <a:xfrm>
            <a:off x="935038" y="4414838"/>
            <a:ext cx="5140325" cy="4184650"/>
          </a:xfrm>
        </p:spPr>
        <p:txBody>
          <a:bodyPr/>
          <a:lstStyle/>
          <a:p>
            <a:r>
              <a:rPr lang="en-US" altLang="en-US" dirty="0"/>
              <a:t>Again, the reason we like these pre-election polls is that they are one of the few instances where we can later see the </a:t>
            </a:r>
            <a:r>
              <a:rPr lang="en-US" altLang="en-US" dirty="0" smtClean="0"/>
              <a:t>true answer </a:t>
            </a:r>
            <a:r>
              <a:rPr lang="en-US" altLang="en-US" dirty="0"/>
              <a:t>in the source population.  Much to the surprise of the polls, when the votes were counted, Deukmejian won.  What the pundits believe happened is known as the “Bradley effect”, where respondents who truly favored Deukmejian sought to avoid appearing racist when questioned </a:t>
            </a:r>
            <a:r>
              <a:rPr lang="en-US" altLang="en-US" dirty="0" smtClean="0"/>
              <a:t>(they were asked by another person) and </a:t>
            </a:r>
            <a:r>
              <a:rPr lang="en-US" altLang="en-US" dirty="0"/>
              <a:t>hence did not state their true choice.   Hence, in the poll (the pre-election </a:t>
            </a:r>
            <a:r>
              <a:rPr lang="en-US" altLang="en-US" dirty="0" smtClean="0"/>
              <a:t>cross-sectional study/survey</a:t>
            </a:r>
            <a:r>
              <a:rPr lang="en-US" altLang="en-US" dirty="0"/>
              <a:t>) their true choice was misclassified as the arrow shows giving the spurious appearance that Bradley was going to win. </a:t>
            </a:r>
            <a:r>
              <a:rPr lang="en-US" altLang="en-US" dirty="0" smtClean="0"/>
              <a:t>In the parlance of sensitivity and specificity, we would say that a pre-election</a:t>
            </a:r>
            <a:r>
              <a:rPr lang="en-US" altLang="en-US" baseline="0" dirty="0" smtClean="0"/>
              <a:t> preference for Bradley lacked specificity.  (Or, we could say that that a pre-election preference for Deukmejian lacked sensitivity). </a:t>
            </a:r>
            <a:endParaRPr lang="en-US" altLang="en-US" dirty="0"/>
          </a:p>
          <a:p>
            <a:endParaRPr lang="en-US" altLang="en-US" dirty="0"/>
          </a:p>
          <a:p>
            <a:r>
              <a:rPr lang="en-US" altLang="en-US" dirty="0"/>
              <a:t>A more recent example of a potential Bradley Effect was seen in </a:t>
            </a:r>
            <a:r>
              <a:rPr lang="en-US" altLang="en-US" dirty="0" smtClean="0"/>
              <a:t>a proposition several years ago (Prop</a:t>
            </a:r>
            <a:r>
              <a:rPr lang="en-US" altLang="en-US" dirty="0"/>
              <a:t>. </a:t>
            </a:r>
            <a:r>
              <a:rPr lang="en-US" altLang="en-US" dirty="0" smtClean="0"/>
              <a:t>19), one of the earliest propositions </a:t>
            </a:r>
            <a:r>
              <a:rPr lang="en-US" altLang="en-US" dirty="0"/>
              <a:t>to legalize marijuana in California.  Many polls taken before the election found that the majority of likely voters would vote yes.  However, the final vote favored no and it is reasoned that when approached by pollsters many persons wanted to be appear liberal, but then when they </a:t>
            </a:r>
            <a:r>
              <a:rPr lang="en-US" altLang="en-US" dirty="0" smtClean="0"/>
              <a:t>voted, </a:t>
            </a:r>
            <a:r>
              <a:rPr lang="en-US" altLang="en-US" dirty="0"/>
              <a:t>they voted “no”.  </a:t>
            </a:r>
          </a:p>
        </p:txBody>
      </p:sp>
    </p:spTree>
    <p:extLst>
      <p:ext uri="{BB962C8B-B14F-4D97-AF65-F5344CB8AC3E}">
        <p14:creationId xmlns:p14="http://schemas.microsoft.com/office/powerpoint/2010/main" val="97906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26914-FB82-4702-99A3-7F3A267A2C11}" type="slidenum">
              <a:rPr lang="en-US" altLang="en-US"/>
              <a:pPr/>
              <a:t>13</a:t>
            </a:fld>
            <a:endParaRPr lang="en-US" altLang="en-US" dirty="0"/>
          </a:p>
        </p:txBody>
      </p:sp>
      <p:sp>
        <p:nvSpPr>
          <p:cNvPr id="481282" name="Rectangle 2"/>
          <p:cNvSpPr>
            <a:spLocks noGrp="1" noRot="1" noChangeAspect="1" noChangeArrowheads="1" noTextEdit="1"/>
          </p:cNvSpPr>
          <p:nvPr>
            <p:ph type="sldImg"/>
          </p:nvPr>
        </p:nvSpPr>
        <p:spPr>
          <a:xfrm>
            <a:off x="890588" y="696913"/>
            <a:ext cx="5229225" cy="3486150"/>
          </a:xfrm>
          <a:ln/>
        </p:spPr>
      </p:sp>
      <p:sp>
        <p:nvSpPr>
          <p:cNvPr id="481283" name="Rectangle 3"/>
          <p:cNvSpPr>
            <a:spLocks noGrp="1" noChangeArrowheads="1"/>
          </p:cNvSpPr>
          <p:nvPr>
            <p:ph type="body" idx="1"/>
          </p:nvPr>
        </p:nvSpPr>
        <p:spPr>
          <a:xfrm>
            <a:off x="935038" y="4414838"/>
            <a:ext cx="5140325" cy="4184650"/>
          </a:xfrm>
        </p:spPr>
        <p:txBody>
          <a:bodyPr/>
          <a:lstStyle/>
          <a:p>
            <a:r>
              <a:rPr lang="en-US" altLang="en-US" dirty="0"/>
              <a:t>Note that </a:t>
            </a:r>
            <a:r>
              <a:rPr lang="en-US" altLang="en-US" dirty="0" smtClean="0"/>
              <a:t>this scenario</a:t>
            </a:r>
            <a:r>
              <a:rPr lang="en-US" altLang="en-US" baseline="0" dirty="0" smtClean="0"/>
              <a:t> of measurement bias</a:t>
            </a:r>
            <a:r>
              <a:rPr lang="en-US" altLang="en-US" dirty="0" smtClean="0"/>
              <a:t> </a:t>
            </a:r>
            <a:r>
              <a:rPr lang="en-US" altLang="en-US" dirty="0"/>
              <a:t>is different than the selection bias that occurred with </a:t>
            </a:r>
            <a:r>
              <a:rPr lang="en-US" altLang="en-US" dirty="0" smtClean="0"/>
              <a:t>the Dewey-Truman </a:t>
            </a:r>
            <a:r>
              <a:rPr lang="en-US" altLang="en-US" dirty="0"/>
              <a:t>pre-election surveys, where </a:t>
            </a:r>
            <a:r>
              <a:rPr lang="en-US" altLang="en-US" dirty="0" smtClean="0"/>
              <a:t>it </a:t>
            </a:r>
            <a:r>
              <a:rPr lang="en-US" altLang="en-US" dirty="0"/>
              <a:t>was felt that the pre-election surveys simply were not representative of the source population.  In the Bradley effect, there is not thought to be anything non-representative about the people in the polls.  Instead, the problem is that they did not answer the question truthfully. </a:t>
            </a:r>
          </a:p>
          <a:p>
            <a:endParaRPr lang="en-US" altLang="en-US" dirty="0"/>
          </a:p>
        </p:txBody>
      </p:sp>
    </p:spTree>
    <p:extLst>
      <p:ext uri="{BB962C8B-B14F-4D97-AF65-F5344CB8AC3E}">
        <p14:creationId xmlns:p14="http://schemas.microsoft.com/office/powerpoint/2010/main" val="307388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687AC-FF84-4C6C-82C1-798300264514}" type="slidenum">
              <a:rPr lang="en-US" altLang="en-US"/>
              <a:pPr/>
              <a:t>14</a:t>
            </a:fld>
            <a:endParaRPr lang="en-US" altLang="en-US" dirty="0"/>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altLang="en-US" dirty="0"/>
              <a:t>What are some examples of measurement bias in descriptive biomedical studies?  There are a lot of them.  </a:t>
            </a:r>
            <a:endParaRPr lang="en-US" altLang="en-US" dirty="0" smtClean="0"/>
          </a:p>
          <a:p>
            <a:endParaRPr lang="en-US" altLang="en-US" dirty="0" smtClean="0"/>
          </a:p>
          <a:p>
            <a:r>
              <a:rPr lang="en-US" altLang="en-US" dirty="0" smtClean="0"/>
              <a:t>For </a:t>
            </a:r>
            <a:r>
              <a:rPr lang="en-US" altLang="en-US" dirty="0"/>
              <a:t>example, any time you depend upon self-report from humans, there is a chance of measurement bias.  This includes things like prevalence of flossing, </a:t>
            </a:r>
            <a:r>
              <a:rPr lang="en-US" altLang="en-US" dirty="0" smtClean="0"/>
              <a:t>safe sexual</a:t>
            </a:r>
            <a:r>
              <a:rPr lang="en-US" altLang="en-US" baseline="0" dirty="0" smtClean="0"/>
              <a:t> practices</a:t>
            </a:r>
            <a:r>
              <a:rPr lang="en-US" altLang="en-US" dirty="0" smtClean="0"/>
              <a:t>, exercise, etc.  </a:t>
            </a:r>
            <a:r>
              <a:rPr lang="en-US" altLang="en-US" dirty="0"/>
              <a:t>Humans will tend to give socially desirable responses and hence sometimes will give biased responses.  Although </a:t>
            </a:r>
            <a:r>
              <a:rPr lang="en-US" altLang="en-US" dirty="0" smtClean="0"/>
              <a:t>we </a:t>
            </a:r>
            <a:r>
              <a:rPr lang="en-US" altLang="en-US" dirty="0"/>
              <a:t>don’t like naming all of these individual biases, this one is sometimes known as social desirability bias</a:t>
            </a:r>
            <a:r>
              <a:rPr lang="en-US" altLang="en-US" dirty="0" smtClean="0"/>
              <a:t>.</a:t>
            </a:r>
          </a:p>
          <a:p>
            <a:endParaRPr lang="en-US" altLang="en-US" dirty="0" smtClean="0"/>
          </a:p>
          <a:p>
            <a:r>
              <a:rPr lang="en-US" altLang="en-US" dirty="0" smtClean="0"/>
              <a:t>Estimation</a:t>
            </a:r>
            <a:r>
              <a:rPr lang="en-US" altLang="en-US" baseline="0" dirty="0" smtClean="0"/>
              <a:t> of heart attack via ambient clinic records will typically result in an underestimation.  This is because it will miss many clinically silent events, meaning heart attacks which do not cause symptoms or at least not enough symptoms to ever get documented as a heart attack.  If a research study does not systematically assess for heart attacks via, for example, electrocardiograms, it will miss these clinically silent events.</a:t>
            </a:r>
          </a:p>
          <a:p>
            <a:endParaRPr lang="en-US" altLang="en-US" baseline="0" dirty="0" smtClean="0"/>
          </a:p>
          <a:p>
            <a:r>
              <a:rPr lang="en-US" altLang="en-US" baseline="0" dirty="0" smtClean="0"/>
              <a:t>Another example is incidence of sinus bacterial infection via report.   Many lay persons will falsely attribute a variety of facial symptoms to sinus infection.  Hence, asking patients about sinus infection would typically result in an overestimate.   An unbiased estimate of sinus bacterial infection is actually very difficult to achieve given what would be needed to accurately diagnose this in any given patient.  </a:t>
            </a:r>
            <a:endParaRPr lang="en-US" altLang="en-US" dirty="0"/>
          </a:p>
          <a:p>
            <a:endParaRPr lang="en-US" altLang="en-US" dirty="0"/>
          </a:p>
          <a:p>
            <a:r>
              <a:rPr lang="en-US" altLang="en-US" dirty="0"/>
              <a:t>This is all we will say about measurement bias in descriptive studies.  The direction of the bias </a:t>
            </a:r>
            <a:r>
              <a:rPr lang="en-US" altLang="en-US" dirty="0" smtClean="0"/>
              <a:t>will depend upon </a:t>
            </a:r>
            <a:r>
              <a:rPr lang="en-US" altLang="en-US" dirty="0"/>
              <a:t>the circumstance.  </a:t>
            </a:r>
          </a:p>
        </p:txBody>
      </p:sp>
    </p:spTree>
    <p:extLst>
      <p:ext uri="{BB962C8B-B14F-4D97-AF65-F5344CB8AC3E}">
        <p14:creationId xmlns:p14="http://schemas.microsoft.com/office/powerpoint/2010/main" val="256757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15</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move on to bias from misclassification of dichotomous variables in analytic studies.  </a:t>
            </a:r>
            <a:endParaRPr lang="en-US" altLang="en-US" dirty="0"/>
          </a:p>
        </p:txBody>
      </p:sp>
    </p:spTree>
    <p:extLst>
      <p:ext uri="{BB962C8B-B14F-4D97-AF65-F5344CB8AC3E}">
        <p14:creationId xmlns:p14="http://schemas.microsoft.com/office/powerpoint/2010/main" val="983920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FD135-127F-46A2-9D13-D48A63F0798C}" type="slidenum">
              <a:rPr lang="en-US" altLang="en-US"/>
              <a:pPr/>
              <a:t>16</a:t>
            </a:fld>
            <a:endParaRPr lang="en-US" altLang="en-US" dirty="0"/>
          </a:p>
        </p:txBody>
      </p:sp>
      <p:sp>
        <p:nvSpPr>
          <p:cNvPr id="308226" name="Rectangle 2"/>
          <p:cNvSpPr>
            <a:spLocks noGrp="1" noRot="1" noChangeAspect="1" noChangeArrowheads="1" noTextEdit="1"/>
          </p:cNvSpPr>
          <p:nvPr>
            <p:ph type="sldImg"/>
          </p:nvPr>
        </p:nvSpPr>
        <p:spPr>
          <a:xfrm>
            <a:off x="890588" y="696913"/>
            <a:ext cx="5229225" cy="3486150"/>
          </a:xfrm>
          <a:ln/>
        </p:spPr>
      </p:sp>
      <p:sp>
        <p:nvSpPr>
          <p:cNvPr id="308227" name="Rectangle 3"/>
          <p:cNvSpPr>
            <a:spLocks noGrp="1" noChangeArrowheads="1"/>
          </p:cNvSpPr>
          <p:nvPr>
            <p:ph type="body" idx="1"/>
          </p:nvPr>
        </p:nvSpPr>
        <p:spPr>
          <a:xfrm>
            <a:off x="935038" y="4414838"/>
            <a:ext cx="5140325" cy="4184650"/>
          </a:xfrm>
        </p:spPr>
        <p:txBody>
          <a:bodyPr/>
          <a:lstStyle/>
          <a:p>
            <a:r>
              <a:rPr lang="en-US" altLang="en-US" dirty="0"/>
              <a:t>Remember our </a:t>
            </a:r>
            <a:r>
              <a:rPr lang="en-US" altLang="en-US" dirty="0" smtClean="0"/>
              <a:t>familiar “box and arrows” depiction </a:t>
            </a:r>
            <a:r>
              <a:rPr lang="en-US" altLang="en-US" dirty="0"/>
              <a:t>schema where we have the source </a:t>
            </a:r>
            <a:r>
              <a:rPr lang="en-US" altLang="en-US" dirty="0" smtClean="0"/>
              <a:t>population or target population </a:t>
            </a:r>
            <a:r>
              <a:rPr lang="en-US" altLang="en-US" dirty="0"/>
              <a:t>here </a:t>
            </a:r>
            <a:r>
              <a:rPr lang="en-US" altLang="en-US" dirty="0" smtClean="0"/>
              <a:t>(upper left) and </a:t>
            </a:r>
            <a:r>
              <a:rPr lang="en-US" altLang="en-US" dirty="0"/>
              <a:t>our study sample </a:t>
            </a:r>
            <a:r>
              <a:rPr lang="en-US" altLang="en-US" dirty="0" smtClean="0"/>
              <a:t>here (lower right).  </a:t>
            </a:r>
            <a:r>
              <a:rPr lang="en-US" altLang="en-US" dirty="0"/>
              <a:t>We use our study sample to make inferences about the source population.  </a:t>
            </a:r>
            <a:r>
              <a:rPr lang="en-US" altLang="en-US" dirty="0" smtClean="0"/>
              <a:t>When we depict exposure and disease in the populations,</a:t>
            </a:r>
            <a:r>
              <a:rPr lang="en-US" altLang="en-US" baseline="0" dirty="0" smtClean="0"/>
              <a:t> this means we are referring to an analytic study.  </a:t>
            </a:r>
          </a:p>
          <a:p>
            <a:endParaRPr lang="en-US" altLang="en-US" baseline="0" dirty="0" smtClean="0"/>
          </a:p>
          <a:p>
            <a:r>
              <a:rPr lang="en-US" altLang="en-US" dirty="0" smtClean="0"/>
              <a:t>The </a:t>
            </a:r>
            <a:r>
              <a:rPr lang="en-US" altLang="en-US" dirty="0"/>
              <a:t>simplest example of </a:t>
            </a:r>
            <a:r>
              <a:rPr lang="en-US" altLang="en-US" dirty="0" smtClean="0"/>
              <a:t>measurement</a:t>
            </a:r>
            <a:r>
              <a:rPr lang="en-US" altLang="en-US" baseline="0" dirty="0" smtClean="0"/>
              <a:t> bias in an analytic study is with a</a:t>
            </a:r>
            <a:r>
              <a:rPr lang="en-US" altLang="en-US" dirty="0" smtClean="0"/>
              <a:t> </a:t>
            </a:r>
            <a:r>
              <a:rPr lang="en-US" altLang="en-US" dirty="0"/>
              <a:t>dichotomous exposure and dichotomous </a:t>
            </a:r>
            <a:r>
              <a:rPr lang="en-US" altLang="en-US" dirty="0" smtClean="0"/>
              <a:t>outcome.  </a:t>
            </a:r>
            <a:r>
              <a:rPr lang="en-US" altLang="en-US" dirty="0"/>
              <a:t>As we talk about misclassification of dichotomous variables, let’s first discuss misclassification of exposure.   </a:t>
            </a:r>
            <a:r>
              <a:rPr lang="en-US" altLang="en-US" dirty="0" smtClean="0"/>
              <a:t>Consider, </a:t>
            </a:r>
            <a:r>
              <a:rPr lang="en-US" altLang="en-US" dirty="0"/>
              <a:t>as an </a:t>
            </a:r>
            <a:r>
              <a:rPr lang="en-US" altLang="en-US" dirty="0" smtClean="0"/>
              <a:t>example, a </a:t>
            </a:r>
            <a:r>
              <a:rPr lang="en-US" altLang="en-US" dirty="0"/>
              <a:t>case-control study of some disease </a:t>
            </a:r>
            <a:r>
              <a:rPr lang="en-US" altLang="en-US" dirty="0" smtClean="0"/>
              <a:t>where the </a:t>
            </a:r>
            <a:r>
              <a:rPr lang="en-US" altLang="en-US" dirty="0"/>
              <a:t>exposure under study is alcohol abuse.  Let’s consider that among all true alcohol abusers our measurement, which is </a:t>
            </a:r>
            <a:r>
              <a:rPr lang="en-US" altLang="en-US" dirty="0" smtClean="0"/>
              <a:t>via self-report</a:t>
            </a:r>
            <a:r>
              <a:rPr lang="en-US" altLang="en-US" dirty="0"/>
              <a:t>, is only able to identify some </a:t>
            </a:r>
            <a:r>
              <a:rPr lang="en-US" altLang="en-US" dirty="0" smtClean="0"/>
              <a:t>fraction of person</a:t>
            </a:r>
            <a:r>
              <a:rPr lang="en-US" altLang="en-US" baseline="0" dirty="0" smtClean="0"/>
              <a:t> with alcohol abuse</a:t>
            </a:r>
            <a:r>
              <a:rPr lang="en-US" altLang="en-US" dirty="0" smtClean="0"/>
              <a:t>.  </a:t>
            </a:r>
            <a:r>
              <a:rPr lang="en-US" altLang="en-US" dirty="0"/>
              <a:t>In other words, we aren’t able to get some alcohol abusers to admit that they are abusers.  Hence, our measurement of alcohol use is insensitive.  We depict this by showing an arrow going from the </a:t>
            </a:r>
            <a:r>
              <a:rPr lang="en-US" altLang="en-US" dirty="0" smtClean="0"/>
              <a:t>exposed </a:t>
            </a:r>
            <a:r>
              <a:rPr lang="en-US" altLang="en-US" dirty="0"/>
              <a:t>cell to the unexposed cell.  This is lack of complete sensitivity; in other words, we are misclassifying some alcohol users as non-users.  This is called </a:t>
            </a:r>
            <a:r>
              <a:rPr lang="en-US" altLang="en-US" b="1" dirty="0"/>
              <a:t>misclassification of exposure</a:t>
            </a:r>
            <a:r>
              <a:rPr lang="en-US" altLang="en-US" dirty="0"/>
              <a:t>.  Because the misclassification of exposure is occurring equally among the cases and controls, we call this </a:t>
            </a:r>
            <a:r>
              <a:rPr lang="en-US" altLang="en-US" b="1" dirty="0"/>
              <a:t>non-differential</a:t>
            </a:r>
            <a:r>
              <a:rPr lang="en-US" altLang="en-US" dirty="0"/>
              <a:t> with respect to disease.  Overall, this is called </a:t>
            </a:r>
            <a:r>
              <a:rPr lang="en-US" altLang="en-US" b="1" dirty="0"/>
              <a:t>non-differential misclassification of exposure</a:t>
            </a:r>
            <a:r>
              <a:rPr lang="en-US" altLang="en-US" dirty="0"/>
              <a:t>.   </a:t>
            </a:r>
            <a:endParaRPr lang="en-US" altLang="en-US" dirty="0" smtClean="0"/>
          </a:p>
          <a:p>
            <a:endParaRPr lang="en-US" altLang="en-US" dirty="0"/>
          </a:p>
          <a:p>
            <a:r>
              <a:rPr lang="en-US" altLang="en-US" dirty="0"/>
              <a:t>Again, some truly exposed persons are misclassified as unexposed.  Because this happens equally among diseased and non-diseased persons, it is called non-differential misclassification of exposure.    </a:t>
            </a:r>
            <a:endParaRPr lang="en-US" altLang="en-US" dirty="0" smtClean="0"/>
          </a:p>
          <a:p>
            <a:endParaRPr lang="en-US" altLang="en-US" dirty="0" smtClean="0"/>
          </a:p>
          <a:p>
            <a:r>
              <a:rPr lang="en-US" altLang="en-US" dirty="0" smtClean="0"/>
              <a:t>Even though the problems</a:t>
            </a:r>
            <a:r>
              <a:rPr lang="en-US" altLang="en-US" baseline="0" dirty="0" smtClean="0"/>
              <a:t> in sensitivity are not related to outcome status, we still refer to this as systematic error.  This is because the sensitivity (which is conditioned upon having the exposure in question) may be different than specificity (which is conditioned upon not having the exposure in question); i.e., the errors are dependent upon the true values of exposure.  We are not told enough in this example to know this.  Furthermore, there is some finite degree of imperfect sensitivity in the measurement tool; the degree of imperfect sensitivity is expected to be the same from study sample to study sample.  If it was purely random, the degree of imperfect sensitivity would vary, perhaps widely.  </a:t>
            </a:r>
            <a:endParaRPr lang="en-US" altLang="en-US" dirty="0"/>
          </a:p>
        </p:txBody>
      </p:sp>
    </p:spTree>
    <p:extLst>
      <p:ext uri="{BB962C8B-B14F-4D97-AF65-F5344CB8AC3E}">
        <p14:creationId xmlns:p14="http://schemas.microsoft.com/office/powerpoint/2010/main" val="424685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17E80-4CC7-4AD6-82CA-B82585B3B992}" type="slidenum">
              <a:rPr lang="en-US" altLang="en-US"/>
              <a:pPr/>
              <a:t>17</a:t>
            </a:fld>
            <a:endParaRPr lang="en-US" altLang="en-US" dirty="0"/>
          </a:p>
        </p:txBody>
      </p:sp>
      <p:sp>
        <p:nvSpPr>
          <p:cNvPr id="294914" name="Rectangle 2"/>
          <p:cNvSpPr>
            <a:spLocks noGrp="1" noRot="1" noChangeAspect="1" noChangeArrowheads="1" noTextEdit="1"/>
          </p:cNvSpPr>
          <p:nvPr>
            <p:ph type="sldImg"/>
          </p:nvPr>
        </p:nvSpPr>
        <p:spPr>
          <a:xfrm>
            <a:off x="890588" y="696913"/>
            <a:ext cx="5229225" cy="3486150"/>
          </a:xfrm>
          <a:ln/>
        </p:spPr>
      </p:sp>
      <p:sp>
        <p:nvSpPr>
          <p:cNvPr id="29491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Let’s work through a numeric example of non-differential misclassification of exposure.  </a:t>
            </a:r>
          </a:p>
          <a:p>
            <a:endParaRPr lang="en-US" altLang="en-US" dirty="0"/>
          </a:p>
          <a:p>
            <a:r>
              <a:rPr lang="en-US" altLang="en-US" dirty="0"/>
              <a:t>In the top panel is the truth </a:t>
            </a:r>
            <a:r>
              <a:rPr lang="en-US" altLang="en-US" dirty="0" smtClean="0"/>
              <a:t>where </a:t>
            </a:r>
            <a:r>
              <a:rPr lang="en-US" altLang="en-US" dirty="0"/>
              <a:t>there is no misclassification of </a:t>
            </a:r>
            <a:r>
              <a:rPr lang="en-US" altLang="en-US" dirty="0" smtClean="0"/>
              <a:t>exposure, </a:t>
            </a:r>
            <a:r>
              <a:rPr lang="en-US" altLang="en-US" dirty="0"/>
              <a:t>in other words, 100% sensitivity and specificity in the classification of exposure.  The true odds ratio is 4.</a:t>
            </a:r>
          </a:p>
          <a:p>
            <a:endParaRPr lang="en-US" altLang="en-US" dirty="0"/>
          </a:p>
          <a:p>
            <a:r>
              <a:rPr lang="en-US" altLang="en-US" dirty="0"/>
              <a:t>What happens in the presence of 70% </a:t>
            </a:r>
            <a:r>
              <a:rPr lang="en-US" altLang="en-US" dirty="0" smtClean="0"/>
              <a:t>non-differential sensitivity </a:t>
            </a:r>
            <a:r>
              <a:rPr lang="en-US" altLang="en-US" dirty="0"/>
              <a:t>in exposure </a:t>
            </a:r>
            <a:r>
              <a:rPr lang="en-US" altLang="en-US" dirty="0" smtClean="0"/>
              <a:t>classification?  </a:t>
            </a:r>
            <a:r>
              <a:rPr lang="en-US" altLang="en-US" dirty="0"/>
              <a:t>That means that 30% of truly exposed cases or 15 of 50 are instead classified as unexposed.  Also, 30% of the 20 exposed controls are falsely classified as unexposed, or 6 persons.  The bottom </a:t>
            </a:r>
            <a:r>
              <a:rPr lang="en-US" altLang="en-US" dirty="0" smtClean="0"/>
              <a:t>panel, therefore, </a:t>
            </a:r>
            <a:r>
              <a:rPr lang="en-US" altLang="en-US" dirty="0"/>
              <a:t>shows what </a:t>
            </a:r>
            <a:r>
              <a:rPr lang="en-US" altLang="en-US" dirty="0" smtClean="0"/>
              <a:t>happens, </a:t>
            </a:r>
            <a:r>
              <a:rPr lang="en-US" altLang="en-US" dirty="0"/>
              <a:t>and you can see that the OR is now attenuated to 3.3.  </a:t>
            </a:r>
            <a:endParaRPr lang="en-US" altLang="en-US" dirty="0" smtClean="0"/>
          </a:p>
          <a:p>
            <a:endParaRPr lang="en-US" altLang="en-US" dirty="0"/>
          </a:p>
          <a:p>
            <a:r>
              <a:rPr lang="en-US" altLang="en-US" dirty="0"/>
              <a:t>This illustrates the effect of non-differential misclassification of exposure in the presence of 2 exposure </a:t>
            </a:r>
            <a:r>
              <a:rPr lang="en-US" altLang="en-US" dirty="0" smtClean="0"/>
              <a:t>categories.  The </a:t>
            </a:r>
            <a:r>
              <a:rPr lang="en-US" altLang="en-US" dirty="0"/>
              <a:t>bias is </a:t>
            </a:r>
            <a:r>
              <a:rPr lang="en-US" altLang="en-US" dirty="0" smtClean="0"/>
              <a:t>in the direction of the n</a:t>
            </a:r>
            <a:r>
              <a:rPr lang="en-US" altLang="en-US" baseline="0" dirty="0" smtClean="0"/>
              <a:t>o effect, which is the null hypothesis, </a:t>
            </a:r>
            <a:r>
              <a:rPr lang="en-US" altLang="en-US" dirty="0" smtClean="0"/>
              <a:t>in </a:t>
            </a:r>
            <a:r>
              <a:rPr lang="en-US" altLang="en-US" dirty="0"/>
              <a:t>other words, towards </a:t>
            </a:r>
            <a:r>
              <a:rPr lang="en-US" altLang="en-US" dirty="0" smtClean="0"/>
              <a:t>1.0.</a:t>
            </a:r>
            <a:r>
              <a:rPr lang="en-US" altLang="en-US" baseline="0" dirty="0" smtClean="0"/>
              <a:t>  This is called “bias toward the null”.  </a:t>
            </a:r>
            <a:endParaRPr lang="en-US" altLang="en-US" dirty="0"/>
          </a:p>
        </p:txBody>
      </p:sp>
    </p:spTree>
    <p:extLst>
      <p:ext uri="{BB962C8B-B14F-4D97-AF65-F5344CB8AC3E}">
        <p14:creationId xmlns:p14="http://schemas.microsoft.com/office/powerpoint/2010/main" val="103553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BF019-C50D-4338-89DC-3CB9A160139B}" type="slidenum">
              <a:rPr lang="en-US" altLang="en-US"/>
              <a:pPr/>
              <a:t>18</a:t>
            </a:fld>
            <a:endParaRPr lang="en-US" altLang="en-US" dirty="0"/>
          </a:p>
        </p:txBody>
      </p:sp>
      <p:sp>
        <p:nvSpPr>
          <p:cNvPr id="362498" name="Rectangle 2"/>
          <p:cNvSpPr>
            <a:spLocks noGrp="1" noRot="1" noChangeAspect="1" noChangeArrowheads="1" noTextEdit="1"/>
          </p:cNvSpPr>
          <p:nvPr>
            <p:ph type="sldImg"/>
          </p:nvPr>
        </p:nvSpPr>
        <p:spPr>
          <a:xfrm>
            <a:off x="890588" y="696913"/>
            <a:ext cx="5229225" cy="3486150"/>
          </a:xfrm>
          <a:ln/>
        </p:spPr>
      </p:sp>
      <p:sp>
        <p:nvSpPr>
          <p:cNvPr id="362499" name="Rectangle 3"/>
          <p:cNvSpPr>
            <a:spLocks noGrp="1" noChangeArrowheads="1"/>
          </p:cNvSpPr>
          <p:nvPr>
            <p:ph type="body" idx="1"/>
          </p:nvPr>
        </p:nvSpPr>
        <p:spPr>
          <a:xfrm>
            <a:off x="935038" y="4414838"/>
            <a:ext cx="5140325" cy="4184650"/>
          </a:xfrm>
        </p:spPr>
        <p:txBody>
          <a:bodyPr/>
          <a:lstStyle/>
          <a:p>
            <a:r>
              <a:rPr lang="en-US" altLang="en-US" dirty="0"/>
              <a:t>Here is the schematic representation of misclassification of exposure but when we have imperfect specificity.  Let’s say we are doing a case-control study where our exposure is self-report of </a:t>
            </a:r>
            <a:r>
              <a:rPr lang="en-US" altLang="en-US" dirty="0" smtClean="0"/>
              <a:t>vigorous</a:t>
            </a:r>
            <a:r>
              <a:rPr lang="en-US" altLang="en-US" baseline="0" dirty="0" smtClean="0"/>
              <a:t> daily exercise </a:t>
            </a:r>
            <a:r>
              <a:rPr lang="en-US" altLang="en-US" dirty="0" smtClean="0"/>
              <a:t>and </a:t>
            </a:r>
            <a:r>
              <a:rPr lang="en-US" altLang="en-US" dirty="0"/>
              <a:t>where it is possible that some people may over report their </a:t>
            </a:r>
            <a:r>
              <a:rPr lang="en-US" altLang="en-US" dirty="0" smtClean="0"/>
              <a:t>exposure,</a:t>
            </a:r>
            <a:r>
              <a:rPr lang="en-US" altLang="en-US" baseline="0" dirty="0" smtClean="0"/>
              <a:t> especially in the current era in which the health manifestations of exercise are well understood by the general public.</a:t>
            </a:r>
            <a:r>
              <a:rPr lang="en-US" altLang="en-US" dirty="0" smtClean="0"/>
              <a:t>  </a:t>
            </a:r>
            <a:endParaRPr lang="en-US" altLang="en-US" dirty="0"/>
          </a:p>
          <a:p>
            <a:endParaRPr lang="en-US" altLang="en-US" dirty="0"/>
          </a:p>
          <a:p>
            <a:r>
              <a:rPr lang="en-US" altLang="en-US" dirty="0"/>
              <a:t>Persons who are truly unexposed but who are classified as exposed (because of faulty self-report) are shown with this arrow.  This is a problem of specificity.  This is happening to the same degree in the diseased individuals as it is in the non-diseased individuals.  The arrows are evenly shaded and are meant to depict that misclassification is occurring to the same degree in the diseased and non-diseased persons.  If the degree of misclassification of exposure is </a:t>
            </a:r>
            <a:r>
              <a:rPr lang="en-US" altLang="en-US" dirty="0" smtClean="0"/>
              <a:t>equal in </a:t>
            </a:r>
            <a:r>
              <a:rPr lang="en-US" altLang="en-US" dirty="0"/>
              <a:t>the diseased vs non-diseased groups, i.e., </a:t>
            </a:r>
            <a:r>
              <a:rPr lang="en-US" altLang="en-US" dirty="0" smtClean="0"/>
              <a:t>unrelated</a:t>
            </a:r>
            <a:r>
              <a:rPr lang="en-US" altLang="en-US" baseline="0" dirty="0" smtClean="0"/>
              <a:t> to true </a:t>
            </a:r>
            <a:r>
              <a:rPr lang="en-US" altLang="en-US" dirty="0" smtClean="0"/>
              <a:t>disease status, </a:t>
            </a:r>
            <a:r>
              <a:rPr lang="en-US" altLang="en-US" dirty="0"/>
              <a:t>this again is known as non-differential misclassification of exposure.  </a:t>
            </a:r>
            <a:endParaRPr lang="en-US" altLang="en-US" dirty="0" smtClean="0"/>
          </a:p>
          <a:p>
            <a:endParaRPr lang="en-US" altLang="en-US" dirty="0" smtClean="0"/>
          </a:p>
          <a:p>
            <a:r>
              <a:rPr lang="en-US" altLang="en-US" dirty="0" smtClean="0"/>
              <a:t>Note:  It</a:t>
            </a:r>
            <a:r>
              <a:rPr lang="en-US" altLang="en-US" baseline="0" dirty="0" smtClean="0"/>
              <a:t> will not always be the case that problems with measurement of vigorous daily exercise will be unrelated to disease status.  We could also imagine scenarios in which disease status will influence the magnitude of specificity problems.  We will discuss this later.  It is called differential misclassification. </a:t>
            </a:r>
            <a:endParaRPr lang="en-US" altLang="en-US" dirty="0"/>
          </a:p>
        </p:txBody>
      </p:sp>
    </p:spTree>
    <p:extLst>
      <p:ext uri="{BB962C8B-B14F-4D97-AF65-F5344CB8AC3E}">
        <p14:creationId xmlns:p14="http://schemas.microsoft.com/office/powerpoint/2010/main" val="222332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6D01D-71D2-483B-895F-0CEE6349DFC7}" type="slidenum">
              <a:rPr lang="en-US" altLang="en-US"/>
              <a:pPr/>
              <a:t>19</a:t>
            </a:fld>
            <a:endParaRPr lang="en-US" altLang="en-US" dirty="0"/>
          </a:p>
        </p:txBody>
      </p:sp>
      <p:sp>
        <p:nvSpPr>
          <p:cNvPr id="364546" name="Rectangle 2"/>
          <p:cNvSpPr>
            <a:spLocks noGrp="1" noRot="1" noChangeAspect="1" noChangeArrowheads="1" noTextEdit="1"/>
          </p:cNvSpPr>
          <p:nvPr>
            <p:ph type="sldImg"/>
          </p:nvPr>
        </p:nvSpPr>
        <p:spPr>
          <a:xfrm>
            <a:off x="890588" y="696913"/>
            <a:ext cx="5229225" cy="3486150"/>
          </a:xfrm>
          <a:ln/>
        </p:spPr>
      </p:sp>
      <p:sp>
        <p:nvSpPr>
          <p:cNvPr id="36454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Here is what non-differential misclassification of </a:t>
            </a:r>
            <a:r>
              <a:rPr lang="en-US" altLang="en-US" dirty="0" smtClean="0"/>
              <a:t>exposure, </a:t>
            </a:r>
            <a:r>
              <a:rPr lang="en-US" altLang="en-US" dirty="0"/>
              <a:t>because of problems of </a:t>
            </a:r>
            <a:r>
              <a:rPr lang="en-US" altLang="en-US" dirty="0" smtClean="0"/>
              <a:t>specificity, </a:t>
            </a:r>
            <a:r>
              <a:rPr lang="en-US" altLang="en-US" dirty="0"/>
              <a:t>looks like numerically.  On the top panel we have the truth, in other words, perfect classification of exposure (100% sensitivity and 100% specificity).  The true odds </a:t>
            </a:r>
            <a:r>
              <a:rPr lang="en-US" altLang="en-US" dirty="0" smtClean="0"/>
              <a:t>ratio in this case-control study </a:t>
            </a:r>
            <a:r>
              <a:rPr lang="en-US" altLang="en-US" dirty="0"/>
              <a:t>is 4.</a:t>
            </a:r>
          </a:p>
          <a:p>
            <a:endParaRPr lang="en-US" altLang="en-US" dirty="0"/>
          </a:p>
          <a:p>
            <a:r>
              <a:rPr lang="en-US" altLang="en-US" dirty="0"/>
              <a:t>What happens in the presence of 70% specificity in exposure </a:t>
            </a:r>
            <a:r>
              <a:rPr lang="en-US" altLang="en-US" dirty="0" smtClean="0"/>
              <a:t>classification?  </a:t>
            </a:r>
            <a:r>
              <a:rPr lang="en-US" altLang="en-US" dirty="0"/>
              <a:t>That means that 30% of truly unexposed cases or 15 of 50 are instead </a:t>
            </a:r>
            <a:r>
              <a:rPr lang="en-US" altLang="en-US" dirty="0" smtClean="0"/>
              <a:t>misclassified </a:t>
            </a:r>
            <a:r>
              <a:rPr lang="en-US" altLang="en-US" dirty="0"/>
              <a:t>as exposed.  Also, 30% of the 80 unexposed controls are falsely classified as exposed, or 24 persons.  The bottom panel therefore shows what happens and you can see that the OR is now attenuated to 2.4.</a:t>
            </a:r>
          </a:p>
          <a:p>
            <a:r>
              <a:rPr lang="en-US" altLang="en-US" dirty="0"/>
              <a:t>  </a:t>
            </a:r>
          </a:p>
          <a:p>
            <a:r>
              <a:rPr lang="en-US" altLang="en-US" dirty="0"/>
              <a:t>This illustrates the effect of non-differential misclassification of exposure because of imperfect specificity in the presence of 2 exposure </a:t>
            </a:r>
            <a:r>
              <a:rPr lang="en-US" altLang="en-US" dirty="0" smtClean="0"/>
              <a:t>categories.</a:t>
            </a:r>
            <a:r>
              <a:rPr lang="en-US" altLang="en-US" baseline="0" dirty="0" smtClean="0"/>
              <a:t>  T</a:t>
            </a:r>
            <a:r>
              <a:rPr lang="en-US" altLang="en-US" dirty="0" smtClean="0"/>
              <a:t>he </a:t>
            </a:r>
            <a:r>
              <a:rPr lang="en-US" altLang="en-US" dirty="0"/>
              <a:t>bias is </a:t>
            </a:r>
            <a:r>
              <a:rPr lang="en-US" altLang="en-US" dirty="0" smtClean="0"/>
              <a:t>toward </a:t>
            </a:r>
            <a:r>
              <a:rPr lang="en-US" altLang="en-US" dirty="0"/>
              <a:t>the null hypothesis, </a:t>
            </a:r>
            <a:r>
              <a:rPr lang="en-US" altLang="en-US" dirty="0" smtClean="0"/>
              <a:t>toward 1.0.  </a:t>
            </a:r>
            <a:endParaRPr lang="en-US" altLang="en-US" dirty="0"/>
          </a:p>
        </p:txBody>
      </p:sp>
    </p:spTree>
    <p:extLst>
      <p:ext uri="{BB962C8B-B14F-4D97-AF65-F5344CB8AC3E}">
        <p14:creationId xmlns:p14="http://schemas.microsoft.com/office/powerpoint/2010/main" val="372618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77C2-2F4C-4ECE-9D2F-A8604D33255D}" type="slidenum">
              <a:rPr lang="en-US" altLang="en-US"/>
              <a:pPr/>
              <a:t>20</a:t>
            </a:fld>
            <a:endParaRPr lang="en-US" altLang="en-US" dirty="0"/>
          </a:p>
        </p:txBody>
      </p:sp>
      <p:sp>
        <p:nvSpPr>
          <p:cNvPr id="312322" name="Rectangle 2"/>
          <p:cNvSpPr>
            <a:spLocks noGrp="1" noRot="1" noChangeAspect="1" noChangeArrowheads="1" noTextEdit="1"/>
          </p:cNvSpPr>
          <p:nvPr>
            <p:ph type="sldImg"/>
          </p:nvPr>
        </p:nvSpPr>
        <p:spPr>
          <a:xfrm>
            <a:off x="890588" y="696913"/>
            <a:ext cx="5229225" cy="3486150"/>
          </a:xfrm>
          <a:ln/>
        </p:spPr>
      </p:sp>
      <p:sp>
        <p:nvSpPr>
          <p:cNvPr id="312323" name="Rectangle 3"/>
          <p:cNvSpPr>
            <a:spLocks noGrp="1" noChangeArrowheads="1"/>
          </p:cNvSpPr>
          <p:nvPr>
            <p:ph type="body" idx="1"/>
          </p:nvPr>
        </p:nvSpPr>
        <p:spPr>
          <a:xfrm>
            <a:off x="935038" y="4414838"/>
            <a:ext cx="5140325" cy="4184650"/>
          </a:xfrm>
        </p:spPr>
        <p:txBody>
          <a:bodyPr/>
          <a:lstStyle/>
          <a:p>
            <a:r>
              <a:rPr lang="en-US" altLang="en-US" dirty="0" smtClean="0"/>
              <a:t>In the</a:t>
            </a:r>
            <a:r>
              <a:rPr lang="en-US" altLang="en-US" baseline="0" dirty="0" smtClean="0"/>
              <a:t> real world, i</a:t>
            </a:r>
            <a:r>
              <a:rPr lang="en-US" altLang="en-US" dirty="0" smtClean="0"/>
              <a:t>solated </a:t>
            </a:r>
            <a:r>
              <a:rPr lang="en-US" altLang="en-US" dirty="0"/>
              <a:t>problems with sensitivity or specificity are the exception rather than the rule because, in fact, measurements often suffer from both problems with sensitivity and specificity.  Here we depict both imperfect sensitivity and specificity in the measurement of </a:t>
            </a:r>
            <a:r>
              <a:rPr lang="en-US" altLang="en-US" dirty="0" smtClean="0"/>
              <a:t>an exposure</a:t>
            </a:r>
            <a:r>
              <a:rPr lang="en-US" altLang="en-US" dirty="0"/>
              <a:t>.</a:t>
            </a:r>
          </a:p>
        </p:txBody>
      </p:sp>
    </p:spTree>
    <p:extLst>
      <p:ext uri="{BB962C8B-B14F-4D97-AF65-F5344CB8AC3E}">
        <p14:creationId xmlns:p14="http://schemas.microsoft.com/office/powerpoint/2010/main" val="324831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3</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a:t>Here is our roadmap for today. </a:t>
            </a:r>
            <a:r>
              <a:rPr lang="en-US" altLang="en-US" baseline="0" dirty="0" smtClean="0"/>
              <a:t>  We will first give a refined description of measurement error types extending upon what we discussed last week.  This will be additional important nomenclature.  </a:t>
            </a:r>
          </a:p>
          <a:p>
            <a:endParaRPr lang="en-US" altLang="en-US" baseline="0" dirty="0" smtClean="0"/>
          </a:p>
          <a:p>
            <a:r>
              <a:rPr lang="en-US" altLang="en-US" baseline="0" dirty="0" smtClean="0"/>
              <a:t>We will then discuss </a:t>
            </a:r>
            <a:r>
              <a:rPr lang="en-US" altLang="en-US" dirty="0" smtClean="0"/>
              <a:t>the bias that ensues from misclassification</a:t>
            </a:r>
            <a:r>
              <a:rPr lang="en-US" altLang="en-US" baseline="0" dirty="0" smtClean="0"/>
              <a:t> of dichotomous variables (the simplest kinds of variables). </a:t>
            </a:r>
            <a:r>
              <a:rPr lang="en-US" altLang="en-US" dirty="0" smtClean="0"/>
              <a:t>We will first discuss it </a:t>
            </a:r>
            <a:r>
              <a:rPr lang="en-US" altLang="en-US" dirty="0"/>
              <a:t>in the context of descriptive studies and then, where we will spend the bulk of the session, in analytic studies.  We will discuss what happens with non-differential misclassification of dichotomous exposures and outcomes </a:t>
            </a:r>
            <a:r>
              <a:rPr lang="en-US" altLang="en-US" dirty="0" smtClean="0"/>
              <a:t>and </a:t>
            </a:r>
            <a:r>
              <a:rPr lang="en-US" altLang="en-US" dirty="0"/>
              <a:t>then what happens with differential misclassification of exposure and outcome.  </a:t>
            </a:r>
            <a:r>
              <a:rPr lang="en-US" altLang="en-US" dirty="0" smtClean="0"/>
              <a:t>We will</a:t>
            </a:r>
            <a:r>
              <a:rPr lang="en-US" altLang="en-US" baseline="0" dirty="0" smtClean="0"/>
              <a:t> also introduce the concept of independent and dependent error.  </a:t>
            </a:r>
            <a:r>
              <a:rPr lang="en-US" altLang="en-US" dirty="0" smtClean="0"/>
              <a:t>In </a:t>
            </a:r>
            <a:r>
              <a:rPr lang="en-US" altLang="en-US" dirty="0"/>
              <a:t>particular, we will focus on the magnitude and directions of these biases.  </a:t>
            </a:r>
            <a:endParaRPr lang="en-US" altLang="en-US" dirty="0" smtClean="0"/>
          </a:p>
          <a:p>
            <a:endParaRPr lang="en-US" altLang="en-US" dirty="0" smtClean="0"/>
          </a:p>
          <a:p>
            <a:r>
              <a:rPr lang="en-US" altLang="en-US" dirty="0" smtClean="0"/>
              <a:t>We </a:t>
            </a:r>
            <a:r>
              <a:rPr lang="en-US" altLang="en-US" dirty="0"/>
              <a:t>will then spend a little bit of time on </a:t>
            </a:r>
            <a:r>
              <a:rPr lang="en-US" altLang="en-US" dirty="0" smtClean="0"/>
              <a:t>the bias that occurs with mismeasurement</a:t>
            </a:r>
            <a:r>
              <a:rPr lang="en-US" altLang="en-US" baseline="0" dirty="0" smtClean="0"/>
              <a:t> of </a:t>
            </a:r>
            <a:r>
              <a:rPr lang="en-US" altLang="en-US" dirty="0" smtClean="0"/>
              <a:t>interval </a:t>
            </a:r>
            <a:r>
              <a:rPr lang="en-US" altLang="en-US" dirty="0"/>
              <a:t>scale variables.  </a:t>
            </a:r>
            <a:endParaRPr lang="en-US" altLang="en-US" dirty="0" smtClean="0"/>
          </a:p>
          <a:p>
            <a:endParaRPr lang="en-US" altLang="en-US" dirty="0" smtClean="0"/>
          </a:p>
          <a:p>
            <a:r>
              <a:rPr lang="en-US" altLang="en-US" dirty="0" smtClean="0"/>
              <a:t>Finally</a:t>
            </a:r>
            <a:r>
              <a:rPr lang="en-US" altLang="en-US" dirty="0"/>
              <a:t>, we will </a:t>
            </a:r>
            <a:r>
              <a:rPr lang="en-US" altLang="en-US" dirty="0" smtClean="0"/>
              <a:t>briefly mention</a:t>
            </a:r>
            <a:r>
              <a:rPr lang="en-US" altLang="en-US" dirty="0"/>
              <a:t>, but not describe in detail, some advanced topics such as misclassification of multi-level categorical variables and misclassification of confounding variables.  We will also mention how what we know about the imperfections in our measurements can be used to back calculate to </a:t>
            </a:r>
            <a:r>
              <a:rPr lang="en-US" altLang="en-US" dirty="0" smtClean="0"/>
              <a:t>the expected truth (sampling error notwithstanding),</a:t>
            </a:r>
            <a:r>
              <a:rPr lang="en-US" altLang="en-US" baseline="0" dirty="0" smtClean="0"/>
              <a:t> a topic called “quantitative bias analysis”.</a:t>
            </a:r>
            <a:r>
              <a:rPr lang="en-US" altLang="en-US" dirty="0" smtClean="0"/>
              <a:t>  </a:t>
            </a:r>
            <a:endParaRPr lang="en-US" altLang="en-US" dirty="0"/>
          </a:p>
        </p:txBody>
      </p:sp>
    </p:spTree>
    <p:extLst>
      <p:ext uri="{BB962C8B-B14F-4D97-AF65-F5344CB8AC3E}">
        <p14:creationId xmlns:p14="http://schemas.microsoft.com/office/powerpoint/2010/main" val="11738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113C99-9036-4F8F-B934-783A15444EC7}" type="slidenum">
              <a:rPr lang="en-US" altLang="en-US"/>
              <a:pPr/>
              <a:t>21</a:t>
            </a:fld>
            <a:endParaRPr lang="en-US" altLang="en-US" dirty="0"/>
          </a:p>
        </p:txBody>
      </p:sp>
      <p:sp>
        <p:nvSpPr>
          <p:cNvPr id="53555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7C7E9661-1362-4425-B06C-1C836736A74B}" type="slidenum">
              <a:rPr lang="en-US" altLang="en-US" sz="1200"/>
              <a:pPr algn="r"/>
              <a:t>21</a:t>
            </a:fld>
            <a:endParaRPr lang="en-US" altLang="en-US" sz="1200" dirty="0"/>
          </a:p>
        </p:txBody>
      </p:sp>
      <p:sp>
        <p:nvSpPr>
          <p:cNvPr id="535555" name="Rectangle 2"/>
          <p:cNvSpPr>
            <a:spLocks noGrp="1" noRot="1" noChangeAspect="1" noChangeArrowheads="1" noTextEdit="1"/>
          </p:cNvSpPr>
          <p:nvPr>
            <p:ph type="sldImg"/>
          </p:nvPr>
        </p:nvSpPr>
        <p:spPr>
          <a:xfrm>
            <a:off x="890588" y="696913"/>
            <a:ext cx="5229225" cy="3486150"/>
          </a:xfrm>
          <a:ln/>
        </p:spPr>
      </p:sp>
      <p:sp>
        <p:nvSpPr>
          <p:cNvPr id="53555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What is the effect of misclassification in terms of both sensitivity and specificity?  Let’s assume we are studying an exposure </a:t>
            </a:r>
            <a:r>
              <a:rPr lang="en-US" altLang="en-US" dirty="0" smtClean="0"/>
              <a:t>and outcome where </a:t>
            </a:r>
            <a:r>
              <a:rPr lang="en-US" altLang="en-US" dirty="0"/>
              <a:t>the true odds ratio is 4.0.  However, now let’s assume there are non-differential misclassification problems with both sensitivity and </a:t>
            </a:r>
            <a:r>
              <a:rPr lang="en-US" altLang="en-US" dirty="0" smtClean="0"/>
              <a:t>specificity of the exposure measurement.  </a:t>
            </a:r>
            <a:r>
              <a:rPr lang="en-US" altLang="en-US" dirty="0"/>
              <a:t>Let’s say that sensitivity and specificity </a:t>
            </a:r>
            <a:r>
              <a:rPr lang="en-US" altLang="en-US" dirty="0" smtClean="0"/>
              <a:t>of exposure</a:t>
            </a:r>
            <a:r>
              <a:rPr lang="en-US" altLang="en-US" baseline="0" dirty="0" smtClean="0"/>
              <a:t> measurement </a:t>
            </a:r>
            <a:r>
              <a:rPr lang="en-US" altLang="en-US" dirty="0" smtClean="0"/>
              <a:t>are </a:t>
            </a:r>
            <a:r>
              <a:rPr lang="en-US" altLang="en-US" dirty="0"/>
              <a:t>both 70%.   Assuming no sampling error, what will the observed OR be?  </a:t>
            </a:r>
            <a:r>
              <a:rPr lang="en-US" altLang="en-US" dirty="0" smtClean="0"/>
              <a:t> 3.1,</a:t>
            </a:r>
            <a:r>
              <a:rPr lang="en-US" altLang="en-US" baseline="0" dirty="0" smtClean="0"/>
              <a:t> 5.2, 2.4, 1.6 or perhaps these errors will cancel each other and the answer is 4.0? </a:t>
            </a:r>
            <a:endParaRPr lang="en-US" altLang="en-US" dirty="0"/>
          </a:p>
        </p:txBody>
      </p:sp>
    </p:spTree>
    <p:extLst>
      <p:ext uri="{BB962C8B-B14F-4D97-AF65-F5344CB8AC3E}">
        <p14:creationId xmlns:p14="http://schemas.microsoft.com/office/powerpoint/2010/main" val="403808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C598F2-8848-4CB0-AA2C-C191E0985720}" type="slidenum">
              <a:rPr lang="en-US" altLang="en-US"/>
              <a:pPr/>
              <a:t>22</a:t>
            </a:fld>
            <a:endParaRPr lang="en-US" altLang="en-US" dirty="0"/>
          </a:p>
        </p:txBody>
      </p:sp>
      <p:sp>
        <p:nvSpPr>
          <p:cNvPr id="53760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837AD20B-07C5-4399-BFB9-38C5D7C27D3B}" type="slidenum">
              <a:rPr lang="en-US" altLang="en-US" sz="1200"/>
              <a:pPr algn="r"/>
              <a:t>22</a:t>
            </a:fld>
            <a:endParaRPr lang="en-US" altLang="en-US" sz="1200" dirty="0"/>
          </a:p>
        </p:txBody>
      </p:sp>
      <p:sp>
        <p:nvSpPr>
          <p:cNvPr id="537603" name="Rectangle 2"/>
          <p:cNvSpPr>
            <a:spLocks noGrp="1" noRot="1" noChangeAspect="1" noChangeArrowheads="1" noTextEdit="1"/>
          </p:cNvSpPr>
          <p:nvPr>
            <p:ph type="sldImg"/>
          </p:nvPr>
        </p:nvSpPr>
        <p:spPr>
          <a:xfrm>
            <a:off x="890588" y="696913"/>
            <a:ext cx="5229225" cy="3486150"/>
          </a:xfrm>
          <a:ln/>
        </p:spPr>
      </p:sp>
      <p:sp>
        <p:nvSpPr>
          <p:cNvPr id="537604"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Wow.  </a:t>
            </a:r>
            <a:r>
              <a:rPr lang="en-US" altLang="en-US" dirty="0" smtClean="0"/>
              <a:t>Going</a:t>
            </a:r>
            <a:r>
              <a:rPr lang="en-US" altLang="en-US" baseline="0" dirty="0" smtClean="0"/>
              <a:t> from 4.0 to 1.6</a:t>
            </a:r>
            <a:r>
              <a:rPr lang="en-US" altLang="en-US" dirty="0" smtClean="0"/>
              <a:t> is a big drop!</a:t>
            </a:r>
            <a:endParaRPr lang="en-US" altLang="en-US" dirty="0"/>
          </a:p>
        </p:txBody>
      </p:sp>
    </p:spTree>
    <p:extLst>
      <p:ext uri="{BB962C8B-B14F-4D97-AF65-F5344CB8AC3E}">
        <p14:creationId xmlns:p14="http://schemas.microsoft.com/office/powerpoint/2010/main" val="197647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8F4F-5872-4C24-B174-09E1E12537B5}" type="slidenum">
              <a:rPr lang="en-US" altLang="en-US"/>
              <a:pPr/>
              <a:t>23</a:t>
            </a:fld>
            <a:endParaRPr lang="en-US" altLang="en-US" dirty="0"/>
          </a:p>
        </p:txBody>
      </p:sp>
      <p:sp>
        <p:nvSpPr>
          <p:cNvPr id="487426" name="Rectangle 2"/>
          <p:cNvSpPr>
            <a:spLocks noGrp="1" noRot="1" noChangeAspect="1" noChangeArrowheads="1" noTextEdit="1"/>
          </p:cNvSpPr>
          <p:nvPr>
            <p:ph type="sldImg"/>
          </p:nvPr>
        </p:nvSpPr>
        <p:spPr>
          <a:xfrm>
            <a:off x="890588" y="696913"/>
            <a:ext cx="5229225" cy="3486150"/>
          </a:xfrm>
          <a:ln/>
        </p:spPr>
      </p:sp>
      <p:sp>
        <p:nvSpPr>
          <p:cNvPr id="487427"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Indeed, </a:t>
            </a:r>
            <a:r>
              <a:rPr lang="en-US" altLang="en-US" dirty="0"/>
              <a:t>when there are problems with sensitivity and specificity, the </a:t>
            </a:r>
            <a:r>
              <a:rPr lang="en-US" altLang="en-US" dirty="0" smtClean="0"/>
              <a:t>magnitude</a:t>
            </a:r>
            <a:r>
              <a:rPr lang="en-US" altLang="en-US" baseline="0" dirty="0" smtClean="0"/>
              <a:t> of bias </a:t>
            </a:r>
            <a:r>
              <a:rPr lang="en-US" altLang="en-US" dirty="0" smtClean="0"/>
              <a:t>is worse (i.e., larger) </a:t>
            </a:r>
            <a:r>
              <a:rPr lang="en-US" altLang="en-US" dirty="0"/>
              <a:t>than when you have either alone. </a:t>
            </a:r>
          </a:p>
          <a:p>
            <a:endParaRPr lang="en-US" altLang="en-US" dirty="0"/>
          </a:p>
          <a:p>
            <a:r>
              <a:rPr lang="en-US" altLang="en-US" dirty="0"/>
              <a:t>The </a:t>
            </a:r>
            <a:r>
              <a:rPr lang="en-US" altLang="en-US" dirty="0" smtClean="0"/>
              <a:t>S+N</a:t>
            </a:r>
            <a:r>
              <a:rPr lang="en-US" altLang="en-US" baseline="0" dirty="0" smtClean="0"/>
              <a:t> </a:t>
            </a:r>
            <a:r>
              <a:rPr lang="en-US" altLang="en-US" dirty="0" smtClean="0"/>
              <a:t>text </a:t>
            </a:r>
            <a:r>
              <a:rPr lang="en-US" altLang="en-US" dirty="0"/>
              <a:t>describes a nice way to figure out the </a:t>
            </a:r>
            <a:r>
              <a:rPr lang="en-US" altLang="en-US" b="1" dirty="0"/>
              <a:t>impact</a:t>
            </a:r>
            <a:r>
              <a:rPr lang="en-US" altLang="en-US" dirty="0"/>
              <a:t> of non-differential misclassification when </a:t>
            </a:r>
            <a:r>
              <a:rPr lang="en-US" altLang="en-US" b="1" dirty="0"/>
              <a:t>both sensitivity and specificity </a:t>
            </a:r>
            <a:r>
              <a:rPr lang="en-US" altLang="en-US" dirty="0"/>
              <a:t>are imperfect.  </a:t>
            </a:r>
          </a:p>
          <a:p>
            <a:endParaRPr lang="en-US" altLang="en-US" dirty="0"/>
          </a:p>
          <a:p>
            <a:r>
              <a:rPr lang="en-US" altLang="en-US" dirty="0"/>
              <a:t>At the </a:t>
            </a:r>
            <a:r>
              <a:rPr lang="en-US" altLang="en-US" dirty="0" smtClean="0"/>
              <a:t>top, </a:t>
            </a:r>
            <a:r>
              <a:rPr lang="en-US" altLang="en-US" dirty="0"/>
              <a:t>you see a </a:t>
            </a:r>
            <a:r>
              <a:rPr lang="en-US" altLang="en-US" dirty="0" smtClean="0"/>
              <a:t>2 x 2 </a:t>
            </a:r>
            <a:r>
              <a:rPr lang="en-US" altLang="en-US" dirty="0"/>
              <a:t>table </a:t>
            </a:r>
            <a:r>
              <a:rPr lang="en-US" altLang="en-US" dirty="0" smtClean="0"/>
              <a:t>depicting truth in the study</a:t>
            </a:r>
            <a:r>
              <a:rPr lang="en-US" altLang="en-US" baseline="0" dirty="0" smtClean="0"/>
              <a:t> sample, </a:t>
            </a:r>
            <a:r>
              <a:rPr lang="en-US" altLang="en-US" dirty="0" smtClean="0"/>
              <a:t>where </a:t>
            </a:r>
            <a:r>
              <a:rPr lang="en-US" altLang="en-US" dirty="0"/>
              <a:t>the true odds ratio is 4.0</a:t>
            </a:r>
            <a:r>
              <a:rPr lang="en-US" altLang="en-US" dirty="0" smtClean="0"/>
              <a:t>.    Of the 50 true exposed cases, we can now use the known</a:t>
            </a:r>
            <a:r>
              <a:rPr lang="en-US" altLang="en-US" baseline="0" dirty="0" smtClean="0"/>
              <a:t> sensitivity of the exposure measurement (70%)  to understand how these 50 true exposed cases are distributed in the study sample.  Because sensitivity is 70%, we know 70% of 50, or 35 persons, will be classified as exposed cases in study sample; the remaining 15 will be classified as unexposed.   The process can be done with the true unexposed cases and apply the 70% specificity to them.  One can then add up the exposed cases in the observed study sample; it is 35 + 15 = 50.   For the unexposed cases, it is 15 + 35 = 50.</a:t>
            </a:r>
            <a:endParaRPr lang="en-US" altLang="en-US" dirty="0"/>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Let’s also walk </a:t>
            </a:r>
            <a:r>
              <a:rPr lang="en-US" altLang="en-US" dirty="0"/>
              <a:t>through this for the controls. </a:t>
            </a:r>
            <a:r>
              <a:rPr lang="en-US" altLang="en-US" dirty="0" smtClean="0"/>
              <a:t>Among the 20 truly exposed controls, if the sensitivity is 70% we would see 14 cases classified as exposed and 6 as unexposed.  Of </a:t>
            </a:r>
            <a:r>
              <a:rPr lang="en-US" altLang="en-US" dirty="0"/>
              <a:t>80 truly unexposed controls, if the specificity of the exposure measurement is 70%, then 56 will be classified as unexposed and 24 as exposed.  </a:t>
            </a:r>
          </a:p>
          <a:p>
            <a:r>
              <a:rPr lang="en-US" altLang="en-US" dirty="0"/>
              <a:t>If you then add these rows up you get a net of 62 unexposed controls and 38 exposed controls.  You can then do the same thing for the cases and ultimately you see what the observed 2x2 table will look like.  </a:t>
            </a:r>
          </a:p>
          <a:p>
            <a:endParaRPr lang="en-US" altLang="en-US" dirty="0"/>
          </a:p>
          <a:p>
            <a:r>
              <a:rPr lang="en-US" altLang="en-US" dirty="0"/>
              <a:t>Now the </a:t>
            </a:r>
            <a:r>
              <a:rPr lang="en-US" altLang="en-US" dirty="0" smtClean="0"/>
              <a:t>OR in the observed study</a:t>
            </a:r>
            <a:r>
              <a:rPr lang="en-US" altLang="en-US" baseline="0" dirty="0" smtClean="0"/>
              <a:t> sample</a:t>
            </a:r>
            <a:r>
              <a:rPr lang="en-US" altLang="en-US" dirty="0" smtClean="0"/>
              <a:t> </a:t>
            </a:r>
            <a:r>
              <a:rPr lang="en-US" altLang="en-US" dirty="0"/>
              <a:t>is all the way down to 1.6.  This again illustrates how non-differential misclassification of exposure results in attenuated measures of association.  </a:t>
            </a:r>
            <a:r>
              <a:rPr lang="en-US" altLang="en-US" dirty="0" smtClean="0"/>
              <a:t>  This is again bias toward the null.</a:t>
            </a:r>
            <a:endParaRPr lang="en-US" altLang="en-US" dirty="0"/>
          </a:p>
          <a:p>
            <a:endParaRPr lang="en-US" altLang="en-US" dirty="0"/>
          </a:p>
        </p:txBody>
      </p:sp>
    </p:spTree>
    <p:extLst>
      <p:ext uri="{BB962C8B-B14F-4D97-AF65-F5344CB8AC3E}">
        <p14:creationId xmlns:p14="http://schemas.microsoft.com/office/powerpoint/2010/main" val="1473880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496FD6B-50C3-4DF6-A0F1-9FB3DAC3B4DD}" type="slidenum">
              <a:rPr lang="en-US" altLang="en-US"/>
              <a:pPr/>
              <a:t>24</a:t>
            </a:fld>
            <a:endParaRPr lang="en-US" altLang="en-US" dirty="0"/>
          </a:p>
        </p:txBody>
      </p:sp>
      <p:sp>
        <p:nvSpPr>
          <p:cNvPr id="5396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BFB8C38-E006-4EB5-A158-4170ED49CA8E}" type="slidenum">
              <a:rPr lang="en-US" altLang="en-US" sz="1200"/>
              <a:pPr algn="r"/>
              <a:t>24</a:t>
            </a:fld>
            <a:endParaRPr lang="en-US" altLang="en-US" sz="1200" dirty="0"/>
          </a:p>
        </p:txBody>
      </p:sp>
      <p:sp>
        <p:nvSpPr>
          <p:cNvPr id="539651" name="Rectangle 2"/>
          <p:cNvSpPr>
            <a:spLocks noGrp="1" noRot="1" noChangeAspect="1" noChangeArrowheads="1" noTextEdit="1"/>
          </p:cNvSpPr>
          <p:nvPr>
            <p:ph type="sldImg"/>
          </p:nvPr>
        </p:nvSpPr>
        <p:spPr>
          <a:xfrm>
            <a:off x="890588" y="696913"/>
            <a:ext cx="5229225" cy="3486150"/>
          </a:xfrm>
          <a:ln/>
        </p:spPr>
      </p:sp>
      <p:sp>
        <p:nvSpPr>
          <p:cNvPr id="53965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How about here?  </a:t>
            </a:r>
            <a:r>
              <a:rPr lang="en-US" altLang="en-US" dirty="0" smtClean="0"/>
              <a:t>Now </a:t>
            </a:r>
            <a:r>
              <a:rPr lang="en-US" altLang="en-US" dirty="0"/>
              <a:t>assume that things are </a:t>
            </a:r>
            <a:r>
              <a:rPr lang="en-US" altLang="en-US" dirty="0" smtClean="0"/>
              <a:t>substantially</a:t>
            </a:r>
            <a:r>
              <a:rPr lang="en-US" altLang="en-US" baseline="0" dirty="0" smtClean="0"/>
              <a:t> </a:t>
            </a:r>
            <a:r>
              <a:rPr lang="en-US" altLang="en-US" dirty="0" smtClean="0"/>
              <a:t>better</a:t>
            </a:r>
            <a:r>
              <a:rPr lang="en-US" altLang="en-US" baseline="0" dirty="0" smtClean="0"/>
              <a:t> in terms of the measurement of exposure:</a:t>
            </a:r>
            <a:r>
              <a:rPr lang="en-US" altLang="en-US" dirty="0" smtClean="0"/>
              <a:t>  </a:t>
            </a:r>
            <a:r>
              <a:rPr lang="en-US" altLang="en-US" dirty="0"/>
              <a:t>Sensitivity is 90% and Specificity is 80%. </a:t>
            </a:r>
            <a:endParaRPr lang="en-US" altLang="en-US" baseline="0" dirty="0" smtClean="0"/>
          </a:p>
          <a:p>
            <a:endParaRPr lang="en-US" altLang="en-US" baseline="0" dirty="0" smtClean="0"/>
          </a:p>
          <a:p>
            <a:endParaRPr lang="en-US" altLang="en-US" baseline="0" dirty="0" smtClean="0"/>
          </a:p>
          <a:p>
            <a:r>
              <a:rPr lang="en-US" altLang="en-US" dirty="0" smtClean="0"/>
              <a:t>What is</a:t>
            </a:r>
            <a:r>
              <a:rPr lang="en-US" altLang="en-US" baseline="0" dirty="0" smtClean="0"/>
              <a:t> your sense as to what</a:t>
            </a:r>
            <a:r>
              <a:rPr lang="en-US" altLang="en-US" dirty="0" smtClean="0"/>
              <a:t> </a:t>
            </a:r>
            <a:r>
              <a:rPr lang="en-US" altLang="en-US" dirty="0"/>
              <a:t>the observed OR </a:t>
            </a:r>
            <a:r>
              <a:rPr lang="en-US" altLang="en-US" dirty="0" smtClean="0"/>
              <a:t>will be</a:t>
            </a:r>
            <a:r>
              <a:rPr lang="en-US" altLang="en-US" dirty="0"/>
              <a:t>?</a:t>
            </a:r>
          </a:p>
        </p:txBody>
      </p:sp>
    </p:spTree>
    <p:extLst>
      <p:ext uri="{BB962C8B-B14F-4D97-AF65-F5344CB8AC3E}">
        <p14:creationId xmlns:p14="http://schemas.microsoft.com/office/powerpoint/2010/main" val="323286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CD6D75-418F-459E-8859-E07B8CD7D0D7}" type="slidenum">
              <a:rPr lang="en-US" altLang="en-US"/>
              <a:pPr/>
              <a:t>25</a:t>
            </a:fld>
            <a:endParaRPr lang="en-US" altLang="en-US" dirty="0"/>
          </a:p>
        </p:txBody>
      </p:sp>
      <p:sp>
        <p:nvSpPr>
          <p:cNvPr id="54169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7C12A79-9966-43E9-98B5-6B9B15568609}" type="slidenum">
              <a:rPr lang="en-US" altLang="en-US" sz="1200"/>
              <a:pPr algn="r"/>
              <a:t>25</a:t>
            </a:fld>
            <a:endParaRPr lang="en-US" altLang="en-US" sz="1200" dirty="0"/>
          </a:p>
        </p:txBody>
      </p:sp>
      <p:sp>
        <p:nvSpPr>
          <p:cNvPr id="541699" name="Rectangle 2"/>
          <p:cNvSpPr>
            <a:spLocks noGrp="1" noRot="1" noChangeAspect="1" noChangeArrowheads="1" noTextEdit="1"/>
          </p:cNvSpPr>
          <p:nvPr>
            <p:ph type="sldImg"/>
          </p:nvPr>
        </p:nvSpPr>
        <p:spPr>
          <a:xfrm>
            <a:off x="890588" y="696913"/>
            <a:ext cx="5229225" cy="3486150"/>
          </a:xfrm>
          <a:ln/>
        </p:spPr>
      </p:sp>
      <p:sp>
        <p:nvSpPr>
          <p:cNvPr id="541700"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Low again.  These are some big </a:t>
            </a:r>
            <a:r>
              <a:rPr lang="en-US" altLang="en-US" dirty="0" smtClean="0"/>
              <a:t>hits (difference</a:t>
            </a:r>
            <a:r>
              <a:rPr lang="en-US" altLang="en-US" baseline="0" dirty="0" smtClean="0"/>
              <a:t> between truth and observed)</a:t>
            </a:r>
            <a:r>
              <a:rPr lang="en-US" altLang="en-US" dirty="0" smtClean="0"/>
              <a:t> </a:t>
            </a:r>
            <a:r>
              <a:rPr lang="en-US" altLang="en-US" dirty="0"/>
              <a:t>in the magnitude of the </a:t>
            </a:r>
            <a:r>
              <a:rPr lang="en-US" altLang="en-US" dirty="0" smtClean="0"/>
              <a:t>association from</a:t>
            </a:r>
            <a:r>
              <a:rPr lang="en-US" altLang="en-US" baseline="0" dirty="0" smtClean="0"/>
              <a:t> seemingly not too bad imperfections in sensitivity and specificity</a:t>
            </a:r>
            <a:r>
              <a:rPr lang="en-US" altLang="en-US" dirty="0" smtClean="0"/>
              <a:t>.</a:t>
            </a:r>
            <a:endParaRPr lang="en-US" altLang="en-US" dirty="0"/>
          </a:p>
        </p:txBody>
      </p:sp>
    </p:spTree>
    <p:extLst>
      <p:ext uri="{BB962C8B-B14F-4D97-AF65-F5344CB8AC3E}">
        <p14:creationId xmlns:p14="http://schemas.microsoft.com/office/powerpoint/2010/main" val="3485810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8A0D5-0580-47A7-A24C-2998FF7EF639}" type="slidenum">
              <a:rPr lang="en-US" altLang="en-US"/>
              <a:pPr/>
              <a:t>26</a:t>
            </a:fld>
            <a:endParaRPr lang="en-US" altLang="en-US" dirty="0"/>
          </a:p>
        </p:txBody>
      </p:sp>
      <p:sp>
        <p:nvSpPr>
          <p:cNvPr id="463874" name="Rectangle 2"/>
          <p:cNvSpPr>
            <a:spLocks noGrp="1" noRot="1" noChangeAspect="1" noChangeArrowheads="1" noTextEdit="1"/>
          </p:cNvSpPr>
          <p:nvPr>
            <p:ph type="sldImg"/>
          </p:nvPr>
        </p:nvSpPr>
        <p:spPr>
          <a:xfrm>
            <a:off x="890588" y="696913"/>
            <a:ext cx="5229225" cy="3486150"/>
          </a:xfrm>
          <a:ln/>
        </p:spPr>
      </p:sp>
      <p:sp>
        <p:nvSpPr>
          <p:cNvPr id="463875"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What happens when sensitivity of exposure measurement is 90% and specificity is 80%?  Once</a:t>
            </a:r>
            <a:r>
              <a:rPr lang="en-US" altLang="en-US" baseline="0" dirty="0" smtClean="0"/>
              <a:t> again, h</a:t>
            </a:r>
            <a:r>
              <a:rPr lang="en-US" altLang="en-US" dirty="0" smtClean="0"/>
              <a:t>ere </a:t>
            </a:r>
            <a:r>
              <a:rPr lang="en-US" altLang="en-US" dirty="0"/>
              <a:t>is </a:t>
            </a:r>
            <a:r>
              <a:rPr lang="en-US" altLang="en-US" dirty="0" smtClean="0"/>
              <a:t>the</a:t>
            </a:r>
            <a:r>
              <a:rPr lang="en-US" altLang="en-US" baseline="0" dirty="0" smtClean="0"/>
              <a:t> math</a:t>
            </a:r>
            <a:r>
              <a:rPr lang="en-US" altLang="en-US" dirty="0" smtClean="0"/>
              <a:t>.  </a:t>
            </a:r>
            <a:endParaRPr lang="en-US" altLang="en-US" dirty="0"/>
          </a:p>
          <a:p>
            <a:endParaRPr lang="en-US" altLang="en-US" dirty="0"/>
          </a:p>
          <a:p>
            <a:r>
              <a:rPr lang="en-US" altLang="en-US" dirty="0"/>
              <a:t>At the top you see a </a:t>
            </a:r>
            <a:r>
              <a:rPr lang="en-US" altLang="en-US" dirty="0" smtClean="0"/>
              <a:t>2 x 2 </a:t>
            </a:r>
            <a:r>
              <a:rPr lang="en-US" altLang="en-US" dirty="0"/>
              <a:t>table of the </a:t>
            </a:r>
            <a:r>
              <a:rPr lang="en-US" altLang="en-US" dirty="0" smtClean="0"/>
              <a:t>truth in study sample,</a:t>
            </a:r>
            <a:r>
              <a:rPr lang="en-US" altLang="en-US" baseline="0" dirty="0" smtClean="0"/>
              <a:t> if there was no error in measurement</a:t>
            </a:r>
            <a:r>
              <a:rPr lang="en-US" altLang="en-US" dirty="0" smtClean="0"/>
              <a:t>, </a:t>
            </a:r>
            <a:r>
              <a:rPr lang="en-US" altLang="en-US" dirty="0"/>
              <a:t>where the true odds ratio is 4.0.</a:t>
            </a:r>
          </a:p>
          <a:p>
            <a:endParaRPr lang="en-US" altLang="en-US" dirty="0"/>
          </a:p>
          <a:p>
            <a:r>
              <a:rPr lang="en-US" altLang="en-US" dirty="0" smtClean="0"/>
              <a:t>We </a:t>
            </a:r>
            <a:r>
              <a:rPr lang="en-US" altLang="en-US" dirty="0"/>
              <a:t>do the same math as we did before, and now the OR is all the way down to 2.4.  This again illustrates how non-differential misclassification of exposure results in attenuated measures of association.  And, it illustrates how seemingly respectable figures for sensitivity and specificity, </a:t>
            </a:r>
            <a:r>
              <a:rPr lang="en-US" altLang="en-US" dirty="0" smtClean="0"/>
              <a:t>90% </a:t>
            </a:r>
            <a:r>
              <a:rPr lang="en-US" altLang="en-US" dirty="0"/>
              <a:t>and 80%, can result in a substantial bias, from an OR of 4 down to </a:t>
            </a:r>
            <a:r>
              <a:rPr lang="en-US" altLang="en-US" dirty="0" smtClean="0"/>
              <a:t>2.4.  </a:t>
            </a:r>
          </a:p>
          <a:p>
            <a:endParaRPr lang="en-US" altLang="en-US" dirty="0" smtClean="0"/>
          </a:p>
          <a:p>
            <a:r>
              <a:rPr lang="en-US" altLang="en-US" dirty="0" smtClean="0"/>
              <a:t>This degree of bias is not just a quantitative</a:t>
            </a:r>
            <a:r>
              <a:rPr lang="en-US" altLang="en-US" baseline="0" dirty="0" smtClean="0"/>
              <a:t> difference between 4.0 and 2.4.  It might result in a qualitative difference in your final interpretation of the analysis, the difference between saying an effect was present or absent.  </a:t>
            </a:r>
            <a:r>
              <a:rPr lang="en-US" altLang="en-US" dirty="0" smtClean="0"/>
              <a:t>What </a:t>
            </a:r>
            <a:r>
              <a:rPr lang="en-US" altLang="en-US" dirty="0"/>
              <a:t>if you had assembled your sample size to have 80% power to detect on effect size of an odds ratio = 4.0?  What would the effect of this measurement bias be for your </a:t>
            </a:r>
            <a:r>
              <a:rPr lang="en-US" altLang="en-US" dirty="0" smtClean="0"/>
              <a:t>study analysis?  Your </a:t>
            </a:r>
            <a:r>
              <a:rPr lang="en-US" altLang="en-US" dirty="0"/>
              <a:t>power to detect a </a:t>
            </a:r>
            <a:r>
              <a:rPr lang="en-US" altLang="en-US" dirty="0" smtClean="0"/>
              <a:t>much smaller effect </a:t>
            </a:r>
            <a:r>
              <a:rPr lang="en-US" altLang="en-US" dirty="0"/>
              <a:t>size is much </a:t>
            </a:r>
            <a:r>
              <a:rPr lang="en-US" altLang="en-US" dirty="0" smtClean="0"/>
              <a:t>lower</a:t>
            </a:r>
            <a:r>
              <a:rPr lang="en-US" altLang="en-US" baseline="0" dirty="0" smtClean="0"/>
              <a:t> than 80%.</a:t>
            </a:r>
            <a:r>
              <a:rPr lang="en-US" altLang="en-US" dirty="0" smtClean="0"/>
              <a:t>  You might end up concluding that there</a:t>
            </a:r>
            <a:r>
              <a:rPr lang="en-US" altLang="en-US" baseline="0" dirty="0" smtClean="0"/>
              <a:t> was no strong evidence for an effect of the exposure under study for the outcome under study (i.e., there was </a:t>
            </a:r>
            <a:r>
              <a:rPr lang="en-US" altLang="en-US" dirty="0" smtClean="0"/>
              <a:t>no statistically significant difference</a:t>
            </a:r>
            <a:r>
              <a:rPr lang="en-US" altLang="en-US" baseline="0" dirty="0" smtClean="0"/>
              <a:t> present).  </a:t>
            </a:r>
            <a:endParaRPr lang="en-US" altLang="en-US" dirty="0"/>
          </a:p>
        </p:txBody>
      </p:sp>
    </p:spTree>
    <p:extLst>
      <p:ext uri="{BB962C8B-B14F-4D97-AF65-F5344CB8AC3E}">
        <p14:creationId xmlns:p14="http://schemas.microsoft.com/office/powerpoint/2010/main" val="2482307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381D0-FC04-4223-8987-047D43618E70}" type="slidenum">
              <a:rPr lang="en-US" altLang="en-US"/>
              <a:pPr/>
              <a:t>27</a:t>
            </a:fld>
            <a:endParaRPr lang="en-US" altLang="en-US" dirty="0"/>
          </a:p>
        </p:txBody>
      </p:sp>
      <p:sp>
        <p:nvSpPr>
          <p:cNvPr id="465922" name="Rectangle 2"/>
          <p:cNvSpPr>
            <a:spLocks noGrp="1" noRot="1" noChangeAspect="1" noChangeArrowheads="1" noTextEdit="1"/>
          </p:cNvSpPr>
          <p:nvPr>
            <p:ph type="sldImg"/>
          </p:nvPr>
        </p:nvSpPr>
        <p:spPr>
          <a:xfrm>
            <a:off x="890588" y="696913"/>
            <a:ext cx="5229225" cy="3486150"/>
          </a:xfrm>
          <a:ln/>
        </p:spPr>
      </p:sp>
      <p:sp>
        <p:nvSpPr>
          <p:cNvPr id="46592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In addition to the </a:t>
            </a:r>
            <a:r>
              <a:rPr lang="en-US" altLang="en-US" dirty="0" smtClean="0"/>
              <a:t>sensitivity </a:t>
            </a:r>
            <a:r>
              <a:rPr lang="en-US" altLang="en-US" dirty="0"/>
              <a:t>and specificity of the exposure measurement, it also turns out that the absolute prevalence of the exposure in the source </a:t>
            </a:r>
            <a:r>
              <a:rPr lang="en-US" altLang="en-US" dirty="0" smtClean="0"/>
              <a:t>population</a:t>
            </a:r>
            <a:r>
              <a:rPr lang="en-US" altLang="en-US" baseline="0" dirty="0" smtClean="0"/>
              <a:t>  (</a:t>
            </a:r>
            <a:r>
              <a:rPr lang="en-US" altLang="en-US" dirty="0" smtClean="0"/>
              <a:t>as </a:t>
            </a:r>
            <a:r>
              <a:rPr lang="en-US" altLang="en-US" dirty="0"/>
              <a:t>best seen in the </a:t>
            </a:r>
            <a:r>
              <a:rPr lang="en-US" altLang="en-US" dirty="0" smtClean="0"/>
              <a:t>controls in a case-control study, for example) also </a:t>
            </a:r>
            <a:r>
              <a:rPr lang="en-US" altLang="en-US" dirty="0"/>
              <a:t>makes a big difference in determining the extent of </a:t>
            </a:r>
            <a:r>
              <a:rPr lang="en-US" altLang="en-US" dirty="0" smtClean="0"/>
              <a:t>bias.</a:t>
            </a:r>
            <a:r>
              <a:rPr lang="en-US" altLang="en-US" baseline="0" dirty="0" smtClean="0"/>
              <a:t>  </a:t>
            </a:r>
            <a:r>
              <a:rPr lang="en-US" altLang="en-US" dirty="0" smtClean="0"/>
              <a:t>In </a:t>
            </a:r>
            <a:r>
              <a:rPr lang="en-US" altLang="en-US" dirty="0"/>
              <a:t>this example, we again have a sensitivity of 0.9 and specificity of </a:t>
            </a:r>
            <a:r>
              <a:rPr lang="en-US" altLang="en-US" dirty="0" smtClean="0"/>
              <a:t>0.8, </a:t>
            </a:r>
            <a:r>
              <a:rPr lang="en-US" altLang="en-US" dirty="0"/>
              <a:t>but now exposure is much </a:t>
            </a:r>
            <a:r>
              <a:rPr lang="en-US" altLang="en-US" dirty="0" smtClean="0"/>
              <a:t>less prevalent (much less common).  </a:t>
            </a:r>
            <a:r>
              <a:rPr lang="en-US" altLang="en-US" dirty="0"/>
              <a:t>The effect of non-differential misclassification of exposure, if you work out the math, is </a:t>
            </a:r>
            <a:r>
              <a:rPr lang="en-US" altLang="en-US" dirty="0" smtClean="0"/>
              <a:t>now down </a:t>
            </a:r>
            <a:r>
              <a:rPr lang="en-US" altLang="en-US" dirty="0"/>
              <a:t>to an odds ratio of 1.3. </a:t>
            </a:r>
          </a:p>
          <a:p>
            <a:endParaRPr lang="en-US" altLang="en-US" dirty="0"/>
          </a:p>
          <a:p>
            <a:r>
              <a:rPr lang="en-US" altLang="en-US" dirty="0" smtClean="0"/>
              <a:t>Numerically, </a:t>
            </a:r>
            <a:r>
              <a:rPr lang="en-US" altLang="en-US" dirty="0"/>
              <a:t>you can understand this by looking back a slide and seeing that as the numbers (number exposed and number unexposed) change </a:t>
            </a:r>
            <a:r>
              <a:rPr lang="en-US" altLang="en-US" dirty="0" smtClean="0"/>
              <a:t>from</a:t>
            </a:r>
            <a:r>
              <a:rPr lang="en-US" altLang="en-US" baseline="0" dirty="0" smtClean="0"/>
              <a:t> truth to the observed distribution</a:t>
            </a:r>
            <a:r>
              <a:rPr lang="en-US" altLang="en-US" dirty="0" smtClean="0"/>
              <a:t>, </a:t>
            </a:r>
            <a:r>
              <a:rPr lang="en-US" altLang="en-US" dirty="0"/>
              <a:t>when they start off more balanced they are more resilient to changes than they are when they start </a:t>
            </a:r>
            <a:r>
              <a:rPr lang="en-US" altLang="en-US" dirty="0" smtClean="0"/>
              <a:t>off more </a:t>
            </a:r>
            <a:r>
              <a:rPr lang="en-US" altLang="en-US" dirty="0"/>
              <a:t>imbalanced.  In the prior slide, we had in the </a:t>
            </a:r>
            <a:r>
              <a:rPr lang="en-US" altLang="en-US" dirty="0" smtClean="0"/>
              <a:t>case group </a:t>
            </a:r>
            <a:r>
              <a:rPr lang="en-US" altLang="en-US" dirty="0"/>
              <a:t>50 exposed and 50 unexposed.  After we moved the numbers around after accounting for misclassification,  we now have </a:t>
            </a:r>
            <a:r>
              <a:rPr lang="en-US" altLang="en-US" dirty="0" smtClean="0"/>
              <a:t>55 </a:t>
            </a:r>
            <a:r>
              <a:rPr lang="en-US" altLang="en-US" dirty="0"/>
              <a:t>and </a:t>
            </a:r>
            <a:r>
              <a:rPr lang="en-US" altLang="en-US" dirty="0" smtClean="0"/>
              <a:t>45. </a:t>
            </a:r>
            <a:r>
              <a:rPr lang="en-US" altLang="en-US" dirty="0"/>
              <a:t>The odds </a:t>
            </a:r>
            <a:r>
              <a:rPr lang="en-US" altLang="en-US" dirty="0" smtClean="0"/>
              <a:t>of exposure in the cases have </a:t>
            </a:r>
            <a:r>
              <a:rPr lang="en-US" altLang="en-US" dirty="0"/>
              <a:t>not changed much.  Compare this to starting off with </a:t>
            </a:r>
            <a:r>
              <a:rPr lang="en-US" altLang="en-US" dirty="0" smtClean="0"/>
              <a:t>50 </a:t>
            </a:r>
            <a:r>
              <a:rPr lang="en-US" altLang="en-US" dirty="0"/>
              <a:t>and </a:t>
            </a:r>
            <a:r>
              <a:rPr lang="en-US" altLang="en-US" dirty="0" smtClean="0"/>
              <a:t>500</a:t>
            </a:r>
            <a:r>
              <a:rPr lang="en-US" altLang="en-US" dirty="0"/>
              <a:t>, as shown here, and then moving </a:t>
            </a:r>
            <a:r>
              <a:rPr lang="en-US" altLang="en-US" dirty="0" smtClean="0"/>
              <a:t>95 </a:t>
            </a:r>
            <a:r>
              <a:rPr lang="en-US" altLang="en-US" dirty="0"/>
              <a:t>more persons into the exposed </a:t>
            </a:r>
            <a:r>
              <a:rPr lang="en-US" altLang="en-US" dirty="0" smtClean="0"/>
              <a:t>case group </a:t>
            </a:r>
            <a:r>
              <a:rPr lang="en-US" altLang="en-US" dirty="0"/>
              <a:t>to come up with </a:t>
            </a:r>
            <a:r>
              <a:rPr lang="en-US" altLang="en-US" dirty="0" smtClean="0"/>
              <a:t>145</a:t>
            </a:r>
            <a:r>
              <a:rPr lang="en-US" altLang="en-US" baseline="0" dirty="0" smtClean="0"/>
              <a:t> exposed cases</a:t>
            </a:r>
            <a:r>
              <a:rPr lang="en-US" altLang="en-US" dirty="0" smtClean="0"/>
              <a:t> and, then, 405</a:t>
            </a:r>
            <a:r>
              <a:rPr lang="en-US" altLang="en-US" baseline="0" dirty="0" smtClean="0"/>
              <a:t> unexposed cases. I</a:t>
            </a:r>
            <a:r>
              <a:rPr lang="en-US" altLang="en-US" dirty="0" smtClean="0"/>
              <a:t>n </a:t>
            </a:r>
            <a:r>
              <a:rPr lang="en-US" altLang="en-US" dirty="0"/>
              <a:t>this </a:t>
            </a:r>
            <a:r>
              <a:rPr lang="en-US" altLang="en-US" dirty="0" smtClean="0"/>
              <a:t>example, </a:t>
            </a:r>
            <a:r>
              <a:rPr lang="en-US" altLang="en-US" dirty="0"/>
              <a:t>the odds of exposure in the </a:t>
            </a:r>
            <a:r>
              <a:rPr lang="en-US" altLang="en-US" dirty="0" smtClean="0"/>
              <a:t>cases have changed</a:t>
            </a:r>
            <a:r>
              <a:rPr lang="en-US" altLang="en-US" baseline="0" dirty="0" smtClean="0"/>
              <a:t> from 0.1 in the true distribution to 0.35 in the observed distribution (a factor of 3).  In the earlier example, the odds of exposure in the cases went from 1 to 1.22 (a factor of 1.2).  One can work through the same math with the controls. </a:t>
            </a:r>
            <a:r>
              <a:rPr lang="en-US" altLang="en-US" dirty="0" smtClean="0"/>
              <a:t>  </a:t>
            </a:r>
            <a:r>
              <a:rPr lang="en-US" altLang="en-US" dirty="0"/>
              <a:t>In other words, the more imbalance you start </a:t>
            </a:r>
            <a:r>
              <a:rPr lang="en-US" altLang="en-US" dirty="0" smtClean="0"/>
              <a:t>with in the exposure distribution in the cases and the controls  </a:t>
            </a:r>
            <a:r>
              <a:rPr lang="en-US" altLang="en-US" dirty="0"/>
              <a:t>(i.e., from lower prevalence of exposure) the more radically changed is the exposure odds in the </a:t>
            </a:r>
            <a:r>
              <a:rPr lang="en-US" altLang="en-US" dirty="0" smtClean="0"/>
              <a:t>observed</a:t>
            </a:r>
            <a:r>
              <a:rPr lang="en-US" altLang="en-US" baseline="0" dirty="0" smtClean="0"/>
              <a:t> study sample </a:t>
            </a:r>
            <a:r>
              <a:rPr lang="en-US" altLang="en-US" dirty="0" smtClean="0"/>
              <a:t>and </a:t>
            </a:r>
            <a:r>
              <a:rPr lang="en-US" altLang="en-US" dirty="0"/>
              <a:t>hence more radically altered is the </a:t>
            </a:r>
            <a:r>
              <a:rPr lang="en-US" altLang="en-US" dirty="0" smtClean="0"/>
              <a:t>observed measure of association (in this case, an odds ratio).    </a:t>
            </a:r>
            <a:endParaRPr lang="en-US" altLang="en-US" dirty="0"/>
          </a:p>
        </p:txBody>
      </p:sp>
    </p:spTree>
    <p:extLst>
      <p:ext uri="{BB962C8B-B14F-4D97-AF65-F5344CB8AC3E}">
        <p14:creationId xmlns:p14="http://schemas.microsoft.com/office/powerpoint/2010/main" val="984184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CA70F-EAF7-4FC0-8CA9-4A86161DD6E9}" type="slidenum">
              <a:rPr lang="en-US" altLang="en-US"/>
              <a:pPr/>
              <a:t>28</a:t>
            </a:fld>
            <a:endParaRPr lang="en-US" altLang="en-US" dirty="0"/>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r>
              <a:rPr lang="en-US" altLang="en-US" dirty="0"/>
              <a:t>As you might imagine, the effects of all the different </a:t>
            </a:r>
            <a:r>
              <a:rPr lang="en-US" altLang="en-US" dirty="0" smtClean="0"/>
              <a:t>misclassification</a:t>
            </a:r>
            <a:r>
              <a:rPr lang="en-US" altLang="en-US" baseline="0" dirty="0" smtClean="0"/>
              <a:t> </a:t>
            </a:r>
            <a:r>
              <a:rPr lang="en-US" altLang="en-US" dirty="0" smtClean="0"/>
              <a:t>scenarios </a:t>
            </a:r>
            <a:r>
              <a:rPr lang="en-US" altLang="en-US" dirty="0"/>
              <a:t>have been worked out.  This graph assumes a case-control study where the true OR is 2.67, which is, as we have talked about, a decent sized odds ratio and one that might be common these days now that the many of the odds ratios of 10, like smoking and lung cancer, have already been </a:t>
            </a:r>
            <a:r>
              <a:rPr lang="en-US" altLang="en-US" dirty="0" smtClean="0"/>
              <a:t>found. </a:t>
            </a:r>
            <a:r>
              <a:rPr lang="en-US" altLang="en-US" dirty="0"/>
              <a:t>The prevalence of exposure in the controls is 0.2.  On the y axis is the </a:t>
            </a:r>
            <a:r>
              <a:rPr lang="en-US" altLang="en-US" dirty="0" smtClean="0"/>
              <a:t>“observed” </a:t>
            </a:r>
            <a:r>
              <a:rPr lang="en-US" altLang="en-US" dirty="0"/>
              <a:t>or </a:t>
            </a:r>
            <a:r>
              <a:rPr lang="en-US" altLang="en-US" dirty="0" smtClean="0"/>
              <a:t>“apparent” </a:t>
            </a:r>
            <a:r>
              <a:rPr lang="en-US" altLang="en-US" dirty="0"/>
              <a:t>odds ratio and the </a:t>
            </a:r>
            <a:r>
              <a:rPr lang="en-US" altLang="en-US" dirty="0" smtClean="0"/>
              <a:t>lines show </a:t>
            </a:r>
            <a:r>
              <a:rPr lang="en-US" altLang="en-US" dirty="0"/>
              <a:t>what happens as specificity is varied from 50% to 100% under 3 different scenarios of sensitivity.  </a:t>
            </a:r>
          </a:p>
          <a:p>
            <a:endParaRPr lang="en-US" altLang="en-US" dirty="0"/>
          </a:p>
          <a:p>
            <a:r>
              <a:rPr lang="en-US" altLang="en-US" dirty="0"/>
              <a:t>Note especially how there are some pretty substantial hits on the apparent odds ratio as you move away from 100% specificity and that this is accentuated, noted by the steeper slopes, as sensitivity falls.  Note how the slope is steeper in the sensitivity of 50% curve.</a:t>
            </a:r>
          </a:p>
        </p:txBody>
      </p:sp>
    </p:spTree>
    <p:extLst>
      <p:ext uri="{BB962C8B-B14F-4D97-AF65-F5344CB8AC3E}">
        <p14:creationId xmlns:p14="http://schemas.microsoft.com/office/powerpoint/2010/main" val="262516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3F33E-3B8D-4655-BE3D-4A1755E2724E}" type="slidenum">
              <a:rPr lang="en-US" altLang="en-US"/>
              <a:pPr/>
              <a:t>29</a:t>
            </a:fld>
            <a:endParaRPr lang="en-US" altLang="en-US" dirty="0"/>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altLang="en-US" dirty="0"/>
              <a:t>Let’s look at what scenarios will result in observed odds ratios being under 2.0 which is </a:t>
            </a:r>
            <a:r>
              <a:rPr lang="en-US" altLang="en-US" dirty="0" smtClean="0"/>
              <a:t>many time</a:t>
            </a:r>
            <a:r>
              <a:rPr lang="en-US" altLang="en-US" baseline="0" dirty="0" smtClean="0"/>
              <a:t> </a:t>
            </a:r>
            <a:r>
              <a:rPr lang="en-US" altLang="en-US" dirty="0" smtClean="0"/>
              <a:t>the </a:t>
            </a:r>
            <a:r>
              <a:rPr lang="en-US" altLang="en-US" dirty="0"/>
              <a:t>smallest odds ratio that </a:t>
            </a:r>
            <a:r>
              <a:rPr lang="en-US" altLang="en-US" dirty="0" smtClean="0"/>
              <a:t>our </a:t>
            </a:r>
            <a:r>
              <a:rPr lang="en-US" altLang="en-US" dirty="0"/>
              <a:t>studies can pick up from a statistical power perspective, speaking very generally.  If sensitivity is 90%, then specificity can be no less than about </a:t>
            </a:r>
            <a:r>
              <a:rPr lang="en-US" altLang="en-US" dirty="0" smtClean="0"/>
              <a:t>88% </a:t>
            </a:r>
            <a:r>
              <a:rPr lang="en-US" altLang="en-US" dirty="0"/>
              <a:t>before the OR drops below 2.  </a:t>
            </a:r>
            <a:r>
              <a:rPr lang="en-US" altLang="en-US" dirty="0" smtClean="0"/>
              <a:t>Ther</a:t>
            </a:r>
            <a:r>
              <a:rPr lang="en-US" altLang="en-US" baseline="0" dirty="0" smtClean="0"/>
              <a:t>e is not much margin here before the OR hits 2.  </a:t>
            </a:r>
            <a:r>
              <a:rPr lang="en-US" altLang="en-US" dirty="0" smtClean="0"/>
              <a:t>If </a:t>
            </a:r>
            <a:r>
              <a:rPr lang="en-US" altLang="en-US" dirty="0"/>
              <a:t>sensitivity is 70%, then specificity can be no lower than about 94%.  If sensitivity is as low as 50%, then specificity can be no lower than about 98</a:t>
            </a:r>
            <a:r>
              <a:rPr lang="en-US" altLang="en-US" dirty="0" smtClean="0"/>
              <a:t>%.  </a:t>
            </a:r>
            <a:r>
              <a:rPr lang="en-US" altLang="en-US" baseline="0" dirty="0" smtClean="0"/>
              <a:t> </a:t>
            </a:r>
            <a:endParaRPr lang="en-US" altLang="en-US" dirty="0"/>
          </a:p>
        </p:txBody>
      </p:sp>
    </p:spTree>
    <p:extLst>
      <p:ext uri="{BB962C8B-B14F-4D97-AF65-F5344CB8AC3E}">
        <p14:creationId xmlns:p14="http://schemas.microsoft.com/office/powerpoint/2010/main" val="3922298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73F06-1789-4602-8B51-4A9B3CFEBCD9}" type="slidenum">
              <a:rPr lang="en-US" altLang="en-US"/>
              <a:pPr/>
              <a:t>30</a:t>
            </a:fld>
            <a:endParaRPr lang="en-US" altLang="en-US" dirty="0"/>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pPr marL="228600" indent="-228600"/>
            <a:r>
              <a:rPr lang="en-US" altLang="en-US" dirty="0" smtClean="0"/>
              <a:t>The past graphic looks at the</a:t>
            </a:r>
            <a:r>
              <a:rPr lang="en-US" altLang="en-US" baseline="0" dirty="0" smtClean="0"/>
              <a:t> effect of misclassification in a case-control study.  </a:t>
            </a:r>
            <a:r>
              <a:rPr lang="en-US" altLang="en-US" dirty="0" smtClean="0"/>
              <a:t>Here </a:t>
            </a:r>
            <a:r>
              <a:rPr lang="en-US" altLang="en-US" dirty="0"/>
              <a:t>is </a:t>
            </a:r>
            <a:r>
              <a:rPr lang="en-US" altLang="en-US" dirty="0" smtClean="0"/>
              <a:t>an</a:t>
            </a:r>
            <a:r>
              <a:rPr lang="en-US" altLang="en-US" baseline="0" dirty="0" smtClean="0"/>
              <a:t> i</a:t>
            </a:r>
            <a:r>
              <a:rPr lang="en-US" altLang="en-US" dirty="0" smtClean="0"/>
              <a:t>nteresting </a:t>
            </a:r>
            <a:r>
              <a:rPr lang="en-US" altLang="en-US" dirty="0"/>
              <a:t>plot that looks at the effect of non-differential misclassification of exposure in a cohort study.  Here, the true risk ratio is 10.  Sn is equal to the sensitivity and Sp is equal to the specificity of the exposure measurement.  The 5 lines show some representative combinations of sensitivity and specificity.  </a:t>
            </a:r>
          </a:p>
          <a:p>
            <a:pPr marL="228600" indent="-228600"/>
            <a:endParaRPr lang="en-US" altLang="en-US" dirty="0"/>
          </a:p>
          <a:p>
            <a:pPr marL="228600" indent="-228600"/>
            <a:r>
              <a:rPr lang="en-US" altLang="en-US" dirty="0"/>
              <a:t>The figure points out a few </a:t>
            </a:r>
            <a:r>
              <a:rPr lang="en-US" altLang="en-US" dirty="0" smtClean="0"/>
              <a:t>manifestations of imperfect</a:t>
            </a:r>
            <a:r>
              <a:rPr lang="en-US" altLang="en-US" baseline="0" dirty="0" smtClean="0"/>
              <a:t> sensitivity and specificity</a:t>
            </a:r>
            <a:r>
              <a:rPr lang="en-US" altLang="en-US" dirty="0" smtClean="0"/>
              <a:t>:</a:t>
            </a:r>
            <a:endParaRPr lang="en-US" altLang="en-US" dirty="0"/>
          </a:p>
          <a:p>
            <a:pPr marL="228600" indent="-228600">
              <a:buFontTx/>
              <a:buAutoNum type="arabicPeriod"/>
            </a:pPr>
            <a:r>
              <a:rPr lang="en-US" altLang="en-US" dirty="0"/>
              <a:t>Even with these seemingly reassuring combinations of sensitivity and specificity, the highest risk ratio we can get is 8 or a 20% decline.</a:t>
            </a:r>
          </a:p>
          <a:p>
            <a:pPr marL="228600" indent="-228600">
              <a:buFontTx/>
              <a:buAutoNum type="arabicPeriod"/>
            </a:pPr>
            <a:r>
              <a:rPr lang="en-US" altLang="en-US" dirty="0"/>
              <a:t>For most overall prevalences of exposure of 0.25 and higher, you see a </a:t>
            </a:r>
            <a:r>
              <a:rPr lang="en-US" altLang="en-US" dirty="0" smtClean="0"/>
              <a:t>greater influence </a:t>
            </a:r>
            <a:r>
              <a:rPr lang="en-US" altLang="en-US" dirty="0"/>
              <a:t>of sensitivity than specificity.  Note, for example, at a prevalence of overall exposure of 50%, near perfect sensitivity but 80% specificity gives you an apparent risk ratio of about 7.63 but a situation with near perfect specificity but 80% sensitivity gives a risk ratio of about 4.  This changes, however, when you have overall prevalence of exposure below about 0.25.</a:t>
            </a:r>
          </a:p>
          <a:p>
            <a:pPr marL="228600" indent="-228600"/>
            <a:r>
              <a:rPr lang="en-US" altLang="en-US" dirty="0"/>
              <a:t>3. And, </a:t>
            </a:r>
            <a:r>
              <a:rPr lang="en-US" altLang="en-US" dirty="0" smtClean="0"/>
              <a:t>again, an illustration</a:t>
            </a:r>
            <a:r>
              <a:rPr lang="en-US" altLang="en-US" baseline="0" dirty="0" smtClean="0"/>
              <a:t> of</a:t>
            </a:r>
            <a:r>
              <a:rPr lang="en-US" altLang="en-US" dirty="0" smtClean="0"/>
              <a:t> </a:t>
            </a:r>
            <a:r>
              <a:rPr lang="en-US" altLang="en-US" dirty="0"/>
              <a:t>the important dependence of the prevalence of the exposure.  As you get to the extremes of imbalance between exposed and unexposed, you see that the apparent </a:t>
            </a:r>
            <a:r>
              <a:rPr lang="en-US" altLang="en-US" dirty="0" smtClean="0"/>
              <a:t>(i.e., </a:t>
            </a:r>
            <a:r>
              <a:rPr lang="en-US" altLang="en-US" dirty="0"/>
              <a:t>observed) risk ratio starts to </a:t>
            </a:r>
            <a:r>
              <a:rPr lang="en-US" altLang="en-US" dirty="0" smtClean="0"/>
              <a:t>plummet towards 1.0.</a:t>
            </a:r>
            <a:endParaRPr lang="en-US" altLang="en-US" dirty="0"/>
          </a:p>
          <a:p>
            <a:pPr marL="228600" indent="-228600"/>
            <a:endParaRPr lang="en-US" altLang="en-US" dirty="0"/>
          </a:p>
          <a:p>
            <a:pPr marL="228600" indent="-228600"/>
            <a:r>
              <a:rPr lang="en-US" altLang="en-US" dirty="0"/>
              <a:t>You don’t have to commit any of this to memory, but suffice it to say that some of these relationships are complex and not </a:t>
            </a:r>
            <a:r>
              <a:rPr lang="en-US" altLang="en-US" dirty="0" smtClean="0"/>
              <a:t>obviously intuitive.</a:t>
            </a:r>
            <a:endParaRPr lang="en-US" altLang="en-US" dirty="0"/>
          </a:p>
          <a:p>
            <a:pPr marL="228600" indent="-228600"/>
            <a:endParaRPr lang="en-US" altLang="en-US" dirty="0"/>
          </a:p>
          <a:p>
            <a:pPr marL="228600" indent="-228600"/>
            <a:r>
              <a:rPr lang="en-US" altLang="en-US" dirty="0"/>
              <a:t>By the way, is it theoretically possible to have differential misclassification of exposure in a cohort study?   No, because at the beginning of a cohort when measurements of exposure are </a:t>
            </a:r>
            <a:r>
              <a:rPr lang="en-US" altLang="en-US" dirty="0" smtClean="0"/>
              <a:t>made, </a:t>
            </a:r>
            <a:r>
              <a:rPr lang="en-US" altLang="en-US" dirty="0"/>
              <a:t>the outcome has not yet occurred.</a:t>
            </a:r>
          </a:p>
        </p:txBody>
      </p:sp>
    </p:spTree>
    <p:extLst>
      <p:ext uri="{BB962C8B-B14F-4D97-AF65-F5344CB8AC3E}">
        <p14:creationId xmlns:p14="http://schemas.microsoft.com/office/powerpoint/2010/main" val="154086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E8350-AFF2-462F-BFAE-E54895455548}" type="slidenum">
              <a:rPr lang="en-US" altLang="en-US"/>
              <a:pPr/>
              <a:t>4</a:t>
            </a:fld>
            <a:endParaRPr lang="en-US" altLang="en-US" dirty="0"/>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ltLang="en-US" dirty="0"/>
              <a:t>How do we define measurement bias?  It is the bias, in other words deviation from the truth, that it is caused when any measurement collected about or from subjects is not completely reproducible or valid (i.e., not completely accurate).   We are referring to any kind of variable, be it an exposure variable, an outcome variable, </a:t>
            </a:r>
            <a:r>
              <a:rPr lang="en-US" altLang="en-US" dirty="0" smtClean="0"/>
              <a:t>an effect modifier,</a:t>
            </a:r>
            <a:r>
              <a:rPr lang="en-US" altLang="en-US" baseline="0" dirty="0" smtClean="0"/>
              <a:t> a mediator, </a:t>
            </a:r>
            <a:r>
              <a:rPr lang="en-US" altLang="en-US" dirty="0" smtClean="0"/>
              <a:t>or </a:t>
            </a:r>
            <a:r>
              <a:rPr lang="en-US" altLang="en-US" dirty="0"/>
              <a:t>a confounder variable.  Problems in </a:t>
            </a:r>
            <a:r>
              <a:rPr lang="en-US" altLang="en-US" dirty="0" smtClean="0"/>
              <a:t>any of </a:t>
            </a:r>
            <a:r>
              <a:rPr lang="en-US" altLang="en-US" dirty="0"/>
              <a:t>these variables can lead to measurement bias.</a:t>
            </a:r>
          </a:p>
          <a:p>
            <a:endParaRPr lang="en-US" altLang="en-US" dirty="0"/>
          </a:p>
          <a:p>
            <a:r>
              <a:rPr lang="en-US" altLang="en-US" dirty="0"/>
              <a:t>What are the other terms you might find for measurement bias?  Measurement bias is also known as misclassification bias, information bias (the </a:t>
            </a:r>
            <a:r>
              <a:rPr lang="en-US" altLang="en-US" dirty="0" smtClean="0"/>
              <a:t>S &amp; N</a:t>
            </a:r>
            <a:r>
              <a:rPr lang="en-US" altLang="en-US" baseline="0" dirty="0" smtClean="0"/>
              <a:t> </a:t>
            </a:r>
            <a:r>
              <a:rPr lang="en-US" altLang="en-US" dirty="0" smtClean="0"/>
              <a:t>text </a:t>
            </a:r>
            <a:r>
              <a:rPr lang="en-US" altLang="en-US" dirty="0"/>
              <a:t>uses that term) or identification bias. Misclassification </a:t>
            </a:r>
            <a:r>
              <a:rPr lang="en-US" altLang="en-US" dirty="0" smtClean="0"/>
              <a:t>bias </a:t>
            </a:r>
            <a:r>
              <a:rPr lang="en-US" altLang="en-US" dirty="0"/>
              <a:t>is a good </a:t>
            </a:r>
            <a:r>
              <a:rPr lang="en-US" altLang="en-US" dirty="0" smtClean="0"/>
              <a:t>term, </a:t>
            </a:r>
            <a:r>
              <a:rPr lang="en-US" altLang="en-US" dirty="0"/>
              <a:t>and </a:t>
            </a:r>
            <a:r>
              <a:rPr lang="en-US" altLang="en-US" dirty="0" smtClean="0"/>
              <a:t>we </a:t>
            </a:r>
            <a:r>
              <a:rPr lang="en-US" altLang="en-US" dirty="0"/>
              <a:t>will often use measurement bias and misclassification bias synonymously, although </a:t>
            </a:r>
            <a:r>
              <a:rPr lang="en-US" altLang="en-US" dirty="0" smtClean="0"/>
              <a:t>we </a:t>
            </a:r>
            <a:r>
              <a:rPr lang="en-US" altLang="en-US" dirty="0"/>
              <a:t>prefer the more general term measurement bias.   Where does the term misclassification come from</a:t>
            </a:r>
            <a:r>
              <a:rPr lang="en-US" altLang="en-US" dirty="0" smtClean="0"/>
              <a:t>?  </a:t>
            </a:r>
            <a:r>
              <a:rPr lang="en-US" altLang="en-US" dirty="0"/>
              <a:t>Misclassification is what happens when there is an error in the measurement of a categorical variable.  When people are characterized with a categorical variable, they are said to be </a:t>
            </a:r>
            <a:r>
              <a:rPr lang="en-US" altLang="en-US" dirty="0" smtClean="0"/>
              <a:t>“classified”.  When they are incorrectly</a:t>
            </a:r>
            <a:r>
              <a:rPr lang="en-US" altLang="en-US" baseline="0" dirty="0" smtClean="0"/>
              <a:t> classified, they are said to be misclassified.  </a:t>
            </a:r>
            <a:endParaRPr lang="en-US" altLang="en-US" dirty="0"/>
          </a:p>
        </p:txBody>
      </p:sp>
    </p:spTree>
    <p:extLst>
      <p:ext uri="{BB962C8B-B14F-4D97-AF65-F5344CB8AC3E}">
        <p14:creationId xmlns:p14="http://schemas.microsoft.com/office/powerpoint/2010/main" val="3065394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2BD860-8548-47F0-BD6E-76CFFDA1BC23}" type="slidenum">
              <a:rPr lang="en-US" altLang="en-US"/>
              <a:pPr/>
              <a:t>31</a:t>
            </a:fld>
            <a:endParaRPr lang="en-US" altLang="en-US" dirty="0"/>
          </a:p>
        </p:txBody>
      </p:sp>
      <p:sp>
        <p:nvSpPr>
          <p:cNvPr id="54374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33CEA1EE-9A95-43B5-B081-88408E286E15}" type="slidenum">
              <a:rPr lang="en-US" altLang="en-US" sz="1200"/>
              <a:pPr algn="r"/>
              <a:t>31</a:t>
            </a:fld>
            <a:endParaRPr lang="en-US" altLang="en-US" sz="1200" dirty="0"/>
          </a:p>
        </p:txBody>
      </p:sp>
      <p:sp>
        <p:nvSpPr>
          <p:cNvPr id="543747" name="Rectangle 2"/>
          <p:cNvSpPr>
            <a:spLocks noGrp="1" noRot="1" noChangeAspect="1" noChangeArrowheads="1" noTextEdit="1"/>
          </p:cNvSpPr>
          <p:nvPr>
            <p:ph type="sldImg"/>
          </p:nvPr>
        </p:nvSpPr>
        <p:spPr>
          <a:xfrm>
            <a:off x="890588" y="696913"/>
            <a:ext cx="5229225" cy="3486150"/>
          </a:xfrm>
          <a:ln/>
        </p:spPr>
      </p:sp>
      <p:sp>
        <p:nvSpPr>
          <p:cNvPr id="543748"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When </a:t>
            </a:r>
            <a:r>
              <a:rPr lang="en-US" altLang="en-US" baseline="0" dirty="0" smtClean="0"/>
              <a:t>we, as investigators, are aware of the imperfections in our measurements, we need to describe the manifestations of this, at least qualitatively, in our Discussion sections.  </a:t>
            </a:r>
          </a:p>
          <a:p>
            <a:endParaRPr lang="en-US" altLang="en-US" baseline="0" dirty="0" smtClean="0"/>
          </a:p>
          <a:p>
            <a:r>
              <a:rPr lang="en-US" altLang="en-US" dirty="0" smtClean="0"/>
              <a:t>Let’s say</a:t>
            </a:r>
            <a:r>
              <a:rPr lang="en-US" altLang="en-US" baseline="0" dirty="0" smtClean="0"/>
              <a:t> that we have calculated an odds ratio of, for example, 3.  </a:t>
            </a:r>
            <a:r>
              <a:rPr lang="en-US" altLang="en-US" dirty="0" smtClean="0"/>
              <a:t>What should we be saying in our Discussion</a:t>
            </a:r>
            <a:r>
              <a:rPr lang="en-US" altLang="en-US" baseline="0" dirty="0" smtClean="0"/>
              <a:t> section about our observed measure of association if, for example, the sensitivity and specificity of our exposure measurements was 80%?</a:t>
            </a:r>
            <a:endParaRPr lang="en-US" altLang="en-US" dirty="0"/>
          </a:p>
        </p:txBody>
      </p:sp>
    </p:spTree>
    <p:extLst>
      <p:ext uri="{BB962C8B-B14F-4D97-AF65-F5344CB8AC3E}">
        <p14:creationId xmlns:p14="http://schemas.microsoft.com/office/powerpoint/2010/main" val="109154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58C6346-DABF-42E8-889B-296695C5FC6D}" type="slidenum">
              <a:rPr lang="en-US" altLang="en-US"/>
              <a:pPr/>
              <a:t>32</a:t>
            </a:fld>
            <a:endParaRPr lang="en-US" altLang="en-US" dirty="0"/>
          </a:p>
        </p:txBody>
      </p:sp>
      <p:sp>
        <p:nvSpPr>
          <p:cNvPr id="54579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B1A47820-B868-4544-8CC9-8EE93FD062A0}" type="slidenum">
              <a:rPr lang="en-US" altLang="en-US" sz="1200"/>
              <a:pPr algn="r"/>
              <a:t>32</a:t>
            </a:fld>
            <a:endParaRPr lang="en-US" altLang="en-US" sz="1200" dirty="0"/>
          </a:p>
        </p:txBody>
      </p:sp>
      <p:sp>
        <p:nvSpPr>
          <p:cNvPr id="545795" name="Rectangle 2"/>
          <p:cNvSpPr>
            <a:spLocks noGrp="1" noRot="1" noChangeAspect="1" noChangeArrowheads="1" noTextEdit="1"/>
          </p:cNvSpPr>
          <p:nvPr>
            <p:ph type="sldImg"/>
          </p:nvPr>
        </p:nvSpPr>
        <p:spPr>
          <a:xfrm>
            <a:off x="890588" y="696913"/>
            <a:ext cx="5229225" cy="3486150"/>
          </a:xfrm>
          <a:ln/>
        </p:spPr>
      </p:sp>
      <p:sp>
        <p:nvSpPr>
          <p:cNvPr id="54579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Either B</a:t>
            </a:r>
            <a:r>
              <a:rPr lang="en-US" altLang="en-US" baseline="0" dirty="0" smtClean="0"/>
              <a:t> or C is the correct answer.</a:t>
            </a:r>
            <a:endParaRPr lang="en-US" altLang="en-US" dirty="0"/>
          </a:p>
        </p:txBody>
      </p:sp>
    </p:spTree>
    <p:extLst>
      <p:ext uri="{BB962C8B-B14F-4D97-AF65-F5344CB8AC3E}">
        <p14:creationId xmlns:p14="http://schemas.microsoft.com/office/powerpoint/2010/main" val="1695731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mistake that some authors make is to say that because their exposure measurement has some misclassification their measure of association must be an underestimate of the truth.   In general, or on average, this is true, but it is not true for any individual study.  This is because for any individual study the measure of association includes both the influence of bias and chance.  Thus, while bias may push the measure of association in one predictable direction, chance may push it in the other direction.  </a:t>
            </a:r>
          </a:p>
          <a:p>
            <a:endParaRPr lang="en-US" baseline="0" dirty="0" smtClean="0"/>
          </a:p>
          <a:p>
            <a:r>
              <a:rPr lang="en-US" baseline="0" dirty="0" smtClean="0"/>
              <a:t>What this means is that you cannot say:</a:t>
            </a:r>
          </a:p>
          <a:p>
            <a:r>
              <a:rPr lang="en-US" altLang="en-US" sz="1200" dirty="0" smtClean="0"/>
              <a:t>“Because we had non-differential misclassification of exposure, our findings are an underestimate of the true measure of association.” </a:t>
            </a:r>
          </a:p>
          <a:p>
            <a:endParaRPr lang="en-US" sz="1200" dirty="0" smtClean="0"/>
          </a:p>
          <a:p>
            <a:r>
              <a:rPr lang="en-US" sz="1200" dirty="0" smtClean="0"/>
              <a:t>Instead, you need to concede the uncertainty and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“Because misclassification of &lt;the exposure measurement&gt; was the same irrespective of outcome, our findings tend to be (or, “on average are likely to be) an underestimate of the true association.”</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33</a:t>
            </a:fld>
            <a:endParaRPr lang="en-US" altLang="en-US" dirty="0"/>
          </a:p>
        </p:txBody>
      </p:sp>
    </p:spTree>
    <p:extLst>
      <p:ext uri="{BB962C8B-B14F-4D97-AF65-F5344CB8AC3E}">
        <p14:creationId xmlns:p14="http://schemas.microsoft.com/office/powerpoint/2010/main" val="885085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7159B-CE12-48D1-B3FF-0282C3656BB9}" type="slidenum">
              <a:rPr lang="en-US" altLang="en-US"/>
              <a:pPr/>
              <a:t>34</a:t>
            </a:fld>
            <a:endParaRPr lang="en-US" altLang="en-US" dirty="0"/>
          </a:p>
        </p:txBody>
      </p:sp>
      <p:sp>
        <p:nvSpPr>
          <p:cNvPr id="377858" name="Rectangle 2"/>
          <p:cNvSpPr>
            <a:spLocks noGrp="1" noRot="1" noChangeAspect="1" noChangeArrowheads="1" noTextEdit="1"/>
          </p:cNvSpPr>
          <p:nvPr>
            <p:ph type="sldImg"/>
          </p:nvPr>
        </p:nvSpPr>
        <p:spPr>
          <a:xfrm>
            <a:off x="890588" y="696913"/>
            <a:ext cx="5229225" cy="3486150"/>
          </a:xfrm>
          <a:ln/>
        </p:spPr>
      </p:sp>
      <p:sp>
        <p:nvSpPr>
          <p:cNvPr id="377859"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a:t>The previous slides and the underlying math leave us with a few rules of thumb when it comes to non-differential misclassification of exposure.</a:t>
            </a:r>
          </a:p>
          <a:p>
            <a:endParaRPr lang="en-US" altLang="en-US" dirty="0"/>
          </a:p>
          <a:p>
            <a:r>
              <a:rPr lang="en-US" altLang="en-US" dirty="0" smtClean="0"/>
              <a:t>We show </a:t>
            </a:r>
            <a:r>
              <a:rPr lang="en-US" altLang="en-US" dirty="0"/>
              <a:t>here a </a:t>
            </a:r>
            <a:r>
              <a:rPr lang="en-US" altLang="en-US" dirty="0" smtClean="0"/>
              <a:t>source/target population </a:t>
            </a:r>
            <a:r>
              <a:rPr lang="en-US" altLang="en-US" dirty="0"/>
              <a:t>where the true odds ratio is 3.0.  When sensitivity and specificity add up to more than 1 but less than </a:t>
            </a:r>
            <a:r>
              <a:rPr lang="en-US" altLang="en-US" dirty="0" smtClean="0"/>
              <a:t>2 (such as 0.8</a:t>
            </a:r>
            <a:r>
              <a:rPr lang="en-US" altLang="en-US" baseline="0" dirty="0" smtClean="0"/>
              <a:t> and 0.2)</a:t>
            </a:r>
            <a:r>
              <a:rPr lang="en-US" altLang="en-US" dirty="0" smtClean="0"/>
              <a:t>, </a:t>
            </a:r>
            <a:r>
              <a:rPr lang="en-US" altLang="en-US" dirty="0"/>
              <a:t>you will have an attenuated measure of </a:t>
            </a:r>
            <a:r>
              <a:rPr lang="en-US" altLang="en-US" dirty="0" smtClean="0"/>
              <a:t>association (i.e., attenuated toward the null). </a:t>
            </a:r>
            <a:r>
              <a:rPr lang="en-US" altLang="en-US" dirty="0"/>
              <a:t>This is the situation you will usually be in and so the rule of thumb is that most of the time non-differential misclassification will cause a bias towards the null.  When sensitivity and specificity add up to 1 exactly, you will see an apparent no effect </a:t>
            </a:r>
            <a:r>
              <a:rPr lang="en-US" altLang="en-US" dirty="0" smtClean="0"/>
              <a:t>(measure of association</a:t>
            </a:r>
            <a:r>
              <a:rPr lang="en-US" altLang="en-US" baseline="0" dirty="0" smtClean="0"/>
              <a:t> </a:t>
            </a:r>
            <a:r>
              <a:rPr lang="en-US" altLang="en-US" dirty="0" smtClean="0"/>
              <a:t>is </a:t>
            </a:r>
            <a:r>
              <a:rPr lang="en-US" altLang="en-US" dirty="0"/>
              <a:t>1).  When things are really bad and sensitivity and specificity add up to less than 1, then you will </a:t>
            </a:r>
            <a:r>
              <a:rPr lang="en-US" altLang="en-US" dirty="0" smtClean="0"/>
              <a:t>begin </a:t>
            </a:r>
            <a:r>
              <a:rPr lang="en-US" altLang="en-US" dirty="0"/>
              <a:t>to see a reversal of effect.  Here an odds ratio of 0.82 means that the exposure is actually protective of the disease outcome.  </a:t>
            </a:r>
            <a:endParaRPr lang="en-US" altLang="en-US" dirty="0" smtClean="0"/>
          </a:p>
          <a:p>
            <a:endParaRPr lang="en-US" altLang="en-US" dirty="0" smtClean="0"/>
          </a:p>
          <a:p>
            <a:r>
              <a:rPr lang="en-US" altLang="en-US" dirty="0" smtClean="0"/>
              <a:t>When sensitivity</a:t>
            </a:r>
            <a:r>
              <a:rPr lang="en-US" altLang="en-US" baseline="0" dirty="0" smtClean="0"/>
              <a:t> and specificity are 0, you will see an OR of 1/true OR.   The most likely explanation of this is exposed and unexposed got mistakenly transposed, such as in a coding error.  </a:t>
            </a:r>
            <a:endParaRPr lang="en-US" altLang="en-US" dirty="0"/>
          </a:p>
        </p:txBody>
      </p:sp>
    </p:spTree>
    <p:extLst>
      <p:ext uri="{BB962C8B-B14F-4D97-AF65-F5344CB8AC3E}">
        <p14:creationId xmlns:p14="http://schemas.microsoft.com/office/powerpoint/2010/main" val="2396937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B80C0-28DB-4B64-89BD-7D3A1714A257}" type="slidenum">
              <a:rPr lang="en-US" altLang="en-US"/>
              <a:pPr/>
              <a:t>35</a:t>
            </a:fld>
            <a:endParaRPr lang="en-US" altLang="en-US" dirty="0"/>
          </a:p>
        </p:txBody>
      </p:sp>
      <p:sp>
        <p:nvSpPr>
          <p:cNvPr id="310274" name="Rectangle 2"/>
          <p:cNvSpPr>
            <a:spLocks noGrp="1" noRot="1" noChangeAspect="1" noChangeArrowheads="1" noTextEdit="1"/>
          </p:cNvSpPr>
          <p:nvPr>
            <p:ph type="sldImg"/>
          </p:nvPr>
        </p:nvSpPr>
        <p:spPr>
          <a:xfrm>
            <a:off x="890588" y="696913"/>
            <a:ext cx="5229225" cy="3486150"/>
          </a:xfrm>
          <a:ln/>
        </p:spPr>
      </p:sp>
      <p:sp>
        <p:nvSpPr>
          <p:cNvPr id="310275" name="Rectangle 3"/>
          <p:cNvSpPr>
            <a:spLocks noGrp="1" noChangeArrowheads="1"/>
          </p:cNvSpPr>
          <p:nvPr>
            <p:ph type="body" idx="1"/>
          </p:nvPr>
        </p:nvSpPr>
        <p:spPr>
          <a:xfrm>
            <a:off x="935038" y="4414838"/>
            <a:ext cx="5140325" cy="4184650"/>
          </a:xfrm>
        </p:spPr>
        <p:txBody>
          <a:bodyPr/>
          <a:lstStyle/>
          <a:p>
            <a:r>
              <a:rPr lang="en-US" altLang="en-US" dirty="0"/>
              <a:t>The same kind of reasoning applies when we look at non-differential </a:t>
            </a:r>
            <a:r>
              <a:rPr lang="en-US" altLang="en-US" b="1" dirty="0"/>
              <a:t>misclassification of outcome</a:t>
            </a:r>
            <a:r>
              <a:rPr lang="en-US" altLang="en-US" dirty="0"/>
              <a:t>.  Here is the schematic.</a:t>
            </a:r>
          </a:p>
          <a:p>
            <a:endParaRPr lang="en-US" altLang="en-US" dirty="0"/>
          </a:p>
          <a:p>
            <a:r>
              <a:rPr lang="en-US" altLang="en-US" dirty="0"/>
              <a:t>These </a:t>
            </a:r>
            <a:r>
              <a:rPr lang="en-US" altLang="en-US" dirty="0" smtClean="0"/>
              <a:t>arrows (pointing to the right) </a:t>
            </a:r>
            <a:r>
              <a:rPr lang="en-US" altLang="en-US" dirty="0"/>
              <a:t>depict diseased persons misclassified as non-diseased </a:t>
            </a:r>
            <a:r>
              <a:rPr lang="en-US" altLang="en-US" b="1" dirty="0" smtClean="0"/>
              <a:t>—</a:t>
            </a:r>
            <a:r>
              <a:rPr lang="en-US" altLang="en-US" dirty="0" smtClean="0"/>
              <a:t> </a:t>
            </a:r>
            <a:r>
              <a:rPr lang="en-US" altLang="en-US" dirty="0"/>
              <a:t>in other words problems with sensitivity.  These arrows </a:t>
            </a:r>
            <a:r>
              <a:rPr lang="en-US" altLang="en-US" dirty="0" smtClean="0"/>
              <a:t>(pointing to the left) depict </a:t>
            </a:r>
            <a:r>
              <a:rPr lang="en-US" altLang="en-US" dirty="0"/>
              <a:t>non-diseased persons who are mistakenly misclassified as diseased </a:t>
            </a:r>
            <a:r>
              <a:rPr lang="en-US" altLang="en-US" dirty="0" smtClean="0"/>
              <a:t>— in </a:t>
            </a:r>
            <a:r>
              <a:rPr lang="en-US" altLang="en-US" dirty="0"/>
              <a:t>other words, problems with specificity. </a:t>
            </a:r>
          </a:p>
          <a:p>
            <a:endParaRPr lang="en-US" altLang="en-US" dirty="0"/>
          </a:p>
          <a:p>
            <a:r>
              <a:rPr lang="en-US" altLang="en-US" dirty="0"/>
              <a:t>When the degree of misclassification of outcome is the same in the exposed </a:t>
            </a:r>
            <a:r>
              <a:rPr lang="en-US" altLang="en-US" dirty="0" smtClean="0"/>
              <a:t>and </a:t>
            </a:r>
            <a:r>
              <a:rPr lang="en-US" altLang="en-US" dirty="0"/>
              <a:t>unexposed groups, i.e. </a:t>
            </a:r>
            <a:r>
              <a:rPr lang="en-US" altLang="en-US" dirty="0" smtClean="0"/>
              <a:t>unrelated to exposure</a:t>
            </a:r>
            <a:r>
              <a:rPr lang="en-US" altLang="en-US" dirty="0"/>
              <a:t>, this is called non-differential misclassification of outcome.</a:t>
            </a:r>
          </a:p>
        </p:txBody>
      </p:sp>
    </p:spTree>
    <p:extLst>
      <p:ext uri="{BB962C8B-B14F-4D97-AF65-F5344CB8AC3E}">
        <p14:creationId xmlns:p14="http://schemas.microsoft.com/office/powerpoint/2010/main" val="650219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6C708-15E3-47C5-B731-BF1D941EB17B}" type="slidenum">
              <a:rPr lang="en-US" altLang="en-US"/>
              <a:pPr/>
              <a:t>36</a:t>
            </a:fld>
            <a:endParaRPr lang="en-US" altLang="en-US" dirty="0"/>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ltLang="en-US" dirty="0" smtClean="0"/>
              <a:t>The mathematical</a:t>
            </a:r>
            <a:r>
              <a:rPr lang="en-US" altLang="en-US" baseline="0" dirty="0" smtClean="0"/>
              <a:t> relationships between outcome sensitivity/specificity and degree of bias have been worked out just as was the case with exposure misclassification.  </a:t>
            </a:r>
            <a:r>
              <a:rPr lang="en-US" altLang="en-US" dirty="0" smtClean="0"/>
              <a:t>Here </a:t>
            </a:r>
            <a:r>
              <a:rPr lang="en-US" altLang="en-US" dirty="0"/>
              <a:t>is a graph looking at the effects of imperfect specificity and sensitivity in the measurement of outcome. </a:t>
            </a:r>
            <a:r>
              <a:rPr lang="en-US" altLang="en-US" dirty="0" smtClean="0"/>
              <a:t> This is in the context of a cohort study.</a:t>
            </a:r>
            <a:r>
              <a:rPr lang="en-US" altLang="en-US" baseline="0" dirty="0" smtClean="0"/>
              <a:t>  </a:t>
            </a:r>
            <a:r>
              <a:rPr lang="en-US" altLang="en-US" dirty="0" smtClean="0"/>
              <a:t>Here</a:t>
            </a:r>
            <a:r>
              <a:rPr lang="en-US" altLang="en-US" dirty="0"/>
              <a:t>, we assume that the true risk ratio is 2.0 and that the cumulative incidence of disease in the unexposed is 5%.  The lines show what happens when specificity is changed from </a:t>
            </a:r>
            <a:r>
              <a:rPr lang="en-US" altLang="en-US" dirty="0" smtClean="0"/>
              <a:t>100% </a:t>
            </a:r>
            <a:r>
              <a:rPr lang="en-US" altLang="en-US" dirty="0"/>
              <a:t>to </a:t>
            </a:r>
            <a:r>
              <a:rPr lang="en-US" altLang="en-US" dirty="0" smtClean="0"/>
              <a:t>50</a:t>
            </a:r>
            <a:r>
              <a:rPr lang="en-US" altLang="en-US" dirty="0"/>
              <a:t>%, under 3 different assumptions of sensitivity, 90%, 70%, and 50</a:t>
            </a:r>
            <a:r>
              <a:rPr lang="en-US" altLang="en-US" dirty="0" smtClean="0"/>
              <a:t>%. </a:t>
            </a:r>
          </a:p>
          <a:p>
            <a:endParaRPr lang="en-US" altLang="en-US" dirty="0" smtClean="0"/>
          </a:p>
          <a:p>
            <a:r>
              <a:rPr lang="en-US" altLang="en-US" dirty="0" smtClean="0"/>
              <a:t>Several findings are notable.</a:t>
            </a:r>
            <a:r>
              <a:rPr lang="en-US" altLang="en-US" baseline="0" dirty="0" smtClean="0"/>
              <a:t>  First, f</a:t>
            </a:r>
            <a:r>
              <a:rPr lang="en-US" altLang="en-US" dirty="0" smtClean="0"/>
              <a:t>or the most part, the result is,</a:t>
            </a:r>
            <a:r>
              <a:rPr lang="en-US" altLang="en-US" baseline="0" dirty="0" smtClean="0"/>
              <a:t> again, bias towards the null.  Second, yo</a:t>
            </a:r>
            <a:r>
              <a:rPr lang="en-US" altLang="en-US" dirty="0" smtClean="0"/>
              <a:t>u </a:t>
            </a:r>
            <a:r>
              <a:rPr lang="en-US" altLang="en-US" dirty="0"/>
              <a:t>take a pretty big hit in the observed risk ratio with only subtle changes in specificity</a:t>
            </a:r>
            <a:r>
              <a:rPr lang="en-US" altLang="en-US" dirty="0" smtClean="0"/>
              <a:t>.  Third, </a:t>
            </a:r>
            <a:r>
              <a:rPr lang="en-US" altLang="en-US" dirty="0"/>
              <a:t>there is not that much dependence on sensitivity.  Note that in comparison to the graph where we looked at non-differential misclassification of exposure the three lines that vary sensitivity are pretty closely bunched together.</a:t>
            </a:r>
          </a:p>
        </p:txBody>
      </p:sp>
    </p:spTree>
    <p:extLst>
      <p:ext uri="{BB962C8B-B14F-4D97-AF65-F5344CB8AC3E}">
        <p14:creationId xmlns:p14="http://schemas.microsoft.com/office/powerpoint/2010/main" val="1693626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C5DA3-76BE-4046-82BD-D0CA6D6B9D53}" type="slidenum">
              <a:rPr lang="en-US" altLang="en-US"/>
              <a:pPr/>
              <a:t>37</a:t>
            </a:fld>
            <a:endParaRPr lang="en-US" altLang="en-US" dirty="0"/>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dirty="0"/>
              <a:t>There </a:t>
            </a:r>
            <a:r>
              <a:rPr lang="en-US" altLang="en-US" dirty="0" smtClean="0"/>
              <a:t>is</a:t>
            </a:r>
            <a:r>
              <a:rPr lang="en-US" altLang="en-US" baseline="0" dirty="0" smtClean="0"/>
              <a:t> also </a:t>
            </a:r>
            <a:r>
              <a:rPr lang="en-US" altLang="en-US" dirty="0" smtClean="0"/>
              <a:t>an </a:t>
            </a:r>
            <a:r>
              <a:rPr lang="en-US" altLang="en-US" dirty="0"/>
              <a:t>important dependence upon the underlying frequency of the outcome, in other words, the cumulative incidence of </a:t>
            </a:r>
            <a:r>
              <a:rPr lang="en-US" altLang="en-US" dirty="0" smtClean="0"/>
              <a:t>outcome in a cohort or the prevalence of</a:t>
            </a:r>
            <a:r>
              <a:rPr lang="en-US" altLang="en-US" baseline="0" dirty="0" smtClean="0"/>
              <a:t> outcome in a cross-sectional study</a:t>
            </a:r>
            <a:r>
              <a:rPr lang="en-US" altLang="en-US" dirty="0" smtClean="0"/>
              <a:t>.  In this plot, there </a:t>
            </a:r>
            <a:r>
              <a:rPr lang="en-US" altLang="en-US" dirty="0"/>
              <a:t>are three scenarios </a:t>
            </a:r>
            <a:r>
              <a:rPr lang="en-US" altLang="en-US" dirty="0" smtClean="0"/>
              <a:t>in which the </a:t>
            </a:r>
            <a:r>
              <a:rPr lang="en-US" altLang="en-US" dirty="0"/>
              <a:t>true risk ratio is 2.0.  In the bottom curve, the incidence of outcome in the exposed group is 0.05 and in the unexposed group 0.025.  Overall outcome incidence is doubled in each successive curve.  The sensitivity of the outcome measurement is held fixed at </a:t>
            </a:r>
            <a:r>
              <a:rPr lang="en-US" altLang="en-US" dirty="0" smtClean="0"/>
              <a:t>an</a:t>
            </a:r>
            <a:r>
              <a:rPr lang="en-US" altLang="en-US" baseline="0" dirty="0" smtClean="0"/>
              <a:t> optimistic </a:t>
            </a:r>
            <a:r>
              <a:rPr lang="en-US" altLang="en-US" dirty="0" smtClean="0"/>
              <a:t>90%, </a:t>
            </a:r>
            <a:r>
              <a:rPr lang="en-US" altLang="en-US" dirty="0"/>
              <a:t>and the curves show you what happen as specificity falls.  You can see that when you are dealing with an outcome with a cumulative incidence of around 5% in the exposed, you begin to take </a:t>
            </a:r>
            <a:r>
              <a:rPr lang="en-US" altLang="en-US" dirty="0" smtClean="0"/>
              <a:t>a rapid </a:t>
            </a:r>
            <a:r>
              <a:rPr lang="en-US" altLang="en-US" dirty="0"/>
              <a:t>hit as specificity falls.  Just a 5% fall in specificity could leave you with an observed risk ratio of 1.2 </a:t>
            </a:r>
            <a:r>
              <a:rPr lang="en-US" altLang="en-US" dirty="0" smtClean="0"/>
              <a:t>— good </a:t>
            </a:r>
            <a:r>
              <a:rPr lang="en-US" altLang="en-US" dirty="0"/>
              <a:t>luck in </a:t>
            </a:r>
            <a:r>
              <a:rPr lang="en-US" altLang="en-US" dirty="0" smtClean="0"/>
              <a:t>detecting that in</a:t>
            </a:r>
            <a:r>
              <a:rPr lang="en-US" altLang="en-US" baseline="0" dirty="0" smtClean="0"/>
              <a:t> your research with conventional sample sizes</a:t>
            </a:r>
            <a:r>
              <a:rPr lang="en-US" altLang="en-US" dirty="0" smtClean="0"/>
              <a:t>.  </a:t>
            </a:r>
            <a:endParaRPr lang="en-US" altLang="en-US" dirty="0"/>
          </a:p>
          <a:p>
            <a:endParaRPr lang="en-US" altLang="en-US" dirty="0"/>
          </a:p>
          <a:p>
            <a:r>
              <a:rPr lang="en-US" altLang="en-US" dirty="0"/>
              <a:t>This dependence upon outcome incidence when talking about misclassification of outcome is akin to the situation of misclassification of exposure where there is a dependence upon overall prevalence of exposure.  When there is a lot of imbalance between key cells, the effects of misclassification </a:t>
            </a:r>
            <a:r>
              <a:rPr lang="en-US" altLang="en-US" dirty="0" smtClean="0"/>
              <a:t>(in terms of bias) can </a:t>
            </a:r>
            <a:r>
              <a:rPr lang="en-US" altLang="en-US" dirty="0"/>
              <a:t>become very large.  </a:t>
            </a:r>
          </a:p>
          <a:p>
            <a:endParaRPr lang="en-US" altLang="en-US" dirty="0"/>
          </a:p>
        </p:txBody>
      </p:sp>
    </p:spTree>
    <p:extLst>
      <p:ext uri="{BB962C8B-B14F-4D97-AF65-F5344CB8AC3E}">
        <p14:creationId xmlns:p14="http://schemas.microsoft.com/office/powerpoint/2010/main" val="3989675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0A13E-CA0C-465A-B7F0-59281C5911D6}" type="slidenum">
              <a:rPr lang="en-US" altLang="en-US"/>
              <a:pPr/>
              <a:t>38</a:t>
            </a:fld>
            <a:endParaRPr lang="en-US" altLang="en-US" dirty="0"/>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ltLang="en-US" dirty="0"/>
              <a:t>Now, so far I’ve said that for both non-differential misclassification of exposure and outcome there is a predictable </a:t>
            </a:r>
            <a:r>
              <a:rPr lang="en-US" altLang="en-US" dirty="0" smtClean="0"/>
              <a:t>bias, for</a:t>
            </a:r>
            <a:r>
              <a:rPr lang="en-US" altLang="en-US" baseline="0" dirty="0" smtClean="0"/>
              <a:t> the most part,</a:t>
            </a:r>
            <a:r>
              <a:rPr lang="en-US" altLang="en-US" dirty="0" smtClean="0"/>
              <a:t> </a:t>
            </a:r>
            <a:r>
              <a:rPr lang="en-US" altLang="en-US" dirty="0"/>
              <a:t>towards the null </a:t>
            </a:r>
            <a:r>
              <a:rPr lang="en-US" altLang="en-US" dirty="0" smtClean="0"/>
              <a:t>hypothesis.  </a:t>
            </a:r>
            <a:r>
              <a:rPr lang="en-US" altLang="en-US" dirty="0"/>
              <a:t>There is, however, </a:t>
            </a:r>
            <a:r>
              <a:rPr lang="en-US" altLang="en-US" dirty="0" smtClean="0"/>
              <a:t>one </a:t>
            </a:r>
            <a:r>
              <a:rPr lang="en-US" altLang="en-US" dirty="0"/>
              <a:t>special situation to know about in a </a:t>
            </a:r>
            <a:r>
              <a:rPr lang="en-US" altLang="en-US" dirty="0" smtClean="0"/>
              <a:t>cohort, experimental</a:t>
            </a:r>
            <a:r>
              <a:rPr lang="en-US" altLang="en-US" baseline="0" dirty="0" smtClean="0"/>
              <a:t> trial,</a:t>
            </a:r>
            <a:r>
              <a:rPr lang="en-US" altLang="en-US" dirty="0" smtClean="0"/>
              <a:t> </a:t>
            </a:r>
            <a:r>
              <a:rPr lang="en-US" altLang="en-US" dirty="0"/>
              <a:t>or cross-sectional study when it comes to misclassification of </a:t>
            </a:r>
            <a:r>
              <a:rPr lang="en-US" altLang="en-US" dirty="0" smtClean="0"/>
              <a:t>outcome in</a:t>
            </a:r>
            <a:r>
              <a:rPr lang="en-US" altLang="en-US" baseline="0" dirty="0" smtClean="0"/>
              <a:t> which there is no bias</a:t>
            </a:r>
            <a:r>
              <a:rPr lang="en-US" altLang="en-US" dirty="0" smtClean="0"/>
              <a:t>.</a:t>
            </a:r>
            <a:endParaRPr lang="en-US" altLang="en-US" dirty="0"/>
          </a:p>
          <a:p>
            <a:endParaRPr lang="en-US" altLang="en-US" dirty="0"/>
          </a:p>
          <a:p>
            <a:r>
              <a:rPr lang="en-US" altLang="en-US" dirty="0" smtClean="0"/>
              <a:t>This special</a:t>
            </a:r>
            <a:r>
              <a:rPr lang="en-US" altLang="en-US" baseline="0" dirty="0" smtClean="0"/>
              <a:t> situation is this:  </a:t>
            </a:r>
            <a:r>
              <a:rPr lang="en-US" altLang="en-US" dirty="0" smtClean="0"/>
              <a:t>If </a:t>
            </a:r>
            <a:r>
              <a:rPr lang="en-US" altLang="en-US" dirty="0"/>
              <a:t>specificity is 100%, then any degree of imperfect </a:t>
            </a:r>
            <a:r>
              <a:rPr lang="en-US" altLang="en-US" dirty="0" smtClean="0"/>
              <a:t>sensitivity, if non-differential, </a:t>
            </a:r>
            <a:r>
              <a:rPr lang="en-US" altLang="en-US" dirty="0"/>
              <a:t>will not have any impact on the risk ratio in a cohort study or the prevalence ratio in a </a:t>
            </a:r>
            <a:r>
              <a:rPr lang="en-US" altLang="en-US" dirty="0" smtClean="0"/>
              <a:t>cross-sectional </a:t>
            </a:r>
            <a:r>
              <a:rPr lang="en-US" altLang="en-US" dirty="0"/>
              <a:t>study.</a:t>
            </a:r>
          </a:p>
          <a:p>
            <a:endParaRPr lang="en-US" altLang="en-US" dirty="0"/>
          </a:p>
          <a:p>
            <a:r>
              <a:rPr lang="en-US" altLang="en-US" dirty="0"/>
              <a:t>Here’s an example.  In the true scenario, the </a:t>
            </a:r>
            <a:r>
              <a:rPr lang="en-US" altLang="en-US" dirty="0" smtClean="0"/>
              <a:t>risk or prevalence </a:t>
            </a:r>
            <a:r>
              <a:rPr lang="en-US" altLang="en-US" dirty="0"/>
              <a:t>ratio is 2.0.</a:t>
            </a:r>
          </a:p>
          <a:p>
            <a:r>
              <a:rPr lang="en-US" altLang="en-US" dirty="0"/>
              <a:t>If specificity of the outcome measurement is 100% but there is only 70% sensitivity of the classification of the outcome, the </a:t>
            </a:r>
            <a:r>
              <a:rPr lang="en-US" altLang="en-US" dirty="0" smtClean="0"/>
              <a:t>risk (or prevalence) </a:t>
            </a:r>
            <a:r>
              <a:rPr lang="en-US" altLang="en-US" dirty="0"/>
              <a:t>ratio is unaltered at 2.0.  This is because all that you have done is to decrease both </a:t>
            </a:r>
            <a:r>
              <a:rPr lang="en-US" altLang="en-US" dirty="0" smtClean="0"/>
              <a:t>the exposed/diseased</a:t>
            </a:r>
            <a:r>
              <a:rPr lang="en-US" altLang="en-US" baseline="0" dirty="0" smtClean="0"/>
              <a:t> cell and unexposed/diseased cell </a:t>
            </a:r>
            <a:r>
              <a:rPr lang="en-US" altLang="en-US" dirty="0" smtClean="0"/>
              <a:t>by </a:t>
            </a:r>
            <a:r>
              <a:rPr lang="en-US" altLang="en-US" dirty="0"/>
              <a:t>the same percentage.  Therefore, the ratio between exposed and unexposed will not be affected.</a:t>
            </a:r>
          </a:p>
          <a:p>
            <a:endParaRPr lang="en-US" altLang="en-US" dirty="0"/>
          </a:p>
          <a:p>
            <a:r>
              <a:rPr lang="en-US" altLang="en-US" dirty="0"/>
              <a:t>However, the risk difference will be changed even in the face of 100% sensitivity, in fact, by </a:t>
            </a:r>
            <a:r>
              <a:rPr lang="en-US" altLang="en-US" dirty="0" smtClean="0"/>
              <a:t>a direct function</a:t>
            </a:r>
            <a:r>
              <a:rPr lang="en-US" altLang="en-US" baseline="0" dirty="0" smtClean="0"/>
              <a:t> of </a:t>
            </a:r>
            <a:r>
              <a:rPr lang="en-US" altLang="en-US" dirty="0" smtClean="0"/>
              <a:t>sensitivity.   The observed</a:t>
            </a:r>
            <a:r>
              <a:rPr lang="en-US" altLang="en-US" baseline="0" dirty="0" smtClean="0"/>
              <a:t> risk difference is equal to the true risk difference times sensitivity. </a:t>
            </a:r>
            <a:r>
              <a:rPr lang="en-US" altLang="en-US" dirty="0" smtClean="0"/>
              <a:t> In this example, the true risk difference is +0.1.</a:t>
            </a:r>
            <a:r>
              <a:rPr lang="en-US" altLang="en-US" baseline="0" dirty="0" smtClean="0"/>
              <a:t>  If we multiply this by 0.7 we get +0.07, which is downwardly biased.   </a:t>
            </a:r>
            <a:endParaRPr lang="en-US" altLang="en-US" dirty="0"/>
          </a:p>
          <a:p>
            <a:endParaRPr lang="en-US" altLang="en-US" dirty="0"/>
          </a:p>
          <a:p>
            <a:r>
              <a:rPr lang="en-US" altLang="en-US" dirty="0"/>
              <a:t>Odds ratios and rate ratios remain biased even with 100% specificity but the magnitude is very small when the cumulative </a:t>
            </a:r>
            <a:r>
              <a:rPr lang="en-US" altLang="en-US" dirty="0" smtClean="0"/>
              <a:t>incidence over the time period </a:t>
            </a:r>
            <a:r>
              <a:rPr lang="en-US" altLang="en-US" dirty="0"/>
              <a:t>is low, say, less than 10% in all exposure groups. </a:t>
            </a:r>
          </a:p>
        </p:txBody>
      </p:sp>
    </p:spTree>
    <p:extLst>
      <p:ext uri="{BB962C8B-B14F-4D97-AF65-F5344CB8AC3E}">
        <p14:creationId xmlns:p14="http://schemas.microsoft.com/office/powerpoint/2010/main" val="1701214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FFA70-34A7-4B70-A583-E22A452D72D5}" type="slidenum">
              <a:rPr lang="en-US" altLang="en-US"/>
              <a:pPr/>
              <a:t>39</a:t>
            </a:fld>
            <a:endParaRPr lang="en-US" altLang="en-US" dirty="0"/>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US" altLang="en-US" dirty="0"/>
              <a:t>Here is this special situation of 100% specificity of outcome measurement.  We actually saw this a few slides ago.  When specificity is 100%, you can actually get an unbiased risk </a:t>
            </a:r>
            <a:r>
              <a:rPr lang="en-US" altLang="en-US" dirty="0" smtClean="0"/>
              <a:t>ratio (or prevalence ratio) </a:t>
            </a:r>
            <a:r>
              <a:rPr lang="en-US" altLang="en-US" dirty="0"/>
              <a:t>regardless of the sensitivity of the outcome measurement.  </a:t>
            </a:r>
            <a:r>
              <a:rPr lang="en-US" altLang="en-US" dirty="0" smtClean="0"/>
              <a:t>Here, </a:t>
            </a:r>
            <a:r>
              <a:rPr lang="en-US" altLang="en-US" dirty="0"/>
              <a:t>the true risk ratio is </a:t>
            </a:r>
            <a:r>
              <a:rPr lang="en-US" altLang="en-US" dirty="0" smtClean="0"/>
              <a:t>2.0,</a:t>
            </a:r>
            <a:r>
              <a:rPr lang="en-US" altLang="en-US" baseline="0" dirty="0" smtClean="0"/>
              <a:t> </a:t>
            </a:r>
            <a:r>
              <a:rPr lang="en-US" altLang="en-US" dirty="0" smtClean="0"/>
              <a:t>and </a:t>
            </a:r>
            <a:r>
              <a:rPr lang="en-US" altLang="en-US" dirty="0"/>
              <a:t>when specificity is 100% you can get a risk ratio of 2.0 regardless of the sensitivity.  </a:t>
            </a:r>
          </a:p>
        </p:txBody>
      </p:sp>
    </p:spTree>
    <p:extLst>
      <p:ext uri="{BB962C8B-B14F-4D97-AF65-F5344CB8AC3E}">
        <p14:creationId xmlns:p14="http://schemas.microsoft.com/office/powerpoint/2010/main" val="579315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52AEE-B082-4ECE-871E-F7894F4EAA44}" type="slidenum">
              <a:rPr lang="en-US" altLang="en-US"/>
              <a:pPr/>
              <a:t>40</a:t>
            </a:fld>
            <a:endParaRPr lang="en-US" altLang="en-US" dirty="0"/>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altLang="en-US" dirty="0"/>
              <a:t>This fact about how 100% specificity in the outcome measurement can preserve unbiased risk ratios even in the face of less than perfect sensitivity is worth knowing when you are considering which outcomes to use or where to make cutoffs for certain outcome variables </a:t>
            </a:r>
            <a:r>
              <a:rPr lang="en-US" altLang="en-US" dirty="0" smtClean="0"/>
              <a:t>that </a:t>
            </a:r>
            <a:r>
              <a:rPr lang="en-US" altLang="en-US" dirty="0"/>
              <a:t>are measured in their most raw form with a continuous variable.  Choosing the most specific cutoff, the cutoff associated with 100% specificity, will lead to least biased ratio measures of effect.  </a:t>
            </a:r>
            <a:r>
              <a:rPr lang="en-US" altLang="en-US" dirty="0" smtClean="0"/>
              <a:t>We </a:t>
            </a:r>
            <a:r>
              <a:rPr lang="en-US" altLang="en-US" dirty="0"/>
              <a:t>show an ROC curve to remind you </a:t>
            </a:r>
            <a:r>
              <a:rPr lang="en-US" altLang="en-US" dirty="0" smtClean="0"/>
              <a:t>that when </a:t>
            </a:r>
            <a:r>
              <a:rPr lang="en-US" altLang="en-US" dirty="0"/>
              <a:t>you have a diagnostic test for outcome, say an antibody test for an infectious disease, you have many choices in terms of where you can make your cutoff for </a:t>
            </a:r>
            <a:r>
              <a:rPr lang="en-US" altLang="en-US" dirty="0" smtClean="0"/>
              <a:t>positivity vs negativity.  </a:t>
            </a:r>
          </a:p>
          <a:p>
            <a:endParaRPr lang="en-US" altLang="en-US" dirty="0" smtClean="0"/>
          </a:p>
          <a:p>
            <a:r>
              <a:rPr lang="en-US" altLang="en-US" dirty="0" smtClean="0"/>
              <a:t>Some laboratory fields instinctively will choose</a:t>
            </a:r>
            <a:r>
              <a:rPr lang="en-US" altLang="en-US" baseline="0" dirty="0" smtClean="0"/>
              <a:t> the 100% specificity mark as the cut off out in deference to field-engrained drive to never “overcall” a condition.  The logic we describe here how such 100% specificity cutoffs can lead to unbiased ratio measures of association is one justification to this approach.  </a:t>
            </a:r>
            <a:endParaRPr lang="en-US" altLang="en-US" dirty="0"/>
          </a:p>
        </p:txBody>
      </p:sp>
    </p:spTree>
    <p:extLst>
      <p:ext uri="{BB962C8B-B14F-4D97-AF65-F5344CB8AC3E}">
        <p14:creationId xmlns:p14="http://schemas.microsoft.com/office/powerpoint/2010/main" val="416770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Measurement</a:t>
            </a:r>
            <a:r>
              <a:rPr lang="en-US" altLang="en-US" baseline="0" dirty="0" smtClean="0"/>
              <a:t> bias is therefore the end result of measurement error.  </a:t>
            </a:r>
          </a:p>
          <a:p>
            <a:endParaRPr lang="en-US" altLang="en-US" baseline="0" dirty="0" smtClean="0"/>
          </a:p>
          <a:p>
            <a:r>
              <a:rPr lang="en-US" altLang="en-US" baseline="0" dirty="0" smtClean="0"/>
              <a:t>Let’s spend a moment giving a more refined description of measurement error compared to last week.  Last week, we broke down measurement error into either random error or systematic error.  Although we did not use this description per se, it should be evident that random error means that the presence and direction of error is unpredictable.  It is unrelated to the actual true value of what you are trying to measure, true values of other variables in the same subject, or whether the other variables in the analysis are measured in error.  Random error is truly random. </a:t>
            </a:r>
          </a:p>
          <a:p>
            <a:endParaRPr lang="en-US" altLang="en-US" baseline="0" dirty="0" smtClean="0"/>
          </a:p>
          <a:p>
            <a:r>
              <a:rPr lang="en-US" altLang="en-US" baseline="0" dirty="0" smtClean="0"/>
              <a:t>In contrast, with systematic error, the presence and direction of error is predictable, often related to the actual true values, and, importantly, may be related to two other processes.  (Note:  sometimes, the direction of the error is predictable but is not related to the actual true value of the entity under study.   An example is a measurement that is also off by some fixed amount and direction, say +10 units.   In contrast, error that is proportional to the underlying value of the entity is related to the actual value.)  Regarding the two processes, the first process is whether error is related to true values of other variables in the analysis.  If no, we call the error “non-differential”, but, if yes, we refer to the error as “differential”.  The second process is whether error in the variable is related to whether other variables in the same participant are measured in error.  If no, we call this “independent”.  If yes, we call this “non-independent” or “dependent” error.  We will be giving examples of this throughout.   </a:t>
            </a:r>
            <a:endParaRPr lang="en-US" altLang="en-US" dirty="0"/>
          </a:p>
        </p:txBody>
      </p:sp>
    </p:spTree>
    <p:extLst>
      <p:ext uri="{BB962C8B-B14F-4D97-AF65-F5344CB8AC3E}">
        <p14:creationId xmlns:p14="http://schemas.microsoft.com/office/powerpoint/2010/main" val="3067030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7834DC-842E-468D-A796-22AF87DCA602}" type="slidenum">
              <a:rPr lang="en-US" altLang="en-US"/>
              <a:pPr/>
              <a:t>41</a:t>
            </a:fld>
            <a:endParaRPr lang="en-US" altLang="en-US" dirty="0"/>
          </a:p>
        </p:txBody>
      </p:sp>
      <p:sp>
        <p:nvSpPr>
          <p:cNvPr id="55193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4796B3E8-AAAA-46AB-AF93-9B035D887706}" type="slidenum">
              <a:rPr lang="en-US" altLang="en-US" sz="1200"/>
              <a:pPr algn="r"/>
              <a:t>41</a:t>
            </a:fld>
            <a:endParaRPr lang="en-US" altLang="en-US" sz="1200" dirty="0"/>
          </a:p>
        </p:txBody>
      </p:sp>
      <p:sp>
        <p:nvSpPr>
          <p:cNvPr id="551939" name="Rectangle 2"/>
          <p:cNvSpPr>
            <a:spLocks noGrp="1" noRot="1" noChangeAspect="1" noChangeArrowheads="1" noTextEdit="1"/>
          </p:cNvSpPr>
          <p:nvPr>
            <p:ph type="sldImg"/>
          </p:nvPr>
        </p:nvSpPr>
        <p:spPr>
          <a:xfrm>
            <a:off x="890588" y="696913"/>
            <a:ext cx="5229225" cy="3486150"/>
          </a:xfrm>
          <a:ln/>
        </p:spPr>
      </p:sp>
      <p:sp>
        <p:nvSpPr>
          <p:cNvPr id="551940" name="Rectangle 3"/>
          <p:cNvSpPr>
            <a:spLocks noGrp="1" noChangeArrowheads="1"/>
          </p:cNvSpPr>
          <p:nvPr>
            <p:ph type="body" idx="1"/>
          </p:nvPr>
        </p:nvSpPr>
        <p:spPr>
          <a:xfrm>
            <a:off x="935038" y="4414838"/>
            <a:ext cx="5140325" cy="4184650"/>
          </a:xfrm>
        </p:spPr>
        <p:txBody>
          <a:bodyPr lIns="93151" tIns="46576" rIns="93151" bIns="4657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Let’s look at </a:t>
            </a:r>
            <a:r>
              <a:rPr lang="en-US" altLang="en-US" dirty="0" smtClean="0"/>
              <a:t>an</a:t>
            </a:r>
            <a:r>
              <a:rPr lang="en-US" altLang="en-US" baseline="0" dirty="0" smtClean="0"/>
              <a:t> example of this phenomenon</a:t>
            </a:r>
            <a:r>
              <a:rPr lang="en-US" altLang="en-US" dirty="0" smtClean="0"/>
              <a:t>.  In this study,</a:t>
            </a:r>
            <a:r>
              <a:rPr lang="en-US" altLang="en-US" baseline="0" dirty="0" smtClean="0"/>
              <a:t> the </a:t>
            </a:r>
            <a:r>
              <a:rPr lang="en-US" altLang="en-US" dirty="0" smtClean="0"/>
              <a:t>investigators </a:t>
            </a:r>
            <a:r>
              <a:rPr lang="en-US" altLang="en-US" dirty="0"/>
              <a:t>sought to look at the efficacy of a vaccine for </a:t>
            </a:r>
            <a:r>
              <a:rPr lang="en-US" altLang="en-US" dirty="0" smtClean="0"/>
              <a:t>the</a:t>
            </a:r>
            <a:r>
              <a:rPr lang="en-US" altLang="en-US" baseline="0" dirty="0" smtClean="0"/>
              <a:t> disease </a:t>
            </a:r>
            <a:r>
              <a:rPr lang="en-US" altLang="en-US" dirty="0" smtClean="0"/>
              <a:t>pertussis</a:t>
            </a:r>
            <a:r>
              <a:rPr lang="en-US" altLang="en-US" dirty="0"/>
              <a:t>, which is also known as whooping cough, in adults. </a:t>
            </a:r>
            <a:r>
              <a:rPr lang="en-US" altLang="en-US" sz="1200" dirty="0" smtClean="0"/>
              <a:t>Pertussis is characterized by an unrelenting cough. As many of you know, we get vaccinated against for</a:t>
            </a:r>
            <a:r>
              <a:rPr lang="en-US" altLang="en-US" sz="1200" baseline="0" dirty="0" smtClean="0"/>
              <a:t> pertussis</a:t>
            </a:r>
            <a:r>
              <a:rPr lang="en-US" altLang="en-US" sz="1200" dirty="0" smtClean="0"/>
              <a:t> as children, but this immunity is now known to wane</a:t>
            </a:r>
            <a:r>
              <a:rPr lang="en-US" altLang="en-US" sz="1200" baseline="0" dirty="0" smtClean="0"/>
              <a:t> as we get older.</a:t>
            </a:r>
            <a:r>
              <a:rPr lang="en-US" altLang="en-US" sz="1200" dirty="0" smtClean="0"/>
              <a:t>  The question is whether vaccination in adults is efficacious.   This study randomly assigned pertussis vaccine or a comparator</a:t>
            </a:r>
            <a:r>
              <a:rPr lang="en-US" altLang="en-US" sz="1200" baseline="0" dirty="0" smtClean="0"/>
              <a:t> </a:t>
            </a:r>
            <a:r>
              <a:rPr lang="en-US" altLang="en-US" sz="1200" dirty="0" smtClean="0"/>
              <a:t>vaccine (in this case, hepatitis A vaccine was used) to over 2600 adults and adolescents who were followed for nearly 5000 person-years.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What </a:t>
            </a:r>
            <a:r>
              <a:rPr lang="en-US" altLang="en-US" dirty="0"/>
              <a:t>should you choose as your primary outcome variable</a:t>
            </a:r>
            <a:r>
              <a:rPr lang="en-US" altLang="en-US" dirty="0" smtClean="0"/>
              <a:t>?</a:t>
            </a:r>
            <a:r>
              <a:rPr lang="en-US" altLang="en-US" baseline="0" dirty="0" smtClean="0"/>
              <a:t>  Choosing the primary outcome in trials is often a major challenge.</a:t>
            </a:r>
            <a:endParaRPr lang="en-US" altLang="en-US" dirty="0"/>
          </a:p>
        </p:txBody>
      </p:sp>
    </p:spTree>
    <p:extLst>
      <p:ext uri="{BB962C8B-B14F-4D97-AF65-F5344CB8AC3E}">
        <p14:creationId xmlns:p14="http://schemas.microsoft.com/office/powerpoint/2010/main" val="1651273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210CF3-9638-49FC-8DFC-30CAE27116FC}" type="slidenum">
              <a:rPr lang="en-US" altLang="en-US"/>
              <a:pPr/>
              <a:t>42</a:t>
            </a:fld>
            <a:endParaRPr lang="en-US" altLang="en-US" dirty="0"/>
          </a:p>
        </p:txBody>
      </p:sp>
      <p:sp>
        <p:nvSpPr>
          <p:cNvPr id="55603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C3E733AF-D40E-4C92-95E3-1A5C828CD75F}" type="slidenum">
              <a:rPr lang="en-US" altLang="en-US" sz="1200"/>
              <a:pPr algn="r"/>
              <a:t>42</a:t>
            </a:fld>
            <a:endParaRPr lang="en-US" altLang="en-US" sz="1200" dirty="0"/>
          </a:p>
        </p:txBody>
      </p:sp>
      <p:sp>
        <p:nvSpPr>
          <p:cNvPr id="556035" name="Rectangle 2"/>
          <p:cNvSpPr>
            <a:spLocks noGrp="1" noRot="1" noChangeAspect="1" noChangeArrowheads="1" noTextEdit="1"/>
          </p:cNvSpPr>
          <p:nvPr>
            <p:ph type="sldImg"/>
          </p:nvPr>
        </p:nvSpPr>
        <p:spPr>
          <a:xfrm>
            <a:off x="890588" y="696913"/>
            <a:ext cx="5229225" cy="3486150"/>
          </a:xfrm>
          <a:ln/>
        </p:spPr>
      </p:sp>
      <p:sp>
        <p:nvSpPr>
          <p:cNvPr id="556036"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a:t>Answer:  </a:t>
            </a:r>
            <a:r>
              <a:rPr lang="en-US" altLang="en-US" dirty="0" smtClean="0"/>
              <a:t>When in doubt, choose</a:t>
            </a:r>
            <a:r>
              <a:rPr lang="en-US" altLang="en-US" baseline="0" dirty="0" smtClean="0"/>
              <a:t> the most specific outcome, especially when the study sample size is to support this outcome is feasible.  In this example, the most specific outcome is c</a:t>
            </a:r>
            <a:r>
              <a:rPr lang="en-US" altLang="en-US" dirty="0" smtClean="0"/>
              <a:t>ough </a:t>
            </a:r>
            <a:r>
              <a:rPr lang="en-US" altLang="en-US" dirty="0"/>
              <a:t>plus the microbiologic </a:t>
            </a:r>
            <a:r>
              <a:rPr lang="en-US" altLang="en-US" dirty="0" smtClean="0"/>
              <a:t>diagnosis of pertussis. </a:t>
            </a:r>
            <a:endParaRPr lang="en-US" altLang="en-US" dirty="0"/>
          </a:p>
        </p:txBody>
      </p:sp>
    </p:spTree>
    <p:extLst>
      <p:ext uri="{BB962C8B-B14F-4D97-AF65-F5344CB8AC3E}">
        <p14:creationId xmlns:p14="http://schemas.microsoft.com/office/powerpoint/2010/main" val="71199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2D64B-46DA-498F-9385-1073A27DEB39}" type="slidenum">
              <a:rPr lang="en-US" altLang="en-US"/>
              <a:pPr/>
              <a:t>43</a:t>
            </a:fld>
            <a:endParaRPr lang="en-US" altLang="en-US" dirty="0"/>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a:lnSpc>
                <a:spcPct val="90000"/>
              </a:lnSpc>
            </a:pPr>
            <a:r>
              <a:rPr lang="en-US" altLang="en-US" sz="1000" dirty="0"/>
              <a:t>This is not just an academic issue, and here is how this played out.</a:t>
            </a:r>
          </a:p>
          <a:p>
            <a:pPr>
              <a:lnSpc>
                <a:spcPct val="90000"/>
              </a:lnSpc>
            </a:pPr>
            <a:endParaRPr lang="en-US" altLang="en-US" sz="1000" dirty="0"/>
          </a:p>
          <a:p>
            <a:pPr>
              <a:lnSpc>
                <a:spcPct val="90000"/>
              </a:lnSpc>
            </a:pPr>
            <a:r>
              <a:rPr lang="en-US" altLang="en-US" sz="1000" dirty="0"/>
              <a:t>One of the outcomes looked at was clinical disease defined as cough of  5 or more days of duration.  With this outcome, there were a whopping 2672 events.  Plenty of statistical power with this, right?  Well, despite this power, there was no significant difference between </a:t>
            </a:r>
            <a:r>
              <a:rPr lang="en-US" altLang="en-US" sz="1000" dirty="0" smtClean="0"/>
              <a:t>the two randomized groups</a:t>
            </a:r>
            <a:r>
              <a:rPr lang="en-US" altLang="en-US" sz="1000" dirty="0"/>
              <a:t>. (Note: original article does not give the numeric association or statistics, perhaps indicating that it was not even </a:t>
            </a:r>
            <a:r>
              <a:rPr lang="en-US" altLang="en-US" sz="1000" dirty="0" smtClean="0"/>
              <a:t>close.)</a:t>
            </a:r>
            <a:endParaRPr lang="en-US" altLang="en-US" sz="1000" dirty="0"/>
          </a:p>
          <a:p>
            <a:pPr>
              <a:lnSpc>
                <a:spcPct val="90000"/>
              </a:lnSpc>
            </a:pPr>
            <a:endParaRPr lang="en-US" altLang="en-US" sz="1000" dirty="0"/>
          </a:p>
          <a:p>
            <a:pPr>
              <a:lnSpc>
                <a:spcPct val="90000"/>
              </a:lnSpc>
            </a:pPr>
            <a:r>
              <a:rPr lang="en-US" altLang="en-US" sz="1000" dirty="0"/>
              <a:t>When the authors looked at a different outcome, cough plus microbiologic confirmation of pertussis, there were only 10 total events.  However, virtually all of these were in the non-pertussis vaccine group, resulting in a rate ratio of 0.08, in other words 92% vaccine efficacy.</a:t>
            </a:r>
          </a:p>
          <a:p>
            <a:pPr>
              <a:lnSpc>
                <a:spcPct val="90000"/>
              </a:lnSpc>
            </a:pPr>
            <a:endParaRPr lang="en-US" altLang="en-US" sz="1000" dirty="0"/>
          </a:p>
          <a:p>
            <a:pPr>
              <a:lnSpc>
                <a:spcPct val="90000"/>
              </a:lnSpc>
            </a:pPr>
            <a:r>
              <a:rPr lang="en-US" altLang="en-US" sz="1000" dirty="0"/>
              <a:t>What happened here:  cough alone is a very non-specific way to capture pertussis.  When the authors tightened up the specificity of their outcome measurement to 100% specificity they were able to show the efficacy of the vaccine.  If they had not done </a:t>
            </a:r>
            <a:r>
              <a:rPr lang="en-US" altLang="en-US" sz="1000" dirty="0" smtClean="0"/>
              <a:t>this and had used cough</a:t>
            </a:r>
            <a:r>
              <a:rPr lang="en-US" altLang="en-US" sz="1000" baseline="0" dirty="0" smtClean="0"/>
              <a:t> alone</a:t>
            </a:r>
            <a:r>
              <a:rPr lang="en-US" altLang="en-US" sz="1000" dirty="0" smtClean="0"/>
              <a:t>, </a:t>
            </a:r>
            <a:r>
              <a:rPr lang="en-US" altLang="en-US" sz="1000" dirty="0"/>
              <a:t>the vaccine would have been discarded as non-useful.  Might they have missed some true </a:t>
            </a:r>
            <a:r>
              <a:rPr lang="en-US" altLang="en-US" sz="1000" dirty="0" smtClean="0"/>
              <a:t>clinical</a:t>
            </a:r>
            <a:r>
              <a:rPr lang="en-US" altLang="en-US" sz="1000" baseline="0" dirty="0" smtClean="0"/>
              <a:t> </a:t>
            </a:r>
            <a:r>
              <a:rPr lang="en-US" altLang="en-US" sz="1000" dirty="0" smtClean="0"/>
              <a:t>pertussis </a:t>
            </a:r>
            <a:r>
              <a:rPr lang="en-US" altLang="en-US" sz="1000" dirty="0"/>
              <a:t>events because their measurement tool lacked sensitivity?  They probably did but it did not matter.  With full specificity of the outcome measurement, they were able to </a:t>
            </a:r>
            <a:r>
              <a:rPr lang="en-US" altLang="en-US" sz="1000" dirty="0" smtClean="0"/>
              <a:t>greatly reduce bias due to outcome misclassification</a:t>
            </a:r>
            <a:r>
              <a:rPr lang="en-US" altLang="en-US" sz="1000" baseline="0" dirty="0" smtClean="0"/>
              <a:t> and get an answer that showed substantial vaccine efficacy.   </a:t>
            </a:r>
          </a:p>
          <a:p>
            <a:pPr>
              <a:lnSpc>
                <a:spcPct val="90000"/>
              </a:lnSpc>
            </a:pPr>
            <a:endParaRPr lang="en-US" altLang="en-US" sz="1000" baseline="0" dirty="0" smtClean="0"/>
          </a:p>
          <a:p>
            <a:pPr>
              <a:lnSpc>
                <a:spcPct val="90000"/>
              </a:lnSpc>
            </a:pPr>
            <a:r>
              <a:rPr lang="en-US" altLang="en-US" sz="1000" baseline="0" dirty="0" smtClean="0"/>
              <a:t>Note that the rate ratio they estimated is not pristinely unbiased in that only risk ratios can claim this in the face of 100% specificity.  However, with the rare outcome, their rate ratio is extremely close to a risk ratio and hence suffers from only a very small bias towards the null. </a:t>
            </a:r>
            <a:r>
              <a:rPr lang="en-US" altLang="en-US" sz="1000" dirty="0" smtClean="0"/>
              <a:t>  </a:t>
            </a:r>
            <a:endParaRPr lang="en-US" altLang="en-US" sz="1000" dirty="0"/>
          </a:p>
        </p:txBody>
      </p:sp>
    </p:spTree>
    <p:extLst>
      <p:ext uri="{BB962C8B-B14F-4D97-AF65-F5344CB8AC3E}">
        <p14:creationId xmlns:p14="http://schemas.microsoft.com/office/powerpoint/2010/main" val="1620342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D9986-0641-4843-9B8A-B7CD5453F742}" type="slidenum">
              <a:rPr lang="en-US" altLang="en-US"/>
              <a:pPr/>
              <a:t>44</a:t>
            </a:fld>
            <a:endParaRPr lang="en-US" altLang="en-US" dirty="0"/>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ltLang="en-US" dirty="0"/>
              <a:t>Let’s conclude our discussion of non-differential misclassification by considering how common it must </a:t>
            </a:r>
            <a:r>
              <a:rPr lang="en-US" altLang="en-US" dirty="0" smtClean="0"/>
              <a:t>be and what are the manifestations</a:t>
            </a:r>
            <a:r>
              <a:rPr lang="en-US" altLang="en-US" baseline="0" dirty="0" smtClean="0"/>
              <a:t> of this</a:t>
            </a:r>
            <a:r>
              <a:rPr lang="en-US" altLang="en-US" dirty="0" smtClean="0"/>
              <a:t>.  </a:t>
            </a:r>
            <a:r>
              <a:rPr lang="en-US" altLang="en-US" dirty="0"/>
              <a:t>In other words, whenever you start to measure something with less than 100% sensitivity and 100% </a:t>
            </a:r>
            <a:r>
              <a:rPr lang="en-US" altLang="en-US" dirty="0" smtClean="0"/>
              <a:t>specificity, </a:t>
            </a:r>
            <a:r>
              <a:rPr lang="en-US" altLang="en-US" dirty="0"/>
              <a:t>you begin to get biased measures of association towards the null.  </a:t>
            </a:r>
            <a:r>
              <a:rPr lang="en-US" altLang="en-US" dirty="0" smtClean="0"/>
              <a:t>The bias will </a:t>
            </a:r>
            <a:r>
              <a:rPr lang="en-US" altLang="en-US" dirty="0"/>
              <a:t>always be towards 1.0 </a:t>
            </a:r>
            <a:r>
              <a:rPr lang="en-US" altLang="en-US" dirty="0" smtClean="0"/>
              <a:t>(no effect) unless </a:t>
            </a:r>
            <a:r>
              <a:rPr lang="en-US" altLang="en-US" dirty="0"/>
              <a:t>the </a:t>
            </a:r>
            <a:r>
              <a:rPr lang="en-US" altLang="en-US" dirty="0" smtClean="0"/>
              <a:t>sensitivity </a:t>
            </a:r>
            <a:r>
              <a:rPr lang="en-US" altLang="en-US" dirty="0"/>
              <a:t>and specificity </a:t>
            </a:r>
            <a:r>
              <a:rPr lang="en-US" altLang="en-US" dirty="0" smtClean="0"/>
              <a:t>are </a:t>
            </a:r>
            <a:r>
              <a:rPr lang="en-US" altLang="en-US" dirty="0"/>
              <a:t>atrocious in which case you will begin to reverse </a:t>
            </a:r>
            <a:r>
              <a:rPr lang="en-US" altLang="en-US" dirty="0" smtClean="0"/>
              <a:t>direction (see</a:t>
            </a:r>
            <a:r>
              <a:rPr lang="en-US" altLang="en-US" baseline="0" dirty="0" smtClean="0"/>
              <a:t> “Rules of Thumb” a few slides ago)</a:t>
            </a:r>
            <a:r>
              <a:rPr lang="en-US" altLang="en-US" dirty="0" smtClean="0"/>
              <a:t>.  </a:t>
            </a:r>
            <a:r>
              <a:rPr lang="en-US" altLang="en-US" dirty="0"/>
              <a:t>Because this bias is typically towards the null, it has been called a </a:t>
            </a:r>
            <a:r>
              <a:rPr lang="en-US" altLang="en-US" dirty="0" smtClean="0"/>
              <a:t>“conservative” bias</a:t>
            </a:r>
            <a:r>
              <a:rPr lang="en-US" altLang="en-US" baseline="0" dirty="0" smtClean="0"/>
              <a:t> and, generally, is not considered all that harmful by many researchers.</a:t>
            </a:r>
            <a:r>
              <a:rPr lang="en-US" altLang="en-US" dirty="0" smtClean="0"/>
              <a:t>  </a:t>
            </a:r>
          </a:p>
          <a:p>
            <a:endParaRPr lang="en-US" altLang="en-US" dirty="0" smtClean="0"/>
          </a:p>
          <a:p>
            <a:r>
              <a:rPr lang="en-US" altLang="en-US" dirty="0" smtClean="0"/>
              <a:t>But </a:t>
            </a:r>
            <a:r>
              <a:rPr lang="en-US" altLang="en-US" dirty="0"/>
              <a:t>what does conservative really mean?  After all, the goal in our work is to get at the truth.  Consider how much underestimation of effects must be occurring in research</a:t>
            </a:r>
            <a:r>
              <a:rPr lang="en-US" altLang="en-US" dirty="0" smtClean="0"/>
              <a:t>.</a:t>
            </a:r>
            <a:r>
              <a:rPr lang="en-US" altLang="en-US" baseline="0" dirty="0" smtClean="0"/>
              <a:t> </a:t>
            </a:r>
            <a:r>
              <a:rPr lang="en-US" altLang="en-US" dirty="0" smtClean="0"/>
              <a:t>Or</a:t>
            </a:r>
            <a:r>
              <a:rPr lang="en-US" altLang="en-US" dirty="0"/>
              <a:t>, how many </a:t>
            </a:r>
            <a:r>
              <a:rPr lang="en-US" altLang="en-US" dirty="0" smtClean="0"/>
              <a:t>presumed</a:t>
            </a:r>
            <a:r>
              <a:rPr lang="en-US" altLang="en-US" baseline="0" dirty="0" smtClean="0"/>
              <a:t> </a:t>
            </a:r>
            <a:r>
              <a:rPr lang="en-US" altLang="en-US" dirty="0" smtClean="0"/>
              <a:t>“negative</a:t>
            </a:r>
            <a:r>
              <a:rPr lang="en-US" altLang="en-US" dirty="0"/>
              <a:t>” studies are truly “positive</a:t>
            </a:r>
            <a:r>
              <a:rPr lang="en-US" altLang="en-US" dirty="0" smtClean="0"/>
              <a:t>”?  </a:t>
            </a:r>
            <a:r>
              <a:rPr lang="en-US" altLang="en-US" dirty="0"/>
              <a:t>How much does non-differential misclassification add to the confusion in given fields where some studies have positive results and others are negative</a:t>
            </a:r>
            <a:r>
              <a:rPr lang="en-US" altLang="en-US" dirty="0" smtClean="0"/>
              <a:t>?</a:t>
            </a:r>
          </a:p>
          <a:p>
            <a:endParaRPr lang="en-US" altLang="en-US" dirty="0" smtClean="0"/>
          </a:p>
          <a:p>
            <a:r>
              <a:rPr lang="en-US" altLang="en-US" dirty="0" smtClean="0"/>
              <a:t>We also saw in our discussions about</a:t>
            </a:r>
            <a:r>
              <a:rPr lang="en-US" altLang="en-US" baseline="0" dirty="0" smtClean="0"/>
              <a:t> measures of attribution about how it is important to estimate accurate measures of association.  Measures of disease attribution need accurate measure of disease association inputs.   The difference between a risk ratio of 2 and a risk ratio of 4, when used in the context of measures of attribution, can be sizeable.   Hence, estimating the correct magnitude of association matters when estimating measures of disease attribution. </a:t>
            </a:r>
            <a:endParaRPr lang="en-US" altLang="en-US" dirty="0"/>
          </a:p>
        </p:txBody>
      </p:sp>
    </p:spTree>
    <p:extLst>
      <p:ext uri="{BB962C8B-B14F-4D97-AF65-F5344CB8AC3E}">
        <p14:creationId xmlns:p14="http://schemas.microsoft.com/office/powerpoint/2010/main" val="269029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45</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regroup</a:t>
            </a:r>
            <a:r>
              <a:rPr lang="en-US" altLang="en-US" baseline="0" dirty="0" smtClean="0"/>
              <a:t> to see where we are.  We’ve talked about non-differential misclassification of dichotomous exposure and outcome variables.  </a:t>
            </a:r>
          </a:p>
          <a:p>
            <a:endParaRPr lang="en-US" altLang="en-US" baseline="0" dirty="0" smtClean="0"/>
          </a:p>
          <a:p>
            <a:r>
              <a:rPr lang="en-US" altLang="en-US" baseline="0" dirty="0" smtClean="0"/>
              <a:t>Now, let’s talk about </a:t>
            </a:r>
            <a:r>
              <a:rPr lang="en-US" altLang="en-US" b="1" baseline="0" dirty="0" smtClean="0"/>
              <a:t>differential</a:t>
            </a:r>
            <a:r>
              <a:rPr lang="en-US" altLang="en-US" baseline="0" dirty="0" smtClean="0"/>
              <a:t> misclassification of exposure and outcome variables.</a:t>
            </a:r>
            <a:endParaRPr lang="en-US" altLang="en-US" dirty="0"/>
          </a:p>
        </p:txBody>
      </p:sp>
    </p:spTree>
    <p:extLst>
      <p:ext uri="{BB962C8B-B14F-4D97-AF65-F5344CB8AC3E}">
        <p14:creationId xmlns:p14="http://schemas.microsoft.com/office/powerpoint/2010/main" val="2504358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24D8A-ADFF-4543-B3C5-849752B97D50}" type="slidenum">
              <a:rPr lang="en-US" altLang="en-US"/>
              <a:pPr/>
              <a:t>46</a:t>
            </a:fld>
            <a:endParaRPr lang="en-US" altLang="en-US" dirty="0"/>
          </a:p>
        </p:txBody>
      </p:sp>
      <p:sp>
        <p:nvSpPr>
          <p:cNvPr id="319490" name="Rectangle 2"/>
          <p:cNvSpPr>
            <a:spLocks noGrp="1" noRot="1" noChangeAspect="1" noChangeArrowheads="1" noTextEdit="1"/>
          </p:cNvSpPr>
          <p:nvPr>
            <p:ph type="sldImg"/>
          </p:nvPr>
        </p:nvSpPr>
        <p:spPr>
          <a:xfrm>
            <a:off x="890588" y="696913"/>
            <a:ext cx="5229225" cy="3486150"/>
          </a:xfrm>
          <a:ln/>
        </p:spPr>
      </p:sp>
      <p:sp>
        <p:nvSpPr>
          <p:cNvPr id="319491" name="Rectangle 3"/>
          <p:cNvSpPr>
            <a:spLocks noGrp="1" noChangeArrowheads="1"/>
          </p:cNvSpPr>
          <p:nvPr>
            <p:ph type="body" idx="1"/>
          </p:nvPr>
        </p:nvSpPr>
        <p:spPr>
          <a:xfrm>
            <a:off x="935038" y="4414838"/>
            <a:ext cx="5140325" cy="4184650"/>
          </a:xfrm>
        </p:spPr>
        <p:txBody>
          <a:bodyPr lIns="89346" tIns="44673" rIns="89346" bIns="44673"/>
          <a:lstStyle/>
          <a:p>
            <a:r>
              <a:rPr lang="en-US" altLang="en-US" sz="1600" dirty="0" smtClean="0"/>
              <a:t>A nice verified </a:t>
            </a:r>
            <a:r>
              <a:rPr lang="en-US" altLang="en-US" sz="1600" dirty="0"/>
              <a:t>example of </a:t>
            </a:r>
            <a:r>
              <a:rPr lang="en-US" altLang="en-US" sz="1600" dirty="0" smtClean="0"/>
              <a:t>differential</a:t>
            </a:r>
            <a:r>
              <a:rPr lang="en-US" altLang="en-US" sz="1600" baseline="0" dirty="0" smtClean="0"/>
              <a:t> misclassification </a:t>
            </a:r>
            <a:r>
              <a:rPr lang="en-US" altLang="en-US" sz="1600" dirty="0" smtClean="0"/>
              <a:t>can </a:t>
            </a:r>
            <a:r>
              <a:rPr lang="en-US" altLang="en-US" sz="1600" dirty="0"/>
              <a:t>be seen in a nested case-control study within the Nurses Health </a:t>
            </a:r>
            <a:r>
              <a:rPr lang="en-US" altLang="en-US" sz="1600" dirty="0" smtClean="0"/>
              <a:t>Study (a cohort study of nurses in the U.S.)  </a:t>
            </a:r>
            <a:r>
              <a:rPr lang="en-US" altLang="en-US" sz="1600" dirty="0"/>
              <a:t>that looked at the association between </a:t>
            </a:r>
            <a:r>
              <a:rPr lang="en-US" altLang="en-US" sz="1600" dirty="0" smtClean="0"/>
              <a:t>a</a:t>
            </a:r>
            <a:r>
              <a:rPr lang="en-US" altLang="en-US" sz="1600" baseline="0" dirty="0" smtClean="0"/>
              <a:t> woman’s</a:t>
            </a:r>
            <a:r>
              <a:rPr lang="en-US" altLang="en-US" sz="1600" dirty="0" smtClean="0"/>
              <a:t> </a:t>
            </a:r>
            <a:r>
              <a:rPr lang="en-US" altLang="en-US" sz="1600" dirty="0"/>
              <a:t>self-reported tanning ability and </a:t>
            </a:r>
            <a:r>
              <a:rPr lang="en-US" altLang="en-US" sz="1600" dirty="0" smtClean="0"/>
              <a:t>melanoma (a form of skin cancer).  </a:t>
            </a:r>
            <a:r>
              <a:rPr lang="en-US" altLang="en-US" sz="1600" dirty="0"/>
              <a:t>Here, the cases were women with new melanoma diagnoses and controls were women without melanoma, sampled by incidence density </a:t>
            </a:r>
            <a:r>
              <a:rPr lang="en-US" altLang="en-US" sz="1600" dirty="0" smtClean="0"/>
              <a:t>sampling in this fixed cohort, a primary study base.  </a:t>
            </a:r>
            <a:r>
              <a:rPr lang="en-US" altLang="en-US" sz="1600" dirty="0"/>
              <a:t>The measurement was a question about tanning ability on a questionnaire that was administered shortly after the melanoma </a:t>
            </a:r>
            <a:r>
              <a:rPr lang="en-US" altLang="en-US" sz="1600" dirty="0" smtClean="0"/>
              <a:t>diagnosis to the cases (and a concurrent perio</a:t>
            </a:r>
            <a:r>
              <a:rPr lang="en-US" altLang="en-US" sz="1600" baseline="0" dirty="0" smtClean="0"/>
              <a:t>d of time amongst the controls)</a:t>
            </a:r>
            <a:r>
              <a:rPr lang="en-US" altLang="en-US" sz="1600" dirty="0" smtClean="0"/>
              <a:t>.   </a:t>
            </a:r>
            <a:r>
              <a:rPr lang="en-US" altLang="en-US" sz="1600" dirty="0"/>
              <a:t>The responses to the tanning question were:  no tan; light tan; medium tan, and dark tan.  These 4 responses were dichotomized into </a:t>
            </a:r>
            <a:r>
              <a:rPr lang="en-US" altLang="en-US" sz="1600" dirty="0" smtClean="0"/>
              <a:t>two categories:</a:t>
            </a:r>
            <a:r>
              <a:rPr lang="en-US" altLang="en-US" sz="1600" baseline="0" dirty="0" smtClean="0"/>
              <a:t>  </a:t>
            </a:r>
            <a:r>
              <a:rPr lang="en-US" altLang="en-US" sz="1600" dirty="0" smtClean="0"/>
              <a:t>No </a:t>
            </a:r>
            <a:r>
              <a:rPr lang="en-US" altLang="en-US" sz="1600" dirty="0"/>
              <a:t>tan or light </a:t>
            </a:r>
            <a:r>
              <a:rPr lang="en-US" altLang="en-US" sz="1600" dirty="0" smtClean="0"/>
              <a:t>tan (which we are calling “poor tanning</a:t>
            </a:r>
            <a:r>
              <a:rPr lang="en-US" altLang="en-US" sz="1600" baseline="0" dirty="0" smtClean="0"/>
              <a:t> ability”, which are people who say they burn easily)</a:t>
            </a:r>
            <a:r>
              <a:rPr lang="en-US" altLang="en-US" sz="1600" dirty="0" smtClean="0"/>
              <a:t> </a:t>
            </a:r>
            <a:r>
              <a:rPr lang="en-US" altLang="en-US" sz="1600" dirty="0"/>
              <a:t>vs medium tan </a:t>
            </a:r>
            <a:r>
              <a:rPr lang="en-US" altLang="en-US" sz="1600" dirty="0" smtClean="0"/>
              <a:t>or dark tan</a:t>
            </a:r>
            <a:r>
              <a:rPr lang="en-US" altLang="en-US" sz="1600" baseline="0" dirty="0" smtClean="0"/>
              <a:t> (which we are calling “good tanning ability”, which are people who say that they get a tan easily; they do not get a burn in the sun).   Good tanning ability is the r</a:t>
            </a:r>
            <a:r>
              <a:rPr lang="en-US" altLang="en-US" sz="1600" dirty="0" smtClean="0"/>
              <a:t>eference</a:t>
            </a:r>
            <a:r>
              <a:rPr lang="en-US" altLang="en-US" sz="1600" baseline="0" dirty="0" smtClean="0"/>
              <a:t> category</a:t>
            </a:r>
            <a:r>
              <a:rPr lang="en-US" altLang="en-US" sz="1600" dirty="0" smtClean="0"/>
              <a:t>.</a:t>
            </a:r>
            <a:endParaRPr lang="en-US" altLang="en-US" sz="1600" dirty="0"/>
          </a:p>
          <a:p>
            <a:endParaRPr lang="en-US" altLang="en-US" sz="1600" dirty="0"/>
          </a:p>
          <a:p>
            <a:r>
              <a:rPr lang="en-US" altLang="en-US" sz="1600" dirty="0"/>
              <a:t>Here is what </a:t>
            </a:r>
            <a:r>
              <a:rPr lang="en-US" altLang="en-US" sz="1600" dirty="0" smtClean="0"/>
              <a:t>the</a:t>
            </a:r>
            <a:r>
              <a:rPr lang="en-US" altLang="en-US" sz="1600" baseline="0" dirty="0" smtClean="0"/>
              <a:t> researchers</a:t>
            </a:r>
            <a:r>
              <a:rPr lang="en-US" altLang="en-US" sz="1600" dirty="0" smtClean="0"/>
              <a:t> </a:t>
            </a:r>
            <a:r>
              <a:rPr lang="en-US" altLang="en-US" sz="1600" dirty="0"/>
              <a:t>found. </a:t>
            </a:r>
            <a:r>
              <a:rPr lang="en-US" altLang="en-US" sz="1600" baseline="0" dirty="0" smtClean="0"/>
              <a:t> </a:t>
            </a:r>
            <a:r>
              <a:rPr lang="en-US" altLang="en-US" sz="1600" dirty="0" smtClean="0"/>
              <a:t>Compared </a:t>
            </a:r>
            <a:r>
              <a:rPr lang="en-US" altLang="en-US" sz="1600" dirty="0"/>
              <a:t>to </a:t>
            </a:r>
            <a:r>
              <a:rPr lang="en-US" altLang="en-US" sz="1600" dirty="0" smtClean="0"/>
              <a:t>the </a:t>
            </a:r>
            <a:r>
              <a:rPr lang="en-US" altLang="en-US" sz="1600" dirty="0"/>
              <a:t>reference group, women </a:t>
            </a:r>
            <a:r>
              <a:rPr lang="en-US" altLang="en-US" sz="1600" dirty="0" smtClean="0"/>
              <a:t>who</a:t>
            </a:r>
            <a:r>
              <a:rPr lang="en-US" altLang="en-US" sz="1600" baseline="0" dirty="0" smtClean="0"/>
              <a:t> said they had poor tanning ability </a:t>
            </a:r>
            <a:r>
              <a:rPr lang="en-US" altLang="en-US" sz="1600" dirty="0" smtClean="0"/>
              <a:t>had a</a:t>
            </a:r>
            <a:r>
              <a:rPr lang="en-US" altLang="en-US" sz="1600" baseline="0" dirty="0" smtClean="0"/>
              <a:t> 1.6-fold greater</a:t>
            </a:r>
            <a:r>
              <a:rPr lang="en-US" altLang="en-US" sz="1600" dirty="0" smtClean="0"/>
              <a:t> </a:t>
            </a:r>
            <a:r>
              <a:rPr lang="en-US" altLang="en-US" sz="1600" dirty="0"/>
              <a:t>odds </a:t>
            </a:r>
            <a:r>
              <a:rPr lang="en-US" altLang="en-US" sz="1600" dirty="0" smtClean="0"/>
              <a:t>of</a:t>
            </a:r>
            <a:r>
              <a:rPr lang="en-US" altLang="en-US" sz="1600" baseline="0" dirty="0" smtClean="0"/>
              <a:t> developing melanoma.  Is there any reason to be sus</a:t>
            </a:r>
            <a:r>
              <a:rPr lang="en-US" altLang="en-US" dirty="0" smtClean="0"/>
              <a:t>picious </a:t>
            </a:r>
            <a:r>
              <a:rPr lang="en-US" altLang="en-US" dirty="0"/>
              <a:t>about this</a:t>
            </a:r>
            <a:r>
              <a:rPr lang="en-US" altLang="en-US" dirty="0" smtClean="0"/>
              <a:t>?</a:t>
            </a:r>
          </a:p>
          <a:p>
            <a:endParaRPr lang="en-US" altLang="en-US" dirty="0" smtClean="0"/>
          </a:p>
        </p:txBody>
      </p:sp>
    </p:spTree>
    <p:extLst>
      <p:ext uri="{BB962C8B-B14F-4D97-AF65-F5344CB8AC3E}">
        <p14:creationId xmlns:p14="http://schemas.microsoft.com/office/powerpoint/2010/main" val="3557663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47</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smtClean="0"/>
              <a:t>Here again are the data in the top panel using the</a:t>
            </a:r>
            <a:r>
              <a:rPr lang="en-US" altLang="en-US" baseline="0" dirty="0" smtClean="0"/>
              <a:t> question regarding exposure asked the diagnosis of melanoma was made and known.  </a:t>
            </a:r>
            <a:r>
              <a:rPr lang="en-US" altLang="en-US" dirty="0" smtClean="0"/>
              <a:t>Well</a:t>
            </a:r>
            <a:r>
              <a:rPr lang="en-US" altLang="en-US" dirty="0"/>
              <a:t>, it is conceivable that when questioned after the diagnosis of melanoma, some participants may have exaggerated their lack of tanning ability especially if they were concerned that sun exposure was a reason they got melanoma.  </a:t>
            </a:r>
            <a:r>
              <a:rPr lang="en-US" altLang="en-US" dirty="0" smtClean="0"/>
              <a:t>The</a:t>
            </a:r>
            <a:r>
              <a:rPr lang="en-US" altLang="en-US" baseline="0" dirty="0" smtClean="0"/>
              <a:t> association between exposure to sun and various forms of skin cancer, although not melanoma per se, has been known for quite some time, especially in the medical community.</a:t>
            </a:r>
            <a:endParaRPr lang="en-US" altLang="en-US" dirty="0"/>
          </a:p>
          <a:p>
            <a:endParaRPr lang="en-US" altLang="en-US" dirty="0"/>
          </a:p>
          <a:p>
            <a:r>
              <a:rPr lang="en-US" altLang="en-US" dirty="0" smtClean="0"/>
              <a:t>Interestingly, </a:t>
            </a:r>
            <a:r>
              <a:rPr lang="en-US" altLang="en-US" dirty="0"/>
              <a:t>because the study base was a research-level cohort study, the investigators had the ability to look at responses to the tanning ability question </a:t>
            </a:r>
            <a:r>
              <a:rPr lang="en-US" altLang="en-US" dirty="0" smtClean="0"/>
              <a:t>answered </a:t>
            </a:r>
            <a:r>
              <a:rPr lang="en-US" altLang="en-US" dirty="0"/>
              <a:t>at the baseline of the study - long before the melanoma diagnosis.  Of course, </a:t>
            </a:r>
            <a:r>
              <a:rPr lang="en-US" altLang="en-US" dirty="0" smtClean="0"/>
              <a:t>this construct of tanning </a:t>
            </a:r>
            <a:r>
              <a:rPr lang="en-US" altLang="en-US" dirty="0"/>
              <a:t>ability should not change over </a:t>
            </a:r>
            <a:r>
              <a:rPr lang="en-US" altLang="en-US" dirty="0" smtClean="0"/>
              <a:t>a</a:t>
            </a:r>
            <a:r>
              <a:rPr lang="en-US" altLang="en-US" baseline="0" dirty="0" smtClean="0"/>
              <a:t> short period of </a:t>
            </a:r>
            <a:r>
              <a:rPr lang="en-US" altLang="en-US" dirty="0" smtClean="0"/>
              <a:t>time during adult years in a given person. </a:t>
            </a:r>
            <a:endParaRPr lang="en-US" altLang="en-US" dirty="0"/>
          </a:p>
          <a:p>
            <a:endParaRPr lang="en-US" altLang="en-US" dirty="0"/>
          </a:p>
          <a:p>
            <a:r>
              <a:rPr lang="en-US" altLang="en-US" baseline="0" dirty="0" smtClean="0"/>
              <a:t>It was clever for the researchers to do this.  </a:t>
            </a:r>
            <a:r>
              <a:rPr lang="en-US" altLang="en-US" dirty="0" smtClean="0"/>
              <a:t>When </a:t>
            </a:r>
            <a:r>
              <a:rPr lang="en-US" altLang="en-US" dirty="0"/>
              <a:t>they looked at the question answered at the Nurses Health Study baseline, they found no evidence of an association between tanning ability and melanoma.   </a:t>
            </a:r>
            <a:r>
              <a:rPr lang="en-US" altLang="en-US" dirty="0" smtClean="0"/>
              <a:t>Whe</a:t>
            </a:r>
            <a:r>
              <a:rPr lang="en-US" altLang="en-US" baseline="0" dirty="0" smtClean="0"/>
              <a:t>n comparing the baseline-derived 2 x 2 table to the 2 x 2 table obtained from questioning at the time after melanoma diagnosis, we can see that the distribution of exposure in the</a:t>
            </a:r>
            <a:r>
              <a:rPr lang="en-US" altLang="en-US" dirty="0" smtClean="0"/>
              <a:t> controls was </a:t>
            </a:r>
            <a:r>
              <a:rPr lang="en-US" altLang="en-US" dirty="0"/>
              <a:t>virtually unchanged.  It is among the cases that things changed</a:t>
            </a:r>
            <a:r>
              <a:rPr lang="en-US" altLang="en-US" dirty="0" smtClean="0"/>
              <a:t>.   In the latter time period,</a:t>
            </a:r>
            <a:r>
              <a:rPr lang="en-US" altLang="en-US" baseline="0" dirty="0" smtClean="0"/>
              <a:t> more cases claimed to be poor tanners. </a:t>
            </a:r>
            <a:endParaRPr lang="en-US" altLang="en-US" dirty="0"/>
          </a:p>
          <a:p>
            <a:endParaRPr lang="en-US" altLang="en-US" dirty="0"/>
          </a:p>
          <a:p>
            <a:r>
              <a:rPr lang="en-US" altLang="en-US" dirty="0"/>
              <a:t>Much of what we have been talking about so far is hypothetical in terms of what will happen with various misclassifications of exposure or outcome but this is an outstanding example because it </a:t>
            </a:r>
            <a:r>
              <a:rPr lang="en-US" altLang="en-US" dirty="0" smtClean="0"/>
              <a:t>gives </a:t>
            </a:r>
            <a:r>
              <a:rPr lang="en-US" altLang="en-US" dirty="0"/>
              <a:t>direct proof right within </a:t>
            </a:r>
            <a:r>
              <a:rPr lang="en-US" altLang="en-US" dirty="0" smtClean="0"/>
              <a:t>an actual study</a:t>
            </a:r>
            <a:r>
              <a:rPr lang="en-US" altLang="en-US" dirty="0"/>
              <a:t>.</a:t>
            </a:r>
          </a:p>
        </p:txBody>
      </p:sp>
    </p:spTree>
    <p:extLst>
      <p:ext uri="{BB962C8B-B14F-4D97-AF65-F5344CB8AC3E}">
        <p14:creationId xmlns:p14="http://schemas.microsoft.com/office/powerpoint/2010/main" val="3247497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6121E-D5FE-438B-A641-0259816242C0}" type="slidenum">
              <a:rPr lang="en-US" altLang="en-US"/>
              <a:pPr/>
              <a:t>48</a:t>
            </a:fld>
            <a:endParaRPr lang="en-US" altLang="en-US" dirty="0"/>
          </a:p>
        </p:txBody>
      </p:sp>
      <p:sp>
        <p:nvSpPr>
          <p:cNvPr id="325634" name="Rectangle 2"/>
          <p:cNvSpPr>
            <a:spLocks noGrp="1" noRot="1" noChangeAspect="1" noChangeArrowheads="1" noTextEdit="1"/>
          </p:cNvSpPr>
          <p:nvPr>
            <p:ph type="sldImg"/>
          </p:nvPr>
        </p:nvSpPr>
        <p:spPr>
          <a:xfrm>
            <a:off x="890588" y="696913"/>
            <a:ext cx="5229225" cy="3486150"/>
          </a:xfrm>
          <a:ln/>
        </p:spPr>
      </p:sp>
      <p:sp>
        <p:nvSpPr>
          <p:cNvPr id="325635" name="Rectangle 3"/>
          <p:cNvSpPr>
            <a:spLocks noGrp="1" noChangeArrowheads="1"/>
          </p:cNvSpPr>
          <p:nvPr>
            <p:ph type="body" idx="1"/>
          </p:nvPr>
        </p:nvSpPr>
        <p:spPr>
          <a:xfrm>
            <a:off x="935038" y="4414838"/>
            <a:ext cx="5140325" cy="4184650"/>
          </a:xfrm>
        </p:spPr>
        <p:txBody>
          <a:bodyPr/>
          <a:lstStyle/>
          <a:p>
            <a:r>
              <a:rPr lang="en-US" altLang="en-US" dirty="0"/>
              <a:t>What </a:t>
            </a:r>
            <a:r>
              <a:rPr lang="en-US" altLang="en-US" dirty="0" smtClean="0"/>
              <a:t>occurred </a:t>
            </a:r>
            <a:r>
              <a:rPr lang="en-US" altLang="en-US" dirty="0"/>
              <a:t>is shown schematically here.  If we consider the responses given at </a:t>
            </a:r>
            <a:r>
              <a:rPr lang="en-US" altLang="en-US" dirty="0" smtClean="0"/>
              <a:t>cohort baseline </a:t>
            </a:r>
            <a:r>
              <a:rPr lang="en-US" altLang="en-US" dirty="0"/>
              <a:t>to be the gold standard </a:t>
            </a:r>
            <a:r>
              <a:rPr lang="en-US" altLang="en-US" dirty="0" smtClean="0"/>
              <a:t>(these </a:t>
            </a:r>
            <a:r>
              <a:rPr lang="en-US" altLang="en-US" dirty="0"/>
              <a:t>responses were, of course, given prior to any occurrence of melanoma and hence they are most believable), then what we have in this example is a problem in the specificity in the tanning ability measurement.  This was </a:t>
            </a:r>
            <a:r>
              <a:rPr lang="en-US" altLang="en-US" dirty="0" smtClean="0"/>
              <a:t>mostly, in</a:t>
            </a:r>
            <a:r>
              <a:rPr lang="en-US" altLang="en-US" baseline="0" dirty="0" smtClean="0"/>
              <a:t> fact entirely,</a:t>
            </a:r>
            <a:r>
              <a:rPr lang="en-US" altLang="en-US" dirty="0" smtClean="0"/>
              <a:t> </a:t>
            </a:r>
            <a:r>
              <a:rPr lang="en-US" altLang="en-US" dirty="0"/>
              <a:t>in the cases </a:t>
            </a:r>
            <a:r>
              <a:rPr lang="en-US" altLang="en-US" dirty="0" smtClean="0"/>
              <a:t>rather</a:t>
            </a:r>
            <a:r>
              <a:rPr lang="en-US" altLang="en-US" baseline="0" dirty="0" smtClean="0"/>
              <a:t> than in the controls.  It is likely because the cases were searching for reasons why they developed melanoma and had been familiar with hypotheses that exposure to the sun could be dangerous.  </a:t>
            </a:r>
            <a:r>
              <a:rPr lang="en-US" altLang="en-US" dirty="0" smtClean="0"/>
              <a:t> </a:t>
            </a:r>
            <a:r>
              <a:rPr lang="en-US" altLang="en-US" dirty="0"/>
              <a:t>This is an example of  DIFFERENTIAL misclassification of exposure, and the bias is away from the null.  </a:t>
            </a:r>
            <a:r>
              <a:rPr lang="en-US" altLang="en-US" dirty="0" smtClean="0"/>
              <a:t>We depict this with unequal weighting of arrows.  In fact, there is misclassification of exposure in the non-case</a:t>
            </a:r>
            <a:r>
              <a:rPr lang="en-US" altLang="en-US" baseline="0" dirty="0" smtClean="0"/>
              <a:t> group; there is no arrow there whatsoever.   Hence, the unequal arrow weighting in this example is between an arrow showing misclassification and no arrow whatsoever.</a:t>
            </a:r>
            <a:endParaRPr lang="en-US" altLang="en-US" dirty="0" smtClean="0"/>
          </a:p>
          <a:p>
            <a:endParaRPr lang="en-US" altLang="en-US" dirty="0" smtClean="0"/>
          </a:p>
          <a:p>
            <a:r>
              <a:rPr lang="en-US" altLang="en-US" dirty="0" smtClean="0"/>
              <a:t>In </a:t>
            </a:r>
            <a:r>
              <a:rPr lang="en-US" altLang="en-US" dirty="0"/>
              <a:t>non-differential </a:t>
            </a:r>
            <a:r>
              <a:rPr lang="en-US" altLang="en-US" dirty="0" smtClean="0"/>
              <a:t>misclassification, </a:t>
            </a:r>
            <a:r>
              <a:rPr lang="en-US" altLang="en-US" dirty="0"/>
              <a:t>all we </a:t>
            </a:r>
            <a:r>
              <a:rPr lang="en-US" altLang="en-US" dirty="0" smtClean="0"/>
              <a:t>typically </a:t>
            </a:r>
            <a:r>
              <a:rPr lang="en-US" altLang="en-US" dirty="0"/>
              <a:t>see, if anything, is bias towards the null.  With differential misclassification, it can go either way. </a:t>
            </a:r>
            <a:r>
              <a:rPr lang="en-US" altLang="en-US" dirty="0" smtClean="0"/>
              <a:t> In this case, the poor</a:t>
            </a:r>
            <a:r>
              <a:rPr lang="en-US" altLang="en-US" baseline="0" dirty="0" smtClean="0"/>
              <a:t> tanners who are cases are over represented,</a:t>
            </a:r>
            <a:r>
              <a:rPr lang="en-US" altLang="en-US" dirty="0" smtClean="0"/>
              <a:t> </a:t>
            </a:r>
            <a:r>
              <a:rPr lang="en-US" altLang="en-US" dirty="0"/>
              <a:t>which </a:t>
            </a:r>
            <a:r>
              <a:rPr lang="en-US" altLang="en-US" dirty="0" smtClean="0"/>
              <a:t>results </a:t>
            </a:r>
            <a:r>
              <a:rPr lang="en-US" altLang="en-US" dirty="0"/>
              <a:t>in overestimating the association between poor tanning and melanoma</a:t>
            </a:r>
            <a:r>
              <a:rPr lang="en-US" altLang="en-US" dirty="0" smtClean="0"/>
              <a:t>.   These “box and arrows” diagrams can often tell us which direction the</a:t>
            </a:r>
            <a:r>
              <a:rPr lang="en-US" altLang="en-US" baseline="0" dirty="0" smtClean="0"/>
              <a:t> bias is predicted to be by simply identifying which cells are going to be over- or underrepresented.  In this example, over representing exposed cases is going to result in a spurious apparent relationship between tanning ability and melanoma.</a:t>
            </a:r>
            <a:endParaRPr lang="en-US" altLang="en-US" dirty="0"/>
          </a:p>
        </p:txBody>
      </p:sp>
    </p:spTree>
    <p:extLst>
      <p:ext uri="{BB962C8B-B14F-4D97-AF65-F5344CB8AC3E}">
        <p14:creationId xmlns:p14="http://schemas.microsoft.com/office/powerpoint/2010/main" val="8158863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5FB7E-2A98-4DA1-BA40-FB429A422A2A}" type="slidenum">
              <a:rPr lang="en-US" altLang="en-US"/>
              <a:pPr/>
              <a:t>49</a:t>
            </a:fld>
            <a:endParaRPr lang="en-US" altLang="en-US" dirty="0"/>
          </a:p>
        </p:txBody>
      </p:sp>
      <p:sp>
        <p:nvSpPr>
          <p:cNvPr id="317442" name="Rectangle 2"/>
          <p:cNvSpPr>
            <a:spLocks noGrp="1" noRot="1" noChangeAspect="1" noChangeArrowheads="1" noTextEdit="1"/>
          </p:cNvSpPr>
          <p:nvPr>
            <p:ph type="sldImg"/>
          </p:nvPr>
        </p:nvSpPr>
        <p:spPr>
          <a:xfrm>
            <a:off x="890588" y="696913"/>
            <a:ext cx="5229225" cy="3486150"/>
          </a:xfrm>
          <a:ln/>
        </p:spPr>
      </p:sp>
      <p:sp>
        <p:nvSpPr>
          <p:cNvPr id="317443" name="Rectangle 3"/>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Here</a:t>
            </a:r>
            <a:r>
              <a:rPr lang="en-US" altLang="en-US" baseline="0" dirty="0" smtClean="0"/>
              <a:t> i</a:t>
            </a:r>
            <a:r>
              <a:rPr lang="en-US" altLang="en-US" dirty="0" smtClean="0"/>
              <a:t>s </a:t>
            </a:r>
            <a:r>
              <a:rPr lang="en-US" altLang="en-US" dirty="0"/>
              <a:t>a table </a:t>
            </a:r>
            <a:r>
              <a:rPr lang="en-US" altLang="en-US" dirty="0" smtClean="0"/>
              <a:t>from the S+ N text showing </a:t>
            </a:r>
            <a:r>
              <a:rPr lang="en-US" altLang="en-US" dirty="0"/>
              <a:t>some examples of what can happen in the presence of differential misclassification of exposure.  </a:t>
            </a:r>
          </a:p>
          <a:p>
            <a:endParaRPr lang="en-US" altLang="en-US" dirty="0"/>
          </a:p>
          <a:p>
            <a:r>
              <a:rPr lang="en-US" altLang="en-US" dirty="0"/>
              <a:t>Assume that we are looking at an odds ratio in a case-control study and that the true odds ratio is 3.9 and that the prevalence of exposure in the controls is 10%.  (A base-case OR </a:t>
            </a:r>
            <a:r>
              <a:rPr lang="en-US" altLang="en-US" dirty="0" smtClean="0"/>
              <a:t>might</a:t>
            </a:r>
            <a:r>
              <a:rPr lang="en-US" altLang="en-US" baseline="0" dirty="0" smtClean="0"/>
              <a:t> </a:t>
            </a:r>
            <a:r>
              <a:rPr lang="en-US" altLang="en-US" dirty="0" smtClean="0"/>
              <a:t>be, for example: </a:t>
            </a:r>
            <a:r>
              <a:rPr lang="en-US" altLang="en-US" dirty="0"/>
              <a:t>(200/466)/(100/900</a:t>
            </a:r>
            <a:r>
              <a:rPr lang="en-US" altLang="en-US" dirty="0" smtClean="0"/>
              <a:t>).  </a:t>
            </a:r>
            <a:r>
              <a:rPr lang="en-US" altLang="en-US" dirty="0"/>
              <a:t>If specificity of the exposure measurement is perfect, we will get entirely different patterns of bias depending upon the pattern of differential sensitivity in the exposure measurement.  If measurement of the exposure in controls is less sensitive than in the cases, you can see how this will result in an overestimate of the association under study.  In contrast, if the exposure measurement is more sensitive in the controls, this will lead to a underestimate of the odds ratio, here 2.2.</a:t>
            </a:r>
          </a:p>
          <a:p>
            <a:endParaRPr lang="en-US" altLang="en-US" dirty="0"/>
          </a:p>
          <a:p>
            <a:r>
              <a:rPr lang="en-US" altLang="en-US" dirty="0"/>
              <a:t>The bottom line is that unlike non-differential misclassification where the bias is predictably towards the null hypothesis, in the presence of differential misclassification anything can happen with biases both towards and away from the null hypothesis.  It all depends upon the individual </a:t>
            </a:r>
            <a:r>
              <a:rPr lang="en-US" altLang="en-US" dirty="0" smtClean="0"/>
              <a:t>context of the research</a:t>
            </a:r>
            <a:r>
              <a:rPr lang="en-US" altLang="en-US" baseline="0" dirty="0" smtClean="0"/>
              <a:t> question and study</a:t>
            </a:r>
            <a:r>
              <a:rPr lang="en-US" altLang="en-US" dirty="0" smtClean="0"/>
              <a:t>.  In the example</a:t>
            </a:r>
            <a:r>
              <a:rPr lang="en-US" altLang="en-US" baseline="0" dirty="0" smtClean="0"/>
              <a:t> in this slide</a:t>
            </a:r>
            <a:r>
              <a:rPr lang="en-US" altLang="en-US" dirty="0" smtClean="0"/>
              <a:t>, </a:t>
            </a:r>
            <a:r>
              <a:rPr lang="en-US" altLang="en-US" dirty="0"/>
              <a:t>the bias </a:t>
            </a:r>
            <a:r>
              <a:rPr lang="en-US" altLang="en-US" dirty="0" smtClean="0"/>
              <a:t>can be towards or </a:t>
            </a:r>
            <a:r>
              <a:rPr lang="en-US" altLang="en-US" dirty="0"/>
              <a:t>away from the </a:t>
            </a:r>
            <a:r>
              <a:rPr lang="en-US" altLang="en-US" dirty="0" smtClean="0"/>
              <a:t>null.  </a:t>
            </a:r>
            <a:endParaRPr lang="en-US" altLang="en-US" dirty="0"/>
          </a:p>
        </p:txBody>
      </p:sp>
    </p:spTree>
    <p:extLst>
      <p:ext uri="{BB962C8B-B14F-4D97-AF65-F5344CB8AC3E}">
        <p14:creationId xmlns:p14="http://schemas.microsoft.com/office/powerpoint/2010/main" val="4036789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ACAA8-EC0E-45BC-B1C4-72EEEA6FF4A5}" type="slidenum">
              <a:rPr lang="en-US" altLang="en-US"/>
              <a:pPr/>
              <a:t>50</a:t>
            </a:fld>
            <a:endParaRPr lang="en-US" altLang="en-US" dirty="0"/>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ltLang="en-US" dirty="0"/>
              <a:t>Here is a summary of the effects of misclassification of either dichotomous exposure or dichotomous outcome </a:t>
            </a:r>
            <a:r>
              <a:rPr lang="en-US" altLang="en-US" dirty="0" smtClean="0"/>
              <a:t>measurements.</a:t>
            </a:r>
            <a:endParaRPr lang="en-US" altLang="en-US" dirty="0"/>
          </a:p>
          <a:p>
            <a:endParaRPr lang="en-US" altLang="en-US" dirty="0"/>
          </a:p>
          <a:p>
            <a:r>
              <a:rPr lang="en-US" altLang="en-US" dirty="0" smtClean="0"/>
              <a:t>The effect </a:t>
            </a:r>
            <a:r>
              <a:rPr lang="en-US" altLang="en-US" dirty="0"/>
              <a:t>of non-differential misclassification is predictably </a:t>
            </a:r>
            <a:r>
              <a:rPr lang="en-US" altLang="en-US" dirty="0" smtClean="0"/>
              <a:t>towards </a:t>
            </a:r>
            <a:r>
              <a:rPr lang="en-US" altLang="en-US" dirty="0"/>
              <a:t>the null </a:t>
            </a:r>
            <a:r>
              <a:rPr lang="en-US" altLang="en-US" dirty="0" smtClean="0"/>
              <a:t>hypothesis (in almost</a:t>
            </a:r>
            <a:r>
              <a:rPr lang="en-US" altLang="en-US" baseline="0" dirty="0" smtClean="0"/>
              <a:t> all cases)</a:t>
            </a:r>
            <a:r>
              <a:rPr lang="en-US" altLang="en-US" dirty="0" smtClean="0"/>
              <a:t>, </a:t>
            </a:r>
            <a:r>
              <a:rPr lang="en-US" altLang="en-US" dirty="0"/>
              <a:t>in other </a:t>
            </a:r>
            <a:r>
              <a:rPr lang="en-US" altLang="en-US" dirty="0" smtClean="0"/>
              <a:t>words, </a:t>
            </a:r>
            <a:r>
              <a:rPr lang="en-US" altLang="en-US" dirty="0"/>
              <a:t>an attenuation of the measure of association.  The exception to this comes when </a:t>
            </a:r>
            <a:r>
              <a:rPr lang="en-US" altLang="en-US" dirty="0" smtClean="0"/>
              <a:t>outcome specificity </a:t>
            </a:r>
            <a:r>
              <a:rPr lang="en-US" altLang="en-US" dirty="0"/>
              <a:t>is 100%, there is no bias incurred with imperfect sensitivity of the outcome measurement when risk ratios or prevalence ratios are being estimated.  The other exception is that if misclassification is severe enough, it can even cause a reversal of effect, but fortunately in practice this is very uncommon. </a:t>
            </a:r>
            <a:r>
              <a:rPr lang="en-US" altLang="en-US" dirty="0" smtClean="0"/>
              <a:t> The bias from non-differential misclassification</a:t>
            </a:r>
            <a:r>
              <a:rPr lang="en-US" altLang="en-US" baseline="0" dirty="0" smtClean="0"/>
              <a:t> of exposure is greatest when the prevalence of exposure is low.  The bias from non-differential misclassification of outcome is greatest when outcome prevalence or incidence is low.</a:t>
            </a:r>
            <a:endParaRPr lang="en-US" altLang="en-US" dirty="0"/>
          </a:p>
          <a:p>
            <a:endParaRPr lang="en-US" altLang="en-US" dirty="0"/>
          </a:p>
          <a:p>
            <a:r>
              <a:rPr lang="en-US" altLang="en-US" dirty="0"/>
              <a:t>The effects of differential misclassification can go in either direction and depend </a:t>
            </a:r>
            <a:r>
              <a:rPr lang="en-US" altLang="en-US" dirty="0" smtClean="0"/>
              <a:t>on the </a:t>
            </a:r>
            <a:r>
              <a:rPr lang="en-US" altLang="en-US" dirty="0"/>
              <a:t>individual circumstances of the problem.  The bias can either be away from or towards the null hypothesis</a:t>
            </a:r>
            <a:r>
              <a:rPr lang="en-US" altLang="en-US" dirty="0" smtClean="0"/>
              <a:t>. In the presence</a:t>
            </a:r>
            <a:r>
              <a:rPr lang="en-US" altLang="en-US" baseline="0" dirty="0" smtClean="0"/>
              <a:t> of differential misclassification, the bias is obviously greatest when the discrepancy in classification (across the other axis) is greatest.  Besides this, bias is again greatest when exposure prevalence is low, in the case of exposure misclassification, and, when outcome incidence is low, in the case of outcome misclassification. </a:t>
            </a:r>
            <a:endParaRPr lang="en-US" altLang="en-US" dirty="0"/>
          </a:p>
          <a:p>
            <a:endParaRPr lang="en-US" altLang="en-US" dirty="0"/>
          </a:p>
        </p:txBody>
      </p:sp>
    </p:spTree>
    <p:extLst>
      <p:ext uri="{BB962C8B-B14F-4D97-AF65-F5344CB8AC3E}">
        <p14:creationId xmlns:p14="http://schemas.microsoft.com/office/powerpoint/2010/main" val="171246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5C7C7-F2D6-46AD-87B7-9EFC76F828C7}" type="slidenum">
              <a:rPr lang="en-US" altLang="en-US"/>
              <a:pPr/>
              <a:t>6</a:t>
            </a:fld>
            <a:endParaRPr lang="en-US" altLang="en-US" dirty="0"/>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dirty="0"/>
              <a:t>Today is mainly about the consequences of </a:t>
            </a:r>
            <a:r>
              <a:rPr lang="en-US" altLang="en-US" dirty="0" smtClean="0"/>
              <a:t>measurement error, </a:t>
            </a:r>
            <a:r>
              <a:rPr lang="en-US" altLang="en-US" dirty="0"/>
              <a:t>but we should remind ourselves of the </a:t>
            </a:r>
            <a:r>
              <a:rPr lang="en-US" altLang="en-US" dirty="0" smtClean="0"/>
              <a:t>causes.  </a:t>
            </a:r>
            <a:endParaRPr lang="en-US" altLang="en-US" dirty="0"/>
          </a:p>
          <a:p>
            <a:endParaRPr lang="en-US" altLang="en-US" dirty="0"/>
          </a:p>
          <a:p>
            <a:r>
              <a:rPr lang="en-US" altLang="en-US" dirty="0"/>
              <a:t>We won’t have the time to go over in a lot of detail all of the possible reasons for </a:t>
            </a:r>
            <a:r>
              <a:rPr lang="en-US" altLang="en-US" dirty="0" smtClean="0"/>
              <a:t>mismeasurement </a:t>
            </a:r>
            <a:r>
              <a:rPr lang="en-US" altLang="en-US" dirty="0"/>
              <a:t>because the list is long.  For </a:t>
            </a:r>
            <a:r>
              <a:rPr lang="en-US" altLang="en-US" dirty="0" smtClean="0"/>
              <a:t>entities that </a:t>
            </a:r>
            <a:r>
              <a:rPr lang="en-US" altLang="en-US" dirty="0"/>
              <a:t>are measured by questionnaire, problems include inaccurate recall by participants, ambiguously worded questions, and problems caused by under or overzealous interviewers.  For entities measured in biological specimens, problems start with specimen </a:t>
            </a:r>
            <a:r>
              <a:rPr lang="en-US" altLang="en-US" dirty="0" smtClean="0"/>
              <a:t>collection,</a:t>
            </a:r>
            <a:r>
              <a:rPr lang="en-US" altLang="en-US" baseline="0" dirty="0" smtClean="0"/>
              <a:t> </a:t>
            </a:r>
            <a:r>
              <a:rPr lang="en-US" altLang="en-US" dirty="0" smtClean="0"/>
              <a:t>processing </a:t>
            </a:r>
            <a:r>
              <a:rPr lang="en-US" altLang="en-US" dirty="0"/>
              <a:t>or storage and extend into issues with inherent limits of detection of our instruments as well as faulty instruments. </a:t>
            </a:r>
            <a:endParaRPr lang="en-US" altLang="en-US" dirty="0" smtClean="0"/>
          </a:p>
          <a:p>
            <a:r>
              <a:rPr lang="en-US" altLang="en-US" dirty="0" smtClean="0"/>
              <a:t> </a:t>
            </a:r>
            <a:endParaRPr lang="en-US" altLang="en-US" dirty="0"/>
          </a:p>
          <a:p>
            <a:r>
              <a:rPr lang="en-US" altLang="en-US" dirty="0" smtClean="0"/>
              <a:t>Extending the </a:t>
            </a:r>
            <a:r>
              <a:rPr lang="en-US" altLang="en-US" dirty="0"/>
              <a:t>list, we have potential problems in data </a:t>
            </a:r>
            <a:r>
              <a:rPr lang="en-US" altLang="en-US" dirty="0" smtClean="0"/>
              <a:t>management (i.e.,</a:t>
            </a:r>
            <a:r>
              <a:rPr lang="en-US" altLang="en-US" baseline="0" dirty="0" smtClean="0"/>
              <a:t> coding problems)</a:t>
            </a:r>
            <a:r>
              <a:rPr lang="en-US" altLang="en-US" dirty="0" smtClean="0"/>
              <a:t>, </a:t>
            </a:r>
            <a:r>
              <a:rPr lang="en-US" altLang="en-US" dirty="0"/>
              <a:t>and issues that occur in study design or analysis that you will get to deal with in the Problem Set for this week, that being what happens when the incorrect time period is assessed for a particular measurement (i.e., the measurement per se is correct but the wrong time period was assessed) or when there is lumping together of variables to form a composite variable</a:t>
            </a:r>
            <a:r>
              <a:rPr lang="en-US" altLang="en-US" dirty="0" smtClean="0"/>
              <a:t>.</a:t>
            </a:r>
          </a:p>
          <a:p>
            <a:endParaRPr lang="en-US" altLang="en-US" dirty="0" smtClean="0"/>
          </a:p>
          <a:p>
            <a:r>
              <a:rPr lang="en-US" altLang="en-US" dirty="0" smtClean="0"/>
              <a:t>We note that this is just</a:t>
            </a:r>
            <a:r>
              <a:rPr lang="en-US" altLang="en-US" baseline="0" dirty="0" smtClean="0"/>
              <a:t> a partial list in that it does not include all of the other sources from which we get measurements.  These include measurements from clinical encounters or administrative records.</a:t>
            </a:r>
            <a:endParaRPr lang="en-US" altLang="en-US" dirty="0"/>
          </a:p>
          <a:p>
            <a:endParaRPr lang="en-US" altLang="en-US" dirty="0"/>
          </a:p>
        </p:txBody>
      </p:sp>
    </p:spTree>
    <p:extLst>
      <p:ext uri="{BB962C8B-B14F-4D97-AF65-F5344CB8AC3E}">
        <p14:creationId xmlns:p14="http://schemas.microsoft.com/office/powerpoint/2010/main" val="3790275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51</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All</a:t>
            </a:r>
            <a:r>
              <a:rPr lang="en-US" altLang="en-US" baseline="0" dirty="0" smtClean="0"/>
              <a:t> of the rules we just described in the last slide regarding the direction of the bias caused by non-differential vs differential misclassification assume that errors in one variable are </a:t>
            </a:r>
            <a:r>
              <a:rPr lang="en-US" altLang="en-US" b="1" baseline="0" dirty="0" smtClean="0"/>
              <a:t>independent</a:t>
            </a:r>
            <a:r>
              <a:rPr lang="en-US" altLang="en-US" baseline="0" dirty="0" smtClean="0"/>
              <a:t> of errors in all other variables.  </a:t>
            </a:r>
          </a:p>
          <a:p>
            <a:endParaRPr lang="en-US" altLang="en-US" baseline="0" dirty="0" smtClean="0"/>
          </a:p>
          <a:p>
            <a:r>
              <a:rPr lang="en-US" altLang="en-US" baseline="0" dirty="0" smtClean="0"/>
              <a:t>For example, for non-differential misclassification of exposure to cause a bias towards the null, errors in exposure ascertainment have to be independent of errors in other variables, especially outcome.  We will provide more detail on what independence means presently, but a quick explanation is that independence in errors means that participants in whom exposure errors are made should not be any more or less likely to have errors in their outcome measurements, or any other kind of variable such as confounders, mediators, or effect modifiers.  </a:t>
            </a:r>
          </a:p>
          <a:p>
            <a:endParaRPr lang="en-US" altLang="en-US" baseline="0" dirty="0" smtClean="0"/>
          </a:p>
          <a:p>
            <a:r>
              <a:rPr lang="en-US" altLang="en-US" dirty="0" smtClean="0"/>
              <a:t>If this assumption</a:t>
            </a:r>
            <a:r>
              <a:rPr lang="en-US" altLang="en-US" baseline="0" dirty="0" smtClean="0"/>
              <a:t> of independence is not true, i.e., if </a:t>
            </a:r>
            <a:r>
              <a:rPr lang="en-US" altLang="en-US" dirty="0" smtClean="0"/>
              <a:t>errors are DEPENDENT (or non-independent), then all bets are off in terms of direction of bias.</a:t>
            </a:r>
            <a:endParaRPr lang="en-US" altLang="en-US" dirty="0"/>
          </a:p>
        </p:txBody>
      </p:sp>
    </p:spTree>
    <p:extLst>
      <p:ext uri="{BB962C8B-B14F-4D97-AF65-F5344CB8AC3E}">
        <p14:creationId xmlns:p14="http://schemas.microsoft.com/office/powerpoint/2010/main" val="3512704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52</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This brings to this point in</a:t>
            </a:r>
            <a:r>
              <a:rPr lang="en-US" altLang="en-US" baseline="0" dirty="0" smtClean="0"/>
              <a:t> the outline, a discussion of independent vs dependent misclassification.</a:t>
            </a:r>
            <a:endParaRPr lang="en-US" altLang="en-US" dirty="0"/>
          </a:p>
        </p:txBody>
      </p:sp>
    </p:spTree>
    <p:extLst>
      <p:ext uri="{BB962C8B-B14F-4D97-AF65-F5344CB8AC3E}">
        <p14:creationId xmlns:p14="http://schemas.microsoft.com/office/powerpoint/2010/main" val="25619247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53</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smtClean="0"/>
              <a:t>We made this point at the beginning of the lecture.  Remember that we said that within the realm of systematic error, we need to pay attention to two processes.  The first process is whether error is related to true (actual) values of other variables in the analysis.  This is what we have just been discussing.  If no, we call the error non-differential, but, if yes, we call the error differential.   In general, this axis is informally called “differentiality”. </a:t>
            </a:r>
          </a:p>
          <a:p>
            <a:endParaRPr lang="en-US" altLang="en-US" baseline="0" dirty="0" smtClean="0"/>
          </a:p>
          <a:p>
            <a:r>
              <a:rPr lang="en-US" altLang="en-US" baseline="0" dirty="0" smtClean="0"/>
              <a:t>The second process is whether error in the variable is related to whether other variables in the same participant are measured in error.  If no, we call this independent error.  If yes, we call this non-independent or dependent error.  This axis is informally called “dependence”. </a:t>
            </a:r>
          </a:p>
          <a:p>
            <a:endParaRPr lang="en-US" altLang="en-US" baseline="0" dirty="0" smtClean="0"/>
          </a:p>
          <a:p>
            <a:r>
              <a:rPr lang="en-US" altLang="en-US" baseline="0" dirty="0" smtClean="0"/>
              <a:t>“Differentiality” and “dependence” are not obviously descriptive terms that allow you to instantly remember the difference between them, but a few tips can make them more so.   The term “differential” should immediately bring the question “differential to what”; this makes us remember that this type of error may depend some other value.    The term “dependence” is close to “independence”, and “independence” makes us remember to ask the question whether the error in one variable type is independent of the error in any other variable type.  </a:t>
            </a:r>
            <a:endParaRPr lang="en-US" altLang="en-US" dirty="0"/>
          </a:p>
        </p:txBody>
      </p:sp>
    </p:spTree>
    <p:extLst>
      <p:ext uri="{BB962C8B-B14F-4D97-AF65-F5344CB8AC3E}">
        <p14:creationId xmlns:p14="http://schemas.microsoft.com/office/powerpoint/2010/main" val="1118299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schematic of the prior slide.  </a:t>
            </a:r>
          </a:p>
          <a:p>
            <a:endParaRPr lang="en-US" dirty="0" smtClean="0"/>
          </a:p>
          <a:p>
            <a:r>
              <a:rPr lang="en-US" dirty="0" smtClean="0"/>
              <a:t>For any observed value we have (let’s focus on the one in red), we know that it</a:t>
            </a:r>
            <a:r>
              <a:rPr lang="en-US" baseline="0" dirty="0" smtClean="0"/>
              <a:t> is the product of many influences.  Assuming our measurement process is worth something (i.e., more than just a random number generator),  then the observed value is obviously influenced by the underlying true value.   The observed value may also be (in fact, almost always is) influenced by some random error element.  This random element is just that — random, and it is not influenced by anything else.    </a:t>
            </a:r>
          </a:p>
          <a:p>
            <a:endParaRPr lang="en-US" baseline="0" dirty="0" smtClean="0"/>
          </a:p>
          <a:p>
            <a:r>
              <a:rPr lang="en-US" baseline="0" dirty="0" smtClean="0"/>
              <a:t>The observed value may also have a systematic error component.   This systematic error may be influenced by the true values of other variables, which we have called differentiality.  For example, if we are measuring an exposure variable, the degree of systematic error may differ depending upon whether the participant is a case or a control (i.e., the value of the outcome variable).   Systematic error may also be influenced by another generic systematic error process among the participants, one that is influence two or more variables.   We call this dependence error.  </a:t>
            </a:r>
          </a:p>
          <a:p>
            <a:endParaRPr lang="en-US" baseline="0" dirty="0" smtClean="0"/>
          </a:p>
          <a:p>
            <a:r>
              <a:rPr lang="en-US" baseline="0" dirty="0" smtClean="0"/>
              <a:t>We will later formalize this schematic in a directed acyclic graph.  It can also be read about in Hernan and Cole </a:t>
            </a:r>
            <a:r>
              <a:rPr lang="en-US" i="1" baseline="0" dirty="0" smtClean="0"/>
              <a:t>American Journal of Epidemiology </a:t>
            </a:r>
            <a:r>
              <a:rPr lang="en-US" baseline="0" dirty="0" smtClean="0"/>
              <a:t>2009 in the optional reading.</a:t>
            </a:r>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54</a:t>
            </a:fld>
            <a:endParaRPr lang="en-US" altLang="en-US" dirty="0"/>
          </a:p>
        </p:txBody>
      </p:sp>
    </p:spTree>
    <p:extLst>
      <p:ext uri="{BB962C8B-B14F-4D97-AF65-F5344CB8AC3E}">
        <p14:creationId xmlns:p14="http://schemas.microsoft.com/office/powerpoint/2010/main" val="36977188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55</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When might non-independence</a:t>
            </a:r>
            <a:r>
              <a:rPr lang="en-US" altLang="en-US" baseline="0" dirty="0" smtClean="0"/>
              <a:t> in measurement error occur?  In other words, when might errors in one variable be related to errors in other variables?</a:t>
            </a:r>
          </a:p>
          <a:p>
            <a:endParaRPr lang="en-US" altLang="en-US" baseline="0" dirty="0" smtClean="0"/>
          </a:p>
          <a:p>
            <a:r>
              <a:rPr lang="en-US" altLang="en-US" baseline="0" dirty="0" smtClean="0"/>
              <a:t>It makes sense that this might occur when two or more variables (such as exposure and outcome) are measured by the same process, such as by the same questionnaire or via the same biological specimen.  </a:t>
            </a:r>
          </a:p>
          <a:p>
            <a:endParaRPr lang="en-US" altLang="en-US" baseline="0" dirty="0" smtClean="0"/>
          </a:p>
          <a:p>
            <a:r>
              <a:rPr lang="en-US" altLang="en-US" baseline="0" dirty="0" smtClean="0"/>
              <a:t>This is especially prominent in study designs where exposure and outcome are being simultaneously measured, such as a cross-sectional study.  </a:t>
            </a:r>
          </a:p>
          <a:p>
            <a:endParaRPr lang="en-US" altLang="en-US" baseline="0" dirty="0" smtClean="0"/>
          </a:p>
          <a:p>
            <a:r>
              <a:rPr lang="en-US" altLang="en-US" baseline="0" dirty="0" smtClean="0"/>
              <a:t>Some people see this better if expressed mathematically.   In mathematical terms, if the joint probability of errors in both variable 1 and variable 2 is not equal to the probability of error in variable 1 times the probability of error in variable 2, then we say the errors are non-independent.  This follows simple probability theory.   Likewise, if the joint probability of errors in both variable 1 and variable 2 is equal the probability of error in variable_1 times the probability of error in variable_2, then we say that the errors are independent.  </a:t>
            </a:r>
            <a:endParaRPr lang="en-US" altLang="en-US" dirty="0"/>
          </a:p>
        </p:txBody>
      </p:sp>
    </p:spTree>
    <p:extLst>
      <p:ext uri="{BB962C8B-B14F-4D97-AF65-F5344CB8AC3E}">
        <p14:creationId xmlns:p14="http://schemas.microsoft.com/office/powerpoint/2010/main" val="7543547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56</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This</a:t>
            </a:r>
            <a:r>
              <a:rPr lang="en-US" altLang="en-US" baseline="0" dirty="0" smtClean="0"/>
              <a:t> example is from Ames et al. Archives of Environmental Health 46: 213-217, 1991 and Kristensen Epidemiology 3:210-215, 1992.</a:t>
            </a:r>
          </a:p>
          <a:p>
            <a:endParaRPr lang="en-US" altLang="en-US" baseline="0" dirty="0" smtClean="0"/>
          </a:p>
          <a:p>
            <a:r>
              <a:rPr lang="en-US" altLang="en-US" baseline="0" dirty="0" smtClean="0"/>
              <a:t>The research question is whether to a particular pesticide (Ethropop) causes one or many physical symptoms.  In this example, both exposure and outcome are measured by questionnaire and they rely upon a person’s perception of some physical sensation.  The exposure measurement is self-reported perception of an odor.   Outcome is perception of the presence of physical symptoms.  The data showed that those with greater perception of exposure to pesticides had a subsequent greater perception of different health symptoms.   However, when a more objective measure of exposure was used, no association was found.  If the analysis using the objective measurement of exposure is considered true, then the spurious association using the self-reported measure of exposure is believed to be because of the non-independence of the measurement of exposure and outcome.  The mechanism for this is that people differ in their threshold in when they perceive various sensations (such as odor or various physical symptoms) and hence when they report them on questionnaires.   The same people who have a low threshold for reporting a perception of an odor also have a low threshold to report physical symptoms.  This is called dependent non-differential misclassification of exposure and outcome.  Non-independent error can cause the appearance of associations when they do not truly exist.  </a:t>
            </a:r>
          </a:p>
          <a:p>
            <a:endParaRPr lang="en-US" altLang="en-US" baseline="0" dirty="0" smtClean="0"/>
          </a:p>
          <a:p>
            <a:r>
              <a:rPr lang="en-US" altLang="en-US" baseline="0" dirty="0" smtClean="0"/>
              <a:t>Note: It also possible that the observed association may also have been caused by differential misclassification of outcome.  This is because those with greater self-reported intensity of pesticide odor may have exaggerated their physical symptoms, if they were aware of the hypothesis (or believed themselves) that  pesticides exposure cause physical symptoms.  This would have been called dependent and differential misclassification.  </a:t>
            </a:r>
            <a:endParaRPr lang="en-US" altLang="en-US" dirty="0"/>
          </a:p>
        </p:txBody>
      </p:sp>
    </p:spTree>
    <p:extLst>
      <p:ext uri="{BB962C8B-B14F-4D97-AF65-F5344CB8AC3E}">
        <p14:creationId xmlns:p14="http://schemas.microsoft.com/office/powerpoint/2010/main" val="7086011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57</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baseline="0" dirty="0" smtClean="0"/>
              <a:t>This is a summary of the more refined terminology for measurement error.  We have talked about two axes.  The first axis is whether error is related to the true values of other variables in the analysis.  This axis is informally called the “differentiality” axis.   If no, we said this is called non-differential misclassification.  If yes, then it is called differential misclassification.  The other axis concerns whether error is related to the occurrence of other errors in other variables in the same participants.  Are the errors correlated? This is called the axis of “dependence”.  If errors on one variable are not related to errors on other variables, this is called “independent” misclassification.  If errors on one variable are related to errors on other variables, we call the errors dependent misclassification.   Putting these two axes together, we have this table.</a:t>
            </a:r>
          </a:p>
          <a:p>
            <a:endParaRPr lang="en-US" altLang="en-US" baseline="0" dirty="0" smtClean="0"/>
          </a:p>
          <a:p>
            <a:r>
              <a:rPr lang="en-US" altLang="en-US" baseline="0" dirty="0" smtClean="0"/>
              <a:t>Errors in the green box have a predictable direction, which is (almost always) towards the null, if they occur at all (remembering that independent non-differential misclassification of outcome in the face of 100% specificity will not bias a risk or prevalence ratio).  Errors in the blue box will also go in the predictable direction that is context-specific.  Importantly, the bias can go in either direction, either toward or away from the null.  These two orange boxes are the most complicated.  They are not simple to predict because there are two processes going on.  Of note, dependent non-differential misclassification can result in bias away from the null.  </a:t>
            </a:r>
            <a:endParaRPr lang="en-US" altLang="en-US" dirty="0"/>
          </a:p>
        </p:txBody>
      </p:sp>
    </p:spTree>
    <p:extLst>
      <p:ext uri="{BB962C8B-B14F-4D97-AF65-F5344CB8AC3E}">
        <p14:creationId xmlns:p14="http://schemas.microsoft.com/office/powerpoint/2010/main" val="3620407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58</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Let’s move on from dichotomous variables and spend the remaining</a:t>
            </a:r>
            <a:r>
              <a:rPr lang="en-US" altLang="en-US" baseline="0" dirty="0" smtClean="0"/>
              <a:t> </a:t>
            </a:r>
            <a:r>
              <a:rPr lang="en-US" altLang="en-US" dirty="0" smtClean="0"/>
              <a:t>time on what happens with mismeasurement of interval scale measurements.  We earlier</a:t>
            </a:r>
            <a:r>
              <a:rPr lang="en-US" altLang="en-US" baseline="0" dirty="0" smtClean="0"/>
              <a:t> separated these into continuous and discrete interval scale variables. </a:t>
            </a:r>
            <a:endParaRPr lang="en-US" altLang="en-US" dirty="0"/>
          </a:p>
        </p:txBody>
      </p:sp>
    </p:spTree>
    <p:extLst>
      <p:ext uri="{BB962C8B-B14F-4D97-AF65-F5344CB8AC3E}">
        <p14:creationId xmlns:p14="http://schemas.microsoft.com/office/powerpoint/2010/main" val="38662457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BE143-2BC3-4185-90E6-561E70B99207}" type="slidenum">
              <a:rPr lang="en-US" altLang="en-US"/>
              <a:pPr/>
              <a:t>59</a:t>
            </a:fld>
            <a:endParaRPr lang="en-US" altLang="en-US" dirty="0"/>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altLang="en-US" dirty="0"/>
              <a:t>Schematically, this is what mismeasurement of interval scale measurements looks like.  </a:t>
            </a:r>
            <a:r>
              <a:rPr lang="en-US" altLang="en-US" dirty="0" smtClean="0"/>
              <a:t>This</a:t>
            </a:r>
            <a:r>
              <a:rPr lang="en-US" altLang="en-US" baseline="0" dirty="0" smtClean="0"/>
              <a:t> is a review from last week.  </a:t>
            </a:r>
            <a:r>
              <a:rPr lang="en-US" altLang="en-US" dirty="0" smtClean="0"/>
              <a:t>Lack </a:t>
            </a:r>
            <a:r>
              <a:rPr lang="en-US" altLang="en-US" dirty="0"/>
              <a:t>of validity of an interval scale measurement is synonymous with systematic error.  This means that the observed measurement is systematically off the truth by some multiplicative factor or absolute </a:t>
            </a:r>
            <a:r>
              <a:rPr lang="en-US" altLang="en-US" dirty="0" smtClean="0"/>
              <a:t>difference or perhaps a combination</a:t>
            </a:r>
            <a:r>
              <a:rPr lang="en-US" altLang="en-US" baseline="0" dirty="0" smtClean="0"/>
              <a:t> of the two</a:t>
            </a:r>
            <a:r>
              <a:rPr lang="en-US" altLang="en-US" dirty="0" smtClean="0"/>
              <a:t>.  </a:t>
            </a:r>
            <a:r>
              <a:rPr lang="en-US" altLang="en-US" dirty="0"/>
              <a:t>We depict this by a shift from the true value to the observed value</a:t>
            </a:r>
            <a:r>
              <a:rPr lang="en-US" altLang="en-US" dirty="0" smtClean="0"/>
              <a:t>.  We showed this last week with the target diagram.</a:t>
            </a:r>
            <a:endParaRPr lang="en-US" altLang="en-US" dirty="0"/>
          </a:p>
          <a:p>
            <a:endParaRPr lang="en-US" altLang="en-US" dirty="0"/>
          </a:p>
          <a:p>
            <a:r>
              <a:rPr lang="en-US" altLang="en-US" dirty="0"/>
              <a:t>Lack of reproducibility means that the measurements are </a:t>
            </a:r>
            <a:r>
              <a:rPr lang="en-US" altLang="en-US" dirty="0" smtClean="0"/>
              <a:t>off </a:t>
            </a:r>
            <a:r>
              <a:rPr lang="en-US" altLang="en-US" dirty="0"/>
              <a:t>the truth by some random factor or difference.  We depict that by showing that the observed values could be anywhere in reference to the truth.  </a:t>
            </a:r>
            <a:r>
              <a:rPr lang="en-US" altLang="en-US" dirty="0" smtClean="0"/>
              <a:t>We also showed this</a:t>
            </a:r>
            <a:r>
              <a:rPr lang="en-US" altLang="en-US" baseline="0" dirty="0" smtClean="0"/>
              <a:t> with a target diagram.</a:t>
            </a:r>
            <a:endParaRPr lang="en-US" altLang="en-US" dirty="0"/>
          </a:p>
        </p:txBody>
      </p:sp>
    </p:spTree>
    <p:extLst>
      <p:ext uri="{BB962C8B-B14F-4D97-AF65-F5344CB8AC3E}">
        <p14:creationId xmlns:p14="http://schemas.microsoft.com/office/powerpoint/2010/main" val="11195263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9CE70-8153-4F62-8EF7-6E349A2F49CB}" type="slidenum">
              <a:rPr lang="en-US" altLang="en-US"/>
              <a:pPr/>
              <a:t>60</a:t>
            </a:fld>
            <a:endParaRPr lang="en-US" altLang="en-US" dirty="0"/>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r>
              <a:rPr lang="en-US" altLang="en-US" dirty="0" smtClean="0"/>
              <a:t>We</a:t>
            </a:r>
            <a:r>
              <a:rPr lang="en-US" altLang="en-US" baseline="0" dirty="0" smtClean="0"/>
              <a:t> won’t have time to illustrate the manifestations of each of these scenarios regarding the </a:t>
            </a:r>
            <a:r>
              <a:rPr lang="en-US" altLang="en-US" dirty="0" smtClean="0"/>
              <a:t>effects </a:t>
            </a:r>
            <a:r>
              <a:rPr lang="en-US" altLang="en-US" dirty="0"/>
              <a:t>of mismeasurement of interval scale </a:t>
            </a:r>
            <a:r>
              <a:rPr lang="en-US" altLang="en-US" dirty="0" smtClean="0"/>
              <a:t>variables on measurement bias, </a:t>
            </a:r>
            <a:r>
              <a:rPr lang="en-US" altLang="en-US" dirty="0"/>
              <a:t>but here is a broad summary of the bias that can </a:t>
            </a:r>
            <a:r>
              <a:rPr lang="en-US" altLang="en-US" dirty="0" smtClean="0"/>
              <a:t>ensue.   </a:t>
            </a:r>
          </a:p>
          <a:p>
            <a:endParaRPr lang="en-US" altLang="en-US" dirty="0" smtClean="0"/>
          </a:p>
          <a:p>
            <a:r>
              <a:rPr lang="en-US" altLang="en-US" dirty="0" smtClean="0"/>
              <a:t>First</a:t>
            </a:r>
            <a:r>
              <a:rPr lang="en-US" altLang="en-US" baseline="0" dirty="0" smtClean="0"/>
              <a:t> is</a:t>
            </a:r>
            <a:r>
              <a:rPr lang="en-US" altLang="en-US" dirty="0" smtClean="0"/>
              <a:t> </a:t>
            </a:r>
            <a:r>
              <a:rPr lang="en-US" altLang="en-US" dirty="0"/>
              <a:t>the issue of imperfect validity in the measurement, </a:t>
            </a:r>
            <a:r>
              <a:rPr lang="en-US" altLang="en-US" dirty="0" smtClean="0"/>
              <a:t>i.e., </a:t>
            </a:r>
            <a:r>
              <a:rPr lang="en-US" altLang="en-US" dirty="0"/>
              <a:t>systematic error.  Whether bias ensues, depends the nature of error, an absolute difference or a ratio difference and how the measure of association is defined.  </a:t>
            </a:r>
            <a:r>
              <a:rPr lang="en-US" altLang="en-US" dirty="0" smtClean="0"/>
              <a:t>For example, if </a:t>
            </a:r>
            <a:r>
              <a:rPr lang="en-US" altLang="en-US" dirty="0"/>
              <a:t>you are working all of the arithmetic scale, such as in linear regression, then absolute systematic error </a:t>
            </a:r>
            <a:r>
              <a:rPr lang="en-US" altLang="en-US" dirty="0" smtClean="0"/>
              <a:t>in the outcome variable will </a:t>
            </a:r>
            <a:r>
              <a:rPr lang="en-US" altLang="en-US" dirty="0"/>
              <a:t>result in no bias in measure of association.  </a:t>
            </a:r>
            <a:r>
              <a:rPr lang="en-US" altLang="en-US" dirty="0" smtClean="0"/>
              <a:t>This is because everything is just shifted on the scale.</a:t>
            </a:r>
          </a:p>
          <a:p>
            <a:endParaRPr lang="en-US" altLang="en-US" dirty="0"/>
          </a:p>
          <a:p>
            <a:r>
              <a:rPr lang="en-US" altLang="en-US" dirty="0"/>
              <a:t>Imperfect reproducibility </a:t>
            </a:r>
            <a:r>
              <a:rPr lang="en-US" altLang="en-US" dirty="0" smtClean="0"/>
              <a:t>is typically </a:t>
            </a:r>
            <a:r>
              <a:rPr lang="en-US" altLang="en-US" dirty="0"/>
              <a:t>a bigger problem.  With imperfect reproducibility of exposure variables, we </a:t>
            </a:r>
            <a:r>
              <a:rPr lang="en-US" altLang="en-US" dirty="0" smtClean="0"/>
              <a:t>get bias toward </a:t>
            </a:r>
            <a:r>
              <a:rPr lang="en-US" altLang="en-US" dirty="0"/>
              <a:t>the </a:t>
            </a:r>
            <a:r>
              <a:rPr lang="en-US" altLang="en-US" dirty="0" smtClean="0"/>
              <a:t>null in our measures of association.  </a:t>
            </a:r>
            <a:r>
              <a:rPr lang="en-US" altLang="en-US" dirty="0"/>
              <a:t>This is called </a:t>
            </a:r>
            <a:r>
              <a:rPr lang="en-US" altLang="en-US" dirty="0" smtClean="0"/>
              <a:t>“regression dilution</a:t>
            </a:r>
            <a:r>
              <a:rPr lang="en-US" altLang="en-US" baseline="0" dirty="0" smtClean="0"/>
              <a:t> bias”, and will illustrate this with an example next. </a:t>
            </a:r>
            <a:r>
              <a:rPr lang="en-US" altLang="en-US" dirty="0" smtClean="0"/>
              <a:t> </a:t>
            </a:r>
            <a:r>
              <a:rPr lang="en-US" altLang="en-US" dirty="0"/>
              <a:t>Fortunately, when there is imperfect reproducibility of the outcome variable, there is no bias, but there is an effect on precision.  </a:t>
            </a:r>
          </a:p>
        </p:txBody>
      </p:sp>
    </p:spTree>
    <p:extLst>
      <p:ext uri="{BB962C8B-B14F-4D97-AF65-F5344CB8AC3E}">
        <p14:creationId xmlns:p14="http://schemas.microsoft.com/office/powerpoint/2010/main" val="8269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C625F-42DF-4C47-962C-848C5A051DFC}" type="slidenum">
              <a:rPr lang="en-US" altLang="en-US"/>
              <a:pPr/>
              <a:t>7</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dirty="0" smtClean="0"/>
              <a:t>Now, let’s discuss the consequences</a:t>
            </a:r>
            <a:r>
              <a:rPr lang="en-US" altLang="en-US" baseline="0" dirty="0" smtClean="0"/>
              <a:t> of error in measurements, which is bias in our study inferences.  </a:t>
            </a:r>
            <a:r>
              <a:rPr lang="en-US" altLang="en-US" dirty="0" smtClean="0"/>
              <a:t>We’ll first talk about what happens – in other words, what is the bias that results in our inferences – with misclassification of dichotomous variables, the simplest kinds of variables.  </a:t>
            </a:r>
            <a:endParaRPr lang="en-US" altLang="en-US" dirty="0"/>
          </a:p>
        </p:txBody>
      </p:sp>
    </p:spTree>
    <p:extLst>
      <p:ext uri="{BB962C8B-B14F-4D97-AF65-F5344CB8AC3E}">
        <p14:creationId xmlns:p14="http://schemas.microsoft.com/office/powerpoint/2010/main" val="3362724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E93D5-9BF0-4A3D-98A5-B4B9EC115613}" type="slidenum">
              <a:rPr lang="en-US" altLang="en-US"/>
              <a:pPr/>
              <a:t>61</a:t>
            </a:fld>
            <a:endParaRPr lang="en-US" alt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altLang="en-US" dirty="0" smtClean="0"/>
              <a:t>As an example of a</a:t>
            </a:r>
            <a:r>
              <a:rPr lang="en-US" altLang="en-US" baseline="0" dirty="0" smtClean="0"/>
              <a:t> measurement error in an interval scale measurement</a:t>
            </a:r>
            <a:r>
              <a:rPr lang="en-US" altLang="en-US" dirty="0" smtClean="0"/>
              <a:t>, let us look at the manifestations of lack of reproducibility</a:t>
            </a:r>
            <a:r>
              <a:rPr lang="en-US" altLang="en-US" dirty="0"/>
              <a:t>, </a:t>
            </a:r>
            <a:r>
              <a:rPr lang="en-US" altLang="en-US" dirty="0" smtClean="0"/>
              <a:t>i.e.,</a:t>
            </a:r>
            <a:r>
              <a:rPr lang="en-US" altLang="en-US" baseline="0" dirty="0" smtClean="0"/>
              <a:t> </a:t>
            </a:r>
            <a:r>
              <a:rPr lang="en-US" altLang="en-US" dirty="0" smtClean="0"/>
              <a:t>random error,</a:t>
            </a:r>
            <a:r>
              <a:rPr lang="en-US" altLang="en-US" baseline="0" dirty="0" smtClean="0"/>
              <a:t> on study inference.</a:t>
            </a:r>
            <a:r>
              <a:rPr lang="en-US" altLang="en-US" dirty="0" smtClean="0"/>
              <a:t>  </a:t>
            </a:r>
            <a:r>
              <a:rPr lang="en-US" altLang="en-US" dirty="0"/>
              <a:t>Let’s talk about the case of random error in an exposure variable.   This </a:t>
            </a:r>
            <a:r>
              <a:rPr lang="en-US" altLang="en-US" dirty="0" smtClean="0"/>
              <a:t>is a </a:t>
            </a:r>
            <a:r>
              <a:rPr lang="en-US" altLang="en-US" dirty="0"/>
              <a:t>classic scenario.  We talked a bit about this last week, but let’s formalize it now.  Let’s assume that the exposure is normally distributed with some variance </a:t>
            </a:r>
            <a:r>
              <a:rPr lang="en-US" altLang="en-US" dirty="0" smtClean="0"/>
              <a:t>of “sigma </a:t>
            </a:r>
            <a:r>
              <a:rPr lang="en-US" altLang="en-US" dirty="0"/>
              <a:t>squared subscript </a:t>
            </a:r>
            <a:r>
              <a:rPr lang="en-US" altLang="en-US" dirty="0" smtClean="0"/>
              <a:t>T”, </a:t>
            </a:r>
            <a:r>
              <a:rPr lang="en-US" altLang="en-US" dirty="0"/>
              <a:t>shown here on the graph, using the nomenclature we used last week.  If there is also some random error with variance of </a:t>
            </a:r>
            <a:r>
              <a:rPr lang="en-US" altLang="en-US" dirty="0" smtClean="0"/>
              <a:t>“sigma</a:t>
            </a:r>
            <a:r>
              <a:rPr lang="en-US" altLang="en-US" baseline="0" dirty="0" smtClean="0"/>
              <a:t> </a:t>
            </a:r>
            <a:r>
              <a:rPr lang="en-US" altLang="en-US" dirty="0" smtClean="0"/>
              <a:t>squared </a:t>
            </a:r>
            <a:r>
              <a:rPr lang="en-US" altLang="en-US" dirty="0"/>
              <a:t>sub </a:t>
            </a:r>
            <a:r>
              <a:rPr lang="en-US" altLang="en-US" dirty="0" smtClean="0"/>
              <a:t>E”, </a:t>
            </a:r>
            <a:r>
              <a:rPr lang="en-US" altLang="en-US" dirty="0"/>
              <a:t>then this is what the spread of observed values, truth plus error, looks like.  </a:t>
            </a:r>
            <a:r>
              <a:rPr lang="en-US" altLang="en-US" dirty="0" smtClean="0"/>
              <a:t>Now, let us relate this exposure to some outcome.  When </a:t>
            </a:r>
            <a:r>
              <a:rPr lang="en-US" altLang="en-US" dirty="0"/>
              <a:t>you have continuous </a:t>
            </a:r>
            <a:r>
              <a:rPr lang="en-US" altLang="en-US" dirty="0" smtClean="0"/>
              <a:t>exposure </a:t>
            </a:r>
            <a:r>
              <a:rPr lang="en-US" altLang="en-US" dirty="0"/>
              <a:t>variables, you cannot use </a:t>
            </a:r>
            <a:r>
              <a:rPr lang="en-US" altLang="en-US" dirty="0" smtClean="0"/>
              <a:t>2 x 2 tables </a:t>
            </a:r>
            <a:r>
              <a:rPr lang="en-US" altLang="en-US" dirty="0"/>
              <a:t>but instead you use mathematical regression </a:t>
            </a:r>
            <a:r>
              <a:rPr lang="en-US" altLang="en-US" dirty="0" smtClean="0"/>
              <a:t>equations to get measures of association.  The measures of associations between exposure</a:t>
            </a:r>
            <a:r>
              <a:rPr lang="en-US" altLang="en-US" baseline="0" dirty="0" smtClean="0"/>
              <a:t> and outcome </a:t>
            </a:r>
            <a:r>
              <a:rPr lang="en-US" altLang="en-US" dirty="0" smtClean="0"/>
              <a:t>are taken from</a:t>
            </a:r>
            <a:r>
              <a:rPr lang="en-US" altLang="en-US" baseline="0" dirty="0" smtClean="0"/>
              <a:t> what are called regression coefficients.  </a:t>
            </a:r>
            <a:r>
              <a:rPr lang="en-US" altLang="en-US" dirty="0" smtClean="0"/>
              <a:t>Suffice </a:t>
            </a:r>
            <a:r>
              <a:rPr lang="en-US" altLang="en-US" dirty="0"/>
              <a:t>it to say that when you do </a:t>
            </a:r>
            <a:r>
              <a:rPr lang="en-US" altLang="en-US" dirty="0" smtClean="0"/>
              <a:t>this and  you  have imperfect</a:t>
            </a:r>
            <a:r>
              <a:rPr lang="en-US" altLang="en-US" baseline="0" dirty="0" smtClean="0"/>
              <a:t> reproducibility of the exposure variable </a:t>
            </a:r>
            <a:r>
              <a:rPr lang="en-US" altLang="en-US" dirty="0" smtClean="0"/>
              <a:t>, </a:t>
            </a:r>
            <a:r>
              <a:rPr lang="en-US" altLang="en-US" dirty="0"/>
              <a:t>the observed regression coefficient, which is the measure of association between the exposure variable and the outcome variable, will be attenuated (</a:t>
            </a:r>
            <a:r>
              <a:rPr lang="en-US" altLang="en-US" dirty="0" smtClean="0"/>
              <a:t>i.e. smaller – biased</a:t>
            </a:r>
            <a:r>
              <a:rPr lang="en-US" altLang="en-US" baseline="0" dirty="0" smtClean="0"/>
              <a:t> towards the null hypothesis</a:t>
            </a:r>
            <a:r>
              <a:rPr lang="en-US" altLang="en-US" dirty="0" smtClean="0"/>
              <a:t>) by </a:t>
            </a:r>
            <a:r>
              <a:rPr lang="en-US" altLang="en-US" dirty="0"/>
              <a:t>some </a:t>
            </a:r>
            <a:r>
              <a:rPr lang="en-US" altLang="en-US" dirty="0" smtClean="0"/>
              <a:t>factor in comparison to truth.  </a:t>
            </a:r>
            <a:r>
              <a:rPr lang="en-US" altLang="en-US" dirty="0"/>
              <a:t>This </a:t>
            </a:r>
            <a:r>
              <a:rPr lang="en-US" altLang="en-US" dirty="0" smtClean="0"/>
              <a:t>attenuation factor </a:t>
            </a:r>
            <a:r>
              <a:rPr lang="en-US" altLang="en-US" dirty="0"/>
              <a:t>is the reproducibility expressed as the intraclass correlation </a:t>
            </a:r>
            <a:r>
              <a:rPr lang="en-US" altLang="en-US" dirty="0" smtClean="0"/>
              <a:t>coefficient (ICC).  </a:t>
            </a:r>
            <a:r>
              <a:rPr lang="en-US" altLang="en-US" dirty="0"/>
              <a:t>Remember </a:t>
            </a:r>
            <a:r>
              <a:rPr lang="en-US" altLang="en-US" dirty="0" smtClean="0"/>
              <a:t>the</a:t>
            </a:r>
            <a:r>
              <a:rPr lang="en-US" altLang="en-US" baseline="0" dirty="0" smtClean="0"/>
              <a:t> ICC</a:t>
            </a:r>
            <a:r>
              <a:rPr lang="en-US" altLang="en-US" dirty="0" smtClean="0"/>
              <a:t> </a:t>
            </a:r>
            <a:r>
              <a:rPr lang="en-US" altLang="en-US" dirty="0"/>
              <a:t>formula from last week?  For example, if the ICC is 0.5 then your measure of association will be halved.  </a:t>
            </a:r>
            <a:endParaRPr lang="en-US" altLang="en-US" dirty="0" smtClean="0"/>
          </a:p>
          <a:p>
            <a:endParaRPr lang="en-US" altLang="en-US" dirty="0" smtClean="0"/>
          </a:p>
          <a:p>
            <a:r>
              <a:rPr lang="en-US" altLang="en-US" dirty="0" smtClean="0"/>
              <a:t>As another </a:t>
            </a:r>
            <a:r>
              <a:rPr lang="en-US" altLang="en-US" baseline="0" dirty="0" smtClean="0"/>
              <a:t>example</a:t>
            </a:r>
            <a:r>
              <a:rPr lang="en-US" altLang="en-US" dirty="0" smtClean="0"/>
              <a:t>, if the</a:t>
            </a:r>
            <a:r>
              <a:rPr lang="en-US" altLang="en-US" baseline="0" dirty="0" smtClean="0"/>
              <a:t> observed measure of association is, say, a prevalence ratio of 3 (e.g., for every unit increase in exposure variable, the prevalence of outcome is increased 3-fold) and the ICC for the exposure variable is 0.8, then the true regression coefficient is expected to be (sampling error aside):  observed/ICC = 3/0.8 = 3.75.  </a:t>
            </a:r>
            <a:r>
              <a:rPr lang="en-US" altLang="en-US" dirty="0" smtClean="0"/>
              <a:t>Now</a:t>
            </a:r>
            <a:r>
              <a:rPr lang="en-US" altLang="en-US" baseline="0" dirty="0" smtClean="0"/>
              <a:t> we can appreciate the importance of reproducibility of a measurement on the inferences (i.e., the measures of association) derived from that measurement.   This is an example of how to use the known characteristics of the measurement process for one your variables to back calculate to the truth.</a:t>
            </a:r>
            <a:endParaRPr lang="en-US" altLang="en-US" dirty="0"/>
          </a:p>
          <a:p>
            <a:endParaRPr lang="en-US" altLang="en-US" dirty="0"/>
          </a:p>
          <a:p>
            <a:r>
              <a:rPr lang="en-US" altLang="en-US" dirty="0"/>
              <a:t>This phenomenon of how an imperfectly reproducible exposure attenuates the measure of association is known as “regression dilution bias”.  </a:t>
            </a:r>
            <a:r>
              <a:rPr lang="en-US" altLang="en-US" dirty="0" smtClean="0"/>
              <a:t> This is easily accounted for in the eivreg</a:t>
            </a:r>
            <a:r>
              <a:rPr lang="en-US" altLang="en-US" baseline="0" dirty="0" smtClean="0"/>
              <a:t> command in Stata.</a:t>
            </a:r>
            <a:endParaRPr lang="en-US" altLang="en-US" dirty="0"/>
          </a:p>
        </p:txBody>
      </p:sp>
    </p:spTree>
    <p:extLst>
      <p:ext uri="{BB962C8B-B14F-4D97-AF65-F5344CB8AC3E}">
        <p14:creationId xmlns:p14="http://schemas.microsoft.com/office/powerpoint/2010/main" val="41176394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E9140-4C22-46C6-AF98-07B6857CC6F6}" type="slidenum">
              <a:rPr lang="en-US" altLang="en-US"/>
              <a:pPr/>
              <a:t>62</a:t>
            </a:fld>
            <a:endParaRPr lang="en-US" altLang="en-US" dirty="0"/>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r>
              <a:rPr lang="en-US" altLang="en-US" dirty="0"/>
              <a:t>For </a:t>
            </a:r>
            <a:r>
              <a:rPr lang="en-US" altLang="en-US" dirty="0" smtClean="0"/>
              <a:t>an additional example </a:t>
            </a:r>
            <a:r>
              <a:rPr lang="en-US" altLang="en-US" dirty="0"/>
              <a:t>of how problems in the validity and reproducibility of interval scale measurements cause measurement bias, </a:t>
            </a:r>
            <a:r>
              <a:rPr lang="en-US" altLang="en-US" dirty="0" smtClean="0"/>
              <a:t>please</a:t>
            </a:r>
            <a:r>
              <a:rPr lang="en-US" altLang="en-US" baseline="0" dirty="0" smtClean="0"/>
              <a:t> the </a:t>
            </a:r>
            <a:r>
              <a:rPr lang="en-US" altLang="en-US" dirty="0" smtClean="0"/>
              <a:t>Additional Material Slides</a:t>
            </a:r>
            <a:r>
              <a:rPr lang="en-US" altLang="en-US" dirty="0"/>
              <a:t>.  </a:t>
            </a:r>
          </a:p>
        </p:txBody>
      </p:sp>
    </p:spTree>
    <p:extLst>
      <p:ext uri="{BB962C8B-B14F-4D97-AF65-F5344CB8AC3E}">
        <p14:creationId xmlns:p14="http://schemas.microsoft.com/office/powerpoint/2010/main" val="28258812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63</a:t>
            </a:fld>
            <a:endParaRPr lang="en-US" altLang="en-US" dirty="0"/>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smtClean="0"/>
              <a:t>There are a few </a:t>
            </a:r>
            <a:r>
              <a:rPr lang="en-US" altLang="en-US" sz="1000" dirty="0"/>
              <a:t>other advanced topics </a:t>
            </a:r>
            <a:r>
              <a:rPr lang="en-US" altLang="en-US" sz="1000" dirty="0" smtClean="0"/>
              <a:t>that</a:t>
            </a:r>
            <a:r>
              <a:rPr lang="en-US" altLang="en-US" sz="1000" baseline="0" dirty="0" smtClean="0"/>
              <a:t> we do not have time to discuss in detail in this course</a:t>
            </a:r>
            <a:r>
              <a:rPr lang="en-US" altLang="en-US" sz="1000" dirty="0" smtClean="0"/>
              <a:t>,</a:t>
            </a:r>
            <a:r>
              <a:rPr lang="en-US" altLang="en-US" sz="1000" baseline="0" dirty="0" smtClean="0"/>
              <a:t> but they are worth hearing about now and covering later in your studies.  </a:t>
            </a:r>
            <a:r>
              <a:rPr lang="en-US" altLang="en-US" sz="1000" dirty="0" smtClean="0"/>
              <a:t> </a:t>
            </a:r>
            <a:r>
              <a:rPr lang="en-US" altLang="en-US" sz="1000" dirty="0"/>
              <a:t>One is what happens when you have misclassification of multi-level categorical variables, variables that are more complex than dichotomous ones.  Today, we just talked about dichotomous categorical variables and what happens when you have misclassification.  When you have even non-differential misclassification of exposure variables some of the rules change in the presence of multi-level exposures.  </a:t>
            </a:r>
            <a:r>
              <a:rPr lang="en-US" altLang="en-US" sz="1000" dirty="0" smtClean="0"/>
              <a:t>An example is shown</a:t>
            </a:r>
            <a:r>
              <a:rPr lang="en-US" altLang="en-US" sz="1000" baseline="0" dirty="0" smtClean="0"/>
              <a:t> </a:t>
            </a:r>
            <a:r>
              <a:rPr lang="en-US" altLang="en-US" sz="1000" dirty="0" smtClean="0"/>
              <a:t>in </a:t>
            </a:r>
            <a:r>
              <a:rPr lang="en-US" altLang="en-US" sz="1000" dirty="0"/>
              <a:t>the </a:t>
            </a:r>
            <a:r>
              <a:rPr lang="en-US" altLang="en-US" sz="1000" dirty="0" smtClean="0"/>
              <a:t>Additional Material Slides</a:t>
            </a:r>
            <a:r>
              <a:rPr lang="en-US" altLang="en-US" sz="1000" dirty="0"/>
              <a:t>.</a:t>
            </a:r>
          </a:p>
          <a:p>
            <a:endParaRPr lang="en-US" altLang="en-US" sz="1000" dirty="0"/>
          </a:p>
        </p:txBody>
      </p:sp>
    </p:spTree>
    <p:extLst>
      <p:ext uri="{BB962C8B-B14F-4D97-AF65-F5344CB8AC3E}">
        <p14:creationId xmlns:p14="http://schemas.microsoft.com/office/powerpoint/2010/main" val="22511469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64</a:t>
            </a:fld>
            <a:endParaRPr lang="en-US" altLang="en-US" dirty="0"/>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smtClean="0"/>
              <a:t>Another advanced </a:t>
            </a:r>
            <a:r>
              <a:rPr lang="en-US" altLang="en-US" sz="1000" dirty="0"/>
              <a:t>topic is the misclassification of confounding variables.  Next week we will begin our </a:t>
            </a:r>
            <a:r>
              <a:rPr lang="en-US" altLang="en-US" sz="1000" dirty="0" smtClean="0"/>
              <a:t>formal discussion </a:t>
            </a:r>
            <a:r>
              <a:rPr lang="en-US" altLang="en-US" sz="1000" dirty="0"/>
              <a:t>of confounding.  In general, all </a:t>
            </a:r>
            <a:r>
              <a:rPr lang="en-US" altLang="en-US" sz="1000" dirty="0" smtClean="0"/>
              <a:t>variables in the</a:t>
            </a:r>
            <a:r>
              <a:rPr lang="en-US" altLang="en-US" sz="1000" baseline="0" dirty="0" smtClean="0"/>
              <a:t> causal inference field</a:t>
            </a:r>
            <a:r>
              <a:rPr lang="en-US" altLang="en-US" sz="1000" dirty="0" smtClean="0"/>
              <a:t> can be </a:t>
            </a:r>
            <a:r>
              <a:rPr lang="en-US" altLang="en-US" sz="1000" dirty="0"/>
              <a:t>classified as either the primary predictor variable, the outcome variable, a confounding variable, an effect modifier, </a:t>
            </a:r>
            <a:r>
              <a:rPr lang="en-US" altLang="en-US" sz="1000" dirty="0" smtClean="0"/>
              <a:t>a mediator, or a collider.  (There are also variables</a:t>
            </a:r>
            <a:r>
              <a:rPr lang="en-US" altLang="en-US" sz="1000" baseline="0" dirty="0" smtClean="0"/>
              <a:t> called instrumental variables and variables solely related to outcome, but we will not dwell on them for the moment.)</a:t>
            </a:r>
            <a:r>
              <a:rPr lang="en-US" altLang="en-US" sz="1000" dirty="0" smtClean="0"/>
              <a:t>  </a:t>
            </a:r>
            <a:r>
              <a:rPr lang="en-US" altLang="en-US" sz="1000" dirty="0"/>
              <a:t>So far, we’ve just talked about measurement bias incurred by </a:t>
            </a:r>
            <a:r>
              <a:rPr lang="en-US" altLang="en-US" sz="1000" dirty="0" smtClean="0"/>
              <a:t>mismeasurement of </a:t>
            </a:r>
            <a:r>
              <a:rPr lang="en-US" altLang="en-US" sz="1000" dirty="0"/>
              <a:t>primary exposure variables or outcome variables.  How about </a:t>
            </a:r>
            <a:r>
              <a:rPr lang="en-US" altLang="en-US" sz="1000" dirty="0" smtClean="0"/>
              <a:t>mismeasurement of </a:t>
            </a:r>
            <a:r>
              <a:rPr lang="en-US" altLang="en-US" sz="1000" dirty="0"/>
              <a:t>confounding variables?  </a:t>
            </a:r>
            <a:endParaRPr lang="en-US" altLang="en-US" sz="1000" dirty="0" smtClean="0"/>
          </a:p>
          <a:p>
            <a:endParaRPr lang="en-US" altLang="en-US" sz="1000" dirty="0" smtClean="0"/>
          </a:p>
          <a:p>
            <a:r>
              <a:rPr lang="en-US" altLang="en-US" sz="1000" dirty="0" smtClean="0"/>
              <a:t>The </a:t>
            </a:r>
            <a:r>
              <a:rPr lang="en-US" altLang="en-US" sz="1000" dirty="0"/>
              <a:t>net result of misclassification of confounding variables </a:t>
            </a:r>
            <a:r>
              <a:rPr lang="en-US" altLang="en-US" sz="1000" dirty="0" smtClean="0"/>
              <a:t>and subsequent control for these misclassified confounding</a:t>
            </a:r>
            <a:r>
              <a:rPr lang="en-US" altLang="en-US" sz="1000" baseline="0" dirty="0" smtClean="0"/>
              <a:t> variables </a:t>
            </a:r>
            <a:r>
              <a:rPr lang="en-US" altLang="en-US" sz="1000" dirty="0" smtClean="0"/>
              <a:t>is </a:t>
            </a:r>
            <a:r>
              <a:rPr lang="en-US" altLang="en-US" sz="1000" dirty="0"/>
              <a:t>that you will fail to do what you attempted to </a:t>
            </a:r>
            <a:r>
              <a:rPr lang="en-US" altLang="en-US" sz="1000" dirty="0" smtClean="0"/>
              <a:t>do</a:t>
            </a:r>
            <a:r>
              <a:rPr lang="en-US" altLang="en-US" sz="1000" baseline="0" dirty="0" smtClean="0"/>
              <a:t> — control</a:t>
            </a:r>
            <a:r>
              <a:rPr lang="en-US" altLang="en-US" sz="1000" dirty="0" smtClean="0"/>
              <a:t> </a:t>
            </a:r>
            <a:r>
              <a:rPr lang="en-US" altLang="en-US" sz="1000" dirty="0"/>
              <a:t>for the effect of that variable.  </a:t>
            </a:r>
            <a:r>
              <a:rPr lang="en-US" altLang="en-US" sz="1000" dirty="0" smtClean="0"/>
              <a:t>Adjustment</a:t>
            </a:r>
            <a:r>
              <a:rPr lang="en-US" altLang="en-US" sz="1000" baseline="0" dirty="0" smtClean="0"/>
              <a:t> </a:t>
            </a:r>
            <a:r>
              <a:rPr lang="en-US" altLang="en-US" sz="1000" dirty="0" smtClean="0"/>
              <a:t>with </a:t>
            </a:r>
            <a:r>
              <a:rPr lang="en-US" altLang="en-US" sz="1000" dirty="0"/>
              <a:t>a </a:t>
            </a:r>
            <a:r>
              <a:rPr lang="en-US" altLang="en-US" sz="1000" dirty="0" smtClean="0"/>
              <a:t>mismeasured </a:t>
            </a:r>
            <a:r>
              <a:rPr lang="en-US" altLang="en-US" sz="1000" dirty="0"/>
              <a:t>confounding variable is essentially </a:t>
            </a:r>
            <a:r>
              <a:rPr lang="en-US" altLang="en-US" sz="1000" dirty="0" smtClean="0"/>
              <a:t>doing only </a:t>
            </a:r>
            <a:r>
              <a:rPr lang="en-US" altLang="en-US" sz="1000" dirty="0"/>
              <a:t>an incomplete job.  You are left with unfinished work; you are left with what is called </a:t>
            </a:r>
            <a:r>
              <a:rPr lang="en-US" altLang="en-US" sz="1000" dirty="0" smtClean="0"/>
              <a:t>“residual confounding”.   </a:t>
            </a:r>
            <a:r>
              <a:rPr lang="en-US" altLang="en-US" sz="1000" dirty="0"/>
              <a:t>Depending upon a number of factors, this will result in either an over or underestimation of the association between the primary predictor and the outcome variable.  </a:t>
            </a:r>
            <a:r>
              <a:rPr lang="en-US" altLang="en-US" sz="1000" dirty="0" smtClean="0"/>
              <a:t>One</a:t>
            </a:r>
            <a:r>
              <a:rPr lang="en-US" altLang="en-US" sz="1000" baseline="0" dirty="0" smtClean="0"/>
              <a:t> comforting </a:t>
            </a:r>
            <a:r>
              <a:rPr lang="en-US" altLang="en-US" sz="1000" dirty="0" smtClean="0"/>
              <a:t>rule is that independent non-differential</a:t>
            </a:r>
            <a:r>
              <a:rPr lang="en-US" altLang="en-US" sz="1000" baseline="0" dirty="0" smtClean="0"/>
              <a:t> misclassification of a dichotomous confounder will result in an adjusted estimate somewhere between the unadjusted (crude) estimate and the true adjusted estimate.  This has been lore for some time and has been recently proved by Ogburn and VanderWeele (</a:t>
            </a:r>
            <a:r>
              <a:rPr lang="en-US" altLang="en-US" sz="1000" i="1" baseline="0" dirty="0" smtClean="0"/>
              <a:t>Epidemiology</a:t>
            </a:r>
            <a:r>
              <a:rPr lang="en-US" altLang="en-US" sz="1000" baseline="0" dirty="0" smtClean="0"/>
              <a:t> 2012). </a:t>
            </a:r>
          </a:p>
          <a:p>
            <a:endParaRPr lang="en-US" altLang="en-US" sz="1000" baseline="0" dirty="0" smtClean="0"/>
          </a:p>
          <a:p>
            <a:r>
              <a:rPr lang="en-US" altLang="en-US" sz="1000" baseline="0" dirty="0" smtClean="0"/>
              <a:t>However, a bigger problem is when there is dependence between confounder measurement errors and exposure measurement error.  When this happens, the adjusted estimate can be more biased than the unadjusted estimate. In other words, it does more harm than good to adjust than to not adjust.  This field has been largely ignored until recently, but it is now on the frontier of methodologic research, led by Matthew Fox at Boston University.</a:t>
            </a:r>
          </a:p>
          <a:p>
            <a:endParaRPr lang="en-US" altLang="en-US" sz="1000" baseline="0" dirty="0" smtClean="0"/>
          </a:p>
          <a:p>
            <a:endParaRPr lang="en-US" altLang="en-US" sz="1000" dirty="0"/>
          </a:p>
        </p:txBody>
      </p:sp>
    </p:spTree>
    <p:extLst>
      <p:ext uri="{BB962C8B-B14F-4D97-AF65-F5344CB8AC3E}">
        <p14:creationId xmlns:p14="http://schemas.microsoft.com/office/powerpoint/2010/main" val="35285937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8487E-679B-4264-90A2-DC745650BC0F}" type="slidenum">
              <a:rPr lang="en-US" altLang="en-US"/>
              <a:pPr/>
              <a:t>65</a:t>
            </a:fld>
            <a:endParaRPr lang="en-US" altLang="en-US" dirty="0"/>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sz="1000" dirty="0" smtClean="0"/>
              <a:t>Mismeasurement</a:t>
            </a:r>
            <a:r>
              <a:rPr lang="en-US" altLang="en-US" sz="1000" baseline="0" dirty="0" smtClean="0"/>
              <a:t> of confounding variables </a:t>
            </a:r>
            <a:r>
              <a:rPr lang="en-US" altLang="en-US" sz="1000" dirty="0" smtClean="0"/>
              <a:t>is a common problem</a:t>
            </a:r>
            <a:r>
              <a:rPr lang="en-US" altLang="en-US" sz="1000" baseline="0" dirty="0" smtClean="0"/>
              <a:t>, but it gets much less attention than mismeasurement of exposure and outcome.</a:t>
            </a:r>
            <a:r>
              <a:rPr lang="en-US" altLang="en-US" sz="1000" dirty="0" smtClean="0"/>
              <a:t>  </a:t>
            </a:r>
            <a:r>
              <a:rPr lang="en-US" altLang="en-US" sz="1000" dirty="0"/>
              <a:t>This is </a:t>
            </a:r>
            <a:r>
              <a:rPr lang="en-US" altLang="en-US" sz="1000" dirty="0" smtClean="0"/>
              <a:t>because</a:t>
            </a:r>
            <a:r>
              <a:rPr lang="en-US" altLang="en-US" sz="1000" baseline="0" dirty="0" smtClean="0"/>
              <a:t> </a:t>
            </a:r>
            <a:r>
              <a:rPr lang="en-US" altLang="en-US" sz="1000" dirty="0" smtClean="0"/>
              <a:t>researchers </a:t>
            </a:r>
            <a:r>
              <a:rPr lang="en-US" altLang="en-US" sz="1000" dirty="0"/>
              <a:t>typically focus their efforts of optimal measurement </a:t>
            </a:r>
            <a:r>
              <a:rPr lang="en-US" altLang="en-US" sz="1000" dirty="0" smtClean="0"/>
              <a:t>on </a:t>
            </a:r>
            <a:r>
              <a:rPr lang="en-US" altLang="en-US" sz="1000" dirty="0"/>
              <a:t>exposure and </a:t>
            </a:r>
            <a:r>
              <a:rPr lang="en-US" altLang="en-US" sz="1000" dirty="0" smtClean="0"/>
              <a:t>outcome.</a:t>
            </a:r>
            <a:r>
              <a:rPr lang="en-US" altLang="en-US" sz="1000" baseline="0" dirty="0" smtClean="0"/>
              <a:t>  By</a:t>
            </a:r>
            <a:r>
              <a:rPr lang="en-US" altLang="en-US" sz="1000" dirty="0" smtClean="0"/>
              <a:t> </a:t>
            </a:r>
            <a:r>
              <a:rPr lang="en-US" altLang="en-US" sz="1000" dirty="0"/>
              <a:t>the time confounders come up for discussion, </a:t>
            </a:r>
            <a:r>
              <a:rPr lang="en-US" altLang="en-US" sz="1000" dirty="0" smtClean="0"/>
              <a:t>most researchers are reviewers are</a:t>
            </a:r>
            <a:r>
              <a:rPr lang="en-US" altLang="en-US" sz="1000" baseline="0" dirty="0" smtClean="0"/>
              <a:t> </a:t>
            </a:r>
            <a:r>
              <a:rPr lang="en-US" altLang="en-US" sz="1000" dirty="0" smtClean="0"/>
              <a:t>too </a:t>
            </a:r>
            <a:r>
              <a:rPr lang="en-US" altLang="en-US" sz="1000" dirty="0"/>
              <a:t>exhausted to think too </a:t>
            </a:r>
            <a:r>
              <a:rPr lang="en-US" altLang="en-US" sz="1000" dirty="0" smtClean="0"/>
              <a:t>hard about</a:t>
            </a:r>
            <a:r>
              <a:rPr lang="en-US" altLang="en-US" sz="1000" baseline="0" dirty="0" smtClean="0"/>
              <a:t> it</a:t>
            </a:r>
            <a:r>
              <a:rPr lang="en-US" altLang="en-US" sz="1000" dirty="0" smtClean="0"/>
              <a:t>.  </a:t>
            </a:r>
            <a:r>
              <a:rPr lang="en-US" altLang="en-US" sz="1000" dirty="0"/>
              <a:t>So, confounding variables often get short shrift in measurement.  As an example, we often want to control for, say, smoking.  But what does this actually mean?  Does the all too often classification of people dichotomously into smoker and non-smokers based upon their current smoking really capture the essence of smoking, which is a cumulative exposure and highly quantitative in nature</a:t>
            </a:r>
            <a:r>
              <a:rPr lang="en-US" altLang="en-US" sz="1000" dirty="0" smtClean="0"/>
              <a:t>?  Hypertension</a:t>
            </a:r>
            <a:r>
              <a:rPr lang="en-US" altLang="en-US" sz="1000" baseline="0" dirty="0" smtClean="0"/>
              <a:t> is another example.  It is often just dichotomized as yes or no based on self-report, but it is a far more complex construct.</a:t>
            </a:r>
            <a:endParaRPr lang="en-US" altLang="en-US" sz="1000" dirty="0"/>
          </a:p>
          <a:p>
            <a:endParaRPr lang="en-US" altLang="en-US" sz="1000" dirty="0"/>
          </a:p>
        </p:txBody>
      </p:sp>
    </p:spTree>
    <p:extLst>
      <p:ext uri="{BB962C8B-B14F-4D97-AF65-F5344CB8AC3E}">
        <p14:creationId xmlns:p14="http://schemas.microsoft.com/office/powerpoint/2010/main" val="35285937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B990E-E4C5-4D9B-A7C8-C1E76483E110}" type="slidenum">
              <a:rPr lang="en-US" altLang="en-US"/>
              <a:pPr/>
              <a:t>66</a:t>
            </a:fld>
            <a:endParaRPr lang="en-US" altLang="en-US" dirty="0"/>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altLang="en-US" sz="1000" dirty="0" smtClean="0"/>
              <a:t>A </a:t>
            </a:r>
            <a:r>
              <a:rPr lang="en-US" altLang="en-US" sz="1000" dirty="0"/>
              <a:t>final topic is one you may have thought about yourself is that thus far </a:t>
            </a:r>
            <a:r>
              <a:rPr lang="en-US" altLang="en-US" sz="1000" dirty="0" smtClean="0"/>
              <a:t>we</a:t>
            </a:r>
            <a:r>
              <a:rPr lang="en-US" altLang="en-US" sz="1000" baseline="0" dirty="0" smtClean="0"/>
              <a:t> hav</a:t>
            </a:r>
            <a:r>
              <a:rPr lang="en-US" altLang="en-US" sz="1000" dirty="0" smtClean="0"/>
              <a:t>e </a:t>
            </a:r>
            <a:r>
              <a:rPr lang="en-US" altLang="en-US" sz="1000" dirty="0"/>
              <a:t>been presenting scenarios where we know the truth about the relationship between a given exposure variable and outcome variable and something about the quality (validity and reproducibility) of the measurements.  We’ve then been showing you what happens to the observed results, in other words, the extent of bias that will ensue.  In fact, in real practice, we just have observed results and some guess about measurement quality.  But, we would like to get back to the truth.  Can this be done? </a:t>
            </a:r>
            <a:endParaRPr lang="en-US" altLang="en-US" sz="1000" dirty="0" smtClean="0"/>
          </a:p>
          <a:p>
            <a:endParaRPr lang="en-US" altLang="en-US" sz="1000" dirty="0" smtClean="0"/>
          </a:p>
          <a:p>
            <a:r>
              <a:rPr lang="en-US" altLang="en-US" sz="1000" dirty="0" smtClean="0"/>
              <a:t>The</a:t>
            </a:r>
            <a:r>
              <a:rPr lang="en-US" altLang="en-US" sz="1000" baseline="0" dirty="0" smtClean="0"/>
              <a:t> answer is y</a:t>
            </a:r>
            <a:r>
              <a:rPr lang="en-US" altLang="en-US" sz="1000" dirty="0" smtClean="0"/>
              <a:t>es</a:t>
            </a:r>
            <a:r>
              <a:rPr lang="en-US" altLang="en-US" sz="1000" dirty="0"/>
              <a:t>!  If you know the extent of classification errors (e.g., the sensitivity and specificity or positive predictive value and negative predictive value of dichotomous variables) there are developed mathematical techniques to back calculate to the truth.  I will say that </a:t>
            </a:r>
            <a:r>
              <a:rPr lang="en-US" altLang="en-US" sz="1000" dirty="0" smtClean="0"/>
              <a:t>currently</a:t>
            </a:r>
            <a:r>
              <a:rPr lang="en-US" altLang="en-US" sz="1000" baseline="0" dirty="0" smtClean="0"/>
              <a:t> we </a:t>
            </a:r>
            <a:r>
              <a:rPr lang="en-US" altLang="en-US" sz="1000" dirty="0" smtClean="0"/>
              <a:t>don’t </a:t>
            </a:r>
            <a:r>
              <a:rPr lang="en-US" altLang="en-US" sz="1000" dirty="0"/>
              <a:t>see this type of </a:t>
            </a:r>
            <a:r>
              <a:rPr lang="en-US" altLang="en-US" sz="1000" dirty="0" smtClean="0"/>
              <a:t>“quantitative </a:t>
            </a:r>
            <a:r>
              <a:rPr lang="en-US" altLang="en-US" sz="1000" dirty="0"/>
              <a:t>bias </a:t>
            </a:r>
            <a:r>
              <a:rPr lang="en-US" altLang="en-US" sz="1000" dirty="0" smtClean="0"/>
              <a:t>analysis” </a:t>
            </a:r>
            <a:r>
              <a:rPr lang="en-US" altLang="en-US" sz="1000" dirty="0"/>
              <a:t>calculation </a:t>
            </a:r>
            <a:r>
              <a:rPr lang="en-US" altLang="en-US" sz="1000" dirty="0" smtClean="0"/>
              <a:t>often </a:t>
            </a:r>
            <a:r>
              <a:rPr lang="en-US" altLang="en-US" sz="1000" dirty="0"/>
              <a:t>in the literature primarily because the </a:t>
            </a:r>
            <a:r>
              <a:rPr lang="en-US" altLang="en-US" sz="1000" dirty="0" smtClean="0"/>
              <a:t>software </a:t>
            </a:r>
            <a:r>
              <a:rPr lang="en-US" altLang="en-US" sz="1000" dirty="0"/>
              <a:t>for this is not readily available, often we don’t really know the sensitivity and specificity of our measurements, and because the whole field is </a:t>
            </a:r>
            <a:r>
              <a:rPr lang="en-US" altLang="en-US" sz="1000" dirty="0" smtClean="0"/>
              <a:t>simply not</a:t>
            </a:r>
            <a:r>
              <a:rPr lang="en-US" altLang="en-US" sz="1000" baseline="0" dirty="0" smtClean="0"/>
              <a:t> well enough appreciated by applied users (i.e., by persons other than pure methodologists)</a:t>
            </a:r>
            <a:r>
              <a:rPr lang="en-US" altLang="en-US" sz="1000" dirty="0" smtClean="0"/>
              <a:t>.  This</a:t>
            </a:r>
            <a:r>
              <a:rPr lang="en-US" altLang="en-US" sz="1000" baseline="0" dirty="0" smtClean="0"/>
              <a:t> is, however, changing.  </a:t>
            </a:r>
            <a:r>
              <a:rPr lang="en-US" altLang="en-US" sz="1000" dirty="0" smtClean="0"/>
              <a:t>It is</a:t>
            </a:r>
            <a:r>
              <a:rPr lang="en-US" altLang="en-US" sz="1000" baseline="0" dirty="0" smtClean="0"/>
              <a:t> easy to</a:t>
            </a:r>
            <a:r>
              <a:rPr lang="en-US" altLang="en-US" sz="1000" dirty="0" smtClean="0"/>
              <a:t> predict </a:t>
            </a:r>
            <a:r>
              <a:rPr lang="en-US" altLang="en-US" sz="1000" dirty="0"/>
              <a:t>that over the next </a:t>
            </a:r>
            <a:r>
              <a:rPr lang="en-US" altLang="en-US" sz="1000" dirty="0" smtClean="0"/>
              <a:t>10 years </a:t>
            </a:r>
            <a:r>
              <a:rPr lang="en-US" altLang="en-US" sz="1000" dirty="0"/>
              <a:t>that this will become more </a:t>
            </a:r>
            <a:r>
              <a:rPr lang="en-US" altLang="en-US" sz="1000" dirty="0" smtClean="0"/>
              <a:t>common, </a:t>
            </a:r>
            <a:r>
              <a:rPr lang="en-US" altLang="en-US" sz="1000" dirty="0"/>
              <a:t>and hence it is wise to become familiar with it </a:t>
            </a:r>
            <a:r>
              <a:rPr lang="en-US" altLang="en-US" sz="1000" dirty="0" smtClean="0"/>
              <a:t>conceptually now.</a:t>
            </a:r>
            <a:endParaRPr lang="en-US" altLang="en-US" sz="1000" dirty="0"/>
          </a:p>
          <a:p>
            <a:endParaRPr lang="en-US" altLang="en-US" sz="1000" dirty="0"/>
          </a:p>
          <a:p>
            <a:r>
              <a:rPr lang="en-US" altLang="en-US" sz="1000" dirty="0"/>
              <a:t>Even if the exact classification errors are not known, it is possible to perform sensitivity analyses to estimate a range of study results given a range of possible classification errors in your exposure and outcome variables.</a:t>
            </a:r>
            <a:r>
              <a:rPr lang="en-US" altLang="en-US" dirty="0"/>
              <a:t>  </a:t>
            </a:r>
            <a:r>
              <a:rPr lang="en-US" altLang="en-US" dirty="0" smtClean="0"/>
              <a:t> This</a:t>
            </a:r>
            <a:r>
              <a:rPr lang="en-US" altLang="en-US" baseline="0" dirty="0" smtClean="0"/>
              <a:t> logic is known as a probabilistic sensitivity analysis.</a:t>
            </a:r>
            <a:endParaRPr lang="en-US" altLang="en-US" dirty="0"/>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Although the software to perform these type of back calculation corrections is not robust (and often not built in directly into the primary commands), it does exist.  </a:t>
            </a:r>
            <a:r>
              <a:rPr lang="en-US" altLang="en-US" dirty="0" smtClean="0"/>
              <a:t>For example,</a:t>
            </a:r>
            <a:r>
              <a:rPr lang="en-US" altLang="en-US" baseline="0" dirty="0" smtClean="0"/>
              <a:t> the eivreg command in Stata allows you to plug in the ICC for exposure variables and then produces the bias-corrected regression coefficients.   The episens command in Stata allows you to plug in a single value or a range of values for error in dichotomous exposure and outcomes variables, which then produces the bias-corrected answers.   Finally, there is an easy-to-use spreadsheet by Matthew Fox from Boston University and his colleagues that allows for a variety of quantitative bias analyses; this can be found in the Optional Reading.</a:t>
            </a: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type of thinking is one form of what is known as “quantitative bias analysis”.  Quantitative</a:t>
            </a:r>
            <a:r>
              <a:rPr lang="en-US" altLang="en-US" baseline="0" dirty="0" smtClean="0"/>
              <a:t> bias analysis can also be done to explore and correct and effects of selection bias and confounding.</a:t>
            </a:r>
          </a:p>
          <a:p>
            <a:endParaRPr lang="en-US" altLang="en-US" dirty="0"/>
          </a:p>
        </p:txBody>
      </p:sp>
    </p:spTree>
    <p:extLst>
      <p:ext uri="{BB962C8B-B14F-4D97-AF65-F5344CB8AC3E}">
        <p14:creationId xmlns:p14="http://schemas.microsoft.com/office/powerpoint/2010/main" val="29451471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55B74-F9FC-4DE9-8D6E-1D7B0C78F5B0}" type="slidenum">
              <a:rPr lang="en-US" altLang="en-US"/>
              <a:pPr/>
              <a:t>67</a:t>
            </a:fld>
            <a:endParaRPr lang="en-US" altLang="en-US" dirty="0"/>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ltLang="en-US" baseline="0" dirty="0" smtClean="0"/>
              <a:t>This summarize what we have covered today.  We started by stating that measurement bias is caused by imperfect measurement validity and/or reproducibility.   We spent most of the session discussing the two axes of imperfect validity, which we informally called “differentiality” and “dependence”.  We illustrated that small imperfections in measurement can induce substantial bias.  </a:t>
            </a:r>
            <a:r>
              <a:rPr lang="en-US" altLang="en-US" dirty="0" smtClean="0"/>
              <a:t> Just </a:t>
            </a:r>
            <a:r>
              <a:rPr lang="en-US" altLang="en-US" dirty="0"/>
              <a:t>as was the case with selection bias, prevention and avoidance of measurement bias are key.  In short, in the design of a study, you need to use the best measurements possible, you need to perform them in a blinded way, and you need to perform them in a standard fashion using SOPs.  In some cases, if warranted, consider making replicate measurements to enhance reproducibility.  After the study is over, there </a:t>
            </a:r>
            <a:r>
              <a:rPr lang="en-US" altLang="en-US" dirty="0" smtClean="0"/>
              <a:t>may be some </a:t>
            </a:r>
            <a:r>
              <a:rPr lang="en-US" altLang="en-US" baseline="0" dirty="0" smtClean="0"/>
              <a:t>fixes to imperfect measurement, but these are not simple and not currently well understood or trusted by most readers.  </a:t>
            </a:r>
            <a:r>
              <a:rPr lang="en-US" altLang="en-US" dirty="0" smtClean="0"/>
              <a:t>While </a:t>
            </a:r>
            <a:r>
              <a:rPr lang="en-US" altLang="en-US" dirty="0"/>
              <a:t>there are some ways to back-calculate to the truth, </a:t>
            </a:r>
            <a:r>
              <a:rPr lang="en-US" altLang="en-US" dirty="0" smtClean="0"/>
              <a:t>many</a:t>
            </a:r>
            <a:r>
              <a:rPr lang="en-US" altLang="en-US" baseline="0" dirty="0" smtClean="0"/>
              <a:t> readers won’t understand and will be skeptical about these methods</a:t>
            </a:r>
            <a:r>
              <a:rPr lang="en-US" altLang="en-US" dirty="0" smtClean="0"/>
              <a:t>.  </a:t>
            </a:r>
            <a:r>
              <a:rPr lang="en-US" altLang="en-US" dirty="0"/>
              <a:t>Hence, just as was the case with selection bias, it is so important in the study design phase to get the measurements </a:t>
            </a:r>
            <a:r>
              <a:rPr lang="en-US" altLang="en-US" dirty="0" smtClean="0"/>
              <a:t>right!</a:t>
            </a:r>
            <a:endParaRPr lang="en-US" altLang="en-US" dirty="0"/>
          </a:p>
          <a:p>
            <a:endParaRPr lang="en-US" altLang="en-US" dirty="0"/>
          </a:p>
          <a:p>
            <a:r>
              <a:rPr lang="en-US" altLang="en-US" dirty="0"/>
              <a:t>What this means is that you need to become an expert in the measurement of your primary variables.  You need to understand them inside out.  </a:t>
            </a:r>
            <a:r>
              <a:rPr lang="en-US" altLang="en-US" dirty="0" smtClean="0"/>
              <a:t>For example, if </a:t>
            </a:r>
            <a:r>
              <a:rPr lang="en-US" altLang="en-US" dirty="0"/>
              <a:t>you are working with a biological measurement, this means that you need to go into the lab and understand the nuances of the technique.  This is not to say that you need to own and operate a lab to make these measurements, but rather that you must understand the measurement thoroughly.</a:t>
            </a:r>
          </a:p>
          <a:p>
            <a:endParaRPr lang="en-US" altLang="en-US" dirty="0"/>
          </a:p>
          <a:p>
            <a:r>
              <a:rPr lang="en-US" altLang="en-US" dirty="0"/>
              <a:t>Of course, you probably cannot do this for all of the variables you work with, such as all of your </a:t>
            </a:r>
            <a:r>
              <a:rPr lang="en-US" altLang="en-US" dirty="0" smtClean="0"/>
              <a:t>confounding </a:t>
            </a:r>
            <a:r>
              <a:rPr lang="en-US" altLang="en-US" dirty="0"/>
              <a:t>variables.  For these, you should work with multidisciplinary teams that include experts in these fields.  </a:t>
            </a:r>
            <a:r>
              <a:rPr lang="en-US" altLang="en-US" dirty="0" smtClean="0"/>
              <a:t>This is one meaning of team science.</a:t>
            </a:r>
            <a:endParaRPr lang="en-US" altLang="en-US" dirty="0"/>
          </a:p>
          <a:p>
            <a:endParaRPr lang="en-US" altLang="en-US" dirty="0"/>
          </a:p>
          <a:p>
            <a:r>
              <a:rPr lang="en-US" altLang="en-US" dirty="0"/>
              <a:t>The goal of all of this </a:t>
            </a:r>
            <a:r>
              <a:rPr lang="en-US" altLang="en-US" dirty="0" smtClean="0"/>
              <a:t>is </a:t>
            </a:r>
            <a:r>
              <a:rPr lang="en-US" altLang="en-US" dirty="0"/>
              <a:t>to optimize the reproducibility and validity of your measurements before you use them in a study and this brings us full circle back to where we were in the first </a:t>
            </a:r>
            <a:r>
              <a:rPr lang="en-US" altLang="en-US" dirty="0" smtClean="0"/>
              <a:t>lecture about</a:t>
            </a:r>
            <a:r>
              <a:rPr lang="en-US" altLang="en-US" baseline="0" dirty="0" smtClean="0"/>
              <a:t> measurement</a:t>
            </a:r>
            <a:r>
              <a:rPr lang="en-US" altLang="en-US" dirty="0" smtClean="0"/>
              <a:t>.  </a:t>
            </a:r>
            <a:r>
              <a:rPr lang="en-US" altLang="en-US" dirty="0"/>
              <a:t>This is where you want to be </a:t>
            </a:r>
            <a:r>
              <a:rPr lang="en-US" altLang="en-US" dirty="0" smtClean="0"/>
              <a:t>(the picture on the left) and </a:t>
            </a:r>
            <a:r>
              <a:rPr lang="en-US" altLang="en-US" dirty="0"/>
              <a:t>this is where you want to </a:t>
            </a:r>
            <a:r>
              <a:rPr lang="en-US" altLang="en-US" dirty="0" smtClean="0"/>
              <a:t>avoid (the picture on the</a:t>
            </a:r>
            <a:r>
              <a:rPr lang="en-US" altLang="en-US" baseline="0" dirty="0" smtClean="0"/>
              <a:t> right)</a:t>
            </a:r>
            <a:r>
              <a:rPr lang="en-US" altLang="en-US" dirty="0" smtClean="0"/>
              <a:t>.  </a:t>
            </a:r>
            <a:endParaRPr lang="en-US" altLang="en-US" dirty="0"/>
          </a:p>
        </p:txBody>
      </p:sp>
    </p:spTree>
    <p:extLst>
      <p:ext uri="{BB962C8B-B14F-4D97-AF65-F5344CB8AC3E}">
        <p14:creationId xmlns:p14="http://schemas.microsoft.com/office/powerpoint/2010/main" val="1823848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E3777-22DF-4879-AC77-7E8E33F0C6C9}" type="slidenum">
              <a:rPr lang="en-US" altLang="en-US"/>
              <a:pPr/>
              <a:t>69</a:t>
            </a:fld>
            <a:endParaRPr lang="en-US" altLang="en-US" dirty="0"/>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r>
              <a:rPr lang="en-US" altLang="en-US" dirty="0" smtClean="0"/>
              <a:t>Re-emphasizing </a:t>
            </a:r>
            <a:r>
              <a:rPr lang="en-US" altLang="en-US" dirty="0"/>
              <a:t>what we meant by descriptive and analytic studies.  </a:t>
            </a:r>
          </a:p>
        </p:txBody>
      </p:sp>
    </p:spTree>
    <p:extLst>
      <p:ext uri="{BB962C8B-B14F-4D97-AF65-F5344CB8AC3E}">
        <p14:creationId xmlns:p14="http://schemas.microsoft.com/office/powerpoint/2010/main" val="22774307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7F12C-59C0-45C7-AAA4-ADB1AC43DF60}" type="slidenum">
              <a:rPr lang="en-US" altLang="en-US"/>
              <a:pPr/>
              <a:t>70</a:t>
            </a:fld>
            <a:endParaRPr lang="en-US" altLang="en-US" dirty="0"/>
          </a:p>
        </p:txBody>
      </p:sp>
      <p:sp>
        <p:nvSpPr>
          <p:cNvPr id="485378" name="Rectangle 2"/>
          <p:cNvSpPr>
            <a:spLocks noGrp="1" noRot="1" noChangeAspect="1" noChangeArrowheads="1" noTextEdit="1"/>
          </p:cNvSpPr>
          <p:nvPr>
            <p:ph type="sldImg"/>
          </p:nvPr>
        </p:nvSpPr>
        <p:spPr>
          <a:xfrm>
            <a:off x="890588" y="696913"/>
            <a:ext cx="5229225" cy="3486150"/>
          </a:xfrm>
          <a:ln/>
        </p:spPr>
      </p:sp>
      <p:sp>
        <p:nvSpPr>
          <p:cNvPr id="485379" name="Rectangle 3"/>
          <p:cNvSpPr>
            <a:spLocks noGrp="1" noChangeArrowheads="1"/>
          </p:cNvSpPr>
          <p:nvPr>
            <p:ph type="body" idx="1"/>
          </p:nvPr>
        </p:nvSpPr>
        <p:spPr>
          <a:xfrm>
            <a:off x="935038" y="4414838"/>
            <a:ext cx="5140325" cy="4184650"/>
          </a:xfrm>
        </p:spPr>
        <p:txBody>
          <a:bodyPr/>
          <a:lstStyle/>
          <a:p>
            <a:r>
              <a:rPr lang="en-US" altLang="en-US" dirty="0"/>
              <a:t>For viewers who need a more visual approach, here is what the study sample would look like with no misclassification.  We show which cell has the most subjects by a darker </a:t>
            </a:r>
            <a:r>
              <a:rPr lang="en-US" altLang="en-US" dirty="0" smtClean="0"/>
              <a:t>shaded cell</a:t>
            </a:r>
            <a:r>
              <a:rPr lang="en-US" altLang="en-US" dirty="0"/>
              <a:t>.</a:t>
            </a:r>
          </a:p>
        </p:txBody>
      </p:sp>
    </p:spTree>
    <p:extLst>
      <p:ext uri="{BB962C8B-B14F-4D97-AF65-F5344CB8AC3E}">
        <p14:creationId xmlns:p14="http://schemas.microsoft.com/office/powerpoint/2010/main" val="38183149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281A2-F4AA-4F52-A884-CE3EE8C598B3}" type="slidenum">
              <a:rPr lang="en-US" altLang="en-US"/>
              <a:pPr/>
              <a:t>71</a:t>
            </a:fld>
            <a:endParaRPr lang="en-US" altLang="en-US" dirty="0"/>
          </a:p>
        </p:txBody>
      </p:sp>
      <p:sp>
        <p:nvSpPr>
          <p:cNvPr id="505858" name="Rectangle 2"/>
          <p:cNvSpPr>
            <a:spLocks noGrp="1" noRot="1" noChangeAspect="1" noChangeArrowheads="1" noTextEdit="1"/>
          </p:cNvSpPr>
          <p:nvPr>
            <p:ph type="sldImg"/>
          </p:nvPr>
        </p:nvSpPr>
        <p:spPr>
          <a:xfrm>
            <a:off x="890588" y="696913"/>
            <a:ext cx="5229225" cy="3486150"/>
          </a:xfrm>
          <a:ln/>
        </p:spPr>
      </p:sp>
      <p:sp>
        <p:nvSpPr>
          <p:cNvPr id="505859" name="Rectangle 3"/>
          <p:cNvSpPr>
            <a:spLocks noGrp="1" noChangeArrowheads="1"/>
          </p:cNvSpPr>
          <p:nvPr>
            <p:ph type="body" idx="1"/>
          </p:nvPr>
        </p:nvSpPr>
        <p:spPr>
          <a:xfrm>
            <a:off x="935038" y="4414838"/>
            <a:ext cx="5140325" cy="4184650"/>
          </a:xfrm>
        </p:spPr>
        <p:txBody>
          <a:bodyPr/>
          <a:lstStyle/>
          <a:p>
            <a:r>
              <a:rPr lang="en-US" altLang="en-US" dirty="0" smtClean="0"/>
              <a:t>Make sure to view this in “Slide Show” mode.  Here </a:t>
            </a:r>
            <a:r>
              <a:rPr lang="en-US" altLang="en-US" dirty="0"/>
              <a:t>is what happens when misclassification occurs.  Among the cases, some unexposed migrate to the exposed cell, causing the exposed cell to become slightly darker.  Among the controls, even a greater number of unexposed go to the exposed cell.  The big disparity between exposed and unexposed has now evened out, it has become blurred, and hence the odds ratio has diminished.  </a:t>
            </a:r>
          </a:p>
        </p:txBody>
      </p:sp>
    </p:spTree>
    <p:extLst>
      <p:ext uri="{BB962C8B-B14F-4D97-AF65-F5344CB8AC3E}">
        <p14:creationId xmlns:p14="http://schemas.microsoft.com/office/powerpoint/2010/main" val="48320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D35E1E-8AB2-4104-98A1-430589C5EFAB}" type="slidenum">
              <a:rPr lang="en-US" altLang="en-US"/>
              <a:pPr/>
              <a:t>8</a:t>
            </a:fld>
            <a:endParaRPr lang="en-US" altLang="en-US" dirty="0"/>
          </a:p>
        </p:txBody>
      </p:sp>
      <p:sp>
        <p:nvSpPr>
          <p:cNvPr id="54784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EC594358-1EF9-4A2B-A0DE-30754CD01167}" type="slidenum">
              <a:rPr lang="en-US" altLang="en-US" sz="1200"/>
              <a:pPr algn="r"/>
              <a:t>8</a:t>
            </a:fld>
            <a:endParaRPr lang="en-US" altLang="en-US" sz="1200" dirty="0"/>
          </a:p>
        </p:txBody>
      </p:sp>
      <p:sp>
        <p:nvSpPr>
          <p:cNvPr id="547843" name="Rectangle 2"/>
          <p:cNvSpPr>
            <a:spLocks noGrp="1" noRot="1" noChangeAspect="1" noChangeArrowheads="1" noTextEdit="1"/>
          </p:cNvSpPr>
          <p:nvPr>
            <p:ph type="sldImg"/>
          </p:nvPr>
        </p:nvSpPr>
        <p:spPr>
          <a:xfrm>
            <a:off x="890588" y="696913"/>
            <a:ext cx="5229225" cy="3486150"/>
          </a:xfrm>
          <a:ln/>
        </p:spPr>
      </p:sp>
      <p:sp>
        <p:nvSpPr>
          <p:cNvPr id="547844"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To discuss the bias</a:t>
            </a:r>
            <a:r>
              <a:rPr lang="en-US" altLang="en-US" baseline="0" dirty="0" smtClean="0"/>
              <a:t> that ensues from a misclassified dichotomous variable, we first need to characterize the validity of a measurement of a dichotomous variable.</a:t>
            </a:r>
          </a:p>
          <a:p>
            <a:endParaRPr lang="en-US" altLang="en-US" baseline="0" dirty="0" smtClean="0"/>
          </a:p>
          <a:p>
            <a:r>
              <a:rPr lang="en-US" altLang="en-US" dirty="0" smtClean="0"/>
              <a:t>Here is a warm-up</a:t>
            </a:r>
            <a:r>
              <a:rPr lang="en-US" altLang="en-US" baseline="0" dirty="0" smtClean="0"/>
              <a:t> question.  What does the entity of d/(b+d) refer to?   Is it sensitivity, specificity, positive predictive value, negative predictive value, or none of the above.</a:t>
            </a:r>
            <a:endParaRPr lang="en-US" altLang="en-US" dirty="0"/>
          </a:p>
        </p:txBody>
      </p:sp>
    </p:spTree>
    <p:extLst>
      <p:ext uri="{BB962C8B-B14F-4D97-AF65-F5344CB8AC3E}">
        <p14:creationId xmlns:p14="http://schemas.microsoft.com/office/powerpoint/2010/main" val="1315441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72</a:t>
            </a:fld>
            <a:endParaRPr lang="en-US" altLang="en-US" dirty="0"/>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smtClean="0"/>
              <a:t>This is another example of differential misclassification</a:t>
            </a:r>
            <a:r>
              <a:rPr lang="en-US" altLang="en-US" baseline="0" dirty="0" smtClean="0"/>
              <a:t> of exposure.  </a:t>
            </a:r>
          </a:p>
          <a:p>
            <a:endParaRPr lang="en-US" altLang="en-US" baseline="0" dirty="0" smtClean="0"/>
          </a:p>
          <a:p>
            <a:r>
              <a:rPr lang="en-US" altLang="en-US" dirty="0" smtClean="0"/>
              <a:t>One </a:t>
            </a:r>
            <a:r>
              <a:rPr lang="en-US" altLang="en-US" dirty="0"/>
              <a:t>of the classic examples of differential misclassification of exposure </a:t>
            </a:r>
            <a:r>
              <a:rPr lang="en-US" altLang="en-US" dirty="0" smtClean="0"/>
              <a:t>is the study </a:t>
            </a:r>
            <a:r>
              <a:rPr lang="en-US" altLang="en-US" dirty="0"/>
              <a:t>of exposures during pregnancy and congenital malformations.  These are commonly </a:t>
            </a:r>
            <a:r>
              <a:rPr lang="en-US" altLang="en-US" dirty="0" smtClean="0"/>
              <a:t>performed as </a:t>
            </a:r>
            <a:r>
              <a:rPr lang="en-US" altLang="en-US" dirty="0"/>
              <a:t>case-control studies because of the rarity of the outcomes.</a:t>
            </a:r>
          </a:p>
          <a:p>
            <a:endParaRPr lang="en-US" altLang="en-US" dirty="0"/>
          </a:p>
          <a:p>
            <a:r>
              <a:rPr lang="en-US" altLang="en-US" dirty="0"/>
              <a:t>First, we may have differential recall of various exposures during pregnancy, with cases less apt to forget things, i.e. differential sensitivity of the exposure measurement.  </a:t>
            </a:r>
          </a:p>
          <a:p>
            <a:endParaRPr lang="en-US" altLang="en-US" dirty="0"/>
          </a:p>
          <a:p>
            <a:r>
              <a:rPr lang="en-US" altLang="en-US" dirty="0"/>
              <a:t>Second, we may have differential specificity.  The cases may tend to recall things that truly did not happen.  The result of all of this is that there is overestimation of the association between the exposure and the outcome.</a:t>
            </a:r>
          </a:p>
          <a:p>
            <a:endParaRPr lang="en-US" altLang="en-US" dirty="0"/>
          </a:p>
          <a:p>
            <a:r>
              <a:rPr lang="en-US" altLang="en-US" dirty="0"/>
              <a:t>The gray shading indicates which cells end up getting enriched, both of them in this case resulting in overestimation between exposure and outcome.</a:t>
            </a:r>
          </a:p>
        </p:txBody>
      </p:sp>
    </p:spTree>
    <p:extLst>
      <p:ext uri="{BB962C8B-B14F-4D97-AF65-F5344CB8AC3E}">
        <p14:creationId xmlns:p14="http://schemas.microsoft.com/office/powerpoint/2010/main" val="42441647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BE97D-D65A-4F26-B6C1-0DD863312072}" type="slidenum">
              <a:rPr lang="en-US" altLang="en-US"/>
              <a:pPr/>
              <a:t>73</a:t>
            </a:fld>
            <a:endParaRPr lang="en-US" altLang="en-US" dirty="0"/>
          </a:p>
        </p:txBody>
      </p:sp>
      <p:sp>
        <p:nvSpPr>
          <p:cNvPr id="524290" name="Rectangle 2"/>
          <p:cNvSpPr>
            <a:spLocks noGrp="1" noRot="1" noChangeAspect="1" noChangeArrowheads="1" noTextEdit="1"/>
          </p:cNvSpPr>
          <p:nvPr>
            <p:ph type="sldImg"/>
          </p:nvPr>
        </p:nvSpPr>
        <p:spPr>
          <a:xfrm>
            <a:off x="890588" y="696913"/>
            <a:ext cx="5229225" cy="3486150"/>
          </a:xfrm>
          <a:ln/>
        </p:spPr>
      </p:sp>
      <p:sp>
        <p:nvSpPr>
          <p:cNvPr id="524291" name="Rectangle 3"/>
          <p:cNvSpPr>
            <a:spLocks noGrp="1" noChangeArrowheads="1"/>
          </p:cNvSpPr>
          <p:nvPr>
            <p:ph type="body" idx="1"/>
          </p:nvPr>
        </p:nvSpPr>
        <p:spPr>
          <a:xfrm>
            <a:off x="935038" y="4414838"/>
            <a:ext cx="5140325" cy="4184650"/>
          </a:xfrm>
        </p:spPr>
        <p:txBody>
          <a:bodyPr/>
          <a:lstStyle/>
          <a:p>
            <a:r>
              <a:rPr lang="en-US" altLang="en-US" dirty="0" smtClean="0"/>
              <a:t>This</a:t>
            </a:r>
            <a:r>
              <a:rPr lang="en-US" altLang="en-US" baseline="0" dirty="0" smtClean="0"/>
              <a:t> is an </a:t>
            </a:r>
            <a:r>
              <a:rPr lang="en-US" altLang="en-US" dirty="0" smtClean="0"/>
              <a:t>example of differential</a:t>
            </a:r>
            <a:r>
              <a:rPr lang="en-US" altLang="en-US" baseline="0" dirty="0" smtClean="0"/>
              <a:t> misclassification of outcome.  It is a cohort study of whether smoking causes emphysema, and the outcome is measured during the course of routine clinical care.  We know that emphysema features non-specific clinical symptoms (shortness of breath, for example, which can sometimes be mild and well compensated by a patient).  Formal diagnosis of emphysema often requires specialized procedures such as x-rays and pulmonary function tests.  Smokers are more likely than non-smokers to receive medical attention because of the other problems they usually have.  Because of this extra medical attention that smokers receive, they are more likely to be tested for emphysema.  Consequently, there is differential sensitivity of the diagnosis of emphysema according to exposure.  This results in an overestimation of the association between smoking and emphysema. </a:t>
            </a:r>
          </a:p>
          <a:p>
            <a:endParaRPr lang="en-US" altLang="en-US" baseline="0" dirty="0" smtClean="0"/>
          </a:p>
          <a:p>
            <a:r>
              <a:rPr lang="en-US" altLang="en-US" dirty="0" smtClean="0"/>
              <a:t>Such misclassification</a:t>
            </a:r>
            <a:r>
              <a:rPr lang="en-US" altLang="en-US" baseline="0" dirty="0" smtClean="0"/>
              <a:t> could be avoided if all persons systematically were tested for the presence of emphysema as would be done in a properly conducted prospective study.   Reliance of upon routine clinical care to make measurements, however, is becoming much more popular as health records are now becoming electronic and in databases in most settings in resource-rich areas such as the U.S.  </a:t>
            </a:r>
            <a:endParaRPr lang="en-US" altLang="en-US" dirty="0"/>
          </a:p>
        </p:txBody>
      </p:sp>
    </p:spTree>
    <p:extLst>
      <p:ext uri="{BB962C8B-B14F-4D97-AF65-F5344CB8AC3E}">
        <p14:creationId xmlns:p14="http://schemas.microsoft.com/office/powerpoint/2010/main" val="19860561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E365-D933-440A-8517-4FF427F79506}" type="slidenum">
              <a:rPr lang="en-US" altLang="en-US"/>
              <a:pPr/>
              <a:t>74</a:t>
            </a:fld>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a:t>Let’s see how we can </a:t>
            </a:r>
            <a:r>
              <a:rPr lang="en-US" altLang="en-US" dirty="0" smtClean="0"/>
              <a:t>heuristically</a:t>
            </a:r>
            <a:r>
              <a:rPr lang="en-US" altLang="en-US" baseline="0" dirty="0" smtClean="0"/>
              <a:t> </a:t>
            </a:r>
            <a:r>
              <a:rPr lang="en-US" altLang="en-US" dirty="0" smtClean="0"/>
              <a:t>relate </a:t>
            </a:r>
            <a:r>
              <a:rPr lang="en-US" altLang="en-US" dirty="0"/>
              <a:t>the material from last week on the reproducibility and validity of specific measurements to how we end up with measurement bias in our inferences.  Let’s start with categorical variables, particularly dichotomous variables. </a:t>
            </a:r>
          </a:p>
          <a:p>
            <a:endParaRPr lang="en-US" altLang="en-US" dirty="0"/>
          </a:p>
          <a:p>
            <a:r>
              <a:rPr lang="en-US" altLang="en-US" dirty="0"/>
              <a:t>It should be clear from today’s lecture exactly how the validity of a </a:t>
            </a:r>
            <a:r>
              <a:rPr lang="en-US" altLang="en-US" dirty="0" smtClean="0"/>
              <a:t>variable results </a:t>
            </a:r>
            <a:r>
              <a:rPr lang="en-US" altLang="en-US" dirty="0"/>
              <a:t>in measurement bias.  </a:t>
            </a:r>
            <a:r>
              <a:rPr lang="en-US" altLang="en-US" dirty="0" smtClean="0"/>
              <a:t>We</a:t>
            </a:r>
            <a:r>
              <a:rPr lang="en-US" altLang="en-US" baseline="0" dirty="0" smtClean="0"/>
              <a:t> showed this in how we related sensitivity and specificity to ultimate bias.  </a:t>
            </a:r>
            <a:r>
              <a:rPr lang="en-US" altLang="en-US" dirty="0" smtClean="0"/>
              <a:t>However</a:t>
            </a:r>
            <a:r>
              <a:rPr lang="en-US" altLang="en-US" dirty="0"/>
              <a:t>, it may be less clear how the reproducibility of a measurement results in bias.  To understand this, recall that a measurement with imperfect reproducibility will typically lack perfect validity when used in practice unless it repeated many many times.</a:t>
            </a:r>
          </a:p>
        </p:txBody>
      </p:sp>
    </p:spTree>
    <p:extLst>
      <p:ext uri="{BB962C8B-B14F-4D97-AF65-F5344CB8AC3E}">
        <p14:creationId xmlns:p14="http://schemas.microsoft.com/office/powerpoint/2010/main" val="2516637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C5CEF-CF2C-47AF-B3C7-E31648540E04}" type="slidenum">
              <a:rPr lang="en-US" altLang="en-US"/>
              <a:pPr/>
              <a:t>75</a:t>
            </a:fld>
            <a:endParaRPr lang="en-US" altLang="en-US" dirty="0"/>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ltLang="en-US" dirty="0"/>
              <a:t>Remember this panel on the right which we said depicted poor reproducibility.  It is only if you had the ability to take many many replicates and average them would you be left with good validity.  If you only take one shot at the measurement, most of the time you will be off the center of the target.  The result of being off the center of the target is a measurement which lacks validity. </a:t>
            </a:r>
          </a:p>
        </p:txBody>
      </p:sp>
    </p:spTree>
    <p:extLst>
      <p:ext uri="{BB962C8B-B14F-4D97-AF65-F5344CB8AC3E}">
        <p14:creationId xmlns:p14="http://schemas.microsoft.com/office/powerpoint/2010/main" val="37799123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09B42-840D-4356-B5B4-BE18874B9A67}" type="slidenum">
              <a:rPr lang="en-US" altLang="en-US"/>
              <a:pPr/>
              <a:t>76</a:t>
            </a:fld>
            <a:endParaRPr lang="en-US" altLang="en-US" dirty="0"/>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xfrm>
            <a:off x="381000" y="4343400"/>
            <a:ext cx="6400800" cy="4184650"/>
          </a:xfrm>
        </p:spPr>
        <p:txBody>
          <a:bodyPr/>
          <a:lstStyle/>
          <a:p>
            <a:r>
              <a:rPr lang="en-US" altLang="en-US" dirty="0"/>
              <a:t>Remember this slide where we described how random errors in measuring height resulted in a bias in the prevalence ratio.  We can now better mechanically understand this.  At the time, we said there was 10% misclassification in the measurement of </a:t>
            </a:r>
            <a:r>
              <a:rPr lang="en-US" altLang="en-US" dirty="0" smtClean="0"/>
              <a:t>height in this particular study.  Now</a:t>
            </a:r>
            <a:r>
              <a:rPr lang="en-US" altLang="en-US" dirty="0"/>
              <a:t>, we can see how imperfect reproducibility </a:t>
            </a:r>
            <a:r>
              <a:rPr lang="en-US" altLang="en-US" dirty="0" smtClean="0"/>
              <a:t>in this scenario led effectively </a:t>
            </a:r>
            <a:r>
              <a:rPr lang="en-US" altLang="en-US" dirty="0"/>
              <a:t>to 90% sensitivity and 90% specificity in the height measurement </a:t>
            </a:r>
            <a:r>
              <a:rPr lang="en-US" altLang="en-US" dirty="0" smtClean="0"/>
              <a:t>— </a:t>
            </a:r>
            <a:r>
              <a:rPr lang="en-US" altLang="en-US" dirty="0"/>
              <a:t>a misclassification of the exposure measurement that was non-differential with respect to outcome.  It led to what we now know is the predictable result of a bias towards the null hypothesis</a:t>
            </a:r>
            <a:r>
              <a:rPr lang="en-US" altLang="en-US" dirty="0" smtClean="0"/>
              <a:t>.   </a:t>
            </a:r>
          </a:p>
          <a:p>
            <a:endParaRPr lang="en-US" altLang="en-US" sz="1100" dirty="0" smtClean="0"/>
          </a:p>
          <a:p>
            <a:r>
              <a:rPr lang="en-US" altLang="en-US" sz="1100" dirty="0" smtClean="0"/>
              <a:t>This example</a:t>
            </a:r>
            <a:r>
              <a:rPr lang="en-US" altLang="en-US" sz="1100" baseline="0" dirty="0" smtClean="0"/>
              <a:t> heuristically assumes 100% sensitivity and specificity but then we add some element of random error (unrelated to true value of exposure and unrelated to true value of outcome) which effectively results in 90% sensitivity and 90% specificity.</a:t>
            </a:r>
            <a:endParaRPr lang="en-US" altLang="en-US" sz="1100" dirty="0"/>
          </a:p>
        </p:txBody>
      </p:sp>
    </p:spTree>
    <p:extLst>
      <p:ext uri="{BB962C8B-B14F-4D97-AF65-F5344CB8AC3E}">
        <p14:creationId xmlns:p14="http://schemas.microsoft.com/office/powerpoint/2010/main" val="29018382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6669E-9611-4159-9281-92315CAF375C}" type="slidenum">
              <a:rPr lang="en-US" altLang="en-US"/>
              <a:pPr/>
              <a:t>77</a:t>
            </a:fld>
            <a:endParaRPr lang="en-US" altLang="en-US" dirty="0"/>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altLang="en-US" dirty="0"/>
              <a:t>This summarizes what we have been discussing. Two general properties of a measurement, its reproducibility and systematic error, can influence the validity of a measurement taken in </a:t>
            </a:r>
            <a:r>
              <a:rPr lang="en-US" altLang="en-US" dirty="0" smtClean="0"/>
              <a:t>practice (when we only have one shot</a:t>
            </a:r>
            <a:r>
              <a:rPr lang="en-US" altLang="en-US" baseline="0" dirty="0" smtClean="0"/>
              <a:t> – or a limited number of shots – at the measurement)</a:t>
            </a:r>
            <a:r>
              <a:rPr lang="en-US" altLang="en-US" dirty="0" smtClean="0"/>
              <a:t>.  </a:t>
            </a:r>
            <a:r>
              <a:rPr lang="en-US" altLang="en-US" dirty="0"/>
              <a:t>The validity of a measurement then influences the validity of the analytical inferences derived from the measurement, in other words, measurement bias.  </a:t>
            </a:r>
          </a:p>
        </p:txBody>
      </p:sp>
    </p:spTree>
    <p:extLst>
      <p:ext uri="{BB962C8B-B14F-4D97-AF65-F5344CB8AC3E}">
        <p14:creationId xmlns:p14="http://schemas.microsoft.com/office/powerpoint/2010/main" val="15086676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1E484-34B3-44D2-AD9F-0E608450CF74}" type="slidenum">
              <a:rPr lang="en-US" altLang="en-US"/>
              <a:pPr/>
              <a:t>78</a:t>
            </a:fld>
            <a:endParaRPr lang="en-US" altLang="en-US" dirty="0"/>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en-US" altLang="en-US" dirty="0" smtClean="0"/>
              <a:t>This</a:t>
            </a:r>
            <a:r>
              <a:rPr lang="en-US" altLang="en-US" baseline="0" dirty="0" smtClean="0"/>
              <a:t> is another </a:t>
            </a:r>
            <a:r>
              <a:rPr lang="en-US" altLang="en-US" dirty="0" smtClean="0"/>
              <a:t>scenario </a:t>
            </a:r>
            <a:r>
              <a:rPr lang="en-US" altLang="en-US" dirty="0"/>
              <a:t>regarding mismeasurement of interval scale </a:t>
            </a:r>
            <a:r>
              <a:rPr lang="en-US" altLang="en-US" dirty="0" smtClean="0"/>
              <a:t>variables,</a:t>
            </a:r>
            <a:r>
              <a:rPr lang="en-US" altLang="en-US" baseline="0" dirty="0" smtClean="0"/>
              <a:t> this time with validity of outcome variables.</a:t>
            </a:r>
            <a:r>
              <a:rPr lang="en-US" altLang="en-US" dirty="0" smtClean="0"/>
              <a:t>   </a:t>
            </a:r>
            <a:r>
              <a:rPr lang="en-US" altLang="en-US" dirty="0"/>
              <a:t>Remember with an interval scale variable, such as a continuous variable, there aren’t broad categories, but rather a continuum of responses. Hence, systematic error in a continuous variable just results in everyone being systematically shifted up or down the scale. Let’s look at what happens in the face of systematic error in an outcome variable.  </a:t>
            </a:r>
            <a:endParaRPr lang="en-US" altLang="en-US" dirty="0" smtClean="0"/>
          </a:p>
          <a:p>
            <a:endParaRPr lang="en-US" altLang="en-US" dirty="0" smtClean="0"/>
          </a:p>
          <a:p>
            <a:r>
              <a:rPr lang="en-US" altLang="en-US" dirty="0" smtClean="0"/>
              <a:t>Let’s </a:t>
            </a:r>
            <a:r>
              <a:rPr lang="en-US" altLang="en-US" dirty="0"/>
              <a:t>say that this scenario is the truth and we are measuring the mean of something in an exposed and unexposed group.  The truth is that the mean is 100 in the exposed group and 50 in the unexposed group.  Therefore the ratio of the means is 2 and the difference in means is 50.  What happens if the measurement is off by a multiplicative factor of 10?  You can see that the exposed group now has a mean of 1000 and the unexposed has a mean of 500.  The ratio, however, is the same </a:t>
            </a:r>
            <a:r>
              <a:rPr lang="en-US" altLang="en-US" dirty="0" smtClean="0"/>
              <a:t>— </a:t>
            </a:r>
            <a:r>
              <a:rPr lang="en-US" altLang="en-US" dirty="0"/>
              <a:t>no bias compared to the truth.  If your goal, however, is to look at the difference in means, then the difference is 500, as opposed to 50.  This is a biased result.  What happens if the measurement is off by an absolute difference of 10 units.  Here, you can see that the exposed group has a mean value of 110 and the unexposed group has a value of 60.  The ratio in this case is 1.83, which is biased compared to the truth.  The absolute difference, however, is still 50 and unbiased.  So, in the face of systematic error in an interval scale measurement of an outcome variable, whether or not there is bias depends upon the measure of association in question.  </a:t>
            </a:r>
            <a:r>
              <a:rPr lang="en-US" altLang="en-US" dirty="0" smtClean="0"/>
              <a:t>In other words, it is scale-dependent.</a:t>
            </a:r>
            <a:endParaRPr lang="en-US" altLang="en-US" dirty="0"/>
          </a:p>
        </p:txBody>
      </p:sp>
    </p:spTree>
    <p:extLst>
      <p:ext uri="{BB962C8B-B14F-4D97-AF65-F5344CB8AC3E}">
        <p14:creationId xmlns:p14="http://schemas.microsoft.com/office/powerpoint/2010/main" val="29231569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illustrates</a:t>
            </a:r>
            <a:r>
              <a:rPr lang="en-US" baseline="0" dirty="0" smtClean="0"/>
              <a:t> the bias that results when relating one interval scale measurement to another with a correlation coefficient in the presence of problems with reproducibility.    In the above example, if the ICC of both exposure and outcome is 0.8, there will be a 20% attenuation in the correlation coefficient.</a:t>
            </a:r>
            <a:endParaRPr lang="en-US" dirty="0"/>
          </a:p>
        </p:txBody>
      </p:sp>
      <p:sp>
        <p:nvSpPr>
          <p:cNvPr id="4" name="Slide Number Placeholder 3"/>
          <p:cNvSpPr>
            <a:spLocks noGrp="1"/>
          </p:cNvSpPr>
          <p:nvPr>
            <p:ph type="sldNum" sz="quarter" idx="10"/>
          </p:nvPr>
        </p:nvSpPr>
        <p:spPr/>
        <p:txBody>
          <a:bodyPr/>
          <a:lstStyle/>
          <a:p>
            <a:fld id="{B55D3100-1868-4380-8AEF-D09CA4BFC245}" type="slidenum">
              <a:rPr lang="en-US" altLang="en-US" smtClean="0"/>
              <a:pPr/>
              <a:t>79</a:t>
            </a:fld>
            <a:endParaRPr lang="en-US" altLang="en-US" dirty="0"/>
          </a:p>
        </p:txBody>
      </p:sp>
    </p:spTree>
    <p:extLst>
      <p:ext uri="{BB962C8B-B14F-4D97-AF65-F5344CB8AC3E}">
        <p14:creationId xmlns:p14="http://schemas.microsoft.com/office/powerpoint/2010/main" val="12112332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80</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smtClean="0"/>
              <a:t>The</a:t>
            </a:r>
            <a:r>
              <a:rPr lang="en-US" altLang="en-US" baseline="0" dirty="0" smtClean="0"/>
              <a:t> episens command in Stata can be run with a dataset loaded into Stata or as an immediate command (“episensi”).  The episens command stands for sensitivity analyses for epidemiologic studies.  It allows you to take observed data plus some external knowledge about the characteristics of the exposure measurement (in terms of sensitivity and specificity) and then back-calculate to the expected true value, sampling error and other sources of bias (i.e., selection bias and confounding) notwithstanding.</a:t>
            </a:r>
          </a:p>
          <a:p>
            <a:endParaRPr lang="en-US" altLang="en-US" baseline="0" dirty="0" smtClean="0"/>
          </a:p>
          <a:p>
            <a:r>
              <a:rPr lang="en-US" altLang="en-US" baseline="0" dirty="0" smtClean="0"/>
              <a:t>The </a:t>
            </a:r>
            <a:r>
              <a:rPr lang="en-US" altLang="en-US" baseline="0" dirty="0" err="1" smtClean="0"/>
              <a:t>episens</a:t>
            </a:r>
            <a:r>
              <a:rPr lang="en-US" altLang="en-US" baseline="0" dirty="0" smtClean="0"/>
              <a:t> command may need to be manually installed into your local copy of Stata unless you have already done so.  The command to install </a:t>
            </a:r>
            <a:r>
              <a:rPr lang="en-US" altLang="en-US" baseline="0" dirty="0" err="1" smtClean="0"/>
              <a:t>episens</a:t>
            </a:r>
            <a:r>
              <a:rPr lang="en-US" altLang="en-US" baseline="0" dirty="0" smtClean="0"/>
              <a:t> (and the immediate command </a:t>
            </a:r>
            <a:r>
              <a:rPr lang="en-US" altLang="en-US" baseline="0" dirty="0" err="1" smtClean="0"/>
              <a:t>episensi</a:t>
            </a:r>
            <a:r>
              <a:rPr lang="en-US" altLang="en-US" baseline="0" smtClean="0"/>
              <a:t> which is included) is:</a:t>
            </a:r>
          </a:p>
          <a:p>
            <a:endParaRPr lang="en-US" altLang="en-US" baseline="0" dirty="0" smtClean="0"/>
          </a:p>
          <a:p>
            <a:r>
              <a:rPr lang="en-US" sz="1200" kern="1200" dirty="0" smtClean="0">
                <a:solidFill>
                  <a:schemeClr val="tx1"/>
                </a:solidFill>
                <a:effectLst/>
                <a:latin typeface="Times New Roman" pitchFamily="18" charset="0"/>
                <a:ea typeface="+mn-ea"/>
                <a:cs typeface="+mn-cs"/>
              </a:rPr>
              <a:t>ssc install episens, all replace</a:t>
            </a:r>
          </a:p>
          <a:p>
            <a:endParaRPr lang="en-US" alt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After episens is installed, Stata can either work with data via a</a:t>
            </a:r>
            <a:r>
              <a:rPr lang="en-US" altLang="en-US" sz="1200" kern="1200" baseline="0" dirty="0" smtClean="0">
                <a:solidFill>
                  <a:schemeClr val="tx1"/>
                </a:solidFill>
                <a:effectLst/>
                <a:latin typeface="Times New Roman" pitchFamily="18" charset="0"/>
                <a:ea typeface="+mn-ea"/>
                <a:cs typeface="+mn-cs"/>
              </a:rPr>
              <a:t> dataset in memory or via the episensi immediate command in which the user provides Stata with the cell counts </a:t>
            </a:r>
            <a:r>
              <a:rPr lang="en-US" altLang="en-US" sz="1200" kern="1200" dirty="0" smtClean="0">
                <a:solidFill>
                  <a:schemeClr val="tx1"/>
                </a:solidFill>
                <a:effectLst/>
                <a:latin typeface="Times New Roman" pitchFamily="18" charset="0"/>
                <a:ea typeface="+mn-ea"/>
                <a:cs typeface="+mn-cs"/>
              </a:rPr>
              <a:t>from an observed 2 x 2 table.   When</a:t>
            </a:r>
            <a:r>
              <a:rPr lang="en-US" altLang="en-US" sz="1200" kern="1200" baseline="0" dirty="0" smtClean="0">
                <a:solidFill>
                  <a:schemeClr val="tx1"/>
                </a:solidFill>
                <a:effectLst/>
                <a:latin typeface="Times New Roman" pitchFamily="18" charset="0"/>
                <a:ea typeface="+mn-ea"/>
                <a:cs typeface="+mn-cs"/>
              </a:rPr>
              <a:t> using </a:t>
            </a:r>
            <a:r>
              <a:rPr lang="en-US" altLang="en-US" sz="1200" kern="1200" dirty="0" smtClean="0">
                <a:solidFill>
                  <a:schemeClr val="tx1"/>
                </a:solidFill>
                <a:effectLst/>
                <a:latin typeface="Times New Roman" pitchFamily="18" charset="0"/>
                <a:ea typeface="+mn-ea"/>
                <a:cs typeface="+mn-cs"/>
              </a:rPr>
              <a:t>episensi immediate command, one needs to be sure that the cells a, b, c, and d are what Stata expects</a:t>
            </a:r>
            <a:r>
              <a:rPr lang="en-US" altLang="en-US" sz="1200" kern="1200" baseline="0" dirty="0" smtClean="0">
                <a:solidFill>
                  <a:schemeClr val="tx1"/>
                </a:solidFill>
                <a:effectLst/>
                <a:latin typeface="Times New Roman" pitchFamily="18" charset="0"/>
                <a:ea typeface="+mn-ea"/>
                <a:cs typeface="+mn-cs"/>
              </a:rPr>
              <a:t> to see.   The 2 x 2 table shown in the slide depicts the positions of cells a, b, c, and d that Stata expects.</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To run the immediate command, the syntax is:</a:t>
            </a:r>
          </a:p>
          <a:p>
            <a:endParaRPr lang="en-US" altLang="en-US" sz="1200" kern="1200" baseline="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episensi a b c d, st(cc) dseca(c(.m)) dspca(c(.n)) dsenc(c(.o)) dspnc(c(.p))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t>in</a:t>
            </a:r>
            <a:r>
              <a:rPr lang="en-US" altLang="en-US" sz="1200" b="0" baseline="0" dirty="0" smtClean="0"/>
              <a:t> which a b c d represent the numbers in cells a, b, c, and d from the observed data.  After the comma, “st(cc)” refers to a case-control study; cohort designs are also accepted.  The four expressions that follow represent where the user lists as the sensitivity and specificity of the exposure measurement in the cases and non-cases, which the user must know from some external information.   Here, we use .m .n .o and .p are the percentages that refer to the sensitivities and specificities of the exposure measurement in the cases and non-cases.  For example, the sensitivity of the exposure measurement in the cases (the diseased) is 70%; this goes where the placeholder “.m” is in the syntax above.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t>An example is shown in which there is a different percentage given for each of the four sensitivity and specificity parameters.  In this particular example, the observed odds ratio is 1.76.   After a correction is made for the exposure misclassification, the so-called adjusted odds ratio (which is more properly called a “corrected” odds ratio) is 1.38.  (We typically reserve the word ‘adjusted’ to management of confounding.)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p>
          <a:p>
            <a:r>
              <a:rPr lang="en-US" sz="1200" kern="1200" dirty="0" smtClean="0">
                <a:solidFill>
                  <a:schemeClr val="tx1"/>
                </a:solidFill>
                <a:effectLst/>
                <a:latin typeface="Times New Roman" pitchFamily="18" charset="0"/>
                <a:ea typeface="+mn-ea"/>
                <a:cs typeface="+mn-cs"/>
              </a:rPr>
              <a:t>When</a:t>
            </a:r>
            <a:r>
              <a:rPr lang="en-US" sz="1200" kern="1200" baseline="0" dirty="0" smtClean="0">
                <a:solidFill>
                  <a:schemeClr val="tx1"/>
                </a:solidFill>
                <a:effectLst/>
                <a:latin typeface="Times New Roman" pitchFamily="18" charset="0"/>
                <a:ea typeface="+mn-ea"/>
                <a:cs typeface="+mn-cs"/>
              </a:rPr>
              <a:t> we list just one number each for the sensitivity and specificity of the exposure measurements for the cases and controls, as in this example, this is called a deterministic sensitivity analysis.   More realistically, we don’t know the number exactly and instead we can just realistically list a range.  This is called a probabilistic sensitivity analysis.  The episens command can perform probabilistic sensitivity analyses as well as several other things.   A full explanation of the command is found in Orsini et al.  </a:t>
            </a:r>
            <a:r>
              <a:rPr lang="en-US" sz="1200" kern="1200" dirty="0" smtClean="0">
                <a:solidFill>
                  <a:schemeClr val="tx1"/>
                </a:solidFill>
                <a:effectLst/>
                <a:latin typeface="Times New Roman" pitchFamily="18" charset="0"/>
                <a:ea typeface="+mn-ea"/>
                <a:cs typeface="+mn-cs"/>
              </a:rPr>
              <a:t>Stata Journal 2008,</a:t>
            </a:r>
            <a:r>
              <a:rPr lang="en-US" sz="1200" kern="1200" baseline="0" dirty="0" smtClean="0">
                <a:solidFill>
                  <a:schemeClr val="tx1"/>
                </a:solidFill>
                <a:effectLst/>
                <a:latin typeface="Times New Roman" pitchFamily="18" charset="0"/>
                <a:ea typeface="+mn-ea"/>
                <a:cs typeface="+mn-cs"/>
              </a:rPr>
              <a:t> which is found in the Optional Reading.  </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The mathematical formulae for these calculations can be found in:</a:t>
            </a:r>
          </a:p>
          <a:p>
            <a:r>
              <a:rPr lang="en-US" sz="1200" b="0" i="0" u="none" strike="noStrike" kern="1200" baseline="0" dirty="0" smtClean="0">
                <a:solidFill>
                  <a:schemeClr val="tx1"/>
                </a:solidFill>
                <a:latin typeface="Times New Roman" pitchFamily="18" charset="0"/>
                <a:ea typeface="+mn-ea"/>
                <a:cs typeface="+mn-cs"/>
              </a:rPr>
              <a:t>Greenland S. Basic methods for sensitivity analysis of biases. </a:t>
            </a:r>
            <a:r>
              <a:rPr lang="en-US" sz="1200" b="0" i="1" u="none" strike="noStrike" kern="1200" baseline="0" dirty="0" smtClean="0">
                <a:solidFill>
                  <a:schemeClr val="tx1"/>
                </a:solidFill>
                <a:latin typeface="Times New Roman" pitchFamily="18" charset="0"/>
                <a:ea typeface="+mn-ea"/>
                <a:cs typeface="+mn-cs"/>
              </a:rPr>
              <a:t>International Journal of Epidemiology  </a:t>
            </a:r>
            <a:r>
              <a:rPr lang="en-US" sz="1200" b="0" i="0" u="none" strike="noStrike" kern="1200" baseline="0" dirty="0" smtClean="0">
                <a:solidFill>
                  <a:schemeClr val="tx1"/>
                </a:solidFill>
                <a:latin typeface="Times New Roman" pitchFamily="18" charset="0"/>
                <a:ea typeface="+mn-ea"/>
                <a:cs typeface="+mn-cs"/>
              </a:rPr>
              <a:t>25: 1107–1116, 1996.</a:t>
            </a:r>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81</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smtClean="0"/>
              <a:t>In the</a:t>
            </a:r>
            <a:r>
              <a:rPr lang="en-US" altLang="en-US" baseline="0" dirty="0" smtClean="0"/>
              <a:t> prior slide, one value was given for the presumed sensitivity and specificity of exposure measurement in the cases and controls.  When you believe you know the truth about these values (i.e., there is just one value), this is known as a deterministic sensitivity analysis.</a:t>
            </a:r>
          </a:p>
          <a:p>
            <a:endParaRPr lang="en-US" altLang="en-US" baseline="0" dirty="0" smtClean="0"/>
          </a:p>
          <a:p>
            <a:r>
              <a:rPr lang="en-US" altLang="en-US" baseline="0" dirty="0" smtClean="0"/>
              <a:t>What if it were the case, however, if you were not certain about one or more of the sensitivity or specificity values for the exposure measurement?  What if you wanted to evaluate a range of values?  If this is case, this is known as a “probabilistic” sensitivity analysis.  The syntax for this, using the immediate command, is:</a:t>
            </a:r>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episensi  a b c d, st(cc)  dseca(distribution(&lt;range&gt;))   dspca(distribution(&lt;range&gt;))   dsenc(distribution(&lt;range&gt;))  dspnc(distribution(&lt;range&gt;))</a:t>
            </a:r>
          </a:p>
          <a:p>
            <a:endParaRPr lang="en-US" altLang="en-US" baseline="0" dirty="0" smtClean="0"/>
          </a:p>
          <a:p>
            <a:r>
              <a:rPr lang="en-US" altLang="en-US" baseline="0" dirty="0" smtClean="0"/>
              <a:t>This is similar to the syntax for the deterministic analysis but instead now asks the user to define a distribution for a range of values for sensitivity and specificity — not just one value.   The user is asked to define the shape of the distribution in the syntax placeholder “distribution”.  Stata allows for a variety of options including a uniform distribution, a triangular distribution, a trapezoidal (has a plateau), and other shapes (some of which are permutations on normal).  The user is also asked to define the absolute range of values in the distribution as well as other parameters of the chosen distribution.</a:t>
            </a:r>
          </a:p>
          <a:p>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8343CE-2AC2-4B6F-8B68-9A0C600E32D5}" type="slidenum">
              <a:rPr lang="en-US" altLang="en-US"/>
              <a:pPr/>
              <a:t>9</a:t>
            </a:fld>
            <a:endParaRPr lang="en-US" altLang="en-US" dirty="0"/>
          </a:p>
        </p:txBody>
      </p:sp>
      <p:sp>
        <p:nvSpPr>
          <p:cNvPr id="5498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algn="l" defTabSz="931863">
              <a:defRPr sz="2400">
                <a:solidFill>
                  <a:schemeClr val="tx1"/>
                </a:solidFill>
                <a:latin typeface="Times New Roman" pitchFamily="18" charset="0"/>
              </a:defRPr>
            </a:lvl1pPr>
            <a:lvl2pPr marL="744538" indent="-285750" algn="l" defTabSz="931863">
              <a:defRPr sz="2400">
                <a:solidFill>
                  <a:schemeClr val="tx1"/>
                </a:solidFill>
                <a:latin typeface="Times New Roman" pitchFamily="18" charset="0"/>
              </a:defRPr>
            </a:lvl2pPr>
            <a:lvl3pPr marL="1143000" indent="-227013" algn="l" defTabSz="931863">
              <a:defRPr sz="2400">
                <a:solidFill>
                  <a:schemeClr val="tx1"/>
                </a:solidFill>
                <a:latin typeface="Times New Roman" pitchFamily="18" charset="0"/>
              </a:defRPr>
            </a:lvl3pPr>
            <a:lvl4pPr marL="1603375" indent="-228600" algn="l" defTabSz="931863">
              <a:defRPr sz="2400">
                <a:solidFill>
                  <a:schemeClr val="tx1"/>
                </a:solidFill>
                <a:latin typeface="Times New Roman" pitchFamily="18" charset="0"/>
              </a:defRPr>
            </a:lvl4pPr>
            <a:lvl5pPr marL="2062163" indent="-230188" algn="l" defTabSz="931863">
              <a:defRPr sz="2400">
                <a:solidFill>
                  <a:schemeClr val="tx1"/>
                </a:solidFill>
                <a:latin typeface="Times New Roman" pitchFamily="18" charset="0"/>
              </a:defRPr>
            </a:lvl5pPr>
            <a:lvl6pPr marL="2519363" indent="-230188" defTabSz="931863" eaLnBrk="0" fontAlgn="base" hangingPunct="0">
              <a:spcBef>
                <a:spcPct val="0"/>
              </a:spcBef>
              <a:spcAft>
                <a:spcPct val="0"/>
              </a:spcAft>
              <a:defRPr sz="2400">
                <a:solidFill>
                  <a:schemeClr val="tx1"/>
                </a:solidFill>
                <a:latin typeface="Times New Roman" pitchFamily="18" charset="0"/>
              </a:defRPr>
            </a:lvl6pPr>
            <a:lvl7pPr marL="2976563" indent="-230188" defTabSz="931863" eaLnBrk="0" fontAlgn="base" hangingPunct="0">
              <a:spcBef>
                <a:spcPct val="0"/>
              </a:spcBef>
              <a:spcAft>
                <a:spcPct val="0"/>
              </a:spcAft>
              <a:defRPr sz="2400">
                <a:solidFill>
                  <a:schemeClr val="tx1"/>
                </a:solidFill>
                <a:latin typeface="Times New Roman" pitchFamily="18" charset="0"/>
              </a:defRPr>
            </a:lvl7pPr>
            <a:lvl8pPr marL="3433763" indent="-230188" defTabSz="931863" eaLnBrk="0" fontAlgn="base" hangingPunct="0">
              <a:spcBef>
                <a:spcPct val="0"/>
              </a:spcBef>
              <a:spcAft>
                <a:spcPct val="0"/>
              </a:spcAft>
              <a:defRPr sz="2400">
                <a:solidFill>
                  <a:schemeClr val="tx1"/>
                </a:solidFill>
                <a:latin typeface="Times New Roman" pitchFamily="18" charset="0"/>
              </a:defRPr>
            </a:lvl8pPr>
            <a:lvl9pPr marL="3890963" indent="-230188" defTabSz="931863" eaLnBrk="0" fontAlgn="base" hangingPunct="0">
              <a:spcBef>
                <a:spcPct val="0"/>
              </a:spcBef>
              <a:spcAft>
                <a:spcPct val="0"/>
              </a:spcAft>
              <a:defRPr sz="2400">
                <a:solidFill>
                  <a:schemeClr val="tx1"/>
                </a:solidFill>
                <a:latin typeface="Times New Roman" pitchFamily="18" charset="0"/>
              </a:defRPr>
            </a:lvl9pPr>
          </a:lstStyle>
          <a:p>
            <a:pPr algn="r"/>
            <a:fld id="{14E98322-EF40-4064-AF5E-A0C6155FD6EC}" type="slidenum">
              <a:rPr lang="en-US" altLang="en-US" sz="1200"/>
              <a:pPr algn="r"/>
              <a:t>9</a:t>
            </a:fld>
            <a:endParaRPr lang="en-US" altLang="en-US" sz="1200" dirty="0"/>
          </a:p>
        </p:txBody>
      </p:sp>
      <p:sp>
        <p:nvSpPr>
          <p:cNvPr id="549891" name="Rectangle 2"/>
          <p:cNvSpPr>
            <a:spLocks noGrp="1" noRot="1" noChangeAspect="1" noChangeArrowheads="1" noTextEdit="1"/>
          </p:cNvSpPr>
          <p:nvPr>
            <p:ph type="sldImg"/>
          </p:nvPr>
        </p:nvSpPr>
        <p:spPr>
          <a:xfrm>
            <a:off x="890588" y="696913"/>
            <a:ext cx="5229225" cy="3486150"/>
          </a:xfrm>
          <a:ln/>
        </p:spPr>
      </p:sp>
      <p:sp>
        <p:nvSpPr>
          <p:cNvPr id="549892" name="Rectangle 3"/>
          <p:cNvSpPr>
            <a:spLocks noGrp="1" noChangeArrowheads="1"/>
          </p:cNvSpPr>
          <p:nvPr>
            <p:ph type="body" idx="1"/>
          </p:nvPr>
        </p:nvSpPr>
        <p:spPr>
          <a:xfrm>
            <a:off x="935038" y="4414838"/>
            <a:ext cx="5140325" cy="4184650"/>
          </a:xfrm>
        </p:spPr>
        <p:txBody>
          <a:bodyPr lIns="93151" tIns="46576" rIns="93151" bIns="46576"/>
          <a:lstStyle/>
          <a:p>
            <a:r>
              <a:rPr lang="en-US" altLang="en-US" dirty="0" smtClean="0"/>
              <a:t>The answer is specificity.  </a:t>
            </a:r>
            <a:endParaRPr lang="en-US" altLang="en-US" dirty="0"/>
          </a:p>
        </p:txBody>
      </p:sp>
    </p:spTree>
    <p:extLst>
      <p:ext uri="{BB962C8B-B14F-4D97-AF65-F5344CB8AC3E}">
        <p14:creationId xmlns:p14="http://schemas.microsoft.com/office/powerpoint/2010/main" val="8230478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FB4D6-AFDC-4C6F-903D-44AB533128AA}" type="slidenum">
              <a:rPr lang="en-US" altLang="en-US"/>
              <a:pPr/>
              <a:t>82</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dirty="0" smtClean="0"/>
              <a:t>When</a:t>
            </a:r>
            <a:r>
              <a:rPr lang="en-US" altLang="en-US" baseline="0" dirty="0" smtClean="0"/>
              <a:t> performing a probabilistic sensitivity analysis, the user must define the distribution of values for sensitivity and specificity of the exposure measurement.  In this example, let us assume that the deterministic values on the prior slide are the most likely values but that values on either side of them also are plausible.  For this, we will assume a triangular distribution of values. For the range, we will assume plus or minus 0.1 on either side of the most likely value, except for in the last instance, we are bounded by 1.0. </a:t>
            </a:r>
          </a:p>
          <a:p>
            <a:endParaRPr lang="en-US" altLang="en-US" baseline="0" dirty="0" smtClean="0"/>
          </a:p>
          <a:p>
            <a:r>
              <a:rPr lang="en-US" altLang="en-US" baseline="0" dirty="0" smtClean="0"/>
              <a:t>A probabilistic sensitivity analysis involves drawing a value from the distribution of sensitivity and specificity values, correcting the data according to the measurement errors, and, finally, calculating the new corrected measure of association.  The user can control how often this occur with  the replications (reps) option.  We have chosen 2000 here, but one could choose more if one’s computing speed is sufficient.  </a:t>
            </a:r>
          </a:p>
          <a:p>
            <a:endParaRPr lang="en-US" altLang="en-US" baseline="0" dirty="0" smtClean="0"/>
          </a:p>
          <a:p>
            <a:r>
              <a:rPr lang="en-US" altLang="en-US" baseline="0" dirty="0" smtClean="0"/>
              <a:t>After performing 2000 pulls of values from the 4 established distributions, we get 2000 different values for the odds ratio, and Stata displays the distribution of these in the output.  The first line “conventional” is what got originally with the native uncorrected data.  The second line “systematic error” is the distribution of corrected odds ratios.   The third line “systematic and random error” adds random error to the systematic error correction.  This would be the best interval of estimates for the problem in that it incorporates both systematic and random error.  </a:t>
            </a:r>
          </a:p>
          <a:p>
            <a:endParaRPr lang="en-US" altLang="en-US" baseline="0" dirty="0" smtClean="0"/>
          </a:p>
          <a:p>
            <a:r>
              <a:rPr lang="en-US" altLang="en-US" baseline="0" dirty="0" smtClean="0"/>
              <a:t>Note: these analyses can be made even more sophisticated by assigning more or less differential misclassification of exposure with respect to outcome status. This can be achieved with the “corrsens()” and “corrspec()” options.  </a:t>
            </a:r>
            <a:endParaRPr lang="en-US" altLang="en-US" dirty="0"/>
          </a:p>
        </p:txBody>
      </p:sp>
    </p:spTree>
    <p:extLst>
      <p:ext uri="{BB962C8B-B14F-4D97-AF65-F5344CB8AC3E}">
        <p14:creationId xmlns:p14="http://schemas.microsoft.com/office/powerpoint/2010/main" val="32474970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F7C4C-E451-427D-8377-99F959810CE0}" type="slidenum">
              <a:rPr lang="en-US" altLang="en-US"/>
              <a:pPr/>
              <a:t>83</a:t>
            </a:fld>
            <a:endParaRPr lang="en-US" altLang="en-US" dirty="0"/>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ltLang="en-US" dirty="0"/>
              <a:t>All of our comments so far were in the context of a dichotomous exposure and dichotomous outcome.  </a:t>
            </a:r>
          </a:p>
          <a:p>
            <a:endParaRPr lang="en-US" altLang="en-US" dirty="0"/>
          </a:p>
          <a:p>
            <a:r>
              <a:rPr lang="en-US" altLang="en-US" dirty="0"/>
              <a:t>Unfortunately, things are more complicated and less predictable with multi-level exposures.   With dichotomous  exposure or outcome variables, we were pretty much assured that non-differential misclassification would lead to a bias towards the null.  However, consider a multi-level exposure, say something like “no cigarette use”, “some cigarette use”, and “a lot of cigarette use”.  If we performed a case-control study, for example, we aren’t limited to dichotomous exposure variables; we can have as many levels of exposure as we like, and we had an example of this in the previous problem sets.  When you do this, you need to assign one of the levels as the reference category, and you then compare each of the other exposure categories to the reference category.</a:t>
            </a:r>
          </a:p>
          <a:p>
            <a:endParaRPr lang="en-US" altLang="en-US" dirty="0"/>
          </a:p>
          <a:p>
            <a:r>
              <a:rPr lang="en-US" altLang="en-US" dirty="0"/>
              <a:t>On the left panel is the truth in the source population.  Here you can see that we have an exposure with three categories, none, low, and high.  Compared to the none group, the odds ratio for the disease outcome is 2.0 for the low exposure group and 6.0 for the high exposure group.    However, what happens if there is non-differential misclassification between the low and high exposure groups, and assume it is fairly high.  What you end up with is a bias away from the null when comparing the “low” exposure group to the no exposure group, an odds ratio of 3.1.</a:t>
            </a:r>
          </a:p>
          <a:p>
            <a:endParaRPr lang="en-US" altLang="en-US" dirty="0"/>
          </a:p>
        </p:txBody>
      </p:sp>
    </p:spTree>
    <p:extLst>
      <p:ext uri="{BB962C8B-B14F-4D97-AF65-F5344CB8AC3E}">
        <p14:creationId xmlns:p14="http://schemas.microsoft.com/office/powerpoint/2010/main" val="10305533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1D4BF-C4DB-4F5C-9A52-802437EEF773}" type="slidenum">
              <a:rPr lang="en-US" altLang="en-US"/>
              <a:pPr/>
              <a:t>84</a:t>
            </a:fld>
            <a:endParaRPr lang="en-US" altLang="en-US" dirty="0"/>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ltLang="en-US" dirty="0"/>
              <a:t>Although somewhat less plausible, if misclassification occurs between non-adjacent exposure categories, for example, between the high exposure group and the no exposure group, then some wild behavior can occur.  Here, you can see how a J-shaped relationship could occur if persons in both the high exposure group and low exposure group are misclassified into the no exposure group.  </a:t>
            </a:r>
          </a:p>
          <a:p>
            <a:endParaRPr lang="en-US" altLang="en-US" dirty="0"/>
          </a:p>
          <a:p>
            <a:r>
              <a:rPr lang="en-US" altLang="en-US" dirty="0"/>
              <a:t>The overall point is that in the presence of multi-level exposures, there are not simple rules as to how even non-differential exposure will alter the truth. </a:t>
            </a:r>
          </a:p>
        </p:txBody>
      </p:sp>
    </p:spTree>
    <p:extLst>
      <p:ext uri="{BB962C8B-B14F-4D97-AF65-F5344CB8AC3E}">
        <p14:creationId xmlns:p14="http://schemas.microsoft.com/office/powerpoint/2010/main" val="790254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66DC5-4263-415F-8413-7F01B822EC84}" type="slidenum">
              <a:rPr lang="en-US" altLang="en-US"/>
              <a:pPr/>
              <a:t>10</a:t>
            </a:fld>
            <a:endParaRPr lang="en-US" altLang="en-US" dirty="0"/>
          </a:p>
        </p:txBody>
      </p:sp>
      <p:sp>
        <p:nvSpPr>
          <p:cNvPr id="288770" name="Rectangle 1026"/>
          <p:cNvSpPr>
            <a:spLocks noGrp="1" noRot="1" noChangeAspect="1" noChangeArrowheads="1" noTextEdit="1"/>
          </p:cNvSpPr>
          <p:nvPr>
            <p:ph type="sldImg"/>
          </p:nvPr>
        </p:nvSpPr>
        <p:spPr>
          <a:xfrm>
            <a:off x="890588" y="696913"/>
            <a:ext cx="5229225" cy="3486150"/>
          </a:xfrm>
          <a:ln/>
        </p:spPr>
      </p:sp>
      <p:sp>
        <p:nvSpPr>
          <p:cNvPr id="288771" name="Rectangle 1027"/>
          <p:cNvSpPr>
            <a:spLocks noGrp="1" noChangeArrowheads="1"/>
          </p:cNvSpPr>
          <p:nvPr>
            <p:ph type="body" idx="1"/>
          </p:nvPr>
        </p:nvSpPr>
        <p:spPr>
          <a:xfrm>
            <a:off x="935038" y="4414838"/>
            <a:ext cx="5140325" cy="4184650"/>
          </a:xfrm>
        </p:spPr>
        <p:txBody>
          <a:bodyPr lIns="89346" tIns="44673" rIns="89346" bIns="44673"/>
          <a:lstStyle/>
          <a:p>
            <a:r>
              <a:rPr lang="en-US" altLang="en-US" dirty="0" smtClean="0"/>
              <a:t>This</a:t>
            </a:r>
            <a:r>
              <a:rPr lang="en-US" altLang="en-US" baseline="0" dirty="0" smtClean="0"/>
              <a:t> reminds us that the terms we use to </a:t>
            </a:r>
            <a:r>
              <a:rPr lang="en-US" altLang="en-US" dirty="0" smtClean="0"/>
              <a:t>characterize misclassification are already</a:t>
            </a:r>
            <a:r>
              <a:rPr lang="en-US" altLang="en-US" baseline="0" dirty="0" smtClean="0"/>
              <a:t> known to most of you.  These are the terms we use to describe the validity of dichotomous variables.  </a:t>
            </a:r>
            <a:r>
              <a:rPr lang="en-US" altLang="en-US" dirty="0" smtClean="0"/>
              <a:t>This </a:t>
            </a:r>
            <a:r>
              <a:rPr lang="en-US" altLang="en-US" dirty="0"/>
              <a:t>is review for most people.</a:t>
            </a:r>
          </a:p>
          <a:p>
            <a:endParaRPr lang="en-US" altLang="en-US" dirty="0"/>
          </a:p>
          <a:p>
            <a:r>
              <a:rPr lang="en-US" altLang="en-US" dirty="0"/>
              <a:t>For dichotomous variables, we describe the validity of measurement in terms of two parameters - sensitivity and specificity. </a:t>
            </a:r>
            <a:r>
              <a:rPr lang="en-US" altLang="en-US" baseline="0" dirty="0" smtClean="0"/>
              <a:t> You </a:t>
            </a:r>
            <a:r>
              <a:rPr lang="en-US" altLang="en-US" dirty="0" smtClean="0"/>
              <a:t>know </a:t>
            </a:r>
            <a:r>
              <a:rPr lang="en-US" altLang="en-US" dirty="0"/>
              <a:t>these terms inside and out by your work in our </a:t>
            </a:r>
            <a:r>
              <a:rPr lang="en-US" altLang="en-US" i="1" dirty="0"/>
              <a:t>Clinical Epidemiology</a:t>
            </a:r>
            <a:r>
              <a:rPr lang="en-US" altLang="en-US" dirty="0"/>
              <a:t> </a:t>
            </a:r>
            <a:r>
              <a:rPr lang="en-US" altLang="en-US" dirty="0" smtClean="0"/>
              <a:t> course</a:t>
            </a:r>
            <a:r>
              <a:rPr lang="en-US" altLang="en-US" dirty="0"/>
              <a:t>.  Sensitivity is the ability of a measurement to identify correctly those who have the characteristic (disease or exposure) of interest.  </a:t>
            </a:r>
            <a:r>
              <a:rPr lang="en-US" altLang="en-US" dirty="0" smtClean="0"/>
              <a:t>In</a:t>
            </a:r>
            <a:r>
              <a:rPr lang="en-US" altLang="en-US" baseline="0" dirty="0" smtClean="0"/>
              <a:t> contrast, s</a:t>
            </a:r>
            <a:r>
              <a:rPr lang="en-US" altLang="en-US" dirty="0" smtClean="0"/>
              <a:t>pecificity </a:t>
            </a:r>
            <a:r>
              <a:rPr lang="en-US" altLang="en-US" dirty="0"/>
              <a:t>is the ability of a measurement to correctly identify those persons who do </a:t>
            </a:r>
            <a:r>
              <a:rPr lang="en-US" altLang="en-US" u="sng" dirty="0"/>
              <a:t>not</a:t>
            </a:r>
            <a:r>
              <a:rPr lang="en-US" altLang="en-US" dirty="0"/>
              <a:t> have the characteristic of interest.  </a:t>
            </a:r>
          </a:p>
          <a:p>
            <a:endParaRPr lang="en-US" altLang="en-US" dirty="0"/>
          </a:p>
          <a:p>
            <a:r>
              <a:rPr lang="en-US" altLang="en-US" dirty="0"/>
              <a:t>In the </a:t>
            </a:r>
            <a:r>
              <a:rPr lang="en-US" altLang="en-US" i="1" dirty="0"/>
              <a:t>Clinical Epidemiology</a:t>
            </a:r>
            <a:r>
              <a:rPr lang="en-US" altLang="en-US" dirty="0"/>
              <a:t> </a:t>
            </a:r>
            <a:r>
              <a:rPr lang="en-US" altLang="en-US" dirty="0" smtClean="0"/>
              <a:t> course </a:t>
            </a:r>
            <a:r>
              <a:rPr lang="en-US" altLang="en-US" dirty="0"/>
              <a:t>and most of your previous work, you likely learned these words in terms of diagnostic tests (i.e., looking for diseases), but, in fact, the terms can be used for assessing the accuracy of the measurement of any kind of dichotomous variable, be it </a:t>
            </a:r>
            <a:r>
              <a:rPr lang="en-US" altLang="en-US" dirty="0" smtClean="0"/>
              <a:t>exposure, </a:t>
            </a:r>
            <a:r>
              <a:rPr lang="en-US" altLang="en-US" dirty="0"/>
              <a:t>outcome, or </a:t>
            </a:r>
            <a:r>
              <a:rPr lang="en-US" altLang="en-US" dirty="0" smtClean="0"/>
              <a:t>any other kind of </a:t>
            </a:r>
            <a:r>
              <a:rPr lang="en-US" altLang="en-US" dirty="0"/>
              <a:t>variable.  </a:t>
            </a:r>
          </a:p>
        </p:txBody>
      </p:sp>
    </p:spTree>
    <p:extLst>
      <p:ext uri="{BB962C8B-B14F-4D97-AF65-F5344CB8AC3E}">
        <p14:creationId xmlns:p14="http://schemas.microsoft.com/office/powerpoint/2010/main" val="270196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707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27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41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49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dirty="0"/>
          </a:p>
        </p:txBody>
      </p:sp>
    </p:spTree>
    <p:extLst>
      <p:ext uri="{BB962C8B-B14F-4D97-AF65-F5344CB8AC3E}">
        <p14:creationId xmlns:p14="http://schemas.microsoft.com/office/powerpoint/2010/main" val="412997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90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749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501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452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865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92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6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0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png"/><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png"/><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png"/><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1.png"/><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6.emf"/><Relationship Id="rId5" Type="http://schemas.openxmlformats.org/officeDocument/2006/relationships/oleObject" Target="../embeddings/Microsoft_Word_97_-_2003_Document1.doc"/><Relationship Id="rId4" Type="http://schemas.openxmlformats.org/officeDocument/2006/relationships/oleObject" Target="../embeddings/oleObject1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6.emf"/><Relationship Id="rId5" Type="http://schemas.openxmlformats.org/officeDocument/2006/relationships/oleObject" Target="../embeddings/Microsoft_Word_97_-_2003_Document2.doc"/><Relationship Id="rId4" Type="http://schemas.openxmlformats.org/officeDocument/2006/relationships/oleObject" Target="../embeddings/oleObject1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16.emf"/><Relationship Id="rId5" Type="http://schemas.openxmlformats.org/officeDocument/2006/relationships/oleObject" Target="../embeddings/Microsoft_Word_97_-_2003_Document3.doc"/><Relationship Id="rId4" Type="http://schemas.openxmlformats.org/officeDocument/2006/relationships/oleObject" Target="../embeddings/oleObject1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7.emf"/><Relationship Id="rId5" Type="http://schemas.openxmlformats.org/officeDocument/2006/relationships/oleObject" Target="../embeddings/Microsoft_Word_97_-_2003_Document4.doc"/><Relationship Id="rId4" Type="http://schemas.openxmlformats.org/officeDocument/2006/relationships/oleObject" Target="../embeddings/oleObject17.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Microsoft_Word_97_-_2003_Document6.doc"/><Relationship Id="rId3" Type="http://schemas.openxmlformats.org/officeDocument/2006/relationships/notesSlide" Target="../notesSlides/notesSlide46.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8.emf"/><Relationship Id="rId5" Type="http://schemas.openxmlformats.org/officeDocument/2006/relationships/oleObject" Target="../embeddings/Microsoft_Word_97_-_2003_Document5.doc"/><Relationship Id="rId4" Type="http://schemas.openxmlformats.org/officeDocument/2006/relationships/oleObject" Target="../embeddings/oleObject18.bin"/><Relationship Id="rId9" Type="http://schemas.openxmlformats.org/officeDocument/2006/relationships/image" Target="../media/image19.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20.wmf"/><Relationship Id="rId4"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1.emf"/><Relationship Id="rId5" Type="http://schemas.openxmlformats.org/officeDocument/2006/relationships/oleObject" Target="../embeddings/Microsoft_Word_97_-_2003_Document7.doc"/><Relationship Id="rId4" Type="http://schemas.openxmlformats.org/officeDocument/2006/relationships/oleObject" Target="../embeddings/oleObject21.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oleObject" Target="../embeddings/oleObject2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24.emf"/><Relationship Id="rId5" Type="http://schemas.openxmlformats.org/officeDocument/2006/relationships/oleObject" Target="../embeddings/Microsoft_Word_97_-_2003_Document8.doc"/><Relationship Id="rId4" Type="http://schemas.openxmlformats.org/officeDocument/2006/relationships/oleObject" Target="../embeddings/oleObject2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25.wmf"/><Relationship Id="rId4" Type="http://schemas.openxmlformats.org/officeDocument/2006/relationships/oleObject" Target="../embeddings/oleObject24.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6.png"/><Relationship Id="rId4" Type="http://schemas.openxmlformats.org/officeDocument/2006/relationships/oleObject" Target="../embeddings/oleObject25.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8.wmf"/><Relationship Id="rId4" Type="http://schemas.openxmlformats.org/officeDocument/2006/relationships/oleObject" Target="../embeddings/oleObject26.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7.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77.xml"/><Relationship Id="rId7" Type="http://schemas.openxmlformats.org/officeDocument/2006/relationships/image" Target="../media/image31.wmf"/><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oleObject" Target="../embeddings/oleObject29.bin"/><Relationship Id="rId5" Type="http://schemas.openxmlformats.org/officeDocument/2006/relationships/image" Target="../media/image30.wmf"/><Relationship Id="rId4" Type="http://schemas.openxmlformats.org/officeDocument/2006/relationships/oleObject" Target="../embeddings/oleObject28.bin"/><Relationship Id="rId9" Type="http://schemas.openxmlformats.org/officeDocument/2006/relationships/image" Target="../media/image32.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33.emf"/><Relationship Id="rId5" Type="http://schemas.openxmlformats.org/officeDocument/2006/relationships/oleObject" Target="../embeddings/Microsoft_Word_97_-_2003_Document9.doc"/><Relationship Id="rId4" Type="http://schemas.openxmlformats.org/officeDocument/2006/relationships/oleObject" Target="../embeddings/oleObject31.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33.emf"/><Relationship Id="rId5" Type="http://schemas.openxmlformats.org/officeDocument/2006/relationships/oleObject" Target="../embeddings/Microsoft_Word_97_-_2003_Document10.doc"/><Relationship Id="rId4" Type="http://schemas.openxmlformats.org/officeDocument/2006/relationships/oleObject" Target="../embeddings/oleObject32.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34.bin"/><Relationship Id="rId5" Type="http://schemas.openxmlformats.org/officeDocument/2006/relationships/image" Target="../media/image34.wmf"/><Relationship Id="rId4" Type="http://schemas.openxmlformats.org/officeDocument/2006/relationships/oleObject" Target="../embeddings/oleObject33.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36.bin"/><Relationship Id="rId5" Type="http://schemas.openxmlformats.org/officeDocument/2006/relationships/image" Target="../media/image36.wmf"/><Relationship Id="rId4" Type="http://schemas.openxmlformats.org/officeDocument/2006/relationships/oleObject" Target="../embeddings/oleObject3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342900" y="76200"/>
            <a:ext cx="9686925" cy="1470025"/>
          </a:xfrm>
        </p:spPr>
        <p:txBody>
          <a:bodyPr/>
          <a:lstStyle/>
          <a:p>
            <a:r>
              <a:rPr lang="en-US" altLang="en-US" dirty="0"/>
              <a:t>Please </a:t>
            </a:r>
            <a:r>
              <a:rPr lang="en-US" altLang="en-US" dirty="0" smtClean="0"/>
              <a:t>pick up an i</a:t>
            </a:r>
            <a:r>
              <a:rPr lang="en-US" altLang="en-US" dirty="0" smtClean="0">
                <a:solidFill>
                  <a:srgbClr val="FF3300"/>
                </a:solidFill>
              </a:rPr>
              <a:t>&gt;</a:t>
            </a:r>
            <a:r>
              <a:rPr lang="en-US" altLang="en-US" dirty="0" smtClean="0"/>
              <a:t>clicker</a:t>
            </a:r>
            <a:endParaRPr lang="en-US" altLang="en-US" dirty="0"/>
          </a:p>
        </p:txBody>
      </p:sp>
      <p:pic>
        <p:nvPicPr>
          <p:cNvPr id="533508" name="Picture 4" descr="iclicker2-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2044700"/>
            <a:ext cx="2439988" cy="370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304800"/>
            <a:ext cx="10287000" cy="533400"/>
          </a:xfrm>
        </p:spPr>
        <p:txBody>
          <a:bodyPr/>
          <a:lstStyle/>
          <a:p>
            <a:r>
              <a:rPr lang="en-US" altLang="en-US" sz="2800" dirty="0"/>
              <a:t>Terms Used to Characterize </a:t>
            </a:r>
            <a:r>
              <a:rPr lang="en-US" altLang="en-US" sz="2800" dirty="0" smtClean="0"/>
              <a:t>Classification of</a:t>
            </a:r>
            <a:br>
              <a:rPr lang="en-US" altLang="en-US" sz="2800" dirty="0" smtClean="0"/>
            </a:br>
            <a:r>
              <a:rPr lang="en-US" altLang="en-US" sz="2800" dirty="0"/>
              <a:t> </a:t>
            </a:r>
            <a:r>
              <a:rPr lang="en-US" altLang="en-US" sz="2800" dirty="0" smtClean="0"/>
              <a:t>    </a:t>
            </a:r>
            <a:r>
              <a:rPr lang="en-US" altLang="en-US" sz="2800" dirty="0"/>
              <a:t>Dichotomous Variables</a:t>
            </a:r>
            <a:r>
              <a:rPr lang="en-US" altLang="en-US" sz="2800" b="0" dirty="0"/>
              <a:t> </a:t>
            </a:r>
            <a:r>
              <a:rPr lang="en-US" altLang="en-US" sz="2800" dirty="0"/>
              <a:t>(Terms for Validity)	</a:t>
            </a:r>
          </a:p>
        </p:txBody>
      </p:sp>
      <p:sp>
        <p:nvSpPr>
          <p:cNvPr id="287747" name="Rectangle 3"/>
          <p:cNvSpPr>
            <a:spLocks noGrp="1" noChangeArrowheads="1"/>
          </p:cNvSpPr>
          <p:nvPr>
            <p:ph type="body" sz="half" idx="1"/>
          </p:nvPr>
        </p:nvSpPr>
        <p:spPr>
          <a:xfrm>
            <a:off x="314325" y="3048000"/>
            <a:ext cx="9782175" cy="3581400"/>
          </a:xfrm>
        </p:spPr>
        <p:txBody>
          <a:bodyPr/>
          <a:lstStyle/>
          <a:p>
            <a:pPr>
              <a:lnSpc>
                <a:spcPct val="120000"/>
              </a:lnSpc>
            </a:pPr>
            <a:r>
              <a:rPr lang="en-US" altLang="en-US" sz="2400" b="1" dirty="0"/>
              <a:t>Sensitivity</a:t>
            </a:r>
          </a:p>
          <a:p>
            <a:pPr lvl="1">
              <a:lnSpc>
                <a:spcPct val="120000"/>
              </a:lnSpc>
              <a:spcBef>
                <a:spcPts val="0"/>
              </a:spcBef>
            </a:pPr>
            <a:r>
              <a:rPr lang="en-US" altLang="en-US" sz="2400" dirty="0"/>
              <a:t>the ability of a measurement to identify correctly those who </a:t>
            </a:r>
            <a:r>
              <a:rPr lang="en-US" altLang="en-US" sz="2400" u="sng" dirty="0"/>
              <a:t>HAVE</a:t>
            </a:r>
            <a:r>
              <a:rPr lang="en-US" altLang="en-US" sz="2400" dirty="0"/>
              <a:t>  the characteristic (disease or exposure) of interest. </a:t>
            </a:r>
          </a:p>
          <a:p>
            <a:pPr lvl="1">
              <a:lnSpc>
                <a:spcPct val="120000"/>
              </a:lnSpc>
            </a:pPr>
            <a:endParaRPr lang="en-US" altLang="en-US" sz="600" dirty="0"/>
          </a:p>
          <a:p>
            <a:pPr>
              <a:lnSpc>
                <a:spcPct val="120000"/>
              </a:lnSpc>
            </a:pPr>
            <a:r>
              <a:rPr lang="en-US" altLang="en-US" sz="2400" b="1" dirty="0"/>
              <a:t>Specificity</a:t>
            </a:r>
          </a:p>
          <a:p>
            <a:pPr lvl="1">
              <a:lnSpc>
                <a:spcPct val="120000"/>
              </a:lnSpc>
              <a:spcBef>
                <a:spcPts val="0"/>
              </a:spcBef>
            </a:pPr>
            <a:r>
              <a:rPr lang="en-US" altLang="en-US" sz="2400" dirty="0"/>
              <a:t>the ability of a measurement to identify correctly those who do </a:t>
            </a:r>
            <a:r>
              <a:rPr lang="en-US" altLang="en-US" sz="2400" u="sng" dirty="0"/>
              <a:t>NOT</a:t>
            </a:r>
            <a:r>
              <a:rPr lang="en-US" altLang="en-US" sz="2400" dirty="0"/>
              <a:t> have the characteristic of </a:t>
            </a:r>
            <a:r>
              <a:rPr lang="en-US" altLang="en-US" sz="2400" dirty="0" smtClean="0"/>
              <a:t>interest</a:t>
            </a:r>
          </a:p>
          <a:p>
            <a:pPr lvl="1">
              <a:lnSpc>
                <a:spcPct val="120000"/>
              </a:lnSpc>
              <a:spcBef>
                <a:spcPts val="0"/>
              </a:spcBef>
            </a:pPr>
            <a:endParaRPr lang="en-US" altLang="en-US" sz="800" dirty="0"/>
          </a:p>
          <a:p>
            <a:pPr>
              <a:lnSpc>
                <a:spcPct val="120000"/>
              </a:lnSpc>
            </a:pPr>
            <a:r>
              <a:rPr lang="en-US" altLang="en-US" sz="2400" b="1" dirty="0"/>
              <a:t>Applies to any dichotomous variable, not just diagnoses</a:t>
            </a:r>
          </a:p>
        </p:txBody>
      </p:sp>
      <p:graphicFrame>
        <p:nvGraphicFramePr>
          <p:cNvPr id="287750" name="Object 6"/>
          <p:cNvGraphicFramePr>
            <a:graphicFrameLocks noGrp="1" noChangeAspect="1"/>
          </p:cNvGraphicFramePr>
          <p:nvPr>
            <p:ph sz="half" idx="2"/>
          </p:nvPr>
        </p:nvGraphicFramePr>
        <p:xfrm>
          <a:off x="487363" y="1295400"/>
          <a:ext cx="8770937" cy="1987550"/>
        </p:xfrm>
        <a:graphic>
          <a:graphicData uri="http://schemas.openxmlformats.org/presentationml/2006/ole">
            <mc:AlternateContent xmlns:mc="http://schemas.openxmlformats.org/markup-compatibility/2006">
              <mc:Choice xmlns:v="urn:schemas-microsoft-com:vml" Requires="v">
                <p:oleObj spid="_x0000_s287877" name="Document" r:id="rId4" imgW="8725548" imgH="2645754" progId="Word.Document.8">
                  <p:embed/>
                </p:oleObj>
              </mc:Choice>
              <mc:Fallback>
                <p:oleObj name="Document" r:id="rId4" imgW="8725548" imgH="2645754"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3" y="1295400"/>
                        <a:ext cx="8770937"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752" name="Text Box 8"/>
          <p:cNvSpPr txBox="1">
            <a:spLocks noChangeArrowheads="1"/>
          </p:cNvSpPr>
          <p:nvPr/>
        </p:nvSpPr>
        <p:spPr bwMode="auto">
          <a:xfrm>
            <a:off x="7658100" y="1066800"/>
            <a:ext cx="26289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latin typeface="Arial" charset="0"/>
              </a:rPr>
              <a:t>Positive predictive value = a/(a+b)</a:t>
            </a:r>
          </a:p>
          <a:p>
            <a:pPr>
              <a:spcBef>
                <a:spcPct val="50000"/>
              </a:spcBef>
            </a:pPr>
            <a:r>
              <a:rPr lang="en-US" altLang="en-US" sz="2000" dirty="0">
                <a:latin typeface="Arial" charset="0"/>
              </a:rPr>
              <a:t>Negative predictive value = d/(c+d)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Text Box 3"/>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76164" name="Text Box 4"/>
          <p:cNvSpPr txBox="1">
            <a:spLocks noChangeArrowheads="1"/>
          </p:cNvSpPr>
          <p:nvPr/>
        </p:nvSpPr>
        <p:spPr bwMode="auto">
          <a:xfrm>
            <a:off x="381000" y="4054475"/>
            <a:ext cx="4533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SOURCE POPULATION = CALIFORNIA</a:t>
            </a:r>
          </a:p>
        </p:txBody>
      </p:sp>
      <p:sp>
        <p:nvSpPr>
          <p:cNvPr id="476165" name="Text Box 5"/>
          <p:cNvSpPr txBox="1">
            <a:spLocks noChangeArrowheads="1"/>
          </p:cNvSpPr>
          <p:nvPr/>
        </p:nvSpPr>
        <p:spPr bwMode="auto">
          <a:xfrm>
            <a:off x="4381500" y="5943600"/>
            <a:ext cx="5792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STUDY SAMPLE = PRE-ELECTION POLL</a:t>
            </a:r>
          </a:p>
          <a:p>
            <a:r>
              <a:rPr lang="en-US" altLang="en-US" dirty="0"/>
              <a:t>(Field Poll)</a:t>
            </a:r>
          </a:p>
        </p:txBody>
      </p:sp>
      <p:sp>
        <p:nvSpPr>
          <p:cNvPr id="476166" name="Text Box 6"/>
          <p:cNvSpPr txBox="1">
            <a:spLocks noChangeArrowheads="1"/>
          </p:cNvSpPr>
          <p:nvPr/>
        </p:nvSpPr>
        <p:spPr bwMode="auto">
          <a:xfrm>
            <a:off x="761999" y="188893"/>
            <a:ext cx="89535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Arial" charset="0"/>
              </a:rPr>
              <a:t>Descriptive Study:  Measurement </a:t>
            </a:r>
            <a:r>
              <a:rPr lang="en-US" altLang="en-US" sz="2800" b="1" dirty="0" smtClean="0">
                <a:latin typeface="Arial" charset="0"/>
              </a:rPr>
              <a:t>Bias from Measurement Error in Dichotomous Variable</a:t>
            </a:r>
            <a:endParaRPr lang="en-US" altLang="en-US" sz="2800" b="1" dirty="0">
              <a:latin typeface="Arial Unicode MS" pitchFamily="34" charset="-128"/>
            </a:endParaRPr>
          </a:p>
        </p:txBody>
      </p:sp>
      <p:sp>
        <p:nvSpPr>
          <p:cNvPr id="476169" name="Text Box 9"/>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dirty="0"/>
          </a:p>
          <a:p>
            <a:pPr>
              <a:spcBef>
                <a:spcPct val="50000"/>
              </a:spcBef>
            </a:pPr>
            <a:r>
              <a:rPr lang="en-US" altLang="en-US" sz="2800" dirty="0"/>
              <a:t>Deukmejian </a:t>
            </a:r>
          </a:p>
          <a:p>
            <a:pPr>
              <a:spcBef>
                <a:spcPct val="50000"/>
              </a:spcBef>
            </a:pPr>
            <a:endParaRPr lang="en-US" altLang="en-US" sz="1200" dirty="0"/>
          </a:p>
        </p:txBody>
      </p:sp>
      <p:sp>
        <p:nvSpPr>
          <p:cNvPr id="476168" name="Text Box 8"/>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dirty="0">
              <a:solidFill>
                <a:schemeClr val="bg1"/>
              </a:solidFill>
            </a:endParaRPr>
          </a:p>
          <a:p>
            <a:pPr>
              <a:spcBef>
                <a:spcPct val="50000"/>
              </a:spcBef>
            </a:pPr>
            <a:r>
              <a:rPr lang="en-US" altLang="en-US" sz="2800" dirty="0">
                <a:solidFill>
                  <a:schemeClr val="bg1"/>
                </a:solidFill>
              </a:rPr>
              <a:t>Bradley +7%</a:t>
            </a: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p:txBody>
      </p:sp>
      <p:sp>
        <p:nvSpPr>
          <p:cNvPr id="476172" name="Rectangle 12"/>
          <p:cNvSpPr>
            <a:spLocks noChangeArrowheads="1"/>
          </p:cNvSpPr>
          <p:nvPr/>
        </p:nvSpPr>
        <p:spPr bwMode="auto">
          <a:xfrm>
            <a:off x="800100" y="1524000"/>
            <a:ext cx="3886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6173" name="Text Box 13"/>
          <p:cNvSpPr txBox="1">
            <a:spLocks noChangeArrowheads="1"/>
          </p:cNvSpPr>
          <p:nvPr/>
        </p:nvSpPr>
        <p:spPr bwMode="auto">
          <a:xfrm>
            <a:off x="5143500" y="12192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1982 California Governor Election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78211" name="Text Box 3"/>
          <p:cNvSpPr txBox="1">
            <a:spLocks noChangeArrowheads="1"/>
          </p:cNvSpPr>
          <p:nvPr/>
        </p:nvSpPr>
        <p:spPr bwMode="auto">
          <a:xfrm>
            <a:off x="152400" y="4343400"/>
            <a:ext cx="4533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SOURCE POPULATION = CALIFORNIA</a:t>
            </a:r>
          </a:p>
        </p:txBody>
      </p:sp>
      <p:sp>
        <p:nvSpPr>
          <p:cNvPr id="478212" name="Text Box 4"/>
          <p:cNvSpPr txBox="1">
            <a:spLocks noChangeArrowheads="1"/>
          </p:cNvSpPr>
          <p:nvPr/>
        </p:nvSpPr>
        <p:spPr bwMode="auto">
          <a:xfrm>
            <a:off x="3771900" y="5959475"/>
            <a:ext cx="6373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STUDY SAMPLE = PRE-ELECTION POLL</a:t>
            </a:r>
          </a:p>
          <a:p>
            <a:r>
              <a:rPr lang="en-US" altLang="en-US" dirty="0"/>
              <a:t>(Field Poll, one of the largest pre-election surveys)</a:t>
            </a:r>
          </a:p>
        </p:txBody>
      </p:sp>
      <p:sp>
        <p:nvSpPr>
          <p:cNvPr id="478213" name="Text Box 5"/>
          <p:cNvSpPr txBox="1">
            <a:spLocks noChangeArrowheads="1"/>
          </p:cNvSpPr>
          <p:nvPr/>
        </p:nvSpPr>
        <p:spPr bwMode="auto">
          <a:xfrm>
            <a:off x="1687513" y="228600"/>
            <a:ext cx="6656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Descriptive Study:  Measurement Bias</a:t>
            </a:r>
            <a:endParaRPr lang="en-US" altLang="en-US" sz="2800" b="1" dirty="0">
              <a:latin typeface="Arial Unicode MS" pitchFamily="34" charset="-128"/>
            </a:endParaRPr>
          </a:p>
        </p:txBody>
      </p:sp>
      <p:sp>
        <p:nvSpPr>
          <p:cNvPr id="478214" name="Text Box 6"/>
          <p:cNvSpPr txBox="1">
            <a:spLocks noChangeArrowheads="1"/>
          </p:cNvSpPr>
          <p:nvPr/>
        </p:nvSpPr>
        <p:spPr bwMode="auto">
          <a:xfrm>
            <a:off x="4533900" y="1524000"/>
            <a:ext cx="5105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“Bradley Effect” = Respondents who favored Deukmejian sought to avoid appearing racist and hence did not state true choice in pre-election survey</a:t>
            </a:r>
          </a:p>
        </p:txBody>
      </p:sp>
      <p:sp>
        <p:nvSpPr>
          <p:cNvPr id="478215" name="Text Box 7"/>
          <p:cNvSpPr txBox="1">
            <a:spLocks noChangeArrowheads="1"/>
          </p:cNvSpPr>
          <p:nvPr/>
        </p:nvSpPr>
        <p:spPr bwMode="auto">
          <a:xfrm>
            <a:off x="5753100" y="4773613"/>
            <a:ext cx="2362200" cy="116998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dirty="0"/>
          </a:p>
          <a:p>
            <a:pPr>
              <a:spcBef>
                <a:spcPct val="50000"/>
              </a:spcBef>
            </a:pPr>
            <a:r>
              <a:rPr lang="en-US" altLang="en-US" sz="2800" dirty="0"/>
              <a:t>Deukmejian </a:t>
            </a:r>
          </a:p>
          <a:p>
            <a:pPr>
              <a:spcBef>
                <a:spcPct val="50000"/>
              </a:spcBef>
            </a:pPr>
            <a:endParaRPr lang="en-US" altLang="en-US" sz="1200" dirty="0"/>
          </a:p>
        </p:txBody>
      </p:sp>
      <p:sp>
        <p:nvSpPr>
          <p:cNvPr id="478216" name="Text Box 8"/>
          <p:cNvSpPr txBox="1">
            <a:spLocks noChangeArrowheads="1"/>
          </p:cNvSpPr>
          <p:nvPr/>
        </p:nvSpPr>
        <p:spPr bwMode="auto">
          <a:xfrm>
            <a:off x="571500" y="2549525"/>
            <a:ext cx="3581400" cy="1717675"/>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dirty="0"/>
          </a:p>
          <a:p>
            <a:pPr>
              <a:spcBef>
                <a:spcPct val="50000"/>
              </a:spcBef>
            </a:pPr>
            <a:r>
              <a:rPr lang="en-US" altLang="en-US" sz="2800" dirty="0"/>
              <a:t>Deukmejian 49% </a:t>
            </a:r>
          </a:p>
          <a:p>
            <a:pPr>
              <a:spcBef>
                <a:spcPct val="50000"/>
              </a:spcBef>
            </a:pPr>
            <a:endParaRPr lang="en-US" altLang="en-US" dirty="0"/>
          </a:p>
        </p:txBody>
      </p:sp>
      <p:sp>
        <p:nvSpPr>
          <p:cNvPr id="478217" name="Text Box 9"/>
          <p:cNvSpPr txBox="1">
            <a:spLocks noChangeArrowheads="1"/>
          </p:cNvSpPr>
          <p:nvPr/>
        </p:nvSpPr>
        <p:spPr bwMode="auto">
          <a:xfrm>
            <a:off x="5753100" y="3352800"/>
            <a:ext cx="2362200" cy="1520825"/>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dirty="0">
              <a:solidFill>
                <a:schemeClr val="bg1"/>
              </a:solidFill>
            </a:endParaRPr>
          </a:p>
          <a:p>
            <a:pPr>
              <a:spcBef>
                <a:spcPct val="50000"/>
              </a:spcBef>
            </a:pPr>
            <a:r>
              <a:rPr lang="en-US" altLang="en-US" sz="2800" dirty="0">
                <a:solidFill>
                  <a:schemeClr val="bg1"/>
                </a:solidFill>
              </a:rPr>
              <a:t>Bradley +7%</a:t>
            </a: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a:p>
            <a:pPr>
              <a:spcBef>
                <a:spcPct val="50000"/>
              </a:spcBef>
            </a:pPr>
            <a:endParaRPr lang="en-US" altLang="en-US" sz="1000" dirty="0">
              <a:solidFill>
                <a:schemeClr val="bg1"/>
              </a:solidFill>
            </a:endParaRPr>
          </a:p>
        </p:txBody>
      </p:sp>
      <p:sp>
        <p:nvSpPr>
          <p:cNvPr id="478218" name="Text Box 10"/>
          <p:cNvSpPr txBox="1">
            <a:spLocks noChangeArrowheads="1"/>
          </p:cNvSpPr>
          <p:nvPr/>
        </p:nvSpPr>
        <p:spPr bwMode="auto">
          <a:xfrm>
            <a:off x="571500" y="1219200"/>
            <a:ext cx="3581400" cy="1492250"/>
          </a:xfrm>
          <a:prstGeom prst="rect">
            <a:avLst/>
          </a:prstGeom>
          <a:solidFill>
            <a:srgbClr val="808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000" dirty="0">
              <a:solidFill>
                <a:schemeClr val="bg1"/>
              </a:solidFill>
            </a:endParaRPr>
          </a:p>
          <a:p>
            <a:pPr>
              <a:spcBef>
                <a:spcPct val="50000"/>
              </a:spcBef>
            </a:pPr>
            <a:r>
              <a:rPr lang="en-US" altLang="en-US" sz="2800" dirty="0">
                <a:solidFill>
                  <a:schemeClr val="bg1"/>
                </a:solidFill>
              </a:rPr>
              <a:t>Bradley 48%</a:t>
            </a:r>
          </a:p>
          <a:p>
            <a:pPr>
              <a:spcBef>
                <a:spcPct val="50000"/>
              </a:spcBef>
            </a:pPr>
            <a:endParaRPr lang="en-US" altLang="en-US" sz="1800" dirty="0">
              <a:solidFill>
                <a:schemeClr val="bg1"/>
              </a:solidFill>
            </a:endParaRPr>
          </a:p>
          <a:p>
            <a:pPr>
              <a:spcBef>
                <a:spcPct val="50000"/>
              </a:spcBef>
            </a:pPr>
            <a:endParaRPr lang="en-US" altLang="en-US" sz="800" dirty="0">
              <a:solidFill>
                <a:schemeClr val="bg1"/>
              </a:solidFill>
            </a:endParaRPr>
          </a:p>
        </p:txBody>
      </p:sp>
      <p:sp>
        <p:nvSpPr>
          <p:cNvPr id="478219" name="Line 11"/>
          <p:cNvSpPr>
            <a:spLocks noChangeShapeType="1"/>
          </p:cNvSpPr>
          <p:nvPr/>
        </p:nvSpPr>
        <p:spPr bwMode="auto">
          <a:xfrm flipV="1">
            <a:off x="5981700" y="4343400"/>
            <a:ext cx="0" cy="838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8220" name="Text Box 12"/>
          <p:cNvSpPr txBox="1">
            <a:spLocks noChangeArrowheads="1"/>
          </p:cNvSpPr>
          <p:nvPr/>
        </p:nvSpPr>
        <p:spPr bwMode="auto">
          <a:xfrm>
            <a:off x="4762500" y="914400"/>
            <a:ext cx="483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1982 California Governor Election</a:t>
            </a:r>
          </a:p>
        </p:txBody>
      </p:sp>
      <p:sp>
        <p:nvSpPr>
          <p:cNvPr id="13" name="Text Box 6"/>
          <p:cNvSpPr txBox="1">
            <a:spLocks noChangeArrowheads="1"/>
          </p:cNvSpPr>
          <p:nvPr/>
        </p:nvSpPr>
        <p:spPr bwMode="auto">
          <a:xfrm>
            <a:off x="8343900" y="3352800"/>
            <a:ext cx="17256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rgbClr val="FF0000"/>
                </a:solidFill>
              </a:rPr>
              <a:t>Pre-election preference for Bradley lacked perfect specificity</a:t>
            </a:r>
            <a:endParaRPr lang="en-US"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14"/>
                                        </p:tgtEl>
                                        <p:attrNameLst>
                                          <p:attrName>style.visibility</p:attrName>
                                        </p:attrNameLst>
                                      </p:cBhvr>
                                      <p:to>
                                        <p:strVal val="visible"/>
                                      </p:to>
                                    </p:set>
                                    <p:anim calcmode="lin" valueType="num">
                                      <p:cBhvr additive="base">
                                        <p:cTn id="7" dur="500" fill="hold"/>
                                        <p:tgtEl>
                                          <p:spTgt spid="478214"/>
                                        </p:tgtEl>
                                        <p:attrNameLst>
                                          <p:attrName>ppt_x</p:attrName>
                                        </p:attrNameLst>
                                      </p:cBhvr>
                                      <p:tavLst>
                                        <p:tav tm="0">
                                          <p:val>
                                            <p:strVal val="#ppt_x"/>
                                          </p:val>
                                        </p:tav>
                                        <p:tav tm="100000">
                                          <p:val>
                                            <p:strVal val="#ppt_x"/>
                                          </p:val>
                                        </p:tav>
                                      </p:tavLst>
                                    </p:anim>
                                    <p:anim calcmode="lin" valueType="num">
                                      <p:cBhvr additive="base">
                                        <p:cTn id="8" dur="500" fill="hold"/>
                                        <p:tgtEl>
                                          <p:spTgt spid="4782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8219"/>
                                        </p:tgtEl>
                                        <p:attrNameLst>
                                          <p:attrName>style.visibility</p:attrName>
                                        </p:attrNameLst>
                                      </p:cBhvr>
                                      <p:to>
                                        <p:strVal val="visible"/>
                                      </p:to>
                                    </p:set>
                                    <p:anim calcmode="lin" valueType="num">
                                      <p:cBhvr additive="base">
                                        <p:cTn id="11" dur="500" fill="hold"/>
                                        <p:tgtEl>
                                          <p:spTgt spid="478219"/>
                                        </p:tgtEl>
                                        <p:attrNameLst>
                                          <p:attrName>ppt_x</p:attrName>
                                        </p:attrNameLst>
                                      </p:cBhvr>
                                      <p:tavLst>
                                        <p:tav tm="0">
                                          <p:val>
                                            <p:strVal val="#ppt_x"/>
                                          </p:val>
                                        </p:tav>
                                        <p:tav tm="100000">
                                          <p:val>
                                            <p:strVal val="#ppt_x"/>
                                          </p:val>
                                        </p:tav>
                                      </p:tavLst>
                                    </p:anim>
                                    <p:anim calcmode="lin" valueType="num">
                                      <p:cBhvr additive="base">
                                        <p:cTn id="12" dur="500" fill="hold"/>
                                        <p:tgtEl>
                                          <p:spTgt spid="4782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4" grpId="0"/>
      <p:bldP spid="478219"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59"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0" name="Text Box 4"/>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80261" name="Line 5"/>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2" name="Line 6"/>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3" name="Line 7"/>
          <p:cNvSpPr>
            <a:spLocks noChangeShapeType="1"/>
          </p:cNvSpPr>
          <p:nvPr/>
        </p:nvSpPr>
        <p:spPr bwMode="auto">
          <a:xfrm>
            <a:off x="3857625" y="23622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4" name="Text Box 8"/>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480265" name="Text Box 9"/>
          <p:cNvSpPr txBox="1">
            <a:spLocks noChangeArrowheads="1"/>
          </p:cNvSpPr>
          <p:nvPr/>
        </p:nvSpPr>
        <p:spPr bwMode="auto">
          <a:xfrm>
            <a:off x="5983288" y="5984875"/>
            <a:ext cx="248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480266" name="Text Box 10"/>
          <p:cNvSpPr txBox="1">
            <a:spLocks noChangeArrowheads="1"/>
          </p:cNvSpPr>
          <p:nvPr/>
        </p:nvSpPr>
        <p:spPr bwMode="auto">
          <a:xfrm>
            <a:off x="2781300" y="547687"/>
            <a:ext cx="4991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Contrast with Selection Bias</a:t>
            </a:r>
            <a:endParaRPr lang="en-US" altLang="en-US" sz="2800" b="1" dirty="0">
              <a:latin typeface="Arial Unicode MS" pitchFamily="34" charset="-128"/>
            </a:endParaRPr>
          </a:p>
        </p:txBody>
      </p:sp>
      <p:sp>
        <p:nvSpPr>
          <p:cNvPr id="480267" name="Line 11"/>
          <p:cNvSpPr>
            <a:spLocks noChangeShapeType="1"/>
          </p:cNvSpPr>
          <p:nvPr/>
        </p:nvSpPr>
        <p:spPr bwMode="auto">
          <a:xfrm>
            <a:off x="3429000" y="2438400"/>
            <a:ext cx="3600450" cy="2362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8" name="Line 1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69" name="Line 1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70" name="Line 14"/>
          <p:cNvSpPr>
            <a:spLocks noChangeShapeType="1"/>
          </p:cNvSpPr>
          <p:nvPr/>
        </p:nvSpPr>
        <p:spPr bwMode="auto">
          <a:xfrm>
            <a:off x="2362200" y="2514600"/>
            <a:ext cx="5003800" cy="304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271" name="Text Box 15"/>
          <p:cNvSpPr txBox="1">
            <a:spLocks noChangeArrowheads="1"/>
          </p:cNvSpPr>
          <p:nvPr/>
        </p:nvSpPr>
        <p:spPr bwMode="auto">
          <a:xfrm>
            <a:off x="5219700" y="1766888"/>
            <a:ext cx="4419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t>Unequal </a:t>
            </a:r>
            <a:r>
              <a:rPr lang="en-US" altLang="en-US" dirty="0" smtClean="0"/>
              <a:t>weighting </a:t>
            </a:r>
            <a:r>
              <a:rPr lang="en-US" altLang="en-US" dirty="0"/>
              <a:t>of </a:t>
            </a:r>
            <a:r>
              <a:rPr lang="en-US" altLang="en-US" dirty="0" smtClean="0"/>
              <a:t>arrows = Unequal selection probabilities</a:t>
            </a:r>
            <a:endParaRPr lang="en-US" altLang="en-US" dirty="0"/>
          </a:p>
        </p:txBody>
      </p:sp>
      <p:sp>
        <p:nvSpPr>
          <p:cNvPr id="480272" name="Text Box 16"/>
          <p:cNvSpPr txBox="1">
            <a:spLocks noChangeArrowheads="1"/>
          </p:cNvSpPr>
          <p:nvPr/>
        </p:nvSpPr>
        <p:spPr bwMode="auto">
          <a:xfrm>
            <a:off x="8115300" y="4038600"/>
            <a:ext cx="1866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e.g., Dewey backers were over-represented</a:t>
            </a:r>
          </a:p>
        </p:txBody>
      </p:sp>
      <p:sp>
        <p:nvSpPr>
          <p:cNvPr id="480273" name="Arc 17"/>
          <p:cNvSpPr>
            <a:spLocks/>
          </p:cNvSpPr>
          <p:nvPr/>
        </p:nvSpPr>
        <p:spPr bwMode="auto">
          <a:xfrm rot="9779331" flipH="1" flipV="1">
            <a:off x="6667500" y="3200400"/>
            <a:ext cx="2362200" cy="1089025"/>
          </a:xfrm>
          <a:custGeom>
            <a:avLst/>
            <a:gdLst>
              <a:gd name="G0" fmla="+- 21473 0 0"/>
              <a:gd name="G1" fmla="+- 21600 0 0"/>
              <a:gd name="G2" fmla="+- 21600 0 0"/>
              <a:gd name="T0" fmla="*/ 0 w 43073"/>
              <a:gd name="T1" fmla="*/ 19259 h 31095"/>
              <a:gd name="T2" fmla="*/ 40874 w 43073"/>
              <a:gd name="T3" fmla="*/ 31095 h 31095"/>
              <a:gd name="T4" fmla="*/ 21473 w 43073"/>
              <a:gd name="T5" fmla="*/ 21600 h 31095"/>
            </a:gdLst>
            <a:ahLst/>
            <a:cxnLst>
              <a:cxn ang="0">
                <a:pos x="T0" y="T1"/>
              </a:cxn>
              <a:cxn ang="0">
                <a:pos x="T2" y="T3"/>
              </a:cxn>
              <a:cxn ang="0">
                <a:pos x="T4" y="T5"/>
              </a:cxn>
            </a:cxnLst>
            <a:rect l="0" t="0" r="r" b="b"/>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Line 14"/>
          <p:cNvSpPr>
            <a:spLocks noChangeShapeType="1"/>
          </p:cNvSpPr>
          <p:nvPr/>
        </p:nvSpPr>
        <p:spPr bwMode="auto">
          <a:xfrm>
            <a:off x="1676400" y="2286000"/>
            <a:ext cx="4878705" cy="297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Line 14"/>
          <p:cNvSpPr>
            <a:spLocks noChangeShapeType="1"/>
          </p:cNvSpPr>
          <p:nvPr/>
        </p:nvSpPr>
        <p:spPr bwMode="auto">
          <a:xfrm>
            <a:off x="2552700" y="3169602"/>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Line 14"/>
          <p:cNvSpPr>
            <a:spLocks noChangeShapeType="1"/>
          </p:cNvSpPr>
          <p:nvPr/>
        </p:nvSpPr>
        <p:spPr bwMode="auto">
          <a:xfrm>
            <a:off x="2762250" y="3124200"/>
            <a:ext cx="426720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627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37" y="83343"/>
            <a:ext cx="218042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0" y="152400"/>
            <a:ext cx="10287000" cy="533400"/>
          </a:xfrm>
        </p:spPr>
        <p:txBody>
          <a:bodyPr/>
          <a:lstStyle/>
          <a:p>
            <a:r>
              <a:rPr lang="en-US" altLang="en-US" sz="3000" dirty="0"/>
              <a:t>Descriptive Biomedical Studies:  Measurement Bias</a:t>
            </a:r>
          </a:p>
        </p:txBody>
      </p:sp>
      <p:sp>
        <p:nvSpPr>
          <p:cNvPr id="495619" name="Rectangle 3"/>
          <p:cNvSpPr>
            <a:spLocks noGrp="1" noChangeArrowheads="1"/>
          </p:cNvSpPr>
          <p:nvPr>
            <p:ph type="body" idx="1"/>
          </p:nvPr>
        </p:nvSpPr>
        <p:spPr>
          <a:xfrm>
            <a:off x="111442" y="838200"/>
            <a:ext cx="9896475" cy="5181600"/>
          </a:xfrm>
        </p:spPr>
        <p:txBody>
          <a:bodyPr/>
          <a:lstStyle/>
          <a:p>
            <a:pPr marL="0" indent="0">
              <a:buNone/>
            </a:pPr>
            <a:r>
              <a:rPr lang="en-US" altLang="en-US" sz="2400" u="sng" dirty="0" smtClean="0"/>
              <a:t>Estimation of:</a:t>
            </a:r>
          </a:p>
          <a:p>
            <a:pPr marL="0" indent="0">
              <a:buNone/>
            </a:pPr>
            <a:endParaRPr lang="en-US" altLang="en-US" sz="800" u="sng" dirty="0" smtClean="0"/>
          </a:p>
          <a:p>
            <a:r>
              <a:rPr lang="en-US" altLang="en-US" sz="2400" dirty="0" smtClean="0"/>
              <a:t>e.g</a:t>
            </a:r>
            <a:r>
              <a:rPr lang="en-US" altLang="en-US" sz="2400" dirty="0"/>
              <a:t>., P</a:t>
            </a:r>
            <a:r>
              <a:rPr lang="en-US" altLang="en-US" sz="2400" dirty="0" smtClean="0"/>
              <a:t>revalence via self-report </a:t>
            </a:r>
            <a:r>
              <a:rPr lang="en-US" altLang="en-US" sz="2400" dirty="0"/>
              <a:t>of:</a:t>
            </a:r>
          </a:p>
          <a:p>
            <a:pPr lvl="1"/>
            <a:r>
              <a:rPr lang="en-US" altLang="en-US" sz="2400" dirty="0" smtClean="0"/>
              <a:t>Flossing, unsafe sex, exercise, etc.</a:t>
            </a:r>
            <a:endParaRPr lang="en-US" altLang="en-US" sz="2400" dirty="0"/>
          </a:p>
          <a:p>
            <a:pPr lvl="1"/>
            <a:r>
              <a:rPr lang="en-US" sz="2400" dirty="0" smtClean="0">
                <a:solidFill>
                  <a:srgbClr val="FF0000"/>
                </a:solidFill>
                <a:latin typeface="Arial" panose="020B0604020202020204" pitchFamily="34" charset="0"/>
                <a:cs typeface="Arial" panose="020B0604020202020204" pitchFamily="34" charset="0"/>
              </a:rPr>
              <a:t>Direction </a:t>
            </a:r>
            <a:r>
              <a:rPr lang="en-US" sz="2400" dirty="0">
                <a:solidFill>
                  <a:srgbClr val="FF0000"/>
                </a:solidFill>
                <a:latin typeface="Arial" panose="020B0604020202020204" pitchFamily="34" charset="0"/>
                <a:cs typeface="Arial" panose="020B0604020202020204" pitchFamily="34" charset="0"/>
              </a:rPr>
              <a:t>of </a:t>
            </a:r>
            <a:r>
              <a:rPr lang="en-US" sz="2400" dirty="0" smtClean="0">
                <a:solidFill>
                  <a:srgbClr val="FF0000"/>
                </a:solidFill>
                <a:latin typeface="Arial" panose="020B0604020202020204" pitchFamily="34" charset="0"/>
                <a:cs typeface="Arial" panose="020B0604020202020204" pitchFamily="34" charset="0"/>
              </a:rPr>
              <a:t>bias (under- or overestimate) </a:t>
            </a:r>
            <a:r>
              <a:rPr lang="en-US" sz="2400" dirty="0">
                <a:solidFill>
                  <a:srgbClr val="FF0000"/>
                </a:solidFill>
                <a:latin typeface="Arial" panose="020B0604020202020204" pitchFamily="34" charset="0"/>
                <a:cs typeface="Arial" panose="020B0604020202020204" pitchFamily="34" charset="0"/>
              </a:rPr>
              <a:t>depends upon </a:t>
            </a:r>
            <a:r>
              <a:rPr lang="en-US" sz="2400" dirty="0" smtClean="0">
                <a:solidFill>
                  <a:srgbClr val="FF0000"/>
                </a:solidFill>
                <a:latin typeface="Arial" panose="020B0604020202020204" pitchFamily="34" charset="0"/>
                <a:cs typeface="Arial" panose="020B0604020202020204" pitchFamily="34" charset="0"/>
              </a:rPr>
              <a:t>context</a:t>
            </a:r>
            <a:endParaRPr lang="en-US" sz="2400" dirty="0">
              <a:solidFill>
                <a:srgbClr val="FF0000"/>
              </a:solidFill>
              <a:latin typeface="Arial" panose="020B0604020202020204" pitchFamily="34" charset="0"/>
              <a:cs typeface="Arial" panose="020B0604020202020204" pitchFamily="34" charset="0"/>
            </a:endParaRPr>
          </a:p>
          <a:p>
            <a:pPr lvl="2"/>
            <a:r>
              <a:rPr lang="en-US" altLang="en-US" sz="2000" dirty="0" smtClean="0"/>
              <a:t>all </a:t>
            </a:r>
            <a:r>
              <a:rPr lang="en-US" altLang="en-US" sz="2000" dirty="0"/>
              <a:t>c</a:t>
            </a:r>
            <a:r>
              <a:rPr lang="en-US" altLang="en-US" sz="2000" dirty="0" smtClean="0"/>
              <a:t>aused by common mechanism of measurement error:</a:t>
            </a:r>
          </a:p>
          <a:p>
            <a:pPr lvl="3"/>
            <a:r>
              <a:rPr lang="en-US" altLang="en-US" dirty="0" smtClean="0"/>
              <a:t>“Social </a:t>
            </a:r>
            <a:r>
              <a:rPr lang="en-US" altLang="en-US" dirty="0"/>
              <a:t>desirability bias”</a:t>
            </a:r>
          </a:p>
          <a:p>
            <a:pPr lvl="3"/>
            <a:r>
              <a:rPr lang="en-US" altLang="en-US" dirty="0"/>
              <a:t>Humans tend to give socially desirable </a:t>
            </a:r>
            <a:r>
              <a:rPr lang="en-US" altLang="en-US" dirty="0" smtClean="0"/>
              <a:t>responses</a:t>
            </a:r>
          </a:p>
          <a:p>
            <a:pPr lvl="3"/>
            <a:endParaRPr lang="en-US" altLang="en-US" dirty="0" smtClean="0"/>
          </a:p>
          <a:p>
            <a:r>
              <a:rPr lang="en-US" altLang="en-US" sz="2400" dirty="0" smtClean="0"/>
              <a:t>e.g., </a:t>
            </a:r>
            <a:r>
              <a:rPr lang="en-US" altLang="en-US" sz="2400" dirty="0"/>
              <a:t>I</a:t>
            </a:r>
            <a:r>
              <a:rPr lang="en-US" altLang="en-US" sz="2400" dirty="0" smtClean="0"/>
              <a:t>ncidence of heart attack via ambient clinic records</a:t>
            </a:r>
          </a:p>
          <a:p>
            <a:pPr lvl="1"/>
            <a:r>
              <a:rPr lang="en-US" altLang="en-US" sz="2400" dirty="0" smtClean="0"/>
              <a:t>Will </a:t>
            </a:r>
            <a:r>
              <a:rPr lang="en-US" altLang="en-US" sz="2400" dirty="0" smtClean="0">
                <a:solidFill>
                  <a:srgbClr val="FF0000"/>
                </a:solidFill>
              </a:rPr>
              <a:t>underestimate</a:t>
            </a:r>
            <a:r>
              <a:rPr lang="en-US" altLang="en-US" sz="2400" dirty="0" smtClean="0"/>
              <a:t> because missing clinically silent events</a:t>
            </a:r>
          </a:p>
          <a:p>
            <a:pPr lvl="1"/>
            <a:endParaRPr lang="en-US" altLang="en-US" sz="1600" dirty="0" smtClean="0"/>
          </a:p>
          <a:p>
            <a:r>
              <a:rPr lang="en-US" altLang="en-US" sz="2400" dirty="0"/>
              <a:t>e</a:t>
            </a:r>
            <a:r>
              <a:rPr lang="en-US" altLang="en-US" sz="2400" dirty="0" smtClean="0"/>
              <a:t>.g., </a:t>
            </a:r>
            <a:r>
              <a:rPr lang="en-US" altLang="en-US" sz="2400" dirty="0"/>
              <a:t>I</a:t>
            </a:r>
            <a:r>
              <a:rPr lang="en-US" altLang="en-US" sz="2400" dirty="0" smtClean="0"/>
              <a:t>ncidence of sinus bacterial infection via self-report</a:t>
            </a:r>
          </a:p>
          <a:p>
            <a:pPr lvl="1"/>
            <a:r>
              <a:rPr lang="en-US" altLang="en-US" sz="2400" dirty="0" smtClean="0"/>
              <a:t>Will </a:t>
            </a:r>
            <a:r>
              <a:rPr lang="en-US" altLang="en-US" sz="2400" dirty="0" smtClean="0">
                <a:solidFill>
                  <a:srgbClr val="FF0000"/>
                </a:solidFill>
              </a:rPr>
              <a:t>overestimate</a:t>
            </a:r>
            <a:r>
              <a:rPr lang="en-US" altLang="en-US" sz="2400" dirty="0" smtClean="0"/>
              <a:t> in most populations because of misattribution of symptoms</a:t>
            </a:r>
          </a:p>
          <a:p>
            <a:pPr lvl="1"/>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a:t>
            </a:r>
            <a:r>
              <a:rPr lang="en-US" altLang="en-US" sz="2800" dirty="0" smtClean="0">
                <a:solidFill>
                  <a:schemeClr val="tx1"/>
                </a:solidFill>
                <a:cs typeface="Times New Roman" pitchFamily="18" charset="0"/>
              </a:rPr>
              <a:t>Clinical/Epidemiologic </a:t>
            </a:r>
            <a:r>
              <a:rPr lang="en-US" altLang="en-US" sz="2800" dirty="0">
                <a:solidFill>
                  <a:schemeClr val="tx1"/>
                </a:solidFill>
                <a:cs typeface="Times New Roman" pitchFamily="18" charset="0"/>
              </a:rPr>
              <a:t>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a:t>
            </a:r>
            <a:r>
              <a:rPr lang="en-US" altLang="en-US" sz="1800" dirty="0"/>
              <a:t>vs. differential misclassification (“differentiality”)</a:t>
            </a:r>
          </a:p>
          <a:p>
            <a:pPr lvl="3"/>
            <a:r>
              <a:rPr lang="en-US" altLang="en-US" sz="1800" dirty="0"/>
              <a:t>independent vs. dependent misclassification (“dependence”)</a:t>
            </a:r>
          </a:p>
          <a:p>
            <a:pPr>
              <a:lnSpc>
                <a:spcPct val="150000"/>
              </a:lnSpc>
            </a:pPr>
            <a:r>
              <a:rPr lang="en-US" altLang="en-US" sz="2400" b="1" dirty="0" smtClean="0"/>
              <a:t>Bias from mismeasurement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5" name="Line 4"/>
          <p:cNvSpPr>
            <a:spLocks noChangeShapeType="1"/>
          </p:cNvSpPr>
          <p:nvPr/>
        </p:nvSpPr>
        <p:spPr bwMode="auto">
          <a:xfrm>
            <a:off x="0" y="2743200"/>
            <a:ext cx="8763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229195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4"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5"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6"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7" name="Line 7"/>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08"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07209" name="Text Box 9"/>
          <p:cNvSpPr txBox="1">
            <a:spLocks noChangeArrowheads="1"/>
          </p:cNvSpPr>
          <p:nvPr/>
        </p:nvSpPr>
        <p:spPr bwMode="auto">
          <a:xfrm>
            <a:off x="2133600" y="12954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07210"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07211" name="Text Box 11"/>
          <p:cNvSpPr txBox="1">
            <a:spLocks noChangeArrowheads="1"/>
          </p:cNvSpPr>
          <p:nvPr/>
        </p:nvSpPr>
        <p:spPr bwMode="auto">
          <a:xfrm>
            <a:off x="1954213" y="1565275"/>
            <a:ext cx="1970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            </a:t>
            </a:r>
            <a:r>
              <a:rPr lang="en-US" altLang="en-US" dirty="0" smtClean="0"/>
              <a:t>     </a:t>
            </a:r>
            <a:r>
              <a:rPr lang="en-US" altLang="en-US" dirty="0"/>
              <a:t>-</a:t>
            </a:r>
          </a:p>
        </p:txBody>
      </p:sp>
      <p:sp>
        <p:nvSpPr>
          <p:cNvPr id="307212"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07213" name="Text Box 13"/>
          <p:cNvSpPr txBox="1">
            <a:spLocks noChangeArrowheads="1"/>
          </p:cNvSpPr>
          <p:nvPr/>
        </p:nvSpPr>
        <p:spPr bwMode="auto">
          <a:xfrm>
            <a:off x="380999" y="4114800"/>
            <a:ext cx="27051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smtClean="0"/>
              <a:t>SOURCE/TARGET </a:t>
            </a:r>
            <a:r>
              <a:rPr lang="en-US" altLang="en-US" dirty="0"/>
              <a:t>POPULATION</a:t>
            </a:r>
          </a:p>
        </p:txBody>
      </p:sp>
      <p:sp>
        <p:nvSpPr>
          <p:cNvPr id="307214"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07215" name="Text Box 15"/>
          <p:cNvSpPr txBox="1">
            <a:spLocks noChangeArrowheads="1"/>
          </p:cNvSpPr>
          <p:nvPr/>
        </p:nvSpPr>
        <p:spPr bwMode="auto">
          <a:xfrm>
            <a:off x="10668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a:t>
            </a:r>
          </a:p>
          <a:p>
            <a:r>
              <a:rPr lang="en-US" altLang="en-US" sz="2800" b="1" dirty="0">
                <a:latin typeface="Arial" charset="0"/>
              </a:rPr>
              <a:t> Imperfect Sensitivity</a:t>
            </a:r>
            <a:endParaRPr lang="en-US" altLang="en-US" sz="2800" b="1" dirty="0">
              <a:latin typeface="Arial Unicode MS" pitchFamily="34" charset="-128"/>
            </a:endParaRPr>
          </a:p>
        </p:txBody>
      </p:sp>
      <p:sp>
        <p:nvSpPr>
          <p:cNvPr id="307217" name="Line 17"/>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18" name="Line 18"/>
          <p:cNvSpPr>
            <a:spLocks noChangeShapeType="1"/>
          </p:cNvSpPr>
          <p:nvPr/>
        </p:nvSpPr>
        <p:spPr bwMode="auto">
          <a:xfrm>
            <a:off x="4762500" y="40386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0" name="Line 20"/>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1" name="Line 21"/>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2" name="Text Box 22"/>
          <p:cNvSpPr txBox="1">
            <a:spLocks noChangeArrowheads="1"/>
          </p:cNvSpPr>
          <p:nvPr/>
        </p:nvSpPr>
        <p:spPr bwMode="auto">
          <a:xfrm>
            <a:off x="7010400" y="1447800"/>
            <a:ext cx="2590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sensitivity in measurement of exposure </a:t>
            </a:r>
            <a:r>
              <a:rPr lang="en-US" altLang="en-US" dirty="0" smtClean="0"/>
              <a:t>— unrelated to disease </a:t>
            </a:r>
            <a:r>
              <a:rPr lang="en-US" altLang="en-US" dirty="0"/>
              <a:t>status</a:t>
            </a:r>
          </a:p>
        </p:txBody>
      </p:sp>
      <p:sp>
        <p:nvSpPr>
          <p:cNvPr id="307223" name="Line 23"/>
          <p:cNvSpPr>
            <a:spLocks noChangeShapeType="1"/>
          </p:cNvSpPr>
          <p:nvPr/>
        </p:nvSpPr>
        <p:spPr bwMode="auto">
          <a:xfrm>
            <a:off x="60960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24" name="Text Box 24"/>
          <p:cNvSpPr txBox="1">
            <a:spLocks noChangeArrowheads="1"/>
          </p:cNvSpPr>
          <p:nvPr/>
        </p:nvSpPr>
        <p:spPr bwMode="auto">
          <a:xfrm>
            <a:off x="190500" y="5410200"/>
            <a:ext cx="48387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case-control study</a:t>
            </a:r>
          </a:p>
          <a:p>
            <a:pPr algn="l">
              <a:spcBef>
                <a:spcPct val="50000"/>
              </a:spcBef>
            </a:pPr>
            <a:r>
              <a:rPr lang="en-US" altLang="en-US" dirty="0"/>
              <a:t>exposure = alcohol </a:t>
            </a:r>
            <a:r>
              <a:rPr lang="en-US" altLang="en-US" dirty="0" smtClean="0"/>
              <a:t>abuse (self-report)</a:t>
            </a:r>
            <a:endParaRPr lang="en-US" altLang="en-US" dirty="0"/>
          </a:p>
        </p:txBody>
      </p:sp>
      <p:sp>
        <p:nvSpPr>
          <p:cNvPr id="307225" name="Text Box 25"/>
          <p:cNvSpPr txBox="1">
            <a:spLocks noChangeArrowheads="1"/>
          </p:cNvSpPr>
          <p:nvPr/>
        </p:nvSpPr>
        <p:spPr bwMode="auto">
          <a:xfrm>
            <a:off x="7962900" y="40386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Evenly weighted arrows =      non-differential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838200" y="152400"/>
            <a:ext cx="8743950" cy="457200"/>
          </a:xfrm>
        </p:spPr>
        <p:txBody>
          <a:bodyPr/>
          <a:lstStyle/>
          <a:p>
            <a:r>
              <a:rPr lang="en-US" altLang="en-US" sz="2800" dirty="0"/>
              <a:t>Non-differential Misclassification of Exposure</a:t>
            </a:r>
            <a:r>
              <a:rPr lang="en-US" altLang="en-US" sz="1400" b="0" dirty="0"/>
              <a:t> </a:t>
            </a:r>
            <a:endParaRPr lang="en-US" altLang="en-US" dirty="0"/>
          </a:p>
        </p:txBody>
      </p:sp>
      <p:sp>
        <p:nvSpPr>
          <p:cNvPr id="293892" name="Text Box 4"/>
          <p:cNvSpPr txBox="1">
            <a:spLocks noChangeArrowheads="1"/>
          </p:cNvSpPr>
          <p:nvPr/>
        </p:nvSpPr>
        <p:spPr bwMode="auto">
          <a:xfrm>
            <a:off x="38100" y="838200"/>
            <a:ext cx="10561638"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smtClean="0">
                <a:latin typeface="Arial" charset="0"/>
              </a:rPr>
              <a:t>Exposure</a:t>
            </a:r>
            <a:r>
              <a:rPr lang="en-US" altLang="en-US" dirty="0">
                <a:latin typeface="Arial" charset="0"/>
              </a:rPr>
              <a:t>	Cases	Controls</a:t>
            </a:r>
          </a:p>
          <a:p>
            <a:pPr algn="l"/>
            <a:r>
              <a:rPr lang="en-US" altLang="en-US" dirty="0">
                <a:latin typeface="Arial" charset="0"/>
              </a:rPr>
              <a:t>	Yes		</a:t>
            </a:r>
            <a:r>
              <a:rPr lang="en-US" altLang="en-US" dirty="0" smtClean="0">
                <a:latin typeface="Arial" charset="0"/>
              </a:rPr>
              <a:t>   50</a:t>
            </a:r>
            <a:r>
              <a:rPr lang="en-US" altLang="en-US" dirty="0">
                <a:latin typeface="Arial" charset="0"/>
              </a:rPr>
              <a:t>	</a:t>
            </a:r>
            <a:r>
              <a:rPr lang="en-US" altLang="en-US" dirty="0" smtClean="0">
                <a:latin typeface="Arial" charset="0"/>
              </a:rPr>
              <a:t>    20</a:t>
            </a:r>
            <a:endParaRPr lang="en-US" altLang="en-US" dirty="0">
              <a:latin typeface="Arial" charset="0"/>
            </a:endParaRPr>
          </a:p>
          <a:p>
            <a:pPr algn="l"/>
            <a:r>
              <a:rPr lang="en-US" altLang="en-US" dirty="0">
                <a:latin typeface="Arial" charset="0"/>
              </a:rPr>
              <a:t>	No		</a:t>
            </a:r>
            <a:r>
              <a:rPr lang="en-US" altLang="en-US" dirty="0" smtClean="0">
                <a:latin typeface="Arial" charset="0"/>
              </a:rPr>
              <a:t>   50</a:t>
            </a:r>
            <a:r>
              <a:rPr lang="en-US" altLang="en-US" dirty="0">
                <a:latin typeface="Arial" charset="0"/>
              </a:rPr>
              <a:t>	</a:t>
            </a:r>
            <a:r>
              <a:rPr lang="en-US" altLang="en-US" dirty="0" smtClean="0">
                <a:latin typeface="Arial" charset="0"/>
              </a:rPr>
              <a:t>    80</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a:t>
            </a:r>
            <a:r>
              <a:rPr lang="en-US" altLang="en-US" b="1" dirty="0" smtClean="0">
                <a:latin typeface="Arial" charset="0"/>
              </a:rPr>
              <a:t>non-differential sensitivity </a:t>
            </a:r>
            <a:r>
              <a:rPr lang="en-US" altLang="en-US" b="1" dirty="0">
                <a:latin typeface="Arial" charset="0"/>
              </a:rPr>
              <a:t>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50-15=35	20-6=14</a:t>
            </a:r>
          </a:p>
          <a:p>
            <a:pPr algn="l"/>
            <a:r>
              <a:rPr lang="en-US" altLang="en-US" dirty="0">
                <a:latin typeface="Arial" charset="0"/>
              </a:rPr>
              <a:t>	No		50+15=65	80+6=86</a:t>
            </a:r>
          </a:p>
          <a:p>
            <a:pPr algn="l"/>
            <a:endParaRPr lang="en-US" altLang="en-US" sz="1000" dirty="0">
              <a:latin typeface="Arial" charset="0"/>
            </a:endParaRPr>
          </a:p>
          <a:p>
            <a:pPr algn="l"/>
            <a:r>
              <a:rPr lang="en-US" altLang="en-US" dirty="0">
                <a:latin typeface="Arial" charset="0"/>
              </a:rPr>
              <a:t>		OR= (35/65)/(14/86) = 3.3</a:t>
            </a:r>
          </a:p>
          <a:p>
            <a:pPr algn="l"/>
            <a:endParaRPr lang="en-US" altLang="en-US" dirty="0"/>
          </a:p>
          <a:p>
            <a:pPr algn="l"/>
            <a:r>
              <a:rPr lang="en-US" altLang="en-US" sz="2300" b="1" dirty="0">
                <a:latin typeface="Arial" charset="0"/>
              </a:rPr>
              <a:t>Effect of non-differential misclassification of dichotomous </a:t>
            </a:r>
            <a:r>
              <a:rPr lang="en-US" altLang="en-US" sz="2300" b="1" dirty="0" smtClean="0">
                <a:latin typeface="Arial" charset="0"/>
              </a:rPr>
              <a:t>exposure:</a:t>
            </a:r>
            <a:r>
              <a:rPr lang="en-US" altLang="en-US" b="1" dirty="0" smtClean="0">
                <a:latin typeface="Arial" charset="0"/>
              </a:rPr>
              <a:t> </a:t>
            </a:r>
            <a:endParaRPr lang="en-US" altLang="en-US" b="1" dirty="0">
              <a:latin typeface="Arial" charset="0"/>
            </a:endParaRPr>
          </a:p>
          <a:p>
            <a:r>
              <a:rPr lang="en-US" altLang="en-US" b="1" dirty="0" smtClean="0">
                <a:latin typeface="Arial" charset="0"/>
              </a:rPr>
              <a:t>“Bias toward </a:t>
            </a:r>
            <a:r>
              <a:rPr lang="en-US" altLang="en-US" b="1" dirty="0">
                <a:latin typeface="Arial" charset="0"/>
              </a:rPr>
              <a:t>the null” value of 1.0</a:t>
            </a:r>
            <a:endParaRPr lang="en-US" altLang="en-US" dirty="0">
              <a:latin typeface="Arial" charset="0"/>
            </a:endParaRPr>
          </a:p>
        </p:txBody>
      </p:sp>
      <p:sp>
        <p:nvSpPr>
          <p:cNvPr id="293893" name="Line 5"/>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4" name="Line 6"/>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5" name="Line 7"/>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6" name="Line 8"/>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897" name="Rectangle 9"/>
          <p:cNvSpPr>
            <a:spLocks noChangeArrowheads="1"/>
          </p:cNvSpPr>
          <p:nvPr/>
        </p:nvSpPr>
        <p:spPr bwMode="auto">
          <a:xfrm>
            <a:off x="18669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6"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7"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8"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79"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80"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61481"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61482"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61483"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61484"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61485"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86"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61487"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61488" name="Text Box 16"/>
          <p:cNvSpPr txBox="1">
            <a:spLocks noChangeArrowheads="1"/>
          </p:cNvSpPr>
          <p:nvPr/>
        </p:nvSpPr>
        <p:spPr bwMode="auto">
          <a:xfrm>
            <a:off x="1219200" y="1524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 </a:t>
            </a:r>
          </a:p>
          <a:p>
            <a:r>
              <a:rPr lang="en-US" altLang="en-US" sz="2800" b="1" dirty="0">
                <a:latin typeface="Arial" charset="0"/>
              </a:rPr>
              <a:t>Imperfect Specificity</a:t>
            </a:r>
            <a:endParaRPr lang="en-US" altLang="en-US" sz="2800" b="1" dirty="0">
              <a:latin typeface="Arial Unicode MS" pitchFamily="34" charset="-128"/>
            </a:endParaRPr>
          </a:p>
        </p:txBody>
      </p:sp>
      <p:sp>
        <p:nvSpPr>
          <p:cNvPr id="361489"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2"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4" name="Text Box 22"/>
          <p:cNvSpPr txBox="1">
            <a:spLocks noChangeArrowheads="1"/>
          </p:cNvSpPr>
          <p:nvPr/>
        </p:nvSpPr>
        <p:spPr bwMode="auto">
          <a:xfrm>
            <a:off x="990600" y="5486400"/>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of exposure measurement </a:t>
            </a:r>
            <a:r>
              <a:rPr lang="en-US" altLang="en-US" dirty="0" smtClean="0"/>
              <a:t>— unrelated to disease </a:t>
            </a:r>
            <a:r>
              <a:rPr lang="en-US" altLang="en-US" dirty="0"/>
              <a:t>status</a:t>
            </a:r>
          </a:p>
        </p:txBody>
      </p:sp>
      <p:sp>
        <p:nvSpPr>
          <p:cNvPr id="361495"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6"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499" name="Text Box 27"/>
          <p:cNvSpPr txBox="1">
            <a:spLocks noChangeArrowheads="1"/>
          </p:cNvSpPr>
          <p:nvPr/>
        </p:nvSpPr>
        <p:spPr bwMode="auto">
          <a:xfrm>
            <a:off x="5400675" y="1295400"/>
            <a:ext cx="46958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a:t>
            </a:r>
            <a:r>
              <a:rPr lang="en-US" altLang="en-US" dirty="0" smtClean="0"/>
              <a:t>vigorous daily exercise</a:t>
            </a:r>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838200" y="228600"/>
            <a:ext cx="8743950" cy="457200"/>
          </a:xfrm>
        </p:spPr>
        <p:txBody>
          <a:bodyPr/>
          <a:lstStyle/>
          <a:p>
            <a:r>
              <a:rPr lang="en-US" altLang="en-US" sz="2800" dirty="0"/>
              <a:t>Non-differential Misclassification of Exposure</a:t>
            </a:r>
            <a:r>
              <a:rPr lang="en-US" altLang="en-US" sz="1400" b="0" dirty="0"/>
              <a:t> </a:t>
            </a:r>
            <a:endParaRPr lang="en-US" altLang="en-US" dirty="0"/>
          </a:p>
        </p:txBody>
      </p:sp>
      <p:sp>
        <p:nvSpPr>
          <p:cNvPr id="363523" name="Text Box 3"/>
          <p:cNvSpPr txBox="1">
            <a:spLocks noChangeArrowheads="1"/>
          </p:cNvSpPr>
          <p:nvPr/>
        </p:nvSpPr>
        <p:spPr bwMode="auto">
          <a:xfrm>
            <a:off x="-7937" y="838200"/>
            <a:ext cx="10561637"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Truth:  No misclassification (100% sensitivity/specificity)</a:t>
            </a:r>
          </a:p>
          <a:p>
            <a:pPr algn="l"/>
            <a:endParaRPr lang="en-US" altLang="en-US" sz="1200" dirty="0"/>
          </a:p>
          <a:p>
            <a:pPr algn="l"/>
            <a:r>
              <a:rPr lang="en-US" altLang="en-US" dirty="0"/>
              <a:t>	</a:t>
            </a:r>
            <a:r>
              <a:rPr lang="en-US" altLang="en-US" dirty="0">
                <a:latin typeface="Arial" charset="0"/>
              </a:rPr>
              <a:t>Exposure	Cases	Controls</a:t>
            </a:r>
          </a:p>
          <a:p>
            <a:pPr algn="l"/>
            <a:r>
              <a:rPr lang="en-US" altLang="en-US" dirty="0">
                <a:latin typeface="Arial" charset="0"/>
              </a:rPr>
              <a:t>	Yes		</a:t>
            </a:r>
            <a:r>
              <a:rPr lang="en-US" altLang="en-US" dirty="0" smtClean="0">
                <a:latin typeface="Arial" charset="0"/>
              </a:rPr>
              <a:t>  50</a:t>
            </a:r>
            <a:r>
              <a:rPr lang="en-US" altLang="en-US" dirty="0">
                <a:latin typeface="Arial" charset="0"/>
              </a:rPr>
              <a:t>	</a:t>
            </a:r>
            <a:r>
              <a:rPr lang="en-US" altLang="en-US" dirty="0" smtClean="0">
                <a:latin typeface="Arial" charset="0"/>
              </a:rPr>
              <a:t>   20</a:t>
            </a:r>
            <a:endParaRPr lang="en-US" altLang="en-US" dirty="0">
              <a:latin typeface="Arial" charset="0"/>
            </a:endParaRPr>
          </a:p>
          <a:p>
            <a:pPr algn="l"/>
            <a:r>
              <a:rPr lang="en-US" altLang="en-US" dirty="0">
                <a:latin typeface="Arial" charset="0"/>
              </a:rPr>
              <a:t>	No		</a:t>
            </a:r>
            <a:r>
              <a:rPr lang="en-US" altLang="en-US" dirty="0" smtClean="0">
                <a:latin typeface="Arial" charset="0"/>
              </a:rPr>
              <a:t>  50</a:t>
            </a:r>
            <a:r>
              <a:rPr lang="en-US" altLang="en-US" dirty="0">
                <a:latin typeface="Arial" charset="0"/>
              </a:rPr>
              <a:t>	</a:t>
            </a:r>
            <a:r>
              <a:rPr lang="en-US" altLang="en-US" dirty="0" smtClean="0">
                <a:latin typeface="Arial" charset="0"/>
              </a:rPr>
              <a:t>   80</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OR= (50/50)/(20/80) = 4.0</a:t>
            </a:r>
            <a:endParaRPr lang="en-US" altLang="en-US" dirty="0"/>
          </a:p>
          <a:p>
            <a:pPr algn="l"/>
            <a:endParaRPr lang="en-US" altLang="en-US" sz="1200" dirty="0"/>
          </a:p>
          <a:p>
            <a:pPr algn="l"/>
            <a:r>
              <a:rPr lang="en-US" altLang="en-US" b="1" dirty="0">
                <a:latin typeface="Arial" charset="0"/>
              </a:rPr>
              <a:t>Presence of 70% </a:t>
            </a:r>
            <a:r>
              <a:rPr lang="en-US" altLang="en-US" b="1" dirty="0" smtClean="0">
                <a:latin typeface="Arial" charset="0"/>
              </a:rPr>
              <a:t>non-differential specificity </a:t>
            </a:r>
            <a:r>
              <a:rPr lang="en-US" altLang="en-US" b="1" dirty="0">
                <a:latin typeface="Arial" charset="0"/>
              </a:rPr>
              <a:t>in exposure classification</a:t>
            </a:r>
            <a:r>
              <a:rPr lang="en-US" altLang="en-US" i="1" dirty="0">
                <a:latin typeface="Arial" charset="0"/>
              </a:rPr>
              <a:t> </a:t>
            </a:r>
            <a:endParaRPr lang="en-US" altLang="en-US" dirty="0">
              <a:latin typeface="Arial" charset="0"/>
            </a:endParaRPr>
          </a:p>
          <a:p>
            <a:pPr algn="l"/>
            <a:endParaRPr lang="en-US" altLang="en-US" sz="1200" dirty="0">
              <a:latin typeface="Arial" charset="0"/>
            </a:endParaRPr>
          </a:p>
          <a:p>
            <a:pPr algn="l"/>
            <a:r>
              <a:rPr lang="en-US" altLang="en-US" dirty="0">
                <a:latin typeface="Arial" charset="0"/>
              </a:rPr>
              <a:t>	Exposure	Cases		Controls</a:t>
            </a:r>
          </a:p>
          <a:p>
            <a:pPr algn="l"/>
            <a:r>
              <a:rPr lang="en-US" altLang="en-US" dirty="0">
                <a:latin typeface="Arial" charset="0"/>
              </a:rPr>
              <a:t>	Yes		50+15=65	20+24=44</a:t>
            </a:r>
          </a:p>
          <a:p>
            <a:pPr algn="l"/>
            <a:r>
              <a:rPr lang="en-US" altLang="en-US" dirty="0">
                <a:latin typeface="Arial" charset="0"/>
              </a:rPr>
              <a:t>	No		50-15=35	80-24=56</a:t>
            </a:r>
          </a:p>
          <a:p>
            <a:pPr algn="l"/>
            <a:endParaRPr lang="en-US" altLang="en-US" sz="1000" dirty="0">
              <a:latin typeface="Arial" charset="0"/>
            </a:endParaRPr>
          </a:p>
          <a:p>
            <a:pPr algn="l"/>
            <a:r>
              <a:rPr lang="en-US" altLang="en-US" dirty="0">
                <a:latin typeface="Arial" charset="0"/>
              </a:rPr>
              <a:t>		OR= (65/35)/(44/56) = 2.4</a:t>
            </a:r>
          </a:p>
          <a:p>
            <a:pPr algn="l"/>
            <a:endParaRPr lang="en-US" altLang="en-US" dirty="0"/>
          </a:p>
          <a:p>
            <a:pPr algn="l"/>
            <a:r>
              <a:rPr lang="en-US" altLang="en-US" sz="2300" b="1" dirty="0">
                <a:latin typeface="Arial" charset="0"/>
              </a:rPr>
              <a:t>Effect of non-differential misclassification of dichotomous </a:t>
            </a:r>
            <a:r>
              <a:rPr lang="en-US" altLang="en-US" sz="2300" b="1" dirty="0" smtClean="0">
                <a:latin typeface="Arial" charset="0"/>
              </a:rPr>
              <a:t>exposure:</a:t>
            </a:r>
            <a:r>
              <a:rPr lang="en-US" altLang="en-US" b="1" dirty="0" smtClean="0">
                <a:latin typeface="Arial" charset="0"/>
              </a:rPr>
              <a:t> </a:t>
            </a:r>
          </a:p>
          <a:p>
            <a:r>
              <a:rPr lang="en-US" altLang="en-US" b="1" dirty="0" smtClean="0">
                <a:latin typeface="Arial" charset="0"/>
              </a:rPr>
              <a:t>Bias toward the null value of 1.0</a:t>
            </a:r>
            <a:endParaRPr lang="en-US" altLang="en-US" dirty="0">
              <a:latin typeface="Arial" charset="0"/>
            </a:endParaRPr>
          </a:p>
        </p:txBody>
      </p:sp>
      <p:sp>
        <p:nvSpPr>
          <p:cNvPr id="363524" name="Line 4"/>
          <p:cNvSpPr>
            <a:spLocks noChangeShapeType="1"/>
          </p:cNvSpPr>
          <p:nvPr/>
        </p:nvSpPr>
        <p:spPr bwMode="auto">
          <a:xfrm>
            <a:off x="1371600" y="18288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5" name="Line 5"/>
          <p:cNvSpPr>
            <a:spLocks noChangeShapeType="1"/>
          </p:cNvSpPr>
          <p:nvPr/>
        </p:nvSpPr>
        <p:spPr bwMode="auto">
          <a:xfrm>
            <a:off x="1295400" y="41910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6" name="Line 6"/>
          <p:cNvSpPr>
            <a:spLocks noChangeShapeType="1"/>
          </p:cNvSpPr>
          <p:nvPr/>
        </p:nvSpPr>
        <p:spPr bwMode="auto">
          <a:xfrm>
            <a:off x="1371600" y="2514600"/>
            <a:ext cx="4200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7" name="Line 7"/>
          <p:cNvSpPr>
            <a:spLocks noChangeShapeType="1"/>
          </p:cNvSpPr>
          <p:nvPr/>
        </p:nvSpPr>
        <p:spPr bwMode="auto">
          <a:xfrm>
            <a:off x="1371600" y="487680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3528" name="Rectangle 8"/>
          <p:cNvSpPr>
            <a:spLocks noChangeArrowheads="1"/>
          </p:cNvSpPr>
          <p:nvPr/>
        </p:nvSpPr>
        <p:spPr bwMode="auto">
          <a:xfrm>
            <a:off x="1790700" y="5029200"/>
            <a:ext cx="3733800" cy="45720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152400"/>
            <a:ext cx="8743950" cy="533400"/>
          </a:xfrm>
        </p:spPr>
        <p:txBody>
          <a:bodyPr/>
          <a:lstStyle/>
          <a:p>
            <a:r>
              <a:rPr lang="en-US" sz="2800" dirty="0" smtClean="0"/>
              <a:t>Classification Schemes for Error</a:t>
            </a:r>
          </a:p>
        </p:txBody>
      </p:sp>
      <p:sp>
        <p:nvSpPr>
          <p:cNvPr id="34819" name="Rectangle 4"/>
          <p:cNvSpPr>
            <a:spLocks noGrp="1" noChangeArrowheads="1"/>
          </p:cNvSpPr>
          <p:nvPr>
            <p:ph type="body" idx="1"/>
          </p:nvPr>
        </p:nvSpPr>
        <p:spPr>
          <a:xfrm>
            <a:off x="419100" y="838200"/>
            <a:ext cx="8829675" cy="5181600"/>
          </a:xfrm>
          <a:noFill/>
        </p:spPr>
        <p:txBody>
          <a:bodyPr/>
          <a:lstStyle/>
          <a:p>
            <a:r>
              <a:rPr lang="en-US" sz="2400" b="1" dirty="0" smtClean="0"/>
              <a:t>Common </a:t>
            </a:r>
            <a:r>
              <a:rPr lang="en-US" sz="2400" b="1" dirty="0"/>
              <a:t>Approach (which we will use)</a:t>
            </a:r>
          </a:p>
          <a:p>
            <a:pPr lvl="1"/>
            <a:r>
              <a:rPr lang="en-US" sz="2400" dirty="0"/>
              <a:t>Bias (Systematic error)</a:t>
            </a:r>
          </a:p>
          <a:p>
            <a:pPr lvl="2"/>
            <a:r>
              <a:rPr lang="en-US" dirty="0"/>
              <a:t>Selection Bias</a:t>
            </a:r>
          </a:p>
          <a:p>
            <a:pPr lvl="2"/>
            <a:r>
              <a:rPr lang="en-US" dirty="0" smtClean="0"/>
              <a:t>Measurement/Information </a:t>
            </a:r>
            <a:r>
              <a:rPr lang="en-US" dirty="0"/>
              <a:t>Bias</a:t>
            </a:r>
          </a:p>
          <a:p>
            <a:pPr lvl="2"/>
            <a:r>
              <a:rPr lang="en-US" dirty="0"/>
              <a:t>Confounding Bias</a:t>
            </a:r>
          </a:p>
          <a:p>
            <a:pPr lvl="1"/>
            <a:r>
              <a:rPr lang="en-US" sz="2400" dirty="0"/>
              <a:t>Chance (Random error</a:t>
            </a:r>
            <a:r>
              <a:rPr lang="en-US" sz="2400" dirty="0" smtClean="0"/>
              <a:t>)</a:t>
            </a:r>
          </a:p>
          <a:p>
            <a:pPr lvl="1"/>
            <a:endParaRPr lang="en-US" sz="2400" dirty="0"/>
          </a:p>
          <a:p>
            <a:r>
              <a:rPr lang="en-US" sz="2400" b="1" dirty="0" smtClean="0"/>
              <a:t>Szklo and Nieto</a:t>
            </a:r>
          </a:p>
          <a:p>
            <a:pPr lvl="1"/>
            <a:r>
              <a:rPr lang="en-US" sz="2400" dirty="0" smtClean="0"/>
              <a:t>Bias (Systematic error)</a:t>
            </a:r>
          </a:p>
          <a:p>
            <a:pPr lvl="2"/>
            <a:r>
              <a:rPr lang="en-US" dirty="0" smtClean="0"/>
              <a:t>Selection Bias</a:t>
            </a:r>
          </a:p>
          <a:p>
            <a:pPr lvl="2"/>
            <a:r>
              <a:rPr lang="en-US" dirty="0" smtClean="0"/>
              <a:t>Measurement/Information Bias</a:t>
            </a:r>
          </a:p>
          <a:p>
            <a:pPr lvl="1"/>
            <a:r>
              <a:rPr lang="en-US" sz="2400" dirty="0" smtClean="0"/>
              <a:t>Confounding</a:t>
            </a:r>
          </a:p>
          <a:p>
            <a:pPr lvl="1"/>
            <a:r>
              <a:rPr lang="en-US" sz="2400" dirty="0" smtClean="0"/>
              <a:t>Chance (Random error)</a:t>
            </a:r>
          </a:p>
          <a:p>
            <a:pPr lvl="1"/>
            <a:endParaRPr lang="en-US" sz="1000" dirty="0" smtClean="0"/>
          </a:p>
        </p:txBody>
      </p:sp>
      <p:sp>
        <p:nvSpPr>
          <p:cNvPr id="34820" name="AutoShape 5"/>
          <p:cNvSpPr>
            <a:spLocks/>
          </p:cNvSpPr>
          <p:nvPr/>
        </p:nvSpPr>
        <p:spPr bwMode="auto">
          <a:xfrm>
            <a:off x="5905500" y="18288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dirty="0"/>
          </a:p>
        </p:txBody>
      </p:sp>
      <p:sp>
        <p:nvSpPr>
          <p:cNvPr id="34821" name="Text Box 6"/>
          <p:cNvSpPr txBox="1">
            <a:spLocks noChangeArrowheads="1"/>
          </p:cNvSpPr>
          <p:nvPr/>
        </p:nvSpPr>
        <p:spPr bwMode="auto">
          <a:xfrm>
            <a:off x="6616284" y="1812175"/>
            <a:ext cx="2400300" cy="1373187"/>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Think of the “BIG 4” in all of your work</a:t>
            </a:r>
          </a:p>
        </p:txBody>
      </p:sp>
      <p:pic>
        <p:nvPicPr>
          <p:cNvPr id="7" name="Picture 6" descr="S N 3rd.jpg"/>
          <p:cNvPicPr>
            <a:picLocks noChangeAspect="1"/>
          </p:cNvPicPr>
          <p:nvPr/>
        </p:nvPicPr>
        <p:blipFill>
          <a:blip r:embed="rId3" cstate="print"/>
          <a:stretch>
            <a:fillRect/>
          </a:stretch>
        </p:blipFill>
        <p:spPr>
          <a:xfrm>
            <a:off x="6650228" y="3962400"/>
            <a:ext cx="1674622" cy="2514189"/>
          </a:xfrm>
          <a:prstGeom prst="rect">
            <a:avLst/>
          </a:prstGeom>
        </p:spPr>
      </p:pic>
      <p:sp>
        <p:nvSpPr>
          <p:cNvPr id="8" name="Line 6"/>
          <p:cNvSpPr>
            <a:spLocks noChangeShapeType="1"/>
          </p:cNvSpPr>
          <p:nvPr/>
        </p:nvSpPr>
        <p:spPr bwMode="auto">
          <a:xfrm>
            <a:off x="190500" y="2362200"/>
            <a:ext cx="1219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944550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29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0"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1"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2"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3"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04"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11305"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11306"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11307"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11308"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11309" name="Line 13"/>
          <p:cNvSpPr>
            <a:spLocks noChangeShapeType="1"/>
          </p:cNvSpPr>
          <p:nvPr/>
        </p:nvSpPr>
        <p:spPr bwMode="auto">
          <a:xfrm flipV="1">
            <a:off x="70866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0"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11311"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11312" name="Text Box 16"/>
          <p:cNvSpPr txBox="1">
            <a:spLocks noChangeArrowheads="1"/>
          </p:cNvSpPr>
          <p:nvPr/>
        </p:nvSpPr>
        <p:spPr bwMode="auto">
          <a:xfrm>
            <a:off x="1143000" y="152400"/>
            <a:ext cx="808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a:t>
            </a:r>
          </a:p>
          <a:p>
            <a:r>
              <a:rPr lang="en-US" altLang="en-US" sz="2800" b="1" dirty="0">
                <a:latin typeface="Arial" charset="0"/>
              </a:rPr>
              <a:t> Imperfect Specificity </a:t>
            </a:r>
            <a:r>
              <a:rPr lang="en-US" altLang="en-US" sz="2800" b="1" i="1" dirty="0">
                <a:latin typeface="Arial" charset="0"/>
              </a:rPr>
              <a:t>and</a:t>
            </a:r>
            <a:r>
              <a:rPr lang="en-US" altLang="en-US" sz="2800" b="1" dirty="0">
                <a:latin typeface="Arial" charset="0"/>
              </a:rPr>
              <a:t> Sensitivity</a:t>
            </a:r>
          </a:p>
        </p:txBody>
      </p:sp>
      <p:sp>
        <p:nvSpPr>
          <p:cNvPr id="311313" name="Line 17"/>
          <p:cNvSpPr>
            <a:spLocks noChangeShapeType="1"/>
          </p:cNvSpPr>
          <p:nvPr/>
        </p:nvSpPr>
        <p:spPr bwMode="auto">
          <a:xfrm flipV="1">
            <a:off x="57912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5" name="Line 19"/>
          <p:cNvSpPr>
            <a:spLocks noChangeShapeType="1"/>
          </p:cNvSpPr>
          <p:nvPr/>
        </p:nvSpPr>
        <p:spPr bwMode="auto">
          <a:xfrm>
            <a:off x="75438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6" name="Line 2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17" name="Text Box 21"/>
          <p:cNvSpPr txBox="1">
            <a:spLocks noChangeArrowheads="1"/>
          </p:cNvSpPr>
          <p:nvPr/>
        </p:nvSpPr>
        <p:spPr bwMode="auto">
          <a:xfrm>
            <a:off x="7010400" y="1752600"/>
            <a:ext cx="2400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Problems with sensitivity </a:t>
            </a:r>
            <a:r>
              <a:rPr lang="en-US" altLang="en-US" dirty="0" smtClean="0"/>
              <a:t>— unrelated to disease </a:t>
            </a:r>
            <a:r>
              <a:rPr lang="en-US" altLang="en-US" dirty="0"/>
              <a:t>status</a:t>
            </a:r>
          </a:p>
        </p:txBody>
      </p:sp>
      <p:sp>
        <p:nvSpPr>
          <p:cNvPr id="311318" name="Text Box 22"/>
          <p:cNvSpPr txBox="1">
            <a:spLocks noChangeArrowheads="1"/>
          </p:cNvSpPr>
          <p:nvPr/>
        </p:nvSpPr>
        <p:spPr bwMode="auto">
          <a:xfrm>
            <a:off x="1181100" y="5334000"/>
            <a:ext cx="327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Problems with specificity </a:t>
            </a:r>
            <a:r>
              <a:rPr lang="en-US" altLang="en-US" dirty="0" smtClean="0"/>
              <a:t>— unrelated to </a:t>
            </a:r>
            <a:r>
              <a:rPr lang="en-US" altLang="en-US" dirty="0"/>
              <a:t>disease status</a:t>
            </a:r>
          </a:p>
        </p:txBody>
      </p:sp>
      <p:sp>
        <p:nvSpPr>
          <p:cNvPr id="311319" name="Line 23"/>
          <p:cNvSpPr>
            <a:spLocks noChangeShapeType="1"/>
          </p:cNvSpPr>
          <p:nvPr/>
        </p:nvSpPr>
        <p:spPr bwMode="auto">
          <a:xfrm flipV="1">
            <a:off x="4495800" y="5562600"/>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0" name="Line 24"/>
          <p:cNvSpPr>
            <a:spLocks noChangeShapeType="1"/>
          </p:cNvSpPr>
          <p:nvPr/>
        </p:nvSpPr>
        <p:spPr bwMode="auto">
          <a:xfrm flipV="1">
            <a:off x="4495800" y="55626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1" name="Line 25"/>
          <p:cNvSpPr>
            <a:spLocks noChangeShapeType="1"/>
          </p:cNvSpPr>
          <p:nvPr/>
        </p:nvSpPr>
        <p:spPr bwMode="auto">
          <a:xfrm flipH="1">
            <a:off x="61722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2" name="Line 26"/>
          <p:cNvSpPr>
            <a:spLocks noChangeShapeType="1"/>
          </p:cNvSpPr>
          <p:nvPr/>
        </p:nvSpPr>
        <p:spPr bwMode="auto">
          <a:xfrm>
            <a:off x="7391400" y="3429000"/>
            <a:ext cx="152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1323" name="Line 27"/>
          <p:cNvSpPr>
            <a:spLocks noChangeShapeType="1"/>
          </p:cNvSpPr>
          <p:nvPr/>
        </p:nvSpPr>
        <p:spPr bwMode="auto">
          <a:xfrm>
            <a:off x="6248400" y="4876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34532"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3.1  - A</a:t>
            </a:r>
          </a:p>
        </p:txBody>
      </p:sp>
      <p:sp>
        <p:nvSpPr>
          <p:cNvPr id="534533"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C</a:t>
            </a:r>
          </a:p>
        </p:txBody>
      </p:sp>
      <p:sp>
        <p:nvSpPr>
          <p:cNvPr id="534534"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5.2   </a:t>
            </a:r>
            <a:r>
              <a:rPr lang="en-US" altLang="en-US" sz="1800" dirty="0">
                <a:latin typeface="Arial" charset="0"/>
              </a:rPr>
              <a:t>- B</a:t>
            </a:r>
            <a:endParaRPr lang="en-US" altLang="en-US" sz="1800" b="1" dirty="0">
              <a:latin typeface="Arial" charset="0"/>
            </a:endParaRPr>
          </a:p>
        </p:txBody>
      </p:sp>
      <p:sp>
        <p:nvSpPr>
          <p:cNvPr id="534535"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1.6   - D</a:t>
            </a:r>
          </a:p>
        </p:txBody>
      </p:sp>
      <p:sp>
        <p:nvSpPr>
          <p:cNvPr id="534537"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34538" name="Text Box 10"/>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a:t>
            </a:r>
            <a:r>
              <a:rPr lang="en-US" altLang="en-US" b="1" u="sng" dirty="0">
                <a:latin typeface="Arial" charset="0"/>
              </a:rPr>
              <a:t>both</a:t>
            </a:r>
            <a:r>
              <a:rPr lang="en-US" altLang="en-US" dirty="0">
                <a:latin typeface="Arial" charset="0"/>
              </a:rPr>
              <a:t>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4539"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4.0   </a:t>
            </a:r>
            <a:r>
              <a:rPr lang="en-US" altLang="en-US" sz="1800" dirty="0">
                <a:latin typeface="Arial" charset="0"/>
              </a:rPr>
              <a:t>- 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36579"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3.1  - A</a:t>
            </a:r>
          </a:p>
        </p:txBody>
      </p:sp>
      <p:sp>
        <p:nvSpPr>
          <p:cNvPr id="536580"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C</a:t>
            </a:r>
          </a:p>
        </p:txBody>
      </p:sp>
      <p:sp>
        <p:nvSpPr>
          <p:cNvPr id="536581"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5.2   </a:t>
            </a:r>
            <a:r>
              <a:rPr lang="en-US" altLang="en-US" sz="1800" dirty="0">
                <a:latin typeface="Arial" charset="0"/>
              </a:rPr>
              <a:t>- B</a:t>
            </a:r>
            <a:endParaRPr lang="en-US" altLang="en-US" sz="1800" b="1" dirty="0">
              <a:latin typeface="Arial" charset="0"/>
            </a:endParaRPr>
          </a:p>
        </p:txBody>
      </p:sp>
      <p:sp>
        <p:nvSpPr>
          <p:cNvPr id="536582" name="Text Box 7"/>
          <p:cNvSpPr txBox="1">
            <a:spLocks noChangeArrowheads="1"/>
          </p:cNvSpPr>
          <p:nvPr/>
        </p:nvSpPr>
        <p:spPr bwMode="auto">
          <a:xfrm rot="-2695870">
            <a:off x="7480300" y="4587875"/>
            <a:ext cx="1939925"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1.6   - D</a:t>
            </a:r>
          </a:p>
        </p:txBody>
      </p:sp>
      <p:sp>
        <p:nvSpPr>
          <p:cNvPr id="536583"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36584"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70%</a:t>
            </a:r>
          </a:p>
          <a:p>
            <a:pPr algn="l"/>
            <a:r>
              <a:rPr lang="en-US" altLang="en-US" dirty="0">
                <a:latin typeface="Arial" charset="0"/>
              </a:rPr>
              <a:t>Specificity = 70%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6585"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a:t>
            </a:r>
            <a:r>
              <a:rPr lang="en-US" altLang="en-US" sz="1800" dirty="0" smtClean="0">
                <a:latin typeface="Arial" charset="0"/>
              </a:rPr>
              <a:t>4.0  </a:t>
            </a:r>
            <a:r>
              <a:rPr lang="en-US" altLang="en-US" sz="1800" dirty="0">
                <a:latin typeface="Arial" charset="0"/>
              </a:rPr>
              <a:t>- 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Text Box 3"/>
          <p:cNvSpPr txBox="1">
            <a:spLocks noChangeArrowheads="1"/>
          </p:cNvSpPr>
          <p:nvPr/>
        </p:nvSpPr>
        <p:spPr bwMode="auto">
          <a:xfrm>
            <a:off x="342900" y="1068388"/>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	80</a:t>
            </a:r>
            <a:r>
              <a:rPr lang="en-US" altLang="en-US" sz="2000" dirty="0">
                <a:latin typeface="Arial" charset="0"/>
              </a:rPr>
              <a:t>              </a:t>
            </a:r>
            <a:r>
              <a:rPr lang="en-US" altLang="en-US" sz="2000" b="1" dirty="0">
                <a:latin typeface="Arial" charset="0"/>
              </a:rPr>
              <a:t>True OR = (50/50) / (20/80)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a:latin typeface="Arial" charset="0"/>
              </a:rPr>
              <a:t>exp      unexp</a:t>
            </a:r>
            <a:r>
              <a:rPr lang="en-US" altLang="en-US" sz="2200" b="1" dirty="0">
                <a:latin typeface="Arial" charset="0"/>
              </a:rPr>
              <a:t>         </a:t>
            </a:r>
            <a:r>
              <a:rPr lang="en-US" altLang="en-US" sz="2200" b="1" u="sng" dirty="0">
                <a:latin typeface="Arial" charset="0"/>
              </a:rPr>
              <a:t>	exp     unexp </a:t>
            </a:r>
            <a:r>
              <a:rPr lang="en-US" altLang="en-US" sz="2200" b="1" dirty="0">
                <a:latin typeface="Arial" charset="0"/>
              </a:rPr>
              <a:t>      </a:t>
            </a:r>
          </a:p>
          <a:p>
            <a:pPr algn="l"/>
            <a:r>
              <a:rPr lang="en-US" altLang="en-US" sz="2200" b="1" dirty="0">
                <a:latin typeface="Arial" charset="0"/>
              </a:rPr>
              <a:t>(gold standard)       50         50            	  20         80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35          15          50        14        </a:t>
            </a:r>
            <a:r>
              <a:rPr lang="en-US" altLang="en-US" sz="2200" b="1" spc="300" dirty="0">
                <a:latin typeface="Arial" charset="0"/>
                <a:sym typeface="Symbol" pitchFamily="18" charset="2"/>
              </a:rPr>
              <a:t> </a:t>
            </a:r>
            <a:r>
              <a:rPr lang="en-US" altLang="en-US" sz="2200" b="1" dirty="0" smtClean="0">
                <a:latin typeface="Arial" charset="0"/>
                <a:sym typeface="Symbol" pitchFamily="18" charset="2"/>
              </a:rPr>
              <a:t>24             </a:t>
            </a:r>
            <a:r>
              <a:rPr lang="en-US" altLang="en-US" sz="2200" b="1" dirty="0">
                <a:latin typeface="Arial" charset="0"/>
                <a:sym typeface="Symbol" pitchFamily="18" charset="2"/>
              </a:rPr>
              <a:t>38</a:t>
            </a:r>
          </a:p>
          <a:p>
            <a:pPr algn="l"/>
            <a:r>
              <a:rPr lang="en-US" altLang="en-US" sz="2200" b="1" dirty="0">
                <a:latin typeface="Arial" charset="0"/>
                <a:sym typeface="Symbol" pitchFamily="18" charset="2"/>
              </a:rPr>
              <a:t>Unexposed              15          35          50          6         56             62</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a:t>
            </a:r>
            <a:r>
              <a:rPr lang="en-US" altLang="en-US" sz="2200" b="1" i="1" dirty="0" smtClean="0">
                <a:latin typeface="Arial" charset="0"/>
                <a:sym typeface="Symbol" pitchFamily="18" charset="2"/>
              </a:rPr>
              <a:t>0.70        </a:t>
            </a:r>
            <a:r>
              <a:rPr lang="en-US" altLang="en-US" sz="2200" b="1" i="1" dirty="0">
                <a:latin typeface="Arial" charset="0"/>
                <a:sym typeface="Symbol" pitchFamily="18" charset="2"/>
              </a:rPr>
              <a:t>0.70                   0.70       0.70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50	38</a:t>
            </a:r>
          </a:p>
          <a:p>
            <a:pPr algn="l"/>
            <a:r>
              <a:rPr lang="en-US" altLang="en-US" sz="2000" b="1" dirty="0">
                <a:latin typeface="Arial" charset="0"/>
              </a:rPr>
              <a:t>			No	50	62      Observed OR = (50/50) / (</a:t>
            </a:r>
            <a:r>
              <a:rPr lang="en-US" altLang="en-US" sz="2000" b="1" dirty="0">
                <a:latin typeface="Arial" charset="0"/>
                <a:sym typeface="Symbol" pitchFamily="18" charset="2"/>
              </a:rPr>
              <a:t>38/62) = 1.6</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86402"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Imperfect Sensitivity and Specificity </a:t>
            </a:r>
            <a:r>
              <a:rPr lang="en-US" altLang="en-US" sz="3100" dirty="0">
                <a:sym typeface="Symbol" pitchFamily="18" charset="2"/>
              </a:rPr>
              <a:t/>
            </a:r>
            <a:br>
              <a:rPr lang="en-US" altLang="en-US" sz="3100" dirty="0">
                <a:sym typeface="Symbol" pitchFamily="18" charset="2"/>
              </a:rPr>
            </a:br>
            <a:endParaRPr lang="en-US" altLang="en-US" sz="3100" dirty="0">
              <a:sym typeface="Symbol" pitchFamily="18" charset="2"/>
            </a:endParaRPr>
          </a:p>
        </p:txBody>
      </p:sp>
      <p:sp>
        <p:nvSpPr>
          <p:cNvPr id="486404" name="Text Box 4"/>
          <p:cNvSpPr txBox="1">
            <a:spLocks noChangeArrowheads="1"/>
          </p:cNvSpPr>
          <p:nvPr/>
        </p:nvSpPr>
        <p:spPr bwMode="auto">
          <a:xfrm>
            <a:off x="419100" y="1197114"/>
            <a:ext cx="20955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dirty="0" smtClean="0"/>
              <a:t>TRUTH IN STUDY SAMPLE</a:t>
            </a:r>
            <a:endParaRPr lang="en-US" altLang="en-US" sz="2000" dirty="0"/>
          </a:p>
        </p:txBody>
      </p:sp>
      <p:sp>
        <p:nvSpPr>
          <p:cNvPr id="486405" name="Text Box 5"/>
          <p:cNvSpPr txBox="1">
            <a:spLocks noChangeArrowheads="1"/>
          </p:cNvSpPr>
          <p:nvPr/>
        </p:nvSpPr>
        <p:spPr bwMode="auto">
          <a:xfrm>
            <a:off x="457200" y="5486400"/>
            <a:ext cx="228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smtClean="0"/>
              <a:t>OBSERVED </a:t>
            </a:r>
          </a:p>
          <a:p>
            <a:pPr algn="l"/>
            <a:r>
              <a:rPr lang="en-US" altLang="en-US" sz="1800" dirty="0" smtClean="0"/>
              <a:t>STUDY</a:t>
            </a:r>
            <a:endParaRPr lang="en-US" altLang="en-US" sz="1800" dirty="0"/>
          </a:p>
          <a:p>
            <a:pPr algn="l"/>
            <a:r>
              <a:rPr lang="en-US" altLang="en-US" sz="1800" dirty="0"/>
              <a:t>SAMPLE</a:t>
            </a:r>
            <a:endParaRPr lang="en-US" altLang="en-US" dirty="0"/>
          </a:p>
        </p:txBody>
      </p:sp>
      <p:sp>
        <p:nvSpPr>
          <p:cNvPr id="486406" name="Rectangle 6"/>
          <p:cNvSpPr>
            <a:spLocks noChangeArrowheads="1"/>
          </p:cNvSpPr>
          <p:nvPr/>
        </p:nvSpPr>
        <p:spPr bwMode="auto">
          <a:xfrm>
            <a:off x="50673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07" name="Rectangle 7"/>
          <p:cNvSpPr>
            <a:spLocks noChangeArrowheads="1"/>
          </p:cNvSpPr>
          <p:nvPr/>
        </p:nvSpPr>
        <p:spPr bwMode="auto">
          <a:xfrm>
            <a:off x="83439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08" name="Line 8"/>
          <p:cNvSpPr>
            <a:spLocks noChangeShapeType="1"/>
          </p:cNvSpPr>
          <p:nvPr/>
        </p:nvSpPr>
        <p:spPr bwMode="auto">
          <a:xfrm flipH="1">
            <a:off x="4419600" y="4495800"/>
            <a:ext cx="8001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09" name="Line 9"/>
          <p:cNvSpPr>
            <a:spLocks noChangeShapeType="1"/>
          </p:cNvSpPr>
          <p:nvPr/>
        </p:nvSpPr>
        <p:spPr bwMode="auto">
          <a:xfrm flipH="1">
            <a:off x="5858030" y="4419600"/>
            <a:ext cx="3095469"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0"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0.7</a:t>
            </a:r>
          </a:p>
          <a:p>
            <a:pPr>
              <a:spcBef>
                <a:spcPct val="50000"/>
              </a:spcBef>
            </a:pPr>
            <a:r>
              <a:rPr lang="en-US" altLang="en-US" b="1" dirty="0"/>
              <a:t>Specificity = 0.7</a:t>
            </a:r>
          </a:p>
        </p:txBody>
      </p:sp>
      <p:sp>
        <p:nvSpPr>
          <p:cNvPr id="486411" name="Oval 11"/>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2" name="Freeform 12"/>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413" name="Oval 13"/>
          <p:cNvSpPr>
            <a:spLocks noChangeArrowheads="1"/>
          </p:cNvSpPr>
          <p:nvPr/>
        </p:nvSpPr>
        <p:spPr bwMode="auto">
          <a:xfrm>
            <a:off x="2933700" y="3810000"/>
            <a:ext cx="4572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4" name="Oval 14"/>
          <p:cNvSpPr>
            <a:spLocks noChangeArrowheads="1"/>
          </p:cNvSpPr>
          <p:nvPr/>
        </p:nvSpPr>
        <p:spPr bwMode="auto">
          <a:xfrm>
            <a:off x="2933700" y="2971800"/>
            <a:ext cx="4572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5" name="Freeform 15"/>
          <p:cNvSpPr>
            <a:spLocks/>
          </p:cNvSpPr>
          <p:nvPr/>
        </p:nvSpPr>
        <p:spPr bwMode="auto">
          <a:xfrm>
            <a:off x="2552700" y="3200400"/>
            <a:ext cx="381000" cy="685800"/>
          </a:xfrm>
          <a:custGeom>
            <a:avLst/>
            <a:gdLst>
              <a:gd name="T0" fmla="*/ 240 w 240"/>
              <a:gd name="T1" fmla="*/ 0 h 432"/>
              <a:gd name="T2" fmla="*/ 0 w 240"/>
              <a:gd name="T3" fmla="*/ 144 h 432"/>
              <a:gd name="T4" fmla="*/ 240 w 240"/>
              <a:gd name="T5" fmla="*/ 432 h 432"/>
            </a:gdLst>
            <a:ahLst/>
            <a:cxnLst>
              <a:cxn ang="0">
                <a:pos x="T0" y="T1"/>
              </a:cxn>
              <a:cxn ang="0">
                <a:pos x="T2" y="T3"/>
              </a:cxn>
              <a:cxn ang="0">
                <a:pos x="T4" y="T5"/>
              </a:cxn>
            </a:cxnLst>
            <a:rect l="0" t="0" r="r" b="b"/>
            <a:pathLst>
              <a:path w="240" h="432">
                <a:moveTo>
                  <a:pt x="240" y="0"/>
                </a:moveTo>
                <a:cubicBezTo>
                  <a:pt x="120" y="36"/>
                  <a:pt x="0" y="72"/>
                  <a:pt x="0" y="144"/>
                </a:cubicBezTo>
                <a:cubicBezTo>
                  <a:pt x="0" y="216"/>
                  <a:pt x="200" y="384"/>
                  <a:pt x="240" y="432"/>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418" name="Oval 18"/>
          <p:cNvSpPr>
            <a:spLocks noChangeArrowheads="1"/>
          </p:cNvSpPr>
          <p:nvPr/>
        </p:nvSpPr>
        <p:spPr bwMode="auto">
          <a:xfrm>
            <a:off x="4000500" y="2971800"/>
            <a:ext cx="381000" cy="3810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419" name="Freeform 19"/>
          <p:cNvSpPr>
            <a:spLocks/>
          </p:cNvSpPr>
          <p:nvPr/>
        </p:nvSpPr>
        <p:spPr bwMode="auto">
          <a:xfrm>
            <a:off x="4381500" y="3098800"/>
            <a:ext cx="482600" cy="787400"/>
          </a:xfrm>
          <a:custGeom>
            <a:avLst/>
            <a:gdLst>
              <a:gd name="T0" fmla="*/ 0 w 304"/>
              <a:gd name="T1" fmla="*/ 16 h 688"/>
              <a:gd name="T2" fmla="*/ 288 w 304"/>
              <a:gd name="T3" fmla="*/ 112 h 688"/>
              <a:gd name="T4" fmla="*/ 96 w 304"/>
              <a:gd name="T5" fmla="*/ 688 h 688"/>
            </a:gdLst>
            <a:ahLst/>
            <a:cxnLst>
              <a:cxn ang="0">
                <a:pos x="T0" y="T1"/>
              </a:cxn>
              <a:cxn ang="0">
                <a:pos x="T2" y="T3"/>
              </a:cxn>
              <a:cxn ang="0">
                <a:pos x="T4" y="T5"/>
              </a:cxn>
            </a:cxnLst>
            <a:rect l="0" t="0" r="r" b="b"/>
            <a:pathLst>
              <a:path w="304" h="688">
                <a:moveTo>
                  <a:pt x="0" y="16"/>
                </a:moveTo>
                <a:cubicBezTo>
                  <a:pt x="136" y="8"/>
                  <a:pt x="272" y="0"/>
                  <a:pt x="288" y="112"/>
                </a:cubicBezTo>
                <a:cubicBezTo>
                  <a:pt x="304" y="224"/>
                  <a:pt x="128" y="592"/>
                  <a:pt x="96" y="688"/>
                </a:cubicBezTo>
              </a:path>
            </a:pathLst>
          </a:custGeom>
          <a:noFill/>
          <a:ln w="12700" cap="flat" cmpd="sng">
            <a:solidFill>
              <a:srgbClr val="FF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6420" name="Oval 20"/>
          <p:cNvSpPr>
            <a:spLocks noChangeArrowheads="1"/>
          </p:cNvSpPr>
          <p:nvPr/>
        </p:nvSpPr>
        <p:spPr bwMode="auto">
          <a:xfrm>
            <a:off x="4000500" y="3810000"/>
            <a:ext cx="533400" cy="685800"/>
          </a:xfrm>
          <a:prstGeom prst="ellipse">
            <a:avLst/>
          </a:prstGeom>
          <a:noFill/>
          <a:ln w="12700"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Text Box 10"/>
          <p:cNvSpPr txBox="1">
            <a:spLocks noChangeArrowheads="1"/>
          </p:cNvSpPr>
          <p:nvPr/>
        </p:nvSpPr>
        <p:spPr bwMode="auto">
          <a:xfrm>
            <a:off x="27432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(Sn</a:t>
            </a:r>
            <a:r>
              <a:rPr lang="en-US" altLang="en-US" b="1" dirty="0"/>
              <a:t>)</a:t>
            </a:r>
          </a:p>
        </p:txBody>
      </p:sp>
      <p:sp>
        <p:nvSpPr>
          <p:cNvPr id="20" name="Text Box 10"/>
          <p:cNvSpPr txBox="1">
            <a:spLocks noChangeArrowheads="1"/>
          </p:cNvSpPr>
          <p:nvPr/>
        </p:nvSpPr>
        <p:spPr bwMode="auto">
          <a:xfrm>
            <a:off x="391795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(Sp)</a:t>
            </a:r>
            <a:endParaRPr lang="en-US" altLang="en-US" b="1" dirty="0"/>
          </a:p>
        </p:txBody>
      </p:sp>
      <p:sp>
        <p:nvSpPr>
          <p:cNvPr id="21" name="Text Box 10"/>
          <p:cNvSpPr txBox="1">
            <a:spLocks noChangeArrowheads="1"/>
          </p:cNvSpPr>
          <p:nvPr/>
        </p:nvSpPr>
        <p:spPr bwMode="auto">
          <a:xfrm>
            <a:off x="68961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(Sp)</a:t>
            </a:r>
            <a:endParaRPr lang="en-US" altLang="en-US" b="1" dirty="0"/>
          </a:p>
        </p:txBody>
      </p:sp>
      <p:sp>
        <p:nvSpPr>
          <p:cNvPr id="22" name="Text Box 10"/>
          <p:cNvSpPr txBox="1">
            <a:spLocks noChangeArrowheads="1"/>
          </p:cNvSpPr>
          <p:nvPr/>
        </p:nvSpPr>
        <p:spPr bwMode="auto">
          <a:xfrm>
            <a:off x="5867400" y="4800600"/>
            <a:ext cx="84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t>(Sn</a:t>
            </a:r>
            <a:r>
              <a:rPr lang="en-US" altLang="en-US" b="1"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3862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3.5  - A</a:t>
            </a:r>
          </a:p>
        </p:txBody>
      </p:sp>
      <p:sp>
        <p:nvSpPr>
          <p:cNvPr id="53862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3.0   - C</a:t>
            </a:r>
          </a:p>
        </p:txBody>
      </p:sp>
      <p:sp>
        <p:nvSpPr>
          <p:cNvPr id="538629"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3.2   - B</a:t>
            </a:r>
            <a:endParaRPr lang="en-US" altLang="en-US" sz="1800" b="1" dirty="0">
              <a:latin typeface="Arial" charset="0"/>
            </a:endParaRPr>
          </a:p>
        </p:txBody>
      </p:sp>
      <p:sp>
        <p:nvSpPr>
          <p:cNvPr id="53863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2.8   - D</a:t>
            </a:r>
          </a:p>
        </p:txBody>
      </p:sp>
      <p:sp>
        <p:nvSpPr>
          <p:cNvPr id="538631"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38632"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non-differential exposure misclassification problems</a:t>
            </a:r>
          </a:p>
          <a:p>
            <a:pPr algn="l"/>
            <a:r>
              <a:rPr lang="en-US" altLang="en-US" dirty="0">
                <a:latin typeface="Arial" charset="0"/>
              </a:rPr>
              <a:t>with both sensitivity and </a:t>
            </a:r>
            <a:r>
              <a:rPr lang="en-US" altLang="en-US" dirty="0" smtClean="0">
                <a:latin typeface="Arial" charset="0"/>
              </a:rPr>
              <a:t>specificity (but not as bad as prior example)</a:t>
            </a:r>
            <a:r>
              <a:rPr lang="en-US" altLang="en-US" dirty="0">
                <a:latin typeface="Arial" charset="0"/>
              </a:rPr>
              <a:t>	</a:t>
            </a:r>
          </a:p>
          <a:p>
            <a:pPr algn="l"/>
            <a:endParaRPr lang="en-US" altLang="en-US" sz="1000" dirty="0">
              <a:latin typeface="Arial" charset="0"/>
            </a:endParaRPr>
          </a:p>
          <a:p>
            <a:pPr algn="l"/>
            <a:r>
              <a:rPr lang="en-US" altLang="en-US" dirty="0">
                <a:latin typeface="Arial" charset="0"/>
              </a:rPr>
              <a:t>Sensitivity = 90%</a:t>
            </a:r>
          </a:p>
          <a:p>
            <a:pPr algn="l"/>
            <a:r>
              <a:rPr lang="en-US" altLang="en-US" dirty="0">
                <a:latin typeface="Arial" charset="0"/>
              </a:rPr>
              <a:t>Specificity = 80%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38633" name="Text Box 7"/>
          <p:cNvSpPr txBox="1">
            <a:spLocks noChangeArrowheads="1"/>
          </p:cNvSpPr>
          <p:nvPr/>
        </p:nvSpPr>
        <p:spPr bwMode="auto">
          <a:xfrm rot="-2695870">
            <a:off x="5924550" y="5638800"/>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3"/>
          <p:cNvSpPr txBox="1">
            <a:spLocks noChangeArrowheads="1"/>
          </p:cNvSpPr>
          <p:nvPr/>
        </p:nvSpPr>
        <p:spPr bwMode="auto">
          <a:xfrm>
            <a:off x="1905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Assuming no sampling error, what will the observed OR be?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0675"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3.5  - A</a:t>
            </a:r>
          </a:p>
        </p:txBody>
      </p:sp>
      <p:sp>
        <p:nvSpPr>
          <p:cNvPr id="540676"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3.0   - C</a:t>
            </a:r>
          </a:p>
        </p:txBody>
      </p:sp>
      <p:sp>
        <p:nvSpPr>
          <p:cNvPr id="540677"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3.2   - B</a:t>
            </a:r>
            <a:endParaRPr lang="en-US" altLang="en-US" sz="1800" b="1" dirty="0">
              <a:latin typeface="Arial" charset="0"/>
            </a:endParaRPr>
          </a:p>
        </p:txBody>
      </p:sp>
      <p:sp>
        <p:nvSpPr>
          <p:cNvPr id="540678"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2.8   - D</a:t>
            </a:r>
          </a:p>
        </p:txBody>
      </p:sp>
      <p:sp>
        <p:nvSpPr>
          <p:cNvPr id="540679" name="Text Box 3"/>
          <p:cNvSpPr txBox="1">
            <a:spLocks noChangeArrowheads="1"/>
          </p:cNvSpPr>
          <p:nvPr/>
        </p:nvSpPr>
        <p:spPr bwMode="auto">
          <a:xfrm>
            <a:off x="190500" y="1317625"/>
            <a:ext cx="4610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540680" name="Text Box 8"/>
          <p:cNvSpPr txBox="1">
            <a:spLocks noChangeArrowheads="1"/>
          </p:cNvSpPr>
          <p:nvPr/>
        </p:nvSpPr>
        <p:spPr bwMode="auto">
          <a:xfrm>
            <a:off x="190500" y="457200"/>
            <a:ext cx="10287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latin typeface="Arial" charset="0"/>
              </a:rPr>
              <a:t>Exposure     Cases   Controls</a:t>
            </a:r>
            <a:endParaRPr lang="en-US" altLang="en-US" dirty="0">
              <a:latin typeface="Arial" charset="0"/>
            </a:endParaRPr>
          </a:p>
          <a:p>
            <a:pPr algn="l"/>
            <a:r>
              <a:rPr lang="en-US" altLang="en-US" b="1" dirty="0">
                <a:latin typeface="Arial" charset="0"/>
              </a:rPr>
              <a:t>	Yes	</a:t>
            </a:r>
            <a:r>
              <a:rPr lang="en-US" altLang="en-US" b="1" dirty="0" smtClean="0">
                <a:latin typeface="Arial" charset="0"/>
              </a:rPr>
              <a:t>   50</a:t>
            </a:r>
            <a:r>
              <a:rPr lang="en-US" altLang="en-US" b="1" dirty="0">
                <a:latin typeface="Arial" charset="0"/>
              </a:rPr>
              <a:t>	</a:t>
            </a:r>
            <a:r>
              <a:rPr lang="en-US" altLang="en-US" b="1" dirty="0" smtClean="0">
                <a:latin typeface="Arial" charset="0"/>
              </a:rPr>
              <a:t>       20</a:t>
            </a:r>
            <a:endParaRPr lang="en-US" altLang="en-US" b="1" dirty="0">
              <a:latin typeface="Arial" charset="0"/>
            </a:endParaRPr>
          </a:p>
          <a:p>
            <a:pPr algn="l"/>
            <a:r>
              <a:rPr lang="en-US" altLang="en-US" b="1" dirty="0">
                <a:latin typeface="Arial" charset="0"/>
              </a:rPr>
              <a:t>	No	</a:t>
            </a:r>
            <a:r>
              <a:rPr lang="en-US" altLang="en-US" b="1" dirty="0" smtClean="0">
                <a:latin typeface="Arial" charset="0"/>
              </a:rPr>
              <a:t>   50</a:t>
            </a:r>
            <a:r>
              <a:rPr lang="en-US" altLang="en-US" b="1" dirty="0">
                <a:latin typeface="Arial" charset="0"/>
              </a:rPr>
              <a:t>	</a:t>
            </a:r>
            <a:r>
              <a:rPr lang="en-US" altLang="en-US" b="1" dirty="0" smtClean="0">
                <a:latin typeface="Arial" charset="0"/>
              </a:rPr>
              <a:t>       80</a:t>
            </a:r>
            <a:endParaRPr lang="en-US" altLang="en-US" b="1" dirty="0">
              <a:latin typeface="Arial" charset="0"/>
            </a:endParaRPr>
          </a:p>
          <a:p>
            <a:pPr algn="l"/>
            <a:endParaRPr lang="en-US" altLang="en-US" sz="1600" dirty="0">
              <a:latin typeface="Arial" charset="0"/>
            </a:endParaRPr>
          </a:p>
          <a:p>
            <a:pPr algn="l"/>
            <a:r>
              <a:rPr lang="en-US" altLang="en-US" b="1" dirty="0">
                <a:latin typeface="Arial" charset="0"/>
              </a:rPr>
              <a:t>True OR = (50/50) / (20/80) = 4.0 </a:t>
            </a:r>
          </a:p>
          <a:p>
            <a:pPr algn="l"/>
            <a:endParaRPr lang="en-US" altLang="en-US" sz="1000" b="1" dirty="0">
              <a:latin typeface="Arial" charset="0"/>
            </a:endParaRPr>
          </a:p>
          <a:p>
            <a:pPr algn="l"/>
            <a:r>
              <a:rPr lang="en-US" altLang="en-US" dirty="0">
                <a:latin typeface="Arial" charset="0"/>
              </a:rPr>
              <a:t>But, now assume exposure misclassification problems</a:t>
            </a:r>
          </a:p>
          <a:p>
            <a:pPr algn="l"/>
            <a:r>
              <a:rPr lang="en-US" altLang="en-US" dirty="0">
                <a:latin typeface="Arial" charset="0"/>
              </a:rPr>
              <a:t>with both sensitivity and specificity	</a:t>
            </a:r>
          </a:p>
          <a:p>
            <a:pPr algn="l"/>
            <a:endParaRPr lang="en-US" altLang="en-US" sz="1000" dirty="0">
              <a:latin typeface="Arial" charset="0"/>
            </a:endParaRPr>
          </a:p>
          <a:p>
            <a:pPr algn="l"/>
            <a:r>
              <a:rPr lang="en-US" altLang="en-US" dirty="0">
                <a:latin typeface="Arial" charset="0"/>
              </a:rPr>
              <a:t>Sensitivity = 90%</a:t>
            </a:r>
          </a:p>
          <a:p>
            <a:pPr algn="l"/>
            <a:r>
              <a:rPr lang="en-US" altLang="en-US" dirty="0">
                <a:latin typeface="Arial" charset="0"/>
              </a:rPr>
              <a:t>Specificity = 80%</a:t>
            </a:r>
            <a:r>
              <a:rPr lang="en-US" altLang="en-US" sz="1600" dirty="0">
                <a:latin typeface="Arial" charset="0"/>
              </a:rPr>
              <a:t>	</a:t>
            </a:r>
            <a:endParaRPr lang="en-US" altLang="en-US" dirty="0">
              <a:latin typeface="Arial" charset="0"/>
            </a:endParaRPr>
          </a:p>
          <a:p>
            <a:pPr algn="l"/>
            <a:r>
              <a:rPr lang="en-US" altLang="en-US" sz="1000" b="1" i="1" dirty="0">
                <a:latin typeface="Arial" charset="0"/>
                <a:sym typeface="Symbol" pitchFamily="18" charset="2"/>
              </a:rPr>
              <a:t>	</a:t>
            </a:r>
          </a:p>
          <a:p>
            <a:pPr algn="l"/>
            <a:r>
              <a:rPr lang="en-US" altLang="en-US" sz="1800" b="1" dirty="0">
                <a:latin typeface="Arial" charset="0"/>
              </a:rPr>
              <a:t>	</a:t>
            </a:r>
            <a:endParaRPr lang="en-US" altLang="en-US" sz="2000" i="1" dirty="0">
              <a:latin typeface="Arial" charset="0"/>
              <a:sym typeface="Symbol" pitchFamily="18" charset="2"/>
            </a:endParaRPr>
          </a:p>
        </p:txBody>
      </p:sp>
      <p:sp>
        <p:nvSpPr>
          <p:cNvPr id="540681" name="Text Box 7"/>
          <p:cNvSpPr txBox="1">
            <a:spLocks noChangeArrowheads="1"/>
          </p:cNvSpPr>
          <p:nvPr/>
        </p:nvSpPr>
        <p:spPr bwMode="auto">
          <a:xfrm rot="-2695870">
            <a:off x="8455025" y="4591050"/>
            <a:ext cx="1828800" cy="395288"/>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OR = 2.4   - 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57200" y="304800"/>
            <a:ext cx="942975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Imperfect Sensitivity and Specificity </a:t>
            </a:r>
            <a:r>
              <a:rPr lang="en-US" altLang="en-US" sz="3100" dirty="0">
                <a:sym typeface="Symbol" pitchFamily="18" charset="2"/>
              </a:rPr>
              <a:t/>
            </a:r>
            <a:br>
              <a:rPr lang="en-US" altLang="en-US" sz="3100" dirty="0">
                <a:sym typeface="Symbol" pitchFamily="18" charset="2"/>
              </a:rPr>
            </a:br>
            <a:endParaRPr lang="en-US" altLang="en-US" sz="3100" dirty="0">
              <a:sym typeface="Symbol" pitchFamily="18" charset="2"/>
            </a:endParaRPr>
          </a:p>
        </p:txBody>
      </p:sp>
      <p:sp>
        <p:nvSpPr>
          <p:cNvPr id="462851" name="Text Box 3"/>
          <p:cNvSpPr txBox="1">
            <a:spLocks noChangeArrowheads="1"/>
          </p:cNvSpPr>
          <p:nvPr/>
        </p:nvSpPr>
        <p:spPr bwMode="auto">
          <a:xfrm>
            <a:off x="304800" y="990600"/>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	80</a:t>
            </a:r>
            <a:r>
              <a:rPr lang="en-US" altLang="en-US" sz="2000" dirty="0">
                <a:latin typeface="Arial" charset="0"/>
              </a:rPr>
              <a:t>              </a:t>
            </a:r>
            <a:r>
              <a:rPr lang="en-US" altLang="en-US" sz="2000" b="1" dirty="0">
                <a:latin typeface="Arial" charset="0"/>
              </a:rPr>
              <a:t>True OR = (50/50) / (20/80)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a:latin typeface="Arial" charset="0"/>
              </a:rPr>
              <a:t>exp      unexp</a:t>
            </a:r>
            <a:r>
              <a:rPr lang="en-US" altLang="en-US" sz="2200" b="1" dirty="0">
                <a:latin typeface="Arial" charset="0"/>
              </a:rPr>
              <a:t>         </a:t>
            </a:r>
            <a:r>
              <a:rPr lang="en-US" altLang="en-US" sz="2200" b="1" u="sng" dirty="0">
                <a:latin typeface="Arial" charset="0"/>
              </a:rPr>
              <a:t>	exp     unexp </a:t>
            </a:r>
            <a:r>
              <a:rPr lang="en-US" altLang="en-US" sz="2200" b="1" dirty="0">
                <a:latin typeface="Arial" charset="0"/>
              </a:rPr>
              <a:t>      </a:t>
            </a:r>
          </a:p>
          <a:p>
            <a:pPr algn="l"/>
            <a:r>
              <a:rPr lang="en-US" altLang="en-US" sz="2200" b="1" dirty="0">
                <a:latin typeface="Arial" charset="0"/>
              </a:rPr>
              <a:t>(gold standard)       50         50            	  20         80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45         10          55        18         16             34</a:t>
            </a:r>
          </a:p>
          <a:p>
            <a:pPr algn="l"/>
            <a:r>
              <a:rPr lang="en-US" altLang="en-US" sz="2200" b="1" dirty="0">
                <a:latin typeface="Arial" charset="0"/>
                <a:sym typeface="Symbol" pitchFamily="18" charset="2"/>
              </a:rPr>
              <a:t>Unexposed               5          40          45          2         64             66</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0.90        0.80                 0.90       0.80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55	34</a:t>
            </a:r>
          </a:p>
          <a:p>
            <a:pPr algn="l"/>
            <a:r>
              <a:rPr lang="en-US" altLang="en-US" sz="2000" b="1" dirty="0">
                <a:latin typeface="Arial" charset="0"/>
              </a:rPr>
              <a:t>			No	45	66      Observed OR = (55/45) / (</a:t>
            </a:r>
            <a:r>
              <a:rPr lang="en-US" altLang="en-US" sz="2000" b="1" dirty="0">
                <a:latin typeface="Arial" charset="0"/>
                <a:sym typeface="Symbol" pitchFamily="18" charset="2"/>
              </a:rPr>
              <a:t>34/66) = 2.4</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62852" name="Text Box 4"/>
          <p:cNvSpPr txBox="1">
            <a:spLocks noChangeArrowheads="1"/>
          </p:cNvSpPr>
          <p:nvPr/>
        </p:nvSpPr>
        <p:spPr bwMode="auto">
          <a:xfrm>
            <a:off x="457200" y="1066800"/>
            <a:ext cx="2019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dirty="0" smtClean="0"/>
              <a:t>TRUTH IN STUDY SAMPLE</a:t>
            </a:r>
            <a:endParaRPr lang="en-US" altLang="en-US" dirty="0"/>
          </a:p>
        </p:txBody>
      </p:sp>
      <p:sp>
        <p:nvSpPr>
          <p:cNvPr id="462853" name="Text Box 5"/>
          <p:cNvSpPr txBox="1">
            <a:spLocks noChangeArrowheads="1"/>
          </p:cNvSpPr>
          <p:nvPr/>
        </p:nvSpPr>
        <p:spPr bwMode="auto">
          <a:xfrm>
            <a:off x="457200" y="5486400"/>
            <a:ext cx="228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smtClean="0"/>
              <a:t>OBSERVED   STUDY</a:t>
            </a:r>
            <a:endParaRPr lang="en-US" altLang="en-US" sz="1800" dirty="0"/>
          </a:p>
          <a:p>
            <a:pPr algn="l"/>
            <a:r>
              <a:rPr lang="en-US" altLang="en-US" sz="1800" dirty="0"/>
              <a:t>SAMPLE</a:t>
            </a:r>
            <a:endParaRPr lang="en-US" altLang="en-US" dirty="0"/>
          </a:p>
        </p:txBody>
      </p:sp>
      <p:sp>
        <p:nvSpPr>
          <p:cNvPr id="462854"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5"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6" name="Line 8"/>
          <p:cNvSpPr>
            <a:spLocks noChangeShapeType="1"/>
          </p:cNvSpPr>
          <p:nvPr/>
        </p:nvSpPr>
        <p:spPr bwMode="auto">
          <a:xfrm flipH="1">
            <a:off x="4419600" y="4495800"/>
            <a:ext cx="533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7" name="Line 9"/>
          <p:cNvSpPr>
            <a:spLocks noChangeShapeType="1"/>
          </p:cNvSpPr>
          <p:nvPr/>
        </p:nvSpPr>
        <p:spPr bwMode="auto">
          <a:xfrm flipH="1">
            <a:off x="5867400" y="4495800"/>
            <a:ext cx="2362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2858" name="Text Box 10"/>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0.9</a:t>
            </a:r>
          </a:p>
          <a:p>
            <a:pPr>
              <a:spcBef>
                <a:spcPct val="50000"/>
              </a:spcBef>
            </a:pPr>
            <a:r>
              <a:rPr lang="en-US" altLang="en-US" b="1" dirty="0"/>
              <a:t>Specificity = 0.8</a:t>
            </a:r>
          </a:p>
        </p:txBody>
      </p:sp>
      <p:sp>
        <p:nvSpPr>
          <p:cNvPr id="462859" name="Text Box 11"/>
          <p:cNvSpPr txBox="1">
            <a:spLocks noChangeArrowheads="1"/>
          </p:cNvSpPr>
          <p:nvPr/>
        </p:nvSpPr>
        <p:spPr bwMode="auto">
          <a:xfrm>
            <a:off x="6896100" y="4953000"/>
            <a:ext cx="33909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solidFill>
                  <a:srgbClr val="FF3300"/>
                </a:solidFill>
                <a:latin typeface="Arial" charset="0"/>
              </a:rPr>
              <a:t>Seemingly respectable Sn and Sp result in substantial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152400" y="304800"/>
            <a:ext cx="101346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Imperfect Sensitivity &amp; Specificity and Uncommon Exposure </a:t>
            </a:r>
            <a:r>
              <a:rPr lang="en-US" altLang="en-US" sz="3100" dirty="0">
                <a:sym typeface="Symbol" pitchFamily="18" charset="2"/>
              </a:rPr>
              <a:t/>
            </a:r>
            <a:br>
              <a:rPr lang="en-US" altLang="en-US" sz="3100" dirty="0">
                <a:sym typeface="Symbol" pitchFamily="18" charset="2"/>
              </a:rPr>
            </a:br>
            <a:endParaRPr lang="en-US" altLang="en-US" sz="3100" dirty="0">
              <a:sym typeface="Symbol" pitchFamily="18" charset="2"/>
            </a:endParaRPr>
          </a:p>
        </p:txBody>
      </p:sp>
      <p:sp>
        <p:nvSpPr>
          <p:cNvPr id="464899" name="Text Box 3"/>
          <p:cNvSpPr txBox="1">
            <a:spLocks noChangeArrowheads="1"/>
          </p:cNvSpPr>
          <p:nvPr/>
        </p:nvSpPr>
        <p:spPr bwMode="auto">
          <a:xfrm>
            <a:off x="304800" y="990600"/>
            <a:ext cx="10287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20</a:t>
            </a:r>
          </a:p>
          <a:p>
            <a:pPr algn="l"/>
            <a:r>
              <a:rPr lang="en-US" altLang="en-US" sz="2000" b="1" dirty="0">
                <a:latin typeface="Arial" charset="0"/>
              </a:rPr>
              <a:t>			No	500	800</a:t>
            </a:r>
            <a:r>
              <a:rPr lang="en-US" altLang="en-US" sz="2000" dirty="0">
                <a:latin typeface="Arial" charset="0"/>
              </a:rPr>
              <a:t>           </a:t>
            </a:r>
            <a:r>
              <a:rPr lang="en-US" altLang="en-US" sz="2000" b="1" dirty="0">
                <a:latin typeface="Arial" charset="0"/>
              </a:rPr>
              <a:t>True OR = (50/500) / (20/800) = 4.0 </a:t>
            </a:r>
          </a:p>
          <a:p>
            <a:pPr algn="l"/>
            <a:r>
              <a:rPr lang="en-US" altLang="en-US" sz="1600" dirty="0">
                <a:latin typeface="Arial" charset="0"/>
              </a:rPr>
              <a:t>		</a:t>
            </a:r>
            <a:endParaRPr lang="en-US" altLang="en-US" dirty="0">
              <a:latin typeface="Arial" charset="0"/>
            </a:endParaRPr>
          </a:p>
          <a:p>
            <a:pPr algn="l"/>
            <a:r>
              <a:rPr lang="en-US" altLang="en-US" b="1" dirty="0">
                <a:latin typeface="Arial" charset="0"/>
              </a:rPr>
              <a:t>True 		       </a:t>
            </a:r>
            <a:r>
              <a:rPr lang="en-US" altLang="en-US" sz="2200" b="1" u="sng" dirty="0">
                <a:latin typeface="Arial" charset="0"/>
              </a:rPr>
              <a:t>Cases	</a:t>
            </a:r>
            <a:r>
              <a:rPr lang="en-US" altLang="en-US" sz="2200" b="1" dirty="0">
                <a:latin typeface="Arial" charset="0"/>
              </a:rPr>
              <a:t>	     	 </a:t>
            </a:r>
            <a:r>
              <a:rPr lang="en-US" altLang="en-US" sz="2200" b="1" u="sng" dirty="0">
                <a:latin typeface="Arial" charset="0"/>
              </a:rPr>
              <a:t>Controls</a:t>
            </a:r>
            <a:r>
              <a:rPr lang="en-US" altLang="en-US" sz="2200" b="1" dirty="0">
                <a:latin typeface="Arial" charset="0"/>
              </a:rPr>
              <a:t>              </a:t>
            </a:r>
          </a:p>
          <a:p>
            <a:pPr algn="l"/>
            <a:r>
              <a:rPr lang="en-US" altLang="en-US" sz="2200" b="1" u="sng" dirty="0">
                <a:latin typeface="Arial" charset="0"/>
              </a:rPr>
              <a:t>Distribution</a:t>
            </a:r>
            <a:r>
              <a:rPr lang="en-US" altLang="en-US" sz="2200" b="1" dirty="0">
                <a:latin typeface="Arial" charset="0"/>
              </a:rPr>
              <a:t>          </a:t>
            </a:r>
            <a:r>
              <a:rPr lang="en-US" altLang="en-US" sz="2200" b="1" u="sng" dirty="0">
                <a:latin typeface="Arial" charset="0"/>
              </a:rPr>
              <a:t>exp      unexp</a:t>
            </a:r>
            <a:r>
              <a:rPr lang="en-US" altLang="en-US" sz="2200" b="1" dirty="0">
                <a:latin typeface="Arial" charset="0"/>
              </a:rPr>
              <a:t>         </a:t>
            </a:r>
            <a:r>
              <a:rPr lang="en-US" altLang="en-US" sz="2200" b="1" u="sng" dirty="0">
                <a:latin typeface="Arial" charset="0"/>
              </a:rPr>
              <a:t>	exp     unexp </a:t>
            </a:r>
            <a:r>
              <a:rPr lang="en-US" altLang="en-US" sz="2200" b="1" dirty="0">
                <a:latin typeface="Arial" charset="0"/>
              </a:rPr>
              <a:t>      </a:t>
            </a:r>
          </a:p>
          <a:p>
            <a:pPr algn="l"/>
            <a:r>
              <a:rPr lang="en-US" altLang="en-US" sz="2200" b="1" dirty="0">
                <a:latin typeface="Arial" charset="0"/>
              </a:rPr>
              <a:t>(gold standard)       50         500            	  20         800            </a:t>
            </a:r>
            <a:endParaRPr lang="en-US" altLang="en-US" sz="2200" b="1" dirty="0">
              <a:latin typeface="Arial" charset="0"/>
              <a:sym typeface="Symbol" pitchFamily="18" charset="2"/>
            </a:endParaRPr>
          </a:p>
          <a:p>
            <a:pPr algn="l"/>
            <a:endParaRPr lang="en-US" altLang="en-US" sz="1000" b="1" dirty="0">
              <a:latin typeface="Arial" charset="0"/>
              <a:sym typeface="Symbol" pitchFamily="18" charset="2"/>
            </a:endParaRPr>
          </a:p>
          <a:p>
            <a:pPr algn="l"/>
            <a:r>
              <a:rPr lang="en-US" altLang="en-US" sz="2200" b="1" u="sng" dirty="0">
                <a:latin typeface="Arial" charset="0"/>
                <a:sym typeface="Symbol" pitchFamily="18" charset="2"/>
              </a:rPr>
              <a:t>Study distribution:                        Cases                             Controls</a:t>
            </a:r>
          </a:p>
          <a:p>
            <a:pPr algn="l"/>
            <a:r>
              <a:rPr lang="en-US" altLang="en-US" sz="2200" b="1" dirty="0">
                <a:latin typeface="Arial" charset="0"/>
                <a:sym typeface="Symbol" pitchFamily="18" charset="2"/>
              </a:rPr>
              <a:t>Exposed                  45         100       145         18        160          178</a:t>
            </a:r>
          </a:p>
          <a:p>
            <a:pPr algn="l"/>
            <a:r>
              <a:rPr lang="en-US" altLang="en-US" sz="2200" b="1" dirty="0">
                <a:latin typeface="Arial" charset="0"/>
                <a:sym typeface="Symbol" pitchFamily="18" charset="2"/>
              </a:rPr>
              <a:t>Unexposed               5          400       405          2         640          642</a:t>
            </a:r>
          </a:p>
          <a:p>
            <a:pPr algn="l"/>
            <a:endParaRPr lang="en-US" altLang="en-US" sz="800" b="1" dirty="0">
              <a:latin typeface="Arial" charset="0"/>
              <a:sym typeface="Symbol" pitchFamily="18" charset="2"/>
            </a:endParaRPr>
          </a:p>
          <a:p>
            <a:pPr algn="l"/>
            <a:r>
              <a:rPr lang="en-US" altLang="en-US" sz="2200" b="1" i="1" dirty="0">
                <a:latin typeface="Arial" charset="0"/>
                <a:sym typeface="Symbol" pitchFamily="18" charset="2"/>
              </a:rPr>
              <a:t>sensitivity 	       0.90        0.80                   0.90       0.80  </a:t>
            </a:r>
          </a:p>
          <a:p>
            <a:pPr algn="l"/>
            <a:r>
              <a:rPr lang="en-US" altLang="en-US" sz="2200" b="1" i="1" dirty="0">
                <a:latin typeface="Arial" charset="0"/>
                <a:sym typeface="Symbol" pitchFamily="18" charset="2"/>
              </a:rPr>
              <a:t>or specificity</a:t>
            </a:r>
          </a:p>
          <a:p>
            <a:pPr algn="l"/>
            <a:r>
              <a:rPr lang="en-US" altLang="en-US" sz="2200" b="1" i="1" dirty="0">
                <a:latin typeface="Arial" charset="0"/>
                <a:sym typeface="Symbol" pitchFamily="18" charset="2"/>
              </a:rPr>
              <a:t>   	</a:t>
            </a:r>
          </a:p>
          <a:p>
            <a:pPr algn="l"/>
            <a:r>
              <a:rPr lang="en-US" altLang="en-US" sz="1800" b="1" dirty="0">
                <a:latin typeface="Arial" charset="0"/>
              </a:rPr>
              <a:t>	    </a:t>
            </a:r>
            <a:r>
              <a:rPr lang="en-US" altLang="en-US" sz="2000" b="1" dirty="0">
                <a:latin typeface="Arial" charset="0"/>
              </a:rPr>
              <a:t>Exposure   Cases  Controls</a:t>
            </a:r>
          </a:p>
          <a:p>
            <a:pPr algn="l"/>
            <a:r>
              <a:rPr lang="en-US" altLang="en-US" sz="1800" b="1" dirty="0">
                <a:latin typeface="Arial" charset="0"/>
              </a:rPr>
              <a:t>		</a:t>
            </a:r>
            <a:r>
              <a:rPr lang="en-US" altLang="en-US" sz="2000" b="1" dirty="0">
                <a:latin typeface="Arial" charset="0"/>
              </a:rPr>
              <a:t>Yes	145	178</a:t>
            </a:r>
          </a:p>
          <a:p>
            <a:pPr algn="l"/>
            <a:r>
              <a:rPr lang="en-US" altLang="en-US" sz="2000" b="1" dirty="0">
                <a:latin typeface="Arial" charset="0"/>
              </a:rPr>
              <a:t>		No	405	642   </a:t>
            </a:r>
            <a:r>
              <a:rPr lang="en-US" altLang="en-US" sz="2000" b="1" dirty="0" smtClean="0">
                <a:latin typeface="Arial" charset="0"/>
              </a:rPr>
              <a:t>   Observed </a:t>
            </a:r>
            <a:r>
              <a:rPr lang="en-US" altLang="en-US" sz="2000" b="1" dirty="0">
                <a:latin typeface="Arial" charset="0"/>
              </a:rPr>
              <a:t>OR = (145/405) / (</a:t>
            </a:r>
            <a:r>
              <a:rPr lang="en-US" altLang="en-US" sz="2000" b="1" dirty="0">
                <a:latin typeface="Arial" charset="0"/>
                <a:sym typeface="Symbol" pitchFamily="18" charset="2"/>
              </a:rPr>
              <a:t>178/642) = 1.3</a:t>
            </a:r>
            <a:endParaRPr lang="en-US" altLang="en-US" sz="2000" dirty="0">
              <a:latin typeface="Arial" charset="0"/>
            </a:endParaRPr>
          </a:p>
          <a:p>
            <a:pPr algn="l"/>
            <a:r>
              <a:rPr lang="en-US" altLang="en-US" sz="2000" i="1" dirty="0">
                <a:latin typeface="Arial" charset="0"/>
                <a:sym typeface="Symbol" pitchFamily="18" charset="2"/>
              </a:rPr>
              <a:t>   </a:t>
            </a:r>
          </a:p>
        </p:txBody>
      </p:sp>
      <p:sp>
        <p:nvSpPr>
          <p:cNvPr id="464900" name="Text Box 4"/>
          <p:cNvSpPr txBox="1">
            <a:spLocks noChangeArrowheads="1"/>
          </p:cNvSpPr>
          <p:nvPr/>
        </p:nvSpPr>
        <p:spPr bwMode="auto">
          <a:xfrm>
            <a:off x="457200" y="1066800"/>
            <a:ext cx="2019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800" dirty="0" smtClean="0"/>
              <a:t>TRUTH IN STUDY SAMPLE</a:t>
            </a:r>
            <a:endParaRPr lang="en-US" altLang="en-US" dirty="0"/>
          </a:p>
        </p:txBody>
      </p:sp>
      <p:sp>
        <p:nvSpPr>
          <p:cNvPr id="464901" name="Text Box 5"/>
          <p:cNvSpPr txBox="1">
            <a:spLocks noChangeArrowheads="1"/>
          </p:cNvSpPr>
          <p:nvPr/>
        </p:nvSpPr>
        <p:spPr bwMode="auto">
          <a:xfrm>
            <a:off x="114300" y="5553670"/>
            <a:ext cx="2286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smtClean="0"/>
              <a:t>OBSERVED </a:t>
            </a:r>
          </a:p>
          <a:p>
            <a:pPr algn="l"/>
            <a:r>
              <a:rPr lang="en-US" altLang="en-US" sz="1800" dirty="0" smtClean="0"/>
              <a:t>STUDY</a:t>
            </a:r>
            <a:endParaRPr lang="en-US" altLang="en-US" sz="1800" dirty="0"/>
          </a:p>
          <a:p>
            <a:pPr algn="l"/>
            <a:r>
              <a:rPr lang="en-US" altLang="en-US" sz="1800" dirty="0"/>
              <a:t>SAMPLE</a:t>
            </a:r>
            <a:endParaRPr lang="en-US" altLang="en-US" dirty="0"/>
          </a:p>
        </p:txBody>
      </p:sp>
      <p:sp>
        <p:nvSpPr>
          <p:cNvPr id="464902" name="Rectangle 6"/>
          <p:cNvSpPr>
            <a:spLocks noChangeArrowheads="1"/>
          </p:cNvSpPr>
          <p:nvPr/>
        </p:nvSpPr>
        <p:spPr bwMode="auto">
          <a:xfrm>
            <a:off x="49530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3" name="Rectangle 7"/>
          <p:cNvSpPr>
            <a:spLocks noChangeArrowheads="1"/>
          </p:cNvSpPr>
          <p:nvPr/>
        </p:nvSpPr>
        <p:spPr bwMode="auto">
          <a:xfrm>
            <a:off x="8229600" y="3733800"/>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4" name="Line 8"/>
          <p:cNvSpPr>
            <a:spLocks noChangeShapeType="1"/>
          </p:cNvSpPr>
          <p:nvPr/>
        </p:nvSpPr>
        <p:spPr bwMode="auto">
          <a:xfrm flipH="1">
            <a:off x="3619500" y="4495800"/>
            <a:ext cx="1676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5" name="Line 9"/>
          <p:cNvSpPr>
            <a:spLocks noChangeShapeType="1"/>
          </p:cNvSpPr>
          <p:nvPr/>
        </p:nvSpPr>
        <p:spPr bwMode="auto">
          <a:xfrm flipH="1">
            <a:off x="4914900" y="4495800"/>
            <a:ext cx="36957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906" name="Text Box 10"/>
          <p:cNvSpPr txBox="1">
            <a:spLocks noChangeArrowheads="1"/>
          </p:cNvSpPr>
          <p:nvPr/>
        </p:nvSpPr>
        <p:spPr bwMode="auto">
          <a:xfrm>
            <a:off x="7543800" y="9144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t>e.g., radon exposure</a:t>
            </a:r>
            <a:endParaRPr lang="en-US" altLang="en-US" dirty="0"/>
          </a:p>
        </p:txBody>
      </p:sp>
      <p:sp>
        <p:nvSpPr>
          <p:cNvPr id="464907" name="Text Box 11"/>
          <p:cNvSpPr txBox="1">
            <a:spLocks noChangeArrowheads="1"/>
          </p:cNvSpPr>
          <p:nvPr/>
        </p:nvSpPr>
        <p:spPr bwMode="auto">
          <a:xfrm>
            <a:off x="7467600" y="2286000"/>
            <a:ext cx="281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Sensitivity = 0.9</a:t>
            </a:r>
          </a:p>
          <a:p>
            <a:pPr>
              <a:spcBef>
                <a:spcPct val="50000"/>
              </a:spcBef>
            </a:pPr>
            <a:r>
              <a:rPr lang="en-US" altLang="en-US" b="1" dirty="0"/>
              <a:t>Specificity = 0.8</a:t>
            </a:r>
          </a:p>
        </p:txBody>
      </p:sp>
      <p:sp>
        <p:nvSpPr>
          <p:cNvPr id="464908" name="Text Box 12"/>
          <p:cNvSpPr txBox="1">
            <a:spLocks noChangeArrowheads="1"/>
          </p:cNvSpPr>
          <p:nvPr/>
        </p:nvSpPr>
        <p:spPr bwMode="auto">
          <a:xfrm>
            <a:off x="7124700" y="5029200"/>
            <a:ext cx="304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smtClean="0">
                <a:solidFill>
                  <a:srgbClr val="FF3300"/>
                </a:solidFill>
                <a:latin typeface="Arial" charset="0"/>
              </a:rPr>
              <a:t>Lower exposure </a:t>
            </a:r>
            <a:r>
              <a:rPr lang="en-US" altLang="en-US" sz="1800" dirty="0">
                <a:solidFill>
                  <a:srgbClr val="FF3300"/>
                </a:solidFill>
                <a:latin typeface="Arial" charset="0"/>
              </a:rPr>
              <a:t>prevalence is </a:t>
            </a:r>
            <a:r>
              <a:rPr lang="en-US" altLang="en-US" sz="1800" dirty="0" smtClean="0">
                <a:solidFill>
                  <a:srgbClr val="FF3300"/>
                </a:solidFill>
                <a:latin typeface="Arial" charset="0"/>
              </a:rPr>
              <a:t>less balanced </a:t>
            </a:r>
            <a:r>
              <a:rPr lang="en-US" altLang="en-US" sz="1800" dirty="0">
                <a:solidFill>
                  <a:srgbClr val="FF3300"/>
                </a:solidFill>
                <a:latin typeface="Arial" charset="0"/>
              </a:rPr>
              <a:t>and </a:t>
            </a:r>
            <a:r>
              <a:rPr lang="en-US" altLang="en-US" sz="1800" dirty="0" smtClean="0">
                <a:solidFill>
                  <a:srgbClr val="FF3300"/>
                </a:solidFill>
                <a:latin typeface="Arial" charset="0"/>
              </a:rPr>
              <a:t>less resilient </a:t>
            </a:r>
            <a:r>
              <a:rPr lang="en-US" altLang="en-US" sz="1800" dirty="0">
                <a:solidFill>
                  <a:srgbClr val="FF3300"/>
                </a:solidFill>
                <a:latin typeface="Arial" charset="0"/>
              </a:rPr>
              <a:t>to misclassification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4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228600" y="0"/>
            <a:ext cx="10058400" cy="1143000"/>
          </a:xfrm>
        </p:spPr>
        <p:txBody>
          <a:bodyPr/>
          <a:lstStyle/>
          <a:p>
            <a:r>
              <a:rPr lang="en-US" altLang="en-US" sz="2800" dirty="0"/>
              <a:t>Bias as a function of non-differential imperfect sensitivity and specificity of exposure measurement</a:t>
            </a:r>
            <a:endParaRPr lang="en-US" altLang="en-US" dirty="0"/>
          </a:p>
        </p:txBody>
      </p:sp>
      <p:graphicFrame>
        <p:nvGraphicFramePr>
          <p:cNvPr id="370691"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spid="_x0000_s370823" name="Bitmap Image" r:id="rId4" imgW="5439534" imgH="4180952" progId="Paint.Picture">
                  <p:embed/>
                </p:oleObj>
              </mc:Choice>
              <mc:Fallback>
                <p:oleObj name="Bitmap Image" r:id="rId4" imgW="5439534" imgH="418095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370692"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0.9</a:t>
            </a:r>
          </a:p>
          <a:p>
            <a:pPr algn="l">
              <a:lnSpc>
                <a:spcPct val="80000"/>
              </a:lnSpc>
              <a:spcBef>
                <a:spcPct val="50000"/>
              </a:spcBef>
            </a:pPr>
            <a:r>
              <a:rPr lang="en-US" altLang="en-US" sz="1500" b="1" dirty="0"/>
              <a:t>0.7</a:t>
            </a:r>
          </a:p>
          <a:p>
            <a:pPr algn="l">
              <a:lnSpc>
                <a:spcPct val="80000"/>
              </a:lnSpc>
              <a:spcBef>
                <a:spcPct val="50000"/>
              </a:spcBef>
            </a:pPr>
            <a:r>
              <a:rPr lang="en-US" altLang="en-US" sz="1500" b="1" dirty="0"/>
              <a:t>0.5</a:t>
            </a:r>
            <a:endParaRPr lang="en-US" altLang="en-US" sz="1500" dirty="0"/>
          </a:p>
        </p:txBody>
      </p:sp>
      <p:sp>
        <p:nvSpPr>
          <p:cNvPr id="370693"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exposure measurement</a:t>
            </a:r>
            <a:endParaRPr lang="en-US" altLang="en-US" dirty="0"/>
          </a:p>
        </p:txBody>
      </p:sp>
      <p:sp>
        <p:nvSpPr>
          <p:cNvPr id="370694"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Specificity of exposure measurement</a:t>
            </a:r>
          </a:p>
        </p:txBody>
      </p:sp>
      <p:sp>
        <p:nvSpPr>
          <p:cNvPr id="370695" name="Text Box 7"/>
          <p:cNvSpPr txBox="1">
            <a:spLocks noChangeArrowheads="1"/>
          </p:cNvSpPr>
          <p:nvPr/>
        </p:nvSpPr>
        <p:spPr bwMode="auto">
          <a:xfrm>
            <a:off x="190500" y="5638800"/>
            <a:ext cx="2209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t>Copeland et al. </a:t>
            </a:r>
            <a:endParaRPr lang="en-US" altLang="en-US" sz="1600" dirty="0" smtClean="0"/>
          </a:p>
          <a:p>
            <a:pPr algn="l">
              <a:spcBef>
                <a:spcPct val="50000"/>
              </a:spcBef>
            </a:pPr>
            <a:r>
              <a:rPr lang="en-US" altLang="en-US" sz="1600" i="1" dirty="0" smtClean="0"/>
              <a:t>AJE</a:t>
            </a:r>
            <a:r>
              <a:rPr lang="en-US" altLang="en-US" sz="1600" dirty="0" smtClean="0"/>
              <a:t> </a:t>
            </a:r>
            <a:r>
              <a:rPr lang="en-US" altLang="en-US" sz="1600" dirty="0"/>
              <a:t>1977</a:t>
            </a:r>
            <a:endParaRPr lang="en-US" altLang="en-US" dirty="0"/>
          </a:p>
        </p:txBody>
      </p:sp>
      <p:sp>
        <p:nvSpPr>
          <p:cNvPr id="370696" name="Text Box 8"/>
          <p:cNvSpPr txBox="1">
            <a:spLocks noChangeArrowheads="1"/>
          </p:cNvSpPr>
          <p:nvPr/>
        </p:nvSpPr>
        <p:spPr bwMode="auto">
          <a:xfrm>
            <a:off x="8077200" y="1371600"/>
            <a:ext cx="2209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OR = 2.67</a:t>
            </a:r>
          </a:p>
          <a:p>
            <a:pPr algn="l">
              <a:spcBef>
                <a:spcPct val="50000"/>
              </a:spcBef>
            </a:pPr>
            <a:r>
              <a:rPr lang="en-US" altLang="en-US" sz="2000" dirty="0">
                <a:latin typeface="Arial" charset="0"/>
              </a:rPr>
              <a:t>Case-control study</a:t>
            </a:r>
          </a:p>
          <a:p>
            <a:pPr algn="l">
              <a:spcBef>
                <a:spcPct val="50000"/>
              </a:spcBef>
            </a:pPr>
            <a:r>
              <a:rPr lang="en-US" altLang="en-US" sz="2000" dirty="0">
                <a:latin typeface="Arial" charset="0"/>
              </a:rPr>
              <a:t>Prevalence of exposure in controls = 0.2</a:t>
            </a:r>
            <a:endParaRPr lang="en-US" altLang="en-US" dirty="0"/>
          </a:p>
        </p:txBody>
      </p:sp>
      <p:sp>
        <p:nvSpPr>
          <p:cNvPr id="370697"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Apparent Odds Ratio</a:t>
            </a:r>
          </a:p>
        </p:txBody>
      </p:sp>
      <p:sp>
        <p:nvSpPr>
          <p:cNvPr id="370698"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dirty="0"/>
              <a:t>2.8</a:t>
            </a:r>
          </a:p>
          <a:p>
            <a:pPr algn="l">
              <a:spcBef>
                <a:spcPct val="50000"/>
              </a:spcBef>
            </a:pPr>
            <a:endParaRPr lang="en-US" altLang="en-US" sz="800" b="1" dirty="0"/>
          </a:p>
          <a:p>
            <a:pPr algn="l">
              <a:spcBef>
                <a:spcPct val="50000"/>
              </a:spcBef>
            </a:pPr>
            <a:r>
              <a:rPr lang="en-US" altLang="en-US" sz="2000" b="1" dirty="0"/>
              <a:t>2.5</a:t>
            </a:r>
          </a:p>
          <a:p>
            <a:pPr algn="l">
              <a:spcBef>
                <a:spcPct val="50000"/>
              </a:spcBef>
            </a:pPr>
            <a:endParaRPr lang="en-US" altLang="en-US" sz="800" b="1" dirty="0"/>
          </a:p>
          <a:p>
            <a:pPr algn="l">
              <a:spcBef>
                <a:spcPct val="50000"/>
              </a:spcBef>
            </a:pPr>
            <a:r>
              <a:rPr lang="en-US" altLang="en-US" sz="2000" b="1" dirty="0"/>
              <a:t>2.2</a:t>
            </a:r>
          </a:p>
          <a:p>
            <a:pPr algn="l">
              <a:spcBef>
                <a:spcPct val="50000"/>
              </a:spcBef>
            </a:pPr>
            <a:endParaRPr lang="en-US" altLang="en-US" sz="1200" b="1" dirty="0"/>
          </a:p>
          <a:p>
            <a:pPr algn="l">
              <a:spcBef>
                <a:spcPct val="50000"/>
              </a:spcBef>
            </a:pPr>
            <a:r>
              <a:rPr lang="en-US" altLang="en-US" sz="2000" b="1" dirty="0"/>
              <a:t>1.9</a:t>
            </a:r>
          </a:p>
          <a:p>
            <a:pPr algn="l">
              <a:spcBef>
                <a:spcPct val="50000"/>
              </a:spcBef>
            </a:pPr>
            <a:endParaRPr lang="en-US" altLang="en-US" sz="1400" b="1" dirty="0"/>
          </a:p>
          <a:p>
            <a:pPr algn="l">
              <a:spcBef>
                <a:spcPct val="50000"/>
              </a:spcBef>
            </a:pPr>
            <a:r>
              <a:rPr lang="en-US" altLang="en-US" sz="2000" b="1" dirty="0"/>
              <a:t>1.6</a:t>
            </a:r>
          </a:p>
          <a:p>
            <a:pPr algn="l">
              <a:spcBef>
                <a:spcPct val="50000"/>
              </a:spcBef>
            </a:pPr>
            <a:endParaRPr lang="en-US" altLang="en-US" sz="1400" b="1" dirty="0"/>
          </a:p>
          <a:p>
            <a:pPr algn="l">
              <a:spcBef>
                <a:spcPct val="50000"/>
              </a:spcBef>
            </a:pPr>
            <a:r>
              <a:rPr lang="en-US" altLang="en-US" sz="2000" b="1" dirty="0"/>
              <a:t>1.3</a:t>
            </a:r>
          </a:p>
          <a:p>
            <a:pPr algn="l">
              <a:spcBef>
                <a:spcPct val="50000"/>
              </a:spcBef>
            </a:pPr>
            <a:endParaRPr lang="en-US" altLang="en-US" sz="1000" b="1" dirty="0"/>
          </a:p>
          <a:p>
            <a:pPr algn="l">
              <a:spcBef>
                <a:spcPct val="50000"/>
              </a:spcBef>
            </a:pPr>
            <a:r>
              <a:rPr lang="en-US" altLang="en-US" sz="2000" b="1" dirty="0"/>
              <a:t>1.0</a:t>
            </a:r>
          </a:p>
        </p:txBody>
      </p:sp>
      <p:sp>
        <p:nvSpPr>
          <p:cNvPr id="370699"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dirty="0"/>
              <a:t>  .50 </a:t>
            </a:r>
            <a:r>
              <a:rPr lang="en-US" altLang="en-US" sz="800" b="1" dirty="0"/>
              <a:t> </a:t>
            </a:r>
            <a:r>
              <a:rPr lang="en-US" altLang="en-US" sz="2200" b="1" dirty="0"/>
              <a:t> .55  </a:t>
            </a:r>
            <a:r>
              <a:rPr lang="en-US" altLang="en-US" sz="800" b="1" dirty="0"/>
              <a:t> </a:t>
            </a:r>
            <a:r>
              <a:rPr lang="en-US" altLang="en-US" sz="2200" b="1" dirty="0"/>
              <a:t> .60   .65  .70 </a:t>
            </a:r>
            <a:r>
              <a:rPr lang="en-US" altLang="en-US" sz="800" b="1" dirty="0"/>
              <a:t>     </a:t>
            </a:r>
            <a:r>
              <a:rPr lang="en-US" altLang="en-US" sz="2200" b="1" dirty="0"/>
              <a:t>.75  .80   .85  .90  .95   1.00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28600" y="0"/>
            <a:ext cx="10058400" cy="1143000"/>
          </a:xfrm>
        </p:spPr>
        <p:txBody>
          <a:bodyPr/>
          <a:lstStyle/>
          <a:p>
            <a:r>
              <a:rPr lang="en-US" altLang="en-US" sz="2800" dirty="0"/>
              <a:t>Bias as a function of non-differential imperfect sensitivity and specificity of exposure measurement</a:t>
            </a:r>
            <a:endParaRPr lang="en-US" altLang="en-US" dirty="0"/>
          </a:p>
        </p:txBody>
      </p:sp>
      <p:graphicFrame>
        <p:nvGraphicFramePr>
          <p:cNvPr id="428035" name="Object 3"/>
          <p:cNvGraphicFramePr>
            <a:graphicFrameLocks noGrp="1" noChangeAspect="1"/>
          </p:cNvGraphicFramePr>
          <p:nvPr>
            <p:ph type="body" idx="1"/>
          </p:nvPr>
        </p:nvGraphicFramePr>
        <p:xfrm>
          <a:off x="1981200" y="1066800"/>
          <a:ext cx="6248400" cy="5410200"/>
        </p:xfrm>
        <a:graphic>
          <a:graphicData uri="http://schemas.openxmlformats.org/presentationml/2006/ole">
            <mc:AlternateContent xmlns:mc="http://schemas.openxmlformats.org/markup-compatibility/2006">
              <mc:Choice xmlns:v="urn:schemas-microsoft-com:vml" Requires="v">
                <p:oleObj spid="_x0000_s428174" name="Bitmap Image" r:id="rId4" imgW="5439534" imgH="4180952" progId="Paint.Picture">
                  <p:embed/>
                </p:oleObj>
              </mc:Choice>
              <mc:Fallback>
                <p:oleObj name="Bitmap Image" r:id="rId4" imgW="5439534" imgH="418095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6248400" cy="5410200"/>
                      </a:xfrm>
                      <a:prstGeom prst="rect">
                        <a:avLst/>
                      </a:prstGeom>
                    </p:spPr>
                  </p:pic>
                </p:oleObj>
              </mc:Fallback>
            </mc:AlternateContent>
          </a:graphicData>
        </a:graphic>
      </p:graphicFrame>
      <p:sp>
        <p:nvSpPr>
          <p:cNvPr id="428036" name="Text Box 4"/>
          <p:cNvSpPr txBox="1">
            <a:spLocks noChangeArrowheads="1"/>
          </p:cNvSpPr>
          <p:nvPr/>
        </p:nvSpPr>
        <p:spPr bwMode="auto">
          <a:xfrm>
            <a:off x="3733800" y="19050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0.9</a:t>
            </a:r>
          </a:p>
          <a:p>
            <a:pPr algn="l">
              <a:lnSpc>
                <a:spcPct val="80000"/>
              </a:lnSpc>
              <a:spcBef>
                <a:spcPct val="50000"/>
              </a:spcBef>
            </a:pPr>
            <a:r>
              <a:rPr lang="en-US" altLang="en-US" sz="1500" b="1" dirty="0"/>
              <a:t>0.7</a:t>
            </a:r>
          </a:p>
          <a:p>
            <a:pPr algn="l">
              <a:lnSpc>
                <a:spcPct val="80000"/>
              </a:lnSpc>
              <a:spcBef>
                <a:spcPct val="50000"/>
              </a:spcBef>
            </a:pPr>
            <a:r>
              <a:rPr lang="en-US" altLang="en-US" sz="1500" b="1" dirty="0"/>
              <a:t>0.5</a:t>
            </a:r>
            <a:endParaRPr lang="en-US" altLang="en-US" sz="1500" dirty="0"/>
          </a:p>
        </p:txBody>
      </p:sp>
      <p:sp>
        <p:nvSpPr>
          <p:cNvPr id="428037" name="Text Box 5"/>
          <p:cNvSpPr txBox="1">
            <a:spLocks noChangeArrowheads="1"/>
          </p:cNvSpPr>
          <p:nvPr/>
        </p:nvSpPr>
        <p:spPr bwMode="auto">
          <a:xfrm>
            <a:off x="2743200" y="1524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exposure measurement</a:t>
            </a:r>
            <a:endParaRPr lang="en-US" altLang="en-US" dirty="0"/>
          </a:p>
        </p:txBody>
      </p:sp>
      <p:sp>
        <p:nvSpPr>
          <p:cNvPr id="428038" name="Text Box 6"/>
          <p:cNvSpPr txBox="1">
            <a:spLocks noChangeArrowheads="1"/>
          </p:cNvSpPr>
          <p:nvPr/>
        </p:nvSpPr>
        <p:spPr bwMode="auto">
          <a:xfrm>
            <a:off x="2781300" y="6172200"/>
            <a:ext cx="4991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Specificity of exposure measurement</a:t>
            </a:r>
          </a:p>
        </p:txBody>
      </p:sp>
      <p:sp>
        <p:nvSpPr>
          <p:cNvPr id="428039" name="Text Box 7"/>
          <p:cNvSpPr txBox="1">
            <a:spLocks noChangeArrowheads="1"/>
          </p:cNvSpPr>
          <p:nvPr/>
        </p:nvSpPr>
        <p:spPr bwMode="auto">
          <a:xfrm>
            <a:off x="114300" y="5562600"/>
            <a:ext cx="18335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endParaRPr lang="en-US" altLang="en-US" sz="1600" dirty="0" smtClean="0"/>
          </a:p>
          <a:p>
            <a:pPr algn="l">
              <a:spcBef>
                <a:spcPct val="50000"/>
              </a:spcBef>
            </a:pPr>
            <a:r>
              <a:rPr lang="en-US" altLang="en-US" sz="1600" i="1" dirty="0" smtClean="0"/>
              <a:t>AJE</a:t>
            </a:r>
            <a:r>
              <a:rPr lang="en-US" altLang="en-US" sz="1600" dirty="0" smtClean="0"/>
              <a:t>  1977</a:t>
            </a:r>
            <a:endParaRPr lang="en-US" altLang="en-US" dirty="0"/>
          </a:p>
        </p:txBody>
      </p:sp>
      <p:sp>
        <p:nvSpPr>
          <p:cNvPr id="428040" name="Text Box 8"/>
          <p:cNvSpPr txBox="1">
            <a:spLocks noChangeArrowheads="1"/>
          </p:cNvSpPr>
          <p:nvPr/>
        </p:nvSpPr>
        <p:spPr bwMode="auto">
          <a:xfrm>
            <a:off x="8077200" y="1371600"/>
            <a:ext cx="2209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OR = 2.67</a:t>
            </a:r>
          </a:p>
          <a:p>
            <a:pPr algn="l">
              <a:spcBef>
                <a:spcPct val="50000"/>
              </a:spcBef>
            </a:pPr>
            <a:r>
              <a:rPr lang="en-US" altLang="en-US" sz="2000" dirty="0">
                <a:latin typeface="Arial" charset="0"/>
              </a:rPr>
              <a:t>Prevalence of exposure in controls = 0.2</a:t>
            </a:r>
            <a:endParaRPr lang="en-US" altLang="en-US" dirty="0"/>
          </a:p>
        </p:txBody>
      </p:sp>
      <p:sp>
        <p:nvSpPr>
          <p:cNvPr id="428041" name="Text Box 9"/>
          <p:cNvSpPr txBox="1">
            <a:spLocks noChangeArrowheads="1"/>
          </p:cNvSpPr>
          <p:nvPr/>
        </p:nvSpPr>
        <p:spPr bwMode="auto">
          <a:xfrm rot="16200000">
            <a:off x="119063" y="2967037"/>
            <a:ext cx="3657600" cy="4667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Apparent Odds Ratio</a:t>
            </a:r>
          </a:p>
        </p:txBody>
      </p:sp>
      <p:sp>
        <p:nvSpPr>
          <p:cNvPr id="428042" name="Text Box 10"/>
          <p:cNvSpPr txBox="1">
            <a:spLocks noChangeArrowheads="1"/>
          </p:cNvSpPr>
          <p:nvPr/>
        </p:nvSpPr>
        <p:spPr bwMode="auto">
          <a:xfrm>
            <a:off x="2095500" y="990600"/>
            <a:ext cx="533400" cy="46593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dirty="0"/>
              <a:t>2.8</a:t>
            </a:r>
          </a:p>
          <a:p>
            <a:pPr algn="l">
              <a:spcBef>
                <a:spcPct val="50000"/>
              </a:spcBef>
            </a:pPr>
            <a:endParaRPr lang="en-US" altLang="en-US" sz="800" b="1" dirty="0"/>
          </a:p>
          <a:p>
            <a:pPr algn="l">
              <a:spcBef>
                <a:spcPct val="50000"/>
              </a:spcBef>
            </a:pPr>
            <a:r>
              <a:rPr lang="en-US" altLang="en-US" sz="2000" b="1" dirty="0"/>
              <a:t>2.5</a:t>
            </a:r>
          </a:p>
          <a:p>
            <a:pPr algn="l">
              <a:spcBef>
                <a:spcPct val="50000"/>
              </a:spcBef>
            </a:pPr>
            <a:endParaRPr lang="en-US" altLang="en-US" sz="800" b="1" dirty="0"/>
          </a:p>
          <a:p>
            <a:pPr algn="l">
              <a:spcBef>
                <a:spcPct val="50000"/>
              </a:spcBef>
            </a:pPr>
            <a:r>
              <a:rPr lang="en-US" altLang="en-US" sz="2000" b="1" dirty="0"/>
              <a:t>2.2</a:t>
            </a:r>
          </a:p>
          <a:p>
            <a:pPr algn="l">
              <a:spcBef>
                <a:spcPct val="50000"/>
              </a:spcBef>
            </a:pPr>
            <a:endParaRPr lang="en-US" altLang="en-US" sz="1200" b="1" dirty="0"/>
          </a:p>
          <a:p>
            <a:pPr algn="l">
              <a:spcBef>
                <a:spcPct val="50000"/>
              </a:spcBef>
            </a:pPr>
            <a:r>
              <a:rPr lang="en-US" altLang="en-US" sz="2000" b="1" dirty="0"/>
              <a:t>1.9</a:t>
            </a:r>
          </a:p>
          <a:p>
            <a:pPr algn="l">
              <a:spcBef>
                <a:spcPct val="50000"/>
              </a:spcBef>
            </a:pPr>
            <a:endParaRPr lang="en-US" altLang="en-US" sz="1400" b="1" dirty="0"/>
          </a:p>
          <a:p>
            <a:pPr algn="l">
              <a:spcBef>
                <a:spcPct val="50000"/>
              </a:spcBef>
            </a:pPr>
            <a:r>
              <a:rPr lang="en-US" altLang="en-US" sz="2000" b="1" dirty="0"/>
              <a:t>1.6</a:t>
            </a:r>
          </a:p>
          <a:p>
            <a:pPr algn="l">
              <a:spcBef>
                <a:spcPct val="50000"/>
              </a:spcBef>
            </a:pPr>
            <a:endParaRPr lang="en-US" altLang="en-US" sz="1400" b="1" dirty="0"/>
          </a:p>
          <a:p>
            <a:pPr algn="l">
              <a:spcBef>
                <a:spcPct val="50000"/>
              </a:spcBef>
            </a:pPr>
            <a:r>
              <a:rPr lang="en-US" altLang="en-US" sz="2000" b="1" dirty="0"/>
              <a:t>1.3</a:t>
            </a:r>
          </a:p>
          <a:p>
            <a:pPr algn="l">
              <a:spcBef>
                <a:spcPct val="50000"/>
              </a:spcBef>
            </a:pPr>
            <a:endParaRPr lang="en-US" altLang="en-US" sz="1000" b="1" dirty="0"/>
          </a:p>
          <a:p>
            <a:pPr algn="l">
              <a:spcBef>
                <a:spcPct val="50000"/>
              </a:spcBef>
            </a:pPr>
            <a:r>
              <a:rPr lang="en-US" altLang="en-US" sz="2000" b="1" dirty="0"/>
              <a:t>1.0</a:t>
            </a:r>
          </a:p>
        </p:txBody>
      </p:sp>
      <p:sp>
        <p:nvSpPr>
          <p:cNvPr id="428043" name="Text Box 11"/>
          <p:cNvSpPr txBox="1">
            <a:spLocks noChangeArrowheads="1"/>
          </p:cNvSpPr>
          <p:nvPr/>
        </p:nvSpPr>
        <p:spPr bwMode="auto">
          <a:xfrm>
            <a:off x="2247900" y="5867400"/>
            <a:ext cx="6019800" cy="4365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altLang="en-US" sz="2200" b="1" dirty="0"/>
              <a:t>  .50 </a:t>
            </a:r>
            <a:r>
              <a:rPr lang="en-US" altLang="en-US" sz="800" b="1" dirty="0"/>
              <a:t> </a:t>
            </a:r>
            <a:r>
              <a:rPr lang="en-US" altLang="en-US" sz="2200" b="1" dirty="0"/>
              <a:t> .55  </a:t>
            </a:r>
            <a:r>
              <a:rPr lang="en-US" altLang="en-US" sz="800" b="1" dirty="0"/>
              <a:t> </a:t>
            </a:r>
            <a:r>
              <a:rPr lang="en-US" altLang="en-US" sz="2200" b="1" dirty="0"/>
              <a:t> .60   .65  .70 </a:t>
            </a:r>
            <a:r>
              <a:rPr lang="en-US" altLang="en-US" sz="800" b="1" dirty="0"/>
              <a:t>     </a:t>
            </a:r>
            <a:r>
              <a:rPr lang="en-US" altLang="en-US" sz="2200" b="1" dirty="0"/>
              <a:t>.75  .80   .85  .90  .95   1.00</a:t>
            </a:r>
          </a:p>
        </p:txBody>
      </p:sp>
      <p:sp>
        <p:nvSpPr>
          <p:cNvPr id="428044" name="Line 12"/>
          <p:cNvSpPr>
            <a:spLocks noChangeShapeType="1"/>
          </p:cNvSpPr>
          <p:nvPr/>
        </p:nvSpPr>
        <p:spPr bwMode="auto">
          <a:xfrm>
            <a:off x="2705100" y="3048000"/>
            <a:ext cx="518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5" name="Line 13"/>
          <p:cNvSpPr>
            <a:spLocks noChangeShapeType="1"/>
          </p:cNvSpPr>
          <p:nvPr/>
        </p:nvSpPr>
        <p:spPr bwMode="auto">
          <a:xfrm>
            <a:off x="6667500" y="3048000"/>
            <a:ext cx="0" cy="274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6" name="Line 14"/>
          <p:cNvSpPr>
            <a:spLocks noChangeShapeType="1"/>
          </p:cNvSpPr>
          <p:nvPr/>
        </p:nvSpPr>
        <p:spPr bwMode="auto">
          <a:xfrm>
            <a:off x="7277100" y="3048000"/>
            <a:ext cx="0" cy="274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7" name="Line 15"/>
          <p:cNvSpPr>
            <a:spLocks noChangeShapeType="1"/>
          </p:cNvSpPr>
          <p:nvPr/>
        </p:nvSpPr>
        <p:spPr bwMode="auto">
          <a:xfrm>
            <a:off x="7658100" y="3048000"/>
            <a:ext cx="0" cy="274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8048" name="Text Box 16"/>
          <p:cNvSpPr txBox="1">
            <a:spLocks noChangeArrowheads="1"/>
          </p:cNvSpPr>
          <p:nvPr/>
        </p:nvSpPr>
        <p:spPr bwMode="auto">
          <a:xfrm>
            <a:off x="8267700" y="3352800"/>
            <a:ext cx="1866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0000"/>
                </a:solidFill>
              </a:rPr>
              <a:t>When does OR fall below 2?</a:t>
            </a:r>
          </a:p>
        </p:txBody>
      </p:sp>
      <p:sp>
        <p:nvSpPr>
          <p:cNvPr id="2" name="TextBox 1"/>
          <p:cNvSpPr txBox="1"/>
          <p:nvPr/>
        </p:nvSpPr>
        <p:spPr>
          <a:xfrm>
            <a:off x="5010912" y="2507294"/>
            <a:ext cx="1028700" cy="461665"/>
          </a:xfrm>
          <a:prstGeom prst="rect">
            <a:avLst/>
          </a:prstGeom>
          <a:noFill/>
        </p:spPr>
        <p:txBody>
          <a:bodyPr wrap="square" rtlCol="0">
            <a:spAutoFit/>
          </a:bodyPr>
          <a:lstStyle/>
          <a:p>
            <a:r>
              <a:rPr lang="en-US" b="1" dirty="0" smtClean="0">
                <a:solidFill>
                  <a:srgbClr val="FF0000"/>
                </a:solidFill>
              </a:rPr>
              <a:t>88%</a:t>
            </a:r>
            <a:endParaRPr lang="en-US" b="1" dirty="0">
              <a:solidFill>
                <a:srgbClr val="FF0000"/>
              </a:solidFill>
            </a:endParaRPr>
          </a:p>
        </p:txBody>
      </p:sp>
      <p:sp>
        <p:nvSpPr>
          <p:cNvPr id="18" name="TextBox 17"/>
          <p:cNvSpPr txBox="1"/>
          <p:nvPr/>
        </p:nvSpPr>
        <p:spPr>
          <a:xfrm>
            <a:off x="5525262" y="2045629"/>
            <a:ext cx="1219200" cy="461665"/>
          </a:xfrm>
          <a:prstGeom prst="rect">
            <a:avLst/>
          </a:prstGeom>
          <a:noFill/>
        </p:spPr>
        <p:txBody>
          <a:bodyPr wrap="square" rtlCol="0">
            <a:spAutoFit/>
          </a:bodyPr>
          <a:lstStyle/>
          <a:p>
            <a:r>
              <a:rPr lang="en-US" b="1" dirty="0" smtClean="0">
                <a:solidFill>
                  <a:srgbClr val="FF0000"/>
                </a:solidFill>
              </a:rPr>
              <a:t>94%</a:t>
            </a:r>
            <a:endParaRPr lang="en-US" b="1" dirty="0">
              <a:solidFill>
                <a:srgbClr val="FF0000"/>
              </a:solidFill>
            </a:endParaRPr>
          </a:p>
        </p:txBody>
      </p:sp>
      <p:sp>
        <p:nvSpPr>
          <p:cNvPr id="19" name="TextBox 18"/>
          <p:cNvSpPr txBox="1"/>
          <p:nvPr/>
        </p:nvSpPr>
        <p:spPr>
          <a:xfrm>
            <a:off x="6656832" y="1930123"/>
            <a:ext cx="1066800" cy="461665"/>
          </a:xfrm>
          <a:prstGeom prst="rect">
            <a:avLst/>
          </a:prstGeom>
          <a:noFill/>
        </p:spPr>
        <p:txBody>
          <a:bodyPr wrap="square" rtlCol="0">
            <a:spAutoFit/>
          </a:bodyPr>
          <a:lstStyle/>
          <a:p>
            <a:r>
              <a:rPr lang="en-US" b="1" dirty="0" smtClean="0">
                <a:solidFill>
                  <a:srgbClr val="FF0000"/>
                </a:solidFill>
              </a:rPr>
              <a:t>98%</a:t>
            </a:r>
            <a:endParaRPr lang="en-US" b="1" dirty="0">
              <a:solidFill>
                <a:srgbClr val="FF0000"/>
              </a:solidFill>
            </a:endParaRPr>
          </a:p>
        </p:txBody>
      </p:sp>
      <p:cxnSp>
        <p:nvCxnSpPr>
          <p:cNvPr id="4" name="Straight Arrow Connector 3"/>
          <p:cNvCxnSpPr/>
          <p:nvPr/>
        </p:nvCxnSpPr>
        <p:spPr bwMode="auto">
          <a:xfrm>
            <a:off x="5849874" y="2835275"/>
            <a:ext cx="817626" cy="133684"/>
          </a:xfrm>
          <a:prstGeom prst="straightConnector1">
            <a:avLst/>
          </a:prstGeom>
          <a:noFill/>
          <a:ln w="190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6143244" y="2440452"/>
            <a:ext cx="1057656" cy="528507"/>
          </a:xfrm>
          <a:prstGeom prst="straightConnector1">
            <a:avLst/>
          </a:prstGeom>
          <a:noFill/>
          <a:ln w="190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7129272" y="2369138"/>
            <a:ext cx="528828" cy="599821"/>
          </a:xfrm>
          <a:prstGeom prst="straightConnector1">
            <a:avLst/>
          </a:prstGeom>
          <a:noFill/>
          <a:ln w="1905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80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80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8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4" grpId="0" animBg="1"/>
      <p:bldP spid="428045" grpId="0" animBg="1"/>
      <p:bldP spid="428046" grpId="0" animBg="1"/>
      <p:bldP spid="428047" grpId="0" animBg="1"/>
      <p:bldP spid="2"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a:t>
            </a:r>
            <a:r>
              <a:rPr lang="en-US" altLang="en-US" sz="2800" dirty="0" smtClean="0">
                <a:solidFill>
                  <a:schemeClr val="tx1"/>
                </a:solidFill>
                <a:cs typeface="Times New Roman" pitchFamily="18" charset="0"/>
              </a:rPr>
              <a:t>Clinical/Epidemiologic </a:t>
            </a:r>
            <a:r>
              <a:rPr lang="en-US" altLang="en-US" sz="2800" dirty="0">
                <a:solidFill>
                  <a:schemeClr val="tx1"/>
                </a:solidFill>
                <a:cs typeface="Times New Roman" pitchFamily="18" charset="0"/>
              </a:rPr>
              <a:t>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endParaRPr lang="en-US" altLang="en-US" sz="500" b="1" dirty="0" smtClean="0"/>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a:t>
            </a:r>
            <a:r>
              <a:rPr lang="en-US" altLang="en-US" sz="1800" dirty="0" smtClean="0"/>
              <a:t>vs. differential misclassification (“differentiality”)</a:t>
            </a:r>
            <a:endParaRPr lang="en-US" altLang="en-US" sz="1800" dirty="0"/>
          </a:p>
          <a:p>
            <a:pPr lvl="3"/>
            <a:r>
              <a:rPr lang="en-US" altLang="en-US" sz="1800" dirty="0"/>
              <a:t>i</a:t>
            </a:r>
            <a:r>
              <a:rPr lang="en-US" altLang="en-US" sz="1800" dirty="0" smtClean="0"/>
              <a:t>ndependent vs. dependent misclassification  (“dependence”)</a:t>
            </a:r>
          </a:p>
          <a:p>
            <a:pPr lvl="3"/>
            <a:endParaRPr lang="en-US" altLang="en-US" sz="500" dirty="0"/>
          </a:p>
          <a:p>
            <a:pPr>
              <a:lnSpc>
                <a:spcPct val="150000"/>
              </a:lnSpc>
            </a:pPr>
            <a:r>
              <a:rPr lang="en-US" altLang="en-US" sz="2400" b="1" dirty="0" smtClean="0"/>
              <a:t>Bias from mismeasurement </a:t>
            </a:r>
            <a:r>
              <a:rPr lang="en-US" altLang="en-US" sz="2400" b="1" dirty="0"/>
              <a:t>of interval scale </a:t>
            </a:r>
            <a:r>
              <a:rPr lang="en-US" altLang="en-US" sz="2400" b="1" dirty="0" smtClean="0"/>
              <a:t>variables</a:t>
            </a:r>
          </a:p>
          <a:p>
            <a:pPr>
              <a:lnSpc>
                <a:spcPct val="150000"/>
              </a:lnSpc>
            </a:pPr>
            <a:endParaRPr lang="en-US" altLang="en-US" sz="5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38100" y="228600"/>
            <a:ext cx="10287000" cy="533400"/>
          </a:xfrm>
        </p:spPr>
        <p:txBody>
          <a:bodyPr/>
          <a:lstStyle/>
          <a:p>
            <a:r>
              <a:rPr lang="en-US" altLang="en-US" sz="2400" dirty="0"/>
              <a:t>Non-Differential Misclassification of Exposure in a Cohort Study: </a:t>
            </a:r>
            <a:br>
              <a:rPr lang="en-US" altLang="en-US" sz="2400" dirty="0"/>
            </a:br>
            <a:r>
              <a:rPr lang="en-US" altLang="en-US" sz="2400" dirty="0"/>
              <a:t>Effect of Sensitivity, Specificity and Prevalence of Exposure</a:t>
            </a:r>
            <a:endParaRPr lang="en-US" altLang="en-US" dirty="0"/>
          </a:p>
        </p:txBody>
      </p:sp>
      <p:graphicFrame>
        <p:nvGraphicFramePr>
          <p:cNvPr id="367620" name="Object 4"/>
          <p:cNvGraphicFramePr>
            <a:graphicFrameLocks noGrp="1" noChangeAspect="1"/>
          </p:cNvGraphicFramePr>
          <p:nvPr>
            <p:ph type="body" idx="1"/>
          </p:nvPr>
        </p:nvGraphicFramePr>
        <p:xfrm>
          <a:off x="381000" y="914400"/>
          <a:ext cx="9448800" cy="5715000"/>
        </p:xfrm>
        <a:graphic>
          <a:graphicData uri="http://schemas.openxmlformats.org/presentationml/2006/ole">
            <mc:AlternateContent xmlns:mc="http://schemas.openxmlformats.org/markup-compatibility/2006">
              <mc:Choice xmlns:v="urn:schemas-microsoft-com:vml" Requires="v">
                <p:oleObj spid="_x0000_s367758" name="Photo Editor Photo" r:id="rId4" imgW="10742857" imgH="7457143" progId="MSPhotoEd.3">
                  <p:embed/>
                </p:oleObj>
              </mc:Choice>
              <mc:Fallback>
                <p:oleObj name="Photo Editor Photo" r:id="rId4" imgW="10742857" imgH="7457143"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14400"/>
                        <a:ext cx="9448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7622" name="Text Box 6"/>
          <p:cNvSpPr txBox="1">
            <a:spLocks noChangeArrowheads="1"/>
          </p:cNvSpPr>
          <p:nvPr/>
        </p:nvSpPr>
        <p:spPr bwMode="auto">
          <a:xfrm>
            <a:off x="152400" y="63246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dirty="0"/>
              <a:t>Flegal et al. </a:t>
            </a:r>
            <a:r>
              <a:rPr lang="en-US" altLang="en-US" sz="1400" i="1" dirty="0"/>
              <a:t>AJE </a:t>
            </a:r>
            <a:r>
              <a:rPr lang="en-US" altLang="en-US" sz="1400" dirty="0"/>
              <a:t>1986</a:t>
            </a:r>
            <a:endParaRPr lang="en-US" altLang="en-US" dirty="0"/>
          </a:p>
        </p:txBody>
      </p:sp>
      <p:sp>
        <p:nvSpPr>
          <p:cNvPr id="367623" name="Text Box 7"/>
          <p:cNvSpPr txBox="1">
            <a:spLocks noChangeArrowheads="1"/>
          </p:cNvSpPr>
          <p:nvPr/>
        </p:nvSpPr>
        <p:spPr bwMode="auto">
          <a:xfrm>
            <a:off x="3238500" y="1066800"/>
            <a:ext cx="419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True Risk Ratio = 10</a:t>
            </a:r>
          </a:p>
        </p:txBody>
      </p:sp>
      <p:sp>
        <p:nvSpPr>
          <p:cNvPr id="367624" name="Text Box 8"/>
          <p:cNvSpPr txBox="1">
            <a:spLocks noChangeArrowheads="1"/>
          </p:cNvSpPr>
          <p:nvPr/>
        </p:nvSpPr>
        <p:spPr bwMode="auto">
          <a:xfrm flipH="1" flipV="1">
            <a:off x="381000" y="9144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
        <p:nvSpPr>
          <p:cNvPr id="367625" name="Text Box 9"/>
          <p:cNvSpPr txBox="1">
            <a:spLocks noChangeArrowheads="1"/>
          </p:cNvSpPr>
          <p:nvPr/>
        </p:nvSpPr>
        <p:spPr bwMode="auto">
          <a:xfrm>
            <a:off x="1866900" y="1676400"/>
            <a:ext cx="50673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U </a:t>
            </a:r>
            <a:r>
              <a:rPr lang="en-US" altLang="en-US" dirty="0" smtClean="0"/>
              <a:t> = </a:t>
            </a:r>
            <a:r>
              <a:rPr lang="en-US" altLang="en-US" dirty="0"/>
              <a:t>sensitivity; V  </a:t>
            </a:r>
            <a:r>
              <a:rPr lang="en-US" altLang="en-US" dirty="0" smtClean="0"/>
              <a:t>  = specificity</a:t>
            </a:r>
            <a:endParaRPr lang="en-US" altLang="en-US" dirty="0"/>
          </a:p>
        </p:txBody>
      </p:sp>
      <p:sp>
        <p:nvSpPr>
          <p:cNvPr id="367621" name="Text Box 5"/>
          <p:cNvSpPr txBox="1">
            <a:spLocks noChangeArrowheads="1"/>
          </p:cNvSpPr>
          <p:nvPr/>
        </p:nvSpPr>
        <p:spPr bwMode="auto">
          <a:xfrm>
            <a:off x="7200900" y="838200"/>
            <a:ext cx="5067300" cy="153888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u="sng" dirty="0" smtClean="0"/>
              <a:t>Manifestations: </a:t>
            </a:r>
          </a:p>
          <a:p>
            <a:pPr algn="l">
              <a:spcBef>
                <a:spcPts val="0"/>
              </a:spcBef>
            </a:pPr>
            <a:r>
              <a:rPr lang="en-US" altLang="en-US" dirty="0"/>
              <a:t>-</a:t>
            </a:r>
            <a:r>
              <a:rPr lang="en-US" altLang="en-US" dirty="0" smtClean="0"/>
              <a:t>All </a:t>
            </a:r>
            <a:r>
              <a:rPr lang="en-US" altLang="en-US" dirty="0"/>
              <a:t>RR &lt; 8</a:t>
            </a:r>
          </a:p>
          <a:p>
            <a:pPr algn="l">
              <a:spcBef>
                <a:spcPts val="0"/>
              </a:spcBef>
            </a:pPr>
            <a:r>
              <a:rPr lang="en-US" altLang="en-US" dirty="0" smtClean="0"/>
              <a:t>-If </a:t>
            </a:r>
            <a:r>
              <a:rPr lang="en-US" altLang="en-US" dirty="0"/>
              <a:t>Pe &gt;.25, </a:t>
            </a:r>
            <a:r>
              <a:rPr lang="en-US" altLang="en-US" dirty="0">
                <a:cs typeface="Times New Roman" pitchFamily="18" charset="0"/>
              </a:rPr>
              <a:t>↑ Sn.</a:t>
            </a:r>
            <a:r>
              <a:rPr lang="en-US" altLang="en-US" dirty="0"/>
              <a:t> influ.</a:t>
            </a:r>
          </a:p>
          <a:p>
            <a:pPr algn="l">
              <a:spcBef>
                <a:spcPts val="0"/>
              </a:spcBef>
            </a:pPr>
            <a:r>
              <a:rPr lang="en-US" altLang="en-US" sz="2200" dirty="0" smtClean="0"/>
              <a:t>-Dependence </a:t>
            </a:r>
            <a:r>
              <a:rPr lang="en-US" altLang="en-US" sz="2200" dirty="0"/>
              <a:t>upon Prev.</a:t>
            </a:r>
            <a:r>
              <a:rPr lang="en-US" altLang="en-US" sz="2000" dirty="0"/>
              <a:t> </a:t>
            </a:r>
          </a:p>
        </p:txBody>
      </p:sp>
      <p:sp>
        <p:nvSpPr>
          <p:cNvPr id="367626" name="Text Box 10"/>
          <p:cNvSpPr txBox="1">
            <a:spLocks noChangeArrowheads="1"/>
          </p:cNvSpPr>
          <p:nvPr/>
        </p:nvSpPr>
        <p:spPr bwMode="auto">
          <a:xfrm>
            <a:off x="2476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Sn Sn Sn Sn Sn</a:t>
            </a:r>
          </a:p>
        </p:txBody>
      </p:sp>
      <p:sp>
        <p:nvSpPr>
          <p:cNvPr id="367627" name="Text Box 11"/>
          <p:cNvSpPr txBox="1">
            <a:spLocks noChangeArrowheads="1"/>
          </p:cNvSpPr>
          <p:nvPr/>
        </p:nvSpPr>
        <p:spPr bwMode="auto">
          <a:xfrm>
            <a:off x="3619500" y="4038600"/>
            <a:ext cx="457200" cy="13144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Sp Sp Sp Sp Sp</a:t>
            </a:r>
          </a:p>
        </p:txBody>
      </p:sp>
      <p:sp>
        <p:nvSpPr>
          <p:cNvPr id="367628" name="Text Box 12"/>
          <p:cNvSpPr txBox="1">
            <a:spLocks noChangeArrowheads="1"/>
          </p:cNvSpPr>
          <p:nvPr/>
        </p:nvSpPr>
        <p:spPr bwMode="auto">
          <a:xfrm>
            <a:off x="1714500" y="1676400"/>
            <a:ext cx="685800"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t>Sn</a:t>
            </a:r>
          </a:p>
        </p:txBody>
      </p:sp>
      <p:sp>
        <p:nvSpPr>
          <p:cNvPr id="367629" name="Text Box 13"/>
          <p:cNvSpPr txBox="1">
            <a:spLocks noChangeArrowheads="1"/>
          </p:cNvSpPr>
          <p:nvPr/>
        </p:nvSpPr>
        <p:spPr bwMode="auto">
          <a:xfrm>
            <a:off x="3924300" y="1676400"/>
            <a:ext cx="685800"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smtClean="0"/>
              <a:t> Sp</a:t>
            </a:r>
            <a:endParaRPr lang="en-US" altLang="en-US" sz="2000" b="1" dirty="0"/>
          </a:p>
        </p:txBody>
      </p:sp>
      <p:sp>
        <p:nvSpPr>
          <p:cNvPr id="367631" name="Text Box 15"/>
          <p:cNvSpPr txBox="1">
            <a:spLocks noChangeArrowheads="1"/>
          </p:cNvSpPr>
          <p:nvPr/>
        </p:nvSpPr>
        <p:spPr bwMode="auto">
          <a:xfrm>
            <a:off x="7277100" y="6248400"/>
            <a:ext cx="137160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t>Sn and Sp</a:t>
            </a:r>
          </a:p>
        </p:txBody>
      </p:sp>
      <p:cxnSp>
        <p:nvCxnSpPr>
          <p:cNvPr id="3" name="Straight Connector 2"/>
          <p:cNvCxnSpPr/>
          <p:nvPr/>
        </p:nvCxnSpPr>
        <p:spPr bwMode="auto">
          <a:xfrm flipV="1">
            <a:off x="2438400" y="4038600"/>
            <a:ext cx="76200" cy="76200"/>
          </a:xfrm>
          <a:prstGeom prst="line">
            <a:avLst/>
          </a:prstGeom>
          <a:noFill/>
          <a:ln w="19050" cap="flat" cmpd="sng" algn="ctr">
            <a:solidFill>
              <a:schemeClr val="tx1">
                <a:alpha val="72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3" name="Text Box 3"/>
          <p:cNvSpPr txBox="1">
            <a:spLocks noChangeArrowheads="1"/>
          </p:cNvSpPr>
          <p:nvPr/>
        </p:nvSpPr>
        <p:spPr bwMode="auto">
          <a:xfrm>
            <a:off x="419100" y="1219200"/>
            <a:ext cx="46101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exposure (e.g., sensitivity and specificity of 80%), what can we say in our Discussion section about any </a:t>
            </a:r>
            <a:r>
              <a:rPr lang="en-US" altLang="en-US" b="1" dirty="0" smtClean="0">
                <a:latin typeface="Arial" charset="0"/>
              </a:rPr>
              <a:t>of our observed measures </a:t>
            </a:r>
            <a:r>
              <a:rPr lang="en-US" altLang="en-US" b="1" dirty="0">
                <a:latin typeface="Arial" charset="0"/>
              </a:rPr>
              <a:t>of association derived from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2724"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underestimate of truth - A</a:t>
            </a:r>
          </a:p>
        </p:txBody>
      </p:sp>
      <p:sp>
        <p:nvSpPr>
          <p:cNvPr id="542725" name="Text Box 9"/>
          <p:cNvSpPr txBox="1">
            <a:spLocks noChangeArrowheads="1"/>
          </p:cNvSpPr>
          <p:nvPr/>
        </p:nvSpPr>
        <p:spPr bwMode="auto">
          <a:xfrm rot="-2695870">
            <a:off x="41719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Tend to underestimate truth - C</a:t>
            </a:r>
          </a:p>
        </p:txBody>
      </p:sp>
      <p:sp>
        <p:nvSpPr>
          <p:cNvPr id="542726" name="Text Box 10"/>
          <p:cNvSpPr txBox="1">
            <a:spLocks noChangeArrowheads="1"/>
          </p:cNvSpPr>
          <p:nvPr/>
        </p:nvSpPr>
        <p:spPr bwMode="auto">
          <a:xfrm rot="-2695870">
            <a:off x="4914900" y="4767263"/>
            <a:ext cx="2549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Will, on average, underestimate truth - B</a:t>
            </a:r>
            <a:endParaRPr lang="en-US" altLang="en-US" sz="1800" b="1" dirty="0">
              <a:latin typeface="Arial" charset="0"/>
            </a:endParaRPr>
          </a:p>
        </p:txBody>
      </p:sp>
      <p:sp>
        <p:nvSpPr>
          <p:cNvPr id="542727"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overestimate of truth  - D</a:t>
            </a:r>
          </a:p>
        </p:txBody>
      </p:sp>
      <p:sp>
        <p:nvSpPr>
          <p:cNvPr id="542729"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underestimate of truth - A</a:t>
            </a:r>
          </a:p>
        </p:txBody>
      </p:sp>
      <p:sp>
        <p:nvSpPr>
          <p:cNvPr id="544772" name="Text Box 9"/>
          <p:cNvSpPr txBox="1">
            <a:spLocks noChangeArrowheads="1"/>
          </p:cNvSpPr>
          <p:nvPr/>
        </p:nvSpPr>
        <p:spPr bwMode="auto">
          <a:xfrm rot="-2695870">
            <a:off x="5270500" y="5141913"/>
            <a:ext cx="3505200"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Tend to underestimate truth - C</a:t>
            </a:r>
          </a:p>
        </p:txBody>
      </p:sp>
      <p:sp>
        <p:nvSpPr>
          <p:cNvPr id="544773" name="Text Box 10"/>
          <p:cNvSpPr txBox="1">
            <a:spLocks noChangeArrowheads="1"/>
          </p:cNvSpPr>
          <p:nvPr/>
        </p:nvSpPr>
        <p:spPr bwMode="auto">
          <a:xfrm rot="-2695870">
            <a:off x="4924425" y="4762500"/>
            <a:ext cx="2549525"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Will, on average, underestimate truth - B</a:t>
            </a:r>
            <a:endParaRPr lang="en-US" altLang="en-US" sz="1800" b="1" dirty="0">
              <a:latin typeface="Arial" charset="0"/>
            </a:endParaRPr>
          </a:p>
        </p:txBody>
      </p:sp>
      <p:sp>
        <p:nvSpPr>
          <p:cNvPr id="544774" name="Text Box 7"/>
          <p:cNvSpPr txBox="1">
            <a:spLocks noChangeArrowheads="1"/>
          </p:cNvSpPr>
          <p:nvPr/>
        </p:nvSpPr>
        <p:spPr bwMode="auto">
          <a:xfrm rot="-2695870">
            <a:off x="51625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Are an overestimate of truth  - D</a:t>
            </a:r>
          </a:p>
        </p:txBody>
      </p:sp>
      <p:sp>
        <p:nvSpPr>
          <p:cNvPr id="544775" name="Text Box 3"/>
          <p:cNvSpPr txBox="1">
            <a:spLocks noChangeArrowheads="1"/>
          </p:cNvSpPr>
          <p:nvPr/>
        </p:nvSpPr>
        <p:spPr bwMode="auto">
          <a:xfrm>
            <a:off x="190500" y="13176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8" name="Text Box 3"/>
          <p:cNvSpPr txBox="1">
            <a:spLocks noChangeArrowheads="1"/>
          </p:cNvSpPr>
          <p:nvPr/>
        </p:nvSpPr>
        <p:spPr bwMode="auto">
          <a:xfrm>
            <a:off x="342900" y="1470025"/>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9" name="Text Box 3"/>
          <p:cNvSpPr txBox="1">
            <a:spLocks noChangeArrowheads="1"/>
          </p:cNvSpPr>
          <p:nvPr/>
        </p:nvSpPr>
        <p:spPr bwMode="auto">
          <a:xfrm>
            <a:off x="419100" y="1219200"/>
            <a:ext cx="46101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In the presence of non-differential misclassification of exposure (e.g., sensitivity and specificity of 80%), what can we say in our Discussion section about any </a:t>
            </a:r>
            <a:r>
              <a:rPr lang="en-US" altLang="en-US" b="1" dirty="0" smtClean="0">
                <a:latin typeface="Arial" charset="0"/>
              </a:rPr>
              <a:t>of our observed measures </a:t>
            </a:r>
            <a:r>
              <a:rPr lang="en-US" altLang="en-US" b="1" dirty="0">
                <a:latin typeface="Arial" charset="0"/>
              </a:rPr>
              <a:t>of association derived from the exposure?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771525" y="381000"/>
            <a:ext cx="8743950" cy="533400"/>
          </a:xfrm>
        </p:spPr>
        <p:txBody>
          <a:bodyPr/>
          <a:lstStyle/>
          <a:p>
            <a:r>
              <a:rPr lang="en-US" altLang="en-US" sz="2800" dirty="0"/>
              <a:t>Non-differential misclassification of exposure and “Bias </a:t>
            </a:r>
            <a:r>
              <a:rPr lang="en-US" altLang="en-US" sz="2800" dirty="0" smtClean="0"/>
              <a:t>toward </a:t>
            </a:r>
            <a:r>
              <a:rPr lang="en-US" altLang="en-US" sz="2800" dirty="0"/>
              <a:t>the null</a:t>
            </a:r>
            <a:r>
              <a:rPr lang="en-US" altLang="en-US" sz="2800" dirty="0" smtClean="0"/>
              <a:t>”:  How sure can you be?</a:t>
            </a:r>
            <a:endParaRPr lang="en-US" altLang="en-US" sz="2800" dirty="0"/>
          </a:p>
        </p:txBody>
      </p:sp>
      <p:sp>
        <p:nvSpPr>
          <p:cNvPr id="527363" name="Rectangle 3"/>
          <p:cNvSpPr>
            <a:spLocks noGrp="1" noChangeArrowheads="1"/>
          </p:cNvSpPr>
          <p:nvPr>
            <p:ph type="body" idx="1"/>
          </p:nvPr>
        </p:nvSpPr>
        <p:spPr>
          <a:xfrm>
            <a:off x="266700" y="1219200"/>
            <a:ext cx="9753600" cy="5181600"/>
          </a:xfrm>
        </p:spPr>
        <p:txBody>
          <a:bodyPr/>
          <a:lstStyle/>
          <a:p>
            <a:r>
              <a:rPr lang="en-US" altLang="en-US" sz="2400" dirty="0"/>
              <a:t>In any single study, non-differentiality by itself does not guarantee that the observed measure of association is falsely low</a:t>
            </a:r>
          </a:p>
          <a:p>
            <a:endParaRPr lang="en-US" altLang="en-US" sz="800" dirty="0"/>
          </a:p>
          <a:p>
            <a:r>
              <a:rPr lang="en-US" altLang="en-US" sz="2400" dirty="0"/>
              <a:t>Reason:  in any single study, the observed results are a function of bias plus CHANCE</a:t>
            </a:r>
          </a:p>
          <a:p>
            <a:pPr lvl="1"/>
            <a:r>
              <a:rPr lang="en-US" altLang="en-US" sz="2000" dirty="0"/>
              <a:t>Only if a study is repeated many times over and the findings averaged, can we say that the observed measure of association is biased towards the null</a:t>
            </a:r>
          </a:p>
          <a:p>
            <a:endParaRPr lang="en-US" altLang="en-US" sz="800" dirty="0"/>
          </a:p>
          <a:p>
            <a:r>
              <a:rPr lang="en-US" altLang="en-US" sz="2400" dirty="0"/>
              <a:t>Don’t say:  “Because we had non-differential misclassification of exposure, our findings are an underestimate of the true measure of association.”  (i.e., </a:t>
            </a:r>
            <a:r>
              <a:rPr lang="en-US" altLang="en-US" sz="2400" dirty="0" smtClean="0"/>
              <a:t>you cannot </a:t>
            </a:r>
            <a:r>
              <a:rPr lang="en-US" altLang="en-US" sz="2400" dirty="0"/>
              <a:t>be definitive)</a:t>
            </a:r>
          </a:p>
          <a:p>
            <a:endParaRPr lang="en-US" altLang="en-US" sz="800" dirty="0"/>
          </a:p>
          <a:p>
            <a:r>
              <a:rPr lang="en-US" altLang="en-US" sz="2400" dirty="0"/>
              <a:t>Instead, say:  “Because </a:t>
            </a:r>
            <a:r>
              <a:rPr lang="en-US" altLang="en-US" sz="2400" dirty="0" smtClean="0"/>
              <a:t>misclassification of </a:t>
            </a:r>
            <a:r>
              <a:rPr lang="en-US" altLang="en-US" sz="2400" dirty="0"/>
              <a:t>&lt;the exposure measurement&gt; was </a:t>
            </a:r>
            <a:r>
              <a:rPr lang="en-US" altLang="en-US" sz="2400" dirty="0" smtClean="0"/>
              <a:t>the </a:t>
            </a:r>
            <a:r>
              <a:rPr lang="en-US" altLang="en-US" sz="2400" dirty="0"/>
              <a:t>same irrespective of outcome, our findings tend to be (or, “on average are likely to be) an underestimate of the true association.”</a:t>
            </a:r>
          </a:p>
        </p:txBody>
      </p:sp>
      <p:sp>
        <p:nvSpPr>
          <p:cNvPr id="527364" name="Text Box 4"/>
          <p:cNvSpPr txBox="1">
            <a:spLocks noChangeArrowheads="1"/>
          </p:cNvSpPr>
          <p:nvPr/>
        </p:nvSpPr>
        <p:spPr bwMode="auto">
          <a:xfrm>
            <a:off x="7581900" y="636905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Jurek et al. </a:t>
            </a:r>
            <a:r>
              <a:rPr lang="en-US" altLang="en-US" sz="1600" i="1" dirty="0"/>
              <a:t>IJE</a:t>
            </a:r>
            <a:r>
              <a:rPr lang="en-US" altLang="en-US" sz="1600" dirty="0"/>
              <a:t> 2005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0" y="228600"/>
            <a:ext cx="10287000" cy="7620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r>
              <a:rPr lang="en-US" altLang="en-US" sz="2600" dirty="0"/>
              <a:t>Non-Differential Misclassification of Exposure:</a:t>
            </a:r>
            <a:br>
              <a:rPr lang="en-US" altLang="en-US" sz="2600" dirty="0"/>
            </a:br>
            <a:r>
              <a:rPr lang="en-US" altLang="en-US" sz="2600" dirty="0"/>
              <a:t> </a:t>
            </a:r>
            <a:r>
              <a:rPr lang="en-US" altLang="en-US" sz="2300" dirty="0"/>
              <a:t>Rules of Thumb Regarding Sensitivity &amp; </a:t>
            </a:r>
            <a:r>
              <a:rPr lang="en-US" altLang="en-US" sz="2300" dirty="0" smtClean="0"/>
              <a:t>Specificity and Degree of Bias</a:t>
            </a:r>
            <a:r>
              <a:rPr lang="en-US" altLang="en-US" sz="2300" dirty="0">
                <a:sym typeface="Symbol" pitchFamily="18" charset="2"/>
              </a:rPr>
              <a:t/>
            </a:r>
            <a:br>
              <a:rPr lang="en-US" altLang="en-US" sz="2300" dirty="0">
                <a:sym typeface="Symbol" pitchFamily="18" charset="2"/>
              </a:rPr>
            </a:br>
            <a:endParaRPr lang="en-US" altLang="en-US" sz="2300" dirty="0">
              <a:sym typeface="Symbol" pitchFamily="18" charset="2"/>
            </a:endParaRPr>
          </a:p>
        </p:txBody>
      </p:sp>
      <p:sp>
        <p:nvSpPr>
          <p:cNvPr id="376835" name="Text Box 3"/>
          <p:cNvSpPr txBox="1">
            <a:spLocks noChangeArrowheads="1"/>
          </p:cNvSpPr>
          <p:nvPr/>
        </p:nvSpPr>
        <p:spPr bwMode="auto">
          <a:xfrm>
            <a:off x="190500" y="1035050"/>
            <a:ext cx="10287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a:latin typeface="Arial" charset="0"/>
              </a:rPr>
              <a:t>		</a:t>
            </a:r>
            <a:r>
              <a:rPr lang="en-US" altLang="en-US" sz="2000" b="1" dirty="0">
                <a:latin typeface="Arial" charset="0"/>
              </a:rPr>
              <a:t>Exposure     Cases   Controls</a:t>
            </a:r>
            <a:endParaRPr lang="en-US" altLang="en-US" sz="1800" dirty="0">
              <a:latin typeface="Arial" charset="0"/>
            </a:endParaRPr>
          </a:p>
          <a:p>
            <a:pPr algn="l"/>
            <a:r>
              <a:rPr lang="en-US" altLang="en-US" sz="1800" dirty="0">
                <a:latin typeface="Arial" charset="0"/>
              </a:rPr>
              <a:t>			</a:t>
            </a:r>
            <a:r>
              <a:rPr lang="en-US" altLang="en-US" sz="2000" b="1" dirty="0">
                <a:latin typeface="Arial" charset="0"/>
              </a:rPr>
              <a:t>Yes	50	100</a:t>
            </a:r>
          </a:p>
          <a:p>
            <a:pPr algn="l"/>
            <a:r>
              <a:rPr lang="en-US" altLang="en-US" sz="2000" b="1" dirty="0">
                <a:latin typeface="Arial" charset="0"/>
              </a:rPr>
              <a:t>			No	50	300</a:t>
            </a:r>
            <a:r>
              <a:rPr lang="en-US" altLang="en-US" sz="2000" dirty="0">
                <a:latin typeface="Arial" charset="0"/>
              </a:rPr>
              <a:t>           </a:t>
            </a:r>
            <a:r>
              <a:rPr lang="en-US" altLang="en-US" sz="2000" b="1" dirty="0">
                <a:latin typeface="Arial" charset="0"/>
              </a:rPr>
              <a:t>True OR = (50/50) / (100/300) = 3.0 </a:t>
            </a:r>
          </a:p>
          <a:p>
            <a:pPr algn="l"/>
            <a:r>
              <a:rPr lang="en-US" altLang="en-US" sz="1600" dirty="0">
                <a:latin typeface="Arial" charset="0"/>
              </a:rPr>
              <a:t>		</a:t>
            </a:r>
            <a:endParaRPr lang="en-US" altLang="en-US" dirty="0">
              <a:latin typeface="Arial" charset="0"/>
            </a:endParaRPr>
          </a:p>
          <a:p>
            <a:pPr algn="l"/>
            <a:r>
              <a:rPr lang="en-US" altLang="en-US" sz="2000" i="1" dirty="0">
                <a:latin typeface="Arial" charset="0"/>
                <a:sym typeface="Symbol" pitchFamily="18" charset="2"/>
              </a:rPr>
              <a:t>   </a:t>
            </a:r>
          </a:p>
        </p:txBody>
      </p:sp>
      <p:sp>
        <p:nvSpPr>
          <p:cNvPr id="376836" name="Text Box 4"/>
          <p:cNvSpPr txBox="1">
            <a:spLocks noChangeArrowheads="1"/>
          </p:cNvSpPr>
          <p:nvPr/>
        </p:nvSpPr>
        <p:spPr bwMode="auto">
          <a:xfrm>
            <a:off x="457200" y="106680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dirty="0" smtClean="0"/>
              <a:t>TRUTH</a:t>
            </a:r>
            <a:endParaRPr lang="en-US" altLang="en-US" dirty="0"/>
          </a:p>
        </p:txBody>
      </p:sp>
      <p:sp>
        <p:nvSpPr>
          <p:cNvPr id="376837" name="Text Box 5"/>
          <p:cNvSpPr txBox="1">
            <a:spLocks noChangeArrowheads="1"/>
          </p:cNvSpPr>
          <p:nvPr/>
        </p:nvSpPr>
        <p:spPr bwMode="auto">
          <a:xfrm>
            <a:off x="7543800" y="4403725"/>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Sens + Spec = 1 gives OR = 1 (no effect)</a:t>
            </a:r>
            <a:endParaRPr lang="en-US" altLang="en-US" dirty="0"/>
          </a:p>
        </p:txBody>
      </p:sp>
      <p:graphicFrame>
        <p:nvGraphicFramePr>
          <p:cNvPr id="376937" name="Object 105"/>
          <p:cNvGraphicFramePr>
            <a:graphicFrameLocks noChangeAspect="1"/>
          </p:cNvGraphicFramePr>
          <p:nvPr>
            <p:extLst>
              <p:ext uri="{D42A27DB-BD31-4B8C-83A1-F6EECF244321}">
                <p14:modId xmlns:p14="http://schemas.microsoft.com/office/powerpoint/2010/main" val="2515047417"/>
              </p:ext>
            </p:extLst>
          </p:nvPr>
        </p:nvGraphicFramePr>
        <p:xfrm>
          <a:off x="382588" y="2395538"/>
          <a:ext cx="6953250" cy="4614862"/>
        </p:xfrm>
        <a:graphic>
          <a:graphicData uri="http://schemas.openxmlformats.org/presentationml/2006/ole">
            <mc:AlternateContent xmlns:mc="http://schemas.openxmlformats.org/markup-compatibility/2006">
              <mc:Choice xmlns:v="urn:schemas-microsoft-com:vml" Requires="v">
                <p:oleObj spid="_x0000_s377069" name="Document" r:id="rId4" imgW="7100789" imgH="4705482" progId="Word.Document.8">
                  <p:embed/>
                </p:oleObj>
              </mc:Choice>
              <mc:Fallback>
                <p:oleObj name="Document" r:id="rId4" imgW="7100789" imgH="4705482" progId="Word.Document.8">
                  <p:embed/>
                  <p:pic>
                    <p:nvPicPr>
                      <p:cNvPr id="0" name="Object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2395538"/>
                        <a:ext cx="6953250" cy="461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6938" name="Text Box 106"/>
          <p:cNvSpPr txBox="1">
            <a:spLocks noChangeArrowheads="1"/>
          </p:cNvSpPr>
          <p:nvPr/>
        </p:nvSpPr>
        <p:spPr bwMode="auto">
          <a:xfrm>
            <a:off x="7581900" y="2867561"/>
            <a:ext cx="266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u="sng" dirty="0" smtClean="0"/>
              <a:t>Rule of Thumb</a:t>
            </a:r>
          </a:p>
          <a:p>
            <a:endParaRPr lang="en-US" altLang="en-US" sz="2000" b="1" u="sng" dirty="0" smtClean="0"/>
          </a:p>
          <a:p>
            <a:pPr algn="l"/>
            <a:r>
              <a:rPr lang="en-US" altLang="en-US" sz="2000" b="1" dirty="0" smtClean="0"/>
              <a:t>Sens </a:t>
            </a:r>
            <a:r>
              <a:rPr lang="en-US" altLang="en-US" sz="2000" b="1" dirty="0"/>
              <a:t>+ Spec &gt;1  but &lt;2 gives attenuated effect</a:t>
            </a:r>
            <a:endParaRPr lang="en-US" altLang="en-US" dirty="0"/>
          </a:p>
        </p:txBody>
      </p:sp>
      <p:sp>
        <p:nvSpPr>
          <p:cNvPr id="376939" name="Text Box 107"/>
          <p:cNvSpPr txBox="1">
            <a:spLocks noChangeArrowheads="1"/>
          </p:cNvSpPr>
          <p:nvPr/>
        </p:nvSpPr>
        <p:spPr bwMode="auto">
          <a:xfrm>
            <a:off x="7543800" y="5105400"/>
            <a:ext cx="274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Sens + Spec &lt; 1 gives reversal of effect </a:t>
            </a:r>
            <a:endParaRPr lang="en-US" altLang="en-US" dirty="0"/>
          </a:p>
        </p:txBody>
      </p:sp>
      <p:sp>
        <p:nvSpPr>
          <p:cNvPr id="376940" name="Line 108"/>
          <p:cNvSpPr>
            <a:spLocks noChangeShapeType="1"/>
          </p:cNvSpPr>
          <p:nvPr/>
        </p:nvSpPr>
        <p:spPr bwMode="auto">
          <a:xfrm flipH="1" flipV="1">
            <a:off x="6629400" y="36576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2" name="Line 110"/>
          <p:cNvSpPr>
            <a:spLocks noChangeShapeType="1"/>
          </p:cNvSpPr>
          <p:nvPr/>
        </p:nvSpPr>
        <p:spPr bwMode="auto">
          <a:xfrm flipH="1">
            <a:off x="6705600" y="40386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3" name="Line 111"/>
          <p:cNvSpPr>
            <a:spLocks noChangeShapeType="1"/>
          </p:cNvSpPr>
          <p:nvPr/>
        </p:nvSpPr>
        <p:spPr bwMode="auto">
          <a:xfrm flipH="1">
            <a:off x="6705600" y="4876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4" name="Line 112"/>
          <p:cNvSpPr>
            <a:spLocks noChangeShapeType="1"/>
          </p:cNvSpPr>
          <p:nvPr/>
        </p:nvSpPr>
        <p:spPr bwMode="auto">
          <a:xfrm flipH="1">
            <a:off x="6781800" y="5562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945" name="Text Box 113"/>
          <p:cNvSpPr txBox="1">
            <a:spLocks noChangeArrowheads="1"/>
          </p:cNvSpPr>
          <p:nvPr/>
        </p:nvSpPr>
        <p:spPr bwMode="auto">
          <a:xfrm>
            <a:off x="7543800" y="5851525"/>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Coding  error</a:t>
            </a:r>
            <a:endParaRPr lang="en-US" altLang="en-US" dirty="0"/>
          </a:p>
        </p:txBody>
      </p:sp>
      <p:sp>
        <p:nvSpPr>
          <p:cNvPr id="376946" name="Line 114"/>
          <p:cNvSpPr>
            <a:spLocks noChangeShapeType="1"/>
          </p:cNvSpPr>
          <p:nvPr/>
        </p:nvSpPr>
        <p:spPr bwMode="auto">
          <a:xfrm flipH="1">
            <a:off x="6781800" y="6096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2"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3"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4" name="Line 6"/>
          <p:cNvSpPr>
            <a:spLocks noChangeShapeType="1"/>
          </p:cNvSpPr>
          <p:nvPr/>
        </p:nvSpPr>
        <p:spPr bwMode="auto">
          <a:xfrm>
            <a:off x="6600825"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5" name="Line 7"/>
          <p:cNvSpPr>
            <a:spLocks noChangeShapeType="1"/>
          </p:cNvSpPr>
          <p:nvPr/>
        </p:nvSpPr>
        <p:spPr bwMode="auto">
          <a:xfrm>
            <a:off x="5400675" y="5105400"/>
            <a:ext cx="2571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56"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09257" name="Text Box 9"/>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309258"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309259"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309260"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309261" name="Line 13"/>
          <p:cNvSpPr>
            <a:spLocks noChangeShapeType="1"/>
          </p:cNvSpPr>
          <p:nvPr/>
        </p:nvSpPr>
        <p:spPr bwMode="auto">
          <a:xfrm flipH="1" flipV="1">
            <a:off x="6096000" y="5410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62" name="Text Box 14"/>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09263" name="Text Box 15"/>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09264" name="Text Box 16"/>
          <p:cNvSpPr txBox="1">
            <a:spLocks noChangeArrowheads="1"/>
          </p:cNvSpPr>
          <p:nvPr/>
        </p:nvSpPr>
        <p:spPr bwMode="auto">
          <a:xfrm>
            <a:off x="1181100" y="381000"/>
            <a:ext cx="7881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1" dirty="0">
                <a:latin typeface="Arial" charset="0"/>
              </a:rPr>
              <a:t>Non-Differential Misclassification of Outcome</a:t>
            </a:r>
            <a:endParaRPr lang="en-US" altLang="en-US" sz="2800" b="1" dirty="0">
              <a:latin typeface="Arial Unicode MS" pitchFamily="34" charset="-128"/>
            </a:endParaRPr>
          </a:p>
        </p:txBody>
      </p:sp>
      <p:sp>
        <p:nvSpPr>
          <p:cNvPr id="309267" name="Line 19"/>
          <p:cNvSpPr>
            <a:spLocks noChangeShapeType="1"/>
          </p:cNvSpPr>
          <p:nvPr/>
        </p:nvSpPr>
        <p:spPr bwMode="auto">
          <a:xfrm>
            <a:off x="6172200" y="5715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68" name="Line 20"/>
          <p:cNvSpPr>
            <a:spLocks noChangeShapeType="1"/>
          </p:cNvSpPr>
          <p:nvPr/>
        </p:nvSpPr>
        <p:spPr bwMode="auto">
          <a:xfrm>
            <a:off x="4703736" y="4053453"/>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69" name="Text Box 21"/>
          <p:cNvSpPr txBox="1">
            <a:spLocks noChangeArrowheads="1"/>
          </p:cNvSpPr>
          <p:nvPr/>
        </p:nvSpPr>
        <p:spPr bwMode="auto">
          <a:xfrm>
            <a:off x="7010400" y="1828800"/>
            <a:ext cx="2781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Problems with outcome </a:t>
            </a:r>
            <a:r>
              <a:rPr lang="en-US" altLang="en-US" b="1" dirty="0"/>
              <a:t>sensitivity</a:t>
            </a:r>
            <a:r>
              <a:rPr lang="en-US" altLang="en-US" dirty="0"/>
              <a:t> </a:t>
            </a:r>
            <a:r>
              <a:rPr lang="en-US" altLang="en-US" dirty="0" smtClean="0"/>
              <a:t>—  unrelated to exposure </a:t>
            </a:r>
            <a:r>
              <a:rPr lang="en-US" altLang="en-US" dirty="0"/>
              <a:t>status</a:t>
            </a:r>
          </a:p>
        </p:txBody>
      </p:sp>
      <p:sp>
        <p:nvSpPr>
          <p:cNvPr id="309270" name="Text Box 22"/>
          <p:cNvSpPr txBox="1">
            <a:spLocks noChangeArrowheads="1"/>
          </p:cNvSpPr>
          <p:nvPr/>
        </p:nvSpPr>
        <p:spPr bwMode="auto">
          <a:xfrm>
            <a:off x="876300" y="5276671"/>
            <a:ext cx="419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Problems with outcome </a:t>
            </a:r>
            <a:r>
              <a:rPr lang="en-US" altLang="en-US" b="1" dirty="0"/>
              <a:t>specificity</a:t>
            </a:r>
            <a:r>
              <a:rPr lang="en-US" altLang="en-US" dirty="0"/>
              <a:t> </a:t>
            </a:r>
            <a:r>
              <a:rPr lang="en-US" altLang="en-US" dirty="0" smtClean="0"/>
              <a:t>—  unrelated to exposure </a:t>
            </a:r>
            <a:r>
              <a:rPr lang="en-US" altLang="en-US" dirty="0"/>
              <a:t>status</a:t>
            </a:r>
          </a:p>
        </p:txBody>
      </p:sp>
      <p:sp>
        <p:nvSpPr>
          <p:cNvPr id="309271" name="Line 23"/>
          <p:cNvSpPr>
            <a:spLocks noChangeShapeType="1"/>
          </p:cNvSpPr>
          <p:nvPr/>
        </p:nvSpPr>
        <p:spPr bwMode="auto">
          <a:xfrm flipV="1">
            <a:off x="4762500" y="4724400"/>
            <a:ext cx="11811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2" name="Line 24"/>
          <p:cNvSpPr>
            <a:spLocks noChangeShapeType="1"/>
          </p:cNvSpPr>
          <p:nvPr/>
        </p:nvSpPr>
        <p:spPr bwMode="auto">
          <a:xfrm flipV="1">
            <a:off x="4686300" y="5486400"/>
            <a:ext cx="1371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3" name="Line 25"/>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4" name="Line 26"/>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5" name="Line 27"/>
          <p:cNvSpPr>
            <a:spLocks noChangeShapeType="1"/>
          </p:cNvSpPr>
          <p:nvPr/>
        </p:nvSpPr>
        <p:spPr bwMode="auto">
          <a:xfrm flipH="1" flipV="1">
            <a:off x="6096000" y="4648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6" name="Line 28"/>
          <p:cNvSpPr>
            <a:spLocks noChangeShapeType="1"/>
          </p:cNvSpPr>
          <p:nvPr/>
        </p:nvSpPr>
        <p:spPr bwMode="auto">
          <a:xfrm>
            <a:off x="6134100" y="4876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9277" name="Text Box 29"/>
          <p:cNvSpPr txBox="1">
            <a:spLocks noChangeArrowheads="1"/>
          </p:cNvSpPr>
          <p:nvPr/>
        </p:nvSpPr>
        <p:spPr bwMode="auto">
          <a:xfrm>
            <a:off x="7962900" y="4572000"/>
            <a:ext cx="224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Evenly weighted arrows =      non-differential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2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2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92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92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92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927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926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0927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0927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0927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092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092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2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92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92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9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1" grpId="0" animBg="1"/>
      <p:bldP spid="309267" grpId="0" animBg="1"/>
      <p:bldP spid="309267" grpId="1" animBg="1"/>
      <p:bldP spid="309269" grpId="0"/>
      <p:bldP spid="309269" grpId="1"/>
      <p:bldP spid="309270" grpId="0"/>
      <p:bldP spid="309271" grpId="0" animBg="1"/>
      <p:bldP spid="309272" grpId="0" animBg="1"/>
      <p:bldP spid="309273" grpId="0" animBg="1"/>
      <p:bldP spid="309273" grpId="1" animBg="1"/>
      <p:bldP spid="309274" grpId="0" animBg="1"/>
      <p:bldP spid="309274" grpId="1" animBg="1"/>
      <p:bldP spid="309275" grpId="0" animBg="1"/>
      <p:bldP spid="309276" grpId="0" animBg="1"/>
      <p:bldP spid="309276" grpId="1" animBg="1"/>
      <p:bldP spid="3092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04800" y="381000"/>
            <a:ext cx="9667875" cy="533400"/>
          </a:xfrm>
        </p:spPr>
        <p:txBody>
          <a:bodyPr/>
          <a:lstStyle/>
          <a:p>
            <a:r>
              <a:rPr lang="en-US" altLang="en-US" sz="2600" dirty="0"/>
              <a:t>Bias as a function of non-differential imperfect sensitivity and specificity of outcome measurement in a cohort study</a:t>
            </a:r>
          </a:p>
        </p:txBody>
      </p:sp>
      <p:graphicFrame>
        <p:nvGraphicFramePr>
          <p:cNvPr id="381955"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spid="_x0000_s382090" name="Photo Editor Photo" r:id="rId4" imgW="5238095" imgH="4048690" progId="MSPhotoEd.3">
                  <p:embed/>
                </p:oleObj>
              </mc:Choice>
              <mc:Fallback>
                <p:oleObj name="Photo Editor Photo" r:id="rId4" imgW="5238095" imgH="4048690" progId="MSPhotoEd.3">
                  <p:embed/>
                  <p:pic>
                    <p:nvPicPr>
                      <p:cNvPr id="0" name="Object 3"/>
                      <p:cNvPicPr>
                        <a:picLocks noChangeAspect="1" noChangeArrowheads="1"/>
                      </p:cNvPicPr>
                      <p:nvPr/>
                    </p:nvPicPr>
                    <p:blipFill>
                      <a:blip r:embed="rId5">
                        <a:lum bright="6000"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1956" name="Text Box 4"/>
          <p:cNvSpPr txBox="1">
            <a:spLocks noChangeArrowheads="1"/>
          </p:cNvSpPr>
          <p:nvPr/>
        </p:nvSpPr>
        <p:spPr bwMode="auto">
          <a:xfrm>
            <a:off x="2667000" y="18288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outcome measurement</a:t>
            </a:r>
            <a:endParaRPr lang="en-US" altLang="en-US" dirty="0"/>
          </a:p>
        </p:txBody>
      </p:sp>
      <p:sp>
        <p:nvSpPr>
          <p:cNvPr id="381957" name="Text Box 5"/>
          <p:cNvSpPr txBox="1">
            <a:spLocks noChangeArrowheads="1"/>
          </p:cNvSpPr>
          <p:nvPr/>
        </p:nvSpPr>
        <p:spPr bwMode="auto">
          <a:xfrm>
            <a:off x="3657600" y="2209800"/>
            <a:ext cx="6096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0.9</a:t>
            </a:r>
          </a:p>
          <a:p>
            <a:pPr algn="l">
              <a:lnSpc>
                <a:spcPct val="80000"/>
              </a:lnSpc>
              <a:spcBef>
                <a:spcPct val="50000"/>
              </a:spcBef>
            </a:pPr>
            <a:r>
              <a:rPr lang="en-US" altLang="en-US" sz="1500" b="1" dirty="0"/>
              <a:t>0.7</a:t>
            </a:r>
          </a:p>
          <a:p>
            <a:pPr algn="l">
              <a:lnSpc>
                <a:spcPct val="80000"/>
              </a:lnSpc>
              <a:spcBef>
                <a:spcPct val="50000"/>
              </a:spcBef>
            </a:pPr>
            <a:r>
              <a:rPr lang="en-US" altLang="en-US" sz="1500" b="1" dirty="0"/>
              <a:t>0.5</a:t>
            </a:r>
          </a:p>
        </p:txBody>
      </p:sp>
      <p:sp>
        <p:nvSpPr>
          <p:cNvPr id="381958"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Specificity of outcome measurement</a:t>
            </a:r>
            <a:endParaRPr lang="en-US" altLang="en-US" dirty="0"/>
          </a:p>
        </p:txBody>
      </p:sp>
      <p:sp>
        <p:nvSpPr>
          <p:cNvPr id="381959" name="Text Box 7"/>
          <p:cNvSpPr txBox="1">
            <a:spLocks noChangeArrowheads="1"/>
          </p:cNvSpPr>
          <p:nvPr/>
        </p:nvSpPr>
        <p:spPr bwMode="auto">
          <a:xfrm>
            <a:off x="68262" y="6080124"/>
            <a:ext cx="1760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r>
              <a:rPr lang="en-US" altLang="en-US" sz="1600" i="1" dirty="0"/>
              <a:t>AJE</a:t>
            </a:r>
            <a:r>
              <a:rPr lang="en-US" altLang="en-US" sz="1600" dirty="0"/>
              <a:t> 1977</a:t>
            </a:r>
            <a:endParaRPr lang="en-US" altLang="en-US" dirty="0"/>
          </a:p>
        </p:txBody>
      </p:sp>
      <p:sp>
        <p:nvSpPr>
          <p:cNvPr id="381960"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risk ratio = 2.0</a:t>
            </a:r>
          </a:p>
          <a:p>
            <a:pPr algn="l">
              <a:spcBef>
                <a:spcPct val="50000"/>
              </a:spcBef>
            </a:pPr>
            <a:r>
              <a:rPr lang="en-US" altLang="en-US" sz="2000" dirty="0">
                <a:latin typeface="Arial" charset="0"/>
              </a:rPr>
              <a:t>Cumulative incidence in unexposed = 0.05</a:t>
            </a:r>
            <a:endParaRPr lang="en-US" altLang="en-US" dirty="0"/>
          </a:p>
        </p:txBody>
      </p:sp>
      <p:sp>
        <p:nvSpPr>
          <p:cNvPr id="381961" name="Text Box 9"/>
          <p:cNvSpPr txBox="1">
            <a:spLocks noChangeArrowheads="1"/>
          </p:cNvSpPr>
          <p:nvPr/>
        </p:nvSpPr>
        <p:spPr bwMode="auto">
          <a:xfrm>
            <a:off x="8039100" y="3581400"/>
            <a:ext cx="1981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rPr>
              <a:t>Steep bias with change in specificity</a:t>
            </a:r>
          </a:p>
          <a:p>
            <a:pPr>
              <a:spcBef>
                <a:spcPct val="50000"/>
              </a:spcBef>
            </a:pPr>
            <a:r>
              <a:rPr lang="en-US" altLang="en-US" dirty="0">
                <a:solidFill>
                  <a:srgbClr val="FF3300"/>
                </a:solidFill>
              </a:rPr>
              <a:t>Relatively less influence from sensitivity</a:t>
            </a:r>
          </a:p>
        </p:txBody>
      </p:sp>
      <p:sp>
        <p:nvSpPr>
          <p:cNvPr id="381963" name="Line 11"/>
          <p:cNvSpPr>
            <a:spLocks noChangeShapeType="1"/>
          </p:cNvSpPr>
          <p:nvPr/>
        </p:nvSpPr>
        <p:spPr bwMode="auto">
          <a:xfrm flipH="1" flipV="1">
            <a:off x="7810500" y="3200400"/>
            <a:ext cx="381000" cy="762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81964" name="Text Box 12"/>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
        <p:nvSpPr>
          <p:cNvPr id="12" name="Text Box 9"/>
          <p:cNvSpPr txBox="1">
            <a:spLocks noChangeArrowheads="1"/>
          </p:cNvSpPr>
          <p:nvPr/>
        </p:nvSpPr>
        <p:spPr bwMode="auto">
          <a:xfrm>
            <a:off x="2171700" y="3576935"/>
            <a:ext cx="4457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rgbClr val="FF3300"/>
                </a:solidFill>
              </a:rPr>
              <a:t>(Mostly</a:t>
            </a:r>
            <a:r>
              <a:rPr lang="en-US" altLang="en-US" dirty="0">
                <a:solidFill>
                  <a:srgbClr val="FF3300"/>
                </a:solidFill>
              </a:rPr>
              <a:t>)</a:t>
            </a:r>
            <a:r>
              <a:rPr lang="en-US" altLang="en-US" dirty="0" smtClean="0">
                <a:solidFill>
                  <a:srgbClr val="FF3300"/>
                </a:solidFill>
              </a:rPr>
              <a:t> bias towards the null</a:t>
            </a:r>
            <a:endParaRPr lang="en-US" altLang="en-US"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1963"/>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81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P spid="381963"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771525" y="381000"/>
            <a:ext cx="8743950" cy="533400"/>
          </a:xfrm>
        </p:spPr>
        <p:txBody>
          <a:bodyPr/>
          <a:lstStyle/>
          <a:p>
            <a:r>
              <a:rPr lang="en-US" altLang="en-US" sz="2400" dirty="0"/>
              <a:t>Non-Differential Misclassification of Outcome: </a:t>
            </a:r>
            <a:br>
              <a:rPr lang="en-US" altLang="en-US" sz="2400" dirty="0"/>
            </a:br>
            <a:r>
              <a:rPr lang="en-US" altLang="en-US" sz="2400" dirty="0"/>
              <a:t>Effect of Incidence of Outcome</a:t>
            </a:r>
          </a:p>
        </p:txBody>
      </p:sp>
      <p:graphicFrame>
        <p:nvGraphicFramePr>
          <p:cNvPr id="384003" name="Object 3"/>
          <p:cNvGraphicFramePr>
            <a:graphicFrameLocks noGrp="1" noChangeAspect="1"/>
          </p:cNvGraphicFramePr>
          <p:nvPr>
            <p:ph type="body" idx="1"/>
          </p:nvPr>
        </p:nvGraphicFramePr>
        <p:xfrm>
          <a:off x="1371600" y="1295400"/>
          <a:ext cx="7148513" cy="5181600"/>
        </p:xfrm>
        <a:graphic>
          <a:graphicData uri="http://schemas.openxmlformats.org/presentationml/2006/ole">
            <mc:AlternateContent xmlns:mc="http://schemas.openxmlformats.org/markup-compatibility/2006">
              <mc:Choice xmlns:v="urn:schemas-microsoft-com:vml" Requires="v">
                <p:oleObj spid="_x0000_s384134" name="Photo Editor Photo" r:id="rId4" imgW="5028571" imgH="3858164" progId="MSPhotoEd.3">
                  <p:embed/>
                </p:oleObj>
              </mc:Choice>
              <mc:Fallback>
                <p:oleObj name="Photo Editor Photo" r:id="rId4" imgW="5028571" imgH="3858164" progId="MSPhotoEd.3">
                  <p:embed/>
                  <p:pic>
                    <p:nvPicPr>
                      <p:cNvPr id="0" name="Object 3"/>
                      <p:cNvPicPr>
                        <a:picLocks noChangeAspect="1" noChangeArrowheads="1"/>
                      </p:cNvPicPr>
                      <p:nvPr/>
                    </p:nvPicPr>
                    <p:blipFill>
                      <a:blip r:embed="rId5">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1371600" y="1295400"/>
                        <a:ext cx="7148513" cy="51816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84004" name="Text Box 4"/>
          <p:cNvSpPr txBox="1">
            <a:spLocks noChangeArrowheads="1"/>
          </p:cNvSpPr>
          <p:nvPr/>
        </p:nvSpPr>
        <p:spPr bwMode="auto">
          <a:xfrm>
            <a:off x="198438" y="6080124"/>
            <a:ext cx="15700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600" dirty="0"/>
              <a:t>Copeland et al. </a:t>
            </a:r>
            <a:r>
              <a:rPr lang="en-US" altLang="en-US" sz="1600" i="1" dirty="0"/>
              <a:t>AJE</a:t>
            </a:r>
            <a:r>
              <a:rPr lang="en-US" altLang="en-US" sz="1600" dirty="0"/>
              <a:t> 1977</a:t>
            </a:r>
            <a:endParaRPr lang="en-US" altLang="en-US" dirty="0"/>
          </a:p>
        </p:txBody>
      </p:sp>
      <p:sp>
        <p:nvSpPr>
          <p:cNvPr id="384005" name="Text Box 5"/>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Specificity of outcome measurement</a:t>
            </a:r>
            <a:endParaRPr lang="en-US" altLang="en-US" dirty="0"/>
          </a:p>
        </p:txBody>
      </p:sp>
      <p:sp>
        <p:nvSpPr>
          <p:cNvPr id="384006" name="Text Box 6"/>
          <p:cNvSpPr txBox="1">
            <a:spLocks noChangeArrowheads="1"/>
          </p:cNvSpPr>
          <p:nvPr/>
        </p:nvSpPr>
        <p:spPr bwMode="auto">
          <a:xfrm>
            <a:off x="3810000" y="2743200"/>
            <a:ext cx="1676400" cy="86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500" b="1" dirty="0"/>
              <a:t>0.2	  0.1</a:t>
            </a:r>
          </a:p>
          <a:p>
            <a:pPr algn="l">
              <a:lnSpc>
                <a:spcPct val="80000"/>
              </a:lnSpc>
              <a:spcBef>
                <a:spcPct val="50000"/>
              </a:spcBef>
            </a:pPr>
            <a:r>
              <a:rPr lang="en-US" altLang="en-US" sz="1500" b="1" dirty="0"/>
              <a:t>0.1                0.05</a:t>
            </a:r>
          </a:p>
          <a:p>
            <a:pPr algn="l">
              <a:lnSpc>
                <a:spcPct val="80000"/>
              </a:lnSpc>
              <a:spcBef>
                <a:spcPct val="50000"/>
              </a:spcBef>
            </a:pPr>
            <a:r>
              <a:rPr lang="en-US" altLang="en-US" sz="1500" b="1" dirty="0"/>
              <a:t>0.05              0.025</a:t>
            </a:r>
            <a:endParaRPr lang="en-US" altLang="en-US" sz="1500" dirty="0"/>
          </a:p>
        </p:txBody>
      </p:sp>
      <p:sp>
        <p:nvSpPr>
          <p:cNvPr id="384007" name="Text Box 7"/>
          <p:cNvSpPr txBox="1">
            <a:spLocks noChangeArrowheads="1"/>
          </p:cNvSpPr>
          <p:nvPr/>
        </p:nvSpPr>
        <p:spPr bwMode="auto">
          <a:xfrm>
            <a:off x="2590800" y="1905000"/>
            <a:ext cx="4343400" cy="85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Cumulative incidence of outcome</a:t>
            </a:r>
          </a:p>
          <a:p>
            <a:pPr>
              <a:spcBef>
                <a:spcPct val="50000"/>
              </a:spcBef>
            </a:pPr>
            <a:r>
              <a:rPr lang="en-US" altLang="en-US" sz="2000" u="sng" dirty="0"/>
              <a:t>Exposed </a:t>
            </a:r>
            <a:r>
              <a:rPr lang="en-US" altLang="en-US" sz="2000" dirty="0"/>
              <a:t>  </a:t>
            </a:r>
            <a:r>
              <a:rPr lang="en-US" altLang="en-US" sz="2000" u="sng" dirty="0"/>
              <a:t>Unexposed</a:t>
            </a:r>
            <a:endParaRPr lang="en-US" altLang="en-US" dirty="0"/>
          </a:p>
        </p:txBody>
      </p:sp>
      <p:sp>
        <p:nvSpPr>
          <p:cNvPr id="384008" name="Text Box 8"/>
          <p:cNvSpPr txBox="1">
            <a:spLocks noChangeArrowheads="1"/>
          </p:cNvSpPr>
          <p:nvPr/>
        </p:nvSpPr>
        <p:spPr bwMode="auto">
          <a:xfrm>
            <a:off x="8153400" y="1371600"/>
            <a:ext cx="2133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risk ratio = 2.0</a:t>
            </a:r>
          </a:p>
          <a:p>
            <a:pPr algn="l">
              <a:spcBef>
                <a:spcPct val="50000"/>
              </a:spcBef>
            </a:pPr>
            <a:r>
              <a:rPr lang="en-US" altLang="en-US" sz="2000" dirty="0">
                <a:latin typeface="Arial" charset="0"/>
              </a:rPr>
              <a:t>Sensitivity of outcome measurement held fixed = 0.9</a:t>
            </a:r>
            <a:endParaRPr lang="en-US" altLang="en-US" dirty="0"/>
          </a:p>
        </p:txBody>
      </p:sp>
      <p:sp>
        <p:nvSpPr>
          <p:cNvPr id="384009" name="Text Box 9"/>
          <p:cNvSpPr txBox="1">
            <a:spLocks noChangeArrowheads="1"/>
          </p:cNvSpPr>
          <p:nvPr/>
        </p:nvSpPr>
        <p:spPr bwMode="auto">
          <a:xfrm flipH="1" flipV="1">
            <a:off x="1295400"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152400" y="346075"/>
            <a:ext cx="10134600" cy="457200"/>
          </a:xfrm>
        </p:spPr>
        <p:txBody>
          <a:bodyPr/>
          <a:lstStyle/>
          <a:p>
            <a:r>
              <a:rPr lang="en-US" altLang="en-US" sz="2500" dirty="0"/>
              <a:t>Special Situation In a </a:t>
            </a:r>
            <a:r>
              <a:rPr lang="en-US" altLang="en-US" sz="2500" dirty="0" smtClean="0"/>
              <a:t>Cohort, Trial,  </a:t>
            </a:r>
            <a:r>
              <a:rPr lang="en-US" altLang="en-US" sz="2500" dirty="0"/>
              <a:t>or Cross-sectional Study </a:t>
            </a:r>
            <a:r>
              <a:rPr lang="en-US" altLang="en-US" sz="2800" dirty="0"/>
              <a:t/>
            </a:r>
            <a:br>
              <a:rPr lang="en-US" altLang="en-US" sz="2800" dirty="0"/>
            </a:br>
            <a:endParaRPr lang="en-US" altLang="en-US" sz="2800" dirty="0"/>
          </a:p>
        </p:txBody>
      </p:sp>
      <p:sp>
        <p:nvSpPr>
          <p:cNvPr id="314371" name="Rectangle 3"/>
          <p:cNvSpPr>
            <a:spLocks noGrp="1" noChangeArrowheads="1"/>
          </p:cNvSpPr>
          <p:nvPr>
            <p:ph type="body" idx="1"/>
          </p:nvPr>
        </p:nvSpPr>
        <p:spPr>
          <a:xfrm>
            <a:off x="152400" y="685800"/>
            <a:ext cx="10134600" cy="5943600"/>
          </a:xfrm>
        </p:spPr>
        <p:txBody>
          <a:bodyPr/>
          <a:lstStyle/>
          <a:p>
            <a:pPr>
              <a:buFontTx/>
              <a:buNone/>
            </a:pPr>
            <a:r>
              <a:rPr lang="en-US" altLang="en-US" sz="2400" b="1" dirty="0"/>
              <a:t>Misclassification of outcome</a:t>
            </a:r>
            <a:endParaRPr lang="en-US" altLang="en-US" sz="2800" dirty="0"/>
          </a:p>
          <a:p>
            <a:r>
              <a:rPr lang="en-US" altLang="en-US" sz="2400" dirty="0"/>
              <a:t>If specificity of outcome measurement is 100%</a:t>
            </a:r>
          </a:p>
          <a:p>
            <a:r>
              <a:rPr lang="en-US" altLang="en-US" sz="2400" dirty="0"/>
              <a:t>Any degree of imperfect sensitivity, if non-differential, will not bias the risk ratio or prevalence ratio</a:t>
            </a:r>
          </a:p>
          <a:p>
            <a:r>
              <a:rPr lang="en-US" altLang="en-US" sz="2400" dirty="0"/>
              <a:t>e.g.,</a:t>
            </a:r>
          </a:p>
          <a:p>
            <a:pPr lvl="1"/>
            <a:endParaRPr lang="en-US" altLang="en-US" sz="2400" dirty="0"/>
          </a:p>
          <a:p>
            <a:pPr lvl="1"/>
            <a:endParaRPr lang="en-US" altLang="en-US" sz="2400" dirty="0"/>
          </a:p>
          <a:p>
            <a:pPr lvl="1"/>
            <a:endParaRPr lang="en-US" altLang="en-US" sz="2400" dirty="0"/>
          </a:p>
          <a:p>
            <a:pPr lvl="1"/>
            <a:endParaRPr lang="en-US" altLang="en-US" sz="2400" dirty="0"/>
          </a:p>
          <a:p>
            <a:pPr lvl="1"/>
            <a:endParaRPr lang="en-US" altLang="en-US" sz="2400" dirty="0"/>
          </a:p>
          <a:p>
            <a:endParaRPr lang="en-US" altLang="en-US" sz="2400" dirty="0"/>
          </a:p>
          <a:p>
            <a:endParaRPr lang="en-US" altLang="en-US" sz="2400" dirty="0"/>
          </a:p>
          <a:p>
            <a:r>
              <a:rPr lang="en-US" altLang="en-US" sz="2400" dirty="0"/>
              <a:t>Risk difference, however, is </a:t>
            </a:r>
            <a:r>
              <a:rPr lang="en-US" altLang="en-US" sz="2400" dirty="0" smtClean="0"/>
              <a:t>diminished </a:t>
            </a:r>
            <a:r>
              <a:rPr lang="en-US" altLang="en-US" sz="2400" dirty="0"/>
              <a:t>by </a:t>
            </a:r>
            <a:r>
              <a:rPr lang="en-US" altLang="en-US" sz="2400" dirty="0" smtClean="0"/>
              <a:t>a direct function of sensitivity; observed RD = (true RD)(sensitivity); e.g., 0.07 = (0.1)(0.7)</a:t>
            </a:r>
            <a:endParaRPr lang="en-US" altLang="en-US" sz="2800" dirty="0"/>
          </a:p>
        </p:txBody>
      </p:sp>
      <p:graphicFrame>
        <p:nvGraphicFramePr>
          <p:cNvPr id="314372" name="Object 4"/>
          <p:cNvGraphicFramePr>
            <a:graphicFrameLocks noChangeAspect="1"/>
          </p:cNvGraphicFramePr>
          <p:nvPr/>
        </p:nvGraphicFramePr>
        <p:xfrm>
          <a:off x="461963" y="2517775"/>
          <a:ext cx="9672637" cy="1727200"/>
        </p:xfrm>
        <a:graphic>
          <a:graphicData uri="http://schemas.openxmlformats.org/presentationml/2006/ole">
            <mc:AlternateContent xmlns:mc="http://schemas.openxmlformats.org/markup-compatibility/2006">
              <mc:Choice xmlns:v="urn:schemas-microsoft-com:vml" Requires="v">
                <p:oleObj spid="_x0000_s314629" name="Document" r:id="rId4" imgW="9293400" imgH="1684440" progId="Word.Document.8">
                  <p:embed/>
                </p:oleObj>
              </mc:Choice>
              <mc:Fallback>
                <p:oleObj name="Document" r:id="rId4" imgW="9293400" imgH="16844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2517775"/>
                        <a:ext cx="9672637"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4376" name="Object 8"/>
          <p:cNvGraphicFramePr>
            <a:graphicFrameLocks noChangeAspect="1"/>
          </p:cNvGraphicFramePr>
          <p:nvPr>
            <p:extLst>
              <p:ext uri="{D42A27DB-BD31-4B8C-83A1-F6EECF244321}">
                <p14:modId xmlns:p14="http://schemas.microsoft.com/office/powerpoint/2010/main" val="2359662728"/>
              </p:ext>
            </p:extLst>
          </p:nvPr>
        </p:nvGraphicFramePr>
        <p:xfrm>
          <a:off x="498475" y="4191000"/>
          <a:ext cx="9521825" cy="1714500"/>
        </p:xfrm>
        <a:graphic>
          <a:graphicData uri="http://schemas.openxmlformats.org/presentationml/2006/ole">
            <mc:AlternateContent xmlns:mc="http://schemas.openxmlformats.org/markup-compatibility/2006">
              <mc:Choice xmlns:v="urn:schemas-microsoft-com:vml" Requires="v">
                <p:oleObj spid="_x0000_s314630" name="Document" r:id="rId6" imgW="9293400" imgH="1714680" progId="Word.Document.8">
                  <p:embed/>
                </p:oleObj>
              </mc:Choice>
              <mc:Fallback>
                <p:oleObj name="Document" r:id="rId6" imgW="9293400" imgH="1714680" progId="Word.Documen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475" y="4191000"/>
                        <a:ext cx="9521825"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7" name="Text Box 9"/>
          <p:cNvSpPr txBox="1">
            <a:spLocks noChangeArrowheads="1"/>
          </p:cNvSpPr>
          <p:nvPr/>
        </p:nvSpPr>
        <p:spPr bwMode="auto">
          <a:xfrm>
            <a:off x="533400" y="2819400"/>
            <a:ext cx="1295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Truth</a:t>
            </a:r>
          </a:p>
        </p:txBody>
      </p:sp>
      <p:sp>
        <p:nvSpPr>
          <p:cNvPr id="314378" name="Text Box 10"/>
          <p:cNvSpPr txBox="1">
            <a:spLocks noChangeArrowheads="1"/>
          </p:cNvSpPr>
          <p:nvPr/>
        </p:nvSpPr>
        <p:spPr bwMode="auto">
          <a:xfrm>
            <a:off x="457200" y="4114800"/>
            <a:ext cx="16002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70% sensitivity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304800" y="381000"/>
            <a:ext cx="9667875" cy="533400"/>
          </a:xfrm>
        </p:spPr>
        <p:txBody>
          <a:bodyPr/>
          <a:lstStyle/>
          <a:p>
            <a:r>
              <a:rPr lang="en-US" altLang="en-US" sz="2800" dirty="0"/>
              <a:t>When specificity of outcome is 100% in a </a:t>
            </a:r>
            <a:r>
              <a:rPr lang="en-US" altLang="en-US" sz="2800" dirty="0" smtClean="0"/>
              <a:t>cohort, trial, </a:t>
            </a:r>
            <a:r>
              <a:rPr lang="en-US" altLang="en-US" sz="2800" dirty="0"/>
              <a:t>or cross-sectional study</a:t>
            </a:r>
          </a:p>
        </p:txBody>
      </p:sp>
      <p:graphicFrame>
        <p:nvGraphicFramePr>
          <p:cNvPr id="388099" name="Object 3"/>
          <p:cNvGraphicFramePr>
            <a:graphicFrameLocks noGrp="1" noChangeAspect="1"/>
          </p:cNvGraphicFramePr>
          <p:nvPr>
            <p:ph type="body" idx="1"/>
          </p:nvPr>
        </p:nvGraphicFramePr>
        <p:xfrm>
          <a:off x="1219200" y="1143000"/>
          <a:ext cx="7239000" cy="5486400"/>
        </p:xfrm>
        <a:graphic>
          <a:graphicData uri="http://schemas.openxmlformats.org/presentationml/2006/ole">
            <mc:AlternateContent xmlns:mc="http://schemas.openxmlformats.org/markup-compatibility/2006">
              <mc:Choice xmlns:v="urn:schemas-microsoft-com:vml" Requires="v">
                <p:oleObj spid="_x0000_s388230" name="Photo Editor Photo" r:id="rId4" imgW="5238095" imgH="4048690" progId="MSPhotoEd.3">
                  <p:embed/>
                </p:oleObj>
              </mc:Choice>
              <mc:Fallback>
                <p:oleObj name="Photo Editor Photo" r:id="rId4" imgW="5238095" imgH="4048690" progId="MSPhotoEd.3">
                  <p:embed/>
                  <p:pic>
                    <p:nvPicPr>
                      <p:cNvPr id="0" name="Object 3"/>
                      <p:cNvPicPr>
                        <a:picLocks noChangeAspect="1" noChangeArrowheads="1"/>
                      </p:cNvPicPr>
                      <p:nvPr/>
                    </p:nvPicPr>
                    <p:blipFill>
                      <a:blip r:embed="rId5">
                        <a:lum contrast="6000"/>
                        <a:grayscl/>
                        <a:extLst>
                          <a:ext uri="{28A0092B-C50C-407E-A947-70E740481C1C}">
                            <a14:useLocalDpi xmlns:a14="http://schemas.microsoft.com/office/drawing/2010/main" val="0"/>
                          </a:ext>
                        </a:extLst>
                      </a:blip>
                      <a:srcRect/>
                      <a:stretch>
                        <a:fillRect/>
                      </a:stretch>
                    </p:blipFill>
                    <p:spPr bwMode="auto">
                      <a:xfrm>
                        <a:off x="1219200" y="1143000"/>
                        <a:ext cx="7239000" cy="5486400"/>
                      </a:xfrm>
                      <a:prstGeom prst="rect">
                        <a:avLst/>
                      </a:prstGeom>
                    </p:spPr>
                  </p:pic>
                </p:oleObj>
              </mc:Fallback>
            </mc:AlternateContent>
          </a:graphicData>
        </a:graphic>
      </p:graphicFrame>
      <p:sp>
        <p:nvSpPr>
          <p:cNvPr id="388100" name="Text Box 4"/>
          <p:cNvSpPr txBox="1">
            <a:spLocks noChangeArrowheads="1"/>
          </p:cNvSpPr>
          <p:nvPr/>
        </p:nvSpPr>
        <p:spPr bwMode="auto">
          <a:xfrm>
            <a:off x="2667000" y="19050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Sensitivity of outcome measurement</a:t>
            </a:r>
            <a:endParaRPr lang="en-US" altLang="en-US" dirty="0"/>
          </a:p>
        </p:txBody>
      </p:sp>
      <p:sp>
        <p:nvSpPr>
          <p:cNvPr id="388101" name="Text Box 5"/>
          <p:cNvSpPr txBox="1">
            <a:spLocks noChangeArrowheads="1"/>
          </p:cNvSpPr>
          <p:nvPr/>
        </p:nvSpPr>
        <p:spPr bwMode="auto">
          <a:xfrm>
            <a:off x="3657600" y="2286000"/>
            <a:ext cx="609600" cy="814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50000"/>
              </a:spcBef>
            </a:pPr>
            <a:r>
              <a:rPr lang="en-US" altLang="en-US" sz="1400" b="1" dirty="0"/>
              <a:t>0.9</a:t>
            </a:r>
          </a:p>
          <a:p>
            <a:pPr algn="l">
              <a:lnSpc>
                <a:spcPct val="80000"/>
              </a:lnSpc>
              <a:spcBef>
                <a:spcPct val="50000"/>
              </a:spcBef>
            </a:pPr>
            <a:r>
              <a:rPr lang="en-US" altLang="en-US" sz="1400" b="1" dirty="0"/>
              <a:t>0.7</a:t>
            </a:r>
          </a:p>
          <a:p>
            <a:pPr algn="l">
              <a:lnSpc>
                <a:spcPct val="80000"/>
              </a:lnSpc>
              <a:spcBef>
                <a:spcPct val="50000"/>
              </a:spcBef>
            </a:pPr>
            <a:r>
              <a:rPr lang="en-US" altLang="en-US" sz="1400" b="1" dirty="0"/>
              <a:t>0.5</a:t>
            </a:r>
          </a:p>
        </p:txBody>
      </p:sp>
      <p:sp>
        <p:nvSpPr>
          <p:cNvPr id="388102" name="Text Box 6"/>
          <p:cNvSpPr txBox="1">
            <a:spLocks noChangeArrowheads="1"/>
          </p:cNvSpPr>
          <p:nvPr/>
        </p:nvSpPr>
        <p:spPr bwMode="auto">
          <a:xfrm>
            <a:off x="3048000" y="6172200"/>
            <a:ext cx="4343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Specificity of outcome measurement</a:t>
            </a:r>
            <a:endParaRPr lang="en-US" altLang="en-US" dirty="0"/>
          </a:p>
        </p:txBody>
      </p:sp>
      <p:sp>
        <p:nvSpPr>
          <p:cNvPr id="388103" name="Text Box 7"/>
          <p:cNvSpPr txBox="1">
            <a:spLocks noChangeArrowheads="1"/>
          </p:cNvSpPr>
          <p:nvPr/>
        </p:nvSpPr>
        <p:spPr bwMode="auto">
          <a:xfrm>
            <a:off x="0" y="6276975"/>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t>Copeland et al. </a:t>
            </a:r>
            <a:r>
              <a:rPr lang="en-US" altLang="en-US" sz="1600" i="1" dirty="0"/>
              <a:t>AJE</a:t>
            </a:r>
            <a:r>
              <a:rPr lang="en-US" altLang="en-US" sz="1600" dirty="0"/>
              <a:t> 1977</a:t>
            </a:r>
            <a:endParaRPr lang="en-US" altLang="en-US" dirty="0"/>
          </a:p>
        </p:txBody>
      </p:sp>
      <p:sp>
        <p:nvSpPr>
          <p:cNvPr id="388104" name="Text Box 8"/>
          <p:cNvSpPr txBox="1">
            <a:spLocks noChangeArrowheads="1"/>
          </p:cNvSpPr>
          <p:nvPr/>
        </p:nvSpPr>
        <p:spPr bwMode="auto">
          <a:xfrm>
            <a:off x="8077200" y="1371600"/>
            <a:ext cx="2209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dirty="0">
                <a:latin typeface="Arial" charset="0"/>
              </a:rPr>
              <a:t>True risk ratio = 2.0</a:t>
            </a:r>
          </a:p>
          <a:p>
            <a:pPr algn="l">
              <a:spcBef>
                <a:spcPct val="50000"/>
              </a:spcBef>
            </a:pPr>
            <a:r>
              <a:rPr lang="en-US" altLang="en-US" sz="2000" dirty="0">
                <a:latin typeface="Arial" charset="0"/>
              </a:rPr>
              <a:t>Cumulative incidence in unexposed = 0.05</a:t>
            </a:r>
            <a:endParaRPr lang="en-US" altLang="en-US" dirty="0"/>
          </a:p>
        </p:txBody>
      </p:sp>
      <p:sp>
        <p:nvSpPr>
          <p:cNvPr id="388105" name="Line 9"/>
          <p:cNvSpPr>
            <a:spLocks noChangeShapeType="1"/>
          </p:cNvSpPr>
          <p:nvPr/>
        </p:nvSpPr>
        <p:spPr bwMode="auto">
          <a:xfrm>
            <a:off x="7391400" y="838200"/>
            <a:ext cx="381000" cy="609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8106" name="Text Box 10"/>
          <p:cNvSpPr txBox="1">
            <a:spLocks noChangeArrowheads="1"/>
          </p:cNvSpPr>
          <p:nvPr/>
        </p:nvSpPr>
        <p:spPr bwMode="auto">
          <a:xfrm flipH="1" flipV="1">
            <a:off x="1279525" y="1143000"/>
            <a:ext cx="549275" cy="480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p>
            <a:pPr>
              <a:spcBef>
                <a:spcPct val="50000"/>
              </a:spcBef>
            </a:pPr>
            <a:r>
              <a:rPr lang="en-US" altLang="en-US" dirty="0"/>
              <a:t>Apparent Risk Ratio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71525" y="304800"/>
            <a:ext cx="8743950" cy="533400"/>
          </a:xfrm>
        </p:spPr>
        <p:txBody>
          <a:bodyPr/>
          <a:lstStyle/>
          <a:p>
            <a:r>
              <a:rPr lang="en-US" altLang="en-US" dirty="0"/>
              <a:t>Measurement Bias</a:t>
            </a:r>
          </a:p>
        </p:txBody>
      </p:sp>
      <p:sp>
        <p:nvSpPr>
          <p:cNvPr id="236547" name="Rectangle 3"/>
          <p:cNvSpPr>
            <a:spLocks noGrp="1" noChangeArrowheads="1"/>
          </p:cNvSpPr>
          <p:nvPr>
            <p:ph type="body" idx="1"/>
          </p:nvPr>
        </p:nvSpPr>
        <p:spPr>
          <a:xfrm>
            <a:off x="0" y="1066800"/>
            <a:ext cx="10287000" cy="5181600"/>
          </a:xfrm>
        </p:spPr>
        <p:txBody>
          <a:bodyPr/>
          <a:lstStyle/>
          <a:p>
            <a:r>
              <a:rPr lang="en-US" altLang="en-US" dirty="0"/>
              <a:t>Definition</a:t>
            </a:r>
          </a:p>
          <a:p>
            <a:pPr lvl="1"/>
            <a:r>
              <a:rPr lang="en-US" altLang="en-US" sz="2500" dirty="0"/>
              <a:t>bias that is caused when any measurement collected about or from </a:t>
            </a:r>
            <a:r>
              <a:rPr lang="en-US" altLang="en-US" sz="2500" dirty="0" smtClean="0"/>
              <a:t>participants is </a:t>
            </a:r>
            <a:r>
              <a:rPr lang="en-US" altLang="en-US" sz="2500" dirty="0"/>
              <a:t>not completely reproducible or valid (accurate)</a:t>
            </a:r>
          </a:p>
          <a:p>
            <a:pPr lvl="2"/>
            <a:r>
              <a:rPr lang="en-US" altLang="en-US" dirty="0"/>
              <a:t>any type of variable:  exposure, outcome, </a:t>
            </a:r>
            <a:r>
              <a:rPr lang="en-US" altLang="en-US" dirty="0" smtClean="0"/>
              <a:t>confounder, or other</a:t>
            </a:r>
            <a:endParaRPr lang="en-US" altLang="en-US" dirty="0"/>
          </a:p>
          <a:p>
            <a:pPr lvl="1"/>
            <a:endParaRPr lang="en-US" altLang="en-US" dirty="0"/>
          </a:p>
          <a:p>
            <a:r>
              <a:rPr lang="en-US" altLang="en-US" dirty="0" smtClean="0"/>
              <a:t>Synonyms</a:t>
            </a:r>
          </a:p>
          <a:p>
            <a:pPr lvl="1"/>
            <a:r>
              <a:rPr lang="en-US" altLang="en-US" dirty="0" smtClean="0"/>
              <a:t>aka</a:t>
            </a:r>
            <a:r>
              <a:rPr lang="en-US" altLang="en-US" dirty="0"/>
              <a:t>: misclassification bias; information bias (</a:t>
            </a:r>
            <a:r>
              <a:rPr lang="en-US" altLang="en-US" dirty="0" smtClean="0"/>
              <a:t>S &amp; N </a:t>
            </a:r>
            <a:r>
              <a:rPr lang="en-US" altLang="en-US" dirty="0"/>
              <a:t>text); identification bias</a:t>
            </a:r>
          </a:p>
          <a:p>
            <a:pPr lvl="2"/>
            <a:r>
              <a:rPr lang="en-US" altLang="en-US" sz="2300" dirty="0" smtClean="0"/>
              <a:t>Misclassification: what </a:t>
            </a:r>
            <a:r>
              <a:rPr lang="en-US" altLang="en-US" sz="2300" dirty="0"/>
              <a:t>happens when there is error in measurement of a categorical variable, for which everyone is “classified</a:t>
            </a:r>
            <a:r>
              <a:rPr lang="en-US" altLang="en-US" dirty="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762000" y="228600"/>
            <a:ext cx="8743950" cy="533400"/>
          </a:xfrm>
        </p:spPr>
        <p:txBody>
          <a:bodyPr/>
          <a:lstStyle/>
          <a:p>
            <a:r>
              <a:rPr lang="en-US" altLang="en-US" sz="2600" dirty="0"/>
              <a:t>When specificity of outcome measurement is 100% in a </a:t>
            </a:r>
            <a:r>
              <a:rPr lang="en-US" altLang="en-US" sz="2600" dirty="0" smtClean="0"/>
              <a:t>cohort, interventional trial, </a:t>
            </a:r>
            <a:r>
              <a:rPr lang="en-US" altLang="en-US" sz="2600" dirty="0"/>
              <a:t>or </a:t>
            </a:r>
            <a:r>
              <a:rPr lang="en-US" altLang="en-US" sz="2600" dirty="0" smtClean="0"/>
              <a:t>cross-sectional </a:t>
            </a:r>
            <a:r>
              <a:rPr lang="en-US" altLang="en-US" sz="2600" dirty="0"/>
              <a:t>study</a:t>
            </a:r>
            <a:endParaRPr lang="en-US" altLang="en-US" sz="2800" dirty="0"/>
          </a:p>
        </p:txBody>
      </p:sp>
      <p:sp>
        <p:nvSpPr>
          <p:cNvPr id="390147" name="Rectangle 3"/>
          <p:cNvSpPr>
            <a:spLocks noGrp="1" noChangeArrowheads="1"/>
          </p:cNvSpPr>
          <p:nvPr>
            <p:ph type="body" idx="1"/>
          </p:nvPr>
        </p:nvSpPr>
        <p:spPr>
          <a:xfrm>
            <a:off x="457200" y="1066800"/>
            <a:ext cx="9058275" cy="5410200"/>
          </a:xfrm>
        </p:spPr>
        <p:txBody>
          <a:bodyPr/>
          <a:lstStyle/>
          <a:p>
            <a:r>
              <a:rPr lang="en-US" altLang="en-US" sz="2200" dirty="0"/>
              <a:t>Worth knowing about when defining outcomes, such as choosing cutoffs for continuous variables on ROC curves</a:t>
            </a:r>
            <a:endParaRPr lang="en-US" altLang="en-US" sz="2400" dirty="0"/>
          </a:p>
          <a:p>
            <a:endParaRPr lang="en-US" altLang="en-US" sz="1000" dirty="0"/>
          </a:p>
          <a:p>
            <a:r>
              <a:rPr lang="en-US" altLang="en-US" sz="2200" dirty="0"/>
              <a:t>Choosing </a:t>
            </a:r>
            <a:r>
              <a:rPr lang="en-US" altLang="en-US" sz="2200" dirty="0" smtClean="0"/>
              <a:t>the most </a:t>
            </a:r>
            <a:r>
              <a:rPr lang="en-US" altLang="en-US" sz="2200" dirty="0"/>
              <a:t>specific cutoff </a:t>
            </a:r>
            <a:r>
              <a:rPr lang="en-US" altLang="en-US" sz="2200" dirty="0" smtClean="0"/>
              <a:t>(preferably, the 100</a:t>
            </a:r>
            <a:r>
              <a:rPr lang="en-US" altLang="en-US" sz="2200" dirty="0"/>
              <a:t>% </a:t>
            </a:r>
            <a:r>
              <a:rPr lang="en-US" altLang="en-US" sz="2200" dirty="0" smtClean="0"/>
              <a:t>specificity cutoff</a:t>
            </a:r>
            <a:r>
              <a:rPr lang="en-US" altLang="en-US" sz="2200" dirty="0"/>
              <a:t>) will lead to least biased ratio measures of association</a:t>
            </a:r>
            <a:endParaRPr lang="en-US" altLang="en-US" sz="2400" dirty="0"/>
          </a:p>
          <a:p>
            <a:endParaRPr lang="en-US" altLang="en-US" sz="2400" dirty="0"/>
          </a:p>
          <a:p>
            <a:endParaRPr lang="en-US" altLang="en-US" sz="2400" dirty="0"/>
          </a:p>
        </p:txBody>
      </p:sp>
      <p:graphicFrame>
        <p:nvGraphicFramePr>
          <p:cNvPr id="390149" name="Object 5"/>
          <p:cNvGraphicFramePr>
            <a:graphicFrameLocks noChangeAspect="1"/>
          </p:cNvGraphicFramePr>
          <p:nvPr/>
        </p:nvGraphicFramePr>
        <p:xfrm>
          <a:off x="1219200" y="2438400"/>
          <a:ext cx="7226300" cy="4419600"/>
        </p:xfrm>
        <a:graphic>
          <a:graphicData uri="http://schemas.openxmlformats.org/presentationml/2006/ole">
            <mc:AlternateContent xmlns:mc="http://schemas.openxmlformats.org/markup-compatibility/2006">
              <mc:Choice xmlns:v="urn:schemas-microsoft-com:vml" Requires="v">
                <p:oleObj spid="_x0000_s390273" name="Document" r:id="rId4" imgW="7567920" imgH="6767640" progId="Word.Document.8">
                  <p:embed/>
                </p:oleObj>
              </mc:Choice>
              <mc:Fallback>
                <p:oleObj name="Document" r:id="rId4" imgW="7567920" imgH="676764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38400"/>
                        <a:ext cx="72263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0150" name="Text Box 6"/>
          <p:cNvSpPr txBox="1">
            <a:spLocks noChangeArrowheads="1"/>
          </p:cNvSpPr>
          <p:nvPr/>
        </p:nvSpPr>
        <p:spPr bwMode="auto">
          <a:xfrm>
            <a:off x="495300" y="50292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Example of ROC curve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Text Box 3"/>
          <p:cNvSpPr txBox="1">
            <a:spLocks noChangeArrowheads="1"/>
          </p:cNvSpPr>
          <p:nvPr/>
        </p:nvSpPr>
        <p:spPr bwMode="auto">
          <a:xfrm>
            <a:off x="342900" y="4102100"/>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should you choose as your primary outcome variable?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50916"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A</a:t>
            </a:r>
          </a:p>
        </p:txBody>
      </p:sp>
      <p:sp>
        <p:nvSpPr>
          <p:cNvPr id="550917"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Abnormal chest x-ray  - C</a:t>
            </a:r>
          </a:p>
        </p:txBody>
      </p:sp>
      <p:sp>
        <p:nvSpPr>
          <p:cNvPr id="550918"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Microbiologic diagnosis of pertussis - B</a:t>
            </a:r>
            <a:endParaRPr lang="en-US" altLang="en-US" sz="1800" b="1" dirty="0">
              <a:latin typeface="Arial" charset="0"/>
            </a:endParaRPr>
          </a:p>
        </p:txBody>
      </p:sp>
      <p:sp>
        <p:nvSpPr>
          <p:cNvPr id="550919" name="Text Box 7"/>
          <p:cNvSpPr txBox="1">
            <a:spLocks noChangeArrowheads="1"/>
          </p:cNvSpPr>
          <p:nvPr/>
        </p:nvSpPr>
        <p:spPr bwMode="auto">
          <a:xfrm rot="-2695870">
            <a:off x="6219825" y="52117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microbiologic diagnosis of pertussis  - D</a:t>
            </a:r>
          </a:p>
        </p:txBody>
      </p:sp>
      <p:sp>
        <p:nvSpPr>
          <p:cNvPr id="550922" name="Rectangle 10"/>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dirty="0"/>
              <a:t>Efficacy of a pertussis (whooping cough) vaccine in adults</a:t>
            </a:r>
          </a:p>
        </p:txBody>
      </p:sp>
      <p:sp>
        <p:nvSpPr>
          <p:cNvPr id="550923" name="Rectangle 11"/>
          <p:cNvSpPr>
            <a:spLocks noChangeArrowheads="1"/>
          </p:cNvSpPr>
          <p:nvPr/>
        </p:nvSpPr>
        <p:spPr bwMode="auto">
          <a:xfrm>
            <a:off x="38100" y="1143000"/>
            <a:ext cx="1009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a:t>
            </a:r>
            <a:r>
              <a:rPr lang="en-US" altLang="en-US" sz="2600" b="1" dirty="0" smtClean="0"/>
              <a:t>Previously approved (in kids) pertussis </a:t>
            </a:r>
            <a:r>
              <a:rPr lang="en-US" altLang="en-US" sz="2600" b="1" dirty="0"/>
              <a:t>vaccine vs. </a:t>
            </a:r>
            <a:r>
              <a:rPr lang="en-US" altLang="en-US" sz="2600" b="1" dirty="0" smtClean="0"/>
              <a:t>comparator vaccine </a:t>
            </a:r>
            <a:r>
              <a:rPr lang="en-US" altLang="en-US" sz="2600" b="1" dirty="0"/>
              <a:t>for the prevention of pertussis in adults</a:t>
            </a:r>
          </a:p>
        </p:txBody>
      </p:sp>
      <p:sp>
        <p:nvSpPr>
          <p:cNvPr id="550925" name="Text Box 13"/>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Ward et al. </a:t>
            </a:r>
            <a:r>
              <a:rPr lang="en-US" altLang="en-US" b="1" i="1" dirty="0"/>
              <a:t>NEJM</a:t>
            </a:r>
            <a:r>
              <a:rPr lang="en-US" altLang="en-US" b="1" dirty="0"/>
              <a:t> 2005</a:t>
            </a:r>
          </a:p>
        </p:txBody>
      </p:sp>
      <p:grpSp>
        <p:nvGrpSpPr>
          <p:cNvPr id="10" name="Group 9"/>
          <p:cNvGrpSpPr/>
          <p:nvPr/>
        </p:nvGrpSpPr>
        <p:grpSpPr>
          <a:xfrm>
            <a:off x="495300" y="1905000"/>
            <a:ext cx="9144000" cy="2019300"/>
            <a:chOff x="190500" y="1943272"/>
            <a:chExt cx="9144000" cy="2019300"/>
          </a:xfrm>
        </p:grpSpPr>
        <p:graphicFrame>
          <p:nvGraphicFramePr>
            <p:cNvPr id="550924" name="Object 12"/>
            <p:cNvGraphicFramePr>
              <a:graphicFrameLocks noChangeAspect="1"/>
            </p:cNvGraphicFramePr>
            <p:nvPr>
              <p:extLst>
                <p:ext uri="{D42A27DB-BD31-4B8C-83A1-F6EECF244321}">
                  <p14:modId xmlns:p14="http://schemas.microsoft.com/office/powerpoint/2010/main" val="2037195079"/>
                </p:ext>
              </p:extLst>
            </p:nvPr>
          </p:nvGraphicFramePr>
          <p:xfrm>
            <a:off x="1622425" y="1943272"/>
            <a:ext cx="7712075" cy="2019300"/>
          </p:xfrm>
          <a:graphic>
            <a:graphicData uri="http://schemas.openxmlformats.org/presentationml/2006/ole">
              <mc:AlternateContent xmlns:mc="http://schemas.openxmlformats.org/markup-compatibility/2006">
                <mc:Choice xmlns:v="urn:schemas-microsoft-com:vml" Requires="v">
                  <p:oleObj spid="_x0000_s551051" name="Document" r:id="rId5" imgW="9260158" imgH="2420428" progId="Word.Document.8">
                    <p:embed/>
                  </p:oleObj>
                </mc:Choice>
                <mc:Fallback>
                  <p:oleObj name="Document" r:id="rId5" imgW="9260158" imgH="2420428" progId="Word.Document.8">
                    <p:embed/>
                    <p:pic>
                      <p:nvPicPr>
                        <p:cNvPr id="0" name="Object 12"/>
                        <p:cNvPicPr>
                          <a:picLocks noChangeAspect="1" noChangeArrowheads="1"/>
                        </p:cNvPicPr>
                        <p:nvPr/>
                      </p:nvPicPr>
                      <p:blipFill>
                        <a:blip r:embed="rId6"/>
                        <a:srcRect/>
                        <a:stretch>
                          <a:fillRect/>
                        </a:stretch>
                      </p:blipFill>
                      <p:spPr bwMode="auto">
                        <a:xfrm>
                          <a:off x="1622425" y="1943272"/>
                          <a:ext cx="77120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3"/>
            <p:cNvGrpSpPr/>
            <p:nvPr/>
          </p:nvGrpSpPr>
          <p:grpSpPr>
            <a:xfrm>
              <a:off x="190500" y="2667000"/>
              <a:ext cx="914400" cy="762000"/>
              <a:chOff x="-2247900" y="1524000"/>
              <a:chExt cx="914400" cy="762000"/>
            </a:xfrm>
          </p:grpSpPr>
          <p:sp>
            <p:nvSpPr>
              <p:cNvPr id="2" name="TextBox 1"/>
              <p:cNvSpPr txBox="1"/>
              <p:nvPr/>
            </p:nvSpPr>
            <p:spPr>
              <a:xfrm>
                <a:off x="-2247900" y="1638300"/>
                <a:ext cx="914400" cy="461665"/>
              </a:xfrm>
              <a:prstGeom prst="rect">
                <a:avLst/>
              </a:prstGeom>
              <a:noFill/>
            </p:spPr>
            <p:txBody>
              <a:bodyPr wrap="square" rtlCol="0">
                <a:spAutoFit/>
              </a:bodyPr>
              <a:lstStyle/>
              <a:p>
                <a:r>
                  <a:rPr lang="en-US" dirty="0">
                    <a:latin typeface="+mn-lt"/>
                  </a:rPr>
                  <a:t>R</a:t>
                </a:r>
              </a:p>
            </p:txBody>
          </p:sp>
          <p:sp>
            <p:nvSpPr>
              <p:cNvPr id="3" name="Oval 2"/>
              <p:cNvSpPr/>
              <p:nvPr/>
            </p:nvSpPr>
            <p:spPr bwMode="auto">
              <a:xfrm>
                <a:off x="-2247900" y="1524000"/>
                <a:ext cx="914400" cy="7620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cxnSp>
          <p:nvCxnSpPr>
            <p:cNvPr id="6" name="Straight Arrow Connector 5"/>
            <p:cNvCxnSpPr/>
            <p:nvPr/>
          </p:nvCxnSpPr>
          <p:spPr bwMode="auto">
            <a:xfrm flipV="1">
              <a:off x="1104900" y="2667000"/>
              <a:ext cx="533400" cy="34513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1104900" y="3062718"/>
              <a:ext cx="533400" cy="304573"/>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 Box 3"/>
          <p:cNvSpPr txBox="1">
            <a:spLocks noChangeArrowheads="1"/>
          </p:cNvSpPr>
          <p:nvPr/>
        </p:nvSpPr>
        <p:spPr bwMode="auto">
          <a:xfrm>
            <a:off x="324853" y="3959404"/>
            <a:ext cx="4152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should you choose as your primary outcome variable?</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55011"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A</a:t>
            </a:r>
          </a:p>
        </p:txBody>
      </p:sp>
      <p:sp>
        <p:nvSpPr>
          <p:cNvPr id="555012" name="Text Box 9"/>
          <p:cNvSpPr txBox="1">
            <a:spLocks noChangeArrowheads="1"/>
          </p:cNvSpPr>
          <p:nvPr/>
        </p:nvSpPr>
        <p:spPr bwMode="auto">
          <a:xfrm rot="-2695870">
            <a:off x="4324350"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Abnormal chest x-ray  - C</a:t>
            </a:r>
          </a:p>
        </p:txBody>
      </p:sp>
      <p:sp>
        <p:nvSpPr>
          <p:cNvPr id="555013" name="Text Box 10"/>
          <p:cNvSpPr txBox="1">
            <a:spLocks noChangeArrowheads="1"/>
          </p:cNvSpPr>
          <p:nvPr/>
        </p:nvSpPr>
        <p:spPr bwMode="auto">
          <a:xfrm rot="-2695870">
            <a:off x="4306888" y="5080000"/>
            <a:ext cx="3436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Microbiologic diagnosis of pertussis - B</a:t>
            </a:r>
            <a:endParaRPr lang="en-US" altLang="en-US" sz="1800" b="1" dirty="0">
              <a:latin typeface="Arial" charset="0"/>
            </a:endParaRPr>
          </a:p>
        </p:txBody>
      </p:sp>
      <p:sp>
        <p:nvSpPr>
          <p:cNvPr id="555014" name="Text Box 7"/>
          <p:cNvSpPr txBox="1">
            <a:spLocks noChangeArrowheads="1"/>
          </p:cNvSpPr>
          <p:nvPr/>
        </p:nvSpPr>
        <p:spPr bwMode="auto">
          <a:xfrm rot="-2695870">
            <a:off x="6229350" y="5207000"/>
            <a:ext cx="3810000" cy="669925"/>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&gt;5 days of cough + microbiologic diagnosis of pertussis  - D</a:t>
            </a:r>
          </a:p>
        </p:txBody>
      </p:sp>
      <p:sp>
        <p:nvSpPr>
          <p:cNvPr id="555015" name="Rectangle 7"/>
          <p:cNvSpPr>
            <a:spLocks noChangeArrowheads="1"/>
          </p:cNvSpPr>
          <p:nvPr/>
        </p:nvSpPr>
        <p:spPr bwMode="auto">
          <a:xfrm>
            <a:off x="190500" y="228600"/>
            <a:ext cx="1021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600" dirty="0"/>
              <a:t>Efficacy of a pertussis (whooping cough) vaccine in adults</a:t>
            </a:r>
          </a:p>
        </p:txBody>
      </p:sp>
      <p:sp>
        <p:nvSpPr>
          <p:cNvPr id="555016" name="Rectangle 8"/>
          <p:cNvSpPr>
            <a:spLocks noChangeArrowheads="1"/>
          </p:cNvSpPr>
          <p:nvPr/>
        </p:nvSpPr>
        <p:spPr bwMode="auto">
          <a:xfrm>
            <a:off x="571500" y="1143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a:t>RCT of: P</a:t>
            </a:r>
            <a:r>
              <a:rPr lang="en-US" altLang="en-US" sz="2600" b="1" dirty="0" smtClean="0"/>
              <a:t>ertussis </a:t>
            </a:r>
            <a:r>
              <a:rPr lang="en-US" altLang="en-US" sz="2600" b="1" dirty="0"/>
              <a:t>vaccine vs. </a:t>
            </a:r>
            <a:r>
              <a:rPr lang="en-US" altLang="en-US" sz="2600" b="1" dirty="0" smtClean="0"/>
              <a:t>comparator vaccine </a:t>
            </a:r>
            <a:r>
              <a:rPr lang="en-US" altLang="en-US" sz="2600" b="1" dirty="0"/>
              <a:t>for the prevention of pertussis in adults</a:t>
            </a:r>
          </a:p>
        </p:txBody>
      </p:sp>
      <p:sp>
        <p:nvSpPr>
          <p:cNvPr id="555018" name="Text Box 10"/>
          <p:cNvSpPr txBox="1">
            <a:spLocks noChangeArrowheads="1"/>
          </p:cNvSpPr>
          <p:nvPr/>
        </p:nvSpPr>
        <p:spPr bwMode="auto">
          <a:xfrm>
            <a:off x="190500" y="6172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Ward et al. </a:t>
            </a:r>
            <a:r>
              <a:rPr lang="en-US" altLang="en-US" b="1" i="1" dirty="0"/>
              <a:t>NEJM</a:t>
            </a:r>
            <a:r>
              <a:rPr lang="en-US" altLang="en-US" b="1" dirty="0"/>
              <a:t> 2005</a:t>
            </a:r>
          </a:p>
        </p:txBody>
      </p:sp>
      <p:grpSp>
        <p:nvGrpSpPr>
          <p:cNvPr id="11" name="Group 10"/>
          <p:cNvGrpSpPr/>
          <p:nvPr/>
        </p:nvGrpSpPr>
        <p:grpSpPr>
          <a:xfrm>
            <a:off x="495300" y="1905000"/>
            <a:ext cx="9144000" cy="2019300"/>
            <a:chOff x="190500" y="1943272"/>
            <a:chExt cx="9144000" cy="2019300"/>
          </a:xfrm>
        </p:grpSpPr>
        <p:graphicFrame>
          <p:nvGraphicFramePr>
            <p:cNvPr id="12" name="Object 12"/>
            <p:cNvGraphicFramePr>
              <a:graphicFrameLocks noChangeAspect="1"/>
            </p:cNvGraphicFramePr>
            <p:nvPr>
              <p:extLst>
                <p:ext uri="{D42A27DB-BD31-4B8C-83A1-F6EECF244321}">
                  <p14:modId xmlns:p14="http://schemas.microsoft.com/office/powerpoint/2010/main" val="483255040"/>
                </p:ext>
              </p:extLst>
            </p:nvPr>
          </p:nvGraphicFramePr>
          <p:xfrm>
            <a:off x="1622425" y="1943272"/>
            <a:ext cx="7712075" cy="2019300"/>
          </p:xfrm>
          <a:graphic>
            <a:graphicData uri="http://schemas.openxmlformats.org/presentationml/2006/ole">
              <mc:AlternateContent xmlns:mc="http://schemas.openxmlformats.org/markup-compatibility/2006">
                <mc:Choice xmlns:v="urn:schemas-microsoft-com:vml" Requires="v">
                  <p:oleObj spid="_x0000_s555142" name="Document" r:id="rId5" imgW="9260158" imgH="2420428" progId="Word.Document.8">
                    <p:embed/>
                  </p:oleObj>
                </mc:Choice>
                <mc:Fallback>
                  <p:oleObj name="Document" r:id="rId5" imgW="9260158" imgH="2420428" progId="Word.Document.8">
                    <p:embed/>
                    <p:pic>
                      <p:nvPicPr>
                        <p:cNvPr id="0" name=""/>
                        <p:cNvPicPr>
                          <a:picLocks noChangeAspect="1" noChangeArrowheads="1"/>
                        </p:cNvPicPr>
                        <p:nvPr/>
                      </p:nvPicPr>
                      <p:blipFill>
                        <a:blip r:embed="rId6"/>
                        <a:srcRect/>
                        <a:stretch>
                          <a:fillRect/>
                        </a:stretch>
                      </p:blipFill>
                      <p:spPr bwMode="auto">
                        <a:xfrm>
                          <a:off x="1622425" y="1943272"/>
                          <a:ext cx="77120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 name="Group 12"/>
            <p:cNvGrpSpPr/>
            <p:nvPr/>
          </p:nvGrpSpPr>
          <p:grpSpPr>
            <a:xfrm>
              <a:off x="190500" y="2667000"/>
              <a:ext cx="914400" cy="762000"/>
              <a:chOff x="-2247900" y="1524000"/>
              <a:chExt cx="914400" cy="762000"/>
            </a:xfrm>
          </p:grpSpPr>
          <p:sp>
            <p:nvSpPr>
              <p:cNvPr id="16" name="TextBox 15"/>
              <p:cNvSpPr txBox="1"/>
              <p:nvPr/>
            </p:nvSpPr>
            <p:spPr>
              <a:xfrm>
                <a:off x="-2247900" y="1638300"/>
                <a:ext cx="914400" cy="461665"/>
              </a:xfrm>
              <a:prstGeom prst="rect">
                <a:avLst/>
              </a:prstGeom>
              <a:noFill/>
            </p:spPr>
            <p:txBody>
              <a:bodyPr wrap="square" rtlCol="0">
                <a:spAutoFit/>
              </a:bodyPr>
              <a:lstStyle/>
              <a:p>
                <a:r>
                  <a:rPr lang="en-US" dirty="0">
                    <a:latin typeface="+mn-lt"/>
                  </a:rPr>
                  <a:t>R</a:t>
                </a:r>
              </a:p>
            </p:txBody>
          </p:sp>
          <p:sp>
            <p:nvSpPr>
              <p:cNvPr id="17" name="Oval 16"/>
              <p:cNvSpPr/>
              <p:nvPr/>
            </p:nvSpPr>
            <p:spPr bwMode="auto">
              <a:xfrm>
                <a:off x="-2247900" y="1524000"/>
                <a:ext cx="914400" cy="7620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cxnSp>
          <p:nvCxnSpPr>
            <p:cNvPr id="14" name="Straight Arrow Connector 13"/>
            <p:cNvCxnSpPr/>
            <p:nvPr/>
          </p:nvCxnSpPr>
          <p:spPr bwMode="auto">
            <a:xfrm flipV="1">
              <a:off x="1104900" y="2667000"/>
              <a:ext cx="533400" cy="34513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1104900" y="3062718"/>
              <a:ext cx="533400" cy="304573"/>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38100" y="152400"/>
            <a:ext cx="10287000" cy="533400"/>
          </a:xfrm>
        </p:spPr>
        <p:txBody>
          <a:bodyPr/>
          <a:lstStyle/>
          <a:p>
            <a:r>
              <a:rPr lang="en-US" altLang="en-US" sz="2800" dirty="0"/>
              <a:t>Efficacy of a pertussis (whooping cough) vaccine in adults</a:t>
            </a:r>
          </a:p>
        </p:txBody>
      </p:sp>
      <p:sp>
        <p:nvSpPr>
          <p:cNvPr id="438275" name="Rectangle 3"/>
          <p:cNvSpPr>
            <a:spLocks noGrp="1" noChangeArrowheads="1"/>
          </p:cNvSpPr>
          <p:nvPr>
            <p:ph type="body" sz="half" idx="1"/>
          </p:nvPr>
        </p:nvSpPr>
        <p:spPr>
          <a:xfrm>
            <a:off x="571500" y="3276600"/>
            <a:ext cx="9715500" cy="2209800"/>
          </a:xfrm>
        </p:spPr>
        <p:txBody>
          <a:bodyPr/>
          <a:lstStyle/>
          <a:p>
            <a:r>
              <a:rPr lang="en-US" altLang="en-US" sz="2600" b="1" dirty="0"/>
              <a:t>Outcome:  Cough </a:t>
            </a:r>
            <a:r>
              <a:rPr lang="en-US" altLang="en-US" sz="2600" b="1" u="sng" dirty="0"/>
              <a:t>&gt;</a:t>
            </a:r>
            <a:r>
              <a:rPr lang="en-US" altLang="en-US" sz="2600" b="1" dirty="0"/>
              <a:t> 5 days</a:t>
            </a:r>
          </a:p>
          <a:p>
            <a:pPr lvl="1"/>
            <a:r>
              <a:rPr lang="en-US" altLang="en-US" sz="2600" b="1" dirty="0"/>
              <a:t>No. of events: 2672 (and lots of statistical power)</a:t>
            </a:r>
          </a:p>
          <a:p>
            <a:pPr lvl="1"/>
            <a:r>
              <a:rPr lang="en-US" altLang="en-US" sz="2600" b="1" dirty="0"/>
              <a:t>Result: No significant difference between groups</a:t>
            </a:r>
          </a:p>
          <a:p>
            <a:pPr lvl="1"/>
            <a:endParaRPr lang="en-US" altLang="en-US" sz="1000" b="1" dirty="0"/>
          </a:p>
          <a:p>
            <a:r>
              <a:rPr lang="en-US" altLang="en-US" sz="2600" b="1" dirty="0"/>
              <a:t>Outcome:  Cough + microbiologic pertussis confirmation</a:t>
            </a:r>
          </a:p>
          <a:p>
            <a:pPr lvl="1"/>
            <a:r>
              <a:rPr lang="en-US" altLang="en-US" sz="2600" b="1" dirty="0"/>
              <a:t>No. of events: 10</a:t>
            </a:r>
          </a:p>
          <a:p>
            <a:pPr lvl="1"/>
            <a:r>
              <a:rPr lang="en-US" altLang="en-US" sz="2600" b="1" dirty="0"/>
              <a:t>Result: rate ratio = 0.08 </a:t>
            </a:r>
            <a:r>
              <a:rPr lang="en-US" altLang="en-US" sz="2600" b="1" dirty="0" smtClean="0"/>
              <a:t>(i.e., 92</a:t>
            </a:r>
            <a:r>
              <a:rPr lang="en-US" altLang="en-US" sz="2600" b="1" dirty="0"/>
              <a:t>% vaccine efficacy)						(95% CI = 0.01 to 0.68)</a:t>
            </a:r>
          </a:p>
          <a:p>
            <a:pPr lvl="1"/>
            <a:endParaRPr lang="en-US" altLang="en-US" sz="2600" b="1" dirty="0"/>
          </a:p>
        </p:txBody>
      </p:sp>
      <p:sp>
        <p:nvSpPr>
          <p:cNvPr id="438278" name="Rectangle 6"/>
          <p:cNvSpPr>
            <a:spLocks noChangeArrowheads="1"/>
          </p:cNvSpPr>
          <p:nvPr/>
        </p:nvSpPr>
        <p:spPr bwMode="auto">
          <a:xfrm>
            <a:off x="549442" y="762000"/>
            <a:ext cx="971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600" b="1" dirty="0" smtClean="0"/>
              <a:t>Pertussis </a:t>
            </a:r>
            <a:r>
              <a:rPr lang="en-US" altLang="en-US" sz="2600" b="1" dirty="0"/>
              <a:t>vaccine vs. </a:t>
            </a:r>
            <a:r>
              <a:rPr lang="en-US" altLang="en-US" sz="2600" b="1" dirty="0" smtClean="0"/>
              <a:t>comparator vaccine </a:t>
            </a:r>
            <a:r>
              <a:rPr lang="en-US" altLang="en-US" sz="2600" b="1" dirty="0"/>
              <a:t>for the prevention of pertussis in adults (Ward et al. </a:t>
            </a:r>
            <a:r>
              <a:rPr lang="en-US" altLang="en-US" sz="2600" b="1" i="1" dirty="0"/>
              <a:t>NEJM</a:t>
            </a:r>
            <a:r>
              <a:rPr lang="en-US" altLang="en-US" sz="2600" b="1" dirty="0"/>
              <a:t> 2005)</a:t>
            </a:r>
          </a:p>
        </p:txBody>
      </p:sp>
      <p:grpSp>
        <p:nvGrpSpPr>
          <p:cNvPr id="6" name="Group 5"/>
          <p:cNvGrpSpPr/>
          <p:nvPr/>
        </p:nvGrpSpPr>
        <p:grpSpPr>
          <a:xfrm>
            <a:off x="647700" y="1447800"/>
            <a:ext cx="9144000" cy="2019300"/>
            <a:chOff x="190500" y="1943272"/>
            <a:chExt cx="9144000" cy="2019300"/>
          </a:xfrm>
        </p:grpSpPr>
        <p:graphicFrame>
          <p:nvGraphicFramePr>
            <p:cNvPr id="7" name="Object 12"/>
            <p:cNvGraphicFramePr>
              <a:graphicFrameLocks noChangeAspect="1"/>
            </p:cNvGraphicFramePr>
            <p:nvPr>
              <p:extLst>
                <p:ext uri="{D42A27DB-BD31-4B8C-83A1-F6EECF244321}">
                  <p14:modId xmlns:p14="http://schemas.microsoft.com/office/powerpoint/2010/main" val="2141522441"/>
                </p:ext>
              </p:extLst>
            </p:nvPr>
          </p:nvGraphicFramePr>
          <p:xfrm>
            <a:off x="1622425" y="1943272"/>
            <a:ext cx="7712075" cy="2019300"/>
          </p:xfrm>
          <a:graphic>
            <a:graphicData uri="http://schemas.openxmlformats.org/presentationml/2006/ole">
              <mc:AlternateContent xmlns:mc="http://schemas.openxmlformats.org/markup-compatibility/2006">
                <mc:Choice xmlns:v="urn:schemas-microsoft-com:vml" Requires="v">
                  <p:oleObj spid="_x0000_s438408" name="Document" r:id="rId5" imgW="9260158" imgH="2420428" progId="Word.Document.8">
                    <p:embed/>
                  </p:oleObj>
                </mc:Choice>
                <mc:Fallback>
                  <p:oleObj name="Document" r:id="rId5" imgW="9260158" imgH="2420428" progId="Word.Document.8">
                    <p:embed/>
                    <p:pic>
                      <p:nvPicPr>
                        <p:cNvPr id="0" name=""/>
                        <p:cNvPicPr>
                          <a:picLocks noChangeAspect="1" noChangeArrowheads="1"/>
                        </p:cNvPicPr>
                        <p:nvPr/>
                      </p:nvPicPr>
                      <p:blipFill>
                        <a:blip r:embed="rId6"/>
                        <a:srcRect/>
                        <a:stretch>
                          <a:fillRect/>
                        </a:stretch>
                      </p:blipFill>
                      <p:spPr bwMode="auto">
                        <a:xfrm>
                          <a:off x="1622425" y="1943272"/>
                          <a:ext cx="77120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 name="Group 7"/>
            <p:cNvGrpSpPr/>
            <p:nvPr/>
          </p:nvGrpSpPr>
          <p:grpSpPr>
            <a:xfrm>
              <a:off x="190500" y="2667000"/>
              <a:ext cx="914400" cy="762000"/>
              <a:chOff x="-2247900" y="1524000"/>
              <a:chExt cx="914400" cy="762000"/>
            </a:xfrm>
          </p:grpSpPr>
          <p:sp>
            <p:nvSpPr>
              <p:cNvPr id="11" name="TextBox 10"/>
              <p:cNvSpPr txBox="1"/>
              <p:nvPr/>
            </p:nvSpPr>
            <p:spPr>
              <a:xfrm>
                <a:off x="-2247900" y="1638300"/>
                <a:ext cx="914400" cy="461665"/>
              </a:xfrm>
              <a:prstGeom prst="rect">
                <a:avLst/>
              </a:prstGeom>
              <a:noFill/>
            </p:spPr>
            <p:txBody>
              <a:bodyPr wrap="square" rtlCol="0">
                <a:spAutoFit/>
              </a:bodyPr>
              <a:lstStyle/>
              <a:p>
                <a:r>
                  <a:rPr lang="en-US" dirty="0">
                    <a:latin typeface="+mn-lt"/>
                  </a:rPr>
                  <a:t>R</a:t>
                </a:r>
              </a:p>
            </p:txBody>
          </p:sp>
          <p:sp>
            <p:nvSpPr>
              <p:cNvPr id="12" name="Oval 11"/>
              <p:cNvSpPr/>
              <p:nvPr/>
            </p:nvSpPr>
            <p:spPr bwMode="auto">
              <a:xfrm>
                <a:off x="-2247900" y="1524000"/>
                <a:ext cx="914400" cy="7620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cxnSp>
          <p:nvCxnSpPr>
            <p:cNvPr id="9" name="Straight Arrow Connector 8"/>
            <p:cNvCxnSpPr/>
            <p:nvPr/>
          </p:nvCxnSpPr>
          <p:spPr bwMode="auto">
            <a:xfrm flipV="1">
              <a:off x="1104900" y="2667000"/>
              <a:ext cx="533400" cy="34513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1104900" y="3062718"/>
              <a:ext cx="533400" cy="304573"/>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304800" y="36095"/>
            <a:ext cx="9677400" cy="990600"/>
          </a:xfrm>
        </p:spPr>
        <p:txBody>
          <a:bodyPr/>
          <a:lstStyle/>
          <a:p>
            <a:r>
              <a:rPr lang="en-US" altLang="en-US" sz="3000" dirty="0" smtClean="0"/>
              <a:t>Concluding our </a:t>
            </a:r>
            <a:r>
              <a:rPr lang="en-US" altLang="en-US" sz="3000" dirty="0"/>
              <a:t>discussion </a:t>
            </a:r>
            <a:r>
              <a:rPr lang="en-US" altLang="en-US" sz="3000" dirty="0" smtClean="0"/>
              <a:t>of non-differential misclassification by considering its pervasiveness </a:t>
            </a:r>
            <a:endParaRPr lang="en-US" altLang="en-US" dirty="0"/>
          </a:p>
        </p:txBody>
      </p:sp>
      <p:sp>
        <p:nvSpPr>
          <p:cNvPr id="391171" name="Rectangle 3"/>
          <p:cNvSpPr>
            <a:spLocks noGrp="1" noChangeArrowheads="1"/>
          </p:cNvSpPr>
          <p:nvPr>
            <p:ph type="body" idx="1"/>
          </p:nvPr>
        </p:nvSpPr>
        <p:spPr>
          <a:xfrm>
            <a:off x="190500" y="1219200"/>
            <a:ext cx="10096500" cy="5181600"/>
          </a:xfrm>
        </p:spPr>
        <p:txBody>
          <a:bodyPr>
            <a:noAutofit/>
          </a:bodyPr>
          <a:lstStyle/>
          <a:p>
            <a:r>
              <a:rPr lang="en-US" altLang="en-US" sz="2400" dirty="0" smtClean="0"/>
              <a:t>Non-differential misclassification of exposure/outcome is common</a:t>
            </a:r>
          </a:p>
          <a:p>
            <a:pPr lvl="1"/>
            <a:r>
              <a:rPr lang="en-US" altLang="en-US" sz="2100" dirty="0" smtClean="0"/>
              <a:t>What study doesn’t have some variables mismeasured (at least a bit)?</a:t>
            </a:r>
          </a:p>
          <a:p>
            <a:endParaRPr lang="en-US" altLang="en-US" sz="800" dirty="0"/>
          </a:p>
          <a:p>
            <a:r>
              <a:rPr lang="en-US" altLang="en-US" sz="2400" dirty="0" smtClean="0"/>
              <a:t>But, generally, this draws scant attention</a:t>
            </a:r>
          </a:p>
          <a:p>
            <a:endParaRPr lang="en-US" altLang="en-US" sz="800" dirty="0" smtClean="0"/>
          </a:p>
          <a:p>
            <a:r>
              <a:rPr lang="en-US" altLang="en-US" sz="2400" dirty="0" smtClean="0"/>
              <a:t>Perhaps because: Direction </a:t>
            </a:r>
            <a:r>
              <a:rPr lang="en-US" altLang="en-US" sz="2400" dirty="0"/>
              <a:t>of </a:t>
            </a:r>
            <a:r>
              <a:rPr lang="en-US" altLang="en-US" sz="2400" dirty="0" smtClean="0"/>
              <a:t>bias </a:t>
            </a:r>
            <a:r>
              <a:rPr lang="en-US" altLang="en-US" sz="2400" dirty="0"/>
              <a:t>is typically </a:t>
            </a:r>
            <a:r>
              <a:rPr lang="en-US" altLang="en-US" sz="2400" dirty="0" smtClean="0"/>
              <a:t>“toward </a:t>
            </a:r>
            <a:r>
              <a:rPr lang="en-US" altLang="en-US" sz="2400" dirty="0"/>
              <a:t>the </a:t>
            </a:r>
            <a:r>
              <a:rPr lang="en-US" altLang="en-US" sz="2400" dirty="0" smtClean="0"/>
              <a:t>null”</a:t>
            </a:r>
          </a:p>
          <a:p>
            <a:pPr lvl="1"/>
            <a:r>
              <a:rPr lang="en-US" altLang="en-US" sz="2400" dirty="0" smtClean="0"/>
              <a:t>Other than the aforementioned special 100% specificity situation</a:t>
            </a:r>
            <a:endParaRPr lang="en-US" altLang="en-US" sz="2400" dirty="0"/>
          </a:p>
          <a:p>
            <a:pPr>
              <a:lnSpc>
                <a:spcPct val="150000"/>
              </a:lnSpc>
            </a:pPr>
            <a:r>
              <a:rPr lang="en-US" altLang="en-US" sz="2400" dirty="0" smtClean="0"/>
              <a:t>Thus, the bias from misclassification is called </a:t>
            </a:r>
            <a:r>
              <a:rPr lang="en-US" altLang="en-US" sz="2400" dirty="0"/>
              <a:t>a “conservative” bias</a:t>
            </a:r>
          </a:p>
          <a:p>
            <a:pPr>
              <a:lnSpc>
                <a:spcPct val="150000"/>
              </a:lnSpc>
            </a:pPr>
            <a:r>
              <a:rPr lang="en-US" altLang="en-US" sz="2400" dirty="0">
                <a:solidFill>
                  <a:srgbClr val="FF0000"/>
                </a:solidFill>
              </a:rPr>
              <a:t>Goal, however, is to get the </a:t>
            </a:r>
            <a:r>
              <a:rPr lang="en-US" altLang="en-US" sz="2400" dirty="0" smtClean="0">
                <a:solidFill>
                  <a:srgbClr val="FF0000"/>
                </a:solidFill>
              </a:rPr>
              <a:t>truth</a:t>
            </a:r>
          </a:p>
          <a:p>
            <a:pPr>
              <a:lnSpc>
                <a:spcPct val="150000"/>
              </a:lnSpc>
            </a:pPr>
            <a:endParaRPr lang="en-US" altLang="en-US" sz="800" dirty="0"/>
          </a:p>
          <a:p>
            <a:r>
              <a:rPr lang="en-US" altLang="en-US" sz="2400" dirty="0" smtClean="0"/>
              <a:t>Consider the manifestations:</a:t>
            </a:r>
          </a:p>
          <a:p>
            <a:pPr lvl="1">
              <a:spcBef>
                <a:spcPts val="0"/>
              </a:spcBef>
              <a:spcAft>
                <a:spcPts val="300"/>
              </a:spcAft>
            </a:pPr>
            <a:r>
              <a:rPr lang="en-US" altLang="en-US" sz="2200" dirty="0"/>
              <a:t>H</a:t>
            </a:r>
            <a:r>
              <a:rPr lang="en-US" altLang="en-US" sz="2200" dirty="0" smtClean="0"/>
              <a:t>ow </a:t>
            </a:r>
            <a:r>
              <a:rPr lang="en-US" altLang="en-US" sz="2200" dirty="0"/>
              <a:t>much underestimation of effects must be occurring in </a:t>
            </a:r>
            <a:r>
              <a:rPr lang="en-US" altLang="en-US" sz="2200" dirty="0" smtClean="0"/>
              <a:t>research?</a:t>
            </a:r>
          </a:p>
          <a:p>
            <a:pPr lvl="1">
              <a:spcBef>
                <a:spcPts val="0"/>
              </a:spcBef>
              <a:spcAft>
                <a:spcPts val="300"/>
              </a:spcAft>
            </a:pPr>
            <a:r>
              <a:rPr lang="en-US" altLang="en-US" sz="2200" dirty="0" smtClean="0"/>
              <a:t>How </a:t>
            </a:r>
            <a:r>
              <a:rPr lang="en-US" altLang="en-US" sz="2200" dirty="0"/>
              <a:t>many “negative” studies are truly “positive”?  </a:t>
            </a:r>
          </a:p>
          <a:p>
            <a:pPr lvl="1">
              <a:spcBef>
                <a:spcPts val="0"/>
              </a:spcBef>
              <a:spcAft>
                <a:spcPts val="300"/>
              </a:spcAft>
            </a:pPr>
            <a:r>
              <a:rPr lang="en-US" altLang="en-US" sz="2200" dirty="0" smtClean="0"/>
              <a:t>How faulty are the inputs into measures of disease attribution calculation?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a:t>non-differential vs. differential misclassification (“differentiality”)</a:t>
            </a:r>
          </a:p>
          <a:p>
            <a:pPr lvl="3"/>
            <a:r>
              <a:rPr lang="en-US" altLang="en-US" sz="1800" dirty="0"/>
              <a:t>independent vs. dependent misclassification (“dependence”)</a:t>
            </a:r>
          </a:p>
          <a:p>
            <a:pPr>
              <a:lnSpc>
                <a:spcPct val="150000"/>
              </a:lnSpc>
            </a:pPr>
            <a:r>
              <a:rPr lang="en-US" altLang="en-US" sz="2400" b="1" dirty="0" smtClean="0"/>
              <a:t>Bias from mismeasurement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1104900" y="35814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Oval 1"/>
          <p:cNvSpPr/>
          <p:nvPr/>
        </p:nvSpPr>
        <p:spPr bwMode="auto">
          <a:xfrm>
            <a:off x="3695700" y="3352800"/>
            <a:ext cx="1447800" cy="457200"/>
          </a:xfrm>
          <a:prstGeom prst="ellipse">
            <a:avLst/>
          </a:prstGeom>
          <a:noFill/>
          <a:ln w="254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75928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762000" y="228600"/>
            <a:ext cx="8743950" cy="533400"/>
          </a:xfrm>
        </p:spPr>
        <p:txBody>
          <a:bodyPr/>
          <a:lstStyle/>
          <a:p>
            <a:r>
              <a:rPr lang="en-US" altLang="en-US" dirty="0"/>
              <a:t>Differential Misclassification of Exposure</a:t>
            </a:r>
          </a:p>
        </p:txBody>
      </p:sp>
      <p:sp>
        <p:nvSpPr>
          <p:cNvPr id="318467" name="Rectangle 3"/>
          <p:cNvSpPr>
            <a:spLocks noGrp="1" noChangeArrowheads="1"/>
          </p:cNvSpPr>
          <p:nvPr>
            <p:ph type="body" idx="1"/>
          </p:nvPr>
        </p:nvSpPr>
        <p:spPr>
          <a:xfrm>
            <a:off x="381000" y="990600"/>
            <a:ext cx="9601200" cy="5181600"/>
          </a:xfrm>
        </p:spPr>
        <p:txBody>
          <a:bodyPr/>
          <a:lstStyle/>
          <a:p>
            <a:pPr>
              <a:buFontTx/>
              <a:buNone/>
            </a:pPr>
            <a:r>
              <a:rPr lang="en-US" altLang="en-US" sz="2400" dirty="0"/>
              <a:t>Weinstock et al.  </a:t>
            </a:r>
            <a:r>
              <a:rPr lang="en-US" altLang="en-US" sz="2400" i="1" dirty="0"/>
              <a:t>AJE</a:t>
            </a:r>
            <a:r>
              <a:rPr lang="en-US" altLang="en-US" sz="2400" dirty="0"/>
              <a:t> 1991</a:t>
            </a:r>
          </a:p>
          <a:p>
            <a:r>
              <a:rPr lang="en-US" altLang="en-US" sz="2400" dirty="0"/>
              <a:t>Nested case-control study in Nurses Health Study cohort</a:t>
            </a:r>
          </a:p>
          <a:p>
            <a:pPr>
              <a:lnSpc>
                <a:spcPct val="120000"/>
              </a:lnSpc>
            </a:pPr>
            <a:r>
              <a:rPr lang="en-US" altLang="en-US" sz="2400" u="sng" dirty="0"/>
              <a:t>Cases:</a:t>
            </a:r>
            <a:r>
              <a:rPr lang="en-US" altLang="en-US" sz="2400" dirty="0"/>
              <a:t>  women with new </a:t>
            </a:r>
            <a:r>
              <a:rPr lang="en-US" altLang="en-US" sz="2400" dirty="0" smtClean="0"/>
              <a:t>melanoma (skin cancer) </a:t>
            </a:r>
            <a:r>
              <a:rPr lang="en-US" altLang="en-US" sz="2400" dirty="0"/>
              <a:t>diagnoses </a:t>
            </a:r>
          </a:p>
          <a:p>
            <a:pPr>
              <a:lnSpc>
                <a:spcPct val="120000"/>
              </a:lnSpc>
            </a:pPr>
            <a:r>
              <a:rPr lang="en-US" altLang="en-US" sz="2400" u="sng" dirty="0"/>
              <a:t>Controls:</a:t>
            </a:r>
            <a:r>
              <a:rPr lang="en-US" altLang="en-US" sz="2400" dirty="0"/>
              <a:t>  women w/out melanoma - by incidence density sampling</a:t>
            </a:r>
          </a:p>
          <a:p>
            <a:pPr>
              <a:lnSpc>
                <a:spcPct val="120000"/>
              </a:lnSpc>
            </a:pPr>
            <a:r>
              <a:rPr lang="en-US" altLang="en-US" sz="2400" u="sng" dirty="0"/>
              <a:t>Measurement of exposure</a:t>
            </a:r>
            <a:r>
              <a:rPr lang="en-US" altLang="en-US" sz="2400" dirty="0"/>
              <a:t>: questionnaire about self-reported “tanning ability”; administered shortly after melanoma development</a:t>
            </a:r>
          </a:p>
          <a:p>
            <a:pPr>
              <a:lnSpc>
                <a:spcPct val="120000"/>
              </a:lnSpc>
            </a:pPr>
            <a:endParaRPr lang="en-US" altLang="en-US" sz="2400" dirty="0"/>
          </a:p>
        </p:txBody>
      </p:sp>
      <p:graphicFrame>
        <p:nvGraphicFramePr>
          <p:cNvPr id="318468" name="Object 4"/>
          <p:cNvGraphicFramePr>
            <a:graphicFrameLocks noChangeAspect="1"/>
          </p:cNvGraphicFramePr>
          <p:nvPr>
            <p:extLst>
              <p:ext uri="{D42A27DB-BD31-4B8C-83A1-F6EECF244321}">
                <p14:modId xmlns:p14="http://schemas.microsoft.com/office/powerpoint/2010/main" val="2454068439"/>
              </p:ext>
            </p:extLst>
          </p:nvPr>
        </p:nvGraphicFramePr>
        <p:xfrm>
          <a:off x="441325" y="4262438"/>
          <a:ext cx="9666288" cy="1844675"/>
        </p:xfrm>
        <a:graphic>
          <a:graphicData uri="http://schemas.openxmlformats.org/presentationml/2006/ole">
            <mc:AlternateContent xmlns:mc="http://schemas.openxmlformats.org/markup-compatibility/2006">
              <mc:Choice xmlns:v="urn:schemas-microsoft-com:vml" Requires="v">
                <p:oleObj spid="_x0000_s318596" name="Document" r:id="rId5" imgW="9885510" imgH="1921264" progId="Word.Document.8">
                  <p:embed/>
                </p:oleObj>
              </mc:Choice>
              <mc:Fallback>
                <p:oleObj name="Document" r:id="rId5" imgW="9885510" imgH="1921264" progId="Word.Document.8">
                  <p:embed/>
                  <p:pic>
                    <p:nvPicPr>
                      <p:cNvPr id="0" name="Object 4"/>
                      <p:cNvPicPr>
                        <a:picLocks noChangeAspect="1" noChangeArrowheads="1"/>
                      </p:cNvPicPr>
                      <p:nvPr/>
                    </p:nvPicPr>
                    <p:blipFill>
                      <a:blip r:embed="rId6"/>
                      <a:srcRect/>
                      <a:stretch>
                        <a:fillRect/>
                      </a:stretch>
                    </p:blipFill>
                    <p:spPr bwMode="auto">
                      <a:xfrm>
                        <a:off x="441325" y="4262438"/>
                        <a:ext cx="9666288" cy="184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190500" y="304800"/>
            <a:ext cx="9248775" cy="5181600"/>
          </a:xfrm>
        </p:spPr>
        <p:txBody>
          <a:bodyPr/>
          <a:lstStyle/>
          <a:p>
            <a:r>
              <a:rPr lang="en-US" altLang="en-US" sz="2800" b="1" dirty="0"/>
              <a:t>Question asked after </a:t>
            </a:r>
            <a:r>
              <a:rPr lang="en-US" altLang="en-US" sz="2800" b="1" dirty="0" smtClean="0"/>
              <a:t>diagnosis of melanoma</a:t>
            </a:r>
            <a:endParaRPr lang="en-US" altLang="en-US" sz="2800" b="1" dirty="0"/>
          </a:p>
          <a:p>
            <a:endParaRPr lang="en-US" altLang="en-US" sz="2800" b="1" dirty="0"/>
          </a:p>
          <a:p>
            <a:endParaRPr lang="en-US" altLang="en-US" sz="2800" b="1" dirty="0"/>
          </a:p>
          <a:p>
            <a:endParaRPr lang="en-US" altLang="en-US" sz="2800" b="1" dirty="0"/>
          </a:p>
          <a:p>
            <a:endParaRPr lang="en-US" altLang="en-US" sz="2800" b="1" dirty="0"/>
          </a:p>
          <a:p>
            <a:r>
              <a:rPr lang="en-US" altLang="en-US" sz="2800" b="1" dirty="0"/>
              <a:t>Question asked before diagnosis </a:t>
            </a:r>
            <a:r>
              <a:rPr lang="en-US" altLang="en-US" sz="2800" b="1" dirty="0" smtClean="0"/>
              <a:t>(study </a:t>
            </a:r>
            <a:r>
              <a:rPr lang="en-US" altLang="en-US" sz="2800" b="1" dirty="0"/>
              <a:t>baseline)</a:t>
            </a:r>
          </a:p>
          <a:p>
            <a:endParaRPr lang="en-US" altLang="en-US" sz="2800" b="1" dirty="0"/>
          </a:p>
          <a:p>
            <a:endParaRPr lang="en-US" altLang="en-US" sz="2800" b="1" dirty="0"/>
          </a:p>
          <a:p>
            <a:endParaRPr lang="en-US" altLang="en-US" sz="2800" b="1" dirty="0"/>
          </a:p>
          <a:p>
            <a:endParaRPr lang="en-US" altLang="en-US" sz="2800" b="1" dirty="0"/>
          </a:p>
        </p:txBody>
      </p:sp>
      <p:graphicFrame>
        <p:nvGraphicFramePr>
          <p:cNvPr id="329732" name="Object 4"/>
          <p:cNvGraphicFramePr>
            <a:graphicFrameLocks noChangeAspect="1"/>
          </p:cNvGraphicFramePr>
          <p:nvPr>
            <p:extLst>
              <p:ext uri="{D42A27DB-BD31-4B8C-83A1-F6EECF244321}">
                <p14:modId xmlns:p14="http://schemas.microsoft.com/office/powerpoint/2010/main" val="2426045075"/>
              </p:ext>
            </p:extLst>
          </p:nvPr>
        </p:nvGraphicFramePr>
        <p:xfrm>
          <a:off x="1181100" y="3363913"/>
          <a:ext cx="8458200" cy="1909762"/>
        </p:xfrm>
        <a:graphic>
          <a:graphicData uri="http://schemas.openxmlformats.org/presentationml/2006/ole">
            <mc:AlternateContent xmlns:mc="http://schemas.openxmlformats.org/markup-compatibility/2006">
              <mc:Choice xmlns:v="urn:schemas-microsoft-com:vml" Requires="v">
                <p:oleObj spid="_x0000_s329994" name="Document" r:id="rId5" imgW="8668350" imgH="1965205" progId="Word.Document.8">
                  <p:embed/>
                </p:oleObj>
              </mc:Choice>
              <mc:Fallback>
                <p:oleObj name="Document" r:id="rId5" imgW="8668350" imgH="1965205" progId="Word.Document.8">
                  <p:embed/>
                  <p:pic>
                    <p:nvPicPr>
                      <p:cNvPr id="0" name="Object 4"/>
                      <p:cNvPicPr>
                        <a:picLocks noChangeAspect="1" noChangeArrowheads="1"/>
                      </p:cNvPicPr>
                      <p:nvPr/>
                    </p:nvPicPr>
                    <p:blipFill>
                      <a:blip r:embed="rId6"/>
                      <a:srcRect/>
                      <a:stretch>
                        <a:fillRect/>
                      </a:stretch>
                    </p:blipFill>
                    <p:spPr bwMode="auto">
                      <a:xfrm>
                        <a:off x="1181100" y="3363913"/>
                        <a:ext cx="8458200"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3" name="Object 5"/>
          <p:cNvGraphicFramePr>
            <a:graphicFrameLocks noChangeAspect="1"/>
          </p:cNvGraphicFramePr>
          <p:nvPr>
            <p:extLst>
              <p:ext uri="{D42A27DB-BD31-4B8C-83A1-F6EECF244321}">
                <p14:modId xmlns:p14="http://schemas.microsoft.com/office/powerpoint/2010/main" val="1860137652"/>
              </p:ext>
            </p:extLst>
          </p:nvPr>
        </p:nvGraphicFramePr>
        <p:xfrm>
          <a:off x="995363" y="685800"/>
          <a:ext cx="8605837" cy="1943100"/>
        </p:xfrm>
        <a:graphic>
          <a:graphicData uri="http://schemas.openxmlformats.org/presentationml/2006/ole">
            <mc:AlternateContent xmlns:mc="http://schemas.openxmlformats.org/markup-compatibility/2006">
              <mc:Choice xmlns:v="urn:schemas-microsoft-com:vml" Requires="v">
                <p:oleObj spid="_x0000_s329995" name="Document" r:id="rId8" imgW="8672034" imgH="1962150" progId="Word.Document.8">
                  <p:embed/>
                </p:oleObj>
              </mc:Choice>
              <mc:Fallback>
                <p:oleObj name="Document" r:id="rId8" imgW="8672034" imgH="1962150" progId="Word.Document.8">
                  <p:embed/>
                  <p:pic>
                    <p:nvPicPr>
                      <p:cNvPr id="0" name="Object 5"/>
                      <p:cNvPicPr>
                        <a:picLocks noChangeAspect="1" noChangeArrowheads="1"/>
                      </p:cNvPicPr>
                      <p:nvPr/>
                    </p:nvPicPr>
                    <p:blipFill>
                      <a:blip r:embed="rId9"/>
                      <a:srcRect/>
                      <a:stretch>
                        <a:fillRect/>
                      </a:stretch>
                    </p:blipFill>
                    <p:spPr bwMode="auto">
                      <a:xfrm>
                        <a:off x="995363" y="685800"/>
                        <a:ext cx="860583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9734" name="Line 6"/>
          <p:cNvSpPr>
            <a:spLocks noChangeShapeType="1"/>
          </p:cNvSpPr>
          <p:nvPr/>
        </p:nvSpPr>
        <p:spPr bwMode="auto">
          <a:xfrm flipH="1" flipV="1">
            <a:off x="6629400" y="4198620"/>
            <a:ext cx="1143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9735" name="Line 7"/>
          <p:cNvSpPr>
            <a:spLocks noChangeShapeType="1"/>
          </p:cNvSpPr>
          <p:nvPr/>
        </p:nvSpPr>
        <p:spPr bwMode="auto">
          <a:xfrm flipH="1" flipV="1">
            <a:off x="6629400" y="4587240"/>
            <a:ext cx="1143000" cy="7543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9736" name="Text Box 8"/>
          <p:cNvSpPr txBox="1">
            <a:spLocks noChangeArrowheads="1"/>
          </p:cNvSpPr>
          <p:nvPr/>
        </p:nvSpPr>
        <p:spPr bwMode="auto">
          <a:xfrm>
            <a:off x="7200900" y="52578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Virtually unchanged</a:t>
            </a:r>
          </a:p>
        </p:txBody>
      </p:sp>
      <p:sp>
        <p:nvSpPr>
          <p:cNvPr id="329737" name="Text Box 9"/>
          <p:cNvSpPr txBox="1">
            <a:spLocks noChangeArrowheads="1"/>
          </p:cNvSpPr>
          <p:nvPr/>
        </p:nvSpPr>
        <p:spPr bwMode="auto">
          <a:xfrm>
            <a:off x="2171700" y="54864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Substantially changed</a:t>
            </a:r>
          </a:p>
        </p:txBody>
      </p:sp>
      <p:sp>
        <p:nvSpPr>
          <p:cNvPr id="329738" name="Line 10"/>
          <p:cNvSpPr>
            <a:spLocks noChangeShapeType="1"/>
          </p:cNvSpPr>
          <p:nvPr/>
        </p:nvSpPr>
        <p:spPr bwMode="auto">
          <a:xfrm flipV="1">
            <a:off x="3740331" y="4358640"/>
            <a:ext cx="914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9739" name="Line 11"/>
          <p:cNvSpPr>
            <a:spLocks noChangeShapeType="1"/>
          </p:cNvSpPr>
          <p:nvPr/>
        </p:nvSpPr>
        <p:spPr bwMode="auto">
          <a:xfrm flipV="1">
            <a:off x="3740331" y="4587240"/>
            <a:ext cx="914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1"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2" name="Line 1028"/>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3" name="Line 1029"/>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4" name="Line 1030"/>
          <p:cNvSpPr>
            <a:spLocks noChangeShapeType="1"/>
          </p:cNvSpPr>
          <p:nvPr/>
        </p:nvSpPr>
        <p:spPr bwMode="auto">
          <a:xfrm>
            <a:off x="66675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5" name="Line 1031"/>
          <p:cNvSpPr>
            <a:spLocks noChangeShapeType="1"/>
          </p:cNvSpPr>
          <p:nvPr/>
        </p:nvSpPr>
        <p:spPr bwMode="auto">
          <a:xfrm>
            <a:off x="5400675" y="5181600"/>
            <a:ext cx="248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6" name="Text Box 103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324617" name="Text Box 1033"/>
          <p:cNvSpPr txBox="1">
            <a:spLocks noChangeArrowheads="1"/>
          </p:cNvSpPr>
          <p:nvPr/>
        </p:nvSpPr>
        <p:spPr bwMode="auto">
          <a:xfrm>
            <a:off x="2133600" y="12954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Melanoma</a:t>
            </a:r>
          </a:p>
        </p:txBody>
      </p:sp>
      <p:sp>
        <p:nvSpPr>
          <p:cNvPr id="324618" name="Text Box 1034"/>
          <p:cNvSpPr txBox="1">
            <a:spLocks noChangeArrowheads="1"/>
          </p:cNvSpPr>
          <p:nvPr/>
        </p:nvSpPr>
        <p:spPr bwMode="auto">
          <a:xfrm>
            <a:off x="0" y="2514600"/>
            <a:ext cx="1198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Tanning</a:t>
            </a:r>
          </a:p>
          <a:p>
            <a:pPr algn="l"/>
            <a:r>
              <a:rPr lang="en-US" altLang="en-US" dirty="0"/>
              <a:t>ability</a:t>
            </a:r>
          </a:p>
        </p:txBody>
      </p:sp>
      <p:sp>
        <p:nvSpPr>
          <p:cNvPr id="324619" name="Text Box 1035"/>
          <p:cNvSpPr txBox="1">
            <a:spLocks noChangeArrowheads="1"/>
          </p:cNvSpPr>
          <p:nvPr/>
        </p:nvSpPr>
        <p:spPr bwMode="auto">
          <a:xfrm>
            <a:off x="1954213" y="1565275"/>
            <a:ext cx="19700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            </a:t>
            </a:r>
            <a:r>
              <a:rPr lang="en-US" altLang="en-US" dirty="0" smtClean="0"/>
              <a:t>       </a:t>
            </a:r>
            <a:r>
              <a:rPr lang="en-US" altLang="en-US" dirty="0"/>
              <a:t>-</a:t>
            </a:r>
          </a:p>
        </p:txBody>
      </p:sp>
      <p:sp>
        <p:nvSpPr>
          <p:cNvPr id="324620" name="Text Box 1036"/>
          <p:cNvSpPr txBox="1">
            <a:spLocks noChangeArrowheads="1"/>
          </p:cNvSpPr>
          <p:nvPr/>
        </p:nvSpPr>
        <p:spPr bwMode="auto">
          <a:xfrm>
            <a:off x="381000" y="2098675"/>
            <a:ext cx="94456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dirty="0" smtClean="0"/>
              <a:t>Poor</a:t>
            </a:r>
            <a:endParaRPr lang="en-US" altLang="en-US" dirty="0"/>
          </a:p>
          <a:p>
            <a:pPr algn="l"/>
            <a:endParaRPr lang="en-US" altLang="en-US" sz="800" dirty="0"/>
          </a:p>
          <a:p>
            <a:pPr algn="l"/>
            <a:endParaRPr lang="en-US" altLang="en-US" dirty="0"/>
          </a:p>
          <a:p>
            <a:pPr algn="l"/>
            <a:endParaRPr lang="en-US" altLang="en-US" dirty="0"/>
          </a:p>
          <a:p>
            <a:pPr algn="r"/>
            <a:r>
              <a:rPr lang="en-US" altLang="en-US" dirty="0" smtClean="0"/>
              <a:t>Good</a:t>
            </a:r>
            <a:endParaRPr lang="en-US" altLang="en-US" dirty="0"/>
          </a:p>
        </p:txBody>
      </p:sp>
      <p:sp>
        <p:nvSpPr>
          <p:cNvPr id="324621" name="Text Box 1037"/>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324622" name="Text Box 1038"/>
          <p:cNvSpPr txBox="1">
            <a:spLocks noChangeArrowheads="1"/>
          </p:cNvSpPr>
          <p:nvPr/>
        </p:nvSpPr>
        <p:spPr bwMode="auto">
          <a:xfrm>
            <a:off x="5080920" y="6087979"/>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324623" name="Text Box 1039"/>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dirty="0">
              <a:latin typeface="Arial Unicode MS" pitchFamily="34" charset="-128"/>
            </a:endParaRPr>
          </a:p>
        </p:txBody>
      </p:sp>
      <p:sp>
        <p:nvSpPr>
          <p:cNvPr id="324626" name="Line 1042"/>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32" name="Text Box 1048"/>
          <p:cNvSpPr txBox="1">
            <a:spLocks noChangeArrowheads="1"/>
          </p:cNvSpPr>
          <p:nvPr/>
        </p:nvSpPr>
        <p:spPr bwMode="auto">
          <a:xfrm>
            <a:off x="685800" y="228600"/>
            <a:ext cx="914400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800" b="1" dirty="0">
                <a:latin typeface="Arial" charset="0"/>
              </a:rPr>
              <a:t>“Tanning Ability” and Melanoma:  </a:t>
            </a:r>
          </a:p>
          <a:p>
            <a:pPr>
              <a:lnSpc>
                <a:spcPct val="70000"/>
              </a:lnSpc>
              <a:spcBef>
                <a:spcPct val="50000"/>
              </a:spcBef>
            </a:pPr>
            <a:r>
              <a:rPr lang="en-US" altLang="en-US" sz="2800" b="1" dirty="0">
                <a:latin typeface="Arial" charset="0"/>
              </a:rPr>
              <a:t>Differential Misclassification of Exposure</a:t>
            </a:r>
            <a:endParaRPr lang="en-US" altLang="en-US" dirty="0"/>
          </a:p>
        </p:txBody>
      </p:sp>
      <p:sp>
        <p:nvSpPr>
          <p:cNvPr id="324633" name="Text Box 1049"/>
          <p:cNvSpPr txBox="1">
            <a:spLocks noChangeArrowheads="1"/>
          </p:cNvSpPr>
          <p:nvPr/>
        </p:nvSpPr>
        <p:spPr bwMode="auto">
          <a:xfrm>
            <a:off x="5410200" y="1600200"/>
            <a:ext cx="42291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smtClean="0"/>
              <a:t>When asked after melanoma diagnosis, imperfect </a:t>
            </a:r>
            <a:r>
              <a:rPr lang="en-US" altLang="en-US" dirty="0"/>
              <a:t>specificity of exposure measurement </a:t>
            </a:r>
            <a:r>
              <a:rPr lang="en-US" altLang="en-US" dirty="0" smtClean="0"/>
              <a:t>– exclusively in </a:t>
            </a:r>
            <a:r>
              <a:rPr lang="en-US" altLang="en-US" dirty="0"/>
              <a:t>cases</a:t>
            </a:r>
          </a:p>
        </p:txBody>
      </p:sp>
      <p:sp>
        <p:nvSpPr>
          <p:cNvPr id="324634" name="Line 1050"/>
          <p:cNvSpPr>
            <a:spLocks noChangeShapeType="1"/>
          </p:cNvSpPr>
          <p:nvPr/>
        </p:nvSpPr>
        <p:spPr bwMode="auto">
          <a:xfrm flipH="1">
            <a:off x="5943600" y="3124200"/>
            <a:ext cx="8382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37" name="Text Box 1053"/>
          <p:cNvSpPr txBox="1">
            <a:spLocks noChangeArrowheads="1"/>
          </p:cNvSpPr>
          <p:nvPr/>
        </p:nvSpPr>
        <p:spPr bwMode="auto">
          <a:xfrm>
            <a:off x="5410200" y="4441825"/>
            <a:ext cx="1219200" cy="663575"/>
          </a:xfrm>
          <a:prstGeom prst="rect">
            <a:avLst/>
          </a:prstGeom>
          <a:noFill/>
          <a:ln>
            <a:noFill/>
          </a:ln>
          <a:effectLs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500" dirty="0"/>
          </a:p>
        </p:txBody>
      </p:sp>
      <p:sp>
        <p:nvSpPr>
          <p:cNvPr id="324636" name="Text Box 1052"/>
          <p:cNvSpPr txBox="1">
            <a:spLocks noChangeArrowheads="1"/>
          </p:cNvSpPr>
          <p:nvPr/>
        </p:nvSpPr>
        <p:spPr bwMode="auto">
          <a:xfrm>
            <a:off x="8077200" y="3429000"/>
            <a:ext cx="1981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Bias </a:t>
            </a:r>
            <a:r>
              <a:rPr lang="en-US" altLang="en-US" b="1" u="sng" dirty="0"/>
              <a:t>away</a:t>
            </a:r>
            <a:r>
              <a:rPr lang="en-US" altLang="en-US" dirty="0"/>
              <a:t> from the null leading to spurious association</a:t>
            </a:r>
          </a:p>
        </p:txBody>
      </p:sp>
      <p:sp>
        <p:nvSpPr>
          <p:cNvPr id="324630" name="Line 1046"/>
          <p:cNvSpPr>
            <a:spLocks noChangeShapeType="1"/>
          </p:cNvSpPr>
          <p:nvPr/>
        </p:nvSpPr>
        <p:spPr bwMode="auto">
          <a:xfrm flipV="1">
            <a:off x="5905500" y="4724400"/>
            <a:ext cx="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Text Box 1049"/>
          <p:cNvSpPr txBox="1">
            <a:spLocks noChangeArrowheads="1"/>
          </p:cNvSpPr>
          <p:nvPr/>
        </p:nvSpPr>
        <p:spPr bwMode="auto">
          <a:xfrm>
            <a:off x="849313" y="5166360"/>
            <a:ext cx="3924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b="1" dirty="0" smtClean="0"/>
              <a:t>Unequal</a:t>
            </a:r>
            <a:r>
              <a:rPr lang="en-US" altLang="en-US" dirty="0" smtClean="0"/>
              <a:t> weighting of arrows = differential misclassification</a:t>
            </a:r>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766762" y="228600"/>
            <a:ext cx="8753475" cy="1066800"/>
          </a:xfrm>
        </p:spPr>
        <p:txBody>
          <a:bodyPr/>
          <a:lstStyle/>
          <a:p>
            <a:r>
              <a:rPr lang="en-US" altLang="en-US" sz="2800" dirty="0"/>
              <a:t>Differential Misclassification of Exposure: </a:t>
            </a:r>
            <a:r>
              <a:rPr lang="en-US" altLang="en-US" sz="2800" dirty="0" smtClean="0"/>
              <a:t>Direction and Magnitude </a:t>
            </a:r>
            <a:r>
              <a:rPr lang="en-US" altLang="en-US" sz="2800" dirty="0"/>
              <a:t>of Bias </a:t>
            </a:r>
            <a:r>
              <a:rPr lang="en-US" altLang="en-US" sz="2800" dirty="0" smtClean="0"/>
              <a:t/>
            </a:r>
            <a:br>
              <a:rPr lang="en-US" altLang="en-US" sz="2800" dirty="0" smtClean="0"/>
            </a:br>
            <a:r>
              <a:rPr lang="en-US" altLang="en-US" sz="2800" dirty="0" smtClean="0"/>
              <a:t>e.g., True OR = 3.9 </a:t>
            </a:r>
            <a:endParaRPr lang="en-US" altLang="en-US" sz="1400" dirty="0"/>
          </a:p>
        </p:txBody>
      </p:sp>
      <p:graphicFrame>
        <p:nvGraphicFramePr>
          <p:cNvPr id="316466" name="Object 50"/>
          <p:cNvGraphicFramePr>
            <a:graphicFrameLocks noChangeAspect="1"/>
          </p:cNvGraphicFramePr>
          <p:nvPr>
            <p:extLst>
              <p:ext uri="{D42A27DB-BD31-4B8C-83A1-F6EECF244321}">
                <p14:modId xmlns:p14="http://schemas.microsoft.com/office/powerpoint/2010/main" val="2573157142"/>
              </p:ext>
            </p:extLst>
          </p:nvPr>
        </p:nvGraphicFramePr>
        <p:xfrm>
          <a:off x="952500" y="1803231"/>
          <a:ext cx="8382000" cy="4648200"/>
        </p:xfrm>
        <a:graphic>
          <a:graphicData uri="http://schemas.openxmlformats.org/presentationml/2006/ole">
            <mc:AlternateContent xmlns:mc="http://schemas.openxmlformats.org/markup-compatibility/2006">
              <mc:Choice xmlns:v="urn:schemas-microsoft-com:vml" Requires="v">
                <p:oleObj spid="_x0000_s316595" name="Document" r:id="rId4" imgW="8387640" imgH="5277960" progId="Word.Document.8">
                  <p:embed/>
                </p:oleObj>
              </mc:Choice>
              <mc:Fallback>
                <p:oleObj name="Document" r:id="rId4" imgW="8387640" imgH="5277960" progId="Word.Document.8">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1803231"/>
                        <a:ext cx="83820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1049"/>
          <p:cNvSpPr txBox="1">
            <a:spLocks noChangeArrowheads="1"/>
          </p:cNvSpPr>
          <p:nvPr/>
        </p:nvSpPr>
        <p:spPr bwMode="auto">
          <a:xfrm>
            <a:off x="6743700" y="1295400"/>
            <a:ext cx="3429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solidFill>
                  <a:srgbClr val="FF0000"/>
                </a:solidFill>
                <a:latin typeface="+mn-lt"/>
              </a:rPr>
              <a:t>See Additional Slides for example of differential misclassification of outcome</a:t>
            </a:r>
            <a:endParaRPr lang="en-US" altLang="en-US" sz="2000" dirty="0">
              <a:solidFill>
                <a:srgbClr val="FF0000"/>
              </a:solidFill>
              <a:latin typeface="+mn-lt"/>
            </a:endParaRPr>
          </a:p>
        </p:txBody>
      </p:sp>
      <p:sp>
        <p:nvSpPr>
          <p:cNvPr id="2" name="Oval 1"/>
          <p:cNvSpPr/>
          <p:nvPr/>
        </p:nvSpPr>
        <p:spPr bwMode="auto">
          <a:xfrm>
            <a:off x="100203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Text Box 1049"/>
          <p:cNvSpPr txBox="1">
            <a:spLocks noChangeArrowheads="1"/>
          </p:cNvSpPr>
          <p:nvPr/>
        </p:nvSpPr>
        <p:spPr bwMode="auto">
          <a:xfrm>
            <a:off x="17318" y="1066800"/>
            <a:ext cx="2857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rgbClr val="FF0000"/>
                </a:solidFill>
                <a:latin typeface="+mn-lt"/>
              </a:rPr>
              <a:t>Bias away from or toward the null</a:t>
            </a:r>
            <a:endParaRPr lang="en-US" altLang="en-US"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2286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600" dirty="0" smtClean="0">
                <a:solidFill>
                  <a:schemeClr val="tx1"/>
                </a:solidFill>
                <a:cs typeface="Times New Roman" pitchFamily="18" charset="0"/>
              </a:rPr>
              <a:t>A Refined Description/Classification of Measurement Error</a:t>
            </a:r>
            <a:endParaRPr lang="en-US" altLang="en-US" sz="2600"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pPr>
            <a:r>
              <a:rPr lang="en-US" altLang="en-US" sz="2400" b="1" dirty="0" smtClean="0"/>
              <a:t>Random measurement error (Reproducibility)</a:t>
            </a:r>
          </a:p>
          <a:p>
            <a:pPr lvl="1">
              <a:lnSpc>
                <a:spcPct val="120000"/>
              </a:lnSpc>
            </a:pPr>
            <a:r>
              <a:rPr lang="en-US" altLang="en-US" sz="2000" b="1" dirty="0" smtClean="0"/>
              <a:t>Presence and direction of error is unpredictable, and </a:t>
            </a:r>
            <a:r>
              <a:rPr lang="en-US" altLang="en-US" sz="2000" b="1" u="sng" dirty="0" smtClean="0"/>
              <a:t>is unrelated</a:t>
            </a:r>
            <a:r>
              <a:rPr lang="en-US" altLang="en-US" sz="2000" b="1" dirty="0" smtClean="0"/>
              <a:t> to:</a:t>
            </a:r>
          </a:p>
          <a:p>
            <a:pPr lvl="2">
              <a:spcBef>
                <a:spcPts val="0"/>
              </a:spcBef>
            </a:pPr>
            <a:r>
              <a:rPr lang="en-US" altLang="en-US" sz="2000" b="1" dirty="0" smtClean="0"/>
              <a:t>true value of the entity under study, </a:t>
            </a:r>
          </a:p>
          <a:p>
            <a:pPr lvl="2">
              <a:spcBef>
                <a:spcPts val="0"/>
              </a:spcBef>
            </a:pPr>
            <a:r>
              <a:rPr lang="en-US" altLang="en-US" sz="2000" b="1" dirty="0" smtClean="0"/>
              <a:t>true values of other variables, or</a:t>
            </a:r>
          </a:p>
          <a:p>
            <a:pPr lvl="2">
              <a:spcBef>
                <a:spcPts val="0"/>
              </a:spcBef>
            </a:pPr>
            <a:r>
              <a:rPr lang="en-US" altLang="en-US" sz="2000" b="1" dirty="0" smtClean="0"/>
              <a:t>whether other variables are measured in error</a:t>
            </a:r>
          </a:p>
          <a:p>
            <a:pPr lvl="2">
              <a:spcBef>
                <a:spcPts val="0"/>
              </a:spcBef>
            </a:pPr>
            <a:endParaRPr lang="en-US" altLang="en-US" sz="1000" b="1" dirty="0" smtClean="0"/>
          </a:p>
          <a:p>
            <a:pPr lvl="2">
              <a:lnSpc>
                <a:spcPct val="120000"/>
              </a:lnSpc>
            </a:pPr>
            <a:endParaRPr lang="en-US" altLang="en-US" sz="500" b="1" dirty="0" smtClean="0"/>
          </a:p>
          <a:p>
            <a:pPr>
              <a:spcBef>
                <a:spcPts val="0"/>
              </a:spcBef>
            </a:pPr>
            <a:r>
              <a:rPr lang="en-US" altLang="en-US" sz="2400" b="1" dirty="0" smtClean="0"/>
              <a:t>Systematic measurement error (Validity)</a:t>
            </a:r>
          </a:p>
          <a:p>
            <a:pPr lvl="1">
              <a:spcBef>
                <a:spcPts val="0"/>
              </a:spcBef>
            </a:pPr>
            <a:r>
              <a:rPr lang="en-US" altLang="en-US" sz="2000" b="1" dirty="0" smtClean="0"/>
              <a:t>Presence and direction of error is predictable, </a:t>
            </a:r>
            <a:r>
              <a:rPr lang="en-US" altLang="en-US" sz="2000" b="1" u="sng" dirty="0" smtClean="0"/>
              <a:t>often related</a:t>
            </a:r>
            <a:r>
              <a:rPr lang="en-US" altLang="en-US" sz="2000" b="1" dirty="0" smtClean="0"/>
              <a:t> to actual true values, and may be </a:t>
            </a:r>
            <a:r>
              <a:rPr lang="en-US" altLang="en-US" sz="2000" b="1" u="sng" dirty="0" smtClean="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656725308"/>
              </p:ext>
            </p:extLst>
          </p:nvPr>
        </p:nvGraphicFramePr>
        <p:xfrm>
          <a:off x="342900" y="4343400"/>
          <a:ext cx="9601200" cy="2255520"/>
        </p:xfrm>
        <a:graphic>
          <a:graphicData uri="http://schemas.openxmlformats.org/drawingml/2006/table">
            <a:tbl>
              <a:tblPr firstRow="1" firstCol="1" bandRow="1">
                <a:tableStyleId>{2D5ABB26-0587-4C30-8999-92F81FD0307C}</a:tableStyleId>
              </a:tblPr>
              <a:tblGrid>
                <a:gridCol w="6477000"/>
                <a:gridCol w="3124200"/>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marL="0" marR="0">
                        <a:lnSpc>
                          <a:spcPct val="115000"/>
                        </a:lnSpc>
                        <a:spcBef>
                          <a:spcPts val="0"/>
                        </a:spcBef>
                        <a:spcAft>
                          <a:spcPts val="0"/>
                        </a:spcAft>
                      </a:pPr>
                      <a:r>
                        <a:rPr lang="en-US" sz="2000" dirty="0" smtClean="0">
                          <a:effectLst/>
                        </a:rPr>
                        <a:t>1. True </a:t>
                      </a:r>
                      <a:r>
                        <a:rPr lang="en-US" sz="2000" dirty="0">
                          <a:effectLst/>
                        </a:rPr>
                        <a:t>values of </a:t>
                      </a:r>
                      <a:r>
                        <a:rPr lang="en-US" sz="2000" i="1" dirty="0">
                          <a:effectLst/>
                        </a:rPr>
                        <a:t>other</a:t>
                      </a:r>
                      <a:r>
                        <a:rPr lang="en-US" sz="2000" dirty="0">
                          <a:effectLst/>
                        </a:rPr>
                        <a:t> variables in the </a:t>
                      </a:r>
                      <a:r>
                        <a:rPr lang="en-US" sz="2000" dirty="0" smtClean="0">
                          <a:effectLst/>
                        </a:rPr>
                        <a:t>analysis?</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rPr>
                        <a:t>If no:</a:t>
                      </a:r>
                      <a:r>
                        <a:rPr lang="en-US" sz="2000" baseline="0" dirty="0" smtClean="0">
                          <a:effectLst/>
                        </a:rPr>
                        <a:t> “</a:t>
                      </a:r>
                      <a:r>
                        <a:rPr lang="en-US" sz="2000" dirty="0" smtClean="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701040">
                <a:tc>
                  <a:txBody>
                    <a:bodyPr/>
                    <a:lstStyle/>
                    <a:p>
                      <a:pPr marL="341313" marR="0" indent="-341313">
                        <a:lnSpc>
                          <a:spcPct val="115000"/>
                        </a:lnSpc>
                        <a:spcBef>
                          <a:spcPts val="0"/>
                        </a:spcBef>
                        <a:spcAft>
                          <a:spcPts val="0"/>
                        </a:spcAft>
                      </a:pPr>
                      <a:r>
                        <a:rPr lang="en-US" sz="2000" dirty="0" smtClean="0">
                          <a:effectLst/>
                        </a:rPr>
                        <a:t>2.  Whether </a:t>
                      </a:r>
                      <a:r>
                        <a:rPr lang="en-US" sz="2000" i="1" dirty="0">
                          <a:effectLst/>
                        </a:rPr>
                        <a:t>other</a:t>
                      </a:r>
                      <a:r>
                        <a:rPr lang="en-US" sz="2000" dirty="0">
                          <a:effectLst/>
                        </a:rPr>
                        <a:t> variables in the analysis are measured in </a:t>
                      </a:r>
                      <a:r>
                        <a:rPr lang="en-US" sz="2000" dirty="0" smtClean="0">
                          <a:effectLst/>
                        </a:rPr>
                        <a:t>error?</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rPr>
                        <a:t>If no: “independent” or      If yes: “non-independent          (</a:t>
                      </a:r>
                      <a:r>
                        <a:rPr lang="en-US" sz="2000" dirty="0">
                          <a:effectLst/>
                        </a:rPr>
                        <a:t>dependent</a:t>
                      </a:r>
                      <a:r>
                        <a:rPr lang="en-US" sz="2000" dirty="0" smtClean="0">
                          <a:effectLst/>
                        </a:rPr>
                        <a: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69144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571500" y="381000"/>
            <a:ext cx="9029700" cy="533400"/>
          </a:xfrm>
        </p:spPr>
        <p:txBody>
          <a:bodyPr/>
          <a:lstStyle/>
          <a:p>
            <a:r>
              <a:rPr lang="en-US" altLang="en-US" dirty="0"/>
              <a:t>Misclassification of Dichotomous Exposure or Outcome: Summary of </a:t>
            </a:r>
            <a:r>
              <a:rPr lang="en-US" altLang="en-US" dirty="0" smtClean="0"/>
              <a:t>Bias Manifestations</a:t>
            </a:r>
            <a:endParaRPr lang="en-US" altLang="en-US" dirty="0"/>
          </a:p>
        </p:txBody>
      </p:sp>
      <p:sp>
        <p:nvSpPr>
          <p:cNvPr id="397315"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p:txBody>
      </p:sp>
      <p:graphicFrame>
        <p:nvGraphicFramePr>
          <p:cNvPr id="397316" name="Object 4"/>
          <p:cNvGraphicFramePr>
            <a:graphicFrameLocks noChangeAspect="1"/>
          </p:cNvGraphicFramePr>
          <p:nvPr>
            <p:extLst>
              <p:ext uri="{D42A27DB-BD31-4B8C-83A1-F6EECF244321}">
                <p14:modId xmlns:p14="http://schemas.microsoft.com/office/powerpoint/2010/main" val="949338882"/>
              </p:ext>
            </p:extLst>
          </p:nvPr>
        </p:nvGraphicFramePr>
        <p:xfrm>
          <a:off x="492125" y="1476375"/>
          <a:ext cx="9299575" cy="4848225"/>
        </p:xfrm>
        <a:graphic>
          <a:graphicData uri="http://schemas.openxmlformats.org/presentationml/2006/ole">
            <mc:AlternateContent xmlns:mc="http://schemas.openxmlformats.org/markup-compatibility/2006">
              <mc:Choice xmlns:v="urn:schemas-microsoft-com:vml" Requires="v">
                <p:oleObj spid="_x0000_s397444" name="Document" r:id="rId5" imgW="10287303" imgH="5355566" progId="Word.Document.8">
                  <p:embed/>
                </p:oleObj>
              </mc:Choice>
              <mc:Fallback>
                <p:oleObj name="Document" r:id="rId5" imgW="10287303" imgH="5355566" progId="Word.Document.8">
                  <p:embed/>
                  <p:pic>
                    <p:nvPicPr>
                      <p:cNvPr id="0" name="Object 4"/>
                      <p:cNvPicPr>
                        <a:picLocks noChangeAspect="1" noChangeArrowheads="1"/>
                      </p:cNvPicPr>
                      <p:nvPr/>
                    </p:nvPicPr>
                    <p:blipFill>
                      <a:blip r:embed="rId6"/>
                      <a:srcRect/>
                      <a:stretch>
                        <a:fillRect/>
                      </a:stretch>
                    </p:blipFill>
                    <p:spPr bwMode="auto">
                      <a:xfrm>
                        <a:off x="492125" y="1476375"/>
                        <a:ext cx="9299575" cy="4848225"/>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8100" y="76200"/>
            <a:ext cx="10201275" cy="533400"/>
          </a:xfrm>
        </p:spPr>
        <p:txBody>
          <a:bodyPr/>
          <a:lstStyle/>
          <a:p>
            <a:r>
              <a:rPr lang="en-US" altLang="en-US" sz="2800" dirty="0" smtClean="0"/>
              <a:t>Independence versus Dependence of Errors</a:t>
            </a:r>
            <a:endParaRPr lang="en-US" altLang="en-US" sz="2800" dirty="0"/>
          </a:p>
        </p:txBody>
      </p:sp>
      <p:sp>
        <p:nvSpPr>
          <p:cNvPr id="442371" name="Rectangle 3"/>
          <p:cNvSpPr>
            <a:spLocks noGrp="1" noChangeArrowheads="1"/>
          </p:cNvSpPr>
          <p:nvPr>
            <p:ph type="body" idx="1"/>
          </p:nvPr>
        </p:nvSpPr>
        <p:spPr>
          <a:xfrm>
            <a:off x="152400" y="609600"/>
            <a:ext cx="10020300" cy="4572000"/>
          </a:xfrm>
        </p:spPr>
        <p:txBody>
          <a:bodyPr/>
          <a:lstStyle/>
          <a:p>
            <a:r>
              <a:rPr lang="en-US" altLang="en-US" sz="2800" dirty="0" smtClean="0"/>
              <a:t>Prior rules on direction of bias caused by non-differential vs differential misclassification assume that errors are </a:t>
            </a:r>
            <a:r>
              <a:rPr lang="en-US" altLang="en-US" sz="2800" u="sng" dirty="0" smtClean="0"/>
              <a:t>independent</a:t>
            </a:r>
            <a:r>
              <a:rPr lang="en-US" altLang="en-US" sz="2800" dirty="0" smtClean="0"/>
              <a:t> of errors in all other variables</a:t>
            </a:r>
          </a:p>
          <a:p>
            <a:endParaRPr lang="en-US" altLang="en-US" sz="500" dirty="0" smtClean="0"/>
          </a:p>
          <a:p>
            <a:pPr lvl="1"/>
            <a:r>
              <a:rPr lang="en-US" altLang="en-US" dirty="0"/>
              <a:t>e</a:t>
            </a:r>
            <a:r>
              <a:rPr lang="en-US" altLang="en-US" dirty="0" smtClean="0"/>
              <a:t>.g., for non-differential misclassification to result in bias towards the null:</a:t>
            </a:r>
          </a:p>
          <a:p>
            <a:pPr lvl="2"/>
            <a:r>
              <a:rPr lang="en-US" altLang="en-US" dirty="0" smtClean="0"/>
              <a:t>errors in exposure must be </a:t>
            </a:r>
            <a:r>
              <a:rPr lang="en-US" altLang="en-US" u="sng" dirty="0" smtClean="0"/>
              <a:t>independent</a:t>
            </a:r>
            <a:r>
              <a:rPr lang="en-US" altLang="en-US" dirty="0" smtClean="0"/>
              <a:t> of errors in outcome or any other variable in the analysis</a:t>
            </a:r>
          </a:p>
          <a:p>
            <a:pPr lvl="2"/>
            <a:endParaRPr lang="en-US" altLang="en-US" sz="500" dirty="0" smtClean="0"/>
          </a:p>
          <a:p>
            <a:r>
              <a:rPr lang="en-US" altLang="en-US" sz="2800" dirty="0" smtClean="0"/>
              <a:t>Quick explanation of “independence”:  </a:t>
            </a:r>
          </a:p>
          <a:p>
            <a:pPr lvl="1"/>
            <a:r>
              <a:rPr lang="en-US" altLang="en-US" sz="2400" dirty="0" smtClean="0"/>
              <a:t>participants in whom exposure errors are made should not be more or less likely to have errors in outcome (or other var.) measurement </a:t>
            </a:r>
          </a:p>
          <a:p>
            <a:pPr lvl="1"/>
            <a:r>
              <a:rPr lang="en-US" altLang="en-US" sz="2400" dirty="0" smtClean="0"/>
              <a:t>i.e., no clustering of exposure &amp; outcome errors in given persons</a:t>
            </a:r>
          </a:p>
          <a:p>
            <a:pPr lvl="2"/>
            <a:endParaRPr lang="en-US" altLang="en-US" sz="500" dirty="0" smtClean="0"/>
          </a:p>
          <a:p>
            <a:r>
              <a:rPr lang="en-US" altLang="en-US" sz="2800" dirty="0"/>
              <a:t>If errors are </a:t>
            </a:r>
            <a:r>
              <a:rPr lang="en-US" altLang="en-US" sz="2800" dirty="0" smtClean="0"/>
              <a:t>DEPENDENT (or non-independent), </a:t>
            </a:r>
            <a:r>
              <a:rPr lang="en-US" altLang="en-US" sz="2800" dirty="0"/>
              <a:t>then all bets are off in terms of direction of bias</a:t>
            </a:r>
          </a:p>
          <a:p>
            <a:endParaRPr lang="en-US"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vs. differential misclassification (“differentiality”)</a:t>
            </a:r>
          </a:p>
          <a:p>
            <a:pPr lvl="3"/>
            <a:r>
              <a:rPr lang="en-US" altLang="en-US" sz="1800" dirty="0" smtClean="0"/>
              <a:t>independent vs. dependent misclassification (“dependence”)</a:t>
            </a:r>
          </a:p>
          <a:p>
            <a:pPr>
              <a:lnSpc>
                <a:spcPct val="150000"/>
              </a:lnSpc>
            </a:pPr>
            <a:r>
              <a:rPr lang="en-US" altLang="en-US" sz="2400" b="1" dirty="0" smtClean="0"/>
              <a:t>Bias from mismeasurement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1028700" y="38862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8669238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102870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A Refined Description/Classification of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a:lnSpc>
                <a:spcPct val="120000"/>
              </a:lnSpc>
            </a:pPr>
            <a:r>
              <a:rPr lang="en-US" altLang="en-US" sz="2400" b="1" dirty="0" smtClean="0"/>
              <a:t>Random error</a:t>
            </a:r>
          </a:p>
          <a:p>
            <a:pPr lvl="1">
              <a:spcBef>
                <a:spcPts val="0"/>
              </a:spcBef>
            </a:pPr>
            <a:r>
              <a:rPr lang="en-US" altLang="en-US" sz="2000" b="1" dirty="0" smtClean="0"/>
              <a:t>Presence and direction of error </a:t>
            </a:r>
            <a:r>
              <a:rPr lang="en-US" altLang="en-US" sz="2000" b="1" u="sng" dirty="0" smtClean="0"/>
              <a:t>is unrelated</a:t>
            </a:r>
            <a:r>
              <a:rPr lang="en-US" altLang="en-US" sz="2000" b="1" dirty="0" smtClean="0"/>
              <a:t> to:</a:t>
            </a:r>
          </a:p>
          <a:p>
            <a:pPr lvl="2">
              <a:spcBef>
                <a:spcPts val="0"/>
              </a:spcBef>
            </a:pPr>
            <a:r>
              <a:rPr lang="en-US" altLang="en-US" sz="2000" b="1" dirty="0" smtClean="0"/>
              <a:t>true value of the entity under study, </a:t>
            </a:r>
          </a:p>
          <a:p>
            <a:pPr lvl="2">
              <a:spcBef>
                <a:spcPts val="0"/>
              </a:spcBef>
            </a:pPr>
            <a:r>
              <a:rPr lang="en-US" altLang="en-US" sz="2000" b="1" dirty="0" smtClean="0"/>
              <a:t>true values of other variables, or</a:t>
            </a:r>
          </a:p>
          <a:p>
            <a:pPr lvl="2">
              <a:spcBef>
                <a:spcPts val="0"/>
              </a:spcBef>
            </a:pPr>
            <a:r>
              <a:rPr lang="en-US" altLang="en-US" sz="2000" b="1" dirty="0" smtClean="0"/>
              <a:t>whether other variables are measured in error</a:t>
            </a:r>
          </a:p>
          <a:p>
            <a:pPr lvl="2">
              <a:lnSpc>
                <a:spcPct val="120000"/>
              </a:lnSpc>
            </a:pPr>
            <a:endParaRPr lang="en-US" altLang="en-US" sz="500" b="1" dirty="0" smtClean="0"/>
          </a:p>
          <a:p>
            <a:pPr lvl="2">
              <a:lnSpc>
                <a:spcPct val="120000"/>
              </a:lnSpc>
            </a:pPr>
            <a:endParaRPr lang="en-US" altLang="en-US" sz="500" b="1" dirty="0"/>
          </a:p>
          <a:p>
            <a:pPr lvl="2">
              <a:lnSpc>
                <a:spcPct val="120000"/>
              </a:lnSpc>
            </a:pPr>
            <a:endParaRPr lang="en-US" altLang="en-US" sz="500" b="1" dirty="0" smtClean="0"/>
          </a:p>
          <a:p>
            <a:pPr>
              <a:spcBef>
                <a:spcPts val="0"/>
              </a:spcBef>
            </a:pPr>
            <a:r>
              <a:rPr lang="en-US" altLang="en-US" sz="2400" b="1" dirty="0" smtClean="0"/>
              <a:t>Systematic error</a:t>
            </a:r>
          </a:p>
          <a:p>
            <a:pPr lvl="1">
              <a:spcBef>
                <a:spcPts val="0"/>
              </a:spcBef>
            </a:pPr>
            <a:r>
              <a:rPr lang="en-US" altLang="en-US" sz="2000" b="1" dirty="0" smtClean="0"/>
              <a:t>Presence and direction of error is predictable, </a:t>
            </a:r>
            <a:r>
              <a:rPr lang="en-US" altLang="en-US" sz="2000" b="1" u="sng" dirty="0" smtClean="0"/>
              <a:t>often related</a:t>
            </a:r>
            <a:r>
              <a:rPr lang="en-US" altLang="en-US" sz="2000" b="1" dirty="0" smtClean="0"/>
              <a:t> to actual true values and may be </a:t>
            </a:r>
            <a:r>
              <a:rPr lang="en-US" altLang="en-US" sz="2000" b="1" u="sng" dirty="0" smtClean="0"/>
              <a:t>related to two other processes</a:t>
            </a:r>
          </a:p>
          <a:p>
            <a:pPr lvl="2">
              <a:lnSpc>
                <a:spcPct val="90000"/>
              </a:lnSpc>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1179772873"/>
              </p:ext>
            </p:extLst>
          </p:nvPr>
        </p:nvGraphicFramePr>
        <p:xfrm>
          <a:off x="419100" y="4191000"/>
          <a:ext cx="9601200" cy="2255520"/>
        </p:xfrm>
        <a:graphic>
          <a:graphicData uri="http://schemas.openxmlformats.org/drawingml/2006/table">
            <a:tbl>
              <a:tblPr firstRow="1" firstCol="1" bandRow="1">
                <a:tableStyleId>{2D5ABB26-0587-4C30-8999-92F81FD0307C}</a:tableStyleId>
              </a:tblPr>
              <a:tblGrid>
                <a:gridCol w="6477000"/>
                <a:gridCol w="3124200"/>
              </a:tblGrid>
              <a:tr h="350520">
                <a:tc>
                  <a:txBody>
                    <a:bodyPr/>
                    <a:lstStyle/>
                    <a:p>
                      <a:pPr marL="0" marR="0">
                        <a:lnSpc>
                          <a:spcPct val="115000"/>
                        </a:lnSpc>
                        <a:spcBef>
                          <a:spcPts val="0"/>
                        </a:spcBef>
                        <a:spcAft>
                          <a:spcPts val="0"/>
                        </a:spcAft>
                      </a:pPr>
                      <a:r>
                        <a:rPr lang="en-US" sz="2000" dirty="0">
                          <a:effectLst/>
                        </a:rPr>
                        <a:t>Is error related to:</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rPr>
                        <a:t>Terminology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440">
                <a:tc>
                  <a:txBody>
                    <a:bodyPr/>
                    <a:lstStyle/>
                    <a:p>
                      <a:pPr marL="457200" marR="0" indent="-457200">
                        <a:lnSpc>
                          <a:spcPct val="115000"/>
                        </a:lnSpc>
                        <a:spcBef>
                          <a:spcPts val="0"/>
                        </a:spcBef>
                        <a:spcAft>
                          <a:spcPts val="0"/>
                        </a:spcAft>
                        <a:buAutoNum type="arabicPeriod"/>
                      </a:pPr>
                      <a:r>
                        <a:rPr lang="en-US" sz="2000" dirty="0" smtClean="0">
                          <a:effectLst/>
                        </a:rPr>
                        <a:t>True </a:t>
                      </a:r>
                      <a:r>
                        <a:rPr lang="en-US" sz="2000" dirty="0">
                          <a:effectLst/>
                        </a:rPr>
                        <a:t>values of </a:t>
                      </a:r>
                      <a:r>
                        <a:rPr lang="en-US" sz="2000" i="1" dirty="0">
                          <a:effectLst/>
                        </a:rPr>
                        <a:t>other</a:t>
                      </a:r>
                      <a:r>
                        <a:rPr lang="en-US" sz="2000" dirty="0">
                          <a:effectLst/>
                        </a:rPr>
                        <a:t> variables in the </a:t>
                      </a:r>
                      <a:r>
                        <a:rPr lang="en-US" sz="2000" dirty="0" smtClean="0">
                          <a:effectLst/>
                        </a:rPr>
                        <a:t>analysis?</a:t>
                      </a:r>
                    </a:p>
                    <a:p>
                      <a:pPr marL="0" marR="0" indent="0">
                        <a:lnSpc>
                          <a:spcPct val="115000"/>
                        </a:lnSpc>
                        <a:spcBef>
                          <a:spcPts val="0"/>
                        </a:spcBef>
                        <a:spcAft>
                          <a:spcPts val="0"/>
                        </a:spcAft>
                        <a:buNone/>
                      </a:pPr>
                      <a:r>
                        <a:rPr lang="en-US" sz="2000" dirty="0" smtClean="0">
                          <a:effectLst/>
                          <a:latin typeface="Calibri"/>
                          <a:ea typeface="Calibri"/>
                          <a:cs typeface="Times New Roman"/>
                        </a:rPr>
                        <a:t>         (“differentiality”)</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dirty="0" smtClean="0">
                          <a:effectLst/>
                        </a:rPr>
                        <a:t>If no:</a:t>
                      </a:r>
                      <a:r>
                        <a:rPr lang="en-US" sz="2000" baseline="0" dirty="0" smtClean="0">
                          <a:effectLst/>
                        </a:rPr>
                        <a:t> “</a:t>
                      </a:r>
                      <a:r>
                        <a:rPr lang="en-US" sz="2000" dirty="0" smtClean="0">
                          <a:effectLst/>
                        </a:rPr>
                        <a:t>non-differential” or     If yes: “differential”</a:t>
                      </a:r>
                      <a:endParaRPr lang="en-US" sz="20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701040">
                <a:tc>
                  <a:txBody>
                    <a:bodyPr/>
                    <a:lstStyle/>
                    <a:p>
                      <a:pPr marL="403225" marR="0" indent="-403225">
                        <a:lnSpc>
                          <a:spcPct val="115000"/>
                        </a:lnSpc>
                        <a:spcBef>
                          <a:spcPts val="0"/>
                        </a:spcBef>
                        <a:spcAft>
                          <a:spcPts val="0"/>
                        </a:spcAft>
                      </a:pPr>
                      <a:r>
                        <a:rPr lang="en-US" sz="2000" dirty="0" smtClean="0">
                          <a:effectLst/>
                        </a:rPr>
                        <a:t>2.  Whether </a:t>
                      </a:r>
                      <a:r>
                        <a:rPr lang="en-US" sz="2000" i="1" dirty="0">
                          <a:effectLst/>
                        </a:rPr>
                        <a:t>other</a:t>
                      </a:r>
                      <a:r>
                        <a:rPr lang="en-US" sz="2000" dirty="0">
                          <a:effectLst/>
                        </a:rPr>
                        <a:t> variables in the analysis are </a:t>
                      </a:r>
                      <a:r>
                        <a:rPr lang="en-US" sz="2000" dirty="0" smtClean="0">
                          <a:effectLst/>
                        </a:rPr>
                        <a:t>                            measured </a:t>
                      </a:r>
                      <a:r>
                        <a:rPr lang="en-US" sz="2000" dirty="0">
                          <a:effectLst/>
                        </a:rPr>
                        <a:t>in </a:t>
                      </a:r>
                      <a:r>
                        <a:rPr lang="en-US" sz="2000" dirty="0" smtClean="0">
                          <a:effectLst/>
                        </a:rPr>
                        <a:t>error?  (“dependence”)</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rPr>
                        <a:t>If no: “independent” or      If yes: “non-independent          (</a:t>
                      </a:r>
                      <a:r>
                        <a:rPr lang="en-US" sz="2000" dirty="0">
                          <a:effectLst/>
                        </a:rPr>
                        <a:t>dependent</a:t>
                      </a:r>
                      <a:r>
                        <a:rPr lang="en-US" sz="2000" dirty="0" smtClean="0">
                          <a:effectLst/>
                        </a:rPr>
                        <a:t>)”</a:t>
                      </a:r>
                      <a:endParaRPr lang="en-US" sz="2000" dirty="0">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18005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28600"/>
            <a:ext cx="8743950" cy="533400"/>
          </a:xfrm>
        </p:spPr>
        <p:txBody>
          <a:bodyPr/>
          <a:lstStyle/>
          <a:p>
            <a:r>
              <a:rPr lang="en-US" dirty="0" smtClean="0"/>
              <a:t>Components of Measurement Error </a:t>
            </a:r>
            <a:endParaRPr lang="en-US" dirty="0"/>
          </a:p>
        </p:txBody>
      </p:sp>
      <p:sp>
        <p:nvSpPr>
          <p:cNvPr id="4" name="TextBox 3"/>
          <p:cNvSpPr txBox="1"/>
          <p:nvPr/>
        </p:nvSpPr>
        <p:spPr>
          <a:xfrm>
            <a:off x="2400300" y="5722203"/>
            <a:ext cx="1676400" cy="830997"/>
          </a:xfrm>
          <a:prstGeom prst="rect">
            <a:avLst/>
          </a:prstGeom>
          <a:noFill/>
        </p:spPr>
        <p:txBody>
          <a:bodyPr wrap="square" rtlCol="0">
            <a:spAutoFit/>
          </a:bodyPr>
          <a:lstStyle/>
          <a:p>
            <a:r>
              <a:rPr lang="en-US" b="1" dirty="0" smtClean="0">
                <a:latin typeface="+mn-lt"/>
              </a:rPr>
              <a:t>True value</a:t>
            </a:r>
            <a:endParaRPr lang="en-US" b="1" dirty="0">
              <a:latin typeface="+mn-lt"/>
            </a:endParaRPr>
          </a:p>
        </p:txBody>
      </p:sp>
      <p:sp>
        <p:nvSpPr>
          <p:cNvPr id="6" name="TextBox 5"/>
          <p:cNvSpPr txBox="1"/>
          <p:nvPr/>
        </p:nvSpPr>
        <p:spPr>
          <a:xfrm>
            <a:off x="2019300" y="4204002"/>
            <a:ext cx="2438400" cy="830997"/>
          </a:xfrm>
          <a:prstGeom prst="rect">
            <a:avLst/>
          </a:prstGeom>
          <a:noFill/>
        </p:spPr>
        <p:txBody>
          <a:bodyPr wrap="square" rtlCol="0">
            <a:spAutoFit/>
          </a:bodyPr>
          <a:lstStyle/>
          <a:p>
            <a:r>
              <a:rPr lang="en-US" b="1" dirty="0" smtClean="0">
                <a:solidFill>
                  <a:srgbClr val="FF0000"/>
                </a:solidFill>
                <a:latin typeface="+mn-lt"/>
              </a:rPr>
              <a:t>Observed value</a:t>
            </a:r>
            <a:endParaRPr lang="en-US" b="1" dirty="0">
              <a:solidFill>
                <a:srgbClr val="FF0000"/>
              </a:solidFill>
              <a:latin typeface="+mn-lt"/>
            </a:endParaRPr>
          </a:p>
        </p:txBody>
      </p:sp>
      <p:sp>
        <p:nvSpPr>
          <p:cNvPr id="7" name="TextBox 6"/>
          <p:cNvSpPr txBox="1"/>
          <p:nvPr/>
        </p:nvSpPr>
        <p:spPr>
          <a:xfrm>
            <a:off x="-38100" y="3905071"/>
            <a:ext cx="2030186" cy="1200329"/>
          </a:xfrm>
          <a:prstGeom prst="rect">
            <a:avLst/>
          </a:prstGeom>
          <a:noFill/>
        </p:spPr>
        <p:txBody>
          <a:bodyPr wrap="square" rtlCol="0">
            <a:spAutoFit/>
          </a:bodyPr>
          <a:lstStyle/>
          <a:p>
            <a:r>
              <a:rPr lang="en-US" b="1" dirty="0" smtClean="0">
                <a:latin typeface="+mn-lt"/>
              </a:rPr>
              <a:t>Random error</a:t>
            </a:r>
          </a:p>
          <a:p>
            <a:r>
              <a:rPr lang="en-US" b="1" dirty="0" smtClean="0">
                <a:latin typeface="+mn-lt"/>
              </a:rPr>
              <a:t>force</a:t>
            </a:r>
            <a:endParaRPr lang="en-US" b="1" dirty="0">
              <a:latin typeface="+mn-lt"/>
            </a:endParaRPr>
          </a:p>
        </p:txBody>
      </p:sp>
      <p:sp>
        <p:nvSpPr>
          <p:cNvPr id="8" name="TextBox 7"/>
          <p:cNvSpPr txBox="1"/>
          <p:nvPr/>
        </p:nvSpPr>
        <p:spPr>
          <a:xfrm>
            <a:off x="2182586" y="2438400"/>
            <a:ext cx="2030186" cy="1200329"/>
          </a:xfrm>
          <a:prstGeom prst="rect">
            <a:avLst/>
          </a:prstGeom>
          <a:noFill/>
        </p:spPr>
        <p:txBody>
          <a:bodyPr wrap="square" rtlCol="0">
            <a:spAutoFit/>
          </a:bodyPr>
          <a:lstStyle/>
          <a:p>
            <a:r>
              <a:rPr lang="en-US" b="1" dirty="0" smtClean="0">
                <a:latin typeface="+mn-lt"/>
              </a:rPr>
              <a:t>Systematic error</a:t>
            </a:r>
          </a:p>
          <a:p>
            <a:r>
              <a:rPr lang="en-US" b="1" dirty="0" smtClean="0">
                <a:latin typeface="+mn-lt"/>
              </a:rPr>
              <a:t>force</a:t>
            </a:r>
            <a:endParaRPr lang="en-US" b="1" dirty="0">
              <a:latin typeface="+mn-lt"/>
            </a:endParaRPr>
          </a:p>
        </p:txBody>
      </p:sp>
      <p:sp>
        <p:nvSpPr>
          <p:cNvPr id="9" name="TextBox 8"/>
          <p:cNvSpPr txBox="1"/>
          <p:nvPr/>
        </p:nvSpPr>
        <p:spPr>
          <a:xfrm>
            <a:off x="5524500" y="5683125"/>
            <a:ext cx="2819400" cy="830997"/>
          </a:xfrm>
          <a:prstGeom prst="rect">
            <a:avLst/>
          </a:prstGeom>
          <a:noFill/>
        </p:spPr>
        <p:txBody>
          <a:bodyPr wrap="square" rtlCol="0">
            <a:spAutoFit/>
          </a:bodyPr>
          <a:lstStyle/>
          <a:p>
            <a:r>
              <a:rPr lang="en-US" b="1" dirty="0" smtClean="0">
                <a:latin typeface="+mn-lt"/>
              </a:rPr>
              <a:t>True value of other variables</a:t>
            </a:r>
            <a:endParaRPr lang="en-US" b="1" dirty="0">
              <a:latin typeface="+mn-lt"/>
            </a:endParaRPr>
          </a:p>
        </p:txBody>
      </p:sp>
      <p:sp>
        <p:nvSpPr>
          <p:cNvPr id="10" name="TextBox 9"/>
          <p:cNvSpPr txBox="1"/>
          <p:nvPr/>
        </p:nvSpPr>
        <p:spPr>
          <a:xfrm>
            <a:off x="5334000" y="4184344"/>
            <a:ext cx="2819400" cy="830997"/>
          </a:xfrm>
          <a:prstGeom prst="rect">
            <a:avLst/>
          </a:prstGeom>
          <a:noFill/>
        </p:spPr>
        <p:txBody>
          <a:bodyPr wrap="square" rtlCol="0">
            <a:spAutoFit/>
          </a:bodyPr>
          <a:lstStyle/>
          <a:p>
            <a:r>
              <a:rPr lang="en-US" b="1" dirty="0" smtClean="0">
                <a:latin typeface="+mn-lt"/>
              </a:rPr>
              <a:t>Observed value of other variables</a:t>
            </a:r>
            <a:endParaRPr lang="en-US" b="1" dirty="0">
              <a:latin typeface="+mn-lt"/>
            </a:endParaRPr>
          </a:p>
        </p:txBody>
      </p:sp>
      <p:sp>
        <p:nvSpPr>
          <p:cNvPr id="11" name="TextBox 10"/>
          <p:cNvSpPr txBox="1"/>
          <p:nvPr/>
        </p:nvSpPr>
        <p:spPr>
          <a:xfrm>
            <a:off x="5905500" y="1480181"/>
            <a:ext cx="1676400" cy="461665"/>
          </a:xfrm>
          <a:prstGeom prst="rect">
            <a:avLst/>
          </a:prstGeom>
          <a:noFill/>
        </p:spPr>
        <p:txBody>
          <a:bodyPr wrap="square" rtlCol="0">
            <a:spAutoFit/>
          </a:bodyPr>
          <a:lstStyle/>
          <a:p>
            <a:r>
              <a:rPr lang="en-US" b="1" dirty="0" smtClean="0">
                <a:latin typeface="+mn-lt"/>
              </a:rPr>
              <a:t> </a:t>
            </a:r>
            <a:endParaRPr lang="en-US" b="1" dirty="0">
              <a:latin typeface="+mn-lt"/>
            </a:endParaRPr>
          </a:p>
        </p:txBody>
      </p:sp>
      <p:sp>
        <p:nvSpPr>
          <p:cNvPr id="12" name="TextBox 11"/>
          <p:cNvSpPr txBox="1"/>
          <p:nvPr/>
        </p:nvSpPr>
        <p:spPr>
          <a:xfrm>
            <a:off x="8496300" y="4057471"/>
            <a:ext cx="1981200" cy="1200329"/>
          </a:xfrm>
          <a:prstGeom prst="rect">
            <a:avLst/>
          </a:prstGeom>
          <a:noFill/>
        </p:spPr>
        <p:txBody>
          <a:bodyPr wrap="square" rtlCol="0">
            <a:spAutoFit/>
          </a:bodyPr>
          <a:lstStyle/>
          <a:p>
            <a:r>
              <a:rPr lang="en-US" b="1" dirty="0" smtClean="0">
                <a:latin typeface="+mn-lt"/>
              </a:rPr>
              <a:t>Random error</a:t>
            </a:r>
          </a:p>
          <a:p>
            <a:r>
              <a:rPr lang="en-US" b="1" dirty="0" smtClean="0">
                <a:latin typeface="+mn-lt"/>
              </a:rPr>
              <a:t>force</a:t>
            </a:r>
            <a:endParaRPr lang="en-US" b="1" dirty="0">
              <a:latin typeface="+mn-lt"/>
            </a:endParaRPr>
          </a:p>
        </p:txBody>
      </p:sp>
      <p:sp>
        <p:nvSpPr>
          <p:cNvPr id="13" name="TextBox 12"/>
          <p:cNvSpPr txBox="1"/>
          <p:nvPr/>
        </p:nvSpPr>
        <p:spPr>
          <a:xfrm>
            <a:off x="5753100" y="2438400"/>
            <a:ext cx="2030186" cy="1200329"/>
          </a:xfrm>
          <a:prstGeom prst="rect">
            <a:avLst/>
          </a:prstGeom>
          <a:noFill/>
        </p:spPr>
        <p:txBody>
          <a:bodyPr wrap="square" rtlCol="0">
            <a:spAutoFit/>
          </a:bodyPr>
          <a:lstStyle/>
          <a:p>
            <a:r>
              <a:rPr lang="en-US" b="1" dirty="0" smtClean="0">
                <a:latin typeface="+mn-lt"/>
              </a:rPr>
              <a:t>Systematic error</a:t>
            </a:r>
          </a:p>
          <a:p>
            <a:r>
              <a:rPr lang="en-US" b="1" dirty="0" smtClean="0">
                <a:latin typeface="+mn-lt"/>
              </a:rPr>
              <a:t>force</a:t>
            </a:r>
            <a:endParaRPr lang="en-US" b="1" dirty="0">
              <a:latin typeface="+mn-lt"/>
            </a:endParaRPr>
          </a:p>
        </p:txBody>
      </p:sp>
      <p:sp>
        <p:nvSpPr>
          <p:cNvPr id="14" name="TextBox 13"/>
          <p:cNvSpPr txBox="1"/>
          <p:nvPr/>
        </p:nvSpPr>
        <p:spPr>
          <a:xfrm>
            <a:off x="3103790" y="1165947"/>
            <a:ext cx="4079420" cy="830997"/>
          </a:xfrm>
          <a:prstGeom prst="rect">
            <a:avLst/>
          </a:prstGeom>
          <a:noFill/>
        </p:spPr>
        <p:txBody>
          <a:bodyPr wrap="square" rtlCol="0">
            <a:spAutoFit/>
          </a:bodyPr>
          <a:lstStyle/>
          <a:p>
            <a:r>
              <a:rPr lang="en-US" b="1" dirty="0" smtClean="0">
                <a:latin typeface="+mn-lt"/>
              </a:rPr>
              <a:t>Generic systematic error</a:t>
            </a:r>
          </a:p>
          <a:p>
            <a:r>
              <a:rPr lang="en-US" b="1" dirty="0" smtClean="0">
                <a:latin typeface="+mn-lt"/>
              </a:rPr>
              <a:t>process</a:t>
            </a:r>
            <a:endParaRPr lang="en-US" b="1" dirty="0">
              <a:latin typeface="+mn-lt"/>
            </a:endParaRPr>
          </a:p>
        </p:txBody>
      </p:sp>
      <p:cxnSp>
        <p:nvCxnSpPr>
          <p:cNvPr id="16" name="Straight Arrow Connector 15"/>
          <p:cNvCxnSpPr/>
          <p:nvPr/>
        </p:nvCxnSpPr>
        <p:spPr bwMode="auto">
          <a:xfrm>
            <a:off x="1562100" y="4495800"/>
            <a:ext cx="8382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3197679" y="5105400"/>
            <a:ext cx="0" cy="577725"/>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V="1">
            <a:off x="6787243" y="5034999"/>
            <a:ext cx="0" cy="577725"/>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H="1">
            <a:off x="8077200" y="4516121"/>
            <a:ext cx="8763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3162300" y="3649615"/>
            <a:ext cx="0" cy="554387"/>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6814457" y="3560413"/>
            <a:ext cx="0" cy="554387"/>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H="1">
            <a:off x="3695700" y="1941846"/>
            <a:ext cx="762000" cy="496554"/>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a:off x="5905500" y="1941846"/>
            <a:ext cx="838200" cy="496554"/>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H="1" flipV="1">
            <a:off x="3695700" y="3038564"/>
            <a:ext cx="2209800" cy="268364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rot="3009460">
            <a:off x="3084016" y="4215171"/>
            <a:ext cx="3118757" cy="461665"/>
          </a:xfrm>
          <a:prstGeom prst="rect">
            <a:avLst/>
          </a:prstGeom>
          <a:noFill/>
        </p:spPr>
        <p:txBody>
          <a:bodyPr wrap="square" rtlCol="0">
            <a:spAutoFit/>
          </a:bodyPr>
          <a:lstStyle/>
          <a:p>
            <a:r>
              <a:rPr lang="en-US" b="1" dirty="0" smtClean="0">
                <a:solidFill>
                  <a:srgbClr val="3333CC"/>
                </a:solidFill>
                <a:latin typeface="+mn-lt"/>
              </a:rPr>
              <a:t>Differentiality</a:t>
            </a:r>
            <a:endParaRPr lang="en-US" b="1" dirty="0">
              <a:solidFill>
                <a:srgbClr val="3333CC"/>
              </a:solidFill>
              <a:latin typeface="+mn-lt"/>
            </a:endParaRPr>
          </a:p>
        </p:txBody>
      </p:sp>
      <p:sp>
        <p:nvSpPr>
          <p:cNvPr id="36" name="TextBox 35"/>
          <p:cNvSpPr txBox="1"/>
          <p:nvPr/>
        </p:nvSpPr>
        <p:spPr>
          <a:xfrm>
            <a:off x="3584122" y="2052935"/>
            <a:ext cx="3118757" cy="461665"/>
          </a:xfrm>
          <a:prstGeom prst="rect">
            <a:avLst/>
          </a:prstGeom>
          <a:noFill/>
        </p:spPr>
        <p:txBody>
          <a:bodyPr wrap="square" rtlCol="0">
            <a:spAutoFit/>
          </a:bodyPr>
          <a:lstStyle/>
          <a:p>
            <a:r>
              <a:rPr lang="en-US" b="1" dirty="0" smtClean="0">
                <a:solidFill>
                  <a:srgbClr val="FF9900"/>
                </a:solidFill>
                <a:latin typeface="+mn-lt"/>
              </a:rPr>
              <a:t>Dependence</a:t>
            </a:r>
            <a:endParaRPr lang="en-US" b="1" dirty="0">
              <a:solidFill>
                <a:srgbClr val="FF9900"/>
              </a:solidFill>
              <a:latin typeface="+mn-lt"/>
            </a:endParaRPr>
          </a:p>
        </p:txBody>
      </p:sp>
    </p:spTree>
    <p:extLst>
      <p:ext uri="{BB962C8B-B14F-4D97-AF65-F5344CB8AC3E}">
        <p14:creationId xmlns:p14="http://schemas.microsoft.com/office/powerpoint/2010/main" val="16741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2" grpId="0"/>
      <p:bldP spid="13" grpId="0"/>
      <p:bldP spid="14" grpId="0"/>
      <p:bldP spid="35" grpId="0"/>
      <p:bldP spid="3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304800"/>
            <a:ext cx="10201275" cy="533400"/>
          </a:xfrm>
        </p:spPr>
        <p:txBody>
          <a:bodyPr/>
          <a:lstStyle/>
          <a:p>
            <a:r>
              <a:rPr lang="en-US" altLang="en-US" sz="2800" dirty="0" smtClean="0"/>
              <a:t>When Might Errors in One Variable Be Related</a:t>
            </a:r>
            <a:br>
              <a:rPr lang="en-US" altLang="en-US" sz="2800" dirty="0" smtClean="0"/>
            </a:br>
            <a:r>
              <a:rPr lang="en-US" altLang="en-US" sz="2800" dirty="0" smtClean="0"/>
              <a:t> to Errors in Other Variables (i.e.  </a:t>
            </a:r>
            <a:r>
              <a:rPr lang="en-US" altLang="en-US" sz="2800" dirty="0"/>
              <a:t>b</a:t>
            </a:r>
            <a:r>
              <a:rPr lang="en-US" altLang="en-US" sz="2800" dirty="0" smtClean="0"/>
              <a:t>e “dependent”)?</a:t>
            </a:r>
            <a:endParaRPr lang="en-US" altLang="en-US" sz="2800" dirty="0"/>
          </a:p>
        </p:txBody>
      </p:sp>
      <p:sp>
        <p:nvSpPr>
          <p:cNvPr id="442371" name="Rectangle 3"/>
          <p:cNvSpPr>
            <a:spLocks noGrp="1" noChangeArrowheads="1"/>
          </p:cNvSpPr>
          <p:nvPr>
            <p:ph type="body" idx="1"/>
          </p:nvPr>
        </p:nvSpPr>
        <p:spPr>
          <a:xfrm>
            <a:off x="0" y="1143000"/>
            <a:ext cx="10172700" cy="4572000"/>
          </a:xfrm>
        </p:spPr>
        <p:txBody>
          <a:bodyPr/>
          <a:lstStyle/>
          <a:p>
            <a:r>
              <a:rPr lang="en-US" altLang="en-US" sz="2400" dirty="0" smtClean="0"/>
              <a:t>When two or more variables (e.g.,</a:t>
            </a:r>
            <a:r>
              <a:rPr lang="en-US" altLang="en-US" sz="2400" dirty="0"/>
              <a:t> </a:t>
            </a:r>
            <a:r>
              <a:rPr lang="en-US" altLang="en-US" sz="2400" dirty="0" smtClean="0"/>
              <a:t>exposure and outcome) are measured by the same process, such as:</a:t>
            </a:r>
          </a:p>
          <a:p>
            <a:pPr lvl="1">
              <a:spcBef>
                <a:spcPts val="0"/>
              </a:spcBef>
            </a:pPr>
            <a:r>
              <a:rPr lang="en-US" altLang="en-US" sz="2200" dirty="0" smtClean="0"/>
              <a:t>Same questionnaire</a:t>
            </a:r>
          </a:p>
          <a:p>
            <a:pPr lvl="2">
              <a:spcBef>
                <a:spcPts val="0"/>
              </a:spcBef>
            </a:pPr>
            <a:r>
              <a:rPr lang="en-US" altLang="en-US" sz="2000" dirty="0"/>
              <a:t>e</a:t>
            </a:r>
            <a:r>
              <a:rPr lang="en-US" altLang="en-US" sz="2000" dirty="0" smtClean="0"/>
              <a:t>.g., some subjects less literate/motivated, or have lower reporting thresholds</a:t>
            </a:r>
          </a:p>
          <a:p>
            <a:pPr lvl="2">
              <a:spcBef>
                <a:spcPts val="0"/>
              </a:spcBef>
            </a:pPr>
            <a:r>
              <a:rPr lang="en-US" altLang="en-US" sz="2000" dirty="0"/>
              <a:t>e</a:t>
            </a:r>
            <a:r>
              <a:rPr lang="en-US" altLang="en-US" sz="2000" dirty="0" smtClean="0"/>
              <a:t>.g., some interviewers may be less probing or less motivated</a:t>
            </a:r>
          </a:p>
          <a:p>
            <a:pPr lvl="1"/>
            <a:r>
              <a:rPr lang="en-US" altLang="en-US" sz="2200" dirty="0" smtClean="0"/>
              <a:t>Same biological specimen </a:t>
            </a:r>
          </a:p>
          <a:p>
            <a:pPr lvl="2"/>
            <a:r>
              <a:rPr lang="en-US" altLang="en-US" sz="2000" dirty="0"/>
              <a:t>e</a:t>
            </a:r>
            <a:r>
              <a:rPr lang="en-US" altLang="en-US" sz="2000" dirty="0" smtClean="0"/>
              <a:t>.g., some specimens lose viability causing either false-negative (analytes no longer detectable) or false-positive results (formation of cross-reactive entities) </a:t>
            </a:r>
          </a:p>
          <a:p>
            <a:pPr lvl="2"/>
            <a:endParaRPr lang="en-US" altLang="en-US" sz="800" dirty="0" smtClean="0"/>
          </a:p>
          <a:p>
            <a:r>
              <a:rPr lang="en-US" altLang="en-US" sz="2400" dirty="0" smtClean="0"/>
              <a:t>Especially prominent (but not limited to) in cross-sectional studies when exposure and outcome are measured at same time</a:t>
            </a:r>
          </a:p>
          <a:p>
            <a:endParaRPr lang="en-US" altLang="en-US" sz="800" dirty="0" smtClean="0"/>
          </a:p>
          <a:p>
            <a:r>
              <a:rPr lang="en-US" altLang="en-US" sz="2400" dirty="0" smtClean="0"/>
              <a:t>If occurrence of errors in one variable are:</a:t>
            </a:r>
          </a:p>
          <a:p>
            <a:pPr lvl="1"/>
            <a:r>
              <a:rPr lang="en-US" altLang="en-US" sz="2000" dirty="0" smtClean="0"/>
              <a:t>related to errors in other variables, the errors are said to be </a:t>
            </a:r>
            <a:r>
              <a:rPr lang="en-US" altLang="en-US" sz="2000" u="sng" dirty="0" smtClean="0"/>
              <a:t>non-independent</a:t>
            </a:r>
            <a:r>
              <a:rPr lang="en-US" altLang="en-US" sz="2000" dirty="0" smtClean="0"/>
              <a:t> (or </a:t>
            </a:r>
            <a:r>
              <a:rPr lang="en-US" altLang="en-US" sz="2000" u="sng" dirty="0" smtClean="0"/>
              <a:t>dependent</a:t>
            </a:r>
            <a:r>
              <a:rPr lang="en-US" altLang="en-US" sz="2000" dirty="0" smtClean="0"/>
              <a:t>)</a:t>
            </a:r>
          </a:p>
          <a:p>
            <a:pPr lvl="1"/>
            <a:r>
              <a:rPr lang="en-US" altLang="en-US" sz="2000" dirty="0"/>
              <a:t>unrelated to errors in other variables, the errors are said to be </a:t>
            </a:r>
            <a:r>
              <a:rPr lang="en-US" altLang="en-US" sz="2000" u="sng" dirty="0"/>
              <a:t>independent</a:t>
            </a:r>
            <a:endParaRPr lang="en-US" altLang="en-US" sz="2000" dirty="0"/>
          </a:p>
          <a:p>
            <a:pPr lvl="1"/>
            <a:endParaRPr lang="en-US" altLang="en-US" sz="2000" dirty="0" smtClean="0"/>
          </a:p>
          <a:p>
            <a:endParaRPr lang="en-US" altLang="en-US" sz="500" dirty="0" smtClean="0"/>
          </a:p>
          <a:p>
            <a:pPr lvl="1"/>
            <a:endParaRPr lang="en-US" altLang="en-US" sz="1800" dirty="0"/>
          </a:p>
        </p:txBody>
      </p:sp>
    </p:spTree>
    <p:extLst>
      <p:ext uri="{BB962C8B-B14F-4D97-AF65-F5344CB8AC3E}">
        <p14:creationId xmlns:p14="http://schemas.microsoft.com/office/powerpoint/2010/main" val="3960905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8100" y="228600"/>
            <a:ext cx="10201275" cy="533400"/>
          </a:xfrm>
        </p:spPr>
        <p:txBody>
          <a:bodyPr/>
          <a:lstStyle/>
          <a:p>
            <a:r>
              <a:rPr lang="en-US" altLang="en-US" sz="2800" dirty="0" smtClean="0"/>
              <a:t>Pesticide Exposure and Physical Symptoms</a:t>
            </a:r>
            <a:br>
              <a:rPr lang="en-US" altLang="en-US" sz="2800" dirty="0" smtClean="0"/>
            </a:br>
            <a:r>
              <a:rPr lang="en-US" altLang="en-US" sz="2800" dirty="0" smtClean="0"/>
              <a:t> in Siskiyou County, California</a:t>
            </a:r>
            <a:endParaRPr lang="en-US" altLang="en-US" sz="2800" dirty="0"/>
          </a:p>
        </p:txBody>
      </p:sp>
      <p:sp>
        <p:nvSpPr>
          <p:cNvPr id="442371" name="Rectangle 3"/>
          <p:cNvSpPr>
            <a:spLocks noGrp="1" noChangeArrowheads="1"/>
          </p:cNvSpPr>
          <p:nvPr>
            <p:ph type="body" idx="1"/>
          </p:nvPr>
        </p:nvSpPr>
        <p:spPr>
          <a:xfrm>
            <a:off x="0" y="990600"/>
            <a:ext cx="10287000" cy="4572000"/>
          </a:xfrm>
        </p:spPr>
        <p:txBody>
          <a:bodyPr/>
          <a:lstStyle/>
          <a:p>
            <a:pPr marL="228600" indent="-228600"/>
            <a:r>
              <a:rPr lang="en-US" altLang="en-US" sz="2400" dirty="0" smtClean="0"/>
              <a:t>Question: Does exposure</a:t>
            </a:r>
            <a:r>
              <a:rPr lang="en-US" altLang="en-US" sz="1600" dirty="0" smtClean="0"/>
              <a:t> </a:t>
            </a:r>
            <a:r>
              <a:rPr lang="en-US" altLang="en-US" sz="2400" dirty="0" smtClean="0"/>
              <a:t>to </a:t>
            </a:r>
            <a:r>
              <a:rPr lang="en-US" sz="2400" dirty="0" smtClean="0"/>
              <a:t>Ethoprop </a:t>
            </a:r>
            <a:r>
              <a:rPr lang="en-US" sz="2200" dirty="0" smtClean="0"/>
              <a:t>pesticide</a:t>
            </a:r>
            <a:r>
              <a:rPr lang="en-US" altLang="en-US" sz="2200" dirty="0" smtClean="0"/>
              <a:t> </a:t>
            </a:r>
            <a:r>
              <a:rPr lang="en-US" altLang="en-US" sz="2400" dirty="0" smtClean="0"/>
              <a:t>cause specific</a:t>
            </a:r>
            <a:r>
              <a:rPr lang="en-US" altLang="en-US" sz="800" dirty="0" smtClean="0"/>
              <a:t> </a:t>
            </a:r>
            <a:r>
              <a:rPr lang="en-US" altLang="en-US" sz="2400" dirty="0" smtClean="0"/>
              <a:t>symptoms?</a:t>
            </a:r>
          </a:p>
          <a:p>
            <a:pPr marL="228600" indent="-228600"/>
            <a:endParaRPr lang="en-US" altLang="en-US" sz="400" dirty="0" smtClean="0"/>
          </a:p>
          <a:p>
            <a:pPr marL="228600" indent="-228600"/>
            <a:r>
              <a:rPr lang="en-US" altLang="en-US" sz="2400" dirty="0" smtClean="0"/>
              <a:t>Exposure measurement:  Self-reported intensity of pesticide odor</a:t>
            </a:r>
          </a:p>
          <a:p>
            <a:pPr marL="228600" indent="-228600"/>
            <a:endParaRPr lang="en-US" altLang="en-US" sz="200" dirty="0" smtClean="0"/>
          </a:p>
          <a:p>
            <a:pPr marL="228600" indent="-228600"/>
            <a:r>
              <a:rPr lang="en-US" altLang="en-US" sz="2400" dirty="0" smtClean="0"/>
              <a:t>Outcome measurement:  Self-reported physical health symptoms</a:t>
            </a:r>
          </a:p>
          <a:p>
            <a:pPr marL="228600" indent="-228600"/>
            <a:endParaRPr lang="en-US" altLang="en-US" sz="300" dirty="0" smtClean="0"/>
          </a:p>
          <a:p>
            <a:pPr marL="228600" indent="-228600"/>
            <a:r>
              <a:rPr lang="en-US" altLang="en-US" sz="2400" dirty="0" smtClean="0"/>
              <a:t>Measurement process:  Self-administered questionnaire</a:t>
            </a:r>
          </a:p>
          <a:p>
            <a:pPr marL="228600" indent="-228600"/>
            <a:endParaRPr lang="en-US" altLang="en-US" sz="300" dirty="0" smtClean="0"/>
          </a:p>
          <a:p>
            <a:pPr marL="228600" indent="-228600"/>
            <a:r>
              <a:rPr lang="en-US" altLang="en-US" sz="2400" dirty="0" smtClean="0"/>
              <a:t>Findings:  Intensity of pesticide odor positively associated with several different physical health symptoms </a:t>
            </a:r>
          </a:p>
          <a:p>
            <a:pPr marL="228600" indent="-228600"/>
            <a:endParaRPr lang="en-US" altLang="en-US" sz="300" dirty="0" smtClean="0"/>
          </a:p>
          <a:p>
            <a:pPr marL="228600" indent="-228600"/>
            <a:r>
              <a:rPr lang="en-US" altLang="en-US" sz="2400" dirty="0" smtClean="0"/>
              <a:t>However, a more objective measure of pesticide (geographic proximity of residence to pesticide-treated fields) showed no association</a:t>
            </a:r>
          </a:p>
          <a:p>
            <a:pPr marL="228600" indent="-228600"/>
            <a:endParaRPr lang="en-US" altLang="en-US" sz="600" dirty="0" smtClean="0"/>
          </a:p>
          <a:p>
            <a:pPr marL="228600" indent="-228600"/>
            <a:r>
              <a:rPr lang="en-US" altLang="en-US" sz="2300" dirty="0" smtClean="0"/>
              <a:t>Mechanism of error dependence:</a:t>
            </a:r>
          </a:p>
          <a:p>
            <a:pPr lvl="1"/>
            <a:r>
              <a:rPr lang="en-US" altLang="en-US" sz="1900" dirty="0" smtClean="0"/>
              <a:t>People differ in threshold in perception and hence reporting of various subjective sensations, including, e.g., odor &amp; various physical health symptoms</a:t>
            </a:r>
          </a:p>
          <a:p>
            <a:pPr lvl="1"/>
            <a:r>
              <a:rPr lang="en-US" altLang="en-US" sz="1900" dirty="0" smtClean="0"/>
              <a:t>Same persons with low threshold to report odor have low threshold to report symptoms</a:t>
            </a:r>
          </a:p>
          <a:p>
            <a:endParaRPr lang="en-US" altLang="en-US" sz="600" dirty="0" smtClean="0"/>
          </a:p>
          <a:p>
            <a:pPr marL="228600" indent="-228600"/>
            <a:r>
              <a:rPr lang="en-US" altLang="en-US" sz="2400" dirty="0" smtClean="0"/>
              <a:t> “Dependent misclassification of exposure &amp; outcome”</a:t>
            </a:r>
          </a:p>
          <a:p>
            <a:endParaRPr lang="en-US" altLang="en-US" sz="800" dirty="0" smtClean="0"/>
          </a:p>
          <a:p>
            <a:endParaRPr lang="en-US" altLang="en-US" sz="1800" dirty="0"/>
          </a:p>
        </p:txBody>
      </p:sp>
    </p:spTree>
    <p:extLst>
      <p:ext uri="{BB962C8B-B14F-4D97-AF65-F5344CB8AC3E}">
        <p14:creationId xmlns:p14="http://schemas.microsoft.com/office/powerpoint/2010/main" val="40521787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304800"/>
            <a:ext cx="9677400" cy="533400"/>
          </a:xfrm>
        </p:spPr>
        <p:txBody>
          <a:bodyPr/>
          <a:lstStyle/>
          <a:p>
            <a:r>
              <a:rPr lang="en-US" altLang="en-US" sz="2800" dirty="0" smtClean="0">
                <a:solidFill>
                  <a:schemeClr val="tx1"/>
                </a:solidFill>
                <a:cs typeface="Times New Roman" pitchFamily="18" charset="0"/>
              </a:rPr>
              <a:t>Measurement Bias is the Result of Measurement Error:  </a:t>
            </a:r>
            <a:r>
              <a:rPr lang="en-US" altLang="en-US" sz="2800" dirty="0">
                <a:solidFill>
                  <a:schemeClr val="tx1"/>
                </a:solidFill>
                <a:cs typeface="Times New Roman" pitchFamily="18" charset="0"/>
              </a:rPr>
              <a:t/>
            </a:r>
            <a:br>
              <a:rPr lang="en-US" altLang="en-US" sz="2800" dirty="0">
                <a:solidFill>
                  <a:schemeClr val="tx1"/>
                </a:solidFill>
                <a:cs typeface="Times New Roman" pitchFamily="18" charset="0"/>
              </a:rPr>
            </a:br>
            <a:r>
              <a:rPr lang="en-US" altLang="en-US" sz="2800" dirty="0" smtClean="0">
                <a:solidFill>
                  <a:schemeClr val="tx1"/>
                </a:solidFill>
                <a:cs typeface="Times New Roman" pitchFamily="18" charset="0"/>
              </a:rPr>
              <a:t>Refined Terminology for Measurement Error</a:t>
            </a:r>
            <a:endParaRPr lang="en-US" altLang="en-US" dirty="0">
              <a:solidFill>
                <a:schemeClr val="tx1"/>
              </a:solidFill>
              <a:cs typeface="Times New Roman" pitchFamily="18" charset="0"/>
            </a:endParaRPr>
          </a:p>
        </p:txBody>
      </p:sp>
      <p:sp>
        <p:nvSpPr>
          <p:cNvPr id="8195" name="Rectangle 3"/>
          <p:cNvSpPr>
            <a:spLocks noGrp="1" noChangeArrowheads="1"/>
          </p:cNvSpPr>
          <p:nvPr>
            <p:ph type="body" idx="1"/>
          </p:nvPr>
        </p:nvSpPr>
        <p:spPr>
          <a:xfrm>
            <a:off x="228600" y="990600"/>
            <a:ext cx="9906000" cy="5334000"/>
          </a:xfrm>
        </p:spPr>
        <p:txBody>
          <a:bodyPr/>
          <a:lstStyle/>
          <a:p>
            <a:pPr lvl="2">
              <a:lnSpc>
                <a:spcPct val="90000"/>
              </a:lnSpc>
            </a:pPr>
            <a:endParaRPr lang="en-US" altLang="en-US" dirty="0"/>
          </a:p>
        </p:txBody>
      </p:sp>
      <p:sp>
        <p:nvSpPr>
          <p:cNvPr id="3" name="Rectangle 1"/>
          <p:cNvSpPr>
            <a:spLocks noChangeArrowheads="1"/>
          </p:cNvSpPr>
          <p:nvPr/>
        </p:nvSpPr>
        <p:spPr bwMode="auto">
          <a:xfrm>
            <a:off x="2103438" y="32559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31686738"/>
              </p:ext>
            </p:extLst>
          </p:nvPr>
        </p:nvGraphicFramePr>
        <p:xfrm>
          <a:off x="266700" y="1196022"/>
          <a:ext cx="8686800" cy="4693920"/>
        </p:xfrm>
        <a:graphic>
          <a:graphicData uri="http://schemas.openxmlformats.org/drawingml/2006/table">
            <a:tbl>
              <a:tblPr firstRow="1" firstCol="1" bandRow="1">
                <a:tableStyleId>{2D5ABB26-0587-4C30-8999-92F81FD0307C}</a:tableStyleId>
              </a:tblPr>
              <a:tblGrid>
                <a:gridCol w="1989460"/>
                <a:gridCol w="1974272"/>
                <a:gridCol w="2050206"/>
                <a:gridCol w="2050206"/>
                <a:gridCol w="622656"/>
              </a:tblGrid>
              <a:tr h="1524000">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dirty="0">
                          <a:effectLst/>
                        </a:rPr>
                        <a:t>Is error related to whether other variables in the analysis are measured in error? (“</a:t>
                      </a:r>
                      <a:r>
                        <a:rPr lang="en-US" sz="2000" dirty="0" smtClean="0">
                          <a:effectLst/>
                        </a:rPr>
                        <a:t>Dependence”)</a:t>
                      </a:r>
                      <a:r>
                        <a:rPr lang="en-US" sz="2000" dirty="0">
                          <a:effectLst/>
                        </a:rPr>
                        <a:t> </a:t>
                      </a:r>
                      <a:endParaRPr lang="en-US" sz="20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r h="304578">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Independent</a:t>
                      </a:r>
                      <a:endParaRPr lang="en-US" sz="20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rPr>
                        <a:t>Dependent</a:t>
                      </a:r>
                      <a:endParaRPr lang="en-US" sz="20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r h="1323625">
                <a:tc rowSpan="2">
                  <a:txBody>
                    <a:bodyPr/>
                    <a:lstStyle/>
                    <a:p>
                      <a:pPr marL="0" marR="0" algn="ctr">
                        <a:lnSpc>
                          <a:spcPct val="115000"/>
                        </a:lnSpc>
                        <a:spcBef>
                          <a:spcPts val="0"/>
                        </a:spcBef>
                        <a:spcAft>
                          <a:spcPts val="0"/>
                        </a:spcAft>
                      </a:pPr>
                      <a:r>
                        <a:rPr lang="en-US" sz="2000" dirty="0">
                          <a:effectLst/>
                        </a:rPr>
                        <a:t>Is error related to true values of other variables in the analysis?</a:t>
                      </a:r>
                    </a:p>
                    <a:p>
                      <a:pPr marL="0" marR="0" algn="ctr">
                        <a:lnSpc>
                          <a:spcPct val="115000"/>
                        </a:lnSpc>
                        <a:spcBef>
                          <a:spcPts val="0"/>
                        </a:spcBef>
                        <a:spcAft>
                          <a:spcPts val="0"/>
                        </a:spcAft>
                      </a:pPr>
                      <a:r>
                        <a:rPr lang="en-US" sz="2000" dirty="0">
                          <a:effectLst/>
                        </a:rPr>
                        <a:t>(“Differentiality”)</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Non-differential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rgbClr val="FF0000"/>
                          </a:solidFill>
                          <a:effectLst/>
                        </a:rPr>
                        <a:t>Independent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Non-differential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1191197">
                <a:tc vMerge="1">
                  <a:txBody>
                    <a:bodyPr/>
                    <a:lstStyle/>
                    <a:p>
                      <a:endParaRPr lang="en-US"/>
                    </a:p>
                  </a:txBody>
                  <a:tcPr/>
                </a:tc>
                <a:tc>
                  <a:txBody>
                    <a:bodyPr/>
                    <a:lstStyle/>
                    <a:p>
                      <a:pPr marL="0" marR="0" algn="ctr">
                        <a:lnSpc>
                          <a:spcPct val="115000"/>
                        </a:lnSpc>
                        <a:spcBef>
                          <a:spcPts val="0"/>
                        </a:spcBef>
                        <a:spcAft>
                          <a:spcPts val="0"/>
                        </a:spcAft>
                      </a:pPr>
                      <a:r>
                        <a:rPr lang="en-US" sz="2000" dirty="0">
                          <a:effectLst/>
                        </a:rPr>
                        <a:t>Differential</a:t>
                      </a:r>
                      <a:endParaRPr lang="en-US"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solidFill>
                            <a:srgbClr val="FF0000"/>
                          </a:solidFill>
                          <a:effectLst/>
                        </a:rPr>
                        <a:t>Independent</a:t>
                      </a:r>
                    </a:p>
                    <a:p>
                      <a:pPr marL="0" marR="0" algn="ctr">
                        <a:lnSpc>
                          <a:spcPct val="115000"/>
                        </a:lnSpc>
                        <a:spcBef>
                          <a:spcPts val="0"/>
                        </a:spcBef>
                        <a:spcAft>
                          <a:spcPts val="0"/>
                        </a:spcAft>
                      </a:pPr>
                      <a:r>
                        <a:rPr lang="en-US" sz="2000" dirty="0">
                          <a:solidFill>
                            <a:srgbClr val="FF0000"/>
                          </a:solidFill>
                          <a:effectLst/>
                        </a:rPr>
                        <a:t>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FF0000"/>
                          </a:solidFill>
                          <a:effectLst/>
                        </a:rPr>
                        <a:t>Dependent</a:t>
                      </a:r>
                    </a:p>
                    <a:p>
                      <a:pPr marL="0" marR="0" algn="ctr">
                        <a:lnSpc>
                          <a:spcPct val="115000"/>
                        </a:lnSpc>
                        <a:spcBef>
                          <a:spcPts val="0"/>
                        </a:spcBef>
                        <a:spcAft>
                          <a:spcPts val="0"/>
                        </a:spcAft>
                      </a:pPr>
                      <a:r>
                        <a:rPr lang="en-US" sz="2000" dirty="0">
                          <a:solidFill>
                            <a:srgbClr val="FF0000"/>
                          </a:solidFill>
                          <a:effectLst/>
                        </a:rPr>
                        <a:t>Differential</a:t>
                      </a:r>
                    </a:p>
                    <a:p>
                      <a:pPr marL="0" marR="0" algn="ctr">
                        <a:lnSpc>
                          <a:spcPct val="115000"/>
                        </a:lnSpc>
                        <a:spcBef>
                          <a:spcPts val="0"/>
                        </a:spcBef>
                        <a:spcAft>
                          <a:spcPts val="0"/>
                        </a:spcAft>
                      </a:pPr>
                      <a:r>
                        <a:rPr lang="en-US" sz="2000" dirty="0">
                          <a:solidFill>
                            <a:srgbClr val="FF0000"/>
                          </a:solidFill>
                          <a:effectLst/>
                        </a:rPr>
                        <a:t>Misclassification</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r>
              <a:tr h="304578">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874838" y="2379663"/>
            <a:ext cx="1028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endParaRPr>
          </a:p>
        </p:txBody>
      </p:sp>
      <p:sp>
        <p:nvSpPr>
          <p:cNvPr id="6" name="TextBox 5"/>
          <p:cNvSpPr txBox="1"/>
          <p:nvPr/>
        </p:nvSpPr>
        <p:spPr>
          <a:xfrm>
            <a:off x="190500" y="1959114"/>
            <a:ext cx="4038600" cy="707886"/>
          </a:xfrm>
          <a:prstGeom prst="rect">
            <a:avLst/>
          </a:prstGeom>
          <a:noFill/>
        </p:spPr>
        <p:txBody>
          <a:bodyPr wrap="square" rtlCol="0">
            <a:spAutoFit/>
          </a:bodyPr>
          <a:lstStyle/>
          <a:p>
            <a:r>
              <a:rPr lang="en-US" sz="2000" dirty="0">
                <a:solidFill>
                  <a:srgbClr val="00CC00"/>
                </a:solidFill>
                <a:latin typeface="+mn-lt"/>
              </a:rPr>
              <a:t>P</a:t>
            </a:r>
            <a:r>
              <a:rPr lang="en-US" sz="2000" dirty="0" smtClean="0">
                <a:solidFill>
                  <a:srgbClr val="00CC00"/>
                </a:solidFill>
                <a:latin typeface="+mn-lt"/>
              </a:rPr>
              <a:t>redictable: Bias almost always  towards the null (if at all</a:t>
            </a:r>
            <a:r>
              <a:rPr lang="en-US" sz="2000" dirty="0" smtClean="0">
                <a:latin typeface="+mn-lt"/>
              </a:rPr>
              <a:t>)</a:t>
            </a:r>
            <a:endParaRPr lang="en-US" sz="2000" dirty="0">
              <a:latin typeface="+mn-lt"/>
            </a:endParaRPr>
          </a:p>
        </p:txBody>
      </p:sp>
      <p:sp>
        <p:nvSpPr>
          <p:cNvPr id="9" name="TextBox 8"/>
          <p:cNvSpPr txBox="1"/>
          <p:nvPr/>
        </p:nvSpPr>
        <p:spPr>
          <a:xfrm>
            <a:off x="1409700" y="5692914"/>
            <a:ext cx="3200400" cy="1015663"/>
          </a:xfrm>
          <a:prstGeom prst="rect">
            <a:avLst/>
          </a:prstGeom>
          <a:noFill/>
        </p:spPr>
        <p:txBody>
          <a:bodyPr wrap="square" rtlCol="0">
            <a:spAutoFit/>
          </a:bodyPr>
          <a:lstStyle/>
          <a:p>
            <a:r>
              <a:rPr lang="en-US" sz="2000" dirty="0" smtClean="0">
                <a:solidFill>
                  <a:srgbClr val="3333CC"/>
                </a:solidFill>
                <a:latin typeface="+mj-lt"/>
              </a:rPr>
              <a:t>Predictable, but context-specific;  bias can go in either direction</a:t>
            </a:r>
            <a:endParaRPr lang="en-US" sz="2000" dirty="0">
              <a:solidFill>
                <a:srgbClr val="3333CC"/>
              </a:solidFill>
              <a:latin typeface="+mj-lt"/>
            </a:endParaRPr>
          </a:p>
        </p:txBody>
      </p:sp>
      <p:sp>
        <p:nvSpPr>
          <p:cNvPr id="10" name="TextBox 9"/>
          <p:cNvSpPr txBox="1"/>
          <p:nvPr/>
        </p:nvSpPr>
        <p:spPr>
          <a:xfrm>
            <a:off x="7048500" y="5702468"/>
            <a:ext cx="3154362" cy="1015663"/>
          </a:xfrm>
          <a:prstGeom prst="rect">
            <a:avLst/>
          </a:prstGeom>
          <a:noFill/>
        </p:spPr>
        <p:txBody>
          <a:bodyPr wrap="square" rtlCol="0">
            <a:spAutoFit/>
          </a:bodyPr>
          <a:lstStyle/>
          <a:p>
            <a:r>
              <a:rPr lang="en-US" sz="2000" dirty="0" smtClean="0">
                <a:solidFill>
                  <a:srgbClr val="FF9900"/>
                </a:solidFill>
                <a:latin typeface="+mj-lt"/>
              </a:rPr>
              <a:t>Complicated and harder to predict: bias can go in either direction</a:t>
            </a:r>
            <a:endParaRPr lang="en-US" sz="2000" dirty="0">
              <a:solidFill>
                <a:srgbClr val="FF9900"/>
              </a:solidFill>
              <a:latin typeface="+mj-lt"/>
            </a:endParaRPr>
          </a:p>
        </p:txBody>
      </p:sp>
      <p:sp>
        <p:nvSpPr>
          <p:cNvPr id="7" name="TextBox 6"/>
          <p:cNvSpPr txBox="1"/>
          <p:nvPr/>
        </p:nvSpPr>
        <p:spPr>
          <a:xfrm>
            <a:off x="4229100" y="3124200"/>
            <a:ext cx="2057400" cy="1200329"/>
          </a:xfrm>
          <a:prstGeom prst="rect">
            <a:avLst/>
          </a:prstGeom>
          <a:noFill/>
          <a:ln w="38100">
            <a:solidFill>
              <a:srgbClr val="00CC00"/>
            </a:solidFill>
          </a:ln>
        </p:spPr>
        <p:txBody>
          <a:bodyPr wrap="square" rtlCol="0">
            <a:spAutoFit/>
          </a:bodyPr>
          <a:lstStyle/>
          <a:p>
            <a:endParaRPr lang="en-US" dirty="0" smtClean="0"/>
          </a:p>
          <a:p>
            <a:endParaRPr lang="en-US" dirty="0"/>
          </a:p>
          <a:p>
            <a:endParaRPr lang="en-US" dirty="0"/>
          </a:p>
        </p:txBody>
      </p:sp>
      <p:cxnSp>
        <p:nvCxnSpPr>
          <p:cNvPr id="11" name="Straight Arrow Connector 10"/>
          <p:cNvCxnSpPr/>
          <p:nvPr/>
        </p:nvCxnSpPr>
        <p:spPr bwMode="auto">
          <a:xfrm flipH="1" flipV="1">
            <a:off x="3467100" y="2667000"/>
            <a:ext cx="762000" cy="457200"/>
          </a:xfrm>
          <a:prstGeom prst="straightConnector1">
            <a:avLst/>
          </a:prstGeom>
          <a:noFill/>
          <a:ln w="28575" cap="flat" cmpd="sng" algn="ctr">
            <a:solidFill>
              <a:srgbClr val="00CC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229100" y="4401068"/>
            <a:ext cx="2057400" cy="1200329"/>
          </a:xfrm>
          <a:prstGeom prst="rect">
            <a:avLst/>
          </a:prstGeom>
          <a:noFill/>
          <a:ln w="38100">
            <a:solidFill>
              <a:srgbClr val="3333CC"/>
            </a:solidFill>
          </a:ln>
        </p:spPr>
        <p:txBody>
          <a:bodyPr wrap="square" rtlCol="0">
            <a:spAutoFit/>
          </a:bodyPr>
          <a:lstStyle/>
          <a:p>
            <a:endParaRPr lang="en-US" dirty="0" smtClean="0"/>
          </a:p>
          <a:p>
            <a:endParaRPr lang="en-US" dirty="0"/>
          </a:p>
          <a:p>
            <a:endParaRPr lang="en-US" dirty="0"/>
          </a:p>
        </p:txBody>
      </p:sp>
      <p:cxnSp>
        <p:nvCxnSpPr>
          <p:cNvPr id="15" name="Straight Arrow Connector 14"/>
          <p:cNvCxnSpPr/>
          <p:nvPr/>
        </p:nvCxnSpPr>
        <p:spPr bwMode="auto">
          <a:xfrm flipH="1">
            <a:off x="3467100" y="5613737"/>
            <a:ext cx="762000" cy="177463"/>
          </a:xfrm>
          <a:prstGeom prst="straightConnector1">
            <a:avLst/>
          </a:prstGeom>
          <a:noFill/>
          <a:ln w="28575" cap="flat" cmpd="sng" algn="ctr">
            <a:solidFill>
              <a:srgbClr val="3333CC"/>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6362700" y="3176790"/>
            <a:ext cx="1905000" cy="2308324"/>
          </a:xfrm>
          <a:prstGeom prst="rect">
            <a:avLst/>
          </a:prstGeom>
          <a:noFill/>
          <a:ln w="38100">
            <a:solidFill>
              <a:srgbClr val="FF990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cxnSp>
        <p:nvCxnSpPr>
          <p:cNvPr id="18" name="Straight Arrow Connector 17"/>
          <p:cNvCxnSpPr/>
          <p:nvPr/>
        </p:nvCxnSpPr>
        <p:spPr bwMode="auto">
          <a:xfrm>
            <a:off x="6972300" y="5485114"/>
            <a:ext cx="190500" cy="561743"/>
          </a:xfrm>
          <a:prstGeom prst="straightConnector1">
            <a:avLst/>
          </a:prstGeom>
          <a:noFill/>
          <a:ln w="28575" cap="flat" cmpd="sng" algn="ctr">
            <a:solidFill>
              <a:srgbClr val="FF99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401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7" grpId="0" animBg="1"/>
      <p:bldP spid="14"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Clinical 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vs. differential misclassification (“differentiality”)</a:t>
            </a:r>
          </a:p>
          <a:p>
            <a:pPr lvl="3"/>
            <a:r>
              <a:rPr lang="en-US" altLang="en-US" sz="1800" dirty="0" smtClean="0"/>
              <a:t>independent vs. dependent misclassification (“dependence”)</a:t>
            </a:r>
          </a:p>
          <a:p>
            <a:pPr>
              <a:lnSpc>
                <a:spcPct val="150000"/>
              </a:lnSpc>
            </a:pPr>
            <a:r>
              <a:rPr lang="en-US" altLang="en-US" sz="2400" b="1" dirty="0" smtClean="0"/>
              <a:t>Bias from mismeasurement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0" y="44196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6127432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800100" y="304800"/>
            <a:ext cx="8743950" cy="533400"/>
          </a:xfrm>
        </p:spPr>
        <p:txBody>
          <a:bodyPr/>
          <a:lstStyle/>
          <a:p>
            <a:r>
              <a:rPr lang="en-US" altLang="en-US" sz="2800" dirty="0" smtClean="0"/>
              <a:t>Lack </a:t>
            </a:r>
            <a:r>
              <a:rPr lang="en-US" altLang="en-US" sz="2800" dirty="0"/>
              <a:t>of Validity and Reproducibility in </a:t>
            </a:r>
            <a:r>
              <a:rPr lang="en-US" altLang="en-US" sz="2800" dirty="0" smtClean="0"/>
              <a:t/>
            </a:r>
            <a:br>
              <a:rPr lang="en-US" altLang="en-US" sz="2800" dirty="0" smtClean="0"/>
            </a:br>
            <a:r>
              <a:rPr lang="en-US" altLang="en-US" sz="2800" dirty="0" smtClean="0"/>
              <a:t>Interval </a:t>
            </a:r>
            <a:r>
              <a:rPr lang="en-US" altLang="en-US" sz="2800" dirty="0"/>
              <a:t>Scale Measurements</a:t>
            </a:r>
          </a:p>
        </p:txBody>
      </p:sp>
      <p:sp>
        <p:nvSpPr>
          <p:cNvPr id="518147" name="Rectangle 3"/>
          <p:cNvSpPr>
            <a:spLocks noGrp="1" noChangeArrowheads="1"/>
          </p:cNvSpPr>
          <p:nvPr>
            <p:ph type="body" idx="1"/>
          </p:nvPr>
        </p:nvSpPr>
        <p:spPr>
          <a:xfrm>
            <a:off x="190500" y="1371600"/>
            <a:ext cx="9829800" cy="457200"/>
          </a:xfrm>
        </p:spPr>
        <p:txBody>
          <a:bodyPr/>
          <a:lstStyle/>
          <a:p>
            <a:r>
              <a:rPr lang="en-US" altLang="en-US" sz="2800" dirty="0"/>
              <a:t>Lack of Validity (Systematic Error)</a:t>
            </a:r>
          </a:p>
          <a:p>
            <a:pPr lvl="1"/>
            <a:r>
              <a:rPr lang="en-US" altLang="en-US" sz="2400" dirty="0"/>
              <a:t>Measurements systematically off truth by some multiplicative factor or absolute difference</a:t>
            </a:r>
          </a:p>
        </p:txBody>
      </p:sp>
      <p:grpSp>
        <p:nvGrpSpPr>
          <p:cNvPr id="518298" name="Group 154"/>
          <p:cNvGrpSpPr>
            <a:grpSpLocks/>
          </p:cNvGrpSpPr>
          <p:nvPr/>
        </p:nvGrpSpPr>
        <p:grpSpPr bwMode="auto">
          <a:xfrm>
            <a:off x="419100" y="3124200"/>
            <a:ext cx="9448800" cy="152400"/>
            <a:chOff x="264" y="1392"/>
            <a:chExt cx="5952" cy="96"/>
          </a:xfrm>
        </p:grpSpPr>
        <p:sp>
          <p:nvSpPr>
            <p:cNvPr id="518148" name="Line 4"/>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228" name="Group 84"/>
            <p:cNvGrpSpPr>
              <a:grpSpLocks/>
            </p:cNvGrpSpPr>
            <p:nvPr/>
          </p:nvGrpSpPr>
          <p:grpSpPr bwMode="auto">
            <a:xfrm>
              <a:off x="4008" y="1392"/>
              <a:ext cx="672" cy="96"/>
              <a:chOff x="264" y="1392"/>
              <a:chExt cx="672" cy="96"/>
            </a:xfrm>
          </p:grpSpPr>
          <p:sp>
            <p:nvSpPr>
              <p:cNvPr id="518229" name="Line 85"/>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0" name="Line 86"/>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1" name="Line 87"/>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2" name="Line 88"/>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3" name="Line 89"/>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4" name="Line 90"/>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5" name="Line 91"/>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6" name="Line 92"/>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37" name="Group 93"/>
            <p:cNvGrpSpPr>
              <a:grpSpLocks/>
            </p:cNvGrpSpPr>
            <p:nvPr/>
          </p:nvGrpSpPr>
          <p:grpSpPr bwMode="auto">
            <a:xfrm>
              <a:off x="4776" y="1392"/>
              <a:ext cx="672" cy="96"/>
              <a:chOff x="264" y="1392"/>
              <a:chExt cx="672" cy="96"/>
            </a:xfrm>
          </p:grpSpPr>
          <p:sp>
            <p:nvSpPr>
              <p:cNvPr id="518238" name="Line 94"/>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39" name="Line 95"/>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0" name="Line 96"/>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1" name="Line 97"/>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2" name="Line 98"/>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3" name="Line 99"/>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4" name="Line 100"/>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5" name="Line 101"/>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46" name="Group 102"/>
            <p:cNvGrpSpPr>
              <a:grpSpLocks/>
            </p:cNvGrpSpPr>
            <p:nvPr/>
          </p:nvGrpSpPr>
          <p:grpSpPr bwMode="auto">
            <a:xfrm>
              <a:off x="5544" y="1392"/>
              <a:ext cx="672" cy="96"/>
              <a:chOff x="264" y="1392"/>
              <a:chExt cx="672" cy="96"/>
            </a:xfrm>
          </p:grpSpPr>
          <p:sp>
            <p:nvSpPr>
              <p:cNvPr id="518247" name="Line 1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8" name="Line 1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49" name="Line 1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0" name="Line 1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1" name="Line 1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2" name="Line 1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3" name="Line 1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4" name="Line 1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55" name="Group 111"/>
            <p:cNvGrpSpPr>
              <a:grpSpLocks/>
            </p:cNvGrpSpPr>
            <p:nvPr/>
          </p:nvGrpSpPr>
          <p:grpSpPr bwMode="auto">
            <a:xfrm>
              <a:off x="264" y="1392"/>
              <a:ext cx="672" cy="96"/>
              <a:chOff x="264" y="1392"/>
              <a:chExt cx="672" cy="96"/>
            </a:xfrm>
          </p:grpSpPr>
          <p:sp>
            <p:nvSpPr>
              <p:cNvPr id="518256" name="Line 1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7" name="Line 1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8" name="Line 1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59" name="Line 1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0" name="Line 1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1" name="Line 1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2" name="Line 1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3" name="Line 1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18264" name="Line 120"/>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5" name="Line 121"/>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6" name="Line 122"/>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7" name="Line 123"/>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8" name="Line 124"/>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69" name="Line 125"/>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0" name="Line 126"/>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271" name="Group 127"/>
            <p:cNvGrpSpPr>
              <a:grpSpLocks/>
            </p:cNvGrpSpPr>
            <p:nvPr/>
          </p:nvGrpSpPr>
          <p:grpSpPr bwMode="auto">
            <a:xfrm>
              <a:off x="1704" y="1392"/>
              <a:ext cx="672" cy="96"/>
              <a:chOff x="264" y="1392"/>
              <a:chExt cx="672" cy="96"/>
            </a:xfrm>
          </p:grpSpPr>
          <p:sp>
            <p:nvSpPr>
              <p:cNvPr id="518272" name="Line 12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3" name="Line 12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4" name="Line 13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5" name="Line 13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6" name="Line 13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7" name="Line 13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8" name="Line 13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79" name="Line 13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80" name="Group 136"/>
            <p:cNvGrpSpPr>
              <a:grpSpLocks/>
            </p:cNvGrpSpPr>
            <p:nvPr/>
          </p:nvGrpSpPr>
          <p:grpSpPr bwMode="auto">
            <a:xfrm>
              <a:off x="2472" y="1392"/>
              <a:ext cx="672" cy="96"/>
              <a:chOff x="264" y="1392"/>
              <a:chExt cx="672" cy="96"/>
            </a:xfrm>
          </p:grpSpPr>
          <p:sp>
            <p:nvSpPr>
              <p:cNvPr id="518281" name="Line 13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2" name="Line 13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3" name="Line 13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4" name="Line 14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5" name="Line 14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6" name="Line 14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7" name="Line 14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88" name="Line 14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289" name="Group 145"/>
            <p:cNvGrpSpPr>
              <a:grpSpLocks/>
            </p:cNvGrpSpPr>
            <p:nvPr/>
          </p:nvGrpSpPr>
          <p:grpSpPr bwMode="auto">
            <a:xfrm>
              <a:off x="3240" y="1392"/>
              <a:ext cx="672" cy="96"/>
              <a:chOff x="264" y="1392"/>
              <a:chExt cx="672" cy="96"/>
            </a:xfrm>
          </p:grpSpPr>
          <p:sp>
            <p:nvSpPr>
              <p:cNvPr id="518290" name="Line 146"/>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1" name="Line 147"/>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2" name="Line 148"/>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3" name="Line 149"/>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4" name="Line 150"/>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5" name="Line 151"/>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6" name="Line 152"/>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297" name="Line 153"/>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518372" name="Text Box 228"/>
          <p:cNvSpPr txBox="1">
            <a:spLocks noChangeArrowheads="1"/>
          </p:cNvSpPr>
          <p:nvPr/>
        </p:nvSpPr>
        <p:spPr bwMode="auto">
          <a:xfrm>
            <a:off x="28575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3333CC"/>
                </a:solidFill>
                <a:latin typeface="Arial" charset="0"/>
              </a:rPr>
              <a:t>x</a:t>
            </a:r>
          </a:p>
        </p:txBody>
      </p:sp>
      <p:sp>
        <p:nvSpPr>
          <p:cNvPr id="518373" name="Text Box 229"/>
          <p:cNvSpPr txBox="1">
            <a:spLocks noChangeArrowheads="1"/>
          </p:cNvSpPr>
          <p:nvPr/>
        </p:nvSpPr>
        <p:spPr bwMode="auto">
          <a:xfrm>
            <a:off x="4686300" y="27432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382" name="Text Box 238"/>
          <p:cNvSpPr txBox="1">
            <a:spLocks noChangeArrowheads="1"/>
          </p:cNvSpPr>
          <p:nvPr/>
        </p:nvSpPr>
        <p:spPr bwMode="auto">
          <a:xfrm>
            <a:off x="2705100" y="3276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truth</a:t>
            </a:r>
          </a:p>
        </p:txBody>
      </p:sp>
      <p:sp>
        <p:nvSpPr>
          <p:cNvPr id="518383" name="Text Box 239"/>
          <p:cNvSpPr txBox="1">
            <a:spLocks noChangeArrowheads="1"/>
          </p:cNvSpPr>
          <p:nvPr/>
        </p:nvSpPr>
        <p:spPr bwMode="auto">
          <a:xfrm>
            <a:off x="4229100" y="32766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observed</a:t>
            </a:r>
          </a:p>
        </p:txBody>
      </p:sp>
      <p:sp>
        <p:nvSpPr>
          <p:cNvPr id="518384" name="Line 240"/>
          <p:cNvSpPr>
            <a:spLocks noChangeShapeType="1"/>
          </p:cNvSpPr>
          <p:nvPr/>
        </p:nvSpPr>
        <p:spPr bwMode="auto">
          <a:xfrm flipV="1">
            <a:off x="3086100" y="28194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490" name="Group 346"/>
          <p:cNvGrpSpPr>
            <a:grpSpLocks/>
          </p:cNvGrpSpPr>
          <p:nvPr/>
        </p:nvGrpSpPr>
        <p:grpSpPr bwMode="auto">
          <a:xfrm>
            <a:off x="228600" y="4114800"/>
            <a:ext cx="10020300" cy="2301875"/>
            <a:chOff x="264" y="2496"/>
            <a:chExt cx="6312" cy="1450"/>
          </a:xfrm>
        </p:grpSpPr>
        <p:grpSp>
          <p:nvGrpSpPr>
            <p:cNvPr id="518401" name="Group 257"/>
            <p:cNvGrpSpPr>
              <a:grpSpLocks/>
            </p:cNvGrpSpPr>
            <p:nvPr/>
          </p:nvGrpSpPr>
          <p:grpSpPr bwMode="auto">
            <a:xfrm>
              <a:off x="360" y="3600"/>
              <a:ext cx="5952" cy="96"/>
              <a:chOff x="264" y="1392"/>
              <a:chExt cx="5952" cy="96"/>
            </a:xfrm>
          </p:grpSpPr>
          <p:sp>
            <p:nvSpPr>
              <p:cNvPr id="518402" name="Line 258"/>
              <p:cNvSpPr>
                <a:spLocks noChangeShapeType="1"/>
              </p:cNvSpPr>
              <p:nvPr/>
            </p:nvSpPr>
            <p:spPr bwMode="auto">
              <a:xfrm>
                <a:off x="264" y="1392"/>
                <a:ext cx="59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403" name="Group 259"/>
              <p:cNvGrpSpPr>
                <a:grpSpLocks/>
              </p:cNvGrpSpPr>
              <p:nvPr/>
            </p:nvGrpSpPr>
            <p:grpSpPr bwMode="auto">
              <a:xfrm>
                <a:off x="4008" y="1392"/>
                <a:ext cx="672" cy="96"/>
                <a:chOff x="264" y="1392"/>
                <a:chExt cx="672" cy="96"/>
              </a:xfrm>
            </p:grpSpPr>
            <p:sp>
              <p:nvSpPr>
                <p:cNvPr id="518404" name="Line 260"/>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5" name="Line 261"/>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6" name="Line 262"/>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7" name="Line 263"/>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8" name="Line 264"/>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09" name="Line 265"/>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0" name="Line 266"/>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1" name="Line 267"/>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12" name="Group 268"/>
              <p:cNvGrpSpPr>
                <a:grpSpLocks/>
              </p:cNvGrpSpPr>
              <p:nvPr/>
            </p:nvGrpSpPr>
            <p:grpSpPr bwMode="auto">
              <a:xfrm>
                <a:off x="4776" y="1392"/>
                <a:ext cx="672" cy="96"/>
                <a:chOff x="264" y="1392"/>
                <a:chExt cx="672" cy="96"/>
              </a:xfrm>
            </p:grpSpPr>
            <p:sp>
              <p:nvSpPr>
                <p:cNvPr id="518413" name="Line 269"/>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4" name="Line 270"/>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5" name="Line 271"/>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6" name="Line 272"/>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7" name="Line 273"/>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8" name="Line 274"/>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19" name="Line 275"/>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0" name="Line 276"/>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21" name="Group 277"/>
              <p:cNvGrpSpPr>
                <a:grpSpLocks/>
              </p:cNvGrpSpPr>
              <p:nvPr/>
            </p:nvGrpSpPr>
            <p:grpSpPr bwMode="auto">
              <a:xfrm>
                <a:off x="5544" y="1392"/>
                <a:ext cx="672" cy="96"/>
                <a:chOff x="264" y="1392"/>
                <a:chExt cx="672" cy="96"/>
              </a:xfrm>
            </p:grpSpPr>
            <p:sp>
              <p:nvSpPr>
                <p:cNvPr id="518422" name="Line 278"/>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3" name="Line 279"/>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4" name="Line 280"/>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5" name="Line 281"/>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6" name="Line 282"/>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7" name="Line 283"/>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8" name="Line 284"/>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29" name="Line 285"/>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30" name="Group 286"/>
              <p:cNvGrpSpPr>
                <a:grpSpLocks/>
              </p:cNvGrpSpPr>
              <p:nvPr/>
            </p:nvGrpSpPr>
            <p:grpSpPr bwMode="auto">
              <a:xfrm>
                <a:off x="264" y="1392"/>
                <a:ext cx="672" cy="96"/>
                <a:chOff x="264" y="1392"/>
                <a:chExt cx="672" cy="96"/>
              </a:xfrm>
            </p:grpSpPr>
            <p:sp>
              <p:nvSpPr>
                <p:cNvPr id="518431" name="Line 287"/>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2" name="Line 288"/>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3" name="Line 289"/>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4" name="Line 290"/>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5" name="Line 291"/>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6" name="Line 292"/>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7" name="Line 293"/>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38" name="Line 294"/>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18439" name="Line 295"/>
              <p:cNvSpPr>
                <a:spLocks noChangeShapeType="1"/>
              </p:cNvSpPr>
              <p:nvPr/>
            </p:nvSpPr>
            <p:spPr bwMode="auto">
              <a:xfrm>
                <a:off x="103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0" name="Line 296"/>
              <p:cNvSpPr>
                <a:spLocks noChangeShapeType="1"/>
              </p:cNvSpPr>
              <p:nvPr/>
            </p:nvSpPr>
            <p:spPr bwMode="auto">
              <a:xfrm>
                <a:off x="112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1" name="Line 297"/>
              <p:cNvSpPr>
                <a:spLocks noChangeShapeType="1"/>
              </p:cNvSpPr>
              <p:nvPr/>
            </p:nvSpPr>
            <p:spPr bwMode="auto">
              <a:xfrm>
                <a:off x="122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2" name="Line 298"/>
              <p:cNvSpPr>
                <a:spLocks noChangeShapeType="1"/>
              </p:cNvSpPr>
              <p:nvPr/>
            </p:nvSpPr>
            <p:spPr bwMode="auto">
              <a:xfrm>
                <a:off x="132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3" name="Line 299"/>
              <p:cNvSpPr>
                <a:spLocks noChangeShapeType="1"/>
              </p:cNvSpPr>
              <p:nvPr/>
            </p:nvSpPr>
            <p:spPr bwMode="auto">
              <a:xfrm>
                <a:off x="141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4" name="Line 300"/>
              <p:cNvSpPr>
                <a:spLocks noChangeShapeType="1"/>
              </p:cNvSpPr>
              <p:nvPr/>
            </p:nvSpPr>
            <p:spPr bwMode="auto">
              <a:xfrm>
                <a:off x="151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5" name="Line 301"/>
              <p:cNvSpPr>
                <a:spLocks noChangeShapeType="1"/>
              </p:cNvSpPr>
              <p:nvPr/>
            </p:nvSpPr>
            <p:spPr bwMode="auto">
              <a:xfrm>
                <a:off x="160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18446" name="Group 302"/>
              <p:cNvGrpSpPr>
                <a:grpSpLocks/>
              </p:cNvGrpSpPr>
              <p:nvPr/>
            </p:nvGrpSpPr>
            <p:grpSpPr bwMode="auto">
              <a:xfrm>
                <a:off x="1704" y="1392"/>
                <a:ext cx="672" cy="96"/>
                <a:chOff x="264" y="1392"/>
                <a:chExt cx="672" cy="96"/>
              </a:xfrm>
            </p:grpSpPr>
            <p:sp>
              <p:nvSpPr>
                <p:cNvPr id="518447" name="Line 303"/>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8" name="Line 304"/>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49" name="Line 305"/>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0" name="Line 306"/>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1" name="Line 307"/>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2" name="Line 308"/>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3" name="Line 309"/>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4" name="Line 310"/>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55" name="Group 311"/>
              <p:cNvGrpSpPr>
                <a:grpSpLocks/>
              </p:cNvGrpSpPr>
              <p:nvPr/>
            </p:nvGrpSpPr>
            <p:grpSpPr bwMode="auto">
              <a:xfrm>
                <a:off x="2472" y="1392"/>
                <a:ext cx="672" cy="96"/>
                <a:chOff x="264" y="1392"/>
                <a:chExt cx="672" cy="96"/>
              </a:xfrm>
            </p:grpSpPr>
            <p:sp>
              <p:nvSpPr>
                <p:cNvPr id="518456" name="Line 312"/>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7" name="Line 313"/>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8" name="Line 314"/>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59" name="Line 315"/>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0" name="Line 316"/>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1" name="Line 317"/>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2" name="Line 318"/>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3" name="Line 319"/>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8464" name="Group 320"/>
              <p:cNvGrpSpPr>
                <a:grpSpLocks/>
              </p:cNvGrpSpPr>
              <p:nvPr/>
            </p:nvGrpSpPr>
            <p:grpSpPr bwMode="auto">
              <a:xfrm>
                <a:off x="3240" y="1392"/>
                <a:ext cx="672" cy="96"/>
                <a:chOff x="264" y="1392"/>
                <a:chExt cx="672" cy="96"/>
              </a:xfrm>
            </p:grpSpPr>
            <p:sp>
              <p:nvSpPr>
                <p:cNvPr id="518465" name="Line 321"/>
                <p:cNvSpPr>
                  <a:spLocks noChangeShapeType="1"/>
                </p:cNvSpPr>
                <p:nvPr/>
              </p:nvSpPr>
              <p:spPr bwMode="auto">
                <a:xfrm>
                  <a:off x="26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6" name="Line 322"/>
                <p:cNvSpPr>
                  <a:spLocks noChangeShapeType="1"/>
                </p:cNvSpPr>
                <p:nvPr/>
              </p:nvSpPr>
              <p:spPr bwMode="auto">
                <a:xfrm>
                  <a:off x="36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7" name="Line 323"/>
                <p:cNvSpPr>
                  <a:spLocks noChangeShapeType="1"/>
                </p:cNvSpPr>
                <p:nvPr/>
              </p:nvSpPr>
              <p:spPr bwMode="auto">
                <a:xfrm>
                  <a:off x="45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8" name="Line 324"/>
                <p:cNvSpPr>
                  <a:spLocks noChangeShapeType="1"/>
                </p:cNvSpPr>
                <p:nvPr/>
              </p:nvSpPr>
              <p:spPr bwMode="auto">
                <a:xfrm>
                  <a:off x="552"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69" name="Line 325"/>
                <p:cNvSpPr>
                  <a:spLocks noChangeShapeType="1"/>
                </p:cNvSpPr>
                <p:nvPr/>
              </p:nvSpPr>
              <p:spPr bwMode="auto">
                <a:xfrm>
                  <a:off x="648"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70" name="Line 326"/>
                <p:cNvSpPr>
                  <a:spLocks noChangeShapeType="1"/>
                </p:cNvSpPr>
                <p:nvPr/>
              </p:nvSpPr>
              <p:spPr bwMode="auto">
                <a:xfrm>
                  <a:off x="744"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71" name="Line 327"/>
                <p:cNvSpPr>
                  <a:spLocks noChangeShapeType="1"/>
                </p:cNvSpPr>
                <p:nvPr/>
              </p:nvSpPr>
              <p:spPr bwMode="auto">
                <a:xfrm>
                  <a:off x="840"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72" name="Line 328"/>
                <p:cNvSpPr>
                  <a:spLocks noChangeShapeType="1"/>
                </p:cNvSpPr>
                <p:nvPr/>
              </p:nvSpPr>
              <p:spPr bwMode="auto">
                <a:xfrm>
                  <a:off x="936" y="139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518473" name="Text Box 329"/>
            <p:cNvSpPr txBox="1">
              <a:spLocks noChangeArrowheads="1"/>
            </p:cNvSpPr>
            <p:nvPr/>
          </p:nvSpPr>
          <p:spPr bwMode="auto">
            <a:xfrm>
              <a:off x="189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3333CC"/>
                  </a:solidFill>
                  <a:latin typeface="Arial" charset="0"/>
                </a:rPr>
                <a:t>x</a:t>
              </a:r>
            </a:p>
          </p:txBody>
        </p:sp>
        <p:sp>
          <p:nvSpPr>
            <p:cNvPr id="518474" name="Text Box 330"/>
            <p:cNvSpPr txBox="1">
              <a:spLocks noChangeArrowheads="1"/>
            </p:cNvSpPr>
            <p:nvPr/>
          </p:nvSpPr>
          <p:spPr bwMode="auto">
            <a:xfrm>
              <a:off x="1224"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5" name="Text Box 331"/>
            <p:cNvSpPr txBox="1">
              <a:spLocks noChangeArrowheads="1"/>
            </p:cNvSpPr>
            <p:nvPr/>
          </p:nvSpPr>
          <p:spPr bwMode="auto">
            <a:xfrm>
              <a:off x="936"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6" name="Text Box 332"/>
            <p:cNvSpPr txBox="1">
              <a:spLocks noChangeArrowheads="1"/>
            </p:cNvSpPr>
            <p:nvPr/>
          </p:nvSpPr>
          <p:spPr bwMode="auto">
            <a:xfrm>
              <a:off x="1560"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7" name="Text Box 333"/>
            <p:cNvSpPr txBox="1">
              <a:spLocks noChangeArrowheads="1"/>
            </p:cNvSpPr>
            <p:nvPr/>
          </p:nvSpPr>
          <p:spPr bwMode="auto">
            <a:xfrm>
              <a:off x="2232" y="3369"/>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8" name="Text Box 334"/>
            <p:cNvSpPr txBox="1">
              <a:spLocks noChangeArrowheads="1"/>
            </p:cNvSpPr>
            <p:nvPr/>
          </p:nvSpPr>
          <p:spPr bwMode="auto">
            <a:xfrm>
              <a:off x="2520"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79" name="Text Box 335"/>
            <p:cNvSpPr txBox="1">
              <a:spLocks noChangeArrowheads="1"/>
            </p:cNvSpPr>
            <p:nvPr/>
          </p:nvSpPr>
          <p:spPr bwMode="auto">
            <a:xfrm>
              <a:off x="2808" y="3360"/>
              <a:ext cx="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3300"/>
                  </a:solidFill>
                  <a:latin typeface="Arial" charset="0"/>
                </a:rPr>
                <a:t>x</a:t>
              </a:r>
            </a:p>
          </p:txBody>
        </p:sp>
        <p:sp>
          <p:nvSpPr>
            <p:cNvPr id="518480" name="Line 336"/>
            <p:cNvSpPr>
              <a:spLocks noChangeShapeType="1"/>
            </p:cNvSpPr>
            <p:nvPr/>
          </p:nvSpPr>
          <p:spPr bwMode="auto">
            <a:xfrm flipH="1">
              <a:off x="1704"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1" name="Text Box 337"/>
            <p:cNvSpPr txBox="1">
              <a:spLocks noChangeArrowheads="1"/>
            </p:cNvSpPr>
            <p:nvPr/>
          </p:nvSpPr>
          <p:spPr bwMode="auto">
            <a:xfrm>
              <a:off x="1800" y="3696"/>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truth</a:t>
              </a:r>
            </a:p>
          </p:txBody>
        </p:sp>
        <p:sp>
          <p:nvSpPr>
            <p:cNvPr id="518482" name="Text Box 338"/>
            <p:cNvSpPr txBox="1">
              <a:spLocks noChangeArrowheads="1"/>
            </p:cNvSpPr>
            <p:nvPr/>
          </p:nvSpPr>
          <p:spPr bwMode="auto">
            <a:xfrm>
              <a:off x="232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observed</a:t>
              </a:r>
            </a:p>
          </p:txBody>
        </p:sp>
        <p:sp>
          <p:nvSpPr>
            <p:cNvPr id="518483" name="Text Box 339"/>
            <p:cNvSpPr txBox="1">
              <a:spLocks noChangeArrowheads="1"/>
            </p:cNvSpPr>
            <p:nvPr/>
          </p:nvSpPr>
          <p:spPr bwMode="auto">
            <a:xfrm>
              <a:off x="888" y="36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latin typeface="Arial" charset="0"/>
                </a:rPr>
                <a:t>observed</a:t>
              </a:r>
            </a:p>
          </p:txBody>
        </p:sp>
        <p:sp>
          <p:nvSpPr>
            <p:cNvPr id="518484" name="Rectangle 340"/>
            <p:cNvSpPr>
              <a:spLocks noChangeArrowheads="1"/>
            </p:cNvSpPr>
            <p:nvPr/>
          </p:nvSpPr>
          <p:spPr bwMode="auto">
            <a:xfrm>
              <a:off x="264" y="2496"/>
              <a:ext cx="6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pPr>
              <a:r>
                <a:rPr lang="en-US" altLang="en-US" sz="2800" dirty="0"/>
                <a:t>Lack of </a:t>
              </a:r>
              <a:r>
                <a:rPr lang="en-US" altLang="en-US" sz="2800" dirty="0" smtClean="0"/>
                <a:t>Reproducibility (Random Error)</a:t>
              </a:r>
              <a:endParaRPr lang="en-US" altLang="en-US" sz="2800" dirty="0"/>
            </a:p>
            <a:p>
              <a:pPr lvl="1">
                <a:lnSpc>
                  <a:spcPct val="80000"/>
                </a:lnSpc>
              </a:pPr>
              <a:r>
                <a:rPr lang="en-US" altLang="en-US" sz="2400" dirty="0"/>
                <a:t>Measurements off truth by some random factor or difference</a:t>
              </a:r>
            </a:p>
          </p:txBody>
        </p:sp>
        <p:sp>
          <p:nvSpPr>
            <p:cNvPr id="518485" name="Line 341"/>
            <p:cNvSpPr>
              <a:spLocks noChangeShapeType="1"/>
            </p:cNvSpPr>
            <p:nvPr/>
          </p:nvSpPr>
          <p:spPr bwMode="auto">
            <a:xfrm>
              <a:off x="2040" y="340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6" name="Freeform 342"/>
            <p:cNvSpPr>
              <a:spLocks/>
            </p:cNvSpPr>
            <p:nvPr/>
          </p:nvSpPr>
          <p:spPr bwMode="auto">
            <a:xfrm>
              <a:off x="1416"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7" name="Freeform 343"/>
            <p:cNvSpPr>
              <a:spLocks/>
            </p:cNvSpPr>
            <p:nvPr/>
          </p:nvSpPr>
          <p:spPr bwMode="auto">
            <a:xfrm>
              <a:off x="1128" y="3024"/>
              <a:ext cx="912"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8" name="Freeform 344"/>
            <p:cNvSpPr>
              <a:spLocks/>
            </p:cNvSpPr>
            <p:nvPr/>
          </p:nvSpPr>
          <p:spPr bwMode="auto">
            <a:xfrm flipH="1">
              <a:off x="2040" y="3216"/>
              <a:ext cx="624" cy="192"/>
            </a:xfrm>
            <a:custGeom>
              <a:avLst/>
              <a:gdLst>
                <a:gd name="T0" fmla="*/ 624 w 624"/>
                <a:gd name="T1" fmla="*/ 192 h 192"/>
                <a:gd name="T2" fmla="*/ 336 w 624"/>
                <a:gd name="T3" fmla="*/ 0 h 192"/>
                <a:gd name="T4" fmla="*/ 0 w 624"/>
                <a:gd name="T5" fmla="*/ 192 h 192"/>
              </a:gdLst>
              <a:ahLst/>
              <a:cxnLst>
                <a:cxn ang="0">
                  <a:pos x="T0" y="T1"/>
                </a:cxn>
                <a:cxn ang="0">
                  <a:pos x="T2" y="T3"/>
                </a:cxn>
                <a:cxn ang="0">
                  <a:pos x="T4" y="T5"/>
                </a:cxn>
              </a:cxnLst>
              <a:rect l="0" t="0" r="r" b="b"/>
              <a:pathLst>
                <a:path w="624" h="192">
                  <a:moveTo>
                    <a:pt x="624" y="192"/>
                  </a:moveTo>
                  <a:cubicBezTo>
                    <a:pt x="532" y="96"/>
                    <a:pt x="440" y="0"/>
                    <a:pt x="336" y="0"/>
                  </a:cubicBezTo>
                  <a:cubicBezTo>
                    <a:pt x="232" y="0"/>
                    <a:pt x="56" y="160"/>
                    <a:pt x="0" y="1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8489" name="Freeform 345"/>
            <p:cNvSpPr>
              <a:spLocks/>
            </p:cNvSpPr>
            <p:nvPr/>
          </p:nvSpPr>
          <p:spPr bwMode="auto">
            <a:xfrm flipH="1">
              <a:off x="2040" y="3024"/>
              <a:ext cx="960" cy="384"/>
            </a:xfrm>
            <a:custGeom>
              <a:avLst/>
              <a:gdLst>
                <a:gd name="T0" fmla="*/ 912 w 912"/>
                <a:gd name="T1" fmla="*/ 384 h 384"/>
                <a:gd name="T2" fmla="*/ 720 w 912"/>
                <a:gd name="T3" fmla="*/ 0 h 384"/>
                <a:gd name="T4" fmla="*/ 0 w 912"/>
                <a:gd name="T5" fmla="*/ 384 h 384"/>
              </a:gdLst>
              <a:ahLst/>
              <a:cxnLst>
                <a:cxn ang="0">
                  <a:pos x="T0" y="T1"/>
                </a:cxn>
                <a:cxn ang="0">
                  <a:pos x="T2" y="T3"/>
                </a:cxn>
                <a:cxn ang="0">
                  <a:pos x="T4" y="T5"/>
                </a:cxn>
              </a:cxnLst>
              <a:rect l="0" t="0" r="r" b="b"/>
              <a:pathLst>
                <a:path w="912" h="384">
                  <a:moveTo>
                    <a:pt x="912" y="384"/>
                  </a:moveTo>
                  <a:cubicBezTo>
                    <a:pt x="892" y="192"/>
                    <a:pt x="872" y="0"/>
                    <a:pt x="720" y="0"/>
                  </a:cubicBezTo>
                  <a:cubicBezTo>
                    <a:pt x="568" y="0"/>
                    <a:pt x="120" y="320"/>
                    <a:pt x="0" y="38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71" name="Group 18"/>
          <p:cNvGrpSpPr>
            <a:grpSpLocks/>
          </p:cNvGrpSpPr>
          <p:nvPr/>
        </p:nvGrpSpPr>
        <p:grpSpPr bwMode="auto">
          <a:xfrm>
            <a:off x="8458200" y="2438400"/>
            <a:ext cx="1474572" cy="1191729"/>
            <a:chOff x="1935" y="1302"/>
            <a:chExt cx="2610" cy="2292"/>
          </a:xfrm>
        </p:grpSpPr>
        <p:grpSp>
          <p:nvGrpSpPr>
            <p:cNvPr id="172" name="Group 16"/>
            <p:cNvGrpSpPr>
              <a:grpSpLocks/>
            </p:cNvGrpSpPr>
            <p:nvPr/>
          </p:nvGrpSpPr>
          <p:grpSpPr bwMode="auto">
            <a:xfrm>
              <a:off x="1935" y="1302"/>
              <a:ext cx="2610" cy="2292"/>
              <a:chOff x="1935" y="1302"/>
              <a:chExt cx="2610" cy="2292"/>
            </a:xfrm>
          </p:grpSpPr>
          <p:graphicFrame>
            <p:nvGraphicFramePr>
              <p:cNvPr id="175"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625752" name="Bitmap Image" r:id="rId4" imgW="4142857" imgH="3638095" progId="PBrush">
                      <p:embed/>
                    </p:oleObj>
                  </mc:Choice>
                  <mc:Fallback>
                    <p:oleObj name="Bitmap Image" r:id="rId4" imgW="4142857" imgH="363809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177"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178"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173"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174"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179" name="Oval 20"/>
          <p:cNvSpPr>
            <a:spLocks noChangeArrowheads="1"/>
          </p:cNvSpPr>
          <p:nvPr/>
        </p:nvSpPr>
        <p:spPr bwMode="auto">
          <a:xfrm>
            <a:off x="9029700" y="3352800"/>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pic>
        <p:nvPicPr>
          <p:cNvPr id="6256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3450" y="5300850"/>
            <a:ext cx="1409699" cy="114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Oval 20"/>
          <p:cNvSpPr>
            <a:spLocks noChangeArrowheads="1"/>
          </p:cNvSpPr>
          <p:nvPr/>
        </p:nvSpPr>
        <p:spPr bwMode="auto">
          <a:xfrm>
            <a:off x="9182100" y="5334000"/>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1" name="Oval 20"/>
          <p:cNvSpPr>
            <a:spLocks noChangeArrowheads="1"/>
          </p:cNvSpPr>
          <p:nvPr/>
        </p:nvSpPr>
        <p:spPr bwMode="auto">
          <a:xfrm>
            <a:off x="9736791" y="5763792"/>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2" name="Oval 20"/>
          <p:cNvSpPr>
            <a:spLocks noChangeArrowheads="1"/>
          </p:cNvSpPr>
          <p:nvPr/>
        </p:nvSpPr>
        <p:spPr bwMode="auto">
          <a:xfrm>
            <a:off x="9220200" y="6218237"/>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3" name="Oval 20"/>
          <p:cNvSpPr>
            <a:spLocks noChangeArrowheads="1"/>
          </p:cNvSpPr>
          <p:nvPr/>
        </p:nvSpPr>
        <p:spPr bwMode="auto">
          <a:xfrm>
            <a:off x="8650202" y="5821362"/>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
        <p:nvSpPr>
          <p:cNvPr id="194" name="Oval 20"/>
          <p:cNvSpPr>
            <a:spLocks noChangeArrowheads="1"/>
          </p:cNvSpPr>
          <p:nvPr/>
        </p:nvSpPr>
        <p:spPr bwMode="auto">
          <a:xfrm>
            <a:off x="9162025" y="5778874"/>
            <a:ext cx="114300" cy="92075"/>
          </a:xfrm>
          <a:prstGeom prst="ellipse">
            <a:avLst/>
          </a:prstGeom>
          <a:solidFill>
            <a:srgbClr val="FF3300"/>
          </a:solidFill>
          <a:ln w="9525" algn="ctr">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762000" y="76200"/>
            <a:ext cx="8743950" cy="533400"/>
          </a:xfrm>
        </p:spPr>
        <p:txBody>
          <a:bodyPr/>
          <a:lstStyle/>
          <a:p>
            <a:r>
              <a:rPr lang="en-US" altLang="en-US" dirty="0"/>
              <a:t>Causes </a:t>
            </a:r>
            <a:r>
              <a:rPr lang="en-US" altLang="en-US" dirty="0" smtClean="0"/>
              <a:t>of Measurement Error</a:t>
            </a:r>
            <a:endParaRPr lang="en-US" altLang="en-US" dirty="0"/>
          </a:p>
        </p:txBody>
      </p:sp>
      <p:sp>
        <p:nvSpPr>
          <p:cNvPr id="295939" name="Rectangle 3"/>
          <p:cNvSpPr>
            <a:spLocks noGrp="1" noChangeArrowheads="1"/>
          </p:cNvSpPr>
          <p:nvPr>
            <p:ph type="body" idx="1"/>
          </p:nvPr>
        </p:nvSpPr>
        <p:spPr>
          <a:xfrm>
            <a:off x="304800" y="609600"/>
            <a:ext cx="9677400" cy="5638800"/>
          </a:xfrm>
        </p:spPr>
        <p:txBody>
          <a:bodyPr/>
          <a:lstStyle/>
          <a:p>
            <a:r>
              <a:rPr lang="en-US" altLang="en-US" sz="2400" b="1" dirty="0"/>
              <a:t>Questionnaire problems</a:t>
            </a:r>
            <a:endParaRPr lang="en-US" altLang="en-US" sz="2400" dirty="0"/>
          </a:p>
          <a:p>
            <a:pPr lvl="1">
              <a:lnSpc>
                <a:spcPct val="80000"/>
              </a:lnSpc>
            </a:pPr>
            <a:r>
              <a:rPr lang="en-US" altLang="en-US" sz="2400" dirty="0"/>
              <a:t>inaccurate recall</a:t>
            </a:r>
          </a:p>
          <a:p>
            <a:pPr lvl="1">
              <a:lnSpc>
                <a:spcPct val="80000"/>
              </a:lnSpc>
            </a:pPr>
            <a:r>
              <a:rPr lang="en-US" altLang="en-US" sz="2400" dirty="0"/>
              <a:t>socially desirable responses</a:t>
            </a:r>
          </a:p>
          <a:p>
            <a:pPr lvl="1">
              <a:lnSpc>
                <a:spcPct val="80000"/>
              </a:lnSpc>
            </a:pPr>
            <a:r>
              <a:rPr lang="en-US" altLang="en-US" sz="2400" dirty="0"/>
              <a:t>ambiguous questions</a:t>
            </a:r>
          </a:p>
          <a:p>
            <a:pPr lvl="1">
              <a:lnSpc>
                <a:spcPct val="80000"/>
              </a:lnSpc>
            </a:pPr>
            <a:r>
              <a:rPr lang="en-US" altLang="en-US" sz="2400" dirty="0"/>
              <a:t>under or overzealous </a:t>
            </a:r>
            <a:r>
              <a:rPr lang="en-US" altLang="en-US" sz="2400" dirty="0" smtClean="0"/>
              <a:t>interviewers</a:t>
            </a:r>
          </a:p>
          <a:p>
            <a:pPr lvl="1">
              <a:lnSpc>
                <a:spcPct val="80000"/>
              </a:lnSpc>
            </a:pPr>
            <a:endParaRPr lang="en-US" altLang="en-US" sz="500" dirty="0"/>
          </a:p>
          <a:p>
            <a:r>
              <a:rPr lang="en-US" altLang="en-US" sz="2400" b="1" dirty="0"/>
              <a:t>Biological specimen collection</a:t>
            </a:r>
            <a:endParaRPr lang="en-US" altLang="en-US" sz="2400" dirty="0"/>
          </a:p>
          <a:p>
            <a:pPr lvl="1"/>
            <a:r>
              <a:rPr lang="en-US" altLang="en-US" sz="2400" dirty="0"/>
              <a:t>problems in specimen </a:t>
            </a:r>
            <a:r>
              <a:rPr lang="en-US" altLang="en-US" sz="2400" dirty="0" smtClean="0"/>
              <a:t>collection, processing </a:t>
            </a:r>
            <a:r>
              <a:rPr lang="en-US" altLang="en-US" sz="2400" dirty="0"/>
              <a:t>or </a:t>
            </a:r>
            <a:r>
              <a:rPr lang="en-US" altLang="en-US" sz="2400" dirty="0" smtClean="0"/>
              <a:t>storage</a:t>
            </a:r>
          </a:p>
          <a:p>
            <a:pPr lvl="1"/>
            <a:endParaRPr lang="en-US" altLang="en-US" sz="500" dirty="0"/>
          </a:p>
          <a:p>
            <a:r>
              <a:rPr lang="en-US" altLang="en-US" sz="2400" b="1" dirty="0"/>
              <a:t>Biological specimen testing</a:t>
            </a:r>
          </a:p>
          <a:p>
            <a:pPr lvl="1">
              <a:lnSpc>
                <a:spcPct val="80000"/>
              </a:lnSpc>
            </a:pPr>
            <a:r>
              <a:rPr lang="en-US" altLang="en-US" sz="2400" dirty="0"/>
              <a:t>inherent limits of detection</a:t>
            </a:r>
          </a:p>
          <a:p>
            <a:pPr lvl="1">
              <a:lnSpc>
                <a:spcPct val="80000"/>
              </a:lnSpc>
            </a:pPr>
            <a:r>
              <a:rPr lang="en-US" altLang="en-US" sz="2400" dirty="0"/>
              <a:t>faulty instruments</a:t>
            </a:r>
            <a:r>
              <a:rPr lang="en-US" altLang="en-US" dirty="0"/>
              <a:t> </a:t>
            </a:r>
            <a:endParaRPr lang="en-US" altLang="en-US" dirty="0" smtClean="0"/>
          </a:p>
          <a:p>
            <a:pPr lvl="1">
              <a:lnSpc>
                <a:spcPct val="80000"/>
              </a:lnSpc>
            </a:pPr>
            <a:endParaRPr lang="en-US" altLang="en-US" sz="500" dirty="0"/>
          </a:p>
          <a:p>
            <a:r>
              <a:rPr lang="en-US" altLang="en-US" sz="2400" b="1" dirty="0"/>
              <a:t>Data management problems in </a:t>
            </a:r>
            <a:r>
              <a:rPr lang="en-US" altLang="en-US" sz="2400" b="1" dirty="0" smtClean="0"/>
              <a:t>coding</a:t>
            </a:r>
          </a:p>
          <a:p>
            <a:endParaRPr lang="en-US" altLang="en-US" sz="500" dirty="0"/>
          </a:p>
          <a:p>
            <a:r>
              <a:rPr lang="en-US" altLang="en-US" sz="2400" b="1" dirty="0"/>
              <a:t>Study design or analytic problems  (See Problem Set)</a:t>
            </a:r>
            <a:endParaRPr lang="en-US" altLang="en-US" sz="2400" dirty="0"/>
          </a:p>
          <a:p>
            <a:pPr lvl="1">
              <a:lnSpc>
                <a:spcPct val="90000"/>
              </a:lnSpc>
            </a:pPr>
            <a:r>
              <a:rPr lang="en-US" altLang="en-US" sz="2400" dirty="0"/>
              <a:t>incorrect time period assessed, particularly for exposure</a:t>
            </a:r>
          </a:p>
          <a:p>
            <a:pPr lvl="1">
              <a:lnSpc>
                <a:spcPct val="90000"/>
              </a:lnSpc>
            </a:pPr>
            <a:r>
              <a:rPr lang="en-US" altLang="en-US" sz="2400" dirty="0"/>
              <a:t>lumping of outcome variables (composite variables)</a:t>
            </a:r>
          </a:p>
          <a:p>
            <a:pPr>
              <a:buFontTx/>
              <a:buNone/>
            </a:pPr>
            <a:r>
              <a:rPr lang="en-US" altLang="en-US" sz="2400" dirty="0"/>
              <a:t> </a:t>
            </a:r>
          </a:p>
          <a:p>
            <a:pPr>
              <a:buFontTx/>
              <a:buNone/>
            </a:pPr>
            <a:r>
              <a:rPr lang="en-US" altLang="en-US" sz="3600" dirty="0"/>
              <a:t> </a:t>
            </a:r>
          </a:p>
          <a:p>
            <a:pPr>
              <a:buFontTx/>
              <a:buNone/>
            </a:pPr>
            <a:r>
              <a:rPr lang="en-US" altLang="en-US" sz="3600" dirty="0"/>
              <a:t>  </a:t>
            </a:r>
          </a:p>
          <a:p>
            <a:endParaRPr lang="en-US" altLang="en-US" sz="3600" dirty="0"/>
          </a:p>
        </p:txBody>
      </p:sp>
      <p:sp>
        <p:nvSpPr>
          <p:cNvPr id="2" name="TextBox 1"/>
          <p:cNvSpPr txBox="1"/>
          <p:nvPr/>
        </p:nvSpPr>
        <p:spPr>
          <a:xfrm>
            <a:off x="6515100" y="1066800"/>
            <a:ext cx="3124200" cy="1077218"/>
          </a:xfrm>
          <a:prstGeom prst="rect">
            <a:avLst/>
          </a:prstGeom>
          <a:noFill/>
        </p:spPr>
        <p:txBody>
          <a:bodyPr wrap="square" rtlCol="0">
            <a:spAutoFit/>
          </a:bodyPr>
          <a:lstStyle/>
          <a:p>
            <a:r>
              <a:rPr lang="en-US" sz="3200" dirty="0" smtClean="0">
                <a:solidFill>
                  <a:srgbClr val="FF0000"/>
                </a:solidFill>
                <a:latin typeface="+mn-lt"/>
              </a:rPr>
              <a:t>This is only a partial list</a:t>
            </a:r>
            <a:endParaRPr lang="en-US" sz="3200" dirty="0">
              <a:solidFill>
                <a:srgbClr val="FF0000"/>
              </a:solidFill>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0" y="304800"/>
            <a:ext cx="10287000" cy="533400"/>
          </a:xfrm>
        </p:spPr>
        <p:txBody>
          <a:bodyPr/>
          <a:lstStyle/>
          <a:p>
            <a:r>
              <a:rPr lang="en-US" altLang="en-US" dirty="0"/>
              <a:t>Mismeasurement of Interval Scale Variables: </a:t>
            </a:r>
            <a:br>
              <a:rPr lang="en-US" altLang="en-US" dirty="0"/>
            </a:br>
            <a:r>
              <a:rPr lang="en-US" altLang="en-US" sz="2400" dirty="0"/>
              <a:t>Summary of Bias </a:t>
            </a:r>
            <a:r>
              <a:rPr lang="en-US" altLang="en-US" sz="2400" dirty="0" smtClean="0"/>
              <a:t>In Comparison to </a:t>
            </a:r>
            <a:r>
              <a:rPr lang="en-US" altLang="en-US" sz="2400" dirty="0"/>
              <a:t>Perfectly Measured Variables</a:t>
            </a:r>
          </a:p>
        </p:txBody>
      </p:sp>
      <p:sp>
        <p:nvSpPr>
          <p:cNvPr id="502787"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p:txBody>
      </p:sp>
      <p:graphicFrame>
        <p:nvGraphicFramePr>
          <p:cNvPr id="502788" name="Object 4"/>
          <p:cNvGraphicFramePr>
            <a:graphicFrameLocks noChangeAspect="1"/>
          </p:cNvGraphicFramePr>
          <p:nvPr>
            <p:extLst>
              <p:ext uri="{D42A27DB-BD31-4B8C-83A1-F6EECF244321}">
                <p14:modId xmlns:p14="http://schemas.microsoft.com/office/powerpoint/2010/main" val="2557939195"/>
              </p:ext>
            </p:extLst>
          </p:nvPr>
        </p:nvGraphicFramePr>
        <p:xfrm>
          <a:off x="93663" y="1143000"/>
          <a:ext cx="10231437" cy="5434012"/>
        </p:xfrm>
        <a:graphic>
          <a:graphicData uri="http://schemas.openxmlformats.org/presentationml/2006/ole">
            <mc:AlternateContent xmlns:mc="http://schemas.openxmlformats.org/markup-compatibility/2006">
              <mc:Choice xmlns:v="urn:schemas-microsoft-com:vml" Requires="v">
                <p:oleObj spid="_x0000_s502913" name="Document" r:id="rId5" imgW="10673743" imgH="5423499" progId="Word.Document.8">
                  <p:embed/>
                </p:oleObj>
              </mc:Choice>
              <mc:Fallback>
                <p:oleObj name="Document" r:id="rId5" imgW="10673743" imgH="5423499" progId="Word.Document.8">
                  <p:embed/>
                  <p:pic>
                    <p:nvPicPr>
                      <p:cNvPr id="0" name="Object 4"/>
                      <p:cNvPicPr>
                        <a:picLocks noChangeAspect="1" noChangeArrowheads="1"/>
                      </p:cNvPicPr>
                      <p:nvPr/>
                    </p:nvPicPr>
                    <p:blipFill>
                      <a:blip r:embed="rId6"/>
                      <a:srcRect/>
                      <a:stretch>
                        <a:fillRect/>
                      </a:stretch>
                    </p:blipFill>
                    <p:spPr bwMode="auto">
                      <a:xfrm>
                        <a:off x="93663" y="1143000"/>
                        <a:ext cx="10231437" cy="543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0" y="228600"/>
            <a:ext cx="10287000" cy="533400"/>
          </a:xfrm>
        </p:spPr>
        <p:txBody>
          <a:bodyPr/>
          <a:lstStyle/>
          <a:p>
            <a:r>
              <a:rPr lang="en-US" altLang="en-US" sz="2400" dirty="0"/>
              <a:t>Relating the Reproducibility and Validity of Measurements to Measurement Bias in Analytic Studies </a:t>
            </a:r>
            <a:r>
              <a:rPr lang="en-US" altLang="en-US" sz="2400" dirty="0" smtClean="0"/>
              <a:t> –  </a:t>
            </a:r>
            <a:r>
              <a:rPr lang="en-US" altLang="en-US" sz="2400" dirty="0"/>
              <a:t>Interval Scale </a:t>
            </a:r>
            <a:r>
              <a:rPr lang="en-US" altLang="en-US" sz="2400" dirty="0" smtClean="0"/>
              <a:t>Variables</a:t>
            </a:r>
            <a:endParaRPr lang="en-US" altLang="en-US" sz="2400" dirty="0"/>
          </a:p>
        </p:txBody>
      </p:sp>
      <p:sp>
        <p:nvSpPr>
          <p:cNvPr id="460803" name="Rectangle 3"/>
          <p:cNvSpPr>
            <a:spLocks noGrp="1" noChangeArrowheads="1"/>
          </p:cNvSpPr>
          <p:nvPr>
            <p:ph type="body" sz="half" idx="1"/>
          </p:nvPr>
        </p:nvSpPr>
        <p:spPr>
          <a:xfrm>
            <a:off x="342900" y="1143000"/>
            <a:ext cx="9944100" cy="5334000"/>
          </a:xfrm>
        </p:spPr>
        <p:txBody>
          <a:bodyPr/>
          <a:lstStyle/>
          <a:p>
            <a:pPr>
              <a:buFontTx/>
              <a:buNone/>
            </a:pPr>
            <a:r>
              <a:rPr lang="en-US" altLang="en-US" sz="2400" b="1" dirty="0"/>
              <a:t>Reproducibility (Random error)</a:t>
            </a:r>
          </a:p>
          <a:p>
            <a:pPr>
              <a:buFontTx/>
              <a:buNone/>
            </a:pPr>
            <a:r>
              <a:rPr lang="en-US" altLang="en-US" sz="2400" dirty="0"/>
              <a:t>e.g., random error in an </a:t>
            </a:r>
            <a:r>
              <a:rPr lang="en-US" altLang="en-US" sz="2400" u="sng" dirty="0"/>
              <a:t>exposure</a:t>
            </a:r>
            <a:r>
              <a:rPr lang="en-US" altLang="en-US" sz="2400" dirty="0"/>
              <a:t> variable</a:t>
            </a:r>
          </a:p>
          <a:p>
            <a:pPr>
              <a:buFontTx/>
              <a:buNone/>
            </a:pPr>
            <a:r>
              <a:rPr lang="en-US" altLang="en-US" sz="2000" dirty="0"/>
              <a:t>Assuming:</a:t>
            </a:r>
          </a:p>
          <a:p>
            <a:r>
              <a:rPr lang="en-US" altLang="en-US" sz="2000" dirty="0"/>
              <a:t>Exposure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True</a:t>
            </a:r>
            <a:endParaRPr lang="en-US" altLang="en-US" sz="2000" dirty="0"/>
          </a:p>
          <a:p>
            <a:r>
              <a:rPr lang="en-US" altLang="en-US" sz="2000" dirty="0"/>
              <a:t>Random error is normally distributed with variance, </a:t>
            </a:r>
            <a:r>
              <a:rPr lang="en-US" altLang="en-US" sz="2000" dirty="0">
                <a:sym typeface="Symbol" pitchFamily="18" charset="2"/>
              </a:rPr>
              <a:t></a:t>
            </a:r>
            <a:r>
              <a:rPr lang="en-US" altLang="en-US" sz="2000" baseline="30000" dirty="0">
                <a:sym typeface="Symbol" pitchFamily="18" charset="2"/>
              </a:rPr>
              <a:t>2</a:t>
            </a:r>
            <a:r>
              <a:rPr lang="en-US" altLang="en-US" sz="2000" baseline="-25000" dirty="0">
                <a:sym typeface="Symbol" pitchFamily="18" charset="2"/>
              </a:rPr>
              <a:t>E</a:t>
            </a:r>
            <a:r>
              <a:rPr lang="en-US" altLang="en-US" sz="2000" dirty="0"/>
              <a:t> </a:t>
            </a:r>
          </a:p>
          <a:p>
            <a:r>
              <a:rPr lang="en-US" altLang="en-US" sz="2000" dirty="0" smtClean="0"/>
              <a:t>We relate interval scale exposures to outcomes via regression (</a:t>
            </a:r>
            <a:r>
              <a:rPr lang="en-US" altLang="en-US" sz="1600" dirty="0" smtClean="0"/>
              <a:t>e.g.,</a:t>
            </a:r>
            <a:r>
              <a:rPr lang="en-US" altLang="en-US" sz="300" dirty="0" smtClean="0"/>
              <a:t> </a:t>
            </a:r>
            <a:r>
              <a:rPr lang="en-US" altLang="en-US" sz="2000" dirty="0" smtClean="0"/>
              <a:t>OLS regression)</a:t>
            </a:r>
          </a:p>
          <a:p>
            <a:r>
              <a:rPr lang="en-US" altLang="en-US" sz="2000" dirty="0" smtClean="0"/>
              <a:t>Then</a:t>
            </a:r>
            <a:r>
              <a:rPr lang="en-US" altLang="en-US" sz="2000" dirty="0"/>
              <a:t>, the observed regression </a:t>
            </a:r>
            <a:r>
              <a:rPr lang="en-US" altLang="en-US" sz="2000" dirty="0" smtClean="0"/>
              <a:t>coefficient (which is a measure of association) </a:t>
            </a:r>
            <a:r>
              <a:rPr lang="en-US" altLang="en-US" sz="2000" dirty="0"/>
              <a:t>is equal to the true regression coefficient times: 	</a:t>
            </a:r>
          </a:p>
          <a:p>
            <a:endParaRPr lang="en-US" altLang="en-US" sz="2000" dirty="0"/>
          </a:p>
          <a:p>
            <a:endParaRPr lang="en-US" altLang="en-US" sz="2000" dirty="0"/>
          </a:p>
          <a:p>
            <a:endParaRPr lang="en-US" altLang="en-US" sz="2000" dirty="0"/>
          </a:p>
          <a:p>
            <a:endParaRPr lang="en-US" altLang="en-US" sz="2000" dirty="0"/>
          </a:p>
          <a:p>
            <a:pPr>
              <a:lnSpc>
                <a:spcPct val="90000"/>
              </a:lnSpc>
              <a:spcBef>
                <a:spcPts val="0"/>
              </a:spcBef>
            </a:pPr>
            <a:endParaRPr lang="en-US" altLang="en-US" sz="2000" dirty="0" smtClean="0"/>
          </a:p>
          <a:p>
            <a:pPr>
              <a:lnSpc>
                <a:spcPct val="80000"/>
              </a:lnSpc>
              <a:spcBef>
                <a:spcPts val="0"/>
              </a:spcBef>
            </a:pPr>
            <a:r>
              <a:rPr lang="en-US" altLang="en-US" sz="2000" dirty="0" smtClean="0"/>
              <a:t>i.e</a:t>
            </a:r>
            <a:r>
              <a:rPr lang="en-US" altLang="en-US" sz="2000" dirty="0"/>
              <a:t>., the greater the measurement error, the greater the attenuation (bias) towards the null (e.g., if ICC  is 0.5, the </a:t>
            </a:r>
            <a:r>
              <a:rPr lang="en-US" altLang="en-US" sz="2000" dirty="0" smtClean="0"/>
              <a:t>observed measure </a:t>
            </a:r>
            <a:r>
              <a:rPr lang="en-US" altLang="en-US" sz="2000" dirty="0"/>
              <a:t>of association is halved)</a:t>
            </a:r>
            <a:r>
              <a:rPr lang="en-US" altLang="en-US" dirty="0"/>
              <a:t>	</a:t>
            </a:r>
          </a:p>
          <a:p>
            <a:pPr>
              <a:buFontTx/>
              <a:buNone/>
            </a:pPr>
            <a:r>
              <a:rPr lang="en-US" altLang="en-US" dirty="0"/>
              <a:t>			</a:t>
            </a:r>
          </a:p>
          <a:p>
            <a:endParaRPr lang="en-US" altLang="en-US" dirty="0"/>
          </a:p>
          <a:p>
            <a:endParaRPr lang="en-US" altLang="en-US" dirty="0"/>
          </a:p>
        </p:txBody>
      </p:sp>
      <p:graphicFrame>
        <p:nvGraphicFramePr>
          <p:cNvPr id="460804" name="Object 4"/>
          <p:cNvGraphicFramePr>
            <a:graphicFrameLocks noChangeAspect="1"/>
          </p:cNvGraphicFramePr>
          <p:nvPr>
            <p:extLst>
              <p:ext uri="{D42A27DB-BD31-4B8C-83A1-F6EECF244321}">
                <p14:modId xmlns:p14="http://schemas.microsoft.com/office/powerpoint/2010/main" val="3843512933"/>
              </p:ext>
            </p:extLst>
          </p:nvPr>
        </p:nvGraphicFramePr>
        <p:xfrm>
          <a:off x="1485900" y="4267200"/>
          <a:ext cx="2846388" cy="1371600"/>
        </p:xfrm>
        <a:graphic>
          <a:graphicData uri="http://schemas.openxmlformats.org/presentationml/2006/ole">
            <mc:AlternateContent xmlns:mc="http://schemas.openxmlformats.org/markup-compatibility/2006">
              <mc:Choice xmlns:v="urn:schemas-microsoft-com:vml" Requires="v">
                <p:oleObj spid="_x0000_s460951" name="Equation" r:id="rId4" imgW="965160" imgH="634680" progId="Equation.3">
                  <p:embed/>
                </p:oleObj>
              </mc:Choice>
              <mc:Fallback>
                <p:oleObj name="Equation" r:id="rId4" imgW="965160" imgH="6346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4267200"/>
                        <a:ext cx="284638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05" name="Text Box 5"/>
          <p:cNvSpPr txBox="1">
            <a:spLocks noChangeArrowheads="1"/>
          </p:cNvSpPr>
          <p:nvPr/>
        </p:nvSpPr>
        <p:spPr bwMode="auto">
          <a:xfrm>
            <a:off x="4533900" y="4267200"/>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(i.e. reproducibility, the intraclass correlation coefficient)</a:t>
            </a:r>
            <a:endParaRPr lang="en-US" altLang="en-US" sz="2100" dirty="0"/>
          </a:p>
        </p:txBody>
      </p:sp>
      <p:sp>
        <p:nvSpPr>
          <p:cNvPr id="460807" name="Text Box 7"/>
          <p:cNvSpPr txBox="1">
            <a:spLocks noChangeArrowheads="1"/>
          </p:cNvSpPr>
          <p:nvPr/>
        </p:nvSpPr>
        <p:spPr bwMode="auto">
          <a:xfrm>
            <a:off x="6057900" y="838200"/>
            <a:ext cx="137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Truth and Error</a:t>
            </a:r>
          </a:p>
        </p:txBody>
      </p:sp>
      <p:sp>
        <p:nvSpPr>
          <p:cNvPr id="460808" name="Freeform 8"/>
          <p:cNvSpPr>
            <a:spLocks/>
          </p:cNvSpPr>
          <p:nvPr/>
        </p:nvSpPr>
        <p:spPr bwMode="auto">
          <a:xfrm>
            <a:off x="8039100" y="1219200"/>
            <a:ext cx="914400" cy="1371600"/>
          </a:xfrm>
          <a:custGeom>
            <a:avLst/>
            <a:gdLst>
              <a:gd name="T0" fmla="*/ 0 w 960"/>
              <a:gd name="T1" fmla="*/ 1440 h 1440"/>
              <a:gd name="T2" fmla="*/ 432 w 960"/>
              <a:gd name="T3" fmla="*/ 0 h 1440"/>
              <a:gd name="T4" fmla="*/ 960 w 960"/>
              <a:gd name="T5" fmla="*/ 1440 h 1440"/>
            </a:gdLst>
            <a:ahLst/>
            <a:cxnLst>
              <a:cxn ang="0">
                <a:pos x="T0" y="T1"/>
              </a:cxn>
              <a:cxn ang="0">
                <a:pos x="T2" y="T3"/>
              </a:cxn>
              <a:cxn ang="0">
                <a:pos x="T4" y="T5"/>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09" name="Line 9"/>
          <p:cNvSpPr>
            <a:spLocks noChangeShapeType="1"/>
          </p:cNvSpPr>
          <p:nvPr/>
        </p:nvSpPr>
        <p:spPr bwMode="auto">
          <a:xfrm>
            <a:off x="7429500" y="11430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1" name="Line 11"/>
          <p:cNvSpPr>
            <a:spLocks noChangeShapeType="1"/>
          </p:cNvSpPr>
          <p:nvPr/>
        </p:nvSpPr>
        <p:spPr bwMode="auto">
          <a:xfrm>
            <a:off x="7429500" y="27432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2" name="Freeform 12"/>
          <p:cNvSpPr>
            <a:spLocks/>
          </p:cNvSpPr>
          <p:nvPr/>
        </p:nvSpPr>
        <p:spPr bwMode="auto">
          <a:xfrm>
            <a:off x="7581900" y="1219200"/>
            <a:ext cx="1866900" cy="1295400"/>
          </a:xfrm>
          <a:custGeom>
            <a:avLst/>
            <a:gdLst>
              <a:gd name="T0" fmla="*/ 0 w 1776"/>
              <a:gd name="T1" fmla="*/ 1536 h 1536"/>
              <a:gd name="T2" fmla="*/ 816 w 1776"/>
              <a:gd name="T3" fmla="*/ 0 h 1536"/>
              <a:gd name="T4" fmla="*/ 1776 w 1776"/>
              <a:gd name="T5" fmla="*/ 1536 h 1536"/>
            </a:gdLst>
            <a:ahLst/>
            <a:cxnLst>
              <a:cxn ang="0">
                <a:pos x="T0" y="T1"/>
              </a:cxn>
              <a:cxn ang="0">
                <a:pos x="T2" y="T3"/>
              </a:cxn>
              <a:cxn ang="0">
                <a:pos x="T4" y="T5"/>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3" name="Text Box 13"/>
          <p:cNvSpPr txBox="1">
            <a:spLocks noChangeArrowheads="1"/>
          </p:cNvSpPr>
          <p:nvPr/>
        </p:nvSpPr>
        <p:spPr bwMode="auto">
          <a:xfrm>
            <a:off x="8915400" y="914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Truth</a:t>
            </a:r>
          </a:p>
        </p:txBody>
      </p:sp>
      <p:sp>
        <p:nvSpPr>
          <p:cNvPr id="460814" name="Line 14"/>
          <p:cNvSpPr>
            <a:spLocks noChangeShapeType="1"/>
          </p:cNvSpPr>
          <p:nvPr/>
        </p:nvSpPr>
        <p:spPr bwMode="auto">
          <a:xfrm>
            <a:off x="6972300" y="16764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5" name="Line 15"/>
          <p:cNvSpPr>
            <a:spLocks noChangeShapeType="1"/>
          </p:cNvSpPr>
          <p:nvPr/>
        </p:nvSpPr>
        <p:spPr bwMode="auto">
          <a:xfrm flipH="1">
            <a:off x="8801100" y="12954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0816" name="Text Box 16"/>
          <p:cNvSpPr txBox="1">
            <a:spLocks noChangeArrowheads="1"/>
          </p:cNvSpPr>
          <p:nvPr/>
        </p:nvSpPr>
        <p:spPr bwMode="auto">
          <a:xfrm>
            <a:off x="5143500" y="5105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3300"/>
                </a:solidFill>
                <a:latin typeface="+mn-lt"/>
              </a:rPr>
              <a:t>Regression Dilution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0" y="228600"/>
            <a:ext cx="10287000" cy="533400"/>
          </a:xfrm>
        </p:spPr>
        <p:txBody>
          <a:bodyPr/>
          <a:lstStyle/>
          <a:p>
            <a:r>
              <a:rPr lang="en-US" altLang="en-US" sz="2400" dirty="0"/>
              <a:t>Relating the Reproducibility and Validity of Measurements to Measurement Bias in Analytic Studies – Interval Scale  Variables</a:t>
            </a:r>
          </a:p>
        </p:txBody>
      </p:sp>
      <p:sp>
        <p:nvSpPr>
          <p:cNvPr id="528387" name="Rectangle 3"/>
          <p:cNvSpPr>
            <a:spLocks noGrp="1" noChangeArrowheads="1"/>
          </p:cNvSpPr>
          <p:nvPr>
            <p:ph type="body" sz="half" idx="1"/>
          </p:nvPr>
        </p:nvSpPr>
        <p:spPr>
          <a:xfrm>
            <a:off x="342900" y="1143000"/>
            <a:ext cx="9944100" cy="5334000"/>
          </a:xfrm>
        </p:spPr>
        <p:txBody>
          <a:bodyPr/>
          <a:lstStyle/>
          <a:p>
            <a:endParaRPr lang="en-US" altLang="en-US" dirty="0"/>
          </a:p>
          <a:p>
            <a:endParaRPr lang="en-US" altLang="en-US" dirty="0"/>
          </a:p>
        </p:txBody>
      </p:sp>
      <p:sp>
        <p:nvSpPr>
          <p:cNvPr id="528399" name="Rectangle 15"/>
          <p:cNvSpPr>
            <a:spLocks noChangeArrowheads="1"/>
          </p:cNvSpPr>
          <p:nvPr/>
        </p:nvSpPr>
        <p:spPr bwMode="auto">
          <a:xfrm>
            <a:off x="419100" y="1295400"/>
            <a:ext cx="98679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en-US" dirty="0">
                <a:solidFill>
                  <a:srgbClr val="FF3300"/>
                </a:solidFill>
              </a:rPr>
              <a:t>See </a:t>
            </a:r>
            <a:r>
              <a:rPr lang="en-US" altLang="en-US" dirty="0" smtClean="0">
                <a:solidFill>
                  <a:srgbClr val="FF3300"/>
                </a:solidFill>
              </a:rPr>
              <a:t>Additional Material Slides </a:t>
            </a:r>
            <a:r>
              <a:rPr lang="en-US" altLang="en-US" dirty="0">
                <a:solidFill>
                  <a:srgbClr val="FF3300"/>
                </a:solidFill>
              </a:rPr>
              <a:t>for </a:t>
            </a:r>
            <a:r>
              <a:rPr lang="en-US" altLang="en-US" dirty="0" smtClean="0">
                <a:solidFill>
                  <a:srgbClr val="FF3300"/>
                </a:solidFill>
              </a:rPr>
              <a:t>More Examples</a:t>
            </a:r>
            <a:endParaRPr lang="en-US" altLang="en-US" dirty="0">
              <a:solidFill>
                <a:srgbClr val="FF33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304800"/>
            <a:ext cx="8743950" cy="533400"/>
          </a:xfrm>
        </p:spPr>
        <p:txBody>
          <a:bodyPr/>
          <a:lstStyle/>
          <a:p>
            <a:r>
              <a:rPr lang="en-US" altLang="en-US" dirty="0"/>
              <a:t>Advanced Topics</a:t>
            </a:r>
          </a:p>
        </p:txBody>
      </p:sp>
      <p:sp>
        <p:nvSpPr>
          <p:cNvPr id="399363" name="Rectangle 3"/>
          <p:cNvSpPr>
            <a:spLocks noGrp="1" noChangeArrowheads="1"/>
          </p:cNvSpPr>
          <p:nvPr>
            <p:ph type="body" idx="1"/>
          </p:nvPr>
        </p:nvSpPr>
        <p:spPr>
          <a:xfrm>
            <a:off x="38100" y="1219200"/>
            <a:ext cx="10210800" cy="5181600"/>
          </a:xfrm>
        </p:spPr>
        <p:txBody>
          <a:bodyPr/>
          <a:lstStyle/>
          <a:p>
            <a:pPr>
              <a:lnSpc>
                <a:spcPct val="90000"/>
              </a:lnSpc>
            </a:pPr>
            <a:r>
              <a:rPr lang="en-US" altLang="en-US" sz="2400" b="1" dirty="0"/>
              <a:t>Misclassification of multi-level categorical exposure variables</a:t>
            </a:r>
          </a:p>
          <a:p>
            <a:pPr lvl="1">
              <a:lnSpc>
                <a:spcPct val="90000"/>
              </a:lnSpc>
            </a:pPr>
            <a:r>
              <a:rPr lang="en-US" altLang="en-US" sz="2400" dirty="0"/>
              <a:t>some of the rules change regarding direction of bias</a:t>
            </a:r>
          </a:p>
          <a:p>
            <a:pPr lvl="1">
              <a:lnSpc>
                <a:spcPct val="90000"/>
              </a:lnSpc>
            </a:pPr>
            <a:r>
              <a:rPr lang="en-US" altLang="en-US" sz="2400" dirty="0"/>
              <a:t>See </a:t>
            </a:r>
            <a:r>
              <a:rPr lang="en-US" altLang="en-US" sz="2400" dirty="0" smtClean="0">
                <a:solidFill>
                  <a:srgbClr val="FF3300"/>
                </a:solidFill>
              </a:rPr>
              <a:t>Additional Material Slides</a:t>
            </a:r>
            <a:r>
              <a:rPr lang="en-US" altLang="en-US" sz="2400" dirty="0" smtClean="0"/>
              <a:t> </a:t>
            </a:r>
            <a:r>
              <a:rPr lang="en-US" altLang="en-US" sz="2400" dirty="0"/>
              <a:t>for examples</a:t>
            </a:r>
          </a:p>
          <a:p>
            <a:pPr lvl="1">
              <a:lnSpc>
                <a:spcPct val="90000"/>
              </a:lnSpc>
            </a:pPr>
            <a:endParaRPr lang="en-US" altLang="en-US" sz="800" dirty="0"/>
          </a:p>
          <a:p>
            <a:pPr lvl="1">
              <a:lnSpc>
                <a:spcPct val="90000"/>
              </a:lnSpc>
            </a:pPr>
            <a:endParaRPr lang="en-US" altLang="en-US" sz="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76200"/>
            <a:ext cx="8743950" cy="533400"/>
          </a:xfrm>
        </p:spPr>
        <p:txBody>
          <a:bodyPr/>
          <a:lstStyle/>
          <a:p>
            <a:r>
              <a:rPr lang="en-US" altLang="en-US" dirty="0"/>
              <a:t>Advanced Topics</a:t>
            </a:r>
          </a:p>
        </p:txBody>
      </p:sp>
      <p:sp>
        <p:nvSpPr>
          <p:cNvPr id="399363" name="Rectangle 3"/>
          <p:cNvSpPr>
            <a:spLocks noGrp="1" noChangeArrowheads="1"/>
          </p:cNvSpPr>
          <p:nvPr>
            <p:ph type="body" idx="1"/>
          </p:nvPr>
        </p:nvSpPr>
        <p:spPr>
          <a:xfrm>
            <a:off x="38100" y="838200"/>
            <a:ext cx="10134600" cy="5181600"/>
          </a:xfrm>
        </p:spPr>
        <p:txBody>
          <a:bodyPr/>
          <a:lstStyle/>
          <a:p>
            <a:pPr>
              <a:lnSpc>
                <a:spcPct val="90000"/>
              </a:lnSpc>
            </a:pPr>
            <a:r>
              <a:rPr lang="en-US" altLang="en-US" sz="2400" b="1" dirty="0" smtClean="0"/>
              <a:t>Mismeasurement </a:t>
            </a:r>
            <a:r>
              <a:rPr lang="en-US" altLang="en-US" sz="2400" b="1" dirty="0"/>
              <a:t>of confounding </a:t>
            </a:r>
            <a:r>
              <a:rPr lang="en-US" altLang="en-US" sz="2400" b="1" dirty="0" smtClean="0"/>
              <a:t>variables</a:t>
            </a:r>
          </a:p>
          <a:p>
            <a:pPr>
              <a:lnSpc>
                <a:spcPct val="90000"/>
              </a:lnSpc>
            </a:pPr>
            <a:endParaRPr lang="en-US" altLang="en-US" sz="800" dirty="0"/>
          </a:p>
          <a:p>
            <a:pPr lvl="1">
              <a:lnSpc>
                <a:spcPct val="90000"/>
              </a:lnSpc>
            </a:pPr>
            <a:r>
              <a:rPr lang="en-US" altLang="en-US" sz="2400" dirty="0"/>
              <a:t>When confounding variables are </a:t>
            </a:r>
            <a:r>
              <a:rPr lang="en-US" altLang="en-US" sz="2400" dirty="0" smtClean="0"/>
              <a:t>mismeasured and then controlled for, </a:t>
            </a:r>
            <a:r>
              <a:rPr lang="en-US" altLang="en-US" sz="2400" dirty="0"/>
              <a:t>the net result is failure to fully control (adjust) for that variable</a:t>
            </a:r>
          </a:p>
          <a:p>
            <a:pPr lvl="2">
              <a:spcBef>
                <a:spcPts val="1200"/>
              </a:spcBef>
            </a:pPr>
            <a:r>
              <a:rPr lang="en-US" altLang="en-US" sz="2000" dirty="0"/>
              <a:t>You are left with “residual confounding”</a:t>
            </a:r>
          </a:p>
          <a:p>
            <a:pPr lvl="2">
              <a:spcBef>
                <a:spcPts val="1200"/>
              </a:spcBef>
            </a:pPr>
            <a:r>
              <a:rPr lang="en-US" altLang="en-US" sz="2000" dirty="0" smtClean="0"/>
              <a:t>“</a:t>
            </a:r>
            <a:r>
              <a:rPr lang="en-US" altLang="en-US" sz="2000" dirty="0"/>
              <a:t>Adjusted” measures of association </a:t>
            </a:r>
            <a:r>
              <a:rPr lang="en-US" altLang="en-US" sz="2000" dirty="0" smtClean="0"/>
              <a:t>are not fully adjusted; they are over- </a:t>
            </a:r>
            <a:r>
              <a:rPr lang="en-US" altLang="en-US" sz="2000" dirty="0"/>
              <a:t>or </a:t>
            </a:r>
            <a:r>
              <a:rPr lang="en-US" altLang="en-US" sz="2000" dirty="0" smtClean="0"/>
              <a:t>underestimated in comparison to truth</a:t>
            </a:r>
          </a:p>
          <a:p>
            <a:pPr lvl="2">
              <a:spcBef>
                <a:spcPts val="1200"/>
              </a:spcBef>
            </a:pPr>
            <a:r>
              <a:rPr lang="en-US" altLang="en-US" sz="2000" dirty="0" smtClean="0"/>
              <a:t>One rule:  independent non-differential misclassification of a dichotomous confounder</a:t>
            </a:r>
          </a:p>
          <a:p>
            <a:pPr lvl="3">
              <a:spcBef>
                <a:spcPts val="600"/>
              </a:spcBef>
            </a:pPr>
            <a:r>
              <a:rPr lang="en-US" altLang="en-US" dirty="0" smtClean="0"/>
              <a:t>results in an adjusted estimate somewhere between the unadjusted estimate and the true adjusted estimate (“you are part way there”)</a:t>
            </a:r>
          </a:p>
          <a:p>
            <a:pPr lvl="2">
              <a:spcBef>
                <a:spcPts val="1200"/>
              </a:spcBef>
            </a:pPr>
            <a:r>
              <a:rPr lang="en-US" altLang="en-US" sz="2000" dirty="0" smtClean="0"/>
              <a:t>Bigger problem: dependence between confounder measurement error and exposure measurement error</a:t>
            </a:r>
          </a:p>
          <a:p>
            <a:pPr lvl="3">
              <a:lnSpc>
                <a:spcPct val="90000"/>
              </a:lnSpc>
            </a:pPr>
            <a:r>
              <a:rPr lang="en-US" altLang="en-US" dirty="0"/>
              <a:t>c</a:t>
            </a:r>
            <a:r>
              <a:rPr lang="en-US" altLang="en-US" dirty="0" smtClean="0"/>
              <a:t>an result in adjusted estimates that are more biased than unadjusted estimates  (“more harm than good”)</a:t>
            </a:r>
          </a:p>
          <a:p>
            <a:pPr lvl="3">
              <a:lnSpc>
                <a:spcPct val="90000"/>
              </a:lnSpc>
            </a:pPr>
            <a:r>
              <a:rPr lang="en-US" altLang="en-US" dirty="0"/>
              <a:t>f</a:t>
            </a:r>
            <a:r>
              <a:rPr lang="en-US" altLang="en-US" dirty="0" smtClean="0"/>
              <a:t>rontier of methodologic research</a:t>
            </a:r>
            <a:endParaRPr lang="en-US" altLang="en-US" dirty="0"/>
          </a:p>
          <a:p>
            <a:pPr marL="914400" lvl="2" indent="0">
              <a:lnSpc>
                <a:spcPct val="90000"/>
              </a:lnSpc>
              <a:buNone/>
            </a:pPr>
            <a:endParaRPr lang="en-US" altLang="en-US" sz="800" dirty="0"/>
          </a:p>
        </p:txBody>
      </p:sp>
    </p:spTree>
    <p:extLst>
      <p:ext uri="{BB962C8B-B14F-4D97-AF65-F5344CB8AC3E}">
        <p14:creationId xmlns:p14="http://schemas.microsoft.com/office/powerpoint/2010/main" val="25464225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762000" y="228600"/>
            <a:ext cx="8743950" cy="533400"/>
          </a:xfrm>
        </p:spPr>
        <p:txBody>
          <a:bodyPr/>
          <a:lstStyle/>
          <a:p>
            <a:r>
              <a:rPr lang="en-US" altLang="en-US" dirty="0"/>
              <a:t>Advanced Topics</a:t>
            </a:r>
          </a:p>
        </p:txBody>
      </p:sp>
      <p:sp>
        <p:nvSpPr>
          <p:cNvPr id="399363" name="Rectangle 3"/>
          <p:cNvSpPr>
            <a:spLocks noGrp="1" noChangeArrowheads="1"/>
          </p:cNvSpPr>
          <p:nvPr>
            <p:ph type="body" idx="1"/>
          </p:nvPr>
        </p:nvSpPr>
        <p:spPr>
          <a:xfrm>
            <a:off x="38100" y="990600"/>
            <a:ext cx="10134600" cy="5181600"/>
          </a:xfrm>
        </p:spPr>
        <p:txBody>
          <a:bodyPr/>
          <a:lstStyle/>
          <a:p>
            <a:pPr>
              <a:lnSpc>
                <a:spcPct val="90000"/>
              </a:lnSpc>
            </a:pPr>
            <a:r>
              <a:rPr lang="en-US" altLang="en-US" sz="2400" b="1" dirty="0" smtClean="0"/>
              <a:t>Mismeasurement </a:t>
            </a:r>
            <a:r>
              <a:rPr lang="en-US" altLang="en-US" sz="2400" b="1" dirty="0"/>
              <a:t>of confounding </a:t>
            </a:r>
            <a:r>
              <a:rPr lang="en-US" altLang="en-US" sz="2400" b="1" dirty="0" smtClean="0"/>
              <a:t>variables</a:t>
            </a:r>
          </a:p>
          <a:p>
            <a:pPr>
              <a:lnSpc>
                <a:spcPct val="90000"/>
              </a:lnSpc>
            </a:pPr>
            <a:endParaRPr lang="en-US" altLang="en-US" sz="800" dirty="0"/>
          </a:p>
          <a:p>
            <a:pPr marL="914400" lvl="2" indent="0">
              <a:lnSpc>
                <a:spcPct val="90000"/>
              </a:lnSpc>
              <a:buNone/>
            </a:pPr>
            <a:endParaRPr lang="en-US" altLang="en-US" sz="800" dirty="0"/>
          </a:p>
          <a:p>
            <a:pPr lvl="1">
              <a:lnSpc>
                <a:spcPct val="90000"/>
              </a:lnSpc>
            </a:pPr>
            <a:r>
              <a:rPr lang="en-US" altLang="en-US" sz="2400" dirty="0" smtClean="0"/>
              <a:t>A common problem but typically unrecognized </a:t>
            </a:r>
          </a:p>
          <a:p>
            <a:pPr lvl="1">
              <a:lnSpc>
                <a:spcPct val="90000"/>
              </a:lnSpc>
            </a:pPr>
            <a:endParaRPr lang="en-US" altLang="en-US" sz="1100" dirty="0"/>
          </a:p>
          <a:p>
            <a:pPr lvl="1">
              <a:spcBef>
                <a:spcPts val="0"/>
              </a:spcBef>
            </a:pPr>
            <a:r>
              <a:rPr lang="en-US" altLang="en-US" sz="2400" dirty="0" smtClean="0"/>
              <a:t>Researchers and reviewers </a:t>
            </a:r>
            <a:r>
              <a:rPr lang="en-US" altLang="en-US" sz="2400" dirty="0"/>
              <a:t>focus mainly on optimal measurement of </a:t>
            </a:r>
            <a:r>
              <a:rPr lang="en-US" altLang="en-US" sz="2400" dirty="0" smtClean="0"/>
              <a:t>primary exposure </a:t>
            </a:r>
            <a:r>
              <a:rPr lang="en-US" altLang="en-US" sz="2400" dirty="0"/>
              <a:t>&amp; </a:t>
            </a:r>
            <a:r>
              <a:rPr lang="en-US" altLang="en-US" sz="2400" dirty="0" smtClean="0"/>
              <a:t>outcome</a:t>
            </a:r>
          </a:p>
          <a:p>
            <a:pPr lvl="2">
              <a:spcBef>
                <a:spcPts val="0"/>
              </a:spcBef>
            </a:pPr>
            <a:endParaRPr lang="en-US" altLang="en-US" sz="1000" dirty="0"/>
          </a:p>
          <a:p>
            <a:pPr lvl="1">
              <a:spcBef>
                <a:spcPts val="0"/>
              </a:spcBef>
            </a:pPr>
            <a:r>
              <a:rPr lang="en-US" altLang="en-US" sz="2400" dirty="0"/>
              <a:t>By the time confounders </a:t>
            </a:r>
            <a:r>
              <a:rPr lang="en-US" altLang="en-US" sz="2400" dirty="0" smtClean="0"/>
              <a:t>are considered, </a:t>
            </a:r>
            <a:r>
              <a:rPr lang="en-US" altLang="en-US" sz="2400" dirty="0"/>
              <a:t>everyone is too exhausted </a:t>
            </a:r>
          </a:p>
          <a:p>
            <a:pPr lvl="2">
              <a:lnSpc>
                <a:spcPct val="120000"/>
              </a:lnSpc>
            </a:pPr>
            <a:r>
              <a:rPr lang="en-US" altLang="en-US" sz="2200" dirty="0"/>
              <a:t>e.g., when controlling for </a:t>
            </a:r>
            <a:r>
              <a:rPr lang="en-US" altLang="en-US" sz="2200" dirty="0" smtClean="0"/>
              <a:t>smoking (a complex quantitative exposure), </a:t>
            </a:r>
            <a:r>
              <a:rPr lang="en-US" altLang="en-US" sz="2200" dirty="0"/>
              <a:t>does classification of people into smokers and non-smokers based on current smoking capture the essence of the </a:t>
            </a:r>
            <a:r>
              <a:rPr lang="en-US" altLang="en-US" sz="2200" dirty="0" smtClean="0"/>
              <a:t>construct? </a:t>
            </a:r>
            <a:endParaRPr lang="en-US" altLang="en-US" sz="2200" dirty="0"/>
          </a:p>
          <a:p>
            <a:pPr lvl="1">
              <a:lnSpc>
                <a:spcPct val="90000"/>
              </a:lnSpc>
            </a:pPr>
            <a:endParaRPr lang="en-US" altLang="en-US" sz="800" dirty="0"/>
          </a:p>
        </p:txBody>
      </p:sp>
    </p:spTree>
    <p:extLst>
      <p:ext uri="{BB962C8B-B14F-4D97-AF65-F5344CB8AC3E}">
        <p14:creationId xmlns:p14="http://schemas.microsoft.com/office/powerpoint/2010/main" val="2454003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762000" y="152400"/>
            <a:ext cx="8743950" cy="533400"/>
          </a:xfrm>
        </p:spPr>
        <p:txBody>
          <a:bodyPr/>
          <a:lstStyle/>
          <a:p>
            <a:r>
              <a:rPr lang="en-US" altLang="en-US" dirty="0"/>
              <a:t>Advanced Topics</a:t>
            </a:r>
          </a:p>
        </p:txBody>
      </p:sp>
      <p:sp>
        <p:nvSpPr>
          <p:cNvPr id="530435" name="Rectangle 3"/>
          <p:cNvSpPr>
            <a:spLocks noGrp="1" noChangeArrowheads="1"/>
          </p:cNvSpPr>
          <p:nvPr>
            <p:ph type="body" idx="1"/>
          </p:nvPr>
        </p:nvSpPr>
        <p:spPr>
          <a:xfrm>
            <a:off x="38100" y="685800"/>
            <a:ext cx="10248900" cy="5638800"/>
          </a:xfrm>
        </p:spPr>
        <p:txBody>
          <a:bodyPr/>
          <a:lstStyle/>
          <a:p>
            <a:pPr lvl="1">
              <a:lnSpc>
                <a:spcPct val="80000"/>
              </a:lnSpc>
            </a:pPr>
            <a:endParaRPr lang="en-US" altLang="en-US" sz="800" dirty="0"/>
          </a:p>
          <a:p>
            <a:pPr>
              <a:lnSpc>
                <a:spcPct val="80000"/>
              </a:lnSpc>
            </a:pPr>
            <a:r>
              <a:rPr lang="en-US" altLang="en-US" sz="2400" b="1" dirty="0"/>
              <a:t>Back-calculating to unbiased results</a:t>
            </a:r>
          </a:p>
          <a:p>
            <a:pPr lvl="1">
              <a:lnSpc>
                <a:spcPct val="80000"/>
              </a:lnSpc>
            </a:pPr>
            <a:r>
              <a:rPr lang="en-US" altLang="en-US" sz="2400" dirty="0"/>
              <a:t>T</a:t>
            </a:r>
            <a:r>
              <a:rPr lang="en-US" altLang="en-US" sz="2400" dirty="0" smtClean="0"/>
              <a:t>hus </a:t>
            </a:r>
            <a:r>
              <a:rPr lang="en-US" altLang="en-US" sz="2400" dirty="0"/>
              <a:t>far, truth about measurement quality and the relationships between exposure/outcome variables have been assumed </a:t>
            </a:r>
          </a:p>
          <a:p>
            <a:pPr lvl="2">
              <a:lnSpc>
                <a:spcPct val="80000"/>
              </a:lnSpc>
            </a:pPr>
            <a:r>
              <a:rPr lang="en-US" altLang="en-US" sz="2000" dirty="0"/>
              <a:t>We have then predicted what the bias will be in observed results</a:t>
            </a:r>
          </a:p>
          <a:p>
            <a:pPr lvl="2">
              <a:lnSpc>
                <a:spcPct val="80000"/>
              </a:lnSpc>
            </a:pPr>
            <a:endParaRPr lang="en-US" altLang="en-US" sz="1000" dirty="0"/>
          </a:p>
          <a:p>
            <a:pPr lvl="1">
              <a:lnSpc>
                <a:spcPct val="80000"/>
              </a:lnSpc>
            </a:pPr>
            <a:r>
              <a:rPr lang="en-US" altLang="en-US" sz="2400" dirty="0"/>
              <a:t>In practice, we have observed results and sometimes a guess about the measurement </a:t>
            </a:r>
            <a:r>
              <a:rPr lang="en-US" altLang="en-US" sz="2400" dirty="0" smtClean="0"/>
              <a:t>quality, but we seek truth </a:t>
            </a:r>
            <a:r>
              <a:rPr lang="en-US" altLang="en-US" sz="2200" dirty="0" smtClean="0"/>
              <a:t>(e.g., an association)</a:t>
            </a:r>
            <a:endParaRPr lang="en-US" altLang="en-US" sz="2200" dirty="0"/>
          </a:p>
          <a:p>
            <a:pPr lvl="1">
              <a:lnSpc>
                <a:spcPct val="80000"/>
              </a:lnSpc>
            </a:pPr>
            <a:endParaRPr lang="en-US" altLang="en-US" sz="1400" dirty="0"/>
          </a:p>
          <a:p>
            <a:pPr lvl="1">
              <a:lnSpc>
                <a:spcPct val="80000"/>
              </a:lnSpc>
            </a:pPr>
            <a:r>
              <a:rPr lang="en-US" altLang="en-US" sz="2400" dirty="0"/>
              <a:t>W</a:t>
            </a:r>
            <a:r>
              <a:rPr lang="en-US" altLang="en-US" sz="2400" dirty="0" smtClean="0"/>
              <a:t>hen </a:t>
            </a:r>
            <a:r>
              <a:rPr lang="en-US" altLang="en-US" sz="2400" dirty="0"/>
              <a:t>extent of classification errors (e.g., PPV, NPV, sensitivity &amp; specificity, ICC) are known, it is possible to back-calculate to truth</a:t>
            </a:r>
          </a:p>
          <a:p>
            <a:pPr lvl="1">
              <a:lnSpc>
                <a:spcPct val="80000"/>
              </a:lnSpc>
            </a:pPr>
            <a:endParaRPr lang="en-US" altLang="en-US" sz="1200" dirty="0"/>
          </a:p>
          <a:p>
            <a:pPr lvl="1">
              <a:lnSpc>
                <a:spcPct val="80000"/>
              </a:lnSpc>
            </a:pPr>
            <a:r>
              <a:rPr lang="en-US" altLang="en-US" sz="2400" dirty="0"/>
              <a:t>I</a:t>
            </a:r>
            <a:r>
              <a:rPr lang="en-US" altLang="en-US" sz="2400" dirty="0" smtClean="0"/>
              <a:t>f </a:t>
            </a:r>
            <a:r>
              <a:rPr lang="en-US" altLang="en-US" sz="2400" dirty="0"/>
              <a:t>exact classification errors are not known, it is possible to perform sensitivity analyses to estimate a range of study results given a range of possible classification errors</a:t>
            </a:r>
          </a:p>
          <a:p>
            <a:pPr lvl="1">
              <a:lnSpc>
                <a:spcPct val="80000"/>
              </a:lnSpc>
            </a:pPr>
            <a:endParaRPr lang="en-US" altLang="en-US" sz="1600" dirty="0"/>
          </a:p>
          <a:p>
            <a:pPr lvl="1">
              <a:lnSpc>
                <a:spcPct val="80000"/>
              </a:lnSpc>
            </a:pPr>
            <a:r>
              <a:rPr lang="en-US" altLang="en-US" sz="2400" b="1" dirty="0"/>
              <a:t>“Quantitative bias analysis</a:t>
            </a:r>
            <a:r>
              <a:rPr lang="en-US" altLang="en-US" sz="2400" b="1" dirty="0" smtClean="0"/>
              <a:t>”– growing field as software evolves</a:t>
            </a:r>
          </a:p>
          <a:p>
            <a:pPr lvl="2">
              <a:lnSpc>
                <a:spcPct val="80000"/>
              </a:lnSpc>
            </a:pPr>
            <a:r>
              <a:rPr lang="en-US" altLang="en-US" sz="2000" dirty="0" smtClean="0"/>
              <a:t>Stata:  “eivreg” for linear regression; “episens” for dichotomous variables</a:t>
            </a:r>
          </a:p>
          <a:p>
            <a:pPr lvl="2">
              <a:lnSpc>
                <a:spcPct val="80000"/>
              </a:lnSpc>
            </a:pPr>
            <a:r>
              <a:rPr lang="en-US" altLang="en-US" sz="2000" dirty="0" smtClean="0"/>
              <a:t>Excel:  Fox et al. spreadsheet </a:t>
            </a:r>
          </a:p>
          <a:p>
            <a:pPr lvl="2">
              <a:lnSpc>
                <a:spcPct val="80000"/>
              </a:lnSpc>
            </a:pPr>
            <a:r>
              <a:rPr lang="en-US" altLang="en-US" sz="2000" dirty="0" smtClean="0"/>
              <a:t>See Optional Reading</a:t>
            </a:r>
            <a:endParaRPr lang="en-US" altLang="en-US" sz="2000" dirty="0"/>
          </a:p>
          <a:p>
            <a:pPr lvl="1">
              <a:lnSpc>
                <a:spcPct val="80000"/>
              </a:lnSpc>
            </a:pPr>
            <a:endParaRPr lang="en-US" altLang="en-US" sz="2400" dirty="0"/>
          </a:p>
        </p:txBody>
      </p:sp>
      <p:sp>
        <p:nvSpPr>
          <p:cNvPr id="4" name="Text Box 16"/>
          <p:cNvSpPr txBox="1">
            <a:spLocks noChangeArrowheads="1"/>
          </p:cNvSpPr>
          <p:nvPr/>
        </p:nvSpPr>
        <p:spPr bwMode="auto">
          <a:xfrm>
            <a:off x="5905500" y="5867400"/>
            <a:ext cx="42905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en-US" dirty="0" smtClean="0">
                <a:solidFill>
                  <a:srgbClr val="FF3300"/>
                </a:solidFill>
                <a:latin typeface="+mn-lt"/>
              </a:rPr>
              <a:t>See Additional Slides </a:t>
            </a:r>
          </a:p>
          <a:p>
            <a:pPr>
              <a:spcBef>
                <a:spcPts val="0"/>
              </a:spcBef>
            </a:pPr>
            <a:r>
              <a:rPr lang="en-US" altLang="en-US" dirty="0" smtClean="0">
                <a:solidFill>
                  <a:srgbClr val="FF3300"/>
                </a:solidFill>
                <a:latin typeface="+mn-lt"/>
              </a:rPr>
              <a:t>for how to use “episens”</a:t>
            </a:r>
            <a:endParaRPr lang="en-US" altLang="en-US" dirty="0">
              <a:solidFill>
                <a:srgbClr val="FF3300"/>
              </a:solidFill>
              <a:latin typeface="+mn-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11" name="Object 3"/>
          <p:cNvGraphicFramePr>
            <a:graphicFrameLocks noGrp="1" noChangeAspect="1"/>
          </p:cNvGraphicFramePr>
          <p:nvPr>
            <p:ph type="body" idx="1"/>
            <p:extLst>
              <p:ext uri="{D42A27DB-BD31-4B8C-83A1-F6EECF244321}">
                <p14:modId xmlns:p14="http://schemas.microsoft.com/office/powerpoint/2010/main" val="1589711993"/>
              </p:ext>
            </p:extLst>
          </p:nvPr>
        </p:nvGraphicFramePr>
        <p:xfrm>
          <a:off x="3771900" y="4763371"/>
          <a:ext cx="2895600" cy="1180229"/>
        </p:xfrm>
        <a:graphic>
          <a:graphicData uri="http://schemas.openxmlformats.org/presentationml/2006/ole">
            <mc:AlternateContent xmlns:mc="http://schemas.openxmlformats.org/markup-compatibility/2006">
              <mc:Choice xmlns:v="urn:schemas-microsoft-com:vml" Requires="v">
                <p:oleObj spid="_x0000_s299153" name="Bitmap Image" r:id="rId4" imgW="8209524" imgH="3666667" progId="Paint.Picture">
                  <p:embed/>
                </p:oleObj>
              </mc:Choice>
              <mc:Fallback>
                <p:oleObj name="Bitmap Image" r:id="rId4" imgW="8209524" imgH="366666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4763371"/>
                        <a:ext cx="2895600" cy="1180229"/>
                      </a:xfrm>
                      <a:prstGeom prst="rect">
                        <a:avLst/>
                      </a:prstGeom>
                    </p:spPr>
                  </p:pic>
                </p:oleObj>
              </mc:Fallback>
            </mc:AlternateContent>
          </a:graphicData>
        </a:graphic>
      </p:graphicFrame>
      <p:sp>
        <p:nvSpPr>
          <p:cNvPr id="299013" name="Text Box 5"/>
          <p:cNvSpPr txBox="1">
            <a:spLocks noChangeArrowheads="1"/>
          </p:cNvSpPr>
          <p:nvPr/>
        </p:nvSpPr>
        <p:spPr bwMode="auto">
          <a:xfrm>
            <a:off x="4610100" y="5921514"/>
            <a:ext cx="373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Arial" charset="0"/>
              </a:rPr>
              <a:t>Poor Reproducibility</a:t>
            </a:r>
          </a:p>
          <a:p>
            <a:pPr>
              <a:spcBef>
                <a:spcPct val="50000"/>
              </a:spcBef>
            </a:pPr>
            <a:r>
              <a:rPr lang="en-US" altLang="en-US" sz="1600" b="1" dirty="0">
                <a:latin typeface="Arial" charset="0"/>
              </a:rPr>
              <a:t>Poor Validity</a:t>
            </a:r>
          </a:p>
        </p:txBody>
      </p:sp>
      <p:sp>
        <p:nvSpPr>
          <p:cNvPr id="299014" name="Text Box 6"/>
          <p:cNvSpPr txBox="1">
            <a:spLocks noChangeArrowheads="1"/>
          </p:cNvSpPr>
          <p:nvPr/>
        </p:nvSpPr>
        <p:spPr bwMode="auto">
          <a:xfrm>
            <a:off x="2628900" y="592077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latin typeface="Arial" charset="0"/>
              </a:rPr>
              <a:t>Good Reproducibility</a:t>
            </a:r>
          </a:p>
          <a:p>
            <a:pPr>
              <a:spcBef>
                <a:spcPct val="50000"/>
              </a:spcBef>
            </a:pPr>
            <a:r>
              <a:rPr lang="en-US" altLang="en-US" sz="1600" b="1" dirty="0">
                <a:latin typeface="Arial" charset="0"/>
              </a:rPr>
              <a:t>Good Validity</a:t>
            </a:r>
          </a:p>
        </p:txBody>
      </p:sp>
      <p:sp>
        <p:nvSpPr>
          <p:cNvPr id="299017" name="Rectangle 9"/>
          <p:cNvSpPr>
            <a:spLocks noChangeArrowheads="1"/>
          </p:cNvSpPr>
          <p:nvPr/>
        </p:nvSpPr>
        <p:spPr bwMode="auto">
          <a:xfrm>
            <a:off x="333375" y="76200"/>
            <a:ext cx="96869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smtClean="0"/>
              <a:t>Measurement </a:t>
            </a:r>
            <a:r>
              <a:rPr lang="en-US" altLang="en-US" dirty="0"/>
              <a:t>Bias</a:t>
            </a:r>
          </a:p>
        </p:txBody>
      </p:sp>
      <p:sp>
        <p:nvSpPr>
          <p:cNvPr id="299018" name="Rectangle 10"/>
          <p:cNvSpPr>
            <a:spLocks noChangeArrowheads="1"/>
          </p:cNvSpPr>
          <p:nvPr/>
        </p:nvSpPr>
        <p:spPr bwMode="auto">
          <a:xfrm>
            <a:off x="0" y="6858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400" b="1" dirty="0" smtClean="0"/>
              <a:t>Caused by either imperfect measurement validity or reproducibility</a:t>
            </a:r>
          </a:p>
          <a:p>
            <a:pPr>
              <a:lnSpc>
                <a:spcPct val="90000"/>
              </a:lnSpc>
            </a:pPr>
            <a:endParaRPr lang="en-US" altLang="en-US" sz="900" b="1" dirty="0" smtClean="0"/>
          </a:p>
          <a:p>
            <a:pPr>
              <a:lnSpc>
                <a:spcPct val="90000"/>
              </a:lnSpc>
            </a:pPr>
            <a:r>
              <a:rPr lang="en-US" altLang="en-US" sz="2400" b="1" dirty="0" smtClean="0"/>
              <a:t>Two axes of imperfect validity:  “differentiality” and “dependence” </a:t>
            </a:r>
          </a:p>
          <a:p>
            <a:pPr>
              <a:lnSpc>
                <a:spcPct val="90000"/>
              </a:lnSpc>
            </a:pPr>
            <a:endParaRPr lang="en-US" altLang="en-US" sz="900" b="1" dirty="0" smtClean="0"/>
          </a:p>
          <a:p>
            <a:pPr>
              <a:lnSpc>
                <a:spcPct val="90000"/>
              </a:lnSpc>
            </a:pPr>
            <a:r>
              <a:rPr lang="en-US" altLang="en-US" sz="2400" b="1" dirty="0" smtClean="0"/>
              <a:t>Small imperfections in measurement can induce substantial bias</a:t>
            </a:r>
          </a:p>
          <a:p>
            <a:pPr>
              <a:lnSpc>
                <a:spcPct val="90000"/>
              </a:lnSpc>
            </a:pPr>
            <a:endParaRPr lang="en-US" altLang="en-US" sz="900" b="1" dirty="0" smtClean="0"/>
          </a:p>
          <a:p>
            <a:pPr>
              <a:lnSpc>
                <a:spcPct val="90000"/>
              </a:lnSpc>
            </a:pPr>
            <a:r>
              <a:rPr lang="en-US" altLang="en-US" sz="2400" b="1" dirty="0" smtClean="0"/>
              <a:t>Prevention </a:t>
            </a:r>
            <a:r>
              <a:rPr lang="en-US" altLang="en-US" sz="2400" b="1" dirty="0"/>
              <a:t>and avoidance </a:t>
            </a:r>
            <a:r>
              <a:rPr lang="en-US" altLang="en-US" sz="2400" b="1" dirty="0" smtClean="0"/>
              <a:t>of measurement error are </a:t>
            </a:r>
            <a:r>
              <a:rPr lang="en-US" altLang="en-US" sz="2400" b="1" dirty="0"/>
              <a:t>critical</a:t>
            </a:r>
          </a:p>
          <a:p>
            <a:pPr lvl="1"/>
            <a:r>
              <a:rPr lang="en-US" altLang="en-US" sz="2200" b="1" dirty="0" smtClean="0"/>
              <a:t>use </a:t>
            </a:r>
            <a:r>
              <a:rPr lang="en-US" altLang="en-US" sz="2200" b="1" dirty="0"/>
              <a:t>state-of-the-art techniques, blinding, SOPs, and </a:t>
            </a:r>
            <a:r>
              <a:rPr lang="en-US" altLang="en-US" sz="2200" b="1" dirty="0" smtClean="0"/>
              <a:t>replicates</a:t>
            </a:r>
          </a:p>
          <a:p>
            <a:pPr lvl="1"/>
            <a:endParaRPr lang="en-US" altLang="en-US" sz="900" b="1" dirty="0"/>
          </a:p>
          <a:p>
            <a:r>
              <a:rPr lang="en-US" altLang="en-US" sz="2400" b="1" dirty="0" smtClean="0"/>
              <a:t>Not simple to correct after </a:t>
            </a:r>
            <a:r>
              <a:rPr lang="en-US" altLang="en-US" sz="2400" b="1" dirty="0"/>
              <a:t>study (but back-correction </a:t>
            </a:r>
            <a:r>
              <a:rPr lang="en-US" altLang="en-US" sz="2400" b="1" dirty="0" smtClean="0"/>
              <a:t>possible)</a:t>
            </a:r>
          </a:p>
          <a:p>
            <a:endParaRPr lang="en-US" altLang="en-US" sz="900" b="1" dirty="0"/>
          </a:p>
          <a:p>
            <a:pPr>
              <a:lnSpc>
                <a:spcPct val="80000"/>
              </a:lnSpc>
            </a:pPr>
            <a:endParaRPr lang="en-US" altLang="en-US" sz="800" b="1" dirty="0"/>
          </a:p>
          <a:p>
            <a:pPr>
              <a:lnSpc>
                <a:spcPct val="80000"/>
              </a:lnSpc>
            </a:pPr>
            <a:r>
              <a:rPr lang="en-US" altLang="en-US" sz="2400" b="1" dirty="0"/>
              <a:t>Become an expert in the measurement of your primary variables</a:t>
            </a:r>
          </a:p>
          <a:p>
            <a:pPr>
              <a:lnSpc>
                <a:spcPct val="80000"/>
              </a:lnSpc>
            </a:pPr>
            <a:endParaRPr lang="en-US" altLang="en-US" sz="1000" b="1" dirty="0"/>
          </a:p>
          <a:p>
            <a:pPr lvl="1">
              <a:lnSpc>
                <a:spcPct val="80000"/>
              </a:lnSpc>
            </a:pPr>
            <a:r>
              <a:rPr lang="en-US" altLang="en-US" sz="2000" b="1" dirty="0"/>
              <a:t>For the other variables, seek out the advice of experts </a:t>
            </a:r>
            <a:r>
              <a:rPr lang="en-US" altLang="en-US" sz="2000" b="1" dirty="0" smtClean="0"/>
              <a:t>(this is team science)</a:t>
            </a:r>
          </a:p>
          <a:p>
            <a:pPr lvl="1">
              <a:lnSpc>
                <a:spcPct val="80000"/>
              </a:lnSpc>
            </a:pPr>
            <a:endParaRPr lang="en-US" altLang="en-US" sz="900" b="1" dirty="0"/>
          </a:p>
          <a:p>
            <a:pPr>
              <a:lnSpc>
                <a:spcPct val="80000"/>
              </a:lnSpc>
            </a:pPr>
            <a:endParaRPr lang="en-US" altLang="en-US" sz="1000" b="1" dirty="0"/>
          </a:p>
          <a:p>
            <a:endParaRPr lang="en-US" altLang="en-US" sz="2800" dirty="0"/>
          </a:p>
        </p:txBody>
      </p:sp>
      <p:sp>
        <p:nvSpPr>
          <p:cNvPr id="299026" name="Oval 18"/>
          <p:cNvSpPr>
            <a:spLocks noChangeArrowheads="1"/>
          </p:cNvSpPr>
          <p:nvPr/>
        </p:nvSpPr>
        <p:spPr bwMode="auto">
          <a:xfrm>
            <a:off x="5676900" y="4953000"/>
            <a:ext cx="45719" cy="45719"/>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ltLang="en-US" sz="2800" dirty="0" smtClean="0"/>
              <a:t>Additional Material Slides</a:t>
            </a:r>
            <a:endParaRPr lang="en-US" altLang="en-US" sz="2800" dirty="0"/>
          </a:p>
        </p:txBody>
      </p:sp>
      <p:sp>
        <p:nvSpPr>
          <p:cNvPr id="432131" name="Rectangle 3"/>
          <p:cNvSpPr>
            <a:spLocks noGrp="1" noChangeArrowheads="1"/>
          </p:cNvSpPr>
          <p:nvPr>
            <p:ph type="body" idx="1"/>
          </p:nvPr>
        </p:nvSpPr>
        <p:spPr/>
        <p:txBody>
          <a:bodyPr/>
          <a:lstStyle/>
          <a:p>
            <a:endParaRPr lang="en-US"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endParaRPr lang="en-US" altLang="en-US" dirty="0"/>
          </a:p>
        </p:txBody>
      </p:sp>
      <p:sp>
        <p:nvSpPr>
          <p:cNvPr id="494595" name="Rectangle 3"/>
          <p:cNvSpPr>
            <a:spLocks noGrp="1" noChangeArrowheads="1"/>
          </p:cNvSpPr>
          <p:nvPr>
            <p:ph type="body" idx="1"/>
          </p:nvPr>
        </p:nvSpPr>
        <p:spPr>
          <a:xfrm>
            <a:off x="495300" y="1295400"/>
            <a:ext cx="9448800" cy="5181600"/>
          </a:xfrm>
        </p:spPr>
        <p:txBody>
          <a:bodyPr/>
          <a:lstStyle/>
          <a:p>
            <a:r>
              <a:rPr lang="en-US" altLang="en-US" b="1" dirty="0"/>
              <a:t>Descriptive studies</a:t>
            </a:r>
            <a:r>
              <a:rPr lang="en-US" altLang="en-US" dirty="0"/>
              <a:t>	</a:t>
            </a:r>
          </a:p>
          <a:p>
            <a:pPr lvl="1"/>
            <a:r>
              <a:rPr lang="en-US" altLang="en-US" dirty="0"/>
              <a:t>Objective: Estimate measures of disease occurrence (e.g., prevalence or incidence)</a:t>
            </a:r>
          </a:p>
          <a:p>
            <a:pPr lvl="1"/>
            <a:endParaRPr lang="en-US" altLang="en-US" dirty="0"/>
          </a:p>
          <a:p>
            <a:r>
              <a:rPr lang="en-US" altLang="en-US" b="1" dirty="0"/>
              <a:t>Analytic studies</a:t>
            </a:r>
          </a:p>
          <a:p>
            <a:pPr lvl="1"/>
            <a:r>
              <a:rPr lang="en-US" altLang="en-US" dirty="0"/>
              <a:t>Objective: Estimate measures of association between exposure </a:t>
            </a:r>
            <a:r>
              <a:rPr lang="en-US" altLang="en-US" dirty="0" smtClean="0"/>
              <a:t>(treatment) </a:t>
            </a:r>
            <a:r>
              <a:rPr lang="en-US" altLang="en-US" dirty="0"/>
              <a:t>and outcome (e.g., disease)</a:t>
            </a:r>
          </a:p>
        </p:txBody>
      </p:sp>
    </p:spTree>
    <p:extLst>
      <p:ext uri="{BB962C8B-B14F-4D97-AF65-F5344CB8AC3E}">
        <p14:creationId xmlns:p14="http://schemas.microsoft.com/office/powerpoint/2010/main" val="100184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304800"/>
            <a:ext cx="8743950" cy="533400"/>
          </a:xfrm>
        </p:spPr>
        <p:txBody>
          <a:bodyPr/>
          <a:lstStyle/>
          <a:p>
            <a:r>
              <a:rPr lang="en-US" altLang="en-US" sz="2800" dirty="0">
                <a:solidFill>
                  <a:schemeClr val="tx1"/>
                </a:solidFill>
                <a:cs typeface="Times New Roman" pitchFamily="18" charset="0"/>
              </a:rPr>
              <a:t>Bias in </a:t>
            </a:r>
            <a:r>
              <a:rPr lang="en-US" altLang="en-US" sz="2800" dirty="0" smtClean="0">
                <a:solidFill>
                  <a:schemeClr val="tx1"/>
                </a:solidFill>
                <a:cs typeface="Times New Roman" pitchFamily="18" charset="0"/>
              </a:rPr>
              <a:t>Clinical/Epidemiologic </a:t>
            </a:r>
            <a:r>
              <a:rPr lang="en-US" altLang="en-US" sz="2800" dirty="0">
                <a:solidFill>
                  <a:schemeClr val="tx1"/>
                </a:solidFill>
                <a:cs typeface="Times New Roman" pitchFamily="18" charset="0"/>
              </a:rPr>
              <a:t>Research:  </a:t>
            </a:r>
            <a:br>
              <a:rPr lang="en-US" altLang="en-US" sz="2800" dirty="0">
                <a:solidFill>
                  <a:schemeClr val="tx1"/>
                </a:solidFill>
                <a:cs typeface="Times New Roman" pitchFamily="18" charset="0"/>
              </a:rPr>
            </a:br>
            <a:r>
              <a:rPr lang="en-US" altLang="en-US" sz="2800" dirty="0">
                <a:solidFill>
                  <a:schemeClr val="tx1"/>
                </a:solidFill>
                <a:cs typeface="Times New Roman" pitchFamily="18" charset="0"/>
              </a:rPr>
              <a:t>Measurement Bias</a:t>
            </a:r>
            <a:r>
              <a:rPr lang="en-US" altLang="en-US" dirty="0">
                <a:solidFill>
                  <a:schemeClr val="tx1"/>
                </a:solidFill>
                <a:cs typeface="Times New Roman" pitchFamily="18" charset="0"/>
              </a:rPr>
              <a:t> </a:t>
            </a:r>
          </a:p>
        </p:txBody>
      </p:sp>
      <p:sp>
        <p:nvSpPr>
          <p:cNvPr id="8195" name="Rectangle 3"/>
          <p:cNvSpPr>
            <a:spLocks noGrp="1" noChangeArrowheads="1"/>
          </p:cNvSpPr>
          <p:nvPr>
            <p:ph type="body" idx="1"/>
          </p:nvPr>
        </p:nvSpPr>
        <p:spPr>
          <a:xfrm>
            <a:off x="228600" y="1066800"/>
            <a:ext cx="9906000" cy="5334000"/>
          </a:xfrm>
        </p:spPr>
        <p:txBody>
          <a:bodyPr/>
          <a:lstStyle/>
          <a:p>
            <a:pPr>
              <a:lnSpc>
                <a:spcPct val="120000"/>
              </a:lnSpc>
            </a:pPr>
            <a:r>
              <a:rPr lang="en-US" altLang="en-US" sz="2400" b="1" dirty="0" smtClean="0"/>
              <a:t>Refined description of measurement error types (nomenclature)</a:t>
            </a:r>
          </a:p>
          <a:p>
            <a:pPr>
              <a:lnSpc>
                <a:spcPct val="120000"/>
              </a:lnSpc>
            </a:pPr>
            <a:r>
              <a:rPr lang="en-US" altLang="en-US" sz="2400" b="1" dirty="0" smtClean="0"/>
              <a:t>Bias from misclassification of dichotomous variables </a:t>
            </a:r>
          </a:p>
          <a:p>
            <a:pPr lvl="1">
              <a:lnSpc>
                <a:spcPct val="120000"/>
              </a:lnSpc>
            </a:pPr>
            <a:r>
              <a:rPr lang="en-US" altLang="en-US" sz="2000" b="1" dirty="0" smtClean="0"/>
              <a:t>In </a:t>
            </a:r>
            <a:r>
              <a:rPr lang="en-US" altLang="en-US" sz="2000" b="1" dirty="0"/>
              <a:t>descriptive </a:t>
            </a:r>
            <a:r>
              <a:rPr lang="en-US" altLang="en-US" sz="2000" b="1" dirty="0" smtClean="0"/>
              <a:t>studies</a:t>
            </a:r>
          </a:p>
          <a:p>
            <a:pPr lvl="1">
              <a:lnSpc>
                <a:spcPct val="120000"/>
              </a:lnSpc>
            </a:pPr>
            <a:r>
              <a:rPr lang="en-US" altLang="en-US" sz="2000" b="1" dirty="0" smtClean="0"/>
              <a:t>In </a:t>
            </a:r>
            <a:r>
              <a:rPr lang="en-US" altLang="en-US" sz="2000" b="1" dirty="0"/>
              <a:t>analytic studies	</a:t>
            </a:r>
          </a:p>
          <a:p>
            <a:pPr lvl="2">
              <a:lnSpc>
                <a:spcPct val="150000"/>
              </a:lnSpc>
            </a:pPr>
            <a:r>
              <a:rPr lang="en-US" altLang="en-US" sz="1800" b="1" dirty="0"/>
              <a:t>Misclassification of dichotomous exposure &amp; outcome variables</a:t>
            </a:r>
            <a:endParaRPr lang="en-US" altLang="en-US" sz="1800" dirty="0"/>
          </a:p>
          <a:p>
            <a:pPr lvl="3"/>
            <a:r>
              <a:rPr lang="en-US" altLang="en-US" sz="1800" dirty="0" smtClean="0"/>
              <a:t>non-differential vs. differential misclassification (“differentiality”)</a:t>
            </a:r>
          </a:p>
          <a:p>
            <a:pPr lvl="3"/>
            <a:r>
              <a:rPr lang="en-US" altLang="en-US" sz="1800" dirty="0" smtClean="0"/>
              <a:t>independent vs. dependent misclassification (“dependence”)</a:t>
            </a:r>
          </a:p>
          <a:p>
            <a:pPr>
              <a:lnSpc>
                <a:spcPct val="150000"/>
              </a:lnSpc>
            </a:pPr>
            <a:r>
              <a:rPr lang="en-US" altLang="en-US" sz="2400" b="1" dirty="0" smtClean="0"/>
              <a:t>Bias from mismeasurement </a:t>
            </a:r>
            <a:r>
              <a:rPr lang="en-US" altLang="en-US" sz="2400" b="1" dirty="0"/>
              <a:t>of interval scale variables</a:t>
            </a:r>
            <a:endParaRPr lang="en-US" altLang="en-US" sz="2400" dirty="0"/>
          </a:p>
          <a:p>
            <a:r>
              <a:rPr lang="en-US" altLang="en-US" sz="2400" b="1" dirty="0"/>
              <a:t>Advanced topics </a:t>
            </a:r>
            <a:r>
              <a:rPr lang="en-US" altLang="en-US" sz="2400" b="1" dirty="0" smtClean="0"/>
              <a:t>(brief mention </a:t>
            </a:r>
            <a:r>
              <a:rPr lang="en-US" altLang="en-US" sz="2400" b="1" dirty="0"/>
              <a:t>only)</a:t>
            </a:r>
            <a:endParaRPr lang="en-US" altLang="en-US" sz="2400" dirty="0"/>
          </a:p>
          <a:p>
            <a:pPr lvl="1"/>
            <a:r>
              <a:rPr lang="en-US" altLang="en-US" sz="2000" b="1" dirty="0" smtClean="0"/>
              <a:t>Misclassification </a:t>
            </a:r>
            <a:r>
              <a:rPr lang="en-US" altLang="en-US" sz="2000" b="1" dirty="0"/>
              <a:t>of multi-level  categorical variables</a:t>
            </a:r>
          </a:p>
          <a:p>
            <a:pPr lvl="1"/>
            <a:r>
              <a:rPr lang="en-US" altLang="en-US" sz="2000" b="1" dirty="0" smtClean="0"/>
              <a:t>Misclassification </a:t>
            </a:r>
            <a:r>
              <a:rPr lang="en-US" altLang="en-US" sz="2000" b="1" dirty="0"/>
              <a:t>of confounding variables</a:t>
            </a:r>
          </a:p>
          <a:p>
            <a:pPr lvl="1"/>
            <a:r>
              <a:rPr lang="en-US" altLang="en-US" sz="2000" b="1" dirty="0" smtClean="0"/>
              <a:t>Back-calculating </a:t>
            </a:r>
            <a:r>
              <a:rPr lang="en-US" altLang="en-US" sz="2000" b="1" dirty="0"/>
              <a:t>to the </a:t>
            </a:r>
            <a:r>
              <a:rPr lang="en-US" altLang="en-US" sz="2000" b="1" dirty="0" smtClean="0"/>
              <a:t>truth (“quantitative bias analysis”)</a:t>
            </a:r>
            <a:endParaRPr lang="en-US" altLang="en-US" sz="2000" b="1" dirty="0"/>
          </a:p>
          <a:p>
            <a:pPr lvl="2">
              <a:lnSpc>
                <a:spcPct val="90000"/>
              </a:lnSpc>
            </a:pPr>
            <a:endParaRPr lang="en-US" altLang="en-US" dirty="0"/>
          </a:p>
        </p:txBody>
      </p:sp>
      <p:sp>
        <p:nvSpPr>
          <p:cNvPr id="4" name="Line 4"/>
          <p:cNvSpPr>
            <a:spLocks noChangeShapeType="1"/>
          </p:cNvSpPr>
          <p:nvPr/>
        </p:nvSpPr>
        <p:spPr bwMode="auto">
          <a:xfrm>
            <a:off x="-38100" y="1828800"/>
            <a:ext cx="6477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7773016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48435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48435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48435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48435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484359" name="Line 7"/>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4360" name="Text Box 8"/>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484361" name="Text Box 9"/>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484362" name="Text Box 10"/>
          <p:cNvSpPr txBox="1">
            <a:spLocks noChangeArrowheads="1"/>
          </p:cNvSpPr>
          <p:nvPr/>
        </p:nvSpPr>
        <p:spPr bwMode="auto">
          <a:xfrm>
            <a:off x="3344863" y="234950"/>
            <a:ext cx="36274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 misclassification</a:t>
            </a:r>
            <a:endParaRPr lang="en-US" altLang="en-US" sz="2800" b="1" dirty="0">
              <a:latin typeface="Arial Unicode MS" pitchFamily="34" charset="-128"/>
            </a:endParaRPr>
          </a:p>
        </p:txBody>
      </p:sp>
      <p:sp>
        <p:nvSpPr>
          <p:cNvPr id="484363" name="Line 11"/>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4365" name="Text Box 13"/>
          <p:cNvSpPr txBox="1">
            <a:spLocks noChangeArrowheads="1"/>
          </p:cNvSpPr>
          <p:nvPr/>
        </p:nvSpPr>
        <p:spPr bwMode="auto">
          <a:xfrm>
            <a:off x="54483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50</a:t>
            </a:r>
          </a:p>
        </p:txBody>
      </p:sp>
      <p:sp>
        <p:nvSpPr>
          <p:cNvPr id="484366" name="Text Box 14"/>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50</a:t>
            </a:r>
          </a:p>
        </p:txBody>
      </p:sp>
      <p:sp>
        <p:nvSpPr>
          <p:cNvPr id="484367" name="Text Box 15"/>
          <p:cNvSpPr txBox="1">
            <a:spLocks noChangeArrowheads="1"/>
          </p:cNvSpPr>
          <p:nvPr/>
        </p:nvSpPr>
        <p:spPr bwMode="auto">
          <a:xfrm>
            <a:off x="6667500" y="4343400"/>
            <a:ext cx="1219200" cy="825500"/>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20</a:t>
            </a:r>
          </a:p>
        </p:txBody>
      </p:sp>
      <p:sp>
        <p:nvSpPr>
          <p:cNvPr id="484368" name="Text Box 16"/>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80</a:t>
            </a:r>
          </a:p>
        </p:txBody>
      </p:sp>
      <p:sp>
        <p:nvSpPr>
          <p:cNvPr id="484371" name="Text Box 19"/>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2" name="Text Box 20"/>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3" name="Text Box 21"/>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4" name="Text Box 22"/>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484375" name="Text Box 23"/>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OR = 4.0</a:t>
            </a:r>
          </a:p>
        </p:txBody>
      </p:sp>
      <p:sp>
        <p:nvSpPr>
          <p:cNvPr id="2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smoke exposure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504835" name="Text Box 3"/>
          <p:cNvSpPr txBox="1">
            <a:spLocks noChangeArrowheads="1"/>
          </p:cNvSpPr>
          <p:nvPr/>
        </p:nvSpPr>
        <p:spPr bwMode="auto">
          <a:xfrm>
            <a:off x="2314575" y="1219200"/>
            <a:ext cx="144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Diseased</a:t>
            </a:r>
          </a:p>
        </p:txBody>
      </p:sp>
      <p:sp>
        <p:nvSpPr>
          <p:cNvPr id="504836" name="Text Box 4"/>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504837" name="Text Box 5"/>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504838" name="Text Box 6"/>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04839" name="Text Box 7"/>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504840" name="Text Box 8"/>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504841" name="Text Box 9"/>
          <p:cNvSpPr txBox="1">
            <a:spLocks noChangeArrowheads="1"/>
          </p:cNvSpPr>
          <p:nvPr/>
        </p:nvSpPr>
        <p:spPr bwMode="auto">
          <a:xfrm>
            <a:off x="1219200" y="228600"/>
            <a:ext cx="817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latin typeface="Arial" charset="0"/>
              </a:rPr>
              <a:t>Non-Differential Misclassification of Exposure: </a:t>
            </a:r>
          </a:p>
          <a:p>
            <a:r>
              <a:rPr lang="en-US" altLang="en-US" sz="2800" b="1" dirty="0">
                <a:latin typeface="Arial" charset="0"/>
              </a:rPr>
              <a:t>Imperfect Specificity</a:t>
            </a:r>
            <a:endParaRPr lang="en-US" altLang="en-US" sz="2800" b="1" dirty="0">
              <a:latin typeface="Arial Unicode MS" pitchFamily="34" charset="-128"/>
            </a:endParaRPr>
          </a:p>
        </p:txBody>
      </p:sp>
      <p:sp>
        <p:nvSpPr>
          <p:cNvPr id="504842" name="Line 10"/>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4844" name="Text Box 12"/>
          <p:cNvSpPr txBox="1">
            <a:spLocks noChangeArrowheads="1"/>
          </p:cNvSpPr>
          <p:nvPr/>
        </p:nvSpPr>
        <p:spPr bwMode="auto">
          <a:xfrm>
            <a:off x="5448300" y="4343400"/>
            <a:ext cx="1219200" cy="825500"/>
          </a:xfrm>
          <a:prstGeom prst="rect">
            <a:avLst/>
          </a:prstGeom>
          <a:solidFill>
            <a:srgbClr val="B2B2B2"/>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dirty="0"/>
          </a:p>
        </p:txBody>
      </p:sp>
      <p:sp>
        <p:nvSpPr>
          <p:cNvPr id="504845" name="Text Box 13"/>
          <p:cNvSpPr txBox="1">
            <a:spLocks noChangeArrowheads="1"/>
          </p:cNvSpPr>
          <p:nvPr/>
        </p:nvSpPr>
        <p:spPr bwMode="auto">
          <a:xfrm>
            <a:off x="5448300" y="51816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dirty="0"/>
          </a:p>
        </p:txBody>
      </p:sp>
      <p:sp>
        <p:nvSpPr>
          <p:cNvPr id="504846" name="Text Box 14"/>
          <p:cNvSpPr txBox="1">
            <a:spLocks noChangeArrowheads="1"/>
          </p:cNvSpPr>
          <p:nvPr/>
        </p:nvSpPr>
        <p:spPr bwMode="auto">
          <a:xfrm>
            <a:off x="6667500" y="4343400"/>
            <a:ext cx="1219200" cy="825500"/>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r>
              <a:rPr lang="en-US" altLang="en-US" dirty="0"/>
              <a:t>       </a:t>
            </a:r>
          </a:p>
        </p:txBody>
      </p:sp>
      <p:sp>
        <p:nvSpPr>
          <p:cNvPr id="504847" name="Text Box 15"/>
          <p:cNvSpPr txBox="1">
            <a:spLocks noChangeArrowheads="1"/>
          </p:cNvSpPr>
          <p:nvPr/>
        </p:nvSpPr>
        <p:spPr bwMode="auto">
          <a:xfrm>
            <a:off x="6667500" y="5181600"/>
            <a:ext cx="1219200" cy="825500"/>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dirty="0"/>
          </a:p>
        </p:txBody>
      </p:sp>
      <p:sp>
        <p:nvSpPr>
          <p:cNvPr id="504848" name="Line 16"/>
          <p:cNvSpPr>
            <a:spLocks noChangeShapeType="1"/>
          </p:cNvSpPr>
          <p:nvPr/>
        </p:nvSpPr>
        <p:spPr bwMode="auto">
          <a:xfrm flipV="1">
            <a:off x="6896100" y="4800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4849" name="Line 17"/>
          <p:cNvSpPr>
            <a:spLocks noChangeShapeType="1"/>
          </p:cNvSpPr>
          <p:nvPr/>
        </p:nvSpPr>
        <p:spPr bwMode="auto">
          <a:xfrm flipV="1">
            <a:off x="5600700" y="4724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4850" name="Text Box 18"/>
          <p:cNvSpPr txBox="1">
            <a:spLocks noChangeArrowheads="1"/>
          </p:cNvSpPr>
          <p:nvPr/>
        </p:nvSpPr>
        <p:spPr bwMode="auto">
          <a:xfrm>
            <a:off x="1485900" y="2068513"/>
            <a:ext cx="1447800" cy="827087"/>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1" name="Text Box 19"/>
          <p:cNvSpPr txBox="1">
            <a:spLocks noChangeArrowheads="1"/>
          </p:cNvSpPr>
          <p:nvPr/>
        </p:nvSpPr>
        <p:spPr bwMode="auto">
          <a:xfrm>
            <a:off x="2933700" y="2068513"/>
            <a:ext cx="1600200" cy="827087"/>
          </a:xfrm>
          <a:prstGeom prst="rect">
            <a:avLst/>
          </a:prstGeom>
          <a:solidFill>
            <a:srgbClr val="DDDDDD"/>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2" name="Text Box 20"/>
          <p:cNvSpPr txBox="1">
            <a:spLocks noChangeArrowheads="1"/>
          </p:cNvSpPr>
          <p:nvPr/>
        </p:nvSpPr>
        <p:spPr bwMode="auto">
          <a:xfrm>
            <a:off x="1485900" y="2895600"/>
            <a:ext cx="1447800" cy="827088"/>
          </a:xfrm>
          <a:prstGeom prst="rect">
            <a:avLst/>
          </a:prstGeom>
          <a:solidFill>
            <a:srgbClr val="C0C0C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3" name="Text Box 21"/>
          <p:cNvSpPr txBox="1">
            <a:spLocks noChangeArrowheads="1"/>
          </p:cNvSpPr>
          <p:nvPr/>
        </p:nvSpPr>
        <p:spPr bwMode="auto">
          <a:xfrm>
            <a:off x="2933700" y="2895600"/>
            <a:ext cx="1600200" cy="827088"/>
          </a:xfrm>
          <a:prstGeom prst="rect">
            <a:avLst/>
          </a:prstGeom>
          <a:solidFill>
            <a:srgbClr val="80808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1200" dirty="0"/>
          </a:p>
          <a:p>
            <a:pPr>
              <a:spcBef>
                <a:spcPct val="50000"/>
              </a:spcBef>
            </a:pPr>
            <a:endParaRPr lang="en-US" altLang="en-US" sz="1200" dirty="0"/>
          </a:p>
        </p:txBody>
      </p:sp>
      <p:sp>
        <p:nvSpPr>
          <p:cNvPr id="504854" name="Text Box 22"/>
          <p:cNvSpPr txBox="1">
            <a:spLocks noChangeArrowheads="1"/>
          </p:cNvSpPr>
          <p:nvPr/>
        </p:nvSpPr>
        <p:spPr bwMode="auto">
          <a:xfrm>
            <a:off x="8229600" y="5562600"/>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OR = 2.4</a:t>
            </a:r>
          </a:p>
        </p:txBody>
      </p:sp>
      <p:sp>
        <p:nvSpPr>
          <p:cNvPr id="504855" name="Text Box 23"/>
          <p:cNvSpPr txBox="1">
            <a:spLocks noChangeArrowheads="1"/>
          </p:cNvSpPr>
          <p:nvPr/>
        </p:nvSpPr>
        <p:spPr bwMode="auto">
          <a:xfrm>
            <a:off x="6057900" y="4724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65</a:t>
            </a:r>
          </a:p>
        </p:txBody>
      </p:sp>
      <p:sp>
        <p:nvSpPr>
          <p:cNvPr id="504856" name="Text Box 24"/>
          <p:cNvSpPr txBox="1">
            <a:spLocks noChangeArrowheads="1"/>
          </p:cNvSpPr>
          <p:nvPr/>
        </p:nvSpPr>
        <p:spPr bwMode="auto">
          <a:xfrm>
            <a:off x="5448300" y="556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50</a:t>
            </a:r>
          </a:p>
        </p:txBody>
      </p:sp>
      <p:sp>
        <p:nvSpPr>
          <p:cNvPr id="504857" name="Text Box 25"/>
          <p:cNvSpPr txBox="1">
            <a:spLocks noChangeArrowheads="1"/>
          </p:cNvSpPr>
          <p:nvPr/>
        </p:nvSpPr>
        <p:spPr bwMode="auto">
          <a:xfrm>
            <a:off x="5981700" y="5410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35</a:t>
            </a:r>
          </a:p>
        </p:txBody>
      </p:sp>
      <p:sp>
        <p:nvSpPr>
          <p:cNvPr id="504858" name="Text Box 26"/>
          <p:cNvSpPr txBox="1">
            <a:spLocks noChangeArrowheads="1"/>
          </p:cNvSpPr>
          <p:nvPr/>
        </p:nvSpPr>
        <p:spPr bwMode="auto">
          <a:xfrm>
            <a:off x="7200900" y="4648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44</a:t>
            </a:r>
          </a:p>
        </p:txBody>
      </p:sp>
      <p:sp>
        <p:nvSpPr>
          <p:cNvPr id="504859" name="Text Box 27"/>
          <p:cNvSpPr txBox="1">
            <a:spLocks noChangeArrowheads="1"/>
          </p:cNvSpPr>
          <p:nvPr/>
        </p:nvSpPr>
        <p:spPr bwMode="auto">
          <a:xfrm>
            <a:off x="66675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80</a:t>
            </a:r>
          </a:p>
        </p:txBody>
      </p:sp>
      <p:sp>
        <p:nvSpPr>
          <p:cNvPr id="504860" name="Text Box 28"/>
          <p:cNvSpPr txBox="1">
            <a:spLocks noChangeArrowheads="1"/>
          </p:cNvSpPr>
          <p:nvPr/>
        </p:nvSpPr>
        <p:spPr bwMode="auto">
          <a:xfrm>
            <a:off x="7200900" y="5486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56</a:t>
            </a:r>
          </a:p>
        </p:txBody>
      </p:sp>
      <p:sp>
        <p:nvSpPr>
          <p:cNvPr id="504861" name="Line 29"/>
          <p:cNvSpPr>
            <a:spLocks noChangeShapeType="1"/>
          </p:cNvSpPr>
          <p:nvPr/>
        </p:nvSpPr>
        <p:spPr bwMode="auto">
          <a:xfrm flipH="1">
            <a:off x="7962900" y="4724400"/>
            <a:ext cx="533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4862" name="Line 30"/>
          <p:cNvSpPr>
            <a:spLocks noChangeShapeType="1"/>
          </p:cNvSpPr>
          <p:nvPr/>
        </p:nvSpPr>
        <p:spPr bwMode="auto">
          <a:xfrm flipH="1">
            <a:off x="7962900" y="480060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4863" name="Text Box 31"/>
          <p:cNvSpPr txBox="1">
            <a:spLocks noChangeArrowheads="1"/>
          </p:cNvSpPr>
          <p:nvPr/>
        </p:nvSpPr>
        <p:spPr bwMode="auto">
          <a:xfrm>
            <a:off x="8496300" y="4191000"/>
            <a:ext cx="1790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differences become blurred</a:t>
            </a:r>
          </a:p>
        </p:txBody>
      </p:sp>
      <p:sp>
        <p:nvSpPr>
          <p:cNvPr id="32" name="Text Box 27"/>
          <p:cNvSpPr txBox="1">
            <a:spLocks noChangeArrowheads="1"/>
          </p:cNvSpPr>
          <p:nvPr/>
        </p:nvSpPr>
        <p:spPr bwMode="auto">
          <a:xfrm>
            <a:off x="5791200" y="1295400"/>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e.g., </a:t>
            </a:r>
            <a:r>
              <a:rPr lang="en-US" altLang="en-US" dirty="0" smtClean="0"/>
              <a:t>case-control study</a:t>
            </a:r>
          </a:p>
          <a:p>
            <a:pPr algn="l">
              <a:spcBef>
                <a:spcPct val="50000"/>
              </a:spcBef>
            </a:pPr>
            <a:r>
              <a:rPr lang="en-US" altLang="en-US" dirty="0" smtClean="0"/>
              <a:t>exposure </a:t>
            </a:r>
            <a:r>
              <a:rPr lang="en-US" altLang="en-US" dirty="0"/>
              <a:t>= self-reported second-hand smoke exposure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4845"/>
                                        </p:tgtEl>
                                        <p:attrNameLst>
                                          <p:attrName>style.visibility</p:attrName>
                                        </p:attrNameLst>
                                      </p:cBhvr>
                                      <p:to>
                                        <p:strVal val="visible"/>
                                      </p:to>
                                    </p:set>
                                    <p:anim calcmode="lin" valueType="num">
                                      <p:cBhvr additive="base">
                                        <p:cTn id="7" dur="500" fill="hold"/>
                                        <p:tgtEl>
                                          <p:spTgt spid="504845"/>
                                        </p:tgtEl>
                                        <p:attrNameLst>
                                          <p:attrName>ppt_x</p:attrName>
                                        </p:attrNameLst>
                                      </p:cBhvr>
                                      <p:tavLst>
                                        <p:tav tm="0">
                                          <p:val>
                                            <p:strVal val="#ppt_x"/>
                                          </p:val>
                                        </p:tav>
                                        <p:tav tm="100000">
                                          <p:val>
                                            <p:strVal val="#ppt_x"/>
                                          </p:val>
                                        </p:tav>
                                      </p:tavLst>
                                    </p:anim>
                                    <p:anim calcmode="lin" valueType="num">
                                      <p:cBhvr additive="base">
                                        <p:cTn id="8" dur="500" fill="hold"/>
                                        <p:tgtEl>
                                          <p:spTgt spid="5048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4856"/>
                                        </p:tgtEl>
                                        <p:attrNameLst>
                                          <p:attrName>style.visibility</p:attrName>
                                        </p:attrNameLst>
                                      </p:cBhvr>
                                      <p:to>
                                        <p:strVal val="visible"/>
                                      </p:to>
                                    </p:set>
                                    <p:anim calcmode="lin" valueType="num">
                                      <p:cBhvr additive="base">
                                        <p:cTn id="11" dur="500" fill="hold"/>
                                        <p:tgtEl>
                                          <p:spTgt spid="504856"/>
                                        </p:tgtEl>
                                        <p:attrNameLst>
                                          <p:attrName>ppt_x</p:attrName>
                                        </p:attrNameLst>
                                      </p:cBhvr>
                                      <p:tavLst>
                                        <p:tav tm="0">
                                          <p:val>
                                            <p:strVal val="#ppt_x"/>
                                          </p:val>
                                        </p:tav>
                                        <p:tav tm="100000">
                                          <p:val>
                                            <p:strVal val="#ppt_x"/>
                                          </p:val>
                                        </p:tav>
                                      </p:tavLst>
                                    </p:anim>
                                    <p:anim calcmode="lin" valueType="num">
                                      <p:cBhvr additive="base">
                                        <p:cTn id="12" dur="500" fill="hold"/>
                                        <p:tgtEl>
                                          <p:spTgt spid="50485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4844"/>
                                        </p:tgtEl>
                                        <p:attrNameLst>
                                          <p:attrName>style.visibility</p:attrName>
                                        </p:attrNameLst>
                                      </p:cBhvr>
                                      <p:to>
                                        <p:strVal val="visible"/>
                                      </p:to>
                                    </p:set>
                                    <p:animEffect transition="in" filter="checkerboard(across)">
                                      <p:cBhvr>
                                        <p:cTn id="17" dur="1000"/>
                                        <p:tgtEl>
                                          <p:spTgt spid="504844"/>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04849"/>
                                        </p:tgtEl>
                                        <p:attrNameLst>
                                          <p:attrName>style.visibility</p:attrName>
                                        </p:attrNameLst>
                                      </p:cBhvr>
                                      <p:to>
                                        <p:strVal val="visible"/>
                                      </p:to>
                                    </p:set>
                                    <p:anim calcmode="lin" valueType="num">
                                      <p:cBhvr additive="base">
                                        <p:cTn id="20" dur="500" fill="hold"/>
                                        <p:tgtEl>
                                          <p:spTgt spid="504849"/>
                                        </p:tgtEl>
                                        <p:attrNameLst>
                                          <p:attrName>ppt_x</p:attrName>
                                        </p:attrNameLst>
                                      </p:cBhvr>
                                      <p:tavLst>
                                        <p:tav tm="0">
                                          <p:val>
                                            <p:strVal val="#ppt_x"/>
                                          </p:val>
                                        </p:tav>
                                        <p:tav tm="100000">
                                          <p:val>
                                            <p:strVal val="#ppt_x"/>
                                          </p:val>
                                        </p:tav>
                                      </p:tavLst>
                                    </p:anim>
                                    <p:anim calcmode="lin" valueType="num">
                                      <p:cBhvr additive="base">
                                        <p:cTn id="21" dur="500" fill="hold"/>
                                        <p:tgtEl>
                                          <p:spTgt spid="50484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04855"/>
                                        </p:tgtEl>
                                        <p:attrNameLst>
                                          <p:attrName>style.visibility</p:attrName>
                                        </p:attrNameLst>
                                      </p:cBhvr>
                                      <p:to>
                                        <p:strVal val="visible"/>
                                      </p:to>
                                    </p:set>
                                    <p:anim calcmode="lin" valueType="num">
                                      <p:cBhvr additive="base">
                                        <p:cTn id="24" dur="500" fill="hold"/>
                                        <p:tgtEl>
                                          <p:spTgt spid="504855"/>
                                        </p:tgtEl>
                                        <p:attrNameLst>
                                          <p:attrName>ppt_x</p:attrName>
                                        </p:attrNameLst>
                                      </p:cBhvr>
                                      <p:tavLst>
                                        <p:tav tm="0">
                                          <p:val>
                                            <p:strVal val="#ppt_x"/>
                                          </p:val>
                                        </p:tav>
                                        <p:tav tm="100000">
                                          <p:val>
                                            <p:strVal val="#ppt_x"/>
                                          </p:val>
                                        </p:tav>
                                      </p:tavLst>
                                    </p:anim>
                                    <p:anim calcmode="lin" valueType="num">
                                      <p:cBhvr additive="base">
                                        <p:cTn id="25" dur="500" fill="hold"/>
                                        <p:tgtEl>
                                          <p:spTgt spid="504855"/>
                                        </p:tgtEl>
                                        <p:attrNameLst>
                                          <p:attrName>ppt_y</p:attrName>
                                        </p:attrNameLst>
                                      </p:cBhvr>
                                      <p:tavLst>
                                        <p:tav tm="0">
                                          <p:val>
                                            <p:strVal val="1+#ppt_h/2"/>
                                          </p:val>
                                        </p:tav>
                                        <p:tav tm="100000">
                                          <p:val>
                                            <p:strVal val="#ppt_y"/>
                                          </p:val>
                                        </p:tav>
                                      </p:tavLst>
                                    </p:anim>
                                  </p:childTnLst>
                                </p:cTn>
                              </p:par>
                              <p:par>
                                <p:cTn id="26" presetID="2" presetClass="exit" presetSubtype="4" fill="hold" grpId="1" nodeType="withEffect">
                                  <p:stCondLst>
                                    <p:cond delay="0"/>
                                  </p:stCondLst>
                                  <p:childTnLst>
                                    <p:anim calcmode="lin" valueType="num">
                                      <p:cBhvr additive="base">
                                        <p:cTn id="27" dur="500"/>
                                        <p:tgtEl>
                                          <p:spTgt spid="504856"/>
                                        </p:tgtEl>
                                        <p:attrNameLst>
                                          <p:attrName>ppt_x</p:attrName>
                                        </p:attrNameLst>
                                      </p:cBhvr>
                                      <p:tavLst>
                                        <p:tav tm="0">
                                          <p:val>
                                            <p:strVal val="ppt_x"/>
                                          </p:val>
                                        </p:tav>
                                        <p:tav tm="100000">
                                          <p:val>
                                            <p:strVal val="ppt_x"/>
                                          </p:val>
                                        </p:tav>
                                      </p:tavLst>
                                    </p:anim>
                                    <p:anim calcmode="lin" valueType="num">
                                      <p:cBhvr additive="base">
                                        <p:cTn id="28" dur="500"/>
                                        <p:tgtEl>
                                          <p:spTgt spid="504856"/>
                                        </p:tgtEl>
                                        <p:attrNameLst>
                                          <p:attrName>ppt_y</p:attrName>
                                        </p:attrNameLst>
                                      </p:cBhvr>
                                      <p:tavLst>
                                        <p:tav tm="0">
                                          <p:val>
                                            <p:strVal val="ppt_y"/>
                                          </p:val>
                                        </p:tav>
                                        <p:tav tm="100000">
                                          <p:val>
                                            <p:strVal val="1+ppt_h/2"/>
                                          </p:val>
                                        </p:tav>
                                      </p:tavLst>
                                    </p:anim>
                                    <p:set>
                                      <p:cBhvr>
                                        <p:cTn id="29" dur="1" fill="hold">
                                          <p:stCondLst>
                                            <p:cond delay="499"/>
                                          </p:stCondLst>
                                        </p:cTn>
                                        <p:tgtEl>
                                          <p:spTgt spid="504856"/>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504857"/>
                                        </p:tgtEl>
                                        <p:attrNameLst>
                                          <p:attrName>style.visibility</p:attrName>
                                        </p:attrNameLst>
                                      </p:cBhvr>
                                      <p:to>
                                        <p:strVal val="visible"/>
                                      </p:to>
                                    </p:set>
                                    <p:anim calcmode="lin" valueType="num">
                                      <p:cBhvr additive="base">
                                        <p:cTn id="32" dur="500" fill="hold"/>
                                        <p:tgtEl>
                                          <p:spTgt spid="504857"/>
                                        </p:tgtEl>
                                        <p:attrNameLst>
                                          <p:attrName>ppt_x</p:attrName>
                                        </p:attrNameLst>
                                      </p:cBhvr>
                                      <p:tavLst>
                                        <p:tav tm="0">
                                          <p:val>
                                            <p:strVal val="#ppt_x"/>
                                          </p:val>
                                        </p:tav>
                                        <p:tav tm="100000">
                                          <p:val>
                                            <p:strVal val="#ppt_x"/>
                                          </p:val>
                                        </p:tav>
                                      </p:tavLst>
                                    </p:anim>
                                    <p:anim calcmode="lin" valueType="num">
                                      <p:cBhvr additive="base">
                                        <p:cTn id="33" dur="500" fill="hold"/>
                                        <p:tgtEl>
                                          <p:spTgt spid="50485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04847"/>
                                        </p:tgtEl>
                                        <p:attrNameLst>
                                          <p:attrName>style.visibility</p:attrName>
                                        </p:attrNameLst>
                                      </p:cBhvr>
                                      <p:to>
                                        <p:strVal val="visible"/>
                                      </p:to>
                                    </p:set>
                                    <p:anim calcmode="lin" valueType="num">
                                      <p:cBhvr additive="base">
                                        <p:cTn id="38" dur="500" fill="hold"/>
                                        <p:tgtEl>
                                          <p:spTgt spid="504847"/>
                                        </p:tgtEl>
                                        <p:attrNameLst>
                                          <p:attrName>ppt_x</p:attrName>
                                        </p:attrNameLst>
                                      </p:cBhvr>
                                      <p:tavLst>
                                        <p:tav tm="0">
                                          <p:val>
                                            <p:strVal val="#ppt_x"/>
                                          </p:val>
                                        </p:tav>
                                        <p:tav tm="100000">
                                          <p:val>
                                            <p:strVal val="#ppt_x"/>
                                          </p:val>
                                        </p:tav>
                                      </p:tavLst>
                                    </p:anim>
                                    <p:anim calcmode="lin" valueType="num">
                                      <p:cBhvr additive="base">
                                        <p:cTn id="39" dur="500" fill="hold"/>
                                        <p:tgtEl>
                                          <p:spTgt spid="50484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04859"/>
                                        </p:tgtEl>
                                        <p:attrNameLst>
                                          <p:attrName>style.visibility</p:attrName>
                                        </p:attrNameLst>
                                      </p:cBhvr>
                                      <p:to>
                                        <p:strVal val="visible"/>
                                      </p:to>
                                    </p:set>
                                    <p:anim calcmode="lin" valueType="num">
                                      <p:cBhvr additive="base">
                                        <p:cTn id="42" dur="500" fill="hold"/>
                                        <p:tgtEl>
                                          <p:spTgt spid="504859"/>
                                        </p:tgtEl>
                                        <p:attrNameLst>
                                          <p:attrName>ppt_x</p:attrName>
                                        </p:attrNameLst>
                                      </p:cBhvr>
                                      <p:tavLst>
                                        <p:tav tm="0">
                                          <p:val>
                                            <p:strVal val="#ppt_x"/>
                                          </p:val>
                                        </p:tav>
                                        <p:tav tm="100000">
                                          <p:val>
                                            <p:strVal val="#ppt_x"/>
                                          </p:val>
                                        </p:tav>
                                      </p:tavLst>
                                    </p:anim>
                                    <p:anim calcmode="lin" valueType="num">
                                      <p:cBhvr additive="base">
                                        <p:cTn id="43" dur="500" fill="hold"/>
                                        <p:tgtEl>
                                          <p:spTgt spid="50485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04848"/>
                                        </p:tgtEl>
                                        <p:attrNameLst>
                                          <p:attrName>style.visibility</p:attrName>
                                        </p:attrNameLst>
                                      </p:cBhvr>
                                      <p:to>
                                        <p:strVal val="visible"/>
                                      </p:to>
                                    </p:set>
                                    <p:animEffect transition="in" filter="checkerboard(across)">
                                      <p:cBhvr>
                                        <p:cTn id="48" dur="500"/>
                                        <p:tgtEl>
                                          <p:spTgt spid="50484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504846"/>
                                        </p:tgtEl>
                                        <p:attrNameLst>
                                          <p:attrName>style.visibility</p:attrName>
                                        </p:attrNameLst>
                                      </p:cBhvr>
                                      <p:to>
                                        <p:strVal val="visible"/>
                                      </p:to>
                                    </p:set>
                                    <p:animEffect transition="in" filter="checkerboard(across)">
                                      <p:cBhvr>
                                        <p:cTn id="51" dur="1000"/>
                                        <p:tgtEl>
                                          <p:spTgt spid="504846"/>
                                        </p:tgtEl>
                                      </p:cBhvr>
                                    </p:animEffect>
                                  </p:childTnLst>
                                </p:cTn>
                              </p:par>
                            </p:childTnLst>
                          </p:cTn>
                        </p:par>
                        <p:par>
                          <p:cTn id="52" fill="hold" nodeType="afterGroup">
                            <p:stCondLst>
                              <p:cond delay="1000"/>
                            </p:stCondLst>
                            <p:childTnLst>
                              <p:par>
                                <p:cTn id="53" presetID="24" presetClass="emph" presetSubtype="0" fill="hold" grpId="1" nodeType="afterEffect">
                                  <p:stCondLst>
                                    <p:cond delay="0"/>
                                  </p:stCondLst>
                                  <p:childTnLst>
                                    <p:animClr clrSpc="hsl" dir="cw">
                                      <p:cBhvr override="childStyle">
                                        <p:cTn id="54" dur="500" fill="hold"/>
                                        <p:tgtEl>
                                          <p:spTgt spid="504846"/>
                                        </p:tgtEl>
                                        <p:attrNameLst>
                                          <p:attrName>style.color</p:attrName>
                                        </p:attrNameLst>
                                      </p:cBhvr>
                                      <p:by>
                                        <p:hsl h="0" s="-12549" l="-25098"/>
                                      </p:by>
                                    </p:animClr>
                                    <p:animClr clrSpc="hsl" dir="cw">
                                      <p:cBhvr>
                                        <p:cTn id="55" dur="500" fill="hold"/>
                                        <p:tgtEl>
                                          <p:spTgt spid="504846"/>
                                        </p:tgtEl>
                                        <p:attrNameLst>
                                          <p:attrName>fillcolor</p:attrName>
                                        </p:attrNameLst>
                                      </p:cBhvr>
                                      <p:by>
                                        <p:hsl h="0" s="-12549" l="-25098"/>
                                      </p:by>
                                    </p:animClr>
                                    <p:animClr clrSpc="hsl" dir="cw">
                                      <p:cBhvr>
                                        <p:cTn id="56" dur="500" fill="hold"/>
                                        <p:tgtEl>
                                          <p:spTgt spid="504846"/>
                                        </p:tgtEl>
                                        <p:attrNameLst>
                                          <p:attrName>stroke.color</p:attrName>
                                        </p:attrNameLst>
                                      </p:cBhvr>
                                      <p:by>
                                        <p:hsl h="0" s="-12549" l="-25098"/>
                                      </p:by>
                                    </p:animClr>
                                    <p:set>
                                      <p:cBhvr>
                                        <p:cTn id="57" dur="500" fill="hold"/>
                                        <p:tgtEl>
                                          <p:spTgt spid="504846"/>
                                        </p:tgtEl>
                                        <p:attrNameLst>
                                          <p:attrName>fill.type</p:attrName>
                                        </p:attrNameLst>
                                      </p:cBhvr>
                                      <p:to>
                                        <p:strVal val="solid"/>
                                      </p:to>
                                    </p:set>
                                  </p:childTnLst>
                                </p:cTn>
                              </p:par>
                              <p:par>
                                <p:cTn id="58" presetID="9" presetClass="emph" presetSubtype="0" grpId="1" nodeType="withEffect">
                                  <p:stCondLst>
                                    <p:cond delay="0"/>
                                  </p:stCondLst>
                                  <p:childTnLst>
                                    <p:set>
                                      <p:cBhvr rctx="PPT">
                                        <p:cTn id="59" dur="indefinite"/>
                                        <p:tgtEl>
                                          <p:spTgt spid="504847"/>
                                        </p:tgtEl>
                                        <p:attrNameLst>
                                          <p:attrName>style.opacity</p:attrName>
                                        </p:attrNameLst>
                                      </p:cBhvr>
                                      <p:to>
                                        <p:strVal val="0.98"/>
                                      </p:to>
                                    </p:set>
                                    <p:animEffect filter="image" prLst="opacity: 0.98">
                                      <p:cBhvr rctx="IE">
                                        <p:cTn id="60" dur="indefinite"/>
                                        <p:tgtEl>
                                          <p:spTgt spid="504847"/>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504858"/>
                                        </p:tgtEl>
                                        <p:attrNameLst>
                                          <p:attrName>style.visibility</p:attrName>
                                        </p:attrNameLst>
                                      </p:cBhvr>
                                      <p:to>
                                        <p:strVal val="visible"/>
                                      </p:to>
                                    </p:set>
                                    <p:anim calcmode="lin" valueType="num">
                                      <p:cBhvr additive="base">
                                        <p:cTn id="63" dur="500" fill="hold"/>
                                        <p:tgtEl>
                                          <p:spTgt spid="504858"/>
                                        </p:tgtEl>
                                        <p:attrNameLst>
                                          <p:attrName>ppt_x</p:attrName>
                                        </p:attrNameLst>
                                      </p:cBhvr>
                                      <p:tavLst>
                                        <p:tav tm="0">
                                          <p:val>
                                            <p:strVal val="#ppt_x"/>
                                          </p:val>
                                        </p:tav>
                                        <p:tav tm="100000">
                                          <p:val>
                                            <p:strVal val="#ppt_x"/>
                                          </p:val>
                                        </p:tav>
                                      </p:tavLst>
                                    </p:anim>
                                    <p:anim calcmode="lin" valueType="num">
                                      <p:cBhvr additive="base">
                                        <p:cTn id="64" dur="500" fill="hold"/>
                                        <p:tgtEl>
                                          <p:spTgt spid="5048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04860"/>
                                        </p:tgtEl>
                                        <p:attrNameLst>
                                          <p:attrName>style.visibility</p:attrName>
                                        </p:attrNameLst>
                                      </p:cBhvr>
                                      <p:to>
                                        <p:strVal val="visible"/>
                                      </p:to>
                                    </p:set>
                                    <p:anim calcmode="lin" valueType="num">
                                      <p:cBhvr additive="base">
                                        <p:cTn id="67" dur="500" fill="hold"/>
                                        <p:tgtEl>
                                          <p:spTgt spid="504860"/>
                                        </p:tgtEl>
                                        <p:attrNameLst>
                                          <p:attrName>ppt_x</p:attrName>
                                        </p:attrNameLst>
                                      </p:cBhvr>
                                      <p:tavLst>
                                        <p:tav tm="0">
                                          <p:val>
                                            <p:strVal val="#ppt_x"/>
                                          </p:val>
                                        </p:tav>
                                        <p:tav tm="100000">
                                          <p:val>
                                            <p:strVal val="#ppt_x"/>
                                          </p:val>
                                        </p:tav>
                                      </p:tavLst>
                                    </p:anim>
                                    <p:anim calcmode="lin" valueType="num">
                                      <p:cBhvr additive="base">
                                        <p:cTn id="68" dur="500" fill="hold"/>
                                        <p:tgtEl>
                                          <p:spTgt spid="504860"/>
                                        </p:tgtEl>
                                        <p:attrNameLst>
                                          <p:attrName>ppt_y</p:attrName>
                                        </p:attrNameLst>
                                      </p:cBhvr>
                                      <p:tavLst>
                                        <p:tav tm="0">
                                          <p:val>
                                            <p:strVal val="1+#ppt_h/2"/>
                                          </p:val>
                                        </p:tav>
                                        <p:tav tm="100000">
                                          <p:val>
                                            <p:strVal val="#ppt_y"/>
                                          </p:val>
                                        </p:tav>
                                      </p:tavLst>
                                    </p:anim>
                                  </p:childTnLst>
                                </p:cTn>
                              </p:par>
                              <p:par>
                                <p:cTn id="69" presetID="2" presetClass="exit" presetSubtype="4" fill="hold" grpId="1" nodeType="withEffect">
                                  <p:stCondLst>
                                    <p:cond delay="0"/>
                                  </p:stCondLst>
                                  <p:childTnLst>
                                    <p:anim calcmode="lin" valueType="num">
                                      <p:cBhvr additive="base">
                                        <p:cTn id="70" dur="500"/>
                                        <p:tgtEl>
                                          <p:spTgt spid="504859"/>
                                        </p:tgtEl>
                                        <p:attrNameLst>
                                          <p:attrName>ppt_x</p:attrName>
                                        </p:attrNameLst>
                                      </p:cBhvr>
                                      <p:tavLst>
                                        <p:tav tm="0">
                                          <p:val>
                                            <p:strVal val="ppt_x"/>
                                          </p:val>
                                        </p:tav>
                                        <p:tav tm="100000">
                                          <p:val>
                                            <p:strVal val="ppt_x"/>
                                          </p:val>
                                        </p:tav>
                                      </p:tavLst>
                                    </p:anim>
                                    <p:anim calcmode="lin" valueType="num">
                                      <p:cBhvr additive="base">
                                        <p:cTn id="71" dur="500"/>
                                        <p:tgtEl>
                                          <p:spTgt spid="504859"/>
                                        </p:tgtEl>
                                        <p:attrNameLst>
                                          <p:attrName>ppt_y</p:attrName>
                                        </p:attrNameLst>
                                      </p:cBhvr>
                                      <p:tavLst>
                                        <p:tav tm="0">
                                          <p:val>
                                            <p:strVal val="ppt_y"/>
                                          </p:val>
                                        </p:tav>
                                        <p:tav tm="100000">
                                          <p:val>
                                            <p:strVal val="1+ppt_h/2"/>
                                          </p:val>
                                        </p:tav>
                                      </p:tavLst>
                                    </p:anim>
                                    <p:set>
                                      <p:cBhvr>
                                        <p:cTn id="72" dur="1" fill="hold">
                                          <p:stCondLst>
                                            <p:cond delay="499"/>
                                          </p:stCondLst>
                                        </p:cTn>
                                        <p:tgtEl>
                                          <p:spTgt spid="504859"/>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504854"/>
                                        </p:tgtEl>
                                        <p:attrNameLst>
                                          <p:attrName>style.visibility</p:attrName>
                                        </p:attrNameLst>
                                      </p:cBhvr>
                                      <p:to>
                                        <p:strVal val="visible"/>
                                      </p:to>
                                    </p:set>
                                  </p:childTnLst>
                                </p:cTn>
                              </p:par>
                              <p:par>
                                <p:cTn id="75" presetID="2" presetClass="entr" presetSubtype="4" fill="hold" grpId="0" nodeType="withEffect">
                                  <p:stCondLst>
                                    <p:cond delay="0"/>
                                  </p:stCondLst>
                                  <p:childTnLst>
                                    <p:set>
                                      <p:cBhvr>
                                        <p:cTn id="76" dur="1" fill="hold">
                                          <p:stCondLst>
                                            <p:cond delay="0"/>
                                          </p:stCondLst>
                                        </p:cTn>
                                        <p:tgtEl>
                                          <p:spTgt spid="504861"/>
                                        </p:tgtEl>
                                        <p:attrNameLst>
                                          <p:attrName>style.visibility</p:attrName>
                                        </p:attrNameLst>
                                      </p:cBhvr>
                                      <p:to>
                                        <p:strVal val="visible"/>
                                      </p:to>
                                    </p:set>
                                    <p:anim calcmode="lin" valueType="num">
                                      <p:cBhvr additive="base">
                                        <p:cTn id="77" dur="500" fill="hold"/>
                                        <p:tgtEl>
                                          <p:spTgt spid="504861"/>
                                        </p:tgtEl>
                                        <p:attrNameLst>
                                          <p:attrName>ppt_x</p:attrName>
                                        </p:attrNameLst>
                                      </p:cBhvr>
                                      <p:tavLst>
                                        <p:tav tm="0">
                                          <p:val>
                                            <p:strVal val="#ppt_x"/>
                                          </p:val>
                                        </p:tav>
                                        <p:tav tm="100000">
                                          <p:val>
                                            <p:strVal val="#ppt_x"/>
                                          </p:val>
                                        </p:tav>
                                      </p:tavLst>
                                    </p:anim>
                                    <p:anim calcmode="lin" valueType="num">
                                      <p:cBhvr additive="base">
                                        <p:cTn id="78" dur="500" fill="hold"/>
                                        <p:tgtEl>
                                          <p:spTgt spid="50486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04862"/>
                                        </p:tgtEl>
                                        <p:attrNameLst>
                                          <p:attrName>style.visibility</p:attrName>
                                        </p:attrNameLst>
                                      </p:cBhvr>
                                      <p:to>
                                        <p:strVal val="visible"/>
                                      </p:to>
                                    </p:set>
                                    <p:anim calcmode="lin" valueType="num">
                                      <p:cBhvr additive="base">
                                        <p:cTn id="81" dur="500" fill="hold"/>
                                        <p:tgtEl>
                                          <p:spTgt spid="504862"/>
                                        </p:tgtEl>
                                        <p:attrNameLst>
                                          <p:attrName>ppt_x</p:attrName>
                                        </p:attrNameLst>
                                      </p:cBhvr>
                                      <p:tavLst>
                                        <p:tav tm="0">
                                          <p:val>
                                            <p:strVal val="#ppt_x"/>
                                          </p:val>
                                        </p:tav>
                                        <p:tav tm="100000">
                                          <p:val>
                                            <p:strVal val="#ppt_x"/>
                                          </p:val>
                                        </p:tav>
                                      </p:tavLst>
                                    </p:anim>
                                    <p:anim calcmode="lin" valueType="num">
                                      <p:cBhvr additive="base">
                                        <p:cTn id="82" dur="500" fill="hold"/>
                                        <p:tgtEl>
                                          <p:spTgt spid="50486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04863"/>
                                        </p:tgtEl>
                                        <p:attrNameLst>
                                          <p:attrName>style.visibility</p:attrName>
                                        </p:attrNameLst>
                                      </p:cBhvr>
                                      <p:to>
                                        <p:strVal val="visible"/>
                                      </p:to>
                                    </p:set>
                                    <p:anim calcmode="lin" valueType="num">
                                      <p:cBhvr additive="base">
                                        <p:cTn id="85" dur="500" fill="hold"/>
                                        <p:tgtEl>
                                          <p:spTgt spid="504863"/>
                                        </p:tgtEl>
                                        <p:attrNameLst>
                                          <p:attrName>ppt_x</p:attrName>
                                        </p:attrNameLst>
                                      </p:cBhvr>
                                      <p:tavLst>
                                        <p:tav tm="0">
                                          <p:val>
                                            <p:strVal val="#ppt_x"/>
                                          </p:val>
                                        </p:tav>
                                        <p:tav tm="100000">
                                          <p:val>
                                            <p:strVal val="#ppt_x"/>
                                          </p:val>
                                        </p:tav>
                                      </p:tavLst>
                                    </p:anim>
                                    <p:anim calcmode="lin" valueType="num">
                                      <p:cBhvr additive="base">
                                        <p:cTn id="86" dur="500" fill="hold"/>
                                        <p:tgtEl>
                                          <p:spTgt spid="504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4" grpId="0" animBg="1"/>
      <p:bldP spid="504845" grpId="0" animBg="1"/>
      <p:bldP spid="504846" grpId="0" animBg="1"/>
      <p:bldP spid="504846" grpId="1" animBg="1"/>
      <p:bldP spid="504847" grpId="0" animBg="1"/>
      <p:bldP spid="504847" grpId="1" animBg="1"/>
      <p:bldP spid="504848" grpId="0" animBg="1"/>
      <p:bldP spid="504849" grpId="0" animBg="1"/>
      <p:bldP spid="504854" grpId="0"/>
      <p:bldP spid="504855" grpId="0"/>
      <p:bldP spid="504856" grpId="0"/>
      <p:bldP spid="504856" grpId="1"/>
      <p:bldP spid="504857" grpId="0"/>
      <p:bldP spid="504858" grpId="0"/>
      <p:bldP spid="504859" grpId="0"/>
      <p:bldP spid="504859" grpId="1"/>
      <p:bldP spid="504860" grpId="0"/>
      <p:bldP spid="504861" grpId="0" animBg="1"/>
      <p:bldP spid="504862" grpId="0" animBg="1"/>
      <p:bldP spid="50486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523273" name="Text Box 9"/>
          <p:cNvSpPr txBox="1">
            <a:spLocks noChangeArrowheads="1"/>
          </p:cNvSpPr>
          <p:nvPr/>
        </p:nvSpPr>
        <p:spPr bwMode="auto">
          <a:xfrm>
            <a:off x="1371600" y="1143000"/>
            <a:ext cx="328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Congenital Malformation</a:t>
            </a:r>
          </a:p>
        </p:txBody>
      </p:sp>
      <p:sp>
        <p:nvSpPr>
          <p:cNvPr id="523274" name="Text Box 10"/>
          <p:cNvSpPr txBox="1">
            <a:spLocks noChangeArrowheads="1"/>
          </p:cNvSpPr>
          <p:nvPr/>
        </p:nvSpPr>
        <p:spPr bwMode="auto">
          <a:xfrm>
            <a:off x="0" y="26670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Exposed</a:t>
            </a:r>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23277"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dirty="0">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dirty="0">
                <a:latin typeface="Arial" charset="0"/>
              </a:rPr>
              <a:t>Differential Misclassification of Exposure: </a:t>
            </a:r>
          </a:p>
          <a:p>
            <a:pPr>
              <a:lnSpc>
                <a:spcPct val="70000"/>
              </a:lnSpc>
              <a:spcBef>
                <a:spcPct val="50000"/>
              </a:spcBef>
            </a:pPr>
            <a:r>
              <a:rPr lang="en-US" altLang="en-US" sz="2600" b="1" dirty="0">
                <a:latin typeface="Arial" charset="0"/>
              </a:rPr>
              <a:t>Exposures During Pregnancy and Congenital Malformations</a:t>
            </a:r>
            <a:endParaRPr lang="en-US" altLang="en-US" dirty="0"/>
          </a:p>
        </p:txBody>
      </p:sp>
      <p:sp>
        <p:nvSpPr>
          <p:cNvPr id="523282" name="Text Box 18"/>
          <p:cNvSpPr txBox="1">
            <a:spLocks noChangeArrowheads="1"/>
          </p:cNvSpPr>
          <p:nvPr/>
        </p:nvSpPr>
        <p:spPr bwMode="auto">
          <a:xfrm>
            <a:off x="5867400" y="2209800"/>
            <a:ext cx="312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t>Cases more likely than controls to remember a variety of exposures</a:t>
            </a:r>
          </a:p>
        </p:txBody>
      </p:sp>
      <p:sp>
        <p:nvSpPr>
          <p:cNvPr id="523283" name="Line 19"/>
          <p:cNvSpPr>
            <a:spLocks noChangeShapeType="1"/>
          </p:cNvSpPr>
          <p:nvPr/>
        </p:nvSpPr>
        <p:spPr bwMode="auto">
          <a:xfrm>
            <a:off x="6781800" y="3352800"/>
            <a:ext cx="76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4" name="Text Box 20"/>
          <p:cNvSpPr txBox="1">
            <a:spLocks noChangeArrowheads="1"/>
          </p:cNvSpPr>
          <p:nvPr/>
        </p:nvSpPr>
        <p:spPr bwMode="auto">
          <a:xfrm>
            <a:off x="990600" y="54102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a:t>Cases might be more likely than controls to falsely state a variety of exposures</a:t>
            </a:r>
          </a:p>
        </p:txBody>
      </p:sp>
      <p:sp>
        <p:nvSpPr>
          <p:cNvPr id="523285" name="Line 21"/>
          <p:cNvSpPr>
            <a:spLocks noChangeShapeType="1"/>
          </p:cNvSpPr>
          <p:nvPr/>
        </p:nvSpPr>
        <p:spPr bwMode="auto">
          <a:xfrm flipV="1">
            <a:off x="5029200" y="54864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Uneven weighting of arrows = differential</a:t>
            </a:r>
          </a:p>
        </p:txBody>
      </p:sp>
      <p:sp>
        <p:nvSpPr>
          <p:cNvPr id="523287" name="Text Box 23"/>
          <p:cNvSpPr txBox="1">
            <a:spLocks noChangeArrowheads="1"/>
          </p:cNvSpPr>
          <p:nvPr/>
        </p:nvSpPr>
        <p:spPr bwMode="auto">
          <a:xfrm>
            <a:off x="5410200" y="4441825"/>
            <a:ext cx="1219200" cy="7270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p:txBody>
      </p:sp>
      <p:sp>
        <p:nvSpPr>
          <p:cNvPr id="523288" name="Line 24"/>
          <p:cNvSpPr>
            <a:spLocks noChangeShapeType="1"/>
          </p:cNvSpPr>
          <p:nvPr/>
        </p:nvSpPr>
        <p:spPr bwMode="auto">
          <a:xfrm flipV="1">
            <a:off x="6096000" y="4648200"/>
            <a:ext cx="0" cy="76200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9" name="Line 25"/>
          <p:cNvSpPr>
            <a:spLocks noChangeShapeType="1"/>
          </p:cNvSpPr>
          <p:nvPr/>
        </p:nvSpPr>
        <p:spPr bwMode="auto">
          <a:xfrm flipH="1">
            <a:off x="5715000" y="4724400"/>
            <a:ext cx="0" cy="6858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0" name="Text Box 26"/>
          <p:cNvSpPr txBox="1">
            <a:spLocks noChangeArrowheads="1"/>
          </p:cNvSpPr>
          <p:nvPr/>
        </p:nvSpPr>
        <p:spPr bwMode="auto">
          <a:xfrm>
            <a:off x="6629400" y="5181600"/>
            <a:ext cx="1295400" cy="7747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600" dirty="0"/>
          </a:p>
          <a:p>
            <a:pPr>
              <a:spcBef>
                <a:spcPct val="50000"/>
              </a:spcBef>
            </a:pPr>
            <a:endParaRPr lang="en-US" altLang="en-US" sz="6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p:txBody>
      </p:sp>
      <p:sp>
        <p:nvSpPr>
          <p:cNvPr id="523291" name="Line 27"/>
          <p:cNvSpPr>
            <a:spLocks noChangeShapeType="1"/>
          </p:cNvSpPr>
          <p:nvPr/>
        </p:nvSpPr>
        <p:spPr bwMode="auto">
          <a:xfrm>
            <a:off x="6858000" y="4648200"/>
            <a:ext cx="0" cy="838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2" name="Line 28"/>
          <p:cNvSpPr>
            <a:spLocks noChangeShapeType="1"/>
          </p:cNvSpPr>
          <p:nvPr/>
        </p:nvSpPr>
        <p:spPr bwMode="auto">
          <a:xfrm flipV="1">
            <a:off x="7543800" y="4648200"/>
            <a:ext cx="0" cy="7620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3" name="Line 29"/>
          <p:cNvSpPr>
            <a:spLocks noChangeShapeType="1"/>
          </p:cNvSpPr>
          <p:nvPr/>
        </p:nvSpPr>
        <p:spPr bwMode="auto">
          <a:xfrm flipV="1">
            <a:off x="5029200" y="5486400"/>
            <a:ext cx="2438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4" name="Line 30"/>
          <p:cNvSpPr>
            <a:spLocks noChangeShapeType="1"/>
          </p:cNvSpPr>
          <p:nvPr/>
        </p:nvSpPr>
        <p:spPr bwMode="auto">
          <a:xfrm flipH="1">
            <a:off x="5715000" y="3352800"/>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336306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3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32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32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3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32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32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32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32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3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3" grpId="0" animBg="1"/>
      <p:bldP spid="523284" grpId="0"/>
      <p:bldP spid="523285" grpId="0" animBg="1"/>
      <p:bldP spid="523286" grpId="0"/>
      <p:bldP spid="523287" grpId="0" animBg="1"/>
      <p:bldP spid="523288" grpId="0" animBg="1"/>
      <p:bldP spid="523289" grpId="0" animBg="1"/>
      <p:bldP spid="523290" grpId="0" animBg="1"/>
      <p:bldP spid="523291" grpId="0" animBg="1"/>
      <p:bldP spid="523292" grpId="0" animBg="1"/>
      <p:bldP spid="523293" grpId="0" animBg="1"/>
      <p:bldP spid="52329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7" name="Rectangle 3"/>
          <p:cNvSpPr>
            <a:spLocks noChangeArrowheads="1"/>
          </p:cNvSpPr>
          <p:nvPr/>
        </p:nvSpPr>
        <p:spPr bwMode="auto">
          <a:xfrm>
            <a:off x="5438775" y="4419600"/>
            <a:ext cx="2486025"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8" name="Line 4"/>
          <p:cNvSpPr>
            <a:spLocks noChangeShapeType="1"/>
          </p:cNvSpPr>
          <p:nvPr/>
        </p:nvSpPr>
        <p:spPr bwMode="auto">
          <a:xfrm>
            <a:off x="2914650" y="1981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69" name="Line 5"/>
          <p:cNvSpPr>
            <a:spLocks noChangeShapeType="1"/>
          </p:cNvSpPr>
          <p:nvPr/>
        </p:nvSpPr>
        <p:spPr bwMode="auto">
          <a:xfrm>
            <a:off x="1371600" y="2895600"/>
            <a:ext cx="3086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0" name="Line 6"/>
          <p:cNvSpPr>
            <a:spLocks noChangeShapeType="1"/>
          </p:cNvSpPr>
          <p:nvPr/>
        </p:nvSpPr>
        <p:spPr bwMode="auto">
          <a:xfrm>
            <a:off x="6629400" y="4419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1" name="Line 7"/>
          <p:cNvSpPr>
            <a:spLocks noChangeShapeType="1"/>
          </p:cNvSpPr>
          <p:nvPr/>
        </p:nvSpPr>
        <p:spPr bwMode="auto">
          <a:xfrm>
            <a:off x="5410200" y="5181600"/>
            <a:ext cx="249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72" name="Text Box 8"/>
          <p:cNvSpPr txBox="1">
            <a:spLocks noChangeArrowheads="1"/>
          </p:cNvSpPr>
          <p:nvPr/>
        </p:nvSpPr>
        <p:spPr bwMode="auto">
          <a:xfrm>
            <a:off x="1885950" y="1447800"/>
            <a:ext cx="20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dirty="0"/>
          </a:p>
        </p:txBody>
      </p:sp>
      <p:sp>
        <p:nvSpPr>
          <p:cNvPr id="523273" name="Text Box 9"/>
          <p:cNvSpPr txBox="1">
            <a:spLocks noChangeArrowheads="1"/>
          </p:cNvSpPr>
          <p:nvPr/>
        </p:nvSpPr>
        <p:spPr bwMode="auto">
          <a:xfrm>
            <a:off x="1943100" y="1143000"/>
            <a:ext cx="1704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t>Emphysema</a:t>
            </a:r>
            <a:endParaRPr lang="en-US" altLang="en-US" dirty="0"/>
          </a:p>
        </p:txBody>
      </p:sp>
      <p:sp>
        <p:nvSpPr>
          <p:cNvPr id="523274" name="Text Box 10"/>
          <p:cNvSpPr txBox="1">
            <a:spLocks noChangeArrowheads="1"/>
          </p:cNvSpPr>
          <p:nvPr/>
        </p:nvSpPr>
        <p:spPr bwMode="auto">
          <a:xfrm>
            <a:off x="0" y="2667000"/>
            <a:ext cx="12955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smtClean="0"/>
              <a:t>Smoking</a:t>
            </a:r>
            <a:endParaRPr lang="en-US" altLang="en-US" dirty="0"/>
          </a:p>
        </p:txBody>
      </p:sp>
      <p:sp>
        <p:nvSpPr>
          <p:cNvPr id="523275" name="Text Box 11"/>
          <p:cNvSpPr txBox="1">
            <a:spLocks noChangeArrowheads="1"/>
          </p:cNvSpPr>
          <p:nvPr/>
        </p:nvSpPr>
        <p:spPr bwMode="auto">
          <a:xfrm>
            <a:off x="1954213" y="1565275"/>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              -</a:t>
            </a:r>
          </a:p>
        </p:txBody>
      </p:sp>
      <p:sp>
        <p:nvSpPr>
          <p:cNvPr id="523276" name="Text Box 12"/>
          <p:cNvSpPr txBox="1">
            <a:spLocks noChangeArrowheads="1"/>
          </p:cNvSpPr>
          <p:nvPr/>
        </p:nvSpPr>
        <p:spPr bwMode="auto">
          <a:xfrm>
            <a:off x="925513" y="2098675"/>
            <a:ext cx="400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a:t>
            </a:r>
          </a:p>
          <a:p>
            <a:pPr algn="l"/>
            <a:endParaRPr lang="en-US" altLang="en-US" dirty="0"/>
          </a:p>
          <a:p>
            <a:pPr algn="l"/>
            <a:endParaRPr lang="en-US" altLang="en-US" dirty="0"/>
          </a:p>
          <a:p>
            <a:pPr algn="l"/>
            <a:r>
              <a:rPr lang="en-US" altLang="en-US" dirty="0"/>
              <a:t>-</a:t>
            </a:r>
          </a:p>
        </p:txBody>
      </p:sp>
      <p:sp>
        <p:nvSpPr>
          <p:cNvPr id="523277" name="Text Box 13"/>
          <p:cNvSpPr txBox="1">
            <a:spLocks noChangeArrowheads="1"/>
          </p:cNvSpPr>
          <p:nvPr/>
        </p:nvSpPr>
        <p:spPr bwMode="auto">
          <a:xfrm>
            <a:off x="381000" y="41148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dirty="0"/>
              <a:t>SOURCE POPULATION</a:t>
            </a:r>
          </a:p>
        </p:txBody>
      </p:sp>
      <p:sp>
        <p:nvSpPr>
          <p:cNvPr id="523278" name="Text Box 14"/>
          <p:cNvSpPr txBox="1">
            <a:spLocks noChangeArrowheads="1"/>
          </p:cNvSpPr>
          <p:nvPr/>
        </p:nvSpPr>
        <p:spPr bwMode="auto">
          <a:xfrm>
            <a:off x="5715000" y="6096000"/>
            <a:ext cx="248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dirty="0"/>
              <a:t>STUDY SAMPLE</a:t>
            </a:r>
          </a:p>
        </p:txBody>
      </p:sp>
      <p:sp>
        <p:nvSpPr>
          <p:cNvPr id="523279" name="Text Box 15"/>
          <p:cNvSpPr txBox="1">
            <a:spLocks noChangeArrowheads="1"/>
          </p:cNvSpPr>
          <p:nvPr/>
        </p:nvSpPr>
        <p:spPr bwMode="auto">
          <a:xfrm>
            <a:off x="5014913" y="3810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b="1" dirty="0">
              <a:latin typeface="Arial Unicode MS" pitchFamily="34" charset="-128"/>
            </a:endParaRPr>
          </a:p>
        </p:txBody>
      </p:sp>
      <p:sp>
        <p:nvSpPr>
          <p:cNvPr id="523280" name="Line 16"/>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1" name="Text Box 17"/>
          <p:cNvSpPr txBox="1">
            <a:spLocks noChangeArrowheads="1"/>
          </p:cNvSpPr>
          <p:nvPr/>
        </p:nvSpPr>
        <p:spPr bwMode="auto">
          <a:xfrm>
            <a:off x="228600" y="228600"/>
            <a:ext cx="100584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altLang="en-US" sz="2600" b="1" dirty="0">
                <a:latin typeface="Arial" charset="0"/>
              </a:rPr>
              <a:t>Differential Misclassification of </a:t>
            </a:r>
            <a:r>
              <a:rPr lang="en-US" altLang="en-US" sz="2600" b="1" dirty="0" smtClean="0">
                <a:latin typeface="Arial" charset="0"/>
              </a:rPr>
              <a:t>Outcome: </a:t>
            </a:r>
            <a:endParaRPr lang="en-US" altLang="en-US" sz="2600" b="1" dirty="0">
              <a:latin typeface="Arial" charset="0"/>
            </a:endParaRPr>
          </a:p>
          <a:p>
            <a:pPr>
              <a:lnSpc>
                <a:spcPct val="70000"/>
              </a:lnSpc>
              <a:spcBef>
                <a:spcPct val="50000"/>
              </a:spcBef>
            </a:pPr>
            <a:r>
              <a:rPr lang="en-US" altLang="en-US" sz="2600" b="1" dirty="0" smtClean="0">
                <a:latin typeface="Arial" charset="0"/>
              </a:rPr>
              <a:t>Smoking and Emphysema</a:t>
            </a:r>
            <a:endParaRPr lang="en-US" altLang="en-US" dirty="0"/>
          </a:p>
        </p:txBody>
      </p:sp>
      <p:sp>
        <p:nvSpPr>
          <p:cNvPr id="523282" name="Text Box 18"/>
          <p:cNvSpPr txBox="1">
            <a:spLocks noChangeArrowheads="1"/>
          </p:cNvSpPr>
          <p:nvPr/>
        </p:nvSpPr>
        <p:spPr bwMode="auto">
          <a:xfrm>
            <a:off x="6629400" y="1299292"/>
            <a:ext cx="3124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smtClean="0"/>
              <a:t>Smokers </a:t>
            </a:r>
            <a:r>
              <a:rPr lang="en-US" altLang="en-US" dirty="0"/>
              <a:t>more </a:t>
            </a:r>
            <a:r>
              <a:rPr lang="en-US" altLang="en-US" dirty="0" smtClean="0"/>
              <a:t>likely than non-smokers to be receiving medical attention and to be undergoing diagnostic testing</a:t>
            </a:r>
            <a:endParaRPr lang="en-US" altLang="en-US" dirty="0"/>
          </a:p>
        </p:txBody>
      </p:sp>
      <p:sp>
        <p:nvSpPr>
          <p:cNvPr id="523284" name="Text Box 20"/>
          <p:cNvSpPr txBox="1">
            <a:spLocks noChangeArrowheads="1"/>
          </p:cNvSpPr>
          <p:nvPr/>
        </p:nvSpPr>
        <p:spPr bwMode="auto">
          <a:xfrm>
            <a:off x="647700" y="5099957"/>
            <a:ext cx="403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dirty="0" smtClean="0"/>
              <a:t>Emphysema features non-specific symptoms and requires specialized procedures to make definitive diagnosis</a:t>
            </a:r>
            <a:endParaRPr lang="en-US" altLang="en-US" dirty="0"/>
          </a:p>
        </p:txBody>
      </p:sp>
      <p:sp>
        <p:nvSpPr>
          <p:cNvPr id="523286" name="Text Box 22"/>
          <p:cNvSpPr txBox="1">
            <a:spLocks noChangeArrowheads="1"/>
          </p:cNvSpPr>
          <p:nvPr/>
        </p:nvSpPr>
        <p:spPr bwMode="auto">
          <a:xfrm>
            <a:off x="8267700" y="4191000"/>
            <a:ext cx="175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Uneven weighting of arrows = differential</a:t>
            </a:r>
          </a:p>
        </p:txBody>
      </p:sp>
      <p:sp>
        <p:nvSpPr>
          <p:cNvPr id="523287" name="Text Box 23"/>
          <p:cNvSpPr txBox="1">
            <a:spLocks noChangeArrowheads="1"/>
          </p:cNvSpPr>
          <p:nvPr/>
        </p:nvSpPr>
        <p:spPr bwMode="auto">
          <a:xfrm>
            <a:off x="6652804" y="5213146"/>
            <a:ext cx="1271996" cy="73866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sz="12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a:p>
            <a:pPr>
              <a:spcBef>
                <a:spcPct val="50000"/>
              </a:spcBef>
            </a:pPr>
            <a:endParaRPr lang="en-US" altLang="en-US" sz="400" dirty="0"/>
          </a:p>
        </p:txBody>
      </p:sp>
      <p:sp>
        <p:nvSpPr>
          <p:cNvPr id="523291" name="Line 27"/>
          <p:cNvSpPr>
            <a:spLocks noChangeShapeType="1"/>
          </p:cNvSpPr>
          <p:nvPr/>
        </p:nvSpPr>
        <p:spPr bwMode="auto">
          <a:xfrm>
            <a:off x="6248400" y="5562600"/>
            <a:ext cx="9525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2" name="Line 28"/>
          <p:cNvSpPr>
            <a:spLocks noChangeShapeType="1"/>
          </p:cNvSpPr>
          <p:nvPr/>
        </p:nvSpPr>
        <p:spPr bwMode="auto">
          <a:xfrm flipV="1">
            <a:off x="6262687" y="4800600"/>
            <a:ext cx="862013"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94" name="Line 30"/>
          <p:cNvSpPr>
            <a:spLocks noChangeShapeType="1"/>
          </p:cNvSpPr>
          <p:nvPr/>
        </p:nvSpPr>
        <p:spPr bwMode="auto">
          <a:xfrm flipH="1">
            <a:off x="6943657" y="3378608"/>
            <a:ext cx="1066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83" name="Line 19"/>
          <p:cNvSpPr>
            <a:spLocks noChangeShapeType="1"/>
          </p:cNvSpPr>
          <p:nvPr/>
        </p:nvSpPr>
        <p:spPr bwMode="auto">
          <a:xfrm flipH="1">
            <a:off x="7429499" y="3378608"/>
            <a:ext cx="580958" cy="21077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82459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3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32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32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32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3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2" grpId="0"/>
      <p:bldP spid="523284" grpId="0"/>
      <p:bldP spid="523286" grpId="0"/>
      <p:bldP spid="523287" grpId="0" animBg="1"/>
      <p:bldP spid="523291" grpId="0" animBg="1"/>
      <p:bldP spid="523292" grpId="0" animBg="1"/>
      <p:bldP spid="523294" grpId="0" animBg="1"/>
      <p:bldP spid="52328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85725" y="685800"/>
            <a:ext cx="10201275" cy="533400"/>
          </a:xfrm>
        </p:spPr>
        <p:txBody>
          <a:bodyPr/>
          <a:lstStyle/>
          <a:p>
            <a:r>
              <a:rPr lang="en-US" altLang="en-US" sz="2800" dirty="0"/>
              <a:t>Relating Last Week to This Week:</a:t>
            </a:r>
            <a:br>
              <a:rPr lang="en-US" altLang="en-US" sz="2800" dirty="0"/>
            </a:br>
            <a:r>
              <a:rPr lang="en-US" altLang="en-US" sz="2800" dirty="0"/>
              <a:t>Relating Validity / Reproducibility of Individual Dichotomous Measurements to Measurement Bias in Inferences in Analytic Studies </a:t>
            </a:r>
          </a:p>
        </p:txBody>
      </p:sp>
      <p:sp>
        <p:nvSpPr>
          <p:cNvPr id="442371" name="Rectangle 3"/>
          <p:cNvSpPr>
            <a:spLocks noGrp="1" noChangeArrowheads="1"/>
          </p:cNvSpPr>
          <p:nvPr>
            <p:ph type="body" idx="1"/>
          </p:nvPr>
        </p:nvSpPr>
        <p:spPr>
          <a:xfrm>
            <a:off x="152400" y="1905000"/>
            <a:ext cx="10020300" cy="4572000"/>
          </a:xfrm>
        </p:spPr>
        <p:txBody>
          <a:bodyPr/>
          <a:lstStyle/>
          <a:p>
            <a:r>
              <a:rPr lang="en-US" altLang="en-US" dirty="0"/>
              <a:t>Validity</a:t>
            </a:r>
          </a:p>
          <a:p>
            <a:pPr lvl="1"/>
            <a:r>
              <a:rPr lang="en-US" altLang="en-US" dirty="0"/>
              <a:t>How sensitivity and specificity of a measurement results in measurement bias covered in </a:t>
            </a:r>
            <a:r>
              <a:rPr lang="en-US" altLang="en-US" dirty="0" smtClean="0"/>
              <a:t>discussion of non-differential vs. differential error</a:t>
            </a:r>
          </a:p>
          <a:p>
            <a:pPr lvl="1"/>
            <a:endParaRPr lang="en-US" altLang="en-US" dirty="0"/>
          </a:p>
          <a:p>
            <a:r>
              <a:rPr lang="en-US" altLang="en-US" dirty="0"/>
              <a:t>Reproducibility</a:t>
            </a:r>
          </a:p>
          <a:p>
            <a:pPr lvl="1"/>
            <a:r>
              <a:rPr lang="en-US" altLang="en-US" dirty="0"/>
              <a:t>Recall that a measurement with imperfect reproducibility will typically lack perfect validity when used in practice  </a:t>
            </a:r>
            <a:r>
              <a:rPr lang="en-US" altLang="en-US" dirty="0" smtClean="0"/>
              <a:t>— </a:t>
            </a:r>
            <a:r>
              <a:rPr lang="en-US" altLang="en-US" dirty="0"/>
              <a:t>(unless it is repeated many many times)</a:t>
            </a:r>
          </a:p>
        </p:txBody>
      </p:sp>
    </p:spTree>
    <p:extLst>
      <p:ext uri="{BB962C8B-B14F-4D97-AF65-F5344CB8AC3E}">
        <p14:creationId xmlns:p14="http://schemas.microsoft.com/office/powerpoint/2010/main" val="13549126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457200" y="533400"/>
            <a:ext cx="9515475" cy="533400"/>
          </a:xfrm>
        </p:spPr>
        <p:txBody>
          <a:bodyPr/>
          <a:lstStyle/>
          <a:p>
            <a:r>
              <a:rPr lang="en-US" altLang="en-US" dirty="0"/>
              <a:t>Reproducibility and Validity of a Measurement</a:t>
            </a:r>
          </a:p>
        </p:txBody>
      </p:sp>
      <p:sp>
        <p:nvSpPr>
          <p:cNvPr id="443395" name="Rectangle 3"/>
          <p:cNvSpPr>
            <a:spLocks noGrp="1" noChangeArrowheads="1"/>
          </p:cNvSpPr>
          <p:nvPr>
            <p:ph type="body" idx="1"/>
          </p:nvPr>
        </p:nvSpPr>
        <p:spPr/>
        <p:txBody>
          <a:bodyPr/>
          <a:lstStyle/>
          <a:p>
            <a:endParaRPr lang="en-US" altLang="en-US" dirty="0"/>
          </a:p>
        </p:txBody>
      </p:sp>
      <p:pic>
        <p:nvPicPr>
          <p:cNvPr id="443396" name="Picture 4" descr="Fig4"/>
          <p:cNvPicPr>
            <a:picLocks noChangeAspect="1" noChangeArrowheads="1"/>
          </p:cNvPicPr>
          <p:nvPr/>
        </p:nvPicPr>
        <p:blipFill>
          <a:blip r:embed="rId3">
            <a:extLst>
              <a:ext uri="{28A0092B-C50C-407E-A947-70E740481C1C}">
                <a14:useLocalDpi xmlns:a14="http://schemas.microsoft.com/office/drawing/2010/main" val="0"/>
              </a:ext>
            </a:extLst>
          </a:blip>
          <a:srcRect l="24318" r="44545"/>
          <a:stretch>
            <a:fillRect/>
          </a:stretch>
        </p:blipFill>
        <p:spPr bwMode="auto">
          <a:xfrm>
            <a:off x="5067300" y="1371600"/>
            <a:ext cx="5219700" cy="3814763"/>
          </a:xfrm>
          <a:prstGeom prst="rect">
            <a:avLst/>
          </a:prstGeom>
          <a:noFill/>
          <a:extLst>
            <a:ext uri="{909E8E84-426E-40DD-AFC4-6F175D3DCCD1}">
              <a14:hiddenFill xmlns:a14="http://schemas.microsoft.com/office/drawing/2010/main">
                <a:solidFill>
                  <a:srgbClr val="FFFFFF"/>
                </a:solidFill>
              </a14:hiddenFill>
            </a:ext>
          </a:extLst>
        </p:spPr>
      </p:pic>
      <p:sp>
        <p:nvSpPr>
          <p:cNvPr id="443398" name="Text Box 6"/>
          <p:cNvSpPr txBox="1">
            <a:spLocks noChangeArrowheads="1"/>
          </p:cNvSpPr>
          <p:nvPr/>
        </p:nvSpPr>
        <p:spPr bwMode="auto">
          <a:xfrm>
            <a:off x="5715000" y="5638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dirty="0"/>
          </a:p>
        </p:txBody>
      </p:sp>
      <p:sp>
        <p:nvSpPr>
          <p:cNvPr id="443401" name="Text Box 9"/>
          <p:cNvSpPr txBox="1">
            <a:spLocks noChangeArrowheads="1"/>
          </p:cNvSpPr>
          <p:nvPr/>
        </p:nvSpPr>
        <p:spPr bwMode="auto">
          <a:xfrm>
            <a:off x="4838700" y="5105400"/>
            <a:ext cx="518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With only one shot at the measurement, most of the time you will be off the center of the target</a:t>
            </a:r>
          </a:p>
        </p:txBody>
      </p:sp>
    </p:spTree>
    <p:extLst>
      <p:ext uri="{BB962C8B-B14F-4D97-AF65-F5344CB8AC3E}">
        <p14:creationId xmlns:p14="http://schemas.microsoft.com/office/powerpoint/2010/main" val="19269692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5444" name="Object 4"/>
          <p:cNvGraphicFramePr>
            <a:graphicFrameLocks noChangeAspect="1"/>
          </p:cNvGraphicFramePr>
          <p:nvPr>
            <p:extLst>
              <p:ext uri="{D42A27DB-BD31-4B8C-83A1-F6EECF244321}">
                <p14:modId xmlns:p14="http://schemas.microsoft.com/office/powerpoint/2010/main" val="719191275"/>
              </p:ext>
            </p:extLst>
          </p:nvPr>
        </p:nvGraphicFramePr>
        <p:xfrm>
          <a:off x="381000" y="609600"/>
          <a:ext cx="10172700" cy="6743700"/>
        </p:xfrm>
        <a:graphic>
          <a:graphicData uri="http://schemas.openxmlformats.org/presentationml/2006/ole">
            <mc:AlternateContent xmlns:mc="http://schemas.openxmlformats.org/markup-compatibility/2006">
              <mc:Choice xmlns:v="urn:schemas-microsoft-com:vml" Requires="v">
                <p:oleObj spid="_x0000_s624758" name="Document" r:id="rId4" imgW="10177560" imgH="6755760" progId="Word.Document.8">
                  <p:embed/>
                </p:oleObj>
              </mc:Choice>
              <mc:Fallback>
                <p:oleObj name="Document" r:id="rId4" imgW="10177560" imgH="67557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09600"/>
                        <a:ext cx="10172700" cy="674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5445" name="Freeform 5"/>
          <p:cNvSpPr>
            <a:spLocks/>
          </p:cNvSpPr>
          <p:nvPr/>
        </p:nvSpPr>
        <p:spPr bwMode="auto">
          <a:xfrm>
            <a:off x="9144000" y="1524000"/>
            <a:ext cx="152400" cy="381000"/>
          </a:xfrm>
          <a:custGeom>
            <a:avLst/>
            <a:gdLst>
              <a:gd name="T0" fmla="*/ 0 w 96"/>
              <a:gd name="T1" fmla="*/ 240 h 240"/>
              <a:gd name="T2" fmla="*/ 96 w 96"/>
              <a:gd name="T3" fmla="*/ 144 h 240"/>
              <a:gd name="T4" fmla="*/ 0 w 96"/>
              <a:gd name="T5" fmla="*/ 0 h 240"/>
            </a:gdLst>
            <a:ahLst/>
            <a:cxnLst>
              <a:cxn ang="0">
                <a:pos x="T0" y="T1"/>
              </a:cxn>
              <a:cxn ang="0">
                <a:pos x="T2" y="T3"/>
              </a:cxn>
              <a:cxn ang="0">
                <a:pos x="T4" y="T5"/>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5446" name="Line 6"/>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5447" name="Text Box 7"/>
          <p:cNvSpPr txBox="1">
            <a:spLocks noChangeArrowheads="1"/>
          </p:cNvSpPr>
          <p:nvPr/>
        </p:nvSpPr>
        <p:spPr bwMode="auto">
          <a:xfrm>
            <a:off x="6819900" y="2971800"/>
            <a:ext cx="2971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Imperfect reproducibility leads </a:t>
            </a:r>
            <a:r>
              <a:rPr lang="en-US" altLang="en-US" dirty="0" smtClean="0"/>
              <a:t>effectively to </a:t>
            </a:r>
            <a:r>
              <a:rPr lang="en-US" altLang="en-US" dirty="0"/>
              <a:t>90% sensitivity and 90% specificity of height measurement </a:t>
            </a:r>
            <a:r>
              <a:rPr lang="en-US" altLang="en-US" dirty="0" smtClean="0"/>
              <a:t>–      non-differential </a:t>
            </a:r>
            <a:r>
              <a:rPr lang="en-US" altLang="en-US" dirty="0"/>
              <a:t>with respect to outcome</a:t>
            </a:r>
          </a:p>
        </p:txBody>
      </p:sp>
      <p:sp>
        <p:nvSpPr>
          <p:cNvPr id="445448" name="Line 8"/>
          <p:cNvSpPr>
            <a:spLocks noChangeShapeType="1"/>
          </p:cNvSpPr>
          <p:nvPr/>
        </p:nvSpPr>
        <p:spPr bwMode="auto">
          <a:xfrm>
            <a:off x="4762500" y="1676400"/>
            <a:ext cx="685800" cy="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6056015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Rectangle 3"/>
          <p:cNvSpPr>
            <a:spLocks noGrp="1" noChangeArrowheads="1"/>
          </p:cNvSpPr>
          <p:nvPr>
            <p:ph type="body" idx="1"/>
          </p:nvPr>
        </p:nvSpPr>
        <p:spPr/>
        <p:txBody>
          <a:bodyPr/>
          <a:lstStyle/>
          <a:p>
            <a:pPr>
              <a:buFontTx/>
              <a:buNone/>
            </a:pPr>
            <a:r>
              <a:rPr lang="en-US" altLang="en-US" dirty="0"/>
              <a:t> </a:t>
            </a:r>
          </a:p>
        </p:txBody>
      </p:sp>
      <p:sp>
        <p:nvSpPr>
          <p:cNvPr id="512004" name="Line 4"/>
          <p:cNvSpPr>
            <a:spLocks noChangeShapeType="1"/>
          </p:cNvSpPr>
          <p:nvPr/>
        </p:nvSpPr>
        <p:spPr bwMode="auto">
          <a:xfrm>
            <a:off x="24003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2005" name="Text Box 5"/>
          <p:cNvSpPr txBox="1">
            <a:spLocks noChangeArrowheads="1"/>
          </p:cNvSpPr>
          <p:nvPr/>
        </p:nvSpPr>
        <p:spPr bwMode="auto">
          <a:xfrm>
            <a:off x="419100" y="186055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Reproducibility of Measurement</a:t>
            </a:r>
          </a:p>
        </p:txBody>
      </p:sp>
      <p:sp>
        <p:nvSpPr>
          <p:cNvPr id="512006" name="Text Box 6"/>
          <p:cNvSpPr txBox="1">
            <a:spLocks noChangeArrowheads="1"/>
          </p:cNvSpPr>
          <p:nvPr/>
        </p:nvSpPr>
        <p:spPr bwMode="auto">
          <a:xfrm>
            <a:off x="3695700" y="1828800"/>
            <a:ext cx="2286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Validity           of Measurement </a:t>
            </a:r>
            <a:r>
              <a:rPr lang="en-US" altLang="en-US" b="1" u="sng" dirty="0">
                <a:latin typeface="Arial" charset="0"/>
              </a:rPr>
              <a:t>in Practice</a:t>
            </a:r>
          </a:p>
        </p:txBody>
      </p:sp>
      <p:sp>
        <p:nvSpPr>
          <p:cNvPr id="512007" name="Text Box 7"/>
          <p:cNvSpPr txBox="1">
            <a:spLocks noChangeArrowheads="1"/>
          </p:cNvSpPr>
          <p:nvPr/>
        </p:nvSpPr>
        <p:spPr bwMode="auto">
          <a:xfrm>
            <a:off x="7277100" y="1295400"/>
            <a:ext cx="22860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Validity           of                      Analytic Inferences Derived from Measurement</a:t>
            </a:r>
          </a:p>
          <a:p>
            <a:pPr>
              <a:spcBef>
                <a:spcPct val="50000"/>
              </a:spcBef>
            </a:pPr>
            <a:r>
              <a:rPr lang="en-US" altLang="en-US" dirty="0">
                <a:latin typeface="Arial" charset="0"/>
              </a:rPr>
              <a:t>“Measurement Bias”</a:t>
            </a:r>
          </a:p>
        </p:txBody>
      </p:sp>
      <p:sp>
        <p:nvSpPr>
          <p:cNvPr id="512008" name="Line 8"/>
          <p:cNvSpPr>
            <a:spLocks noChangeShapeType="1"/>
          </p:cNvSpPr>
          <p:nvPr/>
        </p:nvSpPr>
        <p:spPr bwMode="auto">
          <a:xfrm>
            <a:off x="5753100" y="2438400"/>
            <a:ext cx="12954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2009" name="Text Box 9"/>
          <p:cNvSpPr txBox="1">
            <a:spLocks noChangeArrowheads="1"/>
          </p:cNvSpPr>
          <p:nvPr/>
        </p:nvSpPr>
        <p:spPr bwMode="auto">
          <a:xfrm>
            <a:off x="1104900" y="4086225"/>
            <a:ext cx="2209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Systematic Error              of Measurement</a:t>
            </a:r>
          </a:p>
        </p:txBody>
      </p:sp>
      <p:sp>
        <p:nvSpPr>
          <p:cNvPr id="512010" name="Line 10"/>
          <p:cNvSpPr>
            <a:spLocks noChangeShapeType="1"/>
          </p:cNvSpPr>
          <p:nvPr/>
        </p:nvSpPr>
        <p:spPr bwMode="auto">
          <a:xfrm flipV="1">
            <a:off x="3009900" y="3352800"/>
            <a:ext cx="1219200" cy="914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1996164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0" y="228600"/>
            <a:ext cx="10287000" cy="533400"/>
          </a:xfrm>
        </p:spPr>
        <p:txBody>
          <a:bodyPr/>
          <a:lstStyle/>
          <a:p>
            <a:r>
              <a:rPr lang="en-US" altLang="en-US" sz="2400" dirty="0"/>
              <a:t>Relating the Validity and Reproducibility of Measurements to Measurement Bias in Analytic Studies – Interval Scale Variables</a:t>
            </a:r>
          </a:p>
        </p:txBody>
      </p:sp>
      <p:sp>
        <p:nvSpPr>
          <p:cNvPr id="404483" name="Rectangle 3"/>
          <p:cNvSpPr>
            <a:spLocks noGrp="1" noChangeArrowheads="1"/>
          </p:cNvSpPr>
          <p:nvPr>
            <p:ph type="body" sz="half" idx="1"/>
          </p:nvPr>
        </p:nvSpPr>
        <p:spPr>
          <a:xfrm>
            <a:off x="342900" y="914400"/>
            <a:ext cx="9944100" cy="5562600"/>
          </a:xfrm>
        </p:spPr>
        <p:txBody>
          <a:bodyPr/>
          <a:lstStyle/>
          <a:p>
            <a:pPr>
              <a:buFontTx/>
              <a:buNone/>
            </a:pPr>
            <a:r>
              <a:rPr lang="en-US" altLang="en-US" sz="2800" b="1" dirty="0"/>
              <a:t>Validity </a:t>
            </a:r>
            <a:r>
              <a:rPr lang="en-US" altLang="en-US" sz="2800" b="1" dirty="0" smtClean="0"/>
              <a:t>(systematic </a:t>
            </a:r>
            <a:r>
              <a:rPr lang="en-US" altLang="en-US" sz="2800" b="1" dirty="0"/>
              <a:t>error</a:t>
            </a:r>
            <a:r>
              <a:rPr lang="en-US" altLang="en-US" sz="2800" b="1" dirty="0" smtClean="0"/>
              <a:t>) of </a:t>
            </a:r>
            <a:r>
              <a:rPr lang="en-US" altLang="en-US" sz="2800" b="1" dirty="0"/>
              <a:t>o</a:t>
            </a:r>
            <a:r>
              <a:rPr lang="en-US" altLang="en-US" sz="2800" b="1" dirty="0" smtClean="0"/>
              <a:t>utcome variable</a:t>
            </a:r>
            <a:endParaRPr lang="en-US" altLang="en-US" sz="2800" b="1" dirty="0"/>
          </a:p>
          <a:p>
            <a:r>
              <a:rPr lang="en-US" altLang="en-US" sz="2000" dirty="0" smtClean="0"/>
              <a:t>Value moves </a:t>
            </a:r>
            <a:r>
              <a:rPr lang="en-US" altLang="en-US" sz="2000" dirty="0"/>
              <a:t>systematically up or down scale by given factor or absolute difference</a:t>
            </a:r>
          </a:p>
          <a:p>
            <a:r>
              <a:rPr lang="en-US" altLang="en-US" sz="2000" dirty="0"/>
              <a:t>e.g., systematic error in an interval scale </a:t>
            </a:r>
            <a:r>
              <a:rPr lang="en-US" altLang="en-US" sz="2000" u="sng" dirty="0"/>
              <a:t>outcome</a:t>
            </a:r>
            <a:r>
              <a:rPr lang="en-US" altLang="en-US" sz="2000" dirty="0"/>
              <a:t> variable</a:t>
            </a:r>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800" dirty="0"/>
          </a:p>
        </p:txBody>
      </p:sp>
      <p:sp>
        <p:nvSpPr>
          <p:cNvPr id="404521" name="Text Box 41"/>
          <p:cNvSpPr txBox="1">
            <a:spLocks noChangeArrowheads="1"/>
          </p:cNvSpPr>
          <p:nvPr/>
        </p:nvSpPr>
        <p:spPr bwMode="auto">
          <a:xfrm>
            <a:off x="2400300" y="2133600"/>
            <a:ext cx="7010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dirty="0">
                <a:latin typeface="Arial" charset="0"/>
              </a:rPr>
              <a:t>Mean      Ratio of Means    Difference in Means</a:t>
            </a:r>
          </a:p>
        </p:txBody>
      </p:sp>
      <p:sp>
        <p:nvSpPr>
          <p:cNvPr id="404522" name="Text Box 42"/>
          <p:cNvSpPr txBox="1">
            <a:spLocks noChangeArrowheads="1"/>
          </p:cNvSpPr>
          <p:nvPr/>
        </p:nvSpPr>
        <p:spPr bwMode="auto">
          <a:xfrm>
            <a:off x="2552700" y="3810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p>
        </p:txBody>
      </p:sp>
      <p:graphicFrame>
        <p:nvGraphicFramePr>
          <p:cNvPr id="404523" name="Object 43"/>
          <p:cNvGraphicFramePr>
            <a:graphicFrameLocks noGrp="1" noChangeAspect="1"/>
          </p:cNvGraphicFramePr>
          <p:nvPr>
            <p:ph sz="half" idx="2"/>
          </p:nvPr>
        </p:nvGraphicFramePr>
        <p:xfrm>
          <a:off x="1333500" y="2360613"/>
          <a:ext cx="6572250" cy="4338637"/>
        </p:xfrm>
        <a:graphic>
          <a:graphicData uri="http://schemas.openxmlformats.org/presentationml/2006/ole">
            <mc:AlternateContent xmlns:mc="http://schemas.openxmlformats.org/markup-compatibility/2006">
              <mc:Choice xmlns:v="urn:schemas-microsoft-com:vml" Requires="v">
                <p:oleObj spid="_x0000_s404652" name="Document" r:id="rId4" imgW="11807381" imgH="7776606" progId="Word.Document.8">
                  <p:embed/>
                </p:oleObj>
              </mc:Choice>
              <mc:Fallback>
                <p:oleObj name="Document" r:id="rId4" imgW="11807381" imgH="7776606" progId="Word.Document.8">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2360613"/>
                        <a:ext cx="6572250" cy="433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525" name="Text Box 45"/>
          <p:cNvSpPr txBox="1">
            <a:spLocks noChangeArrowheads="1"/>
          </p:cNvSpPr>
          <p:nvPr/>
        </p:nvSpPr>
        <p:spPr bwMode="auto">
          <a:xfrm>
            <a:off x="8115300" y="4461808"/>
            <a:ext cx="2209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Bias depending upon measure of </a:t>
            </a:r>
            <a:r>
              <a:rPr lang="en-US" altLang="en-US" dirty="0" smtClean="0"/>
              <a:t>association (scale-dependent)</a:t>
            </a:r>
            <a:endParaRPr lang="en-US" altLang="en-US" dirty="0"/>
          </a:p>
        </p:txBody>
      </p:sp>
      <p:sp>
        <p:nvSpPr>
          <p:cNvPr id="404526" name="Line 46"/>
          <p:cNvSpPr>
            <a:spLocks noChangeShapeType="1"/>
          </p:cNvSpPr>
          <p:nvPr/>
        </p:nvSpPr>
        <p:spPr bwMode="auto">
          <a:xfrm flipH="1">
            <a:off x="4991100" y="5257800"/>
            <a:ext cx="3429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4527" name="Line 47"/>
          <p:cNvSpPr>
            <a:spLocks noChangeShapeType="1"/>
          </p:cNvSpPr>
          <p:nvPr/>
        </p:nvSpPr>
        <p:spPr bwMode="auto">
          <a:xfrm flipH="1" flipV="1">
            <a:off x="7277100" y="4572000"/>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noChangeArrowheads="1"/>
          </p:cNvSpPr>
          <p:nvPr>
            <p:ph type="body" sz="half" idx="1"/>
          </p:nvPr>
        </p:nvSpPr>
        <p:spPr>
          <a:xfrm>
            <a:off x="342900" y="990600"/>
            <a:ext cx="9753600" cy="5181600"/>
          </a:xfrm>
        </p:spPr>
        <p:txBody>
          <a:bodyPr/>
          <a:lstStyle/>
          <a:p>
            <a:r>
              <a:rPr lang="en-US" altLang="en-US" sz="2400" dirty="0"/>
              <a:t>Correlating one interval scale measurement to another</a:t>
            </a:r>
          </a:p>
          <a:p>
            <a:pPr lvl="1"/>
            <a:r>
              <a:rPr lang="en-US" altLang="en-US" sz="2400" dirty="0"/>
              <a:t>e.g., weight and cholesterol</a:t>
            </a:r>
          </a:p>
          <a:p>
            <a:pPr lvl="1"/>
            <a:endParaRPr lang="en-US" altLang="en-US" sz="1000" dirty="0"/>
          </a:p>
          <a:p>
            <a:r>
              <a:rPr lang="en-US" altLang="en-US" sz="2400" dirty="0"/>
              <a:t>Correlation is attenuated directly proportional to ICC of measurements (r = correlation coefficient)</a:t>
            </a:r>
          </a:p>
          <a:p>
            <a:pPr lvl="1"/>
            <a:endParaRPr lang="en-US" altLang="en-US" sz="2400" dirty="0"/>
          </a:p>
          <a:p>
            <a:pPr lvl="1"/>
            <a:endParaRPr lang="en-US" altLang="en-US" sz="2400" dirty="0"/>
          </a:p>
          <a:p>
            <a:pPr lvl="1"/>
            <a:r>
              <a:rPr lang="en-US" altLang="en-US" sz="2400" dirty="0"/>
              <a:t>e.g., If ICC of both weight and cholesterol is 0.80</a:t>
            </a:r>
          </a:p>
          <a:p>
            <a:pPr lvl="1"/>
            <a:endParaRPr lang="en-US" altLang="en-US" sz="2400" dirty="0"/>
          </a:p>
          <a:p>
            <a:pPr lvl="1"/>
            <a:endParaRPr lang="en-US" altLang="en-US" sz="2400" dirty="0"/>
          </a:p>
          <a:p>
            <a:pPr lvl="1"/>
            <a:endParaRPr lang="en-US" altLang="en-US" sz="2400" dirty="0"/>
          </a:p>
          <a:p>
            <a:pPr lvl="1"/>
            <a:endParaRPr lang="en-US" altLang="en-US" sz="2400" dirty="0"/>
          </a:p>
          <a:p>
            <a:pPr lvl="1"/>
            <a:r>
              <a:rPr lang="en-US" altLang="en-US" sz="2400" dirty="0"/>
              <a:t>20% attenuation</a:t>
            </a:r>
          </a:p>
          <a:p>
            <a:pPr lvl="1"/>
            <a:endParaRPr lang="en-US" altLang="en-US" sz="2400" dirty="0"/>
          </a:p>
          <a:p>
            <a:pPr lvl="1"/>
            <a:endParaRPr lang="en-US" altLang="en-US" sz="2400" dirty="0"/>
          </a:p>
          <a:p>
            <a:pPr lvl="1"/>
            <a:endParaRPr lang="en-US" altLang="en-US" sz="2400" dirty="0"/>
          </a:p>
          <a:p>
            <a:endParaRPr lang="en-US" altLang="en-US" sz="2800" i="1" dirty="0"/>
          </a:p>
        </p:txBody>
      </p:sp>
      <p:graphicFrame>
        <p:nvGraphicFramePr>
          <p:cNvPr id="515076" name="Object 4"/>
          <p:cNvGraphicFramePr>
            <a:graphicFrameLocks noGrp="1" noChangeAspect="1"/>
          </p:cNvGraphicFramePr>
          <p:nvPr>
            <p:ph sz="half" idx="2"/>
          </p:nvPr>
        </p:nvGraphicFramePr>
        <p:xfrm>
          <a:off x="2143125" y="2895600"/>
          <a:ext cx="5133975" cy="752475"/>
        </p:xfrm>
        <a:graphic>
          <a:graphicData uri="http://schemas.openxmlformats.org/presentationml/2006/ole">
            <mc:AlternateContent xmlns:mc="http://schemas.openxmlformats.org/markup-compatibility/2006">
              <mc:Choice xmlns:v="urn:schemas-microsoft-com:vml" Requires="v">
                <p:oleObj spid="_x0000_s515445" name="Equation" r:id="rId4" imgW="1904760" imgH="279360" progId="Equation.3">
                  <p:embed/>
                </p:oleObj>
              </mc:Choice>
              <mc:Fallback>
                <p:oleObj name="Equation" r:id="rId4" imgW="1904760" imgH="2793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2895600"/>
                        <a:ext cx="5133975"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079"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a:t>Relating the Reproducibility of Measurements to Measurement Bias in Analytic Studies – Interval Scale  Variables</a:t>
            </a:r>
          </a:p>
        </p:txBody>
      </p:sp>
      <p:graphicFrame>
        <p:nvGraphicFramePr>
          <p:cNvPr id="515080" name="Object 8"/>
          <p:cNvGraphicFramePr>
            <a:graphicFrameLocks noChangeAspect="1"/>
          </p:cNvGraphicFramePr>
          <p:nvPr/>
        </p:nvGraphicFramePr>
        <p:xfrm>
          <a:off x="1503363" y="4267200"/>
          <a:ext cx="7069137" cy="639763"/>
        </p:xfrm>
        <a:graphic>
          <a:graphicData uri="http://schemas.openxmlformats.org/presentationml/2006/ole">
            <mc:AlternateContent xmlns:mc="http://schemas.openxmlformats.org/markup-compatibility/2006">
              <mc:Choice xmlns:v="urn:schemas-microsoft-com:vml" Requires="v">
                <p:oleObj spid="_x0000_s515446" name="Equation" r:id="rId6" imgW="2946240" imgH="266400" progId="Equation.3">
                  <p:embed/>
                </p:oleObj>
              </mc:Choice>
              <mc:Fallback>
                <p:oleObj name="Equation" r:id="rId6" imgW="2946240" imgH="2664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3363" y="4267200"/>
                        <a:ext cx="7069137"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84" name="Object 12"/>
          <p:cNvGraphicFramePr>
            <a:graphicFrameLocks noChangeAspect="1"/>
          </p:cNvGraphicFramePr>
          <p:nvPr/>
        </p:nvGraphicFramePr>
        <p:xfrm>
          <a:off x="1487488" y="5059363"/>
          <a:ext cx="6094412" cy="579437"/>
        </p:xfrm>
        <a:graphic>
          <a:graphicData uri="http://schemas.openxmlformats.org/presentationml/2006/ole">
            <mc:AlternateContent xmlns:mc="http://schemas.openxmlformats.org/markup-compatibility/2006">
              <mc:Choice xmlns:v="urn:schemas-microsoft-com:vml" Requires="v">
                <p:oleObj spid="_x0000_s515447" name="Equation" r:id="rId8" imgW="2539800" imgH="241200" progId="Equation.3">
                  <p:embed/>
                </p:oleObj>
              </mc:Choice>
              <mc:Fallback>
                <p:oleObj name="Equation" r:id="rId8" imgW="2539800" imgH="2412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7488" y="5059363"/>
                        <a:ext cx="609441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Text Box 3"/>
          <p:cNvSpPr txBox="1">
            <a:spLocks noChangeArrowheads="1"/>
          </p:cNvSpPr>
          <p:nvPr/>
        </p:nvSpPr>
        <p:spPr bwMode="auto">
          <a:xfrm>
            <a:off x="190500" y="445135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does  d/(b+d)  refer to?</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6820"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Sensitivity - A</a:t>
            </a:r>
          </a:p>
        </p:txBody>
      </p:sp>
      <p:sp>
        <p:nvSpPr>
          <p:cNvPr id="546821"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Positive predictive value - C</a:t>
            </a:r>
          </a:p>
        </p:txBody>
      </p:sp>
      <p:sp>
        <p:nvSpPr>
          <p:cNvPr id="546822" name="Text Box 10"/>
          <p:cNvSpPr txBox="1">
            <a:spLocks noChangeArrowheads="1"/>
          </p:cNvSpPr>
          <p:nvPr/>
        </p:nvSpPr>
        <p:spPr bwMode="auto">
          <a:xfrm rot="-2695870">
            <a:off x="30638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Specificity - B</a:t>
            </a:r>
            <a:endParaRPr lang="en-US" altLang="en-US" sz="1800" b="1" dirty="0">
              <a:latin typeface="Arial" charset="0"/>
            </a:endParaRPr>
          </a:p>
        </p:txBody>
      </p:sp>
      <p:sp>
        <p:nvSpPr>
          <p:cNvPr id="546823"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Negative predictive value  - D</a:t>
            </a:r>
          </a:p>
        </p:txBody>
      </p:sp>
      <p:graphicFrame>
        <p:nvGraphicFramePr>
          <p:cNvPr id="546826" name="Object 10"/>
          <p:cNvGraphicFramePr>
            <a:graphicFrameLocks noChangeAspect="1"/>
          </p:cNvGraphicFramePr>
          <p:nvPr>
            <p:extLst>
              <p:ext uri="{D42A27DB-BD31-4B8C-83A1-F6EECF244321}">
                <p14:modId xmlns:p14="http://schemas.microsoft.com/office/powerpoint/2010/main" val="259208903"/>
              </p:ext>
            </p:extLst>
          </p:nvPr>
        </p:nvGraphicFramePr>
        <p:xfrm>
          <a:off x="190500" y="2667000"/>
          <a:ext cx="6858000" cy="1295400"/>
        </p:xfrm>
        <a:graphic>
          <a:graphicData uri="http://schemas.openxmlformats.org/presentationml/2006/ole">
            <mc:AlternateContent xmlns:mc="http://schemas.openxmlformats.org/markup-compatibility/2006">
              <mc:Choice xmlns:v="urn:schemas-microsoft-com:vml" Requires="v">
                <p:oleObj spid="_x0000_s546951" name="Document" r:id="rId4" imgW="8730391" imgH="2642042" progId="Word.Document.8">
                  <p:embed/>
                </p:oleObj>
              </mc:Choice>
              <mc:Fallback>
                <p:oleObj name="Document" r:id="rId4" imgW="8730391" imgH="2642042"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b="34824"/>
                      <a:stretch>
                        <a:fillRect/>
                      </a:stretch>
                    </p:blipFill>
                    <p:spPr bwMode="auto">
                      <a:xfrm>
                        <a:off x="190500" y="26670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6827" name="Rectangle 11"/>
          <p:cNvSpPr>
            <a:spLocks noChangeArrowheads="1"/>
          </p:cNvSpPr>
          <p:nvPr/>
        </p:nvSpPr>
        <p:spPr bwMode="auto">
          <a:xfrm>
            <a:off x="190500" y="457200"/>
            <a:ext cx="967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Characterizing the </a:t>
            </a:r>
            <a:r>
              <a:rPr lang="en-US" altLang="en-US" dirty="0" smtClean="0"/>
              <a:t>Validity of a Measurement </a:t>
            </a:r>
            <a:r>
              <a:rPr lang="en-US" altLang="en-US" dirty="0"/>
              <a:t>of a Dichotomous Variable (e.g.,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None of the above  </a:t>
            </a:r>
            <a:r>
              <a:rPr lang="en-US" altLang="en-US" sz="1800" dirty="0">
                <a:latin typeface="Arial" charset="0"/>
              </a:rPr>
              <a:t>- </a:t>
            </a:r>
            <a:r>
              <a:rPr lang="en-US" altLang="en-US" sz="1800" dirty="0" smtClean="0">
                <a:latin typeface="Arial" charset="0"/>
              </a:rPr>
              <a:t>E</a:t>
            </a:r>
            <a:endParaRPr lang="en-US" altLang="en-US" sz="1800" dirty="0">
              <a:latin typeface="Arial" charset="0"/>
            </a:endParaRPr>
          </a:p>
        </p:txBody>
      </p:sp>
      <p:sp>
        <p:nvSpPr>
          <p:cNvPr id="10" name="Text Box 3"/>
          <p:cNvSpPr txBox="1">
            <a:spLocks noChangeArrowheads="1"/>
          </p:cNvSpPr>
          <p:nvPr/>
        </p:nvSpPr>
        <p:spPr bwMode="auto">
          <a:xfrm>
            <a:off x="190500" y="1413808"/>
            <a:ext cx="9988832"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300" b="1" dirty="0">
                <a:latin typeface="+mn-lt"/>
              </a:rPr>
              <a:t>To discuss the bias that ensues from a misclassified dichotomous variable, we first need to characterize the validity of </a:t>
            </a:r>
            <a:r>
              <a:rPr lang="en-US" altLang="en-US" sz="2300" b="1" dirty="0" smtClean="0">
                <a:latin typeface="+mn-lt"/>
              </a:rPr>
              <a:t>the measurement</a:t>
            </a:r>
            <a:endParaRPr lang="en-US" altLang="en-US" sz="2300" b="1" dirty="0">
              <a:latin typeface="+mn-lt"/>
            </a:endParaRPr>
          </a:p>
          <a:p>
            <a:endParaRPr lang="en-US" altLang="en-US" dirty="0">
              <a:latin typeface="Arial" charset="0"/>
            </a:endParaRPr>
          </a:p>
          <a:p>
            <a:endParaRPr lang="en-US" altLang="en-US" dirty="0">
              <a:latin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114300" y="1143000"/>
            <a:ext cx="10172700" cy="5181600"/>
          </a:xfrm>
        </p:spPr>
        <p:txBody>
          <a:bodyPr/>
          <a:lstStyle/>
          <a:p>
            <a:r>
              <a:rPr lang="en-US" altLang="en-US" sz="2400" b="1" dirty="0" smtClean="0"/>
              <a:t>Observed data</a:t>
            </a:r>
            <a:endParaRPr lang="en-US" altLang="en-US" sz="2400" b="1" dirty="0"/>
          </a:p>
          <a:p>
            <a:endParaRPr lang="en-US" altLang="en-US" sz="2800" b="1" dirty="0"/>
          </a:p>
          <a:p>
            <a:endParaRPr lang="en-US" altLang="en-US" sz="2800" b="1" dirty="0"/>
          </a:p>
          <a:p>
            <a:endParaRPr lang="en-US" altLang="en-US" sz="2000" b="1" dirty="0"/>
          </a:p>
          <a:p>
            <a:r>
              <a:rPr lang="en-US" altLang="en-US" sz="2000" b="1" dirty="0"/>
              <a:t>episensi a</a:t>
            </a:r>
            <a:r>
              <a:rPr lang="en-US" altLang="en-US" sz="2000" b="1" dirty="0" smtClean="0"/>
              <a:t> b c d, </a:t>
            </a:r>
            <a:r>
              <a:rPr lang="en-US" altLang="en-US" sz="2000" b="1" dirty="0"/>
              <a:t>st(cc) </a:t>
            </a:r>
            <a:r>
              <a:rPr lang="en-US" altLang="en-US" sz="2000" b="1" dirty="0" smtClean="0"/>
              <a:t> dseca(c(.m))   dspca(c(.n))   dsenc(c(.o))  dspnc(c(.p))</a:t>
            </a:r>
          </a:p>
          <a:p>
            <a:endParaRPr lang="en-US" altLang="en-US" sz="2000" b="1" dirty="0"/>
          </a:p>
          <a:p>
            <a:r>
              <a:rPr lang="en-US" altLang="en-US" sz="2000" b="1" dirty="0" smtClean="0"/>
              <a:t>Example:</a:t>
            </a:r>
            <a:endParaRPr lang="en-US" altLang="en-US" sz="2000" b="1" dirty="0"/>
          </a:p>
          <a:p>
            <a:endParaRPr lang="en-US" altLang="en-US" sz="2800" b="1" dirty="0"/>
          </a:p>
          <a:p>
            <a:endParaRPr lang="en-US" altLang="en-US" sz="2800" b="1" dirty="0"/>
          </a:p>
          <a:p>
            <a:endParaRPr lang="en-US" altLang="en-US" sz="2800" b="1" dirty="0"/>
          </a:p>
        </p:txBody>
      </p:sp>
      <p:sp>
        <p:nvSpPr>
          <p:cNvPr id="2" name="TextBox 1"/>
          <p:cNvSpPr txBox="1"/>
          <p:nvPr/>
        </p:nvSpPr>
        <p:spPr>
          <a:xfrm>
            <a:off x="571500" y="4146590"/>
            <a:ext cx="10668000" cy="3016210"/>
          </a:xfrm>
          <a:prstGeom prst="rect">
            <a:avLst/>
          </a:prstGeom>
          <a:noFill/>
        </p:spPr>
        <p:txBody>
          <a:bodyPr wrap="square" rtlCol="0">
            <a:spAutoFit/>
          </a:bodyPr>
          <a:lstStyle/>
          <a:p>
            <a:pPr algn="l"/>
            <a:r>
              <a:rPr lang="en-US" dirty="0"/>
              <a:t>. </a:t>
            </a:r>
            <a:r>
              <a:rPr lang="en-US" sz="1400" dirty="0">
                <a:latin typeface="Courier New" panose="02070309020205020404" pitchFamily="49" charset="0"/>
                <a:cs typeface="Courier New" panose="02070309020205020404" pitchFamily="49" charset="0"/>
              </a:rPr>
              <a:t>episensi 45 94 257 945, st(cc) dseca(c(.7)) dspca(c(.8)) dsenc(c(.9)) dspnc(c(.95))</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Se|Cases   : Constant(.7)</a:t>
            </a:r>
          </a:p>
          <a:p>
            <a:pPr algn="l"/>
            <a:r>
              <a:rPr lang="en-US" sz="1400" dirty="0">
                <a:latin typeface="Courier New" panose="02070309020205020404" pitchFamily="49" charset="0"/>
                <a:cs typeface="Courier New" panose="02070309020205020404" pitchFamily="49" charset="0"/>
              </a:rPr>
              <a:t>Sp|Cases   : Constant(.8)</a:t>
            </a:r>
          </a:p>
          <a:p>
            <a:pPr algn="l"/>
            <a:r>
              <a:rPr lang="en-US" sz="1400" dirty="0">
                <a:latin typeface="Courier New" panose="02070309020205020404" pitchFamily="49" charset="0"/>
                <a:cs typeface="Courier New" panose="02070309020205020404" pitchFamily="49" charset="0"/>
              </a:rPr>
              <a:t>Se|No-Cases: Constant(.9)</a:t>
            </a:r>
          </a:p>
          <a:p>
            <a:pPr algn="l"/>
            <a:r>
              <a:rPr lang="en-US" sz="1400" dirty="0">
                <a:latin typeface="Courier New" panose="02070309020205020404" pitchFamily="49" charset="0"/>
                <a:cs typeface="Courier New" panose="02070309020205020404" pitchFamily="49" charset="0"/>
              </a:rPr>
              <a:t>Sp|No-Cases: Constant(.95)</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Observed Odds Ratio [95% Conf. Interval]= 1.76 [1.20, 2.58]</a:t>
            </a:r>
          </a:p>
          <a:p>
            <a:pPr algn="l"/>
            <a:endParaRPr lang="en-US" sz="8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Deterministic sensitivity analysis for misclassification of the exposure</a:t>
            </a:r>
          </a:p>
          <a:p>
            <a:pPr algn="l"/>
            <a:r>
              <a:rPr lang="en-US" sz="1400" dirty="0">
                <a:latin typeface="Courier New" panose="02070309020205020404" pitchFamily="49" charset="0"/>
                <a:cs typeface="Courier New" panose="02070309020205020404" pitchFamily="49" charset="0"/>
              </a:rPr>
              <a:t>   External adjusted Odds Ratio = 1.38</a:t>
            </a:r>
          </a:p>
          <a:p>
            <a:pPr algn="l"/>
            <a:r>
              <a:rPr lang="en-US" sz="1400" dirty="0">
                <a:latin typeface="Courier New" panose="02070309020205020404" pitchFamily="49" charset="0"/>
                <a:cs typeface="Courier New" panose="02070309020205020404" pitchFamily="49" charset="0"/>
              </a:rPr>
              <a:t>   Percent bias =  28%</a:t>
            </a:r>
          </a:p>
          <a:p>
            <a:endParaRPr lang="en-US" dirty="0"/>
          </a:p>
        </p:txBody>
      </p:sp>
      <p:graphicFrame>
        <p:nvGraphicFramePr>
          <p:cNvPr id="329733" name="Object 5"/>
          <p:cNvGraphicFramePr>
            <a:graphicFrameLocks noChangeAspect="1"/>
          </p:cNvGraphicFramePr>
          <p:nvPr>
            <p:extLst>
              <p:ext uri="{D42A27DB-BD31-4B8C-83A1-F6EECF244321}">
                <p14:modId xmlns:p14="http://schemas.microsoft.com/office/powerpoint/2010/main" val="3670902394"/>
              </p:ext>
            </p:extLst>
          </p:nvPr>
        </p:nvGraphicFramePr>
        <p:xfrm>
          <a:off x="1049337" y="990600"/>
          <a:ext cx="8894763" cy="2624137"/>
        </p:xfrm>
        <a:graphic>
          <a:graphicData uri="http://schemas.openxmlformats.org/presentationml/2006/ole">
            <mc:AlternateContent xmlns:mc="http://schemas.openxmlformats.org/markup-compatibility/2006">
              <mc:Choice xmlns:v="urn:schemas-microsoft-com:vml" Requires="v">
                <p:oleObj spid="_x0000_s626748" name="Document" r:id="rId5" imgW="9270242" imgH="2727744" progId="Word.Document.8">
                  <p:embed/>
                </p:oleObj>
              </mc:Choice>
              <mc:Fallback>
                <p:oleObj name="Document" r:id="rId5" imgW="9270242" imgH="2727744" progId="Word.Document.8">
                  <p:embed/>
                  <p:pic>
                    <p:nvPicPr>
                      <p:cNvPr id="0" name=""/>
                      <p:cNvPicPr>
                        <a:picLocks noChangeAspect="1" noChangeArrowheads="1"/>
                      </p:cNvPicPr>
                      <p:nvPr/>
                    </p:nvPicPr>
                    <p:blipFill>
                      <a:blip r:embed="rId6"/>
                      <a:srcRect/>
                      <a:stretch>
                        <a:fillRect/>
                      </a:stretch>
                    </p:blipFill>
                    <p:spPr bwMode="auto">
                      <a:xfrm>
                        <a:off x="1049337" y="990600"/>
                        <a:ext cx="8894763" cy="2624137"/>
                      </a:xfrm>
                      <a:prstGeom prst="rect">
                        <a:avLst/>
                      </a:prstGeom>
                      <a:noFill/>
                      <a:ln>
                        <a:noFill/>
                      </a:ln>
                      <a:effectLst/>
                      <a:extLst/>
                    </p:spPr>
                  </p:pic>
                </p:oleObj>
              </mc:Fallback>
            </mc:AlternateContent>
          </a:graphicData>
        </a:graphic>
      </p:graphicFrame>
      <p:sp>
        <p:nvSpPr>
          <p:cNvPr id="11" name="Rectangle 7"/>
          <p:cNvSpPr>
            <a:spLocks noChangeArrowheads="1"/>
          </p:cNvSpPr>
          <p:nvPr/>
        </p:nvSpPr>
        <p:spPr bwMode="auto">
          <a:xfrm>
            <a:off x="0" y="2286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smtClean="0"/>
              <a:t>Quantitative Bias Analysis in Stata: </a:t>
            </a:r>
          </a:p>
          <a:p>
            <a:r>
              <a:rPr lang="en-US" altLang="en-US" sz="2400" dirty="0" smtClean="0"/>
              <a:t>episens Command to Correct for Exposure Misclassification</a:t>
            </a:r>
            <a:endParaRPr lang="en-US" altLang="en-US" sz="2400" dirty="0"/>
          </a:p>
        </p:txBody>
      </p:sp>
      <p:grpSp>
        <p:nvGrpSpPr>
          <p:cNvPr id="3" name="Group 2"/>
          <p:cNvGrpSpPr/>
          <p:nvPr/>
        </p:nvGrpSpPr>
        <p:grpSpPr>
          <a:xfrm>
            <a:off x="2476500" y="3378117"/>
            <a:ext cx="7010400" cy="3238866"/>
            <a:chOff x="2324100" y="3314700"/>
            <a:chExt cx="7010400" cy="3238866"/>
          </a:xfrm>
        </p:grpSpPr>
        <p:sp>
          <p:nvSpPr>
            <p:cNvPr id="329737" name="Text Box 9"/>
            <p:cNvSpPr txBox="1">
              <a:spLocks noChangeArrowheads="1"/>
            </p:cNvSpPr>
            <p:nvPr/>
          </p:nvSpPr>
          <p:spPr bwMode="auto">
            <a:xfrm>
              <a:off x="2324100" y="3657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a:t>
              </a:r>
              <a:r>
                <a:rPr lang="en-US" altLang="en-US" sz="1600" dirty="0" smtClean="0"/>
                <a:t>ensitivity in cases</a:t>
              </a:r>
              <a:endParaRPr lang="en-US" altLang="en-US" sz="1600" dirty="0"/>
            </a:p>
          </p:txBody>
        </p:sp>
        <p:sp>
          <p:nvSpPr>
            <p:cNvPr id="329738" name="Line 10"/>
            <p:cNvSpPr>
              <a:spLocks noChangeShapeType="1"/>
            </p:cNvSpPr>
            <p:nvPr/>
          </p:nvSpPr>
          <p:spPr bwMode="auto">
            <a:xfrm flipV="1">
              <a:off x="40005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10"/>
            <p:cNvSpPr>
              <a:spLocks noChangeShapeType="1"/>
            </p:cNvSpPr>
            <p:nvPr/>
          </p:nvSpPr>
          <p:spPr bwMode="auto">
            <a:xfrm flipV="1">
              <a:off x="56007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10"/>
            <p:cNvSpPr>
              <a:spLocks noChangeShapeType="1"/>
            </p:cNvSpPr>
            <p:nvPr/>
          </p:nvSpPr>
          <p:spPr bwMode="auto">
            <a:xfrm flipV="1">
              <a:off x="7277100" y="33147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10"/>
            <p:cNvSpPr>
              <a:spLocks noChangeShapeType="1"/>
            </p:cNvSpPr>
            <p:nvPr/>
          </p:nvSpPr>
          <p:spPr bwMode="auto">
            <a:xfrm flipV="1">
              <a:off x="8877300" y="3321046"/>
              <a:ext cx="457200" cy="3746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ext Box 9"/>
            <p:cNvSpPr txBox="1">
              <a:spLocks noChangeArrowheads="1"/>
            </p:cNvSpPr>
            <p:nvPr/>
          </p:nvSpPr>
          <p:spPr bwMode="auto">
            <a:xfrm>
              <a:off x="4152900" y="3657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a:t>
              </a:r>
              <a:r>
                <a:rPr lang="en-US" altLang="en-US" sz="1600" dirty="0" smtClean="0"/>
                <a:t>pecificity in cases</a:t>
              </a:r>
              <a:endParaRPr lang="en-US" altLang="en-US" sz="1600" dirty="0"/>
            </a:p>
          </p:txBody>
        </p:sp>
        <p:sp>
          <p:nvSpPr>
            <p:cNvPr id="16" name="Text Box 9"/>
            <p:cNvSpPr txBox="1">
              <a:spLocks noChangeArrowheads="1"/>
            </p:cNvSpPr>
            <p:nvPr/>
          </p:nvSpPr>
          <p:spPr bwMode="auto">
            <a:xfrm>
              <a:off x="7651277" y="3638932"/>
              <a:ext cx="15018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smtClean="0"/>
                <a:t>specificity in non-cases</a:t>
              </a:r>
              <a:endParaRPr lang="en-US" altLang="en-US" sz="1600" dirty="0"/>
            </a:p>
          </p:txBody>
        </p:sp>
        <p:sp>
          <p:nvSpPr>
            <p:cNvPr id="17" name="Text Box 9"/>
            <p:cNvSpPr txBox="1">
              <a:spLocks noChangeArrowheads="1"/>
            </p:cNvSpPr>
            <p:nvPr/>
          </p:nvSpPr>
          <p:spPr bwMode="auto">
            <a:xfrm>
              <a:off x="6057900" y="3657600"/>
              <a:ext cx="152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a:t>
              </a:r>
              <a:r>
                <a:rPr lang="en-US" altLang="en-US" sz="1600" dirty="0" smtClean="0"/>
                <a:t>ensitivity in non-cases</a:t>
              </a:r>
              <a:endParaRPr lang="en-US" altLang="en-US" sz="1600" dirty="0"/>
            </a:p>
          </p:txBody>
        </p:sp>
        <p:sp>
          <p:nvSpPr>
            <p:cNvPr id="21" name="Line 10"/>
            <p:cNvSpPr>
              <a:spLocks noChangeShapeType="1"/>
            </p:cNvSpPr>
            <p:nvPr/>
          </p:nvSpPr>
          <p:spPr bwMode="auto">
            <a:xfrm flipH="1" flipV="1">
              <a:off x="4457698" y="6362823"/>
              <a:ext cx="457201" cy="1907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0" name="Text Box 9"/>
          <p:cNvSpPr txBox="1">
            <a:spLocks noChangeArrowheads="1"/>
          </p:cNvSpPr>
          <p:nvPr/>
        </p:nvSpPr>
        <p:spPr bwMode="auto">
          <a:xfrm>
            <a:off x="5067300" y="6172200"/>
            <a:ext cx="510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smtClean="0">
                <a:latin typeface="+mn-lt"/>
              </a:rPr>
              <a:t>Back-calculation to expected true value, sampling error, selection  bias, and confounding notwithstanding</a:t>
            </a:r>
            <a:endParaRPr lang="en-US" altLang="en-US" sz="1600" dirty="0">
              <a:latin typeface="+mn-lt"/>
            </a:endParaRPr>
          </a:p>
        </p:txBody>
      </p:sp>
    </p:spTree>
    <p:extLst>
      <p:ext uri="{BB962C8B-B14F-4D97-AF65-F5344CB8AC3E}">
        <p14:creationId xmlns:p14="http://schemas.microsoft.com/office/powerpoint/2010/main" val="1164773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3" name="Object 5"/>
          <p:cNvGraphicFramePr>
            <a:graphicFrameLocks noChangeAspect="1"/>
          </p:cNvGraphicFramePr>
          <p:nvPr>
            <p:extLst>
              <p:ext uri="{D42A27DB-BD31-4B8C-83A1-F6EECF244321}">
                <p14:modId xmlns:p14="http://schemas.microsoft.com/office/powerpoint/2010/main" val="239814263"/>
              </p:ext>
            </p:extLst>
          </p:nvPr>
        </p:nvGraphicFramePr>
        <p:xfrm>
          <a:off x="1049337" y="762000"/>
          <a:ext cx="8894763" cy="2624137"/>
        </p:xfrm>
        <a:graphic>
          <a:graphicData uri="http://schemas.openxmlformats.org/presentationml/2006/ole">
            <mc:AlternateContent xmlns:mc="http://schemas.openxmlformats.org/markup-compatibility/2006">
              <mc:Choice xmlns:v="urn:schemas-microsoft-com:vml" Requires="v">
                <p:oleObj spid="_x0000_s627729" name="Document" r:id="rId5" imgW="9270242" imgH="2727744" progId="Word.Document.8">
                  <p:embed/>
                </p:oleObj>
              </mc:Choice>
              <mc:Fallback>
                <p:oleObj name="Document" r:id="rId5" imgW="9270242" imgH="2727744" progId="Word.Document.8">
                  <p:embed/>
                  <p:pic>
                    <p:nvPicPr>
                      <p:cNvPr id="0" name=""/>
                      <p:cNvPicPr>
                        <a:picLocks noChangeAspect="1" noChangeArrowheads="1"/>
                      </p:cNvPicPr>
                      <p:nvPr/>
                    </p:nvPicPr>
                    <p:blipFill>
                      <a:blip r:embed="rId6"/>
                      <a:srcRect/>
                      <a:stretch>
                        <a:fillRect/>
                      </a:stretch>
                    </p:blipFill>
                    <p:spPr bwMode="auto">
                      <a:xfrm>
                        <a:off x="1049337" y="762000"/>
                        <a:ext cx="8894763" cy="2624137"/>
                      </a:xfrm>
                      <a:prstGeom prst="rect">
                        <a:avLst/>
                      </a:prstGeom>
                      <a:noFill/>
                      <a:ln>
                        <a:noFill/>
                      </a:ln>
                      <a:effectLst/>
                      <a:extLst/>
                    </p:spPr>
                  </p:pic>
                </p:oleObj>
              </mc:Fallback>
            </mc:AlternateContent>
          </a:graphicData>
        </a:graphic>
      </p:graphicFrame>
      <p:sp>
        <p:nvSpPr>
          <p:cNvPr id="329731" name="Rectangle 3"/>
          <p:cNvSpPr>
            <a:spLocks noGrp="1" noChangeArrowheads="1"/>
          </p:cNvSpPr>
          <p:nvPr>
            <p:ph type="body" idx="1"/>
          </p:nvPr>
        </p:nvSpPr>
        <p:spPr>
          <a:xfrm>
            <a:off x="153245" y="914400"/>
            <a:ext cx="10172700" cy="5321587"/>
          </a:xfrm>
        </p:spPr>
        <p:txBody>
          <a:bodyPr/>
          <a:lstStyle/>
          <a:p>
            <a:r>
              <a:rPr lang="en-US" altLang="en-US" sz="2000" b="1" dirty="0" smtClean="0"/>
              <a:t>Observed data</a:t>
            </a:r>
            <a:endParaRPr lang="en-US" altLang="en-US" sz="2000" b="1" dirty="0"/>
          </a:p>
          <a:p>
            <a:endParaRPr lang="en-US" altLang="en-US" sz="2800" b="1" dirty="0"/>
          </a:p>
          <a:p>
            <a:endParaRPr lang="en-US" altLang="en-US" sz="2800" b="1" dirty="0"/>
          </a:p>
          <a:p>
            <a:endParaRPr lang="en-US" altLang="en-US" sz="800" b="1" dirty="0"/>
          </a:p>
          <a:p>
            <a:r>
              <a:rPr lang="en-US" altLang="en-US" sz="2000" b="1" dirty="0" smtClean="0"/>
              <a:t>Prior slide: 1 value given for sensitivity &amp; specificity of exposure measurement</a:t>
            </a:r>
          </a:p>
          <a:p>
            <a:pPr marL="633413" lvl="1" indent="-239713"/>
            <a:r>
              <a:rPr lang="en-US" altLang="en-US" sz="1800" b="1" dirty="0" smtClean="0"/>
              <a:t>This is known as “deterministic” sensitivity analysis</a:t>
            </a:r>
          </a:p>
          <a:p>
            <a:pPr lvl="1"/>
            <a:endParaRPr lang="en-US" altLang="en-US" sz="1000" b="1" dirty="0" smtClean="0"/>
          </a:p>
          <a:p>
            <a:r>
              <a:rPr lang="en-US" altLang="en-US" sz="2000" b="1" dirty="0" smtClean="0"/>
              <a:t>Yet, what if uncertain about sensitivity &amp; specificity of exposure measurement</a:t>
            </a:r>
          </a:p>
          <a:p>
            <a:pPr marL="633413" lvl="1" indent="-239713"/>
            <a:r>
              <a:rPr lang="en-US" altLang="en-US" sz="1600" b="1" dirty="0" smtClean="0"/>
              <a:t>We prefer to evaluate a range of values; this is called a “probabilistic” sensitivity analysis</a:t>
            </a:r>
          </a:p>
          <a:p>
            <a:endParaRPr lang="en-US" altLang="en-US" sz="1000" b="1" dirty="0"/>
          </a:p>
          <a:p>
            <a:r>
              <a:rPr lang="en-US" altLang="en-US" sz="2000" b="1" dirty="0"/>
              <a:t>episensi </a:t>
            </a:r>
            <a:r>
              <a:rPr lang="en-US" altLang="en-US" sz="2000" b="1" dirty="0" smtClean="0"/>
              <a:t> a </a:t>
            </a:r>
            <a:r>
              <a:rPr lang="en-US" altLang="en-US" sz="2000" b="1" dirty="0"/>
              <a:t>b c d, st(cc)  dseca(distribution(&lt;range&gt;))   dspca(distribution(&lt;range&gt;))   dsenc(distribution(&lt;range&gt;))  dspnc(distribution(&lt;range&gt;))</a:t>
            </a:r>
          </a:p>
          <a:p>
            <a:endParaRPr lang="en-US" altLang="en-US" sz="1000" b="1" dirty="0" smtClean="0"/>
          </a:p>
          <a:p>
            <a:endParaRPr lang="en-US" altLang="en-US" sz="400" b="1" dirty="0"/>
          </a:p>
          <a:p>
            <a:r>
              <a:rPr lang="en-US" altLang="en-US" sz="2000" b="1" dirty="0" smtClean="0"/>
              <a:t>In a probabilistic sensitivity analysis, the user:</a:t>
            </a:r>
          </a:p>
          <a:p>
            <a:pPr marL="633413" lvl="1" indent="-239713"/>
            <a:r>
              <a:rPr lang="en-US" altLang="en-US" sz="1600" b="1" dirty="0"/>
              <a:t>D</a:t>
            </a:r>
            <a:r>
              <a:rPr lang="en-US" altLang="en-US" sz="1600" b="1" dirty="0" smtClean="0"/>
              <a:t>efines shape of the distribution of sensitivity/specificity values he/she wishes to evaluate </a:t>
            </a:r>
          </a:p>
          <a:p>
            <a:pPr lvl="2"/>
            <a:r>
              <a:rPr lang="en-US" altLang="en-US" sz="1200" b="1" dirty="0" smtClean="0"/>
              <a:t>“distribution”:  Stata has several options including uniform; trapezoidal; triangular; various permutations of normal</a:t>
            </a:r>
          </a:p>
          <a:p>
            <a:pPr lvl="2"/>
            <a:endParaRPr lang="en-US" altLang="en-US" sz="400" b="1" dirty="0" smtClean="0"/>
          </a:p>
          <a:p>
            <a:pPr marL="633413" lvl="1" indent="-239713"/>
            <a:r>
              <a:rPr lang="en-US" altLang="en-US" sz="1600" b="1" dirty="0"/>
              <a:t>D</a:t>
            </a:r>
            <a:r>
              <a:rPr lang="en-US" altLang="en-US" sz="1600" b="1" dirty="0" smtClean="0"/>
              <a:t>efines absolute “range” of values of sensitivity/specificity and other aspects of the distribution</a:t>
            </a:r>
            <a:endParaRPr lang="en-US" altLang="en-US" sz="1600" b="1" dirty="0"/>
          </a:p>
          <a:p>
            <a:endParaRPr lang="en-US" altLang="en-US" sz="2800" b="1" dirty="0"/>
          </a:p>
          <a:p>
            <a:endParaRPr lang="en-US" altLang="en-US" sz="2800" b="1" dirty="0"/>
          </a:p>
          <a:p>
            <a:endParaRPr lang="en-US" altLang="en-US" sz="2800" b="1" dirty="0"/>
          </a:p>
        </p:txBody>
      </p:sp>
      <p:sp>
        <p:nvSpPr>
          <p:cNvPr id="11" name="Rectangle 7"/>
          <p:cNvSpPr>
            <a:spLocks noChangeArrowheads="1"/>
          </p:cNvSpPr>
          <p:nvPr/>
        </p:nvSpPr>
        <p:spPr bwMode="auto">
          <a:xfrm>
            <a:off x="0" y="1524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smtClean="0"/>
              <a:t>episens Command to Correct for Exposure Misclassification: </a:t>
            </a:r>
          </a:p>
          <a:p>
            <a:r>
              <a:rPr lang="en-US" altLang="en-US" sz="2400" dirty="0" smtClean="0"/>
              <a:t>Probabilistic vs Deterministic Sensitivity Analysis</a:t>
            </a:r>
            <a:endParaRPr lang="en-US" altLang="en-US" sz="2400" dirty="0"/>
          </a:p>
        </p:txBody>
      </p:sp>
      <p:sp>
        <p:nvSpPr>
          <p:cNvPr id="329737" name="Text Box 9"/>
          <p:cNvSpPr txBox="1">
            <a:spLocks noChangeArrowheads="1"/>
          </p:cNvSpPr>
          <p:nvPr/>
        </p:nvSpPr>
        <p:spPr bwMode="auto">
          <a:xfrm>
            <a:off x="7658100" y="4038600"/>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a:t>
            </a:r>
            <a:r>
              <a:rPr lang="en-US" altLang="en-US" sz="1600" dirty="0" smtClean="0"/>
              <a:t>ensitivity in cases</a:t>
            </a:r>
            <a:endParaRPr lang="en-US" altLang="en-US" sz="1600" dirty="0"/>
          </a:p>
        </p:txBody>
      </p:sp>
      <p:sp>
        <p:nvSpPr>
          <p:cNvPr id="329738" name="Line 10"/>
          <p:cNvSpPr>
            <a:spLocks noChangeShapeType="1"/>
          </p:cNvSpPr>
          <p:nvPr/>
        </p:nvSpPr>
        <p:spPr bwMode="auto">
          <a:xfrm flipH="1">
            <a:off x="7038243" y="4226169"/>
            <a:ext cx="772257"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10"/>
          <p:cNvSpPr>
            <a:spLocks noChangeShapeType="1"/>
          </p:cNvSpPr>
          <p:nvPr/>
        </p:nvSpPr>
        <p:spPr bwMode="auto">
          <a:xfrm flipH="1" flipV="1">
            <a:off x="4076700" y="4800600"/>
            <a:ext cx="2209800"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10"/>
          <p:cNvSpPr>
            <a:spLocks noChangeShapeType="1"/>
          </p:cNvSpPr>
          <p:nvPr/>
        </p:nvSpPr>
        <p:spPr bwMode="auto">
          <a:xfrm flipH="1" flipV="1">
            <a:off x="7810500" y="4616153"/>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10"/>
          <p:cNvSpPr>
            <a:spLocks noChangeShapeType="1"/>
          </p:cNvSpPr>
          <p:nvPr/>
        </p:nvSpPr>
        <p:spPr bwMode="auto">
          <a:xfrm flipH="1" flipV="1">
            <a:off x="4076700" y="5159717"/>
            <a:ext cx="3048000" cy="1873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Text Box 9"/>
          <p:cNvSpPr txBox="1">
            <a:spLocks noChangeArrowheads="1"/>
          </p:cNvSpPr>
          <p:nvPr/>
        </p:nvSpPr>
        <p:spPr bwMode="auto">
          <a:xfrm>
            <a:off x="6196818" y="4875333"/>
            <a:ext cx="1981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s</a:t>
            </a:r>
            <a:r>
              <a:rPr lang="en-US" altLang="en-US" sz="1600" dirty="0" smtClean="0"/>
              <a:t>pecificity in cases</a:t>
            </a:r>
            <a:endParaRPr lang="en-US" altLang="en-US" sz="1600" dirty="0"/>
          </a:p>
        </p:txBody>
      </p:sp>
      <p:sp>
        <p:nvSpPr>
          <p:cNvPr id="16" name="Text Box 9"/>
          <p:cNvSpPr txBox="1">
            <a:spLocks noChangeArrowheads="1"/>
          </p:cNvSpPr>
          <p:nvPr/>
        </p:nvSpPr>
        <p:spPr bwMode="auto">
          <a:xfrm>
            <a:off x="6972300" y="5257800"/>
            <a:ext cx="23692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smtClean="0"/>
              <a:t>specificity in non-cases</a:t>
            </a:r>
            <a:endParaRPr lang="en-US" altLang="en-US" sz="1600" dirty="0"/>
          </a:p>
        </p:txBody>
      </p:sp>
      <p:sp>
        <p:nvSpPr>
          <p:cNvPr id="17" name="Text Box 9"/>
          <p:cNvSpPr txBox="1">
            <a:spLocks noChangeArrowheads="1"/>
          </p:cNvSpPr>
          <p:nvPr/>
        </p:nvSpPr>
        <p:spPr bwMode="auto">
          <a:xfrm>
            <a:off x="8343900" y="4402911"/>
            <a:ext cx="152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s</a:t>
            </a:r>
            <a:r>
              <a:rPr lang="en-US" altLang="en-US" sz="1600" dirty="0" smtClean="0"/>
              <a:t>ensitivity in non-cases</a:t>
            </a:r>
            <a:endParaRPr lang="en-US" altLang="en-US" sz="1600" dirty="0"/>
          </a:p>
        </p:txBody>
      </p:sp>
    </p:spTree>
    <p:extLst>
      <p:ext uri="{BB962C8B-B14F-4D97-AF65-F5344CB8AC3E}">
        <p14:creationId xmlns:p14="http://schemas.microsoft.com/office/powerpoint/2010/main" val="34676039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idx="1"/>
          </p:nvPr>
        </p:nvSpPr>
        <p:spPr>
          <a:xfrm>
            <a:off x="76200" y="914400"/>
            <a:ext cx="10172700" cy="5321587"/>
          </a:xfrm>
        </p:spPr>
        <p:txBody>
          <a:bodyPr/>
          <a:lstStyle/>
          <a:p>
            <a:r>
              <a:rPr lang="en-US" altLang="en-US" sz="2000" b="1" dirty="0" smtClean="0"/>
              <a:t>Probabilistic sensitivity analysis</a:t>
            </a:r>
          </a:p>
          <a:p>
            <a:pPr lvl="1"/>
            <a:r>
              <a:rPr lang="en-US" altLang="en-US" sz="1800" b="1" dirty="0" smtClean="0"/>
              <a:t>Assume deterministic values on prior slide are the most likely values but that values on either side of these may also be plausible; use the “triangular” distribution shape</a:t>
            </a:r>
          </a:p>
          <a:p>
            <a:pPr lvl="1"/>
            <a:endParaRPr lang="en-US" altLang="en-US" sz="800" b="1" dirty="0"/>
          </a:p>
          <a:p>
            <a:r>
              <a:rPr lang="en-US" altLang="en-US" sz="2000" b="1" dirty="0"/>
              <a:t>episensi 45 94 257 945, st(cc) reps(2000) dseca(tri(.6 .7 .8)) dspca(tri(.7 .8 .9)) dsenc(tri(.8 .9 1)) </a:t>
            </a:r>
            <a:r>
              <a:rPr lang="en-US" altLang="en-US" sz="2000" b="1" dirty="0" smtClean="0"/>
              <a:t>dspnc(tri(0.85 </a:t>
            </a:r>
            <a:r>
              <a:rPr lang="en-US" altLang="en-US" sz="2000" b="1" dirty="0"/>
              <a:t>0.95 1))</a:t>
            </a:r>
            <a:endParaRPr lang="en-US" altLang="en-US" sz="2000" b="1" dirty="0" smtClean="0"/>
          </a:p>
          <a:p>
            <a:pPr lvl="1"/>
            <a:endParaRPr lang="en-US" altLang="en-US" sz="1000" b="1" dirty="0" smtClean="0"/>
          </a:p>
          <a:p>
            <a:pPr marL="0" indent="352425">
              <a:buNone/>
            </a:pPr>
            <a:r>
              <a:rPr lang="en-US" altLang="en-US" sz="1600" b="1" dirty="0">
                <a:latin typeface="Courier New" panose="02070309020205020404" pitchFamily="49" charset="0"/>
                <a:cs typeface="Courier New" panose="02070309020205020404" pitchFamily="49" charset="0"/>
              </a:rPr>
              <a:t>Se|Cases   : Triangular(.6,.7,.8)</a:t>
            </a:r>
          </a:p>
          <a:p>
            <a:pPr marL="0" indent="352425">
              <a:buNone/>
            </a:pPr>
            <a:r>
              <a:rPr lang="en-US" altLang="en-US" sz="1600" b="1" dirty="0">
                <a:latin typeface="Courier New" panose="02070309020205020404" pitchFamily="49" charset="0"/>
                <a:cs typeface="Courier New" panose="02070309020205020404" pitchFamily="49" charset="0"/>
              </a:rPr>
              <a:t>Sp|Cases   : Triangular(.7,.8,.9)</a:t>
            </a:r>
          </a:p>
          <a:p>
            <a:pPr marL="0" indent="352425">
              <a:buNone/>
            </a:pPr>
            <a:r>
              <a:rPr lang="en-US" altLang="en-US" sz="1600" b="1" dirty="0">
                <a:latin typeface="Courier New" panose="02070309020205020404" pitchFamily="49" charset="0"/>
                <a:cs typeface="Courier New" panose="02070309020205020404" pitchFamily="49" charset="0"/>
              </a:rPr>
              <a:t>Se|No-Cases: Triangular(.8,.9,1)</a:t>
            </a:r>
          </a:p>
          <a:p>
            <a:pPr marL="0" indent="352425">
              <a:buNone/>
            </a:pPr>
            <a:r>
              <a:rPr lang="en-US" altLang="en-US" sz="1600" b="1" dirty="0">
                <a:latin typeface="Courier New" panose="02070309020205020404" pitchFamily="49" charset="0"/>
                <a:cs typeface="Courier New" panose="02070309020205020404" pitchFamily="49" charset="0"/>
              </a:rPr>
              <a:t>Sp|No-Cases: Triangular</a:t>
            </a:r>
            <a:r>
              <a:rPr lang="en-US" altLang="en-US" sz="1600" b="1" dirty="0" smtClean="0">
                <a:latin typeface="Courier New" panose="02070309020205020404" pitchFamily="49" charset="0"/>
                <a:cs typeface="Courier New" panose="02070309020205020404" pitchFamily="49" charset="0"/>
              </a:rPr>
              <a:t>(.85,.</a:t>
            </a:r>
            <a:r>
              <a:rPr lang="en-US" altLang="en-US" sz="1600" b="1" dirty="0">
                <a:latin typeface="Courier New" panose="02070309020205020404" pitchFamily="49" charset="0"/>
                <a:cs typeface="Courier New" panose="02070309020205020404" pitchFamily="49" charset="0"/>
              </a:rPr>
              <a:t>95,1)</a:t>
            </a:r>
          </a:p>
          <a:p>
            <a:pPr marL="0" indent="0">
              <a:buNone/>
            </a:pPr>
            <a:endParaRPr lang="en-US" altLang="en-US" sz="1400" b="1" dirty="0" smtClean="0">
              <a:latin typeface="Courier New" panose="02070309020205020404" pitchFamily="49" charset="0"/>
              <a:cs typeface="Courier New" panose="02070309020205020404" pitchFamily="49" charset="0"/>
            </a:endParaRPr>
          </a:p>
          <a:p>
            <a:pPr marL="0" indent="341313">
              <a:buNone/>
            </a:pPr>
            <a:r>
              <a:rPr lang="en-US" altLang="en-US" sz="1600" b="1" dirty="0" smtClean="0">
                <a:latin typeface="Courier New" panose="02070309020205020404" pitchFamily="49" charset="0"/>
                <a:cs typeface="Courier New" panose="02070309020205020404" pitchFamily="49" charset="0"/>
              </a:rPr>
              <a:t>Probabilistic </a:t>
            </a:r>
            <a:r>
              <a:rPr lang="en-US" altLang="en-US" sz="1600" b="1" dirty="0">
                <a:latin typeface="Courier New" panose="02070309020205020404" pitchFamily="49" charset="0"/>
                <a:cs typeface="Courier New" panose="02070309020205020404" pitchFamily="49" charset="0"/>
              </a:rPr>
              <a:t>sensitivity analysis for misclassification of the </a:t>
            </a:r>
            <a:r>
              <a:rPr lang="en-US" altLang="en-US" sz="1600" b="1" dirty="0" smtClean="0">
                <a:latin typeface="Courier New" panose="02070309020205020404" pitchFamily="49" charset="0"/>
                <a:cs typeface="Courier New" panose="02070309020205020404" pitchFamily="49" charset="0"/>
              </a:rPr>
              <a:t>exposure</a:t>
            </a:r>
          </a:p>
          <a:p>
            <a:pPr marL="0" indent="341313">
              <a:buNone/>
            </a:pPr>
            <a:r>
              <a:rPr lang="en-US" altLang="en-US" sz="1600" b="1" dirty="0" smtClean="0">
                <a:latin typeface="Courier New" panose="02070309020205020404" pitchFamily="49" charset="0"/>
                <a:cs typeface="Courier New" panose="02070309020205020404" pitchFamily="49" charset="0"/>
              </a:rPr>
              <a:t>Simulations </a:t>
            </a:r>
            <a:r>
              <a:rPr lang="en-US" altLang="en-US" sz="1600" b="1" dirty="0">
                <a:latin typeface="Courier New" panose="02070309020205020404" pitchFamily="49" charset="0"/>
                <a:cs typeface="Courier New" panose="02070309020205020404" pitchFamily="49" charset="0"/>
              </a:rPr>
              <a:t>(2000)</a:t>
            </a:r>
          </a:p>
          <a:p>
            <a:pPr marL="0" indent="341313">
              <a:buNone/>
            </a:pPr>
            <a:r>
              <a:rPr lang="en-US" altLang="en-US" sz="1600" b="1" dirty="0" smtClean="0">
                <a:latin typeface="Courier New" panose="02070309020205020404" pitchFamily="49" charset="0"/>
                <a:cs typeface="Courier New" panose="02070309020205020404" pitchFamily="49" charset="0"/>
              </a:rPr>
              <a:t>                                      </a:t>
            </a:r>
            <a:r>
              <a:rPr lang="en-US" altLang="en-US" sz="1600" b="1" dirty="0">
                <a:latin typeface="Courier New" panose="02070309020205020404" pitchFamily="49" charset="0"/>
                <a:cs typeface="Courier New" panose="02070309020205020404" pitchFamily="49" charset="0"/>
              </a:rPr>
              <a:t>Percentiles         Ratio</a:t>
            </a:r>
          </a:p>
          <a:p>
            <a:pPr marL="0" indent="341313">
              <a:buNone/>
            </a:pPr>
            <a:r>
              <a:rPr lang="en-US" altLang="en-US" sz="1600" b="1" dirty="0">
                <a:latin typeface="Courier New" panose="02070309020205020404" pitchFamily="49" charset="0"/>
                <a:cs typeface="Courier New" panose="02070309020205020404" pitchFamily="49" charset="0"/>
              </a:rPr>
              <a:t>                             2.5       50        97.5      97.5/2.5</a:t>
            </a:r>
          </a:p>
          <a:p>
            <a:pPr marL="0" indent="341313">
              <a:buNone/>
            </a:pPr>
            <a:r>
              <a:rPr lang="en-US" altLang="en-US" sz="1600" b="1" dirty="0">
                <a:latin typeface="Courier New" panose="02070309020205020404" pitchFamily="49" charset="0"/>
                <a:cs typeface="Courier New" panose="02070309020205020404" pitchFamily="49" charset="0"/>
              </a:rPr>
              <a:t>                             ----------------------------------------</a:t>
            </a:r>
          </a:p>
          <a:p>
            <a:pPr marL="0" indent="341313">
              <a:buNone/>
            </a:pPr>
            <a:r>
              <a:rPr lang="en-US" altLang="en-US" sz="1600" b="1" dirty="0">
                <a:latin typeface="Courier New" panose="02070309020205020404" pitchFamily="49" charset="0"/>
                <a:cs typeface="Courier New" panose="02070309020205020404" pitchFamily="49" charset="0"/>
              </a:rPr>
              <a:t>Conventional                 1.20      1.76      2.58      2.14</a:t>
            </a:r>
          </a:p>
          <a:p>
            <a:pPr marL="0" indent="341313">
              <a:buNone/>
            </a:pPr>
            <a:r>
              <a:rPr lang="en-US" altLang="en-US" sz="1600" b="1" dirty="0">
                <a:latin typeface="Courier New" panose="02070309020205020404" pitchFamily="49" charset="0"/>
                <a:cs typeface="Courier New" panose="02070309020205020404" pitchFamily="49" charset="0"/>
              </a:rPr>
              <a:t>Systematic error             1.03      1.44      2.45      2.37</a:t>
            </a:r>
          </a:p>
          <a:p>
            <a:pPr marL="0" indent="341313">
              <a:buNone/>
            </a:pPr>
            <a:r>
              <a:rPr lang="en-US" altLang="en-US" sz="1600" b="1" dirty="0">
                <a:latin typeface="Courier New" panose="02070309020205020404" pitchFamily="49" charset="0"/>
                <a:cs typeface="Courier New" panose="02070309020205020404" pitchFamily="49" charset="0"/>
              </a:rPr>
              <a:t>Systematic and random error  0.89      1.45      2.76      3.09</a:t>
            </a:r>
          </a:p>
          <a:p>
            <a:pPr marL="0" indent="341313">
              <a:buNone/>
            </a:pPr>
            <a:endParaRPr lang="en-US" altLang="en-US" sz="2000" b="1" dirty="0"/>
          </a:p>
          <a:p>
            <a:endParaRPr lang="en-US" altLang="en-US" sz="2000" b="1" dirty="0"/>
          </a:p>
          <a:p>
            <a:endParaRPr lang="en-US" altLang="en-US" sz="2800" b="1" dirty="0"/>
          </a:p>
        </p:txBody>
      </p:sp>
      <p:sp>
        <p:nvSpPr>
          <p:cNvPr id="11" name="Rectangle 7"/>
          <p:cNvSpPr>
            <a:spLocks noChangeArrowheads="1"/>
          </p:cNvSpPr>
          <p:nvPr/>
        </p:nvSpPr>
        <p:spPr bwMode="auto">
          <a:xfrm>
            <a:off x="0" y="1524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sz="2400" dirty="0" smtClean="0"/>
              <a:t>episens Command to Correct for Exposure Misclassification: </a:t>
            </a:r>
          </a:p>
          <a:p>
            <a:r>
              <a:rPr lang="en-US" altLang="en-US" sz="2400" dirty="0" smtClean="0"/>
              <a:t>Probabilistic Sensitivity Analysis Example</a:t>
            </a:r>
            <a:endParaRPr lang="en-US" altLang="en-US" sz="2400" dirty="0"/>
          </a:p>
        </p:txBody>
      </p:sp>
    </p:spTree>
    <p:extLst>
      <p:ext uri="{BB962C8B-B14F-4D97-AF65-F5344CB8AC3E}">
        <p14:creationId xmlns:p14="http://schemas.microsoft.com/office/powerpoint/2010/main" val="41403302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52400" y="152400"/>
            <a:ext cx="10134600" cy="533400"/>
          </a:xfrm>
        </p:spPr>
        <p:txBody>
          <a:bodyPr/>
          <a:lstStyle/>
          <a:p>
            <a:r>
              <a:rPr lang="en-US" altLang="en-US" sz="2600" dirty="0"/>
              <a:t>Non-differential Misclassification  of Multi-level Exposure</a:t>
            </a:r>
          </a:p>
        </p:txBody>
      </p:sp>
      <p:sp>
        <p:nvSpPr>
          <p:cNvPr id="286723"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a:p>
            <a:endParaRPr lang="en-US" altLang="en-US" sz="2800" dirty="0"/>
          </a:p>
        </p:txBody>
      </p:sp>
      <p:graphicFrame>
        <p:nvGraphicFramePr>
          <p:cNvPr id="286725" name="Object 5"/>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spid="_x0000_s286973" name="Document" r:id="rId4" imgW="4730040" imgH="5402160" progId="Word.Document.8">
                  <p:embed/>
                </p:oleObj>
              </mc:Choice>
              <mc:Fallback>
                <p:oleObj name="Document" r:id="rId4" imgW="4730040" imgH="540216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6" name="Text Box 6"/>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dirty="0">
                <a:latin typeface="Arial" charset="0"/>
              </a:rPr>
              <a:t>Exposure</a:t>
            </a:r>
          </a:p>
        </p:txBody>
      </p:sp>
      <p:graphicFrame>
        <p:nvGraphicFramePr>
          <p:cNvPr id="286727" name="Object 7"/>
          <p:cNvGraphicFramePr>
            <a:graphicFrameLocks noChangeAspect="1"/>
          </p:cNvGraphicFramePr>
          <p:nvPr/>
        </p:nvGraphicFramePr>
        <p:xfrm>
          <a:off x="5564188" y="1828800"/>
          <a:ext cx="4722812" cy="5029200"/>
        </p:xfrm>
        <a:graphic>
          <a:graphicData uri="http://schemas.openxmlformats.org/presentationml/2006/ole">
            <mc:AlternateContent xmlns:mc="http://schemas.openxmlformats.org/markup-compatibility/2006">
              <mc:Choice xmlns:v="urn:schemas-microsoft-com:vml" Requires="v">
                <p:oleObj spid="_x0000_s286974" name="Document" r:id="rId6" imgW="4730040" imgH="5391000" progId="Word.Document.8">
                  <p:embed/>
                </p:oleObj>
              </mc:Choice>
              <mc:Fallback>
                <p:oleObj name="Document" r:id="rId6" imgW="4730040" imgH="5391000" progId="Word.Documen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4188" y="1828800"/>
                        <a:ext cx="4722812"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28" name="Text Box 8"/>
          <p:cNvSpPr txBox="1">
            <a:spLocks noChangeArrowheads="1"/>
          </p:cNvSpPr>
          <p:nvPr/>
        </p:nvSpPr>
        <p:spPr bwMode="auto">
          <a:xfrm>
            <a:off x="5562600" y="83820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Misclassification between adjacent exposure categories</a:t>
            </a:r>
            <a:endParaRPr lang="en-US" altLang="en-US" dirty="0"/>
          </a:p>
        </p:txBody>
      </p:sp>
      <p:sp>
        <p:nvSpPr>
          <p:cNvPr id="286729" name="Text Box 9"/>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Truth</a:t>
            </a:r>
            <a:endParaRPr lang="en-US" altLang="en-US" dirty="0"/>
          </a:p>
        </p:txBody>
      </p:sp>
      <p:sp>
        <p:nvSpPr>
          <p:cNvPr id="286731" name="Line 11"/>
          <p:cNvSpPr>
            <a:spLocks noChangeShapeType="1"/>
          </p:cNvSpPr>
          <p:nvPr/>
        </p:nvSpPr>
        <p:spPr bwMode="auto">
          <a:xfrm flipV="1">
            <a:off x="70104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6733" name="Line 13"/>
          <p:cNvSpPr>
            <a:spLocks noChangeShapeType="1"/>
          </p:cNvSpPr>
          <p:nvPr/>
        </p:nvSpPr>
        <p:spPr bwMode="auto">
          <a:xfrm flipV="1">
            <a:off x="8305800" y="4191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6734" name="Text Box 14"/>
          <p:cNvSpPr txBox="1">
            <a:spLocks noChangeArrowheads="1"/>
          </p:cNvSpPr>
          <p:nvPr/>
        </p:nvSpPr>
        <p:spPr bwMode="auto">
          <a:xfrm>
            <a:off x="5867400" y="57912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Bias away from the null</a:t>
            </a:r>
            <a:endParaRPr lang="en-US" altLang="en-US" dirty="0"/>
          </a:p>
        </p:txBody>
      </p:sp>
      <p:sp>
        <p:nvSpPr>
          <p:cNvPr id="286736" name="Text Box 16"/>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dirty="0"/>
              <a:t>Dosemeci et al. </a:t>
            </a:r>
            <a:r>
              <a:rPr lang="en-US" altLang="en-US" sz="1800" i="1" dirty="0"/>
              <a:t>AJE</a:t>
            </a:r>
            <a:r>
              <a:rPr lang="en-US" altLang="en-US" sz="1800" dirty="0"/>
              <a:t> 1990</a:t>
            </a:r>
            <a:endParaRPr lang="en-US"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304800"/>
            <a:ext cx="8743950" cy="533400"/>
          </a:xfrm>
        </p:spPr>
        <p:txBody>
          <a:bodyPr/>
          <a:lstStyle/>
          <a:p>
            <a:r>
              <a:rPr lang="en-US" altLang="en-US" dirty="0"/>
              <a:t>Misclassification of Multi-level Exposure</a:t>
            </a:r>
          </a:p>
        </p:txBody>
      </p:sp>
      <p:sp>
        <p:nvSpPr>
          <p:cNvPr id="402435" name="Rectangle 3"/>
          <p:cNvSpPr>
            <a:spLocks noGrp="1" noChangeArrowheads="1"/>
          </p:cNvSpPr>
          <p:nvPr>
            <p:ph type="body" idx="1"/>
          </p:nvPr>
        </p:nvSpPr>
        <p:spPr>
          <a:xfrm>
            <a:off x="771525" y="914400"/>
            <a:ext cx="8743950" cy="5562600"/>
          </a:xfrm>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sz="2800" b="1" dirty="0"/>
          </a:p>
          <a:p>
            <a:endParaRPr lang="en-US" altLang="en-US" sz="2800" dirty="0"/>
          </a:p>
        </p:txBody>
      </p:sp>
      <p:graphicFrame>
        <p:nvGraphicFramePr>
          <p:cNvPr id="402436" name="Object 4"/>
          <p:cNvGraphicFramePr>
            <a:graphicFrameLocks noChangeAspect="1"/>
          </p:cNvGraphicFramePr>
          <p:nvPr/>
        </p:nvGraphicFramePr>
        <p:xfrm>
          <a:off x="612775" y="1755775"/>
          <a:ext cx="4516438" cy="5156200"/>
        </p:xfrm>
        <a:graphic>
          <a:graphicData uri="http://schemas.openxmlformats.org/presentationml/2006/ole">
            <mc:AlternateContent xmlns:mc="http://schemas.openxmlformats.org/markup-compatibility/2006">
              <mc:Choice xmlns:v="urn:schemas-microsoft-com:vml" Requires="v">
                <p:oleObj spid="_x0000_s402683" name="Document" r:id="rId4" imgW="4730040" imgH="5402160" progId="Word.Document.8">
                  <p:embed/>
                </p:oleObj>
              </mc:Choice>
              <mc:Fallback>
                <p:oleObj name="Document" r:id="rId4" imgW="4730040" imgH="54021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1755775"/>
                        <a:ext cx="4516438" cy="515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7" name="Text Box 5"/>
          <p:cNvSpPr txBox="1">
            <a:spLocks noChangeArrowheads="1"/>
          </p:cNvSpPr>
          <p:nvPr/>
        </p:nvSpPr>
        <p:spPr bwMode="auto">
          <a:xfrm>
            <a:off x="304800" y="2438400"/>
            <a:ext cx="258763" cy="2500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1800" b="1" dirty="0">
                <a:latin typeface="Arial" charset="0"/>
              </a:rPr>
              <a:t>Exposure</a:t>
            </a:r>
          </a:p>
        </p:txBody>
      </p:sp>
      <p:graphicFrame>
        <p:nvGraphicFramePr>
          <p:cNvPr id="402438" name="Object 6"/>
          <p:cNvGraphicFramePr>
            <a:graphicFrameLocks noChangeAspect="1"/>
          </p:cNvGraphicFramePr>
          <p:nvPr/>
        </p:nvGraphicFramePr>
        <p:xfrm>
          <a:off x="5565775" y="1673225"/>
          <a:ext cx="4492625" cy="5389563"/>
        </p:xfrm>
        <a:graphic>
          <a:graphicData uri="http://schemas.openxmlformats.org/presentationml/2006/ole">
            <mc:AlternateContent xmlns:mc="http://schemas.openxmlformats.org/markup-compatibility/2006">
              <mc:Choice xmlns:v="urn:schemas-microsoft-com:vml" Requires="v">
                <p:oleObj spid="_x0000_s402684" name="Document" r:id="rId6" imgW="4730040" imgH="5391000" progId="Word.Document.8">
                  <p:embed/>
                </p:oleObj>
              </mc:Choice>
              <mc:Fallback>
                <p:oleObj name="Document" r:id="rId6" imgW="4730040" imgH="5391000"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75" y="1673225"/>
                        <a:ext cx="4492625" cy="538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2439" name="Text Box 7"/>
          <p:cNvSpPr txBox="1">
            <a:spLocks noChangeArrowheads="1"/>
          </p:cNvSpPr>
          <p:nvPr/>
        </p:nvSpPr>
        <p:spPr bwMode="auto">
          <a:xfrm>
            <a:off x="5562600" y="8382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Misclassification between adjacent and non-adjacent exposure categories</a:t>
            </a:r>
            <a:endParaRPr lang="en-US" altLang="en-US" dirty="0"/>
          </a:p>
        </p:txBody>
      </p:sp>
      <p:sp>
        <p:nvSpPr>
          <p:cNvPr id="402440" name="Text Box 8"/>
          <p:cNvSpPr txBox="1">
            <a:spLocks noChangeArrowheads="1"/>
          </p:cNvSpPr>
          <p:nvPr/>
        </p:nvSpPr>
        <p:spPr bwMode="auto">
          <a:xfrm>
            <a:off x="762000" y="1143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dirty="0">
                <a:latin typeface="Arial" charset="0"/>
              </a:rPr>
              <a:t>Truth</a:t>
            </a:r>
            <a:endParaRPr lang="en-US" altLang="en-US" dirty="0"/>
          </a:p>
        </p:txBody>
      </p:sp>
      <p:sp>
        <p:nvSpPr>
          <p:cNvPr id="402441" name="Line 9"/>
          <p:cNvSpPr>
            <a:spLocks noChangeShapeType="1"/>
          </p:cNvSpPr>
          <p:nvPr/>
        </p:nvSpPr>
        <p:spPr bwMode="auto">
          <a:xfrm flipV="1">
            <a:off x="70104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2" name="Line 10"/>
          <p:cNvSpPr>
            <a:spLocks noChangeShapeType="1"/>
          </p:cNvSpPr>
          <p:nvPr/>
        </p:nvSpPr>
        <p:spPr bwMode="auto">
          <a:xfrm flipV="1">
            <a:off x="8305800" y="30480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3" name="Text Box 11"/>
          <p:cNvSpPr txBox="1">
            <a:spLocks noChangeArrowheads="1"/>
          </p:cNvSpPr>
          <p:nvPr/>
        </p:nvSpPr>
        <p:spPr bwMode="auto">
          <a:xfrm>
            <a:off x="5867400" y="57912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Arial" charset="0"/>
              </a:rPr>
              <a:t>Appearance of J-shaped relationship</a:t>
            </a:r>
            <a:endParaRPr lang="en-US" altLang="en-US" dirty="0"/>
          </a:p>
        </p:txBody>
      </p:sp>
      <p:sp>
        <p:nvSpPr>
          <p:cNvPr id="402444" name="Line 12"/>
          <p:cNvSpPr>
            <a:spLocks noChangeShapeType="1"/>
          </p:cNvSpPr>
          <p:nvPr/>
        </p:nvSpPr>
        <p:spPr bwMode="auto">
          <a:xfrm flipV="1">
            <a:off x="77724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5" name="Line 13"/>
          <p:cNvSpPr>
            <a:spLocks noChangeShapeType="1"/>
          </p:cNvSpPr>
          <p:nvPr/>
        </p:nvSpPr>
        <p:spPr bwMode="auto">
          <a:xfrm flipV="1">
            <a:off x="8991600" y="3048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2446" name="Text Box 14"/>
          <p:cNvSpPr txBox="1">
            <a:spLocks noChangeArrowheads="1"/>
          </p:cNvSpPr>
          <p:nvPr/>
        </p:nvSpPr>
        <p:spPr bwMode="auto">
          <a:xfrm>
            <a:off x="0" y="62484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dirty="0"/>
              <a:t>Dosemeci et al. </a:t>
            </a:r>
            <a:r>
              <a:rPr lang="en-US" altLang="en-US" sz="1800" i="1" dirty="0"/>
              <a:t>AJE</a:t>
            </a:r>
            <a:r>
              <a:rPr lang="en-US" altLang="en-US" sz="1800" dirty="0"/>
              <a:t> 1990</a:t>
            </a:r>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3"/>
          <p:cNvSpPr txBox="1">
            <a:spLocks noChangeArrowheads="1"/>
          </p:cNvSpPr>
          <p:nvPr/>
        </p:nvSpPr>
        <p:spPr bwMode="auto">
          <a:xfrm>
            <a:off x="190500" y="419100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What does  d/(b+d)  refer to?</a:t>
            </a:r>
            <a:r>
              <a:rPr lang="en-US" altLang="en-US" dirty="0">
                <a:latin typeface="Arial" charset="0"/>
              </a:rPr>
              <a:t> </a:t>
            </a:r>
          </a:p>
          <a:p>
            <a:endParaRPr lang="en-US" altLang="en-US" dirty="0">
              <a:latin typeface="Arial" charset="0"/>
            </a:endParaRPr>
          </a:p>
          <a:p>
            <a:endParaRPr lang="en-US" altLang="en-US" dirty="0">
              <a:latin typeface="Arial" charset="0"/>
            </a:endParaRPr>
          </a:p>
        </p:txBody>
      </p:sp>
      <p:sp>
        <p:nvSpPr>
          <p:cNvPr id="548867" name="Text Box 5"/>
          <p:cNvSpPr txBox="1">
            <a:spLocks noChangeArrowheads="1"/>
          </p:cNvSpPr>
          <p:nvPr/>
        </p:nvSpPr>
        <p:spPr bwMode="auto">
          <a:xfrm rot="-2695870">
            <a:off x="2149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Sensitivity - A</a:t>
            </a:r>
          </a:p>
        </p:txBody>
      </p:sp>
      <p:sp>
        <p:nvSpPr>
          <p:cNvPr id="548868" name="Text Box 9"/>
          <p:cNvSpPr txBox="1">
            <a:spLocks noChangeArrowheads="1"/>
          </p:cNvSpPr>
          <p:nvPr/>
        </p:nvSpPr>
        <p:spPr bwMode="auto">
          <a:xfrm rot="-2695870">
            <a:off x="40544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Positive predictive value - C</a:t>
            </a:r>
          </a:p>
        </p:txBody>
      </p:sp>
      <p:sp>
        <p:nvSpPr>
          <p:cNvPr id="548869" name="Text Box 10"/>
          <p:cNvSpPr txBox="1">
            <a:spLocks noChangeArrowheads="1"/>
          </p:cNvSpPr>
          <p:nvPr/>
        </p:nvSpPr>
        <p:spPr bwMode="auto">
          <a:xfrm rot="-2695870">
            <a:off x="5434013" y="4614863"/>
            <a:ext cx="2016125" cy="395287"/>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Specificity - B</a:t>
            </a:r>
            <a:endParaRPr lang="en-US" altLang="en-US" sz="1800" b="1" dirty="0">
              <a:latin typeface="Arial" charset="0"/>
            </a:endParaRPr>
          </a:p>
        </p:txBody>
      </p:sp>
      <p:sp>
        <p:nvSpPr>
          <p:cNvPr id="548870" name="Text Box 7"/>
          <p:cNvSpPr txBox="1">
            <a:spLocks noChangeArrowheads="1"/>
          </p:cNvSpPr>
          <p:nvPr/>
        </p:nvSpPr>
        <p:spPr bwMode="auto">
          <a:xfrm rot="-2695870">
            <a:off x="5045075" y="55975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Negative predictive value  - D</a:t>
            </a:r>
          </a:p>
        </p:txBody>
      </p:sp>
      <p:graphicFrame>
        <p:nvGraphicFramePr>
          <p:cNvPr id="548871" name="Object 7"/>
          <p:cNvGraphicFramePr>
            <a:graphicFrameLocks noChangeAspect="1"/>
          </p:cNvGraphicFramePr>
          <p:nvPr/>
        </p:nvGraphicFramePr>
        <p:xfrm>
          <a:off x="190500" y="1828800"/>
          <a:ext cx="6858000" cy="1295400"/>
        </p:xfrm>
        <a:graphic>
          <a:graphicData uri="http://schemas.openxmlformats.org/presentationml/2006/ole">
            <mc:AlternateContent xmlns:mc="http://schemas.openxmlformats.org/markup-compatibility/2006">
              <mc:Choice xmlns:v="urn:schemas-microsoft-com:vml" Requires="v">
                <p:oleObj spid="_x0000_s548994" name="Document" r:id="rId4" imgW="8730391" imgH="2642042" progId="Word.Document.8">
                  <p:embed/>
                </p:oleObj>
              </mc:Choice>
              <mc:Fallback>
                <p:oleObj name="Document" r:id="rId4" imgW="8730391" imgH="2642042" progId="Word.Documen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b="34824"/>
                      <a:stretch>
                        <a:fillRect/>
                      </a:stretch>
                    </p:blipFill>
                    <p:spPr bwMode="auto">
                      <a:xfrm>
                        <a:off x="190500" y="1828800"/>
                        <a:ext cx="68580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8872" name="Rectangle 8"/>
          <p:cNvSpPr>
            <a:spLocks noChangeArrowheads="1"/>
          </p:cNvSpPr>
          <p:nvPr/>
        </p:nvSpPr>
        <p:spPr bwMode="auto">
          <a:xfrm>
            <a:off x="0" y="457200"/>
            <a:ext cx="1028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r>
              <a:rPr lang="en-US" altLang="en-US" dirty="0"/>
              <a:t>Characterizing </a:t>
            </a:r>
            <a:r>
              <a:rPr lang="en-US" altLang="en-US" dirty="0" smtClean="0"/>
              <a:t>the Validity of a </a:t>
            </a:r>
            <a:r>
              <a:rPr lang="en-US" altLang="en-US" dirty="0"/>
              <a:t>Measurement of a Dichotomous Variable (Present vs Absent)</a:t>
            </a:r>
          </a:p>
        </p:txBody>
      </p:sp>
      <p:sp>
        <p:nvSpPr>
          <p:cNvPr id="9" name="Text Box 7"/>
          <p:cNvSpPr txBox="1">
            <a:spLocks noChangeArrowheads="1"/>
          </p:cNvSpPr>
          <p:nvPr/>
        </p:nvSpPr>
        <p:spPr bwMode="auto">
          <a:xfrm rot="-2695870">
            <a:off x="5966497" y="5673553"/>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None of the above  </a:t>
            </a:r>
            <a:r>
              <a:rPr lang="en-US" altLang="en-US" sz="1800" dirty="0">
                <a:latin typeface="Arial" charset="0"/>
              </a:rPr>
              <a:t>- </a:t>
            </a:r>
            <a:r>
              <a:rPr lang="en-US" altLang="en-US" sz="1800" dirty="0" smtClean="0">
                <a:latin typeface="Arial" charset="0"/>
              </a:rPr>
              <a:t>E</a:t>
            </a:r>
            <a:endParaRPr lang="en-US" altLang="en-US" sz="18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43393</TotalTime>
  <Words>20268</Words>
  <Application>Microsoft Office PowerPoint</Application>
  <PresentationFormat>35mm Slides</PresentationFormat>
  <Paragraphs>1616</Paragraphs>
  <Slides>84</Slides>
  <Notes>82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84</vt:i4>
      </vt:variant>
    </vt:vector>
  </HeadingPairs>
  <TitlesOfParts>
    <vt:vector size="89" baseType="lpstr">
      <vt:lpstr>Default Design</vt:lpstr>
      <vt:lpstr>Document</vt:lpstr>
      <vt:lpstr>Bitmap Image</vt:lpstr>
      <vt:lpstr>Photo Editor Photo</vt:lpstr>
      <vt:lpstr>Equation</vt:lpstr>
      <vt:lpstr>Please pick up an i&gt;clicker</vt:lpstr>
      <vt:lpstr>Classification Schemes for Error</vt:lpstr>
      <vt:lpstr>Bias in Clinical/Epidemiologic Research:   Measurement Bias </vt:lpstr>
      <vt:lpstr>Measurement Bias</vt:lpstr>
      <vt:lpstr>Measurement Bias is the Result of Measurement Error:   A Refined Description/Classification of Measurement Error</vt:lpstr>
      <vt:lpstr>Causes of Measurement Error</vt:lpstr>
      <vt:lpstr>Bias in Clinical/Epidemiologic Research:   Measurement Bias </vt:lpstr>
      <vt:lpstr>PowerPoint Presentation</vt:lpstr>
      <vt:lpstr>PowerPoint Presentation</vt:lpstr>
      <vt:lpstr>Terms Used to Characterize Classification of      Dichotomous Variables (Terms for Validity) </vt:lpstr>
      <vt:lpstr>PowerPoint Presentation</vt:lpstr>
      <vt:lpstr>PowerPoint Presentation</vt:lpstr>
      <vt:lpstr>PowerPoint Presentation</vt:lpstr>
      <vt:lpstr>Descriptive Biomedical Studies:  Measurement Bias</vt:lpstr>
      <vt:lpstr>Bias in Clinical/Epidemiologic Research:   Measurement Bias </vt:lpstr>
      <vt:lpstr>PowerPoint Presentation</vt:lpstr>
      <vt:lpstr>Non-differential Misclassification of Exposure </vt:lpstr>
      <vt:lpstr>PowerPoint Presentation</vt:lpstr>
      <vt:lpstr>Non-differential Misclassification of Exposure </vt:lpstr>
      <vt:lpstr>PowerPoint Presentation</vt:lpstr>
      <vt:lpstr>PowerPoint Presentation</vt:lpstr>
      <vt:lpstr>PowerPoint Presentation</vt:lpstr>
      <vt:lpstr>Non-Differential Misclassification of Exposure:  Imperfect Sensitivity and Specificity  </vt:lpstr>
      <vt:lpstr>PowerPoint Presentation</vt:lpstr>
      <vt:lpstr>PowerPoint Presentation</vt:lpstr>
      <vt:lpstr>Non-Differential Misclassification of Exposure:  Imperfect Sensitivity and Specificity  </vt:lpstr>
      <vt:lpstr>Non-Differential Misclassification of Exposure:  Imperfect Sensitivity &amp; Specificity and Uncommon Exposure  </vt:lpstr>
      <vt:lpstr>Bias as a function of non-differential imperfect sensitivity and specificity of exposure measurement</vt:lpstr>
      <vt:lpstr>Bias as a function of non-differential imperfect sensitivity and specificity of exposure measurement</vt:lpstr>
      <vt:lpstr>Non-Differential Misclassification of Exposure in a Cohort Study:  Effect of Sensitivity, Specificity and Prevalence of Exposure</vt:lpstr>
      <vt:lpstr>PowerPoint Presentation</vt:lpstr>
      <vt:lpstr>PowerPoint Presentation</vt:lpstr>
      <vt:lpstr>Non-differential misclassification of exposure and “Bias toward the null”:  How sure can you be?</vt:lpstr>
      <vt:lpstr>Non-Differential Misclassification of Exposure:  Rules of Thumb Regarding Sensitivity &amp; Specificity and Degree of Bias </vt:lpstr>
      <vt:lpstr>PowerPoint Presentation</vt:lpstr>
      <vt:lpstr>Bias as a function of non-differential imperfect sensitivity and specificity of outcome measurement in a cohort study</vt:lpstr>
      <vt:lpstr>Non-Differential Misclassification of Outcome:  Effect of Incidence of Outcome</vt:lpstr>
      <vt:lpstr>Special Situation In a Cohort, Trial,  or Cross-sectional Study  </vt:lpstr>
      <vt:lpstr>When specificity of outcome is 100% in a cohort, trial, or cross-sectional study</vt:lpstr>
      <vt:lpstr>When specificity of outcome measurement is 100% in a cohort, interventional trial, or cross-sectional study</vt:lpstr>
      <vt:lpstr>PowerPoint Presentation</vt:lpstr>
      <vt:lpstr>PowerPoint Presentation</vt:lpstr>
      <vt:lpstr>Efficacy of a pertussis (whooping cough) vaccine in adults</vt:lpstr>
      <vt:lpstr>Concluding our discussion of non-differential misclassification by considering its pervasiveness </vt:lpstr>
      <vt:lpstr>Bias in Clinical Research:   Measurement Bias </vt:lpstr>
      <vt:lpstr>Differential Misclassification of Exposure</vt:lpstr>
      <vt:lpstr>PowerPoint Presentation</vt:lpstr>
      <vt:lpstr>PowerPoint Presentation</vt:lpstr>
      <vt:lpstr>Differential Misclassification of Exposure: Direction and Magnitude of Bias  e.g., True OR = 3.9 </vt:lpstr>
      <vt:lpstr>Misclassification of Dichotomous Exposure or Outcome: Summary of Bias Manifestations</vt:lpstr>
      <vt:lpstr>Independence versus Dependence of Errors</vt:lpstr>
      <vt:lpstr>Bias in Clinical Research:   Measurement Bias </vt:lpstr>
      <vt:lpstr>Measurement Bias is the Result of Measurement Error:   A Refined Description/Classification of Measurement Error</vt:lpstr>
      <vt:lpstr>Components of Measurement Error </vt:lpstr>
      <vt:lpstr>When Might Errors in One Variable Be Related  to Errors in Other Variables (i.e.  be “dependent”)?</vt:lpstr>
      <vt:lpstr>Pesticide Exposure and Physical Symptoms  in Siskiyou County, California</vt:lpstr>
      <vt:lpstr>Measurement Bias is the Result of Measurement Error:   Refined Terminology for Measurement Error</vt:lpstr>
      <vt:lpstr>Bias in Clinical Research:   Measurement Bias </vt:lpstr>
      <vt:lpstr>Lack of Validity and Reproducibility in  Interval Scale Measurements</vt:lpstr>
      <vt:lpstr>Mismeasurement of Interval Scale Variables:  Summary of Bias In Comparison to Perfectly Measured Variables</vt:lpstr>
      <vt:lpstr>Relating the Reproducibility and Validity of Measurements to Measurement Bias in Analytic Studies  –  Interval Scale Variables</vt:lpstr>
      <vt:lpstr>Relating the Reproducibility and Validity of Measurements to Measurement Bias in Analytic Studies – Interval Scale  Variables</vt:lpstr>
      <vt:lpstr>Advanced Topics</vt:lpstr>
      <vt:lpstr>Advanced Topics</vt:lpstr>
      <vt:lpstr>Advanced Topics</vt:lpstr>
      <vt:lpstr>Advanced Topics</vt:lpstr>
      <vt:lpstr>PowerPoint Presentation</vt:lpstr>
      <vt:lpstr>Additional Material Slides</vt:lpstr>
      <vt:lpstr>PowerPoint Presentation</vt:lpstr>
      <vt:lpstr>PowerPoint Presentation</vt:lpstr>
      <vt:lpstr>PowerPoint Presentation</vt:lpstr>
      <vt:lpstr>PowerPoint Presentation</vt:lpstr>
      <vt:lpstr>PowerPoint Presentation</vt:lpstr>
      <vt:lpstr>Relating Last Week to This Week: Relating Validity / Reproducibility of Individual Dichotomous Measurements to Measurement Bias in Inferences in Analytic Studies </vt:lpstr>
      <vt:lpstr>Reproducibility and Validity of a Measurement</vt:lpstr>
      <vt:lpstr>PowerPoint Presentation</vt:lpstr>
      <vt:lpstr>PowerPoint Presentation</vt:lpstr>
      <vt:lpstr>Relating the Validity and Reproducibility of Measurements to Measurement Bias in Analytic Studies – Interval Scale Variables</vt:lpstr>
      <vt:lpstr>PowerPoint Presentation</vt:lpstr>
      <vt:lpstr>PowerPoint Presentation</vt:lpstr>
      <vt:lpstr>PowerPoint Presentation</vt:lpstr>
      <vt:lpstr>PowerPoint Presentation</vt:lpstr>
      <vt:lpstr>Non-differential Misclassification  of Multi-level Exposure</vt:lpstr>
      <vt:lpstr>Misclassification of Multi-level Exposure</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541</cp:revision>
  <cp:lastPrinted>2003-11-04T08:49:07Z</cp:lastPrinted>
  <dcterms:created xsi:type="dcterms:W3CDTF">1999-10-19T18:58:44Z</dcterms:created>
  <dcterms:modified xsi:type="dcterms:W3CDTF">2017-10-31T15:30:13Z</dcterms:modified>
</cp:coreProperties>
</file>