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4.xml" ContentType="application/vnd.openxmlformats-officedocument.presentationml.tags+xml"/>
  <Override PartName="/ppt/notesSlides/notesSlide27.xml" ContentType="application/vnd.openxmlformats-officedocument.presentationml.notesSlide+xml"/>
  <Override PartName="/ppt/tags/tag15.xml" ContentType="application/vnd.openxmlformats-officedocument.presentationml.tags+xml"/>
  <Override PartName="/ppt/notesSlides/notesSlide28.xml" ContentType="application/vnd.openxmlformats-officedocument.presentationml.notesSlide+xml"/>
  <Override PartName="/ppt/tags/tag16.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8.xml" ContentType="application/vnd.openxmlformats-officedocument.presentationml.tags+xml"/>
  <Override PartName="/ppt/notesSlides/notesSlide38.xml" ContentType="application/vnd.openxmlformats-officedocument.presentationml.notesSlide+xml"/>
  <Override PartName="/ppt/tags/tag19.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81"/>
  </p:notesMasterIdLst>
  <p:handoutMasterIdLst>
    <p:handoutMasterId r:id="rId82"/>
  </p:handoutMasterIdLst>
  <p:sldIdLst>
    <p:sldId id="406" r:id="rId2"/>
    <p:sldId id="696" r:id="rId3"/>
    <p:sldId id="712" r:id="rId4"/>
    <p:sldId id="781" r:id="rId5"/>
    <p:sldId id="777" r:id="rId6"/>
    <p:sldId id="776" r:id="rId7"/>
    <p:sldId id="780" r:id="rId8"/>
    <p:sldId id="782" r:id="rId9"/>
    <p:sldId id="788" r:id="rId10"/>
    <p:sldId id="795" r:id="rId11"/>
    <p:sldId id="794" r:id="rId12"/>
    <p:sldId id="783" r:id="rId13"/>
    <p:sldId id="789" r:id="rId14"/>
    <p:sldId id="784" r:id="rId15"/>
    <p:sldId id="811" r:id="rId16"/>
    <p:sldId id="796" r:id="rId17"/>
    <p:sldId id="810" r:id="rId18"/>
    <p:sldId id="826" r:id="rId19"/>
    <p:sldId id="829" r:id="rId20"/>
    <p:sldId id="830" r:id="rId21"/>
    <p:sldId id="785" r:id="rId22"/>
    <p:sldId id="791" r:id="rId23"/>
    <p:sldId id="822" r:id="rId24"/>
    <p:sldId id="799" r:id="rId25"/>
    <p:sldId id="800" r:id="rId26"/>
    <p:sldId id="786" r:id="rId27"/>
    <p:sldId id="792" r:id="rId28"/>
    <p:sldId id="808" r:id="rId29"/>
    <p:sldId id="840" r:id="rId30"/>
    <p:sldId id="841" r:id="rId31"/>
    <p:sldId id="872" r:id="rId32"/>
    <p:sldId id="839" r:id="rId33"/>
    <p:sldId id="857" r:id="rId34"/>
    <p:sldId id="873" r:id="rId35"/>
    <p:sldId id="863" r:id="rId36"/>
    <p:sldId id="865" r:id="rId37"/>
    <p:sldId id="866" r:id="rId38"/>
    <p:sldId id="867" r:id="rId39"/>
    <p:sldId id="842" r:id="rId40"/>
    <p:sldId id="844" r:id="rId41"/>
    <p:sldId id="868" r:id="rId42"/>
    <p:sldId id="787" r:id="rId43"/>
    <p:sldId id="815" r:id="rId44"/>
    <p:sldId id="816" r:id="rId45"/>
    <p:sldId id="817" r:id="rId46"/>
    <p:sldId id="818" r:id="rId47"/>
    <p:sldId id="819" r:id="rId48"/>
    <p:sldId id="820" r:id="rId49"/>
    <p:sldId id="821" r:id="rId50"/>
    <p:sldId id="809" r:id="rId51"/>
    <p:sldId id="845" r:id="rId52"/>
    <p:sldId id="850" r:id="rId53"/>
    <p:sldId id="846" r:id="rId54"/>
    <p:sldId id="847" r:id="rId55"/>
    <p:sldId id="807" r:id="rId56"/>
    <p:sldId id="871" r:id="rId57"/>
    <p:sldId id="869" r:id="rId58"/>
    <p:sldId id="870" r:id="rId59"/>
    <p:sldId id="851" r:id="rId60"/>
    <p:sldId id="852" r:id="rId61"/>
    <p:sldId id="853" r:id="rId62"/>
    <p:sldId id="858" r:id="rId63"/>
    <p:sldId id="854" r:id="rId64"/>
    <p:sldId id="860" r:id="rId65"/>
    <p:sldId id="855" r:id="rId66"/>
    <p:sldId id="832" r:id="rId67"/>
    <p:sldId id="861" r:id="rId68"/>
    <p:sldId id="833" r:id="rId69"/>
    <p:sldId id="862" r:id="rId70"/>
    <p:sldId id="834" r:id="rId71"/>
    <p:sldId id="805" r:id="rId72"/>
    <p:sldId id="803" r:id="rId73"/>
    <p:sldId id="812" r:id="rId74"/>
    <p:sldId id="813" r:id="rId75"/>
    <p:sldId id="823" r:id="rId76"/>
    <p:sldId id="824" r:id="rId77"/>
    <p:sldId id="825" r:id="rId78"/>
    <p:sldId id="814" r:id="rId79"/>
    <p:sldId id="666" r:id="rId80"/>
  </p:sldIdLst>
  <p:sldSz cx="9144000" cy="6858000" type="screen4x3"/>
  <p:notesSz cx="6985000" cy="92837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 Mcculloch" initials="CM" lastIdx="1" clrIdx="0">
    <p:extLst>
      <p:ext uri="{19B8F6BF-5375-455C-9EA6-DF929625EA0E}">
        <p15:presenceInfo xmlns:p15="http://schemas.microsoft.com/office/powerpoint/2012/main" userId="Charles Mccullo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23AD03"/>
    <a:srgbClr val="0000FF"/>
    <a:srgbClr val="CCECFF"/>
    <a:srgbClr val="FFFF00"/>
    <a:srgbClr val="339933"/>
    <a:srgbClr val="00CC00"/>
    <a:srgbClr val="FF66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4" autoAdjust="0"/>
    <p:restoredTop sz="85538" autoAdjust="0"/>
  </p:normalViewPr>
  <p:slideViewPr>
    <p:cSldViewPr>
      <p:cViewPr varScale="1">
        <p:scale>
          <a:sx n="133" d="100"/>
          <a:sy n="133" d="100"/>
        </p:scale>
        <p:origin x="1160" y="200"/>
      </p:cViewPr>
      <p:guideLst>
        <p:guide orient="horz" pos="2160"/>
        <p:guide pos="2880"/>
      </p:guideLst>
    </p:cSldViewPr>
  </p:slideViewPr>
  <p:outlineViewPr>
    <p:cViewPr>
      <p:scale>
        <a:sx n="33" d="100"/>
        <a:sy n="33" d="100"/>
      </p:scale>
      <p:origin x="60" y="26032"/>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1040" y="-4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26729" cy="463550"/>
          </a:xfrm>
          <a:prstGeom prst="rect">
            <a:avLst/>
          </a:prstGeom>
          <a:noFill/>
          <a:ln w="9525">
            <a:noFill/>
            <a:miter lim="800000"/>
            <a:headEnd/>
            <a:tailEnd/>
          </a:ln>
          <a:effectLst/>
        </p:spPr>
        <p:txBody>
          <a:bodyPr vert="horz" wrap="square" lIns="93063" tIns="46532" rIns="93063" bIns="46532" numCol="1" anchor="t" anchorCtr="0" compatLnSpc="1">
            <a:prstTxWarp prst="textNoShape">
              <a:avLst/>
            </a:prstTxWarp>
          </a:bodyPr>
          <a:lstStyle>
            <a:lvl1pPr algn="l" defTabSz="930275">
              <a:defRPr sz="1200">
                <a:latin typeface="Times New Roman" pitchFamily="18" charset="0"/>
              </a:defRPr>
            </a:lvl1pPr>
          </a:lstStyle>
          <a:p>
            <a:endParaRPr lang="en-US"/>
          </a:p>
        </p:txBody>
      </p:sp>
      <p:sp>
        <p:nvSpPr>
          <p:cNvPr id="7171" name="Rectangle 3"/>
          <p:cNvSpPr>
            <a:spLocks noGrp="1" noChangeArrowheads="1"/>
          </p:cNvSpPr>
          <p:nvPr>
            <p:ph type="dt" sz="quarter" idx="1"/>
          </p:nvPr>
        </p:nvSpPr>
        <p:spPr bwMode="auto">
          <a:xfrm>
            <a:off x="3958273" y="0"/>
            <a:ext cx="3026728" cy="463550"/>
          </a:xfrm>
          <a:prstGeom prst="rect">
            <a:avLst/>
          </a:prstGeom>
          <a:noFill/>
          <a:ln w="9525">
            <a:noFill/>
            <a:miter lim="800000"/>
            <a:headEnd/>
            <a:tailEnd/>
          </a:ln>
          <a:effectLst/>
        </p:spPr>
        <p:txBody>
          <a:bodyPr vert="horz" wrap="square" lIns="93063" tIns="46532" rIns="93063" bIns="46532" numCol="1" anchor="t" anchorCtr="0" compatLnSpc="1">
            <a:prstTxWarp prst="textNoShape">
              <a:avLst/>
            </a:prstTxWarp>
          </a:bodyPr>
          <a:lstStyle>
            <a:lvl1pPr algn="r" defTabSz="930275">
              <a:defRPr sz="1200">
                <a:latin typeface="Times New Roman" pitchFamily="18" charset="0"/>
              </a:defRPr>
            </a:lvl1pPr>
          </a:lstStyle>
          <a:p>
            <a:endParaRPr lang="en-US"/>
          </a:p>
        </p:txBody>
      </p:sp>
      <p:sp>
        <p:nvSpPr>
          <p:cNvPr id="7172" name="Rectangle 4"/>
          <p:cNvSpPr>
            <a:spLocks noGrp="1" noChangeArrowheads="1"/>
          </p:cNvSpPr>
          <p:nvPr>
            <p:ph type="ftr" sz="quarter" idx="2"/>
          </p:nvPr>
        </p:nvSpPr>
        <p:spPr bwMode="auto">
          <a:xfrm>
            <a:off x="0" y="8820150"/>
            <a:ext cx="3026729" cy="463550"/>
          </a:xfrm>
          <a:prstGeom prst="rect">
            <a:avLst/>
          </a:prstGeom>
          <a:noFill/>
          <a:ln w="9525">
            <a:noFill/>
            <a:miter lim="800000"/>
            <a:headEnd/>
            <a:tailEnd/>
          </a:ln>
          <a:effectLst/>
        </p:spPr>
        <p:txBody>
          <a:bodyPr vert="horz" wrap="square" lIns="93063" tIns="46532" rIns="93063" bIns="46532" numCol="1" anchor="b" anchorCtr="0" compatLnSpc="1">
            <a:prstTxWarp prst="textNoShape">
              <a:avLst/>
            </a:prstTxWarp>
          </a:bodyPr>
          <a:lstStyle>
            <a:lvl1pPr algn="l" defTabSz="930275">
              <a:defRPr sz="1200">
                <a:latin typeface="Times New Roman" pitchFamily="18" charset="0"/>
              </a:defRPr>
            </a:lvl1pPr>
          </a:lstStyle>
          <a:p>
            <a:endParaRPr lang="en-US"/>
          </a:p>
        </p:txBody>
      </p:sp>
      <p:sp>
        <p:nvSpPr>
          <p:cNvPr id="7173" name="Rectangle 5"/>
          <p:cNvSpPr>
            <a:spLocks noGrp="1" noChangeArrowheads="1"/>
          </p:cNvSpPr>
          <p:nvPr>
            <p:ph type="sldNum" sz="quarter" idx="3"/>
          </p:nvPr>
        </p:nvSpPr>
        <p:spPr bwMode="auto">
          <a:xfrm>
            <a:off x="3958273" y="8820150"/>
            <a:ext cx="3026728" cy="463550"/>
          </a:xfrm>
          <a:prstGeom prst="rect">
            <a:avLst/>
          </a:prstGeom>
          <a:noFill/>
          <a:ln w="9525">
            <a:noFill/>
            <a:miter lim="800000"/>
            <a:headEnd/>
            <a:tailEnd/>
          </a:ln>
          <a:effectLst/>
        </p:spPr>
        <p:txBody>
          <a:bodyPr vert="horz" wrap="square" lIns="93063" tIns="46532" rIns="93063" bIns="46532" numCol="1" anchor="b" anchorCtr="0" compatLnSpc="1">
            <a:prstTxWarp prst="textNoShape">
              <a:avLst/>
            </a:prstTxWarp>
          </a:bodyPr>
          <a:lstStyle>
            <a:lvl1pPr algn="r" defTabSz="930275">
              <a:defRPr sz="1200">
                <a:latin typeface="Times New Roman" pitchFamily="18" charset="0"/>
              </a:defRPr>
            </a:lvl1pPr>
          </a:lstStyle>
          <a:p>
            <a:fld id="{B2584CD0-8478-4E17-B1CA-DB06CAFA73B6}" type="slidenum">
              <a:rPr lang="en-US"/>
              <a:pPr/>
              <a:t>‹#›</a:t>
            </a:fld>
            <a:endParaRPr lang="en-US"/>
          </a:p>
        </p:txBody>
      </p:sp>
    </p:spTree>
    <p:extLst>
      <p:ext uri="{BB962C8B-B14F-4D97-AF65-F5344CB8AC3E}">
        <p14:creationId xmlns:p14="http://schemas.microsoft.com/office/powerpoint/2010/main" val="3320688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26729" cy="46355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lvl1pPr algn="l" defTabSz="912813">
              <a:defRPr sz="1200">
                <a:latin typeface="Times New Roman" pitchFamily="18" charset="0"/>
              </a:defRPr>
            </a:lvl1pPr>
          </a:lstStyle>
          <a:p>
            <a:endParaRPr lang="en-US"/>
          </a:p>
        </p:txBody>
      </p:sp>
      <p:sp>
        <p:nvSpPr>
          <p:cNvPr id="51203" name="Rectangle 3"/>
          <p:cNvSpPr>
            <a:spLocks noGrp="1" noChangeArrowheads="1"/>
          </p:cNvSpPr>
          <p:nvPr>
            <p:ph type="dt" idx="1"/>
          </p:nvPr>
        </p:nvSpPr>
        <p:spPr bwMode="auto">
          <a:xfrm>
            <a:off x="3956693" y="0"/>
            <a:ext cx="3026729" cy="46355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lvl1pPr algn="r" defTabSz="912813">
              <a:defRPr sz="1200">
                <a:latin typeface="Times New Roman" pitchFamily="18" charset="0"/>
              </a:defRPr>
            </a:lvl1pPr>
          </a:lstStyle>
          <a:p>
            <a:endParaRPr lang="en-US"/>
          </a:p>
        </p:txBody>
      </p:sp>
      <p:sp>
        <p:nvSpPr>
          <p:cNvPr id="51204" name="Rectangle 4"/>
          <p:cNvSpPr>
            <a:spLocks noGrp="1" noRot="1" noChangeAspect="1" noChangeArrowheads="1" noTextEdit="1"/>
          </p:cNvSpPr>
          <p:nvPr>
            <p:ph type="sldImg" idx="2"/>
          </p:nvPr>
        </p:nvSpPr>
        <p:spPr bwMode="auto">
          <a:xfrm>
            <a:off x="1171575" y="695325"/>
            <a:ext cx="4643438" cy="3482975"/>
          </a:xfrm>
          <a:prstGeom prst="rect">
            <a:avLst/>
          </a:prstGeom>
          <a:noFill/>
          <a:ln w="9525">
            <a:solidFill>
              <a:srgbClr val="000000"/>
            </a:solidFill>
            <a:miter lim="800000"/>
            <a:headEnd/>
            <a:tailEnd/>
          </a:ln>
          <a:effectLst/>
        </p:spPr>
      </p:sp>
      <p:sp>
        <p:nvSpPr>
          <p:cNvPr id="51205" name="Rectangle 5"/>
          <p:cNvSpPr>
            <a:spLocks noGrp="1" noChangeArrowheads="1"/>
          </p:cNvSpPr>
          <p:nvPr>
            <p:ph type="body" sz="quarter" idx="3"/>
          </p:nvPr>
        </p:nvSpPr>
        <p:spPr bwMode="auto">
          <a:xfrm>
            <a:off x="699448" y="4410075"/>
            <a:ext cx="5586105" cy="417830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06" name="Rectangle 6"/>
          <p:cNvSpPr>
            <a:spLocks noGrp="1" noChangeArrowheads="1"/>
          </p:cNvSpPr>
          <p:nvPr>
            <p:ph type="ftr" sz="quarter" idx="4"/>
          </p:nvPr>
        </p:nvSpPr>
        <p:spPr bwMode="auto">
          <a:xfrm>
            <a:off x="0" y="8818563"/>
            <a:ext cx="3026729" cy="463550"/>
          </a:xfrm>
          <a:prstGeom prst="rect">
            <a:avLst/>
          </a:prstGeom>
          <a:noFill/>
          <a:ln w="9525">
            <a:noFill/>
            <a:miter lim="800000"/>
            <a:headEnd/>
            <a:tailEnd/>
          </a:ln>
          <a:effectLst/>
        </p:spPr>
        <p:txBody>
          <a:bodyPr vert="horz" wrap="square" lIns="91329" tIns="45664" rIns="91329" bIns="45664" numCol="1" anchor="b" anchorCtr="0" compatLnSpc="1">
            <a:prstTxWarp prst="textNoShape">
              <a:avLst/>
            </a:prstTxWarp>
          </a:bodyPr>
          <a:lstStyle>
            <a:lvl1pPr algn="l" defTabSz="912813">
              <a:defRPr sz="1200">
                <a:latin typeface="Times New Roman" pitchFamily="18" charset="0"/>
              </a:defRPr>
            </a:lvl1pPr>
          </a:lstStyle>
          <a:p>
            <a:endParaRPr lang="en-US"/>
          </a:p>
        </p:txBody>
      </p:sp>
      <p:sp>
        <p:nvSpPr>
          <p:cNvPr id="51207" name="Rectangle 7"/>
          <p:cNvSpPr>
            <a:spLocks noGrp="1" noChangeArrowheads="1"/>
          </p:cNvSpPr>
          <p:nvPr>
            <p:ph type="sldNum" sz="quarter" idx="5"/>
          </p:nvPr>
        </p:nvSpPr>
        <p:spPr bwMode="auto">
          <a:xfrm>
            <a:off x="3956693" y="8818563"/>
            <a:ext cx="3026729" cy="463550"/>
          </a:xfrm>
          <a:prstGeom prst="rect">
            <a:avLst/>
          </a:prstGeom>
          <a:noFill/>
          <a:ln w="9525">
            <a:noFill/>
            <a:miter lim="800000"/>
            <a:headEnd/>
            <a:tailEnd/>
          </a:ln>
          <a:effectLst/>
        </p:spPr>
        <p:txBody>
          <a:bodyPr vert="horz" wrap="square" lIns="91329" tIns="45664" rIns="91329" bIns="45664" numCol="1" anchor="b" anchorCtr="0" compatLnSpc="1">
            <a:prstTxWarp prst="textNoShape">
              <a:avLst/>
            </a:prstTxWarp>
          </a:bodyPr>
          <a:lstStyle>
            <a:lvl1pPr algn="r" defTabSz="912813">
              <a:defRPr sz="1200">
                <a:latin typeface="Times New Roman" pitchFamily="18" charset="0"/>
              </a:defRPr>
            </a:lvl1pPr>
          </a:lstStyle>
          <a:p>
            <a:fld id="{22D8B181-F2DB-4314-84D1-0473164440DE}" type="slidenum">
              <a:rPr lang="en-US"/>
              <a:pPr/>
              <a:t>‹#›</a:t>
            </a:fld>
            <a:endParaRPr lang="en-US"/>
          </a:p>
        </p:txBody>
      </p:sp>
    </p:spTree>
    <p:extLst>
      <p:ext uri="{BB962C8B-B14F-4D97-AF65-F5344CB8AC3E}">
        <p14:creationId xmlns:p14="http://schemas.microsoft.com/office/powerpoint/2010/main" val="31918843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169F7-B22D-4033-90D2-783A340C6A1A}" type="slidenum">
              <a:rPr lang="en-US"/>
              <a:pPr/>
              <a:t>1</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pPr>
              <a:buFontTx/>
              <a:buNone/>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10</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05833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Graph to show differences in stages.  (Less good) trends</a:t>
            </a:r>
            <a:r>
              <a:rPr lang="en-US" baseline="0" dirty="0"/>
              <a:t> over time.  Table to give more precision, allow individual comparisons.</a:t>
            </a:r>
          </a:p>
          <a:p>
            <a:endParaRPr lang="en-US" baseline="0" dirty="0"/>
          </a:p>
          <a:p>
            <a:r>
              <a:rPr lang="en-US" baseline="0" dirty="0"/>
              <a:t>Possible solution, combine ala survival analysis plots.</a:t>
            </a:r>
            <a:endParaRPr lang="en-US" dirty="0"/>
          </a:p>
        </p:txBody>
      </p:sp>
    </p:spTree>
    <p:extLst>
      <p:ext uri="{BB962C8B-B14F-4D97-AF65-F5344CB8AC3E}">
        <p14:creationId xmlns:p14="http://schemas.microsoft.com/office/powerpoint/2010/main" val="2416972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67578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First table example… maybe not self explanatory.</a:t>
            </a:r>
          </a:p>
        </p:txBody>
      </p:sp>
    </p:spTree>
    <p:extLst>
      <p:ext uri="{BB962C8B-B14F-4D97-AF65-F5344CB8AC3E}">
        <p14:creationId xmlns:p14="http://schemas.microsoft.com/office/powerpoint/2010/main" val="2222630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27586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How can we improve this table?</a:t>
            </a:r>
          </a:p>
          <a:p>
            <a:endParaRPr lang="en-US" baseline="0" dirty="0"/>
          </a:p>
          <a:p>
            <a:pPr marL="171450" indent="-171450">
              <a:buFont typeface="Arial" panose="020B0604020202020204" pitchFamily="34" charset="0"/>
              <a:buChar char="•"/>
            </a:pPr>
            <a:r>
              <a:rPr lang="en-US" baseline="0" dirty="0"/>
              <a:t>Explanation (MD, ED, ES): violates principal #1 which is tables are self explanatory</a:t>
            </a:r>
          </a:p>
          <a:p>
            <a:pPr marL="171450" indent="-171450">
              <a:buFont typeface="Arial" panose="020B0604020202020204" pitchFamily="34" charset="0"/>
              <a:buChar char="•"/>
            </a:pPr>
            <a:r>
              <a:rPr lang="en-US" baseline="0" dirty="0"/>
              <a:t>Explanation (AUC definition)</a:t>
            </a:r>
          </a:p>
          <a:p>
            <a:pPr marL="171450" indent="-171450">
              <a:buFont typeface="Arial" panose="020B0604020202020204" pitchFamily="34" charset="0"/>
              <a:buChar char="•"/>
            </a:pPr>
            <a:r>
              <a:rPr lang="en-US" baseline="0" dirty="0"/>
              <a:t>Effective digits in AUC</a:t>
            </a:r>
          </a:p>
          <a:p>
            <a:pPr marL="171450" indent="-171450">
              <a:buFont typeface="Arial" panose="020B0604020202020204" pitchFamily="34" charset="0"/>
              <a:buChar char="•"/>
            </a:pPr>
            <a:r>
              <a:rPr lang="en-US" baseline="0" dirty="0"/>
              <a:t>Light visuals could be improved</a:t>
            </a:r>
          </a:p>
          <a:p>
            <a:pPr marL="171450" indent="-171450">
              <a:buFont typeface="Arial" panose="020B0604020202020204" pitchFamily="34" charset="0"/>
              <a:buChar char="•"/>
            </a:pPr>
            <a:r>
              <a:rPr lang="en-US" baseline="0" dirty="0"/>
              <a:t>Order columns, put all on the left</a:t>
            </a:r>
          </a:p>
        </p:txBody>
      </p:sp>
    </p:spTree>
    <p:extLst>
      <p:ext uri="{BB962C8B-B14F-4D97-AF65-F5344CB8AC3E}">
        <p14:creationId xmlns:p14="http://schemas.microsoft.com/office/powerpoint/2010/main" val="1229359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Mention the positives!</a:t>
            </a:r>
          </a:p>
        </p:txBody>
      </p:sp>
    </p:spTree>
    <p:extLst>
      <p:ext uri="{BB962C8B-B14F-4D97-AF65-F5344CB8AC3E}">
        <p14:creationId xmlns:p14="http://schemas.microsoft.com/office/powerpoint/2010/main" val="1147368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The improved table – long captions are okay! Spend some time reading. Guide reader with the caption. </a:t>
            </a:r>
          </a:p>
        </p:txBody>
      </p:sp>
    </p:spTree>
    <p:extLst>
      <p:ext uri="{BB962C8B-B14F-4D97-AF65-F5344CB8AC3E}">
        <p14:creationId xmlns:p14="http://schemas.microsoft.com/office/powerpoint/2010/main" val="1012638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How to improve?</a:t>
            </a:r>
          </a:p>
          <a:p>
            <a:pPr marL="171450" indent="-171450">
              <a:buFont typeface="Arial" panose="020B0604020202020204" pitchFamily="34" charset="0"/>
              <a:buChar char="•"/>
            </a:pPr>
            <a:r>
              <a:rPr lang="en-US" dirty="0"/>
              <a:t>Do not need so many digits (aggressive rounding)</a:t>
            </a:r>
          </a:p>
          <a:p>
            <a:pPr marL="171450" indent="-171450">
              <a:buFont typeface="Arial" panose="020B0604020202020204" pitchFamily="34" charset="0"/>
              <a:buChar char="•"/>
            </a:pPr>
            <a:r>
              <a:rPr lang="en-US" dirty="0"/>
              <a:t>Light visuals</a:t>
            </a:r>
          </a:p>
          <a:p>
            <a:pPr marL="171450" indent="-171450">
              <a:buFont typeface="Arial" panose="020B0604020202020204" pitchFamily="34" charset="0"/>
              <a:buChar char="•"/>
            </a:pPr>
            <a:r>
              <a:rPr lang="en-US" dirty="0"/>
              <a:t>Is the main comparison in the columns? Well if trying to highlight race and gender differences, these should be in the columns. </a:t>
            </a:r>
          </a:p>
          <a:p>
            <a:pPr marL="171450" indent="-171450">
              <a:buFont typeface="Arial" panose="020B0604020202020204" pitchFamily="34" charset="0"/>
              <a:buChar char="•"/>
            </a:pPr>
            <a:r>
              <a:rPr lang="en-US" dirty="0"/>
              <a:t>Ratios are calculated across gender but not across race.</a:t>
            </a:r>
          </a:p>
        </p:txBody>
      </p:sp>
    </p:spTree>
    <p:extLst>
      <p:ext uri="{BB962C8B-B14F-4D97-AF65-F5344CB8AC3E}">
        <p14:creationId xmlns:p14="http://schemas.microsoft.com/office/powerpoint/2010/main" val="2255552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20</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16535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68443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92232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pPr marL="171450" indent="-171450">
              <a:buFont typeface="Arial" panose="020B0604020202020204" pitchFamily="34" charset="0"/>
              <a:buChar char="•"/>
            </a:pPr>
            <a:r>
              <a:rPr lang="en-US" dirty="0"/>
              <a:t>Drop total column to allow comparison</a:t>
            </a:r>
          </a:p>
          <a:p>
            <a:pPr marL="171450" indent="-171450">
              <a:buFont typeface="Arial" panose="020B0604020202020204" pitchFamily="34" charset="0"/>
              <a:buChar char="•"/>
            </a:pPr>
            <a:r>
              <a:rPr lang="en-US" dirty="0"/>
              <a:t>Change color scheme</a:t>
            </a:r>
          </a:p>
          <a:p>
            <a:pPr marL="171450" indent="-171450">
              <a:buFont typeface="Arial" panose="020B0604020202020204" pitchFamily="34" charset="0"/>
              <a:buChar char="•"/>
            </a:pPr>
            <a:r>
              <a:rPr lang="en-US" dirty="0"/>
              <a:t>Change scale</a:t>
            </a:r>
          </a:p>
          <a:p>
            <a:pPr marL="171450" indent="-171450">
              <a:buFont typeface="Arial" panose="020B0604020202020204" pitchFamily="34" charset="0"/>
              <a:buChar char="•"/>
            </a:pPr>
            <a:r>
              <a:rPr lang="en-US" dirty="0"/>
              <a:t>Improve characterization of chronological trend</a:t>
            </a:r>
          </a:p>
          <a:p>
            <a:pPr marL="171450" indent="-171450">
              <a:buFont typeface="Arial" panose="020B0604020202020204" pitchFamily="34" charset="0"/>
              <a:buChar char="•"/>
            </a:pPr>
            <a:r>
              <a:rPr lang="en-US" dirty="0"/>
              <a:t>Explanation to guide reader</a:t>
            </a:r>
          </a:p>
        </p:txBody>
      </p:sp>
    </p:spTree>
    <p:extLst>
      <p:ext uri="{BB962C8B-B14F-4D97-AF65-F5344CB8AC3E}">
        <p14:creationId xmlns:p14="http://schemas.microsoft.com/office/powerpoint/2010/main" val="1642955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58582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67695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33256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01141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Let’s zoom</a:t>
            </a:r>
            <a:r>
              <a:rPr lang="en-US" baseline="0" dirty="0"/>
              <a:t> in on the upper left to make sure we understand what each panel is.  </a:t>
            </a:r>
            <a:endParaRPr lang="en-US" dirty="0"/>
          </a:p>
        </p:txBody>
      </p:sp>
    </p:spTree>
    <p:extLst>
      <p:ext uri="{BB962C8B-B14F-4D97-AF65-F5344CB8AC3E}">
        <p14:creationId xmlns:p14="http://schemas.microsoft.com/office/powerpoint/2010/main" val="3062073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Change in years of life lost</a:t>
            </a:r>
            <a:r>
              <a:rPr lang="en-US" baseline="0" dirty="0"/>
              <a:t> due to various causes from 2010 to 2017.  For example, the average years of life lost to smoking among U.S. men was about 2.5 in 2010 (it is more than 10 if you smoke).  So the graph displays something like a drop from 2.5 to 2.25.  Note:  bars, points and lines!  Bars create a visual impression.  Ordering?  Drug use!!</a:t>
            </a:r>
          </a:p>
          <a:p>
            <a:endParaRPr lang="en-US" baseline="0" dirty="0"/>
          </a:p>
          <a:p>
            <a:r>
              <a:rPr lang="en-US" baseline="0" dirty="0"/>
              <a:t>How does graph convey information?</a:t>
            </a:r>
          </a:p>
          <a:p>
            <a:endParaRPr lang="en-US" baseline="0" dirty="0"/>
          </a:p>
        </p:txBody>
      </p:sp>
    </p:spTree>
    <p:extLst>
      <p:ext uri="{BB962C8B-B14F-4D97-AF65-F5344CB8AC3E}">
        <p14:creationId xmlns:p14="http://schemas.microsoft.com/office/powerpoint/2010/main" val="317229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30</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Takeaways:  (intraocular!)  white males suffered most.  B/c of drug use.</a:t>
            </a:r>
            <a:r>
              <a:rPr lang="en-US" baseline="0" dirty="0"/>
              <a:t>  Black females improved.  Black males improved on smoking. </a:t>
            </a:r>
            <a:endParaRPr lang="en-US" dirty="0"/>
          </a:p>
          <a:p>
            <a:r>
              <a:rPr lang="en-US" dirty="0"/>
              <a:t>Improve:  different color for overall to call attention.</a:t>
            </a:r>
            <a:r>
              <a:rPr lang="en-US" baseline="0" dirty="0"/>
              <a:t>  Or a light visual aid to separate.  </a:t>
            </a:r>
            <a:endParaRPr lang="en-US" dirty="0"/>
          </a:p>
        </p:txBody>
      </p:sp>
    </p:spTree>
    <p:extLst>
      <p:ext uri="{BB962C8B-B14F-4D97-AF65-F5344CB8AC3E}">
        <p14:creationId xmlns:p14="http://schemas.microsoft.com/office/powerpoint/2010/main" val="3679131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gap between rich and poor ~ 8 and 13 years between men and women at the top and bottom 1% incomes, respectively.</a:t>
            </a:r>
          </a:p>
        </p:txBody>
      </p:sp>
      <p:sp>
        <p:nvSpPr>
          <p:cNvPr id="4" name="Slide Number Placeholder 3"/>
          <p:cNvSpPr>
            <a:spLocks noGrp="1"/>
          </p:cNvSpPr>
          <p:nvPr>
            <p:ph type="sldNum" sz="quarter" idx="5"/>
          </p:nvPr>
        </p:nvSpPr>
        <p:spPr/>
        <p:txBody>
          <a:bodyPr/>
          <a:lstStyle/>
          <a:p>
            <a:fld id="{22D8B181-F2DB-4314-84D1-0473164440DE}" type="slidenum">
              <a:rPr lang="en-US" smtClean="0"/>
              <a:pPr/>
              <a:t>31</a:t>
            </a:fld>
            <a:endParaRPr lang="en-US"/>
          </a:p>
        </p:txBody>
      </p:sp>
    </p:spTree>
    <p:extLst>
      <p:ext uri="{BB962C8B-B14F-4D97-AF65-F5344CB8AC3E}">
        <p14:creationId xmlns:p14="http://schemas.microsoft.com/office/powerpoint/2010/main" val="1044219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pPr marL="171450" indent="-171450">
              <a:buFont typeface="Arial" panose="020B0604020202020204" pitchFamily="34" charset="0"/>
              <a:buChar char="•"/>
            </a:pPr>
            <a:r>
              <a:rPr lang="en-US" dirty="0"/>
              <a:t>Y-axis: years contributed to life expectancy gap by income quartile</a:t>
            </a:r>
          </a:p>
          <a:p>
            <a:pPr marL="171450" indent="-171450">
              <a:buFont typeface="Arial" panose="020B0604020202020204" pitchFamily="34" charset="0"/>
              <a:buChar char="•"/>
            </a:pPr>
            <a:r>
              <a:rPr lang="en-US" dirty="0"/>
              <a:t>X-axis: Men and women by age group</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Really explain the gap in years lived is expressed.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Bad graph in a good journal.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648226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850989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99287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74377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Which colors are smallest and largest?</a:t>
            </a:r>
          </a:p>
        </p:txBody>
      </p:sp>
    </p:spTree>
    <p:extLst>
      <p:ext uri="{BB962C8B-B14F-4D97-AF65-F5344CB8AC3E}">
        <p14:creationId xmlns:p14="http://schemas.microsoft.com/office/powerpoint/2010/main" val="1181680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Now, which are smallest and largest?</a:t>
            </a:r>
          </a:p>
        </p:txBody>
      </p:sp>
    </p:spTree>
    <p:extLst>
      <p:ext uri="{BB962C8B-B14F-4D97-AF65-F5344CB8AC3E}">
        <p14:creationId xmlns:p14="http://schemas.microsoft.com/office/powerpoint/2010/main" val="3878293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Remove the zero, which is largest and smallest now?</a:t>
            </a:r>
          </a:p>
        </p:txBody>
      </p:sp>
    </p:spTree>
    <p:extLst>
      <p:ext uri="{BB962C8B-B14F-4D97-AF65-F5344CB8AC3E}">
        <p14:creationId xmlns:p14="http://schemas.microsoft.com/office/powerpoint/2010/main" val="2124895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You can have your cake and eat it too. Study of the errors due to have large number of windows open in HER. Stratified by medical departments – lots of info conveyed – comparisons, odds ratios, </a:t>
            </a:r>
            <a:r>
              <a:rPr lang="en-US" dirty="0" err="1"/>
              <a:t>etc</a:t>
            </a:r>
            <a:r>
              <a:rPr lang="en-US" dirty="0"/>
              <a:t>…</a:t>
            </a:r>
          </a:p>
          <a:p>
            <a:endParaRPr lang="en-US" dirty="0"/>
          </a:p>
          <a:p>
            <a:endParaRPr lang="en-US" dirty="0"/>
          </a:p>
          <a:p>
            <a:r>
              <a:rPr lang="en-US" dirty="0"/>
              <a:t>– lets zoom in.</a:t>
            </a:r>
          </a:p>
          <a:p>
            <a:endParaRPr lang="en-US" dirty="0"/>
          </a:p>
          <a:p>
            <a:r>
              <a:rPr lang="en-US" dirty="0"/>
              <a:t>Scan the graphs to get story – look at tables to get data and information. Make comparisons aided by the visual guidance. </a:t>
            </a:r>
          </a:p>
          <a:p>
            <a:endParaRPr lang="en-US" dirty="0"/>
          </a:p>
        </p:txBody>
      </p:sp>
    </p:spTree>
    <p:extLst>
      <p:ext uri="{BB962C8B-B14F-4D97-AF65-F5344CB8AC3E}">
        <p14:creationId xmlns:p14="http://schemas.microsoft.com/office/powerpoint/2010/main" val="4026802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40</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err="1"/>
              <a:t>Let’z</a:t>
            </a:r>
            <a:r>
              <a:rPr lang="en-US" dirty="0"/>
              <a:t> zoom in. How could</a:t>
            </a:r>
            <a:r>
              <a:rPr lang="en-US" baseline="0" dirty="0"/>
              <a:t> this be improved?  What are two effective digits for Order Sessions per 100,000?</a:t>
            </a:r>
            <a:endParaRPr lang="en-US" dirty="0"/>
          </a:p>
        </p:txBody>
      </p:sp>
    </p:spTree>
    <p:extLst>
      <p:ext uri="{BB962C8B-B14F-4D97-AF65-F5344CB8AC3E}">
        <p14:creationId xmlns:p14="http://schemas.microsoft.com/office/powerpoint/2010/main" val="2824295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pPr marL="171450" indent="-171450">
              <a:buFont typeface="Arial" panose="020B0604020202020204" pitchFamily="34" charset="0"/>
              <a:buChar char="•"/>
            </a:pPr>
            <a:r>
              <a:rPr lang="en-US" dirty="0"/>
              <a:t>Describe table – open call – let people read. </a:t>
            </a:r>
          </a:p>
        </p:txBody>
      </p:sp>
    </p:spTree>
    <p:extLst>
      <p:ext uri="{BB962C8B-B14F-4D97-AF65-F5344CB8AC3E}">
        <p14:creationId xmlns:p14="http://schemas.microsoft.com/office/powerpoint/2010/main" val="13325884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468909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208615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1FED326-8C3D-4D6D-89ED-877C56F5A2BC}" type="slidenum">
              <a:rPr lang="en-US"/>
              <a:pPr/>
              <a:t>43</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marL="457200" lvl="1" indent="0" eaLnBrk="1" hangingPunct="1">
              <a:buFontTx/>
              <a:buNone/>
            </a:pPr>
            <a:r>
              <a:rPr lang="en-US" b="0" dirty="0"/>
              <a:t>Study in the Netherlands.  Examples</a:t>
            </a:r>
            <a:r>
              <a:rPr lang="en-US" b="0" baseline="0" dirty="0"/>
              <a:t> of knowledge q</a:t>
            </a:r>
            <a:r>
              <a:rPr lang="en-US" b="0" dirty="0"/>
              <a:t>uestions:  1. Condoms</a:t>
            </a:r>
            <a:r>
              <a:rPr lang="en-US" b="0" baseline="0" dirty="0"/>
              <a:t> fully protect against HPV or 2. Women who are vaccinated are still advised to get screened.</a:t>
            </a:r>
            <a:endParaRPr lang="en-US" b="0" dirty="0"/>
          </a:p>
        </p:txBody>
      </p:sp>
    </p:spTree>
    <p:extLst>
      <p:ext uri="{BB962C8B-B14F-4D97-AF65-F5344CB8AC3E}">
        <p14:creationId xmlns:p14="http://schemas.microsoft.com/office/powerpoint/2010/main" val="954118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a:t>
            </a:r>
          </a:p>
          <a:p>
            <a:endParaRPr lang="en-US" dirty="0"/>
          </a:p>
          <a:p>
            <a:r>
              <a:rPr lang="en-US" dirty="0"/>
              <a:t>Let’s look at the association of Intent with Knowledge.  Looks funny and can’t see association because</a:t>
            </a:r>
            <a:r>
              <a:rPr lang="en-US" baseline="0" dirty="0"/>
              <a:t> most of the points are on top of one another. </a:t>
            </a:r>
            <a:endParaRPr lang="en-US" dirty="0"/>
          </a:p>
        </p:txBody>
      </p:sp>
      <p:sp>
        <p:nvSpPr>
          <p:cNvPr id="4" name="Slide Number Placeholder 3"/>
          <p:cNvSpPr>
            <a:spLocks noGrp="1"/>
          </p:cNvSpPr>
          <p:nvPr>
            <p:ph type="sldNum" sz="quarter" idx="10"/>
          </p:nvPr>
        </p:nvSpPr>
        <p:spPr/>
        <p:txBody>
          <a:bodyPr/>
          <a:lstStyle/>
          <a:p>
            <a:pPr>
              <a:defRPr/>
            </a:pPr>
            <a:fld id="{DBCC663D-2A10-415D-A7EB-8CA491843D85}" type="slidenum">
              <a:rPr lang="en-US" smtClean="0"/>
              <a:pPr>
                <a:defRPr/>
              </a:pPr>
              <a:t>44</a:t>
            </a:fld>
            <a:endParaRPr lang="en-US"/>
          </a:p>
        </p:txBody>
      </p:sp>
    </p:spTree>
    <p:extLst>
      <p:ext uri="{BB962C8B-B14F-4D97-AF65-F5344CB8AC3E}">
        <p14:creationId xmlns:p14="http://schemas.microsoft.com/office/powerpoint/2010/main" val="26016153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association of Intent with Knowledge.  Looks funny and can’t see association because</a:t>
            </a:r>
            <a:r>
              <a:rPr lang="en-US" baseline="0" dirty="0"/>
              <a:t> most of the points are on top of one another. </a:t>
            </a:r>
          </a:p>
          <a:p>
            <a:endParaRPr lang="en-US" baseline="0" dirty="0"/>
          </a:p>
          <a:p>
            <a:r>
              <a:rPr lang="en-US" baseline="0" dirty="0"/>
              <a:t>Solution, jitter</a:t>
            </a:r>
            <a:endParaRPr lang="en-US" dirty="0"/>
          </a:p>
        </p:txBody>
      </p:sp>
      <p:sp>
        <p:nvSpPr>
          <p:cNvPr id="4" name="Slide Number Placeholder 3"/>
          <p:cNvSpPr>
            <a:spLocks noGrp="1"/>
          </p:cNvSpPr>
          <p:nvPr>
            <p:ph type="sldNum" sz="quarter" idx="10"/>
          </p:nvPr>
        </p:nvSpPr>
        <p:spPr/>
        <p:txBody>
          <a:bodyPr/>
          <a:lstStyle/>
          <a:p>
            <a:pPr>
              <a:defRPr/>
            </a:pPr>
            <a:fld id="{DBCC663D-2A10-415D-A7EB-8CA491843D85}" type="slidenum">
              <a:rPr lang="en-US" smtClean="0"/>
              <a:pPr>
                <a:defRPr/>
              </a:pPr>
              <a:t>45</a:t>
            </a:fld>
            <a:endParaRPr lang="en-US"/>
          </a:p>
        </p:txBody>
      </p:sp>
    </p:spTree>
    <p:extLst>
      <p:ext uri="{BB962C8B-B14F-4D97-AF65-F5344CB8AC3E}">
        <p14:creationId xmlns:p14="http://schemas.microsoft.com/office/powerpoint/2010/main" val="30112753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association of Intent with Knowledge.  Looks funny and can’t see association because</a:t>
            </a:r>
            <a:r>
              <a:rPr lang="en-US" baseline="0" dirty="0"/>
              <a:t> most of the points are on top of one another. </a:t>
            </a:r>
          </a:p>
          <a:p>
            <a:endParaRPr lang="en-US" baseline="0" dirty="0"/>
          </a:p>
          <a:p>
            <a:r>
              <a:rPr lang="en-US" baseline="0" dirty="0"/>
              <a:t>Run a regression or smoother through. </a:t>
            </a:r>
            <a:endParaRPr lang="en-US" dirty="0"/>
          </a:p>
        </p:txBody>
      </p:sp>
      <p:sp>
        <p:nvSpPr>
          <p:cNvPr id="4" name="Slide Number Placeholder 3"/>
          <p:cNvSpPr>
            <a:spLocks noGrp="1"/>
          </p:cNvSpPr>
          <p:nvPr>
            <p:ph type="sldNum" sz="quarter" idx="10"/>
          </p:nvPr>
        </p:nvSpPr>
        <p:spPr/>
        <p:txBody>
          <a:bodyPr/>
          <a:lstStyle/>
          <a:p>
            <a:pPr>
              <a:defRPr/>
            </a:pPr>
            <a:fld id="{DBCC663D-2A10-415D-A7EB-8CA491843D85}" type="slidenum">
              <a:rPr lang="en-US" smtClean="0"/>
              <a:pPr>
                <a:defRPr/>
              </a:pPr>
              <a:t>46</a:t>
            </a:fld>
            <a:endParaRPr lang="en-US"/>
          </a:p>
        </p:txBody>
      </p:sp>
    </p:spTree>
    <p:extLst>
      <p:ext uri="{BB962C8B-B14F-4D97-AF65-F5344CB8AC3E}">
        <p14:creationId xmlns:p14="http://schemas.microsoft.com/office/powerpoint/2010/main" val="38374103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association of Intent with Knowledge.  Looks funny and can’t see association because</a:t>
            </a:r>
            <a:r>
              <a:rPr lang="en-US" baseline="0" dirty="0"/>
              <a:t> most of the points are on top of one another. </a:t>
            </a:r>
            <a:endParaRPr lang="en-US" dirty="0"/>
          </a:p>
        </p:txBody>
      </p:sp>
      <p:sp>
        <p:nvSpPr>
          <p:cNvPr id="4" name="Slide Number Placeholder 3"/>
          <p:cNvSpPr>
            <a:spLocks noGrp="1"/>
          </p:cNvSpPr>
          <p:nvPr>
            <p:ph type="sldNum" sz="quarter" idx="10"/>
          </p:nvPr>
        </p:nvSpPr>
        <p:spPr/>
        <p:txBody>
          <a:bodyPr/>
          <a:lstStyle/>
          <a:p>
            <a:pPr>
              <a:defRPr/>
            </a:pPr>
            <a:fld id="{DBCC663D-2A10-415D-A7EB-8CA491843D85}" type="slidenum">
              <a:rPr lang="en-US" smtClean="0"/>
              <a:pPr>
                <a:defRPr/>
              </a:pPr>
              <a:t>47</a:t>
            </a:fld>
            <a:endParaRPr lang="en-US"/>
          </a:p>
        </p:txBody>
      </p:sp>
    </p:spTree>
    <p:extLst>
      <p:ext uri="{BB962C8B-B14F-4D97-AF65-F5344CB8AC3E}">
        <p14:creationId xmlns:p14="http://schemas.microsoft.com/office/powerpoint/2010/main" val="5930280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now patently clear that there is a</a:t>
            </a:r>
            <a:r>
              <a:rPr lang="en-US" baseline="0" dirty="0"/>
              <a:t> weak association between Intent and Knowledge. </a:t>
            </a:r>
            <a:endParaRPr lang="en-US" dirty="0"/>
          </a:p>
        </p:txBody>
      </p:sp>
      <p:sp>
        <p:nvSpPr>
          <p:cNvPr id="4" name="Slide Number Placeholder 3"/>
          <p:cNvSpPr>
            <a:spLocks noGrp="1"/>
          </p:cNvSpPr>
          <p:nvPr>
            <p:ph type="sldNum" sz="quarter" idx="10"/>
          </p:nvPr>
        </p:nvSpPr>
        <p:spPr/>
        <p:txBody>
          <a:bodyPr/>
          <a:lstStyle/>
          <a:p>
            <a:pPr>
              <a:defRPr/>
            </a:pPr>
            <a:fld id="{DBCC663D-2A10-415D-A7EB-8CA491843D85}" type="slidenum">
              <a:rPr lang="en-US" smtClean="0"/>
              <a:pPr>
                <a:defRPr/>
              </a:pPr>
              <a:t>48</a:t>
            </a:fld>
            <a:endParaRPr lang="en-US"/>
          </a:p>
        </p:txBody>
      </p:sp>
    </p:spTree>
    <p:extLst>
      <p:ext uri="{BB962C8B-B14F-4D97-AF65-F5344CB8AC3E}">
        <p14:creationId xmlns:p14="http://schemas.microsoft.com/office/powerpoint/2010/main" val="5870796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Contrast with the original. Often an iterative process to hone in on the key information in the plot – which is there is a weak association between knowledge and intent. </a:t>
            </a:r>
          </a:p>
        </p:txBody>
      </p:sp>
      <p:sp>
        <p:nvSpPr>
          <p:cNvPr id="4" name="Slide Number Placeholder 3"/>
          <p:cNvSpPr>
            <a:spLocks noGrp="1"/>
          </p:cNvSpPr>
          <p:nvPr>
            <p:ph type="sldNum" sz="quarter" idx="10"/>
          </p:nvPr>
        </p:nvSpPr>
        <p:spPr/>
        <p:txBody>
          <a:bodyPr/>
          <a:lstStyle/>
          <a:p>
            <a:pPr>
              <a:defRPr/>
            </a:pPr>
            <a:fld id="{DBCC663D-2A10-415D-A7EB-8CA491843D85}" type="slidenum">
              <a:rPr lang="en-US" smtClean="0"/>
              <a:pPr>
                <a:defRPr/>
              </a:pPr>
              <a:t>49</a:t>
            </a:fld>
            <a:endParaRPr lang="en-US"/>
          </a:p>
        </p:txBody>
      </p:sp>
    </p:spTree>
    <p:extLst>
      <p:ext uri="{BB962C8B-B14F-4D97-AF65-F5344CB8AC3E}">
        <p14:creationId xmlns:p14="http://schemas.microsoft.com/office/powerpoint/2010/main" val="1509513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50</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83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What is the point of this table?</a:t>
            </a:r>
            <a:r>
              <a:rPr lang="en-US" baseline="0" dirty="0"/>
              <a:t>   If you want a table or graph to tell a story, you have to decide on the story first. </a:t>
            </a:r>
          </a:p>
          <a:p>
            <a:endParaRPr lang="en-US" baseline="0" dirty="0"/>
          </a:p>
          <a:p>
            <a:r>
              <a:rPr lang="en-US" dirty="0"/>
              <a:t>Which predictor works best?  Hard to tell. </a:t>
            </a:r>
          </a:p>
        </p:txBody>
      </p:sp>
    </p:spTree>
    <p:extLst>
      <p:ext uri="{BB962C8B-B14F-4D97-AF65-F5344CB8AC3E}">
        <p14:creationId xmlns:p14="http://schemas.microsoft.com/office/powerpoint/2010/main" val="5401089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People with progressive OA, pain or not</a:t>
            </a:r>
          </a:p>
        </p:txBody>
      </p:sp>
    </p:spTree>
    <p:extLst>
      <p:ext uri="{BB962C8B-B14F-4D97-AF65-F5344CB8AC3E}">
        <p14:creationId xmlns:p14="http://schemas.microsoft.com/office/powerpoint/2010/main" val="31482154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Data to ink ratio?</a:t>
            </a:r>
            <a:r>
              <a:rPr lang="en-US" baseline="0" dirty="0"/>
              <a:t>  There are only two data points displayed. WASTE OF INK.</a:t>
            </a:r>
            <a:endParaRPr lang="en-US" dirty="0"/>
          </a:p>
        </p:txBody>
      </p:sp>
    </p:spTree>
    <p:extLst>
      <p:ext uri="{BB962C8B-B14F-4D97-AF65-F5344CB8AC3E}">
        <p14:creationId xmlns:p14="http://schemas.microsoft.com/office/powerpoint/2010/main" val="8042399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Add standard</a:t>
            </a:r>
            <a:r>
              <a:rPr lang="en-US" baseline="0" dirty="0"/>
              <a:t> errors or confidence intervals if you want to show the precision of the estimate and help decide if there are statistically significant differences or not. </a:t>
            </a:r>
            <a:endParaRPr lang="en-US" dirty="0"/>
          </a:p>
        </p:txBody>
      </p:sp>
    </p:spTree>
    <p:extLst>
      <p:ext uri="{BB962C8B-B14F-4D97-AF65-F5344CB8AC3E}">
        <p14:creationId xmlns:p14="http://schemas.microsoft.com/office/powerpoint/2010/main" val="16709715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Use boxplots or histograms if you want to describe the variability in the data instead</a:t>
            </a:r>
            <a:r>
              <a:rPr lang="en-US" baseline="0" dirty="0"/>
              <a:t> of the precision of estimates. </a:t>
            </a:r>
            <a:endParaRPr lang="en-US" dirty="0"/>
          </a:p>
        </p:txBody>
      </p:sp>
    </p:spTree>
    <p:extLst>
      <p:ext uri="{BB962C8B-B14F-4D97-AF65-F5344CB8AC3E}">
        <p14:creationId xmlns:p14="http://schemas.microsoft.com/office/powerpoint/2010/main" val="9146853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184034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262617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Add more bars – conclusions? Women have less cartilage volume.</a:t>
            </a:r>
          </a:p>
          <a:p>
            <a:endParaRPr lang="en-US" dirty="0"/>
          </a:p>
          <a:p>
            <a:r>
              <a:rPr lang="en-US" dirty="0"/>
              <a:t>Improve?</a:t>
            </a:r>
          </a:p>
        </p:txBody>
      </p:sp>
    </p:spTree>
    <p:extLst>
      <p:ext uri="{BB962C8B-B14F-4D97-AF65-F5344CB8AC3E}">
        <p14:creationId xmlns:p14="http://schemas.microsoft.com/office/powerpoint/2010/main" val="30292671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Improve more? Use colors. STATA generated plots… not perfect</a:t>
            </a:r>
          </a:p>
        </p:txBody>
      </p:sp>
    </p:spTree>
    <p:extLst>
      <p:ext uri="{BB962C8B-B14F-4D97-AF65-F5344CB8AC3E}">
        <p14:creationId xmlns:p14="http://schemas.microsoft.com/office/powerpoint/2010/main" val="33713207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447026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60</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Note</a:t>
            </a:r>
            <a:r>
              <a:rPr lang="en-US" baseline="0" dirty="0"/>
              <a:t> how information is conveyed.  Point gives AUROC and phase.  Line, color and symbol convey predictors (along with legend).  </a:t>
            </a:r>
          </a:p>
          <a:p>
            <a:r>
              <a:rPr lang="en-US" baseline="0" dirty="0"/>
              <a:t>Which is best predictor?</a:t>
            </a:r>
          </a:p>
          <a:p>
            <a:r>
              <a:rPr lang="en-US" baseline="0" dirty="0"/>
              <a:t>But what if we want to show sex as well?</a:t>
            </a:r>
            <a:endParaRPr lang="en-US" dirty="0"/>
          </a:p>
        </p:txBody>
      </p:sp>
    </p:spTree>
    <p:extLst>
      <p:ext uri="{BB962C8B-B14F-4D97-AF65-F5344CB8AC3E}">
        <p14:creationId xmlns:p14="http://schemas.microsoft.com/office/powerpoint/2010/main" val="1889208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Describe table. </a:t>
            </a:r>
          </a:p>
        </p:txBody>
      </p:sp>
    </p:spTree>
    <p:extLst>
      <p:ext uri="{BB962C8B-B14F-4D97-AF65-F5344CB8AC3E}">
        <p14:creationId xmlns:p14="http://schemas.microsoft.com/office/powerpoint/2010/main" val="33318989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Getting a little busier… For females, what is the best method? Hard to tell (blue vs red).</a:t>
            </a:r>
          </a:p>
          <a:p>
            <a:endParaRPr lang="en-US" dirty="0"/>
          </a:p>
          <a:p>
            <a:r>
              <a:rPr lang="en-US" dirty="0"/>
              <a:t>For males, LVEF is clearly the best (grey). </a:t>
            </a:r>
          </a:p>
        </p:txBody>
      </p:sp>
    </p:spTree>
    <p:extLst>
      <p:ext uri="{BB962C8B-B14F-4D97-AF65-F5344CB8AC3E}">
        <p14:creationId xmlns:p14="http://schemas.microsoft.com/office/powerpoint/2010/main" val="6714605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Can be read</a:t>
            </a:r>
            <a:r>
              <a:rPr lang="en-US" baseline="0" dirty="0"/>
              <a:t> with some study, but get a little busy.  If the story focuses on the overall, how can we emphasize that?</a:t>
            </a:r>
          </a:p>
          <a:p>
            <a:endParaRPr lang="en-US" baseline="0" dirty="0"/>
          </a:p>
          <a:p>
            <a:r>
              <a:rPr lang="en-US" baseline="0" dirty="0"/>
              <a:t>Still not perfect… why even have ordering for ED, ES, MD?</a:t>
            </a:r>
            <a:endParaRPr lang="en-US" dirty="0"/>
          </a:p>
        </p:txBody>
      </p:sp>
    </p:spTree>
    <p:extLst>
      <p:ext uri="{BB962C8B-B14F-4D97-AF65-F5344CB8AC3E}">
        <p14:creationId xmlns:p14="http://schemas.microsoft.com/office/powerpoint/2010/main" val="29530918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684436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650385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46516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How to better convey the relationship with BMI?</a:t>
            </a:r>
          </a:p>
        </p:txBody>
      </p:sp>
    </p:spTree>
    <p:extLst>
      <p:ext uri="{BB962C8B-B14F-4D97-AF65-F5344CB8AC3E}">
        <p14:creationId xmlns:p14="http://schemas.microsoft.com/office/powerpoint/2010/main" val="28727630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Make points smaller and line thicker.  </a:t>
            </a:r>
          </a:p>
        </p:txBody>
      </p:sp>
    </p:spTree>
    <p:extLst>
      <p:ext uri="{BB962C8B-B14F-4D97-AF65-F5344CB8AC3E}">
        <p14:creationId xmlns:p14="http://schemas.microsoft.com/office/powerpoint/2010/main" val="26219492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It isn’t too busy.  Can add confidence region</a:t>
            </a:r>
          </a:p>
        </p:txBody>
      </p:sp>
    </p:spTree>
    <p:extLst>
      <p:ext uri="{BB962C8B-B14F-4D97-AF65-F5344CB8AC3E}">
        <p14:creationId xmlns:p14="http://schemas.microsoft.com/office/powerpoint/2010/main" val="36190207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526871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70</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Prevalence and year data is conveyed by point location.</a:t>
            </a:r>
            <a:r>
              <a:rPr lang="en-US" baseline="0" dirty="0"/>
              <a:t>  Diabetes status by color symbol and line type (in case printed in black/white). </a:t>
            </a:r>
            <a:endParaRPr lang="en-US" dirty="0"/>
          </a:p>
        </p:txBody>
      </p:sp>
    </p:spTree>
    <p:extLst>
      <p:ext uri="{BB962C8B-B14F-4D97-AF65-F5344CB8AC3E}">
        <p14:creationId xmlns:p14="http://schemas.microsoft.com/office/powerpoint/2010/main" val="122485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690212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71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991124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72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000230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73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566622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74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968349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78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76465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79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Why tables versus graphs</a:t>
            </a:r>
          </a:p>
        </p:txBody>
      </p:sp>
    </p:spTree>
    <p:extLst>
      <p:ext uri="{BB962C8B-B14F-4D97-AF65-F5344CB8AC3E}">
        <p14:creationId xmlns:p14="http://schemas.microsoft.com/office/powerpoint/2010/main" val="2069778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a:t>Graphs are hard to extract specific values from, you can do this with a table </a:t>
            </a:r>
          </a:p>
        </p:txBody>
      </p:sp>
    </p:spTree>
    <p:extLst>
      <p:ext uri="{BB962C8B-B14F-4D97-AF65-F5344CB8AC3E}">
        <p14:creationId xmlns:p14="http://schemas.microsoft.com/office/powerpoint/2010/main" val="1835929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85762"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885763" name="Rectangle 3"/>
          <p:cNvSpPr>
            <a:spLocks noGrp="1" noChangeArrowheads="1"/>
          </p:cNvSpPr>
          <p:nvPr>
            <p:ph type="ctrTitle"/>
          </p:nvPr>
        </p:nvSpPr>
        <p:spPr>
          <a:xfrm>
            <a:off x="315913" y="466725"/>
            <a:ext cx="6781800" cy="2133600"/>
          </a:xfrm>
        </p:spPr>
        <p:txBody>
          <a:bodyPr/>
          <a:lstStyle>
            <a:lvl1pPr algn="r">
              <a:defRPr sz="4000"/>
            </a:lvl1pPr>
          </a:lstStyle>
          <a:p>
            <a:r>
              <a:rPr lang="en-US" altLang="en-US"/>
              <a:t>Click to edit Master title style</a:t>
            </a:r>
          </a:p>
        </p:txBody>
      </p:sp>
      <p:sp>
        <p:nvSpPr>
          <p:cNvPr id="88576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885765" name="Rectangle 5"/>
          <p:cNvSpPr>
            <a:spLocks noGrp="1" noChangeArrowheads="1"/>
          </p:cNvSpPr>
          <p:nvPr>
            <p:ph type="dt" sz="half" idx="2"/>
          </p:nvPr>
        </p:nvSpPr>
        <p:spPr/>
        <p:txBody>
          <a:bodyPr/>
          <a:lstStyle>
            <a:lvl1pPr>
              <a:defRPr/>
            </a:lvl1pPr>
          </a:lstStyle>
          <a:p>
            <a:endParaRPr lang="en-US" altLang="en-US"/>
          </a:p>
        </p:txBody>
      </p:sp>
      <p:sp>
        <p:nvSpPr>
          <p:cNvPr id="885766" name="Rectangle 6"/>
          <p:cNvSpPr>
            <a:spLocks noGrp="1" noChangeArrowheads="1"/>
          </p:cNvSpPr>
          <p:nvPr>
            <p:ph type="ftr" sz="quarter" idx="3"/>
          </p:nvPr>
        </p:nvSpPr>
        <p:spPr/>
        <p:txBody>
          <a:bodyPr/>
          <a:lstStyle>
            <a:lvl1pPr>
              <a:defRPr/>
            </a:lvl1pPr>
          </a:lstStyle>
          <a:p>
            <a:endParaRPr lang="en-US" altLang="en-US"/>
          </a:p>
        </p:txBody>
      </p:sp>
      <p:sp>
        <p:nvSpPr>
          <p:cNvPr id="885767" name="Rectangle 7"/>
          <p:cNvSpPr>
            <a:spLocks noGrp="1" noChangeArrowheads="1"/>
          </p:cNvSpPr>
          <p:nvPr>
            <p:ph type="sldNum" sz="quarter" idx="4"/>
          </p:nvPr>
        </p:nvSpPr>
        <p:spPr/>
        <p:txBody>
          <a:bodyPr/>
          <a:lstStyle>
            <a:lvl1pPr>
              <a:defRPr/>
            </a:lvl1pPr>
          </a:lstStyle>
          <a:p>
            <a:fld id="{5038617A-5722-459E-B98B-844ACF7CC57E}" type="slidenum">
              <a:rPr lang="en-US" altLang="en-US"/>
              <a:pPr/>
              <a:t>‹#›</a:t>
            </a:fld>
            <a:endParaRPr lang="en-US" altLang="en-US"/>
          </a:p>
        </p:txBody>
      </p:sp>
      <p:sp>
        <p:nvSpPr>
          <p:cNvPr id="885768" name="Line 8"/>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grpSp>
        <p:nvGrpSpPr>
          <p:cNvPr id="885769" name="Group 9"/>
          <p:cNvGrpSpPr>
            <a:grpSpLocks/>
          </p:cNvGrpSpPr>
          <p:nvPr/>
        </p:nvGrpSpPr>
        <p:grpSpPr bwMode="auto">
          <a:xfrm>
            <a:off x="7315200" y="3124200"/>
            <a:ext cx="1676400" cy="2057400"/>
            <a:chOff x="2928" y="2256"/>
            <a:chExt cx="1411" cy="1581"/>
          </a:xfrm>
        </p:grpSpPr>
        <p:pic>
          <p:nvPicPr>
            <p:cNvPr id="885770" name="Picture 10"/>
            <p:cNvPicPr>
              <a:picLocks noChangeAspect="1" noChangeArrowheads="1"/>
            </p:cNvPicPr>
            <p:nvPr userDrawn="1"/>
          </p:nvPicPr>
          <p:blipFill>
            <a:blip r:embed="rId2" cstate="print"/>
            <a:srcRect r="76732"/>
            <a:stretch>
              <a:fillRect/>
            </a:stretch>
          </p:blipFill>
          <p:spPr bwMode="auto">
            <a:xfrm>
              <a:off x="2928" y="2256"/>
              <a:ext cx="502" cy="1581"/>
            </a:xfrm>
            <a:prstGeom prst="rect">
              <a:avLst/>
            </a:prstGeom>
            <a:noFill/>
            <a:ln w="9525">
              <a:noFill/>
              <a:miter lim="800000"/>
              <a:headEnd/>
              <a:tailEnd/>
            </a:ln>
          </p:spPr>
        </p:pic>
        <p:pic>
          <p:nvPicPr>
            <p:cNvPr id="885771" name="Picture 11"/>
            <p:cNvPicPr>
              <a:picLocks noChangeAspect="1" noChangeArrowheads="1"/>
            </p:cNvPicPr>
            <p:nvPr userDrawn="1"/>
          </p:nvPicPr>
          <p:blipFill>
            <a:blip r:embed="rId2" cstate="print"/>
            <a:srcRect l="36649" r="20030"/>
            <a:stretch>
              <a:fillRect/>
            </a:stretch>
          </p:blipFill>
          <p:spPr bwMode="auto">
            <a:xfrm>
              <a:off x="3408" y="2256"/>
              <a:ext cx="931" cy="1581"/>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66F7483-A273-41FC-8884-D1D65B5779DB}"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F03A21A-81C0-49D3-803A-4EE76AD073AA}"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38A0FA47-EEEB-4909-948F-21F2801D6FCB}"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1D51B42-EF23-4C1D-A7B8-C9349215426B}"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DBFF761-B768-4E79-AD5B-47FA290199AA}"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34CD4A1-3323-4068-994C-BBAEA53FCF04}"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CEC6848-545F-4744-8BA3-931D4DAAD35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C741B52-0666-4625-8C55-3C61C60B7BAD}"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03BAEBC-16C0-4792-AAA9-8BE6079DAB08}"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BD2FD05-363B-4001-9A4E-616DF85875A2}"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D50EF18-1CBA-44A8-B1AB-0834E7783E9A}"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4738"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884739"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884740"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8474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endParaRPr lang="en-US" altLang="en-US"/>
          </a:p>
        </p:txBody>
      </p:sp>
      <p:sp>
        <p:nvSpPr>
          <p:cNvPr id="88474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88474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90B5C0E-589F-4E14-B71E-B75129FFCB44}" type="slidenum">
              <a:rPr lang="en-US" altLang="en-US"/>
              <a:pPr/>
              <a:t>‹#›</a:t>
            </a:fld>
            <a:endParaRPr lang="en-US" altLang="en-US"/>
          </a:p>
        </p:txBody>
      </p:sp>
      <p:grpSp>
        <p:nvGrpSpPr>
          <p:cNvPr id="884744" name="Group 8"/>
          <p:cNvGrpSpPr>
            <a:grpSpLocks/>
          </p:cNvGrpSpPr>
          <p:nvPr/>
        </p:nvGrpSpPr>
        <p:grpSpPr bwMode="auto">
          <a:xfrm>
            <a:off x="8077200" y="304800"/>
            <a:ext cx="914400" cy="1219200"/>
            <a:chOff x="2928" y="2256"/>
            <a:chExt cx="1411" cy="1581"/>
          </a:xfrm>
        </p:grpSpPr>
        <p:pic>
          <p:nvPicPr>
            <p:cNvPr id="884745" name="Picture 9"/>
            <p:cNvPicPr>
              <a:picLocks noChangeAspect="1" noChangeArrowheads="1"/>
            </p:cNvPicPr>
            <p:nvPr userDrawn="1"/>
          </p:nvPicPr>
          <p:blipFill>
            <a:blip r:embed="rId14" cstate="print"/>
            <a:srcRect r="76732"/>
            <a:stretch>
              <a:fillRect/>
            </a:stretch>
          </p:blipFill>
          <p:spPr bwMode="auto">
            <a:xfrm>
              <a:off x="2928" y="2256"/>
              <a:ext cx="502" cy="1581"/>
            </a:xfrm>
            <a:prstGeom prst="rect">
              <a:avLst/>
            </a:prstGeom>
            <a:noFill/>
            <a:ln w="9525">
              <a:noFill/>
              <a:miter lim="800000"/>
              <a:headEnd/>
              <a:tailEnd/>
            </a:ln>
          </p:spPr>
        </p:pic>
        <p:pic>
          <p:nvPicPr>
            <p:cNvPr id="884746" name="Picture 10"/>
            <p:cNvPicPr>
              <a:picLocks noChangeAspect="1" noChangeArrowheads="1"/>
            </p:cNvPicPr>
            <p:nvPr userDrawn="1"/>
          </p:nvPicPr>
          <p:blipFill>
            <a:blip r:embed="rId14" cstate="print"/>
            <a:srcRect l="36649" r="20030"/>
            <a:stretch>
              <a:fillRect/>
            </a:stretch>
          </p:blipFill>
          <p:spPr bwMode="auto">
            <a:xfrm>
              <a:off x="3408" y="2256"/>
              <a:ext cx="931" cy="1581"/>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hdr="0" ftr="0" dt="0"/>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7.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9.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nccd.cdc.gov/CKD/Detail.aspx?QNum=Q69&amp;Year=2016&amp;colors=all#refreshPosition"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journals.plos.org/plosone/article?id=10.1371/journal.pone.0204542" TargetMode="External"/><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journals.plos.org/plosone/article?id=10.1371/journal.pone.0204542" TargetMode="External"/><Relationship Id="rId1" Type="http://schemas.openxmlformats.org/officeDocument/2006/relationships/slideLayout" Target="../slideLayouts/slideLayout7.xml"/><Relationship Id="rId4" Type="http://schemas.openxmlformats.org/officeDocument/2006/relationships/image" Target="../media/image42.tiff"/></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journals.plos.org/plosone/article?id=10.1371/journal.pone.0204542" TargetMode="External"/><Relationship Id="rId1" Type="http://schemas.openxmlformats.org/officeDocument/2006/relationships/slideLayout" Target="../slideLayouts/slideLayout7.xml"/><Relationship Id="rId4" Type="http://schemas.openxmlformats.org/officeDocument/2006/relationships/image" Target="../media/image43.tiff"/></Relationships>
</file>

<file path=ppt/slides/_rels/slide78.xml.rels><?xml version="1.0" encoding="UTF-8" standalone="yes"?>
<Relationships xmlns="http://schemas.openxmlformats.org/package/2006/relationships"><Relationship Id="rId3" Type="http://schemas.openxmlformats.org/officeDocument/2006/relationships/hyperlink" Target="https://profiles.ucsf.edu/display/176718/network/coauthors/cluster"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200" name="Text Box 8"/>
          <p:cNvSpPr txBox="1">
            <a:spLocks noChangeArrowheads="1"/>
          </p:cNvSpPr>
          <p:nvPr/>
        </p:nvSpPr>
        <p:spPr bwMode="auto">
          <a:xfrm>
            <a:off x="533400" y="3048000"/>
            <a:ext cx="6553200" cy="2246769"/>
          </a:xfrm>
          <a:prstGeom prst="rect">
            <a:avLst/>
          </a:prstGeom>
          <a:noFill/>
          <a:ln w="9525">
            <a:noFill/>
            <a:miter lim="800000"/>
            <a:headEnd/>
            <a:tailEnd/>
          </a:ln>
          <a:effectLst/>
        </p:spPr>
        <p:txBody>
          <a:bodyPr>
            <a:spAutoFit/>
          </a:bodyPr>
          <a:lstStyle/>
          <a:p>
            <a:pPr algn="l"/>
            <a:r>
              <a:rPr lang="en-US" sz="2800" i="1" dirty="0"/>
              <a:t>Aaron Wolfe Scheffler, </a:t>
            </a:r>
          </a:p>
          <a:p>
            <a:pPr algn="l"/>
            <a:r>
              <a:rPr lang="en-US" sz="2800" i="1" dirty="0"/>
              <a:t>Division of Biostatistics,</a:t>
            </a:r>
          </a:p>
          <a:p>
            <a:pPr algn="l"/>
            <a:r>
              <a:rPr lang="en-US" sz="2800" i="1" dirty="0"/>
              <a:t>Department of Epidemiology and Biostatistics</a:t>
            </a:r>
          </a:p>
          <a:p>
            <a:pPr algn="l"/>
            <a:endParaRPr lang="en-US" sz="2800" i="1" dirty="0"/>
          </a:p>
        </p:txBody>
      </p:sp>
      <p:sp>
        <p:nvSpPr>
          <p:cNvPr id="11" name="Rectangle 2"/>
          <p:cNvSpPr txBox="1">
            <a:spLocks noChangeArrowheads="1"/>
          </p:cNvSpPr>
          <p:nvPr/>
        </p:nvSpPr>
        <p:spPr bwMode="auto">
          <a:xfrm>
            <a:off x="457200" y="1662249"/>
            <a:ext cx="6705600" cy="1447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base">
              <a:spcBef>
                <a:spcPct val="0"/>
              </a:spcBef>
              <a:spcAft>
                <a:spcPct val="0"/>
              </a:spcAft>
              <a:defRPr sz="40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lgn="ctr"/>
            <a:r>
              <a:rPr lang="en-US" sz="3200" kern="0" dirty="0" err="1"/>
              <a:t>Biostat</a:t>
            </a:r>
            <a:r>
              <a:rPr lang="en-US" sz="3200" kern="0" dirty="0"/>
              <a:t> 202:  Data visualization:</a:t>
            </a:r>
          </a:p>
          <a:p>
            <a:pPr algn="ctr"/>
            <a:r>
              <a:rPr lang="en-US" sz="3200" kern="0" dirty="0"/>
              <a:t>Telling stories with data</a:t>
            </a:r>
            <a:br>
              <a:rPr lang="en-US" kern="0" dirty="0"/>
            </a:br>
            <a:endParaRPr lang="en-US" kern="0" dirty="0"/>
          </a:p>
        </p:txBody>
      </p:sp>
      <p:sp>
        <p:nvSpPr>
          <p:cNvPr id="264195" name="Rectangle 3"/>
          <p:cNvSpPr>
            <a:spLocks noGrp="1" noChangeArrowheads="1"/>
          </p:cNvSpPr>
          <p:nvPr>
            <p:ph type="subTitle" idx="1"/>
          </p:nvPr>
        </p:nvSpPr>
        <p:spPr>
          <a:xfrm>
            <a:off x="609600" y="5943600"/>
            <a:ext cx="8077200" cy="685800"/>
          </a:xfrm>
        </p:spPr>
        <p:txBody>
          <a:bodyPr/>
          <a:lstStyle/>
          <a:p>
            <a:pPr marL="609600" indent="-609600" algn="ctr">
              <a:lnSpc>
                <a:spcPct val="90000"/>
              </a:lnSpc>
            </a:pPr>
            <a:r>
              <a:rPr lang="en-US" sz="2400" b="1" i="1" dirty="0" err="1">
                <a:solidFill>
                  <a:srgbClr val="CC0000"/>
                </a:solidFill>
              </a:rPr>
              <a:t>Biostat</a:t>
            </a:r>
            <a:r>
              <a:rPr lang="en-US" sz="2400" b="1" i="1" dirty="0">
                <a:solidFill>
                  <a:srgbClr val="CC0000"/>
                </a:solidFill>
              </a:rPr>
              <a:t> 202</a:t>
            </a:r>
          </a:p>
        </p:txBody>
      </p:sp>
      <p:sp>
        <p:nvSpPr>
          <p:cNvPr id="264196" name="Text Box 4"/>
          <p:cNvSpPr txBox="1">
            <a:spLocks noChangeArrowheads="1"/>
          </p:cNvSpPr>
          <p:nvPr/>
        </p:nvSpPr>
        <p:spPr bwMode="auto">
          <a:xfrm>
            <a:off x="7696200" y="990600"/>
            <a:ext cx="457200" cy="366713"/>
          </a:xfrm>
          <a:prstGeom prst="rect">
            <a:avLst/>
          </a:prstGeom>
          <a:noFill/>
          <a:ln w="9525">
            <a:noFill/>
            <a:miter lim="800000"/>
            <a:headEnd/>
            <a:tailEnd/>
          </a:ln>
          <a:effectLst/>
        </p:spPr>
        <p:txBody>
          <a:bodyPr>
            <a:spAutoFit/>
          </a:bodyPr>
          <a:lstStyle/>
          <a:p>
            <a:pPr algn="l">
              <a:spcBef>
                <a:spcPct val="50000"/>
              </a:spcBef>
            </a:pPr>
            <a:endParaRPr lang="en-US"/>
          </a:p>
        </p:txBody>
      </p:sp>
      <p:sp>
        <p:nvSpPr>
          <p:cNvPr id="3" name="TextBox 2"/>
          <p:cNvSpPr txBox="1"/>
          <p:nvPr/>
        </p:nvSpPr>
        <p:spPr>
          <a:xfrm>
            <a:off x="2438400" y="1543288"/>
            <a:ext cx="184731" cy="369332"/>
          </a:xfrm>
          <a:prstGeom prst="rect">
            <a:avLst/>
          </a:prstGeom>
          <a:noFill/>
        </p:spPr>
        <p:txBody>
          <a:bodyPr wrap="non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10</a:t>
            </a:fld>
            <a:endParaRPr lang="en-US" altLang="en-US"/>
          </a:p>
        </p:txBody>
      </p:sp>
      <p:sp>
        <p:nvSpPr>
          <p:cNvPr id="728066" name="Rectangle 1026"/>
          <p:cNvSpPr>
            <a:spLocks noGrp="1" noChangeArrowheads="1"/>
          </p:cNvSpPr>
          <p:nvPr>
            <p:ph type="title"/>
          </p:nvPr>
        </p:nvSpPr>
        <p:spPr>
          <a:xfrm>
            <a:off x="457200" y="-609600"/>
            <a:ext cx="7543800" cy="1295400"/>
          </a:xfrm>
        </p:spPr>
        <p:txBody>
          <a:bodyPr/>
          <a:lstStyle/>
          <a:p>
            <a:r>
              <a:rPr lang="en-US" dirty="0"/>
              <a:t>Tables vs graphs</a:t>
            </a:r>
          </a:p>
        </p:txBody>
      </p:sp>
      <p:sp>
        <p:nvSpPr>
          <p:cNvPr id="728067" name="Rectangle 1027"/>
          <p:cNvSpPr>
            <a:spLocks noGrp="1" noChangeArrowheads="1"/>
          </p:cNvSpPr>
          <p:nvPr>
            <p:ph type="body" idx="1"/>
          </p:nvPr>
        </p:nvSpPr>
        <p:spPr>
          <a:xfrm>
            <a:off x="457200" y="1074738"/>
            <a:ext cx="8229600" cy="4411662"/>
          </a:xfrm>
        </p:spPr>
        <p:txBody>
          <a:bodyPr/>
          <a:lstStyle/>
          <a:p>
            <a:pPr marL="0" indent="0">
              <a:buNone/>
            </a:pPr>
            <a:r>
              <a:rPr lang="en-US" dirty="0"/>
              <a:t>Use </a:t>
            </a:r>
            <a:r>
              <a:rPr lang="en-US" b="1" dirty="0"/>
              <a:t>GRAPHS</a:t>
            </a:r>
            <a:r>
              <a:rPr lang="en-US" dirty="0"/>
              <a:t> when</a:t>
            </a:r>
          </a:p>
          <a:p>
            <a:pPr lvl="0"/>
            <a:r>
              <a:rPr lang="en-US" dirty="0"/>
              <a:t>You want to convey shapes</a:t>
            </a:r>
          </a:p>
          <a:p>
            <a:pPr lvl="0"/>
            <a:r>
              <a:rPr lang="en-US" dirty="0"/>
              <a:t>You want to convey patterns</a:t>
            </a:r>
          </a:p>
          <a:p>
            <a:pPr lvl="0"/>
            <a:r>
              <a:rPr lang="en-US" dirty="0"/>
              <a:t>You want to convey trends</a:t>
            </a:r>
          </a:p>
          <a:p>
            <a:r>
              <a:rPr lang="en-US" dirty="0"/>
              <a:t>You want to convey quantitative ideas quickly</a:t>
            </a:r>
          </a:p>
          <a:p>
            <a:pPr lvl="0"/>
            <a:r>
              <a:rPr lang="en-US" i="1" dirty="0"/>
              <a:t>Corollary:  You should minimize tables in scientific presentations in favor of graphs!</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05506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80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11</a:t>
            </a:fld>
            <a:endParaRPr lang="en-US" altLang="en-US"/>
          </a:p>
        </p:txBody>
      </p:sp>
      <p:sp>
        <p:nvSpPr>
          <p:cNvPr id="728066" name="Rectangle 1026"/>
          <p:cNvSpPr>
            <a:spLocks noGrp="1" noChangeArrowheads="1"/>
          </p:cNvSpPr>
          <p:nvPr>
            <p:ph type="title"/>
          </p:nvPr>
        </p:nvSpPr>
        <p:spPr>
          <a:xfrm>
            <a:off x="457200" y="-533400"/>
            <a:ext cx="7543800" cy="1295400"/>
          </a:xfrm>
        </p:spPr>
        <p:txBody>
          <a:bodyPr/>
          <a:lstStyle/>
          <a:p>
            <a:r>
              <a:rPr lang="en-US" dirty="0"/>
              <a:t>Chronic Kidney Disease</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287"/>
          <a:stretch/>
        </p:blipFill>
        <p:spPr>
          <a:xfrm>
            <a:off x="457200" y="950382"/>
            <a:ext cx="3962400" cy="2888107"/>
          </a:xfrm>
          <a:prstGeom prst="rect">
            <a:avLst/>
          </a:prstGeom>
        </p:spPr>
      </p:pic>
      <p:pic>
        <p:nvPicPr>
          <p:cNvPr id="6" name="Picture 5"/>
          <p:cNvPicPr>
            <a:picLocks noChangeAspect="1"/>
          </p:cNvPicPr>
          <p:nvPr/>
        </p:nvPicPr>
        <p:blipFill rotWithShape="1">
          <a:blip r:embed="rId4"/>
          <a:srcRect l="18050" t="26892" r="16789" b="2988"/>
          <a:stretch/>
        </p:blipFill>
        <p:spPr>
          <a:xfrm>
            <a:off x="3962400" y="3733801"/>
            <a:ext cx="4965986" cy="2819399"/>
          </a:xfrm>
          <a:prstGeom prst="rect">
            <a:avLst/>
          </a:prstGeom>
        </p:spPr>
      </p:pic>
      <p:sp>
        <p:nvSpPr>
          <p:cNvPr id="2" name="TextBox 1"/>
          <p:cNvSpPr txBox="1"/>
          <p:nvPr/>
        </p:nvSpPr>
        <p:spPr>
          <a:xfrm>
            <a:off x="4419600" y="1752600"/>
            <a:ext cx="3352800" cy="646331"/>
          </a:xfrm>
          <a:prstGeom prst="rect">
            <a:avLst/>
          </a:prstGeom>
          <a:noFill/>
        </p:spPr>
        <p:txBody>
          <a:bodyPr wrap="square" rtlCol="0">
            <a:spAutoFit/>
          </a:bodyPr>
          <a:lstStyle/>
          <a:p>
            <a:r>
              <a:rPr lang="en-US" sz="3600" dirty="0"/>
              <a:t>Which when?</a:t>
            </a:r>
          </a:p>
        </p:txBody>
      </p:sp>
    </p:spTree>
    <p:extLst>
      <p:ext uri="{BB962C8B-B14F-4D97-AF65-F5344CB8AC3E}">
        <p14:creationId xmlns:p14="http://schemas.microsoft.com/office/powerpoint/2010/main" val="1160309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12</a:t>
            </a:fld>
            <a:endParaRPr lang="en-US" altLang="en-US"/>
          </a:p>
        </p:txBody>
      </p:sp>
      <p:sp>
        <p:nvSpPr>
          <p:cNvPr id="728066" name="Rectangle 1026"/>
          <p:cNvSpPr>
            <a:spLocks noGrp="1" noChangeArrowheads="1"/>
          </p:cNvSpPr>
          <p:nvPr>
            <p:ph type="title"/>
          </p:nvPr>
        </p:nvSpPr>
        <p:spPr/>
        <p:txBody>
          <a:bodyPr/>
          <a:lstStyle/>
          <a:p>
            <a:r>
              <a:rPr lang="en-US" dirty="0"/>
              <a:t>Outline for today</a:t>
            </a:r>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a:solidFill>
                  <a:schemeClr val="bg1">
                    <a:lumMod val="75000"/>
                  </a:schemeClr>
                </a:solidFill>
              </a:rPr>
              <a:t>Tables versus graphs</a:t>
            </a:r>
          </a:p>
          <a:p>
            <a:pPr marL="0" indent="0">
              <a:lnSpc>
                <a:spcPct val="90000"/>
              </a:lnSpc>
              <a:buSzTx/>
              <a:buNone/>
            </a:pPr>
            <a:endParaRPr lang="en-US" dirty="0"/>
          </a:p>
          <a:p>
            <a:pPr>
              <a:lnSpc>
                <a:spcPct val="90000"/>
              </a:lnSpc>
              <a:buSzTx/>
              <a:buFont typeface="Wingdings" panose="05000000000000000000" pitchFamily="2" charset="2"/>
              <a:buChar char=""/>
            </a:pPr>
            <a:r>
              <a:rPr lang="en-US" dirty="0"/>
              <a:t>Table principles</a:t>
            </a:r>
          </a:p>
          <a:p>
            <a:pPr>
              <a:lnSpc>
                <a:spcPct val="90000"/>
              </a:lnSpc>
              <a:buSzTx/>
              <a:buFont typeface="Wingdings" panose="05000000000000000000" pitchFamily="2" charset="2"/>
              <a:buChar char=""/>
            </a:pPr>
            <a:r>
              <a:rPr lang="en-US" dirty="0">
                <a:solidFill>
                  <a:schemeClr val="bg1">
                    <a:lumMod val="75000"/>
                  </a:schemeClr>
                </a:solidFill>
              </a:rPr>
              <a:t>Table practice</a:t>
            </a:r>
          </a:p>
          <a:p>
            <a:pPr marL="0" indent="0">
              <a:lnSpc>
                <a:spcPct val="90000"/>
              </a:lnSpc>
              <a:buSzTx/>
              <a:buNone/>
            </a:pPr>
            <a:endParaRPr lang="en-US" dirty="0">
              <a:solidFill>
                <a:schemeClr val="bg1">
                  <a:lumMod val="75000"/>
                </a:schemeClr>
              </a:solidFill>
            </a:endParaRPr>
          </a:p>
          <a:p>
            <a:pPr>
              <a:lnSpc>
                <a:spcPct val="90000"/>
              </a:lnSpc>
              <a:buSzTx/>
              <a:buFont typeface="Wingdings" panose="05000000000000000000" pitchFamily="2" charset="2"/>
              <a:buChar char=""/>
            </a:pPr>
            <a:r>
              <a:rPr lang="en-US" dirty="0">
                <a:solidFill>
                  <a:schemeClr val="bg1">
                    <a:lumMod val="75000"/>
                  </a:schemeClr>
                </a:solidFill>
              </a:rPr>
              <a:t>Graph principles</a:t>
            </a:r>
          </a:p>
          <a:p>
            <a:pPr>
              <a:lnSpc>
                <a:spcPct val="90000"/>
              </a:lnSpc>
              <a:buSzTx/>
              <a:buFont typeface="Wingdings" panose="05000000000000000000" pitchFamily="2" charset="2"/>
              <a:buChar char=""/>
            </a:pPr>
            <a:r>
              <a:rPr lang="en-US" dirty="0">
                <a:solidFill>
                  <a:schemeClr val="bg1">
                    <a:lumMod val="75000"/>
                  </a:schemeClr>
                </a:solidFill>
              </a:rPr>
              <a:t>Graph types</a:t>
            </a:r>
          </a:p>
          <a:p>
            <a:pPr>
              <a:lnSpc>
                <a:spcPct val="90000"/>
              </a:lnSpc>
              <a:buSzTx/>
              <a:buFont typeface="Wingdings" panose="05000000000000000000" pitchFamily="2" charset="2"/>
              <a:buChar char=""/>
            </a:pPr>
            <a:r>
              <a:rPr lang="en-US" dirty="0">
                <a:solidFill>
                  <a:schemeClr val="bg1">
                    <a:lumMod val="75000"/>
                  </a:schemeClr>
                </a:solidFill>
              </a:rPr>
              <a:t>Graph practice</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314748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13</a:t>
            </a:fld>
            <a:endParaRPr lang="en-US" altLang="en-US"/>
          </a:p>
        </p:txBody>
      </p:sp>
      <p:sp>
        <p:nvSpPr>
          <p:cNvPr id="728066" name="Rectangle 1026"/>
          <p:cNvSpPr>
            <a:spLocks noGrp="1" noChangeArrowheads="1"/>
          </p:cNvSpPr>
          <p:nvPr>
            <p:ph type="title"/>
          </p:nvPr>
        </p:nvSpPr>
        <p:spPr/>
        <p:txBody>
          <a:bodyPr/>
          <a:lstStyle/>
          <a:p>
            <a:pPr>
              <a:lnSpc>
                <a:spcPct val="90000"/>
              </a:lnSpc>
              <a:buSzTx/>
            </a:pPr>
            <a:r>
              <a:rPr lang="en-US" dirty="0"/>
              <a:t>Table principles</a:t>
            </a:r>
          </a:p>
        </p:txBody>
      </p:sp>
      <p:sp>
        <p:nvSpPr>
          <p:cNvPr id="728067" name="Rectangle 1027"/>
          <p:cNvSpPr>
            <a:spLocks noGrp="1" noChangeArrowheads="1"/>
          </p:cNvSpPr>
          <p:nvPr>
            <p:ph type="body" idx="1"/>
          </p:nvPr>
        </p:nvSpPr>
        <p:spPr>
          <a:xfrm>
            <a:off x="457200" y="1719262"/>
            <a:ext cx="8763000" cy="4529137"/>
          </a:xfrm>
        </p:spPr>
        <p:txBody>
          <a:bodyPr/>
          <a:lstStyle/>
          <a:p>
            <a:pPr lvl="0"/>
            <a:r>
              <a:rPr lang="en-US" dirty="0"/>
              <a:t>Should be </a:t>
            </a:r>
            <a:r>
              <a:rPr lang="en-US" u="sng" dirty="0"/>
              <a:t>self-explanatory!!!</a:t>
            </a:r>
            <a:endParaRPr lang="en-US" dirty="0"/>
          </a:p>
          <a:p>
            <a:pPr lvl="0"/>
            <a:r>
              <a:rPr lang="en-US" dirty="0"/>
              <a:t>It is easier to compare numbers in columns.</a:t>
            </a:r>
          </a:p>
          <a:p>
            <a:pPr lvl="0"/>
            <a:r>
              <a:rPr lang="en-US" dirty="0"/>
              <a:t>Round aggressively, preferably to two effective digits (</a:t>
            </a:r>
            <a:r>
              <a:rPr lang="en-US" dirty="0" err="1"/>
              <a:t>ie</a:t>
            </a:r>
            <a:r>
              <a:rPr lang="en-US" dirty="0"/>
              <a:t> where the numbers differ).  </a:t>
            </a:r>
            <a:r>
              <a:rPr lang="en-US" i="1" dirty="0"/>
              <a:t>Exception:  you need to convey precise results.</a:t>
            </a:r>
          </a:p>
          <a:p>
            <a:pPr lvl="0"/>
            <a:r>
              <a:rPr lang="en-US" dirty="0"/>
              <a:t>Order rows and/or columns purposefully to convey information. Compare across columns</a:t>
            </a:r>
          </a:p>
          <a:p>
            <a:pPr lvl="0"/>
            <a:r>
              <a:rPr lang="en-US" dirty="0"/>
              <a:t>Lightly use visual elements to ease comparisons. </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221907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14</a:t>
            </a:fld>
            <a:endParaRPr lang="en-US" altLang="en-US"/>
          </a:p>
        </p:txBody>
      </p:sp>
      <p:sp>
        <p:nvSpPr>
          <p:cNvPr id="728066" name="Rectangle 1026"/>
          <p:cNvSpPr>
            <a:spLocks noGrp="1" noChangeArrowheads="1"/>
          </p:cNvSpPr>
          <p:nvPr>
            <p:ph type="title"/>
          </p:nvPr>
        </p:nvSpPr>
        <p:spPr/>
        <p:txBody>
          <a:bodyPr/>
          <a:lstStyle/>
          <a:p>
            <a:r>
              <a:rPr lang="en-US" dirty="0"/>
              <a:t>Outline for today</a:t>
            </a:r>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a:solidFill>
                  <a:schemeClr val="bg1">
                    <a:lumMod val="75000"/>
                  </a:schemeClr>
                </a:solidFill>
              </a:rPr>
              <a:t>Tables versus graphs</a:t>
            </a:r>
          </a:p>
          <a:p>
            <a:pPr marL="0" indent="0">
              <a:lnSpc>
                <a:spcPct val="90000"/>
              </a:lnSpc>
              <a:buSzTx/>
              <a:buNone/>
            </a:pPr>
            <a:endParaRPr lang="en-US" dirty="0">
              <a:solidFill>
                <a:schemeClr val="bg1">
                  <a:lumMod val="75000"/>
                </a:schemeClr>
              </a:solidFill>
            </a:endParaRPr>
          </a:p>
          <a:p>
            <a:pPr>
              <a:lnSpc>
                <a:spcPct val="90000"/>
              </a:lnSpc>
              <a:buSzTx/>
              <a:buFont typeface="Wingdings" panose="05000000000000000000" pitchFamily="2" charset="2"/>
              <a:buChar char=""/>
            </a:pPr>
            <a:r>
              <a:rPr lang="en-US" dirty="0">
                <a:solidFill>
                  <a:schemeClr val="bg1">
                    <a:lumMod val="75000"/>
                  </a:schemeClr>
                </a:solidFill>
              </a:rPr>
              <a:t>Table principles</a:t>
            </a:r>
          </a:p>
          <a:p>
            <a:pPr>
              <a:lnSpc>
                <a:spcPct val="90000"/>
              </a:lnSpc>
              <a:buSzTx/>
              <a:buFont typeface="Wingdings" panose="05000000000000000000" pitchFamily="2" charset="2"/>
              <a:buChar char=""/>
            </a:pPr>
            <a:r>
              <a:rPr lang="en-US" dirty="0"/>
              <a:t>Table practice</a:t>
            </a:r>
          </a:p>
          <a:p>
            <a:pPr marL="0" indent="0">
              <a:lnSpc>
                <a:spcPct val="90000"/>
              </a:lnSpc>
              <a:buSzTx/>
              <a:buNone/>
            </a:pPr>
            <a:endParaRPr lang="en-US" dirty="0">
              <a:solidFill>
                <a:schemeClr val="bg1">
                  <a:lumMod val="75000"/>
                </a:schemeClr>
              </a:solidFill>
            </a:endParaRPr>
          </a:p>
          <a:p>
            <a:pPr>
              <a:lnSpc>
                <a:spcPct val="90000"/>
              </a:lnSpc>
              <a:buSzTx/>
              <a:buFont typeface="Wingdings" panose="05000000000000000000" pitchFamily="2" charset="2"/>
              <a:buChar char=""/>
            </a:pPr>
            <a:r>
              <a:rPr lang="en-US" dirty="0">
                <a:solidFill>
                  <a:schemeClr val="bg1">
                    <a:lumMod val="75000"/>
                  </a:schemeClr>
                </a:solidFill>
              </a:rPr>
              <a:t>Graph principles</a:t>
            </a:r>
          </a:p>
          <a:p>
            <a:pPr>
              <a:lnSpc>
                <a:spcPct val="90000"/>
              </a:lnSpc>
              <a:buSzTx/>
              <a:buFont typeface="Wingdings" panose="05000000000000000000" pitchFamily="2" charset="2"/>
              <a:buChar char=""/>
            </a:pPr>
            <a:r>
              <a:rPr lang="en-US" dirty="0">
                <a:solidFill>
                  <a:schemeClr val="bg1">
                    <a:lumMod val="75000"/>
                  </a:schemeClr>
                </a:solidFill>
              </a:rPr>
              <a:t>Graph types</a:t>
            </a:r>
          </a:p>
          <a:p>
            <a:pPr>
              <a:lnSpc>
                <a:spcPct val="90000"/>
              </a:lnSpc>
              <a:buSzTx/>
              <a:buFont typeface="Wingdings" panose="05000000000000000000" pitchFamily="2" charset="2"/>
              <a:buChar char=""/>
            </a:pPr>
            <a:r>
              <a:rPr lang="en-US" dirty="0">
                <a:solidFill>
                  <a:schemeClr val="bg1">
                    <a:lumMod val="75000"/>
                  </a:schemeClr>
                </a:solidFill>
              </a:rPr>
              <a:t>Graph practice</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829231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15</a:t>
            </a:fld>
            <a:endParaRPr lang="en-US" altLang="en-US"/>
          </a:p>
        </p:txBody>
      </p:sp>
      <p:sp>
        <p:nvSpPr>
          <p:cNvPr id="728066" name="Rectangle 1026"/>
          <p:cNvSpPr>
            <a:spLocks noGrp="1" noChangeArrowheads="1"/>
          </p:cNvSpPr>
          <p:nvPr>
            <p:ph type="title"/>
          </p:nvPr>
        </p:nvSpPr>
        <p:spPr>
          <a:xfrm>
            <a:off x="457200" y="-609600"/>
            <a:ext cx="7543800" cy="1295400"/>
          </a:xfrm>
        </p:spPr>
        <p:txBody>
          <a:bodyPr/>
          <a:lstStyle/>
          <a:p>
            <a:r>
              <a:rPr lang="en-US" dirty="0"/>
              <a:t>Table example – focus on right side</a:t>
            </a:r>
          </a:p>
        </p:txBody>
      </p:sp>
      <p:sp>
        <p:nvSpPr>
          <p:cNvPr id="728067" name="Rectangle 1027"/>
          <p:cNvSpPr>
            <a:spLocks noGrp="1" noChangeArrowheads="1"/>
          </p:cNvSpPr>
          <p:nvPr>
            <p:ph type="body" idx="1"/>
          </p:nvPr>
        </p:nvSpPr>
        <p:spPr/>
        <p:txBody>
          <a:bodyPr/>
          <a:lstStyle/>
          <a:p>
            <a:pPr marL="0" indent="0">
              <a:lnSpc>
                <a:spcPct val="90000"/>
              </a:lnSpc>
              <a:buSzTx/>
              <a:buNone/>
            </a:pPr>
            <a:endParaRPr lang="en-US" dirty="0"/>
          </a:p>
          <a:p>
            <a:pPr>
              <a:lnSpc>
                <a:spcPct val="90000"/>
              </a:lnSpc>
              <a:buSzTx/>
              <a:buFont typeface="Wingdings" panose="05000000000000000000" pitchFamily="2" charset="2"/>
              <a:buChar char=""/>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grpSp>
        <p:nvGrpSpPr>
          <p:cNvPr id="3" name="Group 2"/>
          <p:cNvGrpSpPr/>
          <p:nvPr/>
        </p:nvGrpSpPr>
        <p:grpSpPr>
          <a:xfrm>
            <a:off x="145575" y="685800"/>
            <a:ext cx="8922225" cy="5791199"/>
            <a:chOff x="145575" y="1509199"/>
            <a:chExt cx="7176845" cy="4528605"/>
          </a:xfrm>
        </p:grpSpPr>
        <p:pic>
          <p:nvPicPr>
            <p:cNvPr id="7" name="Picture 6"/>
            <p:cNvPicPr>
              <a:picLocks noChangeAspect="1"/>
            </p:cNvPicPr>
            <p:nvPr/>
          </p:nvPicPr>
          <p:blipFill rotWithShape="1">
            <a:blip r:embed="rId3"/>
            <a:srcRect l="60329" t="7253" b="17333"/>
            <a:stretch/>
          </p:blipFill>
          <p:spPr>
            <a:xfrm>
              <a:off x="1828800" y="1783080"/>
              <a:ext cx="4325336" cy="3566160"/>
            </a:xfrm>
            <a:prstGeom prst="rect">
              <a:avLst/>
            </a:prstGeom>
          </p:spPr>
        </p:pic>
        <p:pic>
          <p:nvPicPr>
            <p:cNvPr id="8" name="Picture 7"/>
            <p:cNvPicPr>
              <a:picLocks noChangeAspect="1"/>
            </p:cNvPicPr>
            <p:nvPr/>
          </p:nvPicPr>
          <p:blipFill rotWithShape="1">
            <a:blip r:embed="rId3"/>
            <a:srcRect t="79685" r="19014" b="1"/>
            <a:stretch/>
          </p:blipFill>
          <p:spPr>
            <a:xfrm>
              <a:off x="152794" y="5257800"/>
              <a:ext cx="7169626" cy="780004"/>
            </a:xfrm>
            <a:prstGeom prst="rect">
              <a:avLst/>
            </a:prstGeom>
          </p:spPr>
        </p:pic>
        <p:pic>
          <p:nvPicPr>
            <p:cNvPr id="10" name="Picture 9"/>
            <p:cNvPicPr>
              <a:picLocks noChangeAspect="1"/>
            </p:cNvPicPr>
            <p:nvPr/>
          </p:nvPicPr>
          <p:blipFill rotWithShape="1">
            <a:blip r:embed="rId3"/>
            <a:srcRect t="8324" r="81847" b="18247"/>
            <a:stretch/>
          </p:blipFill>
          <p:spPr>
            <a:xfrm>
              <a:off x="145575" y="1828800"/>
              <a:ext cx="1980551" cy="3474720"/>
            </a:xfrm>
            <a:prstGeom prst="rect">
              <a:avLst/>
            </a:prstGeom>
          </p:spPr>
        </p:pic>
        <p:pic>
          <p:nvPicPr>
            <p:cNvPr id="2" name="Picture 1"/>
            <p:cNvPicPr>
              <a:picLocks noChangeAspect="1"/>
            </p:cNvPicPr>
            <p:nvPr/>
          </p:nvPicPr>
          <p:blipFill rotWithShape="1">
            <a:blip r:embed="rId3"/>
            <a:srcRect r="34507" b="89692"/>
            <a:stretch/>
          </p:blipFill>
          <p:spPr>
            <a:xfrm>
              <a:off x="145575" y="1509199"/>
              <a:ext cx="5798026" cy="395801"/>
            </a:xfrm>
            <a:prstGeom prst="rect">
              <a:avLst/>
            </a:prstGeom>
          </p:spPr>
        </p:pic>
      </p:grpSp>
    </p:spTree>
    <p:extLst>
      <p:ext uri="{BB962C8B-B14F-4D97-AF65-F5344CB8AC3E}">
        <p14:creationId xmlns:p14="http://schemas.microsoft.com/office/powerpoint/2010/main" val="3394490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16</a:t>
            </a:fld>
            <a:endParaRPr lang="en-US" altLang="en-US"/>
          </a:p>
        </p:txBody>
      </p:sp>
      <p:sp>
        <p:nvSpPr>
          <p:cNvPr id="728066" name="Rectangle 1026"/>
          <p:cNvSpPr>
            <a:spLocks noGrp="1" noChangeArrowheads="1"/>
          </p:cNvSpPr>
          <p:nvPr>
            <p:ph type="title"/>
          </p:nvPr>
        </p:nvSpPr>
        <p:spPr/>
        <p:txBody>
          <a:bodyPr/>
          <a:lstStyle/>
          <a:p>
            <a:pPr>
              <a:lnSpc>
                <a:spcPct val="90000"/>
              </a:lnSpc>
              <a:buSzTx/>
            </a:pPr>
            <a:r>
              <a:rPr lang="en-US" dirty="0"/>
              <a:t>Improving the cardiac prediction table</a:t>
            </a:r>
          </a:p>
        </p:txBody>
      </p:sp>
      <p:sp>
        <p:nvSpPr>
          <p:cNvPr id="728067" name="Rectangle 1027"/>
          <p:cNvSpPr>
            <a:spLocks noGrp="1" noChangeArrowheads="1"/>
          </p:cNvSpPr>
          <p:nvPr>
            <p:ph type="body" idx="1"/>
          </p:nvPr>
        </p:nvSpPr>
        <p:spPr/>
        <p:txBody>
          <a:bodyPr/>
          <a:lstStyle/>
          <a:p>
            <a:pPr lvl="0"/>
            <a:r>
              <a:rPr lang="en-US" dirty="0"/>
              <a:t>Improve table with</a:t>
            </a:r>
          </a:p>
          <a:p>
            <a:pPr lvl="1"/>
            <a:r>
              <a:rPr lang="en-US" dirty="0"/>
              <a:t>Explanation</a:t>
            </a:r>
          </a:p>
          <a:p>
            <a:pPr lvl="1"/>
            <a:r>
              <a:rPr lang="en-US" dirty="0"/>
              <a:t>Rounded to 2 digits</a:t>
            </a:r>
          </a:p>
          <a:p>
            <a:pPr lvl="1"/>
            <a:r>
              <a:rPr lang="en-US" dirty="0"/>
              <a:t>Light visuals</a:t>
            </a:r>
          </a:p>
          <a:p>
            <a:pPr lvl="1"/>
            <a:r>
              <a:rPr lang="en-US" dirty="0"/>
              <a:t>Order columns to put All on the left</a:t>
            </a:r>
          </a:p>
          <a:p>
            <a:r>
              <a:rPr lang="en-US" dirty="0"/>
              <a:t>What’s good? has primary comparisons in columns, lightly uses visual elements, and is ordered purposefully. </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98063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80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806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806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280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17</a:t>
            </a:fld>
            <a:endParaRPr lang="en-US" altLang="en-US"/>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53131146"/>
              </p:ext>
            </p:extLst>
          </p:nvPr>
        </p:nvGraphicFramePr>
        <p:xfrm>
          <a:off x="836613" y="234950"/>
          <a:ext cx="6269037" cy="6583363"/>
        </p:xfrm>
        <a:graphic>
          <a:graphicData uri="http://schemas.openxmlformats.org/presentationml/2006/ole">
            <mc:AlternateContent xmlns:mc="http://schemas.openxmlformats.org/markup-compatibility/2006">
              <mc:Choice xmlns:v="urn:schemas-microsoft-com:vml" Requires="v">
                <p:oleObj spid="_x0000_s1077" name="Document" r:id="rId4" imgW="5026176" imgH="5281340" progId="Word.Document.12">
                  <p:embed/>
                </p:oleObj>
              </mc:Choice>
              <mc:Fallback>
                <p:oleObj name="Document" r:id="rId4" imgW="5026176" imgH="5281340" progId="Word.Document.12">
                  <p:embed/>
                  <p:pic>
                    <p:nvPicPr>
                      <p:cNvPr id="0" name=""/>
                      <p:cNvPicPr/>
                      <p:nvPr/>
                    </p:nvPicPr>
                    <p:blipFill>
                      <a:blip r:embed="rId5"/>
                      <a:stretch>
                        <a:fillRect/>
                      </a:stretch>
                    </p:blipFill>
                    <p:spPr>
                      <a:xfrm>
                        <a:off x="836613" y="234950"/>
                        <a:ext cx="6269037" cy="6583363"/>
                      </a:xfrm>
                      <a:prstGeom prst="rect">
                        <a:avLst/>
                      </a:prstGeom>
                    </p:spPr>
                  </p:pic>
                </p:oleObj>
              </mc:Fallback>
            </mc:AlternateContent>
          </a:graphicData>
        </a:graphic>
      </p:graphicFrame>
    </p:spTree>
    <p:extLst>
      <p:ext uri="{BB962C8B-B14F-4D97-AF65-F5344CB8AC3E}">
        <p14:creationId xmlns:p14="http://schemas.microsoft.com/office/powerpoint/2010/main" val="888168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a:extLst>
              <a:ext uri="{FF2B5EF4-FFF2-40B4-BE49-F238E27FC236}">
                <a16:creationId xmlns:a16="http://schemas.microsoft.com/office/drawing/2014/main" id="{C287DE3D-A243-4483-A1CA-D72B2B0025E1}"/>
              </a:ext>
            </a:extLst>
          </p:cNvPr>
          <p:cNvSpPr/>
          <p:nvPr>
            <p:custDataLst>
              <p:tags r:id="rId1"/>
            </p:custDataLst>
          </p:nvPr>
        </p:nvSpPr>
        <p:spPr>
          <a:xfrm>
            <a:off x="0" y="687388"/>
            <a:ext cx="9144000" cy="914400"/>
          </a:xfrm>
          <a:prstGeom prst="rect">
            <a:avLst/>
          </a:prstGeom>
          <a:solidFill>
            <a:srgbClr val="EEEEEE"/>
          </a:solidFill>
          <a:ln w="25400" cap="flat" cmpd="sng" algn="ctr">
            <a:noFill/>
            <a:prstDash val="solid"/>
            <a:round/>
            <a:headEnd type="none" w="med" len="med"/>
            <a:tailEnd type="none" w="med" len="med"/>
          </a:ln>
        </p:spPr>
        <p:txBody>
          <a:bodyPr anchor="ctr"/>
          <a:lstStyle/>
          <a:p>
            <a:pPr algn="ctr">
              <a:buSzTx/>
              <a:defRPr kumimoji="0" sz="18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a:ea typeface="Arial"/>
                <a:cs typeface="Arial"/>
                <a:sym typeface="Wingdings" charset="2"/>
              </a:defRPr>
            </a:pPr>
            <a:endParaRPr lang="en-US">
              <a:solidFill>
                <a:schemeClr val="lt1"/>
              </a:solidFill>
              <a:latin typeface="+mn-lt"/>
              <a:ea typeface="+mn-ea"/>
              <a:sym typeface="Wingdings" charset="2"/>
            </a:endParaRPr>
          </a:p>
        </p:txBody>
      </p:sp>
      <p:sp>
        <p:nvSpPr>
          <p:cNvPr id="14339" name="Date Placeholder 3"/>
          <p:cNvSpPr>
            <a:spLocks noGrp="1" noChangeArrowheads="1"/>
          </p:cNvSpPr>
          <p:nvPr>
            <p:ph type="dt" sz="quarter" idx="11"/>
            <p:custDataLst>
              <p:tags r:id="rId2"/>
            </p:custDataLst>
          </p:nvPr>
        </p:nvSpPr>
        <p:spPr bwMode="auto">
          <a:xfrm>
            <a:off x="0" y="6223000"/>
            <a:ext cx="25400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63500" rIns="12700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Pct val="100000"/>
              <a:buFontTx/>
              <a:buNone/>
            </a:pPr>
            <a:r>
              <a:rPr lang="en-US" altLang="en-US" sz="1100">
                <a:ln>
                  <a:noFill/>
                </a:ln>
                <a:solidFill>
                  <a:srgbClr val="999999"/>
                </a:solidFill>
                <a:latin typeface="Helvetica" panose="020B0604020202020204" pitchFamily="34" charset="0"/>
              </a:rPr>
              <a:t>Date of download:  8/27/2019</a:t>
            </a:r>
          </a:p>
        </p:txBody>
      </p:sp>
      <p:sp>
        <p:nvSpPr>
          <p:cNvPr id="14340" name="Footer Placeholder 4"/>
          <p:cNvSpPr>
            <a:spLocks noGrp="1" noChangeArrowheads="1"/>
          </p:cNvSpPr>
          <p:nvPr>
            <p:ph type="ftr" sz="quarter" idx="12"/>
            <p:custDataLst>
              <p:tags r:id="rId3"/>
            </p:custDataLst>
          </p:nvPr>
        </p:nvSpPr>
        <p:spPr bwMode="auto">
          <a:xfrm>
            <a:off x="2971800" y="6223000"/>
            <a:ext cx="32004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100">
                <a:solidFill>
                  <a:srgbClr val="999999"/>
                </a:solidFill>
                <a:latin typeface="Helvetica" panose="020B0604020202020204" pitchFamily="34" charset="0"/>
              </a:rPr>
              <a:t>Copyright 2019 American Medical Association. All Rights Reserved.</a:t>
            </a:r>
          </a:p>
        </p:txBody>
      </p:sp>
      <p:sp>
        <p:nvSpPr>
          <p:cNvPr id="16389" name="Text Placeholder 2">
            <a:extLst>
              <a:ext uri="{FF2B5EF4-FFF2-40B4-BE49-F238E27FC236}">
                <a16:creationId xmlns:a16="http://schemas.microsoft.com/office/drawing/2014/main" id="{5B41E5AE-BCF1-4EA8-A84C-DFECAA44D3CB}"/>
              </a:ext>
            </a:extLst>
          </p:cNvPr>
          <p:cNvSpPr txBox="1"/>
          <p:nvPr>
            <p:custDataLst>
              <p:tags r:id="rId4"/>
            </p:custDataLst>
          </p:nvPr>
        </p:nvSpPr>
        <p:spPr bwMode="auto">
          <a:xfrm>
            <a:off x="0" y="692150"/>
            <a:ext cx="9144000" cy="508000"/>
          </a:xfrm>
          <a:prstGeom prst="rect">
            <a:avLst/>
          </a:prstGeom>
          <a:noFill/>
          <a:ln w="9525" cap="flat" cmpd="sng" algn="ctr">
            <a:noFill/>
            <a:prstDash val="solid"/>
            <a:miter lim="800000"/>
            <a:headEnd type="none" w="med" len="med"/>
            <a:tailEnd type="none" w="med" len="med"/>
          </a:ln>
        </p:spPr>
        <p:txBody>
          <a:bodyPr lIns="254000" tIns="63500" rIns="12700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3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From: </a:t>
            </a:r>
            <a:r>
              <a:rPr lang="en-US" sz="1300" b="1">
                <a:ln w="9525" cap="flat" cmpd="sng" algn="ctr">
                  <a:noFill/>
                  <a:prstDash val="solid"/>
                  <a:round/>
                  <a:headEnd type="none" w="med" len="med"/>
                  <a:tailEnd type="none" w="med" len="med"/>
                </a:ln>
                <a:solidFill>
                  <a:srgbClr val="000000"/>
                </a:solidFill>
                <a:latin typeface="Helvetica" charset="0"/>
                <a:ea typeface="Arial"/>
                <a:cs typeface="Helvetica"/>
                <a:sym typeface="Wingdings"/>
              </a:rPr>
              <a:t>Trends in Cardiometabolic Mortality in the United States, 1999-2017</a:t>
            </a:r>
          </a:p>
        </p:txBody>
      </p:sp>
      <p:cxnSp>
        <p:nvCxnSpPr>
          <p:cNvPr id="14342" name="Straight Connector 8"/>
          <p:cNvCxnSpPr>
            <a:cxnSpLocks noChangeShapeType="1"/>
          </p:cNvCxnSpPr>
          <p:nvPr>
            <p:custDataLst>
              <p:tags r:id="rId5"/>
            </p:custDataLst>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6391" name="Text Placeholder 2">
            <a:extLst>
              <a:ext uri="{FF2B5EF4-FFF2-40B4-BE49-F238E27FC236}">
                <a16:creationId xmlns:a16="http://schemas.microsoft.com/office/drawing/2014/main" id="{3A05D262-6DDC-4025-90FD-F1CEC9D03A0A}"/>
              </a:ext>
            </a:extLst>
          </p:cNvPr>
          <p:cNvSpPr txBox="1"/>
          <p:nvPr>
            <p:custDataLst>
              <p:tags r:id="rId6"/>
            </p:custDataLst>
          </p:nvPr>
        </p:nvSpPr>
        <p:spPr bwMode="auto">
          <a:xfrm>
            <a:off x="0" y="1282700"/>
            <a:ext cx="9144000" cy="317500"/>
          </a:xfrm>
          <a:prstGeom prst="rect">
            <a:avLst/>
          </a:prstGeom>
          <a:noFill/>
          <a:ln w="9525" cap="flat" cmpd="sng" algn="ctr">
            <a:noFill/>
            <a:prstDash val="solid"/>
            <a:miter lim="800000"/>
            <a:headEnd type="none" w="med" len="med"/>
            <a:tailEnd type="none" w="med" len="med"/>
          </a:ln>
        </p:spPr>
        <p:txBody>
          <a:bodyPr lIns="254000" tIns="0" rIns="127000" bIns="6350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dirty="0">
                <a:ln w="9525" cap="flat" cmpd="sng" algn="ctr">
                  <a:noFill/>
                  <a:prstDash val="solid"/>
                  <a:round/>
                  <a:headEnd type="none" w="med" len="med"/>
                  <a:tailEnd type="none" w="med" len="med"/>
                </a:ln>
                <a:solidFill>
                  <a:srgbClr val="000000"/>
                </a:solidFill>
                <a:latin typeface="Helvetica" charset="0"/>
                <a:ea typeface="Arial"/>
                <a:cs typeface="Helvetica"/>
                <a:sym typeface="Wingdings"/>
              </a:rPr>
              <a:t>JAMA. 2019;322(8):780-782. doi:10.1001/jama.2019.9161</a:t>
            </a:r>
          </a:p>
        </p:txBody>
      </p:sp>
      <p:sp>
        <p:nvSpPr>
          <p:cNvPr id="16392" name="Text Placeholder 2">
            <a:extLst>
              <a:ext uri="{FF2B5EF4-FFF2-40B4-BE49-F238E27FC236}">
                <a16:creationId xmlns:a16="http://schemas.microsoft.com/office/drawing/2014/main" id="{97A673CA-E38F-41CB-8E9A-8B0946582552}"/>
              </a:ext>
            </a:extLst>
          </p:cNvPr>
          <p:cNvSpPr txBox="1"/>
          <p:nvPr>
            <p:custDataLst>
              <p:tags r:id="rId7"/>
            </p:custDataLst>
          </p:nvPr>
        </p:nvSpPr>
        <p:spPr bwMode="auto">
          <a:xfrm>
            <a:off x="0" y="5575300"/>
            <a:ext cx="9144000" cy="635000"/>
          </a:xfrm>
          <a:prstGeom prst="rect">
            <a:avLst/>
          </a:prstGeom>
          <a:noFill/>
          <a:ln w="9525" cap="flat" cmpd="sng" algn="ctr">
            <a:noFill/>
            <a:prstDash val="solid"/>
            <a:miter lim="800000"/>
            <a:headEnd type="none" w="med" len="med"/>
            <a:tailEnd type="none" w="med" len="med"/>
          </a:ln>
        </p:spPr>
        <p:txBody>
          <a:bodyPr lIns="254000" tIns="0" rIns="0" bIns="63500"/>
          <a:lstStyle/>
          <a:p>
            <a:pPr>
              <a:spcBef>
                <a:spcPct val="20000"/>
              </a:spcBef>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dirty="0">
                <a:ln w="9525" cap="flat" cmpd="sng" algn="ctr">
                  <a:noFill/>
                  <a:prstDash val="solid"/>
                  <a:round/>
                  <a:headEnd type="none" w="med" len="med"/>
                  <a:tailEnd type="none" w="med" len="med"/>
                </a:ln>
                <a:solidFill>
                  <a:srgbClr val="000000"/>
                </a:solidFill>
                <a:latin typeface="Helvetica" charset="0"/>
                <a:ea typeface="Arial"/>
                <a:cs typeface="Helvetica"/>
                <a:sym typeface="Wingdings"/>
              </a:rPr>
              <a:t>Age-Adjusted Mortality Rates Attributable to Leading </a:t>
            </a:r>
            <a:r>
              <a:rPr lang="en-US" sz="1200" dirty="0" err="1">
                <a:ln w="9525" cap="flat" cmpd="sng" algn="ctr">
                  <a:noFill/>
                  <a:prstDash val="solid"/>
                  <a:round/>
                  <a:headEnd type="none" w="med" len="med"/>
                  <a:tailEnd type="none" w="med" len="med"/>
                </a:ln>
                <a:solidFill>
                  <a:srgbClr val="000000"/>
                </a:solidFill>
                <a:latin typeface="Helvetica" charset="0"/>
                <a:ea typeface="Arial"/>
                <a:cs typeface="Helvetica"/>
                <a:sym typeface="Wingdings"/>
              </a:rPr>
              <a:t>Cardiometabolic</a:t>
            </a:r>
            <a:r>
              <a:rPr lang="en-US" sz="1200" dirty="0">
                <a:ln w="9525" cap="flat" cmpd="sng" algn="ctr">
                  <a:noFill/>
                  <a:prstDash val="solid"/>
                  <a:round/>
                  <a:headEnd type="none" w="med" len="med"/>
                  <a:tailEnd type="none" w="med" len="med"/>
                </a:ln>
                <a:solidFill>
                  <a:srgbClr val="000000"/>
                </a:solidFill>
                <a:latin typeface="Helvetica" charset="0"/>
                <a:ea typeface="Arial"/>
                <a:cs typeface="Helvetica"/>
                <a:sym typeface="Wingdings"/>
              </a:rPr>
              <a:t> Underlying Causes of Death in the United States, 1999-2017</a:t>
            </a:r>
          </a:p>
        </p:txBody>
      </p:sp>
      <p:sp>
        <p:nvSpPr>
          <p:cNvPr id="14345" name="TextBox 11"/>
          <p:cNvSpPr>
            <a:spLocks noChangeArrowheads="1"/>
          </p:cNvSpPr>
          <p:nvPr>
            <p:custDataLst>
              <p:tags r:id="rId8"/>
            </p:custDataLst>
          </p:nvPr>
        </p:nvSpPr>
        <p:spPr bwMode="auto">
          <a:xfrm>
            <a:off x="0" y="5305425"/>
            <a:ext cx="9153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0" rIns="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a:t>Table Title: </a:t>
            </a:r>
            <a:endParaRPr lang="en-US" altLang="en-US" sz="1200" b="1">
              <a:latin typeface="Helvetica" panose="020B0604020202020204" pitchFamily="34" charset="0"/>
            </a:endParaRPr>
          </a:p>
        </p:txBody>
      </p:sp>
      <p:cxnSp>
        <p:nvCxnSpPr>
          <p:cNvPr id="14346" name="Straight Connector 5"/>
          <p:cNvCxnSpPr>
            <a:cxnSpLocks noChangeShapeType="1"/>
          </p:cNvCxnSpPr>
          <p:nvPr>
            <p:custDataLst>
              <p:tags r:id="rId9"/>
            </p:custDataLst>
          </p:nvPr>
        </p:nvCxnSpPr>
        <p:spPr bwMode="auto">
          <a:xfrm>
            <a:off x="0" y="666750"/>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7" name="Picture 18"/>
          <p:cNvPicPr>
            <a:picLocks noChangeAspect="1" noChangeArrowheads="1"/>
          </p:cNvPicPr>
          <p:nvPr>
            <p:custDataLst>
              <p:tags r:id="rId10"/>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254000" y="101600"/>
            <a:ext cx="2286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348" name="New picture"/>
          <p:cNvPicPr>
            <a:picLocks noChangeAspect="1" noChangeArrowheads="1"/>
          </p:cNvPicPr>
          <p:nvPr>
            <p:custDataLst>
              <p:tags r:id="rId11"/>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479800" y="2057400"/>
            <a:ext cx="21971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172195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19</a:t>
            </a:fld>
            <a:endParaRPr lang="en-US" altLang="en-US"/>
          </a:p>
        </p:txBody>
      </p:sp>
      <p:sp>
        <p:nvSpPr>
          <p:cNvPr id="728066" name="Rectangle 1026"/>
          <p:cNvSpPr>
            <a:spLocks noGrp="1" noChangeArrowheads="1"/>
          </p:cNvSpPr>
          <p:nvPr>
            <p:ph type="title"/>
          </p:nvPr>
        </p:nvSpPr>
        <p:spPr>
          <a:xfrm>
            <a:off x="381000" y="-533400"/>
            <a:ext cx="7543800" cy="1295400"/>
          </a:xfrm>
        </p:spPr>
        <p:txBody>
          <a:bodyPr/>
          <a:lstStyle/>
          <a:p>
            <a:pPr>
              <a:lnSpc>
                <a:spcPct val="90000"/>
              </a:lnSpc>
              <a:buSzTx/>
            </a:pPr>
            <a:r>
              <a:rPr lang="en-US" dirty="0"/>
              <a:t>Improving the mortality trend table</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7" name="New picture"/>
          <p:cNvPicPr>
            <a:picLocks noChangeAspect="1" noChangeArrowheads="1"/>
          </p:cNvPicPr>
          <p:nvPr>
            <p:custDataLst>
              <p:tags r:id="rId1"/>
            </p:custDataLst>
          </p:nvPr>
        </p:nvPicPr>
        <p:blipFill rotWithShape="1">
          <a:blip r:embed="rId5">
            <a:extLst>
              <a:ext uri="{28A0092B-C50C-407E-A947-70E740481C1C}">
                <a14:useLocalDpi xmlns:a14="http://schemas.microsoft.com/office/drawing/2010/main" val="0"/>
              </a:ext>
            </a:extLst>
          </a:blip>
          <a:srcRect t="83823"/>
          <a:stretch/>
        </p:blipFill>
        <p:spPr bwMode="auto">
          <a:xfrm>
            <a:off x="76200" y="4522548"/>
            <a:ext cx="8936925" cy="203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pic>
        <p:nvPicPr>
          <p:cNvPr id="8" name="New picture"/>
          <p:cNvPicPr>
            <a:picLocks noChangeAspect="1" noChangeArrowheads="1"/>
          </p:cNvPicPr>
          <p:nvPr>
            <p:custDataLst>
              <p:tags r:id="rId2"/>
            </p:custDataLst>
          </p:nvPr>
        </p:nvPicPr>
        <p:blipFill rotWithShape="1">
          <a:blip r:embed="rId5">
            <a:extLst>
              <a:ext uri="{28A0092B-C50C-407E-A947-70E740481C1C}">
                <a14:useLocalDpi xmlns:a14="http://schemas.microsoft.com/office/drawing/2010/main" val="0"/>
              </a:ext>
            </a:extLst>
          </a:blip>
          <a:srcRect t="-1" b="75281"/>
          <a:stretch/>
        </p:blipFill>
        <p:spPr bwMode="auto">
          <a:xfrm>
            <a:off x="76200" y="1068031"/>
            <a:ext cx="9067800" cy="314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3244326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a:t>
            </a:fld>
            <a:endParaRPr lang="en-US" altLang="en-US"/>
          </a:p>
        </p:txBody>
      </p:sp>
      <p:sp>
        <p:nvSpPr>
          <p:cNvPr id="728066" name="Rectangle 1026"/>
          <p:cNvSpPr>
            <a:spLocks noGrp="1" noChangeArrowheads="1"/>
          </p:cNvSpPr>
          <p:nvPr>
            <p:ph type="title"/>
          </p:nvPr>
        </p:nvSpPr>
        <p:spPr/>
        <p:txBody>
          <a:bodyPr/>
          <a:lstStyle/>
          <a:p>
            <a:r>
              <a:rPr lang="en-US" dirty="0"/>
              <a:t>Outline for today</a:t>
            </a:r>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a:t>Tables versus graphs</a:t>
            </a:r>
          </a:p>
          <a:p>
            <a:pPr marL="0" indent="0">
              <a:lnSpc>
                <a:spcPct val="90000"/>
              </a:lnSpc>
              <a:buSzTx/>
              <a:buNone/>
            </a:pPr>
            <a:endParaRPr lang="en-US" dirty="0"/>
          </a:p>
          <a:p>
            <a:pPr>
              <a:lnSpc>
                <a:spcPct val="90000"/>
              </a:lnSpc>
              <a:buSzTx/>
              <a:buFont typeface="Wingdings" panose="05000000000000000000" pitchFamily="2" charset="2"/>
              <a:buChar char=""/>
            </a:pPr>
            <a:r>
              <a:rPr lang="en-US" dirty="0"/>
              <a:t>Table principles</a:t>
            </a:r>
          </a:p>
          <a:p>
            <a:pPr>
              <a:lnSpc>
                <a:spcPct val="90000"/>
              </a:lnSpc>
              <a:buSzTx/>
              <a:buFont typeface="Wingdings" panose="05000000000000000000" pitchFamily="2" charset="2"/>
              <a:buChar char=""/>
            </a:pPr>
            <a:r>
              <a:rPr lang="en-US" dirty="0"/>
              <a:t>Table practice</a:t>
            </a:r>
          </a:p>
          <a:p>
            <a:pPr marL="0" indent="0">
              <a:lnSpc>
                <a:spcPct val="90000"/>
              </a:lnSpc>
              <a:buSzTx/>
              <a:buNone/>
            </a:pPr>
            <a:endParaRPr lang="en-US" dirty="0"/>
          </a:p>
          <a:p>
            <a:pPr>
              <a:lnSpc>
                <a:spcPct val="90000"/>
              </a:lnSpc>
              <a:buSzTx/>
              <a:buFont typeface="Wingdings" panose="05000000000000000000" pitchFamily="2" charset="2"/>
              <a:buChar char=""/>
            </a:pPr>
            <a:r>
              <a:rPr lang="en-US" dirty="0"/>
              <a:t>Graph principles</a:t>
            </a:r>
          </a:p>
          <a:p>
            <a:pPr>
              <a:lnSpc>
                <a:spcPct val="90000"/>
              </a:lnSpc>
              <a:buSzTx/>
              <a:buFont typeface="Wingdings" panose="05000000000000000000" pitchFamily="2" charset="2"/>
              <a:buChar char=""/>
            </a:pPr>
            <a:r>
              <a:rPr lang="en-US" dirty="0"/>
              <a:t>Graph types</a:t>
            </a:r>
          </a:p>
          <a:p>
            <a:pPr>
              <a:lnSpc>
                <a:spcPct val="90000"/>
              </a:lnSpc>
              <a:buSzTx/>
              <a:buFont typeface="Wingdings" panose="05000000000000000000" pitchFamily="2" charset="2"/>
              <a:buChar char=""/>
            </a:pPr>
            <a:r>
              <a:rPr lang="en-US" dirty="0"/>
              <a:t>Graph practice</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154848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20</a:t>
            </a:fld>
            <a:endParaRPr lang="en-US" altLang="en-US"/>
          </a:p>
        </p:txBody>
      </p:sp>
      <p:sp>
        <p:nvSpPr>
          <p:cNvPr id="728066" name="Rectangle 1026"/>
          <p:cNvSpPr>
            <a:spLocks noGrp="1" noChangeArrowheads="1"/>
          </p:cNvSpPr>
          <p:nvPr>
            <p:ph type="title"/>
          </p:nvPr>
        </p:nvSpPr>
        <p:spPr>
          <a:xfrm>
            <a:off x="381000" y="-533400"/>
            <a:ext cx="7543800" cy="1295400"/>
          </a:xfrm>
        </p:spPr>
        <p:txBody>
          <a:bodyPr/>
          <a:lstStyle/>
          <a:p>
            <a:pPr>
              <a:lnSpc>
                <a:spcPct val="90000"/>
              </a:lnSpc>
              <a:buSzTx/>
            </a:pPr>
            <a:r>
              <a:rPr lang="en-US" dirty="0"/>
              <a:t>Improving the mortality trend table</a:t>
            </a:r>
          </a:p>
        </p:txBody>
      </p:sp>
      <p:sp>
        <p:nvSpPr>
          <p:cNvPr id="728067" name="Rectangle 1027"/>
          <p:cNvSpPr>
            <a:spLocks noGrp="1" noChangeArrowheads="1"/>
          </p:cNvSpPr>
          <p:nvPr>
            <p:ph type="body" idx="1"/>
          </p:nvPr>
        </p:nvSpPr>
        <p:spPr/>
        <p:txBody>
          <a:bodyPr/>
          <a:lstStyle/>
          <a:p>
            <a:pPr lvl="0"/>
            <a:r>
              <a:rPr lang="en-US" dirty="0"/>
              <a:t>Improve table with</a:t>
            </a:r>
          </a:p>
          <a:p>
            <a:pPr lvl="1"/>
            <a:r>
              <a:rPr lang="en-US" dirty="0"/>
              <a:t>Rounded to 2 effective digits – how?</a:t>
            </a:r>
          </a:p>
          <a:p>
            <a:pPr lvl="1"/>
            <a:r>
              <a:rPr lang="en-US" dirty="0"/>
              <a:t>Light visuals instead of overall shading</a:t>
            </a:r>
          </a:p>
          <a:p>
            <a:pPr lvl="1"/>
            <a:r>
              <a:rPr lang="en-US" dirty="0"/>
              <a:t>Main comparison in columns?</a:t>
            </a:r>
          </a:p>
          <a:p>
            <a:pPr lvl="1"/>
            <a:endParaRPr lang="en-US" dirty="0"/>
          </a:p>
          <a:p>
            <a:r>
              <a:rPr lang="en-US" dirty="0"/>
              <a:t>Perhaps better as a graph.  Why a table?</a:t>
            </a:r>
          </a:p>
          <a:p>
            <a:pPr lvl="1"/>
            <a:r>
              <a:rPr lang="en-US" dirty="0"/>
              <a:t>Trying to get a lot of information in here</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29956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80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806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806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80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21</a:t>
            </a:fld>
            <a:endParaRPr lang="en-US" altLang="en-US"/>
          </a:p>
        </p:txBody>
      </p:sp>
      <p:sp>
        <p:nvSpPr>
          <p:cNvPr id="728066" name="Rectangle 1026"/>
          <p:cNvSpPr>
            <a:spLocks noGrp="1" noChangeArrowheads="1"/>
          </p:cNvSpPr>
          <p:nvPr>
            <p:ph type="title"/>
          </p:nvPr>
        </p:nvSpPr>
        <p:spPr/>
        <p:txBody>
          <a:bodyPr/>
          <a:lstStyle/>
          <a:p>
            <a:r>
              <a:rPr lang="en-US" dirty="0"/>
              <a:t>Outline for today</a:t>
            </a:r>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a:solidFill>
                  <a:schemeClr val="bg1">
                    <a:lumMod val="75000"/>
                  </a:schemeClr>
                </a:solidFill>
              </a:rPr>
              <a:t>Tables versus graphs</a:t>
            </a:r>
          </a:p>
          <a:p>
            <a:pPr marL="0" indent="0">
              <a:lnSpc>
                <a:spcPct val="90000"/>
              </a:lnSpc>
              <a:buSzTx/>
              <a:buNone/>
            </a:pPr>
            <a:endParaRPr lang="en-US" dirty="0">
              <a:solidFill>
                <a:schemeClr val="bg1">
                  <a:lumMod val="75000"/>
                </a:schemeClr>
              </a:solidFill>
            </a:endParaRPr>
          </a:p>
          <a:p>
            <a:pPr>
              <a:lnSpc>
                <a:spcPct val="90000"/>
              </a:lnSpc>
              <a:buSzTx/>
              <a:buFont typeface="Wingdings" panose="05000000000000000000" pitchFamily="2" charset="2"/>
              <a:buChar char=""/>
            </a:pPr>
            <a:r>
              <a:rPr lang="en-US" dirty="0">
                <a:solidFill>
                  <a:schemeClr val="bg1">
                    <a:lumMod val="75000"/>
                  </a:schemeClr>
                </a:solidFill>
              </a:rPr>
              <a:t>Table principles</a:t>
            </a:r>
          </a:p>
          <a:p>
            <a:pPr>
              <a:lnSpc>
                <a:spcPct val="90000"/>
              </a:lnSpc>
              <a:buSzTx/>
              <a:buFont typeface="Wingdings" panose="05000000000000000000" pitchFamily="2" charset="2"/>
              <a:buChar char=""/>
            </a:pPr>
            <a:r>
              <a:rPr lang="en-US" dirty="0">
                <a:solidFill>
                  <a:schemeClr val="bg1">
                    <a:lumMod val="75000"/>
                  </a:schemeClr>
                </a:solidFill>
              </a:rPr>
              <a:t>Table practice</a:t>
            </a:r>
          </a:p>
          <a:p>
            <a:pPr marL="0" indent="0">
              <a:lnSpc>
                <a:spcPct val="90000"/>
              </a:lnSpc>
              <a:buSzTx/>
              <a:buNone/>
            </a:pPr>
            <a:endParaRPr lang="en-US" dirty="0"/>
          </a:p>
          <a:p>
            <a:pPr>
              <a:lnSpc>
                <a:spcPct val="90000"/>
              </a:lnSpc>
              <a:buSzTx/>
              <a:buFont typeface="Wingdings" panose="05000000000000000000" pitchFamily="2" charset="2"/>
              <a:buChar char=""/>
            </a:pPr>
            <a:r>
              <a:rPr lang="en-US" dirty="0"/>
              <a:t>Graph principles</a:t>
            </a:r>
          </a:p>
          <a:p>
            <a:pPr>
              <a:lnSpc>
                <a:spcPct val="90000"/>
              </a:lnSpc>
              <a:buSzTx/>
              <a:buFont typeface="Wingdings" panose="05000000000000000000" pitchFamily="2" charset="2"/>
              <a:buChar char=""/>
            </a:pPr>
            <a:r>
              <a:rPr lang="en-US" dirty="0">
                <a:solidFill>
                  <a:schemeClr val="bg1">
                    <a:lumMod val="75000"/>
                  </a:schemeClr>
                </a:solidFill>
              </a:rPr>
              <a:t>Graph types</a:t>
            </a:r>
          </a:p>
          <a:p>
            <a:pPr>
              <a:lnSpc>
                <a:spcPct val="90000"/>
              </a:lnSpc>
              <a:buSzTx/>
              <a:buFont typeface="Wingdings" panose="05000000000000000000" pitchFamily="2" charset="2"/>
              <a:buChar char=""/>
            </a:pPr>
            <a:r>
              <a:rPr lang="en-US" dirty="0">
                <a:solidFill>
                  <a:schemeClr val="bg1">
                    <a:lumMod val="75000"/>
                  </a:schemeClr>
                </a:solidFill>
              </a:rPr>
              <a:t>Graph practice</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555452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22</a:t>
            </a:fld>
            <a:endParaRPr lang="en-US" altLang="en-US"/>
          </a:p>
        </p:txBody>
      </p:sp>
      <p:sp>
        <p:nvSpPr>
          <p:cNvPr id="728066" name="Rectangle 1026"/>
          <p:cNvSpPr>
            <a:spLocks noGrp="1" noChangeArrowheads="1"/>
          </p:cNvSpPr>
          <p:nvPr>
            <p:ph type="title"/>
          </p:nvPr>
        </p:nvSpPr>
        <p:spPr/>
        <p:txBody>
          <a:bodyPr/>
          <a:lstStyle/>
          <a:p>
            <a:pPr>
              <a:lnSpc>
                <a:spcPct val="90000"/>
              </a:lnSpc>
              <a:buSzTx/>
            </a:pPr>
            <a:r>
              <a:rPr lang="en-US" dirty="0"/>
              <a:t>Graph principles</a:t>
            </a:r>
          </a:p>
        </p:txBody>
      </p:sp>
      <p:sp>
        <p:nvSpPr>
          <p:cNvPr id="728067" name="Rectangle 1027"/>
          <p:cNvSpPr>
            <a:spLocks noGrp="1" noChangeArrowheads="1"/>
          </p:cNvSpPr>
          <p:nvPr>
            <p:ph type="body" idx="1"/>
          </p:nvPr>
        </p:nvSpPr>
        <p:spPr/>
        <p:txBody>
          <a:bodyPr/>
          <a:lstStyle/>
          <a:p>
            <a:pPr lvl="0"/>
            <a:r>
              <a:rPr lang="en-US" dirty="0"/>
              <a:t>Should be self-explanatory.</a:t>
            </a:r>
          </a:p>
          <a:p>
            <a:pPr lvl="0"/>
            <a:r>
              <a:rPr lang="en-US" dirty="0"/>
              <a:t>Aim for </a:t>
            </a:r>
            <a:r>
              <a:rPr lang="en-US" dirty="0" err="1"/>
              <a:t>interocular</a:t>
            </a:r>
            <a:r>
              <a:rPr lang="en-US" dirty="0"/>
              <a:t> traumatic impact.  Use the ideas below to convey your message clearly.</a:t>
            </a:r>
          </a:p>
          <a:p>
            <a:pPr lvl="0"/>
            <a:r>
              <a:rPr lang="en-US" dirty="0"/>
              <a:t>Choose a graph type to emphasize your desired message.</a:t>
            </a:r>
          </a:p>
          <a:p>
            <a:pPr lvl="0"/>
            <a:r>
              <a:rPr lang="en-US" dirty="0"/>
              <a:t>Maximize the data to ink ratio.</a:t>
            </a:r>
          </a:p>
          <a:p>
            <a:pPr lvl="0"/>
            <a:r>
              <a:rPr lang="en-US" dirty="0"/>
              <a:t>Minimize the impact of non-data ink.</a:t>
            </a:r>
          </a:p>
          <a:p>
            <a:pPr lvl="0"/>
            <a:r>
              <a:rPr lang="en-US" dirty="0"/>
              <a:t>Use colors, marker symbols and line types purposefully (Excel is </a:t>
            </a:r>
            <a:r>
              <a:rPr lang="en-US" dirty="0">
                <a:sym typeface="Wingdings" pitchFamily="2" charset="2"/>
              </a:rPr>
              <a:t>).</a:t>
            </a:r>
            <a:endParaRPr lang="en-US" dirty="0"/>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617544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23</a:t>
            </a:fld>
            <a:endParaRPr lang="en-US" altLang="en-US"/>
          </a:p>
        </p:txBody>
      </p:sp>
      <p:sp>
        <p:nvSpPr>
          <p:cNvPr id="728066" name="Rectangle 1026"/>
          <p:cNvSpPr>
            <a:spLocks noGrp="1" noChangeArrowheads="1"/>
          </p:cNvSpPr>
          <p:nvPr>
            <p:ph type="title"/>
          </p:nvPr>
        </p:nvSpPr>
        <p:spPr>
          <a:xfrm>
            <a:off x="457200" y="-533400"/>
            <a:ext cx="7543800" cy="1295400"/>
          </a:xfrm>
        </p:spPr>
        <p:txBody>
          <a:bodyPr/>
          <a:lstStyle/>
          <a:p>
            <a:r>
              <a:rPr lang="en-US" dirty="0"/>
              <a:t>CKD graph:  how to improve?</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287"/>
          <a:stretch/>
        </p:blipFill>
        <p:spPr>
          <a:xfrm>
            <a:off x="285749" y="762000"/>
            <a:ext cx="8314171" cy="6060017"/>
          </a:xfrm>
          <a:prstGeom prst="rect">
            <a:avLst/>
          </a:prstGeom>
        </p:spPr>
      </p:pic>
    </p:spTree>
    <p:extLst>
      <p:ext uri="{BB962C8B-B14F-4D97-AF65-F5344CB8AC3E}">
        <p14:creationId xmlns:p14="http://schemas.microsoft.com/office/powerpoint/2010/main" val="2551458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24</a:t>
            </a:fld>
            <a:endParaRPr lang="en-US" altLang="en-US"/>
          </a:p>
        </p:txBody>
      </p:sp>
      <p:sp>
        <p:nvSpPr>
          <p:cNvPr id="728066" name="Rectangle 1026"/>
          <p:cNvSpPr>
            <a:spLocks noGrp="1" noChangeArrowheads="1"/>
          </p:cNvSpPr>
          <p:nvPr>
            <p:ph type="title"/>
          </p:nvPr>
        </p:nvSpPr>
        <p:spPr/>
        <p:txBody>
          <a:bodyPr/>
          <a:lstStyle/>
          <a:p>
            <a:pPr>
              <a:lnSpc>
                <a:spcPct val="90000"/>
              </a:lnSpc>
              <a:buSzTx/>
            </a:pPr>
            <a:r>
              <a:rPr lang="en-US" dirty="0"/>
              <a:t>How could the CKD graph be improved?</a:t>
            </a:r>
          </a:p>
        </p:txBody>
      </p:sp>
      <p:sp>
        <p:nvSpPr>
          <p:cNvPr id="728067" name="Rectangle 1027"/>
          <p:cNvSpPr>
            <a:spLocks noGrp="1" noChangeArrowheads="1"/>
          </p:cNvSpPr>
          <p:nvPr>
            <p:ph type="body" idx="1"/>
          </p:nvPr>
        </p:nvSpPr>
        <p:spPr/>
        <p:txBody>
          <a:bodyPr/>
          <a:lstStyle/>
          <a:p>
            <a:r>
              <a:rPr lang="en-US" dirty="0"/>
              <a:t>Explanation</a:t>
            </a:r>
          </a:p>
          <a:p>
            <a:r>
              <a:rPr lang="en-US" dirty="0"/>
              <a:t>Drop total columns</a:t>
            </a:r>
          </a:p>
          <a:p>
            <a:r>
              <a:rPr lang="en-US" dirty="0"/>
              <a:t>Change scale</a:t>
            </a:r>
          </a:p>
          <a:p>
            <a:r>
              <a:rPr lang="en-US" dirty="0"/>
              <a:t>Change color scheme</a:t>
            </a:r>
          </a:p>
          <a:p>
            <a:r>
              <a:rPr lang="en-US" i="1" dirty="0"/>
              <a:t>Try your hand at it in the homework!</a:t>
            </a:r>
          </a:p>
          <a:p>
            <a:pPr marL="344487" lvl="1" indent="0">
              <a:buNone/>
            </a:pPr>
            <a:endParaRPr lang="en-US" dirty="0"/>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48688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80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25</a:t>
            </a:fld>
            <a:endParaRPr lang="en-US" altLang="en-US"/>
          </a:p>
        </p:txBody>
      </p:sp>
      <p:sp>
        <p:nvSpPr>
          <p:cNvPr id="728066" name="Rectangle 1026"/>
          <p:cNvSpPr>
            <a:spLocks noGrp="1" noChangeArrowheads="1"/>
          </p:cNvSpPr>
          <p:nvPr>
            <p:ph type="title"/>
          </p:nvPr>
        </p:nvSpPr>
        <p:spPr/>
        <p:txBody>
          <a:bodyPr/>
          <a:lstStyle/>
          <a:p>
            <a:pPr>
              <a:lnSpc>
                <a:spcPct val="90000"/>
              </a:lnSpc>
              <a:buSzTx/>
            </a:pPr>
            <a:r>
              <a:rPr lang="en-US" dirty="0"/>
              <a:t>Graphs can convey data by</a:t>
            </a:r>
          </a:p>
        </p:txBody>
      </p:sp>
      <p:sp>
        <p:nvSpPr>
          <p:cNvPr id="728067" name="Rectangle 1027"/>
          <p:cNvSpPr>
            <a:spLocks noGrp="1" noChangeArrowheads="1"/>
          </p:cNvSpPr>
          <p:nvPr>
            <p:ph type="body" idx="1"/>
          </p:nvPr>
        </p:nvSpPr>
        <p:spPr/>
        <p:txBody>
          <a:bodyPr/>
          <a:lstStyle/>
          <a:p>
            <a:pPr lvl="0"/>
            <a:r>
              <a:rPr lang="en-US" dirty="0"/>
              <a:t>Points – location in space</a:t>
            </a:r>
          </a:p>
          <a:p>
            <a:pPr lvl="0"/>
            <a:r>
              <a:rPr lang="en-US" dirty="0"/>
              <a:t>Lines – trends (also </a:t>
            </a:r>
            <a:r>
              <a:rPr lang="en-US" dirty="0" err="1"/>
              <a:t>points+lines</a:t>
            </a:r>
            <a:r>
              <a:rPr lang="en-US" dirty="0"/>
              <a:t>)</a:t>
            </a:r>
          </a:p>
          <a:p>
            <a:pPr lvl="0"/>
            <a:r>
              <a:rPr lang="en-US" dirty="0"/>
              <a:t>Bars – by height (also </a:t>
            </a:r>
            <a:r>
              <a:rPr lang="en-US" dirty="0" err="1"/>
              <a:t>points+bars</a:t>
            </a:r>
            <a:r>
              <a:rPr lang="en-US" dirty="0"/>
              <a:t>)</a:t>
            </a:r>
          </a:p>
          <a:p>
            <a:pPr lvl="0"/>
            <a:r>
              <a:rPr lang="en-US" dirty="0"/>
              <a:t>Colors</a:t>
            </a:r>
          </a:p>
          <a:p>
            <a:pPr lvl="0"/>
            <a:r>
              <a:rPr lang="en-US" dirty="0"/>
              <a:t>Point types</a:t>
            </a:r>
          </a:p>
          <a:p>
            <a:pPr lvl="0"/>
            <a:r>
              <a:rPr lang="en-US" dirty="0"/>
              <a:t>Point size</a:t>
            </a:r>
          </a:p>
          <a:p>
            <a:pPr lvl="0"/>
            <a:r>
              <a:rPr lang="en-US" dirty="0"/>
              <a:t>Line types</a:t>
            </a:r>
          </a:p>
          <a:p>
            <a:pPr lvl="0"/>
            <a:r>
              <a:rPr lang="en-US" dirty="0"/>
              <a:t>Bar or symbol fill (color or shading)</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040857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26</a:t>
            </a:fld>
            <a:endParaRPr lang="en-US" altLang="en-US"/>
          </a:p>
        </p:txBody>
      </p:sp>
      <p:sp>
        <p:nvSpPr>
          <p:cNvPr id="728066" name="Rectangle 1026"/>
          <p:cNvSpPr>
            <a:spLocks noGrp="1" noChangeArrowheads="1"/>
          </p:cNvSpPr>
          <p:nvPr>
            <p:ph type="title"/>
          </p:nvPr>
        </p:nvSpPr>
        <p:spPr/>
        <p:txBody>
          <a:bodyPr/>
          <a:lstStyle/>
          <a:p>
            <a:r>
              <a:rPr lang="en-US" dirty="0"/>
              <a:t>Outline for today</a:t>
            </a:r>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a:solidFill>
                  <a:schemeClr val="bg1">
                    <a:lumMod val="75000"/>
                  </a:schemeClr>
                </a:solidFill>
              </a:rPr>
              <a:t>Tables versus graphs</a:t>
            </a:r>
          </a:p>
          <a:p>
            <a:pPr marL="0" indent="0">
              <a:lnSpc>
                <a:spcPct val="90000"/>
              </a:lnSpc>
              <a:buSzTx/>
              <a:buNone/>
            </a:pPr>
            <a:endParaRPr lang="en-US" dirty="0">
              <a:solidFill>
                <a:schemeClr val="bg1">
                  <a:lumMod val="75000"/>
                </a:schemeClr>
              </a:solidFill>
            </a:endParaRPr>
          </a:p>
          <a:p>
            <a:pPr>
              <a:lnSpc>
                <a:spcPct val="90000"/>
              </a:lnSpc>
              <a:buSzTx/>
              <a:buFont typeface="Wingdings" panose="05000000000000000000" pitchFamily="2" charset="2"/>
              <a:buChar char=""/>
            </a:pPr>
            <a:r>
              <a:rPr lang="en-US" dirty="0">
                <a:solidFill>
                  <a:schemeClr val="bg1">
                    <a:lumMod val="75000"/>
                  </a:schemeClr>
                </a:solidFill>
              </a:rPr>
              <a:t>Table principles</a:t>
            </a:r>
          </a:p>
          <a:p>
            <a:pPr>
              <a:lnSpc>
                <a:spcPct val="90000"/>
              </a:lnSpc>
              <a:buSzTx/>
              <a:buFont typeface="Wingdings" panose="05000000000000000000" pitchFamily="2" charset="2"/>
              <a:buChar char=""/>
            </a:pPr>
            <a:r>
              <a:rPr lang="en-US" dirty="0">
                <a:solidFill>
                  <a:schemeClr val="bg1">
                    <a:lumMod val="75000"/>
                  </a:schemeClr>
                </a:solidFill>
              </a:rPr>
              <a:t>Table practice</a:t>
            </a:r>
          </a:p>
          <a:p>
            <a:pPr marL="0" indent="0">
              <a:lnSpc>
                <a:spcPct val="90000"/>
              </a:lnSpc>
              <a:buSzTx/>
              <a:buNone/>
            </a:pPr>
            <a:endParaRPr lang="en-US" dirty="0">
              <a:solidFill>
                <a:schemeClr val="bg1">
                  <a:lumMod val="75000"/>
                </a:schemeClr>
              </a:solidFill>
            </a:endParaRPr>
          </a:p>
          <a:p>
            <a:pPr>
              <a:lnSpc>
                <a:spcPct val="90000"/>
              </a:lnSpc>
              <a:buSzTx/>
              <a:buFont typeface="Wingdings" panose="05000000000000000000" pitchFamily="2" charset="2"/>
              <a:buChar char=""/>
            </a:pPr>
            <a:r>
              <a:rPr lang="en-US" dirty="0">
                <a:solidFill>
                  <a:schemeClr val="bg1">
                    <a:lumMod val="75000"/>
                  </a:schemeClr>
                </a:solidFill>
              </a:rPr>
              <a:t>Graph principles</a:t>
            </a:r>
          </a:p>
          <a:p>
            <a:pPr>
              <a:lnSpc>
                <a:spcPct val="90000"/>
              </a:lnSpc>
              <a:buSzTx/>
              <a:buFont typeface="Wingdings" panose="05000000000000000000" pitchFamily="2" charset="2"/>
              <a:buChar char=""/>
            </a:pPr>
            <a:r>
              <a:rPr lang="en-US" dirty="0"/>
              <a:t>Graph types</a:t>
            </a:r>
          </a:p>
          <a:p>
            <a:pPr>
              <a:lnSpc>
                <a:spcPct val="90000"/>
              </a:lnSpc>
              <a:buSzTx/>
              <a:buFont typeface="Wingdings" panose="05000000000000000000" pitchFamily="2" charset="2"/>
              <a:buChar char=""/>
            </a:pPr>
            <a:r>
              <a:rPr lang="en-US" dirty="0">
                <a:solidFill>
                  <a:schemeClr val="bg1">
                    <a:lumMod val="75000"/>
                  </a:schemeClr>
                </a:solidFill>
              </a:rPr>
              <a:t>Graph practice</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558604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27</a:t>
            </a:fld>
            <a:endParaRPr lang="en-US" altLang="en-US"/>
          </a:p>
        </p:txBody>
      </p:sp>
      <p:sp>
        <p:nvSpPr>
          <p:cNvPr id="728066" name="Rectangle 1026"/>
          <p:cNvSpPr>
            <a:spLocks noGrp="1" noChangeArrowheads="1"/>
          </p:cNvSpPr>
          <p:nvPr>
            <p:ph type="title"/>
          </p:nvPr>
        </p:nvSpPr>
        <p:spPr/>
        <p:txBody>
          <a:bodyPr/>
          <a:lstStyle/>
          <a:p>
            <a:pPr>
              <a:lnSpc>
                <a:spcPct val="90000"/>
              </a:lnSpc>
              <a:buSzTx/>
            </a:pPr>
            <a:r>
              <a:rPr lang="en-US" dirty="0"/>
              <a:t>Graph types</a:t>
            </a:r>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a:t>Points – scatter plot for two numeric variables</a:t>
            </a:r>
          </a:p>
          <a:p>
            <a:pPr>
              <a:lnSpc>
                <a:spcPct val="90000"/>
              </a:lnSpc>
              <a:buSzTx/>
              <a:buFont typeface="Wingdings" panose="05000000000000000000" pitchFamily="2" charset="2"/>
              <a:buChar char=""/>
            </a:pPr>
            <a:r>
              <a:rPr lang="en-US" dirty="0"/>
              <a:t>Lines – trend for numeric over time</a:t>
            </a:r>
          </a:p>
          <a:p>
            <a:pPr>
              <a:lnSpc>
                <a:spcPct val="90000"/>
              </a:lnSpc>
              <a:buSzTx/>
              <a:buFont typeface="Wingdings" panose="05000000000000000000" pitchFamily="2" charset="2"/>
              <a:buChar char=""/>
            </a:pPr>
            <a:r>
              <a:rPr lang="en-US" dirty="0"/>
              <a:t>Points and lines – connected plot, smoothed plot, estimate and error bars</a:t>
            </a:r>
          </a:p>
          <a:p>
            <a:pPr>
              <a:lnSpc>
                <a:spcPct val="90000"/>
              </a:lnSpc>
              <a:buSzTx/>
              <a:buFont typeface="Wingdings" panose="05000000000000000000" pitchFamily="2" charset="2"/>
              <a:buChar char=""/>
            </a:pPr>
            <a:r>
              <a:rPr lang="en-US" dirty="0"/>
              <a:t>Bars – bar chart for numeric by categorical; histogram for frequency versus numerical value to display shape.</a:t>
            </a:r>
          </a:p>
          <a:p>
            <a:pPr>
              <a:lnSpc>
                <a:spcPct val="90000"/>
              </a:lnSpc>
              <a:buSzTx/>
              <a:buFont typeface="Wingdings" panose="05000000000000000000" pitchFamily="2" charset="2"/>
              <a:buChar char=""/>
            </a:pPr>
            <a:r>
              <a:rPr lang="en-US" dirty="0"/>
              <a:t>Bars and lines – bar chart with error bars; boxplot for distributional shape. </a:t>
            </a:r>
          </a:p>
          <a:p>
            <a:pPr>
              <a:lnSpc>
                <a:spcPct val="90000"/>
              </a:lnSpc>
              <a:buSzTx/>
              <a:buFont typeface="Wingdings" panose="05000000000000000000" pitchFamily="2" charset="2"/>
              <a:buChar char=""/>
            </a:pPr>
            <a:endParaRPr lang="en-US" dirty="0">
              <a:solidFill>
                <a:schemeClr val="bg1">
                  <a:lumMod val="75000"/>
                </a:schemeClr>
              </a:solidFill>
            </a:endParaRP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10498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28</a:t>
            </a:fld>
            <a:endParaRPr lang="en-US" altLang="en-US"/>
          </a:p>
        </p:txBody>
      </p:sp>
      <p:sp>
        <p:nvSpPr>
          <p:cNvPr id="728066" name="Rectangle 1026"/>
          <p:cNvSpPr>
            <a:spLocks noGrp="1" noChangeArrowheads="1"/>
          </p:cNvSpPr>
          <p:nvPr>
            <p:ph type="title"/>
          </p:nvPr>
        </p:nvSpPr>
        <p:spPr>
          <a:xfrm>
            <a:off x="457200" y="-381000"/>
            <a:ext cx="7543800" cy="1295400"/>
          </a:xfrm>
        </p:spPr>
        <p:txBody>
          <a:bodyPr/>
          <a:lstStyle/>
          <a:p>
            <a:pPr>
              <a:lnSpc>
                <a:spcPct val="90000"/>
              </a:lnSpc>
              <a:buSzTx/>
            </a:pPr>
            <a:r>
              <a:rPr lang="en-US" dirty="0"/>
              <a:t>Examples of graphs and how they convey data</a:t>
            </a:r>
          </a:p>
        </p:txBody>
      </p:sp>
      <p:sp>
        <p:nvSpPr>
          <p:cNvPr id="728067" name="Rectangle 1027"/>
          <p:cNvSpPr>
            <a:spLocks noGrp="1" noChangeArrowheads="1"/>
          </p:cNvSpPr>
          <p:nvPr>
            <p:ph type="body" idx="1"/>
          </p:nvPr>
        </p:nvSpPr>
        <p:spPr/>
        <p:txBody>
          <a:bodyPr/>
          <a:lstStyle/>
          <a:p>
            <a:pPr marL="344487" lvl="1" indent="0">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6" name="New picture"/>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37964" y="809099"/>
            <a:ext cx="8868072" cy="604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 name="Rectangle 1">
            <a:extLst>
              <a:ext uri="{FF2B5EF4-FFF2-40B4-BE49-F238E27FC236}">
                <a16:creationId xmlns:a16="http://schemas.microsoft.com/office/drawing/2014/main" id="{02FF3A32-AF41-AE46-B1F8-6FDDD04556A0}"/>
              </a:ext>
            </a:extLst>
          </p:cNvPr>
          <p:cNvSpPr/>
          <p:nvPr/>
        </p:nvSpPr>
        <p:spPr bwMode="auto">
          <a:xfrm>
            <a:off x="0" y="809099"/>
            <a:ext cx="4343400" cy="2924701"/>
          </a:xfrm>
          <a:prstGeom prst="rect">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9626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29</a:t>
            </a:fld>
            <a:endParaRPr lang="en-US" altLang="en-US"/>
          </a:p>
        </p:txBody>
      </p:sp>
      <p:sp>
        <p:nvSpPr>
          <p:cNvPr id="728066" name="Rectangle 1026"/>
          <p:cNvSpPr>
            <a:spLocks noGrp="1" noChangeArrowheads="1"/>
          </p:cNvSpPr>
          <p:nvPr>
            <p:ph type="title"/>
          </p:nvPr>
        </p:nvSpPr>
        <p:spPr>
          <a:xfrm>
            <a:off x="457200" y="-381000"/>
            <a:ext cx="7543800" cy="1295400"/>
          </a:xfrm>
        </p:spPr>
        <p:txBody>
          <a:bodyPr/>
          <a:lstStyle/>
          <a:p>
            <a:pPr>
              <a:lnSpc>
                <a:spcPct val="90000"/>
              </a:lnSpc>
              <a:buSzTx/>
            </a:pPr>
            <a:r>
              <a:rPr lang="en-US" dirty="0"/>
              <a:t>Examples of graphs and how they convey data</a:t>
            </a:r>
          </a:p>
        </p:txBody>
      </p:sp>
      <p:sp>
        <p:nvSpPr>
          <p:cNvPr id="728067" name="Rectangle 1027"/>
          <p:cNvSpPr>
            <a:spLocks noGrp="1" noChangeArrowheads="1"/>
          </p:cNvSpPr>
          <p:nvPr>
            <p:ph type="body" idx="1"/>
          </p:nvPr>
        </p:nvSpPr>
        <p:spPr/>
        <p:txBody>
          <a:bodyPr/>
          <a:lstStyle/>
          <a:p>
            <a:pPr marL="344487" lvl="1" indent="0">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6" name="New picture"/>
          <p:cNvPicPr>
            <a:picLocks noChangeAspect="1" noChangeArrowheads="1"/>
          </p:cNvPicPr>
          <p:nvPr>
            <p:custDataLst>
              <p:tags r:id="rId1"/>
            </p:custDataLst>
          </p:nvPr>
        </p:nvPicPr>
        <p:blipFill rotWithShape="1">
          <a:blip r:embed="rId4">
            <a:extLst>
              <a:ext uri="{28A0092B-C50C-407E-A947-70E740481C1C}">
                <a14:useLocalDpi xmlns:a14="http://schemas.microsoft.com/office/drawing/2010/main" val="0"/>
              </a:ext>
            </a:extLst>
          </a:blip>
          <a:srcRect r="49141" b="49130"/>
          <a:stretch/>
        </p:blipFill>
        <p:spPr bwMode="auto">
          <a:xfrm>
            <a:off x="0" y="578491"/>
            <a:ext cx="9144000" cy="623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Tree>
    <p:extLst>
      <p:ext uri="{BB962C8B-B14F-4D97-AF65-F5344CB8AC3E}">
        <p14:creationId xmlns:p14="http://schemas.microsoft.com/office/powerpoint/2010/main" val="199248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9584" t="27030" r="7917" b="17525"/>
          <a:stretch/>
        </p:blipFill>
        <p:spPr>
          <a:xfrm>
            <a:off x="76200" y="3938117"/>
            <a:ext cx="8229600" cy="2909455"/>
          </a:xfrm>
          <a:prstGeom prst="rect">
            <a:avLst/>
          </a:prstGeom>
        </p:spPr>
      </p:pic>
      <p:sp>
        <p:nvSpPr>
          <p:cNvPr id="5" name="Slide Number Placeholder 5"/>
          <p:cNvSpPr>
            <a:spLocks noGrp="1"/>
          </p:cNvSpPr>
          <p:nvPr>
            <p:ph type="sldNum" sz="quarter" idx="12"/>
          </p:nvPr>
        </p:nvSpPr>
        <p:spPr/>
        <p:txBody>
          <a:bodyPr/>
          <a:lstStyle/>
          <a:p>
            <a:fld id="{4ECD52D9-4819-4733-ADD5-75193A649211}" type="slidenum">
              <a:rPr lang="en-US" altLang="en-US"/>
              <a:pPr/>
              <a:t>3</a:t>
            </a:fld>
            <a:endParaRPr lang="en-US" altLang="en-US"/>
          </a:p>
        </p:txBody>
      </p:sp>
      <p:sp>
        <p:nvSpPr>
          <p:cNvPr id="728066" name="Rectangle 1026"/>
          <p:cNvSpPr>
            <a:spLocks noGrp="1" noChangeArrowheads="1"/>
          </p:cNvSpPr>
          <p:nvPr>
            <p:ph type="title"/>
          </p:nvPr>
        </p:nvSpPr>
        <p:spPr>
          <a:xfrm>
            <a:off x="457200" y="-530482"/>
            <a:ext cx="7543800" cy="1295400"/>
          </a:xfrm>
        </p:spPr>
        <p:txBody>
          <a:bodyPr/>
          <a:lstStyle/>
          <a:p>
            <a:r>
              <a:rPr lang="en-US" dirty="0"/>
              <a:t>Study of heart disease patients</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
        <p:nvSpPr>
          <p:cNvPr id="3" name="Content Placeholder 2"/>
          <p:cNvSpPr>
            <a:spLocks noGrp="1"/>
          </p:cNvSpPr>
          <p:nvPr>
            <p:ph idx="1"/>
          </p:nvPr>
        </p:nvSpPr>
        <p:spPr>
          <a:xfrm>
            <a:off x="360947" y="914400"/>
            <a:ext cx="8077200" cy="3276600"/>
          </a:xfrm>
          <a:solidFill>
            <a:schemeClr val="bg1"/>
          </a:solidFill>
        </p:spPr>
        <p:txBody>
          <a:bodyPr/>
          <a:lstStyle/>
          <a:p>
            <a:r>
              <a:rPr lang="en-US" dirty="0"/>
              <a:t>Goal is to predict Major Adverse Cardiac Events (MACE) and mortality.</a:t>
            </a:r>
          </a:p>
          <a:p>
            <a:r>
              <a:rPr lang="en-US" dirty="0"/>
              <a:t>Possible predictors: Left Ventricular Mass of the heart (LV mass) estimated during three heart phases and normalized by (divided by) body surface area (BSA) or weight.  Also ejection fraction. </a:t>
            </a:r>
          </a:p>
        </p:txBody>
      </p:sp>
    </p:spTree>
    <p:extLst>
      <p:ext uri="{BB962C8B-B14F-4D97-AF65-F5344CB8AC3E}">
        <p14:creationId xmlns:p14="http://schemas.microsoft.com/office/powerpoint/2010/main" val="284488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30</a:t>
            </a:fld>
            <a:endParaRPr lang="en-US" altLang="en-US"/>
          </a:p>
        </p:txBody>
      </p:sp>
      <p:sp>
        <p:nvSpPr>
          <p:cNvPr id="728066" name="Rectangle 1026"/>
          <p:cNvSpPr>
            <a:spLocks noGrp="1" noChangeArrowheads="1"/>
          </p:cNvSpPr>
          <p:nvPr>
            <p:ph type="title"/>
          </p:nvPr>
        </p:nvSpPr>
        <p:spPr>
          <a:xfrm>
            <a:off x="457200" y="-381000"/>
            <a:ext cx="7543800" cy="1295400"/>
          </a:xfrm>
        </p:spPr>
        <p:txBody>
          <a:bodyPr/>
          <a:lstStyle/>
          <a:p>
            <a:pPr>
              <a:lnSpc>
                <a:spcPct val="90000"/>
              </a:lnSpc>
              <a:buSzTx/>
            </a:pPr>
            <a:r>
              <a:rPr lang="en-US" dirty="0"/>
              <a:t>Examples of graphs and how they convey data</a:t>
            </a:r>
          </a:p>
        </p:txBody>
      </p:sp>
      <p:sp>
        <p:nvSpPr>
          <p:cNvPr id="728067" name="Rectangle 1027"/>
          <p:cNvSpPr>
            <a:spLocks noGrp="1" noChangeArrowheads="1"/>
          </p:cNvSpPr>
          <p:nvPr>
            <p:ph type="body" idx="1"/>
          </p:nvPr>
        </p:nvSpPr>
        <p:spPr/>
        <p:txBody>
          <a:bodyPr/>
          <a:lstStyle/>
          <a:p>
            <a:pPr marL="344487" lvl="1" indent="0">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6" name="New picture"/>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37964" y="809099"/>
            <a:ext cx="8868072" cy="604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Tree>
    <p:extLst>
      <p:ext uri="{BB962C8B-B14F-4D97-AF65-F5344CB8AC3E}">
        <p14:creationId xmlns:p14="http://schemas.microsoft.com/office/powerpoint/2010/main" val="3481544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95472E9-66EC-4652-987D-A6E7763BCBFB}"/>
              </a:ext>
            </a:extLst>
          </p:cNvPr>
          <p:cNvSpPr>
            <a:spLocks noGrp="1"/>
          </p:cNvSpPr>
          <p:nvPr>
            <p:ph type="title"/>
          </p:nvPr>
        </p:nvSpPr>
        <p:spPr>
          <a:xfrm>
            <a:off x="457200" y="122238"/>
            <a:ext cx="7543800" cy="1295400"/>
          </a:xfrm>
        </p:spPr>
        <p:txBody>
          <a:bodyPr/>
          <a:lstStyle/>
          <a:p>
            <a:endParaRPr lang="en-US"/>
          </a:p>
        </p:txBody>
      </p:sp>
      <p:pic>
        <p:nvPicPr>
          <p:cNvPr id="6" name="Picture 5" descr="A screenshot of a social media post&#10;&#10;Description automatically generated">
            <a:extLst>
              <a:ext uri="{FF2B5EF4-FFF2-40B4-BE49-F238E27FC236}">
                <a16:creationId xmlns:a16="http://schemas.microsoft.com/office/drawing/2014/main" id="{5788F365-395A-4B4F-ADA7-1E3938A5E892}"/>
              </a:ext>
            </a:extLst>
          </p:cNvPr>
          <p:cNvPicPr>
            <a:picLocks noChangeAspect="1"/>
          </p:cNvPicPr>
          <p:nvPr/>
        </p:nvPicPr>
        <p:blipFill rotWithShape="1">
          <a:blip r:embed="rId3">
            <a:extLst>
              <a:ext uri="{28A0092B-C50C-407E-A947-70E740481C1C}">
                <a14:useLocalDpi xmlns:a14="http://schemas.microsoft.com/office/drawing/2010/main" val="0"/>
              </a:ext>
            </a:extLst>
          </a:blip>
          <a:srcRect b="60446"/>
          <a:stretch/>
        </p:blipFill>
        <p:spPr>
          <a:xfrm>
            <a:off x="304800" y="139081"/>
            <a:ext cx="8229600" cy="2604119"/>
          </a:xfrm>
          <a:prstGeom prst="rect">
            <a:avLst/>
          </a:prstGeom>
          <a:noFill/>
        </p:spPr>
      </p:pic>
      <p:sp>
        <p:nvSpPr>
          <p:cNvPr id="4" name="Slide Number Placeholder 3">
            <a:extLst>
              <a:ext uri="{FF2B5EF4-FFF2-40B4-BE49-F238E27FC236}">
                <a16:creationId xmlns:a16="http://schemas.microsoft.com/office/drawing/2014/main" id="{B5CD8E88-8CD7-8946-BE24-186413C57624}"/>
              </a:ext>
            </a:extLst>
          </p:cNvPr>
          <p:cNvSpPr>
            <a:spLocks noGrp="1"/>
          </p:cNvSpPr>
          <p:nvPr>
            <p:ph type="sldNum" sz="quarter" idx="12"/>
          </p:nvPr>
        </p:nvSpPr>
        <p:spPr>
          <a:xfrm>
            <a:off x="6553200" y="6248400"/>
            <a:ext cx="2133600" cy="457200"/>
          </a:xfrm>
        </p:spPr>
        <p:txBody>
          <a:bodyPr wrap="square" anchor="t">
            <a:normAutofit/>
          </a:bodyPr>
          <a:lstStyle/>
          <a:p>
            <a:pPr>
              <a:spcAft>
                <a:spcPts val="600"/>
              </a:spcAft>
            </a:pPr>
            <a:fld id="{31D51B42-EF23-4C1D-A7B8-C9349215426B}" type="slidenum">
              <a:rPr lang="en-US" altLang="en-US" smtClean="0"/>
              <a:pPr>
                <a:spcAft>
                  <a:spcPts val="600"/>
                </a:spcAft>
              </a:pPr>
              <a:t>31</a:t>
            </a:fld>
            <a:endParaRPr lang="en-US" altLang="en-US"/>
          </a:p>
        </p:txBody>
      </p:sp>
      <p:pic>
        <p:nvPicPr>
          <p:cNvPr id="7" name="Picture 6">
            <a:extLst>
              <a:ext uri="{FF2B5EF4-FFF2-40B4-BE49-F238E27FC236}">
                <a16:creationId xmlns:a16="http://schemas.microsoft.com/office/drawing/2014/main" id="{37C8770A-81A9-9746-B14C-AF3D88881C1C}"/>
              </a:ext>
            </a:extLst>
          </p:cNvPr>
          <p:cNvPicPr>
            <a:picLocks noChangeAspect="1"/>
          </p:cNvPicPr>
          <p:nvPr/>
        </p:nvPicPr>
        <p:blipFill>
          <a:blip r:embed="rId4"/>
          <a:stretch>
            <a:fillRect/>
          </a:stretch>
        </p:blipFill>
        <p:spPr>
          <a:xfrm>
            <a:off x="423512" y="3022265"/>
            <a:ext cx="8053431" cy="2943862"/>
          </a:xfrm>
          <a:prstGeom prst="rect">
            <a:avLst/>
          </a:prstGeom>
          <a:ln w="22225">
            <a:solidFill>
              <a:schemeClr val="tx1"/>
            </a:solidFill>
          </a:ln>
        </p:spPr>
      </p:pic>
    </p:spTree>
    <p:extLst>
      <p:ext uri="{BB962C8B-B14F-4D97-AF65-F5344CB8AC3E}">
        <p14:creationId xmlns:p14="http://schemas.microsoft.com/office/powerpoint/2010/main" val="790727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32</a:t>
            </a:fld>
            <a:endParaRPr lang="en-US" altLang="en-US"/>
          </a:p>
        </p:txBody>
      </p:sp>
      <p:sp>
        <p:nvSpPr>
          <p:cNvPr id="728066" name="Rectangle 1026"/>
          <p:cNvSpPr>
            <a:spLocks noGrp="1" noChangeArrowheads="1"/>
          </p:cNvSpPr>
          <p:nvPr>
            <p:ph type="title"/>
          </p:nvPr>
        </p:nvSpPr>
        <p:spPr/>
        <p:txBody>
          <a:bodyPr/>
          <a:lstStyle/>
          <a:p>
            <a:pPr>
              <a:lnSpc>
                <a:spcPct val="90000"/>
              </a:lnSpc>
              <a:buSzTx/>
            </a:pPr>
            <a:r>
              <a:rPr lang="en-US" dirty="0"/>
              <a:t>Examples of graphs and how they convey data</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3" name="Picture 2" descr="A screenshot of a cell phone&#10;&#10;Description automatically generated">
            <a:extLst>
              <a:ext uri="{FF2B5EF4-FFF2-40B4-BE49-F238E27FC236}">
                <a16:creationId xmlns:a16="http://schemas.microsoft.com/office/drawing/2014/main" id="{9540D181-A424-E543-B8DE-C5BC5A306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90600"/>
            <a:ext cx="9144000" cy="5045927"/>
          </a:xfrm>
          <a:prstGeom prst="rect">
            <a:avLst/>
          </a:prstGeom>
        </p:spPr>
      </p:pic>
      <p:pic>
        <p:nvPicPr>
          <p:cNvPr id="10" name="New picture">
            <a:extLst>
              <a:ext uri="{FF2B5EF4-FFF2-40B4-BE49-F238E27FC236}">
                <a16:creationId xmlns:a16="http://schemas.microsoft.com/office/drawing/2014/main" id="{852AD0AB-9F25-3641-AF6D-717808FA1604}"/>
              </a:ext>
            </a:extLst>
          </p:cNvPr>
          <p:cNvPicPr>
            <a:picLocks noChangeAspect="1" noChangeArrowheads="1"/>
          </p:cNvPicPr>
          <p:nvPr>
            <p:custDataLst>
              <p:tags r:id="rId1"/>
            </p:custDataLst>
          </p:nvPr>
        </p:nvPicPr>
        <p:blipFill rotWithShape="1">
          <a:blip r:embed="rId5">
            <a:extLst>
              <a:ext uri="{28A0092B-C50C-407E-A947-70E740481C1C}">
                <a14:useLocalDpi xmlns:a14="http://schemas.microsoft.com/office/drawing/2010/main" val="0"/>
              </a:ext>
            </a:extLst>
          </a:blip>
          <a:srcRect l="77654" b="22513"/>
          <a:stretch/>
        </p:blipFill>
        <p:spPr bwMode="auto">
          <a:xfrm>
            <a:off x="1905000" y="50411"/>
            <a:ext cx="4648200" cy="688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Tree>
    <p:extLst>
      <p:ext uri="{BB962C8B-B14F-4D97-AF65-F5344CB8AC3E}">
        <p14:creationId xmlns:p14="http://schemas.microsoft.com/office/powerpoint/2010/main" val="2238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33</a:t>
            </a:fld>
            <a:endParaRPr lang="en-US" altLang="en-US"/>
          </a:p>
        </p:txBody>
      </p:sp>
      <p:sp>
        <p:nvSpPr>
          <p:cNvPr id="728066" name="Rectangle 1026"/>
          <p:cNvSpPr>
            <a:spLocks noGrp="1" noChangeArrowheads="1"/>
          </p:cNvSpPr>
          <p:nvPr>
            <p:ph type="title"/>
          </p:nvPr>
        </p:nvSpPr>
        <p:spPr/>
        <p:txBody>
          <a:bodyPr/>
          <a:lstStyle/>
          <a:p>
            <a:pPr>
              <a:lnSpc>
                <a:spcPct val="90000"/>
              </a:lnSpc>
              <a:buSzTx/>
            </a:pPr>
            <a:r>
              <a:rPr lang="en-US" dirty="0"/>
              <a:t>How could the life expectancy graph be improved?</a:t>
            </a:r>
          </a:p>
        </p:txBody>
      </p:sp>
      <p:sp>
        <p:nvSpPr>
          <p:cNvPr id="728067" name="Rectangle 1027"/>
          <p:cNvSpPr>
            <a:spLocks noGrp="1" noChangeArrowheads="1"/>
          </p:cNvSpPr>
          <p:nvPr>
            <p:ph type="body" idx="1"/>
          </p:nvPr>
        </p:nvSpPr>
        <p:spPr/>
        <p:txBody>
          <a:bodyPr/>
          <a:lstStyle/>
          <a:p>
            <a:r>
              <a:rPr lang="en-US" dirty="0"/>
              <a:t>Stacked bar graph!?</a:t>
            </a:r>
          </a:p>
          <a:p>
            <a:r>
              <a:rPr lang="en-US" dirty="0"/>
              <a:t>Color scheme</a:t>
            </a:r>
          </a:p>
          <a:p>
            <a:r>
              <a:rPr lang="en-US" dirty="0"/>
              <a:t>Ordering </a:t>
            </a:r>
          </a:p>
          <a:p>
            <a:pPr marL="344487" lvl="1" indent="0">
              <a:buNone/>
            </a:pPr>
            <a:endParaRPr lang="en-US" dirty="0"/>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598627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34</a:t>
            </a:fld>
            <a:endParaRPr lang="en-US" altLang="en-US"/>
          </a:p>
        </p:txBody>
      </p:sp>
      <p:sp>
        <p:nvSpPr>
          <p:cNvPr id="728066" name="Rectangle 1026"/>
          <p:cNvSpPr>
            <a:spLocks noGrp="1" noChangeArrowheads="1"/>
          </p:cNvSpPr>
          <p:nvPr>
            <p:ph type="title"/>
          </p:nvPr>
        </p:nvSpPr>
        <p:spPr/>
        <p:txBody>
          <a:bodyPr/>
          <a:lstStyle/>
          <a:p>
            <a:pPr>
              <a:lnSpc>
                <a:spcPct val="90000"/>
              </a:lnSpc>
              <a:buSzTx/>
            </a:pPr>
            <a:r>
              <a:rPr lang="en-US" dirty="0"/>
              <a:t>Avoid:</a:t>
            </a:r>
            <a:br>
              <a:rPr lang="en-US" dirty="0"/>
            </a:br>
            <a:r>
              <a:rPr lang="en-US" dirty="0"/>
              <a:t>pie charts and stacked bar charts</a:t>
            </a:r>
          </a:p>
        </p:txBody>
      </p:sp>
      <p:sp>
        <p:nvSpPr>
          <p:cNvPr id="728067" name="Rectangle 1027"/>
          <p:cNvSpPr>
            <a:spLocks noGrp="1" noChangeArrowheads="1"/>
          </p:cNvSpPr>
          <p:nvPr>
            <p:ph type="body" idx="1"/>
          </p:nvPr>
        </p:nvSpPr>
        <p:spPr/>
        <p:txBody>
          <a:bodyPr/>
          <a:lstStyle/>
          <a:p>
            <a:pPr marL="344487" lvl="1" indent="0">
              <a:buNone/>
            </a:pPr>
            <a:endParaRPr lang="en-US" dirty="0"/>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2" name="Picture 1">
            <a:extLst>
              <a:ext uri="{FF2B5EF4-FFF2-40B4-BE49-F238E27FC236}">
                <a16:creationId xmlns:a16="http://schemas.microsoft.com/office/drawing/2014/main" id="{0AF28C8D-5754-C544-9A0D-56F6A140B91A}"/>
              </a:ext>
            </a:extLst>
          </p:cNvPr>
          <p:cNvPicPr>
            <a:picLocks noChangeAspect="1"/>
          </p:cNvPicPr>
          <p:nvPr/>
        </p:nvPicPr>
        <p:blipFill>
          <a:blip r:embed="rId3"/>
          <a:stretch>
            <a:fillRect/>
          </a:stretch>
        </p:blipFill>
        <p:spPr>
          <a:xfrm>
            <a:off x="4042304" y="2041922"/>
            <a:ext cx="5021792" cy="3766344"/>
          </a:xfrm>
          <a:prstGeom prst="rect">
            <a:avLst/>
          </a:prstGeom>
        </p:spPr>
      </p:pic>
      <p:pic>
        <p:nvPicPr>
          <p:cNvPr id="8" name="Picture 7">
            <a:extLst>
              <a:ext uri="{FF2B5EF4-FFF2-40B4-BE49-F238E27FC236}">
                <a16:creationId xmlns:a16="http://schemas.microsoft.com/office/drawing/2014/main" id="{2AABE2A1-D8D6-D64F-B271-ECCEB46427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35" y="2524621"/>
            <a:ext cx="3702657" cy="2692996"/>
          </a:xfrm>
          <a:prstGeom prst="rect">
            <a:avLst/>
          </a:prstGeom>
        </p:spPr>
      </p:pic>
    </p:spTree>
    <p:extLst>
      <p:ext uri="{BB962C8B-B14F-4D97-AF65-F5344CB8AC3E}">
        <p14:creationId xmlns:p14="http://schemas.microsoft.com/office/powerpoint/2010/main" val="59267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35</a:t>
            </a:fld>
            <a:endParaRPr lang="en-US" altLang="en-US"/>
          </a:p>
        </p:txBody>
      </p:sp>
      <p:sp>
        <p:nvSpPr>
          <p:cNvPr id="728066" name="Rectangle 1026"/>
          <p:cNvSpPr>
            <a:spLocks noGrp="1" noChangeArrowheads="1"/>
          </p:cNvSpPr>
          <p:nvPr>
            <p:ph type="title"/>
          </p:nvPr>
        </p:nvSpPr>
        <p:spPr/>
        <p:txBody>
          <a:bodyPr/>
          <a:lstStyle/>
          <a:p>
            <a:pPr>
              <a:lnSpc>
                <a:spcPct val="90000"/>
              </a:lnSpc>
              <a:buSzTx/>
            </a:pPr>
            <a:r>
              <a:rPr lang="en-US" dirty="0"/>
              <a:t>Avoid:</a:t>
            </a:r>
            <a:br>
              <a:rPr lang="en-US" dirty="0"/>
            </a:br>
            <a:r>
              <a:rPr lang="en-US" dirty="0"/>
              <a:t>pie charts and stacked bar charts</a:t>
            </a:r>
          </a:p>
        </p:txBody>
      </p:sp>
      <p:sp>
        <p:nvSpPr>
          <p:cNvPr id="728067" name="Rectangle 1027"/>
          <p:cNvSpPr>
            <a:spLocks noGrp="1" noChangeArrowheads="1"/>
          </p:cNvSpPr>
          <p:nvPr>
            <p:ph type="body" idx="1"/>
          </p:nvPr>
        </p:nvSpPr>
        <p:spPr/>
        <p:txBody>
          <a:bodyPr/>
          <a:lstStyle/>
          <a:p>
            <a:r>
              <a:rPr lang="en-US" dirty="0"/>
              <a:t>Comparing the areas is a difficult visual perception task.</a:t>
            </a:r>
          </a:p>
          <a:p>
            <a:r>
              <a:rPr lang="en-US" dirty="0"/>
              <a:t>We are really bad at comparing relative areas that are represented in these pie charts and stacked bar chart. </a:t>
            </a:r>
          </a:p>
          <a:p>
            <a:r>
              <a:rPr lang="en-US" dirty="0" err="1"/>
              <a:t>Wanna</a:t>
            </a:r>
            <a:r>
              <a:rPr lang="en-US" dirty="0"/>
              <a:t> bet? Let’s see.</a:t>
            </a:r>
          </a:p>
          <a:p>
            <a:pPr marL="344487" lvl="1" indent="0">
              <a:buNone/>
            </a:pPr>
            <a:endParaRPr lang="en-US" dirty="0"/>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853805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36</a:t>
            </a:fld>
            <a:endParaRPr lang="en-US" altLang="en-US"/>
          </a:p>
        </p:txBody>
      </p:sp>
      <p:sp>
        <p:nvSpPr>
          <p:cNvPr id="728066" name="Rectangle 1026"/>
          <p:cNvSpPr>
            <a:spLocks noGrp="1" noChangeArrowheads="1"/>
          </p:cNvSpPr>
          <p:nvPr>
            <p:ph type="title"/>
          </p:nvPr>
        </p:nvSpPr>
        <p:spPr/>
        <p:txBody>
          <a:bodyPr/>
          <a:lstStyle/>
          <a:p>
            <a:pPr>
              <a:lnSpc>
                <a:spcPct val="90000"/>
              </a:lnSpc>
              <a:buSzTx/>
            </a:pPr>
            <a:r>
              <a:rPr lang="en-US" dirty="0"/>
              <a:t>At all costs avoid pie charts and stacked bar charts</a:t>
            </a:r>
          </a:p>
        </p:txBody>
      </p:sp>
      <p:sp>
        <p:nvSpPr>
          <p:cNvPr id="728067" name="Rectangle 1027"/>
          <p:cNvSpPr>
            <a:spLocks noGrp="1" noChangeArrowheads="1"/>
          </p:cNvSpPr>
          <p:nvPr>
            <p:ph type="body" idx="1"/>
          </p:nvPr>
        </p:nvSpPr>
        <p:spPr/>
        <p:txBody>
          <a:bodyPr/>
          <a:lstStyle/>
          <a:p>
            <a:r>
              <a:rPr lang="en-US" dirty="0"/>
              <a:t>Comparing the areas is a difficulty perception task.</a:t>
            </a:r>
          </a:p>
          <a:p>
            <a:pPr marL="344487" lvl="1" indent="0">
              <a:buNone/>
            </a:pPr>
            <a:endParaRPr lang="en-US" dirty="0"/>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718"/>
            <a:ext cx="9144000" cy="6650563"/>
          </a:xfrm>
          <a:prstGeom prst="rect">
            <a:avLst/>
          </a:prstGeom>
        </p:spPr>
      </p:pic>
    </p:spTree>
    <p:extLst>
      <p:ext uri="{BB962C8B-B14F-4D97-AF65-F5344CB8AC3E}">
        <p14:creationId xmlns:p14="http://schemas.microsoft.com/office/powerpoint/2010/main" val="2516013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37</a:t>
            </a:fld>
            <a:endParaRPr lang="en-US" altLang="en-US"/>
          </a:p>
        </p:txBody>
      </p:sp>
      <p:sp>
        <p:nvSpPr>
          <p:cNvPr id="728066" name="Rectangle 1026"/>
          <p:cNvSpPr>
            <a:spLocks noGrp="1" noChangeArrowheads="1"/>
          </p:cNvSpPr>
          <p:nvPr>
            <p:ph type="title"/>
          </p:nvPr>
        </p:nvSpPr>
        <p:spPr/>
        <p:txBody>
          <a:bodyPr/>
          <a:lstStyle/>
          <a:p>
            <a:pPr>
              <a:lnSpc>
                <a:spcPct val="90000"/>
              </a:lnSpc>
              <a:buSzTx/>
            </a:pPr>
            <a:r>
              <a:rPr lang="en-US" dirty="0"/>
              <a:t>At all costs avoid pie charts and stacked bar charts</a:t>
            </a:r>
          </a:p>
        </p:txBody>
      </p:sp>
      <p:sp>
        <p:nvSpPr>
          <p:cNvPr id="728067" name="Rectangle 1027"/>
          <p:cNvSpPr>
            <a:spLocks noGrp="1" noChangeArrowheads="1"/>
          </p:cNvSpPr>
          <p:nvPr>
            <p:ph type="body" idx="1"/>
          </p:nvPr>
        </p:nvSpPr>
        <p:spPr/>
        <p:txBody>
          <a:bodyPr/>
          <a:lstStyle/>
          <a:p>
            <a:r>
              <a:rPr lang="en-US" dirty="0"/>
              <a:t>Comparing the areas is a difficulty perception task.</a:t>
            </a:r>
          </a:p>
          <a:p>
            <a:pPr marL="344487" lvl="1" indent="0">
              <a:buNone/>
            </a:pPr>
            <a:endParaRPr lang="en-US" dirty="0"/>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909"/>
            <a:ext cx="9144000" cy="6650182"/>
          </a:xfrm>
          <a:prstGeom prst="rect">
            <a:avLst/>
          </a:prstGeom>
        </p:spPr>
      </p:pic>
    </p:spTree>
    <p:extLst>
      <p:ext uri="{BB962C8B-B14F-4D97-AF65-F5344CB8AC3E}">
        <p14:creationId xmlns:p14="http://schemas.microsoft.com/office/powerpoint/2010/main" val="2552580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38</a:t>
            </a:fld>
            <a:endParaRPr lang="en-US" altLang="en-US"/>
          </a:p>
        </p:txBody>
      </p:sp>
      <p:sp>
        <p:nvSpPr>
          <p:cNvPr id="728066" name="Rectangle 1026"/>
          <p:cNvSpPr>
            <a:spLocks noGrp="1" noChangeArrowheads="1"/>
          </p:cNvSpPr>
          <p:nvPr>
            <p:ph type="title"/>
          </p:nvPr>
        </p:nvSpPr>
        <p:spPr/>
        <p:txBody>
          <a:bodyPr/>
          <a:lstStyle/>
          <a:p>
            <a:pPr>
              <a:lnSpc>
                <a:spcPct val="90000"/>
              </a:lnSpc>
              <a:buSzTx/>
            </a:pPr>
            <a:r>
              <a:rPr lang="en-US" dirty="0"/>
              <a:t>At all costs avoid pie charts and stacked bar charts</a:t>
            </a:r>
          </a:p>
        </p:txBody>
      </p:sp>
      <p:sp>
        <p:nvSpPr>
          <p:cNvPr id="728067" name="Rectangle 1027"/>
          <p:cNvSpPr>
            <a:spLocks noGrp="1" noChangeArrowheads="1"/>
          </p:cNvSpPr>
          <p:nvPr>
            <p:ph type="body" idx="1"/>
          </p:nvPr>
        </p:nvSpPr>
        <p:spPr/>
        <p:txBody>
          <a:bodyPr/>
          <a:lstStyle/>
          <a:p>
            <a:r>
              <a:rPr lang="en-US" dirty="0"/>
              <a:t>Comparing the areas is a difficulty perception task.</a:t>
            </a:r>
          </a:p>
          <a:p>
            <a:pPr marL="344487" lvl="1" indent="0">
              <a:buNone/>
            </a:pPr>
            <a:endParaRPr lang="en-US" dirty="0"/>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909"/>
            <a:ext cx="9144000" cy="6650182"/>
          </a:xfrm>
          <a:prstGeom prst="rect">
            <a:avLst/>
          </a:prstGeom>
        </p:spPr>
      </p:pic>
    </p:spTree>
    <p:extLst>
      <p:ext uri="{BB962C8B-B14F-4D97-AF65-F5344CB8AC3E}">
        <p14:creationId xmlns:p14="http://schemas.microsoft.com/office/powerpoint/2010/main" val="1500189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39</a:t>
            </a:fld>
            <a:endParaRPr lang="en-US" altLang="en-US"/>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8" name="New picture"/>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0"/>
            <a:ext cx="7558236" cy="68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Tree>
    <p:extLst>
      <p:ext uri="{BB962C8B-B14F-4D97-AF65-F5344CB8AC3E}">
        <p14:creationId xmlns:p14="http://schemas.microsoft.com/office/powerpoint/2010/main" val="193626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a:t>
            </a:fld>
            <a:endParaRPr lang="en-US" altLang="en-US"/>
          </a:p>
        </p:txBody>
      </p:sp>
      <p:sp>
        <p:nvSpPr>
          <p:cNvPr id="728066" name="Rectangle 1026"/>
          <p:cNvSpPr>
            <a:spLocks noGrp="1" noChangeArrowheads="1"/>
          </p:cNvSpPr>
          <p:nvPr>
            <p:ph type="title"/>
          </p:nvPr>
        </p:nvSpPr>
        <p:spPr/>
        <p:txBody>
          <a:bodyPr/>
          <a:lstStyle/>
          <a:p>
            <a:r>
              <a:rPr lang="en-US" dirty="0"/>
              <a:t>Table example – what is right/wrong?</a:t>
            </a:r>
          </a:p>
        </p:txBody>
      </p:sp>
      <p:sp>
        <p:nvSpPr>
          <p:cNvPr id="728067" name="Rectangle 1027"/>
          <p:cNvSpPr>
            <a:spLocks noGrp="1" noChangeArrowheads="1"/>
          </p:cNvSpPr>
          <p:nvPr>
            <p:ph type="body" idx="1"/>
          </p:nvPr>
        </p:nvSpPr>
        <p:spPr>
          <a:xfrm>
            <a:off x="457200" y="5440361"/>
            <a:ext cx="7696200" cy="690564"/>
          </a:xfrm>
        </p:spPr>
        <p:txBody>
          <a:bodyPr/>
          <a:lstStyle/>
          <a:p>
            <a:pPr marL="0" indent="0">
              <a:lnSpc>
                <a:spcPct val="90000"/>
              </a:lnSpc>
              <a:buSzTx/>
              <a:buNone/>
            </a:pPr>
            <a:r>
              <a:rPr lang="en-US" sz="1600" dirty="0"/>
              <a:t>European Heart Journal - Cardiovascular Imaging (2017) 18, 95-102 doi:10.1093/</a:t>
            </a:r>
            <a:r>
              <a:rPr lang="en-US" sz="1600" dirty="0" err="1"/>
              <a:t>ehjci</a:t>
            </a:r>
            <a:r>
              <a:rPr lang="en-US" sz="1600" dirty="0"/>
              <a:t>/jev357</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2" name="Picture 1"/>
          <p:cNvPicPr>
            <a:picLocks noChangeAspect="1"/>
          </p:cNvPicPr>
          <p:nvPr/>
        </p:nvPicPr>
        <p:blipFill>
          <a:blip r:embed="rId3"/>
          <a:stretch>
            <a:fillRect/>
          </a:stretch>
        </p:blipFill>
        <p:spPr>
          <a:xfrm>
            <a:off x="145574" y="1509199"/>
            <a:ext cx="8852851" cy="3839601"/>
          </a:xfrm>
          <a:prstGeom prst="rect">
            <a:avLst/>
          </a:prstGeom>
        </p:spPr>
      </p:pic>
    </p:spTree>
    <p:extLst>
      <p:ext uri="{BB962C8B-B14F-4D97-AF65-F5344CB8AC3E}">
        <p14:creationId xmlns:p14="http://schemas.microsoft.com/office/powerpoint/2010/main" val="3587767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40</a:t>
            </a:fld>
            <a:endParaRPr lang="en-US" altLang="en-US"/>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8" name="New picture"/>
          <p:cNvPicPr>
            <a:picLocks noChangeAspect="1" noChangeArrowheads="1"/>
          </p:cNvPicPr>
          <p:nvPr>
            <p:custDataLst>
              <p:tags r:id="rId1"/>
            </p:custDataLst>
          </p:nvPr>
        </p:nvPicPr>
        <p:blipFill rotWithShape="1">
          <a:blip r:embed="rId4">
            <a:extLst>
              <a:ext uri="{28A0092B-C50C-407E-A947-70E740481C1C}">
                <a14:useLocalDpi xmlns:a14="http://schemas.microsoft.com/office/drawing/2010/main" val="0"/>
              </a:ext>
            </a:extLst>
          </a:blip>
          <a:srcRect r="12384" b="69867"/>
          <a:stretch/>
        </p:blipFill>
        <p:spPr bwMode="auto">
          <a:xfrm>
            <a:off x="152400" y="2133600"/>
            <a:ext cx="907494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6" name="Rectangle 2"/>
          <p:cNvSpPr>
            <a:spLocks noGrp="1" noChangeArrowheads="1"/>
          </p:cNvSpPr>
          <p:nvPr>
            <p:ph type="title"/>
          </p:nvPr>
        </p:nvSpPr>
        <p:spPr>
          <a:xfrm>
            <a:off x="152400" y="457200"/>
            <a:ext cx="8305800" cy="808038"/>
          </a:xfrm>
        </p:spPr>
        <p:txBody>
          <a:bodyPr/>
          <a:lstStyle/>
          <a:p>
            <a:pPr eaLnBrk="1" hangingPunct="1"/>
            <a:r>
              <a:rPr lang="en-US" dirty="0"/>
              <a:t>Having your cake and eating it too</a:t>
            </a:r>
            <a:endParaRPr lang="en-US" sz="3200" dirty="0"/>
          </a:p>
        </p:txBody>
      </p:sp>
    </p:spTree>
    <p:extLst>
      <p:ext uri="{BB962C8B-B14F-4D97-AF65-F5344CB8AC3E}">
        <p14:creationId xmlns:p14="http://schemas.microsoft.com/office/powerpoint/2010/main" val="2674687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41</a:t>
            </a:fld>
            <a:endParaRPr lang="en-US" altLang="en-US"/>
          </a:p>
        </p:txBody>
      </p:sp>
      <p:sp>
        <p:nvSpPr>
          <p:cNvPr id="728066" name="Rectangle 1026"/>
          <p:cNvSpPr>
            <a:spLocks noGrp="1" noChangeArrowheads="1"/>
          </p:cNvSpPr>
          <p:nvPr>
            <p:ph type="title"/>
          </p:nvPr>
        </p:nvSpPr>
        <p:spPr/>
        <p:txBody>
          <a:bodyPr/>
          <a:lstStyle/>
          <a:p>
            <a:r>
              <a:rPr lang="en-US" dirty="0"/>
              <a:t>Graph types -</a:t>
            </a:r>
            <a:br>
              <a:rPr lang="en-US" dirty="0"/>
            </a:br>
            <a:r>
              <a:rPr lang="en-US" dirty="0"/>
              <a:t>Two at a time</a:t>
            </a:r>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a:t>Two numerical variables</a:t>
            </a:r>
          </a:p>
          <a:p>
            <a:pPr lvl="1">
              <a:lnSpc>
                <a:spcPct val="90000"/>
              </a:lnSpc>
              <a:buSzTx/>
              <a:buFont typeface="Wingdings" panose="05000000000000000000" pitchFamily="2" charset="2"/>
              <a:buChar char=""/>
            </a:pPr>
            <a:r>
              <a:rPr lang="en-US" dirty="0"/>
              <a:t>Scatterplot</a:t>
            </a:r>
          </a:p>
          <a:p>
            <a:pPr>
              <a:lnSpc>
                <a:spcPct val="90000"/>
              </a:lnSpc>
              <a:buSzTx/>
              <a:buFont typeface="Wingdings" panose="05000000000000000000" pitchFamily="2" charset="2"/>
              <a:buChar char=""/>
            </a:pPr>
            <a:r>
              <a:rPr lang="en-US" dirty="0"/>
              <a:t>Numerical and Categorical</a:t>
            </a:r>
          </a:p>
          <a:p>
            <a:pPr lvl="1">
              <a:lnSpc>
                <a:spcPct val="90000"/>
              </a:lnSpc>
              <a:buSzTx/>
              <a:buFont typeface="Wingdings" panose="05000000000000000000" pitchFamily="2" charset="2"/>
              <a:buChar char=""/>
            </a:pPr>
            <a:r>
              <a:rPr lang="en-US" dirty="0"/>
              <a:t>Bar chart</a:t>
            </a:r>
          </a:p>
          <a:p>
            <a:pPr lvl="1">
              <a:lnSpc>
                <a:spcPct val="90000"/>
              </a:lnSpc>
              <a:buSzTx/>
              <a:buFont typeface="Wingdings" panose="05000000000000000000" pitchFamily="2" charset="2"/>
              <a:buChar char=""/>
            </a:pPr>
            <a:r>
              <a:rPr lang="en-US" dirty="0"/>
              <a:t>Box plot</a:t>
            </a:r>
          </a:p>
          <a:p>
            <a:pPr>
              <a:lnSpc>
                <a:spcPct val="90000"/>
              </a:lnSpc>
              <a:buSzTx/>
              <a:buFont typeface="Wingdings" panose="05000000000000000000" pitchFamily="2" charset="2"/>
              <a:buChar char=""/>
            </a:pPr>
            <a:r>
              <a:rPr lang="en-US" dirty="0"/>
              <a:t>Two categorical</a:t>
            </a:r>
          </a:p>
          <a:p>
            <a:pPr lvl="1">
              <a:lnSpc>
                <a:spcPct val="90000"/>
              </a:lnSpc>
              <a:buSzTx/>
              <a:buFont typeface="Wingdings" panose="05000000000000000000" pitchFamily="2" charset="2"/>
              <a:buChar char=""/>
            </a:pPr>
            <a:r>
              <a:rPr lang="en-US" dirty="0"/>
              <a:t>Table</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554250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42</a:t>
            </a:fld>
            <a:endParaRPr lang="en-US" altLang="en-US"/>
          </a:p>
        </p:txBody>
      </p:sp>
      <p:sp>
        <p:nvSpPr>
          <p:cNvPr id="728066" name="Rectangle 1026"/>
          <p:cNvSpPr>
            <a:spLocks noGrp="1" noChangeArrowheads="1"/>
          </p:cNvSpPr>
          <p:nvPr>
            <p:ph type="title"/>
          </p:nvPr>
        </p:nvSpPr>
        <p:spPr/>
        <p:txBody>
          <a:bodyPr/>
          <a:lstStyle/>
          <a:p>
            <a:r>
              <a:rPr lang="en-US" dirty="0"/>
              <a:t>Outline for today</a:t>
            </a:r>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a:solidFill>
                  <a:schemeClr val="bg1">
                    <a:lumMod val="75000"/>
                  </a:schemeClr>
                </a:solidFill>
              </a:rPr>
              <a:t>Tables versus graphs</a:t>
            </a:r>
          </a:p>
          <a:p>
            <a:pPr marL="0" indent="0">
              <a:lnSpc>
                <a:spcPct val="90000"/>
              </a:lnSpc>
              <a:buSzTx/>
              <a:buNone/>
            </a:pPr>
            <a:endParaRPr lang="en-US" dirty="0">
              <a:solidFill>
                <a:schemeClr val="bg1">
                  <a:lumMod val="75000"/>
                </a:schemeClr>
              </a:solidFill>
            </a:endParaRPr>
          </a:p>
          <a:p>
            <a:pPr>
              <a:lnSpc>
                <a:spcPct val="90000"/>
              </a:lnSpc>
              <a:buSzTx/>
              <a:buFont typeface="Wingdings" panose="05000000000000000000" pitchFamily="2" charset="2"/>
              <a:buChar char=""/>
            </a:pPr>
            <a:r>
              <a:rPr lang="en-US" dirty="0">
                <a:solidFill>
                  <a:schemeClr val="bg1">
                    <a:lumMod val="75000"/>
                  </a:schemeClr>
                </a:solidFill>
              </a:rPr>
              <a:t>Table principles</a:t>
            </a:r>
          </a:p>
          <a:p>
            <a:pPr>
              <a:lnSpc>
                <a:spcPct val="90000"/>
              </a:lnSpc>
              <a:buSzTx/>
              <a:buFont typeface="Wingdings" panose="05000000000000000000" pitchFamily="2" charset="2"/>
              <a:buChar char=""/>
            </a:pPr>
            <a:r>
              <a:rPr lang="en-US" dirty="0">
                <a:solidFill>
                  <a:schemeClr val="bg1">
                    <a:lumMod val="75000"/>
                  </a:schemeClr>
                </a:solidFill>
              </a:rPr>
              <a:t>Table practice</a:t>
            </a:r>
          </a:p>
          <a:p>
            <a:pPr marL="0" indent="0">
              <a:lnSpc>
                <a:spcPct val="90000"/>
              </a:lnSpc>
              <a:buSzTx/>
              <a:buNone/>
            </a:pPr>
            <a:endParaRPr lang="en-US" dirty="0">
              <a:solidFill>
                <a:schemeClr val="bg1">
                  <a:lumMod val="75000"/>
                </a:schemeClr>
              </a:solidFill>
            </a:endParaRPr>
          </a:p>
          <a:p>
            <a:pPr>
              <a:lnSpc>
                <a:spcPct val="90000"/>
              </a:lnSpc>
              <a:buSzTx/>
              <a:buFont typeface="Wingdings" panose="05000000000000000000" pitchFamily="2" charset="2"/>
              <a:buChar char=""/>
            </a:pPr>
            <a:r>
              <a:rPr lang="en-US" dirty="0">
                <a:solidFill>
                  <a:schemeClr val="bg1">
                    <a:lumMod val="75000"/>
                  </a:schemeClr>
                </a:solidFill>
              </a:rPr>
              <a:t>Graph principles</a:t>
            </a:r>
          </a:p>
          <a:p>
            <a:pPr>
              <a:lnSpc>
                <a:spcPct val="90000"/>
              </a:lnSpc>
              <a:buSzTx/>
              <a:buFont typeface="Wingdings" panose="05000000000000000000" pitchFamily="2" charset="2"/>
              <a:buChar char=""/>
            </a:pPr>
            <a:r>
              <a:rPr lang="en-US" dirty="0">
                <a:solidFill>
                  <a:schemeClr val="bg1">
                    <a:lumMod val="75000"/>
                  </a:schemeClr>
                </a:solidFill>
              </a:rPr>
              <a:t>Graph types</a:t>
            </a:r>
          </a:p>
          <a:p>
            <a:pPr>
              <a:lnSpc>
                <a:spcPct val="90000"/>
              </a:lnSpc>
              <a:buSzTx/>
              <a:buFont typeface="Wingdings" panose="05000000000000000000" pitchFamily="2" charset="2"/>
              <a:buChar char=""/>
            </a:pPr>
            <a:r>
              <a:rPr lang="en-US" dirty="0"/>
              <a:t>Graph practice</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528728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457200"/>
            <a:ext cx="8305800" cy="808038"/>
          </a:xfrm>
        </p:spPr>
        <p:txBody>
          <a:bodyPr/>
          <a:lstStyle/>
          <a:p>
            <a:pPr eaLnBrk="1" hangingPunct="1"/>
            <a:r>
              <a:rPr lang="en-US" sz="3200" u="sng" dirty="0"/>
              <a:t>Ex</a:t>
            </a:r>
            <a:r>
              <a:rPr lang="en-US" sz="3200" dirty="0"/>
              <a:t>: HPV vaccine uptake in Netherlands</a:t>
            </a:r>
            <a:endParaRPr lang="en-US" sz="3200" u="sng" dirty="0"/>
          </a:p>
        </p:txBody>
      </p:sp>
      <p:sp>
        <p:nvSpPr>
          <p:cNvPr id="6147" name="Rectangle 3"/>
          <p:cNvSpPr>
            <a:spLocks noGrp="1" noChangeArrowheads="1"/>
          </p:cNvSpPr>
          <p:nvPr>
            <p:ph type="body" idx="1"/>
          </p:nvPr>
        </p:nvSpPr>
        <p:spPr>
          <a:xfrm>
            <a:off x="304800" y="1371600"/>
            <a:ext cx="8534400" cy="4191000"/>
          </a:xfrm>
          <a:solidFill>
            <a:schemeClr val="bg1"/>
          </a:solidFill>
        </p:spPr>
        <p:txBody>
          <a:bodyPr/>
          <a:lstStyle/>
          <a:p>
            <a:pPr marL="0" indent="0" algn="just" eaLnBrk="1" hangingPunct="1">
              <a:lnSpc>
                <a:spcPct val="90000"/>
              </a:lnSpc>
              <a:buFont typeface="Wingdings" pitchFamily="2" charset="2"/>
              <a:buNone/>
            </a:pPr>
            <a:r>
              <a:rPr lang="en-US" dirty="0">
                <a:solidFill>
                  <a:srgbClr val="000000"/>
                </a:solidFill>
                <a:cs typeface="Times New Roman" pitchFamily="18" charset="0"/>
              </a:rPr>
              <a:t>Pot </a:t>
            </a:r>
            <a:r>
              <a:rPr lang="en-US" i="1" dirty="0">
                <a:solidFill>
                  <a:srgbClr val="000000"/>
                </a:solidFill>
                <a:cs typeface="Times New Roman" pitchFamily="18" charset="0"/>
              </a:rPr>
              <a:t>et al </a:t>
            </a:r>
            <a:r>
              <a:rPr lang="en-US" dirty="0">
                <a:solidFill>
                  <a:srgbClr val="000000"/>
                </a:solidFill>
                <a:cs typeface="Times New Roman" pitchFamily="18" charset="0"/>
              </a:rPr>
              <a:t>(</a:t>
            </a:r>
            <a:r>
              <a:rPr lang="en-US" i="1" dirty="0" err="1">
                <a:solidFill>
                  <a:srgbClr val="000000"/>
                </a:solidFill>
                <a:cs typeface="Times New Roman" pitchFamily="18" charset="0"/>
              </a:rPr>
              <a:t>Prev</a:t>
            </a:r>
            <a:r>
              <a:rPr lang="en-US" i="1" dirty="0">
                <a:solidFill>
                  <a:srgbClr val="000000"/>
                </a:solidFill>
                <a:cs typeface="Times New Roman" pitchFamily="18" charset="0"/>
              </a:rPr>
              <a:t> Med</a:t>
            </a:r>
            <a:r>
              <a:rPr lang="en-US" dirty="0">
                <a:solidFill>
                  <a:srgbClr val="000000"/>
                </a:solidFill>
                <a:cs typeface="Times New Roman" pitchFamily="18" charset="0"/>
              </a:rPr>
              <a:t>, 2017) wanted to understand which variables were associated with intent for mothers to get their 12 year-old daughters vaccinated.   Intention is measured on a scale from 1 (definitely not) to 7 (definitely yes).  8,062 responses.</a:t>
            </a:r>
          </a:p>
          <a:p>
            <a:pPr marL="0" indent="0" algn="just" eaLnBrk="1" hangingPunct="1">
              <a:lnSpc>
                <a:spcPct val="90000"/>
              </a:lnSpc>
              <a:buFont typeface="Wingdings" pitchFamily="2" charset="2"/>
              <a:buNone/>
            </a:pPr>
            <a:endParaRPr lang="en-US" sz="900" dirty="0">
              <a:solidFill>
                <a:srgbClr val="000000"/>
              </a:solidFill>
              <a:cs typeface="Times New Roman" pitchFamily="18" charset="0"/>
            </a:endParaRPr>
          </a:p>
          <a:p>
            <a:pPr marL="0" indent="0" algn="just" eaLnBrk="1" hangingPunct="1">
              <a:lnSpc>
                <a:spcPct val="90000"/>
              </a:lnSpc>
              <a:buFont typeface="Wingdings" pitchFamily="2" charset="2"/>
              <a:buNone/>
            </a:pPr>
            <a:r>
              <a:rPr lang="en-US" dirty="0">
                <a:solidFill>
                  <a:srgbClr val="000000"/>
                </a:solidFill>
                <a:cs typeface="Times New Roman" pitchFamily="18" charset="0"/>
              </a:rPr>
              <a:t>One of those predictors was knowledge about the HPV vaccine.   Knowledge was assessed as the sum across 8 questions with -1 for wrong, +1 for correct (so a range of -8 to 8).</a:t>
            </a:r>
          </a:p>
          <a:p>
            <a:pPr marL="0" indent="0" algn="just" eaLnBrk="1" hangingPunct="1">
              <a:lnSpc>
                <a:spcPct val="90000"/>
              </a:lnSpc>
              <a:buFont typeface="Wingdings" pitchFamily="2" charset="2"/>
              <a:buNone/>
            </a:pPr>
            <a:r>
              <a:rPr lang="en-US" dirty="0">
                <a:solidFill>
                  <a:srgbClr val="FF0000"/>
                </a:solidFill>
                <a:cs typeface="Times New Roman" pitchFamily="18" charset="0"/>
              </a:rPr>
              <a:t>What type graph to assess association?</a:t>
            </a:r>
          </a:p>
          <a:p>
            <a:pPr marL="0" indent="0" algn="just" eaLnBrk="1" hangingPunct="1">
              <a:lnSpc>
                <a:spcPct val="90000"/>
              </a:lnSpc>
              <a:buFont typeface="Wingdings" pitchFamily="2" charset="2"/>
              <a:buNone/>
            </a:pPr>
            <a:endParaRPr lang="en-US" dirty="0">
              <a:solidFill>
                <a:srgbClr val="000000"/>
              </a:solidFill>
              <a:cs typeface="Times New Roman" pitchFamily="18" charset="0"/>
            </a:endParaRPr>
          </a:p>
          <a:p>
            <a:pPr marL="0" indent="0" algn="just" eaLnBrk="1" hangingPunct="1">
              <a:lnSpc>
                <a:spcPct val="90000"/>
              </a:lnSpc>
              <a:buFont typeface="Wingdings" pitchFamily="2" charset="2"/>
              <a:buNone/>
            </a:pPr>
            <a:r>
              <a:rPr lang="en-US" dirty="0">
                <a:solidFill>
                  <a:srgbClr val="000000"/>
                </a:solidFill>
                <a:cs typeface="Times New Roman" pitchFamily="18" charset="0"/>
              </a:rPr>
              <a:t> </a:t>
            </a:r>
          </a:p>
          <a:p>
            <a:pPr marL="0" indent="0" algn="just" eaLnBrk="1" hangingPunct="1">
              <a:lnSpc>
                <a:spcPct val="90000"/>
              </a:lnSpc>
              <a:buFont typeface="Wingdings" pitchFamily="2" charset="2"/>
              <a:buNone/>
            </a:pPr>
            <a:r>
              <a:rPr lang="en-US" dirty="0">
                <a:solidFill>
                  <a:srgbClr val="000000"/>
                </a:solidFill>
                <a:cs typeface="Times New Roman" pitchFamily="18" charset="0"/>
              </a:rPr>
              <a:t> </a:t>
            </a:r>
          </a:p>
        </p:txBody>
      </p:sp>
    </p:spTree>
    <p:extLst>
      <p:ext uri="{BB962C8B-B14F-4D97-AF65-F5344CB8AC3E}">
        <p14:creationId xmlns:p14="http://schemas.microsoft.com/office/powerpoint/2010/main" val="143916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0"/>
            <a:ext cx="7543800" cy="1295400"/>
          </a:xfrm>
        </p:spPr>
        <p:txBody>
          <a:bodyPr/>
          <a:lstStyle/>
          <a:p>
            <a:pPr eaLnBrk="1" hangingPunct="1"/>
            <a:r>
              <a:rPr lang="en-US" dirty="0"/>
              <a:t>Data consistent with Pot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05" y="1062789"/>
            <a:ext cx="7920990" cy="5760720"/>
          </a:xfrm>
          <a:prstGeom prst="rect">
            <a:avLst/>
          </a:prstGeom>
        </p:spPr>
      </p:pic>
      <p:sp>
        <p:nvSpPr>
          <p:cNvPr id="2" name="TextBox 1">
            <a:extLst>
              <a:ext uri="{FF2B5EF4-FFF2-40B4-BE49-F238E27FC236}">
                <a16:creationId xmlns:a16="http://schemas.microsoft.com/office/drawing/2014/main" id="{A3982A48-D05A-004E-9492-01D44BCEA173}"/>
              </a:ext>
            </a:extLst>
          </p:cNvPr>
          <p:cNvSpPr txBox="1"/>
          <p:nvPr/>
        </p:nvSpPr>
        <p:spPr>
          <a:xfrm rot="16200000">
            <a:off x="-638075" y="3441796"/>
            <a:ext cx="1981200" cy="381000"/>
          </a:xfrm>
          <a:prstGeom prst="rect">
            <a:avLst/>
          </a:prstGeom>
          <a:noFill/>
        </p:spPr>
        <p:txBody>
          <a:bodyPr wrap="square" rtlCol="0">
            <a:spAutoFit/>
          </a:bodyPr>
          <a:lstStyle/>
          <a:p>
            <a:r>
              <a:rPr lang="en-US" dirty="0"/>
              <a:t>intent</a:t>
            </a:r>
          </a:p>
        </p:txBody>
      </p:sp>
    </p:spTree>
    <p:extLst>
      <p:ext uri="{BB962C8B-B14F-4D97-AF65-F5344CB8AC3E}">
        <p14:creationId xmlns:p14="http://schemas.microsoft.com/office/powerpoint/2010/main" val="2638116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0"/>
            <a:ext cx="7543800" cy="1295400"/>
          </a:xfrm>
        </p:spPr>
        <p:txBody>
          <a:bodyPr/>
          <a:lstStyle/>
          <a:p>
            <a:pPr eaLnBrk="1" hangingPunct="1"/>
            <a:r>
              <a:rPr lang="en-US" dirty="0"/>
              <a:t>Add jitter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909"/>
            <a:ext cx="9144000" cy="6650182"/>
          </a:xfrm>
          <a:prstGeom prst="rect">
            <a:avLst/>
          </a:prstGeom>
        </p:spPr>
      </p:pic>
      <p:sp>
        <p:nvSpPr>
          <p:cNvPr id="4" name="TextBox 3">
            <a:extLst>
              <a:ext uri="{FF2B5EF4-FFF2-40B4-BE49-F238E27FC236}">
                <a16:creationId xmlns:a16="http://schemas.microsoft.com/office/drawing/2014/main" id="{720D5712-A2F7-F245-93C2-0053BCE07ABE}"/>
              </a:ext>
            </a:extLst>
          </p:cNvPr>
          <p:cNvSpPr txBox="1"/>
          <p:nvPr/>
        </p:nvSpPr>
        <p:spPr>
          <a:xfrm rot="16200000">
            <a:off x="-638075" y="3441796"/>
            <a:ext cx="1981200" cy="381000"/>
          </a:xfrm>
          <a:prstGeom prst="rect">
            <a:avLst/>
          </a:prstGeom>
          <a:noFill/>
        </p:spPr>
        <p:txBody>
          <a:bodyPr wrap="square" rtlCol="0">
            <a:spAutoFit/>
          </a:bodyPr>
          <a:lstStyle/>
          <a:p>
            <a:r>
              <a:rPr lang="en-US" dirty="0"/>
              <a:t>intent</a:t>
            </a:r>
          </a:p>
        </p:txBody>
      </p:sp>
    </p:spTree>
    <p:extLst>
      <p:ext uri="{BB962C8B-B14F-4D97-AF65-F5344CB8AC3E}">
        <p14:creationId xmlns:p14="http://schemas.microsoft.com/office/powerpoint/2010/main" val="10327365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0"/>
            <a:ext cx="7543800" cy="1295400"/>
          </a:xfrm>
        </p:spPr>
        <p:txBody>
          <a:bodyPr/>
          <a:lstStyle/>
          <a:p>
            <a:pPr eaLnBrk="1" hangingPunct="1"/>
            <a:r>
              <a:rPr lang="en-US" dirty="0"/>
              <a:t>Add smoother line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909"/>
            <a:ext cx="9144000" cy="6650182"/>
          </a:xfrm>
          <a:prstGeom prst="rect">
            <a:avLst/>
          </a:prstGeom>
        </p:spPr>
      </p:pic>
      <p:sp>
        <p:nvSpPr>
          <p:cNvPr id="4" name="TextBox 3">
            <a:extLst>
              <a:ext uri="{FF2B5EF4-FFF2-40B4-BE49-F238E27FC236}">
                <a16:creationId xmlns:a16="http://schemas.microsoft.com/office/drawing/2014/main" id="{27C25F68-D942-3744-8EA2-D63E6C453BDC}"/>
              </a:ext>
            </a:extLst>
          </p:cNvPr>
          <p:cNvSpPr txBox="1"/>
          <p:nvPr/>
        </p:nvSpPr>
        <p:spPr>
          <a:xfrm rot="16200000">
            <a:off x="-638075" y="3441796"/>
            <a:ext cx="1981200" cy="381000"/>
          </a:xfrm>
          <a:prstGeom prst="rect">
            <a:avLst/>
          </a:prstGeom>
          <a:noFill/>
        </p:spPr>
        <p:txBody>
          <a:bodyPr wrap="square" rtlCol="0">
            <a:spAutoFit/>
          </a:bodyPr>
          <a:lstStyle/>
          <a:p>
            <a:r>
              <a:rPr lang="en-US" dirty="0"/>
              <a:t>intent</a:t>
            </a:r>
          </a:p>
        </p:txBody>
      </p:sp>
    </p:spTree>
    <p:extLst>
      <p:ext uri="{BB962C8B-B14F-4D97-AF65-F5344CB8AC3E}">
        <p14:creationId xmlns:p14="http://schemas.microsoft.com/office/powerpoint/2010/main" val="2319620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0"/>
            <a:ext cx="7543800" cy="1295400"/>
          </a:xfrm>
        </p:spPr>
        <p:txBody>
          <a:bodyPr/>
          <a:lstStyle/>
          <a:p>
            <a:pPr eaLnBrk="1" hangingPunct="1"/>
            <a:r>
              <a:rPr lang="en-US" dirty="0"/>
              <a:t>Just plot mean values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909"/>
            <a:ext cx="9144000" cy="6650182"/>
          </a:xfrm>
          <a:prstGeom prst="rect">
            <a:avLst/>
          </a:prstGeom>
        </p:spPr>
      </p:pic>
      <p:sp>
        <p:nvSpPr>
          <p:cNvPr id="4" name="TextBox 3">
            <a:extLst>
              <a:ext uri="{FF2B5EF4-FFF2-40B4-BE49-F238E27FC236}">
                <a16:creationId xmlns:a16="http://schemas.microsoft.com/office/drawing/2014/main" id="{9E4C59A7-BF00-F449-9FEB-306825B91417}"/>
              </a:ext>
            </a:extLst>
          </p:cNvPr>
          <p:cNvSpPr txBox="1"/>
          <p:nvPr/>
        </p:nvSpPr>
        <p:spPr>
          <a:xfrm rot="16200000">
            <a:off x="-638075" y="3441796"/>
            <a:ext cx="1981200" cy="381000"/>
          </a:xfrm>
          <a:prstGeom prst="rect">
            <a:avLst/>
          </a:prstGeom>
          <a:noFill/>
        </p:spPr>
        <p:txBody>
          <a:bodyPr wrap="square" rtlCol="0">
            <a:spAutoFit/>
          </a:bodyPr>
          <a:lstStyle/>
          <a:p>
            <a:r>
              <a:rPr lang="en-US" dirty="0"/>
              <a:t>intent</a:t>
            </a:r>
          </a:p>
        </p:txBody>
      </p:sp>
    </p:spTree>
    <p:extLst>
      <p:ext uri="{BB962C8B-B14F-4D97-AF65-F5344CB8AC3E}">
        <p14:creationId xmlns:p14="http://schemas.microsoft.com/office/powerpoint/2010/main" val="29287603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0"/>
            <a:ext cx="7543800" cy="1295400"/>
          </a:xfrm>
        </p:spPr>
        <p:txBody>
          <a:bodyPr/>
          <a:lstStyle/>
          <a:p>
            <a:pPr eaLnBrk="1" hangingPunct="1"/>
            <a:r>
              <a:rPr lang="en-US" dirty="0"/>
              <a:t>Mean values plus fitted line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4247"/>
            <a:ext cx="9144000" cy="6650182"/>
          </a:xfrm>
          <a:prstGeom prst="rect">
            <a:avLst/>
          </a:prstGeom>
        </p:spPr>
      </p:pic>
      <p:sp>
        <p:nvSpPr>
          <p:cNvPr id="4" name="TextBox 3">
            <a:extLst>
              <a:ext uri="{FF2B5EF4-FFF2-40B4-BE49-F238E27FC236}">
                <a16:creationId xmlns:a16="http://schemas.microsoft.com/office/drawing/2014/main" id="{71B6F43B-DD7B-E047-954B-07BBC1F3954B}"/>
              </a:ext>
            </a:extLst>
          </p:cNvPr>
          <p:cNvSpPr txBox="1"/>
          <p:nvPr/>
        </p:nvSpPr>
        <p:spPr>
          <a:xfrm rot="16200000">
            <a:off x="-638075" y="3441796"/>
            <a:ext cx="1981200" cy="381000"/>
          </a:xfrm>
          <a:prstGeom prst="rect">
            <a:avLst/>
          </a:prstGeom>
          <a:noFill/>
        </p:spPr>
        <p:txBody>
          <a:bodyPr wrap="square" rtlCol="0">
            <a:spAutoFit/>
          </a:bodyPr>
          <a:lstStyle/>
          <a:p>
            <a:r>
              <a:rPr lang="en-US" dirty="0"/>
              <a:t>intent</a:t>
            </a:r>
          </a:p>
        </p:txBody>
      </p:sp>
    </p:spTree>
    <p:extLst>
      <p:ext uri="{BB962C8B-B14F-4D97-AF65-F5344CB8AC3E}">
        <p14:creationId xmlns:p14="http://schemas.microsoft.com/office/powerpoint/2010/main" val="3608026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0"/>
            <a:ext cx="7543800" cy="1295400"/>
          </a:xfrm>
        </p:spPr>
        <p:txBody>
          <a:bodyPr/>
          <a:lstStyle/>
          <a:p>
            <a:pPr eaLnBrk="1" hangingPunct="1"/>
            <a:r>
              <a:rPr lang="en-US" dirty="0"/>
              <a:t>Compare with original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3480"/>
            <a:ext cx="7920990" cy="5760720"/>
          </a:xfrm>
          <a:prstGeom prst="rect">
            <a:avLst/>
          </a:prstGeom>
        </p:spPr>
      </p:pic>
      <p:sp>
        <p:nvSpPr>
          <p:cNvPr id="5" name="TextBox 4">
            <a:extLst>
              <a:ext uri="{FF2B5EF4-FFF2-40B4-BE49-F238E27FC236}">
                <a16:creationId xmlns:a16="http://schemas.microsoft.com/office/drawing/2014/main" id="{1CBB6F84-BED6-5F42-9C71-75D147749A8C}"/>
              </a:ext>
            </a:extLst>
          </p:cNvPr>
          <p:cNvSpPr txBox="1"/>
          <p:nvPr/>
        </p:nvSpPr>
        <p:spPr>
          <a:xfrm rot="16200000">
            <a:off x="-638075" y="3441796"/>
            <a:ext cx="1981200" cy="381000"/>
          </a:xfrm>
          <a:prstGeom prst="rect">
            <a:avLst/>
          </a:prstGeom>
          <a:noFill/>
        </p:spPr>
        <p:txBody>
          <a:bodyPr wrap="square" rtlCol="0">
            <a:spAutoFit/>
          </a:bodyPr>
          <a:lstStyle/>
          <a:p>
            <a:r>
              <a:rPr lang="en-US" dirty="0"/>
              <a:t>intent</a:t>
            </a:r>
          </a:p>
        </p:txBody>
      </p:sp>
    </p:spTree>
    <p:extLst>
      <p:ext uri="{BB962C8B-B14F-4D97-AF65-F5344CB8AC3E}">
        <p14:creationId xmlns:p14="http://schemas.microsoft.com/office/powerpoint/2010/main" val="300221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5</a:t>
            </a:fld>
            <a:endParaRPr lang="en-US" altLang="en-US"/>
          </a:p>
        </p:txBody>
      </p:sp>
      <p:sp>
        <p:nvSpPr>
          <p:cNvPr id="728066" name="Rectangle 1026"/>
          <p:cNvSpPr>
            <a:spLocks noGrp="1" noChangeArrowheads="1"/>
          </p:cNvSpPr>
          <p:nvPr>
            <p:ph type="title"/>
          </p:nvPr>
        </p:nvSpPr>
        <p:spPr>
          <a:xfrm>
            <a:off x="457200" y="-609600"/>
            <a:ext cx="7543800" cy="1295400"/>
          </a:xfrm>
        </p:spPr>
        <p:txBody>
          <a:bodyPr/>
          <a:lstStyle/>
          <a:p>
            <a:r>
              <a:rPr lang="en-US" dirty="0"/>
              <a:t>Table example – focus on right side</a:t>
            </a:r>
          </a:p>
        </p:txBody>
      </p:sp>
      <p:sp>
        <p:nvSpPr>
          <p:cNvPr id="728067" name="Rectangle 1027"/>
          <p:cNvSpPr>
            <a:spLocks noGrp="1" noChangeArrowheads="1"/>
          </p:cNvSpPr>
          <p:nvPr>
            <p:ph type="body" idx="1"/>
          </p:nvPr>
        </p:nvSpPr>
        <p:spPr/>
        <p:txBody>
          <a:bodyPr/>
          <a:lstStyle/>
          <a:p>
            <a:pPr marL="0" indent="0">
              <a:lnSpc>
                <a:spcPct val="90000"/>
              </a:lnSpc>
              <a:buSzTx/>
              <a:buNone/>
            </a:pPr>
            <a:endParaRPr lang="en-US" dirty="0"/>
          </a:p>
          <a:p>
            <a:pPr>
              <a:lnSpc>
                <a:spcPct val="90000"/>
              </a:lnSpc>
              <a:buSzTx/>
              <a:buFont typeface="Wingdings" panose="05000000000000000000" pitchFamily="2" charset="2"/>
              <a:buChar char=""/>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grpSp>
        <p:nvGrpSpPr>
          <p:cNvPr id="3" name="Group 2"/>
          <p:cNvGrpSpPr/>
          <p:nvPr/>
        </p:nvGrpSpPr>
        <p:grpSpPr>
          <a:xfrm>
            <a:off x="145575" y="685800"/>
            <a:ext cx="8922225" cy="5791199"/>
            <a:chOff x="145575" y="1509199"/>
            <a:chExt cx="7176845" cy="4528605"/>
          </a:xfrm>
        </p:grpSpPr>
        <p:pic>
          <p:nvPicPr>
            <p:cNvPr id="7" name="Picture 6"/>
            <p:cNvPicPr>
              <a:picLocks noChangeAspect="1"/>
            </p:cNvPicPr>
            <p:nvPr/>
          </p:nvPicPr>
          <p:blipFill rotWithShape="1">
            <a:blip r:embed="rId3"/>
            <a:srcRect l="60329" t="7253" b="17333"/>
            <a:stretch/>
          </p:blipFill>
          <p:spPr>
            <a:xfrm>
              <a:off x="1828800" y="1783080"/>
              <a:ext cx="4325336" cy="3566160"/>
            </a:xfrm>
            <a:prstGeom prst="rect">
              <a:avLst/>
            </a:prstGeom>
          </p:spPr>
        </p:pic>
        <p:pic>
          <p:nvPicPr>
            <p:cNvPr id="8" name="Picture 7"/>
            <p:cNvPicPr>
              <a:picLocks noChangeAspect="1"/>
            </p:cNvPicPr>
            <p:nvPr/>
          </p:nvPicPr>
          <p:blipFill rotWithShape="1">
            <a:blip r:embed="rId3"/>
            <a:srcRect t="79685" r="19014" b="1"/>
            <a:stretch/>
          </p:blipFill>
          <p:spPr>
            <a:xfrm>
              <a:off x="152794" y="5257800"/>
              <a:ext cx="7169626" cy="780004"/>
            </a:xfrm>
            <a:prstGeom prst="rect">
              <a:avLst/>
            </a:prstGeom>
          </p:spPr>
        </p:pic>
        <p:pic>
          <p:nvPicPr>
            <p:cNvPr id="10" name="Picture 9"/>
            <p:cNvPicPr>
              <a:picLocks noChangeAspect="1"/>
            </p:cNvPicPr>
            <p:nvPr/>
          </p:nvPicPr>
          <p:blipFill rotWithShape="1">
            <a:blip r:embed="rId3"/>
            <a:srcRect t="8324" r="81847" b="18247"/>
            <a:stretch/>
          </p:blipFill>
          <p:spPr>
            <a:xfrm>
              <a:off x="145575" y="1828800"/>
              <a:ext cx="1980551" cy="3474720"/>
            </a:xfrm>
            <a:prstGeom prst="rect">
              <a:avLst/>
            </a:prstGeom>
          </p:spPr>
        </p:pic>
        <p:pic>
          <p:nvPicPr>
            <p:cNvPr id="2" name="Picture 1"/>
            <p:cNvPicPr>
              <a:picLocks noChangeAspect="1"/>
            </p:cNvPicPr>
            <p:nvPr/>
          </p:nvPicPr>
          <p:blipFill rotWithShape="1">
            <a:blip r:embed="rId3"/>
            <a:srcRect r="34507" b="89692"/>
            <a:stretch/>
          </p:blipFill>
          <p:spPr>
            <a:xfrm>
              <a:off x="145575" y="1509199"/>
              <a:ext cx="5798026" cy="395801"/>
            </a:xfrm>
            <a:prstGeom prst="rect">
              <a:avLst/>
            </a:prstGeom>
          </p:spPr>
        </p:pic>
      </p:grpSp>
    </p:spTree>
    <p:extLst>
      <p:ext uri="{BB962C8B-B14F-4D97-AF65-F5344CB8AC3E}">
        <p14:creationId xmlns:p14="http://schemas.microsoft.com/office/powerpoint/2010/main" val="3334931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50</a:t>
            </a:fld>
            <a:endParaRPr lang="en-US" altLang="en-US"/>
          </a:p>
        </p:txBody>
      </p:sp>
      <p:sp>
        <p:nvSpPr>
          <p:cNvPr id="728066" name="Rectangle 1026"/>
          <p:cNvSpPr>
            <a:spLocks noGrp="1" noChangeArrowheads="1"/>
          </p:cNvSpPr>
          <p:nvPr>
            <p:ph type="title"/>
          </p:nvPr>
        </p:nvSpPr>
        <p:spPr/>
        <p:txBody>
          <a:bodyPr/>
          <a:lstStyle/>
          <a:p>
            <a:r>
              <a:rPr lang="en-US" dirty="0"/>
              <a:t>Graph practice</a:t>
            </a:r>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a:t>OAI data – is the volume of cartilage in the knee different between those who have painful knee arthritis and those that do not?</a:t>
            </a:r>
          </a:p>
          <a:p>
            <a:pPr marL="0" indent="0">
              <a:lnSpc>
                <a:spcPct val="90000"/>
              </a:lnSpc>
              <a:buSzTx/>
              <a:buNone/>
            </a:pPr>
            <a:endParaRPr lang="en-US" dirty="0"/>
          </a:p>
          <a:p>
            <a:pPr marL="0" indent="0">
              <a:lnSpc>
                <a:spcPct val="90000"/>
              </a:lnSpc>
              <a:buSzTx/>
              <a:buNone/>
            </a:pPr>
            <a:r>
              <a:rPr lang="en-US" dirty="0"/>
              <a:t>Preferred graph type?</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812538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51</a:t>
            </a:fld>
            <a:endParaRPr lang="en-US" altLang="en-US"/>
          </a:p>
        </p:txBody>
      </p:sp>
      <p:sp>
        <p:nvSpPr>
          <p:cNvPr id="728066" name="Rectangle 1026"/>
          <p:cNvSpPr>
            <a:spLocks noGrp="1" noChangeArrowheads="1"/>
          </p:cNvSpPr>
          <p:nvPr>
            <p:ph type="title"/>
          </p:nvPr>
        </p:nvSpPr>
        <p:spPr>
          <a:xfrm>
            <a:off x="457200" y="-457200"/>
            <a:ext cx="7543800" cy="1295400"/>
          </a:xfrm>
        </p:spPr>
        <p:txBody>
          <a:bodyPr/>
          <a:lstStyle/>
          <a:p>
            <a:r>
              <a:rPr lang="en-US" dirty="0"/>
              <a:t>OAI cartilage volume</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909"/>
            <a:ext cx="9144000" cy="6650182"/>
          </a:xfrm>
          <a:prstGeom prst="rect">
            <a:avLst/>
          </a:prstGeom>
        </p:spPr>
      </p:pic>
      <p:sp>
        <p:nvSpPr>
          <p:cNvPr id="7" name="TextBox 6">
            <a:extLst>
              <a:ext uri="{FF2B5EF4-FFF2-40B4-BE49-F238E27FC236}">
                <a16:creationId xmlns:a16="http://schemas.microsoft.com/office/drawing/2014/main" id="{98A8CE9B-8B18-8F41-85F9-EAF8FA4D74FA}"/>
              </a:ext>
            </a:extLst>
          </p:cNvPr>
          <p:cNvSpPr txBox="1"/>
          <p:nvPr/>
        </p:nvSpPr>
        <p:spPr>
          <a:xfrm rot="16200000">
            <a:off x="-638075" y="3441796"/>
            <a:ext cx="1981200" cy="381000"/>
          </a:xfrm>
          <a:prstGeom prst="rect">
            <a:avLst/>
          </a:prstGeom>
          <a:noFill/>
        </p:spPr>
        <p:txBody>
          <a:bodyPr wrap="square" rtlCol="0">
            <a:spAutoFit/>
          </a:bodyPr>
          <a:lstStyle/>
          <a:p>
            <a:r>
              <a:rPr lang="en-US" dirty="0"/>
              <a:t>Cartilage volume</a:t>
            </a:r>
          </a:p>
        </p:txBody>
      </p:sp>
    </p:spTree>
    <p:extLst>
      <p:ext uri="{BB962C8B-B14F-4D97-AF65-F5344CB8AC3E}">
        <p14:creationId xmlns:p14="http://schemas.microsoft.com/office/powerpoint/2010/main" val="2388269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2223"/>
            <a:ext cx="9144000" cy="6650182"/>
          </a:xfrm>
          <a:prstGeom prst="rect">
            <a:avLst/>
          </a:prstGeom>
        </p:spPr>
      </p:pic>
      <p:sp>
        <p:nvSpPr>
          <p:cNvPr id="5" name="Slide Number Placeholder 5"/>
          <p:cNvSpPr>
            <a:spLocks noGrp="1"/>
          </p:cNvSpPr>
          <p:nvPr>
            <p:ph type="sldNum" sz="quarter" idx="12"/>
          </p:nvPr>
        </p:nvSpPr>
        <p:spPr/>
        <p:txBody>
          <a:bodyPr/>
          <a:lstStyle/>
          <a:p>
            <a:fld id="{4ECD52D9-4819-4733-ADD5-75193A649211}" type="slidenum">
              <a:rPr lang="en-US" altLang="en-US"/>
              <a:pPr/>
              <a:t>52</a:t>
            </a:fld>
            <a:endParaRPr lang="en-US" altLang="en-US"/>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
        <p:nvSpPr>
          <p:cNvPr id="3" name="TextBox 2"/>
          <p:cNvSpPr txBox="1"/>
          <p:nvPr/>
        </p:nvSpPr>
        <p:spPr>
          <a:xfrm>
            <a:off x="1562100" y="1981199"/>
            <a:ext cx="2705100" cy="4265793"/>
          </a:xfrm>
          <a:prstGeom prst="rect">
            <a:avLst/>
          </a:prstGeom>
          <a:solidFill>
            <a:schemeClr val="bg1"/>
          </a:solidFill>
        </p:spPr>
        <p:txBody>
          <a:bodyPr wrap="square" rtlCol="0">
            <a:spAutoFit/>
          </a:bodyPr>
          <a:lstStyle/>
          <a:p>
            <a:endParaRPr lang="en-US"/>
          </a:p>
        </p:txBody>
      </p:sp>
      <p:sp>
        <p:nvSpPr>
          <p:cNvPr id="7" name="TextBox 6"/>
          <p:cNvSpPr txBox="1"/>
          <p:nvPr/>
        </p:nvSpPr>
        <p:spPr>
          <a:xfrm>
            <a:off x="5676900" y="2286000"/>
            <a:ext cx="2552700" cy="3957944"/>
          </a:xfrm>
          <a:prstGeom prst="rect">
            <a:avLst/>
          </a:prstGeom>
          <a:solidFill>
            <a:schemeClr val="bg1"/>
          </a:solidFill>
        </p:spPr>
        <p:txBody>
          <a:bodyPr wrap="square" rtlCol="0">
            <a:spAutoFit/>
          </a:bodyPr>
          <a:lstStyle/>
          <a:p>
            <a:endParaRPr lang="en-US"/>
          </a:p>
        </p:txBody>
      </p:sp>
      <p:sp>
        <p:nvSpPr>
          <p:cNvPr id="10" name="TextBox 9">
            <a:extLst>
              <a:ext uri="{FF2B5EF4-FFF2-40B4-BE49-F238E27FC236}">
                <a16:creationId xmlns:a16="http://schemas.microsoft.com/office/drawing/2014/main" id="{5E0C8AE7-BCFC-0746-9867-1BD7902FE3A3}"/>
              </a:ext>
            </a:extLst>
          </p:cNvPr>
          <p:cNvSpPr txBox="1"/>
          <p:nvPr/>
        </p:nvSpPr>
        <p:spPr>
          <a:xfrm rot="16200000">
            <a:off x="-638075" y="3441796"/>
            <a:ext cx="1981200" cy="381000"/>
          </a:xfrm>
          <a:prstGeom prst="rect">
            <a:avLst/>
          </a:prstGeom>
          <a:noFill/>
        </p:spPr>
        <p:txBody>
          <a:bodyPr wrap="square" rtlCol="0">
            <a:spAutoFit/>
          </a:bodyPr>
          <a:lstStyle/>
          <a:p>
            <a:r>
              <a:rPr lang="en-US" dirty="0"/>
              <a:t>Cartilage volume</a:t>
            </a:r>
          </a:p>
        </p:txBody>
      </p:sp>
    </p:spTree>
    <p:extLst>
      <p:ext uri="{BB962C8B-B14F-4D97-AF65-F5344CB8AC3E}">
        <p14:creationId xmlns:p14="http://schemas.microsoft.com/office/powerpoint/2010/main" val="30643132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53</a:t>
            </a:fld>
            <a:endParaRPr lang="en-US" altLang="en-US"/>
          </a:p>
        </p:txBody>
      </p:sp>
      <p:sp>
        <p:nvSpPr>
          <p:cNvPr id="728066" name="Rectangle 1026"/>
          <p:cNvSpPr>
            <a:spLocks noGrp="1" noChangeArrowheads="1"/>
          </p:cNvSpPr>
          <p:nvPr>
            <p:ph type="title"/>
          </p:nvPr>
        </p:nvSpPr>
        <p:spPr>
          <a:xfrm>
            <a:off x="457200" y="-457200"/>
            <a:ext cx="7543800" cy="1295400"/>
          </a:xfrm>
        </p:spPr>
        <p:txBody>
          <a:bodyPr/>
          <a:lstStyle/>
          <a:p>
            <a:r>
              <a:rPr lang="en-US" dirty="0"/>
              <a:t>OAI cartilage volume</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909"/>
            <a:ext cx="9144000" cy="6650182"/>
          </a:xfrm>
          <a:prstGeom prst="rect">
            <a:avLst/>
          </a:prstGeom>
        </p:spPr>
      </p:pic>
    </p:spTree>
    <p:extLst>
      <p:ext uri="{BB962C8B-B14F-4D97-AF65-F5344CB8AC3E}">
        <p14:creationId xmlns:p14="http://schemas.microsoft.com/office/powerpoint/2010/main" val="721815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54</a:t>
            </a:fld>
            <a:endParaRPr lang="en-US" altLang="en-US"/>
          </a:p>
        </p:txBody>
      </p:sp>
      <p:sp>
        <p:nvSpPr>
          <p:cNvPr id="728066" name="Rectangle 1026"/>
          <p:cNvSpPr>
            <a:spLocks noGrp="1" noChangeArrowheads="1"/>
          </p:cNvSpPr>
          <p:nvPr>
            <p:ph type="title"/>
          </p:nvPr>
        </p:nvSpPr>
        <p:spPr>
          <a:xfrm>
            <a:off x="457200" y="-457200"/>
            <a:ext cx="7543800" cy="1295400"/>
          </a:xfrm>
        </p:spPr>
        <p:txBody>
          <a:bodyPr/>
          <a:lstStyle/>
          <a:p>
            <a:r>
              <a:rPr lang="en-US" dirty="0"/>
              <a:t>OAI cartilage volume</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909"/>
            <a:ext cx="9144000" cy="6650182"/>
          </a:xfrm>
          <a:prstGeom prst="rect">
            <a:avLst/>
          </a:prstGeom>
        </p:spPr>
      </p:pic>
    </p:spTree>
    <p:extLst>
      <p:ext uri="{BB962C8B-B14F-4D97-AF65-F5344CB8AC3E}">
        <p14:creationId xmlns:p14="http://schemas.microsoft.com/office/powerpoint/2010/main" val="1295531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55</a:t>
            </a:fld>
            <a:endParaRPr lang="en-US" altLang="en-US"/>
          </a:p>
        </p:txBody>
      </p:sp>
      <p:sp>
        <p:nvSpPr>
          <p:cNvPr id="728066" name="Rectangle 1026"/>
          <p:cNvSpPr>
            <a:spLocks noGrp="1" noChangeArrowheads="1"/>
          </p:cNvSpPr>
          <p:nvPr>
            <p:ph type="title"/>
          </p:nvPr>
        </p:nvSpPr>
        <p:spPr/>
        <p:txBody>
          <a:bodyPr/>
          <a:lstStyle/>
          <a:p>
            <a:r>
              <a:rPr lang="en-US" dirty="0"/>
              <a:t>More variables at once (big data)</a:t>
            </a:r>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a:t>Adding additional variables to a two-variable graph</a:t>
            </a:r>
          </a:p>
          <a:p>
            <a:pPr>
              <a:lnSpc>
                <a:spcPct val="90000"/>
              </a:lnSpc>
              <a:buSzTx/>
              <a:buFont typeface="Wingdings" panose="05000000000000000000" pitchFamily="2" charset="2"/>
              <a:buChar char=""/>
            </a:pPr>
            <a:r>
              <a:rPr lang="en-US" dirty="0"/>
              <a:t>Numeric	</a:t>
            </a:r>
          </a:p>
          <a:p>
            <a:pPr lvl="1">
              <a:lnSpc>
                <a:spcPct val="90000"/>
              </a:lnSpc>
              <a:buSzTx/>
              <a:buFont typeface="Wingdings" panose="05000000000000000000" pitchFamily="2" charset="2"/>
              <a:buChar char=""/>
            </a:pPr>
            <a:r>
              <a:rPr lang="en-US" dirty="0"/>
              <a:t>Symbol size</a:t>
            </a:r>
          </a:p>
          <a:p>
            <a:pPr lvl="1">
              <a:lnSpc>
                <a:spcPct val="90000"/>
              </a:lnSpc>
              <a:buSzTx/>
              <a:buFont typeface="Wingdings" panose="05000000000000000000" pitchFamily="2" charset="2"/>
              <a:buChar char=""/>
            </a:pPr>
            <a:r>
              <a:rPr lang="en-US" dirty="0"/>
              <a:t>Symbol color shading</a:t>
            </a:r>
          </a:p>
          <a:p>
            <a:pPr>
              <a:lnSpc>
                <a:spcPct val="90000"/>
              </a:lnSpc>
              <a:buSzTx/>
              <a:buFont typeface="Wingdings" panose="05000000000000000000" pitchFamily="2" charset="2"/>
              <a:buChar char=""/>
            </a:pPr>
            <a:r>
              <a:rPr lang="en-US" dirty="0"/>
              <a:t>Categorical</a:t>
            </a:r>
          </a:p>
          <a:p>
            <a:pPr lvl="1">
              <a:lnSpc>
                <a:spcPct val="90000"/>
              </a:lnSpc>
              <a:buSzTx/>
              <a:buFont typeface="Wingdings" panose="05000000000000000000" pitchFamily="2" charset="2"/>
              <a:buChar char=""/>
            </a:pPr>
            <a:r>
              <a:rPr lang="en-US" dirty="0"/>
              <a:t>Color</a:t>
            </a:r>
          </a:p>
          <a:p>
            <a:pPr lvl="1">
              <a:lnSpc>
                <a:spcPct val="90000"/>
              </a:lnSpc>
              <a:buSzTx/>
              <a:buFont typeface="Wingdings" panose="05000000000000000000" pitchFamily="2" charset="2"/>
              <a:buChar char=""/>
            </a:pPr>
            <a:r>
              <a:rPr lang="en-US" dirty="0"/>
              <a:t>Symbol type or line type</a:t>
            </a:r>
          </a:p>
          <a:p>
            <a:pPr lvl="1">
              <a:lnSpc>
                <a:spcPct val="90000"/>
              </a:lnSpc>
              <a:buSzTx/>
              <a:buFont typeface="Wingdings" panose="05000000000000000000" pitchFamily="2" charset="2"/>
              <a:buChar char=""/>
            </a:pPr>
            <a:r>
              <a:rPr lang="en-US" dirty="0"/>
              <a:t>Different panels</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022183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56</a:t>
            </a:fld>
            <a:endParaRPr lang="en-US" altLang="en-US"/>
          </a:p>
        </p:txBody>
      </p:sp>
      <p:sp>
        <p:nvSpPr>
          <p:cNvPr id="728066" name="Rectangle 1026"/>
          <p:cNvSpPr>
            <a:spLocks noGrp="1" noChangeArrowheads="1"/>
          </p:cNvSpPr>
          <p:nvPr>
            <p:ph type="title"/>
          </p:nvPr>
        </p:nvSpPr>
        <p:spPr/>
        <p:txBody>
          <a:bodyPr/>
          <a:lstStyle/>
          <a:p>
            <a:r>
              <a:rPr lang="en-US" dirty="0"/>
              <a:t>Graph practice</a:t>
            </a:r>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a:t>OAI data – is the volume of cartilage in the knee different between those who have painful knee arthritis and those that do not?  And different between males and females?</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5040001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57</a:t>
            </a:fld>
            <a:endParaRPr lang="en-US" altLang="en-US"/>
          </a:p>
        </p:txBody>
      </p:sp>
      <p:sp>
        <p:nvSpPr>
          <p:cNvPr id="728066" name="Rectangle 1026"/>
          <p:cNvSpPr>
            <a:spLocks noGrp="1" noChangeArrowheads="1"/>
          </p:cNvSpPr>
          <p:nvPr>
            <p:ph type="title"/>
          </p:nvPr>
        </p:nvSpPr>
        <p:spPr>
          <a:xfrm>
            <a:off x="457200" y="-457200"/>
            <a:ext cx="7543800" cy="1295400"/>
          </a:xfrm>
        </p:spPr>
        <p:txBody>
          <a:bodyPr/>
          <a:lstStyle/>
          <a:p>
            <a:r>
              <a:rPr lang="en-US" dirty="0"/>
              <a:t>OAI cartilage volume</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909"/>
            <a:ext cx="9144000" cy="6650182"/>
          </a:xfrm>
          <a:prstGeom prst="rect">
            <a:avLst/>
          </a:prstGeom>
        </p:spPr>
      </p:pic>
      <p:sp>
        <p:nvSpPr>
          <p:cNvPr id="6" name="TextBox 5">
            <a:extLst>
              <a:ext uri="{FF2B5EF4-FFF2-40B4-BE49-F238E27FC236}">
                <a16:creationId xmlns:a16="http://schemas.microsoft.com/office/drawing/2014/main" id="{9AD1971B-AC89-7646-8D42-F5F151A21293}"/>
              </a:ext>
            </a:extLst>
          </p:cNvPr>
          <p:cNvSpPr txBox="1"/>
          <p:nvPr/>
        </p:nvSpPr>
        <p:spPr>
          <a:xfrm rot="16200000">
            <a:off x="-638075" y="3441796"/>
            <a:ext cx="1981200" cy="381000"/>
          </a:xfrm>
          <a:prstGeom prst="rect">
            <a:avLst/>
          </a:prstGeom>
          <a:noFill/>
        </p:spPr>
        <p:txBody>
          <a:bodyPr wrap="square" rtlCol="0">
            <a:spAutoFit/>
          </a:bodyPr>
          <a:lstStyle/>
          <a:p>
            <a:r>
              <a:rPr lang="en-US" dirty="0"/>
              <a:t>Cartilage volume</a:t>
            </a:r>
          </a:p>
        </p:txBody>
      </p:sp>
    </p:spTree>
    <p:extLst>
      <p:ext uri="{BB962C8B-B14F-4D97-AF65-F5344CB8AC3E}">
        <p14:creationId xmlns:p14="http://schemas.microsoft.com/office/powerpoint/2010/main" val="41002905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58</a:t>
            </a:fld>
            <a:endParaRPr lang="en-US" altLang="en-US"/>
          </a:p>
        </p:txBody>
      </p:sp>
      <p:sp>
        <p:nvSpPr>
          <p:cNvPr id="728066" name="Rectangle 1026"/>
          <p:cNvSpPr>
            <a:spLocks noGrp="1" noChangeArrowheads="1"/>
          </p:cNvSpPr>
          <p:nvPr>
            <p:ph type="title"/>
          </p:nvPr>
        </p:nvSpPr>
        <p:spPr>
          <a:xfrm>
            <a:off x="457200" y="-457200"/>
            <a:ext cx="7543800" cy="1295400"/>
          </a:xfrm>
        </p:spPr>
        <p:txBody>
          <a:bodyPr/>
          <a:lstStyle/>
          <a:p>
            <a:r>
              <a:rPr lang="en-US" dirty="0"/>
              <a:t>OAI cartilage volume</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909"/>
            <a:ext cx="9144000" cy="6650182"/>
          </a:xfrm>
          <a:prstGeom prst="rect">
            <a:avLst/>
          </a:prstGeom>
        </p:spPr>
      </p:pic>
      <p:sp>
        <p:nvSpPr>
          <p:cNvPr id="6" name="TextBox 5">
            <a:extLst>
              <a:ext uri="{FF2B5EF4-FFF2-40B4-BE49-F238E27FC236}">
                <a16:creationId xmlns:a16="http://schemas.microsoft.com/office/drawing/2014/main" id="{7F748D93-285A-EA49-835B-2B9B42B50851}"/>
              </a:ext>
            </a:extLst>
          </p:cNvPr>
          <p:cNvSpPr txBox="1"/>
          <p:nvPr/>
        </p:nvSpPr>
        <p:spPr>
          <a:xfrm rot="16200000">
            <a:off x="-638075" y="3441796"/>
            <a:ext cx="1981200" cy="381000"/>
          </a:xfrm>
          <a:prstGeom prst="rect">
            <a:avLst/>
          </a:prstGeom>
          <a:noFill/>
        </p:spPr>
        <p:txBody>
          <a:bodyPr wrap="square" rtlCol="0">
            <a:spAutoFit/>
          </a:bodyPr>
          <a:lstStyle/>
          <a:p>
            <a:r>
              <a:rPr lang="en-US" dirty="0"/>
              <a:t>Cartilage volume</a:t>
            </a:r>
          </a:p>
        </p:txBody>
      </p:sp>
    </p:spTree>
    <p:extLst>
      <p:ext uri="{BB962C8B-B14F-4D97-AF65-F5344CB8AC3E}">
        <p14:creationId xmlns:p14="http://schemas.microsoft.com/office/powerpoint/2010/main" val="6174445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59</a:t>
            </a:fld>
            <a:endParaRPr lang="en-US" altLang="en-US"/>
          </a:p>
        </p:txBody>
      </p:sp>
      <p:sp>
        <p:nvSpPr>
          <p:cNvPr id="728066" name="Rectangle 1026"/>
          <p:cNvSpPr>
            <a:spLocks noGrp="1" noChangeArrowheads="1"/>
          </p:cNvSpPr>
          <p:nvPr>
            <p:ph type="title"/>
          </p:nvPr>
        </p:nvSpPr>
        <p:spPr/>
        <p:txBody>
          <a:bodyPr/>
          <a:lstStyle/>
          <a:p>
            <a:r>
              <a:rPr lang="en-US" dirty="0"/>
              <a:t>Graph practice</a:t>
            </a:r>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a:t>Back to the AUROC predictor data.  Can we do better with a graph?</a:t>
            </a:r>
          </a:p>
          <a:p>
            <a:pPr marL="0" indent="0">
              <a:lnSpc>
                <a:spcPct val="90000"/>
              </a:lnSpc>
              <a:buSzTx/>
              <a:buNone/>
            </a:pPr>
            <a:endParaRPr lang="en-US" dirty="0"/>
          </a:p>
          <a:p>
            <a:pPr marL="0" indent="0">
              <a:lnSpc>
                <a:spcPct val="90000"/>
              </a:lnSpc>
              <a:buSzTx/>
              <a:buNone/>
            </a:pPr>
            <a:r>
              <a:rPr lang="en-US" dirty="0"/>
              <a:t>Preferred graph type to display predictor, phase and AUROC?</a:t>
            </a:r>
          </a:p>
          <a:p>
            <a:pPr marL="0" indent="0">
              <a:lnSpc>
                <a:spcPct val="90000"/>
              </a:lnSpc>
              <a:buSzTx/>
              <a:buNone/>
            </a:pPr>
            <a:endParaRPr lang="en-US" dirty="0"/>
          </a:p>
          <a:p>
            <a:pPr marL="0" indent="0">
              <a:lnSpc>
                <a:spcPct val="90000"/>
              </a:lnSpc>
              <a:buSzTx/>
              <a:buNone/>
            </a:pPr>
            <a:r>
              <a:rPr lang="en-US" dirty="0"/>
              <a:t>Predictor: categorical</a:t>
            </a:r>
          </a:p>
          <a:p>
            <a:pPr marL="0" indent="0">
              <a:lnSpc>
                <a:spcPct val="90000"/>
              </a:lnSpc>
              <a:buSzTx/>
              <a:buNone/>
            </a:pPr>
            <a:r>
              <a:rPr lang="en-US" dirty="0"/>
              <a:t>Phase: categorical</a:t>
            </a:r>
          </a:p>
          <a:p>
            <a:pPr marL="0" indent="0">
              <a:lnSpc>
                <a:spcPct val="90000"/>
              </a:lnSpc>
              <a:buSzTx/>
              <a:buNone/>
            </a:pPr>
            <a:r>
              <a:rPr lang="en-US" dirty="0"/>
              <a:t>AUROC: numerical</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810421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6</a:t>
            </a:fld>
            <a:endParaRPr lang="en-US" altLang="en-US"/>
          </a:p>
        </p:txBody>
      </p:sp>
      <p:sp>
        <p:nvSpPr>
          <p:cNvPr id="728066" name="Rectangle 1026"/>
          <p:cNvSpPr>
            <a:spLocks noGrp="1" noChangeArrowheads="1"/>
          </p:cNvSpPr>
          <p:nvPr>
            <p:ph type="title"/>
          </p:nvPr>
        </p:nvSpPr>
        <p:spPr>
          <a:xfrm>
            <a:off x="457200" y="-533400"/>
            <a:ext cx="7543800" cy="1295400"/>
          </a:xfrm>
        </p:spPr>
        <p:txBody>
          <a:bodyPr/>
          <a:lstStyle/>
          <a:p>
            <a:r>
              <a:rPr lang="en-US" dirty="0"/>
              <a:t>Graph example – what is right/wrong?</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287"/>
          <a:stretch/>
        </p:blipFill>
        <p:spPr>
          <a:xfrm>
            <a:off x="285749" y="762000"/>
            <a:ext cx="8314171" cy="6060017"/>
          </a:xfrm>
          <a:prstGeom prst="rect">
            <a:avLst/>
          </a:prstGeom>
        </p:spPr>
      </p:pic>
    </p:spTree>
    <p:extLst>
      <p:ext uri="{BB962C8B-B14F-4D97-AF65-F5344CB8AC3E}">
        <p14:creationId xmlns:p14="http://schemas.microsoft.com/office/powerpoint/2010/main" val="18919138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60</a:t>
            </a:fld>
            <a:endParaRPr lang="en-US" altLang="en-US"/>
          </a:p>
        </p:txBody>
      </p:sp>
      <p:sp>
        <p:nvSpPr>
          <p:cNvPr id="728066" name="Rectangle 1026"/>
          <p:cNvSpPr>
            <a:spLocks noGrp="1" noChangeArrowheads="1"/>
          </p:cNvSpPr>
          <p:nvPr>
            <p:ph type="title"/>
          </p:nvPr>
        </p:nvSpPr>
        <p:spPr/>
        <p:txBody>
          <a:bodyPr/>
          <a:lstStyle/>
          <a:p>
            <a:r>
              <a:rPr lang="en-US" dirty="0"/>
              <a:t>Graph practice</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 y="168194"/>
            <a:ext cx="9144000" cy="6650182"/>
          </a:xfrm>
          <a:prstGeom prst="rect">
            <a:avLst/>
          </a:prstGeom>
        </p:spPr>
      </p:pic>
    </p:spTree>
    <p:extLst>
      <p:ext uri="{BB962C8B-B14F-4D97-AF65-F5344CB8AC3E}">
        <p14:creationId xmlns:p14="http://schemas.microsoft.com/office/powerpoint/2010/main" val="33164706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61</a:t>
            </a:fld>
            <a:endParaRPr lang="en-US" altLang="en-US"/>
          </a:p>
        </p:txBody>
      </p:sp>
      <p:sp>
        <p:nvSpPr>
          <p:cNvPr id="728066" name="Rectangle 1026"/>
          <p:cNvSpPr>
            <a:spLocks noGrp="1" noChangeArrowheads="1"/>
          </p:cNvSpPr>
          <p:nvPr>
            <p:ph type="title"/>
          </p:nvPr>
        </p:nvSpPr>
        <p:spPr/>
        <p:txBody>
          <a:bodyPr/>
          <a:lstStyle/>
          <a:p>
            <a:r>
              <a:rPr lang="en-US" dirty="0"/>
              <a:t>Graph practice</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909"/>
            <a:ext cx="9144000" cy="6650182"/>
          </a:xfrm>
          <a:prstGeom prst="rect">
            <a:avLst/>
          </a:prstGeom>
        </p:spPr>
      </p:pic>
    </p:spTree>
    <p:extLst>
      <p:ext uri="{BB962C8B-B14F-4D97-AF65-F5344CB8AC3E}">
        <p14:creationId xmlns:p14="http://schemas.microsoft.com/office/powerpoint/2010/main" val="38294657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62</a:t>
            </a:fld>
            <a:endParaRPr lang="en-US" altLang="en-US"/>
          </a:p>
        </p:txBody>
      </p:sp>
      <p:sp>
        <p:nvSpPr>
          <p:cNvPr id="728066" name="Rectangle 1026"/>
          <p:cNvSpPr>
            <a:spLocks noGrp="1" noChangeArrowheads="1"/>
          </p:cNvSpPr>
          <p:nvPr>
            <p:ph type="title"/>
          </p:nvPr>
        </p:nvSpPr>
        <p:spPr/>
        <p:txBody>
          <a:bodyPr/>
          <a:lstStyle/>
          <a:p>
            <a:r>
              <a:rPr lang="en-US" dirty="0"/>
              <a:t>Graph practice</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4247"/>
            <a:ext cx="9144000" cy="6650182"/>
          </a:xfrm>
          <a:prstGeom prst="rect">
            <a:avLst/>
          </a:prstGeom>
        </p:spPr>
      </p:pic>
    </p:spTree>
    <p:extLst>
      <p:ext uri="{BB962C8B-B14F-4D97-AF65-F5344CB8AC3E}">
        <p14:creationId xmlns:p14="http://schemas.microsoft.com/office/powerpoint/2010/main" val="3077229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63</a:t>
            </a:fld>
            <a:endParaRPr lang="en-US" altLang="en-US"/>
          </a:p>
        </p:txBody>
      </p:sp>
      <p:sp>
        <p:nvSpPr>
          <p:cNvPr id="728066" name="Rectangle 1026"/>
          <p:cNvSpPr>
            <a:spLocks noGrp="1" noChangeArrowheads="1"/>
          </p:cNvSpPr>
          <p:nvPr>
            <p:ph type="title"/>
          </p:nvPr>
        </p:nvSpPr>
        <p:spPr/>
        <p:txBody>
          <a:bodyPr/>
          <a:lstStyle/>
          <a:p>
            <a:r>
              <a:rPr lang="en-US" dirty="0"/>
              <a:t>Graph practice</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909"/>
            <a:ext cx="9144000" cy="6650182"/>
          </a:xfrm>
          <a:prstGeom prst="rect">
            <a:avLst/>
          </a:prstGeom>
        </p:spPr>
      </p:pic>
    </p:spTree>
    <p:extLst>
      <p:ext uri="{BB962C8B-B14F-4D97-AF65-F5344CB8AC3E}">
        <p14:creationId xmlns:p14="http://schemas.microsoft.com/office/powerpoint/2010/main" val="6229382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64</a:t>
            </a:fld>
            <a:endParaRPr lang="en-US" altLang="en-US"/>
          </a:p>
        </p:txBody>
      </p:sp>
      <p:sp>
        <p:nvSpPr>
          <p:cNvPr id="728066" name="Rectangle 1026"/>
          <p:cNvSpPr>
            <a:spLocks noGrp="1" noChangeArrowheads="1"/>
          </p:cNvSpPr>
          <p:nvPr>
            <p:ph type="title"/>
          </p:nvPr>
        </p:nvSpPr>
        <p:spPr/>
        <p:txBody>
          <a:bodyPr/>
          <a:lstStyle/>
          <a:p>
            <a:r>
              <a:rPr lang="en-US" dirty="0"/>
              <a:t>Graph practice</a:t>
            </a:r>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a:t>OAI data – is the volume of cartilage in the knee related to body mass index (BMI)?</a:t>
            </a:r>
          </a:p>
          <a:p>
            <a:pPr marL="0" indent="0">
              <a:lnSpc>
                <a:spcPct val="90000"/>
              </a:lnSpc>
              <a:buSzTx/>
              <a:buNone/>
            </a:pPr>
            <a:endParaRPr lang="en-US" dirty="0"/>
          </a:p>
          <a:p>
            <a:pPr marL="0" indent="0">
              <a:lnSpc>
                <a:spcPct val="90000"/>
              </a:lnSpc>
              <a:buSzTx/>
              <a:buNone/>
            </a:pPr>
            <a:r>
              <a:rPr lang="en-US" dirty="0"/>
              <a:t>Preferred graph type?</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413095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65</a:t>
            </a:fld>
            <a:endParaRPr lang="en-US" altLang="en-US"/>
          </a:p>
        </p:txBody>
      </p:sp>
      <p:sp>
        <p:nvSpPr>
          <p:cNvPr id="728066" name="Rectangle 1026"/>
          <p:cNvSpPr>
            <a:spLocks noGrp="1" noChangeArrowheads="1"/>
          </p:cNvSpPr>
          <p:nvPr>
            <p:ph type="title"/>
          </p:nvPr>
        </p:nvSpPr>
        <p:spPr/>
        <p:txBody>
          <a:bodyPr/>
          <a:lstStyle/>
          <a:p>
            <a:pPr>
              <a:lnSpc>
                <a:spcPct val="90000"/>
              </a:lnSpc>
              <a:buSzTx/>
            </a:pPr>
            <a:r>
              <a:rPr lang="en-US" dirty="0"/>
              <a:t>Examples of graphs and how they convey data</a:t>
            </a:r>
          </a:p>
        </p:txBody>
      </p:sp>
      <p:sp>
        <p:nvSpPr>
          <p:cNvPr id="728067" name="Rectangle 1027"/>
          <p:cNvSpPr>
            <a:spLocks noGrp="1" noChangeArrowheads="1"/>
          </p:cNvSpPr>
          <p:nvPr>
            <p:ph type="body" idx="1"/>
          </p:nvPr>
        </p:nvSpPr>
        <p:spPr/>
        <p:txBody>
          <a:bodyPr/>
          <a:lstStyle/>
          <a:p>
            <a:pPr marL="344487" lvl="1" indent="0">
              <a:buNone/>
            </a:pPr>
            <a:endParaRPr lang="en-US" dirty="0"/>
          </a:p>
          <a:p>
            <a:pPr marL="0" indent="0">
              <a:lnSpc>
                <a:spcPct val="90000"/>
              </a:lnSpc>
              <a:buSzTx/>
              <a:buNone/>
            </a:pPr>
            <a:r>
              <a:rPr lang="en-US" dirty="0"/>
              <a:t>Scatterplot</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909"/>
            <a:ext cx="9144000" cy="6650182"/>
          </a:xfrm>
          <a:prstGeom prst="rect">
            <a:avLst/>
          </a:prstGeom>
        </p:spPr>
      </p:pic>
      <p:sp>
        <p:nvSpPr>
          <p:cNvPr id="7" name="TextBox 6">
            <a:extLst>
              <a:ext uri="{FF2B5EF4-FFF2-40B4-BE49-F238E27FC236}">
                <a16:creationId xmlns:a16="http://schemas.microsoft.com/office/drawing/2014/main" id="{10AC4177-A397-E544-B91C-3DFF9324512E}"/>
              </a:ext>
            </a:extLst>
          </p:cNvPr>
          <p:cNvSpPr txBox="1"/>
          <p:nvPr/>
        </p:nvSpPr>
        <p:spPr>
          <a:xfrm rot="16200000">
            <a:off x="-766412" y="3238500"/>
            <a:ext cx="1981200" cy="381000"/>
          </a:xfrm>
          <a:prstGeom prst="rect">
            <a:avLst/>
          </a:prstGeom>
          <a:noFill/>
        </p:spPr>
        <p:txBody>
          <a:bodyPr wrap="square" rtlCol="0">
            <a:spAutoFit/>
          </a:bodyPr>
          <a:lstStyle/>
          <a:p>
            <a:r>
              <a:rPr lang="en-US" dirty="0"/>
              <a:t>Cartilage volume</a:t>
            </a:r>
          </a:p>
        </p:txBody>
      </p:sp>
    </p:spTree>
    <p:extLst>
      <p:ext uri="{BB962C8B-B14F-4D97-AF65-F5344CB8AC3E}">
        <p14:creationId xmlns:p14="http://schemas.microsoft.com/office/powerpoint/2010/main" val="975757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66</a:t>
            </a:fld>
            <a:endParaRPr lang="en-US" altLang="en-US"/>
          </a:p>
        </p:txBody>
      </p:sp>
      <p:sp>
        <p:nvSpPr>
          <p:cNvPr id="728066" name="Rectangle 1026"/>
          <p:cNvSpPr>
            <a:spLocks noGrp="1" noChangeArrowheads="1"/>
          </p:cNvSpPr>
          <p:nvPr>
            <p:ph type="title"/>
          </p:nvPr>
        </p:nvSpPr>
        <p:spPr/>
        <p:txBody>
          <a:bodyPr/>
          <a:lstStyle/>
          <a:p>
            <a:pPr>
              <a:lnSpc>
                <a:spcPct val="90000"/>
              </a:lnSpc>
              <a:buSzTx/>
            </a:pPr>
            <a:r>
              <a:rPr lang="en-US" dirty="0"/>
              <a:t>Examples of graphs and how they convey data</a:t>
            </a:r>
          </a:p>
        </p:txBody>
      </p:sp>
      <p:sp>
        <p:nvSpPr>
          <p:cNvPr id="728067" name="Rectangle 1027"/>
          <p:cNvSpPr>
            <a:spLocks noGrp="1" noChangeArrowheads="1"/>
          </p:cNvSpPr>
          <p:nvPr>
            <p:ph type="body" idx="1"/>
          </p:nvPr>
        </p:nvSpPr>
        <p:spPr/>
        <p:txBody>
          <a:bodyPr/>
          <a:lstStyle/>
          <a:p>
            <a:pPr marL="344487" lvl="1" indent="0">
              <a:buNone/>
            </a:pPr>
            <a:endParaRPr lang="en-US" dirty="0"/>
          </a:p>
          <a:p>
            <a:pPr marL="0" indent="0">
              <a:lnSpc>
                <a:spcPct val="90000"/>
              </a:lnSpc>
              <a:buSzTx/>
              <a:buNone/>
            </a:pPr>
            <a:r>
              <a:rPr lang="en-US" dirty="0"/>
              <a:t>Scatterplot with smoother</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422"/>
            <a:ext cx="9144000" cy="6650182"/>
          </a:xfrm>
          <a:prstGeom prst="rect">
            <a:avLst/>
          </a:prstGeom>
        </p:spPr>
      </p:pic>
      <p:sp>
        <p:nvSpPr>
          <p:cNvPr id="8" name="TextBox 7">
            <a:extLst>
              <a:ext uri="{FF2B5EF4-FFF2-40B4-BE49-F238E27FC236}">
                <a16:creationId xmlns:a16="http://schemas.microsoft.com/office/drawing/2014/main" id="{C07DD461-E99A-444D-A2A9-7B6E480CA2F3}"/>
              </a:ext>
            </a:extLst>
          </p:cNvPr>
          <p:cNvSpPr txBox="1"/>
          <p:nvPr/>
        </p:nvSpPr>
        <p:spPr>
          <a:xfrm rot="16200000">
            <a:off x="-766412" y="3238500"/>
            <a:ext cx="1981200" cy="381000"/>
          </a:xfrm>
          <a:prstGeom prst="rect">
            <a:avLst/>
          </a:prstGeom>
          <a:noFill/>
        </p:spPr>
        <p:txBody>
          <a:bodyPr wrap="square" rtlCol="0">
            <a:spAutoFit/>
          </a:bodyPr>
          <a:lstStyle/>
          <a:p>
            <a:r>
              <a:rPr lang="en-US" dirty="0"/>
              <a:t>Cartilage volume</a:t>
            </a:r>
          </a:p>
        </p:txBody>
      </p:sp>
    </p:spTree>
    <p:extLst>
      <p:ext uri="{BB962C8B-B14F-4D97-AF65-F5344CB8AC3E}">
        <p14:creationId xmlns:p14="http://schemas.microsoft.com/office/powerpoint/2010/main" val="24243548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67</a:t>
            </a:fld>
            <a:endParaRPr lang="en-US" altLang="en-US"/>
          </a:p>
        </p:txBody>
      </p:sp>
      <p:sp>
        <p:nvSpPr>
          <p:cNvPr id="728066" name="Rectangle 1026"/>
          <p:cNvSpPr>
            <a:spLocks noGrp="1" noChangeArrowheads="1"/>
          </p:cNvSpPr>
          <p:nvPr>
            <p:ph type="title"/>
          </p:nvPr>
        </p:nvSpPr>
        <p:spPr/>
        <p:txBody>
          <a:bodyPr/>
          <a:lstStyle/>
          <a:p>
            <a:pPr>
              <a:lnSpc>
                <a:spcPct val="90000"/>
              </a:lnSpc>
              <a:buSzTx/>
            </a:pPr>
            <a:r>
              <a:rPr lang="en-US" dirty="0"/>
              <a:t>Examples of graphs and how they convey data</a:t>
            </a:r>
          </a:p>
        </p:txBody>
      </p:sp>
      <p:sp>
        <p:nvSpPr>
          <p:cNvPr id="728067" name="Rectangle 1027"/>
          <p:cNvSpPr>
            <a:spLocks noGrp="1" noChangeArrowheads="1"/>
          </p:cNvSpPr>
          <p:nvPr>
            <p:ph type="body" idx="1"/>
          </p:nvPr>
        </p:nvSpPr>
        <p:spPr/>
        <p:txBody>
          <a:bodyPr/>
          <a:lstStyle/>
          <a:p>
            <a:pPr marL="344487" lvl="1" indent="0">
              <a:buNone/>
            </a:pPr>
            <a:endParaRPr lang="en-US" dirty="0"/>
          </a:p>
          <a:p>
            <a:pPr marL="0" indent="0">
              <a:lnSpc>
                <a:spcPct val="90000"/>
              </a:lnSpc>
              <a:buSzTx/>
              <a:buNone/>
            </a:pPr>
            <a:r>
              <a:rPr lang="en-US" dirty="0"/>
              <a:t>Scatterplot with smoother</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2" name="Picture 1"/>
          <p:cNvPicPr>
            <a:picLocks noChangeAspect="1"/>
          </p:cNvPicPr>
          <p:nvPr/>
        </p:nvPicPr>
        <p:blipFill>
          <a:blip r:embed="rId3"/>
          <a:stretch>
            <a:fillRect/>
          </a:stretch>
        </p:blipFill>
        <p:spPr>
          <a:xfrm>
            <a:off x="0" y="186150"/>
            <a:ext cx="9143999" cy="6649822"/>
          </a:xfrm>
          <a:prstGeom prst="rect">
            <a:avLst/>
          </a:prstGeom>
        </p:spPr>
      </p:pic>
    </p:spTree>
    <p:extLst>
      <p:ext uri="{BB962C8B-B14F-4D97-AF65-F5344CB8AC3E}">
        <p14:creationId xmlns:p14="http://schemas.microsoft.com/office/powerpoint/2010/main" val="42772704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68</a:t>
            </a:fld>
            <a:endParaRPr lang="en-US" altLang="en-US"/>
          </a:p>
        </p:txBody>
      </p:sp>
      <p:sp>
        <p:nvSpPr>
          <p:cNvPr id="728066" name="Rectangle 1026"/>
          <p:cNvSpPr>
            <a:spLocks noGrp="1" noChangeArrowheads="1"/>
          </p:cNvSpPr>
          <p:nvPr>
            <p:ph type="title"/>
          </p:nvPr>
        </p:nvSpPr>
        <p:spPr/>
        <p:txBody>
          <a:bodyPr/>
          <a:lstStyle/>
          <a:p>
            <a:pPr>
              <a:lnSpc>
                <a:spcPct val="90000"/>
              </a:lnSpc>
              <a:buSzTx/>
            </a:pPr>
            <a:r>
              <a:rPr lang="en-US" dirty="0"/>
              <a:t>Examples of graphs and how they convey data</a:t>
            </a:r>
          </a:p>
        </p:txBody>
      </p:sp>
      <p:sp>
        <p:nvSpPr>
          <p:cNvPr id="728067" name="Rectangle 1027"/>
          <p:cNvSpPr>
            <a:spLocks noGrp="1" noChangeArrowheads="1"/>
          </p:cNvSpPr>
          <p:nvPr>
            <p:ph type="body" idx="1"/>
          </p:nvPr>
        </p:nvSpPr>
        <p:spPr/>
        <p:txBody>
          <a:bodyPr/>
          <a:lstStyle/>
          <a:p>
            <a:pPr marL="344487" lvl="1" indent="0">
              <a:buNone/>
            </a:pPr>
            <a:endParaRPr lang="en-US" dirty="0"/>
          </a:p>
          <a:p>
            <a:pPr marL="0" indent="0">
              <a:lnSpc>
                <a:spcPct val="90000"/>
              </a:lnSpc>
              <a:buSzTx/>
              <a:buNone/>
            </a:pPr>
            <a:r>
              <a:rPr lang="en-US" dirty="0"/>
              <a:t>Scatterplot with smoother and error bars</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9" name="Picture 8"/>
          <p:cNvPicPr>
            <a:picLocks noChangeAspect="1"/>
          </p:cNvPicPr>
          <p:nvPr/>
        </p:nvPicPr>
        <p:blipFill>
          <a:blip r:embed="rId3"/>
          <a:stretch>
            <a:fillRect/>
          </a:stretch>
        </p:blipFill>
        <p:spPr>
          <a:xfrm>
            <a:off x="0" y="186150"/>
            <a:ext cx="9143999" cy="6649822"/>
          </a:xfrm>
          <a:prstGeom prst="rect">
            <a:avLst/>
          </a:prstGeom>
        </p:spPr>
      </p:pic>
    </p:spTree>
    <p:extLst>
      <p:ext uri="{BB962C8B-B14F-4D97-AF65-F5344CB8AC3E}">
        <p14:creationId xmlns:p14="http://schemas.microsoft.com/office/powerpoint/2010/main" val="24376685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69</a:t>
            </a:fld>
            <a:endParaRPr lang="en-US" altLang="en-US"/>
          </a:p>
        </p:txBody>
      </p:sp>
      <p:sp>
        <p:nvSpPr>
          <p:cNvPr id="728066" name="Rectangle 1026"/>
          <p:cNvSpPr>
            <a:spLocks noGrp="1" noChangeArrowheads="1"/>
          </p:cNvSpPr>
          <p:nvPr>
            <p:ph type="title"/>
          </p:nvPr>
        </p:nvSpPr>
        <p:spPr/>
        <p:txBody>
          <a:bodyPr/>
          <a:lstStyle/>
          <a:p>
            <a:r>
              <a:rPr lang="en-US" dirty="0"/>
              <a:t>Graph practice</a:t>
            </a:r>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a:t>NHANES data – is trend in chronic kidney disease prevalence over time?</a:t>
            </a:r>
          </a:p>
          <a:p>
            <a:pPr marL="0" indent="0">
              <a:lnSpc>
                <a:spcPct val="90000"/>
              </a:lnSpc>
              <a:buSzTx/>
              <a:buNone/>
            </a:pPr>
            <a:endParaRPr lang="en-US" dirty="0"/>
          </a:p>
          <a:p>
            <a:pPr marL="0" indent="0">
              <a:lnSpc>
                <a:spcPct val="90000"/>
              </a:lnSpc>
              <a:buSzTx/>
              <a:buNone/>
            </a:pPr>
            <a:r>
              <a:rPr lang="en-US" dirty="0"/>
              <a:t>Does it differ between diabetics and non-diabetics?</a:t>
            </a:r>
          </a:p>
          <a:p>
            <a:pPr marL="0" indent="0">
              <a:lnSpc>
                <a:spcPct val="90000"/>
              </a:lnSpc>
              <a:buSzTx/>
              <a:buNone/>
            </a:pPr>
            <a:endParaRPr lang="en-US" dirty="0"/>
          </a:p>
          <a:p>
            <a:pPr marL="0" indent="0">
              <a:lnSpc>
                <a:spcPct val="90000"/>
              </a:lnSpc>
              <a:buSzTx/>
              <a:buNone/>
            </a:pPr>
            <a:r>
              <a:rPr lang="en-US" dirty="0"/>
              <a:t>Preferred graph type?</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505104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7</a:t>
            </a:fld>
            <a:endParaRPr lang="en-US" altLang="en-US"/>
          </a:p>
        </p:txBody>
      </p:sp>
      <p:sp>
        <p:nvSpPr>
          <p:cNvPr id="728066" name="Rectangle 1026"/>
          <p:cNvSpPr>
            <a:spLocks noGrp="1" noChangeArrowheads="1"/>
          </p:cNvSpPr>
          <p:nvPr>
            <p:ph type="title"/>
          </p:nvPr>
        </p:nvSpPr>
        <p:spPr>
          <a:xfrm>
            <a:off x="381000" y="10427"/>
            <a:ext cx="7543800" cy="1295400"/>
          </a:xfrm>
        </p:spPr>
        <p:txBody>
          <a:bodyPr/>
          <a:lstStyle/>
          <a:p>
            <a:r>
              <a:rPr lang="en-US" dirty="0"/>
              <a:t>Same data in a table – what is right/wrong? Better/worse?</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2" name="Picture 1"/>
          <p:cNvPicPr>
            <a:picLocks noChangeAspect="1"/>
          </p:cNvPicPr>
          <p:nvPr/>
        </p:nvPicPr>
        <p:blipFill rotWithShape="1">
          <a:blip r:embed="rId3"/>
          <a:srcRect l="18050" t="26892" r="16789" b="2988"/>
          <a:stretch/>
        </p:blipFill>
        <p:spPr>
          <a:xfrm>
            <a:off x="65773" y="1524000"/>
            <a:ext cx="8992463" cy="5105399"/>
          </a:xfrm>
          <a:prstGeom prst="rect">
            <a:avLst/>
          </a:prstGeom>
        </p:spPr>
      </p:pic>
    </p:spTree>
    <p:extLst>
      <p:ext uri="{BB962C8B-B14F-4D97-AF65-F5344CB8AC3E}">
        <p14:creationId xmlns:p14="http://schemas.microsoft.com/office/powerpoint/2010/main" val="42703847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70</a:t>
            </a:fld>
            <a:endParaRPr lang="en-US" altLang="en-US"/>
          </a:p>
        </p:txBody>
      </p:sp>
      <p:sp>
        <p:nvSpPr>
          <p:cNvPr id="728066" name="Rectangle 1026"/>
          <p:cNvSpPr>
            <a:spLocks noGrp="1" noChangeArrowheads="1"/>
          </p:cNvSpPr>
          <p:nvPr>
            <p:ph type="title"/>
          </p:nvPr>
        </p:nvSpPr>
        <p:spPr/>
        <p:txBody>
          <a:bodyPr/>
          <a:lstStyle/>
          <a:p>
            <a:pPr>
              <a:lnSpc>
                <a:spcPct val="90000"/>
              </a:lnSpc>
              <a:buSzTx/>
            </a:pPr>
            <a:r>
              <a:rPr lang="en-US" dirty="0"/>
              <a:t>Examples of graphs and how they convey data</a:t>
            </a:r>
          </a:p>
        </p:txBody>
      </p:sp>
      <p:sp>
        <p:nvSpPr>
          <p:cNvPr id="728067" name="Rectangle 1027"/>
          <p:cNvSpPr>
            <a:spLocks noGrp="1" noChangeArrowheads="1"/>
          </p:cNvSpPr>
          <p:nvPr>
            <p:ph type="body" idx="1"/>
          </p:nvPr>
        </p:nvSpPr>
        <p:spPr/>
        <p:txBody>
          <a:bodyPr/>
          <a:lstStyle/>
          <a:p>
            <a:pPr marL="344487" lvl="1" indent="0">
              <a:buNone/>
            </a:pPr>
            <a:endParaRPr lang="en-US" dirty="0"/>
          </a:p>
          <a:p>
            <a:pPr marL="0" indent="0">
              <a:lnSpc>
                <a:spcPct val="90000"/>
              </a:lnSpc>
              <a:buSzTx/>
              <a:buNone/>
            </a:pPr>
            <a:r>
              <a:rPr lang="en-US" dirty="0"/>
              <a:t>Time trend Annals</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2" name="Picture 1"/>
          <p:cNvPicPr>
            <a:picLocks noChangeAspect="1"/>
          </p:cNvPicPr>
          <p:nvPr/>
        </p:nvPicPr>
        <p:blipFill>
          <a:blip r:embed="rId3"/>
          <a:stretch>
            <a:fillRect/>
          </a:stretch>
        </p:blipFill>
        <p:spPr>
          <a:xfrm>
            <a:off x="-63003" y="-37909"/>
            <a:ext cx="9270001" cy="864200"/>
          </a:xfrm>
          <a:prstGeom prst="rect">
            <a:avLst/>
          </a:prstGeom>
        </p:spPr>
      </p:pic>
      <p:pic>
        <p:nvPicPr>
          <p:cNvPr id="3" name="Picture 2"/>
          <p:cNvPicPr>
            <a:picLocks noChangeAspect="1"/>
          </p:cNvPicPr>
          <p:nvPr/>
        </p:nvPicPr>
        <p:blipFill>
          <a:blip r:embed="rId4"/>
          <a:stretch>
            <a:fillRect/>
          </a:stretch>
        </p:blipFill>
        <p:spPr>
          <a:xfrm>
            <a:off x="381000" y="745554"/>
            <a:ext cx="7683002" cy="5936715"/>
          </a:xfrm>
          <a:prstGeom prst="rect">
            <a:avLst/>
          </a:prstGeom>
        </p:spPr>
      </p:pic>
      <p:sp>
        <p:nvSpPr>
          <p:cNvPr id="4" name="TextBox 3"/>
          <p:cNvSpPr txBox="1"/>
          <p:nvPr/>
        </p:nvSpPr>
        <p:spPr>
          <a:xfrm>
            <a:off x="8077200" y="826291"/>
            <a:ext cx="1066800" cy="89297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5879156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71</a:t>
            </a:fld>
            <a:endParaRPr lang="en-US" altLang="en-US"/>
          </a:p>
        </p:txBody>
      </p:sp>
      <p:sp>
        <p:nvSpPr>
          <p:cNvPr id="728066" name="Rectangle 1026"/>
          <p:cNvSpPr>
            <a:spLocks noGrp="1" noChangeArrowheads="1"/>
          </p:cNvSpPr>
          <p:nvPr>
            <p:ph type="title"/>
          </p:nvPr>
        </p:nvSpPr>
        <p:spPr/>
        <p:txBody>
          <a:bodyPr/>
          <a:lstStyle/>
          <a:p>
            <a:r>
              <a:rPr lang="en-US" dirty="0"/>
              <a:t>Graph practice using SPSS modeler</a:t>
            </a:r>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a:t>Adding more variables</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4588592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72</a:t>
            </a:fld>
            <a:endParaRPr lang="en-US" altLang="en-US"/>
          </a:p>
        </p:txBody>
      </p:sp>
      <p:sp>
        <p:nvSpPr>
          <p:cNvPr id="728066" name="Rectangle 1026"/>
          <p:cNvSpPr>
            <a:spLocks noGrp="1" noChangeArrowheads="1"/>
          </p:cNvSpPr>
          <p:nvPr>
            <p:ph type="title"/>
          </p:nvPr>
        </p:nvSpPr>
        <p:spPr/>
        <p:txBody>
          <a:bodyPr/>
          <a:lstStyle/>
          <a:p>
            <a:r>
              <a:rPr lang="en-US" dirty="0"/>
              <a:t>Other kinds of graphics</a:t>
            </a:r>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a:t>Geocoded map</a:t>
            </a:r>
          </a:p>
          <a:p>
            <a:pPr>
              <a:lnSpc>
                <a:spcPct val="90000"/>
              </a:lnSpc>
              <a:buSzTx/>
              <a:buFont typeface="Wingdings" panose="05000000000000000000" pitchFamily="2" charset="2"/>
              <a:buChar char=""/>
            </a:pPr>
            <a:r>
              <a:rPr lang="en-US" dirty="0"/>
              <a:t>Animation</a:t>
            </a:r>
          </a:p>
          <a:p>
            <a:pPr>
              <a:lnSpc>
                <a:spcPct val="90000"/>
              </a:lnSpc>
              <a:buSzTx/>
              <a:buFont typeface="Wingdings" panose="05000000000000000000" pitchFamily="2" charset="2"/>
              <a:buChar char=""/>
            </a:pPr>
            <a:r>
              <a:rPr lang="en-US" dirty="0"/>
              <a:t>Heat map</a:t>
            </a:r>
          </a:p>
          <a:p>
            <a:pPr>
              <a:lnSpc>
                <a:spcPct val="90000"/>
              </a:lnSpc>
              <a:buSzTx/>
              <a:buFont typeface="Wingdings" panose="05000000000000000000" pitchFamily="2" charset="2"/>
              <a:buChar char=""/>
            </a:pPr>
            <a:r>
              <a:rPr lang="en-US" dirty="0"/>
              <a:t>Network map</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5967121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73</a:t>
            </a:fld>
            <a:endParaRPr lang="en-US" altLang="en-US"/>
          </a:p>
        </p:txBody>
      </p:sp>
      <p:sp>
        <p:nvSpPr>
          <p:cNvPr id="728066" name="Rectangle 1026"/>
          <p:cNvSpPr>
            <a:spLocks noGrp="1" noChangeArrowheads="1"/>
          </p:cNvSpPr>
          <p:nvPr>
            <p:ph type="title"/>
          </p:nvPr>
        </p:nvSpPr>
        <p:spPr/>
        <p:txBody>
          <a:bodyPr/>
          <a:lstStyle/>
          <a:p>
            <a:r>
              <a:rPr lang="en-US" dirty="0"/>
              <a:t>Other kinds of graphics</a:t>
            </a:r>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a:t>Chronic Kidney disease map and animation</a:t>
            </a:r>
          </a:p>
          <a:p>
            <a:pPr>
              <a:lnSpc>
                <a:spcPct val="90000"/>
              </a:lnSpc>
              <a:buSzTx/>
              <a:buFont typeface="Wingdings" panose="05000000000000000000" pitchFamily="2" charset="2"/>
              <a:buChar char=""/>
            </a:pPr>
            <a:endParaRPr lang="en-US" dirty="0"/>
          </a:p>
          <a:p>
            <a:pPr marL="0" indent="0">
              <a:lnSpc>
                <a:spcPct val="90000"/>
              </a:lnSpc>
              <a:buSzTx/>
              <a:buNone/>
            </a:pPr>
            <a:r>
              <a:rPr lang="en-US" dirty="0">
                <a:hlinkClick r:id="rId3"/>
              </a:rPr>
              <a:t>https://nccd.cdc.gov/CKD/Detail.aspx?QNum=Q69&amp;Year=2016&amp;colors=all#refreshPosition</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9839806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74</a:t>
            </a:fld>
            <a:endParaRPr lang="en-US" altLang="en-US"/>
          </a:p>
        </p:txBody>
      </p:sp>
      <p:sp>
        <p:nvSpPr>
          <p:cNvPr id="728066" name="Rectangle 1026"/>
          <p:cNvSpPr>
            <a:spLocks noGrp="1" noChangeArrowheads="1"/>
          </p:cNvSpPr>
          <p:nvPr>
            <p:ph type="title"/>
          </p:nvPr>
        </p:nvSpPr>
        <p:spPr/>
        <p:txBody>
          <a:bodyPr/>
          <a:lstStyle/>
          <a:p>
            <a:r>
              <a:rPr lang="en-US" dirty="0"/>
              <a:t>Other kinds of graphics</a:t>
            </a:r>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a:t>Genetic </a:t>
            </a:r>
            <a:r>
              <a:rPr lang="en-US" dirty="0" err="1"/>
              <a:t>heatmaps</a:t>
            </a:r>
            <a:endParaRPr lang="en-US" dirty="0"/>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4238691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324" y="762000"/>
            <a:ext cx="4863353" cy="484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body" idx="4294967295"/>
          </p:nvPr>
        </p:nvSpPr>
        <p:spPr>
          <a:xfrm>
            <a:off x="448235" y="246530"/>
            <a:ext cx="8258735" cy="526939"/>
          </a:xfrm>
          <a:noFill/>
        </p:spPr>
        <p:txBody>
          <a:bodyPr>
            <a:spAutoFit/>
          </a:bodyPr>
          <a:lstStyle/>
          <a:p>
            <a:pPr marL="0" indent="0" algn="ctr">
              <a:spcBef>
                <a:spcPct val="0"/>
              </a:spcBef>
              <a:buNone/>
            </a:pPr>
            <a:r>
              <a:rPr lang="en-US" altLang="en-US" sz="1412" b="1">
                <a:solidFill>
                  <a:schemeClr val="tx2"/>
                </a:solidFill>
              </a:rPr>
              <a:t>Fig 2. NOJAH genome-wide heatmap (GWH) analysis of RNA-Seq derived gene expression data using TCGA BRCA expression dataset.</a:t>
            </a:r>
          </a:p>
        </p:txBody>
      </p:sp>
      <p:sp>
        <p:nvSpPr>
          <p:cNvPr id="2052" name="Text Box 4"/>
          <p:cNvSpPr txBox="1">
            <a:spLocks noChangeArrowheads="1"/>
          </p:cNvSpPr>
          <p:nvPr/>
        </p:nvSpPr>
        <p:spPr bwMode="auto">
          <a:xfrm>
            <a:off x="526676" y="5748618"/>
            <a:ext cx="8101853" cy="5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9"/>
              <a:t>Rupji M, Dwivedi B, Kowalski J (2019) NOJAH: NOt Just Another Heatmap for genome-wide cluster analysis. PLOS ONE 14(3): e0204542. https://doi.org/10.1371/journal.pone.0204542</a:t>
            </a:r>
          </a:p>
          <a:p>
            <a:pPr eaLnBrk="1" hangingPunct="1"/>
            <a:r>
              <a:rPr lang="en-US" altLang="en-US" sz="1059">
                <a:hlinkClick r:id="rId3"/>
              </a:rPr>
              <a:t>https://journals.plos.org/plosone/article?id=10.1371/journal.pone.0204542</a:t>
            </a:r>
            <a:endParaRPr lang="en-US" altLang="en-US" sz="1059"/>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4088" y="6353735"/>
            <a:ext cx="2689412" cy="44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2578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4294967295"/>
          </p:nvPr>
        </p:nvSpPr>
        <p:spPr>
          <a:xfrm>
            <a:off x="448235" y="246530"/>
            <a:ext cx="8258735" cy="526939"/>
          </a:xfrm>
          <a:noFill/>
        </p:spPr>
        <p:txBody>
          <a:bodyPr>
            <a:spAutoFit/>
          </a:bodyPr>
          <a:lstStyle/>
          <a:p>
            <a:pPr marL="0" indent="0" algn="ctr">
              <a:spcBef>
                <a:spcPct val="0"/>
              </a:spcBef>
              <a:buNone/>
            </a:pPr>
            <a:r>
              <a:rPr lang="en-US" altLang="en-US" sz="1412" b="1">
                <a:solidFill>
                  <a:schemeClr val="tx2"/>
                </a:solidFill>
              </a:rPr>
              <a:t>Fig 2. NOJAH genome-wide heatmap (GWH) analysis of RNA-Seq derived gene expression data using TCGA BRCA expression dataset.</a:t>
            </a:r>
          </a:p>
        </p:txBody>
      </p:sp>
      <p:sp>
        <p:nvSpPr>
          <p:cNvPr id="2052" name="Text Box 4"/>
          <p:cNvSpPr txBox="1">
            <a:spLocks noChangeArrowheads="1"/>
          </p:cNvSpPr>
          <p:nvPr/>
        </p:nvSpPr>
        <p:spPr bwMode="auto">
          <a:xfrm>
            <a:off x="526676" y="5748618"/>
            <a:ext cx="8101853" cy="5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9"/>
              <a:t>Rupji M, Dwivedi B, Kowalski J (2019) NOJAH: NOt Just Another Heatmap for genome-wide cluster analysis. PLOS ONE 14(3): e0204542. https://doi.org/10.1371/journal.pone.0204542</a:t>
            </a:r>
          </a:p>
          <a:p>
            <a:pPr eaLnBrk="1" hangingPunct="1"/>
            <a:r>
              <a:rPr lang="en-US" altLang="en-US" sz="1059">
                <a:hlinkClick r:id="rId2"/>
              </a:rPr>
              <a:t>https://journals.plos.org/plosone/article?id=10.1371/journal.pone.0204542</a:t>
            </a:r>
            <a:endParaRPr lang="en-US" altLang="en-US" sz="1059"/>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088" y="6353735"/>
            <a:ext cx="2689412" cy="44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1007973"/>
            <a:ext cx="7169524" cy="4575412"/>
          </a:xfrm>
          <a:prstGeom prst="rect">
            <a:avLst/>
          </a:prstGeom>
        </p:spPr>
      </p:pic>
    </p:spTree>
    <p:extLst>
      <p:ext uri="{BB962C8B-B14F-4D97-AF65-F5344CB8AC3E}">
        <p14:creationId xmlns:p14="http://schemas.microsoft.com/office/powerpoint/2010/main" val="3984518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4294967295"/>
          </p:nvPr>
        </p:nvSpPr>
        <p:spPr>
          <a:xfrm>
            <a:off x="448235" y="246530"/>
            <a:ext cx="8258735" cy="526939"/>
          </a:xfrm>
          <a:noFill/>
        </p:spPr>
        <p:txBody>
          <a:bodyPr>
            <a:spAutoFit/>
          </a:bodyPr>
          <a:lstStyle/>
          <a:p>
            <a:pPr marL="0" indent="0" algn="ctr">
              <a:spcBef>
                <a:spcPct val="0"/>
              </a:spcBef>
              <a:buNone/>
            </a:pPr>
            <a:r>
              <a:rPr lang="en-US" altLang="en-US" sz="1412" b="1" dirty="0">
                <a:solidFill>
                  <a:schemeClr val="tx2"/>
                </a:solidFill>
              </a:rPr>
              <a:t>Fig 2. NOJAH genome-wide </a:t>
            </a:r>
            <a:r>
              <a:rPr lang="en-US" altLang="en-US" sz="1412" b="1" dirty="0" err="1">
                <a:solidFill>
                  <a:schemeClr val="tx2"/>
                </a:solidFill>
              </a:rPr>
              <a:t>heatmap</a:t>
            </a:r>
            <a:r>
              <a:rPr lang="en-US" altLang="en-US" sz="1412" b="1" dirty="0">
                <a:solidFill>
                  <a:schemeClr val="tx2"/>
                </a:solidFill>
              </a:rPr>
              <a:t> (GWH) analysis of RNA-</a:t>
            </a:r>
            <a:r>
              <a:rPr lang="en-US" altLang="en-US" sz="1412" b="1" dirty="0" err="1">
                <a:solidFill>
                  <a:schemeClr val="tx2"/>
                </a:solidFill>
              </a:rPr>
              <a:t>Seq</a:t>
            </a:r>
            <a:r>
              <a:rPr lang="en-US" altLang="en-US" sz="1412" b="1" dirty="0">
                <a:solidFill>
                  <a:schemeClr val="tx2"/>
                </a:solidFill>
              </a:rPr>
              <a:t> derived gene expression data using TCGA BRCA expression dataset.</a:t>
            </a:r>
          </a:p>
        </p:txBody>
      </p:sp>
      <p:sp>
        <p:nvSpPr>
          <p:cNvPr id="2052" name="Text Box 4"/>
          <p:cNvSpPr txBox="1">
            <a:spLocks noChangeArrowheads="1"/>
          </p:cNvSpPr>
          <p:nvPr/>
        </p:nvSpPr>
        <p:spPr bwMode="auto">
          <a:xfrm>
            <a:off x="526676" y="5748618"/>
            <a:ext cx="8101853" cy="5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9" dirty="0" err="1"/>
              <a:t>Rupji</a:t>
            </a:r>
            <a:r>
              <a:rPr lang="en-US" altLang="en-US" sz="1059" dirty="0"/>
              <a:t> M, </a:t>
            </a:r>
            <a:r>
              <a:rPr lang="en-US" altLang="en-US" sz="1059" dirty="0" err="1"/>
              <a:t>Dwivedi</a:t>
            </a:r>
            <a:r>
              <a:rPr lang="en-US" altLang="en-US" sz="1059" dirty="0"/>
              <a:t> B, Kowalski J (2019) NOJAH: </a:t>
            </a:r>
            <a:r>
              <a:rPr lang="en-US" altLang="en-US" sz="1059" dirty="0" err="1"/>
              <a:t>NOt</a:t>
            </a:r>
            <a:r>
              <a:rPr lang="en-US" altLang="en-US" sz="1059" dirty="0"/>
              <a:t> Just Another </a:t>
            </a:r>
            <a:r>
              <a:rPr lang="en-US" altLang="en-US" sz="1059" dirty="0" err="1"/>
              <a:t>Heatmap</a:t>
            </a:r>
            <a:r>
              <a:rPr lang="en-US" altLang="en-US" sz="1059" dirty="0"/>
              <a:t> for genome-wide cluster analysis. PLOS ONE 14(3): e0204542. https://doi.org/10.1371/journal.pone.0204542</a:t>
            </a:r>
          </a:p>
          <a:p>
            <a:pPr eaLnBrk="1" hangingPunct="1"/>
            <a:r>
              <a:rPr lang="en-US" altLang="en-US" sz="1059" dirty="0">
                <a:hlinkClick r:id="rId2"/>
              </a:rPr>
              <a:t>https://journals.plos.org/plosone/article?id=10.1371/journal.pone.0204542</a:t>
            </a:r>
            <a:endParaRPr lang="en-US" altLang="en-US" sz="1059"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088" y="6353735"/>
            <a:ext cx="2689412" cy="44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66" y="1295399"/>
            <a:ext cx="9097334" cy="4289202"/>
          </a:xfrm>
          <a:prstGeom prst="rect">
            <a:avLst/>
          </a:prstGeom>
        </p:spPr>
      </p:pic>
    </p:spTree>
    <p:extLst>
      <p:ext uri="{BB962C8B-B14F-4D97-AF65-F5344CB8AC3E}">
        <p14:creationId xmlns:p14="http://schemas.microsoft.com/office/powerpoint/2010/main" val="2511442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78</a:t>
            </a:fld>
            <a:endParaRPr lang="en-US" altLang="en-US"/>
          </a:p>
        </p:txBody>
      </p:sp>
      <p:sp>
        <p:nvSpPr>
          <p:cNvPr id="728066" name="Rectangle 1026"/>
          <p:cNvSpPr>
            <a:spLocks noGrp="1" noChangeArrowheads="1"/>
          </p:cNvSpPr>
          <p:nvPr>
            <p:ph type="title"/>
          </p:nvPr>
        </p:nvSpPr>
        <p:spPr/>
        <p:txBody>
          <a:bodyPr/>
          <a:lstStyle/>
          <a:p>
            <a:r>
              <a:rPr lang="en-US" dirty="0"/>
              <a:t>Other kinds of graphics</a:t>
            </a:r>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a:t>McCulloch co-authors on UCSF Profiles</a:t>
            </a:r>
          </a:p>
          <a:p>
            <a:pPr>
              <a:lnSpc>
                <a:spcPct val="90000"/>
              </a:lnSpc>
              <a:buSzTx/>
              <a:buFont typeface="Wingdings" panose="05000000000000000000" pitchFamily="2" charset="2"/>
              <a:buChar char=""/>
            </a:pPr>
            <a:endParaRPr lang="en-US" dirty="0"/>
          </a:p>
          <a:p>
            <a:pPr marL="0" indent="0">
              <a:lnSpc>
                <a:spcPct val="90000"/>
              </a:lnSpc>
              <a:buSzTx/>
              <a:buNone/>
            </a:pPr>
            <a:r>
              <a:rPr lang="en-US" dirty="0">
                <a:hlinkClick r:id="rId3"/>
              </a:rPr>
              <a:t>https://profiles.ucsf.edu/display/176718/network/coauthors/cluster</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5904856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79</a:t>
            </a:fld>
            <a:endParaRPr lang="en-US" altLang="en-US"/>
          </a:p>
        </p:txBody>
      </p:sp>
      <p:sp>
        <p:nvSpPr>
          <p:cNvPr id="728066" name="Rectangle 1026"/>
          <p:cNvSpPr>
            <a:spLocks noGrp="1" noChangeArrowheads="1"/>
          </p:cNvSpPr>
          <p:nvPr>
            <p:ph type="title"/>
          </p:nvPr>
        </p:nvSpPr>
        <p:spPr>
          <a:xfrm>
            <a:off x="386316" y="-152400"/>
            <a:ext cx="7543800" cy="1036638"/>
          </a:xfrm>
        </p:spPr>
        <p:txBody>
          <a:bodyPr/>
          <a:lstStyle/>
          <a:p>
            <a:r>
              <a:rPr lang="en-US" dirty="0"/>
              <a:t>Summary</a:t>
            </a:r>
          </a:p>
        </p:txBody>
      </p:sp>
      <p:sp>
        <p:nvSpPr>
          <p:cNvPr id="728067" name="Rectangle 1027"/>
          <p:cNvSpPr>
            <a:spLocks noGrp="1" noChangeArrowheads="1"/>
          </p:cNvSpPr>
          <p:nvPr>
            <p:ph type="body" idx="1"/>
          </p:nvPr>
        </p:nvSpPr>
        <p:spPr>
          <a:xfrm>
            <a:off x="304800" y="990600"/>
            <a:ext cx="8512342" cy="4411662"/>
          </a:xfrm>
          <a:solidFill>
            <a:schemeClr val="lt1"/>
          </a:solidFill>
        </p:spPr>
        <p:txBody>
          <a:bodyPr/>
          <a:lstStyle/>
          <a:p>
            <a:r>
              <a:rPr lang="en-US" dirty="0"/>
              <a:t>Use tables for specific values, quantitative comparisons, precision, </a:t>
            </a:r>
            <a:r>
              <a:rPr lang="en-US" dirty="0" err="1"/>
              <a:t>individual+summary</a:t>
            </a:r>
            <a:r>
              <a:rPr lang="en-US" dirty="0"/>
              <a:t> information, differing scales. </a:t>
            </a:r>
          </a:p>
          <a:p>
            <a:r>
              <a:rPr lang="en-US" dirty="0"/>
              <a:t>Use graphs to convey information quickly, for shapes, patterns and trends. </a:t>
            </a:r>
          </a:p>
          <a:p>
            <a:r>
              <a:rPr lang="en-US" dirty="0"/>
              <a:t>Both should be self-explanatory and use a light touch on non-data </a:t>
            </a:r>
          </a:p>
          <a:p>
            <a:r>
              <a:rPr lang="en-US" dirty="0"/>
              <a:t>Tables:  compare columns, round aggressively, order purposefully</a:t>
            </a:r>
          </a:p>
          <a:p>
            <a:r>
              <a:rPr lang="en-US" dirty="0"/>
              <a:t>Graphs: maximize data to ink, use color, symbols and line types purposefully. </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31447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8</a:t>
            </a:fld>
            <a:endParaRPr lang="en-US" altLang="en-US"/>
          </a:p>
        </p:txBody>
      </p:sp>
      <p:sp>
        <p:nvSpPr>
          <p:cNvPr id="728066" name="Rectangle 1026"/>
          <p:cNvSpPr>
            <a:spLocks noGrp="1" noChangeArrowheads="1"/>
          </p:cNvSpPr>
          <p:nvPr>
            <p:ph type="title"/>
          </p:nvPr>
        </p:nvSpPr>
        <p:spPr/>
        <p:txBody>
          <a:bodyPr/>
          <a:lstStyle/>
          <a:p>
            <a:r>
              <a:rPr lang="en-US" dirty="0"/>
              <a:t>Outline for today</a:t>
            </a:r>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a:t>Tables versus graphs</a:t>
            </a:r>
          </a:p>
          <a:p>
            <a:pPr marL="0" indent="0">
              <a:lnSpc>
                <a:spcPct val="90000"/>
              </a:lnSpc>
              <a:buSzTx/>
              <a:buNone/>
            </a:pPr>
            <a:endParaRPr lang="en-US" dirty="0"/>
          </a:p>
          <a:p>
            <a:pPr>
              <a:lnSpc>
                <a:spcPct val="90000"/>
              </a:lnSpc>
              <a:buSzTx/>
              <a:buFont typeface="Wingdings" panose="05000000000000000000" pitchFamily="2" charset="2"/>
              <a:buChar char=""/>
            </a:pPr>
            <a:r>
              <a:rPr lang="en-US" dirty="0">
                <a:solidFill>
                  <a:schemeClr val="bg1">
                    <a:lumMod val="75000"/>
                  </a:schemeClr>
                </a:solidFill>
              </a:rPr>
              <a:t>Table principles</a:t>
            </a:r>
          </a:p>
          <a:p>
            <a:pPr>
              <a:lnSpc>
                <a:spcPct val="90000"/>
              </a:lnSpc>
              <a:buSzTx/>
              <a:buFont typeface="Wingdings" panose="05000000000000000000" pitchFamily="2" charset="2"/>
              <a:buChar char=""/>
            </a:pPr>
            <a:r>
              <a:rPr lang="en-US" dirty="0">
                <a:solidFill>
                  <a:schemeClr val="bg1">
                    <a:lumMod val="75000"/>
                  </a:schemeClr>
                </a:solidFill>
              </a:rPr>
              <a:t>Table practice</a:t>
            </a:r>
          </a:p>
          <a:p>
            <a:pPr marL="0" indent="0">
              <a:lnSpc>
                <a:spcPct val="90000"/>
              </a:lnSpc>
              <a:buSzTx/>
              <a:buNone/>
            </a:pPr>
            <a:endParaRPr lang="en-US" dirty="0">
              <a:solidFill>
                <a:schemeClr val="bg1">
                  <a:lumMod val="75000"/>
                </a:schemeClr>
              </a:solidFill>
            </a:endParaRPr>
          </a:p>
          <a:p>
            <a:pPr>
              <a:lnSpc>
                <a:spcPct val="90000"/>
              </a:lnSpc>
              <a:buSzTx/>
              <a:buFont typeface="Wingdings" panose="05000000000000000000" pitchFamily="2" charset="2"/>
              <a:buChar char=""/>
            </a:pPr>
            <a:r>
              <a:rPr lang="en-US" dirty="0">
                <a:solidFill>
                  <a:schemeClr val="bg1">
                    <a:lumMod val="75000"/>
                  </a:schemeClr>
                </a:solidFill>
              </a:rPr>
              <a:t>Graph principles</a:t>
            </a:r>
          </a:p>
          <a:p>
            <a:pPr>
              <a:lnSpc>
                <a:spcPct val="90000"/>
              </a:lnSpc>
              <a:buSzTx/>
              <a:buFont typeface="Wingdings" panose="05000000000000000000" pitchFamily="2" charset="2"/>
              <a:buChar char=""/>
            </a:pPr>
            <a:r>
              <a:rPr lang="en-US" dirty="0">
                <a:solidFill>
                  <a:schemeClr val="bg1">
                    <a:lumMod val="75000"/>
                  </a:schemeClr>
                </a:solidFill>
              </a:rPr>
              <a:t>Graph types</a:t>
            </a:r>
          </a:p>
          <a:p>
            <a:pPr>
              <a:lnSpc>
                <a:spcPct val="90000"/>
              </a:lnSpc>
              <a:buSzTx/>
              <a:buFont typeface="Wingdings" panose="05000000000000000000" pitchFamily="2" charset="2"/>
              <a:buChar char=""/>
            </a:pPr>
            <a:r>
              <a:rPr lang="en-US" dirty="0">
                <a:solidFill>
                  <a:schemeClr val="bg1">
                    <a:lumMod val="75000"/>
                  </a:schemeClr>
                </a:solidFill>
              </a:rPr>
              <a:t>Graph practice</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74961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9</a:t>
            </a:fld>
            <a:endParaRPr lang="en-US" altLang="en-US"/>
          </a:p>
        </p:txBody>
      </p:sp>
      <p:sp>
        <p:nvSpPr>
          <p:cNvPr id="728066" name="Rectangle 1026"/>
          <p:cNvSpPr>
            <a:spLocks noGrp="1" noChangeArrowheads="1"/>
          </p:cNvSpPr>
          <p:nvPr>
            <p:ph type="title"/>
          </p:nvPr>
        </p:nvSpPr>
        <p:spPr>
          <a:xfrm>
            <a:off x="457200" y="-609600"/>
            <a:ext cx="7543800" cy="1295400"/>
          </a:xfrm>
        </p:spPr>
        <p:txBody>
          <a:bodyPr/>
          <a:lstStyle/>
          <a:p>
            <a:r>
              <a:rPr lang="en-US" dirty="0"/>
              <a:t>Tables vs graphs</a:t>
            </a:r>
          </a:p>
        </p:txBody>
      </p:sp>
      <p:sp>
        <p:nvSpPr>
          <p:cNvPr id="728067" name="Rectangle 1027"/>
          <p:cNvSpPr>
            <a:spLocks noGrp="1" noChangeArrowheads="1"/>
          </p:cNvSpPr>
          <p:nvPr>
            <p:ph type="body" idx="1"/>
          </p:nvPr>
        </p:nvSpPr>
        <p:spPr>
          <a:xfrm>
            <a:off x="457200" y="685800"/>
            <a:ext cx="8458200" cy="4411662"/>
          </a:xfrm>
          <a:solidFill>
            <a:schemeClr val="bg1"/>
          </a:solidFill>
        </p:spPr>
        <p:txBody>
          <a:bodyPr/>
          <a:lstStyle/>
          <a:p>
            <a:pPr marL="0" indent="0">
              <a:buNone/>
            </a:pPr>
            <a:r>
              <a:rPr lang="en-US" dirty="0"/>
              <a:t>Use </a:t>
            </a:r>
            <a:r>
              <a:rPr lang="en-US" b="1" dirty="0"/>
              <a:t>TABLES</a:t>
            </a:r>
            <a:r>
              <a:rPr lang="en-US" dirty="0"/>
              <a:t> when</a:t>
            </a:r>
          </a:p>
          <a:p>
            <a:pPr lvl="0"/>
            <a:r>
              <a:rPr lang="en-US" dirty="0"/>
              <a:t>The user needs to look up specific values</a:t>
            </a:r>
          </a:p>
          <a:p>
            <a:pPr lvl="0"/>
            <a:r>
              <a:rPr lang="en-US" dirty="0"/>
              <a:t>You want to enable individual quantitative comparisons</a:t>
            </a:r>
          </a:p>
          <a:p>
            <a:r>
              <a:rPr lang="en-US" dirty="0"/>
              <a:t>You need to convey results to high precision</a:t>
            </a:r>
          </a:p>
          <a:p>
            <a:r>
              <a:rPr lang="en-US" dirty="0"/>
              <a:t>You want to convey both individual and summary information</a:t>
            </a:r>
          </a:p>
          <a:p>
            <a:pPr lvl="0"/>
            <a:r>
              <a:rPr lang="en-US" dirty="0"/>
              <a:t>You want to display items that are measured on very different scales.  Workarounds: left vs right scales; log scales; multiple panels.</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1791602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80"/>
</p:tagLst>
</file>

<file path=ppt/tags/tag10.xml><?xml version="1.0" encoding="utf-8"?>
<p:tagLst xmlns:a="http://schemas.openxmlformats.org/drawingml/2006/main" xmlns:r="http://schemas.openxmlformats.org/officeDocument/2006/relationships" xmlns:p="http://schemas.openxmlformats.org/presentationml/2006/main">
  <p:tag name="AS_UNIQUEID" val="89"/>
</p:tagLst>
</file>

<file path=ppt/tags/tag11.xml><?xml version="1.0" encoding="utf-8"?>
<p:tagLst xmlns:a="http://schemas.openxmlformats.org/drawingml/2006/main" xmlns:r="http://schemas.openxmlformats.org/officeDocument/2006/relationships" xmlns:p="http://schemas.openxmlformats.org/presentationml/2006/main">
  <p:tag name="AS_UNIQUEID" val="90"/>
</p:tagLst>
</file>

<file path=ppt/tags/tag12.xml><?xml version="1.0" encoding="utf-8"?>
<p:tagLst xmlns:a="http://schemas.openxmlformats.org/drawingml/2006/main" xmlns:r="http://schemas.openxmlformats.org/officeDocument/2006/relationships" xmlns:p="http://schemas.openxmlformats.org/presentationml/2006/main">
  <p:tag name="AS_UNIQUEID" val="90"/>
</p:tagLst>
</file>

<file path=ppt/tags/tag13.xml><?xml version="1.0" encoding="utf-8"?>
<p:tagLst xmlns:a="http://schemas.openxmlformats.org/drawingml/2006/main" xmlns:r="http://schemas.openxmlformats.org/officeDocument/2006/relationships" xmlns:p="http://schemas.openxmlformats.org/presentationml/2006/main">
  <p:tag name="AS_UNIQUEID" val="90"/>
</p:tagLst>
</file>

<file path=ppt/tags/tag14.xml><?xml version="1.0" encoding="utf-8"?>
<p:tagLst xmlns:a="http://schemas.openxmlformats.org/drawingml/2006/main" xmlns:r="http://schemas.openxmlformats.org/officeDocument/2006/relationships" xmlns:p="http://schemas.openxmlformats.org/presentationml/2006/main">
  <p:tag name="AS_UNIQUEID" val="90"/>
</p:tagLst>
</file>

<file path=ppt/tags/tag15.xml><?xml version="1.0" encoding="utf-8"?>
<p:tagLst xmlns:a="http://schemas.openxmlformats.org/drawingml/2006/main" xmlns:r="http://schemas.openxmlformats.org/officeDocument/2006/relationships" xmlns:p="http://schemas.openxmlformats.org/presentationml/2006/main">
  <p:tag name="AS_UNIQUEID" val="90"/>
</p:tagLst>
</file>

<file path=ppt/tags/tag16.xml><?xml version="1.0" encoding="utf-8"?>
<p:tagLst xmlns:a="http://schemas.openxmlformats.org/drawingml/2006/main" xmlns:r="http://schemas.openxmlformats.org/officeDocument/2006/relationships" xmlns:p="http://schemas.openxmlformats.org/presentationml/2006/main">
  <p:tag name="AS_UNIQUEID" val="90"/>
</p:tagLst>
</file>

<file path=ppt/tags/tag17.xml><?xml version="1.0" encoding="utf-8"?>
<p:tagLst xmlns:a="http://schemas.openxmlformats.org/drawingml/2006/main" xmlns:r="http://schemas.openxmlformats.org/officeDocument/2006/relationships" xmlns:p="http://schemas.openxmlformats.org/presentationml/2006/main">
  <p:tag name="AS_UNIQUEID" val="90"/>
</p:tagLst>
</file>

<file path=ppt/tags/tag18.xml><?xml version="1.0" encoding="utf-8"?>
<p:tagLst xmlns:a="http://schemas.openxmlformats.org/drawingml/2006/main" xmlns:r="http://schemas.openxmlformats.org/officeDocument/2006/relationships" xmlns:p="http://schemas.openxmlformats.org/presentationml/2006/main">
  <p:tag name="AS_UNIQUEID" val="90"/>
</p:tagLst>
</file>

<file path=ppt/tags/tag19.xml><?xml version="1.0" encoding="utf-8"?>
<p:tagLst xmlns:a="http://schemas.openxmlformats.org/drawingml/2006/main" xmlns:r="http://schemas.openxmlformats.org/officeDocument/2006/relationships" xmlns:p="http://schemas.openxmlformats.org/presentationml/2006/main">
  <p:tag name="AS_UNIQUEID" val="90"/>
</p:tagLst>
</file>

<file path=ppt/tags/tag2.xml><?xml version="1.0" encoding="utf-8"?>
<p:tagLst xmlns:a="http://schemas.openxmlformats.org/drawingml/2006/main" xmlns:r="http://schemas.openxmlformats.org/officeDocument/2006/relationships" xmlns:p="http://schemas.openxmlformats.org/presentationml/2006/main">
  <p:tag name="AS_UNIQUEID" val="81"/>
</p:tagLst>
</file>

<file path=ppt/tags/tag3.xml><?xml version="1.0" encoding="utf-8"?>
<p:tagLst xmlns:a="http://schemas.openxmlformats.org/drawingml/2006/main" xmlns:r="http://schemas.openxmlformats.org/officeDocument/2006/relationships" xmlns:p="http://schemas.openxmlformats.org/presentationml/2006/main">
  <p:tag name="AS_UNIQUEID" val="82"/>
</p:tagLst>
</file>

<file path=ppt/tags/tag4.xml><?xml version="1.0" encoding="utf-8"?>
<p:tagLst xmlns:a="http://schemas.openxmlformats.org/drawingml/2006/main" xmlns:r="http://schemas.openxmlformats.org/officeDocument/2006/relationships" xmlns:p="http://schemas.openxmlformats.org/presentationml/2006/main">
  <p:tag name="AS_UNIQUEID" val="83"/>
</p:tagLst>
</file>

<file path=ppt/tags/tag5.xml><?xml version="1.0" encoding="utf-8"?>
<p:tagLst xmlns:a="http://schemas.openxmlformats.org/drawingml/2006/main" xmlns:r="http://schemas.openxmlformats.org/officeDocument/2006/relationships" xmlns:p="http://schemas.openxmlformats.org/presentationml/2006/main">
  <p:tag name="AS_UNIQUEID" val="84"/>
</p:tagLst>
</file>

<file path=ppt/tags/tag6.xml><?xml version="1.0" encoding="utf-8"?>
<p:tagLst xmlns:a="http://schemas.openxmlformats.org/drawingml/2006/main" xmlns:r="http://schemas.openxmlformats.org/officeDocument/2006/relationships" xmlns:p="http://schemas.openxmlformats.org/presentationml/2006/main">
  <p:tag name="AS_UNIQUEID" val="85"/>
</p:tagLst>
</file>

<file path=ppt/tags/tag7.xml><?xml version="1.0" encoding="utf-8"?>
<p:tagLst xmlns:a="http://schemas.openxmlformats.org/drawingml/2006/main" xmlns:r="http://schemas.openxmlformats.org/officeDocument/2006/relationships" xmlns:p="http://schemas.openxmlformats.org/presentationml/2006/main">
  <p:tag name="AS_UNIQUEID" val="86"/>
</p:tagLst>
</file>

<file path=ppt/tags/tag8.xml><?xml version="1.0" encoding="utf-8"?>
<p:tagLst xmlns:a="http://schemas.openxmlformats.org/drawingml/2006/main" xmlns:r="http://schemas.openxmlformats.org/officeDocument/2006/relationships" xmlns:p="http://schemas.openxmlformats.org/presentationml/2006/main">
  <p:tag name="AS_UNIQUEID" val="87"/>
</p:tagLst>
</file>

<file path=ppt/tags/tag9.xml><?xml version="1.0" encoding="utf-8"?>
<p:tagLst xmlns:a="http://schemas.openxmlformats.org/drawingml/2006/main" xmlns:r="http://schemas.openxmlformats.org/officeDocument/2006/relationships" xmlns:p="http://schemas.openxmlformats.org/presentationml/2006/main">
  <p:tag name="AS_UNIQUEID" val="88"/>
</p:tagLst>
</file>

<file path=ppt/theme/theme1.xml><?xml version="1.0" encoding="utf-8"?>
<a:theme xmlns:a="http://schemas.openxmlformats.org/drawingml/2006/main" name="cem chi2">
  <a:themeElements>
    <a:clrScheme name="cem chi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em chi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em chi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cem chi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cem chi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cem chi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cem chi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cem chi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cem chi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cem chi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cem chi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cem chi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2992</Words>
  <Application>Microsoft Macintosh PowerPoint</Application>
  <PresentationFormat>On-screen Show (4:3)</PresentationFormat>
  <Paragraphs>523</Paragraphs>
  <Slides>79</Slides>
  <Notes>75</Notes>
  <HiddenSlides>6</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6" baseType="lpstr">
      <vt:lpstr>Arial</vt:lpstr>
      <vt:lpstr>Book Antiqua</vt:lpstr>
      <vt:lpstr>Helvetica</vt:lpstr>
      <vt:lpstr>Times New Roman</vt:lpstr>
      <vt:lpstr>Wingdings</vt:lpstr>
      <vt:lpstr>cem chi2</vt:lpstr>
      <vt:lpstr>Document</vt:lpstr>
      <vt:lpstr>PowerPoint Presentation</vt:lpstr>
      <vt:lpstr>Outline for today</vt:lpstr>
      <vt:lpstr>Study of heart disease patients</vt:lpstr>
      <vt:lpstr>Table example – what is right/wrong?</vt:lpstr>
      <vt:lpstr>Table example – focus on right side</vt:lpstr>
      <vt:lpstr>Graph example – what is right/wrong?</vt:lpstr>
      <vt:lpstr>Same data in a table – what is right/wrong? Better/worse?</vt:lpstr>
      <vt:lpstr>Outline for today</vt:lpstr>
      <vt:lpstr>Tables vs graphs</vt:lpstr>
      <vt:lpstr>Tables vs graphs</vt:lpstr>
      <vt:lpstr>Chronic Kidney Disease</vt:lpstr>
      <vt:lpstr>Outline for today</vt:lpstr>
      <vt:lpstr>Table principles</vt:lpstr>
      <vt:lpstr>Outline for today</vt:lpstr>
      <vt:lpstr>Table example – focus on right side</vt:lpstr>
      <vt:lpstr>Improving the cardiac prediction table</vt:lpstr>
      <vt:lpstr>PowerPoint Presentation</vt:lpstr>
      <vt:lpstr>PowerPoint Presentation</vt:lpstr>
      <vt:lpstr>Improving the mortality trend table</vt:lpstr>
      <vt:lpstr>Improving the mortality trend table</vt:lpstr>
      <vt:lpstr>Outline for today</vt:lpstr>
      <vt:lpstr>Graph principles</vt:lpstr>
      <vt:lpstr>CKD graph:  how to improve?</vt:lpstr>
      <vt:lpstr>How could the CKD graph be improved?</vt:lpstr>
      <vt:lpstr>Graphs can convey data by</vt:lpstr>
      <vt:lpstr>Outline for today</vt:lpstr>
      <vt:lpstr>Graph types</vt:lpstr>
      <vt:lpstr>Examples of graphs and how they convey data</vt:lpstr>
      <vt:lpstr>Examples of graphs and how they convey data</vt:lpstr>
      <vt:lpstr>Examples of graphs and how they convey data</vt:lpstr>
      <vt:lpstr>PowerPoint Presentation</vt:lpstr>
      <vt:lpstr>Examples of graphs and how they convey data</vt:lpstr>
      <vt:lpstr>How could the life expectancy graph be improved?</vt:lpstr>
      <vt:lpstr>Avoid: pie charts and stacked bar charts</vt:lpstr>
      <vt:lpstr>Avoid: pie charts and stacked bar charts</vt:lpstr>
      <vt:lpstr>At all costs avoid pie charts and stacked bar charts</vt:lpstr>
      <vt:lpstr>At all costs avoid pie charts and stacked bar charts</vt:lpstr>
      <vt:lpstr>At all costs avoid pie charts and stacked bar charts</vt:lpstr>
      <vt:lpstr>PowerPoint Presentation</vt:lpstr>
      <vt:lpstr>Having your cake and eating it too</vt:lpstr>
      <vt:lpstr>Graph types - Two at a time</vt:lpstr>
      <vt:lpstr>Outline for today</vt:lpstr>
      <vt:lpstr>Ex: HPV vaccine uptake in Netherlands</vt:lpstr>
      <vt:lpstr>Data consistent with Pot</vt:lpstr>
      <vt:lpstr>Add jitter</vt:lpstr>
      <vt:lpstr>Add smoother line</vt:lpstr>
      <vt:lpstr>Just plot mean values</vt:lpstr>
      <vt:lpstr>Mean values plus fitted line</vt:lpstr>
      <vt:lpstr>Compare with original</vt:lpstr>
      <vt:lpstr>Graph practice</vt:lpstr>
      <vt:lpstr>OAI cartilage volume</vt:lpstr>
      <vt:lpstr>PowerPoint Presentation</vt:lpstr>
      <vt:lpstr>OAI cartilage volume</vt:lpstr>
      <vt:lpstr>OAI cartilage volume</vt:lpstr>
      <vt:lpstr>More variables at once (big data)</vt:lpstr>
      <vt:lpstr>Graph practice</vt:lpstr>
      <vt:lpstr>OAI cartilage volume</vt:lpstr>
      <vt:lpstr>OAI cartilage volume</vt:lpstr>
      <vt:lpstr>Graph practice</vt:lpstr>
      <vt:lpstr>Graph practice</vt:lpstr>
      <vt:lpstr>Graph practice</vt:lpstr>
      <vt:lpstr>Graph practice</vt:lpstr>
      <vt:lpstr>Graph practice</vt:lpstr>
      <vt:lpstr>Graph practice</vt:lpstr>
      <vt:lpstr>Examples of graphs and how they convey data</vt:lpstr>
      <vt:lpstr>Examples of graphs and how they convey data</vt:lpstr>
      <vt:lpstr>Examples of graphs and how they convey data</vt:lpstr>
      <vt:lpstr>Examples of graphs and how they convey data</vt:lpstr>
      <vt:lpstr>Graph practice</vt:lpstr>
      <vt:lpstr>Examples of graphs and how they convey data</vt:lpstr>
      <vt:lpstr>Graph practice using SPSS modeler</vt:lpstr>
      <vt:lpstr>Other kinds of graphics</vt:lpstr>
      <vt:lpstr>Other kinds of graphics</vt:lpstr>
      <vt:lpstr>Other kinds of graphics</vt:lpstr>
      <vt:lpstr>PowerPoint Presentation</vt:lpstr>
      <vt:lpstr>PowerPoint Presentation</vt:lpstr>
      <vt:lpstr>PowerPoint Presentation</vt:lpstr>
      <vt:lpstr>Other kinds of graphics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Scheffler, Aaron</dc:creator>
  <cp:lastModifiedBy>Scheffler, Aaron</cp:lastModifiedBy>
  <cp:revision>8</cp:revision>
  <dcterms:created xsi:type="dcterms:W3CDTF">2020-08-28T15:58:39Z</dcterms:created>
  <dcterms:modified xsi:type="dcterms:W3CDTF">2020-08-28T16:32:40Z</dcterms:modified>
</cp:coreProperties>
</file>