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60" r:id="rId5"/>
    <p:sldId id="262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762"/>
    <p:restoredTop sz="69463"/>
  </p:normalViewPr>
  <p:slideViewPr>
    <p:cSldViewPr snapToGrid="0" snapToObjects="1">
      <p:cViewPr varScale="1">
        <p:scale>
          <a:sx n="69" d="100"/>
          <a:sy n="69" d="100"/>
        </p:scale>
        <p:origin x="146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notesMaster" Target="notesMasters/notesMaster1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A7FD32-0E47-A849-A243-8BAD67664E8E}" type="datetimeFigureOut">
              <a:rPr lang="en-US" smtClean="0"/>
              <a:t>9/24/16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6DFA38-F00E-B049-AD03-E0EC7CE4594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89850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Universe is all the possible outcomes</a:t>
            </a:r>
          </a:p>
          <a:p>
            <a:endParaRPr lang="en-US" dirty="0" smtClean="0"/>
          </a:p>
          <a:p>
            <a:r>
              <a:rPr lang="en-US" dirty="0" smtClean="0"/>
              <a:t>Intersection is when both A and B occur together</a:t>
            </a:r>
          </a:p>
          <a:p>
            <a:endParaRPr lang="en-US" dirty="0" smtClean="0"/>
          </a:p>
          <a:p>
            <a:r>
              <a:rPr lang="en-US" dirty="0" smtClean="0"/>
              <a:t>Union is when</a:t>
            </a:r>
            <a:r>
              <a:rPr lang="en-US" baseline="0" dirty="0" smtClean="0"/>
              <a:t> either A, B, and both occur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DFA38-F00E-B049-AD03-E0EC7CE4594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7308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Mutual exclusivity is when 2 events cannot occur together</a:t>
            </a:r>
          </a:p>
          <a:p>
            <a:endParaRPr lang="en-US" dirty="0" smtClean="0"/>
          </a:p>
          <a:p>
            <a:r>
              <a:rPr lang="en-US" dirty="0" smtClean="0"/>
              <a:t>The probability of an event B will</a:t>
            </a:r>
            <a:r>
              <a:rPr lang="en-US" baseline="0" dirty="0" smtClean="0"/>
              <a:t> occur</a:t>
            </a:r>
            <a:r>
              <a:rPr lang="en-US" dirty="0" smtClean="0"/>
              <a:t> given that an event</a:t>
            </a:r>
            <a:r>
              <a:rPr lang="en-US" baseline="0" dirty="0" smtClean="0"/>
              <a:t> A has occurred</a:t>
            </a:r>
          </a:p>
          <a:p>
            <a:endParaRPr lang="en-US" baseline="0" dirty="0" smtClean="0"/>
          </a:p>
          <a:p>
            <a:r>
              <a:rPr lang="en-US" baseline="0" dirty="0" smtClean="0"/>
              <a:t>When 2 </a:t>
            </a:r>
            <a:r>
              <a:rPr lang="en-US" baseline="0" dirty="0" err="1" smtClean="0"/>
              <a:t>probabilties</a:t>
            </a:r>
            <a:r>
              <a:rPr lang="en-US" baseline="0" dirty="0" smtClean="0"/>
              <a:t> do not depend on each other</a:t>
            </a:r>
          </a:p>
          <a:p>
            <a:endParaRPr lang="en-US" baseline="0" dirty="0" smtClean="0"/>
          </a:p>
          <a:p>
            <a:r>
              <a:rPr lang="en-US" baseline="0" dirty="0" smtClean="0"/>
              <a:t>The multiplicative rule of independence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DFA38-F00E-B049-AD03-E0EC7CE45947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93867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algn="l" defTabSz="914400" rtl="0" eaLnBrk="1" latinLnBrk="0" hangingPunct="1"/>
            <a:r>
              <a:rPr lang="en-US" dirty="0" smtClean="0"/>
              <a:t>Remember</a:t>
            </a:r>
            <a:r>
              <a:rPr lang="en-US" baseline="0" dirty="0" smtClean="0"/>
              <a:t> that it is helpful when you cannot directly calculate a probability</a:t>
            </a:r>
          </a:p>
          <a:p>
            <a:pPr marL="0" algn="l" defTabSz="914400" rtl="0" eaLnBrk="1" latinLnBrk="0" hangingPunct="1"/>
            <a:endParaRPr lang="en-US" baseline="0" dirty="0" smtClean="0"/>
          </a:p>
          <a:p>
            <a:pPr marL="0" algn="l" defTabSz="914400" rtl="0" eaLnBrk="1" latinLnBrk="0" hangingPunct="1"/>
            <a:r>
              <a:rPr lang="en-US" baseline="0" dirty="0" smtClean="0"/>
              <a:t>Are based on experiments in which a test is compared “gold </a:t>
            </a:r>
            <a:r>
              <a:rPr lang="en-US" baseline="0" dirty="0" err="1" smtClean="0"/>
              <a:t>standered</a:t>
            </a:r>
            <a:r>
              <a:rPr lang="en-US" baseline="0" dirty="0" smtClean="0"/>
              <a:t>” 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D6DFA38-F00E-B049-AD03-E0EC7CE45947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4415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997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73801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30006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77969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51864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18144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6672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84719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46687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2647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90623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26F068-8056-3746-AB54-B2BD537B3FD8}" type="datetimeFigureOut">
              <a:rPr lang="en-US" smtClean="0"/>
              <a:t>9/24/16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4D61F9-A794-3148-9314-A784C9E0CD0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5039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4" Type="http://schemas.openxmlformats.org/officeDocument/2006/relationships/image" Target="../media/image2.png"/><Relationship Id="rId5" Type="http://schemas.openxmlformats.org/officeDocument/2006/relationships/image" Target="../media/image3.png"/><Relationship Id="rId6" Type="http://schemas.openxmlformats.org/officeDocument/2006/relationships/image" Target="../media/image4.png"/><Relationship Id="rId7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4" Type="http://schemas.openxmlformats.org/officeDocument/2006/relationships/image" Target="../media/image7.png"/><Relationship Id="rId5" Type="http://schemas.openxmlformats.org/officeDocument/2006/relationships/image" Target="../media/image4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4" Type="http://schemas.openxmlformats.org/officeDocument/2006/relationships/image" Target="../media/image9.png"/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Summary of probabilities</a:t>
            </a:r>
            <a:endParaRPr lang="en-US" dirty="0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Content Placeholder 4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529256"/>
                <a:ext cx="7013028" cy="5328744"/>
              </a:xfrm>
            </p:spPr>
            <p:txBody>
              <a:bodyPr>
                <a:normAutofit/>
              </a:bodyPr>
              <a:lstStyle/>
              <a:p>
                <a: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</a:pPr>
                <a:r>
                  <a:rPr lang="en-US" dirty="0" smtClean="0"/>
                  <a:t>Complement </a:t>
                </a:r>
                <a:r>
                  <a:rPr lang="en-US" dirty="0" err="1" smtClean="0"/>
                  <a:t>Ā</a:t>
                </a:r>
                <a:r>
                  <a:rPr lang="en-US" dirty="0" smtClean="0"/>
                  <a:t> is everything but A </a:t>
                </a:r>
              </a:p>
              <a:p>
                <a: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</a:pPr>
                <a:endParaRPr lang="en-US" dirty="0"/>
              </a:p>
              <a:p>
                <a: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</a:pPr>
                <a:endParaRPr lang="en-US" dirty="0" smtClean="0"/>
              </a:p>
              <a:p>
                <a: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</a:pPr>
                <a:r>
                  <a:rPr lang="en-US" dirty="0" smtClean="0"/>
                  <a:t>Universe: P(</a:t>
                </a:r>
                <a14:m>
                  <m:oMath xmlns:m="http://schemas.openxmlformats.org/officeDocument/2006/math">
                    <m:r>
                      <m:rPr>
                        <m:sty m:val="p"/>
                      </m:rPr>
                      <a:rPr lang="el-GR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Ω</m:t>
                    </m:r>
                    <m:r>
                      <a:rPr lang="en-US" b="0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) </m:t>
                    </m:r>
                  </m:oMath>
                </a14:m>
                <a:r>
                  <a:rPr lang="en-US" dirty="0" smtClean="0"/>
                  <a:t>= P (A) + P (</a:t>
                </a:r>
                <a:r>
                  <a:rPr lang="en-US" dirty="0" err="1" smtClean="0"/>
                  <a:t>Ā</a:t>
                </a:r>
                <a:r>
                  <a:rPr lang="en-US" dirty="0" smtClean="0"/>
                  <a:t>) = 1</a:t>
                </a:r>
              </a:p>
              <a:p>
                <a: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</a:pPr>
                <a:endParaRPr lang="en-US" dirty="0"/>
              </a:p>
              <a:p>
                <a: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</a:pPr>
                <a:endParaRPr lang="en-US" dirty="0" smtClean="0"/>
              </a:p>
              <a:p>
                <a: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</a:pPr>
                <a:r>
                  <a:rPr lang="en-US" dirty="0" smtClean="0"/>
                  <a:t>Intersection: P(A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∩</m:t>
                    </m:r>
                  </m:oMath>
                </a14:m>
                <a:r>
                  <a:rPr lang="en-US" dirty="0" smtClean="0"/>
                  <a:t> B)</a:t>
                </a:r>
              </a:p>
              <a:p>
                <a: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</a:pPr>
                <a:endParaRPr lang="en-US" dirty="0"/>
              </a:p>
              <a:p>
                <a: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</a:pPr>
                <a:endParaRPr lang="en-US" dirty="0" smtClean="0"/>
              </a:p>
              <a:p>
                <a:r>
                  <a:rPr lang="en-US" dirty="0" smtClean="0"/>
                  <a:t>Union: P(A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∪</m:t>
                    </m:r>
                  </m:oMath>
                </a14:m>
                <a:r>
                  <a:rPr lang="en-US" dirty="0" smtClean="0"/>
                  <a:t> B) = P(A) + P(B) - P(A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∩</m:t>
                    </m:r>
                  </m:oMath>
                </a14:m>
                <a:r>
                  <a:rPr lang="en-US" dirty="0" smtClean="0"/>
                  <a:t> B)</a:t>
                </a:r>
              </a:p>
              <a:p>
                <a:pPr marL="228600" indent="-228600" algn="l" defTabSz="914400" rtl="0" eaLnBrk="1" latinLnBrk="0" hangingPunct="1">
                  <a:lnSpc>
                    <a:spcPct val="90000"/>
                  </a:lnSpc>
                  <a:spcBef>
                    <a:spcPts val="1000"/>
                  </a:spcBef>
                  <a:buFont typeface="Arial"/>
                  <a:buChar char="•"/>
                </a:pPr>
                <a:endParaRPr lang="en-US" dirty="0"/>
              </a:p>
            </p:txBody>
          </p:sp>
        </mc:Choice>
        <mc:Fallback xmlns="">
          <p:sp>
            <p:nvSpPr>
              <p:cNvPr id="5" name="Content Placeholder 4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529256"/>
                <a:ext cx="7013028" cy="5328744"/>
              </a:xfrm>
              <a:blipFill rotWithShape="0">
                <a:blip r:embed="rId3"/>
                <a:stretch>
                  <a:fillRect l="-1565" t="-1945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95855" y="1048531"/>
            <a:ext cx="1769450" cy="1251324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9814" y="2658053"/>
            <a:ext cx="1775492" cy="1361785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32485" y="4322184"/>
            <a:ext cx="2032820" cy="1205779"/>
          </a:xfrm>
          <a:prstGeom prst="rect">
            <a:avLst/>
          </a:prstGeom>
        </p:spPr>
      </p:pic>
      <p:pic>
        <p:nvPicPr>
          <p:cNvPr id="9" name="Picture 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85470" y="5527963"/>
            <a:ext cx="1926850" cy="131733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77163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>
              <a:xfrm>
                <a:off x="838200" y="1825624"/>
                <a:ext cx="10515600" cy="4827423"/>
              </a:xfrm>
            </p:spPr>
            <p:txBody>
              <a:bodyPr>
                <a:normAutofit lnSpcReduction="10000"/>
              </a:bodyPr>
              <a:lstStyle/>
              <a:p>
                <a:r>
                  <a:rPr lang="en-US" dirty="0" smtClean="0"/>
                  <a:t>Mutual exclusivity</a:t>
                </a:r>
              </a:p>
              <a:p>
                <a:r>
                  <a:rPr lang="en-US" dirty="0" smtClean="0"/>
                  <a:t>If mutually exclusive, we can use the additive rule</a:t>
                </a:r>
              </a:p>
              <a:p>
                <a:pPr marL="0" indent="0">
                  <a:buNone/>
                </a:pPr>
                <a:r>
                  <a:rPr lang="en-US" dirty="0" smtClean="0"/>
                  <a:t>P(A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∪</m:t>
                    </m:r>
                  </m:oMath>
                </a14:m>
                <a:r>
                  <a:rPr lang="en-US" dirty="0" smtClean="0"/>
                  <a:t> B) = P(A) + P(B)</a:t>
                </a:r>
              </a:p>
              <a:p>
                <a:endParaRPr lang="en-US" dirty="0"/>
              </a:p>
              <a:p>
                <a:endParaRPr lang="en-US" dirty="0" smtClean="0"/>
              </a:p>
              <a:p>
                <a:r>
                  <a:rPr lang="en-US" dirty="0" smtClean="0"/>
                  <a:t>Conditional Probability: P(B|A) = P(B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∩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/>
                  <a:t>A</a:t>
                </a:r>
                <a:r>
                  <a:rPr lang="en-US" dirty="0" smtClean="0"/>
                  <a:t>)/P(A)</a:t>
                </a:r>
              </a:p>
              <a:p>
                <a:endParaRPr lang="en-US" dirty="0" smtClean="0"/>
              </a:p>
              <a:p>
                <a:r>
                  <a:rPr lang="en-US" dirty="0" smtClean="0"/>
                  <a:t>Independence: P(B|A) = P(B)</a:t>
                </a:r>
              </a:p>
              <a:p>
                <a:r>
                  <a:rPr lang="en-US" dirty="0" smtClean="0"/>
                  <a:t>If independent: P(A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∩</m:t>
                    </m:r>
                  </m:oMath>
                </a14:m>
                <a:r>
                  <a:rPr lang="en-US" dirty="0" smtClean="0"/>
                  <a:t> B)= P(A) P(B)</a:t>
                </a:r>
              </a:p>
              <a:p>
                <a:r>
                  <a:rPr lang="en-US" dirty="0" smtClean="0"/>
                  <a:t>Remember (independence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≠ </m:t>
                    </m:r>
                  </m:oMath>
                </a14:m>
                <a:r>
                  <a:rPr lang="en-US" dirty="0" smtClean="0"/>
                  <a:t>mutual exclusivity)</a:t>
                </a:r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838200" y="1825624"/>
                <a:ext cx="10515600" cy="4827423"/>
              </a:xfrm>
              <a:blipFill rotWithShape="0">
                <a:blip r:embed="rId3"/>
                <a:stretch>
                  <a:fillRect l="-1217" t="-2778" b="-12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445" y="2848263"/>
            <a:ext cx="2347191" cy="1033781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736445" y="4159181"/>
            <a:ext cx="1868588" cy="11083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784829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Content Placeholder 2"/>
              <p:cNvSpPr>
                <a:spLocks noGrp="1"/>
              </p:cNvSpPr>
              <p:nvPr>
                <p:ph idx="1"/>
              </p:nvPr>
            </p:nvSpPr>
            <p:spPr/>
            <p:txBody>
              <a:bodyPr>
                <a:normAutofit/>
              </a:bodyPr>
              <a:lstStyle/>
              <a:p>
                <a:r>
                  <a:rPr lang="en-US" dirty="0" smtClean="0"/>
                  <a:t>Law of total probability: P(B) = P(B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∩</m:t>
                    </m:r>
                  </m:oMath>
                </a14:m>
                <a:r>
                  <a:rPr lang="en-US" dirty="0" smtClean="0"/>
                  <a:t> A) + P(B </a:t>
                </a:r>
                <a14:m>
                  <m:oMath xmlns:m="http://schemas.openxmlformats.org/officeDocument/2006/math">
                    <m:r>
                      <a:rPr lang="en-US" i="1" smtClean="0">
                        <a:latin typeface="Cambria Math" charset="0"/>
                        <a:ea typeface="Cambria Math" charset="0"/>
                        <a:cs typeface="Cambria Math" charset="0"/>
                      </a:rPr>
                      <m:t>∩</m:t>
                    </m:r>
                  </m:oMath>
                </a14:m>
                <a:r>
                  <a:rPr lang="en-US" dirty="0" smtClean="0"/>
                  <a:t> </a:t>
                </a:r>
                <a:r>
                  <a:rPr lang="en-US" dirty="0" err="1" smtClean="0"/>
                  <a:t>Ā</a:t>
                </a:r>
                <a:r>
                  <a:rPr lang="en-US" dirty="0" smtClean="0"/>
                  <a:t>)</a:t>
                </a:r>
              </a:p>
              <a:p>
                <a:pPr marL="0" indent="0">
                  <a:buNone/>
                </a:pPr>
                <a:r>
                  <a:rPr lang="en-US" dirty="0" smtClean="0"/>
                  <a:t>= P(B|A) P(A) + P(B|Ā) P(</a:t>
                </a:r>
                <a:r>
                  <a:rPr lang="en-US" dirty="0" err="1" smtClean="0"/>
                  <a:t>Ā</a:t>
                </a:r>
                <a:r>
                  <a:rPr lang="en-US" dirty="0" smtClean="0"/>
                  <a:t>)</a:t>
                </a:r>
              </a:p>
              <a:p>
                <a:endParaRPr lang="en-US" dirty="0" smtClean="0"/>
              </a:p>
              <a:p>
                <a:endParaRPr lang="en-US" dirty="0"/>
              </a:p>
              <a:p>
                <a:r>
                  <a:rPr lang="en-US" dirty="0" smtClean="0"/>
                  <a:t>Sensitivity = P (T</a:t>
                </a:r>
                <a:r>
                  <a:rPr lang="en-US" baseline="30000" dirty="0" smtClean="0"/>
                  <a:t>+</a:t>
                </a:r>
                <a:r>
                  <a:rPr lang="en-US" dirty="0" smtClean="0"/>
                  <a:t>|D </a:t>
                </a:r>
                <a:r>
                  <a:rPr lang="en-US" baseline="30000" dirty="0" smtClean="0"/>
                  <a:t>+</a:t>
                </a:r>
                <a:r>
                  <a:rPr lang="en-US" dirty="0" smtClean="0"/>
                  <a:t>) = TP/(TP+FN)</a:t>
                </a:r>
              </a:p>
              <a:p>
                <a:r>
                  <a:rPr lang="en-US" dirty="0" smtClean="0"/>
                  <a:t>Specificity = P (T</a:t>
                </a:r>
                <a:r>
                  <a:rPr lang="en-US" baseline="30000" dirty="0" smtClean="0"/>
                  <a:t>-</a:t>
                </a:r>
                <a:r>
                  <a:rPr lang="en-US" dirty="0" smtClean="0"/>
                  <a:t>|D </a:t>
                </a:r>
                <a:r>
                  <a:rPr lang="en-US" baseline="30000" dirty="0" smtClean="0"/>
                  <a:t>-</a:t>
                </a:r>
                <a:r>
                  <a:rPr lang="en-US" dirty="0" smtClean="0"/>
                  <a:t>) =  TN/(TN+FP)</a:t>
                </a:r>
              </a:p>
              <a:p>
                <a:endParaRPr lang="en-US" dirty="0" smtClean="0"/>
              </a:p>
              <a:p>
                <a:endParaRPr lang="en-US" dirty="0"/>
              </a:p>
            </p:txBody>
          </p:sp>
        </mc:Choice>
        <mc:Fallback xmlns="">
          <p:sp>
            <p:nvSpPr>
              <p:cNvPr id="3" name="Content Placeholder 2"/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 rotWithShape="0">
                <a:blip r:embed="rId3"/>
                <a:stretch>
                  <a:fillRect l="-1217" t="-2241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118600" y="1956594"/>
            <a:ext cx="2235200" cy="204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15853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Bayes’ theorem</a:t>
            </a: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0" y="-7620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13970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 hidden="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altLang="en-US" smtClean="0"/>
              <a:t>Bayes’ theorem for diagnostic tests</a:t>
            </a:r>
          </a:p>
        </p:txBody>
      </p:sp>
      <p:pic>
        <p:nvPicPr>
          <p:cNvPr id="3" name="Picture 2"/>
          <p:cNvPicPr/>
          <p:nvPr/>
        </p:nvPicPr>
        <p:blipFill>
          <a:blip r:embed="rId2"/>
          <a:stretch>
            <a:fillRect/>
          </a:stretch>
        </p:blipFill>
        <p:spPr>
          <a:xfrm>
            <a:off x="152400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919650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4665</TotalTime>
  <Words>263</Words>
  <Application>Microsoft Macintosh PowerPoint</Application>
  <PresentationFormat>Widescreen</PresentationFormat>
  <Paragraphs>47</Paragraphs>
  <Slides>5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Calibri</vt:lpstr>
      <vt:lpstr>Calibri Light</vt:lpstr>
      <vt:lpstr>Cambria Math</vt:lpstr>
      <vt:lpstr>Arial</vt:lpstr>
      <vt:lpstr>Office Theme</vt:lpstr>
      <vt:lpstr>Summary of probabilities</vt:lpstr>
      <vt:lpstr>PowerPoint Presentation</vt:lpstr>
      <vt:lpstr>PowerPoint Presentation</vt:lpstr>
      <vt:lpstr>Bayes’ theorem</vt:lpstr>
      <vt:lpstr>Bayes’ theorem for diagnostic tests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Summary of probabilties</dc:title>
  <dc:creator>mohannad awad</dc:creator>
  <cp:lastModifiedBy>Judy Hahn</cp:lastModifiedBy>
  <cp:revision>15</cp:revision>
  <dcterms:created xsi:type="dcterms:W3CDTF">2016-09-20T19:51:36Z</dcterms:created>
  <dcterms:modified xsi:type="dcterms:W3CDTF">2016-09-24T22:04:10Z</dcterms:modified>
</cp:coreProperties>
</file>