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60" r:id="rId1"/>
  </p:sldMasterIdLst>
  <p:notesMasterIdLst>
    <p:notesMasterId r:id="rId74"/>
  </p:notesMasterIdLst>
  <p:handoutMasterIdLst>
    <p:handoutMasterId r:id="rId75"/>
  </p:handoutMasterIdLst>
  <p:sldIdLst>
    <p:sldId id="257" r:id="rId2"/>
    <p:sldId id="399" r:id="rId3"/>
    <p:sldId id="297" r:id="rId4"/>
    <p:sldId id="267" r:id="rId5"/>
    <p:sldId id="298" r:id="rId6"/>
    <p:sldId id="301" r:id="rId7"/>
    <p:sldId id="271" r:id="rId8"/>
    <p:sldId id="275" r:id="rId9"/>
    <p:sldId id="394" r:id="rId10"/>
    <p:sldId id="307" r:id="rId11"/>
    <p:sldId id="315" r:id="rId12"/>
    <p:sldId id="316" r:id="rId13"/>
    <p:sldId id="317" r:id="rId14"/>
    <p:sldId id="321" r:id="rId15"/>
    <p:sldId id="322" r:id="rId16"/>
    <p:sldId id="324" r:id="rId17"/>
    <p:sldId id="325" r:id="rId18"/>
    <p:sldId id="326" r:id="rId19"/>
    <p:sldId id="320" r:id="rId20"/>
    <p:sldId id="310" r:id="rId21"/>
    <p:sldId id="318" r:id="rId22"/>
    <p:sldId id="391" r:id="rId23"/>
    <p:sldId id="392" r:id="rId24"/>
    <p:sldId id="308" r:id="rId25"/>
    <p:sldId id="345" r:id="rId26"/>
    <p:sldId id="344" r:id="rId27"/>
    <p:sldId id="346" r:id="rId28"/>
    <p:sldId id="347" r:id="rId29"/>
    <p:sldId id="401" r:id="rId30"/>
    <p:sldId id="348" r:id="rId31"/>
    <p:sldId id="358" r:id="rId32"/>
    <p:sldId id="349" r:id="rId33"/>
    <p:sldId id="350" r:id="rId34"/>
    <p:sldId id="400" r:id="rId35"/>
    <p:sldId id="351" r:id="rId36"/>
    <p:sldId id="393" r:id="rId37"/>
    <p:sldId id="352" r:id="rId38"/>
    <p:sldId id="379" r:id="rId39"/>
    <p:sldId id="380" r:id="rId40"/>
    <p:sldId id="402" r:id="rId41"/>
    <p:sldId id="390" r:id="rId42"/>
    <p:sldId id="395" r:id="rId43"/>
    <p:sldId id="381" r:id="rId44"/>
    <p:sldId id="359" r:id="rId45"/>
    <p:sldId id="382" r:id="rId46"/>
    <p:sldId id="396" r:id="rId47"/>
    <p:sldId id="333" r:id="rId48"/>
    <p:sldId id="397" r:id="rId49"/>
    <p:sldId id="398" r:id="rId50"/>
    <p:sldId id="331" r:id="rId51"/>
    <p:sldId id="384" r:id="rId52"/>
    <p:sldId id="334" r:id="rId53"/>
    <p:sldId id="385" r:id="rId54"/>
    <p:sldId id="329" r:id="rId55"/>
    <p:sldId id="336" r:id="rId56"/>
    <p:sldId id="337" r:id="rId57"/>
    <p:sldId id="338" r:id="rId58"/>
    <p:sldId id="386" r:id="rId59"/>
    <p:sldId id="340" r:id="rId60"/>
    <p:sldId id="387" r:id="rId61"/>
    <p:sldId id="342" r:id="rId62"/>
    <p:sldId id="388" r:id="rId63"/>
    <p:sldId id="367" r:id="rId64"/>
    <p:sldId id="368" r:id="rId65"/>
    <p:sldId id="369" r:id="rId66"/>
    <p:sldId id="370" r:id="rId67"/>
    <p:sldId id="389" r:id="rId68"/>
    <p:sldId id="373" r:id="rId69"/>
    <p:sldId id="372" r:id="rId70"/>
    <p:sldId id="374" r:id="rId71"/>
    <p:sldId id="375" r:id="rId72"/>
    <p:sldId id="314" r:id="rId7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/>
    <p:restoredTop sz="88926" autoAdjust="0"/>
  </p:normalViewPr>
  <p:slideViewPr>
    <p:cSldViewPr>
      <p:cViewPr varScale="1">
        <p:scale>
          <a:sx n="90" d="100"/>
          <a:sy n="90" d="100"/>
        </p:scale>
        <p:origin x="156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notesMaster" Target="notesMasters/notesMaster1.xml"/><Relationship Id="rId75" Type="http://schemas.openxmlformats.org/officeDocument/2006/relationships/handoutMaster" Target="handoutMasters/handoutMaster1.xml"/><Relationship Id="rId76" Type="http://schemas.openxmlformats.org/officeDocument/2006/relationships/presProps" Target="presProps.xml"/><Relationship Id="rId77" Type="http://schemas.openxmlformats.org/officeDocument/2006/relationships/viewProps" Target="viewProps.xml"/><Relationship Id="rId78" Type="http://schemas.openxmlformats.org/officeDocument/2006/relationships/theme" Target="theme/theme1.xml"/><Relationship Id="rId79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4" Type="http://schemas.openxmlformats.org/officeDocument/2006/relationships/image" Target="../media/image16.wmf"/><Relationship Id="rId5" Type="http://schemas.openxmlformats.org/officeDocument/2006/relationships/image" Target="../media/image17.wmf"/><Relationship Id="rId1" Type="http://schemas.openxmlformats.org/officeDocument/2006/relationships/image" Target="../media/image13.wmf"/><Relationship Id="rId2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F587FA8-8527-ED4D-A4CF-1A4F560EFBFB}" type="datetimeFigureOut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8EEA470-B4D7-5346-9110-487AF6339D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52635EB-BDCB-EF4D-86D8-BFC8F7B891A1}" type="datetimeFigureOut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359F94D-0BE0-B147-9146-B9634EF2BB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0.5675 is the root MSE.  It is like a standard deviation for what is left in the data after the regression has removed the relationship between y and x.  A smaller number is a better fit, and it can range from 0 to infinity.  See http://www.theanalysisfactor.com/assessing-the-fit-of-regression-models/ for a nice summary of these different statistics.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E1BA1C0D-C2D6-4849-871C-7267F28276AD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stdf</a:t>
            </a:r>
            <a:r>
              <a:rPr lang="en-US" baseline="0" dirty="0" smtClean="0"/>
              <a:t> option in the </a:t>
            </a:r>
            <a:r>
              <a:rPr lang="en-US" baseline="0" dirty="0" err="1" smtClean="0"/>
              <a:t>lfitci</a:t>
            </a:r>
            <a:r>
              <a:rPr lang="en-US" baseline="0" dirty="0" smtClean="0"/>
              <a:t> tells </a:t>
            </a:r>
            <a:r>
              <a:rPr lang="en-US" baseline="0" dirty="0" err="1" smtClean="0"/>
              <a:t>stata</a:t>
            </a:r>
            <a:r>
              <a:rPr lang="en-US" baseline="0" dirty="0" smtClean="0"/>
              <a:t> that you are predicting an individual 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59F94D-0BE0-B147-9146-B9634EF2BB3E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8320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72B4ED3C-F19A-C244-A18E-B4E3FE0257A8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42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EC14FAE7-6ECA-5442-861C-1056C51D64FB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61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D856E-4EBA-7145-8151-11DD472AB2E7}" type="datetime1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C1206-89CC-6A42-97F2-75269CA69A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934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299EF-E52A-9B4A-A4BF-528289290E35}" type="datetime1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CF25E-3092-1F4A-B9AC-EB73C359AD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8463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8B886-E152-2547-9B16-14206E71A93A}" type="datetime1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41B13-BEC6-054C-836E-3E00DD7120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453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DB4D9-31AC-F943-90B6-D43FDD0D32BE}" type="datetime1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C798A-C585-4B45-8FD0-7237CA6F8C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11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57B4B-00FA-7746-8615-4A3D77B15AC8}" type="datetime1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D1AB8-5B5E-A84B-BB28-45303DF464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0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68CC8-B6D1-4148-966D-71C5E80A822E}" type="datetime1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C4408-5D44-4049-BC23-D62C0B47A8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959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F0703-8673-484A-AD42-53C0EB5376A1}" type="datetime1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4315B-E189-094F-99F9-9DE41C8C61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538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CC203-CC51-944A-A043-1DC3C4A7E807}" type="datetime1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2BA7C-94CB-7E4F-9B7F-C52F701BC0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6820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176E7-F0BD-394B-BC78-9D74D53431D8}" type="datetime1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B4651-294C-B742-8635-2F309F0075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488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9D8D7-D5FB-C944-8313-EE16F20630BD}" type="datetime1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20A43-2784-9A45-B0CB-EA423C04C8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656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673C-4585-B84D-91D2-C61EB845C9A9}" type="datetime1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07034-64DE-D244-B94E-9EF1BBEE7C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3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4A5FA4D-A57B-7B4C-9805-58CC77706ACC}" type="datetime1">
              <a:rPr lang="en-US"/>
              <a:pPr>
                <a:defRPr/>
              </a:pPr>
              <a:t>11/14/16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0FA73AE-2550-A846-847F-3222EEBB1C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oleObject" Target="../embeddings/oleObject9.bin"/><Relationship Id="rId5" Type="http://schemas.openxmlformats.org/officeDocument/2006/relationships/image" Target="../media/image6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8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0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2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7.bin"/><Relationship Id="rId12" Type="http://schemas.openxmlformats.org/officeDocument/2006/relationships/image" Target="../media/image17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3.bin"/><Relationship Id="rId4" Type="http://schemas.openxmlformats.org/officeDocument/2006/relationships/image" Target="../media/image13.w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14.wmf"/><Relationship Id="rId7" Type="http://schemas.openxmlformats.org/officeDocument/2006/relationships/oleObject" Target="../embeddings/oleObject15.bin"/><Relationship Id="rId8" Type="http://schemas.openxmlformats.org/officeDocument/2006/relationships/image" Target="../media/image15.wmf"/><Relationship Id="rId9" Type="http://schemas.openxmlformats.org/officeDocument/2006/relationships/oleObject" Target="../embeddings/oleObject16.bin"/><Relationship Id="rId10" Type="http://schemas.openxmlformats.org/officeDocument/2006/relationships/image" Target="../media/image16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18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3.e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e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4" Type="http://schemas.openxmlformats.org/officeDocument/2006/relationships/oleObject" Target="../embeddings/oleObject19.bin"/><Relationship Id="rId5" Type="http://schemas.openxmlformats.org/officeDocument/2006/relationships/image" Target="../media/image29.w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4" Type="http://schemas.openxmlformats.org/officeDocument/2006/relationships/image" Target="../media/image31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emf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emf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6" Type="http://schemas.openxmlformats.org/officeDocument/2006/relationships/oleObject" Target="../embeddings/oleObject4.bin"/><Relationship Id="rId7" Type="http://schemas.openxmlformats.org/officeDocument/2006/relationships/image" Target="../media/image4.wmf"/><Relationship Id="rId8" Type="http://schemas.openxmlformats.org/officeDocument/2006/relationships/oleObject" Target="../embeddings/oleObject5.bin"/><Relationship Id="rId9" Type="http://schemas.openxmlformats.org/officeDocument/2006/relationships/image" Target="../media/image5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7.bin"/><Relationship Id="rId6" Type="http://schemas.openxmlformats.org/officeDocument/2006/relationships/image" Target="../media/image4.wmf"/><Relationship Id="rId7" Type="http://schemas.openxmlformats.org/officeDocument/2006/relationships/oleObject" Target="../embeddings/oleObject8.bin"/><Relationship Id="rId8" Type="http://schemas.openxmlformats.org/officeDocument/2006/relationships/image" Target="../media/image5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Biostat 200</a:t>
            </a:r>
            <a:br>
              <a:rPr lang="en-US" altLang="en-US"/>
            </a:br>
            <a:r>
              <a:rPr lang="en-US" altLang="en-US"/>
              <a:t>Lecture 10</a:t>
            </a:r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18FBC4-AEB3-3140-AD40-77691E4DECE8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/>
          <a:lstStyle/>
          <a:p>
            <a:pPr eaLnBrk="1" hangingPunct="1"/>
            <a:r>
              <a:rPr lang="en-US" altLang="en-US"/>
              <a:t>Inference for regression coefficients</a:t>
            </a:r>
          </a:p>
        </p:txBody>
      </p:sp>
      <p:sp>
        <p:nvSpPr>
          <p:cNvPr id="1024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371600"/>
            <a:ext cx="8229600" cy="5181600"/>
          </a:xfrm>
          <a:blipFill rotWithShape="1">
            <a:blip r:embed="rId3"/>
            <a:stretch>
              <a:fillRect l="-1852" t="-1529" r="-2741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1C0D00-F622-E541-8E49-5CCDE7E1C8A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25604" name="Object 3"/>
          <p:cNvGraphicFramePr>
            <a:graphicFrameLocks noChangeAspect="1"/>
          </p:cNvGraphicFramePr>
          <p:nvPr/>
        </p:nvGraphicFramePr>
        <p:xfrm>
          <a:off x="5410200" y="2362200"/>
          <a:ext cx="1374775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7" name="Equation" r:id="rId4" imgW="647419" imgH="482391" progId="Equation.3">
                  <p:embed/>
                </p:oleObj>
              </mc:Choice>
              <mc:Fallback>
                <p:oleObj name="Equation" r:id="rId4" imgW="647419" imgH="48239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362200"/>
                        <a:ext cx="1374775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Inference  for predicted values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We might want to estimate the mean value of y at a particular value of x</a:t>
            </a:r>
          </a:p>
          <a:p>
            <a:r>
              <a:rPr lang="en-US" altLang="en-US"/>
              <a:t>E.g. what is the mean FEV for children who are 10 years old?</a:t>
            </a:r>
          </a:p>
          <a:p>
            <a:pPr lvl="1">
              <a:buFont typeface="Arial" charset="0"/>
              <a:buNone/>
            </a:pPr>
            <a:r>
              <a:rPr lang="en-US" altLang="en-US"/>
              <a:t>	ŷ = .432 + .222*x = .432 + .222*10 = 2.643 liters</a:t>
            </a:r>
          </a:p>
          <a:p>
            <a:pPr>
              <a:buFont typeface="Arial" charset="0"/>
              <a:buNone/>
            </a:pPr>
            <a:endParaRPr lang="en-US" altLang="en-US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C35A48-4485-DE49-826A-1D8AEAB9CCC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Inference  for predicted values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r>
              <a:rPr lang="en-US" altLang="en-US"/>
              <a:t>We can construct a 95% confidence interval for the estimated mean</a:t>
            </a:r>
          </a:p>
          <a:p>
            <a:r>
              <a:rPr lang="en-US" altLang="en-US">
                <a:sym typeface="Symbol" charset="2"/>
              </a:rPr>
              <a:t>( </a:t>
            </a:r>
            <a:r>
              <a:rPr lang="en-US" altLang="en-US"/>
              <a:t>ŷ - t</a:t>
            </a:r>
            <a:r>
              <a:rPr lang="en-US" altLang="en-US" baseline="-25000"/>
              <a:t>n-2,.025</a:t>
            </a:r>
            <a:r>
              <a:rPr lang="en-US" altLang="en-US"/>
              <a:t>se(ŷ) , ŷ + t</a:t>
            </a:r>
            <a:r>
              <a:rPr lang="en-US" altLang="en-US" baseline="-25000"/>
              <a:t>n-2,.025</a:t>
            </a:r>
            <a:r>
              <a:rPr lang="en-US" altLang="en-US"/>
              <a:t>se(ŷ) )</a:t>
            </a:r>
          </a:p>
          <a:p>
            <a:pPr>
              <a:buFont typeface="Arial" charset="0"/>
              <a:buNone/>
            </a:pPr>
            <a:r>
              <a:rPr lang="en-US" altLang="en-US"/>
              <a:t>where</a:t>
            </a:r>
          </a:p>
          <a:p>
            <a:pPr>
              <a:buFont typeface="Arial" charset="0"/>
              <a:buNone/>
            </a:pPr>
            <a:endParaRPr lang="en-US" altLang="en-US"/>
          </a:p>
          <a:p>
            <a:pPr>
              <a:buFont typeface="Arial" charset="0"/>
              <a:buNone/>
            </a:pPr>
            <a:endParaRPr lang="en-US" altLang="en-US"/>
          </a:p>
          <a:p>
            <a:pPr>
              <a:buFont typeface="Arial" charset="0"/>
              <a:buNone/>
            </a:pPr>
            <a:endParaRPr lang="en-US" altLang="en-US"/>
          </a:p>
          <a:p>
            <a:pPr>
              <a:buFont typeface="Arial" charset="0"/>
              <a:buNone/>
            </a:pPr>
            <a:endParaRPr lang="en-US" altLang="en-US"/>
          </a:p>
          <a:p>
            <a:pPr>
              <a:buFont typeface="Arial" charset="0"/>
              <a:buNone/>
            </a:pPr>
            <a:endParaRPr lang="en-US" altLang="en-US"/>
          </a:p>
          <a:p>
            <a:endParaRPr lang="en-US" alt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466DEC-CD58-2B42-8CCC-570787F0A1F3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27652" name="Object 2"/>
          <p:cNvGraphicFramePr>
            <a:graphicFrameLocks noChangeAspect="1"/>
          </p:cNvGraphicFramePr>
          <p:nvPr/>
        </p:nvGraphicFramePr>
        <p:xfrm>
          <a:off x="1838325" y="3421063"/>
          <a:ext cx="5248275" cy="237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Equation" r:id="rId3" imgW="2362200" imgH="1066800" progId="Equation.3">
                  <p:embed/>
                </p:oleObj>
              </mc:Choice>
              <mc:Fallback>
                <p:oleObj name="Equation" r:id="rId3" imgW="2362200" imgH="1066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325" y="3421063"/>
                        <a:ext cx="5248275" cy="2370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/>
          <p:nvPr/>
        </p:nvCxnSpPr>
        <p:spPr>
          <a:xfrm rot="16200000" flipV="1">
            <a:off x="3581400" y="3810000"/>
            <a:ext cx="8382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 altLang="en-US"/>
              <a:t>Stata will calculate the fitted regression values and the standard errors</a:t>
            </a:r>
          </a:p>
          <a:p>
            <a:pPr lvl="1"/>
            <a:r>
              <a:rPr lang="en-US" altLang="en-US" sz="2400">
                <a:latin typeface="Courier New" charset="0"/>
                <a:ea typeface="Courier New" charset="0"/>
                <a:cs typeface="Courier New" charset="0"/>
              </a:rPr>
              <a:t>regress fev age</a:t>
            </a:r>
          </a:p>
          <a:p>
            <a:pPr lvl="1"/>
            <a:r>
              <a:rPr lang="en-US" altLang="en-US" sz="2400">
                <a:latin typeface="Courier New" charset="0"/>
                <a:ea typeface="Courier New" charset="0"/>
                <a:cs typeface="Courier New" charset="0"/>
              </a:rPr>
              <a:t>predict fev_pred, xb </a:t>
            </a:r>
            <a:r>
              <a:rPr lang="en-US" altLang="en-US" sz="2400">
                <a:latin typeface="Arial" charset="0"/>
                <a:ea typeface="Arial" charset="0"/>
                <a:cs typeface="Arial" charset="0"/>
              </a:rPr>
              <a:t>-&gt; predicted mean values (</a:t>
            </a:r>
            <a:r>
              <a:rPr lang="en-US" altLang="en-US" sz="2400"/>
              <a:t>ŷ)</a:t>
            </a:r>
            <a:endParaRPr lang="en-US" altLang="en-US" sz="240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altLang="en-US" sz="2400">
                <a:latin typeface="Courier New" charset="0"/>
                <a:ea typeface="Courier New" charset="0"/>
                <a:cs typeface="Courier New" charset="0"/>
              </a:rPr>
              <a:t>predict fev_predse, stdp </a:t>
            </a:r>
            <a:r>
              <a:rPr lang="en-US" altLang="en-US" sz="2400">
                <a:latin typeface="Arial" charset="0"/>
                <a:ea typeface="Arial" charset="0"/>
                <a:cs typeface="Arial" charset="0"/>
              </a:rPr>
              <a:t>-&gt; se of </a:t>
            </a:r>
            <a:r>
              <a:rPr lang="en-US" altLang="en-US" sz="2400"/>
              <a:t>ŷ </a:t>
            </a:r>
            <a:r>
              <a:rPr lang="en-US" altLang="en-US" sz="2400">
                <a:latin typeface="Arial" charset="0"/>
                <a:ea typeface="Arial" charset="0"/>
                <a:cs typeface="Arial" charset="0"/>
              </a:rPr>
              <a:t>values</a:t>
            </a:r>
            <a:endParaRPr lang="en-US" altLang="en-US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endParaRPr lang="en-US" altLang="en-US" sz="2600">
              <a:ea typeface="Courier New" charset="0"/>
              <a:cs typeface="Courier New" charset="0"/>
              <a:sym typeface="Symbol" charset="2"/>
            </a:endParaRPr>
          </a:p>
          <a:p>
            <a:pPr>
              <a:buFont typeface="Arial" charset="0"/>
              <a:buNone/>
            </a:pPr>
            <a:r>
              <a:rPr lang="en-US" altLang="en-US" sz="2600">
                <a:ea typeface="Courier New" charset="0"/>
                <a:cs typeface="Courier New" charset="0"/>
                <a:sym typeface="Symbol" charset="2"/>
              </a:rPr>
              <a:t>You don’t have to calculate these to get a plot with the 95% CI:</a:t>
            </a:r>
          </a:p>
          <a:p>
            <a:pPr>
              <a:buFont typeface="Arial" charset="0"/>
              <a:buNone/>
            </a:pPr>
            <a:r>
              <a:rPr lang="en-US" altLang="en-US" sz="2800">
                <a:latin typeface="Courier New" charset="0"/>
                <a:ea typeface="Courier New" charset="0"/>
                <a:cs typeface="Courier New" charset="0"/>
              </a:rPr>
              <a:t>	 </a:t>
            </a:r>
            <a:r>
              <a:rPr lang="en-US" altLang="en-US" sz="2000">
                <a:latin typeface="Courier New" charset="0"/>
                <a:ea typeface="Courier New" charset="0"/>
                <a:cs typeface="Courier New" charset="0"/>
              </a:rPr>
              <a:t>twoway (lfitci fev age)</a:t>
            </a:r>
            <a:endParaRPr lang="en-US" altLang="en-US" sz="2600">
              <a:ea typeface="Courier New" charset="0"/>
              <a:cs typeface="Courier New" charset="0"/>
              <a:sym typeface="Symbol" charset="2"/>
            </a:endParaRPr>
          </a:p>
          <a:p>
            <a:pPr>
              <a:buFont typeface="Arial" charset="0"/>
              <a:buNone/>
            </a:pPr>
            <a:endParaRPr lang="en-US" altLang="en-US" sz="2600"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endParaRPr lang="en-US" altLang="en-US" sz="200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endParaRPr lang="en-US" altLang="en-US"/>
          </a:p>
          <a:p>
            <a:pPr lvl="1">
              <a:buFont typeface="Arial" charset="0"/>
              <a:buNone/>
            </a:pPr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DF5C32-F58E-E745-B0B9-F6FAA718508A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8677" name="TextBox 4"/>
          <p:cNvSpPr txBox="1">
            <a:spLocks noChangeArrowheads="1"/>
          </p:cNvSpPr>
          <p:nvPr/>
        </p:nvSpPr>
        <p:spPr bwMode="auto">
          <a:xfrm>
            <a:off x="4191000" y="4191000"/>
            <a:ext cx="38131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New variable names that I made up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16200000" flipV="1">
            <a:off x="3810000" y="4038600"/>
            <a:ext cx="3810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9" name="TextBox 4"/>
          <p:cNvSpPr txBox="1">
            <a:spLocks noChangeArrowheads="1"/>
          </p:cNvSpPr>
          <p:nvPr/>
        </p:nvSpPr>
        <p:spPr bwMode="auto">
          <a:xfrm>
            <a:off x="3276600" y="5638800"/>
            <a:ext cx="46482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Stands for linear fit for the line, CI for the confidence interval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819400" y="5334000"/>
            <a:ext cx="457200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Content Placeholder 2"/>
          <p:cNvSpPr>
            <a:spLocks noGrp="1"/>
          </p:cNvSpPr>
          <p:nvPr>
            <p:ph idx="1"/>
          </p:nvPr>
        </p:nvSpPr>
        <p:spPr>
          <a:xfrm>
            <a:off x="381000" y="76200"/>
            <a:ext cx="8229600" cy="6172200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. list fev age fev_pred fev_predse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60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   +-----------------------------------+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   |   fev   age   fev_pred   fev_pr~e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   |-----------------------------------|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1. | 1.708     9   2.430017   .0232702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2. | 1.724     8   2.207976   .0265199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3. |  1.72     7   1.985935   .0312756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4. | 1.558     9   2.430017   .0232702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5. | 1.895     9   2.430017   .0232702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   |-----------------------------------|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6. | 2.336     8   2.207976   .0265199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7. | 1.919     6   1.763894   .0369605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8. | 1.415     6   1.763894   .0369605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9. | 1.987     8   2.207976   .0265199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10. | 1.942     9   2.430017   .0232702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   |-----------------------------------|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11. | 1.602     6   1.763894   .0369605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12. | 1.735     8   2.207976   .0265199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13. | 2.193     8   2.207976   .0265199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14. | 2.118     8   2.207976   .0265199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15. | 2.258     8   2.207976   .0265199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60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336. | 3.147    13   3.318181   .0320131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337. |  2.52    10   2.652058   .0221981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338. | 2.292    10   2.652058   .0221981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60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60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2969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0F967F-932E-494C-A85B-4B100EA750B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FDBEA1-7D87-2D49-B30C-4C66F5E54B23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30722" name="TextBox 5"/>
          <p:cNvSpPr txBox="1">
            <a:spLocks noChangeArrowheads="1"/>
          </p:cNvSpPr>
          <p:nvPr/>
        </p:nvSpPr>
        <p:spPr bwMode="auto">
          <a:xfrm>
            <a:off x="685800" y="5754688"/>
            <a:ext cx="79248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charset="0"/>
                <a:ea typeface="Courier New" charset="0"/>
                <a:cs typeface="Courier New" charset="0"/>
              </a:rPr>
              <a:t>twoway (scatter fev age)  (</a:t>
            </a:r>
            <a:r>
              <a:rPr lang="en-US" altLang="en-US" sz="1800" u="sng">
                <a:latin typeface="Courier New" charset="0"/>
                <a:ea typeface="Courier New" charset="0"/>
                <a:cs typeface="Courier New" charset="0"/>
              </a:rPr>
              <a:t>lfitci fev age, ciplot(rline) </a:t>
            </a:r>
            <a:r>
              <a:rPr lang="en-US" altLang="en-US" sz="1800">
                <a:latin typeface="Courier New" charset="0"/>
                <a:ea typeface="Courier New" charset="0"/>
                <a:cs typeface="Courier New" charset="0"/>
              </a:rPr>
              <a:t>blcolor(black)), legend(off) title(95% CI for the predicted means for each age )</a:t>
            </a:r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228600"/>
            <a:ext cx="7569200" cy="554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Box 6"/>
          <p:cNvSpPr txBox="1">
            <a:spLocks noChangeArrowheads="1"/>
          </p:cNvSpPr>
          <p:nvPr/>
        </p:nvSpPr>
        <p:spPr bwMode="auto">
          <a:xfrm>
            <a:off x="6781800" y="3733800"/>
            <a:ext cx="2133600" cy="175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Note that the Cis get wider as you get farther from x̅ 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but here n is large so the CI is still very narrow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Prediction intervals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intervals we just made were for means of y at particular values of x</a:t>
            </a:r>
          </a:p>
          <a:p>
            <a:r>
              <a:rPr lang="en-US" altLang="en-US"/>
              <a:t>What if we want to predict the FEV value for an individual child at age 10?</a:t>
            </a:r>
          </a:p>
          <a:p>
            <a:r>
              <a:rPr lang="en-US" altLang="en-US"/>
              <a:t>Same thing – plug into the regression equation: ỹ =.432 + .222*10 = 2.643 liters</a:t>
            </a:r>
          </a:p>
          <a:p>
            <a:r>
              <a:rPr lang="en-US" altLang="en-US"/>
              <a:t>But the standard error of ỹ is not the same as the standard error of ŷ</a:t>
            </a:r>
          </a:p>
          <a:p>
            <a:endParaRPr lang="en-US" altLang="en-US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D1C9C2-8772-D84B-9995-1B1FF0830AB2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altLang="en-US"/>
              <a:t>Prediction intervals</a:t>
            </a:r>
          </a:p>
        </p:txBody>
      </p:sp>
      <p:sp>
        <p:nvSpPr>
          <p:cNvPr id="3379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5A8D64-7B02-DD4F-884D-E92BE6770029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33795" name="Object 2"/>
          <p:cNvGraphicFramePr>
            <a:graphicFrameLocks noChangeAspect="1"/>
          </p:cNvGraphicFramePr>
          <p:nvPr>
            <p:ph idx="1"/>
          </p:nvPr>
        </p:nvGraphicFramePr>
        <p:xfrm>
          <a:off x="2878138" y="1143000"/>
          <a:ext cx="3294062" cy="173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9" name="Equation" r:id="rId3" imgW="2120900" imgH="1117600" progId="Equation.3">
                  <p:embed/>
                </p:oleObj>
              </mc:Choice>
              <mc:Fallback>
                <p:oleObj name="Equation" r:id="rId3" imgW="2120900" imgH="1117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8138" y="1143000"/>
                        <a:ext cx="3294062" cy="173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6" name="TextBox 7"/>
          <p:cNvSpPr txBox="1">
            <a:spLocks noChangeArrowheads="1"/>
          </p:cNvSpPr>
          <p:nvPr/>
        </p:nvSpPr>
        <p:spPr bwMode="auto">
          <a:xfrm>
            <a:off x="685800" y="2887663"/>
            <a:ext cx="7848600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800">
                <a:latin typeface="Arial" charset="0"/>
              </a:rPr>
              <a:t> This differs from the se(ŷ) only by the extra variance of y in the formula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800">
                <a:latin typeface="Arial" charset="0"/>
              </a:rPr>
              <a:t> But it makes a big difference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800">
                <a:latin typeface="Arial" charset="0"/>
              </a:rPr>
              <a:t> There is much more uncertainty in predicting a future value versus predicting a mean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800">
                <a:latin typeface="Arial" charset="0"/>
              </a:rPr>
              <a:t>Stata will calculate these using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charset="0"/>
              </a:rPr>
              <a:t> </a:t>
            </a:r>
            <a:r>
              <a:rPr lang="en-US" altLang="en-US" sz="2800">
                <a:latin typeface="Courier New" charset="0"/>
                <a:ea typeface="Courier New" charset="0"/>
                <a:cs typeface="Courier New" charset="0"/>
              </a:rPr>
              <a:t>predict fev_predse_ind, stdf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charset="0"/>
                <a:ea typeface="Arial" charset="0"/>
                <a:cs typeface="Arial" charset="0"/>
              </a:rPr>
              <a:t>f is for forecast</a:t>
            </a:r>
          </a:p>
          <a:p>
            <a:pPr eaLnBrk="1" hangingPunct="1">
              <a:spcBef>
                <a:spcPct val="0"/>
              </a:spcBef>
            </a:pPr>
            <a:endParaRPr lang="en-US" altLang="en-US" sz="2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B38580-386E-8F49-B3FC-5363E173B583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81000" y="0"/>
            <a:ext cx="8077200" cy="698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. list fev age fev_pred fev_predse fev_pred_ind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   +----------------------------------------------+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   |   fev   age   fev_pred   fev~edse   fev~ndse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   |----------------------------------------------|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1. | 1.708     9   2.430017   .0232702   .5680039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2. | 1.724     8   2.207976   .0265199   .5681463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3. |  1.72     7   1.985935   .0312756   .5683882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4. | 1.558     9   2.430017   .0232702   .5680039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5. | 1.895     9   2.430017   .0232702   .5680039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   |----------------------------------------------|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6. | 2.336     8   2.207976   .0265199   .5681463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7. | 1.919     6   1.763894   .0369605   .5687293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8. | 1.415     6   1.763894   .0369605   .5687293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9. | 1.987     8   2.207976   .0265199   .5681463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10. | 1.942     9   2.430017   .0232702   .5680039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    |----------------------------------------------|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11. | 1.602     6   1.763894   .0369605   .5687293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12. | 1.735     8   2.207976   .0265199   .5681463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13. | 2.193     8   2.207976   .0265199   .5681463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14. | 2.118     8   2.207976   .0265199   .5681463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 15. | 2.258     8   2.207976   .0265199   .5681463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336. | 3.147    13   3.318181   .0320131   .5684292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337. |  2.52    10   2.652058   .0221981    .567961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Courier New" charset="0"/>
                <a:ea typeface="Courier New" charset="0"/>
                <a:cs typeface="Courier New" charset="0"/>
              </a:rPr>
              <a:t>338. | 2.292    10   2.652058   .0221981    .567961 |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>
              <a:latin typeface="Courier New" charset="0"/>
              <a:ea typeface="Courier New" charset="0"/>
              <a:cs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A1FEE8D-02C4-FF48-916F-B2E64627C1F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3584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50" y="228600"/>
            <a:ext cx="708025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TextBox 6"/>
          <p:cNvSpPr txBox="1">
            <a:spLocks noChangeArrowheads="1"/>
          </p:cNvSpPr>
          <p:nvPr/>
        </p:nvSpPr>
        <p:spPr bwMode="auto">
          <a:xfrm>
            <a:off x="228600" y="5562600"/>
            <a:ext cx="85344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charset="0"/>
                <a:ea typeface="Courier New" charset="0"/>
                <a:cs typeface="Courier New" charset="0"/>
              </a:rPr>
              <a:t>twoway (scatter fev age)   (lfitci fev age, ciplot(rline) blcolor(black) ) (</a:t>
            </a:r>
            <a:r>
              <a:rPr lang="en-US" altLang="en-US" sz="1800" u="sng">
                <a:latin typeface="Courier New" charset="0"/>
                <a:ea typeface="Courier New" charset="0"/>
                <a:cs typeface="Courier New" charset="0"/>
              </a:rPr>
              <a:t>lfitci fev age, stdf</a:t>
            </a:r>
            <a:r>
              <a:rPr lang="en-US" altLang="en-US" sz="1800">
                <a:latin typeface="Courier New" charset="0"/>
                <a:ea typeface="Courier New" charset="0"/>
                <a:cs typeface="Courier New" charset="0"/>
              </a:rPr>
              <a:t> ciplot(rline) blcolor(red) ), legend(off) title(95% prediction interval and CI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35844" name="TextBox 4"/>
          <p:cNvSpPr txBox="1">
            <a:spLocks noChangeArrowheads="1"/>
          </p:cNvSpPr>
          <p:nvPr/>
        </p:nvSpPr>
        <p:spPr bwMode="auto">
          <a:xfrm>
            <a:off x="6477000" y="3094038"/>
            <a:ext cx="2590800" cy="1477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Note the width of the confidence intervals for the means at each x versus the width of the prediction intervals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Today – more on linear regression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Lectures</a:t>
            </a:r>
          </a:p>
          <a:p>
            <a:pPr lvl="1">
              <a:defRPr/>
            </a:pPr>
            <a:r>
              <a:rPr lang="en-US" dirty="0" smtClean="0"/>
              <a:t>Last lecture 11/29 (logistic regression)</a:t>
            </a:r>
          </a:p>
          <a:p>
            <a:pPr>
              <a:defRPr/>
            </a:pPr>
            <a:r>
              <a:rPr lang="en-US" dirty="0" smtClean="0"/>
              <a:t>Labs</a:t>
            </a:r>
          </a:p>
          <a:p>
            <a:pPr lvl="1">
              <a:defRPr/>
            </a:pPr>
            <a:r>
              <a:rPr lang="en-US" dirty="0" smtClean="0"/>
              <a:t>Last lab 12/1. Will review logistic regression</a:t>
            </a:r>
          </a:p>
          <a:p>
            <a:pPr>
              <a:defRPr/>
            </a:pPr>
            <a:r>
              <a:rPr lang="en-US" dirty="0" smtClean="0"/>
              <a:t>Assignment 9 – due </a:t>
            </a:r>
            <a:r>
              <a:rPr lang="en-US" u="sng" dirty="0" smtClean="0"/>
              <a:t>Tuesday </a:t>
            </a:r>
            <a:r>
              <a:rPr lang="en-US" dirty="0" smtClean="0"/>
              <a:t>11/22</a:t>
            </a:r>
          </a:p>
          <a:p>
            <a:pPr>
              <a:defRPr/>
            </a:pPr>
            <a:r>
              <a:rPr lang="en-US" dirty="0" smtClean="0"/>
              <a:t>Final</a:t>
            </a:r>
          </a:p>
          <a:p>
            <a:pPr lvl="1">
              <a:defRPr/>
            </a:pPr>
            <a:r>
              <a:rPr lang="en-US" dirty="0" smtClean="0"/>
              <a:t>Will be posted by 12/1</a:t>
            </a:r>
          </a:p>
          <a:p>
            <a:pPr lvl="1">
              <a:defRPr/>
            </a:pPr>
            <a:r>
              <a:rPr lang="en-US" dirty="0" smtClean="0"/>
              <a:t>Will be </a:t>
            </a:r>
            <a:r>
              <a:rPr lang="en-US" b="1" dirty="0" smtClean="0"/>
              <a:t>due Thursday 12/8 </a:t>
            </a:r>
            <a:r>
              <a:rPr lang="en-US" dirty="0" smtClean="0"/>
              <a:t>10:30 a.m.</a:t>
            </a:r>
          </a:p>
          <a:p>
            <a:pPr lvl="1">
              <a:defRPr/>
            </a:pPr>
            <a:r>
              <a:rPr lang="en-US" dirty="0" smtClean="0"/>
              <a:t>Take home format – no collaboration</a:t>
            </a:r>
          </a:p>
          <a:p>
            <a:pPr lvl="1">
              <a:defRPr/>
            </a:pPr>
            <a:r>
              <a:rPr lang="en-US" dirty="0" smtClean="0"/>
              <a:t>It is worth 30% of your course grade</a:t>
            </a:r>
          </a:p>
          <a:p>
            <a:pPr lvl="1">
              <a:defRPr/>
            </a:pPr>
            <a:r>
              <a:rPr lang="en-US" dirty="0" smtClean="0"/>
              <a:t>About 2x the length of most of the previous assignments</a:t>
            </a:r>
          </a:p>
          <a:p>
            <a:pPr lvl="1">
              <a:defRPr/>
            </a:pPr>
            <a:r>
              <a:rPr lang="en-US" dirty="0" smtClean="0"/>
              <a:t>Material through linear regression</a:t>
            </a: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C38AAA-608F-7B4A-87CF-969D0B2399FE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>
                <a:ea typeface="Arial" charset="0"/>
                <a:cs typeface="Arial" charset="0"/>
              </a:rPr>
              <a:t>A summary of the model fit is the </a:t>
            </a:r>
            <a:r>
              <a:rPr lang="en-US" altLang="en-US" u="sng">
                <a:ea typeface="Arial" charset="0"/>
                <a:cs typeface="Arial" charset="0"/>
              </a:rPr>
              <a:t>coefficient of determination</a:t>
            </a:r>
            <a:r>
              <a:rPr lang="en-US" altLang="en-US">
                <a:ea typeface="Arial" charset="0"/>
                <a:cs typeface="Arial" charset="0"/>
              </a:rPr>
              <a:t>, </a:t>
            </a:r>
            <a:r>
              <a:rPr lang="en-US" altLang="en-US" i="1">
                <a:ea typeface="Arial" charset="0"/>
                <a:cs typeface="Arial" charset="0"/>
              </a:rPr>
              <a:t>R</a:t>
            </a:r>
            <a:r>
              <a:rPr lang="en-US" altLang="en-US" i="1" baseline="30000">
                <a:ea typeface="Arial" charset="0"/>
                <a:cs typeface="Arial" charset="0"/>
              </a:rPr>
              <a:t>2</a:t>
            </a:r>
          </a:p>
          <a:p>
            <a:pPr eaLnBrk="1" hangingPunct="1"/>
            <a:endParaRPr lang="en-US" altLang="en-US">
              <a:sym typeface="Symbol" charset="2"/>
            </a:endParaRPr>
          </a:p>
          <a:p>
            <a:pPr eaLnBrk="1" hangingPunct="1"/>
            <a:endParaRPr lang="en-US" altLang="en-US">
              <a:sym typeface="Symbol" charset="2"/>
            </a:endParaRPr>
          </a:p>
          <a:p>
            <a:pPr eaLnBrk="1" hangingPunct="1"/>
            <a:r>
              <a:rPr lang="en-US" altLang="en-US">
                <a:sym typeface="Symbol" charset="2"/>
              </a:rPr>
              <a:t>R</a:t>
            </a:r>
            <a:r>
              <a:rPr lang="en-US" altLang="en-US" baseline="30000">
                <a:sym typeface="Symbol" charset="2"/>
              </a:rPr>
              <a:t>2</a:t>
            </a:r>
            <a:r>
              <a:rPr lang="en-US" altLang="en-US">
                <a:sym typeface="Symbol" charset="2"/>
              </a:rPr>
              <a:t> represents the portion of the variability that is removed by performing the regression on X	</a:t>
            </a:r>
          </a:p>
          <a:p>
            <a:pPr eaLnBrk="1" hangingPunct="1"/>
            <a:r>
              <a:rPr lang="en-US" altLang="en-US">
                <a:sym typeface="Symbol" charset="2"/>
              </a:rPr>
              <a:t>R</a:t>
            </a:r>
            <a:r>
              <a:rPr lang="en-US" altLang="en-US" baseline="30000">
                <a:sym typeface="Symbol" charset="2"/>
              </a:rPr>
              <a:t>2</a:t>
            </a:r>
            <a:r>
              <a:rPr lang="en-US" altLang="en-US">
                <a:sym typeface="Symbol" charset="2"/>
              </a:rPr>
              <a:t> is calculated from the regression with MSS/TSS</a:t>
            </a:r>
          </a:p>
        </p:txBody>
      </p:sp>
      <p:sp>
        <p:nvSpPr>
          <p:cNvPr id="3789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56EFFD-6404-6F44-AE51-5BC56802CD48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37891" name="Object 2"/>
          <p:cNvGraphicFramePr>
            <a:graphicFrameLocks noChangeAspect="1"/>
          </p:cNvGraphicFramePr>
          <p:nvPr/>
        </p:nvGraphicFramePr>
        <p:xfrm>
          <a:off x="838200" y="2057400"/>
          <a:ext cx="175260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6" name="Equation" r:id="rId3" imgW="850531" imgH="482391" progId="Equation.3">
                  <p:embed/>
                </p:oleObj>
              </mc:Choice>
              <mc:Fallback>
                <p:oleObj name="Equation" r:id="rId3" imgW="850531" imgH="48239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57400"/>
                        <a:ext cx="1752600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2" name="TextBox 4"/>
          <p:cNvSpPr txBox="1">
            <a:spLocks noChangeArrowheads="1"/>
          </p:cNvSpPr>
          <p:nvPr/>
        </p:nvSpPr>
        <p:spPr bwMode="auto">
          <a:xfrm>
            <a:off x="2667000" y="381000"/>
            <a:ext cx="160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  <p:sp>
        <p:nvSpPr>
          <p:cNvPr id="37893" name="TextBox 5"/>
          <p:cNvSpPr txBox="1">
            <a:spLocks noChangeArrowheads="1"/>
          </p:cNvSpPr>
          <p:nvPr/>
        </p:nvSpPr>
        <p:spPr bwMode="auto">
          <a:xfrm>
            <a:off x="1219200" y="304800"/>
            <a:ext cx="66294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>
                <a:latin typeface="Arial" charset="0"/>
              </a:rPr>
              <a:t>Model fit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Arrow Connector 18"/>
          <p:cNvCxnSpPr/>
          <p:nvPr/>
        </p:nvCxnSpPr>
        <p:spPr>
          <a:xfrm rot="16200000" flipV="1">
            <a:off x="2095500" y="3619500"/>
            <a:ext cx="2209800" cy="1371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493838"/>
            <a:ext cx="8229600" cy="5287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120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regress fev age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Source |       SS       df       MS              Number of obs =     654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-------------+------------------------------           F(  1,   652) =  872.18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Model |  280.919154     1  280.919154           Prob &gt; F      =  0.0000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Residual |  210.000679   652  .322086931           R-squared     =  0.5722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-------------+------------------------------           Adj R-squared =  0.5716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Total |  490.919833   653  .751791475           Root MSE      =  .56753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 fev |      Coef.   Std. Err.      t    P&gt;|t|     [95% Conf. Interval]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 age |    .222041   .0075185    29.53   0.000     .2072777    .2368043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_cons |   .4316481   .0778954     5.54   0.000      .278692    .5846042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  <a:r>
              <a:rPr lang="en-US" altLang="en-US" sz="1300"/>
              <a:t>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l-GR" altLang="en-US" sz="1200" b="1" i="1" baseline="30000">
              <a:ea typeface="Arial" charset="0"/>
              <a:cs typeface="Arial" charset="0"/>
            </a:endParaRPr>
          </a:p>
        </p:txBody>
      </p:sp>
      <p:sp>
        <p:nvSpPr>
          <p:cNvPr id="3891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C63C0B9-30C1-4E48-A486-7B81A0AA0EA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38916" name="TextBox 5"/>
          <p:cNvSpPr txBox="1">
            <a:spLocks noChangeArrowheads="1"/>
          </p:cNvSpPr>
          <p:nvPr/>
        </p:nvSpPr>
        <p:spPr bwMode="auto">
          <a:xfrm>
            <a:off x="8162925" y="2590800"/>
            <a:ext cx="981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=.7565</a:t>
            </a:r>
            <a:r>
              <a:rPr lang="en-US" altLang="en-US" sz="1800" baseline="30000">
                <a:latin typeface="Arial" charset="0"/>
              </a:rPr>
              <a:t>2</a:t>
            </a:r>
            <a:endParaRPr lang="en-US" altLang="en-US" sz="1800">
              <a:latin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7858125" y="2743200"/>
            <a:ext cx="381000" cy="3175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1525588" y="995363"/>
          <a:ext cx="2738437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7" name="Equation" r:id="rId3" imgW="1320227" imgH="291973" progId="Equation.3">
                  <p:embed/>
                </p:oleObj>
              </mc:Choice>
              <mc:Fallback>
                <p:oleObj name="Equation" r:id="rId3" imgW="1320227" imgH="29197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8" y="995363"/>
                        <a:ext cx="2738437" cy="604837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 flipH="1" flipV="1">
            <a:off x="495300" y="3619500"/>
            <a:ext cx="205740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457200" y="4876800"/>
          <a:ext cx="24114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8" name="Equation" r:id="rId5" imgW="1320227" imgH="291973" progId="Equation.3">
                  <p:embed/>
                </p:oleObj>
              </mc:Choice>
              <mc:Fallback>
                <p:oleObj name="Equation" r:id="rId5" imgW="1320227" imgH="29197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876800"/>
                        <a:ext cx="2411413" cy="533400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2971800" y="5410200"/>
          <a:ext cx="217487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9" name="Equation" r:id="rId7" imgW="1269449" imgH="291973" progId="Equation.3">
                  <p:embed/>
                </p:oleObj>
              </mc:Choice>
              <mc:Fallback>
                <p:oleObj name="Equation" r:id="rId7" imgW="1269449" imgH="29197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410200"/>
                        <a:ext cx="2174875" cy="500063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Arrow Connector 14"/>
          <p:cNvCxnSpPr/>
          <p:nvPr/>
        </p:nvCxnSpPr>
        <p:spPr>
          <a:xfrm flipH="1">
            <a:off x="1905000" y="1600200"/>
            <a:ext cx="533400" cy="914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923" name="Object 10"/>
          <p:cNvGraphicFramePr>
            <a:graphicFrameLocks noChangeAspect="1"/>
          </p:cNvGraphicFramePr>
          <p:nvPr/>
        </p:nvGraphicFramePr>
        <p:xfrm>
          <a:off x="6019800" y="4906963"/>
          <a:ext cx="2514600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" name="Equation" r:id="rId9" imgW="1511300" imgH="393700" progId="Equation.3">
                  <p:embed/>
                </p:oleObj>
              </mc:Choice>
              <mc:Fallback>
                <p:oleObj name="Equation" r:id="rId9" imgW="1511300" imgH="3937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906963"/>
                        <a:ext cx="2514600" cy="655637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4" name="Object 6"/>
          <p:cNvGraphicFramePr>
            <a:graphicFrameLocks noChangeAspect="1"/>
          </p:cNvGraphicFramePr>
          <p:nvPr/>
        </p:nvGraphicFramePr>
        <p:xfrm>
          <a:off x="6003925" y="255588"/>
          <a:ext cx="3035300" cy="110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1" name="Equation" r:id="rId11" imgW="2311400" imgH="838200" progId="Equation.3">
                  <p:embed/>
                </p:oleObj>
              </mc:Choice>
              <mc:Fallback>
                <p:oleObj name="Equation" r:id="rId11" imgW="2311400" imgH="838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925" y="255588"/>
                        <a:ext cx="3035300" cy="1100137"/>
                      </a:xfrm>
                      <a:prstGeom prst="rect">
                        <a:avLst/>
                      </a:prstGeom>
                      <a:solidFill>
                        <a:srgbClr val="CC99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Elbow Connector 19"/>
          <p:cNvCxnSpPr/>
          <p:nvPr/>
        </p:nvCxnSpPr>
        <p:spPr>
          <a:xfrm rot="5400000">
            <a:off x="7658100" y="1562100"/>
            <a:ext cx="1066800" cy="533400"/>
          </a:xfrm>
          <a:prstGeom prst="bentConnector3">
            <a:avLst>
              <a:gd name="adj1" fmla="val 99395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8001000" y="2819400"/>
            <a:ext cx="228600" cy="2057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fit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ym typeface="Symbol" charset="2"/>
              </a:rPr>
              <a:t>The F statistic compares the model to a model with just </a:t>
            </a:r>
            <a:r>
              <a:rPr lang="en-US" altLang="en-US"/>
              <a:t>y̅</a:t>
            </a:r>
            <a:r>
              <a:rPr lang="en-US" altLang="en-US">
                <a:sym typeface="Symbol" charset="2"/>
              </a:rPr>
              <a:t> (the null model)</a:t>
            </a:r>
          </a:p>
          <a:p>
            <a:pPr eaLnBrk="1" hangingPunct="1"/>
            <a:endParaRPr lang="en-US" altLang="en-US">
              <a:sym typeface="Symbol" charset="2"/>
            </a:endParaRPr>
          </a:p>
          <a:p>
            <a:pPr eaLnBrk="1" hangingPunct="1"/>
            <a:r>
              <a:rPr lang="en-US" altLang="en-US">
                <a:sym typeface="Symbol" charset="2"/>
              </a:rPr>
              <a:t>The statistic is    </a:t>
            </a:r>
          </a:p>
          <a:p>
            <a:pPr eaLnBrk="1" hangingPunct="1">
              <a:buFont typeface="Arial" charset="0"/>
              <a:buNone/>
            </a:pPr>
            <a:endParaRPr lang="en-US" altLang="en-US">
              <a:sym typeface="Symbol" charset="2"/>
            </a:endParaRPr>
          </a:p>
          <a:p>
            <a:pPr eaLnBrk="1" hangingPunct="1">
              <a:buFont typeface="Arial" charset="0"/>
              <a:buNone/>
            </a:pPr>
            <a:endParaRPr lang="en-US" altLang="en-US">
              <a:sym typeface="Symbol" charset="2"/>
            </a:endParaRPr>
          </a:p>
          <a:p>
            <a:endParaRPr lang="en-US" alt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70B201-54EB-DD46-816C-26E64D9D5C31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39940" name="Object 6"/>
          <p:cNvGraphicFramePr>
            <a:graphicFrameLocks noChangeAspect="1"/>
          </p:cNvGraphicFramePr>
          <p:nvPr/>
        </p:nvGraphicFramePr>
        <p:xfrm>
          <a:off x="2209800" y="3922713"/>
          <a:ext cx="44196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Equation" r:id="rId3" imgW="2362200" imgH="1143000" progId="Equation.3">
                  <p:embed/>
                </p:oleObj>
              </mc:Choice>
              <mc:Fallback>
                <p:oleObj name="Equation" r:id="rId3" imgW="2362200" imgH="1143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922713"/>
                        <a:ext cx="4419600" cy="2133600"/>
                      </a:xfrm>
                      <a:prstGeom prst="rect">
                        <a:avLst/>
                      </a:prstGeom>
                      <a:solidFill>
                        <a:srgbClr val="CC99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fit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en-US">
                <a:sym typeface="Symbol" charset="2"/>
              </a:rPr>
              <a:t>When there is only one independent variable in the model, these are equivalent tests</a:t>
            </a:r>
          </a:p>
          <a:p>
            <a:pPr lvl="1" eaLnBrk="1" hangingPunct="1"/>
            <a:r>
              <a:rPr lang="en-US" altLang="en-US">
                <a:sym typeface="Symbol" charset="2"/>
              </a:rPr>
              <a:t>F test that compares the model fit to the null model</a:t>
            </a:r>
          </a:p>
          <a:p>
            <a:pPr lvl="1" eaLnBrk="1" hangingPunct="1"/>
            <a:r>
              <a:rPr lang="en-US" altLang="en-US">
                <a:sym typeface="Symbol" charset="2"/>
              </a:rPr>
              <a:t>The test that =0</a:t>
            </a:r>
          </a:p>
          <a:p>
            <a:pPr lvl="1" eaLnBrk="1" hangingPunct="1"/>
            <a:r>
              <a:rPr lang="en-US" altLang="en-US">
                <a:sym typeface="Symbol" charset="2"/>
              </a:rPr>
              <a:t>The test that r=0 (Pearson correlation)</a:t>
            </a:r>
          </a:p>
          <a:p>
            <a:endParaRPr lang="en-US" altLang="en-US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156C34C-49D5-DA4C-8842-625DC75B1DC2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Model fit -- Residuals</a:t>
            </a:r>
          </a:p>
        </p:txBody>
      </p:sp>
      <p:sp>
        <p:nvSpPr>
          <p:cNvPr id="4198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6B21F01-6333-AA46-81CE-E2479910977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Residuals are the difference between the observed y values and the regression line for each value of x </a:t>
            </a:r>
          </a:p>
          <a:p>
            <a:pPr>
              <a:defRPr/>
            </a:pPr>
            <a:r>
              <a:rPr lang="en-US" dirty="0" smtClean="0"/>
              <a:t>  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i</a:t>
            </a:r>
            <a:r>
              <a:rPr lang="en-US" dirty="0" err="1" smtClean="0"/>
              <a:t>-ŷ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</a:p>
          <a:p>
            <a:pPr>
              <a:defRPr/>
            </a:pPr>
            <a:r>
              <a:rPr lang="en-US" dirty="0" smtClean="0"/>
              <a:t>If all the points lie along a straight line, the residuals are all 0</a:t>
            </a:r>
          </a:p>
          <a:p>
            <a:pPr>
              <a:defRPr/>
            </a:pPr>
            <a:r>
              <a:rPr lang="en-US" dirty="0" smtClean="0"/>
              <a:t>If there is a lot of variability at each level of x, the residuals are large</a:t>
            </a:r>
          </a:p>
          <a:p>
            <a:pPr>
              <a:defRPr/>
            </a:pPr>
            <a:r>
              <a:rPr lang="en-US" dirty="0" smtClean="0"/>
              <a:t>The sum of the squared residuals is what was minimized in the least squares method of fitting the 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D3DE568-5099-4A4F-9796-48E522AF665E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305800" cy="607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rot="5400000">
            <a:off x="5486401" y="2209800"/>
            <a:ext cx="1676400" cy="3175"/>
          </a:xfrm>
          <a:prstGeom prst="straightConnector1">
            <a:avLst/>
          </a:prstGeom>
          <a:ln w="31750">
            <a:solidFill>
              <a:srgbClr val="FF0000"/>
            </a:solidFill>
            <a:prstDash val="sysDash"/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6477001" y="3048000"/>
            <a:ext cx="457200" cy="3175"/>
          </a:xfrm>
          <a:prstGeom prst="straightConnector1">
            <a:avLst/>
          </a:prstGeom>
          <a:ln w="31750">
            <a:solidFill>
              <a:srgbClr val="FF0000"/>
            </a:solidFill>
            <a:prstDash val="sysDash"/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Residuals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dirty="0" smtClean="0"/>
              <a:t>We examine the residuals using scatter plots</a:t>
            </a:r>
          </a:p>
          <a:p>
            <a:pPr>
              <a:defRPr/>
            </a:pPr>
            <a:r>
              <a:rPr lang="en-US" dirty="0" smtClean="0"/>
              <a:t>We plot the fitted values </a:t>
            </a:r>
            <a:r>
              <a:rPr lang="en-US" dirty="0" err="1" smtClean="0"/>
              <a:t>ŷ</a:t>
            </a:r>
            <a:r>
              <a:rPr lang="en-US" baseline="-25000" dirty="0" err="1" smtClean="0"/>
              <a:t>i</a:t>
            </a:r>
            <a:r>
              <a:rPr lang="en-US" dirty="0" smtClean="0"/>
              <a:t> on the x-axis and the residuals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i</a:t>
            </a:r>
            <a:r>
              <a:rPr lang="en-US" dirty="0" err="1" smtClean="0"/>
              <a:t>-ŷ</a:t>
            </a:r>
            <a:r>
              <a:rPr lang="en-US" baseline="-25000" dirty="0" err="1" smtClean="0"/>
              <a:t>i</a:t>
            </a:r>
            <a:r>
              <a:rPr lang="en-US" dirty="0" smtClean="0"/>
              <a:t> on the y-axis</a:t>
            </a:r>
          </a:p>
          <a:p>
            <a:pPr>
              <a:defRPr/>
            </a:pPr>
            <a:r>
              <a:rPr lang="en-US" dirty="0" smtClean="0"/>
              <a:t>We use the fitted values because they have the effect of the independent variable removed</a:t>
            </a:r>
          </a:p>
          <a:p>
            <a:pPr>
              <a:defRPr/>
            </a:pPr>
            <a:r>
              <a:rPr lang="en-US" dirty="0" smtClean="0"/>
              <a:t>To calculate the residuals and the fitted values </a:t>
            </a:r>
            <a:r>
              <a:rPr lang="en-US" dirty="0" err="1" smtClean="0"/>
              <a:t>Stata</a:t>
            </a:r>
            <a:r>
              <a:rPr lang="en-US" dirty="0" smtClean="0"/>
              <a:t>:</a:t>
            </a:r>
          </a:p>
          <a:p>
            <a:pPr lvl="1">
              <a:buFont typeface="Arial" charset="0"/>
              <a:buNone/>
              <a:defRPr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regress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fev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age</a:t>
            </a:r>
          </a:p>
          <a:p>
            <a:pPr lvl="1">
              <a:buFont typeface="Arial" charset="0"/>
              <a:buNone/>
              <a:defRPr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rvfplot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RVF = residuals versus fitted</a:t>
            </a: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E0E0EB-047B-384A-A891-5003BE8D132A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87FD5D4-35FB-804C-BD20-CE3739BDB513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45058" name="TextBox 6"/>
          <p:cNvSpPr txBox="1">
            <a:spLocks noChangeArrowheads="1"/>
          </p:cNvSpPr>
          <p:nvPr/>
        </p:nvSpPr>
        <p:spPr bwMode="auto">
          <a:xfrm>
            <a:off x="457200" y="6096000"/>
            <a:ext cx="7239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charset="0"/>
                <a:ea typeface="Courier New" charset="0"/>
                <a:cs typeface="Courier New" charset="0"/>
              </a:rPr>
              <a:t>rvfplot, title(Fitted values versus residuals for regression of FEV on age)</a:t>
            </a:r>
          </a:p>
        </p:txBody>
      </p:sp>
      <p:pic>
        <p:nvPicPr>
          <p:cNvPr id="4505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"/>
            <a:ext cx="7723188" cy="565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This plot shows that as the fitted value of FEV increases, the spread of the residuals increase – this suggests heteroscedasticity</a:t>
            </a:r>
          </a:p>
          <a:p>
            <a:r>
              <a:rPr lang="en-US" altLang="en-US"/>
              <a:t>We would get a similar plot if we plotted age on the x-axis  </a:t>
            </a:r>
          </a:p>
          <a:p>
            <a:pPr>
              <a:buFont typeface="Arial" charset="0"/>
              <a:buNone/>
            </a:pPr>
            <a:r>
              <a:rPr lang="en-US" altLang="en-US"/>
              <a:t>	</a:t>
            </a:r>
            <a:r>
              <a:rPr lang="en-US" altLang="en-US" sz="2800">
                <a:latin typeface="Courier New" charset="0"/>
                <a:ea typeface="Courier New" charset="0"/>
                <a:cs typeface="Courier New" charset="0"/>
              </a:rPr>
              <a:t>rvpplot age, name(res_v_age)</a:t>
            </a:r>
          </a:p>
          <a:p>
            <a:r>
              <a:rPr lang="en-US" altLang="en-US" sz="2800">
                <a:latin typeface="Arial" charset="0"/>
                <a:ea typeface="Arial" charset="0"/>
                <a:cs typeface="Arial" charset="0"/>
              </a:rPr>
              <a:t> RVP=residuals versus predictor</a:t>
            </a:r>
            <a:endParaRPr lang="en-US" altLang="en-US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en-US"/>
              <a:t>We had a hint of this when looking at the box plots of FEV by age groups in the previous lecture</a:t>
            </a: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FCD957-3C80-E545-B100-7715D6B18E8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148BAF-6068-FD4E-A8E7-243751D3667D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3277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066800"/>
            <a:ext cx="6553200" cy="479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Simple linear regression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Population regression equation	</a:t>
            </a:r>
            <a:r>
              <a:rPr lang="el-GR" altLang="en-US" sz="2400" i="1">
                <a:ea typeface="Arial" charset="0"/>
                <a:cs typeface="Arial" charset="0"/>
              </a:rPr>
              <a:t>μ</a:t>
            </a:r>
            <a:r>
              <a:rPr lang="en-US" altLang="en-US" sz="2400" i="1" baseline="-25000">
                <a:ea typeface="Arial" charset="0"/>
                <a:cs typeface="Arial" charset="0"/>
              </a:rPr>
              <a:t>y|x</a:t>
            </a:r>
            <a:r>
              <a:rPr lang="en-US" altLang="en-US" sz="2400" i="1">
                <a:ea typeface="Arial" charset="0"/>
                <a:cs typeface="Arial" charset="0"/>
              </a:rPr>
              <a:t> = </a:t>
            </a:r>
            <a:r>
              <a:rPr lang="el-GR" altLang="en-US" sz="2400" i="1">
                <a:ea typeface="Arial" charset="0"/>
                <a:cs typeface="Arial" charset="0"/>
              </a:rPr>
              <a:t>α</a:t>
            </a:r>
            <a:r>
              <a:rPr lang="en-US" altLang="en-US" sz="2400" i="1">
                <a:ea typeface="Arial" charset="0"/>
                <a:cs typeface="Arial" charset="0"/>
              </a:rPr>
              <a:t> + </a:t>
            </a:r>
            <a:r>
              <a:rPr lang="el-GR" altLang="en-US" sz="2400" i="1">
                <a:ea typeface="Arial" charset="0"/>
                <a:cs typeface="Arial" charset="0"/>
                <a:sym typeface="Symbol" charset="2"/>
              </a:rPr>
              <a:t> </a:t>
            </a:r>
            <a:r>
              <a:rPr lang="en-US" altLang="en-US" sz="2400" i="1">
                <a:ea typeface="Arial" charset="0"/>
                <a:cs typeface="Arial" charset="0"/>
              </a:rPr>
              <a:t>x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en-US" sz="2400" i="1">
              <a:ea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-GR" altLang="en-US" sz="2400" i="1">
                <a:ea typeface="Arial" charset="0"/>
                <a:cs typeface="Arial" charset="0"/>
              </a:rPr>
              <a:t>α</a:t>
            </a:r>
            <a:r>
              <a:rPr lang="en-US" altLang="en-US" sz="2400" i="1">
                <a:ea typeface="Arial" charset="0"/>
                <a:cs typeface="Arial" charset="0"/>
              </a:rPr>
              <a:t> </a:t>
            </a:r>
            <a:r>
              <a:rPr lang="en-US" altLang="en-US" sz="2400">
                <a:ea typeface="Arial" charset="0"/>
                <a:cs typeface="Arial" charset="0"/>
              </a:rPr>
              <a:t>and</a:t>
            </a:r>
            <a:r>
              <a:rPr lang="en-US" altLang="en-US" sz="2400" i="1">
                <a:ea typeface="Arial" charset="0"/>
                <a:cs typeface="Arial" charset="0"/>
              </a:rPr>
              <a:t> </a:t>
            </a:r>
            <a:r>
              <a:rPr lang="el-GR" altLang="en-US" sz="2400" i="1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sz="2400" i="1">
                <a:ea typeface="Arial" charset="0"/>
                <a:cs typeface="Arial" charset="0"/>
              </a:rPr>
              <a:t> </a:t>
            </a:r>
            <a:r>
              <a:rPr lang="en-US" altLang="en-US" sz="2400">
                <a:ea typeface="Arial" charset="0"/>
                <a:cs typeface="Arial" charset="0"/>
              </a:rPr>
              <a:t>are constants and are called the coefficients of the equation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en-US" sz="2400">
              <a:ea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Arial" charset="0"/>
                <a:cs typeface="Arial" charset="0"/>
              </a:rPr>
              <a:t> </a:t>
            </a:r>
            <a:r>
              <a:rPr lang="el-GR" altLang="en-US" sz="2400" i="1">
                <a:ea typeface="Arial" charset="0"/>
                <a:cs typeface="Arial" charset="0"/>
              </a:rPr>
              <a:t>α</a:t>
            </a:r>
            <a:r>
              <a:rPr lang="en-US" altLang="en-US" sz="2400" i="1">
                <a:ea typeface="Arial" charset="0"/>
                <a:cs typeface="Arial" charset="0"/>
              </a:rPr>
              <a:t> </a:t>
            </a:r>
            <a:r>
              <a:rPr lang="en-US" altLang="en-US" sz="2400">
                <a:ea typeface="Arial" charset="0"/>
                <a:cs typeface="Arial" charset="0"/>
              </a:rPr>
              <a:t>is the y-intercept and </a:t>
            </a:r>
            <a:r>
              <a:rPr lang="en-US" altLang="en-US" sz="2400">
                <a:ea typeface="Arial" charset="0"/>
                <a:cs typeface="Arial" charset="0"/>
                <a:sym typeface="Symbol" charset="2"/>
              </a:rPr>
              <a:t>is the mean value of Y when x=0                     </a:t>
            </a:r>
            <a:r>
              <a:rPr lang="el-GR" altLang="en-US" sz="2400" i="1">
                <a:ea typeface="Arial" charset="0"/>
                <a:cs typeface="Arial" charset="0"/>
              </a:rPr>
              <a:t>μ</a:t>
            </a:r>
            <a:r>
              <a:rPr lang="en-US" altLang="en-US" sz="2400" i="1" baseline="-25000">
                <a:ea typeface="Arial" charset="0"/>
                <a:cs typeface="Arial" charset="0"/>
              </a:rPr>
              <a:t>y|0  </a:t>
            </a:r>
            <a:r>
              <a:rPr lang="en-US" altLang="en-US" sz="2400" i="1">
                <a:ea typeface="Arial" charset="0"/>
                <a:cs typeface="Arial" charset="0"/>
              </a:rPr>
              <a:t>= </a:t>
            </a:r>
            <a:r>
              <a:rPr lang="el-GR" altLang="en-US" sz="2400" i="1">
                <a:ea typeface="Arial" charset="0"/>
                <a:cs typeface="Arial" charset="0"/>
              </a:rPr>
              <a:t>α</a:t>
            </a:r>
            <a:r>
              <a:rPr lang="en-US" altLang="en-US" sz="2400" i="1">
                <a:ea typeface="Arial" charset="0"/>
                <a:cs typeface="Arial" charset="0"/>
              </a:rPr>
              <a:t> + </a:t>
            </a:r>
            <a:r>
              <a:rPr lang="el-GR" altLang="en-US" sz="2400" i="1">
                <a:ea typeface="Arial" charset="0"/>
                <a:cs typeface="Arial" charset="0"/>
                <a:sym typeface="Symbol" charset="2"/>
              </a:rPr>
              <a:t> </a:t>
            </a:r>
            <a:r>
              <a:rPr lang="en-US" altLang="en-US" sz="2400" i="1">
                <a:ea typeface="Arial" charset="0"/>
                <a:cs typeface="Arial" charset="0"/>
                <a:sym typeface="Symbol" charset="2"/>
              </a:rPr>
              <a:t>*0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en-US" sz="2400">
              <a:ea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Arial" charset="0"/>
                <a:cs typeface="Arial" charset="0"/>
              </a:rPr>
              <a:t>The slope </a:t>
            </a:r>
            <a:r>
              <a:rPr lang="el-GR" altLang="en-US" sz="2400" i="1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sz="2400" i="1">
                <a:ea typeface="Arial" charset="0"/>
                <a:cs typeface="Arial" charset="0"/>
                <a:sym typeface="Symbol" charset="2"/>
              </a:rPr>
              <a:t> </a:t>
            </a:r>
            <a:r>
              <a:rPr lang="en-US" altLang="en-US" sz="2400">
                <a:ea typeface="Arial" charset="0"/>
                <a:cs typeface="Arial" charset="0"/>
                <a:sym typeface="Symbol" charset="2"/>
              </a:rPr>
              <a:t> is the change in the mean value of Y that corresponds to a one-unit increase in X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Arial" charset="0"/>
                <a:cs typeface="Arial" charset="0"/>
                <a:sym typeface="Symbol" charset="2"/>
              </a:rPr>
              <a:t>E.g. x=3 vs. x=2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400" i="1">
                <a:ea typeface="Arial" charset="0"/>
                <a:cs typeface="Arial" charset="0"/>
                <a:sym typeface="Symbol" charset="2"/>
              </a:rPr>
              <a:t>		</a:t>
            </a:r>
            <a:r>
              <a:rPr lang="el-GR" altLang="en-US" sz="2000" i="1">
                <a:ea typeface="Arial" charset="0"/>
                <a:cs typeface="Arial" charset="0"/>
              </a:rPr>
              <a:t>μ</a:t>
            </a:r>
            <a:r>
              <a:rPr lang="en-US" altLang="en-US" sz="2000" i="1" baseline="-25000">
                <a:ea typeface="Arial" charset="0"/>
                <a:cs typeface="Arial" charset="0"/>
              </a:rPr>
              <a:t>y|3</a:t>
            </a:r>
            <a:r>
              <a:rPr lang="el-GR" altLang="en-US" sz="2000" i="1">
                <a:ea typeface="Arial" charset="0"/>
                <a:cs typeface="Arial" charset="0"/>
                <a:sym typeface="Symbol" charset="2"/>
              </a:rPr>
              <a:t> </a:t>
            </a:r>
            <a:r>
              <a:rPr lang="en-US" altLang="en-US" sz="2000" i="1">
                <a:ea typeface="Arial" charset="0"/>
                <a:cs typeface="Arial" charset="0"/>
                <a:sym typeface="Symbol" charset="2"/>
              </a:rPr>
              <a:t> </a:t>
            </a:r>
            <a:r>
              <a:rPr lang="en-US" altLang="en-US" sz="2000">
                <a:ea typeface="Arial" charset="0"/>
                <a:cs typeface="Arial" charset="0"/>
                <a:sym typeface="Symbol" charset="2"/>
              </a:rPr>
              <a:t>-  </a:t>
            </a:r>
            <a:r>
              <a:rPr lang="el-GR" altLang="en-US" sz="2000" i="1">
                <a:ea typeface="Arial" charset="0"/>
                <a:cs typeface="Arial" charset="0"/>
              </a:rPr>
              <a:t>μ</a:t>
            </a:r>
            <a:r>
              <a:rPr lang="en-US" altLang="en-US" sz="2000" i="1" baseline="-25000">
                <a:ea typeface="Arial" charset="0"/>
                <a:cs typeface="Arial" charset="0"/>
              </a:rPr>
              <a:t>y|2</a:t>
            </a:r>
            <a:r>
              <a:rPr lang="en-US" altLang="en-US" sz="2000" i="1">
                <a:ea typeface="Arial" charset="0"/>
                <a:cs typeface="Arial" charset="0"/>
              </a:rPr>
              <a:t>    = </a:t>
            </a:r>
            <a:r>
              <a:rPr lang="el-GR" altLang="en-US" sz="2000" i="1">
                <a:ea typeface="Arial" charset="0"/>
                <a:cs typeface="Arial" charset="0"/>
                <a:sym typeface="Symbol" charset="2"/>
              </a:rPr>
              <a:t> </a:t>
            </a:r>
            <a:r>
              <a:rPr lang="en-US" altLang="en-US" sz="2000" i="1">
                <a:ea typeface="Arial" charset="0"/>
                <a:cs typeface="Arial" charset="0"/>
                <a:sym typeface="Symbol" charset="2"/>
              </a:rPr>
              <a:t>   (</a:t>
            </a:r>
            <a:r>
              <a:rPr lang="el-GR" altLang="en-US" sz="2000" i="1">
                <a:ea typeface="Arial" charset="0"/>
                <a:cs typeface="Arial" charset="0"/>
              </a:rPr>
              <a:t>α</a:t>
            </a:r>
            <a:r>
              <a:rPr lang="en-US" altLang="en-US" sz="2000" i="1">
                <a:ea typeface="Arial" charset="0"/>
                <a:cs typeface="Arial" charset="0"/>
              </a:rPr>
              <a:t> + </a:t>
            </a:r>
            <a:r>
              <a:rPr lang="el-GR" altLang="en-US" sz="2000" i="1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sz="2000" i="1">
                <a:ea typeface="Arial" charset="0"/>
                <a:cs typeface="Arial" charset="0"/>
                <a:sym typeface="Symbol" charset="2"/>
              </a:rPr>
              <a:t>*3</a:t>
            </a:r>
            <a:r>
              <a:rPr lang="el-GR" altLang="en-US" sz="2000" i="1">
                <a:ea typeface="Arial" charset="0"/>
                <a:cs typeface="Arial" charset="0"/>
                <a:sym typeface="Symbol" charset="2"/>
              </a:rPr>
              <a:t> </a:t>
            </a:r>
            <a:r>
              <a:rPr lang="en-US" altLang="en-US" sz="2000" i="1">
                <a:ea typeface="Arial" charset="0"/>
                <a:cs typeface="Arial" charset="0"/>
                <a:sym typeface="Symbol" charset="2"/>
              </a:rPr>
              <a:t>) – (</a:t>
            </a:r>
            <a:r>
              <a:rPr lang="el-GR" altLang="en-US" sz="2000" i="1">
                <a:ea typeface="Arial" charset="0"/>
                <a:cs typeface="Arial" charset="0"/>
              </a:rPr>
              <a:t>α</a:t>
            </a:r>
            <a:r>
              <a:rPr lang="en-US" altLang="en-US" sz="2000" i="1">
                <a:ea typeface="Arial" charset="0"/>
                <a:cs typeface="Arial" charset="0"/>
              </a:rPr>
              <a:t> + </a:t>
            </a:r>
            <a:r>
              <a:rPr lang="el-GR" altLang="en-US" sz="2000" i="1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sz="2000" i="1">
                <a:ea typeface="Arial" charset="0"/>
                <a:cs typeface="Arial" charset="0"/>
                <a:sym typeface="Symbol" charset="2"/>
              </a:rPr>
              <a:t>*2) = </a:t>
            </a:r>
            <a:r>
              <a:rPr lang="el-GR" altLang="en-US" sz="2000" i="1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sz="2000" i="1">
                <a:ea typeface="Arial" charset="0"/>
                <a:cs typeface="Arial" charset="0"/>
                <a:sym typeface="Symbol" charset="2"/>
              </a:rPr>
              <a:t> </a:t>
            </a:r>
            <a:r>
              <a:rPr lang="el-GR" altLang="en-US" sz="2000" i="1">
                <a:ea typeface="Arial" charset="0"/>
                <a:cs typeface="Arial" charset="0"/>
                <a:sym typeface="Symbol" charset="2"/>
              </a:rPr>
              <a:t> </a:t>
            </a:r>
            <a:r>
              <a:rPr lang="en-US" altLang="en-US" sz="2000" i="1">
                <a:ea typeface="Arial" charset="0"/>
                <a:cs typeface="Arial" charset="0"/>
                <a:sym typeface="Symbol" charset="2"/>
              </a:rPr>
              <a:t> </a:t>
            </a:r>
            <a:endParaRPr lang="en-US" altLang="en-US" sz="2000">
              <a:ea typeface="Arial" charset="0"/>
              <a:cs typeface="Arial" charset="0"/>
              <a:sym typeface="Symbol" charset="2"/>
            </a:endParaRP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4272A5-5CAB-FE43-8F0B-54A604A2BC9B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D83FFB-28F7-9543-92D9-25B150451E68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4813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7848600" cy="574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1" name="TextBox 10"/>
          <p:cNvSpPr txBox="1">
            <a:spLocks noChangeArrowheads="1"/>
          </p:cNvSpPr>
          <p:nvPr/>
        </p:nvSpPr>
        <p:spPr bwMode="auto">
          <a:xfrm>
            <a:off x="685800" y="6248400"/>
            <a:ext cx="6111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charset="0"/>
                <a:ea typeface="Courier New" charset="0"/>
                <a:cs typeface="Courier New" charset="0"/>
              </a:rPr>
              <a:t>graph box fev, over(age) title(FEV by age)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altLang="en-US"/>
              <a:t>Note that heteroscedasticity does not bias the estimates of the parameters, but it does </a:t>
            </a:r>
            <a:r>
              <a:rPr lang="en-US" altLang="en-US" u="sng"/>
              <a:t>reduce the precision of the estimates </a:t>
            </a:r>
            <a:r>
              <a:rPr lang="en-US" altLang="en-US"/>
              <a:t>(and therefore reduces power)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458C79-CB4B-2144-9CF3-98BBBCF9C9A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Transformations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r>
              <a:rPr lang="en-US" altLang="en-US"/>
              <a:t>One way to deal with this is to transform either x or y or both</a:t>
            </a:r>
          </a:p>
          <a:p>
            <a:r>
              <a:rPr lang="en-US" altLang="en-US"/>
              <a:t>A common transformation is the log transformation</a:t>
            </a:r>
          </a:p>
          <a:p>
            <a:r>
              <a:rPr lang="en-US" altLang="en-US"/>
              <a:t>Log transformations bring large values closer to the rest of the data</a:t>
            </a:r>
          </a:p>
          <a:p>
            <a:r>
              <a:rPr lang="en-US" altLang="en-US"/>
              <a:t>There are methods to correct the standard errors for heteroscedasticity other than transformations</a:t>
            </a:r>
          </a:p>
          <a:p>
            <a:pPr>
              <a:buFont typeface="Arial" charset="0"/>
              <a:buNone/>
            </a:pPr>
            <a:endParaRPr lang="en-US" alt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DA7610E-6F0A-794D-93EF-55BCFA3EC28B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Log function refresher</a:t>
            </a:r>
          </a:p>
        </p:txBody>
      </p:sp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Log</a:t>
            </a:r>
            <a:r>
              <a:rPr lang="en-US" baseline="-25000" dirty="0" smtClean="0"/>
              <a:t>10</a:t>
            </a:r>
            <a:r>
              <a:rPr lang="en-US" dirty="0" smtClean="0"/>
              <a:t> </a:t>
            </a:r>
          </a:p>
          <a:p>
            <a:pPr lvl="1">
              <a:defRPr/>
            </a:pPr>
            <a:r>
              <a:rPr lang="en-US" dirty="0" smtClean="0"/>
              <a:t>Log</a:t>
            </a:r>
            <a:r>
              <a:rPr lang="en-US" baseline="-25000" dirty="0" smtClean="0"/>
              <a:t>10</a:t>
            </a:r>
            <a:r>
              <a:rPr lang="en-US" dirty="0" smtClean="0"/>
              <a:t>(x) = y means that x=10</a:t>
            </a:r>
            <a:r>
              <a:rPr lang="en-US" baseline="30000" dirty="0" smtClean="0"/>
              <a:t>y</a:t>
            </a:r>
          </a:p>
          <a:p>
            <a:pPr lvl="1">
              <a:defRPr/>
            </a:pPr>
            <a:r>
              <a:rPr lang="en-US" dirty="0" smtClean="0"/>
              <a:t>So if x=100 log</a:t>
            </a:r>
            <a:r>
              <a:rPr lang="en-US" baseline="-25000" dirty="0" smtClean="0"/>
              <a:t>10</a:t>
            </a:r>
            <a:r>
              <a:rPr lang="en-US" dirty="0" smtClean="0"/>
              <a:t>(x) = 2 </a:t>
            </a:r>
            <a:r>
              <a:rPr lang="en-US" smtClean="0"/>
              <a:t>because 100=10</a:t>
            </a:r>
            <a:r>
              <a:rPr lang="en-US" baseline="30000" smtClean="0"/>
              <a:t>2</a:t>
            </a:r>
            <a:endParaRPr lang="en-US" baseline="30000" dirty="0" smtClean="0"/>
          </a:p>
          <a:p>
            <a:pPr lvl="1">
              <a:defRPr/>
            </a:pPr>
            <a:r>
              <a:rPr lang="en-US" dirty="0" smtClean="0"/>
              <a:t>Log</a:t>
            </a:r>
            <a:r>
              <a:rPr lang="en-US" baseline="-25000" dirty="0" smtClean="0"/>
              <a:t>10</a:t>
            </a:r>
            <a:r>
              <a:rPr lang="en-US" dirty="0" smtClean="0"/>
              <a:t>(103) = 2.01  because 103=10</a:t>
            </a:r>
            <a:r>
              <a:rPr lang="en-US" baseline="30000" dirty="0" smtClean="0"/>
              <a:t>2.01</a:t>
            </a:r>
            <a:r>
              <a:rPr lang="en-US" dirty="0" smtClean="0"/>
              <a:t> </a:t>
            </a:r>
          </a:p>
          <a:p>
            <a:pPr lvl="1">
              <a:defRPr/>
            </a:pPr>
            <a:r>
              <a:rPr lang="en-US" dirty="0" smtClean="0"/>
              <a:t>Log</a:t>
            </a:r>
            <a:r>
              <a:rPr lang="en-US" baseline="-25000" dirty="0" smtClean="0"/>
              <a:t>10</a:t>
            </a:r>
            <a:r>
              <a:rPr lang="en-US" dirty="0" smtClean="0"/>
              <a:t>(1)=0 because 10</a:t>
            </a:r>
            <a:r>
              <a:rPr lang="en-US" baseline="30000" dirty="0" smtClean="0"/>
              <a:t>0</a:t>
            </a:r>
            <a:r>
              <a:rPr lang="en-US" dirty="0" smtClean="0"/>
              <a:t> =1</a:t>
            </a:r>
          </a:p>
          <a:p>
            <a:pPr lvl="1">
              <a:defRPr/>
            </a:pPr>
            <a:r>
              <a:rPr lang="en-US" dirty="0" smtClean="0"/>
              <a:t>Log</a:t>
            </a:r>
            <a:r>
              <a:rPr lang="en-US" baseline="-25000" dirty="0" smtClean="0"/>
              <a:t>10</a:t>
            </a:r>
            <a:r>
              <a:rPr lang="en-US" dirty="0" smtClean="0"/>
              <a:t>(0)=-</a:t>
            </a:r>
            <a:r>
              <a:rPr lang="en-US" dirty="0" smtClean="0">
                <a:solidFill>
                  <a:schemeClr val="dk1"/>
                </a:solidFill>
              </a:rPr>
              <a:t>∞</a:t>
            </a:r>
            <a:r>
              <a:rPr lang="en-US" dirty="0" smtClean="0"/>
              <a:t> because 10</a:t>
            </a:r>
            <a:r>
              <a:rPr lang="en-US" baseline="30000" dirty="0" smtClean="0"/>
              <a:t>-</a:t>
            </a:r>
            <a:r>
              <a:rPr lang="en-US" baseline="30000" dirty="0" smtClean="0">
                <a:solidFill>
                  <a:schemeClr val="dk1"/>
                </a:solidFill>
              </a:rPr>
              <a:t>∞</a:t>
            </a:r>
            <a:r>
              <a:rPr lang="en-US" dirty="0" smtClean="0"/>
              <a:t> =0</a:t>
            </a:r>
          </a:p>
          <a:p>
            <a:pPr marL="457200" lvl="1" indent="0">
              <a:buFont typeface="Arial" charset="0"/>
              <a:buNone/>
              <a:defRPr/>
            </a:pPr>
            <a:endParaRPr lang="en-US" dirty="0" smtClean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8530464-6882-5F48-8D5F-3BE8DC38929A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Log function refresher</a:t>
            </a:r>
          </a:p>
        </p:txBody>
      </p:sp>
      <p:sp>
        <p:nvSpPr>
          <p:cNvPr id="52226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r>
              <a:rPr lang="en-US" altLang="en-US"/>
              <a:t>Log</a:t>
            </a:r>
            <a:r>
              <a:rPr lang="en-US" altLang="en-US" baseline="-25000"/>
              <a:t>e </a:t>
            </a:r>
            <a:r>
              <a:rPr lang="en-US" altLang="en-US"/>
              <a:t>or ln</a:t>
            </a:r>
          </a:p>
          <a:p>
            <a:pPr lvl="1"/>
            <a:r>
              <a:rPr lang="en-US" altLang="en-US"/>
              <a:t>e is a constant approximately equal to 2.718281828</a:t>
            </a:r>
          </a:p>
          <a:p>
            <a:pPr lvl="1"/>
            <a:r>
              <a:rPr lang="en-US" altLang="en-US"/>
              <a:t>ln(1) = 0 because e</a:t>
            </a:r>
            <a:r>
              <a:rPr lang="en-US" altLang="en-US" baseline="30000"/>
              <a:t>0</a:t>
            </a:r>
            <a:r>
              <a:rPr lang="en-US" altLang="en-US"/>
              <a:t> =1 </a:t>
            </a:r>
          </a:p>
          <a:p>
            <a:pPr lvl="1"/>
            <a:r>
              <a:rPr lang="en-US" altLang="en-US"/>
              <a:t>ln(e) = 1 because e</a:t>
            </a:r>
            <a:r>
              <a:rPr lang="en-US" altLang="en-US" baseline="30000"/>
              <a:t>1</a:t>
            </a:r>
            <a:r>
              <a:rPr lang="en-US" altLang="en-US"/>
              <a:t> =e</a:t>
            </a:r>
          </a:p>
          <a:p>
            <a:pPr lvl="1"/>
            <a:r>
              <a:rPr lang="en-US" altLang="en-US"/>
              <a:t>ln(100) = 4.61 because 100=2.71828</a:t>
            </a:r>
            <a:r>
              <a:rPr lang="en-US" altLang="en-US" baseline="30000"/>
              <a:t>4.61</a:t>
            </a:r>
            <a:r>
              <a:rPr lang="en-US" altLang="en-US"/>
              <a:t> =e</a:t>
            </a:r>
            <a:r>
              <a:rPr lang="en-US" altLang="en-US" baseline="30000"/>
              <a:t>4.61</a:t>
            </a:r>
            <a:r>
              <a:rPr lang="en-US" altLang="en-US"/>
              <a:t> </a:t>
            </a:r>
          </a:p>
          <a:p>
            <a:pPr lvl="1"/>
            <a:r>
              <a:rPr lang="en-US" altLang="en-US"/>
              <a:t>ln(103) = 4.63 because 103=e</a:t>
            </a:r>
            <a:r>
              <a:rPr lang="en-US" altLang="en-US" baseline="30000"/>
              <a:t>4.63</a:t>
            </a:r>
            <a:r>
              <a:rPr lang="en-US" altLang="en-US"/>
              <a:t> </a:t>
            </a:r>
          </a:p>
          <a:p>
            <a:pPr lvl="1"/>
            <a:r>
              <a:rPr lang="en-US" altLang="en-US"/>
              <a:t>Ln(0)=-</a:t>
            </a:r>
            <a:r>
              <a:rPr lang="en-US" altLang="en-US">
                <a:solidFill>
                  <a:srgbClr val="000000"/>
                </a:solidFill>
              </a:rPr>
              <a:t>∞</a:t>
            </a:r>
            <a:r>
              <a:rPr lang="en-US" altLang="en-US"/>
              <a:t> because e</a:t>
            </a:r>
            <a:r>
              <a:rPr lang="en-US" altLang="en-US" baseline="30000"/>
              <a:t>-</a:t>
            </a:r>
            <a:r>
              <a:rPr lang="en-US" altLang="en-US" baseline="30000">
                <a:solidFill>
                  <a:srgbClr val="000000"/>
                </a:solidFill>
              </a:rPr>
              <a:t>∞</a:t>
            </a:r>
            <a:r>
              <a:rPr lang="en-US" altLang="en-US"/>
              <a:t> =0</a:t>
            </a:r>
          </a:p>
          <a:p>
            <a:pPr lvl="1"/>
            <a:endParaRPr lang="en-US" alt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4472BF-08BD-8A48-B7CE-FC3ED78751E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Log transformations</a:t>
            </a:r>
          </a:p>
        </p:txBody>
      </p:sp>
      <p:sp>
        <p:nvSpPr>
          <p:cNvPr id="5325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515675-E692-D548-AEC6-15333C8592AC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914400" y="1219200"/>
          <a:ext cx="6705600" cy="3360735"/>
        </p:xfrm>
        <a:graphic>
          <a:graphicData uri="http://schemas.openxmlformats.org/drawingml/2006/table">
            <a:tbl>
              <a:tblPr/>
              <a:tblGrid>
                <a:gridCol w="2235200"/>
                <a:gridCol w="2235200"/>
                <a:gridCol w="2235200"/>
              </a:tblGrid>
              <a:tr h="3734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Value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Ln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Log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10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34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-∞ 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-∞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34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0.001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-6.91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-3.00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34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0.05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-3.00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-1.30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34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0.00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0.00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34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1.61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0.70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34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10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2.30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1.00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34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50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3.91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1.70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34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103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4.63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2.01</a:t>
                      </a:r>
                    </a:p>
                  </a:txBody>
                  <a:tcPr marL="7620" marR="7620" marT="7622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33838" name="TextBox 8"/>
          <p:cNvSpPr txBox="1">
            <a:spLocks noChangeArrowheads="1"/>
          </p:cNvSpPr>
          <p:nvPr/>
        </p:nvSpPr>
        <p:spPr bwMode="auto">
          <a:xfrm>
            <a:off x="381000" y="5029200"/>
            <a:ext cx="8382000" cy="19700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Arial" charset="0"/>
              <a:buChar char="•"/>
              <a:defRPr/>
            </a:pPr>
            <a:r>
              <a:rPr lang="en-US" sz="2400" dirty="0" smtClean="0"/>
              <a:t> </a:t>
            </a:r>
            <a:r>
              <a:rPr lang="en-US" sz="2000" dirty="0" smtClean="0"/>
              <a:t>Be careful of log(0) or </a:t>
            </a:r>
            <a:r>
              <a:rPr lang="en-US" sz="2000" dirty="0" err="1" smtClean="0"/>
              <a:t>ln</a:t>
            </a:r>
            <a:r>
              <a:rPr lang="en-US" sz="2000" dirty="0" smtClean="0"/>
              <a:t>(0)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000" dirty="0" smtClean="0"/>
              <a:t> Be sure you know which log base your computer program is using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en-US" sz="2000" dirty="0" smtClean="0"/>
              <a:t> In Stata log() will give you ln()  </a:t>
            </a:r>
          </a:p>
          <a:p>
            <a:pPr lvl="1" eaLnBrk="1" hangingPunct="1">
              <a:buFont typeface="Arial" charset="0"/>
              <a:buChar char="•"/>
              <a:defRPr/>
            </a:pPr>
            <a:r>
              <a:rPr lang="en-US" sz="2000" dirty="0" smtClean="0"/>
              <a:t>If you want log10 use log10()</a:t>
            </a:r>
          </a:p>
          <a:p>
            <a:pPr marL="457200" lvl="1" indent="0"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59F2BB-AFE1-5443-BB95-19F28592CE02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5427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850" y="863600"/>
            <a:ext cx="6940550" cy="5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altLang="en-US" dirty="0"/>
              <a:t>Let’s try transforming FEV to ln(FEV)</a:t>
            </a:r>
          </a:p>
          <a:p>
            <a:pPr>
              <a:buFont typeface="Arial" charset="0"/>
              <a:buNone/>
            </a:pP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. gen </a:t>
            </a:r>
            <a:r>
              <a:rPr lang="en-US" altLang="en-US" sz="1400" dirty="0" err="1">
                <a:latin typeface="Courier New" charset="0"/>
                <a:ea typeface="Courier New" charset="0"/>
                <a:cs typeface="Courier New" charset="0"/>
              </a:rPr>
              <a:t>fev_ln</a:t>
            </a: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=log(</a:t>
            </a:r>
            <a:r>
              <a:rPr lang="en-US" altLang="en-US" sz="1400" dirty="0" err="1">
                <a:latin typeface="Courier New" charset="0"/>
                <a:ea typeface="Courier New" charset="0"/>
                <a:cs typeface="Courier New" charset="0"/>
              </a:rPr>
              <a:t>fev</a:t>
            </a: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) </a:t>
            </a:r>
          </a:p>
          <a:p>
            <a:pPr>
              <a:buFont typeface="Arial" charset="0"/>
              <a:buNone/>
            </a:pP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en-US" altLang="en-US" sz="1400" dirty="0" err="1">
                <a:latin typeface="Courier New" charset="0"/>
                <a:ea typeface="Courier New" charset="0"/>
                <a:cs typeface="Courier New" charset="0"/>
              </a:rPr>
              <a:t>summ</a:t>
            </a: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1400" dirty="0" err="1">
                <a:latin typeface="Courier New" charset="0"/>
                <a:ea typeface="Courier New" charset="0"/>
                <a:cs typeface="Courier New" charset="0"/>
              </a:rPr>
              <a:t>fev</a:t>
            </a: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1400" dirty="0" err="1">
                <a:latin typeface="Courier New" charset="0"/>
                <a:ea typeface="Courier New" charset="0"/>
                <a:cs typeface="Courier New" charset="0"/>
              </a:rPr>
              <a:t>fev_ln</a:t>
            </a: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>
              <a:buFont typeface="Arial" charset="0"/>
              <a:buNone/>
            </a:pPr>
            <a:endParaRPr lang="en-US" altLang="en-US" sz="14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    Variable |       </a:t>
            </a:r>
            <a:r>
              <a:rPr lang="en-US" altLang="en-US" sz="1400" dirty="0" err="1">
                <a:latin typeface="Courier New" charset="0"/>
                <a:ea typeface="Courier New" charset="0"/>
                <a:cs typeface="Courier New" charset="0"/>
              </a:rPr>
              <a:t>Obs</a:t>
            </a: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        Mean    Std. Dev.       Min        Max</a:t>
            </a:r>
          </a:p>
          <a:p>
            <a:pPr>
              <a:buFont typeface="Arial" charset="0"/>
              <a:buNone/>
            </a:pP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</a:t>
            </a:r>
          </a:p>
          <a:p>
            <a:pPr>
              <a:buFont typeface="Arial" charset="0"/>
              <a:buNone/>
            </a:pP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en-US" altLang="en-US" sz="1400" dirty="0" err="1">
                <a:latin typeface="Courier New" charset="0"/>
                <a:ea typeface="Courier New" charset="0"/>
                <a:cs typeface="Courier New" charset="0"/>
              </a:rPr>
              <a:t>fev</a:t>
            </a: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 |       654     2.63678    .8670591       .791      5.793</a:t>
            </a:r>
          </a:p>
          <a:p>
            <a:pPr>
              <a:buFont typeface="Arial" charset="0"/>
              <a:buNone/>
            </a:pP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      </a:t>
            </a:r>
            <a:r>
              <a:rPr lang="en-US" altLang="en-US" sz="1400" dirty="0" err="1">
                <a:latin typeface="Courier New" charset="0"/>
                <a:ea typeface="Courier New" charset="0"/>
                <a:cs typeface="Courier New" charset="0"/>
              </a:rPr>
              <a:t>fev_ln</a:t>
            </a:r>
            <a:r>
              <a:rPr lang="en-US" altLang="en-US" sz="1400" dirty="0">
                <a:latin typeface="Courier New" charset="0"/>
                <a:ea typeface="Courier New" charset="0"/>
                <a:cs typeface="Courier New" charset="0"/>
              </a:rPr>
              <a:t> |       654     .915437    .3332652  -.2344573    1.75665</a:t>
            </a:r>
            <a:endParaRPr lang="en-US" altLang="en-US" sz="13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altLang="en-US" dirty="0"/>
              <a:t>Examine the histograms</a:t>
            </a:r>
          </a:p>
          <a:p>
            <a:r>
              <a:rPr lang="en-US" altLang="en-US" dirty="0"/>
              <a:t>Run the regression of ln(FEV) on age and examine the residuals</a:t>
            </a:r>
          </a:p>
          <a:p>
            <a:pPr>
              <a:buFont typeface="Arial" charset="0"/>
              <a:buNone/>
            </a:pP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regress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fev_ln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age</a:t>
            </a:r>
          </a:p>
          <a:p>
            <a:pPr>
              <a:buFont typeface="Arial" charset="0"/>
              <a:buNone/>
            </a:pP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rvfplot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, title(Fitted values versus residuals for regression of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lnFEV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on age)</a:t>
            </a:r>
          </a:p>
          <a:p>
            <a:pPr>
              <a:buFont typeface="Arial" charset="0"/>
              <a:buNone/>
            </a:pPr>
            <a:endParaRPr lang="en-US" altLang="en-US" dirty="0"/>
          </a:p>
          <a:p>
            <a:pPr>
              <a:buFont typeface="Arial" charset="0"/>
              <a:buNone/>
            </a:pPr>
            <a:endParaRPr lang="en-US" altLang="en-US" dirty="0"/>
          </a:p>
          <a:p>
            <a:pPr>
              <a:buFont typeface="Arial" charset="0"/>
              <a:buNone/>
            </a:pPr>
            <a:endParaRPr lang="en-US" altLang="en-US" dirty="0"/>
          </a:p>
        </p:txBody>
      </p:sp>
      <p:sp>
        <p:nvSpPr>
          <p:cNvPr id="5529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BAA7024-3404-8C4F-B8D2-790ECA7A50F8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92232EC-8858-C048-B91D-4374E23E2928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73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CE128B-40AC-DE44-A07F-113E2C2DA5A5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Simple linear regression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en-US" sz="2400" i="1">
              <a:ea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Arial" charset="0"/>
                <a:cs typeface="Arial" charset="0"/>
              </a:rPr>
              <a:t>There is variability in populations, so the linear regression equation is  	   y = </a:t>
            </a:r>
            <a:r>
              <a:rPr lang="el-GR" altLang="en-US" sz="2400" i="1">
                <a:ea typeface="Arial" charset="0"/>
                <a:cs typeface="Arial" charset="0"/>
              </a:rPr>
              <a:t>α</a:t>
            </a:r>
            <a:r>
              <a:rPr lang="en-US" altLang="en-US" sz="2400" i="1">
                <a:ea typeface="Arial" charset="0"/>
                <a:cs typeface="Arial" charset="0"/>
              </a:rPr>
              <a:t> + </a:t>
            </a:r>
            <a:r>
              <a:rPr lang="el-GR" altLang="en-US" sz="2400" i="1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sz="2400" i="1">
                <a:ea typeface="Arial" charset="0"/>
                <a:cs typeface="Arial" charset="0"/>
              </a:rPr>
              <a:t>x + </a:t>
            </a:r>
            <a:r>
              <a:rPr lang="el-GR" altLang="en-US" sz="2400" i="1">
                <a:ea typeface="Arial" charset="0"/>
                <a:cs typeface="Arial" charset="0"/>
              </a:rPr>
              <a:t>ε</a:t>
            </a:r>
            <a:endParaRPr lang="en-US" altLang="en-US" sz="2400" i="1">
              <a:ea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en-US" sz="2400" i="1">
              <a:ea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ea typeface="Arial" charset="0"/>
                <a:cs typeface="Arial" charset="0"/>
              </a:rPr>
              <a:t>The error, </a:t>
            </a:r>
            <a:r>
              <a:rPr lang="el-GR" altLang="en-US" sz="2400" i="1">
                <a:ea typeface="Arial" charset="0"/>
                <a:cs typeface="Arial" charset="0"/>
              </a:rPr>
              <a:t>ε</a:t>
            </a:r>
            <a:r>
              <a:rPr lang="en-US" altLang="en-US" sz="2400" i="1">
                <a:ea typeface="Arial" charset="0"/>
                <a:cs typeface="Arial" charset="0"/>
              </a:rPr>
              <a:t>, </a:t>
            </a:r>
            <a:r>
              <a:rPr lang="en-US" altLang="en-US" sz="2400">
                <a:ea typeface="Arial" charset="0"/>
                <a:cs typeface="Arial" charset="0"/>
              </a:rPr>
              <a:t>is the distance a value y has from the population regression line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400">
                <a:ea typeface="Arial" charset="0"/>
                <a:cs typeface="Arial" charset="0"/>
              </a:rPr>
              <a:t> 			 y = </a:t>
            </a:r>
            <a:r>
              <a:rPr lang="el-GR" altLang="en-US" sz="2400" i="1">
                <a:ea typeface="Arial" charset="0"/>
                <a:cs typeface="Arial" charset="0"/>
              </a:rPr>
              <a:t>α</a:t>
            </a:r>
            <a:r>
              <a:rPr lang="en-US" altLang="en-US" sz="2400" i="1">
                <a:ea typeface="Arial" charset="0"/>
                <a:cs typeface="Arial" charset="0"/>
              </a:rPr>
              <a:t> + </a:t>
            </a:r>
            <a:r>
              <a:rPr lang="el-GR" altLang="en-US" sz="2400" i="1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sz="2400" i="1">
                <a:ea typeface="Arial" charset="0"/>
                <a:cs typeface="Arial" charset="0"/>
              </a:rPr>
              <a:t>x + </a:t>
            </a:r>
            <a:r>
              <a:rPr lang="el-GR" altLang="en-US" sz="2400" i="1">
                <a:ea typeface="Arial" charset="0"/>
                <a:cs typeface="Arial" charset="0"/>
              </a:rPr>
              <a:t>ε </a:t>
            </a:r>
            <a:endParaRPr lang="en-US" altLang="en-US" sz="2400" i="1">
              <a:ea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400" i="1">
                <a:ea typeface="Arial" charset="0"/>
                <a:cs typeface="Arial" charset="0"/>
              </a:rPr>
              <a:t>			</a:t>
            </a:r>
            <a:r>
              <a:rPr lang="el-GR" altLang="en-US" sz="2400" i="1">
                <a:ea typeface="Arial" charset="0"/>
                <a:cs typeface="Arial" charset="0"/>
              </a:rPr>
              <a:t>μ</a:t>
            </a:r>
            <a:r>
              <a:rPr lang="en-US" altLang="en-US" sz="2400" i="1" baseline="-25000">
                <a:ea typeface="Arial" charset="0"/>
                <a:cs typeface="Arial" charset="0"/>
              </a:rPr>
              <a:t>y|x</a:t>
            </a:r>
            <a:r>
              <a:rPr lang="en-US" altLang="en-US" sz="2400" i="1">
                <a:ea typeface="Arial" charset="0"/>
                <a:cs typeface="Arial" charset="0"/>
              </a:rPr>
              <a:t> = </a:t>
            </a:r>
            <a:r>
              <a:rPr lang="el-GR" altLang="en-US" sz="2400" i="1">
                <a:ea typeface="Arial" charset="0"/>
                <a:cs typeface="Arial" charset="0"/>
              </a:rPr>
              <a:t>α</a:t>
            </a:r>
            <a:r>
              <a:rPr lang="en-US" altLang="en-US" sz="2400" i="1">
                <a:ea typeface="Arial" charset="0"/>
                <a:cs typeface="Arial" charset="0"/>
              </a:rPr>
              <a:t> + </a:t>
            </a:r>
            <a:r>
              <a:rPr lang="el-GR" altLang="en-US" sz="2400" i="1">
                <a:ea typeface="Arial" charset="0"/>
                <a:cs typeface="Arial" charset="0"/>
                <a:sym typeface="Symbol" charset="2"/>
              </a:rPr>
              <a:t> </a:t>
            </a:r>
            <a:r>
              <a:rPr lang="en-US" altLang="en-US" sz="2400" i="1">
                <a:ea typeface="Arial" charset="0"/>
                <a:cs typeface="Arial" charset="0"/>
              </a:rPr>
              <a:t>x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400">
                <a:ea typeface="Arial" charset="0"/>
                <a:cs typeface="Arial" charset="0"/>
              </a:rPr>
              <a:t>                                             so   y-</a:t>
            </a:r>
            <a:r>
              <a:rPr lang="el-GR" altLang="en-US" sz="2400" i="1">
                <a:ea typeface="Arial" charset="0"/>
                <a:cs typeface="Arial" charset="0"/>
              </a:rPr>
              <a:t> μ</a:t>
            </a:r>
            <a:r>
              <a:rPr lang="en-US" altLang="en-US" sz="2400" i="1" baseline="-25000">
                <a:ea typeface="Arial" charset="0"/>
                <a:cs typeface="Arial" charset="0"/>
              </a:rPr>
              <a:t>y|x</a:t>
            </a:r>
            <a:r>
              <a:rPr lang="en-US" altLang="en-US" sz="2400" i="1">
                <a:ea typeface="Arial" charset="0"/>
                <a:cs typeface="Arial" charset="0"/>
              </a:rPr>
              <a:t> = </a:t>
            </a:r>
            <a:r>
              <a:rPr lang="el-GR" altLang="en-US" sz="2400" i="1">
                <a:ea typeface="Arial" charset="0"/>
                <a:cs typeface="Arial" charset="0"/>
              </a:rPr>
              <a:t>ε</a:t>
            </a:r>
            <a:endParaRPr lang="en-US" altLang="en-US" sz="2400">
              <a:ea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>
              <a:ea typeface="Arial" charset="0"/>
              <a:cs typeface="Arial" charset="0"/>
            </a:endParaRPr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22481B-7A23-EF42-ACBD-056596875692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Interpretation of regression coefficients for transformed y value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304800" y="1600200"/>
            <a:ext cx="8534400" cy="4876800"/>
          </a:xfrm>
          <a:blipFill rotWithShape="1">
            <a:blip r:embed="rId2"/>
            <a:stretch>
              <a:fillRect l="-1571" t="-1625" r="-1071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F63985-5546-0D45-BF79-D2924DF1F5F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 example…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Ln(FEV) = 0.051 + 0.087 age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/>
              <a:t> </a:t>
            </a:r>
          </a:p>
          <a:p>
            <a:pPr>
              <a:defRPr/>
            </a:pPr>
            <a:r>
              <a:rPr lang="en-US" dirty="0" smtClean="0"/>
              <a:t>Ln(FEV</a:t>
            </a:r>
            <a:r>
              <a:rPr lang="en-US" baseline="-25000" dirty="0" smtClean="0"/>
              <a:t>age21</a:t>
            </a:r>
            <a:r>
              <a:rPr lang="en-US" dirty="0" smtClean="0"/>
              <a:t>) </a:t>
            </a:r>
            <a:r>
              <a:rPr lang="en-US" dirty="0"/>
              <a:t>= 0.051 + </a:t>
            </a:r>
            <a:r>
              <a:rPr lang="en-US" dirty="0" smtClean="0"/>
              <a:t>0.087*21</a:t>
            </a:r>
            <a:endParaRPr lang="en-US" dirty="0"/>
          </a:p>
          <a:p>
            <a:pPr>
              <a:defRPr/>
            </a:pPr>
            <a:r>
              <a:rPr lang="en-US" dirty="0" smtClean="0"/>
              <a:t>Ln(FEV</a:t>
            </a:r>
            <a:r>
              <a:rPr lang="en-US" baseline="-25000" dirty="0" smtClean="0"/>
              <a:t>age20</a:t>
            </a:r>
            <a:r>
              <a:rPr lang="en-US" dirty="0" smtClean="0"/>
              <a:t>) </a:t>
            </a:r>
            <a:r>
              <a:rPr lang="en-US" dirty="0"/>
              <a:t>= 0.051 + </a:t>
            </a:r>
            <a:r>
              <a:rPr lang="en-US" dirty="0" smtClean="0"/>
              <a:t>0.087*20</a:t>
            </a:r>
            <a:endParaRPr lang="en-US" dirty="0"/>
          </a:p>
          <a:p>
            <a:pPr>
              <a:defRPr/>
            </a:pPr>
            <a:r>
              <a:rPr lang="en-US" dirty="0" smtClean="0"/>
              <a:t>Ln(FEV</a:t>
            </a:r>
            <a:r>
              <a:rPr lang="en-US" baseline="-25000" dirty="0" smtClean="0"/>
              <a:t>age21</a:t>
            </a:r>
            <a:r>
              <a:rPr lang="en-US" dirty="0" smtClean="0"/>
              <a:t>)-</a:t>
            </a:r>
            <a:r>
              <a:rPr lang="en-US" dirty="0" err="1" smtClean="0"/>
              <a:t>ln</a:t>
            </a:r>
            <a:r>
              <a:rPr lang="en-US" dirty="0" smtClean="0"/>
              <a:t>(FEV</a:t>
            </a:r>
            <a:r>
              <a:rPr lang="en-US" baseline="-25000" dirty="0" smtClean="0"/>
              <a:t>age20</a:t>
            </a:r>
            <a:r>
              <a:rPr lang="en-US" dirty="0" smtClean="0"/>
              <a:t>) </a:t>
            </a:r>
            <a:r>
              <a:rPr lang="en-US" dirty="0"/>
              <a:t>= 0.087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	Remember </a:t>
            </a:r>
            <a:r>
              <a:rPr lang="en-US" dirty="0" err="1" smtClean="0"/>
              <a:t>ln</a:t>
            </a:r>
            <a:r>
              <a:rPr lang="en-US" dirty="0" smtClean="0"/>
              <a:t>(a</a:t>
            </a:r>
            <a:r>
              <a:rPr lang="en-US" dirty="0"/>
              <a:t>)-</a:t>
            </a:r>
            <a:r>
              <a:rPr lang="en-US" dirty="0" err="1"/>
              <a:t>ln</a:t>
            </a:r>
            <a:r>
              <a:rPr lang="en-US" dirty="0"/>
              <a:t>(b) = </a:t>
            </a:r>
            <a:r>
              <a:rPr lang="en-US" dirty="0" err="1"/>
              <a:t>ln</a:t>
            </a:r>
            <a:r>
              <a:rPr lang="en-US" dirty="0"/>
              <a:t>(a/b)</a:t>
            </a:r>
          </a:p>
          <a:p>
            <a:pPr>
              <a:defRPr/>
            </a:pPr>
            <a:r>
              <a:rPr lang="en-US" dirty="0" smtClean="0"/>
              <a:t>Ln(FEV</a:t>
            </a:r>
            <a:r>
              <a:rPr lang="en-US" baseline="-25000" dirty="0" smtClean="0"/>
              <a:t>age21 </a:t>
            </a:r>
            <a:r>
              <a:rPr lang="en-US" dirty="0" smtClean="0"/>
              <a:t>/FEV</a:t>
            </a:r>
            <a:r>
              <a:rPr lang="en-US" baseline="-25000" dirty="0" smtClean="0"/>
              <a:t>age20</a:t>
            </a:r>
            <a:r>
              <a:rPr lang="en-US" dirty="0" smtClean="0"/>
              <a:t>)= </a:t>
            </a:r>
            <a:r>
              <a:rPr lang="en-US" dirty="0"/>
              <a:t>0.087</a:t>
            </a:r>
          </a:p>
          <a:p>
            <a:pPr>
              <a:defRPr/>
            </a:pPr>
            <a:r>
              <a:rPr lang="en-US" dirty="0" smtClean="0"/>
              <a:t>FEV</a:t>
            </a:r>
            <a:r>
              <a:rPr lang="en-US" baseline="-25000" dirty="0" smtClean="0"/>
              <a:t>age21</a:t>
            </a:r>
            <a:r>
              <a:rPr lang="en-US" dirty="0" smtClean="0"/>
              <a:t>/FEV</a:t>
            </a:r>
            <a:r>
              <a:rPr lang="en-US" baseline="-25000" dirty="0" smtClean="0"/>
              <a:t>age20 </a:t>
            </a:r>
            <a:r>
              <a:rPr lang="en-US" dirty="0" smtClean="0"/>
              <a:t>= e</a:t>
            </a:r>
            <a:r>
              <a:rPr lang="en-US" baseline="30000" dirty="0" smtClean="0"/>
              <a:t>0.087</a:t>
            </a:r>
            <a:r>
              <a:rPr lang="en-US" dirty="0" smtClean="0"/>
              <a:t> </a:t>
            </a:r>
            <a:r>
              <a:rPr lang="en-US" dirty="0"/>
              <a:t>= 1.09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B15729-F000-8242-8A2B-65D8199FA49A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Now using height as the independent variable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Make a scatter plot of FEV by height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Run a regression of FEV on height and examine the output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Construct a plot of the residuals vs. the fitted values </a:t>
            </a:r>
          </a:p>
          <a:p>
            <a:pPr>
              <a:buFont typeface="Arial" charset="0"/>
              <a:buNone/>
              <a:defRPr/>
            </a:pPr>
            <a:endParaRPr lang="en-US" dirty="0" smtClean="0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22E4DE-A7CE-0740-9CF1-9B74B35CF53B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AFCB90-BECA-7F42-825F-1BD7D55B55A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Now using height as the independent variable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None/>
              <a:defRPr/>
            </a:pPr>
            <a:r>
              <a:rPr lang="en-US" dirty="0" smtClean="0"/>
              <a:t>4. Consider transformation that might be a better fit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n-US" dirty="0" smtClean="0"/>
              <a:t>		-You can transform either x or y (or both)</a:t>
            </a:r>
          </a:p>
          <a:p>
            <a:pPr marL="514350" indent="-514350">
              <a:buFont typeface="Arial" charset="0"/>
              <a:buNone/>
              <a:defRPr/>
            </a:pPr>
            <a:r>
              <a:rPr lang="en-US" dirty="0" smtClean="0"/>
              <a:t>		-The interpretation easier (still additive) if you transform x</a:t>
            </a:r>
          </a:p>
          <a:p>
            <a:pPr marL="514350" indent="-514350">
              <a:buFont typeface="Arial" charset="0"/>
              <a:buNone/>
              <a:defRPr/>
            </a:pPr>
            <a:endParaRPr lang="en-US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en-US" dirty="0" smtClean="0"/>
              <a:t>Run the regression and examine the output</a:t>
            </a:r>
          </a:p>
          <a:p>
            <a:pPr marL="914400" lvl="1" indent="-514350">
              <a:buFont typeface="+mj-lt"/>
              <a:buAutoNum type="arabicPeriod"/>
              <a:defRPr/>
            </a:pPr>
            <a:r>
              <a:rPr lang="en-US" dirty="0" smtClean="0"/>
              <a:t>Examine the residuals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B15D977-A193-F349-9EBF-09DBE54775FB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45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B233B01-C006-D545-99F2-6EB7E0E7464A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BE77AE3-F724-9444-AC97-7246675C56D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6553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61938"/>
            <a:ext cx="8534400" cy="624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Categorical independent variables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r>
              <a:rPr lang="en-US" altLang="en-US"/>
              <a:t>We previously noted that the independent variable (the X variable) does not need to be normally distributed</a:t>
            </a:r>
          </a:p>
          <a:p>
            <a:r>
              <a:rPr lang="en-US" altLang="en-US"/>
              <a:t>In fact, this variable can be categorical</a:t>
            </a: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03E4C1-11D3-5F45-BDD0-81DC6F1005F6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Categorical independent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Coding: Dichotomous variables in regression models </a:t>
            </a:r>
          </a:p>
          <a:p>
            <a:pPr lvl="1">
              <a:buFont typeface="Arial" charset="0"/>
              <a:buNone/>
              <a:defRPr/>
            </a:pPr>
            <a:r>
              <a:rPr lang="en-US" dirty="0" smtClean="0"/>
              <a:t>	1 to represent the level of interest </a:t>
            </a:r>
          </a:p>
          <a:p>
            <a:pPr lvl="1">
              <a:buFont typeface="Arial" charset="0"/>
              <a:buNone/>
              <a:defRPr/>
            </a:pPr>
            <a:r>
              <a:rPr lang="en-US" dirty="0" smtClean="0"/>
              <a:t>	0 to represent the comparison or reference group.</a:t>
            </a:r>
          </a:p>
          <a:p>
            <a:pPr lvl="1">
              <a:buFont typeface="Arial" charset="0"/>
              <a:buNone/>
              <a:defRPr/>
            </a:pPr>
            <a:r>
              <a:rPr lang="en-US" dirty="0" smtClean="0"/>
              <a:t>These 0-1 variables are called indicator or dummy variables.</a:t>
            </a:r>
          </a:p>
          <a:p>
            <a:pPr>
              <a:defRPr/>
            </a:pPr>
            <a:r>
              <a:rPr lang="en-US" dirty="0" smtClean="0"/>
              <a:t>The regression model is the same</a:t>
            </a:r>
          </a:p>
          <a:p>
            <a:pPr>
              <a:defRPr/>
            </a:pPr>
            <a:r>
              <a:rPr lang="en-US" dirty="0" smtClean="0"/>
              <a:t>The interpretation is slightly different </a:t>
            </a:r>
          </a:p>
          <a:p>
            <a:pPr lvl="1">
              <a:defRPr/>
            </a:pPr>
            <a:r>
              <a:rPr lang="en-US" dirty="0" smtClean="0">
                <a:sym typeface="Symbol"/>
              </a:rPr>
              <a:t></a:t>
            </a:r>
            <a:r>
              <a:rPr lang="en-US" dirty="0" smtClean="0"/>
              <a:t>̂ is the change in y that corresponds to being in the group of interest vs. the reference category </a:t>
            </a:r>
            <a:endParaRPr lang="en-US" dirty="0"/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ABB3B52-C5FD-8247-ACC1-22EE3CA1747D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Categorical independent variables</a:t>
            </a:r>
          </a:p>
        </p:txBody>
      </p:sp>
      <p:sp>
        <p:nvSpPr>
          <p:cNvPr id="50179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371600"/>
            <a:ext cx="8229600" cy="5105400"/>
          </a:xfrm>
          <a:blipFill rotWithShape="1">
            <a:blip r:embed="rId2"/>
            <a:stretch>
              <a:fillRect l="-1630" t="-1551" r="-963" b="-4535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C0F0215-D7F2-DC46-9EA5-9446917DF0C6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Simple linear regression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Arial" charset="0"/>
                <a:cs typeface="Arial" charset="0"/>
              </a:rPr>
              <a:t>Assumptions of linear regression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Arial" charset="0"/>
                <a:cs typeface="Arial" charset="0"/>
              </a:rPr>
              <a:t>X’s are measured without error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Arial" charset="0"/>
                <a:cs typeface="Arial" charset="0"/>
              </a:rPr>
              <a:t>For each value of X, the Y’s are normally distributed</a:t>
            </a:r>
            <a:r>
              <a:rPr lang="en-US" altLang="en-US" i="1">
                <a:ea typeface="Arial" charset="0"/>
                <a:cs typeface="Arial" charset="0"/>
              </a:rPr>
              <a:t> </a:t>
            </a:r>
            <a:r>
              <a:rPr lang="en-US" altLang="en-US">
                <a:ea typeface="Arial" charset="0"/>
                <a:cs typeface="Arial" charset="0"/>
              </a:rPr>
              <a:t>with mean </a:t>
            </a:r>
            <a:r>
              <a:rPr lang="el-GR" altLang="en-US" i="1">
                <a:ea typeface="Arial" charset="0"/>
                <a:cs typeface="Arial" charset="0"/>
              </a:rPr>
              <a:t>μ</a:t>
            </a:r>
            <a:r>
              <a:rPr lang="en-US" altLang="en-US" i="1" baseline="-25000">
                <a:ea typeface="Arial" charset="0"/>
                <a:cs typeface="Arial" charset="0"/>
              </a:rPr>
              <a:t>y|x </a:t>
            </a:r>
            <a:r>
              <a:rPr lang="en-US" altLang="en-US" i="1">
                <a:ea typeface="Arial" charset="0"/>
                <a:cs typeface="Arial" charset="0"/>
              </a:rPr>
              <a:t> </a:t>
            </a:r>
            <a:r>
              <a:rPr lang="en-US" altLang="en-US">
                <a:ea typeface="Arial" charset="0"/>
                <a:cs typeface="Arial" charset="0"/>
              </a:rPr>
              <a:t>and standard deviation </a:t>
            </a:r>
            <a:r>
              <a:rPr lang="el-GR" altLang="en-US" i="1"/>
              <a:t>σ</a:t>
            </a:r>
            <a:r>
              <a:rPr lang="en-US" altLang="en-US" i="1" baseline="-25000"/>
              <a:t>y|x</a:t>
            </a:r>
            <a:r>
              <a:rPr lang="en-US" altLang="en-US" i="1"/>
              <a:t> </a:t>
            </a:r>
            <a:endParaRPr lang="en-US" altLang="en-US" i="1">
              <a:ea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altLang="en-US" i="1">
                <a:ea typeface="Arial" charset="0"/>
                <a:cs typeface="Arial" charset="0"/>
              </a:rPr>
              <a:t>μ</a:t>
            </a:r>
            <a:r>
              <a:rPr lang="en-US" altLang="en-US" i="1" baseline="-25000">
                <a:ea typeface="Arial" charset="0"/>
                <a:cs typeface="Arial" charset="0"/>
              </a:rPr>
              <a:t>y|x</a:t>
            </a:r>
            <a:r>
              <a:rPr lang="en-US" altLang="en-US" i="1">
                <a:ea typeface="Arial" charset="0"/>
                <a:cs typeface="Arial" charset="0"/>
              </a:rPr>
              <a:t> = </a:t>
            </a:r>
            <a:r>
              <a:rPr lang="el-GR" altLang="en-US" i="1">
                <a:ea typeface="Arial" charset="0"/>
                <a:cs typeface="Arial" charset="0"/>
              </a:rPr>
              <a:t>α</a:t>
            </a:r>
            <a:r>
              <a:rPr lang="en-US" altLang="en-US" i="1">
                <a:ea typeface="Arial" charset="0"/>
                <a:cs typeface="Arial" charset="0"/>
              </a:rPr>
              <a:t> + </a:t>
            </a:r>
            <a:r>
              <a:rPr lang="el-GR" altLang="en-US" i="1">
                <a:ea typeface="Arial" charset="0"/>
                <a:cs typeface="Arial" charset="0"/>
                <a:sym typeface="Symbol" charset="2"/>
              </a:rPr>
              <a:t> </a:t>
            </a:r>
            <a:r>
              <a:rPr lang="en-US" altLang="en-US" i="1">
                <a:ea typeface="Arial" charset="0"/>
                <a:cs typeface="Arial" charset="0"/>
              </a:rPr>
              <a:t>x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Arial" charset="0"/>
                <a:cs typeface="Arial" charset="0"/>
              </a:rPr>
              <a:t>Homoscedasticity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Arial" charset="0"/>
                <a:cs typeface="Arial" charset="0"/>
              </a:rPr>
              <a:t>All the y</a:t>
            </a:r>
            <a:r>
              <a:rPr lang="en-US" altLang="en-US" baseline="-25000">
                <a:ea typeface="Arial" charset="0"/>
                <a:cs typeface="Arial" charset="0"/>
              </a:rPr>
              <a:t>i</a:t>
            </a:r>
            <a:r>
              <a:rPr lang="en-US" altLang="en-US">
                <a:ea typeface="Arial" charset="0"/>
                <a:cs typeface="Arial" charset="0"/>
              </a:rPr>
              <a:t> ‘s are independent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B8EEC32-307A-7443-B591-CC970A0BD32E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Using the FEV data, run the regression with FEV as the dependent variable and sex as the independent variable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is the estimate for beta?  How is it interpreted?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is the estimate for alpha?  How is it interpreted?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hypothesis is tested where it says P&gt;|t|?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is the result of this test?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How much of the variance in FEV is explained by sex? 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Plot the fitted values against the residuals</a:t>
            </a: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136C72-45FB-4045-B878-CC19FE980C1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8A74EE-DF37-974E-8F4B-AF9ED04E7AB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Categorical independent variable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458200" cy="5334000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altLang="en-US" dirty="0" smtClean="0"/>
                  <a:t>Remember that the regression equation is </a:t>
                </a:r>
              </a:p>
              <a:p>
                <a:pPr>
                  <a:lnSpc>
                    <a:spcPct val="80000"/>
                  </a:lnSpc>
                  <a:buFont typeface="Arial" charset="0"/>
                  <a:buNone/>
                </a:pPr>
                <a:r>
                  <a:rPr lang="en-US" altLang="en-US" i="1" dirty="0">
                    <a:ea typeface="Arial" charset="0"/>
                    <a:cs typeface="Arial" charset="0"/>
                  </a:rPr>
                  <a:t>            </a:t>
                </a:r>
                <a:r>
                  <a:rPr lang="el-GR" altLang="en-US" i="1" dirty="0">
                    <a:ea typeface="Arial" charset="0"/>
                    <a:cs typeface="Arial" charset="0"/>
                  </a:rPr>
                  <a:t>μ</a:t>
                </a:r>
                <a:r>
                  <a:rPr lang="en-US" altLang="en-US" i="1" baseline="-25000" dirty="0" err="1">
                    <a:ea typeface="Arial" charset="0"/>
                    <a:cs typeface="Arial" charset="0"/>
                  </a:rPr>
                  <a:t>y|x</a:t>
                </a:r>
                <a:r>
                  <a:rPr lang="en-US" altLang="en-US" i="1" dirty="0">
                    <a:ea typeface="Arial" charset="0"/>
                    <a:cs typeface="Arial" charset="0"/>
                  </a:rPr>
                  <a:t> = </a:t>
                </a:r>
                <a:r>
                  <a:rPr lang="el-GR" altLang="en-US" i="1" dirty="0">
                    <a:ea typeface="Arial" charset="0"/>
                    <a:cs typeface="Arial" charset="0"/>
                  </a:rPr>
                  <a:t>α</a:t>
                </a:r>
                <a:r>
                  <a:rPr lang="en-US" altLang="en-US" i="1" dirty="0">
                    <a:ea typeface="Arial" charset="0"/>
                    <a:cs typeface="Arial" charset="0"/>
                  </a:rPr>
                  <a:t> + </a:t>
                </a:r>
                <a:r>
                  <a:rPr lang="el-GR" altLang="en-US" i="1" dirty="0">
                    <a:ea typeface="Arial" charset="0"/>
                    <a:cs typeface="Arial" charset="0"/>
                    <a:sym typeface="Symbol" charset="2"/>
                  </a:rPr>
                  <a:t> </a:t>
                </a:r>
                <a:r>
                  <a:rPr lang="en-US" altLang="en-US" i="1" dirty="0">
                    <a:ea typeface="Arial" charset="0"/>
                    <a:cs typeface="Arial" charset="0"/>
                  </a:rPr>
                  <a:t>x</a:t>
                </a:r>
                <a:r>
                  <a:rPr lang="en-US" altLang="en-US" dirty="0"/>
                  <a:t> 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altLang="en-US" dirty="0"/>
                  <a:t>The only variables x can take are 0 and 1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altLang="en-US" i="1" dirty="0">
                    <a:ea typeface="Arial" charset="0"/>
                    <a:cs typeface="Arial" charset="0"/>
                  </a:rPr>
                  <a:t>       </a:t>
                </a:r>
                <a:r>
                  <a:rPr lang="el-GR" altLang="en-US" i="1" dirty="0">
                    <a:ea typeface="Arial" charset="0"/>
                    <a:cs typeface="Arial" charset="0"/>
                  </a:rPr>
                  <a:t>μ</a:t>
                </a:r>
                <a:r>
                  <a:rPr lang="en-US" altLang="en-US" i="1" baseline="-25000" dirty="0">
                    <a:ea typeface="Arial" charset="0"/>
                    <a:cs typeface="Arial" charset="0"/>
                  </a:rPr>
                  <a:t>y|0</a:t>
                </a:r>
                <a:r>
                  <a:rPr lang="en-US" altLang="en-US" i="1" dirty="0">
                    <a:ea typeface="Arial" charset="0"/>
                    <a:cs typeface="Arial" charset="0"/>
                  </a:rPr>
                  <a:t> = </a:t>
                </a:r>
                <a:r>
                  <a:rPr lang="el-GR" altLang="en-US" i="1" dirty="0">
                    <a:ea typeface="Arial" charset="0"/>
                    <a:cs typeface="Arial" charset="0"/>
                  </a:rPr>
                  <a:t>α</a:t>
                </a:r>
                <a:r>
                  <a:rPr lang="en-US" altLang="en-US" i="1" dirty="0">
                    <a:ea typeface="Arial" charset="0"/>
                    <a:cs typeface="Arial" charset="0"/>
                  </a:rPr>
                  <a:t>           </a:t>
                </a:r>
                <a:r>
                  <a:rPr lang="el-GR" altLang="en-US" i="1" dirty="0">
                    <a:ea typeface="Arial" charset="0"/>
                    <a:cs typeface="Arial" charset="0"/>
                  </a:rPr>
                  <a:t>μ</a:t>
                </a:r>
                <a:r>
                  <a:rPr lang="en-US" altLang="en-US" i="1" baseline="-25000" dirty="0">
                    <a:ea typeface="Arial" charset="0"/>
                    <a:cs typeface="Arial" charset="0"/>
                  </a:rPr>
                  <a:t>y|1</a:t>
                </a:r>
                <a:r>
                  <a:rPr lang="en-US" altLang="en-US" i="1" dirty="0">
                    <a:ea typeface="Arial" charset="0"/>
                    <a:cs typeface="Arial" charset="0"/>
                  </a:rPr>
                  <a:t> = </a:t>
                </a:r>
                <a:r>
                  <a:rPr lang="el-GR" altLang="en-US" i="1" dirty="0">
                    <a:ea typeface="Arial" charset="0"/>
                    <a:cs typeface="Arial" charset="0"/>
                  </a:rPr>
                  <a:t>α</a:t>
                </a:r>
                <a:r>
                  <a:rPr lang="en-US" altLang="en-US" i="1" dirty="0">
                    <a:ea typeface="Arial" charset="0"/>
                    <a:cs typeface="Arial" charset="0"/>
                  </a:rPr>
                  <a:t> + </a:t>
                </a:r>
                <a:r>
                  <a:rPr lang="el-GR" altLang="en-US" i="1" dirty="0">
                    <a:ea typeface="Arial" charset="0"/>
                    <a:cs typeface="Arial" charset="0"/>
                    <a:sym typeface="Symbol" charset="2"/>
                  </a:rPr>
                  <a:t> </a:t>
                </a:r>
                <a:endParaRPr lang="en-US" altLang="en-US" i="1" dirty="0">
                  <a:ea typeface="Arial" charset="0"/>
                  <a:cs typeface="Arial" charset="0"/>
                  <a:sym typeface="Symbol" charset="2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en-US" dirty="0">
                    <a:ea typeface="Arial" charset="0"/>
                    <a:cs typeface="Arial" charset="0"/>
                    <a:sym typeface="Symbol" charset="2"/>
                  </a:rPr>
                  <a:t>So the estimated mean FEV for females is </a:t>
                </a:r>
                <a:r>
                  <a:rPr lang="en-US" altLang="en-US" dirty="0">
                    <a:sym typeface="Symbol" charset="2"/>
                  </a:rPr>
                  <a:t></a:t>
                </a:r>
                <a:r>
                  <a:rPr lang="en-US" altLang="en-US" dirty="0"/>
                  <a:t>̂ and the estimated mean FEV for males is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i="1" smtClean="0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altLang="en-US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𝛼</m:t>
                        </m:r>
                      </m:e>
                    </m:acc>
                    <m:r>
                      <a:rPr lang="en-US" altLang="en-US" b="0" i="1" smtClean="0">
                        <a:latin typeface="Cambria Math" charset="0"/>
                      </a:rPr>
                      <m:t>+ </m:t>
                    </m:r>
                    <m:acc>
                      <m:accPr>
                        <m:chr m:val="̂"/>
                        <m:ctrlPr>
                          <a:rPr lang="en-US" altLang="en-US" b="0" i="1" smtClean="0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𝛽</m:t>
                        </m:r>
                        <m:r>
                          <a:rPr lang="en-US" alt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 </m:t>
                        </m:r>
                      </m:e>
                    </m:acc>
                  </m:oMath>
                </a14:m>
                <a:endParaRPr lang="en-US" altLang="en-US" dirty="0" smtClean="0"/>
              </a:p>
              <a:p>
                <a:pPr>
                  <a:lnSpc>
                    <a:spcPct val="80000"/>
                  </a:lnSpc>
                </a:pPr>
                <a:r>
                  <a:rPr lang="en-US" altLang="en-US" dirty="0" smtClean="0"/>
                  <a:t>When </a:t>
                </a:r>
                <a:r>
                  <a:rPr lang="en-US" altLang="en-US" dirty="0"/>
                  <a:t>we conduct the hypothesis test of the null hypothesis </a:t>
                </a:r>
                <a:r>
                  <a:rPr lang="el-GR" altLang="en-US" i="1" dirty="0">
                    <a:ea typeface="Arial" charset="0"/>
                    <a:cs typeface="Arial" charset="0"/>
                    <a:sym typeface="Symbol" charset="2"/>
                  </a:rPr>
                  <a:t></a:t>
                </a:r>
                <a:r>
                  <a:rPr lang="en-US" altLang="en-US" i="1" dirty="0">
                    <a:ea typeface="Arial" charset="0"/>
                    <a:cs typeface="Arial" charset="0"/>
                    <a:sym typeface="Symbol" charset="2"/>
                  </a:rPr>
                  <a:t>=0</a:t>
                </a:r>
                <a:r>
                  <a:rPr lang="en-US" altLang="en-US" dirty="0">
                    <a:ea typeface="Arial" charset="0"/>
                    <a:cs typeface="Arial" charset="0"/>
                    <a:sym typeface="Symbol" charset="2"/>
                  </a:rPr>
                  <a:t> what are we testing?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altLang="en-US" dirty="0">
                    <a:ea typeface="Arial" charset="0"/>
                    <a:cs typeface="Arial" charset="0"/>
                    <a:sym typeface="Symbol" charset="2"/>
                  </a:rPr>
                  <a:t>What other test have we learned that tests the same thing?  Run that test.</a:t>
                </a:r>
                <a:endParaRPr lang="en-US" alt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458200" cy="5334000"/>
              </a:xfrm>
              <a:blipFill rotWithShape="0">
                <a:blip r:embed="rId2"/>
                <a:stretch>
                  <a:fillRect l="-1801" t="-3086" r="-2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68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1A266C-B353-2E40-B0DA-C5BAC715CDE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FFB6C8-F6F5-214B-A596-160590ED41EF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Categorical independent variables</a:t>
            </a:r>
          </a:p>
        </p:txBody>
      </p:sp>
      <p:sp>
        <p:nvSpPr>
          <p:cNvPr id="73730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r>
              <a:rPr lang="en-US" altLang="en-US"/>
              <a:t>In general, you need k-1 dummy or indicator variables (0-1) for a categorical variable with k levels</a:t>
            </a:r>
          </a:p>
          <a:p>
            <a:r>
              <a:rPr lang="en-US" altLang="en-US"/>
              <a:t>One level is chosen as the reference value</a:t>
            </a:r>
          </a:p>
          <a:p>
            <a:r>
              <a:rPr lang="en-US" altLang="en-US"/>
              <a:t>Indicator variables are set to one for each category for only one of the dummy variables, they are set to 0 otherwise</a:t>
            </a:r>
          </a:p>
          <a:p>
            <a:pPr>
              <a:buFont typeface="Arial" charset="0"/>
              <a:buNone/>
            </a:pPr>
            <a:endParaRPr lang="en-US" altLang="en-US"/>
          </a:p>
          <a:p>
            <a:endParaRPr lang="en-US" altLang="en-US"/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7ABA81-C637-2042-AE7F-B46FC180515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Categorical independent variables</a:t>
            </a:r>
          </a:p>
        </p:txBody>
      </p:sp>
      <p:sp>
        <p:nvSpPr>
          <p:cNvPr id="7475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r>
              <a:rPr lang="en-US" altLang="en-US"/>
              <a:t>E.g. Race group = White, Asian/PI, Other</a:t>
            </a:r>
          </a:p>
          <a:p>
            <a:r>
              <a:rPr lang="en-US" altLang="en-US"/>
              <a:t>If Race=White is set as reference category, dummy variables look like:</a:t>
            </a:r>
          </a:p>
          <a:p>
            <a:pPr>
              <a:buFont typeface="Arial" charset="0"/>
              <a:buNone/>
            </a:pPr>
            <a:r>
              <a:rPr lang="en-US" altLang="en-US"/>
              <a:t>   </a:t>
            </a:r>
          </a:p>
          <a:p>
            <a:pPr>
              <a:buFont typeface="Arial" charset="0"/>
              <a:buNone/>
            </a:pPr>
            <a:endParaRPr lang="en-US" altLang="en-US"/>
          </a:p>
          <a:p>
            <a:endParaRPr lang="en-US" alt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7318F6-F988-1246-A47A-6F259902814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19200" y="3657600"/>
          <a:ext cx="5791200" cy="2362200"/>
        </p:xfrm>
        <a:graphic>
          <a:graphicData uri="http://schemas.openxmlformats.org/drawingml/2006/table">
            <a:tbl>
              <a:tblPr/>
              <a:tblGrid>
                <a:gridCol w="1930400"/>
                <a:gridCol w="1930400"/>
                <a:gridCol w="1930400"/>
              </a:tblGrid>
              <a:tr h="5905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x</a:t>
                      </a:r>
                      <a:r>
                        <a:rPr kumimoji="0" lang="en-US" altLang="en-US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Asian/PI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x</a:t>
                      </a:r>
                      <a:r>
                        <a:rPr kumimoji="0" lang="en-US" altLang="en-US" sz="2800" b="1" i="0" u="none" strike="noStrike" cap="none" normalizeH="0" baseline="-2500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</a:rPr>
                        <a:t>Other</a:t>
                      </a:r>
                      <a:endParaRPr kumimoji="0" lang="en-US" alt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905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White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905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Asian/PI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905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Other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Categorical independent variables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5778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5486400"/>
              </a:xfrm>
            </p:spPr>
            <p:txBody>
              <a:bodyPr/>
              <a:lstStyle/>
              <a:p>
                <a:pPr>
                  <a:lnSpc>
                    <a:spcPct val="90000"/>
                  </a:lnSpc>
                </a:pPr>
                <a:r>
                  <a:rPr lang="en-US" altLang="en-US" sz="3000" dirty="0" smtClean="0"/>
                  <a:t>Then the regression equation is:</a:t>
                </a:r>
              </a:p>
              <a:p>
                <a:pPr>
                  <a:lnSpc>
                    <a:spcPct val="90000"/>
                  </a:lnSpc>
                  <a:buFont typeface="Arial" charset="0"/>
                  <a:buNone/>
                </a:pPr>
                <a:r>
                  <a:rPr lang="en-US" altLang="en-US" sz="3000" dirty="0"/>
                  <a:t>		y = </a:t>
                </a:r>
                <a:r>
                  <a:rPr lang="en-US" altLang="en-US" sz="3000" dirty="0">
                    <a:sym typeface="Symbol" charset="2"/>
                  </a:rPr>
                  <a:t> + </a:t>
                </a:r>
                <a:r>
                  <a:rPr lang="en-US" altLang="en-US" sz="3000" baseline="-25000" dirty="0">
                    <a:sym typeface="Symbol" charset="2"/>
                  </a:rPr>
                  <a:t>1 </a:t>
                </a:r>
                <a:r>
                  <a:rPr lang="en-US" altLang="en-US" sz="3000" dirty="0" err="1">
                    <a:sym typeface="Symbol" charset="2"/>
                  </a:rPr>
                  <a:t>x</a:t>
                </a:r>
                <a:r>
                  <a:rPr lang="en-US" altLang="en-US" sz="3000" baseline="-25000" dirty="0" err="1">
                    <a:sym typeface="Symbol" charset="2"/>
                  </a:rPr>
                  <a:t>Asian</a:t>
                </a:r>
                <a:r>
                  <a:rPr lang="en-US" altLang="en-US" sz="3000" baseline="-25000" dirty="0">
                    <a:sym typeface="Symbol" charset="2"/>
                  </a:rPr>
                  <a:t>/PI </a:t>
                </a:r>
                <a:r>
                  <a:rPr lang="en-US" altLang="en-US" sz="3000" dirty="0">
                    <a:sym typeface="Symbol" charset="2"/>
                  </a:rPr>
                  <a:t>+ </a:t>
                </a:r>
                <a:r>
                  <a:rPr lang="en-US" altLang="en-US" sz="3000" baseline="-25000" dirty="0">
                    <a:sym typeface="Symbol" charset="2"/>
                  </a:rPr>
                  <a:t>2 </a:t>
                </a:r>
                <a:r>
                  <a:rPr lang="en-US" altLang="en-US" sz="3000" dirty="0" err="1">
                    <a:sym typeface="Symbol" charset="2"/>
                  </a:rPr>
                  <a:t>x</a:t>
                </a:r>
                <a:r>
                  <a:rPr lang="en-US" altLang="en-US" sz="3000" baseline="-25000" dirty="0" err="1">
                    <a:sym typeface="Symbol" charset="2"/>
                  </a:rPr>
                  <a:t>Other</a:t>
                </a:r>
                <a:r>
                  <a:rPr lang="en-US" altLang="en-US" sz="3000" baseline="-25000" dirty="0">
                    <a:sym typeface="Symbol" charset="2"/>
                  </a:rPr>
                  <a:t> </a:t>
                </a:r>
                <a:r>
                  <a:rPr lang="en-US" altLang="en-US" sz="3000" i="1" dirty="0">
                    <a:ea typeface="Arial" charset="0"/>
                    <a:cs typeface="Arial" charset="0"/>
                  </a:rPr>
                  <a:t>+ </a:t>
                </a:r>
                <a:r>
                  <a:rPr lang="el-GR" altLang="en-US" sz="3000" i="1" dirty="0">
                    <a:ea typeface="Arial" charset="0"/>
                    <a:cs typeface="Arial" charset="0"/>
                  </a:rPr>
                  <a:t>ε</a:t>
                </a:r>
                <a:endParaRPr lang="en-US" altLang="en-US" sz="3000" i="1" dirty="0">
                  <a:ea typeface="Arial" charset="0"/>
                  <a:cs typeface="Arial" charset="0"/>
                </a:endParaRPr>
              </a:p>
              <a:p>
                <a:pPr>
                  <a:lnSpc>
                    <a:spcPct val="90000"/>
                  </a:lnSpc>
                  <a:buFont typeface="Arial" charset="0"/>
                  <a:buNone/>
                </a:pPr>
                <a:r>
                  <a:rPr lang="el-GR" altLang="en-US" sz="3000" i="1" dirty="0">
                    <a:ea typeface="Arial" charset="0"/>
                    <a:cs typeface="Arial" charset="0"/>
                  </a:rPr>
                  <a:t> </a:t>
                </a:r>
                <a:endParaRPr lang="en-US" altLang="en-US" sz="3000" i="1" dirty="0">
                  <a:ea typeface="Arial" charset="0"/>
                  <a:cs typeface="Arial" charset="0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en-US" sz="3000" dirty="0">
                    <a:ea typeface="Arial" charset="0"/>
                    <a:cs typeface="Arial" charset="0"/>
                  </a:rPr>
                  <a:t>For race group=White</a:t>
                </a:r>
              </a:p>
              <a:p>
                <a:pPr>
                  <a:lnSpc>
                    <a:spcPct val="90000"/>
                  </a:lnSpc>
                  <a:buNone/>
                </a:pPr>
                <a:r>
                  <a:rPr lang="en-US" altLang="en-US" sz="3000" dirty="0">
                    <a:ea typeface="Arial" charset="0"/>
                    <a:cs typeface="Arial" charset="0"/>
                  </a:rPr>
                  <a:t>		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sz="300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r>
                          <a:rPr lang="en-US" altLang="en-US" sz="3000" b="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  <m:t>𝑦</m:t>
                        </m:r>
                      </m:e>
                    </m:acc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altLang="en-US" sz="3000" b="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r>
                          <a:rPr lang="en-US" altLang="en-US" sz="3000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𝛼</m:t>
                        </m:r>
                      </m:e>
                    </m:acc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+ </m:t>
                    </m:r>
                    <m:acc>
                      <m:accPr>
                        <m:chr m:val="̂"/>
                        <m:ctrlPr>
                          <a:rPr lang="en-US" altLang="en-US" sz="3000" b="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en-US" sz="3000" b="0" i="1" smtClean="0">
                                <a:latin typeface="Cambria Math" charset="0"/>
                                <a:ea typeface="Arial" charset="0"/>
                                <a:cs typeface="Arial" charset="0"/>
                              </a:rPr>
                            </m:ctrlPr>
                          </m:sSubPr>
                          <m:e>
                            <m:r>
                              <a:rPr lang="en-US" altLang="en-US" sz="30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en-US" sz="3000" b="0" i="1" smtClean="0">
                                <a:latin typeface="Cambria Math" charset="0"/>
                                <a:ea typeface="Arial" charset="0"/>
                                <a:cs typeface="Arial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0+ </m:t>
                    </m:r>
                    <m:acc>
                      <m:accPr>
                        <m:chr m:val="̂"/>
                        <m:ctrlPr>
                          <a:rPr lang="en-US" altLang="en-US" sz="3000" b="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en-US" sz="3000" b="0" i="1" smtClean="0">
                                <a:latin typeface="Cambria Math" charset="0"/>
                                <a:ea typeface="Arial" charset="0"/>
                                <a:cs typeface="Arial" charset="0"/>
                              </a:rPr>
                            </m:ctrlPr>
                          </m:sSubPr>
                          <m:e>
                            <m:r>
                              <a:rPr lang="en-US" altLang="en-US" sz="30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en-US" sz="30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0</m:t>
                    </m:r>
                  </m:oMath>
                </a14:m>
                <a:r>
                  <a:rPr lang="en-US" altLang="en-US" sz="3000" dirty="0" smtClean="0">
                    <a:ea typeface="Arial" charset="0"/>
                    <a:cs typeface="Arial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sz="300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r>
                          <a:rPr lang="en-US" altLang="en-US" sz="300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𝛼</m:t>
                        </m:r>
                      </m:e>
                    </m:acc>
                  </m:oMath>
                </a14:m>
                <a:endParaRPr lang="en-US" altLang="en-US" sz="3000" dirty="0">
                  <a:sym typeface="Symbol" charset="2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altLang="en-US" sz="3000" dirty="0">
                    <a:ea typeface="Arial" charset="0"/>
                    <a:cs typeface="Arial" charset="0"/>
                  </a:rPr>
                  <a:t>For race group=Asian/PI</a:t>
                </a:r>
              </a:p>
              <a:p>
                <a:pPr>
                  <a:lnSpc>
                    <a:spcPct val="90000"/>
                  </a:lnSpc>
                  <a:buNone/>
                </a:pPr>
                <a:r>
                  <a:rPr lang="en-US" altLang="en-US" sz="3000" dirty="0">
                    <a:ea typeface="Arial" charset="0"/>
                    <a:cs typeface="Arial" charset="0"/>
                  </a:rPr>
                  <a:t>		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sz="300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r>
                          <a:rPr lang="en-US" altLang="en-US" sz="3000" b="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  <m:t>𝑦</m:t>
                        </m:r>
                      </m:e>
                    </m:acc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altLang="en-US" sz="3000" b="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r>
                          <a:rPr lang="en-US" altLang="en-US" sz="3000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𝛼</m:t>
                        </m:r>
                      </m:e>
                    </m:acc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+ </m:t>
                    </m:r>
                    <m:acc>
                      <m:accPr>
                        <m:chr m:val="̂"/>
                        <m:ctrlPr>
                          <a:rPr lang="en-US" altLang="en-US" sz="3000" b="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en-US" sz="3000" b="0" i="1" smtClean="0">
                                <a:latin typeface="Cambria Math" charset="0"/>
                                <a:ea typeface="Arial" charset="0"/>
                                <a:cs typeface="Arial" charset="0"/>
                              </a:rPr>
                            </m:ctrlPr>
                          </m:sSubPr>
                          <m:e>
                            <m:r>
                              <a:rPr lang="en-US" altLang="en-US" sz="30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en-US" sz="3000" b="0" i="1" smtClean="0">
                                <a:latin typeface="Cambria Math" charset="0"/>
                                <a:ea typeface="Arial" charset="0"/>
                                <a:cs typeface="Arial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1</m:t>
                    </m:r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+ </m:t>
                    </m:r>
                    <m:acc>
                      <m:accPr>
                        <m:chr m:val="̂"/>
                        <m:ctrlPr>
                          <a:rPr lang="en-US" altLang="en-US" sz="3000" b="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en-US" sz="3000" b="0" i="1" smtClean="0">
                                <a:latin typeface="Cambria Math" charset="0"/>
                                <a:ea typeface="Arial" charset="0"/>
                                <a:cs typeface="Arial" charset="0"/>
                              </a:rPr>
                            </m:ctrlPr>
                          </m:sSubPr>
                          <m:e>
                            <m:r>
                              <a:rPr lang="en-US" altLang="en-US" sz="30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en-US" sz="30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0</m:t>
                    </m:r>
                  </m:oMath>
                </a14:m>
                <a:r>
                  <a:rPr lang="en-US" altLang="en-US" sz="3000" dirty="0" smtClean="0">
                    <a:ea typeface="Arial" charset="0"/>
                    <a:cs typeface="Arial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sz="300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r>
                          <a:rPr lang="en-US" altLang="en-US" sz="300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𝛼</m:t>
                        </m:r>
                      </m:e>
                    </m:acc>
                  </m:oMath>
                </a14:m>
                <a:r>
                  <a:rPr lang="en-US" altLang="en-US" sz="3000" dirty="0" smtClean="0">
                    <a:ea typeface="Arial" charset="0"/>
                    <a:cs typeface="Arial" charset="0"/>
                    <a:sym typeface="Symbol" charset="2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sz="3000" i="1" smtClean="0">
                            <a:latin typeface="Cambria Math" charset="0"/>
                            <a:ea typeface="Arial" charset="0"/>
                            <a:cs typeface="Arial" charset="0"/>
                            <a:sym typeface="Symbol" charset="2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en-US" sz="3000" i="1" smtClean="0">
                                <a:latin typeface="Cambria Math" charset="0"/>
                                <a:ea typeface="Arial" charset="0"/>
                                <a:cs typeface="Arial" charset="0"/>
                                <a:sym typeface="Symbol" charset="2"/>
                              </a:rPr>
                            </m:ctrlPr>
                          </m:sSubPr>
                          <m:e>
                            <m:r>
                              <a:rPr lang="en-US" altLang="en-US" sz="300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  <a:sym typeface="Symbol" charset="2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en-US" sz="3000" b="0" i="1" smtClean="0">
                                <a:latin typeface="Cambria Math" charset="0"/>
                                <a:ea typeface="Arial" charset="0"/>
                                <a:cs typeface="Arial" charset="0"/>
                                <a:sym typeface="Symbol" charset="2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endParaRPr lang="en-US" altLang="en-US" sz="3000" dirty="0" smtClean="0">
                  <a:ea typeface="Arial" charset="0"/>
                  <a:cs typeface="Arial" charset="0"/>
                  <a:sym typeface="Symbol" charset="2"/>
                </a:endParaRPr>
              </a:p>
              <a:p>
                <a:pPr>
                  <a:lnSpc>
                    <a:spcPct val="90000"/>
                  </a:lnSpc>
                  <a:buNone/>
                </a:pPr>
                <a:r>
                  <a:rPr lang="en-US" altLang="en-US" sz="3000" dirty="0" smtClean="0">
                    <a:ea typeface="Arial" charset="0"/>
                    <a:cs typeface="Arial" charset="0"/>
                    <a:sym typeface="Symbol" charset="2"/>
                  </a:rPr>
                  <a:t>For </a:t>
                </a:r>
                <a:r>
                  <a:rPr lang="en-US" altLang="en-US" sz="3000" dirty="0">
                    <a:ea typeface="Arial" charset="0"/>
                    <a:cs typeface="Arial" charset="0"/>
                  </a:rPr>
                  <a:t>race </a:t>
                </a:r>
                <a:r>
                  <a:rPr lang="en-US" altLang="en-US" sz="3000" dirty="0" smtClean="0">
                    <a:ea typeface="Arial" charset="0"/>
                    <a:cs typeface="Arial" charset="0"/>
                  </a:rPr>
                  <a:t>group=other</a:t>
                </a:r>
              </a:p>
              <a:p>
                <a:pPr>
                  <a:lnSpc>
                    <a:spcPct val="90000"/>
                  </a:lnSpc>
                  <a:buNone/>
                </a:pPr>
                <a:r>
                  <a:rPr lang="en-US" altLang="en-US" sz="3000" dirty="0" smtClean="0">
                    <a:ea typeface="Arial" charset="0"/>
                    <a:cs typeface="Arial" charset="0"/>
                    <a:sym typeface="Symbol" charset="2"/>
                  </a:rPr>
                  <a:t>		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sz="300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r>
                          <a:rPr lang="en-US" altLang="en-US" sz="3000" b="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  <m:t>𝑦</m:t>
                        </m:r>
                      </m:e>
                    </m:acc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altLang="en-US" sz="3000" b="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r>
                          <a:rPr lang="en-US" altLang="en-US" sz="3000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𝛼</m:t>
                        </m:r>
                      </m:e>
                    </m:acc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+ </m:t>
                    </m:r>
                    <m:acc>
                      <m:accPr>
                        <m:chr m:val="̂"/>
                        <m:ctrlPr>
                          <a:rPr lang="en-US" altLang="en-US" sz="3000" b="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en-US" sz="3000" b="0" i="1" smtClean="0">
                                <a:latin typeface="Cambria Math" charset="0"/>
                                <a:ea typeface="Arial" charset="0"/>
                                <a:cs typeface="Arial" charset="0"/>
                              </a:rPr>
                            </m:ctrlPr>
                          </m:sSubPr>
                          <m:e>
                            <m:r>
                              <a:rPr lang="en-US" altLang="en-US" sz="30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en-US" sz="3000" b="0" i="1" smtClean="0">
                                <a:latin typeface="Cambria Math" charset="0"/>
                                <a:ea typeface="Arial" charset="0"/>
                                <a:cs typeface="Arial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0+ </m:t>
                    </m:r>
                    <m:acc>
                      <m:accPr>
                        <m:chr m:val="̂"/>
                        <m:ctrlPr>
                          <a:rPr lang="en-US" altLang="en-US" sz="3000" b="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en-US" sz="3000" b="0" i="1" smtClean="0">
                                <a:latin typeface="Cambria Math" charset="0"/>
                                <a:ea typeface="Arial" charset="0"/>
                                <a:cs typeface="Arial" charset="0"/>
                              </a:rPr>
                            </m:ctrlPr>
                          </m:sSubPr>
                          <m:e>
                            <m:r>
                              <a:rPr lang="en-US" altLang="en-US" sz="30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en-US" sz="30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altLang="en-US" sz="3000" b="0" i="1" smtClean="0">
                        <a:latin typeface="Cambria Math" charset="0"/>
                        <a:ea typeface="Arial" charset="0"/>
                        <a:cs typeface="Arial" charset="0"/>
                      </a:rPr>
                      <m:t>1 </m:t>
                    </m:r>
                  </m:oMath>
                </a14:m>
                <a:r>
                  <a:rPr lang="en-US" altLang="en-US" sz="3000" dirty="0" smtClean="0">
                    <a:ea typeface="Arial" charset="0"/>
                    <a:cs typeface="Arial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sz="3000" i="1" smtClean="0">
                            <a:latin typeface="Cambria Math" charset="0"/>
                            <a:ea typeface="Arial" charset="0"/>
                            <a:cs typeface="Arial" charset="0"/>
                          </a:rPr>
                        </m:ctrlPr>
                      </m:accPr>
                      <m:e>
                        <m:r>
                          <a:rPr lang="en-US" altLang="en-US" sz="300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𝛼</m:t>
                        </m:r>
                      </m:e>
                    </m:acc>
                  </m:oMath>
                </a14:m>
                <a:r>
                  <a:rPr lang="en-US" altLang="en-US" sz="3000" dirty="0" smtClean="0">
                    <a:ea typeface="Arial" charset="0"/>
                    <a:cs typeface="Arial" charset="0"/>
                    <a:sym typeface="Symbol" charset="2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sz="3000" i="1" smtClean="0">
                            <a:latin typeface="Cambria Math" charset="0"/>
                            <a:ea typeface="Arial" charset="0"/>
                            <a:cs typeface="Arial" charset="0"/>
                            <a:sym typeface="Symbol" charset="2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en-US" sz="3000" i="1" smtClean="0">
                                <a:latin typeface="Cambria Math" charset="0"/>
                                <a:ea typeface="Arial" charset="0"/>
                                <a:cs typeface="Arial" charset="0"/>
                                <a:sym typeface="Symbol" charset="2"/>
                              </a:rPr>
                            </m:ctrlPr>
                          </m:sSubPr>
                          <m:e>
                            <m:r>
                              <a:rPr lang="en-US" altLang="en-US" sz="300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  <a:sym typeface="Symbol" charset="2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en-US" sz="3000" b="0" i="1" smtClean="0">
                                <a:latin typeface="Cambria Math" charset="0"/>
                                <a:ea typeface="Arial" charset="0"/>
                                <a:cs typeface="Arial" charset="0"/>
                                <a:sym typeface="Symbol" charset="2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endParaRPr lang="en-US" altLang="en-US" sz="3000" dirty="0">
                  <a:ea typeface="Arial" charset="0"/>
                  <a:cs typeface="Arial" charset="0"/>
                  <a:sym typeface="Symbol" charset="2"/>
                </a:endParaRPr>
              </a:p>
              <a:p>
                <a:pPr lvl="1">
                  <a:lnSpc>
                    <a:spcPct val="90000"/>
                  </a:lnSpc>
                  <a:buFont typeface="Arial" charset="0"/>
                  <a:buNone/>
                </a:pPr>
                <a:r>
                  <a:rPr lang="en-US" altLang="en-US" sz="2600" dirty="0">
                    <a:ea typeface="Arial" charset="0"/>
                    <a:cs typeface="Arial" charset="0"/>
                  </a:rPr>
                  <a:t>	</a:t>
                </a:r>
                <a:endParaRPr lang="en-US" altLang="en-US" sz="2600" dirty="0"/>
              </a:p>
              <a:p>
                <a:pPr>
                  <a:lnSpc>
                    <a:spcPct val="90000"/>
                  </a:lnSpc>
                  <a:buFont typeface="Arial" charset="0"/>
                  <a:buNone/>
                </a:pPr>
                <a:endParaRPr lang="en-US" altLang="en-US" sz="3000" dirty="0"/>
              </a:p>
              <a:p>
                <a:pPr>
                  <a:lnSpc>
                    <a:spcPct val="90000"/>
                  </a:lnSpc>
                </a:pPr>
                <a:endParaRPr lang="en-US" altLang="en-US" sz="3000" dirty="0"/>
              </a:p>
            </p:txBody>
          </p:sp>
        </mc:Choice>
        <mc:Fallback>
          <p:sp>
            <p:nvSpPr>
              <p:cNvPr id="7577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5486400"/>
              </a:xfrm>
              <a:blipFill rotWithShape="0">
                <a:blip r:embed="rId2"/>
                <a:stretch>
                  <a:fillRect l="-1704" t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77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C1C9425-069E-5247-BEBA-31FA9A5B769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You actually don’t have to make the dummy variables yourself</a:t>
            </a:r>
          </a:p>
          <a:p>
            <a:r>
              <a:rPr lang="en-US" altLang="en-US"/>
              <a:t>All you have to do is tell Stata that a variable is categorical using i. before a variable name</a:t>
            </a:r>
          </a:p>
          <a:p>
            <a:r>
              <a:rPr lang="en-US" altLang="en-US"/>
              <a:t>Run the regression equation for the regression of FEV regressed on age group</a:t>
            </a:r>
          </a:p>
          <a:p>
            <a:pPr>
              <a:buFont typeface="Arial" charset="0"/>
              <a:buNone/>
            </a:pPr>
            <a:r>
              <a:rPr lang="en-US" altLang="en-US"/>
              <a:t>		</a:t>
            </a:r>
            <a:r>
              <a:rPr lang="en-US" altLang="en-US" sz="2800">
                <a:latin typeface="Courier New" charset="0"/>
                <a:ea typeface="Courier New" charset="0"/>
                <a:cs typeface="Courier New" charset="0"/>
              </a:rPr>
              <a:t>regress fev i.agecat</a:t>
            </a:r>
            <a:endParaRPr lang="en-US" altLang="en-US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680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1B622A-A681-5B46-AFE1-37E4DAFC1B2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1F0EFE-0B92-F147-929F-71F828D4461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is the estimated mean FEV for age group = 3-6?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is the estimated mean FEV for age group = 6-9?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is the estimated mean FEV for age group = 15-19?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What other test looks at the same thing?  Run that test.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36FF6A-F11A-844F-BF47-47DA1A83980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Simple linear regression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Arial" charset="0"/>
                <a:cs typeface="Arial" charset="0"/>
              </a:rPr>
              <a:t>The regression line equation is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Arial" charset="0"/>
                <a:cs typeface="Arial" charset="0"/>
              </a:rPr>
              <a:t>The “best” line is the one that finds the </a:t>
            </a:r>
            <a:r>
              <a:rPr lang="el-GR" altLang="en-US">
                <a:ea typeface="Arial" charset="0"/>
                <a:cs typeface="Arial" charset="0"/>
              </a:rPr>
              <a:t>α</a:t>
            </a:r>
            <a:r>
              <a:rPr lang="en-US" altLang="en-US">
                <a:ea typeface="Arial" charset="0"/>
                <a:cs typeface="Arial" charset="0"/>
              </a:rPr>
              <a:t> and </a:t>
            </a:r>
            <a:r>
              <a:rPr lang="el-GR" altLang="en-US">
                <a:ea typeface="Arial" charset="0"/>
                <a:cs typeface="Arial" charset="0"/>
              </a:rPr>
              <a:t>β</a:t>
            </a:r>
            <a:r>
              <a:rPr lang="en-US" altLang="en-US">
                <a:ea typeface="Arial" charset="0"/>
                <a:cs typeface="Arial" charset="0"/>
              </a:rPr>
              <a:t> that minimize the sum of the squared residuals </a:t>
            </a:r>
            <a:r>
              <a:rPr lang="el-GR" altLang="en-US">
                <a:ea typeface="Arial" charset="0"/>
                <a:cs typeface="Arial" charset="0"/>
              </a:rPr>
              <a:t>Σ</a:t>
            </a:r>
            <a:r>
              <a:rPr lang="en-US" altLang="en-US" i="1">
                <a:ea typeface="Arial" charset="0"/>
                <a:cs typeface="Arial" charset="0"/>
              </a:rPr>
              <a:t>e</a:t>
            </a:r>
            <a:r>
              <a:rPr lang="en-US" altLang="en-US" i="1" baseline="-25000">
                <a:ea typeface="Arial" charset="0"/>
                <a:cs typeface="Arial" charset="0"/>
              </a:rPr>
              <a:t>i</a:t>
            </a:r>
            <a:r>
              <a:rPr lang="en-US" altLang="en-US" i="1" baseline="30000">
                <a:ea typeface="Arial" charset="0"/>
                <a:cs typeface="Arial" charset="0"/>
              </a:rPr>
              <a:t>2 </a:t>
            </a:r>
            <a:r>
              <a:rPr lang="en-US" altLang="en-US">
                <a:ea typeface="Arial" charset="0"/>
                <a:cs typeface="Arial" charset="0"/>
              </a:rPr>
              <a:t>(hence the name “least squares”)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Arial" charset="0"/>
                <a:cs typeface="Arial" charset="0"/>
              </a:rPr>
              <a:t>We are minimizing the sum of the squares of the residuals</a:t>
            </a:r>
            <a:endParaRPr lang="en-US" altLang="en-US" u="sng">
              <a:ea typeface="Arial" charset="0"/>
              <a:cs typeface="Arial" charset="0"/>
            </a:endParaRP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3909A9-6A13-594C-8BC8-BEE9C0D22523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20484" name="Object 7"/>
          <p:cNvGraphicFramePr>
            <a:graphicFrameLocks noChangeAspect="1"/>
          </p:cNvGraphicFramePr>
          <p:nvPr/>
        </p:nvGraphicFramePr>
        <p:xfrm>
          <a:off x="6324600" y="1219200"/>
          <a:ext cx="2057400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3" imgW="685800" imgH="241300" progId="Equation.3">
                  <p:embed/>
                </p:oleObj>
              </mc:Choice>
              <mc:Fallback>
                <p:oleObj name="Equation" r:id="rId3" imgW="685800" imgH="241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219200"/>
                        <a:ext cx="2057400" cy="7254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4"/>
          <p:cNvGraphicFramePr>
            <a:graphicFrameLocks noChangeAspect="1"/>
          </p:cNvGraphicFramePr>
          <p:nvPr/>
        </p:nvGraphicFramePr>
        <p:xfrm>
          <a:off x="3821113" y="4572000"/>
          <a:ext cx="3024187" cy="162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5" imgW="1651000" imgH="889000" progId="Equation.3">
                  <p:embed/>
                </p:oleObj>
              </mc:Choice>
              <mc:Fallback>
                <p:oleObj name="Equation" r:id="rId5" imgW="1651000" imgH="889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1113" y="4572000"/>
                        <a:ext cx="3024187" cy="162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E3B8A8-C03F-C34C-80DD-107C2E94FCBB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Content Placeholder 2"/>
          <p:cNvSpPr>
            <a:spLocks noGrp="1"/>
          </p:cNvSpPr>
          <p:nvPr>
            <p:ph idx="1"/>
          </p:nvPr>
        </p:nvSpPr>
        <p:spPr>
          <a:xfrm>
            <a:off x="457200" y="731838"/>
            <a:ext cx="8229600" cy="5668962"/>
          </a:xfrm>
        </p:spPr>
        <p:txBody>
          <a:bodyPr/>
          <a:lstStyle/>
          <a:p>
            <a:r>
              <a:rPr lang="en-US" altLang="en-US"/>
              <a:t>A Stata trick allows you to specify the reference group with the prefix  b# where # is the number value of the group that you want to be the reference group.</a:t>
            </a:r>
          </a:p>
          <a:p>
            <a:pPr>
              <a:buFont typeface="Arial" charset="0"/>
              <a:buNone/>
            </a:pPr>
            <a:endParaRPr lang="en-US" altLang="en-US"/>
          </a:p>
          <a:p>
            <a:pPr>
              <a:buFont typeface="Calibri" charset="0"/>
              <a:buAutoNum type="arabicPeriod"/>
            </a:pPr>
            <a:r>
              <a:rPr lang="en-US" altLang="en-US"/>
              <a:t>Try out  </a:t>
            </a:r>
            <a:r>
              <a:rPr lang="en-US" altLang="en-US" sz="2800">
                <a:latin typeface="Courier New" charset="0"/>
                <a:ea typeface="Courier New" charset="0"/>
                <a:cs typeface="Courier New" charset="0"/>
              </a:rPr>
              <a:t>regress fev b3.agecat</a:t>
            </a:r>
            <a:endParaRPr lang="en-US" altLang="en-US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2800">
                <a:latin typeface="Arial" charset="0"/>
                <a:ea typeface="Arial" charset="0"/>
                <a:cs typeface="Arial" charset="0"/>
              </a:rPr>
              <a:t>    </a:t>
            </a:r>
          </a:p>
          <a:p>
            <a:pPr>
              <a:buFont typeface="Calibri" charset="0"/>
              <a:buAutoNum type="arabicPeriod"/>
            </a:pPr>
            <a:r>
              <a:rPr lang="en-US" altLang="en-US" sz="2800">
                <a:latin typeface="Arial" charset="0"/>
                <a:ea typeface="Arial" charset="0"/>
                <a:cs typeface="Arial" charset="0"/>
              </a:rPr>
              <a:t>Now the reference category is age group= 9-12</a:t>
            </a:r>
          </a:p>
          <a:p>
            <a:pPr>
              <a:buFont typeface="Arial" charset="0"/>
              <a:buNone/>
            </a:pPr>
            <a:r>
              <a:rPr lang="en-US" altLang="en-US" sz="2800">
                <a:latin typeface="Arial" charset="0"/>
                <a:ea typeface="Arial" charset="0"/>
                <a:cs typeface="Arial" charset="0"/>
              </a:rPr>
              <a:t>2.  Interpret that parameter estimates</a:t>
            </a:r>
          </a:p>
          <a:p>
            <a:pPr>
              <a:buFont typeface="Arial" charset="0"/>
              <a:buNone/>
            </a:pPr>
            <a:r>
              <a:rPr lang="en-US" altLang="en-US" sz="2800">
                <a:latin typeface="Arial" charset="0"/>
                <a:ea typeface="Arial" charset="0"/>
                <a:cs typeface="Arial" charset="0"/>
              </a:rPr>
              <a:t>3.  Note if other output is changed </a:t>
            </a:r>
          </a:p>
          <a:p>
            <a:pPr>
              <a:buFont typeface="Arial" charset="0"/>
              <a:buNone/>
            </a:pPr>
            <a:endParaRPr lang="en-US" alt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089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7815D2-E834-BD44-84B7-8A2E3690795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0B994E-FD5F-9245-8009-C9FD8AC7547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Multiple regression</a:t>
            </a:r>
          </a:p>
        </p:txBody>
      </p:sp>
      <p:sp>
        <p:nvSpPr>
          <p:cNvPr id="83970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r>
              <a:rPr lang="en-US" altLang="en-US" dirty="0"/>
              <a:t>Additional explanatory variables might add to our understanding of a dependent variable</a:t>
            </a:r>
          </a:p>
          <a:p>
            <a:r>
              <a:rPr lang="en-US" altLang="en-US" dirty="0"/>
              <a:t>We can posit the population equation</a:t>
            </a:r>
          </a:p>
          <a:p>
            <a:pPr>
              <a:buFont typeface="Arial" charset="0"/>
              <a:buNone/>
            </a:pPr>
            <a:r>
              <a:rPr lang="en-US" altLang="en-US" dirty="0"/>
              <a:t>	</a:t>
            </a:r>
            <a:r>
              <a:rPr lang="el-GR" altLang="en-US" i="1" dirty="0">
                <a:ea typeface="Arial" charset="0"/>
                <a:cs typeface="Arial" charset="0"/>
              </a:rPr>
              <a:t> μ</a:t>
            </a:r>
            <a:r>
              <a:rPr lang="en-US" altLang="en-US" i="1" baseline="-25000" dirty="0">
                <a:ea typeface="Arial" charset="0"/>
                <a:cs typeface="Arial" charset="0"/>
              </a:rPr>
              <a:t>y|x1,x2,...,</a:t>
            </a:r>
            <a:r>
              <a:rPr lang="en-US" altLang="en-US" i="1" baseline="-25000" dirty="0" err="1">
                <a:ea typeface="Arial" charset="0"/>
                <a:cs typeface="Arial" charset="0"/>
              </a:rPr>
              <a:t>xq</a:t>
            </a:r>
            <a:r>
              <a:rPr lang="en-US" altLang="en-US" i="1" dirty="0">
                <a:ea typeface="Arial" charset="0"/>
                <a:cs typeface="Arial" charset="0"/>
              </a:rPr>
              <a:t> = </a:t>
            </a:r>
            <a:r>
              <a:rPr lang="el-GR" altLang="en-US" i="1" dirty="0">
                <a:ea typeface="Arial" charset="0"/>
                <a:cs typeface="Arial" charset="0"/>
              </a:rPr>
              <a:t>α</a:t>
            </a:r>
            <a:r>
              <a:rPr lang="en-US" altLang="en-US" i="1" dirty="0">
                <a:ea typeface="Arial" charset="0"/>
                <a:cs typeface="Arial" charset="0"/>
              </a:rPr>
              <a:t> + </a:t>
            </a:r>
            <a:r>
              <a:rPr lang="el-GR" altLang="en-US" i="1" dirty="0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i="1" baseline="-25000" dirty="0">
                <a:ea typeface="Arial" charset="0"/>
                <a:cs typeface="Arial" charset="0"/>
                <a:sym typeface="Symbol" charset="2"/>
              </a:rPr>
              <a:t>1</a:t>
            </a:r>
            <a:r>
              <a:rPr lang="en-US" altLang="en-US" i="1" dirty="0">
                <a:ea typeface="Arial" charset="0"/>
                <a:cs typeface="Arial" charset="0"/>
              </a:rPr>
              <a:t>x</a:t>
            </a:r>
            <a:r>
              <a:rPr lang="en-US" altLang="en-US" i="1" baseline="-25000" dirty="0">
                <a:ea typeface="Arial" charset="0"/>
                <a:cs typeface="Arial" charset="0"/>
              </a:rPr>
              <a:t>1</a:t>
            </a:r>
            <a:r>
              <a:rPr lang="en-US" altLang="en-US" i="1" dirty="0">
                <a:ea typeface="Arial" charset="0"/>
                <a:cs typeface="Arial" charset="0"/>
              </a:rPr>
              <a:t> + </a:t>
            </a:r>
            <a:r>
              <a:rPr lang="el-GR" altLang="en-US" i="1" dirty="0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i="1" baseline="-25000" dirty="0">
                <a:ea typeface="Arial" charset="0"/>
                <a:cs typeface="Arial" charset="0"/>
                <a:sym typeface="Symbol" charset="2"/>
              </a:rPr>
              <a:t>2</a:t>
            </a:r>
            <a:r>
              <a:rPr lang="en-US" altLang="en-US" i="1" dirty="0">
                <a:ea typeface="Arial" charset="0"/>
                <a:cs typeface="Arial" charset="0"/>
              </a:rPr>
              <a:t>x</a:t>
            </a:r>
            <a:r>
              <a:rPr lang="en-US" altLang="en-US" i="1" baseline="-25000" dirty="0">
                <a:ea typeface="Arial" charset="0"/>
                <a:cs typeface="Arial" charset="0"/>
              </a:rPr>
              <a:t>2</a:t>
            </a:r>
            <a:r>
              <a:rPr lang="en-US" altLang="en-US" i="1" dirty="0">
                <a:ea typeface="Arial" charset="0"/>
                <a:cs typeface="Arial" charset="0"/>
              </a:rPr>
              <a:t> + ... + </a:t>
            </a:r>
            <a:r>
              <a:rPr lang="el-GR" altLang="en-US" i="1" dirty="0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i="1" baseline="-25000" dirty="0" err="1">
                <a:ea typeface="Arial" charset="0"/>
                <a:cs typeface="Arial" charset="0"/>
                <a:sym typeface="Symbol" charset="2"/>
              </a:rPr>
              <a:t>q</a:t>
            </a:r>
            <a:r>
              <a:rPr lang="en-US" altLang="en-US" i="1" dirty="0" err="1">
                <a:ea typeface="Arial" charset="0"/>
                <a:cs typeface="Arial" charset="0"/>
              </a:rPr>
              <a:t>x</a:t>
            </a:r>
            <a:r>
              <a:rPr lang="en-US" altLang="en-US" i="1" baseline="-25000" dirty="0" err="1">
                <a:ea typeface="Arial" charset="0"/>
                <a:cs typeface="Arial" charset="0"/>
              </a:rPr>
              <a:t>q</a:t>
            </a:r>
            <a:r>
              <a:rPr lang="en-US" altLang="en-US" i="1" dirty="0">
                <a:ea typeface="Arial" charset="0"/>
                <a:cs typeface="Arial" charset="0"/>
              </a:rPr>
              <a:t> </a:t>
            </a:r>
          </a:p>
          <a:p>
            <a:r>
              <a:rPr lang="en-US" altLang="en-US" dirty="0">
                <a:ea typeface="Arial" charset="0"/>
                <a:cs typeface="Arial" charset="0"/>
              </a:rPr>
              <a:t> </a:t>
            </a:r>
            <a:r>
              <a:rPr lang="el-GR" altLang="en-US" i="1" dirty="0">
                <a:ea typeface="Arial" charset="0"/>
                <a:cs typeface="Arial" charset="0"/>
              </a:rPr>
              <a:t>α</a:t>
            </a:r>
            <a:r>
              <a:rPr lang="en-US" altLang="en-US" i="1" dirty="0">
                <a:ea typeface="Arial" charset="0"/>
                <a:cs typeface="Arial" charset="0"/>
              </a:rPr>
              <a:t> </a:t>
            </a:r>
            <a:r>
              <a:rPr lang="en-US" altLang="en-US" dirty="0">
                <a:ea typeface="Arial" charset="0"/>
                <a:cs typeface="Arial" charset="0"/>
              </a:rPr>
              <a:t>is the  mean of y when all the explanatory variables are 0</a:t>
            </a:r>
          </a:p>
          <a:p>
            <a:r>
              <a:rPr lang="el-GR" altLang="en-US" i="1" dirty="0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i="1" baseline="-25000" dirty="0" err="1">
                <a:ea typeface="Arial" charset="0"/>
                <a:cs typeface="Arial" charset="0"/>
                <a:sym typeface="Symbol" charset="2"/>
              </a:rPr>
              <a:t>i</a:t>
            </a:r>
            <a:r>
              <a:rPr lang="en-US" altLang="en-US" i="1" baseline="-25000" dirty="0">
                <a:ea typeface="Arial" charset="0"/>
                <a:cs typeface="Arial" charset="0"/>
                <a:sym typeface="Symbol" charset="2"/>
              </a:rPr>
              <a:t> </a:t>
            </a:r>
            <a:r>
              <a:rPr lang="en-US" altLang="en-US" i="1" dirty="0">
                <a:ea typeface="Arial" charset="0"/>
                <a:cs typeface="Arial" charset="0"/>
                <a:sym typeface="Symbol" charset="2"/>
              </a:rPr>
              <a:t> </a:t>
            </a:r>
            <a:r>
              <a:rPr lang="en-US" altLang="en-US" dirty="0">
                <a:ea typeface="Arial" charset="0"/>
                <a:cs typeface="Arial" charset="0"/>
                <a:sym typeface="Symbol" charset="2"/>
              </a:rPr>
              <a:t>is the change in the mean value of y the corresponds to a 1 unit change in </a:t>
            </a:r>
            <a:r>
              <a:rPr lang="en-US" altLang="en-US" i="1" dirty="0">
                <a:ea typeface="Arial" charset="0"/>
                <a:cs typeface="Arial" charset="0"/>
              </a:rPr>
              <a:t>x</a:t>
            </a:r>
            <a:r>
              <a:rPr lang="en-US" altLang="en-US" i="1" baseline="-25000" dirty="0">
                <a:ea typeface="Arial" charset="0"/>
                <a:cs typeface="Arial" charset="0"/>
              </a:rPr>
              <a:t>i</a:t>
            </a:r>
            <a:r>
              <a:rPr lang="en-US" altLang="en-US" i="1" dirty="0">
                <a:ea typeface="Arial" charset="0"/>
                <a:cs typeface="Arial" charset="0"/>
              </a:rPr>
              <a:t> </a:t>
            </a:r>
            <a:r>
              <a:rPr lang="en-US" altLang="en-US" dirty="0">
                <a:ea typeface="Arial" charset="0"/>
                <a:cs typeface="Arial" charset="0"/>
              </a:rPr>
              <a:t>when all the other explanatory variables are held constant</a:t>
            </a:r>
          </a:p>
          <a:p>
            <a:endParaRPr lang="en-US" altLang="en-US" dirty="0"/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AA247EE-E170-0F4D-88EB-D7E5CC201168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248400"/>
          </a:xfrm>
        </p:spPr>
        <p:txBody>
          <a:bodyPr/>
          <a:lstStyle/>
          <a:p>
            <a:r>
              <a:rPr lang="en-US" altLang="en-US"/>
              <a:t>Because there is natural variation in the response variable, the model we fit is</a:t>
            </a:r>
          </a:p>
          <a:p>
            <a:pPr>
              <a:buFont typeface="Arial" charset="0"/>
              <a:buNone/>
            </a:pPr>
            <a:r>
              <a:rPr lang="en-US" altLang="en-US"/>
              <a:t> </a:t>
            </a:r>
            <a:r>
              <a:rPr lang="en-US" altLang="en-US" i="1">
                <a:ea typeface="Arial" charset="0"/>
                <a:cs typeface="Arial" charset="0"/>
              </a:rPr>
              <a:t>y = </a:t>
            </a:r>
            <a:r>
              <a:rPr lang="el-GR" altLang="en-US" i="1">
                <a:ea typeface="Arial" charset="0"/>
                <a:cs typeface="Arial" charset="0"/>
              </a:rPr>
              <a:t>α</a:t>
            </a:r>
            <a:r>
              <a:rPr lang="en-US" altLang="en-US" i="1">
                <a:ea typeface="Arial" charset="0"/>
                <a:cs typeface="Arial" charset="0"/>
              </a:rPr>
              <a:t> + </a:t>
            </a:r>
            <a:r>
              <a:rPr lang="el-GR" altLang="en-US" i="1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i="1" baseline="-25000">
                <a:ea typeface="Arial" charset="0"/>
                <a:cs typeface="Arial" charset="0"/>
                <a:sym typeface="Symbol" charset="2"/>
              </a:rPr>
              <a:t>1</a:t>
            </a:r>
            <a:r>
              <a:rPr lang="en-US" altLang="en-US" i="1">
                <a:ea typeface="Arial" charset="0"/>
                <a:cs typeface="Arial" charset="0"/>
              </a:rPr>
              <a:t>x</a:t>
            </a:r>
            <a:r>
              <a:rPr lang="en-US" altLang="en-US" i="1" baseline="-25000">
                <a:ea typeface="Arial" charset="0"/>
                <a:cs typeface="Arial" charset="0"/>
              </a:rPr>
              <a:t>1</a:t>
            </a:r>
            <a:r>
              <a:rPr lang="en-US" altLang="en-US" i="1">
                <a:ea typeface="Arial" charset="0"/>
                <a:cs typeface="Arial" charset="0"/>
              </a:rPr>
              <a:t> + </a:t>
            </a:r>
            <a:r>
              <a:rPr lang="el-GR" altLang="en-US" i="1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i="1" baseline="-25000">
                <a:ea typeface="Arial" charset="0"/>
                <a:cs typeface="Arial" charset="0"/>
                <a:sym typeface="Symbol" charset="2"/>
              </a:rPr>
              <a:t>2</a:t>
            </a:r>
            <a:r>
              <a:rPr lang="en-US" altLang="en-US" i="1">
                <a:ea typeface="Arial" charset="0"/>
                <a:cs typeface="Arial" charset="0"/>
              </a:rPr>
              <a:t>x</a:t>
            </a:r>
            <a:r>
              <a:rPr lang="en-US" altLang="en-US" i="1" baseline="-25000">
                <a:ea typeface="Arial" charset="0"/>
                <a:cs typeface="Arial" charset="0"/>
              </a:rPr>
              <a:t>2</a:t>
            </a:r>
            <a:r>
              <a:rPr lang="en-US" altLang="en-US" i="1">
                <a:ea typeface="Arial" charset="0"/>
                <a:cs typeface="Arial" charset="0"/>
              </a:rPr>
              <a:t> + ... + </a:t>
            </a:r>
            <a:r>
              <a:rPr lang="el-GR" altLang="en-US" i="1">
                <a:ea typeface="Arial" charset="0"/>
                <a:cs typeface="Arial" charset="0"/>
                <a:sym typeface="Symbol" charset="2"/>
              </a:rPr>
              <a:t></a:t>
            </a:r>
            <a:r>
              <a:rPr lang="en-US" altLang="en-US" i="1" baseline="-25000">
                <a:ea typeface="Arial" charset="0"/>
                <a:cs typeface="Arial" charset="0"/>
                <a:sym typeface="Symbol" charset="2"/>
              </a:rPr>
              <a:t>q</a:t>
            </a:r>
            <a:r>
              <a:rPr lang="en-US" altLang="en-US" i="1">
                <a:ea typeface="Arial" charset="0"/>
                <a:cs typeface="Arial" charset="0"/>
              </a:rPr>
              <a:t>x</a:t>
            </a:r>
            <a:r>
              <a:rPr lang="en-US" altLang="en-US" i="1" baseline="-25000">
                <a:ea typeface="Arial" charset="0"/>
                <a:cs typeface="Arial" charset="0"/>
              </a:rPr>
              <a:t>q </a:t>
            </a:r>
            <a:r>
              <a:rPr lang="en-US" altLang="en-US" i="1">
                <a:ea typeface="Arial" charset="0"/>
                <a:cs typeface="Arial" charset="0"/>
              </a:rPr>
              <a:t>+ </a:t>
            </a:r>
            <a:r>
              <a:rPr lang="en-US" altLang="en-US" i="1">
                <a:ea typeface="Arial" charset="0"/>
                <a:cs typeface="Arial" charset="0"/>
                <a:sym typeface="Symbol" charset="2"/>
              </a:rPr>
              <a:t></a:t>
            </a:r>
          </a:p>
          <a:p>
            <a:r>
              <a:rPr lang="en-US" altLang="en-US">
                <a:ea typeface="Arial" charset="0"/>
                <a:cs typeface="Arial" charset="0"/>
                <a:sym typeface="Symbol" charset="2"/>
              </a:rPr>
              <a:t>Assumptions</a:t>
            </a:r>
          </a:p>
          <a:p>
            <a:pPr lvl="1"/>
            <a:r>
              <a:rPr lang="en-US" altLang="en-US">
                <a:ea typeface="Arial" charset="0"/>
                <a:cs typeface="Arial" charset="0"/>
                <a:sym typeface="Symbol" charset="2"/>
              </a:rPr>
              <a:t>x</a:t>
            </a:r>
            <a:r>
              <a:rPr lang="en-US" altLang="en-US" baseline="-25000">
                <a:ea typeface="Arial" charset="0"/>
                <a:cs typeface="Arial" charset="0"/>
                <a:sym typeface="Symbol" charset="2"/>
              </a:rPr>
              <a:t>1</a:t>
            </a:r>
            <a:r>
              <a:rPr lang="en-US" altLang="en-US">
                <a:ea typeface="Arial" charset="0"/>
                <a:cs typeface="Arial" charset="0"/>
                <a:sym typeface="Symbol" charset="2"/>
              </a:rPr>
              <a:t>,x</a:t>
            </a:r>
            <a:r>
              <a:rPr lang="en-US" altLang="en-US" baseline="-25000">
                <a:ea typeface="Arial" charset="0"/>
                <a:cs typeface="Arial" charset="0"/>
                <a:sym typeface="Symbol" charset="2"/>
              </a:rPr>
              <a:t>2</a:t>
            </a:r>
            <a:r>
              <a:rPr lang="en-US" altLang="en-US">
                <a:ea typeface="Arial" charset="0"/>
                <a:cs typeface="Arial" charset="0"/>
                <a:sym typeface="Symbol" charset="2"/>
              </a:rPr>
              <a:t>,...,x</a:t>
            </a:r>
            <a:r>
              <a:rPr lang="en-US" altLang="en-US" baseline="-25000">
                <a:ea typeface="Arial" charset="0"/>
                <a:cs typeface="Arial" charset="0"/>
                <a:sym typeface="Symbol" charset="2"/>
              </a:rPr>
              <a:t>q </a:t>
            </a:r>
            <a:r>
              <a:rPr lang="en-US" altLang="en-US">
                <a:ea typeface="Arial" charset="0"/>
                <a:cs typeface="Arial" charset="0"/>
                <a:sym typeface="Symbol" charset="2"/>
              </a:rPr>
              <a:t> are measured without error</a:t>
            </a:r>
          </a:p>
          <a:p>
            <a:pPr lvl="1"/>
            <a:r>
              <a:rPr lang="en-US" altLang="en-US">
                <a:ea typeface="Arial" charset="0"/>
                <a:cs typeface="Arial" charset="0"/>
                <a:sym typeface="Symbol" charset="2"/>
              </a:rPr>
              <a:t>The distribution of y is normal with mean </a:t>
            </a:r>
            <a:r>
              <a:rPr lang="el-GR" altLang="en-US" i="1">
                <a:ea typeface="Arial" charset="0"/>
                <a:cs typeface="Arial" charset="0"/>
              </a:rPr>
              <a:t>μ</a:t>
            </a:r>
            <a:r>
              <a:rPr lang="en-US" altLang="en-US" i="1" baseline="-25000">
                <a:ea typeface="Arial" charset="0"/>
                <a:cs typeface="Arial" charset="0"/>
              </a:rPr>
              <a:t>y|x1,x2,...,xq</a:t>
            </a:r>
            <a:r>
              <a:rPr lang="en-US" altLang="en-US" i="1">
                <a:ea typeface="Arial" charset="0"/>
                <a:cs typeface="Arial" charset="0"/>
              </a:rPr>
              <a:t>  </a:t>
            </a:r>
            <a:r>
              <a:rPr lang="en-US" altLang="en-US">
                <a:ea typeface="Arial" charset="0"/>
                <a:cs typeface="Arial" charset="0"/>
              </a:rPr>
              <a:t>and standard deviation </a:t>
            </a:r>
            <a:r>
              <a:rPr lang="el-GR" altLang="en-US" i="1">
                <a:ea typeface="Arial" charset="0"/>
                <a:cs typeface="Arial" charset="0"/>
              </a:rPr>
              <a:t>σ</a:t>
            </a:r>
            <a:r>
              <a:rPr lang="en-US" altLang="en-US" i="1" baseline="-25000">
                <a:ea typeface="Arial" charset="0"/>
                <a:cs typeface="Arial" charset="0"/>
              </a:rPr>
              <a:t>y|x1,x2,...,xq</a:t>
            </a:r>
            <a:r>
              <a:rPr lang="en-US" altLang="en-US" i="1">
                <a:ea typeface="Arial" charset="0"/>
                <a:cs typeface="Arial" charset="0"/>
              </a:rPr>
              <a:t> </a:t>
            </a:r>
          </a:p>
          <a:p>
            <a:pPr lvl="1"/>
            <a:r>
              <a:rPr lang="en-US" altLang="en-US">
                <a:ea typeface="Arial" charset="0"/>
                <a:cs typeface="Arial" charset="0"/>
              </a:rPr>
              <a:t>The population regression model holds</a:t>
            </a:r>
          </a:p>
          <a:p>
            <a:pPr lvl="1"/>
            <a:r>
              <a:rPr lang="en-US" altLang="en-US">
                <a:ea typeface="Arial" charset="0"/>
                <a:cs typeface="Arial" charset="0"/>
              </a:rPr>
              <a:t>For any set of values of the explanatory variables, </a:t>
            </a:r>
            <a:r>
              <a:rPr lang="en-US" altLang="en-US">
                <a:ea typeface="Arial" charset="0"/>
                <a:cs typeface="Arial" charset="0"/>
                <a:sym typeface="Symbol" charset="2"/>
              </a:rPr>
              <a:t>x</a:t>
            </a:r>
            <a:r>
              <a:rPr lang="en-US" altLang="en-US" baseline="-25000">
                <a:ea typeface="Arial" charset="0"/>
                <a:cs typeface="Arial" charset="0"/>
                <a:sym typeface="Symbol" charset="2"/>
              </a:rPr>
              <a:t>1</a:t>
            </a:r>
            <a:r>
              <a:rPr lang="en-US" altLang="en-US">
                <a:ea typeface="Arial" charset="0"/>
                <a:cs typeface="Arial" charset="0"/>
                <a:sym typeface="Symbol" charset="2"/>
              </a:rPr>
              <a:t>,x</a:t>
            </a:r>
            <a:r>
              <a:rPr lang="en-US" altLang="en-US" baseline="-25000">
                <a:ea typeface="Arial" charset="0"/>
                <a:cs typeface="Arial" charset="0"/>
                <a:sym typeface="Symbol" charset="2"/>
              </a:rPr>
              <a:t>2</a:t>
            </a:r>
            <a:r>
              <a:rPr lang="en-US" altLang="en-US">
                <a:ea typeface="Arial" charset="0"/>
                <a:cs typeface="Arial" charset="0"/>
                <a:sym typeface="Symbol" charset="2"/>
              </a:rPr>
              <a:t>,...,x</a:t>
            </a:r>
            <a:r>
              <a:rPr lang="en-US" altLang="en-US" baseline="-25000">
                <a:ea typeface="Arial" charset="0"/>
                <a:cs typeface="Arial" charset="0"/>
                <a:sym typeface="Symbol" charset="2"/>
              </a:rPr>
              <a:t>q </a:t>
            </a:r>
            <a:r>
              <a:rPr lang="en-US" altLang="en-US">
                <a:ea typeface="Arial" charset="0"/>
                <a:cs typeface="Arial" charset="0"/>
                <a:sym typeface="Symbol" charset="2"/>
              </a:rPr>
              <a:t>, </a:t>
            </a:r>
            <a:r>
              <a:rPr lang="el-GR" altLang="en-US" i="1">
                <a:ea typeface="Arial" charset="0"/>
                <a:cs typeface="Arial" charset="0"/>
              </a:rPr>
              <a:t>σ</a:t>
            </a:r>
            <a:r>
              <a:rPr lang="en-US" altLang="en-US" i="1" baseline="-25000">
                <a:ea typeface="Arial" charset="0"/>
                <a:cs typeface="Arial" charset="0"/>
              </a:rPr>
              <a:t>y|x1,x2,...,xq</a:t>
            </a:r>
            <a:r>
              <a:rPr lang="en-US" altLang="en-US" i="1">
                <a:ea typeface="Arial" charset="0"/>
                <a:cs typeface="Arial" charset="0"/>
              </a:rPr>
              <a:t> </a:t>
            </a:r>
            <a:r>
              <a:rPr lang="en-US" altLang="en-US">
                <a:ea typeface="Arial" charset="0"/>
                <a:cs typeface="Arial" charset="0"/>
              </a:rPr>
              <a:t>is constant – homoscedasticity</a:t>
            </a:r>
          </a:p>
          <a:p>
            <a:pPr lvl="1"/>
            <a:r>
              <a:rPr lang="en-US" altLang="en-US">
                <a:ea typeface="Arial" charset="0"/>
                <a:cs typeface="Arial" charset="0"/>
              </a:rPr>
              <a:t>The y outcomes are independent</a:t>
            </a:r>
          </a:p>
          <a:p>
            <a:pPr lvl="1"/>
            <a:endParaRPr lang="en-US" altLang="en-US"/>
          </a:p>
        </p:txBody>
      </p:sp>
      <p:sp>
        <p:nvSpPr>
          <p:cNvPr id="8499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3AF026F-17D6-CA47-AFFD-155EF43FB051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Multiple regression – Least Squares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6018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dirty="0" smtClean="0"/>
                  <a:t>We estimate the regression line</a:t>
                </a:r>
              </a:p>
              <a:p>
                <a:pPr>
                  <a:buNone/>
                </a:pPr>
                <a:r>
                  <a:rPr lang="en-US" altLang="en-US" i="1" dirty="0" smtClean="0"/>
                  <a:t>	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en-US" i="1" smtClean="0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latin typeface="Cambria Math" charset="0"/>
                          </a:rPr>
                          <m:t>𝑦</m:t>
                        </m:r>
                      </m:e>
                    </m:acc>
                    <m:r>
                      <a:rPr lang="en-US" altLang="en-US" b="0" i="1" smtClean="0">
                        <a:latin typeface="Cambria Math" charset="0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altLang="en-US" b="0" i="1" smtClean="0">
                            <a:latin typeface="Cambria Math" charset="0"/>
                          </a:rPr>
                        </m:ctrlPr>
                      </m:accPr>
                      <m:e>
                        <m:r>
                          <a:rPr lang="en-US" alt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𝛼</m:t>
                        </m:r>
                      </m:e>
                    </m:acc>
                    <m:r>
                      <a:rPr lang="en-US" altLang="en-US" b="0" i="1" smtClean="0">
                        <a:latin typeface="Cambria Math" charset="0"/>
                      </a:rPr>
                      <m:t>+ </m:t>
                    </m:r>
                    <m:acc>
                      <m:accPr>
                        <m:chr m:val="̂"/>
                        <m:ctrlPr>
                          <a:rPr lang="en-US" altLang="en-US" b="0" i="1" smtClean="0">
                            <a:latin typeface="Cambria Math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altLang="en-US" i="1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i="1" dirty="0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en-US" b="0" i="1" dirty="0" smtClean="0">
                            <a:latin typeface="Cambria Math" charset="0"/>
                          </a:rPr>
                          <m:t>𝑥</m:t>
                        </m:r>
                      </m:e>
                      <m:sub>
                        <m:r>
                          <a:rPr lang="en-US" altLang="en-US" b="0" i="1" dirty="0" smtClean="0">
                            <a:latin typeface="Cambria Math" charset="0"/>
                          </a:rPr>
                          <m:t>1</m:t>
                        </m:r>
                      </m:sub>
                    </m:sSub>
                    <m:r>
                      <a:rPr lang="en-US" altLang="en-US" b="0" i="1" dirty="0" smtClean="0">
                        <a:latin typeface="Cambria Math" charset="0"/>
                      </a:rPr>
                      <m:t>+ </m:t>
                    </m:r>
                    <m:acc>
                      <m:accPr>
                        <m:chr m:val="̂"/>
                        <m:ctrlPr>
                          <a:rPr lang="en-US" altLang="en-US" b="0" i="1" smtClean="0">
                            <a:latin typeface="Cambria Math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altLang="en-US" i="1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i="1" dirty="0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en-US" b="0" i="1" dirty="0" smtClean="0">
                            <a:latin typeface="Cambria Math" charset="0"/>
                          </a:rPr>
                          <m:t>𝑥</m:t>
                        </m:r>
                      </m:e>
                      <m:sub>
                        <m:r>
                          <a:rPr lang="en-US" altLang="en-US" b="0" i="1" dirty="0" smtClean="0">
                            <a:latin typeface="Cambria Math" charset="0"/>
                          </a:rPr>
                          <m:t>2</m:t>
                        </m:r>
                      </m:sub>
                    </m:sSub>
                    <m:r>
                      <a:rPr lang="en-US" altLang="en-US" b="0" i="1" dirty="0" smtClean="0">
                        <a:latin typeface="Cambria Math" charset="0"/>
                      </a:rPr>
                      <m:t>+ …</m:t>
                    </m:r>
                    <m:acc>
                      <m:accPr>
                        <m:chr m:val="̂"/>
                        <m:ctrlPr>
                          <a:rPr lang="en-US" altLang="en-US" b="0" i="1" smtClean="0">
                            <a:latin typeface="Cambria Math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en-US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𝑞</m:t>
                            </m:r>
                          </m:sub>
                        </m:sSub>
                      </m:e>
                    </m:acc>
                    <m:r>
                      <m:rPr>
                        <m:nor/>
                      </m:rPr>
                      <a:rPr lang="en-US" altLang="en-US" i="1" dirty="0" smtClean="0"/>
                      <m:t> </m:t>
                    </m:r>
                    <m:sSub>
                      <m:sSubPr>
                        <m:ctrlPr>
                          <a:rPr lang="en-US" altLang="en-US" i="1" dirty="0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altLang="en-US" b="0" i="1" dirty="0" smtClean="0">
                            <a:latin typeface="Cambria Math" charset="0"/>
                          </a:rPr>
                          <m:t>𝑥</m:t>
                        </m:r>
                      </m:e>
                      <m:sub>
                        <m:r>
                          <a:rPr lang="en-US" altLang="en-US" b="0" i="1" dirty="0" smtClean="0">
                            <a:latin typeface="Cambria Math" charset="0"/>
                          </a:rPr>
                          <m:t>𝑞</m:t>
                        </m:r>
                      </m:sub>
                    </m:sSub>
                  </m:oMath>
                </a14:m>
                <a:r>
                  <a:rPr lang="en-US" altLang="en-US" i="1" dirty="0"/>
                  <a:t>		</a:t>
                </a:r>
                <a:endParaRPr lang="en-US" altLang="en-US" i="1" dirty="0" smtClean="0"/>
              </a:p>
              <a:p>
                <a:pPr>
                  <a:buFont typeface="Arial" charset="0"/>
                  <a:buNone/>
                </a:pPr>
                <a:r>
                  <a:rPr lang="en-US" altLang="en-US" dirty="0" smtClean="0"/>
                  <a:t>using </a:t>
                </a:r>
                <a:r>
                  <a:rPr lang="en-US" altLang="en-US" dirty="0"/>
                  <a:t>the method of least squares to minimize </a:t>
                </a:r>
              </a:p>
              <a:p>
                <a:pPr>
                  <a:buFont typeface="Arial" charset="0"/>
                  <a:buNone/>
                </a:pPr>
                <a:endParaRPr lang="en-US" altLang="en-US" dirty="0"/>
              </a:p>
              <a:p>
                <a:pPr>
                  <a:buFont typeface="Arial" charset="0"/>
                  <a:buNone/>
                </a:pPr>
                <a:endParaRPr lang="en-US" altLang="en-US" dirty="0"/>
              </a:p>
            </p:txBody>
          </p:sp>
        </mc:Choice>
        <mc:Fallback>
          <p:sp>
            <p:nvSpPr>
              <p:cNvPr id="8601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01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C9EFD2D-7CE2-1945-A57B-E16DF364299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86020" name="Object 4"/>
          <p:cNvGraphicFramePr>
            <a:graphicFrameLocks noChangeAspect="1"/>
          </p:cNvGraphicFramePr>
          <p:nvPr/>
        </p:nvGraphicFramePr>
        <p:xfrm>
          <a:off x="1006475" y="3505200"/>
          <a:ext cx="6065838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3" name="Equation" r:id="rId4" imgW="2870200" imgH="889000" progId="Equation.3">
                  <p:embed/>
                </p:oleObj>
              </mc:Choice>
              <mc:Fallback>
                <p:oleObj name="Equation" r:id="rId4" imgW="2870200" imgH="889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3505200"/>
                        <a:ext cx="6065838" cy="187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Multiple 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For one explanatory variable – the regression model represents a straight line through a cloud of points --  in 2 dimensions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With 2 explanatory variables, the model is a plane in 3 dimensional space (one for each variable)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etc.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In Stata we just add explanatory variables to the regress statement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Try     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regress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fev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age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ht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endParaRPr lang="en-US" alt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15BD77-8849-6B46-AC9C-9672F12F499D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80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AB24C3C-7C21-CF44-8070-2F42B962C3CC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90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We can test hypotheses about individual slopes</a:t>
            </a:r>
          </a:p>
          <a:p>
            <a:r>
              <a:rPr lang="en-US" altLang="en-US"/>
              <a:t>The null hypothesis is H</a:t>
            </a:r>
            <a:r>
              <a:rPr lang="en-US" altLang="en-US" baseline="-25000"/>
              <a:t>0</a:t>
            </a:r>
            <a:r>
              <a:rPr lang="en-US" altLang="en-US"/>
              <a:t>: </a:t>
            </a:r>
            <a:r>
              <a:rPr lang="en-US" altLang="en-US" i="1">
                <a:sym typeface="Symbol" charset="2"/>
              </a:rPr>
              <a:t></a:t>
            </a:r>
            <a:r>
              <a:rPr lang="en-US" altLang="en-US" i="1" baseline="-25000">
                <a:sym typeface="Symbol" charset="2"/>
              </a:rPr>
              <a:t>i </a:t>
            </a:r>
            <a:r>
              <a:rPr lang="en-US" altLang="en-US" i="1">
                <a:sym typeface="Symbol" charset="2"/>
              </a:rPr>
              <a:t>= </a:t>
            </a:r>
            <a:r>
              <a:rPr lang="en-US" altLang="en-US" i="1" baseline="-25000">
                <a:sym typeface="Symbol" charset="2"/>
              </a:rPr>
              <a:t>i0 </a:t>
            </a:r>
            <a:r>
              <a:rPr lang="en-US" altLang="en-US" i="1">
                <a:sym typeface="Symbol" charset="2"/>
              </a:rPr>
              <a:t>(=0) </a:t>
            </a:r>
            <a:r>
              <a:rPr lang="en-US" altLang="en-US">
                <a:sym typeface="Symbol" charset="2"/>
              </a:rPr>
              <a:t>assuming that the values of the other explanatory variables are held constant</a:t>
            </a:r>
          </a:p>
          <a:p>
            <a:r>
              <a:rPr lang="en-US" altLang="en-US">
                <a:sym typeface="Symbol" charset="2"/>
              </a:rPr>
              <a:t>The test statistic </a:t>
            </a:r>
          </a:p>
          <a:p>
            <a:pPr>
              <a:buFont typeface="Arial" charset="0"/>
              <a:buNone/>
            </a:pPr>
            <a:r>
              <a:rPr lang="en-US" altLang="en-US">
                <a:sym typeface="Symbol" charset="2"/>
              </a:rPr>
              <a:t>  follows a t distribution with </a:t>
            </a:r>
            <a:r>
              <a:rPr lang="en-US" altLang="en-US" u="sng">
                <a:sym typeface="Symbol" charset="2"/>
              </a:rPr>
              <a:t>n-q-1</a:t>
            </a:r>
            <a:r>
              <a:rPr lang="en-US" altLang="en-US">
                <a:sym typeface="Symbol" charset="2"/>
              </a:rPr>
              <a:t> degrees of freedom (q explanatory variables)</a:t>
            </a:r>
            <a:endParaRPr lang="en-US" alt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1BE61E7-20FE-D74B-891D-22A65980C3B5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89092" name="Object 2"/>
          <p:cNvGraphicFramePr>
            <a:graphicFrameLocks noChangeAspect="1"/>
          </p:cNvGraphicFramePr>
          <p:nvPr/>
        </p:nvGraphicFramePr>
        <p:xfrm>
          <a:off x="3733800" y="4114800"/>
          <a:ext cx="1295400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5" name="Equation" r:id="rId3" imgW="736600" imgH="482600" progId="Equation.3">
                  <p:embed/>
                </p:oleObj>
              </mc:Choice>
              <mc:Fallback>
                <p:oleObj name="Equation" r:id="rId3" imgW="736600" imgH="482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114800"/>
                        <a:ext cx="1295400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A79B0C-A572-E848-95C5-0FD6C3895E7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90114" name="Rectangle 4"/>
          <p:cNvSpPr>
            <a:spLocks noChangeArrowheads="1"/>
          </p:cNvSpPr>
          <p:nvPr/>
        </p:nvSpPr>
        <p:spPr bwMode="auto">
          <a:xfrm>
            <a:off x="457200" y="649288"/>
            <a:ext cx="8305800" cy="369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0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. regress fev age ht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0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      Source |       SS       df       MS              Number of obs =     654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-------------+------------------------------           F(  </a:t>
            </a:r>
            <a:r>
              <a:rPr lang="en-US" altLang="en-US" sz="1300" b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2</a:t>
            </a: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,   651) = 1067.96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       Model |  376.244941     </a:t>
            </a:r>
            <a:r>
              <a:rPr lang="en-US" altLang="en-US" sz="1300" b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2</a:t>
            </a: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  188.122471           Prob &gt; F      =  0.0000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    Residual |  114.674892   651  .176151908           R-squared     =  0.7664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-------------+------------------------------           Adj R-squared =  0.7657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       Total |  490.919833   653  .751791475           Root MSE      =   .4197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0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         fev |      Coef.   Std. Err.      t    P&gt;|t|     [95% Conf. Interval]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         age |   .0542807   .0091061     5.96   0.000     .0363998    .0721616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          ht |   .1097118   .0047162    23.26   0.000      .100451    .1189726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       _cons |  -4.610466   .2242706   -20.56   0.000    -5.050847   -4.170085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300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30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90115" name="TextBox 5"/>
          <p:cNvSpPr txBox="1">
            <a:spLocks noChangeArrowheads="1"/>
          </p:cNvSpPr>
          <p:nvPr/>
        </p:nvSpPr>
        <p:spPr bwMode="auto">
          <a:xfrm>
            <a:off x="685800" y="4343400"/>
            <a:ext cx="7543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000">
                <a:latin typeface="Arial" charset="0"/>
              </a:rPr>
              <a:t>Now the F-test has 2 degrees of freedom in the numerator because there are 2 explanatory variables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000">
                <a:latin typeface="Arial" charset="0"/>
              </a:rPr>
              <a:t>R</a:t>
            </a:r>
            <a:r>
              <a:rPr lang="en-US" altLang="en-US" sz="2000" baseline="30000">
                <a:latin typeface="Arial" charset="0"/>
              </a:rPr>
              <a:t>2 </a:t>
            </a:r>
            <a:r>
              <a:rPr lang="en-US" altLang="en-US" sz="2000">
                <a:latin typeface="Arial" charset="0"/>
              </a:rPr>
              <a:t>will always increase as you add more variables into the model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000">
                <a:latin typeface="Arial" charset="0"/>
              </a:rPr>
              <a:t>The Adj R-squared accounts for the addition of variables and is comparable across models with different numbers of parameters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000">
                <a:latin typeface="Arial" charset="0"/>
              </a:rPr>
              <a:t>Note that the beta for age decreased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4175"/>
            <a:ext cx="8229600" cy="14446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Simple linear regression example: Regression </a:t>
            </a:r>
            <a:r>
              <a:rPr lang="en-US" sz="3600" smtClean="0"/>
              <a:t>of FEV on age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FEV=</a:t>
            </a:r>
            <a:r>
              <a:rPr lang="en-US" sz="3100" dirty="0" smtClean="0"/>
              <a:t> α̂ + β̂ age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4000" dirty="0" smtClean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0" y="1752600"/>
            <a:ext cx="91440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altLang="en-US" sz="1500" b="1">
                <a:latin typeface="Arial" charset="0"/>
                <a:ea typeface="Arial" charset="0"/>
                <a:cs typeface="Arial" charset="0"/>
              </a:rPr>
              <a:t>regress  yvar xvar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1500" b="1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. regress fev age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Source |       SS       df       MS              Number of obs =     654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-------------+------------------------------           F(  1,   652) =  872.18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Model |  280.919154     1  280.919154           Prob &gt; F      =  0.0000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Residual |  210.000679   652  .322086931           R-squared     =  0.5722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-------------+------------------------------           Adj R-squared =  0.5716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Total |  490.919833   653  .751791475           Root MSE      =  .56753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fev |      Coef.   Std. Err.      t    P&gt;|t|     [95% Conf. Interval]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age |    .222041   .0075185    29.53   0.000     .2072777    .2368043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_cons |   .4316481   .0778954     5.54   0.000      .278692    .5846042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  <a:r>
              <a:rPr lang="en-US" altLang="en-US" sz="1600"/>
              <a:t>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Times New Roman" charset="0"/>
                <a:ea typeface="Times New Roman" charset="0"/>
                <a:cs typeface="Times New Roman" charset="0"/>
              </a:rPr>
              <a:t>β̂ </a:t>
            </a:r>
            <a:r>
              <a:rPr lang="en-US" altLang="en-US" sz="1600"/>
              <a:t>̂ </a:t>
            </a:r>
            <a:r>
              <a:rPr lang="en-US" altLang="en-US" sz="1600" b="1"/>
              <a:t>= Coef for age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altLang="en-US" sz="1600"/>
              <a:t>α̂ </a:t>
            </a:r>
            <a:r>
              <a:rPr lang="en-US" altLang="en-US" sz="1600" b="1"/>
              <a:t>= _cons (short for constant)</a:t>
            </a:r>
          </a:p>
        </p:txBody>
      </p:sp>
      <p:sp>
        <p:nvSpPr>
          <p:cNvPr id="21507" name="Oval 6"/>
          <p:cNvSpPr>
            <a:spLocks noChangeArrowheads="1"/>
          </p:cNvSpPr>
          <p:nvPr/>
        </p:nvSpPr>
        <p:spPr bwMode="auto">
          <a:xfrm>
            <a:off x="1905000" y="4800600"/>
            <a:ext cx="1143000" cy="762000"/>
          </a:xfrm>
          <a:prstGeom prst="ellipse">
            <a:avLst/>
          </a:prstGeom>
          <a:noFill/>
          <a:ln w="25400">
            <a:solidFill>
              <a:srgbClr val="FF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13B653-8CE1-C949-8F84-FA9EE61B3A45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en-US"/>
              <a:t>Examine the residuals…</a:t>
            </a:r>
          </a:p>
        </p:txBody>
      </p:sp>
      <p:sp>
        <p:nvSpPr>
          <p:cNvPr id="9113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F89B163-E406-7E44-AF09-4E61B5E026F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70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91139" name="Rectangle 1"/>
          <p:cNvSpPr>
            <a:spLocks noChangeArrowheads="1"/>
          </p:cNvSpPr>
          <p:nvPr/>
        </p:nvSpPr>
        <p:spPr bwMode="auto">
          <a:xfrm>
            <a:off x="685800" y="5562600"/>
            <a:ext cx="7543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urier New" charset="0"/>
                <a:ea typeface="Courier New" charset="0"/>
                <a:cs typeface="Courier New" charset="0"/>
              </a:rPr>
              <a:t>rvfplot, title(Residuals versus fitted for regression of age and height on FEV)</a:t>
            </a:r>
          </a:p>
        </p:txBody>
      </p:sp>
      <p:pic>
        <p:nvPicPr>
          <p:cNvPr id="7475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713" y="1143000"/>
            <a:ext cx="616585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935952C-F1BB-E84C-88E5-2B746ACE3F2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71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7577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075" y="990600"/>
            <a:ext cx="6384925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 next time</a:t>
            </a:r>
          </a:p>
        </p:txBody>
      </p:sp>
      <p:sp>
        <p:nvSpPr>
          <p:cNvPr id="931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Read Pagano and Gauvreau</a:t>
            </a:r>
          </a:p>
          <a:p>
            <a:pPr lvl="1" eaLnBrk="1" hangingPunct="1">
              <a:buFont typeface="Arial" charset="0"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Pagano and Gauvreau Chapters 18-19 (review)</a:t>
            </a:r>
          </a:p>
          <a:p>
            <a:pPr lvl="1" eaLnBrk="1" hangingPunct="1"/>
            <a:r>
              <a:rPr lang="en-US" altLang="en-US"/>
              <a:t>Pagano and Gauvreau Chapter 20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Arrow Connector 18"/>
          <p:cNvCxnSpPr/>
          <p:nvPr/>
        </p:nvCxnSpPr>
        <p:spPr>
          <a:xfrm rot="16200000" flipV="1">
            <a:off x="2095500" y="3619500"/>
            <a:ext cx="2209800" cy="1371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493838"/>
            <a:ext cx="8229600" cy="5287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120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regress fev age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Source |       SS       df       MS              Number of obs =     654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-------------+------------------------------           F(  1,   652) =  872.18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Model |  280.919154     1  280.919154           Prob &gt; F      =  0.0000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Residual |  210.000679   652  .322086931           R-squared     =  0.5722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-------------+------------------------------           Adj R-squared =  0.5716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Total |  490.919833   653  .751791475           Root MSE      =  .56753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 fev |      Coef.   Std. Err.      t    P&gt;|t|     [95% Conf. Interval]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 age |    .222041   .0075185    29.53   0.000     .2072777    .2368043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_cons |   .4316481   .0778954     5.54   0.000      .278692    .5846042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  <a:r>
              <a:rPr lang="en-US" altLang="en-US" sz="1300"/>
              <a:t>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l-GR" altLang="en-US" sz="1200" b="1" i="1" baseline="30000">
              <a:ea typeface="Arial" charset="0"/>
              <a:cs typeface="Arial" charset="0"/>
            </a:endParaRP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95C9CA-B54C-BA44-94B8-EC3300329F6D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2532" name="TextBox 5"/>
          <p:cNvSpPr txBox="1">
            <a:spLocks noChangeArrowheads="1"/>
          </p:cNvSpPr>
          <p:nvPr/>
        </p:nvSpPr>
        <p:spPr bwMode="auto">
          <a:xfrm>
            <a:off x="8162925" y="2590800"/>
            <a:ext cx="981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=.7565</a:t>
            </a:r>
            <a:r>
              <a:rPr lang="en-US" altLang="en-US" sz="1800" baseline="30000">
                <a:latin typeface="Arial" charset="0"/>
              </a:rPr>
              <a:t>2</a:t>
            </a:r>
            <a:endParaRPr lang="en-US" altLang="en-US" sz="1800">
              <a:latin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7858125" y="2743200"/>
            <a:ext cx="381000" cy="3175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0" y="995363"/>
          <a:ext cx="579120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Equation" r:id="rId4" imgW="2794000" imgH="292100" progId="Equation.3">
                  <p:embed/>
                </p:oleObj>
              </mc:Choice>
              <mc:Fallback>
                <p:oleObj name="Equation" r:id="rId4" imgW="2794000" imgH="292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95363"/>
                        <a:ext cx="5791200" cy="604837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 flipH="1" flipV="1">
            <a:off x="495300" y="3619500"/>
            <a:ext cx="205740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82550" y="4724400"/>
          <a:ext cx="52879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Equation" r:id="rId6" imgW="2895600" imgH="292100" progId="Equation.3">
                  <p:embed/>
                </p:oleObj>
              </mc:Choice>
              <mc:Fallback>
                <p:oleObj name="Equation" r:id="rId6" imgW="2895600" imgH="292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" y="4724400"/>
                        <a:ext cx="5287963" cy="533400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1409700" y="5410200"/>
          <a:ext cx="43053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tion" r:id="rId8" imgW="2514600" imgH="508000" progId="Equation.3">
                  <p:embed/>
                </p:oleObj>
              </mc:Choice>
              <mc:Fallback>
                <p:oleObj name="Equation" r:id="rId8" imgW="2514600" imgH="5080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5410200"/>
                        <a:ext cx="4305300" cy="869950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Arrow Connector 14"/>
          <p:cNvCxnSpPr/>
          <p:nvPr/>
        </p:nvCxnSpPr>
        <p:spPr>
          <a:xfrm rot="16200000" flipH="1">
            <a:off x="2057400" y="1981200"/>
            <a:ext cx="990600" cy="228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4495800" y="2776538"/>
            <a:ext cx="1066800" cy="4238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Arrow Connector 18"/>
          <p:cNvCxnSpPr/>
          <p:nvPr/>
        </p:nvCxnSpPr>
        <p:spPr>
          <a:xfrm rot="16200000" flipV="1">
            <a:off x="2095500" y="3619500"/>
            <a:ext cx="2209800" cy="1371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493838"/>
            <a:ext cx="8229600" cy="5287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120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regress fev age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Source |       SS       df       MS              Number of obs =     654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-------------+------------------------------           F(  1,   652) =  872.18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Model |  280.919154     1  280.919154           Prob &gt; F      =  0.0000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Residual |  210.000679   652  .322086931           R-squared     =  0.5722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-------------+------------------------------           Adj R-squared =  0.5716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Total |  490.919833   653  .751791475           Root MSE      =  .56753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 fev |      Coef.   Std. Err.      t    P&gt;|t|     [95% Conf. Interval]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 age |    .222041   .0075185    29.53   0.000     .2072777    .2368043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_cons |   .4316481   .0778954     5.54   0.000      .278692    .5846042</a:t>
            </a:r>
          </a:p>
          <a:p>
            <a:pPr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  <a:r>
              <a:rPr lang="en-US" altLang="en-US" sz="1300"/>
              <a:t>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l-GR" altLang="en-US" sz="1200" b="1" i="1" baseline="30000">
              <a:ea typeface="Arial" charset="0"/>
              <a:cs typeface="Arial" charset="0"/>
            </a:endParaRPr>
          </a:p>
        </p:txBody>
      </p:sp>
      <p:sp>
        <p:nvSpPr>
          <p:cNvPr id="2457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BE77F9-1438-2A46-8C7A-07A19CAE2F5B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4580" name="TextBox 5"/>
          <p:cNvSpPr txBox="1">
            <a:spLocks noChangeArrowheads="1"/>
          </p:cNvSpPr>
          <p:nvPr/>
        </p:nvSpPr>
        <p:spPr bwMode="auto">
          <a:xfrm>
            <a:off x="8162925" y="2590800"/>
            <a:ext cx="981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=.7565</a:t>
            </a:r>
            <a:r>
              <a:rPr lang="en-US" altLang="en-US" sz="1800" baseline="30000">
                <a:latin typeface="Arial" charset="0"/>
              </a:rPr>
              <a:t>2</a:t>
            </a:r>
            <a:endParaRPr lang="en-US" altLang="en-US" sz="1800">
              <a:latin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7858125" y="2743200"/>
            <a:ext cx="381000" cy="3175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0" y="995363"/>
          <a:ext cx="579120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Equation" r:id="rId3" imgW="2794000" imgH="292100" progId="Equation.3">
                  <p:embed/>
                </p:oleObj>
              </mc:Choice>
              <mc:Fallback>
                <p:oleObj name="Equation" r:id="rId3" imgW="2794000" imgH="292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95363"/>
                        <a:ext cx="5791200" cy="6048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 flipH="1" flipV="1">
            <a:off x="495300" y="3619500"/>
            <a:ext cx="205740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82550" y="4724400"/>
          <a:ext cx="52879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0" name="Equation" r:id="rId5" imgW="2895600" imgH="292100" progId="Equation.3">
                  <p:embed/>
                </p:oleObj>
              </mc:Choice>
              <mc:Fallback>
                <p:oleObj name="Equation" r:id="rId5" imgW="2895600" imgH="292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" y="4724400"/>
                        <a:ext cx="5287963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409700" y="5410200"/>
          <a:ext cx="43053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1" name="Equation" r:id="rId7" imgW="2514600" imgH="508000" progId="Equation.3">
                  <p:embed/>
                </p:oleObj>
              </mc:Choice>
              <mc:Fallback>
                <p:oleObj name="Equation" r:id="rId7" imgW="2514600" imgH="5080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5410200"/>
                        <a:ext cx="4305300" cy="8699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Arrow Connector 14"/>
          <p:cNvCxnSpPr/>
          <p:nvPr/>
        </p:nvCxnSpPr>
        <p:spPr>
          <a:xfrm rot="16200000" flipH="1">
            <a:off x="2057400" y="1981200"/>
            <a:ext cx="990600" cy="2286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7" name="TextBox 12"/>
          <p:cNvSpPr txBox="1">
            <a:spLocks noChangeArrowheads="1"/>
          </p:cNvSpPr>
          <p:nvPr/>
        </p:nvSpPr>
        <p:spPr bwMode="auto">
          <a:xfrm>
            <a:off x="6096000" y="4953000"/>
            <a:ext cx="838200" cy="4619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Arial" charset="0"/>
              </a:rPr>
              <a:t>s</a:t>
            </a:r>
            <a:r>
              <a:rPr lang="en-US" altLang="en-US" sz="2400" i="1" baseline="30000">
                <a:latin typeface="Arial" charset="0"/>
              </a:rPr>
              <a:t>2</a:t>
            </a:r>
            <a:r>
              <a:rPr lang="en-US" altLang="en-US" sz="2400" i="1" baseline="-25000">
                <a:latin typeface="Arial" charset="0"/>
              </a:rPr>
              <a:t>y</a:t>
            </a:r>
            <a:endParaRPr lang="en-US" altLang="en-US" sz="2400" i="1">
              <a:latin typeface="Arial" charset="0"/>
            </a:endParaRPr>
          </a:p>
        </p:txBody>
      </p:sp>
      <p:sp>
        <p:nvSpPr>
          <p:cNvPr id="24588" name="TextBox 13"/>
          <p:cNvSpPr txBox="1">
            <a:spLocks noChangeArrowheads="1"/>
          </p:cNvSpPr>
          <p:nvPr/>
        </p:nvSpPr>
        <p:spPr bwMode="auto">
          <a:xfrm>
            <a:off x="6781800" y="838200"/>
            <a:ext cx="762000" cy="4619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Arial" charset="0"/>
              </a:rPr>
              <a:t>s</a:t>
            </a:r>
            <a:r>
              <a:rPr lang="en-US" altLang="en-US" sz="2400" i="1" baseline="30000">
                <a:latin typeface="Arial" charset="0"/>
              </a:rPr>
              <a:t>2</a:t>
            </a:r>
            <a:r>
              <a:rPr lang="en-US" altLang="en-US" sz="2400" i="1" baseline="-25000">
                <a:latin typeface="Arial" charset="0"/>
              </a:rPr>
              <a:t>y|x</a:t>
            </a:r>
            <a:endParaRPr lang="en-US" altLang="en-US" sz="2400" i="1">
              <a:latin typeface="Arial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4419600" y="1143000"/>
            <a:ext cx="2209800" cy="167481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24587" idx="1"/>
          </p:cNvCxnSpPr>
          <p:nvPr/>
        </p:nvCxnSpPr>
        <p:spPr>
          <a:xfrm flipH="1" flipV="1">
            <a:off x="4495800" y="3124200"/>
            <a:ext cx="1600200" cy="20589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1" name="TextBox 22"/>
          <p:cNvSpPr txBox="1">
            <a:spLocks noChangeArrowheads="1"/>
          </p:cNvSpPr>
          <p:nvPr/>
        </p:nvSpPr>
        <p:spPr bwMode="auto">
          <a:xfrm>
            <a:off x="8153400" y="3200400"/>
            <a:ext cx="838200" cy="4619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latin typeface="Arial" charset="0"/>
              </a:rPr>
              <a:t>s</a:t>
            </a:r>
            <a:r>
              <a:rPr lang="en-US" altLang="en-US" sz="2400" i="1" baseline="-25000">
                <a:latin typeface="Arial" charset="0"/>
              </a:rPr>
              <a:t>y|x</a:t>
            </a:r>
            <a:endParaRPr lang="en-US" altLang="en-US" sz="2400" i="1">
              <a:latin typeface="Arial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 flipV="1">
            <a:off x="7848600" y="3124200"/>
            <a:ext cx="304800" cy="3063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36743</TotalTime>
  <Words>3226</Words>
  <Application>Microsoft Macintosh PowerPoint</Application>
  <PresentationFormat>On-screen Show (4:3)</PresentationFormat>
  <Paragraphs>545</Paragraphs>
  <Slides>72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80" baseType="lpstr">
      <vt:lpstr>Arial</vt:lpstr>
      <vt:lpstr>Calibri</vt:lpstr>
      <vt:lpstr>Symbol</vt:lpstr>
      <vt:lpstr>Courier New</vt:lpstr>
      <vt:lpstr>Times New Roman</vt:lpstr>
      <vt:lpstr>Wingdings</vt:lpstr>
      <vt:lpstr>Office Theme</vt:lpstr>
      <vt:lpstr>Microsoft Equation 3.0</vt:lpstr>
      <vt:lpstr>Biostat 200 Lecture 10</vt:lpstr>
      <vt:lpstr>Announcements</vt:lpstr>
      <vt:lpstr>Simple linear regression</vt:lpstr>
      <vt:lpstr>Simple linear regression</vt:lpstr>
      <vt:lpstr>Simple linear regression</vt:lpstr>
      <vt:lpstr>Simple linear regression</vt:lpstr>
      <vt:lpstr>Simple linear regression example: Regression of FEV on age FEV= α̂ + β̂ age </vt:lpstr>
      <vt:lpstr>PowerPoint Presentation</vt:lpstr>
      <vt:lpstr>PowerPoint Presentation</vt:lpstr>
      <vt:lpstr>Inference for regression coefficients</vt:lpstr>
      <vt:lpstr>Inference  for predicted values</vt:lpstr>
      <vt:lpstr>Inference  for predicted values</vt:lpstr>
      <vt:lpstr>PowerPoint Presentation</vt:lpstr>
      <vt:lpstr>PowerPoint Presentation</vt:lpstr>
      <vt:lpstr>PowerPoint Presentation</vt:lpstr>
      <vt:lpstr>Prediction intervals</vt:lpstr>
      <vt:lpstr>Prediction intervals</vt:lpstr>
      <vt:lpstr>PowerPoint Presentation</vt:lpstr>
      <vt:lpstr>PowerPoint Presentation</vt:lpstr>
      <vt:lpstr>PowerPoint Presentation</vt:lpstr>
      <vt:lpstr>PowerPoint Presentation</vt:lpstr>
      <vt:lpstr>Model fit</vt:lpstr>
      <vt:lpstr>Model fit</vt:lpstr>
      <vt:lpstr>Model fit -- Residuals</vt:lpstr>
      <vt:lpstr>PowerPoint Presentation</vt:lpstr>
      <vt:lpstr>Residuals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Transformations</vt:lpstr>
      <vt:lpstr>Log function refresher</vt:lpstr>
      <vt:lpstr>Log function refresher</vt:lpstr>
      <vt:lpstr>Log transformations</vt:lpstr>
      <vt:lpstr>PowerPoint Presentation</vt:lpstr>
      <vt:lpstr>PowerPoint Presentation</vt:lpstr>
      <vt:lpstr>PowerPoint Presentation</vt:lpstr>
      <vt:lpstr>PowerPoint Presentation</vt:lpstr>
      <vt:lpstr>Interpretation of regression coefficients for transformed y value</vt:lpstr>
      <vt:lpstr>For example…</vt:lpstr>
      <vt:lpstr>Now using height as the independent variable</vt:lpstr>
      <vt:lpstr>PowerPoint Presentation</vt:lpstr>
      <vt:lpstr>Now using height as the independent variable</vt:lpstr>
      <vt:lpstr>PowerPoint Presentation</vt:lpstr>
      <vt:lpstr>PowerPoint Presentation</vt:lpstr>
      <vt:lpstr>Categorical independent variables</vt:lpstr>
      <vt:lpstr>Categorical independent variables</vt:lpstr>
      <vt:lpstr>Categorical independent variables</vt:lpstr>
      <vt:lpstr>PowerPoint Presentation</vt:lpstr>
      <vt:lpstr>PowerPoint Presentation</vt:lpstr>
      <vt:lpstr>Categorical independent variable</vt:lpstr>
      <vt:lpstr>PowerPoint Presentation</vt:lpstr>
      <vt:lpstr>Categorical independent variables</vt:lpstr>
      <vt:lpstr>Categorical independent variables</vt:lpstr>
      <vt:lpstr>Categorical independent variables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Multiple regression</vt:lpstr>
      <vt:lpstr>PowerPoint Presentation</vt:lpstr>
      <vt:lpstr>Multiple regression – Least Squares</vt:lpstr>
      <vt:lpstr>Multiple regression</vt:lpstr>
      <vt:lpstr>PowerPoint Presentation</vt:lpstr>
      <vt:lpstr>PowerPoint Presentation</vt:lpstr>
      <vt:lpstr>PowerPoint Presentation</vt:lpstr>
      <vt:lpstr>Examine the residuals…</vt:lpstr>
      <vt:lpstr>PowerPoint Presentation</vt:lpstr>
      <vt:lpstr>For next time</vt:lpstr>
    </vt:vector>
  </TitlesOfParts>
  <Company>UCSF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10</dc:title>
  <dc:creator>Judy Hahn</dc:creator>
  <cp:lastModifiedBy>Judy Hahn</cp:lastModifiedBy>
  <cp:revision>130</cp:revision>
  <dcterms:created xsi:type="dcterms:W3CDTF">2010-10-02T17:22:38Z</dcterms:created>
  <dcterms:modified xsi:type="dcterms:W3CDTF">2016-11-15T18:01:57Z</dcterms:modified>
</cp:coreProperties>
</file>