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81"/>
  </p:notesMasterIdLst>
  <p:handoutMasterIdLst>
    <p:handoutMasterId r:id="rId82"/>
  </p:handoutMasterIdLst>
  <p:sldIdLst>
    <p:sldId id="421" r:id="rId6"/>
    <p:sldId id="422" r:id="rId7"/>
    <p:sldId id="423" r:id="rId8"/>
    <p:sldId id="424" r:id="rId9"/>
    <p:sldId id="425" r:id="rId10"/>
    <p:sldId id="426" r:id="rId11"/>
    <p:sldId id="427" r:id="rId12"/>
    <p:sldId id="428" r:id="rId13"/>
    <p:sldId id="429" r:id="rId14"/>
    <p:sldId id="430" r:id="rId15"/>
    <p:sldId id="431" r:id="rId16"/>
    <p:sldId id="432" r:id="rId17"/>
    <p:sldId id="433" r:id="rId18"/>
    <p:sldId id="434" r:id="rId19"/>
    <p:sldId id="435" r:id="rId20"/>
    <p:sldId id="436" r:id="rId21"/>
    <p:sldId id="437" r:id="rId22"/>
    <p:sldId id="438" r:id="rId23"/>
    <p:sldId id="439" r:id="rId24"/>
    <p:sldId id="440" r:id="rId25"/>
    <p:sldId id="441" r:id="rId26"/>
    <p:sldId id="442" r:id="rId27"/>
    <p:sldId id="443" r:id="rId28"/>
    <p:sldId id="444" r:id="rId29"/>
    <p:sldId id="445" r:id="rId30"/>
    <p:sldId id="446" r:id="rId31"/>
    <p:sldId id="447" r:id="rId32"/>
    <p:sldId id="448" r:id="rId33"/>
    <p:sldId id="449" r:id="rId34"/>
    <p:sldId id="450" r:id="rId35"/>
    <p:sldId id="451" r:id="rId36"/>
    <p:sldId id="418" r:id="rId37"/>
    <p:sldId id="323" r:id="rId38"/>
    <p:sldId id="324" r:id="rId39"/>
    <p:sldId id="326" r:id="rId40"/>
    <p:sldId id="327" r:id="rId41"/>
    <p:sldId id="332" r:id="rId42"/>
    <p:sldId id="333" r:id="rId43"/>
    <p:sldId id="336" r:id="rId44"/>
    <p:sldId id="337" r:id="rId45"/>
    <p:sldId id="339" r:id="rId46"/>
    <p:sldId id="340" r:id="rId47"/>
    <p:sldId id="343" r:id="rId48"/>
    <p:sldId id="419" r:id="rId49"/>
    <p:sldId id="420"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88" r:id="rId66"/>
    <p:sldId id="360" r:id="rId67"/>
    <p:sldId id="361" r:id="rId68"/>
    <p:sldId id="362" r:id="rId69"/>
    <p:sldId id="363" r:id="rId70"/>
    <p:sldId id="364" r:id="rId71"/>
    <p:sldId id="365" r:id="rId72"/>
    <p:sldId id="366" r:id="rId73"/>
    <p:sldId id="367" r:id="rId74"/>
    <p:sldId id="368" r:id="rId75"/>
    <p:sldId id="370" r:id="rId76"/>
    <p:sldId id="371" r:id="rId77"/>
    <p:sldId id="372" r:id="rId78"/>
    <p:sldId id="373" r:id="rId79"/>
    <p:sldId id="287" r:id="rId80"/>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4" userDrawn="1">
          <p15:clr>
            <a:srgbClr val="A4A3A4"/>
          </p15:clr>
        </p15:guide>
        <p15:guide id="2" orient="horz" pos="2652" userDrawn="1">
          <p15:clr>
            <a:srgbClr val="A4A3A4"/>
          </p15:clr>
        </p15:guide>
        <p15:guide id="3" orient="horz" pos="3024">
          <p15:clr>
            <a:srgbClr val="A4A3A4"/>
          </p15:clr>
        </p15:guide>
        <p15:guide id="4" orient="horz" pos="1644" userDrawn="1">
          <p15:clr>
            <a:srgbClr val="A4A3A4"/>
          </p15:clr>
        </p15:guide>
        <p15:guide id="5" orient="horz" pos="215">
          <p15:clr>
            <a:srgbClr val="A4A3A4"/>
          </p15:clr>
        </p15:guide>
        <p15:guide id="6" orient="horz" pos="1116" userDrawn="1">
          <p15:clr>
            <a:srgbClr val="A4A3A4"/>
          </p15:clr>
        </p15:guide>
        <p15:guide id="7" orient="horz" pos="396" userDrawn="1">
          <p15:clr>
            <a:srgbClr val="A4A3A4"/>
          </p15:clr>
        </p15:guide>
        <p15:guide id="8" orient="horz" pos="2954">
          <p15:clr>
            <a:srgbClr val="A4A3A4"/>
          </p15:clr>
        </p15:guide>
        <p15:guide id="9" orient="horz" pos="173">
          <p15:clr>
            <a:srgbClr val="A4A3A4"/>
          </p15:clr>
        </p15:guide>
        <p15:guide id="10" pos="168" userDrawn="1">
          <p15:clr>
            <a:srgbClr val="A4A3A4"/>
          </p15:clr>
        </p15:guide>
        <p15:guide id="11" pos="5590">
          <p15:clr>
            <a:srgbClr val="A4A3A4"/>
          </p15:clr>
        </p15:guide>
        <p15:guide id="12" pos="2880">
          <p15:clr>
            <a:srgbClr val="A4A3A4"/>
          </p15:clr>
        </p15:guide>
        <p15:guide id="13" pos="768" userDrawn="1">
          <p15:clr>
            <a:srgbClr val="A4A3A4"/>
          </p15:clr>
        </p15:guide>
        <p15:guide id="14" pos="1411">
          <p15:clr>
            <a:srgbClr val="A4A3A4"/>
          </p15:clr>
        </p15:guide>
        <p15:guide id="15" pos="5287">
          <p15:clr>
            <a:srgbClr val="A4A3A4"/>
          </p15:clr>
        </p15:guide>
        <p15:guide id="16" pos="346">
          <p15:clr>
            <a:srgbClr val="A4A3A4"/>
          </p15:clr>
        </p15:guide>
        <p15:guide id="17" pos="4090">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iff-Marco, Salma" initials="SS" lastIdx="10" clrIdx="0">
    <p:extLst>
      <p:ext uri="{19B8F6BF-5375-455C-9EA6-DF929625EA0E}">
        <p15:presenceInfo xmlns:p15="http://schemas.microsoft.com/office/powerpoint/2012/main" userId="S-1-5-21-85988526-270563788-795043731-22896" providerId="AD"/>
      </p:ext>
    </p:extLst>
  </p:cmAuthor>
  <p:cmAuthor id="2" name="Allen, Laura" initials="AL" lastIdx="5" clrIdx="1">
    <p:extLst>
      <p:ext uri="{19B8F6BF-5375-455C-9EA6-DF929625EA0E}">
        <p15:presenceInfo xmlns:p15="http://schemas.microsoft.com/office/powerpoint/2012/main" userId="Allen, Laura" providerId="None"/>
      </p:ext>
    </p:extLst>
  </p:cmAuthor>
  <p:cmAuthor id="3" name="Kathleen Major" initials="KM" lastIdx="13" clrIdx="5">
    <p:extLst>
      <p:ext uri="{19B8F6BF-5375-455C-9EA6-DF929625EA0E}">
        <p15:presenceInfo xmlns:p15="http://schemas.microsoft.com/office/powerpoint/2012/main" userId="064958d7f7dd55bf" providerId="Windows Live"/>
      </p:ext>
    </p:extLst>
  </p:cmAuthor>
  <p:cmAuthor id="4" name="Shariff-Marco, Salma" initials="SS [2]" lastIdx="5" clrIdx="3">
    <p:extLst>
      <p:ext uri="{19B8F6BF-5375-455C-9EA6-DF929625EA0E}">
        <p15:presenceInfo xmlns:p15="http://schemas.microsoft.com/office/powerpoint/2012/main" userId="S-1-5-21-2695169584-3817918341-3537416689-212509" providerId="AD"/>
      </p:ext>
    </p:extLst>
  </p:cmAuthor>
  <p:cmAuthor id="5" name="Gomez, Scarlett" initials="GS" lastIdx="1" clrIdx="4">
    <p:extLst>
      <p:ext uri="{19B8F6BF-5375-455C-9EA6-DF929625EA0E}">
        <p15:presenceInfo xmlns:p15="http://schemas.microsoft.com/office/powerpoint/2012/main" userId="S-1-5-21-2695169584-3817918341-3537416689-2040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049"/>
    <a:srgbClr val="EC1848"/>
    <a:srgbClr val="178CCB"/>
    <a:srgbClr val="90BD31"/>
    <a:srgbClr val="18A3AC"/>
    <a:srgbClr val="000000"/>
    <a:srgbClr val="F48024"/>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8" autoAdjust="0"/>
    <p:restoredTop sz="71212" autoAdjust="0"/>
  </p:normalViewPr>
  <p:slideViewPr>
    <p:cSldViewPr snapToGrid="0" showGuides="1">
      <p:cViewPr varScale="1">
        <p:scale>
          <a:sx n="65" d="100"/>
          <a:sy n="65" d="100"/>
        </p:scale>
        <p:origin x="1472" y="44"/>
      </p:cViewPr>
      <p:guideLst>
        <p:guide orient="horz" pos="804"/>
        <p:guide orient="horz" pos="2652"/>
        <p:guide orient="horz" pos="3024"/>
        <p:guide orient="horz" pos="1644"/>
        <p:guide orient="horz" pos="215"/>
        <p:guide orient="horz" pos="1116"/>
        <p:guide orient="horz" pos="396"/>
        <p:guide orient="horz" pos="2954"/>
        <p:guide orient="horz" pos="173"/>
        <p:guide pos="168"/>
        <p:guide pos="5590"/>
        <p:guide pos="2880"/>
        <p:guide pos="768"/>
        <p:guide pos="1411"/>
        <p:guide pos="5287"/>
        <p:guide pos="346"/>
        <p:guide pos="4090"/>
      </p:guideLst>
    </p:cSldViewPr>
  </p:slideViewPr>
  <p:outlineViewPr>
    <p:cViewPr>
      <p:scale>
        <a:sx n="33" d="100"/>
        <a:sy n="33" d="100"/>
      </p:scale>
      <p:origin x="0" y="0"/>
    </p:cViewPr>
  </p:outlineViewPr>
  <p:notesTextViewPr>
    <p:cViewPr>
      <p:scale>
        <a:sx n="3" d="2"/>
        <a:sy n="3" d="2"/>
      </p:scale>
      <p:origin x="0" y="0"/>
    </p:cViewPr>
  </p:notesTextViewPr>
  <p:sorterViewPr>
    <p:cViewPr>
      <p:scale>
        <a:sx n="71" d="100"/>
        <a:sy n="71" d="100"/>
      </p:scale>
      <p:origin x="0" y="0"/>
    </p:cViewPr>
  </p:sorterViewPr>
  <p:notesViewPr>
    <p:cSldViewPr snapToGrid="0">
      <p:cViewPr>
        <p:scale>
          <a:sx n="108" d="100"/>
          <a:sy n="108" d="100"/>
        </p:scale>
        <p:origin x="3448" y="-38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Sheet1!$B$4</c:f>
              <c:strCache>
                <c:ptCount val="1"/>
                <c:pt idx="0">
                  <c:v>&lt; = high school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2001-2005</c:v>
                </c:pt>
                <c:pt idx="1">
                  <c:v>2006-2010</c:v>
                </c:pt>
                <c:pt idx="2">
                  <c:v>2011-2012</c:v>
                </c:pt>
              </c:strCache>
            </c:strRef>
          </c:cat>
          <c:val>
            <c:numRef>
              <c:f>Sheet1!$C$4:$E$4</c:f>
              <c:numCache>
                <c:formatCode>General</c:formatCode>
                <c:ptCount val="3"/>
                <c:pt idx="0">
                  <c:v>33</c:v>
                </c:pt>
                <c:pt idx="1">
                  <c:v>30</c:v>
                </c:pt>
                <c:pt idx="2">
                  <c:v>28</c:v>
                </c:pt>
              </c:numCache>
            </c:numRef>
          </c:val>
          <c:smooth val="0"/>
          <c:extLst>
            <c:ext xmlns:c16="http://schemas.microsoft.com/office/drawing/2014/chart" uri="{C3380CC4-5D6E-409C-BE32-E72D297353CC}">
              <c16:uniqueId val="{00000000-B89A-48AB-AFA1-9861ED24C44A}"/>
            </c:ext>
          </c:extLst>
        </c:ser>
        <c:ser>
          <c:idx val="1"/>
          <c:order val="1"/>
          <c:tx>
            <c:strRef>
              <c:f>Sheet1!$B$5</c:f>
              <c:strCache>
                <c:ptCount val="1"/>
                <c:pt idx="0">
                  <c:v>some college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2001-2005</c:v>
                </c:pt>
                <c:pt idx="1">
                  <c:v>2006-2010</c:v>
                </c:pt>
                <c:pt idx="2">
                  <c:v>2011-2012</c:v>
                </c:pt>
              </c:strCache>
            </c:strRef>
          </c:cat>
          <c:val>
            <c:numRef>
              <c:f>Sheet1!$C$5:$E$5</c:f>
              <c:numCache>
                <c:formatCode>General</c:formatCode>
                <c:ptCount val="3"/>
                <c:pt idx="0">
                  <c:v>27</c:v>
                </c:pt>
                <c:pt idx="1">
                  <c:v>22</c:v>
                </c:pt>
                <c:pt idx="2">
                  <c:v>20</c:v>
                </c:pt>
              </c:numCache>
            </c:numRef>
          </c:val>
          <c:smooth val="0"/>
          <c:extLst>
            <c:ext xmlns:c16="http://schemas.microsoft.com/office/drawing/2014/chart" uri="{C3380CC4-5D6E-409C-BE32-E72D297353CC}">
              <c16:uniqueId val="{00000001-B89A-48AB-AFA1-9861ED24C44A}"/>
            </c:ext>
          </c:extLst>
        </c:ser>
        <c:ser>
          <c:idx val="2"/>
          <c:order val="2"/>
          <c:tx>
            <c:strRef>
              <c:f>Sheet1!$B$6</c:f>
              <c:strCache>
                <c:ptCount val="1"/>
                <c:pt idx="0">
                  <c:v>college graduate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2001-2005</c:v>
                </c:pt>
                <c:pt idx="1">
                  <c:v>2006-2010</c:v>
                </c:pt>
                <c:pt idx="2">
                  <c:v>2011-2012</c:v>
                </c:pt>
              </c:strCache>
            </c:strRef>
          </c:cat>
          <c:val>
            <c:numRef>
              <c:f>Sheet1!$C$6:$E$6</c:f>
              <c:numCache>
                <c:formatCode>General</c:formatCode>
                <c:ptCount val="3"/>
                <c:pt idx="0">
                  <c:v>17</c:v>
                </c:pt>
                <c:pt idx="1">
                  <c:v>15</c:v>
                </c:pt>
                <c:pt idx="2">
                  <c:v>16</c:v>
                </c:pt>
              </c:numCache>
            </c:numRef>
          </c:val>
          <c:smooth val="0"/>
          <c:extLst>
            <c:ext xmlns:c16="http://schemas.microsoft.com/office/drawing/2014/chart" uri="{C3380CC4-5D6E-409C-BE32-E72D297353CC}">
              <c16:uniqueId val="{00000002-B89A-48AB-AFA1-9861ED24C44A}"/>
            </c:ext>
          </c:extLst>
        </c:ser>
        <c:ser>
          <c:idx val="3"/>
          <c:order val="3"/>
          <c:tx>
            <c:strRef>
              <c:f>Sheet1!$B$7</c:f>
              <c:strCache>
                <c:ptCount val="1"/>
                <c:pt idx="0">
                  <c:v>post graduate</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2001-2005</c:v>
                </c:pt>
                <c:pt idx="1">
                  <c:v>2006-2010</c:v>
                </c:pt>
                <c:pt idx="2">
                  <c:v>2011-2012</c:v>
                </c:pt>
              </c:strCache>
            </c:strRef>
          </c:cat>
          <c:val>
            <c:numRef>
              <c:f>Sheet1!$C$7:$E$7</c:f>
              <c:numCache>
                <c:formatCode>General</c:formatCode>
                <c:ptCount val="3"/>
                <c:pt idx="0">
                  <c:v>10</c:v>
                </c:pt>
                <c:pt idx="1">
                  <c:v>10</c:v>
                </c:pt>
                <c:pt idx="2">
                  <c:v>8</c:v>
                </c:pt>
              </c:numCache>
            </c:numRef>
          </c:val>
          <c:smooth val="0"/>
          <c:extLst>
            <c:ext xmlns:c16="http://schemas.microsoft.com/office/drawing/2014/chart" uri="{C3380CC4-5D6E-409C-BE32-E72D297353CC}">
              <c16:uniqueId val="{00000003-B89A-48AB-AFA1-9861ED24C44A}"/>
            </c:ext>
          </c:extLst>
        </c:ser>
        <c:dLbls>
          <c:dLblPos val="ctr"/>
          <c:showLegendKey val="0"/>
          <c:showVal val="1"/>
          <c:showCatName val="0"/>
          <c:showSerName val="0"/>
          <c:showPercent val="0"/>
          <c:showBubbleSize val="0"/>
        </c:dLbls>
        <c:smooth val="0"/>
        <c:axId val="372282832"/>
        <c:axId val="372284008"/>
      </c:lineChart>
      <c:catAx>
        <c:axId val="3722828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2284008"/>
        <c:crosses val="autoZero"/>
        <c:auto val="1"/>
        <c:lblAlgn val="ctr"/>
        <c:lblOffset val="100"/>
        <c:noMultiLvlLbl val="0"/>
      </c:catAx>
      <c:valAx>
        <c:axId val="372284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22828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F60B0A-0BC0-4B15-B188-F5B19091D30A}"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C83441E4-4451-4B71-B445-CE35739FDC9B}">
      <dgm:prSet phldrT="[Text]" custT="1"/>
      <dgm:spPr>
        <a:ln>
          <a:noFill/>
        </a:ln>
      </dgm:spPr>
      <dgm:t>
        <a:bodyPr/>
        <a:lstStyle/>
        <a:p>
          <a:r>
            <a:rPr lang="en-US" sz="1100" dirty="0">
              <a:solidFill>
                <a:schemeClr val="tx1">
                  <a:lumMod val="95000"/>
                  <a:lumOff val="5000"/>
                </a:schemeClr>
              </a:solidFill>
            </a:rPr>
            <a:t>Neighbor-hood and Built Environment</a:t>
          </a:r>
        </a:p>
      </dgm:t>
    </dgm:pt>
    <dgm:pt modelId="{D466174F-8CFC-4B6A-AE4D-23D605E69605}" type="parTrans" cxnId="{AA0D4D75-2B79-4945-9F1A-0304F24684B1}">
      <dgm:prSet/>
      <dgm:spPr/>
      <dgm:t>
        <a:bodyPr/>
        <a:lstStyle/>
        <a:p>
          <a:endParaRPr lang="en-US" sz="2800"/>
        </a:p>
      </dgm:t>
    </dgm:pt>
    <dgm:pt modelId="{DECBC63F-5A6C-4CA1-A41A-7837D306B93D}" type="sibTrans" cxnId="{AA0D4D75-2B79-4945-9F1A-0304F24684B1}">
      <dgm:prSet custT="1"/>
      <dgm:spPr/>
      <dgm:t>
        <a:bodyPr/>
        <a:lstStyle/>
        <a:p>
          <a:endParaRPr lang="en-US" sz="1000"/>
        </a:p>
      </dgm:t>
    </dgm:pt>
    <dgm:pt modelId="{7C376692-3C23-4D7E-8A3B-7EABCAED988F}">
      <dgm:prSet phldrT="[Text]" custT="1"/>
      <dgm:spPr>
        <a:ln>
          <a:noFill/>
        </a:ln>
      </dgm:spPr>
      <dgm:t>
        <a:bodyPr/>
        <a:lstStyle/>
        <a:p>
          <a:r>
            <a:rPr lang="en-US" sz="1100" dirty="0">
              <a:solidFill>
                <a:schemeClr val="tx1">
                  <a:lumMod val="95000"/>
                  <a:lumOff val="5000"/>
                </a:schemeClr>
              </a:solidFill>
            </a:rPr>
            <a:t>Social and Community Context</a:t>
          </a:r>
        </a:p>
      </dgm:t>
    </dgm:pt>
    <dgm:pt modelId="{9AEED78B-6ECB-4783-8249-06CA60FAAD45}" type="parTrans" cxnId="{8DA6C573-2964-4FB8-8848-BB2F2C986185}">
      <dgm:prSet/>
      <dgm:spPr/>
      <dgm:t>
        <a:bodyPr/>
        <a:lstStyle/>
        <a:p>
          <a:endParaRPr lang="en-US" sz="2800"/>
        </a:p>
      </dgm:t>
    </dgm:pt>
    <dgm:pt modelId="{8E6ED8EA-E7B2-4CD6-B830-7703014D015B}" type="sibTrans" cxnId="{8DA6C573-2964-4FB8-8848-BB2F2C986185}">
      <dgm:prSet custT="1"/>
      <dgm:spPr/>
      <dgm:t>
        <a:bodyPr/>
        <a:lstStyle/>
        <a:p>
          <a:endParaRPr lang="en-US" sz="1000"/>
        </a:p>
      </dgm:t>
    </dgm:pt>
    <dgm:pt modelId="{1968A9A6-8DF9-4A24-B9E8-5B5E85F45EE3}">
      <dgm:prSet phldrT="[Text]" custT="1"/>
      <dgm:spPr>
        <a:ln>
          <a:noFill/>
        </a:ln>
      </dgm:spPr>
      <dgm:t>
        <a:bodyPr/>
        <a:lstStyle/>
        <a:p>
          <a:r>
            <a:rPr lang="en-US" sz="1100" dirty="0">
              <a:solidFill>
                <a:schemeClr val="tx1">
                  <a:lumMod val="95000"/>
                  <a:lumOff val="5000"/>
                </a:schemeClr>
              </a:solidFill>
            </a:rPr>
            <a:t>Education</a:t>
          </a:r>
        </a:p>
      </dgm:t>
    </dgm:pt>
    <dgm:pt modelId="{E378BEAB-C184-4B99-941A-5036048C584B}" type="parTrans" cxnId="{F4FDCA27-753B-4577-9C2E-7D5EFBF75687}">
      <dgm:prSet/>
      <dgm:spPr/>
      <dgm:t>
        <a:bodyPr/>
        <a:lstStyle/>
        <a:p>
          <a:endParaRPr lang="en-US" sz="2800"/>
        </a:p>
      </dgm:t>
    </dgm:pt>
    <dgm:pt modelId="{53C0E0B2-B2E6-4A8A-84EE-A5DFAE451F40}" type="sibTrans" cxnId="{F4FDCA27-753B-4577-9C2E-7D5EFBF75687}">
      <dgm:prSet custT="1"/>
      <dgm:spPr/>
      <dgm:t>
        <a:bodyPr/>
        <a:lstStyle/>
        <a:p>
          <a:endParaRPr lang="en-US" sz="1000"/>
        </a:p>
      </dgm:t>
    </dgm:pt>
    <dgm:pt modelId="{ABC78474-5A5F-42EC-87BD-2BD76776F803}">
      <dgm:prSet phldrT="[Text]" custT="1"/>
      <dgm:spPr>
        <a:ln>
          <a:noFill/>
        </a:ln>
      </dgm:spPr>
      <dgm:t>
        <a:bodyPr/>
        <a:lstStyle/>
        <a:p>
          <a:r>
            <a:rPr lang="en-US" sz="1100" dirty="0">
              <a:solidFill>
                <a:schemeClr val="tx1">
                  <a:lumMod val="95000"/>
                  <a:lumOff val="5000"/>
                </a:schemeClr>
              </a:solidFill>
            </a:rPr>
            <a:t>Economic Stability</a:t>
          </a:r>
        </a:p>
      </dgm:t>
    </dgm:pt>
    <dgm:pt modelId="{8141A68B-B0AA-4428-BBC7-FCF2205DD0E6}" type="parTrans" cxnId="{A1BBB051-B004-4BC5-BC8D-4134CA81DF71}">
      <dgm:prSet/>
      <dgm:spPr/>
      <dgm:t>
        <a:bodyPr/>
        <a:lstStyle/>
        <a:p>
          <a:endParaRPr lang="en-US" sz="2800"/>
        </a:p>
      </dgm:t>
    </dgm:pt>
    <dgm:pt modelId="{F564B53B-F278-4206-8CAC-00A5DC45E7BA}" type="sibTrans" cxnId="{A1BBB051-B004-4BC5-BC8D-4134CA81DF71}">
      <dgm:prSet custT="1"/>
      <dgm:spPr/>
      <dgm:t>
        <a:bodyPr/>
        <a:lstStyle/>
        <a:p>
          <a:endParaRPr lang="en-US" sz="1000"/>
        </a:p>
      </dgm:t>
    </dgm:pt>
    <dgm:pt modelId="{7370831B-8DE2-4BAC-8B54-434780052AE0}">
      <dgm:prSet phldrT="[Text]" custT="1"/>
      <dgm:spPr>
        <a:ln>
          <a:noFill/>
        </a:ln>
      </dgm:spPr>
      <dgm:t>
        <a:bodyPr/>
        <a:lstStyle/>
        <a:p>
          <a:r>
            <a:rPr lang="en-US" sz="1100">
              <a:solidFill>
                <a:schemeClr val="tx1">
                  <a:lumMod val="95000"/>
                  <a:lumOff val="5000"/>
                </a:schemeClr>
              </a:solidFill>
            </a:rPr>
            <a:t>Health </a:t>
          </a:r>
          <a:r>
            <a:rPr lang="en-US" sz="1100" dirty="0">
              <a:solidFill>
                <a:schemeClr val="tx1">
                  <a:lumMod val="95000"/>
                  <a:lumOff val="5000"/>
                </a:schemeClr>
              </a:solidFill>
            </a:rPr>
            <a:t>and Health Care</a:t>
          </a:r>
        </a:p>
      </dgm:t>
    </dgm:pt>
    <dgm:pt modelId="{69F4D8A9-92C9-4561-A970-28A3ED2803D0}" type="parTrans" cxnId="{EF55C498-923A-4A71-893C-E74CA335B6C6}">
      <dgm:prSet/>
      <dgm:spPr/>
      <dgm:t>
        <a:bodyPr/>
        <a:lstStyle/>
        <a:p>
          <a:endParaRPr lang="en-US"/>
        </a:p>
      </dgm:t>
    </dgm:pt>
    <dgm:pt modelId="{FD6E7871-723A-4C9F-B6D0-D1B02BEA655E}" type="sibTrans" cxnId="{EF55C498-923A-4A71-893C-E74CA335B6C6}">
      <dgm:prSet/>
      <dgm:spPr/>
      <dgm:t>
        <a:bodyPr/>
        <a:lstStyle/>
        <a:p>
          <a:endParaRPr lang="en-US"/>
        </a:p>
      </dgm:t>
    </dgm:pt>
    <dgm:pt modelId="{5036D361-83F4-4988-AC3B-2D6F819DDFB9}" type="pres">
      <dgm:prSet presAssocID="{7FF60B0A-0BC0-4B15-B188-F5B19091D30A}" presName="cycle" presStyleCnt="0">
        <dgm:presLayoutVars>
          <dgm:dir/>
          <dgm:resizeHandles val="exact"/>
        </dgm:presLayoutVars>
      </dgm:prSet>
      <dgm:spPr/>
      <dgm:t>
        <a:bodyPr/>
        <a:lstStyle/>
        <a:p>
          <a:endParaRPr lang="en-US"/>
        </a:p>
      </dgm:t>
    </dgm:pt>
    <dgm:pt modelId="{BA7ED653-C046-49DC-BFDA-6908F5BCFE69}" type="pres">
      <dgm:prSet presAssocID="{C83441E4-4451-4B71-B445-CE35739FDC9B}" presName="node" presStyleLbl="node1" presStyleIdx="0" presStyleCnt="5">
        <dgm:presLayoutVars>
          <dgm:bulletEnabled val="1"/>
        </dgm:presLayoutVars>
      </dgm:prSet>
      <dgm:spPr/>
      <dgm:t>
        <a:bodyPr/>
        <a:lstStyle/>
        <a:p>
          <a:endParaRPr lang="en-US"/>
        </a:p>
      </dgm:t>
    </dgm:pt>
    <dgm:pt modelId="{08FCFA2A-6E51-4537-9E5D-0E224FDC08F2}" type="pres">
      <dgm:prSet presAssocID="{DECBC63F-5A6C-4CA1-A41A-7837D306B93D}" presName="sibTrans" presStyleLbl="sibTrans2D1" presStyleIdx="0" presStyleCnt="5"/>
      <dgm:spPr/>
      <dgm:t>
        <a:bodyPr/>
        <a:lstStyle/>
        <a:p>
          <a:endParaRPr lang="en-US"/>
        </a:p>
      </dgm:t>
    </dgm:pt>
    <dgm:pt modelId="{125CF9FA-0098-4777-A28D-1AFF679A10B9}" type="pres">
      <dgm:prSet presAssocID="{DECBC63F-5A6C-4CA1-A41A-7837D306B93D}" presName="connectorText" presStyleLbl="sibTrans2D1" presStyleIdx="0" presStyleCnt="5"/>
      <dgm:spPr/>
      <dgm:t>
        <a:bodyPr/>
        <a:lstStyle/>
        <a:p>
          <a:endParaRPr lang="en-US"/>
        </a:p>
      </dgm:t>
    </dgm:pt>
    <dgm:pt modelId="{A495D771-86D2-4578-8323-040B91AA300A}" type="pres">
      <dgm:prSet presAssocID="{7C376692-3C23-4D7E-8A3B-7EABCAED988F}" presName="node" presStyleLbl="node1" presStyleIdx="1" presStyleCnt="5">
        <dgm:presLayoutVars>
          <dgm:bulletEnabled val="1"/>
        </dgm:presLayoutVars>
      </dgm:prSet>
      <dgm:spPr/>
      <dgm:t>
        <a:bodyPr/>
        <a:lstStyle/>
        <a:p>
          <a:endParaRPr lang="en-US"/>
        </a:p>
      </dgm:t>
    </dgm:pt>
    <dgm:pt modelId="{83CDD116-A51C-4907-8BCF-CEA16614E926}" type="pres">
      <dgm:prSet presAssocID="{8E6ED8EA-E7B2-4CD6-B830-7703014D015B}" presName="sibTrans" presStyleLbl="sibTrans2D1" presStyleIdx="1" presStyleCnt="5"/>
      <dgm:spPr/>
      <dgm:t>
        <a:bodyPr/>
        <a:lstStyle/>
        <a:p>
          <a:endParaRPr lang="en-US"/>
        </a:p>
      </dgm:t>
    </dgm:pt>
    <dgm:pt modelId="{054D2BD9-8140-4099-AB93-606A2DE607ED}" type="pres">
      <dgm:prSet presAssocID="{8E6ED8EA-E7B2-4CD6-B830-7703014D015B}" presName="connectorText" presStyleLbl="sibTrans2D1" presStyleIdx="1" presStyleCnt="5"/>
      <dgm:spPr/>
      <dgm:t>
        <a:bodyPr/>
        <a:lstStyle/>
        <a:p>
          <a:endParaRPr lang="en-US"/>
        </a:p>
      </dgm:t>
    </dgm:pt>
    <dgm:pt modelId="{AE38CEBF-D2D2-40B4-880D-89132B27729A}" type="pres">
      <dgm:prSet presAssocID="{7370831B-8DE2-4BAC-8B54-434780052AE0}" presName="node" presStyleLbl="node1" presStyleIdx="2" presStyleCnt="5">
        <dgm:presLayoutVars>
          <dgm:bulletEnabled val="1"/>
        </dgm:presLayoutVars>
      </dgm:prSet>
      <dgm:spPr/>
      <dgm:t>
        <a:bodyPr/>
        <a:lstStyle/>
        <a:p>
          <a:endParaRPr lang="en-US"/>
        </a:p>
      </dgm:t>
    </dgm:pt>
    <dgm:pt modelId="{555D890C-3304-4AE4-8648-CA1DBCC956CE}" type="pres">
      <dgm:prSet presAssocID="{FD6E7871-723A-4C9F-B6D0-D1B02BEA655E}" presName="sibTrans" presStyleLbl="sibTrans2D1" presStyleIdx="2" presStyleCnt="5"/>
      <dgm:spPr/>
      <dgm:t>
        <a:bodyPr/>
        <a:lstStyle/>
        <a:p>
          <a:endParaRPr lang="en-US"/>
        </a:p>
      </dgm:t>
    </dgm:pt>
    <dgm:pt modelId="{A54DBA26-6449-42C3-827E-ABF108489EEA}" type="pres">
      <dgm:prSet presAssocID="{FD6E7871-723A-4C9F-B6D0-D1B02BEA655E}" presName="connectorText" presStyleLbl="sibTrans2D1" presStyleIdx="2" presStyleCnt="5"/>
      <dgm:spPr/>
      <dgm:t>
        <a:bodyPr/>
        <a:lstStyle/>
        <a:p>
          <a:endParaRPr lang="en-US"/>
        </a:p>
      </dgm:t>
    </dgm:pt>
    <dgm:pt modelId="{A817298E-7A68-41E7-88E6-3D7F9FE2FE2B}" type="pres">
      <dgm:prSet presAssocID="{1968A9A6-8DF9-4A24-B9E8-5B5E85F45EE3}" presName="node" presStyleLbl="node1" presStyleIdx="3" presStyleCnt="5">
        <dgm:presLayoutVars>
          <dgm:bulletEnabled val="1"/>
        </dgm:presLayoutVars>
      </dgm:prSet>
      <dgm:spPr/>
      <dgm:t>
        <a:bodyPr/>
        <a:lstStyle/>
        <a:p>
          <a:endParaRPr lang="en-US"/>
        </a:p>
      </dgm:t>
    </dgm:pt>
    <dgm:pt modelId="{4D1F7F11-6B50-46DE-A72A-AE73CAD2FC6C}" type="pres">
      <dgm:prSet presAssocID="{53C0E0B2-B2E6-4A8A-84EE-A5DFAE451F40}" presName="sibTrans" presStyleLbl="sibTrans2D1" presStyleIdx="3" presStyleCnt="5"/>
      <dgm:spPr/>
      <dgm:t>
        <a:bodyPr/>
        <a:lstStyle/>
        <a:p>
          <a:endParaRPr lang="en-US"/>
        </a:p>
      </dgm:t>
    </dgm:pt>
    <dgm:pt modelId="{35FDD77F-C1A6-4AA1-84B4-B1E229B2BEBD}" type="pres">
      <dgm:prSet presAssocID="{53C0E0B2-B2E6-4A8A-84EE-A5DFAE451F40}" presName="connectorText" presStyleLbl="sibTrans2D1" presStyleIdx="3" presStyleCnt="5"/>
      <dgm:spPr/>
      <dgm:t>
        <a:bodyPr/>
        <a:lstStyle/>
        <a:p>
          <a:endParaRPr lang="en-US"/>
        </a:p>
      </dgm:t>
    </dgm:pt>
    <dgm:pt modelId="{078EF963-7AC4-4990-B51E-05C6E350BC93}" type="pres">
      <dgm:prSet presAssocID="{ABC78474-5A5F-42EC-87BD-2BD76776F803}" presName="node" presStyleLbl="node1" presStyleIdx="4" presStyleCnt="5">
        <dgm:presLayoutVars>
          <dgm:bulletEnabled val="1"/>
        </dgm:presLayoutVars>
      </dgm:prSet>
      <dgm:spPr/>
      <dgm:t>
        <a:bodyPr/>
        <a:lstStyle/>
        <a:p>
          <a:endParaRPr lang="en-US"/>
        </a:p>
      </dgm:t>
    </dgm:pt>
    <dgm:pt modelId="{620FA24A-F9C4-4B66-950B-484F24649880}" type="pres">
      <dgm:prSet presAssocID="{F564B53B-F278-4206-8CAC-00A5DC45E7BA}" presName="sibTrans" presStyleLbl="sibTrans2D1" presStyleIdx="4" presStyleCnt="5"/>
      <dgm:spPr/>
      <dgm:t>
        <a:bodyPr/>
        <a:lstStyle/>
        <a:p>
          <a:endParaRPr lang="en-US"/>
        </a:p>
      </dgm:t>
    </dgm:pt>
    <dgm:pt modelId="{6CD7F418-CADD-4110-9BC0-6BC5F6E41D0D}" type="pres">
      <dgm:prSet presAssocID="{F564B53B-F278-4206-8CAC-00A5DC45E7BA}" presName="connectorText" presStyleLbl="sibTrans2D1" presStyleIdx="4" presStyleCnt="5"/>
      <dgm:spPr/>
      <dgm:t>
        <a:bodyPr/>
        <a:lstStyle/>
        <a:p>
          <a:endParaRPr lang="en-US"/>
        </a:p>
      </dgm:t>
    </dgm:pt>
  </dgm:ptLst>
  <dgm:cxnLst>
    <dgm:cxn modelId="{09EDA02E-F194-4FCE-98CB-C3669108D787}" type="presOf" srcId="{53C0E0B2-B2E6-4A8A-84EE-A5DFAE451F40}" destId="{4D1F7F11-6B50-46DE-A72A-AE73CAD2FC6C}" srcOrd="0" destOrd="0" presId="urn:microsoft.com/office/officeart/2005/8/layout/cycle2"/>
    <dgm:cxn modelId="{91FFA933-6574-47E2-AF66-461D8FB9914D}" type="presOf" srcId="{53C0E0B2-B2E6-4A8A-84EE-A5DFAE451F40}" destId="{35FDD77F-C1A6-4AA1-84B4-B1E229B2BEBD}" srcOrd="1" destOrd="0" presId="urn:microsoft.com/office/officeart/2005/8/layout/cycle2"/>
    <dgm:cxn modelId="{43742CA6-8E66-451A-8C33-96618C64B9DC}" type="presOf" srcId="{ABC78474-5A5F-42EC-87BD-2BD76776F803}" destId="{078EF963-7AC4-4990-B51E-05C6E350BC93}" srcOrd="0" destOrd="0" presId="urn:microsoft.com/office/officeart/2005/8/layout/cycle2"/>
    <dgm:cxn modelId="{A1BBB051-B004-4BC5-BC8D-4134CA81DF71}" srcId="{7FF60B0A-0BC0-4B15-B188-F5B19091D30A}" destId="{ABC78474-5A5F-42EC-87BD-2BD76776F803}" srcOrd="4" destOrd="0" parTransId="{8141A68B-B0AA-4428-BBC7-FCF2205DD0E6}" sibTransId="{F564B53B-F278-4206-8CAC-00A5DC45E7BA}"/>
    <dgm:cxn modelId="{259E2CE7-EB38-42C4-9D38-87D8E511E3D0}" type="presOf" srcId="{7C376692-3C23-4D7E-8A3B-7EABCAED988F}" destId="{A495D771-86D2-4578-8323-040B91AA300A}" srcOrd="0" destOrd="0" presId="urn:microsoft.com/office/officeart/2005/8/layout/cycle2"/>
    <dgm:cxn modelId="{F7EB18BE-92AC-4BAC-B409-A7865A24A3D8}" type="presOf" srcId="{DECBC63F-5A6C-4CA1-A41A-7837D306B93D}" destId="{08FCFA2A-6E51-4537-9E5D-0E224FDC08F2}" srcOrd="0" destOrd="0" presId="urn:microsoft.com/office/officeart/2005/8/layout/cycle2"/>
    <dgm:cxn modelId="{E9BBF13C-4C12-42DC-8BB7-66E9CAA9928D}" type="presOf" srcId="{8E6ED8EA-E7B2-4CD6-B830-7703014D015B}" destId="{054D2BD9-8140-4099-AB93-606A2DE607ED}" srcOrd="1" destOrd="0" presId="urn:microsoft.com/office/officeart/2005/8/layout/cycle2"/>
    <dgm:cxn modelId="{93570D09-EACA-4B9D-82EA-0D1F744D31E9}" type="presOf" srcId="{7370831B-8DE2-4BAC-8B54-434780052AE0}" destId="{AE38CEBF-D2D2-40B4-880D-89132B27729A}" srcOrd="0" destOrd="0" presId="urn:microsoft.com/office/officeart/2005/8/layout/cycle2"/>
    <dgm:cxn modelId="{8A211830-DEB9-45F8-A50B-1330557BBE0A}" type="presOf" srcId="{F564B53B-F278-4206-8CAC-00A5DC45E7BA}" destId="{620FA24A-F9C4-4B66-950B-484F24649880}" srcOrd="0" destOrd="0" presId="urn:microsoft.com/office/officeart/2005/8/layout/cycle2"/>
    <dgm:cxn modelId="{08B6A8FE-BDD5-4FF5-BA48-F17B1909ABB9}" type="presOf" srcId="{1968A9A6-8DF9-4A24-B9E8-5B5E85F45EE3}" destId="{A817298E-7A68-41E7-88E6-3D7F9FE2FE2B}" srcOrd="0" destOrd="0" presId="urn:microsoft.com/office/officeart/2005/8/layout/cycle2"/>
    <dgm:cxn modelId="{CD002CCF-516D-4B22-8D74-3E694D1B5F40}" type="presOf" srcId="{DECBC63F-5A6C-4CA1-A41A-7837D306B93D}" destId="{125CF9FA-0098-4777-A28D-1AFF679A10B9}" srcOrd="1" destOrd="0" presId="urn:microsoft.com/office/officeart/2005/8/layout/cycle2"/>
    <dgm:cxn modelId="{B3168050-8877-4427-8845-376514F7C389}" type="presOf" srcId="{7FF60B0A-0BC0-4B15-B188-F5B19091D30A}" destId="{5036D361-83F4-4988-AC3B-2D6F819DDFB9}" srcOrd="0" destOrd="0" presId="urn:microsoft.com/office/officeart/2005/8/layout/cycle2"/>
    <dgm:cxn modelId="{F4FDCA27-753B-4577-9C2E-7D5EFBF75687}" srcId="{7FF60B0A-0BC0-4B15-B188-F5B19091D30A}" destId="{1968A9A6-8DF9-4A24-B9E8-5B5E85F45EE3}" srcOrd="3" destOrd="0" parTransId="{E378BEAB-C184-4B99-941A-5036048C584B}" sibTransId="{53C0E0B2-B2E6-4A8A-84EE-A5DFAE451F40}"/>
    <dgm:cxn modelId="{B4C43EA4-68BB-411C-AE1B-4BA186361355}" type="presOf" srcId="{FD6E7871-723A-4C9F-B6D0-D1B02BEA655E}" destId="{A54DBA26-6449-42C3-827E-ABF108489EEA}" srcOrd="1" destOrd="0" presId="urn:microsoft.com/office/officeart/2005/8/layout/cycle2"/>
    <dgm:cxn modelId="{D0FCF539-C4D4-469A-B961-9641B1F367E2}" type="presOf" srcId="{F564B53B-F278-4206-8CAC-00A5DC45E7BA}" destId="{6CD7F418-CADD-4110-9BC0-6BC5F6E41D0D}" srcOrd="1" destOrd="0" presId="urn:microsoft.com/office/officeart/2005/8/layout/cycle2"/>
    <dgm:cxn modelId="{54FA94D4-F004-4AA6-AA23-A2031F82DC55}" type="presOf" srcId="{C83441E4-4451-4B71-B445-CE35739FDC9B}" destId="{BA7ED653-C046-49DC-BFDA-6908F5BCFE69}" srcOrd="0" destOrd="0" presId="urn:microsoft.com/office/officeart/2005/8/layout/cycle2"/>
    <dgm:cxn modelId="{8DA6C573-2964-4FB8-8848-BB2F2C986185}" srcId="{7FF60B0A-0BC0-4B15-B188-F5B19091D30A}" destId="{7C376692-3C23-4D7E-8A3B-7EABCAED988F}" srcOrd="1" destOrd="0" parTransId="{9AEED78B-6ECB-4783-8249-06CA60FAAD45}" sibTransId="{8E6ED8EA-E7B2-4CD6-B830-7703014D015B}"/>
    <dgm:cxn modelId="{AA0D4D75-2B79-4945-9F1A-0304F24684B1}" srcId="{7FF60B0A-0BC0-4B15-B188-F5B19091D30A}" destId="{C83441E4-4451-4B71-B445-CE35739FDC9B}" srcOrd="0" destOrd="0" parTransId="{D466174F-8CFC-4B6A-AE4D-23D605E69605}" sibTransId="{DECBC63F-5A6C-4CA1-A41A-7837D306B93D}"/>
    <dgm:cxn modelId="{EF55C498-923A-4A71-893C-E74CA335B6C6}" srcId="{7FF60B0A-0BC0-4B15-B188-F5B19091D30A}" destId="{7370831B-8DE2-4BAC-8B54-434780052AE0}" srcOrd="2" destOrd="0" parTransId="{69F4D8A9-92C9-4561-A970-28A3ED2803D0}" sibTransId="{FD6E7871-723A-4C9F-B6D0-D1B02BEA655E}"/>
    <dgm:cxn modelId="{AF7EC881-CA50-42C6-8DC5-AE9DB0BA183B}" type="presOf" srcId="{8E6ED8EA-E7B2-4CD6-B830-7703014D015B}" destId="{83CDD116-A51C-4907-8BCF-CEA16614E926}" srcOrd="0" destOrd="0" presId="urn:microsoft.com/office/officeart/2005/8/layout/cycle2"/>
    <dgm:cxn modelId="{2939C363-1443-4589-9FFC-8E15F2705DF8}" type="presOf" srcId="{FD6E7871-723A-4C9F-B6D0-D1B02BEA655E}" destId="{555D890C-3304-4AE4-8648-CA1DBCC956CE}" srcOrd="0" destOrd="0" presId="urn:microsoft.com/office/officeart/2005/8/layout/cycle2"/>
    <dgm:cxn modelId="{CC94347D-163D-4367-927D-8D2B7003E3DD}" type="presParOf" srcId="{5036D361-83F4-4988-AC3B-2D6F819DDFB9}" destId="{BA7ED653-C046-49DC-BFDA-6908F5BCFE69}" srcOrd="0" destOrd="0" presId="urn:microsoft.com/office/officeart/2005/8/layout/cycle2"/>
    <dgm:cxn modelId="{B4D74158-CBE8-4A3B-9E65-8784FA858468}" type="presParOf" srcId="{5036D361-83F4-4988-AC3B-2D6F819DDFB9}" destId="{08FCFA2A-6E51-4537-9E5D-0E224FDC08F2}" srcOrd="1" destOrd="0" presId="urn:microsoft.com/office/officeart/2005/8/layout/cycle2"/>
    <dgm:cxn modelId="{5F184C92-619B-4B80-99C7-10B3090F6630}" type="presParOf" srcId="{08FCFA2A-6E51-4537-9E5D-0E224FDC08F2}" destId="{125CF9FA-0098-4777-A28D-1AFF679A10B9}" srcOrd="0" destOrd="0" presId="urn:microsoft.com/office/officeart/2005/8/layout/cycle2"/>
    <dgm:cxn modelId="{EC72B0FB-F63F-415D-ACF0-6AACC91B400A}" type="presParOf" srcId="{5036D361-83F4-4988-AC3B-2D6F819DDFB9}" destId="{A495D771-86D2-4578-8323-040B91AA300A}" srcOrd="2" destOrd="0" presId="urn:microsoft.com/office/officeart/2005/8/layout/cycle2"/>
    <dgm:cxn modelId="{CD6393E7-CFAB-4E3A-8E71-AB2F5A2B4A3F}" type="presParOf" srcId="{5036D361-83F4-4988-AC3B-2D6F819DDFB9}" destId="{83CDD116-A51C-4907-8BCF-CEA16614E926}" srcOrd="3" destOrd="0" presId="urn:microsoft.com/office/officeart/2005/8/layout/cycle2"/>
    <dgm:cxn modelId="{099F133B-988A-40D8-A850-567E89715369}" type="presParOf" srcId="{83CDD116-A51C-4907-8BCF-CEA16614E926}" destId="{054D2BD9-8140-4099-AB93-606A2DE607ED}" srcOrd="0" destOrd="0" presId="urn:microsoft.com/office/officeart/2005/8/layout/cycle2"/>
    <dgm:cxn modelId="{4A19CDC6-5EEF-4E24-B82B-3D722A0F84BE}" type="presParOf" srcId="{5036D361-83F4-4988-AC3B-2D6F819DDFB9}" destId="{AE38CEBF-D2D2-40B4-880D-89132B27729A}" srcOrd="4" destOrd="0" presId="urn:microsoft.com/office/officeart/2005/8/layout/cycle2"/>
    <dgm:cxn modelId="{7E6F1211-1309-480C-B6AD-899854192BEB}" type="presParOf" srcId="{5036D361-83F4-4988-AC3B-2D6F819DDFB9}" destId="{555D890C-3304-4AE4-8648-CA1DBCC956CE}" srcOrd="5" destOrd="0" presId="urn:microsoft.com/office/officeart/2005/8/layout/cycle2"/>
    <dgm:cxn modelId="{3C721EA1-D8B5-4EAF-B2D6-2413475893BB}" type="presParOf" srcId="{555D890C-3304-4AE4-8648-CA1DBCC956CE}" destId="{A54DBA26-6449-42C3-827E-ABF108489EEA}" srcOrd="0" destOrd="0" presId="urn:microsoft.com/office/officeart/2005/8/layout/cycle2"/>
    <dgm:cxn modelId="{557F387A-9BB5-447F-A12F-77E6AE0A5AF3}" type="presParOf" srcId="{5036D361-83F4-4988-AC3B-2D6F819DDFB9}" destId="{A817298E-7A68-41E7-88E6-3D7F9FE2FE2B}" srcOrd="6" destOrd="0" presId="urn:microsoft.com/office/officeart/2005/8/layout/cycle2"/>
    <dgm:cxn modelId="{F0EE50A9-377C-4288-A48F-4FC0CC5809F4}" type="presParOf" srcId="{5036D361-83F4-4988-AC3B-2D6F819DDFB9}" destId="{4D1F7F11-6B50-46DE-A72A-AE73CAD2FC6C}" srcOrd="7" destOrd="0" presId="urn:microsoft.com/office/officeart/2005/8/layout/cycle2"/>
    <dgm:cxn modelId="{15EEADE7-BAEF-461D-9549-EA43A5BAB0AA}" type="presParOf" srcId="{4D1F7F11-6B50-46DE-A72A-AE73CAD2FC6C}" destId="{35FDD77F-C1A6-4AA1-84B4-B1E229B2BEBD}" srcOrd="0" destOrd="0" presId="urn:microsoft.com/office/officeart/2005/8/layout/cycle2"/>
    <dgm:cxn modelId="{E23EA6AA-1AC1-49FD-8795-7B68C73CF6AE}" type="presParOf" srcId="{5036D361-83F4-4988-AC3B-2D6F819DDFB9}" destId="{078EF963-7AC4-4990-B51E-05C6E350BC93}" srcOrd="8" destOrd="0" presId="urn:microsoft.com/office/officeart/2005/8/layout/cycle2"/>
    <dgm:cxn modelId="{9DFE2043-5415-44CE-96C6-7DB56298DD6F}" type="presParOf" srcId="{5036D361-83F4-4988-AC3B-2D6F819DDFB9}" destId="{620FA24A-F9C4-4B66-950B-484F24649880}" srcOrd="9" destOrd="0" presId="urn:microsoft.com/office/officeart/2005/8/layout/cycle2"/>
    <dgm:cxn modelId="{E5991D24-61AC-427C-ABB0-704B9999DB25}" type="presParOf" srcId="{620FA24A-F9C4-4B66-950B-484F24649880}" destId="{6CD7F418-CADD-4110-9BC0-6BC5F6E41D0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CBE3D-072C-4AEC-9755-63321A72045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02B27723-5481-43BA-B74A-B35E20002D64}">
      <dgm:prSet phldrT="[Text]" custT="1"/>
      <dgm:spPr/>
      <dgm:t>
        <a:bodyPr/>
        <a:lstStyle/>
        <a:p>
          <a:r>
            <a:rPr lang="en-US" sz="1800" b="1" dirty="0">
              <a:solidFill>
                <a:schemeClr val="bg1"/>
              </a:solidFill>
            </a:rPr>
            <a:t>Social Environment</a:t>
          </a:r>
        </a:p>
      </dgm:t>
    </dgm:pt>
    <dgm:pt modelId="{620A0005-BCE9-4909-AD7A-7323F65782C3}" type="parTrans" cxnId="{F92CB4B9-E716-4845-8E45-B822BF8388A2}">
      <dgm:prSet/>
      <dgm:spPr/>
      <dgm:t>
        <a:bodyPr/>
        <a:lstStyle/>
        <a:p>
          <a:endParaRPr lang="en-US" sz="2000">
            <a:solidFill>
              <a:schemeClr val="tx1"/>
            </a:solidFill>
          </a:endParaRPr>
        </a:p>
      </dgm:t>
    </dgm:pt>
    <dgm:pt modelId="{7D78347C-306E-4FCC-A166-34B559849F52}" type="sibTrans" cxnId="{F92CB4B9-E716-4845-8E45-B822BF8388A2}">
      <dgm:prSet/>
      <dgm:spPr/>
      <dgm:t>
        <a:bodyPr/>
        <a:lstStyle/>
        <a:p>
          <a:endParaRPr lang="en-US" sz="2000">
            <a:solidFill>
              <a:schemeClr val="tx1"/>
            </a:solidFill>
          </a:endParaRPr>
        </a:p>
      </dgm:t>
    </dgm:pt>
    <dgm:pt modelId="{F59C8481-48EF-4E65-BE2F-8101215A9B70}">
      <dgm:prSet phldrT="[Text]" custT="1"/>
      <dgm:spPr/>
      <dgm:t>
        <a:bodyPr/>
        <a:lstStyle/>
        <a:p>
          <a:r>
            <a:rPr lang="en-US" sz="1600" dirty="0">
              <a:solidFill>
                <a:schemeClr val="tx1"/>
              </a:solidFill>
            </a:rPr>
            <a:t>Socioeconomic status</a:t>
          </a:r>
        </a:p>
      </dgm:t>
    </dgm:pt>
    <dgm:pt modelId="{588BD9F3-FC82-4A6C-9C8D-A8D37E4EA0BA}" type="parTrans" cxnId="{9064C460-0455-4D7C-A8AA-DE523C7320A5}">
      <dgm:prSet custT="1"/>
      <dgm:spPr/>
      <dgm:t>
        <a:bodyPr/>
        <a:lstStyle/>
        <a:p>
          <a:endParaRPr lang="en-US" sz="600">
            <a:solidFill>
              <a:schemeClr val="tx1"/>
            </a:solidFill>
          </a:endParaRPr>
        </a:p>
      </dgm:t>
    </dgm:pt>
    <dgm:pt modelId="{72D6B9C4-4CE5-49B3-92CE-DFE1DFED8133}" type="sibTrans" cxnId="{9064C460-0455-4D7C-A8AA-DE523C7320A5}">
      <dgm:prSet/>
      <dgm:spPr/>
      <dgm:t>
        <a:bodyPr/>
        <a:lstStyle/>
        <a:p>
          <a:endParaRPr lang="en-US" sz="2000">
            <a:solidFill>
              <a:schemeClr val="tx1"/>
            </a:solidFill>
          </a:endParaRPr>
        </a:p>
      </dgm:t>
    </dgm:pt>
    <dgm:pt modelId="{9816475A-34DB-4E62-A84F-E33E19D390C6}">
      <dgm:prSet phldrT="[Text]" custT="1"/>
      <dgm:spPr/>
      <dgm:t>
        <a:bodyPr/>
        <a:lstStyle/>
        <a:p>
          <a:r>
            <a:rPr lang="en-US" sz="1600" dirty="0">
              <a:solidFill>
                <a:schemeClr val="tx1"/>
              </a:solidFill>
            </a:rPr>
            <a:t>Crime</a:t>
          </a:r>
        </a:p>
      </dgm:t>
    </dgm:pt>
    <dgm:pt modelId="{24752820-E276-4C36-A2A8-923251135FA8}" type="parTrans" cxnId="{A7384B88-41B1-4986-B743-21B5E12F6B48}">
      <dgm:prSet custT="1"/>
      <dgm:spPr/>
      <dgm:t>
        <a:bodyPr/>
        <a:lstStyle/>
        <a:p>
          <a:endParaRPr lang="en-US" sz="600">
            <a:solidFill>
              <a:schemeClr val="tx1"/>
            </a:solidFill>
          </a:endParaRPr>
        </a:p>
      </dgm:t>
    </dgm:pt>
    <dgm:pt modelId="{F25E6A0E-6050-4C4E-9526-17EAB635C44E}" type="sibTrans" cxnId="{A7384B88-41B1-4986-B743-21B5E12F6B48}">
      <dgm:prSet/>
      <dgm:spPr/>
      <dgm:t>
        <a:bodyPr/>
        <a:lstStyle/>
        <a:p>
          <a:endParaRPr lang="en-US" sz="2000">
            <a:solidFill>
              <a:schemeClr val="tx1"/>
            </a:solidFill>
          </a:endParaRPr>
        </a:p>
      </dgm:t>
    </dgm:pt>
    <dgm:pt modelId="{57755730-8FC7-4C31-A1BA-7E48D385C57F}">
      <dgm:prSet phldrT="[Text]" custT="1"/>
      <dgm:spPr/>
      <dgm:t>
        <a:bodyPr/>
        <a:lstStyle/>
        <a:p>
          <a:r>
            <a:rPr lang="en-US" sz="1600" dirty="0">
              <a:solidFill>
                <a:schemeClr val="tx1"/>
              </a:solidFill>
            </a:rPr>
            <a:t>Gentrification/ displacement</a:t>
          </a:r>
        </a:p>
      </dgm:t>
    </dgm:pt>
    <dgm:pt modelId="{85509928-B39E-40F2-909F-F308A6D77668}" type="parTrans" cxnId="{255A8516-20E9-4A6B-8860-40FA25C09BA1}">
      <dgm:prSet custT="1"/>
      <dgm:spPr/>
      <dgm:t>
        <a:bodyPr/>
        <a:lstStyle/>
        <a:p>
          <a:endParaRPr lang="en-US" sz="600">
            <a:solidFill>
              <a:schemeClr val="tx1"/>
            </a:solidFill>
          </a:endParaRPr>
        </a:p>
      </dgm:t>
    </dgm:pt>
    <dgm:pt modelId="{6F086402-516F-4E25-AE93-59A3B9ED9292}" type="sibTrans" cxnId="{255A8516-20E9-4A6B-8860-40FA25C09BA1}">
      <dgm:prSet/>
      <dgm:spPr/>
      <dgm:t>
        <a:bodyPr/>
        <a:lstStyle/>
        <a:p>
          <a:endParaRPr lang="en-US" sz="2000">
            <a:solidFill>
              <a:schemeClr val="tx1"/>
            </a:solidFill>
          </a:endParaRPr>
        </a:p>
      </dgm:t>
    </dgm:pt>
    <dgm:pt modelId="{B5CE3A0C-44F3-4544-93F1-45997961B908}">
      <dgm:prSet phldrT="[Text]" custT="1"/>
      <dgm:spPr/>
      <dgm:t>
        <a:bodyPr/>
        <a:lstStyle/>
        <a:p>
          <a:r>
            <a:rPr lang="en-US" sz="1600" dirty="0">
              <a:solidFill>
                <a:schemeClr val="tx1"/>
              </a:solidFill>
            </a:rPr>
            <a:t>Ethnic enclave</a:t>
          </a:r>
        </a:p>
      </dgm:t>
    </dgm:pt>
    <dgm:pt modelId="{7622CDA3-6BB0-46C6-9650-464410F0FE71}" type="parTrans" cxnId="{37642E54-F292-4D3D-97D1-29ADFF102FD0}">
      <dgm:prSet custT="1"/>
      <dgm:spPr/>
      <dgm:t>
        <a:bodyPr/>
        <a:lstStyle/>
        <a:p>
          <a:endParaRPr lang="en-US" sz="600">
            <a:solidFill>
              <a:schemeClr val="tx1"/>
            </a:solidFill>
          </a:endParaRPr>
        </a:p>
      </dgm:t>
    </dgm:pt>
    <dgm:pt modelId="{A1AB528B-0A1F-41B9-B04C-3DCE0B7796E9}" type="sibTrans" cxnId="{37642E54-F292-4D3D-97D1-29ADFF102FD0}">
      <dgm:prSet/>
      <dgm:spPr/>
      <dgm:t>
        <a:bodyPr/>
        <a:lstStyle/>
        <a:p>
          <a:endParaRPr lang="en-US" sz="2000">
            <a:solidFill>
              <a:schemeClr val="tx1"/>
            </a:solidFill>
          </a:endParaRPr>
        </a:p>
      </dgm:t>
    </dgm:pt>
    <dgm:pt modelId="{4178441E-B82E-4823-9CCE-A2D6FCABDDF2}">
      <dgm:prSet phldrT="[Text]" custT="1"/>
      <dgm:spPr/>
      <dgm:t>
        <a:bodyPr/>
        <a:lstStyle/>
        <a:p>
          <a:r>
            <a:rPr lang="en-US" sz="1600" dirty="0">
              <a:solidFill>
                <a:schemeClr val="tx1"/>
              </a:solidFill>
            </a:rPr>
            <a:t>Racial/ ethnic composition</a:t>
          </a:r>
        </a:p>
      </dgm:t>
    </dgm:pt>
    <dgm:pt modelId="{92F9455D-B58A-452F-AD14-1AA0DF50C6D5}" type="parTrans" cxnId="{B1DA7ECE-B162-4A2E-B6C6-3F127851A2B0}">
      <dgm:prSet custT="1"/>
      <dgm:spPr/>
      <dgm:t>
        <a:bodyPr/>
        <a:lstStyle/>
        <a:p>
          <a:endParaRPr lang="en-US" sz="600">
            <a:solidFill>
              <a:schemeClr val="tx1"/>
            </a:solidFill>
          </a:endParaRPr>
        </a:p>
      </dgm:t>
    </dgm:pt>
    <dgm:pt modelId="{A69B26B3-974E-4B9F-A4BC-C18C092FA048}" type="sibTrans" cxnId="{B1DA7ECE-B162-4A2E-B6C6-3F127851A2B0}">
      <dgm:prSet/>
      <dgm:spPr/>
      <dgm:t>
        <a:bodyPr/>
        <a:lstStyle/>
        <a:p>
          <a:endParaRPr lang="en-US" sz="2000">
            <a:solidFill>
              <a:schemeClr val="tx1"/>
            </a:solidFill>
          </a:endParaRPr>
        </a:p>
      </dgm:t>
    </dgm:pt>
    <dgm:pt modelId="{A2423768-7125-4242-94AE-EBDDFA680209}">
      <dgm:prSet phldrT="[Text]" custT="1"/>
      <dgm:spPr/>
      <dgm:t>
        <a:bodyPr/>
        <a:lstStyle/>
        <a:p>
          <a:r>
            <a:rPr lang="en-US" sz="1600" dirty="0">
              <a:solidFill>
                <a:schemeClr val="tx1"/>
              </a:solidFill>
            </a:rPr>
            <a:t>Social cohesion</a:t>
          </a:r>
        </a:p>
      </dgm:t>
    </dgm:pt>
    <dgm:pt modelId="{4F48FAE3-01E6-4806-BF8E-00C91783C5F8}" type="parTrans" cxnId="{68FB7574-077D-425D-A609-A94C96365004}">
      <dgm:prSet custT="1"/>
      <dgm:spPr/>
      <dgm:t>
        <a:bodyPr/>
        <a:lstStyle/>
        <a:p>
          <a:endParaRPr lang="en-US" sz="600">
            <a:solidFill>
              <a:schemeClr val="tx1"/>
            </a:solidFill>
          </a:endParaRPr>
        </a:p>
      </dgm:t>
    </dgm:pt>
    <dgm:pt modelId="{210DE20A-5F69-476A-B5EC-C6255DD7A3D2}" type="sibTrans" cxnId="{68FB7574-077D-425D-A609-A94C96365004}">
      <dgm:prSet/>
      <dgm:spPr/>
      <dgm:t>
        <a:bodyPr/>
        <a:lstStyle/>
        <a:p>
          <a:endParaRPr lang="en-US" sz="2000">
            <a:solidFill>
              <a:schemeClr val="tx1"/>
            </a:solidFill>
          </a:endParaRPr>
        </a:p>
      </dgm:t>
    </dgm:pt>
    <dgm:pt modelId="{456371DB-C0A5-4057-91A0-B75D8FF9029C}">
      <dgm:prSet phldrT="[Text]" custT="1"/>
      <dgm:spPr/>
      <dgm:t>
        <a:bodyPr/>
        <a:lstStyle/>
        <a:p>
          <a:r>
            <a:rPr lang="en-US" sz="1600" dirty="0">
              <a:solidFill>
                <a:schemeClr val="tx1"/>
              </a:solidFill>
            </a:rPr>
            <a:t>Segregation</a:t>
          </a:r>
        </a:p>
      </dgm:t>
    </dgm:pt>
    <dgm:pt modelId="{F1185D1D-5C99-4AE5-9A0B-EB543BC1CC6D}" type="sibTrans" cxnId="{0BF2B4EC-B743-4CCF-9603-0726FBEBA10A}">
      <dgm:prSet/>
      <dgm:spPr/>
      <dgm:t>
        <a:bodyPr/>
        <a:lstStyle/>
        <a:p>
          <a:endParaRPr lang="en-US" sz="2000">
            <a:solidFill>
              <a:schemeClr val="tx1"/>
            </a:solidFill>
          </a:endParaRPr>
        </a:p>
      </dgm:t>
    </dgm:pt>
    <dgm:pt modelId="{3C2EB758-D799-4438-B30A-40CDB6E1E9C5}" type="parTrans" cxnId="{0BF2B4EC-B743-4CCF-9603-0726FBEBA10A}">
      <dgm:prSet custT="1"/>
      <dgm:spPr/>
      <dgm:t>
        <a:bodyPr/>
        <a:lstStyle/>
        <a:p>
          <a:endParaRPr lang="en-US" sz="600">
            <a:solidFill>
              <a:schemeClr val="tx1"/>
            </a:solidFill>
          </a:endParaRPr>
        </a:p>
      </dgm:t>
    </dgm:pt>
    <dgm:pt modelId="{E20DEE15-464C-4E05-BF74-546F2E1D08F7}" type="pres">
      <dgm:prSet presAssocID="{46ECBE3D-072C-4AEC-9755-63321A720451}" presName="cycle" presStyleCnt="0">
        <dgm:presLayoutVars>
          <dgm:chMax val="1"/>
          <dgm:dir/>
          <dgm:animLvl val="ctr"/>
          <dgm:resizeHandles val="exact"/>
        </dgm:presLayoutVars>
      </dgm:prSet>
      <dgm:spPr/>
      <dgm:t>
        <a:bodyPr/>
        <a:lstStyle/>
        <a:p>
          <a:endParaRPr lang="en-US"/>
        </a:p>
      </dgm:t>
    </dgm:pt>
    <dgm:pt modelId="{61EAD04A-BFB3-409B-83E3-F3E169A13F97}" type="pres">
      <dgm:prSet presAssocID="{02B27723-5481-43BA-B74A-B35E20002D64}" presName="centerShape" presStyleLbl="node0" presStyleIdx="0" presStyleCnt="1" custScaleX="151999" custScaleY="92418" custLinFactNeighborX="2218" custLinFactNeighborY="16352"/>
      <dgm:spPr/>
      <dgm:t>
        <a:bodyPr/>
        <a:lstStyle/>
        <a:p>
          <a:endParaRPr lang="en-US"/>
        </a:p>
      </dgm:t>
    </dgm:pt>
    <dgm:pt modelId="{2F6087AC-44F8-4956-B415-85BE5CC7F999}" type="pres">
      <dgm:prSet presAssocID="{588BD9F3-FC82-4A6C-9C8D-A8D37E4EA0BA}" presName="Name9" presStyleLbl="parChTrans1D2" presStyleIdx="0" presStyleCnt="7"/>
      <dgm:spPr/>
      <dgm:t>
        <a:bodyPr/>
        <a:lstStyle/>
        <a:p>
          <a:endParaRPr lang="en-US"/>
        </a:p>
      </dgm:t>
    </dgm:pt>
    <dgm:pt modelId="{8F2E4EC3-3D38-4F9F-A096-E74A11D8E9EB}" type="pres">
      <dgm:prSet presAssocID="{588BD9F3-FC82-4A6C-9C8D-A8D37E4EA0BA}" presName="connTx" presStyleLbl="parChTrans1D2" presStyleIdx="0" presStyleCnt="7"/>
      <dgm:spPr/>
      <dgm:t>
        <a:bodyPr/>
        <a:lstStyle/>
        <a:p>
          <a:endParaRPr lang="en-US"/>
        </a:p>
      </dgm:t>
    </dgm:pt>
    <dgm:pt modelId="{7D0F7B6C-B6A5-42EF-867A-DDACF7A90E8F}" type="pres">
      <dgm:prSet presAssocID="{F59C8481-48EF-4E65-BE2F-8101215A9B70}" presName="node" presStyleLbl="node1" presStyleIdx="0" presStyleCnt="7" custScaleX="113676" custScaleY="106570" custRadScaleRad="98334" custRadScaleInc="6038">
        <dgm:presLayoutVars>
          <dgm:bulletEnabled val="1"/>
        </dgm:presLayoutVars>
      </dgm:prSet>
      <dgm:spPr/>
      <dgm:t>
        <a:bodyPr/>
        <a:lstStyle/>
        <a:p>
          <a:endParaRPr lang="en-US"/>
        </a:p>
      </dgm:t>
    </dgm:pt>
    <dgm:pt modelId="{6489AEF3-7C70-469C-A413-728D2FC8D9FF}" type="pres">
      <dgm:prSet presAssocID="{24752820-E276-4C36-A2A8-923251135FA8}" presName="Name9" presStyleLbl="parChTrans1D2" presStyleIdx="1" presStyleCnt="7"/>
      <dgm:spPr/>
      <dgm:t>
        <a:bodyPr/>
        <a:lstStyle/>
        <a:p>
          <a:endParaRPr lang="en-US"/>
        </a:p>
      </dgm:t>
    </dgm:pt>
    <dgm:pt modelId="{E147F92A-8431-4D20-B9ED-B8966E12C41F}" type="pres">
      <dgm:prSet presAssocID="{24752820-E276-4C36-A2A8-923251135FA8}" presName="connTx" presStyleLbl="parChTrans1D2" presStyleIdx="1" presStyleCnt="7"/>
      <dgm:spPr/>
      <dgm:t>
        <a:bodyPr/>
        <a:lstStyle/>
        <a:p>
          <a:endParaRPr lang="en-US"/>
        </a:p>
      </dgm:t>
    </dgm:pt>
    <dgm:pt modelId="{83E00137-7139-4CBF-B310-4B24BC9DDC16}" type="pres">
      <dgm:prSet presAssocID="{9816475A-34DB-4E62-A84F-E33E19D390C6}" presName="node" presStyleLbl="node1" presStyleIdx="1" presStyleCnt="7" custRadScaleRad="110284" custRadScaleInc="26601">
        <dgm:presLayoutVars>
          <dgm:bulletEnabled val="1"/>
        </dgm:presLayoutVars>
      </dgm:prSet>
      <dgm:spPr/>
      <dgm:t>
        <a:bodyPr/>
        <a:lstStyle/>
        <a:p>
          <a:endParaRPr lang="en-US"/>
        </a:p>
      </dgm:t>
    </dgm:pt>
    <dgm:pt modelId="{C22D891C-C4CA-451E-A057-CBC944B635D6}" type="pres">
      <dgm:prSet presAssocID="{85509928-B39E-40F2-909F-F308A6D77668}" presName="Name9" presStyleLbl="parChTrans1D2" presStyleIdx="2" presStyleCnt="7"/>
      <dgm:spPr/>
      <dgm:t>
        <a:bodyPr/>
        <a:lstStyle/>
        <a:p>
          <a:endParaRPr lang="en-US"/>
        </a:p>
      </dgm:t>
    </dgm:pt>
    <dgm:pt modelId="{BD4E533C-3BAE-4F93-953A-CE5F463DD78B}" type="pres">
      <dgm:prSet presAssocID="{85509928-B39E-40F2-909F-F308A6D77668}" presName="connTx" presStyleLbl="parChTrans1D2" presStyleIdx="2" presStyleCnt="7"/>
      <dgm:spPr/>
      <dgm:t>
        <a:bodyPr/>
        <a:lstStyle/>
        <a:p>
          <a:endParaRPr lang="en-US"/>
        </a:p>
      </dgm:t>
    </dgm:pt>
    <dgm:pt modelId="{D6853273-1E90-4935-BB8D-03B646F61741}" type="pres">
      <dgm:prSet presAssocID="{57755730-8FC7-4C31-A1BA-7E48D385C57F}" presName="node" presStyleLbl="node1" presStyleIdx="2" presStyleCnt="7" custScaleX="112392" custScaleY="107933" custRadScaleRad="115158" custRadScaleInc="1553">
        <dgm:presLayoutVars>
          <dgm:bulletEnabled val="1"/>
        </dgm:presLayoutVars>
      </dgm:prSet>
      <dgm:spPr/>
      <dgm:t>
        <a:bodyPr/>
        <a:lstStyle/>
        <a:p>
          <a:endParaRPr lang="en-US"/>
        </a:p>
      </dgm:t>
    </dgm:pt>
    <dgm:pt modelId="{14FADD46-621A-40F1-8310-4D54FF4538A2}" type="pres">
      <dgm:prSet presAssocID="{7622CDA3-6BB0-46C6-9650-464410F0FE71}" presName="Name9" presStyleLbl="parChTrans1D2" presStyleIdx="3" presStyleCnt="7"/>
      <dgm:spPr/>
      <dgm:t>
        <a:bodyPr/>
        <a:lstStyle/>
        <a:p>
          <a:endParaRPr lang="en-US"/>
        </a:p>
      </dgm:t>
    </dgm:pt>
    <dgm:pt modelId="{1C054E52-103F-4E04-A03E-F8F23AE0E03C}" type="pres">
      <dgm:prSet presAssocID="{7622CDA3-6BB0-46C6-9650-464410F0FE71}" presName="connTx" presStyleLbl="parChTrans1D2" presStyleIdx="3" presStyleCnt="7"/>
      <dgm:spPr/>
      <dgm:t>
        <a:bodyPr/>
        <a:lstStyle/>
        <a:p>
          <a:endParaRPr lang="en-US"/>
        </a:p>
      </dgm:t>
    </dgm:pt>
    <dgm:pt modelId="{51207A87-D970-47FC-974C-617B877E2DB0}" type="pres">
      <dgm:prSet presAssocID="{B5CE3A0C-44F3-4544-93F1-45997961B908}" presName="node" presStyleLbl="node1" presStyleIdx="3" presStyleCnt="7" custFlipVert="1" custScaleY="25754" custRadScaleRad="154533" custRadScaleInc="-19655">
        <dgm:presLayoutVars>
          <dgm:bulletEnabled val="1"/>
        </dgm:presLayoutVars>
      </dgm:prSet>
      <dgm:spPr/>
      <dgm:t>
        <a:bodyPr/>
        <a:lstStyle/>
        <a:p>
          <a:endParaRPr lang="en-US"/>
        </a:p>
      </dgm:t>
    </dgm:pt>
    <dgm:pt modelId="{D94F69DD-7525-457A-8D4B-86549D7A10A9}" type="pres">
      <dgm:prSet presAssocID="{3C2EB758-D799-4438-B30A-40CDB6E1E9C5}" presName="Name9" presStyleLbl="parChTrans1D2" presStyleIdx="4" presStyleCnt="7"/>
      <dgm:spPr/>
      <dgm:t>
        <a:bodyPr/>
        <a:lstStyle/>
        <a:p>
          <a:endParaRPr lang="en-US"/>
        </a:p>
      </dgm:t>
    </dgm:pt>
    <dgm:pt modelId="{C2B0343A-FEC1-452F-8D93-1F1A0DE066AC}" type="pres">
      <dgm:prSet presAssocID="{3C2EB758-D799-4438-B30A-40CDB6E1E9C5}" presName="connTx" presStyleLbl="parChTrans1D2" presStyleIdx="4" presStyleCnt="7"/>
      <dgm:spPr/>
      <dgm:t>
        <a:bodyPr/>
        <a:lstStyle/>
        <a:p>
          <a:endParaRPr lang="en-US"/>
        </a:p>
      </dgm:t>
    </dgm:pt>
    <dgm:pt modelId="{60E11C46-0A58-459F-A55B-4EA85667A8D7}" type="pres">
      <dgm:prSet presAssocID="{456371DB-C0A5-4057-91A0-B75D8FF9029C}" presName="node" presStyleLbl="node1" presStyleIdx="4" presStyleCnt="7" custScaleY="53111" custRadScaleRad="149457" custRadScaleInc="-27486">
        <dgm:presLayoutVars>
          <dgm:bulletEnabled val="1"/>
        </dgm:presLayoutVars>
      </dgm:prSet>
      <dgm:spPr/>
      <dgm:t>
        <a:bodyPr/>
        <a:lstStyle/>
        <a:p>
          <a:endParaRPr lang="en-US"/>
        </a:p>
      </dgm:t>
    </dgm:pt>
    <dgm:pt modelId="{26B49919-E0D2-412F-9E66-1DB6B26EB7BE}" type="pres">
      <dgm:prSet presAssocID="{92F9455D-B58A-452F-AD14-1AA0DF50C6D5}" presName="Name9" presStyleLbl="parChTrans1D2" presStyleIdx="5" presStyleCnt="7"/>
      <dgm:spPr/>
      <dgm:t>
        <a:bodyPr/>
        <a:lstStyle/>
        <a:p>
          <a:endParaRPr lang="en-US"/>
        </a:p>
      </dgm:t>
    </dgm:pt>
    <dgm:pt modelId="{ACDE2544-2D73-4631-9FDE-F11FB11BEF44}" type="pres">
      <dgm:prSet presAssocID="{92F9455D-B58A-452F-AD14-1AA0DF50C6D5}" presName="connTx" presStyleLbl="parChTrans1D2" presStyleIdx="5" presStyleCnt="7"/>
      <dgm:spPr/>
      <dgm:t>
        <a:bodyPr/>
        <a:lstStyle/>
        <a:p>
          <a:endParaRPr lang="en-US"/>
        </a:p>
      </dgm:t>
    </dgm:pt>
    <dgm:pt modelId="{8C374189-69F1-454F-A953-899D94E73149}" type="pres">
      <dgm:prSet presAssocID="{4178441E-B82E-4823-9CCE-A2D6FCABDDF2}" presName="node" presStyleLbl="node1" presStyleIdx="5" presStyleCnt="7" custRadScaleRad="116448" custRadScaleInc="-34458">
        <dgm:presLayoutVars>
          <dgm:bulletEnabled val="1"/>
        </dgm:presLayoutVars>
      </dgm:prSet>
      <dgm:spPr/>
      <dgm:t>
        <a:bodyPr/>
        <a:lstStyle/>
        <a:p>
          <a:endParaRPr lang="en-US"/>
        </a:p>
      </dgm:t>
    </dgm:pt>
    <dgm:pt modelId="{CBC2834D-9195-4B40-B730-89999DEF3A39}" type="pres">
      <dgm:prSet presAssocID="{4F48FAE3-01E6-4806-BF8E-00C91783C5F8}" presName="Name9" presStyleLbl="parChTrans1D2" presStyleIdx="6" presStyleCnt="7"/>
      <dgm:spPr/>
      <dgm:t>
        <a:bodyPr/>
        <a:lstStyle/>
        <a:p>
          <a:endParaRPr lang="en-US"/>
        </a:p>
      </dgm:t>
    </dgm:pt>
    <dgm:pt modelId="{0D91E00B-FF0E-4FDC-8C7C-71879AD6377F}" type="pres">
      <dgm:prSet presAssocID="{4F48FAE3-01E6-4806-BF8E-00C91783C5F8}" presName="connTx" presStyleLbl="parChTrans1D2" presStyleIdx="6" presStyleCnt="7"/>
      <dgm:spPr/>
      <dgm:t>
        <a:bodyPr/>
        <a:lstStyle/>
        <a:p>
          <a:endParaRPr lang="en-US"/>
        </a:p>
      </dgm:t>
    </dgm:pt>
    <dgm:pt modelId="{242510DC-C570-488B-80A4-C002E23E98A5}" type="pres">
      <dgm:prSet presAssocID="{A2423768-7125-4242-94AE-EBDDFA680209}" presName="node" presStyleLbl="node1" presStyleIdx="6" presStyleCnt="7" custRadScaleRad="97683" custRadScaleInc="-4417">
        <dgm:presLayoutVars>
          <dgm:bulletEnabled val="1"/>
        </dgm:presLayoutVars>
      </dgm:prSet>
      <dgm:spPr/>
      <dgm:t>
        <a:bodyPr/>
        <a:lstStyle/>
        <a:p>
          <a:endParaRPr lang="en-US"/>
        </a:p>
      </dgm:t>
    </dgm:pt>
  </dgm:ptLst>
  <dgm:cxnLst>
    <dgm:cxn modelId="{B1DA7ECE-B162-4A2E-B6C6-3F127851A2B0}" srcId="{02B27723-5481-43BA-B74A-B35E20002D64}" destId="{4178441E-B82E-4823-9CCE-A2D6FCABDDF2}" srcOrd="5" destOrd="0" parTransId="{92F9455D-B58A-452F-AD14-1AA0DF50C6D5}" sibTransId="{A69B26B3-974E-4B9F-A4BC-C18C092FA048}"/>
    <dgm:cxn modelId="{68FB7574-077D-425D-A609-A94C96365004}" srcId="{02B27723-5481-43BA-B74A-B35E20002D64}" destId="{A2423768-7125-4242-94AE-EBDDFA680209}" srcOrd="6" destOrd="0" parTransId="{4F48FAE3-01E6-4806-BF8E-00C91783C5F8}" sibTransId="{210DE20A-5F69-476A-B5EC-C6255DD7A3D2}"/>
    <dgm:cxn modelId="{EA648A99-4E07-409F-95EA-E26D251F4DE0}" type="presOf" srcId="{3C2EB758-D799-4438-B30A-40CDB6E1E9C5}" destId="{D94F69DD-7525-457A-8D4B-86549D7A10A9}" srcOrd="0" destOrd="0" presId="urn:microsoft.com/office/officeart/2005/8/layout/radial1"/>
    <dgm:cxn modelId="{A7384B88-41B1-4986-B743-21B5E12F6B48}" srcId="{02B27723-5481-43BA-B74A-B35E20002D64}" destId="{9816475A-34DB-4E62-A84F-E33E19D390C6}" srcOrd="1" destOrd="0" parTransId="{24752820-E276-4C36-A2A8-923251135FA8}" sibTransId="{F25E6A0E-6050-4C4E-9526-17EAB635C44E}"/>
    <dgm:cxn modelId="{5E753F5C-7565-4270-A5A8-98391A0E632A}" type="presOf" srcId="{A2423768-7125-4242-94AE-EBDDFA680209}" destId="{242510DC-C570-488B-80A4-C002E23E98A5}" srcOrd="0" destOrd="0" presId="urn:microsoft.com/office/officeart/2005/8/layout/radial1"/>
    <dgm:cxn modelId="{37642E54-F292-4D3D-97D1-29ADFF102FD0}" srcId="{02B27723-5481-43BA-B74A-B35E20002D64}" destId="{B5CE3A0C-44F3-4544-93F1-45997961B908}" srcOrd="3" destOrd="0" parTransId="{7622CDA3-6BB0-46C6-9650-464410F0FE71}" sibTransId="{A1AB528B-0A1F-41B9-B04C-3DCE0B7796E9}"/>
    <dgm:cxn modelId="{E9DA5F5A-4E2C-42AE-9E86-F363857C3EE1}" type="presOf" srcId="{24752820-E276-4C36-A2A8-923251135FA8}" destId="{6489AEF3-7C70-469C-A413-728D2FC8D9FF}" srcOrd="0" destOrd="0" presId="urn:microsoft.com/office/officeart/2005/8/layout/radial1"/>
    <dgm:cxn modelId="{368045D8-31DC-4E57-BEF8-2EB48CED1847}" type="presOf" srcId="{B5CE3A0C-44F3-4544-93F1-45997961B908}" destId="{51207A87-D970-47FC-974C-617B877E2DB0}" srcOrd="0" destOrd="0" presId="urn:microsoft.com/office/officeart/2005/8/layout/radial1"/>
    <dgm:cxn modelId="{3106AF95-9E81-4031-870F-F5AECB0E0ABA}" type="presOf" srcId="{4178441E-B82E-4823-9CCE-A2D6FCABDDF2}" destId="{8C374189-69F1-454F-A953-899D94E73149}" srcOrd="0" destOrd="0" presId="urn:microsoft.com/office/officeart/2005/8/layout/radial1"/>
    <dgm:cxn modelId="{769E07DE-4A40-410F-A726-BB361D6B48D3}" type="presOf" srcId="{456371DB-C0A5-4057-91A0-B75D8FF9029C}" destId="{60E11C46-0A58-459F-A55B-4EA85667A8D7}" srcOrd="0" destOrd="0" presId="urn:microsoft.com/office/officeart/2005/8/layout/radial1"/>
    <dgm:cxn modelId="{E8531343-33F5-4E27-8ADD-AEB88EEACDBC}" type="presOf" srcId="{92F9455D-B58A-452F-AD14-1AA0DF50C6D5}" destId="{ACDE2544-2D73-4631-9FDE-F11FB11BEF44}" srcOrd="1" destOrd="0" presId="urn:microsoft.com/office/officeart/2005/8/layout/radial1"/>
    <dgm:cxn modelId="{1B0C9FBC-0864-4E4F-B2D8-2C751631ED4D}" type="presOf" srcId="{7622CDA3-6BB0-46C6-9650-464410F0FE71}" destId="{1C054E52-103F-4E04-A03E-F8F23AE0E03C}" srcOrd="1" destOrd="0" presId="urn:microsoft.com/office/officeart/2005/8/layout/radial1"/>
    <dgm:cxn modelId="{951634A8-6A97-4839-ADA4-0EBC245D1BD7}" type="presOf" srcId="{24752820-E276-4C36-A2A8-923251135FA8}" destId="{E147F92A-8431-4D20-B9ED-B8966E12C41F}" srcOrd="1" destOrd="0" presId="urn:microsoft.com/office/officeart/2005/8/layout/radial1"/>
    <dgm:cxn modelId="{3D0EBE92-B58B-4536-9908-CC50D72D7E3F}" type="presOf" srcId="{57755730-8FC7-4C31-A1BA-7E48D385C57F}" destId="{D6853273-1E90-4935-BB8D-03B646F61741}" srcOrd="0" destOrd="0" presId="urn:microsoft.com/office/officeart/2005/8/layout/radial1"/>
    <dgm:cxn modelId="{0BF2B4EC-B743-4CCF-9603-0726FBEBA10A}" srcId="{02B27723-5481-43BA-B74A-B35E20002D64}" destId="{456371DB-C0A5-4057-91A0-B75D8FF9029C}" srcOrd="4" destOrd="0" parTransId="{3C2EB758-D799-4438-B30A-40CDB6E1E9C5}" sibTransId="{F1185D1D-5C99-4AE5-9A0B-EB543BC1CC6D}"/>
    <dgm:cxn modelId="{E0C86853-A276-4103-96B7-2DF04BFFB072}" type="presOf" srcId="{4F48FAE3-01E6-4806-BF8E-00C91783C5F8}" destId="{0D91E00B-FF0E-4FDC-8C7C-71879AD6377F}" srcOrd="1" destOrd="0" presId="urn:microsoft.com/office/officeart/2005/8/layout/radial1"/>
    <dgm:cxn modelId="{264B5FCA-3E6A-4359-BBF5-7520B40F0BEA}" type="presOf" srcId="{02B27723-5481-43BA-B74A-B35E20002D64}" destId="{61EAD04A-BFB3-409B-83E3-F3E169A13F97}" srcOrd="0" destOrd="0" presId="urn:microsoft.com/office/officeart/2005/8/layout/radial1"/>
    <dgm:cxn modelId="{62836802-9DAF-4B58-AC93-F153F095D089}" type="presOf" srcId="{7622CDA3-6BB0-46C6-9650-464410F0FE71}" destId="{14FADD46-621A-40F1-8310-4D54FF4538A2}" srcOrd="0" destOrd="0" presId="urn:microsoft.com/office/officeart/2005/8/layout/radial1"/>
    <dgm:cxn modelId="{E363EC92-135C-4965-8FB7-AAC5C94020FE}" type="presOf" srcId="{F59C8481-48EF-4E65-BE2F-8101215A9B70}" destId="{7D0F7B6C-B6A5-42EF-867A-DDACF7A90E8F}" srcOrd="0" destOrd="0" presId="urn:microsoft.com/office/officeart/2005/8/layout/radial1"/>
    <dgm:cxn modelId="{660B2F65-24BE-4C99-93EB-96CDF7B5EACD}" type="presOf" srcId="{3C2EB758-D799-4438-B30A-40CDB6E1E9C5}" destId="{C2B0343A-FEC1-452F-8D93-1F1A0DE066AC}" srcOrd="1" destOrd="0" presId="urn:microsoft.com/office/officeart/2005/8/layout/radial1"/>
    <dgm:cxn modelId="{C575FA1E-22BB-413A-8F0F-6D7ED0E36A3C}" type="presOf" srcId="{46ECBE3D-072C-4AEC-9755-63321A720451}" destId="{E20DEE15-464C-4E05-BF74-546F2E1D08F7}" srcOrd="0" destOrd="0" presId="urn:microsoft.com/office/officeart/2005/8/layout/radial1"/>
    <dgm:cxn modelId="{635C4321-F7E5-4727-9AC7-5034A04A89CA}" type="presOf" srcId="{92F9455D-B58A-452F-AD14-1AA0DF50C6D5}" destId="{26B49919-E0D2-412F-9E66-1DB6B26EB7BE}" srcOrd="0" destOrd="0" presId="urn:microsoft.com/office/officeart/2005/8/layout/radial1"/>
    <dgm:cxn modelId="{E10BA955-D9AC-4795-9963-F5078F1DDB6F}" type="presOf" srcId="{85509928-B39E-40F2-909F-F308A6D77668}" destId="{BD4E533C-3BAE-4F93-953A-CE5F463DD78B}" srcOrd="1" destOrd="0" presId="urn:microsoft.com/office/officeart/2005/8/layout/radial1"/>
    <dgm:cxn modelId="{6DBC8DAE-F26F-4ECA-9DB0-3A96CF16CEB0}" type="presOf" srcId="{588BD9F3-FC82-4A6C-9C8D-A8D37E4EA0BA}" destId="{2F6087AC-44F8-4956-B415-85BE5CC7F999}" srcOrd="0" destOrd="0" presId="urn:microsoft.com/office/officeart/2005/8/layout/radial1"/>
    <dgm:cxn modelId="{E35ECD15-E433-4F48-890E-482B01DB536E}" type="presOf" srcId="{9816475A-34DB-4E62-A84F-E33E19D390C6}" destId="{83E00137-7139-4CBF-B310-4B24BC9DDC16}" srcOrd="0" destOrd="0" presId="urn:microsoft.com/office/officeart/2005/8/layout/radial1"/>
    <dgm:cxn modelId="{F92CB4B9-E716-4845-8E45-B822BF8388A2}" srcId="{46ECBE3D-072C-4AEC-9755-63321A720451}" destId="{02B27723-5481-43BA-B74A-B35E20002D64}" srcOrd="0" destOrd="0" parTransId="{620A0005-BCE9-4909-AD7A-7323F65782C3}" sibTransId="{7D78347C-306E-4FCC-A166-34B559849F52}"/>
    <dgm:cxn modelId="{255A8516-20E9-4A6B-8860-40FA25C09BA1}" srcId="{02B27723-5481-43BA-B74A-B35E20002D64}" destId="{57755730-8FC7-4C31-A1BA-7E48D385C57F}" srcOrd="2" destOrd="0" parTransId="{85509928-B39E-40F2-909F-F308A6D77668}" sibTransId="{6F086402-516F-4E25-AE93-59A3B9ED9292}"/>
    <dgm:cxn modelId="{940CB279-57C0-4E5E-BEE6-049AE0688020}" type="presOf" srcId="{4F48FAE3-01E6-4806-BF8E-00C91783C5F8}" destId="{CBC2834D-9195-4B40-B730-89999DEF3A39}" srcOrd="0" destOrd="0" presId="urn:microsoft.com/office/officeart/2005/8/layout/radial1"/>
    <dgm:cxn modelId="{9064C460-0455-4D7C-A8AA-DE523C7320A5}" srcId="{02B27723-5481-43BA-B74A-B35E20002D64}" destId="{F59C8481-48EF-4E65-BE2F-8101215A9B70}" srcOrd="0" destOrd="0" parTransId="{588BD9F3-FC82-4A6C-9C8D-A8D37E4EA0BA}" sibTransId="{72D6B9C4-4CE5-49B3-92CE-DFE1DFED8133}"/>
    <dgm:cxn modelId="{212B5340-B2E4-4B9C-BA19-32C55EB32ED9}" type="presOf" srcId="{85509928-B39E-40F2-909F-F308A6D77668}" destId="{C22D891C-C4CA-451E-A057-CBC944B635D6}" srcOrd="0" destOrd="0" presId="urn:microsoft.com/office/officeart/2005/8/layout/radial1"/>
    <dgm:cxn modelId="{9B1D43B3-E60F-48D9-A55E-CC24E85505EB}" type="presOf" srcId="{588BD9F3-FC82-4A6C-9C8D-A8D37E4EA0BA}" destId="{8F2E4EC3-3D38-4F9F-A096-E74A11D8E9EB}" srcOrd="1" destOrd="0" presId="urn:microsoft.com/office/officeart/2005/8/layout/radial1"/>
    <dgm:cxn modelId="{7AF71C9B-72D9-4CC5-9791-A8D6F5AC3D2E}" type="presParOf" srcId="{E20DEE15-464C-4E05-BF74-546F2E1D08F7}" destId="{61EAD04A-BFB3-409B-83E3-F3E169A13F97}" srcOrd="0" destOrd="0" presId="urn:microsoft.com/office/officeart/2005/8/layout/radial1"/>
    <dgm:cxn modelId="{9144C1F3-7A47-4A61-B98E-D048102B2E73}" type="presParOf" srcId="{E20DEE15-464C-4E05-BF74-546F2E1D08F7}" destId="{2F6087AC-44F8-4956-B415-85BE5CC7F999}" srcOrd="1" destOrd="0" presId="urn:microsoft.com/office/officeart/2005/8/layout/radial1"/>
    <dgm:cxn modelId="{822883D8-5B39-4841-9086-0B4255401962}" type="presParOf" srcId="{2F6087AC-44F8-4956-B415-85BE5CC7F999}" destId="{8F2E4EC3-3D38-4F9F-A096-E74A11D8E9EB}" srcOrd="0" destOrd="0" presId="urn:microsoft.com/office/officeart/2005/8/layout/radial1"/>
    <dgm:cxn modelId="{2860A6DD-09A7-4E4E-B97A-9967CB21651C}" type="presParOf" srcId="{E20DEE15-464C-4E05-BF74-546F2E1D08F7}" destId="{7D0F7B6C-B6A5-42EF-867A-DDACF7A90E8F}" srcOrd="2" destOrd="0" presId="urn:microsoft.com/office/officeart/2005/8/layout/radial1"/>
    <dgm:cxn modelId="{0459EE82-F49C-4169-8B62-1351C7209413}" type="presParOf" srcId="{E20DEE15-464C-4E05-BF74-546F2E1D08F7}" destId="{6489AEF3-7C70-469C-A413-728D2FC8D9FF}" srcOrd="3" destOrd="0" presId="urn:microsoft.com/office/officeart/2005/8/layout/radial1"/>
    <dgm:cxn modelId="{2769ED2B-FCE7-42DB-9698-7D369993A566}" type="presParOf" srcId="{6489AEF3-7C70-469C-A413-728D2FC8D9FF}" destId="{E147F92A-8431-4D20-B9ED-B8966E12C41F}" srcOrd="0" destOrd="0" presId="urn:microsoft.com/office/officeart/2005/8/layout/radial1"/>
    <dgm:cxn modelId="{011FA317-5453-4DB8-B0A2-688AD1D154B0}" type="presParOf" srcId="{E20DEE15-464C-4E05-BF74-546F2E1D08F7}" destId="{83E00137-7139-4CBF-B310-4B24BC9DDC16}" srcOrd="4" destOrd="0" presId="urn:microsoft.com/office/officeart/2005/8/layout/radial1"/>
    <dgm:cxn modelId="{2AB0C113-9300-46A0-BBA2-148AE83E598A}" type="presParOf" srcId="{E20DEE15-464C-4E05-BF74-546F2E1D08F7}" destId="{C22D891C-C4CA-451E-A057-CBC944B635D6}" srcOrd="5" destOrd="0" presId="urn:microsoft.com/office/officeart/2005/8/layout/radial1"/>
    <dgm:cxn modelId="{1A4A8246-3BB9-4A2F-AFCB-C5649E2DD03A}" type="presParOf" srcId="{C22D891C-C4CA-451E-A057-CBC944B635D6}" destId="{BD4E533C-3BAE-4F93-953A-CE5F463DD78B}" srcOrd="0" destOrd="0" presId="urn:microsoft.com/office/officeart/2005/8/layout/radial1"/>
    <dgm:cxn modelId="{6AE89A2E-5F50-41AF-9F91-CD2C2AF33FAA}" type="presParOf" srcId="{E20DEE15-464C-4E05-BF74-546F2E1D08F7}" destId="{D6853273-1E90-4935-BB8D-03B646F61741}" srcOrd="6" destOrd="0" presId="urn:microsoft.com/office/officeart/2005/8/layout/radial1"/>
    <dgm:cxn modelId="{4C15A2F5-3563-4DA2-8EA7-39F8EE3C5F2F}" type="presParOf" srcId="{E20DEE15-464C-4E05-BF74-546F2E1D08F7}" destId="{14FADD46-621A-40F1-8310-4D54FF4538A2}" srcOrd="7" destOrd="0" presId="urn:microsoft.com/office/officeart/2005/8/layout/radial1"/>
    <dgm:cxn modelId="{47AB81CE-7F65-4BBD-8A91-45859692F0D8}" type="presParOf" srcId="{14FADD46-621A-40F1-8310-4D54FF4538A2}" destId="{1C054E52-103F-4E04-A03E-F8F23AE0E03C}" srcOrd="0" destOrd="0" presId="urn:microsoft.com/office/officeart/2005/8/layout/radial1"/>
    <dgm:cxn modelId="{6A3B8749-7130-4479-B7D1-16EECF1452A2}" type="presParOf" srcId="{E20DEE15-464C-4E05-BF74-546F2E1D08F7}" destId="{51207A87-D970-47FC-974C-617B877E2DB0}" srcOrd="8" destOrd="0" presId="urn:microsoft.com/office/officeart/2005/8/layout/radial1"/>
    <dgm:cxn modelId="{7DC6AE30-3241-470E-9599-D354CADCDFC5}" type="presParOf" srcId="{E20DEE15-464C-4E05-BF74-546F2E1D08F7}" destId="{D94F69DD-7525-457A-8D4B-86549D7A10A9}" srcOrd="9" destOrd="0" presId="urn:microsoft.com/office/officeart/2005/8/layout/radial1"/>
    <dgm:cxn modelId="{E2687A77-FB65-4111-9367-A05FDA5D7FC8}" type="presParOf" srcId="{D94F69DD-7525-457A-8D4B-86549D7A10A9}" destId="{C2B0343A-FEC1-452F-8D93-1F1A0DE066AC}" srcOrd="0" destOrd="0" presId="urn:microsoft.com/office/officeart/2005/8/layout/radial1"/>
    <dgm:cxn modelId="{09B12751-4103-4AB0-BA50-995E7DECAE38}" type="presParOf" srcId="{E20DEE15-464C-4E05-BF74-546F2E1D08F7}" destId="{60E11C46-0A58-459F-A55B-4EA85667A8D7}" srcOrd="10" destOrd="0" presId="urn:microsoft.com/office/officeart/2005/8/layout/radial1"/>
    <dgm:cxn modelId="{AB24D87F-3AA3-4CAC-8982-BD128CE20A43}" type="presParOf" srcId="{E20DEE15-464C-4E05-BF74-546F2E1D08F7}" destId="{26B49919-E0D2-412F-9E66-1DB6B26EB7BE}" srcOrd="11" destOrd="0" presId="urn:microsoft.com/office/officeart/2005/8/layout/radial1"/>
    <dgm:cxn modelId="{E37A306F-58A4-4B4C-9045-AFF158FA2DB9}" type="presParOf" srcId="{26B49919-E0D2-412F-9E66-1DB6B26EB7BE}" destId="{ACDE2544-2D73-4631-9FDE-F11FB11BEF44}" srcOrd="0" destOrd="0" presId="urn:microsoft.com/office/officeart/2005/8/layout/radial1"/>
    <dgm:cxn modelId="{42ED7171-A500-4EFE-97D8-EB2B6CF3754D}" type="presParOf" srcId="{E20DEE15-464C-4E05-BF74-546F2E1D08F7}" destId="{8C374189-69F1-454F-A953-899D94E73149}" srcOrd="12" destOrd="0" presId="urn:microsoft.com/office/officeart/2005/8/layout/radial1"/>
    <dgm:cxn modelId="{40D2563D-FFAD-4EED-916E-3A69B5478807}" type="presParOf" srcId="{E20DEE15-464C-4E05-BF74-546F2E1D08F7}" destId="{CBC2834D-9195-4B40-B730-89999DEF3A39}" srcOrd="13" destOrd="0" presId="urn:microsoft.com/office/officeart/2005/8/layout/radial1"/>
    <dgm:cxn modelId="{35A80700-5841-4167-854A-56C8EEA34720}" type="presParOf" srcId="{CBC2834D-9195-4B40-B730-89999DEF3A39}" destId="{0D91E00B-FF0E-4FDC-8C7C-71879AD6377F}" srcOrd="0" destOrd="0" presId="urn:microsoft.com/office/officeart/2005/8/layout/radial1"/>
    <dgm:cxn modelId="{A2D6CCA3-BD28-4626-8766-146E972F8D58}" type="presParOf" srcId="{E20DEE15-464C-4E05-BF74-546F2E1D08F7}" destId="{242510DC-C570-488B-80A4-C002E23E98A5}"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6C00F5-3957-48F8-8A1D-DEAB0654E438}"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79F62F91-9CAB-4D77-91CD-4F859642E3E6}">
      <dgm:prSet phldrT="[Text]" custT="1"/>
      <dgm:spPr/>
      <dgm:t>
        <a:bodyPr/>
        <a:lstStyle/>
        <a:p>
          <a:r>
            <a:rPr lang="en-US" sz="1400" b="1" dirty="0">
              <a:solidFill>
                <a:schemeClr val="bg1"/>
              </a:solidFill>
            </a:rPr>
            <a:t>Built Environment</a:t>
          </a:r>
        </a:p>
      </dgm:t>
    </dgm:pt>
    <dgm:pt modelId="{907687E4-1944-42AD-A32A-7E01BF46AC15}" type="parTrans" cxnId="{7B269FCE-4867-44B3-B411-DD00CFE9DC1F}">
      <dgm:prSet/>
      <dgm:spPr/>
      <dgm:t>
        <a:bodyPr/>
        <a:lstStyle/>
        <a:p>
          <a:endParaRPr lang="en-US" sz="2000">
            <a:solidFill>
              <a:schemeClr val="tx1"/>
            </a:solidFill>
          </a:endParaRPr>
        </a:p>
      </dgm:t>
    </dgm:pt>
    <dgm:pt modelId="{0D810328-F119-4019-97EB-08603977B6E2}" type="sibTrans" cxnId="{7B269FCE-4867-44B3-B411-DD00CFE9DC1F}">
      <dgm:prSet/>
      <dgm:spPr/>
      <dgm:t>
        <a:bodyPr/>
        <a:lstStyle/>
        <a:p>
          <a:endParaRPr lang="en-US" sz="2000">
            <a:solidFill>
              <a:schemeClr val="tx1"/>
            </a:solidFill>
          </a:endParaRPr>
        </a:p>
      </dgm:t>
    </dgm:pt>
    <dgm:pt modelId="{089EFB7C-2977-49A0-9A50-DD793ECAA2BC}">
      <dgm:prSet phldrT="[Text]" custT="1"/>
      <dgm:spPr/>
      <dgm:t>
        <a:bodyPr/>
        <a:lstStyle/>
        <a:p>
          <a:r>
            <a:rPr lang="en-US" sz="1600" dirty="0">
              <a:solidFill>
                <a:schemeClr val="tx1"/>
              </a:solidFill>
            </a:rPr>
            <a:t>Population density</a:t>
          </a:r>
        </a:p>
      </dgm:t>
    </dgm:pt>
    <dgm:pt modelId="{E9DE84CC-AAF1-4DDA-82C8-7306DD556158}" type="parTrans" cxnId="{53C9E837-41B2-4438-B9EC-36B974AC13DB}">
      <dgm:prSet custT="1"/>
      <dgm:spPr/>
      <dgm:t>
        <a:bodyPr/>
        <a:lstStyle/>
        <a:p>
          <a:endParaRPr lang="en-US" sz="600">
            <a:solidFill>
              <a:schemeClr val="tx1"/>
            </a:solidFill>
          </a:endParaRPr>
        </a:p>
      </dgm:t>
    </dgm:pt>
    <dgm:pt modelId="{47FA6385-19F0-42EC-822B-835E8E4C38B4}" type="sibTrans" cxnId="{53C9E837-41B2-4438-B9EC-36B974AC13DB}">
      <dgm:prSet/>
      <dgm:spPr/>
      <dgm:t>
        <a:bodyPr/>
        <a:lstStyle/>
        <a:p>
          <a:endParaRPr lang="en-US" sz="2000">
            <a:solidFill>
              <a:schemeClr val="tx1"/>
            </a:solidFill>
          </a:endParaRPr>
        </a:p>
      </dgm:t>
    </dgm:pt>
    <dgm:pt modelId="{F17135A1-80C8-498B-84BE-0089E182C597}">
      <dgm:prSet phldrT="[Text]" custT="1"/>
      <dgm:spPr/>
      <dgm:t>
        <a:bodyPr/>
        <a:lstStyle/>
        <a:p>
          <a:r>
            <a:rPr lang="en-US" sz="1600" dirty="0">
              <a:solidFill>
                <a:schemeClr val="tx1"/>
              </a:solidFill>
            </a:rPr>
            <a:t>Housing characteristics</a:t>
          </a:r>
        </a:p>
      </dgm:t>
    </dgm:pt>
    <dgm:pt modelId="{2D0A6050-7F84-4D0E-BBA4-F37A08EADEFA}" type="parTrans" cxnId="{37F03195-3A61-405A-9F07-644780893092}">
      <dgm:prSet custT="1"/>
      <dgm:spPr/>
      <dgm:t>
        <a:bodyPr/>
        <a:lstStyle/>
        <a:p>
          <a:endParaRPr lang="en-US" sz="600">
            <a:solidFill>
              <a:schemeClr val="tx1"/>
            </a:solidFill>
          </a:endParaRPr>
        </a:p>
      </dgm:t>
    </dgm:pt>
    <dgm:pt modelId="{9F838726-82D6-4F0B-91A0-C27DAEE9948A}" type="sibTrans" cxnId="{37F03195-3A61-405A-9F07-644780893092}">
      <dgm:prSet/>
      <dgm:spPr/>
      <dgm:t>
        <a:bodyPr/>
        <a:lstStyle/>
        <a:p>
          <a:endParaRPr lang="en-US" sz="2000">
            <a:solidFill>
              <a:schemeClr val="tx1"/>
            </a:solidFill>
          </a:endParaRPr>
        </a:p>
      </dgm:t>
    </dgm:pt>
    <dgm:pt modelId="{8A8FD16E-246A-4D43-8E59-A00B043A5CAB}">
      <dgm:prSet phldrT="[Text]" custT="1"/>
      <dgm:spPr/>
      <dgm:t>
        <a:bodyPr/>
        <a:lstStyle/>
        <a:p>
          <a:r>
            <a:rPr lang="en-US" sz="1600" dirty="0">
              <a:solidFill>
                <a:schemeClr val="tx1"/>
              </a:solidFill>
            </a:rPr>
            <a:t>Commuting patterns</a:t>
          </a:r>
        </a:p>
      </dgm:t>
    </dgm:pt>
    <dgm:pt modelId="{16442578-F7DC-428E-9BC2-C87DA3FE7032}" type="parTrans" cxnId="{72373975-5820-48DC-90BA-D2EED7F25012}">
      <dgm:prSet custT="1"/>
      <dgm:spPr/>
      <dgm:t>
        <a:bodyPr/>
        <a:lstStyle/>
        <a:p>
          <a:endParaRPr lang="en-US" sz="600">
            <a:solidFill>
              <a:schemeClr val="tx1"/>
            </a:solidFill>
          </a:endParaRPr>
        </a:p>
      </dgm:t>
    </dgm:pt>
    <dgm:pt modelId="{ACC9E70E-BE5B-47FE-B8D8-673945CFD47E}" type="sibTrans" cxnId="{72373975-5820-48DC-90BA-D2EED7F25012}">
      <dgm:prSet/>
      <dgm:spPr/>
      <dgm:t>
        <a:bodyPr/>
        <a:lstStyle/>
        <a:p>
          <a:endParaRPr lang="en-US" sz="2000">
            <a:solidFill>
              <a:schemeClr val="tx1"/>
            </a:solidFill>
          </a:endParaRPr>
        </a:p>
      </dgm:t>
    </dgm:pt>
    <dgm:pt modelId="{01398474-1E77-4DEB-A713-EEA2C0534642}">
      <dgm:prSet phldrT="[Text]" custT="1"/>
      <dgm:spPr/>
      <dgm:t>
        <a:bodyPr/>
        <a:lstStyle/>
        <a:p>
          <a:r>
            <a:rPr lang="en-US" sz="1600" dirty="0">
              <a:solidFill>
                <a:schemeClr val="tx1"/>
              </a:solidFill>
            </a:rPr>
            <a:t>Parks/green space</a:t>
          </a:r>
        </a:p>
      </dgm:t>
    </dgm:pt>
    <dgm:pt modelId="{50DE5519-D737-4700-A70A-6A269662631D}" type="parTrans" cxnId="{B3EE21AE-E4DF-4BC9-A823-DB1031EAFD1A}">
      <dgm:prSet custT="1"/>
      <dgm:spPr/>
      <dgm:t>
        <a:bodyPr/>
        <a:lstStyle/>
        <a:p>
          <a:endParaRPr lang="en-US" sz="600">
            <a:solidFill>
              <a:schemeClr val="tx1"/>
            </a:solidFill>
          </a:endParaRPr>
        </a:p>
      </dgm:t>
    </dgm:pt>
    <dgm:pt modelId="{9D06C90E-8C93-4DEE-AFF1-7C3C5DD46936}" type="sibTrans" cxnId="{B3EE21AE-E4DF-4BC9-A823-DB1031EAFD1A}">
      <dgm:prSet/>
      <dgm:spPr/>
      <dgm:t>
        <a:bodyPr/>
        <a:lstStyle/>
        <a:p>
          <a:endParaRPr lang="en-US" sz="2000">
            <a:solidFill>
              <a:schemeClr val="tx1"/>
            </a:solidFill>
          </a:endParaRPr>
        </a:p>
      </dgm:t>
    </dgm:pt>
    <dgm:pt modelId="{E18BF3FE-84A2-4C91-B44E-1EB9086C7C82}">
      <dgm:prSet phldrT="[Text]" custT="1"/>
      <dgm:spPr/>
      <dgm:t>
        <a:bodyPr/>
        <a:lstStyle/>
        <a:p>
          <a:r>
            <a:rPr lang="en-US" sz="1200" dirty="0">
              <a:solidFill>
                <a:schemeClr val="tx1"/>
              </a:solidFill>
            </a:rPr>
            <a:t>Recreational facilities</a:t>
          </a:r>
        </a:p>
      </dgm:t>
    </dgm:pt>
    <dgm:pt modelId="{5C8C259B-7155-46C0-8073-EBAFFBB10028}" type="parTrans" cxnId="{9D2ED40E-DC35-4BA8-93FB-5C22D4BF7003}">
      <dgm:prSet custT="1"/>
      <dgm:spPr/>
      <dgm:t>
        <a:bodyPr/>
        <a:lstStyle/>
        <a:p>
          <a:endParaRPr lang="en-US" sz="600">
            <a:solidFill>
              <a:schemeClr val="tx1"/>
            </a:solidFill>
          </a:endParaRPr>
        </a:p>
      </dgm:t>
    </dgm:pt>
    <dgm:pt modelId="{F970A7AE-F954-42F9-98C3-BABE87B28911}" type="sibTrans" cxnId="{9D2ED40E-DC35-4BA8-93FB-5C22D4BF7003}">
      <dgm:prSet/>
      <dgm:spPr/>
      <dgm:t>
        <a:bodyPr/>
        <a:lstStyle/>
        <a:p>
          <a:endParaRPr lang="en-US" sz="2000">
            <a:solidFill>
              <a:schemeClr val="tx1"/>
            </a:solidFill>
          </a:endParaRPr>
        </a:p>
      </dgm:t>
    </dgm:pt>
    <dgm:pt modelId="{E4E07AAE-9729-451A-B3B2-DC45E0AE73BD}">
      <dgm:prSet phldrT="[Text]" custT="1"/>
      <dgm:spPr/>
      <dgm:t>
        <a:bodyPr/>
        <a:lstStyle/>
        <a:p>
          <a:r>
            <a:rPr lang="en-US" sz="900" dirty="0">
              <a:solidFill>
                <a:schemeClr val="tx1"/>
              </a:solidFill>
            </a:rPr>
            <a:t>Food environment (retail food outlets, restaurants)</a:t>
          </a:r>
        </a:p>
      </dgm:t>
    </dgm:pt>
    <dgm:pt modelId="{505D70EC-1505-485D-BE1C-E7C841EF8795}" type="parTrans" cxnId="{16D9CC7C-3A5E-4CBD-9255-A3D5BB091ED3}">
      <dgm:prSet custT="1"/>
      <dgm:spPr/>
      <dgm:t>
        <a:bodyPr/>
        <a:lstStyle/>
        <a:p>
          <a:endParaRPr lang="en-US" sz="600">
            <a:solidFill>
              <a:schemeClr val="tx1"/>
            </a:solidFill>
          </a:endParaRPr>
        </a:p>
      </dgm:t>
    </dgm:pt>
    <dgm:pt modelId="{52D7F19C-DE08-4F56-80C3-6D278BAE7D6E}" type="sibTrans" cxnId="{16D9CC7C-3A5E-4CBD-9255-A3D5BB091ED3}">
      <dgm:prSet/>
      <dgm:spPr/>
      <dgm:t>
        <a:bodyPr/>
        <a:lstStyle/>
        <a:p>
          <a:endParaRPr lang="en-US" sz="2000">
            <a:solidFill>
              <a:schemeClr val="tx1"/>
            </a:solidFill>
          </a:endParaRPr>
        </a:p>
      </dgm:t>
    </dgm:pt>
    <dgm:pt modelId="{896C2943-A7CA-443C-A5DD-5B257DD432A7}">
      <dgm:prSet phldrT="[Text]" custT="1"/>
      <dgm:spPr/>
      <dgm:t>
        <a:bodyPr/>
        <a:lstStyle/>
        <a:p>
          <a:r>
            <a:rPr lang="en-US" sz="1600" dirty="0">
              <a:solidFill>
                <a:schemeClr val="tx1"/>
              </a:solidFill>
            </a:rPr>
            <a:t>Street connectivity</a:t>
          </a:r>
        </a:p>
      </dgm:t>
    </dgm:pt>
    <dgm:pt modelId="{B0811A05-6367-4F48-A9CB-D2B8DB89FA66}" type="parTrans" cxnId="{2F459D5A-5B5C-4EC6-B963-017CB5949F33}">
      <dgm:prSet custT="1"/>
      <dgm:spPr/>
      <dgm:t>
        <a:bodyPr/>
        <a:lstStyle/>
        <a:p>
          <a:endParaRPr lang="en-US" sz="600">
            <a:solidFill>
              <a:schemeClr val="tx1"/>
            </a:solidFill>
          </a:endParaRPr>
        </a:p>
      </dgm:t>
    </dgm:pt>
    <dgm:pt modelId="{EE06F35F-F505-45FD-8F31-E565CE14D02B}" type="sibTrans" cxnId="{2F459D5A-5B5C-4EC6-B963-017CB5949F33}">
      <dgm:prSet/>
      <dgm:spPr/>
      <dgm:t>
        <a:bodyPr/>
        <a:lstStyle/>
        <a:p>
          <a:endParaRPr lang="en-US" sz="2000">
            <a:solidFill>
              <a:schemeClr val="tx1"/>
            </a:solidFill>
          </a:endParaRPr>
        </a:p>
      </dgm:t>
    </dgm:pt>
    <dgm:pt modelId="{B59BD431-AE21-48B2-8FD9-9AECA92A2B12}">
      <dgm:prSet phldrT="[Text]" custT="1"/>
      <dgm:spPr/>
      <dgm:t>
        <a:bodyPr/>
        <a:lstStyle/>
        <a:p>
          <a:r>
            <a:rPr lang="en-US" sz="1600" dirty="0">
              <a:solidFill>
                <a:schemeClr val="tx1"/>
              </a:solidFill>
            </a:rPr>
            <a:t>Traffic density</a:t>
          </a:r>
        </a:p>
      </dgm:t>
    </dgm:pt>
    <dgm:pt modelId="{68D6FD2F-5B7B-45A1-AE3D-75ED9E45D633}" type="parTrans" cxnId="{71BE11BF-3080-4FEA-96D5-279065F62FFA}">
      <dgm:prSet custT="1"/>
      <dgm:spPr/>
      <dgm:t>
        <a:bodyPr/>
        <a:lstStyle/>
        <a:p>
          <a:endParaRPr lang="en-US" sz="600">
            <a:solidFill>
              <a:schemeClr val="tx1"/>
            </a:solidFill>
          </a:endParaRPr>
        </a:p>
      </dgm:t>
    </dgm:pt>
    <dgm:pt modelId="{D2C71132-966F-4951-B943-39779A53E529}" type="sibTrans" cxnId="{71BE11BF-3080-4FEA-96D5-279065F62FFA}">
      <dgm:prSet/>
      <dgm:spPr/>
      <dgm:t>
        <a:bodyPr/>
        <a:lstStyle/>
        <a:p>
          <a:endParaRPr lang="en-US" sz="2000">
            <a:solidFill>
              <a:schemeClr val="tx1"/>
            </a:solidFill>
          </a:endParaRPr>
        </a:p>
      </dgm:t>
    </dgm:pt>
    <dgm:pt modelId="{E7F0CD2E-C6BC-4593-83F4-4C7DDD6BF8A1}" type="pres">
      <dgm:prSet presAssocID="{9B6C00F5-3957-48F8-8A1D-DEAB0654E438}" presName="cycle" presStyleCnt="0">
        <dgm:presLayoutVars>
          <dgm:chMax val="1"/>
          <dgm:dir/>
          <dgm:animLvl val="ctr"/>
          <dgm:resizeHandles val="exact"/>
        </dgm:presLayoutVars>
      </dgm:prSet>
      <dgm:spPr/>
      <dgm:t>
        <a:bodyPr/>
        <a:lstStyle/>
        <a:p>
          <a:endParaRPr lang="en-US"/>
        </a:p>
      </dgm:t>
    </dgm:pt>
    <dgm:pt modelId="{2AA4D2D8-A0F2-4CC4-B9E4-72FD576067AE}" type="pres">
      <dgm:prSet presAssocID="{79F62F91-9CAB-4D77-91CD-4F859642E3E6}" presName="centerShape" presStyleLbl="node0" presStyleIdx="0" presStyleCnt="1" custScaleX="221752" custScaleY="166944"/>
      <dgm:spPr/>
      <dgm:t>
        <a:bodyPr/>
        <a:lstStyle/>
        <a:p>
          <a:endParaRPr lang="en-US"/>
        </a:p>
      </dgm:t>
    </dgm:pt>
    <dgm:pt modelId="{ADDAA4E7-6188-4F73-99AC-3363F7915627}" type="pres">
      <dgm:prSet presAssocID="{E9DE84CC-AAF1-4DDA-82C8-7306DD556158}" presName="Name9" presStyleLbl="parChTrans1D2" presStyleIdx="0" presStyleCnt="8"/>
      <dgm:spPr/>
      <dgm:t>
        <a:bodyPr/>
        <a:lstStyle/>
        <a:p>
          <a:endParaRPr lang="en-US"/>
        </a:p>
      </dgm:t>
    </dgm:pt>
    <dgm:pt modelId="{F0C16BF6-8E83-4AE0-8A99-55A2CD0E92D8}" type="pres">
      <dgm:prSet presAssocID="{E9DE84CC-AAF1-4DDA-82C8-7306DD556158}" presName="connTx" presStyleLbl="parChTrans1D2" presStyleIdx="0" presStyleCnt="8"/>
      <dgm:spPr/>
      <dgm:t>
        <a:bodyPr/>
        <a:lstStyle/>
        <a:p>
          <a:endParaRPr lang="en-US"/>
        </a:p>
      </dgm:t>
    </dgm:pt>
    <dgm:pt modelId="{4779CC12-7898-48F8-9F6A-5ABC2E4245D5}" type="pres">
      <dgm:prSet presAssocID="{089EFB7C-2977-49A0-9A50-DD793ECAA2BC}" presName="node" presStyleLbl="node1" presStyleIdx="0" presStyleCnt="8" custScaleY="32485" custRadScaleRad="140144" custRadScaleInc="2429">
        <dgm:presLayoutVars>
          <dgm:bulletEnabled val="1"/>
        </dgm:presLayoutVars>
      </dgm:prSet>
      <dgm:spPr/>
      <dgm:t>
        <a:bodyPr/>
        <a:lstStyle/>
        <a:p>
          <a:endParaRPr lang="en-US"/>
        </a:p>
      </dgm:t>
    </dgm:pt>
    <dgm:pt modelId="{8F2F96BC-975D-478F-9608-498B8A23507B}" type="pres">
      <dgm:prSet presAssocID="{2D0A6050-7F84-4D0E-BBA4-F37A08EADEFA}" presName="Name9" presStyleLbl="parChTrans1D2" presStyleIdx="1" presStyleCnt="8"/>
      <dgm:spPr/>
      <dgm:t>
        <a:bodyPr/>
        <a:lstStyle/>
        <a:p>
          <a:endParaRPr lang="en-US"/>
        </a:p>
      </dgm:t>
    </dgm:pt>
    <dgm:pt modelId="{B94D5794-3F4C-42CF-8544-8D3E64F8102B}" type="pres">
      <dgm:prSet presAssocID="{2D0A6050-7F84-4D0E-BBA4-F37A08EADEFA}" presName="connTx" presStyleLbl="parChTrans1D2" presStyleIdx="1" presStyleCnt="8"/>
      <dgm:spPr/>
      <dgm:t>
        <a:bodyPr/>
        <a:lstStyle/>
        <a:p>
          <a:endParaRPr lang="en-US"/>
        </a:p>
      </dgm:t>
    </dgm:pt>
    <dgm:pt modelId="{28E914C2-6EFF-4722-9D8D-2EE6747B580E}" type="pres">
      <dgm:prSet presAssocID="{F17135A1-80C8-498B-84BE-0089E182C597}" presName="node" presStyleLbl="node1" presStyleIdx="1" presStyleCnt="8" custScaleX="138260" custRadScaleRad="144218" custRadScaleInc="6508">
        <dgm:presLayoutVars>
          <dgm:bulletEnabled val="1"/>
        </dgm:presLayoutVars>
      </dgm:prSet>
      <dgm:spPr/>
      <dgm:t>
        <a:bodyPr/>
        <a:lstStyle/>
        <a:p>
          <a:endParaRPr lang="en-US"/>
        </a:p>
      </dgm:t>
    </dgm:pt>
    <dgm:pt modelId="{E4B36093-6AF6-4B16-AE31-966BD932FF23}" type="pres">
      <dgm:prSet presAssocID="{16442578-F7DC-428E-9BC2-C87DA3FE7032}" presName="Name9" presStyleLbl="parChTrans1D2" presStyleIdx="2" presStyleCnt="8"/>
      <dgm:spPr/>
      <dgm:t>
        <a:bodyPr/>
        <a:lstStyle/>
        <a:p>
          <a:endParaRPr lang="en-US"/>
        </a:p>
      </dgm:t>
    </dgm:pt>
    <dgm:pt modelId="{161288F4-573D-428A-8AEE-BD98B5F46D92}" type="pres">
      <dgm:prSet presAssocID="{16442578-F7DC-428E-9BC2-C87DA3FE7032}" presName="connTx" presStyleLbl="parChTrans1D2" presStyleIdx="2" presStyleCnt="8"/>
      <dgm:spPr/>
      <dgm:t>
        <a:bodyPr/>
        <a:lstStyle/>
        <a:p>
          <a:endParaRPr lang="en-US"/>
        </a:p>
      </dgm:t>
    </dgm:pt>
    <dgm:pt modelId="{CC136EE1-FFF2-40C5-8494-9314F3887F3E}" type="pres">
      <dgm:prSet presAssocID="{8A8FD16E-246A-4D43-8E59-A00B043A5CAB}" presName="node" presStyleLbl="node1" presStyleIdx="2" presStyleCnt="8" custRadScaleRad="155210" custRadScaleInc="3382">
        <dgm:presLayoutVars>
          <dgm:bulletEnabled val="1"/>
        </dgm:presLayoutVars>
      </dgm:prSet>
      <dgm:spPr/>
      <dgm:t>
        <a:bodyPr/>
        <a:lstStyle/>
        <a:p>
          <a:endParaRPr lang="en-US"/>
        </a:p>
      </dgm:t>
    </dgm:pt>
    <dgm:pt modelId="{3B06B36C-2BB4-469D-9FE2-A42B04D89CBA}" type="pres">
      <dgm:prSet presAssocID="{50DE5519-D737-4700-A70A-6A269662631D}" presName="Name9" presStyleLbl="parChTrans1D2" presStyleIdx="3" presStyleCnt="8"/>
      <dgm:spPr/>
      <dgm:t>
        <a:bodyPr/>
        <a:lstStyle/>
        <a:p>
          <a:endParaRPr lang="en-US"/>
        </a:p>
      </dgm:t>
    </dgm:pt>
    <dgm:pt modelId="{7B203D3B-82C6-4F36-8952-4BBEF600264F}" type="pres">
      <dgm:prSet presAssocID="{50DE5519-D737-4700-A70A-6A269662631D}" presName="connTx" presStyleLbl="parChTrans1D2" presStyleIdx="3" presStyleCnt="8"/>
      <dgm:spPr/>
      <dgm:t>
        <a:bodyPr/>
        <a:lstStyle/>
        <a:p>
          <a:endParaRPr lang="en-US"/>
        </a:p>
      </dgm:t>
    </dgm:pt>
    <dgm:pt modelId="{305F0FAF-7221-4C61-8E21-2A70EBE97337}" type="pres">
      <dgm:prSet presAssocID="{01398474-1E77-4DEB-A713-EEA2C0534642}" presName="node" presStyleLbl="node1" presStyleIdx="3" presStyleCnt="8" custRadScaleRad="136010" custRadScaleInc="-3012">
        <dgm:presLayoutVars>
          <dgm:bulletEnabled val="1"/>
        </dgm:presLayoutVars>
      </dgm:prSet>
      <dgm:spPr/>
      <dgm:t>
        <a:bodyPr/>
        <a:lstStyle/>
        <a:p>
          <a:endParaRPr lang="en-US"/>
        </a:p>
      </dgm:t>
    </dgm:pt>
    <dgm:pt modelId="{6F08205B-CCA3-45C5-817B-6AFA64519C4C}" type="pres">
      <dgm:prSet presAssocID="{5C8C259B-7155-46C0-8073-EBAFFBB10028}" presName="Name9" presStyleLbl="parChTrans1D2" presStyleIdx="4" presStyleCnt="8"/>
      <dgm:spPr/>
      <dgm:t>
        <a:bodyPr/>
        <a:lstStyle/>
        <a:p>
          <a:endParaRPr lang="en-US"/>
        </a:p>
      </dgm:t>
    </dgm:pt>
    <dgm:pt modelId="{A5D530E4-28DE-4C1A-A5F2-E098F9262888}" type="pres">
      <dgm:prSet presAssocID="{5C8C259B-7155-46C0-8073-EBAFFBB10028}" presName="connTx" presStyleLbl="parChTrans1D2" presStyleIdx="4" presStyleCnt="8"/>
      <dgm:spPr/>
      <dgm:t>
        <a:bodyPr/>
        <a:lstStyle/>
        <a:p>
          <a:endParaRPr lang="en-US"/>
        </a:p>
      </dgm:t>
    </dgm:pt>
    <dgm:pt modelId="{5138AD02-B349-4288-9819-909CB3CBB9BB}" type="pres">
      <dgm:prSet presAssocID="{E18BF3FE-84A2-4C91-B44E-1EB9086C7C82}" presName="node" presStyleLbl="node1" presStyleIdx="4" presStyleCnt="8" custRadScaleRad="140076" custRadScaleInc="5323">
        <dgm:presLayoutVars>
          <dgm:bulletEnabled val="1"/>
        </dgm:presLayoutVars>
      </dgm:prSet>
      <dgm:spPr/>
      <dgm:t>
        <a:bodyPr/>
        <a:lstStyle/>
        <a:p>
          <a:endParaRPr lang="en-US"/>
        </a:p>
      </dgm:t>
    </dgm:pt>
    <dgm:pt modelId="{524BFACD-8E82-4D5C-B825-F4F53BCC92CF}" type="pres">
      <dgm:prSet presAssocID="{505D70EC-1505-485D-BE1C-E7C841EF8795}" presName="Name9" presStyleLbl="parChTrans1D2" presStyleIdx="5" presStyleCnt="8"/>
      <dgm:spPr/>
      <dgm:t>
        <a:bodyPr/>
        <a:lstStyle/>
        <a:p>
          <a:endParaRPr lang="en-US"/>
        </a:p>
      </dgm:t>
    </dgm:pt>
    <dgm:pt modelId="{318C8978-5CB8-41A4-B872-FDD44F4CAB90}" type="pres">
      <dgm:prSet presAssocID="{505D70EC-1505-485D-BE1C-E7C841EF8795}" presName="connTx" presStyleLbl="parChTrans1D2" presStyleIdx="5" presStyleCnt="8"/>
      <dgm:spPr/>
      <dgm:t>
        <a:bodyPr/>
        <a:lstStyle/>
        <a:p>
          <a:endParaRPr lang="en-US"/>
        </a:p>
      </dgm:t>
    </dgm:pt>
    <dgm:pt modelId="{89942F19-7671-4685-9754-2B0AC370C696}" type="pres">
      <dgm:prSet presAssocID="{E4E07AAE-9729-451A-B3B2-DC45E0AE73BD}" presName="node" presStyleLbl="node1" presStyleIdx="5" presStyleCnt="8" custRadScaleRad="141094" custRadScaleInc="21376">
        <dgm:presLayoutVars>
          <dgm:bulletEnabled val="1"/>
        </dgm:presLayoutVars>
      </dgm:prSet>
      <dgm:spPr/>
      <dgm:t>
        <a:bodyPr/>
        <a:lstStyle/>
        <a:p>
          <a:endParaRPr lang="en-US"/>
        </a:p>
      </dgm:t>
    </dgm:pt>
    <dgm:pt modelId="{A6E26EF3-3362-4C61-AAEB-79FD739FAC11}" type="pres">
      <dgm:prSet presAssocID="{B0811A05-6367-4F48-A9CB-D2B8DB89FA66}" presName="Name9" presStyleLbl="parChTrans1D2" presStyleIdx="6" presStyleCnt="8"/>
      <dgm:spPr/>
      <dgm:t>
        <a:bodyPr/>
        <a:lstStyle/>
        <a:p>
          <a:endParaRPr lang="en-US"/>
        </a:p>
      </dgm:t>
    </dgm:pt>
    <dgm:pt modelId="{5E786A5C-A634-47BE-B5FC-52BFD063509E}" type="pres">
      <dgm:prSet presAssocID="{B0811A05-6367-4F48-A9CB-D2B8DB89FA66}" presName="connTx" presStyleLbl="parChTrans1D2" presStyleIdx="6" presStyleCnt="8"/>
      <dgm:spPr/>
      <dgm:t>
        <a:bodyPr/>
        <a:lstStyle/>
        <a:p>
          <a:endParaRPr lang="en-US"/>
        </a:p>
      </dgm:t>
    </dgm:pt>
    <dgm:pt modelId="{425E1DF5-68B7-430C-8AD7-CBFC9B839B85}" type="pres">
      <dgm:prSet presAssocID="{896C2943-A7CA-443C-A5DD-5B257DD432A7}" presName="node" presStyleLbl="node1" presStyleIdx="6" presStyleCnt="8" custRadScaleRad="137528" custRadScaleInc="-15238">
        <dgm:presLayoutVars>
          <dgm:bulletEnabled val="1"/>
        </dgm:presLayoutVars>
      </dgm:prSet>
      <dgm:spPr/>
      <dgm:t>
        <a:bodyPr/>
        <a:lstStyle/>
        <a:p>
          <a:endParaRPr lang="en-US"/>
        </a:p>
      </dgm:t>
    </dgm:pt>
    <dgm:pt modelId="{C5915573-AA07-405A-97F5-4B3E4CDD6E3C}" type="pres">
      <dgm:prSet presAssocID="{68D6FD2F-5B7B-45A1-AE3D-75ED9E45D633}" presName="Name9" presStyleLbl="parChTrans1D2" presStyleIdx="7" presStyleCnt="8"/>
      <dgm:spPr/>
      <dgm:t>
        <a:bodyPr/>
        <a:lstStyle/>
        <a:p>
          <a:endParaRPr lang="en-US"/>
        </a:p>
      </dgm:t>
    </dgm:pt>
    <dgm:pt modelId="{391BEA78-81DE-44A3-B3A0-A6EF1608B68D}" type="pres">
      <dgm:prSet presAssocID="{68D6FD2F-5B7B-45A1-AE3D-75ED9E45D633}" presName="connTx" presStyleLbl="parChTrans1D2" presStyleIdx="7" presStyleCnt="8"/>
      <dgm:spPr/>
      <dgm:t>
        <a:bodyPr/>
        <a:lstStyle/>
        <a:p>
          <a:endParaRPr lang="en-US"/>
        </a:p>
      </dgm:t>
    </dgm:pt>
    <dgm:pt modelId="{C000E217-1844-459D-BE75-5094B79310BF}" type="pres">
      <dgm:prSet presAssocID="{B59BD431-AE21-48B2-8FD9-9AECA92A2B12}" presName="node" presStyleLbl="node1" presStyleIdx="7" presStyleCnt="8" custRadScaleRad="140966" custRadScaleInc="-69649">
        <dgm:presLayoutVars>
          <dgm:bulletEnabled val="1"/>
        </dgm:presLayoutVars>
      </dgm:prSet>
      <dgm:spPr/>
      <dgm:t>
        <a:bodyPr/>
        <a:lstStyle/>
        <a:p>
          <a:endParaRPr lang="en-US"/>
        </a:p>
      </dgm:t>
    </dgm:pt>
  </dgm:ptLst>
  <dgm:cxnLst>
    <dgm:cxn modelId="{2EA2A033-4C1D-4EDE-8B3A-5319AAF19362}" type="presOf" srcId="{E4E07AAE-9729-451A-B3B2-DC45E0AE73BD}" destId="{89942F19-7671-4685-9754-2B0AC370C696}" srcOrd="0" destOrd="0" presId="urn:microsoft.com/office/officeart/2005/8/layout/radial1"/>
    <dgm:cxn modelId="{62005B3F-8B18-4507-B945-8B5144C4CA85}" type="presOf" srcId="{50DE5519-D737-4700-A70A-6A269662631D}" destId="{3B06B36C-2BB4-469D-9FE2-A42B04D89CBA}" srcOrd="0" destOrd="0" presId="urn:microsoft.com/office/officeart/2005/8/layout/radial1"/>
    <dgm:cxn modelId="{F9353488-ED5E-4A72-9CE6-5BCEBC27DBCF}" type="presOf" srcId="{01398474-1E77-4DEB-A713-EEA2C0534642}" destId="{305F0FAF-7221-4C61-8E21-2A70EBE97337}" srcOrd="0" destOrd="0" presId="urn:microsoft.com/office/officeart/2005/8/layout/radial1"/>
    <dgm:cxn modelId="{C1680DDE-31FF-471B-92FE-4B1DC2B7D832}" type="presOf" srcId="{E18BF3FE-84A2-4C91-B44E-1EB9086C7C82}" destId="{5138AD02-B349-4288-9819-909CB3CBB9BB}" srcOrd="0" destOrd="0" presId="urn:microsoft.com/office/officeart/2005/8/layout/radial1"/>
    <dgm:cxn modelId="{301B7613-7485-4A96-9787-0B880FF1E4F6}" type="presOf" srcId="{50DE5519-D737-4700-A70A-6A269662631D}" destId="{7B203D3B-82C6-4F36-8952-4BBEF600264F}" srcOrd="1" destOrd="0" presId="urn:microsoft.com/office/officeart/2005/8/layout/radial1"/>
    <dgm:cxn modelId="{8F556B8A-1733-4276-92BA-4135DD541B5C}" type="presOf" srcId="{505D70EC-1505-485D-BE1C-E7C841EF8795}" destId="{318C8978-5CB8-41A4-B872-FDD44F4CAB90}" srcOrd="1" destOrd="0" presId="urn:microsoft.com/office/officeart/2005/8/layout/radial1"/>
    <dgm:cxn modelId="{85F24E4A-5012-42E1-92EB-04445FA2CEAB}" type="presOf" srcId="{2D0A6050-7F84-4D0E-BBA4-F37A08EADEFA}" destId="{8F2F96BC-975D-478F-9608-498B8A23507B}" srcOrd="0" destOrd="0" presId="urn:microsoft.com/office/officeart/2005/8/layout/radial1"/>
    <dgm:cxn modelId="{4C4342A1-FC0A-4D74-8567-3152A8D66D84}" type="presOf" srcId="{16442578-F7DC-428E-9BC2-C87DA3FE7032}" destId="{161288F4-573D-428A-8AEE-BD98B5F46D92}" srcOrd="1" destOrd="0" presId="urn:microsoft.com/office/officeart/2005/8/layout/radial1"/>
    <dgm:cxn modelId="{2B9D17B3-EF0D-44C7-9425-F582DB34D9A1}" type="presOf" srcId="{9B6C00F5-3957-48F8-8A1D-DEAB0654E438}" destId="{E7F0CD2E-C6BC-4593-83F4-4C7DDD6BF8A1}" srcOrd="0" destOrd="0" presId="urn:microsoft.com/office/officeart/2005/8/layout/radial1"/>
    <dgm:cxn modelId="{17955C66-9EE7-46F3-B4BC-38A787639626}" type="presOf" srcId="{5C8C259B-7155-46C0-8073-EBAFFBB10028}" destId="{6F08205B-CCA3-45C5-817B-6AFA64519C4C}" srcOrd="0" destOrd="0" presId="urn:microsoft.com/office/officeart/2005/8/layout/radial1"/>
    <dgm:cxn modelId="{7B269FCE-4867-44B3-B411-DD00CFE9DC1F}" srcId="{9B6C00F5-3957-48F8-8A1D-DEAB0654E438}" destId="{79F62F91-9CAB-4D77-91CD-4F859642E3E6}" srcOrd="0" destOrd="0" parTransId="{907687E4-1944-42AD-A32A-7E01BF46AC15}" sibTransId="{0D810328-F119-4019-97EB-08603977B6E2}"/>
    <dgm:cxn modelId="{E40F5BEB-EE47-4841-AD88-2A9B0DAF4545}" type="presOf" srcId="{B0811A05-6367-4F48-A9CB-D2B8DB89FA66}" destId="{5E786A5C-A634-47BE-B5FC-52BFD063509E}" srcOrd="1" destOrd="0" presId="urn:microsoft.com/office/officeart/2005/8/layout/radial1"/>
    <dgm:cxn modelId="{71BE11BF-3080-4FEA-96D5-279065F62FFA}" srcId="{79F62F91-9CAB-4D77-91CD-4F859642E3E6}" destId="{B59BD431-AE21-48B2-8FD9-9AECA92A2B12}" srcOrd="7" destOrd="0" parTransId="{68D6FD2F-5B7B-45A1-AE3D-75ED9E45D633}" sibTransId="{D2C71132-966F-4951-B943-39779A53E529}"/>
    <dgm:cxn modelId="{4B929221-9201-4F02-A0BB-6BC138F6F10A}" type="presOf" srcId="{F17135A1-80C8-498B-84BE-0089E182C597}" destId="{28E914C2-6EFF-4722-9D8D-2EE6747B580E}" srcOrd="0" destOrd="0" presId="urn:microsoft.com/office/officeart/2005/8/layout/radial1"/>
    <dgm:cxn modelId="{7E78F663-C32A-414E-B4BB-D3F677208CDF}" type="presOf" srcId="{E9DE84CC-AAF1-4DDA-82C8-7306DD556158}" destId="{F0C16BF6-8E83-4AE0-8A99-55A2CD0E92D8}" srcOrd="1" destOrd="0" presId="urn:microsoft.com/office/officeart/2005/8/layout/radial1"/>
    <dgm:cxn modelId="{2D4B5D0C-5A99-4F6C-B05F-C9ACCA53AB2F}" type="presOf" srcId="{8A8FD16E-246A-4D43-8E59-A00B043A5CAB}" destId="{CC136EE1-FFF2-40C5-8494-9314F3887F3E}" srcOrd="0" destOrd="0" presId="urn:microsoft.com/office/officeart/2005/8/layout/radial1"/>
    <dgm:cxn modelId="{16D9CC7C-3A5E-4CBD-9255-A3D5BB091ED3}" srcId="{79F62F91-9CAB-4D77-91CD-4F859642E3E6}" destId="{E4E07AAE-9729-451A-B3B2-DC45E0AE73BD}" srcOrd="5" destOrd="0" parTransId="{505D70EC-1505-485D-BE1C-E7C841EF8795}" sibTransId="{52D7F19C-DE08-4F56-80C3-6D278BAE7D6E}"/>
    <dgm:cxn modelId="{FC318594-4472-4A20-9898-10FCAFEE0737}" type="presOf" srcId="{E9DE84CC-AAF1-4DDA-82C8-7306DD556158}" destId="{ADDAA4E7-6188-4F73-99AC-3363F7915627}" srcOrd="0" destOrd="0" presId="urn:microsoft.com/office/officeart/2005/8/layout/radial1"/>
    <dgm:cxn modelId="{53C9E837-41B2-4438-B9EC-36B974AC13DB}" srcId="{79F62F91-9CAB-4D77-91CD-4F859642E3E6}" destId="{089EFB7C-2977-49A0-9A50-DD793ECAA2BC}" srcOrd="0" destOrd="0" parTransId="{E9DE84CC-AAF1-4DDA-82C8-7306DD556158}" sibTransId="{47FA6385-19F0-42EC-822B-835E8E4C38B4}"/>
    <dgm:cxn modelId="{72373975-5820-48DC-90BA-D2EED7F25012}" srcId="{79F62F91-9CAB-4D77-91CD-4F859642E3E6}" destId="{8A8FD16E-246A-4D43-8E59-A00B043A5CAB}" srcOrd="2" destOrd="0" parTransId="{16442578-F7DC-428E-9BC2-C87DA3FE7032}" sibTransId="{ACC9E70E-BE5B-47FE-B8D8-673945CFD47E}"/>
    <dgm:cxn modelId="{2F459D5A-5B5C-4EC6-B963-017CB5949F33}" srcId="{79F62F91-9CAB-4D77-91CD-4F859642E3E6}" destId="{896C2943-A7CA-443C-A5DD-5B257DD432A7}" srcOrd="6" destOrd="0" parTransId="{B0811A05-6367-4F48-A9CB-D2B8DB89FA66}" sibTransId="{EE06F35F-F505-45FD-8F31-E565CE14D02B}"/>
    <dgm:cxn modelId="{B4DA7C5E-C3AF-479F-81E0-8B13268305E9}" type="presOf" srcId="{505D70EC-1505-485D-BE1C-E7C841EF8795}" destId="{524BFACD-8E82-4D5C-B825-F4F53BCC92CF}" srcOrd="0" destOrd="0" presId="urn:microsoft.com/office/officeart/2005/8/layout/radial1"/>
    <dgm:cxn modelId="{53518E69-293B-4C54-9FFC-0CACE2F5764D}" type="presOf" srcId="{089EFB7C-2977-49A0-9A50-DD793ECAA2BC}" destId="{4779CC12-7898-48F8-9F6A-5ABC2E4245D5}" srcOrd="0" destOrd="0" presId="urn:microsoft.com/office/officeart/2005/8/layout/radial1"/>
    <dgm:cxn modelId="{B3EE21AE-E4DF-4BC9-A823-DB1031EAFD1A}" srcId="{79F62F91-9CAB-4D77-91CD-4F859642E3E6}" destId="{01398474-1E77-4DEB-A713-EEA2C0534642}" srcOrd="3" destOrd="0" parTransId="{50DE5519-D737-4700-A70A-6A269662631D}" sibTransId="{9D06C90E-8C93-4DEE-AFF1-7C3C5DD46936}"/>
    <dgm:cxn modelId="{D8805066-F51E-45D1-BE1D-E1E5C6E02920}" type="presOf" srcId="{5C8C259B-7155-46C0-8073-EBAFFBB10028}" destId="{A5D530E4-28DE-4C1A-A5F2-E098F9262888}" srcOrd="1" destOrd="0" presId="urn:microsoft.com/office/officeart/2005/8/layout/radial1"/>
    <dgm:cxn modelId="{9D2ED40E-DC35-4BA8-93FB-5C22D4BF7003}" srcId="{79F62F91-9CAB-4D77-91CD-4F859642E3E6}" destId="{E18BF3FE-84A2-4C91-B44E-1EB9086C7C82}" srcOrd="4" destOrd="0" parTransId="{5C8C259B-7155-46C0-8073-EBAFFBB10028}" sibTransId="{F970A7AE-F954-42F9-98C3-BABE87B28911}"/>
    <dgm:cxn modelId="{7F425E5F-CF1F-47C7-939A-12D7D81DF593}" type="presOf" srcId="{79F62F91-9CAB-4D77-91CD-4F859642E3E6}" destId="{2AA4D2D8-A0F2-4CC4-B9E4-72FD576067AE}" srcOrd="0" destOrd="0" presId="urn:microsoft.com/office/officeart/2005/8/layout/radial1"/>
    <dgm:cxn modelId="{37F03195-3A61-405A-9F07-644780893092}" srcId="{79F62F91-9CAB-4D77-91CD-4F859642E3E6}" destId="{F17135A1-80C8-498B-84BE-0089E182C597}" srcOrd="1" destOrd="0" parTransId="{2D0A6050-7F84-4D0E-BBA4-F37A08EADEFA}" sibTransId="{9F838726-82D6-4F0B-91A0-C27DAEE9948A}"/>
    <dgm:cxn modelId="{3FDB98DB-C8E6-440E-9ECF-B8781556D62F}" type="presOf" srcId="{2D0A6050-7F84-4D0E-BBA4-F37A08EADEFA}" destId="{B94D5794-3F4C-42CF-8544-8D3E64F8102B}" srcOrd="1" destOrd="0" presId="urn:microsoft.com/office/officeart/2005/8/layout/radial1"/>
    <dgm:cxn modelId="{1BDB9AEA-2281-44C6-85D4-18D7283B5EFE}" type="presOf" srcId="{68D6FD2F-5B7B-45A1-AE3D-75ED9E45D633}" destId="{391BEA78-81DE-44A3-B3A0-A6EF1608B68D}" srcOrd="1" destOrd="0" presId="urn:microsoft.com/office/officeart/2005/8/layout/radial1"/>
    <dgm:cxn modelId="{8D718945-15D1-4CD2-9F18-31FDED228440}" type="presOf" srcId="{16442578-F7DC-428E-9BC2-C87DA3FE7032}" destId="{E4B36093-6AF6-4B16-AE31-966BD932FF23}" srcOrd="0" destOrd="0" presId="urn:microsoft.com/office/officeart/2005/8/layout/radial1"/>
    <dgm:cxn modelId="{296BE97F-095D-451E-B46D-749E0ABB1594}" type="presOf" srcId="{B0811A05-6367-4F48-A9CB-D2B8DB89FA66}" destId="{A6E26EF3-3362-4C61-AAEB-79FD739FAC11}" srcOrd="0" destOrd="0" presId="urn:microsoft.com/office/officeart/2005/8/layout/radial1"/>
    <dgm:cxn modelId="{24BA2AE5-CF02-47B9-9708-ECE33D8CCB3C}" type="presOf" srcId="{68D6FD2F-5B7B-45A1-AE3D-75ED9E45D633}" destId="{C5915573-AA07-405A-97F5-4B3E4CDD6E3C}" srcOrd="0" destOrd="0" presId="urn:microsoft.com/office/officeart/2005/8/layout/radial1"/>
    <dgm:cxn modelId="{A2CDBE3E-4DCA-4003-83C1-C59969791CDC}" type="presOf" srcId="{B59BD431-AE21-48B2-8FD9-9AECA92A2B12}" destId="{C000E217-1844-459D-BE75-5094B79310BF}" srcOrd="0" destOrd="0" presId="urn:microsoft.com/office/officeart/2005/8/layout/radial1"/>
    <dgm:cxn modelId="{83549247-A907-44EE-98FD-863E388C6803}" type="presOf" srcId="{896C2943-A7CA-443C-A5DD-5B257DD432A7}" destId="{425E1DF5-68B7-430C-8AD7-CBFC9B839B85}" srcOrd="0" destOrd="0" presId="urn:microsoft.com/office/officeart/2005/8/layout/radial1"/>
    <dgm:cxn modelId="{BED69403-5FAE-43DB-A136-091337106A54}" type="presParOf" srcId="{E7F0CD2E-C6BC-4593-83F4-4C7DDD6BF8A1}" destId="{2AA4D2D8-A0F2-4CC4-B9E4-72FD576067AE}" srcOrd="0" destOrd="0" presId="urn:microsoft.com/office/officeart/2005/8/layout/radial1"/>
    <dgm:cxn modelId="{8DB5C346-0E70-472C-980A-ABDF54EB0AEC}" type="presParOf" srcId="{E7F0CD2E-C6BC-4593-83F4-4C7DDD6BF8A1}" destId="{ADDAA4E7-6188-4F73-99AC-3363F7915627}" srcOrd="1" destOrd="0" presId="urn:microsoft.com/office/officeart/2005/8/layout/radial1"/>
    <dgm:cxn modelId="{F3C78A50-81F7-48F8-920A-DB871067576E}" type="presParOf" srcId="{ADDAA4E7-6188-4F73-99AC-3363F7915627}" destId="{F0C16BF6-8E83-4AE0-8A99-55A2CD0E92D8}" srcOrd="0" destOrd="0" presId="urn:microsoft.com/office/officeart/2005/8/layout/radial1"/>
    <dgm:cxn modelId="{AA02E6DA-8978-4040-B503-BDBA98A878AA}" type="presParOf" srcId="{E7F0CD2E-C6BC-4593-83F4-4C7DDD6BF8A1}" destId="{4779CC12-7898-48F8-9F6A-5ABC2E4245D5}" srcOrd="2" destOrd="0" presId="urn:microsoft.com/office/officeart/2005/8/layout/radial1"/>
    <dgm:cxn modelId="{08C6F985-AB15-4722-9859-AD859C8320CB}" type="presParOf" srcId="{E7F0CD2E-C6BC-4593-83F4-4C7DDD6BF8A1}" destId="{8F2F96BC-975D-478F-9608-498B8A23507B}" srcOrd="3" destOrd="0" presId="urn:microsoft.com/office/officeart/2005/8/layout/radial1"/>
    <dgm:cxn modelId="{9B579973-4EE4-432B-B5FC-58F395613C31}" type="presParOf" srcId="{8F2F96BC-975D-478F-9608-498B8A23507B}" destId="{B94D5794-3F4C-42CF-8544-8D3E64F8102B}" srcOrd="0" destOrd="0" presId="urn:microsoft.com/office/officeart/2005/8/layout/radial1"/>
    <dgm:cxn modelId="{026493CB-6DB4-42A0-9951-C77B9F550A7C}" type="presParOf" srcId="{E7F0CD2E-C6BC-4593-83F4-4C7DDD6BF8A1}" destId="{28E914C2-6EFF-4722-9D8D-2EE6747B580E}" srcOrd="4" destOrd="0" presId="urn:microsoft.com/office/officeart/2005/8/layout/radial1"/>
    <dgm:cxn modelId="{8533C0D2-A5DC-45F8-8FF6-A76CBCE967FF}" type="presParOf" srcId="{E7F0CD2E-C6BC-4593-83F4-4C7DDD6BF8A1}" destId="{E4B36093-6AF6-4B16-AE31-966BD932FF23}" srcOrd="5" destOrd="0" presId="urn:microsoft.com/office/officeart/2005/8/layout/radial1"/>
    <dgm:cxn modelId="{2D08969B-D0C9-4605-AB1C-29D4D8D57EC5}" type="presParOf" srcId="{E4B36093-6AF6-4B16-AE31-966BD932FF23}" destId="{161288F4-573D-428A-8AEE-BD98B5F46D92}" srcOrd="0" destOrd="0" presId="urn:microsoft.com/office/officeart/2005/8/layout/radial1"/>
    <dgm:cxn modelId="{ADF79181-688A-4700-9676-87480E690306}" type="presParOf" srcId="{E7F0CD2E-C6BC-4593-83F4-4C7DDD6BF8A1}" destId="{CC136EE1-FFF2-40C5-8494-9314F3887F3E}" srcOrd="6" destOrd="0" presId="urn:microsoft.com/office/officeart/2005/8/layout/radial1"/>
    <dgm:cxn modelId="{66117F92-41DB-4235-B6FD-C581AC930C1F}" type="presParOf" srcId="{E7F0CD2E-C6BC-4593-83F4-4C7DDD6BF8A1}" destId="{3B06B36C-2BB4-469D-9FE2-A42B04D89CBA}" srcOrd="7" destOrd="0" presId="urn:microsoft.com/office/officeart/2005/8/layout/radial1"/>
    <dgm:cxn modelId="{640099D4-C1D0-4997-A611-A081343DEE6D}" type="presParOf" srcId="{3B06B36C-2BB4-469D-9FE2-A42B04D89CBA}" destId="{7B203D3B-82C6-4F36-8952-4BBEF600264F}" srcOrd="0" destOrd="0" presId="urn:microsoft.com/office/officeart/2005/8/layout/radial1"/>
    <dgm:cxn modelId="{572E315A-1102-4121-AE52-6CC9E888A9D5}" type="presParOf" srcId="{E7F0CD2E-C6BC-4593-83F4-4C7DDD6BF8A1}" destId="{305F0FAF-7221-4C61-8E21-2A70EBE97337}" srcOrd="8" destOrd="0" presId="urn:microsoft.com/office/officeart/2005/8/layout/radial1"/>
    <dgm:cxn modelId="{3F1B1408-A059-46EF-BD41-B4BED7FC7FDD}" type="presParOf" srcId="{E7F0CD2E-C6BC-4593-83F4-4C7DDD6BF8A1}" destId="{6F08205B-CCA3-45C5-817B-6AFA64519C4C}" srcOrd="9" destOrd="0" presId="urn:microsoft.com/office/officeart/2005/8/layout/radial1"/>
    <dgm:cxn modelId="{4936DFEF-0BB1-42E1-9DAA-35B6D9970490}" type="presParOf" srcId="{6F08205B-CCA3-45C5-817B-6AFA64519C4C}" destId="{A5D530E4-28DE-4C1A-A5F2-E098F9262888}" srcOrd="0" destOrd="0" presId="urn:microsoft.com/office/officeart/2005/8/layout/radial1"/>
    <dgm:cxn modelId="{BC499F3F-FF02-4124-B5A6-31D67F745771}" type="presParOf" srcId="{E7F0CD2E-C6BC-4593-83F4-4C7DDD6BF8A1}" destId="{5138AD02-B349-4288-9819-909CB3CBB9BB}" srcOrd="10" destOrd="0" presId="urn:microsoft.com/office/officeart/2005/8/layout/radial1"/>
    <dgm:cxn modelId="{1FC767D2-EB0C-4CC6-B2A2-41AB784340A4}" type="presParOf" srcId="{E7F0CD2E-C6BC-4593-83F4-4C7DDD6BF8A1}" destId="{524BFACD-8E82-4D5C-B825-F4F53BCC92CF}" srcOrd="11" destOrd="0" presId="urn:microsoft.com/office/officeart/2005/8/layout/radial1"/>
    <dgm:cxn modelId="{DB850DCA-44E5-4649-B7E5-A8AF7A058D76}" type="presParOf" srcId="{524BFACD-8E82-4D5C-B825-F4F53BCC92CF}" destId="{318C8978-5CB8-41A4-B872-FDD44F4CAB90}" srcOrd="0" destOrd="0" presId="urn:microsoft.com/office/officeart/2005/8/layout/radial1"/>
    <dgm:cxn modelId="{CC166C29-9148-4ED5-A29B-C86C52C98DE7}" type="presParOf" srcId="{E7F0CD2E-C6BC-4593-83F4-4C7DDD6BF8A1}" destId="{89942F19-7671-4685-9754-2B0AC370C696}" srcOrd="12" destOrd="0" presId="urn:microsoft.com/office/officeart/2005/8/layout/radial1"/>
    <dgm:cxn modelId="{640B020C-E629-4F57-8D47-71CA39163119}" type="presParOf" srcId="{E7F0CD2E-C6BC-4593-83F4-4C7DDD6BF8A1}" destId="{A6E26EF3-3362-4C61-AAEB-79FD739FAC11}" srcOrd="13" destOrd="0" presId="urn:microsoft.com/office/officeart/2005/8/layout/radial1"/>
    <dgm:cxn modelId="{972EBEEB-B7E0-4A57-B9B7-2DEB900F93DF}" type="presParOf" srcId="{A6E26EF3-3362-4C61-AAEB-79FD739FAC11}" destId="{5E786A5C-A634-47BE-B5FC-52BFD063509E}" srcOrd="0" destOrd="0" presId="urn:microsoft.com/office/officeart/2005/8/layout/radial1"/>
    <dgm:cxn modelId="{185F1EC1-523A-4DE6-9507-0438A29C8548}" type="presParOf" srcId="{E7F0CD2E-C6BC-4593-83F4-4C7DDD6BF8A1}" destId="{425E1DF5-68B7-430C-8AD7-CBFC9B839B85}" srcOrd="14" destOrd="0" presId="urn:microsoft.com/office/officeart/2005/8/layout/radial1"/>
    <dgm:cxn modelId="{214BA2D2-861C-4E0F-ACC0-BF9D51013B81}" type="presParOf" srcId="{E7F0CD2E-C6BC-4593-83F4-4C7DDD6BF8A1}" destId="{C5915573-AA07-405A-97F5-4B3E4CDD6E3C}" srcOrd="15" destOrd="0" presId="urn:microsoft.com/office/officeart/2005/8/layout/radial1"/>
    <dgm:cxn modelId="{3DEA72D8-20EA-442C-A4B7-83C6B2010C89}" type="presParOf" srcId="{C5915573-AA07-405A-97F5-4B3E4CDD6E3C}" destId="{391BEA78-81DE-44A3-B3A0-A6EF1608B68D}" srcOrd="0" destOrd="0" presId="urn:microsoft.com/office/officeart/2005/8/layout/radial1"/>
    <dgm:cxn modelId="{D984292F-43BF-4F09-B87B-F9780EA95428}" type="presParOf" srcId="{E7F0CD2E-C6BC-4593-83F4-4C7DDD6BF8A1}" destId="{C000E217-1844-459D-BE75-5094B79310BF}"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ED653-C046-49DC-BFDA-6908F5BCFE69}">
      <dsp:nvSpPr>
        <dsp:cNvPr id="0" name=""/>
        <dsp:cNvSpPr/>
      </dsp:nvSpPr>
      <dsp:spPr>
        <a:xfrm>
          <a:off x="2055420" y="1632"/>
          <a:ext cx="1155973" cy="1155973"/>
        </a:xfrm>
        <a:prstGeom prst="ellipse">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chemeClr val="tx1">
                  <a:lumMod val="95000"/>
                  <a:lumOff val="5000"/>
                </a:schemeClr>
              </a:solidFill>
            </a:rPr>
            <a:t>Neighbor-hood and Built Environment</a:t>
          </a:r>
        </a:p>
      </dsp:txBody>
      <dsp:txXfrm>
        <a:off x="2224708" y="170920"/>
        <a:ext cx="817397" cy="817397"/>
      </dsp:txXfrm>
    </dsp:sp>
    <dsp:sp modelId="{08FCFA2A-6E51-4537-9E5D-0E224FDC08F2}">
      <dsp:nvSpPr>
        <dsp:cNvPr id="0" name=""/>
        <dsp:cNvSpPr/>
      </dsp:nvSpPr>
      <dsp:spPr>
        <a:xfrm rot="2160000">
          <a:off x="3174643" y="889083"/>
          <a:ext cx="306394" cy="39014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183420" y="940097"/>
        <a:ext cx="214476" cy="234084"/>
      </dsp:txXfrm>
    </dsp:sp>
    <dsp:sp modelId="{A495D771-86D2-4578-8323-040B91AA300A}">
      <dsp:nvSpPr>
        <dsp:cNvPr id="0" name=""/>
        <dsp:cNvSpPr/>
      </dsp:nvSpPr>
      <dsp:spPr>
        <a:xfrm>
          <a:off x="3458317" y="1020896"/>
          <a:ext cx="1155973" cy="1155973"/>
        </a:xfrm>
        <a:prstGeom prst="ellipse">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chemeClr val="tx1">
                  <a:lumMod val="95000"/>
                  <a:lumOff val="5000"/>
                </a:schemeClr>
              </a:solidFill>
            </a:rPr>
            <a:t>Social and Community Context</a:t>
          </a:r>
        </a:p>
      </dsp:txBody>
      <dsp:txXfrm>
        <a:off x="3627605" y="1190184"/>
        <a:ext cx="817397" cy="817397"/>
      </dsp:txXfrm>
    </dsp:sp>
    <dsp:sp modelId="{83CDD116-A51C-4907-8BCF-CEA16614E926}">
      <dsp:nvSpPr>
        <dsp:cNvPr id="0" name=""/>
        <dsp:cNvSpPr/>
      </dsp:nvSpPr>
      <dsp:spPr>
        <a:xfrm rot="6480000">
          <a:off x="3617857" y="2220168"/>
          <a:ext cx="306394" cy="39014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678018" y="2254486"/>
        <a:ext cx="214476" cy="234084"/>
      </dsp:txXfrm>
    </dsp:sp>
    <dsp:sp modelId="{AE38CEBF-D2D2-40B4-880D-89132B27729A}">
      <dsp:nvSpPr>
        <dsp:cNvPr id="0" name=""/>
        <dsp:cNvSpPr/>
      </dsp:nvSpPr>
      <dsp:spPr>
        <a:xfrm>
          <a:off x="2922458" y="2670101"/>
          <a:ext cx="1155973" cy="1155973"/>
        </a:xfrm>
        <a:prstGeom prst="ellipse">
          <a:avLst/>
        </a:prstGeom>
        <a:solidFill>
          <a:schemeClr val="accent4">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solidFill>
                <a:schemeClr val="tx1">
                  <a:lumMod val="95000"/>
                  <a:lumOff val="5000"/>
                </a:schemeClr>
              </a:solidFill>
            </a:rPr>
            <a:t>Health </a:t>
          </a:r>
          <a:r>
            <a:rPr lang="en-US" sz="1100" kern="1200" dirty="0">
              <a:solidFill>
                <a:schemeClr val="tx1">
                  <a:lumMod val="95000"/>
                  <a:lumOff val="5000"/>
                </a:schemeClr>
              </a:solidFill>
            </a:rPr>
            <a:t>and Health Care</a:t>
          </a:r>
        </a:p>
      </dsp:txBody>
      <dsp:txXfrm>
        <a:off x="3091746" y="2839389"/>
        <a:ext cx="817397" cy="817397"/>
      </dsp:txXfrm>
    </dsp:sp>
    <dsp:sp modelId="{555D890C-3304-4AE4-8648-CA1DBCC956CE}">
      <dsp:nvSpPr>
        <dsp:cNvPr id="0" name=""/>
        <dsp:cNvSpPr/>
      </dsp:nvSpPr>
      <dsp:spPr>
        <a:xfrm rot="10800000">
          <a:off x="2488881" y="3053017"/>
          <a:ext cx="306394" cy="39014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dsp:txBody>
      <dsp:txXfrm rot="10800000">
        <a:off x="2580799" y="3131045"/>
        <a:ext cx="214476" cy="234084"/>
      </dsp:txXfrm>
    </dsp:sp>
    <dsp:sp modelId="{A817298E-7A68-41E7-88E6-3D7F9FE2FE2B}">
      <dsp:nvSpPr>
        <dsp:cNvPr id="0" name=""/>
        <dsp:cNvSpPr/>
      </dsp:nvSpPr>
      <dsp:spPr>
        <a:xfrm>
          <a:off x="1188382" y="2670101"/>
          <a:ext cx="1155973" cy="1155973"/>
        </a:xfrm>
        <a:prstGeom prst="ellipse">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chemeClr val="tx1">
                  <a:lumMod val="95000"/>
                  <a:lumOff val="5000"/>
                </a:schemeClr>
              </a:solidFill>
            </a:rPr>
            <a:t>Education</a:t>
          </a:r>
        </a:p>
      </dsp:txBody>
      <dsp:txXfrm>
        <a:off x="1357670" y="2839389"/>
        <a:ext cx="817397" cy="817397"/>
      </dsp:txXfrm>
    </dsp:sp>
    <dsp:sp modelId="{4D1F7F11-6B50-46DE-A72A-AE73CAD2FC6C}">
      <dsp:nvSpPr>
        <dsp:cNvPr id="0" name=""/>
        <dsp:cNvSpPr/>
      </dsp:nvSpPr>
      <dsp:spPr>
        <a:xfrm rot="15120000">
          <a:off x="1347922" y="2236662"/>
          <a:ext cx="306394" cy="39014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408083" y="2358400"/>
        <a:ext cx="214476" cy="234084"/>
      </dsp:txXfrm>
    </dsp:sp>
    <dsp:sp modelId="{078EF963-7AC4-4990-B51E-05C6E350BC93}">
      <dsp:nvSpPr>
        <dsp:cNvPr id="0" name=""/>
        <dsp:cNvSpPr/>
      </dsp:nvSpPr>
      <dsp:spPr>
        <a:xfrm>
          <a:off x="652523" y="1020896"/>
          <a:ext cx="1155973" cy="1155973"/>
        </a:xfrm>
        <a:prstGeom prst="ellipse">
          <a:avLst/>
        </a:prstGeom>
        <a:solidFill>
          <a:schemeClr val="accent6">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chemeClr val="tx1">
                  <a:lumMod val="95000"/>
                  <a:lumOff val="5000"/>
                </a:schemeClr>
              </a:solidFill>
            </a:rPr>
            <a:t>Economic Stability</a:t>
          </a:r>
        </a:p>
      </dsp:txBody>
      <dsp:txXfrm>
        <a:off x="821811" y="1190184"/>
        <a:ext cx="817397" cy="817397"/>
      </dsp:txXfrm>
    </dsp:sp>
    <dsp:sp modelId="{620FA24A-F9C4-4B66-950B-484F24649880}">
      <dsp:nvSpPr>
        <dsp:cNvPr id="0" name=""/>
        <dsp:cNvSpPr/>
      </dsp:nvSpPr>
      <dsp:spPr>
        <a:xfrm rot="19440000">
          <a:off x="1771746" y="899277"/>
          <a:ext cx="306394" cy="39014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780523" y="1004319"/>
        <a:ext cx="214476" cy="234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AD04A-BFB3-409B-83E3-F3E169A13F97}">
      <dsp:nvSpPr>
        <dsp:cNvPr id="0" name=""/>
        <dsp:cNvSpPr/>
      </dsp:nvSpPr>
      <dsp:spPr>
        <a:xfrm>
          <a:off x="3404754" y="1995011"/>
          <a:ext cx="1393220" cy="8471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rPr>
            <a:t>Social Environment</a:t>
          </a:r>
        </a:p>
      </dsp:txBody>
      <dsp:txXfrm>
        <a:off x="3608786" y="2119066"/>
        <a:ext cx="985156" cy="598991"/>
      </dsp:txXfrm>
    </dsp:sp>
    <dsp:sp modelId="{2F6087AC-44F8-4956-B415-85BE5CC7F999}">
      <dsp:nvSpPr>
        <dsp:cNvPr id="0" name=""/>
        <dsp:cNvSpPr/>
      </dsp:nvSpPr>
      <dsp:spPr>
        <a:xfrm rot="16153512">
          <a:off x="3644846" y="1540153"/>
          <a:ext cx="889551" cy="20274"/>
        </a:xfrm>
        <a:custGeom>
          <a:avLst/>
          <a:gdLst/>
          <a:ahLst/>
          <a:cxnLst/>
          <a:rect l="0" t="0" r="0" b="0"/>
          <a:pathLst>
            <a:path>
              <a:moveTo>
                <a:pt x="0" y="10137"/>
              </a:moveTo>
              <a:lnTo>
                <a:pt x="889551" y="10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rot="10800000">
        <a:off x="4067383" y="1528052"/>
        <a:ext cx="44477" cy="44477"/>
      </dsp:txXfrm>
    </dsp:sp>
    <dsp:sp modelId="{7D0F7B6C-B6A5-42EF-867A-DDACF7A90E8F}">
      <dsp:nvSpPr>
        <dsp:cNvPr id="0" name=""/>
        <dsp:cNvSpPr/>
      </dsp:nvSpPr>
      <dsp:spPr>
        <a:xfrm>
          <a:off x="3556027" y="128776"/>
          <a:ext cx="1041952" cy="9768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Socioeconomic status</a:t>
          </a:r>
        </a:p>
      </dsp:txBody>
      <dsp:txXfrm>
        <a:off x="3708617" y="271828"/>
        <a:ext cx="736772" cy="690714"/>
      </dsp:txXfrm>
    </dsp:sp>
    <dsp:sp modelId="{6489AEF3-7C70-469C-A413-728D2FC8D9FF}">
      <dsp:nvSpPr>
        <dsp:cNvPr id="0" name=""/>
        <dsp:cNvSpPr/>
      </dsp:nvSpPr>
      <dsp:spPr>
        <a:xfrm rot="18874364">
          <a:off x="4342662" y="1766348"/>
          <a:ext cx="782547" cy="20274"/>
        </a:xfrm>
        <a:custGeom>
          <a:avLst/>
          <a:gdLst/>
          <a:ahLst/>
          <a:cxnLst/>
          <a:rect l="0" t="0" r="0" b="0"/>
          <a:pathLst>
            <a:path>
              <a:moveTo>
                <a:pt x="0" y="10137"/>
              </a:moveTo>
              <a:lnTo>
                <a:pt x="782547" y="10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a:off x="4714372" y="1756921"/>
        <a:ext cx="39127" cy="39127"/>
      </dsp:txXfrm>
    </dsp:sp>
    <dsp:sp modelId="{83E00137-7139-4CBF-B310-4B24BC9DDC16}">
      <dsp:nvSpPr>
        <dsp:cNvPr id="0" name=""/>
        <dsp:cNvSpPr/>
      </dsp:nvSpPr>
      <dsp:spPr>
        <a:xfrm>
          <a:off x="4871879" y="712984"/>
          <a:ext cx="916598" cy="9165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Crime</a:t>
          </a:r>
        </a:p>
      </dsp:txBody>
      <dsp:txXfrm>
        <a:off x="5006112" y="847217"/>
        <a:ext cx="648132" cy="648132"/>
      </dsp:txXfrm>
    </dsp:sp>
    <dsp:sp modelId="{C22D891C-C4CA-451E-A057-CBC944B635D6}">
      <dsp:nvSpPr>
        <dsp:cNvPr id="0" name=""/>
        <dsp:cNvSpPr/>
      </dsp:nvSpPr>
      <dsp:spPr>
        <a:xfrm rot="21399142">
          <a:off x="4794540" y="2359887"/>
          <a:ext cx="273235" cy="20274"/>
        </a:xfrm>
        <a:custGeom>
          <a:avLst/>
          <a:gdLst/>
          <a:ahLst/>
          <a:cxnLst/>
          <a:rect l="0" t="0" r="0" b="0"/>
          <a:pathLst>
            <a:path>
              <a:moveTo>
                <a:pt x="0" y="10137"/>
              </a:moveTo>
              <a:lnTo>
                <a:pt x="273235" y="10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a:off x="4924327" y="2363194"/>
        <a:ext cx="13661" cy="13661"/>
      </dsp:txXfrm>
    </dsp:sp>
    <dsp:sp modelId="{D6853273-1E90-4935-BB8D-03B646F61741}">
      <dsp:nvSpPr>
        <dsp:cNvPr id="0" name=""/>
        <dsp:cNvSpPr/>
      </dsp:nvSpPr>
      <dsp:spPr>
        <a:xfrm>
          <a:off x="5066590" y="1837317"/>
          <a:ext cx="1030183" cy="9893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Gentrification/ displacement</a:t>
          </a:r>
        </a:p>
      </dsp:txBody>
      <dsp:txXfrm>
        <a:off x="5217457" y="1982198"/>
        <a:ext cx="728449" cy="699550"/>
      </dsp:txXfrm>
    </dsp:sp>
    <dsp:sp modelId="{14FADD46-621A-40F1-8310-4D54FF4538A2}">
      <dsp:nvSpPr>
        <dsp:cNvPr id="0" name=""/>
        <dsp:cNvSpPr/>
      </dsp:nvSpPr>
      <dsp:spPr>
        <a:xfrm rot="2689725">
          <a:off x="4352584" y="3041928"/>
          <a:ext cx="772162" cy="20274"/>
        </a:xfrm>
        <a:custGeom>
          <a:avLst/>
          <a:gdLst/>
          <a:ahLst/>
          <a:cxnLst/>
          <a:rect l="0" t="0" r="0" b="0"/>
          <a:pathLst>
            <a:path>
              <a:moveTo>
                <a:pt x="0" y="10137"/>
              </a:moveTo>
              <a:lnTo>
                <a:pt x="772162" y="10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a:off x="4719362" y="3032762"/>
        <a:ext cx="38608" cy="38608"/>
      </dsp:txXfrm>
    </dsp:sp>
    <dsp:sp modelId="{51207A87-D970-47FC-974C-617B877E2DB0}">
      <dsp:nvSpPr>
        <dsp:cNvPr id="0" name=""/>
        <dsp:cNvSpPr/>
      </dsp:nvSpPr>
      <dsp:spPr>
        <a:xfrm flipV="1">
          <a:off x="4669125" y="3320477"/>
          <a:ext cx="916598" cy="2360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Ethnic enclave</a:t>
          </a:r>
        </a:p>
      </dsp:txBody>
      <dsp:txXfrm rot="10800000">
        <a:off x="4803358" y="3355047"/>
        <a:ext cx="648132" cy="166920"/>
      </dsp:txXfrm>
    </dsp:sp>
    <dsp:sp modelId="{D94F69DD-7525-457A-8D4B-86549D7A10A9}">
      <dsp:nvSpPr>
        <dsp:cNvPr id="0" name=""/>
        <dsp:cNvSpPr/>
      </dsp:nvSpPr>
      <dsp:spPr>
        <a:xfrm rot="7725280">
          <a:off x="3493464" y="2934072"/>
          <a:ext cx="371906" cy="20274"/>
        </a:xfrm>
        <a:custGeom>
          <a:avLst/>
          <a:gdLst/>
          <a:ahLst/>
          <a:cxnLst/>
          <a:rect l="0" t="0" r="0" b="0"/>
          <a:pathLst>
            <a:path>
              <a:moveTo>
                <a:pt x="0" y="10137"/>
              </a:moveTo>
              <a:lnTo>
                <a:pt x="371906" y="10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rot="10800000">
        <a:off x="3670119" y="2934912"/>
        <a:ext cx="18595" cy="18595"/>
      </dsp:txXfrm>
    </dsp:sp>
    <dsp:sp modelId="{60E11C46-0A58-459F-A55B-4EA85667A8D7}">
      <dsp:nvSpPr>
        <dsp:cNvPr id="0" name=""/>
        <dsp:cNvSpPr/>
      </dsp:nvSpPr>
      <dsp:spPr>
        <a:xfrm>
          <a:off x="2924979" y="3069723"/>
          <a:ext cx="916598" cy="4868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Segregation</a:t>
          </a:r>
        </a:p>
      </dsp:txBody>
      <dsp:txXfrm>
        <a:off x="3059212" y="3141015"/>
        <a:ext cx="648132" cy="344230"/>
      </dsp:txXfrm>
    </dsp:sp>
    <dsp:sp modelId="{26B49919-E0D2-412F-9E66-1DB6B26EB7BE}">
      <dsp:nvSpPr>
        <dsp:cNvPr id="0" name=""/>
        <dsp:cNvSpPr/>
      </dsp:nvSpPr>
      <dsp:spPr>
        <a:xfrm rot="10483860">
          <a:off x="3008283" y="2490546"/>
          <a:ext cx="405204" cy="20274"/>
        </a:xfrm>
        <a:custGeom>
          <a:avLst/>
          <a:gdLst/>
          <a:ahLst/>
          <a:cxnLst/>
          <a:rect l="0" t="0" r="0" b="0"/>
          <a:pathLst>
            <a:path>
              <a:moveTo>
                <a:pt x="0" y="10137"/>
              </a:moveTo>
              <a:lnTo>
                <a:pt x="405204" y="10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rot="10800000">
        <a:off x="3200755" y="2490554"/>
        <a:ext cx="20260" cy="20260"/>
      </dsp:txXfrm>
    </dsp:sp>
    <dsp:sp modelId="{8C374189-69F1-454F-A953-899D94E73149}">
      <dsp:nvSpPr>
        <dsp:cNvPr id="0" name=""/>
        <dsp:cNvSpPr/>
      </dsp:nvSpPr>
      <dsp:spPr>
        <a:xfrm>
          <a:off x="2094477" y="2103076"/>
          <a:ext cx="916598" cy="9165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Racial/ ethnic composition</a:t>
          </a:r>
        </a:p>
      </dsp:txBody>
      <dsp:txXfrm>
        <a:off x="2228710" y="2237309"/>
        <a:ext cx="648132" cy="648132"/>
      </dsp:txXfrm>
    </dsp:sp>
    <dsp:sp modelId="{CBC2834D-9195-4B40-B730-89999DEF3A39}">
      <dsp:nvSpPr>
        <dsp:cNvPr id="0" name=""/>
        <dsp:cNvSpPr/>
      </dsp:nvSpPr>
      <dsp:spPr>
        <a:xfrm rot="13698888">
          <a:off x="3154912" y="1760223"/>
          <a:ext cx="738451" cy="20274"/>
        </a:xfrm>
        <a:custGeom>
          <a:avLst/>
          <a:gdLst/>
          <a:ahLst/>
          <a:cxnLst/>
          <a:rect l="0" t="0" r="0" b="0"/>
          <a:pathLst>
            <a:path>
              <a:moveTo>
                <a:pt x="0" y="10137"/>
              </a:moveTo>
              <a:lnTo>
                <a:pt x="738451" y="10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rot="10800000">
        <a:off x="3505677" y="1751900"/>
        <a:ext cx="36922" cy="36922"/>
      </dsp:txXfrm>
    </dsp:sp>
    <dsp:sp modelId="{242510DC-C570-488B-80A4-C002E23E98A5}">
      <dsp:nvSpPr>
        <dsp:cNvPr id="0" name=""/>
        <dsp:cNvSpPr/>
      </dsp:nvSpPr>
      <dsp:spPr>
        <a:xfrm>
          <a:off x="2515503" y="694058"/>
          <a:ext cx="916598" cy="9165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Social cohesion</a:t>
          </a:r>
        </a:p>
      </dsp:txBody>
      <dsp:txXfrm>
        <a:off x="2649736" y="828291"/>
        <a:ext cx="648132" cy="648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4D2D8-A0F2-4CC4-B9E4-72FD576067AE}">
      <dsp:nvSpPr>
        <dsp:cNvPr id="0" name=""/>
        <dsp:cNvSpPr/>
      </dsp:nvSpPr>
      <dsp:spPr>
        <a:xfrm>
          <a:off x="3286330" y="857086"/>
          <a:ext cx="1564864" cy="11780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Built Environment</a:t>
          </a:r>
        </a:p>
      </dsp:txBody>
      <dsp:txXfrm>
        <a:off x="3515499" y="1029614"/>
        <a:ext cx="1106526" cy="833038"/>
      </dsp:txXfrm>
    </dsp:sp>
    <dsp:sp modelId="{ADDAA4E7-6188-4F73-99AC-3363F7915627}">
      <dsp:nvSpPr>
        <dsp:cNvPr id="0" name=""/>
        <dsp:cNvSpPr/>
      </dsp:nvSpPr>
      <dsp:spPr>
        <a:xfrm rot="16241422">
          <a:off x="3765684" y="535370"/>
          <a:ext cx="627916" cy="15609"/>
        </a:xfrm>
        <a:custGeom>
          <a:avLst/>
          <a:gdLst/>
          <a:ahLst/>
          <a:cxnLst/>
          <a:rect l="0" t="0" r="0" b="0"/>
          <a:pathLst>
            <a:path>
              <a:moveTo>
                <a:pt x="0" y="7804"/>
              </a:moveTo>
              <a:lnTo>
                <a:pt x="627916" y="78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a:off x="4063945" y="527477"/>
        <a:ext cx="31395" cy="31395"/>
      </dsp:txXfrm>
    </dsp:sp>
    <dsp:sp modelId="{4779CC12-7898-48F8-9F6A-5ABC2E4245D5}">
      <dsp:nvSpPr>
        <dsp:cNvPr id="0" name=""/>
        <dsp:cNvSpPr/>
      </dsp:nvSpPr>
      <dsp:spPr>
        <a:xfrm>
          <a:off x="3731965" y="0"/>
          <a:ext cx="705682" cy="229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Population density</a:t>
          </a:r>
        </a:p>
      </dsp:txBody>
      <dsp:txXfrm>
        <a:off x="3835310" y="33571"/>
        <a:ext cx="498992" cy="162098"/>
      </dsp:txXfrm>
    </dsp:sp>
    <dsp:sp modelId="{8F2F96BC-975D-478F-9608-498B8A23507B}">
      <dsp:nvSpPr>
        <dsp:cNvPr id="0" name=""/>
        <dsp:cNvSpPr/>
      </dsp:nvSpPr>
      <dsp:spPr>
        <a:xfrm rot="19136161">
          <a:off x="4509901" y="804572"/>
          <a:ext cx="572544" cy="15609"/>
        </a:xfrm>
        <a:custGeom>
          <a:avLst/>
          <a:gdLst/>
          <a:ahLst/>
          <a:cxnLst/>
          <a:rect l="0" t="0" r="0" b="0"/>
          <a:pathLst>
            <a:path>
              <a:moveTo>
                <a:pt x="0" y="7804"/>
              </a:moveTo>
              <a:lnTo>
                <a:pt x="572544" y="78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a:off x="4781859" y="798063"/>
        <a:ext cx="28627" cy="28627"/>
      </dsp:txXfrm>
    </dsp:sp>
    <dsp:sp modelId="{28E914C2-6EFF-4722-9D8D-2EE6747B580E}">
      <dsp:nvSpPr>
        <dsp:cNvPr id="0" name=""/>
        <dsp:cNvSpPr/>
      </dsp:nvSpPr>
      <dsp:spPr>
        <a:xfrm>
          <a:off x="4835780" y="0"/>
          <a:ext cx="975676" cy="7056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Housing characteristics</a:t>
          </a:r>
        </a:p>
      </dsp:txBody>
      <dsp:txXfrm>
        <a:off x="4978664" y="103345"/>
        <a:ext cx="689908" cy="498992"/>
      </dsp:txXfrm>
    </dsp:sp>
    <dsp:sp modelId="{E4B36093-6AF6-4B16-AE31-966BD932FF23}">
      <dsp:nvSpPr>
        <dsp:cNvPr id="0" name=""/>
        <dsp:cNvSpPr/>
      </dsp:nvSpPr>
      <dsp:spPr>
        <a:xfrm rot="45657">
          <a:off x="4851040" y="1453551"/>
          <a:ext cx="727676" cy="15609"/>
        </a:xfrm>
        <a:custGeom>
          <a:avLst/>
          <a:gdLst/>
          <a:ahLst/>
          <a:cxnLst/>
          <a:rect l="0" t="0" r="0" b="0"/>
          <a:pathLst>
            <a:path>
              <a:moveTo>
                <a:pt x="0" y="7804"/>
              </a:moveTo>
              <a:lnTo>
                <a:pt x="727676" y="78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a:off x="5196687" y="1443164"/>
        <a:ext cx="36383" cy="36383"/>
      </dsp:txXfrm>
    </dsp:sp>
    <dsp:sp modelId="{CC136EE1-FFF2-40C5-8494-9314F3887F3E}">
      <dsp:nvSpPr>
        <dsp:cNvPr id="0" name=""/>
        <dsp:cNvSpPr/>
      </dsp:nvSpPr>
      <dsp:spPr>
        <a:xfrm>
          <a:off x="5578654" y="1118033"/>
          <a:ext cx="705682" cy="7056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Commuting patterns</a:t>
          </a:r>
        </a:p>
      </dsp:txBody>
      <dsp:txXfrm>
        <a:off x="5681999" y="1221378"/>
        <a:ext cx="498992" cy="498992"/>
      </dsp:txXfrm>
    </dsp:sp>
    <dsp:sp modelId="{3B06B36C-2BB4-469D-9FE2-A42B04D89CBA}">
      <dsp:nvSpPr>
        <dsp:cNvPr id="0" name=""/>
        <dsp:cNvSpPr/>
      </dsp:nvSpPr>
      <dsp:spPr>
        <a:xfrm rot="2659338">
          <a:off x="4459388" y="2118618"/>
          <a:ext cx="611900" cy="15609"/>
        </a:xfrm>
        <a:custGeom>
          <a:avLst/>
          <a:gdLst/>
          <a:ahLst/>
          <a:cxnLst/>
          <a:rect l="0" t="0" r="0" b="0"/>
          <a:pathLst>
            <a:path>
              <a:moveTo>
                <a:pt x="0" y="7804"/>
              </a:moveTo>
              <a:lnTo>
                <a:pt x="611900" y="78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a:off x="4750041" y="2111125"/>
        <a:ext cx="30595" cy="30595"/>
      </dsp:txXfrm>
    </dsp:sp>
    <dsp:sp modelId="{305F0FAF-7221-4C61-8E21-2A70EBE97337}">
      <dsp:nvSpPr>
        <dsp:cNvPr id="0" name=""/>
        <dsp:cNvSpPr/>
      </dsp:nvSpPr>
      <dsp:spPr>
        <a:xfrm>
          <a:off x="4883810" y="2233875"/>
          <a:ext cx="705682" cy="7056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Parks/green space</a:t>
          </a:r>
        </a:p>
      </dsp:txBody>
      <dsp:txXfrm>
        <a:off x="4987155" y="2337220"/>
        <a:ext cx="498992" cy="498992"/>
      </dsp:txXfrm>
    </dsp:sp>
    <dsp:sp modelId="{6F08205B-CCA3-45C5-817B-6AFA64519C4C}">
      <dsp:nvSpPr>
        <dsp:cNvPr id="0" name=""/>
        <dsp:cNvSpPr/>
      </dsp:nvSpPr>
      <dsp:spPr>
        <a:xfrm rot="5490708">
          <a:off x="3853074" y="2222191"/>
          <a:ext cx="389999" cy="15609"/>
        </a:xfrm>
        <a:custGeom>
          <a:avLst/>
          <a:gdLst/>
          <a:ahLst/>
          <a:cxnLst/>
          <a:rect l="0" t="0" r="0" b="0"/>
          <a:pathLst>
            <a:path>
              <a:moveTo>
                <a:pt x="0" y="7804"/>
              </a:moveTo>
              <a:lnTo>
                <a:pt x="389999" y="78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rot="10800000">
        <a:off x="4038324" y="2220246"/>
        <a:ext cx="19499" cy="19499"/>
      </dsp:txXfrm>
    </dsp:sp>
    <dsp:sp modelId="{5138AD02-B349-4288-9819-909CB3CBB9BB}">
      <dsp:nvSpPr>
        <dsp:cNvPr id="0" name=""/>
        <dsp:cNvSpPr/>
      </dsp:nvSpPr>
      <dsp:spPr>
        <a:xfrm>
          <a:off x="3680780" y="2424805"/>
          <a:ext cx="705682" cy="7056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Recreational facilities</a:t>
          </a:r>
        </a:p>
      </dsp:txBody>
      <dsp:txXfrm>
        <a:off x="3784125" y="2528150"/>
        <a:ext cx="498992" cy="498992"/>
      </dsp:txXfrm>
    </dsp:sp>
    <dsp:sp modelId="{524BFACD-8E82-4D5C-B825-F4F53BCC92CF}">
      <dsp:nvSpPr>
        <dsp:cNvPr id="0" name=""/>
        <dsp:cNvSpPr/>
      </dsp:nvSpPr>
      <dsp:spPr>
        <a:xfrm rot="8388576">
          <a:off x="2966835" y="2090783"/>
          <a:ext cx="659178" cy="15609"/>
        </a:xfrm>
        <a:custGeom>
          <a:avLst/>
          <a:gdLst/>
          <a:ahLst/>
          <a:cxnLst/>
          <a:rect l="0" t="0" r="0" b="0"/>
          <a:pathLst>
            <a:path>
              <a:moveTo>
                <a:pt x="0" y="7804"/>
              </a:moveTo>
              <a:lnTo>
                <a:pt x="659178" y="78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rot="10800000">
        <a:off x="3279944" y="2082108"/>
        <a:ext cx="32958" cy="32958"/>
      </dsp:txXfrm>
    </dsp:sp>
    <dsp:sp modelId="{89942F19-7671-4685-9754-2B0AC370C696}">
      <dsp:nvSpPr>
        <dsp:cNvPr id="0" name=""/>
        <dsp:cNvSpPr/>
      </dsp:nvSpPr>
      <dsp:spPr>
        <a:xfrm>
          <a:off x="2422271" y="2186139"/>
          <a:ext cx="705682" cy="7056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rPr>
            <a:t>Food environment (retail food outlets, restaurants)</a:t>
          </a:r>
        </a:p>
      </dsp:txBody>
      <dsp:txXfrm>
        <a:off x="2525616" y="2289484"/>
        <a:ext cx="498992" cy="498992"/>
      </dsp:txXfrm>
    </dsp:sp>
    <dsp:sp modelId="{A6E26EF3-3362-4C61-AAEB-79FD739FAC11}">
      <dsp:nvSpPr>
        <dsp:cNvPr id="0" name=""/>
        <dsp:cNvSpPr/>
      </dsp:nvSpPr>
      <dsp:spPr>
        <a:xfrm rot="10594287">
          <a:off x="2772793" y="1500500"/>
          <a:ext cx="516464" cy="15609"/>
        </a:xfrm>
        <a:custGeom>
          <a:avLst/>
          <a:gdLst/>
          <a:ahLst/>
          <a:cxnLst/>
          <a:rect l="0" t="0" r="0" b="0"/>
          <a:pathLst>
            <a:path>
              <a:moveTo>
                <a:pt x="0" y="7804"/>
              </a:moveTo>
              <a:lnTo>
                <a:pt x="516464" y="78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rot="10800000">
        <a:off x="3018114" y="1495393"/>
        <a:ext cx="25823" cy="25823"/>
      </dsp:txXfrm>
    </dsp:sp>
    <dsp:sp modelId="{425E1DF5-68B7-430C-8AD7-CBFC9B839B85}">
      <dsp:nvSpPr>
        <dsp:cNvPr id="0" name=""/>
        <dsp:cNvSpPr/>
      </dsp:nvSpPr>
      <dsp:spPr>
        <a:xfrm>
          <a:off x="2068205" y="1192008"/>
          <a:ext cx="705682" cy="7056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Street connectivity</a:t>
          </a:r>
        </a:p>
      </dsp:txBody>
      <dsp:txXfrm>
        <a:off x="2171550" y="1295353"/>
        <a:ext cx="498992" cy="498992"/>
      </dsp:txXfrm>
    </dsp:sp>
    <dsp:sp modelId="{C5915573-AA07-405A-97F5-4B3E4CDD6E3C}">
      <dsp:nvSpPr>
        <dsp:cNvPr id="0" name=""/>
        <dsp:cNvSpPr/>
      </dsp:nvSpPr>
      <dsp:spPr>
        <a:xfrm rot="12559739">
          <a:off x="2861586" y="934215"/>
          <a:ext cx="619840" cy="15609"/>
        </a:xfrm>
        <a:custGeom>
          <a:avLst/>
          <a:gdLst/>
          <a:ahLst/>
          <a:cxnLst/>
          <a:rect l="0" t="0" r="0" b="0"/>
          <a:pathLst>
            <a:path>
              <a:moveTo>
                <a:pt x="0" y="7804"/>
              </a:moveTo>
              <a:lnTo>
                <a:pt x="619840" y="78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endParaRPr>
        </a:p>
      </dsp:txBody>
      <dsp:txXfrm rot="10800000">
        <a:off x="3156010" y="926524"/>
        <a:ext cx="30992" cy="30992"/>
      </dsp:txXfrm>
    </dsp:sp>
    <dsp:sp modelId="{C000E217-1844-459D-BE75-5094B79310BF}">
      <dsp:nvSpPr>
        <dsp:cNvPr id="0" name=""/>
        <dsp:cNvSpPr/>
      </dsp:nvSpPr>
      <dsp:spPr>
        <a:xfrm>
          <a:off x="2240855" y="264543"/>
          <a:ext cx="705682" cy="7056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Traffic density</a:t>
          </a:r>
        </a:p>
      </dsp:txBody>
      <dsp:txXfrm>
        <a:off x="2344200" y="367888"/>
        <a:ext cx="498992" cy="49899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a:lvl1pPr>
          </a:lstStyle>
          <a:p>
            <a:fld id="{EF798EC2-7587-174C-8F9B-BEC1CFBF2B9A}" type="datetimeFigureOut">
              <a:rPr lang="en-US" smtClean="0"/>
              <a:t>1/11/2021</a:t>
            </a:fld>
            <a:endParaRPr lang="en-US"/>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kern="1200">
        <a:solidFill>
          <a:srgbClr val="052049"/>
        </a:solidFill>
        <a:latin typeface="+mj-lt"/>
        <a:ea typeface="+mn-ea"/>
        <a:cs typeface="Arial" pitchFamily="34" charset="0"/>
      </a:defRPr>
    </a:lvl1pPr>
    <a:lvl2pPr marL="285750" indent="-112713" algn="l" defTabSz="914400" rtl="0" eaLnBrk="1" latinLnBrk="0" hangingPunct="1">
      <a:spcBef>
        <a:spcPts val="200"/>
      </a:spcBef>
      <a:buClr>
        <a:srgbClr val="178CCB"/>
      </a:buClr>
      <a:buFont typeface="Arial" pitchFamily="34" charset="0"/>
      <a:buChar char="•"/>
      <a:defRPr sz="1100" kern="1200">
        <a:solidFill>
          <a:srgbClr val="052049"/>
        </a:solidFill>
        <a:latin typeface="+mj-lt"/>
        <a:ea typeface="+mn-ea"/>
        <a:cs typeface="Arial" pitchFamily="34" charset="0"/>
      </a:defRPr>
    </a:lvl2pPr>
    <a:lvl3pPr marL="403225" indent="-117475"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3pPr>
    <a:lvl4pPr marL="569913" indent="-112713"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ginfo.legislature.ca.gov/faces/billNavClient.xhtml?bill_id=201920200SB464"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069004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4EF8F-9BAB-474D-A423-910428344E44}" type="slidenum">
              <a:rPr lang="en-US" smtClean="0"/>
              <a:pPr/>
              <a:t>11</a:t>
            </a:fld>
            <a:endParaRPr lang="en-US"/>
          </a:p>
        </p:txBody>
      </p:sp>
    </p:spTree>
    <p:extLst>
      <p:ext uri="{BB962C8B-B14F-4D97-AF65-F5344CB8AC3E}">
        <p14:creationId xmlns:p14="http://schemas.microsoft.com/office/powerpoint/2010/main" val="3638979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052789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09903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15</a:t>
            </a:fld>
            <a:endParaRPr lang="en-US"/>
          </a:p>
        </p:txBody>
      </p:sp>
    </p:spTree>
    <p:extLst>
      <p:ext uri="{BB962C8B-B14F-4D97-AF65-F5344CB8AC3E}">
        <p14:creationId xmlns:p14="http://schemas.microsoft.com/office/powerpoint/2010/main" val="484959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16</a:t>
            </a:fld>
            <a:endParaRPr lang="en-US"/>
          </a:p>
        </p:txBody>
      </p:sp>
    </p:spTree>
    <p:extLst>
      <p:ext uri="{BB962C8B-B14F-4D97-AF65-F5344CB8AC3E}">
        <p14:creationId xmlns:p14="http://schemas.microsoft.com/office/powerpoint/2010/main" val="345549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20</a:t>
            </a:fld>
            <a:endParaRPr lang="en-US"/>
          </a:p>
        </p:txBody>
      </p:sp>
    </p:spTree>
    <p:extLst>
      <p:ext uri="{BB962C8B-B14F-4D97-AF65-F5344CB8AC3E}">
        <p14:creationId xmlns:p14="http://schemas.microsoft.com/office/powerpoint/2010/main" val="960399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rgbClr val="052049"/>
                </a:solidFill>
                <a:effectLst/>
                <a:latin typeface="+mj-lt"/>
                <a:ea typeface="+mn-ea"/>
                <a:cs typeface="Arial" pitchFamily="34" charset="0"/>
                <a:hlinkClick r:id="rId3"/>
              </a:rPr>
              <a:t>Senate Bill 464offsite link</a:t>
            </a:r>
            <a:r>
              <a:rPr lang="en-US" sz="1200" b="0" i="0" kern="1200" dirty="0">
                <a:solidFill>
                  <a:srgbClr val="052049"/>
                </a:solidFill>
                <a:effectLst/>
                <a:latin typeface="+mj-lt"/>
                <a:ea typeface="+mn-ea"/>
                <a:cs typeface="Arial" pitchFamily="34" charset="0"/>
              </a:rPr>
              <a:t>, known as the California Dignity in Pregnancy and Childbirth Act, requires implicit bias training for all healthcare professionals working in perinatal services.</a:t>
            </a:r>
          </a:p>
          <a:p>
            <a:r>
              <a:rPr lang="en-US" sz="1200" b="0" i="0" kern="1200" dirty="0">
                <a:solidFill>
                  <a:srgbClr val="052049"/>
                </a:solidFill>
                <a:effectLst/>
                <a:latin typeface="+mj-lt"/>
                <a:ea typeface="+mn-ea"/>
                <a:cs typeface="Arial" pitchFamily="34" charset="0"/>
              </a:rPr>
              <a:t>AB241—by</a:t>
            </a:r>
            <a:r>
              <a:rPr lang="en-US" sz="1200" b="0" i="0" kern="1200" baseline="0" dirty="0">
                <a:solidFill>
                  <a:srgbClr val="052049"/>
                </a:solidFill>
                <a:effectLst/>
                <a:latin typeface="+mj-lt"/>
                <a:ea typeface="+mn-ea"/>
                <a:cs typeface="Arial" pitchFamily="34" charset="0"/>
              </a:rPr>
              <a:t> January 1, 2022 requires all CME trainings to include content on implicit bias.</a:t>
            </a: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999762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23</a:t>
            </a:fld>
            <a:endParaRPr lang="en-US"/>
          </a:p>
        </p:txBody>
      </p:sp>
    </p:spTree>
    <p:extLst>
      <p:ext uri="{BB962C8B-B14F-4D97-AF65-F5344CB8AC3E}">
        <p14:creationId xmlns:p14="http://schemas.microsoft.com/office/powerpoint/2010/main" val="666332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24</a:t>
            </a:fld>
            <a:endParaRPr lang="en-US"/>
          </a:p>
        </p:txBody>
      </p:sp>
    </p:spTree>
    <p:extLst>
      <p:ext uri="{BB962C8B-B14F-4D97-AF65-F5344CB8AC3E}">
        <p14:creationId xmlns:p14="http://schemas.microsoft.com/office/powerpoint/2010/main" val="323592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144588"/>
            <a:ext cx="5492750" cy="30908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6503">
              <a:defRPr/>
            </a:pPr>
            <a:fld id="{EF8CE332-6E9C-4D11-9F5B-65AA288B18B8}" type="slidenum">
              <a:rPr lang="en-US">
                <a:solidFill>
                  <a:prstClr val="black"/>
                </a:solidFill>
              </a:rPr>
              <a:pPr defTabSz="916503">
                <a:defRPr/>
              </a:pPr>
              <a:t>25</a:t>
            </a:fld>
            <a:endParaRPr lang="en-US">
              <a:solidFill>
                <a:prstClr val="black"/>
              </a:solidFill>
            </a:endParaRPr>
          </a:p>
        </p:txBody>
      </p:sp>
    </p:spTree>
    <p:extLst>
      <p:ext uri="{BB962C8B-B14F-4D97-AF65-F5344CB8AC3E}">
        <p14:creationId xmlns:p14="http://schemas.microsoft.com/office/powerpoint/2010/main" val="337962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747234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research</a:t>
            </a:r>
            <a:r>
              <a:rPr lang="en-US" baseline="0" dirty="0"/>
              <a:t> using cross-sectional measures, cumulative measures and then measures across the life course (more specific to research questions/outcomes)</a:t>
            </a:r>
          </a:p>
          <a:p>
            <a:pPr eaLnBrk="1" hangingPunct="1"/>
            <a:r>
              <a:rPr lang="en-US" altLang="en-US" sz="1200" b="1" dirty="0">
                <a:latin typeface="Times New Roman" pitchFamily="18" charset="0"/>
                <a:cs typeface="Times New Roman" pitchFamily="18" charset="0"/>
              </a:rPr>
              <a:t>Latency/critical period model: </a:t>
            </a:r>
            <a:r>
              <a:rPr lang="en-US" altLang="en-US" sz="1200" dirty="0">
                <a:latin typeface="Times New Roman" pitchFamily="18" charset="0"/>
                <a:cs typeface="Times New Roman" pitchFamily="18" charset="0"/>
              </a:rPr>
              <a:t>Exposure during sensitive window puts one at risk for development of disease later in life.  Exposures encountered  </a:t>
            </a:r>
            <a:r>
              <a:rPr lang="en-US" altLang="en-US" sz="1200" i="1" dirty="0">
                <a:latin typeface="Times New Roman" pitchFamily="18" charset="0"/>
                <a:cs typeface="Times New Roman" pitchFamily="18" charset="0"/>
              </a:rPr>
              <a:t>after</a:t>
            </a:r>
            <a:r>
              <a:rPr lang="en-US" altLang="en-US" sz="1200" dirty="0">
                <a:latin typeface="Times New Roman" pitchFamily="18" charset="0"/>
                <a:cs typeface="Times New Roman" pitchFamily="18" charset="0"/>
              </a:rPr>
              <a:t> the critical window closes do not influence risk.  Focus on early life experiences that do not have a cumulative effect.</a:t>
            </a:r>
            <a:r>
              <a:rPr lang="en-US" altLang="en-US" sz="1200" dirty="0">
                <a:latin typeface="Times New Roman" pitchFamily="18" charset="0"/>
              </a:rPr>
              <a:t> </a:t>
            </a:r>
          </a:p>
          <a:p>
            <a:pPr marL="285750" marR="0" lvl="1" indent="-112713" algn="l" defTabSz="914400" rtl="0" eaLnBrk="1" fontAlgn="auto" latinLnBrk="0" hangingPunct="1">
              <a:lnSpc>
                <a:spcPct val="100000"/>
              </a:lnSpc>
              <a:spcBef>
                <a:spcPts val="200"/>
              </a:spcBef>
              <a:spcAft>
                <a:spcPts val="0"/>
              </a:spcAft>
              <a:buClr>
                <a:srgbClr val="178CCB"/>
              </a:buClr>
              <a:buSzTx/>
              <a:buFont typeface="Arial" pitchFamily="34" charset="0"/>
              <a:buChar char="•"/>
              <a:tabLst/>
              <a:defRPr/>
            </a:pPr>
            <a:r>
              <a:rPr lang="en-US" baseline="0" dirty="0"/>
              <a:t>Example is cognitive and socioemotional development</a:t>
            </a:r>
          </a:p>
          <a:p>
            <a:pPr eaLnBrk="1" hangingPunct="1"/>
            <a:r>
              <a:rPr lang="en-US" altLang="en-US" sz="1200" b="1" dirty="0">
                <a:latin typeface="Times New Roman" pitchFamily="18" charset="0"/>
              </a:rPr>
              <a:t>Social trajectory model:</a:t>
            </a:r>
            <a:r>
              <a:rPr lang="en-US" altLang="en-US" sz="1200" b="1" baseline="0" dirty="0">
                <a:latin typeface="Times New Roman" pitchFamily="18" charset="0"/>
              </a:rPr>
              <a:t> </a:t>
            </a:r>
            <a:r>
              <a:rPr lang="en-US" altLang="en-US" sz="1200" dirty="0">
                <a:latin typeface="Times New Roman" pitchFamily="18" charset="0"/>
              </a:rPr>
              <a:t>Social disadvantage increases risk of future disadvantage later in life.  The initial insult does not necessarily have a harmful effect on the outcome – but the first exposure leads to subsequent exposures that then directly cause the outcome.</a:t>
            </a:r>
          </a:p>
          <a:p>
            <a:pPr lvl="1"/>
            <a:r>
              <a:rPr lang="en-US" dirty="0"/>
              <a:t>Cumulative effects</a:t>
            </a:r>
          </a:p>
          <a:p>
            <a:pPr lvl="1"/>
            <a:r>
              <a:rPr lang="en-US" baseline="0" dirty="0"/>
              <a:t>Accumulation of risk model</a:t>
            </a:r>
          </a:p>
          <a:p>
            <a:pPr lvl="0"/>
            <a:endParaRPr lang="en-US" baseline="0"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27</a:t>
            </a:fld>
            <a:endParaRPr lang="en-US"/>
          </a:p>
        </p:txBody>
      </p:sp>
    </p:spTree>
    <p:extLst>
      <p:ext uri="{BB962C8B-B14F-4D97-AF65-F5344CB8AC3E}">
        <p14:creationId xmlns:p14="http://schemas.microsoft.com/office/powerpoint/2010/main" val="2248686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Can go even</a:t>
            </a:r>
            <a:r>
              <a:rPr lang="en-US" baseline="0" dirty="0"/>
              <a:t> further and talk about food policy, corn syrup etc.</a:t>
            </a:r>
            <a:endParaRPr lang="en-US" dirty="0"/>
          </a:p>
          <a:p>
            <a:pPr defTabSz="931717">
              <a:defRPr/>
            </a:pPr>
            <a:endParaRPr lang="en-US" dirty="0"/>
          </a:p>
          <a:p>
            <a:pPr defTabSz="931717">
              <a:defRPr/>
            </a:pPr>
            <a:r>
              <a:rPr lang="en-US" dirty="0"/>
              <a:t>http://www.ncbi.nlm.nih.gov/pubmed/24392603</a:t>
            </a:r>
          </a:p>
          <a:p>
            <a:pPr defTabSz="931717">
              <a:defRPr/>
            </a:pPr>
            <a:r>
              <a:rPr lang="en-US" dirty="0"/>
              <a:t>http://www.ncbi.nlm.nih.gov/pubmed/15622689</a:t>
            </a:r>
          </a:p>
          <a:p>
            <a:pPr defTabSz="931717">
              <a:defRPr/>
            </a:pPr>
            <a:r>
              <a:rPr lang="en-US" dirty="0"/>
              <a:t>http://www.ncbi.nlm.nih.gov/pubmed/18366535/</a:t>
            </a:r>
          </a:p>
          <a:p>
            <a:endParaRPr lang="en-US" dirty="0"/>
          </a:p>
          <a:p>
            <a:endParaRPr lang="en-US" dirty="0"/>
          </a:p>
          <a:p>
            <a:r>
              <a:rPr lang="en-US" dirty="0"/>
              <a:t> </a:t>
            </a:r>
          </a:p>
          <a:p>
            <a:r>
              <a:rPr lang="en-US" dirty="0"/>
              <a:t>Perceived discrimination/racism has been shown to play a role in unhealthy behaviors such cigarette smoking, alcohol/substance use, improper nutrition, and refusal to seek medical services (Lee, Ayers, &amp; </a:t>
            </a:r>
            <a:r>
              <a:rPr lang="en-US" dirty="0" err="1"/>
              <a:t>Kronenfeld</a:t>
            </a:r>
            <a:r>
              <a:rPr lang="en-US" dirty="0"/>
              <a:t>, 2009; Peek et al, 2011). </a:t>
            </a: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28</a:t>
            </a:fld>
            <a:endParaRPr lang="en-US"/>
          </a:p>
        </p:txBody>
      </p:sp>
    </p:spTree>
    <p:extLst>
      <p:ext uri="{BB962C8B-B14F-4D97-AF65-F5344CB8AC3E}">
        <p14:creationId xmlns:p14="http://schemas.microsoft.com/office/powerpoint/2010/main" val="1614277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30</a:t>
            </a:fld>
            <a:endParaRPr lang="en-US"/>
          </a:p>
        </p:txBody>
      </p:sp>
    </p:spTree>
    <p:extLst>
      <p:ext uri="{BB962C8B-B14F-4D97-AF65-F5344CB8AC3E}">
        <p14:creationId xmlns:p14="http://schemas.microsoft.com/office/powerpoint/2010/main" val="861586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569440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4EF8F-9BAB-474D-A423-910428344E44}" type="slidenum">
              <a:rPr lang="en-US" smtClean="0"/>
              <a:pPr/>
              <a:t>39</a:t>
            </a:fld>
            <a:endParaRPr lang="en-US"/>
          </a:p>
        </p:txBody>
      </p:sp>
    </p:spTree>
    <p:extLst>
      <p:ext uri="{BB962C8B-B14F-4D97-AF65-F5344CB8AC3E}">
        <p14:creationId xmlns:p14="http://schemas.microsoft.com/office/powerpoint/2010/main" val="2192700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FA59D9BD-384F-46D5-9061-71603C0E44FC}" type="slidenum">
              <a:rPr lang="en-US" smtClean="0"/>
              <a:t>41</a:t>
            </a:fld>
            <a:endParaRPr lang="en-US"/>
          </a:p>
        </p:txBody>
      </p:sp>
    </p:spTree>
    <p:extLst>
      <p:ext uri="{BB962C8B-B14F-4D97-AF65-F5344CB8AC3E}">
        <p14:creationId xmlns:p14="http://schemas.microsoft.com/office/powerpoint/2010/main" val="3858929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Cells-to-Society</a:t>
            </a:r>
            <a:r>
              <a:rPr lang="en-US" baseline="0" dirty="0" smtClean="0"/>
              <a:t> model of cancer disparities research, published in 2008, nicely illustrates </a:t>
            </a:r>
          </a:p>
          <a:p>
            <a:pPr marL="171450" indent="-171450">
              <a:buFont typeface="Arial" panose="020B0604020202020204" pitchFamily="34" charset="0"/>
              <a:buChar char="•"/>
            </a:pPr>
            <a:r>
              <a:rPr lang="en-US" baseline="0" dirty="0" smtClean="0"/>
              <a:t>The model provides examples of fundamental causes of disparity, </a:t>
            </a:r>
          </a:p>
          <a:p>
            <a:pPr marL="0" indent="0">
              <a:buFont typeface="Arial" panose="020B0604020202020204" pitchFamily="34" charset="0"/>
              <a:buNone/>
            </a:pPr>
            <a:r>
              <a:rPr lang="en-US" baseline="0" dirty="0" smtClean="0"/>
              <a:t>the contexts in which people live and work, </a:t>
            </a:r>
          </a:p>
          <a:p>
            <a:pPr marL="0" indent="0">
              <a:buFont typeface="Arial" panose="020B0604020202020204" pitchFamily="34" charset="0"/>
              <a:buNone/>
            </a:pPr>
            <a:r>
              <a:rPr lang="en-US" baseline="0" dirty="0" smtClean="0"/>
              <a:t>individual-level factors—like race/ethnicity and education and behavioral factors like smoking and diet—</a:t>
            </a:r>
          </a:p>
          <a:p>
            <a:pPr marL="0" indent="0">
              <a:buFont typeface="Arial" panose="020B0604020202020204" pitchFamily="34" charset="0"/>
              <a:buNone/>
            </a:pPr>
            <a:r>
              <a:rPr lang="en-US" baseline="0" dirty="0" smtClean="0"/>
              <a:t>and the biologic responses and pathways that ultimately decide an individuals’ health state. </a:t>
            </a:r>
          </a:p>
          <a:p>
            <a:pPr marL="171450" indent="-171450">
              <a:buFont typeface="Arial" panose="020B0604020202020204" pitchFamily="34" charset="0"/>
              <a:buChar char="•"/>
            </a:pPr>
            <a:r>
              <a:rPr lang="en-US" baseline="0" dirty="0" smtClean="0"/>
              <a:t>The arrow on the left indicates that one can expect interactions between these levels and between factors within</a:t>
            </a:r>
          </a:p>
        </p:txBody>
      </p:sp>
      <p:sp>
        <p:nvSpPr>
          <p:cNvPr id="4" name="Slide Number Placeholder 3"/>
          <p:cNvSpPr>
            <a:spLocks noGrp="1"/>
          </p:cNvSpPr>
          <p:nvPr>
            <p:ph type="sldNum" sz="quarter" idx="10"/>
          </p:nvPr>
        </p:nvSpPr>
        <p:spPr/>
        <p:txBody>
          <a:bodyPr/>
          <a:lstStyle/>
          <a:p>
            <a:fld id="{FA59D9BD-384F-46D5-9061-71603C0E44FC}" type="slidenum">
              <a:rPr lang="en-US" smtClean="0"/>
              <a:t>42</a:t>
            </a:fld>
            <a:endParaRPr lang="en-US"/>
          </a:p>
        </p:txBody>
      </p:sp>
    </p:spTree>
    <p:extLst>
      <p:ext uri="{BB962C8B-B14F-4D97-AF65-F5344CB8AC3E}">
        <p14:creationId xmlns:p14="http://schemas.microsoft.com/office/powerpoint/2010/main" val="170459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a:xfrm>
            <a:off x="381000" y="327025"/>
            <a:ext cx="6096000" cy="3429000"/>
          </a:xfrm>
          <a:ln/>
        </p:spPr>
      </p:sp>
      <p:sp>
        <p:nvSpPr>
          <p:cNvPr id="2048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089329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47</a:t>
            </a:fld>
            <a:endParaRPr lang="en-US"/>
          </a:p>
        </p:txBody>
      </p:sp>
    </p:spTree>
    <p:extLst>
      <p:ext uri="{BB962C8B-B14F-4D97-AF65-F5344CB8AC3E}">
        <p14:creationId xmlns:p14="http://schemas.microsoft.com/office/powerpoint/2010/main" val="2023384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48</a:t>
            </a:fld>
            <a:endParaRPr lang="en-US"/>
          </a:p>
        </p:txBody>
      </p:sp>
    </p:spTree>
    <p:extLst>
      <p:ext uri="{BB962C8B-B14F-4D97-AF65-F5344CB8AC3E}">
        <p14:creationId xmlns:p14="http://schemas.microsoft.com/office/powerpoint/2010/main" val="143385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F8CE332-6E9C-4D11-9F5B-65AA288B18B8}" type="slidenum">
              <a:rPr lang="en-US" smtClean="0"/>
              <a:pPr/>
              <a:t>4</a:t>
            </a:fld>
            <a:endParaRPr lang="en-US"/>
          </a:p>
        </p:txBody>
      </p:sp>
    </p:spTree>
    <p:extLst>
      <p:ext uri="{BB962C8B-B14F-4D97-AF65-F5344CB8AC3E}">
        <p14:creationId xmlns:p14="http://schemas.microsoft.com/office/powerpoint/2010/main" val="1797365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49</a:t>
            </a:fld>
            <a:endParaRPr lang="en-US"/>
          </a:p>
        </p:txBody>
      </p:sp>
    </p:spTree>
    <p:extLst>
      <p:ext uri="{BB962C8B-B14F-4D97-AF65-F5344CB8AC3E}">
        <p14:creationId xmlns:p14="http://schemas.microsoft.com/office/powerpoint/2010/main" val="103360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51</a:t>
            </a:fld>
            <a:endParaRPr lang="en-US"/>
          </a:p>
        </p:txBody>
      </p:sp>
    </p:spTree>
    <p:extLst>
      <p:ext uri="{BB962C8B-B14F-4D97-AF65-F5344CB8AC3E}">
        <p14:creationId xmlns:p14="http://schemas.microsoft.com/office/powerpoint/2010/main" val="1834386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53</a:t>
            </a:fld>
            <a:endParaRPr lang="en-US"/>
          </a:p>
        </p:txBody>
      </p:sp>
    </p:spTree>
    <p:extLst>
      <p:ext uri="{BB962C8B-B14F-4D97-AF65-F5344CB8AC3E}">
        <p14:creationId xmlns:p14="http://schemas.microsoft.com/office/powerpoint/2010/main" val="2365248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55</a:t>
            </a:fld>
            <a:endParaRPr lang="en-US"/>
          </a:p>
        </p:txBody>
      </p:sp>
    </p:spTree>
    <p:extLst>
      <p:ext uri="{BB962C8B-B14F-4D97-AF65-F5344CB8AC3E}">
        <p14:creationId xmlns:p14="http://schemas.microsoft.com/office/powerpoint/2010/main" val="2408648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57</a:t>
            </a:fld>
            <a:endParaRPr lang="en-US"/>
          </a:p>
        </p:txBody>
      </p:sp>
    </p:spTree>
    <p:extLst>
      <p:ext uri="{BB962C8B-B14F-4D97-AF65-F5344CB8AC3E}">
        <p14:creationId xmlns:p14="http://schemas.microsoft.com/office/powerpoint/2010/main" val="2073776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59</a:t>
            </a:fld>
            <a:endParaRPr lang="en-US"/>
          </a:p>
        </p:txBody>
      </p:sp>
    </p:spTree>
    <p:extLst>
      <p:ext uri="{BB962C8B-B14F-4D97-AF65-F5344CB8AC3E}">
        <p14:creationId xmlns:p14="http://schemas.microsoft.com/office/powerpoint/2010/main" val="2978389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64</a:t>
            </a:fld>
            <a:endParaRPr lang="en-US"/>
          </a:p>
        </p:txBody>
      </p:sp>
    </p:spTree>
    <p:extLst>
      <p:ext uri="{BB962C8B-B14F-4D97-AF65-F5344CB8AC3E}">
        <p14:creationId xmlns:p14="http://schemas.microsoft.com/office/powerpoint/2010/main" val="3081145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66</a:t>
            </a:fld>
            <a:endParaRPr lang="en-US"/>
          </a:p>
        </p:txBody>
      </p:sp>
    </p:spTree>
    <p:extLst>
      <p:ext uri="{BB962C8B-B14F-4D97-AF65-F5344CB8AC3E}">
        <p14:creationId xmlns:p14="http://schemas.microsoft.com/office/powerpoint/2010/main" val="3623744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68</a:t>
            </a:fld>
            <a:endParaRPr lang="en-US"/>
          </a:p>
        </p:txBody>
      </p:sp>
    </p:spTree>
    <p:extLst>
      <p:ext uri="{BB962C8B-B14F-4D97-AF65-F5344CB8AC3E}">
        <p14:creationId xmlns:p14="http://schemas.microsoft.com/office/powerpoint/2010/main" val="3643888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73</a:t>
            </a:fld>
            <a:endParaRPr lang="en-US"/>
          </a:p>
        </p:txBody>
      </p:sp>
    </p:spTree>
    <p:extLst>
      <p:ext uri="{BB962C8B-B14F-4D97-AF65-F5344CB8AC3E}">
        <p14:creationId xmlns:p14="http://schemas.microsoft.com/office/powerpoint/2010/main" val="258395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4EF8F-9BAB-474D-A423-910428344E44}" type="slidenum">
              <a:rPr lang="en-US" smtClean="0"/>
              <a:pPr/>
              <a:t>5</a:t>
            </a:fld>
            <a:endParaRPr lang="en-US"/>
          </a:p>
        </p:txBody>
      </p:sp>
    </p:spTree>
    <p:extLst>
      <p:ext uri="{BB962C8B-B14F-4D97-AF65-F5344CB8AC3E}">
        <p14:creationId xmlns:p14="http://schemas.microsoft.com/office/powerpoint/2010/main" val="343399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578899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Through social stratification or</a:t>
            </a:r>
            <a:r>
              <a:rPr lang="en-US" baseline="0" dirty="0"/>
              <a:t> hierarchies are formed within societies to indicate </a:t>
            </a:r>
          </a:p>
          <a:p>
            <a:pPr lvl="1"/>
            <a:r>
              <a:rPr lang="en-US" baseline="0" dirty="0"/>
              <a:t>Relative rankings OR </a:t>
            </a:r>
          </a:p>
          <a:p>
            <a:pPr lvl="1"/>
            <a:r>
              <a:rPr lang="en-US" dirty="0"/>
              <a:t>They</a:t>
            </a:r>
            <a:r>
              <a:rPr lang="en-US" baseline="0" dirty="0"/>
              <a:t> are often based on relations of ownership or control over productive resources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94016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929995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9</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214633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F734EF8F-9BAB-474D-A423-910428344E44}" type="slidenum">
              <a:rPr lang="en-US" smtClean="0"/>
              <a:pPr/>
              <a:t>10</a:t>
            </a:fld>
            <a:endParaRPr lang="en-US"/>
          </a:p>
        </p:txBody>
      </p:sp>
    </p:spTree>
    <p:extLst>
      <p:ext uri="{BB962C8B-B14F-4D97-AF65-F5344CB8AC3E}">
        <p14:creationId xmlns:p14="http://schemas.microsoft.com/office/powerpoint/2010/main" val="2145429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6.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emf"/><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8.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emf"/><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0.jpg"/><Relationship Id="rId4" Type="http://schemas.openxmlformats.org/officeDocument/2006/relationships/image" Target="../media/image9.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0493"/>
            <a:ext cx="1307578" cy="850219"/>
          </a:xfrm>
          <a:prstGeom prst="rect">
            <a:avLst/>
          </a:prstGeom>
        </p:spPr>
      </p:pic>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2"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1/11/2021</a:t>
            </a:fld>
            <a:endParaRPr lang="en-US" dirty="0"/>
          </a:p>
        </p:txBody>
      </p:sp>
      <p:sp>
        <p:nvSpPr>
          <p:cNvPr id="24"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chemeClr val="accent2"/>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accent2"/>
              </a:solidFill>
              <a:latin typeface="+mj-lt"/>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chemeClr val="accent1"/>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9922"/>
          <a:stretch/>
        </p:blipFill>
        <p:spPr>
          <a:xfrm>
            <a:off x="247948" y="245895"/>
            <a:ext cx="8896052" cy="4892488"/>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1/11/2021</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Slide – Navy">
    <p:bg>
      <p:bgPr>
        <a:solidFill>
          <a:schemeClr val="accent5"/>
        </a:solid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1"/>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5"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0" y="1772718"/>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90BD3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9580" y="201550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r="1016"/>
          <a:stretch/>
        </p:blipFill>
        <p:spPr>
          <a:xfrm>
            <a:off x="6149579" y="0"/>
            <a:ext cx="2994421" cy="2015504"/>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29028" y="589392"/>
            <a:ext cx="1559210" cy="31670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1314" y="2015504"/>
            <a:ext cx="1615440" cy="1615440"/>
          </a:xfrm>
          <a:prstGeom prst="rect">
            <a:avLst/>
          </a:prstGeom>
        </p:spPr>
      </p:pic>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l="9041"/>
          <a:stretch/>
        </p:blipFill>
        <p:spPr>
          <a:xfrm>
            <a:off x="6824" y="0"/>
            <a:ext cx="2749930" cy="2015504"/>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28202" y="598269"/>
            <a:ext cx="1559210" cy="31670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170" y="2015504"/>
            <a:ext cx="1615440" cy="1615440"/>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l="30149"/>
          <a:stretch/>
        </p:blipFill>
        <p:spPr>
          <a:xfrm>
            <a:off x="2756848" y="1257300"/>
            <a:ext cx="6387152" cy="4059382"/>
          </a:xfrm>
          <a:prstGeom prst="rect">
            <a:avLst/>
          </a:prstGeom>
        </p:spPr>
      </p:pic>
      <p:pic>
        <p:nvPicPr>
          <p:cNvPr id="4" name="Picture 3"/>
          <p:cNvPicPr>
            <a:picLocks noChangeAspect="1"/>
          </p:cNvPicPr>
          <p:nvPr userDrawn="1"/>
        </p:nvPicPr>
        <p:blipFill rotWithShape="1">
          <a:blip r:embed="rId5">
            <a:extLst>
              <a:ext uri="{28A0092B-C50C-407E-A947-70E740481C1C}">
                <a14:useLocalDpi xmlns:a14="http://schemas.microsoft.com/office/drawing/2010/main" val="0"/>
              </a:ext>
            </a:extLst>
          </a:blip>
          <a:srcRect l="8705"/>
          <a:stretch/>
        </p:blipFill>
        <p:spPr>
          <a:xfrm>
            <a:off x="-6825" y="0"/>
            <a:ext cx="2763531" cy="2015504"/>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37080" y="598270"/>
            <a:ext cx="1559210" cy="31670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6263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pPr>
                <a:defRPr/>
              </a:pPr>
              <a:t>1/11/2021</a:t>
            </a:fld>
            <a:endParaRPr lang="en-US"/>
          </a:p>
        </p:txBody>
      </p:sp>
      <p:sp>
        <p:nvSpPr>
          <p:cNvPr id="3" name="Footer Placeholder 2"/>
          <p:cNvSpPr>
            <a:spLocks noGrp="1"/>
          </p:cNvSpPr>
          <p:nvPr>
            <p:ph type="ftr" sz="quarter" idx="11"/>
          </p:nvPr>
        </p:nvSpPr>
        <p:spPr>
          <a:xfrm>
            <a:off x="0" y="4572000"/>
            <a:ext cx="9144000" cy="273844"/>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pPr>
                <a:defRPr/>
              </a:pPr>
              <a:t>‹#›</a:t>
            </a:fld>
            <a:endParaRPr lang="en-US"/>
          </a:p>
        </p:txBody>
      </p:sp>
    </p:spTree>
    <p:extLst>
      <p:ext uri="{BB962C8B-B14F-4D97-AF65-F5344CB8AC3E}">
        <p14:creationId xmlns:p14="http://schemas.microsoft.com/office/powerpoint/2010/main" val="1001002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smtClean="0"/>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2" y="1543051"/>
            <a:ext cx="2739019" cy="2858691"/>
          </a:xfrm>
        </p:spPr>
        <p:txBody>
          <a:bodyPr/>
          <a:lstStyle>
            <a:lvl1pPr marL="0" indent="0">
              <a:buNone/>
              <a:defRPr sz="9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dirty="0">
              <a:solidFill>
                <a:srgbClr val="052049"/>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184021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pPr>
                <a:defRPr/>
              </a:pPr>
              <a:t>‹#›</a:t>
            </a:fld>
            <a:endParaRPr lang="en-US"/>
          </a:p>
        </p:txBody>
      </p:sp>
    </p:spTree>
    <p:extLst>
      <p:ext uri="{BB962C8B-B14F-4D97-AF65-F5344CB8AC3E}">
        <p14:creationId xmlns:p14="http://schemas.microsoft.com/office/powerpoint/2010/main" val="1909489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Subtitile with 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2719B-3744-1F48-8E68-99A7C7231FE6}"/>
              </a:ext>
            </a:extLst>
          </p:cNvPr>
          <p:cNvSpPr>
            <a:spLocks noGrp="1"/>
          </p:cNvSpPr>
          <p:nvPr>
            <p:ph type="title"/>
          </p:nvPr>
        </p:nvSpPr>
        <p:spPr>
          <a:xfrm>
            <a:off x="114300" y="262245"/>
            <a:ext cx="6704410" cy="401648"/>
          </a:xfrm>
        </p:spPr>
        <p:txBody>
          <a:bodyPr/>
          <a:lstStyle>
            <a:lvl1pPr>
              <a:defRPr>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14300" y="4822181"/>
            <a:ext cx="8449866" cy="230832"/>
          </a:xfrm>
        </p:spPr>
        <p:txBody>
          <a:bodyPr anchor="b" anchorCtr="0">
            <a:spAutoFit/>
          </a:bodyPr>
          <a:lstStyle>
            <a:lvl1pPr marL="0" indent="0">
              <a:spcBef>
                <a:spcPts val="0"/>
              </a:spcBef>
              <a:buNone/>
              <a:tabLst/>
              <a:defRPr sz="900"/>
            </a:lvl1pPr>
            <a:lvl2pPr marL="0" indent="0">
              <a:spcBef>
                <a:spcPts val="0"/>
              </a:spcBef>
              <a:buNone/>
              <a:tabLst/>
              <a:defRPr sz="900"/>
            </a:lvl2pPr>
            <a:lvl3pPr marL="0" indent="0">
              <a:spcBef>
                <a:spcPts val="0"/>
              </a:spcBef>
              <a:buNone/>
              <a:tabLst/>
              <a:defRPr sz="900"/>
            </a:lvl3pPr>
            <a:lvl4pPr marL="0" indent="0">
              <a:spcBef>
                <a:spcPts val="0"/>
              </a:spcBef>
              <a:buNone/>
              <a:tabLst/>
              <a:defRPr sz="900"/>
            </a:lvl4pPr>
            <a:lvl5pPr marL="0" indent="0">
              <a:spcBef>
                <a:spcPts val="0"/>
              </a:spcBef>
              <a:buNone/>
              <a:tabLst/>
              <a:defRPr sz="900"/>
            </a:lvl5pPr>
          </a:lstStyle>
          <a:p>
            <a:pPr lvl="0"/>
            <a:r>
              <a:rPr lang="en-US"/>
              <a:t>References, footnotes.</a:t>
            </a:r>
          </a:p>
        </p:txBody>
      </p:sp>
      <p:sp>
        <p:nvSpPr>
          <p:cNvPr id="6" name="Text Placeholder 5"/>
          <p:cNvSpPr>
            <a:spLocks noGrp="1"/>
          </p:cNvSpPr>
          <p:nvPr>
            <p:ph type="body" sz="quarter" idx="11"/>
          </p:nvPr>
        </p:nvSpPr>
        <p:spPr>
          <a:xfrm>
            <a:off x="114300" y="930436"/>
            <a:ext cx="6704410" cy="415498"/>
          </a:xfrm>
        </p:spPr>
        <p:txBody>
          <a:bodyPr wrap="square">
            <a:spAutoFit/>
          </a:bodyPr>
          <a:lstStyle>
            <a:lvl1pPr marL="0" indent="0">
              <a:spcBef>
                <a:spcPts val="0"/>
              </a:spcBef>
              <a:buNone/>
              <a:defRPr sz="2100" b="1"/>
            </a:lvl1pPr>
            <a:lvl2pPr marL="0" indent="0">
              <a:spcBef>
                <a:spcPts val="0"/>
              </a:spcBef>
              <a:buNone/>
              <a:defRPr sz="1950" b="1"/>
            </a:lvl2pPr>
            <a:lvl3pPr marL="0" indent="0">
              <a:spcBef>
                <a:spcPts val="0"/>
              </a:spcBef>
              <a:buNone/>
              <a:defRPr sz="1950" b="1"/>
            </a:lvl3pPr>
            <a:lvl4pPr marL="0" indent="0">
              <a:spcBef>
                <a:spcPts val="0"/>
              </a:spcBef>
              <a:buNone/>
              <a:defRPr sz="1950" b="1"/>
            </a:lvl4pPr>
            <a:lvl5pPr marL="0" indent="0">
              <a:spcBef>
                <a:spcPts val="0"/>
              </a:spcBef>
              <a:buNone/>
              <a:defRPr sz="1950" b="1"/>
            </a:lvl5pPr>
          </a:lstStyle>
          <a:p>
            <a:pPr lvl="0"/>
            <a:r>
              <a:rPr lang="en-US" dirty="0"/>
              <a:t>Click to edit Master text styles</a:t>
            </a:r>
          </a:p>
        </p:txBody>
      </p:sp>
      <p:sp>
        <p:nvSpPr>
          <p:cNvPr id="7" name="Media Placeholder 28"/>
          <p:cNvSpPr>
            <a:spLocks noGrp="1"/>
          </p:cNvSpPr>
          <p:nvPr>
            <p:ph type="media" sz="quarter" idx="12"/>
          </p:nvPr>
        </p:nvSpPr>
        <p:spPr>
          <a:xfrm>
            <a:off x="7021285" y="943110"/>
            <a:ext cx="2122715" cy="1326697"/>
          </a:xfrm>
          <a:solidFill>
            <a:schemeClr val="bg1">
              <a:lumMod val="85000"/>
            </a:schemeClr>
          </a:solidFill>
        </p:spPr>
        <p:txBody>
          <a:bodyPr anchor="ctr" anchorCtr="0"/>
          <a:lstStyle>
            <a:lvl1pPr algn="ctr">
              <a:buFontTx/>
              <a:buNone/>
              <a:defRPr sz="1350" i="1">
                <a:solidFill>
                  <a:schemeClr val="bg1">
                    <a:lumMod val="50000"/>
                  </a:schemeClr>
                </a:solidFill>
              </a:defRPr>
            </a:lvl1pPr>
          </a:lstStyle>
          <a:p>
            <a:endParaRPr lang="en-US" dirty="0"/>
          </a:p>
        </p:txBody>
      </p:sp>
    </p:spTree>
    <p:extLst>
      <p:ext uri="{BB962C8B-B14F-4D97-AF65-F5344CB8AC3E}">
        <p14:creationId xmlns:p14="http://schemas.microsoft.com/office/powerpoint/2010/main" val="2774961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pPr>
                <a:defRPr/>
              </a:pPr>
              <a:t>1/11/2021</a:t>
            </a:fld>
            <a:endParaRPr lang="en-US" dirty="0"/>
          </a:p>
        </p:txBody>
      </p:sp>
      <p:sp>
        <p:nvSpPr>
          <p:cNvPr id="6" name="Footer Placeholder 5"/>
          <p:cNvSpPr>
            <a:spLocks noGrp="1"/>
          </p:cNvSpPr>
          <p:nvPr>
            <p:ph type="ftr" sz="quarter" idx="11"/>
          </p:nvPr>
        </p:nvSpPr>
        <p:spPr>
          <a:xfrm>
            <a:off x="0" y="4572000"/>
            <a:ext cx="9144000" cy="273844"/>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pPr>
                <a:defRPr/>
              </a:pPr>
              <a:t>‹#›</a:t>
            </a:fld>
            <a:endParaRPr lang="en-US"/>
          </a:p>
        </p:txBody>
      </p:sp>
    </p:spTree>
    <p:extLst>
      <p:ext uri="{BB962C8B-B14F-4D97-AF65-F5344CB8AC3E}">
        <p14:creationId xmlns:p14="http://schemas.microsoft.com/office/powerpoint/2010/main" val="307420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268357" y="337931"/>
            <a:ext cx="8587407" cy="4065105"/>
          </a:xfrm>
          <a:prstGeom prst="rect">
            <a:avLst/>
          </a:prstGeom>
        </p:spPr>
        <p:txBody>
          <a:bodyPr>
            <a:normAutofit/>
          </a:bodyPr>
          <a:lstStyle/>
          <a:p>
            <a:r>
              <a:rPr lang="en-US"/>
              <a:t>Click icon to add chart</a:t>
            </a:r>
            <a:endParaRPr lang="en-US" dirty="0"/>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4" name="Content Placeholder 3"/>
          <p:cNvSpPr>
            <a:spLocks noGrp="1"/>
          </p:cNvSpPr>
          <p:nvPr>
            <p:ph sz="quarter" idx="18" hasCustomPrompt="1"/>
          </p:nvPr>
        </p:nvSpPr>
        <p:spPr>
          <a:xfrm>
            <a:off x="456925" y="1401417"/>
            <a:ext cx="3826840" cy="2932044"/>
          </a:xfrm>
        </p:spPr>
        <p:txBody>
          <a:bodyPr/>
          <a:lstStyle>
            <a:lvl1pPr marL="0" indent="0">
              <a:buClr>
                <a:schemeClr val="accent1"/>
              </a:buClr>
              <a:buSzPct val="80000"/>
              <a:buFont typeface="Wingdings" charset="2"/>
              <a:buNone/>
              <a:defRPr/>
            </a:lvl1pPr>
            <a:lvl2pPr marL="295275" indent="0">
              <a:buClr>
                <a:schemeClr val="accent1"/>
              </a:buClr>
              <a:buSzPct val="80000"/>
              <a:buFont typeface="Wingdings" charset="2"/>
              <a:buNone/>
              <a:defRPr/>
            </a:lvl2pPr>
            <a:lvl3pPr marL="579437" indent="0">
              <a:buClr>
                <a:schemeClr val="accent1"/>
              </a:buClr>
              <a:buSzPct val="80000"/>
              <a:buFont typeface="Wingdings" charset="2"/>
              <a:buNone/>
              <a:defRPr/>
            </a:lvl3pPr>
            <a:lvl4pPr marL="806450" indent="0">
              <a:buClr>
                <a:schemeClr val="accent1"/>
              </a:buClr>
              <a:buSzPct val="80000"/>
              <a:buFont typeface="Wingdings" charset="2"/>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quarter" idx="19" hasCustomPrompt="1"/>
          </p:nvPr>
        </p:nvSpPr>
        <p:spPr>
          <a:xfrm>
            <a:off x="4774888" y="1401417"/>
            <a:ext cx="3852277" cy="2932044"/>
          </a:xfrm>
        </p:spPr>
        <p:txBody>
          <a:bodyPr/>
          <a:lstStyle>
            <a:lvl1pPr marL="0" indent="0">
              <a:buClr>
                <a:schemeClr val="accent1"/>
              </a:buClr>
              <a:buSzPct val="80000"/>
              <a:buFont typeface="Wingdings" charset="2"/>
              <a:buNone/>
              <a:defRPr/>
            </a:lvl1pPr>
            <a:lvl2pPr marL="295275" indent="0">
              <a:buClr>
                <a:schemeClr val="accent1"/>
              </a:buClr>
              <a:buSzPct val="80000"/>
              <a:buFont typeface="Wingdings" charset="2"/>
              <a:buNone/>
              <a:defRPr/>
            </a:lvl2pPr>
            <a:lvl3pPr marL="579437" indent="0">
              <a:buClr>
                <a:schemeClr val="accent1"/>
              </a:buClr>
              <a:buSzPct val="80000"/>
              <a:buFont typeface="Wingdings" charset="2"/>
              <a:buNone/>
              <a:defRPr/>
            </a:lvl3pPr>
            <a:lvl4pPr marL="806450" indent="0">
              <a:buClr>
                <a:schemeClr val="accent1"/>
              </a:buClr>
              <a:buSzPct val="80000"/>
              <a:buFont typeface="Wingdings" charset="2"/>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841559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3"/>
          <p:cNvSpPr>
            <a:spLocks noGrp="1"/>
          </p:cNvSpPr>
          <p:nvPr>
            <p:ph idx="1"/>
          </p:nvPr>
        </p:nvSpPr>
        <p:spPr>
          <a:xfrm>
            <a:off x="459684" y="1401416"/>
            <a:ext cx="3824082"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3"/>
          <p:cNvSpPr>
            <a:spLocks noGrp="1"/>
          </p:cNvSpPr>
          <p:nvPr>
            <p:ph idx="16"/>
          </p:nvPr>
        </p:nvSpPr>
        <p:spPr>
          <a:xfrm>
            <a:off x="4765730" y="1401416"/>
            <a:ext cx="3831618"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322213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tx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tx1"/>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tx1"/>
                </a:solidFill>
                <a:latin typeface="+mn-lt"/>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5"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1"/>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t" anchorCtr="0">
            <a:noAutofit/>
          </a:bodyPr>
          <a:lstStyle/>
          <a:p>
            <a:r>
              <a:rPr lang="en-US" dirty="0"/>
              <a:t>Slide Title Here</a:t>
            </a:r>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userDrawn="1"/>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91532" y="4755776"/>
            <a:ext cx="1559210" cy="316700"/>
          </a:xfrm>
          <a:prstGeom prst="rect">
            <a:avLst/>
          </a:prstGeom>
        </p:spPr>
      </p:pic>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4" r:id="rId2"/>
    <p:sldLayoutId id="2147483982" r:id="rId3"/>
    <p:sldLayoutId id="2147483986" r:id="rId4"/>
    <p:sldLayoutId id="2147483987" r:id="rId5"/>
    <p:sldLayoutId id="2147483999" r:id="rId6"/>
    <p:sldLayoutId id="2147483988" r:id="rId7"/>
    <p:sldLayoutId id="2147483989" r:id="rId8"/>
    <p:sldLayoutId id="2147483990" r:id="rId9"/>
    <p:sldLayoutId id="2147483991" r:id="rId10"/>
    <p:sldLayoutId id="2147483992" r:id="rId11"/>
    <p:sldLayoutId id="2147483993" r:id="rId12"/>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4" name="Picture 13"/>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491532" y="4755776"/>
            <a:ext cx="1559210" cy="316700"/>
          </a:xfrm>
          <a:prstGeom prst="rect">
            <a:avLst/>
          </a:prstGeom>
        </p:spPr>
      </p:pic>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76" r:id="rId1"/>
    <p:sldLayoutId id="2147484000" r:id="rId2"/>
    <p:sldLayoutId id="2147483950" r:id="rId3"/>
    <p:sldLayoutId id="2147483960" r:id="rId4"/>
    <p:sldLayoutId id="2147483961" r:id="rId5"/>
    <p:sldLayoutId id="2147483966" r:id="rId6"/>
    <p:sldLayoutId id="2147483967" r:id="rId7"/>
    <p:sldLayoutId id="2147483968" r:id="rId8"/>
    <p:sldLayoutId id="2147483969" r:id="rId9"/>
    <p:sldLayoutId id="2147483970" r:id="rId10"/>
    <p:sldLayoutId id="2147483971" r:id="rId11"/>
    <p:sldLayoutId id="2147484002" r:id="rId12"/>
    <p:sldLayoutId id="2147484003" r:id="rId13"/>
    <p:sldLayoutId id="2147484004" r:id="rId14"/>
    <p:sldLayoutId id="2147484006" r:id="rId15"/>
    <p:sldLayoutId id="2147484007" r:id="rId16"/>
    <p:sldLayoutId id="2147484009" r:id="rId17"/>
    <p:sldLayoutId id="2147484012" r:id="rId18"/>
    <p:sldLayoutId id="2147484013" r:id="rId19"/>
    <p:sldLayoutId id="2147484014" r:id="rId20"/>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diagramColors" Target="../diagrams/colors2.xml"/><Relationship Id="rId11" Type="http://schemas.openxmlformats.org/officeDocument/2006/relationships/image" Target="../media/image18.png"/><Relationship Id="rId5" Type="http://schemas.openxmlformats.org/officeDocument/2006/relationships/diagramQuickStyle" Target="../diagrams/quickStyle2.xm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jpeg"/><Relationship Id="rId1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diagramColors" Target="../diagrams/colors3.xml"/><Relationship Id="rId11" Type="http://schemas.openxmlformats.org/officeDocument/2006/relationships/image" Target="../media/image25.jpeg"/><Relationship Id="rId5" Type="http://schemas.openxmlformats.org/officeDocument/2006/relationships/diagramQuickStyle" Target="../diagrams/quickStyle3.xml"/><Relationship Id="rId15" Type="http://schemas.openxmlformats.org/officeDocument/2006/relationships/image" Target="../media/image29.png"/><Relationship Id="rId10" Type="http://schemas.openxmlformats.org/officeDocument/2006/relationships/image" Target="../media/image24.jpeg"/><Relationship Id="rId4" Type="http://schemas.openxmlformats.org/officeDocument/2006/relationships/diagramLayout" Target="../diagrams/layout3.xml"/><Relationship Id="rId9" Type="http://schemas.openxmlformats.org/officeDocument/2006/relationships/image" Target="../media/image23.jpe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implicit.harvard.edu/implicit/iatdetails.html"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hyperlink" Target="https://www.nytimes.com/interactive/2018/03/19/upshot/race-class-white-and-black-men.html" TargetMode="External"/><Relationship Id="rId2" Type="http://schemas.openxmlformats.org/officeDocument/2006/relationships/image" Target="../media/image32.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8.xml"/><Relationship Id="rId5" Type="http://schemas.openxmlformats.org/officeDocument/2006/relationships/image" Target="../media/image38.jpeg"/><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7.xml"/><Relationship Id="rId5" Type="http://schemas.openxmlformats.org/officeDocument/2006/relationships/image" Target="../media/image42.emf"/><Relationship Id="rId4" Type="http://schemas.openxmlformats.org/officeDocument/2006/relationships/image" Target="../media/image4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s://www.bfhd.wa.gov/health_topics/health_equity/social_determinants_of_health" TargetMode="External"/><Relationship Id="rId2" Type="http://schemas.openxmlformats.org/officeDocument/2006/relationships/notesSlide" Target="../notesSlides/notesSlide27.xml"/><Relationship Id="rId1" Type="http://schemas.openxmlformats.org/officeDocument/2006/relationships/slideLayout" Target="../slideLayouts/slideLayout31.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hyperlink" Target="https://measureofamerica.carto.com/viz/33128a2f-6252-438c-9407-65b37d4f7419/embed_ma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
            </a:r>
            <a:br>
              <a:rPr lang="en-US" dirty="0"/>
            </a:br>
            <a:endParaRPr lang="en-US" dirty="0"/>
          </a:p>
        </p:txBody>
      </p:sp>
      <p:sp>
        <p:nvSpPr>
          <p:cNvPr id="12" name="Text Placeholder 11"/>
          <p:cNvSpPr>
            <a:spLocks noGrp="1"/>
          </p:cNvSpPr>
          <p:nvPr>
            <p:ph type="body" sz="quarter" idx="15"/>
          </p:nvPr>
        </p:nvSpPr>
        <p:spPr/>
        <p:txBody>
          <a:bodyPr/>
          <a:lstStyle/>
          <a:p>
            <a:r>
              <a:rPr lang="en-US" dirty="0"/>
              <a:t>EPI 222</a:t>
            </a:r>
          </a:p>
        </p:txBody>
      </p:sp>
      <p:sp>
        <p:nvSpPr>
          <p:cNvPr id="11" name="Text Placeholder 10"/>
          <p:cNvSpPr>
            <a:spLocks noGrp="1"/>
          </p:cNvSpPr>
          <p:nvPr>
            <p:ph type="body" sz="quarter" idx="10"/>
          </p:nvPr>
        </p:nvSpPr>
        <p:spPr/>
        <p:txBody>
          <a:bodyPr/>
          <a:lstStyle/>
          <a:p>
            <a:r>
              <a:rPr lang="en-US" dirty="0"/>
              <a:t>Salma Shariff-Marco, PhD, MPH</a:t>
            </a:r>
          </a:p>
          <a:p>
            <a:r>
              <a:rPr lang="en-US" dirty="0"/>
              <a:t>Scarlett Gomez, PhD, MPH</a:t>
            </a:r>
          </a:p>
        </p:txBody>
      </p:sp>
      <p:sp>
        <p:nvSpPr>
          <p:cNvPr id="6" name="Date Placeholder 1"/>
          <p:cNvSpPr txBox="1">
            <a:spLocks/>
          </p:cNvSpPr>
          <p:nvPr/>
        </p:nvSpPr>
        <p:spPr>
          <a:xfrm>
            <a:off x="784273" y="3847420"/>
            <a:ext cx="2620434" cy="196578"/>
          </a:xfrm>
          <a:prstGeom prst="rect">
            <a:avLst/>
          </a:prstGeom>
        </p:spPr>
        <p:txBody>
          <a:bodyPr vert="horz" wrap="square" lIns="91440" tIns="0" rIns="91440" bIns="0" rtlCol="0" anchor="b" anchorCtr="0">
            <a:noAutofit/>
          </a:bodyPr>
          <a:lstStyle>
            <a:defPPr>
              <a:defRPr lang="en-US"/>
            </a:defPPr>
            <a:lvl1pPr marL="0" algn="l" defTabSz="914400" rtl="0" eaLnBrk="1" latinLnBrk="0" hangingPunct="1">
              <a:defRPr sz="1200" i="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January 12, 2021</a:t>
            </a:r>
          </a:p>
        </p:txBody>
      </p:sp>
      <p:sp>
        <p:nvSpPr>
          <p:cNvPr id="7" name="Title 2"/>
          <p:cNvSpPr txBox="1">
            <a:spLocks/>
          </p:cNvSpPr>
          <p:nvPr/>
        </p:nvSpPr>
        <p:spPr>
          <a:xfrm>
            <a:off x="784274" y="1154624"/>
            <a:ext cx="5112944" cy="1691918"/>
          </a:xfrm>
          <a:prstGeom prst="rect">
            <a:avLst/>
          </a:prstGeom>
        </p:spPr>
        <p:txBody>
          <a:bodyPr vert="horz" wrap="square" lIns="91440" tIns="45720" rIns="91440" bIns="45720" rtlCol="0" anchor="b" anchorCtr="0">
            <a:noAutofit/>
          </a:bodyPr>
          <a:lstStyle>
            <a:lvl1pPr algn="l" defTabSz="914400" rtl="0" eaLnBrk="1" latinLnBrk="0" hangingPunct="1">
              <a:lnSpc>
                <a:spcPct val="85000"/>
              </a:lnSpc>
              <a:spcBef>
                <a:spcPct val="0"/>
              </a:spcBef>
              <a:buNone/>
              <a:defRPr lang="en-US" sz="3600" b="0" kern="1200" cap="none" spc="0" baseline="0">
                <a:solidFill>
                  <a:schemeClr val="bg1"/>
                </a:solidFill>
                <a:latin typeface="+mj-lt"/>
                <a:ea typeface="+mj-ea"/>
                <a:cs typeface="Arial" pitchFamily="34" charset="0"/>
              </a:defRPr>
            </a:lvl1pPr>
          </a:lstStyle>
          <a:p>
            <a:endParaRPr lang="en-US" sz="2800" dirty="0"/>
          </a:p>
        </p:txBody>
      </p:sp>
      <p:sp>
        <p:nvSpPr>
          <p:cNvPr id="8" name="Text Placeholder 4"/>
          <p:cNvSpPr txBox="1">
            <a:spLocks/>
          </p:cNvSpPr>
          <p:nvPr/>
        </p:nvSpPr>
        <p:spPr>
          <a:xfrm>
            <a:off x="800634" y="3215803"/>
            <a:ext cx="4191461" cy="426719"/>
          </a:xfrm>
          <a:prstGeom prst="rect">
            <a:avLst/>
          </a:prstGeom>
        </p:spPr>
        <p:txBody>
          <a:bodyPr vert="horz" wrap="square" lIns="91440" tIns="0" rIns="91440" bIns="0" rtlCol="0" anchor="b" anchorCtr="0">
            <a:noAutofit/>
          </a:bodyPr>
          <a:lstStyle>
            <a:lvl1pPr marL="0" indent="0" algn="l" defTabSz="640080" rtl="0" eaLnBrk="1" latinLnBrk="0" hangingPunct="1">
              <a:lnSpc>
                <a:spcPct val="100000"/>
              </a:lnSpc>
              <a:spcBef>
                <a:spcPts val="0"/>
              </a:spcBef>
              <a:spcAft>
                <a:spcPts val="0"/>
              </a:spcAft>
              <a:buClr>
                <a:schemeClr val="accent1"/>
              </a:buClr>
              <a:buSzPct val="80000"/>
              <a:buFont typeface="Wingdings" charset="2"/>
              <a:buNone/>
              <a:tabLst/>
              <a:defRPr lang="en-US" sz="1600" b="0" i="0" kern="1200" baseline="0" dirty="0" smtClean="0">
                <a:solidFill>
                  <a:schemeClr val="bg1"/>
                </a:solidFill>
                <a:latin typeface="+mn-lt"/>
                <a:ea typeface="+mn-ea"/>
                <a:cs typeface="Arial" pitchFamily="34" charset="0"/>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8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8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18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2" name="TextBox 1"/>
          <p:cNvSpPr txBox="1"/>
          <p:nvPr/>
        </p:nvSpPr>
        <p:spPr bwMode="auto">
          <a:xfrm>
            <a:off x="830319" y="1786759"/>
            <a:ext cx="4728859" cy="400110"/>
          </a:xfrm>
          <a:prstGeom prst="rect">
            <a:avLst/>
          </a:prstGeom>
          <a:noFill/>
          <a:ln w="19050" algn="ctr">
            <a:noFill/>
            <a:miter lim="800000"/>
            <a:headEnd/>
            <a:tailEnd/>
          </a:ln>
        </p:spPr>
        <p:txBody>
          <a:bodyPr wrap="none" lIns="0" tIns="0" rIns="0" bIns="0" rtlCol="0">
            <a:spAutoFit/>
          </a:bodyPr>
          <a:lstStyle/>
          <a:p>
            <a:r>
              <a:rPr lang="en-US" sz="2600" b="1" dirty="0">
                <a:solidFill>
                  <a:schemeClr val="bg1"/>
                </a:solidFill>
              </a:rPr>
              <a:t>Social Determinants of Health</a:t>
            </a:r>
          </a:p>
        </p:txBody>
      </p:sp>
    </p:spTree>
    <p:extLst>
      <p:ext uri="{BB962C8B-B14F-4D97-AF65-F5344CB8AC3E}">
        <p14:creationId xmlns:p14="http://schemas.microsoft.com/office/powerpoint/2010/main" val="377685183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Social Environment Attributes</a:t>
            </a:r>
            <a:endParaRPr lang="en-US" dirty="0"/>
          </a:p>
        </p:txBody>
      </p:sp>
      <p:graphicFrame>
        <p:nvGraphicFramePr>
          <p:cNvPr id="5" name="Content Placeholder 4"/>
          <p:cNvGraphicFramePr>
            <a:graphicFrameLocks noGrp="1"/>
          </p:cNvGraphicFramePr>
          <p:nvPr>
            <p:ph idx="1"/>
            <p:extLst/>
          </p:nvPr>
        </p:nvGraphicFramePr>
        <p:xfrm>
          <a:off x="460375" y="777337"/>
          <a:ext cx="8137525" cy="3556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8" name="Picture 10" descr="Image result for neighborhood images"/>
          <p:cNvPicPr>
            <a:picLocks noChangeAspect="1" noChangeArrowheads="1"/>
          </p:cNvPicPr>
          <p:nvPr/>
        </p:nvPicPr>
        <p:blipFill rotWithShape="1">
          <a:blip r:embed="rId8">
            <a:extLst>
              <a:ext uri="{28A0092B-C50C-407E-A947-70E740481C1C}">
                <a14:useLocalDpi xmlns:a14="http://schemas.microsoft.com/office/drawing/2010/main" val="0"/>
              </a:ext>
            </a:extLst>
          </a:blip>
          <a:srcRect l="35792"/>
          <a:stretch/>
        </p:blipFill>
        <p:spPr bwMode="auto">
          <a:xfrm>
            <a:off x="2241589" y="1494589"/>
            <a:ext cx="1764378" cy="12117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neighborhood imag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0053" y="2772041"/>
            <a:ext cx="1903571" cy="11303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neighborhood imag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0971" y="3951232"/>
            <a:ext cx="1593653" cy="11952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neighborhood imag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32251" y="1294114"/>
            <a:ext cx="1105641" cy="144668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lated 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20891" y="3825221"/>
            <a:ext cx="1408642" cy="107907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neighborhood images povert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79686" y="898702"/>
            <a:ext cx="1703840" cy="110353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neighborhood images gentrificati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1410" y="2529321"/>
            <a:ext cx="1205392" cy="12053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644276" y="1510550"/>
            <a:ext cx="545342" cy="254685"/>
          </a:xfrm>
          <a:prstGeom prst="rect">
            <a:avLst/>
          </a:prstGeom>
          <a:solidFill>
            <a:schemeClr val="bg1"/>
          </a:solidFill>
        </p:spPr>
        <p:txBody>
          <a:bodyPr wrap="none" rtlCol="0">
            <a:spAutoFit/>
          </a:bodyPr>
          <a:lstStyle/>
          <a:p>
            <a:pPr algn="ctr"/>
            <a:r>
              <a:rPr lang="en-US" sz="1055" dirty="0">
                <a:solidFill>
                  <a:srgbClr val="000000"/>
                </a:solidFill>
                <a:latin typeface="Gill Sans" charset="0"/>
                <a:ea typeface="ヒラギノ角ゴ ProN W3" charset="-128"/>
                <a:sym typeface="Gill Sans" charset="0"/>
              </a:rPr>
              <a:t>Crime</a:t>
            </a:r>
          </a:p>
        </p:txBody>
      </p:sp>
      <p:sp>
        <p:nvSpPr>
          <p:cNvPr id="14" name="TextBox 13"/>
          <p:cNvSpPr txBox="1"/>
          <p:nvPr/>
        </p:nvSpPr>
        <p:spPr>
          <a:xfrm>
            <a:off x="4849570" y="3960258"/>
            <a:ext cx="1077539" cy="254685"/>
          </a:xfrm>
          <a:prstGeom prst="rect">
            <a:avLst/>
          </a:prstGeom>
          <a:solidFill>
            <a:schemeClr val="bg1"/>
          </a:solidFill>
        </p:spPr>
        <p:txBody>
          <a:bodyPr wrap="none" rtlCol="0">
            <a:spAutoFit/>
          </a:bodyPr>
          <a:lstStyle/>
          <a:p>
            <a:pPr algn="ctr"/>
            <a:r>
              <a:rPr lang="en-US" sz="1055" dirty="0">
                <a:solidFill>
                  <a:srgbClr val="000000"/>
                </a:solidFill>
                <a:latin typeface="Gill Sans" charset="0"/>
                <a:ea typeface="ヒラギノ角ゴ ProN W3" charset="-128"/>
                <a:sym typeface="Gill Sans" charset="0"/>
              </a:rPr>
              <a:t>Ethnic Enclave</a:t>
            </a:r>
          </a:p>
        </p:txBody>
      </p:sp>
      <p:sp>
        <p:nvSpPr>
          <p:cNvPr id="15" name="TextBox 14"/>
          <p:cNvSpPr txBox="1"/>
          <p:nvPr/>
        </p:nvSpPr>
        <p:spPr>
          <a:xfrm>
            <a:off x="5407833" y="3450100"/>
            <a:ext cx="1018228" cy="417037"/>
          </a:xfrm>
          <a:prstGeom prst="rect">
            <a:avLst/>
          </a:prstGeom>
          <a:solidFill>
            <a:schemeClr val="bg1"/>
          </a:solidFill>
        </p:spPr>
        <p:txBody>
          <a:bodyPr wrap="none" rtlCol="0">
            <a:spAutoFit/>
          </a:bodyPr>
          <a:lstStyle/>
          <a:p>
            <a:pPr algn="ctr"/>
            <a:r>
              <a:rPr lang="en-US" sz="1055" dirty="0">
                <a:solidFill>
                  <a:srgbClr val="000000"/>
                </a:solidFill>
                <a:latin typeface="Gill Sans" charset="0"/>
                <a:ea typeface="ヒラギノ角ゴ ProN W3" charset="-128"/>
                <a:sym typeface="Gill Sans" charset="0"/>
              </a:rPr>
              <a:t>Gentrification/</a:t>
            </a:r>
          </a:p>
          <a:p>
            <a:pPr algn="ctr"/>
            <a:r>
              <a:rPr lang="en-US" sz="1055" dirty="0">
                <a:solidFill>
                  <a:srgbClr val="000000"/>
                </a:solidFill>
                <a:latin typeface="Gill Sans" charset="0"/>
                <a:ea typeface="ヒラギノ角ゴ ProN W3" charset="-128"/>
                <a:sym typeface="Gill Sans" charset="0"/>
              </a:rPr>
              <a:t>Displacement</a:t>
            </a:r>
          </a:p>
        </p:txBody>
      </p:sp>
      <p:sp>
        <p:nvSpPr>
          <p:cNvPr id="16" name="TextBox 15"/>
          <p:cNvSpPr txBox="1"/>
          <p:nvPr/>
        </p:nvSpPr>
        <p:spPr>
          <a:xfrm>
            <a:off x="3693273" y="4811673"/>
            <a:ext cx="914033" cy="254685"/>
          </a:xfrm>
          <a:prstGeom prst="rect">
            <a:avLst/>
          </a:prstGeom>
          <a:solidFill>
            <a:schemeClr val="bg1"/>
          </a:solidFill>
        </p:spPr>
        <p:txBody>
          <a:bodyPr wrap="none" rtlCol="0">
            <a:spAutoFit/>
          </a:bodyPr>
          <a:lstStyle/>
          <a:p>
            <a:pPr algn="ctr"/>
            <a:r>
              <a:rPr lang="en-US" sz="1055" dirty="0">
                <a:solidFill>
                  <a:srgbClr val="000000"/>
                </a:solidFill>
                <a:latin typeface="Gill Sans" charset="0"/>
                <a:ea typeface="ヒラギノ角ゴ ProN W3" charset="-128"/>
                <a:sym typeface="Gill Sans" charset="0"/>
              </a:rPr>
              <a:t>Segregation</a:t>
            </a:r>
          </a:p>
        </p:txBody>
      </p:sp>
      <p:sp>
        <p:nvSpPr>
          <p:cNvPr id="17" name="TextBox 16"/>
          <p:cNvSpPr txBox="1"/>
          <p:nvPr/>
        </p:nvSpPr>
        <p:spPr>
          <a:xfrm>
            <a:off x="1935566" y="2826870"/>
            <a:ext cx="1344175" cy="417037"/>
          </a:xfrm>
          <a:prstGeom prst="rect">
            <a:avLst/>
          </a:prstGeom>
          <a:solidFill>
            <a:schemeClr val="bg1"/>
          </a:solidFill>
        </p:spPr>
        <p:txBody>
          <a:bodyPr wrap="square" rtlCol="0">
            <a:spAutoFit/>
          </a:bodyPr>
          <a:lstStyle/>
          <a:p>
            <a:pPr algn="ctr"/>
            <a:r>
              <a:rPr lang="en-US" sz="1055" dirty="0">
                <a:solidFill>
                  <a:srgbClr val="000000"/>
                </a:solidFill>
                <a:latin typeface="Gill Sans" charset="0"/>
                <a:ea typeface="ヒラギノ角ゴ ProN W3" charset="-128"/>
                <a:sym typeface="Gill Sans" charset="0"/>
              </a:rPr>
              <a:t>Racial/Ethnic Composition</a:t>
            </a:r>
          </a:p>
        </p:txBody>
      </p:sp>
      <p:sp>
        <p:nvSpPr>
          <p:cNvPr id="19" name="TextBox 18"/>
          <p:cNvSpPr txBox="1"/>
          <p:nvPr/>
        </p:nvSpPr>
        <p:spPr>
          <a:xfrm>
            <a:off x="3856808" y="1125141"/>
            <a:ext cx="1519968" cy="254685"/>
          </a:xfrm>
          <a:prstGeom prst="rect">
            <a:avLst/>
          </a:prstGeom>
          <a:solidFill>
            <a:schemeClr val="bg1"/>
          </a:solidFill>
        </p:spPr>
        <p:txBody>
          <a:bodyPr wrap="none" rtlCol="0">
            <a:spAutoFit/>
          </a:bodyPr>
          <a:lstStyle/>
          <a:p>
            <a:pPr algn="ctr"/>
            <a:r>
              <a:rPr lang="en-US" sz="1055" dirty="0">
                <a:solidFill>
                  <a:srgbClr val="000000"/>
                </a:solidFill>
                <a:latin typeface="Gill Sans" charset="0"/>
                <a:ea typeface="ヒラギノ角ゴ ProN W3" charset="-128"/>
                <a:sym typeface="Gill Sans" charset="0"/>
              </a:rPr>
              <a:t>Socioeconomic Status</a:t>
            </a:r>
          </a:p>
        </p:txBody>
      </p:sp>
      <p:sp>
        <p:nvSpPr>
          <p:cNvPr id="20" name="TextBox 19"/>
          <p:cNvSpPr txBox="1"/>
          <p:nvPr/>
        </p:nvSpPr>
        <p:spPr>
          <a:xfrm>
            <a:off x="2240485" y="2214823"/>
            <a:ext cx="1162498" cy="417037"/>
          </a:xfrm>
          <a:prstGeom prst="rect">
            <a:avLst/>
          </a:prstGeom>
          <a:solidFill>
            <a:schemeClr val="bg1"/>
          </a:solidFill>
        </p:spPr>
        <p:txBody>
          <a:bodyPr wrap="none" rtlCol="0">
            <a:spAutoFit/>
          </a:bodyPr>
          <a:lstStyle/>
          <a:p>
            <a:pPr algn="ctr"/>
            <a:r>
              <a:rPr lang="en-US" sz="1055" dirty="0">
                <a:solidFill>
                  <a:srgbClr val="000000"/>
                </a:solidFill>
                <a:latin typeface="Gill Sans" charset="0"/>
                <a:ea typeface="ヒラギノ角ゴ ProN W3" charset="-128"/>
                <a:sym typeface="Gill Sans" charset="0"/>
              </a:rPr>
              <a:t>Social Capital/</a:t>
            </a:r>
          </a:p>
          <a:p>
            <a:pPr algn="ctr"/>
            <a:r>
              <a:rPr lang="en-US" sz="1055" dirty="0">
                <a:solidFill>
                  <a:srgbClr val="000000"/>
                </a:solidFill>
                <a:latin typeface="Gill Sans" charset="0"/>
                <a:ea typeface="ヒラギノ角ゴ ProN W3" charset="-128"/>
                <a:sym typeface="Gill Sans" charset="0"/>
              </a:rPr>
              <a:t>Social Cohesion</a:t>
            </a:r>
          </a:p>
        </p:txBody>
      </p:sp>
      <p:sp>
        <p:nvSpPr>
          <p:cNvPr id="2" name="Rectangle 1"/>
          <p:cNvSpPr/>
          <p:nvPr/>
        </p:nvSpPr>
        <p:spPr>
          <a:xfrm>
            <a:off x="1820053" y="1230638"/>
            <a:ext cx="1812463" cy="105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15">
              <a:solidFill>
                <a:prstClr val="white"/>
              </a:solidFill>
              <a:sym typeface="Gill Sans" charset="0"/>
            </a:endParaRPr>
          </a:p>
        </p:txBody>
      </p:sp>
      <p:sp>
        <p:nvSpPr>
          <p:cNvPr id="21" name="Rectangle 20"/>
          <p:cNvSpPr/>
          <p:nvPr/>
        </p:nvSpPr>
        <p:spPr>
          <a:xfrm>
            <a:off x="5335488" y="1245692"/>
            <a:ext cx="2142414" cy="96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15">
              <a:solidFill>
                <a:prstClr val="white"/>
              </a:solidFill>
              <a:sym typeface="Gill Sans" charset="0"/>
            </a:endParaRPr>
          </a:p>
        </p:txBody>
      </p:sp>
    </p:spTree>
    <p:extLst>
      <p:ext uri="{BB962C8B-B14F-4D97-AF65-F5344CB8AC3E}">
        <p14:creationId xmlns:p14="http://schemas.microsoft.com/office/powerpoint/2010/main" val="1525932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Built Environment Attributes</a:t>
            </a:r>
            <a:endParaRPr lang="en-US" dirty="0"/>
          </a:p>
        </p:txBody>
      </p:sp>
      <p:graphicFrame>
        <p:nvGraphicFramePr>
          <p:cNvPr id="4" name="Content Placeholder 3"/>
          <p:cNvGraphicFramePr>
            <a:graphicFrameLocks noGrp="1"/>
          </p:cNvGraphicFramePr>
          <p:nvPr>
            <p:ph idx="1"/>
            <p:extLst/>
          </p:nvPr>
        </p:nvGraphicFramePr>
        <p:xfrm>
          <a:off x="460375" y="1203387"/>
          <a:ext cx="8137525" cy="3130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result for neighborhood imag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5040" y="991321"/>
            <a:ext cx="1732389" cy="12992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eighborhood imag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1030" y="2264077"/>
            <a:ext cx="1623713" cy="10805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eighborhood imag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5041" y="3305846"/>
            <a:ext cx="1841158" cy="12184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neighborhood imag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36406" y="2264077"/>
            <a:ext cx="1678354" cy="10545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neighborhood imag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77177" y="728568"/>
            <a:ext cx="1619545" cy="10796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neighborhood images traffi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5415" y="1337871"/>
            <a:ext cx="1846268" cy="8863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a:stretch>
            <a:fillRect/>
          </a:stretch>
        </p:blipFill>
        <p:spPr>
          <a:xfrm>
            <a:off x="2289858" y="3351843"/>
            <a:ext cx="1763580" cy="987604"/>
          </a:xfrm>
          <a:prstGeom prst="rect">
            <a:avLst/>
          </a:prstGeom>
        </p:spPr>
      </p:pic>
      <p:sp>
        <p:nvSpPr>
          <p:cNvPr id="3" name="TextBox 2"/>
          <p:cNvSpPr txBox="1"/>
          <p:nvPr/>
        </p:nvSpPr>
        <p:spPr>
          <a:xfrm>
            <a:off x="3805858" y="788022"/>
            <a:ext cx="1311578" cy="254685"/>
          </a:xfrm>
          <a:prstGeom prst="rect">
            <a:avLst/>
          </a:prstGeom>
          <a:solidFill>
            <a:schemeClr val="bg1"/>
          </a:solidFill>
        </p:spPr>
        <p:txBody>
          <a:bodyPr wrap="none" rtlCol="0">
            <a:spAutoFit/>
          </a:bodyPr>
          <a:lstStyle/>
          <a:p>
            <a:pPr algn="ctr"/>
            <a:r>
              <a:rPr lang="en-US" sz="1055" dirty="0">
                <a:solidFill>
                  <a:srgbClr val="000000"/>
                </a:solidFill>
                <a:latin typeface="Gill Sans" charset="0"/>
                <a:ea typeface="ヒラギノ角ゴ ProN W3" charset="-128"/>
                <a:sym typeface="Gill Sans" charset="0"/>
              </a:rPr>
              <a:t>Population Density</a:t>
            </a:r>
          </a:p>
        </p:txBody>
      </p:sp>
      <p:sp>
        <p:nvSpPr>
          <p:cNvPr id="14" name="TextBox 13"/>
          <p:cNvSpPr txBox="1"/>
          <p:nvPr/>
        </p:nvSpPr>
        <p:spPr>
          <a:xfrm>
            <a:off x="5419122" y="1167294"/>
            <a:ext cx="1611339" cy="254685"/>
          </a:xfrm>
          <a:prstGeom prst="rect">
            <a:avLst/>
          </a:prstGeom>
          <a:solidFill>
            <a:schemeClr val="bg1"/>
          </a:solidFill>
        </p:spPr>
        <p:txBody>
          <a:bodyPr wrap="none" rtlCol="0">
            <a:spAutoFit/>
          </a:bodyPr>
          <a:lstStyle/>
          <a:p>
            <a:pPr algn="ctr"/>
            <a:r>
              <a:rPr lang="en-US" sz="1055" dirty="0">
                <a:solidFill>
                  <a:srgbClr val="000000"/>
                </a:solidFill>
                <a:latin typeface="Gill Sans" charset="0"/>
                <a:ea typeface="ヒラギノ角ゴ ProN W3" charset="-128"/>
                <a:sym typeface="Gill Sans" charset="0"/>
              </a:rPr>
              <a:t>Housing Characteristics</a:t>
            </a:r>
          </a:p>
        </p:txBody>
      </p:sp>
      <p:sp>
        <p:nvSpPr>
          <p:cNvPr id="15" name="TextBox 14"/>
          <p:cNvSpPr txBox="1"/>
          <p:nvPr/>
        </p:nvSpPr>
        <p:spPr>
          <a:xfrm>
            <a:off x="5616291" y="2258503"/>
            <a:ext cx="1414170" cy="254685"/>
          </a:xfrm>
          <a:prstGeom prst="rect">
            <a:avLst/>
          </a:prstGeom>
          <a:solidFill>
            <a:schemeClr val="bg1"/>
          </a:solidFill>
        </p:spPr>
        <p:txBody>
          <a:bodyPr wrap="none" rtlCol="0">
            <a:spAutoFit/>
          </a:bodyPr>
          <a:lstStyle/>
          <a:p>
            <a:pPr algn="ctr"/>
            <a:r>
              <a:rPr lang="en-US" sz="1055" dirty="0">
                <a:solidFill>
                  <a:srgbClr val="000000"/>
                </a:solidFill>
                <a:latin typeface="Gill Sans" charset="0"/>
                <a:ea typeface="ヒラギノ角ゴ ProN W3" charset="-128"/>
                <a:sym typeface="Gill Sans" charset="0"/>
              </a:rPr>
              <a:t>Commuting Patterns</a:t>
            </a:r>
          </a:p>
        </p:txBody>
      </p:sp>
      <p:sp>
        <p:nvSpPr>
          <p:cNvPr id="16" name="TextBox 15"/>
          <p:cNvSpPr txBox="1"/>
          <p:nvPr/>
        </p:nvSpPr>
        <p:spPr>
          <a:xfrm>
            <a:off x="5266169" y="3367765"/>
            <a:ext cx="1362874" cy="254685"/>
          </a:xfrm>
          <a:prstGeom prst="rect">
            <a:avLst/>
          </a:prstGeom>
          <a:solidFill>
            <a:schemeClr val="bg1"/>
          </a:solidFill>
        </p:spPr>
        <p:txBody>
          <a:bodyPr wrap="none" rtlCol="0">
            <a:spAutoFit/>
          </a:bodyPr>
          <a:lstStyle/>
          <a:p>
            <a:pPr algn="ctr"/>
            <a:r>
              <a:rPr lang="en-US" sz="1055" dirty="0">
                <a:solidFill>
                  <a:srgbClr val="000000"/>
                </a:solidFill>
                <a:latin typeface="Gill Sans" charset="0"/>
                <a:ea typeface="ヒラギノ角ゴ ProN W3" charset="-128"/>
                <a:sym typeface="Gill Sans" charset="0"/>
              </a:rPr>
              <a:t>Parks/Green Space</a:t>
            </a:r>
          </a:p>
        </p:txBody>
      </p:sp>
      <p:sp>
        <p:nvSpPr>
          <p:cNvPr id="18" name="TextBox 17"/>
          <p:cNvSpPr txBox="1"/>
          <p:nvPr/>
        </p:nvSpPr>
        <p:spPr>
          <a:xfrm>
            <a:off x="2631467" y="3379658"/>
            <a:ext cx="1289135" cy="254685"/>
          </a:xfrm>
          <a:prstGeom prst="rect">
            <a:avLst/>
          </a:prstGeom>
          <a:solidFill>
            <a:schemeClr val="bg1"/>
          </a:solidFill>
        </p:spPr>
        <p:txBody>
          <a:bodyPr wrap="none" rtlCol="0">
            <a:spAutoFit/>
          </a:bodyPr>
          <a:lstStyle/>
          <a:p>
            <a:pPr algn="ctr"/>
            <a:r>
              <a:rPr lang="en-US" sz="1055" dirty="0">
                <a:solidFill>
                  <a:srgbClr val="000000"/>
                </a:solidFill>
                <a:latin typeface="Gill Sans" charset="0"/>
                <a:ea typeface="ヒラギノ角ゴ ProN W3" charset="-128"/>
                <a:sym typeface="Gill Sans" charset="0"/>
              </a:rPr>
              <a:t>Food Environment</a:t>
            </a:r>
          </a:p>
        </p:txBody>
      </p:sp>
      <p:sp>
        <p:nvSpPr>
          <p:cNvPr id="19" name="TextBox 18"/>
          <p:cNvSpPr txBox="1"/>
          <p:nvPr/>
        </p:nvSpPr>
        <p:spPr>
          <a:xfrm>
            <a:off x="2242762" y="2330649"/>
            <a:ext cx="1316386" cy="254685"/>
          </a:xfrm>
          <a:prstGeom prst="rect">
            <a:avLst/>
          </a:prstGeom>
          <a:solidFill>
            <a:schemeClr val="bg1"/>
          </a:solidFill>
        </p:spPr>
        <p:txBody>
          <a:bodyPr wrap="none" rtlCol="0">
            <a:spAutoFit/>
          </a:bodyPr>
          <a:lstStyle/>
          <a:p>
            <a:pPr algn="ctr"/>
            <a:r>
              <a:rPr lang="en-US" sz="1055" dirty="0">
                <a:solidFill>
                  <a:srgbClr val="000000"/>
                </a:solidFill>
                <a:latin typeface="Gill Sans" charset="0"/>
                <a:ea typeface="ヒラギノ角ゴ ProN W3" charset="-128"/>
                <a:sym typeface="Gill Sans" charset="0"/>
              </a:rPr>
              <a:t>Street Connectivity</a:t>
            </a:r>
          </a:p>
        </p:txBody>
      </p:sp>
      <p:sp>
        <p:nvSpPr>
          <p:cNvPr id="20" name="TextBox 19"/>
          <p:cNvSpPr txBox="1"/>
          <p:nvPr/>
        </p:nvSpPr>
        <p:spPr>
          <a:xfrm>
            <a:off x="2758775" y="1445363"/>
            <a:ext cx="1047083" cy="254685"/>
          </a:xfrm>
          <a:prstGeom prst="rect">
            <a:avLst/>
          </a:prstGeom>
          <a:solidFill>
            <a:schemeClr val="bg1"/>
          </a:solidFill>
        </p:spPr>
        <p:txBody>
          <a:bodyPr wrap="none" rtlCol="0">
            <a:spAutoFit/>
          </a:bodyPr>
          <a:lstStyle/>
          <a:p>
            <a:pPr algn="ctr"/>
            <a:r>
              <a:rPr lang="en-US" sz="1055" dirty="0">
                <a:solidFill>
                  <a:srgbClr val="000000"/>
                </a:solidFill>
                <a:latin typeface="Gill Sans" charset="0"/>
                <a:ea typeface="ヒラギノ角ゴ ProN W3" charset="-128"/>
                <a:sym typeface="Gill Sans" charset="0"/>
              </a:rPr>
              <a:t>Traffic Density</a:t>
            </a:r>
          </a:p>
        </p:txBody>
      </p:sp>
      <p:pic>
        <p:nvPicPr>
          <p:cNvPr id="7" name="Picture 6"/>
          <p:cNvPicPr>
            <a:picLocks noChangeAspect="1"/>
          </p:cNvPicPr>
          <p:nvPr/>
        </p:nvPicPr>
        <p:blipFill rotWithShape="1">
          <a:blip r:embed="rId15"/>
          <a:srcRect b="7626"/>
          <a:stretch/>
        </p:blipFill>
        <p:spPr>
          <a:xfrm>
            <a:off x="3847798" y="3831358"/>
            <a:ext cx="1418371" cy="960155"/>
          </a:xfrm>
          <a:prstGeom prst="rect">
            <a:avLst/>
          </a:prstGeom>
        </p:spPr>
      </p:pic>
      <p:sp>
        <p:nvSpPr>
          <p:cNvPr id="17" name="TextBox 16"/>
          <p:cNvSpPr txBox="1"/>
          <p:nvPr/>
        </p:nvSpPr>
        <p:spPr>
          <a:xfrm>
            <a:off x="3801683" y="3640894"/>
            <a:ext cx="1508746" cy="254685"/>
          </a:xfrm>
          <a:prstGeom prst="rect">
            <a:avLst/>
          </a:prstGeom>
          <a:solidFill>
            <a:schemeClr val="bg1"/>
          </a:solidFill>
        </p:spPr>
        <p:txBody>
          <a:bodyPr wrap="none" rtlCol="0">
            <a:spAutoFit/>
          </a:bodyPr>
          <a:lstStyle/>
          <a:p>
            <a:pPr algn="ctr"/>
            <a:r>
              <a:rPr lang="en-US" sz="1055" dirty="0">
                <a:solidFill>
                  <a:srgbClr val="000000"/>
                </a:solidFill>
                <a:latin typeface="Gill Sans" charset="0"/>
                <a:ea typeface="ヒラギノ角ゴ ProN W3" charset="-128"/>
                <a:sym typeface="Gill Sans" charset="0"/>
              </a:rPr>
              <a:t>Recreational Facilities</a:t>
            </a:r>
          </a:p>
        </p:txBody>
      </p:sp>
      <p:sp>
        <p:nvSpPr>
          <p:cNvPr id="21" name="Rectangle 20"/>
          <p:cNvSpPr/>
          <p:nvPr/>
        </p:nvSpPr>
        <p:spPr>
          <a:xfrm>
            <a:off x="1820053" y="1230638"/>
            <a:ext cx="1812463" cy="105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15">
              <a:solidFill>
                <a:prstClr val="white"/>
              </a:solidFill>
              <a:sym typeface="Gill Sans" charset="0"/>
            </a:endParaRPr>
          </a:p>
        </p:txBody>
      </p:sp>
    </p:spTree>
    <p:extLst>
      <p:ext uri="{BB962C8B-B14F-4D97-AF65-F5344CB8AC3E}">
        <p14:creationId xmlns:p14="http://schemas.microsoft.com/office/powerpoint/2010/main" val="304453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Additional Neighborhood Environments</a:t>
            </a:r>
          </a:p>
        </p:txBody>
      </p:sp>
      <p:sp>
        <p:nvSpPr>
          <p:cNvPr id="11" name="Text Placeholder 10"/>
          <p:cNvSpPr>
            <a:spLocks noGrp="1"/>
          </p:cNvSpPr>
          <p:nvPr>
            <p:ph type="body" sz="quarter" idx="15"/>
          </p:nvPr>
        </p:nvSpPr>
        <p:spPr/>
        <p:txBody>
          <a:bodyPr/>
          <a:lstStyle/>
          <a:p>
            <a:endParaRPr lang="en-US"/>
          </a:p>
        </p:txBody>
      </p:sp>
      <p:sp>
        <p:nvSpPr>
          <p:cNvPr id="12" name="Content Placeholder 11"/>
          <p:cNvSpPr>
            <a:spLocks noGrp="1"/>
          </p:cNvSpPr>
          <p:nvPr>
            <p:ph sz="quarter" idx="18"/>
          </p:nvPr>
        </p:nvSpPr>
        <p:spPr/>
        <p:txBody>
          <a:bodyPr/>
          <a:lstStyle/>
          <a:p>
            <a:r>
              <a:rPr lang="en-US" dirty="0"/>
              <a:t>Physical environment</a:t>
            </a:r>
          </a:p>
          <a:p>
            <a:pPr lvl="1"/>
            <a:r>
              <a:rPr lang="en-US" dirty="0"/>
              <a:t>Air pollution</a:t>
            </a:r>
          </a:p>
          <a:p>
            <a:pPr lvl="1"/>
            <a:r>
              <a:rPr lang="en-US" dirty="0"/>
              <a:t>Noise pollution</a:t>
            </a:r>
          </a:p>
          <a:p>
            <a:pPr lvl="1"/>
            <a:r>
              <a:rPr lang="en-US" dirty="0"/>
              <a:t>Light pollution</a:t>
            </a:r>
          </a:p>
          <a:p>
            <a:pPr lvl="1"/>
            <a:r>
              <a:rPr lang="en-US" dirty="0"/>
              <a:t>Toxic waste sites</a:t>
            </a:r>
          </a:p>
          <a:p>
            <a:endParaRPr lang="en-US" dirty="0"/>
          </a:p>
        </p:txBody>
      </p:sp>
      <p:sp>
        <p:nvSpPr>
          <p:cNvPr id="13" name="Content Placeholder 12"/>
          <p:cNvSpPr>
            <a:spLocks noGrp="1"/>
          </p:cNvSpPr>
          <p:nvPr>
            <p:ph sz="quarter" idx="19"/>
          </p:nvPr>
        </p:nvSpPr>
        <p:spPr/>
        <p:txBody>
          <a:bodyPr/>
          <a:lstStyle/>
          <a:p>
            <a:r>
              <a:rPr lang="en-US" dirty="0"/>
              <a:t>Healthcare Context</a:t>
            </a:r>
          </a:p>
          <a:p>
            <a:pPr lvl="1"/>
            <a:r>
              <a:rPr lang="en-US" dirty="0"/>
              <a:t>Resources: density of providers, facilities</a:t>
            </a:r>
          </a:p>
          <a:p>
            <a:pPr lvl="1"/>
            <a:r>
              <a:rPr lang="en-US" dirty="0"/>
              <a:t>% insured/uninsured</a:t>
            </a:r>
          </a:p>
          <a:p>
            <a:pPr lvl="1"/>
            <a:r>
              <a:rPr lang="en-US" dirty="0"/>
              <a:t>Distance to facilities</a:t>
            </a:r>
          </a:p>
        </p:txBody>
      </p:sp>
    </p:spTree>
    <p:extLst>
      <p:ext uri="{BB962C8B-B14F-4D97-AF65-F5344CB8AC3E}">
        <p14:creationId xmlns:p14="http://schemas.microsoft.com/office/powerpoint/2010/main" val="2699318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CC8D0D-EAEC-449D-9161-023DFF90F2E2}" type="slidenum">
              <a:rPr lang="en-US" smtClean="0"/>
              <a:pPr/>
              <a:t>13</a:t>
            </a:fld>
            <a:endParaRPr lang="en-US" dirty="0"/>
          </a:p>
        </p:txBody>
      </p:sp>
      <p:sp>
        <p:nvSpPr>
          <p:cNvPr id="3" name="Title 2"/>
          <p:cNvSpPr>
            <a:spLocks noGrp="1"/>
          </p:cNvSpPr>
          <p:nvPr>
            <p:ph type="title"/>
          </p:nvPr>
        </p:nvSpPr>
        <p:spPr/>
        <p:txBody>
          <a:bodyPr/>
          <a:lstStyle/>
          <a:p>
            <a:r>
              <a:rPr lang="en-US" dirty="0"/>
              <a:t>Fundamental causes</a:t>
            </a:r>
          </a:p>
        </p:txBody>
      </p:sp>
      <p:sp>
        <p:nvSpPr>
          <p:cNvPr id="4" name="TextBox 3"/>
          <p:cNvSpPr txBox="1"/>
          <p:nvPr/>
        </p:nvSpPr>
        <p:spPr bwMode="auto">
          <a:xfrm>
            <a:off x="2271251" y="3431458"/>
            <a:ext cx="3868291" cy="615553"/>
          </a:xfrm>
          <a:prstGeom prst="rect">
            <a:avLst/>
          </a:prstGeom>
          <a:noFill/>
          <a:ln w="19050" algn="ctr">
            <a:noFill/>
            <a:miter lim="800000"/>
            <a:headEnd/>
            <a:tailEnd/>
          </a:ln>
        </p:spPr>
        <p:txBody>
          <a:bodyPr wrap="square" lIns="0" tIns="0" rIns="0" bIns="0" rtlCol="0">
            <a:spAutoFit/>
          </a:bodyPr>
          <a:lstStyle/>
          <a:p>
            <a:pPr marL="342900" indent="-342900">
              <a:buFont typeface="Arial" panose="020B0604020202020204" pitchFamily="34" charset="0"/>
              <a:buChar char="•"/>
            </a:pPr>
            <a:r>
              <a:rPr lang="en-US" sz="2000" dirty="0"/>
              <a:t>racism</a:t>
            </a:r>
          </a:p>
          <a:p>
            <a:pPr marL="342900" indent="-342900">
              <a:buFont typeface="Arial" panose="020B0604020202020204" pitchFamily="34" charset="0"/>
              <a:buChar char="•"/>
            </a:pPr>
            <a:r>
              <a:rPr lang="en-US" sz="2000" dirty="0"/>
              <a:t>socioeconomic status (SES)</a:t>
            </a:r>
          </a:p>
        </p:txBody>
      </p:sp>
    </p:spTree>
    <p:extLst>
      <p:ext uri="{BB962C8B-B14F-4D97-AF65-F5344CB8AC3E}">
        <p14:creationId xmlns:p14="http://schemas.microsoft.com/office/powerpoint/2010/main" val="287630370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Racism, United Nations</a:t>
            </a:r>
            <a:endParaRPr lang="en-US" dirty="0"/>
          </a:p>
        </p:txBody>
      </p:sp>
      <p:sp>
        <p:nvSpPr>
          <p:cNvPr id="5" name="Content Placeholder 4"/>
          <p:cNvSpPr>
            <a:spLocks noGrp="1"/>
          </p:cNvSpPr>
          <p:nvPr>
            <p:ph idx="1"/>
          </p:nvPr>
        </p:nvSpPr>
        <p:spPr/>
        <p:txBody>
          <a:bodyPr/>
          <a:lstStyle/>
          <a:p>
            <a:r>
              <a:rPr lang="en-US"/>
              <a:t>“any distinction, exclusion, restriction or preference based on race, color, descent, or national or ethnic origin which has the purpose or effect of nullifying or impairing the recognition, enjoyment or exercise, on an equal footing, of human rights and fundamental freedoms in the political, economic, social, cultural or any other field of public life.”</a:t>
            </a:r>
            <a:endParaRPr lang="en-US" dirty="0"/>
          </a:p>
        </p:txBody>
      </p:sp>
    </p:spTree>
    <p:extLst>
      <p:ext uri="{BB962C8B-B14F-4D97-AF65-F5344CB8AC3E}">
        <p14:creationId xmlns:p14="http://schemas.microsoft.com/office/powerpoint/2010/main" val="165976959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Racism</a:t>
            </a:r>
            <a:endParaRPr lang="en-US" dirty="0"/>
          </a:p>
        </p:txBody>
      </p:sp>
      <p:sp>
        <p:nvSpPr>
          <p:cNvPr id="5" name="Text Placeholder 4"/>
          <p:cNvSpPr>
            <a:spLocks noGrp="1"/>
          </p:cNvSpPr>
          <p:nvPr>
            <p:ph type="body" sz="quarter" idx="15"/>
          </p:nvPr>
        </p:nvSpPr>
        <p:spPr/>
        <p:txBody>
          <a:bodyPr/>
          <a:lstStyle/>
          <a:p>
            <a:endParaRPr lang="en-US"/>
          </a:p>
        </p:txBody>
      </p:sp>
      <p:sp>
        <p:nvSpPr>
          <p:cNvPr id="3" name="Content Placeholder 2"/>
          <p:cNvSpPr>
            <a:spLocks noGrp="1"/>
          </p:cNvSpPr>
          <p:nvPr>
            <p:ph idx="1"/>
          </p:nvPr>
        </p:nvSpPr>
        <p:spPr/>
        <p:txBody>
          <a:bodyPr/>
          <a:lstStyle/>
          <a:p>
            <a:r>
              <a:rPr lang="en-US" dirty="0"/>
              <a:t>an organized system that categorizes population groups into ‘races’, and uses this ranking to preferentially allocate societal goods and resources to groups regarded as superior (Bonilla-Silva 1996)</a:t>
            </a:r>
          </a:p>
          <a:p>
            <a:r>
              <a:rPr lang="en-US" dirty="0"/>
              <a:t>ideology of inferiority that ranks some racial groups as inherently or culturally superior to others and supports the social norms and institutions that implement this ideology (Jones 1997)</a:t>
            </a:r>
          </a:p>
        </p:txBody>
      </p:sp>
    </p:spTree>
    <p:extLst>
      <p:ext uri="{BB962C8B-B14F-4D97-AF65-F5344CB8AC3E}">
        <p14:creationId xmlns:p14="http://schemas.microsoft.com/office/powerpoint/2010/main" val="36317196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Racism and Health</a:t>
            </a:r>
            <a:endParaRPr lang="en-US" dirty="0"/>
          </a:p>
        </p:txBody>
      </p:sp>
      <p:sp>
        <p:nvSpPr>
          <p:cNvPr id="2" name="Text Placeholder 1"/>
          <p:cNvSpPr>
            <a:spLocks noGrp="1"/>
          </p:cNvSpPr>
          <p:nvPr>
            <p:ph type="body" sz="quarter" idx="15"/>
          </p:nvPr>
        </p:nvSpPr>
        <p:spPr/>
        <p:txBody>
          <a:bodyPr/>
          <a:lstStyle/>
          <a:p>
            <a:endParaRPr lang="en-US"/>
          </a:p>
        </p:txBody>
      </p:sp>
      <p:sp>
        <p:nvSpPr>
          <p:cNvPr id="5" name="Content Placeholder 4"/>
          <p:cNvSpPr>
            <a:spLocks noGrp="1"/>
          </p:cNvSpPr>
          <p:nvPr>
            <p:ph idx="1"/>
          </p:nvPr>
        </p:nvSpPr>
        <p:spPr>
          <a:xfrm>
            <a:off x="453585" y="1264364"/>
            <a:ext cx="8137665" cy="2932045"/>
          </a:xfrm>
        </p:spPr>
        <p:txBody>
          <a:bodyPr/>
          <a:lstStyle/>
          <a:p>
            <a:r>
              <a:rPr lang="en-US" dirty="0"/>
              <a:t>Multiple pathways (direct)</a:t>
            </a:r>
          </a:p>
          <a:p>
            <a:pPr lvl="1"/>
            <a:r>
              <a:rPr lang="en-US" dirty="0"/>
              <a:t>economic deprivation, including poor housing and educational opportunities, exposure to dangerous neighborhoods, lack of access to healthy food, riskier work, and a lack of health insurance</a:t>
            </a:r>
          </a:p>
          <a:p>
            <a:pPr lvl="1"/>
            <a:r>
              <a:rPr lang="en-US" dirty="0"/>
              <a:t>excess exposure to toxins, hazards, pathogens</a:t>
            </a:r>
          </a:p>
          <a:p>
            <a:pPr lvl="1"/>
            <a:r>
              <a:rPr lang="en-US" dirty="0"/>
              <a:t>social trauma</a:t>
            </a:r>
          </a:p>
          <a:p>
            <a:pPr lvl="1"/>
            <a:r>
              <a:rPr lang="en-US" dirty="0"/>
              <a:t>targeted marketing of harmful commodities</a:t>
            </a:r>
          </a:p>
        </p:txBody>
      </p:sp>
      <p:sp>
        <p:nvSpPr>
          <p:cNvPr id="6" name="TextBox 5"/>
          <p:cNvSpPr txBox="1"/>
          <p:nvPr/>
        </p:nvSpPr>
        <p:spPr>
          <a:xfrm>
            <a:off x="3886200" y="4196409"/>
            <a:ext cx="5257800" cy="507831"/>
          </a:xfrm>
          <a:prstGeom prst="rect">
            <a:avLst/>
          </a:prstGeom>
          <a:noFill/>
        </p:spPr>
        <p:txBody>
          <a:bodyPr wrap="square" rtlCol="0">
            <a:spAutoFit/>
          </a:bodyPr>
          <a:lstStyle/>
          <a:p>
            <a:r>
              <a:rPr lang="en-US" sz="1350" dirty="0" err="1">
                <a:solidFill>
                  <a:srgbClr val="178CCB"/>
                </a:solidFill>
              </a:rPr>
              <a:t>Muennig</a:t>
            </a:r>
            <a:r>
              <a:rPr lang="en-US" sz="1350" dirty="0">
                <a:solidFill>
                  <a:srgbClr val="178CCB"/>
                </a:solidFill>
              </a:rPr>
              <a:t> &amp; Murphy, Journal of Health, Politics, &amp; Law, 2011</a:t>
            </a:r>
          </a:p>
          <a:p>
            <a:r>
              <a:rPr lang="en-US" sz="1350" dirty="0">
                <a:solidFill>
                  <a:srgbClr val="178CCB"/>
                </a:solidFill>
              </a:rPr>
              <a:t>Krieger, AJPH 2012</a:t>
            </a:r>
          </a:p>
        </p:txBody>
      </p:sp>
    </p:spTree>
    <p:extLst>
      <p:ext uri="{BB962C8B-B14F-4D97-AF65-F5344CB8AC3E}">
        <p14:creationId xmlns:p14="http://schemas.microsoft.com/office/powerpoint/2010/main" val="141943443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Racism and Health</a:t>
            </a:r>
            <a:endParaRPr lang="en-US" dirty="0"/>
          </a:p>
        </p:txBody>
      </p:sp>
      <p:sp>
        <p:nvSpPr>
          <p:cNvPr id="2" name="Text Placeholder 1"/>
          <p:cNvSpPr>
            <a:spLocks noGrp="1"/>
          </p:cNvSpPr>
          <p:nvPr>
            <p:ph type="body" sz="quarter" idx="15"/>
          </p:nvPr>
        </p:nvSpPr>
        <p:spPr/>
        <p:txBody>
          <a:bodyPr/>
          <a:lstStyle/>
          <a:p>
            <a:endParaRPr lang="en-US"/>
          </a:p>
        </p:txBody>
      </p:sp>
      <p:sp>
        <p:nvSpPr>
          <p:cNvPr id="5" name="Content Placeholder 4"/>
          <p:cNvSpPr>
            <a:spLocks noGrp="1"/>
          </p:cNvSpPr>
          <p:nvPr>
            <p:ph idx="1"/>
          </p:nvPr>
        </p:nvSpPr>
        <p:spPr/>
        <p:txBody>
          <a:bodyPr/>
          <a:lstStyle/>
          <a:p>
            <a:r>
              <a:rPr lang="en-US"/>
              <a:t>Multiple pathways (indirect)</a:t>
            </a:r>
          </a:p>
          <a:p>
            <a:pPr lvl="1"/>
            <a:r>
              <a:rPr lang="en-US"/>
              <a:t>effectively “stressing” the individual, leading to neuroendocrine disruptions that affect one’s physical and mental health (racism as a stressor)</a:t>
            </a:r>
          </a:p>
          <a:p>
            <a:pPr lvl="1"/>
            <a:r>
              <a:rPr lang="en-US"/>
              <a:t>health-harming responses (coping via alcohol, smoking, poor diet)</a:t>
            </a:r>
          </a:p>
          <a:p>
            <a:endParaRPr lang="en-US" dirty="0"/>
          </a:p>
        </p:txBody>
      </p:sp>
      <p:sp>
        <p:nvSpPr>
          <p:cNvPr id="7" name="TextBox 6"/>
          <p:cNvSpPr txBox="1"/>
          <p:nvPr/>
        </p:nvSpPr>
        <p:spPr>
          <a:xfrm>
            <a:off x="2518901" y="4194932"/>
            <a:ext cx="4708405" cy="507831"/>
          </a:xfrm>
          <a:prstGeom prst="rect">
            <a:avLst/>
          </a:prstGeom>
          <a:noFill/>
        </p:spPr>
        <p:txBody>
          <a:bodyPr wrap="none" rtlCol="0">
            <a:spAutoFit/>
          </a:bodyPr>
          <a:lstStyle/>
          <a:p>
            <a:r>
              <a:rPr lang="en-US" sz="1350" dirty="0" err="1">
                <a:solidFill>
                  <a:srgbClr val="178CCB"/>
                </a:solidFill>
              </a:rPr>
              <a:t>Muennig</a:t>
            </a:r>
            <a:r>
              <a:rPr lang="en-US" sz="1350" dirty="0">
                <a:solidFill>
                  <a:srgbClr val="178CCB"/>
                </a:solidFill>
              </a:rPr>
              <a:t> &amp; Murphy, Journal of Health, Politics, &amp; Law, 2011</a:t>
            </a:r>
          </a:p>
          <a:p>
            <a:r>
              <a:rPr lang="en-US" sz="1350" dirty="0">
                <a:solidFill>
                  <a:srgbClr val="178CCB"/>
                </a:solidFill>
              </a:rPr>
              <a:t>Krieger, AJPH 2012</a:t>
            </a:r>
          </a:p>
        </p:txBody>
      </p:sp>
    </p:spTree>
    <p:extLst>
      <p:ext uri="{BB962C8B-B14F-4D97-AF65-F5344CB8AC3E}">
        <p14:creationId xmlns:p14="http://schemas.microsoft.com/office/powerpoint/2010/main" val="164955171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adis 2013.jpg"/>
          <p:cNvPicPr>
            <a:picLocks noChangeAspect="1"/>
          </p:cNvPicPr>
          <p:nvPr/>
        </p:nvPicPr>
        <p:blipFill>
          <a:blip r:embed="rId2" cstate="print"/>
          <a:stretch>
            <a:fillRect/>
          </a:stretch>
        </p:blipFill>
        <p:spPr>
          <a:xfrm>
            <a:off x="1600199" y="139806"/>
            <a:ext cx="5841749" cy="4569845"/>
          </a:xfrm>
          <a:prstGeom prst="rect">
            <a:avLst/>
          </a:prstGeom>
        </p:spPr>
      </p:pic>
    </p:spTree>
    <p:extLst>
      <p:ext uri="{BB962C8B-B14F-4D97-AF65-F5344CB8AC3E}">
        <p14:creationId xmlns:p14="http://schemas.microsoft.com/office/powerpoint/2010/main" val="1394799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Multilevel, Multiple Dimensions of Racism</a:t>
            </a:r>
            <a:endParaRPr lang="en-US" dirty="0"/>
          </a:p>
        </p:txBody>
      </p:sp>
      <p:sp>
        <p:nvSpPr>
          <p:cNvPr id="8" name="Text Placeholder 7"/>
          <p:cNvSpPr>
            <a:spLocks noGrp="1"/>
          </p:cNvSpPr>
          <p:nvPr>
            <p:ph type="body" sz="quarter" idx="15"/>
          </p:nvPr>
        </p:nvSpPr>
        <p:spPr/>
        <p:txBody>
          <a:bodyPr/>
          <a:lstStyle/>
          <a:p>
            <a:r>
              <a:rPr lang="en-US" dirty="0">
                <a:solidFill>
                  <a:srgbClr val="178CCB"/>
                </a:solidFill>
              </a:rPr>
              <a:t>Jones, APJH 2000; Bailey et al, Lancet 2017; 389: 1453–63</a:t>
            </a:r>
          </a:p>
        </p:txBody>
      </p:sp>
      <p:sp>
        <p:nvSpPr>
          <p:cNvPr id="3" name="Content Placeholder 2"/>
          <p:cNvSpPr>
            <a:spLocks noGrp="1"/>
          </p:cNvSpPr>
          <p:nvPr>
            <p:ph idx="1"/>
          </p:nvPr>
        </p:nvSpPr>
        <p:spPr>
          <a:xfrm>
            <a:off x="459683" y="1406889"/>
            <a:ext cx="8137665" cy="3179134"/>
          </a:xfrm>
        </p:spPr>
        <p:txBody>
          <a:bodyPr/>
          <a:lstStyle/>
          <a:p>
            <a:r>
              <a:rPr lang="en-US" sz="2000" dirty="0"/>
              <a:t>Institutionalized racism (e.g., residential segregation)</a:t>
            </a:r>
          </a:p>
          <a:p>
            <a:pPr lvl="1"/>
            <a:r>
              <a:rPr lang="en-US" sz="1800" dirty="0"/>
              <a:t>differential access to  goods, services, opportunities and power</a:t>
            </a:r>
          </a:p>
          <a:p>
            <a:pPr lvl="1"/>
            <a:r>
              <a:rPr lang="en-US" sz="1800" dirty="0"/>
              <a:t>structural, systemic (codified in customs, practices, laws)</a:t>
            </a:r>
          </a:p>
          <a:p>
            <a:r>
              <a:rPr lang="en-US" sz="2000" dirty="0"/>
              <a:t>Structural racism refers to the totality of ways in which societies foster racial discrimination through mutually reinforcing systems of housing, education, employment, earnings, benefits, credit, media, health care, and criminal justice. </a:t>
            </a:r>
          </a:p>
          <a:p>
            <a:pPr lvl="1"/>
            <a:r>
              <a:rPr lang="en-US" sz="1800" dirty="0"/>
              <a:t>These patterns and practices in turn reinforce discriminatory beliefs, values, and distribution of resources.</a:t>
            </a:r>
          </a:p>
        </p:txBody>
      </p:sp>
    </p:spTree>
    <p:extLst>
      <p:ext uri="{BB962C8B-B14F-4D97-AF65-F5344CB8AC3E}">
        <p14:creationId xmlns:p14="http://schemas.microsoft.com/office/powerpoint/2010/main" val="61769083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7BCC8D0D-EAEC-449D-9161-023DFF90F2E2}" type="slidenum">
              <a:rPr lang="en-US" smtClean="0"/>
              <a:pPr/>
              <a:t>2</a:t>
            </a:fld>
            <a:endParaRPr lang="en-US" dirty="0"/>
          </a:p>
        </p:txBody>
      </p:sp>
      <p:sp>
        <p:nvSpPr>
          <p:cNvPr id="3" name="Title 2"/>
          <p:cNvSpPr>
            <a:spLocks noGrp="1"/>
          </p:cNvSpPr>
          <p:nvPr>
            <p:ph type="title"/>
          </p:nvPr>
        </p:nvSpPr>
        <p:spPr/>
        <p:txBody>
          <a:bodyPr/>
          <a:lstStyle/>
          <a:p>
            <a:r>
              <a:rPr lang="en-US" dirty="0"/>
              <a:t>Part 1: Overview</a:t>
            </a:r>
          </a:p>
        </p:txBody>
      </p:sp>
      <p:sp>
        <p:nvSpPr>
          <p:cNvPr id="5" name="Content Placeholder 4"/>
          <p:cNvSpPr>
            <a:spLocks noGrp="1"/>
          </p:cNvSpPr>
          <p:nvPr>
            <p:ph idx="1"/>
          </p:nvPr>
        </p:nvSpPr>
        <p:spPr>
          <a:xfrm>
            <a:off x="459683" y="1030638"/>
            <a:ext cx="8137665" cy="3556190"/>
          </a:xfrm>
        </p:spPr>
        <p:txBody>
          <a:bodyPr/>
          <a:lstStyle/>
          <a:p>
            <a:r>
              <a:rPr lang="en-US" sz="1800" dirty="0"/>
              <a:t>SDOH </a:t>
            </a:r>
          </a:p>
          <a:p>
            <a:pPr lvl="1"/>
            <a:r>
              <a:rPr lang="en-US" sz="1600" dirty="0"/>
              <a:t>definitions/domains/frameworks</a:t>
            </a:r>
          </a:p>
          <a:p>
            <a:pPr lvl="1"/>
            <a:r>
              <a:rPr lang="en-US" sz="1600" dirty="0"/>
              <a:t>relevance of place </a:t>
            </a:r>
          </a:p>
          <a:p>
            <a:r>
              <a:rPr lang="en-US" sz="1800" dirty="0"/>
              <a:t>Racism </a:t>
            </a:r>
          </a:p>
          <a:p>
            <a:pPr lvl="1"/>
            <a:r>
              <a:rPr lang="en-US" sz="1600" dirty="0"/>
              <a:t>Gardener’s Tale review</a:t>
            </a:r>
            <a:endParaRPr lang="en-US" sz="1400" dirty="0"/>
          </a:p>
          <a:p>
            <a:pPr lvl="1"/>
            <a:r>
              <a:rPr lang="en-US" sz="1600" dirty="0"/>
              <a:t>structural racism</a:t>
            </a:r>
          </a:p>
          <a:p>
            <a:r>
              <a:rPr lang="en-US" sz="2000" dirty="0"/>
              <a:t>Socioeconomic Status</a:t>
            </a:r>
          </a:p>
        </p:txBody>
      </p:sp>
    </p:spTree>
    <p:extLst>
      <p:ext uri="{BB962C8B-B14F-4D97-AF65-F5344CB8AC3E}">
        <p14:creationId xmlns:p14="http://schemas.microsoft.com/office/powerpoint/2010/main" val="265605472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50" dirty="0"/>
              <a:t>Measures/Domains of Structural Racism</a:t>
            </a:r>
          </a:p>
        </p:txBody>
      </p:sp>
      <p:sp>
        <p:nvSpPr>
          <p:cNvPr id="5" name="Text Placeholder 4"/>
          <p:cNvSpPr>
            <a:spLocks noGrp="1"/>
          </p:cNvSpPr>
          <p:nvPr>
            <p:ph type="body" sz="quarter" idx="15"/>
          </p:nvPr>
        </p:nvSpPr>
        <p:spPr/>
        <p:txBody>
          <a:bodyPr/>
          <a:lstStyle/>
          <a:p>
            <a:r>
              <a:rPr lang="en-US" dirty="0" err="1">
                <a:solidFill>
                  <a:schemeClr val="accent1"/>
                </a:solidFill>
              </a:rPr>
              <a:t>Beyers</a:t>
            </a:r>
            <a:r>
              <a:rPr lang="en-US" dirty="0">
                <a:solidFill>
                  <a:schemeClr val="accent1"/>
                </a:solidFill>
              </a:rPr>
              <a:t> et al, Health &amp; Place 2016; 40: 34–43; Bailey et al, NEJM 2020</a:t>
            </a:r>
          </a:p>
        </p:txBody>
      </p:sp>
      <p:sp>
        <p:nvSpPr>
          <p:cNvPr id="6" name="Content Placeholder 5"/>
          <p:cNvSpPr>
            <a:spLocks noGrp="1"/>
          </p:cNvSpPr>
          <p:nvPr>
            <p:ph sz="quarter" idx="18"/>
          </p:nvPr>
        </p:nvSpPr>
        <p:spPr/>
        <p:txBody>
          <a:bodyPr/>
          <a:lstStyle/>
          <a:p>
            <a:r>
              <a:rPr lang="en-US" dirty="0"/>
              <a:t>Housing</a:t>
            </a:r>
          </a:p>
          <a:p>
            <a:pPr lvl="1"/>
            <a:r>
              <a:rPr lang="en-US" dirty="0"/>
              <a:t>Redlining</a:t>
            </a:r>
          </a:p>
          <a:p>
            <a:pPr lvl="1"/>
            <a:r>
              <a:rPr lang="en-US" dirty="0"/>
              <a:t>Bias in mortgage lending</a:t>
            </a:r>
          </a:p>
          <a:p>
            <a:pPr lvl="1"/>
            <a:r>
              <a:rPr lang="en-US" dirty="0"/>
              <a:t>Racialized residential segregation</a:t>
            </a:r>
          </a:p>
          <a:p>
            <a:r>
              <a:rPr lang="en-US" dirty="0"/>
              <a:t>Education</a:t>
            </a:r>
          </a:p>
          <a:p>
            <a:r>
              <a:rPr lang="en-US" dirty="0"/>
              <a:t>Employment</a:t>
            </a:r>
          </a:p>
          <a:p>
            <a:endParaRPr lang="en-US" dirty="0"/>
          </a:p>
        </p:txBody>
      </p:sp>
      <p:sp>
        <p:nvSpPr>
          <p:cNvPr id="7" name="Content Placeholder 6"/>
          <p:cNvSpPr>
            <a:spLocks noGrp="1"/>
          </p:cNvSpPr>
          <p:nvPr>
            <p:ph sz="quarter" idx="19"/>
          </p:nvPr>
        </p:nvSpPr>
        <p:spPr>
          <a:xfrm>
            <a:off x="4790386" y="1420743"/>
            <a:ext cx="3735306" cy="2853083"/>
          </a:xfrm>
        </p:spPr>
        <p:txBody>
          <a:bodyPr/>
          <a:lstStyle/>
          <a:p>
            <a:r>
              <a:rPr lang="en-US" dirty="0"/>
              <a:t>Judicial System</a:t>
            </a:r>
          </a:p>
          <a:p>
            <a:pPr lvl="1"/>
            <a:r>
              <a:rPr lang="en-US" dirty="0"/>
              <a:t>mass incarceration </a:t>
            </a:r>
          </a:p>
          <a:p>
            <a:pPr lvl="1"/>
            <a:r>
              <a:rPr lang="en-US" dirty="0"/>
              <a:t>police violence</a:t>
            </a:r>
          </a:p>
          <a:p>
            <a:r>
              <a:rPr lang="en-US" dirty="0"/>
              <a:t>Unequal medical care </a:t>
            </a:r>
            <a:br>
              <a:rPr lang="en-US" dirty="0"/>
            </a:br>
            <a:endParaRPr lang="en-US" dirty="0">
              <a:solidFill>
                <a:srgbClr val="FF0000"/>
              </a:solidFill>
            </a:endParaRPr>
          </a:p>
        </p:txBody>
      </p:sp>
    </p:spTree>
    <p:extLst>
      <p:ext uri="{BB962C8B-B14F-4D97-AF65-F5344CB8AC3E}">
        <p14:creationId xmlns:p14="http://schemas.microsoft.com/office/powerpoint/2010/main" val="177451942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Multilevel, Multiple Dimensions of Racism</a:t>
            </a:r>
          </a:p>
        </p:txBody>
      </p:sp>
      <p:sp>
        <p:nvSpPr>
          <p:cNvPr id="4" name="Text Placeholder 3"/>
          <p:cNvSpPr>
            <a:spLocks noGrp="1"/>
          </p:cNvSpPr>
          <p:nvPr>
            <p:ph type="body" sz="quarter" idx="15"/>
          </p:nvPr>
        </p:nvSpPr>
        <p:spPr/>
        <p:txBody>
          <a:bodyPr/>
          <a:lstStyle/>
          <a:p>
            <a:r>
              <a:rPr lang="en-US" dirty="0">
                <a:solidFill>
                  <a:srgbClr val="178CCB"/>
                </a:solidFill>
              </a:rPr>
              <a:t>Jones, APJH 2000</a:t>
            </a:r>
          </a:p>
        </p:txBody>
      </p:sp>
      <p:sp>
        <p:nvSpPr>
          <p:cNvPr id="6" name="Content Placeholder 5"/>
          <p:cNvSpPr>
            <a:spLocks noGrp="1"/>
          </p:cNvSpPr>
          <p:nvPr>
            <p:ph idx="1"/>
          </p:nvPr>
        </p:nvSpPr>
        <p:spPr/>
        <p:txBody>
          <a:bodyPr/>
          <a:lstStyle/>
          <a:p>
            <a:r>
              <a:rPr lang="en-US" dirty="0">
                <a:solidFill>
                  <a:srgbClr val="052049"/>
                </a:solidFill>
              </a:rPr>
              <a:t>Personally mediated racism (e.g., prejudice and discrimination)</a:t>
            </a:r>
          </a:p>
          <a:p>
            <a:pPr lvl="1"/>
            <a:r>
              <a:rPr lang="en-US" dirty="0">
                <a:solidFill>
                  <a:srgbClr val="052049"/>
                </a:solidFill>
              </a:rPr>
              <a:t>differential assumptions about abilities, motives, and intentions of others by race/ethnicity</a:t>
            </a:r>
          </a:p>
          <a:p>
            <a:pPr lvl="1"/>
            <a:r>
              <a:rPr lang="en-US" dirty="0">
                <a:solidFill>
                  <a:srgbClr val="052049"/>
                </a:solidFill>
              </a:rPr>
              <a:t>differential actions towards others by race/ethnicity</a:t>
            </a:r>
          </a:p>
          <a:p>
            <a:r>
              <a:rPr lang="en-US" dirty="0"/>
              <a:t>Internalized racism</a:t>
            </a:r>
          </a:p>
          <a:p>
            <a:pPr lvl="1"/>
            <a:r>
              <a:rPr lang="en-US" dirty="0"/>
              <a:t>acceptance by members of stigmatized race/ethnicity of negative messages about their own abilities and intrinsic worth</a:t>
            </a:r>
          </a:p>
        </p:txBody>
      </p:sp>
    </p:spTree>
    <p:extLst>
      <p:ext uri="{BB962C8B-B14F-4D97-AF65-F5344CB8AC3E}">
        <p14:creationId xmlns:p14="http://schemas.microsoft.com/office/powerpoint/2010/main" val="402414870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Additional Dimensions of Racism</a:t>
            </a:r>
          </a:p>
        </p:txBody>
      </p:sp>
      <p:sp>
        <p:nvSpPr>
          <p:cNvPr id="2" name="Text Placeholder 1"/>
          <p:cNvSpPr>
            <a:spLocks noGrp="1"/>
          </p:cNvSpPr>
          <p:nvPr>
            <p:ph type="body" sz="quarter" idx="15"/>
          </p:nvPr>
        </p:nvSpPr>
        <p:spPr/>
        <p:txBody>
          <a:bodyPr/>
          <a:lstStyle/>
          <a:p>
            <a:endParaRPr lang="en-US"/>
          </a:p>
        </p:txBody>
      </p:sp>
      <p:sp>
        <p:nvSpPr>
          <p:cNvPr id="9" name="Content Placeholder 8"/>
          <p:cNvSpPr>
            <a:spLocks noGrp="1"/>
          </p:cNvSpPr>
          <p:nvPr>
            <p:ph idx="1"/>
          </p:nvPr>
        </p:nvSpPr>
        <p:spPr/>
        <p:txBody>
          <a:bodyPr/>
          <a:lstStyle/>
          <a:p>
            <a:r>
              <a:rPr lang="en-US" dirty="0"/>
              <a:t>Intergenerational impacts</a:t>
            </a:r>
          </a:p>
          <a:p>
            <a:pPr lvl="1"/>
            <a:r>
              <a:rPr lang="en-US" dirty="0"/>
              <a:t>Historical trauma</a:t>
            </a:r>
          </a:p>
          <a:p>
            <a:pPr lvl="1"/>
            <a:r>
              <a:rPr lang="en-US" dirty="0"/>
              <a:t>Wealth and inheritance</a:t>
            </a:r>
          </a:p>
          <a:p>
            <a:r>
              <a:rPr lang="en-US" dirty="0"/>
              <a:t>Discrimination in health care (medical discrimination)</a:t>
            </a:r>
          </a:p>
          <a:p>
            <a:pPr lvl="1"/>
            <a:r>
              <a:rPr lang="en-US" dirty="0"/>
              <a:t>Institutional policies, practices</a:t>
            </a:r>
          </a:p>
          <a:p>
            <a:pPr lvl="1"/>
            <a:r>
              <a:rPr lang="en-US" dirty="0"/>
              <a:t>Interpersonal interactions (providers/staff)</a:t>
            </a:r>
          </a:p>
          <a:p>
            <a:r>
              <a:rPr lang="en-US" sz="2000" dirty="0">
                <a:solidFill>
                  <a:srgbClr val="052049"/>
                </a:solidFill>
              </a:rPr>
              <a:t>Implicit (unconscious) racial bias</a:t>
            </a:r>
            <a:endParaRPr lang="en-US" dirty="0">
              <a:solidFill>
                <a:srgbClr val="EC1848"/>
              </a:solidFill>
            </a:endParaRPr>
          </a:p>
          <a:p>
            <a:pPr lvl="1"/>
            <a:r>
              <a:rPr lang="en-US" dirty="0">
                <a:solidFill>
                  <a:srgbClr val="052049"/>
                </a:solidFill>
                <a:hlinkClick r:id="rId3"/>
              </a:rPr>
              <a:t>https://implicit.harvard.edu/implicit/iatdetails.html</a:t>
            </a:r>
            <a:endParaRPr lang="en-US" dirty="0">
              <a:solidFill>
                <a:srgbClr val="052049"/>
              </a:solidFill>
            </a:endParaRPr>
          </a:p>
          <a:p>
            <a:pPr lvl="1"/>
            <a:endParaRPr lang="en-US" dirty="0"/>
          </a:p>
        </p:txBody>
      </p:sp>
    </p:spTree>
    <p:extLst>
      <p:ext uri="{BB962C8B-B14F-4D97-AF65-F5344CB8AC3E}">
        <p14:creationId xmlns:p14="http://schemas.microsoft.com/office/powerpoint/2010/main" val="42678954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Lessons from the Gardener’s Tale</a:t>
            </a:r>
            <a:endParaRPr lang="en-US" dirty="0"/>
          </a:p>
        </p:txBody>
      </p:sp>
      <p:sp>
        <p:nvSpPr>
          <p:cNvPr id="2" name="Text Placeholder 1"/>
          <p:cNvSpPr>
            <a:spLocks noGrp="1"/>
          </p:cNvSpPr>
          <p:nvPr>
            <p:ph type="body" sz="quarter" idx="15"/>
          </p:nvPr>
        </p:nvSpPr>
        <p:spPr/>
        <p:txBody>
          <a:bodyPr/>
          <a:lstStyle/>
          <a:p>
            <a:r>
              <a:rPr lang="en-US" dirty="0">
                <a:solidFill>
                  <a:srgbClr val="178CCB"/>
                </a:solidFill>
              </a:rPr>
              <a:t>Jones, APJH 2000</a:t>
            </a:r>
          </a:p>
        </p:txBody>
      </p:sp>
      <p:sp>
        <p:nvSpPr>
          <p:cNvPr id="5" name="Content Placeholder 4"/>
          <p:cNvSpPr>
            <a:spLocks noGrp="1"/>
          </p:cNvSpPr>
          <p:nvPr>
            <p:ph idx="1"/>
          </p:nvPr>
        </p:nvSpPr>
        <p:spPr>
          <a:xfrm>
            <a:off x="489500" y="1303094"/>
            <a:ext cx="8137665" cy="2932045"/>
          </a:xfrm>
        </p:spPr>
        <p:txBody>
          <a:bodyPr/>
          <a:lstStyle/>
          <a:p>
            <a:r>
              <a:rPr lang="en-US" dirty="0"/>
              <a:t>Interventions at 3-levels of racism</a:t>
            </a:r>
          </a:p>
          <a:p>
            <a:pPr lvl="1"/>
            <a:r>
              <a:rPr lang="en-US" dirty="0"/>
              <a:t>internalized: pink is beautiful</a:t>
            </a:r>
          </a:p>
          <a:p>
            <a:pPr lvl="1"/>
            <a:r>
              <a:rPr lang="en-US" dirty="0"/>
              <a:t>personally mediated: change gardener’s attitudes/behavior towards pink flowers</a:t>
            </a:r>
          </a:p>
          <a:p>
            <a:pPr lvl="1"/>
            <a:r>
              <a:rPr lang="en-US" dirty="0"/>
              <a:t>institutionalized: improve the conditions in which the pink flowers born, grow and live</a:t>
            </a:r>
          </a:p>
          <a:p>
            <a:pPr lvl="1"/>
            <a:endParaRPr lang="en-US" dirty="0"/>
          </a:p>
          <a:p>
            <a:r>
              <a:rPr lang="en-US" dirty="0"/>
              <a:t>Addressing the SDOH/fundamental causes will yield the biggest impact</a:t>
            </a:r>
          </a:p>
        </p:txBody>
      </p:sp>
    </p:spTree>
    <p:extLst>
      <p:ext uri="{BB962C8B-B14F-4D97-AF65-F5344CB8AC3E}">
        <p14:creationId xmlns:p14="http://schemas.microsoft.com/office/powerpoint/2010/main" val="138062559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24531"/>
            <a:ext cx="5880136" cy="600164"/>
          </a:xfrm>
          <a:prstGeom prst="rect">
            <a:avLst/>
          </a:prstGeom>
        </p:spPr>
        <p:txBody>
          <a:bodyPr wrap="none">
            <a:spAutoFit/>
          </a:bodyPr>
          <a:lstStyle/>
          <a:p>
            <a:r>
              <a:rPr lang="en-US" sz="3300" dirty="0">
                <a:solidFill>
                  <a:schemeClr val="bg1"/>
                </a:solidFill>
              </a:rPr>
              <a:t>Socioeconomic position/status</a:t>
            </a:r>
          </a:p>
        </p:txBody>
      </p:sp>
      <p:sp>
        <p:nvSpPr>
          <p:cNvPr id="3" name="Rectangle 2"/>
          <p:cNvSpPr/>
          <p:nvPr/>
        </p:nvSpPr>
        <p:spPr>
          <a:xfrm>
            <a:off x="1600200" y="1036252"/>
            <a:ext cx="5772150" cy="1061829"/>
          </a:xfrm>
          <a:prstGeom prst="rect">
            <a:avLst/>
          </a:prstGeom>
        </p:spPr>
        <p:txBody>
          <a:bodyPr wrap="square">
            <a:spAutoFit/>
          </a:bodyPr>
          <a:lstStyle/>
          <a:p>
            <a:r>
              <a:rPr lang="en-US" sz="2100" dirty="0">
                <a:solidFill>
                  <a:schemeClr val="bg1"/>
                </a:solidFill>
              </a:rPr>
              <a:t>“… the social and economic factors that influence what positions individuals or groups hold within the structure of a society”</a:t>
            </a:r>
          </a:p>
        </p:txBody>
      </p:sp>
      <p:sp>
        <p:nvSpPr>
          <p:cNvPr id="5" name="Title 4"/>
          <p:cNvSpPr>
            <a:spLocks noGrp="1"/>
          </p:cNvSpPr>
          <p:nvPr>
            <p:ph type="title"/>
          </p:nvPr>
        </p:nvSpPr>
        <p:spPr/>
        <p:txBody>
          <a:bodyPr/>
          <a:lstStyle/>
          <a:p>
            <a:r>
              <a:rPr lang="en-US" dirty="0"/>
              <a:t>Socioeconomic position/status</a:t>
            </a:r>
          </a:p>
        </p:txBody>
      </p:sp>
      <p:sp>
        <p:nvSpPr>
          <p:cNvPr id="7" name="Content Placeholder 6"/>
          <p:cNvSpPr>
            <a:spLocks noGrp="1"/>
          </p:cNvSpPr>
          <p:nvPr>
            <p:ph idx="1"/>
          </p:nvPr>
        </p:nvSpPr>
        <p:spPr/>
        <p:txBody>
          <a:bodyPr/>
          <a:lstStyle/>
          <a:p>
            <a:pPr marL="0" indent="0">
              <a:buNone/>
            </a:pPr>
            <a:r>
              <a:rPr lang="en-US" sz="2000" dirty="0"/>
              <a:t>“… the social and economic factors that influence what positions individuals or groups hold within the structure of a society”</a:t>
            </a:r>
          </a:p>
        </p:txBody>
      </p:sp>
      <p:sp>
        <p:nvSpPr>
          <p:cNvPr id="8" name="Text Placeholder 7"/>
          <p:cNvSpPr>
            <a:spLocks noGrp="1"/>
          </p:cNvSpPr>
          <p:nvPr>
            <p:ph type="body" sz="quarter" idx="15"/>
          </p:nvPr>
        </p:nvSpPr>
        <p:spPr/>
        <p:txBody>
          <a:bodyPr/>
          <a:lstStyle/>
          <a:p>
            <a:endParaRPr lang="en-US"/>
          </a:p>
        </p:txBody>
      </p:sp>
      <p:sp>
        <p:nvSpPr>
          <p:cNvPr id="19" name="TextBox 18"/>
          <p:cNvSpPr txBox="1"/>
          <p:nvPr/>
        </p:nvSpPr>
        <p:spPr>
          <a:xfrm>
            <a:off x="5314950" y="1983698"/>
            <a:ext cx="4114800" cy="400110"/>
          </a:xfrm>
          <a:prstGeom prst="rect">
            <a:avLst/>
          </a:prstGeom>
          <a:noFill/>
        </p:spPr>
        <p:txBody>
          <a:bodyPr wrap="square">
            <a:spAutoFit/>
          </a:bodyPr>
          <a:lstStyle/>
          <a:p>
            <a:pPr>
              <a:defRPr/>
            </a:pPr>
            <a:r>
              <a:rPr lang="en-US" sz="2000" dirty="0" err="1">
                <a:solidFill>
                  <a:schemeClr val="accent1"/>
                </a:solidFill>
                <a:latin typeface="Calibri" pitchFamily="34" charset="0"/>
              </a:rPr>
              <a:t>Galobardes</a:t>
            </a:r>
            <a:r>
              <a:rPr lang="en-US" sz="2000" dirty="0">
                <a:solidFill>
                  <a:schemeClr val="accent1"/>
                </a:solidFill>
                <a:latin typeface="Calibri" pitchFamily="34" charset="0"/>
              </a:rPr>
              <a:t> et al 2006</a:t>
            </a:r>
          </a:p>
        </p:txBody>
      </p:sp>
      <p:sp>
        <p:nvSpPr>
          <p:cNvPr id="20" name="TextBox 19"/>
          <p:cNvSpPr txBox="1"/>
          <p:nvPr/>
        </p:nvSpPr>
        <p:spPr>
          <a:xfrm>
            <a:off x="504825" y="2463245"/>
            <a:ext cx="7962900" cy="1938992"/>
          </a:xfrm>
          <a:prstGeom prst="rect">
            <a:avLst/>
          </a:prstGeom>
          <a:noFill/>
        </p:spPr>
        <p:txBody>
          <a:bodyPr wrap="square" rtlCol="0">
            <a:spAutoFit/>
          </a:bodyPr>
          <a:lstStyle/>
          <a:p>
            <a:r>
              <a:rPr lang="en-US" sz="2000" dirty="0"/>
              <a:t>SES and health</a:t>
            </a:r>
          </a:p>
          <a:p>
            <a:pPr marL="285750" indent="-285750">
              <a:buFont typeface="Arial" panose="020B0604020202020204" pitchFamily="34" charset="0"/>
              <a:buChar char="•"/>
            </a:pPr>
            <a:r>
              <a:rPr lang="en-US" sz="2000" dirty="0"/>
              <a:t>Multidimensional, multilevel construct</a:t>
            </a:r>
          </a:p>
          <a:p>
            <a:pPr marL="285750" indent="-285750">
              <a:buFont typeface="Arial" panose="020B0604020202020204" pitchFamily="34" charset="0"/>
              <a:buChar char="•"/>
            </a:pPr>
            <a:r>
              <a:rPr lang="en-US" sz="2000" dirty="0"/>
              <a:t>Life course perspective</a:t>
            </a:r>
          </a:p>
          <a:p>
            <a:pPr marL="285750" indent="-285750">
              <a:buFont typeface="Arial" panose="020B0604020202020204" pitchFamily="34" charset="0"/>
              <a:buChar char="•"/>
            </a:pPr>
            <a:r>
              <a:rPr lang="en-US" sz="2000" dirty="0"/>
              <a:t>Multiple causal pathways</a:t>
            </a:r>
          </a:p>
          <a:p>
            <a:pPr marL="914400" lvl="1" indent="-457200">
              <a:buFont typeface="Calibri" panose="020F0502020204030204" pitchFamily="34" charset="0"/>
              <a:buChar char="–"/>
            </a:pPr>
            <a:r>
              <a:rPr lang="en-US" dirty="0"/>
              <a:t>Independent and joint associations across levels</a:t>
            </a:r>
          </a:p>
          <a:p>
            <a:pPr marL="914400" lvl="1" indent="-457200">
              <a:buFont typeface="Calibri" panose="020F0502020204030204" pitchFamily="34" charset="0"/>
              <a:buChar char="–"/>
            </a:pPr>
            <a:r>
              <a:rPr lang="en-US" dirty="0"/>
              <a:t>Interacts with other social status measures (race/ethnicity)</a:t>
            </a:r>
            <a:endParaRPr lang="en-US" sz="2000" dirty="0"/>
          </a:p>
        </p:txBody>
      </p:sp>
    </p:spTree>
    <p:extLst>
      <p:ext uri="{BB962C8B-B14F-4D97-AF65-F5344CB8AC3E}">
        <p14:creationId xmlns:p14="http://schemas.microsoft.com/office/powerpoint/2010/main" val="170189311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Autofit/>
          </a:bodyPr>
          <a:lstStyle/>
          <a:p>
            <a:r>
              <a:rPr lang="en-US" altLang="en-US" sz="3200" dirty="0"/>
              <a:t>Measures of SES</a:t>
            </a:r>
          </a:p>
        </p:txBody>
      </p:sp>
      <p:sp>
        <p:nvSpPr>
          <p:cNvPr id="96259" name="Rectangle 3"/>
          <p:cNvSpPr>
            <a:spLocks noGrp="1" noChangeArrowheads="1"/>
          </p:cNvSpPr>
          <p:nvPr>
            <p:ph type="body" idx="1"/>
          </p:nvPr>
        </p:nvSpPr>
        <p:spPr>
          <a:xfrm>
            <a:off x="453585" y="850809"/>
            <a:ext cx="8137665" cy="2932045"/>
          </a:xfrm>
        </p:spPr>
        <p:txBody>
          <a:bodyPr/>
          <a:lstStyle/>
          <a:p>
            <a:r>
              <a:rPr lang="en-US" altLang="en-US" sz="2000" dirty="0"/>
              <a:t>Education</a:t>
            </a:r>
          </a:p>
          <a:p>
            <a:pPr lvl="1"/>
            <a:r>
              <a:rPr lang="en-US" altLang="en-US" sz="1800" dirty="0"/>
              <a:t>years of formal education completed</a:t>
            </a:r>
          </a:p>
          <a:p>
            <a:pPr lvl="1"/>
            <a:r>
              <a:rPr lang="en-US" altLang="en-US" sz="1800" dirty="0"/>
              <a:t>ordinal categories</a:t>
            </a:r>
          </a:p>
          <a:p>
            <a:r>
              <a:rPr lang="en-US" altLang="en-US" sz="2000" dirty="0"/>
              <a:t>Income </a:t>
            </a:r>
          </a:p>
          <a:p>
            <a:pPr lvl="1"/>
            <a:r>
              <a:rPr lang="en-US" altLang="en-US" sz="1800" dirty="0"/>
              <a:t>annual household and factor number of dependents</a:t>
            </a:r>
          </a:p>
          <a:p>
            <a:r>
              <a:rPr lang="en-US" altLang="en-US" sz="2000" dirty="0"/>
              <a:t>Occupation</a:t>
            </a:r>
          </a:p>
          <a:p>
            <a:pPr lvl="1"/>
            <a:r>
              <a:rPr lang="en-US" altLang="en-US" sz="1800" dirty="0"/>
              <a:t>laborer, technical, professional, business</a:t>
            </a:r>
          </a:p>
          <a:p>
            <a:pPr lvl="1"/>
            <a:r>
              <a:rPr lang="en-US" altLang="en-US" sz="1800" dirty="0"/>
              <a:t>manual/non-manual</a:t>
            </a:r>
          </a:p>
          <a:p>
            <a:r>
              <a:rPr lang="en-US" altLang="en-US" sz="2000" dirty="0"/>
              <a:t>Neighborhood SES</a:t>
            </a:r>
          </a:p>
          <a:p>
            <a:pPr lvl="1"/>
            <a:r>
              <a:rPr lang="en-US" altLang="en-US" sz="1800" dirty="0"/>
              <a:t>% poverty, composite indices</a:t>
            </a:r>
          </a:p>
        </p:txBody>
      </p:sp>
    </p:spTree>
    <p:extLst>
      <p:ext uri="{BB962C8B-B14F-4D97-AF65-F5344CB8AC3E}">
        <p14:creationId xmlns:p14="http://schemas.microsoft.com/office/powerpoint/2010/main" val="2596373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noAutofit/>
          </a:bodyPr>
          <a:lstStyle/>
          <a:p>
            <a:r>
              <a:rPr lang="en-US" altLang="en-US" sz="3200" dirty="0"/>
              <a:t>Additional SES Measures</a:t>
            </a:r>
          </a:p>
        </p:txBody>
      </p:sp>
      <p:sp>
        <p:nvSpPr>
          <p:cNvPr id="161795" name="Rectangle 3"/>
          <p:cNvSpPr>
            <a:spLocks noGrp="1" noChangeArrowheads="1"/>
          </p:cNvSpPr>
          <p:nvPr>
            <p:ph type="body" idx="1"/>
          </p:nvPr>
        </p:nvSpPr>
        <p:spPr>
          <a:xfrm>
            <a:off x="453585" y="1116280"/>
            <a:ext cx="8137665" cy="2932045"/>
          </a:xfrm>
        </p:spPr>
        <p:txBody>
          <a:bodyPr/>
          <a:lstStyle/>
          <a:p>
            <a:r>
              <a:rPr lang="en-US" altLang="en-US" dirty="0"/>
              <a:t>Wealth</a:t>
            </a:r>
          </a:p>
          <a:p>
            <a:pPr lvl="1"/>
            <a:r>
              <a:rPr lang="en-US" altLang="en-US" dirty="0"/>
              <a:t>Assets</a:t>
            </a:r>
          </a:p>
          <a:p>
            <a:pPr lvl="1"/>
            <a:r>
              <a:rPr lang="en-US" altLang="en-US" dirty="0"/>
              <a:t>Debt</a:t>
            </a:r>
          </a:p>
          <a:p>
            <a:pPr lvl="1"/>
            <a:r>
              <a:rPr lang="en-US" altLang="en-US" dirty="0"/>
              <a:t>Ownership (home, car)</a:t>
            </a:r>
          </a:p>
          <a:p>
            <a:r>
              <a:rPr lang="en-US" altLang="en-US" dirty="0"/>
              <a:t>Childhood SES</a:t>
            </a:r>
          </a:p>
          <a:p>
            <a:pPr lvl="1"/>
            <a:r>
              <a:rPr lang="en-US" altLang="en-US" dirty="0"/>
              <a:t>Parental occupation and education</a:t>
            </a:r>
          </a:p>
          <a:p>
            <a:pPr lvl="1"/>
            <a:r>
              <a:rPr lang="en-US" altLang="en-US" dirty="0"/>
              <a:t>Household income, wealth</a:t>
            </a:r>
          </a:p>
          <a:p>
            <a:r>
              <a:rPr lang="en-US" altLang="en-US" dirty="0"/>
              <a:t>Self-perceived </a:t>
            </a:r>
            <a:r>
              <a:rPr lang="ja-JP" altLang="en-US" dirty="0"/>
              <a:t>‘</a:t>
            </a:r>
            <a:r>
              <a:rPr lang="en-US" altLang="ja-JP" dirty="0"/>
              <a:t>standing</a:t>
            </a:r>
            <a:r>
              <a:rPr lang="ja-JP" altLang="en-US" dirty="0"/>
              <a:t>’</a:t>
            </a:r>
            <a:r>
              <a:rPr lang="en-US" altLang="ja-JP" dirty="0"/>
              <a:t> on a ladder ranging from 1 to 10</a:t>
            </a:r>
          </a:p>
        </p:txBody>
      </p:sp>
    </p:spTree>
    <p:extLst>
      <p:ext uri="{BB962C8B-B14F-4D97-AF65-F5344CB8AC3E}">
        <p14:creationId xmlns:p14="http://schemas.microsoft.com/office/powerpoint/2010/main" val="35199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P graphic ch23531.f1.jpg"/>
          <p:cNvPicPr>
            <a:picLocks noChangeAspect="1"/>
          </p:cNvPicPr>
          <p:nvPr/>
        </p:nvPicPr>
        <p:blipFill>
          <a:blip r:embed="rId3" cstate="print"/>
          <a:stretch>
            <a:fillRect/>
          </a:stretch>
        </p:blipFill>
        <p:spPr>
          <a:xfrm>
            <a:off x="657107" y="717138"/>
            <a:ext cx="7454506" cy="3577564"/>
          </a:xfrm>
          <a:prstGeom prst="rect">
            <a:avLst/>
          </a:prstGeom>
        </p:spPr>
      </p:pic>
      <p:sp>
        <p:nvSpPr>
          <p:cNvPr id="4" name="TextBox 3"/>
          <p:cNvSpPr txBox="1"/>
          <p:nvPr/>
        </p:nvSpPr>
        <p:spPr>
          <a:xfrm>
            <a:off x="657107" y="4280815"/>
            <a:ext cx="3086100" cy="307777"/>
          </a:xfrm>
          <a:prstGeom prst="rect">
            <a:avLst/>
          </a:prstGeom>
          <a:noFill/>
        </p:spPr>
        <p:txBody>
          <a:bodyPr wrap="square">
            <a:spAutoFit/>
          </a:bodyPr>
          <a:lstStyle/>
          <a:p>
            <a:pPr>
              <a:defRPr/>
            </a:pPr>
            <a:r>
              <a:rPr lang="en-US" sz="1400" dirty="0" err="1">
                <a:solidFill>
                  <a:srgbClr val="178CCB"/>
                </a:solidFill>
                <a:latin typeface="Calibri" pitchFamily="34" charset="0"/>
              </a:rPr>
              <a:t>Galobardes</a:t>
            </a:r>
            <a:r>
              <a:rPr lang="en-US" sz="1400" dirty="0">
                <a:solidFill>
                  <a:srgbClr val="178CCB"/>
                </a:solidFill>
                <a:latin typeface="Calibri" pitchFamily="34" charset="0"/>
              </a:rPr>
              <a:t> et al 2006</a:t>
            </a:r>
          </a:p>
        </p:txBody>
      </p:sp>
      <p:sp>
        <p:nvSpPr>
          <p:cNvPr id="5" name="Rectangle 2"/>
          <p:cNvSpPr txBox="1">
            <a:spLocks noChangeArrowheads="1"/>
          </p:cNvSpPr>
          <p:nvPr/>
        </p:nvSpPr>
        <p:spPr bwMode="auto">
          <a:xfrm>
            <a:off x="1500725" y="114300"/>
            <a:ext cx="6172200" cy="536972"/>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685800" fontAlgn="base">
              <a:spcBef>
                <a:spcPct val="0"/>
              </a:spcBef>
              <a:spcAft>
                <a:spcPct val="0"/>
              </a:spcAft>
              <a:defRPr/>
            </a:pPr>
            <a:r>
              <a:rPr lang="en-US" altLang="en-US" sz="3000" dirty="0">
                <a:solidFill>
                  <a:srgbClr val="052049"/>
                </a:solidFill>
                <a:latin typeface="+mj-lt"/>
                <a:ea typeface="+mj-ea"/>
                <a:cs typeface="+mj-cs"/>
              </a:rPr>
              <a:t>SES across the Life Course </a:t>
            </a:r>
          </a:p>
        </p:txBody>
      </p:sp>
    </p:spTree>
    <p:extLst>
      <p:ext uri="{BB962C8B-B14F-4D97-AF65-F5344CB8AC3E}">
        <p14:creationId xmlns:p14="http://schemas.microsoft.com/office/powerpoint/2010/main" val="814680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SES-related Stressors</a:t>
            </a:r>
          </a:p>
        </p:txBody>
      </p:sp>
      <p:sp>
        <p:nvSpPr>
          <p:cNvPr id="5" name="Content Placeholder 4"/>
          <p:cNvSpPr>
            <a:spLocks noGrp="1"/>
          </p:cNvSpPr>
          <p:nvPr>
            <p:ph idx="1"/>
          </p:nvPr>
        </p:nvSpPr>
        <p:spPr/>
        <p:txBody>
          <a:bodyPr/>
          <a:lstStyle/>
          <a:p>
            <a:r>
              <a:rPr lang="en-US" dirty="0"/>
              <a:t>Job insecurity</a:t>
            </a:r>
          </a:p>
          <a:p>
            <a:r>
              <a:rPr lang="en-US" dirty="0"/>
              <a:t>Job strain (High demands / Low control)</a:t>
            </a:r>
          </a:p>
          <a:p>
            <a:endParaRPr lang="en-US" dirty="0"/>
          </a:p>
          <a:p>
            <a:r>
              <a:rPr lang="en-US" dirty="0"/>
              <a:t>Housing insecurity/homelessness</a:t>
            </a:r>
          </a:p>
          <a:p>
            <a:r>
              <a:rPr lang="en-US" dirty="0"/>
              <a:t>Food insecurity</a:t>
            </a:r>
          </a:p>
          <a:p>
            <a:r>
              <a:rPr lang="en-US" dirty="0"/>
              <a:t>Adequate health care coverage</a:t>
            </a:r>
          </a:p>
          <a:p>
            <a:pPr lvl="1"/>
            <a:endParaRPr lang="en-US" dirty="0"/>
          </a:p>
        </p:txBody>
      </p:sp>
    </p:spTree>
    <p:extLst>
      <p:ext uri="{BB962C8B-B14F-4D97-AF65-F5344CB8AC3E}">
        <p14:creationId xmlns:p14="http://schemas.microsoft.com/office/powerpoint/2010/main" val="3898448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0000" t="21852" r="19167" b="20370"/>
          <a:stretch/>
        </p:blipFill>
        <p:spPr>
          <a:xfrm>
            <a:off x="228601" y="348908"/>
            <a:ext cx="6305274" cy="3368571"/>
          </a:xfrm>
          <a:prstGeom prst="rect">
            <a:avLst/>
          </a:prstGeom>
        </p:spPr>
      </p:pic>
      <p:sp>
        <p:nvSpPr>
          <p:cNvPr id="5" name="Rectangle 4"/>
          <p:cNvSpPr/>
          <p:nvPr/>
        </p:nvSpPr>
        <p:spPr>
          <a:xfrm>
            <a:off x="283906" y="3949956"/>
            <a:ext cx="6000750" cy="507831"/>
          </a:xfrm>
          <a:prstGeom prst="rect">
            <a:avLst/>
          </a:prstGeom>
        </p:spPr>
        <p:txBody>
          <a:bodyPr wrap="square">
            <a:spAutoFit/>
          </a:bodyPr>
          <a:lstStyle/>
          <a:p>
            <a:r>
              <a:rPr lang="en-US" sz="1350" dirty="0">
                <a:hlinkClick r:id="rId3"/>
              </a:rPr>
              <a:t>https://www.nytimes.com/interactive/2018/03/19/upshot/race-class-white-and-black-men.html</a:t>
            </a:r>
            <a:endParaRPr lang="en-US" sz="1350" dirty="0"/>
          </a:p>
        </p:txBody>
      </p:sp>
      <p:graphicFrame>
        <p:nvGraphicFramePr>
          <p:cNvPr id="2" name="Table 1"/>
          <p:cNvGraphicFramePr>
            <a:graphicFrameLocks noGrp="1"/>
          </p:cNvGraphicFramePr>
          <p:nvPr/>
        </p:nvGraphicFramePr>
        <p:xfrm>
          <a:off x="6284656" y="1912707"/>
          <a:ext cx="2800349" cy="2522220"/>
        </p:xfrm>
        <a:graphic>
          <a:graphicData uri="http://schemas.openxmlformats.org/drawingml/2006/table">
            <a:tbl>
              <a:tblPr firstRow="1" bandRow="1">
                <a:tableStyleId>{5C22544A-7EE6-4342-B048-85BDC9FD1C3A}</a:tableStyleId>
              </a:tblPr>
              <a:tblGrid>
                <a:gridCol w="1355009">
                  <a:extLst>
                    <a:ext uri="{9D8B030D-6E8A-4147-A177-3AD203B41FA5}">
                      <a16:colId xmlns:a16="http://schemas.microsoft.com/office/drawing/2014/main" val="20000"/>
                    </a:ext>
                  </a:extLst>
                </a:gridCol>
                <a:gridCol w="648929">
                  <a:extLst>
                    <a:ext uri="{9D8B030D-6E8A-4147-A177-3AD203B41FA5}">
                      <a16:colId xmlns:a16="http://schemas.microsoft.com/office/drawing/2014/main" val="20001"/>
                    </a:ext>
                  </a:extLst>
                </a:gridCol>
                <a:gridCol w="796411">
                  <a:extLst>
                    <a:ext uri="{9D8B030D-6E8A-4147-A177-3AD203B41FA5}">
                      <a16:colId xmlns:a16="http://schemas.microsoft.com/office/drawing/2014/main" val="20002"/>
                    </a:ext>
                  </a:extLst>
                </a:gridCol>
              </a:tblGrid>
              <a:tr h="685800">
                <a:tc>
                  <a:txBody>
                    <a:bodyPr/>
                    <a:lstStyle/>
                    <a:p>
                      <a:r>
                        <a:rPr lang="en-US" sz="1400" dirty="0"/>
                        <a:t>Adult SES</a:t>
                      </a:r>
                    </a:p>
                  </a:txBody>
                  <a:tcPr marL="68580" marR="68580" marT="34290" marB="34290"/>
                </a:tc>
                <a:tc>
                  <a:txBody>
                    <a:bodyPr/>
                    <a:lstStyle/>
                    <a:p>
                      <a:r>
                        <a:rPr lang="en-US" sz="1400" dirty="0"/>
                        <a:t>White Men</a:t>
                      </a:r>
                    </a:p>
                  </a:txBody>
                  <a:tcPr marL="68580" marR="68580" marT="34290" marB="34290"/>
                </a:tc>
                <a:tc>
                  <a:txBody>
                    <a:bodyPr/>
                    <a:lstStyle/>
                    <a:p>
                      <a:r>
                        <a:rPr lang="en-US" sz="1400" dirty="0"/>
                        <a:t>Black Men</a:t>
                      </a:r>
                    </a:p>
                  </a:txBody>
                  <a:tcPr marL="68580" marR="68580" marT="34290" marB="34290"/>
                </a:tc>
                <a:extLst>
                  <a:ext uri="{0D108BD9-81ED-4DB2-BD59-A6C34878D82A}">
                    <a16:rowId xmlns:a16="http://schemas.microsoft.com/office/drawing/2014/main" val="10000"/>
                  </a:ext>
                </a:extLst>
              </a:tr>
              <a:tr h="278130">
                <a:tc>
                  <a:txBody>
                    <a:bodyPr/>
                    <a:lstStyle/>
                    <a:p>
                      <a:r>
                        <a:rPr lang="en-US" sz="1400" dirty="0"/>
                        <a:t>Rich</a:t>
                      </a:r>
                    </a:p>
                  </a:txBody>
                  <a:tcPr marL="68580" marR="68580" marT="34290" marB="34290"/>
                </a:tc>
                <a:tc>
                  <a:txBody>
                    <a:bodyPr/>
                    <a:lstStyle/>
                    <a:p>
                      <a:r>
                        <a:rPr lang="en-US" sz="1400" dirty="0"/>
                        <a:t>39%</a:t>
                      </a:r>
                    </a:p>
                  </a:txBody>
                  <a:tcPr marL="68580" marR="68580" marT="34290" marB="34290"/>
                </a:tc>
                <a:tc>
                  <a:txBody>
                    <a:bodyPr/>
                    <a:lstStyle/>
                    <a:p>
                      <a:r>
                        <a:rPr lang="en-US" sz="1400" dirty="0"/>
                        <a:t>17%</a:t>
                      </a:r>
                    </a:p>
                  </a:txBody>
                  <a:tcPr marL="68580" marR="68580" marT="34290" marB="34290"/>
                </a:tc>
                <a:extLst>
                  <a:ext uri="{0D108BD9-81ED-4DB2-BD59-A6C34878D82A}">
                    <a16:rowId xmlns:a16="http://schemas.microsoft.com/office/drawing/2014/main" val="10001"/>
                  </a:ext>
                </a:extLst>
              </a:tr>
              <a:tr h="480060">
                <a:tc>
                  <a:txBody>
                    <a:bodyPr/>
                    <a:lstStyle/>
                    <a:p>
                      <a:r>
                        <a:rPr lang="en-US" sz="1400" dirty="0"/>
                        <a:t>Upper middle-class</a:t>
                      </a:r>
                    </a:p>
                  </a:txBody>
                  <a:tcPr marL="68580" marR="68580" marT="34290" marB="34290"/>
                </a:tc>
                <a:tc>
                  <a:txBody>
                    <a:bodyPr/>
                    <a:lstStyle/>
                    <a:p>
                      <a:r>
                        <a:rPr lang="en-US" sz="1400" dirty="0"/>
                        <a:t>24%</a:t>
                      </a:r>
                    </a:p>
                  </a:txBody>
                  <a:tcPr marL="68580" marR="68580" marT="34290" marB="34290"/>
                </a:tc>
                <a:tc>
                  <a:txBody>
                    <a:bodyPr/>
                    <a:lstStyle/>
                    <a:p>
                      <a:r>
                        <a:rPr lang="en-US" sz="1400" dirty="0"/>
                        <a:t>19%</a:t>
                      </a:r>
                    </a:p>
                  </a:txBody>
                  <a:tcPr marL="68580" marR="68580" marT="34290" marB="34290"/>
                </a:tc>
                <a:extLst>
                  <a:ext uri="{0D108BD9-81ED-4DB2-BD59-A6C34878D82A}">
                    <a16:rowId xmlns:a16="http://schemas.microsoft.com/office/drawing/2014/main" val="10002"/>
                  </a:ext>
                </a:extLst>
              </a:tr>
              <a:tr h="278130">
                <a:tc>
                  <a:txBody>
                    <a:bodyPr/>
                    <a:lstStyle/>
                    <a:p>
                      <a:r>
                        <a:rPr lang="en-US" sz="1400" dirty="0"/>
                        <a:t>Middle-class</a:t>
                      </a:r>
                    </a:p>
                  </a:txBody>
                  <a:tcPr marL="68580" marR="68580" marT="34290" marB="34290"/>
                </a:tc>
                <a:tc>
                  <a:txBody>
                    <a:bodyPr/>
                    <a:lstStyle/>
                    <a:p>
                      <a:r>
                        <a:rPr lang="en-US" sz="1400" dirty="0"/>
                        <a:t>16%</a:t>
                      </a:r>
                    </a:p>
                  </a:txBody>
                  <a:tcPr marL="68580" marR="68580" marT="34290" marB="34290"/>
                </a:tc>
                <a:tc>
                  <a:txBody>
                    <a:bodyPr/>
                    <a:lstStyle/>
                    <a:p>
                      <a:r>
                        <a:rPr lang="en-US" sz="1400" dirty="0"/>
                        <a:t>22%</a:t>
                      </a:r>
                    </a:p>
                  </a:txBody>
                  <a:tcPr marL="68580" marR="68580" marT="34290" marB="34290"/>
                </a:tc>
                <a:extLst>
                  <a:ext uri="{0D108BD9-81ED-4DB2-BD59-A6C34878D82A}">
                    <a16:rowId xmlns:a16="http://schemas.microsoft.com/office/drawing/2014/main" val="10003"/>
                  </a:ext>
                </a:extLst>
              </a:tr>
              <a:tr h="480060">
                <a:tc>
                  <a:txBody>
                    <a:bodyPr/>
                    <a:lstStyle/>
                    <a:p>
                      <a:r>
                        <a:rPr lang="en-US" sz="1400" dirty="0"/>
                        <a:t>Lower middle-class</a:t>
                      </a:r>
                    </a:p>
                  </a:txBody>
                  <a:tcPr marL="68580" marR="68580" marT="34290" marB="34290"/>
                </a:tc>
                <a:tc>
                  <a:txBody>
                    <a:bodyPr/>
                    <a:lstStyle/>
                    <a:p>
                      <a:r>
                        <a:rPr lang="en-US" sz="1400" dirty="0"/>
                        <a:t>10%</a:t>
                      </a:r>
                    </a:p>
                  </a:txBody>
                  <a:tcPr marL="68580" marR="68580" marT="34290" marB="34290"/>
                </a:tc>
                <a:tc>
                  <a:txBody>
                    <a:bodyPr/>
                    <a:lstStyle/>
                    <a:p>
                      <a:r>
                        <a:rPr lang="en-US" sz="1400" dirty="0"/>
                        <a:t>20%</a:t>
                      </a:r>
                    </a:p>
                  </a:txBody>
                  <a:tcPr marL="68580" marR="68580" marT="34290" marB="34290"/>
                </a:tc>
                <a:extLst>
                  <a:ext uri="{0D108BD9-81ED-4DB2-BD59-A6C34878D82A}">
                    <a16:rowId xmlns:a16="http://schemas.microsoft.com/office/drawing/2014/main" val="10004"/>
                  </a:ext>
                </a:extLst>
              </a:tr>
              <a:tr h="278130">
                <a:tc>
                  <a:txBody>
                    <a:bodyPr/>
                    <a:lstStyle/>
                    <a:p>
                      <a:r>
                        <a:rPr lang="en-US" sz="1400" dirty="0"/>
                        <a:t>Poor</a:t>
                      </a:r>
                    </a:p>
                  </a:txBody>
                  <a:tcPr marL="68580" marR="68580" marT="34290" marB="34290"/>
                </a:tc>
                <a:tc>
                  <a:txBody>
                    <a:bodyPr/>
                    <a:lstStyle/>
                    <a:p>
                      <a:r>
                        <a:rPr lang="en-US" sz="1400" dirty="0"/>
                        <a:t>10%</a:t>
                      </a:r>
                    </a:p>
                  </a:txBody>
                  <a:tcPr marL="68580" marR="68580" marT="34290" marB="34290"/>
                </a:tc>
                <a:tc>
                  <a:txBody>
                    <a:bodyPr/>
                    <a:lstStyle/>
                    <a:p>
                      <a:r>
                        <a:rPr lang="en-US" sz="1400" dirty="0"/>
                        <a:t>21%</a:t>
                      </a:r>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3998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CC8D0D-EAEC-449D-9161-023DFF90F2E2}" type="slidenum">
              <a:rPr lang="en-US" smtClean="0"/>
              <a:pPr/>
              <a:t>3</a:t>
            </a:fld>
            <a:endParaRPr lang="en-US" dirty="0"/>
          </a:p>
        </p:txBody>
      </p:sp>
      <p:sp>
        <p:nvSpPr>
          <p:cNvPr id="3" name="Title 2"/>
          <p:cNvSpPr>
            <a:spLocks noGrp="1"/>
          </p:cNvSpPr>
          <p:nvPr>
            <p:ph type="title"/>
          </p:nvPr>
        </p:nvSpPr>
        <p:spPr/>
        <p:txBody>
          <a:bodyPr/>
          <a:lstStyle/>
          <a:p>
            <a:r>
              <a:rPr lang="en-US" dirty="0"/>
              <a:t>WHAT are the Social Determinants of Health?</a:t>
            </a:r>
          </a:p>
        </p:txBody>
      </p:sp>
    </p:spTree>
    <p:extLst>
      <p:ext uri="{BB962C8B-B14F-4D97-AF65-F5344CB8AC3E}">
        <p14:creationId xmlns:p14="http://schemas.microsoft.com/office/powerpoint/2010/main" val="375436303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210" y="515395"/>
            <a:ext cx="8173580" cy="458587"/>
          </a:xfrm>
        </p:spPr>
        <p:txBody>
          <a:bodyPr>
            <a:noAutofit/>
          </a:bodyPr>
          <a:lstStyle/>
          <a:p>
            <a:r>
              <a:rPr lang="en-US" dirty="0"/>
              <a:t>Race/Ethnicity + SES as Fundamental Causes: Framework for social inequities in health</a:t>
            </a:r>
          </a:p>
        </p:txBody>
      </p:sp>
      <p:pic>
        <p:nvPicPr>
          <p:cNvPr id="2" name="Content Placeholder 1"/>
          <p:cNvPicPr>
            <a:picLocks noGrp="1" noChangeAspect="1"/>
          </p:cNvPicPr>
          <p:nvPr>
            <p:ph idx="1"/>
          </p:nvPr>
        </p:nvPicPr>
        <p:blipFill>
          <a:blip r:embed="rId3"/>
          <a:stretch>
            <a:fillRect/>
          </a:stretch>
        </p:blipFill>
        <p:spPr>
          <a:xfrm>
            <a:off x="856634" y="1231266"/>
            <a:ext cx="7584331" cy="3242994"/>
          </a:xfrm>
          <a:prstGeom prst="rect">
            <a:avLst/>
          </a:prstGeom>
        </p:spPr>
      </p:pic>
      <p:sp>
        <p:nvSpPr>
          <p:cNvPr id="3" name="TextBox 2"/>
          <p:cNvSpPr txBox="1"/>
          <p:nvPr/>
        </p:nvSpPr>
        <p:spPr>
          <a:xfrm>
            <a:off x="2666493" y="4714107"/>
            <a:ext cx="3964611" cy="300082"/>
          </a:xfrm>
          <a:prstGeom prst="rect">
            <a:avLst/>
          </a:prstGeom>
          <a:noFill/>
        </p:spPr>
        <p:txBody>
          <a:bodyPr wrap="none" rtlCol="0">
            <a:spAutoFit/>
          </a:bodyPr>
          <a:lstStyle/>
          <a:p>
            <a:r>
              <a:rPr lang="en-US" sz="1350" dirty="0" err="1">
                <a:solidFill>
                  <a:srgbClr val="052049"/>
                </a:solidFill>
              </a:rPr>
              <a:t>Diez</a:t>
            </a:r>
            <a:r>
              <a:rPr lang="en-US" sz="1350" dirty="0">
                <a:solidFill>
                  <a:srgbClr val="052049"/>
                </a:solidFill>
              </a:rPr>
              <a:t>  Roux, Annual Review of Public Health 2012</a:t>
            </a:r>
          </a:p>
        </p:txBody>
      </p:sp>
      <p:sp>
        <p:nvSpPr>
          <p:cNvPr id="5" name="TextBox 4"/>
          <p:cNvSpPr txBox="1"/>
          <p:nvPr/>
        </p:nvSpPr>
        <p:spPr>
          <a:xfrm>
            <a:off x="945772" y="1849079"/>
            <a:ext cx="1308371" cy="307777"/>
          </a:xfrm>
          <a:prstGeom prst="rect">
            <a:avLst/>
          </a:prstGeom>
          <a:noFill/>
        </p:spPr>
        <p:txBody>
          <a:bodyPr wrap="none" rtlCol="0">
            <a:spAutoFit/>
          </a:bodyPr>
          <a:lstStyle/>
          <a:p>
            <a:r>
              <a:rPr lang="en-US" sz="1400" b="1" dirty="0">
                <a:solidFill>
                  <a:srgbClr val="178CCB"/>
                </a:solidFill>
              </a:rPr>
              <a:t>Social Status</a:t>
            </a:r>
          </a:p>
        </p:txBody>
      </p:sp>
      <p:sp>
        <p:nvSpPr>
          <p:cNvPr id="6" name="TextBox 5"/>
          <p:cNvSpPr txBox="1"/>
          <p:nvPr/>
        </p:nvSpPr>
        <p:spPr>
          <a:xfrm>
            <a:off x="3183193" y="1313221"/>
            <a:ext cx="1827744" cy="307777"/>
          </a:xfrm>
          <a:prstGeom prst="rect">
            <a:avLst/>
          </a:prstGeom>
          <a:noFill/>
        </p:spPr>
        <p:txBody>
          <a:bodyPr wrap="none" rtlCol="0">
            <a:spAutoFit/>
          </a:bodyPr>
          <a:lstStyle/>
          <a:p>
            <a:r>
              <a:rPr lang="en-US" sz="1400" b="1" dirty="0">
                <a:solidFill>
                  <a:srgbClr val="178CCB"/>
                </a:solidFill>
              </a:rPr>
              <a:t>SDOH-Intermediate</a:t>
            </a:r>
          </a:p>
        </p:txBody>
      </p:sp>
    </p:spTree>
    <p:extLst>
      <p:ext uri="{BB962C8B-B14F-4D97-AF65-F5344CB8AC3E}">
        <p14:creationId xmlns:p14="http://schemas.microsoft.com/office/powerpoint/2010/main" val="1468800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71753" y="131937"/>
            <a:ext cx="8204251" cy="4526704"/>
          </a:xfrm>
          <a:prstGeom prst="rect">
            <a:avLst/>
          </a:prstGeom>
        </p:spPr>
      </p:pic>
      <p:sp>
        <p:nvSpPr>
          <p:cNvPr id="5" name="TextBox 4"/>
          <p:cNvSpPr txBox="1"/>
          <p:nvPr/>
        </p:nvSpPr>
        <p:spPr bwMode="auto">
          <a:xfrm>
            <a:off x="3223764" y="4722343"/>
            <a:ext cx="2633221" cy="246221"/>
          </a:xfrm>
          <a:prstGeom prst="rect">
            <a:avLst/>
          </a:prstGeom>
          <a:noFill/>
          <a:ln w="19050" algn="ctr">
            <a:noFill/>
            <a:miter lim="800000"/>
            <a:headEnd/>
            <a:tailEnd/>
          </a:ln>
        </p:spPr>
        <p:txBody>
          <a:bodyPr wrap="none" lIns="0" tIns="0" rIns="0" bIns="0" rtlCol="0">
            <a:spAutoFit/>
          </a:bodyPr>
          <a:lstStyle/>
          <a:p>
            <a:r>
              <a:rPr lang="en-US" sz="1600" dirty="0"/>
              <a:t>Figure 2 Thakur et al, 2020   </a:t>
            </a:r>
          </a:p>
        </p:txBody>
      </p:sp>
      <p:sp>
        <p:nvSpPr>
          <p:cNvPr id="6" name="TextBox 5">
            <a:extLst>
              <a:ext uri="{FF2B5EF4-FFF2-40B4-BE49-F238E27FC236}">
                <a16:creationId xmlns:a16="http://schemas.microsoft.com/office/drawing/2014/main" id="{A11D8A67-3871-49B4-9D3E-ECBB988D11E6}"/>
              </a:ext>
            </a:extLst>
          </p:cNvPr>
          <p:cNvSpPr txBox="1"/>
          <p:nvPr/>
        </p:nvSpPr>
        <p:spPr bwMode="auto">
          <a:xfrm>
            <a:off x="379623" y="3110753"/>
            <a:ext cx="8304694" cy="1286410"/>
          </a:xfrm>
          <a:prstGeom prst="rect">
            <a:avLst/>
          </a:prstGeom>
          <a:noFill/>
          <a:ln w="38100" algn="ctr">
            <a:solidFill>
              <a:srgbClr val="7030A0"/>
            </a:solidFill>
            <a:miter lim="800000"/>
            <a:headEnd/>
            <a:tailEnd/>
          </a:ln>
        </p:spPr>
        <p:txBody>
          <a:bodyPr wrap="square" lIns="0" tIns="0" rIns="0" bIns="0" rtlCol="0">
            <a:spAutoFit/>
          </a:bodyPr>
          <a:lstStyle/>
          <a:p>
            <a:endParaRPr lang="en-US" sz="2000" dirty="0" err="1"/>
          </a:p>
        </p:txBody>
      </p:sp>
    </p:spTree>
    <p:extLst>
      <p:ext uri="{BB962C8B-B14F-4D97-AF65-F5344CB8AC3E}">
        <p14:creationId xmlns:p14="http://schemas.microsoft.com/office/powerpoint/2010/main" val="3686681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 2: SDOH and Health Behaviors</a:t>
            </a:r>
            <a:endParaRPr lang="en-US" dirty="0"/>
          </a:p>
        </p:txBody>
      </p:sp>
      <p:sp>
        <p:nvSpPr>
          <p:cNvPr id="4" name="Text Placeholder 3"/>
          <p:cNvSpPr>
            <a:spLocks noGrp="1"/>
          </p:cNvSpPr>
          <p:nvPr>
            <p:ph type="body" sz="quarter" idx="15"/>
          </p:nvPr>
        </p:nvSpPr>
        <p:spPr/>
        <p:txBody>
          <a:bodyPr/>
          <a:lstStyle/>
          <a:p>
            <a:endParaRPr lang="en-US"/>
          </a:p>
        </p:txBody>
      </p:sp>
      <p:sp>
        <p:nvSpPr>
          <p:cNvPr id="3" name="Content Placeholder 2"/>
          <p:cNvSpPr>
            <a:spLocks noGrp="1"/>
          </p:cNvSpPr>
          <p:nvPr>
            <p:ph idx="1"/>
          </p:nvPr>
        </p:nvSpPr>
        <p:spPr/>
        <p:txBody>
          <a:bodyPr/>
          <a:lstStyle/>
          <a:p>
            <a:r>
              <a:rPr lang="en-US" sz="2400" dirty="0"/>
              <a:t>Social patterning of behavioral factors </a:t>
            </a:r>
          </a:p>
          <a:p>
            <a:r>
              <a:rPr lang="en-US" dirty="0" smtClean="0"/>
              <a:t>Conceptual models</a:t>
            </a:r>
          </a:p>
          <a:p>
            <a:r>
              <a:rPr lang="en-US" dirty="0" smtClean="0"/>
              <a:t>Explanatory concepts &amp; potential pathways</a:t>
            </a:r>
          </a:p>
          <a:p>
            <a:endParaRPr lang="en-US" dirty="0" smtClean="0"/>
          </a:p>
          <a:p>
            <a:r>
              <a:rPr lang="en-US" dirty="0" smtClean="0"/>
              <a:t>Small group work</a:t>
            </a:r>
          </a:p>
          <a:p>
            <a:r>
              <a:rPr lang="en-US" dirty="0" smtClean="0"/>
              <a:t>Discussion </a:t>
            </a:r>
            <a:endParaRPr lang="en-US" dirty="0"/>
          </a:p>
        </p:txBody>
      </p:sp>
    </p:spTree>
    <p:extLst>
      <p:ext uri="{BB962C8B-B14F-4D97-AF65-F5344CB8AC3E}">
        <p14:creationId xmlns:p14="http://schemas.microsoft.com/office/powerpoint/2010/main" val="132938805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307228" y="1314450"/>
            <a:ext cx="6838293" cy="857250"/>
          </a:xfrm>
          <a:prstGeom prst="rect">
            <a:avLst/>
          </a:prstGeom>
        </p:spPr>
        <p:txBody>
          <a:bodyPr/>
          <a:lstStyle/>
          <a:p>
            <a:pPr algn="ctr" defTabSz="685800" eaLnBrk="0" fontAlgn="base" hangingPunct="0">
              <a:spcBef>
                <a:spcPct val="0"/>
              </a:spcBef>
              <a:spcAft>
                <a:spcPct val="0"/>
              </a:spcAft>
              <a:defRPr/>
            </a:pPr>
            <a:r>
              <a:rPr lang="en-US" sz="3300" b="1" dirty="0" smtClean="0">
                <a:latin typeface="+mj-lt"/>
                <a:ea typeface="+mj-ea"/>
                <a:cs typeface="+mj-cs"/>
              </a:rPr>
              <a:t>Social patterning of health behaviors</a:t>
            </a:r>
            <a:endParaRPr lang="en-US" sz="3300" b="1" dirty="0">
              <a:latin typeface="+mj-lt"/>
              <a:ea typeface="+mj-ea"/>
              <a:cs typeface="+mj-cs"/>
            </a:endParaRPr>
          </a:p>
        </p:txBody>
      </p:sp>
      <p:pic>
        <p:nvPicPr>
          <p:cNvPr id="3" name="Picture 2" descr="smoking-899934538.jpg"/>
          <p:cNvPicPr>
            <a:picLocks noChangeAspect="1"/>
          </p:cNvPicPr>
          <p:nvPr/>
        </p:nvPicPr>
        <p:blipFill>
          <a:blip r:embed="rId2" cstate="print"/>
          <a:stretch>
            <a:fillRect/>
          </a:stretch>
        </p:blipFill>
        <p:spPr>
          <a:xfrm>
            <a:off x="1485901" y="3371850"/>
            <a:ext cx="1481699" cy="985391"/>
          </a:xfrm>
          <a:prstGeom prst="rect">
            <a:avLst/>
          </a:prstGeom>
        </p:spPr>
      </p:pic>
      <p:pic>
        <p:nvPicPr>
          <p:cNvPr id="4" name="Picture 3" descr="AlcoholicBeverages-731x1024.jpg"/>
          <p:cNvPicPr>
            <a:picLocks noChangeAspect="1"/>
          </p:cNvPicPr>
          <p:nvPr/>
        </p:nvPicPr>
        <p:blipFill>
          <a:blip r:embed="rId3" cstate="print"/>
          <a:stretch>
            <a:fillRect/>
          </a:stretch>
        </p:blipFill>
        <p:spPr>
          <a:xfrm>
            <a:off x="6686550" y="2914650"/>
            <a:ext cx="1125810" cy="1577058"/>
          </a:xfrm>
          <a:prstGeom prst="rect">
            <a:avLst/>
          </a:prstGeom>
        </p:spPr>
      </p:pic>
      <p:pic>
        <p:nvPicPr>
          <p:cNvPr id="5" name="Picture 4" descr="fast-food.jpg"/>
          <p:cNvPicPr>
            <a:picLocks noChangeAspect="1"/>
          </p:cNvPicPr>
          <p:nvPr/>
        </p:nvPicPr>
        <p:blipFill>
          <a:blip r:embed="rId4" cstate="print"/>
          <a:srcRect/>
          <a:stretch>
            <a:fillRect/>
          </a:stretch>
        </p:blipFill>
        <p:spPr bwMode="auto">
          <a:xfrm>
            <a:off x="5218510" y="3098677"/>
            <a:ext cx="1182290" cy="1393031"/>
          </a:xfrm>
          <a:prstGeom prst="rect">
            <a:avLst/>
          </a:prstGeom>
          <a:noFill/>
          <a:ln w="9525">
            <a:noFill/>
            <a:miter lim="800000"/>
            <a:headEnd/>
            <a:tailEnd/>
          </a:ln>
        </p:spPr>
      </p:pic>
      <p:pic>
        <p:nvPicPr>
          <p:cNvPr id="6" name="Picture 5" descr="cul de sac sidewalk.jpg"/>
          <p:cNvPicPr>
            <a:picLocks noChangeAspect="1"/>
          </p:cNvPicPr>
          <p:nvPr/>
        </p:nvPicPr>
        <p:blipFill>
          <a:blip r:embed="rId5" cstate="print"/>
          <a:stretch>
            <a:fillRect/>
          </a:stretch>
        </p:blipFill>
        <p:spPr>
          <a:xfrm>
            <a:off x="3158043" y="3251969"/>
            <a:ext cx="1814007" cy="1225153"/>
          </a:xfrm>
          <a:prstGeom prst="rect">
            <a:avLst/>
          </a:prstGeom>
        </p:spPr>
      </p:pic>
    </p:spTree>
    <p:extLst>
      <p:ext uri="{BB962C8B-B14F-4D97-AF65-F5344CB8AC3E}">
        <p14:creationId xmlns:p14="http://schemas.microsoft.com/office/powerpoint/2010/main" val="934524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Health behaviors vary by SES</a:t>
            </a:r>
            <a:endParaRPr lang="en-US" b="1" dirty="0"/>
          </a:p>
        </p:txBody>
      </p:sp>
      <p:sp>
        <p:nvSpPr>
          <p:cNvPr id="3" name="Content Placeholder 2"/>
          <p:cNvSpPr>
            <a:spLocks noGrp="1"/>
          </p:cNvSpPr>
          <p:nvPr>
            <p:ph idx="1"/>
          </p:nvPr>
        </p:nvSpPr>
        <p:spPr>
          <a:xfrm>
            <a:off x="1485900" y="1063523"/>
            <a:ext cx="6343650" cy="3394472"/>
          </a:xfrm>
        </p:spPr>
        <p:txBody>
          <a:bodyPr/>
          <a:lstStyle/>
          <a:p>
            <a:pPr marL="0" indent="0">
              <a:buNone/>
            </a:pPr>
            <a:r>
              <a:rPr lang="en-US" dirty="0" smtClean="0"/>
              <a:t>In representative US sample (Lantz, JAMA 1998)</a:t>
            </a:r>
          </a:p>
        </p:txBody>
      </p:sp>
      <p:graphicFrame>
        <p:nvGraphicFramePr>
          <p:cNvPr id="4" name="Table 3"/>
          <p:cNvGraphicFramePr>
            <a:graphicFrameLocks noGrp="1"/>
          </p:cNvGraphicFramePr>
          <p:nvPr>
            <p:extLst>
              <p:ext uri="{D42A27DB-BD31-4B8C-83A1-F6EECF244321}">
                <p14:modId xmlns:p14="http://schemas.microsoft.com/office/powerpoint/2010/main" val="2003673976"/>
              </p:ext>
            </p:extLst>
          </p:nvPr>
        </p:nvGraphicFramePr>
        <p:xfrm>
          <a:off x="1408386" y="1670175"/>
          <a:ext cx="6421164" cy="2052064"/>
        </p:xfrm>
        <a:graphic>
          <a:graphicData uri="http://schemas.openxmlformats.org/drawingml/2006/table">
            <a:tbl>
              <a:tblPr firstRow="1" bandRow="1">
                <a:tableStyleId>{5C22544A-7EE6-4342-B048-85BDC9FD1C3A}</a:tableStyleId>
              </a:tblPr>
              <a:tblGrid>
                <a:gridCol w="2825312">
                  <a:extLst>
                    <a:ext uri="{9D8B030D-6E8A-4147-A177-3AD203B41FA5}">
                      <a16:colId xmlns:a16="http://schemas.microsoft.com/office/drawing/2014/main" val="20000"/>
                    </a:ext>
                  </a:extLst>
                </a:gridCol>
                <a:gridCol w="1797926">
                  <a:extLst>
                    <a:ext uri="{9D8B030D-6E8A-4147-A177-3AD203B41FA5}">
                      <a16:colId xmlns:a16="http://schemas.microsoft.com/office/drawing/2014/main" val="20001"/>
                    </a:ext>
                  </a:extLst>
                </a:gridCol>
                <a:gridCol w="1797926">
                  <a:extLst>
                    <a:ext uri="{9D8B030D-6E8A-4147-A177-3AD203B41FA5}">
                      <a16:colId xmlns:a16="http://schemas.microsoft.com/office/drawing/2014/main" val="20002"/>
                    </a:ext>
                  </a:extLst>
                </a:gridCol>
              </a:tblGrid>
              <a:tr h="589549">
                <a:tc>
                  <a:txBody>
                    <a:bodyPr/>
                    <a:lstStyle/>
                    <a:p>
                      <a:r>
                        <a:rPr lang="en-US" sz="1800" dirty="0" smtClean="0"/>
                        <a:t>Health Behavior</a:t>
                      </a:r>
                      <a:endParaRPr lang="en-US" sz="1800" dirty="0"/>
                    </a:p>
                  </a:txBody>
                  <a:tcPr marL="68580" marR="68580" marT="34290" marB="34290"/>
                </a:tc>
                <a:tc>
                  <a:txBody>
                    <a:bodyPr/>
                    <a:lstStyle/>
                    <a:p>
                      <a:r>
                        <a:rPr lang="en-US" sz="1800" dirty="0" smtClean="0"/>
                        <a:t>&lt; High school education</a:t>
                      </a:r>
                      <a:endParaRPr lang="en-US" sz="1800" dirty="0"/>
                    </a:p>
                  </a:txBody>
                  <a:tcPr marL="68580" marR="68580" marT="34290" marB="34290"/>
                </a:tc>
                <a:tc>
                  <a:txBody>
                    <a:bodyPr/>
                    <a:lstStyle/>
                    <a:p>
                      <a:r>
                        <a:rPr lang="en-US" sz="1800" dirty="0" smtClean="0"/>
                        <a:t>College education</a:t>
                      </a:r>
                      <a:endParaRPr lang="en-US" sz="1800" dirty="0"/>
                    </a:p>
                  </a:txBody>
                  <a:tcPr marL="68580" marR="68580" marT="34290" marB="34290"/>
                </a:tc>
                <a:extLst>
                  <a:ext uri="{0D108BD9-81ED-4DB2-BD59-A6C34878D82A}">
                    <a16:rowId xmlns:a16="http://schemas.microsoft.com/office/drawing/2014/main" val="10000"/>
                  </a:ext>
                </a:extLst>
              </a:tr>
              <a:tr h="342900">
                <a:tc>
                  <a:txBody>
                    <a:bodyPr/>
                    <a:lstStyle/>
                    <a:p>
                      <a:r>
                        <a:rPr lang="en-US" sz="1800" dirty="0" smtClean="0"/>
                        <a:t>Smoking</a:t>
                      </a:r>
                      <a:endParaRPr lang="en-US" sz="1800" dirty="0"/>
                    </a:p>
                  </a:txBody>
                  <a:tcPr marL="68580" marR="68580" marT="34290" marB="34290"/>
                </a:tc>
                <a:tc>
                  <a:txBody>
                    <a:bodyPr/>
                    <a:lstStyle/>
                    <a:p>
                      <a:r>
                        <a:rPr lang="en-US" sz="1800" dirty="0" smtClean="0"/>
                        <a:t>42%</a:t>
                      </a:r>
                      <a:endParaRPr lang="en-US" sz="1800" dirty="0"/>
                    </a:p>
                  </a:txBody>
                  <a:tcPr marL="68580" marR="68580" marT="34290" marB="34290"/>
                </a:tc>
                <a:tc>
                  <a:txBody>
                    <a:bodyPr/>
                    <a:lstStyle/>
                    <a:p>
                      <a:r>
                        <a:rPr lang="en-US" sz="1800" dirty="0" smtClean="0"/>
                        <a:t>20%</a:t>
                      </a:r>
                      <a:endParaRPr lang="en-US" sz="1800" dirty="0"/>
                    </a:p>
                  </a:txBody>
                  <a:tcPr marL="68580" marR="68580" marT="34290" marB="34290"/>
                </a:tc>
                <a:extLst>
                  <a:ext uri="{0D108BD9-81ED-4DB2-BD59-A6C34878D82A}">
                    <a16:rowId xmlns:a16="http://schemas.microsoft.com/office/drawing/2014/main" val="10001"/>
                  </a:ext>
                </a:extLst>
              </a:tr>
              <a:tr h="406144">
                <a:tc>
                  <a:txBody>
                    <a:bodyPr/>
                    <a:lstStyle/>
                    <a:p>
                      <a:r>
                        <a:rPr lang="en-US" sz="1800" dirty="0" smtClean="0"/>
                        <a:t>Excessive alcohol intake</a:t>
                      </a:r>
                      <a:endParaRPr lang="en-US" sz="1800" dirty="0"/>
                    </a:p>
                  </a:txBody>
                  <a:tcPr marL="68580" marR="68580" marT="34290" marB="34290"/>
                </a:tc>
                <a:tc>
                  <a:txBody>
                    <a:bodyPr/>
                    <a:lstStyle/>
                    <a:p>
                      <a:r>
                        <a:rPr lang="en-US" sz="1800" dirty="0" smtClean="0"/>
                        <a:t>4.4%</a:t>
                      </a:r>
                      <a:endParaRPr lang="en-US" sz="1800" dirty="0"/>
                    </a:p>
                  </a:txBody>
                  <a:tcPr marL="68580" marR="68580" marT="34290" marB="34290"/>
                </a:tc>
                <a:tc>
                  <a:txBody>
                    <a:bodyPr/>
                    <a:lstStyle/>
                    <a:p>
                      <a:r>
                        <a:rPr lang="en-US" sz="1800" dirty="0" smtClean="0"/>
                        <a:t>3.7%</a:t>
                      </a:r>
                      <a:endParaRPr lang="en-US" sz="1800" dirty="0"/>
                    </a:p>
                  </a:txBody>
                  <a:tcPr marL="68580" marR="68580" marT="34290" marB="34290"/>
                </a:tc>
                <a:extLst>
                  <a:ext uri="{0D108BD9-81ED-4DB2-BD59-A6C34878D82A}">
                    <a16:rowId xmlns:a16="http://schemas.microsoft.com/office/drawing/2014/main" val="10002"/>
                  </a:ext>
                </a:extLst>
              </a:tr>
              <a:tr h="342900">
                <a:tc>
                  <a:txBody>
                    <a:bodyPr/>
                    <a:lstStyle/>
                    <a:p>
                      <a:r>
                        <a:rPr lang="en-US" sz="1800" dirty="0" smtClean="0"/>
                        <a:t>Physical inactivity</a:t>
                      </a:r>
                      <a:endParaRPr lang="en-US" sz="1800" dirty="0"/>
                    </a:p>
                  </a:txBody>
                  <a:tcPr marL="68580" marR="68580" marT="34290" marB="34290"/>
                </a:tc>
                <a:tc>
                  <a:txBody>
                    <a:bodyPr/>
                    <a:lstStyle/>
                    <a:p>
                      <a:r>
                        <a:rPr lang="en-US" sz="1800" dirty="0" smtClean="0"/>
                        <a:t>37%</a:t>
                      </a:r>
                      <a:endParaRPr lang="en-US" sz="1800" dirty="0"/>
                    </a:p>
                  </a:txBody>
                  <a:tcPr marL="68580" marR="68580" marT="34290" marB="34290"/>
                </a:tc>
                <a:tc>
                  <a:txBody>
                    <a:bodyPr/>
                    <a:lstStyle/>
                    <a:p>
                      <a:r>
                        <a:rPr lang="en-US" sz="1800" dirty="0" smtClean="0"/>
                        <a:t>14%</a:t>
                      </a:r>
                      <a:endParaRPr lang="en-US" sz="1800" dirty="0"/>
                    </a:p>
                  </a:txBody>
                  <a:tcPr marL="68580" marR="68580" marT="34290" marB="34290"/>
                </a:tc>
                <a:extLst>
                  <a:ext uri="{0D108BD9-81ED-4DB2-BD59-A6C34878D82A}">
                    <a16:rowId xmlns:a16="http://schemas.microsoft.com/office/drawing/2014/main" val="10003"/>
                  </a:ext>
                </a:extLst>
              </a:tr>
              <a:tr h="342900">
                <a:tc>
                  <a:txBody>
                    <a:bodyPr/>
                    <a:lstStyle/>
                    <a:p>
                      <a:r>
                        <a:rPr lang="en-US" sz="1800" dirty="0" smtClean="0"/>
                        <a:t>Obesity</a:t>
                      </a:r>
                      <a:endParaRPr lang="en-US" sz="1800" dirty="0"/>
                    </a:p>
                  </a:txBody>
                  <a:tcPr marL="68580" marR="68580" marT="34290" marB="34290"/>
                </a:tc>
                <a:tc>
                  <a:txBody>
                    <a:bodyPr/>
                    <a:lstStyle/>
                    <a:p>
                      <a:r>
                        <a:rPr lang="en-US" sz="1800" dirty="0" smtClean="0"/>
                        <a:t>28%</a:t>
                      </a:r>
                      <a:endParaRPr lang="en-US" sz="1800" dirty="0"/>
                    </a:p>
                  </a:txBody>
                  <a:tcPr marL="68580" marR="68580" marT="34290" marB="34290"/>
                </a:tc>
                <a:tc>
                  <a:txBody>
                    <a:bodyPr/>
                    <a:lstStyle/>
                    <a:p>
                      <a:r>
                        <a:rPr lang="en-US" sz="1800" dirty="0" smtClean="0"/>
                        <a:t>11%</a:t>
                      </a:r>
                      <a:endParaRPr lang="en-US" sz="1800" dirty="0"/>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72324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7608844"/>
              </p:ext>
            </p:extLst>
          </p:nvPr>
        </p:nvGraphicFramePr>
        <p:xfrm>
          <a:off x="1314450" y="800100"/>
          <a:ext cx="6515100" cy="348615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3"/>
          <p:cNvSpPr txBox="1">
            <a:spLocks/>
          </p:cNvSpPr>
          <p:nvPr/>
        </p:nvSpPr>
        <p:spPr>
          <a:xfrm>
            <a:off x="1485900" y="205979"/>
            <a:ext cx="6172200" cy="857250"/>
          </a:xfrm>
          <a:prstGeom prst="rect">
            <a:avLst/>
          </a:prstGeom>
        </p:spPr>
        <p:txBody>
          <a:bodyPr/>
          <a:lstStyle/>
          <a:p>
            <a:pPr algn="ctr" defTabSz="685800" eaLnBrk="0" fontAlgn="base" hangingPunct="0">
              <a:spcBef>
                <a:spcPct val="0"/>
              </a:spcBef>
              <a:spcAft>
                <a:spcPct val="0"/>
              </a:spcAft>
              <a:defRPr/>
            </a:pPr>
            <a:r>
              <a:rPr lang="en-US" sz="3000" b="1" dirty="0">
                <a:latin typeface="+mj-lt"/>
                <a:ea typeface="+mj-ea"/>
                <a:cs typeface="+mj-cs"/>
              </a:rPr>
              <a:t>Tobacco trends by education</a:t>
            </a:r>
          </a:p>
        </p:txBody>
      </p:sp>
    </p:spTree>
    <p:extLst>
      <p:ext uri="{BB962C8B-B14F-4D97-AF65-F5344CB8AC3E}">
        <p14:creationId xmlns:p14="http://schemas.microsoft.com/office/powerpoint/2010/main" val="2964536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7150"/>
            <a:ext cx="6172200" cy="644599"/>
          </a:xfrm>
        </p:spPr>
        <p:txBody>
          <a:bodyPr>
            <a:normAutofit fontScale="90000"/>
          </a:bodyPr>
          <a:lstStyle/>
          <a:p>
            <a:pPr algn="ctr"/>
            <a:r>
              <a:rPr lang="en-US" sz="2250" b="1" dirty="0"/>
              <a:t>Health behaviors by race/ethnicity, </a:t>
            </a:r>
            <a:br>
              <a:rPr lang="en-US" sz="2250" b="1" dirty="0"/>
            </a:br>
            <a:r>
              <a:rPr lang="en-US" sz="2250" b="1" dirty="0"/>
              <a:t>California Health Interview Survey 2015-2016</a:t>
            </a:r>
          </a:p>
        </p:txBody>
      </p:sp>
      <p:pic>
        <p:nvPicPr>
          <p:cNvPr id="5" name="Picture 4"/>
          <p:cNvPicPr>
            <a:picLocks noChangeAspect="1"/>
          </p:cNvPicPr>
          <p:nvPr/>
        </p:nvPicPr>
        <p:blipFill>
          <a:blip r:embed="rId2"/>
          <a:stretch>
            <a:fillRect/>
          </a:stretch>
        </p:blipFill>
        <p:spPr>
          <a:xfrm>
            <a:off x="995525" y="701749"/>
            <a:ext cx="3717203" cy="2040589"/>
          </a:xfrm>
          <a:prstGeom prst="rect">
            <a:avLst/>
          </a:prstGeom>
          <a:solidFill>
            <a:schemeClr val="tx2">
              <a:lumMod val="90000"/>
              <a:lumOff val="10000"/>
            </a:schemeClr>
          </a:solidFill>
        </p:spPr>
      </p:pic>
      <p:pic>
        <p:nvPicPr>
          <p:cNvPr id="10" name="Picture 9"/>
          <p:cNvPicPr>
            <a:picLocks noChangeAspect="1"/>
          </p:cNvPicPr>
          <p:nvPr/>
        </p:nvPicPr>
        <p:blipFill>
          <a:blip r:embed="rId3"/>
          <a:stretch>
            <a:fillRect/>
          </a:stretch>
        </p:blipFill>
        <p:spPr>
          <a:xfrm>
            <a:off x="999458" y="2759988"/>
            <a:ext cx="3713270" cy="2038432"/>
          </a:xfrm>
          <a:prstGeom prst="rect">
            <a:avLst/>
          </a:prstGeom>
          <a:solidFill>
            <a:schemeClr val="tx2">
              <a:lumMod val="90000"/>
              <a:lumOff val="10000"/>
            </a:schemeClr>
          </a:solidFill>
        </p:spPr>
      </p:pic>
      <p:pic>
        <p:nvPicPr>
          <p:cNvPr id="11" name="Picture 10"/>
          <p:cNvPicPr>
            <a:picLocks noChangeAspect="1"/>
          </p:cNvPicPr>
          <p:nvPr/>
        </p:nvPicPr>
        <p:blipFill>
          <a:blip r:embed="rId4"/>
          <a:stretch>
            <a:fillRect/>
          </a:stretch>
        </p:blipFill>
        <p:spPr>
          <a:xfrm>
            <a:off x="4773625" y="2767313"/>
            <a:ext cx="3678999" cy="2019617"/>
          </a:xfrm>
          <a:prstGeom prst="rect">
            <a:avLst/>
          </a:prstGeom>
          <a:solidFill>
            <a:schemeClr val="tx2">
              <a:lumMod val="90000"/>
              <a:lumOff val="10000"/>
            </a:schemeClr>
          </a:solidFill>
        </p:spPr>
      </p:pic>
      <p:pic>
        <p:nvPicPr>
          <p:cNvPr id="6" name="Picture 5"/>
          <p:cNvPicPr>
            <a:picLocks noChangeAspect="1"/>
          </p:cNvPicPr>
          <p:nvPr/>
        </p:nvPicPr>
        <p:blipFill>
          <a:blip r:embed="rId5"/>
          <a:stretch>
            <a:fillRect/>
          </a:stretch>
        </p:blipFill>
        <p:spPr>
          <a:xfrm>
            <a:off x="4759364" y="711841"/>
            <a:ext cx="3682109" cy="2021325"/>
          </a:xfrm>
          <a:prstGeom prst="rect">
            <a:avLst/>
          </a:prstGeom>
          <a:solidFill>
            <a:schemeClr val="tx2">
              <a:lumMod val="90000"/>
              <a:lumOff val="10000"/>
            </a:schemeClr>
          </a:solidFill>
        </p:spPr>
      </p:pic>
    </p:spTree>
    <p:extLst>
      <p:ext uri="{BB962C8B-B14F-4D97-AF65-F5344CB8AC3E}">
        <p14:creationId xmlns:p14="http://schemas.microsoft.com/office/powerpoint/2010/main" val="18432075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Conceptual models </a:t>
            </a:r>
            <a:br>
              <a:rPr lang="en-US" dirty="0" smtClean="0">
                <a:solidFill>
                  <a:schemeClr val="tx1"/>
                </a:solidFill>
              </a:rPr>
            </a:br>
            <a:r>
              <a:rPr lang="en-US" dirty="0" smtClean="0">
                <a:solidFill>
                  <a:schemeClr val="tx1"/>
                </a:solidFill>
              </a:rPr>
              <a:t>of health behaviors</a:t>
            </a:r>
            <a:endParaRPr lang="en-US" dirty="0">
              <a:solidFill>
                <a:schemeClr val="tx1"/>
              </a:solidFill>
            </a:endParaRPr>
          </a:p>
        </p:txBody>
      </p:sp>
    </p:spTree>
    <p:extLst>
      <p:ext uri="{BB962C8B-B14F-4D97-AF65-F5344CB8AC3E}">
        <p14:creationId xmlns:p14="http://schemas.microsoft.com/office/powerpoint/2010/main" val="1223848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srcRect l="16250" t="32411" r="26250" b="11852"/>
          <a:stretch/>
        </p:blipFill>
        <p:spPr bwMode="auto">
          <a:xfrm>
            <a:off x="967611" y="716543"/>
            <a:ext cx="7167366" cy="3908009"/>
          </a:xfrm>
          <a:prstGeom prst="rect">
            <a:avLst/>
          </a:prstGeom>
          <a:noFill/>
          <a:ln w="9525">
            <a:noFill/>
            <a:miter lim="800000"/>
            <a:headEnd/>
            <a:tailEnd/>
          </a:ln>
        </p:spPr>
      </p:pic>
      <p:sp>
        <p:nvSpPr>
          <p:cNvPr id="2" name="TextBox 1"/>
          <p:cNvSpPr txBox="1"/>
          <p:nvPr/>
        </p:nvSpPr>
        <p:spPr>
          <a:xfrm>
            <a:off x="1314450" y="228600"/>
            <a:ext cx="7776488" cy="415498"/>
          </a:xfrm>
          <a:prstGeom prst="rect">
            <a:avLst/>
          </a:prstGeom>
          <a:noFill/>
        </p:spPr>
        <p:txBody>
          <a:bodyPr wrap="none" rtlCol="0">
            <a:spAutoFit/>
          </a:bodyPr>
          <a:lstStyle/>
          <a:p>
            <a:r>
              <a:rPr lang="en-US" sz="2100" b="1" dirty="0">
                <a:solidFill>
                  <a:schemeClr val="bg1"/>
                </a:solidFill>
              </a:rPr>
              <a:t>Psychological models of motivation and behavioral change</a:t>
            </a:r>
          </a:p>
        </p:txBody>
      </p:sp>
      <p:sp>
        <p:nvSpPr>
          <p:cNvPr id="3" name="TextBox 2"/>
          <p:cNvSpPr txBox="1"/>
          <p:nvPr/>
        </p:nvSpPr>
        <p:spPr bwMode="auto">
          <a:xfrm>
            <a:off x="2610437" y="241739"/>
            <a:ext cx="4138570" cy="461665"/>
          </a:xfrm>
          <a:prstGeom prst="rect">
            <a:avLst/>
          </a:prstGeom>
          <a:noFill/>
          <a:ln w="19050" algn="ctr">
            <a:noFill/>
            <a:miter lim="800000"/>
            <a:headEnd/>
            <a:tailEnd/>
          </a:ln>
        </p:spPr>
        <p:txBody>
          <a:bodyPr wrap="none" lIns="0" tIns="0" rIns="0" bIns="0" rtlCol="0">
            <a:spAutoFit/>
          </a:bodyPr>
          <a:lstStyle/>
          <a:p>
            <a:pPr algn="ctr"/>
            <a:r>
              <a:rPr lang="en-US" sz="3000" b="1" dirty="0" smtClean="0">
                <a:latin typeface="+mj-lt"/>
              </a:rPr>
              <a:t>The Health Belief Model</a:t>
            </a:r>
          </a:p>
        </p:txBody>
      </p:sp>
    </p:spTree>
    <p:extLst>
      <p:ext uri="{BB962C8B-B14F-4D97-AF65-F5344CB8AC3E}">
        <p14:creationId xmlns:p14="http://schemas.microsoft.com/office/powerpoint/2010/main" val="7935968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95020" y="4007709"/>
            <a:ext cx="2580825" cy="189732"/>
          </a:xfrm>
          <a:prstGeom prst="rect">
            <a:avLst/>
          </a:prstGeom>
        </p:spPr>
        <p:txBody>
          <a:bodyPr wrap="square">
            <a:spAutoFit/>
          </a:bodyPr>
          <a:lstStyle/>
          <a:p>
            <a:r>
              <a:rPr lang="en-US" sz="633" dirty="0">
                <a:solidFill>
                  <a:srgbClr val="000000"/>
                </a:solidFill>
                <a:latin typeface="Gill Sans" charset="0"/>
                <a:ea typeface="ヒラギノ角ゴ ProN W3" charset="-128"/>
                <a:sym typeface="Gill Sans" charset="0"/>
              </a:rPr>
              <a:t>SOURCE: Amended from Solar &amp; Irwin, 2007</a:t>
            </a:r>
          </a:p>
        </p:txBody>
      </p:sp>
      <p:sp>
        <p:nvSpPr>
          <p:cNvPr id="6" name="Rectangle 5"/>
          <p:cNvSpPr/>
          <p:nvPr/>
        </p:nvSpPr>
        <p:spPr bwMode="auto">
          <a:xfrm>
            <a:off x="1558231" y="1446609"/>
            <a:ext cx="1353685" cy="2411016"/>
          </a:xfrm>
          <a:prstGeom prst="rect">
            <a:avLst/>
          </a:prstGeom>
          <a:solidFill>
            <a:srgbClr val="66CCFF"/>
          </a:solidFill>
          <a:ln w="25400" cap="flat" cmpd="sng" algn="ctr">
            <a:solidFill>
              <a:srgbClr val="66CCFF"/>
            </a:solidFill>
            <a:prstDash val="solid"/>
            <a:round/>
            <a:headEnd type="none" w="med" len="med"/>
            <a:tailEnd type="none" w="med" len="med"/>
          </a:ln>
          <a:effectLst/>
        </p:spPr>
        <p:txBody>
          <a:bodyPr vert="horz" wrap="square" lIns="48221" tIns="24110" rIns="48221" bIns="24110" numCol="1" rtlCol="0" anchor="t" anchorCtr="0" compatLnSpc="1">
            <a:prstTxWarp prst="textNoShape">
              <a:avLst/>
            </a:prstTxWarp>
          </a:bodyPr>
          <a:lstStyle/>
          <a:p>
            <a:pPr algn="ctr"/>
            <a:endParaRPr lang="en-US" sz="1050" b="1" dirty="0">
              <a:solidFill>
                <a:prstClr val="black"/>
              </a:solidFill>
              <a:latin typeface="Gill Sans" charset="0"/>
              <a:ea typeface="ヒラギノ角ゴ ProN W3" charset="-128"/>
              <a:sym typeface="Gill Sans" charset="0"/>
            </a:endParaRPr>
          </a:p>
          <a:p>
            <a:pPr algn="ctr"/>
            <a:r>
              <a:rPr lang="en-US" sz="1050" b="1" dirty="0">
                <a:solidFill>
                  <a:prstClr val="black"/>
                </a:solidFill>
                <a:latin typeface="Gill Sans" charset="0"/>
                <a:ea typeface="ヒラギノ角ゴ ProN W3" charset="-128"/>
                <a:sym typeface="Gill Sans" charset="0"/>
              </a:rPr>
              <a:t>Socioeconomic &amp; political context</a:t>
            </a:r>
          </a:p>
          <a:p>
            <a:pPr algn="ctr"/>
            <a:endParaRPr lang="en-US" sz="1050" b="1" dirty="0">
              <a:solidFill>
                <a:prstClr val="black"/>
              </a:solidFill>
              <a:latin typeface="Gill Sans" charset="0"/>
              <a:ea typeface="ヒラギノ角ゴ ProN W3" charset="-128"/>
              <a:sym typeface="Gill Sans" charset="0"/>
            </a:endParaRPr>
          </a:p>
          <a:p>
            <a:pPr algn="ctr"/>
            <a:r>
              <a:rPr lang="en-US" sz="1050" b="1" dirty="0">
                <a:solidFill>
                  <a:prstClr val="black"/>
                </a:solidFill>
                <a:latin typeface="Gill Sans" charset="0"/>
                <a:ea typeface="ヒラギノ角ゴ ProN W3" charset="-128"/>
                <a:sym typeface="Gill Sans" charset="0"/>
              </a:rPr>
              <a:t>Governance</a:t>
            </a:r>
          </a:p>
          <a:p>
            <a:pPr algn="ctr"/>
            <a:endParaRPr lang="en-US" sz="1050" b="1" dirty="0">
              <a:solidFill>
                <a:prstClr val="black"/>
              </a:solidFill>
              <a:latin typeface="Gill Sans" charset="0"/>
              <a:ea typeface="ヒラギノ角ゴ ProN W3" charset="-128"/>
              <a:sym typeface="Gill Sans" charset="0"/>
            </a:endParaRPr>
          </a:p>
          <a:p>
            <a:pPr algn="ctr"/>
            <a:r>
              <a:rPr lang="en-US" sz="1050" b="1" dirty="0">
                <a:solidFill>
                  <a:prstClr val="black"/>
                </a:solidFill>
                <a:latin typeface="Gill Sans" charset="0"/>
                <a:ea typeface="ヒラギノ角ゴ ProN W3" charset="-128"/>
                <a:sym typeface="Gill Sans" charset="0"/>
              </a:rPr>
              <a:t>Policy (Macroeconomic, Social, Health)</a:t>
            </a:r>
          </a:p>
          <a:p>
            <a:pPr algn="ctr"/>
            <a:endParaRPr lang="en-US" sz="1050" b="1" dirty="0">
              <a:solidFill>
                <a:prstClr val="black"/>
              </a:solidFill>
              <a:latin typeface="Gill Sans" charset="0"/>
              <a:ea typeface="ヒラギノ角ゴ ProN W3" charset="-128"/>
              <a:sym typeface="Gill Sans" charset="0"/>
            </a:endParaRPr>
          </a:p>
          <a:p>
            <a:pPr algn="ctr"/>
            <a:r>
              <a:rPr lang="en-US" sz="1050" b="1" dirty="0">
                <a:solidFill>
                  <a:prstClr val="black"/>
                </a:solidFill>
                <a:latin typeface="Gill Sans" charset="0"/>
                <a:ea typeface="ヒラギノ角ゴ ProN W3" charset="-128"/>
                <a:sym typeface="Gill Sans" charset="0"/>
              </a:rPr>
              <a:t>Cultural and societal norms and values</a:t>
            </a:r>
          </a:p>
        </p:txBody>
      </p:sp>
      <p:sp>
        <p:nvSpPr>
          <p:cNvPr id="7" name="Rectangle 6"/>
          <p:cNvSpPr/>
          <p:nvPr/>
        </p:nvSpPr>
        <p:spPr bwMode="auto">
          <a:xfrm>
            <a:off x="3310905" y="2049363"/>
            <a:ext cx="1301948" cy="478520"/>
          </a:xfrm>
          <a:prstGeom prst="rect">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48221" tIns="24110" rIns="48221" bIns="24110" numCol="1" rtlCol="0" anchor="ctr" anchorCtr="0" compatLnSpc="1">
            <a:prstTxWarp prst="textNoShape">
              <a:avLst/>
            </a:prstTxWarp>
          </a:bodyPr>
          <a:lstStyle/>
          <a:p>
            <a:pPr algn="ctr"/>
            <a:r>
              <a:rPr lang="en-US" sz="1050" b="1" dirty="0">
                <a:solidFill>
                  <a:prstClr val="white"/>
                </a:solidFill>
                <a:latin typeface="Gill Sans" charset="0"/>
                <a:ea typeface="ヒラギノ角ゴ ProN W3" charset="-128"/>
                <a:cs typeface="ヒラギノ角ゴ ProN W3" charset="-128"/>
                <a:sym typeface="Gill Sans" charset="0"/>
              </a:rPr>
              <a:t>Social Position</a:t>
            </a:r>
          </a:p>
        </p:txBody>
      </p:sp>
      <p:sp>
        <p:nvSpPr>
          <p:cNvPr id="8" name="Rectangle 7"/>
          <p:cNvSpPr/>
          <p:nvPr/>
        </p:nvSpPr>
        <p:spPr bwMode="auto">
          <a:xfrm>
            <a:off x="3310905" y="2598842"/>
            <a:ext cx="1301948" cy="1359321"/>
          </a:xfrm>
          <a:prstGeom prst="rect">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48221" tIns="24110" rIns="48221" bIns="24110" numCol="1" rtlCol="0" anchor="ctr" anchorCtr="0" compatLnSpc="1">
            <a:prstTxWarp prst="textNoShape">
              <a:avLst/>
            </a:prstTxWarp>
          </a:bodyPr>
          <a:lstStyle/>
          <a:p>
            <a:pPr algn="ctr">
              <a:lnSpc>
                <a:spcPct val="150000"/>
              </a:lnSpc>
            </a:pPr>
            <a:r>
              <a:rPr lang="en-US" sz="1050" b="1" dirty="0">
                <a:solidFill>
                  <a:prstClr val="white"/>
                </a:solidFill>
                <a:latin typeface="Gill Sans" charset="0"/>
                <a:ea typeface="ヒラギノ角ゴ ProN W3" charset="-128"/>
                <a:sym typeface="Gill Sans" charset="0"/>
              </a:rPr>
              <a:t>Education</a:t>
            </a:r>
          </a:p>
          <a:p>
            <a:pPr algn="ctr">
              <a:lnSpc>
                <a:spcPct val="150000"/>
              </a:lnSpc>
            </a:pPr>
            <a:r>
              <a:rPr lang="en-US" sz="1050" b="1" dirty="0">
                <a:solidFill>
                  <a:prstClr val="white"/>
                </a:solidFill>
                <a:latin typeface="Gill Sans" charset="0"/>
                <a:ea typeface="ヒラギノ角ゴ ProN W3" charset="-128"/>
                <a:sym typeface="Gill Sans" charset="0"/>
              </a:rPr>
              <a:t>Occupation</a:t>
            </a:r>
          </a:p>
          <a:p>
            <a:pPr algn="ctr">
              <a:lnSpc>
                <a:spcPct val="150000"/>
              </a:lnSpc>
            </a:pPr>
            <a:r>
              <a:rPr lang="en-US" sz="1050" b="1" dirty="0">
                <a:solidFill>
                  <a:prstClr val="white"/>
                </a:solidFill>
                <a:latin typeface="Gill Sans" charset="0"/>
                <a:ea typeface="ヒラギノ角ゴ ProN W3" charset="-128"/>
                <a:sym typeface="Gill Sans" charset="0"/>
              </a:rPr>
              <a:t>Income</a:t>
            </a:r>
          </a:p>
          <a:p>
            <a:pPr algn="ctr">
              <a:lnSpc>
                <a:spcPct val="150000"/>
              </a:lnSpc>
            </a:pPr>
            <a:r>
              <a:rPr lang="en-US" sz="1050" b="1" dirty="0">
                <a:solidFill>
                  <a:prstClr val="white"/>
                </a:solidFill>
                <a:latin typeface="Gill Sans" charset="0"/>
                <a:ea typeface="ヒラギノ角ゴ ProN W3" charset="-128"/>
                <a:sym typeface="Gill Sans" charset="0"/>
              </a:rPr>
              <a:t>Gender</a:t>
            </a:r>
          </a:p>
          <a:p>
            <a:pPr algn="ctr">
              <a:lnSpc>
                <a:spcPct val="150000"/>
              </a:lnSpc>
            </a:pPr>
            <a:r>
              <a:rPr lang="en-US" sz="1050" b="1" dirty="0">
                <a:solidFill>
                  <a:prstClr val="white"/>
                </a:solidFill>
                <a:latin typeface="Gill Sans" charset="0"/>
                <a:ea typeface="ヒラギノ角ゴ ProN W3" charset="-128"/>
                <a:sym typeface="Gill Sans" charset="0"/>
              </a:rPr>
              <a:t>Ethnicity/Race</a:t>
            </a:r>
          </a:p>
        </p:txBody>
      </p:sp>
      <p:sp>
        <p:nvSpPr>
          <p:cNvPr id="9" name="Rectangle 8"/>
          <p:cNvSpPr/>
          <p:nvPr/>
        </p:nvSpPr>
        <p:spPr bwMode="auto">
          <a:xfrm>
            <a:off x="4964460" y="2049363"/>
            <a:ext cx="1334096" cy="1358206"/>
          </a:xfrm>
          <a:prstGeom prst="rect">
            <a:avLst/>
          </a:prstGeom>
          <a:solidFill>
            <a:srgbClr val="003366"/>
          </a:solidFill>
          <a:ln w="25400" cap="flat" cmpd="sng" algn="ctr">
            <a:solidFill>
              <a:srgbClr val="003366"/>
            </a:solidFill>
            <a:prstDash val="solid"/>
            <a:round/>
            <a:headEnd type="none" w="med" len="med"/>
            <a:tailEnd type="none" w="med" len="med"/>
          </a:ln>
          <a:effectLst/>
        </p:spPr>
        <p:txBody>
          <a:bodyPr vert="horz" wrap="square" lIns="48221" tIns="24110" rIns="48221" bIns="24110" numCol="1" rtlCol="0" anchor="t" anchorCtr="0" compatLnSpc="1">
            <a:prstTxWarp prst="textNoShape">
              <a:avLst/>
            </a:prstTxWarp>
          </a:bodyPr>
          <a:lstStyle/>
          <a:p>
            <a:pPr algn="ctr">
              <a:spcBef>
                <a:spcPts val="900"/>
              </a:spcBef>
            </a:pPr>
            <a:r>
              <a:rPr lang="en-US" sz="1050" dirty="0">
                <a:solidFill>
                  <a:prstClr val="white"/>
                </a:solidFill>
                <a:latin typeface="Gill Sans" charset="0"/>
                <a:ea typeface="ヒラギノ角ゴ ProN W3" charset="-128"/>
                <a:cs typeface="ヒラギノ角ゴ ProN W3" charset="-128"/>
                <a:sym typeface="Gill Sans" charset="0"/>
              </a:rPr>
              <a:t>Material circumstances</a:t>
            </a:r>
          </a:p>
          <a:p>
            <a:pPr algn="ctr">
              <a:lnSpc>
                <a:spcPct val="150000"/>
              </a:lnSpc>
            </a:pPr>
            <a:r>
              <a:rPr lang="en-US" sz="1050" dirty="0">
                <a:solidFill>
                  <a:prstClr val="white"/>
                </a:solidFill>
                <a:latin typeface="Gill Sans" charset="0"/>
                <a:ea typeface="ヒラギノ角ゴ ProN W3" charset="-128"/>
                <a:sym typeface="Gill Sans" charset="0"/>
              </a:rPr>
              <a:t>Social cohesion</a:t>
            </a:r>
          </a:p>
          <a:p>
            <a:pPr algn="ctr">
              <a:lnSpc>
                <a:spcPct val="150000"/>
              </a:lnSpc>
            </a:pPr>
            <a:r>
              <a:rPr lang="en-US" sz="1050" dirty="0">
                <a:solidFill>
                  <a:prstClr val="white"/>
                </a:solidFill>
                <a:latin typeface="Gill Sans" charset="0"/>
                <a:ea typeface="ヒラギノ角ゴ ProN W3" charset="-128"/>
                <a:cs typeface="ヒラギノ角ゴ ProN W3" charset="-128"/>
                <a:sym typeface="Gill Sans" charset="0"/>
              </a:rPr>
              <a:t>Psychosocial factors</a:t>
            </a:r>
          </a:p>
          <a:p>
            <a:pPr algn="ctr">
              <a:lnSpc>
                <a:spcPct val="150000"/>
              </a:lnSpc>
            </a:pPr>
            <a:r>
              <a:rPr lang="en-US" sz="1050" dirty="0">
                <a:solidFill>
                  <a:prstClr val="white"/>
                </a:solidFill>
                <a:latin typeface="Gill Sans" charset="0"/>
                <a:ea typeface="ヒラギノ角ゴ ProN W3" charset="-128"/>
                <a:sym typeface="Gill Sans" charset="0"/>
              </a:rPr>
              <a:t>Behaviors</a:t>
            </a:r>
          </a:p>
          <a:p>
            <a:pPr algn="ctr">
              <a:lnSpc>
                <a:spcPct val="150000"/>
              </a:lnSpc>
            </a:pPr>
            <a:r>
              <a:rPr lang="en-US" sz="1050" dirty="0">
                <a:solidFill>
                  <a:prstClr val="white"/>
                </a:solidFill>
                <a:latin typeface="Gill Sans" charset="0"/>
                <a:ea typeface="ヒラギノ角ゴ ProN W3" charset="-128"/>
                <a:cs typeface="ヒラギノ角ゴ ProN W3" charset="-128"/>
                <a:sym typeface="Gill Sans" charset="0"/>
              </a:rPr>
              <a:t>Biological factors</a:t>
            </a:r>
          </a:p>
        </p:txBody>
      </p:sp>
      <p:sp>
        <p:nvSpPr>
          <p:cNvPr id="11" name="Rectangle 10"/>
          <p:cNvSpPr/>
          <p:nvPr/>
        </p:nvSpPr>
        <p:spPr bwMode="auto">
          <a:xfrm>
            <a:off x="4906360" y="3706597"/>
            <a:ext cx="1554269" cy="289322"/>
          </a:xfrm>
          <a:prstGeom prst="rect">
            <a:avLst/>
          </a:prstGeom>
          <a:noFill/>
          <a:ln w="76200" cap="flat" cmpd="sng" algn="ctr">
            <a:solidFill>
              <a:srgbClr val="003366"/>
            </a:solidFill>
            <a:prstDash val="solid"/>
            <a:round/>
            <a:headEnd type="none" w="med" len="med"/>
            <a:tailEnd type="none" w="med" len="med"/>
          </a:ln>
          <a:effectLst/>
        </p:spPr>
        <p:txBody>
          <a:bodyPr vert="horz" wrap="square" lIns="48221" tIns="24110" rIns="48221" bIns="24110" numCol="1" rtlCol="0" anchor="ctr" anchorCtr="0" compatLnSpc="1">
            <a:prstTxWarp prst="textNoShape">
              <a:avLst/>
            </a:prstTxWarp>
          </a:bodyPr>
          <a:lstStyle/>
          <a:p>
            <a:pPr algn="ctr"/>
            <a:r>
              <a:rPr lang="en-US" sz="1050" b="1" dirty="0">
                <a:solidFill>
                  <a:srgbClr val="000000"/>
                </a:solidFill>
                <a:latin typeface="Gill Sans" charset="0"/>
                <a:ea typeface="ヒラギノ角ゴ ProN W3" charset="-128"/>
                <a:sym typeface="Gill Sans" charset="0"/>
              </a:rPr>
              <a:t>Health-Care System</a:t>
            </a:r>
          </a:p>
        </p:txBody>
      </p:sp>
      <p:sp>
        <p:nvSpPr>
          <p:cNvPr id="12" name="Isosceles Triangle 11"/>
          <p:cNvSpPr/>
          <p:nvPr/>
        </p:nvSpPr>
        <p:spPr bwMode="auto">
          <a:xfrm rot="5400000">
            <a:off x="3041675" y="2396951"/>
            <a:ext cx="127248" cy="120551"/>
          </a:xfrm>
          <a:prstGeom prst="triangle">
            <a:avLst/>
          </a:prstGeom>
          <a:solidFill>
            <a:srgbClr val="66CCFF"/>
          </a:solidFill>
          <a:ln w="25400" cap="flat" cmpd="sng" algn="ctr">
            <a:solidFill>
              <a:srgbClr val="66CCFF"/>
            </a:solidFill>
            <a:prstDash val="solid"/>
            <a:round/>
            <a:headEnd type="none" w="med" len="med"/>
            <a:tailEnd type="none" w="med" len="med"/>
          </a:ln>
          <a:effectLst/>
        </p:spPr>
        <p:txBody>
          <a:bodyPr vert="horz" wrap="square" lIns="48221" tIns="24110" rIns="48221" bIns="24110" numCol="1" rtlCol="0" anchor="t" anchorCtr="0" compatLnSpc="1">
            <a:prstTxWarp prst="textNoShape">
              <a:avLst/>
            </a:prstTxWarp>
          </a:bodyPr>
          <a:lstStyle/>
          <a:p>
            <a:pPr algn="ctr"/>
            <a:endParaRPr lang="en-US" sz="2215">
              <a:solidFill>
                <a:srgbClr val="000000"/>
              </a:solidFill>
              <a:latin typeface="Gill Sans" charset="0"/>
              <a:ea typeface="ヒラギノ角ゴ ProN W3" charset="-128"/>
              <a:cs typeface="ヒラギノ角ゴ ProN W3" charset="-128"/>
              <a:sym typeface="Gill Sans" charset="0"/>
            </a:endParaRPr>
          </a:p>
        </p:txBody>
      </p:sp>
      <p:sp>
        <p:nvSpPr>
          <p:cNvPr id="13" name="Isosceles Triangle 12"/>
          <p:cNvSpPr/>
          <p:nvPr/>
        </p:nvSpPr>
        <p:spPr bwMode="auto">
          <a:xfrm rot="5400000">
            <a:off x="3041675" y="2913087"/>
            <a:ext cx="127248" cy="120551"/>
          </a:xfrm>
          <a:prstGeom prst="triangle">
            <a:avLst/>
          </a:prstGeom>
          <a:solidFill>
            <a:srgbClr val="66CCFF"/>
          </a:solidFill>
          <a:ln w="25400" cap="flat" cmpd="sng" algn="ctr">
            <a:solidFill>
              <a:srgbClr val="66CCFF"/>
            </a:solidFill>
            <a:prstDash val="solid"/>
            <a:round/>
            <a:headEnd type="none" w="med" len="med"/>
            <a:tailEnd type="none" w="med" len="med"/>
          </a:ln>
          <a:effectLst/>
        </p:spPr>
        <p:txBody>
          <a:bodyPr vert="horz" wrap="square" lIns="48221" tIns="24110" rIns="48221" bIns="24110" numCol="1" rtlCol="0" anchor="t" anchorCtr="0" compatLnSpc="1">
            <a:prstTxWarp prst="textNoShape">
              <a:avLst/>
            </a:prstTxWarp>
          </a:bodyPr>
          <a:lstStyle/>
          <a:p>
            <a:pPr algn="ctr"/>
            <a:endParaRPr lang="en-US" sz="2215">
              <a:solidFill>
                <a:srgbClr val="000000"/>
              </a:solidFill>
              <a:latin typeface="Gill Sans" charset="0"/>
              <a:ea typeface="ヒラギノ角ゴ ProN W3" charset="-128"/>
              <a:cs typeface="ヒラギノ角ゴ ProN W3" charset="-128"/>
              <a:sym typeface="Gill Sans" charset="0"/>
            </a:endParaRPr>
          </a:p>
        </p:txBody>
      </p:sp>
      <p:sp>
        <p:nvSpPr>
          <p:cNvPr id="14" name="Isosceles Triangle 13"/>
          <p:cNvSpPr/>
          <p:nvPr/>
        </p:nvSpPr>
        <p:spPr bwMode="auto">
          <a:xfrm rot="16200000" flipH="1">
            <a:off x="3041675" y="2655019"/>
            <a:ext cx="127248" cy="120551"/>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48221" tIns="24110" rIns="48221" bIns="24110" numCol="1" rtlCol="0" anchor="t" anchorCtr="0" compatLnSpc="1">
            <a:prstTxWarp prst="textNoShape">
              <a:avLst/>
            </a:prstTxWarp>
          </a:bodyPr>
          <a:lstStyle/>
          <a:p>
            <a:pPr algn="ctr"/>
            <a:endParaRPr lang="en-US" sz="2215">
              <a:solidFill>
                <a:srgbClr val="000000"/>
              </a:solidFill>
              <a:latin typeface="Gill Sans" charset="0"/>
              <a:ea typeface="ヒラギノ角ゴ ProN W3" charset="-128"/>
              <a:cs typeface="ヒラギノ角ゴ ProN W3" charset="-128"/>
              <a:sym typeface="Gill Sans" charset="0"/>
            </a:endParaRPr>
          </a:p>
        </p:txBody>
      </p:sp>
      <p:sp>
        <p:nvSpPr>
          <p:cNvPr id="15" name="Isosceles Triangle 14"/>
          <p:cNvSpPr/>
          <p:nvPr/>
        </p:nvSpPr>
        <p:spPr bwMode="auto">
          <a:xfrm rot="16200000" flipH="1">
            <a:off x="3041675" y="3171155"/>
            <a:ext cx="127248" cy="120551"/>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48221" tIns="24110" rIns="48221" bIns="24110" numCol="1" rtlCol="0" anchor="t" anchorCtr="0" compatLnSpc="1">
            <a:prstTxWarp prst="textNoShape">
              <a:avLst/>
            </a:prstTxWarp>
          </a:bodyPr>
          <a:lstStyle/>
          <a:p>
            <a:pPr algn="ctr"/>
            <a:endParaRPr lang="en-US" sz="2215">
              <a:solidFill>
                <a:srgbClr val="000000"/>
              </a:solidFill>
              <a:latin typeface="Gill Sans" charset="0"/>
              <a:ea typeface="ヒラギノ角ゴ ProN W3" charset="-128"/>
              <a:cs typeface="ヒラギノ角ゴ ProN W3" charset="-128"/>
              <a:sym typeface="Gill Sans" charset="0"/>
            </a:endParaRPr>
          </a:p>
        </p:txBody>
      </p:sp>
      <p:sp>
        <p:nvSpPr>
          <p:cNvPr id="16" name="Isosceles Triangle 15"/>
          <p:cNvSpPr/>
          <p:nvPr/>
        </p:nvSpPr>
        <p:spPr bwMode="auto">
          <a:xfrm rot="5400000">
            <a:off x="4744790" y="2374180"/>
            <a:ext cx="127248" cy="120551"/>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48221" tIns="24110" rIns="48221" bIns="24110" numCol="1" rtlCol="0" anchor="t" anchorCtr="0" compatLnSpc="1">
            <a:prstTxWarp prst="textNoShape">
              <a:avLst/>
            </a:prstTxWarp>
          </a:bodyPr>
          <a:lstStyle/>
          <a:p>
            <a:pPr algn="ctr"/>
            <a:endParaRPr lang="en-US" sz="2215">
              <a:solidFill>
                <a:srgbClr val="000000"/>
              </a:solidFill>
              <a:latin typeface="Gill Sans" charset="0"/>
              <a:ea typeface="ヒラギノ角ゴ ProN W3" charset="-128"/>
              <a:cs typeface="ヒラギノ角ゴ ProN W3" charset="-128"/>
              <a:sym typeface="Gill Sans" charset="0"/>
            </a:endParaRPr>
          </a:p>
        </p:txBody>
      </p:sp>
      <p:sp>
        <p:nvSpPr>
          <p:cNvPr id="17" name="Isosceles Triangle 16"/>
          <p:cNvSpPr/>
          <p:nvPr/>
        </p:nvSpPr>
        <p:spPr bwMode="auto">
          <a:xfrm rot="5400000">
            <a:off x="4744790" y="2712393"/>
            <a:ext cx="127248" cy="120551"/>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48221" tIns="24110" rIns="48221" bIns="24110" numCol="1" rtlCol="0" anchor="t" anchorCtr="0" compatLnSpc="1">
            <a:prstTxWarp prst="textNoShape">
              <a:avLst/>
            </a:prstTxWarp>
          </a:bodyPr>
          <a:lstStyle/>
          <a:p>
            <a:pPr algn="ctr"/>
            <a:endParaRPr lang="en-US" sz="2215">
              <a:solidFill>
                <a:srgbClr val="000000"/>
              </a:solidFill>
              <a:latin typeface="Gill Sans" charset="0"/>
              <a:ea typeface="ヒラギノ角ゴ ProN W3" charset="-128"/>
              <a:cs typeface="ヒラギノ角ゴ ProN W3" charset="-128"/>
              <a:sym typeface="Gill Sans" charset="0"/>
            </a:endParaRPr>
          </a:p>
        </p:txBody>
      </p:sp>
      <p:sp>
        <p:nvSpPr>
          <p:cNvPr id="18" name="Isosceles Triangle 17"/>
          <p:cNvSpPr/>
          <p:nvPr/>
        </p:nvSpPr>
        <p:spPr bwMode="auto">
          <a:xfrm rot="5400000">
            <a:off x="4744790" y="3050605"/>
            <a:ext cx="127248" cy="120551"/>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48221" tIns="24110" rIns="48221" bIns="24110" numCol="1" rtlCol="0" anchor="t" anchorCtr="0" compatLnSpc="1">
            <a:prstTxWarp prst="textNoShape">
              <a:avLst/>
            </a:prstTxWarp>
          </a:bodyPr>
          <a:lstStyle/>
          <a:p>
            <a:pPr algn="ctr"/>
            <a:endParaRPr lang="en-US" sz="2215">
              <a:solidFill>
                <a:srgbClr val="000000"/>
              </a:solidFill>
              <a:latin typeface="Gill Sans" charset="0"/>
              <a:ea typeface="ヒラギノ角ゴ ProN W3" charset="-128"/>
              <a:cs typeface="ヒラギノ角ゴ ProN W3" charset="-128"/>
              <a:sym typeface="Gill Sans" charset="0"/>
            </a:endParaRPr>
          </a:p>
        </p:txBody>
      </p:sp>
      <p:cxnSp>
        <p:nvCxnSpPr>
          <p:cNvPr id="19" name="Straight Arrow Connector 18"/>
          <p:cNvCxnSpPr/>
          <p:nvPr/>
        </p:nvCxnSpPr>
        <p:spPr bwMode="auto">
          <a:xfrm flipV="1">
            <a:off x="2924473" y="4457700"/>
            <a:ext cx="3616523" cy="11562"/>
          </a:xfrm>
          <a:prstGeom prst="straightConnector1">
            <a:avLst/>
          </a:prstGeom>
          <a:blipFill dpi="0" rotWithShape="0">
            <a:blip r:embed="rId3"/>
            <a:srcRect/>
            <a:tile tx="0" ty="0" sx="100000" sy="100000" flip="none" algn="tl"/>
          </a:blipFill>
          <a:ln w="101600" cap="flat" cmpd="sng" algn="ctr">
            <a:solidFill>
              <a:srgbClr val="0099FF"/>
            </a:solidFill>
            <a:prstDash val="solid"/>
            <a:round/>
            <a:headEnd type="none" w="med" len="med"/>
            <a:tailEnd type="triangle"/>
          </a:ln>
          <a:effectLst/>
        </p:spPr>
      </p:cxnSp>
      <p:sp>
        <p:nvSpPr>
          <p:cNvPr id="20" name="TextBox 19"/>
          <p:cNvSpPr txBox="1"/>
          <p:nvPr/>
        </p:nvSpPr>
        <p:spPr>
          <a:xfrm>
            <a:off x="2884290" y="4209201"/>
            <a:ext cx="3414266" cy="254685"/>
          </a:xfrm>
          <a:prstGeom prst="rect">
            <a:avLst/>
          </a:prstGeom>
          <a:noFill/>
        </p:spPr>
        <p:txBody>
          <a:bodyPr wrap="square" rtlCol="0">
            <a:spAutoFit/>
          </a:bodyPr>
          <a:lstStyle/>
          <a:p>
            <a:pPr algn="ctr"/>
            <a:r>
              <a:rPr lang="en-US" sz="1055" b="1" dirty="0">
                <a:solidFill>
                  <a:srgbClr val="0099FF"/>
                </a:solidFill>
                <a:latin typeface="Gill Sans" charset="0"/>
                <a:ea typeface="ヒラギノ角ゴ ProN W3" charset="-128"/>
                <a:sym typeface="Gill Sans" charset="0"/>
              </a:rPr>
              <a:t>SOCIAL DETERMINANTS OF HEALTH INEQUITIES</a:t>
            </a:r>
          </a:p>
        </p:txBody>
      </p:sp>
      <p:cxnSp>
        <p:nvCxnSpPr>
          <p:cNvPr id="21" name="Straight Arrow Connector 20"/>
          <p:cNvCxnSpPr>
            <a:stCxn id="9" idx="2"/>
          </p:cNvCxnSpPr>
          <p:nvPr/>
        </p:nvCxnSpPr>
        <p:spPr bwMode="auto">
          <a:xfrm>
            <a:off x="5631508" y="3407569"/>
            <a:ext cx="0" cy="281285"/>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2" name="Elbow Connector 21"/>
          <p:cNvCxnSpPr>
            <a:stCxn id="11" idx="3"/>
          </p:cNvCxnSpPr>
          <p:nvPr/>
        </p:nvCxnSpPr>
        <p:spPr bwMode="auto">
          <a:xfrm flipV="1">
            <a:off x="6460629" y="2724944"/>
            <a:ext cx="559388" cy="1126313"/>
          </a:xfrm>
          <a:prstGeom prst="bentConnector2">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3" name="Elbow Connector 22"/>
          <p:cNvCxnSpPr/>
          <p:nvPr/>
        </p:nvCxnSpPr>
        <p:spPr bwMode="auto">
          <a:xfrm rot="10800000">
            <a:off x="2924473" y="1693068"/>
            <a:ext cx="4339829" cy="517029"/>
          </a:xfrm>
          <a:prstGeom prst="bentConnector3">
            <a:avLst>
              <a:gd name="adj1" fmla="val 0"/>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grpSp>
        <p:nvGrpSpPr>
          <p:cNvPr id="24" name="Group 23"/>
          <p:cNvGrpSpPr/>
          <p:nvPr/>
        </p:nvGrpSpPr>
        <p:grpSpPr>
          <a:xfrm>
            <a:off x="3961879" y="1848445"/>
            <a:ext cx="2860403" cy="401836"/>
            <a:chOff x="5421629" y="3505199"/>
            <a:chExt cx="5424172" cy="762000"/>
          </a:xfrm>
        </p:grpSpPr>
        <p:cxnSp>
          <p:nvCxnSpPr>
            <p:cNvPr id="31" name="Elbow Connector 30"/>
            <p:cNvCxnSpPr/>
            <p:nvPr/>
          </p:nvCxnSpPr>
          <p:spPr bwMode="auto">
            <a:xfrm rot="10800000">
              <a:off x="5421630" y="3505199"/>
              <a:ext cx="5424171" cy="762000"/>
            </a:xfrm>
            <a:prstGeom prst="bentConnector3">
              <a:avLst>
                <a:gd name="adj1" fmla="val 314"/>
              </a:avLst>
            </a:prstGeom>
            <a:blipFill dpi="0" rotWithShape="0">
              <a:blip r:embed="rId3"/>
              <a:srcRect/>
              <a:tile tx="0" ty="0" sx="100000" sy="100000" flip="none" algn="tl"/>
            </a:blipFill>
            <a:ln w="28575" cap="flat" cmpd="sng" algn="ctr">
              <a:solidFill>
                <a:srgbClr val="000000"/>
              </a:solidFill>
              <a:prstDash val="solid"/>
              <a:round/>
              <a:headEnd type="none" w="med" len="med"/>
              <a:tailEnd type="none" w="med" len="med"/>
            </a:ln>
            <a:effectLst/>
          </p:spPr>
        </p:cxnSp>
        <p:cxnSp>
          <p:nvCxnSpPr>
            <p:cNvPr id="32" name="Straight Arrow Connector 31"/>
            <p:cNvCxnSpPr>
              <a:endCxn id="7" idx="0"/>
            </p:cNvCxnSpPr>
            <p:nvPr/>
          </p:nvCxnSpPr>
          <p:spPr bwMode="auto">
            <a:xfrm>
              <a:off x="5421629" y="3505199"/>
              <a:ext cx="0" cy="38100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grpSp>
      <p:cxnSp>
        <p:nvCxnSpPr>
          <p:cNvPr id="25" name="Straight Connector 24"/>
          <p:cNvCxnSpPr/>
          <p:nvPr/>
        </p:nvCxnSpPr>
        <p:spPr bwMode="auto">
          <a:xfrm>
            <a:off x="6460629" y="2290465"/>
            <a:ext cx="0" cy="1446610"/>
          </a:xfrm>
          <a:prstGeom prst="line">
            <a:avLst/>
          </a:prstGeom>
          <a:blipFill dpi="0" rotWithShape="0">
            <a:blip r:embed="rId3"/>
            <a:srcRect/>
            <a:tile tx="0" ty="0" sx="100000" sy="100000" flip="none" algn="tl"/>
          </a:blipFill>
          <a:ln w="28575" cap="flat" cmpd="sng" algn="ctr">
            <a:solidFill>
              <a:srgbClr val="000000"/>
            </a:solidFill>
            <a:prstDash val="solid"/>
            <a:round/>
            <a:headEnd type="none" w="med" len="med"/>
            <a:tailEnd type="none" w="med" len="med"/>
          </a:ln>
          <a:effectLst/>
        </p:spPr>
      </p:cxnSp>
      <p:cxnSp>
        <p:nvCxnSpPr>
          <p:cNvPr id="26" name="Straight Arrow Connector 25"/>
          <p:cNvCxnSpPr/>
          <p:nvPr/>
        </p:nvCxnSpPr>
        <p:spPr bwMode="auto">
          <a:xfrm flipH="1">
            <a:off x="6298555" y="2290465"/>
            <a:ext cx="162074"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7" name="Straight Arrow Connector 26"/>
          <p:cNvCxnSpPr/>
          <p:nvPr/>
        </p:nvCxnSpPr>
        <p:spPr bwMode="auto">
          <a:xfrm flipH="1">
            <a:off x="6298555" y="2527883"/>
            <a:ext cx="162074"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8" name="Straight Arrow Connector 27"/>
          <p:cNvCxnSpPr/>
          <p:nvPr/>
        </p:nvCxnSpPr>
        <p:spPr bwMode="auto">
          <a:xfrm flipH="1">
            <a:off x="6298555" y="2727127"/>
            <a:ext cx="162074"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9" name="Straight Arrow Connector 28"/>
          <p:cNvCxnSpPr/>
          <p:nvPr/>
        </p:nvCxnSpPr>
        <p:spPr bwMode="auto">
          <a:xfrm flipH="1">
            <a:off x="6298555" y="2973586"/>
            <a:ext cx="162074"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30" name="Straight Arrow Connector 29"/>
          <p:cNvCxnSpPr/>
          <p:nvPr/>
        </p:nvCxnSpPr>
        <p:spPr bwMode="auto">
          <a:xfrm flipH="1">
            <a:off x="6298555" y="3174504"/>
            <a:ext cx="162074"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sp>
        <p:nvSpPr>
          <p:cNvPr id="34" name="Title 6"/>
          <p:cNvSpPr>
            <a:spLocks noGrp="1"/>
          </p:cNvSpPr>
          <p:nvPr>
            <p:ph type="title"/>
          </p:nvPr>
        </p:nvSpPr>
        <p:spPr>
          <a:xfrm>
            <a:off x="1614487" y="273845"/>
            <a:ext cx="6215063" cy="994172"/>
          </a:xfrm>
        </p:spPr>
        <p:txBody>
          <a:bodyPr>
            <a:normAutofit/>
          </a:bodyPr>
          <a:lstStyle/>
          <a:p>
            <a:r>
              <a:rPr lang="en-US" sz="2321" b="1" dirty="0"/>
              <a:t>Putting it in Context: World Health Organization’s Commission on Social Determinants of Health Framework</a:t>
            </a:r>
          </a:p>
        </p:txBody>
      </p:sp>
      <p:sp>
        <p:nvSpPr>
          <p:cNvPr id="35" name="Rectangle 34"/>
          <p:cNvSpPr/>
          <p:nvPr/>
        </p:nvSpPr>
        <p:spPr>
          <a:xfrm>
            <a:off x="6503985" y="4344766"/>
            <a:ext cx="2580825" cy="352148"/>
          </a:xfrm>
          <a:prstGeom prst="rect">
            <a:avLst/>
          </a:prstGeom>
        </p:spPr>
        <p:txBody>
          <a:bodyPr wrap="square">
            <a:spAutoFit/>
          </a:bodyPr>
          <a:lstStyle/>
          <a:p>
            <a:r>
              <a:rPr lang="en-US" sz="844" dirty="0">
                <a:latin typeface="Gill Sans" charset="0"/>
                <a:ea typeface="ヒラギノ角ゴ ProN W3" charset="-128"/>
                <a:sym typeface="Gill Sans" charset="0"/>
              </a:rPr>
              <a:t>http://www.who.int/social_determinants/thecommission/finalreport/graphs/en/</a:t>
            </a:r>
          </a:p>
        </p:txBody>
      </p:sp>
      <p:sp>
        <p:nvSpPr>
          <p:cNvPr id="10" name="Rectangle 9"/>
          <p:cNvSpPr/>
          <p:nvPr/>
        </p:nvSpPr>
        <p:spPr bwMode="auto">
          <a:xfrm>
            <a:off x="6540997" y="2204740"/>
            <a:ext cx="1044773" cy="522387"/>
          </a:xfrm>
          <a:prstGeom prst="rect">
            <a:avLst/>
          </a:prstGeom>
          <a:solidFill>
            <a:schemeClr val="bg1"/>
          </a:solidFill>
          <a:ln w="76200" cap="flat" cmpd="sng" algn="ctr">
            <a:solidFill>
              <a:srgbClr val="0099FF"/>
            </a:solidFill>
            <a:prstDash val="solid"/>
            <a:round/>
            <a:headEnd type="none" w="med" len="med"/>
            <a:tailEnd type="none" w="med" len="med"/>
          </a:ln>
          <a:effectLst/>
        </p:spPr>
        <p:txBody>
          <a:bodyPr vert="horz" wrap="square" lIns="48221" tIns="24110" rIns="48221" bIns="24110" numCol="1" rtlCol="0" anchor="t" anchorCtr="0" compatLnSpc="1">
            <a:prstTxWarp prst="textNoShape">
              <a:avLst/>
            </a:prstTxWarp>
          </a:bodyPr>
          <a:lstStyle/>
          <a:p>
            <a:pPr algn="ctr"/>
            <a:r>
              <a:rPr lang="en-US" sz="1050" b="1" dirty="0">
                <a:solidFill>
                  <a:srgbClr val="000000"/>
                </a:solidFill>
                <a:latin typeface="Gill Sans" charset="0"/>
                <a:ea typeface="ヒラギノ角ゴ ProN W3" charset="-128"/>
                <a:sym typeface="Gill Sans" charset="0"/>
              </a:rPr>
              <a:t>Distribution of health and</a:t>
            </a:r>
          </a:p>
          <a:p>
            <a:pPr algn="ctr"/>
            <a:r>
              <a:rPr lang="en-US" sz="1050" b="1" dirty="0">
                <a:solidFill>
                  <a:srgbClr val="000000"/>
                </a:solidFill>
                <a:latin typeface="Gill Sans" charset="0"/>
                <a:ea typeface="ヒラギノ角ゴ ProN W3" charset="-128"/>
                <a:sym typeface="Gill Sans" charset="0"/>
              </a:rPr>
              <a:t> well-being</a:t>
            </a:r>
          </a:p>
        </p:txBody>
      </p:sp>
      <p:sp>
        <p:nvSpPr>
          <p:cNvPr id="2" name="Oval 1"/>
          <p:cNvSpPr/>
          <p:nvPr/>
        </p:nvSpPr>
        <p:spPr>
          <a:xfrm>
            <a:off x="4972051" y="2857500"/>
            <a:ext cx="1345034" cy="32147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06688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05979"/>
            <a:ext cx="8229600" cy="857250"/>
          </a:xfrm>
        </p:spPr>
        <p:txBody>
          <a:bodyPr>
            <a:noAutofit/>
          </a:bodyPr>
          <a:lstStyle/>
          <a:p>
            <a:r>
              <a:rPr lang="en-US" sz="3600" dirty="0">
                <a:solidFill>
                  <a:schemeClr val="tx1"/>
                </a:solidFill>
              </a:rPr>
              <a:t>Social Determinants of Health (SDOH)</a:t>
            </a:r>
          </a:p>
        </p:txBody>
      </p:sp>
      <p:sp>
        <p:nvSpPr>
          <p:cNvPr id="5" name="Content Placeholder 4"/>
          <p:cNvSpPr>
            <a:spLocks noGrp="1"/>
          </p:cNvSpPr>
          <p:nvPr>
            <p:ph sz="half" idx="1"/>
          </p:nvPr>
        </p:nvSpPr>
        <p:spPr>
          <a:xfrm>
            <a:off x="457200" y="1474839"/>
            <a:ext cx="4038600" cy="3119784"/>
          </a:xfrm>
        </p:spPr>
        <p:txBody>
          <a:bodyPr/>
          <a:lstStyle/>
          <a:p>
            <a:r>
              <a:rPr lang="en-US" dirty="0">
                <a:solidFill>
                  <a:schemeClr val="tx1"/>
                </a:solidFill>
              </a:rPr>
              <a:t>conditions in which people are born, grow, work, live, and age</a:t>
            </a:r>
          </a:p>
          <a:p>
            <a:r>
              <a:rPr lang="en-US" dirty="0">
                <a:solidFill>
                  <a:schemeClr val="tx1"/>
                </a:solidFill>
              </a:rPr>
              <a:t>broader set of forces and systems that shape the conditions of daily life</a:t>
            </a:r>
          </a:p>
        </p:txBody>
      </p:sp>
      <p:graphicFrame>
        <p:nvGraphicFramePr>
          <p:cNvPr id="6" name="Diagram 5"/>
          <p:cNvGraphicFramePr/>
          <p:nvPr/>
        </p:nvGraphicFramePr>
        <p:xfrm>
          <a:off x="3712594" y="1063229"/>
          <a:ext cx="5266815" cy="3827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5742122" y="2456481"/>
            <a:ext cx="1349594" cy="121661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100" b="1" dirty="0"/>
              <a:t>SDOH</a:t>
            </a:r>
            <a:endParaRPr lang="en-US" sz="900" b="1" dirty="0"/>
          </a:p>
        </p:txBody>
      </p:sp>
    </p:spTree>
    <p:extLst>
      <p:ext uri="{BB962C8B-B14F-4D97-AF65-F5344CB8AC3E}">
        <p14:creationId xmlns:p14="http://schemas.microsoft.com/office/powerpoint/2010/main" val="1323412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51036" y="538582"/>
            <a:ext cx="7021567" cy="3592414"/>
          </a:xfrm>
        </p:spPr>
        <p:txBody>
          <a:bodyPr>
            <a:noAutofit/>
          </a:bodyPr>
          <a:lstStyle/>
          <a:p>
            <a:r>
              <a:rPr lang="en-US" sz="1800" b="1" dirty="0">
                <a:solidFill>
                  <a:schemeClr val="tx1"/>
                </a:solidFill>
              </a:rPr>
              <a:t>“Unnatural Causes. Place Matters” (PBS 2008)</a:t>
            </a:r>
          </a:p>
          <a:p>
            <a:pPr>
              <a:defRPr/>
            </a:pPr>
            <a:r>
              <a:rPr lang="en-US" sz="1800" i="1" dirty="0">
                <a:solidFill>
                  <a:schemeClr val="tx1"/>
                </a:solidFill>
                <a:latin typeface="Trebuchet MS" pitchFamily="34" charset="0"/>
                <a:cs typeface="Arial" charset="0"/>
              </a:rPr>
              <a:t>Why is your street address…such a good predictor of your health?</a:t>
            </a:r>
            <a:endParaRPr lang="en-US" sz="1800" dirty="0">
              <a:solidFill>
                <a:schemeClr val="tx1"/>
              </a:solidFill>
              <a:latin typeface="Trebuchet MS" pitchFamily="34" charset="0"/>
              <a:cs typeface="Arial" charset="0"/>
            </a:endParaRPr>
          </a:p>
          <a:p>
            <a:pPr>
              <a:defRPr/>
            </a:pPr>
            <a:r>
              <a:rPr lang="en-US" sz="1800" dirty="0">
                <a:solidFill>
                  <a:schemeClr val="tx1"/>
                </a:solidFill>
                <a:latin typeface="Trebuchet MS" pitchFamily="34" charset="0"/>
                <a:cs typeface="Arial" charset="0"/>
              </a:rPr>
              <a:t>“When we think about health, we usually think about health care and access to health care and the quality of care.  But what research clearly shows is that health is embedded in the larger conditions in which we live and work.…</a:t>
            </a:r>
          </a:p>
          <a:p>
            <a:pPr>
              <a:defRPr/>
            </a:pPr>
            <a:r>
              <a:rPr lang="en-US" sz="1800" dirty="0">
                <a:solidFill>
                  <a:schemeClr val="tx1"/>
                </a:solidFill>
                <a:latin typeface="Trebuchet MS" pitchFamily="34" charset="0"/>
                <a:cs typeface="Arial" charset="0"/>
              </a:rPr>
              <a:t>Sometimes, we naively think of improving health by simply changing behaviors.  </a:t>
            </a:r>
            <a:r>
              <a:rPr lang="en-US" sz="1800" b="1" dirty="0">
                <a:solidFill>
                  <a:srgbClr val="FF0000"/>
                </a:solidFill>
                <a:latin typeface="Trebuchet MS" pitchFamily="34" charset="0"/>
                <a:cs typeface="Arial" charset="0"/>
              </a:rPr>
              <a:t>But the choices of individuals are often limited by the environments in which they live.</a:t>
            </a:r>
            <a:r>
              <a:rPr lang="en-US" sz="1800" dirty="0">
                <a:solidFill>
                  <a:schemeClr val="tx1"/>
                </a:solidFill>
                <a:latin typeface="Trebuchet MS" pitchFamily="34" charset="0"/>
                <a:cs typeface="Arial" charset="0"/>
              </a:rPr>
              <a:t>” </a:t>
            </a:r>
          </a:p>
          <a:p>
            <a:pPr marL="266984" indent="-266984">
              <a:defRPr/>
            </a:pPr>
            <a:r>
              <a:rPr lang="en-US" sz="1800" dirty="0">
                <a:solidFill>
                  <a:schemeClr val="tx1"/>
                </a:solidFill>
                <a:latin typeface="Trebuchet MS" pitchFamily="34" charset="0"/>
                <a:cs typeface="Arial" charset="0"/>
              </a:rPr>
              <a:t>(David Williams)</a:t>
            </a:r>
          </a:p>
          <a:p>
            <a:endParaRPr lang="en-US" sz="1800" dirty="0">
              <a:solidFill>
                <a:schemeClr val="tx1"/>
              </a:solidFill>
            </a:endParaRPr>
          </a:p>
        </p:txBody>
      </p:sp>
    </p:spTree>
    <p:extLst>
      <p:ext uri="{BB962C8B-B14F-4D97-AF65-F5344CB8AC3E}">
        <p14:creationId xmlns:p14="http://schemas.microsoft.com/office/powerpoint/2010/main" val="2132555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1" y="457201"/>
            <a:ext cx="2268935" cy="312506"/>
          </a:xfrm>
        </p:spPr>
        <p:txBody>
          <a:bodyPr>
            <a:normAutofit fontScale="90000"/>
          </a:bodyPr>
          <a:lstStyle/>
          <a:p>
            <a:r>
              <a:rPr lang="en-US" dirty="0" smtClean="0"/>
              <a:t>Cells-to-Society model</a:t>
            </a:r>
            <a:endParaRPr lang="en-US" dirty="0"/>
          </a:p>
        </p:txBody>
      </p:sp>
      <p:sp>
        <p:nvSpPr>
          <p:cNvPr id="4" name="Text Placeholder 3"/>
          <p:cNvSpPr>
            <a:spLocks noGrp="1"/>
          </p:cNvSpPr>
          <p:nvPr>
            <p:ph type="body" sz="half" idx="2"/>
          </p:nvPr>
        </p:nvSpPr>
        <p:spPr>
          <a:xfrm>
            <a:off x="1485900" y="742951"/>
            <a:ext cx="2256235" cy="3851672"/>
          </a:xfrm>
        </p:spPr>
        <p:txBody>
          <a:bodyPr>
            <a:normAutofit/>
          </a:bodyPr>
          <a:lstStyle/>
          <a:p>
            <a:r>
              <a:rPr lang="en-US" dirty="0" smtClean="0"/>
              <a:t>A framework for multilevel research </a:t>
            </a:r>
          </a:p>
          <a:p>
            <a:r>
              <a:rPr lang="en-US" dirty="0" smtClean="0"/>
              <a:t>Centers for Population Health and Health Disparities, NIH</a:t>
            </a:r>
          </a:p>
          <a:p>
            <a:endParaRPr lang="en-US" dirty="0" smtClean="0"/>
          </a:p>
        </p:txBody>
      </p:sp>
      <p:sp>
        <p:nvSpPr>
          <p:cNvPr id="8" name="TextBox 7"/>
          <p:cNvSpPr txBox="1"/>
          <p:nvPr/>
        </p:nvSpPr>
        <p:spPr>
          <a:xfrm>
            <a:off x="1396566" y="4354165"/>
            <a:ext cx="1786066" cy="248209"/>
          </a:xfrm>
          <a:prstGeom prst="rect">
            <a:avLst/>
          </a:prstGeom>
          <a:noFill/>
        </p:spPr>
        <p:txBody>
          <a:bodyPr wrap="none" rtlCol="0">
            <a:spAutoFit/>
          </a:bodyPr>
          <a:lstStyle/>
          <a:p>
            <a:r>
              <a:rPr lang="en-US" sz="1013" dirty="0" err="1"/>
              <a:t>Warnecke</a:t>
            </a:r>
            <a:r>
              <a:rPr lang="en-US" sz="1013" dirty="0"/>
              <a:t> et al. AJPH 2008</a:t>
            </a:r>
          </a:p>
        </p:txBody>
      </p:sp>
      <p:sp>
        <p:nvSpPr>
          <p:cNvPr id="6" name="TextBox 5"/>
          <p:cNvSpPr txBox="1"/>
          <p:nvPr/>
        </p:nvSpPr>
        <p:spPr>
          <a:xfrm>
            <a:off x="4471256" y="1196979"/>
            <a:ext cx="1457325" cy="386773"/>
          </a:xfrm>
          <a:prstGeom prst="rect">
            <a:avLst/>
          </a:prstGeom>
          <a:solidFill>
            <a:schemeClr val="accent4">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675" b="1" u="sng" dirty="0">
                <a:solidFill>
                  <a:prstClr val="black"/>
                </a:solidFill>
                <a:latin typeface="Arial" pitchFamily="34" charset="0"/>
                <a:cs typeface="Arial" pitchFamily="34" charset="0"/>
              </a:rPr>
              <a:t>Institutional context</a:t>
            </a:r>
          </a:p>
          <a:p>
            <a:r>
              <a:rPr lang="en-US" sz="619" dirty="0">
                <a:solidFill>
                  <a:prstClr val="black"/>
                </a:solidFill>
                <a:latin typeface="Arial" pitchFamily="34" charset="0"/>
                <a:cs typeface="Arial" pitchFamily="34" charset="0"/>
              </a:rPr>
              <a:t>Health care system, economic system, media, political system</a:t>
            </a:r>
            <a:endParaRPr lang="en-US" sz="619" strike="sngStrike" dirty="0">
              <a:solidFill>
                <a:prstClr val="black"/>
              </a:solidFill>
              <a:latin typeface="Arial" pitchFamily="34" charset="0"/>
              <a:cs typeface="Arial" pitchFamily="34" charset="0"/>
            </a:endParaRPr>
          </a:p>
        </p:txBody>
      </p:sp>
      <p:sp>
        <p:nvSpPr>
          <p:cNvPr id="7" name="TextBox 6"/>
          <p:cNvSpPr txBox="1"/>
          <p:nvPr/>
        </p:nvSpPr>
        <p:spPr>
          <a:xfrm>
            <a:off x="4470261" y="2860535"/>
            <a:ext cx="1457325" cy="386773"/>
          </a:xfrm>
          <a:prstGeom prst="rect">
            <a:avLst/>
          </a:prstGeom>
          <a:solidFill>
            <a:schemeClr val="accent4">
              <a:lumMod val="60000"/>
              <a:lumOff val="4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675" b="1" u="sng" dirty="0">
                <a:solidFill>
                  <a:prstClr val="black"/>
                </a:solidFill>
                <a:latin typeface="Arial" pitchFamily="34" charset="0"/>
                <a:cs typeface="Arial" pitchFamily="34" charset="0"/>
              </a:rPr>
              <a:t>Individual demographics</a:t>
            </a:r>
          </a:p>
          <a:p>
            <a:r>
              <a:rPr lang="en-US" sz="619" dirty="0">
                <a:solidFill>
                  <a:prstClr val="black"/>
                </a:solidFill>
                <a:latin typeface="Arial" pitchFamily="34" charset="0"/>
                <a:cs typeface="Arial" pitchFamily="34" charset="0"/>
              </a:rPr>
              <a:t>Age, race/ethnicity, SES, health insurance, education, acculturation</a:t>
            </a:r>
          </a:p>
        </p:txBody>
      </p:sp>
      <p:sp>
        <p:nvSpPr>
          <p:cNvPr id="9" name="TextBox 8"/>
          <p:cNvSpPr txBox="1"/>
          <p:nvPr/>
        </p:nvSpPr>
        <p:spPr>
          <a:xfrm>
            <a:off x="4466274" y="3252619"/>
            <a:ext cx="1457325" cy="291490"/>
          </a:xfrm>
          <a:prstGeom prst="rect">
            <a:avLst/>
          </a:prstGeom>
          <a:solidFill>
            <a:schemeClr val="accent4">
              <a:lumMod val="60000"/>
              <a:lumOff val="4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675" b="1" u="sng" dirty="0">
                <a:solidFill>
                  <a:prstClr val="black"/>
                </a:solidFill>
                <a:latin typeface="Arial" pitchFamily="34" charset="0"/>
                <a:cs typeface="Arial" pitchFamily="34" charset="0"/>
              </a:rPr>
              <a:t>Individual risk behaviors</a:t>
            </a:r>
          </a:p>
          <a:p>
            <a:r>
              <a:rPr lang="en-US" sz="619" dirty="0">
                <a:solidFill>
                  <a:prstClr val="black"/>
                </a:solidFill>
                <a:latin typeface="Arial" pitchFamily="34" charset="0"/>
                <a:cs typeface="Arial" pitchFamily="34" charset="0"/>
              </a:rPr>
              <a:t>Smoking, alcohol, diet, sleep</a:t>
            </a:r>
          </a:p>
        </p:txBody>
      </p:sp>
      <p:grpSp>
        <p:nvGrpSpPr>
          <p:cNvPr id="10" name="Group 9"/>
          <p:cNvGrpSpPr/>
          <p:nvPr/>
        </p:nvGrpSpPr>
        <p:grpSpPr>
          <a:xfrm>
            <a:off x="4093447" y="900114"/>
            <a:ext cx="291089" cy="3387706"/>
            <a:chOff x="1752600" y="838200"/>
            <a:chExt cx="685800" cy="5105400"/>
          </a:xfrm>
          <a:solidFill>
            <a:schemeClr val="accent6">
              <a:lumMod val="40000"/>
              <a:lumOff val="60000"/>
            </a:schemeClr>
          </a:solidFill>
        </p:grpSpPr>
        <p:sp>
          <p:nvSpPr>
            <p:cNvPr id="33" name="Up-Down Arrow 32"/>
            <p:cNvSpPr/>
            <p:nvPr/>
          </p:nvSpPr>
          <p:spPr>
            <a:xfrm>
              <a:off x="1752600" y="838200"/>
              <a:ext cx="685800" cy="5105400"/>
            </a:xfrm>
            <a:prstGeom prst="upDownArrow">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sz="1013">
                <a:solidFill>
                  <a:prstClr val="black"/>
                </a:solidFill>
              </a:endParaRPr>
            </a:p>
          </p:txBody>
        </p:sp>
        <p:sp>
          <p:nvSpPr>
            <p:cNvPr id="34" name="TextBox 33"/>
            <p:cNvSpPr txBox="1"/>
            <p:nvPr/>
          </p:nvSpPr>
          <p:spPr>
            <a:xfrm rot="16200000">
              <a:off x="1400397" y="3023148"/>
              <a:ext cx="1295345" cy="584776"/>
            </a:xfrm>
            <a:prstGeom prst="rect">
              <a:avLst/>
            </a:prstGeom>
            <a:noFill/>
          </p:spPr>
          <p:txBody>
            <a:bodyPr wrap="none" rtlCol="0">
              <a:spAutoFit/>
            </a:bodyPr>
            <a:lstStyle/>
            <a:p>
              <a:r>
                <a:rPr lang="en-US" sz="1013" dirty="0">
                  <a:solidFill>
                    <a:prstClr val="black"/>
                  </a:solidFill>
                </a:rPr>
                <a:t>Interactions</a:t>
              </a:r>
            </a:p>
          </p:txBody>
        </p:sp>
      </p:grpSp>
      <p:sp>
        <p:nvSpPr>
          <p:cNvPr id="11" name="Right Bracket 10"/>
          <p:cNvSpPr/>
          <p:nvPr/>
        </p:nvSpPr>
        <p:spPr>
          <a:xfrm>
            <a:off x="5927586" y="1733664"/>
            <a:ext cx="155811" cy="94752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solidFill>
                <a:prstClr val="black"/>
              </a:solidFill>
            </a:endParaRPr>
          </a:p>
        </p:txBody>
      </p:sp>
      <p:sp>
        <p:nvSpPr>
          <p:cNvPr id="12" name="Right Bracket 11"/>
          <p:cNvSpPr/>
          <p:nvPr/>
        </p:nvSpPr>
        <p:spPr>
          <a:xfrm>
            <a:off x="5934149" y="3050096"/>
            <a:ext cx="132794" cy="36360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solidFill>
                <a:prstClr val="black"/>
              </a:solidFill>
            </a:endParaRPr>
          </a:p>
        </p:txBody>
      </p:sp>
      <p:sp>
        <p:nvSpPr>
          <p:cNvPr id="13" name="TextBox 12"/>
          <p:cNvSpPr txBox="1"/>
          <p:nvPr/>
        </p:nvSpPr>
        <p:spPr>
          <a:xfrm>
            <a:off x="6164123" y="1057939"/>
            <a:ext cx="727163" cy="300082"/>
          </a:xfrm>
          <a:prstGeom prst="rect">
            <a:avLst/>
          </a:prstGeom>
          <a:noFill/>
        </p:spPr>
        <p:txBody>
          <a:bodyPr wrap="square" rtlCol="0">
            <a:spAutoFit/>
          </a:bodyPr>
          <a:lstStyle/>
          <a:p>
            <a:r>
              <a:rPr lang="en-US" sz="675" dirty="0">
                <a:latin typeface="Arial" pitchFamily="34" charset="0"/>
                <a:cs typeface="Arial" pitchFamily="34" charset="0"/>
              </a:rPr>
              <a:t>Fundamental causes</a:t>
            </a:r>
          </a:p>
        </p:txBody>
      </p:sp>
      <p:sp>
        <p:nvSpPr>
          <p:cNvPr id="14" name="TextBox 13"/>
          <p:cNvSpPr txBox="1"/>
          <p:nvPr/>
        </p:nvSpPr>
        <p:spPr>
          <a:xfrm>
            <a:off x="6164123" y="2015938"/>
            <a:ext cx="727163" cy="403957"/>
          </a:xfrm>
          <a:prstGeom prst="rect">
            <a:avLst/>
          </a:prstGeom>
          <a:noFill/>
        </p:spPr>
        <p:txBody>
          <a:bodyPr wrap="square" rtlCol="0">
            <a:spAutoFit/>
          </a:bodyPr>
          <a:lstStyle/>
          <a:p>
            <a:r>
              <a:rPr lang="en-US" sz="675" dirty="0">
                <a:latin typeface="Arial" pitchFamily="34" charset="0"/>
                <a:cs typeface="Arial" pitchFamily="34" charset="0"/>
              </a:rPr>
              <a:t>Social &amp; physical context</a:t>
            </a:r>
          </a:p>
        </p:txBody>
      </p:sp>
      <p:sp>
        <p:nvSpPr>
          <p:cNvPr id="15" name="TextBox 14"/>
          <p:cNvSpPr txBox="1"/>
          <p:nvPr/>
        </p:nvSpPr>
        <p:spPr>
          <a:xfrm>
            <a:off x="6164123" y="3094349"/>
            <a:ext cx="727163" cy="300082"/>
          </a:xfrm>
          <a:prstGeom prst="rect">
            <a:avLst/>
          </a:prstGeom>
          <a:noFill/>
        </p:spPr>
        <p:txBody>
          <a:bodyPr wrap="square" rtlCol="0">
            <a:spAutoFit/>
          </a:bodyPr>
          <a:lstStyle/>
          <a:p>
            <a:r>
              <a:rPr lang="en-US" sz="675" dirty="0">
                <a:latin typeface="Arial" pitchFamily="34" charset="0"/>
                <a:cs typeface="Arial" pitchFamily="34" charset="0"/>
              </a:rPr>
              <a:t>Individual factors</a:t>
            </a:r>
          </a:p>
        </p:txBody>
      </p:sp>
      <p:sp>
        <p:nvSpPr>
          <p:cNvPr id="16" name="TextBox 15"/>
          <p:cNvSpPr txBox="1"/>
          <p:nvPr/>
        </p:nvSpPr>
        <p:spPr>
          <a:xfrm>
            <a:off x="7085682" y="2416057"/>
            <a:ext cx="857250" cy="30008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675" b="1" dirty="0">
                <a:solidFill>
                  <a:schemeClr val="tx1"/>
                </a:solidFill>
                <a:latin typeface="Arial" pitchFamily="34" charset="0"/>
                <a:cs typeface="Arial" pitchFamily="34" charset="0"/>
              </a:rPr>
              <a:t>Disparate health outcomes</a:t>
            </a:r>
          </a:p>
        </p:txBody>
      </p:sp>
      <p:sp>
        <p:nvSpPr>
          <p:cNvPr id="17" name="TextBox 16"/>
          <p:cNvSpPr txBox="1"/>
          <p:nvPr/>
        </p:nvSpPr>
        <p:spPr>
          <a:xfrm>
            <a:off x="4470261" y="3549485"/>
            <a:ext cx="1457325" cy="386773"/>
          </a:xfrm>
          <a:prstGeom prst="rect">
            <a:avLst/>
          </a:prstGeom>
          <a:solidFill>
            <a:schemeClr val="accent4">
              <a:lumMod val="75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675" b="1" u="sng" dirty="0">
                <a:solidFill>
                  <a:prstClr val="black"/>
                </a:solidFill>
                <a:latin typeface="Arial" pitchFamily="34" charset="0"/>
                <a:cs typeface="Arial" pitchFamily="34" charset="0"/>
              </a:rPr>
              <a:t>Biological responses</a:t>
            </a:r>
          </a:p>
          <a:p>
            <a:r>
              <a:rPr lang="en-US" sz="619" dirty="0">
                <a:solidFill>
                  <a:prstClr val="black"/>
                </a:solidFill>
                <a:latin typeface="Arial" pitchFamily="34" charset="0"/>
                <a:cs typeface="Arial" pitchFamily="34" charset="0"/>
              </a:rPr>
              <a:t>Obesity, depression, stress, hypertension</a:t>
            </a:r>
          </a:p>
        </p:txBody>
      </p:sp>
      <p:sp>
        <p:nvSpPr>
          <p:cNvPr id="18" name="TextBox 17"/>
          <p:cNvSpPr txBox="1"/>
          <p:nvPr/>
        </p:nvSpPr>
        <p:spPr>
          <a:xfrm>
            <a:off x="4466274" y="900112"/>
            <a:ext cx="1457325" cy="291490"/>
          </a:xfrm>
          <a:prstGeom prst="rect">
            <a:avLst/>
          </a:prstGeom>
          <a:solidFill>
            <a:schemeClr val="accent4">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675" b="1" u="sng" dirty="0">
                <a:solidFill>
                  <a:prstClr val="black"/>
                </a:solidFill>
                <a:latin typeface="Arial" pitchFamily="34" charset="0"/>
                <a:cs typeface="Arial" pitchFamily="34" charset="0"/>
              </a:rPr>
              <a:t>Social conditions &amp; policies</a:t>
            </a:r>
            <a:endParaRPr lang="en-US" sz="675" b="1" u="sng" strike="sngStrike" dirty="0">
              <a:solidFill>
                <a:prstClr val="black"/>
              </a:solidFill>
              <a:latin typeface="Arial" pitchFamily="34" charset="0"/>
              <a:cs typeface="Arial" pitchFamily="34" charset="0"/>
            </a:endParaRPr>
          </a:p>
          <a:p>
            <a:r>
              <a:rPr lang="en-US" sz="619" dirty="0">
                <a:solidFill>
                  <a:prstClr val="black"/>
                </a:solidFill>
                <a:latin typeface="Arial" pitchFamily="34" charset="0"/>
                <a:cs typeface="Arial" pitchFamily="34" charset="0"/>
              </a:rPr>
              <a:t>Poverty, norms, prejudice</a:t>
            </a:r>
            <a:endParaRPr lang="en-US" sz="619" strike="sngStrike" dirty="0">
              <a:solidFill>
                <a:prstClr val="black"/>
              </a:solidFill>
              <a:latin typeface="Arial" pitchFamily="34" charset="0"/>
              <a:cs typeface="Arial" pitchFamily="34" charset="0"/>
            </a:endParaRPr>
          </a:p>
        </p:txBody>
      </p:sp>
      <p:sp>
        <p:nvSpPr>
          <p:cNvPr id="19" name="Right Bracket 18"/>
          <p:cNvSpPr/>
          <p:nvPr/>
        </p:nvSpPr>
        <p:spPr>
          <a:xfrm>
            <a:off x="5934150" y="1020873"/>
            <a:ext cx="133888" cy="34923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solidFill>
                <a:prstClr val="black"/>
              </a:solidFill>
            </a:endParaRPr>
          </a:p>
        </p:txBody>
      </p:sp>
      <p:sp>
        <p:nvSpPr>
          <p:cNvPr id="20" name="TextBox 19"/>
          <p:cNvSpPr txBox="1"/>
          <p:nvPr/>
        </p:nvSpPr>
        <p:spPr>
          <a:xfrm>
            <a:off x="4470261" y="3941570"/>
            <a:ext cx="1457325" cy="482055"/>
          </a:xfrm>
          <a:prstGeom prst="rect">
            <a:avLst/>
          </a:prstGeom>
          <a:solidFill>
            <a:schemeClr val="accent4">
              <a:lumMod val="75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675" b="1" u="sng" dirty="0">
                <a:solidFill>
                  <a:prstClr val="black"/>
                </a:solidFill>
                <a:latin typeface="Arial" pitchFamily="34" charset="0"/>
                <a:cs typeface="Arial" pitchFamily="34" charset="0"/>
              </a:rPr>
              <a:t>Biologic/Genetic pathways</a:t>
            </a:r>
          </a:p>
          <a:p>
            <a:r>
              <a:rPr lang="en-US" sz="619" dirty="0">
                <a:solidFill>
                  <a:prstClr val="black"/>
                </a:solidFill>
                <a:latin typeface="Arial" pitchFamily="34" charset="0"/>
                <a:cs typeface="Arial" pitchFamily="34" charset="0"/>
              </a:rPr>
              <a:t>Allostatic load, biologic processes, genetic ancestry, genetic mechanisms</a:t>
            </a:r>
          </a:p>
        </p:txBody>
      </p:sp>
      <p:sp>
        <p:nvSpPr>
          <p:cNvPr id="21" name="Right Bracket 20"/>
          <p:cNvSpPr/>
          <p:nvPr/>
        </p:nvSpPr>
        <p:spPr>
          <a:xfrm>
            <a:off x="5934149" y="3769001"/>
            <a:ext cx="126810" cy="37413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solidFill>
                <a:prstClr val="black"/>
              </a:solidFill>
            </a:endParaRPr>
          </a:p>
        </p:txBody>
      </p:sp>
      <p:sp>
        <p:nvSpPr>
          <p:cNvPr id="22" name="TextBox 21"/>
          <p:cNvSpPr txBox="1"/>
          <p:nvPr/>
        </p:nvSpPr>
        <p:spPr>
          <a:xfrm>
            <a:off x="6164123" y="3870459"/>
            <a:ext cx="727163" cy="300082"/>
          </a:xfrm>
          <a:prstGeom prst="rect">
            <a:avLst/>
          </a:prstGeom>
          <a:noFill/>
        </p:spPr>
        <p:txBody>
          <a:bodyPr wrap="square" rtlCol="0">
            <a:spAutoFit/>
          </a:bodyPr>
          <a:lstStyle/>
          <a:p>
            <a:r>
              <a:rPr lang="en-US" sz="675" dirty="0">
                <a:latin typeface="Arial" pitchFamily="34" charset="0"/>
                <a:cs typeface="Arial" pitchFamily="34" charset="0"/>
              </a:rPr>
              <a:t>Biologic factors</a:t>
            </a:r>
          </a:p>
        </p:txBody>
      </p:sp>
      <p:sp>
        <p:nvSpPr>
          <p:cNvPr id="23" name="TextBox 22"/>
          <p:cNvSpPr txBox="1"/>
          <p:nvPr/>
        </p:nvSpPr>
        <p:spPr>
          <a:xfrm>
            <a:off x="4470261" y="1589064"/>
            <a:ext cx="1457325" cy="386773"/>
          </a:xfrm>
          <a:prstGeom prst="rect">
            <a:avLst/>
          </a:prstGeom>
          <a:solidFill>
            <a:schemeClr val="accent4">
              <a:lumMod val="40000"/>
              <a:lumOff val="6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75" b="1" u="sng" dirty="0">
                <a:solidFill>
                  <a:prstClr val="black"/>
                </a:solidFill>
                <a:latin typeface="Arial" pitchFamily="34" charset="0"/>
                <a:cs typeface="Arial" pitchFamily="34" charset="0"/>
              </a:rPr>
              <a:t>Social context</a:t>
            </a:r>
          </a:p>
          <a:p>
            <a:r>
              <a:rPr lang="en-US" sz="619" dirty="0">
                <a:solidFill>
                  <a:prstClr val="black"/>
                </a:solidFill>
                <a:latin typeface="Arial" pitchFamily="34" charset="0"/>
                <a:cs typeface="Arial" pitchFamily="34" charset="0"/>
              </a:rPr>
              <a:t>Collective efficacy, social capital, racial/ethnic integration</a:t>
            </a:r>
          </a:p>
        </p:txBody>
      </p:sp>
      <p:sp>
        <p:nvSpPr>
          <p:cNvPr id="24" name="TextBox 23"/>
          <p:cNvSpPr txBox="1"/>
          <p:nvPr/>
        </p:nvSpPr>
        <p:spPr>
          <a:xfrm>
            <a:off x="4470261" y="1981148"/>
            <a:ext cx="1457325" cy="482055"/>
          </a:xfrm>
          <a:prstGeom prst="rect">
            <a:avLst/>
          </a:prstGeom>
          <a:solidFill>
            <a:schemeClr val="accent4">
              <a:lumMod val="40000"/>
              <a:lumOff val="6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75" b="1" u="sng" dirty="0">
                <a:solidFill>
                  <a:prstClr val="black"/>
                </a:solidFill>
                <a:latin typeface="Arial" pitchFamily="34" charset="0"/>
                <a:cs typeface="Arial" pitchFamily="34" charset="0"/>
              </a:rPr>
              <a:t>Social relationships</a:t>
            </a:r>
          </a:p>
          <a:p>
            <a:r>
              <a:rPr lang="en-US" sz="619" dirty="0">
                <a:solidFill>
                  <a:prstClr val="black"/>
                </a:solidFill>
                <a:latin typeface="Arial" pitchFamily="34" charset="0"/>
                <a:cs typeface="Arial" pitchFamily="34" charset="0"/>
              </a:rPr>
              <a:t>Social networks, social support, religious participation, civic engagement</a:t>
            </a:r>
          </a:p>
        </p:txBody>
      </p:sp>
      <p:sp>
        <p:nvSpPr>
          <p:cNvPr id="25" name="TextBox 24"/>
          <p:cNvSpPr txBox="1"/>
          <p:nvPr/>
        </p:nvSpPr>
        <p:spPr>
          <a:xfrm>
            <a:off x="4476824" y="2468450"/>
            <a:ext cx="1457325" cy="386773"/>
          </a:xfrm>
          <a:prstGeom prst="rect">
            <a:avLst/>
          </a:prstGeom>
          <a:solidFill>
            <a:schemeClr val="accent4">
              <a:lumMod val="40000"/>
              <a:lumOff val="6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75" b="1" u="sng" dirty="0">
                <a:solidFill>
                  <a:prstClr val="black"/>
                </a:solidFill>
                <a:latin typeface="Arial" pitchFamily="34" charset="0"/>
                <a:cs typeface="Arial" pitchFamily="34" charset="0"/>
              </a:rPr>
              <a:t>Physical context</a:t>
            </a:r>
          </a:p>
          <a:p>
            <a:r>
              <a:rPr lang="en-US" sz="619" dirty="0">
                <a:solidFill>
                  <a:prstClr val="black"/>
                </a:solidFill>
                <a:latin typeface="Arial" pitchFamily="34" charset="0"/>
                <a:cs typeface="Arial" pitchFamily="34" charset="0"/>
              </a:rPr>
              <a:t>Building quality, pollution, sidewalks, parks</a:t>
            </a:r>
          </a:p>
        </p:txBody>
      </p:sp>
      <p:sp>
        <p:nvSpPr>
          <p:cNvPr id="26" name="Right Bracket 25"/>
          <p:cNvSpPr/>
          <p:nvPr/>
        </p:nvSpPr>
        <p:spPr>
          <a:xfrm>
            <a:off x="6850911" y="1151144"/>
            <a:ext cx="121102" cy="2804927"/>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solidFill>
                <a:prstClr val="black"/>
              </a:solidFill>
            </a:endParaRPr>
          </a:p>
        </p:txBody>
      </p:sp>
      <p:cxnSp>
        <p:nvCxnSpPr>
          <p:cNvPr id="27" name="Straight Connector 26"/>
          <p:cNvCxnSpPr/>
          <p:nvPr/>
        </p:nvCxnSpPr>
        <p:spPr>
          <a:xfrm>
            <a:off x="6164123" y="1195489"/>
            <a:ext cx="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9" idx="2"/>
            <a:endCxn id="13" idx="1"/>
          </p:cNvCxnSpPr>
          <p:nvPr/>
        </p:nvCxnSpPr>
        <p:spPr>
          <a:xfrm>
            <a:off x="6068036" y="1195489"/>
            <a:ext cx="96087" cy="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1" idx="2"/>
            <a:endCxn id="22" idx="1"/>
          </p:cNvCxnSpPr>
          <p:nvPr/>
        </p:nvCxnSpPr>
        <p:spPr>
          <a:xfrm>
            <a:off x="6060959" y="3956070"/>
            <a:ext cx="103164" cy="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2"/>
            <a:endCxn id="15" idx="1"/>
          </p:cNvCxnSpPr>
          <p:nvPr/>
        </p:nvCxnSpPr>
        <p:spPr>
          <a:xfrm>
            <a:off x="6066943" y="3231899"/>
            <a:ext cx="97181" cy="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1" idx="2"/>
            <a:endCxn id="14" idx="1"/>
          </p:cNvCxnSpPr>
          <p:nvPr/>
        </p:nvCxnSpPr>
        <p:spPr>
          <a:xfrm flipV="1">
            <a:off x="6083398" y="2206376"/>
            <a:ext cx="80726" cy="1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2"/>
            <a:endCxn id="16" idx="1"/>
          </p:cNvCxnSpPr>
          <p:nvPr/>
        </p:nvCxnSpPr>
        <p:spPr>
          <a:xfrm>
            <a:off x="6972012" y="2553608"/>
            <a:ext cx="113670" cy="9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9029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485900" y="800101"/>
            <a:ext cx="2256235" cy="3518297"/>
          </a:xfrm>
        </p:spPr>
        <p:txBody>
          <a:bodyPr>
            <a:normAutofit lnSpcReduction="10000"/>
          </a:bodyPr>
          <a:lstStyle/>
          <a:p>
            <a:r>
              <a:rPr lang="en-US" sz="1200" b="1" dirty="0">
                <a:solidFill>
                  <a:schemeClr val="tx1"/>
                </a:solidFill>
              </a:rPr>
              <a:t>Fundamental causes</a:t>
            </a:r>
          </a:p>
          <a:p>
            <a:r>
              <a:rPr lang="en-US" sz="1200" dirty="0">
                <a:solidFill>
                  <a:schemeClr val="tx1"/>
                </a:solidFill>
              </a:rPr>
              <a:t>They are considered fundamental causes because their influence is solely reflected at the population level in the variation in rates of disease or poor health... Their roots are embedded in policy, shared social norms about health and social practices, socioeconomic disadvantage, and policies that affect public availability of health services, including who receives them and the level and quality of service. They are the determinants of inequities rather than differences.</a:t>
            </a:r>
          </a:p>
          <a:p>
            <a:endParaRPr lang="en-US" dirty="0" smtClean="0">
              <a:solidFill>
                <a:schemeClr val="tx1"/>
              </a:solidFill>
            </a:endParaRPr>
          </a:p>
        </p:txBody>
      </p:sp>
      <p:sp>
        <p:nvSpPr>
          <p:cNvPr id="8" name="TextBox 7"/>
          <p:cNvSpPr txBox="1"/>
          <p:nvPr/>
        </p:nvSpPr>
        <p:spPr>
          <a:xfrm>
            <a:off x="1526322" y="4348791"/>
            <a:ext cx="1786066" cy="248209"/>
          </a:xfrm>
          <a:prstGeom prst="rect">
            <a:avLst/>
          </a:prstGeom>
          <a:noFill/>
        </p:spPr>
        <p:txBody>
          <a:bodyPr wrap="none" rtlCol="0">
            <a:spAutoFit/>
          </a:bodyPr>
          <a:lstStyle/>
          <a:p>
            <a:r>
              <a:rPr lang="en-US" sz="1013" dirty="0" err="1"/>
              <a:t>Warnecke</a:t>
            </a:r>
            <a:r>
              <a:rPr lang="en-US" sz="1013" dirty="0"/>
              <a:t> et al. AJPH 2008</a:t>
            </a:r>
          </a:p>
        </p:txBody>
      </p:sp>
      <p:sp>
        <p:nvSpPr>
          <p:cNvPr id="6" name="TextBox 5"/>
          <p:cNvSpPr txBox="1"/>
          <p:nvPr/>
        </p:nvSpPr>
        <p:spPr>
          <a:xfrm>
            <a:off x="4471256" y="1196979"/>
            <a:ext cx="1457325" cy="386773"/>
          </a:xfrm>
          <a:prstGeom prst="rect">
            <a:avLst/>
          </a:prstGeom>
          <a:solidFill>
            <a:schemeClr val="accent4">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675" b="1" u="sng" dirty="0">
                <a:solidFill>
                  <a:prstClr val="black"/>
                </a:solidFill>
                <a:latin typeface="Arial" pitchFamily="34" charset="0"/>
                <a:cs typeface="Arial" pitchFamily="34" charset="0"/>
              </a:rPr>
              <a:t>Institutional context</a:t>
            </a:r>
          </a:p>
          <a:p>
            <a:r>
              <a:rPr lang="en-US" sz="619" dirty="0">
                <a:solidFill>
                  <a:prstClr val="black"/>
                </a:solidFill>
                <a:latin typeface="Arial" pitchFamily="34" charset="0"/>
                <a:cs typeface="Arial" pitchFamily="34" charset="0"/>
              </a:rPr>
              <a:t>Health care system, economic system, media, political system</a:t>
            </a:r>
            <a:endParaRPr lang="en-US" sz="619" strike="sngStrike" dirty="0">
              <a:solidFill>
                <a:prstClr val="black"/>
              </a:solidFill>
              <a:latin typeface="Arial" pitchFamily="34" charset="0"/>
              <a:cs typeface="Arial" pitchFamily="34" charset="0"/>
            </a:endParaRPr>
          </a:p>
        </p:txBody>
      </p:sp>
      <p:sp>
        <p:nvSpPr>
          <p:cNvPr id="7" name="TextBox 6"/>
          <p:cNvSpPr txBox="1"/>
          <p:nvPr/>
        </p:nvSpPr>
        <p:spPr>
          <a:xfrm>
            <a:off x="4470261" y="2860535"/>
            <a:ext cx="1457325" cy="386773"/>
          </a:xfrm>
          <a:prstGeom prst="rect">
            <a:avLst/>
          </a:prstGeom>
          <a:solidFill>
            <a:schemeClr val="accent5">
              <a:lumMod val="9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675" b="1" u="sng" dirty="0">
                <a:solidFill>
                  <a:schemeClr val="bg1">
                    <a:lumMod val="50000"/>
                  </a:schemeClr>
                </a:solidFill>
                <a:latin typeface="Arial" pitchFamily="34" charset="0"/>
                <a:cs typeface="Arial" pitchFamily="34" charset="0"/>
              </a:rPr>
              <a:t>Individual demographics</a:t>
            </a:r>
          </a:p>
          <a:p>
            <a:r>
              <a:rPr lang="en-US" sz="619" dirty="0">
                <a:solidFill>
                  <a:schemeClr val="bg1">
                    <a:lumMod val="50000"/>
                  </a:schemeClr>
                </a:solidFill>
                <a:latin typeface="Arial" pitchFamily="34" charset="0"/>
                <a:cs typeface="Arial" pitchFamily="34" charset="0"/>
              </a:rPr>
              <a:t>Age, race/ethnicity, SES, health insurance, education, acculturation</a:t>
            </a:r>
          </a:p>
        </p:txBody>
      </p:sp>
      <p:sp>
        <p:nvSpPr>
          <p:cNvPr id="9" name="TextBox 8"/>
          <p:cNvSpPr txBox="1"/>
          <p:nvPr/>
        </p:nvSpPr>
        <p:spPr>
          <a:xfrm>
            <a:off x="4466274" y="3252619"/>
            <a:ext cx="1457325" cy="291490"/>
          </a:xfrm>
          <a:prstGeom prst="rect">
            <a:avLst/>
          </a:prstGeom>
          <a:solidFill>
            <a:schemeClr val="accent5">
              <a:lumMod val="9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675" b="1" u="sng" dirty="0">
                <a:solidFill>
                  <a:schemeClr val="bg1">
                    <a:lumMod val="50000"/>
                  </a:schemeClr>
                </a:solidFill>
                <a:latin typeface="Arial" pitchFamily="34" charset="0"/>
                <a:cs typeface="Arial" pitchFamily="34" charset="0"/>
              </a:rPr>
              <a:t>Individual risk behaviors</a:t>
            </a:r>
          </a:p>
          <a:p>
            <a:r>
              <a:rPr lang="en-US" sz="619" dirty="0">
                <a:solidFill>
                  <a:schemeClr val="bg1">
                    <a:lumMod val="50000"/>
                  </a:schemeClr>
                </a:solidFill>
                <a:latin typeface="Arial" pitchFamily="34" charset="0"/>
                <a:cs typeface="Arial" pitchFamily="34" charset="0"/>
              </a:rPr>
              <a:t>Smoking, alcohol, diet, sleep</a:t>
            </a:r>
          </a:p>
        </p:txBody>
      </p:sp>
      <p:grpSp>
        <p:nvGrpSpPr>
          <p:cNvPr id="10" name="Group 9"/>
          <p:cNvGrpSpPr/>
          <p:nvPr/>
        </p:nvGrpSpPr>
        <p:grpSpPr>
          <a:xfrm>
            <a:off x="4093447" y="900114"/>
            <a:ext cx="291089" cy="3387706"/>
            <a:chOff x="1752600" y="838200"/>
            <a:chExt cx="685800" cy="5105400"/>
          </a:xfrm>
          <a:solidFill>
            <a:schemeClr val="accent6">
              <a:lumMod val="40000"/>
              <a:lumOff val="60000"/>
            </a:schemeClr>
          </a:solidFill>
        </p:grpSpPr>
        <p:sp>
          <p:nvSpPr>
            <p:cNvPr id="33" name="Up-Down Arrow 32"/>
            <p:cNvSpPr/>
            <p:nvPr/>
          </p:nvSpPr>
          <p:spPr>
            <a:xfrm>
              <a:off x="1752600" y="838200"/>
              <a:ext cx="685800" cy="5105400"/>
            </a:xfrm>
            <a:prstGeom prst="upDownArrow">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sz="1013">
                <a:solidFill>
                  <a:prstClr val="black"/>
                </a:solidFill>
              </a:endParaRPr>
            </a:p>
          </p:txBody>
        </p:sp>
        <p:sp>
          <p:nvSpPr>
            <p:cNvPr id="34" name="TextBox 33"/>
            <p:cNvSpPr txBox="1"/>
            <p:nvPr/>
          </p:nvSpPr>
          <p:spPr>
            <a:xfrm rot="16200000">
              <a:off x="1400397" y="3023148"/>
              <a:ext cx="1295345" cy="584776"/>
            </a:xfrm>
            <a:prstGeom prst="rect">
              <a:avLst/>
            </a:prstGeom>
            <a:noFill/>
          </p:spPr>
          <p:txBody>
            <a:bodyPr wrap="none" rtlCol="0">
              <a:spAutoFit/>
            </a:bodyPr>
            <a:lstStyle/>
            <a:p>
              <a:r>
                <a:rPr lang="en-US" sz="1013" dirty="0">
                  <a:solidFill>
                    <a:prstClr val="black"/>
                  </a:solidFill>
                </a:rPr>
                <a:t>Interactions</a:t>
              </a:r>
            </a:p>
          </p:txBody>
        </p:sp>
      </p:grpSp>
      <p:sp>
        <p:nvSpPr>
          <p:cNvPr id="11" name="Right Bracket 10"/>
          <p:cNvSpPr/>
          <p:nvPr/>
        </p:nvSpPr>
        <p:spPr>
          <a:xfrm>
            <a:off x="5927586" y="1733664"/>
            <a:ext cx="155811" cy="94752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solidFill>
                <a:prstClr val="black"/>
              </a:solidFill>
            </a:endParaRPr>
          </a:p>
        </p:txBody>
      </p:sp>
      <p:sp>
        <p:nvSpPr>
          <p:cNvPr id="12" name="Right Bracket 11"/>
          <p:cNvSpPr/>
          <p:nvPr/>
        </p:nvSpPr>
        <p:spPr>
          <a:xfrm>
            <a:off x="5934149" y="3050096"/>
            <a:ext cx="132794" cy="36360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solidFill>
                <a:prstClr val="black"/>
              </a:solidFill>
            </a:endParaRPr>
          </a:p>
        </p:txBody>
      </p:sp>
      <p:sp>
        <p:nvSpPr>
          <p:cNvPr id="13" name="TextBox 12"/>
          <p:cNvSpPr txBox="1"/>
          <p:nvPr/>
        </p:nvSpPr>
        <p:spPr>
          <a:xfrm>
            <a:off x="6164123" y="1057939"/>
            <a:ext cx="727163" cy="300082"/>
          </a:xfrm>
          <a:prstGeom prst="rect">
            <a:avLst/>
          </a:prstGeom>
          <a:noFill/>
        </p:spPr>
        <p:txBody>
          <a:bodyPr wrap="square" rtlCol="0">
            <a:spAutoFit/>
          </a:bodyPr>
          <a:lstStyle/>
          <a:p>
            <a:r>
              <a:rPr lang="en-US" sz="675" dirty="0">
                <a:latin typeface="Arial" pitchFamily="34" charset="0"/>
                <a:cs typeface="Arial" pitchFamily="34" charset="0"/>
              </a:rPr>
              <a:t>Fundamental causes</a:t>
            </a:r>
          </a:p>
        </p:txBody>
      </p:sp>
      <p:sp>
        <p:nvSpPr>
          <p:cNvPr id="14" name="TextBox 13"/>
          <p:cNvSpPr txBox="1"/>
          <p:nvPr/>
        </p:nvSpPr>
        <p:spPr>
          <a:xfrm>
            <a:off x="6164123" y="2015938"/>
            <a:ext cx="727163" cy="403957"/>
          </a:xfrm>
          <a:prstGeom prst="rect">
            <a:avLst/>
          </a:prstGeom>
          <a:noFill/>
        </p:spPr>
        <p:txBody>
          <a:bodyPr wrap="square" rtlCol="0">
            <a:spAutoFit/>
          </a:bodyPr>
          <a:lstStyle/>
          <a:p>
            <a:r>
              <a:rPr lang="en-US" sz="675" dirty="0">
                <a:latin typeface="Arial" pitchFamily="34" charset="0"/>
                <a:cs typeface="Arial" pitchFamily="34" charset="0"/>
              </a:rPr>
              <a:t>Social &amp; physical context</a:t>
            </a:r>
          </a:p>
        </p:txBody>
      </p:sp>
      <p:sp>
        <p:nvSpPr>
          <p:cNvPr id="15" name="TextBox 14"/>
          <p:cNvSpPr txBox="1"/>
          <p:nvPr/>
        </p:nvSpPr>
        <p:spPr>
          <a:xfrm>
            <a:off x="6164123" y="3094349"/>
            <a:ext cx="727163" cy="300082"/>
          </a:xfrm>
          <a:prstGeom prst="rect">
            <a:avLst/>
          </a:prstGeom>
          <a:noFill/>
        </p:spPr>
        <p:txBody>
          <a:bodyPr wrap="square" rtlCol="0">
            <a:spAutoFit/>
          </a:bodyPr>
          <a:lstStyle/>
          <a:p>
            <a:r>
              <a:rPr lang="en-US" sz="675" dirty="0">
                <a:latin typeface="Arial" pitchFamily="34" charset="0"/>
                <a:cs typeface="Arial" pitchFamily="34" charset="0"/>
              </a:rPr>
              <a:t>Individual factors</a:t>
            </a:r>
          </a:p>
        </p:txBody>
      </p:sp>
      <p:sp>
        <p:nvSpPr>
          <p:cNvPr id="16" name="TextBox 15"/>
          <p:cNvSpPr txBox="1"/>
          <p:nvPr/>
        </p:nvSpPr>
        <p:spPr>
          <a:xfrm>
            <a:off x="7085682" y="2416057"/>
            <a:ext cx="857250" cy="30008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675" b="1" dirty="0">
                <a:solidFill>
                  <a:schemeClr val="tx1"/>
                </a:solidFill>
                <a:latin typeface="Arial" pitchFamily="34" charset="0"/>
                <a:cs typeface="Arial" pitchFamily="34" charset="0"/>
              </a:rPr>
              <a:t>Disparate health outcomes</a:t>
            </a:r>
          </a:p>
        </p:txBody>
      </p:sp>
      <p:sp>
        <p:nvSpPr>
          <p:cNvPr id="17" name="TextBox 16"/>
          <p:cNvSpPr txBox="1"/>
          <p:nvPr/>
        </p:nvSpPr>
        <p:spPr>
          <a:xfrm>
            <a:off x="4470261" y="3549485"/>
            <a:ext cx="1457325" cy="386773"/>
          </a:xfrm>
          <a:prstGeom prst="rect">
            <a:avLst/>
          </a:prstGeom>
          <a:solidFill>
            <a:schemeClr val="accent5">
              <a:lumMod val="9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675" b="1" u="sng" dirty="0">
                <a:solidFill>
                  <a:schemeClr val="bg1">
                    <a:lumMod val="50000"/>
                  </a:schemeClr>
                </a:solidFill>
                <a:latin typeface="Arial" pitchFamily="34" charset="0"/>
                <a:cs typeface="Arial" pitchFamily="34" charset="0"/>
              </a:rPr>
              <a:t>Biological responses</a:t>
            </a:r>
          </a:p>
          <a:p>
            <a:r>
              <a:rPr lang="en-US" sz="619" dirty="0">
                <a:solidFill>
                  <a:schemeClr val="bg1">
                    <a:lumMod val="50000"/>
                  </a:schemeClr>
                </a:solidFill>
                <a:latin typeface="Arial" pitchFamily="34" charset="0"/>
                <a:cs typeface="Arial" pitchFamily="34" charset="0"/>
              </a:rPr>
              <a:t>Obesity, depression, stress, hypertension</a:t>
            </a:r>
          </a:p>
        </p:txBody>
      </p:sp>
      <p:sp>
        <p:nvSpPr>
          <p:cNvPr id="18" name="TextBox 17"/>
          <p:cNvSpPr txBox="1"/>
          <p:nvPr/>
        </p:nvSpPr>
        <p:spPr>
          <a:xfrm>
            <a:off x="4466274" y="900112"/>
            <a:ext cx="1457325" cy="291490"/>
          </a:xfrm>
          <a:prstGeom prst="rect">
            <a:avLst/>
          </a:prstGeom>
          <a:solidFill>
            <a:schemeClr val="accent4">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675" b="1" u="sng" dirty="0">
                <a:solidFill>
                  <a:prstClr val="black"/>
                </a:solidFill>
                <a:latin typeface="Arial" pitchFamily="34" charset="0"/>
                <a:cs typeface="Arial" pitchFamily="34" charset="0"/>
              </a:rPr>
              <a:t>Social conditions &amp; policies</a:t>
            </a:r>
            <a:endParaRPr lang="en-US" sz="675" b="1" u="sng" strike="sngStrike" dirty="0">
              <a:solidFill>
                <a:prstClr val="black"/>
              </a:solidFill>
              <a:latin typeface="Arial" pitchFamily="34" charset="0"/>
              <a:cs typeface="Arial" pitchFamily="34" charset="0"/>
            </a:endParaRPr>
          </a:p>
          <a:p>
            <a:r>
              <a:rPr lang="en-US" sz="619" dirty="0">
                <a:solidFill>
                  <a:prstClr val="black"/>
                </a:solidFill>
                <a:latin typeface="Arial" pitchFamily="34" charset="0"/>
                <a:cs typeface="Arial" pitchFamily="34" charset="0"/>
              </a:rPr>
              <a:t>Poverty, norms, prejudice</a:t>
            </a:r>
            <a:endParaRPr lang="en-US" sz="619" strike="sngStrike" dirty="0">
              <a:solidFill>
                <a:prstClr val="black"/>
              </a:solidFill>
              <a:latin typeface="Arial" pitchFamily="34" charset="0"/>
              <a:cs typeface="Arial" pitchFamily="34" charset="0"/>
            </a:endParaRPr>
          </a:p>
        </p:txBody>
      </p:sp>
      <p:sp>
        <p:nvSpPr>
          <p:cNvPr id="19" name="Right Bracket 18"/>
          <p:cNvSpPr/>
          <p:nvPr/>
        </p:nvSpPr>
        <p:spPr>
          <a:xfrm>
            <a:off x="5934150" y="1020873"/>
            <a:ext cx="133888" cy="34923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solidFill>
                <a:prstClr val="black"/>
              </a:solidFill>
            </a:endParaRPr>
          </a:p>
        </p:txBody>
      </p:sp>
      <p:sp>
        <p:nvSpPr>
          <p:cNvPr id="20" name="TextBox 19"/>
          <p:cNvSpPr txBox="1"/>
          <p:nvPr/>
        </p:nvSpPr>
        <p:spPr>
          <a:xfrm>
            <a:off x="4470261" y="3941570"/>
            <a:ext cx="1457325" cy="482055"/>
          </a:xfrm>
          <a:prstGeom prst="rect">
            <a:avLst/>
          </a:prstGeom>
          <a:solidFill>
            <a:schemeClr val="accent5">
              <a:lumMod val="9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675" b="1" u="sng" dirty="0">
                <a:solidFill>
                  <a:schemeClr val="bg1">
                    <a:lumMod val="50000"/>
                  </a:schemeClr>
                </a:solidFill>
                <a:latin typeface="Arial" pitchFamily="34" charset="0"/>
                <a:cs typeface="Arial" pitchFamily="34" charset="0"/>
              </a:rPr>
              <a:t>Biologic/Genetic pathways</a:t>
            </a:r>
          </a:p>
          <a:p>
            <a:r>
              <a:rPr lang="en-US" sz="619" dirty="0">
                <a:solidFill>
                  <a:schemeClr val="bg1">
                    <a:lumMod val="50000"/>
                  </a:schemeClr>
                </a:solidFill>
                <a:latin typeface="Arial" pitchFamily="34" charset="0"/>
                <a:cs typeface="Arial" pitchFamily="34" charset="0"/>
              </a:rPr>
              <a:t>Allostatic load, biologic processes, genetic ancestry, genetic mechanisms</a:t>
            </a:r>
          </a:p>
        </p:txBody>
      </p:sp>
      <p:sp>
        <p:nvSpPr>
          <p:cNvPr id="21" name="Right Bracket 20"/>
          <p:cNvSpPr/>
          <p:nvPr/>
        </p:nvSpPr>
        <p:spPr>
          <a:xfrm>
            <a:off x="5934149" y="3769001"/>
            <a:ext cx="126810" cy="37413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solidFill>
                <a:prstClr val="black"/>
              </a:solidFill>
            </a:endParaRPr>
          </a:p>
        </p:txBody>
      </p:sp>
      <p:sp>
        <p:nvSpPr>
          <p:cNvPr id="22" name="TextBox 21"/>
          <p:cNvSpPr txBox="1"/>
          <p:nvPr/>
        </p:nvSpPr>
        <p:spPr>
          <a:xfrm>
            <a:off x="6164123" y="3870459"/>
            <a:ext cx="727163" cy="300082"/>
          </a:xfrm>
          <a:prstGeom prst="rect">
            <a:avLst/>
          </a:prstGeom>
          <a:noFill/>
        </p:spPr>
        <p:txBody>
          <a:bodyPr wrap="square" rtlCol="0">
            <a:spAutoFit/>
          </a:bodyPr>
          <a:lstStyle/>
          <a:p>
            <a:r>
              <a:rPr lang="en-US" sz="675" dirty="0">
                <a:latin typeface="Arial" pitchFamily="34" charset="0"/>
                <a:cs typeface="Arial" pitchFamily="34" charset="0"/>
              </a:rPr>
              <a:t>Biologic factors</a:t>
            </a:r>
          </a:p>
        </p:txBody>
      </p:sp>
      <p:sp>
        <p:nvSpPr>
          <p:cNvPr id="23" name="TextBox 22"/>
          <p:cNvSpPr txBox="1"/>
          <p:nvPr/>
        </p:nvSpPr>
        <p:spPr>
          <a:xfrm>
            <a:off x="4470261" y="1589064"/>
            <a:ext cx="1457325" cy="386773"/>
          </a:xfrm>
          <a:prstGeom prst="rect">
            <a:avLst/>
          </a:prstGeom>
          <a:solidFill>
            <a:schemeClr val="accent5">
              <a:lumMod val="9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75" b="1" u="sng" dirty="0">
                <a:solidFill>
                  <a:schemeClr val="bg1">
                    <a:lumMod val="50000"/>
                  </a:schemeClr>
                </a:solidFill>
                <a:latin typeface="Arial" pitchFamily="34" charset="0"/>
                <a:cs typeface="Arial" pitchFamily="34" charset="0"/>
              </a:rPr>
              <a:t>Social context</a:t>
            </a:r>
          </a:p>
          <a:p>
            <a:r>
              <a:rPr lang="en-US" sz="619" dirty="0">
                <a:solidFill>
                  <a:schemeClr val="bg1">
                    <a:lumMod val="50000"/>
                  </a:schemeClr>
                </a:solidFill>
                <a:latin typeface="Arial" pitchFamily="34" charset="0"/>
                <a:cs typeface="Arial" pitchFamily="34" charset="0"/>
              </a:rPr>
              <a:t>Collective efficacy, social capital, racial/ethnic integration</a:t>
            </a:r>
          </a:p>
        </p:txBody>
      </p:sp>
      <p:sp>
        <p:nvSpPr>
          <p:cNvPr id="24" name="TextBox 23"/>
          <p:cNvSpPr txBox="1"/>
          <p:nvPr/>
        </p:nvSpPr>
        <p:spPr>
          <a:xfrm>
            <a:off x="4470261" y="1981148"/>
            <a:ext cx="1457325" cy="482055"/>
          </a:xfrm>
          <a:prstGeom prst="rect">
            <a:avLst/>
          </a:prstGeom>
          <a:solidFill>
            <a:schemeClr val="accent5">
              <a:lumMod val="9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75" b="1" u="sng" dirty="0">
                <a:solidFill>
                  <a:schemeClr val="bg1">
                    <a:lumMod val="50000"/>
                  </a:schemeClr>
                </a:solidFill>
                <a:latin typeface="Arial" pitchFamily="34" charset="0"/>
                <a:cs typeface="Arial" pitchFamily="34" charset="0"/>
              </a:rPr>
              <a:t>Social relationships</a:t>
            </a:r>
          </a:p>
          <a:p>
            <a:r>
              <a:rPr lang="en-US" sz="619" dirty="0">
                <a:solidFill>
                  <a:schemeClr val="bg1">
                    <a:lumMod val="50000"/>
                  </a:schemeClr>
                </a:solidFill>
                <a:latin typeface="Arial" pitchFamily="34" charset="0"/>
                <a:cs typeface="Arial" pitchFamily="34" charset="0"/>
              </a:rPr>
              <a:t>Social networks, social support, religious participation, civic engagement</a:t>
            </a:r>
          </a:p>
        </p:txBody>
      </p:sp>
      <p:sp>
        <p:nvSpPr>
          <p:cNvPr id="25" name="TextBox 24"/>
          <p:cNvSpPr txBox="1"/>
          <p:nvPr/>
        </p:nvSpPr>
        <p:spPr>
          <a:xfrm>
            <a:off x="4476824" y="2468450"/>
            <a:ext cx="1457325" cy="386773"/>
          </a:xfrm>
          <a:prstGeom prst="rect">
            <a:avLst/>
          </a:prstGeom>
          <a:solidFill>
            <a:schemeClr val="accent5">
              <a:lumMod val="9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75" b="1" u="sng" dirty="0">
                <a:solidFill>
                  <a:schemeClr val="bg1">
                    <a:lumMod val="50000"/>
                  </a:schemeClr>
                </a:solidFill>
                <a:latin typeface="Arial" pitchFamily="34" charset="0"/>
                <a:cs typeface="Arial" pitchFamily="34" charset="0"/>
              </a:rPr>
              <a:t>Physical context</a:t>
            </a:r>
          </a:p>
          <a:p>
            <a:r>
              <a:rPr lang="en-US" sz="619" dirty="0">
                <a:solidFill>
                  <a:schemeClr val="bg1">
                    <a:lumMod val="50000"/>
                  </a:schemeClr>
                </a:solidFill>
                <a:latin typeface="Arial" pitchFamily="34" charset="0"/>
                <a:cs typeface="Arial" pitchFamily="34" charset="0"/>
              </a:rPr>
              <a:t>Building quality, pollution, sidewalks, parks</a:t>
            </a:r>
          </a:p>
        </p:txBody>
      </p:sp>
      <p:sp>
        <p:nvSpPr>
          <p:cNvPr id="26" name="Right Bracket 25"/>
          <p:cNvSpPr/>
          <p:nvPr/>
        </p:nvSpPr>
        <p:spPr>
          <a:xfrm>
            <a:off x="6850911" y="1151144"/>
            <a:ext cx="121102" cy="2804927"/>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solidFill>
                <a:prstClr val="black"/>
              </a:solidFill>
            </a:endParaRPr>
          </a:p>
        </p:txBody>
      </p:sp>
      <p:cxnSp>
        <p:nvCxnSpPr>
          <p:cNvPr id="27" name="Straight Connector 26"/>
          <p:cNvCxnSpPr/>
          <p:nvPr/>
        </p:nvCxnSpPr>
        <p:spPr>
          <a:xfrm>
            <a:off x="6164123" y="1195489"/>
            <a:ext cx="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9" idx="2"/>
            <a:endCxn id="13" idx="1"/>
          </p:cNvCxnSpPr>
          <p:nvPr/>
        </p:nvCxnSpPr>
        <p:spPr>
          <a:xfrm>
            <a:off x="6068036" y="1195489"/>
            <a:ext cx="96087" cy="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1" idx="2"/>
            <a:endCxn id="22" idx="1"/>
          </p:cNvCxnSpPr>
          <p:nvPr/>
        </p:nvCxnSpPr>
        <p:spPr>
          <a:xfrm>
            <a:off x="6060959" y="3956070"/>
            <a:ext cx="103164" cy="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2"/>
            <a:endCxn id="15" idx="1"/>
          </p:cNvCxnSpPr>
          <p:nvPr/>
        </p:nvCxnSpPr>
        <p:spPr>
          <a:xfrm>
            <a:off x="6066943" y="3231899"/>
            <a:ext cx="97181" cy="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1" idx="2"/>
            <a:endCxn id="14" idx="1"/>
          </p:cNvCxnSpPr>
          <p:nvPr/>
        </p:nvCxnSpPr>
        <p:spPr>
          <a:xfrm flipV="1">
            <a:off x="6083398" y="2206376"/>
            <a:ext cx="80726" cy="1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2"/>
            <a:endCxn id="16" idx="1"/>
          </p:cNvCxnSpPr>
          <p:nvPr/>
        </p:nvCxnSpPr>
        <p:spPr>
          <a:xfrm>
            <a:off x="6972012" y="2553608"/>
            <a:ext cx="113670" cy="95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itle 1"/>
          <p:cNvSpPr>
            <a:spLocks noGrp="1"/>
          </p:cNvSpPr>
          <p:nvPr>
            <p:ph type="title"/>
          </p:nvPr>
        </p:nvSpPr>
        <p:spPr>
          <a:xfrm>
            <a:off x="1485901" y="457201"/>
            <a:ext cx="2268935" cy="312506"/>
          </a:xfrm>
        </p:spPr>
        <p:txBody>
          <a:bodyPr>
            <a:normAutofit fontScale="90000"/>
          </a:bodyPr>
          <a:lstStyle/>
          <a:p>
            <a:r>
              <a:rPr lang="en-US" dirty="0" smtClean="0"/>
              <a:t>Cells-to-Society model</a:t>
            </a:r>
            <a:endParaRPr lang="en-US" dirty="0"/>
          </a:p>
        </p:txBody>
      </p:sp>
    </p:spTree>
    <p:extLst>
      <p:ext uri="{BB962C8B-B14F-4D97-AF65-F5344CB8AC3E}">
        <p14:creationId xmlns:p14="http://schemas.microsoft.com/office/powerpoint/2010/main" val="775528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3190" y="741564"/>
            <a:ext cx="6130185" cy="458587"/>
          </a:xfrm>
        </p:spPr>
        <p:txBody>
          <a:bodyPr/>
          <a:lstStyle/>
          <a:p>
            <a:r>
              <a:rPr lang="en-US" dirty="0" smtClean="0"/>
              <a:t>#</a:t>
            </a:r>
            <a:r>
              <a:rPr lang="en-US" dirty="0" err="1" smtClean="0"/>
              <a:t>RacismNotRace</a:t>
            </a:r>
            <a:endParaRPr lang="en-US" dirty="0"/>
          </a:p>
        </p:txBody>
      </p:sp>
      <p:sp>
        <p:nvSpPr>
          <p:cNvPr id="6" name="Rounded Rectangular Callout 5"/>
          <p:cNvSpPr/>
          <p:nvPr/>
        </p:nvSpPr>
        <p:spPr>
          <a:xfrm>
            <a:off x="2078538" y="1718359"/>
            <a:ext cx="1736912" cy="6359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t>Race is NOT the risk factor, racism is.</a:t>
            </a:r>
          </a:p>
          <a:p>
            <a:pPr algn="ctr"/>
            <a:r>
              <a:rPr lang="en-US" sz="1125" dirty="0"/>
              <a:t>M. McLemore</a:t>
            </a:r>
          </a:p>
        </p:txBody>
      </p:sp>
      <p:sp>
        <p:nvSpPr>
          <p:cNvPr id="7" name="Flowchart: Process 6"/>
          <p:cNvSpPr/>
          <p:nvPr/>
        </p:nvSpPr>
        <p:spPr>
          <a:xfrm>
            <a:off x="2514600" y="1247773"/>
            <a:ext cx="3994785" cy="34461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75" dirty="0">
                <a:solidFill>
                  <a:schemeClr val="tx1"/>
                </a:solidFill>
              </a:rPr>
              <a:t>Selected tweets from academics</a:t>
            </a:r>
          </a:p>
        </p:txBody>
      </p:sp>
      <p:sp>
        <p:nvSpPr>
          <p:cNvPr id="8" name="Rounded Rectangular Callout 7"/>
          <p:cNvSpPr/>
          <p:nvPr/>
        </p:nvSpPr>
        <p:spPr>
          <a:xfrm>
            <a:off x="4998903" y="1691719"/>
            <a:ext cx="1997320" cy="6359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t>In fact, structural racism is THE risk factor…</a:t>
            </a:r>
          </a:p>
          <a:p>
            <a:pPr algn="ctr"/>
            <a:r>
              <a:rPr lang="en-US" sz="1125" dirty="0"/>
              <a:t>J. </a:t>
            </a:r>
            <a:r>
              <a:rPr lang="en-US" sz="1125" dirty="0" err="1"/>
              <a:t>Attilus</a:t>
            </a:r>
            <a:endParaRPr lang="en-US" sz="1125" dirty="0"/>
          </a:p>
        </p:txBody>
      </p:sp>
      <p:sp>
        <p:nvSpPr>
          <p:cNvPr id="9" name="Rounded Rectangular Callout 8"/>
          <p:cNvSpPr/>
          <p:nvPr/>
        </p:nvSpPr>
        <p:spPr>
          <a:xfrm>
            <a:off x="5222871" y="2579610"/>
            <a:ext cx="3027994" cy="103599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t>…we should be talking about the effects of structural, interpersonal, and cultural racism in not only the health care system but society in general</a:t>
            </a:r>
          </a:p>
          <a:p>
            <a:pPr algn="ctr"/>
            <a:r>
              <a:rPr lang="en-US" sz="1125" dirty="0"/>
              <a:t>M. </a:t>
            </a:r>
            <a:r>
              <a:rPr lang="en-US" sz="1125" dirty="0" err="1"/>
              <a:t>Agenor</a:t>
            </a:r>
            <a:endParaRPr lang="en-US" sz="1125" dirty="0"/>
          </a:p>
        </p:txBody>
      </p:sp>
      <p:sp>
        <p:nvSpPr>
          <p:cNvPr id="10" name="Rounded Rectangular Callout 9"/>
          <p:cNvSpPr/>
          <p:nvPr/>
        </p:nvSpPr>
        <p:spPr>
          <a:xfrm>
            <a:off x="2078538" y="2885002"/>
            <a:ext cx="2706999" cy="10645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t>#</a:t>
            </a:r>
            <a:r>
              <a:rPr lang="en-US" sz="1125" dirty="0" err="1"/>
              <a:t>RacismNotRace</a:t>
            </a:r>
            <a:r>
              <a:rPr lang="en-US" sz="1125" dirty="0"/>
              <a:t> is about pushing past the “control for race” mode of engaging structural racism &amp; addressing the upstream factors that shape Black patients’ health.</a:t>
            </a:r>
          </a:p>
          <a:p>
            <a:pPr algn="ctr"/>
            <a:r>
              <a:rPr lang="en-US" sz="1125" dirty="0"/>
              <a:t>A. </a:t>
            </a:r>
            <a:r>
              <a:rPr lang="en-US" sz="1125" dirty="0" err="1"/>
              <a:t>Planey</a:t>
            </a:r>
            <a:endParaRPr lang="en-US" sz="1125" dirty="0"/>
          </a:p>
        </p:txBody>
      </p:sp>
      <p:pic>
        <p:nvPicPr>
          <p:cNvPr id="11"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193" y="735144"/>
            <a:ext cx="406997" cy="4069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14700" y="29602"/>
            <a:ext cx="3531736" cy="507831"/>
          </a:xfrm>
          <a:prstGeom prst="rect">
            <a:avLst/>
          </a:prstGeom>
          <a:noFill/>
        </p:spPr>
        <p:txBody>
          <a:bodyPr wrap="none" rtlCol="0">
            <a:spAutoFit/>
          </a:bodyPr>
          <a:lstStyle/>
          <a:p>
            <a:r>
              <a:rPr lang="en-US" sz="2700" b="1" dirty="0"/>
              <a:t>Critical Race Theory</a:t>
            </a:r>
          </a:p>
        </p:txBody>
      </p:sp>
    </p:spTree>
    <p:extLst>
      <p:ext uri="{BB962C8B-B14F-4D97-AF65-F5344CB8AC3E}">
        <p14:creationId xmlns:p14="http://schemas.microsoft.com/office/powerpoint/2010/main" val="164011004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dirty="0"/>
              <a:t>To achieve health equity…</a:t>
            </a:r>
          </a:p>
        </p:txBody>
      </p:sp>
      <p:sp>
        <p:nvSpPr>
          <p:cNvPr id="8" name="Text Placeholder 7"/>
          <p:cNvSpPr>
            <a:spLocks noGrp="1"/>
          </p:cNvSpPr>
          <p:nvPr>
            <p:ph type="body" sz="quarter" idx="10"/>
          </p:nvPr>
        </p:nvSpPr>
        <p:spPr>
          <a:xfrm rot="10800000" flipV="1">
            <a:off x="7448506" y="4447724"/>
            <a:ext cx="1535824" cy="174743"/>
          </a:xfrm>
        </p:spPr>
        <p:txBody>
          <a:bodyPr/>
          <a:lstStyle/>
          <a:p>
            <a:r>
              <a:rPr lang="en-US" dirty="0">
                <a:effectLst/>
                <a:ea typeface="Calibri" panose="020F0502020204030204" pitchFamily="34" charset="0"/>
              </a:rPr>
              <a:t>Benton-Franklin Health District. Social determinants of health. Accessed 9/24/20 at: </a:t>
            </a:r>
            <a:r>
              <a:rPr lang="en-US" u="sng" dirty="0">
                <a:solidFill>
                  <a:srgbClr val="0563C1"/>
                </a:solidFill>
                <a:effectLst/>
                <a:ea typeface="Calibri" panose="020F0502020204030204" pitchFamily="34" charset="0"/>
                <a:hlinkClick r:id="rId3"/>
              </a:rPr>
              <a:t>https://www.bfhd.wa.gov/health_topics/health_equity/social_determinants_of_health</a:t>
            </a:r>
            <a:endParaRPr lang="en-US" dirty="0"/>
          </a:p>
        </p:txBody>
      </p:sp>
      <p:sp>
        <p:nvSpPr>
          <p:cNvPr id="12" name="Text Placeholder 11"/>
          <p:cNvSpPr>
            <a:spLocks noGrp="1"/>
          </p:cNvSpPr>
          <p:nvPr>
            <p:ph type="body" sz="quarter" idx="11"/>
          </p:nvPr>
        </p:nvSpPr>
        <p:spPr>
          <a:xfrm>
            <a:off x="198381" y="157145"/>
            <a:ext cx="8493673" cy="738664"/>
          </a:xfrm>
        </p:spPr>
        <p:txBody>
          <a:bodyPr/>
          <a:lstStyle/>
          <a:p>
            <a:r>
              <a:rPr lang="en-US" dirty="0" smtClean="0"/>
              <a:t>To modify behaviors…we </a:t>
            </a:r>
            <a:r>
              <a:rPr lang="en-US" dirty="0"/>
              <a:t>need to address the social determinants of health, especially the upstream factors.</a:t>
            </a:r>
          </a:p>
        </p:txBody>
      </p:sp>
      <p:pic>
        <p:nvPicPr>
          <p:cNvPr id="2" name="Picture 2" descr="Image preview">
            <a:extLst>
              <a:ext uri="{FF2B5EF4-FFF2-40B4-BE49-F238E27FC236}">
                <a16:creationId xmlns:a16="http://schemas.microsoft.com/office/drawing/2014/main" id="{F070F7DB-FE68-4C88-B086-7DCDD2C6D2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8113"/>
          <a:stretch/>
        </p:blipFill>
        <p:spPr bwMode="auto">
          <a:xfrm>
            <a:off x="198381" y="1037120"/>
            <a:ext cx="7148350" cy="400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82716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Intersectionality: “intersecting inequalities” &amp; “multiple vulnerabilities”</a:t>
            </a:r>
            <a:endParaRPr lang="en-US" b="1" dirty="0"/>
          </a:p>
        </p:txBody>
      </p:sp>
      <p:sp>
        <p:nvSpPr>
          <p:cNvPr id="3" name="Content Placeholder 2"/>
          <p:cNvSpPr>
            <a:spLocks noGrp="1"/>
          </p:cNvSpPr>
          <p:nvPr>
            <p:ph idx="1"/>
          </p:nvPr>
        </p:nvSpPr>
        <p:spPr>
          <a:xfrm>
            <a:off x="459683" y="1061546"/>
            <a:ext cx="8137665" cy="3271916"/>
          </a:xfrm>
        </p:spPr>
        <p:txBody>
          <a:bodyPr>
            <a:normAutofit fontScale="85000" lnSpcReduction="10000"/>
          </a:bodyPr>
          <a:lstStyle/>
          <a:p>
            <a:r>
              <a:rPr lang="en-US" sz="2250" dirty="0"/>
              <a:t>Intersectionality theory originated from Black feminist scholarship</a:t>
            </a:r>
          </a:p>
          <a:p>
            <a:r>
              <a:rPr lang="en-US" sz="2250" dirty="0"/>
              <a:t>Upstream social determinants (racism, sexism, classism) that shape life experiences and restrict opportunities for upward mobility for individuals as a consequence of their multi-dimensional social statuses</a:t>
            </a:r>
          </a:p>
          <a:p>
            <a:r>
              <a:rPr lang="en-US" sz="2250" dirty="0"/>
              <a:t>Social status/identity is a marker of institutional policies</a:t>
            </a:r>
          </a:p>
          <a:p>
            <a:r>
              <a:rPr lang="en-US" sz="2250" dirty="0"/>
              <a:t>In health inequalities research: </a:t>
            </a:r>
          </a:p>
          <a:p>
            <a:pPr lvl="1"/>
            <a:r>
              <a:rPr lang="en-US" sz="2250" dirty="0"/>
              <a:t>“inter-categorical intersectionality” </a:t>
            </a:r>
            <a:r>
              <a:rPr lang="en-US" sz="2250" dirty="0">
                <a:sym typeface="Wingdings" panose="05000000000000000000" pitchFamily="2" charset="2"/>
              </a:rPr>
              <a:t> interactions between dimensions of social </a:t>
            </a:r>
            <a:r>
              <a:rPr lang="en-US" sz="2250" dirty="0" smtClean="0">
                <a:sym typeface="Wingdings" panose="05000000000000000000" pitchFamily="2" charset="2"/>
              </a:rPr>
              <a:t>statuses/identities</a:t>
            </a:r>
          </a:p>
          <a:p>
            <a:r>
              <a:rPr lang="en-US" sz="2450" dirty="0" smtClean="0">
                <a:sym typeface="Wingdings" panose="05000000000000000000" pitchFamily="2" charset="2"/>
              </a:rPr>
              <a:t>Application example: </a:t>
            </a:r>
            <a:r>
              <a:rPr lang="en-US" sz="2400" dirty="0"/>
              <a:t>Freeman, </a:t>
            </a:r>
            <a:r>
              <a:rPr lang="en-US" sz="2400" dirty="0" err="1"/>
              <a:t>Int</a:t>
            </a:r>
            <a:r>
              <a:rPr lang="en-US" sz="2400" dirty="0"/>
              <a:t> J Equity Health </a:t>
            </a:r>
            <a:r>
              <a:rPr lang="en-US" sz="2400" dirty="0" smtClean="0"/>
              <a:t>2017</a:t>
            </a:r>
          </a:p>
          <a:p>
            <a:pPr lvl="1"/>
            <a:r>
              <a:rPr lang="en-US" sz="2250" dirty="0" smtClean="0"/>
              <a:t>Structural racism and engagement in HIV care</a:t>
            </a:r>
            <a:endParaRPr lang="en-US" sz="2250" dirty="0"/>
          </a:p>
        </p:txBody>
      </p:sp>
      <p:sp>
        <p:nvSpPr>
          <p:cNvPr id="4" name="TextBox 3"/>
          <p:cNvSpPr txBox="1"/>
          <p:nvPr/>
        </p:nvSpPr>
        <p:spPr>
          <a:xfrm>
            <a:off x="5102509" y="4217478"/>
            <a:ext cx="4041491" cy="507831"/>
          </a:xfrm>
          <a:prstGeom prst="rect">
            <a:avLst/>
          </a:prstGeom>
          <a:noFill/>
        </p:spPr>
        <p:txBody>
          <a:bodyPr wrap="none" rtlCol="0">
            <a:spAutoFit/>
          </a:bodyPr>
          <a:lstStyle/>
          <a:p>
            <a:r>
              <a:rPr lang="en-US" sz="1350" dirty="0"/>
              <a:t>Green, Evans, Subramanian. Social </a:t>
            </a:r>
            <a:r>
              <a:rPr lang="en-US" sz="1350" dirty="0" err="1"/>
              <a:t>Sci</a:t>
            </a:r>
            <a:r>
              <a:rPr lang="en-US" sz="1350" dirty="0"/>
              <a:t> Med 2017</a:t>
            </a:r>
          </a:p>
          <a:p>
            <a:r>
              <a:rPr lang="en-US" sz="1350" dirty="0"/>
              <a:t>Williams et al. Health Services Research 2012</a:t>
            </a:r>
          </a:p>
        </p:txBody>
      </p:sp>
    </p:spTree>
    <p:extLst>
      <p:ext uri="{BB962C8B-B14F-4D97-AF65-F5344CB8AC3E}">
        <p14:creationId xmlns:p14="http://schemas.microsoft.com/office/powerpoint/2010/main" val="515425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735" y="3305176"/>
            <a:ext cx="5973365" cy="1021556"/>
          </a:xfrm>
        </p:spPr>
        <p:txBody>
          <a:bodyPr>
            <a:normAutofit fontScale="90000"/>
          </a:bodyPr>
          <a:lstStyle/>
          <a:p>
            <a:r>
              <a:rPr lang="en-US" sz="2250" dirty="0">
                <a:solidFill>
                  <a:schemeClr val="tx1"/>
                </a:solidFill>
              </a:rPr>
              <a:t>Explanatory concepts/POTENTIAL PATHWAYS connecting social determinants with behaviors</a:t>
            </a:r>
            <a:br>
              <a:rPr lang="en-US" sz="2250" dirty="0">
                <a:solidFill>
                  <a:schemeClr val="tx1"/>
                </a:solidFill>
              </a:rPr>
            </a:br>
            <a:endParaRPr lang="en-US" sz="2250" dirty="0">
              <a:solidFill>
                <a:schemeClr val="tx1"/>
              </a:solidFill>
            </a:endParaRPr>
          </a:p>
        </p:txBody>
      </p:sp>
    </p:spTree>
    <p:extLst>
      <p:ext uri="{BB962C8B-B14F-4D97-AF65-F5344CB8AC3E}">
        <p14:creationId xmlns:p14="http://schemas.microsoft.com/office/powerpoint/2010/main" val="36990396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Potential pathways</a:t>
            </a:r>
            <a:br>
              <a:rPr lang="en-US" b="1" dirty="0" smtClean="0"/>
            </a:br>
            <a:r>
              <a:rPr lang="en-US" sz="2250" b="1" dirty="0"/>
              <a:t>Sociological perspectives</a:t>
            </a:r>
          </a:p>
        </p:txBody>
      </p:sp>
      <p:sp>
        <p:nvSpPr>
          <p:cNvPr id="3" name="Content Placeholder 2"/>
          <p:cNvSpPr>
            <a:spLocks noGrp="1"/>
          </p:cNvSpPr>
          <p:nvPr>
            <p:ph idx="1"/>
          </p:nvPr>
        </p:nvSpPr>
        <p:spPr>
          <a:xfrm>
            <a:off x="1265274" y="1634728"/>
            <a:ext cx="6392826" cy="2822972"/>
          </a:xfrm>
        </p:spPr>
        <p:txBody>
          <a:bodyPr/>
          <a:lstStyle/>
          <a:p>
            <a:pPr>
              <a:spcBef>
                <a:spcPts val="450"/>
              </a:spcBef>
            </a:pPr>
            <a:r>
              <a:rPr lang="en-US" dirty="0" smtClean="0"/>
              <a:t>Fewer benefits of health behaviors for longevity</a:t>
            </a:r>
          </a:p>
          <a:p>
            <a:pPr>
              <a:spcBef>
                <a:spcPts val="450"/>
              </a:spcBef>
            </a:pPr>
            <a:r>
              <a:rPr lang="en-US" dirty="0" smtClean="0"/>
              <a:t>Latent traits</a:t>
            </a:r>
          </a:p>
          <a:p>
            <a:pPr>
              <a:spcBef>
                <a:spcPts val="450"/>
              </a:spcBef>
            </a:pPr>
            <a:r>
              <a:rPr lang="en-US" dirty="0" smtClean="0"/>
              <a:t>Class distinctions</a:t>
            </a:r>
          </a:p>
          <a:p>
            <a:pPr>
              <a:spcBef>
                <a:spcPts val="450"/>
              </a:spcBef>
            </a:pPr>
            <a:r>
              <a:rPr lang="en-US" dirty="0"/>
              <a:t>Knowledge and access to </a:t>
            </a:r>
            <a:r>
              <a:rPr lang="en-US" dirty="0" smtClean="0"/>
              <a:t>information</a:t>
            </a:r>
          </a:p>
          <a:p>
            <a:pPr>
              <a:spcBef>
                <a:spcPts val="450"/>
              </a:spcBef>
            </a:pPr>
            <a:r>
              <a:rPr lang="en-US" dirty="0" smtClean="0"/>
              <a:t>Efficacy and agency</a:t>
            </a:r>
          </a:p>
        </p:txBody>
      </p:sp>
      <p:sp>
        <p:nvSpPr>
          <p:cNvPr id="4" name="TextBox 3"/>
          <p:cNvSpPr txBox="1"/>
          <p:nvPr/>
        </p:nvSpPr>
        <p:spPr>
          <a:xfrm>
            <a:off x="5543550" y="4180701"/>
            <a:ext cx="2637325" cy="300082"/>
          </a:xfrm>
          <a:prstGeom prst="rect">
            <a:avLst/>
          </a:prstGeom>
          <a:noFill/>
        </p:spPr>
        <p:txBody>
          <a:bodyPr wrap="none" rtlCol="0">
            <a:spAutoFit/>
          </a:bodyPr>
          <a:lstStyle/>
          <a:p>
            <a:r>
              <a:rPr lang="en-US" sz="1350" dirty="0"/>
              <a:t>(</a:t>
            </a:r>
            <a:r>
              <a:rPr lang="en-US" sz="1350" dirty="0" err="1"/>
              <a:t>Pampel</a:t>
            </a:r>
            <a:r>
              <a:rPr lang="en-US" sz="1350" dirty="0"/>
              <a:t> </a:t>
            </a:r>
            <a:r>
              <a:rPr lang="en-US" sz="1350" dirty="0" err="1"/>
              <a:t>Annu</a:t>
            </a:r>
            <a:r>
              <a:rPr lang="en-US" sz="1350" dirty="0"/>
              <a:t> Rev </a:t>
            </a:r>
            <a:r>
              <a:rPr lang="en-US" sz="1350" dirty="0" err="1"/>
              <a:t>Sociol</a:t>
            </a:r>
            <a:r>
              <a:rPr lang="en-US" sz="1350" dirty="0"/>
              <a:t> 2010)</a:t>
            </a:r>
          </a:p>
        </p:txBody>
      </p:sp>
    </p:spTree>
    <p:extLst>
      <p:ext uri="{BB962C8B-B14F-4D97-AF65-F5344CB8AC3E}">
        <p14:creationId xmlns:p14="http://schemas.microsoft.com/office/powerpoint/2010/main" val="22279797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Potential pathways</a:t>
            </a:r>
            <a:br>
              <a:rPr lang="en-US" b="1" dirty="0" smtClean="0"/>
            </a:br>
            <a:r>
              <a:rPr lang="en-US" sz="2250" b="1" u="sng" dirty="0"/>
              <a:t>Contextual</a:t>
            </a:r>
            <a:r>
              <a:rPr lang="en-US" sz="2250" b="1" dirty="0"/>
              <a:t> considerations</a:t>
            </a:r>
          </a:p>
        </p:txBody>
      </p:sp>
      <p:sp>
        <p:nvSpPr>
          <p:cNvPr id="3" name="Content Placeholder 2"/>
          <p:cNvSpPr>
            <a:spLocks noGrp="1"/>
          </p:cNvSpPr>
          <p:nvPr>
            <p:ph idx="1"/>
          </p:nvPr>
        </p:nvSpPr>
        <p:spPr>
          <a:xfrm>
            <a:off x="1485900" y="1371600"/>
            <a:ext cx="6172200" cy="3143250"/>
          </a:xfrm>
        </p:spPr>
        <p:txBody>
          <a:bodyPr/>
          <a:lstStyle/>
          <a:p>
            <a:pPr>
              <a:spcBef>
                <a:spcPts val="450"/>
              </a:spcBef>
            </a:pPr>
            <a:r>
              <a:rPr lang="en-US" dirty="0" smtClean="0"/>
              <a:t>Access to resources: neighborhood/environmental context</a:t>
            </a:r>
          </a:p>
          <a:p>
            <a:pPr>
              <a:spcBef>
                <a:spcPts val="450"/>
              </a:spcBef>
            </a:pPr>
            <a:r>
              <a:rPr lang="en-US" dirty="0" smtClean="0"/>
              <a:t>Economic deprivation</a:t>
            </a:r>
            <a:r>
              <a:rPr lang="en-US" dirty="0"/>
              <a:t>, </a:t>
            </a:r>
            <a:r>
              <a:rPr lang="en-US" dirty="0" smtClean="0"/>
              <a:t>financial constraints</a:t>
            </a:r>
          </a:p>
          <a:p>
            <a:pPr>
              <a:spcBef>
                <a:spcPts val="450"/>
              </a:spcBef>
            </a:pPr>
            <a:r>
              <a:rPr lang="en-US" dirty="0" smtClean="0"/>
              <a:t>Social </a:t>
            </a:r>
            <a:r>
              <a:rPr lang="en-US" dirty="0"/>
              <a:t>and cultural </a:t>
            </a:r>
            <a:r>
              <a:rPr lang="en-US" dirty="0" smtClean="0"/>
              <a:t>norms, culturally-driven health beliefs</a:t>
            </a:r>
            <a:endParaRPr lang="en-US" dirty="0"/>
          </a:p>
          <a:p>
            <a:pPr>
              <a:spcBef>
                <a:spcPts val="450"/>
              </a:spcBef>
            </a:pPr>
            <a:r>
              <a:rPr lang="en-US" dirty="0"/>
              <a:t>Stress &amp; social </a:t>
            </a:r>
            <a:r>
              <a:rPr lang="en-US" dirty="0" smtClean="0"/>
              <a:t>support</a:t>
            </a:r>
          </a:p>
          <a:p>
            <a:pPr>
              <a:spcBef>
                <a:spcPts val="450"/>
              </a:spcBef>
            </a:pPr>
            <a:r>
              <a:rPr lang="en-US" dirty="0" smtClean="0"/>
              <a:t>Medical mistrust &amp; healthcare utilization</a:t>
            </a:r>
            <a:endParaRPr lang="en-US" dirty="0"/>
          </a:p>
          <a:p>
            <a:pPr>
              <a:spcBef>
                <a:spcPts val="450"/>
              </a:spcBef>
            </a:pPr>
            <a:endParaRPr lang="en-US" dirty="0"/>
          </a:p>
        </p:txBody>
      </p:sp>
    </p:spTree>
    <p:extLst>
      <p:ext uri="{BB962C8B-B14F-4D97-AF65-F5344CB8AC3E}">
        <p14:creationId xmlns:p14="http://schemas.microsoft.com/office/powerpoint/2010/main" val="23476134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Potential pathways</a:t>
            </a:r>
            <a:br>
              <a:rPr lang="en-US" b="1" dirty="0" smtClean="0"/>
            </a:br>
            <a:r>
              <a:rPr lang="en-US" sz="2250" b="1" dirty="0"/>
              <a:t>Sociological perspectives</a:t>
            </a:r>
          </a:p>
        </p:txBody>
      </p:sp>
      <p:sp>
        <p:nvSpPr>
          <p:cNvPr id="3" name="Content Placeholder 2"/>
          <p:cNvSpPr>
            <a:spLocks noGrp="1"/>
          </p:cNvSpPr>
          <p:nvPr>
            <p:ph idx="1"/>
          </p:nvPr>
        </p:nvSpPr>
        <p:spPr>
          <a:xfrm>
            <a:off x="1485900" y="1234678"/>
            <a:ext cx="6172200" cy="3394472"/>
          </a:xfrm>
        </p:spPr>
        <p:txBody>
          <a:bodyPr/>
          <a:lstStyle/>
          <a:p>
            <a:pPr>
              <a:spcBef>
                <a:spcPts val="450"/>
              </a:spcBef>
            </a:pPr>
            <a:r>
              <a:rPr lang="en-US" dirty="0" smtClean="0"/>
              <a:t>Fewer benefits of health behaviors for longevity</a:t>
            </a:r>
          </a:p>
          <a:p>
            <a:pPr>
              <a:spcBef>
                <a:spcPts val="450"/>
              </a:spcBef>
            </a:pPr>
            <a:r>
              <a:rPr lang="en-US" dirty="0">
                <a:solidFill>
                  <a:schemeClr val="tx1">
                    <a:lumMod val="50000"/>
                    <a:lumOff val="50000"/>
                  </a:schemeClr>
                </a:solidFill>
              </a:rPr>
              <a:t>Latent traits</a:t>
            </a:r>
          </a:p>
          <a:p>
            <a:pPr>
              <a:spcBef>
                <a:spcPts val="450"/>
              </a:spcBef>
            </a:pPr>
            <a:r>
              <a:rPr lang="en-US" dirty="0">
                <a:solidFill>
                  <a:schemeClr val="tx1">
                    <a:lumMod val="50000"/>
                    <a:lumOff val="50000"/>
                  </a:schemeClr>
                </a:solidFill>
              </a:rPr>
              <a:t>Class distinctions</a:t>
            </a:r>
          </a:p>
          <a:p>
            <a:pPr>
              <a:spcBef>
                <a:spcPts val="450"/>
              </a:spcBef>
            </a:pPr>
            <a:r>
              <a:rPr lang="en-US" dirty="0">
                <a:solidFill>
                  <a:schemeClr val="tx1">
                    <a:lumMod val="50000"/>
                    <a:lumOff val="50000"/>
                  </a:schemeClr>
                </a:solidFill>
              </a:rPr>
              <a:t>Knowledge and access to information</a:t>
            </a:r>
          </a:p>
          <a:p>
            <a:pPr>
              <a:spcBef>
                <a:spcPts val="450"/>
              </a:spcBef>
            </a:pPr>
            <a:r>
              <a:rPr lang="en-US" dirty="0">
                <a:solidFill>
                  <a:schemeClr val="tx1">
                    <a:lumMod val="50000"/>
                    <a:lumOff val="50000"/>
                  </a:schemeClr>
                </a:solidFill>
              </a:rPr>
              <a:t>Efficacy and </a:t>
            </a:r>
            <a:r>
              <a:rPr lang="en-US" dirty="0" smtClean="0">
                <a:solidFill>
                  <a:schemeClr val="tx1">
                    <a:lumMod val="50000"/>
                    <a:lumOff val="50000"/>
                  </a:schemeClr>
                </a:solidFill>
              </a:rPr>
              <a:t>agency</a:t>
            </a:r>
            <a:endParaRPr lang="en-US" dirty="0">
              <a:solidFill>
                <a:schemeClr val="tx1">
                  <a:lumMod val="50000"/>
                  <a:lumOff val="50000"/>
                </a:schemeClr>
              </a:solidFill>
            </a:endParaRPr>
          </a:p>
        </p:txBody>
      </p:sp>
      <p:sp>
        <p:nvSpPr>
          <p:cNvPr id="5" name="TextBox 4"/>
          <p:cNvSpPr txBox="1"/>
          <p:nvPr/>
        </p:nvSpPr>
        <p:spPr>
          <a:xfrm>
            <a:off x="5543550" y="4180701"/>
            <a:ext cx="2637325" cy="300082"/>
          </a:xfrm>
          <a:prstGeom prst="rect">
            <a:avLst/>
          </a:prstGeom>
          <a:noFill/>
        </p:spPr>
        <p:txBody>
          <a:bodyPr wrap="none" rtlCol="0">
            <a:spAutoFit/>
          </a:bodyPr>
          <a:lstStyle/>
          <a:p>
            <a:r>
              <a:rPr lang="en-US" sz="1350" dirty="0"/>
              <a:t>(</a:t>
            </a:r>
            <a:r>
              <a:rPr lang="en-US" sz="1350" dirty="0" err="1"/>
              <a:t>Pampel</a:t>
            </a:r>
            <a:r>
              <a:rPr lang="en-US" sz="1350" dirty="0"/>
              <a:t> </a:t>
            </a:r>
            <a:r>
              <a:rPr lang="en-US" sz="1350" dirty="0" err="1"/>
              <a:t>Annu</a:t>
            </a:r>
            <a:r>
              <a:rPr lang="en-US" sz="1350" dirty="0"/>
              <a:t> Rev </a:t>
            </a:r>
            <a:r>
              <a:rPr lang="en-US" sz="1350" dirty="0" err="1"/>
              <a:t>Sociol</a:t>
            </a:r>
            <a:r>
              <a:rPr lang="en-US" sz="1350" dirty="0"/>
              <a:t> 2010)</a:t>
            </a:r>
          </a:p>
        </p:txBody>
      </p:sp>
    </p:spTree>
    <p:extLst>
      <p:ext uri="{BB962C8B-B14F-4D97-AF65-F5344CB8AC3E}">
        <p14:creationId xmlns:p14="http://schemas.microsoft.com/office/powerpoint/2010/main" val="999203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22127"/>
          <a:stretch/>
        </p:blipFill>
        <p:spPr>
          <a:xfrm>
            <a:off x="1466330" y="1064339"/>
            <a:ext cx="6148090" cy="3590792"/>
          </a:xfrm>
          <a:prstGeom prst="rect">
            <a:avLst/>
          </a:prstGeom>
        </p:spPr>
      </p:pic>
      <p:sp>
        <p:nvSpPr>
          <p:cNvPr id="7" name="TextBox 6"/>
          <p:cNvSpPr txBox="1"/>
          <p:nvPr/>
        </p:nvSpPr>
        <p:spPr>
          <a:xfrm>
            <a:off x="453585" y="777337"/>
            <a:ext cx="6148090" cy="287002"/>
          </a:xfrm>
          <a:prstGeom prst="rect">
            <a:avLst/>
          </a:prstGeom>
          <a:noFill/>
        </p:spPr>
        <p:txBody>
          <a:bodyPr wrap="square" rtlCol="0">
            <a:spAutoFit/>
          </a:bodyPr>
          <a:lstStyle/>
          <a:p>
            <a:r>
              <a:rPr lang="en-US" sz="1265" i="1" dirty="0">
                <a:solidFill>
                  <a:prstClr val="black"/>
                </a:solidFill>
                <a:latin typeface="Calibri Light" panose="020F0302020204030204"/>
                <a:ea typeface="ヒラギノ角ゴ ProN W3" charset="-128"/>
                <a:sym typeface="Gill Sans" charset="0"/>
              </a:rPr>
              <a:t>Beyond Health Care: The Role of Social Determinants in Promoting Health and Health Equity</a:t>
            </a:r>
          </a:p>
        </p:txBody>
      </p:sp>
      <p:sp>
        <p:nvSpPr>
          <p:cNvPr id="8" name="Rectangle 7"/>
          <p:cNvSpPr/>
          <p:nvPr/>
        </p:nvSpPr>
        <p:spPr>
          <a:xfrm>
            <a:off x="2449314" y="4785999"/>
            <a:ext cx="5612309" cy="352148"/>
          </a:xfrm>
          <a:prstGeom prst="rect">
            <a:avLst/>
          </a:prstGeom>
        </p:spPr>
        <p:txBody>
          <a:bodyPr wrap="square">
            <a:spAutoFit/>
          </a:bodyPr>
          <a:lstStyle/>
          <a:p>
            <a:pPr algn="ctr"/>
            <a:r>
              <a:rPr lang="en-US" sz="844" dirty="0">
                <a:solidFill>
                  <a:srgbClr val="000000"/>
                </a:solidFill>
                <a:latin typeface="Gill Sans" charset="0"/>
                <a:ea typeface="ヒラギノ角ゴ ProN W3" charset="-128"/>
                <a:sym typeface="Gill Sans" charset="0"/>
              </a:rPr>
              <a:t>http://www.kff.org/disparities-policy/issue-brief/beyond-health-care-the-role-of-social-determinants-in-promoting-health-and-health-equity/</a:t>
            </a:r>
          </a:p>
        </p:txBody>
      </p:sp>
      <p:sp>
        <p:nvSpPr>
          <p:cNvPr id="2" name="Title 1"/>
          <p:cNvSpPr>
            <a:spLocks noGrp="1"/>
          </p:cNvSpPr>
          <p:nvPr>
            <p:ph type="title"/>
          </p:nvPr>
        </p:nvSpPr>
        <p:spPr/>
        <p:txBody>
          <a:bodyPr>
            <a:normAutofit/>
          </a:bodyPr>
          <a:lstStyle/>
          <a:p>
            <a:r>
              <a:rPr lang="en-US" dirty="0"/>
              <a:t>Social Determinants of Health </a:t>
            </a:r>
          </a:p>
        </p:txBody>
      </p:sp>
    </p:spTree>
    <p:extLst>
      <p:ext uri="{BB962C8B-B14F-4D97-AF65-F5344CB8AC3E}">
        <p14:creationId xmlns:p14="http://schemas.microsoft.com/office/powerpoint/2010/main" val="2792063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71450"/>
            <a:ext cx="6172200" cy="530299"/>
          </a:xfrm>
        </p:spPr>
        <p:txBody>
          <a:bodyPr>
            <a:normAutofit fontScale="90000"/>
          </a:bodyPr>
          <a:lstStyle/>
          <a:p>
            <a:pPr>
              <a:spcBef>
                <a:spcPts val="450"/>
              </a:spcBef>
            </a:pPr>
            <a:r>
              <a:rPr lang="en-US" sz="2400" b="1" dirty="0"/>
              <a:t>Fewer benefits of health behaviors for longevity</a:t>
            </a:r>
          </a:p>
        </p:txBody>
      </p:sp>
      <p:sp>
        <p:nvSpPr>
          <p:cNvPr id="3" name="Content Placeholder 2"/>
          <p:cNvSpPr>
            <a:spLocks noGrp="1"/>
          </p:cNvSpPr>
          <p:nvPr>
            <p:ph idx="1"/>
          </p:nvPr>
        </p:nvSpPr>
        <p:spPr>
          <a:xfrm>
            <a:off x="1485900" y="976842"/>
            <a:ext cx="6172200" cy="3394472"/>
          </a:xfrm>
        </p:spPr>
        <p:txBody>
          <a:bodyPr/>
          <a:lstStyle/>
          <a:p>
            <a:r>
              <a:rPr lang="en-US" sz="1950" dirty="0"/>
              <a:t>Persons of low SES have less to gain from healthy behaviors</a:t>
            </a:r>
          </a:p>
          <a:p>
            <a:r>
              <a:rPr lang="en-US" sz="1950" dirty="0"/>
              <a:t>Less reason to invest in future longevity and more reason to focus on present when making decisions about health behaviors</a:t>
            </a:r>
          </a:p>
          <a:p>
            <a:r>
              <a:rPr lang="en-US" sz="1950" dirty="0"/>
              <a:t>Lower SES groups feel fatalistic about ability to act in ways that extend longevity, reduce disease risk</a:t>
            </a:r>
          </a:p>
        </p:txBody>
      </p:sp>
      <p:sp>
        <p:nvSpPr>
          <p:cNvPr id="5" name="TextBox 4"/>
          <p:cNvSpPr txBox="1"/>
          <p:nvPr/>
        </p:nvSpPr>
        <p:spPr>
          <a:xfrm>
            <a:off x="5543550" y="4180701"/>
            <a:ext cx="2637325" cy="300082"/>
          </a:xfrm>
          <a:prstGeom prst="rect">
            <a:avLst/>
          </a:prstGeom>
          <a:noFill/>
        </p:spPr>
        <p:txBody>
          <a:bodyPr wrap="none" rtlCol="0">
            <a:spAutoFit/>
          </a:bodyPr>
          <a:lstStyle/>
          <a:p>
            <a:r>
              <a:rPr lang="en-US" sz="1350" dirty="0"/>
              <a:t>(</a:t>
            </a:r>
            <a:r>
              <a:rPr lang="en-US" sz="1350" dirty="0" err="1"/>
              <a:t>Pampel</a:t>
            </a:r>
            <a:r>
              <a:rPr lang="en-US" sz="1350" dirty="0"/>
              <a:t> </a:t>
            </a:r>
            <a:r>
              <a:rPr lang="en-US" sz="1350" dirty="0" err="1"/>
              <a:t>Annu</a:t>
            </a:r>
            <a:r>
              <a:rPr lang="en-US" sz="1350" dirty="0"/>
              <a:t> Rev </a:t>
            </a:r>
            <a:r>
              <a:rPr lang="en-US" sz="1350" dirty="0" err="1"/>
              <a:t>Sociol</a:t>
            </a:r>
            <a:r>
              <a:rPr lang="en-US" sz="1350" dirty="0"/>
              <a:t> 2010)</a:t>
            </a:r>
          </a:p>
        </p:txBody>
      </p:sp>
    </p:spTree>
    <p:extLst>
      <p:ext uri="{BB962C8B-B14F-4D97-AF65-F5344CB8AC3E}">
        <p14:creationId xmlns:p14="http://schemas.microsoft.com/office/powerpoint/2010/main" val="13779126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Potential pathways</a:t>
            </a:r>
            <a:br>
              <a:rPr lang="en-US" b="1" dirty="0" smtClean="0"/>
            </a:br>
            <a:r>
              <a:rPr lang="en-US" sz="2250" b="1" dirty="0"/>
              <a:t>Sociological perspectives</a:t>
            </a:r>
          </a:p>
        </p:txBody>
      </p:sp>
      <p:sp>
        <p:nvSpPr>
          <p:cNvPr id="3" name="Content Placeholder 2"/>
          <p:cNvSpPr>
            <a:spLocks noGrp="1"/>
          </p:cNvSpPr>
          <p:nvPr>
            <p:ph idx="1"/>
          </p:nvPr>
        </p:nvSpPr>
        <p:spPr>
          <a:xfrm>
            <a:off x="1485900" y="1234678"/>
            <a:ext cx="6172200" cy="3394472"/>
          </a:xfrm>
        </p:spPr>
        <p:txBody>
          <a:bodyPr/>
          <a:lstStyle/>
          <a:p>
            <a:pPr>
              <a:spcBef>
                <a:spcPts val="450"/>
              </a:spcBef>
            </a:pPr>
            <a:r>
              <a:rPr lang="en-US" dirty="0" smtClean="0">
                <a:solidFill>
                  <a:schemeClr val="tx1">
                    <a:lumMod val="50000"/>
                    <a:lumOff val="50000"/>
                  </a:schemeClr>
                </a:solidFill>
              </a:rPr>
              <a:t>Fewer benefits of health behaviors for longevity</a:t>
            </a:r>
          </a:p>
          <a:p>
            <a:pPr>
              <a:spcBef>
                <a:spcPts val="450"/>
              </a:spcBef>
            </a:pPr>
            <a:r>
              <a:rPr lang="en-US" dirty="0"/>
              <a:t>Latent traits</a:t>
            </a:r>
          </a:p>
          <a:p>
            <a:pPr>
              <a:spcBef>
                <a:spcPts val="450"/>
              </a:spcBef>
            </a:pPr>
            <a:r>
              <a:rPr lang="en-US" dirty="0">
                <a:solidFill>
                  <a:schemeClr val="tx1">
                    <a:lumMod val="50000"/>
                    <a:lumOff val="50000"/>
                  </a:schemeClr>
                </a:solidFill>
              </a:rPr>
              <a:t>Class distinctions</a:t>
            </a:r>
          </a:p>
          <a:p>
            <a:pPr>
              <a:spcBef>
                <a:spcPts val="450"/>
              </a:spcBef>
            </a:pPr>
            <a:r>
              <a:rPr lang="en-US" dirty="0">
                <a:solidFill>
                  <a:schemeClr val="tx1">
                    <a:lumMod val="50000"/>
                    <a:lumOff val="50000"/>
                  </a:schemeClr>
                </a:solidFill>
              </a:rPr>
              <a:t>Knowledge and access to information</a:t>
            </a:r>
          </a:p>
          <a:p>
            <a:pPr>
              <a:spcBef>
                <a:spcPts val="450"/>
              </a:spcBef>
            </a:pPr>
            <a:r>
              <a:rPr lang="en-US" dirty="0">
                <a:solidFill>
                  <a:schemeClr val="tx1">
                    <a:lumMod val="50000"/>
                    <a:lumOff val="50000"/>
                  </a:schemeClr>
                </a:solidFill>
              </a:rPr>
              <a:t>Efficacy and </a:t>
            </a:r>
            <a:r>
              <a:rPr lang="en-US" dirty="0" smtClean="0">
                <a:solidFill>
                  <a:schemeClr val="tx1">
                    <a:lumMod val="50000"/>
                    <a:lumOff val="50000"/>
                  </a:schemeClr>
                </a:solidFill>
              </a:rPr>
              <a:t>agency</a:t>
            </a:r>
            <a:endParaRPr lang="en-US" dirty="0">
              <a:solidFill>
                <a:schemeClr val="tx1">
                  <a:lumMod val="50000"/>
                  <a:lumOff val="50000"/>
                </a:schemeClr>
              </a:solidFill>
            </a:endParaRPr>
          </a:p>
        </p:txBody>
      </p:sp>
      <p:sp>
        <p:nvSpPr>
          <p:cNvPr id="4" name="TextBox 3"/>
          <p:cNvSpPr txBox="1"/>
          <p:nvPr/>
        </p:nvSpPr>
        <p:spPr>
          <a:xfrm>
            <a:off x="5543550" y="4180701"/>
            <a:ext cx="2637325" cy="300082"/>
          </a:xfrm>
          <a:prstGeom prst="rect">
            <a:avLst/>
          </a:prstGeom>
          <a:noFill/>
        </p:spPr>
        <p:txBody>
          <a:bodyPr wrap="none" rtlCol="0">
            <a:spAutoFit/>
          </a:bodyPr>
          <a:lstStyle/>
          <a:p>
            <a:r>
              <a:rPr lang="en-US" sz="1350" dirty="0"/>
              <a:t>(</a:t>
            </a:r>
            <a:r>
              <a:rPr lang="en-US" sz="1350" dirty="0" err="1"/>
              <a:t>Pampel</a:t>
            </a:r>
            <a:r>
              <a:rPr lang="en-US" sz="1350" dirty="0"/>
              <a:t> </a:t>
            </a:r>
            <a:r>
              <a:rPr lang="en-US" sz="1350" dirty="0" err="1"/>
              <a:t>Annu</a:t>
            </a:r>
            <a:r>
              <a:rPr lang="en-US" sz="1350" dirty="0"/>
              <a:t> Rev </a:t>
            </a:r>
            <a:r>
              <a:rPr lang="en-US" sz="1350" dirty="0" err="1"/>
              <a:t>Sociol</a:t>
            </a:r>
            <a:r>
              <a:rPr lang="en-US" sz="1350" dirty="0"/>
              <a:t> 2010)</a:t>
            </a:r>
          </a:p>
        </p:txBody>
      </p:sp>
    </p:spTree>
    <p:extLst>
      <p:ext uri="{BB962C8B-B14F-4D97-AF65-F5344CB8AC3E}">
        <p14:creationId xmlns:p14="http://schemas.microsoft.com/office/powerpoint/2010/main" val="20975909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spcBef>
                <a:spcPts val="450"/>
              </a:spcBef>
            </a:pPr>
            <a:r>
              <a:rPr lang="en-US" sz="2400" b="1" dirty="0"/>
              <a:t>Latent traits</a:t>
            </a:r>
          </a:p>
        </p:txBody>
      </p:sp>
      <p:sp>
        <p:nvSpPr>
          <p:cNvPr id="3" name="Content Placeholder 2"/>
          <p:cNvSpPr>
            <a:spLocks noGrp="1"/>
          </p:cNvSpPr>
          <p:nvPr>
            <p:ph idx="1"/>
          </p:nvPr>
        </p:nvSpPr>
        <p:spPr>
          <a:xfrm>
            <a:off x="1485900" y="971551"/>
            <a:ext cx="6172200" cy="3394472"/>
          </a:xfrm>
        </p:spPr>
        <p:txBody>
          <a:bodyPr/>
          <a:lstStyle/>
          <a:p>
            <a:r>
              <a:rPr lang="en-US" sz="1950" dirty="0"/>
              <a:t>Personal characteristic with propensity to engage in risky and/or unhealthy behaviors</a:t>
            </a:r>
          </a:p>
          <a:p>
            <a:r>
              <a:rPr lang="en-US" sz="1950" dirty="0"/>
              <a:t>Crime literature – low self-control, attraction to risk, choose short-term gain in the face of long-term harm</a:t>
            </a:r>
          </a:p>
          <a:p>
            <a:pPr lvl="1"/>
            <a:endParaRPr lang="en-US" sz="1950" dirty="0"/>
          </a:p>
        </p:txBody>
      </p:sp>
      <p:sp>
        <p:nvSpPr>
          <p:cNvPr id="6" name="TextBox 5"/>
          <p:cNvSpPr txBox="1"/>
          <p:nvPr/>
        </p:nvSpPr>
        <p:spPr>
          <a:xfrm>
            <a:off x="5543550" y="4180701"/>
            <a:ext cx="2637325" cy="300082"/>
          </a:xfrm>
          <a:prstGeom prst="rect">
            <a:avLst/>
          </a:prstGeom>
          <a:noFill/>
        </p:spPr>
        <p:txBody>
          <a:bodyPr wrap="none" rtlCol="0">
            <a:spAutoFit/>
          </a:bodyPr>
          <a:lstStyle/>
          <a:p>
            <a:r>
              <a:rPr lang="en-US" sz="1350" dirty="0"/>
              <a:t>(</a:t>
            </a:r>
            <a:r>
              <a:rPr lang="en-US" sz="1350" dirty="0" err="1"/>
              <a:t>Pampel</a:t>
            </a:r>
            <a:r>
              <a:rPr lang="en-US" sz="1350" dirty="0"/>
              <a:t> </a:t>
            </a:r>
            <a:r>
              <a:rPr lang="en-US" sz="1350" dirty="0" err="1"/>
              <a:t>Annu</a:t>
            </a:r>
            <a:r>
              <a:rPr lang="en-US" sz="1350" dirty="0"/>
              <a:t> Rev </a:t>
            </a:r>
            <a:r>
              <a:rPr lang="en-US" sz="1350" dirty="0" err="1"/>
              <a:t>Sociol</a:t>
            </a:r>
            <a:r>
              <a:rPr lang="en-US" sz="1350" dirty="0"/>
              <a:t> 2010)</a:t>
            </a:r>
          </a:p>
        </p:txBody>
      </p:sp>
    </p:spTree>
    <p:extLst>
      <p:ext uri="{BB962C8B-B14F-4D97-AF65-F5344CB8AC3E}">
        <p14:creationId xmlns:p14="http://schemas.microsoft.com/office/powerpoint/2010/main" val="15138652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Potential pathways</a:t>
            </a:r>
            <a:br>
              <a:rPr lang="en-US" b="1" dirty="0" smtClean="0"/>
            </a:br>
            <a:r>
              <a:rPr lang="en-US" sz="2250" b="1" dirty="0"/>
              <a:t>Sociological perspectives</a:t>
            </a:r>
          </a:p>
        </p:txBody>
      </p:sp>
      <p:sp>
        <p:nvSpPr>
          <p:cNvPr id="3" name="Content Placeholder 2"/>
          <p:cNvSpPr>
            <a:spLocks noGrp="1"/>
          </p:cNvSpPr>
          <p:nvPr>
            <p:ph idx="1"/>
          </p:nvPr>
        </p:nvSpPr>
        <p:spPr>
          <a:xfrm>
            <a:off x="1485900" y="1234678"/>
            <a:ext cx="6172200" cy="3394472"/>
          </a:xfrm>
        </p:spPr>
        <p:txBody>
          <a:bodyPr/>
          <a:lstStyle/>
          <a:p>
            <a:pPr>
              <a:spcBef>
                <a:spcPts val="450"/>
              </a:spcBef>
            </a:pPr>
            <a:r>
              <a:rPr lang="en-US" dirty="0" smtClean="0">
                <a:solidFill>
                  <a:schemeClr val="tx1">
                    <a:lumMod val="50000"/>
                    <a:lumOff val="50000"/>
                  </a:schemeClr>
                </a:solidFill>
              </a:rPr>
              <a:t>Fewer benefits of health behaviors for longevity</a:t>
            </a:r>
          </a:p>
          <a:p>
            <a:pPr>
              <a:spcBef>
                <a:spcPts val="450"/>
              </a:spcBef>
            </a:pPr>
            <a:r>
              <a:rPr lang="en-US" dirty="0">
                <a:solidFill>
                  <a:schemeClr val="tx1">
                    <a:lumMod val="50000"/>
                    <a:lumOff val="50000"/>
                  </a:schemeClr>
                </a:solidFill>
              </a:rPr>
              <a:t>Latent traits</a:t>
            </a:r>
          </a:p>
          <a:p>
            <a:pPr>
              <a:spcBef>
                <a:spcPts val="450"/>
              </a:spcBef>
            </a:pPr>
            <a:r>
              <a:rPr lang="en-US" dirty="0"/>
              <a:t>Class distinctions</a:t>
            </a:r>
          </a:p>
          <a:p>
            <a:pPr>
              <a:spcBef>
                <a:spcPts val="450"/>
              </a:spcBef>
            </a:pPr>
            <a:r>
              <a:rPr lang="en-US" dirty="0">
                <a:solidFill>
                  <a:schemeClr val="tx1">
                    <a:lumMod val="50000"/>
                    <a:lumOff val="50000"/>
                  </a:schemeClr>
                </a:solidFill>
              </a:rPr>
              <a:t>Knowledge and access to information</a:t>
            </a:r>
          </a:p>
          <a:p>
            <a:pPr>
              <a:spcBef>
                <a:spcPts val="450"/>
              </a:spcBef>
            </a:pPr>
            <a:r>
              <a:rPr lang="en-US" dirty="0">
                <a:solidFill>
                  <a:schemeClr val="tx1">
                    <a:lumMod val="50000"/>
                    <a:lumOff val="50000"/>
                  </a:schemeClr>
                </a:solidFill>
              </a:rPr>
              <a:t>Efficacy and </a:t>
            </a:r>
            <a:r>
              <a:rPr lang="en-US" dirty="0" smtClean="0">
                <a:solidFill>
                  <a:schemeClr val="tx1">
                    <a:lumMod val="50000"/>
                    <a:lumOff val="50000"/>
                  </a:schemeClr>
                </a:solidFill>
              </a:rPr>
              <a:t>agency</a:t>
            </a:r>
            <a:endParaRPr lang="en-US" dirty="0">
              <a:solidFill>
                <a:schemeClr val="tx1">
                  <a:lumMod val="50000"/>
                  <a:lumOff val="50000"/>
                </a:schemeClr>
              </a:solidFill>
            </a:endParaRPr>
          </a:p>
        </p:txBody>
      </p:sp>
      <p:sp>
        <p:nvSpPr>
          <p:cNvPr id="4" name="TextBox 3"/>
          <p:cNvSpPr txBox="1"/>
          <p:nvPr/>
        </p:nvSpPr>
        <p:spPr>
          <a:xfrm>
            <a:off x="5543550" y="4180701"/>
            <a:ext cx="2637325" cy="300082"/>
          </a:xfrm>
          <a:prstGeom prst="rect">
            <a:avLst/>
          </a:prstGeom>
          <a:noFill/>
        </p:spPr>
        <p:txBody>
          <a:bodyPr wrap="none" rtlCol="0">
            <a:spAutoFit/>
          </a:bodyPr>
          <a:lstStyle/>
          <a:p>
            <a:r>
              <a:rPr lang="en-US" sz="1350" dirty="0"/>
              <a:t>(</a:t>
            </a:r>
            <a:r>
              <a:rPr lang="en-US" sz="1350" dirty="0" err="1"/>
              <a:t>Pampel</a:t>
            </a:r>
            <a:r>
              <a:rPr lang="en-US" sz="1350" dirty="0"/>
              <a:t> </a:t>
            </a:r>
            <a:r>
              <a:rPr lang="en-US" sz="1350" dirty="0" err="1"/>
              <a:t>Annu</a:t>
            </a:r>
            <a:r>
              <a:rPr lang="en-US" sz="1350" dirty="0"/>
              <a:t> Rev </a:t>
            </a:r>
            <a:r>
              <a:rPr lang="en-US" sz="1350" dirty="0" err="1"/>
              <a:t>Sociol</a:t>
            </a:r>
            <a:r>
              <a:rPr lang="en-US" sz="1350" dirty="0"/>
              <a:t> 2010)</a:t>
            </a:r>
          </a:p>
        </p:txBody>
      </p:sp>
    </p:spTree>
    <p:extLst>
      <p:ext uri="{BB962C8B-B14F-4D97-AF65-F5344CB8AC3E}">
        <p14:creationId xmlns:p14="http://schemas.microsoft.com/office/powerpoint/2010/main" val="38293615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spcBef>
                <a:spcPts val="450"/>
              </a:spcBef>
            </a:pPr>
            <a:r>
              <a:rPr lang="en-US" sz="2400" b="1" dirty="0"/>
              <a:t>Class distinctions</a:t>
            </a:r>
          </a:p>
        </p:txBody>
      </p:sp>
      <p:sp>
        <p:nvSpPr>
          <p:cNvPr id="3" name="Content Placeholder 2"/>
          <p:cNvSpPr>
            <a:spLocks noGrp="1"/>
          </p:cNvSpPr>
          <p:nvPr>
            <p:ph idx="1"/>
          </p:nvPr>
        </p:nvSpPr>
        <p:spPr>
          <a:xfrm>
            <a:off x="1485900" y="1028701"/>
            <a:ext cx="6172200" cy="3394472"/>
          </a:xfrm>
        </p:spPr>
        <p:txBody>
          <a:bodyPr/>
          <a:lstStyle/>
          <a:p>
            <a:r>
              <a:rPr lang="en-US" sz="1950" dirty="0"/>
              <a:t>Engage in healthy behaviors and lifestyles to set themselves apart from lower SES groups</a:t>
            </a:r>
          </a:p>
          <a:p>
            <a:r>
              <a:rPr lang="en-US" sz="1950" dirty="0"/>
              <a:t>Classical theory: lifestyle as source of social differentiation, adoption of innovative fashion to reinforce differences</a:t>
            </a:r>
          </a:p>
          <a:p>
            <a:pPr lvl="1"/>
            <a:endParaRPr lang="en-US" sz="1950" dirty="0"/>
          </a:p>
        </p:txBody>
      </p:sp>
      <p:sp>
        <p:nvSpPr>
          <p:cNvPr id="6" name="TextBox 5"/>
          <p:cNvSpPr txBox="1"/>
          <p:nvPr/>
        </p:nvSpPr>
        <p:spPr>
          <a:xfrm>
            <a:off x="5543550" y="4180701"/>
            <a:ext cx="2637325" cy="300082"/>
          </a:xfrm>
          <a:prstGeom prst="rect">
            <a:avLst/>
          </a:prstGeom>
          <a:noFill/>
        </p:spPr>
        <p:txBody>
          <a:bodyPr wrap="none" rtlCol="0">
            <a:spAutoFit/>
          </a:bodyPr>
          <a:lstStyle/>
          <a:p>
            <a:r>
              <a:rPr lang="en-US" sz="1350" dirty="0"/>
              <a:t>(</a:t>
            </a:r>
            <a:r>
              <a:rPr lang="en-US" sz="1350" dirty="0" err="1"/>
              <a:t>Pampel</a:t>
            </a:r>
            <a:r>
              <a:rPr lang="en-US" sz="1350" dirty="0"/>
              <a:t> </a:t>
            </a:r>
            <a:r>
              <a:rPr lang="en-US" sz="1350" dirty="0" err="1"/>
              <a:t>Annu</a:t>
            </a:r>
            <a:r>
              <a:rPr lang="en-US" sz="1350" dirty="0"/>
              <a:t> Rev </a:t>
            </a:r>
            <a:r>
              <a:rPr lang="en-US" sz="1350" dirty="0" err="1"/>
              <a:t>Sociol</a:t>
            </a:r>
            <a:r>
              <a:rPr lang="en-US" sz="1350" dirty="0"/>
              <a:t> 2010)</a:t>
            </a:r>
          </a:p>
        </p:txBody>
      </p:sp>
    </p:spTree>
    <p:extLst>
      <p:ext uri="{BB962C8B-B14F-4D97-AF65-F5344CB8AC3E}">
        <p14:creationId xmlns:p14="http://schemas.microsoft.com/office/powerpoint/2010/main" val="6277336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Potential pathways</a:t>
            </a:r>
            <a:br>
              <a:rPr lang="en-US" b="1" dirty="0" smtClean="0"/>
            </a:br>
            <a:r>
              <a:rPr lang="en-US" sz="2250" b="1" dirty="0"/>
              <a:t>Sociological perspectives</a:t>
            </a:r>
          </a:p>
        </p:txBody>
      </p:sp>
      <p:sp>
        <p:nvSpPr>
          <p:cNvPr id="3" name="Content Placeholder 2"/>
          <p:cNvSpPr>
            <a:spLocks noGrp="1"/>
          </p:cNvSpPr>
          <p:nvPr>
            <p:ph idx="1"/>
          </p:nvPr>
        </p:nvSpPr>
        <p:spPr>
          <a:xfrm>
            <a:off x="1485900" y="1234678"/>
            <a:ext cx="6172200" cy="3394472"/>
          </a:xfrm>
        </p:spPr>
        <p:txBody>
          <a:bodyPr/>
          <a:lstStyle/>
          <a:p>
            <a:pPr>
              <a:spcBef>
                <a:spcPts val="450"/>
              </a:spcBef>
            </a:pPr>
            <a:r>
              <a:rPr lang="en-US" dirty="0" smtClean="0">
                <a:solidFill>
                  <a:schemeClr val="tx1">
                    <a:lumMod val="50000"/>
                    <a:lumOff val="50000"/>
                  </a:schemeClr>
                </a:solidFill>
              </a:rPr>
              <a:t>Fewer benefits of health behaviors for longevity</a:t>
            </a:r>
          </a:p>
          <a:p>
            <a:pPr>
              <a:spcBef>
                <a:spcPts val="450"/>
              </a:spcBef>
            </a:pPr>
            <a:r>
              <a:rPr lang="en-US" dirty="0">
                <a:solidFill>
                  <a:schemeClr val="tx1">
                    <a:lumMod val="50000"/>
                    <a:lumOff val="50000"/>
                  </a:schemeClr>
                </a:solidFill>
              </a:rPr>
              <a:t>Latent traits</a:t>
            </a:r>
          </a:p>
          <a:p>
            <a:pPr>
              <a:spcBef>
                <a:spcPts val="450"/>
              </a:spcBef>
            </a:pPr>
            <a:r>
              <a:rPr lang="en-US" dirty="0">
                <a:solidFill>
                  <a:schemeClr val="tx1">
                    <a:lumMod val="50000"/>
                    <a:lumOff val="50000"/>
                  </a:schemeClr>
                </a:solidFill>
              </a:rPr>
              <a:t>Class distinctions</a:t>
            </a:r>
          </a:p>
          <a:p>
            <a:pPr>
              <a:spcBef>
                <a:spcPts val="450"/>
              </a:spcBef>
            </a:pPr>
            <a:r>
              <a:rPr lang="en-US" dirty="0"/>
              <a:t>Knowledge and access to information</a:t>
            </a:r>
          </a:p>
          <a:p>
            <a:pPr>
              <a:spcBef>
                <a:spcPts val="450"/>
              </a:spcBef>
            </a:pPr>
            <a:r>
              <a:rPr lang="en-US" dirty="0">
                <a:solidFill>
                  <a:schemeClr val="tx1">
                    <a:lumMod val="50000"/>
                    <a:lumOff val="50000"/>
                  </a:schemeClr>
                </a:solidFill>
              </a:rPr>
              <a:t>Efficacy and </a:t>
            </a:r>
            <a:r>
              <a:rPr lang="en-US" dirty="0" smtClean="0">
                <a:solidFill>
                  <a:schemeClr val="tx1">
                    <a:lumMod val="50000"/>
                    <a:lumOff val="50000"/>
                  </a:schemeClr>
                </a:solidFill>
              </a:rPr>
              <a:t>agency</a:t>
            </a:r>
            <a:endParaRPr lang="en-US" dirty="0">
              <a:solidFill>
                <a:schemeClr val="tx1">
                  <a:lumMod val="50000"/>
                  <a:lumOff val="50000"/>
                </a:schemeClr>
              </a:solidFill>
            </a:endParaRPr>
          </a:p>
        </p:txBody>
      </p:sp>
      <p:sp>
        <p:nvSpPr>
          <p:cNvPr id="4" name="TextBox 3"/>
          <p:cNvSpPr txBox="1"/>
          <p:nvPr/>
        </p:nvSpPr>
        <p:spPr>
          <a:xfrm>
            <a:off x="5543550" y="4180701"/>
            <a:ext cx="2637325" cy="300082"/>
          </a:xfrm>
          <a:prstGeom prst="rect">
            <a:avLst/>
          </a:prstGeom>
          <a:noFill/>
        </p:spPr>
        <p:txBody>
          <a:bodyPr wrap="none" rtlCol="0">
            <a:spAutoFit/>
          </a:bodyPr>
          <a:lstStyle/>
          <a:p>
            <a:r>
              <a:rPr lang="en-US" sz="1350" dirty="0"/>
              <a:t>(</a:t>
            </a:r>
            <a:r>
              <a:rPr lang="en-US" sz="1350" dirty="0" err="1"/>
              <a:t>Pampel</a:t>
            </a:r>
            <a:r>
              <a:rPr lang="en-US" sz="1350" dirty="0"/>
              <a:t> </a:t>
            </a:r>
            <a:r>
              <a:rPr lang="en-US" sz="1350" dirty="0" err="1"/>
              <a:t>Annu</a:t>
            </a:r>
            <a:r>
              <a:rPr lang="en-US" sz="1350" dirty="0"/>
              <a:t> Rev </a:t>
            </a:r>
            <a:r>
              <a:rPr lang="en-US" sz="1350" dirty="0" err="1"/>
              <a:t>Sociol</a:t>
            </a:r>
            <a:r>
              <a:rPr lang="en-US" sz="1350" dirty="0"/>
              <a:t> 2010)</a:t>
            </a:r>
          </a:p>
        </p:txBody>
      </p:sp>
    </p:spTree>
    <p:extLst>
      <p:ext uri="{BB962C8B-B14F-4D97-AF65-F5344CB8AC3E}">
        <p14:creationId xmlns:p14="http://schemas.microsoft.com/office/powerpoint/2010/main" val="16837317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spcBef>
                <a:spcPts val="450"/>
              </a:spcBef>
            </a:pPr>
            <a:r>
              <a:rPr lang="en-US" sz="2400" b="1" dirty="0"/>
              <a:t>Knowledge and access to information</a:t>
            </a:r>
          </a:p>
        </p:txBody>
      </p:sp>
      <p:sp>
        <p:nvSpPr>
          <p:cNvPr id="3" name="Content Placeholder 2"/>
          <p:cNvSpPr>
            <a:spLocks noGrp="1"/>
          </p:cNvSpPr>
          <p:nvPr>
            <p:ph idx="1"/>
          </p:nvPr>
        </p:nvSpPr>
        <p:spPr>
          <a:xfrm>
            <a:off x="1485900" y="1085851"/>
            <a:ext cx="6172200" cy="3394472"/>
          </a:xfrm>
        </p:spPr>
        <p:txBody>
          <a:bodyPr/>
          <a:lstStyle/>
          <a:p>
            <a:r>
              <a:rPr lang="en-US" sz="1950" dirty="0"/>
              <a:t>Lower SES groups have less access to and opportunities for learning about harms of unhealthy behaviors</a:t>
            </a:r>
          </a:p>
          <a:p>
            <a:r>
              <a:rPr lang="en-US" sz="1950" dirty="0"/>
              <a:t>Some groups may also be exposed to more advertising</a:t>
            </a:r>
          </a:p>
          <a:p>
            <a:r>
              <a:rPr lang="en-US" sz="1950" dirty="0"/>
              <a:t>Persons with college degree 3.6 x more likely to report that they pay attention to nutritional information from scientific experts, compared to those with less than high school degree</a:t>
            </a:r>
          </a:p>
          <a:p>
            <a:pPr lvl="1"/>
            <a:endParaRPr lang="en-US" sz="1950" dirty="0"/>
          </a:p>
        </p:txBody>
      </p:sp>
      <p:sp>
        <p:nvSpPr>
          <p:cNvPr id="6" name="TextBox 5"/>
          <p:cNvSpPr txBox="1"/>
          <p:nvPr/>
        </p:nvSpPr>
        <p:spPr>
          <a:xfrm>
            <a:off x="5543550" y="4180701"/>
            <a:ext cx="2637325" cy="300082"/>
          </a:xfrm>
          <a:prstGeom prst="rect">
            <a:avLst/>
          </a:prstGeom>
          <a:noFill/>
        </p:spPr>
        <p:txBody>
          <a:bodyPr wrap="none" rtlCol="0">
            <a:spAutoFit/>
          </a:bodyPr>
          <a:lstStyle/>
          <a:p>
            <a:r>
              <a:rPr lang="en-US" sz="1350" dirty="0"/>
              <a:t>(</a:t>
            </a:r>
            <a:r>
              <a:rPr lang="en-US" sz="1350" dirty="0" err="1"/>
              <a:t>Pampel</a:t>
            </a:r>
            <a:r>
              <a:rPr lang="en-US" sz="1350" dirty="0"/>
              <a:t> </a:t>
            </a:r>
            <a:r>
              <a:rPr lang="en-US" sz="1350" dirty="0" err="1"/>
              <a:t>Annu</a:t>
            </a:r>
            <a:r>
              <a:rPr lang="en-US" sz="1350" dirty="0"/>
              <a:t> Rev </a:t>
            </a:r>
            <a:r>
              <a:rPr lang="en-US" sz="1350" dirty="0" err="1"/>
              <a:t>Sociol</a:t>
            </a:r>
            <a:r>
              <a:rPr lang="en-US" sz="1350" dirty="0"/>
              <a:t> 2010)</a:t>
            </a:r>
          </a:p>
        </p:txBody>
      </p:sp>
    </p:spTree>
    <p:extLst>
      <p:ext uri="{BB962C8B-B14F-4D97-AF65-F5344CB8AC3E}">
        <p14:creationId xmlns:p14="http://schemas.microsoft.com/office/powerpoint/2010/main" val="11933255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Potential pathways</a:t>
            </a:r>
            <a:br>
              <a:rPr lang="en-US" b="1" dirty="0" smtClean="0"/>
            </a:br>
            <a:r>
              <a:rPr lang="en-US" sz="2250" b="1" dirty="0"/>
              <a:t>Sociological perspectives</a:t>
            </a:r>
          </a:p>
        </p:txBody>
      </p:sp>
      <p:sp>
        <p:nvSpPr>
          <p:cNvPr id="3" name="Content Placeholder 2"/>
          <p:cNvSpPr>
            <a:spLocks noGrp="1"/>
          </p:cNvSpPr>
          <p:nvPr>
            <p:ph idx="1"/>
          </p:nvPr>
        </p:nvSpPr>
        <p:spPr>
          <a:xfrm>
            <a:off x="1485900" y="1234678"/>
            <a:ext cx="6172200" cy="3394472"/>
          </a:xfrm>
        </p:spPr>
        <p:txBody>
          <a:bodyPr/>
          <a:lstStyle/>
          <a:p>
            <a:pPr>
              <a:spcBef>
                <a:spcPts val="450"/>
              </a:spcBef>
            </a:pPr>
            <a:r>
              <a:rPr lang="en-US" dirty="0" smtClean="0">
                <a:solidFill>
                  <a:schemeClr val="tx1">
                    <a:lumMod val="50000"/>
                    <a:lumOff val="50000"/>
                  </a:schemeClr>
                </a:solidFill>
              </a:rPr>
              <a:t>Fewer benefits of health behaviors for longevity</a:t>
            </a:r>
          </a:p>
          <a:p>
            <a:pPr>
              <a:spcBef>
                <a:spcPts val="450"/>
              </a:spcBef>
            </a:pPr>
            <a:r>
              <a:rPr lang="en-US" dirty="0">
                <a:solidFill>
                  <a:schemeClr val="tx1">
                    <a:lumMod val="50000"/>
                    <a:lumOff val="50000"/>
                  </a:schemeClr>
                </a:solidFill>
              </a:rPr>
              <a:t>Latent traits</a:t>
            </a:r>
          </a:p>
          <a:p>
            <a:pPr>
              <a:spcBef>
                <a:spcPts val="450"/>
              </a:spcBef>
            </a:pPr>
            <a:r>
              <a:rPr lang="en-US" dirty="0">
                <a:solidFill>
                  <a:schemeClr val="tx1">
                    <a:lumMod val="50000"/>
                    <a:lumOff val="50000"/>
                  </a:schemeClr>
                </a:solidFill>
              </a:rPr>
              <a:t>Class distinctions</a:t>
            </a:r>
          </a:p>
          <a:p>
            <a:pPr>
              <a:spcBef>
                <a:spcPts val="450"/>
              </a:spcBef>
            </a:pPr>
            <a:r>
              <a:rPr lang="en-US" dirty="0">
                <a:solidFill>
                  <a:schemeClr val="tx1">
                    <a:lumMod val="50000"/>
                    <a:lumOff val="50000"/>
                  </a:schemeClr>
                </a:solidFill>
              </a:rPr>
              <a:t>Knowledge and access to information</a:t>
            </a:r>
          </a:p>
          <a:p>
            <a:pPr>
              <a:spcBef>
                <a:spcPts val="450"/>
              </a:spcBef>
            </a:pPr>
            <a:r>
              <a:rPr lang="en-US" dirty="0"/>
              <a:t>Efficacy and </a:t>
            </a:r>
            <a:r>
              <a:rPr lang="en-US" dirty="0" smtClean="0"/>
              <a:t>agency</a:t>
            </a:r>
            <a:endParaRPr lang="en-US" dirty="0"/>
          </a:p>
        </p:txBody>
      </p:sp>
      <p:sp>
        <p:nvSpPr>
          <p:cNvPr id="4" name="TextBox 3"/>
          <p:cNvSpPr txBox="1"/>
          <p:nvPr/>
        </p:nvSpPr>
        <p:spPr>
          <a:xfrm>
            <a:off x="5543550" y="4180701"/>
            <a:ext cx="2637325" cy="300082"/>
          </a:xfrm>
          <a:prstGeom prst="rect">
            <a:avLst/>
          </a:prstGeom>
          <a:noFill/>
        </p:spPr>
        <p:txBody>
          <a:bodyPr wrap="none" rtlCol="0">
            <a:spAutoFit/>
          </a:bodyPr>
          <a:lstStyle/>
          <a:p>
            <a:r>
              <a:rPr lang="en-US" sz="1350" dirty="0"/>
              <a:t>(</a:t>
            </a:r>
            <a:r>
              <a:rPr lang="en-US" sz="1350" dirty="0" err="1"/>
              <a:t>Pampel</a:t>
            </a:r>
            <a:r>
              <a:rPr lang="en-US" sz="1350" dirty="0"/>
              <a:t> </a:t>
            </a:r>
            <a:r>
              <a:rPr lang="en-US" sz="1350" dirty="0" err="1"/>
              <a:t>Annu</a:t>
            </a:r>
            <a:r>
              <a:rPr lang="en-US" sz="1350" dirty="0"/>
              <a:t> Rev </a:t>
            </a:r>
            <a:r>
              <a:rPr lang="en-US" sz="1350" dirty="0" err="1"/>
              <a:t>Sociol</a:t>
            </a:r>
            <a:r>
              <a:rPr lang="en-US" sz="1350" dirty="0"/>
              <a:t> 2010)</a:t>
            </a:r>
          </a:p>
        </p:txBody>
      </p:sp>
    </p:spTree>
    <p:extLst>
      <p:ext uri="{BB962C8B-B14F-4D97-AF65-F5344CB8AC3E}">
        <p14:creationId xmlns:p14="http://schemas.microsoft.com/office/powerpoint/2010/main" val="26807498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spcBef>
                <a:spcPts val="450"/>
              </a:spcBef>
            </a:pPr>
            <a:r>
              <a:rPr lang="en-US" sz="2400" b="1" dirty="0"/>
              <a:t>Efficacy and agency</a:t>
            </a:r>
          </a:p>
        </p:txBody>
      </p:sp>
      <p:sp>
        <p:nvSpPr>
          <p:cNvPr id="3" name="Content Placeholder 2"/>
          <p:cNvSpPr>
            <a:spLocks noGrp="1"/>
          </p:cNvSpPr>
          <p:nvPr>
            <p:ph idx="1"/>
          </p:nvPr>
        </p:nvSpPr>
        <p:spPr>
          <a:xfrm>
            <a:off x="1485900" y="1200151"/>
            <a:ext cx="6172200" cy="3394472"/>
          </a:xfrm>
        </p:spPr>
        <p:txBody>
          <a:bodyPr/>
          <a:lstStyle/>
          <a:p>
            <a:r>
              <a:rPr lang="en-US" sz="1950" dirty="0"/>
              <a:t>Education provides human capital, effective agency, and sense of personal control</a:t>
            </a:r>
          </a:p>
          <a:p>
            <a:r>
              <a:rPr lang="en-US" sz="1950" dirty="0"/>
              <a:t>Education trains individuals to evaluate and use information</a:t>
            </a:r>
          </a:p>
          <a:p>
            <a:r>
              <a:rPr lang="en-US" sz="1950" dirty="0"/>
              <a:t>High SES groups are quickest to use new medical technologies</a:t>
            </a:r>
          </a:p>
          <a:p>
            <a:r>
              <a:rPr lang="en-US" sz="1950" dirty="0"/>
              <a:t>Education increases use of aids to quit smoking, and responsiveness to antismoking ads</a:t>
            </a:r>
          </a:p>
          <a:p>
            <a:pPr lvl="1"/>
            <a:endParaRPr lang="en-US" sz="1950" dirty="0"/>
          </a:p>
        </p:txBody>
      </p:sp>
      <p:sp>
        <p:nvSpPr>
          <p:cNvPr id="6" name="TextBox 5"/>
          <p:cNvSpPr txBox="1"/>
          <p:nvPr/>
        </p:nvSpPr>
        <p:spPr>
          <a:xfrm>
            <a:off x="5543550" y="4180701"/>
            <a:ext cx="2637325" cy="300082"/>
          </a:xfrm>
          <a:prstGeom prst="rect">
            <a:avLst/>
          </a:prstGeom>
          <a:noFill/>
        </p:spPr>
        <p:txBody>
          <a:bodyPr wrap="none" rtlCol="0">
            <a:spAutoFit/>
          </a:bodyPr>
          <a:lstStyle/>
          <a:p>
            <a:r>
              <a:rPr lang="en-US" sz="1350" dirty="0"/>
              <a:t>(</a:t>
            </a:r>
            <a:r>
              <a:rPr lang="en-US" sz="1350" dirty="0" err="1"/>
              <a:t>Pampel</a:t>
            </a:r>
            <a:r>
              <a:rPr lang="en-US" sz="1350" dirty="0"/>
              <a:t> </a:t>
            </a:r>
            <a:r>
              <a:rPr lang="en-US" sz="1350" dirty="0" err="1"/>
              <a:t>Annu</a:t>
            </a:r>
            <a:r>
              <a:rPr lang="en-US" sz="1350" dirty="0"/>
              <a:t> Rev </a:t>
            </a:r>
            <a:r>
              <a:rPr lang="en-US" sz="1350" dirty="0" err="1"/>
              <a:t>Sociol</a:t>
            </a:r>
            <a:r>
              <a:rPr lang="en-US" sz="1350" dirty="0"/>
              <a:t> 2010)</a:t>
            </a:r>
          </a:p>
        </p:txBody>
      </p:sp>
    </p:spTree>
    <p:extLst>
      <p:ext uri="{BB962C8B-B14F-4D97-AF65-F5344CB8AC3E}">
        <p14:creationId xmlns:p14="http://schemas.microsoft.com/office/powerpoint/2010/main" val="25832665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Potential </a:t>
            </a:r>
            <a:r>
              <a:rPr lang="en-US" b="1" dirty="0"/>
              <a:t>pathways</a:t>
            </a:r>
            <a:br>
              <a:rPr lang="en-US" b="1" dirty="0"/>
            </a:br>
            <a:r>
              <a:rPr lang="en-US" sz="2250" b="1" dirty="0"/>
              <a:t>Contextual considerations</a:t>
            </a:r>
          </a:p>
        </p:txBody>
      </p:sp>
      <p:sp>
        <p:nvSpPr>
          <p:cNvPr id="3" name="Content Placeholder 2"/>
          <p:cNvSpPr>
            <a:spLocks noGrp="1"/>
          </p:cNvSpPr>
          <p:nvPr>
            <p:ph idx="1"/>
          </p:nvPr>
        </p:nvSpPr>
        <p:spPr>
          <a:xfrm>
            <a:off x="1485900" y="1234678"/>
            <a:ext cx="6172200" cy="3394472"/>
          </a:xfrm>
        </p:spPr>
        <p:txBody>
          <a:bodyPr/>
          <a:lstStyle/>
          <a:p>
            <a:pPr>
              <a:spcBef>
                <a:spcPts val="450"/>
              </a:spcBef>
            </a:pPr>
            <a:r>
              <a:rPr lang="en-US" dirty="0" smtClean="0"/>
              <a:t>Access to resources: neighborhood/environmental context</a:t>
            </a:r>
          </a:p>
          <a:p>
            <a:pPr>
              <a:spcBef>
                <a:spcPts val="450"/>
              </a:spcBef>
            </a:pPr>
            <a:r>
              <a:rPr lang="en-US" dirty="0" smtClean="0">
                <a:solidFill>
                  <a:schemeClr val="tx1">
                    <a:lumMod val="50000"/>
                    <a:lumOff val="50000"/>
                  </a:schemeClr>
                </a:solidFill>
              </a:rPr>
              <a:t>Economic deprivation</a:t>
            </a:r>
            <a:r>
              <a:rPr lang="en-US" dirty="0">
                <a:solidFill>
                  <a:schemeClr val="tx1">
                    <a:lumMod val="50000"/>
                    <a:lumOff val="50000"/>
                  </a:schemeClr>
                </a:solidFill>
              </a:rPr>
              <a:t>, </a:t>
            </a:r>
            <a:r>
              <a:rPr lang="en-US" dirty="0" smtClean="0">
                <a:solidFill>
                  <a:schemeClr val="tx1">
                    <a:lumMod val="50000"/>
                    <a:lumOff val="50000"/>
                  </a:schemeClr>
                </a:solidFill>
              </a:rPr>
              <a:t>financial constraints</a:t>
            </a:r>
          </a:p>
          <a:p>
            <a:pPr>
              <a:spcBef>
                <a:spcPts val="450"/>
              </a:spcBef>
            </a:pPr>
            <a:r>
              <a:rPr lang="en-US" dirty="0" smtClean="0">
                <a:solidFill>
                  <a:schemeClr val="tx1">
                    <a:lumMod val="50000"/>
                    <a:lumOff val="50000"/>
                  </a:schemeClr>
                </a:solidFill>
              </a:rPr>
              <a:t>Social </a:t>
            </a:r>
            <a:r>
              <a:rPr lang="en-US" dirty="0">
                <a:solidFill>
                  <a:schemeClr val="tx1">
                    <a:lumMod val="50000"/>
                    <a:lumOff val="50000"/>
                  </a:schemeClr>
                </a:solidFill>
              </a:rPr>
              <a:t>and cultural </a:t>
            </a:r>
            <a:r>
              <a:rPr lang="en-US" dirty="0" smtClean="0">
                <a:solidFill>
                  <a:schemeClr val="tx1">
                    <a:lumMod val="50000"/>
                    <a:lumOff val="50000"/>
                  </a:schemeClr>
                </a:solidFill>
              </a:rPr>
              <a:t>norms, culturally-driven health beliefs</a:t>
            </a:r>
            <a:endParaRPr lang="en-US" dirty="0">
              <a:solidFill>
                <a:schemeClr val="tx1">
                  <a:lumMod val="50000"/>
                  <a:lumOff val="50000"/>
                </a:schemeClr>
              </a:solidFill>
            </a:endParaRPr>
          </a:p>
          <a:p>
            <a:pPr>
              <a:spcBef>
                <a:spcPts val="450"/>
              </a:spcBef>
            </a:pPr>
            <a:r>
              <a:rPr lang="en-US" dirty="0">
                <a:solidFill>
                  <a:schemeClr val="tx1">
                    <a:lumMod val="50000"/>
                    <a:lumOff val="50000"/>
                  </a:schemeClr>
                </a:solidFill>
              </a:rPr>
              <a:t>Stress &amp; social </a:t>
            </a:r>
            <a:r>
              <a:rPr lang="en-US" dirty="0" smtClean="0">
                <a:solidFill>
                  <a:schemeClr val="tx1">
                    <a:lumMod val="50000"/>
                    <a:lumOff val="50000"/>
                  </a:schemeClr>
                </a:solidFill>
              </a:rPr>
              <a:t>support</a:t>
            </a:r>
          </a:p>
          <a:p>
            <a:pPr>
              <a:spcBef>
                <a:spcPts val="450"/>
              </a:spcBef>
            </a:pPr>
            <a:r>
              <a:rPr lang="en-US" dirty="0" smtClean="0">
                <a:solidFill>
                  <a:schemeClr val="tx1">
                    <a:lumMod val="50000"/>
                    <a:lumOff val="50000"/>
                  </a:schemeClr>
                </a:solidFill>
              </a:rPr>
              <a:t>Medical mistrust &amp; healthcare utilization</a:t>
            </a:r>
            <a:endParaRPr lang="en-US" dirty="0">
              <a:solidFill>
                <a:schemeClr val="tx1">
                  <a:lumMod val="50000"/>
                  <a:lumOff val="50000"/>
                </a:schemeClr>
              </a:solidFill>
            </a:endParaRPr>
          </a:p>
          <a:p>
            <a:pPr>
              <a:spcBef>
                <a:spcPts val="450"/>
              </a:spcBef>
            </a:pPr>
            <a:endParaRPr lang="en-US" dirty="0"/>
          </a:p>
        </p:txBody>
      </p:sp>
    </p:spTree>
    <p:extLst>
      <p:ext uri="{BB962C8B-B14F-4D97-AF65-F5344CB8AC3E}">
        <p14:creationId xmlns:p14="http://schemas.microsoft.com/office/powerpoint/2010/main" val="2694072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9710" y="158974"/>
            <a:ext cx="7381568" cy="4525247"/>
          </a:xfrm>
          <a:prstGeom prst="rect">
            <a:avLst/>
          </a:prstGeom>
        </p:spPr>
      </p:pic>
      <p:sp>
        <p:nvSpPr>
          <p:cNvPr id="5" name="Rectangle 4"/>
          <p:cNvSpPr/>
          <p:nvPr/>
        </p:nvSpPr>
        <p:spPr>
          <a:xfrm>
            <a:off x="2107176" y="4684221"/>
            <a:ext cx="6286500" cy="369332"/>
          </a:xfrm>
          <a:prstGeom prst="rect">
            <a:avLst/>
          </a:prstGeom>
        </p:spPr>
        <p:txBody>
          <a:bodyPr wrap="square">
            <a:spAutoFit/>
          </a:bodyPr>
          <a:lstStyle/>
          <a:p>
            <a:r>
              <a:rPr lang="en-US" sz="900" dirty="0"/>
              <a:t>Solar O, Irwin A. A conceptual framework for action on the social determinants of health. Social Determinants of Health Discussion Paper 2 (Policy and Practice). Geneva, World Health Organization, 2010.</a:t>
            </a:r>
            <a:endParaRPr lang="en-US" sz="900" dirty="0">
              <a:solidFill>
                <a:schemeClr val="bg1"/>
              </a:solidFill>
            </a:endParaRPr>
          </a:p>
        </p:txBody>
      </p:sp>
    </p:spTree>
    <p:extLst>
      <p:ext uri="{BB962C8B-B14F-4D97-AF65-F5344CB8AC3E}">
        <p14:creationId xmlns:p14="http://schemas.microsoft.com/office/powerpoint/2010/main" val="4780946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658439" y="691149"/>
            <a:ext cx="5599611" cy="3861801"/>
          </a:xfrm>
          <a:prstGeom prst="rect">
            <a:avLst/>
          </a:prstGeom>
          <a:ln w="9525">
            <a:solidFill>
              <a:schemeClr val="tx1"/>
            </a:solidFill>
          </a:ln>
        </p:spPr>
      </p:pic>
      <p:sp>
        <p:nvSpPr>
          <p:cNvPr id="3" name="TextBox 2"/>
          <p:cNvSpPr txBox="1"/>
          <p:nvPr/>
        </p:nvSpPr>
        <p:spPr>
          <a:xfrm>
            <a:off x="1644423" y="57150"/>
            <a:ext cx="5715000" cy="238125"/>
          </a:xfrm>
          <a:prstGeom prst="rect">
            <a:avLst/>
          </a:prstGeom>
        </p:spPr>
        <p:txBody>
          <a:bodyPr/>
          <a:lstStyle/>
          <a:p>
            <a:pPr algn="ctr"/>
            <a:r>
              <a:rPr lang="en-US" b="1" dirty="0">
                <a:latin typeface="Arial"/>
              </a:rPr>
              <a:t>Model linking social and physical environmental characteristics to obesity</a:t>
            </a:r>
          </a:p>
        </p:txBody>
      </p:sp>
      <p:sp>
        <p:nvSpPr>
          <p:cNvPr id="5" name="TextBox 4"/>
          <p:cNvSpPr txBox="1"/>
          <p:nvPr/>
        </p:nvSpPr>
        <p:spPr>
          <a:xfrm>
            <a:off x="7245955" y="3424981"/>
            <a:ext cx="1864589" cy="1169320"/>
          </a:xfrm>
          <a:prstGeom prst="rect">
            <a:avLst/>
          </a:prstGeom>
        </p:spPr>
        <p:txBody>
          <a:bodyPr/>
          <a:lstStyle/>
          <a:p>
            <a:r>
              <a:rPr lang="en-US" sz="1000" dirty="0" smtClean="0"/>
              <a:t>Stafford et al. Pathways </a:t>
            </a:r>
            <a:r>
              <a:rPr lang="en-US" sz="1000" dirty="0"/>
              <a:t>to obesity: Identifying local, modifiable determinants of physical activity and </a:t>
            </a:r>
            <a:r>
              <a:rPr lang="en-US" sz="1000" dirty="0" smtClean="0"/>
              <a:t>diet. </a:t>
            </a:r>
            <a:r>
              <a:rPr lang="en-US" sz="1000" dirty="0"/>
              <a:t>Social Science &amp; </a:t>
            </a:r>
            <a:r>
              <a:rPr lang="en-US" sz="1000" dirty="0" smtClean="0"/>
              <a:t>Medicine</a:t>
            </a:r>
            <a:r>
              <a:rPr lang="en-US" sz="1000" dirty="0"/>
              <a:t> </a:t>
            </a:r>
            <a:r>
              <a:rPr lang="en-US" sz="1000" dirty="0" smtClean="0"/>
              <a:t>2007</a:t>
            </a:r>
            <a:endParaRPr lang="en-US" sz="1000" dirty="0"/>
          </a:p>
        </p:txBody>
      </p:sp>
      <p:sp>
        <p:nvSpPr>
          <p:cNvPr id="7" name="Rectangle 6"/>
          <p:cNvSpPr/>
          <p:nvPr/>
        </p:nvSpPr>
        <p:spPr>
          <a:xfrm>
            <a:off x="4914900" y="1958460"/>
            <a:ext cx="971550" cy="369332"/>
          </a:xfrm>
          <a:prstGeom prst="rect">
            <a:avLst/>
          </a:prstGeom>
        </p:spPr>
        <p:txBody>
          <a:bodyPr wrap="square" rtlCol="0" anchor="ctr">
            <a:spAutoFit/>
          </a:bodyPr>
          <a:lstStyle/>
          <a:p>
            <a:pPr marL="84535" indent="-84535" algn="ctr">
              <a:buFont typeface="Arial" pitchFamily="34" charset="0"/>
              <a:buChar char="•"/>
            </a:pPr>
            <a:endParaRPr lang="en-US" dirty="0">
              <a:solidFill>
                <a:schemeClr val="bg1"/>
              </a:solidFill>
            </a:endParaRPr>
          </a:p>
        </p:txBody>
      </p:sp>
      <p:sp>
        <p:nvSpPr>
          <p:cNvPr id="8" name="Rectangle 7"/>
          <p:cNvSpPr/>
          <p:nvPr/>
        </p:nvSpPr>
        <p:spPr bwMode="auto">
          <a:xfrm>
            <a:off x="4914900" y="1293541"/>
            <a:ext cx="971550" cy="2029290"/>
          </a:xfrm>
          <a:prstGeom prst="rect">
            <a:avLst/>
          </a:prstGeom>
          <a:noFill/>
          <a:ln w="19050" algn="ctr">
            <a:solidFill>
              <a:srgbClr val="C00000"/>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Tree>
    <p:extLst>
      <p:ext uri="{BB962C8B-B14F-4D97-AF65-F5344CB8AC3E}">
        <p14:creationId xmlns:p14="http://schemas.microsoft.com/office/powerpoint/2010/main" val="14199467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658439" y="691149"/>
            <a:ext cx="5599611" cy="3861801"/>
          </a:xfrm>
          <a:prstGeom prst="rect">
            <a:avLst/>
          </a:prstGeom>
          <a:ln w="9525">
            <a:solidFill>
              <a:schemeClr val="tx1"/>
            </a:solidFill>
          </a:ln>
        </p:spPr>
      </p:pic>
      <p:sp>
        <p:nvSpPr>
          <p:cNvPr id="3" name="TextBox 2"/>
          <p:cNvSpPr txBox="1"/>
          <p:nvPr/>
        </p:nvSpPr>
        <p:spPr>
          <a:xfrm>
            <a:off x="1644423" y="57150"/>
            <a:ext cx="5715000" cy="238125"/>
          </a:xfrm>
          <a:prstGeom prst="rect">
            <a:avLst/>
          </a:prstGeom>
        </p:spPr>
        <p:txBody>
          <a:bodyPr/>
          <a:lstStyle/>
          <a:p>
            <a:pPr algn="ctr"/>
            <a:r>
              <a:rPr lang="en-US" b="1" dirty="0">
                <a:latin typeface="Arial"/>
              </a:rPr>
              <a:t>Model linking social and physical environmental characteristics to obesity</a:t>
            </a:r>
          </a:p>
        </p:txBody>
      </p:sp>
      <p:sp>
        <p:nvSpPr>
          <p:cNvPr id="5" name="TextBox 4"/>
          <p:cNvSpPr txBox="1"/>
          <p:nvPr/>
        </p:nvSpPr>
        <p:spPr>
          <a:xfrm>
            <a:off x="7245955" y="3424981"/>
            <a:ext cx="1864589" cy="1169320"/>
          </a:xfrm>
          <a:prstGeom prst="rect">
            <a:avLst/>
          </a:prstGeom>
        </p:spPr>
        <p:txBody>
          <a:bodyPr/>
          <a:lstStyle/>
          <a:p>
            <a:r>
              <a:rPr lang="en-US" sz="1000" dirty="0" smtClean="0"/>
              <a:t>Stafford et al. Pathways </a:t>
            </a:r>
            <a:r>
              <a:rPr lang="en-US" sz="1000" dirty="0"/>
              <a:t>to obesity: Identifying local, modifiable determinants of physical activity and </a:t>
            </a:r>
            <a:r>
              <a:rPr lang="en-US" sz="1000" dirty="0" smtClean="0"/>
              <a:t>diet. </a:t>
            </a:r>
            <a:r>
              <a:rPr lang="en-US" sz="1000" dirty="0"/>
              <a:t>Social Science &amp; </a:t>
            </a:r>
            <a:r>
              <a:rPr lang="en-US" sz="1000" dirty="0" smtClean="0"/>
              <a:t>Medicine</a:t>
            </a:r>
            <a:r>
              <a:rPr lang="en-US" sz="1000" dirty="0"/>
              <a:t> </a:t>
            </a:r>
            <a:r>
              <a:rPr lang="en-US" sz="1000" dirty="0" smtClean="0"/>
              <a:t>2007</a:t>
            </a:r>
            <a:endParaRPr lang="en-US" sz="1000" dirty="0"/>
          </a:p>
        </p:txBody>
      </p:sp>
      <p:sp>
        <p:nvSpPr>
          <p:cNvPr id="7" name="Rectangle 6"/>
          <p:cNvSpPr/>
          <p:nvPr/>
        </p:nvSpPr>
        <p:spPr>
          <a:xfrm>
            <a:off x="4914900" y="1958460"/>
            <a:ext cx="971550" cy="369332"/>
          </a:xfrm>
          <a:prstGeom prst="rect">
            <a:avLst/>
          </a:prstGeom>
        </p:spPr>
        <p:txBody>
          <a:bodyPr wrap="square" rtlCol="0" anchor="ctr">
            <a:spAutoFit/>
          </a:bodyPr>
          <a:lstStyle/>
          <a:p>
            <a:pPr marL="84535" indent="-84535" algn="ctr">
              <a:buFont typeface="Arial" pitchFamily="34" charset="0"/>
              <a:buChar char="•"/>
            </a:pPr>
            <a:endParaRPr lang="en-US" dirty="0">
              <a:solidFill>
                <a:schemeClr val="bg1"/>
              </a:solidFill>
            </a:endParaRPr>
          </a:p>
        </p:txBody>
      </p:sp>
      <p:sp>
        <p:nvSpPr>
          <p:cNvPr id="8" name="Rectangle 7"/>
          <p:cNvSpPr/>
          <p:nvPr/>
        </p:nvSpPr>
        <p:spPr bwMode="auto">
          <a:xfrm>
            <a:off x="4914900" y="1293541"/>
            <a:ext cx="971550" cy="2029290"/>
          </a:xfrm>
          <a:prstGeom prst="rect">
            <a:avLst/>
          </a:prstGeom>
          <a:noFill/>
          <a:ln w="19050" algn="ctr">
            <a:solidFill>
              <a:srgbClr val="C00000"/>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9" name="TextBox 8"/>
          <p:cNvSpPr txBox="1"/>
          <p:nvPr/>
        </p:nvSpPr>
        <p:spPr>
          <a:xfrm>
            <a:off x="2857500" y="1714500"/>
            <a:ext cx="3371850" cy="1823576"/>
          </a:xfrm>
          <a:prstGeom prst="rect">
            <a:avLst/>
          </a:prstGeom>
          <a:solidFill>
            <a:schemeClr val="bg2">
              <a:lumMod val="25000"/>
            </a:schemeClr>
          </a:solidFill>
        </p:spPr>
        <p:txBody>
          <a:bodyPr wrap="square" rtlCol="0">
            <a:spAutoFit/>
          </a:bodyPr>
          <a:lstStyle/>
          <a:p>
            <a:pPr algn="ctr"/>
            <a:r>
              <a:rPr lang="en-US" sz="2250" b="1" dirty="0">
                <a:solidFill>
                  <a:srgbClr val="92D050"/>
                </a:solidFill>
                <a:latin typeface="Trebuchet MS" pitchFamily="34" charset="0"/>
              </a:rPr>
              <a:t>… choices of individuals are often limited by the environments in which they live. </a:t>
            </a:r>
          </a:p>
          <a:p>
            <a:pPr algn="ctr"/>
            <a:r>
              <a:rPr lang="en-US" sz="2250" b="1" dirty="0">
                <a:solidFill>
                  <a:srgbClr val="92D050"/>
                </a:solidFill>
                <a:latin typeface="Trebuchet MS" pitchFamily="34" charset="0"/>
              </a:rPr>
              <a:t>D. Williams</a:t>
            </a:r>
            <a:endParaRPr lang="en-US" sz="2250" dirty="0"/>
          </a:p>
        </p:txBody>
      </p:sp>
    </p:spTree>
    <p:extLst>
      <p:ext uri="{BB962C8B-B14F-4D97-AF65-F5344CB8AC3E}">
        <p14:creationId xmlns:p14="http://schemas.microsoft.com/office/powerpoint/2010/main" val="29418383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543050" y="285750"/>
            <a:ext cx="5436394" cy="464344"/>
          </a:xfrm>
          <a:prstGeom prst="rect">
            <a:avLst/>
          </a:prstGeom>
        </p:spPr>
        <p:txBody>
          <a:bodyPr/>
          <a:lstStyle/>
          <a:p>
            <a:pPr algn="ctr" eaLnBrk="0" hangingPunct="0">
              <a:lnSpc>
                <a:spcPct val="95000"/>
              </a:lnSpc>
              <a:defRPr/>
            </a:pPr>
            <a:r>
              <a:rPr lang="en-US" sz="3000" b="1" kern="0" dirty="0">
                <a:latin typeface="+mj-lt"/>
                <a:ea typeface="+mj-ea"/>
                <a:cs typeface="+mj-cs"/>
              </a:rPr>
              <a:t>Food environment</a:t>
            </a:r>
          </a:p>
        </p:txBody>
      </p:sp>
      <p:sp>
        <p:nvSpPr>
          <p:cNvPr id="4" name="Rectangle 3"/>
          <p:cNvSpPr>
            <a:spLocks noChangeArrowheads="1"/>
          </p:cNvSpPr>
          <p:nvPr/>
        </p:nvSpPr>
        <p:spPr bwMode="auto">
          <a:xfrm>
            <a:off x="802888" y="971550"/>
            <a:ext cx="6740912" cy="3693319"/>
          </a:xfrm>
          <a:prstGeom prst="rect">
            <a:avLst/>
          </a:prstGeom>
          <a:noFill/>
          <a:ln w="9525">
            <a:noFill/>
            <a:miter lim="800000"/>
            <a:headEnd/>
            <a:tailEnd/>
          </a:ln>
        </p:spPr>
        <p:txBody>
          <a:bodyPr wrap="square">
            <a:spAutoFit/>
          </a:bodyPr>
          <a:lstStyle/>
          <a:p>
            <a:r>
              <a:rPr lang="en-US" dirty="0"/>
              <a:t>Galvez et al 2009: </a:t>
            </a:r>
          </a:p>
          <a:p>
            <a:r>
              <a:rPr lang="en-US" dirty="0"/>
              <a:t>Children (ages 6-8) living on a block with 1 + convenience stores (range, 1–6) were more likely to have a BMI percentile in the top </a:t>
            </a:r>
            <a:r>
              <a:rPr lang="en-US" dirty="0" err="1"/>
              <a:t>tertile</a:t>
            </a:r>
            <a:r>
              <a:rPr lang="en-US" dirty="0"/>
              <a:t> (OR 1.90, 95% CI, 1.15–3.15) compared with children having no convenience stores </a:t>
            </a:r>
          </a:p>
          <a:p>
            <a:endParaRPr lang="en-US" dirty="0"/>
          </a:p>
          <a:p>
            <a:r>
              <a:rPr lang="en-US" dirty="0" err="1"/>
              <a:t>Oreskovic</a:t>
            </a:r>
            <a:r>
              <a:rPr lang="en-US" dirty="0"/>
              <a:t> et al 2009:</a:t>
            </a:r>
          </a:p>
          <a:p>
            <a:r>
              <a:rPr lang="en-US" dirty="0"/>
              <a:t>Distance to nearest fast-food restaurant was inversely associated with BMI</a:t>
            </a:r>
          </a:p>
          <a:p>
            <a:endParaRPr lang="en-US" dirty="0"/>
          </a:p>
          <a:p>
            <a:r>
              <a:rPr lang="en-US" dirty="0"/>
              <a:t>Chen et al 2016:</a:t>
            </a:r>
          </a:p>
          <a:p>
            <a:r>
              <a:rPr lang="en-US" dirty="0"/>
              <a:t>Food environment incl. living in food desert associated with obesity after adjusting for home food environment factors</a:t>
            </a:r>
          </a:p>
        </p:txBody>
      </p:sp>
      <p:pic>
        <p:nvPicPr>
          <p:cNvPr id="6" name="Picture 5" descr="convenience store.jpg"/>
          <p:cNvPicPr>
            <a:picLocks noChangeAspect="1"/>
          </p:cNvPicPr>
          <p:nvPr/>
        </p:nvPicPr>
        <p:blipFill>
          <a:blip r:embed="rId2" cstate="print"/>
          <a:srcRect/>
          <a:stretch>
            <a:fillRect/>
          </a:stretch>
        </p:blipFill>
        <p:spPr bwMode="auto">
          <a:xfrm>
            <a:off x="6979444" y="2818209"/>
            <a:ext cx="1841897" cy="1225154"/>
          </a:xfrm>
          <a:prstGeom prst="rect">
            <a:avLst/>
          </a:prstGeom>
          <a:noFill/>
          <a:ln w="9525">
            <a:noFill/>
            <a:miter lim="800000"/>
            <a:headEnd/>
            <a:tailEnd/>
          </a:ln>
        </p:spPr>
      </p:pic>
    </p:spTree>
    <p:extLst>
      <p:ext uri="{BB962C8B-B14F-4D97-AF65-F5344CB8AC3E}">
        <p14:creationId xmlns:p14="http://schemas.microsoft.com/office/powerpoint/2010/main" val="32361352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143000"/>
            <a:ext cx="3048000" cy="2031325"/>
          </a:xfrm>
          <a:prstGeom prst="rect">
            <a:avLst/>
          </a:prstGeom>
        </p:spPr>
        <p:txBody>
          <a:bodyPr wrap="square">
            <a:spAutoFit/>
          </a:bodyPr>
          <a:lstStyle/>
          <a:p>
            <a:pPr>
              <a:spcAft>
                <a:spcPts val="450"/>
              </a:spcAft>
            </a:pPr>
            <a:r>
              <a:rPr lang="en-US" sz="2100" dirty="0"/>
              <a:t>“Food Desert” - low-income census tract where a large number of residents are more than a mile from a grocery store.</a:t>
            </a:r>
          </a:p>
        </p:txBody>
      </p:sp>
      <p:pic>
        <p:nvPicPr>
          <p:cNvPr id="7" name="Picture 6" descr="food desert los angeles.jpeg"/>
          <p:cNvPicPr>
            <a:picLocks noChangeAspect="1"/>
          </p:cNvPicPr>
          <p:nvPr/>
        </p:nvPicPr>
        <p:blipFill>
          <a:blip r:embed="rId2" cstate="print"/>
          <a:stretch>
            <a:fillRect/>
          </a:stretch>
        </p:blipFill>
        <p:spPr>
          <a:xfrm>
            <a:off x="3886200" y="971550"/>
            <a:ext cx="3829050" cy="3371850"/>
          </a:xfrm>
          <a:prstGeom prst="rect">
            <a:avLst/>
          </a:prstGeom>
        </p:spPr>
      </p:pic>
    </p:spTree>
    <p:extLst>
      <p:ext uri="{BB962C8B-B14F-4D97-AF65-F5344CB8AC3E}">
        <p14:creationId xmlns:p14="http://schemas.microsoft.com/office/powerpoint/2010/main" val="35037425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Potential </a:t>
            </a:r>
            <a:r>
              <a:rPr lang="en-US" b="1" dirty="0"/>
              <a:t>pathways</a:t>
            </a:r>
            <a:br>
              <a:rPr lang="en-US" b="1" dirty="0"/>
            </a:br>
            <a:r>
              <a:rPr lang="en-US" sz="2250" b="1" dirty="0"/>
              <a:t>Contextual considerations</a:t>
            </a:r>
          </a:p>
        </p:txBody>
      </p:sp>
      <p:sp>
        <p:nvSpPr>
          <p:cNvPr id="3" name="Content Placeholder 2"/>
          <p:cNvSpPr>
            <a:spLocks noGrp="1"/>
          </p:cNvSpPr>
          <p:nvPr>
            <p:ph idx="1"/>
          </p:nvPr>
        </p:nvSpPr>
        <p:spPr>
          <a:xfrm>
            <a:off x="1485900" y="1234678"/>
            <a:ext cx="6172200" cy="3394472"/>
          </a:xfrm>
        </p:spPr>
        <p:txBody>
          <a:bodyPr/>
          <a:lstStyle/>
          <a:p>
            <a:pPr>
              <a:spcBef>
                <a:spcPts val="450"/>
              </a:spcBef>
            </a:pPr>
            <a:r>
              <a:rPr lang="en-US" dirty="0" smtClean="0">
                <a:solidFill>
                  <a:schemeClr val="tx1">
                    <a:lumMod val="50000"/>
                    <a:lumOff val="50000"/>
                  </a:schemeClr>
                </a:solidFill>
              </a:rPr>
              <a:t>Access to resources: neighborhood/environmental context</a:t>
            </a:r>
          </a:p>
          <a:p>
            <a:pPr>
              <a:spcBef>
                <a:spcPts val="450"/>
              </a:spcBef>
            </a:pPr>
            <a:r>
              <a:rPr lang="en-US" dirty="0" smtClean="0"/>
              <a:t>Economic deprivation</a:t>
            </a:r>
            <a:r>
              <a:rPr lang="en-US" dirty="0"/>
              <a:t>, </a:t>
            </a:r>
            <a:r>
              <a:rPr lang="en-US" dirty="0" smtClean="0"/>
              <a:t>financial constraints</a:t>
            </a:r>
          </a:p>
          <a:p>
            <a:pPr>
              <a:spcBef>
                <a:spcPts val="450"/>
              </a:spcBef>
            </a:pPr>
            <a:r>
              <a:rPr lang="en-US" dirty="0" smtClean="0">
                <a:solidFill>
                  <a:schemeClr val="tx1">
                    <a:lumMod val="50000"/>
                    <a:lumOff val="50000"/>
                  </a:schemeClr>
                </a:solidFill>
              </a:rPr>
              <a:t>Social </a:t>
            </a:r>
            <a:r>
              <a:rPr lang="en-US" dirty="0">
                <a:solidFill>
                  <a:schemeClr val="tx1">
                    <a:lumMod val="50000"/>
                    <a:lumOff val="50000"/>
                  </a:schemeClr>
                </a:solidFill>
              </a:rPr>
              <a:t>and cultural </a:t>
            </a:r>
            <a:r>
              <a:rPr lang="en-US" dirty="0" smtClean="0">
                <a:solidFill>
                  <a:schemeClr val="tx1">
                    <a:lumMod val="50000"/>
                    <a:lumOff val="50000"/>
                  </a:schemeClr>
                </a:solidFill>
              </a:rPr>
              <a:t>norms, culturally-driven health beliefs</a:t>
            </a:r>
            <a:endParaRPr lang="en-US" dirty="0">
              <a:solidFill>
                <a:schemeClr val="tx1">
                  <a:lumMod val="50000"/>
                  <a:lumOff val="50000"/>
                </a:schemeClr>
              </a:solidFill>
            </a:endParaRPr>
          </a:p>
          <a:p>
            <a:pPr>
              <a:spcBef>
                <a:spcPts val="450"/>
              </a:spcBef>
            </a:pPr>
            <a:r>
              <a:rPr lang="en-US" dirty="0">
                <a:solidFill>
                  <a:schemeClr val="tx1">
                    <a:lumMod val="50000"/>
                    <a:lumOff val="50000"/>
                  </a:schemeClr>
                </a:solidFill>
              </a:rPr>
              <a:t>Stress &amp; social </a:t>
            </a:r>
            <a:r>
              <a:rPr lang="en-US" dirty="0" smtClean="0">
                <a:solidFill>
                  <a:schemeClr val="tx1">
                    <a:lumMod val="50000"/>
                    <a:lumOff val="50000"/>
                  </a:schemeClr>
                </a:solidFill>
              </a:rPr>
              <a:t>support</a:t>
            </a:r>
          </a:p>
          <a:p>
            <a:pPr>
              <a:spcBef>
                <a:spcPts val="450"/>
              </a:spcBef>
            </a:pPr>
            <a:r>
              <a:rPr lang="en-US" dirty="0" smtClean="0">
                <a:solidFill>
                  <a:schemeClr val="tx1">
                    <a:lumMod val="50000"/>
                    <a:lumOff val="50000"/>
                  </a:schemeClr>
                </a:solidFill>
              </a:rPr>
              <a:t>Medical mistrust &amp; healthcare utilization</a:t>
            </a:r>
            <a:endParaRPr lang="en-US" dirty="0">
              <a:solidFill>
                <a:schemeClr val="tx1">
                  <a:lumMod val="50000"/>
                  <a:lumOff val="50000"/>
                </a:schemeClr>
              </a:solidFill>
            </a:endParaRPr>
          </a:p>
          <a:p>
            <a:pPr>
              <a:spcBef>
                <a:spcPts val="450"/>
              </a:spcBef>
            </a:pPr>
            <a:endParaRPr lang="en-US" dirty="0"/>
          </a:p>
        </p:txBody>
      </p:sp>
    </p:spTree>
    <p:extLst>
      <p:ext uri="{BB962C8B-B14F-4D97-AF65-F5344CB8AC3E}">
        <p14:creationId xmlns:p14="http://schemas.microsoft.com/office/powerpoint/2010/main" val="14205479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8578" y="1406908"/>
            <a:ext cx="7830206" cy="2031325"/>
          </a:xfrm>
          <a:prstGeom prst="rect">
            <a:avLst/>
          </a:prstGeom>
        </p:spPr>
        <p:txBody>
          <a:bodyPr wrap="square">
            <a:spAutoFit/>
          </a:bodyPr>
          <a:lstStyle/>
          <a:p>
            <a:pPr marL="169069" indent="-169069">
              <a:buFont typeface="Arial" pitchFamily="34" charset="0"/>
              <a:buChar char="•"/>
            </a:pPr>
            <a:r>
              <a:rPr lang="en-US" sz="2100" dirty="0"/>
              <a:t>Meta-analysis of 27 studies - healthy eating costs $1.48 more per day per adult than eating a low-quality diet ($550 more annually per person). </a:t>
            </a:r>
          </a:p>
          <a:p>
            <a:pPr marL="169069" indent="-169069">
              <a:buFont typeface="Arial" pitchFamily="34" charset="0"/>
              <a:buChar char="•"/>
            </a:pPr>
            <a:r>
              <a:rPr lang="en-US" sz="2100" dirty="0"/>
              <a:t>Aids for healthy behavior (</a:t>
            </a:r>
            <a:r>
              <a:rPr lang="en-US" sz="2100" dirty="0" err="1"/>
              <a:t>Pampel</a:t>
            </a:r>
            <a:r>
              <a:rPr lang="en-US" sz="2100" dirty="0"/>
              <a:t> 2010)</a:t>
            </a:r>
          </a:p>
          <a:p>
            <a:pPr marL="511969" lvl="1" indent="-169069">
              <a:buFont typeface="Arial" pitchFamily="34" charset="0"/>
              <a:buChar char="•"/>
            </a:pPr>
            <a:r>
              <a:rPr lang="en-US" sz="2100" dirty="0"/>
              <a:t>Costs required for resources to quit smoking/reduce alcohol dependency, physical activities</a:t>
            </a:r>
          </a:p>
        </p:txBody>
      </p:sp>
      <p:sp>
        <p:nvSpPr>
          <p:cNvPr id="4" name="Title 1"/>
          <p:cNvSpPr txBox="1">
            <a:spLocks/>
          </p:cNvSpPr>
          <p:nvPr/>
        </p:nvSpPr>
        <p:spPr>
          <a:xfrm>
            <a:off x="1485900" y="285750"/>
            <a:ext cx="6172200" cy="85725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000" b="1" dirty="0"/>
              <a:t>Economic deprivation/</a:t>
            </a:r>
          </a:p>
          <a:p>
            <a:r>
              <a:rPr lang="en-US" sz="3000" b="1" dirty="0"/>
              <a:t>Financial constraints</a:t>
            </a:r>
          </a:p>
        </p:txBody>
      </p:sp>
    </p:spTree>
    <p:extLst>
      <p:ext uri="{BB962C8B-B14F-4D97-AF65-F5344CB8AC3E}">
        <p14:creationId xmlns:p14="http://schemas.microsoft.com/office/powerpoint/2010/main" val="31583383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Potential </a:t>
            </a:r>
            <a:r>
              <a:rPr lang="en-US" b="1" dirty="0"/>
              <a:t>pathways</a:t>
            </a:r>
            <a:br>
              <a:rPr lang="en-US" b="1" dirty="0"/>
            </a:br>
            <a:r>
              <a:rPr lang="en-US" sz="2250" b="1" dirty="0"/>
              <a:t>Contextual considerations</a:t>
            </a:r>
          </a:p>
        </p:txBody>
      </p:sp>
      <p:sp>
        <p:nvSpPr>
          <p:cNvPr id="3" name="Content Placeholder 2"/>
          <p:cNvSpPr>
            <a:spLocks noGrp="1"/>
          </p:cNvSpPr>
          <p:nvPr>
            <p:ph idx="1"/>
          </p:nvPr>
        </p:nvSpPr>
        <p:spPr>
          <a:xfrm>
            <a:off x="1485900" y="1291828"/>
            <a:ext cx="6172200" cy="3394472"/>
          </a:xfrm>
        </p:spPr>
        <p:txBody>
          <a:bodyPr/>
          <a:lstStyle/>
          <a:p>
            <a:pPr>
              <a:spcBef>
                <a:spcPts val="450"/>
              </a:spcBef>
            </a:pPr>
            <a:r>
              <a:rPr lang="en-US" dirty="0" smtClean="0">
                <a:solidFill>
                  <a:schemeClr val="tx1">
                    <a:lumMod val="50000"/>
                    <a:lumOff val="50000"/>
                  </a:schemeClr>
                </a:solidFill>
              </a:rPr>
              <a:t>Access to resources: neighborhood/environmental context</a:t>
            </a:r>
          </a:p>
          <a:p>
            <a:pPr>
              <a:spcBef>
                <a:spcPts val="450"/>
              </a:spcBef>
            </a:pPr>
            <a:r>
              <a:rPr lang="en-US" dirty="0" smtClean="0">
                <a:solidFill>
                  <a:schemeClr val="tx1">
                    <a:lumMod val="50000"/>
                    <a:lumOff val="50000"/>
                  </a:schemeClr>
                </a:solidFill>
              </a:rPr>
              <a:t>Economic deprivation</a:t>
            </a:r>
            <a:r>
              <a:rPr lang="en-US" dirty="0">
                <a:solidFill>
                  <a:schemeClr val="tx1">
                    <a:lumMod val="50000"/>
                    <a:lumOff val="50000"/>
                  </a:schemeClr>
                </a:solidFill>
              </a:rPr>
              <a:t>, </a:t>
            </a:r>
            <a:r>
              <a:rPr lang="en-US" dirty="0" smtClean="0">
                <a:solidFill>
                  <a:schemeClr val="tx1">
                    <a:lumMod val="50000"/>
                    <a:lumOff val="50000"/>
                  </a:schemeClr>
                </a:solidFill>
              </a:rPr>
              <a:t>financial constraints</a:t>
            </a:r>
          </a:p>
          <a:p>
            <a:pPr>
              <a:spcBef>
                <a:spcPts val="450"/>
              </a:spcBef>
            </a:pPr>
            <a:r>
              <a:rPr lang="en-US" dirty="0" smtClean="0"/>
              <a:t>Social </a:t>
            </a:r>
            <a:r>
              <a:rPr lang="en-US" dirty="0"/>
              <a:t>and cultural </a:t>
            </a:r>
            <a:r>
              <a:rPr lang="en-US" dirty="0" smtClean="0"/>
              <a:t>norms, culturally-driven health beliefs</a:t>
            </a:r>
            <a:endParaRPr lang="en-US" dirty="0"/>
          </a:p>
          <a:p>
            <a:pPr>
              <a:spcBef>
                <a:spcPts val="450"/>
              </a:spcBef>
            </a:pPr>
            <a:r>
              <a:rPr lang="en-US" dirty="0">
                <a:solidFill>
                  <a:schemeClr val="tx1">
                    <a:lumMod val="50000"/>
                    <a:lumOff val="50000"/>
                  </a:schemeClr>
                </a:solidFill>
              </a:rPr>
              <a:t>Stress &amp; social </a:t>
            </a:r>
            <a:r>
              <a:rPr lang="en-US" dirty="0" smtClean="0">
                <a:solidFill>
                  <a:schemeClr val="tx1">
                    <a:lumMod val="50000"/>
                    <a:lumOff val="50000"/>
                  </a:schemeClr>
                </a:solidFill>
              </a:rPr>
              <a:t>support</a:t>
            </a:r>
          </a:p>
          <a:p>
            <a:pPr>
              <a:spcBef>
                <a:spcPts val="450"/>
              </a:spcBef>
            </a:pPr>
            <a:r>
              <a:rPr lang="en-US" dirty="0" smtClean="0">
                <a:solidFill>
                  <a:schemeClr val="tx1">
                    <a:lumMod val="50000"/>
                    <a:lumOff val="50000"/>
                  </a:schemeClr>
                </a:solidFill>
              </a:rPr>
              <a:t>Medical mistrust &amp; healthcare utilization</a:t>
            </a:r>
            <a:endParaRPr lang="en-US" dirty="0">
              <a:solidFill>
                <a:schemeClr val="tx1">
                  <a:lumMod val="50000"/>
                  <a:lumOff val="50000"/>
                </a:schemeClr>
              </a:solidFill>
            </a:endParaRPr>
          </a:p>
          <a:p>
            <a:pPr>
              <a:spcBef>
                <a:spcPts val="450"/>
              </a:spcBef>
            </a:pPr>
            <a:endParaRPr lang="en-US" dirty="0"/>
          </a:p>
        </p:txBody>
      </p:sp>
    </p:spTree>
    <p:extLst>
      <p:ext uri="{BB962C8B-B14F-4D97-AF65-F5344CB8AC3E}">
        <p14:creationId xmlns:p14="http://schemas.microsoft.com/office/powerpoint/2010/main" val="1713750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5724" y="1028700"/>
            <a:ext cx="7746124" cy="3439403"/>
          </a:xfrm>
          <a:prstGeom prst="rect">
            <a:avLst/>
          </a:prstGeom>
        </p:spPr>
        <p:txBody>
          <a:bodyPr wrap="square">
            <a:spAutoFit/>
          </a:bodyPr>
          <a:lstStyle/>
          <a:p>
            <a:pPr marL="169069" indent="-169069">
              <a:buFont typeface="Arial" pitchFamily="34" charset="0"/>
              <a:buChar char="•"/>
            </a:pPr>
            <a:r>
              <a:rPr lang="en-US" sz="2100" dirty="0"/>
              <a:t>Some negative health behaviors are more common among certain social groups</a:t>
            </a:r>
          </a:p>
          <a:p>
            <a:pPr marL="511969" lvl="1" indent="-169069">
              <a:buFont typeface="Arial" pitchFamily="34" charset="0"/>
              <a:buChar char="•"/>
            </a:pPr>
            <a:r>
              <a:rPr lang="en-US" sz="1950" dirty="0"/>
              <a:t>Culturally acceptable? E.g., alternative forms of smoking among South Asians, esp. women</a:t>
            </a:r>
          </a:p>
          <a:p>
            <a:pPr marL="511969" lvl="1" indent="-169069">
              <a:buFont typeface="Arial" pitchFamily="34" charset="0"/>
              <a:buChar char="•"/>
            </a:pPr>
            <a:r>
              <a:rPr lang="en-US" sz="1950" dirty="0"/>
              <a:t>Less stigmatized? E.g., overweight/obesity among immigrant/2</a:t>
            </a:r>
            <a:r>
              <a:rPr lang="en-US" sz="1950" baseline="30000" dirty="0"/>
              <a:t>nd</a:t>
            </a:r>
            <a:r>
              <a:rPr lang="en-US" sz="1950" dirty="0"/>
              <a:t> gen Latinos and Asians</a:t>
            </a:r>
          </a:p>
          <a:p>
            <a:pPr marL="511969" lvl="1" indent="-169069">
              <a:buFont typeface="Arial" pitchFamily="34" charset="0"/>
              <a:buChar char="•"/>
            </a:pPr>
            <a:r>
              <a:rPr lang="en-US" sz="1950" dirty="0"/>
              <a:t>Targeted advertising? E.g., menthol cigarettes among African-American communities</a:t>
            </a:r>
          </a:p>
          <a:p>
            <a:pPr marL="511969" lvl="1" indent="-169069">
              <a:buFont typeface="Arial" pitchFamily="34" charset="0"/>
              <a:buChar char="•"/>
            </a:pPr>
            <a:r>
              <a:rPr lang="en-US" sz="1950" dirty="0"/>
              <a:t>Greater availability? E.g., betel-nut chewing in East Asia</a:t>
            </a:r>
          </a:p>
          <a:p>
            <a:pPr marL="511969" lvl="1" indent="-169069">
              <a:buFont typeface="Arial" pitchFamily="34" charset="0"/>
              <a:buChar char="•"/>
            </a:pPr>
            <a:r>
              <a:rPr lang="en-US" sz="1950" dirty="0"/>
              <a:t>Perceived necessity of preventive health in absence of symptoms</a:t>
            </a:r>
          </a:p>
        </p:txBody>
      </p:sp>
      <p:sp>
        <p:nvSpPr>
          <p:cNvPr id="4" name="Title 1"/>
          <p:cNvSpPr txBox="1">
            <a:spLocks/>
          </p:cNvSpPr>
          <p:nvPr/>
        </p:nvSpPr>
        <p:spPr>
          <a:xfrm>
            <a:off x="735724" y="57150"/>
            <a:ext cx="7746124" cy="85725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000" b="1" dirty="0"/>
              <a:t>Social and cultural norms, culturally-driven health beliefs</a:t>
            </a:r>
          </a:p>
        </p:txBody>
      </p:sp>
    </p:spTree>
    <p:extLst>
      <p:ext uri="{BB962C8B-B14F-4D97-AF65-F5344CB8AC3E}">
        <p14:creationId xmlns:p14="http://schemas.microsoft.com/office/powerpoint/2010/main" val="40321472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Potential </a:t>
            </a:r>
            <a:r>
              <a:rPr lang="en-US" b="1" dirty="0"/>
              <a:t>pathways</a:t>
            </a:r>
            <a:br>
              <a:rPr lang="en-US" b="1" dirty="0"/>
            </a:br>
            <a:r>
              <a:rPr lang="en-US" sz="2250" b="1" dirty="0"/>
              <a:t>Contextual considerations</a:t>
            </a:r>
          </a:p>
        </p:txBody>
      </p:sp>
      <p:sp>
        <p:nvSpPr>
          <p:cNvPr id="3" name="Content Placeholder 2"/>
          <p:cNvSpPr>
            <a:spLocks noGrp="1"/>
          </p:cNvSpPr>
          <p:nvPr>
            <p:ph idx="1"/>
          </p:nvPr>
        </p:nvSpPr>
        <p:spPr>
          <a:xfrm>
            <a:off x="1485900" y="1234678"/>
            <a:ext cx="6172200" cy="3394472"/>
          </a:xfrm>
        </p:spPr>
        <p:txBody>
          <a:bodyPr/>
          <a:lstStyle/>
          <a:p>
            <a:pPr>
              <a:spcBef>
                <a:spcPts val="450"/>
              </a:spcBef>
            </a:pPr>
            <a:r>
              <a:rPr lang="en-US" dirty="0" smtClean="0">
                <a:solidFill>
                  <a:schemeClr val="tx1">
                    <a:lumMod val="50000"/>
                    <a:lumOff val="50000"/>
                  </a:schemeClr>
                </a:solidFill>
              </a:rPr>
              <a:t>Access to resources: neighborhood/environmental context</a:t>
            </a:r>
          </a:p>
          <a:p>
            <a:pPr>
              <a:spcBef>
                <a:spcPts val="450"/>
              </a:spcBef>
            </a:pPr>
            <a:r>
              <a:rPr lang="en-US" dirty="0" smtClean="0">
                <a:solidFill>
                  <a:schemeClr val="tx1">
                    <a:lumMod val="50000"/>
                    <a:lumOff val="50000"/>
                  </a:schemeClr>
                </a:solidFill>
              </a:rPr>
              <a:t>Economic deprivation</a:t>
            </a:r>
            <a:r>
              <a:rPr lang="en-US" dirty="0">
                <a:solidFill>
                  <a:schemeClr val="tx1">
                    <a:lumMod val="50000"/>
                    <a:lumOff val="50000"/>
                  </a:schemeClr>
                </a:solidFill>
              </a:rPr>
              <a:t>, </a:t>
            </a:r>
            <a:r>
              <a:rPr lang="en-US" dirty="0" smtClean="0">
                <a:solidFill>
                  <a:schemeClr val="tx1">
                    <a:lumMod val="50000"/>
                    <a:lumOff val="50000"/>
                  </a:schemeClr>
                </a:solidFill>
              </a:rPr>
              <a:t>financial constraints</a:t>
            </a:r>
          </a:p>
          <a:p>
            <a:pPr>
              <a:spcBef>
                <a:spcPts val="450"/>
              </a:spcBef>
            </a:pPr>
            <a:r>
              <a:rPr lang="en-US" dirty="0" smtClean="0">
                <a:solidFill>
                  <a:schemeClr val="tx1">
                    <a:lumMod val="50000"/>
                    <a:lumOff val="50000"/>
                  </a:schemeClr>
                </a:solidFill>
              </a:rPr>
              <a:t>Social </a:t>
            </a:r>
            <a:r>
              <a:rPr lang="en-US" dirty="0">
                <a:solidFill>
                  <a:schemeClr val="tx1">
                    <a:lumMod val="50000"/>
                    <a:lumOff val="50000"/>
                  </a:schemeClr>
                </a:solidFill>
              </a:rPr>
              <a:t>and cultural </a:t>
            </a:r>
            <a:r>
              <a:rPr lang="en-US" dirty="0" smtClean="0">
                <a:solidFill>
                  <a:schemeClr val="tx1">
                    <a:lumMod val="50000"/>
                    <a:lumOff val="50000"/>
                  </a:schemeClr>
                </a:solidFill>
              </a:rPr>
              <a:t>norms, culturally-driven health beliefs</a:t>
            </a:r>
            <a:endParaRPr lang="en-US" dirty="0">
              <a:solidFill>
                <a:schemeClr val="tx1">
                  <a:lumMod val="50000"/>
                  <a:lumOff val="50000"/>
                </a:schemeClr>
              </a:solidFill>
            </a:endParaRPr>
          </a:p>
          <a:p>
            <a:pPr>
              <a:spcBef>
                <a:spcPts val="450"/>
              </a:spcBef>
            </a:pPr>
            <a:r>
              <a:rPr lang="en-US" dirty="0"/>
              <a:t>Stress &amp; social </a:t>
            </a:r>
            <a:r>
              <a:rPr lang="en-US" dirty="0" smtClean="0"/>
              <a:t>support</a:t>
            </a:r>
          </a:p>
          <a:p>
            <a:pPr>
              <a:spcBef>
                <a:spcPts val="450"/>
              </a:spcBef>
            </a:pPr>
            <a:r>
              <a:rPr lang="en-US" dirty="0" smtClean="0">
                <a:solidFill>
                  <a:schemeClr val="tx1">
                    <a:lumMod val="50000"/>
                    <a:lumOff val="50000"/>
                  </a:schemeClr>
                </a:solidFill>
              </a:rPr>
              <a:t>Medical mistrust &amp; healthcare utilization</a:t>
            </a:r>
            <a:endParaRPr lang="en-US" dirty="0">
              <a:solidFill>
                <a:schemeClr val="tx1">
                  <a:lumMod val="50000"/>
                  <a:lumOff val="50000"/>
                </a:schemeClr>
              </a:solidFill>
            </a:endParaRPr>
          </a:p>
          <a:p>
            <a:pPr>
              <a:spcBef>
                <a:spcPts val="450"/>
              </a:spcBef>
            </a:pPr>
            <a:endParaRPr lang="en-US" dirty="0"/>
          </a:p>
        </p:txBody>
      </p:sp>
    </p:spTree>
    <p:extLst>
      <p:ext uri="{BB962C8B-B14F-4D97-AF65-F5344CB8AC3E}">
        <p14:creationId xmlns:p14="http://schemas.microsoft.com/office/powerpoint/2010/main" val="23704081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14450" y="228600"/>
            <a:ext cx="6515100" cy="857250"/>
          </a:xfrm>
          <a:prstGeom prst="rect">
            <a:avLst/>
          </a:prstGeom>
        </p:spPr>
        <p:txBody>
          <a:bodyPr/>
          <a:lstStyle/>
          <a:p>
            <a:pPr algn="ctr" defTabSz="685800" eaLnBrk="0" fontAlgn="base" hangingPunct="0">
              <a:spcBef>
                <a:spcPct val="0"/>
              </a:spcBef>
              <a:spcAft>
                <a:spcPct val="0"/>
              </a:spcAft>
              <a:defRPr/>
            </a:pPr>
            <a:r>
              <a:rPr lang="en-US" sz="3000" b="1" dirty="0">
                <a:latin typeface="+mj-lt"/>
                <a:ea typeface="+mj-ea"/>
                <a:cs typeface="+mj-cs"/>
              </a:rPr>
              <a:t>Stress &amp; social support</a:t>
            </a:r>
          </a:p>
        </p:txBody>
      </p:sp>
      <p:sp>
        <p:nvSpPr>
          <p:cNvPr id="3" name="Rectangle 3"/>
          <p:cNvSpPr txBox="1">
            <a:spLocks/>
          </p:cNvSpPr>
          <p:nvPr/>
        </p:nvSpPr>
        <p:spPr>
          <a:xfrm>
            <a:off x="1885950" y="800100"/>
            <a:ext cx="5314950" cy="3943350"/>
          </a:xfrm>
          <a:prstGeom prst="rect">
            <a:avLst/>
          </a:prstGeom>
        </p:spPr>
        <p:txBody>
          <a:bodyPr/>
          <a:lstStyle/>
          <a:p>
            <a:pPr marL="559594" lvl="1" indent="-216694">
              <a:spcBef>
                <a:spcPct val="20000"/>
              </a:spcBef>
              <a:buClr>
                <a:srgbClr val="D14B01"/>
              </a:buClr>
              <a:buFont typeface="Wingdings" pitchFamily="2" charset="2"/>
              <a:buChar char="§"/>
              <a:defRPr/>
            </a:pPr>
            <a:endParaRPr lang="en-US" sz="2100" kern="0" dirty="0">
              <a:solidFill>
                <a:schemeClr val="bg1"/>
              </a:solidFill>
            </a:endParaRPr>
          </a:p>
        </p:txBody>
      </p:sp>
      <p:sp>
        <p:nvSpPr>
          <p:cNvPr id="4" name="Content Placeholder 2"/>
          <p:cNvSpPr txBox="1">
            <a:spLocks/>
          </p:cNvSpPr>
          <p:nvPr/>
        </p:nvSpPr>
        <p:spPr>
          <a:xfrm>
            <a:off x="641131" y="1200151"/>
            <a:ext cx="7725103" cy="33944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50" dirty="0"/>
              <a:t>Socioeconomic disadvantage </a:t>
            </a:r>
            <a:r>
              <a:rPr lang="en-US" sz="1950" dirty="0">
                <a:sym typeface="Wingdings" panose="05000000000000000000" pitchFamily="2" charset="2"/>
              </a:rPr>
              <a:t> increased adversity, drain on capacity to cope (</a:t>
            </a:r>
            <a:r>
              <a:rPr lang="en-US" sz="1950" dirty="0" err="1">
                <a:sym typeface="Wingdings" panose="05000000000000000000" pitchFamily="2" charset="2"/>
              </a:rPr>
              <a:t>Pampel</a:t>
            </a:r>
            <a:r>
              <a:rPr lang="en-US" sz="1950" dirty="0">
                <a:sym typeface="Wingdings" panose="05000000000000000000" pitchFamily="2" charset="2"/>
              </a:rPr>
              <a:t> 2010)</a:t>
            </a:r>
          </a:p>
          <a:p>
            <a:r>
              <a:rPr lang="en-US" sz="1950" dirty="0">
                <a:sym typeface="Wingdings" panose="05000000000000000000" pitchFamily="2" charset="2"/>
              </a:rPr>
              <a:t>Affordances model:</a:t>
            </a:r>
          </a:p>
          <a:p>
            <a:pPr lvl="1"/>
            <a:r>
              <a:rPr lang="en-US" sz="1650" dirty="0">
                <a:sym typeface="Wingdings" panose="05000000000000000000" pitchFamily="2" charset="2"/>
              </a:rPr>
              <a:t>Poor health behaviors  regulate mood  ability to cope</a:t>
            </a:r>
          </a:p>
          <a:p>
            <a:r>
              <a:rPr lang="en-US" sz="1950" dirty="0">
                <a:sym typeface="Wingdings" panose="05000000000000000000" pitchFamily="2" charset="2"/>
              </a:rPr>
              <a:t>Environmental affordances:</a:t>
            </a:r>
          </a:p>
          <a:p>
            <a:pPr lvl="1"/>
            <a:r>
              <a:rPr lang="en-US" sz="1500" dirty="0"/>
              <a:t>Relationships between people and their environments that can have an effect on human activity whether or not they are visible, known, or desirable.</a:t>
            </a:r>
          </a:p>
          <a:p>
            <a:pPr lvl="1"/>
            <a:endParaRPr lang="en-US" sz="1650" dirty="0"/>
          </a:p>
        </p:txBody>
      </p:sp>
    </p:spTree>
    <p:extLst>
      <p:ext uri="{BB962C8B-B14F-4D97-AF65-F5344CB8AC3E}">
        <p14:creationId xmlns:p14="http://schemas.microsoft.com/office/powerpoint/2010/main" val="1851480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67813" y="408244"/>
            <a:ext cx="5548314" cy="600164"/>
          </a:xfrm>
          <a:prstGeom prst="rect">
            <a:avLst/>
          </a:prstGeom>
        </p:spPr>
        <p:txBody>
          <a:bodyPr wrap="none">
            <a:spAutoFit/>
          </a:bodyPr>
          <a:lstStyle/>
          <a:p>
            <a:r>
              <a:rPr lang="en-US" sz="3300" dirty="0">
                <a:latin typeface="+mj-lt"/>
              </a:rPr>
              <a:t>Social Stratification/Social Status</a:t>
            </a:r>
          </a:p>
        </p:txBody>
      </p:sp>
      <p:sp>
        <p:nvSpPr>
          <p:cNvPr id="3" name="Rectangle 2"/>
          <p:cNvSpPr/>
          <p:nvPr/>
        </p:nvSpPr>
        <p:spPr>
          <a:xfrm>
            <a:off x="1828800" y="1232543"/>
            <a:ext cx="5543550" cy="923330"/>
          </a:xfrm>
          <a:prstGeom prst="rect">
            <a:avLst/>
          </a:prstGeom>
        </p:spPr>
        <p:txBody>
          <a:bodyPr wrap="square">
            <a:spAutoFit/>
          </a:bodyPr>
          <a:lstStyle/>
          <a:p>
            <a:r>
              <a:rPr lang="en-US" dirty="0"/>
              <a:t>“the relative rank that an individual holds, with attendant rights, duties, and lifestyle, in a social hierarchy based upon honor or prestige.” </a:t>
            </a:r>
          </a:p>
        </p:txBody>
      </p:sp>
      <p:sp>
        <p:nvSpPr>
          <p:cNvPr id="4" name="Text Box 21"/>
          <p:cNvSpPr txBox="1">
            <a:spLocks noChangeArrowheads="1"/>
          </p:cNvSpPr>
          <p:nvPr/>
        </p:nvSpPr>
        <p:spPr bwMode="ltGray">
          <a:xfrm>
            <a:off x="1828800" y="2155873"/>
            <a:ext cx="53721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050" dirty="0">
                <a:solidFill>
                  <a:schemeClr val="accent1"/>
                </a:solidFill>
              </a:rPr>
              <a:t>www.brittannica.com</a:t>
            </a:r>
          </a:p>
        </p:txBody>
      </p:sp>
      <p:sp>
        <p:nvSpPr>
          <p:cNvPr id="5" name="Rectangle 4"/>
          <p:cNvSpPr/>
          <p:nvPr/>
        </p:nvSpPr>
        <p:spPr>
          <a:xfrm>
            <a:off x="1885950" y="2604143"/>
            <a:ext cx="5543550" cy="923330"/>
          </a:xfrm>
          <a:prstGeom prst="rect">
            <a:avLst/>
          </a:prstGeom>
        </p:spPr>
        <p:txBody>
          <a:bodyPr wrap="square">
            <a:spAutoFit/>
          </a:bodyPr>
          <a:lstStyle/>
          <a:p>
            <a:r>
              <a:rPr lang="en-US" dirty="0"/>
              <a:t>“relations of ownership or control over productive resources (i.e. physical, financial and organizational).” </a:t>
            </a:r>
          </a:p>
        </p:txBody>
      </p:sp>
      <p:sp>
        <p:nvSpPr>
          <p:cNvPr id="6" name="Text Box 21"/>
          <p:cNvSpPr txBox="1">
            <a:spLocks noChangeArrowheads="1"/>
          </p:cNvSpPr>
          <p:nvPr/>
        </p:nvSpPr>
        <p:spPr bwMode="ltGray">
          <a:xfrm>
            <a:off x="1885950" y="3527473"/>
            <a:ext cx="53721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050" dirty="0">
                <a:solidFill>
                  <a:schemeClr val="accent1"/>
                </a:solidFill>
              </a:rPr>
              <a:t>WHO  Social Determinants of Health</a:t>
            </a:r>
          </a:p>
        </p:txBody>
      </p:sp>
    </p:spTree>
    <p:extLst>
      <p:ext uri="{BB962C8B-B14F-4D97-AF65-F5344CB8AC3E}">
        <p14:creationId xmlns:p14="http://schemas.microsoft.com/office/powerpoint/2010/main" val="41611641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8276" y="1029460"/>
            <a:ext cx="7556938" cy="3070071"/>
          </a:xfrm>
          <a:prstGeom prst="rect">
            <a:avLst/>
          </a:prstGeom>
        </p:spPr>
        <p:txBody>
          <a:bodyPr wrap="square">
            <a:spAutoFit/>
          </a:bodyPr>
          <a:lstStyle/>
          <a:p>
            <a:pPr marL="257175" indent="-257175">
              <a:buFont typeface="Arial" panose="020B0604020202020204" pitchFamily="34" charset="0"/>
              <a:buChar char="•"/>
            </a:pPr>
            <a:r>
              <a:rPr lang="en-US" sz="2250" dirty="0"/>
              <a:t>Over the life course, </a:t>
            </a:r>
            <a:r>
              <a:rPr lang="en-US" sz="2250" dirty="0" smtClean="0"/>
              <a:t>Black populations </a:t>
            </a:r>
            <a:r>
              <a:rPr lang="en-US" sz="2250" dirty="0"/>
              <a:t>(and other underserved populations) are more likely to engage in coping strategies (i.e., adverse health behaviors) that “preserve” </a:t>
            </a:r>
            <a:r>
              <a:rPr lang="en-US" sz="2250" u="sng" dirty="0"/>
              <a:t>mental health</a:t>
            </a:r>
            <a:r>
              <a:rPr lang="en-US" sz="2250" dirty="0"/>
              <a:t> </a:t>
            </a:r>
          </a:p>
          <a:p>
            <a:pPr marL="257175" indent="-257175">
              <a:buFont typeface="Arial" panose="020B0604020202020204" pitchFamily="34" charset="0"/>
              <a:buChar char="•"/>
            </a:pPr>
            <a:r>
              <a:rPr lang="en-US" sz="2250" dirty="0"/>
              <a:t>However, over time, in concert with social, economic, and environmental stressors, these coping strategies lead to poor </a:t>
            </a:r>
            <a:r>
              <a:rPr lang="en-US" sz="2250" u="sng" dirty="0"/>
              <a:t>physical health </a:t>
            </a:r>
            <a:r>
              <a:rPr lang="en-US" sz="2250" dirty="0"/>
              <a:t>in middle age and older life</a:t>
            </a:r>
          </a:p>
          <a:p>
            <a:pPr marL="257175" indent="-257175">
              <a:buFont typeface="Arial" panose="020B0604020202020204" pitchFamily="34" charset="0"/>
              <a:buChar char="•"/>
            </a:pPr>
            <a:endParaRPr lang="en-US" dirty="0"/>
          </a:p>
          <a:p>
            <a:r>
              <a:rPr lang="en-US" dirty="0"/>
              <a:t>Jackson et al. AJPH 2010</a:t>
            </a:r>
          </a:p>
        </p:txBody>
      </p:sp>
      <p:sp>
        <p:nvSpPr>
          <p:cNvPr id="3" name="Title 1"/>
          <p:cNvSpPr txBox="1">
            <a:spLocks/>
          </p:cNvSpPr>
          <p:nvPr/>
        </p:nvSpPr>
        <p:spPr>
          <a:xfrm>
            <a:off x="1485900" y="228600"/>
            <a:ext cx="6172200" cy="857250"/>
          </a:xfrm>
          <a:prstGeom prst="rect">
            <a:avLst/>
          </a:prstGeom>
        </p:spPr>
        <p:txBody>
          <a:bodyPr/>
          <a:lstStyle/>
          <a:p>
            <a:pPr algn="ctr" defTabSz="685800" eaLnBrk="0" fontAlgn="base" hangingPunct="0">
              <a:spcBef>
                <a:spcPct val="0"/>
              </a:spcBef>
              <a:spcAft>
                <a:spcPct val="0"/>
              </a:spcAft>
              <a:defRPr/>
            </a:pPr>
            <a:r>
              <a:rPr lang="en-US" sz="3000" b="1" dirty="0">
                <a:latin typeface="+mj-lt"/>
                <a:ea typeface="+mj-ea"/>
                <a:cs typeface="+mj-cs"/>
              </a:rPr>
              <a:t>Affordances </a:t>
            </a:r>
            <a:r>
              <a:rPr lang="en-US" sz="3000" b="1" dirty="0" smtClean="0">
                <a:latin typeface="+mj-lt"/>
                <a:ea typeface="+mj-ea"/>
                <a:cs typeface="+mj-cs"/>
              </a:rPr>
              <a:t>Model</a:t>
            </a:r>
            <a:endParaRPr lang="en-US" sz="3000" b="1" dirty="0">
              <a:latin typeface="+mj-lt"/>
              <a:ea typeface="+mj-ea"/>
              <a:cs typeface="+mj-cs"/>
            </a:endParaRPr>
          </a:p>
        </p:txBody>
      </p:sp>
    </p:spTree>
    <p:extLst>
      <p:ext uri="{BB962C8B-B14F-4D97-AF65-F5344CB8AC3E}">
        <p14:creationId xmlns:p14="http://schemas.microsoft.com/office/powerpoint/2010/main" val="8671124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14450" y="228600"/>
            <a:ext cx="6515100" cy="857250"/>
          </a:xfrm>
          <a:prstGeom prst="rect">
            <a:avLst/>
          </a:prstGeom>
        </p:spPr>
        <p:txBody>
          <a:bodyPr/>
          <a:lstStyle/>
          <a:p>
            <a:pPr algn="ctr" defTabSz="685800" eaLnBrk="0" fontAlgn="base" hangingPunct="0">
              <a:spcBef>
                <a:spcPct val="0"/>
              </a:spcBef>
              <a:spcAft>
                <a:spcPct val="0"/>
              </a:spcAft>
              <a:defRPr/>
            </a:pPr>
            <a:r>
              <a:rPr lang="en-US" sz="2400" b="1" dirty="0">
                <a:latin typeface="+mj-lt"/>
                <a:ea typeface="+mj-ea"/>
                <a:cs typeface="+mj-cs"/>
              </a:rPr>
              <a:t>Adverse Childhood Experiences (ACEs) - CDC</a:t>
            </a:r>
            <a:endParaRPr lang="en-US" sz="3300" b="1" dirty="0">
              <a:latin typeface="+mj-lt"/>
              <a:ea typeface="+mj-ea"/>
              <a:cs typeface="+mj-cs"/>
            </a:endParaRPr>
          </a:p>
        </p:txBody>
      </p:sp>
      <p:sp>
        <p:nvSpPr>
          <p:cNvPr id="3" name="Rectangle 3"/>
          <p:cNvSpPr txBox="1">
            <a:spLocks/>
          </p:cNvSpPr>
          <p:nvPr/>
        </p:nvSpPr>
        <p:spPr>
          <a:xfrm>
            <a:off x="1885950" y="800100"/>
            <a:ext cx="5314950" cy="3943350"/>
          </a:xfrm>
          <a:prstGeom prst="rect">
            <a:avLst/>
          </a:prstGeom>
        </p:spPr>
        <p:txBody>
          <a:bodyPr/>
          <a:lstStyle/>
          <a:p>
            <a:pPr marL="216694" indent="-216694">
              <a:spcBef>
                <a:spcPct val="20000"/>
              </a:spcBef>
              <a:buClr>
                <a:srgbClr val="D14B01"/>
              </a:buClr>
              <a:defRPr/>
            </a:pPr>
            <a:r>
              <a:rPr lang="en-US" sz="2100" kern="0" dirty="0"/>
              <a:t>Before the age of 18:</a:t>
            </a:r>
          </a:p>
          <a:p>
            <a:pPr>
              <a:spcBef>
                <a:spcPct val="20000"/>
              </a:spcBef>
              <a:buClr>
                <a:srgbClr val="D14B01"/>
              </a:buClr>
              <a:defRPr/>
            </a:pPr>
            <a:r>
              <a:rPr lang="en-US" sz="2100" kern="0" dirty="0"/>
              <a:t>Live with </a:t>
            </a:r>
          </a:p>
          <a:p>
            <a:pPr marL="342900" lvl="1">
              <a:spcBef>
                <a:spcPct val="20000"/>
              </a:spcBef>
              <a:buClr>
                <a:srgbClr val="D14B01"/>
              </a:buClr>
              <a:defRPr/>
            </a:pPr>
            <a:r>
              <a:rPr lang="en-US" sz="2100" kern="0" dirty="0"/>
              <a:t>depressed or mentally ill person</a:t>
            </a:r>
          </a:p>
          <a:p>
            <a:pPr marL="342900" lvl="1">
              <a:spcBef>
                <a:spcPct val="20000"/>
              </a:spcBef>
              <a:buClr>
                <a:srgbClr val="D14B01"/>
              </a:buClr>
              <a:defRPr/>
            </a:pPr>
            <a:r>
              <a:rPr lang="en-US" sz="2100" kern="0" dirty="0"/>
              <a:t>alcoholic</a:t>
            </a:r>
          </a:p>
          <a:p>
            <a:pPr marL="342900" lvl="1">
              <a:spcBef>
                <a:spcPct val="20000"/>
              </a:spcBef>
              <a:buClr>
                <a:srgbClr val="D14B01"/>
              </a:buClr>
              <a:defRPr/>
            </a:pPr>
            <a:r>
              <a:rPr lang="en-US" sz="2100" kern="0" dirty="0"/>
              <a:t>drug user</a:t>
            </a:r>
          </a:p>
          <a:p>
            <a:pPr marL="342900" lvl="1">
              <a:spcBef>
                <a:spcPct val="20000"/>
              </a:spcBef>
              <a:buClr>
                <a:srgbClr val="D14B01"/>
              </a:buClr>
              <a:defRPr/>
            </a:pPr>
            <a:r>
              <a:rPr lang="en-US" sz="2100" kern="0" dirty="0"/>
              <a:t>anyone sentenced to prison time</a:t>
            </a:r>
          </a:p>
          <a:p>
            <a:pPr>
              <a:spcBef>
                <a:spcPct val="20000"/>
              </a:spcBef>
              <a:buClr>
                <a:srgbClr val="D14B01"/>
              </a:buClr>
              <a:defRPr/>
            </a:pPr>
            <a:r>
              <a:rPr lang="en-US" sz="2100" kern="0" dirty="0"/>
              <a:t>Parents separated or divorced </a:t>
            </a:r>
          </a:p>
          <a:p>
            <a:pPr>
              <a:spcBef>
                <a:spcPct val="20000"/>
              </a:spcBef>
              <a:buClr>
                <a:srgbClr val="D14B01"/>
              </a:buClr>
              <a:defRPr/>
            </a:pPr>
            <a:r>
              <a:rPr lang="en-US" sz="2100" kern="0" dirty="0"/>
              <a:t>Exposed to domestic violence</a:t>
            </a:r>
          </a:p>
          <a:p>
            <a:pPr>
              <a:spcBef>
                <a:spcPct val="20000"/>
              </a:spcBef>
              <a:buClr>
                <a:srgbClr val="D14B01"/>
              </a:buClr>
              <a:defRPr/>
            </a:pPr>
            <a:r>
              <a:rPr lang="en-US" sz="2100" kern="0" dirty="0"/>
              <a:t>Physical abuse</a:t>
            </a:r>
          </a:p>
          <a:p>
            <a:pPr>
              <a:spcBef>
                <a:spcPct val="20000"/>
              </a:spcBef>
              <a:buClr>
                <a:srgbClr val="D14B01"/>
              </a:buClr>
              <a:defRPr/>
            </a:pPr>
            <a:r>
              <a:rPr lang="en-US" sz="2100" kern="0" dirty="0"/>
              <a:t>Sexual abuse</a:t>
            </a:r>
          </a:p>
          <a:p>
            <a:pPr marL="559594" lvl="1" indent="-216694">
              <a:spcBef>
                <a:spcPct val="20000"/>
              </a:spcBef>
              <a:buClr>
                <a:srgbClr val="D14B01"/>
              </a:buClr>
              <a:buFont typeface="Wingdings" pitchFamily="2" charset="2"/>
              <a:buChar char="§"/>
              <a:defRPr/>
            </a:pPr>
            <a:endParaRPr lang="en-US" sz="2100" kern="0" dirty="0"/>
          </a:p>
        </p:txBody>
      </p:sp>
    </p:spTree>
    <p:extLst>
      <p:ext uri="{BB962C8B-B14F-4D97-AF65-F5344CB8AC3E}">
        <p14:creationId xmlns:p14="http://schemas.microsoft.com/office/powerpoint/2010/main" val="24171182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581304"/>
            <a:ext cx="6286500" cy="4125595"/>
          </a:xfrm>
          <a:prstGeom prst="rect">
            <a:avLst/>
          </a:prstGeom>
        </p:spPr>
      </p:pic>
      <p:sp>
        <p:nvSpPr>
          <p:cNvPr id="3" name="TextBox 2"/>
          <p:cNvSpPr txBox="1"/>
          <p:nvPr/>
        </p:nvSpPr>
        <p:spPr>
          <a:xfrm>
            <a:off x="7725006" y="4161091"/>
            <a:ext cx="1229422" cy="507831"/>
          </a:xfrm>
          <a:prstGeom prst="rect">
            <a:avLst/>
          </a:prstGeom>
          <a:noFill/>
        </p:spPr>
        <p:txBody>
          <a:bodyPr wrap="square" rtlCol="0">
            <a:spAutoFit/>
          </a:bodyPr>
          <a:lstStyle/>
          <a:p>
            <a:r>
              <a:rPr lang="en-US" sz="1350" dirty="0"/>
              <a:t>Bellis et al. AJPH 2013</a:t>
            </a:r>
          </a:p>
        </p:txBody>
      </p:sp>
      <p:sp>
        <p:nvSpPr>
          <p:cNvPr id="4" name="TextBox 3"/>
          <p:cNvSpPr txBox="1"/>
          <p:nvPr/>
        </p:nvSpPr>
        <p:spPr>
          <a:xfrm>
            <a:off x="1284073" y="179402"/>
            <a:ext cx="7237879" cy="369332"/>
          </a:xfrm>
          <a:prstGeom prst="rect">
            <a:avLst/>
          </a:prstGeom>
          <a:noFill/>
        </p:spPr>
        <p:txBody>
          <a:bodyPr wrap="none" rtlCol="0">
            <a:spAutoFit/>
          </a:bodyPr>
          <a:lstStyle/>
          <a:p>
            <a:r>
              <a:rPr lang="en-US" b="1" dirty="0"/>
              <a:t>Adverse Childhood Experiences and adult health behaviors, UK </a:t>
            </a:r>
          </a:p>
        </p:txBody>
      </p:sp>
    </p:spTree>
    <p:extLst>
      <p:ext uri="{BB962C8B-B14F-4D97-AF65-F5344CB8AC3E}">
        <p14:creationId xmlns:p14="http://schemas.microsoft.com/office/powerpoint/2010/main" val="1070279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Potential </a:t>
            </a:r>
            <a:r>
              <a:rPr lang="en-US" b="1" dirty="0"/>
              <a:t>pathways</a:t>
            </a:r>
            <a:br>
              <a:rPr lang="en-US" b="1" dirty="0"/>
            </a:br>
            <a:r>
              <a:rPr lang="en-US" sz="2250" b="1" dirty="0"/>
              <a:t>Contextual considerations</a:t>
            </a:r>
          </a:p>
        </p:txBody>
      </p:sp>
      <p:sp>
        <p:nvSpPr>
          <p:cNvPr id="3" name="Content Placeholder 2"/>
          <p:cNvSpPr>
            <a:spLocks noGrp="1"/>
          </p:cNvSpPr>
          <p:nvPr>
            <p:ph idx="1"/>
          </p:nvPr>
        </p:nvSpPr>
        <p:spPr>
          <a:xfrm>
            <a:off x="1485900" y="1348978"/>
            <a:ext cx="6172200" cy="3394472"/>
          </a:xfrm>
        </p:spPr>
        <p:txBody>
          <a:bodyPr/>
          <a:lstStyle/>
          <a:p>
            <a:pPr>
              <a:spcBef>
                <a:spcPts val="450"/>
              </a:spcBef>
            </a:pPr>
            <a:r>
              <a:rPr lang="en-US" dirty="0" smtClean="0">
                <a:solidFill>
                  <a:schemeClr val="tx1">
                    <a:lumMod val="50000"/>
                    <a:lumOff val="50000"/>
                  </a:schemeClr>
                </a:solidFill>
              </a:rPr>
              <a:t>Access to resources: neighborhood/environmental context</a:t>
            </a:r>
          </a:p>
          <a:p>
            <a:pPr>
              <a:spcBef>
                <a:spcPts val="450"/>
              </a:spcBef>
            </a:pPr>
            <a:r>
              <a:rPr lang="en-US" dirty="0" smtClean="0">
                <a:solidFill>
                  <a:schemeClr val="tx1">
                    <a:lumMod val="50000"/>
                    <a:lumOff val="50000"/>
                  </a:schemeClr>
                </a:solidFill>
              </a:rPr>
              <a:t>Economic deprivation</a:t>
            </a:r>
            <a:r>
              <a:rPr lang="en-US" dirty="0">
                <a:solidFill>
                  <a:schemeClr val="tx1">
                    <a:lumMod val="50000"/>
                    <a:lumOff val="50000"/>
                  </a:schemeClr>
                </a:solidFill>
              </a:rPr>
              <a:t>, </a:t>
            </a:r>
            <a:r>
              <a:rPr lang="en-US" dirty="0" smtClean="0">
                <a:solidFill>
                  <a:schemeClr val="tx1">
                    <a:lumMod val="50000"/>
                    <a:lumOff val="50000"/>
                  </a:schemeClr>
                </a:solidFill>
              </a:rPr>
              <a:t>financial constraints</a:t>
            </a:r>
          </a:p>
          <a:p>
            <a:pPr>
              <a:spcBef>
                <a:spcPts val="450"/>
              </a:spcBef>
            </a:pPr>
            <a:r>
              <a:rPr lang="en-US" dirty="0" smtClean="0">
                <a:solidFill>
                  <a:schemeClr val="tx1">
                    <a:lumMod val="50000"/>
                    <a:lumOff val="50000"/>
                  </a:schemeClr>
                </a:solidFill>
              </a:rPr>
              <a:t>Social </a:t>
            </a:r>
            <a:r>
              <a:rPr lang="en-US" dirty="0">
                <a:solidFill>
                  <a:schemeClr val="tx1">
                    <a:lumMod val="50000"/>
                    <a:lumOff val="50000"/>
                  </a:schemeClr>
                </a:solidFill>
              </a:rPr>
              <a:t>and cultural </a:t>
            </a:r>
            <a:r>
              <a:rPr lang="en-US" dirty="0" smtClean="0">
                <a:solidFill>
                  <a:schemeClr val="tx1">
                    <a:lumMod val="50000"/>
                    <a:lumOff val="50000"/>
                  </a:schemeClr>
                </a:solidFill>
              </a:rPr>
              <a:t>norms, culturally-driven health beliefs</a:t>
            </a:r>
            <a:endParaRPr lang="en-US" dirty="0">
              <a:solidFill>
                <a:schemeClr val="tx1">
                  <a:lumMod val="50000"/>
                  <a:lumOff val="50000"/>
                </a:schemeClr>
              </a:solidFill>
            </a:endParaRPr>
          </a:p>
          <a:p>
            <a:pPr>
              <a:spcBef>
                <a:spcPts val="450"/>
              </a:spcBef>
            </a:pPr>
            <a:r>
              <a:rPr lang="en-US" dirty="0">
                <a:solidFill>
                  <a:schemeClr val="tx1">
                    <a:lumMod val="50000"/>
                    <a:lumOff val="50000"/>
                  </a:schemeClr>
                </a:solidFill>
              </a:rPr>
              <a:t>Stress &amp; social </a:t>
            </a:r>
            <a:r>
              <a:rPr lang="en-US" dirty="0" smtClean="0">
                <a:solidFill>
                  <a:schemeClr val="tx1">
                    <a:lumMod val="50000"/>
                    <a:lumOff val="50000"/>
                  </a:schemeClr>
                </a:solidFill>
              </a:rPr>
              <a:t>support</a:t>
            </a:r>
          </a:p>
          <a:p>
            <a:pPr>
              <a:spcBef>
                <a:spcPts val="450"/>
              </a:spcBef>
            </a:pPr>
            <a:r>
              <a:rPr lang="en-US" dirty="0" smtClean="0"/>
              <a:t>Medical mistrust &amp; healthcare utilization</a:t>
            </a:r>
            <a:endParaRPr lang="en-US" dirty="0"/>
          </a:p>
          <a:p>
            <a:pPr>
              <a:spcBef>
                <a:spcPts val="450"/>
              </a:spcBef>
            </a:pPr>
            <a:endParaRPr lang="en-US" dirty="0"/>
          </a:p>
        </p:txBody>
      </p:sp>
    </p:spTree>
    <p:extLst>
      <p:ext uri="{BB962C8B-B14F-4D97-AF65-F5344CB8AC3E}">
        <p14:creationId xmlns:p14="http://schemas.microsoft.com/office/powerpoint/2010/main" val="13972830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700" b="1" dirty="0"/>
              <a:t>Medical mistrust and healthcare utilization</a:t>
            </a:r>
          </a:p>
        </p:txBody>
      </p:sp>
      <p:sp>
        <p:nvSpPr>
          <p:cNvPr id="3" name="Content Placeholder 2"/>
          <p:cNvSpPr>
            <a:spLocks noGrp="1"/>
          </p:cNvSpPr>
          <p:nvPr>
            <p:ph idx="1"/>
          </p:nvPr>
        </p:nvSpPr>
        <p:spPr>
          <a:xfrm>
            <a:off x="672661" y="914401"/>
            <a:ext cx="7662041" cy="3394472"/>
          </a:xfrm>
        </p:spPr>
        <p:txBody>
          <a:bodyPr/>
          <a:lstStyle/>
          <a:p>
            <a:r>
              <a:rPr lang="en-US" sz="2100" dirty="0"/>
              <a:t>Historical and personal experiences with adverse medical experiences may result in mistrust of the medical care system and providers, leading to avoidance of medical care</a:t>
            </a:r>
          </a:p>
          <a:p>
            <a:r>
              <a:rPr lang="en-US" sz="2100" dirty="0"/>
              <a:t>Medical mistrust index (of healthcare organizations) associated with measures of underutilization of health care (</a:t>
            </a:r>
            <a:r>
              <a:rPr lang="en-US" sz="2100" dirty="0" err="1"/>
              <a:t>LaVeist</a:t>
            </a:r>
            <a:r>
              <a:rPr lang="en-US" sz="2100" dirty="0"/>
              <a:t> et al. Health </a:t>
            </a:r>
            <a:r>
              <a:rPr lang="en-US" sz="2100" dirty="0" err="1"/>
              <a:t>Serv</a:t>
            </a:r>
            <a:r>
              <a:rPr lang="en-US" sz="2100" dirty="0"/>
              <a:t> Res 2009)</a:t>
            </a:r>
          </a:p>
          <a:p>
            <a:r>
              <a:rPr lang="en-US" sz="2100" dirty="0"/>
              <a:t>Review of 27 studies showed greater medical mistrust associated (in most studies) with lower use of colorectal cancer screening (Adams et al. J </a:t>
            </a:r>
            <a:r>
              <a:rPr lang="en-US" sz="2100" dirty="0" err="1"/>
              <a:t>Comm</a:t>
            </a:r>
            <a:r>
              <a:rPr lang="en-US" sz="2100" dirty="0"/>
              <a:t> Health 2017)</a:t>
            </a:r>
          </a:p>
        </p:txBody>
      </p:sp>
    </p:spTree>
    <p:extLst>
      <p:ext uri="{BB962C8B-B14F-4D97-AF65-F5344CB8AC3E}">
        <p14:creationId xmlns:p14="http://schemas.microsoft.com/office/powerpoint/2010/main" val="6062669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9937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Dimensions of Social Status</a:t>
            </a:r>
          </a:p>
        </p:txBody>
      </p:sp>
      <p:sp>
        <p:nvSpPr>
          <p:cNvPr id="3" name="Content Placeholder 2"/>
          <p:cNvSpPr>
            <a:spLocks noGrp="1"/>
          </p:cNvSpPr>
          <p:nvPr>
            <p:ph idx="1"/>
          </p:nvPr>
        </p:nvSpPr>
        <p:spPr>
          <a:xfrm>
            <a:off x="459683" y="1061884"/>
            <a:ext cx="8137665" cy="3271577"/>
          </a:xfrm>
        </p:spPr>
        <p:txBody>
          <a:bodyPr/>
          <a:lstStyle/>
          <a:p>
            <a:r>
              <a:rPr lang="en-US" dirty="0"/>
              <a:t>Race/ethnicity</a:t>
            </a:r>
          </a:p>
          <a:p>
            <a:r>
              <a:rPr lang="en-US" dirty="0"/>
              <a:t>Socioeconomic status/position</a:t>
            </a:r>
          </a:p>
          <a:p>
            <a:r>
              <a:rPr lang="en-US" dirty="0"/>
              <a:t>Sex</a:t>
            </a:r>
          </a:p>
          <a:p>
            <a:r>
              <a:rPr lang="en-US" dirty="0"/>
              <a:t>Gender</a:t>
            </a:r>
          </a:p>
          <a:p>
            <a:r>
              <a:rPr lang="en-US" dirty="0"/>
              <a:t>Sexual orientation</a:t>
            </a:r>
          </a:p>
          <a:p>
            <a:r>
              <a:rPr lang="en-US" dirty="0"/>
              <a:t>Marital status</a:t>
            </a:r>
          </a:p>
          <a:p>
            <a:r>
              <a:rPr lang="en-US" dirty="0"/>
              <a:t>Religion</a:t>
            </a:r>
          </a:p>
          <a:p>
            <a:r>
              <a:rPr lang="en-US" dirty="0"/>
              <a:t>Immigration</a:t>
            </a:r>
          </a:p>
        </p:txBody>
      </p:sp>
    </p:spTree>
    <p:extLst>
      <p:ext uri="{BB962C8B-B14F-4D97-AF65-F5344CB8AC3E}">
        <p14:creationId xmlns:p14="http://schemas.microsoft.com/office/powerpoint/2010/main" val="185250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Social Status, Place and Health</a:t>
            </a:r>
          </a:p>
        </p:txBody>
      </p:sp>
      <p:sp>
        <p:nvSpPr>
          <p:cNvPr id="3" name="Content Placeholder 2"/>
          <p:cNvSpPr>
            <a:spLocks noGrp="1"/>
          </p:cNvSpPr>
          <p:nvPr>
            <p:ph idx="1"/>
          </p:nvPr>
        </p:nvSpPr>
        <p:spPr>
          <a:xfrm>
            <a:off x="459683" y="1219200"/>
            <a:ext cx="8137665" cy="3114261"/>
          </a:xfrm>
        </p:spPr>
        <p:txBody>
          <a:bodyPr/>
          <a:lstStyle/>
          <a:p>
            <a:r>
              <a:rPr lang="en-US" dirty="0"/>
              <a:t>Race/ethnicity and SES shape access to places</a:t>
            </a:r>
          </a:p>
          <a:p>
            <a:pPr lvl="1"/>
            <a:r>
              <a:rPr lang="en-US" dirty="0"/>
              <a:t>Residential neighborhood</a:t>
            </a:r>
          </a:p>
          <a:p>
            <a:pPr lvl="1"/>
            <a:r>
              <a:rPr lang="en-US" dirty="0"/>
              <a:t>Education</a:t>
            </a:r>
          </a:p>
          <a:p>
            <a:pPr lvl="1"/>
            <a:r>
              <a:rPr lang="en-US" dirty="0"/>
              <a:t>Workplace</a:t>
            </a:r>
          </a:p>
          <a:p>
            <a:pPr lvl="1"/>
            <a:r>
              <a:rPr lang="en-US" dirty="0"/>
              <a:t>Healthcare access</a:t>
            </a:r>
          </a:p>
        </p:txBody>
      </p:sp>
      <p:pic>
        <p:nvPicPr>
          <p:cNvPr id="4" name="Picture 3"/>
          <p:cNvPicPr>
            <a:picLocks noChangeAspect="1"/>
          </p:cNvPicPr>
          <p:nvPr/>
        </p:nvPicPr>
        <p:blipFill rotWithShape="1">
          <a:blip r:embed="rId3"/>
          <a:srcRect t="10894" r="50000" b="4681"/>
          <a:stretch/>
        </p:blipFill>
        <p:spPr>
          <a:xfrm>
            <a:off x="4194220" y="1949349"/>
            <a:ext cx="4448100" cy="2298185"/>
          </a:xfrm>
          <a:prstGeom prst="rect">
            <a:avLst/>
          </a:prstGeom>
        </p:spPr>
      </p:pic>
      <p:sp>
        <p:nvSpPr>
          <p:cNvPr id="5" name="Rectangle 4"/>
          <p:cNvSpPr/>
          <p:nvPr/>
        </p:nvSpPr>
        <p:spPr>
          <a:xfrm>
            <a:off x="2667002" y="4247534"/>
            <a:ext cx="7162800" cy="261610"/>
          </a:xfrm>
          <a:prstGeom prst="rect">
            <a:avLst/>
          </a:prstGeom>
        </p:spPr>
        <p:txBody>
          <a:bodyPr wrap="square">
            <a:spAutoFit/>
          </a:bodyPr>
          <a:lstStyle/>
          <a:p>
            <a:r>
              <a:rPr lang="en-US" sz="1100" dirty="0">
                <a:solidFill>
                  <a:schemeClr val="bg1"/>
                </a:solidFill>
                <a:hlinkClick r:id="rId4"/>
              </a:rPr>
              <a:t>https://measureofamerica.carto.com/viz/33128a2f-6252-438c-9407-65b37d4f7419/embed_map</a:t>
            </a:r>
            <a:endParaRPr lang="en-US" sz="1100" dirty="0">
              <a:solidFill>
                <a:schemeClr val="bg1"/>
              </a:solidFill>
            </a:endParaRPr>
          </a:p>
        </p:txBody>
      </p:sp>
    </p:spTree>
    <p:extLst>
      <p:ext uri="{BB962C8B-B14F-4D97-AF65-F5344CB8AC3E}">
        <p14:creationId xmlns:p14="http://schemas.microsoft.com/office/powerpoint/2010/main" val="196584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UCSF Classic">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noAutofit/>
      </a:bodyPr>
      <a:lstStyle>
        <a:defPPr marL="342900" indent="-342900">
          <a:buClr>
            <a:schemeClr val="accent1"/>
          </a:buClr>
          <a:buSzPct val="80000"/>
          <a:buFont typeface="Wingdings" charset="2"/>
          <a:buChar char="§"/>
          <a:defRPr sz="2000" dirty="0" smtClean="0">
            <a:solidFill>
              <a:schemeClr val="tx1"/>
            </a:solidFill>
          </a:defRPr>
        </a:defPPr>
      </a:lstStyle>
    </a:txDef>
  </a:objectDefaults>
  <a:extraClrSchemeLst/>
  <a:extLst>
    <a:ext uri="{05A4C25C-085E-4340-85A3-A5531E510DB2}">
      <thm15:themeFamily xmlns:thm15="http://schemas.microsoft.com/office/thememl/2012/main" name="e3_UCSF-16x9-FontA_test2" id="{24DA3907-1B0C-0B4F-8531-D21433304D1E}" vid="{D9C2AF2E-EB53-994D-B007-E3AEEE4B0E8B}"/>
    </a:ext>
  </a:extLst>
</a:theme>
</file>

<file path=ppt/theme/theme2.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3.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e3_UCSF-16x9-FontA_Draft4 (1)</Template>
  <TotalTime>4975</TotalTime>
  <Words>3746</Words>
  <Application>Microsoft Office PowerPoint</Application>
  <PresentationFormat>On-screen Show (16:9)</PresentationFormat>
  <Paragraphs>600</Paragraphs>
  <Slides>75</Slides>
  <Notes>39</Notes>
  <HiddenSlides>3</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75</vt:i4>
      </vt:variant>
    </vt:vector>
  </HeadingPairs>
  <TitlesOfParts>
    <vt:vector size="87" baseType="lpstr">
      <vt:lpstr>.AppleSystemUIFont</vt:lpstr>
      <vt:lpstr>Arial</vt:lpstr>
      <vt:lpstr>Calibri</vt:lpstr>
      <vt:lpstr>Calibri Light</vt:lpstr>
      <vt:lpstr>Garamond</vt:lpstr>
      <vt:lpstr>Gill Sans</vt:lpstr>
      <vt:lpstr>Times New Roman</vt:lpstr>
      <vt:lpstr>Trebuchet MS</vt:lpstr>
      <vt:lpstr>Wingdings</vt:lpstr>
      <vt:lpstr>ヒラギノ角ゴ ProN W3</vt:lpstr>
      <vt:lpstr>UCSF Classic</vt:lpstr>
      <vt:lpstr>UCSF Contemporary</vt:lpstr>
      <vt:lpstr> </vt:lpstr>
      <vt:lpstr>Part 1: Overview</vt:lpstr>
      <vt:lpstr>WHAT are the Social Determinants of Health?</vt:lpstr>
      <vt:lpstr>Social Determinants of Health (SDOH)</vt:lpstr>
      <vt:lpstr>Social Determinants of Health </vt:lpstr>
      <vt:lpstr>PowerPoint Presentation</vt:lpstr>
      <vt:lpstr>PowerPoint Presentation</vt:lpstr>
      <vt:lpstr>Dimensions of Social Status</vt:lpstr>
      <vt:lpstr>Social Status, Place and Health</vt:lpstr>
      <vt:lpstr>Social Environment Attributes</vt:lpstr>
      <vt:lpstr>Built Environment Attributes</vt:lpstr>
      <vt:lpstr>Additional Neighborhood Environments</vt:lpstr>
      <vt:lpstr>Fundamental causes</vt:lpstr>
      <vt:lpstr>Racism, United Nations</vt:lpstr>
      <vt:lpstr>Racism</vt:lpstr>
      <vt:lpstr>Racism and Health</vt:lpstr>
      <vt:lpstr>Racism and Health</vt:lpstr>
      <vt:lpstr>PowerPoint Presentation</vt:lpstr>
      <vt:lpstr>Multilevel, Multiple Dimensions of Racism</vt:lpstr>
      <vt:lpstr>Measures/Domains of Structural Racism</vt:lpstr>
      <vt:lpstr>Multilevel, Multiple Dimensions of Racism</vt:lpstr>
      <vt:lpstr>Additional Dimensions of Racism</vt:lpstr>
      <vt:lpstr>Lessons from the Gardener’s Tale</vt:lpstr>
      <vt:lpstr>Socioeconomic position/status</vt:lpstr>
      <vt:lpstr>Measures of SES</vt:lpstr>
      <vt:lpstr>Additional SES Measures</vt:lpstr>
      <vt:lpstr>PowerPoint Presentation</vt:lpstr>
      <vt:lpstr>SES-related Stressors</vt:lpstr>
      <vt:lpstr>PowerPoint Presentation</vt:lpstr>
      <vt:lpstr>Race/Ethnicity + SES as Fundamental Causes: Framework for social inequities in health</vt:lpstr>
      <vt:lpstr>PowerPoint Presentation</vt:lpstr>
      <vt:lpstr>Part 2: SDOH and Health Behaviors</vt:lpstr>
      <vt:lpstr>PowerPoint Presentation</vt:lpstr>
      <vt:lpstr>Health behaviors vary by SES</vt:lpstr>
      <vt:lpstr>PowerPoint Presentation</vt:lpstr>
      <vt:lpstr>Health behaviors by race/ethnicity,  California Health Interview Survey 2015-2016</vt:lpstr>
      <vt:lpstr>Conceptual models  of health behaviors</vt:lpstr>
      <vt:lpstr>PowerPoint Presentation</vt:lpstr>
      <vt:lpstr>Putting it in Context: World Health Organization’s Commission on Social Determinants of Health Framework</vt:lpstr>
      <vt:lpstr>PowerPoint Presentation</vt:lpstr>
      <vt:lpstr>Cells-to-Society model</vt:lpstr>
      <vt:lpstr>Cells-to-Society model</vt:lpstr>
      <vt:lpstr>#RacismNotRace</vt:lpstr>
      <vt:lpstr>To achieve health equity…</vt:lpstr>
      <vt:lpstr>Intersectionality: “intersecting inequalities” &amp; “multiple vulnerabilities”</vt:lpstr>
      <vt:lpstr>Explanatory concepts/POTENTIAL PATHWAYS connecting social determinants with behaviors </vt:lpstr>
      <vt:lpstr>Potential pathways Sociological perspectives</vt:lpstr>
      <vt:lpstr>Potential pathways Contextual considerations</vt:lpstr>
      <vt:lpstr>Potential pathways Sociological perspectives</vt:lpstr>
      <vt:lpstr>Fewer benefits of health behaviors for longevity</vt:lpstr>
      <vt:lpstr>Potential pathways Sociological perspectives</vt:lpstr>
      <vt:lpstr>Latent traits</vt:lpstr>
      <vt:lpstr>Potential pathways Sociological perspectives</vt:lpstr>
      <vt:lpstr>Class distinctions</vt:lpstr>
      <vt:lpstr>Potential pathways Sociological perspectives</vt:lpstr>
      <vt:lpstr>Knowledge and access to information</vt:lpstr>
      <vt:lpstr>Potential pathways Sociological perspectives</vt:lpstr>
      <vt:lpstr>Efficacy and agency</vt:lpstr>
      <vt:lpstr>Potential pathways Contextual considerations</vt:lpstr>
      <vt:lpstr>PowerPoint Presentation</vt:lpstr>
      <vt:lpstr>PowerPoint Presentation</vt:lpstr>
      <vt:lpstr>PowerPoint Presentation</vt:lpstr>
      <vt:lpstr>PowerPoint Presentation</vt:lpstr>
      <vt:lpstr>Potential pathways Contextual considerations</vt:lpstr>
      <vt:lpstr>PowerPoint Presentation</vt:lpstr>
      <vt:lpstr>Potential pathways Contextual considerations</vt:lpstr>
      <vt:lpstr>PowerPoint Presentation</vt:lpstr>
      <vt:lpstr>Potential pathways Contextual considerations</vt:lpstr>
      <vt:lpstr>PowerPoint Presentation</vt:lpstr>
      <vt:lpstr>PowerPoint Presentation</vt:lpstr>
      <vt:lpstr>PowerPoint Presentation</vt:lpstr>
      <vt:lpstr>PowerPoint Presentation</vt:lpstr>
      <vt:lpstr>Potential pathways Contextual considerations</vt:lpstr>
      <vt:lpstr>Medical mistrust and healthcare utilization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your template!</dc:title>
  <dc:subject>Presentation Template</dc:subject>
  <dc:creator>Microsoft Office User</dc:creator>
  <dc:description>Derek MacDavid | derek@bigpicdesign.com</dc:description>
  <cp:lastModifiedBy>Shariff-Marco, Salma</cp:lastModifiedBy>
  <cp:revision>235</cp:revision>
  <dcterms:created xsi:type="dcterms:W3CDTF">2017-04-18T17:07:44Z</dcterms:created>
  <dcterms:modified xsi:type="dcterms:W3CDTF">2021-01-11T18:12:34Z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