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9.xml" ContentType="application/vnd.openxmlformats-officedocument.presentationml.notesSl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0.xml" ContentType="application/vnd.openxmlformats-officedocument.presentationml.notesSlid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1.xml" ContentType="application/vnd.openxmlformats-officedocument.presentationml.notesSlid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6.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2.xml" ContentType="application/vnd.openxmlformats-officedocument.presentationml.notesSlide+xml"/>
  <Override PartName="/ppt/charts/chart17.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996" r:id="rId2"/>
    <p:sldMasterId id="2147484092" r:id="rId3"/>
    <p:sldMasterId id="2147484210" r:id="rId4"/>
  </p:sldMasterIdLst>
  <p:notesMasterIdLst>
    <p:notesMasterId r:id="rId88"/>
  </p:notesMasterIdLst>
  <p:handoutMasterIdLst>
    <p:handoutMasterId r:id="rId89"/>
  </p:handoutMasterIdLst>
  <p:sldIdLst>
    <p:sldId id="256" r:id="rId5"/>
    <p:sldId id="628" r:id="rId6"/>
    <p:sldId id="684" r:id="rId7"/>
    <p:sldId id="660" r:id="rId8"/>
    <p:sldId id="629" r:id="rId9"/>
    <p:sldId id="630" r:id="rId10"/>
    <p:sldId id="622" r:id="rId11"/>
    <p:sldId id="624" r:id="rId12"/>
    <p:sldId id="623" r:id="rId13"/>
    <p:sldId id="625" r:id="rId14"/>
    <p:sldId id="626" r:id="rId15"/>
    <p:sldId id="627" r:id="rId16"/>
    <p:sldId id="611" r:id="rId17"/>
    <p:sldId id="549" r:id="rId18"/>
    <p:sldId id="551" r:id="rId19"/>
    <p:sldId id="552" r:id="rId20"/>
    <p:sldId id="631" r:id="rId21"/>
    <p:sldId id="635" r:id="rId22"/>
    <p:sldId id="636" r:id="rId23"/>
    <p:sldId id="555" r:id="rId24"/>
    <p:sldId id="556" r:id="rId25"/>
    <p:sldId id="557" r:id="rId26"/>
    <p:sldId id="558" r:id="rId27"/>
    <p:sldId id="612" r:id="rId28"/>
    <p:sldId id="632" r:id="rId29"/>
    <p:sldId id="637" r:id="rId30"/>
    <p:sldId id="638" r:id="rId31"/>
    <p:sldId id="649" r:id="rId32"/>
    <p:sldId id="650" r:id="rId33"/>
    <p:sldId id="523" r:id="rId34"/>
    <p:sldId id="527" r:id="rId35"/>
    <p:sldId id="525" r:id="rId36"/>
    <p:sldId id="633" r:id="rId37"/>
    <p:sldId id="639" r:id="rId38"/>
    <p:sldId id="640" r:id="rId39"/>
    <p:sldId id="685" r:id="rId40"/>
    <p:sldId id="686" r:id="rId41"/>
    <p:sldId id="687" r:id="rId42"/>
    <p:sldId id="644" r:id="rId43"/>
    <p:sldId id="645" r:id="rId44"/>
    <p:sldId id="648" r:id="rId45"/>
    <p:sldId id="634" r:id="rId46"/>
    <p:sldId id="641" r:id="rId47"/>
    <p:sldId id="642" r:id="rId48"/>
    <p:sldId id="606" r:id="rId49"/>
    <p:sldId id="604" r:id="rId50"/>
    <p:sldId id="566" r:id="rId51"/>
    <p:sldId id="659" r:id="rId52"/>
    <p:sldId id="655" r:id="rId53"/>
    <p:sldId id="652" r:id="rId54"/>
    <p:sldId id="653" r:id="rId55"/>
    <p:sldId id="654" r:id="rId56"/>
    <p:sldId id="656" r:id="rId57"/>
    <p:sldId id="657" r:id="rId58"/>
    <p:sldId id="658" r:id="rId59"/>
    <p:sldId id="675" r:id="rId60"/>
    <p:sldId id="661" r:id="rId61"/>
    <p:sldId id="679" r:id="rId62"/>
    <p:sldId id="662" r:id="rId63"/>
    <p:sldId id="663" r:id="rId64"/>
    <p:sldId id="665" r:id="rId65"/>
    <p:sldId id="666" r:id="rId66"/>
    <p:sldId id="668" r:id="rId67"/>
    <p:sldId id="669" r:id="rId68"/>
    <p:sldId id="670" r:id="rId69"/>
    <p:sldId id="671" r:id="rId70"/>
    <p:sldId id="672" r:id="rId71"/>
    <p:sldId id="673" r:id="rId72"/>
    <p:sldId id="583" r:id="rId73"/>
    <p:sldId id="590" r:id="rId74"/>
    <p:sldId id="592" r:id="rId75"/>
    <p:sldId id="593" r:id="rId76"/>
    <p:sldId id="594" r:id="rId77"/>
    <p:sldId id="674" r:id="rId78"/>
    <p:sldId id="682" r:id="rId79"/>
    <p:sldId id="680" r:id="rId80"/>
    <p:sldId id="681" r:id="rId81"/>
    <p:sldId id="677" r:id="rId82"/>
    <p:sldId id="600" r:id="rId83"/>
    <p:sldId id="601" r:id="rId84"/>
    <p:sldId id="676" r:id="rId85"/>
    <p:sldId id="678" r:id="rId86"/>
    <p:sldId id="273" r:id="rId87"/>
  </p:sldIdLst>
  <p:sldSz cx="9144000" cy="6858000" type="screen4x3"/>
  <p:notesSz cx="6858000" cy="9107488"/>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990000"/>
    <a:srgbClr val="999933"/>
    <a:srgbClr val="CC6600"/>
    <a:srgbClr val="CC9933"/>
    <a:srgbClr val="BBBBAA"/>
    <a:srgbClr val="88BB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40" autoAdjust="0"/>
    <p:restoredTop sz="89730" autoAdjust="0"/>
  </p:normalViewPr>
  <p:slideViewPr>
    <p:cSldViewPr>
      <p:cViewPr varScale="1">
        <p:scale>
          <a:sx n="60" d="100"/>
          <a:sy n="60" d="100"/>
        </p:scale>
        <p:origin x="1460" y="40"/>
      </p:cViewPr>
      <p:guideLst>
        <p:guide orient="horz" pos="2160"/>
        <p:guide pos="2880"/>
      </p:guideLst>
    </p:cSldViewPr>
  </p:slideViewPr>
  <p:outlineViewPr>
    <p:cViewPr>
      <p:scale>
        <a:sx n="33" d="100"/>
        <a:sy n="33" d="100"/>
      </p:scale>
      <p:origin x="42" y="1771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4" Type="http://schemas.openxmlformats.org/officeDocument/2006/relationships/slideMaster" Target="slideMasters/slideMaster4.xml"/><Relationship Id="rId9"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2.xml"/><Relationship Id="rId1" Type="http://schemas.microsoft.com/office/2011/relationships/chartStyle" Target="style12.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3.xml"/><Relationship Id="rId1" Type="http://schemas.microsoft.com/office/2011/relationships/chartStyle" Target="style13.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4.xml"/><Relationship Id="rId1" Type="http://schemas.microsoft.com/office/2011/relationships/chartStyle" Target="style14.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5.xml"/><Relationship Id="rId1" Type="http://schemas.microsoft.com/office/2011/relationships/chartStyle" Target="style15.xml"/></Relationships>
</file>

<file path=ppt/charts/_rels/chart17.xml.rels><?xml version="1.0" encoding="UTF-8" standalone="yes"?>
<Relationships xmlns="http://schemas.openxmlformats.org/package/2006/relationships"><Relationship Id="rId1" Type="http://schemas.openxmlformats.org/officeDocument/2006/relationships/oleObject" Target="Book3" TargetMode="Externa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Sheet1!$B$4</c:f>
              <c:strCache>
                <c:ptCount val="1"/>
                <c:pt idx="0">
                  <c:v>&lt; = high school</c:v>
                </c:pt>
              </c:strCache>
            </c:strRef>
          </c:tx>
          <c:spPr>
            <a:ln w="38100"/>
          </c:spPr>
          <c:marker>
            <c:symbol val="none"/>
          </c:marker>
          <c:cat>
            <c:strRef>
              <c:f>Sheet1!$C$3:$E$3</c:f>
              <c:strCache>
                <c:ptCount val="3"/>
                <c:pt idx="0">
                  <c:v>2001-2005</c:v>
                </c:pt>
                <c:pt idx="1">
                  <c:v>2006-2010</c:v>
                </c:pt>
                <c:pt idx="2">
                  <c:v>2011-2012</c:v>
                </c:pt>
              </c:strCache>
            </c:strRef>
          </c:cat>
          <c:val>
            <c:numRef>
              <c:f>Sheet1!$C$4:$E$4</c:f>
              <c:numCache>
                <c:formatCode>General</c:formatCode>
                <c:ptCount val="3"/>
                <c:pt idx="0">
                  <c:v>33</c:v>
                </c:pt>
                <c:pt idx="1">
                  <c:v>30</c:v>
                </c:pt>
                <c:pt idx="2">
                  <c:v>28</c:v>
                </c:pt>
              </c:numCache>
            </c:numRef>
          </c:val>
          <c:smooth val="0"/>
        </c:ser>
        <c:ser>
          <c:idx val="1"/>
          <c:order val="1"/>
          <c:tx>
            <c:strRef>
              <c:f>Sheet1!$B$5</c:f>
              <c:strCache>
                <c:ptCount val="1"/>
                <c:pt idx="0">
                  <c:v>some college</c:v>
                </c:pt>
              </c:strCache>
            </c:strRef>
          </c:tx>
          <c:spPr>
            <a:ln w="38100"/>
          </c:spPr>
          <c:marker>
            <c:symbol val="none"/>
          </c:marker>
          <c:cat>
            <c:strRef>
              <c:f>Sheet1!$C$3:$E$3</c:f>
              <c:strCache>
                <c:ptCount val="3"/>
                <c:pt idx="0">
                  <c:v>2001-2005</c:v>
                </c:pt>
                <c:pt idx="1">
                  <c:v>2006-2010</c:v>
                </c:pt>
                <c:pt idx="2">
                  <c:v>2011-2012</c:v>
                </c:pt>
              </c:strCache>
            </c:strRef>
          </c:cat>
          <c:val>
            <c:numRef>
              <c:f>Sheet1!$C$5:$E$5</c:f>
              <c:numCache>
                <c:formatCode>General</c:formatCode>
                <c:ptCount val="3"/>
                <c:pt idx="0">
                  <c:v>27</c:v>
                </c:pt>
                <c:pt idx="1">
                  <c:v>22</c:v>
                </c:pt>
                <c:pt idx="2">
                  <c:v>20</c:v>
                </c:pt>
              </c:numCache>
            </c:numRef>
          </c:val>
          <c:smooth val="0"/>
        </c:ser>
        <c:ser>
          <c:idx val="2"/>
          <c:order val="2"/>
          <c:tx>
            <c:strRef>
              <c:f>Sheet1!$B$6</c:f>
              <c:strCache>
                <c:ptCount val="1"/>
                <c:pt idx="0">
                  <c:v>college graduate</c:v>
                </c:pt>
              </c:strCache>
            </c:strRef>
          </c:tx>
          <c:spPr>
            <a:ln w="38100"/>
          </c:spPr>
          <c:marker>
            <c:symbol val="none"/>
          </c:marker>
          <c:cat>
            <c:strRef>
              <c:f>Sheet1!$C$3:$E$3</c:f>
              <c:strCache>
                <c:ptCount val="3"/>
                <c:pt idx="0">
                  <c:v>2001-2005</c:v>
                </c:pt>
                <c:pt idx="1">
                  <c:v>2006-2010</c:v>
                </c:pt>
                <c:pt idx="2">
                  <c:v>2011-2012</c:v>
                </c:pt>
              </c:strCache>
            </c:strRef>
          </c:cat>
          <c:val>
            <c:numRef>
              <c:f>Sheet1!$C$6:$E$6</c:f>
              <c:numCache>
                <c:formatCode>General</c:formatCode>
                <c:ptCount val="3"/>
                <c:pt idx="0">
                  <c:v>17</c:v>
                </c:pt>
                <c:pt idx="1">
                  <c:v>15</c:v>
                </c:pt>
                <c:pt idx="2">
                  <c:v>16</c:v>
                </c:pt>
              </c:numCache>
            </c:numRef>
          </c:val>
          <c:smooth val="0"/>
        </c:ser>
        <c:ser>
          <c:idx val="3"/>
          <c:order val="3"/>
          <c:tx>
            <c:strRef>
              <c:f>Sheet1!$B$7</c:f>
              <c:strCache>
                <c:ptCount val="1"/>
                <c:pt idx="0">
                  <c:v>post graduate</c:v>
                </c:pt>
              </c:strCache>
            </c:strRef>
          </c:tx>
          <c:spPr>
            <a:ln w="38100"/>
          </c:spPr>
          <c:marker>
            <c:symbol val="none"/>
          </c:marker>
          <c:cat>
            <c:strRef>
              <c:f>Sheet1!$C$3:$E$3</c:f>
              <c:strCache>
                <c:ptCount val="3"/>
                <c:pt idx="0">
                  <c:v>2001-2005</c:v>
                </c:pt>
                <c:pt idx="1">
                  <c:v>2006-2010</c:v>
                </c:pt>
                <c:pt idx="2">
                  <c:v>2011-2012</c:v>
                </c:pt>
              </c:strCache>
            </c:strRef>
          </c:cat>
          <c:val>
            <c:numRef>
              <c:f>Sheet1!$C$7:$E$7</c:f>
              <c:numCache>
                <c:formatCode>General</c:formatCode>
                <c:ptCount val="3"/>
                <c:pt idx="0">
                  <c:v>10</c:v>
                </c:pt>
                <c:pt idx="1">
                  <c:v>10</c:v>
                </c:pt>
                <c:pt idx="2">
                  <c:v>8</c:v>
                </c:pt>
              </c:numCache>
            </c:numRef>
          </c:val>
          <c:smooth val="0"/>
        </c:ser>
        <c:dLbls>
          <c:showLegendKey val="0"/>
          <c:showVal val="0"/>
          <c:showCatName val="0"/>
          <c:showSerName val="0"/>
          <c:showPercent val="0"/>
          <c:showBubbleSize val="0"/>
        </c:dLbls>
        <c:smooth val="0"/>
        <c:axId val="429136568"/>
        <c:axId val="429135000"/>
      </c:lineChart>
      <c:catAx>
        <c:axId val="429136568"/>
        <c:scaling>
          <c:orientation val="minMax"/>
        </c:scaling>
        <c:delete val="0"/>
        <c:axPos val="b"/>
        <c:numFmt formatCode="General" sourceLinked="0"/>
        <c:majorTickMark val="out"/>
        <c:minorTickMark val="none"/>
        <c:tickLblPos val="nextTo"/>
        <c:txPr>
          <a:bodyPr/>
          <a:lstStyle/>
          <a:p>
            <a:pPr>
              <a:defRPr>
                <a:solidFill>
                  <a:schemeClr val="bg1"/>
                </a:solidFill>
              </a:defRPr>
            </a:pPr>
            <a:endParaRPr lang="en-US"/>
          </a:p>
        </c:txPr>
        <c:crossAx val="429135000"/>
        <c:crosses val="autoZero"/>
        <c:auto val="1"/>
        <c:lblAlgn val="ctr"/>
        <c:lblOffset val="100"/>
        <c:noMultiLvlLbl val="0"/>
      </c:catAx>
      <c:valAx>
        <c:axId val="429135000"/>
        <c:scaling>
          <c:orientation val="minMax"/>
        </c:scaling>
        <c:delete val="0"/>
        <c:axPos val="l"/>
        <c:majorGridlines>
          <c:spPr>
            <a:ln w="19050">
              <a:solidFill>
                <a:schemeClr val="bg1"/>
              </a:solidFill>
            </a:ln>
          </c:spPr>
        </c:majorGridlines>
        <c:numFmt formatCode="General" sourceLinked="1"/>
        <c:majorTickMark val="out"/>
        <c:minorTickMark val="none"/>
        <c:tickLblPos val="nextTo"/>
        <c:txPr>
          <a:bodyPr/>
          <a:lstStyle/>
          <a:p>
            <a:pPr>
              <a:defRPr sz="1400">
                <a:solidFill>
                  <a:schemeClr val="bg1"/>
                </a:solidFill>
              </a:defRPr>
            </a:pPr>
            <a:endParaRPr lang="en-US"/>
          </a:p>
        </c:txPr>
        <c:crossAx val="429136568"/>
        <c:crosses val="autoZero"/>
        <c:crossBetween val="between"/>
      </c:valAx>
    </c:plotArea>
    <c:legend>
      <c:legendPos val="r"/>
      <c:legendEntry>
        <c:idx val="0"/>
        <c:txPr>
          <a:bodyPr/>
          <a:lstStyle/>
          <a:p>
            <a:pPr>
              <a:defRPr>
                <a:solidFill>
                  <a:schemeClr val="bg1"/>
                </a:solidFill>
              </a:defRPr>
            </a:pPr>
            <a:endParaRPr lang="en-US"/>
          </a:p>
        </c:txPr>
      </c:legendEntry>
      <c:legendEntry>
        <c:idx val="1"/>
        <c:txPr>
          <a:bodyPr/>
          <a:lstStyle/>
          <a:p>
            <a:pPr>
              <a:defRPr>
                <a:solidFill>
                  <a:schemeClr val="bg1"/>
                </a:solidFill>
              </a:defRPr>
            </a:pPr>
            <a:endParaRPr lang="en-US"/>
          </a:p>
        </c:txPr>
      </c:legendEntry>
      <c:legendEntry>
        <c:idx val="2"/>
        <c:txPr>
          <a:bodyPr/>
          <a:lstStyle/>
          <a:p>
            <a:pPr>
              <a:defRPr>
                <a:solidFill>
                  <a:schemeClr val="bg1"/>
                </a:solidFill>
              </a:defRPr>
            </a:pPr>
            <a:endParaRPr lang="en-US"/>
          </a:p>
        </c:txPr>
      </c:legendEntry>
      <c:legendEntry>
        <c:idx val="3"/>
        <c:txPr>
          <a:bodyPr/>
          <a:lstStyle/>
          <a:p>
            <a:pPr>
              <a:defRPr>
                <a:solidFill>
                  <a:schemeClr val="bg1"/>
                </a:solidFill>
              </a:defRPr>
            </a:pPr>
            <a:endParaRPr lang="en-US"/>
          </a:p>
        </c:txPr>
      </c:legendEntry>
      <c:overlay val="0"/>
    </c:legend>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r>
              <a:rPr lang="en-US" dirty="0" smtClean="0">
                <a:solidFill>
                  <a:schemeClr val="bg1"/>
                </a:solidFill>
              </a:rPr>
              <a:t>% engaged in regular walking</a:t>
            </a:r>
            <a:endParaRPr lang="en-US" dirty="0">
              <a:solidFill>
                <a:schemeClr val="bg1"/>
              </a:solidFill>
            </a:endParaRP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engaged in regular walking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Chinese</c:v>
                </c:pt>
                <c:pt idx="1">
                  <c:v>Filipino</c:v>
                </c:pt>
                <c:pt idx="2">
                  <c:v>Japanese</c:v>
                </c:pt>
                <c:pt idx="3">
                  <c:v>Korean</c:v>
                </c:pt>
                <c:pt idx="4">
                  <c:v>Vietnamese</c:v>
                </c:pt>
                <c:pt idx="5">
                  <c:v>South Asian</c:v>
                </c:pt>
                <c:pt idx="6">
                  <c:v>Other Asian</c:v>
                </c:pt>
                <c:pt idx="7">
                  <c:v>Asian Overall</c:v>
                </c:pt>
              </c:strCache>
            </c:strRef>
          </c:cat>
          <c:val>
            <c:numRef>
              <c:f>Sheet1!$B$2:$B$9</c:f>
              <c:numCache>
                <c:formatCode>General</c:formatCode>
                <c:ptCount val="8"/>
                <c:pt idx="0">
                  <c:v>40.9</c:v>
                </c:pt>
                <c:pt idx="1">
                  <c:v>34.200000000000003</c:v>
                </c:pt>
                <c:pt idx="2">
                  <c:v>25.9</c:v>
                </c:pt>
                <c:pt idx="3">
                  <c:v>37.299999999999997</c:v>
                </c:pt>
                <c:pt idx="4">
                  <c:v>26.2</c:v>
                </c:pt>
                <c:pt idx="5">
                  <c:v>26.3</c:v>
                </c:pt>
                <c:pt idx="6">
                  <c:v>33.5</c:v>
                </c:pt>
                <c:pt idx="7">
                  <c:v>34</c:v>
                </c:pt>
              </c:numCache>
            </c:numRef>
          </c:val>
        </c:ser>
        <c:dLbls>
          <c:showLegendKey val="0"/>
          <c:showVal val="0"/>
          <c:showCatName val="0"/>
          <c:showSerName val="0"/>
          <c:showPercent val="0"/>
          <c:showBubbleSize val="0"/>
        </c:dLbls>
        <c:gapWidth val="219"/>
        <c:overlap val="-27"/>
        <c:axId val="535932432"/>
        <c:axId val="535932824"/>
      </c:barChart>
      <c:catAx>
        <c:axId val="535932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crossAx val="535932824"/>
        <c:crosses val="autoZero"/>
        <c:auto val="1"/>
        <c:lblAlgn val="ctr"/>
        <c:lblOffset val="100"/>
        <c:noMultiLvlLbl val="0"/>
      </c:catAx>
      <c:valAx>
        <c:axId val="535932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crossAx val="5359324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r>
              <a:rPr lang="en-US" dirty="0" smtClean="0">
                <a:solidFill>
                  <a:schemeClr val="bg1"/>
                </a:solidFill>
              </a:rPr>
              <a:t>% consumed 1 or more sodas per day</a:t>
            </a:r>
            <a:endParaRPr lang="en-US" dirty="0">
              <a:solidFill>
                <a:schemeClr val="bg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consumed 1 or more sodas per day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White</c:v>
                </c:pt>
                <c:pt idx="1">
                  <c:v>Latino</c:v>
                </c:pt>
                <c:pt idx="2">
                  <c:v>Black</c:v>
                </c:pt>
                <c:pt idx="3">
                  <c:v>Asian</c:v>
                </c:pt>
                <c:pt idx="4">
                  <c:v>Other</c:v>
                </c:pt>
                <c:pt idx="5">
                  <c:v>California</c:v>
                </c:pt>
              </c:strCache>
            </c:strRef>
          </c:cat>
          <c:val>
            <c:numRef>
              <c:f>Sheet1!$B$2:$B$7</c:f>
              <c:numCache>
                <c:formatCode>General</c:formatCode>
                <c:ptCount val="6"/>
                <c:pt idx="0">
                  <c:v>8.1999999999999993</c:v>
                </c:pt>
                <c:pt idx="1">
                  <c:v>16.8</c:v>
                </c:pt>
                <c:pt idx="2">
                  <c:v>11.3</c:v>
                </c:pt>
                <c:pt idx="3">
                  <c:v>4.7</c:v>
                </c:pt>
                <c:pt idx="4">
                  <c:v>11.3</c:v>
                </c:pt>
                <c:pt idx="5">
                  <c:v>11</c:v>
                </c:pt>
              </c:numCache>
            </c:numRef>
          </c:val>
        </c:ser>
        <c:dLbls>
          <c:showLegendKey val="0"/>
          <c:showVal val="0"/>
          <c:showCatName val="0"/>
          <c:showSerName val="0"/>
          <c:showPercent val="0"/>
          <c:showBubbleSize val="0"/>
        </c:dLbls>
        <c:gapWidth val="219"/>
        <c:overlap val="-27"/>
        <c:axId val="535933608"/>
        <c:axId val="538898736"/>
      </c:barChart>
      <c:catAx>
        <c:axId val="535933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crossAx val="538898736"/>
        <c:crosses val="autoZero"/>
        <c:auto val="1"/>
        <c:lblAlgn val="ctr"/>
        <c:lblOffset val="100"/>
        <c:noMultiLvlLbl val="0"/>
      </c:catAx>
      <c:valAx>
        <c:axId val="538898736"/>
        <c:scaling>
          <c:orientation val="minMax"/>
          <c:max val="2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crossAx val="535933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r>
              <a:rPr lang="en-US" dirty="0" smtClean="0">
                <a:solidFill>
                  <a:schemeClr val="bg1"/>
                </a:solidFill>
              </a:rPr>
              <a:t>% consumed 1 or more sodas per day</a:t>
            </a:r>
            <a:endParaRPr lang="en-US" dirty="0">
              <a:solidFill>
                <a:schemeClr val="bg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consumed 1 or more sodas per day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Mexican, US-born</c:v>
                </c:pt>
                <c:pt idx="1">
                  <c:v>Mexican, foreign-born</c:v>
                </c:pt>
                <c:pt idx="2">
                  <c:v>Salvadoran</c:v>
                </c:pt>
                <c:pt idx="3">
                  <c:v>Guatemalan</c:v>
                </c:pt>
                <c:pt idx="4">
                  <c:v>Other Central Am</c:v>
                </c:pt>
                <c:pt idx="5">
                  <c:v>South American</c:v>
                </c:pt>
                <c:pt idx="6">
                  <c:v>Other Latino</c:v>
                </c:pt>
                <c:pt idx="7">
                  <c:v>Latino Overall</c:v>
                </c:pt>
              </c:strCache>
            </c:strRef>
          </c:cat>
          <c:val>
            <c:numRef>
              <c:f>Sheet1!$B$2:$B$9</c:f>
              <c:numCache>
                <c:formatCode>General</c:formatCode>
                <c:ptCount val="8"/>
                <c:pt idx="0">
                  <c:v>14.7</c:v>
                </c:pt>
                <c:pt idx="1">
                  <c:v>21.1</c:v>
                </c:pt>
                <c:pt idx="2">
                  <c:v>10.4</c:v>
                </c:pt>
                <c:pt idx="3">
                  <c:v>19</c:v>
                </c:pt>
                <c:pt idx="4">
                  <c:v>14.2</c:v>
                </c:pt>
                <c:pt idx="5">
                  <c:v>9</c:v>
                </c:pt>
                <c:pt idx="6">
                  <c:v>10.1</c:v>
                </c:pt>
                <c:pt idx="7">
                  <c:v>16.8</c:v>
                </c:pt>
              </c:numCache>
            </c:numRef>
          </c:val>
        </c:ser>
        <c:dLbls>
          <c:showLegendKey val="0"/>
          <c:showVal val="0"/>
          <c:showCatName val="0"/>
          <c:showSerName val="0"/>
          <c:showPercent val="0"/>
          <c:showBubbleSize val="0"/>
        </c:dLbls>
        <c:gapWidth val="219"/>
        <c:overlap val="-27"/>
        <c:axId val="538897168"/>
        <c:axId val="538897952"/>
      </c:barChart>
      <c:catAx>
        <c:axId val="538897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crossAx val="538897952"/>
        <c:crosses val="autoZero"/>
        <c:auto val="1"/>
        <c:lblAlgn val="ctr"/>
        <c:lblOffset val="100"/>
        <c:noMultiLvlLbl val="0"/>
      </c:catAx>
      <c:valAx>
        <c:axId val="5388979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crossAx val="5388971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r>
              <a:rPr lang="en-US" dirty="0" smtClean="0">
                <a:solidFill>
                  <a:schemeClr val="bg1"/>
                </a:solidFill>
              </a:rPr>
              <a:t>% consumed 1 or more sodas per day</a:t>
            </a:r>
            <a:endParaRPr lang="en-US" dirty="0">
              <a:solidFill>
                <a:schemeClr val="bg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engaged in regular walking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Chinese</c:v>
                </c:pt>
                <c:pt idx="1">
                  <c:v>Filipino</c:v>
                </c:pt>
                <c:pt idx="2">
                  <c:v>Japanese</c:v>
                </c:pt>
                <c:pt idx="3">
                  <c:v>Korean</c:v>
                </c:pt>
                <c:pt idx="4">
                  <c:v>Vietnamese</c:v>
                </c:pt>
                <c:pt idx="5">
                  <c:v>South Asian</c:v>
                </c:pt>
                <c:pt idx="6">
                  <c:v>Other Asian</c:v>
                </c:pt>
                <c:pt idx="7">
                  <c:v>Asian Overall</c:v>
                </c:pt>
              </c:strCache>
            </c:strRef>
          </c:cat>
          <c:val>
            <c:numRef>
              <c:f>Sheet1!$B$2:$B$9</c:f>
              <c:numCache>
                <c:formatCode>General</c:formatCode>
                <c:ptCount val="8"/>
                <c:pt idx="0">
                  <c:v>2.8</c:v>
                </c:pt>
                <c:pt idx="1">
                  <c:v>7.1</c:v>
                </c:pt>
                <c:pt idx="2">
                  <c:v>6.7</c:v>
                </c:pt>
                <c:pt idx="3">
                  <c:v>4.2</c:v>
                </c:pt>
                <c:pt idx="5">
                  <c:v>4.3</c:v>
                </c:pt>
                <c:pt idx="6">
                  <c:v>10.4</c:v>
                </c:pt>
                <c:pt idx="7">
                  <c:v>4.8</c:v>
                </c:pt>
              </c:numCache>
            </c:numRef>
          </c:val>
        </c:ser>
        <c:dLbls>
          <c:showLegendKey val="0"/>
          <c:showVal val="0"/>
          <c:showCatName val="0"/>
          <c:showSerName val="0"/>
          <c:showPercent val="0"/>
          <c:showBubbleSize val="0"/>
        </c:dLbls>
        <c:gapWidth val="219"/>
        <c:overlap val="-27"/>
        <c:axId val="538901088"/>
        <c:axId val="538899128"/>
      </c:barChart>
      <c:catAx>
        <c:axId val="538901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crossAx val="538899128"/>
        <c:crosses val="autoZero"/>
        <c:auto val="1"/>
        <c:lblAlgn val="ctr"/>
        <c:lblOffset val="100"/>
        <c:noMultiLvlLbl val="0"/>
      </c:catAx>
      <c:valAx>
        <c:axId val="538899128"/>
        <c:scaling>
          <c:orientation val="minMax"/>
          <c:max val="2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crossAx val="5389010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r>
              <a:rPr lang="en-US" dirty="0" smtClean="0">
                <a:solidFill>
                  <a:schemeClr val="bg1"/>
                </a:solidFill>
              </a:rPr>
              <a:t>% delayed getting prescription drugs or medical services</a:t>
            </a:r>
            <a:endParaRPr lang="en-US" dirty="0">
              <a:solidFill>
                <a:schemeClr val="bg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delayed getting prescription drugs or medical services in past year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White</c:v>
                </c:pt>
                <c:pt idx="1">
                  <c:v>Latino</c:v>
                </c:pt>
                <c:pt idx="2">
                  <c:v>Black</c:v>
                </c:pt>
                <c:pt idx="3">
                  <c:v>Asian</c:v>
                </c:pt>
                <c:pt idx="4">
                  <c:v>Other</c:v>
                </c:pt>
                <c:pt idx="5">
                  <c:v>California</c:v>
                </c:pt>
              </c:strCache>
            </c:strRef>
          </c:cat>
          <c:val>
            <c:numRef>
              <c:f>Sheet1!$B$2:$B$7</c:f>
              <c:numCache>
                <c:formatCode>General</c:formatCode>
                <c:ptCount val="6"/>
                <c:pt idx="0">
                  <c:v>24.1</c:v>
                </c:pt>
                <c:pt idx="1">
                  <c:v>20.3</c:v>
                </c:pt>
                <c:pt idx="2">
                  <c:v>26.9</c:v>
                </c:pt>
                <c:pt idx="3">
                  <c:v>15.2</c:v>
                </c:pt>
                <c:pt idx="4">
                  <c:v>30.2</c:v>
                </c:pt>
                <c:pt idx="5">
                  <c:v>11</c:v>
                </c:pt>
              </c:numCache>
            </c:numRef>
          </c:val>
        </c:ser>
        <c:dLbls>
          <c:showLegendKey val="0"/>
          <c:showVal val="0"/>
          <c:showCatName val="0"/>
          <c:showSerName val="0"/>
          <c:showPercent val="0"/>
          <c:showBubbleSize val="0"/>
        </c:dLbls>
        <c:gapWidth val="219"/>
        <c:overlap val="-27"/>
        <c:axId val="538899520"/>
        <c:axId val="538895208"/>
      </c:barChart>
      <c:catAx>
        <c:axId val="538899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crossAx val="538895208"/>
        <c:crosses val="autoZero"/>
        <c:auto val="1"/>
        <c:lblAlgn val="ctr"/>
        <c:lblOffset val="100"/>
        <c:noMultiLvlLbl val="0"/>
      </c:catAx>
      <c:valAx>
        <c:axId val="5388952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crossAx val="5388995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r>
              <a:rPr lang="en-US" dirty="0" smtClean="0">
                <a:solidFill>
                  <a:schemeClr val="bg1"/>
                </a:solidFill>
              </a:rPr>
              <a:t>% delayed getting prescription drugs or medical services</a:t>
            </a:r>
            <a:endParaRPr lang="en-US" dirty="0">
              <a:solidFill>
                <a:schemeClr val="bg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delayed getting prescription drugs or medical services in past year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Mexican, US-born</c:v>
                </c:pt>
                <c:pt idx="1">
                  <c:v>Mexican, foreign-born</c:v>
                </c:pt>
                <c:pt idx="2">
                  <c:v>Salvadoran</c:v>
                </c:pt>
                <c:pt idx="3">
                  <c:v>Guatemalan</c:v>
                </c:pt>
                <c:pt idx="4">
                  <c:v>Other Central Am</c:v>
                </c:pt>
                <c:pt idx="5">
                  <c:v>South American</c:v>
                </c:pt>
                <c:pt idx="6">
                  <c:v>Other Latino</c:v>
                </c:pt>
                <c:pt idx="7">
                  <c:v>Latino Overall</c:v>
                </c:pt>
              </c:strCache>
            </c:strRef>
          </c:cat>
          <c:val>
            <c:numRef>
              <c:f>Sheet1!$B$2:$B$9</c:f>
              <c:numCache>
                <c:formatCode>General</c:formatCode>
                <c:ptCount val="8"/>
                <c:pt idx="0">
                  <c:v>21.2</c:v>
                </c:pt>
                <c:pt idx="1">
                  <c:v>17.5</c:v>
                </c:pt>
                <c:pt idx="2">
                  <c:v>21.2</c:v>
                </c:pt>
                <c:pt idx="3">
                  <c:v>22.5</c:v>
                </c:pt>
                <c:pt idx="4">
                  <c:v>28.8</c:v>
                </c:pt>
                <c:pt idx="5">
                  <c:v>14.5</c:v>
                </c:pt>
                <c:pt idx="6">
                  <c:v>30.6</c:v>
                </c:pt>
                <c:pt idx="7">
                  <c:v>20.3</c:v>
                </c:pt>
              </c:numCache>
            </c:numRef>
          </c:val>
        </c:ser>
        <c:dLbls>
          <c:showLegendKey val="0"/>
          <c:showVal val="0"/>
          <c:showCatName val="0"/>
          <c:showSerName val="0"/>
          <c:showPercent val="0"/>
          <c:showBubbleSize val="0"/>
        </c:dLbls>
        <c:gapWidth val="219"/>
        <c:overlap val="-27"/>
        <c:axId val="538899912"/>
        <c:axId val="538896776"/>
      </c:barChart>
      <c:catAx>
        <c:axId val="538899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crossAx val="538896776"/>
        <c:crosses val="autoZero"/>
        <c:auto val="1"/>
        <c:lblAlgn val="ctr"/>
        <c:lblOffset val="100"/>
        <c:noMultiLvlLbl val="0"/>
      </c:catAx>
      <c:valAx>
        <c:axId val="5388967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crossAx val="5388999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r>
              <a:rPr lang="en-US" dirty="0" smtClean="0">
                <a:solidFill>
                  <a:schemeClr val="bg1"/>
                </a:solidFill>
              </a:rPr>
              <a:t>% delayed getting prescription drugs or medical services</a:t>
            </a:r>
            <a:endParaRPr lang="en-US" dirty="0">
              <a:solidFill>
                <a:schemeClr val="bg1"/>
              </a:solidFill>
            </a:endParaRPr>
          </a:p>
        </c:rich>
      </c:tx>
      <c:layout>
        <c:manualLayout>
          <c:xMode val="edge"/>
          <c:yMode val="edge"/>
          <c:x val="0.15884635948284243"/>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delayed getting prescription drugs or medical services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Chinese</c:v>
                </c:pt>
                <c:pt idx="1">
                  <c:v>Filipino</c:v>
                </c:pt>
                <c:pt idx="2">
                  <c:v>Japanese</c:v>
                </c:pt>
                <c:pt idx="3">
                  <c:v>Korean</c:v>
                </c:pt>
                <c:pt idx="4">
                  <c:v>Vietnamese</c:v>
                </c:pt>
                <c:pt idx="5">
                  <c:v>South Asian</c:v>
                </c:pt>
                <c:pt idx="6">
                  <c:v>Other Asian</c:v>
                </c:pt>
                <c:pt idx="7">
                  <c:v>Asian Overall</c:v>
                </c:pt>
              </c:strCache>
            </c:strRef>
          </c:cat>
          <c:val>
            <c:numRef>
              <c:f>Sheet1!$B$2:$B$9</c:f>
              <c:numCache>
                <c:formatCode>General</c:formatCode>
                <c:ptCount val="8"/>
                <c:pt idx="0">
                  <c:v>14.5</c:v>
                </c:pt>
                <c:pt idx="1">
                  <c:v>15.2</c:v>
                </c:pt>
                <c:pt idx="2">
                  <c:v>14</c:v>
                </c:pt>
                <c:pt idx="3">
                  <c:v>27.2</c:v>
                </c:pt>
                <c:pt idx="4">
                  <c:v>7.2</c:v>
                </c:pt>
                <c:pt idx="5">
                  <c:v>18.3</c:v>
                </c:pt>
                <c:pt idx="6">
                  <c:v>10.9</c:v>
                </c:pt>
                <c:pt idx="7">
                  <c:v>15.3</c:v>
                </c:pt>
              </c:numCache>
            </c:numRef>
          </c:val>
        </c:ser>
        <c:dLbls>
          <c:showLegendKey val="0"/>
          <c:showVal val="0"/>
          <c:showCatName val="0"/>
          <c:showSerName val="0"/>
          <c:showPercent val="0"/>
          <c:showBubbleSize val="0"/>
        </c:dLbls>
        <c:gapWidth val="219"/>
        <c:overlap val="-27"/>
        <c:axId val="538897560"/>
        <c:axId val="538900304"/>
      </c:barChart>
      <c:catAx>
        <c:axId val="538897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crossAx val="538900304"/>
        <c:crosses val="autoZero"/>
        <c:auto val="1"/>
        <c:lblAlgn val="ctr"/>
        <c:lblOffset val="100"/>
        <c:noMultiLvlLbl val="0"/>
      </c:catAx>
      <c:valAx>
        <c:axId val="5389003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crossAx val="5388975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Sheet1!$D$5</c:f>
              <c:strCache>
                <c:ptCount val="1"/>
                <c:pt idx="0">
                  <c:v>African American</c:v>
                </c:pt>
              </c:strCache>
            </c:strRef>
          </c:tx>
          <c:invertIfNegative val="0"/>
          <c:cat>
            <c:strRef>
              <c:f>Sheet1!$C$6:$C$9</c:f>
              <c:strCache>
                <c:ptCount val="4"/>
                <c:pt idx="0">
                  <c:v>18-29</c:v>
                </c:pt>
                <c:pt idx="1">
                  <c:v>30-44</c:v>
                </c:pt>
                <c:pt idx="2">
                  <c:v>45-59</c:v>
                </c:pt>
                <c:pt idx="3">
                  <c:v>&gt;=60</c:v>
                </c:pt>
              </c:strCache>
            </c:strRef>
          </c:cat>
          <c:val>
            <c:numRef>
              <c:f>Sheet1!$D$6:$D$9</c:f>
              <c:numCache>
                <c:formatCode>General</c:formatCode>
                <c:ptCount val="4"/>
                <c:pt idx="0">
                  <c:v>12.8</c:v>
                </c:pt>
                <c:pt idx="1">
                  <c:v>10.200000000000001</c:v>
                </c:pt>
                <c:pt idx="2">
                  <c:v>12.2</c:v>
                </c:pt>
                <c:pt idx="3">
                  <c:v>4.5</c:v>
                </c:pt>
              </c:numCache>
            </c:numRef>
          </c:val>
        </c:ser>
        <c:ser>
          <c:idx val="1"/>
          <c:order val="1"/>
          <c:tx>
            <c:strRef>
              <c:f>Sheet1!$E$5</c:f>
              <c:strCache>
                <c:ptCount val="1"/>
                <c:pt idx="0">
                  <c:v>Caribbean Black</c:v>
                </c:pt>
              </c:strCache>
            </c:strRef>
          </c:tx>
          <c:invertIfNegative val="0"/>
          <c:cat>
            <c:strRef>
              <c:f>Sheet1!$C$6:$C$9</c:f>
              <c:strCache>
                <c:ptCount val="4"/>
                <c:pt idx="0">
                  <c:v>18-29</c:v>
                </c:pt>
                <c:pt idx="1">
                  <c:v>30-44</c:v>
                </c:pt>
                <c:pt idx="2">
                  <c:v>45-59</c:v>
                </c:pt>
                <c:pt idx="3">
                  <c:v>&gt;=60</c:v>
                </c:pt>
              </c:strCache>
            </c:strRef>
          </c:cat>
          <c:val>
            <c:numRef>
              <c:f>Sheet1!$E$6:$E$9</c:f>
              <c:numCache>
                <c:formatCode>General</c:formatCode>
                <c:ptCount val="4"/>
                <c:pt idx="0">
                  <c:v>19.899999999999999</c:v>
                </c:pt>
                <c:pt idx="1">
                  <c:v>10.4</c:v>
                </c:pt>
                <c:pt idx="2">
                  <c:v>9.5</c:v>
                </c:pt>
                <c:pt idx="3">
                  <c:v>7.6</c:v>
                </c:pt>
              </c:numCache>
            </c:numRef>
          </c:val>
        </c:ser>
        <c:ser>
          <c:idx val="2"/>
          <c:order val="2"/>
          <c:tx>
            <c:strRef>
              <c:f>Sheet1!$F$5</c:f>
              <c:strCache>
                <c:ptCount val="1"/>
                <c:pt idx="0">
                  <c:v>White</c:v>
                </c:pt>
              </c:strCache>
            </c:strRef>
          </c:tx>
          <c:invertIfNegative val="0"/>
          <c:cat>
            <c:strRef>
              <c:f>Sheet1!$C$6:$C$9</c:f>
              <c:strCache>
                <c:ptCount val="4"/>
                <c:pt idx="0">
                  <c:v>18-29</c:v>
                </c:pt>
                <c:pt idx="1">
                  <c:v>30-44</c:v>
                </c:pt>
                <c:pt idx="2">
                  <c:v>45-59</c:v>
                </c:pt>
                <c:pt idx="3">
                  <c:v>&gt;=60</c:v>
                </c:pt>
              </c:strCache>
            </c:strRef>
          </c:cat>
          <c:val>
            <c:numRef>
              <c:f>Sheet1!$F$6:$F$9</c:f>
              <c:numCache>
                <c:formatCode>General</c:formatCode>
                <c:ptCount val="4"/>
                <c:pt idx="0">
                  <c:v>14.7</c:v>
                </c:pt>
                <c:pt idx="1">
                  <c:v>26.4</c:v>
                </c:pt>
                <c:pt idx="2">
                  <c:v>16.2</c:v>
                </c:pt>
                <c:pt idx="3">
                  <c:v>9.3000000000000007</c:v>
                </c:pt>
              </c:numCache>
            </c:numRef>
          </c:val>
        </c:ser>
        <c:dLbls>
          <c:showLegendKey val="0"/>
          <c:showVal val="0"/>
          <c:showCatName val="0"/>
          <c:showSerName val="0"/>
          <c:showPercent val="0"/>
          <c:showBubbleSize val="0"/>
        </c:dLbls>
        <c:gapWidth val="150"/>
        <c:axId val="430870312"/>
        <c:axId val="430875408"/>
      </c:barChart>
      <c:catAx>
        <c:axId val="430870312"/>
        <c:scaling>
          <c:orientation val="minMax"/>
        </c:scaling>
        <c:delete val="0"/>
        <c:axPos val="b"/>
        <c:numFmt formatCode="General" sourceLinked="0"/>
        <c:majorTickMark val="out"/>
        <c:minorTickMark val="none"/>
        <c:tickLblPos val="nextTo"/>
        <c:crossAx val="430875408"/>
        <c:crosses val="autoZero"/>
        <c:auto val="1"/>
        <c:lblAlgn val="ctr"/>
        <c:lblOffset val="100"/>
        <c:noMultiLvlLbl val="0"/>
      </c:catAx>
      <c:valAx>
        <c:axId val="430875408"/>
        <c:scaling>
          <c:orientation val="minMax"/>
        </c:scaling>
        <c:delete val="0"/>
        <c:axPos val="l"/>
        <c:majorGridlines/>
        <c:numFmt formatCode="General" sourceLinked="1"/>
        <c:majorTickMark val="out"/>
        <c:minorTickMark val="none"/>
        <c:tickLblPos val="nextTo"/>
        <c:crossAx val="430870312"/>
        <c:crosses val="autoZero"/>
        <c:crossBetween val="between"/>
      </c:valAx>
    </c:plotArea>
    <c:legend>
      <c:legendPos val="r"/>
      <c:overlay val="0"/>
    </c:legend>
    <c:plotVisOnly val="1"/>
    <c:dispBlanksAs val="gap"/>
    <c:showDLblsOverMax val="0"/>
  </c:chart>
  <c:txPr>
    <a:bodyPr/>
    <a:lstStyle/>
    <a:p>
      <a:pPr>
        <a:defRPr sz="1400">
          <a:solidFill>
            <a:schemeClr val="bg1"/>
          </a:solidFil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r>
              <a:rPr lang="en-US" dirty="0" smtClean="0">
                <a:solidFill>
                  <a:schemeClr val="bg1"/>
                </a:solidFill>
              </a:rPr>
              <a:t>% current </a:t>
            </a:r>
            <a:r>
              <a:rPr lang="en-US" dirty="0">
                <a:solidFill>
                  <a:schemeClr val="bg1"/>
                </a:solidFill>
              </a:rPr>
              <a:t>smoker</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current smoker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White</c:v>
                </c:pt>
                <c:pt idx="1">
                  <c:v>Latino</c:v>
                </c:pt>
                <c:pt idx="2">
                  <c:v>Black</c:v>
                </c:pt>
                <c:pt idx="3">
                  <c:v>Asian</c:v>
                </c:pt>
                <c:pt idx="4">
                  <c:v>Other</c:v>
                </c:pt>
                <c:pt idx="5">
                  <c:v>California</c:v>
                </c:pt>
              </c:strCache>
            </c:strRef>
          </c:cat>
          <c:val>
            <c:numRef>
              <c:f>Sheet1!$B$2:$B$7</c:f>
              <c:numCache>
                <c:formatCode>General</c:formatCode>
                <c:ptCount val="6"/>
                <c:pt idx="0">
                  <c:v>14.3</c:v>
                </c:pt>
                <c:pt idx="1">
                  <c:v>11</c:v>
                </c:pt>
                <c:pt idx="2">
                  <c:v>19.5</c:v>
                </c:pt>
                <c:pt idx="3">
                  <c:v>11</c:v>
                </c:pt>
                <c:pt idx="4">
                  <c:v>20.9</c:v>
                </c:pt>
                <c:pt idx="5">
                  <c:v>13.2</c:v>
                </c:pt>
              </c:numCache>
            </c:numRef>
          </c:val>
        </c:ser>
        <c:dLbls>
          <c:showLegendKey val="0"/>
          <c:showVal val="0"/>
          <c:showCatName val="0"/>
          <c:showSerName val="0"/>
          <c:showPercent val="0"/>
          <c:showBubbleSize val="0"/>
        </c:dLbls>
        <c:gapWidth val="219"/>
        <c:overlap val="-27"/>
        <c:axId val="430871488"/>
        <c:axId val="430872272"/>
      </c:barChart>
      <c:catAx>
        <c:axId val="430871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crossAx val="430872272"/>
        <c:crosses val="autoZero"/>
        <c:auto val="1"/>
        <c:lblAlgn val="ctr"/>
        <c:lblOffset val="100"/>
        <c:noMultiLvlLbl val="0"/>
      </c:catAx>
      <c:valAx>
        <c:axId val="4308722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crossAx val="4308714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r>
              <a:rPr lang="en-US" dirty="0" smtClean="0">
                <a:solidFill>
                  <a:schemeClr val="bg1"/>
                </a:solidFill>
              </a:rPr>
              <a:t>% current </a:t>
            </a:r>
            <a:r>
              <a:rPr lang="en-US" dirty="0">
                <a:solidFill>
                  <a:schemeClr val="bg1"/>
                </a:solidFill>
              </a:rPr>
              <a:t>smoker</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current smoker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Mexican, US-born</c:v>
                </c:pt>
                <c:pt idx="1">
                  <c:v>Mexican, foreign-born</c:v>
                </c:pt>
                <c:pt idx="2">
                  <c:v>Salvadoran</c:v>
                </c:pt>
                <c:pt idx="3">
                  <c:v>Guatemalan</c:v>
                </c:pt>
                <c:pt idx="4">
                  <c:v>Other Central Am</c:v>
                </c:pt>
                <c:pt idx="5">
                  <c:v>South American</c:v>
                </c:pt>
                <c:pt idx="6">
                  <c:v>Other Latino</c:v>
                </c:pt>
                <c:pt idx="7">
                  <c:v>Latino Overall</c:v>
                </c:pt>
              </c:strCache>
            </c:strRef>
          </c:cat>
          <c:val>
            <c:numRef>
              <c:f>Sheet1!$B$2:$B$9</c:f>
              <c:numCache>
                <c:formatCode>General</c:formatCode>
                <c:ptCount val="8"/>
                <c:pt idx="0">
                  <c:v>10.9</c:v>
                </c:pt>
                <c:pt idx="1">
                  <c:v>11</c:v>
                </c:pt>
                <c:pt idx="2">
                  <c:v>12.4</c:v>
                </c:pt>
                <c:pt idx="3">
                  <c:v>9.9</c:v>
                </c:pt>
                <c:pt idx="4">
                  <c:v>6.8</c:v>
                </c:pt>
                <c:pt idx="5">
                  <c:v>15.3</c:v>
                </c:pt>
                <c:pt idx="6">
                  <c:v>11.1</c:v>
                </c:pt>
                <c:pt idx="7">
                  <c:v>11</c:v>
                </c:pt>
              </c:numCache>
            </c:numRef>
          </c:val>
        </c:ser>
        <c:dLbls>
          <c:showLegendKey val="0"/>
          <c:showVal val="0"/>
          <c:showCatName val="0"/>
          <c:showSerName val="0"/>
          <c:showPercent val="0"/>
          <c:showBubbleSize val="0"/>
        </c:dLbls>
        <c:gapWidth val="219"/>
        <c:overlap val="-27"/>
        <c:axId val="425036648"/>
        <c:axId val="425036256"/>
      </c:barChart>
      <c:catAx>
        <c:axId val="425036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crossAx val="425036256"/>
        <c:crosses val="autoZero"/>
        <c:auto val="1"/>
        <c:lblAlgn val="ctr"/>
        <c:lblOffset val="100"/>
        <c:noMultiLvlLbl val="0"/>
      </c:catAx>
      <c:valAx>
        <c:axId val="425036256"/>
        <c:scaling>
          <c:orientation val="minMax"/>
          <c:max val="2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crossAx val="4250366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r>
              <a:rPr lang="en-US" dirty="0" smtClean="0">
                <a:solidFill>
                  <a:schemeClr val="bg1"/>
                </a:solidFill>
              </a:rPr>
              <a:t>% current </a:t>
            </a:r>
            <a:r>
              <a:rPr lang="en-US" dirty="0">
                <a:solidFill>
                  <a:schemeClr val="bg1"/>
                </a:solidFill>
              </a:rPr>
              <a:t>smoker</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current smoker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Chinese</c:v>
                </c:pt>
                <c:pt idx="1">
                  <c:v>Filipino</c:v>
                </c:pt>
                <c:pt idx="2">
                  <c:v>Japanese</c:v>
                </c:pt>
                <c:pt idx="3">
                  <c:v>Korean</c:v>
                </c:pt>
                <c:pt idx="4">
                  <c:v>Vietnamese</c:v>
                </c:pt>
                <c:pt idx="5">
                  <c:v>South Asian</c:v>
                </c:pt>
                <c:pt idx="6">
                  <c:v>Other Asian</c:v>
                </c:pt>
                <c:pt idx="7">
                  <c:v>Asian Overall</c:v>
                </c:pt>
              </c:strCache>
            </c:strRef>
          </c:cat>
          <c:val>
            <c:numRef>
              <c:f>Sheet1!$B$2:$B$9</c:f>
              <c:numCache>
                <c:formatCode>General</c:formatCode>
                <c:ptCount val="8"/>
                <c:pt idx="0">
                  <c:v>10.1</c:v>
                </c:pt>
                <c:pt idx="1">
                  <c:v>13.9</c:v>
                </c:pt>
                <c:pt idx="2">
                  <c:v>9.8000000000000007</c:v>
                </c:pt>
                <c:pt idx="3">
                  <c:v>17</c:v>
                </c:pt>
                <c:pt idx="4">
                  <c:v>11.9</c:v>
                </c:pt>
                <c:pt idx="5">
                  <c:v>3.6</c:v>
                </c:pt>
                <c:pt idx="6">
                  <c:v>11.7</c:v>
                </c:pt>
                <c:pt idx="7">
                  <c:v>11.1</c:v>
                </c:pt>
              </c:numCache>
            </c:numRef>
          </c:val>
        </c:ser>
        <c:dLbls>
          <c:showLegendKey val="0"/>
          <c:showVal val="0"/>
          <c:showCatName val="0"/>
          <c:showSerName val="0"/>
          <c:showPercent val="0"/>
          <c:showBubbleSize val="0"/>
        </c:dLbls>
        <c:gapWidth val="219"/>
        <c:overlap val="-27"/>
        <c:axId val="425034296"/>
        <c:axId val="425031552"/>
      </c:barChart>
      <c:catAx>
        <c:axId val="425034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crossAx val="425031552"/>
        <c:crosses val="autoZero"/>
        <c:auto val="1"/>
        <c:lblAlgn val="ctr"/>
        <c:lblOffset val="100"/>
        <c:noMultiLvlLbl val="0"/>
      </c:catAx>
      <c:valAx>
        <c:axId val="425031552"/>
        <c:scaling>
          <c:orientation val="minMax"/>
          <c:max val="2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crossAx val="4250342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r>
              <a:rPr lang="en-US" dirty="0" smtClean="0">
                <a:solidFill>
                  <a:schemeClr val="bg1"/>
                </a:solidFill>
              </a:rPr>
              <a:t>% obese</a:t>
            </a:r>
            <a:endParaRPr lang="en-US" dirty="0">
              <a:solidFill>
                <a:schemeClr val="bg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obese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White</c:v>
                </c:pt>
                <c:pt idx="1">
                  <c:v>Latino</c:v>
                </c:pt>
                <c:pt idx="2">
                  <c:v>Black</c:v>
                </c:pt>
                <c:pt idx="3">
                  <c:v>Asian</c:v>
                </c:pt>
                <c:pt idx="4">
                  <c:v>Other</c:v>
                </c:pt>
                <c:pt idx="5">
                  <c:v>California</c:v>
                </c:pt>
              </c:strCache>
            </c:strRef>
          </c:cat>
          <c:val>
            <c:numRef>
              <c:f>Sheet1!$B$2:$B$7</c:f>
              <c:numCache>
                <c:formatCode>General</c:formatCode>
                <c:ptCount val="6"/>
                <c:pt idx="0">
                  <c:v>21.2</c:v>
                </c:pt>
                <c:pt idx="1">
                  <c:v>32.1</c:v>
                </c:pt>
                <c:pt idx="2">
                  <c:v>35.9</c:v>
                </c:pt>
                <c:pt idx="3">
                  <c:v>9.3000000000000007</c:v>
                </c:pt>
                <c:pt idx="4">
                  <c:v>26.1</c:v>
                </c:pt>
                <c:pt idx="5">
                  <c:v>24.3</c:v>
                </c:pt>
              </c:numCache>
            </c:numRef>
          </c:val>
        </c:ser>
        <c:dLbls>
          <c:showLegendKey val="0"/>
          <c:showVal val="0"/>
          <c:showCatName val="0"/>
          <c:showSerName val="0"/>
          <c:showPercent val="0"/>
          <c:showBubbleSize val="0"/>
        </c:dLbls>
        <c:gapWidth val="219"/>
        <c:overlap val="-27"/>
        <c:axId val="430873056"/>
        <c:axId val="535928120"/>
      </c:barChart>
      <c:catAx>
        <c:axId val="430873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crossAx val="535928120"/>
        <c:crosses val="autoZero"/>
        <c:auto val="1"/>
        <c:lblAlgn val="ctr"/>
        <c:lblOffset val="100"/>
        <c:noMultiLvlLbl val="0"/>
      </c:catAx>
      <c:valAx>
        <c:axId val="5359281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crossAx val="4308730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r>
              <a:rPr lang="en-US" dirty="0" smtClean="0">
                <a:solidFill>
                  <a:schemeClr val="bg1"/>
                </a:solidFill>
              </a:rPr>
              <a:t>% obese</a:t>
            </a:r>
            <a:endParaRPr lang="en-US" dirty="0">
              <a:solidFill>
                <a:schemeClr val="bg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obese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Mexican, US-born</c:v>
                </c:pt>
                <c:pt idx="1">
                  <c:v>Mexican, foreign-born</c:v>
                </c:pt>
                <c:pt idx="2">
                  <c:v>Salvadoran</c:v>
                </c:pt>
                <c:pt idx="3">
                  <c:v>Guatemalan</c:v>
                </c:pt>
                <c:pt idx="4">
                  <c:v>Other Central Am</c:v>
                </c:pt>
                <c:pt idx="5">
                  <c:v>South American</c:v>
                </c:pt>
                <c:pt idx="6">
                  <c:v>Other Latino</c:v>
                </c:pt>
                <c:pt idx="7">
                  <c:v>Latino Overall</c:v>
                </c:pt>
              </c:strCache>
            </c:strRef>
          </c:cat>
          <c:val>
            <c:numRef>
              <c:f>Sheet1!$B$2:$B$9</c:f>
              <c:numCache>
                <c:formatCode>General</c:formatCode>
                <c:ptCount val="8"/>
                <c:pt idx="0">
                  <c:v>30.1</c:v>
                </c:pt>
                <c:pt idx="1">
                  <c:v>35.5</c:v>
                </c:pt>
                <c:pt idx="2">
                  <c:v>34.5</c:v>
                </c:pt>
                <c:pt idx="3">
                  <c:v>31.5</c:v>
                </c:pt>
                <c:pt idx="4">
                  <c:v>33</c:v>
                </c:pt>
                <c:pt idx="5">
                  <c:v>12.1</c:v>
                </c:pt>
                <c:pt idx="6">
                  <c:v>26.9</c:v>
                </c:pt>
                <c:pt idx="7">
                  <c:v>32.1</c:v>
                </c:pt>
              </c:numCache>
            </c:numRef>
          </c:val>
        </c:ser>
        <c:dLbls>
          <c:showLegendKey val="0"/>
          <c:showVal val="0"/>
          <c:showCatName val="0"/>
          <c:showSerName val="0"/>
          <c:showPercent val="0"/>
          <c:showBubbleSize val="0"/>
        </c:dLbls>
        <c:gapWidth val="219"/>
        <c:overlap val="-27"/>
        <c:axId val="535934392"/>
        <c:axId val="535932040"/>
      </c:barChart>
      <c:catAx>
        <c:axId val="535934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crossAx val="535932040"/>
        <c:crosses val="autoZero"/>
        <c:auto val="1"/>
        <c:lblAlgn val="ctr"/>
        <c:lblOffset val="100"/>
        <c:noMultiLvlLbl val="0"/>
      </c:catAx>
      <c:valAx>
        <c:axId val="535932040"/>
        <c:scaling>
          <c:orientation val="minMax"/>
          <c:max val="4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crossAx val="5359343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r>
              <a:rPr lang="en-US" dirty="0" smtClean="0">
                <a:solidFill>
                  <a:schemeClr val="bg1"/>
                </a:solidFill>
              </a:rPr>
              <a:t>% obese</a:t>
            </a:r>
            <a:endParaRPr lang="en-US" dirty="0">
              <a:solidFill>
                <a:schemeClr val="bg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obese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Chinese</c:v>
                </c:pt>
                <c:pt idx="1">
                  <c:v>Filipino</c:v>
                </c:pt>
                <c:pt idx="2">
                  <c:v>Japanese</c:v>
                </c:pt>
                <c:pt idx="3">
                  <c:v>Korean</c:v>
                </c:pt>
                <c:pt idx="4">
                  <c:v>Vietnamese</c:v>
                </c:pt>
                <c:pt idx="5">
                  <c:v>South Asian</c:v>
                </c:pt>
                <c:pt idx="6">
                  <c:v>Other Asian</c:v>
                </c:pt>
                <c:pt idx="7">
                  <c:v>Asian Overall</c:v>
                </c:pt>
              </c:strCache>
            </c:strRef>
          </c:cat>
          <c:val>
            <c:numRef>
              <c:f>Sheet1!$B$2:$B$9</c:f>
              <c:numCache>
                <c:formatCode>General</c:formatCode>
                <c:ptCount val="8"/>
                <c:pt idx="0">
                  <c:v>8</c:v>
                </c:pt>
                <c:pt idx="1">
                  <c:v>13.8</c:v>
                </c:pt>
                <c:pt idx="2">
                  <c:v>8.8000000000000007</c:v>
                </c:pt>
                <c:pt idx="3">
                  <c:v>2.2999999999999998</c:v>
                </c:pt>
                <c:pt idx="4">
                  <c:v>9.1</c:v>
                </c:pt>
                <c:pt idx="5">
                  <c:v>6.5</c:v>
                </c:pt>
                <c:pt idx="6">
                  <c:v>15.2</c:v>
                </c:pt>
                <c:pt idx="7">
                  <c:v>11.1</c:v>
                </c:pt>
              </c:numCache>
            </c:numRef>
          </c:val>
        </c:ser>
        <c:dLbls>
          <c:showLegendKey val="0"/>
          <c:showVal val="0"/>
          <c:showCatName val="0"/>
          <c:showSerName val="0"/>
          <c:showPercent val="0"/>
          <c:showBubbleSize val="0"/>
        </c:dLbls>
        <c:gapWidth val="219"/>
        <c:overlap val="-27"/>
        <c:axId val="535927728"/>
        <c:axId val="535929296"/>
      </c:barChart>
      <c:catAx>
        <c:axId val="535927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crossAx val="535929296"/>
        <c:crosses val="autoZero"/>
        <c:auto val="1"/>
        <c:lblAlgn val="ctr"/>
        <c:lblOffset val="100"/>
        <c:noMultiLvlLbl val="0"/>
      </c:catAx>
      <c:valAx>
        <c:axId val="535929296"/>
        <c:scaling>
          <c:orientation val="minMax"/>
          <c:max val="4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crossAx val="5359277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r>
              <a:rPr lang="en-US" dirty="0" smtClean="0">
                <a:solidFill>
                  <a:schemeClr val="bg1"/>
                </a:solidFill>
              </a:rPr>
              <a:t>% engaged in regular walking</a:t>
            </a:r>
            <a:endParaRPr lang="en-US" dirty="0">
              <a:solidFill>
                <a:schemeClr val="bg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 regular walking in past week</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White</c:v>
                </c:pt>
                <c:pt idx="1">
                  <c:v>Latino</c:v>
                </c:pt>
                <c:pt idx="2">
                  <c:v>Black</c:v>
                </c:pt>
                <c:pt idx="3">
                  <c:v>Asian</c:v>
                </c:pt>
                <c:pt idx="4">
                  <c:v>Other</c:v>
                </c:pt>
                <c:pt idx="5">
                  <c:v>California</c:v>
                </c:pt>
              </c:strCache>
            </c:strRef>
          </c:cat>
          <c:val>
            <c:numRef>
              <c:f>Sheet1!$B$2:$B$7</c:f>
              <c:numCache>
                <c:formatCode>General</c:formatCode>
                <c:ptCount val="6"/>
                <c:pt idx="0">
                  <c:v>31.6</c:v>
                </c:pt>
                <c:pt idx="1">
                  <c:v>33.799999999999997</c:v>
                </c:pt>
                <c:pt idx="2">
                  <c:v>29.8</c:v>
                </c:pt>
                <c:pt idx="3">
                  <c:v>34</c:v>
                </c:pt>
                <c:pt idx="4">
                  <c:v>36.200000000000003</c:v>
                </c:pt>
                <c:pt idx="5">
                  <c:v>32.700000000000003</c:v>
                </c:pt>
              </c:numCache>
            </c:numRef>
          </c:val>
        </c:ser>
        <c:dLbls>
          <c:showLegendKey val="0"/>
          <c:showVal val="0"/>
          <c:showCatName val="0"/>
          <c:showSerName val="0"/>
          <c:showPercent val="0"/>
          <c:showBubbleSize val="0"/>
        </c:dLbls>
        <c:gapWidth val="219"/>
        <c:overlap val="-27"/>
        <c:axId val="535931256"/>
        <c:axId val="535931648"/>
      </c:barChart>
      <c:catAx>
        <c:axId val="535931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crossAx val="535931648"/>
        <c:crosses val="autoZero"/>
        <c:auto val="1"/>
        <c:lblAlgn val="ctr"/>
        <c:lblOffset val="100"/>
        <c:noMultiLvlLbl val="0"/>
      </c:catAx>
      <c:valAx>
        <c:axId val="535931648"/>
        <c:scaling>
          <c:orientation val="minMax"/>
          <c:max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crossAx val="5359312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r>
              <a:rPr lang="en-US" dirty="0" smtClean="0">
                <a:solidFill>
                  <a:schemeClr val="bg1"/>
                </a:solidFill>
              </a:rPr>
              <a:t>% engaged in regular walking</a:t>
            </a:r>
            <a:endParaRPr lang="en-US" dirty="0">
              <a:solidFill>
                <a:schemeClr val="bg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engaged in regular walking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Mexican, US-born</c:v>
                </c:pt>
                <c:pt idx="1">
                  <c:v>Mexican, foreign-born</c:v>
                </c:pt>
                <c:pt idx="2">
                  <c:v>Salvadoran</c:v>
                </c:pt>
                <c:pt idx="3">
                  <c:v>Guatemalan</c:v>
                </c:pt>
                <c:pt idx="4">
                  <c:v>Other Central Am</c:v>
                </c:pt>
                <c:pt idx="5">
                  <c:v>South American</c:v>
                </c:pt>
                <c:pt idx="6">
                  <c:v>Other Latino</c:v>
                </c:pt>
                <c:pt idx="7">
                  <c:v>Latino Overall</c:v>
                </c:pt>
              </c:strCache>
            </c:strRef>
          </c:cat>
          <c:val>
            <c:numRef>
              <c:f>Sheet1!$B$2:$B$9</c:f>
              <c:numCache>
                <c:formatCode>General</c:formatCode>
                <c:ptCount val="8"/>
                <c:pt idx="0">
                  <c:v>30.3</c:v>
                </c:pt>
                <c:pt idx="1">
                  <c:v>35.700000000000003</c:v>
                </c:pt>
                <c:pt idx="2">
                  <c:v>43.3</c:v>
                </c:pt>
                <c:pt idx="3">
                  <c:v>23.6</c:v>
                </c:pt>
                <c:pt idx="4">
                  <c:v>38.9</c:v>
                </c:pt>
                <c:pt idx="5">
                  <c:v>35.9</c:v>
                </c:pt>
                <c:pt idx="6">
                  <c:v>34.200000000000003</c:v>
                </c:pt>
                <c:pt idx="7">
                  <c:v>33.799999999999997</c:v>
                </c:pt>
              </c:numCache>
            </c:numRef>
          </c:val>
        </c:ser>
        <c:dLbls>
          <c:showLegendKey val="0"/>
          <c:showVal val="0"/>
          <c:showCatName val="0"/>
          <c:showSerName val="0"/>
          <c:showPercent val="0"/>
          <c:showBubbleSize val="0"/>
        </c:dLbls>
        <c:gapWidth val="219"/>
        <c:overlap val="-27"/>
        <c:axId val="535927336"/>
        <c:axId val="535928512"/>
      </c:barChart>
      <c:catAx>
        <c:axId val="535927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crossAx val="535928512"/>
        <c:crosses val="autoZero"/>
        <c:auto val="1"/>
        <c:lblAlgn val="ctr"/>
        <c:lblOffset val="100"/>
        <c:noMultiLvlLbl val="0"/>
      </c:catAx>
      <c:valAx>
        <c:axId val="5359285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crossAx val="5359273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5374"/>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5374"/>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3F027128-563B-42AB-8695-4719B473FD9B}" type="datetimeFigureOut">
              <a:rPr lang="en-US"/>
              <a:pPr>
                <a:defRPr/>
              </a:pPr>
              <a:t>1/16/2018</a:t>
            </a:fld>
            <a:endParaRPr lang="en-US"/>
          </a:p>
        </p:txBody>
      </p:sp>
      <p:sp>
        <p:nvSpPr>
          <p:cNvPr id="4" name="Footer Placeholder 3"/>
          <p:cNvSpPr>
            <a:spLocks noGrp="1"/>
          </p:cNvSpPr>
          <p:nvPr>
            <p:ph type="ftr" sz="quarter" idx="2"/>
          </p:nvPr>
        </p:nvSpPr>
        <p:spPr>
          <a:xfrm>
            <a:off x="0" y="8650533"/>
            <a:ext cx="2971800" cy="455374"/>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50533"/>
            <a:ext cx="2971800" cy="455374"/>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F07D5728-7EC3-4C63-B189-98D57C9F6271}" type="slidenum">
              <a:rPr lang="en-US"/>
              <a:pPr>
                <a:defRPr/>
              </a:pPr>
              <a:t>‹#›</a:t>
            </a:fld>
            <a:endParaRPr lang="en-US"/>
          </a:p>
        </p:txBody>
      </p:sp>
    </p:spTree>
    <p:extLst>
      <p:ext uri="{BB962C8B-B14F-4D97-AF65-F5344CB8AC3E}">
        <p14:creationId xmlns:p14="http://schemas.microsoft.com/office/powerpoint/2010/main" val="14432282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537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5374"/>
          </a:xfrm>
          <a:prstGeom prst="rect">
            <a:avLst/>
          </a:prstGeom>
        </p:spPr>
        <p:txBody>
          <a:bodyPr vert="horz" lIns="91440" tIns="45720" rIns="91440" bIns="45720" rtlCol="0"/>
          <a:lstStyle>
            <a:lvl1pPr algn="r">
              <a:defRPr sz="1200"/>
            </a:lvl1pPr>
          </a:lstStyle>
          <a:p>
            <a:fld id="{C36B0E42-7A1C-448B-B0EC-ABC05927D936}" type="datetimeFigureOut">
              <a:rPr lang="en-US" smtClean="0"/>
              <a:pPr/>
              <a:t>1/16/2018</a:t>
            </a:fld>
            <a:endParaRPr lang="en-US"/>
          </a:p>
        </p:txBody>
      </p:sp>
      <p:sp>
        <p:nvSpPr>
          <p:cNvPr id="4" name="Slide Image Placeholder 3"/>
          <p:cNvSpPr>
            <a:spLocks noGrp="1" noRot="1" noChangeAspect="1"/>
          </p:cNvSpPr>
          <p:nvPr>
            <p:ph type="sldImg" idx="2"/>
          </p:nvPr>
        </p:nvSpPr>
        <p:spPr>
          <a:xfrm>
            <a:off x="1150938" y="682625"/>
            <a:ext cx="4556125" cy="34163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26057"/>
            <a:ext cx="5486400" cy="409837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50533"/>
            <a:ext cx="2971800" cy="45537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50533"/>
            <a:ext cx="2971800" cy="455374"/>
          </a:xfrm>
          <a:prstGeom prst="rect">
            <a:avLst/>
          </a:prstGeom>
        </p:spPr>
        <p:txBody>
          <a:bodyPr vert="horz" lIns="91440" tIns="45720" rIns="91440" bIns="45720" rtlCol="0" anchor="b"/>
          <a:lstStyle>
            <a:lvl1pPr algn="r">
              <a:defRPr sz="1200"/>
            </a:lvl1pPr>
          </a:lstStyle>
          <a:p>
            <a:fld id="{EF8CE332-6E9C-4D11-9F5B-65AA288B18B8}" type="slidenum">
              <a:rPr lang="en-US" smtClean="0"/>
              <a:pPr/>
              <a:t>‹#›</a:t>
            </a:fld>
            <a:endParaRPr lang="en-US"/>
          </a:p>
        </p:txBody>
      </p:sp>
    </p:spTree>
    <p:extLst>
      <p:ext uri="{BB962C8B-B14F-4D97-AF65-F5344CB8AC3E}">
        <p14:creationId xmlns:p14="http://schemas.microsoft.com/office/powerpoint/2010/main" val="4114417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pPr/>
              <a:t>1</a:t>
            </a:fld>
            <a:endParaRPr lang="en-US" dirty="0"/>
          </a:p>
        </p:txBody>
      </p:sp>
    </p:spTree>
    <p:extLst>
      <p:ext uri="{BB962C8B-B14F-4D97-AF65-F5344CB8AC3E}">
        <p14:creationId xmlns:p14="http://schemas.microsoft.com/office/powerpoint/2010/main" val="29497060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pPr/>
              <a:t>40</a:t>
            </a:fld>
            <a:endParaRPr lang="en-US"/>
          </a:p>
        </p:txBody>
      </p:sp>
    </p:spTree>
    <p:extLst>
      <p:ext uri="{BB962C8B-B14F-4D97-AF65-F5344CB8AC3E}">
        <p14:creationId xmlns:p14="http://schemas.microsoft.com/office/powerpoint/2010/main" val="13806241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bg1"/>
                </a:solidFill>
              </a:rPr>
              <a:t>When controlling for baseline BMI </a:t>
            </a:r>
            <a:r>
              <a:rPr lang="en-US" sz="1200" i="1" dirty="0" smtClean="0">
                <a:solidFill>
                  <a:schemeClr val="bg1"/>
                </a:solidFill>
              </a:rPr>
              <a:t>z</a:t>
            </a:r>
            <a:r>
              <a:rPr lang="en-US" sz="1200" dirty="0" smtClean="0">
                <a:solidFill>
                  <a:schemeClr val="bg1"/>
                </a:solidFill>
              </a:rPr>
              <a:t> score, pubertal development stage, race/ethnicity, number of street segments observed per girl, and year of outcome measure, results indicated food and service retail scale (OR=2.40; </a:t>
            </a:r>
            <a:r>
              <a:rPr lang="en-US" sz="1200" i="1" dirty="0" smtClean="0">
                <a:solidFill>
                  <a:schemeClr val="bg1"/>
                </a:solidFill>
              </a:rPr>
              <a:t>P</a:t>
            </a:r>
            <a:r>
              <a:rPr lang="en-US" sz="1200" dirty="0" smtClean="0">
                <a:solidFill>
                  <a:schemeClr val="bg1"/>
                </a:solidFill>
              </a:rPr>
              <a:t>&lt;.001) and physical disorder scale (OR=2.53; </a:t>
            </a:r>
            <a:r>
              <a:rPr lang="en-US" sz="1200" i="1" dirty="0" smtClean="0">
                <a:solidFill>
                  <a:schemeClr val="bg1"/>
                </a:solidFill>
              </a:rPr>
              <a:t>P</a:t>
            </a:r>
            <a:r>
              <a:rPr lang="en-US" sz="1200" dirty="0" smtClean="0">
                <a:solidFill>
                  <a:schemeClr val="bg1"/>
                </a:solidFill>
              </a:rPr>
              <a:t>=.008) were predictors of increased odds of obesity during the 4-year transition from late childhood to early adolescence.</a:t>
            </a:r>
          </a:p>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pPr/>
              <a:t>45</a:t>
            </a:fld>
            <a:endParaRPr lang="en-US"/>
          </a:p>
        </p:txBody>
      </p:sp>
    </p:spTree>
    <p:extLst>
      <p:ext uri="{BB962C8B-B14F-4D97-AF65-F5344CB8AC3E}">
        <p14:creationId xmlns:p14="http://schemas.microsoft.com/office/powerpoint/2010/main" val="5369832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National</a:t>
            </a:r>
            <a:r>
              <a:rPr lang="en-US" baseline="0" dirty="0" smtClean="0"/>
              <a:t> Survey of American Life (2001-2003)</a:t>
            </a:r>
          </a:p>
          <a:p>
            <a:r>
              <a:rPr lang="en-US" baseline="0" dirty="0" smtClean="0"/>
              <a:t>percents</a:t>
            </a:r>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pPr/>
              <a:t>62</a:t>
            </a:fld>
            <a:endParaRPr lang="en-US"/>
          </a:p>
        </p:txBody>
      </p:sp>
    </p:spTree>
    <p:extLst>
      <p:ext uri="{BB962C8B-B14F-4D97-AF65-F5344CB8AC3E}">
        <p14:creationId xmlns:p14="http://schemas.microsoft.com/office/powerpoint/2010/main" val="20731591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pPr/>
              <a:t>72</a:t>
            </a:fld>
            <a:endParaRPr lang="en-US"/>
          </a:p>
        </p:txBody>
      </p:sp>
    </p:spTree>
    <p:extLst>
      <p:ext uri="{BB962C8B-B14F-4D97-AF65-F5344CB8AC3E}">
        <p14:creationId xmlns:p14="http://schemas.microsoft.com/office/powerpoint/2010/main" val="856927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 points: it is not the individual</a:t>
            </a:r>
            <a:r>
              <a:rPr lang="en-US" baseline="0" dirty="0" smtClean="0"/>
              <a:t> woman’s job to solve public health problem of unintended pregnancy on her own time</a:t>
            </a:r>
          </a:p>
          <a:p>
            <a:r>
              <a:rPr lang="en-US" baseline="0" dirty="0" smtClean="0"/>
              <a:t>It is about informed preferences</a:t>
            </a:r>
          </a:p>
          <a:p>
            <a:r>
              <a:rPr lang="en-US" baseline="0" dirty="0" smtClean="0"/>
              <a:t>Comparison to maternal mortality – our job is to give women the information they need and to think about how it relates to their preferences. In the visit, s not to solve public health problem.</a:t>
            </a:r>
          </a:p>
          <a:p>
            <a:r>
              <a:rPr lang="en-US" baseline="0" dirty="0" smtClean="0"/>
              <a:t>Contraception as preference sensitive – maybe elucidate this a bit more </a:t>
            </a:r>
          </a:p>
          <a:p>
            <a:r>
              <a:rPr lang="en-US" dirty="0" smtClean="0"/>
              <a:t>Challenges around “Shared” – from a feminist perspective</a:t>
            </a:r>
          </a:p>
          <a:p>
            <a:r>
              <a:rPr lang="en-US" dirty="0" smtClean="0"/>
              <a:t>Importance of question “what is important to</a:t>
            </a:r>
            <a:r>
              <a:rPr lang="en-US" baseline="0" dirty="0" smtClean="0"/>
              <a:t> you about your method” </a:t>
            </a:r>
          </a:p>
          <a:p>
            <a:r>
              <a:rPr lang="en-US" baseline="0" dirty="0" smtClean="0"/>
              <a:t>The public health question – some people really felt like it was okay to have the public health hat on during a visit. I think it is important to say that while affecting public health outcomes may be secondary outcome of your clinical care, it should never be what you are primarily focusing on – it should be about influencing the individual women’s outcome – and this is why the public health level outcome around IUD use goes along with getting women to use IUDs regardless of their preferences.</a:t>
            </a:r>
          </a:p>
          <a:p>
            <a:r>
              <a:rPr lang="en-US" baseline="0" dirty="0" smtClean="0"/>
              <a:t>Really, you should never really have the public </a:t>
            </a:r>
            <a:r>
              <a:rPr lang="en-US" baseline="0" dirty="0" err="1" smtClean="0"/>
              <a:t>heatlh</a:t>
            </a:r>
            <a:r>
              <a:rPr lang="en-US" baseline="0" dirty="0" smtClean="0"/>
              <a:t> in mind – it should be the individual patient’s goals that matter – i.e. avoiding diabetes related foot amputations.</a:t>
            </a:r>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pPr/>
              <a:t>83</a:t>
            </a:fld>
            <a:endParaRPr lang="en-US"/>
          </a:p>
        </p:txBody>
      </p:sp>
    </p:spTree>
    <p:extLst>
      <p:ext uri="{BB962C8B-B14F-4D97-AF65-F5344CB8AC3E}">
        <p14:creationId xmlns:p14="http://schemas.microsoft.com/office/powerpoint/2010/main" val="3042762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pPr/>
              <a:t>2</a:t>
            </a:fld>
            <a:endParaRPr lang="en-US"/>
          </a:p>
        </p:txBody>
      </p:sp>
    </p:spTree>
    <p:extLst>
      <p:ext uri="{BB962C8B-B14F-4D97-AF65-F5344CB8AC3E}">
        <p14:creationId xmlns:p14="http://schemas.microsoft.com/office/powerpoint/2010/main" val="1858311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34EF8F-9BAB-474D-A423-910428344E44}" type="slidenum">
              <a:rPr lang="en-US" smtClean="0"/>
              <a:pPr/>
              <a:t>7</a:t>
            </a:fld>
            <a:endParaRPr lang="en-US"/>
          </a:p>
        </p:txBody>
      </p:sp>
    </p:spTree>
    <p:extLst>
      <p:ext uri="{BB962C8B-B14F-4D97-AF65-F5344CB8AC3E}">
        <p14:creationId xmlns:p14="http://schemas.microsoft.com/office/powerpoint/2010/main" val="252468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34EF8F-9BAB-474D-A423-910428344E44}" type="slidenum">
              <a:rPr lang="en-US" smtClean="0"/>
              <a:pPr/>
              <a:t>8</a:t>
            </a:fld>
            <a:endParaRPr lang="en-US"/>
          </a:p>
        </p:txBody>
      </p:sp>
    </p:spTree>
    <p:extLst>
      <p:ext uri="{BB962C8B-B14F-4D97-AF65-F5344CB8AC3E}">
        <p14:creationId xmlns:p14="http://schemas.microsoft.com/office/powerpoint/2010/main" val="1350334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34EF8F-9BAB-474D-A423-910428344E44}" type="slidenum">
              <a:rPr lang="en-US" smtClean="0"/>
              <a:pPr/>
              <a:t>9</a:t>
            </a:fld>
            <a:endParaRPr lang="en-US"/>
          </a:p>
        </p:txBody>
      </p:sp>
    </p:spTree>
    <p:extLst>
      <p:ext uri="{BB962C8B-B14F-4D97-AF65-F5344CB8AC3E}">
        <p14:creationId xmlns:p14="http://schemas.microsoft.com/office/powerpoint/2010/main" val="14772549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34EF8F-9BAB-474D-A423-910428344E44}" type="slidenum">
              <a:rPr lang="en-US" smtClean="0"/>
              <a:pPr/>
              <a:t>10</a:t>
            </a:fld>
            <a:endParaRPr lang="en-US"/>
          </a:p>
        </p:txBody>
      </p:sp>
    </p:spTree>
    <p:extLst>
      <p:ext uri="{BB962C8B-B14F-4D97-AF65-F5344CB8AC3E}">
        <p14:creationId xmlns:p14="http://schemas.microsoft.com/office/powerpoint/2010/main" val="2964099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pPr/>
              <a:t>20</a:t>
            </a:fld>
            <a:endParaRPr lang="en-US"/>
          </a:p>
        </p:txBody>
      </p:sp>
    </p:spTree>
    <p:extLst>
      <p:ext uri="{BB962C8B-B14F-4D97-AF65-F5344CB8AC3E}">
        <p14:creationId xmlns:p14="http://schemas.microsoft.com/office/powerpoint/2010/main" val="41707045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pPr/>
              <a:t>21</a:t>
            </a:fld>
            <a:endParaRPr lang="en-US"/>
          </a:p>
        </p:txBody>
      </p:sp>
    </p:spTree>
    <p:extLst>
      <p:ext uri="{BB962C8B-B14F-4D97-AF65-F5344CB8AC3E}">
        <p14:creationId xmlns:p14="http://schemas.microsoft.com/office/powerpoint/2010/main" val="35104687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pPr/>
              <a:t>31</a:t>
            </a:fld>
            <a:endParaRPr lang="en-US"/>
          </a:p>
        </p:txBody>
      </p:sp>
    </p:spTree>
    <p:extLst>
      <p:ext uri="{BB962C8B-B14F-4D97-AF65-F5344CB8AC3E}">
        <p14:creationId xmlns:p14="http://schemas.microsoft.com/office/powerpoint/2010/main" val="13231643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92375"/>
            <a:ext cx="7772400" cy="1470025"/>
          </a:xfrm>
          <a:prstGeom prst="rect">
            <a:avLst/>
          </a:prstGeom>
        </p:spPr>
        <p:txBody>
          <a:bodyPr/>
          <a:lstStyle>
            <a:lvl1pP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4038600"/>
            <a:ext cx="6400800" cy="1752600"/>
          </a:xfrm>
          <a:prstGeom prst="rect">
            <a:avLst/>
          </a:prstGeo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286000" y="381000"/>
            <a:ext cx="294508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629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solidFill>
                  <a:schemeClr val="bg1"/>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AEF1FF4-54A5-4372-B3B2-5CF6F8C34999}" type="datetimeFigureOut">
              <a:rPr lang="en-US"/>
              <a:pPr>
                <a:defRPr/>
              </a:pPr>
              <a:t>1/16/2018</a:t>
            </a:fld>
            <a:endParaRPr lang="en-US"/>
          </a:p>
        </p:txBody>
      </p:sp>
      <p:sp>
        <p:nvSpPr>
          <p:cNvPr id="6" name="Footer Placeholder 5"/>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41CB1D3-B870-4CE5-93B8-A3D7E06A65E5}" type="slidenum">
              <a:rPr lang="en-US"/>
              <a:pPr>
                <a:defRPr/>
              </a:pPr>
              <a:t>‹#›</a:t>
            </a:fld>
            <a:endParaRPr lang="en-US"/>
          </a:p>
        </p:txBody>
      </p:sp>
    </p:spTree>
    <p:extLst>
      <p:ext uri="{BB962C8B-B14F-4D97-AF65-F5344CB8AC3E}">
        <p14:creationId xmlns:p14="http://schemas.microsoft.com/office/powerpoint/2010/main" val="745201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88227B6-C509-497A-AC84-B0F3CBE53D54}" type="datetimeFigureOut">
              <a:rPr lang="en-US"/>
              <a:pPr>
                <a:defRPr/>
              </a:pPr>
              <a:t>1/16/2018</a:t>
            </a:fld>
            <a:endParaRPr lang="en-US"/>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0E7E255-44D2-42BE-8875-86371A889290}" type="slidenum">
              <a:rPr lang="en-US"/>
              <a:pPr>
                <a:defRPr/>
              </a:pPr>
              <a:t>‹#›</a:t>
            </a:fld>
            <a:endParaRPr lang="en-US"/>
          </a:p>
        </p:txBody>
      </p:sp>
    </p:spTree>
    <p:extLst>
      <p:ext uri="{BB962C8B-B14F-4D97-AF65-F5344CB8AC3E}">
        <p14:creationId xmlns:p14="http://schemas.microsoft.com/office/powerpoint/2010/main" val="1165258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solidFill>
                  <a:schemeClr val="bg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22AE409-CB20-48A4-8589-2C79FEB5CEBB}" type="datetimeFigureOut">
              <a:rPr lang="en-US"/>
              <a:pPr>
                <a:defRPr/>
              </a:pPr>
              <a:t>1/16/2018</a:t>
            </a:fld>
            <a:endParaRPr lang="en-US"/>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801A1EC-0EE3-4574-B487-055EE8018F79}" type="slidenum">
              <a:rPr lang="en-US"/>
              <a:pPr>
                <a:defRPr/>
              </a:pPr>
              <a:t>‹#›</a:t>
            </a:fld>
            <a:endParaRPr lang="en-US"/>
          </a:p>
        </p:txBody>
      </p:sp>
    </p:spTree>
    <p:extLst>
      <p:ext uri="{BB962C8B-B14F-4D97-AF65-F5344CB8AC3E}">
        <p14:creationId xmlns:p14="http://schemas.microsoft.com/office/powerpoint/2010/main" val="11563161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a:no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FCF96FF-54AC-49F0-B852-DF60216D1F7D}" type="datetimeFigureOut">
              <a:rPr lang="en-US"/>
              <a:pPr>
                <a:defRPr/>
              </a:pPr>
              <a:t>1/16/2018</a:t>
            </a:fld>
            <a:endParaRPr lang="en-US"/>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02CB8D03-5C0C-487F-BA85-07DC9B61920A}" type="slidenum">
              <a:rPr lang="en-US"/>
              <a:pPr>
                <a:defRPr/>
              </a:pPr>
              <a:t>‹#›</a:t>
            </a:fld>
            <a:endParaRPr lang="en-US"/>
          </a:p>
        </p:txBody>
      </p:sp>
    </p:spTree>
    <p:extLst>
      <p:ext uri="{BB962C8B-B14F-4D97-AF65-F5344CB8AC3E}">
        <p14:creationId xmlns:p14="http://schemas.microsoft.com/office/powerpoint/2010/main" val="683807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92375"/>
            <a:ext cx="7772400" cy="1470025"/>
          </a:xfrm>
          <a:prstGeom prst="rect">
            <a:avLst/>
          </a:prstGeom>
        </p:spPr>
        <p:txBody>
          <a:bodyPr/>
          <a:lstStyle>
            <a:lvl1pP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4038600"/>
            <a:ext cx="6400800" cy="1752600"/>
          </a:xfrm>
          <a:prstGeom prst="rect">
            <a:avLst/>
          </a:prstGeo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903812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603AD98-76C2-4BD3-A985-C1B75387A344}" type="datetimeFigureOut">
              <a:rPr lang="en-US"/>
              <a:pPr>
                <a:defRPr/>
              </a:pPr>
              <a:t>1/16/2018</a:t>
            </a:fld>
            <a:endParaRPr lang="en-US"/>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E1B64A9-F098-4C12-9C9B-46F39AD6CFBF}" type="slidenum">
              <a:rPr lang="en-US"/>
              <a:pPr>
                <a:defRPr/>
              </a:pPr>
              <a:t>‹#›</a:t>
            </a:fld>
            <a:endParaRPr lang="en-US"/>
          </a:p>
        </p:txBody>
      </p:sp>
    </p:spTree>
    <p:extLst>
      <p:ext uri="{BB962C8B-B14F-4D97-AF65-F5344CB8AC3E}">
        <p14:creationId xmlns:p14="http://schemas.microsoft.com/office/powerpoint/2010/main" val="1145435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FEB518F-7FBA-422C-8063-A2C5B869830E}" type="datetimeFigureOut">
              <a:rPr lang="en-US"/>
              <a:pPr>
                <a:defRPr/>
              </a:pPr>
              <a:t>1/16/2018</a:t>
            </a:fld>
            <a:endParaRPr lang="en-US"/>
          </a:p>
        </p:txBody>
      </p:sp>
      <p:sp>
        <p:nvSpPr>
          <p:cNvPr id="6" name="Footer Placeholder 5"/>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17173AE-3740-4B70-B37C-0C55B9809934}" type="slidenum">
              <a:rPr lang="en-US"/>
              <a:pPr>
                <a:defRPr/>
              </a:pPr>
              <a:t>‹#›</a:t>
            </a:fld>
            <a:endParaRPr lang="en-US"/>
          </a:p>
        </p:txBody>
      </p:sp>
    </p:spTree>
    <p:extLst>
      <p:ext uri="{BB962C8B-B14F-4D97-AF65-F5344CB8AC3E}">
        <p14:creationId xmlns:p14="http://schemas.microsoft.com/office/powerpoint/2010/main" val="22684986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294C5D3-4737-4475-83F1-641622E971D3}" type="datetimeFigureOut">
              <a:rPr lang="en-US"/>
              <a:pPr>
                <a:defRPr/>
              </a:pPr>
              <a:t>1/16/2018</a:t>
            </a:fld>
            <a:endParaRPr lang="en-US"/>
          </a:p>
        </p:txBody>
      </p:sp>
      <p:sp>
        <p:nvSpPr>
          <p:cNvPr id="8" name="Footer Placeholder 7"/>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96B86CF-E1B0-420A-82EC-B1D583A412EA}" type="slidenum">
              <a:rPr lang="en-US"/>
              <a:pPr>
                <a:defRPr/>
              </a:pPr>
              <a:t>‹#›</a:t>
            </a:fld>
            <a:endParaRPr lang="en-US"/>
          </a:p>
        </p:txBody>
      </p:sp>
    </p:spTree>
    <p:extLst>
      <p:ext uri="{BB962C8B-B14F-4D97-AF65-F5344CB8AC3E}">
        <p14:creationId xmlns:p14="http://schemas.microsoft.com/office/powerpoint/2010/main" val="171155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DBA1BCC-385F-4216-AF3D-3A6E08537891}" type="datetimeFigureOut">
              <a:rPr lang="en-US"/>
              <a:pPr>
                <a:defRPr/>
              </a:pPr>
              <a:t>1/16/2018</a:t>
            </a:fld>
            <a:endParaRPr lang="en-US"/>
          </a:p>
        </p:txBody>
      </p:sp>
      <p:sp>
        <p:nvSpPr>
          <p:cNvPr id="4" name="Footer Placeholder 3"/>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161E2D5-40FD-4217-ACA2-676B3D462C5A}" type="slidenum">
              <a:rPr lang="en-US"/>
              <a:pPr>
                <a:defRPr/>
              </a:pPr>
              <a:t>‹#›</a:t>
            </a:fld>
            <a:endParaRPr lang="en-US"/>
          </a:p>
        </p:txBody>
      </p:sp>
    </p:spTree>
    <p:extLst>
      <p:ext uri="{BB962C8B-B14F-4D97-AF65-F5344CB8AC3E}">
        <p14:creationId xmlns:p14="http://schemas.microsoft.com/office/powerpoint/2010/main" val="29069845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003366"/>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1E2F210-B69C-42F0-8107-AF0EF6D135BB}" type="slidenum">
              <a:rPr lang="en-US"/>
              <a:pPr>
                <a:defRPr/>
              </a:pPr>
              <a:t>‹#›</a:t>
            </a:fld>
            <a:endParaRPr lang="en-US"/>
          </a:p>
        </p:txBody>
      </p:sp>
    </p:spTree>
    <p:extLst>
      <p:ext uri="{BB962C8B-B14F-4D97-AF65-F5344CB8AC3E}">
        <p14:creationId xmlns:p14="http://schemas.microsoft.com/office/powerpoint/2010/main" val="54026650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a:no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31607E3-41CB-41AB-B08E-9EB0DE896199}" type="slidenum">
              <a:rPr lang="en-US"/>
              <a:pPr>
                <a:defRPr/>
              </a:pPr>
              <a:t>‹#›</a:t>
            </a:fld>
            <a:endParaRPr lang="en-US"/>
          </a:p>
        </p:txBody>
      </p:sp>
    </p:spTree>
    <p:extLst>
      <p:ext uri="{BB962C8B-B14F-4D97-AF65-F5344CB8AC3E}">
        <p14:creationId xmlns:p14="http://schemas.microsoft.com/office/powerpoint/2010/main" val="23009200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E5CAAEA-B400-4B80-B3AA-8A64595C7866}" type="datetimeFigureOut">
              <a:rPr lang="en-US"/>
              <a:pPr>
                <a:defRPr/>
              </a:pPr>
              <a:t>1/16/2018</a:t>
            </a:fld>
            <a:endParaRPr lang="en-US"/>
          </a:p>
        </p:txBody>
      </p:sp>
      <p:sp>
        <p:nvSpPr>
          <p:cNvPr id="6" name="Footer Placeholder 5"/>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6A7A143-194B-4D67-97FA-461294EF0E52}" type="slidenum">
              <a:rPr lang="en-US"/>
              <a:pPr>
                <a:defRPr/>
              </a:pPr>
              <a:t>‹#›</a:t>
            </a:fld>
            <a:endParaRPr lang="en-US"/>
          </a:p>
        </p:txBody>
      </p:sp>
    </p:spTree>
    <p:extLst>
      <p:ext uri="{BB962C8B-B14F-4D97-AF65-F5344CB8AC3E}">
        <p14:creationId xmlns:p14="http://schemas.microsoft.com/office/powerpoint/2010/main" val="37108984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solidFill>
                  <a:schemeClr val="bg1"/>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0EAF87C-3182-43EE-B42D-C171909753B6}" type="datetimeFigureOut">
              <a:rPr lang="en-US"/>
              <a:pPr>
                <a:defRPr/>
              </a:pPr>
              <a:t>1/16/2018</a:t>
            </a:fld>
            <a:endParaRPr lang="en-US"/>
          </a:p>
        </p:txBody>
      </p:sp>
      <p:sp>
        <p:nvSpPr>
          <p:cNvPr id="6" name="Footer Placeholder 5"/>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10454BC-A325-46E9-ADEC-F8755F4B955D}" type="slidenum">
              <a:rPr lang="en-US"/>
              <a:pPr>
                <a:defRPr/>
              </a:pPr>
              <a:t>‹#›</a:t>
            </a:fld>
            <a:endParaRPr lang="en-US"/>
          </a:p>
        </p:txBody>
      </p:sp>
    </p:spTree>
    <p:extLst>
      <p:ext uri="{BB962C8B-B14F-4D97-AF65-F5344CB8AC3E}">
        <p14:creationId xmlns:p14="http://schemas.microsoft.com/office/powerpoint/2010/main" val="21870608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DDFDAAE-5D16-45FA-8BAF-33EB96389C87}" type="datetimeFigureOut">
              <a:rPr lang="en-US"/>
              <a:pPr>
                <a:defRPr/>
              </a:pPr>
              <a:t>1/16/2018</a:t>
            </a:fld>
            <a:endParaRPr lang="en-US"/>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0D6789A-DD83-48A8-8A3F-624B93E702EE}" type="slidenum">
              <a:rPr lang="en-US"/>
              <a:pPr>
                <a:defRPr/>
              </a:pPr>
              <a:t>‹#›</a:t>
            </a:fld>
            <a:endParaRPr lang="en-US"/>
          </a:p>
        </p:txBody>
      </p:sp>
    </p:spTree>
    <p:extLst>
      <p:ext uri="{BB962C8B-B14F-4D97-AF65-F5344CB8AC3E}">
        <p14:creationId xmlns:p14="http://schemas.microsoft.com/office/powerpoint/2010/main" val="26964120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solidFill>
                  <a:schemeClr val="bg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F619FCD-2FFD-477E-A6C6-C0DB735DDB66}" type="datetimeFigureOut">
              <a:rPr lang="en-US"/>
              <a:pPr>
                <a:defRPr/>
              </a:pPr>
              <a:t>1/16/2018</a:t>
            </a:fld>
            <a:endParaRPr lang="en-US"/>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8EFCF0A-2C38-4EC8-BE75-4066A35B0499}" type="slidenum">
              <a:rPr lang="en-US"/>
              <a:pPr>
                <a:defRPr/>
              </a:pPr>
              <a:t>‹#›</a:t>
            </a:fld>
            <a:endParaRPr lang="en-US"/>
          </a:p>
        </p:txBody>
      </p:sp>
    </p:spTree>
    <p:extLst>
      <p:ext uri="{BB962C8B-B14F-4D97-AF65-F5344CB8AC3E}">
        <p14:creationId xmlns:p14="http://schemas.microsoft.com/office/powerpoint/2010/main" val="32748697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DB26A6-B2E8-4407-A83B-79019C9D6844}"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B3F8DB-9A0A-4989-AF96-BFB0EC160312}" type="slidenum">
              <a:rPr lang="en-US" smtClean="0"/>
              <a:t>‹#›</a:t>
            </a:fld>
            <a:endParaRPr lang="en-US"/>
          </a:p>
        </p:txBody>
      </p:sp>
    </p:spTree>
    <p:extLst>
      <p:ext uri="{BB962C8B-B14F-4D97-AF65-F5344CB8AC3E}">
        <p14:creationId xmlns:p14="http://schemas.microsoft.com/office/powerpoint/2010/main" val="37916468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DB26A6-B2E8-4407-A83B-79019C9D6844}"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B3F8DB-9A0A-4989-AF96-BFB0EC160312}" type="slidenum">
              <a:rPr lang="en-US" smtClean="0"/>
              <a:t>‹#›</a:t>
            </a:fld>
            <a:endParaRPr lang="en-US"/>
          </a:p>
        </p:txBody>
      </p:sp>
    </p:spTree>
    <p:extLst>
      <p:ext uri="{BB962C8B-B14F-4D97-AF65-F5344CB8AC3E}">
        <p14:creationId xmlns:p14="http://schemas.microsoft.com/office/powerpoint/2010/main" val="32005007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DB26A6-B2E8-4407-A83B-79019C9D6844}"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22D67C37-78D5-49F8-B732-6711843F403C}" type="slidenum">
              <a:rPr lang="en-US" smtClean="0"/>
              <a:pPr>
                <a:defRPr/>
              </a:pPr>
              <a:t>‹#›</a:t>
            </a:fld>
            <a:endParaRPr lang="en-US"/>
          </a:p>
        </p:txBody>
      </p:sp>
    </p:spTree>
    <p:extLst>
      <p:ext uri="{BB962C8B-B14F-4D97-AF65-F5344CB8AC3E}">
        <p14:creationId xmlns:p14="http://schemas.microsoft.com/office/powerpoint/2010/main" val="37355181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5D9BE9D4-892E-4947-9756-9E23C45B2341}" type="datetimeFigureOut">
              <a:rPr lang="en-US" smtClean="0"/>
              <a:pPr>
                <a:defRPr/>
              </a:pPr>
              <a:t>1/16/2018</a:t>
            </a:fld>
            <a:endParaRPr lang="en-US"/>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CD115B0D-7298-4BCC-8B45-0671093FD4A1}" type="slidenum">
              <a:rPr lang="en-US" smtClean="0"/>
              <a:pPr>
                <a:defRPr/>
              </a:pPr>
              <a:t>‹#›</a:t>
            </a:fld>
            <a:endParaRPr lang="en-US"/>
          </a:p>
        </p:txBody>
      </p:sp>
    </p:spTree>
    <p:extLst>
      <p:ext uri="{BB962C8B-B14F-4D97-AF65-F5344CB8AC3E}">
        <p14:creationId xmlns:p14="http://schemas.microsoft.com/office/powerpoint/2010/main" val="29365346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DB26A6-B2E8-4407-A83B-79019C9D6844}" type="datetimeFigureOut">
              <a:rPr lang="en-US" smtClean="0"/>
              <a:t>1/16/2018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a:defRPr/>
            </a:pPr>
            <a:fld id="{D3E42EC6-405B-41EC-889D-F5E407DC420B}" type="slidenum">
              <a:rPr lang="en-US" smtClean="0"/>
              <a:pPr>
                <a:defRPr/>
              </a:pPr>
              <a:t>‹#›</a:t>
            </a:fld>
            <a:endParaRPr lang="en-US"/>
          </a:p>
        </p:txBody>
      </p:sp>
    </p:spTree>
    <p:extLst>
      <p:ext uri="{BB962C8B-B14F-4D97-AF65-F5344CB8AC3E}">
        <p14:creationId xmlns:p14="http://schemas.microsoft.com/office/powerpoint/2010/main" val="10280424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DB26A6-B2E8-4407-A83B-79019C9D6844}" type="datetimeFigureOut">
              <a:rPr lang="en-US" smtClean="0"/>
              <a:t>1/16/2018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a:defRPr/>
            </a:pPr>
            <a:fld id="{495C76C8-D4A4-4778-A9D9-5ABC1F11DDD4}" type="slidenum">
              <a:rPr lang="en-US" smtClean="0"/>
              <a:pPr>
                <a:defRPr/>
              </a:pPr>
              <a:t>‹#›</a:t>
            </a:fld>
            <a:endParaRPr lang="en-US"/>
          </a:p>
        </p:txBody>
      </p:sp>
    </p:spTree>
    <p:extLst>
      <p:ext uri="{BB962C8B-B14F-4D97-AF65-F5344CB8AC3E}">
        <p14:creationId xmlns:p14="http://schemas.microsoft.com/office/powerpoint/2010/main" val="2562561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92375"/>
            <a:ext cx="7772400" cy="1470025"/>
          </a:xfrm>
          <a:prstGeom prst="rect">
            <a:avLst/>
          </a:prstGeom>
        </p:spPr>
        <p:txBody>
          <a:bodyPr/>
          <a:lstStyle>
            <a:lvl1pP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4038600"/>
            <a:ext cx="6400800" cy="1752600"/>
          </a:xfrm>
          <a:prstGeom prst="rect">
            <a:avLst/>
          </a:prstGeo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7356835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DB26A6-B2E8-4407-A83B-79019C9D6844}" type="datetimeFigureOut">
              <a:rPr lang="en-US" smtClean="0"/>
              <a:t>1/16/2018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122597BA-2897-492F-8DEB-13A27BBBCB42}" type="slidenum">
              <a:rPr lang="en-US" smtClean="0"/>
              <a:pPr>
                <a:defRPr/>
              </a:pPr>
              <a:t>‹#›</a:t>
            </a:fld>
            <a:endParaRPr lang="en-US"/>
          </a:p>
        </p:txBody>
      </p:sp>
    </p:spTree>
    <p:extLst>
      <p:ext uri="{BB962C8B-B14F-4D97-AF65-F5344CB8AC3E}">
        <p14:creationId xmlns:p14="http://schemas.microsoft.com/office/powerpoint/2010/main" val="25638388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17A4BA01-4336-48EA-AB6E-742DD6B6DF11}" type="datetimeFigureOut">
              <a:rPr lang="en-US" smtClean="0"/>
              <a:pPr>
                <a:defRPr/>
              </a:pPr>
              <a:t>1/16/2018</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DA8938B-A0A9-494F-9E66-FCD6D2F613B4}" type="slidenum">
              <a:rPr lang="en-US" smtClean="0"/>
              <a:pPr>
                <a:defRPr/>
              </a:pPr>
              <a:t>‹#›</a:t>
            </a:fld>
            <a:endParaRPr lang="en-US"/>
          </a:p>
        </p:txBody>
      </p:sp>
    </p:spTree>
    <p:extLst>
      <p:ext uri="{BB962C8B-B14F-4D97-AF65-F5344CB8AC3E}">
        <p14:creationId xmlns:p14="http://schemas.microsoft.com/office/powerpoint/2010/main" val="41492866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1AEF1FF4-54A5-4372-B3B2-5CF6F8C34999}" type="datetimeFigureOut">
              <a:rPr lang="en-US" smtClean="0"/>
              <a:pPr>
                <a:defRPr/>
              </a:pPr>
              <a:t>1/16/2018</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41CB1D3-B870-4CE5-93B8-A3D7E06A65E5}" type="slidenum">
              <a:rPr lang="en-US" smtClean="0"/>
              <a:pPr>
                <a:defRPr/>
              </a:pPr>
              <a:t>‹#›</a:t>
            </a:fld>
            <a:endParaRPr lang="en-US"/>
          </a:p>
        </p:txBody>
      </p:sp>
    </p:spTree>
    <p:extLst>
      <p:ext uri="{BB962C8B-B14F-4D97-AF65-F5344CB8AC3E}">
        <p14:creationId xmlns:p14="http://schemas.microsoft.com/office/powerpoint/2010/main" val="16514317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288227B6-C509-497A-AC84-B0F3CBE53D54}" type="datetimeFigureOut">
              <a:rPr lang="en-US" smtClean="0"/>
              <a:pPr>
                <a:defRPr/>
              </a:pPr>
              <a:t>1/16/2018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0E7E255-44D2-42BE-8875-86371A889290}" type="slidenum">
              <a:rPr lang="en-US" smtClean="0"/>
              <a:pPr>
                <a:defRPr/>
              </a:pPr>
              <a:t>‹#›</a:t>
            </a:fld>
            <a:endParaRPr lang="en-US"/>
          </a:p>
        </p:txBody>
      </p:sp>
    </p:spTree>
    <p:extLst>
      <p:ext uri="{BB962C8B-B14F-4D97-AF65-F5344CB8AC3E}">
        <p14:creationId xmlns:p14="http://schemas.microsoft.com/office/powerpoint/2010/main" val="7458590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622AE409-CB20-48A4-8589-2C79FEB5CEBB}" type="datetimeFigureOut">
              <a:rPr lang="en-US" smtClean="0"/>
              <a:pPr>
                <a:defRPr/>
              </a:pPr>
              <a:t>1/16/2018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801A1EC-0EE3-4574-B487-055EE8018F79}" type="slidenum">
              <a:rPr lang="en-US" smtClean="0"/>
              <a:pPr>
                <a:defRPr/>
              </a:pPr>
              <a:t>‹#›</a:t>
            </a:fld>
            <a:endParaRPr lang="en-US"/>
          </a:p>
        </p:txBody>
      </p:sp>
    </p:spTree>
    <p:extLst>
      <p:ext uri="{BB962C8B-B14F-4D97-AF65-F5344CB8AC3E}">
        <p14:creationId xmlns:p14="http://schemas.microsoft.com/office/powerpoint/2010/main" val="23417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2D67C37-78D5-49F8-B732-6711843F403C}" type="slidenum">
              <a:rPr lang="en-US"/>
              <a:pPr>
                <a:defRPr/>
              </a:pPr>
              <a:t>‹#›</a:t>
            </a:fld>
            <a:endParaRPr lang="en-US"/>
          </a:p>
        </p:txBody>
      </p:sp>
    </p:spTree>
    <p:extLst>
      <p:ext uri="{BB962C8B-B14F-4D97-AF65-F5344CB8AC3E}">
        <p14:creationId xmlns:p14="http://schemas.microsoft.com/office/powerpoint/2010/main" val="1179613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D9BE9D4-892E-4947-9756-9E23C45B2341}" type="datetimeFigureOut">
              <a:rPr lang="en-US"/>
              <a:pPr>
                <a:defRPr/>
              </a:pPr>
              <a:t>1/16/2018</a:t>
            </a:fld>
            <a:endParaRPr lang="en-US"/>
          </a:p>
        </p:txBody>
      </p:sp>
      <p:sp>
        <p:nvSpPr>
          <p:cNvPr id="6" name="Footer Placeholder 5"/>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D115B0D-7298-4BCC-8B45-0671093FD4A1}" type="slidenum">
              <a:rPr lang="en-US"/>
              <a:pPr>
                <a:defRPr/>
              </a:pPr>
              <a:t>‹#›</a:t>
            </a:fld>
            <a:endParaRPr lang="en-US"/>
          </a:p>
        </p:txBody>
      </p:sp>
    </p:spTree>
    <p:extLst>
      <p:ext uri="{BB962C8B-B14F-4D97-AF65-F5344CB8AC3E}">
        <p14:creationId xmlns:p14="http://schemas.microsoft.com/office/powerpoint/2010/main" val="1573405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3E42EC6-405B-41EC-889D-F5E407DC420B}" type="slidenum">
              <a:rPr lang="en-US"/>
              <a:pPr>
                <a:defRPr/>
              </a:pPr>
              <a:t>‹#›</a:t>
            </a:fld>
            <a:endParaRPr lang="en-US"/>
          </a:p>
        </p:txBody>
      </p:sp>
    </p:spTree>
    <p:extLst>
      <p:ext uri="{BB962C8B-B14F-4D97-AF65-F5344CB8AC3E}">
        <p14:creationId xmlns:p14="http://schemas.microsoft.com/office/powerpoint/2010/main" val="264445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95C76C8-D4A4-4778-A9D9-5ABC1F11DDD4}" type="slidenum">
              <a:rPr lang="en-US"/>
              <a:pPr>
                <a:defRPr/>
              </a:pPr>
              <a:t>‹#›</a:t>
            </a:fld>
            <a:endParaRPr lang="en-US"/>
          </a:p>
        </p:txBody>
      </p:sp>
    </p:spTree>
    <p:extLst>
      <p:ext uri="{BB962C8B-B14F-4D97-AF65-F5344CB8AC3E}">
        <p14:creationId xmlns:p14="http://schemas.microsoft.com/office/powerpoint/2010/main" val="2923240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22597BA-2897-492F-8DEB-13A27BBBCB42}" type="slidenum">
              <a:rPr lang="en-US"/>
              <a:pPr>
                <a:defRPr/>
              </a:pPr>
              <a:t>‹#›</a:t>
            </a:fld>
            <a:endParaRPr lang="en-US"/>
          </a:p>
        </p:txBody>
      </p:sp>
    </p:spTree>
    <p:extLst>
      <p:ext uri="{BB962C8B-B14F-4D97-AF65-F5344CB8AC3E}">
        <p14:creationId xmlns:p14="http://schemas.microsoft.com/office/powerpoint/2010/main" val="3140252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7A4BA01-4336-48EA-AB6E-742DD6B6DF11}" type="datetimeFigureOut">
              <a:rPr lang="en-US"/>
              <a:pPr>
                <a:defRPr/>
              </a:pPr>
              <a:t>1/16/2018</a:t>
            </a:fld>
            <a:endParaRPr lang="en-US"/>
          </a:p>
        </p:txBody>
      </p:sp>
      <p:sp>
        <p:nvSpPr>
          <p:cNvPr id="6" name="Footer Placeholder 5"/>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DA8938B-A0A9-494F-9E66-FCD6D2F613B4}" type="slidenum">
              <a:rPr lang="en-US"/>
              <a:pPr>
                <a:defRPr/>
              </a:pPr>
              <a:t>‹#›</a:t>
            </a:fld>
            <a:endParaRPr lang="en-US"/>
          </a:p>
        </p:txBody>
      </p:sp>
    </p:spTree>
    <p:extLst>
      <p:ext uri="{BB962C8B-B14F-4D97-AF65-F5344CB8AC3E}">
        <p14:creationId xmlns:p14="http://schemas.microsoft.com/office/powerpoint/2010/main" val="33950218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2.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8" name="Rectangle 7"/>
          <p:cNvSpPr/>
          <p:nvPr/>
        </p:nvSpPr>
        <p:spPr>
          <a:xfrm>
            <a:off x="0" y="0"/>
            <a:ext cx="1905000" cy="6858000"/>
          </a:xfrm>
          <a:prstGeom prst="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0" y="6172200"/>
            <a:ext cx="9144000" cy="685800"/>
          </a:xfrm>
          <a:prstGeom prst="rect">
            <a:avLst/>
          </a:prstGeom>
          <a:solidFill>
            <a:srgbClr val="BBBBAA"/>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3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0"/>
            <a:ext cx="4799013"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48600" y="6248400"/>
            <a:ext cx="963613" cy="554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87" r:id="rId1"/>
  </p:sldLayoutIdLst>
  <p:timing>
    <p:tnLst>
      <p:par>
        <p:cTn id="1" dur="indefinite" restart="never" nodeType="tmRoot"/>
      </p:par>
    </p:tnLst>
  </p:timing>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3366"/>
        </a:solidFill>
        <a:effectLst/>
      </p:bgPr>
    </p:bg>
    <p:spTree>
      <p:nvGrpSpPr>
        <p:cNvPr id="1" name=""/>
        <p:cNvGrpSpPr/>
        <p:nvPr/>
      </p:nvGrpSpPr>
      <p:grpSpPr>
        <a:xfrm>
          <a:off x="0" y="0"/>
          <a:ext cx="0" cy="0"/>
          <a:chOff x="0" y="0"/>
          <a:chExt cx="0" cy="0"/>
        </a:xfrm>
      </p:grpSpPr>
      <p:sp>
        <p:nvSpPr>
          <p:cNvPr id="8" name="Rectangle 7"/>
          <p:cNvSpPr/>
          <p:nvPr/>
        </p:nvSpPr>
        <p:spPr>
          <a:xfrm>
            <a:off x="0" y="0"/>
            <a:ext cx="1905000" cy="6858000"/>
          </a:xfrm>
          <a:prstGeom prst="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0" y="6172200"/>
            <a:ext cx="9144000" cy="685800"/>
          </a:xfrm>
          <a:prstGeom prst="rect">
            <a:avLst/>
          </a:prstGeom>
          <a:solidFill>
            <a:srgbClr val="BBBBAA"/>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055" name="Picture 5"/>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848600" y="6248400"/>
            <a:ext cx="963613" cy="554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90" r:id="rId1"/>
    <p:sldLayoutId id="2147484188"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3366"/>
        </a:solidFill>
        <a:effectLst/>
      </p:bgPr>
    </p:bg>
    <p:spTree>
      <p:nvGrpSpPr>
        <p:cNvPr id="1" name=""/>
        <p:cNvGrpSpPr/>
        <p:nvPr/>
      </p:nvGrpSpPr>
      <p:grpSpPr>
        <a:xfrm>
          <a:off x="0" y="0"/>
          <a:ext cx="0" cy="0"/>
          <a:chOff x="0" y="0"/>
          <a:chExt cx="0" cy="0"/>
        </a:xfrm>
      </p:grpSpPr>
      <p:sp>
        <p:nvSpPr>
          <p:cNvPr id="8" name="Rectangle 7"/>
          <p:cNvSpPr/>
          <p:nvPr/>
        </p:nvSpPr>
        <p:spPr>
          <a:xfrm>
            <a:off x="0" y="0"/>
            <a:ext cx="1905000" cy="6858000"/>
          </a:xfrm>
          <a:prstGeom prst="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0" y="6172200"/>
            <a:ext cx="9144000" cy="685800"/>
          </a:xfrm>
          <a:prstGeom prst="rect">
            <a:avLst/>
          </a:prstGeom>
          <a:solidFill>
            <a:srgbClr val="BBBB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3077" name="Picture 5"/>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848600" y="6248400"/>
            <a:ext cx="963613" cy="554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00" r:id="rId1"/>
    <p:sldLayoutId id="2147484189" r:id="rId2"/>
    <p:sldLayoutId id="2147484201" r:id="rId3"/>
    <p:sldLayoutId id="2147484202" r:id="rId4"/>
    <p:sldLayoutId id="2147484203" r:id="rId5"/>
    <p:sldLayoutId id="2147484204" r:id="rId6"/>
    <p:sldLayoutId id="2147484205" r:id="rId7"/>
    <p:sldLayoutId id="2147484206" r:id="rId8"/>
    <p:sldLayoutId id="2147484207" r:id="rId9"/>
    <p:sldLayoutId id="2147484208" r:id="rId10"/>
    <p:sldLayoutId id="2147484209"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0DB26A6-B2E8-4407-A83B-79019C9D6844}" type="datetimeFigureOut">
              <a:rPr lang="en-US" smtClean="0"/>
              <a:t>1/16/2018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3B3F8DB-9A0A-4989-AF96-BFB0EC160312}" type="slidenum">
              <a:rPr lang="en-US" smtClean="0"/>
              <a:t>‹#›</a:t>
            </a:fld>
            <a:endParaRPr lang="en-US"/>
          </a:p>
        </p:txBody>
      </p:sp>
    </p:spTree>
    <p:extLst>
      <p:ext uri="{BB962C8B-B14F-4D97-AF65-F5344CB8AC3E}">
        <p14:creationId xmlns:p14="http://schemas.microsoft.com/office/powerpoint/2010/main" val="510045923"/>
      </p:ext>
    </p:extLst>
  </p:cSld>
  <p:clrMap bg1="lt1" tx1="dk1" bg2="lt2" tx2="dk2" accent1="accent1" accent2="accent2" accent3="accent3" accent4="accent4" accent5="accent5" accent6="accent6" hlink="hlink" folHlink="folHlink"/>
  <p:sldLayoutIdLst>
    <p:sldLayoutId id="2147484211" r:id="rId1"/>
    <p:sldLayoutId id="2147484212" r:id="rId2"/>
    <p:sldLayoutId id="2147484213" r:id="rId3"/>
    <p:sldLayoutId id="2147484214" r:id="rId4"/>
    <p:sldLayoutId id="2147484215" r:id="rId5"/>
    <p:sldLayoutId id="2147484216" r:id="rId6"/>
    <p:sldLayoutId id="2147484217" r:id="rId7"/>
    <p:sldLayoutId id="2147484218" r:id="rId8"/>
    <p:sldLayoutId id="2147484219" r:id="rId9"/>
    <p:sldLayoutId id="2147484220" r:id="rId10"/>
    <p:sldLayoutId id="214748422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9.xml"/><Relationship Id="rId5" Type="http://schemas.openxmlformats.org/officeDocument/2006/relationships/image" Target="../media/image17.jpeg"/><Relationship Id="rId4" Type="http://schemas.openxmlformats.org/officeDocument/2006/relationships/image" Target="../media/image16.jpeg"/></Relationships>
</file>

<file path=ppt/slides/_rels/slide32.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9.xml"/></Relationships>
</file>

<file path=ppt/slides/_rels/slide62.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9.xml"/></Relationships>
</file>

<file path=ppt/slides/_rels/slide6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9.xml"/></Relationships>
</file>

<file path=ppt/slides/_rels/slide6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9.xml"/></Relationships>
</file>

<file path=ppt/slides/_rels/slide6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9.xml"/></Relationships>
</file>

<file path=ppt/slides/_rels/slide6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9.xml"/></Relationships>
</file>

<file path=ppt/slides/_rels/slide6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9.xml"/></Relationships>
</file>

<file path=ppt/slides/_rels/slide6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9.xml"/></Relationships>
</file>

<file path=ppt/slides/_rels/slide7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19.xml"/><Relationship Id="rId5" Type="http://schemas.openxmlformats.org/officeDocument/2006/relationships/image" Target="../media/image23.jpeg"/><Relationship Id="rId4" Type="http://schemas.openxmlformats.org/officeDocument/2006/relationships/image" Target="../media/image9.jpe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4.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19.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19.xml"/></Relationships>
</file>

<file path=ppt/slides/_rels/slide7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9.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ctrTitle"/>
          </p:nvPr>
        </p:nvSpPr>
        <p:spPr bwMode="auto">
          <a:xfrm>
            <a:off x="457200" y="2667000"/>
            <a:ext cx="8686800" cy="147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3600" dirty="0" smtClean="0"/>
              <a:t>Multi-level Etiologies of Health Disparities:</a:t>
            </a:r>
            <a:br>
              <a:rPr lang="en-US" sz="3600" dirty="0" smtClean="0"/>
            </a:br>
            <a:r>
              <a:rPr lang="en-US" sz="3600" dirty="0" smtClean="0"/>
              <a:t>Pt 3. Behavioral</a:t>
            </a:r>
            <a:endParaRPr lang="en-US" altLang="en-US" sz="3600" dirty="0" smtClean="0"/>
          </a:p>
        </p:txBody>
      </p:sp>
      <p:sp>
        <p:nvSpPr>
          <p:cNvPr id="24579" name="Subtitle 2"/>
          <p:cNvSpPr>
            <a:spLocks noGrp="1"/>
          </p:cNvSpPr>
          <p:nvPr>
            <p:ph type="subTitle" idx="1"/>
          </p:nvPr>
        </p:nvSpPr>
        <p:spPr bwMode="auto">
          <a:xfrm>
            <a:off x="762000" y="4800600"/>
            <a:ext cx="8117874"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ts val="0"/>
              </a:spcBef>
            </a:pPr>
            <a:r>
              <a:rPr lang="en-US" altLang="en-US" sz="2400" dirty="0" smtClean="0"/>
              <a:t>Scarlett Lin Gomez, PhD, MPH</a:t>
            </a:r>
          </a:p>
          <a:p>
            <a:pPr eaLnBrk="1" hangingPunct="1">
              <a:spcBef>
                <a:spcPts val="0"/>
              </a:spcBef>
            </a:pPr>
            <a:r>
              <a:rPr lang="en-US" altLang="en-US" sz="2400" dirty="0" smtClean="0"/>
              <a:t>Department of Epidemiology &amp; Biostatistics</a:t>
            </a:r>
          </a:p>
          <a:p>
            <a:pPr eaLnBrk="1" hangingPunct="1">
              <a:spcBef>
                <a:spcPts val="0"/>
              </a:spcBef>
            </a:pPr>
            <a:r>
              <a:rPr lang="en-US" altLang="en-US" sz="2400" dirty="0" smtClean="0"/>
              <a:t>Helen Diller Family Comprehensive Cancer Center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t="22127" b="24420"/>
          <a:stretch/>
        </p:blipFill>
        <p:spPr>
          <a:xfrm>
            <a:off x="640539" y="1600200"/>
            <a:ext cx="8197453" cy="3383280"/>
          </a:xfrm>
          <a:prstGeom prst="rect">
            <a:avLst/>
          </a:prstGeom>
        </p:spPr>
      </p:pic>
      <p:sp>
        <p:nvSpPr>
          <p:cNvPr id="7" name="TextBox 6"/>
          <p:cNvSpPr txBox="1"/>
          <p:nvPr/>
        </p:nvSpPr>
        <p:spPr>
          <a:xfrm>
            <a:off x="814408" y="1227233"/>
            <a:ext cx="8197453" cy="351956"/>
          </a:xfrm>
          <a:prstGeom prst="rect">
            <a:avLst/>
          </a:prstGeom>
          <a:noFill/>
        </p:spPr>
        <p:txBody>
          <a:bodyPr wrap="square" rtlCol="0">
            <a:spAutoFit/>
          </a:bodyPr>
          <a:lstStyle/>
          <a:p>
            <a:r>
              <a:rPr lang="en-US" sz="1687" i="1" dirty="0">
                <a:solidFill>
                  <a:prstClr val="black"/>
                </a:solidFill>
                <a:latin typeface="Calibri Light" panose="020F0302020204030204"/>
                <a:ea typeface="ヒラギノ角ゴ ProN W3" charset="-128"/>
                <a:sym typeface="Gill Sans" charset="0"/>
              </a:rPr>
              <a:t>Beyond Health Care: The Role of Social Determinants in Promoting Health and Health Equity</a:t>
            </a:r>
          </a:p>
        </p:txBody>
      </p:sp>
      <p:sp>
        <p:nvSpPr>
          <p:cNvPr id="8" name="Rectangle 7"/>
          <p:cNvSpPr/>
          <p:nvPr/>
        </p:nvSpPr>
        <p:spPr>
          <a:xfrm>
            <a:off x="640539" y="6495618"/>
            <a:ext cx="7483078" cy="438582"/>
          </a:xfrm>
          <a:prstGeom prst="rect">
            <a:avLst/>
          </a:prstGeom>
        </p:spPr>
        <p:txBody>
          <a:bodyPr wrap="square">
            <a:spAutoFit/>
          </a:bodyPr>
          <a:lstStyle/>
          <a:p>
            <a:pPr algn="ctr"/>
            <a:r>
              <a:rPr lang="en-US" sz="1125" dirty="0">
                <a:solidFill>
                  <a:srgbClr val="000000"/>
                </a:solidFill>
                <a:latin typeface="Gill Sans" charset="0"/>
                <a:ea typeface="ヒラギノ角ゴ ProN W3" charset="-128"/>
                <a:sym typeface="Gill Sans" charset="0"/>
              </a:rPr>
              <a:t>http://www.kff.org/disparities-policy/issue-brief/beyond-health-care-the-role-of-social-determinants-in-promoting-health-and-health-equity/</a:t>
            </a:r>
          </a:p>
        </p:txBody>
      </p:sp>
      <p:sp>
        <p:nvSpPr>
          <p:cNvPr id="2" name="Title 1"/>
          <p:cNvSpPr>
            <a:spLocks noGrp="1"/>
          </p:cNvSpPr>
          <p:nvPr>
            <p:ph type="title"/>
          </p:nvPr>
        </p:nvSpPr>
        <p:spPr>
          <a:xfrm>
            <a:off x="822960" y="286604"/>
            <a:ext cx="7543800" cy="940629"/>
          </a:xfrm>
        </p:spPr>
        <p:txBody>
          <a:bodyPr/>
          <a:lstStyle/>
          <a:p>
            <a:r>
              <a:rPr lang="en-US" sz="3094" b="1" dirty="0"/>
              <a:t>Social Determinants of Health </a:t>
            </a:r>
          </a:p>
        </p:txBody>
      </p:sp>
      <p:sp>
        <p:nvSpPr>
          <p:cNvPr id="3" name="TextBox 2"/>
          <p:cNvSpPr txBox="1"/>
          <p:nvPr/>
        </p:nvSpPr>
        <p:spPr>
          <a:xfrm>
            <a:off x="3563366" y="5105400"/>
            <a:ext cx="2351798" cy="461665"/>
          </a:xfrm>
          <a:prstGeom prst="rect">
            <a:avLst/>
          </a:prstGeom>
          <a:solidFill>
            <a:schemeClr val="accent5">
              <a:lumMod val="40000"/>
              <a:lumOff val="60000"/>
            </a:schemeClr>
          </a:solidFill>
          <a:ln w="28575">
            <a:solidFill>
              <a:schemeClr val="accent5">
                <a:lumMod val="75000"/>
              </a:schemeClr>
            </a:solidFill>
          </a:ln>
        </p:spPr>
        <p:txBody>
          <a:bodyPr wrap="none" rtlCol="0">
            <a:spAutoFit/>
          </a:bodyPr>
          <a:lstStyle/>
          <a:p>
            <a:r>
              <a:rPr lang="en-US" sz="2400" b="1" dirty="0" smtClean="0">
                <a:solidFill>
                  <a:srgbClr val="002060"/>
                </a:solidFill>
              </a:rPr>
              <a:t>Health behaviors</a:t>
            </a:r>
            <a:endParaRPr lang="en-US" sz="2400" b="1" dirty="0">
              <a:solidFill>
                <a:srgbClr val="002060"/>
              </a:solidFill>
            </a:endParaRPr>
          </a:p>
        </p:txBody>
      </p:sp>
      <p:pic>
        <p:nvPicPr>
          <p:cNvPr id="9" name="Picture 8"/>
          <p:cNvPicPr>
            <a:picLocks noChangeAspect="1"/>
          </p:cNvPicPr>
          <p:nvPr/>
        </p:nvPicPr>
        <p:blipFill rotWithShape="1">
          <a:blip r:embed="rId3"/>
          <a:srcRect t="76517" b="9693"/>
          <a:stretch/>
        </p:blipFill>
        <p:spPr>
          <a:xfrm>
            <a:off x="640539" y="5638800"/>
            <a:ext cx="8197453" cy="822960"/>
          </a:xfrm>
          <a:prstGeom prst="rect">
            <a:avLst/>
          </a:prstGeom>
        </p:spPr>
      </p:pic>
      <p:sp>
        <p:nvSpPr>
          <p:cNvPr id="4" name="Down Arrow 3"/>
          <p:cNvSpPr/>
          <p:nvPr/>
        </p:nvSpPr>
        <p:spPr>
          <a:xfrm>
            <a:off x="4648200" y="4876800"/>
            <a:ext cx="304800"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4648200" y="5562600"/>
            <a:ext cx="304800"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943600" y="5117068"/>
            <a:ext cx="1906035" cy="369332"/>
          </a:xfrm>
          <a:prstGeom prst="rect">
            <a:avLst/>
          </a:prstGeom>
          <a:noFill/>
        </p:spPr>
        <p:txBody>
          <a:bodyPr wrap="none" rtlCol="0">
            <a:spAutoFit/>
          </a:bodyPr>
          <a:lstStyle/>
          <a:p>
            <a:r>
              <a:rPr lang="en-US" dirty="0" smtClean="0"/>
              <a:t>(one key pathway)</a:t>
            </a:r>
            <a:endParaRPr lang="en-US" dirty="0"/>
          </a:p>
        </p:txBody>
      </p:sp>
    </p:spTree>
    <p:extLst>
      <p:ext uri="{BB962C8B-B14F-4D97-AF65-F5344CB8AC3E}">
        <p14:creationId xmlns:p14="http://schemas.microsoft.com/office/powerpoint/2010/main" val="16853006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222" y="-76200"/>
            <a:ext cx="2949178" cy="488156"/>
          </a:xfrm>
        </p:spPr>
        <p:txBody>
          <a:bodyPr/>
          <a:lstStyle/>
          <a:p>
            <a:r>
              <a:rPr lang="en-US" dirty="0" smtClean="0"/>
              <a:t>Cells-to-Society Model</a:t>
            </a:r>
            <a:endParaRPr lang="en-US" dirty="0"/>
          </a:p>
        </p:txBody>
      </p:sp>
      <p:pic>
        <p:nvPicPr>
          <p:cNvPr id="5" name="Content Placeholder 4"/>
          <p:cNvPicPr>
            <a:picLocks noGrp="1" noChangeAspect="1"/>
          </p:cNvPicPr>
          <p:nvPr>
            <p:ph idx="1"/>
          </p:nvPr>
        </p:nvPicPr>
        <p:blipFill>
          <a:blip r:embed="rId2"/>
          <a:stretch>
            <a:fillRect/>
          </a:stretch>
        </p:blipFill>
        <p:spPr>
          <a:xfrm>
            <a:off x="3703893" y="53456"/>
            <a:ext cx="5440107" cy="6118744"/>
          </a:xfrm>
          <a:prstGeom prst="rect">
            <a:avLst/>
          </a:prstGeom>
        </p:spPr>
      </p:pic>
      <p:sp>
        <p:nvSpPr>
          <p:cNvPr id="4" name="Text Placeholder 3"/>
          <p:cNvSpPr>
            <a:spLocks noGrp="1"/>
          </p:cNvSpPr>
          <p:nvPr>
            <p:ph type="body" sz="half" idx="2"/>
          </p:nvPr>
        </p:nvSpPr>
        <p:spPr>
          <a:xfrm>
            <a:off x="381000" y="467915"/>
            <a:ext cx="3200400" cy="4789885"/>
          </a:xfrm>
        </p:spPr>
        <p:txBody>
          <a:bodyPr>
            <a:noAutofit/>
          </a:bodyPr>
          <a:lstStyle/>
          <a:p>
            <a:r>
              <a:rPr lang="en-US" dirty="0" smtClean="0"/>
              <a:t>Centers for Population Health and Health Disparities (CPHHD)</a:t>
            </a:r>
          </a:p>
          <a:p>
            <a:r>
              <a:rPr lang="en-US" b="1" dirty="0" smtClean="0"/>
              <a:t>“Unnatural Causes. Place Matters” (PBS 2008)</a:t>
            </a:r>
            <a:endParaRPr lang="en-US" b="1" dirty="0"/>
          </a:p>
          <a:p>
            <a:pPr>
              <a:defRPr/>
            </a:pPr>
            <a:r>
              <a:rPr lang="en-US" i="1" dirty="0">
                <a:latin typeface="Trebuchet MS" pitchFamily="34" charset="0"/>
                <a:cs typeface="Arial" charset="0"/>
              </a:rPr>
              <a:t>Why is your street address…such a good predictor of your health</a:t>
            </a:r>
            <a:r>
              <a:rPr lang="en-US" i="1" dirty="0" smtClean="0">
                <a:latin typeface="Trebuchet MS" pitchFamily="34" charset="0"/>
                <a:cs typeface="Arial" charset="0"/>
              </a:rPr>
              <a:t>?</a:t>
            </a:r>
            <a:endParaRPr lang="en-US" dirty="0">
              <a:latin typeface="Trebuchet MS" pitchFamily="34" charset="0"/>
              <a:cs typeface="Arial" charset="0"/>
            </a:endParaRPr>
          </a:p>
          <a:p>
            <a:pPr>
              <a:defRPr/>
            </a:pPr>
            <a:r>
              <a:rPr lang="en-US" dirty="0">
                <a:latin typeface="Trebuchet MS" pitchFamily="34" charset="0"/>
                <a:cs typeface="Arial" charset="0"/>
              </a:rPr>
              <a:t>“When we think about health, we usually think about health care and access to health care and the quality of care.  But what research clearly shows is that health is embedded in the larger conditions in which we live and work.…</a:t>
            </a:r>
          </a:p>
          <a:p>
            <a:pPr>
              <a:defRPr/>
            </a:pPr>
            <a:r>
              <a:rPr lang="en-US" dirty="0">
                <a:latin typeface="Trebuchet MS" pitchFamily="34" charset="0"/>
                <a:cs typeface="Arial" charset="0"/>
              </a:rPr>
              <a:t>Sometimes, we naively think of improving health by simply changing behaviors.  </a:t>
            </a:r>
            <a:r>
              <a:rPr lang="en-US" b="1" dirty="0">
                <a:solidFill>
                  <a:srgbClr val="92D050"/>
                </a:solidFill>
                <a:latin typeface="Trebuchet MS" pitchFamily="34" charset="0"/>
                <a:cs typeface="Arial" charset="0"/>
              </a:rPr>
              <a:t>But the choices of individuals are often limited by the environments in which they live.</a:t>
            </a:r>
            <a:r>
              <a:rPr lang="en-US" dirty="0">
                <a:latin typeface="Trebuchet MS" pitchFamily="34" charset="0"/>
                <a:cs typeface="Arial" charset="0"/>
              </a:rPr>
              <a:t>” </a:t>
            </a:r>
          </a:p>
          <a:p>
            <a:pPr marL="355979" indent="-355979">
              <a:defRPr/>
            </a:pPr>
            <a:r>
              <a:rPr lang="en-US" dirty="0">
                <a:latin typeface="Trebuchet MS" pitchFamily="34" charset="0"/>
                <a:cs typeface="Arial" charset="0"/>
              </a:rPr>
              <a:t>(David Williams)</a:t>
            </a:r>
          </a:p>
          <a:p>
            <a:endParaRPr lang="en-US" dirty="0" smtClean="0"/>
          </a:p>
        </p:txBody>
      </p:sp>
      <p:sp>
        <p:nvSpPr>
          <p:cNvPr id="6" name="TextBox 5"/>
          <p:cNvSpPr txBox="1"/>
          <p:nvPr/>
        </p:nvSpPr>
        <p:spPr>
          <a:xfrm>
            <a:off x="4114801" y="6276201"/>
            <a:ext cx="1855251" cy="276999"/>
          </a:xfrm>
          <a:prstGeom prst="rect">
            <a:avLst/>
          </a:prstGeom>
          <a:noFill/>
        </p:spPr>
        <p:txBody>
          <a:bodyPr wrap="none" rtlCol="0">
            <a:spAutoFit/>
          </a:bodyPr>
          <a:lstStyle/>
          <a:p>
            <a:r>
              <a:rPr lang="en-US" sz="1200" dirty="0" err="1">
                <a:solidFill>
                  <a:schemeClr val="bg1"/>
                </a:solidFill>
              </a:rPr>
              <a:t>Warnecke</a:t>
            </a:r>
            <a:r>
              <a:rPr lang="en-US" sz="1200" dirty="0">
                <a:solidFill>
                  <a:schemeClr val="bg1"/>
                </a:solidFill>
              </a:rPr>
              <a:t> et al. AJPH 2008</a:t>
            </a:r>
          </a:p>
        </p:txBody>
      </p:sp>
    </p:spTree>
    <p:extLst>
      <p:ext uri="{BB962C8B-B14F-4D97-AF65-F5344CB8AC3E}">
        <p14:creationId xmlns:p14="http://schemas.microsoft.com/office/powerpoint/2010/main" val="59291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222" y="-76200"/>
            <a:ext cx="2949178" cy="488156"/>
          </a:xfrm>
        </p:spPr>
        <p:txBody>
          <a:bodyPr/>
          <a:lstStyle/>
          <a:p>
            <a:r>
              <a:rPr lang="en-US" dirty="0" smtClean="0"/>
              <a:t>Cells-to-Society Model</a:t>
            </a:r>
            <a:endParaRPr lang="en-US" dirty="0"/>
          </a:p>
        </p:txBody>
      </p:sp>
      <p:pic>
        <p:nvPicPr>
          <p:cNvPr id="5" name="Content Placeholder 4"/>
          <p:cNvPicPr>
            <a:picLocks noGrp="1" noChangeAspect="1"/>
          </p:cNvPicPr>
          <p:nvPr>
            <p:ph idx="1"/>
          </p:nvPr>
        </p:nvPicPr>
        <p:blipFill>
          <a:blip r:embed="rId2"/>
          <a:stretch>
            <a:fillRect/>
          </a:stretch>
        </p:blipFill>
        <p:spPr>
          <a:xfrm>
            <a:off x="3703893" y="53456"/>
            <a:ext cx="5440107" cy="6118744"/>
          </a:xfrm>
          <a:prstGeom prst="rect">
            <a:avLst/>
          </a:prstGeom>
        </p:spPr>
      </p:pic>
      <p:sp>
        <p:nvSpPr>
          <p:cNvPr id="4" name="Text Placeholder 3"/>
          <p:cNvSpPr>
            <a:spLocks noGrp="1"/>
          </p:cNvSpPr>
          <p:nvPr>
            <p:ph type="body" sz="half" idx="2"/>
          </p:nvPr>
        </p:nvSpPr>
        <p:spPr>
          <a:xfrm>
            <a:off x="381000" y="467915"/>
            <a:ext cx="3200400" cy="4789885"/>
          </a:xfrm>
        </p:spPr>
        <p:txBody>
          <a:bodyPr>
            <a:noAutofit/>
          </a:bodyPr>
          <a:lstStyle/>
          <a:p>
            <a:r>
              <a:rPr lang="en-US" dirty="0" smtClean="0"/>
              <a:t>Centers for Population Health and Health Disparities (CPHHD)</a:t>
            </a:r>
          </a:p>
          <a:p>
            <a:endParaRPr lang="en-US" dirty="0" smtClean="0"/>
          </a:p>
          <a:p>
            <a:r>
              <a:rPr lang="en-US" b="1" dirty="0" smtClean="0"/>
              <a:t>“Unnatural Causes. Place Matters” (PBS 2008)</a:t>
            </a:r>
            <a:endParaRPr lang="en-US" b="1" dirty="0"/>
          </a:p>
          <a:p>
            <a:pPr>
              <a:defRPr/>
            </a:pPr>
            <a:r>
              <a:rPr lang="en-US" i="1" dirty="0">
                <a:latin typeface="Trebuchet MS" pitchFamily="34" charset="0"/>
                <a:cs typeface="Arial" charset="0"/>
              </a:rPr>
              <a:t>Why is your street address…such a good predictor of your health</a:t>
            </a:r>
            <a:r>
              <a:rPr lang="en-US" i="1" dirty="0" smtClean="0">
                <a:latin typeface="Trebuchet MS" pitchFamily="34" charset="0"/>
                <a:cs typeface="Arial" charset="0"/>
              </a:rPr>
              <a:t>?</a:t>
            </a:r>
            <a:endParaRPr lang="en-US" dirty="0">
              <a:latin typeface="Trebuchet MS" pitchFamily="34" charset="0"/>
              <a:cs typeface="Arial" charset="0"/>
            </a:endParaRPr>
          </a:p>
          <a:p>
            <a:pPr>
              <a:defRPr/>
            </a:pPr>
            <a:r>
              <a:rPr lang="en-US" dirty="0">
                <a:latin typeface="Trebuchet MS" pitchFamily="34" charset="0"/>
                <a:cs typeface="Arial" charset="0"/>
              </a:rPr>
              <a:t>“When we think about health, we usually think about health care and access to health care and the quality of care.  But what research clearly shows is that health is embedded in the larger conditions in which we live and work.…</a:t>
            </a:r>
          </a:p>
          <a:p>
            <a:pPr>
              <a:defRPr/>
            </a:pPr>
            <a:r>
              <a:rPr lang="en-US" dirty="0">
                <a:latin typeface="Trebuchet MS" pitchFamily="34" charset="0"/>
                <a:cs typeface="Arial" charset="0"/>
              </a:rPr>
              <a:t>Sometimes, we naively think of improving health by simply changing behaviors.  </a:t>
            </a:r>
            <a:r>
              <a:rPr lang="en-US" b="1" dirty="0">
                <a:solidFill>
                  <a:srgbClr val="92D050"/>
                </a:solidFill>
                <a:latin typeface="Trebuchet MS" pitchFamily="34" charset="0"/>
                <a:cs typeface="Arial" charset="0"/>
              </a:rPr>
              <a:t>But the choices of individuals are often limited by the environments in which they live.</a:t>
            </a:r>
            <a:r>
              <a:rPr lang="en-US" dirty="0">
                <a:latin typeface="Trebuchet MS" pitchFamily="34" charset="0"/>
                <a:cs typeface="Arial" charset="0"/>
              </a:rPr>
              <a:t>” </a:t>
            </a:r>
          </a:p>
          <a:p>
            <a:pPr marL="355979" indent="-355979">
              <a:defRPr/>
            </a:pPr>
            <a:r>
              <a:rPr lang="en-US" dirty="0">
                <a:latin typeface="Trebuchet MS" pitchFamily="34" charset="0"/>
                <a:cs typeface="Arial" charset="0"/>
              </a:rPr>
              <a:t>(David Williams)</a:t>
            </a:r>
          </a:p>
          <a:p>
            <a:endParaRPr lang="en-US" dirty="0" smtClean="0"/>
          </a:p>
        </p:txBody>
      </p:sp>
      <p:sp>
        <p:nvSpPr>
          <p:cNvPr id="6" name="TextBox 5"/>
          <p:cNvSpPr txBox="1"/>
          <p:nvPr/>
        </p:nvSpPr>
        <p:spPr>
          <a:xfrm>
            <a:off x="4114801" y="6276201"/>
            <a:ext cx="1855251" cy="276999"/>
          </a:xfrm>
          <a:prstGeom prst="rect">
            <a:avLst/>
          </a:prstGeom>
          <a:noFill/>
        </p:spPr>
        <p:txBody>
          <a:bodyPr wrap="none" rtlCol="0">
            <a:spAutoFit/>
          </a:bodyPr>
          <a:lstStyle/>
          <a:p>
            <a:r>
              <a:rPr lang="en-US" sz="1200" dirty="0" err="1">
                <a:solidFill>
                  <a:schemeClr val="bg1"/>
                </a:solidFill>
              </a:rPr>
              <a:t>Warnecke</a:t>
            </a:r>
            <a:r>
              <a:rPr lang="en-US" sz="1200" dirty="0">
                <a:solidFill>
                  <a:schemeClr val="bg1"/>
                </a:solidFill>
              </a:rPr>
              <a:t> et al. AJPH 2008</a:t>
            </a:r>
          </a:p>
        </p:txBody>
      </p:sp>
      <p:sp>
        <p:nvSpPr>
          <p:cNvPr id="7" name="Oval 6"/>
          <p:cNvSpPr/>
          <p:nvPr/>
        </p:nvSpPr>
        <p:spPr>
          <a:xfrm>
            <a:off x="4876800" y="3810000"/>
            <a:ext cx="2286000" cy="685800"/>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4576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1752600"/>
            <a:ext cx="8229600" cy="11430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4400" dirty="0" smtClean="0">
                <a:solidFill>
                  <a:schemeClr val="bg1"/>
                </a:solidFill>
                <a:latin typeface="+mj-lt"/>
                <a:ea typeface="+mj-ea"/>
                <a:cs typeface="+mj-cs"/>
              </a:rPr>
              <a:t>Health behaviors are patterned by social determinants</a:t>
            </a:r>
            <a:endParaRPr kumimoji="0" lang="en-US" sz="4400" b="0" i="0" u="none" strike="noStrike" kern="1200" cap="none" spc="0" normalizeH="0" baseline="0" noProof="0" dirty="0">
              <a:ln>
                <a:noFill/>
              </a:ln>
              <a:solidFill>
                <a:schemeClr val="bg1"/>
              </a:solidFill>
              <a:effectLst/>
              <a:uLnTx/>
              <a:uFillTx/>
              <a:latin typeface="+mj-lt"/>
              <a:ea typeface="+mj-ea"/>
              <a:cs typeface="+mj-cs"/>
            </a:endParaRPr>
          </a:p>
        </p:txBody>
      </p:sp>
      <p:pic>
        <p:nvPicPr>
          <p:cNvPr id="3" name="Picture 2" descr="smoking-899934538.jpg"/>
          <p:cNvPicPr>
            <a:picLocks noChangeAspect="1"/>
          </p:cNvPicPr>
          <p:nvPr/>
        </p:nvPicPr>
        <p:blipFill>
          <a:blip r:embed="rId2" cstate="print"/>
          <a:stretch>
            <a:fillRect/>
          </a:stretch>
        </p:blipFill>
        <p:spPr>
          <a:xfrm>
            <a:off x="457200" y="4495800"/>
            <a:ext cx="1975599" cy="1313854"/>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274638"/>
            <a:ext cx="8229600" cy="11430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0" normalizeH="0" baseline="0" noProof="0" dirty="0" smtClean="0">
                <a:ln>
                  <a:noFill/>
                </a:ln>
                <a:solidFill>
                  <a:schemeClr val="bg1"/>
                </a:solidFill>
                <a:effectLst/>
                <a:uLnTx/>
                <a:uFillTx/>
                <a:latin typeface="+mj-lt"/>
                <a:ea typeface="+mj-ea"/>
                <a:cs typeface="+mj-cs"/>
              </a:rPr>
              <a:t>Tobacco</a:t>
            </a:r>
            <a:endParaRPr kumimoji="0" lang="en-US" sz="4400" b="0" i="0" u="none" strike="noStrike" kern="1200" cap="none" spc="0" normalizeH="0" baseline="0" noProof="0" dirty="0">
              <a:ln>
                <a:noFill/>
              </a:ln>
              <a:solidFill>
                <a:schemeClr val="bg1"/>
              </a:solidFill>
              <a:effectLst/>
              <a:uLnTx/>
              <a:uFillTx/>
              <a:latin typeface="+mj-lt"/>
              <a:ea typeface="+mj-ea"/>
              <a:cs typeface="+mj-cs"/>
            </a:endParaRPr>
          </a:p>
        </p:txBody>
      </p:sp>
      <p:pic>
        <p:nvPicPr>
          <p:cNvPr id="3" name="Picture 2" descr="smoking US over time.gif"/>
          <p:cNvPicPr>
            <a:picLocks noChangeAspect="1"/>
          </p:cNvPicPr>
          <p:nvPr/>
        </p:nvPicPr>
        <p:blipFill>
          <a:blip r:embed="rId2" cstate="print"/>
          <a:stretch>
            <a:fillRect/>
          </a:stretch>
        </p:blipFill>
        <p:spPr>
          <a:xfrm>
            <a:off x="152400" y="1295400"/>
            <a:ext cx="8890000" cy="4507606"/>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274638"/>
            <a:ext cx="8229600" cy="11430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000" b="0" i="0" u="none" strike="noStrike" kern="1200" cap="none" spc="0" normalizeH="0" baseline="0" noProof="0" dirty="0" smtClean="0">
                <a:ln>
                  <a:noFill/>
                </a:ln>
                <a:solidFill>
                  <a:schemeClr val="bg1"/>
                </a:solidFill>
                <a:effectLst/>
                <a:uLnTx/>
                <a:uFillTx/>
                <a:latin typeface="+mj-lt"/>
                <a:ea typeface="+mj-ea"/>
                <a:cs typeface="+mj-cs"/>
              </a:rPr>
              <a:t>Tobacco – by race/ethnicity and gender</a:t>
            </a:r>
            <a:endParaRPr kumimoji="0" lang="en-US" sz="3000" b="0" i="0" u="none" strike="noStrike" kern="1200" cap="none" spc="0" normalizeH="0" baseline="0" noProof="0" dirty="0">
              <a:ln>
                <a:noFill/>
              </a:ln>
              <a:solidFill>
                <a:schemeClr val="bg1"/>
              </a:solidFill>
              <a:effectLst/>
              <a:uLnTx/>
              <a:uFillTx/>
              <a:latin typeface="+mj-lt"/>
              <a:ea typeface="+mj-ea"/>
              <a:cs typeface="+mj-cs"/>
            </a:endParaRPr>
          </a:p>
        </p:txBody>
      </p:sp>
      <p:pic>
        <p:nvPicPr>
          <p:cNvPr id="3" name="Picture 2" descr="smoking US over time black white.gif"/>
          <p:cNvPicPr>
            <a:picLocks noChangeAspect="1"/>
          </p:cNvPicPr>
          <p:nvPr/>
        </p:nvPicPr>
        <p:blipFill>
          <a:blip r:embed="rId2" cstate="print"/>
          <a:stretch>
            <a:fillRect/>
          </a:stretch>
        </p:blipFill>
        <p:spPr>
          <a:xfrm>
            <a:off x="112711" y="1219200"/>
            <a:ext cx="8978901" cy="42672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529977727"/>
              </p:ext>
            </p:extLst>
          </p:nvPr>
        </p:nvGraphicFramePr>
        <p:xfrm>
          <a:off x="228600" y="1066800"/>
          <a:ext cx="8686800" cy="46482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3"/>
          <p:cNvSpPr txBox="1">
            <a:spLocks/>
          </p:cNvSpPr>
          <p:nvPr/>
        </p:nvSpPr>
        <p:spPr>
          <a:xfrm>
            <a:off x="457200" y="274638"/>
            <a:ext cx="8229600" cy="11430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0" normalizeH="0" baseline="0" noProof="0" dirty="0" smtClean="0">
                <a:ln>
                  <a:noFill/>
                </a:ln>
                <a:solidFill>
                  <a:schemeClr val="bg1"/>
                </a:solidFill>
                <a:effectLst/>
                <a:uLnTx/>
                <a:uFillTx/>
                <a:latin typeface="+mj-lt"/>
                <a:ea typeface="+mj-ea"/>
                <a:cs typeface="+mj-cs"/>
              </a:rPr>
              <a:t>Tobacco – by education</a:t>
            </a:r>
            <a:endParaRPr kumimoji="0" lang="en-US" sz="4400" b="0"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 </a:t>
            </a:r>
            <a:r>
              <a:rPr lang="en-US" sz="3000" dirty="0"/>
              <a:t>C</a:t>
            </a:r>
            <a:r>
              <a:rPr lang="en-US" sz="3000" dirty="0" smtClean="0"/>
              <a:t>urrent smoker by race/ethnicity, </a:t>
            </a:r>
            <a:br>
              <a:rPr lang="en-US" sz="3000" dirty="0" smtClean="0"/>
            </a:br>
            <a:r>
              <a:rPr lang="en-US" sz="3000" dirty="0" smtClean="0"/>
              <a:t>California Health Interview Survey 2012-2013</a:t>
            </a:r>
            <a:endParaRPr lang="en-US" sz="30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98774832"/>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903513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 </a:t>
            </a:r>
            <a:r>
              <a:rPr lang="en-US" sz="3000" dirty="0"/>
              <a:t>C</a:t>
            </a:r>
            <a:r>
              <a:rPr lang="en-US" sz="3000" dirty="0" smtClean="0"/>
              <a:t>urrent smoker by Latino ethnicity, </a:t>
            </a:r>
            <a:br>
              <a:rPr lang="en-US" sz="3000" dirty="0" smtClean="0"/>
            </a:br>
            <a:r>
              <a:rPr lang="en-US" sz="3000" dirty="0" smtClean="0"/>
              <a:t>California Health Interview Survey 2012-2013</a:t>
            </a:r>
            <a:endParaRPr lang="en-US" sz="30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26465293"/>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735536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 </a:t>
            </a:r>
            <a:r>
              <a:rPr lang="en-US" sz="3000" dirty="0"/>
              <a:t>C</a:t>
            </a:r>
            <a:r>
              <a:rPr lang="en-US" sz="3000" dirty="0" smtClean="0"/>
              <a:t>urrent smoker by Asian ethnicity, </a:t>
            </a:r>
            <a:br>
              <a:rPr lang="en-US" sz="3000" dirty="0" smtClean="0"/>
            </a:br>
            <a:r>
              <a:rPr lang="en-US" sz="3000" dirty="0" smtClean="0"/>
              <a:t>California Health Interview Survey 2012-2013</a:t>
            </a:r>
            <a:endParaRPr lang="en-US" sz="30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64371163"/>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04220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Objectives</a:t>
            </a:r>
            <a:endParaRPr lang="en-US" dirty="0"/>
          </a:p>
        </p:txBody>
      </p:sp>
      <p:sp>
        <p:nvSpPr>
          <p:cNvPr id="5" name="Content Placeholder 4"/>
          <p:cNvSpPr>
            <a:spLocks noGrp="1"/>
          </p:cNvSpPr>
          <p:nvPr>
            <p:ph idx="1"/>
          </p:nvPr>
        </p:nvSpPr>
        <p:spPr>
          <a:xfrm>
            <a:off x="304800" y="1066800"/>
            <a:ext cx="8534400" cy="5486400"/>
          </a:xfrm>
        </p:spPr>
        <p:txBody>
          <a:bodyPr/>
          <a:lstStyle/>
          <a:p>
            <a:r>
              <a:rPr lang="en-US" sz="2400" dirty="0" smtClean="0"/>
              <a:t>Conceptual models</a:t>
            </a:r>
          </a:p>
          <a:p>
            <a:r>
              <a:rPr lang="en-US" sz="2400" dirty="0" smtClean="0"/>
              <a:t>Health behaviors - patterned by social determinants, ex:</a:t>
            </a:r>
          </a:p>
          <a:p>
            <a:pPr lvl="1"/>
            <a:r>
              <a:rPr lang="en-US" sz="2400" dirty="0" smtClean="0"/>
              <a:t>Tobacco</a:t>
            </a:r>
          </a:p>
          <a:p>
            <a:pPr lvl="1"/>
            <a:r>
              <a:rPr lang="en-US" sz="2400" dirty="0" smtClean="0"/>
              <a:t>Diet</a:t>
            </a:r>
          </a:p>
          <a:p>
            <a:pPr lvl="1"/>
            <a:r>
              <a:rPr lang="en-US" sz="2400" dirty="0" smtClean="0"/>
              <a:t>Physical activity</a:t>
            </a:r>
          </a:p>
          <a:p>
            <a:pPr lvl="1"/>
            <a:r>
              <a:rPr lang="en-US" sz="2400" dirty="0" smtClean="0"/>
              <a:t>Alcohol / </a:t>
            </a:r>
            <a:r>
              <a:rPr lang="en-US" sz="2400" dirty="0"/>
              <a:t>d</a:t>
            </a:r>
            <a:r>
              <a:rPr lang="en-US" sz="2400" dirty="0" smtClean="0"/>
              <a:t>rugs</a:t>
            </a:r>
          </a:p>
          <a:p>
            <a:pPr lvl="1"/>
            <a:r>
              <a:rPr lang="en-US" sz="2400" dirty="0" smtClean="0"/>
              <a:t>Healthcare utilization</a:t>
            </a:r>
          </a:p>
          <a:p>
            <a:r>
              <a:rPr lang="en-US" sz="2400" dirty="0" smtClean="0"/>
              <a:t>Explanatory concepts connecting social determinants with health behaviors</a:t>
            </a:r>
          </a:p>
        </p:txBody>
      </p:sp>
    </p:spTree>
    <p:extLst>
      <p:ext uri="{BB962C8B-B14F-4D97-AF65-F5344CB8AC3E}">
        <p14:creationId xmlns:p14="http://schemas.microsoft.com/office/powerpoint/2010/main" val="8433763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enthol_147.jpg"/>
          <p:cNvPicPr>
            <a:picLocks noChangeAspect="1"/>
          </p:cNvPicPr>
          <p:nvPr/>
        </p:nvPicPr>
        <p:blipFill>
          <a:blip r:embed="rId3" cstate="print"/>
          <a:stretch>
            <a:fillRect/>
          </a:stretch>
        </p:blipFill>
        <p:spPr>
          <a:xfrm>
            <a:off x="457200" y="304800"/>
            <a:ext cx="4191000" cy="5730629"/>
          </a:xfrm>
          <a:prstGeom prst="rect">
            <a:avLst/>
          </a:prstGeom>
        </p:spPr>
      </p:pic>
      <p:sp>
        <p:nvSpPr>
          <p:cNvPr id="3" name="Rectangle 2"/>
          <p:cNvSpPr/>
          <p:nvPr/>
        </p:nvSpPr>
        <p:spPr>
          <a:xfrm>
            <a:off x="4724400" y="609600"/>
            <a:ext cx="3733800" cy="4231928"/>
          </a:xfrm>
          <a:prstGeom prst="rect">
            <a:avLst/>
          </a:prstGeom>
        </p:spPr>
        <p:txBody>
          <a:bodyPr wrap="square">
            <a:spAutoFit/>
          </a:bodyPr>
          <a:lstStyle/>
          <a:p>
            <a:pPr>
              <a:spcAft>
                <a:spcPts val="600"/>
              </a:spcAft>
            </a:pPr>
            <a:r>
              <a:rPr lang="en-US" sz="2400" dirty="0" smtClean="0">
                <a:solidFill>
                  <a:schemeClr val="bg1"/>
                </a:solidFill>
              </a:rPr>
              <a:t>For every 10 %  increase in the proportion of African-American students at a school, the per-pack price of Newport (the leading brand of menthol cigarettes) was 12 cents lower. </a:t>
            </a:r>
          </a:p>
          <a:p>
            <a:r>
              <a:rPr lang="en-US" sz="2400" dirty="0">
                <a:solidFill>
                  <a:schemeClr val="bg1"/>
                </a:solidFill>
              </a:rPr>
              <a:t>T</a:t>
            </a:r>
            <a:r>
              <a:rPr lang="en-US" sz="2400" dirty="0" smtClean="0">
                <a:solidFill>
                  <a:schemeClr val="bg1"/>
                </a:solidFill>
              </a:rPr>
              <a:t>he prices for the leading non-menthol brand weren’t affected by school demographics. </a:t>
            </a:r>
            <a:endParaRPr lang="en-US" sz="2400" dirty="0">
              <a:solidFill>
                <a:schemeClr val="bg1"/>
              </a:solidFill>
            </a:endParaRPr>
          </a:p>
        </p:txBody>
      </p:sp>
      <p:sp>
        <p:nvSpPr>
          <p:cNvPr id="4" name="TextBox 3"/>
          <p:cNvSpPr txBox="1"/>
          <p:nvPr/>
        </p:nvSpPr>
        <p:spPr>
          <a:xfrm>
            <a:off x="5257800" y="5410200"/>
            <a:ext cx="2667000" cy="369332"/>
          </a:xfrm>
          <a:prstGeom prst="rect">
            <a:avLst/>
          </a:prstGeom>
          <a:noFill/>
        </p:spPr>
        <p:txBody>
          <a:bodyPr wrap="square" rtlCol="0">
            <a:spAutoFit/>
          </a:bodyPr>
          <a:lstStyle/>
          <a:p>
            <a:r>
              <a:rPr lang="en-US" dirty="0" err="1" smtClean="0">
                <a:solidFill>
                  <a:schemeClr val="bg1"/>
                </a:solidFill>
              </a:rPr>
              <a:t>Henriksen</a:t>
            </a:r>
            <a:r>
              <a:rPr lang="en-US" dirty="0" smtClean="0">
                <a:solidFill>
                  <a:schemeClr val="bg1"/>
                </a:solidFill>
              </a:rPr>
              <a:t>, </a:t>
            </a:r>
            <a:r>
              <a:rPr lang="en-US" i="1" dirty="0" smtClean="0">
                <a:solidFill>
                  <a:schemeClr val="bg1"/>
                </a:solidFill>
              </a:rPr>
              <a:t>et al.</a:t>
            </a:r>
            <a:r>
              <a:rPr lang="en-US" dirty="0" smtClean="0">
                <a:solidFill>
                  <a:schemeClr val="bg1"/>
                </a:solidFill>
              </a:rPr>
              <a:t> 2011</a:t>
            </a:r>
            <a:endParaRPr lang="en-US" dirty="0">
              <a:solidFill>
                <a:schemeClr val="bg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458200" y="6613525"/>
            <a:ext cx="517525" cy="244475"/>
          </a:xfrm>
          <a:prstGeom prst="rect">
            <a:avLst/>
          </a:prstGeom>
          <a:noFill/>
        </p:spPr>
        <p:txBody>
          <a:bodyPr/>
          <a:lstStyle/>
          <a:p>
            <a:fld id="{6FE84E81-2091-4234-B46B-26C4B931637B}" type="slidenum">
              <a:rPr lang="en-US" smtClean="0">
                <a:latin typeface="Arial" pitchFamily="34" charset="0"/>
              </a:rPr>
              <a:pPr/>
              <a:t>21</a:t>
            </a:fld>
            <a:endParaRPr lang="en-US" smtClean="0">
              <a:latin typeface="Arial" pitchFamily="34" charset="0"/>
            </a:endParaRPr>
          </a:p>
        </p:txBody>
      </p:sp>
      <p:sp>
        <p:nvSpPr>
          <p:cNvPr id="3" name="Rectangle 78"/>
          <p:cNvSpPr txBox="1">
            <a:spLocks noChangeArrowheads="1"/>
          </p:cNvSpPr>
          <p:nvPr/>
        </p:nvSpPr>
        <p:spPr bwMode="auto">
          <a:xfrm>
            <a:off x="0" y="242888"/>
            <a:ext cx="10287000" cy="1143000"/>
          </a:xfrm>
          <a:prstGeom prst="rect">
            <a:avLst/>
          </a:prstGeom>
          <a:noFill/>
          <a:ln w="9525" algn="ctr">
            <a:noFill/>
            <a:miter lim="800000"/>
            <a:headEnd/>
            <a:tailEnd/>
          </a:ln>
        </p:spPr>
        <p:txBody>
          <a:bodyPr anchor="ctr"/>
          <a:lstStyle/>
          <a:p>
            <a:pPr algn="ctr" eaLnBrk="0" hangingPunct="0">
              <a:lnSpc>
                <a:spcPct val="95000"/>
              </a:lnSpc>
              <a:defRPr/>
            </a:pPr>
            <a:r>
              <a:rPr lang="en-US" sz="3200" kern="0" dirty="0">
                <a:latin typeface="+mj-lt"/>
                <a:ea typeface="+mj-ea"/>
                <a:cs typeface="+mj-cs"/>
              </a:rPr>
              <a:t>Obesity Trends* Among U.S. Adults</a:t>
            </a:r>
            <a:r>
              <a:rPr lang="en-US" sz="2400" b="1" kern="0" dirty="0">
                <a:latin typeface="+mj-lt"/>
                <a:ea typeface="+mj-ea"/>
                <a:cs typeface="+mj-cs"/>
              </a:rPr>
              <a:t/>
            </a:r>
            <a:br>
              <a:rPr lang="en-US" sz="2400" b="1" kern="0" dirty="0">
                <a:latin typeface="+mj-lt"/>
                <a:ea typeface="+mj-ea"/>
                <a:cs typeface="+mj-cs"/>
              </a:rPr>
            </a:br>
            <a:r>
              <a:rPr lang="en-US" sz="2400" b="1" kern="0" dirty="0">
                <a:solidFill>
                  <a:srgbClr val="DE3021"/>
                </a:solidFill>
                <a:latin typeface="+mj-lt"/>
                <a:ea typeface="+mj-ea"/>
                <a:cs typeface="+mj-cs"/>
              </a:rPr>
              <a:t>BRFSS, 2001</a:t>
            </a:r>
          </a:p>
        </p:txBody>
      </p:sp>
      <p:sp>
        <p:nvSpPr>
          <p:cNvPr id="4" name="Freeform 3"/>
          <p:cNvSpPr>
            <a:spLocks/>
          </p:cNvSpPr>
          <p:nvPr/>
        </p:nvSpPr>
        <p:spPr bwMode="auto">
          <a:xfrm>
            <a:off x="4514850" y="2003425"/>
            <a:ext cx="723900" cy="427038"/>
          </a:xfrm>
          <a:custGeom>
            <a:avLst/>
            <a:gdLst>
              <a:gd name="T0" fmla="*/ 0 w 89"/>
              <a:gd name="T1" fmla="*/ 2147483647 h 55"/>
              <a:gd name="T2" fmla="*/ 2147483647 w 89"/>
              <a:gd name="T3" fmla="*/ 0 h 55"/>
              <a:gd name="T4" fmla="*/ 2147483647 w 89"/>
              <a:gd name="T5" fmla="*/ 2147483647 h 55"/>
              <a:gd name="T6" fmla="*/ 2147483647 w 89"/>
              <a:gd name="T7" fmla="*/ 2147483647 h 55"/>
              <a:gd name="T8" fmla="*/ 2147483647 w 89"/>
              <a:gd name="T9" fmla="*/ 2147483647 h 55"/>
              <a:gd name="T10" fmla="*/ 2147483647 w 89"/>
              <a:gd name="T11" fmla="*/ 2147483647 h 55"/>
              <a:gd name="T12" fmla="*/ 2147483647 w 89"/>
              <a:gd name="T13" fmla="*/ 2147483647 h 55"/>
              <a:gd name="T14" fmla="*/ 2147483647 w 89"/>
              <a:gd name="T15" fmla="*/ 2147483647 h 55"/>
              <a:gd name="T16" fmla="*/ 2147483647 w 89"/>
              <a:gd name="T17" fmla="*/ 2147483647 h 55"/>
              <a:gd name="T18" fmla="*/ 2147483647 w 89"/>
              <a:gd name="T19" fmla="*/ 2147483647 h 55"/>
              <a:gd name="T20" fmla="*/ 2147483647 w 89"/>
              <a:gd name="T21" fmla="*/ 2147483647 h 55"/>
              <a:gd name="T22" fmla="*/ 2147483647 w 89"/>
              <a:gd name="T23" fmla="*/ 2147483647 h 55"/>
              <a:gd name="T24" fmla="*/ 2147483647 w 89"/>
              <a:gd name="T25" fmla="*/ 2147483647 h 55"/>
              <a:gd name="T26" fmla="*/ 2147483647 w 89"/>
              <a:gd name="T27" fmla="*/ 2147483647 h 55"/>
              <a:gd name="T28" fmla="*/ 2147483647 w 89"/>
              <a:gd name="T29" fmla="*/ 2147483647 h 55"/>
              <a:gd name="T30" fmla="*/ 2147483647 w 89"/>
              <a:gd name="T31" fmla="*/ 2147483647 h 55"/>
              <a:gd name="T32" fmla="*/ 2147483647 w 89"/>
              <a:gd name="T33" fmla="*/ 2147483647 h 55"/>
              <a:gd name="T34" fmla="*/ 2147483647 w 89"/>
              <a:gd name="T35" fmla="*/ 2147483647 h 55"/>
              <a:gd name="T36" fmla="*/ 2147483647 w 89"/>
              <a:gd name="T37" fmla="*/ 2147483647 h 55"/>
              <a:gd name="T38" fmla="*/ 0 w 89"/>
              <a:gd name="T39" fmla="*/ 2147483647 h 55"/>
              <a:gd name="T40" fmla="*/ 0 w 89"/>
              <a:gd name="T41" fmla="*/ 2147483647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9"/>
              <a:gd name="T64" fmla="*/ 0 h 55"/>
              <a:gd name="T65" fmla="*/ 89 w 89"/>
              <a:gd name="T66" fmla="*/ 55 h 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5" name="Freeform 16"/>
          <p:cNvSpPr>
            <a:spLocks/>
          </p:cNvSpPr>
          <p:nvPr/>
        </p:nvSpPr>
        <p:spPr bwMode="auto">
          <a:xfrm>
            <a:off x="6289675" y="4311650"/>
            <a:ext cx="1001713" cy="719138"/>
          </a:xfrm>
          <a:custGeom>
            <a:avLst/>
            <a:gdLst>
              <a:gd name="T0" fmla="*/ 0 w 123"/>
              <a:gd name="T1" fmla="*/ 2147483647 h 93"/>
              <a:gd name="T2" fmla="*/ 0 w 123"/>
              <a:gd name="T3" fmla="*/ 2147483647 h 93"/>
              <a:gd name="T4" fmla="*/ 2147483647 w 123"/>
              <a:gd name="T5" fmla="*/ 2147483647 h 93"/>
              <a:gd name="T6" fmla="*/ 2147483647 w 123"/>
              <a:gd name="T7" fmla="*/ 2147483647 h 93"/>
              <a:gd name="T8" fmla="*/ 2147483647 w 123"/>
              <a:gd name="T9" fmla="*/ 2147483647 h 93"/>
              <a:gd name="T10" fmla="*/ 2147483647 w 123"/>
              <a:gd name="T11" fmla="*/ 2147483647 h 93"/>
              <a:gd name="T12" fmla="*/ 2147483647 w 123"/>
              <a:gd name="T13" fmla="*/ 2147483647 h 93"/>
              <a:gd name="T14" fmla="*/ 2147483647 w 123"/>
              <a:gd name="T15" fmla="*/ 2147483647 h 93"/>
              <a:gd name="T16" fmla="*/ 2147483647 w 123"/>
              <a:gd name="T17" fmla="*/ 2147483647 h 93"/>
              <a:gd name="T18" fmla="*/ 2147483647 w 123"/>
              <a:gd name="T19" fmla="*/ 2147483647 h 93"/>
              <a:gd name="T20" fmla="*/ 2147483647 w 123"/>
              <a:gd name="T21" fmla="*/ 2147483647 h 93"/>
              <a:gd name="T22" fmla="*/ 2147483647 w 123"/>
              <a:gd name="T23" fmla="*/ 2147483647 h 93"/>
              <a:gd name="T24" fmla="*/ 2147483647 w 123"/>
              <a:gd name="T25" fmla="*/ 2147483647 h 93"/>
              <a:gd name="T26" fmla="*/ 2147483647 w 123"/>
              <a:gd name="T27" fmla="*/ 2147483647 h 93"/>
              <a:gd name="T28" fmla="*/ 2147483647 w 123"/>
              <a:gd name="T29" fmla="*/ 2147483647 h 93"/>
              <a:gd name="T30" fmla="*/ 2147483647 w 123"/>
              <a:gd name="T31" fmla="*/ 2147483647 h 93"/>
              <a:gd name="T32" fmla="*/ 2147483647 w 123"/>
              <a:gd name="T33" fmla="*/ 2147483647 h 93"/>
              <a:gd name="T34" fmla="*/ 2147483647 w 123"/>
              <a:gd name="T35" fmla="*/ 2147483647 h 93"/>
              <a:gd name="T36" fmla="*/ 2147483647 w 123"/>
              <a:gd name="T37" fmla="*/ 2147483647 h 93"/>
              <a:gd name="T38" fmla="*/ 2147483647 w 123"/>
              <a:gd name="T39" fmla="*/ 2147483647 h 93"/>
              <a:gd name="T40" fmla="*/ 2147483647 w 123"/>
              <a:gd name="T41" fmla="*/ 2147483647 h 93"/>
              <a:gd name="T42" fmla="*/ 2147483647 w 123"/>
              <a:gd name="T43" fmla="*/ 2147483647 h 93"/>
              <a:gd name="T44" fmla="*/ 2147483647 w 123"/>
              <a:gd name="T45" fmla="*/ 2147483647 h 93"/>
              <a:gd name="T46" fmla="*/ 2147483647 w 123"/>
              <a:gd name="T47" fmla="*/ 2147483647 h 93"/>
              <a:gd name="T48" fmla="*/ 2147483647 w 123"/>
              <a:gd name="T49" fmla="*/ 2147483647 h 93"/>
              <a:gd name="T50" fmla="*/ 2147483647 w 123"/>
              <a:gd name="T51" fmla="*/ 2147483647 h 93"/>
              <a:gd name="T52" fmla="*/ 2147483647 w 123"/>
              <a:gd name="T53" fmla="*/ 2147483647 h 93"/>
              <a:gd name="T54" fmla="*/ 2147483647 w 123"/>
              <a:gd name="T55" fmla="*/ 2147483647 h 93"/>
              <a:gd name="T56" fmla="*/ 2147483647 w 123"/>
              <a:gd name="T57" fmla="*/ 2147483647 h 93"/>
              <a:gd name="T58" fmla="*/ 2147483647 w 123"/>
              <a:gd name="T59" fmla="*/ 2147483647 h 93"/>
              <a:gd name="T60" fmla="*/ 2147483647 w 123"/>
              <a:gd name="T61" fmla="*/ 2147483647 h 93"/>
              <a:gd name="T62" fmla="*/ 2147483647 w 123"/>
              <a:gd name="T63" fmla="*/ 2147483647 h 93"/>
              <a:gd name="T64" fmla="*/ 2147483647 w 123"/>
              <a:gd name="T65" fmla="*/ 2147483647 h 93"/>
              <a:gd name="T66" fmla="*/ 2147483647 w 123"/>
              <a:gd name="T67" fmla="*/ 2147483647 h 93"/>
              <a:gd name="T68" fmla="*/ 2147483647 w 123"/>
              <a:gd name="T69" fmla="*/ 2147483647 h 93"/>
              <a:gd name="T70" fmla="*/ 2147483647 w 123"/>
              <a:gd name="T71" fmla="*/ 2147483647 h 93"/>
              <a:gd name="T72" fmla="*/ 2147483647 w 123"/>
              <a:gd name="T73" fmla="*/ 2147483647 h 93"/>
              <a:gd name="T74" fmla="*/ 2147483647 w 123"/>
              <a:gd name="T75" fmla="*/ 2147483647 h 93"/>
              <a:gd name="T76" fmla="*/ 2147483647 w 123"/>
              <a:gd name="T77" fmla="*/ 2147483647 h 93"/>
              <a:gd name="T78" fmla="*/ 2147483647 w 123"/>
              <a:gd name="T79" fmla="*/ 2147483647 h 93"/>
              <a:gd name="T80" fmla="*/ 2147483647 w 123"/>
              <a:gd name="T81" fmla="*/ 2147483647 h 93"/>
              <a:gd name="T82" fmla="*/ 2147483647 w 123"/>
              <a:gd name="T83" fmla="*/ 2147483647 h 93"/>
              <a:gd name="T84" fmla="*/ 2147483647 w 123"/>
              <a:gd name="T85" fmla="*/ 2147483647 h 93"/>
              <a:gd name="T86" fmla="*/ 2147483647 w 123"/>
              <a:gd name="T87" fmla="*/ 2147483647 h 93"/>
              <a:gd name="T88" fmla="*/ 2147483647 w 123"/>
              <a:gd name="T89" fmla="*/ 2147483647 h 93"/>
              <a:gd name="T90" fmla="*/ 2147483647 w 123"/>
              <a:gd name="T91" fmla="*/ 2147483647 h 93"/>
              <a:gd name="T92" fmla="*/ 2147483647 w 123"/>
              <a:gd name="T93" fmla="*/ 2147483647 h 93"/>
              <a:gd name="T94" fmla="*/ 2147483647 w 123"/>
              <a:gd name="T95" fmla="*/ 2147483647 h 93"/>
              <a:gd name="T96" fmla="*/ 2147483647 w 123"/>
              <a:gd name="T97" fmla="*/ 2147483647 h 93"/>
              <a:gd name="T98" fmla="*/ 2147483647 w 123"/>
              <a:gd name="T99" fmla="*/ 2147483647 h 93"/>
              <a:gd name="T100" fmla="*/ 2147483647 w 123"/>
              <a:gd name="T101" fmla="*/ 2147483647 h 93"/>
              <a:gd name="T102" fmla="*/ 2147483647 w 123"/>
              <a:gd name="T103" fmla="*/ 2147483647 h 93"/>
              <a:gd name="T104" fmla="*/ 2147483647 w 123"/>
              <a:gd name="T105" fmla="*/ 2147483647 h 93"/>
              <a:gd name="T106" fmla="*/ 2147483647 w 123"/>
              <a:gd name="T107" fmla="*/ 2147483647 h 93"/>
              <a:gd name="T108" fmla="*/ 2147483647 w 123"/>
              <a:gd name="T109" fmla="*/ 2147483647 h 93"/>
              <a:gd name="T110" fmla="*/ 2147483647 w 123"/>
              <a:gd name="T111" fmla="*/ 2147483647 h 93"/>
              <a:gd name="T112" fmla="*/ 2147483647 w 123"/>
              <a:gd name="T113" fmla="*/ 2147483647 h 93"/>
              <a:gd name="T114" fmla="*/ 2147483647 w 123"/>
              <a:gd name="T115" fmla="*/ 2147483647 h 93"/>
              <a:gd name="T116" fmla="*/ 2147483647 w 123"/>
              <a:gd name="T117" fmla="*/ 2147483647 h 93"/>
              <a:gd name="T118" fmla="*/ 2147483647 w 123"/>
              <a:gd name="T119" fmla="*/ 2147483647 h 9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3"/>
              <a:gd name="T181" fmla="*/ 0 h 93"/>
              <a:gd name="T182" fmla="*/ 123 w 123"/>
              <a:gd name="T183" fmla="*/ 93 h 9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3" h="93">
                <a:moveTo>
                  <a:pt x="38" y="3"/>
                </a:moveTo>
                <a:lnTo>
                  <a:pt x="0" y="7"/>
                </a:lnTo>
                <a:lnTo>
                  <a:pt x="0" y="8"/>
                </a:lnTo>
                <a:lnTo>
                  <a:pt x="0" y="9"/>
                </a:lnTo>
                <a:lnTo>
                  <a:pt x="0" y="10"/>
                </a:lnTo>
                <a:lnTo>
                  <a:pt x="1" y="12"/>
                </a:lnTo>
                <a:lnTo>
                  <a:pt x="2" y="12"/>
                </a:lnTo>
                <a:lnTo>
                  <a:pt x="4" y="13"/>
                </a:lnTo>
                <a:lnTo>
                  <a:pt x="4" y="14"/>
                </a:lnTo>
                <a:lnTo>
                  <a:pt x="3" y="15"/>
                </a:lnTo>
                <a:lnTo>
                  <a:pt x="3" y="16"/>
                </a:lnTo>
                <a:lnTo>
                  <a:pt x="4" y="16"/>
                </a:lnTo>
                <a:lnTo>
                  <a:pt x="4" y="17"/>
                </a:lnTo>
                <a:lnTo>
                  <a:pt x="3" y="18"/>
                </a:lnTo>
                <a:lnTo>
                  <a:pt x="3" y="19"/>
                </a:lnTo>
                <a:lnTo>
                  <a:pt x="4" y="19"/>
                </a:lnTo>
                <a:lnTo>
                  <a:pt x="6" y="18"/>
                </a:lnTo>
                <a:lnTo>
                  <a:pt x="7" y="18"/>
                </a:lnTo>
                <a:lnTo>
                  <a:pt x="7" y="16"/>
                </a:lnTo>
                <a:lnTo>
                  <a:pt x="8" y="15"/>
                </a:lnTo>
                <a:lnTo>
                  <a:pt x="9" y="15"/>
                </a:lnTo>
                <a:lnTo>
                  <a:pt x="10" y="15"/>
                </a:lnTo>
                <a:lnTo>
                  <a:pt x="10" y="16"/>
                </a:lnTo>
                <a:lnTo>
                  <a:pt x="9" y="17"/>
                </a:lnTo>
                <a:lnTo>
                  <a:pt x="10" y="17"/>
                </a:lnTo>
                <a:lnTo>
                  <a:pt x="12" y="16"/>
                </a:lnTo>
                <a:lnTo>
                  <a:pt x="19" y="14"/>
                </a:lnTo>
                <a:lnTo>
                  <a:pt x="20" y="14"/>
                </a:lnTo>
                <a:lnTo>
                  <a:pt x="20" y="15"/>
                </a:lnTo>
                <a:lnTo>
                  <a:pt x="19" y="16"/>
                </a:lnTo>
                <a:lnTo>
                  <a:pt x="22" y="16"/>
                </a:lnTo>
                <a:lnTo>
                  <a:pt x="25" y="17"/>
                </a:lnTo>
                <a:lnTo>
                  <a:pt x="28" y="19"/>
                </a:lnTo>
                <a:lnTo>
                  <a:pt x="29" y="19"/>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1" y="90"/>
                </a:lnTo>
                <a:lnTo>
                  <a:pt x="111"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79" y="6"/>
                </a:lnTo>
                <a:lnTo>
                  <a:pt x="40" y="8"/>
                </a:lnTo>
                <a:lnTo>
                  <a:pt x="39" y="7"/>
                </a:lnTo>
                <a:lnTo>
                  <a:pt x="39" y="6"/>
                </a:lnTo>
                <a:lnTo>
                  <a:pt x="38" y="4"/>
                </a:lnTo>
                <a:lnTo>
                  <a:pt x="38" y="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6" name="Freeform 20"/>
          <p:cNvSpPr>
            <a:spLocks/>
          </p:cNvSpPr>
          <p:nvPr/>
        </p:nvSpPr>
        <p:spPr bwMode="auto">
          <a:xfrm>
            <a:off x="3741738" y="2452688"/>
            <a:ext cx="766762" cy="604837"/>
          </a:xfrm>
          <a:custGeom>
            <a:avLst/>
            <a:gdLst>
              <a:gd name="T0" fmla="*/ 2147483647 w 94"/>
              <a:gd name="T1" fmla="*/ 2147483647 h 78"/>
              <a:gd name="T2" fmla="*/ 2147483647 w 94"/>
              <a:gd name="T3" fmla="*/ 2147483647 h 78"/>
              <a:gd name="T4" fmla="*/ 2147483647 w 94"/>
              <a:gd name="T5" fmla="*/ 2147483647 h 78"/>
              <a:gd name="T6" fmla="*/ 2147483647 w 94"/>
              <a:gd name="T7" fmla="*/ 0 h 78"/>
              <a:gd name="T8" fmla="*/ 2147483647 w 94"/>
              <a:gd name="T9" fmla="*/ 2147483647 h 78"/>
              <a:gd name="T10" fmla="*/ 2147483647 w 94"/>
              <a:gd name="T11" fmla="*/ 2147483647 h 78"/>
              <a:gd name="T12" fmla="*/ 2147483647 w 94"/>
              <a:gd name="T13" fmla="*/ 2147483647 h 78"/>
              <a:gd name="T14" fmla="*/ 0 w 94"/>
              <a:gd name="T15" fmla="*/ 2147483647 h 78"/>
              <a:gd name="T16" fmla="*/ 2147483647 w 94"/>
              <a:gd name="T17" fmla="*/ 2147483647 h 78"/>
              <a:gd name="T18" fmla="*/ 2147483647 w 94"/>
              <a:gd name="T19" fmla="*/ 2147483647 h 78"/>
              <a:gd name="T20" fmla="*/ 2147483647 w 94"/>
              <a:gd name="T21" fmla="*/ 2147483647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
              <a:gd name="T34" fmla="*/ 0 h 78"/>
              <a:gd name="T35" fmla="*/ 94 w 94"/>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 h="78">
                <a:moveTo>
                  <a:pt x="88" y="78"/>
                </a:moveTo>
                <a:lnTo>
                  <a:pt x="91" y="44"/>
                </a:lnTo>
                <a:lnTo>
                  <a:pt x="94" y="10"/>
                </a:lnTo>
                <a:lnTo>
                  <a:pt x="10" y="0"/>
                </a:lnTo>
                <a:lnTo>
                  <a:pt x="9" y="8"/>
                </a:lnTo>
                <a:lnTo>
                  <a:pt x="3" y="50"/>
                </a:lnTo>
                <a:lnTo>
                  <a:pt x="2" y="50"/>
                </a:lnTo>
                <a:lnTo>
                  <a:pt x="0" y="67"/>
                </a:lnTo>
                <a:lnTo>
                  <a:pt x="25" y="71"/>
                </a:lnTo>
                <a:lnTo>
                  <a:pt x="88" y="78"/>
                </a:lnTo>
                <a:close/>
              </a:path>
            </a:pathLst>
          </a:custGeom>
          <a:solidFill>
            <a:srgbClr val="0000A0"/>
          </a:solidFill>
          <a:ln w="12700" cmpd="sng">
            <a:solidFill>
              <a:schemeClr val="tx1"/>
            </a:solidFill>
            <a:prstDash val="solid"/>
            <a:round/>
            <a:headEnd/>
            <a:tailEnd/>
          </a:ln>
        </p:spPr>
        <p:txBody>
          <a:bodyPr/>
          <a:lstStyle/>
          <a:p>
            <a:endParaRPr lang="en-US"/>
          </a:p>
        </p:txBody>
      </p:sp>
      <p:sp>
        <p:nvSpPr>
          <p:cNvPr id="7" name="Freeform 21"/>
          <p:cNvSpPr>
            <a:spLocks/>
          </p:cNvSpPr>
          <p:nvPr/>
        </p:nvSpPr>
        <p:spPr bwMode="auto">
          <a:xfrm>
            <a:off x="3865563" y="3003550"/>
            <a:ext cx="804862" cy="595313"/>
          </a:xfrm>
          <a:custGeom>
            <a:avLst/>
            <a:gdLst>
              <a:gd name="T0" fmla="*/ 0 w 99"/>
              <a:gd name="T1" fmla="*/ 2147483647 h 77"/>
              <a:gd name="T2" fmla="*/ 2147483647 w 99"/>
              <a:gd name="T3" fmla="*/ 0 h 77"/>
              <a:gd name="T4" fmla="*/ 2147483647 w 99"/>
              <a:gd name="T5" fmla="*/ 2147483647 h 77"/>
              <a:gd name="T6" fmla="*/ 2147483647 w 99"/>
              <a:gd name="T7" fmla="*/ 2147483647 h 77"/>
              <a:gd name="T8" fmla="*/ 2147483647 w 99"/>
              <a:gd name="T9" fmla="*/ 2147483647 h 77"/>
              <a:gd name="T10" fmla="*/ 2147483647 w 99"/>
              <a:gd name="T11" fmla="*/ 2147483647 h 77"/>
              <a:gd name="T12" fmla="*/ 2147483647 w 99"/>
              <a:gd name="T13" fmla="*/ 2147483647 h 77"/>
              <a:gd name="T14" fmla="*/ 0 w 99"/>
              <a:gd name="T15" fmla="*/ 2147483647 h 77"/>
              <a:gd name="T16" fmla="*/ 0 w 99"/>
              <a:gd name="T17" fmla="*/ 2147483647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
              <a:gd name="T28" fmla="*/ 0 h 77"/>
              <a:gd name="T29" fmla="*/ 99 w 99"/>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 h="77">
                <a:moveTo>
                  <a:pt x="0" y="67"/>
                </a:moveTo>
                <a:lnTo>
                  <a:pt x="10" y="0"/>
                </a:lnTo>
                <a:lnTo>
                  <a:pt x="73" y="7"/>
                </a:lnTo>
                <a:lnTo>
                  <a:pt x="99" y="9"/>
                </a:lnTo>
                <a:lnTo>
                  <a:pt x="98" y="26"/>
                </a:lnTo>
                <a:lnTo>
                  <a:pt x="95" y="77"/>
                </a:lnTo>
                <a:lnTo>
                  <a:pt x="82" y="76"/>
                </a:lnTo>
                <a:lnTo>
                  <a:pt x="0" y="67"/>
                </a:lnTo>
                <a:close/>
              </a:path>
            </a:pathLst>
          </a:custGeom>
          <a:solidFill>
            <a:srgbClr val="6987EB"/>
          </a:solidFill>
          <a:ln w="12700" cmpd="sng">
            <a:solidFill>
              <a:schemeClr val="tx1"/>
            </a:solidFill>
            <a:prstDash val="solid"/>
            <a:round/>
            <a:headEnd/>
            <a:tailEnd/>
          </a:ln>
        </p:spPr>
        <p:txBody>
          <a:bodyPr/>
          <a:lstStyle/>
          <a:p>
            <a:endParaRPr lang="en-US"/>
          </a:p>
        </p:txBody>
      </p:sp>
      <p:sp>
        <p:nvSpPr>
          <p:cNvPr id="8" name="Freeform 22"/>
          <p:cNvSpPr>
            <a:spLocks/>
          </p:cNvSpPr>
          <p:nvPr/>
        </p:nvSpPr>
        <p:spPr bwMode="auto">
          <a:xfrm>
            <a:off x="3759200" y="3521075"/>
            <a:ext cx="771525" cy="758825"/>
          </a:xfrm>
          <a:custGeom>
            <a:avLst/>
            <a:gdLst>
              <a:gd name="T0" fmla="*/ 2147483647 w 95"/>
              <a:gd name="T1" fmla="*/ 0 h 98"/>
              <a:gd name="T2" fmla="*/ 0 w 95"/>
              <a:gd name="T3" fmla="*/ 2147483647 h 98"/>
              <a:gd name="T4" fmla="*/ 0 w 95"/>
              <a:gd name="T5" fmla="*/ 2147483647 h 98"/>
              <a:gd name="T6" fmla="*/ 2147483647 w 95"/>
              <a:gd name="T7" fmla="*/ 2147483647 h 98"/>
              <a:gd name="T8" fmla="*/ 2147483647 w 95"/>
              <a:gd name="T9" fmla="*/ 2147483647 h 98"/>
              <a:gd name="T10" fmla="*/ 2147483647 w 95"/>
              <a:gd name="T11" fmla="*/ 2147483647 h 98"/>
              <a:gd name="T12" fmla="*/ 2147483647 w 95"/>
              <a:gd name="T13" fmla="*/ 2147483647 h 98"/>
              <a:gd name="T14" fmla="*/ 2147483647 w 95"/>
              <a:gd name="T15" fmla="*/ 2147483647 h 98"/>
              <a:gd name="T16" fmla="*/ 2147483647 w 95"/>
              <a:gd name="T17" fmla="*/ 2147483647 h 98"/>
              <a:gd name="T18" fmla="*/ 2147483647 w 95"/>
              <a:gd name="T19" fmla="*/ 2147483647 h 98"/>
              <a:gd name="T20" fmla="*/ 2147483647 w 95"/>
              <a:gd name="T21" fmla="*/ 2147483647 h 98"/>
              <a:gd name="T22" fmla="*/ 2147483647 w 95"/>
              <a:gd name="T23" fmla="*/ 2147483647 h 98"/>
              <a:gd name="T24" fmla="*/ 2147483647 w 95"/>
              <a:gd name="T25" fmla="*/ 2147483647 h 98"/>
              <a:gd name="T26" fmla="*/ 2147483647 w 95"/>
              <a:gd name="T27" fmla="*/ 2147483647 h 98"/>
              <a:gd name="T28" fmla="*/ 2147483647 w 95"/>
              <a:gd name="T29" fmla="*/ 2147483647 h 98"/>
              <a:gd name="T30" fmla="*/ 2147483647 w 95"/>
              <a:gd name="T31" fmla="*/ 2147483647 h 98"/>
              <a:gd name="T32" fmla="*/ 2147483647 w 95"/>
              <a:gd name="T33" fmla="*/ 0 h 98"/>
              <a:gd name="T34" fmla="*/ 2147483647 w 95"/>
              <a:gd name="T35" fmla="*/ 0 h 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5"/>
              <a:gd name="T55" fmla="*/ 0 h 98"/>
              <a:gd name="T56" fmla="*/ 95 w 95"/>
              <a:gd name="T57" fmla="*/ 98 h 9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5" h="98">
                <a:moveTo>
                  <a:pt x="13" y="0"/>
                </a:moveTo>
                <a:lnTo>
                  <a:pt x="0" y="96"/>
                </a:lnTo>
                <a:lnTo>
                  <a:pt x="12" y="98"/>
                </a:lnTo>
                <a:lnTo>
                  <a:pt x="13" y="90"/>
                </a:lnTo>
                <a:lnTo>
                  <a:pt x="37" y="93"/>
                </a:lnTo>
                <a:lnTo>
                  <a:pt x="36" y="92"/>
                </a:lnTo>
                <a:lnTo>
                  <a:pt x="37" y="91"/>
                </a:lnTo>
                <a:lnTo>
                  <a:pt x="36" y="90"/>
                </a:lnTo>
                <a:lnTo>
                  <a:pt x="87" y="94"/>
                </a:lnTo>
                <a:lnTo>
                  <a:pt x="93" y="18"/>
                </a:lnTo>
                <a:lnTo>
                  <a:pt x="94" y="18"/>
                </a:lnTo>
                <a:lnTo>
                  <a:pt x="95" y="9"/>
                </a:lnTo>
                <a:lnTo>
                  <a:pt x="13"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9" name="Freeform 25"/>
          <p:cNvSpPr>
            <a:spLocks/>
          </p:cNvSpPr>
          <p:nvPr/>
        </p:nvSpPr>
        <p:spPr bwMode="auto">
          <a:xfrm>
            <a:off x="7494588" y="2266950"/>
            <a:ext cx="187325" cy="325438"/>
          </a:xfrm>
          <a:custGeom>
            <a:avLst/>
            <a:gdLst>
              <a:gd name="T0" fmla="*/ 0 w 23"/>
              <a:gd name="T1" fmla="*/ 2147483647 h 42"/>
              <a:gd name="T2" fmla="*/ 2147483647 w 23"/>
              <a:gd name="T3" fmla="*/ 2147483647 h 42"/>
              <a:gd name="T4" fmla="*/ 0 w 23"/>
              <a:gd name="T5" fmla="*/ 2147483647 h 42"/>
              <a:gd name="T6" fmla="*/ 2147483647 w 23"/>
              <a:gd name="T7" fmla="*/ 2147483647 h 42"/>
              <a:gd name="T8" fmla="*/ 2147483647 w 23"/>
              <a:gd name="T9" fmla="*/ 2147483647 h 42"/>
              <a:gd name="T10" fmla="*/ 2147483647 w 23"/>
              <a:gd name="T11" fmla="*/ 2147483647 h 42"/>
              <a:gd name="T12" fmla="*/ 2147483647 w 23"/>
              <a:gd name="T13" fmla="*/ 2147483647 h 42"/>
              <a:gd name="T14" fmla="*/ 2147483647 w 23"/>
              <a:gd name="T15" fmla="*/ 2147483647 h 42"/>
              <a:gd name="T16" fmla="*/ 2147483647 w 23"/>
              <a:gd name="T17" fmla="*/ 2147483647 h 42"/>
              <a:gd name="T18" fmla="*/ 2147483647 w 23"/>
              <a:gd name="T19" fmla="*/ 2147483647 h 42"/>
              <a:gd name="T20" fmla="*/ 2147483647 w 23"/>
              <a:gd name="T21" fmla="*/ 2147483647 h 42"/>
              <a:gd name="T22" fmla="*/ 2147483647 w 23"/>
              <a:gd name="T23" fmla="*/ 2147483647 h 42"/>
              <a:gd name="T24" fmla="*/ 2147483647 w 23"/>
              <a:gd name="T25" fmla="*/ 2147483647 h 42"/>
              <a:gd name="T26" fmla="*/ 2147483647 w 23"/>
              <a:gd name="T27" fmla="*/ 2147483647 h 42"/>
              <a:gd name="T28" fmla="*/ 2147483647 w 23"/>
              <a:gd name="T29" fmla="*/ 2147483647 h 42"/>
              <a:gd name="T30" fmla="*/ 2147483647 w 23"/>
              <a:gd name="T31" fmla="*/ 2147483647 h 42"/>
              <a:gd name="T32" fmla="*/ 2147483647 w 23"/>
              <a:gd name="T33" fmla="*/ 2147483647 h 42"/>
              <a:gd name="T34" fmla="*/ 2147483647 w 23"/>
              <a:gd name="T35" fmla="*/ 2147483647 h 42"/>
              <a:gd name="T36" fmla="*/ 2147483647 w 23"/>
              <a:gd name="T37" fmla="*/ 2147483647 h 42"/>
              <a:gd name="T38" fmla="*/ 2147483647 w 23"/>
              <a:gd name="T39" fmla="*/ 2147483647 h 42"/>
              <a:gd name="T40" fmla="*/ 2147483647 w 23"/>
              <a:gd name="T41" fmla="*/ 2147483647 h 42"/>
              <a:gd name="T42" fmla="*/ 2147483647 w 23"/>
              <a:gd name="T43" fmla="*/ 2147483647 h 42"/>
              <a:gd name="T44" fmla="*/ 2147483647 w 23"/>
              <a:gd name="T45" fmla="*/ 2147483647 h 42"/>
              <a:gd name="T46" fmla="*/ 2147483647 w 23"/>
              <a:gd name="T47" fmla="*/ 2147483647 h 42"/>
              <a:gd name="T48" fmla="*/ 2147483647 w 23"/>
              <a:gd name="T49" fmla="*/ 2147483647 h 42"/>
              <a:gd name="T50" fmla="*/ 2147483647 w 23"/>
              <a:gd name="T51" fmla="*/ 2147483647 h 42"/>
              <a:gd name="T52" fmla="*/ 2147483647 w 23"/>
              <a:gd name="T53" fmla="*/ 2147483647 h 42"/>
              <a:gd name="T54" fmla="*/ 2147483647 w 23"/>
              <a:gd name="T55" fmla="*/ 2147483647 h 42"/>
              <a:gd name="T56" fmla="*/ 2147483647 w 23"/>
              <a:gd name="T57" fmla="*/ 2147483647 h 42"/>
              <a:gd name="T58" fmla="*/ 2147483647 w 23"/>
              <a:gd name="T59" fmla="*/ 2147483647 h 42"/>
              <a:gd name="T60" fmla="*/ 2147483647 w 23"/>
              <a:gd name="T61" fmla="*/ 2147483647 h 42"/>
              <a:gd name="T62" fmla="*/ 2147483647 w 23"/>
              <a:gd name="T63" fmla="*/ 2147483647 h 42"/>
              <a:gd name="T64" fmla="*/ 2147483647 w 23"/>
              <a:gd name="T65" fmla="*/ 2147483647 h 42"/>
              <a:gd name="T66" fmla="*/ 2147483647 w 23"/>
              <a:gd name="T67" fmla="*/ 2147483647 h 42"/>
              <a:gd name="T68" fmla="*/ 2147483647 w 23"/>
              <a:gd name="T69" fmla="*/ 2147483647 h 42"/>
              <a:gd name="T70" fmla="*/ 2147483647 w 23"/>
              <a:gd name="T71" fmla="*/ 2147483647 h 42"/>
              <a:gd name="T72" fmla="*/ 2147483647 w 23"/>
              <a:gd name="T73" fmla="*/ 2147483647 h 42"/>
              <a:gd name="T74" fmla="*/ 2147483647 w 23"/>
              <a:gd name="T75" fmla="*/ 2147483647 h 42"/>
              <a:gd name="T76" fmla="*/ 2147483647 w 23"/>
              <a:gd name="T77" fmla="*/ 2147483647 h 42"/>
              <a:gd name="T78" fmla="*/ 2147483647 w 23"/>
              <a:gd name="T79" fmla="*/ 2147483647 h 42"/>
              <a:gd name="T80" fmla="*/ 2147483647 w 23"/>
              <a:gd name="T81" fmla="*/ 0 h 42"/>
              <a:gd name="T82" fmla="*/ 0 w 23"/>
              <a:gd name="T83" fmla="*/ 2147483647 h 42"/>
              <a:gd name="T84" fmla="*/ 0 w 23"/>
              <a:gd name="T85" fmla="*/ 2147483647 h 4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
              <a:gd name="T130" fmla="*/ 0 h 42"/>
              <a:gd name="T131" fmla="*/ 23 w 23"/>
              <a:gd name="T132" fmla="*/ 42 h 4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2"/>
                </a:lnTo>
                <a:lnTo>
                  <a:pt x="21" y="0"/>
                </a:lnTo>
                <a:lnTo>
                  <a:pt x="0" y="5"/>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0" name="Freeform 42"/>
          <p:cNvSpPr>
            <a:spLocks/>
          </p:cNvSpPr>
          <p:nvPr/>
        </p:nvSpPr>
        <p:spPr bwMode="auto">
          <a:xfrm>
            <a:off x="3327400" y="2794000"/>
            <a:ext cx="619125" cy="727075"/>
          </a:xfrm>
          <a:custGeom>
            <a:avLst/>
            <a:gdLst>
              <a:gd name="T0" fmla="*/ 2147483647 w 76"/>
              <a:gd name="T1" fmla="*/ 2147483647 h 94"/>
              <a:gd name="T2" fmla="*/ 2147483647 w 76"/>
              <a:gd name="T3" fmla="*/ 2147483647 h 94"/>
              <a:gd name="T4" fmla="*/ 2147483647 w 76"/>
              <a:gd name="T5" fmla="*/ 2147483647 h 94"/>
              <a:gd name="T6" fmla="*/ 2147483647 w 76"/>
              <a:gd name="T7" fmla="*/ 2147483647 h 94"/>
              <a:gd name="T8" fmla="*/ 2147483647 w 76"/>
              <a:gd name="T9" fmla="*/ 0 h 94"/>
              <a:gd name="T10" fmla="*/ 0 w 76"/>
              <a:gd name="T11" fmla="*/ 2147483647 h 94"/>
              <a:gd name="T12" fmla="*/ 0 w 76"/>
              <a:gd name="T13" fmla="*/ 2147483647 h 94"/>
              <a:gd name="T14" fmla="*/ 2147483647 w 76"/>
              <a:gd name="T15" fmla="*/ 2147483647 h 94"/>
              <a:gd name="T16" fmla="*/ 2147483647 w 76"/>
              <a:gd name="T17" fmla="*/ 2147483647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
              <a:gd name="T28" fmla="*/ 0 h 94"/>
              <a:gd name="T29" fmla="*/ 76 w 76"/>
              <a:gd name="T30" fmla="*/ 94 h 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 h="94">
                <a:moveTo>
                  <a:pt x="66" y="94"/>
                </a:moveTo>
                <a:lnTo>
                  <a:pt x="76" y="27"/>
                </a:lnTo>
                <a:lnTo>
                  <a:pt x="51" y="23"/>
                </a:lnTo>
                <a:lnTo>
                  <a:pt x="53" y="6"/>
                </a:lnTo>
                <a:lnTo>
                  <a:pt x="16" y="0"/>
                </a:lnTo>
                <a:lnTo>
                  <a:pt x="0" y="84"/>
                </a:lnTo>
                <a:lnTo>
                  <a:pt x="66" y="94"/>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1" name="Freeform 43"/>
          <p:cNvSpPr>
            <a:spLocks/>
          </p:cNvSpPr>
          <p:nvPr/>
        </p:nvSpPr>
        <p:spPr bwMode="auto">
          <a:xfrm>
            <a:off x="2636838" y="1709738"/>
            <a:ext cx="730250" cy="511175"/>
          </a:xfrm>
          <a:custGeom>
            <a:avLst/>
            <a:gdLst>
              <a:gd name="T0" fmla="*/ 2147483647 w 90"/>
              <a:gd name="T1" fmla="*/ 2147483647 h 66"/>
              <a:gd name="T2" fmla="*/ 0 w 90"/>
              <a:gd name="T3" fmla="*/ 2147483647 h 66"/>
              <a:gd name="T4" fmla="*/ 2147483647 w 90"/>
              <a:gd name="T5" fmla="*/ 2147483647 h 66"/>
              <a:gd name="T6" fmla="*/ 2147483647 w 90"/>
              <a:gd name="T7" fmla="*/ 2147483647 h 66"/>
              <a:gd name="T8" fmla="*/ 2147483647 w 90"/>
              <a:gd name="T9" fmla="*/ 2147483647 h 66"/>
              <a:gd name="T10" fmla="*/ 2147483647 w 90"/>
              <a:gd name="T11" fmla="*/ 2147483647 h 66"/>
              <a:gd name="T12" fmla="*/ 2147483647 w 90"/>
              <a:gd name="T13" fmla="*/ 2147483647 h 66"/>
              <a:gd name="T14" fmla="*/ 2147483647 w 90"/>
              <a:gd name="T15" fmla="*/ 2147483647 h 66"/>
              <a:gd name="T16" fmla="*/ 2147483647 w 90"/>
              <a:gd name="T17" fmla="*/ 2147483647 h 66"/>
              <a:gd name="T18" fmla="*/ 2147483647 w 90"/>
              <a:gd name="T19" fmla="*/ 2147483647 h 66"/>
              <a:gd name="T20" fmla="*/ 2147483647 w 90"/>
              <a:gd name="T21" fmla="*/ 2147483647 h 66"/>
              <a:gd name="T22" fmla="*/ 2147483647 w 90"/>
              <a:gd name="T23" fmla="*/ 2147483647 h 66"/>
              <a:gd name="T24" fmla="*/ 2147483647 w 90"/>
              <a:gd name="T25" fmla="*/ 2147483647 h 66"/>
              <a:gd name="T26" fmla="*/ 2147483647 w 90"/>
              <a:gd name="T27" fmla="*/ 2147483647 h 66"/>
              <a:gd name="T28" fmla="*/ 2147483647 w 90"/>
              <a:gd name="T29" fmla="*/ 2147483647 h 66"/>
              <a:gd name="T30" fmla="*/ 2147483647 w 90"/>
              <a:gd name="T31" fmla="*/ 2147483647 h 66"/>
              <a:gd name="T32" fmla="*/ 2147483647 w 90"/>
              <a:gd name="T33" fmla="*/ 2147483647 h 66"/>
              <a:gd name="T34" fmla="*/ 2147483647 w 90"/>
              <a:gd name="T35" fmla="*/ 2147483647 h 66"/>
              <a:gd name="T36" fmla="*/ 2147483647 w 90"/>
              <a:gd name="T37" fmla="*/ 2147483647 h 66"/>
              <a:gd name="T38" fmla="*/ 2147483647 w 90"/>
              <a:gd name="T39" fmla="*/ 2147483647 h 66"/>
              <a:gd name="T40" fmla="*/ 2147483647 w 90"/>
              <a:gd name="T41" fmla="*/ 2147483647 h 66"/>
              <a:gd name="T42" fmla="*/ 2147483647 w 90"/>
              <a:gd name="T43" fmla="*/ 2147483647 h 66"/>
              <a:gd name="T44" fmla="*/ 2147483647 w 90"/>
              <a:gd name="T45" fmla="*/ 2147483647 h 66"/>
              <a:gd name="T46" fmla="*/ 2147483647 w 90"/>
              <a:gd name="T47" fmla="*/ 2147483647 h 66"/>
              <a:gd name="T48" fmla="*/ 2147483647 w 90"/>
              <a:gd name="T49" fmla="*/ 2147483647 h 66"/>
              <a:gd name="T50" fmla="*/ 2147483647 w 90"/>
              <a:gd name="T51" fmla="*/ 2147483647 h 66"/>
              <a:gd name="T52" fmla="*/ 2147483647 w 90"/>
              <a:gd name="T53" fmla="*/ 2147483647 h 66"/>
              <a:gd name="T54" fmla="*/ 2147483647 w 90"/>
              <a:gd name="T55" fmla="*/ 2147483647 h 66"/>
              <a:gd name="T56" fmla="*/ 2147483647 w 90"/>
              <a:gd name="T57" fmla="*/ 2147483647 h 66"/>
              <a:gd name="T58" fmla="*/ 2147483647 w 90"/>
              <a:gd name="T59" fmla="*/ 2147483647 h 66"/>
              <a:gd name="T60" fmla="*/ 2147483647 w 90"/>
              <a:gd name="T61" fmla="*/ 2147483647 h 66"/>
              <a:gd name="T62" fmla="*/ 2147483647 w 90"/>
              <a:gd name="T63" fmla="*/ 2147483647 h 66"/>
              <a:gd name="T64" fmla="*/ 2147483647 w 90"/>
              <a:gd name="T65" fmla="*/ 2147483647 h 66"/>
              <a:gd name="T66" fmla="*/ 2147483647 w 90"/>
              <a:gd name="T67" fmla="*/ 2147483647 h 66"/>
              <a:gd name="T68" fmla="*/ 2147483647 w 90"/>
              <a:gd name="T69" fmla="*/ 2147483647 h 66"/>
              <a:gd name="T70" fmla="*/ 2147483647 w 90"/>
              <a:gd name="T71" fmla="*/ 2147483647 h 66"/>
              <a:gd name="T72" fmla="*/ 2147483647 w 90"/>
              <a:gd name="T73" fmla="*/ 0 h 66"/>
              <a:gd name="T74" fmla="*/ 2147483647 w 90"/>
              <a:gd name="T75" fmla="*/ 2147483647 h 66"/>
              <a:gd name="T76" fmla="*/ 2147483647 w 90"/>
              <a:gd name="T77" fmla="*/ 2147483647 h 66"/>
              <a:gd name="T78" fmla="*/ 2147483647 w 90"/>
              <a:gd name="T79" fmla="*/ 2147483647 h 66"/>
              <a:gd name="T80" fmla="*/ 2147483647 w 90"/>
              <a:gd name="T81" fmla="*/ 2147483647 h 66"/>
              <a:gd name="T82" fmla="*/ 2147483647 w 90"/>
              <a:gd name="T83" fmla="*/ 2147483647 h 66"/>
              <a:gd name="T84" fmla="*/ 2147483647 w 90"/>
              <a:gd name="T85" fmla="*/ 2147483647 h 66"/>
              <a:gd name="T86" fmla="*/ 2147483647 w 90"/>
              <a:gd name="T87" fmla="*/ 2147483647 h 66"/>
              <a:gd name="T88" fmla="*/ 2147483647 w 90"/>
              <a:gd name="T89" fmla="*/ 2147483647 h 66"/>
              <a:gd name="T90" fmla="*/ 2147483647 w 90"/>
              <a:gd name="T91" fmla="*/ 2147483647 h 66"/>
              <a:gd name="T92" fmla="*/ 2147483647 w 90"/>
              <a:gd name="T93" fmla="*/ 2147483647 h 66"/>
              <a:gd name="T94" fmla="*/ 2147483647 w 90"/>
              <a:gd name="T95" fmla="*/ 2147483647 h 66"/>
              <a:gd name="T96" fmla="*/ 2147483647 w 90"/>
              <a:gd name="T97" fmla="*/ 2147483647 h 66"/>
              <a:gd name="T98" fmla="*/ 2147483647 w 90"/>
              <a:gd name="T99" fmla="*/ 2147483647 h 66"/>
              <a:gd name="T100" fmla="*/ 2147483647 w 90"/>
              <a:gd name="T101" fmla="*/ 2147483647 h 66"/>
              <a:gd name="T102" fmla="*/ 2147483647 w 90"/>
              <a:gd name="T103" fmla="*/ 2147483647 h 66"/>
              <a:gd name="T104" fmla="*/ 2147483647 w 90"/>
              <a:gd name="T105" fmla="*/ 2147483647 h 66"/>
              <a:gd name="T106" fmla="*/ 2147483647 w 90"/>
              <a:gd name="T107" fmla="*/ 2147483647 h 66"/>
              <a:gd name="T108" fmla="*/ 2147483647 w 90"/>
              <a:gd name="T109" fmla="*/ 2147483647 h 66"/>
              <a:gd name="T110" fmla="*/ 2147483647 w 90"/>
              <a:gd name="T111" fmla="*/ 2147483647 h 66"/>
              <a:gd name="T112" fmla="*/ 2147483647 w 90"/>
              <a:gd name="T113" fmla="*/ 2147483647 h 66"/>
              <a:gd name="T114" fmla="*/ 2147483647 w 90"/>
              <a:gd name="T115" fmla="*/ 2147483647 h 66"/>
              <a:gd name="T116" fmla="*/ 2147483647 w 90"/>
              <a:gd name="T117" fmla="*/ 2147483647 h 66"/>
              <a:gd name="T118" fmla="*/ 2147483647 w 90"/>
              <a:gd name="T119" fmla="*/ 2147483647 h 66"/>
              <a:gd name="T120" fmla="*/ 2147483647 w 90"/>
              <a:gd name="T121" fmla="*/ 2147483647 h 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0"/>
              <a:gd name="T184" fmla="*/ 0 h 66"/>
              <a:gd name="T185" fmla="*/ 90 w 90"/>
              <a:gd name="T186" fmla="*/ 66 h 6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0" h="66">
                <a:moveTo>
                  <a:pt x="3" y="42"/>
                </a:moveTo>
                <a:lnTo>
                  <a:pt x="1" y="40"/>
                </a:lnTo>
                <a:lnTo>
                  <a:pt x="0" y="40"/>
                </a:lnTo>
                <a:lnTo>
                  <a:pt x="0" y="39"/>
                </a:lnTo>
                <a:lnTo>
                  <a:pt x="1" y="37"/>
                </a:lnTo>
                <a:lnTo>
                  <a:pt x="1" y="36"/>
                </a:lnTo>
                <a:lnTo>
                  <a:pt x="1" y="35"/>
                </a:lnTo>
                <a:lnTo>
                  <a:pt x="2" y="35"/>
                </a:lnTo>
                <a:lnTo>
                  <a:pt x="2" y="36"/>
                </a:lnTo>
                <a:lnTo>
                  <a:pt x="2" y="37"/>
                </a:lnTo>
                <a:lnTo>
                  <a:pt x="1" y="37"/>
                </a:lnTo>
                <a:lnTo>
                  <a:pt x="2" y="38"/>
                </a:lnTo>
                <a:lnTo>
                  <a:pt x="3" y="36"/>
                </a:lnTo>
                <a:lnTo>
                  <a:pt x="3" y="35"/>
                </a:lnTo>
                <a:lnTo>
                  <a:pt x="4" y="34"/>
                </a:lnTo>
                <a:lnTo>
                  <a:pt x="3" y="33"/>
                </a:lnTo>
                <a:lnTo>
                  <a:pt x="2" y="33"/>
                </a:lnTo>
                <a:lnTo>
                  <a:pt x="2" y="30"/>
                </a:lnTo>
                <a:lnTo>
                  <a:pt x="3" y="30"/>
                </a:lnTo>
                <a:lnTo>
                  <a:pt x="4" y="30"/>
                </a:lnTo>
                <a:lnTo>
                  <a:pt x="5" y="29"/>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80" y="59"/>
                </a:lnTo>
                <a:lnTo>
                  <a:pt x="80" y="60"/>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6" y="43"/>
                </a:lnTo>
                <a:lnTo>
                  <a:pt x="3" y="4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2" name="Freeform 46"/>
          <p:cNvSpPr>
            <a:spLocks/>
          </p:cNvSpPr>
          <p:nvPr/>
        </p:nvSpPr>
        <p:spPr bwMode="auto">
          <a:xfrm>
            <a:off x="3433763" y="1857375"/>
            <a:ext cx="1122362" cy="673100"/>
          </a:xfrm>
          <a:custGeom>
            <a:avLst/>
            <a:gdLst>
              <a:gd name="T0" fmla="*/ 2147483647 w 138"/>
              <a:gd name="T1" fmla="*/ 2147483647 h 87"/>
              <a:gd name="T2" fmla="*/ 2147483647 w 138"/>
              <a:gd name="T3" fmla="*/ 2147483647 h 87"/>
              <a:gd name="T4" fmla="*/ 2147483647 w 138"/>
              <a:gd name="T5" fmla="*/ 2147483647 h 87"/>
              <a:gd name="T6" fmla="*/ 2147483647 w 138"/>
              <a:gd name="T7" fmla="*/ 2147483647 h 87"/>
              <a:gd name="T8" fmla="*/ 2147483647 w 138"/>
              <a:gd name="T9" fmla="*/ 2147483647 h 87"/>
              <a:gd name="T10" fmla="*/ 2147483647 w 138"/>
              <a:gd name="T11" fmla="*/ 2147483647 h 87"/>
              <a:gd name="T12" fmla="*/ 2147483647 w 138"/>
              <a:gd name="T13" fmla="*/ 2147483647 h 87"/>
              <a:gd name="T14" fmla="*/ 2147483647 w 138"/>
              <a:gd name="T15" fmla="*/ 2147483647 h 87"/>
              <a:gd name="T16" fmla="*/ 2147483647 w 138"/>
              <a:gd name="T17" fmla="*/ 2147483647 h 87"/>
              <a:gd name="T18" fmla="*/ 2147483647 w 138"/>
              <a:gd name="T19" fmla="*/ 2147483647 h 87"/>
              <a:gd name="T20" fmla="*/ 2147483647 w 138"/>
              <a:gd name="T21" fmla="*/ 2147483647 h 87"/>
              <a:gd name="T22" fmla="*/ 2147483647 w 138"/>
              <a:gd name="T23" fmla="*/ 2147483647 h 87"/>
              <a:gd name="T24" fmla="*/ 2147483647 w 138"/>
              <a:gd name="T25" fmla="*/ 2147483647 h 87"/>
              <a:gd name="T26" fmla="*/ 2147483647 w 138"/>
              <a:gd name="T27" fmla="*/ 2147483647 h 87"/>
              <a:gd name="T28" fmla="*/ 2147483647 w 138"/>
              <a:gd name="T29" fmla="*/ 2147483647 h 87"/>
              <a:gd name="T30" fmla="*/ 2147483647 w 138"/>
              <a:gd name="T31" fmla="*/ 2147483647 h 87"/>
              <a:gd name="T32" fmla="*/ 2147483647 w 138"/>
              <a:gd name="T33" fmla="*/ 2147483647 h 87"/>
              <a:gd name="T34" fmla="*/ 2147483647 w 138"/>
              <a:gd name="T35" fmla="*/ 2147483647 h 87"/>
              <a:gd name="T36" fmla="*/ 2147483647 w 138"/>
              <a:gd name="T37" fmla="*/ 2147483647 h 87"/>
              <a:gd name="T38" fmla="*/ 2147483647 w 138"/>
              <a:gd name="T39" fmla="*/ 2147483647 h 87"/>
              <a:gd name="T40" fmla="*/ 2147483647 w 138"/>
              <a:gd name="T41" fmla="*/ 2147483647 h 87"/>
              <a:gd name="T42" fmla="*/ 2147483647 w 138"/>
              <a:gd name="T43" fmla="*/ 2147483647 h 87"/>
              <a:gd name="T44" fmla="*/ 2147483647 w 138"/>
              <a:gd name="T45" fmla="*/ 2147483647 h 87"/>
              <a:gd name="T46" fmla="*/ 2147483647 w 138"/>
              <a:gd name="T47" fmla="*/ 2147483647 h 87"/>
              <a:gd name="T48" fmla="*/ 2147483647 w 138"/>
              <a:gd name="T49" fmla="*/ 2147483647 h 87"/>
              <a:gd name="T50" fmla="*/ 2147483647 w 138"/>
              <a:gd name="T51" fmla="*/ 2147483647 h 87"/>
              <a:gd name="T52" fmla="*/ 2147483647 w 138"/>
              <a:gd name="T53" fmla="*/ 2147483647 h 87"/>
              <a:gd name="T54" fmla="*/ 2147483647 w 138"/>
              <a:gd name="T55" fmla="*/ 2147483647 h 87"/>
              <a:gd name="T56" fmla="*/ 2147483647 w 138"/>
              <a:gd name="T57" fmla="*/ 2147483647 h 87"/>
              <a:gd name="T58" fmla="*/ 2147483647 w 138"/>
              <a:gd name="T59" fmla="*/ 2147483647 h 87"/>
              <a:gd name="T60" fmla="*/ 2147483647 w 138"/>
              <a:gd name="T61" fmla="*/ 2147483647 h 87"/>
              <a:gd name="T62" fmla="*/ 2147483647 w 138"/>
              <a:gd name="T63" fmla="*/ 2147483647 h 87"/>
              <a:gd name="T64" fmla="*/ 2147483647 w 138"/>
              <a:gd name="T65" fmla="*/ 0 h 87"/>
              <a:gd name="T66" fmla="*/ 2147483647 w 138"/>
              <a:gd name="T67" fmla="*/ 2147483647 h 87"/>
              <a:gd name="T68" fmla="*/ 2147483647 w 138"/>
              <a:gd name="T69" fmla="*/ 2147483647 h 87"/>
              <a:gd name="T70" fmla="*/ 2147483647 w 138"/>
              <a:gd name="T71" fmla="*/ 2147483647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8"/>
              <a:gd name="T109" fmla="*/ 0 h 87"/>
              <a:gd name="T110" fmla="*/ 138 w 138"/>
              <a:gd name="T111" fmla="*/ 87 h 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3" name="Freeform 47"/>
          <p:cNvSpPr>
            <a:spLocks/>
          </p:cNvSpPr>
          <p:nvPr/>
        </p:nvSpPr>
        <p:spPr bwMode="auto">
          <a:xfrm>
            <a:off x="2759075" y="2662238"/>
            <a:ext cx="698500" cy="1030287"/>
          </a:xfrm>
          <a:custGeom>
            <a:avLst/>
            <a:gdLst>
              <a:gd name="T0" fmla="*/ 2147483647 w 86"/>
              <a:gd name="T1" fmla="*/ 0 h 133"/>
              <a:gd name="T2" fmla="*/ 0 w 86"/>
              <a:gd name="T3" fmla="*/ 2147483647 h 133"/>
              <a:gd name="T4" fmla="*/ 2147483647 w 86"/>
              <a:gd name="T5" fmla="*/ 2147483647 h 133"/>
              <a:gd name="T6" fmla="*/ 2147483647 w 86"/>
              <a:gd name="T7" fmla="*/ 2147483647 h 133"/>
              <a:gd name="T8" fmla="*/ 2147483647 w 86"/>
              <a:gd name="T9" fmla="*/ 2147483647 h 133"/>
              <a:gd name="T10" fmla="*/ 2147483647 w 86"/>
              <a:gd name="T11" fmla="*/ 2147483647 h 133"/>
              <a:gd name="T12" fmla="*/ 2147483647 w 86"/>
              <a:gd name="T13" fmla="*/ 2147483647 h 133"/>
              <a:gd name="T14" fmla="*/ 2147483647 w 86"/>
              <a:gd name="T15" fmla="*/ 2147483647 h 133"/>
              <a:gd name="T16" fmla="*/ 2147483647 w 86"/>
              <a:gd name="T17" fmla="*/ 2147483647 h 133"/>
              <a:gd name="T18" fmla="*/ 2147483647 w 86"/>
              <a:gd name="T19" fmla="*/ 2147483647 h 133"/>
              <a:gd name="T20" fmla="*/ 2147483647 w 86"/>
              <a:gd name="T21" fmla="*/ 2147483647 h 133"/>
              <a:gd name="T22" fmla="*/ 2147483647 w 86"/>
              <a:gd name="T23" fmla="*/ 2147483647 h 133"/>
              <a:gd name="T24" fmla="*/ 2147483647 w 86"/>
              <a:gd name="T25" fmla="*/ 2147483647 h 133"/>
              <a:gd name="T26" fmla="*/ 2147483647 w 86"/>
              <a:gd name="T27" fmla="*/ 2147483647 h 133"/>
              <a:gd name="T28" fmla="*/ 2147483647 w 86"/>
              <a:gd name="T29" fmla="*/ 2147483647 h 133"/>
              <a:gd name="T30" fmla="*/ 2147483647 w 86"/>
              <a:gd name="T31" fmla="*/ 2147483647 h 133"/>
              <a:gd name="T32" fmla="*/ 2147483647 w 86"/>
              <a:gd name="T33" fmla="*/ 2147483647 h 133"/>
              <a:gd name="T34" fmla="*/ 2147483647 w 86"/>
              <a:gd name="T35" fmla="*/ 2147483647 h 133"/>
              <a:gd name="T36" fmla="*/ 2147483647 w 86"/>
              <a:gd name="T37" fmla="*/ 2147483647 h 133"/>
              <a:gd name="T38" fmla="*/ 2147483647 w 86"/>
              <a:gd name="T39" fmla="*/ 2147483647 h 133"/>
              <a:gd name="T40" fmla="*/ 2147483647 w 86"/>
              <a:gd name="T41" fmla="*/ 0 h 133"/>
              <a:gd name="T42" fmla="*/ 2147483647 w 86"/>
              <a:gd name="T43" fmla="*/ 0 h 13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6"/>
              <a:gd name="T67" fmla="*/ 0 h 133"/>
              <a:gd name="T68" fmla="*/ 86 w 86"/>
              <a:gd name="T69" fmla="*/ 133 h 13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4" name="Freeform 48"/>
          <p:cNvSpPr>
            <a:spLocks/>
          </p:cNvSpPr>
          <p:nvPr/>
        </p:nvSpPr>
        <p:spPr bwMode="auto">
          <a:xfrm>
            <a:off x="3124200" y="3444875"/>
            <a:ext cx="741363" cy="820738"/>
          </a:xfrm>
          <a:custGeom>
            <a:avLst/>
            <a:gdLst>
              <a:gd name="T0" fmla="*/ 2147483647 w 91"/>
              <a:gd name="T1" fmla="*/ 2147483647 h 106"/>
              <a:gd name="T2" fmla="*/ 2147483647 w 91"/>
              <a:gd name="T3" fmla="*/ 2147483647 h 106"/>
              <a:gd name="T4" fmla="*/ 2147483647 w 91"/>
              <a:gd name="T5" fmla="*/ 0 h 106"/>
              <a:gd name="T6" fmla="*/ 2147483647 w 91"/>
              <a:gd name="T7" fmla="*/ 0 h 106"/>
              <a:gd name="T8" fmla="*/ 2147483647 w 91"/>
              <a:gd name="T9" fmla="*/ 2147483647 h 106"/>
              <a:gd name="T10" fmla="*/ 2147483647 w 91"/>
              <a:gd name="T11" fmla="*/ 2147483647 h 106"/>
              <a:gd name="T12" fmla="*/ 2147483647 w 91"/>
              <a:gd name="T13" fmla="*/ 2147483647 h 106"/>
              <a:gd name="T14" fmla="*/ 2147483647 w 91"/>
              <a:gd name="T15" fmla="*/ 2147483647 h 106"/>
              <a:gd name="T16" fmla="*/ 2147483647 w 91"/>
              <a:gd name="T17" fmla="*/ 2147483647 h 106"/>
              <a:gd name="T18" fmla="*/ 2147483647 w 91"/>
              <a:gd name="T19" fmla="*/ 2147483647 h 106"/>
              <a:gd name="T20" fmla="*/ 2147483647 w 91"/>
              <a:gd name="T21" fmla="*/ 2147483647 h 106"/>
              <a:gd name="T22" fmla="*/ 2147483647 w 91"/>
              <a:gd name="T23" fmla="*/ 2147483647 h 106"/>
              <a:gd name="T24" fmla="*/ 2147483647 w 91"/>
              <a:gd name="T25" fmla="*/ 2147483647 h 106"/>
              <a:gd name="T26" fmla="*/ 2147483647 w 91"/>
              <a:gd name="T27" fmla="*/ 2147483647 h 106"/>
              <a:gd name="T28" fmla="*/ 2147483647 w 91"/>
              <a:gd name="T29" fmla="*/ 2147483647 h 106"/>
              <a:gd name="T30" fmla="*/ 2147483647 w 91"/>
              <a:gd name="T31" fmla="*/ 2147483647 h 106"/>
              <a:gd name="T32" fmla="*/ 2147483647 w 91"/>
              <a:gd name="T33" fmla="*/ 2147483647 h 106"/>
              <a:gd name="T34" fmla="*/ 2147483647 w 91"/>
              <a:gd name="T35" fmla="*/ 2147483647 h 106"/>
              <a:gd name="T36" fmla="*/ 2147483647 w 91"/>
              <a:gd name="T37" fmla="*/ 2147483647 h 106"/>
              <a:gd name="T38" fmla="*/ 2147483647 w 91"/>
              <a:gd name="T39" fmla="*/ 2147483647 h 106"/>
              <a:gd name="T40" fmla="*/ 2147483647 w 91"/>
              <a:gd name="T41" fmla="*/ 2147483647 h 106"/>
              <a:gd name="T42" fmla="*/ 2147483647 w 91"/>
              <a:gd name="T43" fmla="*/ 2147483647 h 106"/>
              <a:gd name="T44" fmla="*/ 2147483647 w 91"/>
              <a:gd name="T45" fmla="*/ 2147483647 h 106"/>
              <a:gd name="T46" fmla="*/ 2147483647 w 91"/>
              <a:gd name="T47" fmla="*/ 2147483647 h 106"/>
              <a:gd name="T48" fmla="*/ 2147483647 w 91"/>
              <a:gd name="T49" fmla="*/ 2147483647 h 106"/>
              <a:gd name="T50" fmla="*/ 2147483647 w 91"/>
              <a:gd name="T51" fmla="*/ 2147483647 h 106"/>
              <a:gd name="T52" fmla="*/ 2147483647 w 91"/>
              <a:gd name="T53" fmla="*/ 2147483647 h 106"/>
              <a:gd name="T54" fmla="*/ 2147483647 w 91"/>
              <a:gd name="T55" fmla="*/ 2147483647 h 106"/>
              <a:gd name="T56" fmla="*/ 2147483647 w 91"/>
              <a:gd name="T57" fmla="*/ 2147483647 h 106"/>
              <a:gd name="T58" fmla="*/ 2147483647 w 91"/>
              <a:gd name="T59" fmla="*/ 2147483647 h 106"/>
              <a:gd name="T60" fmla="*/ 2147483647 w 91"/>
              <a:gd name="T61" fmla="*/ 2147483647 h 106"/>
              <a:gd name="T62" fmla="*/ 2147483647 w 91"/>
              <a:gd name="T63" fmla="*/ 2147483647 h 106"/>
              <a:gd name="T64" fmla="*/ 2147483647 w 91"/>
              <a:gd name="T65" fmla="*/ 2147483647 h 106"/>
              <a:gd name="T66" fmla="*/ 2147483647 w 91"/>
              <a:gd name="T67" fmla="*/ 2147483647 h 106"/>
              <a:gd name="T68" fmla="*/ 2147483647 w 91"/>
              <a:gd name="T69" fmla="*/ 2147483647 h 106"/>
              <a:gd name="T70" fmla="*/ 2147483647 w 91"/>
              <a:gd name="T71" fmla="*/ 2147483647 h 106"/>
              <a:gd name="T72" fmla="*/ 2147483647 w 91"/>
              <a:gd name="T73" fmla="*/ 2147483647 h 106"/>
              <a:gd name="T74" fmla="*/ 2147483647 w 91"/>
              <a:gd name="T75" fmla="*/ 2147483647 h 106"/>
              <a:gd name="T76" fmla="*/ 2147483647 w 91"/>
              <a:gd name="T77" fmla="*/ 2147483647 h 106"/>
              <a:gd name="T78" fmla="*/ 2147483647 w 91"/>
              <a:gd name="T79" fmla="*/ 2147483647 h 106"/>
              <a:gd name="T80" fmla="*/ 2147483647 w 91"/>
              <a:gd name="T81" fmla="*/ 2147483647 h 106"/>
              <a:gd name="T82" fmla="*/ 2147483647 w 91"/>
              <a:gd name="T83" fmla="*/ 2147483647 h 106"/>
              <a:gd name="T84" fmla="*/ 2147483647 w 91"/>
              <a:gd name="T85" fmla="*/ 2147483647 h 106"/>
              <a:gd name="T86" fmla="*/ 2147483647 w 91"/>
              <a:gd name="T87" fmla="*/ 2147483647 h 106"/>
              <a:gd name="T88" fmla="*/ 2147483647 w 91"/>
              <a:gd name="T89" fmla="*/ 2147483647 h 106"/>
              <a:gd name="T90" fmla="*/ 2147483647 w 91"/>
              <a:gd name="T91" fmla="*/ 2147483647 h 106"/>
              <a:gd name="T92" fmla="*/ 2147483647 w 91"/>
              <a:gd name="T93" fmla="*/ 2147483647 h 106"/>
              <a:gd name="T94" fmla="*/ 2147483647 w 91"/>
              <a:gd name="T95" fmla="*/ 2147483647 h 106"/>
              <a:gd name="T96" fmla="*/ 2147483647 w 91"/>
              <a:gd name="T97" fmla="*/ 2147483647 h 106"/>
              <a:gd name="T98" fmla="*/ 0 w 91"/>
              <a:gd name="T99" fmla="*/ 2147483647 h 106"/>
              <a:gd name="T100" fmla="*/ 2147483647 w 91"/>
              <a:gd name="T101" fmla="*/ 2147483647 h 106"/>
              <a:gd name="T102" fmla="*/ 2147483647 w 91"/>
              <a:gd name="T103" fmla="*/ 2147483647 h 106"/>
              <a:gd name="T104" fmla="*/ 2147483647 w 91"/>
              <a:gd name="T105" fmla="*/ 2147483647 h 106"/>
              <a:gd name="T106" fmla="*/ 2147483647 w 91"/>
              <a:gd name="T107" fmla="*/ 2147483647 h 1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1"/>
              <a:gd name="T163" fmla="*/ 0 h 106"/>
              <a:gd name="T164" fmla="*/ 91 w 91"/>
              <a:gd name="T165" fmla="*/ 106 h 1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1" h="106">
                <a:moveTo>
                  <a:pt x="78" y="106"/>
                </a:moveTo>
                <a:lnTo>
                  <a:pt x="91" y="1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4" y="44"/>
                </a:lnTo>
                <a:lnTo>
                  <a:pt x="15"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5" name="Freeform 49"/>
          <p:cNvSpPr>
            <a:spLocks/>
          </p:cNvSpPr>
          <p:nvPr/>
        </p:nvSpPr>
        <p:spPr bwMode="auto">
          <a:xfrm>
            <a:off x="5183188" y="1981200"/>
            <a:ext cx="723900" cy="773113"/>
          </a:xfrm>
          <a:custGeom>
            <a:avLst/>
            <a:gdLst>
              <a:gd name="T0" fmla="*/ 2147483647 w 89"/>
              <a:gd name="T1" fmla="*/ 2147483647 h 100"/>
              <a:gd name="T2" fmla="*/ 2147483647 w 89"/>
              <a:gd name="T3" fmla="*/ 2147483647 h 100"/>
              <a:gd name="T4" fmla="*/ 2147483647 w 89"/>
              <a:gd name="T5" fmla="*/ 2147483647 h 100"/>
              <a:gd name="T6" fmla="*/ 2147483647 w 89"/>
              <a:gd name="T7" fmla="*/ 2147483647 h 100"/>
              <a:gd name="T8" fmla="*/ 2147483647 w 89"/>
              <a:gd name="T9" fmla="*/ 2147483647 h 100"/>
              <a:gd name="T10" fmla="*/ 2147483647 w 89"/>
              <a:gd name="T11" fmla="*/ 2147483647 h 100"/>
              <a:gd name="T12" fmla="*/ 2147483647 w 89"/>
              <a:gd name="T13" fmla="*/ 2147483647 h 100"/>
              <a:gd name="T14" fmla="*/ 2147483647 w 89"/>
              <a:gd name="T15" fmla="*/ 2147483647 h 100"/>
              <a:gd name="T16" fmla="*/ 0 w 89"/>
              <a:gd name="T17" fmla="*/ 2147483647 h 100"/>
              <a:gd name="T18" fmla="*/ 2147483647 w 89"/>
              <a:gd name="T19" fmla="*/ 2147483647 h 100"/>
              <a:gd name="T20" fmla="*/ 0 w 89"/>
              <a:gd name="T21" fmla="*/ 2147483647 h 100"/>
              <a:gd name="T22" fmla="*/ 2147483647 w 89"/>
              <a:gd name="T23" fmla="*/ 2147483647 h 100"/>
              <a:gd name="T24" fmla="*/ 2147483647 w 89"/>
              <a:gd name="T25" fmla="*/ 2147483647 h 100"/>
              <a:gd name="T26" fmla="*/ 2147483647 w 89"/>
              <a:gd name="T27" fmla="*/ 2147483647 h 100"/>
              <a:gd name="T28" fmla="*/ 2147483647 w 89"/>
              <a:gd name="T29" fmla="*/ 2147483647 h 100"/>
              <a:gd name="T30" fmla="*/ 2147483647 w 89"/>
              <a:gd name="T31" fmla="*/ 2147483647 h 100"/>
              <a:gd name="T32" fmla="*/ 2147483647 w 89"/>
              <a:gd name="T33" fmla="*/ 2147483647 h 100"/>
              <a:gd name="T34" fmla="*/ 2147483647 w 89"/>
              <a:gd name="T35" fmla="*/ 2147483647 h 100"/>
              <a:gd name="T36" fmla="*/ 2147483647 w 89"/>
              <a:gd name="T37" fmla="*/ 2147483647 h 100"/>
              <a:gd name="T38" fmla="*/ 2147483647 w 89"/>
              <a:gd name="T39" fmla="*/ 2147483647 h 100"/>
              <a:gd name="T40" fmla="*/ 2147483647 w 89"/>
              <a:gd name="T41" fmla="*/ 2147483647 h 100"/>
              <a:gd name="T42" fmla="*/ 2147483647 w 89"/>
              <a:gd name="T43" fmla="*/ 2147483647 h 100"/>
              <a:gd name="T44" fmla="*/ 2147483647 w 89"/>
              <a:gd name="T45" fmla="*/ 2147483647 h 100"/>
              <a:gd name="T46" fmla="*/ 2147483647 w 89"/>
              <a:gd name="T47" fmla="*/ 2147483647 h 100"/>
              <a:gd name="T48" fmla="*/ 2147483647 w 89"/>
              <a:gd name="T49" fmla="*/ 2147483647 h 100"/>
              <a:gd name="T50" fmla="*/ 2147483647 w 89"/>
              <a:gd name="T51" fmla="*/ 2147483647 h 100"/>
              <a:gd name="T52" fmla="*/ 2147483647 w 89"/>
              <a:gd name="T53" fmla="*/ 2147483647 h 100"/>
              <a:gd name="T54" fmla="*/ 2147483647 w 89"/>
              <a:gd name="T55" fmla="*/ 2147483647 h 100"/>
              <a:gd name="T56" fmla="*/ 2147483647 w 89"/>
              <a:gd name="T57" fmla="*/ 2147483647 h 100"/>
              <a:gd name="T58" fmla="*/ 2147483647 w 89"/>
              <a:gd name="T59" fmla="*/ 2147483647 h 100"/>
              <a:gd name="T60" fmla="*/ 2147483647 w 89"/>
              <a:gd name="T61" fmla="*/ 2147483647 h 100"/>
              <a:gd name="T62" fmla="*/ 2147483647 w 89"/>
              <a:gd name="T63" fmla="*/ 2147483647 h 100"/>
              <a:gd name="T64" fmla="*/ 2147483647 w 89"/>
              <a:gd name="T65" fmla="*/ 2147483647 h 100"/>
              <a:gd name="T66" fmla="*/ 2147483647 w 89"/>
              <a:gd name="T67" fmla="*/ 2147483647 h 100"/>
              <a:gd name="T68" fmla="*/ 2147483647 w 89"/>
              <a:gd name="T69" fmla="*/ 2147483647 h 100"/>
              <a:gd name="T70" fmla="*/ 2147483647 w 89"/>
              <a:gd name="T71" fmla="*/ 2147483647 h 100"/>
              <a:gd name="T72" fmla="*/ 2147483647 w 89"/>
              <a:gd name="T73" fmla="*/ 2147483647 h 100"/>
              <a:gd name="T74" fmla="*/ 2147483647 w 89"/>
              <a:gd name="T75" fmla="*/ 2147483647 h 100"/>
              <a:gd name="T76" fmla="*/ 2147483647 w 89"/>
              <a:gd name="T77" fmla="*/ 2147483647 h 100"/>
              <a:gd name="T78" fmla="*/ 2147483647 w 89"/>
              <a:gd name="T79" fmla="*/ 2147483647 h 100"/>
              <a:gd name="T80" fmla="*/ 2147483647 w 89"/>
              <a:gd name="T81" fmla="*/ 2147483647 h 100"/>
              <a:gd name="T82" fmla="*/ 2147483647 w 89"/>
              <a:gd name="T83" fmla="*/ 2147483647 h 100"/>
              <a:gd name="T84" fmla="*/ 2147483647 w 89"/>
              <a:gd name="T85" fmla="*/ 2147483647 h 100"/>
              <a:gd name="T86" fmla="*/ 2147483647 w 89"/>
              <a:gd name="T87" fmla="*/ 2147483647 h 100"/>
              <a:gd name="T88" fmla="*/ 2147483647 w 89"/>
              <a:gd name="T89" fmla="*/ 2147483647 h 100"/>
              <a:gd name="T90" fmla="*/ 2147483647 w 89"/>
              <a:gd name="T91" fmla="*/ 2147483647 h 100"/>
              <a:gd name="T92" fmla="*/ 2147483647 w 89"/>
              <a:gd name="T93" fmla="*/ 2147483647 h 100"/>
              <a:gd name="T94" fmla="*/ 2147483647 w 89"/>
              <a:gd name="T95" fmla="*/ 2147483647 h 100"/>
              <a:gd name="T96" fmla="*/ 2147483647 w 89"/>
              <a:gd name="T97" fmla="*/ 2147483647 h 100"/>
              <a:gd name="T98" fmla="*/ 2147483647 w 89"/>
              <a:gd name="T99" fmla="*/ 2147483647 h 100"/>
              <a:gd name="T100" fmla="*/ 2147483647 w 89"/>
              <a:gd name="T101" fmla="*/ 2147483647 h 100"/>
              <a:gd name="T102" fmla="*/ 2147483647 w 89"/>
              <a:gd name="T103" fmla="*/ 2147483647 h 100"/>
              <a:gd name="T104" fmla="*/ 2147483647 w 89"/>
              <a:gd name="T105" fmla="*/ 2147483647 h 1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9"/>
              <a:gd name="T160" fmla="*/ 0 h 100"/>
              <a:gd name="T161" fmla="*/ 89 w 89"/>
              <a:gd name="T162" fmla="*/ 100 h 1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42" y="14"/>
                </a:lnTo>
                <a:lnTo>
                  <a:pt x="43" y="13"/>
                </a:lnTo>
                <a:lnTo>
                  <a:pt x="48" y="13"/>
                </a:lnTo>
                <a:lnTo>
                  <a:pt x="51" y="14"/>
                </a:lnTo>
                <a:lnTo>
                  <a:pt x="52" y="14"/>
                </a:lnTo>
                <a:lnTo>
                  <a:pt x="52" y="15"/>
                </a:lnTo>
                <a:lnTo>
                  <a:pt x="53" y="15"/>
                </a:lnTo>
                <a:lnTo>
                  <a:pt x="54" y="16"/>
                </a:lnTo>
                <a:lnTo>
                  <a:pt x="54" y="18"/>
                </a:lnTo>
                <a:lnTo>
                  <a:pt x="55" y="19"/>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9" y="82"/>
                </a:lnTo>
                <a:lnTo>
                  <a:pt x="59" y="83"/>
                </a:lnTo>
                <a:lnTo>
                  <a:pt x="63" y="84"/>
                </a:lnTo>
                <a:lnTo>
                  <a:pt x="64" y="87"/>
                </a:lnTo>
                <a:lnTo>
                  <a:pt x="68" y="89"/>
                </a:lnTo>
                <a:lnTo>
                  <a:pt x="72" y="92"/>
                </a:lnTo>
                <a:lnTo>
                  <a:pt x="72" y="93"/>
                </a:lnTo>
                <a:lnTo>
                  <a:pt x="72" y="95"/>
                </a:lnTo>
                <a:lnTo>
                  <a:pt x="72" y="98"/>
                </a:lnTo>
                <a:lnTo>
                  <a:pt x="8" y="10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6" name="Freeform 56"/>
          <p:cNvSpPr>
            <a:spLocks/>
          </p:cNvSpPr>
          <p:nvPr/>
        </p:nvSpPr>
        <p:spPr bwMode="auto">
          <a:xfrm>
            <a:off x="5818188" y="3846513"/>
            <a:ext cx="381000" cy="642937"/>
          </a:xfrm>
          <a:custGeom>
            <a:avLst/>
            <a:gdLst>
              <a:gd name="T0" fmla="*/ 2147483647 w 47"/>
              <a:gd name="T1" fmla="*/ 0 h 83"/>
              <a:gd name="T2" fmla="*/ 2147483647 w 47"/>
              <a:gd name="T3" fmla="*/ 2147483647 h 83"/>
              <a:gd name="T4" fmla="*/ 2147483647 w 47"/>
              <a:gd name="T5" fmla="*/ 2147483647 h 83"/>
              <a:gd name="T6" fmla="*/ 2147483647 w 47"/>
              <a:gd name="T7" fmla="*/ 2147483647 h 83"/>
              <a:gd name="T8" fmla="*/ 2147483647 w 47"/>
              <a:gd name="T9" fmla="*/ 2147483647 h 83"/>
              <a:gd name="T10" fmla="*/ 2147483647 w 47"/>
              <a:gd name="T11" fmla="*/ 2147483647 h 83"/>
              <a:gd name="T12" fmla="*/ 2147483647 w 47"/>
              <a:gd name="T13" fmla="*/ 2147483647 h 83"/>
              <a:gd name="T14" fmla="*/ 2147483647 w 47"/>
              <a:gd name="T15" fmla="*/ 2147483647 h 83"/>
              <a:gd name="T16" fmla="*/ 2147483647 w 47"/>
              <a:gd name="T17" fmla="*/ 2147483647 h 83"/>
              <a:gd name="T18" fmla="*/ 2147483647 w 47"/>
              <a:gd name="T19" fmla="*/ 2147483647 h 83"/>
              <a:gd name="T20" fmla="*/ 2147483647 w 47"/>
              <a:gd name="T21" fmla="*/ 2147483647 h 83"/>
              <a:gd name="T22" fmla="*/ 2147483647 w 47"/>
              <a:gd name="T23" fmla="*/ 2147483647 h 83"/>
              <a:gd name="T24" fmla="*/ 2147483647 w 47"/>
              <a:gd name="T25" fmla="*/ 2147483647 h 83"/>
              <a:gd name="T26" fmla="*/ 2147483647 w 47"/>
              <a:gd name="T27" fmla="*/ 2147483647 h 83"/>
              <a:gd name="T28" fmla="*/ 2147483647 w 47"/>
              <a:gd name="T29" fmla="*/ 2147483647 h 83"/>
              <a:gd name="T30" fmla="*/ 2147483647 w 47"/>
              <a:gd name="T31" fmla="*/ 2147483647 h 83"/>
              <a:gd name="T32" fmla="*/ 2147483647 w 47"/>
              <a:gd name="T33" fmla="*/ 2147483647 h 83"/>
              <a:gd name="T34" fmla="*/ 2147483647 w 47"/>
              <a:gd name="T35" fmla="*/ 2147483647 h 83"/>
              <a:gd name="T36" fmla="*/ 2147483647 w 47"/>
              <a:gd name="T37" fmla="*/ 2147483647 h 83"/>
              <a:gd name="T38" fmla="*/ 2147483647 w 47"/>
              <a:gd name="T39" fmla="*/ 2147483647 h 83"/>
              <a:gd name="T40" fmla="*/ 2147483647 w 47"/>
              <a:gd name="T41" fmla="*/ 2147483647 h 83"/>
              <a:gd name="T42" fmla="*/ 2147483647 w 47"/>
              <a:gd name="T43" fmla="*/ 2147483647 h 83"/>
              <a:gd name="T44" fmla="*/ 2147483647 w 47"/>
              <a:gd name="T45" fmla="*/ 2147483647 h 83"/>
              <a:gd name="T46" fmla="*/ 2147483647 w 47"/>
              <a:gd name="T47" fmla="*/ 2147483647 h 83"/>
              <a:gd name="T48" fmla="*/ 2147483647 w 47"/>
              <a:gd name="T49" fmla="*/ 2147483647 h 83"/>
              <a:gd name="T50" fmla="*/ 2147483647 w 47"/>
              <a:gd name="T51" fmla="*/ 2147483647 h 83"/>
              <a:gd name="T52" fmla="*/ 2147483647 w 47"/>
              <a:gd name="T53" fmla="*/ 2147483647 h 83"/>
              <a:gd name="T54" fmla="*/ 2147483647 w 47"/>
              <a:gd name="T55" fmla="*/ 2147483647 h 83"/>
              <a:gd name="T56" fmla="*/ 2147483647 w 47"/>
              <a:gd name="T57" fmla="*/ 2147483647 h 83"/>
              <a:gd name="T58" fmla="*/ 2147483647 w 47"/>
              <a:gd name="T59" fmla="*/ 2147483647 h 83"/>
              <a:gd name="T60" fmla="*/ 2147483647 w 47"/>
              <a:gd name="T61" fmla="*/ 2147483647 h 83"/>
              <a:gd name="T62" fmla="*/ 2147483647 w 47"/>
              <a:gd name="T63" fmla="*/ 2147483647 h 83"/>
              <a:gd name="T64" fmla="*/ 2147483647 w 47"/>
              <a:gd name="T65" fmla="*/ 2147483647 h 83"/>
              <a:gd name="T66" fmla="*/ 0 w 47"/>
              <a:gd name="T67" fmla="*/ 2147483647 h 83"/>
              <a:gd name="T68" fmla="*/ 0 w 47"/>
              <a:gd name="T69" fmla="*/ 2147483647 h 83"/>
              <a:gd name="T70" fmla="*/ 2147483647 w 47"/>
              <a:gd name="T71" fmla="*/ 2147483647 h 83"/>
              <a:gd name="T72" fmla="*/ 2147483647 w 47"/>
              <a:gd name="T73" fmla="*/ 2147483647 h 83"/>
              <a:gd name="T74" fmla="*/ 2147483647 w 47"/>
              <a:gd name="T75" fmla="*/ 2147483647 h 83"/>
              <a:gd name="T76" fmla="*/ 2147483647 w 47"/>
              <a:gd name="T77" fmla="*/ 2147483647 h 83"/>
              <a:gd name="T78" fmla="*/ 2147483647 w 47"/>
              <a:gd name="T79" fmla="*/ 2147483647 h 83"/>
              <a:gd name="T80" fmla="*/ 2147483647 w 47"/>
              <a:gd name="T81" fmla="*/ 2147483647 h 83"/>
              <a:gd name="T82" fmla="*/ 2147483647 w 47"/>
              <a:gd name="T83" fmla="*/ 2147483647 h 83"/>
              <a:gd name="T84" fmla="*/ 2147483647 w 47"/>
              <a:gd name="T85" fmla="*/ 2147483647 h 83"/>
              <a:gd name="T86" fmla="*/ 2147483647 w 47"/>
              <a:gd name="T87" fmla="*/ 2147483647 h 83"/>
              <a:gd name="T88" fmla="*/ 2147483647 w 47"/>
              <a:gd name="T89" fmla="*/ 2147483647 h 83"/>
              <a:gd name="T90" fmla="*/ 2147483647 w 47"/>
              <a:gd name="T91" fmla="*/ 2147483647 h 83"/>
              <a:gd name="T92" fmla="*/ 2147483647 w 47"/>
              <a:gd name="T93" fmla="*/ 2147483647 h 83"/>
              <a:gd name="T94" fmla="*/ 2147483647 w 47"/>
              <a:gd name="T95" fmla="*/ 2147483647 h 83"/>
              <a:gd name="T96" fmla="*/ 2147483647 w 47"/>
              <a:gd name="T97" fmla="*/ 2147483647 h 83"/>
              <a:gd name="T98" fmla="*/ 2147483647 w 47"/>
              <a:gd name="T99" fmla="*/ 2147483647 h 83"/>
              <a:gd name="T100" fmla="*/ 2147483647 w 47"/>
              <a:gd name="T101" fmla="*/ 2147483647 h 83"/>
              <a:gd name="T102" fmla="*/ 2147483647 w 47"/>
              <a:gd name="T103" fmla="*/ 2147483647 h 83"/>
              <a:gd name="T104" fmla="*/ 2147483647 w 47"/>
              <a:gd name="T105" fmla="*/ 0 h 83"/>
              <a:gd name="T106" fmla="*/ 2147483647 w 47"/>
              <a:gd name="T107" fmla="*/ 0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7"/>
              <a:gd name="T163" fmla="*/ 0 h 83"/>
              <a:gd name="T164" fmla="*/ 47 w 47"/>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17" name="Freeform 58"/>
          <p:cNvSpPr>
            <a:spLocks/>
          </p:cNvSpPr>
          <p:nvPr/>
        </p:nvSpPr>
        <p:spPr bwMode="auto">
          <a:xfrm>
            <a:off x="6664325" y="3127375"/>
            <a:ext cx="830263" cy="455613"/>
          </a:xfrm>
          <a:custGeom>
            <a:avLst/>
            <a:gdLst>
              <a:gd name="T0" fmla="*/ 2147483647 w 102"/>
              <a:gd name="T1" fmla="*/ 2147483647 h 59"/>
              <a:gd name="T2" fmla="*/ 2147483647 w 102"/>
              <a:gd name="T3" fmla="*/ 2147483647 h 59"/>
              <a:gd name="T4" fmla="*/ 2147483647 w 102"/>
              <a:gd name="T5" fmla="*/ 2147483647 h 59"/>
              <a:gd name="T6" fmla="*/ 2147483647 w 102"/>
              <a:gd name="T7" fmla="*/ 2147483647 h 59"/>
              <a:gd name="T8" fmla="*/ 2147483647 w 102"/>
              <a:gd name="T9" fmla="*/ 2147483647 h 59"/>
              <a:gd name="T10" fmla="*/ 2147483647 w 102"/>
              <a:gd name="T11" fmla="*/ 2147483647 h 59"/>
              <a:gd name="T12" fmla="*/ 2147483647 w 102"/>
              <a:gd name="T13" fmla="*/ 2147483647 h 59"/>
              <a:gd name="T14" fmla="*/ 2147483647 w 102"/>
              <a:gd name="T15" fmla="*/ 2147483647 h 59"/>
              <a:gd name="T16" fmla="*/ 2147483647 w 102"/>
              <a:gd name="T17" fmla="*/ 2147483647 h 59"/>
              <a:gd name="T18" fmla="*/ 2147483647 w 102"/>
              <a:gd name="T19" fmla="*/ 2147483647 h 59"/>
              <a:gd name="T20" fmla="*/ 2147483647 w 102"/>
              <a:gd name="T21" fmla="*/ 2147483647 h 59"/>
              <a:gd name="T22" fmla="*/ 2147483647 w 102"/>
              <a:gd name="T23" fmla="*/ 2147483647 h 59"/>
              <a:gd name="T24" fmla="*/ 2147483647 w 102"/>
              <a:gd name="T25" fmla="*/ 2147483647 h 59"/>
              <a:gd name="T26" fmla="*/ 2147483647 w 102"/>
              <a:gd name="T27" fmla="*/ 2147483647 h 59"/>
              <a:gd name="T28" fmla="*/ 2147483647 w 102"/>
              <a:gd name="T29" fmla="*/ 2147483647 h 59"/>
              <a:gd name="T30" fmla="*/ 2147483647 w 102"/>
              <a:gd name="T31" fmla="*/ 2147483647 h 59"/>
              <a:gd name="T32" fmla="*/ 2147483647 w 102"/>
              <a:gd name="T33" fmla="*/ 2147483647 h 59"/>
              <a:gd name="T34" fmla="*/ 2147483647 w 102"/>
              <a:gd name="T35" fmla="*/ 2147483647 h 59"/>
              <a:gd name="T36" fmla="*/ 2147483647 w 102"/>
              <a:gd name="T37" fmla="*/ 2147483647 h 59"/>
              <a:gd name="T38" fmla="*/ 2147483647 w 102"/>
              <a:gd name="T39" fmla="*/ 2147483647 h 59"/>
              <a:gd name="T40" fmla="*/ 2147483647 w 102"/>
              <a:gd name="T41" fmla="*/ 2147483647 h 59"/>
              <a:gd name="T42" fmla="*/ 2147483647 w 102"/>
              <a:gd name="T43" fmla="*/ 2147483647 h 59"/>
              <a:gd name="T44" fmla="*/ 2147483647 w 102"/>
              <a:gd name="T45" fmla="*/ 2147483647 h 59"/>
              <a:gd name="T46" fmla="*/ 2147483647 w 102"/>
              <a:gd name="T47" fmla="*/ 2147483647 h 59"/>
              <a:gd name="T48" fmla="*/ 2147483647 w 102"/>
              <a:gd name="T49" fmla="*/ 2147483647 h 59"/>
              <a:gd name="T50" fmla="*/ 2147483647 w 102"/>
              <a:gd name="T51" fmla="*/ 2147483647 h 59"/>
              <a:gd name="T52" fmla="*/ 2147483647 w 102"/>
              <a:gd name="T53" fmla="*/ 2147483647 h 59"/>
              <a:gd name="T54" fmla="*/ 2147483647 w 102"/>
              <a:gd name="T55" fmla="*/ 2147483647 h 59"/>
              <a:gd name="T56" fmla="*/ 2147483647 w 102"/>
              <a:gd name="T57" fmla="*/ 2147483647 h 59"/>
              <a:gd name="T58" fmla="*/ 2147483647 w 102"/>
              <a:gd name="T59" fmla="*/ 2147483647 h 59"/>
              <a:gd name="T60" fmla="*/ 2147483647 w 102"/>
              <a:gd name="T61" fmla="*/ 2147483647 h 59"/>
              <a:gd name="T62" fmla="*/ 2147483647 w 102"/>
              <a:gd name="T63" fmla="*/ 2147483647 h 59"/>
              <a:gd name="T64" fmla="*/ 2147483647 w 102"/>
              <a:gd name="T65" fmla="*/ 2147483647 h 59"/>
              <a:gd name="T66" fmla="*/ 2147483647 w 102"/>
              <a:gd name="T67" fmla="*/ 2147483647 h 59"/>
              <a:gd name="T68" fmla="*/ 2147483647 w 102"/>
              <a:gd name="T69" fmla="*/ 2147483647 h 59"/>
              <a:gd name="T70" fmla="*/ 2147483647 w 102"/>
              <a:gd name="T71" fmla="*/ 2147483647 h 59"/>
              <a:gd name="T72" fmla="*/ 2147483647 w 102"/>
              <a:gd name="T73" fmla="*/ 2147483647 h 59"/>
              <a:gd name="T74" fmla="*/ 2147483647 w 102"/>
              <a:gd name="T75" fmla="*/ 2147483647 h 59"/>
              <a:gd name="T76" fmla="*/ 2147483647 w 102"/>
              <a:gd name="T77" fmla="*/ 2147483647 h 59"/>
              <a:gd name="T78" fmla="*/ 2147483647 w 102"/>
              <a:gd name="T79" fmla="*/ 2147483647 h 59"/>
              <a:gd name="T80" fmla="*/ 2147483647 w 102"/>
              <a:gd name="T81" fmla="*/ 2147483647 h 59"/>
              <a:gd name="T82" fmla="*/ 2147483647 w 102"/>
              <a:gd name="T83" fmla="*/ 2147483647 h 59"/>
              <a:gd name="T84" fmla="*/ 2147483647 w 102"/>
              <a:gd name="T85" fmla="*/ 2147483647 h 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2"/>
              <a:gd name="T130" fmla="*/ 0 h 59"/>
              <a:gd name="T131" fmla="*/ 102 w 102"/>
              <a:gd name="T132" fmla="*/ 59 h 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2" h="59">
                <a:moveTo>
                  <a:pt x="101" y="43"/>
                </a:moveTo>
                <a:lnTo>
                  <a:pt x="67" y="50"/>
                </a:lnTo>
                <a:lnTo>
                  <a:pt x="31" y="55"/>
                </a:lnTo>
                <a:lnTo>
                  <a:pt x="29" y="56"/>
                </a:lnTo>
                <a:lnTo>
                  <a:pt x="26" y="56"/>
                </a:lnTo>
                <a:lnTo>
                  <a:pt x="26" y="55"/>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6" y="41"/>
                </a:lnTo>
                <a:lnTo>
                  <a:pt x="39" y="38"/>
                </a:lnTo>
                <a:lnTo>
                  <a:pt x="40" y="39"/>
                </a:lnTo>
                <a:lnTo>
                  <a:pt x="42" y="36"/>
                </a:lnTo>
                <a:lnTo>
                  <a:pt x="41" y="35"/>
                </a:lnTo>
                <a:lnTo>
                  <a:pt x="42" y="33"/>
                </a:lnTo>
                <a:lnTo>
                  <a:pt x="44" y="28"/>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4"/>
                </a:lnTo>
                <a:lnTo>
                  <a:pt x="61" y="1"/>
                </a:lnTo>
                <a:lnTo>
                  <a:pt x="61" y="0"/>
                </a:lnTo>
                <a:lnTo>
                  <a:pt x="62" y="0"/>
                </a:lnTo>
                <a:lnTo>
                  <a:pt x="68" y="4"/>
                </a:lnTo>
                <a:lnTo>
                  <a:pt x="69" y="4"/>
                </a:lnTo>
                <a:lnTo>
                  <a:pt x="70" y="1"/>
                </a:lnTo>
                <a:lnTo>
                  <a:pt x="71" y="1"/>
                </a:lnTo>
                <a:lnTo>
                  <a:pt x="72" y="1"/>
                </a:lnTo>
                <a:lnTo>
                  <a:pt x="73" y="2"/>
                </a:lnTo>
                <a:lnTo>
                  <a:pt x="72" y="3"/>
                </a:lnTo>
                <a:lnTo>
                  <a:pt x="74" y="4"/>
                </a:lnTo>
                <a:lnTo>
                  <a:pt x="76" y="4"/>
                </a:lnTo>
                <a:lnTo>
                  <a:pt x="78" y="6"/>
                </a:lnTo>
                <a:lnTo>
                  <a:pt x="79" y="6"/>
                </a:lnTo>
                <a:lnTo>
                  <a:pt x="80" y="8"/>
                </a:lnTo>
                <a:lnTo>
                  <a:pt x="78" y="12"/>
                </a:lnTo>
                <a:lnTo>
                  <a:pt x="77" y="14"/>
                </a:lnTo>
                <a:lnTo>
                  <a:pt x="78" y="16"/>
                </a:lnTo>
                <a:lnTo>
                  <a:pt x="80" y="16"/>
                </a:lnTo>
                <a:lnTo>
                  <a:pt x="81" y="15"/>
                </a:lnTo>
                <a:lnTo>
                  <a:pt x="83" y="17"/>
                </a:lnTo>
                <a:lnTo>
                  <a:pt x="84" y="17"/>
                </a:lnTo>
                <a:lnTo>
                  <a:pt x="85" y="18"/>
                </a:lnTo>
                <a:lnTo>
                  <a:pt x="86" y="18"/>
                </a:lnTo>
                <a:lnTo>
                  <a:pt x="87" y="18"/>
                </a:lnTo>
                <a:lnTo>
                  <a:pt x="90" y="20"/>
                </a:lnTo>
                <a:lnTo>
                  <a:pt x="93" y="20"/>
                </a:lnTo>
                <a:lnTo>
                  <a:pt x="94" y="22"/>
                </a:lnTo>
                <a:lnTo>
                  <a:pt x="93" y="22"/>
                </a:lnTo>
                <a:lnTo>
                  <a:pt x="93" y="23"/>
                </a:lnTo>
                <a:lnTo>
                  <a:pt x="93" y="25"/>
                </a:lnTo>
                <a:lnTo>
                  <a:pt x="92" y="26"/>
                </a:lnTo>
                <a:lnTo>
                  <a:pt x="94" y="27"/>
                </a:lnTo>
                <a:lnTo>
                  <a:pt x="95" y="29"/>
                </a:lnTo>
                <a:lnTo>
                  <a:pt x="95" y="30"/>
                </a:lnTo>
                <a:lnTo>
                  <a:pt x="93" y="30"/>
                </a:lnTo>
                <a:lnTo>
                  <a:pt x="93" y="31"/>
                </a:lnTo>
                <a:lnTo>
                  <a:pt x="94" y="31"/>
                </a:lnTo>
                <a:lnTo>
                  <a:pt x="94" y="32"/>
                </a:lnTo>
                <a:lnTo>
                  <a:pt x="93" y="32"/>
                </a:lnTo>
                <a:lnTo>
                  <a:pt x="92" y="32"/>
                </a:lnTo>
                <a:lnTo>
                  <a:pt x="93" y="33"/>
                </a:lnTo>
                <a:lnTo>
                  <a:pt x="94" y="33"/>
                </a:lnTo>
                <a:lnTo>
                  <a:pt x="96" y="34"/>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8" name="Freeform 61"/>
          <p:cNvSpPr>
            <a:spLocks/>
          </p:cNvSpPr>
          <p:nvPr/>
        </p:nvSpPr>
        <p:spPr bwMode="auto">
          <a:xfrm>
            <a:off x="7029450" y="3041650"/>
            <a:ext cx="504825" cy="223838"/>
          </a:xfrm>
          <a:custGeom>
            <a:avLst/>
            <a:gdLst>
              <a:gd name="T0" fmla="*/ 2147483647 w 62"/>
              <a:gd name="T1" fmla="*/ 2147483647 h 29"/>
              <a:gd name="T2" fmla="*/ 2147483647 w 62"/>
              <a:gd name="T3" fmla="*/ 2147483647 h 29"/>
              <a:gd name="T4" fmla="*/ 2147483647 w 62"/>
              <a:gd name="T5" fmla="*/ 2147483647 h 29"/>
              <a:gd name="T6" fmla="*/ 2147483647 w 62"/>
              <a:gd name="T7" fmla="*/ 2147483647 h 29"/>
              <a:gd name="T8" fmla="*/ 2147483647 w 62"/>
              <a:gd name="T9" fmla="*/ 2147483647 h 29"/>
              <a:gd name="T10" fmla="*/ 2147483647 w 62"/>
              <a:gd name="T11" fmla="*/ 2147483647 h 29"/>
              <a:gd name="T12" fmla="*/ 2147483647 w 62"/>
              <a:gd name="T13" fmla="*/ 2147483647 h 29"/>
              <a:gd name="T14" fmla="*/ 2147483647 w 62"/>
              <a:gd name="T15" fmla="*/ 2147483647 h 29"/>
              <a:gd name="T16" fmla="*/ 2147483647 w 62"/>
              <a:gd name="T17" fmla="*/ 2147483647 h 29"/>
              <a:gd name="T18" fmla="*/ 2147483647 w 62"/>
              <a:gd name="T19" fmla="*/ 2147483647 h 29"/>
              <a:gd name="T20" fmla="*/ 2147483647 w 62"/>
              <a:gd name="T21" fmla="*/ 2147483647 h 29"/>
              <a:gd name="T22" fmla="*/ 2147483647 w 62"/>
              <a:gd name="T23" fmla="*/ 2147483647 h 29"/>
              <a:gd name="T24" fmla="*/ 2147483647 w 62"/>
              <a:gd name="T25" fmla="*/ 2147483647 h 29"/>
              <a:gd name="T26" fmla="*/ 2147483647 w 62"/>
              <a:gd name="T27" fmla="*/ 2147483647 h 29"/>
              <a:gd name="T28" fmla="*/ 2147483647 w 62"/>
              <a:gd name="T29" fmla="*/ 2147483647 h 29"/>
              <a:gd name="T30" fmla="*/ 2147483647 w 62"/>
              <a:gd name="T31" fmla="*/ 2147483647 h 29"/>
              <a:gd name="T32" fmla="*/ 2147483647 w 62"/>
              <a:gd name="T33" fmla="*/ 2147483647 h 29"/>
              <a:gd name="T34" fmla="*/ 2147483647 w 62"/>
              <a:gd name="T35" fmla="*/ 2147483647 h 29"/>
              <a:gd name="T36" fmla="*/ 2147483647 w 62"/>
              <a:gd name="T37" fmla="*/ 2147483647 h 29"/>
              <a:gd name="T38" fmla="*/ 2147483647 w 62"/>
              <a:gd name="T39" fmla="*/ 2147483647 h 29"/>
              <a:gd name="T40" fmla="*/ 2147483647 w 62"/>
              <a:gd name="T41" fmla="*/ 2147483647 h 29"/>
              <a:gd name="T42" fmla="*/ 2147483647 w 62"/>
              <a:gd name="T43" fmla="*/ 2147483647 h 29"/>
              <a:gd name="T44" fmla="*/ 2147483647 w 62"/>
              <a:gd name="T45" fmla="*/ 2147483647 h 29"/>
              <a:gd name="T46" fmla="*/ 2147483647 w 62"/>
              <a:gd name="T47" fmla="*/ 2147483647 h 29"/>
              <a:gd name="T48" fmla="*/ 2147483647 w 62"/>
              <a:gd name="T49" fmla="*/ 2147483647 h 29"/>
              <a:gd name="T50" fmla="*/ 2147483647 w 62"/>
              <a:gd name="T51" fmla="*/ 2147483647 h 29"/>
              <a:gd name="T52" fmla="*/ 2147483647 w 62"/>
              <a:gd name="T53" fmla="*/ 2147483647 h 29"/>
              <a:gd name="T54" fmla="*/ 2147483647 w 62"/>
              <a:gd name="T55" fmla="*/ 2147483647 h 29"/>
              <a:gd name="T56" fmla="*/ 2147483647 w 62"/>
              <a:gd name="T57" fmla="*/ 2147483647 h 29"/>
              <a:gd name="T58" fmla="*/ 2147483647 w 62"/>
              <a:gd name="T59" fmla="*/ 2147483647 h 29"/>
              <a:gd name="T60" fmla="*/ 2147483647 w 62"/>
              <a:gd name="T61" fmla="*/ 2147483647 h 29"/>
              <a:gd name="T62" fmla="*/ 2147483647 w 62"/>
              <a:gd name="T63" fmla="*/ 2147483647 h 29"/>
              <a:gd name="T64" fmla="*/ 2147483647 w 62"/>
              <a:gd name="T65" fmla="*/ 2147483647 h 29"/>
              <a:gd name="T66" fmla="*/ 2147483647 w 62"/>
              <a:gd name="T67" fmla="*/ 2147483647 h 29"/>
              <a:gd name="T68" fmla="*/ 2147483647 w 62"/>
              <a:gd name="T69" fmla="*/ 2147483647 h 29"/>
              <a:gd name="T70" fmla="*/ 2147483647 w 62"/>
              <a:gd name="T71" fmla="*/ 2147483647 h 29"/>
              <a:gd name="T72" fmla="*/ 2147483647 w 62"/>
              <a:gd name="T73" fmla="*/ 2147483647 h 29"/>
              <a:gd name="T74" fmla="*/ 2147483647 w 62"/>
              <a:gd name="T75" fmla="*/ 2147483647 h 29"/>
              <a:gd name="T76" fmla="*/ 2147483647 w 62"/>
              <a:gd name="T77" fmla="*/ 2147483647 h 29"/>
              <a:gd name="T78" fmla="*/ 2147483647 w 62"/>
              <a:gd name="T79" fmla="*/ 2147483647 h 29"/>
              <a:gd name="T80" fmla="*/ 2147483647 w 62"/>
              <a:gd name="T81" fmla="*/ 2147483647 h 29"/>
              <a:gd name="T82" fmla="*/ 2147483647 w 62"/>
              <a:gd name="T83" fmla="*/ 2147483647 h 29"/>
              <a:gd name="T84" fmla="*/ 2147483647 w 62"/>
              <a:gd name="T85" fmla="*/ 2147483647 h 29"/>
              <a:gd name="T86" fmla="*/ 2147483647 w 62"/>
              <a:gd name="T87" fmla="*/ 2147483647 h 29"/>
              <a:gd name="T88" fmla="*/ 2147483647 w 62"/>
              <a:gd name="T89" fmla="*/ 2147483647 h 29"/>
              <a:gd name="T90" fmla="*/ 2147483647 w 62"/>
              <a:gd name="T91" fmla="*/ 2147483647 h 29"/>
              <a:gd name="T92" fmla="*/ 2147483647 w 62"/>
              <a:gd name="T93" fmla="*/ 2147483647 h 29"/>
              <a:gd name="T94" fmla="*/ 2147483647 w 62"/>
              <a:gd name="T95" fmla="*/ 2147483647 h 29"/>
              <a:gd name="T96" fmla="*/ 2147483647 w 62"/>
              <a:gd name="T97" fmla="*/ 2147483647 h 29"/>
              <a:gd name="T98" fmla="*/ 2147483647 w 62"/>
              <a:gd name="T99" fmla="*/ 2147483647 h 29"/>
              <a:gd name="T100" fmla="*/ 2147483647 w 62"/>
              <a:gd name="T101" fmla="*/ 2147483647 h 29"/>
              <a:gd name="T102" fmla="*/ 2147483647 w 62"/>
              <a:gd name="T103" fmla="*/ 2147483647 h 29"/>
              <a:gd name="T104" fmla="*/ 2147483647 w 62"/>
              <a:gd name="T105" fmla="*/ 0 h 2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
              <a:gd name="T160" fmla="*/ 0 h 29"/>
              <a:gd name="T161" fmla="*/ 62 w 62"/>
              <a:gd name="T162" fmla="*/ 29 h 2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3" y="23"/>
                </a:lnTo>
                <a:lnTo>
                  <a:pt x="32" y="25"/>
                </a:lnTo>
                <a:lnTo>
                  <a:pt x="33" y="27"/>
                </a:lnTo>
                <a:lnTo>
                  <a:pt x="35" y="27"/>
                </a:lnTo>
                <a:lnTo>
                  <a:pt x="36" y="26"/>
                </a:lnTo>
                <a:lnTo>
                  <a:pt x="38" y="28"/>
                </a:lnTo>
                <a:lnTo>
                  <a:pt x="39" y="28"/>
                </a:lnTo>
                <a:lnTo>
                  <a:pt x="40" y="27"/>
                </a:lnTo>
                <a:lnTo>
                  <a:pt x="42" y="27"/>
                </a:lnTo>
                <a:lnTo>
                  <a:pt x="45" y="28"/>
                </a:lnTo>
                <a:lnTo>
                  <a:pt x="46" y="29"/>
                </a:lnTo>
                <a:lnTo>
                  <a:pt x="47" y="29"/>
                </a:lnTo>
                <a:lnTo>
                  <a:pt x="47" y="28"/>
                </a:lnTo>
                <a:lnTo>
                  <a:pt x="46" y="28"/>
                </a:lnTo>
                <a:lnTo>
                  <a:pt x="45" y="26"/>
                </a:lnTo>
                <a:lnTo>
                  <a:pt x="44" y="25"/>
                </a:lnTo>
                <a:lnTo>
                  <a:pt x="44" y="24"/>
                </a:lnTo>
                <a:lnTo>
                  <a:pt x="45" y="24"/>
                </a:lnTo>
                <a:lnTo>
                  <a:pt x="44" y="23"/>
                </a:lnTo>
                <a:lnTo>
                  <a:pt x="43" y="21"/>
                </a:lnTo>
                <a:lnTo>
                  <a:pt x="41" y="19"/>
                </a:lnTo>
                <a:lnTo>
                  <a:pt x="41" y="17"/>
                </a:lnTo>
                <a:lnTo>
                  <a:pt x="41" y="16"/>
                </a:lnTo>
                <a:lnTo>
                  <a:pt x="41" y="13"/>
                </a:lnTo>
                <a:lnTo>
                  <a:pt x="41" y="12"/>
                </a:lnTo>
                <a:lnTo>
                  <a:pt x="41" y="11"/>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4" y="29"/>
                </a:lnTo>
                <a:lnTo>
                  <a:pt x="55" y="29"/>
                </a:lnTo>
                <a:lnTo>
                  <a:pt x="56" y="28"/>
                </a:lnTo>
                <a:lnTo>
                  <a:pt x="61" y="27"/>
                </a:lnTo>
                <a:lnTo>
                  <a:pt x="61" y="26"/>
                </a:lnTo>
                <a:lnTo>
                  <a:pt x="61" y="25"/>
                </a:lnTo>
                <a:lnTo>
                  <a:pt x="62" y="19"/>
                </a:lnTo>
                <a:lnTo>
                  <a:pt x="54" y="21"/>
                </a:lnTo>
                <a:lnTo>
                  <a:pt x="47" y="0"/>
                </a:lnTo>
                <a:close/>
              </a:path>
            </a:pathLst>
          </a:custGeom>
          <a:solidFill>
            <a:srgbClr val="0000A0"/>
          </a:solidFill>
          <a:ln w="12700" cmpd="sng">
            <a:solidFill>
              <a:schemeClr val="tx1"/>
            </a:solidFill>
            <a:prstDash val="solid"/>
            <a:round/>
            <a:headEnd/>
            <a:tailEnd/>
          </a:ln>
        </p:spPr>
        <p:txBody>
          <a:bodyPr/>
          <a:lstStyle/>
          <a:p>
            <a:endParaRPr lang="en-US"/>
          </a:p>
        </p:txBody>
      </p:sp>
      <p:grpSp>
        <p:nvGrpSpPr>
          <p:cNvPr id="19" name="Group 103"/>
          <p:cNvGrpSpPr>
            <a:grpSpLocks/>
          </p:cNvGrpSpPr>
          <p:nvPr/>
        </p:nvGrpSpPr>
        <p:grpSpPr bwMode="auto">
          <a:xfrm>
            <a:off x="1155700" y="1833563"/>
            <a:ext cx="6615113" cy="3443287"/>
            <a:chOff x="720" y="1155"/>
            <a:chExt cx="4167" cy="2169"/>
          </a:xfrm>
        </p:grpSpPr>
        <p:sp>
          <p:nvSpPr>
            <p:cNvPr id="20" name="Freeform 4"/>
            <p:cNvSpPr>
              <a:spLocks/>
            </p:cNvSpPr>
            <p:nvPr/>
          </p:nvSpPr>
          <p:spPr bwMode="auto">
            <a:xfrm>
              <a:off x="2816" y="1511"/>
              <a:ext cx="482" cy="312"/>
            </a:xfrm>
            <a:custGeom>
              <a:avLst/>
              <a:gdLst>
                <a:gd name="T0" fmla="*/ 0 w 94"/>
                <a:gd name="T1" fmla="*/ 685639 h 64"/>
                <a:gd name="T2" fmla="*/ 53246 w 94"/>
                <a:gd name="T3" fmla="*/ 228696 h 64"/>
                <a:gd name="T4" fmla="*/ 74700 w 94"/>
                <a:gd name="T5" fmla="*/ 0 h 64"/>
                <a:gd name="T6" fmla="*/ 1690923 w 94"/>
                <a:gd name="T7" fmla="*/ 54805 h 64"/>
                <a:gd name="T8" fmla="*/ 1690923 w 94"/>
                <a:gd name="T9" fmla="*/ 79589 h 64"/>
                <a:gd name="T10" fmla="*/ 1672991 w 94"/>
                <a:gd name="T11" fmla="*/ 93732 h 64"/>
                <a:gd name="T12" fmla="*/ 1634288 w 94"/>
                <a:gd name="T13" fmla="*/ 134964 h 64"/>
                <a:gd name="T14" fmla="*/ 1634288 w 94"/>
                <a:gd name="T15" fmla="*/ 148536 h 64"/>
                <a:gd name="T16" fmla="*/ 1708987 w 94"/>
                <a:gd name="T17" fmla="*/ 201011 h 64"/>
                <a:gd name="T18" fmla="*/ 1708987 w 94"/>
                <a:gd name="T19" fmla="*/ 616717 h 64"/>
                <a:gd name="T20" fmla="*/ 1708987 w 94"/>
                <a:gd name="T21" fmla="*/ 616717 h 64"/>
                <a:gd name="T22" fmla="*/ 1672991 w 94"/>
                <a:gd name="T23" fmla="*/ 616717 h 64"/>
                <a:gd name="T24" fmla="*/ 1690923 w 94"/>
                <a:gd name="T25" fmla="*/ 630264 h 64"/>
                <a:gd name="T26" fmla="*/ 1708987 w 94"/>
                <a:gd name="T27" fmla="*/ 644407 h 64"/>
                <a:gd name="T28" fmla="*/ 1690923 w 94"/>
                <a:gd name="T29" fmla="*/ 671497 h 64"/>
                <a:gd name="T30" fmla="*/ 1708987 w 94"/>
                <a:gd name="T31" fmla="*/ 685639 h 64"/>
                <a:gd name="T32" fmla="*/ 1708987 w 94"/>
                <a:gd name="T33" fmla="*/ 724113 h 64"/>
                <a:gd name="T34" fmla="*/ 1690923 w 94"/>
                <a:gd name="T35" fmla="*/ 724113 h 64"/>
                <a:gd name="T36" fmla="*/ 1708987 w 94"/>
                <a:gd name="T37" fmla="*/ 751803 h 64"/>
                <a:gd name="T38" fmla="*/ 1672991 w 94"/>
                <a:gd name="T39" fmla="*/ 792914 h 64"/>
                <a:gd name="T40" fmla="*/ 1708987 w 94"/>
                <a:gd name="T41" fmla="*/ 831392 h 64"/>
                <a:gd name="T42" fmla="*/ 1708987 w 94"/>
                <a:gd name="T43" fmla="*/ 859077 h 64"/>
                <a:gd name="T44" fmla="*/ 1708987 w 94"/>
                <a:gd name="T45" fmla="*/ 859077 h 64"/>
                <a:gd name="T46" fmla="*/ 1655742 w 94"/>
                <a:gd name="T47" fmla="*/ 831392 h 64"/>
                <a:gd name="T48" fmla="*/ 1563111 w 94"/>
                <a:gd name="T49" fmla="*/ 792914 h 64"/>
                <a:gd name="T50" fmla="*/ 1527802 w 94"/>
                <a:gd name="T51" fmla="*/ 779371 h 64"/>
                <a:gd name="T52" fmla="*/ 1489098 w 94"/>
                <a:gd name="T53" fmla="*/ 779371 h 64"/>
                <a:gd name="T54" fmla="*/ 1453102 w 94"/>
                <a:gd name="T55" fmla="*/ 803707 h 64"/>
                <a:gd name="T56" fmla="*/ 1435853 w 94"/>
                <a:gd name="T57" fmla="*/ 803707 h 64"/>
                <a:gd name="T58" fmla="*/ 1399990 w 94"/>
                <a:gd name="T59" fmla="*/ 803707 h 64"/>
                <a:gd name="T60" fmla="*/ 1382586 w 94"/>
                <a:gd name="T61" fmla="*/ 765346 h 64"/>
                <a:gd name="T62" fmla="*/ 1364655 w 94"/>
                <a:gd name="T63" fmla="*/ 751803 h 64"/>
                <a:gd name="T64" fmla="*/ 1325977 w 94"/>
                <a:gd name="T65" fmla="*/ 765346 h 64"/>
                <a:gd name="T66" fmla="*/ 1289955 w 94"/>
                <a:gd name="T67" fmla="*/ 765346 h 64"/>
                <a:gd name="T68" fmla="*/ 1254774 w 94"/>
                <a:gd name="T69" fmla="*/ 724113 h 64"/>
                <a:gd name="T70" fmla="*/ 0 w 94"/>
                <a:gd name="T71" fmla="*/ 685639 h 64"/>
                <a:gd name="T72" fmla="*/ 0 w 94"/>
                <a:gd name="T73" fmla="*/ 685639 h 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4"/>
                <a:gd name="T112" fmla="*/ 0 h 64"/>
                <a:gd name="T113" fmla="*/ 94 w 94"/>
                <a:gd name="T114" fmla="*/ 64 h 6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4" h="64">
                  <a:moveTo>
                    <a:pt x="0" y="51"/>
                  </a:moveTo>
                  <a:lnTo>
                    <a:pt x="3" y="17"/>
                  </a:lnTo>
                  <a:lnTo>
                    <a:pt x="4" y="0"/>
                  </a:lnTo>
                  <a:lnTo>
                    <a:pt x="93" y="4"/>
                  </a:lnTo>
                  <a:lnTo>
                    <a:pt x="93" y="6"/>
                  </a:lnTo>
                  <a:lnTo>
                    <a:pt x="92" y="7"/>
                  </a:lnTo>
                  <a:lnTo>
                    <a:pt x="90" y="10"/>
                  </a:lnTo>
                  <a:lnTo>
                    <a:pt x="90" y="11"/>
                  </a:lnTo>
                  <a:lnTo>
                    <a:pt x="94" y="15"/>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1" name="Freeform 5"/>
            <p:cNvSpPr>
              <a:spLocks/>
            </p:cNvSpPr>
            <p:nvPr/>
          </p:nvSpPr>
          <p:spPr bwMode="auto">
            <a:xfrm>
              <a:off x="2800" y="1760"/>
              <a:ext cx="570" cy="268"/>
            </a:xfrm>
            <a:custGeom>
              <a:avLst/>
              <a:gdLst>
                <a:gd name="T0" fmla="*/ 0 w 111"/>
                <a:gd name="T1" fmla="*/ 456063 h 55"/>
                <a:gd name="T2" fmla="*/ 53477 w 111"/>
                <a:gd name="T3" fmla="*/ 0 h 55"/>
                <a:gd name="T4" fmla="*/ 1321224 w 111"/>
                <a:gd name="T5" fmla="*/ 41194 h 55"/>
                <a:gd name="T6" fmla="*/ 1356693 w 111"/>
                <a:gd name="T7" fmla="*/ 79494 h 55"/>
                <a:gd name="T8" fmla="*/ 1392844 w 111"/>
                <a:gd name="T9" fmla="*/ 79494 h 55"/>
                <a:gd name="T10" fmla="*/ 1431712 w 111"/>
                <a:gd name="T11" fmla="*/ 65938 h 55"/>
                <a:gd name="T12" fmla="*/ 1449854 w 111"/>
                <a:gd name="T13" fmla="*/ 79494 h 55"/>
                <a:gd name="T14" fmla="*/ 1467863 w 111"/>
                <a:gd name="T15" fmla="*/ 120663 h 55"/>
                <a:gd name="T16" fmla="*/ 1503332 w 111"/>
                <a:gd name="T17" fmla="*/ 120663 h 55"/>
                <a:gd name="T18" fmla="*/ 1521474 w 111"/>
                <a:gd name="T19" fmla="*/ 120663 h 55"/>
                <a:gd name="T20" fmla="*/ 1556968 w 111"/>
                <a:gd name="T21" fmla="*/ 93595 h 55"/>
                <a:gd name="T22" fmla="*/ 1595836 w 111"/>
                <a:gd name="T23" fmla="*/ 93595 h 55"/>
                <a:gd name="T24" fmla="*/ 1631987 w 111"/>
                <a:gd name="T25" fmla="*/ 107132 h 55"/>
                <a:gd name="T26" fmla="*/ 1724466 w 111"/>
                <a:gd name="T27" fmla="*/ 148326 h 55"/>
                <a:gd name="T28" fmla="*/ 1778077 w 111"/>
                <a:gd name="T29" fmla="*/ 173089 h 55"/>
                <a:gd name="T30" fmla="*/ 1778077 w 111"/>
                <a:gd name="T31" fmla="*/ 200727 h 55"/>
                <a:gd name="T32" fmla="*/ 1814254 w 111"/>
                <a:gd name="T33" fmla="*/ 214259 h 55"/>
                <a:gd name="T34" fmla="*/ 1814254 w 111"/>
                <a:gd name="T35" fmla="*/ 227795 h 55"/>
                <a:gd name="T36" fmla="*/ 1796086 w 111"/>
                <a:gd name="T37" fmla="*/ 255336 h 55"/>
                <a:gd name="T38" fmla="*/ 1814254 w 111"/>
                <a:gd name="T39" fmla="*/ 280221 h 55"/>
                <a:gd name="T40" fmla="*/ 1835087 w 111"/>
                <a:gd name="T41" fmla="*/ 321298 h 55"/>
                <a:gd name="T42" fmla="*/ 1853101 w 111"/>
                <a:gd name="T43" fmla="*/ 334830 h 55"/>
                <a:gd name="T44" fmla="*/ 1853101 w 111"/>
                <a:gd name="T45" fmla="*/ 348936 h 55"/>
                <a:gd name="T46" fmla="*/ 1853101 w 111"/>
                <a:gd name="T47" fmla="*/ 373816 h 55"/>
                <a:gd name="T48" fmla="*/ 1888590 w 111"/>
                <a:gd name="T49" fmla="*/ 387353 h 55"/>
                <a:gd name="T50" fmla="*/ 1906732 w 111"/>
                <a:gd name="T51" fmla="*/ 400884 h 55"/>
                <a:gd name="T52" fmla="*/ 1888590 w 111"/>
                <a:gd name="T53" fmla="*/ 428430 h 55"/>
                <a:gd name="T54" fmla="*/ 1888590 w 111"/>
                <a:gd name="T55" fmla="*/ 456063 h 55"/>
                <a:gd name="T56" fmla="*/ 1924746 w 111"/>
                <a:gd name="T57" fmla="*/ 469599 h 55"/>
                <a:gd name="T58" fmla="*/ 1924746 w 111"/>
                <a:gd name="T59" fmla="*/ 494363 h 55"/>
                <a:gd name="T60" fmla="*/ 1906732 w 111"/>
                <a:gd name="T61" fmla="*/ 507899 h 55"/>
                <a:gd name="T62" fmla="*/ 1924746 w 111"/>
                <a:gd name="T63" fmla="*/ 522025 h 55"/>
                <a:gd name="T64" fmla="*/ 1942889 w 111"/>
                <a:gd name="T65" fmla="*/ 549663 h 55"/>
                <a:gd name="T66" fmla="*/ 1924746 w 111"/>
                <a:gd name="T67" fmla="*/ 563195 h 55"/>
                <a:gd name="T68" fmla="*/ 1942889 w 111"/>
                <a:gd name="T69" fmla="*/ 587958 h 55"/>
                <a:gd name="T70" fmla="*/ 1942889 w 111"/>
                <a:gd name="T71" fmla="*/ 601494 h 55"/>
                <a:gd name="T72" fmla="*/ 1960210 w 111"/>
                <a:gd name="T73" fmla="*/ 615026 h 55"/>
                <a:gd name="T74" fmla="*/ 1981757 w 111"/>
                <a:gd name="T75" fmla="*/ 642688 h 55"/>
                <a:gd name="T76" fmla="*/ 1999899 w 111"/>
                <a:gd name="T77" fmla="*/ 670351 h 55"/>
                <a:gd name="T78" fmla="*/ 2035367 w 111"/>
                <a:gd name="T79" fmla="*/ 695090 h 55"/>
                <a:gd name="T80" fmla="*/ 2035367 w 111"/>
                <a:gd name="T81" fmla="*/ 708626 h 55"/>
                <a:gd name="T82" fmla="*/ 2035367 w 111"/>
                <a:gd name="T83" fmla="*/ 722752 h 55"/>
                <a:gd name="T84" fmla="*/ 2035367 w 111"/>
                <a:gd name="T85" fmla="*/ 736284 h 55"/>
                <a:gd name="T86" fmla="*/ 456878 w 111"/>
                <a:gd name="T87" fmla="*/ 708626 h 55"/>
                <a:gd name="T88" fmla="*/ 478399 w 111"/>
                <a:gd name="T89" fmla="*/ 480831 h 55"/>
                <a:gd name="T90" fmla="*/ 0 w 111"/>
                <a:gd name="T91" fmla="*/ 456063 h 55"/>
                <a:gd name="T92" fmla="*/ 0 w 111"/>
                <a:gd name="T93" fmla="*/ 456063 h 5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1"/>
                <a:gd name="T142" fmla="*/ 0 h 55"/>
                <a:gd name="T143" fmla="*/ 111 w 111"/>
                <a:gd name="T144" fmla="*/ 55 h 5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2" name="Freeform 6"/>
            <p:cNvSpPr>
              <a:spLocks/>
            </p:cNvSpPr>
            <p:nvPr/>
          </p:nvSpPr>
          <p:spPr bwMode="auto">
            <a:xfrm>
              <a:off x="2913" y="2018"/>
              <a:ext cx="512" cy="259"/>
            </a:xfrm>
            <a:custGeom>
              <a:avLst/>
              <a:gdLst>
                <a:gd name="T0" fmla="*/ 52874 w 100"/>
                <a:gd name="T1" fmla="*/ 0 h 53"/>
                <a:gd name="T2" fmla="*/ 1604583 w 100"/>
                <a:gd name="T3" fmla="*/ 27894 h 53"/>
                <a:gd name="T4" fmla="*/ 1709809 w 100"/>
                <a:gd name="T5" fmla="*/ 80979 h 53"/>
                <a:gd name="T6" fmla="*/ 1674629 w 100"/>
                <a:gd name="T7" fmla="*/ 108873 h 53"/>
                <a:gd name="T8" fmla="*/ 1674629 w 100"/>
                <a:gd name="T9" fmla="*/ 136312 h 53"/>
                <a:gd name="T10" fmla="*/ 1692611 w 100"/>
                <a:gd name="T11" fmla="*/ 164206 h 53"/>
                <a:gd name="T12" fmla="*/ 1709809 w 100"/>
                <a:gd name="T13" fmla="*/ 164206 h 53"/>
                <a:gd name="T14" fmla="*/ 1731016 w 100"/>
                <a:gd name="T15" fmla="*/ 203633 h 53"/>
                <a:gd name="T16" fmla="*/ 1748869 w 100"/>
                <a:gd name="T17" fmla="*/ 217291 h 53"/>
                <a:gd name="T18" fmla="*/ 1784023 w 100"/>
                <a:gd name="T19" fmla="*/ 217291 h 53"/>
                <a:gd name="T20" fmla="*/ 1784023 w 100"/>
                <a:gd name="T21" fmla="*/ 231522 h 53"/>
                <a:gd name="T22" fmla="*/ 1801190 w 100"/>
                <a:gd name="T23" fmla="*/ 722033 h 53"/>
                <a:gd name="T24" fmla="*/ 0 w 100"/>
                <a:gd name="T25" fmla="*/ 694022 h 53"/>
                <a:gd name="T26" fmla="*/ 52874 w 100"/>
                <a:gd name="T27" fmla="*/ 0 h 53"/>
                <a:gd name="T28" fmla="*/ 52874 w 100"/>
                <a:gd name="T29" fmla="*/ 0 h 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0"/>
                <a:gd name="T46" fmla="*/ 0 h 53"/>
                <a:gd name="T47" fmla="*/ 100 w 100"/>
                <a:gd name="T48" fmla="*/ 53 h 5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3" name="Freeform 7"/>
            <p:cNvSpPr>
              <a:spLocks/>
            </p:cNvSpPr>
            <p:nvPr/>
          </p:nvSpPr>
          <p:spPr bwMode="auto">
            <a:xfrm>
              <a:off x="2841" y="2262"/>
              <a:ext cx="595" cy="293"/>
            </a:xfrm>
            <a:custGeom>
              <a:avLst/>
              <a:gdLst>
                <a:gd name="T0" fmla="*/ 255470 w 116"/>
                <a:gd name="T1" fmla="*/ 13615 h 60"/>
                <a:gd name="T2" fmla="*/ 0 w 116"/>
                <a:gd name="T3" fmla="*/ 122288 h 60"/>
                <a:gd name="T4" fmla="*/ 728203 w 116"/>
                <a:gd name="T5" fmla="*/ 597173 h 60"/>
                <a:gd name="T6" fmla="*/ 763565 w 116"/>
                <a:gd name="T7" fmla="*/ 610793 h 60"/>
                <a:gd name="T8" fmla="*/ 820233 w 116"/>
                <a:gd name="T9" fmla="*/ 650045 h 60"/>
                <a:gd name="T10" fmla="*/ 873537 w 116"/>
                <a:gd name="T11" fmla="*/ 638623 h 60"/>
                <a:gd name="T12" fmla="*/ 908898 w 116"/>
                <a:gd name="T13" fmla="*/ 650045 h 60"/>
                <a:gd name="T14" fmla="*/ 930344 w 116"/>
                <a:gd name="T15" fmla="*/ 677875 h 60"/>
                <a:gd name="T16" fmla="*/ 1000934 w 116"/>
                <a:gd name="T17" fmla="*/ 691490 h 60"/>
                <a:gd name="T18" fmla="*/ 1036977 w 116"/>
                <a:gd name="T19" fmla="*/ 705129 h 60"/>
                <a:gd name="T20" fmla="*/ 1075704 w 116"/>
                <a:gd name="T21" fmla="*/ 691490 h 60"/>
                <a:gd name="T22" fmla="*/ 1111065 w 116"/>
                <a:gd name="T23" fmla="*/ 719320 h 60"/>
                <a:gd name="T24" fmla="*/ 1182311 w 116"/>
                <a:gd name="T25" fmla="*/ 719320 h 60"/>
                <a:gd name="T26" fmla="*/ 1221037 w 116"/>
                <a:gd name="T27" fmla="*/ 747267 h 60"/>
                <a:gd name="T28" fmla="*/ 1238980 w 116"/>
                <a:gd name="T29" fmla="*/ 772309 h 60"/>
                <a:gd name="T30" fmla="*/ 1292284 w 116"/>
                <a:gd name="T31" fmla="*/ 758001 h 60"/>
                <a:gd name="T32" fmla="*/ 1367059 w 116"/>
                <a:gd name="T33" fmla="*/ 785948 h 60"/>
                <a:gd name="T34" fmla="*/ 1402420 w 116"/>
                <a:gd name="T35" fmla="*/ 772309 h 60"/>
                <a:gd name="T36" fmla="*/ 1437782 w 116"/>
                <a:gd name="T37" fmla="*/ 772309 h 60"/>
                <a:gd name="T38" fmla="*/ 1437782 w 116"/>
                <a:gd name="T39" fmla="*/ 813778 h 60"/>
                <a:gd name="T40" fmla="*/ 1455724 w 116"/>
                <a:gd name="T41" fmla="*/ 785948 h 60"/>
                <a:gd name="T42" fmla="*/ 1494450 w 116"/>
                <a:gd name="T43" fmla="*/ 758001 h 60"/>
                <a:gd name="T44" fmla="*/ 1512526 w 116"/>
                <a:gd name="T45" fmla="*/ 772309 h 60"/>
                <a:gd name="T46" fmla="*/ 1547754 w 116"/>
                <a:gd name="T47" fmla="*/ 785948 h 60"/>
                <a:gd name="T48" fmla="*/ 1583798 w 116"/>
                <a:gd name="T49" fmla="*/ 772309 h 60"/>
                <a:gd name="T50" fmla="*/ 1583798 w 116"/>
                <a:gd name="T51" fmla="*/ 785948 h 60"/>
                <a:gd name="T52" fmla="*/ 1640472 w 116"/>
                <a:gd name="T53" fmla="*/ 813778 h 60"/>
                <a:gd name="T54" fmla="*/ 1693775 w 116"/>
                <a:gd name="T55" fmla="*/ 785948 h 60"/>
                <a:gd name="T56" fmla="*/ 1803881 w 116"/>
                <a:gd name="T57" fmla="*/ 758001 h 60"/>
                <a:gd name="T58" fmla="*/ 1839243 w 116"/>
                <a:gd name="T59" fmla="*/ 758001 h 60"/>
                <a:gd name="T60" fmla="*/ 1931298 w 116"/>
                <a:gd name="T61" fmla="*/ 758001 h 60"/>
                <a:gd name="T62" fmla="*/ 2059352 w 116"/>
                <a:gd name="T63" fmla="*/ 799563 h 60"/>
                <a:gd name="T64" fmla="*/ 2094580 w 116"/>
                <a:gd name="T65" fmla="*/ 813778 h 60"/>
                <a:gd name="T66" fmla="*/ 2112655 w 116"/>
                <a:gd name="T67" fmla="*/ 419112 h 60"/>
                <a:gd name="T68" fmla="*/ 2077294 w 116"/>
                <a:gd name="T69" fmla="*/ 41445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6"/>
                <a:gd name="T106" fmla="*/ 0 h 60"/>
                <a:gd name="T107" fmla="*/ 116 w 116"/>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9"/>
                  </a:lnTo>
                  <a:lnTo>
                    <a:pt x="51" y="50"/>
                  </a:lnTo>
                  <a:lnTo>
                    <a:pt x="51" y="51"/>
                  </a:lnTo>
                  <a:lnTo>
                    <a:pt x="55" y="51"/>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3" y="57"/>
                  </a:lnTo>
                  <a:lnTo>
                    <a:pt x="84" y="58"/>
                  </a:lnTo>
                  <a:lnTo>
                    <a:pt x="85" y="58"/>
                  </a:lnTo>
                  <a:lnTo>
                    <a:pt x="85"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4" name="Freeform 8"/>
            <p:cNvSpPr>
              <a:spLocks/>
            </p:cNvSpPr>
            <p:nvPr/>
          </p:nvSpPr>
          <p:spPr bwMode="auto">
            <a:xfrm>
              <a:off x="3288" y="1726"/>
              <a:ext cx="420" cy="263"/>
            </a:xfrm>
            <a:custGeom>
              <a:avLst/>
              <a:gdLst>
                <a:gd name="T0" fmla="*/ 1191330 w 82"/>
                <a:gd name="T1" fmla="*/ 0 h 54"/>
                <a:gd name="T2" fmla="*/ 1226405 w 82"/>
                <a:gd name="T3" fmla="*/ 52327 h 54"/>
                <a:gd name="T4" fmla="*/ 1209195 w 82"/>
                <a:gd name="T5" fmla="*/ 79368 h 54"/>
                <a:gd name="T6" fmla="*/ 1244270 w 82"/>
                <a:gd name="T7" fmla="*/ 172708 h 54"/>
                <a:gd name="T8" fmla="*/ 1335907 w 82"/>
                <a:gd name="T9" fmla="*/ 213838 h 54"/>
                <a:gd name="T10" fmla="*/ 1353798 w 82"/>
                <a:gd name="T11" fmla="*/ 241332 h 54"/>
                <a:gd name="T12" fmla="*/ 1410227 w 82"/>
                <a:gd name="T13" fmla="*/ 279691 h 54"/>
                <a:gd name="T14" fmla="*/ 1480382 w 82"/>
                <a:gd name="T15" fmla="*/ 348314 h 54"/>
                <a:gd name="T16" fmla="*/ 1445307 w 82"/>
                <a:gd name="T17" fmla="*/ 386552 h 54"/>
                <a:gd name="T18" fmla="*/ 1445307 w 82"/>
                <a:gd name="T19" fmla="*/ 413592 h 54"/>
                <a:gd name="T20" fmla="*/ 1353798 w 82"/>
                <a:gd name="T21" fmla="*/ 454605 h 54"/>
                <a:gd name="T22" fmla="*/ 1300699 w 82"/>
                <a:gd name="T23" fmla="*/ 465919 h 54"/>
                <a:gd name="T24" fmla="*/ 1265649 w 82"/>
                <a:gd name="T25" fmla="*/ 506933 h 54"/>
                <a:gd name="T26" fmla="*/ 1300699 w 82"/>
                <a:gd name="T27" fmla="*/ 548063 h 54"/>
                <a:gd name="T28" fmla="*/ 1300699 w 82"/>
                <a:gd name="T29" fmla="*/ 586300 h 54"/>
                <a:gd name="T30" fmla="*/ 1226405 w 82"/>
                <a:gd name="T31" fmla="*/ 668444 h 54"/>
                <a:gd name="T32" fmla="*/ 1209195 w 82"/>
                <a:gd name="T33" fmla="*/ 707251 h 54"/>
                <a:gd name="T34" fmla="*/ 1138389 w 82"/>
                <a:gd name="T35" fmla="*/ 668444 h 54"/>
                <a:gd name="T36" fmla="*/ 197518 w 82"/>
                <a:gd name="T37" fmla="*/ 679641 h 54"/>
                <a:gd name="T38" fmla="*/ 197518 w 82"/>
                <a:gd name="T39" fmla="*/ 641404 h 54"/>
                <a:gd name="T40" fmla="*/ 162443 w 82"/>
                <a:gd name="T41" fmla="*/ 600390 h 54"/>
                <a:gd name="T42" fmla="*/ 179652 w 82"/>
                <a:gd name="T43" fmla="*/ 561583 h 54"/>
                <a:gd name="T44" fmla="*/ 144577 w 82"/>
                <a:gd name="T45" fmla="*/ 520453 h 54"/>
                <a:gd name="T46" fmla="*/ 144577 w 82"/>
                <a:gd name="T47" fmla="*/ 479439 h 54"/>
                <a:gd name="T48" fmla="*/ 109369 w 82"/>
                <a:gd name="T49" fmla="*/ 441085 h 54"/>
                <a:gd name="T50" fmla="*/ 91504 w 82"/>
                <a:gd name="T51" fmla="*/ 413592 h 54"/>
                <a:gd name="T52" fmla="*/ 52940 w 82"/>
                <a:gd name="T53" fmla="*/ 348314 h 54"/>
                <a:gd name="T54" fmla="*/ 70150 w 82"/>
                <a:gd name="T55" fmla="*/ 306609 h 54"/>
                <a:gd name="T56" fmla="*/ 35075 w 82"/>
                <a:gd name="T57" fmla="*/ 265601 h 54"/>
                <a:gd name="T58" fmla="*/ 35075 w 82"/>
                <a:gd name="T59" fmla="*/ 241332 h 54"/>
                <a:gd name="T60" fmla="*/ 35075 w 82"/>
                <a:gd name="T61" fmla="*/ 158618 h 54"/>
                <a:gd name="T62" fmla="*/ 35075 w 82"/>
                <a:gd name="T63" fmla="*/ 134471 h 54"/>
                <a:gd name="T64" fmla="*/ 17865 w 82"/>
                <a:gd name="T65" fmla="*/ 79368 h 54"/>
                <a:gd name="T66" fmla="*/ 17865 w 82"/>
                <a:gd name="T67" fmla="*/ 41130 h 54"/>
                <a:gd name="T68" fmla="*/ 35075 w 82"/>
                <a:gd name="T69" fmla="*/ 27610 h 54"/>
                <a:gd name="T70" fmla="*/ 35075 w 82"/>
                <a:gd name="T71" fmla="*/ 27610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54"/>
                <a:gd name="T110" fmla="*/ 82 w 82"/>
                <a:gd name="T111" fmla="*/ 54 h 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18"/>
                  </a:lnTo>
                  <a:lnTo>
                    <a:pt x="0" y="15"/>
                  </a:lnTo>
                  <a:lnTo>
                    <a:pt x="2" y="12"/>
                  </a:lnTo>
                  <a:lnTo>
                    <a:pt x="1" y="10"/>
                  </a:lnTo>
                  <a:lnTo>
                    <a:pt x="2" y="10"/>
                  </a:lnTo>
                  <a:lnTo>
                    <a:pt x="2" y="7"/>
                  </a:lnTo>
                  <a:lnTo>
                    <a:pt x="1" y="6"/>
                  </a:lnTo>
                  <a:lnTo>
                    <a:pt x="2" y="4"/>
                  </a:lnTo>
                  <a:lnTo>
                    <a:pt x="1" y="3"/>
                  </a:lnTo>
                  <a:lnTo>
                    <a:pt x="0" y="2"/>
                  </a:lnTo>
                  <a:lnTo>
                    <a:pt x="2" y="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5" name="Freeform 9"/>
            <p:cNvSpPr>
              <a:spLocks/>
            </p:cNvSpPr>
            <p:nvPr/>
          </p:nvSpPr>
          <p:spPr bwMode="auto">
            <a:xfrm>
              <a:off x="3345" y="1970"/>
              <a:ext cx="460" cy="380"/>
            </a:xfrm>
            <a:custGeom>
              <a:avLst/>
              <a:gdLst>
                <a:gd name="T0" fmla="*/ 1353223 w 90"/>
                <a:gd name="T1" fmla="*/ 922153 h 78"/>
                <a:gd name="T2" fmla="*/ 1374460 w 90"/>
                <a:gd name="T3" fmla="*/ 949781 h 78"/>
                <a:gd name="T4" fmla="*/ 1374460 w 90"/>
                <a:gd name="T5" fmla="*/ 990816 h 78"/>
                <a:gd name="T6" fmla="*/ 1318503 w 90"/>
                <a:gd name="T7" fmla="*/ 1029220 h 78"/>
                <a:gd name="T8" fmla="*/ 1478875 w 90"/>
                <a:gd name="T9" fmla="*/ 1042744 h 78"/>
                <a:gd name="T10" fmla="*/ 1478875 w 90"/>
                <a:gd name="T11" fmla="*/ 990816 h 78"/>
                <a:gd name="T12" fmla="*/ 1513594 w 90"/>
                <a:gd name="T13" fmla="*/ 922153 h 78"/>
                <a:gd name="T14" fmla="*/ 1569653 w 90"/>
                <a:gd name="T15" fmla="*/ 894500 h 78"/>
                <a:gd name="T16" fmla="*/ 1587286 w 90"/>
                <a:gd name="T17" fmla="*/ 894500 h 78"/>
                <a:gd name="T18" fmla="*/ 1604373 w 90"/>
                <a:gd name="T19" fmla="*/ 815061 h 78"/>
                <a:gd name="T20" fmla="*/ 1587286 w 90"/>
                <a:gd name="T21" fmla="*/ 801654 h 78"/>
                <a:gd name="T22" fmla="*/ 1569653 w 90"/>
                <a:gd name="T23" fmla="*/ 787555 h 78"/>
                <a:gd name="T24" fmla="*/ 1551892 w 90"/>
                <a:gd name="T25" fmla="*/ 801654 h 78"/>
                <a:gd name="T26" fmla="*/ 1496615 w 90"/>
                <a:gd name="T27" fmla="*/ 749151 h 78"/>
                <a:gd name="T28" fmla="*/ 1513594 w 90"/>
                <a:gd name="T29" fmla="*/ 721644 h 78"/>
                <a:gd name="T30" fmla="*/ 1496615 w 90"/>
                <a:gd name="T31" fmla="*/ 694586 h 78"/>
                <a:gd name="T32" fmla="*/ 1409179 w 90"/>
                <a:gd name="T33" fmla="*/ 614577 h 78"/>
                <a:gd name="T34" fmla="*/ 1318503 w 90"/>
                <a:gd name="T35" fmla="*/ 573400 h 78"/>
                <a:gd name="T36" fmla="*/ 1265889 w 90"/>
                <a:gd name="T37" fmla="*/ 507490 h 78"/>
                <a:gd name="T38" fmla="*/ 1318503 w 90"/>
                <a:gd name="T39" fmla="*/ 455698 h 78"/>
                <a:gd name="T40" fmla="*/ 1318503 w 90"/>
                <a:gd name="T41" fmla="*/ 400539 h 78"/>
                <a:gd name="T42" fmla="*/ 1248808 w 90"/>
                <a:gd name="T43" fmla="*/ 362257 h 78"/>
                <a:gd name="T44" fmla="*/ 1214088 w 90"/>
                <a:gd name="T45" fmla="*/ 387011 h 78"/>
                <a:gd name="T46" fmla="*/ 1158157 w 90"/>
                <a:gd name="T47" fmla="*/ 293477 h 78"/>
                <a:gd name="T48" fmla="*/ 1070696 w 90"/>
                <a:gd name="T49" fmla="*/ 241665 h 78"/>
                <a:gd name="T50" fmla="*/ 997653 w 90"/>
                <a:gd name="T51" fmla="*/ 172978 h 78"/>
                <a:gd name="T52" fmla="*/ 980045 w 90"/>
                <a:gd name="T53" fmla="*/ 79439 h 78"/>
                <a:gd name="T54" fmla="*/ 980045 w 90"/>
                <a:gd name="T55" fmla="*/ 52382 h 78"/>
                <a:gd name="T56" fmla="*/ 0 w 90"/>
                <a:gd name="T57" fmla="*/ 27628 h 78"/>
                <a:gd name="T58" fmla="*/ 34848 w 90"/>
                <a:gd name="T59" fmla="*/ 65911 h 78"/>
                <a:gd name="T60" fmla="*/ 90804 w 90"/>
                <a:gd name="T61" fmla="*/ 120596 h 78"/>
                <a:gd name="T62" fmla="*/ 90804 w 90"/>
                <a:gd name="T63" fmla="*/ 148127 h 78"/>
                <a:gd name="T64" fmla="*/ 195193 w 90"/>
                <a:gd name="T65" fmla="*/ 214037 h 78"/>
                <a:gd name="T66" fmla="*/ 160346 w 90"/>
                <a:gd name="T67" fmla="*/ 266419 h 78"/>
                <a:gd name="T68" fmla="*/ 195193 w 90"/>
                <a:gd name="T69" fmla="*/ 293477 h 78"/>
                <a:gd name="T70" fmla="*/ 229913 w 90"/>
                <a:gd name="T71" fmla="*/ 348728 h 78"/>
                <a:gd name="T72" fmla="*/ 268916 w 90"/>
                <a:gd name="T73" fmla="*/ 362257 h 78"/>
                <a:gd name="T74" fmla="*/ 285997 w 90"/>
                <a:gd name="T75" fmla="*/ 963310 h 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78"/>
                <a:gd name="T116" fmla="*/ 90 w 90"/>
                <a:gd name="T117" fmla="*/ 78 h 7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9" y="67"/>
                  </a:lnTo>
                  <a:lnTo>
                    <a:pt x="90" y="62"/>
                  </a:lnTo>
                  <a:lnTo>
                    <a:pt x="90" y="61"/>
                  </a:lnTo>
                  <a:lnTo>
                    <a:pt x="89" y="60"/>
                  </a:lnTo>
                  <a:lnTo>
                    <a:pt x="88" y="59"/>
                  </a:lnTo>
                  <a:lnTo>
                    <a:pt x="87" y="59"/>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6" name="Freeform 10"/>
            <p:cNvSpPr>
              <a:spLocks/>
            </p:cNvSpPr>
            <p:nvPr/>
          </p:nvSpPr>
          <p:spPr bwMode="auto">
            <a:xfrm>
              <a:off x="3518" y="1438"/>
              <a:ext cx="364" cy="371"/>
            </a:xfrm>
            <a:custGeom>
              <a:avLst/>
              <a:gdLst>
                <a:gd name="T0" fmla="*/ 527831 w 71"/>
                <a:gd name="T1" fmla="*/ 1014719 h 76"/>
                <a:gd name="T2" fmla="*/ 435913 w 71"/>
                <a:gd name="T3" fmla="*/ 972733 h 76"/>
                <a:gd name="T4" fmla="*/ 399933 w 71"/>
                <a:gd name="T5" fmla="*/ 878508 h 76"/>
                <a:gd name="T6" fmla="*/ 417990 w 71"/>
                <a:gd name="T7" fmla="*/ 854086 h 76"/>
                <a:gd name="T8" fmla="*/ 382692 w 71"/>
                <a:gd name="T9" fmla="*/ 798348 h 76"/>
                <a:gd name="T10" fmla="*/ 382692 w 71"/>
                <a:gd name="T11" fmla="*/ 731934 h 76"/>
                <a:gd name="T12" fmla="*/ 308175 w 71"/>
                <a:gd name="T13" fmla="*/ 676314 h 76"/>
                <a:gd name="T14" fmla="*/ 219651 w 71"/>
                <a:gd name="T15" fmla="*/ 609899 h 76"/>
                <a:gd name="T16" fmla="*/ 145139 w 71"/>
                <a:gd name="T17" fmla="*/ 582089 h 76"/>
                <a:gd name="T18" fmla="*/ 127738 w 71"/>
                <a:gd name="T19" fmla="*/ 568367 h 76"/>
                <a:gd name="T20" fmla="*/ 53226 w 71"/>
                <a:gd name="T21" fmla="*/ 554186 h 76"/>
                <a:gd name="T22" fmla="*/ 17923 w 71"/>
                <a:gd name="T23" fmla="*/ 526376 h 76"/>
                <a:gd name="T24" fmla="*/ 35170 w 71"/>
                <a:gd name="T25" fmla="*/ 418547 h 76"/>
                <a:gd name="T26" fmla="*/ 53226 w 71"/>
                <a:gd name="T27" fmla="*/ 379919 h 76"/>
                <a:gd name="T28" fmla="*/ 0 w 71"/>
                <a:gd name="T29" fmla="*/ 338406 h 76"/>
                <a:gd name="T30" fmla="*/ 17923 w 71"/>
                <a:gd name="T31" fmla="*/ 296395 h 76"/>
                <a:gd name="T32" fmla="*/ 91887 w 71"/>
                <a:gd name="T33" fmla="*/ 229981 h 76"/>
                <a:gd name="T34" fmla="*/ 127738 w 71"/>
                <a:gd name="T35" fmla="*/ 216376 h 76"/>
                <a:gd name="T36" fmla="*/ 127738 w 71"/>
                <a:gd name="T37" fmla="*/ 80614 h 76"/>
                <a:gd name="T38" fmla="*/ 163036 w 71"/>
                <a:gd name="T39" fmla="*/ 66414 h 76"/>
                <a:gd name="T40" fmla="*/ 236892 w 71"/>
                <a:gd name="T41" fmla="*/ 66414 h 76"/>
                <a:gd name="T42" fmla="*/ 399933 w 71"/>
                <a:gd name="T43" fmla="*/ 13605 h 76"/>
                <a:gd name="T44" fmla="*/ 435913 w 71"/>
                <a:gd name="T45" fmla="*/ 13605 h 76"/>
                <a:gd name="T46" fmla="*/ 417990 w 71"/>
                <a:gd name="T47" fmla="*/ 41415 h 76"/>
                <a:gd name="T48" fmla="*/ 399933 w 71"/>
                <a:gd name="T49" fmla="*/ 80614 h 76"/>
                <a:gd name="T50" fmla="*/ 471083 w 71"/>
                <a:gd name="T51" fmla="*/ 66414 h 76"/>
                <a:gd name="T52" fmla="*/ 509902 w 71"/>
                <a:gd name="T53" fmla="*/ 80614 h 76"/>
                <a:gd name="T54" fmla="*/ 562995 w 71"/>
                <a:gd name="T55" fmla="*/ 107829 h 76"/>
                <a:gd name="T56" fmla="*/ 581052 w 71"/>
                <a:gd name="T57" fmla="*/ 135757 h 76"/>
                <a:gd name="T58" fmla="*/ 800677 w 71"/>
                <a:gd name="T59" fmla="*/ 174961 h 76"/>
                <a:gd name="T60" fmla="*/ 871170 w 71"/>
                <a:gd name="T61" fmla="*/ 202171 h 76"/>
                <a:gd name="T62" fmla="*/ 906339 w 71"/>
                <a:gd name="T63" fmla="*/ 202171 h 76"/>
                <a:gd name="T64" fmla="*/ 924396 w 71"/>
                <a:gd name="T65" fmla="*/ 202171 h 76"/>
                <a:gd name="T66" fmla="*/ 1016155 w 71"/>
                <a:gd name="T67" fmla="*/ 216376 h 76"/>
                <a:gd name="T68" fmla="*/ 1016155 w 71"/>
                <a:gd name="T69" fmla="*/ 229981 h 76"/>
                <a:gd name="T70" fmla="*/ 1052134 w 71"/>
                <a:gd name="T71" fmla="*/ 244162 h 76"/>
                <a:gd name="T72" fmla="*/ 1108723 w 71"/>
                <a:gd name="T73" fmla="*/ 285577 h 76"/>
                <a:gd name="T74" fmla="*/ 1090800 w 71"/>
                <a:gd name="T75" fmla="*/ 338406 h 76"/>
                <a:gd name="T76" fmla="*/ 1144021 w 71"/>
                <a:gd name="T77" fmla="*/ 338406 h 76"/>
                <a:gd name="T78" fmla="*/ 1126098 w 71"/>
                <a:gd name="T79" fmla="*/ 365738 h 76"/>
                <a:gd name="T80" fmla="*/ 1161949 w 71"/>
                <a:gd name="T81" fmla="*/ 404942 h 76"/>
                <a:gd name="T82" fmla="*/ 1108723 w 71"/>
                <a:gd name="T83" fmla="*/ 446357 h 76"/>
                <a:gd name="T84" fmla="*/ 1069375 w 71"/>
                <a:gd name="T85" fmla="*/ 515558 h 76"/>
                <a:gd name="T86" fmla="*/ 1069375 w 71"/>
                <a:gd name="T87" fmla="*/ 526376 h 76"/>
                <a:gd name="T88" fmla="*/ 1144021 w 71"/>
                <a:gd name="T89" fmla="*/ 474143 h 76"/>
                <a:gd name="T90" fmla="*/ 1197247 w 71"/>
                <a:gd name="T91" fmla="*/ 446357 h 76"/>
                <a:gd name="T92" fmla="*/ 1235939 w 71"/>
                <a:gd name="T93" fmla="*/ 418547 h 76"/>
                <a:gd name="T94" fmla="*/ 1235939 w 71"/>
                <a:gd name="T95" fmla="*/ 379919 h 76"/>
                <a:gd name="T96" fmla="*/ 1253862 w 71"/>
                <a:gd name="T97" fmla="*/ 365738 h 76"/>
                <a:gd name="T98" fmla="*/ 1271759 w 71"/>
                <a:gd name="T99" fmla="*/ 338406 h 76"/>
                <a:gd name="T100" fmla="*/ 1289160 w 71"/>
                <a:gd name="T101" fmla="*/ 352133 h 76"/>
                <a:gd name="T102" fmla="*/ 1253862 w 71"/>
                <a:gd name="T103" fmla="*/ 446357 h 76"/>
                <a:gd name="T104" fmla="*/ 1235939 w 71"/>
                <a:gd name="T105" fmla="*/ 474143 h 76"/>
                <a:gd name="T106" fmla="*/ 1197247 w 71"/>
                <a:gd name="T107" fmla="*/ 540581 h 76"/>
                <a:gd name="T108" fmla="*/ 1197247 w 71"/>
                <a:gd name="T109" fmla="*/ 609899 h 76"/>
                <a:gd name="T110" fmla="*/ 1161949 w 71"/>
                <a:gd name="T111" fmla="*/ 634922 h 76"/>
                <a:gd name="T112" fmla="*/ 1179191 w 71"/>
                <a:gd name="T113" fmla="*/ 731934 h 76"/>
                <a:gd name="T114" fmla="*/ 1144021 w 71"/>
                <a:gd name="T115" fmla="*/ 798348 h 76"/>
                <a:gd name="T116" fmla="*/ 1179191 w 71"/>
                <a:gd name="T117" fmla="*/ 947710 h 76"/>
                <a:gd name="T118" fmla="*/ 1179191 w 71"/>
                <a:gd name="T119" fmla="*/ 961915 h 76"/>
                <a:gd name="T120" fmla="*/ 1179191 w 71"/>
                <a:gd name="T121" fmla="*/ 1000519 h 76"/>
                <a:gd name="T122" fmla="*/ 545728 w 71"/>
                <a:gd name="T123" fmla="*/ 1028446 h 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
                <a:gd name="T187" fmla="*/ 0 h 76"/>
                <a:gd name="T188" fmla="*/ 71 w 71"/>
                <a:gd name="T189" fmla="*/ 76 h 7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1" y="15"/>
                  </a:lnTo>
                  <a:lnTo>
                    <a:pt x="54" y="15"/>
                  </a:lnTo>
                  <a:lnTo>
                    <a:pt x="56" y="16"/>
                  </a:lnTo>
                  <a:lnTo>
                    <a:pt x="57" y="17"/>
                  </a:lnTo>
                  <a:lnTo>
                    <a:pt x="56" y="17"/>
                  </a:lnTo>
                  <a:lnTo>
                    <a:pt x="56" y="18"/>
                  </a:lnTo>
                  <a:lnTo>
                    <a:pt x="58" y="18"/>
                  </a:lnTo>
                  <a:lnTo>
                    <a:pt x="60" y="19"/>
                  </a:lnTo>
                  <a:lnTo>
                    <a:pt x="61" y="21"/>
                  </a:lnTo>
                  <a:lnTo>
                    <a:pt x="60" y="25"/>
                  </a:lnTo>
                  <a:lnTo>
                    <a:pt x="62" y="25"/>
                  </a:lnTo>
                  <a:lnTo>
                    <a:pt x="63" y="25"/>
                  </a:lnTo>
                  <a:lnTo>
                    <a:pt x="62" y="26"/>
                  </a:lnTo>
                  <a:lnTo>
                    <a:pt x="62" y="27"/>
                  </a:lnTo>
                  <a:lnTo>
                    <a:pt x="62" y="28"/>
                  </a:lnTo>
                  <a:lnTo>
                    <a:pt x="64" y="30"/>
                  </a:lnTo>
                  <a:lnTo>
                    <a:pt x="61" y="33"/>
                  </a:lnTo>
                  <a:lnTo>
                    <a:pt x="60" y="36"/>
                  </a:lnTo>
                  <a:lnTo>
                    <a:pt x="59" y="38"/>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1"/>
                  </a:lnTo>
                  <a:lnTo>
                    <a:pt x="65" y="72"/>
                  </a:lnTo>
                  <a:lnTo>
                    <a:pt x="65" y="74"/>
                  </a:lnTo>
                  <a:lnTo>
                    <a:pt x="30" y="76"/>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7" name="Freeform 11"/>
            <p:cNvSpPr>
              <a:spLocks/>
            </p:cNvSpPr>
            <p:nvPr/>
          </p:nvSpPr>
          <p:spPr bwMode="auto">
            <a:xfrm>
              <a:off x="3779" y="2057"/>
              <a:ext cx="509" cy="249"/>
            </a:xfrm>
            <a:custGeom>
              <a:avLst/>
              <a:gdLst>
                <a:gd name="T0" fmla="*/ 370341 w 99"/>
                <a:gd name="T1" fmla="*/ 663155 h 51"/>
                <a:gd name="T2" fmla="*/ 352130 w 99"/>
                <a:gd name="T3" fmla="*/ 635218 h 51"/>
                <a:gd name="T4" fmla="*/ 405951 w 99"/>
                <a:gd name="T5" fmla="*/ 635218 h 51"/>
                <a:gd name="T6" fmla="*/ 1476506 w 99"/>
                <a:gd name="T7" fmla="*/ 554552 h 51"/>
                <a:gd name="T8" fmla="*/ 1570162 w 99"/>
                <a:gd name="T9" fmla="*/ 515913 h 51"/>
                <a:gd name="T10" fmla="*/ 1645577 w 99"/>
                <a:gd name="T11" fmla="*/ 474482 h 51"/>
                <a:gd name="T12" fmla="*/ 1645577 w 99"/>
                <a:gd name="T13" fmla="*/ 446667 h 51"/>
                <a:gd name="T14" fmla="*/ 1663104 w 99"/>
                <a:gd name="T15" fmla="*/ 418750 h 51"/>
                <a:gd name="T16" fmla="*/ 1828662 w 99"/>
                <a:gd name="T17" fmla="*/ 310864 h 51"/>
                <a:gd name="T18" fmla="*/ 1810446 w 99"/>
                <a:gd name="T19" fmla="*/ 296657 h 51"/>
                <a:gd name="T20" fmla="*/ 1793053 w 99"/>
                <a:gd name="T21" fmla="*/ 285832 h 51"/>
                <a:gd name="T22" fmla="*/ 1753217 w 99"/>
                <a:gd name="T23" fmla="*/ 271625 h 51"/>
                <a:gd name="T24" fmla="*/ 1735006 w 99"/>
                <a:gd name="T25" fmla="*/ 271625 h 51"/>
                <a:gd name="T26" fmla="*/ 1663104 w 99"/>
                <a:gd name="T27" fmla="*/ 188649 h 51"/>
                <a:gd name="T28" fmla="*/ 1645577 w 99"/>
                <a:gd name="T29" fmla="*/ 163642 h 51"/>
                <a:gd name="T30" fmla="*/ 1645577 w 99"/>
                <a:gd name="T31" fmla="*/ 108007 h 51"/>
                <a:gd name="T32" fmla="*/ 1605767 w 99"/>
                <a:gd name="T33" fmla="*/ 94278 h 51"/>
                <a:gd name="T34" fmla="*/ 1551946 w 99"/>
                <a:gd name="T35" fmla="*/ 55634 h 51"/>
                <a:gd name="T36" fmla="*/ 1516342 w 99"/>
                <a:gd name="T37" fmla="*/ 55634 h 51"/>
                <a:gd name="T38" fmla="*/ 1494589 w 99"/>
                <a:gd name="T39" fmla="*/ 80642 h 51"/>
                <a:gd name="T40" fmla="*/ 1440897 w 99"/>
                <a:gd name="T41" fmla="*/ 80642 h 51"/>
                <a:gd name="T42" fmla="*/ 1387077 w 99"/>
                <a:gd name="T43" fmla="*/ 80642 h 51"/>
                <a:gd name="T44" fmla="*/ 1311528 w 99"/>
                <a:gd name="T45" fmla="*/ 66459 h 51"/>
                <a:gd name="T46" fmla="*/ 1217872 w 99"/>
                <a:gd name="T47" fmla="*/ 55634 h 51"/>
                <a:gd name="T48" fmla="*/ 1164186 w 99"/>
                <a:gd name="T49" fmla="*/ 0 h 51"/>
                <a:gd name="T50" fmla="*/ 1127759 w 99"/>
                <a:gd name="T51" fmla="*/ 13612 h 51"/>
                <a:gd name="T52" fmla="*/ 1070556 w 99"/>
                <a:gd name="T53" fmla="*/ 0 h 51"/>
                <a:gd name="T54" fmla="*/ 1070556 w 99"/>
                <a:gd name="T55" fmla="*/ 27820 h 51"/>
                <a:gd name="T56" fmla="*/ 1070556 w 99"/>
                <a:gd name="T57" fmla="*/ 80642 h 51"/>
                <a:gd name="T58" fmla="*/ 1016735 w 99"/>
                <a:gd name="T59" fmla="*/ 108007 h 51"/>
                <a:gd name="T60" fmla="*/ 941162 w 99"/>
                <a:gd name="T61" fmla="*/ 108007 h 51"/>
                <a:gd name="T62" fmla="*/ 851732 w 99"/>
                <a:gd name="T63" fmla="*/ 244284 h 51"/>
                <a:gd name="T64" fmla="*/ 776318 w 99"/>
                <a:gd name="T65" fmla="*/ 285832 h 51"/>
                <a:gd name="T66" fmla="*/ 721808 w 99"/>
                <a:gd name="T67" fmla="*/ 258018 h 51"/>
                <a:gd name="T68" fmla="*/ 682662 w 99"/>
                <a:gd name="T69" fmla="*/ 324476 h 51"/>
                <a:gd name="T70" fmla="*/ 646394 w 99"/>
                <a:gd name="T71" fmla="*/ 324476 h 51"/>
                <a:gd name="T72" fmla="*/ 592574 w 99"/>
                <a:gd name="T73" fmla="*/ 310864 h 51"/>
                <a:gd name="T74" fmla="*/ 553427 w 99"/>
                <a:gd name="T75" fmla="*/ 352291 h 51"/>
                <a:gd name="T76" fmla="*/ 481391 w 99"/>
                <a:gd name="T77" fmla="*/ 324476 h 51"/>
                <a:gd name="T78" fmla="*/ 370341 w 99"/>
                <a:gd name="T79" fmla="*/ 338679 h 51"/>
                <a:gd name="T80" fmla="*/ 370341 w 99"/>
                <a:gd name="T81" fmla="*/ 365903 h 51"/>
                <a:gd name="T82" fmla="*/ 334074 w 99"/>
                <a:gd name="T83" fmla="*/ 365903 h 51"/>
                <a:gd name="T84" fmla="*/ 334074 w 99"/>
                <a:gd name="T85" fmla="*/ 365903 h 51"/>
                <a:gd name="T86" fmla="*/ 312320 w 99"/>
                <a:gd name="T87" fmla="*/ 405118 h 51"/>
                <a:gd name="T88" fmla="*/ 312320 w 99"/>
                <a:gd name="T89" fmla="*/ 405118 h 51"/>
                <a:gd name="T90" fmla="*/ 334074 w 99"/>
                <a:gd name="T91" fmla="*/ 446667 h 51"/>
                <a:gd name="T92" fmla="*/ 222891 w 99"/>
                <a:gd name="T93" fmla="*/ 460298 h 51"/>
                <a:gd name="T94" fmla="*/ 240418 w 99"/>
                <a:gd name="T95" fmla="*/ 540940 h 51"/>
                <a:gd name="T96" fmla="*/ 183055 w 99"/>
                <a:gd name="T97" fmla="*/ 527328 h 51"/>
                <a:gd name="T98" fmla="*/ 111049 w 99"/>
                <a:gd name="T99" fmla="*/ 515913 h 51"/>
                <a:gd name="T100" fmla="*/ 75414 w 99"/>
                <a:gd name="T101" fmla="*/ 568760 h 51"/>
                <a:gd name="T102" fmla="*/ 75414 w 99"/>
                <a:gd name="T103" fmla="*/ 568760 h 51"/>
                <a:gd name="T104" fmla="*/ 93630 w 99"/>
                <a:gd name="T105" fmla="*/ 596580 h 51"/>
                <a:gd name="T106" fmla="*/ 53820 w 99"/>
                <a:gd name="T107" fmla="*/ 663155 h 51"/>
                <a:gd name="T108" fmla="*/ 18211 w 99"/>
                <a:gd name="T109" fmla="*/ 663155 h 51"/>
                <a:gd name="T110" fmla="*/ 0 w 99"/>
                <a:gd name="T111" fmla="*/ 690975 h 5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9"/>
                <a:gd name="T169" fmla="*/ 0 h 51"/>
                <a:gd name="T170" fmla="*/ 99 w 99"/>
                <a:gd name="T171" fmla="*/ 51 h 5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5" y="20"/>
                  </a:lnTo>
                  <a:lnTo>
                    <a:pt x="95" y="21"/>
                  </a:lnTo>
                  <a:lnTo>
                    <a:pt x="94" y="20"/>
                  </a:lnTo>
                  <a:lnTo>
                    <a:pt x="92" y="18"/>
                  </a:lnTo>
                  <a:lnTo>
                    <a:pt x="90" y="14"/>
                  </a:lnTo>
                  <a:lnTo>
                    <a:pt x="89" y="13"/>
                  </a:lnTo>
                  <a:lnTo>
                    <a:pt x="89" y="12"/>
                  </a:lnTo>
                  <a:lnTo>
                    <a:pt x="89" y="10"/>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59" y="0"/>
                  </a:lnTo>
                  <a:lnTo>
                    <a:pt x="58" y="0"/>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26" y="24"/>
                  </a:lnTo>
                  <a:lnTo>
                    <a:pt x="23" y="25"/>
                  </a:lnTo>
                  <a:lnTo>
                    <a:pt x="20" y="25"/>
                  </a:lnTo>
                  <a:lnTo>
                    <a:pt x="20" y="26"/>
                  </a:lnTo>
                  <a:lnTo>
                    <a:pt x="20" y="27"/>
                  </a:lnTo>
                  <a:lnTo>
                    <a:pt x="19" y="27"/>
                  </a:lnTo>
                  <a:lnTo>
                    <a:pt x="18" y="27"/>
                  </a:lnTo>
                  <a:lnTo>
                    <a:pt x="17" y="28"/>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5" y="43"/>
                  </a:lnTo>
                  <a:lnTo>
                    <a:pt x="5" y="44"/>
                  </a:lnTo>
                  <a:lnTo>
                    <a:pt x="4" y="49"/>
                  </a:lnTo>
                  <a:lnTo>
                    <a:pt x="3" y="49"/>
                  </a:lnTo>
                  <a:lnTo>
                    <a:pt x="1" y="49"/>
                  </a:lnTo>
                  <a:lnTo>
                    <a:pt x="0" y="5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8" name="Freeform 12"/>
            <p:cNvSpPr>
              <a:spLocks/>
            </p:cNvSpPr>
            <p:nvPr/>
          </p:nvSpPr>
          <p:spPr bwMode="auto">
            <a:xfrm>
              <a:off x="3734" y="2243"/>
              <a:ext cx="568" cy="190"/>
            </a:xfrm>
            <a:custGeom>
              <a:avLst/>
              <a:gdLst>
                <a:gd name="T0" fmla="*/ 1993117 w 111"/>
                <a:gd name="T1" fmla="*/ 0 h 39"/>
                <a:gd name="T2" fmla="*/ 1596229 w 111"/>
                <a:gd name="T3" fmla="*/ 41157 h 39"/>
                <a:gd name="T4" fmla="*/ 1561274 w 111"/>
                <a:gd name="T5" fmla="*/ 52382 h 39"/>
                <a:gd name="T6" fmla="*/ 558078 w 111"/>
                <a:gd name="T7" fmla="*/ 120596 h 39"/>
                <a:gd name="T8" fmla="*/ 558078 w 111"/>
                <a:gd name="T9" fmla="*/ 107067 h 39"/>
                <a:gd name="T10" fmla="*/ 501938 w 111"/>
                <a:gd name="T11" fmla="*/ 120596 h 39"/>
                <a:gd name="T12" fmla="*/ 519091 w 111"/>
                <a:gd name="T13" fmla="*/ 134598 h 39"/>
                <a:gd name="T14" fmla="*/ 519091 w 111"/>
                <a:gd name="T15" fmla="*/ 148127 h 39"/>
                <a:gd name="T16" fmla="*/ 161194 w 111"/>
                <a:gd name="T17" fmla="*/ 172978 h 39"/>
                <a:gd name="T18" fmla="*/ 144042 w 111"/>
                <a:gd name="T19" fmla="*/ 200508 h 39"/>
                <a:gd name="T20" fmla="*/ 126214 w 111"/>
                <a:gd name="T21" fmla="*/ 241665 h 39"/>
                <a:gd name="T22" fmla="*/ 144042 w 111"/>
                <a:gd name="T23" fmla="*/ 255194 h 39"/>
                <a:gd name="T24" fmla="*/ 126214 w 111"/>
                <a:gd name="T25" fmla="*/ 293477 h 39"/>
                <a:gd name="T26" fmla="*/ 126214 w 111"/>
                <a:gd name="T27" fmla="*/ 293477 h 39"/>
                <a:gd name="T28" fmla="*/ 126214 w 111"/>
                <a:gd name="T29" fmla="*/ 307576 h 39"/>
                <a:gd name="T30" fmla="*/ 109061 w 111"/>
                <a:gd name="T31" fmla="*/ 334629 h 39"/>
                <a:gd name="T32" fmla="*/ 91254 w 111"/>
                <a:gd name="T33" fmla="*/ 348728 h 39"/>
                <a:gd name="T34" fmla="*/ 69941 w 111"/>
                <a:gd name="T35" fmla="*/ 400539 h 39"/>
                <a:gd name="T36" fmla="*/ 34981 w 111"/>
                <a:gd name="T37" fmla="*/ 428167 h 39"/>
                <a:gd name="T38" fmla="*/ 34981 w 111"/>
                <a:gd name="T39" fmla="*/ 469227 h 39"/>
                <a:gd name="T40" fmla="*/ 34981 w 111"/>
                <a:gd name="T41" fmla="*/ 507490 h 39"/>
                <a:gd name="T42" fmla="*/ 34981 w 111"/>
                <a:gd name="T43" fmla="*/ 507490 h 39"/>
                <a:gd name="T44" fmla="*/ 0 w 111"/>
                <a:gd name="T45" fmla="*/ 521608 h 39"/>
                <a:gd name="T46" fmla="*/ 519091 w 111"/>
                <a:gd name="T47" fmla="*/ 494078 h 39"/>
                <a:gd name="T48" fmla="*/ 1168396 w 111"/>
                <a:gd name="T49" fmla="*/ 455698 h 39"/>
                <a:gd name="T50" fmla="*/ 1400079 w 111"/>
                <a:gd name="T51" fmla="*/ 428167 h 39"/>
                <a:gd name="T52" fmla="*/ 1417232 w 111"/>
                <a:gd name="T53" fmla="*/ 373486 h 39"/>
                <a:gd name="T54" fmla="*/ 1435034 w 111"/>
                <a:gd name="T55" fmla="*/ 373486 h 39"/>
                <a:gd name="T56" fmla="*/ 1435034 w 111"/>
                <a:gd name="T57" fmla="*/ 373486 h 39"/>
                <a:gd name="T58" fmla="*/ 1452187 w 111"/>
                <a:gd name="T59" fmla="*/ 362257 h 39"/>
                <a:gd name="T60" fmla="*/ 1473505 w 111"/>
                <a:gd name="T61" fmla="*/ 348728 h 39"/>
                <a:gd name="T62" fmla="*/ 1452187 w 111"/>
                <a:gd name="T63" fmla="*/ 334629 h 39"/>
                <a:gd name="T64" fmla="*/ 1473505 w 111"/>
                <a:gd name="T65" fmla="*/ 321105 h 39"/>
                <a:gd name="T66" fmla="*/ 1491333 w 111"/>
                <a:gd name="T67" fmla="*/ 307576 h 39"/>
                <a:gd name="T68" fmla="*/ 1544121 w 111"/>
                <a:gd name="T69" fmla="*/ 293477 h 39"/>
                <a:gd name="T70" fmla="*/ 1596229 w 111"/>
                <a:gd name="T71" fmla="*/ 279948 h 39"/>
                <a:gd name="T72" fmla="*/ 1652374 w 111"/>
                <a:gd name="T73" fmla="*/ 241665 h 39"/>
                <a:gd name="T74" fmla="*/ 1670202 w 111"/>
                <a:gd name="T75" fmla="*/ 241665 h 39"/>
                <a:gd name="T76" fmla="*/ 1705162 w 111"/>
                <a:gd name="T77" fmla="*/ 214037 h 39"/>
                <a:gd name="T78" fmla="*/ 1722990 w 111"/>
                <a:gd name="T79" fmla="*/ 186507 h 39"/>
                <a:gd name="T80" fmla="*/ 1722990 w 111"/>
                <a:gd name="T81" fmla="*/ 186507 h 39"/>
                <a:gd name="T82" fmla="*/ 1740142 w 111"/>
                <a:gd name="T83" fmla="*/ 186507 h 39"/>
                <a:gd name="T84" fmla="*/ 1757976 w 111"/>
                <a:gd name="T85" fmla="*/ 186507 h 39"/>
                <a:gd name="T86" fmla="*/ 1757976 w 111"/>
                <a:gd name="T87" fmla="*/ 172978 h 39"/>
                <a:gd name="T88" fmla="*/ 1778608 w 111"/>
                <a:gd name="T89" fmla="*/ 159449 h 39"/>
                <a:gd name="T90" fmla="*/ 1778608 w 111"/>
                <a:gd name="T91" fmla="*/ 159449 h 39"/>
                <a:gd name="T92" fmla="*/ 1796415 w 111"/>
                <a:gd name="T93" fmla="*/ 172978 h 39"/>
                <a:gd name="T94" fmla="*/ 1814248 w 111"/>
                <a:gd name="T95" fmla="*/ 159449 h 39"/>
                <a:gd name="T96" fmla="*/ 1814248 w 111"/>
                <a:gd name="T97" fmla="*/ 159449 h 39"/>
                <a:gd name="T98" fmla="*/ 1849203 w 111"/>
                <a:gd name="T99" fmla="*/ 134598 h 39"/>
                <a:gd name="T100" fmla="*/ 1866356 w 111"/>
                <a:gd name="T101" fmla="*/ 134598 h 39"/>
                <a:gd name="T102" fmla="*/ 1901337 w 111"/>
                <a:gd name="T103" fmla="*/ 134598 h 39"/>
                <a:gd name="T104" fmla="*/ 1957476 w 111"/>
                <a:gd name="T105" fmla="*/ 79439 h 39"/>
                <a:gd name="T106" fmla="*/ 1975310 w 111"/>
                <a:gd name="T107" fmla="*/ 65911 h 39"/>
                <a:gd name="T108" fmla="*/ 1993117 w 111"/>
                <a:gd name="T109" fmla="*/ 52382 h 39"/>
                <a:gd name="T110" fmla="*/ 1993117 w 111"/>
                <a:gd name="T111" fmla="*/ 41157 h 39"/>
                <a:gd name="T112" fmla="*/ 1993117 w 111"/>
                <a:gd name="T113" fmla="*/ 13529 h 39"/>
                <a:gd name="T114" fmla="*/ 1993117 w 111"/>
                <a:gd name="T115" fmla="*/ 0 h 39"/>
                <a:gd name="T116" fmla="*/ 1993117 w 111"/>
                <a:gd name="T117" fmla="*/ 0 h 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1"/>
                <a:gd name="T178" fmla="*/ 0 h 39"/>
                <a:gd name="T179" fmla="*/ 111 w 111"/>
                <a:gd name="T180" fmla="*/ 39 h 3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3"/>
                  </a:lnTo>
                  <a:lnTo>
                    <a:pt x="6" y="25"/>
                  </a:lnTo>
                  <a:lnTo>
                    <a:pt x="5" y="26"/>
                  </a:lnTo>
                  <a:lnTo>
                    <a:pt x="4" y="30"/>
                  </a:lnTo>
                  <a:lnTo>
                    <a:pt x="2" y="32"/>
                  </a:lnTo>
                  <a:lnTo>
                    <a:pt x="2" y="35"/>
                  </a:lnTo>
                  <a:lnTo>
                    <a:pt x="2" y="38"/>
                  </a:lnTo>
                  <a:lnTo>
                    <a:pt x="0" y="39"/>
                  </a:lnTo>
                  <a:lnTo>
                    <a:pt x="29" y="37"/>
                  </a:lnTo>
                  <a:lnTo>
                    <a:pt x="65" y="34"/>
                  </a:lnTo>
                  <a:lnTo>
                    <a:pt x="78" y="32"/>
                  </a:lnTo>
                  <a:lnTo>
                    <a:pt x="79"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7" y="14"/>
                  </a:lnTo>
                  <a:lnTo>
                    <a:pt x="98" y="14"/>
                  </a:lnTo>
                  <a:lnTo>
                    <a:pt x="98" y="13"/>
                  </a:lnTo>
                  <a:lnTo>
                    <a:pt x="99" y="12"/>
                  </a:lnTo>
                  <a:lnTo>
                    <a:pt x="100" y="13"/>
                  </a:lnTo>
                  <a:lnTo>
                    <a:pt x="101" y="12"/>
                  </a:lnTo>
                  <a:lnTo>
                    <a:pt x="103" y="10"/>
                  </a:lnTo>
                  <a:lnTo>
                    <a:pt x="104" y="10"/>
                  </a:lnTo>
                  <a:lnTo>
                    <a:pt x="106" y="10"/>
                  </a:lnTo>
                  <a:lnTo>
                    <a:pt x="109" y="6"/>
                  </a:lnTo>
                  <a:lnTo>
                    <a:pt x="110" y="5"/>
                  </a:lnTo>
                  <a:lnTo>
                    <a:pt x="111" y="4"/>
                  </a:lnTo>
                  <a:lnTo>
                    <a:pt x="111" y="3"/>
                  </a:lnTo>
                  <a:lnTo>
                    <a:pt x="111" y="1"/>
                  </a:lnTo>
                  <a:lnTo>
                    <a:pt x="111"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9" name="Freeform 13"/>
            <p:cNvSpPr>
              <a:spLocks/>
            </p:cNvSpPr>
            <p:nvPr/>
          </p:nvSpPr>
          <p:spPr bwMode="auto">
            <a:xfrm>
              <a:off x="3882" y="2409"/>
              <a:ext cx="267" cy="404"/>
            </a:xfrm>
            <a:custGeom>
              <a:avLst/>
              <a:gdLst>
                <a:gd name="T0" fmla="*/ 0 w 52"/>
                <a:gd name="T1" fmla="*/ 40940 h 83"/>
                <a:gd name="T2" fmla="*/ 18141 w 52"/>
                <a:gd name="T3" fmla="*/ 65628 h 83"/>
                <a:gd name="T4" fmla="*/ 0 w 52"/>
                <a:gd name="T5" fmla="*/ 731951 h 83"/>
                <a:gd name="T6" fmla="*/ 0 w 52"/>
                <a:gd name="T7" fmla="*/ 756614 h 83"/>
                <a:gd name="T8" fmla="*/ 53467 w 52"/>
                <a:gd name="T9" fmla="*/ 1090128 h 83"/>
                <a:gd name="T10" fmla="*/ 75140 w 52"/>
                <a:gd name="T11" fmla="*/ 1090128 h 83"/>
                <a:gd name="T12" fmla="*/ 93147 w 52"/>
                <a:gd name="T13" fmla="*/ 1076645 h 83"/>
                <a:gd name="T14" fmla="*/ 128607 w 52"/>
                <a:gd name="T15" fmla="*/ 1090128 h 83"/>
                <a:gd name="T16" fmla="*/ 146614 w 52"/>
                <a:gd name="T17" fmla="*/ 1076645 h 83"/>
                <a:gd name="T18" fmla="*/ 146614 w 52"/>
                <a:gd name="T19" fmla="*/ 1024408 h 83"/>
                <a:gd name="T20" fmla="*/ 164066 w 52"/>
                <a:gd name="T21" fmla="*/ 997422 h 83"/>
                <a:gd name="T22" fmla="*/ 182073 w 52"/>
                <a:gd name="T23" fmla="*/ 1024408 h 83"/>
                <a:gd name="T24" fmla="*/ 182073 w 52"/>
                <a:gd name="T25" fmla="*/ 1038479 h 83"/>
                <a:gd name="T26" fmla="*/ 200209 w 52"/>
                <a:gd name="T27" fmla="*/ 1062573 h 83"/>
                <a:gd name="T28" fmla="*/ 239073 w 52"/>
                <a:gd name="T29" fmla="*/ 1103514 h 83"/>
                <a:gd name="T30" fmla="*/ 257208 w 52"/>
                <a:gd name="T31" fmla="*/ 1103514 h 83"/>
                <a:gd name="T32" fmla="*/ 274532 w 52"/>
                <a:gd name="T33" fmla="*/ 1103514 h 83"/>
                <a:gd name="T34" fmla="*/ 310675 w 52"/>
                <a:gd name="T35" fmla="*/ 1076645 h 83"/>
                <a:gd name="T36" fmla="*/ 310675 w 52"/>
                <a:gd name="T37" fmla="*/ 1076645 h 83"/>
                <a:gd name="T38" fmla="*/ 328128 w 52"/>
                <a:gd name="T39" fmla="*/ 1062573 h 83"/>
                <a:gd name="T40" fmla="*/ 328128 w 52"/>
                <a:gd name="T41" fmla="*/ 1062573 h 83"/>
                <a:gd name="T42" fmla="*/ 328128 w 52"/>
                <a:gd name="T43" fmla="*/ 1051962 h 83"/>
                <a:gd name="T44" fmla="*/ 310675 w 52"/>
                <a:gd name="T45" fmla="*/ 1051962 h 83"/>
                <a:gd name="T46" fmla="*/ 310675 w 52"/>
                <a:gd name="T47" fmla="*/ 1038479 h 83"/>
                <a:gd name="T48" fmla="*/ 328128 w 52"/>
                <a:gd name="T49" fmla="*/ 1024408 h 83"/>
                <a:gd name="T50" fmla="*/ 328128 w 52"/>
                <a:gd name="T51" fmla="*/ 1010900 h 83"/>
                <a:gd name="T52" fmla="*/ 292668 w 52"/>
                <a:gd name="T53" fmla="*/ 997422 h 83"/>
                <a:gd name="T54" fmla="*/ 292668 w 52"/>
                <a:gd name="T55" fmla="*/ 997422 h 83"/>
                <a:gd name="T56" fmla="*/ 274532 w 52"/>
                <a:gd name="T57" fmla="*/ 997422 h 83"/>
                <a:gd name="T58" fmla="*/ 257208 w 52"/>
                <a:gd name="T59" fmla="*/ 969960 h 83"/>
                <a:gd name="T60" fmla="*/ 257208 w 52"/>
                <a:gd name="T61" fmla="*/ 956482 h 83"/>
                <a:gd name="T62" fmla="*/ 257208 w 52"/>
                <a:gd name="T63" fmla="*/ 945297 h 83"/>
                <a:gd name="T64" fmla="*/ 257208 w 52"/>
                <a:gd name="T65" fmla="*/ 945297 h 83"/>
                <a:gd name="T66" fmla="*/ 257208 w 52"/>
                <a:gd name="T67" fmla="*/ 931794 h 83"/>
                <a:gd name="T68" fmla="*/ 953015 w 52"/>
                <a:gd name="T69" fmla="*/ 876777 h 83"/>
                <a:gd name="T70" fmla="*/ 953015 w 52"/>
                <a:gd name="T71" fmla="*/ 863299 h 83"/>
                <a:gd name="T72" fmla="*/ 917530 w 52"/>
                <a:gd name="T73" fmla="*/ 838612 h 83"/>
                <a:gd name="T74" fmla="*/ 917530 w 52"/>
                <a:gd name="T75" fmla="*/ 770686 h 83"/>
                <a:gd name="T76" fmla="*/ 877876 w 52"/>
                <a:gd name="T77" fmla="*/ 731951 h 83"/>
                <a:gd name="T78" fmla="*/ 877876 w 52"/>
                <a:gd name="T79" fmla="*/ 691010 h 83"/>
                <a:gd name="T80" fmla="*/ 899390 w 52"/>
                <a:gd name="T81" fmla="*/ 664025 h 83"/>
                <a:gd name="T82" fmla="*/ 899390 w 52"/>
                <a:gd name="T83" fmla="*/ 625854 h 83"/>
                <a:gd name="T84" fmla="*/ 917530 w 52"/>
                <a:gd name="T85" fmla="*/ 598397 h 83"/>
                <a:gd name="T86" fmla="*/ 934875 w 52"/>
                <a:gd name="T87" fmla="*/ 598397 h 83"/>
                <a:gd name="T88" fmla="*/ 899390 w 52"/>
                <a:gd name="T89" fmla="*/ 584914 h 83"/>
                <a:gd name="T90" fmla="*/ 917530 w 52"/>
                <a:gd name="T91" fmla="*/ 557335 h 83"/>
                <a:gd name="T92" fmla="*/ 899390 w 52"/>
                <a:gd name="T93" fmla="*/ 546154 h 83"/>
                <a:gd name="T94" fmla="*/ 877876 w 52"/>
                <a:gd name="T95" fmla="*/ 532672 h 83"/>
                <a:gd name="T96" fmla="*/ 859868 w 52"/>
                <a:gd name="T97" fmla="*/ 519169 h 83"/>
                <a:gd name="T98" fmla="*/ 842416 w 52"/>
                <a:gd name="T99" fmla="*/ 491731 h 83"/>
                <a:gd name="T100" fmla="*/ 824409 w 52"/>
                <a:gd name="T101" fmla="*/ 478229 h 83"/>
                <a:gd name="T102" fmla="*/ 660347 w 52"/>
                <a:gd name="T103" fmla="*/ 0 h 83"/>
                <a:gd name="T104" fmla="*/ 0 w 52"/>
                <a:gd name="T105" fmla="*/ 40940 h 83"/>
                <a:gd name="T106" fmla="*/ 0 w 52"/>
                <a:gd name="T107" fmla="*/ 40940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83"/>
                <a:gd name="T164" fmla="*/ 52 w 52"/>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8" y="80"/>
                  </a:lnTo>
                  <a:lnTo>
                    <a:pt x="18" y="79"/>
                  </a:lnTo>
                  <a:lnTo>
                    <a:pt x="17" y="79"/>
                  </a:lnTo>
                  <a:lnTo>
                    <a:pt x="17" y="78"/>
                  </a:lnTo>
                  <a:lnTo>
                    <a:pt x="18" y="77"/>
                  </a:lnTo>
                  <a:lnTo>
                    <a:pt x="18" y="76"/>
                  </a:lnTo>
                  <a:lnTo>
                    <a:pt x="16" y="75"/>
                  </a:lnTo>
                  <a:lnTo>
                    <a:pt x="15" y="75"/>
                  </a:lnTo>
                  <a:lnTo>
                    <a:pt x="14" y="73"/>
                  </a:lnTo>
                  <a:lnTo>
                    <a:pt x="14" y="72"/>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0" name="Freeform 14"/>
            <p:cNvSpPr>
              <a:spLocks/>
            </p:cNvSpPr>
            <p:nvPr/>
          </p:nvSpPr>
          <p:spPr bwMode="auto">
            <a:xfrm>
              <a:off x="4052" y="1789"/>
              <a:ext cx="291" cy="307"/>
            </a:xfrm>
            <a:custGeom>
              <a:avLst/>
              <a:gdLst>
                <a:gd name="T0" fmla="*/ 90338 w 57"/>
                <a:gd name="T1" fmla="*/ 736420 h 63"/>
                <a:gd name="T2" fmla="*/ 141967 w 57"/>
                <a:gd name="T3" fmla="*/ 749957 h 63"/>
                <a:gd name="T4" fmla="*/ 176581 w 57"/>
                <a:gd name="T5" fmla="*/ 736420 h 63"/>
                <a:gd name="T6" fmla="*/ 228864 w 57"/>
                <a:gd name="T7" fmla="*/ 791154 h 63"/>
                <a:gd name="T8" fmla="*/ 319227 w 57"/>
                <a:gd name="T9" fmla="*/ 802362 h 63"/>
                <a:gd name="T10" fmla="*/ 388531 w 57"/>
                <a:gd name="T11" fmla="*/ 815923 h 63"/>
                <a:gd name="T12" fmla="*/ 443632 w 57"/>
                <a:gd name="T13" fmla="*/ 815923 h 63"/>
                <a:gd name="T14" fmla="*/ 495915 w 57"/>
                <a:gd name="T15" fmla="*/ 815923 h 63"/>
                <a:gd name="T16" fmla="*/ 513610 w 57"/>
                <a:gd name="T17" fmla="*/ 791154 h 63"/>
                <a:gd name="T18" fmla="*/ 548224 w 57"/>
                <a:gd name="T19" fmla="*/ 791154 h 63"/>
                <a:gd name="T20" fmla="*/ 603166 w 57"/>
                <a:gd name="T21" fmla="*/ 830026 h 63"/>
                <a:gd name="T22" fmla="*/ 637908 w 57"/>
                <a:gd name="T23" fmla="*/ 843563 h 63"/>
                <a:gd name="T24" fmla="*/ 690191 w 57"/>
                <a:gd name="T25" fmla="*/ 815923 h 63"/>
                <a:gd name="T26" fmla="*/ 707212 w 57"/>
                <a:gd name="T27" fmla="*/ 777621 h 63"/>
                <a:gd name="T28" fmla="*/ 724779 w 57"/>
                <a:gd name="T29" fmla="*/ 695219 h 63"/>
                <a:gd name="T30" fmla="*/ 780528 w 57"/>
                <a:gd name="T31" fmla="*/ 722883 h 63"/>
                <a:gd name="T32" fmla="*/ 797575 w 57"/>
                <a:gd name="T33" fmla="*/ 683986 h 63"/>
                <a:gd name="T34" fmla="*/ 832163 w 57"/>
                <a:gd name="T35" fmla="*/ 629253 h 63"/>
                <a:gd name="T36" fmla="*/ 849858 w 57"/>
                <a:gd name="T37" fmla="*/ 601730 h 63"/>
                <a:gd name="T38" fmla="*/ 901493 w 57"/>
                <a:gd name="T39" fmla="*/ 588197 h 63"/>
                <a:gd name="T40" fmla="*/ 940221 w 57"/>
                <a:gd name="T41" fmla="*/ 549774 h 63"/>
                <a:gd name="T42" fmla="*/ 974809 w 57"/>
                <a:gd name="T43" fmla="*/ 522110 h 63"/>
                <a:gd name="T44" fmla="*/ 974809 w 57"/>
                <a:gd name="T45" fmla="*/ 481030 h 63"/>
                <a:gd name="T46" fmla="*/ 991856 w 57"/>
                <a:gd name="T47" fmla="*/ 456144 h 63"/>
                <a:gd name="T48" fmla="*/ 957114 w 57"/>
                <a:gd name="T49" fmla="*/ 349001 h 63"/>
                <a:gd name="T50" fmla="*/ 974809 w 57"/>
                <a:gd name="T51" fmla="*/ 307916 h 63"/>
                <a:gd name="T52" fmla="*/ 1009423 w 57"/>
                <a:gd name="T53" fmla="*/ 293814 h 63"/>
                <a:gd name="T54" fmla="*/ 815142 w 57"/>
                <a:gd name="T55" fmla="*/ 41201 h 63"/>
                <a:gd name="T56" fmla="*/ 742479 w 57"/>
                <a:gd name="T57" fmla="*/ 79503 h 63"/>
                <a:gd name="T58" fmla="*/ 655608 w 57"/>
                <a:gd name="T59" fmla="*/ 134807 h 63"/>
                <a:gd name="T60" fmla="*/ 603166 w 57"/>
                <a:gd name="T61" fmla="*/ 134807 h 63"/>
                <a:gd name="T62" fmla="*/ 530529 w 57"/>
                <a:gd name="T63" fmla="*/ 173109 h 63"/>
                <a:gd name="T64" fmla="*/ 478894 w 57"/>
                <a:gd name="T65" fmla="*/ 159577 h 63"/>
                <a:gd name="T66" fmla="*/ 443632 w 57"/>
                <a:gd name="T67" fmla="*/ 159577 h 63"/>
                <a:gd name="T68" fmla="*/ 443632 w 57"/>
                <a:gd name="T69" fmla="*/ 148344 h 63"/>
                <a:gd name="T70" fmla="*/ 336248 w 57"/>
                <a:gd name="T71" fmla="*/ 120705 h 63"/>
                <a:gd name="T72" fmla="*/ 301660 w 57"/>
                <a:gd name="T73" fmla="*/ 134807 h 63"/>
                <a:gd name="T74" fmla="*/ 0 w 57"/>
                <a:gd name="T75" fmla="*/ 148344 h 6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7"/>
                <a:gd name="T115" fmla="*/ 0 h 63"/>
                <a:gd name="T116" fmla="*/ 57 w 57"/>
                <a:gd name="T117" fmla="*/ 63 h 6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7" h="63">
                  <a:moveTo>
                    <a:pt x="0" y="11"/>
                  </a:moveTo>
                  <a:lnTo>
                    <a:pt x="5" y="55"/>
                  </a:lnTo>
                  <a:lnTo>
                    <a:pt x="6" y="55"/>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1" name="Freeform 15"/>
            <p:cNvSpPr>
              <a:spLocks/>
            </p:cNvSpPr>
            <p:nvPr/>
          </p:nvSpPr>
          <p:spPr bwMode="auto">
            <a:xfrm>
              <a:off x="4134" y="2179"/>
              <a:ext cx="610" cy="249"/>
            </a:xfrm>
            <a:custGeom>
              <a:avLst/>
              <a:gdLst>
                <a:gd name="T0" fmla="*/ 35160 w 119"/>
                <a:gd name="T1" fmla="*/ 554552 h 51"/>
                <a:gd name="T2" fmla="*/ 74625 w 119"/>
                <a:gd name="T3" fmla="*/ 527328 h 51"/>
                <a:gd name="T4" fmla="*/ 91864 w 119"/>
                <a:gd name="T5" fmla="*/ 488118 h 51"/>
                <a:gd name="T6" fmla="*/ 254826 w 119"/>
                <a:gd name="T7" fmla="*/ 418750 h 51"/>
                <a:gd name="T8" fmla="*/ 325827 w 119"/>
                <a:gd name="T9" fmla="*/ 365903 h 51"/>
                <a:gd name="T10" fmla="*/ 364611 w 119"/>
                <a:gd name="T11" fmla="*/ 365903 h 51"/>
                <a:gd name="T12" fmla="*/ 382532 w 119"/>
                <a:gd name="T13" fmla="*/ 338679 h 51"/>
                <a:gd name="T14" fmla="*/ 417691 w 119"/>
                <a:gd name="T15" fmla="*/ 338679 h 51"/>
                <a:gd name="T16" fmla="*/ 509550 w 119"/>
                <a:gd name="T17" fmla="*/ 310864 h 51"/>
                <a:gd name="T18" fmla="*/ 597918 w 119"/>
                <a:gd name="T19" fmla="*/ 230076 h 51"/>
                <a:gd name="T20" fmla="*/ 597918 w 119"/>
                <a:gd name="T21" fmla="*/ 175037 h 51"/>
                <a:gd name="T22" fmla="*/ 672517 w 119"/>
                <a:gd name="T23" fmla="*/ 175037 h 51"/>
                <a:gd name="T24" fmla="*/ 760885 w 119"/>
                <a:gd name="T25" fmla="*/ 163642 h 51"/>
                <a:gd name="T26" fmla="*/ 2049241 w 119"/>
                <a:gd name="T27" fmla="*/ 13612 h 51"/>
                <a:gd name="T28" fmla="*/ 2067136 w 119"/>
                <a:gd name="T29" fmla="*/ 27820 h 51"/>
                <a:gd name="T30" fmla="*/ 2105817 w 119"/>
                <a:gd name="T31" fmla="*/ 66459 h 51"/>
                <a:gd name="T32" fmla="*/ 2105817 w 119"/>
                <a:gd name="T33" fmla="*/ 80642 h 51"/>
                <a:gd name="T34" fmla="*/ 2067136 w 119"/>
                <a:gd name="T35" fmla="*/ 66459 h 51"/>
                <a:gd name="T36" fmla="*/ 2049241 w 119"/>
                <a:gd name="T37" fmla="*/ 80642 h 51"/>
                <a:gd name="T38" fmla="*/ 1978112 w 119"/>
                <a:gd name="T39" fmla="*/ 108007 h 51"/>
                <a:gd name="T40" fmla="*/ 1904302 w 119"/>
                <a:gd name="T41" fmla="*/ 150010 h 51"/>
                <a:gd name="T42" fmla="*/ 1921541 w 119"/>
                <a:gd name="T43" fmla="*/ 163642 h 51"/>
                <a:gd name="T44" fmla="*/ 2031326 w 119"/>
                <a:gd name="T45" fmla="*/ 122191 h 51"/>
                <a:gd name="T46" fmla="*/ 2067136 w 119"/>
                <a:gd name="T47" fmla="*/ 150010 h 51"/>
                <a:gd name="T48" fmla="*/ 2084534 w 119"/>
                <a:gd name="T49" fmla="*/ 150010 h 51"/>
                <a:gd name="T50" fmla="*/ 2141105 w 119"/>
                <a:gd name="T51" fmla="*/ 122191 h 51"/>
                <a:gd name="T52" fmla="*/ 2159000 w 119"/>
                <a:gd name="T53" fmla="*/ 188649 h 51"/>
                <a:gd name="T54" fmla="*/ 2123866 w 119"/>
                <a:gd name="T55" fmla="*/ 230076 h 51"/>
                <a:gd name="T56" fmla="*/ 2067136 w 119"/>
                <a:gd name="T57" fmla="*/ 258018 h 51"/>
                <a:gd name="T58" fmla="*/ 1996033 w 119"/>
                <a:gd name="T59" fmla="*/ 271625 h 51"/>
                <a:gd name="T60" fmla="*/ 1978112 w 119"/>
                <a:gd name="T61" fmla="*/ 258018 h 51"/>
                <a:gd name="T62" fmla="*/ 1960878 w 119"/>
                <a:gd name="T63" fmla="*/ 244284 h 51"/>
                <a:gd name="T64" fmla="*/ 1960878 w 119"/>
                <a:gd name="T65" fmla="*/ 285832 h 51"/>
                <a:gd name="T66" fmla="*/ 1978112 w 119"/>
                <a:gd name="T67" fmla="*/ 296657 h 51"/>
                <a:gd name="T68" fmla="*/ 1996033 w 119"/>
                <a:gd name="T69" fmla="*/ 324476 h 51"/>
                <a:gd name="T70" fmla="*/ 1904302 w 119"/>
                <a:gd name="T71" fmla="*/ 365903 h 51"/>
                <a:gd name="T72" fmla="*/ 1904302 w 119"/>
                <a:gd name="T73" fmla="*/ 393723 h 51"/>
                <a:gd name="T74" fmla="*/ 2031326 w 119"/>
                <a:gd name="T75" fmla="*/ 365903 h 51"/>
                <a:gd name="T76" fmla="*/ 2067136 w 119"/>
                <a:gd name="T77" fmla="*/ 365903 h 51"/>
                <a:gd name="T78" fmla="*/ 1978112 w 119"/>
                <a:gd name="T79" fmla="*/ 432933 h 51"/>
                <a:gd name="T80" fmla="*/ 1869015 w 119"/>
                <a:gd name="T81" fmla="*/ 488118 h 51"/>
                <a:gd name="T82" fmla="*/ 1851094 w 119"/>
                <a:gd name="T83" fmla="*/ 502301 h 51"/>
                <a:gd name="T84" fmla="*/ 1741335 w 119"/>
                <a:gd name="T85" fmla="*/ 596580 h 51"/>
                <a:gd name="T86" fmla="*/ 1688127 w 119"/>
                <a:gd name="T87" fmla="*/ 676767 h 51"/>
                <a:gd name="T88" fmla="*/ 1253201 w 119"/>
                <a:gd name="T89" fmla="*/ 527328 h 51"/>
                <a:gd name="T90" fmla="*/ 905824 w 119"/>
                <a:gd name="T91" fmla="*/ 488118 h 51"/>
                <a:gd name="T92" fmla="*/ 888591 w 119"/>
                <a:gd name="T93" fmla="*/ 488118 h 51"/>
                <a:gd name="T94" fmla="*/ 544710 w 119"/>
                <a:gd name="T95" fmla="*/ 502301 h 51"/>
                <a:gd name="T96" fmla="*/ 470900 w 119"/>
                <a:gd name="T97" fmla="*/ 540940 h 51"/>
                <a:gd name="T98" fmla="*/ 0 w 119"/>
                <a:gd name="T99" fmla="*/ 610309 h 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
                <a:gd name="T151" fmla="*/ 0 h 51"/>
                <a:gd name="T152" fmla="*/ 119 w 119"/>
                <a:gd name="T153" fmla="*/ 51 h 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 h="51">
                  <a:moveTo>
                    <a:pt x="0" y="45"/>
                  </a:moveTo>
                  <a:lnTo>
                    <a:pt x="1"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9" y="27"/>
                  </a:lnTo>
                  <a:lnTo>
                    <a:pt x="20" y="27"/>
                  </a:lnTo>
                  <a:lnTo>
                    <a:pt x="20" y="26"/>
                  </a:lnTo>
                  <a:lnTo>
                    <a:pt x="21" y="25"/>
                  </a:lnTo>
                  <a:lnTo>
                    <a:pt x="22" y="26"/>
                  </a:lnTo>
                  <a:lnTo>
                    <a:pt x="23" y="25"/>
                  </a:lnTo>
                  <a:lnTo>
                    <a:pt x="25" y="23"/>
                  </a:lnTo>
                  <a:lnTo>
                    <a:pt x="26" y="23"/>
                  </a:lnTo>
                  <a:lnTo>
                    <a:pt x="28" y="23"/>
                  </a:lnTo>
                  <a:lnTo>
                    <a:pt x="31" y="19"/>
                  </a:lnTo>
                  <a:lnTo>
                    <a:pt x="32" y="18"/>
                  </a:lnTo>
                  <a:lnTo>
                    <a:pt x="33" y="17"/>
                  </a:lnTo>
                  <a:lnTo>
                    <a:pt x="33" y="16"/>
                  </a:lnTo>
                  <a:lnTo>
                    <a:pt x="33" y="14"/>
                  </a:lnTo>
                  <a:lnTo>
                    <a:pt x="33" y="13"/>
                  </a:lnTo>
                  <a:lnTo>
                    <a:pt x="37" y="12"/>
                  </a:lnTo>
                  <a:lnTo>
                    <a:pt x="37" y="13"/>
                  </a:lnTo>
                  <a:lnTo>
                    <a:pt x="40" y="13"/>
                  </a:lnTo>
                  <a:lnTo>
                    <a:pt x="42" y="12"/>
                  </a:lnTo>
                  <a:lnTo>
                    <a:pt x="78" y="7"/>
                  </a:lnTo>
                  <a:lnTo>
                    <a:pt x="112" y="0"/>
                  </a:lnTo>
                  <a:lnTo>
                    <a:pt x="113" y="1"/>
                  </a:lnTo>
                  <a:lnTo>
                    <a:pt x="114" y="2"/>
                  </a:lnTo>
                  <a:lnTo>
                    <a:pt x="115" y="3"/>
                  </a:lnTo>
                  <a:lnTo>
                    <a:pt x="116" y="5"/>
                  </a:lnTo>
                  <a:lnTo>
                    <a:pt x="116" y="6"/>
                  </a:lnTo>
                  <a:lnTo>
                    <a:pt x="115" y="5"/>
                  </a:lnTo>
                  <a:lnTo>
                    <a:pt x="114" y="5"/>
                  </a:lnTo>
                  <a:lnTo>
                    <a:pt x="113" y="5"/>
                  </a:lnTo>
                  <a:lnTo>
                    <a:pt x="112" y="5"/>
                  </a:lnTo>
                  <a:lnTo>
                    <a:pt x="113" y="6"/>
                  </a:lnTo>
                  <a:lnTo>
                    <a:pt x="110" y="8"/>
                  </a:lnTo>
                  <a:lnTo>
                    <a:pt x="109" y="8"/>
                  </a:lnTo>
                  <a:lnTo>
                    <a:pt x="108" y="10"/>
                  </a:lnTo>
                  <a:lnTo>
                    <a:pt x="106" y="10"/>
                  </a:lnTo>
                  <a:lnTo>
                    <a:pt x="105" y="11"/>
                  </a:lnTo>
                  <a:lnTo>
                    <a:pt x="105" y="12"/>
                  </a:lnTo>
                  <a:lnTo>
                    <a:pt x="106" y="12"/>
                  </a:lnTo>
                  <a:lnTo>
                    <a:pt x="108" y="11"/>
                  </a:lnTo>
                  <a:lnTo>
                    <a:pt x="111" y="10"/>
                  </a:lnTo>
                  <a:lnTo>
                    <a:pt x="112" y="9"/>
                  </a:lnTo>
                  <a:lnTo>
                    <a:pt x="114" y="9"/>
                  </a:lnTo>
                  <a:lnTo>
                    <a:pt x="114" y="10"/>
                  </a:lnTo>
                  <a:lnTo>
                    <a:pt x="114" y="11"/>
                  </a:lnTo>
                  <a:lnTo>
                    <a:pt x="115" y="12"/>
                  </a:lnTo>
                  <a:lnTo>
                    <a:pt x="115" y="11"/>
                  </a:lnTo>
                  <a:lnTo>
                    <a:pt x="116" y="11"/>
                  </a:lnTo>
                  <a:lnTo>
                    <a:pt x="117" y="9"/>
                  </a:lnTo>
                  <a:lnTo>
                    <a:pt x="118" y="9"/>
                  </a:lnTo>
                  <a:lnTo>
                    <a:pt x="119" y="11"/>
                  </a:lnTo>
                  <a:lnTo>
                    <a:pt x="119" y="14"/>
                  </a:lnTo>
                  <a:lnTo>
                    <a:pt x="119" y="15"/>
                  </a:lnTo>
                  <a:lnTo>
                    <a:pt x="117" y="16"/>
                  </a:lnTo>
                  <a:lnTo>
                    <a:pt x="117" y="17"/>
                  </a:lnTo>
                  <a:lnTo>
                    <a:pt x="117" y="18"/>
                  </a:lnTo>
                  <a:lnTo>
                    <a:pt x="115" y="19"/>
                  </a:lnTo>
                  <a:lnTo>
                    <a:pt x="114" y="19"/>
                  </a:lnTo>
                  <a:lnTo>
                    <a:pt x="113" y="20"/>
                  </a:lnTo>
                  <a:lnTo>
                    <a:pt x="111" y="20"/>
                  </a:lnTo>
                  <a:lnTo>
                    <a:pt x="110" y="20"/>
                  </a:lnTo>
                  <a:lnTo>
                    <a:pt x="109" y="19"/>
                  </a:lnTo>
                  <a:lnTo>
                    <a:pt x="109" y="18"/>
                  </a:lnTo>
                  <a:lnTo>
                    <a:pt x="108" y="18"/>
                  </a:lnTo>
                  <a:lnTo>
                    <a:pt x="108" y="20"/>
                  </a:lnTo>
                  <a:lnTo>
                    <a:pt x="108" y="21"/>
                  </a:lnTo>
                  <a:lnTo>
                    <a:pt x="108" y="22"/>
                  </a:lnTo>
                  <a:lnTo>
                    <a:pt x="109" y="22"/>
                  </a:lnTo>
                  <a:lnTo>
                    <a:pt x="110" y="23"/>
                  </a:lnTo>
                  <a:lnTo>
                    <a:pt x="110" y="24"/>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6"/>
                  </a:lnTo>
                  <a:lnTo>
                    <a:pt x="49" y="35"/>
                  </a:lnTo>
                  <a:lnTo>
                    <a:pt x="31" y="37"/>
                  </a:lnTo>
                  <a:lnTo>
                    <a:pt x="30" y="37"/>
                  </a:lnTo>
                  <a:lnTo>
                    <a:pt x="30" y="38"/>
                  </a:lnTo>
                  <a:lnTo>
                    <a:pt x="26" y="40"/>
                  </a:lnTo>
                  <a:lnTo>
                    <a:pt x="25" y="40"/>
                  </a:lnTo>
                  <a:lnTo>
                    <a:pt x="21" y="42"/>
                  </a:lnTo>
                  <a:lnTo>
                    <a:pt x="0" y="45"/>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2" name="Freeform 17"/>
            <p:cNvSpPr>
              <a:spLocks/>
            </p:cNvSpPr>
            <p:nvPr/>
          </p:nvSpPr>
          <p:spPr bwMode="auto">
            <a:xfrm>
              <a:off x="4236" y="1896"/>
              <a:ext cx="313" cy="293"/>
            </a:xfrm>
            <a:custGeom>
              <a:avLst/>
              <a:gdLst>
                <a:gd name="T0" fmla="*/ 366651 w 61"/>
                <a:gd name="T1" fmla="*/ 0 h 60"/>
                <a:gd name="T2" fmla="*/ 366651 w 61"/>
                <a:gd name="T3" fmla="*/ 41445 h 60"/>
                <a:gd name="T4" fmla="*/ 384082 w 61"/>
                <a:gd name="T5" fmla="*/ 66487 h 60"/>
                <a:gd name="T6" fmla="*/ 345167 w 61"/>
                <a:gd name="T7" fmla="*/ 175155 h 60"/>
                <a:gd name="T8" fmla="*/ 345167 w 61"/>
                <a:gd name="T9" fmla="*/ 202390 h 60"/>
                <a:gd name="T10" fmla="*/ 327213 w 61"/>
                <a:gd name="T11" fmla="*/ 258167 h 60"/>
                <a:gd name="T12" fmla="*/ 273844 w 61"/>
                <a:gd name="T13" fmla="*/ 297419 h 60"/>
                <a:gd name="T14" fmla="*/ 238434 w 61"/>
                <a:gd name="T15" fmla="*/ 311034 h 60"/>
                <a:gd name="T16" fmla="*/ 198991 w 61"/>
                <a:gd name="T17" fmla="*/ 324678 h 60"/>
                <a:gd name="T18" fmla="*/ 181561 w 61"/>
                <a:gd name="T19" fmla="*/ 352626 h 60"/>
                <a:gd name="T20" fmla="*/ 163607 w 61"/>
                <a:gd name="T21" fmla="*/ 408286 h 60"/>
                <a:gd name="T22" fmla="*/ 110238 w 61"/>
                <a:gd name="T23" fmla="*/ 408286 h 60"/>
                <a:gd name="T24" fmla="*/ 74853 w 61"/>
                <a:gd name="T25" fmla="*/ 461153 h 60"/>
                <a:gd name="T26" fmla="*/ 74853 w 61"/>
                <a:gd name="T27" fmla="*/ 516359 h 60"/>
                <a:gd name="T28" fmla="*/ 35384 w 61"/>
                <a:gd name="T29" fmla="*/ 555587 h 60"/>
                <a:gd name="T30" fmla="*/ 0 w 61"/>
                <a:gd name="T31" fmla="*/ 583441 h 60"/>
                <a:gd name="T32" fmla="*/ 0 w 61"/>
                <a:gd name="T33" fmla="*/ 625003 h 60"/>
                <a:gd name="T34" fmla="*/ 53369 w 61"/>
                <a:gd name="T35" fmla="*/ 691490 h 60"/>
                <a:gd name="T36" fmla="*/ 110238 w 61"/>
                <a:gd name="T37" fmla="*/ 733081 h 60"/>
                <a:gd name="T38" fmla="*/ 145622 w 61"/>
                <a:gd name="T39" fmla="*/ 733081 h 60"/>
                <a:gd name="T40" fmla="*/ 145622 w 61"/>
                <a:gd name="T41" fmla="*/ 747267 h 60"/>
                <a:gd name="T42" fmla="*/ 181561 w 61"/>
                <a:gd name="T43" fmla="*/ 747267 h 60"/>
                <a:gd name="T44" fmla="*/ 181561 w 61"/>
                <a:gd name="T45" fmla="*/ 772309 h 60"/>
                <a:gd name="T46" fmla="*/ 273844 w 61"/>
                <a:gd name="T47" fmla="*/ 813778 h 60"/>
                <a:gd name="T48" fmla="*/ 327213 w 61"/>
                <a:gd name="T49" fmla="*/ 799563 h 60"/>
                <a:gd name="T50" fmla="*/ 345167 w 61"/>
                <a:gd name="T51" fmla="*/ 772309 h 60"/>
                <a:gd name="T52" fmla="*/ 384082 w 61"/>
                <a:gd name="T53" fmla="*/ 799563 h 60"/>
                <a:gd name="T54" fmla="*/ 455405 w 61"/>
                <a:gd name="T55" fmla="*/ 772309 h 60"/>
                <a:gd name="T56" fmla="*/ 472707 w 61"/>
                <a:gd name="T57" fmla="*/ 747267 h 60"/>
                <a:gd name="T58" fmla="*/ 547688 w 61"/>
                <a:gd name="T59" fmla="*/ 719320 h 60"/>
                <a:gd name="T60" fmla="*/ 601032 w 61"/>
                <a:gd name="T61" fmla="*/ 691490 h 60"/>
                <a:gd name="T62" fmla="*/ 601032 w 61"/>
                <a:gd name="T63" fmla="*/ 650045 h 60"/>
                <a:gd name="T64" fmla="*/ 693865 w 61"/>
                <a:gd name="T65" fmla="*/ 433323 h 60"/>
                <a:gd name="T66" fmla="*/ 729254 w 61"/>
                <a:gd name="T67" fmla="*/ 446937 h 60"/>
                <a:gd name="T68" fmla="*/ 747208 w 61"/>
                <a:gd name="T69" fmla="*/ 474890 h 60"/>
                <a:gd name="T70" fmla="*/ 804102 w 61"/>
                <a:gd name="T71" fmla="*/ 433323 h 60"/>
                <a:gd name="T72" fmla="*/ 839492 w 61"/>
                <a:gd name="T73" fmla="*/ 366836 h 60"/>
                <a:gd name="T74" fmla="*/ 892861 w 61"/>
                <a:gd name="T75" fmla="*/ 338889 h 60"/>
                <a:gd name="T76" fmla="*/ 931616 w 61"/>
                <a:gd name="T77" fmla="*/ 311034 h 60"/>
                <a:gd name="T78" fmla="*/ 949729 w 61"/>
                <a:gd name="T79" fmla="*/ 272378 h 60"/>
                <a:gd name="T80" fmla="*/ 949729 w 61"/>
                <a:gd name="T81" fmla="*/ 258167 h 60"/>
                <a:gd name="T82" fmla="*/ 949729 w 61"/>
                <a:gd name="T83" fmla="*/ 202390 h 60"/>
                <a:gd name="T84" fmla="*/ 1077921 w 61"/>
                <a:gd name="T85" fmla="*/ 258167 h 60"/>
                <a:gd name="T86" fmla="*/ 1095223 w 61"/>
                <a:gd name="T87" fmla="*/ 258167 h 60"/>
                <a:gd name="T88" fmla="*/ 1077921 w 61"/>
                <a:gd name="T89" fmla="*/ 175155 h 60"/>
                <a:gd name="T90" fmla="*/ 1059967 w 61"/>
                <a:gd name="T91" fmla="*/ 150119 h 60"/>
                <a:gd name="T92" fmla="*/ 1021052 w 61"/>
                <a:gd name="T93" fmla="*/ 150119 h 60"/>
                <a:gd name="T94" fmla="*/ 931616 w 61"/>
                <a:gd name="T95" fmla="*/ 163733 h 60"/>
                <a:gd name="T96" fmla="*/ 892861 w 61"/>
                <a:gd name="T97" fmla="*/ 188770 h 60"/>
                <a:gd name="T98" fmla="*/ 839492 w 61"/>
                <a:gd name="T99" fmla="*/ 175155 h 60"/>
                <a:gd name="T100" fmla="*/ 821374 w 61"/>
                <a:gd name="T101" fmla="*/ 202390 h 60"/>
                <a:gd name="T102" fmla="*/ 768035 w 61"/>
                <a:gd name="T103" fmla="*/ 230337 h 60"/>
                <a:gd name="T104" fmla="*/ 711270 w 61"/>
                <a:gd name="T105" fmla="*/ 272378 h 60"/>
                <a:gd name="T106" fmla="*/ 657798 w 61"/>
                <a:gd name="T107" fmla="*/ 175155 h 60"/>
                <a:gd name="T108" fmla="*/ 384082 w 61"/>
                <a:gd name="T109" fmla="*/ 0 h 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1"/>
                <a:gd name="T166" fmla="*/ 0 h 60"/>
                <a:gd name="T167" fmla="*/ 61 w 61"/>
                <a:gd name="T168" fmla="*/ 60 h 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7" y="56"/>
                  </a:lnTo>
                  <a:lnTo>
                    <a:pt x="30" y="53"/>
                  </a:lnTo>
                  <a:lnTo>
                    <a:pt x="31" y="54"/>
                  </a:lnTo>
                  <a:lnTo>
                    <a:pt x="33" y="51"/>
                  </a:lnTo>
                  <a:lnTo>
                    <a:pt x="32" y="50"/>
                  </a:lnTo>
                  <a:lnTo>
                    <a:pt x="33" y="48"/>
                  </a:lnTo>
                  <a:lnTo>
                    <a:pt x="35" y="43"/>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19"/>
                  </a:lnTo>
                  <a:lnTo>
                    <a:pt x="52" y="16"/>
                  </a:lnTo>
                  <a:lnTo>
                    <a:pt x="52" y="15"/>
                  </a:lnTo>
                  <a:lnTo>
                    <a:pt x="53" y="15"/>
                  </a:lnTo>
                  <a:lnTo>
                    <a:pt x="59"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3" name="Freeform 18"/>
            <p:cNvSpPr>
              <a:spLocks/>
            </p:cNvSpPr>
            <p:nvPr/>
          </p:nvSpPr>
          <p:spPr bwMode="auto">
            <a:xfrm>
              <a:off x="3425" y="2306"/>
              <a:ext cx="345" cy="302"/>
            </a:xfrm>
            <a:custGeom>
              <a:avLst/>
              <a:gdLst>
                <a:gd name="T0" fmla="*/ 0 w 67"/>
                <a:gd name="T1" fmla="*/ 41140 h 62"/>
                <a:gd name="T2" fmla="*/ 1118474 w 67"/>
                <a:gd name="T3" fmla="*/ 0 h 62"/>
                <a:gd name="T4" fmla="*/ 1118474 w 67"/>
                <a:gd name="T5" fmla="*/ 13522 h 62"/>
                <a:gd name="T6" fmla="*/ 1136770 w 67"/>
                <a:gd name="T7" fmla="*/ 27618 h 62"/>
                <a:gd name="T8" fmla="*/ 1155065 w 67"/>
                <a:gd name="T9" fmla="*/ 41140 h 62"/>
                <a:gd name="T10" fmla="*/ 1136770 w 67"/>
                <a:gd name="T11" fmla="*/ 65865 h 62"/>
                <a:gd name="T12" fmla="*/ 1118474 w 67"/>
                <a:gd name="T13" fmla="*/ 79387 h 62"/>
                <a:gd name="T14" fmla="*/ 1082708 w 67"/>
                <a:gd name="T15" fmla="*/ 106913 h 62"/>
                <a:gd name="T16" fmla="*/ 1082708 w 67"/>
                <a:gd name="T17" fmla="*/ 120435 h 62"/>
                <a:gd name="T18" fmla="*/ 1248580 w 67"/>
                <a:gd name="T19" fmla="*/ 120435 h 62"/>
                <a:gd name="T20" fmla="*/ 1248580 w 67"/>
                <a:gd name="T21" fmla="*/ 120435 h 62"/>
                <a:gd name="T22" fmla="*/ 1248580 w 67"/>
                <a:gd name="T23" fmla="*/ 134526 h 62"/>
                <a:gd name="T24" fmla="*/ 1230975 w 67"/>
                <a:gd name="T25" fmla="*/ 159251 h 62"/>
                <a:gd name="T26" fmla="*/ 1212680 w 67"/>
                <a:gd name="T27" fmla="*/ 172773 h 62"/>
                <a:gd name="T28" fmla="*/ 1194519 w 67"/>
                <a:gd name="T29" fmla="*/ 227440 h 62"/>
                <a:gd name="T30" fmla="*/ 1155065 w 67"/>
                <a:gd name="T31" fmla="*/ 255058 h 62"/>
                <a:gd name="T32" fmla="*/ 1155065 w 67"/>
                <a:gd name="T33" fmla="*/ 293330 h 62"/>
                <a:gd name="T34" fmla="*/ 1155065 w 67"/>
                <a:gd name="T35" fmla="*/ 334353 h 62"/>
                <a:gd name="T36" fmla="*/ 1155065 w 67"/>
                <a:gd name="T37" fmla="*/ 334353 h 62"/>
                <a:gd name="T38" fmla="*/ 1118474 w 67"/>
                <a:gd name="T39" fmla="*/ 348445 h 62"/>
                <a:gd name="T40" fmla="*/ 1118474 w 67"/>
                <a:gd name="T41" fmla="*/ 361967 h 62"/>
                <a:gd name="T42" fmla="*/ 1064412 w 67"/>
                <a:gd name="T43" fmla="*/ 386692 h 62"/>
                <a:gd name="T44" fmla="*/ 1064412 w 67"/>
                <a:gd name="T45" fmla="*/ 427832 h 62"/>
                <a:gd name="T46" fmla="*/ 1064412 w 67"/>
                <a:gd name="T47" fmla="*/ 466103 h 62"/>
                <a:gd name="T48" fmla="*/ 1042564 w 67"/>
                <a:gd name="T49" fmla="*/ 479630 h 62"/>
                <a:gd name="T50" fmla="*/ 1006102 w 67"/>
                <a:gd name="T51" fmla="*/ 507243 h 62"/>
                <a:gd name="T52" fmla="*/ 970202 w 67"/>
                <a:gd name="T53" fmla="*/ 534745 h 62"/>
                <a:gd name="T54" fmla="*/ 951906 w 67"/>
                <a:gd name="T55" fmla="*/ 548266 h 62"/>
                <a:gd name="T56" fmla="*/ 951906 w 67"/>
                <a:gd name="T57" fmla="*/ 573108 h 62"/>
                <a:gd name="T58" fmla="*/ 930058 w 67"/>
                <a:gd name="T59" fmla="*/ 600610 h 62"/>
                <a:gd name="T60" fmla="*/ 930058 w 67"/>
                <a:gd name="T61" fmla="*/ 614132 h 62"/>
                <a:gd name="T62" fmla="*/ 912587 w 67"/>
                <a:gd name="T63" fmla="*/ 655272 h 62"/>
                <a:gd name="T64" fmla="*/ 894291 w 67"/>
                <a:gd name="T65" fmla="*/ 680021 h 62"/>
                <a:gd name="T66" fmla="*/ 912587 w 67"/>
                <a:gd name="T67" fmla="*/ 721162 h 62"/>
                <a:gd name="T68" fmla="*/ 930058 w 67"/>
                <a:gd name="T69" fmla="*/ 734688 h 62"/>
                <a:gd name="T70" fmla="*/ 930058 w 67"/>
                <a:gd name="T71" fmla="*/ 762185 h 62"/>
                <a:gd name="T72" fmla="*/ 930058 w 67"/>
                <a:gd name="T73" fmla="*/ 762185 h 62"/>
                <a:gd name="T74" fmla="*/ 930058 w 67"/>
                <a:gd name="T75" fmla="*/ 775707 h 62"/>
                <a:gd name="T76" fmla="*/ 930058 w 67"/>
                <a:gd name="T77" fmla="*/ 775707 h 62"/>
                <a:gd name="T78" fmla="*/ 912587 w 67"/>
                <a:gd name="T79" fmla="*/ 800549 h 62"/>
                <a:gd name="T80" fmla="*/ 930058 w 67"/>
                <a:gd name="T81" fmla="*/ 814548 h 62"/>
                <a:gd name="T82" fmla="*/ 148273 w 67"/>
                <a:gd name="T83" fmla="*/ 828050 h 62"/>
                <a:gd name="T84" fmla="*/ 148273 w 67"/>
                <a:gd name="T85" fmla="*/ 707640 h 62"/>
                <a:gd name="T86" fmla="*/ 112501 w 67"/>
                <a:gd name="T87" fmla="*/ 693543 h 62"/>
                <a:gd name="T88" fmla="*/ 75910 w 67"/>
                <a:gd name="T89" fmla="*/ 707640 h 62"/>
                <a:gd name="T90" fmla="*/ 75910 w 67"/>
                <a:gd name="T91" fmla="*/ 707640 h 62"/>
                <a:gd name="T92" fmla="*/ 35901 w 67"/>
                <a:gd name="T93" fmla="*/ 680021 h 62"/>
                <a:gd name="T94" fmla="*/ 35901 w 67"/>
                <a:gd name="T95" fmla="*/ 293330 h 62"/>
                <a:gd name="T96" fmla="*/ 0 w 67"/>
                <a:gd name="T97" fmla="*/ 41140 h 62"/>
                <a:gd name="T98" fmla="*/ 0 w 67"/>
                <a:gd name="T99" fmla="*/ 41140 h 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7"/>
                <a:gd name="T151" fmla="*/ 0 h 62"/>
                <a:gd name="T152" fmla="*/ 67 w 67"/>
                <a:gd name="T153" fmla="*/ 62 h 6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7" h="62">
                  <a:moveTo>
                    <a:pt x="0" y="3"/>
                  </a:moveTo>
                  <a:lnTo>
                    <a:pt x="60" y="0"/>
                  </a:lnTo>
                  <a:lnTo>
                    <a:pt x="60" y="1"/>
                  </a:lnTo>
                  <a:lnTo>
                    <a:pt x="61" y="2"/>
                  </a:lnTo>
                  <a:lnTo>
                    <a:pt x="62" y="3"/>
                  </a:lnTo>
                  <a:lnTo>
                    <a:pt x="61" y="5"/>
                  </a:lnTo>
                  <a:lnTo>
                    <a:pt x="60" y="6"/>
                  </a:lnTo>
                  <a:lnTo>
                    <a:pt x="58" y="8"/>
                  </a:lnTo>
                  <a:lnTo>
                    <a:pt x="58" y="9"/>
                  </a:lnTo>
                  <a:lnTo>
                    <a:pt x="67" y="9"/>
                  </a:lnTo>
                  <a:lnTo>
                    <a:pt x="67" y="10"/>
                  </a:lnTo>
                  <a:lnTo>
                    <a:pt x="66" y="12"/>
                  </a:lnTo>
                  <a:lnTo>
                    <a:pt x="65" y="13"/>
                  </a:lnTo>
                  <a:lnTo>
                    <a:pt x="64" y="17"/>
                  </a:lnTo>
                  <a:lnTo>
                    <a:pt x="62" y="19"/>
                  </a:lnTo>
                  <a:lnTo>
                    <a:pt x="62" y="22"/>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8"/>
                  </a:lnTo>
                  <a:lnTo>
                    <a:pt x="49" y="60"/>
                  </a:lnTo>
                  <a:lnTo>
                    <a:pt x="50" y="61"/>
                  </a:lnTo>
                  <a:lnTo>
                    <a:pt x="8" y="62"/>
                  </a:lnTo>
                  <a:lnTo>
                    <a:pt x="8" y="53"/>
                  </a:lnTo>
                  <a:lnTo>
                    <a:pt x="6" y="52"/>
                  </a:lnTo>
                  <a:lnTo>
                    <a:pt x="4" y="53"/>
                  </a:lnTo>
                  <a:lnTo>
                    <a:pt x="2" y="51"/>
                  </a:lnTo>
                  <a:lnTo>
                    <a:pt x="2" y="22"/>
                  </a:lnTo>
                  <a:lnTo>
                    <a:pt x="0" y="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4" name="Freeform 19"/>
            <p:cNvSpPr>
              <a:spLocks/>
            </p:cNvSpPr>
            <p:nvPr/>
          </p:nvSpPr>
          <p:spPr bwMode="auto">
            <a:xfrm>
              <a:off x="1484" y="1614"/>
              <a:ext cx="553" cy="897"/>
            </a:xfrm>
            <a:custGeom>
              <a:avLst/>
              <a:gdLst>
                <a:gd name="T0" fmla="*/ 1098412 w 108"/>
                <a:gd name="T1" fmla="*/ 2403823 h 184"/>
                <a:gd name="T2" fmla="*/ 1098412 w 108"/>
                <a:gd name="T3" fmla="*/ 2376109 h 184"/>
                <a:gd name="T4" fmla="*/ 1080557 w 108"/>
                <a:gd name="T5" fmla="*/ 2348424 h 184"/>
                <a:gd name="T6" fmla="*/ 1027648 w 108"/>
                <a:gd name="T7" fmla="*/ 2189124 h 184"/>
                <a:gd name="T8" fmla="*/ 901201 w 108"/>
                <a:gd name="T9" fmla="*/ 2095392 h 184"/>
                <a:gd name="T10" fmla="*/ 866172 w 108"/>
                <a:gd name="T11" fmla="*/ 2054159 h 184"/>
                <a:gd name="T12" fmla="*/ 830304 w 108"/>
                <a:gd name="T13" fmla="*/ 2012902 h 184"/>
                <a:gd name="T14" fmla="*/ 703851 w 108"/>
                <a:gd name="T15" fmla="*/ 1973975 h 184"/>
                <a:gd name="T16" fmla="*/ 594577 w 108"/>
                <a:gd name="T17" fmla="*/ 1891480 h 184"/>
                <a:gd name="T18" fmla="*/ 398042 w 108"/>
                <a:gd name="T19" fmla="*/ 1825439 h 184"/>
                <a:gd name="T20" fmla="*/ 398042 w 108"/>
                <a:gd name="T21" fmla="*/ 1773437 h 184"/>
                <a:gd name="T22" fmla="*/ 415216 w 108"/>
                <a:gd name="T23" fmla="*/ 1704612 h 184"/>
                <a:gd name="T24" fmla="*/ 380188 w 108"/>
                <a:gd name="T25" fmla="*/ 1638449 h 184"/>
                <a:gd name="T26" fmla="*/ 398042 w 108"/>
                <a:gd name="T27" fmla="*/ 1610880 h 184"/>
                <a:gd name="T28" fmla="*/ 288768 w 108"/>
                <a:gd name="T29" fmla="*/ 1462227 h 184"/>
                <a:gd name="T30" fmla="*/ 214518 w 108"/>
                <a:gd name="T31" fmla="*/ 1368496 h 184"/>
                <a:gd name="T32" fmla="*/ 253581 w 108"/>
                <a:gd name="T33" fmla="*/ 1288336 h 184"/>
                <a:gd name="T34" fmla="*/ 253581 w 108"/>
                <a:gd name="T35" fmla="*/ 1222289 h 184"/>
                <a:gd name="T36" fmla="*/ 162157 w 108"/>
                <a:gd name="T37" fmla="*/ 1153942 h 184"/>
                <a:gd name="T38" fmla="*/ 162157 w 108"/>
                <a:gd name="T39" fmla="*/ 1045975 h 184"/>
                <a:gd name="T40" fmla="*/ 197344 w 108"/>
                <a:gd name="T41" fmla="*/ 1007614 h 184"/>
                <a:gd name="T42" fmla="*/ 214518 w 108"/>
                <a:gd name="T43" fmla="*/ 1060088 h 184"/>
                <a:gd name="T44" fmla="*/ 270781 w 108"/>
                <a:gd name="T45" fmla="*/ 1045975 h 184"/>
                <a:gd name="T46" fmla="*/ 253581 w 108"/>
                <a:gd name="T47" fmla="*/ 952814 h 184"/>
                <a:gd name="T48" fmla="*/ 214518 w 108"/>
                <a:gd name="T49" fmla="*/ 980499 h 184"/>
                <a:gd name="T50" fmla="*/ 126453 w 108"/>
                <a:gd name="T51" fmla="*/ 938671 h 184"/>
                <a:gd name="T52" fmla="*/ 109279 w 108"/>
                <a:gd name="T53" fmla="*/ 817845 h 184"/>
                <a:gd name="T54" fmla="*/ 17855 w 108"/>
                <a:gd name="T55" fmla="*/ 685640 h 184"/>
                <a:gd name="T56" fmla="*/ 17855 w 108"/>
                <a:gd name="T57" fmla="*/ 616839 h 184"/>
                <a:gd name="T58" fmla="*/ 70083 w 108"/>
                <a:gd name="T59" fmla="*/ 537127 h 184"/>
                <a:gd name="T60" fmla="*/ 35028 w 108"/>
                <a:gd name="T61" fmla="*/ 429824 h 184"/>
                <a:gd name="T62" fmla="*/ 0 w 108"/>
                <a:gd name="T63" fmla="*/ 374449 h 184"/>
                <a:gd name="T64" fmla="*/ 0 w 108"/>
                <a:gd name="T65" fmla="*/ 321974 h 184"/>
                <a:gd name="T66" fmla="*/ 109279 w 108"/>
                <a:gd name="T67" fmla="*/ 201128 h 184"/>
                <a:gd name="T68" fmla="*/ 162157 w 108"/>
                <a:gd name="T69" fmla="*/ 134964 h 184"/>
                <a:gd name="T70" fmla="*/ 162157 w 108"/>
                <a:gd name="T71" fmla="*/ 13548 h 184"/>
                <a:gd name="T72" fmla="*/ 866172 w 108"/>
                <a:gd name="T73" fmla="*/ 859082 h 184"/>
                <a:gd name="T74" fmla="*/ 1875832 w 108"/>
                <a:gd name="T75" fmla="*/ 1998882 h 184"/>
                <a:gd name="T76" fmla="*/ 1893820 w 108"/>
                <a:gd name="T77" fmla="*/ 2054159 h 184"/>
                <a:gd name="T78" fmla="*/ 1910994 w 108"/>
                <a:gd name="T79" fmla="*/ 2106180 h 184"/>
                <a:gd name="T80" fmla="*/ 1928849 w 108"/>
                <a:gd name="T81" fmla="*/ 2147413 h 184"/>
                <a:gd name="T82" fmla="*/ 1854624 w 108"/>
                <a:gd name="T83" fmla="*/ 2175103 h 184"/>
                <a:gd name="T84" fmla="*/ 1766554 w 108"/>
                <a:gd name="T85" fmla="*/ 2310092 h 184"/>
                <a:gd name="T86" fmla="*/ 1749385 w 108"/>
                <a:gd name="T87" fmla="*/ 2334876 h 184"/>
                <a:gd name="T88" fmla="*/ 1731530 w 108"/>
                <a:gd name="T89" fmla="*/ 2389681 h 184"/>
                <a:gd name="T90" fmla="*/ 1766554 w 108"/>
                <a:gd name="T91" fmla="*/ 2428730 h 184"/>
                <a:gd name="T92" fmla="*/ 1731530 w 108"/>
                <a:gd name="T93" fmla="*/ 2469841 h 1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8"/>
                <a:gd name="T142" fmla="*/ 0 h 184"/>
                <a:gd name="T143" fmla="*/ 108 w 108"/>
                <a:gd name="T144" fmla="*/ 184 h 18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8" h="184">
                  <a:moveTo>
                    <a:pt x="94" y="183"/>
                  </a:moveTo>
                  <a:lnTo>
                    <a:pt x="61" y="180"/>
                  </a:lnTo>
                  <a:lnTo>
                    <a:pt x="61" y="179"/>
                  </a:lnTo>
                  <a:lnTo>
                    <a:pt x="60" y="178"/>
                  </a:lnTo>
                  <a:lnTo>
                    <a:pt x="60" y="177"/>
                  </a:lnTo>
                  <a:lnTo>
                    <a:pt x="61" y="177"/>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7" y="158"/>
                  </a:lnTo>
                  <a:lnTo>
                    <a:pt x="108"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5" name="Freeform 23"/>
            <p:cNvSpPr>
              <a:spLocks/>
            </p:cNvSpPr>
            <p:nvPr/>
          </p:nvSpPr>
          <p:spPr bwMode="auto">
            <a:xfrm>
              <a:off x="2545" y="2306"/>
              <a:ext cx="968" cy="898"/>
            </a:xfrm>
            <a:custGeom>
              <a:avLst/>
              <a:gdLst>
                <a:gd name="T0" fmla="*/ 3087526 w 189"/>
                <a:gd name="T1" fmla="*/ 675735 h 184"/>
                <a:gd name="T2" fmla="*/ 2868650 w 189"/>
                <a:gd name="T3" fmla="*/ 634242 h 184"/>
                <a:gd name="T4" fmla="*/ 2724244 w 189"/>
                <a:gd name="T5" fmla="*/ 661563 h 184"/>
                <a:gd name="T6" fmla="*/ 2618240 w 189"/>
                <a:gd name="T7" fmla="*/ 661563 h 184"/>
                <a:gd name="T8" fmla="*/ 2579684 w 189"/>
                <a:gd name="T9" fmla="*/ 661563 h 184"/>
                <a:gd name="T10" fmla="*/ 2526746 w 189"/>
                <a:gd name="T11" fmla="*/ 634242 h 184"/>
                <a:gd name="T12" fmla="*/ 2473680 w 189"/>
                <a:gd name="T13" fmla="*/ 689337 h 184"/>
                <a:gd name="T14" fmla="*/ 2435252 w 189"/>
                <a:gd name="T15" fmla="*/ 647844 h 184"/>
                <a:gd name="T16" fmla="*/ 2329249 w 189"/>
                <a:gd name="T17" fmla="*/ 634242 h 184"/>
                <a:gd name="T18" fmla="*/ 2255614 w 189"/>
                <a:gd name="T19" fmla="*/ 622953 h 184"/>
                <a:gd name="T20" fmla="*/ 2146256 w 189"/>
                <a:gd name="T21" fmla="*/ 595179 h 184"/>
                <a:gd name="T22" fmla="*/ 2075981 w 189"/>
                <a:gd name="T23" fmla="*/ 581460 h 184"/>
                <a:gd name="T24" fmla="*/ 1966617 w 189"/>
                <a:gd name="T25" fmla="*/ 553690 h 184"/>
                <a:gd name="T26" fmla="*/ 1913552 w 189"/>
                <a:gd name="T27" fmla="*/ 512289 h 184"/>
                <a:gd name="T28" fmla="*/ 1804193 w 189"/>
                <a:gd name="T29" fmla="*/ 487307 h 184"/>
                <a:gd name="T30" fmla="*/ 1046592 w 189"/>
                <a:gd name="T31" fmla="*/ 0 h 184"/>
                <a:gd name="T32" fmla="*/ 0 w 189"/>
                <a:gd name="T33" fmla="*/ 971802 h 184"/>
                <a:gd name="T34" fmla="*/ 17864 w 189"/>
                <a:gd name="T35" fmla="*/ 1013198 h 184"/>
                <a:gd name="T36" fmla="*/ 91494 w 189"/>
                <a:gd name="T37" fmla="*/ 1093754 h 184"/>
                <a:gd name="T38" fmla="*/ 415692 w 189"/>
                <a:gd name="T39" fmla="*/ 1337181 h 184"/>
                <a:gd name="T40" fmla="*/ 451421 w 189"/>
                <a:gd name="T41" fmla="*/ 1406444 h 184"/>
                <a:gd name="T42" fmla="*/ 687480 w 189"/>
                <a:gd name="T43" fmla="*/ 1661134 h 184"/>
                <a:gd name="T44" fmla="*/ 884824 w 189"/>
                <a:gd name="T45" fmla="*/ 1688933 h 184"/>
                <a:gd name="T46" fmla="*/ 1011524 w 189"/>
                <a:gd name="T47" fmla="*/ 1539782 h 184"/>
                <a:gd name="T48" fmla="*/ 1081666 w 189"/>
                <a:gd name="T49" fmla="*/ 1525487 h 184"/>
                <a:gd name="T50" fmla="*/ 1209022 w 189"/>
                <a:gd name="T51" fmla="*/ 1553379 h 184"/>
                <a:gd name="T52" fmla="*/ 1353454 w 189"/>
                <a:gd name="T53" fmla="*/ 1608948 h 184"/>
                <a:gd name="T54" fmla="*/ 1388655 w 189"/>
                <a:gd name="T55" fmla="*/ 1636151 h 184"/>
                <a:gd name="T56" fmla="*/ 1498019 w 189"/>
                <a:gd name="T57" fmla="*/ 1744502 h 184"/>
                <a:gd name="T58" fmla="*/ 1695516 w 189"/>
                <a:gd name="T59" fmla="*/ 2012916 h 184"/>
                <a:gd name="T60" fmla="*/ 1804193 w 189"/>
                <a:gd name="T61" fmla="*/ 2093467 h 184"/>
                <a:gd name="T62" fmla="*/ 1839948 w 189"/>
                <a:gd name="T63" fmla="*/ 2228997 h 184"/>
                <a:gd name="T64" fmla="*/ 2005179 w 189"/>
                <a:gd name="T65" fmla="*/ 2378270 h 184"/>
                <a:gd name="T66" fmla="*/ 2272823 w 189"/>
                <a:gd name="T67" fmla="*/ 2444649 h 184"/>
                <a:gd name="T68" fmla="*/ 2435252 w 189"/>
                <a:gd name="T69" fmla="*/ 2458821 h 184"/>
                <a:gd name="T70" fmla="*/ 2417388 w 189"/>
                <a:gd name="T71" fmla="*/ 2431052 h 184"/>
                <a:gd name="T72" fmla="*/ 2364972 w 189"/>
                <a:gd name="T73" fmla="*/ 2189836 h 184"/>
                <a:gd name="T74" fmla="*/ 2347113 w 189"/>
                <a:gd name="T75" fmla="*/ 2162638 h 184"/>
                <a:gd name="T76" fmla="*/ 2400046 w 189"/>
                <a:gd name="T77" fmla="*/ 2068460 h 184"/>
                <a:gd name="T78" fmla="*/ 2417388 w 189"/>
                <a:gd name="T79" fmla="*/ 2040685 h 184"/>
                <a:gd name="T80" fmla="*/ 2473680 w 189"/>
                <a:gd name="T81" fmla="*/ 1960134 h 184"/>
                <a:gd name="T82" fmla="*/ 2509537 w 189"/>
                <a:gd name="T83" fmla="*/ 1960134 h 184"/>
                <a:gd name="T84" fmla="*/ 2544611 w 189"/>
                <a:gd name="T85" fmla="*/ 1918733 h 184"/>
                <a:gd name="T86" fmla="*/ 2579684 w 189"/>
                <a:gd name="T87" fmla="*/ 1918733 h 184"/>
                <a:gd name="T88" fmla="*/ 2653969 w 189"/>
                <a:gd name="T89" fmla="*/ 1890841 h 184"/>
                <a:gd name="T90" fmla="*/ 2689171 w 189"/>
                <a:gd name="T91" fmla="*/ 1838655 h 184"/>
                <a:gd name="T92" fmla="*/ 2706354 w 189"/>
                <a:gd name="T93" fmla="*/ 1865976 h 184"/>
                <a:gd name="T94" fmla="*/ 2978168 w 189"/>
                <a:gd name="T95" fmla="*/ 1755317 h 184"/>
                <a:gd name="T96" fmla="*/ 3031105 w 189"/>
                <a:gd name="T97" fmla="*/ 1636151 h 184"/>
                <a:gd name="T98" fmla="*/ 3087526 w 189"/>
                <a:gd name="T99" fmla="*/ 1622549 h 184"/>
                <a:gd name="T100" fmla="*/ 3267139 w 189"/>
                <a:gd name="T101" fmla="*/ 1608948 h 184"/>
                <a:gd name="T102" fmla="*/ 3320071 w 189"/>
                <a:gd name="T103" fmla="*/ 1581178 h 184"/>
                <a:gd name="T104" fmla="*/ 3340768 w 189"/>
                <a:gd name="T105" fmla="*/ 1539782 h 184"/>
                <a:gd name="T106" fmla="*/ 3358632 w 189"/>
                <a:gd name="T107" fmla="*/ 1431334 h 184"/>
                <a:gd name="T108" fmla="*/ 3393706 w 189"/>
                <a:gd name="T109" fmla="*/ 1364950 h 184"/>
                <a:gd name="T110" fmla="*/ 3376497 w 189"/>
                <a:gd name="T111" fmla="*/ 1229401 h 184"/>
                <a:gd name="T112" fmla="*/ 3340768 w 189"/>
                <a:gd name="T113" fmla="*/ 1188025 h 184"/>
                <a:gd name="T114" fmla="*/ 3320071 w 189"/>
                <a:gd name="T115" fmla="*/ 1107473 h 184"/>
                <a:gd name="T116" fmla="*/ 3249274 w 189"/>
                <a:gd name="T117" fmla="*/ 717107 h 184"/>
                <a:gd name="T118" fmla="*/ 3139783 w 189"/>
                <a:gd name="T119" fmla="*/ 689337 h 1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9"/>
                <a:gd name="T181" fmla="*/ 0 h 184"/>
                <a:gd name="T182" fmla="*/ 189 w 189"/>
                <a:gd name="T183" fmla="*/ 184 h 1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3" y="48"/>
                  </a:lnTo>
                  <a:lnTo>
                    <a:pt x="143" y="49"/>
                  </a:lnTo>
                  <a:lnTo>
                    <a:pt x="142" y="49"/>
                  </a:lnTo>
                  <a:lnTo>
                    <a:pt x="141" y="48"/>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3" y="42"/>
                  </a:lnTo>
                  <a:lnTo>
                    <a:pt x="109" y="42"/>
                  </a:lnTo>
                  <a:lnTo>
                    <a:pt x="109" y="41"/>
                  </a:lnTo>
                  <a:lnTo>
                    <a:pt x="108" y="40"/>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1" y="73"/>
                  </a:lnTo>
                  <a:lnTo>
                    <a:pt x="0" y="74"/>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1"/>
                  </a:lnTo>
                  <a:lnTo>
                    <a:pt x="134" y="180"/>
                  </a:lnTo>
                  <a:lnTo>
                    <a:pt x="133" y="178"/>
                  </a:lnTo>
                  <a:lnTo>
                    <a:pt x="130" y="170"/>
                  </a:lnTo>
                  <a:lnTo>
                    <a:pt x="129" y="167"/>
                  </a:lnTo>
                  <a:lnTo>
                    <a:pt x="131" y="162"/>
                  </a:lnTo>
                  <a:lnTo>
                    <a:pt x="131" y="160"/>
                  </a:lnTo>
                  <a:lnTo>
                    <a:pt x="130" y="160"/>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8" y="145"/>
                  </a:lnTo>
                  <a:lnTo>
                    <a:pt x="138" y="144"/>
                  </a:lnTo>
                  <a:lnTo>
                    <a:pt x="139" y="145"/>
                  </a:lnTo>
                  <a:lnTo>
                    <a:pt x="140" y="145"/>
                  </a:lnTo>
                  <a:lnTo>
                    <a:pt x="141" y="144"/>
                  </a:lnTo>
                  <a:lnTo>
                    <a:pt x="141" y="142"/>
                  </a:lnTo>
                  <a:lnTo>
                    <a:pt x="142" y="141"/>
                  </a:lnTo>
                  <a:lnTo>
                    <a:pt x="142" y="142"/>
                  </a:lnTo>
                  <a:lnTo>
                    <a:pt x="143" y="142"/>
                  </a:lnTo>
                  <a:lnTo>
                    <a:pt x="146" y="141"/>
                  </a:lnTo>
                  <a:lnTo>
                    <a:pt x="147" y="141"/>
                  </a:lnTo>
                  <a:lnTo>
                    <a:pt x="147" y="140"/>
                  </a:lnTo>
                  <a:lnTo>
                    <a:pt x="145" y="139"/>
                  </a:lnTo>
                  <a:lnTo>
                    <a:pt x="145" y="138"/>
                  </a:lnTo>
                  <a:lnTo>
                    <a:pt x="148" y="137"/>
                  </a:lnTo>
                  <a:lnTo>
                    <a:pt x="149" y="136"/>
                  </a:lnTo>
                  <a:lnTo>
                    <a:pt x="150" y="136"/>
                  </a:lnTo>
                  <a:lnTo>
                    <a:pt x="149" y="137"/>
                  </a:lnTo>
                  <a:lnTo>
                    <a:pt x="150" y="138"/>
                  </a:lnTo>
                  <a:lnTo>
                    <a:pt x="151" y="137"/>
                  </a:lnTo>
                  <a:lnTo>
                    <a:pt x="156" y="135"/>
                  </a:lnTo>
                  <a:lnTo>
                    <a:pt x="165" y="130"/>
                  </a:lnTo>
                  <a:lnTo>
                    <a:pt x="165" y="128"/>
                  </a:lnTo>
                  <a:lnTo>
                    <a:pt x="169" y="124"/>
                  </a:lnTo>
                  <a:lnTo>
                    <a:pt x="168" y="121"/>
                  </a:lnTo>
                  <a:lnTo>
                    <a:pt x="168" y="119"/>
                  </a:lnTo>
                  <a:lnTo>
                    <a:pt x="171" y="118"/>
                  </a:lnTo>
                  <a:lnTo>
                    <a:pt x="171" y="120"/>
                  </a:lnTo>
                  <a:lnTo>
                    <a:pt x="171" y="121"/>
                  </a:lnTo>
                  <a:lnTo>
                    <a:pt x="174" y="121"/>
                  </a:lnTo>
                  <a:lnTo>
                    <a:pt x="175" y="122"/>
                  </a:lnTo>
                  <a:lnTo>
                    <a:pt x="181" y="119"/>
                  </a:lnTo>
                  <a:lnTo>
                    <a:pt x="185" y="119"/>
                  </a:lnTo>
                  <a:lnTo>
                    <a:pt x="184" y="118"/>
                  </a:lnTo>
                  <a:lnTo>
                    <a:pt x="184" y="117"/>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4" y="5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6" name="Freeform 24"/>
            <p:cNvSpPr>
              <a:spLocks/>
            </p:cNvSpPr>
            <p:nvPr/>
          </p:nvSpPr>
          <p:spPr bwMode="auto">
            <a:xfrm>
              <a:off x="4365" y="1453"/>
              <a:ext cx="522" cy="380"/>
            </a:xfrm>
            <a:custGeom>
              <a:avLst/>
              <a:gdLst>
                <a:gd name="T0" fmla="*/ 1400634 w 102"/>
                <a:gd name="T1" fmla="*/ 935682 h 78"/>
                <a:gd name="T2" fmla="*/ 1365670 w 102"/>
                <a:gd name="T3" fmla="*/ 976834 h 78"/>
                <a:gd name="T4" fmla="*/ 1347830 w 102"/>
                <a:gd name="T5" fmla="*/ 1001568 h 78"/>
                <a:gd name="T6" fmla="*/ 1347830 w 102"/>
                <a:gd name="T7" fmla="*/ 1042744 h 78"/>
                <a:gd name="T8" fmla="*/ 1382824 w 102"/>
                <a:gd name="T9" fmla="*/ 1015691 h 78"/>
                <a:gd name="T10" fmla="*/ 1456943 w 102"/>
                <a:gd name="T11" fmla="*/ 1001568 h 78"/>
                <a:gd name="T12" fmla="*/ 1561886 w 102"/>
                <a:gd name="T13" fmla="*/ 976834 h 78"/>
                <a:gd name="T14" fmla="*/ 1723793 w 102"/>
                <a:gd name="T15" fmla="*/ 883870 h 78"/>
                <a:gd name="T16" fmla="*/ 1779948 w 102"/>
                <a:gd name="T17" fmla="*/ 856242 h 78"/>
                <a:gd name="T18" fmla="*/ 1832092 w 102"/>
                <a:gd name="T19" fmla="*/ 815061 h 78"/>
                <a:gd name="T20" fmla="*/ 1797103 w 102"/>
                <a:gd name="T21" fmla="*/ 828590 h 78"/>
                <a:gd name="T22" fmla="*/ 1740947 w 102"/>
                <a:gd name="T23" fmla="*/ 856242 h 78"/>
                <a:gd name="T24" fmla="*/ 1688803 w 102"/>
                <a:gd name="T25" fmla="*/ 869771 h 78"/>
                <a:gd name="T26" fmla="*/ 1740947 w 102"/>
                <a:gd name="T27" fmla="*/ 815061 h 78"/>
                <a:gd name="T28" fmla="*/ 1705958 w 102"/>
                <a:gd name="T29" fmla="*/ 828590 h 78"/>
                <a:gd name="T30" fmla="*/ 1544731 w 102"/>
                <a:gd name="T31" fmla="*/ 894500 h 78"/>
                <a:gd name="T32" fmla="*/ 1435623 w 102"/>
                <a:gd name="T33" fmla="*/ 963310 h 78"/>
                <a:gd name="T34" fmla="*/ 1418469 w 102"/>
                <a:gd name="T35" fmla="*/ 908624 h 78"/>
                <a:gd name="T36" fmla="*/ 1456943 w 102"/>
                <a:gd name="T37" fmla="*/ 856242 h 78"/>
                <a:gd name="T38" fmla="*/ 1418469 w 102"/>
                <a:gd name="T39" fmla="*/ 655734 h 78"/>
                <a:gd name="T40" fmla="*/ 1382824 w 102"/>
                <a:gd name="T41" fmla="*/ 455698 h 78"/>
                <a:gd name="T42" fmla="*/ 1347830 w 102"/>
                <a:gd name="T43" fmla="*/ 334629 h 78"/>
                <a:gd name="T44" fmla="*/ 1330675 w 102"/>
                <a:gd name="T45" fmla="*/ 321105 h 78"/>
                <a:gd name="T46" fmla="*/ 1312840 w 102"/>
                <a:gd name="T47" fmla="*/ 279948 h 78"/>
                <a:gd name="T48" fmla="*/ 1291679 w 102"/>
                <a:gd name="T49" fmla="*/ 159449 h 78"/>
                <a:gd name="T50" fmla="*/ 1239535 w 102"/>
                <a:gd name="T51" fmla="*/ 41157 h 78"/>
                <a:gd name="T52" fmla="*/ 1221700 w 102"/>
                <a:gd name="T53" fmla="*/ 0 h 78"/>
                <a:gd name="T54" fmla="*/ 916371 w 102"/>
                <a:gd name="T55" fmla="*/ 52382 h 78"/>
                <a:gd name="T56" fmla="*/ 754464 w 102"/>
                <a:gd name="T57" fmla="*/ 186507 h 78"/>
                <a:gd name="T58" fmla="*/ 737310 w 102"/>
                <a:gd name="T59" fmla="*/ 241665 h 78"/>
                <a:gd name="T60" fmla="*/ 646169 w 102"/>
                <a:gd name="T61" fmla="*/ 307576 h 78"/>
                <a:gd name="T62" fmla="*/ 681159 w 102"/>
                <a:gd name="T63" fmla="*/ 334629 h 78"/>
                <a:gd name="T64" fmla="*/ 681159 w 102"/>
                <a:gd name="T65" fmla="*/ 362257 h 78"/>
                <a:gd name="T66" fmla="*/ 702320 w 102"/>
                <a:gd name="T67" fmla="*/ 428167 h 78"/>
                <a:gd name="T68" fmla="*/ 540541 w 102"/>
                <a:gd name="T69" fmla="*/ 521608 h 78"/>
                <a:gd name="T70" fmla="*/ 340185 w 102"/>
                <a:gd name="T71" fmla="*/ 521608 h 78"/>
                <a:gd name="T72" fmla="*/ 161252 w 102"/>
                <a:gd name="T73" fmla="*/ 562765 h 78"/>
                <a:gd name="T74" fmla="*/ 109108 w 102"/>
                <a:gd name="T75" fmla="*/ 614577 h 78"/>
                <a:gd name="T76" fmla="*/ 161252 w 102"/>
                <a:gd name="T77" fmla="*/ 694586 h 78"/>
                <a:gd name="T78" fmla="*/ 34989 w 102"/>
                <a:gd name="T79" fmla="*/ 801654 h 78"/>
                <a:gd name="T80" fmla="*/ 1007644 w 102"/>
                <a:gd name="T81" fmla="*/ 735743 h 78"/>
                <a:gd name="T82" fmla="*/ 1024829 w 102"/>
                <a:gd name="T83" fmla="*/ 762679 h 78"/>
                <a:gd name="T84" fmla="*/ 1060474 w 102"/>
                <a:gd name="T85" fmla="*/ 776803 h 78"/>
                <a:gd name="T86" fmla="*/ 1112617 w 102"/>
                <a:gd name="T87" fmla="*/ 842713 h 78"/>
                <a:gd name="T88" fmla="*/ 1186736 w 102"/>
                <a:gd name="T89" fmla="*/ 856242 h 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2"/>
                <a:gd name="T136" fmla="*/ 0 h 78"/>
                <a:gd name="T137" fmla="*/ 102 w 102"/>
                <a:gd name="T138" fmla="*/ 78 h 7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2" h="78">
                  <a:moveTo>
                    <a:pt x="66" y="64"/>
                  </a:moveTo>
                  <a:lnTo>
                    <a:pt x="77" y="68"/>
                  </a:lnTo>
                  <a:lnTo>
                    <a:pt x="78" y="70"/>
                  </a:lnTo>
                  <a:lnTo>
                    <a:pt x="77" y="71"/>
                  </a:lnTo>
                  <a:lnTo>
                    <a:pt x="77" y="72"/>
                  </a:lnTo>
                  <a:lnTo>
                    <a:pt x="76" y="73"/>
                  </a:lnTo>
                  <a:lnTo>
                    <a:pt x="76" y="75"/>
                  </a:lnTo>
                  <a:lnTo>
                    <a:pt x="75" y="75"/>
                  </a:lnTo>
                  <a:lnTo>
                    <a:pt x="74" y="77"/>
                  </a:lnTo>
                  <a:lnTo>
                    <a:pt x="74"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8" y="57"/>
                  </a:lnTo>
                  <a:lnTo>
                    <a:pt x="58" y="58"/>
                  </a:lnTo>
                  <a:lnTo>
                    <a:pt x="59" y="58"/>
                  </a:lnTo>
                  <a:lnTo>
                    <a:pt x="61" y="61"/>
                  </a:lnTo>
                  <a:lnTo>
                    <a:pt x="61" y="62"/>
                  </a:lnTo>
                  <a:lnTo>
                    <a:pt x="62" y="63"/>
                  </a:lnTo>
                  <a:lnTo>
                    <a:pt x="65" y="64"/>
                  </a:lnTo>
                  <a:lnTo>
                    <a:pt x="66" y="64"/>
                  </a:lnTo>
                  <a:close/>
                </a:path>
              </a:pathLst>
            </a:custGeom>
            <a:solidFill>
              <a:srgbClr val="0000A0"/>
            </a:solidFill>
            <a:ln w="12700" cmpd="sng">
              <a:solidFill>
                <a:schemeClr val="tx1"/>
              </a:solidFill>
              <a:prstDash val="solid"/>
              <a:round/>
              <a:headEnd/>
              <a:tailEnd/>
            </a:ln>
          </p:spPr>
          <p:txBody>
            <a:bodyPr/>
            <a:lstStyle/>
            <a:p>
              <a:endParaRPr lang="en-US"/>
            </a:p>
          </p:txBody>
        </p:sp>
        <p:grpSp>
          <p:nvGrpSpPr>
            <p:cNvPr id="37" name="Group 26"/>
            <p:cNvGrpSpPr>
              <a:grpSpLocks/>
            </p:cNvGrpSpPr>
            <p:nvPr/>
          </p:nvGrpSpPr>
          <p:grpSpPr bwMode="auto">
            <a:xfrm>
              <a:off x="720" y="2448"/>
              <a:ext cx="1266" cy="876"/>
              <a:chOff x="768" y="2832"/>
              <a:chExt cx="1203" cy="876"/>
            </a:xfrm>
          </p:grpSpPr>
          <p:sp>
            <p:nvSpPr>
              <p:cNvPr id="50" name="Freeform 27"/>
              <p:cNvSpPr>
                <a:spLocks/>
              </p:cNvSpPr>
              <p:nvPr/>
            </p:nvSpPr>
            <p:spPr bwMode="auto">
              <a:xfrm>
                <a:off x="1056" y="2832"/>
                <a:ext cx="915" cy="780"/>
              </a:xfrm>
              <a:custGeom>
                <a:avLst/>
                <a:gdLst>
                  <a:gd name="T0" fmla="*/ 185735 w 188"/>
                  <a:gd name="T1" fmla="*/ 415686 h 160"/>
                  <a:gd name="T2" fmla="*/ 346790 w 188"/>
                  <a:gd name="T3" fmla="*/ 537127 h 160"/>
                  <a:gd name="T4" fmla="*/ 240149 w 188"/>
                  <a:gd name="T5" fmla="*/ 671497 h 160"/>
                  <a:gd name="T6" fmla="*/ 213166 w 188"/>
                  <a:gd name="T7" fmla="*/ 578360 h 160"/>
                  <a:gd name="T8" fmla="*/ 65593 w 188"/>
                  <a:gd name="T9" fmla="*/ 738231 h 160"/>
                  <a:gd name="T10" fmla="*/ 147578 w 188"/>
                  <a:gd name="T11" fmla="*/ 859082 h 160"/>
                  <a:gd name="T12" fmla="*/ 357969 w 188"/>
                  <a:gd name="T13" fmla="*/ 817845 h 160"/>
                  <a:gd name="T14" fmla="*/ 292381 w 188"/>
                  <a:gd name="T15" fmla="*/ 994066 h 160"/>
                  <a:gd name="T16" fmla="*/ 240149 w 188"/>
                  <a:gd name="T17" fmla="*/ 1060088 h 160"/>
                  <a:gd name="T18" fmla="*/ 133507 w 188"/>
                  <a:gd name="T19" fmla="*/ 1101345 h 160"/>
                  <a:gd name="T20" fmla="*/ 79094 w 188"/>
                  <a:gd name="T21" fmla="*/ 1316021 h 160"/>
                  <a:gd name="T22" fmla="*/ 147578 w 188"/>
                  <a:gd name="T23" fmla="*/ 1437438 h 160"/>
                  <a:gd name="T24" fmla="*/ 292381 w 188"/>
                  <a:gd name="T25" fmla="*/ 1503484 h 160"/>
                  <a:gd name="T26" fmla="*/ 292381 w 188"/>
                  <a:gd name="T27" fmla="*/ 1610763 h 160"/>
                  <a:gd name="T28" fmla="*/ 464046 w 188"/>
                  <a:gd name="T29" fmla="*/ 1652020 h 160"/>
                  <a:gd name="T30" fmla="*/ 557186 w 188"/>
                  <a:gd name="T31" fmla="*/ 1676927 h 160"/>
                  <a:gd name="T32" fmla="*/ 384952 w 188"/>
                  <a:gd name="T33" fmla="*/ 1891480 h 160"/>
                  <a:gd name="T34" fmla="*/ 251328 w 188"/>
                  <a:gd name="T35" fmla="*/ 1973970 h 160"/>
                  <a:gd name="T36" fmla="*/ 40932 w 188"/>
                  <a:gd name="T37" fmla="*/ 2081274 h 160"/>
                  <a:gd name="T38" fmla="*/ 40932 w 188"/>
                  <a:gd name="T39" fmla="*/ 2147413 h 160"/>
                  <a:gd name="T40" fmla="*/ 384952 w 188"/>
                  <a:gd name="T41" fmla="*/ 1998877 h 160"/>
                  <a:gd name="T42" fmla="*/ 824907 w 188"/>
                  <a:gd name="T43" fmla="*/ 1610763 h 160"/>
                  <a:gd name="T44" fmla="*/ 783858 w 188"/>
                  <a:gd name="T45" fmla="*/ 1569623 h 160"/>
                  <a:gd name="T46" fmla="*/ 1024002 w 188"/>
                  <a:gd name="T47" fmla="*/ 1274788 h 160"/>
                  <a:gd name="T48" fmla="*/ 955640 w 188"/>
                  <a:gd name="T49" fmla="*/ 1354377 h 160"/>
                  <a:gd name="T50" fmla="*/ 969593 w 188"/>
                  <a:gd name="T51" fmla="*/ 1462227 h 160"/>
                  <a:gd name="T52" fmla="*/ 955640 w 188"/>
                  <a:gd name="T53" fmla="*/ 1531169 h 160"/>
                  <a:gd name="T54" fmla="*/ 1144125 w 188"/>
                  <a:gd name="T55" fmla="*/ 1423300 h 160"/>
                  <a:gd name="T56" fmla="*/ 1144125 w 188"/>
                  <a:gd name="T57" fmla="*/ 1316021 h 160"/>
                  <a:gd name="T58" fmla="*/ 1423025 w 188"/>
                  <a:gd name="T59" fmla="*/ 1382067 h 160"/>
                  <a:gd name="T60" fmla="*/ 1608740 w 188"/>
                  <a:gd name="T61" fmla="*/ 1354377 h 160"/>
                  <a:gd name="T62" fmla="*/ 1927983 w 188"/>
                  <a:gd name="T63" fmla="*/ 1462227 h 160"/>
                  <a:gd name="T64" fmla="*/ 2034624 w 188"/>
                  <a:gd name="T65" fmla="*/ 1597216 h 160"/>
                  <a:gd name="T66" fmla="*/ 2206883 w 188"/>
                  <a:gd name="T67" fmla="*/ 1718160 h 160"/>
                  <a:gd name="T68" fmla="*/ 2498670 w 188"/>
                  <a:gd name="T69" fmla="*/ 1745845 h 160"/>
                  <a:gd name="T70" fmla="*/ 2457738 w 188"/>
                  <a:gd name="T71" fmla="*/ 1569623 h 160"/>
                  <a:gd name="T72" fmla="*/ 2340390 w 188"/>
                  <a:gd name="T73" fmla="*/ 1544717 h 160"/>
                  <a:gd name="T74" fmla="*/ 2165951 w 188"/>
                  <a:gd name="T75" fmla="*/ 1423300 h 160"/>
                  <a:gd name="T76" fmla="*/ 1952664 w 188"/>
                  <a:gd name="T77" fmla="*/ 1274788 h 160"/>
                  <a:gd name="T78" fmla="*/ 1873570 w 188"/>
                  <a:gd name="T79" fmla="*/ 1382067 h 160"/>
                  <a:gd name="T80" fmla="*/ 1714812 w 188"/>
                  <a:gd name="T81" fmla="*/ 1247078 h 160"/>
                  <a:gd name="T82" fmla="*/ 1553763 w 188"/>
                  <a:gd name="T83" fmla="*/ 1073660 h 160"/>
                  <a:gd name="T84" fmla="*/ 1354546 w 188"/>
                  <a:gd name="T85" fmla="*/ 280717 h 160"/>
                  <a:gd name="T86" fmla="*/ 1196241 w 188"/>
                  <a:gd name="T87" fmla="*/ 66046 h 160"/>
                  <a:gd name="T88" fmla="*/ 917477 w 188"/>
                  <a:gd name="T89" fmla="*/ 66046 h 160"/>
                  <a:gd name="T90" fmla="*/ 783858 w 188"/>
                  <a:gd name="T91" fmla="*/ 66046 h 160"/>
                  <a:gd name="T92" fmla="*/ 598118 w 188"/>
                  <a:gd name="T93" fmla="*/ 0 h 160"/>
                  <a:gd name="T94" fmla="*/ 464046 w 188"/>
                  <a:gd name="T95" fmla="*/ 55375 h 160"/>
                  <a:gd name="T96" fmla="*/ 319243 w 188"/>
                  <a:gd name="T97" fmla="*/ 173443 h 160"/>
                  <a:gd name="T98" fmla="*/ 251328 w 188"/>
                  <a:gd name="T99" fmla="*/ 280717 h 160"/>
                  <a:gd name="T100" fmla="*/ 133507 w 188"/>
                  <a:gd name="T101" fmla="*/ 349664 h 1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8"/>
                  <a:gd name="T154" fmla="*/ 0 h 160"/>
                  <a:gd name="T155" fmla="*/ 188 w 188"/>
                  <a:gd name="T156" fmla="*/ 160 h 16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1" name="Freeform 28"/>
              <p:cNvSpPr>
                <a:spLocks/>
              </p:cNvSpPr>
              <p:nvPr/>
            </p:nvSpPr>
            <p:spPr bwMode="auto">
              <a:xfrm>
                <a:off x="1021" y="3608"/>
                <a:ext cx="20" cy="14"/>
              </a:xfrm>
              <a:custGeom>
                <a:avLst/>
                <a:gdLst>
                  <a:gd name="T0" fmla="*/ 31250 w 4"/>
                  <a:gd name="T1" fmla="*/ 19927 h 3"/>
                  <a:gd name="T2" fmla="*/ 31250 w 4"/>
                  <a:gd name="T3" fmla="*/ 10869 h 3"/>
                  <a:gd name="T4" fmla="*/ 31250 w 4"/>
                  <a:gd name="T5" fmla="*/ 10869 h 3"/>
                  <a:gd name="T6" fmla="*/ 31250 w 4"/>
                  <a:gd name="T7" fmla="*/ 10869 h 3"/>
                  <a:gd name="T8" fmla="*/ 31250 w 4"/>
                  <a:gd name="T9" fmla="*/ 10869 h 3"/>
                  <a:gd name="T10" fmla="*/ 31250 w 4"/>
                  <a:gd name="T11" fmla="*/ 10869 h 3"/>
                  <a:gd name="T12" fmla="*/ 31250 w 4"/>
                  <a:gd name="T13" fmla="*/ 10869 h 3"/>
                  <a:gd name="T14" fmla="*/ 15625 w 4"/>
                  <a:gd name="T15" fmla="*/ 0 h 3"/>
                  <a:gd name="T16" fmla="*/ 15625 w 4"/>
                  <a:gd name="T17" fmla="*/ 0 h 3"/>
                  <a:gd name="T18" fmla="*/ 0 w 4"/>
                  <a:gd name="T19" fmla="*/ 10869 h 3"/>
                  <a:gd name="T20" fmla="*/ 0 w 4"/>
                  <a:gd name="T21" fmla="*/ 10869 h 3"/>
                  <a:gd name="T22" fmla="*/ 0 w 4"/>
                  <a:gd name="T23" fmla="*/ 10869 h 3"/>
                  <a:gd name="T24" fmla="*/ 0 w 4"/>
                  <a:gd name="T25" fmla="*/ 10869 h 3"/>
                  <a:gd name="T26" fmla="*/ 0 w 4"/>
                  <a:gd name="T27" fmla="*/ 10869 h 3"/>
                  <a:gd name="T28" fmla="*/ 0 w 4"/>
                  <a:gd name="T29" fmla="*/ 10869 h 3"/>
                  <a:gd name="T30" fmla="*/ 0 w 4"/>
                  <a:gd name="T31" fmla="*/ 19927 h 3"/>
                  <a:gd name="T32" fmla="*/ 0 w 4"/>
                  <a:gd name="T33" fmla="*/ 19927 h 3"/>
                  <a:gd name="T34" fmla="*/ 15625 w 4"/>
                  <a:gd name="T35" fmla="*/ 19927 h 3"/>
                  <a:gd name="T36" fmla="*/ 15625 w 4"/>
                  <a:gd name="T37" fmla="*/ 19927 h 3"/>
                  <a:gd name="T38" fmla="*/ 15625 w 4"/>
                  <a:gd name="T39" fmla="*/ 30795 h 3"/>
                  <a:gd name="T40" fmla="*/ 31250 w 4"/>
                  <a:gd name="T41" fmla="*/ 30795 h 3"/>
                  <a:gd name="T42" fmla="*/ 31250 w 4"/>
                  <a:gd name="T43" fmla="*/ 30795 h 3"/>
                  <a:gd name="T44" fmla="*/ 46875 w 4"/>
                  <a:gd name="T45" fmla="*/ 30795 h 3"/>
                  <a:gd name="T46" fmla="*/ 46875 w 4"/>
                  <a:gd name="T47" fmla="*/ 30795 h 3"/>
                  <a:gd name="T48" fmla="*/ 62500 w 4"/>
                  <a:gd name="T49" fmla="*/ 19927 h 3"/>
                  <a:gd name="T50" fmla="*/ 62500 w 4"/>
                  <a:gd name="T51" fmla="*/ 19927 h 3"/>
                  <a:gd name="T52" fmla="*/ 62500 w 4"/>
                  <a:gd name="T53" fmla="*/ 19927 h 3"/>
                  <a:gd name="T54" fmla="*/ 62500 w 4"/>
                  <a:gd name="T55" fmla="*/ 10869 h 3"/>
                  <a:gd name="T56" fmla="*/ 62500 w 4"/>
                  <a:gd name="T57" fmla="*/ 10869 h 3"/>
                  <a:gd name="T58" fmla="*/ 62500 w 4"/>
                  <a:gd name="T59" fmla="*/ 10869 h 3"/>
                  <a:gd name="T60" fmla="*/ 62500 w 4"/>
                  <a:gd name="T61" fmla="*/ 10869 h 3"/>
                  <a:gd name="T62" fmla="*/ 62500 w 4"/>
                  <a:gd name="T63" fmla="*/ 10869 h 3"/>
                  <a:gd name="T64" fmla="*/ 62500 w 4"/>
                  <a:gd name="T65" fmla="*/ 0 h 3"/>
                  <a:gd name="T66" fmla="*/ 62500 w 4"/>
                  <a:gd name="T67" fmla="*/ 0 h 3"/>
                  <a:gd name="T68" fmla="*/ 62500 w 4"/>
                  <a:gd name="T69" fmla="*/ 0 h 3"/>
                  <a:gd name="T70" fmla="*/ 62500 w 4"/>
                  <a:gd name="T71" fmla="*/ 0 h 3"/>
                  <a:gd name="T72" fmla="*/ 62500 w 4"/>
                  <a:gd name="T73" fmla="*/ 10869 h 3"/>
                  <a:gd name="T74" fmla="*/ 46875 w 4"/>
                  <a:gd name="T75" fmla="*/ 10869 h 3"/>
                  <a:gd name="T76" fmla="*/ 46875 w 4"/>
                  <a:gd name="T77" fmla="*/ 10869 h 3"/>
                  <a:gd name="T78" fmla="*/ 31250 w 4"/>
                  <a:gd name="T79" fmla="*/ 19927 h 3"/>
                  <a:gd name="T80" fmla="*/ 31250 w 4"/>
                  <a:gd name="T81" fmla="*/ 19927 h 3"/>
                  <a:gd name="T82" fmla="*/ 31250 w 4"/>
                  <a:gd name="T83" fmla="*/ 19927 h 3"/>
                  <a:gd name="T84" fmla="*/ 31250 w 4"/>
                  <a:gd name="T85" fmla="*/ 19927 h 3"/>
                  <a:gd name="T86" fmla="*/ 31250 w 4"/>
                  <a:gd name="T87" fmla="*/ 30795 h 3"/>
                  <a:gd name="T88" fmla="*/ 46875 w 4"/>
                  <a:gd name="T89" fmla="*/ 30795 h 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
                  <a:gd name="T136" fmla="*/ 0 h 3"/>
                  <a:gd name="T137" fmla="*/ 4 w 4"/>
                  <a:gd name="T138" fmla="*/ 3 h 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 h="3">
                    <a:moveTo>
                      <a:pt x="2" y="2"/>
                    </a:moveTo>
                    <a:lnTo>
                      <a:pt x="2" y="1"/>
                    </a:lnTo>
                    <a:lnTo>
                      <a:pt x="1" y="0"/>
                    </a:lnTo>
                    <a:lnTo>
                      <a:pt x="0" y="1"/>
                    </a:lnTo>
                    <a:lnTo>
                      <a:pt x="0" y="2"/>
                    </a:lnTo>
                    <a:lnTo>
                      <a:pt x="1" y="2"/>
                    </a:lnTo>
                    <a:lnTo>
                      <a:pt x="1" y="3"/>
                    </a:lnTo>
                    <a:lnTo>
                      <a:pt x="2" y="3"/>
                    </a:lnTo>
                    <a:lnTo>
                      <a:pt x="3" y="3"/>
                    </a:lnTo>
                    <a:lnTo>
                      <a:pt x="4" y="2"/>
                    </a:lnTo>
                    <a:lnTo>
                      <a:pt x="4" y="1"/>
                    </a:lnTo>
                    <a:lnTo>
                      <a:pt x="4" y="0"/>
                    </a:lnTo>
                    <a:lnTo>
                      <a:pt x="4" y="1"/>
                    </a:lnTo>
                    <a:lnTo>
                      <a:pt x="3" y="1"/>
                    </a:lnTo>
                    <a:lnTo>
                      <a:pt x="2" y="2"/>
                    </a:lnTo>
                    <a:lnTo>
                      <a:pt x="2" y="3"/>
                    </a:lnTo>
                    <a:lnTo>
                      <a:pt x="3" y="3"/>
                    </a:lnTo>
                  </a:path>
                </a:pathLst>
              </a:custGeom>
              <a:solidFill>
                <a:srgbClr val="FFC66D"/>
              </a:solidFill>
              <a:ln w="12700" cmpd="sng">
                <a:solidFill>
                  <a:schemeClr val="tx1"/>
                </a:solidFill>
                <a:prstDash val="solid"/>
                <a:round/>
                <a:headEnd/>
                <a:tailEnd/>
              </a:ln>
            </p:spPr>
            <p:txBody>
              <a:bodyPr/>
              <a:lstStyle/>
              <a:p>
                <a:endParaRPr lang="en-US"/>
              </a:p>
            </p:txBody>
          </p:sp>
          <p:sp>
            <p:nvSpPr>
              <p:cNvPr id="52" name="Freeform 29"/>
              <p:cNvSpPr>
                <a:spLocks/>
              </p:cNvSpPr>
              <p:nvPr/>
            </p:nvSpPr>
            <p:spPr bwMode="auto">
              <a:xfrm>
                <a:off x="978" y="3610"/>
                <a:ext cx="43" cy="30"/>
              </a:xfrm>
              <a:custGeom>
                <a:avLst/>
                <a:gdLst>
                  <a:gd name="T0" fmla="*/ 82335 w 9"/>
                  <a:gd name="T1" fmla="*/ 0 h 6"/>
                  <a:gd name="T2" fmla="*/ 47434 w 9"/>
                  <a:gd name="T3" fmla="*/ 0 h 6"/>
                  <a:gd name="T4" fmla="*/ 34902 w 9"/>
                  <a:gd name="T5" fmla="*/ 15625 h 6"/>
                  <a:gd name="T6" fmla="*/ 34902 w 9"/>
                  <a:gd name="T7" fmla="*/ 15625 h 6"/>
                  <a:gd name="T8" fmla="*/ 34902 w 9"/>
                  <a:gd name="T9" fmla="*/ 31250 h 6"/>
                  <a:gd name="T10" fmla="*/ 34902 w 9"/>
                  <a:gd name="T11" fmla="*/ 46875 h 6"/>
                  <a:gd name="T12" fmla="*/ 24973 w 9"/>
                  <a:gd name="T13" fmla="*/ 46875 h 6"/>
                  <a:gd name="T14" fmla="*/ 24973 w 9"/>
                  <a:gd name="T15" fmla="*/ 46875 h 6"/>
                  <a:gd name="T16" fmla="*/ 12532 w 9"/>
                  <a:gd name="T17" fmla="*/ 46875 h 6"/>
                  <a:gd name="T18" fmla="*/ 12532 w 9"/>
                  <a:gd name="T19" fmla="*/ 62500 h 6"/>
                  <a:gd name="T20" fmla="*/ 12532 w 9"/>
                  <a:gd name="T21" fmla="*/ 78125 h 6"/>
                  <a:gd name="T22" fmla="*/ 0 w 9"/>
                  <a:gd name="T23" fmla="*/ 78125 h 6"/>
                  <a:gd name="T24" fmla="*/ 0 w 9"/>
                  <a:gd name="T25" fmla="*/ 93750 h 6"/>
                  <a:gd name="T26" fmla="*/ 0 w 9"/>
                  <a:gd name="T27" fmla="*/ 93750 h 6"/>
                  <a:gd name="T28" fmla="*/ 0 w 9"/>
                  <a:gd name="T29" fmla="*/ 93750 h 6"/>
                  <a:gd name="T30" fmla="*/ 0 w 9"/>
                  <a:gd name="T31" fmla="*/ 93750 h 6"/>
                  <a:gd name="T32" fmla="*/ 0 w 9"/>
                  <a:gd name="T33" fmla="*/ 93750 h 6"/>
                  <a:gd name="T34" fmla="*/ 0 w 9"/>
                  <a:gd name="T35" fmla="*/ 93750 h 6"/>
                  <a:gd name="T36" fmla="*/ 0 w 9"/>
                  <a:gd name="T37" fmla="*/ 93750 h 6"/>
                  <a:gd name="T38" fmla="*/ 12532 w 9"/>
                  <a:gd name="T39" fmla="*/ 93750 h 6"/>
                  <a:gd name="T40" fmla="*/ 24973 w 9"/>
                  <a:gd name="T41" fmla="*/ 93750 h 6"/>
                  <a:gd name="T42" fmla="*/ 34902 w 9"/>
                  <a:gd name="T43" fmla="*/ 78125 h 6"/>
                  <a:gd name="T44" fmla="*/ 72407 w 9"/>
                  <a:gd name="T45" fmla="*/ 46875 h 6"/>
                  <a:gd name="T46" fmla="*/ 82335 w 9"/>
                  <a:gd name="T47" fmla="*/ 31250 h 6"/>
                  <a:gd name="T48" fmla="*/ 94891 w 9"/>
                  <a:gd name="T49" fmla="*/ 31250 h 6"/>
                  <a:gd name="T50" fmla="*/ 106764 w 9"/>
                  <a:gd name="T51" fmla="*/ 15625 h 6"/>
                  <a:gd name="T52" fmla="*/ 106764 w 9"/>
                  <a:gd name="T53" fmla="*/ 15625 h 6"/>
                  <a:gd name="T54" fmla="*/ 106764 w 9"/>
                  <a:gd name="T55" fmla="*/ 15625 h 6"/>
                  <a:gd name="T56" fmla="*/ 94891 w 9"/>
                  <a:gd name="T57" fmla="*/ 0 h 6"/>
                  <a:gd name="T58" fmla="*/ 94891 w 9"/>
                  <a:gd name="T59" fmla="*/ 0 h 6"/>
                  <a:gd name="T60" fmla="*/ 94891 w 9"/>
                  <a:gd name="T61" fmla="*/ 0 h 6"/>
                  <a:gd name="T62" fmla="*/ 94891 w 9"/>
                  <a:gd name="T63" fmla="*/ 0 h 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
                  <a:gd name="T97" fmla="*/ 0 h 6"/>
                  <a:gd name="T98" fmla="*/ 9 w 9"/>
                  <a:gd name="T99" fmla="*/ 6 h 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 h="6">
                    <a:moveTo>
                      <a:pt x="8" y="0"/>
                    </a:moveTo>
                    <a:lnTo>
                      <a:pt x="7" y="0"/>
                    </a:lnTo>
                    <a:lnTo>
                      <a:pt x="6" y="0"/>
                    </a:lnTo>
                    <a:lnTo>
                      <a:pt x="4" y="0"/>
                    </a:lnTo>
                    <a:lnTo>
                      <a:pt x="4" y="1"/>
                    </a:lnTo>
                    <a:lnTo>
                      <a:pt x="3" y="1"/>
                    </a:lnTo>
                    <a:lnTo>
                      <a:pt x="3" y="2"/>
                    </a:lnTo>
                    <a:lnTo>
                      <a:pt x="3" y="3"/>
                    </a:lnTo>
                    <a:lnTo>
                      <a:pt x="2" y="3"/>
                    </a:lnTo>
                    <a:lnTo>
                      <a:pt x="1" y="3"/>
                    </a:lnTo>
                    <a:lnTo>
                      <a:pt x="1" y="4"/>
                    </a:lnTo>
                    <a:lnTo>
                      <a:pt x="1" y="5"/>
                    </a:lnTo>
                    <a:lnTo>
                      <a:pt x="0" y="5"/>
                    </a:lnTo>
                    <a:lnTo>
                      <a:pt x="0" y="6"/>
                    </a:lnTo>
                    <a:lnTo>
                      <a:pt x="1" y="6"/>
                    </a:lnTo>
                    <a:lnTo>
                      <a:pt x="2" y="6"/>
                    </a:lnTo>
                    <a:lnTo>
                      <a:pt x="2" y="5"/>
                    </a:lnTo>
                    <a:lnTo>
                      <a:pt x="3" y="5"/>
                    </a:lnTo>
                    <a:lnTo>
                      <a:pt x="5" y="4"/>
                    </a:lnTo>
                    <a:lnTo>
                      <a:pt x="6" y="3"/>
                    </a:lnTo>
                    <a:lnTo>
                      <a:pt x="7" y="2"/>
                    </a:lnTo>
                    <a:lnTo>
                      <a:pt x="8" y="2"/>
                    </a:lnTo>
                    <a:lnTo>
                      <a:pt x="9" y="1"/>
                    </a:lnTo>
                    <a:lnTo>
                      <a:pt x="8"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3" name="Freeform 30"/>
              <p:cNvSpPr>
                <a:spLocks/>
              </p:cNvSpPr>
              <p:nvPr/>
            </p:nvSpPr>
            <p:spPr bwMode="auto">
              <a:xfrm>
                <a:off x="934" y="3632"/>
                <a:ext cx="44" cy="34"/>
              </a:xfrm>
              <a:custGeom>
                <a:avLst/>
                <a:gdLst>
                  <a:gd name="T0" fmla="*/ 109135 w 9"/>
                  <a:gd name="T1" fmla="*/ 40674 h 7"/>
                  <a:gd name="T2" fmla="*/ 109135 w 9"/>
                  <a:gd name="T3" fmla="*/ 13401 h 7"/>
                  <a:gd name="T4" fmla="*/ 66826 w 9"/>
                  <a:gd name="T5" fmla="*/ 40674 h 7"/>
                  <a:gd name="T6" fmla="*/ 55978 w 9"/>
                  <a:gd name="T7" fmla="*/ 51219 h 7"/>
                  <a:gd name="T8" fmla="*/ 55978 w 9"/>
                  <a:gd name="T9" fmla="*/ 51219 h 7"/>
                  <a:gd name="T10" fmla="*/ 28038 w 9"/>
                  <a:gd name="T11" fmla="*/ 65091 h 7"/>
                  <a:gd name="T12" fmla="*/ 13669 w 9"/>
                  <a:gd name="T13" fmla="*/ 78491 h 7"/>
                  <a:gd name="T14" fmla="*/ 0 w 9"/>
                  <a:gd name="T15" fmla="*/ 78491 h 7"/>
                  <a:gd name="T16" fmla="*/ 28038 w 9"/>
                  <a:gd name="T17" fmla="*/ 78491 h 7"/>
                  <a:gd name="T18" fmla="*/ 41707 w 9"/>
                  <a:gd name="T19" fmla="*/ 65091 h 7"/>
                  <a:gd name="T20" fmla="*/ 81097 w 9"/>
                  <a:gd name="T21" fmla="*/ 51219 h 7"/>
                  <a:gd name="T22" fmla="*/ 109135 w 9"/>
                  <a:gd name="T23" fmla="*/ 40674 h 7"/>
                  <a:gd name="T24" fmla="*/ 109135 w 9"/>
                  <a:gd name="T25" fmla="*/ 40674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7"/>
                  <a:gd name="T41" fmla="*/ 9 w 9"/>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rgbClr val="FFC66D"/>
              </a:solidFill>
              <a:ln w="12700" cmpd="sng">
                <a:solidFill>
                  <a:schemeClr val="tx1"/>
                </a:solidFill>
                <a:prstDash val="solid"/>
                <a:round/>
                <a:headEnd/>
                <a:tailEnd/>
              </a:ln>
            </p:spPr>
            <p:txBody>
              <a:bodyPr/>
              <a:lstStyle/>
              <a:p>
                <a:endParaRPr lang="en-US"/>
              </a:p>
            </p:txBody>
          </p:sp>
          <p:sp>
            <p:nvSpPr>
              <p:cNvPr id="54" name="Freeform 31"/>
              <p:cNvSpPr>
                <a:spLocks/>
              </p:cNvSpPr>
              <p:nvPr/>
            </p:nvSpPr>
            <p:spPr bwMode="auto">
              <a:xfrm>
                <a:off x="934" y="3637"/>
                <a:ext cx="39" cy="29"/>
              </a:xfrm>
              <a:custGeom>
                <a:avLst/>
                <a:gdLst>
                  <a:gd name="T0" fmla="*/ 107279 w 8"/>
                  <a:gd name="T1" fmla="*/ 26187 h 6"/>
                  <a:gd name="T2" fmla="*/ 107279 w 8"/>
                  <a:gd name="T3" fmla="*/ 13108 h 6"/>
                  <a:gd name="T4" fmla="*/ 107279 w 8"/>
                  <a:gd name="T5" fmla="*/ 13108 h 6"/>
                  <a:gd name="T6" fmla="*/ 107279 w 8"/>
                  <a:gd name="T7" fmla="*/ 0 h 6"/>
                  <a:gd name="T8" fmla="*/ 107279 w 8"/>
                  <a:gd name="T9" fmla="*/ 0 h 6"/>
                  <a:gd name="T10" fmla="*/ 107279 w 8"/>
                  <a:gd name="T11" fmla="*/ 0 h 6"/>
                  <a:gd name="T12" fmla="*/ 107279 w 8"/>
                  <a:gd name="T13" fmla="*/ 0 h 6"/>
                  <a:gd name="T14" fmla="*/ 107279 w 8"/>
                  <a:gd name="T15" fmla="*/ 0 h 6"/>
                  <a:gd name="T16" fmla="*/ 107279 w 8"/>
                  <a:gd name="T17" fmla="*/ 0 h 6"/>
                  <a:gd name="T18" fmla="*/ 107279 w 8"/>
                  <a:gd name="T19" fmla="*/ 0 h 6"/>
                  <a:gd name="T20" fmla="*/ 93732 w 8"/>
                  <a:gd name="T21" fmla="*/ 0 h 6"/>
                  <a:gd name="T22" fmla="*/ 93732 w 8"/>
                  <a:gd name="T23" fmla="*/ 0 h 6"/>
                  <a:gd name="T24" fmla="*/ 79589 w 8"/>
                  <a:gd name="T25" fmla="*/ 0 h 6"/>
                  <a:gd name="T26" fmla="*/ 66046 w 8"/>
                  <a:gd name="T27" fmla="*/ 13108 h 6"/>
                  <a:gd name="T28" fmla="*/ 66046 w 8"/>
                  <a:gd name="T29" fmla="*/ 26187 h 6"/>
                  <a:gd name="T30" fmla="*/ 66046 w 8"/>
                  <a:gd name="T31" fmla="*/ 26187 h 6"/>
                  <a:gd name="T32" fmla="*/ 54805 w 8"/>
                  <a:gd name="T33" fmla="*/ 26187 h 6"/>
                  <a:gd name="T34" fmla="*/ 54805 w 8"/>
                  <a:gd name="T35" fmla="*/ 26187 h 6"/>
                  <a:gd name="T36" fmla="*/ 54805 w 8"/>
                  <a:gd name="T37" fmla="*/ 26187 h 6"/>
                  <a:gd name="T38" fmla="*/ 54805 w 8"/>
                  <a:gd name="T39" fmla="*/ 39295 h 6"/>
                  <a:gd name="T40" fmla="*/ 54805 w 8"/>
                  <a:gd name="T41" fmla="*/ 39295 h 6"/>
                  <a:gd name="T42" fmla="*/ 54805 w 8"/>
                  <a:gd name="T43" fmla="*/ 39295 h 6"/>
                  <a:gd name="T44" fmla="*/ 54805 w 8"/>
                  <a:gd name="T45" fmla="*/ 39295 h 6"/>
                  <a:gd name="T46" fmla="*/ 27685 w 8"/>
                  <a:gd name="T47" fmla="*/ 50252 h 6"/>
                  <a:gd name="T48" fmla="*/ 27685 w 8"/>
                  <a:gd name="T49" fmla="*/ 50252 h 6"/>
                  <a:gd name="T50" fmla="*/ 27685 w 8"/>
                  <a:gd name="T51" fmla="*/ 50252 h 6"/>
                  <a:gd name="T52" fmla="*/ 27685 w 8"/>
                  <a:gd name="T53" fmla="*/ 50252 h 6"/>
                  <a:gd name="T54" fmla="*/ 13548 w 8"/>
                  <a:gd name="T55" fmla="*/ 50252 h 6"/>
                  <a:gd name="T56" fmla="*/ 13548 w 8"/>
                  <a:gd name="T57" fmla="*/ 63355 h 6"/>
                  <a:gd name="T58" fmla="*/ 13548 w 8"/>
                  <a:gd name="T59" fmla="*/ 63355 h 6"/>
                  <a:gd name="T60" fmla="*/ 0 w 8"/>
                  <a:gd name="T61" fmla="*/ 63355 h 6"/>
                  <a:gd name="T62" fmla="*/ 0 w 8"/>
                  <a:gd name="T63" fmla="*/ 63355 h 6"/>
                  <a:gd name="T64" fmla="*/ 0 w 8"/>
                  <a:gd name="T65" fmla="*/ 63355 h 6"/>
                  <a:gd name="T66" fmla="*/ 13548 w 8"/>
                  <a:gd name="T67" fmla="*/ 76439 h 6"/>
                  <a:gd name="T68" fmla="*/ 13548 w 8"/>
                  <a:gd name="T69" fmla="*/ 76439 h 6"/>
                  <a:gd name="T70" fmla="*/ 13548 w 8"/>
                  <a:gd name="T71" fmla="*/ 76439 h 6"/>
                  <a:gd name="T72" fmla="*/ 13548 w 8"/>
                  <a:gd name="T73" fmla="*/ 76439 h 6"/>
                  <a:gd name="T74" fmla="*/ 27685 w 8"/>
                  <a:gd name="T75" fmla="*/ 63355 h 6"/>
                  <a:gd name="T76" fmla="*/ 27685 w 8"/>
                  <a:gd name="T77" fmla="*/ 63355 h 6"/>
                  <a:gd name="T78" fmla="*/ 41233 w 8"/>
                  <a:gd name="T79" fmla="*/ 63355 h 6"/>
                  <a:gd name="T80" fmla="*/ 41233 w 8"/>
                  <a:gd name="T81" fmla="*/ 50252 h 6"/>
                  <a:gd name="T82" fmla="*/ 41233 w 8"/>
                  <a:gd name="T83" fmla="*/ 50252 h 6"/>
                  <a:gd name="T84" fmla="*/ 66046 w 8"/>
                  <a:gd name="T85" fmla="*/ 50252 h 6"/>
                  <a:gd name="T86" fmla="*/ 66046 w 8"/>
                  <a:gd name="T87" fmla="*/ 39295 h 6"/>
                  <a:gd name="T88" fmla="*/ 79589 w 8"/>
                  <a:gd name="T89" fmla="*/ 39295 h 6"/>
                  <a:gd name="T90" fmla="*/ 93732 w 8"/>
                  <a:gd name="T91" fmla="*/ 39295 h 6"/>
                  <a:gd name="T92" fmla="*/ 93732 w 8"/>
                  <a:gd name="T93" fmla="*/ 26187 h 6"/>
                  <a:gd name="T94" fmla="*/ 93732 w 8"/>
                  <a:gd name="T95" fmla="*/ 26187 h 6"/>
                  <a:gd name="T96" fmla="*/ 107279 w 8"/>
                  <a:gd name="T97" fmla="*/ 26187 h 6"/>
                  <a:gd name="T98" fmla="*/ 107279 w 8"/>
                  <a:gd name="T99" fmla="*/ 26187 h 6"/>
                  <a:gd name="T100" fmla="*/ 107279 w 8"/>
                  <a:gd name="T101" fmla="*/ 26187 h 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
                  <a:gd name="T154" fmla="*/ 0 h 6"/>
                  <a:gd name="T155" fmla="*/ 8 w 8"/>
                  <a:gd name="T156" fmla="*/ 6 h 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 h="6">
                    <a:moveTo>
                      <a:pt x="8" y="2"/>
                    </a:moveTo>
                    <a:lnTo>
                      <a:pt x="8" y="1"/>
                    </a:lnTo>
                    <a:lnTo>
                      <a:pt x="8" y="0"/>
                    </a:lnTo>
                    <a:lnTo>
                      <a:pt x="7" y="0"/>
                    </a:lnTo>
                    <a:lnTo>
                      <a:pt x="6" y="0"/>
                    </a:lnTo>
                    <a:lnTo>
                      <a:pt x="5" y="1"/>
                    </a:lnTo>
                    <a:lnTo>
                      <a:pt x="5" y="2"/>
                    </a:lnTo>
                    <a:lnTo>
                      <a:pt x="4" y="2"/>
                    </a:lnTo>
                    <a:lnTo>
                      <a:pt x="4" y="3"/>
                    </a:lnTo>
                    <a:lnTo>
                      <a:pt x="2" y="4"/>
                    </a:lnTo>
                    <a:lnTo>
                      <a:pt x="1" y="4"/>
                    </a:lnTo>
                    <a:lnTo>
                      <a:pt x="1" y="5"/>
                    </a:lnTo>
                    <a:lnTo>
                      <a:pt x="0" y="5"/>
                    </a:lnTo>
                    <a:lnTo>
                      <a:pt x="1" y="6"/>
                    </a:lnTo>
                    <a:lnTo>
                      <a:pt x="2" y="5"/>
                    </a:lnTo>
                    <a:lnTo>
                      <a:pt x="3" y="5"/>
                    </a:lnTo>
                    <a:lnTo>
                      <a:pt x="3" y="4"/>
                    </a:lnTo>
                    <a:lnTo>
                      <a:pt x="5" y="4"/>
                    </a:lnTo>
                    <a:lnTo>
                      <a:pt x="5" y="3"/>
                    </a:lnTo>
                    <a:lnTo>
                      <a:pt x="6" y="3"/>
                    </a:lnTo>
                    <a:lnTo>
                      <a:pt x="7" y="3"/>
                    </a:lnTo>
                    <a:lnTo>
                      <a:pt x="7" y="2"/>
                    </a:lnTo>
                    <a:lnTo>
                      <a:pt x="8" y="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5" name="Freeform 32"/>
              <p:cNvSpPr>
                <a:spLocks/>
              </p:cNvSpPr>
              <p:nvPr/>
            </p:nvSpPr>
            <p:spPr bwMode="auto">
              <a:xfrm>
                <a:off x="909" y="3676"/>
                <a:ext cx="5" cy="5"/>
              </a:xfrm>
              <a:custGeom>
                <a:avLst/>
                <a:gdLst>
                  <a:gd name="T0" fmla="*/ 15625 w 1"/>
                  <a:gd name="T1" fmla="*/ 0 h 1"/>
                  <a:gd name="T2" fmla="*/ 0 w 1"/>
                  <a:gd name="T3" fmla="*/ 0 h 1"/>
                  <a:gd name="T4" fmla="*/ 0 w 1"/>
                  <a:gd name="T5" fmla="*/ 15625 h 1"/>
                  <a:gd name="T6" fmla="*/ 15625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0"/>
                    </a:moveTo>
                    <a:cubicBezTo>
                      <a:pt x="1" y="0"/>
                      <a:pt x="0" y="0"/>
                      <a:pt x="0" y="0"/>
                    </a:cubicBezTo>
                    <a:cubicBezTo>
                      <a:pt x="0" y="0"/>
                      <a:pt x="0" y="1"/>
                      <a:pt x="0" y="1"/>
                    </a:cubicBezTo>
                    <a:cubicBezTo>
                      <a:pt x="1" y="1"/>
                      <a:pt x="1" y="1"/>
                      <a:pt x="1" y="0"/>
                    </a:cubicBezTo>
                    <a:close/>
                  </a:path>
                </a:pathLst>
              </a:custGeom>
              <a:solidFill>
                <a:srgbClr val="FFC66D"/>
              </a:solidFill>
              <a:ln w="12700" cmpd="sng">
                <a:solidFill>
                  <a:schemeClr val="tx1"/>
                </a:solidFill>
                <a:prstDash val="solid"/>
                <a:round/>
                <a:headEnd/>
                <a:tailEnd/>
              </a:ln>
            </p:spPr>
            <p:txBody>
              <a:bodyPr/>
              <a:lstStyle/>
              <a:p>
                <a:endParaRPr lang="en-US"/>
              </a:p>
            </p:txBody>
          </p:sp>
          <p:sp>
            <p:nvSpPr>
              <p:cNvPr id="56" name="Freeform 33"/>
              <p:cNvSpPr>
                <a:spLocks/>
              </p:cNvSpPr>
              <p:nvPr/>
            </p:nvSpPr>
            <p:spPr bwMode="auto">
              <a:xfrm>
                <a:off x="909" y="3676"/>
                <a:ext cx="5" cy="5"/>
              </a:xfrm>
              <a:custGeom>
                <a:avLst/>
                <a:gdLst>
                  <a:gd name="T0" fmla="*/ 15625 w 1"/>
                  <a:gd name="T1" fmla="*/ 0 h 1"/>
                  <a:gd name="T2" fmla="*/ 15625 w 1"/>
                  <a:gd name="T3" fmla="*/ 0 h 1"/>
                  <a:gd name="T4" fmla="*/ 15625 w 1"/>
                  <a:gd name="T5" fmla="*/ 0 h 1"/>
                  <a:gd name="T6" fmla="*/ 15625 w 1"/>
                  <a:gd name="T7" fmla="*/ 0 h 1"/>
                  <a:gd name="T8" fmla="*/ 0 w 1"/>
                  <a:gd name="T9" fmla="*/ 0 h 1"/>
                  <a:gd name="T10" fmla="*/ 0 w 1"/>
                  <a:gd name="T11" fmla="*/ 0 h 1"/>
                  <a:gd name="T12" fmla="*/ 0 w 1"/>
                  <a:gd name="T13" fmla="*/ 0 h 1"/>
                  <a:gd name="T14" fmla="*/ 0 w 1"/>
                  <a:gd name="T15" fmla="*/ 0 h 1"/>
                  <a:gd name="T16" fmla="*/ 0 w 1"/>
                  <a:gd name="T17" fmla="*/ 15625 h 1"/>
                  <a:gd name="T18" fmla="*/ 0 w 1"/>
                  <a:gd name="T19" fmla="*/ 15625 h 1"/>
                  <a:gd name="T20" fmla="*/ 0 w 1"/>
                  <a:gd name="T21" fmla="*/ 15625 h 1"/>
                  <a:gd name="T22" fmla="*/ 0 w 1"/>
                  <a:gd name="T23" fmla="*/ 15625 h 1"/>
                  <a:gd name="T24" fmla="*/ 0 w 1"/>
                  <a:gd name="T25" fmla="*/ 15625 h 1"/>
                  <a:gd name="T26" fmla="*/ 15625 w 1"/>
                  <a:gd name="T27" fmla="*/ 15625 h 1"/>
                  <a:gd name="T28" fmla="*/ 15625 w 1"/>
                  <a:gd name="T29" fmla="*/ 0 h 1"/>
                  <a:gd name="T30" fmla="*/ 15625 w 1"/>
                  <a:gd name="T31" fmla="*/ 0 h 1"/>
                  <a:gd name="T32" fmla="*/ 15625 w 1"/>
                  <a:gd name="T33" fmla="*/ 0 h 1"/>
                  <a:gd name="T34" fmla="*/ 15625 w 1"/>
                  <a:gd name="T35" fmla="*/ 0 h 1"/>
                  <a:gd name="T36" fmla="*/ 15625 w 1"/>
                  <a:gd name="T37" fmla="*/ 0 h 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
                  <a:gd name="T58" fmla="*/ 0 h 1"/>
                  <a:gd name="T59" fmla="*/ 1 w 1"/>
                  <a:gd name="T60" fmla="*/ 1 h 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 h="1">
                    <a:moveTo>
                      <a:pt x="1" y="0"/>
                    </a:moveTo>
                    <a:lnTo>
                      <a:pt x="1" y="0"/>
                    </a:lnTo>
                    <a:lnTo>
                      <a:pt x="0" y="0"/>
                    </a:lnTo>
                    <a:lnTo>
                      <a:pt x="0" y="1"/>
                    </a:lnTo>
                    <a:lnTo>
                      <a:pt x="1" y="1"/>
                    </a:lnTo>
                    <a:lnTo>
                      <a:pt x="1"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7" name="Freeform 34"/>
              <p:cNvSpPr>
                <a:spLocks/>
              </p:cNvSpPr>
              <p:nvPr/>
            </p:nvSpPr>
            <p:spPr bwMode="auto">
              <a:xfrm>
                <a:off x="870" y="3682"/>
                <a:ext cx="14" cy="14"/>
              </a:xfrm>
              <a:custGeom>
                <a:avLst/>
                <a:gdLst>
                  <a:gd name="T0" fmla="*/ 19927 w 3"/>
                  <a:gd name="T1" fmla="*/ 10869 h 3"/>
                  <a:gd name="T2" fmla="*/ 30795 w 3"/>
                  <a:gd name="T3" fmla="*/ 10869 h 3"/>
                  <a:gd name="T4" fmla="*/ 19927 w 3"/>
                  <a:gd name="T5" fmla="*/ 10869 h 3"/>
                  <a:gd name="T6" fmla="*/ 30795 w 3"/>
                  <a:gd name="T7" fmla="*/ 19927 h 3"/>
                  <a:gd name="T8" fmla="*/ 19927 w 3"/>
                  <a:gd name="T9" fmla="*/ 19927 h 3"/>
                  <a:gd name="T10" fmla="*/ 10869 w 3"/>
                  <a:gd name="T11" fmla="*/ 30795 h 3"/>
                  <a:gd name="T12" fmla="*/ 0 w 3"/>
                  <a:gd name="T13" fmla="*/ 30795 h 3"/>
                  <a:gd name="T14" fmla="*/ 10869 w 3"/>
                  <a:gd name="T15" fmla="*/ 10869 h 3"/>
                  <a:gd name="T16" fmla="*/ 19927 w 3"/>
                  <a:gd name="T17" fmla="*/ 10869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3"/>
                  <a:gd name="T29" fmla="*/ 3 w 3"/>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rgbClr val="FFC66D"/>
              </a:solidFill>
              <a:ln w="12700" cmpd="sng">
                <a:solidFill>
                  <a:schemeClr val="tx1"/>
                </a:solidFill>
                <a:prstDash val="solid"/>
                <a:round/>
                <a:headEnd/>
                <a:tailEnd/>
              </a:ln>
            </p:spPr>
            <p:txBody>
              <a:bodyPr/>
              <a:lstStyle/>
              <a:p>
                <a:endParaRPr lang="en-US"/>
              </a:p>
            </p:txBody>
          </p:sp>
          <p:sp>
            <p:nvSpPr>
              <p:cNvPr id="58" name="Freeform 35"/>
              <p:cNvSpPr>
                <a:spLocks/>
              </p:cNvSpPr>
              <p:nvPr/>
            </p:nvSpPr>
            <p:spPr bwMode="auto">
              <a:xfrm>
                <a:off x="875" y="3684"/>
                <a:ext cx="14" cy="9"/>
              </a:xfrm>
              <a:custGeom>
                <a:avLst/>
                <a:gdLst>
                  <a:gd name="T0" fmla="*/ 19927 w 3"/>
                  <a:gd name="T1" fmla="*/ 0 h 2"/>
                  <a:gd name="T2" fmla="*/ 19927 w 3"/>
                  <a:gd name="T3" fmla="*/ 0 h 2"/>
                  <a:gd name="T4" fmla="*/ 19927 w 3"/>
                  <a:gd name="T5" fmla="*/ 0 h 2"/>
                  <a:gd name="T6" fmla="*/ 19927 w 3"/>
                  <a:gd name="T7" fmla="*/ 0 h 2"/>
                  <a:gd name="T8" fmla="*/ 30795 w 3"/>
                  <a:gd name="T9" fmla="*/ 0 h 2"/>
                  <a:gd name="T10" fmla="*/ 30795 w 3"/>
                  <a:gd name="T11" fmla="*/ 0 h 2"/>
                  <a:gd name="T12" fmla="*/ 30795 w 3"/>
                  <a:gd name="T13" fmla="*/ 0 h 2"/>
                  <a:gd name="T14" fmla="*/ 30795 w 3"/>
                  <a:gd name="T15" fmla="*/ 0 h 2"/>
                  <a:gd name="T16" fmla="*/ 30795 w 3"/>
                  <a:gd name="T17" fmla="*/ 0 h 2"/>
                  <a:gd name="T18" fmla="*/ 30795 w 3"/>
                  <a:gd name="T19" fmla="*/ 0 h 2"/>
                  <a:gd name="T20" fmla="*/ 30795 w 3"/>
                  <a:gd name="T21" fmla="*/ 0 h 2"/>
                  <a:gd name="T22" fmla="*/ 19927 w 3"/>
                  <a:gd name="T23" fmla="*/ 0 h 2"/>
                  <a:gd name="T24" fmla="*/ 19927 w 3"/>
                  <a:gd name="T25" fmla="*/ 9009 h 2"/>
                  <a:gd name="T26" fmla="*/ 30795 w 3"/>
                  <a:gd name="T27" fmla="*/ 9009 h 2"/>
                  <a:gd name="T28" fmla="*/ 30795 w 3"/>
                  <a:gd name="T29" fmla="*/ 9009 h 2"/>
                  <a:gd name="T30" fmla="*/ 30795 w 3"/>
                  <a:gd name="T31" fmla="*/ 9009 h 2"/>
                  <a:gd name="T32" fmla="*/ 19927 w 3"/>
                  <a:gd name="T33" fmla="*/ 9009 h 2"/>
                  <a:gd name="T34" fmla="*/ 19927 w 3"/>
                  <a:gd name="T35" fmla="*/ 9009 h 2"/>
                  <a:gd name="T36" fmla="*/ 19927 w 3"/>
                  <a:gd name="T37" fmla="*/ 9009 h 2"/>
                  <a:gd name="T38" fmla="*/ 19927 w 3"/>
                  <a:gd name="T39" fmla="*/ 9009 h 2"/>
                  <a:gd name="T40" fmla="*/ 19927 w 3"/>
                  <a:gd name="T41" fmla="*/ 9009 h 2"/>
                  <a:gd name="T42" fmla="*/ 10869 w 3"/>
                  <a:gd name="T43" fmla="*/ 16402 h 2"/>
                  <a:gd name="T44" fmla="*/ 10869 w 3"/>
                  <a:gd name="T45" fmla="*/ 16402 h 2"/>
                  <a:gd name="T46" fmla="*/ 10869 w 3"/>
                  <a:gd name="T47" fmla="*/ 16402 h 2"/>
                  <a:gd name="T48" fmla="*/ 0 w 3"/>
                  <a:gd name="T49" fmla="*/ 16402 h 2"/>
                  <a:gd name="T50" fmla="*/ 0 w 3"/>
                  <a:gd name="T51" fmla="*/ 16402 h 2"/>
                  <a:gd name="T52" fmla="*/ 0 w 3"/>
                  <a:gd name="T53" fmla="*/ 9009 h 2"/>
                  <a:gd name="T54" fmla="*/ 10869 w 3"/>
                  <a:gd name="T55" fmla="*/ 9009 h 2"/>
                  <a:gd name="T56" fmla="*/ 10869 w 3"/>
                  <a:gd name="T57" fmla="*/ 9009 h 2"/>
                  <a:gd name="T58" fmla="*/ 10869 w 3"/>
                  <a:gd name="T59" fmla="*/ 9009 h 2"/>
                  <a:gd name="T60" fmla="*/ 10869 w 3"/>
                  <a:gd name="T61" fmla="*/ 0 h 2"/>
                  <a:gd name="T62" fmla="*/ 19927 w 3"/>
                  <a:gd name="T63" fmla="*/ 0 h 2"/>
                  <a:gd name="T64" fmla="*/ 19927 w 3"/>
                  <a:gd name="T65" fmla="*/ 0 h 2"/>
                  <a:gd name="T66" fmla="*/ 19927 w 3"/>
                  <a:gd name="T67" fmla="*/ 0 h 2"/>
                  <a:gd name="T68" fmla="*/ 19927 w 3"/>
                  <a:gd name="T69" fmla="*/ 0 h 2"/>
                  <a:gd name="T70" fmla="*/ 19927 w 3"/>
                  <a:gd name="T71" fmla="*/ 0 h 2"/>
                  <a:gd name="T72" fmla="*/ 19927 w 3"/>
                  <a:gd name="T73" fmla="*/ 0 h 2"/>
                  <a:gd name="T74" fmla="*/ 19927 w 3"/>
                  <a:gd name="T75" fmla="*/ 0 h 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
                  <a:gd name="T115" fmla="*/ 0 h 2"/>
                  <a:gd name="T116" fmla="*/ 3 w 3"/>
                  <a:gd name="T117" fmla="*/ 2 h 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 h="2">
                    <a:moveTo>
                      <a:pt x="2" y="0"/>
                    </a:moveTo>
                    <a:lnTo>
                      <a:pt x="2" y="0"/>
                    </a:lnTo>
                    <a:lnTo>
                      <a:pt x="3" y="0"/>
                    </a:lnTo>
                    <a:lnTo>
                      <a:pt x="2" y="0"/>
                    </a:lnTo>
                    <a:lnTo>
                      <a:pt x="2" y="1"/>
                    </a:lnTo>
                    <a:lnTo>
                      <a:pt x="3" y="1"/>
                    </a:lnTo>
                    <a:lnTo>
                      <a:pt x="2" y="1"/>
                    </a:lnTo>
                    <a:lnTo>
                      <a:pt x="1" y="2"/>
                    </a:lnTo>
                    <a:lnTo>
                      <a:pt x="0" y="2"/>
                    </a:lnTo>
                    <a:lnTo>
                      <a:pt x="0" y="1"/>
                    </a:lnTo>
                    <a:lnTo>
                      <a:pt x="1" y="1"/>
                    </a:lnTo>
                    <a:lnTo>
                      <a:pt x="1" y="0"/>
                    </a:lnTo>
                    <a:lnTo>
                      <a:pt x="2"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9" name="Freeform 36"/>
              <p:cNvSpPr>
                <a:spLocks/>
              </p:cNvSpPr>
              <p:nvPr/>
            </p:nvSpPr>
            <p:spPr bwMode="auto">
              <a:xfrm>
                <a:off x="833" y="3690"/>
                <a:ext cx="19" cy="10"/>
              </a:xfrm>
              <a:custGeom>
                <a:avLst/>
                <a:gdLst>
                  <a:gd name="T0" fmla="*/ 33549 w 4"/>
                  <a:gd name="T1" fmla="*/ 15625 h 2"/>
                  <a:gd name="T2" fmla="*/ 33549 w 4"/>
                  <a:gd name="T3" fmla="*/ 0 h 2"/>
                  <a:gd name="T4" fmla="*/ 45757 w 4"/>
                  <a:gd name="T5" fmla="*/ 0 h 2"/>
                  <a:gd name="T6" fmla="*/ 45757 w 4"/>
                  <a:gd name="T7" fmla="*/ 15625 h 2"/>
                  <a:gd name="T8" fmla="*/ 12207 w 4"/>
                  <a:gd name="T9" fmla="*/ 31250 h 2"/>
                  <a:gd name="T10" fmla="*/ 33549 w 4"/>
                  <a:gd name="T11" fmla="*/ 15625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rgbClr val="FFC66D"/>
              </a:solidFill>
              <a:ln w="12700" cmpd="sng">
                <a:solidFill>
                  <a:schemeClr val="tx1"/>
                </a:solidFill>
                <a:prstDash val="solid"/>
                <a:round/>
                <a:headEnd/>
                <a:tailEnd/>
              </a:ln>
            </p:spPr>
            <p:txBody>
              <a:bodyPr/>
              <a:lstStyle/>
              <a:p>
                <a:endParaRPr lang="en-US"/>
              </a:p>
            </p:txBody>
          </p:sp>
          <p:sp>
            <p:nvSpPr>
              <p:cNvPr id="60" name="Freeform 37"/>
              <p:cNvSpPr>
                <a:spLocks/>
              </p:cNvSpPr>
              <p:nvPr/>
            </p:nvSpPr>
            <p:spPr bwMode="auto">
              <a:xfrm>
                <a:off x="838" y="3690"/>
                <a:ext cx="14" cy="10"/>
              </a:xfrm>
              <a:custGeom>
                <a:avLst/>
                <a:gdLst>
                  <a:gd name="T0" fmla="*/ 19927 w 3"/>
                  <a:gd name="T1" fmla="*/ 15625 h 2"/>
                  <a:gd name="T2" fmla="*/ 19927 w 3"/>
                  <a:gd name="T3" fmla="*/ 15625 h 2"/>
                  <a:gd name="T4" fmla="*/ 19927 w 3"/>
                  <a:gd name="T5" fmla="*/ 0 h 2"/>
                  <a:gd name="T6" fmla="*/ 19927 w 3"/>
                  <a:gd name="T7" fmla="*/ 0 h 2"/>
                  <a:gd name="T8" fmla="*/ 19927 w 3"/>
                  <a:gd name="T9" fmla="*/ 0 h 2"/>
                  <a:gd name="T10" fmla="*/ 19927 w 3"/>
                  <a:gd name="T11" fmla="*/ 0 h 2"/>
                  <a:gd name="T12" fmla="*/ 19927 w 3"/>
                  <a:gd name="T13" fmla="*/ 0 h 2"/>
                  <a:gd name="T14" fmla="*/ 30795 w 3"/>
                  <a:gd name="T15" fmla="*/ 0 h 2"/>
                  <a:gd name="T16" fmla="*/ 30795 w 3"/>
                  <a:gd name="T17" fmla="*/ 0 h 2"/>
                  <a:gd name="T18" fmla="*/ 30795 w 3"/>
                  <a:gd name="T19" fmla="*/ 0 h 2"/>
                  <a:gd name="T20" fmla="*/ 30795 w 3"/>
                  <a:gd name="T21" fmla="*/ 15625 h 2"/>
                  <a:gd name="T22" fmla="*/ 30795 w 3"/>
                  <a:gd name="T23" fmla="*/ 15625 h 2"/>
                  <a:gd name="T24" fmla="*/ 30795 w 3"/>
                  <a:gd name="T25" fmla="*/ 15625 h 2"/>
                  <a:gd name="T26" fmla="*/ 30795 w 3"/>
                  <a:gd name="T27" fmla="*/ 15625 h 2"/>
                  <a:gd name="T28" fmla="*/ 19927 w 3"/>
                  <a:gd name="T29" fmla="*/ 31250 h 2"/>
                  <a:gd name="T30" fmla="*/ 10869 w 3"/>
                  <a:gd name="T31" fmla="*/ 31250 h 2"/>
                  <a:gd name="T32" fmla="*/ 0 w 3"/>
                  <a:gd name="T33" fmla="*/ 31250 h 2"/>
                  <a:gd name="T34" fmla="*/ 0 w 3"/>
                  <a:gd name="T35" fmla="*/ 31250 h 2"/>
                  <a:gd name="T36" fmla="*/ 0 w 3"/>
                  <a:gd name="T37" fmla="*/ 31250 h 2"/>
                  <a:gd name="T38" fmla="*/ 0 w 3"/>
                  <a:gd name="T39" fmla="*/ 31250 h 2"/>
                  <a:gd name="T40" fmla="*/ 0 w 3"/>
                  <a:gd name="T41" fmla="*/ 31250 h 2"/>
                  <a:gd name="T42" fmla="*/ 0 w 3"/>
                  <a:gd name="T43" fmla="*/ 31250 h 2"/>
                  <a:gd name="T44" fmla="*/ 10869 w 3"/>
                  <a:gd name="T45" fmla="*/ 31250 h 2"/>
                  <a:gd name="T46" fmla="*/ 19927 w 3"/>
                  <a:gd name="T47" fmla="*/ 15625 h 2"/>
                  <a:gd name="T48" fmla="*/ 19927 w 3"/>
                  <a:gd name="T49" fmla="*/ 15625 h 2"/>
                  <a:gd name="T50" fmla="*/ 19927 w 3"/>
                  <a:gd name="T51" fmla="*/ 15625 h 2"/>
                  <a:gd name="T52" fmla="*/ 19927 w 3"/>
                  <a:gd name="T53" fmla="*/ 15625 h 2"/>
                  <a:gd name="T54" fmla="*/ 19927 w 3"/>
                  <a:gd name="T55" fmla="*/ 15625 h 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
                  <a:gd name="T85" fmla="*/ 0 h 2"/>
                  <a:gd name="T86" fmla="*/ 3 w 3"/>
                  <a:gd name="T87" fmla="*/ 2 h 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 h="2">
                    <a:moveTo>
                      <a:pt x="2" y="1"/>
                    </a:moveTo>
                    <a:lnTo>
                      <a:pt x="2" y="1"/>
                    </a:lnTo>
                    <a:lnTo>
                      <a:pt x="2" y="0"/>
                    </a:lnTo>
                    <a:lnTo>
                      <a:pt x="3" y="0"/>
                    </a:lnTo>
                    <a:lnTo>
                      <a:pt x="3" y="1"/>
                    </a:lnTo>
                    <a:lnTo>
                      <a:pt x="2" y="2"/>
                    </a:lnTo>
                    <a:lnTo>
                      <a:pt x="1" y="2"/>
                    </a:lnTo>
                    <a:lnTo>
                      <a:pt x="0" y="2"/>
                    </a:lnTo>
                    <a:lnTo>
                      <a:pt x="1" y="2"/>
                    </a:lnTo>
                    <a:lnTo>
                      <a:pt x="2" y="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61" name="Freeform 38"/>
              <p:cNvSpPr>
                <a:spLocks/>
              </p:cNvSpPr>
              <p:nvPr/>
            </p:nvSpPr>
            <p:spPr bwMode="auto">
              <a:xfrm>
                <a:off x="814" y="3691"/>
                <a:ext cx="10" cy="15"/>
              </a:xfrm>
              <a:custGeom>
                <a:avLst/>
                <a:gdLst>
                  <a:gd name="T0" fmla="*/ 15625 w 2"/>
                  <a:gd name="T1" fmla="*/ 15625 h 3"/>
                  <a:gd name="T2" fmla="*/ 0 w 2"/>
                  <a:gd name="T3" fmla="*/ 0 h 3"/>
                  <a:gd name="T4" fmla="*/ 0 w 2"/>
                  <a:gd name="T5" fmla="*/ 0 h 3"/>
                  <a:gd name="T6" fmla="*/ 15625 w 2"/>
                  <a:gd name="T7" fmla="*/ 31250 h 3"/>
                  <a:gd name="T8" fmla="*/ 0 w 2"/>
                  <a:gd name="T9" fmla="*/ 31250 h 3"/>
                  <a:gd name="T10" fmla="*/ 0 w 2"/>
                  <a:gd name="T11" fmla="*/ 31250 h 3"/>
                  <a:gd name="T12" fmla="*/ 0 w 2"/>
                  <a:gd name="T13" fmla="*/ 46875 h 3"/>
                  <a:gd name="T14" fmla="*/ 15625 w 2"/>
                  <a:gd name="T15" fmla="*/ 46875 h 3"/>
                  <a:gd name="T16" fmla="*/ 15625 w 2"/>
                  <a:gd name="T17" fmla="*/ 46875 h 3"/>
                  <a:gd name="T18" fmla="*/ 31250 w 2"/>
                  <a:gd name="T19" fmla="*/ 46875 h 3"/>
                  <a:gd name="T20" fmla="*/ 31250 w 2"/>
                  <a:gd name="T21" fmla="*/ 15625 h 3"/>
                  <a:gd name="T22" fmla="*/ 31250 w 2"/>
                  <a:gd name="T23" fmla="*/ 0 h 3"/>
                  <a:gd name="T24" fmla="*/ 15625 w 2"/>
                  <a:gd name="T25" fmla="*/ 0 h 3"/>
                  <a:gd name="T26" fmla="*/ 15625 w 2"/>
                  <a:gd name="T27" fmla="*/ 15625 h 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
                  <a:gd name="T43" fmla="*/ 0 h 3"/>
                  <a:gd name="T44" fmla="*/ 2 w 2"/>
                  <a:gd name="T45" fmla="*/ 3 h 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rgbClr val="FFC66D"/>
              </a:solidFill>
              <a:ln w="12700" cmpd="sng">
                <a:solidFill>
                  <a:schemeClr val="tx1"/>
                </a:solidFill>
                <a:prstDash val="solid"/>
                <a:round/>
                <a:headEnd/>
                <a:tailEnd/>
              </a:ln>
            </p:spPr>
            <p:txBody>
              <a:bodyPr/>
              <a:lstStyle/>
              <a:p>
                <a:endParaRPr lang="en-US"/>
              </a:p>
            </p:txBody>
          </p:sp>
          <p:sp>
            <p:nvSpPr>
              <p:cNvPr id="62" name="Freeform 39"/>
              <p:cNvSpPr>
                <a:spLocks/>
              </p:cNvSpPr>
              <p:nvPr/>
            </p:nvSpPr>
            <p:spPr bwMode="auto">
              <a:xfrm>
                <a:off x="814" y="3691"/>
                <a:ext cx="10" cy="15"/>
              </a:xfrm>
              <a:custGeom>
                <a:avLst/>
                <a:gdLst>
                  <a:gd name="T0" fmla="*/ 15625 w 2"/>
                  <a:gd name="T1" fmla="*/ 15625 h 3"/>
                  <a:gd name="T2" fmla="*/ 15625 w 2"/>
                  <a:gd name="T3" fmla="*/ 0 h 3"/>
                  <a:gd name="T4" fmla="*/ 15625 w 2"/>
                  <a:gd name="T5" fmla="*/ 0 h 3"/>
                  <a:gd name="T6" fmla="*/ 15625 w 2"/>
                  <a:gd name="T7" fmla="*/ 0 h 3"/>
                  <a:gd name="T8" fmla="*/ 0 w 2"/>
                  <a:gd name="T9" fmla="*/ 0 h 3"/>
                  <a:gd name="T10" fmla="*/ 0 w 2"/>
                  <a:gd name="T11" fmla="*/ 0 h 3"/>
                  <a:gd name="T12" fmla="*/ 0 w 2"/>
                  <a:gd name="T13" fmla="*/ 15625 h 3"/>
                  <a:gd name="T14" fmla="*/ 15625 w 2"/>
                  <a:gd name="T15" fmla="*/ 15625 h 3"/>
                  <a:gd name="T16" fmla="*/ 15625 w 2"/>
                  <a:gd name="T17" fmla="*/ 15625 h 3"/>
                  <a:gd name="T18" fmla="*/ 15625 w 2"/>
                  <a:gd name="T19" fmla="*/ 31250 h 3"/>
                  <a:gd name="T20" fmla="*/ 0 w 2"/>
                  <a:gd name="T21" fmla="*/ 31250 h 3"/>
                  <a:gd name="T22" fmla="*/ 0 w 2"/>
                  <a:gd name="T23" fmla="*/ 31250 h 3"/>
                  <a:gd name="T24" fmla="*/ 0 w 2"/>
                  <a:gd name="T25" fmla="*/ 31250 h 3"/>
                  <a:gd name="T26" fmla="*/ 0 w 2"/>
                  <a:gd name="T27" fmla="*/ 31250 h 3"/>
                  <a:gd name="T28" fmla="*/ 0 w 2"/>
                  <a:gd name="T29" fmla="*/ 31250 h 3"/>
                  <a:gd name="T30" fmla="*/ 0 w 2"/>
                  <a:gd name="T31" fmla="*/ 31250 h 3"/>
                  <a:gd name="T32" fmla="*/ 0 w 2"/>
                  <a:gd name="T33" fmla="*/ 46875 h 3"/>
                  <a:gd name="T34" fmla="*/ 15625 w 2"/>
                  <a:gd name="T35" fmla="*/ 46875 h 3"/>
                  <a:gd name="T36" fmla="*/ 15625 w 2"/>
                  <a:gd name="T37" fmla="*/ 46875 h 3"/>
                  <a:gd name="T38" fmla="*/ 15625 w 2"/>
                  <a:gd name="T39" fmla="*/ 46875 h 3"/>
                  <a:gd name="T40" fmla="*/ 15625 w 2"/>
                  <a:gd name="T41" fmla="*/ 46875 h 3"/>
                  <a:gd name="T42" fmla="*/ 15625 w 2"/>
                  <a:gd name="T43" fmla="*/ 46875 h 3"/>
                  <a:gd name="T44" fmla="*/ 31250 w 2"/>
                  <a:gd name="T45" fmla="*/ 46875 h 3"/>
                  <a:gd name="T46" fmla="*/ 31250 w 2"/>
                  <a:gd name="T47" fmla="*/ 31250 h 3"/>
                  <a:gd name="T48" fmla="*/ 31250 w 2"/>
                  <a:gd name="T49" fmla="*/ 15625 h 3"/>
                  <a:gd name="T50" fmla="*/ 31250 w 2"/>
                  <a:gd name="T51" fmla="*/ 15625 h 3"/>
                  <a:gd name="T52" fmla="*/ 31250 w 2"/>
                  <a:gd name="T53" fmla="*/ 15625 h 3"/>
                  <a:gd name="T54" fmla="*/ 31250 w 2"/>
                  <a:gd name="T55" fmla="*/ 0 h 3"/>
                  <a:gd name="T56" fmla="*/ 31250 w 2"/>
                  <a:gd name="T57" fmla="*/ 0 h 3"/>
                  <a:gd name="T58" fmla="*/ 31250 w 2"/>
                  <a:gd name="T59" fmla="*/ 0 h 3"/>
                  <a:gd name="T60" fmla="*/ 15625 w 2"/>
                  <a:gd name="T61" fmla="*/ 0 h 3"/>
                  <a:gd name="T62" fmla="*/ 15625 w 2"/>
                  <a:gd name="T63" fmla="*/ 0 h 3"/>
                  <a:gd name="T64" fmla="*/ 15625 w 2"/>
                  <a:gd name="T65" fmla="*/ 15625 h 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
                  <a:gd name="T100" fmla="*/ 0 h 3"/>
                  <a:gd name="T101" fmla="*/ 2 w 2"/>
                  <a:gd name="T102" fmla="*/ 3 h 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 h="3">
                    <a:moveTo>
                      <a:pt x="1" y="1"/>
                    </a:moveTo>
                    <a:lnTo>
                      <a:pt x="1" y="1"/>
                    </a:lnTo>
                    <a:lnTo>
                      <a:pt x="1" y="0"/>
                    </a:lnTo>
                    <a:lnTo>
                      <a:pt x="0" y="0"/>
                    </a:lnTo>
                    <a:lnTo>
                      <a:pt x="0" y="1"/>
                    </a:lnTo>
                    <a:lnTo>
                      <a:pt x="1" y="1"/>
                    </a:lnTo>
                    <a:lnTo>
                      <a:pt x="1" y="2"/>
                    </a:lnTo>
                    <a:lnTo>
                      <a:pt x="0" y="2"/>
                    </a:lnTo>
                    <a:lnTo>
                      <a:pt x="0" y="3"/>
                    </a:lnTo>
                    <a:lnTo>
                      <a:pt x="1" y="3"/>
                    </a:lnTo>
                    <a:lnTo>
                      <a:pt x="2" y="3"/>
                    </a:lnTo>
                    <a:lnTo>
                      <a:pt x="2" y="2"/>
                    </a:lnTo>
                    <a:lnTo>
                      <a:pt x="2" y="1"/>
                    </a:lnTo>
                    <a:lnTo>
                      <a:pt x="2" y="0"/>
                    </a:lnTo>
                    <a:lnTo>
                      <a:pt x="1" y="0"/>
                    </a:lnTo>
                    <a:lnTo>
                      <a:pt x="1" y="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63" name="Freeform 40"/>
              <p:cNvSpPr>
                <a:spLocks/>
              </p:cNvSpPr>
              <p:nvPr/>
            </p:nvSpPr>
            <p:spPr bwMode="auto">
              <a:xfrm>
                <a:off x="795" y="3693"/>
                <a:ext cx="15" cy="15"/>
              </a:xfrm>
              <a:custGeom>
                <a:avLst/>
                <a:gdLst>
                  <a:gd name="T0" fmla="*/ 46875 w 3"/>
                  <a:gd name="T1" fmla="*/ 46875 h 3"/>
                  <a:gd name="T2" fmla="*/ 46875 w 3"/>
                  <a:gd name="T3" fmla="*/ 46875 h 3"/>
                  <a:gd name="T4" fmla="*/ 46875 w 3"/>
                  <a:gd name="T5" fmla="*/ 46875 h 3"/>
                  <a:gd name="T6" fmla="*/ 46875 w 3"/>
                  <a:gd name="T7" fmla="*/ 46875 h 3"/>
                  <a:gd name="T8" fmla="*/ 46875 w 3"/>
                  <a:gd name="T9" fmla="*/ 46875 h 3"/>
                  <a:gd name="T10" fmla="*/ 46875 w 3"/>
                  <a:gd name="T11" fmla="*/ 46875 h 3"/>
                  <a:gd name="T12" fmla="*/ 31250 w 3"/>
                  <a:gd name="T13" fmla="*/ 31250 h 3"/>
                  <a:gd name="T14" fmla="*/ 15625 w 3"/>
                  <a:gd name="T15" fmla="*/ 15625 h 3"/>
                  <a:gd name="T16" fmla="*/ 15625 w 3"/>
                  <a:gd name="T17" fmla="*/ 15625 h 3"/>
                  <a:gd name="T18" fmla="*/ 15625 w 3"/>
                  <a:gd name="T19" fmla="*/ 15625 h 3"/>
                  <a:gd name="T20" fmla="*/ 15625 w 3"/>
                  <a:gd name="T21" fmla="*/ 15625 h 3"/>
                  <a:gd name="T22" fmla="*/ 15625 w 3"/>
                  <a:gd name="T23" fmla="*/ 15625 h 3"/>
                  <a:gd name="T24" fmla="*/ 15625 w 3"/>
                  <a:gd name="T25" fmla="*/ 0 h 3"/>
                  <a:gd name="T26" fmla="*/ 0 w 3"/>
                  <a:gd name="T27" fmla="*/ 0 h 3"/>
                  <a:gd name="T28" fmla="*/ 0 w 3"/>
                  <a:gd name="T29" fmla="*/ 0 h 3"/>
                  <a:gd name="T30" fmla="*/ 0 w 3"/>
                  <a:gd name="T31" fmla="*/ 0 h 3"/>
                  <a:gd name="T32" fmla="*/ 0 w 3"/>
                  <a:gd name="T33" fmla="*/ 0 h 3"/>
                  <a:gd name="T34" fmla="*/ 0 w 3"/>
                  <a:gd name="T35" fmla="*/ 0 h 3"/>
                  <a:gd name="T36" fmla="*/ 0 w 3"/>
                  <a:gd name="T37" fmla="*/ 0 h 3"/>
                  <a:gd name="T38" fmla="*/ 0 w 3"/>
                  <a:gd name="T39" fmla="*/ 0 h 3"/>
                  <a:gd name="T40" fmla="*/ 0 w 3"/>
                  <a:gd name="T41" fmla="*/ 15625 h 3"/>
                  <a:gd name="T42" fmla="*/ 0 w 3"/>
                  <a:gd name="T43" fmla="*/ 15625 h 3"/>
                  <a:gd name="T44" fmla="*/ 0 w 3"/>
                  <a:gd name="T45" fmla="*/ 15625 h 3"/>
                  <a:gd name="T46" fmla="*/ 0 w 3"/>
                  <a:gd name="T47" fmla="*/ 15625 h 3"/>
                  <a:gd name="T48" fmla="*/ 15625 w 3"/>
                  <a:gd name="T49" fmla="*/ 15625 h 3"/>
                  <a:gd name="T50" fmla="*/ 15625 w 3"/>
                  <a:gd name="T51" fmla="*/ 31250 h 3"/>
                  <a:gd name="T52" fmla="*/ 15625 w 3"/>
                  <a:gd name="T53" fmla="*/ 31250 h 3"/>
                  <a:gd name="T54" fmla="*/ 31250 w 3"/>
                  <a:gd name="T55" fmla="*/ 46875 h 3"/>
                  <a:gd name="T56" fmla="*/ 31250 w 3"/>
                  <a:gd name="T57" fmla="*/ 46875 h 3"/>
                  <a:gd name="T58" fmla="*/ 46875 w 3"/>
                  <a:gd name="T59" fmla="*/ 46875 h 3"/>
                  <a:gd name="T60" fmla="*/ 46875 w 3"/>
                  <a:gd name="T61" fmla="*/ 46875 h 3"/>
                  <a:gd name="T62" fmla="*/ 46875 w 3"/>
                  <a:gd name="T63" fmla="*/ 46875 h 3"/>
                  <a:gd name="T64" fmla="*/ 46875 w 3"/>
                  <a:gd name="T65" fmla="*/ 46875 h 3"/>
                  <a:gd name="T66" fmla="*/ 46875 w 3"/>
                  <a:gd name="T67" fmla="*/ 46875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
                  <a:gd name="T103" fmla="*/ 0 h 3"/>
                  <a:gd name="T104" fmla="*/ 3 w 3"/>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 h="3">
                    <a:moveTo>
                      <a:pt x="3" y="3"/>
                    </a:moveTo>
                    <a:lnTo>
                      <a:pt x="3" y="3"/>
                    </a:lnTo>
                    <a:lnTo>
                      <a:pt x="2" y="2"/>
                    </a:lnTo>
                    <a:lnTo>
                      <a:pt x="1" y="1"/>
                    </a:lnTo>
                    <a:lnTo>
                      <a:pt x="1" y="0"/>
                    </a:lnTo>
                    <a:lnTo>
                      <a:pt x="0" y="0"/>
                    </a:lnTo>
                    <a:lnTo>
                      <a:pt x="0" y="1"/>
                    </a:lnTo>
                    <a:lnTo>
                      <a:pt x="1" y="1"/>
                    </a:lnTo>
                    <a:lnTo>
                      <a:pt x="1" y="2"/>
                    </a:lnTo>
                    <a:lnTo>
                      <a:pt x="2" y="3"/>
                    </a:lnTo>
                    <a:lnTo>
                      <a:pt x="3" y="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64" name="Freeform 41"/>
              <p:cNvSpPr>
                <a:spLocks/>
              </p:cNvSpPr>
              <p:nvPr/>
            </p:nvSpPr>
            <p:spPr bwMode="auto">
              <a:xfrm>
                <a:off x="768" y="3683"/>
                <a:ext cx="19" cy="10"/>
              </a:xfrm>
              <a:custGeom>
                <a:avLst/>
                <a:gdLst>
                  <a:gd name="T0" fmla="*/ 0 w 4"/>
                  <a:gd name="T1" fmla="*/ 15625 h 2"/>
                  <a:gd name="T2" fmla="*/ 0 w 4"/>
                  <a:gd name="T3" fmla="*/ 15625 h 2"/>
                  <a:gd name="T4" fmla="*/ 12207 w 4"/>
                  <a:gd name="T5" fmla="*/ 0 h 2"/>
                  <a:gd name="T6" fmla="*/ 12207 w 4"/>
                  <a:gd name="T7" fmla="*/ 0 h 2"/>
                  <a:gd name="T8" fmla="*/ 23892 w 4"/>
                  <a:gd name="T9" fmla="*/ 0 h 2"/>
                  <a:gd name="T10" fmla="*/ 33549 w 4"/>
                  <a:gd name="T11" fmla="*/ 0 h 2"/>
                  <a:gd name="T12" fmla="*/ 33549 w 4"/>
                  <a:gd name="T13" fmla="*/ 0 h 2"/>
                  <a:gd name="T14" fmla="*/ 33549 w 4"/>
                  <a:gd name="T15" fmla="*/ 0 h 2"/>
                  <a:gd name="T16" fmla="*/ 33549 w 4"/>
                  <a:gd name="T17" fmla="*/ 15625 h 2"/>
                  <a:gd name="T18" fmla="*/ 45757 w 4"/>
                  <a:gd name="T19" fmla="*/ 15625 h 2"/>
                  <a:gd name="T20" fmla="*/ 45757 w 4"/>
                  <a:gd name="T21" fmla="*/ 15625 h 2"/>
                  <a:gd name="T22" fmla="*/ 45757 w 4"/>
                  <a:gd name="T23" fmla="*/ 15625 h 2"/>
                  <a:gd name="T24" fmla="*/ 45757 w 4"/>
                  <a:gd name="T25" fmla="*/ 15625 h 2"/>
                  <a:gd name="T26" fmla="*/ 45757 w 4"/>
                  <a:gd name="T27" fmla="*/ 15625 h 2"/>
                  <a:gd name="T28" fmla="*/ 45757 w 4"/>
                  <a:gd name="T29" fmla="*/ 15625 h 2"/>
                  <a:gd name="T30" fmla="*/ 45757 w 4"/>
                  <a:gd name="T31" fmla="*/ 15625 h 2"/>
                  <a:gd name="T32" fmla="*/ 45757 w 4"/>
                  <a:gd name="T33" fmla="*/ 31250 h 2"/>
                  <a:gd name="T34" fmla="*/ 45757 w 4"/>
                  <a:gd name="T35" fmla="*/ 31250 h 2"/>
                  <a:gd name="T36" fmla="*/ 45757 w 4"/>
                  <a:gd name="T37" fmla="*/ 31250 h 2"/>
                  <a:gd name="T38" fmla="*/ 45757 w 4"/>
                  <a:gd name="T39" fmla="*/ 31250 h 2"/>
                  <a:gd name="T40" fmla="*/ 33549 w 4"/>
                  <a:gd name="T41" fmla="*/ 15625 h 2"/>
                  <a:gd name="T42" fmla="*/ 33549 w 4"/>
                  <a:gd name="T43" fmla="*/ 15625 h 2"/>
                  <a:gd name="T44" fmla="*/ 33549 w 4"/>
                  <a:gd name="T45" fmla="*/ 31250 h 2"/>
                  <a:gd name="T46" fmla="*/ 33549 w 4"/>
                  <a:gd name="T47" fmla="*/ 31250 h 2"/>
                  <a:gd name="T48" fmla="*/ 33549 w 4"/>
                  <a:gd name="T49" fmla="*/ 31250 h 2"/>
                  <a:gd name="T50" fmla="*/ 23892 w 4"/>
                  <a:gd name="T51" fmla="*/ 31250 h 2"/>
                  <a:gd name="T52" fmla="*/ 23892 w 4"/>
                  <a:gd name="T53" fmla="*/ 31250 h 2"/>
                  <a:gd name="T54" fmla="*/ 23892 w 4"/>
                  <a:gd name="T55" fmla="*/ 31250 h 2"/>
                  <a:gd name="T56" fmla="*/ 23892 w 4"/>
                  <a:gd name="T57" fmla="*/ 31250 h 2"/>
                  <a:gd name="T58" fmla="*/ 23892 w 4"/>
                  <a:gd name="T59" fmla="*/ 31250 h 2"/>
                  <a:gd name="T60" fmla="*/ 23892 w 4"/>
                  <a:gd name="T61" fmla="*/ 31250 h 2"/>
                  <a:gd name="T62" fmla="*/ 23892 w 4"/>
                  <a:gd name="T63" fmla="*/ 31250 h 2"/>
                  <a:gd name="T64" fmla="*/ 12207 w 4"/>
                  <a:gd name="T65" fmla="*/ 31250 h 2"/>
                  <a:gd name="T66" fmla="*/ 12207 w 4"/>
                  <a:gd name="T67" fmla="*/ 31250 h 2"/>
                  <a:gd name="T68" fmla="*/ 12207 w 4"/>
                  <a:gd name="T69" fmla="*/ 15625 h 2"/>
                  <a:gd name="T70" fmla="*/ 12207 w 4"/>
                  <a:gd name="T71" fmla="*/ 15625 h 2"/>
                  <a:gd name="T72" fmla="*/ 12207 w 4"/>
                  <a:gd name="T73" fmla="*/ 15625 h 2"/>
                  <a:gd name="T74" fmla="*/ 12207 w 4"/>
                  <a:gd name="T75" fmla="*/ 15625 h 2"/>
                  <a:gd name="T76" fmla="*/ 12207 w 4"/>
                  <a:gd name="T77" fmla="*/ 15625 h 2"/>
                  <a:gd name="T78" fmla="*/ 12207 w 4"/>
                  <a:gd name="T79" fmla="*/ 15625 h 2"/>
                  <a:gd name="T80" fmla="*/ 12207 w 4"/>
                  <a:gd name="T81" fmla="*/ 15625 h 2"/>
                  <a:gd name="T82" fmla="*/ 12207 w 4"/>
                  <a:gd name="T83" fmla="*/ 15625 h 2"/>
                  <a:gd name="T84" fmla="*/ 12207 w 4"/>
                  <a:gd name="T85" fmla="*/ 15625 h 2"/>
                  <a:gd name="T86" fmla="*/ 12207 w 4"/>
                  <a:gd name="T87" fmla="*/ 15625 h 2"/>
                  <a:gd name="T88" fmla="*/ 12207 w 4"/>
                  <a:gd name="T89" fmla="*/ 15625 h 2"/>
                  <a:gd name="T90" fmla="*/ 12207 w 4"/>
                  <a:gd name="T91" fmla="*/ 15625 h 2"/>
                  <a:gd name="T92" fmla="*/ 12207 w 4"/>
                  <a:gd name="T93" fmla="*/ 15625 h 2"/>
                  <a:gd name="T94" fmla="*/ 0 w 4"/>
                  <a:gd name="T95" fmla="*/ 15625 h 2"/>
                  <a:gd name="T96" fmla="*/ 0 w 4"/>
                  <a:gd name="T97" fmla="*/ 15625 h 2"/>
                  <a:gd name="T98" fmla="*/ 0 w 4"/>
                  <a:gd name="T99" fmla="*/ 15625 h 2"/>
                  <a:gd name="T100" fmla="*/ 0 w 4"/>
                  <a:gd name="T101" fmla="*/ 15625 h 2"/>
                  <a:gd name="T102" fmla="*/ 0 w 4"/>
                  <a:gd name="T103" fmla="*/ 15625 h 2"/>
                  <a:gd name="T104" fmla="*/ 0 w 4"/>
                  <a:gd name="T105" fmla="*/ 15625 h 2"/>
                  <a:gd name="T106" fmla="*/ 0 w 4"/>
                  <a:gd name="T107" fmla="*/ 15625 h 2"/>
                  <a:gd name="T108" fmla="*/ 0 w 4"/>
                  <a:gd name="T109" fmla="*/ 15625 h 2"/>
                  <a:gd name="T110" fmla="*/ 0 w 4"/>
                  <a:gd name="T111" fmla="*/ 15625 h 2"/>
                  <a:gd name="T112" fmla="*/ 0 w 4"/>
                  <a:gd name="T113" fmla="*/ 15625 h 2"/>
                  <a:gd name="T114" fmla="*/ 0 w 4"/>
                  <a:gd name="T115" fmla="*/ 15625 h 2"/>
                  <a:gd name="T116" fmla="*/ 0 w 4"/>
                  <a:gd name="T117" fmla="*/ 15625 h 2"/>
                  <a:gd name="T118" fmla="*/ 0 w 4"/>
                  <a:gd name="T119" fmla="*/ 15625 h 2"/>
                  <a:gd name="T120" fmla="*/ 0 w 4"/>
                  <a:gd name="T121" fmla="*/ 15625 h 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
                  <a:gd name="T184" fmla="*/ 0 h 2"/>
                  <a:gd name="T185" fmla="*/ 4 w 4"/>
                  <a:gd name="T186" fmla="*/ 2 h 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 h="2">
                    <a:moveTo>
                      <a:pt x="0" y="1"/>
                    </a:moveTo>
                    <a:lnTo>
                      <a:pt x="0" y="1"/>
                    </a:lnTo>
                    <a:lnTo>
                      <a:pt x="1" y="0"/>
                    </a:lnTo>
                    <a:lnTo>
                      <a:pt x="2" y="0"/>
                    </a:lnTo>
                    <a:lnTo>
                      <a:pt x="3" y="0"/>
                    </a:lnTo>
                    <a:lnTo>
                      <a:pt x="3" y="1"/>
                    </a:lnTo>
                    <a:lnTo>
                      <a:pt x="4" y="1"/>
                    </a:lnTo>
                    <a:lnTo>
                      <a:pt x="4" y="2"/>
                    </a:lnTo>
                    <a:lnTo>
                      <a:pt x="3" y="1"/>
                    </a:lnTo>
                    <a:lnTo>
                      <a:pt x="3" y="2"/>
                    </a:lnTo>
                    <a:lnTo>
                      <a:pt x="2" y="2"/>
                    </a:lnTo>
                    <a:lnTo>
                      <a:pt x="1" y="2"/>
                    </a:lnTo>
                    <a:lnTo>
                      <a:pt x="1" y="1"/>
                    </a:lnTo>
                    <a:lnTo>
                      <a:pt x="0" y="1"/>
                    </a:lnTo>
                    <a:close/>
                  </a:path>
                </a:pathLst>
              </a:custGeom>
              <a:solidFill>
                <a:srgbClr val="FFC66D"/>
              </a:solidFill>
              <a:ln w="12700" cmpd="sng">
                <a:solidFill>
                  <a:schemeClr val="tx1"/>
                </a:solidFill>
                <a:prstDash val="solid"/>
                <a:round/>
                <a:headEnd/>
                <a:tailEnd/>
              </a:ln>
            </p:spPr>
            <p:txBody>
              <a:bodyPr/>
              <a:lstStyle/>
              <a:p>
                <a:endParaRPr lang="en-US"/>
              </a:p>
            </p:txBody>
          </p:sp>
        </p:grpSp>
        <p:sp>
          <p:nvSpPr>
            <p:cNvPr id="38" name="Freeform 44"/>
            <p:cNvSpPr>
              <a:spLocks/>
            </p:cNvSpPr>
            <p:nvPr/>
          </p:nvSpPr>
          <p:spPr bwMode="auto">
            <a:xfrm>
              <a:off x="1529" y="1282"/>
              <a:ext cx="554" cy="439"/>
            </a:xfrm>
            <a:custGeom>
              <a:avLst/>
              <a:gdLst>
                <a:gd name="T0" fmla="*/ 0 w 108"/>
                <a:gd name="T1" fmla="*/ 902911 h 90"/>
                <a:gd name="T2" fmla="*/ 0 w 108"/>
                <a:gd name="T3" fmla="*/ 833861 h 90"/>
                <a:gd name="T4" fmla="*/ 17943 w 108"/>
                <a:gd name="T5" fmla="*/ 767601 h 90"/>
                <a:gd name="T6" fmla="*/ 35364 w 108"/>
                <a:gd name="T7" fmla="*/ 687869 h 90"/>
                <a:gd name="T8" fmla="*/ 53312 w 108"/>
                <a:gd name="T9" fmla="*/ 660012 h 90"/>
                <a:gd name="T10" fmla="*/ 92041 w 108"/>
                <a:gd name="T11" fmla="*/ 632267 h 90"/>
                <a:gd name="T12" fmla="*/ 92041 w 108"/>
                <a:gd name="T13" fmla="*/ 607430 h 90"/>
                <a:gd name="T14" fmla="*/ 181404 w 108"/>
                <a:gd name="T15" fmla="*/ 497080 h 90"/>
                <a:gd name="T16" fmla="*/ 291548 w 108"/>
                <a:gd name="T17" fmla="*/ 309066 h 90"/>
                <a:gd name="T18" fmla="*/ 365517 w 108"/>
                <a:gd name="T19" fmla="*/ 173737 h 90"/>
                <a:gd name="T20" fmla="*/ 436932 w 108"/>
                <a:gd name="T21" fmla="*/ 41305 h 90"/>
                <a:gd name="T22" fmla="*/ 436932 w 108"/>
                <a:gd name="T23" fmla="*/ 0 h 90"/>
                <a:gd name="T24" fmla="*/ 493609 w 108"/>
                <a:gd name="T25" fmla="*/ 0 h 90"/>
                <a:gd name="T26" fmla="*/ 546916 w 108"/>
                <a:gd name="T27" fmla="*/ 13585 h 90"/>
                <a:gd name="T28" fmla="*/ 565024 w 108"/>
                <a:gd name="T29" fmla="*/ 27740 h 90"/>
                <a:gd name="T30" fmla="*/ 639121 w 108"/>
                <a:gd name="T31" fmla="*/ 66265 h 90"/>
                <a:gd name="T32" fmla="*/ 639121 w 108"/>
                <a:gd name="T33" fmla="*/ 107589 h 90"/>
                <a:gd name="T34" fmla="*/ 657064 w 108"/>
                <a:gd name="T35" fmla="*/ 187892 h 90"/>
                <a:gd name="T36" fmla="*/ 785157 w 108"/>
                <a:gd name="T37" fmla="*/ 215159 h 90"/>
                <a:gd name="T38" fmla="*/ 873832 w 108"/>
                <a:gd name="T39" fmla="*/ 215159 h 90"/>
                <a:gd name="T40" fmla="*/ 983848 w 108"/>
                <a:gd name="T41" fmla="*/ 242899 h 90"/>
                <a:gd name="T42" fmla="*/ 1111940 w 108"/>
                <a:gd name="T43" fmla="*/ 242899 h 90"/>
                <a:gd name="T44" fmla="*/ 1182539 w 108"/>
                <a:gd name="T45" fmla="*/ 257059 h 90"/>
                <a:gd name="T46" fmla="*/ 1239349 w 108"/>
                <a:gd name="T47" fmla="*/ 242899 h 90"/>
                <a:gd name="T48" fmla="*/ 1292656 w 108"/>
                <a:gd name="T49" fmla="*/ 257059 h 90"/>
                <a:gd name="T50" fmla="*/ 1349493 w 108"/>
                <a:gd name="T51" fmla="*/ 242899 h 90"/>
                <a:gd name="T52" fmla="*/ 1385411 w 108"/>
                <a:gd name="T53" fmla="*/ 257059 h 90"/>
                <a:gd name="T54" fmla="*/ 1438723 w 108"/>
                <a:gd name="T55" fmla="*/ 257059 h 90"/>
                <a:gd name="T56" fmla="*/ 1892910 w 108"/>
                <a:gd name="T57" fmla="*/ 323226 h 90"/>
                <a:gd name="T58" fmla="*/ 1914383 w 108"/>
                <a:gd name="T59" fmla="*/ 364526 h 90"/>
                <a:gd name="T60" fmla="*/ 1967695 w 108"/>
                <a:gd name="T61" fmla="*/ 378116 h 90"/>
                <a:gd name="T62" fmla="*/ 1857680 w 108"/>
                <a:gd name="T63" fmla="*/ 538380 h 90"/>
                <a:gd name="T64" fmla="*/ 1839603 w 108"/>
                <a:gd name="T65" fmla="*/ 566125 h 90"/>
                <a:gd name="T66" fmla="*/ 1786291 w 108"/>
                <a:gd name="T67" fmla="*/ 593865 h 90"/>
                <a:gd name="T68" fmla="*/ 1711511 w 108"/>
                <a:gd name="T69" fmla="*/ 687869 h 90"/>
                <a:gd name="T70" fmla="*/ 1769004 w 108"/>
                <a:gd name="T71" fmla="*/ 715019 h 90"/>
                <a:gd name="T72" fmla="*/ 1769004 w 108"/>
                <a:gd name="T73" fmla="*/ 739857 h 90"/>
                <a:gd name="T74" fmla="*/ 1747532 w 108"/>
                <a:gd name="T75" fmla="*/ 754017 h 90"/>
                <a:gd name="T76" fmla="*/ 1729588 w 108"/>
                <a:gd name="T77" fmla="*/ 808906 h 90"/>
                <a:gd name="T78" fmla="*/ 948612 w 108"/>
                <a:gd name="T79" fmla="*/ 1090803 h 90"/>
                <a:gd name="T80" fmla="*/ 17943 w 108"/>
                <a:gd name="T81" fmla="*/ 916495 h 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8"/>
                <a:gd name="T124" fmla="*/ 0 h 90"/>
                <a:gd name="T125" fmla="*/ 108 w 108"/>
                <a:gd name="T126" fmla="*/ 90 h 9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30" y="1"/>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9" name="Freeform 45"/>
            <p:cNvSpPr>
              <a:spLocks/>
            </p:cNvSpPr>
            <p:nvPr/>
          </p:nvSpPr>
          <p:spPr bwMode="auto">
            <a:xfrm>
              <a:off x="1981" y="1155"/>
              <a:ext cx="415" cy="634"/>
            </a:xfrm>
            <a:custGeom>
              <a:avLst/>
              <a:gdLst>
                <a:gd name="T0" fmla="*/ 126811 w 81"/>
                <a:gd name="T1" fmla="*/ 1155777 h 130"/>
                <a:gd name="T2" fmla="*/ 144717 w 81"/>
                <a:gd name="T3" fmla="*/ 1103691 h 130"/>
                <a:gd name="T4" fmla="*/ 162593 w 81"/>
                <a:gd name="T5" fmla="*/ 1089539 h 130"/>
                <a:gd name="T6" fmla="*/ 162593 w 81"/>
                <a:gd name="T7" fmla="*/ 1062398 h 130"/>
                <a:gd name="T8" fmla="*/ 109621 w 81"/>
                <a:gd name="T9" fmla="*/ 1037448 h 130"/>
                <a:gd name="T10" fmla="*/ 179813 w 81"/>
                <a:gd name="T11" fmla="*/ 940719 h 130"/>
                <a:gd name="T12" fmla="*/ 236299 w 81"/>
                <a:gd name="T13" fmla="*/ 915891 h 130"/>
                <a:gd name="T14" fmla="*/ 254308 w 81"/>
                <a:gd name="T15" fmla="*/ 888180 h 130"/>
                <a:gd name="T16" fmla="*/ 360435 w 81"/>
                <a:gd name="T17" fmla="*/ 725779 h 130"/>
                <a:gd name="T18" fmla="*/ 307305 w 81"/>
                <a:gd name="T19" fmla="*/ 711631 h 130"/>
                <a:gd name="T20" fmla="*/ 289429 w 81"/>
                <a:gd name="T21" fmla="*/ 673240 h 130"/>
                <a:gd name="T22" fmla="*/ 289429 w 81"/>
                <a:gd name="T23" fmla="*/ 631927 h 130"/>
                <a:gd name="T24" fmla="*/ 289429 w 81"/>
                <a:gd name="T25" fmla="*/ 604216 h 130"/>
                <a:gd name="T26" fmla="*/ 289429 w 81"/>
                <a:gd name="T27" fmla="*/ 579266 h 130"/>
                <a:gd name="T28" fmla="*/ 469242 w 81"/>
                <a:gd name="T29" fmla="*/ 0 h 130"/>
                <a:gd name="T30" fmla="*/ 613959 w 81"/>
                <a:gd name="T31" fmla="*/ 256824 h 130"/>
                <a:gd name="T32" fmla="*/ 649711 w 81"/>
                <a:gd name="T33" fmla="*/ 350178 h 130"/>
                <a:gd name="T34" fmla="*/ 631835 w 81"/>
                <a:gd name="T35" fmla="*/ 389159 h 130"/>
                <a:gd name="T36" fmla="*/ 670420 w 81"/>
                <a:gd name="T37" fmla="*/ 416299 h 130"/>
                <a:gd name="T38" fmla="*/ 759327 w 81"/>
                <a:gd name="T39" fmla="*/ 524420 h 130"/>
                <a:gd name="T40" fmla="*/ 776547 w 81"/>
                <a:gd name="T41" fmla="*/ 579266 h 130"/>
                <a:gd name="T42" fmla="*/ 815818 w 81"/>
                <a:gd name="T43" fmla="*/ 604216 h 130"/>
                <a:gd name="T44" fmla="*/ 886143 w 81"/>
                <a:gd name="T45" fmla="*/ 617774 h 130"/>
                <a:gd name="T46" fmla="*/ 833038 w 81"/>
                <a:gd name="T47" fmla="*/ 700950 h 130"/>
                <a:gd name="T48" fmla="*/ 815818 w 81"/>
                <a:gd name="T49" fmla="*/ 752919 h 130"/>
                <a:gd name="T50" fmla="*/ 815818 w 81"/>
                <a:gd name="T51" fmla="*/ 767072 h 130"/>
                <a:gd name="T52" fmla="*/ 776547 w 81"/>
                <a:gd name="T53" fmla="*/ 808360 h 130"/>
                <a:gd name="T54" fmla="*/ 776547 w 81"/>
                <a:gd name="T55" fmla="*/ 833310 h 130"/>
                <a:gd name="T56" fmla="*/ 833038 w 81"/>
                <a:gd name="T57" fmla="*/ 874598 h 130"/>
                <a:gd name="T58" fmla="*/ 904044 w 81"/>
                <a:gd name="T59" fmla="*/ 819157 h 130"/>
                <a:gd name="T60" fmla="*/ 921264 w 81"/>
                <a:gd name="T61" fmla="*/ 846868 h 130"/>
                <a:gd name="T62" fmla="*/ 939140 w 81"/>
                <a:gd name="T63" fmla="*/ 861016 h 130"/>
                <a:gd name="T64" fmla="*/ 939140 w 81"/>
                <a:gd name="T65" fmla="*/ 930039 h 130"/>
                <a:gd name="T66" fmla="*/ 977755 w 81"/>
                <a:gd name="T67" fmla="*/ 996160 h 130"/>
                <a:gd name="T68" fmla="*/ 960535 w 81"/>
                <a:gd name="T69" fmla="*/ 1023300 h 130"/>
                <a:gd name="T70" fmla="*/ 1012851 w 81"/>
                <a:gd name="T71" fmla="*/ 1048251 h 130"/>
                <a:gd name="T72" fmla="*/ 1030855 w 81"/>
                <a:gd name="T73" fmla="*/ 1089539 h 130"/>
                <a:gd name="T74" fmla="*/ 1030855 w 81"/>
                <a:gd name="T75" fmla="*/ 1131422 h 130"/>
                <a:gd name="T76" fmla="*/ 1065976 w 81"/>
                <a:gd name="T77" fmla="*/ 1169813 h 130"/>
                <a:gd name="T78" fmla="*/ 1105247 w 81"/>
                <a:gd name="T79" fmla="*/ 1131422 h 130"/>
                <a:gd name="T80" fmla="*/ 1175572 w 81"/>
                <a:gd name="T81" fmla="*/ 1155777 h 130"/>
                <a:gd name="T82" fmla="*/ 1210668 w 81"/>
                <a:gd name="T83" fmla="*/ 1131422 h 130"/>
                <a:gd name="T84" fmla="*/ 1285060 w 81"/>
                <a:gd name="T85" fmla="*/ 1144979 h 130"/>
                <a:gd name="T86" fmla="*/ 1320284 w 81"/>
                <a:gd name="T87" fmla="*/ 1155777 h 130"/>
                <a:gd name="T88" fmla="*/ 1373286 w 81"/>
                <a:gd name="T89" fmla="*/ 1131422 h 130"/>
                <a:gd name="T90" fmla="*/ 1429747 w 81"/>
                <a:gd name="T91" fmla="*/ 1144979 h 130"/>
                <a:gd name="T92" fmla="*/ 1464868 w 81"/>
                <a:gd name="T93" fmla="*/ 1183488 h 130"/>
                <a:gd name="T94" fmla="*/ 1338165 w 81"/>
                <a:gd name="T95" fmla="*/ 1749079 h 130"/>
                <a:gd name="T96" fmla="*/ 0 w 81"/>
                <a:gd name="T97" fmla="*/ 1561279 h 1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30"/>
                <a:gd name="T149" fmla="*/ 81 w 81"/>
                <a:gd name="T150" fmla="*/ 130 h 1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0" name="Freeform 50"/>
            <p:cNvSpPr>
              <a:spLocks/>
            </p:cNvSpPr>
            <p:nvPr/>
          </p:nvSpPr>
          <p:spPr bwMode="auto">
            <a:xfrm>
              <a:off x="3467" y="2604"/>
              <a:ext cx="394" cy="322"/>
            </a:xfrm>
            <a:custGeom>
              <a:avLst/>
              <a:gdLst>
                <a:gd name="T0" fmla="*/ 736985 w 77"/>
                <a:gd name="T1" fmla="*/ 13592 h 66"/>
                <a:gd name="T2" fmla="*/ 789090 w 77"/>
                <a:gd name="T3" fmla="*/ 135411 h 66"/>
                <a:gd name="T4" fmla="*/ 771938 w 77"/>
                <a:gd name="T5" fmla="*/ 173948 h 66"/>
                <a:gd name="T6" fmla="*/ 719152 w 77"/>
                <a:gd name="T7" fmla="*/ 295772 h 66"/>
                <a:gd name="T8" fmla="*/ 1146949 w 77"/>
                <a:gd name="T9" fmla="*/ 444775 h 66"/>
                <a:gd name="T10" fmla="*/ 1146949 w 77"/>
                <a:gd name="T11" fmla="*/ 538843 h 66"/>
                <a:gd name="T12" fmla="*/ 1129803 w 77"/>
                <a:gd name="T13" fmla="*/ 607916 h 66"/>
                <a:gd name="T14" fmla="*/ 1042038 w 77"/>
                <a:gd name="T15" fmla="*/ 594348 h 66"/>
                <a:gd name="T16" fmla="*/ 1007084 w 77"/>
                <a:gd name="T17" fmla="*/ 660642 h 66"/>
                <a:gd name="T18" fmla="*/ 1111970 w 77"/>
                <a:gd name="T19" fmla="*/ 647074 h 66"/>
                <a:gd name="T20" fmla="*/ 1185935 w 77"/>
                <a:gd name="T21" fmla="*/ 632886 h 66"/>
                <a:gd name="T22" fmla="*/ 1146949 w 77"/>
                <a:gd name="T23" fmla="*/ 660642 h 66"/>
                <a:gd name="T24" fmla="*/ 1185935 w 77"/>
                <a:gd name="T25" fmla="*/ 688392 h 66"/>
                <a:gd name="T26" fmla="*/ 1273019 w 77"/>
                <a:gd name="T27" fmla="*/ 632886 h 66"/>
                <a:gd name="T28" fmla="*/ 1329284 w 77"/>
                <a:gd name="T29" fmla="*/ 647074 h 66"/>
                <a:gd name="T30" fmla="*/ 1312137 w 77"/>
                <a:gd name="T31" fmla="*/ 688392 h 66"/>
                <a:gd name="T32" fmla="*/ 1220888 w 77"/>
                <a:gd name="T33" fmla="*/ 754709 h 66"/>
                <a:gd name="T34" fmla="*/ 1273019 w 77"/>
                <a:gd name="T35" fmla="*/ 809645 h 66"/>
                <a:gd name="T36" fmla="*/ 1382070 w 77"/>
                <a:gd name="T37" fmla="*/ 876411 h 66"/>
                <a:gd name="T38" fmla="*/ 1273019 w 77"/>
                <a:gd name="T39" fmla="*/ 848655 h 66"/>
                <a:gd name="T40" fmla="*/ 1146949 w 77"/>
                <a:gd name="T41" fmla="*/ 796052 h 66"/>
                <a:gd name="T42" fmla="*/ 1094169 w 77"/>
                <a:gd name="T43" fmla="*/ 834492 h 66"/>
                <a:gd name="T44" fmla="*/ 1077017 w 77"/>
                <a:gd name="T45" fmla="*/ 876411 h 66"/>
                <a:gd name="T46" fmla="*/ 1024231 w 77"/>
                <a:gd name="T47" fmla="*/ 848655 h 66"/>
                <a:gd name="T48" fmla="*/ 967940 w 77"/>
                <a:gd name="T49" fmla="*/ 848655 h 66"/>
                <a:gd name="T50" fmla="*/ 880201 w 77"/>
                <a:gd name="T51" fmla="*/ 862365 h 66"/>
                <a:gd name="T52" fmla="*/ 736985 w 77"/>
                <a:gd name="T53" fmla="*/ 796052 h 66"/>
                <a:gd name="T54" fmla="*/ 680719 w 77"/>
                <a:gd name="T55" fmla="*/ 768297 h 66"/>
                <a:gd name="T56" fmla="*/ 662887 w 77"/>
                <a:gd name="T57" fmla="*/ 754709 h 66"/>
                <a:gd name="T58" fmla="*/ 610106 w 77"/>
                <a:gd name="T59" fmla="*/ 741020 h 66"/>
                <a:gd name="T60" fmla="*/ 592955 w 77"/>
                <a:gd name="T61" fmla="*/ 726837 h 66"/>
                <a:gd name="T62" fmla="*/ 558001 w 77"/>
                <a:gd name="T63" fmla="*/ 782460 h 66"/>
                <a:gd name="T64" fmla="*/ 270100 w 77"/>
                <a:gd name="T65" fmla="*/ 754709 h 66"/>
                <a:gd name="T66" fmla="*/ 69932 w 77"/>
                <a:gd name="T67" fmla="*/ 741020 h 66"/>
                <a:gd name="T68" fmla="*/ 91244 w 77"/>
                <a:gd name="T69" fmla="*/ 716147 h 66"/>
                <a:gd name="T70" fmla="*/ 109051 w 77"/>
                <a:gd name="T71" fmla="*/ 619318 h 66"/>
                <a:gd name="T72" fmla="*/ 109051 w 77"/>
                <a:gd name="T73" fmla="*/ 566598 h 66"/>
                <a:gd name="T74" fmla="*/ 161023 w 77"/>
                <a:gd name="T75" fmla="*/ 500281 h 66"/>
                <a:gd name="T76" fmla="*/ 126198 w 77"/>
                <a:gd name="T77" fmla="*/ 403432 h 66"/>
                <a:gd name="T78" fmla="*/ 109051 w 77"/>
                <a:gd name="T79" fmla="*/ 378462 h 66"/>
                <a:gd name="T80" fmla="*/ 69932 w 77"/>
                <a:gd name="T81" fmla="*/ 337114 h 66"/>
                <a:gd name="T82" fmla="*/ 17832 w 77"/>
                <a:gd name="T83" fmla="*/ 257234 h 66"/>
                <a:gd name="T84" fmla="*/ 0 w 77"/>
                <a:gd name="T85" fmla="*/ 13592 h 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7"/>
                <a:gd name="T130" fmla="*/ 0 h 66"/>
                <a:gd name="T131" fmla="*/ 77 w 77"/>
                <a:gd name="T132" fmla="*/ 66 h 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0" y="65"/>
                  </a:lnTo>
                  <a:lnTo>
                    <a:pt x="59" y="65"/>
                  </a:lnTo>
                  <a:lnTo>
                    <a:pt x="58" y="63"/>
                  </a:lnTo>
                  <a:lnTo>
                    <a:pt x="57" y="63"/>
                  </a:lnTo>
                  <a:lnTo>
                    <a:pt x="55" y="63"/>
                  </a:lnTo>
                  <a:lnTo>
                    <a:pt x="54" y="63"/>
                  </a:lnTo>
                  <a:lnTo>
                    <a:pt x="52" y="65"/>
                  </a:lnTo>
                  <a:lnTo>
                    <a:pt x="50" y="65"/>
                  </a:lnTo>
                  <a:lnTo>
                    <a:pt x="49" y="64"/>
                  </a:lnTo>
                  <a:lnTo>
                    <a:pt x="47" y="64"/>
                  </a:lnTo>
                  <a:lnTo>
                    <a:pt x="43" y="60"/>
                  </a:lnTo>
                  <a:lnTo>
                    <a:pt x="41" y="59"/>
                  </a:lnTo>
                  <a:lnTo>
                    <a:pt x="39" y="58"/>
                  </a:lnTo>
                  <a:lnTo>
                    <a:pt x="38" y="57"/>
                  </a:lnTo>
                  <a:lnTo>
                    <a:pt x="37" y="57"/>
                  </a:lnTo>
                  <a:lnTo>
                    <a:pt x="37" y="56"/>
                  </a:lnTo>
                  <a:lnTo>
                    <a:pt x="37" y="55"/>
                  </a:lnTo>
                  <a:lnTo>
                    <a:pt x="36" y="56"/>
                  </a:lnTo>
                  <a:lnTo>
                    <a:pt x="34" y="55"/>
                  </a:lnTo>
                  <a:lnTo>
                    <a:pt x="34" y="54"/>
                  </a:lnTo>
                  <a:lnTo>
                    <a:pt x="33" y="54"/>
                  </a:lnTo>
                  <a:lnTo>
                    <a:pt x="30" y="57"/>
                  </a:lnTo>
                  <a:lnTo>
                    <a:pt x="31" y="58"/>
                  </a:lnTo>
                  <a:lnTo>
                    <a:pt x="27" y="59"/>
                  </a:lnTo>
                  <a:lnTo>
                    <a:pt x="19" y="57"/>
                  </a:lnTo>
                  <a:lnTo>
                    <a:pt x="15" y="56"/>
                  </a:lnTo>
                  <a:lnTo>
                    <a:pt x="4" y="57"/>
                  </a:lnTo>
                  <a:lnTo>
                    <a:pt x="4" y="56"/>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1" name="Freeform 51"/>
            <p:cNvSpPr>
              <a:spLocks/>
            </p:cNvSpPr>
            <p:nvPr/>
          </p:nvSpPr>
          <p:spPr bwMode="auto">
            <a:xfrm>
              <a:off x="3626" y="1799"/>
              <a:ext cx="277" cy="463"/>
            </a:xfrm>
            <a:custGeom>
              <a:avLst/>
              <a:gdLst>
                <a:gd name="T0" fmla="*/ 163456 w 54"/>
                <a:gd name="T1" fmla="*/ 27673 h 95"/>
                <a:gd name="T2" fmla="*/ 220133 w 54"/>
                <a:gd name="T3" fmla="*/ 65985 h 95"/>
                <a:gd name="T4" fmla="*/ 273471 w 54"/>
                <a:gd name="T5" fmla="*/ 107197 h 95"/>
                <a:gd name="T6" fmla="*/ 273471 w 54"/>
                <a:gd name="T7" fmla="*/ 159642 h 95"/>
                <a:gd name="T8" fmla="*/ 255502 w 54"/>
                <a:gd name="T9" fmla="*/ 200854 h 95"/>
                <a:gd name="T10" fmla="*/ 198691 w 54"/>
                <a:gd name="T11" fmla="*/ 255605 h 95"/>
                <a:gd name="T12" fmla="*/ 163456 w 54"/>
                <a:gd name="T13" fmla="*/ 266839 h 95"/>
                <a:gd name="T14" fmla="*/ 92041 w 54"/>
                <a:gd name="T15" fmla="*/ 280378 h 95"/>
                <a:gd name="T16" fmla="*/ 74780 w 54"/>
                <a:gd name="T17" fmla="*/ 321590 h 95"/>
                <a:gd name="T18" fmla="*/ 110149 w 54"/>
                <a:gd name="T19" fmla="*/ 362802 h 95"/>
                <a:gd name="T20" fmla="*/ 74780 w 54"/>
                <a:gd name="T21" fmla="*/ 456460 h 95"/>
                <a:gd name="T22" fmla="*/ 17943 w 54"/>
                <a:gd name="T23" fmla="*/ 481232 h 95"/>
                <a:gd name="T24" fmla="*/ 0 w 54"/>
                <a:gd name="T25" fmla="*/ 522444 h 95"/>
                <a:gd name="T26" fmla="*/ 0 w 54"/>
                <a:gd name="T27" fmla="*/ 550117 h 95"/>
                <a:gd name="T28" fmla="*/ 17943 w 54"/>
                <a:gd name="T29" fmla="*/ 643180 h 95"/>
                <a:gd name="T30" fmla="*/ 92041 w 54"/>
                <a:gd name="T31" fmla="*/ 709165 h 95"/>
                <a:gd name="T32" fmla="*/ 181404 w 54"/>
                <a:gd name="T33" fmla="*/ 764506 h 95"/>
                <a:gd name="T34" fmla="*/ 238241 w 54"/>
                <a:gd name="T35" fmla="*/ 858163 h 95"/>
                <a:gd name="T36" fmla="*/ 273471 w 54"/>
                <a:gd name="T37" fmla="*/ 830495 h 95"/>
                <a:gd name="T38" fmla="*/ 344860 w 54"/>
                <a:gd name="T39" fmla="*/ 871702 h 95"/>
                <a:gd name="T40" fmla="*/ 344860 w 54"/>
                <a:gd name="T41" fmla="*/ 924148 h 95"/>
                <a:gd name="T42" fmla="*/ 291548 w 54"/>
                <a:gd name="T43" fmla="*/ 978899 h 95"/>
                <a:gd name="T44" fmla="*/ 344860 w 54"/>
                <a:gd name="T45" fmla="*/ 1044884 h 95"/>
                <a:gd name="T46" fmla="*/ 436932 w 54"/>
                <a:gd name="T47" fmla="*/ 1086096 h 95"/>
                <a:gd name="T48" fmla="*/ 528973 w 54"/>
                <a:gd name="T49" fmla="*/ 1165619 h 95"/>
                <a:gd name="T50" fmla="*/ 546916 w 54"/>
                <a:gd name="T51" fmla="*/ 1193292 h 95"/>
                <a:gd name="T52" fmla="*/ 528973 w 54"/>
                <a:gd name="T53" fmla="*/ 1220965 h 95"/>
                <a:gd name="T54" fmla="*/ 582285 w 54"/>
                <a:gd name="T55" fmla="*/ 1273411 h 95"/>
                <a:gd name="T56" fmla="*/ 600228 w 54"/>
                <a:gd name="T57" fmla="*/ 1259277 h 95"/>
                <a:gd name="T58" fmla="*/ 618331 w 54"/>
                <a:gd name="T59" fmla="*/ 1231604 h 95"/>
                <a:gd name="T60" fmla="*/ 692428 w 54"/>
                <a:gd name="T61" fmla="*/ 1220965 h 95"/>
                <a:gd name="T62" fmla="*/ 763684 w 54"/>
                <a:gd name="T63" fmla="*/ 1245738 h 95"/>
                <a:gd name="T64" fmla="*/ 785157 w 54"/>
                <a:gd name="T65" fmla="*/ 1193292 h 95"/>
                <a:gd name="T66" fmla="*/ 802443 w 54"/>
                <a:gd name="T67" fmla="*/ 1165619 h 95"/>
                <a:gd name="T68" fmla="*/ 873832 w 54"/>
                <a:gd name="T69" fmla="*/ 1138541 h 95"/>
                <a:gd name="T70" fmla="*/ 855756 w 54"/>
                <a:gd name="T71" fmla="*/ 1113768 h 95"/>
                <a:gd name="T72" fmla="*/ 855756 w 54"/>
                <a:gd name="T73" fmla="*/ 1086096 h 95"/>
                <a:gd name="T74" fmla="*/ 873832 w 54"/>
                <a:gd name="T75" fmla="*/ 1072557 h 95"/>
                <a:gd name="T76" fmla="*/ 873832 w 54"/>
                <a:gd name="T77" fmla="*/ 1058423 h 95"/>
                <a:gd name="T78" fmla="*/ 873832 w 54"/>
                <a:gd name="T79" fmla="*/ 978899 h 95"/>
                <a:gd name="T80" fmla="*/ 948612 w 54"/>
                <a:gd name="T81" fmla="*/ 910019 h 95"/>
                <a:gd name="T82" fmla="*/ 983848 w 54"/>
                <a:gd name="T83" fmla="*/ 858163 h 95"/>
                <a:gd name="T84" fmla="*/ 948612 w 54"/>
                <a:gd name="T85" fmla="*/ 764506 h 95"/>
                <a:gd name="T86" fmla="*/ 948612 w 54"/>
                <a:gd name="T87" fmla="*/ 723299 h 95"/>
                <a:gd name="T88" fmla="*/ 891776 w 54"/>
                <a:gd name="T89" fmla="*/ 173182 h 95"/>
                <a:gd name="T90" fmla="*/ 873832 w 54"/>
                <a:gd name="T91" fmla="*/ 148409 h 95"/>
                <a:gd name="T92" fmla="*/ 838469 w 54"/>
                <a:gd name="T93" fmla="*/ 79524 h 95"/>
                <a:gd name="T94" fmla="*/ 802443 w 54"/>
                <a:gd name="T95" fmla="*/ 41212 h 95"/>
                <a:gd name="T96" fmla="*/ 802443 w 54"/>
                <a:gd name="T97" fmla="*/ 0 h 9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
                <a:gd name="T148" fmla="*/ 0 h 95"/>
                <a:gd name="T149" fmla="*/ 54 w 54"/>
                <a:gd name="T150" fmla="*/ 95 h 9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1"/>
                  </a:lnTo>
                  <a:lnTo>
                    <a:pt x="48" y="80"/>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close/>
                </a:path>
              </a:pathLst>
            </a:custGeom>
            <a:solidFill>
              <a:srgbClr val="FFC66D"/>
            </a:solidFill>
            <a:ln w="12700" cmpd="sng">
              <a:solidFill>
                <a:schemeClr val="tx1"/>
              </a:solidFill>
              <a:prstDash val="solid"/>
              <a:round/>
              <a:headEnd/>
              <a:tailEnd/>
            </a:ln>
          </p:spPr>
          <p:txBody>
            <a:bodyPr/>
            <a:lstStyle/>
            <a:p>
              <a:endParaRPr lang="en-US"/>
            </a:p>
          </p:txBody>
        </p:sp>
        <p:grpSp>
          <p:nvGrpSpPr>
            <p:cNvPr id="42" name="Group 52"/>
            <p:cNvGrpSpPr>
              <a:grpSpLocks/>
            </p:cNvGrpSpPr>
            <p:nvPr/>
          </p:nvGrpSpPr>
          <p:grpSpPr bwMode="auto">
            <a:xfrm>
              <a:off x="3661" y="1384"/>
              <a:ext cx="523" cy="468"/>
              <a:chOff x="3562" y="1636"/>
              <a:chExt cx="497" cy="468"/>
            </a:xfrm>
          </p:grpSpPr>
          <p:sp>
            <p:nvSpPr>
              <p:cNvPr id="48" name="Freeform 53"/>
              <p:cNvSpPr>
                <a:spLocks/>
              </p:cNvSpPr>
              <p:nvPr/>
            </p:nvSpPr>
            <p:spPr bwMode="auto">
              <a:xfrm>
                <a:off x="3806" y="1758"/>
                <a:ext cx="253" cy="346"/>
              </a:xfrm>
              <a:custGeom>
                <a:avLst/>
                <a:gdLst>
                  <a:gd name="T0" fmla="*/ 346323 w 52"/>
                  <a:gd name="T1" fmla="*/ 909780 h 71"/>
                  <a:gd name="T2" fmla="*/ 569878 w 52"/>
                  <a:gd name="T3" fmla="*/ 898996 h 71"/>
                  <a:gd name="T4" fmla="*/ 597411 w 52"/>
                  <a:gd name="T5" fmla="*/ 830151 h 71"/>
                  <a:gd name="T6" fmla="*/ 597411 w 52"/>
                  <a:gd name="T7" fmla="*/ 777715 h 71"/>
                  <a:gd name="T8" fmla="*/ 637721 w 52"/>
                  <a:gd name="T9" fmla="*/ 736512 h 71"/>
                  <a:gd name="T10" fmla="*/ 648896 w 52"/>
                  <a:gd name="T11" fmla="*/ 695426 h 71"/>
                  <a:gd name="T12" fmla="*/ 662364 w 52"/>
                  <a:gd name="T13" fmla="*/ 670563 h 71"/>
                  <a:gd name="T14" fmla="*/ 676400 w 52"/>
                  <a:gd name="T15" fmla="*/ 684100 h 71"/>
                  <a:gd name="T16" fmla="*/ 689775 w 52"/>
                  <a:gd name="T17" fmla="*/ 670563 h 71"/>
                  <a:gd name="T18" fmla="*/ 689775 w 52"/>
                  <a:gd name="T19" fmla="*/ 615914 h 71"/>
                  <a:gd name="T20" fmla="*/ 676400 w 52"/>
                  <a:gd name="T21" fmla="*/ 563385 h 71"/>
                  <a:gd name="T22" fmla="*/ 624229 w 52"/>
                  <a:gd name="T23" fmla="*/ 373919 h 71"/>
                  <a:gd name="T24" fmla="*/ 556410 w 52"/>
                  <a:gd name="T25" fmla="*/ 373919 h 71"/>
                  <a:gd name="T26" fmla="*/ 476822 w 52"/>
                  <a:gd name="T27" fmla="*/ 481096 h 71"/>
                  <a:gd name="T28" fmla="*/ 463452 w 52"/>
                  <a:gd name="T29" fmla="*/ 469746 h 71"/>
                  <a:gd name="T30" fmla="*/ 438809 w 52"/>
                  <a:gd name="T31" fmla="*/ 456208 h 71"/>
                  <a:gd name="T32" fmla="*/ 438809 w 52"/>
                  <a:gd name="T33" fmla="*/ 401019 h 71"/>
                  <a:gd name="T34" fmla="*/ 476822 w 52"/>
                  <a:gd name="T35" fmla="*/ 373919 h 71"/>
                  <a:gd name="T36" fmla="*/ 476822 w 52"/>
                  <a:gd name="T37" fmla="*/ 349172 h 71"/>
                  <a:gd name="T38" fmla="*/ 504356 w 52"/>
                  <a:gd name="T39" fmla="*/ 321507 h 71"/>
                  <a:gd name="T40" fmla="*/ 504356 w 52"/>
                  <a:gd name="T41" fmla="*/ 227868 h 71"/>
                  <a:gd name="T42" fmla="*/ 490864 w 52"/>
                  <a:gd name="T43" fmla="*/ 186689 h 71"/>
                  <a:gd name="T44" fmla="*/ 463452 w 52"/>
                  <a:gd name="T45" fmla="*/ 159589 h 71"/>
                  <a:gd name="T46" fmla="*/ 490864 w 52"/>
                  <a:gd name="T47" fmla="*/ 134818 h 71"/>
                  <a:gd name="T48" fmla="*/ 476822 w 52"/>
                  <a:gd name="T49" fmla="*/ 93615 h 71"/>
                  <a:gd name="T50" fmla="*/ 397808 w 52"/>
                  <a:gd name="T51" fmla="*/ 52436 h 71"/>
                  <a:gd name="T52" fmla="*/ 346323 w 52"/>
                  <a:gd name="T53" fmla="*/ 27665 h 71"/>
                  <a:gd name="T54" fmla="*/ 277911 w 52"/>
                  <a:gd name="T55" fmla="*/ 13538 h 71"/>
                  <a:gd name="T56" fmla="*/ 239795 w 52"/>
                  <a:gd name="T57" fmla="*/ 13538 h 71"/>
                  <a:gd name="T58" fmla="*/ 198916 w 52"/>
                  <a:gd name="T59" fmla="*/ 41203 h 71"/>
                  <a:gd name="T60" fmla="*/ 198916 w 52"/>
                  <a:gd name="T61" fmla="*/ 79512 h 71"/>
                  <a:gd name="T62" fmla="*/ 212953 w 52"/>
                  <a:gd name="T63" fmla="*/ 93615 h 71"/>
                  <a:gd name="T64" fmla="*/ 198916 w 52"/>
                  <a:gd name="T65" fmla="*/ 107177 h 71"/>
                  <a:gd name="T66" fmla="*/ 172069 w 52"/>
                  <a:gd name="T67" fmla="*/ 134818 h 71"/>
                  <a:gd name="T68" fmla="*/ 158008 w 52"/>
                  <a:gd name="T69" fmla="*/ 173127 h 71"/>
                  <a:gd name="T70" fmla="*/ 158008 w 52"/>
                  <a:gd name="T71" fmla="*/ 227868 h 71"/>
                  <a:gd name="T72" fmla="*/ 133370 w 52"/>
                  <a:gd name="T73" fmla="*/ 214330 h 71"/>
                  <a:gd name="T74" fmla="*/ 133370 w 52"/>
                  <a:gd name="T75" fmla="*/ 173127 h 71"/>
                  <a:gd name="T76" fmla="*/ 133370 w 52"/>
                  <a:gd name="T77" fmla="*/ 148356 h 71"/>
                  <a:gd name="T78" fmla="*/ 106430 w 52"/>
                  <a:gd name="T79" fmla="*/ 173127 h 71"/>
                  <a:gd name="T80" fmla="*/ 106430 w 52"/>
                  <a:gd name="T81" fmla="*/ 214330 h 71"/>
                  <a:gd name="T82" fmla="*/ 65522 w 52"/>
                  <a:gd name="T83" fmla="*/ 227868 h 71"/>
                  <a:gd name="T84" fmla="*/ 51607 w 52"/>
                  <a:gd name="T85" fmla="*/ 255533 h 71"/>
                  <a:gd name="T86" fmla="*/ 40884 w 52"/>
                  <a:gd name="T87" fmla="*/ 307969 h 71"/>
                  <a:gd name="T88" fmla="*/ 27412 w 52"/>
                  <a:gd name="T89" fmla="*/ 373919 h 71"/>
                  <a:gd name="T90" fmla="*/ 13467 w 52"/>
                  <a:gd name="T91" fmla="*/ 428660 h 71"/>
                  <a:gd name="T92" fmla="*/ 27412 w 52"/>
                  <a:gd name="T93" fmla="*/ 494634 h 71"/>
                  <a:gd name="T94" fmla="*/ 27412 w 52"/>
                  <a:gd name="T95" fmla="*/ 549848 h 71"/>
                  <a:gd name="T96" fmla="*/ 79019 w 52"/>
                  <a:gd name="T97" fmla="*/ 670563 h 71"/>
                  <a:gd name="T98" fmla="*/ 92486 w 52"/>
                  <a:gd name="T99" fmla="*/ 736512 h 71"/>
                  <a:gd name="T100" fmla="*/ 92486 w 52"/>
                  <a:gd name="T101" fmla="*/ 750045 h 71"/>
                  <a:gd name="T102" fmla="*/ 79019 w 52"/>
                  <a:gd name="T103" fmla="*/ 830151 h 71"/>
                  <a:gd name="T104" fmla="*/ 27412 w 52"/>
                  <a:gd name="T105" fmla="*/ 923196 h 71"/>
                  <a:gd name="T106" fmla="*/ 0 w 52"/>
                  <a:gd name="T107" fmla="*/ 950866 h 7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71"/>
                  <a:gd name="T164" fmla="*/ 52 w 52"/>
                  <a:gd name="T165" fmla="*/ 71 h 7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6"/>
                    </a:lnTo>
                    <a:lnTo>
                      <a:pt x="6" y="59"/>
                    </a:lnTo>
                    <a:lnTo>
                      <a:pt x="6" y="62"/>
                    </a:lnTo>
                    <a:lnTo>
                      <a:pt x="5" y="64"/>
                    </a:lnTo>
                    <a:lnTo>
                      <a:pt x="2" y="69"/>
                    </a:lnTo>
                    <a:lnTo>
                      <a:pt x="1" y="71"/>
                    </a:lnTo>
                    <a:lnTo>
                      <a:pt x="0" y="7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9" name="Freeform 54"/>
              <p:cNvSpPr>
                <a:spLocks/>
              </p:cNvSpPr>
              <p:nvPr/>
            </p:nvSpPr>
            <p:spPr bwMode="auto">
              <a:xfrm>
                <a:off x="3562" y="1636"/>
                <a:ext cx="405" cy="200"/>
              </a:xfrm>
              <a:custGeom>
                <a:avLst/>
                <a:gdLst>
                  <a:gd name="T0" fmla="*/ 55524 w 83"/>
                  <a:gd name="T1" fmla="*/ 215205 h 41"/>
                  <a:gd name="T2" fmla="*/ 107691 w 83"/>
                  <a:gd name="T3" fmla="*/ 173873 h 41"/>
                  <a:gd name="T4" fmla="*/ 270930 w 83"/>
                  <a:gd name="T5" fmla="*/ 79859 h 41"/>
                  <a:gd name="T6" fmla="*/ 351457 w 83"/>
                  <a:gd name="T7" fmla="*/ 13585 h 41"/>
                  <a:gd name="T8" fmla="*/ 417789 w 83"/>
                  <a:gd name="T9" fmla="*/ 13585 h 41"/>
                  <a:gd name="T10" fmla="*/ 378738 w 83"/>
                  <a:gd name="T11" fmla="*/ 55493 h 41"/>
                  <a:gd name="T12" fmla="*/ 310074 w 83"/>
                  <a:gd name="T13" fmla="*/ 121761 h 41"/>
                  <a:gd name="T14" fmla="*/ 310074 w 83"/>
                  <a:gd name="T15" fmla="*/ 163093 h 41"/>
                  <a:gd name="T16" fmla="*/ 378738 w 83"/>
                  <a:gd name="T17" fmla="*/ 135346 h 41"/>
                  <a:gd name="T18" fmla="*/ 525480 w 83"/>
                  <a:gd name="T19" fmla="*/ 201620 h 41"/>
                  <a:gd name="T20" fmla="*/ 581121 w 83"/>
                  <a:gd name="T21" fmla="*/ 215205 h 41"/>
                  <a:gd name="T22" fmla="*/ 594720 w 83"/>
                  <a:gd name="T23" fmla="*/ 229366 h 41"/>
                  <a:gd name="T24" fmla="*/ 661053 w 83"/>
                  <a:gd name="T25" fmla="*/ 173873 h 41"/>
                  <a:gd name="T26" fmla="*/ 862865 w 83"/>
                  <a:gd name="T27" fmla="*/ 107605 h 41"/>
                  <a:gd name="T28" fmla="*/ 849270 w 83"/>
                  <a:gd name="T29" fmla="*/ 148937 h 41"/>
                  <a:gd name="T30" fmla="*/ 890624 w 83"/>
                  <a:gd name="T31" fmla="*/ 188029 h 41"/>
                  <a:gd name="T32" fmla="*/ 971151 w 83"/>
                  <a:gd name="T33" fmla="*/ 173873 h 41"/>
                  <a:gd name="T34" fmla="*/ 1026104 w 83"/>
                  <a:gd name="T35" fmla="*/ 242951 h 41"/>
                  <a:gd name="T36" fmla="*/ 1106601 w 83"/>
                  <a:gd name="T37" fmla="*/ 257107 h 41"/>
                  <a:gd name="T38" fmla="*/ 1106601 w 83"/>
                  <a:gd name="T39" fmla="*/ 281951 h 41"/>
                  <a:gd name="T40" fmla="*/ 1065248 w 83"/>
                  <a:gd name="T41" fmla="*/ 281951 h 41"/>
                  <a:gd name="T42" fmla="*/ 1012510 w 83"/>
                  <a:gd name="T43" fmla="*/ 281951 h 41"/>
                  <a:gd name="T44" fmla="*/ 931983 w 83"/>
                  <a:gd name="T45" fmla="*/ 281951 h 41"/>
                  <a:gd name="T46" fmla="*/ 931983 w 83"/>
                  <a:gd name="T47" fmla="*/ 323259 h 41"/>
                  <a:gd name="T48" fmla="*/ 837886 w 83"/>
                  <a:gd name="T49" fmla="*/ 281951 h 41"/>
                  <a:gd name="T50" fmla="*/ 769339 w 83"/>
                  <a:gd name="T51" fmla="*/ 309102 h 41"/>
                  <a:gd name="T52" fmla="*/ 741457 w 83"/>
                  <a:gd name="T53" fmla="*/ 336849 h 41"/>
                  <a:gd name="T54" fmla="*/ 675242 w 83"/>
                  <a:gd name="T55" fmla="*/ 336849 h 41"/>
                  <a:gd name="T56" fmla="*/ 619577 w 83"/>
                  <a:gd name="T57" fmla="*/ 403117 h 41"/>
                  <a:gd name="T58" fmla="*/ 633171 w 83"/>
                  <a:gd name="T59" fmla="*/ 378298 h 41"/>
                  <a:gd name="T60" fmla="*/ 594720 w 83"/>
                  <a:gd name="T61" fmla="*/ 378298 h 41"/>
                  <a:gd name="T62" fmla="*/ 566956 w 83"/>
                  <a:gd name="T63" fmla="*/ 364590 h 41"/>
                  <a:gd name="T64" fmla="*/ 539645 w 83"/>
                  <a:gd name="T65" fmla="*/ 430863 h 41"/>
                  <a:gd name="T66" fmla="*/ 487030 w 83"/>
                  <a:gd name="T67" fmla="*/ 510722 h 41"/>
                  <a:gd name="T68" fmla="*/ 459148 w 83"/>
                  <a:gd name="T69" fmla="*/ 524902 h 41"/>
                  <a:gd name="T70" fmla="*/ 472859 w 83"/>
                  <a:gd name="T71" fmla="*/ 486351 h 41"/>
                  <a:gd name="T72" fmla="*/ 431384 w 83"/>
                  <a:gd name="T73" fmla="*/ 486351 h 41"/>
                  <a:gd name="T74" fmla="*/ 403600 w 83"/>
                  <a:gd name="T75" fmla="*/ 389556 h 41"/>
                  <a:gd name="T76" fmla="*/ 392933 w 83"/>
                  <a:gd name="T77" fmla="*/ 378298 h 41"/>
                  <a:gd name="T78" fmla="*/ 310074 w 83"/>
                  <a:gd name="T79" fmla="*/ 351005 h 41"/>
                  <a:gd name="T80" fmla="*/ 295909 w 83"/>
                  <a:gd name="T81" fmla="*/ 351005 h 41"/>
                  <a:gd name="T82" fmla="*/ 215977 w 83"/>
                  <a:gd name="T83" fmla="*/ 323259 h 41"/>
                  <a:gd name="T84" fmla="*/ 55524 w 83"/>
                  <a:gd name="T85" fmla="*/ 257107 h 41"/>
                  <a:gd name="T86" fmla="*/ 0 w 83"/>
                  <a:gd name="T87" fmla="*/ 229366 h 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3"/>
                  <a:gd name="T133" fmla="*/ 0 h 41"/>
                  <a:gd name="T134" fmla="*/ 83 w 83"/>
                  <a:gd name="T135" fmla="*/ 41 h 4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3" y="32"/>
                    </a:lnTo>
                    <a:lnTo>
                      <a:pt x="32" y="30"/>
                    </a:lnTo>
                    <a:lnTo>
                      <a:pt x="30" y="29"/>
                    </a:lnTo>
                    <a:lnTo>
                      <a:pt x="28" y="29"/>
                    </a:lnTo>
                    <a:lnTo>
                      <a:pt x="28" y="28"/>
                    </a:lnTo>
                    <a:lnTo>
                      <a:pt x="29" y="28"/>
                    </a:lnTo>
                    <a:lnTo>
                      <a:pt x="28" y="27"/>
                    </a:lnTo>
                    <a:lnTo>
                      <a:pt x="26" y="26"/>
                    </a:lnTo>
                    <a:lnTo>
                      <a:pt x="23" y="26"/>
                    </a:lnTo>
                    <a:lnTo>
                      <a:pt x="22" y="26"/>
                    </a:lnTo>
                    <a:lnTo>
                      <a:pt x="20" y="26"/>
                    </a:lnTo>
                    <a:lnTo>
                      <a:pt x="18" y="24"/>
                    </a:lnTo>
                    <a:lnTo>
                      <a:pt x="16" y="24"/>
                    </a:lnTo>
                    <a:lnTo>
                      <a:pt x="5" y="22"/>
                    </a:lnTo>
                    <a:lnTo>
                      <a:pt x="4" y="21"/>
                    </a:lnTo>
                    <a:lnTo>
                      <a:pt x="4" y="19"/>
                    </a:lnTo>
                    <a:lnTo>
                      <a:pt x="3" y="19"/>
                    </a:lnTo>
                    <a:lnTo>
                      <a:pt x="1" y="18"/>
                    </a:lnTo>
                    <a:lnTo>
                      <a:pt x="0" y="17"/>
                    </a:lnTo>
                    <a:close/>
                  </a:path>
                </a:pathLst>
              </a:custGeom>
              <a:solidFill>
                <a:srgbClr val="FFC66D"/>
              </a:solidFill>
              <a:ln w="12700" cmpd="sng">
                <a:solidFill>
                  <a:schemeClr val="tx1"/>
                </a:solidFill>
                <a:prstDash val="solid"/>
                <a:round/>
                <a:headEnd/>
                <a:tailEnd/>
              </a:ln>
            </p:spPr>
            <p:txBody>
              <a:bodyPr/>
              <a:lstStyle/>
              <a:p>
                <a:endParaRPr lang="en-US"/>
              </a:p>
            </p:txBody>
          </p:sp>
        </p:grpSp>
        <p:sp>
          <p:nvSpPr>
            <p:cNvPr id="43" name="Freeform 55"/>
            <p:cNvSpPr>
              <a:spLocks/>
            </p:cNvSpPr>
            <p:nvPr/>
          </p:nvSpPr>
          <p:spPr bwMode="auto">
            <a:xfrm>
              <a:off x="3872" y="1838"/>
              <a:ext cx="206" cy="351"/>
            </a:xfrm>
            <a:custGeom>
              <a:avLst/>
              <a:gdLst>
                <a:gd name="T0" fmla="*/ 18298 w 40"/>
                <a:gd name="T1" fmla="*/ 66046 h 72"/>
                <a:gd name="T2" fmla="*/ 75932 w 40"/>
                <a:gd name="T3" fmla="*/ 603267 h 72"/>
                <a:gd name="T4" fmla="*/ 75932 w 40"/>
                <a:gd name="T5" fmla="*/ 616814 h 72"/>
                <a:gd name="T6" fmla="*/ 75932 w 40"/>
                <a:gd name="T7" fmla="*/ 630381 h 72"/>
                <a:gd name="T8" fmla="*/ 75932 w 40"/>
                <a:gd name="T9" fmla="*/ 657950 h 72"/>
                <a:gd name="T10" fmla="*/ 94235 w 40"/>
                <a:gd name="T11" fmla="*/ 696428 h 72"/>
                <a:gd name="T12" fmla="*/ 112564 w 40"/>
                <a:gd name="T13" fmla="*/ 751803 h 72"/>
                <a:gd name="T14" fmla="*/ 75932 w 40"/>
                <a:gd name="T15" fmla="*/ 792919 h 72"/>
                <a:gd name="T16" fmla="*/ 75932 w 40"/>
                <a:gd name="T17" fmla="*/ 803707 h 72"/>
                <a:gd name="T18" fmla="*/ 36601 w 40"/>
                <a:gd name="T19" fmla="*/ 845535 h 72"/>
                <a:gd name="T20" fmla="*/ 0 w 40"/>
                <a:gd name="T21" fmla="*/ 872625 h 72"/>
                <a:gd name="T22" fmla="*/ 0 w 40"/>
                <a:gd name="T23" fmla="*/ 913882 h 72"/>
                <a:gd name="T24" fmla="*/ 0 w 40"/>
                <a:gd name="T25" fmla="*/ 952809 h 72"/>
                <a:gd name="T26" fmla="*/ 0 w 40"/>
                <a:gd name="T27" fmla="*/ 952809 h 72"/>
                <a:gd name="T28" fmla="*/ 0 w 40"/>
                <a:gd name="T29" fmla="*/ 966357 h 72"/>
                <a:gd name="T30" fmla="*/ 0 w 40"/>
                <a:gd name="T31" fmla="*/ 966357 h 72"/>
                <a:gd name="T32" fmla="*/ 18298 w 40"/>
                <a:gd name="T33" fmla="*/ 966357 h 72"/>
                <a:gd name="T34" fmla="*/ 36601 w 40"/>
                <a:gd name="T35" fmla="*/ 966357 h 72"/>
                <a:gd name="T36" fmla="*/ 36601 w 40"/>
                <a:gd name="T37" fmla="*/ 952809 h 72"/>
                <a:gd name="T38" fmla="*/ 36601 w 40"/>
                <a:gd name="T39" fmla="*/ 938671 h 72"/>
                <a:gd name="T40" fmla="*/ 94235 w 40"/>
                <a:gd name="T41" fmla="*/ 938671 h 72"/>
                <a:gd name="T42" fmla="*/ 148474 w 40"/>
                <a:gd name="T43" fmla="*/ 925124 h 72"/>
                <a:gd name="T44" fmla="*/ 224406 w 40"/>
                <a:gd name="T45" fmla="*/ 952809 h 72"/>
                <a:gd name="T46" fmla="*/ 224406 w 40"/>
                <a:gd name="T47" fmla="*/ 952809 h 72"/>
                <a:gd name="T48" fmla="*/ 242735 w 40"/>
                <a:gd name="T49" fmla="*/ 952809 h 72"/>
                <a:gd name="T50" fmla="*/ 261033 w 40"/>
                <a:gd name="T51" fmla="*/ 913882 h 72"/>
                <a:gd name="T52" fmla="*/ 296815 w 40"/>
                <a:gd name="T53" fmla="*/ 913882 h 72"/>
                <a:gd name="T54" fmla="*/ 318667 w 40"/>
                <a:gd name="T55" fmla="*/ 925124 h 72"/>
                <a:gd name="T56" fmla="*/ 336970 w 40"/>
                <a:gd name="T57" fmla="*/ 938671 h 72"/>
                <a:gd name="T58" fmla="*/ 355268 w 40"/>
                <a:gd name="T59" fmla="*/ 925124 h 72"/>
                <a:gd name="T60" fmla="*/ 372881 w 40"/>
                <a:gd name="T61" fmla="*/ 872625 h 72"/>
                <a:gd name="T62" fmla="*/ 391050 w 40"/>
                <a:gd name="T63" fmla="*/ 859082 h 72"/>
                <a:gd name="T64" fmla="*/ 409374 w 40"/>
                <a:gd name="T65" fmla="*/ 859082 h 72"/>
                <a:gd name="T66" fmla="*/ 449528 w 40"/>
                <a:gd name="T67" fmla="*/ 886767 h 72"/>
                <a:gd name="T68" fmla="*/ 503608 w 40"/>
                <a:gd name="T69" fmla="*/ 886767 h 72"/>
                <a:gd name="T70" fmla="*/ 521911 w 40"/>
                <a:gd name="T71" fmla="*/ 845535 h 72"/>
                <a:gd name="T72" fmla="*/ 615482 w 40"/>
                <a:gd name="T73" fmla="*/ 751803 h 72"/>
                <a:gd name="T74" fmla="*/ 615482 w 40"/>
                <a:gd name="T75" fmla="*/ 710546 h 72"/>
                <a:gd name="T76" fmla="*/ 633780 w 40"/>
                <a:gd name="T77" fmla="*/ 710546 h 72"/>
                <a:gd name="T78" fmla="*/ 692237 w 40"/>
                <a:gd name="T79" fmla="*/ 710546 h 72"/>
                <a:gd name="T80" fmla="*/ 709716 w 40"/>
                <a:gd name="T81" fmla="*/ 696428 h 72"/>
                <a:gd name="T82" fmla="*/ 746343 w 40"/>
                <a:gd name="T83" fmla="*/ 685640 h 72"/>
                <a:gd name="T84" fmla="*/ 746343 w 40"/>
                <a:gd name="T85" fmla="*/ 671497 h 72"/>
                <a:gd name="T86" fmla="*/ 746343 w 40"/>
                <a:gd name="T87" fmla="*/ 630381 h 72"/>
                <a:gd name="T88" fmla="*/ 746343 w 40"/>
                <a:gd name="T89" fmla="*/ 630381 h 72"/>
                <a:gd name="T90" fmla="*/ 746343 w 40"/>
                <a:gd name="T91" fmla="*/ 603267 h 72"/>
                <a:gd name="T92" fmla="*/ 652083 w 40"/>
                <a:gd name="T93" fmla="*/ 13548 h 72"/>
                <a:gd name="T94" fmla="*/ 652083 w 40"/>
                <a:gd name="T95" fmla="*/ 0 h 72"/>
                <a:gd name="T96" fmla="*/ 166772 w 40"/>
                <a:gd name="T97" fmla="*/ 41233 h 72"/>
                <a:gd name="T98" fmla="*/ 148474 w 40"/>
                <a:gd name="T99" fmla="*/ 54805 h 72"/>
                <a:gd name="T100" fmla="*/ 112564 w 40"/>
                <a:gd name="T101" fmla="*/ 66046 h 72"/>
                <a:gd name="T102" fmla="*/ 94235 w 40"/>
                <a:gd name="T103" fmla="*/ 79589 h 72"/>
                <a:gd name="T104" fmla="*/ 54240 w 40"/>
                <a:gd name="T105" fmla="*/ 79589 h 72"/>
                <a:gd name="T106" fmla="*/ 18298 w 40"/>
                <a:gd name="T107" fmla="*/ 66046 h 72"/>
                <a:gd name="T108" fmla="*/ 18298 w 40"/>
                <a:gd name="T109" fmla="*/ 66046 h 7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0"/>
                <a:gd name="T166" fmla="*/ 0 h 72"/>
                <a:gd name="T167" fmla="*/ 40 w 40"/>
                <a:gd name="T168" fmla="*/ 72 h 7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2"/>
                  </a:lnTo>
                  <a:lnTo>
                    <a:pt x="1" y="72"/>
                  </a:lnTo>
                  <a:lnTo>
                    <a:pt x="2" y="72"/>
                  </a:lnTo>
                  <a:lnTo>
                    <a:pt x="2" y="71"/>
                  </a:lnTo>
                  <a:lnTo>
                    <a:pt x="2" y="70"/>
                  </a:lnTo>
                  <a:lnTo>
                    <a:pt x="5" y="70"/>
                  </a:lnTo>
                  <a:lnTo>
                    <a:pt x="8" y="69"/>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5"/>
                  </a:lnTo>
                  <a:lnTo>
                    <a:pt x="35" y="1"/>
                  </a:lnTo>
                  <a:lnTo>
                    <a:pt x="35" y="0"/>
                  </a:lnTo>
                  <a:lnTo>
                    <a:pt x="9" y="3"/>
                  </a:lnTo>
                  <a:lnTo>
                    <a:pt x="8" y="4"/>
                  </a:lnTo>
                  <a:lnTo>
                    <a:pt x="6" y="5"/>
                  </a:lnTo>
                  <a:lnTo>
                    <a:pt x="5" y="6"/>
                  </a:lnTo>
                  <a:lnTo>
                    <a:pt x="3" y="6"/>
                  </a:lnTo>
                  <a:lnTo>
                    <a:pt x="1" y="5"/>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4" name="Freeform 57"/>
            <p:cNvSpPr>
              <a:spLocks/>
            </p:cNvSpPr>
            <p:nvPr/>
          </p:nvSpPr>
          <p:spPr bwMode="auto">
            <a:xfrm>
              <a:off x="4324" y="1721"/>
              <a:ext cx="404" cy="249"/>
            </a:xfrm>
            <a:custGeom>
              <a:avLst/>
              <a:gdLst>
                <a:gd name="T0" fmla="*/ 339299 w 79"/>
                <a:gd name="T1" fmla="*/ 663155 h 51"/>
                <a:gd name="T2" fmla="*/ 982850 w 79"/>
                <a:gd name="T3" fmla="*/ 568760 h 51"/>
                <a:gd name="T4" fmla="*/ 1182523 w 79"/>
                <a:gd name="T5" fmla="*/ 540940 h 51"/>
                <a:gd name="T6" fmla="*/ 1199655 w 79"/>
                <a:gd name="T7" fmla="*/ 540940 h 51"/>
                <a:gd name="T8" fmla="*/ 1199655 w 79"/>
                <a:gd name="T9" fmla="*/ 527328 h 51"/>
                <a:gd name="T10" fmla="*/ 1199655 w 79"/>
                <a:gd name="T11" fmla="*/ 515913 h 51"/>
                <a:gd name="T12" fmla="*/ 1217436 w 79"/>
                <a:gd name="T13" fmla="*/ 502301 h 51"/>
                <a:gd name="T14" fmla="*/ 1252349 w 79"/>
                <a:gd name="T15" fmla="*/ 502301 h 51"/>
                <a:gd name="T16" fmla="*/ 1269322 w 79"/>
                <a:gd name="T17" fmla="*/ 502301 h 51"/>
                <a:gd name="T18" fmla="*/ 1322021 w 79"/>
                <a:gd name="T19" fmla="*/ 474482 h 51"/>
                <a:gd name="T20" fmla="*/ 1322021 w 79"/>
                <a:gd name="T21" fmla="*/ 446667 h 51"/>
                <a:gd name="T22" fmla="*/ 1378198 w 79"/>
                <a:gd name="T23" fmla="*/ 418750 h 51"/>
                <a:gd name="T24" fmla="*/ 1412977 w 79"/>
                <a:gd name="T25" fmla="*/ 405118 h 51"/>
                <a:gd name="T26" fmla="*/ 1412977 w 79"/>
                <a:gd name="T27" fmla="*/ 393723 h 51"/>
                <a:gd name="T28" fmla="*/ 1378198 w 79"/>
                <a:gd name="T29" fmla="*/ 380111 h 51"/>
                <a:gd name="T30" fmla="*/ 1360411 w 79"/>
                <a:gd name="T31" fmla="*/ 365903 h 51"/>
                <a:gd name="T32" fmla="*/ 1343285 w 79"/>
                <a:gd name="T33" fmla="*/ 365903 h 51"/>
                <a:gd name="T34" fmla="*/ 1343285 w 79"/>
                <a:gd name="T35" fmla="*/ 352291 h 51"/>
                <a:gd name="T36" fmla="*/ 1304235 w 79"/>
                <a:gd name="T37" fmla="*/ 352291 h 51"/>
                <a:gd name="T38" fmla="*/ 1304235 w 79"/>
                <a:gd name="T39" fmla="*/ 324476 h 51"/>
                <a:gd name="T40" fmla="*/ 1269322 w 79"/>
                <a:gd name="T41" fmla="*/ 324476 h 51"/>
                <a:gd name="T42" fmla="*/ 1269322 w 79"/>
                <a:gd name="T43" fmla="*/ 310864 h 51"/>
                <a:gd name="T44" fmla="*/ 1269322 w 79"/>
                <a:gd name="T45" fmla="*/ 271625 h 51"/>
                <a:gd name="T46" fmla="*/ 1287108 w 79"/>
                <a:gd name="T47" fmla="*/ 271625 h 51"/>
                <a:gd name="T48" fmla="*/ 1269322 w 79"/>
                <a:gd name="T49" fmla="*/ 244284 h 51"/>
                <a:gd name="T50" fmla="*/ 1252349 w 79"/>
                <a:gd name="T51" fmla="*/ 230076 h 51"/>
                <a:gd name="T52" fmla="*/ 1252349 w 79"/>
                <a:gd name="T53" fmla="*/ 230076 h 51"/>
                <a:gd name="T54" fmla="*/ 1269322 w 79"/>
                <a:gd name="T55" fmla="*/ 216469 h 51"/>
                <a:gd name="T56" fmla="*/ 1287108 w 79"/>
                <a:gd name="T57" fmla="*/ 202286 h 51"/>
                <a:gd name="T58" fmla="*/ 1304235 w 79"/>
                <a:gd name="T59" fmla="*/ 163642 h 51"/>
                <a:gd name="T60" fmla="*/ 1304235 w 79"/>
                <a:gd name="T61" fmla="*/ 150010 h 51"/>
                <a:gd name="T62" fmla="*/ 1322021 w 79"/>
                <a:gd name="T63" fmla="*/ 135827 h 51"/>
                <a:gd name="T64" fmla="*/ 1322021 w 79"/>
                <a:gd name="T65" fmla="*/ 122191 h 51"/>
                <a:gd name="T66" fmla="*/ 1304235 w 79"/>
                <a:gd name="T67" fmla="*/ 122191 h 51"/>
                <a:gd name="T68" fmla="*/ 1252349 w 79"/>
                <a:gd name="T69" fmla="*/ 108007 h 51"/>
                <a:gd name="T70" fmla="*/ 1252349 w 79"/>
                <a:gd name="T71" fmla="*/ 108007 h 51"/>
                <a:gd name="T72" fmla="*/ 1234568 w 79"/>
                <a:gd name="T73" fmla="*/ 94278 h 51"/>
                <a:gd name="T74" fmla="*/ 1234568 w 79"/>
                <a:gd name="T75" fmla="*/ 80642 h 51"/>
                <a:gd name="T76" fmla="*/ 1199655 w 79"/>
                <a:gd name="T77" fmla="*/ 41432 h 51"/>
                <a:gd name="T78" fmla="*/ 1182523 w 79"/>
                <a:gd name="T79" fmla="*/ 41432 h 51"/>
                <a:gd name="T80" fmla="*/ 1182523 w 79"/>
                <a:gd name="T81" fmla="*/ 27820 h 51"/>
                <a:gd name="T82" fmla="*/ 1161265 w 79"/>
                <a:gd name="T83" fmla="*/ 27820 h 51"/>
                <a:gd name="T84" fmla="*/ 1161265 w 79"/>
                <a:gd name="T85" fmla="*/ 27820 h 51"/>
                <a:gd name="T86" fmla="*/ 1161265 w 79"/>
                <a:gd name="T87" fmla="*/ 13612 h 51"/>
                <a:gd name="T88" fmla="*/ 1143478 w 79"/>
                <a:gd name="T89" fmla="*/ 0 h 51"/>
                <a:gd name="T90" fmla="*/ 160756 w 79"/>
                <a:gd name="T91" fmla="*/ 150010 h 51"/>
                <a:gd name="T92" fmla="*/ 143630 w 79"/>
                <a:gd name="T93" fmla="*/ 94278 h 51"/>
                <a:gd name="T94" fmla="*/ 90931 w 79"/>
                <a:gd name="T95" fmla="*/ 135827 h 51"/>
                <a:gd name="T96" fmla="*/ 90931 w 79"/>
                <a:gd name="T97" fmla="*/ 135827 h 51"/>
                <a:gd name="T98" fmla="*/ 69800 w 79"/>
                <a:gd name="T99" fmla="*/ 122191 h 51"/>
                <a:gd name="T100" fmla="*/ 69800 w 79"/>
                <a:gd name="T101" fmla="*/ 122191 h 51"/>
                <a:gd name="T102" fmla="*/ 52699 w 79"/>
                <a:gd name="T103" fmla="*/ 150010 h 51"/>
                <a:gd name="T104" fmla="*/ 17781 w 79"/>
                <a:gd name="T105" fmla="*/ 175037 h 51"/>
                <a:gd name="T106" fmla="*/ 0 w 79"/>
                <a:gd name="T107" fmla="*/ 188649 h 51"/>
                <a:gd name="T108" fmla="*/ 69800 w 79"/>
                <a:gd name="T109" fmla="*/ 488118 h 51"/>
                <a:gd name="T110" fmla="*/ 108742 w 79"/>
                <a:gd name="T111" fmla="*/ 690975 h 51"/>
                <a:gd name="T112" fmla="*/ 339299 w 79"/>
                <a:gd name="T113" fmla="*/ 663155 h 51"/>
                <a:gd name="T114" fmla="*/ 339299 w 79"/>
                <a:gd name="T115" fmla="*/ 663155 h 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9"/>
                <a:gd name="T175" fmla="*/ 0 h 51"/>
                <a:gd name="T176" fmla="*/ 79 w 79"/>
                <a:gd name="T177" fmla="*/ 51 h 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1" y="16"/>
                  </a:lnTo>
                  <a:lnTo>
                    <a:pt x="72" y="15"/>
                  </a:lnTo>
                  <a:lnTo>
                    <a:pt x="73" y="12"/>
                  </a:lnTo>
                  <a:lnTo>
                    <a:pt x="73" y="11"/>
                  </a:lnTo>
                  <a:lnTo>
                    <a:pt x="74" y="10"/>
                  </a:lnTo>
                  <a:lnTo>
                    <a:pt x="74" y="9"/>
                  </a:lnTo>
                  <a:lnTo>
                    <a:pt x="73" y="9"/>
                  </a:lnTo>
                  <a:lnTo>
                    <a:pt x="70" y="8"/>
                  </a:lnTo>
                  <a:lnTo>
                    <a:pt x="69" y="7"/>
                  </a:lnTo>
                  <a:lnTo>
                    <a:pt x="69" y="6"/>
                  </a:lnTo>
                  <a:lnTo>
                    <a:pt x="67" y="3"/>
                  </a:lnTo>
                  <a:lnTo>
                    <a:pt x="66" y="3"/>
                  </a:lnTo>
                  <a:lnTo>
                    <a:pt x="66" y="2"/>
                  </a:lnTo>
                  <a:lnTo>
                    <a:pt x="65" y="2"/>
                  </a:lnTo>
                  <a:lnTo>
                    <a:pt x="65" y="1"/>
                  </a:lnTo>
                  <a:lnTo>
                    <a:pt x="64" y="0"/>
                  </a:lnTo>
                  <a:lnTo>
                    <a:pt x="9" y="11"/>
                  </a:lnTo>
                  <a:lnTo>
                    <a:pt x="8" y="7"/>
                  </a:lnTo>
                  <a:lnTo>
                    <a:pt x="5" y="10"/>
                  </a:lnTo>
                  <a:lnTo>
                    <a:pt x="4" y="9"/>
                  </a:lnTo>
                  <a:lnTo>
                    <a:pt x="3" y="11"/>
                  </a:lnTo>
                  <a:lnTo>
                    <a:pt x="1" y="13"/>
                  </a:lnTo>
                  <a:lnTo>
                    <a:pt x="0" y="14"/>
                  </a:lnTo>
                  <a:lnTo>
                    <a:pt x="4" y="36"/>
                  </a:lnTo>
                  <a:lnTo>
                    <a:pt x="6" y="51"/>
                  </a:lnTo>
                  <a:lnTo>
                    <a:pt x="19" y="49"/>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5" name="Freeform 59"/>
            <p:cNvSpPr>
              <a:spLocks/>
            </p:cNvSpPr>
            <p:nvPr/>
          </p:nvSpPr>
          <p:spPr bwMode="auto">
            <a:xfrm>
              <a:off x="4225" y="2350"/>
              <a:ext cx="354" cy="258"/>
            </a:xfrm>
            <a:custGeom>
              <a:avLst/>
              <a:gdLst>
                <a:gd name="T0" fmla="*/ 746104 w 69"/>
                <a:gd name="T1" fmla="*/ 705260 h 53"/>
                <a:gd name="T2" fmla="*/ 692752 w 69"/>
                <a:gd name="T3" fmla="*/ 691776 h 53"/>
                <a:gd name="T4" fmla="*/ 675458 w 69"/>
                <a:gd name="T5" fmla="*/ 639645 h 53"/>
                <a:gd name="T6" fmla="*/ 600656 w 69"/>
                <a:gd name="T7" fmla="*/ 585071 h 53"/>
                <a:gd name="T8" fmla="*/ 565276 w 69"/>
                <a:gd name="T9" fmla="*/ 519432 h 53"/>
                <a:gd name="T10" fmla="*/ 529348 w 69"/>
                <a:gd name="T11" fmla="*/ 491875 h 53"/>
                <a:gd name="T12" fmla="*/ 455229 w 69"/>
                <a:gd name="T13" fmla="*/ 453695 h 53"/>
                <a:gd name="T14" fmla="*/ 419167 w 69"/>
                <a:gd name="T15" fmla="*/ 426231 h 53"/>
                <a:gd name="T16" fmla="*/ 401872 w 69"/>
                <a:gd name="T17" fmla="*/ 399243 h 53"/>
                <a:gd name="T18" fmla="*/ 273714 w 69"/>
                <a:gd name="T19" fmla="*/ 333604 h 53"/>
                <a:gd name="T20" fmla="*/ 238339 w 69"/>
                <a:gd name="T21" fmla="*/ 306042 h 53"/>
                <a:gd name="T22" fmla="*/ 181484 w 69"/>
                <a:gd name="T23" fmla="*/ 251589 h 53"/>
                <a:gd name="T24" fmla="*/ 145427 w 69"/>
                <a:gd name="T25" fmla="*/ 213415 h 53"/>
                <a:gd name="T26" fmla="*/ 17951 w 69"/>
                <a:gd name="T27" fmla="*/ 185828 h 53"/>
                <a:gd name="T28" fmla="*/ 17951 w 69"/>
                <a:gd name="T29" fmla="*/ 134145 h 53"/>
                <a:gd name="T30" fmla="*/ 53351 w 69"/>
                <a:gd name="T31" fmla="*/ 106705 h 53"/>
                <a:gd name="T32" fmla="*/ 53351 w 69"/>
                <a:gd name="T33" fmla="*/ 93201 h 53"/>
                <a:gd name="T34" fmla="*/ 145427 w 69"/>
                <a:gd name="T35" fmla="*/ 65756 h 53"/>
                <a:gd name="T36" fmla="*/ 220255 w 69"/>
                <a:gd name="T37" fmla="*/ 40949 h 53"/>
                <a:gd name="T38" fmla="*/ 238339 w 69"/>
                <a:gd name="T39" fmla="*/ 27557 h 53"/>
                <a:gd name="T40" fmla="*/ 565276 w 69"/>
                <a:gd name="T41" fmla="*/ 13508 h 53"/>
                <a:gd name="T42" fmla="*/ 565276 w 69"/>
                <a:gd name="T43" fmla="*/ 27557 h 53"/>
                <a:gd name="T44" fmla="*/ 639426 w 69"/>
                <a:gd name="T45" fmla="*/ 51683 h 53"/>
                <a:gd name="T46" fmla="*/ 931092 w 69"/>
                <a:gd name="T47" fmla="*/ 51683 h 53"/>
                <a:gd name="T48" fmla="*/ 1240893 w 69"/>
                <a:gd name="T49" fmla="*/ 226894 h 53"/>
                <a:gd name="T50" fmla="*/ 1204831 w 69"/>
                <a:gd name="T51" fmla="*/ 251589 h 53"/>
                <a:gd name="T52" fmla="*/ 1147981 w 69"/>
                <a:gd name="T53" fmla="*/ 320095 h 53"/>
                <a:gd name="T54" fmla="*/ 1130004 w 69"/>
                <a:gd name="T55" fmla="*/ 371778 h 53"/>
                <a:gd name="T56" fmla="*/ 1130004 w 69"/>
                <a:gd name="T57" fmla="*/ 399243 h 53"/>
                <a:gd name="T58" fmla="*/ 1094624 w 69"/>
                <a:gd name="T59" fmla="*/ 412727 h 53"/>
                <a:gd name="T60" fmla="*/ 1077360 w 69"/>
                <a:gd name="T61" fmla="*/ 440192 h 53"/>
                <a:gd name="T62" fmla="*/ 1037774 w 69"/>
                <a:gd name="T63" fmla="*/ 464999 h 53"/>
                <a:gd name="T64" fmla="*/ 966492 w 69"/>
                <a:gd name="T65" fmla="*/ 519432 h 53"/>
                <a:gd name="T66" fmla="*/ 913823 w 69"/>
                <a:gd name="T67" fmla="*/ 546897 h 53"/>
                <a:gd name="T68" fmla="*/ 892347 w 69"/>
                <a:gd name="T69" fmla="*/ 571115 h 53"/>
                <a:gd name="T70" fmla="*/ 838995 w 69"/>
                <a:gd name="T71" fmla="*/ 585071 h 53"/>
                <a:gd name="T72" fmla="*/ 838995 w 69"/>
                <a:gd name="T73" fmla="*/ 598579 h 53"/>
                <a:gd name="T74" fmla="*/ 821044 w 69"/>
                <a:gd name="T75" fmla="*/ 626137 h 53"/>
                <a:gd name="T76" fmla="*/ 785664 w 69"/>
                <a:gd name="T77" fmla="*/ 639645 h 53"/>
                <a:gd name="T78" fmla="*/ 785664 w 69"/>
                <a:gd name="T79" fmla="*/ 639645 h 53"/>
                <a:gd name="T80" fmla="*/ 785664 w 69"/>
                <a:gd name="T81" fmla="*/ 653008 h 53"/>
                <a:gd name="T82" fmla="*/ 802959 w 69"/>
                <a:gd name="T83" fmla="*/ 664311 h 53"/>
                <a:gd name="T84" fmla="*/ 764189 w 69"/>
                <a:gd name="T85" fmla="*/ 677820 h 53"/>
                <a:gd name="T86" fmla="*/ 746104 w 69"/>
                <a:gd name="T87" fmla="*/ 691776 h 5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9"/>
                <a:gd name="T133" fmla="*/ 0 h 53"/>
                <a:gd name="T134" fmla="*/ 69 w 69"/>
                <a:gd name="T135" fmla="*/ 53 h 5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7"/>
                  </a:lnTo>
                  <a:lnTo>
                    <a:pt x="7" y="5"/>
                  </a:lnTo>
                  <a:lnTo>
                    <a:pt x="8" y="5"/>
                  </a:lnTo>
                  <a:lnTo>
                    <a:pt x="12" y="3"/>
                  </a:lnTo>
                  <a:lnTo>
                    <a:pt x="12" y="2"/>
                  </a:lnTo>
                  <a:lnTo>
                    <a:pt x="13" y="2"/>
                  </a:lnTo>
                  <a:lnTo>
                    <a:pt x="31" y="0"/>
                  </a:lnTo>
                  <a:lnTo>
                    <a:pt x="31" y="1"/>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5" y="47"/>
                  </a:lnTo>
                  <a:lnTo>
                    <a:pt x="44" y="48"/>
                  </a:lnTo>
                  <a:lnTo>
                    <a:pt x="43" y="48"/>
                  </a:lnTo>
                  <a:lnTo>
                    <a:pt x="43" y="49"/>
                  </a:lnTo>
                  <a:lnTo>
                    <a:pt x="44" y="49"/>
                  </a:lnTo>
                  <a:lnTo>
                    <a:pt x="44" y="50"/>
                  </a:lnTo>
                  <a:lnTo>
                    <a:pt x="43" y="50"/>
                  </a:lnTo>
                  <a:lnTo>
                    <a:pt x="42" y="51"/>
                  </a:lnTo>
                  <a:lnTo>
                    <a:pt x="41" y="5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6" name="Freeform 60"/>
            <p:cNvSpPr>
              <a:spLocks/>
            </p:cNvSpPr>
            <p:nvPr/>
          </p:nvSpPr>
          <p:spPr bwMode="auto">
            <a:xfrm>
              <a:off x="4066" y="2384"/>
              <a:ext cx="376" cy="376"/>
            </a:xfrm>
            <a:custGeom>
              <a:avLst/>
              <a:gdLst>
                <a:gd name="T0" fmla="*/ 166846 w 73"/>
                <a:gd name="T1" fmla="*/ 555513 h 77"/>
                <a:gd name="T2" fmla="*/ 206877 w 73"/>
                <a:gd name="T3" fmla="*/ 596980 h 77"/>
                <a:gd name="T4" fmla="*/ 242824 w 73"/>
                <a:gd name="T5" fmla="*/ 624927 h 77"/>
                <a:gd name="T6" fmla="*/ 242824 w 73"/>
                <a:gd name="T7" fmla="*/ 663577 h 77"/>
                <a:gd name="T8" fmla="*/ 261129 w 73"/>
                <a:gd name="T9" fmla="*/ 677196 h 77"/>
                <a:gd name="T10" fmla="*/ 242824 w 73"/>
                <a:gd name="T11" fmla="*/ 747058 h 77"/>
                <a:gd name="T12" fmla="*/ 224518 w 73"/>
                <a:gd name="T13" fmla="*/ 813659 h 77"/>
                <a:gd name="T14" fmla="*/ 261129 w 73"/>
                <a:gd name="T15" fmla="*/ 921722 h 77"/>
                <a:gd name="T16" fmla="*/ 297076 w 73"/>
                <a:gd name="T17" fmla="*/ 963165 h 77"/>
                <a:gd name="T18" fmla="*/ 318807 w 73"/>
                <a:gd name="T19" fmla="*/ 1002411 h 77"/>
                <a:gd name="T20" fmla="*/ 337112 w 73"/>
                <a:gd name="T21" fmla="*/ 1030240 h 77"/>
                <a:gd name="T22" fmla="*/ 1083864 w 73"/>
                <a:gd name="T23" fmla="*/ 1030240 h 77"/>
                <a:gd name="T24" fmla="*/ 1120500 w 73"/>
                <a:gd name="T25" fmla="*/ 1043854 h 77"/>
                <a:gd name="T26" fmla="*/ 1102169 w 73"/>
                <a:gd name="T27" fmla="*/ 963165 h 77"/>
                <a:gd name="T28" fmla="*/ 1120500 w 73"/>
                <a:gd name="T29" fmla="*/ 935908 h 77"/>
                <a:gd name="T30" fmla="*/ 1196458 w 73"/>
                <a:gd name="T31" fmla="*/ 935908 h 77"/>
                <a:gd name="T32" fmla="*/ 1250710 w 73"/>
                <a:gd name="T33" fmla="*/ 935908 h 77"/>
                <a:gd name="T34" fmla="*/ 1250710 w 73"/>
                <a:gd name="T35" fmla="*/ 880138 h 77"/>
                <a:gd name="T36" fmla="*/ 1250710 w 73"/>
                <a:gd name="T37" fmla="*/ 841483 h 77"/>
                <a:gd name="T38" fmla="*/ 1286522 w 73"/>
                <a:gd name="T39" fmla="*/ 719229 h 77"/>
                <a:gd name="T40" fmla="*/ 1326687 w 73"/>
                <a:gd name="T41" fmla="*/ 649845 h 77"/>
                <a:gd name="T42" fmla="*/ 1363299 w 73"/>
                <a:gd name="T43" fmla="*/ 638541 h 77"/>
                <a:gd name="T44" fmla="*/ 1363299 w 73"/>
                <a:gd name="T45" fmla="*/ 624927 h 77"/>
                <a:gd name="T46" fmla="*/ 1344993 w 73"/>
                <a:gd name="T47" fmla="*/ 624927 h 77"/>
                <a:gd name="T48" fmla="*/ 1286522 w 73"/>
                <a:gd name="T49" fmla="*/ 610595 h 77"/>
                <a:gd name="T50" fmla="*/ 1269015 w 73"/>
                <a:gd name="T51" fmla="*/ 555513 h 77"/>
                <a:gd name="T52" fmla="*/ 1196458 w 73"/>
                <a:gd name="T53" fmla="*/ 502648 h 77"/>
                <a:gd name="T54" fmla="*/ 1156421 w 73"/>
                <a:gd name="T55" fmla="*/ 433259 h 77"/>
                <a:gd name="T56" fmla="*/ 1120500 w 73"/>
                <a:gd name="T57" fmla="*/ 405435 h 77"/>
                <a:gd name="T58" fmla="*/ 1043699 w 73"/>
                <a:gd name="T59" fmla="*/ 366781 h 77"/>
                <a:gd name="T60" fmla="*/ 1007886 w 73"/>
                <a:gd name="T61" fmla="*/ 338835 h 77"/>
                <a:gd name="T62" fmla="*/ 989580 w 73"/>
                <a:gd name="T63" fmla="*/ 311006 h 77"/>
                <a:gd name="T64" fmla="*/ 859371 w 73"/>
                <a:gd name="T65" fmla="*/ 244527 h 77"/>
                <a:gd name="T66" fmla="*/ 822734 w 73"/>
                <a:gd name="T67" fmla="*/ 216581 h 77"/>
                <a:gd name="T68" fmla="*/ 765088 w 73"/>
                <a:gd name="T69" fmla="*/ 163716 h 77"/>
                <a:gd name="T70" fmla="*/ 728446 w 73"/>
                <a:gd name="T71" fmla="*/ 122254 h 77"/>
                <a:gd name="T72" fmla="*/ 598242 w 73"/>
                <a:gd name="T73" fmla="*/ 94425 h 77"/>
                <a:gd name="T74" fmla="*/ 598242 w 73"/>
                <a:gd name="T75" fmla="*/ 41443 h 77"/>
                <a:gd name="T76" fmla="*/ 634163 w 73"/>
                <a:gd name="T77" fmla="*/ 13614 h 77"/>
                <a:gd name="T78" fmla="*/ 634163 w 73"/>
                <a:gd name="T79" fmla="*/ 0 h 77"/>
                <a:gd name="T80" fmla="*/ 0 w 73"/>
                <a:gd name="T81" fmla="*/ 66479 h 7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77"/>
                <a:gd name="T125" fmla="*/ 73 w 73"/>
                <a:gd name="T126" fmla="*/ 77 h 7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0"/>
                  </a:lnTo>
                  <a:lnTo>
                    <a:pt x="13" y="3"/>
                  </a:lnTo>
                  <a:lnTo>
                    <a:pt x="0" y="5"/>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7" name="Freeform 62"/>
            <p:cNvSpPr>
              <a:spLocks/>
            </p:cNvSpPr>
            <p:nvPr/>
          </p:nvSpPr>
          <p:spPr bwMode="auto">
            <a:xfrm>
              <a:off x="4662" y="1901"/>
              <a:ext cx="76" cy="117"/>
            </a:xfrm>
            <a:custGeom>
              <a:avLst/>
              <a:gdLst>
                <a:gd name="T0" fmla="*/ 253759 w 15"/>
                <a:gd name="T1" fmla="*/ 294859 h 24"/>
                <a:gd name="T2" fmla="*/ 253759 w 15"/>
                <a:gd name="T3" fmla="*/ 269953 h 24"/>
                <a:gd name="T4" fmla="*/ 237252 w 15"/>
                <a:gd name="T5" fmla="*/ 242268 h 24"/>
                <a:gd name="T6" fmla="*/ 203675 w 15"/>
                <a:gd name="T7" fmla="*/ 214676 h 24"/>
                <a:gd name="T8" fmla="*/ 169992 w 15"/>
                <a:gd name="T9" fmla="*/ 201128 h 24"/>
                <a:gd name="T10" fmla="*/ 153616 w 15"/>
                <a:gd name="T11" fmla="*/ 187580 h 24"/>
                <a:gd name="T12" fmla="*/ 153616 w 15"/>
                <a:gd name="T13" fmla="*/ 159895 h 24"/>
                <a:gd name="T14" fmla="*/ 116675 w 15"/>
                <a:gd name="T15" fmla="*/ 121417 h 24"/>
                <a:gd name="T16" fmla="*/ 100143 w 15"/>
                <a:gd name="T17" fmla="*/ 107279 h 24"/>
                <a:gd name="T18" fmla="*/ 83635 w 15"/>
                <a:gd name="T19" fmla="*/ 79589 h 24"/>
                <a:gd name="T20" fmla="*/ 66591 w 15"/>
                <a:gd name="T21" fmla="*/ 66046 h 24"/>
                <a:gd name="T22" fmla="*/ 66591 w 15"/>
                <a:gd name="T23" fmla="*/ 55375 h 24"/>
                <a:gd name="T24" fmla="*/ 66591 w 15"/>
                <a:gd name="T25" fmla="*/ 55375 h 24"/>
                <a:gd name="T26" fmla="*/ 66591 w 15"/>
                <a:gd name="T27" fmla="*/ 41257 h 24"/>
                <a:gd name="T28" fmla="*/ 83635 w 15"/>
                <a:gd name="T29" fmla="*/ 0 h 24"/>
                <a:gd name="T30" fmla="*/ 66591 w 15"/>
                <a:gd name="T31" fmla="*/ 0 h 24"/>
                <a:gd name="T32" fmla="*/ 33551 w 15"/>
                <a:gd name="T33" fmla="*/ 0 h 24"/>
                <a:gd name="T34" fmla="*/ 16507 w 15"/>
                <a:gd name="T35" fmla="*/ 13548 h 24"/>
                <a:gd name="T36" fmla="*/ 16507 w 15"/>
                <a:gd name="T37" fmla="*/ 27685 h 24"/>
                <a:gd name="T38" fmla="*/ 16507 w 15"/>
                <a:gd name="T39" fmla="*/ 41257 h 24"/>
                <a:gd name="T40" fmla="*/ 0 w 15"/>
                <a:gd name="T41" fmla="*/ 41257 h 24"/>
                <a:gd name="T42" fmla="*/ 116675 w 15"/>
                <a:gd name="T43" fmla="*/ 321974 h 24"/>
                <a:gd name="T44" fmla="*/ 253759 w 15"/>
                <a:gd name="T45" fmla="*/ 294859 h 24"/>
                <a:gd name="T46" fmla="*/ 253759 w 15"/>
                <a:gd name="T47" fmla="*/ 294859 h 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
                <a:gd name="T73" fmla="*/ 0 h 24"/>
                <a:gd name="T74" fmla="*/ 15 w 15"/>
                <a:gd name="T75" fmla="*/ 24 h 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3"/>
                  </a:lnTo>
                  <a:lnTo>
                    <a:pt x="5" y="0"/>
                  </a:lnTo>
                  <a:lnTo>
                    <a:pt x="4" y="0"/>
                  </a:lnTo>
                  <a:lnTo>
                    <a:pt x="2" y="0"/>
                  </a:lnTo>
                  <a:lnTo>
                    <a:pt x="1" y="1"/>
                  </a:lnTo>
                  <a:lnTo>
                    <a:pt x="1" y="2"/>
                  </a:lnTo>
                  <a:lnTo>
                    <a:pt x="1" y="3"/>
                  </a:lnTo>
                  <a:lnTo>
                    <a:pt x="0" y="3"/>
                  </a:lnTo>
                  <a:lnTo>
                    <a:pt x="7" y="24"/>
                  </a:lnTo>
                  <a:lnTo>
                    <a:pt x="15" y="22"/>
                  </a:lnTo>
                  <a:close/>
                </a:path>
              </a:pathLst>
            </a:custGeom>
            <a:solidFill>
              <a:srgbClr val="FFC66D"/>
            </a:solidFill>
            <a:ln w="12700" cmpd="sng">
              <a:solidFill>
                <a:schemeClr val="tx1"/>
              </a:solidFill>
              <a:prstDash val="solid"/>
              <a:round/>
              <a:headEnd/>
              <a:tailEnd/>
            </a:ln>
          </p:spPr>
          <p:txBody>
            <a:bodyPr/>
            <a:lstStyle/>
            <a:p>
              <a:endParaRPr lang="en-US"/>
            </a:p>
          </p:txBody>
        </p:sp>
      </p:grpSp>
      <p:sp>
        <p:nvSpPr>
          <p:cNvPr id="65" name="Freeform 63"/>
          <p:cNvSpPr>
            <a:spLocks/>
          </p:cNvSpPr>
          <p:nvPr/>
        </p:nvSpPr>
        <p:spPr bwMode="auto">
          <a:xfrm>
            <a:off x="7445375" y="2801938"/>
            <a:ext cx="153988" cy="325437"/>
          </a:xfrm>
          <a:custGeom>
            <a:avLst/>
            <a:gdLst>
              <a:gd name="T0" fmla="*/ 0 w 19"/>
              <a:gd name="T1" fmla="*/ 2147483647 h 42"/>
              <a:gd name="T2" fmla="*/ 0 w 19"/>
              <a:gd name="T3" fmla="*/ 2147483647 h 42"/>
              <a:gd name="T4" fmla="*/ 2147483647 w 19"/>
              <a:gd name="T5" fmla="*/ 2147483647 h 42"/>
              <a:gd name="T6" fmla="*/ 2147483647 w 19"/>
              <a:gd name="T7" fmla="*/ 2147483647 h 42"/>
              <a:gd name="T8" fmla="*/ 2147483647 w 19"/>
              <a:gd name="T9" fmla="*/ 2147483647 h 42"/>
              <a:gd name="T10" fmla="*/ 2147483647 w 19"/>
              <a:gd name="T11" fmla="*/ 2147483647 h 42"/>
              <a:gd name="T12" fmla="*/ 2147483647 w 19"/>
              <a:gd name="T13" fmla="*/ 2147483647 h 42"/>
              <a:gd name="T14" fmla="*/ 2147483647 w 19"/>
              <a:gd name="T15" fmla="*/ 2147483647 h 42"/>
              <a:gd name="T16" fmla="*/ 2147483647 w 19"/>
              <a:gd name="T17" fmla="*/ 2147483647 h 42"/>
              <a:gd name="T18" fmla="*/ 2147483647 w 19"/>
              <a:gd name="T19" fmla="*/ 2147483647 h 42"/>
              <a:gd name="T20" fmla="*/ 2147483647 w 19"/>
              <a:gd name="T21" fmla="*/ 2147483647 h 42"/>
              <a:gd name="T22" fmla="*/ 2147483647 w 19"/>
              <a:gd name="T23" fmla="*/ 2147483647 h 42"/>
              <a:gd name="T24" fmla="*/ 2147483647 w 19"/>
              <a:gd name="T25" fmla="*/ 2147483647 h 42"/>
              <a:gd name="T26" fmla="*/ 2147483647 w 19"/>
              <a:gd name="T27" fmla="*/ 2147483647 h 42"/>
              <a:gd name="T28" fmla="*/ 2147483647 w 19"/>
              <a:gd name="T29" fmla="*/ 2147483647 h 42"/>
              <a:gd name="T30" fmla="*/ 2147483647 w 19"/>
              <a:gd name="T31" fmla="*/ 2147483647 h 42"/>
              <a:gd name="T32" fmla="*/ 2147483647 w 19"/>
              <a:gd name="T33" fmla="*/ 2147483647 h 42"/>
              <a:gd name="T34" fmla="*/ 2147483647 w 19"/>
              <a:gd name="T35" fmla="*/ 2147483647 h 42"/>
              <a:gd name="T36" fmla="*/ 2147483647 w 19"/>
              <a:gd name="T37" fmla="*/ 2147483647 h 42"/>
              <a:gd name="T38" fmla="*/ 2147483647 w 19"/>
              <a:gd name="T39" fmla="*/ 2147483647 h 42"/>
              <a:gd name="T40" fmla="*/ 2147483647 w 19"/>
              <a:gd name="T41" fmla="*/ 0 h 42"/>
              <a:gd name="T42" fmla="*/ 2147483647 w 19"/>
              <a:gd name="T43" fmla="*/ 2147483647 h 42"/>
              <a:gd name="T44" fmla="*/ 2147483647 w 19"/>
              <a:gd name="T45" fmla="*/ 2147483647 h 42"/>
              <a:gd name="T46" fmla="*/ 0 w 19"/>
              <a:gd name="T47" fmla="*/ 2147483647 h 42"/>
              <a:gd name="T48" fmla="*/ 2147483647 w 19"/>
              <a:gd name="T49" fmla="*/ 2147483647 h 42"/>
              <a:gd name="T50" fmla="*/ 2147483647 w 19"/>
              <a:gd name="T51" fmla="*/ 2147483647 h 42"/>
              <a:gd name="T52" fmla="*/ 2147483647 w 19"/>
              <a:gd name="T53" fmla="*/ 2147483647 h 42"/>
              <a:gd name="T54" fmla="*/ 2147483647 w 19"/>
              <a:gd name="T55" fmla="*/ 2147483647 h 42"/>
              <a:gd name="T56" fmla="*/ 2147483647 w 19"/>
              <a:gd name="T57" fmla="*/ 2147483647 h 42"/>
              <a:gd name="T58" fmla="*/ 2147483647 w 19"/>
              <a:gd name="T59" fmla="*/ 2147483647 h 42"/>
              <a:gd name="T60" fmla="*/ 2147483647 w 19"/>
              <a:gd name="T61" fmla="*/ 2147483647 h 42"/>
              <a:gd name="T62" fmla="*/ 2147483647 w 19"/>
              <a:gd name="T63" fmla="*/ 2147483647 h 42"/>
              <a:gd name="T64" fmla="*/ 2147483647 w 19"/>
              <a:gd name="T65" fmla="*/ 2147483647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
              <a:gd name="T100" fmla="*/ 0 h 42"/>
              <a:gd name="T101" fmla="*/ 19 w 19"/>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 h="42">
                <a:moveTo>
                  <a:pt x="1" y="28"/>
                </a:moveTo>
                <a:lnTo>
                  <a:pt x="0" y="31"/>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2" y="14"/>
                </a:lnTo>
                <a:lnTo>
                  <a:pt x="12" y="13"/>
                </a:lnTo>
                <a:lnTo>
                  <a:pt x="13"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close/>
              </a:path>
            </a:pathLst>
          </a:custGeom>
          <a:solidFill>
            <a:srgbClr val="0000A0"/>
          </a:solidFill>
          <a:ln w="12700" cmpd="sng">
            <a:solidFill>
              <a:schemeClr val="tx1"/>
            </a:solidFill>
            <a:prstDash val="solid"/>
            <a:round/>
            <a:headEnd/>
            <a:tailEnd/>
          </a:ln>
        </p:spPr>
        <p:txBody>
          <a:bodyPr/>
          <a:lstStyle/>
          <a:p>
            <a:endParaRPr lang="en-US"/>
          </a:p>
        </p:txBody>
      </p:sp>
      <p:sp>
        <p:nvSpPr>
          <p:cNvPr id="66" name="Freeform 64"/>
          <p:cNvSpPr>
            <a:spLocks/>
          </p:cNvSpPr>
          <p:nvPr/>
        </p:nvSpPr>
        <p:spPr bwMode="auto">
          <a:xfrm>
            <a:off x="7583488" y="2654300"/>
            <a:ext cx="187325" cy="169863"/>
          </a:xfrm>
          <a:custGeom>
            <a:avLst/>
            <a:gdLst>
              <a:gd name="T0" fmla="*/ 0 w 23"/>
              <a:gd name="T1" fmla="*/ 2147483647 h 22"/>
              <a:gd name="T2" fmla="*/ 2147483647 w 23"/>
              <a:gd name="T3" fmla="*/ 2147483647 h 22"/>
              <a:gd name="T4" fmla="*/ 2147483647 w 23"/>
              <a:gd name="T5" fmla="*/ 2147483647 h 22"/>
              <a:gd name="T6" fmla="*/ 2147483647 w 23"/>
              <a:gd name="T7" fmla="*/ 2147483647 h 22"/>
              <a:gd name="T8" fmla="*/ 2147483647 w 23"/>
              <a:gd name="T9" fmla="*/ 2147483647 h 22"/>
              <a:gd name="T10" fmla="*/ 2147483647 w 23"/>
              <a:gd name="T11" fmla="*/ 0 h 22"/>
              <a:gd name="T12" fmla="*/ 2147483647 w 23"/>
              <a:gd name="T13" fmla="*/ 2147483647 h 22"/>
              <a:gd name="T14" fmla="*/ 2147483647 w 23"/>
              <a:gd name="T15" fmla="*/ 2147483647 h 22"/>
              <a:gd name="T16" fmla="*/ 2147483647 w 23"/>
              <a:gd name="T17" fmla="*/ 2147483647 h 22"/>
              <a:gd name="T18" fmla="*/ 2147483647 w 23"/>
              <a:gd name="T19" fmla="*/ 2147483647 h 22"/>
              <a:gd name="T20" fmla="*/ 2147483647 w 23"/>
              <a:gd name="T21" fmla="*/ 2147483647 h 22"/>
              <a:gd name="T22" fmla="*/ 2147483647 w 23"/>
              <a:gd name="T23" fmla="*/ 2147483647 h 22"/>
              <a:gd name="T24" fmla="*/ 2147483647 w 23"/>
              <a:gd name="T25" fmla="*/ 2147483647 h 22"/>
              <a:gd name="T26" fmla="*/ 2147483647 w 23"/>
              <a:gd name="T27" fmla="*/ 2147483647 h 22"/>
              <a:gd name="T28" fmla="*/ 2147483647 w 23"/>
              <a:gd name="T29" fmla="*/ 2147483647 h 22"/>
              <a:gd name="T30" fmla="*/ 2147483647 w 23"/>
              <a:gd name="T31" fmla="*/ 2147483647 h 22"/>
              <a:gd name="T32" fmla="*/ 2147483647 w 23"/>
              <a:gd name="T33" fmla="*/ 2147483647 h 22"/>
              <a:gd name="T34" fmla="*/ 2147483647 w 23"/>
              <a:gd name="T35" fmla="*/ 2147483647 h 22"/>
              <a:gd name="T36" fmla="*/ 2147483647 w 23"/>
              <a:gd name="T37" fmla="*/ 2147483647 h 22"/>
              <a:gd name="T38" fmla="*/ 2147483647 w 23"/>
              <a:gd name="T39" fmla="*/ 2147483647 h 22"/>
              <a:gd name="T40" fmla="*/ 2147483647 w 23"/>
              <a:gd name="T41" fmla="*/ 2147483647 h 22"/>
              <a:gd name="T42" fmla="*/ 2147483647 w 23"/>
              <a:gd name="T43" fmla="*/ 2147483647 h 22"/>
              <a:gd name="T44" fmla="*/ 2147483647 w 23"/>
              <a:gd name="T45" fmla="*/ 2147483647 h 22"/>
              <a:gd name="T46" fmla="*/ 0 w 23"/>
              <a:gd name="T47" fmla="*/ 2147483647 h 22"/>
              <a:gd name="T48" fmla="*/ 2147483647 w 23"/>
              <a:gd name="T49" fmla="*/ 2147483647 h 22"/>
              <a:gd name="T50" fmla="*/ 2147483647 w 23"/>
              <a:gd name="T51" fmla="*/ 2147483647 h 22"/>
              <a:gd name="T52" fmla="*/ 2147483647 w 23"/>
              <a:gd name="T53" fmla="*/ 2147483647 h 22"/>
              <a:gd name="T54" fmla="*/ 0 w 23"/>
              <a:gd name="T55" fmla="*/ 2147483647 h 22"/>
              <a:gd name="T56" fmla="*/ 0 w 23"/>
              <a:gd name="T57" fmla="*/ 2147483647 h 2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
              <a:gd name="T88" fmla="*/ 0 h 22"/>
              <a:gd name="T89" fmla="*/ 23 w 23"/>
              <a:gd name="T90" fmla="*/ 22 h 2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 h="22">
                <a:moveTo>
                  <a:pt x="0" y="4"/>
                </a:moveTo>
                <a:lnTo>
                  <a:pt x="8" y="2"/>
                </a:lnTo>
                <a:lnTo>
                  <a:pt x="8" y="3"/>
                </a:lnTo>
                <a:lnTo>
                  <a:pt x="9" y="3"/>
                </a:lnTo>
                <a:lnTo>
                  <a:pt x="20" y="0"/>
                </a:lnTo>
                <a:lnTo>
                  <a:pt x="23" y="9"/>
                </a:lnTo>
                <a:lnTo>
                  <a:pt x="23" y="10"/>
                </a:lnTo>
                <a:lnTo>
                  <a:pt x="22" y="10"/>
                </a:lnTo>
                <a:lnTo>
                  <a:pt x="23" y="11"/>
                </a:lnTo>
                <a:lnTo>
                  <a:pt x="21" y="12"/>
                </a:lnTo>
                <a:lnTo>
                  <a:pt x="17" y="13"/>
                </a:lnTo>
                <a:lnTo>
                  <a:pt x="16" y="13"/>
                </a:lnTo>
                <a:lnTo>
                  <a:pt x="16" y="14"/>
                </a:lnTo>
                <a:lnTo>
                  <a:pt x="13" y="15"/>
                </a:lnTo>
                <a:lnTo>
                  <a:pt x="10" y="16"/>
                </a:lnTo>
                <a:lnTo>
                  <a:pt x="8" y="18"/>
                </a:lnTo>
                <a:lnTo>
                  <a:pt x="3" y="21"/>
                </a:lnTo>
                <a:lnTo>
                  <a:pt x="2" y="22"/>
                </a:lnTo>
                <a:lnTo>
                  <a:pt x="0" y="21"/>
                </a:lnTo>
                <a:lnTo>
                  <a:pt x="2" y="19"/>
                </a:lnTo>
                <a:lnTo>
                  <a:pt x="2" y="18"/>
                </a:lnTo>
                <a:lnTo>
                  <a:pt x="2" y="17"/>
                </a:lnTo>
                <a:lnTo>
                  <a:pt x="0" y="4"/>
                </a:lnTo>
                <a:close/>
              </a:path>
            </a:pathLst>
          </a:custGeom>
          <a:solidFill>
            <a:srgbClr val="0000A0"/>
          </a:solidFill>
          <a:ln w="12700" cmpd="sng">
            <a:solidFill>
              <a:schemeClr val="tx1"/>
            </a:solidFill>
            <a:prstDash val="solid"/>
            <a:round/>
            <a:headEnd/>
            <a:tailEnd/>
          </a:ln>
        </p:spPr>
        <p:txBody>
          <a:bodyPr/>
          <a:lstStyle/>
          <a:p>
            <a:endParaRPr lang="en-US"/>
          </a:p>
        </p:txBody>
      </p:sp>
      <p:sp>
        <p:nvSpPr>
          <p:cNvPr id="67" name="Freeform 65"/>
          <p:cNvSpPr>
            <a:spLocks/>
          </p:cNvSpPr>
          <p:nvPr/>
        </p:nvSpPr>
        <p:spPr bwMode="auto">
          <a:xfrm>
            <a:off x="7575550" y="2522538"/>
            <a:ext cx="368300" cy="177800"/>
          </a:xfrm>
          <a:custGeom>
            <a:avLst/>
            <a:gdLst>
              <a:gd name="T0" fmla="*/ 2147483647 w 45"/>
              <a:gd name="T1" fmla="*/ 2147483647 h 23"/>
              <a:gd name="T2" fmla="*/ 2147483647 w 45"/>
              <a:gd name="T3" fmla="*/ 2147483647 h 23"/>
              <a:gd name="T4" fmla="*/ 2147483647 w 45"/>
              <a:gd name="T5" fmla="*/ 2147483647 h 23"/>
              <a:gd name="T6" fmla="*/ 2147483647 w 45"/>
              <a:gd name="T7" fmla="*/ 2147483647 h 23"/>
              <a:gd name="T8" fmla="*/ 2147483647 w 45"/>
              <a:gd name="T9" fmla="*/ 0 h 23"/>
              <a:gd name="T10" fmla="*/ 2147483647 w 45"/>
              <a:gd name="T11" fmla="*/ 0 h 23"/>
              <a:gd name="T12" fmla="*/ 2147483647 w 45"/>
              <a:gd name="T13" fmla="*/ 2147483647 h 23"/>
              <a:gd name="T14" fmla="*/ 2147483647 w 45"/>
              <a:gd name="T15" fmla="*/ 2147483647 h 23"/>
              <a:gd name="T16" fmla="*/ 2147483647 w 45"/>
              <a:gd name="T17" fmla="*/ 2147483647 h 23"/>
              <a:gd name="T18" fmla="*/ 2147483647 w 45"/>
              <a:gd name="T19" fmla="*/ 2147483647 h 23"/>
              <a:gd name="T20" fmla="*/ 2147483647 w 45"/>
              <a:gd name="T21" fmla="*/ 2147483647 h 23"/>
              <a:gd name="T22" fmla="*/ 2147483647 w 45"/>
              <a:gd name="T23" fmla="*/ 2147483647 h 23"/>
              <a:gd name="T24" fmla="*/ 2147483647 w 45"/>
              <a:gd name="T25" fmla="*/ 2147483647 h 23"/>
              <a:gd name="T26" fmla="*/ 2147483647 w 45"/>
              <a:gd name="T27" fmla="*/ 2147483647 h 23"/>
              <a:gd name="T28" fmla="*/ 2147483647 w 45"/>
              <a:gd name="T29" fmla="*/ 2147483647 h 23"/>
              <a:gd name="T30" fmla="*/ 2147483647 w 45"/>
              <a:gd name="T31" fmla="*/ 2147483647 h 23"/>
              <a:gd name="T32" fmla="*/ 2147483647 w 45"/>
              <a:gd name="T33" fmla="*/ 2147483647 h 23"/>
              <a:gd name="T34" fmla="*/ 2147483647 w 45"/>
              <a:gd name="T35" fmla="*/ 2147483647 h 23"/>
              <a:gd name="T36" fmla="*/ 2147483647 w 45"/>
              <a:gd name="T37" fmla="*/ 2147483647 h 23"/>
              <a:gd name="T38" fmla="*/ 2147483647 w 45"/>
              <a:gd name="T39" fmla="*/ 2147483647 h 23"/>
              <a:gd name="T40" fmla="*/ 2147483647 w 45"/>
              <a:gd name="T41" fmla="*/ 2147483647 h 23"/>
              <a:gd name="T42" fmla="*/ 2147483647 w 45"/>
              <a:gd name="T43" fmla="*/ 2147483647 h 23"/>
              <a:gd name="T44" fmla="*/ 2147483647 w 45"/>
              <a:gd name="T45" fmla="*/ 2147483647 h 23"/>
              <a:gd name="T46" fmla="*/ 2147483647 w 45"/>
              <a:gd name="T47" fmla="*/ 2147483647 h 23"/>
              <a:gd name="T48" fmla="*/ 2147483647 w 45"/>
              <a:gd name="T49" fmla="*/ 2147483647 h 23"/>
              <a:gd name="T50" fmla="*/ 2147483647 w 45"/>
              <a:gd name="T51" fmla="*/ 2147483647 h 23"/>
              <a:gd name="T52" fmla="*/ 2147483647 w 45"/>
              <a:gd name="T53" fmla="*/ 2147483647 h 23"/>
              <a:gd name="T54" fmla="*/ 2147483647 w 45"/>
              <a:gd name="T55" fmla="*/ 2147483647 h 23"/>
              <a:gd name="T56" fmla="*/ 2147483647 w 45"/>
              <a:gd name="T57" fmla="*/ 2147483647 h 23"/>
              <a:gd name="T58" fmla="*/ 2147483647 w 45"/>
              <a:gd name="T59" fmla="*/ 2147483647 h 23"/>
              <a:gd name="T60" fmla="*/ 2147483647 w 45"/>
              <a:gd name="T61" fmla="*/ 2147483647 h 23"/>
              <a:gd name="T62" fmla="*/ 2147483647 w 45"/>
              <a:gd name="T63" fmla="*/ 2147483647 h 23"/>
              <a:gd name="T64" fmla="*/ 0 w 45"/>
              <a:gd name="T65" fmla="*/ 2147483647 h 23"/>
              <a:gd name="T66" fmla="*/ 0 w 45"/>
              <a:gd name="T67" fmla="*/ 2147483647 h 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
              <a:gd name="T103" fmla="*/ 0 h 23"/>
              <a:gd name="T104" fmla="*/ 45 w 45"/>
              <a:gd name="T105" fmla="*/ 23 h 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 h="23">
                <a:moveTo>
                  <a:pt x="0" y="9"/>
                </a:moveTo>
                <a:lnTo>
                  <a:pt x="10" y="7"/>
                </a:lnTo>
                <a:lnTo>
                  <a:pt x="24" y="4"/>
                </a:lnTo>
                <a:lnTo>
                  <a:pt x="24"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18"/>
                </a:lnTo>
                <a:lnTo>
                  <a:pt x="36" y="18"/>
                </a:lnTo>
                <a:lnTo>
                  <a:pt x="35" y="20"/>
                </a:lnTo>
                <a:lnTo>
                  <a:pt x="34" y="22"/>
                </a:lnTo>
                <a:lnTo>
                  <a:pt x="33" y="23"/>
                </a:lnTo>
                <a:lnTo>
                  <a:pt x="32" y="22"/>
                </a:lnTo>
                <a:lnTo>
                  <a:pt x="32" y="21"/>
                </a:lnTo>
                <a:lnTo>
                  <a:pt x="31" y="21"/>
                </a:lnTo>
                <a:lnTo>
                  <a:pt x="30" y="20"/>
                </a:lnTo>
                <a:lnTo>
                  <a:pt x="28" y="19"/>
                </a:lnTo>
                <a:lnTo>
                  <a:pt x="27" y="17"/>
                </a:lnTo>
                <a:lnTo>
                  <a:pt x="26" y="15"/>
                </a:lnTo>
                <a:lnTo>
                  <a:pt x="21" y="17"/>
                </a:lnTo>
                <a:lnTo>
                  <a:pt x="10" y="20"/>
                </a:lnTo>
                <a:lnTo>
                  <a:pt x="9" y="20"/>
                </a:lnTo>
                <a:lnTo>
                  <a:pt x="9" y="19"/>
                </a:lnTo>
                <a:lnTo>
                  <a:pt x="1" y="21"/>
                </a:lnTo>
                <a:lnTo>
                  <a:pt x="0" y="21"/>
                </a:lnTo>
                <a:lnTo>
                  <a:pt x="0" y="9"/>
                </a:lnTo>
                <a:close/>
              </a:path>
            </a:pathLst>
          </a:custGeom>
          <a:solidFill>
            <a:srgbClr val="0000A0"/>
          </a:solidFill>
          <a:ln w="12700" cmpd="sng">
            <a:solidFill>
              <a:schemeClr val="tx1"/>
            </a:solidFill>
            <a:prstDash val="solid"/>
            <a:round/>
            <a:headEnd/>
            <a:tailEnd/>
          </a:ln>
        </p:spPr>
        <p:txBody>
          <a:bodyPr/>
          <a:lstStyle/>
          <a:p>
            <a:endParaRPr lang="en-US"/>
          </a:p>
        </p:txBody>
      </p:sp>
      <p:sp>
        <p:nvSpPr>
          <p:cNvPr id="68" name="Freeform 66"/>
          <p:cNvSpPr>
            <a:spLocks/>
          </p:cNvSpPr>
          <p:nvPr/>
        </p:nvSpPr>
        <p:spPr bwMode="auto">
          <a:xfrm>
            <a:off x="7747000" y="2638425"/>
            <a:ext cx="96838" cy="101600"/>
          </a:xfrm>
          <a:custGeom>
            <a:avLst/>
            <a:gdLst>
              <a:gd name="T0" fmla="*/ 0 w 12"/>
              <a:gd name="T1" fmla="*/ 2147483647 h 13"/>
              <a:gd name="T2" fmla="*/ 2147483647 w 12"/>
              <a:gd name="T3" fmla="*/ 2147483647 h 13"/>
              <a:gd name="T4" fmla="*/ 2147483647 w 12"/>
              <a:gd name="T5" fmla="*/ 2147483647 h 13"/>
              <a:gd name="T6" fmla="*/ 2147483647 w 12"/>
              <a:gd name="T7" fmla="*/ 2147483647 h 13"/>
              <a:gd name="T8" fmla="*/ 2147483647 w 12"/>
              <a:gd name="T9" fmla="*/ 2147483647 h 13"/>
              <a:gd name="T10" fmla="*/ 2147483647 w 12"/>
              <a:gd name="T11" fmla="*/ 2147483647 h 13"/>
              <a:gd name="T12" fmla="*/ 2147483647 w 12"/>
              <a:gd name="T13" fmla="*/ 2147483647 h 13"/>
              <a:gd name="T14" fmla="*/ 2147483647 w 12"/>
              <a:gd name="T15" fmla="*/ 2147483647 h 13"/>
              <a:gd name="T16" fmla="*/ 2147483647 w 12"/>
              <a:gd name="T17" fmla="*/ 2147483647 h 13"/>
              <a:gd name="T18" fmla="*/ 2147483647 w 12"/>
              <a:gd name="T19" fmla="*/ 2147483647 h 13"/>
              <a:gd name="T20" fmla="*/ 2147483647 w 12"/>
              <a:gd name="T21" fmla="*/ 2147483647 h 13"/>
              <a:gd name="T22" fmla="*/ 2147483647 w 12"/>
              <a:gd name="T23" fmla="*/ 2147483647 h 13"/>
              <a:gd name="T24" fmla="*/ 2147483647 w 12"/>
              <a:gd name="T25" fmla="*/ 2147483647 h 13"/>
              <a:gd name="T26" fmla="*/ 2147483647 w 12"/>
              <a:gd name="T27" fmla="*/ 2147483647 h 13"/>
              <a:gd name="T28" fmla="*/ 2147483647 w 12"/>
              <a:gd name="T29" fmla="*/ 2147483647 h 13"/>
              <a:gd name="T30" fmla="*/ 2147483647 w 12"/>
              <a:gd name="T31" fmla="*/ 2147483647 h 13"/>
              <a:gd name="T32" fmla="*/ 2147483647 w 12"/>
              <a:gd name="T33" fmla="*/ 2147483647 h 13"/>
              <a:gd name="T34" fmla="*/ 2147483647 w 12"/>
              <a:gd name="T35" fmla="*/ 2147483647 h 13"/>
              <a:gd name="T36" fmla="*/ 2147483647 w 12"/>
              <a:gd name="T37" fmla="*/ 2147483647 h 13"/>
              <a:gd name="T38" fmla="*/ 2147483647 w 12"/>
              <a:gd name="T39" fmla="*/ 2147483647 h 13"/>
              <a:gd name="T40" fmla="*/ 2147483647 w 12"/>
              <a:gd name="T41" fmla="*/ 2147483647 h 13"/>
              <a:gd name="T42" fmla="*/ 2147483647 w 12"/>
              <a:gd name="T43" fmla="*/ 2147483647 h 13"/>
              <a:gd name="T44" fmla="*/ 2147483647 w 12"/>
              <a:gd name="T45" fmla="*/ 2147483647 h 13"/>
              <a:gd name="T46" fmla="*/ 2147483647 w 12"/>
              <a:gd name="T47" fmla="*/ 2147483647 h 13"/>
              <a:gd name="T48" fmla="*/ 2147483647 w 12"/>
              <a:gd name="T49" fmla="*/ 2147483647 h 13"/>
              <a:gd name="T50" fmla="*/ 2147483647 w 12"/>
              <a:gd name="T51" fmla="*/ 2147483647 h 13"/>
              <a:gd name="T52" fmla="*/ 2147483647 w 12"/>
              <a:gd name="T53" fmla="*/ 2147483647 h 13"/>
              <a:gd name="T54" fmla="*/ 2147483647 w 12"/>
              <a:gd name="T55" fmla="*/ 2147483647 h 13"/>
              <a:gd name="T56" fmla="*/ 2147483647 w 12"/>
              <a:gd name="T57" fmla="*/ 2147483647 h 13"/>
              <a:gd name="T58" fmla="*/ 2147483647 w 12"/>
              <a:gd name="T59" fmla="*/ 2147483647 h 13"/>
              <a:gd name="T60" fmla="*/ 2147483647 w 12"/>
              <a:gd name="T61" fmla="*/ 2147483647 h 13"/>
              <a:gd name="T62" fmla="*/ 2147483647 w 12"/>
              <a:gd name="T63" fmla="*/ 2147483647 h 13"/>
              <a:gd name="T64" fmla="*/ 2147483647 w 12"/>
              <a:gd name="T65" fmla="*/ 0 h 13"/>
              <a:gd name="T66" fmla="*/ 0 w 12"/>
              <a:gd name="T67" fmla="*/ 2147483647 h 13"/>
              <a:gd name="T68" fmla="*/ 0 w 12"/>
              <a:gd name="T69" fmla="*/ 2147483647 h 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
              <a:gd name="T106" fmla="*/ 0 h 13"/>
              <a:gd name="T107" fmla="*/ 12 w 12"/>
              <a:gd name="T108" fmla="*/ 13 h 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 h="13">
                <a:moveTo>
                  <a:pt x="0" y="2"/>
                </a:moveTo>
                <a:lnTo>
                  <a:pt x="3" y="11"/>
                </a:lnTo>
                <a:lnTo>
                  <a:pt x="3" y="12"/>
                </a:lnTo>
                <a:lnTo>
                  <a:pt x="2" y="12"/>
                </a:lnTo>
                <a:lnTo>
                  <a:pt x="3" y="13"/>
                </a:lnTo>
                <a:lnTo>
                  <a:pt x="6" y="12"/>
                </a:lnTo>
                <a:lnTo>
                  <a:pt x="7" y="11"/>
                </a:lnTo>
                <a:lnTo>
                  <a:pt x="7" y="10"/>
                </a:lnTo>
                <a:lnTo>
                  <a:pt x="7" y="9"/>
                </a:lnTo>
                <a:lnTo>
                  <a:pt x="7" y="7"/>
                </a:lnTo>
                <a:lnTo>
                  <a:pt x="8" y="6"/>
                </a:lnTo>
                <a:lnTo>
                  <a:pt x="8" y="7"/>
                </a:lnTo>
                <a:lnTo>
                  <a:pt x="8" y="8"/>
                </a:lnTo>
                <a:lnTo>
                  <a:pt x="8" y="10"/>
                </a:lnTo>
                <a:lnTo>
                  <a:pt x="9" y="10"/>
                </a:lnTo>
                <a:lnTo>
                  <a:pt x="9" y="9"/>
                </a:lnTo>
                <a:lnTo>
                  <a:pt x="10" y="9"/>
                </a:lnTo>
                <a:lnTo>
                  <a:pt x="11" y="8"/>
                </a:lnTo>
                <a:lnTo>
                  <a:pt x="12" y="8"/>
                </a:lnTo>
                <a:lnTo>
                  <a:pt x="11" y="7"/>
                </a:lnTo>
                <a:lnTo>
                  <a:pt x="11" y="6"/>
                </a:lnTo>
                <a:lnTo>
                  <a:pt x="10" y="6"/>
                </a:lnTo>
                <a:lnTo>
                  <a:pt x="9" y="5"/>
                </a:lnTo>
                <a:lnTo>
                  <a:pt x="7" y="4"/>
                </a:lnTo>
                <a:lnTo>
                  <a:pt x="6" y="2"/>
                </a:lnTo>
                <a:lnTo>
                  <a:pt x="5" y="0"/>
                </a:lnTo>
                <a:lnTo>
                  <a:pt x="0" y="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69" name="Freeform 67"/>
          <p:cNvSpPr>
            <a:spLocks/>
          </p:cNvSpPr>
          <p:nvPr/>
        </p:nvSpPr>
        <p:spPr bwMode="auto">
          <a:xfrm>
            <a:off x="7640638" y="2212975"/>
            <a:ext cx="171450" cy="363538"/>
          </a:xfrm>
          <a:custGeom>
            <a:avLst/>
            <a:gdLst>
              <a:gd name="T0" fmla="*/ 2147483647 w 21"/>
              <a:gd name="T1" fmla="*/ 2147483647 h 47"/>
              <a:gd name="T2" fmla="*/ 2147483647 w 21"/>
              <a:gd name="T3" fmla="*/ 2147483647 h 47"/>
              <a:gd name="T4" fmla="*/ 2147483647 w 21"/>
              <a:gd name="T5" fmla="*/ 2147483647 h 47"/>
              <a:gd name="T6" fmla="*/ 2147483647 w 21"/>
              <a:gd name="T7" fmla="*/ 2147483647 h 47"/>
              <a:gd name="T8" fmla="*/ 2147483647 w 21"/>
              <a:gd name="T9" fmla="*/ 2147483647 h 47"/>
              <a:gd name="T10" fmla="*/ 2147483647 w 21"/>
              <a:gd name="T11" fmla="*/ 2147483647 h 47"/>
              <a:gd name="T12" fmla="*/ 2147483647 w 21"/>
              <a:gd name="T13" fmla="*/ 2147483647 h 47"/>
              <a:gd name="T14" fmla="*/ 2147483647 w 21"/>
              <a:gd name="T15" fmla="*/ 2147483647 h 47"/>
              <a:gd name="T16" fmla="*/ 2147483647 w 21"/>
              <a:gd name="T17" fmla="*/ 2147483647 h 47"/>
              <a:gd name="T18" fmla="*/ 2147483647 w 21"/>
              <a:gd name="T19" fmla="*/ 2147483647 h 47"/>
              <a:gd name="T20" fmla="*/ 2147483647 w 21"/>
              <a:gd name="T21" fmla="*/ 2147483647 h 47"/>
              <a:gd name="T22" fmla="*/ 2147483647 w 21"/>
              <a:gd name="T23" fmla="*/ 2147483647 h 47"/>
              <a:gd name="T24" fmla="*/ 0 w 21"/>
              <a:gd name="T25" fmla="*/ 2147483647 h 47"/>
              <a:gd name="T26" fmla="*/ 0 w 21"/>
              <a:gd name="T27" fmla="*/ 2147483647 h 47"/>
              <a:gd name="T28" fmla="*/ 2147483647 w 21"/>
              <a:gd name="T29" fmla="*/ 2147483647 h 47"/>
              <a:gd name="T30" fmla="*/ 0 w 21"/>
              <a:gd name="T31" fmla="*/ 2147483647 h 47"/>
              <a:gd name="T32" fmla="*/ 0 w 21"/>
              <a:gd name="T33" fmla="*/ 2147483647 h 47"/>
              <a:gd name="T34" fmla="*/ 0 w 21"/>
              <a:gd name="T35" fmla="*/ 2147483647 h 47"/>
              <a:gd name="T36" fmla="*/ 2147483647 w 21"/>
              <a:gd name="T37" fmla="*/ 2147483647 h 47"/>
              <a:gd name="T38" fmla="*/ 2147483647 w 21"/>
              <a:gd name="T39" fmla="*/ 2147483647 h 47"/>
              <a:gd name="T40" fmla="*/ 2147483647 w 21"/>
              <a:gd name="T41" fmla="*/ 2147483647 h 47"/>
              <a:gd name="T42" fmla="*/ 2147483647 w 21"/>
              <a:gd name="T43" fmla="*/ 2147483647 h 47"/>
              <a:gd name="T44" fmla="*/ 2147483647 w 21"/>
              <a:gd name="T45" fmla="*/ 2147483647 h 47"/>
              <a:gd name="T46" fmla="*/ 2147483647 w 21"/>
              <a:gd name="T47" fmla="*/ 2147483647 h 47"/>
              <a:gd name="T48" fmla="*/ 2147483647 w 21"/>
              <a:gd name="T49" fmla="*/ 2147483647 h 47"/>
              <a:gd name="T50" fmla="*/ 2147483647 w 21"/>
              <a:gd name="T51" fmla="*/ 2147483647 h 47"/>
              <a:gd name="T52" fmla="*/ 2147483647 w 21"/>
              <a:gd name="T53" fmla="*/ 2147483647 h 47"/>
              <a:gd name="T54" fmla="*/ 2147483647 w 21"/>
              <a:gd name="T55" fmla="*/ 2147483647 h 47"/>
              <a:gd name="T56" fmla="*/ 2147483647 w 21"/>
              <a:gd name="T57" fmla="*/ 2147483647 h 47"/>
              <a:gd name="T58" fmla="*/ 2147483647 w 21"/>
              <a:gd name="T59" fmla="*/ 2147483647 h 47"/>
              <a:gd name="T60" fmla="*/ 2147483647 w 21"/>
              <a:gd name="T61" fmla="*/ 2147483647 h 47"/>
              <a:gd name="T62" fmla="*/ 2147483647 w 21"/>
              <a:gd name="T63" fmla="*/ 2147483647 h 47"/>
              <a:gd name="T64" fmla="*/ 2147483647 w 21"/>
              <a:gd name="T65" fmla="*/ 2147483647 h 47"/>
              <a:gd name="T66" fmla="*/ 2147483647 w 21"/>
              <a:gd name="T67" fmla="*/ 2147483647 h 47"/>
              <a:gd name="T68" fmla="*/ 2147483647 w 21"/>
              <a:gd name="T69" fmla="*/ 2147483647 h 47"/>
              <a:gd name="T70" fmla="*/ 2147483647 w 21"/>
              <a:gd name="T71" fmla="*/ 2147483647 h 47"/>
              <a:gd name="T72" fmla="*/ 2147483647 w 21"/>
              <a:gd name="T73" fmla="*/ 2147483647 h 47"/>
              <a:gd name="T74" fmla="*/ 2147483647 w 21"/>
              <a:gd name="T75" fmla="*/ 2147483647 h 47"/>
              <a:gd name="T76" fmla="*/ 2147483647 w 21"/>
              <a:gd name="T77" fmla="*/ 0 h 47"/>
              <a:gd name="T78" fmla="*/ 2147483647 w 21"/>
              <a:gd name="T79" fmla="*/ 2147483647 h 47"/>
              <a:gd name="T80" fmla="*/ 2147483647 w 21"/>
              <a:gd name="T81" fmla="*/ 2147483647 h 47"/>
              <a:gd name="T82" fmla="*/ 2147483647 w 21"/>
              <a:gd name="T83" fmla="*/ 2147483647 h 47"/>
              <a:gd name="T84" fmla="*/ 2147483647 w 21"/>
              <a:gd name="T85" fmla="*/ 2147483647 h 47"/>
              <a:gd name="T86" fmla="*/ 2147483647 w 21"/>
              <a:gd name="T87" fmla="*/ 2147483647 h 47"/>
              <a:gd name="T88" fmla="*/ 2147483647 w 21"/>
              <a:gd name="T89" fmla="*/ 2147483647 h 47"/>
              <a:gd name="T90" fmla="*/ 2147483647 w 21"/>
              <a:gd name="T91" fmla="*/ 2147483647 h 47"/>
              <a:gd name="T92" fmla="*/ 2147483647 w 21"/>
              <a:gd name="T93" fmla="*/ 2147483647 h 47"/>
              <a:gd name="T94" fmla="*/ 2147483647 w 21"/>
              <a:gd name="T95" fmla="*/ 2147483647 h 47"/>
              <a:gd name="T96" fmla="*/ 2147483647 w 21"/>
              <a:gd name="T97" fmla="*/ 2147483647 h 47"/>
              <a:gd name="T98" fmla="*/ 2147483647 w 21"/>
              <a:gd name="T99" fmla="*/ 2147483647 h 47"/>
              <a:gd name="T100" fmla="*/ 2147483647 w 21"/>
              <a:gd name="T101" fmla="*/ 2147483647 h 47"/>
              <a:gd name="T102" fmla="*/ 2147483647 w 21"/>
              <a:gd name="T103" fmla="*/ 2147483647 h 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
              <a:gd name="T157" fmla="*/ 0 h 47"/>
              <a:gd name="T158" fmla="*/ 21 w 21"/>
              <a:gd name="T159" fmla="*/ 47 h 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 h="47">
                <a:moveTo>
                  <a:pt x="21" y="40"/>
                </a:moveTo>
                <a:lnTo>
                  <a:pt x="20" y="40"/>
                </a:lnTo>
                <a:lnTo>
                  <a:pt x="19" y="40"/>
                </a:lnTo>
                <a:lnTo>
                  <a:pt x="18" y="42"/>
                </a:lnTo>
                <a:lnTo>
                  <a:pt x="17" y="42"/>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9"/>
                </a:lnTo>
                <a:lnTo>
                  <a:pt x="3" y="7"/>
                </a:lnTo>
                <a:lnTo>
                  <a:pt x="4" y="4"/>
                </a:lnTo>
                <a:lnTo>
                  <a:pt x="3" y="3"/>
                </a:lnTo>
                <a:lnTo>
                  <a:pt x="3" y="2"/>
                </a:lnTo>
                <a:lnTo>
                  <a:pt x="4" y="2"/>
                </a:lnTo>
                <a:lnTo>
                  <a:pt x="5" y="1"/>
                </a:lnTo>
                <a:lnTo>
                  <a:pt x="6" y="1"/>
                </a:lnTo>
                <a:lnTo>
                  <a:pt x="7" y="0"/>
                </a:lnTo>
                <a:lnTo>
                  <a:pt x="17" y="29"/>
                </a:lnTo>
                <a:lnTo>
                  <a:pt x="17" y="30"/>
                </a:lnTo>
                <a:lnTo>
                  <a:pt x="17" y="31"/>
                </a:lnTo>
                <a:lnTo>
                  <a:pt x="19" y="33"/>
                </a:lnTo>
                <a:lnTo>
                  <a:pt x="20" y="33"/>
                </a:lnTo>
                <a:lnTo>
                  <a:pt x="20" y="34"/>
                </a:lnTo>
                <a:lnTo>
                  <a:pt x="20" y="35"/>
                </a:lnTo>
                <a:lnTo>
                  <a:pt x="21" y="37"/>
                </a:lnTo>
                <a:lnTo>
                  <a:pt x="21" y="38"/>
                </a:lnTo>
                <a:lnTo>
                  <a:pt x="21" y="39"/>
                </a:lnTo>
                <a:lnTo>
                  <a:pt x="21" y="4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70" name="Freeform 68"/>
          <p:cNvSpPr>
            <a:spLocks/>
          </p:cNvSpPr>
          <p:nvPr/>
        </p:nvSpPr>
        <p:spPr bwMode="auto">
          <a:xfrm>
            <a:off x="7697788" y="1887538"/>
            <a:ext cx="398462" cy="611187"/>
          </a:xfrm>
          <a:custGeom>
            <a:avLst/>
            <a:gdLst>
              <a:gd name="T0" fmla="*/ 2147483647 w 49"/>
              <a:gd name="T1" fmla="*/ 2147483647 h 79"/>
              <a:gd name="T2" fmla="*/ 2147483647 w 49"/>
              <a:gd name="T3" fmla="*/ 2147483647 h 79"/>
              <a:gd name="T4" fmla="*/ 2147483647 w 49"/>
              <a:gd name="T5" fmla="*/ 2147483647 h 79"/>
              <a:gd name="T6" fmla="*/ 2147483647 w 49"/>
              <a:gd name="T7" fmla="*/ 2147483647 h 79"/>
              <a:gd name="T8" fmla="*/ 2147483647 w 49"/>
              <a:gd name="T9" fmla="*/ 2147483647 h 79"/>
              <a:gd name="T10" fmla="*/ 2147483647 w 49"/>
              <a:gd name="T11" fmla="*/ 2147483647 h 79"/>
              <a:gd name="T12" fmla="*/ 2147483647 w 49"/>
              <a:gd name="T13" fmla="*/ 2147483647 h 79"/>
              <a:gd name="T14" fmla="*/ 2147483647 w 49"/>
              <a:gd name="T15" fmla="*/ 2147483647 h 79"/>
              <a:gd name="T16" fmla="*/ 2147483647 w 49"/>
              <a:gd name="T17" fmla="*/ 2147483647 h 79"/>
              <a:gd name="T18" fmla="*/ 2147483647 w 49"/>
              <a:gd name="T19" fmla="*/ 2147483647 h 79"/>
              <a:gd name="T20" fmla="*/ 2147483647 w 49"/>
              <a:gd name="T21" fmla="*/ 2147483647 h 79"/>
              <a:gd name="T22" fmla="*/ 2147483647 w 49"/>
              <a:gd name="T23" fmla="*/ 2147483647 h 79"/>
              <a:gd name="T24" fmla="*/ 2147483647 w 49"/>
              <a:gd name="T25" fmla="*/ 2147483647 h 79"/>
              <a:gd name="T26" fmla="*/ 2147483647 w 49"/>
              <a:gd name="T27" fmla="*/ 2147483647 h 79"/>
              <a:gd name="T28" fmla="*/ 2147483647 w 49"/>
              <a:gd name="T29" fmla="*/ 2147483647 h 79"/>
              <a:gd name="T30" fmla="*/ 2147483647 w 49"/>
              <a:gd name="T31" fmla="*/ 2147483647 h 79"/>
              <a:gd name="T32" fmla="*/ 2147483647 w 49"/>
              <a:gd name="T33" fmla="*/ 2147483647 h 79"/>
              <a:gd name="T34" fmla="*/ 2147483647 w 49"/>
              <a:gd name="T35" fmla="*/ 2147483647 h 79"/>
              <a:gd name="T36" fmla="*/ 2147483647 w 49"/>
              <a:gd name="T37" fmla="*/ 2147483647 h 79"/>
              <a:gd name="T38" fmla="*/ 2147483647 w 49"/>
              <a:gd name="T39" fmla="*/ 2147483647 h 79"/>
              <a:gd name="T40" fmla="*/ 2147483647 w 49"/>
              <a:gd name="T41" fmla="*/ 2147483647 h 79"/>
              <a:gd name="T42" fmla="*/ 2147483647 w 49"/>
              <a:gd name="T43" fmla="*/ 2147483647 h 79"/>
              <a:gd name="T44" fmla="*/ 2147483647 w 49"/>
              <a:gd name="T45" fmla="*/ 2147483647 h 79"/>
              <a:gd name="T46" fmla="*/ 2147483647 w 49"/>
              <a:gd name="T47" fmla="*/ 2147483647 h 79"/>
              <a:gd name="T48" fmla="*/ 2147483647 w 49"/>
              <a:gd name="T49" fmla="*/ 2147483647 h 79"/>
              <a:gd name="T50" fmla="*/ 2147483647 w 49"/>
              <a:gd name="T51" fmla="*/ 2147483647 h 79"/>
              <a:gd name="T52" fmla="*/ 2147483647 w 49"/>
              <a:gd name="T53" fmla="*/ 2147483647 h 79"/>
              <a:gd name="T54" fmla="*/ 2147483647 w 49"/>
              <a:gd name="T55" fmla="*/ 2147483647 h 79"/>
              <a:gd name="T56" fmla="*/ 2147483647 w 49"/>
              <a:gd name="T57" fmla="*/ 2147483647 h 79"/>
              <a:gd name="T58" fmla="*/ 2147483647 w 49"/>
              <a:gd name="T59" fmla="*/ 2147483647 h 79"/>
              <a:gd name="T60" fmla="*/ 2147483647 w 49"/>
              <a:gd name="T61" fmla="*/ 2147483647 h 79"/>
              <a:gd name="T62" fmla="*/ 2147483647 w 49"/>
              <a:gd name="T63" fmla="*/ 2147483647 h 79"/>
              <a:gd name="T64" fmla="*/ 2147483647 w 49"/>
              <a:gd name="T65" fmla="*/ 2147483647 h 79"/>
              <a:gd name="T66" fmla="*/ 2147483647 w 49"/>
              <a:gd name="T67" fmla="*/ 2147483647 h 79"/>
              <a:gd name="T68" fmla="*/ 2147483647 w 49"/>
              <a:gd name="T69" fmla="*/ 2147483647 h 79"/>
              <a:gd name="T70" fmla="*/ 2147483647 w 49"/>
              <a:gd name="T71" fmla="*/ 2147483647 h 79"/>
              <a:gd name="T72" fmla="*/ 2147483647 w 49"/>
              <a:gd name="T73" fmla="*/ 2147483647 h 79"/>
              <a:gd name="T74" fmla="*/ 2147483647 w 49"/>
              <a:gd name="T75" fmla="*/ 2147483647 h 79"/>
              <a:gd name="T76" fmla="*/ 2147483647 w 49"/>
              <a:gd name="T77" fmla="*/ 2147483647 h 79"/>
              <a:gd name="T78" fmla="*/ 2147483647 w 49"/>
              <a:gd name="T79" fmla="*/ 0 h 79"/>
              <a:gd name="T80" fmla="*/ 2147483647 w 49"/>
              <a:gd name="T81" fmla="*/ 0 h 79"/>
              <a:gd name="T82" fmla="*/ 2147483647 w 49"/>
              <a:gd name="T83" fmla="*/ 2147483647 h 79"/>
              <a:gd name="T84" fmla="*/ 2147483647 w 49"/>
              <a:gd name="T85" fmla="*/ 2147483647 h 79"/>
              <a:gd name="T86" fmla="*/ 2147483647 w 49"/>
              <a:gd name="T87" fmla="*/ 2147483647 h 79"/>
              <a:gd name="T88" fmla="*/ 2147483647 w 49"/>
              <a:gd name="T89" fmla="*/ 2147483647 h 79"/>
              <a:gd name="T90" fmla="*/ 2147483647 w 49"/>
              <a:gd name="T91" fmla="*/ 2147483647 h 79"/>
              <a:gd name="T92" fmla="*/ 2147483647 w 49"/>
              <a:gd name="T93" fmla="*/ 2147483647 h 79"/>
              <a:gd name="T94" fmla="*/ 2147483647 w 49"/>
              <a:gd name="T95" fmla="*/ 2147483647 h 79"/>
              <a:gd name="T96" fmla="*/ 2147483647 w 49"/>
              <a:gd name="T97" fmla="*/ 2147483647 h 79"/>
              <a:gd name="T98" fmla="*/ 2147483647 w 49"/>
              <a:gd name="T99" fmla="*/ 2147483647 h 79"/>
              <a:gd name="T100" fmla="*/ 2147483647 w 49"/>
              <a:gd name="T101" fmla="*/ 2147483647 h 79"/>
              <a:gd name="T102" fmla="*/ 2147483647 w 49"/>
              <a:gd name="T103" fmla="*/ 2147483647 h 79"/>
              <a:gd name="T104" fmla="*/ 2147483647 w 49"/>
              <a:gd name="T105" fmla="*/ 2147483647 h 79"/>
              <a:gd name="T106" fmla="*/ 2147483647 w 49"/>
              <a:gd name="T107" fmla="*/ 2147483647 h 79"/>
              <a:gd name="T108" fmla="*/ 2147483647 w 49"/>
              <a:gd name="T109" fmla="*/ 2147483647 h 79"/>
              <a:gd name="T110" fmla="*/ 2147483647 w 49"/>
              <a:gd name="T111" fmla="*/ 2147483647 h 79"/>
              <a:gd name="T112" fmla="*/ 0 w 49"/>
              <a:gd name="T113" fmla="*/ 2147483647 h 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9"/>
              <a:gd name="T172" fmla="*/ 0 h 79"/>
              <a:gd name="T173" fmla="*/ 49 w 49"/>
              <a:gd name="T174" fmla="*/ 79 h 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9" h="79">
                <a:moveTo>
                  <a:pt x="0" y="42"/>
                </a:moveTo>
                <a:lnTo>
                  <a:pt x="10" y="71"/>
                </a:lnTo>
                <a:lnTo>
                  <a:pt x="10" y="72"/>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7" y="36"/>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close/>
              </a:path>
            </a:pathLst>
          </a:custGeom>
          <a:solidFill>
            <a:srgbClr val="0000A0"/>
          </a:solidFill>
          <a:ln w="12700" cmpd="sng">
            <a:solidFill>
              <a:schemeClr val="tx1"/>
            </a:solidFill>
            <a:prstDash val="solid"/>
            <a:round/>
            <a:headEnd/>
            <a:tailEnd/>
          </a:ln>
        </p:spPr>
        <p:txBody>
          <a:bodyPr/>
          <a:lstStyle/>
          <a:p>
            <a:endParaRPr lang="en-US"/>
          </a:p>
        </p:txBody>
      </p:sp>
      <p:grpSp>
        <p:nvGrpSpPr>
          <p:cNvPr id="71" name="Group 69"/>
          <p:cNvGrpSpPr>
            <a:grpSpLocks/>
          </p:cNvGrpSpPr>
          <p:nvPr/>
        </p:nvGrpSpPr>
        <p:grpSpPr bwMode="auto">
          <a:xfrm>
            <a:off x="3159125" y="4589463"/>
            <a:ext cx="1044575" cy="635000"/>
            <a:chOff x="1991" y="3321"/>
            <a:chExt cx="361" cy="231"/>
          </a:xfrm>
        </p:grpSpPr>
        <p:sp>
          <p:nvSpPr>
            <p:cNvPr id="72" name="Freeform 70"/>
            <p:cNvSpPr>
              <a:spLocks/>
            </p:cNvSpPr>
            <p:nvPr/>
          </p:nvSpPr>
          <p:spPr bwMode="auto">
            <a:xfrm>
              <a:off x="2274" y="3459"/>
              <a:ext cx="78" cy="93"/>
            </a:xfrm>
            <a:custGeom>
              <a:avLst/>
              <a:gdLst>
                <a:gd name="T0" fmla="*/ 0 w 16"/>
                <a:gd name="T1" fmla="*/ 95330 h 19"/>
                <a:gd name="T2" fmla="*/ 13548 w 16"/>
                <a:gd name="T3" fmla="*/ 179666 h 19"/>
                <a:gd name="T4" fmla="*/ 13548 w 16"/>
                <a:gd name="T5" fmla="*/ 219294 h 19"/>
                <a:gd name="T6" fmla="*/ 79589 w 16"/>
                <a:gd name="T7" fmla="*/ 261173 h 19"/>
                <a:gd name="T8" fmla="*/ 107279 w 16"/>
                <a:gd name="T9" fmla="*/ 219294 h 19"/>
                <a:gd name="T10" fmla="*/ 214554 w 16"/>
                <a:gd name="T11" fmla="*/ 151512 h 19"/>
                <a:gd name="T12" fmla="*/ 173443 w 16"/>
                <a:gd name="T13" fmla="*/ 67205 h 19"/>
                <a:gd name="T14" fmla="*/ 41233 w 16"/>
                <a:gd name="T15" fmla="*/ 0 h 19"/>
                <a:gd name="T16" fmla="*/ 41233 w 16"/>
                <a:gd name="T17" fmla="*/ 67205 h 19"/>
                <a:gd name="T18" fmla="*/ 0 w 16"/>
                <a:gd name="T19" fmla="*/ 95330 h 19"/>
                <a:gd name="T20" fmla="*/ 0 w 16"/>
                <a:gd name="T21" fmla="*/ 9533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9"/>
                <a:gd name="T35" fmla="*/ 16 w 16"/>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9">
                  <a:moveTo>
                    <a:pt x="0" y="7"/>
                  </a:moveTo>
                  <a:lnTo>
                    <a:pt x="1" y="13"/>
                  </a:lnTo>
                  <a:lnTo>
                    <a:pt x="1" y="16"/>
                  </a:lnTo>
                  <a:lnTo>
                    <a:pt x="6" y="19"/>
                  </a:lnTo>
                  <a:lnTo>
                    <a:pt x="8" y="16"/>
                  </a:lnTo>
                  <a:lnTo>
                    <a:pt x="16" y="11"/>
                  </a:lnTo>
                  <a:lnTo>
                    <a:pt x="13" y="5"/>
                  </a:lnTo>
                  <a:lnTo>
                    <a:pt x="3" y="0"/>
                  </a:lnTo>
                  <a:lnTo>
                    <a:pt x="3" y="5"/>
                  </a:lnTo>
                  <a:lnTo>
                    <a:pt x="0" y="7"/>
                  </a:lnTo>
                  <a:close/>
                </a:path>
              </a:pathLst>
            </a:custGeom>
            <a:solidFill>
              <a:srgbClr val="0000A0"/>
            </a:solidFill>
            <a:ln w="12700" cmpd="sng">
              <a:solidFill>
                <a:schemeClr val="tx1"/>
              </a:solidFill>
              <a:prstDash val="solid"/>
              <a:round/>
              <a:headEnd/>
              <a:tailEnd/>
            </a:ln>
          </p:spPr>
          <p:txBody>
            <a:bodyPr/>
            <a:lstStyle/>
            <a:p>
              <a:endParaRPr lang="en-US"/>
            </a:p>
          </p:txBody>
        </p:sp>
        <p:sp>
          <p:nvSpPr>
            <p:cNvPr id="73" name="Freeform 71"/>
            <p:cNvSpPr>
              <a:spLocks/>
            </p:cNvSpPr>
            <p:nvPr/>
          </p:nvSpPr>
          <p:spPr bwMode="auto">
            <a:xfrm>
              <a:off x="2235" y="3409"/>
              <a:ext cx="44" cy="29"/>
            </a:xfrm>
            <a:custGeom>
              <a:avLst/>
              <a:gdLst>
                <a:gd name="T0" fmla="*/ 41707 w 9"/>
                <a:gd name="T1" fmla="*/ 76439 h 6"/>
                <a:gd name="T2" fmla="*/ 109135 w 9"/>
                <a:gd name="T3" fmla="*/ 76439 h 6"/>
                <a:gd name="T4" fmla="*/ 122804 w 9"/>
                <a:gd name="T5" fmla="*/ 39295 h 6"/>
                <a:gd name="T6" fmla="*/ 66826 w 9"/>
                <a:gd name="T7" fmla="*/ 26187 h 6"/>
                <a:gd name="T8" fmla="*/ 41707 w 9"/>
                <a:gd name="T9" fmla="*/ 26187 h 6"/>
                <a:gd name="T10" fmla="*/ 28038 w 9"/>
                <a:gd name="T11" fmla="*/ 0 h 6"/>
                <a:gd name="T12" fmla="*/ 0 w 9"/>
                <a:gd name="T13" fmla="*/ 26187 h 6"/>
                <a:gd name="T14" fmla="*/ 28038 w 9"/>
                <a:gd name="T15" fmla="*/ 63355 h 6"/>
                <a:gd name="T16" fmla="*/ 41707 w 9"/>
                <a:gd name="T17" fmla="*/ 76439 h 6"/>
                <a:gd name="T18" fmla="*/ 41707 w 9"/>
                <a:gd name="T19" fmla="*/ 76439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6"/>
                <a:gd name="T32" fmla="*/ 9 w 9"/>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6">
                  <a:moveTo>
                    <a:pt x="3" y="6"/>
                  </a:moveTo>
                  <a:lnTo>
                    <a:pt x="8" y="6"/>
                  </a:lnTo>
                  <a:lnTo>
                    <a:pt x="9" y="3"/>
                  </a:lnTo>
                  <a:lnTo>
                    <a:pt x="5" y="2"/>
                  </a:lnTo>
                  <a:lnTo>
                    <a:pt x="3" y="2"/>
                  </a:lnTo>
                  <a:lnTo>
                    <a:pt x="2" y="0"/>
                  </a:lnTo>
                  <a:lnTo>
                    <a:pt x="0" y="2"/>
                  </a:lnTo>
                  <a:lnTo>
                    <a:pt x="2" y="5"/>
                  </a:lnTo>
                  <a:lnTo>
                    <a:pt x="3" y="6"/>
                  </a:lnTo>
                  <a:close/>
                </a:path>
              </a:pathLst>
            </a:custGeom>
            <a:solidFill>
              <a:srgbClr val="0000A0"/>
            </a:solidFill>
            <a:ln w="12700" cmpd="sng">
              <a:solidFill>
                <a:schemeClr val="tx1"/>
              </a:solidFill>
              <a:prstDash val="solid"/>
              <a:round/>
              <a:headEnd/>
              <a:tailEnd/>
            </a:ln>
          </p:spPr>
          <p:txBody>
            <a:bodyPr/>
            <a:lstStyle/>
            <a:p>
              <a:endParaRPr lang="en-US"/>
            </a:p>
          </p:txBody>
        </p:sp>
        <p:sp>
          <p:nvSpPr>
            <p:cNvPr id="74" name="Freeform 72"/>
            <p:cNvSpPr>
              <a:spLocks/>
            </p:cNvSpPr>
            <p:nvPr/>
          </p:nvSpPr>
          <p:spPr bwMode="auto">
            <a:xfrm>
              <a:off x="2225" y="3438"/>
              <a:ext cx="20" cy="10"/>
            </a:xfrm>
            <a:custGeom>
              <a:avLst/>
              <a:gdLst>
                <a:gd name="T0" fmla="*/ 0 w 4"/>
                <a:gd name="T1" fmla="*/ 31250 h 2"/>
                <a:gd name="T2" fmla="*/ 62500 w 4"/>
                <a:gd name="T3" fmla="*/ 0 h 2"/>
                <a:gd name="T4" fmla="*/ 62500 w 4"/>
                <a:gd name="T5" fmla="*/ 31250 h 2"/>
                <a:gd name="T6" fmla="*/ 0 w 4"/>
                <a:gd name="T7" fmla="*/ 31250 h 2"/>
                <a:gd name="T8" fmla="*/ 0 w 4"/>
                <a:gd name="T9" fmla="*/ 31250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0" y="2"/>
                  </a:moveTo>
                  <a:lnTo>
                    <a:pt x="4" y="0"/>
                  </a:lnTo>
                  <a:lnTo>
                    <a:pt x="4" y="2"/>
                  </a:lnTo>
                  <a:lnTo>
                    <a:pt x="0" y="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75" name="Freeform 73"/>
            <p:cNvSpPr>
              <a:spLocks/>
            </p:cNvSpPr>
            <p:nvPr/>
          </p:nvSpPr>
          <p:spPr bwMode="auto">
            <a:xfrm>
              <a:off x="2211" y="3419"/>
              <a:ext cx="19" cy="14"/>
            </a:xfrm>
            <a:custGeom>
              <a:avLst/>
              <a:gdLst>
                <a:gd name="T0" fmla="*/ 23892 w 4"/>
                <a:gd name="T1" fmla="*/ 0 h 3"/>
                <a:gd name="T2" fmla="*/ 23892 w 4"/>
                <a:gd name="T3" fmla="*/ 0 h 3"/>
                <a:gd name="T4" fmla="*/ 33549 w 4"/>
                <a:gd name="T5" fmla="*/ 0 h 3"/>
                <a:gd name="T6" fmla="*/ 33549 w 4"/>
                <a:gd name="T7" fmla="*/ 0 h 3"/>
                <a:gd name="T8" fmla="*/ 33549 w 4"/>
                <a:gd name="T9" fmla="*/ 0 h 3"/>
                <a:gd name="T10" fmla="*/ 33549 w 4"/>
                <a:gd name="T11" fmla="*/ 10869 h 3"/>
                <a:gd name="T12" fmla="*/ 33549 w 4"/>
                <a:gd name="T13" fmla="*/ 10869 h 3"/>
                <a:gd name="T14" fmla="*/ 33549 w 4"/>
                <a:gd name="T15" fmla="*/ 10869 h 3"/>
                <a:gd name="T16" fmla="*/ 45757 w 4"/>
                <a:gd name="T17" fmla="*/ 10869 h 3"/>
                <a:gd name="T18" fmla="*/ 33549 w 4"/>
                <a:gd name="T19" fmla="*/ 19927 h 3"/>
                <a:gd name="T20" fmla="*/ 33549 w 4"/>
                <a:gd name="T21" fmla="*/ 19927 h 3"/>
                <a:gd name="T22" fmla="*/ 33549 w 4"/>
                <a:gd name="T23" fmla="*/ 19927 h 3"/>
                <a:gd name="T24" fmla="*/ 33549 w 4"/>
                <a:gd name="T25" fmla="*/ 30795 h 3"/>
                <a:gd name="T26" fmla="*/ 33549 w 4"/>
                <a:gd name="T27" fmla="*/ 30795 h 3"/>
                <a:gd name="T28" fmla="*/ 33549 w 4"/>
                <a:gd name="T29" fmla="*/ 30795 h 3"/>
                <a:gd name="T30" fmla="*/ 23892 w 4"/>
                <a:gd name="T31" fmla="*/ 30795 h 3"/>
                <a:gd name="T32" fmla="*/ 23892 w 4"/>
                <a:gd name="T33" fmla="*/ 30795 h 3"/>
                <a:gd name="T34" fmla="*/ 23892 w 4"/>
                <a:gd name="T35" fmla="*/ 30795 h 3"/>
                <a:gd name="T36" fmla="*/ 12207 w 4"/>
                <a:gd name="T37" fmla="*/ 30795 h 3"/>
                <a:gd name="T38" fmla="*/ 12207 w 4"/>
                <a:gd name="T39" fmla="*/ 30795 h 3"/>
                <a:gd name="T40" fmla="*/ 12207 w 4"/>
                <a:gd name="T41" fmla="*/ 30795 h 3"/>
                <a:gd name="T42" fmla="*/ 12207 w 4"/>
                <a:gd name="T43" fmla="*/ 19927 h 3"/>
                <a:gd name="T44" fmla="*/ 0 w 4"/>
                <a:gd name="T45" fmla="*/ 19927 h 3"/>
                <a:gd name="T46" fmla="*/ 0 w 4"/>
                <a:gd name="T47" fmla="*/ 19927 h 3"/>
                <a:gd name="T48" fmla="*/ 0 w 4"/>
                <a:gd name="T49" fmla="*/ 10869 h 3"/>
                <a:gd name="T50" fmla="*/ 0 w 4"/>
                <a:gd name="T51" fmla="*/ 10869 h 3"/>
                <a:gd name="T52" fmla="*/ 0 w 4"/>
                <a:gd name="T53" fmla="*/ 10869 h 3"/>
                <a:gd name="T54" fmla="*/ 12207 w 4"/>
                <a:gd name="T55" fmla="*/ 10869 h 3"/>
                <a:gd name="T56" fmla="*/ 12207 w 4"/>
                <a:gd name="T57" fmla="*/ 0 h 3"/>
                <a:gd name="T58" fmla="*/ 12207 w 4"/>
                <a:gd name="T59" fmla="*/ 0 h 3"/>
                <a:gd name="T60" fmla="*/ 12207 w 4"/>
                <a:gd name="T61" fmla="*/ 0 h 3"/>
                <a:gd name="T62" fmla="*/ 23892 w 4"/>
                <a:gd name="T63" fmla="*/ 0 h 3"/>
                <a:gd name="T64" fmla="*/ 23892 w 4"/>
                <a:gd name="T65" fmla="*/ 0 h 3"/>
                <a:gd name="T66" fmla="*/ 23892 w 4"/>
                <a:gd name="T67" fmla="*/ 0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
                <a:gd name="T103" fmla="*/ 0 h 3"/>
                <a:gd name="T104" fmla="*/ 4 w 4"/>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 h="3">
                  <a:moveTo>
                    <a:pt x="2" y="0"/>
                  </a:moveTo>
                  <a:lnTo>
                    <a:pt x="2" y="0"/>
                  </a:lnTo>
                  <a:lnTo>
                    <a:pt x="3" y="0"/>
                  </a:lnTo>
                  <a:lnTo>
                    <a:pt x="3" y="1"/>
                  </a:lnTo>
                  <a:lnTo>
                    <a:pt x="4" y="1"/>
                  </a:lnTo>
                  <a:lnTo>
                    <a:pt x="3" y="2"/>
                  </a:lnTo>
                  <a:lnTo>
                    <a:pt x="3" y="3"/>
                  </a:lnTo>
                  <a:lnTo>
                    <a:pt x="2" y="3"/>
                  </a:lnTo>
                  <a:lnTo>
                    <a:pt x="1" y="3"/>
                  </a:lnTo>
                  <a:lnTo>
                    <a:pt x="1" y="2"/>
                  </a:lnTo>
                  <a:lnTo>
                    <a:pt x="0" y="2"/>
                  </a:lnTo>
                  <a:lnTo>
                    <a:pt x="0" y="1"/>
                  </a:lnTo>
                  <a:lnTo>
                    <a:pt x="1" y="1"/>
                  </a:lnTo>
                  <a:lnTo>
                    <a:pt x="1" y="0"/>
                  </a:lnTo>
                  <a:lnTo>
                    <a:pt x="2"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76" name="Freeform 74"/>
            <p:cNvSpPr>
              <a:spLocks/>
            </p:cNvSpPr>
            <p:nvPr/>
          </p:nvSpPr>
          <p:spPr bwMode="auto">
            <a:xfrm>
              <a:off x="2186" y="3394"/>
              <a:ext cx="39" cy="15"/>
            </a:xfrm>
            <a:custGeom>
              <a:avLst/>
              <a:gdLst>
                <a:gd name="T0" fmla="*/ 0 w 8"/>
                <a:gd name="T1" fmla="*/ 46875 h 3"/>
                <a:gd name="T2" fmla="*/ 93732 w 8"/>
                <a:gd name="T3" fmla="*/ 46875 h 3"/>
                <a:gd name="T4" fmla="*/ 107279 w 8"/>
                <a:gd name="T5" fmla="*/ 0 h 3"/>
                <a:gd name="T6" fmla="*/ 27685 w 8"/>
                <a:gd name="T7" fmla="*/ 0 h 3"/>
                <a:gd name="T8" fmla="*/ 0 w 8"/>
                <a:gd name="T9" fmla="*/ 46875 h 3"/>
                <a:gd name="T10" fmla="*/ 0 w 8"/>
                <a:gd name="T11" fmla="*/ 46875 h 3"/>
                <a:gd name="T12" fmla="*/ 0 60000 65536"/>
                <a:gd name="T13" fmla="*/ 0 60000 65536"/>
                <a:gd name="T14" fmla="*/ 0 60000 65536"/>
                <a:gd name="T15" fmla="*/ 0 60000 65536"/>
                <a:gd name="T16" fmla="*/ 0 60000 65536"/>
                <a:gd name="T17" fmla="*/ 0 60000 65536"/>
                <a:gd name="T18" fmla="*/ 0 w 8"/>
                <a:gd name="T19" fmla="*/ 0 h 3"/>
                <a:gd name="T20" fmla="*/ 8 w 8"/>
                <a:gd name="T21" fmla="*/ 3 h 3"/>
              </a:gdLst>
              <a:ahLst/>
              <a:cxnLst>
                <a:cxn ang="T12">
                  <a:pos x="T0" y="T1"/>
                </a:cxn>
                <a:cxn ang="T13">
                  <a:pos x="T2" y="T3"/>
                </a:cxn>
                <a:cxn ang="T14">
                  <a:pos x="T4" y="T5"/>
                </a:cxn>
                <a:cxn ang="T15">
                  <a:pos x="T6" y="T7"/>
                </a:cxn>
                <a:cxn ang="T16">
                  <a:pos x="T8" y="T9"/>
                </a:cxn>
                <a:cxn ang="T17">
                  <a:pos x="T10" y="T11"/>
                </a:cxn>
              </a:cxnLst>
              <a:rect l="T18" t="T19" r="T20" b="T21"/>
              <a:pathLst>
                <a:path w="8" h="3">
                  <a:moveTo>
                    <a:pt x="0" y="3"/>
                  </a:moveTo>
                  <a:lnTo>
                    <a:pt x="7" y="3"/>
                  </a:lnTo>
                  <a:lnTo>
                    <a:pt x="8" y="0"/>
                  </a:lnTo>
                  <a:lnTo>
                    <a:pt x="2" y="0"/>
                  </a:lnTo>
                  <a:lnTo>
                    <a:pt x="0" y="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77" name="Freeform 75"/>
            <p:cNvSpPr>
              <a:spLocks/>
            </p:cNvSpPr>
            <p:nvPr/>
          </p:nvSpPr>
          <p:spPr bwMode="auto">
            <a:xfrm>
              <a:off x="2026" y="3321"/>
              <a:ext cx="38" cy="24"/>
            </a:xfrm>
            <a:custGeom>
              <a:avLst/>
              <a:gdLst>
                <a:gd name="T0" fmla="*/ 0 w 8"/>
                <a:gd name="T1" fmla="*/ 48336 h 5"/>
                <a:gd name="T2" fmla="*/ 33549 w 8"/>
                <a:gd name="T3" fmla="*/ 61056 h 5"/>
                <a:gd name="T4" fmla="*/ 67730 w 8"/>
                <a:gd name="T5" fmla="*/ 61056 h 5"/>
                <a:gd name="T6" fmla="*/ 91627 w 8"/>
                <a:gd name="T7" fmla="*/ 25435 h 5"/>
                <a:gd name="T8" fmla="*/ 57983 w 8"/>
                <a:gd name="T9" fmla="*/ 0 h 5"/>
                <a:gd name="T10" fmla="*/ 12207 w 8"/>
                <a:gd name="T11" fmla="*/ 25435 h 5"/>
                <a:gd name="T12" fmla="*/ 0 w 8"/>
                <a:gd name="T13" fmla="*/ 48336 h 5"/>
                <a:gd name="T14" fmla="*/ 0 w 8"/>
                <a:gd name="T15" fmla="*/ 48336 h 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5"/>
                <a:gd name="T26" fmla="*/ 8 w 8"/>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5">
                  <a:moveTo>
                    <a:pt x="0" y="4"/>
                  </a:moveTo>
                  <a:lnTo>
                    <a:pt x="3" y="5"/>
                  </a:lnTo>
                  <a:lnTo>
                    <a:pt x="6" y="5"/>
                  </a:lnTo>
                  <a:lnTo>
                    <a:pt x="8" y="2"/>
                  </a:lnTo>
                  <a:lnTo>
                    <a:pt x="5" y="0"/>
                  </a:lnTo>
                  <a:lnTo>
                    <a:pt x="1" y="2"/>
                  </a:lnTo>
                  <a:lnTo>
                    <a:pt x="0" y="4"/>
                  </a:lnTo>
                  <a:close/>
                </a:path>
              </a:pathLst>
            </a:custGeom>
            <a:solidFill>
              <a:srgbClr val="0000A0"/>
            </a:solidFill>
            <a:ln w="12700" cmpd="sng">
              <a:solidFill>
                <a:schemeClr val="tx1"/>
              </a:solidFill>
              <a:prstDash val="solid"/>
              <a:round/>
              <a:headEnd/>
              <a:tailEnd/>
            </a:ln>
          </p:spPr>
          <p:txBody>
            <a:bodyPr/>
            <a:lstStyle/>
            <a:p>
              <a:endParaRPr lang="en-US"/>
            </a:p>
          </p:txBody>
        </p:sp>
        <p:sp>
          <p:nvSpPr>
            <p:cNvPr id="78" name="Freeform 76"/>
            <p:cNvSpPr>
              <a:spLocks/>
            </p:cNvSpPr>
            <p:nvPr/>
          </p:nvSpPr>
          <p:spPr bwMode="auto">
            <a:xfrm>
              <a:off x="1991" y="3321"/>
              <a:ext cx="20" cy="24"/>
            </a:xfrm>
            <a:custGeom>
              <a:avLst/>
              <a:gdLst>
                <a:gd name="T0" fmla="*/ 0 w 4"/>
                <a:gd name="T1" fmla="*/ 61056 h 5"/>
                <a:gd name="T2" fmla="*/ 62500 w 4"/>
                <a:gd name="T3" fmla="*/ 25435 h 5"/>
                <a:gd name="T4" fmla="*/ 62500 w 4"/>
                <a:gd name="T5" fmla="*/ 0 h 5"/>
                <a:gd name="T6" fmla="*/ 0 w 4"/>
                <a:gd name="T7" fmla="*/ 48336 h 5"/>
                <a:gd name="T8" fmla="*/ 0 w 4"/>
                <a:gd name="T9" fmla="*/ 61056 h 5"/>
                <a:gd name="T10" fmla="*/ 0 w 4"/>
                <a:gd name="T11" fmla="*/ 61056 h 5"/>
                <a:gd name="T12" fmla="*/ 0 60000 65536"/>
                <a:gd name="T13" fmla="*/ 0 60000 65536"/>
                <a:gd name="T14" fmla="*/ 0 60000 65536"/>
                <a:gd name="T15" fmla="*/ 0 60000 65536"/>
                <a:gd name="T16" fmla="*/ 0 60000 65536"/>
                <a:gd name="T17" fmla="*/ 0 60000 65536"/>
                <a:gd name="T18" fmla="*/ 0 w 4"/>
                <a:gd name="T19" fmla="*/ 0 h 5"/>
                <a:gd name="T20" fmla="*/ 4 w 4"/>
                <a:gd name="T21" fmla="*/ 5 h 5"/>
              </a:gdLst>
              <a:ahLst/>
              <a:cxnLst>
                <a:cxn ang="T12">
                  <a:pos x="T0" y="T1"/>
                </a:cxn>
                <a:cxn ang="T13">
                  <a:pos x="T2" y="T3"/>
                </a:cxn>
                <a:cxn ang="T14">
                  <a:pos x="T4" y="T5"/>
                </a:cxn>
                <a:cxn ang="T15">
                  <a:pos x="T6" y="T7"/>
                </a:cxn>
                <a:cxn ang="T16">
                  <a:pos x="T8" y="T9"/>
                </a:cxn>
                <a:cxn ang="T17">
                  <a:pos x="T10" y="T11"/>
                </a:cxn>
              </a:cxnLst>
              <a:rect l="T18" t="T19" r="T20" b="T21"/>
              <a:pathLst>
                <a:path w="4" h="5">
                  <a:moveTo>
                    <a:pt x="0" y="5"/>
                  </a:moveTo>
                  <a:lnTo>
                    <a:pt x="4" y="2"/>
                  </a:lnTo>
                  <a:lnTo>
                    <a:pt x="4" y="0"/>
                  </a:lnTo>
                  <a:lnTo>
                    <a:pt x="0" y="4"/>
                  </a:lnTo>
                  <a:lnTo>
                    <a:pt x="0" y="5"/>
                  </a:lnTo>
                  <a:close/>
                </a:path>
              </a:pathLst>
            </a:custGeom>
            <a:solidFill>
              <a:srgbClr val="0000A0"/>
            </a:solidFill>
            <a:ln w="12700" cmpd="sng">
              <a:solidFill>
                <a:schemeClr val="tx1"/>
              </a:solidFill>
              <a:prstDash val="solid"/>
              <a:round/>
              <a:headEnd/>
              <a:tailEnd/>
            </a:ln>
          </p:spPr>
          <p:txBody>
            <a:bodyPr/>
            <a:lstStyle/>
            <a:p>
              <a:endParaRPr lang="en-US"/>
            </a:p>
          </p:txBody>
        </p:sp>
        <p:sp>
          <p:nvSpPr>
            <p:cNvPr id="79" name="Freeform 77"/>
            <p:cNvSpPr>
              <a:spLocks/>
            </p:cNvSpPr>
            <p:nvPr/>
          </p:nvSpPr>
          <p:spPr bwMode="auto">
            <a:xfrm>
              <a:off x="2128" y="3360"/>
              <a:ext cx="39" cy="34"/>
            </a:xfrm>
            <a:custGeom>
              <a:avLst/>
              <a:gdLst>
                <a:gd name="T0" fmla="*/ 41233 w 8"/>
                <a:gd name="T1" fmla="*/ 91795 h 7"/>
                <a:gd name="T2" fmla="*/ 107279 w 8"/>
                <a:gd name="T3" fmla="*/ 91795 h 7"/>
                <a:gd name="T4" fmla="*/ 107279 w 8"/>
                <a:gd name="T5" fmla="*/ 51219 h 7"/>
                <a:gd name="T6" fmla="*/ 54805 w 8"/>
                <a:gd name="T7" fmla="*/ 0 h 7"/>
                <a:gd name="T8" fmla="*/ 0 w 8"/>
                <a:gd name="T9" fmla="*/ 27273 h 7"/>
                <a:gd name="T10" fmla="*/ 41233 w 8"/>
                <a:gd name="T11" fmla="*/ 91795 h 7"/>
                <a:gd name="T12" fmla="*/ 41233 w 8"/>
                <a:gd name="T13" fmla="*/ 91795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3" y="7"/>
                  </a:moveTo>
                  <a:lnTo>
                    <a:pt x="8" y="7"/>
                  </a:lnTo>
                  <a:lnTo>
                    <a:pt x="8" y="4"/>
                  </a:lnTo>
                  <a:lnTo>
                    <a:pt x="4" y="0"/>
                  </a:lnTo>
                  <a:lnTo>
                    <a:pt x="0" y="2"/>
                  </a:lnTo>
                  <a:lnTo>
                    <a:pt x="3" y="7"/>
                  </a:lnTo>
                  <a:close/>
                </a:path>
              </a:pathLst>
            </a:custGeom>
            <a:solidFill>
              <a:srgbClr val="0000A0"/>
            </a:solidFill>
            <a:ln w="12700" cmpd="sng">
              <a:solidFill>
                <a:schemeClr val="tx1"/>
              </a:solidFill>
              <a:prstDash val="solid"/>
              <a:round/>
              <a:headEnd/>
              <a:tailEnd/>
            </a:ln>
          </p:spPr>
          <p:txBody>
            <a:bodyPr/>
            <a:lstStyle/>
            <a:p>
              <a:endParaRPr lang="en-US"/>
            </a:p>
          </p:txBody>
        </p:sp>
      </p:grpSp>
      <p:sp>
        <p:nvSpPr>
          <p:cNvPr id="80" name="Text Box 117"/>
          <p:cNvSpPr txBox="1">
            <a:spLocks noChangeArrowheads="1"/>
          </p:cNvSpPr>
          <p:nvPr/>
        </p:nvSpPr>
        <p:spPr bwMode="auto">
          <a:xfrm>
            <a:off x="2384425" y="1200150"/>
            <a:ext cx="4974695" cy="307777"/>
          </a:xfrm>
          <a:prstGeom prst="rect">
            <a:avLst/>
          </a:prstGeom>
          <a:noFill/>
          <a:ln w="9525">
            <a:noFill/>
            <a:miter lim="800000"/>
            <a:headEnd/>
            <a:tailEnd/>
          </a:ln>
        </p:spPr>
        <p:txBody>
          <a:bodyPr wrap="none">
            <a:spAutoFit/>
          </a:bodyPr>
          <a:lstStyle/>
          <a:p>
            <a:pPr eaLnBrk="0" hangingPunct="0"/>
            <a:r>
              <a:rPr lang="en-US" sz="1400" dirty="0">
                <a:latin typeface="Verdana" pitchFamily="34" charset="0"/>
              </a:rPr>
              <a:t>(*BMI ≥30, or ~ 30 lbs. overweight for 5’ 4” person)</a:t>
            </a:r>
          </a:p>
        </p:txBody>
      </p:sp>
      <p:grpSp>
        <p:nvGrpSpPr>
          <p:cNvPr id="81" name="Group 91"/>
          <p:cNvGrpSpPr>
            <a:grpSpLocks/>
          </p:cNvGrpSpPr>
          <p:nvPr/>
        </p:nvGrpSpPr>
        <p:grpSpPr bwMode="auto">
          <a:xfrm>
            <a:off x="1557338" y="5562600"/>
            <a:ext cx="8145462" cy="304800"/>
            <a:chOff x="735013" y="5894388"/>
            <a:chExt cx="8145462" cy="304800"/>
          </a:xfrm>
        </p:grpSpPr>
        <p:sp>
          <p:nvSpPr>
            <p:cNvPr id="82" name="Text Box 149"/>
            <p:cNvSpPr txBox="1">
              <a:spLocks noChangeArrowheads="1"/>
            </p:cNvSpPr>
            <p:nvPr/>
          </p:nvSpPr>
          <p:spPr bwMode="auto">
            <a:xfrm>
              <a:off x="735013" y="5894388"/>
              <a:ext cx="8145462" cy="304800"/>
            </a:xfrm>
            <a:prstGeom prst="rect">
              <a:avLst/>
            </a:prstGeom>
            <a:noFill/>
            <a:ln w="9525">
              <a:noFill/>
              <a:miter lim="800000"/>
              <a:headEnd/>
              <a:tailEnd/>
            </a:ln>
          </p:spPr>
          <p:txBody>
            <a:bodyPr>
              <a:spAutoFit/>
            </a:bodyPr>
            <a:lstStyle/>
            <a:p>
              <a:pPr eaLnBrk="0" hangingPunct="0"/>
              <a:r>
                <a:rPr lang="en-US" sz="1400" b="1" dirty="0" smtClean="0">
                  <a:latin typeface="Arial Narrow" pitchFamily="34" charset="0"/>
                </a:rPr>
                <a:t>                        </a:t>
              </a:r>
              <a:r>
                <a:rPr lang="en-US" sz="1400" b="1" dirty="0">
                  <a:latin typeface="Arial Narrow" pitchFamily="34" charset="0"/>
                </a:rPr>
                <a:t>&lt;10%           10%–14%</a:t>
              </a:r>
              <a:r>
                <a:rPr lang="en-US" sz="1400" b="1" dirty="0">
                  <a:solidFill>
                    <a:srgbClr val="000000"/>
                  </a:solidFill>
                  <a:latin typeface="Arial Narrow" pitchFamily="34" charset="0"/>
                </a:rPr>
                <a:t>	    </a:t>
              </a:r>
              <a:r>
                <a:rPr lang="en-US" sz="1400" b="1" dirty="0">
                  <a:latin typeface="Arial Narrow" pitchFamily="34" charset="0"/>
                </a:rPr>
                <a:t>15%–19%           20%–24%        </a:t>
              </a:r>
              <a:r>
                <a:rPr lang="en-US" sz="1400" dirty="0">
                  <a:latin typeface="Arial Narrow" pitchFamily="34" charset="0"/>
                </a:rPr>
                <a:t>  </a:t>
              </a:r>
              <a:r>
                <a:rPr lang="en-US" sz="1400" b="1" dirty="0">
                  <a:latin typeface="Arial Narrow" pitchFamily="34" charset="0"/>
                </a:rPr>
                <a:t>≥25%</a:t>
              </a:r>
              <a:endParaRPr lang="en-US" sz="1400" dirty="0">
                <a:latin typeface="Arial Narrow" pitchFamily="34" charset="0"/>
              </a:endParaRPr>
            </a:p>
          </p:txBody>
        </p:sp>
        <p:sp>
          <p:nvSpPr>
            <p:cNvPr id="84" name="Rectangle 151"/>
            <p:cNvSpPr>
              <a:spLocks noChangeArrowheads="1"/>
            </p:cNvSpPr>
            <p:nvPr/>
          </p:nvSpPr>
          <p:spPr bwMode="auto">
            <a:xfrm>
              <a:off x="1516063" y="5953125"/>
              <a:ext cx="234950" cy="234950"/>
            </a:xfrm>
            <a:prstGeom prst="rect">
              <a:avLst/>
            </a:prstGeom>
            <a:solidFill>
              <a:srgbClr val="99CCFF"/>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85" name="Rectangle 152"/>
            <p:cNvSpPr>
              <a:spLocks noChangeArrowheads="1"/>
            </p:cNvSpPr>
            <p:nvPr/>
          </p:nvSpPr>
          <p:spPr bwMode="auto">
            <a:xfrm>
              <a:off x="2322513" y="5951538"/>
              <a:ext cx="234950" cy="234950"/>
            </a:xfrm>
            <a:prstGeom prst="rect">
              <a:avLst/>
            </a:prstGeom>
            <a:solidFill>
              <a:srgbClr val="6699FF"/>
            </a:solidFill>
            <a:ln w="9525">
              <a:solidFill>
                <a:schemeClr val="tx1"/>
              </a:solidFill>
              <a:miter lim="800000"/>
              <a:headEnd/>
              <a:tailEnd/>
            </a:ln>
          </p:spPr>
          <p:txBody>
            <a:bodyPr wrap="none" anchor="ctr"/>
            <a:lstStyle/>
            <a:p>
              <a:pPr algn="ctr" eaLnBrk="0" hangingPunct="0"/>
              <a:endParaRPr lang="en-US">
                <a:solidFill>
                  <a:srgbClr val="000000"/>
                </a:solidFill>
              </a:endParaRPr>
            </a:p>
          </p:txBody>
        </p:sp>
        <p:sp>
          <p:nvSpPr>
            <p:cNvPr id="86" name="Rectangle 153"/>
            <p:cNvSpPr>
              <a:spLocks noChangeArrowheads="1"/>
            </p:cNvSpPr>
            <p:nvPr/>
          </p:nvSpPr>
          <p:spPr bwMode="auto">
            <a:xfrm>
              <a:off x="3443288" y="5961063"/>
              <a:ext cx="234950" cy="234950"/>
            </a:xfrm>
            <a:prstGeom prst="rect">
              <a:avLst/>
            </a:prstGeom>
            <a:solidFill>
              <a:srgbClr val="0000A0"/>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87" name="Rectangle 154"/>
            <p:cNvSpPr>
              <a:spLocks noChangeArrowheads="1"/>
            </p:cNvSpPr>
            <p:nvPr/>
          </p:nvSpPr>
          <p:spPr bwMode="auto">
            <a:xfrm>
              <a:off x="5621338" y="5948363"/>
              <a:ext cx="234950" cy="234950"/>
            </a:xfrm>
            <a:prstGeom prst="rect">
              <a:avLst/>
            </a:prstGeom>
            <a:solidFill>
              <a:srgbClr val="ED4213"/>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88" name="Rectangle 155"/>
            <p:cNvSpPr>
              <a:spLocks noChangeArrowheads="1"/>
            </p:cNvSpPr>
            <p:nvPr/>
          </p:nvSpPr>
          <p:spPr bwMode="auto">
            <a:xfrm>
              <a:off x="4541838" y="5945188"/>
              <a:ext cx="234950" cy="234950"/>
            </a:xfrm>
            <a:prstGeom prst="rect">
              <a:avLst/>
            </a:prstGeom>
            <a:solidFill>
              <a:srgbClr val="FFC66D"/>
            </a:solidFill>
            <a:ln w="9525">
              <a:solidFill>
                <a:schemeClr val="tx1"/>
              </a:solidFill>
              <a:miter lim="800000"/>
              <a:headEnd/>
              <a:tailEnd/>
            </a:ln>
          </p:spPr>
          <p:txBody>
            <a:bodyPr wrap="none" anchor="ctr"/>
            <a:lstStyle/>
            <a:p>
              <a:pPr eaLnBrk="0" hangingPunct="0"/>
              <a:endParaRPr lang="en-US">
                <a:solidFill>
                  <a:srgbClr val="000000"/>
                </a:solidFill>
              </a:endParaRPr>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458200" y="6613525"/>
            <a:ext cx="517525" cy="244475"/>
          </a:xfrm>
          <a:prstGeom prst="rect">
            <a:avLst/>
          </a:prstGeom>
          <a:noFill/>
        </p:spPr>
        <p:txBody>
          <a:bodyPr/>
          <a:lstStyle/>
          <a:p>
            <a:fld id="{D179B237-DF3C-4630-8BDB-79A8186C68DA}" type="slidenum">
              <a:rPr lang="en-US" smtClean="0">
                <a:latin typeface="Arial" pitchFamily="34" charset="0"/>
              </a:rPr>
              <a:pPr/>
              <a:t>22</a:t>
            </a:fld>
            <a:endParaRPr lang="en-US" smtClean="0">
              <a:latin typeface="Arial" pitchFamily="34" charset="0"/>
            </a:endParaRPr>
          </a:p>
        </p:txBody>
      </p:sp>
      <p:sp>
        <p:nvSpPr>
          <p:cNvPr id="3" name="Freeform 2"/>
          <p:cNvSpPr>
            <a:spLocks/>
          </p:cNvSpPr>
          <p:nvPr/>
        </p:nvSpPr>
        <p:spPr bwMode="auto">
          <a:xfrm>
            <a:off x="4514850" y="2003425"/>
            <a:ext cx="723900" cy="427038"/>
          </a:xfrm>
          <a:custGeom>
            <a:avLst/>
            <a:gdLst>
              <a:gd name="T0" fmla="*/ 0 w 89"/>
              <a:gd name="T1" fmla="*/ 2147483647 h 55"/>
              <a:gd name="T2" fmla="*/ 2147483647 w 89"/>
              <a:gd name="T3" fmla="*/ 0 h 55"/>
              <a:gd name="T4" fmla="*/ 2147483647 w 89"/>
              <a:gd name="T5" fmla="*/ 2147483647 h 55"/>
              <a:gd name="T6" fmla="*/ 2147483647 w 89"/>
              <a:gd name="T7" fmla="*/ 2147483647 h 55"/>
              <a:gd name="T8" fmla="*/ 2147483647 w 89"/>
              <a:gd name="T9" fmla="*/ 2147483647 h 55"/>
              <a:gd name="T10" fmla="*/ 2147483647 w 89"/>
              <a:gd name="T11" fmla="*/ 2147483647 h 55"/>
              <a:gd name="T12" fmla="*/ 2147483647 w 89"/>
              <a:gd name="T13" fmla="*/ 2147483647 h 55"/>
              <a:gd name="T14" fmla="*/ 2147483647 w 89"/>
              <a:gd name="T15" fmla="*/ 2147483647 h 55"/>
              <a:gd name="T16" fmla="*/ 2147483647 w 89"/>
              <a:gd name="T17" fmla="*/ 2147483647 h 55"/>
              <a:gd name="T18" fmla="*/ 2147483647 w 89"/>
              <a:gd name="T19" fmla="*/ 2147483647 h 55"/>
              <a:gd name="T20" fmla="*/ 2147483647 w 89"/>
              <a:gd name="T21" fmla="*/ 2147483647 h 55"/>
              <a:gd name="T22" fmla="*/ 2147483647 w 89"/>
              <a:gd name="T23" fmla="*/ 2147483647 h 55"/>
              <a:gd name="T24" fmla="*/ 2147483647 w 89"/>
              <a:gd name="T25" fmla="*/ 2147483647 h 55"/>
              <a:gd name="T26" fmla="*/ 2147483647 w 89"/>
              <a:gd name="T27" fmla="*/ 2147483647 h 55"/>
              <a:gd name="T28" fmla="*/ 2147483647 w 89"/>
              <a:gd name="T29" fmla="*/ 2147483647 h 55"/>
              <a:gd name="T30" fmla="*/ 2147483647 w 89"/>
              <a:gd name="T31" fmla="*/ 2147483647 h 55"/>
              <a:gd name="T32" fmla="*/ 2147483647 w 89"/>
              <a:gd name="T33" fmla="*/ 2147483647 h 55"/>
              <a:gd name="T34" fmla="*/ 2147483647 w 89"/>
              <a:gd name="T35" fmla="*/ 2147483647 h 55"/>
              <a:gd name="T36" fmla="*/ 2147483647 w 89"/>
              <a:gd name="T37" fmla="*/ 2147483647 h 55"/>
              <a:gd name="T38" fmla="*/ 0 w 89"/>
              <a:gd name="T39" fmla="*/ 2147483647 h 55"/>
              <a:gd name="T40" fmla="*/ 0 w 89"/>
              <a:gd name="T41" fmla="*/ 2147483647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9"/>
              <a:gd name="T64" fmla="*/ 0 h 55"/>
              <a:gd name="T65" fmla="*/ 89 w 89"/>
              <a:gd name="T66" fmla="*/ 55 h 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 name="Freeform 3"/>
          <p:cNvSpPr>
            <a:spLocks/>
          </p:cNvSpPr>
          <p:nvPr/>
        </p:nvSpPr>
        <p:spPr bwMode="auto">
          <a:xfrm>
            <a:off x="4483100" y="2398713"/>
            <a:ext cx="766763" cy="495300"/>
          </a:xfrm>
          <a:custGeom>
            <a:avLst/>
            <a:gdLst>
              <a:gd name="T0" fmla="*/ 0 w 94"/>
              <a:gd name="T1" fmla="*/ 2147483647 h 64"/>
              <a:gd name="T2" fmla="*/ 2147483647 w 94"/>
              <a:gd name="T3" fmla="*/ 2147483647 h 64"/>
              <a:gd name="T4" fmla="*/ 2147483647 w 94"/>
              <a:gd name="T5" fmla="*/ 0 h 64"/>
              <a:gd name="T6" fmla="*/ 2147483647 w 94"/>
              <a:gd name="T7" fmla="*/ 2147483647 h 64"/>
              <a:gd name="T8" fmla="*/ 2147483647 w 94"/>
              <a:gd name="T9" fmla="*/ 2147483647 h 64"/>
              <a:gd name="T10" fmla="*/ 2147483647 w 94"/>
              <a:gd name="T11" fmla="*/ 2147483647 h 64"/>
              <a:gd name="T12" fmla="*/ 2147483647 w 94"/>
              <a:gd name="T13" fmla="*/ 2147483647 h 64"/>
              <a:gd name="T14" fmla="*/ 2147483647 w 94"/>
              <a:gd name="T15" fmla="*/ 2147483647 h 64"/>
              <a:gd name="T16" fmla="*/ 2147483647 w 94"/>
              <a:gd name="T17" fmla="*/ 2147483647 h 64"/>
              <a:gd name="T18" fmla="*/ 2147483647 w 94"/>
              <a:gd name="T19" fmla="*/ 2147483647 h 64"/>
              <a:gd name="T20" fmla="*/ 2147483647 w 94"/>
              <a:gd name="T21" fmla="*/ 2147483647 h 64"/>
              <a:gd name="T22" fmla="*/ 2147483647 w 94"/>
              <a:gd name="T23" fmla="*/ 2147483647 h 64"/>
              <a:gd name="T24" fmla="*/ 2147483647 w 94"/>
              <a:gd name="T25" fmla="*/ 2147483647 h 64"/>
              <a:gd name="T26" fmla="*/ 2147483647 w 94"/>
              <a:gd name="T27" fmla="*/ 2147483647 h 64"/>
              <a:gd name="T28" fmla="*/ 2147483647 w 94"/>
              <a:gd name="T29" fmla="*/ 2147483647 h 64"/>
              <a:gd name="T30" fmla="*/ 2147483647 w 94"/>
              <a:gd name="T31" fmla="*/ 2147483647 h 64"/>
              <a:gd name="T32" fmla="*/ 2147483647 w 94"/>
              <a:gd name="T33" fmla="*/ 2147483647 h 64"/>
              <a:gd name="T34" fmla="*/ 2147483647 w 94"/>
              <a:gd name="T35" fmla="*/ 2147483647 h 64"/>
              <a:gd name="T36" fmla="*/ 2147483647 w 94"/>
              <a:gd name="T37" fmla="*/ 2147483647 h 64"/>
              <a:gd name="T38" fmla="*/ 2147483647 w 94"/>
              <a:gd name="T39" fmla="*/ 2147483647 h 64"/>
              <a:gd name="T40" fmla="*/ 2147483647 w 94"/>
              <a:gd name="T41" fmla="*/ 2147483647 h 64"/>
              <a:gd name="T42" fmla="*/ 2147483647 w 94"/>
              <a:gd name="T43" fmla="*/ 2147483647 h 64"/>
              <a:gd name="T44" fmla="*/ 2147483647 w 94"/>
              <a:gd name="T45" fmla="*/ 2147483647 h 64"/>
              <a:gd name="T46" fmla="*/ 2147483647 w 94"/>
              <a:gd name="T47" fmla="*/ 2147483647 h 64"/>
              <a:gd name="T48" fmla="*/ 2147483647 w 94"/>
              <a:gd name="T49" fmla="*/ 2147483647 h 64"/>
              <a:gd name="T50" fmla="*/ 2147483647 w 94"/>
              <a:gd name="T51" fmla="*/ 2147483647 h 64"/>
              <a:gd name="T52" fmla="*/ 2147483647 w 94"/>
              <a:gd name="T53" fmla="*/ 2147483647 h 64"/>
              <a:gd name="T54" fmla="*/ 2147483647 w 94"/>
              <a:gd name="T55" fmla="*/ 2147483647 h 64"/>
              <a:gd name="T56" fmla="*/ 2147483647 w 94"/>
              <a:gd name="T57" fmla="*/ 2147483647 h 64"/>
              <a:gd name="T58" fmla="*/ 2147483647 w 94"/>
              <a:gd name="T59" fmla="*/ 2147483647 h 64"/>
              <a:gd name="T60" fmla="*/ 2147483647 w 94"/>
              <a:gd name="T61" fmla="*/ 2147483647 h 64"/>
              <a:gd name="T62" fmla="*/ 2147483647 w 94"/>
              <a:gd name="T63" fmla="*/ 2147483647 h 64"/>
              <a:gd name="T64" fmla="*/ 2147483647 w 94"/>
              <a:gd name="T65" fmla="*/ 2147483647 h 64"/>
              <a:gd name="T66" fmla="*/ 2147483647 w 94"/>
              <a:gd name="T67" fmla="*/ 2147483647 h 64"/>
              <a:gd name="T68" fmla="*/ 2147483647 w 94"/>
              <a:gd name="T69" fmla="*/ 2147483647 h 64"/>
              <a:gd name="T70" fmla="*/ 0 w 94"/>
              <a:gd name="T71" fmla="*/ 2147483647 h 64"/>
              <a:gd name="T72" fmla="*/ 0 w 94"/>
              <a:gd name="T73" fmla="*/ 2147483647 h 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4"/>
              <a:gd name="T112" fmla="*/ 0 h 64"/>
              <a:gd name="T113" fmla="*/ 94 w 94"/>
              <a:gd name="T114" fmla="*/ 64 h 6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4" h="64">
                <a:moveTo>
                  <a:pt x="0" y="51"/>
                </a:moveTo>
                <a:lnTo>
                  <a:pt x="3" y="17"/>
                </a:lnTo>
                <a:lnTo>
                  <a:pt x="4" y="0"/>
                </a:lnTo>
                <a:lnTo>
                  <a:pt x="93" y="4"/>
                </a:lnTo>
                <a:lnTo>
                  <a:pt x="93" y="6"/>
                </a:lnTo>
                <a:lnTo>
                  <a:pt x="92" y="7"/>
                </a:lnTo>
                <a:lnTo>
                  <a:pt x="90" y="10"/>
                </a:lnTo>
                <a:lnTo>
                  <a:pt x="90" y="11"/>
                </a:lnTo>
                <a:lnTo>
                  <a:pt x="94" y="15"/>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 name="Freeform 5"/>
          <p:cNvSpPr>
            <a:spLocks/>
          </p:cNvSpPr>
          <p:nvPr/>
        </p:nvSpPr>
        <p:spPr bwMode="auto">
          <a:xfrm>
            <a:off x="4637088" y="3203575"/>
            <a:ext cx="812800" cy="411163"/>
          </a:xfrm>
          <a:custGeom>
            <a:avLst/>
            <a:gdLst>
              <a:gd name="T0" fmla="*/ 2147483647 w 100"/>
              <a:gd name="T1" fmla="*/ 0 h 53"/>
              <a:gd name="T2" fmla="*/ 2147483647 w 100"/>
              <a:gd name="T3" fmla="*/ 2147483647 h 53"/>
              <a:gd name="T4" fmla="*/ 2147483647 w 100"/>
              <a:gd name="T5" fmla="*/ 2147483647 h 53"/>
              <a:gd name="T6" fmla="*/ 2147483647 w 100"/>
              <a:gd name="T7" fmla="*/ 2147483647 h 53"/>
              <a:gd name="T8" fmla="*/ 2147483647 w 100"/>
              <a:gd name="T9" fmla="*/ 2147483647 h 53"/>
              <a:gd name="T10" fmla="*/ 2147483647 w 100"/>
              <a:gd name="T11" fmla="*/ 2147483647 h 53"/>
              <a:gd name="T12" fmla="*/ 2147483647 w 100"/>
              <a:gd name="T13" fmla="*/ 2147483647 h 53"/>
              <a:gd name="T14" fmla="*/ 2147483647 w 100"/>
              <a:gd name="T15" fmla="*/ 2147483647 h 53"/>
              <a:gd name="T16" fmla="*/ 2147483647 w 100"/>
              <a:gd name="T17" fmla="*/ 2147483647 h 53"/>
              <a:gd name="T18" fmla="*/ 2147483647 w 100"/>
              <a:gd name="T19" fmla="*/ 2147483647 h 53"/>
              <a:gd name="T20" fmla="*/ 2147483647 w 100"/>
              <a:gd name="T21" fmla="*/ 2147483647 h 53"/>
              <a:gd name="T22" fmla="*/ 2147483647 w 100"/>
              <a:gd name="T23" fmla="*/ 2147483647 h 53"/>
              <a:gd name="T24" fmla="*/ 0 w 100"/>
              <a:gd name="T25" fmla="*/ 2147483647 h 53"/>
              <a:gd name="T26" fmla="*/ 2147483647 w 100"/>
              <a:gd name="T27" fmla="*/ 0 h 53"/>
              <a:gd name="T28" fmla="*/ 2147483647 w 100"/>
              <a:gd name="T29" fmla="*/ 0 h 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0"/>
              <a:gd name="T46" fmla="*/ 0 h 53"/>
              <a:gd name="T47" fmla="*/ 100 w 100"/>
              <a:gd name="T48" fmla="*/ 53 h 5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6" name="Freeform 7"/>
          <p:cNvSpPr>
            <a:spLocks/>
          </p:cNvSpPr>
          <p:nvPr/>
        </p:nvSpPr>
        <p:spPr bwMode="auto">
          <a:xfrm>
            <a:off x="5232400" y="2740025"/>
            <a:ext cx="666750" cy="417513"/>
          </a:xfrm>
          <a:custGeom>
            <a:avLst/>
            <a:gdLst>
              <a:gd name="T0" fmla="*/ 2147483647 w 82"/>
              <a:gd name="T1" fmla="*/ 0 h 54"/>
              <a:gd name="T2" fmla="*/ 2147483647 w 82"/>
              <a:gd name="T3" fmla="*/ 2147483647 h 54"/>
              <a:gd name="T4" fmla="*/ 2147483647 w 82"/>
              <a:gd name="T5" fmla="*/ 2147483647 h 54"/>
              <a:gd name="T6" fmla="*/ 2147483647 w 82"/>
              <a:gd name="T7" fmla="*/ 2147483647 h 54"/>
              <a:gd name="T8" fmla="*/ 2147483647 w 82"/>
              <a:gd name="T9" fmla="*/ 2147483647 h 54"/>
              <a:gd name="T10" fmla="*/ 2147483647 w 82"/>
              <a:gd name="T11" fmla="*/ 2147483647 h 54"/>
              <a:gd name="T12" fmla="*/ 2147483647 w 82"/>
              <a:gd name="T13" fmla="*/ 2147483647 h 54"/>
              <a:gd name="T14" fmla="*/ 2147483647 w 82"/>
              <a:gd name="T15" fmla="*/ 2147483647 h 54"/>
              <a:gd name="T16" fmla="*/ 2147483647 w 82"/>
              <a:gd name="T17" fmla="*/ 2147483647 h 54"/>
              <a:gd name="T18" fmla="*/ 2147483647 w 82"/>
              <a:gd name="T19" fmla="*/ 2147483647 h 54"/>
              <a:gd name="T20" fmla="*/ 2147483647 w 82"/>
              <a:gd name="T21" fmla="*/ 2147483647 h 54"/>
              <a:gd name="T22" fmla="*/ 2147483647 w 82"/>
              <a:gd name="T23" fmla="*/ 2147483647 h 54"/>
              <a:gd name="T24" fmla="*/ 2147483647 w 82"/>
              <a:gd name="T25" fmla="*/ 2147483647 h 54"/>
              <a:gd name="T26" fmla="*/ 2147483647 w 82"/>
              <a:gd name="T27" fmla="*/ 2147483647 h 54"/>
              <a:gd name="T28" fmla="*/ 2147483647 w 82"/>
              <a:gd name="T29" fmla="*/ 2147483647 h 54"/>
              <a:gd name="T30" fmla="*/ 2147483647 w 82"/>
              <a:gd name="T31" fmla="*/ 2147483647 h 54"/>
              <a:gd name="T32" fmla="*/ 2147483647 w 82"/>
              <a:gd name="T33" fmla="*/ 2147483647 h 54"/>
              <a:gd name="T34" fmla="*/ 2147483647 w 82"/>
              <a:gd name="T35" fmla="*/ 2147483647 h 54"/>
              <a:gd name="T36" fmla="*/ 2147483647 w 82"/>
              <a:gd name="T37" fmla="*/ 2147483647 h 54"/>
              <a:gd name="T38" fmla="*/ 2147483647 w 82"/>
              <a:gd name="T39" fmla="*/ 2147483647 h 54"/>
              <a:gd name="T40" fmla="*/ 2147483647 w 82"/>
              <a:gd name="T41" fmla="*/ 2147483647 h 54"/>
              <a:gd name="T42" fmla="*/ 2147483647 w 82"/>
              <a:gd name="T43" fmla="*/ 2147483647 h 54"/>
              <a:gd name="T44" fmla="*/ 2147483647 w 82"/>
              <a:gd name="T45" fmla="*/ 2147483647 h 54"/>
              <a:gd name="T46" fmla="*/ 2147483647 w 82"/>
              <a:gd name="T47" fmla="*/ 2147483647 h 54"/>
              <a:gd name="T48" fmla="*/ 2147483647 w 82"/>
              <a:gd name="T49" fmla="*/ 2147483647 h 54"/>
              <a:gd name="T50" fmla="*/ 2147483647 w 82"/>
              <a:gd name="T51" fmla="*/ 2147483647 h 54"/>
              <a:gd name="T52" fmla="*/ 2147483647 w 82"/>
              <a:gd name="T53" fmla="*/ 2147483647 h 54"/>
              <a:gd name="T54" fmla="*/ 2147483647 w 82"/>
              <a:gd name="T55" fmla="*/ 2147483647 h 54"/>
              <a:gd name="T56" fmla="*/ 2147483647 w 82"/>
              <a:gd name="T57" fmla="*/ 2147483647 h 54"/>
              <a:gd name="T58" fmla="*/ 2147483647 w 82"/>
              <a:gd name="T59" fmla="*/ 2147483647 h 54"/>
              <a:gd name="T60" fmla="*/ 2147483647 w 82"/>
              <a:gd name="T61" fmla="*/ 2147483647 h 54"/>
              <a:gd name="T62" fmla="*/ 2147483647 w 82"/>
              <a:gd name="T63" fmla="*/ 2147483647 h 54"/>
              <a:gd name="T64" fmla="*/ 2147483647 w 82"/>
              <a:gd name="T65" fmla="*/ 2147483647 h 54"/>
              <a:gd name="T66" fmla="*/ 2147483647 w 82"/>
              <a:gd name="T67" fmla="*/ 2147483647 h 54"/>
              <a:gd name="T68" fmla="*/ 2147483647 w 82"/>
              <a:gd name="T69" fmla="*/ 2147483647 h 54"/>
              <a:gd name="T70" fmla="*/ 2147483647 w 82"/>
              <a:gd name="T71" fmla="*/ 2147483647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54"/>
              <a:gd name="T110" fmla="*/ 82 w 82"/>
              <a:gd name="T111" fmla="*/ 54 h 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18"/>
                </a:lnTo>
                <a:lnTo>
                  <a:pt x="0" y="15"/>
                </a:lnTo>
                <a:lnTo>
                  <a:pt x="2" y="12"/>
                </a:lnTo>
                <a:lnTo>
                  <a:pt x="1" y="10"/>
                </a:lnTo>
                <a:lnTo>
                  <a:pt x="2" y="10"/>
                </a:lnTo>
                <a:lnTo>
                  <a:pt x="2" y="7"/>
                </a:lnTo>
                <a:lnTo>
                  <a:pt x="1" y="6"/>
                </a:lnTo>
                <a:lnTo>
                  <a:pt x="2" y="4"/>
                </a:lnTo>
                <a:lnTo>
                  <a:pt x="1" y="3"/>
                </a:lnTo>
                <a:lnTo>
                  <a:pt x="0" y="2"/>
                </a:lnTo>
                <a:lnTo>
                  <a:pt x="2" y="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7" name="Freeform 9"/>
          <p:cNvSpPr>
            <a:spLocks/>
          </p:cNvSpPr>
          <p:nvPr/>
        </p:nvSpPr>
        <p:spPr bwMode="auto">
          <a:xfrm>
            <a:off x="5597525" y="2282825"/>
            <a:ext cx="577850" cy="588963"/>
          </a:xfrm>
          <a:custGeom>
            <a:avLst/>
            <a:gdLst>
              <a:gd name="T0" fmla="*/ 2147483647 w 71"/>
              <a:gd name="T1" fmla="*/ 2147483647 h 76"/>
              <a:gd name="T2" fmla="*/ 2147483647 w 71"/>
              <a:gd name="T3" fmla="*/ 2147483647 h 76"/>
              <a:gd name="T4" fmla="*/ 2147483647 w 71"/>
              <a:gd name="T5" fmla="*/ 2147483647 h 76"/>
              <a:gd name="T6" fmla="*/ 2147483647 w 71"/>
              <a:gd name="T7" fmla="*/ 2147483647 h 76"/>
              <a:gd name="T8" fmla="*/ 2147483647 w 71"/>
              <a:gd name="T9" fmla="*/ 2147483647 h 76"/>
              <a:gd name="T10" fmla="*/ 2147483647 w 71"/>
              <a:gd name="T11" fmla="*/ 2147483647 h 76"/>
              <a:gd name="T12" fmla="*/ 2147483647 w 71"/>
              <a:gd name="T13" fmla="*/ 2147483647 h 76"/>
              <a:gd name="T14" fmla="*/ 2147483647 w 71"/>
              <a:gd name="T15" fmla="*/ 2147483647 h 76"/>
              <a:gd name="T16" fmla="*/ 2147483647 w 71"/>
              <a:gd name="T17" fmla="*/ 2147483647 h 76"/>
              <a:gd name="T18" fmla="*/ 2147483647 w 71"/>
              <a:gd name="T19" fmla="*/ 2147483647 h 76"/>
              <a:gd name="T20" fmla="*/ 2147483647 w 71"/>
              <a:gd name="T21" fmla="*/ 2147483647 h 76"/>
              <a:gd name="T22" fmla="*/ 2147483647 w 71"/>
              <a:gd name="T23" fmla="*/ 2147483647 h 76"/>
              <a:gd name="T24" fmla="*/ 2147483647 w 71"/>
              <a:gd name="T25" fmla="*/ 2147483647 h 76"/>
              <a:gd name="T26" fmla="*/ 2147483647 w 71"/>
              <a:gd name="T27" fmla="*/ 2147483647 h 76"/>
              <a:gd name="T28" fmla="*/ 0 w 71"/>
              <a:gd name="T29" fmla="*/ 2147483647 h 76"/>
              <a:gd name="T30" fmla="*/ 2147483647 w 71"/>
              <a:gd name="T31" fmla="*/ 2147483647 h 76"/>
              <a:gd name="T32" fmla="*/ 2147483647 w 71"/>
              <a:gd name="T33" fmla="*/ 2147483647 h 76"/>
              <a:gd name="T34" fmla="*/ 2147483647 w 71"/>
              <a:gd name="T35" fmla="*/ 2147483647 h 76"/>
              <a:gd name="T36" fmla="*/ 2147483647 w 71"/>
              <a:gd name="T37" fmla="*/ 2147483647 h 76"/>
              <a:gd name="T38" fmla="*/ 2147483647 w 71"/>
              <a:gd name="T39" fmla="*/ 2147483647 h 76"/>
              <a:gd name="T40" fmla="*/ 2147483647 w 71"/>
              <a:gd name="T41" fmla="*/ 2147483647 h 76"/>
              <a:gd name="T42" fmla="*/ 2147483647 w 71"/>
              <a:gd name="T43" fmla="*/ 2147483647 h 76"/>
              <a:gd name="T44" fmla="*/ 2147483647 w 71"/>
              <a:gd name="T45" fmla="*/ 2147483647 h 76"/>
              <a:gd name="T46" fmla="*/ 2147483647 w 71"/>
              <a:gd name="T47" fmla="*/ 2147483647 h 76"/>
              <a:gd name="T48" fmla="*/ 2147483647 w 71"/>
              <a:gd name="T49" fmla="*/ 2147483647 h 76"/>
              <a:gd name="T50" fmla="*/ 2147483647 w 71"/>
              <a:gd name="T51" fmla="*/ 2147483647 h 76"/>
              <a:gd name="T52" fmla="*/ 2147483647 w 71"/>
              <a:gd name="T53" fmla="*/ 2147483647 h 76"/>
              <a:gd name="T54" fmla="*/ 2147483647 w 71"/>
              <a:gd name="T55" fmla="*/ 2147483647 h 76"/>
              <a:gd name="T56" fmla="*/ 2147483647 w 71"/>
              <a:gd name="T57" fmla="*/ 2147483647 h 76"/>
              <a:gd name="T58" fmla="*/ 2147483647 w 71"/>
              <a:gd name="T59" fmla="*/ 2147483647 h 76"/>
              <a:gd name="T60" fmla="*/ 2147483647 w 71"/>
              <a:gd name="T61" fmla="*/ 2147483647 h 76"/>
              <a:gd name="T62" fmla="*/ 2147483647 w 71"/>
              <a:gd name="T63" fmla="*/ 2147483647 h 76"/>
              <a:gd name="T64" fmla="*/ 2147483647 w 71"/>
              <a:gd name="T65" fmla="*/ 2147483647 h 76"/>
              <a:gd name="T66" fmla="*/ 2147483647 w 71"/>
              <a:gd name="T67" fmla="*/ 2147483647 h 76"/>
              <a:gd name="T68" fmla="*/ 2147483647 w 71"/>
              <a:gd name="T69" fmla="*/ 2147483647 h 76"/>
              <a:gd name="T70" fmla="*/ 2147483647 w 71"/>
              <a:gd name="T71" fmla="*/ 2147483647 h 76"/>
              <a:gd name="T72" fmla="*/ 2147483647 w 71"/>
              <a:gd name="T73" fmla="*/ 2147483647 h 76"/>
              <a:gd name="T74" fmla="*/ 2147483647 w 71"/>
              <a:gd name="T75" fmla="*/ 2147483647 h 76"/>
              <a:gd name="T76" fmla="*/ 2147483647 w 71"/>
              <a:gd name="T77" fmla="*/ 2147483647 h 76"/>
              <a:gd name="T78" fmla="*/ 2147483647 w 71"/>
              <a:gd name="T79" fmla="*/ 2147483647 h 76"/>
              <a:gd name="T80" fmla="*/ 2147483647 w 71"/>
              <a:gd name="T81" fmla="*/ 2147483647 h 76"/>
              <a:gd name="T82" fmla="*/ 2147483647 w 71"/>
              <a:gd name="T83" fmla="*/ 2147483647 h 76"/>
              <a:gd name="T84" fmla="*/ 2147483647 w 71"/>
              <a:gd name="T85" fmla="*/ 2147483647 h 76"/>
              <a:gd name="T86" fmla="*/ 2147483647 w 71"/>
              <a:gd name="T87" fmla="*/ 2147483647 h 76"/>
              <a:gd name="T88" fmla="*/ 2147483647 w 71"/>
              <a:gd name="T89" fmla="*/ 2147483647 h 76"/>
              <a:gd name="T90" fmla="*/ 2147483647 w 71"/>
              <a:gd name="T91" fmla="*/ 2147483647 h 76"/>
              <a:gd name="T92" fmla="*/ 2147483647 w 71"/>
              <a:gd name="T93" fmla="*/ 2147483647 h 76"/>
              <a:gd name="T94" fmla="*/ 2147483647 w 71"/>
              <a:gd name="T95" fmla="*/ 2147483647 h 76"/>
              <a:gd name="T96" fmla="*/ 2147483647 w 71"/>
              <a:gd name="T97" fmla="*/ 2147483647 h 76"/>
              <a:gd name="T98" fmla="*/ 2147483647 w 71"/>
              <a:gd name="T99" fmla="*/ 2147483647 h 76"/>
              <a:gd name="T100" fmla="*/ 2147483647 w 71"/>
              <a:gd name="T101" fmla="*/ 2147483647 h 76"/>
              <a:gd name="T102" fmla="*/ 2147483647 w 71"/>
              <a:gd name="T103" fmla="*/ 2147483647 h 76"/>
              <a:gd name="T104" fmla="*/ 2147483647 w 71"/>
              <a:gd name="T105" fmla="*/ 2147483647 h 76"/>
              <a:gd name="T106" fmla="*/ 2147483647 w 71"/>
              <a:gd name="T107" fmla="*/ 2147483647 h 76"/>
              <a:gd name="T108" fmla="*/ 2147483647 w 71"/>
              <a:gd name="T109" fmla="*/ 2147483647 h 76"/>
              <a:gd name="T110" fmla="*/ 2147483647 w 71"/>
              <a:gd name="T111" fmla="*/ 2147483647 h 76"/>
              <a:gd name="T112" fmla="*/ 2147483647 w 71"/>
              <a:gd name="T113" fmla="*/ 2147483647 h 76"/>
              <a:gd name="T114" fmla="*/ 2147483647 w 71"/>
              <a:gd name="T115" fmla="*/ 2147483647 h 76"/>
              <a:gd name="T116" fmla="*/ 2147483647 w 71"/>
              <a:gd name="T117" fmla="*/ 2147483647 h 76"/>
              <a:gd name="T118" fmla="*/ 2147483647 w 71"/>
              <a:gd name="T119" fmla="*/ 2147483647 h 76"/>
              <a:gd name="T120" fmla="*/ 2147483647 w 71"/>
              <a:gd name="T121" fmla="*/ 2147483647 h 76"/>
              <a:gd name="T122" fmla="*/ 2147483647 w 71"/>
              <a:gd name="T123" fmla="*/ 2147483647 h 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
              <a:gd name="T187" fmla="*/ 0 h 76"/>
              <a:gd name="T188" fmla="*/ 71 w 71"/>
              <a:gd name="T189" fmla="*/ 76 h 7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1" y="15"/>
                </a:lnTo>
                <a:lnTo>
                  <a:pt x="54" y="15"/>
                </a:lnTo>
                <a:lnTo>
                  <a:pt x="56" y="16"/>
                </a:lnTo>
                <a:lnTo>
                  <a:pt x="57" y="17"/>
                </a:lnTo>
                <a:lnTo>
                  <a:pt x="56" y="17"/>
                </a:lnTo>
                <a:lnTo>
                  <a:pt x="56" y="18"/>
                </a:lnTo>
                <a:lnTo>
                  <a:pt x="58" y="18"/>
                </a:lnTo>
                <a:lnTo>
                  <a:pt x="60" y="19"/>
                </a:lnTo>
                <a:lnTo>
                  <a:pt x="61" y="21"/>
                </a:lnTo>
                <a:lnTo>
                  <a:pt x="60" y="25"/>
                </a:lnTo>
                <a:lnTo>
                  <a:pt x="62" y="25"/>
                </a:lnTo>
                <a:lnTo>
                  <a:pt x="63" y="25"/>
                </a:lnTo>
                <a:lnTo>
                  <a:pt x="62" y="26"/>
                </a:lnTo>
                <a:lnTo>
                  <a:pt x="62" y="27"/>
                </a:lnTo>
                <a:lnTo>
                  <a:pt x="62" y="28"/>
                </a:lnTo>
                <a:lnTo>
                  <a:pt x="64" y="30"/>
                </a:lnTo>
                <a:lnTo>
                  <a:pt x="61" y="33"/>
                </a:lnTo>
                <a:lnTo>
                  <a:pt x="60" y="36"/>
                </a:lnTo>
                <a:lnTo>
                  <a:pt x="59" y="38"/>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1"/>
                </a:lnTo>
                <a:lnTo>
                  <a:pt x="65" y="72"/>
                </a:lnTo>
                <a:lnTo>
                  <a:pt x="65" y="74"/>
                </a:lnTo>
                <a:lnTo>
                  <a:pt x="30" y="76"/>
                </a:lnTo>
                <a:close/>
              </a:path>
            </a:pathLst>
          </a:custGeom>
          <a:solidFill>
            <a:srgbClr val="FFC66D"/>
          </a:solidFill>
          <a:ln w="12700" cmpd="sng">
            <a:solidFill>
              <a:schemeClr val="tx1"/>
            </a:solidFill>
            <a:prstDash val="solid"/>
            <a:round/>
            <a:headEnd/>
            <a:tailEnd/>
          </a:ln>
        </p:spPr>
        <p:txBody>
          <a:bodyPr/>
          <a:lstStyle/>
          <a:p>
            <a:endParaRPr lang="en-US"/>
          </a:p>
        </p:txBody>
      </p:sp>
      <p:sp>
        <p:nvSpPr>
          <p:cNvPr id="8" name="Freeform 13"/>
          <p:cNvSpPr>
            <a:spLocks/>
          </p:cNvSpPr>
          <p:nvPr/>
        </p:nvSpPr>
        <p:spPr bwMode="auto">
          <a:xfrm>
            <a:off x="6445250" y="2840038"/>
            <a:ext cx="461963" cy="487362"/>
          </a:xfrm>
          <a:custGeom>
            <a:avLst/>
            <a:gdLst>
              <a:gd name="T0" fmla="*/ 2147483647 w 57"/>
              <a:gd name="T1" fmla="*/ 2147483647 h 63"/>
              <a:gd name="T2" fmla="*/ 2147483647 w 57"/>
              <a:gd name="T3" fmla="*/ 2147483647 h 63"/>
              <a:gd name="T4" fmla="*/ 2147483647 w 57"/>
              <a:gd name="T5" fmla="*/ 2147483647 h 63"/>
              <a:gd name="T6" fmla="*/ 2147483647 w 57"/>
              <a:gd name="T7" fmla="*/ 2147483647 h 63"/>
              <a:gd name="T8" fmla="*/ 2147483647 w 57"/>
              <a:gd name="T9" fmla="*/ 2147483647 h 63"/>
              <a:gd name="T10" fmla="*/ 2147483647 w 57"/>
              <a:gd name="T11" fmla="*/ 2147483647 h 63"/>
              <a:gd name="T12" fmla="*/ 2147483647 w 57"/>
              <a:gd name="T13" fmla="*/ 2147483647 h 63"/>
              <a:gd name="T14" fmla="*/ 2147483647 w 57"/>
              <a:gd name="T15" fmla="*/ 2147483647 h 63"/>
              <a:gd name="T16" fmla="*/ 2147483647 w 57"/>
              <a:gd name="T17" fmla="*/ 2147483647 h 63"/>
              <a:gd name="T18" fmla="*/ 2147483647 w 57"/>
              <a:gd name="T19" fmla="*/ 2147483647 h 63"/>
              <a:gd name="T20" fmla="*/ 2147483647 w 57"/>
              <a:gd name="T21" fmla="*/ 2147483647 h 63"/>
              <a:gd name="T22" fmla="*/ 2147483647 w 57"/>
              <a:gd name="T23" fmla="*/ 2147483647 h 63"/>
              <a:gd name="T24" fmla="*/ 2147483647 w 57"/>
              <a:gd name="T25" fmla="*/ 2147483647 h 63"/>
              <a:gd name="T26" fmla="*/ 2147483647 w 57"/>
              <a:gd name="T27" fmla="*/ 2147483647 h 63"/>
              <a:gd name="T28" fmla="*/ 2147483647 w 57"/>
              <a:gd name="T29" fmla="*/ 2147483647 h 63"/>
              <a:gd name="T30" fmla="*/ 2147483647 w 57"/>
              <a:gd name="T31" fmla="*/ 2147483647 h 63"/>
              <a:gd name="T32" fmla="*/ 2147483647 w 57"/>
              <a:gd name="T33" fmla="*/ 2147483647 h 63"/>
              <a:gd name="T34" fmla="*/ 2147483647 w 57"/>
              <a:gd name="T35" fmla="*/ 2147483647 h 63"/>
              <a:gd name="T36" fmla="*/ 2147483647 w 57"/>
              <a:gd name="T37" fmla="*/ 2147483647 h 63"/>
              <a:gd name="T38" fmla="*/ 2147483647 w 57"/>
              <a:gd name="T39" fmla="*/ 2147483647 h 63"/>
              <a:gd name="T40" fmla="*/ 2147483647 w 57"/>
              <a:gd name="T41" fmla="*/ 2147483647 h 63"/>
              <a:gd name="T42" fmla="*/ 2147483647 w 57"/>
              <a:gd name="T43" fmla="*/ 2147483647 h 63"/>
              <a:gd name="T44" fmla="*/ 2147483647 w 57"/>
              <a:gd name="T45" fmla="*/ 2147483647 h 63"/>
              <a:gd name="T46" fmla="*/ 2147483647 w 57"/>
              <a:gd name="T47" fmla="*/ 2147483647 h 63"/>
              <a:gd name="T48" fmla="*/ 2147483647 w 57"/>
              <a:gd name="T49" fmla="*/ 2147483647 h 63"/>
              <a:gd name="T50" fmla="*/ 2147483647 w 57"/>
              <a:gd name="T51" fmla="*/ 2147483647 h 63"/>
              <a:gd name="T52" fmla="*/ 2147483647 w 57"/>
              <a:gd name="T53" fmla="*/ 2147483647 h 63"/>
              <a:gd name="T54" fmla="*/ 2147483647 w 57"/>
              <a:gd name="T55" fmla="*/ 2147483647 h 63"/>
              <a:gd name="T56" fmla="*/ 2147483647 w 57"/>
              <a:gd name="T57" fmla="*/ 2147483647 h 63"/>
              <a:gd name="T58" fmla="*/ 2147483647 w 57"/>
              <a:gd name="T59" fmla="*/ 2147483647 h 63"/>
              <a:gd name="T60" fmla="*/ 2147483647 w 57"/>
              <a:gd name="T61" fmla="*/ 2147483647 h 63"/>
              <a:gd name="T62" fmla="*/ 2147483647 w 57"/>
              <a:gd name="T63" fmla="*/ 2147483647 h 63"/>
              <a:gd name="T64" fmla="*/ 2147483647 w 57"/>
              <a:gd name="T65" fmla="*/ 2147483647 h 63"/>
              <a:gd name="T66" fmla="*/ 2147483647 w 57"/>
              <a:gd name="T67" fmla="*/ 2147483647 h 63"/>
              <a:gd name="T68" fmla="*/ 2147483647 w 57"/>
              <a:gd name="T69" fmla="*/ 2147483647 h 63"/>
              <a:gd name="T70" fmla="*/ 2147483647 w 57"/>
              <a:gd name="T71" fmla="*/ 2147483647 h 63"/>
              <a:gd name="T72" fmla="*/ 2147483647 w 57"/>
              <a:gd name="T73" fmla="*/ 2147483647 h 63"/>
              <a:gd name="T74" fmla="*/ 0 w 57"/>
              <a:gd name="T75" fmla="*/ 2147483647 h 6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7"/>
              <a:gd name="T115" fmla="*/ 0 h 63"/>
              <a:gd name="T116" fmla="*/ 57 w 57"/>
              <a:gd name="T117" fmla="*/ 63 h 6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7" h="63">
                <a:moveTo>
                  <a:pt x="0" y="11"/>
                </a:moveTo>
                <a:lnTo>
                  <a:pt x="5" y="55"/>
                </a:lnTo>
                <a:lnTo>
                  <a:pt x="6" y="55"/>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9" name="Freeform 15"/>
          <p:cNvSpPr>
            <a:spLocks/>
          </p:cNvSpPr>
          <p:nvPr/>
        </p:nvSpPr>
        <p:spPr bwMode="auto">
          <a:xfrm>
            <a:off x="6289675" y="4311650"/>
            <a:ext cx="1003300" cy="719138"/>
          </a:xfrm>
          <a:custGeom>
            <a:avLst/>
            <a:gdLst>
              <a:gd name="T0" fmla="*/ 0 w 123"/>
              <a:gd name="T1" fmla="*/ 2147483647 h 93"/>
              <a:gd name="T2" fmla="*/ 0 w 123"/>
              <a:gd name="T3" fmla="*/ 2147483647 h 93"/>
              <a:gd name="T4" fmla="*/ 2147483647 w 123"/>
              <a:gd name="T5" fmla="*/ 2147483647 h 93"/>
              <a:gd name="T6" fmla="*/ 2147483647 w 123"/>
              <a:gd name="T7" fmla="*/ 2147483647 h 93"/>
              <a:gd name="T8" fmla="*/ 2147483647 w 123"/>
              <a:gd name="T9" fmla="*/ 2147483647 h 93"/>
              <a:gd name="T10" fmla="*/ 2147483647 w 123"/>
              <a:gd name="T11" fmla="*/ 2147483647 h 93"/>
              <a:gd name="T12" fmla="*/ 2147483647 w 123"/>
              <a:gd name="T13" fmla="*/ 2147483647 h 93"/>
              <a:gd name="T14" fmla="*/ 2147483647 w 123"/>
              <a:gd name="T15" fmla="*/ 2147483647 h 93"/>
              <a:gd name="T16" fmla="*/ 2147483647 w 123"/>
              <a:gd name="T17" fmla="*/ 2147483647 h 93"/>
              <a:gd name="T18" fmla="*/ 2147483647 w 123"/>
              <a:gd name="T19" fmla="*/ 2147483647 h 93"/>
              <a:gd name="T20" fmla="*/ 2147483647 w 123"/>
              <a:gd name="T21" fmla="*/ 2147483647 h 93"/>
              <a:gd name="T22" fmla="*/ 2147483647 w 123"/>
              <a:gd name="T23" fmla="*/ 2147483647 h 93"/>
              <a:gd name="T24" fmla="*/ 2147483647 w 123"/>
              <a:gd name="T25" fmla="*/ 2147483647 h 93"/>
              <a:gd name="T26" fmla="*/ 2147483647 w 123"/>
              <a:gd name="T27" fmla="*/ 2147483647 h 93"/>
              <a:gd name="T28" fmla="*/ 2147483647 w 123"/>
              <a:gd name="T29" fmla="*/ 2147483647 h 93"/>
              <a:gd name="T30" fmla="*/ 2147483647 w 123"/>
              <a:gd name="T31" fmla="*/ 2147483647 h 93"/>
              <a:gd name="T32" fmla="*/ 2147483647 w 123"/>
              <a:gd name="T33" fmla="*/ 2147483647 h 93"/>
              <a:gd name="T34" fmla="*/ 2147483647 w 123"/>
              <a:gd name="T35" fmla="*/ 2147483647 h 93"/>
              <a:gd name="T36" fmla="*/ 2147483647 w 123"/>
              <a:gd name="T37" fmla="*/ 2147483647 h 93"/>
              <a:gd name="T38" fmla="*/ 2147483647 w 123"/>
              <a:gd name="T39" fmla="*/ 2147483647 h 93"/>
              <a:gd name="T40" fmla="*/ 2147483647 w 123"/>
              <a:gd name="T41" fmla="*/ 2147483647 h 93"/>
              <a:gd name="T42" fmla="*/ 2147483647 w 123"/>
              <a:gd name="T43" fmla="*/ 2147483647 h 93"/>
              <a:gd name="T44" fmla="*/ 2147483647 w 123"/>
              <a:gd name="T45" fmla="*/ 2147483647 h 93"/>
              <a:gd name="T46" fmla="*/ 2147483647 w 123"/>
              <a:gd name="T47" fmla="*/ 2147483647 h 93"/>
              <a:gd name="T48" fmla="*/ 2147483647 w 123"/>
              <a:gd name="T49" fmla="*/ 2147483647 h 93"/>
              <a:gd name="T50" fmla="*/ 2147483647 w 123"/>
              <a:gd name="T51" fmla="*/ 2147483647 h 93"/>
              <a:gd name="T52" fmla="*/ 2147483647 w 123"/>
              <a:gd name="T53" fmla="*/ 2147483647 h 93"/>
              <a:gd name="T54" fmla="*/ 2147483647 w 123"/>
              <a:gd name="T55" fmla="*/ 2147483647 h 93"/>
              <a:gd name="T56" fmla="*/ 2147483647 w 123"/>
              <a:gd name="T57" fmla="*/ 2147483647 h 93"/>
              <a:gd name="T58" fmla="*/ 2147483647 w 123"/>
              <a:gd name="T59" fmla="*/ 2147483647 h 93"/>
              <a:gd name="T60" fmla="*/ 2147483647 w 123"/>
              <a:gd name="T61" fmla="*/ 2147483647 h 93"/>
              <a:gd name="T62" fmla="*/ 2147483647 w 123"/>
              <a:gd name="T63" fmla="*/ 2147483647 h 93"/>
              <a:gd name="T64" fmla="*/ 2147483647 w 123"/>
              <a:gd name="T65" fmla="*/ 2147483647 h 93"/>
              <a:gd name="T66" fmla="*/ 2147483647 w 123"/>
              <a:gd name="T67" fmla="*/ 2147483647 h 93"/>
              <a:gd name="T68" fmla="*/ 2147483647 w 123"/>
              <a:gd name="T69" fmla="*/ 2147483647 h 93"/>
              <a:gd name="T70" fmla="*/ 2147483647 w 123"/>
              <a:gd name="T71" fmla="*/ 2147483647 h 93"/>
              <a:gd name="T72" fmla="*/ 2147483647 w 123"/>
              <a:gd name="T73" fmla="*/ 2147483647 h 93"/>
              <a:gd name="T74" fmla="*/ 2147483647 w 123"/>
              <a:gd name="T75" fmla="*/ 2147483647 h 93"/>
              <a:gd name="T76" fmla="*/ 2147483647 w 123"/>
              <a:gd name="T77" fmla="*/ 2147483647 h 93"/>
              <a:gd name="T78" fmla="*/ 2147483647 w 123"/>
              <a:gd name="T79" fmla="*/ 2147483647 h 93"/>
              <a:gd name="T80" fmla="*/ 2147483647 w 123"/>
              <a:gd name="T81" fmla="*/ 2147483647 h 93"/>
              <a:gd name="T82" fmla="*/ 2147483647 w 123"/>
              <a:gd name="T83" fmla="*/ 2147483647 h 93"/>
              <a:gd name="T84" fmla="*/ 2147483647 w 123"/>
              <a:gd name="T85" fmla="*/ 2147483647 h 93"/>
              <a:gd name="T86" fmla="*/ 2147483647 w 123"/>
              <a:gd name="T87" fmla="*/ 2147483647 h 93"/>
              <a:gd name="T88" fmla="*/ 2147483647 w 123"/>
              <a:gd name="T89" fmla="*/ 2147483647 h 93"/>
              <a:gd name="T90" fmla="*/ 2147483647 w 123"/>
              <a:gd name="T91" fmla="*/ 2147483647 h 93"/>
              <a:gd name="T92" fmla="*/ 2147483647 w 123"/>
              <a:gd name="T93" fmla="*/ 2147483647 h 93"/>
              <a:gd name="T94" fmla="*/ 2147483647 w 123"/>
              <a:gd name="T95" fmla="*/ 2147483647 h 93"/>
              <a:gd name="T96" fmla="*/ 2147483647 w 123"/>
              <a:gd name="T97" fmla="*/ 2147483647 h 93"/>
              <a:gd name="T98" fmla="*/ 2147483647 w 123"/>
              <a:gd name="T99" fmla="*/ 2147483647 h 93"/>
              <a:gd name="T100" fmla="*/ 2147483647 w 123"/>
              <a:gd name="T101" fmla="*/ 2147483647 h 93"/>
              <a:gd name="T102" fmla="*/ 2147483647 w 123"/>
              <a:gd name="T103" fmla="*/ 2147483647 h 93"/>
              <a:gd name="T104" fmla="*/ 2147483647 w 123"/>
              <a:gd name="T105" fmla="*/ 2147483647 h 93"/>
              <a:gd name="T106" fmla="*/ 2147483647 w 123"/>
              <a:gd name="T107" fmla="*/ 2147483647 h 93"/>
              <a:gd name="T108" fmla="*/ 2147483647 w 123"/>
              <a:gd name="T109" fmla="*/ 2147483647 h 93"/>
              <a:gd name="T110" fmla="*/ 2147483647 w 123"/>
              <a:gd name="T111" fmla="*/ 2147483647 h 93"/>
              <a:gd name="T112" fmla="*/ 2147483647 w 123"/>
              <a:gd name="T113" fmla="*/ 2147483647 h 93"/>
              <a:gd name="T114" fmla="*/ 2147483647 w 123"/>
              <a:gd name="T115" fmla="*/ 2147483647 h 93"/>
              <a:gd name="T116" fmla="*/ 2147483647 w 123"/>
              <a:gd name="T117" fmla="*/ 2147483647 h 93"/>
              <a:gd name="T118" fmla="*/ 2147483647 w 123"/>
              <a:gd name="T119" fmla="*/ 2147483647 h 9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3"/>
              <a:gd name="T181" fmla="*/ 0 h 93"/>
              <a:gd name="T182" fmla="*/ 123 w 123"/>
              <a:gd name="T183" fmla="*/ 93 h 9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3" h="93">
                <a:moveTo>
                  <a:pt x="38" y="3"/>
                </a:moveTo>
                <a:lnTo>
                  <a:pt x="0" y="7"/>
                </a:lnTo>
                <a:lnTo>
                  <a:pt x="0" y="8"/>
                </a:lnTo>
                <a:lnTo>
                  <a:pt x="0" y="9"/>
                </a:lnTo>
                <a:lnTo>
                  <a:pt x="0" y="10"/>
                </a:lnTo>
                <a:lnTo>
                  <a:pt x="1" y="12"/>
                </a:lnTo>
                <a:lnTo>
                  <a:pt x="2" y="12"/>
                </a:lnTo>
                <a:lnTo>
                  <a:pt x="4" y="13"/>
                </a:lnTo>
                <a:lnTo>
                  <a:pt x="4" y="14"/>
                </a:lnTo>
                <a:lnTo>
                  <a:pt x="3" y="15"/>
                </a:lnTo>
                <a:lnTo>
                  <a:pt x="3" y="16"/>
                </a:lnTo>
                <a:lnTo>
                  <a:pt x="4" y="16"/>
                </a:lnTo>
                <a:lnTo>
                  <a:pt x="4" y="17"/>
                </a:lnTo>
                <a:lnTo>
                  <a:pt x="3" y="18"/>
                </a:lnTo>
                <a:lnTo>
                  <a:pt x="3" y="19"/>
                </a:lnTo>
                <a:lnTo>
                  <a:pt x="4" y="19"/>
                </a:lnTo>
                <a:lnTo>
                  <a:pt x="6" y="18"/>
                </a:lnTo>
                <a:lnTo>
                  <a:pt x="7" y="18"/>
                </a:lnTo>
                <a:lnTo>
                  <a:pt x="7" y="16"/>
                </a:lnTo>
                <a:lnTo>
                  <a:pt x="8" y="15"/>
                </a:lnTo>
                <a:lnTo>
                  <a:pt x="9" y="15"/>
                </a:lnTo>
                <a:lnTo>
                  <a:pt x="10" y="15"/>
                </a:lnTo>
                <a:lnTo>
                  <a:pt x="10" y="16"/>
                </a:lnTo>
                <a:lnTo>
                  <a:pt x="9" y="17"/>
                </a:lnTo>
                <a:lnTo>
                  <a:pt x="10" y="17"/>
                </a:lnTo>
                <a:lnTo>
                  <a:pt x="12" y="16"/>
                </a:lnTo>
                <a:lnTo>
                  <a:pt x="19" y="14"/>
                </a:lnTo>
                <a:lnTo>
                  <a:pt x="20" y="14"/>
                </a:lnTo>
                <a:lnTo>
                  <a:pt x="20" y="15"/>
                </a:lnTo>
                <a:lnTo>
                  <a:pt x="19" y="16"/>
                </a:lnTo>
                <a:lnTo>
                  <a:pt x="22" y="16"/>
                </a:lnTo>
                <a:lnTo>
                  <a:pt x="25" y="17"/>
                </a:lnTo>
                <a:lnTo>
                  <a:pt x="28" y="19"/>
                </a:lnTo>
                <a:lnTo>
                  <a:pt x="29" y="19"/>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1" y="90"/>
                </a:lnTo>
                <a:lnTo>
                  <a:pt x="111"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79" y="6"/>
                </a:lnTo>
                <a:lnTo>
                  <a:pt x="40" y="8"/>
                </a:lnTo>
                <a:lnTo>
                  <a:pt x="39" y="7"/>
                </a:lnTo>
                <a:lnTo>
                  <a:pt x="39" y="6"/>
                </a:lnTo>
                <a:lnTo>
                  <a:pt x="38" y="4"/>
                </a:lnTo>
                <a:lnTo>
                  <a:pt x="38" y="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10" name="Freeform 18"/>
          <p:cNvSpPr>
            <a:spLocks/>
          </p:cNvSpPr>
          <p:nvPr/>
        </p:nvSpPr>
        <p:spPr bwMode="auto">
          <a:xfrm>
            <a:off x="2368550" y="2562225"/>
            <a:ext cx="877888" cy="1423988"/>
          </a:xfrm>
          <a:custGeom>
            <a:avLst/>
            <a:gdLst>
              <a:gd name="T0" fmla="*/ 2147483647 w 108"/>
              <a:gd name="T1" fmla="*/ 2147483647 h 184"/>
              <a:gd name="T2" fmla="*/ 2147483647 w 108"/>
              <a:gd name="T3" fmla="*/ 2147483647 h 184"/>
              <a:gd name="T4" fmla="*/ 2147483647 w 108"/>
              <a:gd name="T5" fmla="*/ 2147483647 h 184"/>
              <a:gd name="T6" fmla="*/ 2147483647 w 108"/>
              <a:gd name="T7" fmla="*/ 2147483647 h 184"/>
              <a:gd name="T8" fmla="*/ 2147483647 w 108"/>
              <a:gd name="T9" fmla="*/ 2147483647 h 184"/>
              <a:gd name="T10" fmla="*/ 2147483647 w 108"/>
              <a:gd name="T11" fmla="*/ 2147483647 h 184"/>
              <a:gd name="T12" fmla="*/ 2147483647 w 108"/>
              <a:gd name="T13" fmla="*/ 2147483647 h 184"/>
              <a:gd name="T14" fmla="*/ 2147483647 w 108"/>
              <a:gd name="T15" fmla="*/ 2147483647 h 184"/>
              <a:gd name="T16" fmla="*/ 2147483647 w 108"/>
              <a:gd name="T17" fmla="*/ 2147483647 h 184"/>
              <a:gd name="T18" fmla="*/ 2147483647 w 108"/>
              <a:gd name="T19" fmla="*/ 2147483647 h 184"/>
              <a:gd name="T20" fmla="*/ 2147483647 w 108"/>
              <a:gd name="T21" fmla="*/ 2147483647 h 184"/>
              <a:gd name="T22" fmla="*/ 2147483647 w 108"/>
              <a:gd name="T23" fmla="*/ 2147483647 h 184"/>
              <a:gd name="T24" fmla="*/ 2147483647 w 108"/>
              <a:gd name="T25" fmla="*/ 2147483647 h 184"/>
              <a:gd name="T26" fmla="*/ 2147483647 w 108"/>
              <a:gd name="T27" fmla="*/ 2147483647 h 184"/>
              <a:gd name="T28" fmla="*/ 2147483647 w 108"/>
              <a:gd name="T29" fmla="*/ 2147483647 h 184"/>
              <a:gd name="T30" fmla="*/ 2147483647 w 108"/>
              <a:gd name="T31" fmla="*/ 2147483647 h 184"/>
              <a:gd name="T32" fmla="*/ 2147483647 w 108"/>
              <a:gd name="T33" fmla="*/ 2147483647 h 184"/>
              <a:gd name="T34" fmla="*/ 2147483647 w 108"/>
              <a:gd name="T35" fmla="*/ 2147483647 h 184"/>
              <a:gd name="T36" fmla="*/ 2147483647 w 108"/>
              <a:gd name="T37" fmla="*/ 2147483647 h 184"/>
              <a:gd name="T38" fmla="*/ 2147483647 w 108"/>
              <a:gd name="T39" fmla="*/ 2147483647 h 184"/>
              <a:gd name="T40" fmla="*/ 2147483647 w 108"/>
              <a:gd name="T41" fmla="*/ 2147483647 h 184"/>
              <a:gd name="T42" fmla="*/ 2147483647 w 108"/>
              <a:gd name="T43" fmla="*/ 2147483647 h 184"/>
              <a:gd name="T44" fmla="*/ 2147483647 w 108"/>
              <a:gd name="T45" fmla="*/ 2147483647 h 184"/>
              <a:gd name="T46" fmla="*/ 2147483647 w 108"/>
              <a:gd name="T47" fmla="*/ 2147483647 h 184"/>
              <a:gd name="T48" fmla="*/ 2147483647 w 108"/>
              <a:gd name="T49" fmla="*/ 2147483647 h 184"/>
              <a:gd name="T50" fmla="*/ 2147483647 w 108"/>
              <a:gd name="T51" fmla="*/ 2147483647 h 184"/>
              <a:gd name="T52" fmla="*/ 2147483647 w 108"/>
              <a:gd name="T53" fmla="*/ 2147483647 h 184"/>
              <a:gd name="T54" fmla="*/ 2147483647 w 108"/>
              <a:gd name="T55" fmla="*/ 2147483647 h 184"/>
              <a:gd name="T56" fmla="*/ 2147483647 w 108"/>
              <a:gd name="T57" fmla="*/ 2147483647 h 184"/>
              <a:gd name="T58" fmla="*/ 2147483647 w 108"/>
              <a:gd name="T59" fmla="*/ 2147483647 h 184"/>
              <a:gd name="T60" fmla="*/ 2147483647 w 108"/>
              <a:gd name="T61" fmla="*/ 2147483647 h 184"/>
              <a:gd name="T62" fmla="*/ 0 w 108"/>
              <a:gd name="T63" fmla="*/ 2147483647 h 184"/>
              <a:gd name="T64" fmla="*/ 0 w 108"/>
              <a:gd name="T65" fmla="*/ 2147483647 h 184"/>
              <a:gd name="T66" fmla="*/ 2147483647 w 108"/>
              <a:gd name="T67" fmla="*/ 2147483647 h 184"/>
              <a:gd name="T68" fmla="*/ 2147483647 w 108"/>
              <a:gd name="T69" fmla="*/ 2147483647 h 184"/>
              <a:gd name="T70" fmla="*/ 2147483647 w 108"/>
              <a:gd name="T71" fmla="*/ 2147483647 h 184"/>
              <a:gd name="T72" fmla="*/ 2147483647 w 108"/>
              <a:gd name="T73" fmla="*/ 2147483647 h 184"/>
              <a:gd name="T74" fmla="*/ 2147483647 w 108"/>
              <a:gd name="T75" fmla="*/ 2147483647 h 184"/>
              <a:gd name="T76" fmla="*/ 2147483647 w 108"/>
              <a:gd name="T77" fmla="*/ 2147483647 h 184"/>
              <a:gd name="T78" fmla="*/ 2147483647 w 108"/>
              <a:gd name="T79" fmla="*/ 2147483647 h 184"/>
              <a:gd name="T80" fmla="*/ 2147483647 w 108"/>
              <a:gd name="T81" fmla="*/ 2147483647 h 184"/>
              <a:gd name="T82" fmla="*/ 2147483647 w 108"/>
              <a:gd name="T83" fmla="*/ 2147483647 h 184"/>
              <a:gd name="T84" fmla="*/ 2147483647 w 108"/>
              <a:gd name="T85" fmla="*/ 2147483647 h 184"/>
              <a:gd name="T86" fmla="*/ 2147483647 w 108"/>
              <a:gd name="T87" fmla="*/ 2147483647 h 184"/>
              <a:gd name="T88" fmla="*/ 2147483647 w 108"/>
              <a:gd name="T89" fmla="*/ 2147483647 h 184"/>
              <a:gd name="T90" fmla="*/ 2147483647 w 108"/>
              <a:gd name="T91" fmla="*/ 2147483647 h 184"/>
              <a:gd name="T92" fmla="*/ 2147483647 w 108"/>
              <a:gd name="T93" fmla="*/ 2147483647 h 1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8"/>
              <a:gd name="T142" fmla="*/ 0 h 184"/>
              <a:gd name="T143" fmla="*/ 108 w 108"/>
              <a:gd name="T144" fmla="*/ 184 h 18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8" h="184">
                <a:moveTo>
                  <a:pt x="94" y="183"/>
                </a:moveTo>
                <a:lnTo>
                  <a:pt x="61" y="180"/>
                </a:lnTo>
                <a:lnTo>
                  <a:pt x="61" y="179"/>
                </a:lnTo>
                <a:lnTo>
                  <a:pt x="60" y="178"/>
                </a:lnTo>
                <a:lnTo>
                  <a:pt x="60" y="177"/>
                </a:lnTo>
                <a:lnTo>
                  <a:pt x="61" y="177"/>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7" y="158"/>
                </a:lnTo>
                <a:lnTo>
                  <a:pt x="108"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11" name="Freeform 19"/>
          <p:cNvSpPr>
            <a:spLocks/>
          </p:cNvSpPr>
          <p:nvPr/>
        </p:nvSpPr>
        <p:spPr bwMode="auto">
          <a:xfrm>
            <a:off x="3741738" y="2452688"/>
            <a:ext cx="766762" cy="604837"/>
          </a:xfrm>
          <a:custGeom>
            <a:avLst/>
            <a:gdLst>
              <a:gd name="T0" fmla="*/ 2147483647 w 94"/>
              <a:gd name="T1" fmla="*/ 2147483647 h 78"/>
              <a:gd name="T2" fmla="*/ 2147483647 w 94"/>
              <a:gd name="T3" fmla="*/ 2147483647 h 78"/>
              <a:gd name="T4" fmla="*/ 2147483647 w 94"/>
              <a:gd name="T5" fmla="*/ 2147483647 h 78"/>
              <a:gd name="T6" fmla="*/ 2147483647 w 94"/>
              <a:gd name="T7" fmla="*/ 0 h 78"/>
              <a:gd name="T8" fmla="*/ 2147483647 w 94"/>
              <a:gd name="T9" fmla="*/ 2147483647 h 78"/>
              <a:gd name="T10" fmla="*/ 2147483647 w 94"/>
              <a:gd name="T11" fmla="*/ 2147483647 h 78"/>
              <a:gd name="T12" fmla="*/ 2147483647 w 94"/>
              <a:gd name="T13" fmla="*/ 2147483647 h 78"/>
              <a:gd name="T14" fmla="*/ 0 w 94"/>
              <a:gd name="T15" fmla="*/ 2147483647 h 78"/>
              <a:gd name="T16" fmla="*/ 2147483647 w 94"/>
              <a:gd name="T17" fmla="*/ 2147483647 h 78"/>
              <a:gd name="T18" fmla="*/ 2147483647 w 94"/>
              <a:gd name="T19" fmla="*/ 2147483647 h 78"/>
              <a:gd name="T20" fmla="*/ 2147483647 w 94"/>
              <a:gd name="T21" fmla="*/ 2147483647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
              <a:gd name="T34" fmla="*/ 0 h 78"/>
              <a:gd name="T35" fmla="*/ 94 w 94"/>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 h="78">
                <a:moveTo>
                  <a:pt x="88" y="78"/>
                </a:moveTo>
                <a:lnTo>
                  <a:pt x="91" y="44"/>
                </a:lnTo>
                <a:lnTo>
                  <a:pt x="94" y="10"/>
                </a:lnTo>
                <a:lnTo>
                  <a:pt x="10" y="0"/>
                </a:lnTo>
                <a:lnTo>
                  <a:pt x="9" y="8"/>
                </a:lnTo>
                <a:lnTo>
                  <a:pt x="3" y="50"/>
                </a:lnTo>
                <a:lnTo>
                  <a:pt x="2" y="50"/>
                </a:lnTo>
                <a:lnTo>
                  <a:pt x="0" y="67"/>
                </a:lnTo>
                <a:lnTo>
                  <a:pt x="25" y="71"/>
                </a:lnTo>
                <a:lnTo>
                  <a:pt x="88" y="78"/>
                </a:lnTo>
                <a:close/>
              </a:path>
            </a:pathLst>
          </a:custGeom>
          <a:solidFill>
            <a:srgbClr val="FFC66D"/>
          </a:solidFill>
          <a:ln w="12700" cmpd="sng">
            <a:solidFill>
              <a:schemeClr val="tx1"/>
            </a:solidFill>
            <a:prstDash val="solid"/>
            <a:round/>
            <a:headEnd/>
            <a:tailEnd/>
          </a:ln>
        </p:spPr>
        <p:txBody>
          <a:bodyPr/>
          <a:lstStyle/>
          <a:p>
            <a:endParaRPr lang="en-US"/>
          </a:p>
        </p:txBody>
      </p:sp>
      <p:sp>
        <p:nvSpPr>
          <p:cNvPr id="12" name="Freeform 20"/>
          <p:cNvSpPr>
            <a:spLocks/>
          </p:cNvSpPr>
          <p:nvPr/>
        </p:nvSpPr>
        <p:spPr bwMode="auto">
          <a:xfrm>
            <a:off x="3865563" y="3003550"/>
            <a:ext cx="804862" cy="595313"/>
          </a:xfrm>
          <a:custGeom>
            <a:avLst/>
            <a:gdLst>
              <a:gd name="T0" fmla="*/ 0 w 99"/>
              <a:gd name="T1" fmla="*/ 2147483647 h 77"/>
              <a:gd name="T2" fmla="*/ 2147483647 w 99"/>
              <a:gd name="T3" fmla="*/ 0 h 77"/>
              <a:gd name="T4" fmla="*/ 2147483647 w 99"/>
              <a:gd name="T5" fmla="*/ 2147483647 h 77"/>
              <a:gd name="T6" fmla="*/ 2147483647 w 99"/>
              <a:gd name="T7" fmla="*/ 2147483647 h 77"/>
              <a:gd name="T8" fmla="*/ 2147483647 w 99"/>
              <a:gd name="T9" fmla="*/ 2147483647 h 77"/>
              <a:gd name="T10" fmla="*/ 2147483647 w 99"/>
              <a:gd name="T11" fmla="*/ 2147483647 h 77"/>
              <a:gd name="T12" fmla="*/ 2147483647 w 99"/>
              <a:gd name="T13" fmla="*/ 2147483647 h 77"/>
              <a:gd name="T14" fmla="*/ 0 w 99"/>
              <a:gd name="T15" fmla="*/ 2147483647 h 77"/>
              <a:gd name="T16" fmla="*/ 0 w 99"/>
              <a:gd name="T17" fmla="*/ 2147483647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
              <a:gd name="T28" fmla="*/ 0 h 77"/>
              <a:gd name="T29" fmla="*/ 99 w 99"/>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 h="77">
                <a:moveTo>
                  <a:pt x="0" y="67"/>
                </a:moveTo>
                <a:lnTo>
                  <a:pt x="10" y="0"/>
                </a:lnTo>
                <a:lnTo>
                  <a:pt x="73" y="7"/>
                </a:lnTo>
                <a:lnTo>
                  <a:pt x="99" y="9"/>
                </a:lnTo>
                <a:lnTo>
                  <a:pt x="98" y="26"/>
                </a:lnTo>
                <a:lnTo>
                  <a:pt x="95" y="77"/>
                </a:lnTo>
                <a:lnTo>
                  <a:pt x="82" y="76"/>
                </a:lnTo>
                <a:lnTo>
                  <a:pt x="0" y="67"/>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3" name="Freeform 21"/>
          <p:cNvSpPr>
            <a:spLocks/>
          </p:cNvSpPr>
          <p:nvPr/>
        </p:nvSpPr>
        <p:spPr bwMode="auto">
          <a:xfrm>
            <a:off x="3759200" y="3521075"/>
            <a:ext cx="771525" cy="758825"/>
          </a:xfrm>
          <a:custGeom>
            <a:avLst/>
            <a:gdLst>
              <a:gd name="T0" fmla="*/ 2147483647 w 95"/>
              <a:gd name="T1" fmla="*/ 0 h 98"/>
              <a:gd name="T2" fmla="*/ 0 w 95"/>
              <a:gd name="T3" fmla="*/ 2147483647 h 98"/>
              <a:gd name="T4" fmla="*/ 0 w 95"/>
              <a:gd name="T5" fmla="*/ 2147483647 h 98"/>
              <a:gd name="T6" fmla="*/ 2147483647 w 95"/>
              <a:gd name="T7" fmla="*/ 2147483647 h 98"/>
              <a:gd name="T8" fmla="*/ 2147483647 w 95"/>
              <a:gd name="T9" fmla="*/ 2147483647 h 98"/>
              <a:gd name="T10" fmla="*/ 2147483647 w 95"/>
              <a:gd name="T11" fmla="*/ 2147483647 h 98"/>
              <a:gd name="T12" fmla="*/ 2147483647 w 95"/>
              <a:gd name="T13" fmla="*/ 2147483647 h 98"/>
              <a:gd name="T14" fmla="*/ 2147483647 w 95"/>
              <a:gd name="T15" fmla="*/ 2147483647 h 98"/>
              <a:gd name="T16" fmla="*/ 2147483647 w 95"/>
              <a:gd name="T17" fmla="*/ 2147483647 h 98"/>
              <a:gd name="T18" fmla="*/ 2147483647 w 95"/>
              <a:gd name="T19" fmla="*/ 2147483647 h 98"/>
              <a:gd name="T20" fmla="*/ 2147483647 w 95"/>
              <a:gd name="T21" fmla="*/ 2147483647 h 98"/>
              <a:gd name="T22" fmla="*/ 2147483647 w 95"/>
              <a:gd name="T23" fmla="*/ 2147483647 h 98"/>
              <a:gd name="T24" fmla="*/ 2147483647 w 95"/>
              <a:gd name="T25" fmla="*/ 2147483647 h 98"/>
              <a:gd name="T26" fmla="*/ 2147483647 w 95"/>
              <a:gd name="T27" fmla="*/ 2147483647 h 98"/>
              <a:gd name="T28" fmla="*/ 2147483647 w 95"/>
              <a:gd name="T29" fmla="*/ 2147483647 h 98"/>
              <a:gd name="T30" fmla="*/ 2147483647 w 95"/>
              <a:gd name="T31" fmla="*/ 2147483647 h 98"/>
              <a:gd name="T32" fmla="*/ 2147483647 w 95"/>
              <a:gd name="T33" fmla="*/ 0 h 98"/>
              <a:gd name="T34" fmla="*/ 2147483647 w 95"/>
              <a:gd name="T35" fmla="*/ 0 h 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5"/>
              <a:gd name="T55" fmla="*/ 0 h 98"/>
              <a:gd name="T56" fmla="*/ 95 w 95"/>
              <a:gd name="T57" fmla="*/ 98 h 9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5" h="98">
                <a:moveTo>
                  <a:pt x="13" y="0"/>
                </a:moveTo>
                <a:lnTo>
                  <a:pt x="0" y="96"/>
                </a:lnTo>
                <a:lnTo>
                  <a:pt x="12" y="98"/>
                </a:lnTo>
                <a:lnTo>
                  <a:pt x="13" y="90"/>
                </a:lnTo>
                <a:lnTo>
                  <a:pt x="37" y="93"/>
                </a:lnTo>
                <a:lnTo>
                  <a:pt x="36" y="92"/>
                </a:lnTo>
                <a:lnTo>
                  <a:pt x="37" y="91"/>
                </a:lnTo>
                <a:lnTo>
                  <a:pt x="36" y="90"/>
                </a:lnTo>
                <a:lnTo>
                  <a:pt x="87" y="94"/>
                </a:lnTo>
                <a:lnTo>
                  <a:pt x="93" y="18"/>
                </a:lnTo>
                <a:lnTo>
                  <a:pt x="94" y="18"/>
                </a:lnTo>
                <a:lnTo>
                  <a:pt x="95" y="9"/>
                </a:lnTo>
                <a:lnTo>
                  <a:pt x="13"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14" name="Freeform 22"/>
          <p:cNvSpPr>
            <a:spLocks/>
          </p:cNvSpPr>
          <p:nvPr/>
        </p:nvSpPr>
        <p:spPr bwMode="auto">
          <a:xfrm>
            <a:off x="4052888" y="3660775"/>
            <a:ext cx="1536700" cy="1425575"/>
          </a:xfrm>
          <a:custGeom>
            <a:avLst/>
            <a:gdLst>
              <a:gd name="T0" fmla="*/ 2147483647 w 189"/>
              <a:gd name="T1" fmla="*/ 2147483647 h 184"/>
              <a:gd name="T2" fmla="*/ 2147483647 w 189"/>
              <a:gd name="T3" fmla="*/ 2147483647 h 184"/>
              <a:gd name="T4" fmla="*/ 2147483647 w 189"/>
              <a:gd name="T5" fmla="*/ 2147483647 h 184"/>
              <a:gd name="T6" fmla="*/ 2147483647 w 189"/>
              <a:gd name="T7" fmla="*/ 2147483647 h 184"/>
              <a:gd name="T8" fmla="*/ 2147483647 w 189"/>
              <a:gd name="T9" fmla="*/ 2147483647 h 184"/>
              <a:gd name="T10" fmla="*/ 2147483647 w 189"/>
              <a:gd name="T11" fmla="*/ 2147483647 h 184"/>
              <a:gd name="T12" fmla="*/ 2147483647 w 189"/>
              <a:gd name="T13" fmla="*/ 2147483647 h 184"/>
              <a:gd name="T14" fmla="*/ 2147483647 w 189"/>
              <a:gd name="T15" fmla="*/ 2147483647 h 184"/>
              <a:gd name="T16" fmla="*/ 2147483647 w 189"/>
              <a:gd name="T17" fmla="*/ 2147483647 h 184"/>
              <a:gd name="T18" fmla="*/ 2147483647 w 189"/>
              <a:gd name="T19" fmla="*/ 2147483647 h 184"/>
              <a:gd name="T20" fmla="*/ 2147483647 w 189"/>
              <a:gd name="T21" fmla="*/ 2147483647 h 184"/>
              <a:gd name="T22" fmla="*/ 2147483647 w 189"/>
              <a:gd name="T23" fmla="*/ 2147483647 h 184"/>
              <a:gd name="T24" fmla="*/ 2147483647 w 189"/>
              <a:gd name="T25" fmla="*/ 2147483647 h 184"/>
              <a:gd name="T26" fmla="*/ 2147483647 w 189"/>
              <a:gd name="T27" fmla="*/ 2147483647 h 184"/>
              <a:gd name="T28" fmla="*/ 2147483647 w 189"/>
              <a:gd name="T29" fmla="*/ 2147483647 h 184"/>
              <a:gd name="T30" fmla="*/ 2147483647 w 189"/>
              <a:gd name="T31" fmla="*/ 0 h 184"/>
              <a:gd name="T32" fmla="*/ 0 w 189"/>
              <a:gd name="T33" fmla="*/ 2147483647 h 184"/>
              <a:gd name="T34" fmla="*/ 2147483647 w 189"/>
              <a:gd name="T35" fmla="*/ 2147483647 h 184"/>
              <a:gd name="T36" fmla="*/ 2147483647 w 189"/>
              <a:gd name="T37" fmla="*/ 2147483647 h 184"/>
              <a:gd name="T38" fmla="*/ 2147483647 w 189"/>
              <a:gd name="T39" fmla="*/ 2147483647 h 184"/>
              <a:gd name="T40" fmla="*/ 2147483647 w 189"/>
              <a:gd name="T41" fmla="*/ 2147483647 h 184"/>
              <a:gd name="T42" fmla="*/ 2147483647 w 189"/>
              <a:gd name="T43" fmla="*/ 2147483647 h 184"/>
              <a:gd name="T44" fmla="*/ 2147483647 w 189"/>
              <a:gd name="T45" fmla="*/ 2147483647 h 184"/>
              <a:gd name="T46" fmla="*/ 2147483647 w 189"/>
              <a:gd name="T47" fmla="*/ 2147483647 h 184"/>
              <a:gd name="T48" fmla="*/ 2147483647 w 189"/>
              <a:gd name="T49" fmla="*/ 2147483647 h 184"/>
              <a:gd name="T50" fmla="*/ 2147483647 w 189"/>
              <a:gd name="T51" fmla="*/ 2147483647 h 184"/>
              <a:gd name="T52" fmla="*/ 2147483647 w 189"/>
              <a:gd name="T53" fmla="*/ 2147483647 h 184"/>
              <a:gd name="T54" fmla="*/ 2147483647 w 189"/>
              <a:gd name="T55" fmla="*/ 2147483647 h 184"/>
              <a:gd name="T56" fmla="*/ 2147483647 w 189"/>
              <a:gd name="T57" fmla="*/ 2147483647 h 184"/>
              <a:gd name="T58" fmla="*/ 2147483647 w 189"/>
              <a:gd name="T59" fmla="*/ 2147483647 h 184"/>
              <a:gd name="T60" fmla="*/ 2147483647 w 189"/>
              <a:gd name="T61" fmla="*/ 2147483647 h 184"/>
              <a:gd name="T62" fmla="*/ 2147483647 w 189"/>
              <a:gd name="T63" fmla="*/ 2147483647 h 184"/>
              <a:gd name="T64" fmla="*/ 2147483647 w 189"/>
              <a:gd name="T65" fmla="*/ 2147483647 h 184"/>
              <a:gd name="T66" fmla="*/ 2147483647 w 189"/>
              <a:gd name="T67" fmla="*/ 2147483647 h 184"/>
              <a:gd name="T68" fmla="*/ 2147483647 w 189"/>
              <a:gd name="T69" fmla="*/ 2147483647 h 184"/>
              <a:gd name="T70" fmla="*/ 2147483647 w 189"/>
              <a:gd name="T71" fmla="*/ 2147483647 h 184"/>
              <a:gd name="T72" fmla="*/ 2147483647 w 189"/>
              <a:gd name="T73" fmla="*/ 2147483647 h 184"/>
              <a:gd name="T74" fmla="*/ 2147483647 w 189"/>
              <a:gd name="T75" fmla="*/ 2147483647 h 184"/>
              <a:gd name="T76" fmla="*/ 2147483647 w 189"/>
              <a:gd name="T77" fmla="*/ 2147483647 h 184"/>
              <a:gd name="T78" fmla="*/ 2147483647 w 189"/>
              <a:gd name="T79" fmla="*/ 2147483647 h 184"/>
              <a:gd name="T80" fmla="*/ 2147483647 w 189"/>
              <a:gd name="T81" fmla="*/ 2147483647 h 184"/>
              <a:gd name="T82" fmla="*/ 2147483647 w 189"/>
              <a:gd name="T83" fmla="*/ 2147483647 h 184"/>
              <a:gd name="T84" fmla="*/ 2147483647 w 189"/>
              <a:gd name="T85" fmla="*/ 2147483647 h 184"/>
              <a:gd name="T86" fmla="*/ 2147483647 w 189"/>
              <a:gd name="T87" fmla="*/ 2147483647 h 184"/>
              <a:gd name="T88" fmla="*/ 2147483647 w 189"/>
              <a:gd name="T89" fmla="*/ 2147483647 h 184"/>
              <a:gd name="T90" fmla="*/ 2147483647 w 189"/>
              <a:gd name="T91" fmla="*/ 2147483647 h 184"/>
              <a:gd name="T92" fmla="*/ 2147483647 w 189"/>
              <a:gd name="T93" fmla="*/ 2147483647 h 184"/>
              <a:gd name="T94" fmla="*/ 2147483647 w 189"/>
              <a:gd name="T95" fmla="*/ 2147483647 h 184"/>
              <a:gd name="T96" fmla="*/ 2147483647 w 189"/>
              <a:gd name="T97" fmla="*/ 2147483647 h 184"/>
              <a:gd name="T98" fmla="*/ 2147483647 w 189"/>
              <a:gd name="T99" fmla="*/ 2147483647 h 184"/>
              <a:gd name="T100" fmla="*/ 2147483647 w 189"/>
              <a:gd name="T101" fmla="*/ 2147483647 h 184"/>
              <a:gd name="T102" fmla="*/ 2147483647 w 189"/>
              <a:gd name="T103" fmla="*/ 2147483647 h 184"/>
              <a:gd name="T104" fmla="*/ 2147483647 w 189"/>
              <a:gd name="T105" fmla="*/ 2147483647 h 184"/>
              <a:gd name="T106" fmla="*/ 2147483647 w 189"/>
              <a:gd name="T107" fmla="*/ 2147483647 h 184"/>
              <a:gd name="T108" fmla="*/ 2147483647 w 189"/>
              <a:gd name="T109" fmla="*/ 2147483647 h 184"/>
              <a:gd name="T110" fmla="*/ 2147483647 w 189"/>
              <a:gd name="T111" fmla="*/ 2147483647 h 184"/>
              <a:gd name="T112" fmla="*/ 2147483647 w 189"/>
              <a:gd name="T113" fmla="*/ 2147483647 h 184"/>
              <a:gd name="T114" fmla="*/ 2147483647 w 189"/>
              <a:gd name="T115" fmla="*/ 2147483647 h 184"/>
              <a:gd name="T116" fmla="*/ 2147483647 w 189"/>
              <a:gd name="T117" fmla="*/ 2147483647 h 184"/>
              <a:gd name="T118" fmla="*/ 2147483647 w 189"/>
              <a:gd name="T119" fmla="*/ 2147483647 h 1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9"/>
              <a:gd name="T181" fmla="*/ 0 h 184"/>
              <a:gd name="T182" fmla="*/ 189 w 189"/>
              <a:gd name="T183" fmla="*/ 184 h 1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3" y="48"/>
                </a:lnTo>
                <a:lnTo>
                  <a:pt x="143" y="49"/>
                </a:lnTo>
                <a:lnTo>
                  <a:pt x="142" y="49"/>
                </a:lnTo>
                <a:lnTo>
                  <a:pt x="141" y="48"/>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3" y="42"/>
                </a:lnTo>
                <a:lnTo>
                  <a:pt x="109" y="42"/>
                </a:lnTo>
                <a:lnTo>
                  <a:pt x="109" y="41"/>
                </a:lnTo>
                <a:lnTo>
                  <a:pt x="108" y="40"/>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1" y="73"/>
                </a:lnTo>
                <a:lnTo>
                  <a:pt x="0" y="74"/>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1"/>
                </a:lnTo>
                <a:lnTo>
                  <a:pt x="134" y="180"/>
                </a:lnTo>
                <a:lnTo>
                  <a:pt x="133" y="178"/>
                </a:lnTo>
                <a:lnTo>
                  <a:pt x="130" y="170"/>
                </a:lnTo>
                <a:lnTo>
                  <a:pt x="129" y="167"/>
                </a:lnTo>
                <a:lnTo>
                  <a:pt x="131" y="162"/>
                </a:lnTo>
                <a:lnTo>
                  <a:pt x="131" y="160"/>
                </a:lnTo>
                <a:lnTo>
                  <a:pt x="130" y="160"/>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8" y="145"/>
                </a:lnTo>
                <a:lnTo>
                  <a:pt x="138" y="144"/>
                </a:lnTo>
                <a:lnTo>
                  <a:pt x="139" y="145"/>
                </a:lnTo>
                <a:lnTo>
                  <a:pt x="140" y="145"/>
                </a:lnTo>
                <a:lnTo>
                  <a:pt x="141" y="144"/>
                </a:lnTo>
                <a:lnTo>
                  <a:pt x="141" y="142"/>
                </a:lnTo>
                <a:lnTo>
                  <a:pt x="142" y="141"/>
                </a:lnTo>
                <a:lnTo>
                  <a:pt x="142" y="142"/>
                </a:lnTo>
                <a:lnTo>
                  <a:pt x="143" y="142"/>
                </a:lnTo>
                <a:lnTo>
                  <a:pt x="146" y="141"/>
                </a:lnTo>
                <a:lnTo>
                  <a:pt x="147" y="141"/>
                </a:lnTo>
                <a:lnTo>
                  <a:pt x="147" y="140"/>
                </a:lnTo>
                <a:lnTo>
                  <a:pt x="145" y="139"/>
                </a:lnTo>
                <a:lnTo>
                  <a:pt x="145" y="138"/>
                </a:lnTo>
                <a:lnTo>
                  <a:pt x="148" y="137"/>
                </a:lnTo>
                <a:lnTo>
                  <a:pt x="149" y="136"/>
                </a:lnTo>
                <a:lnTo>
                  <a:pt x="150" y="136"/>
                </a:lnTo>
                <a:lnTo>
                  <a:pt x="149" y="137"/>
                </a:lnTo>
                <a:lnTo>
                  <a:pt x="150" y="138"/>
                </a:lnTo>
                <a:lnTo>
                  <a:pt x="151" y="137"/>
                </a:lnTo>
                <a:lnTo>
                  <a:pt x="156" y="135"/>
                </a:lnTo>
                <a:lnTo>
                  <a:pt x="165" y="130"/>
                </a:lnTo>
                <a:lnTo>
                  <a:pt x="165" y="128"/>
                </a:lnTo>
                <a:lnTo>
                  <a:pt x="169" y="124"/>
                </a:lnTo>
                <a:lnTo>
                  <a:pt x="168" y="121"/>
                </a:lnTo>
                <a:lnTo>
                  <a:pt x="168" y="119"/>
                </a:lnTo>
                <a:lnTo>
                  <a:pt x="171" y="118"/>
                </a:lnTo>
                <a:lnTo>
                  <a:pt x="171" y="120"/>
                </a:lnTo>
                <a:lnTo>
                  <a:pt x="171" y="121"/>
                </a:lnTo>
                <a:lnTo>
                  <a:pt x="174" y="121"/>
                </a:lnTo>
                <a:lnTo>
                  <a:pt x="175" y="122"/>
                </a:lnTo>
                <a:lnTo>
                  <a:pt x="181" y="119"/>
                </a:lnTo>
                <a:lnTo>
                  <a:pt x="185" y="119"/>
                </a:lnTo>
                <a:lnTo>
                  <a:pt x="184" y="118"/>
                </a:lnTo>
                <a:lnTo>
                  <a:pt x="184" y="117"/>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4" y="5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15" name="Freeform 23"/>
          <p:cNvSpPr>
            <a:spLocks/>
          </p:cNvSpPr>
          <p:nvPr/>
        </p:nvSpPr>
        <p:spPr bwMode="auto">
          <a:xfrm>
            <a:off x="6942138" y="2306638"/>
            <a:ext cx="828675" cy="603250"/>
          </a:xfrm>
          <a:custGeom>
            <a:avLst/>
            <a:gdLst>
              <a:gd name="T0" fmla="*/ 2147483647 w 102"/>
              <a:gd name="T1" fmla="*/ 2147483647 h 78"/>
              <a:gd name="T2" fmla="*/ 2147483647 w 102"/>
              <a:gd name="T3" fmla="*/ 2147483647 h 78"/>
              <a:gd name="T4" fmla="*/ 2147483647 w 102"/>
              <a:gd name="T5" fmla="*/ 2147483647 h 78"/>
              <a:gd name="T6" fmla="*/ 2147483647 w 102"/>
              <a:gd name="T7" fmla="*/ 2147483647 h 78"/>
              <a:gd name="T8" fmla="*/ 2147483647 w 102"/>
              <a:gd name="T9" fmla="*/ 2147483647 h 78"/>
              <a:gd name="T10" fmla="*/ 2147483647 w 102"/>
              <a:gd name="T11" fmla="*/ 2147483647 h 78"/>
              <a:gd name="T12" fmla="*/ 2147483647 w 102"/>
              <a:gd name="T13" fmla="*/ 2147483647 h 78"/>
              <a:gd name="T14" fmla="*/ 2147483647 w 102"/>
              <a:gd name="T15" fmla="*/ 2147483647 h 78"/>
              <a:gd name="T16" fmla="*/ 2147483647 w 102"/>
              <a:gd name="T17" fmla="*/ 2147483647 h 78"/>
              <a:gd name="T18" fmla="*/ 2147483647 w 102"/>
              <a:gd name="T19" fmla="*/ 2147483647 h 78"/>
              <a:gd name="T20" fmla="*/ 2147483647 w 102"/>
              <a:gd name="T21" fmla="*/ 2147483647 h 78"/>
              <a:gd name="T22" fmla="*/ 2147483647 w 102"/>
              <a:gd name="T23" fmla="*/ 2147483647 h 78"/>
              <a:gd name="T24" fmla="*/ 2147483647 w 102"/>
              <a:gd name="T25" fmla="*/ 2147483647 h 78"/>
              <a:gd name="T26" fmla="*/ 2147483647 w 102"/>
              <a:gd name="T27" fmla="*/ 2147483647 h 78"/>
              <a:gd name="T28" fmla="*/ 2147483647 w 102"/>
              <a:gd name="T29" fmla="*/ 2147483647 h 78"/>
              <a:gd name="T30" fmla="*/ 2147483647 w 102"/>
              <a:gd name="T31" fmla="*/ 2147483647 h 78"/>
              <a:gd name="T32" fmla="*/ 2147483647 w 102"/>
              <a:gd name="T33" fmla="*/ 2147483647 h 78"/>
              <a:gd name="T34" fmla="*/ 2147483647 w 102"/>
              <a:gd name="T35" fmla="*/ 2147483647 h 78"/>
              <a:gd name="T36" fmla="*/ 2147483647 w 102"/>
              <a:gd name="T37" fmla="*/ 2147483647 h 78"/>
              <a:gd name="T38" fmla="*/ 2147483647 w 102"/>
              <a:gd name="T39" fmla="*/ 2147483647 h 78"/>
              <a:gd name="T40" fmla="*/ 2147483647 w 102"/>
              <a:gd name="T41" fmla="*/ 2147483647 h 78"/>
              <a:gd name="T42" fmla="*/ 2147483647 w 102"/>
              <a:gd name="T43" fmla="*/ 2147483647 h 78"/>
              <a:gd name="T44" fmla="*/ 2147483647 w 102"/>
              <a:gd name="T45" fmla="*/ 2147483647 h 78"/>
              <a:gd name="T46" fmla="*/ 2147483647 w 102"/>
              <a:gd name="T47" fmla="*/ 2147483647 h 78"/>
              <a:gd name="T48" fmla="*/ 2147483647 w 102"/>
              <a:gd name="T49" fmla="*/ 2147483647 h 78"/>
              <a:gd name="T50" fmla="*/ 2147483647 w 102"/>
              <a:gd name="T51" fmla="*/ 2147483647 h 78"/>
              <a:gd name="T52" fmla="*/ 2147483647 w 102"/>
              <a:gd name="T53" fmla="*/ 0 h 78"/>
              <a:gd name="T54" fmla="*/ 2147483647 w 102"/>
              <a:gd name="T55" fmla="*/ 2147483647 h 78"/>
              <a:gd name="T56" fmla="*/ 2147483647 w 102"/>
              <a:gd name="T57" fmla="*/ 2147483647 h 78"/>
              <a:gd name="T58" fmla="*/ 2147483647 w 102"/>
              <a:gd name="T59" fmla="*/ 2147483647 h 78"/>
              <a:gd name="T60" fmla="*/ 2147483647 w 102"/>
              <a:gd name="T61" fmla="*/ 2147483647 h 78"/>
              <a:gd name="T62" fmla="*/ 2147483647 w 102"/>
              <a:gd name="T63" fmla="*/ 2147483647 h 78"/>
              <a:gd name="T64" fmla="*/ 2147483647 w 102"/>
              <a:gd name="T65" fmla="*/ 2147483647 h 78"/>
              <a:gd name="T66" fmla="*/ 2147483647 w 102"/>
              <a:gd name="T67" fmla="*/ 2147483647 h 78"/>
              <a:gd name="T68" fmla="*/ 2147483647 w 102"/>
              <a:gd name="T69" fmla="*/ 2147483647 h 78"/>
              <a:gd name="T70" fmla="*/ 2147483647 w 102"/>
              <a:gd name="T71" fmla="*/ 2147483647 h 78"/>
              <a:gd name="T72" fmla="*/ 2147483647 w 102"/>
              <a:gd name="T73" fmla="*/ 2147483647 h 78"/>
              <a:gd name="T74" fmla="*/ 2147483647 w 102"/>
              <a:gd name="T75" fmla="*/ 2147483647 h 78"/>
              <a:gd name="T76" fmla="*/ 2147483647 w 102"/>
              <a:gd name="T77" fmla="*/ 2147483647 h 78"/>
              <a:gd name="T78" fmla="*/ 2147483647 w 102"/>
              <a:gd name="T79" fmla="*/ 2147483647 h 78"/>
              <a:gd name="T80" fmla="*/ 2147483647 w 102"/>
              <a:gd name="T81" fmla="*/ 2147483647 h 78"/>
              <a:gd name="T82" fmla="*/ 2147483647 w 102"/>
              <a:gd name="T83" fmla="*/ 2147483647 h 78"/>
              <a:gd name="T84" fmla="*/ 2147483647 w 102"/>
              <a:gd name="T85" fmla="*/ 2147483647 h 78"/>
              <a:gd name="T86" fmla="*/ 2147483647 w 102"/>
              <a:gd name="T87" fmla="*/ 2147483647 h 78"/>
              <a:gd name="T88" fmla="*/ 2147483647 w 102"/>
              <a:gd name="T89" fmla="*/ 2147483647 h 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2"/>
              <a:gd name="T136" fmla="*/ 0 h 78"/>
              <a:gd name="T137" fmla="*/ 102 w 102"/>
              <a:gd name="T138" fmla="*/ 78 h 7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2" h="78">
                <a:moveTo>
                  <a:pt x="66" y="64"/>
                </a:moveTo>
                <a:lnTo>
                  <a:pt x="77" y="68"/>
                </a:lnTo>
                <a:lnTo>
                  <a:pt x="78" y="70"/>
                </a:lnTo>
                <a:lnTo>
                  <a:pt x="77" y="71"/>
                </a:lnTo>
                <a:lnTo>
                  <a:pt x="77" y="72"/>
                </a:lnTo>
                <a:lnTo>
                  <a:pt x="76" y="73"/>
                </a:lnTo>
                <a:lnTo>
                  <a:pt x="76" y="75"/>
                </a:lnTo>
                <a:lnTo>
                  <a:pt x="75" y="75"/>
                </a:lnTo>
                <a:lnTo>
                  <a:pt x="74" y="77"/>
                </a:lnTo>
                <a:lnTo>
                  <a:pt x="74"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8" y="57"/>
                </a:lnTo>
                <a:lnTo>
                  <a:pt x="58" y="58"/>
                </a:lnTo>
                <a:lnTo>
                  <a:pt x="59" y="58"/>
                </a:lnTo>
                <a:lnTo>
                  <a:pt x="61" y="61"/>
                </a:lnTo>
                <a:lnTo>
                  <a:pt x="61" y="62"/>
                </a:lnTo>
                <a:lnTo>
                  <a:pt x="62" y="63"/>
                </a:lnTo>
                <a:lnTo>
                  <a:pt x="65" y="64"/>
                </a:lnTo>
                <a:lnTo>
                  <a:pt x="66" y="64"/>
                </a:lnTo>
                <a:close/>
              </a:path>
            </a:pathLst>
          </a:custGeom>
          <a:solidFill>
            <a:srgbClr val="FFC66D"/>
          </a:solidFill>
          <a:ln w="12700" cmpd="sng">
            <a:solidFill>
              <a:schemeClr val="tx1"/>
            </a:solidFill>
            <a:prstDash val="solid"/>
            <a:round/>
            <a:headEnd/>
            <a:tailEnd/>
          </a:ln>
        </p:spPr>
        <p:txBody>
          <a:bodyPr/>
          <a:lstStyle/>
          <a:p>
            <a:endParaRPr lang="en-US"/>
          </a:p>
        </p:txBody>
      </p:sp>
      <p:sp>
        <p:nvSpPr>
          <p:cNvPr id="16" name="Freeform 24"/>
          <p:cNvSpPr>
            <a:spLocks/>
          </p:cNvSpPr>
          <p:nvPr/>
        </p:nvSpPr>
        <p:spPr bwMode="auto">
          <a:xfrm>
            <a:off x="7494588" y="2266950"/>
            <a:ext cx="187325" cy="325438"/>
          </a:xfrm>
          <a:custGeom>
            <a:avLst/>
            <a:gdLst>
              <a:gd name="T0" fmla="*/ 0 w 23"/>
              <a:gd name="T1" fmla="*/ 2147483647 h 42"/>
              <a:gd name="T2" fmla="*/ 2147483647 w 23"/>
              <a:gd name="T3" fmla="*/ 2147483647 h 42"/>
              <a:gd name="T4" fmla="*/ 0 w 23"/>
              <a:gd name="T5" fmla="*/ 2147483647 h 42"/>
              <a:gd name="T6" fmla="*/ 2147483647 w 23"/>
              <a:gd name="T7" fmla="*/ 2147483647 h 42"/>
              <a:gd name="T8" fmla="*/ 2147483647 w 23"/>
              <a:gd name="T9" fmla="*/ 2147483647 h 42"/>
              <a:gd name="T10" fmla="*/ 2147483647 w 23"/>
              <a:gd name="T11" fmla="*/ 2147483647 h 42"/>
              <a:gd name="T12" fmla="*/ 2147483647 w 23"/>
              <a:gd name="T13" fmla="*/ 2147483647 h 42"/>
              <a:gd name="T14" fmla="*/ 2147483647 w 23"/>
              <a:gd name="T15" fmla="*/ 2147483647 h 42"/>
              <a:gd name="T16" fmla="*/ 2147483647 w 23"/>
              <a:gd name="T17" fmla="*/ 2147483647 h 42"/>
              <a:gd name="T18" fmla="*/ 2147483647 w 23"/>
              <a:gd name="T19" fmla="*/ 2147483647 h 42"/>
              <a:gd name="T20" fmla="*/ 2147483647 w 23"/>
              <a:gd name="T21" fmla="*/ 2147483647 h 42"/>
              <a:gd name="T22" fmla="*/ 2147483647 w 23"/>
              <a:gd name="T23" fmla="*/ 2147483647 h 42"/>
              <a:gd name="T24" fmla="*/ 2147483647 w 23"/>
              <a:gd name="T25" fmla="*/ 2147483647 h 42"/>
              <a:gd name="T26" fmla="*/ 2147483647 w 23"/>
              <a:gd name="T27" fmla="*/ 2147483647 h 42"/>
              <a:gd name="T28" fmla="*/ 2147483647 w 23"/>
              <a:gd name="T29" fmla="*/ 2147483647 h 42"/>
              <a:gd name="T30" fmla="*/ 2147483647 w 23"/>
              <a:gd name="T31" fmla="*/ 2147483647 h 42"/>
              <a:gd name="T32" fmla="*/ 2147483647 w 23"/>
              <a:gd name="T33" fmla="*/ 2147483647 h 42"/>
              <a:gd name="T34" fmla="*/ 2147483647 w 23"/>
              <a:gd name="T35" fmla="*/ 2147483647 h 42"/>
              <a:gd name="T36" fmla="*/ 2147483647 w 23"/>
              <a:gd name="T37" fmla="*/ 2147483647 h 42"/>
              <a:gd name="T38" fmla="*/ 2147483647 w 23"/>
              <a:gd name="T39" fmla="*/ 2147483647 h 42"/>
              <a:gd name="T40" fmla="*/ 2147483647 w 23"/>
              <a:gd name="T41" fmla="*/ 2147483647 h 42"/>
              <a:gd name="T42" fmla="*/ 2147483647 w 23"/>
              <a:gd name="T43" fmla="*/ 2147483647 h 42"/>
              <a:gd name="T44" fmla="*/ 2147483647 w 23"/>
              <a:gd name="T45" fmla="*/ 2147483647 h 42"/>
              <a:gd name="T46" fmla="*/ 2147483647 w 23"/>
              <a:gd name="T47" fmla="*/ 2147483647 h 42"/>
              <a:gd name="T48" fmla="*/ 2147483647 w 23"/>
              <a:gd name="T49" fmla="*/ 2147483647 h 42"/>
              <a:gd name="T50" fmla="*/ 2147483647 w 23"/>
              <a:gd name="T51" fmla="*/ 2147483647 h 42"/>
              <a:gd name="T52" fmla="*/ 2147483647 w 23"/>
              <a:gd name="T53" fmla="*/ 2147483647 h 42"/>
              <a:gd name="T54" fmla="*/ 2147483647 w 23"/>
              <a:gd name="T55" fmla="*/ 2147483647 h 42"/>
              <a:gd name="T56" fmla="*/ 2147483647 w 23"/>
              <a:gd name="T57" fmla="*/ 2147483647 h 42"/>
              <a:gd name="T58" fmla="*/ 2147483647 w 23"/>
              <a:gd name="T59" fmla="*/ 2147483647 h 42"/>
              <a:gd name="T60" fmla="*/ 2147483647 w 23"/>
              <a:gd name="T61" fmla="*/ 2147483647 h 42"/>
              <a:gd name="T62" fmla="*/ 2147483647 w 23"/>
              <a:gd name="T63" fmla="*/ 2147483647 h 42"/>
              <a:gd name="T64" fmla="*/ 2147483647 w 23"/>
              <a:gd name="T65" fmla="*/ 2147483647 h 42"/>
              <a:gd name="T66" fmla="*/ 2147483647 w 23"/>
              <a:gd name="T67" fmla="*/ 2147483647 h 42"/>
              <a:gd name="T68" fmla="*/ 2147483647 w 23"/>
              <a:gd name="T69" fmla="*/ 2147483647 h 42"/>
              <a:gd name="T70" fmla="*/ 2147483647 w 23"/>
              <a:gd name="T71" fmla="*/ 2147483647 h 42"/>
              <a:gd name="T72" fmla="*/ 2147483647 w 23"/>
              <a:gd name="T73" fmla="*/ 2147483647 h 42"/>
              <a:gd name="T74" fmla="*/ 2147483647 w 23"/>
              <a:gd name="T75" fmla="*/ 2147483647 h 42"/>
              <a:gd name="T76" fmla="*/ 2147483647 w 23"/>
              <a:gd name="T77" fmla="*/ 2147483647 h 42"/>
              <a:gd name="T78" fmla="*/ 2147483647 w 23"/>
              <a:gd name="T79" fmla="*/ 2147483647 h 42"/>
              <a:gd name="T80" fmla="*/ 2147483647 w 23"/>
              <a:gd name="T81" fmla="*/ 0 h 42"/>
              <a:gd name="T82" fmla="*/ 0 w 23"/>
              <a:gd name="T83" fmla="*/ 2147483647 h 42"/>
              <a:gd name="T84" fmla="*/ 0 w 23"/>
              <a:gd name="T85" fmla="*/ 2147483647 h 4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
              <a:gd name="T130" fmla="*/ 0 h 42"/>
              <a:gd name="T131" fmla="*/ 23 w 23"/>
              <a:gd name="T132" fmla="*/ 42 h 4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2"/>
                </a:lnTo>
                <a:lnTo>
                  <a:pt x="21" y="0"/>
                </a:lnTo>
                <a:lnTo>
                  <a:pt x="0" y="5"/>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7" name="Freeform 41"/>
          <p:cNvSpPr>
            <a:spLocks/>
          </p:cNvSpPr>
          <p:nvPr/>
        </p:nvSpPr>
        <p:spPr bwMode="auto">
          <a:xfrm>
            <a:off x="3327400" y="2794000"/>
            <a:ext cx="619125" cy="727075"/>
          </a:xfrm>
          <a:custGeom>
            <a:avLst/>
            <a:gdLst>
              <a:gd name="T0" fmla="*/ 2147483647 w 76"/>
              <a:gd name="T1" fmla="*/ 2147483647 h 94"/>
              <a:gd name="T2" fmla="*/ 2147483647 w 76"/>
              <a:gd name="T3" fmla="*/ 2147483647 h 94"/>
              <a:gd name="T4" fmla="*/ 2147483647 w 76"/>
              <a:gd name="T5" fmla="*/ 2147483647 h 94"/>
              <a:gd name="T6" fmla="*/ 2147483647 w 76"/>
              <a:gd name="T7" fmla="*/ 2147483647 h 94"/>
              <a:gd name="T8" fmla="*/ 2147483647 w 76"/>
              <a:gd name="T9" fmla="*/ 0 h 94"/>
              <a:gd name="T10" fmla="*/ 0 w 76"/>
              <a:gd name="T11" fmla="*/ 2147483647 h 94"/>
              <a:gd name="T12" fmla="*/ 0 w 76"/>
              <a:gd name="T13" fmla="*/ 2147483647 h 94"/>
              <a:gd name="T14" fmla="*/ 2147483647 w 76"/>
              <a:gd name="T15" fmla="*/ 2147483647 h 94"/>
              <a:gd name="T16" fmla="*/ 2147483647 w 76"/>
              <a:gd name="T17" fmla="*/ 2147483647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
              <a:gd name="T28" fmla="*/ 0 h 94"/>
              <a:gd name="T29" fmla="*/ 76 w 76"/>
              <a:gd name="T30" fmla="*/ 94 h 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 h="94">
                <a:moveTo>
                  <a:pt x="66" y="94"/>
                </a:moveTo>
                <a:lnTo>
                  <a:pt x="76" y="27"/>
                </a:lnTo>
                <a:lnTo>
                  <a:pt x="51" y="23"/>
                </a:lnTo>
                <a:lnTo>
                  <a:pt x="53" y="6"/>
                </a:lnTo>
                <a:lnTo>
                  <a:pt x="16" y="0"/>
                </a:lnTo>
                <a:lnTo>
                  <a:pt x="0" y="84"/>
                </a:lnTo>
                <a:lnTo>
                  <a:pt x="66" y="94"/>
                </a:lnTo>
                <a:close/>
              </a:path>
            </a:pathLst>
          </a:custGeom>
          <a:solidFill>
            <a:srgbClr val="FFC66D"/>
          </a:solidFill>
          <a:ln w="12700" cmpd="sng">
            <a:solidFill>
              <a:schemeClr val="tx1"/>
            </a:solidFill>
            <a:prstDash val="solid"/>
            <a:round/>
            <a:headEnd/>
            <a:tailEnd/>
          </a:ln>
        </p:spPr>
        <p:txBody>
          <a:bodyPr/>
          <a:lstStyle/>
          <a:p>
            <a:endParaRPr lang="en-US"/>
          </a:p>
        </p:txBody>
      </p:sp>
      <p:sp>
        <p:nvSpPr>
          <p:cNvPr id="18" name="Freeform 42"/>
          <p:cNvSpPr>
            <a:spLocks/>
          </p:cNvSpPr>
          <p:nvPr/>
        </p:nvSpPr>
        <p:spPr bwMode="auto">
          <a:xfrm>
            <a:off x="2636838" y="1709738"/>
            <a:ext cx="730250" cy="511175"/>
          </a:xfrm>
          <a:custGeom>
            <a:avLst/>
            <a:gdLst>
              <a:gd name="T0" fmla="*/ 2147483647 w 90"/>
              <a:gd name="T1" fmla="*/ 2147483647 h 66"/>
              <a:gd name="T2" fmla="*/ 0 w 90"/>
              <a:gd name="T3" fmla="*/ 2147483647 h 66"/>
              <a:gd name="T4" fmla="*/ 2147483647 w 90"/>
              <a:gd name="T5" fmla="*/ 2147483647 h 66"/>
              <a:gd name="T6" fmla="*/ 2147483647 w 90"/>
              <a:gd name="T7" fmla="*/ 2147483647 h 66"/>
              <a:gd name="T8" fmla="*/ 2147483647 w 90"/>
              <a:gd name="T9" fmla="*/ 2147483647 h 66"/>
              <a:gd name="T10" fmla="*/ 2147483647 w 90"/>
              <a:gd name="T11" fmla="*/ 2147483647 h 66"/>
              <a:gd name="T12" fmla="*/ 2147483647 w 90"/>
              <a:gd name="T13" fmla="*/ 2147483647 h 66"/>
              <a:gd name="T14" fmla="*/ 2147483647 w 90"/>
              <a:gd name="T15" fmla="*/ 2147483647 h 66"/>
              <a:gd name="T16" fmla="*/ 2147483647 w 90"/>
              <a:gd name="T17" fmla="*/ 2147483647 h 66"/>
              <a:gd name="T18" fmla="*/ 2147483647 w 90"/>
              <a:gd name="T19" fmla="*/ 2147483647 h 66"/>
              <a:gd name="T20" fmla="*/ 2147483647 w 90"/>
              <a:gd name="T21" fmla="*/ 2147483647 h 66"/>
              <a:gd name="T22" fmla="*/ 2147483647 w 90"/>
              <a:gd name="T23" fmla="*/ 2147483647 h 66"/>
              <a:gd name="T24" fmla="*/ 2147483647 w 90"/>
              <a:gd name="T25" fmla="*/ 2147483647 h 66"/>
              <a:gd name="T26" fmla="*/ 2147483647 w 90"/>
              <a:gd name="T27" fmla="*/ 2147483647 h 66"/>
              <a:gd name="T28" fmla="*/ 2147483647 w 90"/>
              <a:gd name="T29" fmla="*/ 2147483647 h 66"/>
              <a:gd name="T30" fmla="*/ 2147483647 w 90"/>
              <a:gd name="T31" fmla="*/ 2147483647 h 66"/>
              <a:gd name="T32" fmla="*/ 2147483647 w 90"/>
              <a:gd name="T33" fmla="*/ 2147483647 h 66"/>
              <a:gd name="T34" fmla="*/ 2147483647 w 90"/>
              <a:gd name="T35" fmla="*/ 2147483647 h 66"/>
              <a:gd name="T36" fmla="*/ 2147483647 w 90"/>
              <a:gd name="T37" fmla="*/ 2147483647 h 66"/>
              <a:gd name="T38" fmla="*/ 2147483647 w 90"/>
              <a:gd name="T39" fmla="*/ 2147483647 h 66"/>
              <a:gd name="T40" fmla="*/ 2147483647 w 90"/>
              <a:gd name="T41" fmla="*/ 2147483647 h 66"/>
              <a:gd name="T42" fmla="*/ 2147483647 w 90"/>
              <a:gd name="T43" fmla="*/ 2147483647 h 66"/>
              <a:gd name="T44" fmla="*/ 2147483647 w 90"/>
              <a:gd name="T45" fmla="*/ 2147483647 h 66"/>
              <a:gd name="T46" fmla="*/ 2147483647 w 90"/>
              <a:gd name="T47" fmla="*/ 2147483647 h 66"/>
              <a:gd name="T48" fmla="*/ 2147483647 w 90"/>
              <a:gd name="T49" fmla="*/ 2147483647 h 66"/>
              <a:gd name="T50" fmla="*/ 2147483647 w 90"/>
              <a:gd name="T51" fmla="*/ 2147483647 h 66"/>
              <a:gd name="T52" fmla="*/ 2147483647 w 90"/>
              <a:gd name="T53" fmla="*/ 2147483647 h 66"/>
              <a:gd name="T54" fmla="*/ 2147483647 w 90"/>
              <a:gd name="T55" fmla="*/ 2147483647 h 66"/>
              <a:gd name="T56" fmla="*/ 2147483647 w 90"/>
              <a:gd name="T57" fmla="*/ 2147483647 h 66"/>
              <a:gd name="T58" fmla="*/ 2147483647 w 90"/>
              <a:gd name="T59" fmla="*/ 2147483647 h 66"/>
              <a:gd name="T60" fmla="*/ 2147483647 w 90"/>
              <a:gd name="T61" fmla="*/ 2147483647 h 66"/>
              <a:gd name="T62" fmla="*/ 2147483647 w 90"/>
              <a:gd name="T63" fmla="*/ 2147483647 h 66"/>
              <a:gd name="T64" fmla="*/ 2147483647 w 90"/>
              <a:gd name="T65" fmla="*/ 2147483647 h 66"/>
              <a:gd name="T66" fmla="*/ 2147483647 w 90"/>
              <a:gd name="T67" fmla="*/ 2147483647 h 66"/>
              <a:gd name="T68" fmla="*/ 2147483647 w 90"/>
              <a:gd name="T69" fmla="*/ 2147483647 h 66"/>
              <a:gd name="T70" fmla="*/ 2147483647 w 90"/>
              <a:gd name="T71" fmla="*/ 2147483647 h 66"/>
              <a:gd name="T72" fmla="*/ 2147483647 w 90"/>
              <a:gd name="T73" fmla="*/ 0 h 66"/>
              <a:gd name="T74" fmla="*/ 2147483647 w 90"/>
              <a:gd name="T75" fmla="*/ 2147483647 h 66"/>
              <a:gd name="T76" fmla="*/ 2147483647 w 90"/>
              <a:gd name="T77" fmla="*/ 2147483647 h 66"/>
              <a:gd name="T78" fmla="*/ 2147483647 w 90"/>
              <a:gd name="T79" fmla="*/ 2147483647 h 66"/>
              <a:gd name="T80" fmla="*/ 2147483647 w 90"/>
              <a:gd name="T81" fmla="*/ 2147483647 h 66"/>
              <a:gd name="T82" fmla="*/ 2147483647 w 90"/>
              <a:gd name="T83" fmla="*/ 2147483647 h 66"/>
              <a:gd name="T84" fmla="*/ 2147483647 w 90"/>
              <a:gd name="T85" fmla="*/ 2147483647 h 66"/>
              <a:gd name="T86" fmla="*/ 2147483647 w 90"/>
              <a:gd name="T87" fmla="*/ 2147483647 h 66"/>
              <a:gd name="T88" fmla="*/ 2147483647 w 90"/>
              <a:gd name="T89" fmla="*/ 2147483647 h 66"/>
              <a:gd name="T90" fmla="*/ 2147483647 w 90"/>
              <a:gd name="T91" fmla="*/ 2147483647 h 66"/>
              <a:gd name="T92" fmla="*/ 2147483647 w 90"/>
              <a:gd name="T93" fmla="*/ 2147483647 h 66"/>
              <a:gd name="T94" fmla="*/ 2147483647 w 90"/>
              <a:gd name="T95" fmla="*/ 2147483647 h 66"/>
              <a:gd name="T96" fmla="*/ 2147483647 w 90"/>
              <a:gd name="T97" fmla="*/ 2147483647 h 66"/>
              <a:gd name="T98" fmla="*/ 2147483647 w 90"/>
              <a:gd name="T99" fmla="*/ 2147483647 h 66"/>
              <a:gd name="T100" fmla="*/ 2147483647 w 90"/>
              <a:gd name="T101" fmla="*/ 2147483647 h 66"/>
              <a:gd name="T102" fmla="*/ 2147483647 w 90"/>
              <a:gd name="T103" fmla="*/ 2147483647 h 66"/>
              <a:gd name="T104" fmla="*/ 2147483647 w 90"/>
              <a:gd name="T105" fmla="*/ 2147483647 h 66"/>
              <a:gd name="T106" fmla="*/ 2147483647 w 90"/>
              <a:gd name="T107" fmla="*/ 2147483647 h 66"/>
              <a:gd name="T108" fmla="*/ 2147483647 w 90"/>
              <a:gd name="T109" fmla="*/ 2147483647 h 66"/>
              <a:gd name="T110" fmla="*/ 2147483647 w 90"/>
              <a:gd name="T111" fmla="*/ 2147483647 h 66"/>
              <a:gd name="T112" fmla="*/ 2147483647 w 90"/>
              <a:gd name="T113" fmla="*/ 2147483647 h 66"/>
              <a:gd name="T114" fmla="*/ 2147483647 w 90"/>
              <a:gd name="T115" fmla="*/ 2147483647 h 66"/>
              <a:gd name="T116" fmla="*/ 2147483647 w 90"/>
              <a:gd name="T117" fmla="*/ 2147483647 h 66"/>
              <a:gd name="T118" fmla="*/ 2147483647 w 90"/>
              <a:gd name="T119" fmla="*/ 2147483647 h 66"/>
              <a:gd name="T120" fmla="*/ 2147483647 w 90"/>
              <a:gd name="T121" fmla="*/ 2147483647 h 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0"/>
              <a:gd name="T184" fmla="*/ 0 h 66"/>
              <a:gd name="T185" fmla="*/ 90 w 90"/>
              <a:gd name="T186" fmla="*/ 66 h 6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0" h="66">
                <a:moveTo>
                  <a:pt x="3" y="42"/>
                </a:moveTo>
                <a:lnTo>
                  <a:pt x="1" y="40"/>
                </a:lnTo>
                <a:lnTo>
                  <a:pt x="0" y="40"/>
                </a:lnTo>
                <a:lnTo>
                  <a:pt x="0" y="39"/>
                </a:lnTo>
                <a:lnTo>
                  <a:pt x="1" y="37"/>
                </a:lnTo>
                <a:lnTo>
                  <a:pt x="1" y="36"/>
                </a:lnTo>
                <a:lnTo>
                  <a:pt x="1" y="35"/>
                </a:lnTo>
                <a:lnTo>
                  <a:pt x="2" y="35"/>
                </a:lnTo>
                <a:lnTo>
                  <a:pt x="2" y="36"/>
                </a:lnTo>
                <a:lnTo>
                  <a:pt x="2" y="37"/>
                </a:lnTo>
                <a:lnTo>
                  <a:pt x="1" y="37"/>
                </a:lnTo>
                <a:lnTo>
                  <a:pt x="2" y="38"/>
                </a:lnTo>
                <a:lnTo>
                  <a:pt x="3" y="36"/>
                </a:lnTo>
                <a:lnTo>
                  <a:pt x="3" y="35"/>
                </a:lnTo>
                <a:lnTo>
                  <a:pt x="4" y="34"/>
                </a:lnTo>
                <a:lnTo>
                  <a:pt x="3" y="33"/>
                </a:lnTo>
                <a:lnTo>
                  <a:pt x="2" y="33"/>
                </a:lnTo>
                <a:lnTo>
                  <a:pt x="2" y="30"/>
                </a:lnTo>
                <a:lnTo>
                  <a:pt x="3" y="30"/>
                </a:lnTo>
                <a:lnTo>
                  <a:pt x="4" y="30"/>
                </a:lnTo>
                <a:lnTo>
                  <a:pt x="5" y="29"/>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80" y="59"/>
                </a:lnTo>
                <a:lnTo>
                  <a:pt x="80" y="60"/>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6" y="43"/>
                </a:lnTo>
                <a:lnTo>
                  <a:pt x="3" y="4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19" name="Freeform 43"/>
          <p:cNvSpPr>
            <a:spLocks/>
          </p:cNvSpPr>
          <p:nvPr/>
        </p:nvSpPr>
        <p:spPr bwMode="auto">
          <a:xfrm>
            <a:off x="2439988" y="2035175"/>
            <a:ext cx="881062" cy="696913"/>
          </a:xfrm>
          <a:custGeom>
            <a:avLst/>
            <a:gdLst>
              <a:gd name="T0" fmla="*/ 0 w 108"/>
              <a:gd name="T1" fmla="*/ 2147483647 h 90"/>
              <a:gd name="T2" fmla="*/ 0 w 108"/>
              <a:gd name="T3" fmla="*/ 2147483647 h 90"/>
              <a:gd name="T4" fmla="*/ 2147483647 w 108"/>
              <a:gd name="T5" fmla="*/ 2147483647 h 90"/>
              <a:gd name="T6" fmla="*/ 2147483647 w 108"/>
              <a:gd name="T7" fmla="*/ 2147483647 h 90"/>
              <a:gd name="T8" fmla="*/ 2147483647 w 108"/>
              <a:gd name="T9" fmla="*/ 2147483647 h 90"/>
              <a:gd name="T10" fmla="*/ 2147483647 w 108"/>
              <a:gd name="T11" fmla="*/ 2147483647 h 90"/>
              <a:gd name="T12" fmla="*/ 2147483647 w 108"/>
              <a:gd name="T13" fmla="*/ 2147483647 h 90"/>
              <a:gd name="T14" fmla="*/ 2147483647 w 108"/>
              <a:gd name="T15" fmla="*/ 2147483647 h 90"/>
              <a:gd name="T16" fmla="*/ 2147483647 w 108"/>
              <a:gd name="T17" fmla="*/ 2147483647 h 90"/>
              <a:gd name="T18" fmla="*/ 2147483647 w 108"/>
              <a:gd name="T19" fmla="*/ 2147483647 h 90"/>
              <a:gd name="T20" fmla="*/ 2147483647 w 108"/>
              <a:gd name="T21" fmla="*/ 2147483647 h 90"/>
              <a:gd name="T22" fmla="*/ 2147483647 w 108"/>
              <a:gd name="T23" fmla="*/ 0 h 90"/>
              <a:gd name="T24" fmla="*/ 2147483647 w 108"/>
              <a:gd name="T25" fmla="*/ 0 h 90"/>
              <a:gd name="T26" fmla="*/ 2147483647 w 108"/>
              <a:gd name="T27" fmla="*/ 2147483647 h 90"/>
              <a:gd name="T28" fmla="*/ 2147483647 w 108"/>
              <a:gd name="T29" fmla="*/ 2147483647 h 90"/>
              <a:gd name="T30" fmla="*/ 2147483647 w 108"/>
              <a:gd name="T31" fmla="*/ 2147483647 h 90"/>
              <a:gd name="T32" fmla="*/ 2147483647 w 108"/>
              <a:gd name="T33" fmla="*/ 2147483647 h 90"/>
              <a:gd name="T34" fmla="*/ 2147483647 w 108"/>
              <a:gd name="T35" fmla="*/ 2147483647 h 90"/>
              <a:gd name="T36" fmla="*/ 2147483647 w 108"/>
              <a:gd name="T37" fmla="*/ 2147483647 h 90"/>
              <a:gd name="T38" fmla="*/ 2147483647 w 108"/>
              <a:gd name="T39" fmla="*/ 2147483647 h 90"/>
              <a:gd name="T40" fmla="*/ 2147483647 w 108"/>
              <a:gd name="T41" fmla="*/ 2147483647 h 90"/>
              <a:gd name="T42" fmla="*/ 2147483647 w 108"/>
              <a:gd name="T43" fmla="*/ 2147483647 h 90"/>
              <a:gd name="T44" fmla="*/ 2147483647 w 108"/>
              <a:gd name="T45" fmla="*/ 2147483647 h 90"/>
              <a:gd name="T46" fmla="*/ 2147483647 w 108"/>
              <a:gd name="T47" fmla="*/ 2147483647 h 90"/>
              <a:gd name="T48" fmla="*/ 2147483647 w 108"/>
              <a:gd name="T49" fmla="*/ 2147483647 h 90"/>
              <a:gd name="T50" fmla="*/ 2147483647 w 108"/>
              <a:gd name="T51" fmla="*/ 2147483647 h 90"/>
              <a:gd name="T52" fmla="*/ 2147483647 w 108"/>
              <a:gd name="T53" fmla="*/ 2147483647 h 90"/>
              <a:gd name="T54" fmla="*/ 2147483647 w 108"/>
              <a:gd name="T55" fmla="*/ 2147483647 h 90"/>
              <a:gd name="T56" fmla="*/ 2147483647 w 108"/>
              <a:gd name="T57" fmla="*/ 2147483647 h 90"/>
              <a:gd name="T58" fmla="*/ 2147483647 w 108"/>
              <a:gd name="T59" fmla="*/ 2147483647 h 90"/>
              <a:gd name="T60" fmla="*/ 2147483647 w 108"/>
              <a:gd name="T61" fmla="*/ 2147483647 h 90"/>
              <a:gd name="T62" fmla="*/ 2147483647 w 108"/>
              <a:gd name="T63" fmla="*/ 2147483647 h 90"/>
              <a:gd name="T64" fmla="*/ 2147483647 w 108"/>
              <a:gd name="T65" fmla="*/ 2147483647 h 90"/>
              <a:gd name="T66" fmla="*/ 2147483647 w 108"/>
              <a:gd name="T67" fmla="*/ 2147483647 h 90"/>
              <a:gd name="T68" fmla="*/ 2147483647 w 108"/>
              <a:gd name="T69" fmla="*/ 2147483647 h 90"/>
              <a:gd name="T70" fmla="*/ 2147483647 w 108"/>
              <a:gd name="T71" fmla="*/ 2147483647 h 90"/>
              <a:gd name="T72" fmla="*/ 2147483647 w 108"/>
              <a:gd name="T73" fmla="*/ 2147483647 h 90"/>
              <a:gd name="T74" fmla="*/ 2147483647 w 108"/>
              <a:gd name="T75" fmla="*/ 2147483647 h 90"/>
              <a:gd name="T76" fmla="*/ 2147483647 w 108"/>
              <a:gd name="T77" fmla="*/ 2147483647 h 90"/>
              <a:gd name="T78" fmla="*/ 2147483647 w 108"/>
              <a:gd name="T79" fmla="*/ 2147483647 h 90"/>
              <a:gd name="T80" fmla="*/ 2147483647 w 108"/>
              <a:gd name="T81" fmla="*/ 2147483647 h 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8"/>
              <a:gd name="T124" fmla="*/ 0 h 90"/>
              <a:gd name="T125" fmla="*/ 108 w 108"/>
              <a:gd name="T126" fmla="*/ 90 h 9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30" y="1"/>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0" name="Freeform 44"/>
          <p:cNvSpPr>
            <a:spLocks/>
          </p:cNvSpPr>
          <p:nvPr/>
        </p:nvSpPr>
        <p:spPr bwMode="auto">
          <a:xfrm>
            <a:off x="3157538" y="1833563"/>
            <a:ext cx="658812" cy="1006475"/>
          </a:xfrm>
          <a:custGeom>
            <a:avLst/>
            <a:gdLst>
              <a:gd name="T0" fmla="*/ 2147483647 w 81"/>
              <a:gd name="T1" fmla="*/ 2147483647 h 130"/>
              <a:gd name="T2" fmla="*/ 2147483647 w 81"/>
              <a:gd name="T3" fmla="*/ 2147483647 h 130"/>
              <a:gd name="T4" fmla="*/ 2147483647 w 81"/>
              <a:gd name="T5" fmla="*/ 2147483647 h 130"/>
              <a:gd name="T6" fmla="*/ 2147483647 w 81"/>
              <a:gd name="T7" fmla="*/ 2147483647 h 130"/>
              <a:gd name="T8" fmla="*/ 2147483647 w 81"/>
              <a:gd name="T9" fmla="*/ 2147483647 h 130"/>
              <a:gd name="T10" fmla="*/ 2147483647 w 81"/>
              <a:gd name="T11" fmla="*/ 2147483647 h 130"/>
              <a:gd name="T12" fmla="*/ 2147483647 w 81"/>
              <a:gd name="T13" fmla="*/ 2147483647 h 130"/>
              <a:gd name="T14" fmla="*/ 2147483647 w 81"/>
              <a:gd name="T15" fmla="*/ 2147483647 h 130"/>
              <a:gd name="T16" fmla="*/ 2147483647 w 81"/>
              <a:gd name="T17" fmla="*/ 2147483647 h 130"/>
              <a:gd name="T18" fmla="*/ 2147483647 w 81"/>
              <a:gd name="T19" fmla="*/ 2147483647 h 130"/>
              <a:gd name="T20" fmla="*/ 2147483647 w 81"/>
              <a:gd name="T21" fmla="*/ 2147483647 h 130"/>
              <a:gd name="T22" fmla="*/ 2147483647 w 81"/>
              <a:gd name="T23" fmla="*/ 2147483647 h 130"/>
              <a:gd name="T24" fmla="*/ 2147483647 w 81"/>
              <a:gd name="T25" fmla="*/ 2147483647 h 130"/>
              <a:gd name="T26" fmla="*/ 2147483647 w 81"/>
              <a:gd name="T27" fmla="*/ 2147483647 h 130"/>
              <a:gd name="T28" fmla="*/ 2147483647 w 81"/>
              <a:gd name="T29" fmla="*/ 0 h 130"/>
              <a:gd name="T30" fmla="*/ 2147483647 w 81"/>
              <a:gd name="T31" fmla="*/ 2147483647 h 130"/>
              <a:gd name="T32" fmla="*/ 2147483647 w 81"/>
              <a:gd name="T33" fmla="*/ 2147483647 h 130"/>
              <a:gd name="T34" fmla="*/ 2147483647 w 81"/>
              <a:gd name="T35" fmla="*/ 2147483647 h 130"/>
              <a:gd name="T36" fmla="*/ 2147483647 w 81"/>
              <a:gd name="T37" fmla="*/ 2147483647 h 130"/>
              <a:gd name="T38" fmla="*/ 2147483647 w 81"/>
              <a:gd name="T39" fmla="*/ 2147483647 h 130"/>
              <a:gd name="T40" fmla="*/ 2147483647 w 81"/>
              <a:gd name="T41" fmla="*/ 2147483647 h 130"/>
              <a:gd name="T42" fmla="*/ 2147483647 w 81"/>
              <a:gd name="T43" fmla="*/ 2147483647 h 130"/>
              <a:gd name="T44" fmla="*/ 2147483647 w 81"/>
              <a:gd name="T45" fmla="*/ 2147483647 h 130"/>
              <a:gd name="T46" fmla="*/ 2147483647 w 81"/>
              <a:gd name="T47" fmla="*/ 2147483647 h 130"/>
              <a:gd name="T48" fmla="*/ 2147483647 w 81"/>
              <a:gd name="T49" fmla="*/ 2147483647 h 130"/>
              <a:gd name="T50" fmla="*/ 2147483647 w 81"/>
              <a:gd name="T51" fmla="*/ 2147483647 h 130"/>
              <a:gd name="T52" fmla="*/ 2147483647 w 81"/>
              <a:gd name="T53" fmla="*/ 2147483647 h 130"/>
              <a:gd name="T54" fmla="*/ 2147483647 w 81"/>
              <a:gd name="T55" fmla="*/ 2147483647 h 130"/>
              <a:gd name="T56" fmla="*/ 2147483647 w 81"/>
              <a:gd name="T57" fmla="*/ 2147483647 h 130"/>
              <a:gd name="T58" fmla="*/ 2147483647 w 81"/>
              <a:gd name="T59" fmla="*/ 2147483647 h 130"/>
              <a:gd name="T60" fmla="*/ 2147483647 w 81"/>
              <a:gd name="T61" fmla="*/ 2147483647 h 130"/>
              <a:gd name="T62" fmla="*/ 2147483647 w 81"/>
              <a:gd name="T63" fmla="*/ 2147483647 h 130"/>
              <a:gd name="T64" fmla="*/ 2147483647 w 81"/>
              <a:gd name="T65" fmla="*/ 2147483647 h 130"/>
              <a:gd name="T66" fmla="*/ 2147483647 w 81"/>
              <a:gd name="T67" fmla="*/ 2147483647 h 130"/>
              <a:gd name="T68" fmla="*/ 2147483647 w 81"/>
              <a:gd name="T69" fmla="*/ 2147483647 h 130"/>
              <a:gd name="T70" fmla="*/ 2147483647 w 81"/>
              <a:gd name="T71" fmla="*/ 2147483647 h 130"/>
              <a:gd name="T72" fmla="*/ 2147483647 w 81"/>
              <a:gd name="T73" fmla="*/ 2147483647 h 130"/>
              <a:gd name="T74" fmla="*/ 2147483647 w 81"/>
              <a:gd name="T75" fmla="*/ 2147483647 h 130"/>
              <a:gd name="T76" fmla="*/ 2147483647 w 81"/>
              <a:gd name="T77" fmla="*/ 2147483647 h 130"/>
              <a:gd name="T78" fmla="*/ 2147483647 w 81"/>
              <a:gd name="T79" fmla="*/ 2147483647 h 130"/>
              <a:gd name="T80" fmla="*/ 2147483647 w 81"/>
              <a:gd name="T81" fmla="*/ 2147483647 h 130"/>
              <a:gd name="T82" fmla="*/ 2147483647 w 81"/>
              <a:gd name="T83" fmla="*/ 2147483647 h 130"/>
              <a:gd name="T84" fmla="*/ 2147483647 w 81"/>
              <a:gd name="T85" fmla="*/ 2147483647 h 130"/>
              <a:gd name="T86" fmla="*/ 2147483647 w 81"/>
              <a:gd name="T87" fmla="*/ 2147483647 h 130"/>
              <a:gd name="T88" fmla="*/ 2147483647 w 81"/>
              <a:gd name="T89" fmla="*/ 2147483647 h 130"/>
              <a:gd name="T90" fmla="*/ 2147483647 w 81"/>
              <a:gd name="T91" fmla="*/ 2147483647 h 130"/>
              <a:gd name="T92" fmla="*/ 2147483647 w 81"/>
              <a:gd name="T93" fmla="*/ 2147483647 h 130"/>
              <a:gd name="T94" fmla="*/ 2147483647 w 81"/>
              <a:gd name="T95" fmla="*/ 2147483647 h 130"/>
              <a:gd name="T96" fmla="*/ 0 w 81"/>
              <a:gd name="T97" fmla="*/ 2147483647 h 1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30"/>
              <a:gd name="T149" fmla="*/ 81 w 81"/>
              <a:gd name="T150" fmla="*/ 130 h 1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1" name="Freeform 45"/>
          <p:cNvSpPr>
            <a:spLocks/>
          </p:cNvSpPr>
          <p:nvPr/>
        </p:nvSpPr>
        <p:spPr bwMode="auto">
          <a:xfrm>
            <a:off x="3435350" y="1857375"/>
            <a:ext cx="1120775" cy="673100"/>
          </a:xfrm>
          <a:custGeom>
            <a:avLst/>
            <a:gdLst>
              <a:gd name="T0" fmla="*/ 2147483647 w 138"/>
              <a:gd name="T1" fmla="*/ 2147483647 h 87"/>
              <a:gd name="T2" fmla="*/ 2147483647 w 138"/>
              <a:gd name="T3" fmla="*/ 2147483647 h 87"/>
              <a:gd name="T4" fmla="*/ 2147483647 w 138"/>
              <a:gd name="T5" fmla="*/ 2147483647 h 87"/>
              <a:gd name="T6" fmla="*/ 2147483647 w 138"/>
              <a:gd name="T7" fmla="*/ 2147483647 h 87"/>
              <a:gd name="T8" fmla="*/ 2147483647 w 138"/>
              <a:gd name="T9" fmla="*/ 2147483647 h 87"/>
              <a:gd name="T10" fmla="*/ 2147483647 w 138"/>
              <a:gd name="T11" fmla="*/ 2147483647 h 87"/>
              <a:gd name="T12" fmla="*/ 2147483647 w 138"/>
              <a:gd name="T13" fmla="*/ 2147483647 h 87"/>
              <a:gd name="T14" fmla="*/ 2147483647 w 138"/>
              <a:gd name="T15" fmla="*/ 2147483647 h 87"/>
              <a:gd name="T16" fmla="*/ 2147483647 w 138"/>
              <a:gd name="T17" fmla="*/ 2147483647 h 87"/>
              <a:gd name="T18" fmla="*/ 2147483647 w 138"/>
              <a:gd name="T19" fmla="*/ 2147483647 h 87"/>
              <a:gd name="T20" fmla="*/ 2147483647 w 138"/>
              <a:gd name="T21" fmla="*/ 2147483647 h 87"/>
              <a:gd name="T22" fmla="*/ 2147483647 w 138"/>
              <a:gd name="T23" fmla="*/ 2147483647 h 87"/>
              <a:gd name="T24" fmla="*/ 2147483647 w 138"/>
              <a:gd name="T25" fmla="*/ 2147483647 h 87"/>
              <a:gd name="T26" fmla="*/ 2147483647 w 138"/>
              <a:gd name="T27" fmla="*/ 2147483647 h 87"/>
              <a:gd name="T28" fmla="*/ 2147483647 w 138"/>
              <a:gd name="T29" fmla="*/ 2147483647 h 87"/>
              <a:gd name="T30" fmla="*/ 2147483647 w 138"/>
              <a:gd name="T31" fmla="*/ 2147483647 h 87"/>
              <a:gd name="T32" fmla="*/ 2147483647 w 138"/>
              <a:gd name="T33" fmla="*/ 2147483647 h 87"/>
              <a:gd name="T34" fmla="*/ 2147483647 w 138"/>
              <a:gd name="T35" fmla="*/ 2147483647 h 87"/>
              <a:gd name="T36" fmla="*/ 2147483647 w 138"/>
              <a:gd name="T37" fmla="*/ 2147483647 h 87"/>
              <a:gd name="T38" fmla="*/ 2147483647 w 138"/>
              <a:gd name="T39" fmla="*/ 2147483647 h 87"/>
              <a:gd name="T40" fmla="*/ 2147483647 w 138"/>
              <a:gd name="T41" fmla="*/ 2147483647 h 87"/>
              <a:gd name="T42" fmla="*/ 2147483647 w 138"/>
              <a:gd name="T43" fmla="*/ 2147483647 h 87"/>
              <a:gd name="T44" fmla="*/ 2147483647 w 138"/>
              <a:gd name="T45" fmla="*/ 2147483647 h 87"/>
              <a:gd name="T46" fmla="*/ 2147483647 w 138"/>
              <a:gd name="T47" fmla="*/ 2147483647 h 87"/>
              <a:gd name="T48" fmla="*/ 2147483647 w 138"/>
              <a:gd name="T49" fmla="*/ 2147483647 h 87"/>
              <a:gd name="T50" fmla="*/ 2147483647 w 138"/>
              <a:gd name="T51" fmla="*/ 2147483647 h 87"/>
              <a:gd name="T52" fmla="*/ 2147483647 w 138"/>
              <a:gd name="T53" fmla="*/ 2147483647 h 87"/>
              <a:gd name="T54" fmla="*/ 2147483647 w 138"/>
              <a:gd name="T55" fmla="*/ 2147483647 h 87"/>
              <a:gd name="T56" fmla="*/ 2147483647 w 138"/>
              <a:gd name="T57" fmla="*/ 2147483647 h 87"/>
              <a:gd name="T58" fmla="*/ 2147483647 w 138"/>
              <a:gd name="T59" fmla="*/ 2147483647 h 87"/>
              <a:gd name="T60" fmla="*/ 2147483647 w 138"/>
              <a:gd name="T61" fmla="*/ 2147483647 h 87"/>
              <a:gd name="T62" fmla="*/ 2147483647 w 138"/>
              <a:gd name="T63" fmla="*/ 2147483647 h 87"/>
              <a:gd name="T64" fmla="*/ 2147483647 w 138"/>
              <a:gd name="T65" fmla="*/ 0 h 87"/>
              <a:gd name="T66" fmla="*/ 2147483647 w 138"/>
              <a:gd name="T67" fmla="*/ 2147483647 h 87"/>
              <a:gd name="T68" fmla="*/ 2147483647 w 138"/>
              <a:gd name="T69" fmla="*/ 2147483647 h 87"/>
              <a:gd name="T70" fmla="*/ 2147483647 w 138"/>
              <a:gd name="T71" fmla="*/ 2147483647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8"/>
              <a:gd name="T109" fmla="*/ 0 h 87"/>
              <a:gd name="T110" fmla="*/ 138 w 138"/>
              <a:gd name="T111" fmla="*/ 87 h 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2" name="Freeform 46"/>
          <p:cNvSpPr>
            <a:spLocks/>
          </p:cNvSpPr>
          <p:nvPr/>
        </p:nvSpPr>
        <p:spPr bwMode="auto">
          <a:xfrm>
            <a:off x="2759075" y="2662238"/>
            <a:ext cx="698500" cy="1030287"/>
          </a:xfrm>
          <a:custGeom>
            <a:avLst/>
            <a:gdLst>
              <a:gd name="T0" fmla="*/ 2147483647 w 86"/>
              <a:gd name="T1" fmla="*/ 0 h 133"/>
              <a:gd name="T2" fmla="*/ 0 w 86"/>
              <a:gd name="T3" fmla="*/ 2147483647 h 133"/>
              <a:gd name="T4" fmla="*/ 2147483647 w 86"/>
              <a:gd name="T5" fmla="*/ 2147483647 h 133"/>
              <a:gd name="T6" fmla="*/ 2147483647 w 86"/>
              <a:gd name="T7" fmla="*/ 2147483647 h 133"/>
              <a:gd name="T8" fmla="*/ 2147483647 w 86"/>
              <a:gd name="T9" fmla="*/ 2147483647 h 133"/>
              <a:gd name="T10" fmla="*/ 2147483647 w 86"/>
              <a:gd name="T11" fmla="*/ 2147483647 h 133"/>
              <a:gd name="T12" fmla="*/ 2147483647 w 86"/>
              <a:gd name="T13" fmla="*/ 2147483647 h 133"/>
              <a:gd name="T14" fmla="*/ 2147483647 w 86"/>
              <a:gd name="T15" fmla="*/ 2147483647 h 133"/>
              <a:gd name="T16" fmla="*/ 2147483647 w 86"/>
              <a:gd name="T17" fmla="*/ 2147483647 h 133"/>
              <a:gd name="T18" fmla="*/ 2147483647 w 86"/>
              <a:gd name="T19" fmla="*/ 2147483647 h 133"/>
              <a:gd name="T20" fmla="*/ 2147483647 w 86"/>
              <a:gd name="T21" fmla="*/ 2147483647 h 133"/>
              <a:gd name="T22" fmla="*/ 2147483647 w 86"/>
              <a:gd name="T23" fmla="*/ 2147483647 h 133"/>
              <a:gd name="T24" fmla="*/ 2147483647 w 86"/>
              <a:gd name="T25" fmla="*/ 2147483647 h 133"/>
              <a:gd name="T26" fmla="*/ 2147483647 w 86"/>
              <a:gd name="T27" fmla="*/ 2147483647 h 133"/>
              <a:gd name="T28" fmla="*/ 2147483647 w 86"/>
              <a:gd name="T29" fmla="*/ 2147483647 h 133"/>
              <a:gd name="T30" fmla="*/ 2147483647 w 86"/>
              <a:gd name="T31" fmla="*/ 2147483647 h 133"/>
              <a:gd name="T32" fmla="*/ 2147483647 w 86"/>
              <a:gd name="T33" fmla="*/ 2147483647 h 133"/>
              <a:gd name="T34" fmla="*/ 2147483647 w 86"/>
              <a:gd name="T35" fmla="*/ 2147483647 h 133"/>
              <a:gd name="T36" fmla="*/ 2147483647 w 86"/>
              <a:gd name="T37" fmla="*/ 2147483647 h 133"/>
              <a:gd name="T38" fmla="*/ 2147483647 w 86"/>
              <a:gd name="T39" fmla="*/ 2147483647 h 133"/>
              <a:gd name="T40" fmla="*/ 2147483647 w 86"/>
              <a:gd name="T41" fmla="*/ 0 h 133"/>
              <a:gd name="T42" fmla="*/ 2147483647 w 86"/>
              <a:gd name="T43" fmla="*/ 0 h 13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6"/>
              <a:gd name="T67" fmla="*/ 0 h 133"/>
              <a:gd name="T68" fmla="*/ 86 w 86"/>
              <a:gd name="T69" fmla="*/ 133 h 13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3" name="Freeform 47"/>
          <p:cNvSpPr>
            <a:spLocks/>
          </p:cNvSpPr>
          <p:nvPr/>
        </p:nvSpPr>
        <p:spPr bwMode="auto">
          <a:xfrm>
            <a:off x="3124200" y="3444875"/>
            <a:ext cx="741363" cy="820738"/>
          </a:xfrm>
          <a:custGeom>
            <a:avLst/>
            <a:gdLst>
              <a:gd name="T0" fmla="*/ 2147483647 w 91"/>
              <a:gd name="T1" fmla="*/ 2147483647 h 106"/>
              <a:gd name="T2" fmla="*/ 2147483647 w 91"/>
              <a:gd name="T3" fmla="*/ 2147483647 h 106"/>
              <a:gd name="T4" fmla="*/ 2147483647 w 91"/>
              <a:gd name="T5" fmla="*/ 0 h 106"/>
              <a:gd name="T6" fmla="*/ 2147483647 w 91"/>
              <a:gd name="T7" fmla="*/ 0 h 106"/>
              <a:gd name="T8" fmla="*/ 2147483647 w 91"/>
              <a:gd name="T9" fmla="*/ 2147483647 h 106"/>
              <a:gd name="T10" fmla="*/ 2147483647 w 91"/>
              <a:gd name="T11" fmla="*/ 2147483647 h 106"/>
              <a:gd name="T12" fmla="*/ 2147483647 w 91"/>
              <a:gd name="T13" fmla="*/ 2147483647 h 106"/>
              <a:gd name="T14" fmla="*/ 2147483647 w 91"/>
              <a:gd name="T15" fmla="*/ 2147483647 h 106"/>
              <a:gd name="T16" fmla="*/ 2147483647 w 91"/>
              <a:gd name="T17" fmla="*/ 2147483647 h 106"/>
              <a:gd name="T18" fmla="*/ 2147483647 w 91"/>
              <a:gd name="T19" fmla="*/ 2147483647 h 106"/>
              <a:gd name="T20" fmla="*/ 2147483647 w 91"/>
              <a:gd name="T21" fmla="*/ 2147483647 h 106"/>
              <a:gd name="T22" fmla="*/ 2147483647 w 91"/>
              <a:gd name="T23" fmla="*/ 2147483647 h 106"/>
              <a:gd name="T24" fmla="*/ 2147483647 w 91"/>
              <a:gd name="T25" fmla="*/ 2147483647 h 106"/>
              <a:gd name="T26" fmla="*/ 2147483647 w 91"/>
              <a:gd name="T27" fmla="*/ 2147483647 h 106"/>
              <a:gd name="T28" fmla="*/ 2147483647 w 91"/>
              <a:gd name="T29" fmla="*/ 2147483647 h 106"/>
              <a:gd name="T30" fmla="*/ 2147483647 w 91"/>
              <a:gd name="T31" fmla="*/ 2147483647 h 106"/>
              <a:gd name="T32" fmla="*/ 2147483647 w 91"/>
              <a:gd name="T33" fmla="*/ 2147483647 h 106"/>
              <a:gd name="T34" fmla="*/ 2147483647 w 91"/>
              <a:gd name="T35" fmla="*/ 2147483647 h 106"/>
              <a:gd name="T36" fmla="*/ 2147483647 w 91"/>
              <a:gd name="T37" fmla="*/ 2147483647 h 106"/>
              <a:gd name="T38" fmla="*/ 2147483647 w 91"/>
              <a:gd name="T39" fmla="*/ 2147483647 h 106"/>
              <a:gd name="T40" fmla="*/ 2147483647 w 91"/>
              <a:gd name="T41" fmla="*/ 2147483647 h 106"/>
              <a:gd name="T42" fmla="*/ 2147483647 w 91"/>
              <a:gd name="T43" fmla="*/ 2147483647 h 106"/>
              <a:gd name="T44" fmla="*/ 2147483647 w 91"/>
              <a:gd name="T45" fmla="*/ 2147483647 h 106"/>
              <a:gd name="T46" fmla="*/ 2147483647 w 91"/>
              <a:gd name="T47" fmla="*/ 2147483647 h 106"/>
              <a:gd name="T48" fmla="*/ 2147483647 w 91"/>
              <a:gd name="T49" fmla="*/ 2147483647 h 106"/>
              <a:gd name="T50" fmla="*/ 2147483647 w 91"/>
              <a:gd name="T51" fmla="*/ 2147483647 h 106"/>
              <a:gd name="T52" fmla="*/ 2147483647 w 91"/>
              <a:gd name="T53" fmla="*/ 2147483647 h 106"/>
              <a:gd name="T54" fmla="*/ 2147483647 w 91"/>
              <a:gd name="T55" fmla="*/ 2147483647 h 106"/>
              <a:gd name="T56" fmla="*/ 2147483647 w 91"/>
              <a:gd name="T57" fmla="*/ 2147483647 h 106"/>
              <a:gd name="T58" fmla="*/ 2147483647 w 91"/>
              <a:gd name="T59" fmla="*/ 2147483647 h 106"/>
              <a:gd name="T60" fmla="*/ 2147483647 w 91"/>
              <a:gd name="T61" fmla="*/ 2147483647 h 106"/>
              <a:gd name="T62" fmla="*/ 2147483647 w 91"/>
              <a:gd name="T63" fmla="*/ 2147483647 h 106"/>
              <a:gd name="T64" fmla="*/ 2147483647 w 91"/>
              <a:gd name="T65" fmla="*/ 2147483647 h 106"/>
              <a:gd name="T66" fmla="*/ 2147483647 w 91"/>
              <a:gd name="T67" fmla="*/ 2147483647 h 106"/>
              <a:gd name="T68" fmla="*/ 2147483647 w 91"/>
              <a:gd name="T69" fmla="*/ 2147483647 h 106"/>
              <a:gd name="T70" fmla="*/ 2147483647 w 91"/>
              <a:gd name="T71" fmla="*/ 2147483647 h 106"/>
              <a:gd name="T72" fmla="*/ 2147483647 w 91"/>
              <a:gd name="T73" fmla="*/ 2147483647 h 106"/>
              <a:gd name="T74" fmla="*/ 2147483647 w 91"/>
              <a:gd name="T75" fmla="*/ 2147483647 h 106"/>
              <a:gd name="T76" fmla="*/ 2147483647 w 91"/>
              <a:gd name="T77" fmla="*/ 2147483647 h 106"/>
              <a:gd name="T78" fmla="*/ 2147483647 w 91"/>
              <a:gd name="T79" fmla="*/ 2147483647 h 106"/>
              <a:gd name="T80" fmla="*/ 2147483647 w 91"/>
              <a:gd name="T81" fmla="*/ 2147483647 h 106"/>
              <a:gd name="T82" fmla="*/ 2147483647 w 91"/>
              <a:gd name="T83" fmla="*/ 2147483647 h 106"/>
              <a:gd name="T84" fmla="*/ 2147483647 w 91"/>
              <a:gd name="T85" fmla="*/ 2147483647 h 106"/>
              <a:gd name="T86" fmla="*/ 2147483647 w 91"/>
              <a:gd name="T87" fmla="*/ 2147483647 h 106"/>
              <a:gd name="T88" fmla="*/ 2147483647 w 91"/>
              <a:gd name="T89" fmla="*/ 2147483647 h 106"/>
              <a:gd name="T90" fmla="*/ 2147483647 w 91"/>
              <a:gd name="T91" fmla="*/ 2147483647 h 106"/>
              <a:gd name="T92" fmla="*/ 2147483647 w 91"/>
              <a:gd name="T93" fmla="*/ 2147483647 h 106"/>
              <a:gd name="T94" fmla="*/ 2147483647 w 91"/>
              <a:gd name="T95" fmla="*/ 2147483647 h 106"/>
              <a:gd name="T96" fmla="*/ 2147483647 w 91"/>
              <a:gd name="T97" fmla="*/ 2147483647 h 106"/>
              <a:gd name="T98" fmla="*/ 0 w 91"/>
              <a:gd name="T99" fmla="*/ 2147483647 h 106"/>
              <a:gd name="T100" fmla="*/ 2147483647 w 91"/>
              <a:gd name="T101" fmla="*/ 2147483647 h 106"/>
              <a:gd name="T102" fmla="*/ 2147483647 w 91"/>
              <a:gd name="T103" fmla="*/ 2147483647 h 106"/>
              <a:gd name="T104" fmla="*/ 2147483647 w 91"/>
              <a:gd name="T105" fmla="*/ 2147483647 h 106"/>
              <a:gd name="T106" fmla="*/ 2147483647 w 91"/>
              <a:gd name="T107" fmla="*/ 2147483647 h 1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1"/>
              <a:gd name="T163" fmla="*/ 0 h 106"/>
              <a:gd name="T164" fmla="*/ 91 w 91"/>
              <a:gd name="T165" fmla="*/ 106 h 1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1" h="106">
                <a:moveTo>
                  <a:pt x="78" y="106"/>
                </a:moveTo>
                <a:lnTo>
                  <a:pt x="91" y="1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4" y="44"/>
                </a:lnTo>
                <a:lnTo>
                  <a:pt x="15"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4" name="Freeform 48"/>
          <p:cNvSpPr>
            <a:spLocks/>
          </p:cNvSpPr>
          <p:nvPr/>
        </p:nvSpPr>
        <p:spPr bwMode="auto">
          <a:xfrm>
            <a:off x="5183188" y="1981200"/>
            <a:ext cx="723900" cy="773113"/>
          </a:xfrm>
          <a:custGeom>
            <a:avLst/>
            <a:gdLst>
              <a:gd name="T0" fmla="*/ 2147483647 w 89"/>
              <a:gd name="T1" fmla="*/ 2147483647 h 100"/>
              <a:gd name="T2" fmla="*/ 2147483647 w 89"/>
              <a:gd name="T3" fmla="*/ 2147483647 h 100"/>
              <a:gd name="T4" fmla="*/ 2147483647 w 89"/>
              <a:gd name="T5" fmla="*/ 2147483647 h 100"/>
              <a:gd name="T6" fmla="*/ 2147483647 w 89"/>
              <a:gd name="T7" fmla="*/ 2147483647 h 100"/>
              <a:gd name="T8" fmla="*/ 2147483647 w 89"/>
              <a:gd name="T9" fmla="*/ 2147483647 h 100"/>
              <a:gd name="T10" fmla="*/ 2147483647 w 89"/>
              <a:gd name="T11" fmla="*/ 2147483647 h 100"/>
              <a:gd name="T12" fmla="*/ 2147483647 w 89"/>
              <a:gd name="T13" fmla="*/ 2147483647 h 100"/>
              <a:gd name="T14" fmla="*/ 2147483647 w 89"/>
              <a:gd name="T15" fmla="*/ 2147483647 h 100"/>
              <a:gd name="T16" fmla="*/ 0 w 89"/>
              <a:gd name="T17" fmla="*/ 2147483647 h 100"/>
              <a:gd name="T18" fmla="*/ 2147483647 w 89"/>
              <a:gd name="T19" fmla="*/ 2147483647 h 100"/>
              <a:gd name="T20" fmla="*/ 0 w 89"/>
              <a:gd name="T21" fmla="*/ 2147483647 h 100"/>
              <a:gd name="T22" fmla="*/ 2147483647 w 89"/>
              <a:gd name="T23" fmla="*/ 2147483647 h 100"/>
              <a:gd name="T24" fmla="*/ 2147483647 w 89"/>
              <a:gd name="T25" fmla="*/ 2147483647 h 100"/>
              <a:gd name="T26" fmla="*/ 2147483647 w 89"/>
              <a:gd name="T27" fmla="*/ 2147483647 h 100"/>
              <a:gd name="T28" fmla="*/ 2147483647 w 89"/>
              <a:gd name="T29" fmla="*/ 2147483647 h 100"/>
              <a:gd name="T30" fmla="*/ 2147483647 w 89"/>
              <a:gd name="T31" fmla="*/ 2147483647 h 100"/>
              <a:gd name="T32" fmla="*/ 2147483647 w 89"/>
              <a:gd name="T33" fmla="*/ 2147483647 h 100"/>
              <a:gd name="T34" fmla="*/ 2147483647 w 89"/>
              <a:gd name="T35" fmla="*/ 2147483647 h 100"/>
              <a:gd name="T36" fmla="*/ 2147483647 w 89"/>
              <a:gd name="T37" fmla="*/ 2147483647 h 100"/>
              <a:gd name="T38" fmla="*/ 2147483647 w 89"/>
              <a:gd name="T39" fmla="*/ 2147483647 h 100"/>
              <a:gd name="T40" fmla="*/ 2147483647 w 89"/>
              <a:gd name="T41" fmla="*/ 2147483647 h 100"/>
              <a:gd name="T42" fmla="*/ 2147483647 w 89"/>
              <a:gd name="T43" fmla="*/ 2147483647 h 100"/>
              <a:gd name="T44" fmla="*/ 2147483647 w 89"/>
              <a:gd name="T45" fmla="*/ 2147483647 h 100"/>
              <a:gd name="T46" fmla="*/ 2147483647 w 89"/>
              <a:gd name="T47" fmla="*/ 2147483647 h 100"/>
              <a:gd name="T48" fmla="*/ 2147483647 w 89"/>
              <a:gd name="T49" fmla="*/ 2147483647 h 100"/>
              <a:gd name="T50" fmla="*/ 2147483647 w 89"/>
              <a:gd name="T51" fmla="*/ 2147483647 h 100"/>
              <a:gd name="T52" fmla="*/ 2147483647 w 89"/>
              <a:gd name="T53" fmla="*/ 2147483647 h 100"/>
              <a:gd name="T54" fmla="*/ 2147483647 w 89"/>
              <a:gd name="T55" fmla="*/ 2147483647 h 100"/>
              <a:gd name="T56" fmla="*/ 2147483647 w 89"/>
              <a:gd name="T57" fmla="*/ 2147483647 h 100"/>
              <a:gd name="T58" fmla="*/ 2147483647 w 89"/>
              <a:gd name="T59" fmla="*/ 2147483647 h 100"/>
              <a:gd name="T60" fmla="*/ 2147483647 w 89"/>
              <a:gd name="T61" fmla="*/ 2147483647 h 100"/>
              <a:gd name="T62" fmla="*/ 2147483647 w 89"/>
              <a:gd name="T63" fmla="*/ 2147483647 h 100"/>
              <a:gd name="T64" fmla="*/ 2147483647 w 89"/>
              <a:gd name="T65" fmla="*/ 2147483647 h 100"/>
              <a:gd name="T66" fmla="*/ 2147483647 w 89"/>
              <a:gd name="T67" fmla="*/ 2147483647 h 100"/>
              <a:gd name="T68" fmla="*/ 2147483647 w 89"/>
              <a:gd name="T69" fmla="*/ 2147483647 h 100"/>
              <a:gd name="T70" fmla="*/ 2147483647 w 89"/>
              <a:gd name="T71" fmla="*/ 2147483647 h 100"/>
              <a:gd name="T72" fmla="*/ 2147483647 w 89"/>
              <a:gd name="T73" fmla="*/ 2147483647 h 100"/>
              <a:gd name="T74" fmla="*/ 2147483647 w 89"/>
              <a:gd name="T75" fmla="*/ 2147483647 h 100"/>
              <a:gd name="T76" fmla="*/ 2147483647 w 89"/>
              <a:gd name="T77" fmla="*/ 2147483647 h 100"/>
              <a:gd name="T78" fmla="*/ 2147483647 w 89"/>
              <a:gd name="T79" fmla="*/ 2147483647 h 100"/>
              <a:gd name="T80" fmla="*/ 2147483647 w 89"/>
              <a:gd name="T81" fmla="*/ 2147483647 h 100"/>
              <a:gd name="T82" fmla="*/ 2147483647 w 89"/>
              <a:gd name="T83" fmla="*/ 2147483647 h 100"/>
              <a:gd name="T84" fmla="*/ 2147483647 w 89"/>
              <a:gd name="T85" fmla="*/ 2147483647 h 100"/>
              <a:gd name="T86" fmla="*/ 2147483647 w 89"/>
              <a:gd name="T87" fmla="*/ 2147483647 h 100"/>
              <a:gd name="T88" fmla="*/ 2147483647 w 89"/>
              <a:gd name="T89" fmla="*/ 2147483647 h 100"/>
              <a:gd name="T90" fmla="*/ 2147483647 w 89"/>
              <a:gd name="T91" fmla="*/ 2147483647 h 100"/>
              <a:gd name="T92" fmla="*/ 2147483647 w 89"/>
              <a:gd name="T93" fmla="*/ 2147483647 h 100"/>
              <a:gd name="T94" fmla="*/ 2147483647 w 89"/>
              <a:gd name="T95" fmla="*/ 2147483647 h 100"/>
              <a:gd name="T96" fmla="*/ 2147483647 w 89"/>
              <a:gd name="T97" fmla="*/ 2147483647 h 100"/>
              <a:gd name="T98" fmla="*/ 2147483647 w 89"/>
              <a:gd name="T99" fmla="*/ 2147483647 h 100"/>
              <a:gd name="T100" fmla="*/ 2147483647 w 89"/>
              <a:gd name="T101" fmla="*/ 2147483647 h 100"/>
              <a:gd name="T102" fmla="*/ 2147483647 w 89"/>
              <a:gd name="T103" fmla="*/ 2147483647 h 100"/>
              <a:gd name="T104" fmla="*/ 2147483647 w 89"/>
              <a:gd name="T105" fmla="*/ 2147483647 h 1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9"/>
              <a:gd name="T160" fmla="*/ 0 h 100"/>
              <a:gd name="T161" fmla="*/ 89 w 89"/>
              <a:gd name="T162" fmla="*/ 100 h 1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42" y="14"/>
                </a:lnTo>
                <a:lnTo>
                  <a:pt x="43" y="13"/>
                </a:lnTo>
                <a:lnTo>
                  <a:pt x="48" y="13"/>
                </a:lnTo>
                <a:lnTo>
                  <a:pt x="51" y="14"/>
                </a:lnTo>
                <a:lnTo>
                  <a:pt x="52" y="14"/>
                </a:lnTo>
                <a:lnTo>
                  <a:pt x="52" y="15"/>
                </a:lnTo>
                <a:lnTo>
                  <a:pt x="53" y="15"/>
                </a:lnTo>
                <a:lnTo>
                  <a:pt x="54" y="16"/>
                </a:lnTo>
                <a:lnTo>
                  <a:pt x="54" y="18"/>
                </a:lnTo>
                <a:lnTo>
                  <a:pt x="55" y="19"/>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9" y="82"/>
                </a:lnTo>
                <a:lnTo>
                  <a:pt x="59" y="83"/>
                </a:lnTo>
                <a:lnTo>
                  <a:pt x="63" y="84"/>
                </a:lnTo>
                <a:lnTo>
                  <a:pt x="64" y="87"/>
                </a:lnTo>
                <a:lnTo>
                  <a:pt x="68" y="89"/>
                </a:lnTo>
                <a:lnTo>
                  <a:pt x="72" y="92"/>
                </a:lnTo>
                <a:lnTo>
                  <a:pt x="72" y="93"/>
                </a:lnTo>
                <a:lnTo>
                  <a:pt x="72" y="95"/>
                </a:lnTo>
                <a:lnTo>
                  <a:pt x="72" y="98"/>
                </a:lnTo>
                <a:lnTo>
                  <a:pt x="8" y="10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5" name="Freeform 50"/>
          <p:cNvSpPr>
            <a:spLocks/>
          </p:cNvSpPr>
          <p:nvPr/>
        </p:nvSpPr>
        <p:spPr bwMode="auto">
          <a:xfrm>
            <a:off x="5768975" y="2855913"/>
            <a:ext cx="439738" cy="735012"/>
          </a:xfrm>
          <a:custGeom>
            <a:avLst/>
            <a:gdLst>
              <a:gd name="T0" fmla="*/ 2147483647 w 54"/>
              <a:gd name="T1" fmla="*/ 2147483647 h 95"/>
              <a:gd name="T2" fmla="*/ 2147483647 w 54"/>
              <a:gd name="T3" fmla="*/ 2147483647 h 95"/>
              <a:gd name="T4" fmla="*/ 2147483647 w 54"/>
              <a:gd name="T5" fmla="*/ 2147483647 h 95"/>
              <a:gd name="T6" fmla="*/ 2147483647 w 54"/>
              <a:gd name="T7" fmla="*/ 2147483647 h 95"/>
              <a:gd name="T8" fmla="*/ 2147483647 w 54"/>
              <a:gd name="T9" fmla="*/ 2147483647 h 95"/>
              <a:gd name="T10" fmla="*/ 2147483647 w 54"/>
              <a:gd name="T11" fmla="*/ 2147483647 h 95"/>
              <a:gd name="T12" fmla="*/ 2147483647 w 54"/>
              <a:gd name="T13" fmla="*/ 2147483647 h 95"/>
              <a:gd name="T14" fmla="*/ 2147483647 w 54"/>
              <a:gd name="T15" fmla="*/ 2147483647 h 95"/>
              <a:gd name="T16" fmla="*/ 2147483647 w 54"/>
              <a:gd name="T17" fmla="*/ 2147483647 h 95"/>
              <a:gd name="T18" fmla="*/ 2147483647 w 54"/>
              <a:gd name="T19" fmla="*/ 2147483647 h 95"/>
              <a:gd name="T20" fmla="*/ 2147483647 w 54"/>
              <a:gd name="T21" fmla="*/ 2147483647 h 95"/>
              <a:gd name="T22" fmla="*/ 2147483647 w 54"/>
              <a:gd name="T23" fmla="*/ 2147483647 h 95"/>
              <a:gd name="T24" fmla="*/ 0 w 54"/>
              <a:gd name="T25" fmla="*/ 2147483647 h 95"/>
              <a:gd name="T26" fmla="*/ 0 w 54"/>
              <a:gd name="T27" fmla="*/ 2147483647 h 95"/>
              <a:gd name="T28" fmla="*/ 2147483647 w 54"/>
              <a:gd name="T29" fmla="*/ 2147483647 h 95"/>
              <a:gd name="T30" fmla="*/ 2147483647 w 54"/>
              <a:gd name="T31" fmla="*/ 2147483647 h 95"/>
              <a:gd name="T32" fmla="*/ 2147483647 w 54"/>
              <a:gd name="T33" fmla="*/ 2147483647 h 95"/>
              <a:gd name="T34" fmla="*/ 2147483647 w 54"/>
              <a:gd name="T35" fmla="*/ 2147483647 h 95"/>
              <a:gd name="T36" fmla="*/ 2147483647 w 54"/>
              <a:gd name="T37" fmla="*/ 2147483647 h 95"/>
              <a:gd name="T38" fmla="*/ 2147483647 w 54"/>
              <a:gd name="T39" fmla="*/ 2147483647 h 95"/>
              <a:gd name="T40" fmla="*/ 2147483647 w 54"/>
              <a:gd name="T41" fmla="*/ 2147483647 h 95"/>
              <a:gd name="T42" fmla="*/ 2147483647 w 54"/>
              <a:gd name="T43" fmla="*/ 2147483647 h 95"/>
              <a:gd name="T44" fmla="*/ 2147483647 w 54"/>
              <a:gd name="T45" fmla="*/ 2147483647 h 95"/>
              <a:gd name="T46" fmla="*/ 2147483647 w 54"/>
              <a:gd name="T47" fmla="*/ 2147483647 h 95"/>
              <a:gd name="T48" fmla="*/ 2147483647 w 54"/>
              <a:gd name="T49" fmla="*/ 2147483647 h 95"/>
              <a:gd name="T50" fmla="*/ 2147483647 w 54"/>
              <a:gd name="T51" fmla="*/ 2147483647 h 95"/>
              <a:gd name="T52" fmla="*/ 2147483647 w 54"/>
              <a:gd name="T53" fmla="*/ 2147483647 h 95"/>
              <a:gd name="T54" fmla="*/ 2147483647 w 54"/>
              <a:gd name="T55" fmla="*/ 2147483647 h 95"/>
              <a:gd name="T56" fmla="*/ 2147483647 w 54"/>
              <a:gd name="T57" fmla="*/ 2147483647 h 95"/>
              <a:gd name="T58" fmla="*/ 2147483647 w 54"/>
              <a:gd name="T59" fmla="*/ 2147483647 h 95"/>
              <a:gd name="T60" fmla="*/ 2147483647 w 54"/>
              <a:gd name="T61" fmla="*/ 2147483647 h 95"/>
              <a:gd name="T62" fmla="*/ 2147483647 w 54"/>
              <a:gd name="T63" fmla="*/ 2147483647 h 95"/>
              <a:gd name="T64" fmla="*/ 2147483647 w 54"/>
              <a:gd name="T65" fmla="*/ 2147483647 h 95"/>
              <a:gd name="T66" fmla="*/ 2147483647 w 54"/>
              <a:gd name="T67" fmla="*/ 2147483647 h 95"/>
              <a:gd name="T68" fmla="*/ 2147483647 w 54"/>
              <a:gd name="T69" fmla="*/ 2147483647 h 95"/>
              <a:gd name="T70" fmla="*/ 2147483647 w 54"/>
              <a:gd name="T71" fmla="*/ 2147483647 h 95"/>
              <a:gd name="T72" fmla="*/ 2147483647 w 54"/>
              <a:gd name="T73" fmla="*/ 2147483647 h 95"/>
              <a:gd name="T74" fmla="*/ 2147483647 w 54"/>
              <a:gd name="T75" fmla="*/ 2147483647 h 95"/>
              <a:gd name="T76" fmla="*/ 2147483647 w 54"/>
              <a:gd name="T77" fmla="*/ 2147483647 h 95"/>
              <a:gd name="T78" fmla="*/ 2147483647 w 54"/>
              <a:gd name="T79" fmla="*/ 2147483647 h 95"/>
              <a:gd name="T80" fmla="*/ 2147483647 w 54"/>
              <a:gd name="T81" fmla="*/ 2147483647 h 95"/>
              <a:gd name="T82" fmla="*/ 2147483647 w 54"/>
              <a:gd name="T83" fmla="*/ 2147483647 h 95"/>
              <a:gd name="T84" fmla="*/ 2147483647 w 54"/>
              <a:gd name="T85" fmla="*/ 2147483647 h 95"/>
              <a:gd name="T86" fmla="*/ 2147483647 w 54"/>
              <a:gd name="T87" fmla="*/ 2147483647 h 95"/>
              <a:gd name="T88" fmla="*/ 2147483647 w 54"/>
              <a:gd name="T89" fmla="*/ 2147483647 h 95"/>
              <a:gd name="T90" fmla="*/ 2147483647 w 54"/>
              <a:gd name="T91" fmla="*/ 2147483647 h 95"/>
              <a:gd name="T92" fmla="*/ 2147483647 w 54"/>
              <a:gd name="T93" fmla="*/ 2147483647 h 95"/>
              <a:gd name="T94" fmla="*/ 2147483647 w 54"/>
              <a:gd name="T95" fmla="*/ 2147483647 h 95"/>
              <a:gd name="T96" fmla="*/ 2147483647 w 54"/>
              <a:gd name="T97" fmla="*/ 0 h 9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
              <a:gd name="T148" fmla="*/ 0 h 95"/>
              <a:gd name="T149" fmla="*/ 54 w 54"/>
              <a:gd name="T150" fmla="*/ 95 h 9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1"/>
                </a:lnTo>
                <a:lnTo>
                  <a:pt x="48" y="80"/>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close/>
              </a:path>
            </a:pathLst>
          </a:custGeom>
          <a:solidFill>
            <a:srgbClr val="FFC66D"/>
          </a:solidFill>
          <a:ln w="12700" cmpd="sng">
            <a:solidFill>
              <a:schemeClr val="tx1"/>
            </a:solidFill>
            <a:prstDash val="solid"/>
            <a:round/>
            <a:headEnd/>
            <a:tailEnd/>
          </a:ln>
        </p:spPr>
        <p:txBody>
          <a:bodyPr/>
          <a:lstStyle/>
          <a:p>
            <a:endParaRPr lang="en-US"/>
          </a:p>
        </p:txBody>
      </p:sp>
      <p:grpSp>
        <p:nvGrpSpPr>
          <p:cNvPr id="26" name="Group 109"/>
          <p:cNvGrpSpPr>
            <a:grpSpLocks/>
          </p:cNvGrpSpPr>
          <p:nvPr/>
        </p:nvGrpSpPr>
        <p:grpSpPr bwMode="auto">
          <a:xfrm>
            <a:off x="5516563" y="3009900"/>
            <a:ext cx="1719262" cy="1635125"/>
            <a:chOff x="3475" y="1896"/>
            <a:chExt cx="1083" cy="1030"/>
          </a:xfrm>
        </p:grpSpPr>
        <p:sp>
          <p:nvSpPr>
            <p:cNvPr id="27" name="Freeform 16" descr="20%"/>
            <p:cNvSpPr>
              <a:spLocks/>
            </p:cNvSpPr>
            <p:nvPr/>
          </p:nvSpPr>
          <p:spPr bwMode="auto">
            <a:xfrm>
              <a:off x="4244" y="1896"/>
              <a:ext cx="314" cy="293"/>
            </a:xfrm>
            <a:custGeom>
              <a:avLst/>
              <a:gdLst>
                <a:gd name="T0" fmla="*/ 372075 w 61"/>
                <a:gd name="T1" fmla="*/ 0 h 60"/>
                <a:gd name="T2" fmla="*/ 372075 w 61"/>
                <a:gd name="T3" fmla="*/ 41445 h 60"/>
                <a:gd name="T4" fmla="*/ 390359 w 61"/>
                <a:gd name="T5" fmla="*/ 66487 h 60"/>
                <a:gd name="T6" fmla="*/ 353816 w 61"/>
                <a:gd name="T7" fmla="*/ 175155 h 60"/>
                <a:gd name="T8" fmla="*/ 353816 w 61"/>
                <a:gd name="T9" fmla="*/ 202390 h 60"/>
                <a:gd name="T10" fmla="*/ 336356 w 61"/>
                <a:gd name="T11" fmla="*/ 258167 h 60"/>
                <a:gd name="T12" fmla="*/ 277983 w 61"/>
                <a:gd name="T13" fmla="*/ 297419 h 60"/>
                <a:gd name="T14" fmla="*/ 242238 w 61"/>
                <a:gd name="T15" fmla="*/ 311034 h 60"/>
                <a:gd name="T16" fmla="*/ 205670 w 61"/>
                <a:gd name="T17" fmla="*/ 324678 h 60"/>
                <a:gd name="T18" fmla="*/ 184684 w 61"/>
                <a:gd name="T19" fmla="*/ 352626 h 60"/>
                <a:gd name="T20" fmla="*/ 166405 w 61"/>
                <a:gd name="T21" fmla="*/ 408286 h 60"/>
                <a:gd name="T22" fmla="*/ 112402 w 61"/>
                <a:gd name="T23" fmla="*/ 408286 h 60"/>
                <a:gd name="T24" fmla="*/ 75834 w 61"/>
                <a:gd name="T25" fmla="*/ 461153 h 60"/>
                <a:gd name="T26" fmla="*/ 75834 w 61"/>
                <a:gd name="T27" fmla="*/ 516359 h 60"/>
                <a:gd name="T28" fmla="*/ 35878 w 61"/>
                <a:gd name="T29" fmla="*/ 555587 h 60"/>
                <a:gd name="T30" fmla="*/ 0 w 61"/>
                <a:gd name="T31" fmla="*/ 583441 h 60"/>
                <a:gd name="T32" fmla="*/ 0 w 61"/>
                <a:gd name="T33" fmla="*/ 625003 h 60"/>
                <a:gd name="T34" fmla="*/ 54003 w 61"/>
                <a:gd name="T35" fmla="*/ 691490 h 60"/>
                <a:gd name="T36" fmla="*/ 112402 w 61"/>
                <a:gd name="T37" fmla="*/ 733081 h 60"/>
                <a:gd name="T38" fmla="*/ 148120 w 61"/>
                <a:gd name="T39" fmla="*/ 733081 h 60"/>
                <a:gd name="T40" fmla="*/ 148120 w 61"/>
                <a:gd name="T41" fmla="*/ 747267 h 60"/>
                <a:gd name="T42" fmla="*/ 184684 w 61"/>
                <a:gd name="T43" fmla="*/ 747267 h 60"/>
                <a:gd name="T44" fmla="*/ 184684 w 61"/>
                <a:gd name="T45" fmla="*/ 772309 h 60"/>
                <a:gd name="T46" fmla="*/ 277983 w 61"/>
                <a:gd name="T47" fmla="*/ 813778 h 60"/>
                <a:gd name="T48" fmla="*/ 336356 w 61"/>
                <a:gd name="T49" fmla="*/ 799563 h 60"/>
                <a:gd name="T50" fmla="*/ 353816 w 61"/>
                <a:gd name="T51" fmla="*/ 772309 h 60"/>
                <a:gd name="T52" fmla="*/ 390359 w 61"/>
                <a:gd name="T53" fmla="*/ 799563 h 60"/>
                <a:gd name="T54" fmla="*/ 466192 w 61"/>
                <a:gd name="T55" fmla="*/ 772309 h 60"/>
                <a:gd name="T56" fmla="*/ 484476 w 61"/>
                <a:gd name="T57" fmla="*/ 747267 h 60"/>
                <a:gd name="T58" fmla="*/ 556758 w 61"/>
                <a:gd name="T59" fmla="*/ 719320 h 60"/>
                <a:gd name="T60" fmla="*/ 614338 w 61"/>
                <a:gd name="T61" fmla="*/ 691490 h 60"/>
                <a:gd name="T62" fmla="*/ 614338 w 61"/>
                <a:gd name="T63" fmla="*/ 650045 h 60"/>
                <a:gd name="T64" fmla="*/ 708430 w 61"/>
                <a:gd name="T65" fmla="*/ 433323 h 60"/>
                <a:gd name="T66" fmla="*/ 744175 w 61"/>
                <a:gd name="T67" fmla="*/ 446937 h 60"/>
                <a:gd name="T68" fmla="*/ 762454 w 61"/>
                <a:gd name="T69" fmla="*/ 474890 h 60"/>
                <a:gd name="T70" fmla="*/ 816591 w 61"/>
                <a:gd name="T71" fmla="*/ 433323 h 60"/>
                <a:gd name="T72" fmla="*/ 856577 w 61"/>
                <a:gd name="T73" fmla="*/ 366836 h 60"/>
                <a:gd name="T74" fmla="*/ 910574 w 61"/>
                <a:gd name="T75" fmla="*/ 338889 h 60"/>
                <a:gd name="T76" fmla="*/ 950669 w 61"/>
                <a:gd name="T77" fmla="*/ 311034 h 60"/>
                <a:gd name="T78" fmla="*/ 968947 w 61"/>
                <a:gd name="T79" fmla="*/ 272378 h 60"/>
                <a:gd name="T80" fmla="*/ 968947 w 61"/>
                <a:gd name="T81" fmla="*/ 258167 h 60"/>
                <a:gd name="T82" fmla="*/ 968947 w 61"/>
                <a:gd name="T83" fmla="*/ 202390 h 60"/>
                <a:gd name="T84" fmla="*/ 1098810 w 61"/>
                <a:gd name="T85" fmla="*/ 258167 h 60"/>
                <a:gd name="T86" fmla="*/ 1117068 w 61"/>
                <a:gd name="T87" fmla="*/ 258167 h 60"/>
                <a:gd name="T88" fmla="*/ 1098810 w 61"/>
                <a:gd name="T89" fmla="*/ 175155 h 60"/>
                <a:gd name="T90" fmla="*/ 1080531 w 61"/>
                <a:gd name="T91" fmla="*/ 150119 h 60"/>
                <a:gd name="T92" fmla="*/ 1040570 w 61"/>
                <a:gd name="T93" fmla="*/ 150119 h 60"/>
                <a:gd name="T94" fmla="*/ 950669 w 61"/>
                <a:gd name="T95" fmla="*/ 163733 h 60"/>
                <a:gd name="T96" fmla="*/ 910574 w 61"/>
                <a:gd name="T97" fmla="*/ 188770 h 60"/>
                <a:gd name="T98" fmla="*/ 856577 w 61"/>
                <a:gd name="T99" fmla="*/ 175155 h 60"/>
                <a:gd name="T100" fmla="*/ 838293 w 61"/>
                <a:gd name="T101" fmla="*/ 202390 h 60"/>
                <a:gd name="T102" fmla="*/ 780738 w 61"/>
                <a:gd name="T103" fmla="*/ 230337 h 60"/>
                <a:gd name="T104" fmla="*/ 726709 w 61"/>
                <a:gd name="T105" fmla="*/ 272378 h 60"/>
                <a:gd name="T106" fmla="*/ 668336 w 61"/>
                <a:gd name="T107" fmla="*/ 175155 h 60"/>
                <a:gd name="T108" fmla="*/ 390359 w 61"/>
                <a:gd name="T109" fmla="*/ 0 h 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1"/>
                <a:gd name="T166" fmla="*/ 0 h 60"/>
                <a:gd name="T167" fmla="*/ 61 w 61"/>
                <a:gd name="T168" fmla="*/ 60 h 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7" y="56"/>
                  </a:lnTo>
                  <a:lnTo>
                    <a:pt x="30" y="53"/>
                  </a:lnTo>
                  <a:lnTo>
                    <a:pt x="31" y="54"/>
                  </a:lnTo>
                  <a:lnTo>
                    <a:pt x="33" y="51"/>
                  </a:lnTo>
                  <a:lnTo>
                    <a:pt x="32" y="50"/>
                  </a:lnTo>
                  <a:lnTo>
                    <a:pt x="33" y="48"/>
                  </a:lnTo>
                  <a:lnTo>
                    <a:pt x="35" y="43"/>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19"/>
                  </a:lnTo>
                  <a:lnTo>
                    <a:pt x="52" y="16"/>
                  </a:lnTo>
                  <a:lnTo>
                    <a:pt x="52" y="15"/>
                  </a:lnTo>
                  <a:lnTo>
                    <a:pt x="53" y="15"/>
                  </a:lnTo>
                  <a:lnTo>
                    <a:pt x="59"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close/>
                </a:path>
              </a:pathLst>
            </a:custGeom>
            <a:pattFill prst="pct20">
              <a:fgClr>
                <a:schemeClr val="tx2"/>
              </a:fgClr>
              <a:bgClr>
                <a:srgbClr val="AA1202"/>
              </a:bgClr>
            </a:pattFill>
            <a:ln w="12700" cmpd="sng">
              <a:solidFill>
                <a:schemeClr val="tx1"/>
              </a:solidFill>
              <a:prstDash val="solid"/>
              <a:round/>
              <a:headEnd/>
              <a:tailEnd/>
            </a:ln>
          </p:spPr>
          <p:txBody>
            <a:bodyPr/>
            <a:lstStyle/>
            <a:p>
              <a:endParaRPr lang="en-US"/>
            </a:p>
          </p:txBody>
        </p:sp>
        <p:sp>
          <p:nvSpPr>
            <p:cNvPr id="28" name="Freeform 49" descr="20%"/>
            <p:cNvSpPr>
              <a:spLocks/>
            </p:cNvSpPr>
            <p:nvPr/>
          </p:nvSpPr>
          <p:spPr bwMode="auto">
            <a:xfrm>
              <a:off x="3475" y="2604"/>
              <a:ext cx="394" cy="322"/>
            </a:xfrm>
            <a:custGeom>
              <a:avLst/>
              <a:gdLst>
                <a:gd name="T0" fmla="*/ 736985 w 77"/>
                <a:gd name="T1" fmla="*/ 13592 h 66"/>
                <a:gd name="T2" fmla="*/ 789090 w 77"/>
                <a:gd name="T3" fmla="*/ 135411 h 66"/>
                <a:gd name="T4" fmla="*/ 771938 w 77"/>
                <a:gd name="T5" fmla="*/ 173948 h 66"/>
                <a:gd name="T6" fmla="*/ 719152 w 77"/>
                <a:gd name="T7" fmla="*/ 295772 h 66"/>
                <a:gd name="T8" fmla="*/ 1146949 w 77"/>
                <a:gd name="T9" fmla="*/ 444775 h 66"/>
                <a:gd name="T10" fmla="*/ 1146949 w 77"/>
                <a:gd name="T11" fmla="*/ 538843 h 66"/>
                <a:gd name="T12" fmla="*/ 1129803 w 77"/>
                <a:gd name="T13" fmla="*/ 607916 h 66"/>
                <a:gd name="T14" fmla="*/ 1042038 w 77"/>
                <a:gd name="T15" fmla="*/ 594348 h 66"/>
                <a:gd name="T16" fmla="*/ 1007084 w 77"/>
                <a:gd name="T17" fmla="*/ 660642 h 66"/>
                <a:gd name="T18" fmla="*/ 1111970 w 77"/>
                <a:gd name="T19" fmla="*/ 647074 h 66"/>
                <a:gd name="T20" fmla="*/ 1185935 w 77"/>
                <a:gd name="T21" fmla="*/ 632886 h 66"/>
                <a:gd name="T22" fmla="*/ 1146949 w 77"/>
                <a:gd name="T23" fmla="*/ 660642 h 66"/>
                <a:gd name="T24" fmla="*/ 1185935 w 77"/>
                <a:gd name="T25" fmla="*/ 688392 h 66"/>
                <a:gd name="T26" fmla="*/ 1273019 w 77"/>
                <a:gd name="T27" fmla="*/ 632886 h 66"/>
                <a:gd name="T28" fmla="*/ 1329284 w 77"/>
                <a:gd name="T29" fmla="*/ 647074 h 66"/>
                <a:gd name="T30" fmla="*/ 1312137 w 77"/>
                <a:gd name="T31" fmla="*/ 688392 h 66"/>
                <a:gd name="T32" fmla="*/ 1220888 w 77"/>
                <a:gd name="T33" fmla="*/ 754709 h 66"/>
                <a:gd name="T34" fmla="*/ 1273019 w 77"/>
                <a:gd name="T35" fmla="*/ 809645 h 66"/>
                <a:gd name="T36" fmla="*/ 1382070 w 77"/>
                <a:gd name="T37" fmla="*/ 876411 h 66"/>
                <a:gd name="T38" fmla="*/ 1273019 w 77"/>
                <a:gd name="T39" fmla="*/ 848655 h 66"/>
                <a:gd name="T40" fmla="*/ 1146949 w 77"/>
                <a:gd name="T41" fmla="*/ 796052 h 66"/>
                <a:gd name="T42" fmla="*/ 1094169 w 77"/>
                <a:gd name="T43" fmla="*/ 834492 h 66"/>
                <a:gd name="T44" fmla="*/ 1077017 w 77"/>
                <a:gd name="T45" fmla="*/ 876411 h 66"/>
                <a:gd name="T46" fmla="*/ 1024231 w 77"/>
                <a:gd name="T47" fmla="*/ 848655 h 66"/>
                <a:gd name="T48" fmla="*/ 967940 w 77"/>
                <a:gd name="T49" fmla="*/ 848655 h 66"/>
                <a:gd name="T50" fmla="*/ 880201 w 77"/>
                <a:gd name="T51" fmla="*/ 862365 h 66"/>
                <a:gd name="T52" fmla="*/ 736985 w 77"/>
                <a:gd name="T53" fmla="*/ 796052 h 66"/>
                <a:gd name="T54" fmla="*/ 680719 w 77"/>
                <a:gd name="T55" fmla="*/ 768297 h 66"/>
                <a:gd name="T56" fmla="*/ 662887 w 77"/>
                <a:gd name="T57" fmla="*/ 754709 h 66"/>
                <a:gd name="T58" fmla="*/ 610106 w 77"/>
                <a:gd name="T59" fmla="*/ 741020 h 66"/>
                <a:gd name="T60" fmla="*/ 592955 w 77"/>
                <a:gd name="T61" fmla="*/ 726837 h 66"/>
                <a:gd name="T62" fmla="*/ 558001 w 77"/>
                <a:gd name="T63" fmla="*/ 782460 h 66"/>
                <a:gd name="T64" fmla="*/ 270100 w 77"/>
                <a:gd name="T65" fmla="*/ 754709 h 66"/>
                <a:gd name="T66" fmla="*/ 69932 w 77"/>
                <a:gd name="T67" fmla="*/ 741020 h 66"/>
                <a:gd name="T68" fmla="*/ 91244 w 77"/>
                <a:gd name="T69" fmla="*/ 716147 h 66"/>
                <a:gd name="T70" fmla="*/ 109051 w 77"/>
                <a:gd name="T71" fmla="*/ 619318 h 66"/>
                <a:gd name="T72" fmla="*/ 109051 w 77"/>
                <a:gd name="T73" fmla="*/ 566598 h 66"/>
                <a:gd name="T74" fmla="*/ 161023 w 77"/>
                <a:gd name="T75" fmla="*/ 500281 h 66"/>
                <a:gd name="T76" fmla="*/ 126198 w 77"/>
                <a:gd name="T77" fmla="*/ 403432 h 66"/>
                <a:gd name="T78" fmla="*/ 109051 w 77"/>
                <a:gd name="T79" fmla="*/ 378462 h 66"/>
                <a:gd name="T80" fmla="*/ 69932 w 77"/>
                <a:gd name="T81" fmla="*/ 337114 h 66"/>
                <a:gd name="T82" fmla="*/ 17832 w 77"/>
                <a:gd name="T83" fmla="*/ 257234 h 66"/>
                <a:gd name="T84" fmla="*/ 0 w 77"/>
                <a:gd name="T85" fmla="*/ 13592 h 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7"/>
                <a:gd name="T130" fmla="*/ 0 h 66"/>
                <a:gd name="T131" fmla="*/ 77 w 77"/>
                <a:gd name="T132" fmla="*/ 66 h 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0" y="65"/>
                  </a:lnTo>
                  <a:lnTo>
                    <a:pt x="59" y="65"/>
                  </a:lnTo>
                  <a:lnTo>
                    <a:pt x="58" y="63"/>
                  </a:lnTo>
                  <a:lnTo>
                    <a:pt x="57" y="63"/>
                  </a:lnTo>
                  <a:lnTo>
                    <a:pt x="55" y="63"/>
                  </a:lnTo>
                  <a:lnTo>
                    <a:pt x="54" y="63"/>
                  </a:lnTo>
                  <a:lnTo>
                    <a:pt x="52" y="65"/>
                  </a:lnTo>
                  <a:lnTo>
                    <a:pt x="50" y="65"/>
                  </a:lnTo>
                  <a:lnTo>
                    <a:pt x="49" y="64"/>
                  </a:lnTo>
                  <a:lnTo>
                    <a:pt x="47" y="64"/>
                  </a:lnTo>
                  <a:lnTo>
                    <a:pt x="43" y="60"/>
                  </a:lnTo>
                  <a:lnTo>
                    <a:pt x="41" y="59"/>
                  </a:lnTo>
                  <a:lnTo>
                    <a:pt x="39" y="58"/>
                  </a:lnTo>
                  <a:lnTo>
                    <a:pt x="38" y="57"/>
                  </a:lnTo>
                  <a:lnTo>
                    <a:pt x="37" y="57"/>
                  </a:lnTo>
                  <a:lnTo>
                    <a:pt x="37" y="56"/>
                  </a:lnTo>
                  <a:lnTo>
                    <a:pt x="37" y="55"/>
                  </a:lnTo>
                  <a:lnTo>
                    <a:pt x="36" y="56"/>
                  </a:lnTo>
                  <a:lnTo>
                    <a:pt x="34" y="55"/>
                  </a:lnTo>
                  <a:lnTo>
                    <a:pt x="34" y="54"/>
                  </a:lnTo>
                  <a:lnTo>
                    <a:pt x="33" y="54"/>
                  </a:lnTo>
                  <a:lnTo>
                    <a:pt x="30" y="57"/>
                  </a:lnTo>
                  <a:lnTo>
                    <a:pt x="31" y="58"/>
                  </a:lnTo>
                  <a:lnTo>
                    <a:pt x="27" y="59"/>
                  </a:lnTo>
                  <a:lnTo>
                    <a:pt x="19" y="57"/>
                  </a:lnTo>
                  <a:lnTo>
                    <a:pt x="15" y="56"/>
                  </a:lnTo>
                  <a:lnTo>
                    <a:pt x="4" y="57"/>
                  </a:lnTo>
                  <a:lnTo>
                    <a:pt x="4" y="56"/>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close/>
                </a:path>
              </a:pathLst>
            </a:custGeom>
            <a:pattFill prst="pct20">
              <a:fgClr>
                <a:schemeClr val="tx2"/>
              </a:fgClr>
              <a:bgClr>
                <a:srgbClr val="AA1202"/>
              </a:bgClr>
            </a:pattFill>
            <a:ln w="12700" cmpd="sng">
              <a:solidFill>
                <a:schemeClr val="tx1"/>
              </a:solidFill>
              <a:prstDash val="solid"/>
              <a:round/>
              <a:headEnd/>
              <a:tailEnd/>
            </a:ln>
          </p:spPr>
          <p:txBody>
            <a:bodyPr/>
            <a:lstStyle/>
            <a:p>
              <a:endParaRPr lang="en-US"/>
            </a:p>
          </p:txBody>
        </p:sp>
        <p:sp>
          <p:nvSpPr>
            <p:cNvPr id="29" name="Freeform 55" descr="20%"/>
            <p:cNvSpPr>
              <a:spLocks/>
            </p:cNvSpPr>
            <p:nvPr/>
          </p:nvSpPr>
          <p:spPr bwMode="auto">
            <a:xfrm>
              <a:off x="3665" y="2423"/>
              <a:ext cx="240" cy="405"/>
            </a:xfrm>
            <a:custGeom>
              <a:avLst/>
              <a:gdLst>
                <a:gd name="T0" fmla="*/ 781185 w 47"/>
                <a:gd name="T1" fmla="*/ 0 h 83"/>
                <a:gd name="T2" fmla="*/ 267243 w 47"/>
                <a:gd name="T3" fmla="*/ 27764 h 83"/>
                <a:gd name="T4" fmla="*/ 267243 w 47"/>
                <a:gd name="T5" fmla="*/ 41359 h 83"/>
                <a:gd name="T6" fmla="*/ 211445 w 47"/>
                <a:gd name="T7" fmla="*/ 66332 h 83"/>
                <a:gd name="T8" fmla="*/ 211445 w 47"/>
                <a:gd name="T9" fmla="*/ 107691 h 83"/>
                <a:gd name="T10" fmla="*/ 211445 w 47"/>
                <a:gd name="T11" fmla="*/ 149050 h 83"/>
                <a:gd name="T12" fmla="*/ 194390 w 47"/>
                <a:gd name="T13" fmla="*/ 163239 h 83"/>
                <a:gd name="T14" fmla="*/ 159789 w 47"/>
                <a:gd name="T15" fmla="*/ 188218 h 83"/>
                <a:gd name="T16" fmla="*/ 125163 w 47"/>
                <a:gd name="T17" fmla="*/ 215977 h 83"/>
                <a:gd name="T18" fmla="*/ 107454 w 47"/>
                <a:gd name="T19" fmla="*/ 229572 h 83"/>
                <a:gd name="T20" fmla="*/ 107454 w 47"/>
                <a:gd name="T21" fmla="*/ 257336 h 83"/>
                <a:gd name="T22" fmla="*/ 90403 w 47"/>
                <a:gd name="T23" fmla="*/ 282309 h 83"/>
                <a:gd name="T24" fmla="*/ 90403 w 47"/>
                <a:gd name="T25" fmla="*/ 295909 h 83"/>
                <a:gd name="T26" fmla="*/ 69360 w 47"/>
                <a:gd name="T27" fmla="*/ 337263 h 83"/>
                <a:gd name="T28" fmla="*/ 52335 w 47"/>
                <a:gd name="T29" fmla="*/ 365027 h 83"/>
                <a:gd name="T30" fmla="*/ 69360 w 47"/>
                <a:gd name="T31" fmla="*/ 403600 h 83"/>
                <a:gd name="T32" fmla="*/ 90403 w 47"/>
                <a:gd name="T33" fmla="*/ 417789 h 83"/>
                <a:gd name="T34" fmla="*/ 90403 w 47"/>
                <a:gd name="T35" fmla="*/ 445549 h 83"/>
                <a:gd name="T36" fmla="*/ 90403 w 47"/>
                <a:gd name="T37" fmla="*/ 445549 h 83"/>
                <a:gd name="T38" fmla="*/ 90403 w 47"/>
                <a:gd name="T39" fmla="*/ 459148 h 83"/>
                <a:gd name="T40" fmla="*/ 90403 w 47"/>
                <a:gd name="T41" fmla="*/ 459148 h 83"/>
                <a:gd name="T42" fmla="*/ 69360 w 47"/>
                <a:gd name="T43" fmla="*/ 487030 h 83"/>
                <a:gd name="T44" fmla="*/ 90403 w 47"/>
                <a:gd name="T45" fmla="*/ 500624 h 83"/>
                <a:gd name="T46" fmla="*/ 69360 w 47"/>
                <a:gd name="T47" fmla="*/ 511886 h 83"/>
                <a:gd name="T48" fmla="*/ 107454 w 47"/>
                <a:gd name="T49" fmla="*/ 566956 h 83"/>
                <a:gd name="T50" fmla="*/ 107454 w 47"/>
                <a:gd name="T51" fmla="*/ 608315 h 83"/>
                <a:gd name="T52" fmla="*/ 125163 w 47"/>
                <a:gd name="T53" fmla="*/ 633171 h 83"/>
                <a:gd name="T54" fmla="*/ 142085 w 47"/>
                <a:gd name="T55" fmla="*/ 647361 h 83"/>
                <a:gd name="T56" fmla="*/ 142085 w 47"/>
                <a:gd name="T57" fmla="*/ 661053 h 83"/>
                <a:gd name="T58" fmla="*/ 107454 w 47"/>
                <a:gd name="T59" fmla="*/ 675242 h 83"/>
                <a:gd name="T60" fmla="*/ 107454 w 47"/>
                <a:gd name="T61" fmla="*/ 688837 h 83"/>
                <a:gd name="T62" fmla="*/ 90403 w 47"/>
                <a:gd name="T63" fmla="*/ 727292 h 83"/>
                <a:gd name="T64" fmla="*/ 52335 w 47"/>
                <a:gd name="T65" fmla="*/ 796528 h 83"/>
                <a:gd name="T66" fmla="*/ 0 w 47"/>
                <a:gd name="T67" fmla="*/ 890624 h 83"/>
                <a:gd name="T68" fmla="*/ 0 w 47"/>
                <a:gd name="T69" fmla="*/ 956981 h 83"/>
                <a:gd name="T70" fmla="*/ 479341 w 47"/>
                <a:gd name="T71" fmla="*/ 946173 h 83"/>
                <a:gd name="T72" fmla="*/ 479341 w 47"/>
                <a:gd name="T73" fmla="*/ 956981 h 83"/>
                <a:gd name="T74" fmla="*/ 461632 w 47"/>
                <a:gd name="T75" fmla="*/ 984745 h 83"/>
                <a:gd name="T76" fmla="*/ 479341 w 47"/>
                <a:gd name="T77" fmla="*/ 1040269 h 83"/>
                <a:gd name="T78" fmla="*/ 513968 w 47"/>
                <a:gd name="T79" fmla="*/ 1078842 h 83"/>
                <a:gd name="T80" fmla="*/ 530992 w 47"/>
                <a:gd name="T81" fmla="*/ 1120201 h 83"/>
                <a:gd name="T82" fmla="*/ 565751 w 47"/>
                <a:gd name="T83" fmla="*/ 1120201 h 83"/>
                <a:gd name="T84" fmla="*/ 621396 w 47"/>
                <a:gd name="T85" fmla="*/ 1092436 h 83"/>
                <a:gd name="T86" fmla="*/ 725541 w 47"/>
                <a:gd name="T87" fmla="*/ 1065248 h 83"/>
                <a:gd name="T88" fmla="*/ 763481 w 47"/>
                <a:gd name="T89" fmla="*/ 1065248 h 83"/>
                <a:gd name="T90" fmla="*/ 798240 w 47"/>
                <a:gd name="T91" fmla="*/ 1053864 h 83"/>
                <a:gd name="T92" fmla="*/ 815944 w 47"/>
                <a:gd name="T93" fmla="*/ 1065248 h 83"/>
                <a:gd name="T94" fmla="*/ 833520 w 47"/>
                <a:gd name="T95" fmla="*/ 1078842 h 83"/>
                <a:gd name="T96" fmla="*/ 833520 w 47"/>
                <a:gd name="T97" fmla="*/ 1065248 h 83"/>
                <a:gd name="T98" fmla="*/ 781185 w 47"/>
                <a:gd name="T99" fmla="*/ 727292 h 83"/>
                <a:gd name="T100" fmla="*/ 781185 w 47"/>
                <a:gd name="T101" fmla="*/ 702436 h 83"/>
                <a:gd name="T102" fmla="*/ 798240 w 47"/>
                <a:gd name="T103" fmla="*/ 27764 h 83"/>
                <a:gd name="T104" fmla="*/ 781185 w 47"/>
                <a:gd name="T105" fmla="*/ 0 h 83"/>
                <a:gd name="T106" fmla="*/ 781185 w 47"/>
                <a:gd name="T107" fmla="*/ 0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7"/>
                <a:gd name="T163" fmla="*/ 0 h 83"/>
                <a:gd name="T164" fmla="*/ 47 w 47"/>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close/>
                </a:path>
              </a:pathLst>
            </a:custGeom>
            <a:pattFill prst="pct20">
              <a:fgClr>
                <a:schemeClr val="tx2"/>
              </a:fgClr>
              <a:bgClr>
                <a:srgbClr val="AA1202"/>
              </a:bgClr>
            </a:pattFill>
            <a:ln w="12700" cmpd="sng">
              <a:solidFill>
                <a:schemeClr val="tx1"/>
              </a:solidFill>
              <a:prstDash val="solid"/>
              <a:round/>
              <a:headEnd/>
              <a:tailEnd/>
            </a:ln>
          </p:spPr>
          <p:txBody>
            <a:bodyPr/>
            <a:lstStyle/>
            <a:p>
              <a:endParaRPr lang="en-US"/>
            </a:p>
          </p:txBody>
        </p:sp>
      </p:grpSp>
      <p:sp>
        <p:nvSpPr>
          <p:cNvPr id="30" name="Freeform 56"/>
          <p:cNvSpPr>
            <a:spLocks/>
          </p:cNvSpPr>
          <p:nvPr/>
        </p:nvSpPr>
        <p:spPr bwMode="auto">
          <a:xfrm>
            <a:off x="6878638" y="2732088"/>
            <a:ext cx="639762" cy="395287"/>
          </a:xfrm>
          <a:custGeom>
            <a:avLst/>
            <a:gdLst>
              <a:gd name="T0" fmla="*/ 2147483647 w 79"/>
              <a:gd name="T1" fmla="*/ 2147483647 h 51"/>
              <a:gd name="T2" fmla="*/ 2147483647 w 79"/>
              <a:gd name="T3" fmla="*/ 2147483647 h 51"/>
              <a:gd name="T4" fmla="*/ 2147483647 w 79"/>
              <a:gd name="T5" fmla="*/ 2147483647 h 51"/>
              <a:gd name="T6" fmla="*/ 2147483647 w 79"/>
              <a:gd name="T7" fmla="*/ 2147483647 h 51"/>
              <a:gd name="T8" fmla="*/ 2147483647 w 79"/>
              <a:gd name="T9" fmla="*/ 2147483647 h 51"/>
              <a:gd name="T10" fmla="*/ 2147483647 w 79"/>
              <a:gd name="T11" fmla="*/ 2147483647 h 51"/>
              <a:gd name="T12" fmla="*/ 2147483647 w 79"/>
              <a:gd name="T13" fmla="*/ 2147483647 h 51"/>
              <a:gd name="T14" fmla="*/ 2147483647 w 79"/>
              <a:gd name="T15" fmla="*/ 2147483647 h 51"/>
              <a:gd name="T16" fmla="*/ 2147483647 w 79"/>
              <a:gd name="T17" fmla="*/ 2147483647 h 51"/>
              <a:gd name="T18" fmla="*/ 2147483647 w 79"/>
              <a:gd name="T19" fmla="*/ 2147483647 h 51"/>
              <a:gd name="T20" fmla="*/ 2147483647 w 79"/>
              <a:gd name="T21" fmla="*/ 2147483647 h 51"/>
              <a:gd name="T22" fmla="*/ 2147483647 w 79"/>
              <a:gd name="T23" fmla="*/ 2147483647 h 51"/>
              <a:gd name="T24" fmla="*/ 2147483647 w 79"/>
              <a:gd name="T25" fmla="*/ 2147483647 h 51"/>
              <a:gd name="T26" fmla="*/ 2147483647 w 79"/>
              <a:gd name="T27" fmla="*/ 2147483647 h 51"/>
              <a:gd name="T28" fmla="*/ 2147483647 w 79"/>
              <a:gd name="T29" fmla="*/ 2147483647 h 51"/>
              <a:gd name="T30" fmla="*/ 2147483647 w 79"/>
              <a:gd name="T31" fmla="*/ 2147483647 h 51"/>
              <a:gd name="T32" fmla="*/ 2147483647 w 79"/>
              <a:gd name="T33" fmla="*/ 2147483647 h 51"/>
              <a:gd name="T34" fmla="*/ 2147483647 w 79"/>
              <a:gd name="T35" fmla="*/ 2147483647 h 51"/>
              <a:gd name="T36" fmla="*/ 2147483647 w 79"/>
              <a:gd name="T37" fmla="*/ 2147483647 h 51"/>
              <a:gd name="T38" fmla="*/ 2147483647 w 79"/>
              <a:gd name="T39" fmla="*/ 2147483647 h 51"/>
              <a:gd name="T40" fmla="*/ 2147483647 w 79"/>
              <a:gd name="T41" fmla="*/ 2147483647 h 51"/>
              <a:gd name="T42" fmla="*/ 2147483647 w 79"/>
              <a:gd name="T43" fmla="*/ 2147483647 h 51"/>
              <a:gd name="T44" fmla="*/ 2147483647 w 79"/>
              <a:gd name="T45" fmla="*/ 2147483647 h 51"/>
              <a:gd name="T46" fmla="*/ 2147483647 w 79"/>
              <a:gd name="T47" fmla="*/ 2147483647 h 51"/>
              <a:gd name="T48" fmla="*/ 2147483647 w 79"/>
              <a:gd name="T49" fmla="*/ 2147483647 h 51"/>
              <a:gd name="T50" fmla="*/ 2147483647 w 79"/>
              <a:gd name="T51" fmla="*/ 2147483647 h 51"/>
              <a:gd name="T52" fmla="*/ 2147483647 w 79"/>
              <a:gd name="T53" fmla="*/ 2147483647 h 51"/>
              <a:gd name="T54" fmla="*/ 2147483647 w 79"/>
              <a:gd name="T55" fmla="*/ 2147483647 h 51"/>
              <a:gd name="T56" fmla="*/ 2147483647 w 79"/>
              <a:gd name="T57" fmla="*/ 2147483647 h 51"/>
              <a:gd name="T58" fmla="*/ 2147483647 w 79"/>
              <a:gd name="T59" fmla="*/ 2147483647 h 51"/>
              <a:gd name="T60" fmla="*/ 2147483647 w 79"/>
              <a:gd name="T61" fmla="*/ 2147483647 h 51"/>
              <a:gd name="T62" fmla="*/ 2147483647 w 79"/>
              <a:gd name="T63" fmla="*/ 2147483647 h 51"/>
              <a:gd name="T64" fmla="*/ 2147483647 w 79"/>
              <a:gd name="T65" fmla="*/ 2147483647 h 51"/>
              <a:gd name="T66" fmla="*/ 2147483647 w 79"/>
              <a:gd name="T67" fmla="*/ 2147483647 h 51"/>
              <a:gd name="T68" fmla="*/ 2147483647 w 79"/>
              <a:gd name="T69" fmla="*/ 2147483647 h 51"/>
              <a:gd name="T70" fmla="*/ 2147483647 w 79"/>
              <a:gd name="T71" fmla="*/ 2147483647 h 51"/>
              <a:gd name="T72" fmla="*/ 2147483647 w 79"/>
              <a:gd name="T73" fmla="*/ 2147483647 h 51"/>
              <a:gd name="T74" fmla="*/ 2147483647 w 79"/>
              <a:gd name="T75" fmla="*/ 2147483647 h 51"/>
              <a:gd name="T76" fmla="*/ 2147483647 w 79"/>
              <a:gd name="T77" fmla="*/ 2147483647 h 51"/>
              <a:gd name="T78" fmla="*/ 2147483647 w 79"/>
              <a:gd name="T79" fmla="*/ 2147483647 h 51"/>
              <a:gd name="T80" fmla="*/ 2147483647 w 79"/>
              <a:gd name="T81" fmla="*/ 2147483647 h 51"/>
              <a:gd name="T82" fmla="*/ 2147483647 w 79"/>
              <a:gd name="T83" fmla="*/ 2147483647 h 51"/>
              <a:gd name="T84" fmla="*/ 2147483647 w 79"/>
              <a:gd name="T85" fmla="*/ 2147483647 h 51"/>
              <a:gd name="T86" fmla="*/ 2147483647 w 79"/>
              <a:gd name="T87" fmla="*/ 2147483647 h 51"/>
              <a:gd name="T88" fmla="*/ 2147483647 w 79"/>
              <a:gd name="T89" fmla="*/ 0 h 51"/>
              <a:gd name="T90" fmla="*/ 2147483647 w 79"/>
              <a:gd name="T91" fmla="*/ 2147483647 h 51"/>
              <a:gd name="T92" fmla="*/ 2147483647 w 79"/>
              <a:gd name="T93" fmla="*/ 2147483647 h 51"/>
              <a:gd name="T94" fmla="*/ 2147483647 w 79"/>
              <a:gd name="T95" fmla="*/ 2147483647 h 51"/>
              <a:gd name="T96" fmla="*/ 2147483647 w 79"/>
              <a:gd name="T97" fmla="*/ 2147483647 h 51"/>
              <a:gd name="T98" fmla="*/ 2147483647 w 79"/>
              <a:gd name="T99" fmla="*/ 2147483647 h 51"/>
              <a:gd name="T100" fmla="*/ 2147483647 w 79"/>
              <a:gd name="T101" fmla="*/ 2147483647 h 51"/>
              <a:gd name="T102" fmla="*/ 2147483647 w 79"/>
              <a:gd name="T103" fmla="*/ 2147483647 h 51"/>
              <a:gd name="T104" fmla="*/ 2147483647 w 79"/>
              <a:gd name="T105" fmla="*/ 2147483647 h 51"/>
              <a:gd name="T106" fmla="*/ 0 w 79"/>
              <a:gd name="T107" fmla="*/ 2147483647 h 51"/>
              <a:gd name="T108" fmla="*/ 2147483647 w 79"/>
              <a:gd name="T109" fmla="*/ 2147483647 h 51"/>
              <a:gd name="T110" fmla="*/ 2147483647 w 79"/>
              <a:gd name="T111" fmla="*/ 2147483647 h 51"/>
              <a:gd name="T112" fmla="*/ 2147483647 w 79"/>
              <a:gd name="T113" fmla="*/ 2147483647 h 51"/>
              <a:gd name="T114" fmla="*/ 2147483647 w 79"/>
              <a:gd name="T115" fmla="*/ 2147483647 h 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9"/>
              <a:gd name="T175" fmla="*/ 0 h 51"/>
              <a:gd name="T176" fmla="*/ 79 w 79"/>
              <a:gd name="T177" fmla="*/ 51 h 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1" y="16"/>
                </a:lnTo>
                <a:lnTo>
                  <a:pt x="72" y="15"/>
                </a:lnTo>
                <a:lnTo>
                  <a:pt x="73" y="12"/>
                </a:lnTo>
                <a:lnTo>
                  <a:pt x="73" y="11"/>
                </a:lnTo>
                <a:lnTo>
                  <a:pt x="74" y="10"/>
                </a:lnTo>
                <a:lnTo>
                  <a:pt x="74" y="9"/>
                </a:lnTo>
                <a:lnTo>
                  <a:pt x="73" y="9"/>
                </a:lnTo>
                <a:lnTo>
                  <a:pt x="70" y="8"/>
                </a:lnTo>
                <a:lnTo>
                  <a:pt x="69" y="7"/>
                </a:lnTo>
                <a:lnTo>
                  <a:pt x="69" y="6"/>
                </a:lnTo>
                <a:lnTo>
                  <a:pt x="67" y="3"/>
                </a:lnTo>
                <a:lnTo>
                  <a:pt x="66" y="3"/>
                </a:lnTo>
                <a:lnTo>
                  <a:pt x="66" y="2"/>
                </a:lnTo>
                <a:lnTo>
                  <a:pt x="65" y="2"/>
                </a:lnTo>
                <a:lnTo>
                  <a:pt x="65" y="1"/>
                </a:lnTo>
                <a:lnTo>
                  <a:pt x="64" y="0"/>
                </a:lnTo>
                <a:lnTo>
                  <a:pt x="9" y="11"/>
                </a:lnTo>
                <a:lnTo>
                  <a:pt x="8" y="7"/>
                </a:lnTo>
                <a:lnTo>
                  <a:pt x="5" y="10"/>
                </a:lnTo>
                <a:lnTo>
                  <a:pt x="4" y="9"/>
                </a:lnTo>
                <a:lnTo>
                  <a:pt x="3" y="11"/>
                </a:lnTo>
                <a:lnTo>
                  <a:pt x="1" y="13"/>
                </a:lnTo>
                <a:lnTo>
                  <a:pt x="0" y="14"/>
                </a:lnTo>
                <a:lnTo>
                  <a:pt x="4" y="36"/>
                </a:lnTo>
                <a:lnTo>
                  <a:pt x="6" y="51"/>
                </a:lnTo>
                <a:lnTo>
                  <a:pt x="19" y="49"/>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1" name="Freeform 57"/>
          <p:cNvSpPr>
            <a:spLocks/>
          </p:cNvSpPr>
          <p:nvPr/>
        </p:nvSpPr>
        <p:spPr bwMode="auto">
          <a:xfrm>
            <a:off x="6664325" y="3127375"/>
            <a:ext cx="830263" cy="455613"/>
          </a:xfrm>
          <a:custGeom>
            <a:avLst/>
            <a:gdLst>
              <a:gd name="T0" fmla="*/ 2147483647 w 102"/>
              <a:gd name="T1" fmla="*/ 2147483647 h 59"/>
              <a:gd name="T2" fmla="*/ 2147483647 w 102"/>
              <a:gd name="T3" fmla="*/ 2147483647 h 59"/>
              <a:gd name="T4" fmla="*/ 2147483647 w 102"/>
              <a:gd name="T5" fmla="*/ 2147483647 h 59"/>
              <a:gd name="T6" fmla="*/ 2147483647 w 102"/>
              <a:gd name="T7" fmla="*/ 2147483647 h 59"/>
              <a:gd name="T8" fmla="*/ 2147483647 w 102"/>
              <a:gd name="T9" fmla="*/ 2147483647 h 59"/>
              <a:gd name="T10" fmla="*/ 2147483647 w 102"/>
              <a:gd name="T11" fmla="*/ 2147483647 h 59"/>
              <a:gd name="T12" fmla="*/ 2147483647 w 102"/>
              <a:gd name="T13" fmla="*/ 2147483647 h 59"/>
              <a:gd name="T14" fmla="*/ 2147483647 w 102"/>
              <a:gd name="T15" fmla="*/ 2147483647 h 59"/>
              <a:gd name="T16" fmla="*/ 2147483647 w 102"/>
              <a:gd name="T17" fmla="*/ 2147483647 h 59"/>
              <a:gd name="T18" fmla="*/ 2147483647 w 102"/>
              <a:gd name="T19" fmla="*/ 2147483647 h 59"/>
              <a:gd name="T20" fmla="*/ 2147483647 w 102"/>
              <a:gd name="T21" fmla="*/ 2147483647 h 59"/>
              <a:gd name="T22" fmla="*/ 2147483647 w 102"/>
              <a:gd name="T23" fmla="*/ 2147483647 h 59"/>
              <a:gd name="T24" fmla="*/ 2147483647 w 102"/>
              <a:gd name="T25" fmla="*/ 2147483647 h 59"/>
              <a:gd name="T26" fmla="*/ 2147483647 w 102"/>
              <a:gd name="T27" fmla="*/ 2147483647 h 59"/>
              <a:gd name="T28" fmla="*/ 2147483647 w 102"/>
              <a:gd name="T29" fmla="*/ 2147483647 h 59"/>
              <a:gd name="T30" fmla="*/ 2147483647 w 102"/>
              <a:gd name="T31" fmla="*/ 2147483647 h 59"/>
              <a:gd name="T32" fmla="*/ 2147483647 w 102"/>
              <a:gd name="T33" fmla="*/ 2147483647 h 59"/>
              <a:gd name="T34" fmla="*/ 2147483647 w 102"/>
              <a:gd name="T35" fmla="*/ 2147483647 h 59"/>
              <a:gd name="T36" fmla="*/ 2147483647 w 102"/>
              <a:gd name="T37" fmla="*/ 2147483647 h 59"/>
              <a:gd name="T38" fmla="*/ 2147483647 w 102"/>
              <a:gd name="T39" fmla="*/ 2147483647 h 59"/>
              <a:gd name="T40" fmla="*/ 2147483647 w 102"/>
              <a:gd name="T41" fmla="*/ 2147483647 h 59"/>
              <a:gd name="T42" fmla="*/ 2147483647 w 102"/>
              <a:gd name="T43" fmla="*/ 2147483647 h 59"/>
              <a:gd name="T44" fmla="*/ 2147483647 w 102"/>
              <a:gd name="T45" fmla="*/ 2147483647 h 59"/>
              <a:gd name="T46" fmla="*/ 2147483647 w 102"/>
              <a:gd name="T47" fmla="*/ 2147483647 h 59"/>
              <a:gd name="T48" fmla="*/ 2147483647 w 102"/>
              <a:gd name="T49" fmla="*/ 2147483647 h 59"/>
              <a:gd name="T50" fmla="*/ 2147483647 w 102"/>
              <a:gd name="T51" fmla="*/ 2147483647 h 59"/>
              <a:gd name="T52" fmla="*/ 2147483647 w 102"/>
              <a:gd name="T53" fmla="*/ 2147483647 h 59"/>
              <a:gd name="T54" fmla="*/ 2147483647 w 102"/>
              <a:gd name="T55" fmla="*/ 2147483647 h 59"/>
              <a:gd name="T56" fmla="*/ 2147483647 w 102"/>
              <a:gd name="T57" fmla="*/ 2147483647 h 59"/>
              <a:gd name="T58" fmla="*/ 2147483647 w 102"/>
              <a:gd name="T59" fmla="*/ 2147483647 h 59"/>
              <a:gd name="T60" fmla="*/ 2147483647 w 102"/>
              <a:gd name="T61" fmla="*/ 2147483647 h 59"/>
              <a:gd name="T62" fmla="*/ 2147483647 w 102"/>
              <a:gd name="T63" fmla="*/ 2147483647 h 59"/>
              <a:gd name="T64" fmla="*/ 2147483647 w 102"/>
              <a:gd name="T65" fmla="*/ 2147483647 h 59"/>
              <a:gd name="T66" fmla="*/ 2147483647 w 102"/>
              <a:gd name="T67" fmla="*/ 2147483647 h 59"/>
              <a:gd name="T68" fmla="*/ 2147483647 w 102"/>
              <a:gd name="T69" fmla="*/ 2147483647 h 59"/>
              <a:gd name="T70" fmla="*/ 2147483647 w 102"/>
              <a:gd name="T71" fmla="*/ 2147483647 h 59"/>
              <a:gd name="T72" fmla="*/ 2147483647 w 102"/>
              <a:gd name="T73" fmla="*/ 2147483647 h 59"/>
              <a:gd name="T74" fmla="*/ 2147483647 w 102"/>
              <a:gd name="T75" fmla="*/ 2147483647 h 59"/>
              <a:gd name="T76" fmla="*/ 2147483647 w 102"/>
              <a:gd name="T77" fmla="*/ 2147483647 h 59"/>
              <a:gd name="T78" fmla="*/ 2147483647 w 102"/>
              <a:gd name="T79" fmla="*/ 2147483647 h 59"/>
              <a:gd name="T80" fmla="*/ 2147483647 w 102"/>
              <a:gd name="T81" fmla="*/ 2147483647 h 59"/>
              <a:gd name="T82" fmla="*/ 2147483647 w 102"/>
              <a:gd name="T83" fmla="*/ 2147483647 h 59"/>
              <a:gd name="T84" fmla="*/ 2147483647 w 102"/>
              <a:gd name="T85" fmla="*/ 2147483647 h 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2"/>
              <a:gd name="T130" fmla="*/ 0 h 59"/>
              <a:gd name="T131" fmla="*/ 102 w 102"/>
              <a:gd name="T132" fmla="*/ 59 h 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2" h="59">
                <a:moveTo>
                  <a:pt x="101" y="43"/>
                </a:moveTo>
                <a:lnTo>
                  <a:pt x="67" y="50"/>
                </a:lnTo>
                <a:lnTo>
                  <a:pt x="31" y="55"/>
                </a:lnTo>
                <a:lnTo>
                  <a:pt x="29" y="56"/>
                </a:lnTo>
                <a:lnTo>
                  <a:pt x="26" y="56"/>
                </a:lnTo>
                <a:lnTo>
                  <a:pt x="26" y="55"/>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6" y="41"/>
                </a:lnTo>
                <a:lnTo>
                  <a:pt x="39" y="38"/>
                </a:lnTo>
                <a:lnTo>
                  <a:pt x="40" y="39"/>
                </a:lnTo>
                <a:lnTo>
                  <a:pt x="42" y="36"/>
                </a:lnTo>
                <a:lnTo>
                  <a:pt x="41" y="35"/>
                </a:lnTo>
                <a:lnTo>
                  <a:pt x="42" y="33"/>
                </a:lnTo>
                <a:lnTo>
                  <a:pt x="44" y="28"/>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4"/>
                </a:lnTo>
                <a:lnTo>
                  <a:pt x="61" y="1"/>
                </a:lnTo>
                <a:lnTo>
                  <a:pt x="61" y="0"/>
                </a:lnTo>
                <a:lnTo>
                  <a:pt x="62" y="0"/>
                </a:lnTo>
                <a:lnTo>
                  <a:pt x="68" y="4"/>
                </a:lnTo>
                <a:lnTo>
                  <a:pt x="69" y="4"/>
                </a:lnTo>
                <a:lnTo>
                  <a:pt x="70" y="1"/>
                </a:lnTo>
                <a:lnTo>
                  <a:pt x="71" y="1"/>
                </a:lnTo>
                <a:lnTo>
                  <a:pt x="72" y="1"/>
                </a:lnTo>
                <a:lnTo>
                  <a:pt x="73" y="2"/>
                </a:lnTo>
                <a:lnTo>
                  <a:pt x="72" y="3"/>
                </a:lnTo>
                <a:lnTo>
                  <a:pt x="74" y="4"/>
                </a:lnTo>
                <a:lnTo>
                  <a:pt x="76" y="4"/>
                </a:lnTo>
                <a:lnTo>
                  <a:pt x="78" y="6"/>
                </a:lnTo>
                <a:lnTo>
                  <a:pt x="79" y="6"/>
                </a:lnTo>
                <a:lnTo>
                  <a:pt x="80" y="8"/>
                </a:lnTo>
                <a:lnTo>
                  <a:pt x="78" y="12"/>
                </a:lnTo>
                <a:lnTo>
                  <a:pt x="77" y="14"/>
                </a:lnTo>
                <a:lnTo>
                  <a:pt x="78" y="16"/>
                </a:lnTo>
                <a:lnTo>
                  <a:pt x="80" y="16"/>
                </a:lnTo>
                <a:lnTo>
                  <a:pt x="81" y="15"/>
                </a:lnTo>
                <a:lnTo>
                  <a:pt x="83" y="17"/>
                </a:lnTo>
                <a:lnTo>
                  <a:pt x="84" y="17"/>
                </a:lnTo>
                <a:lnTo>
                  <a:pt x="85" y="18"/>
                </a:lnTo>
                <a:lnTo>
                  <a:pt x="86" y="18"/>
                </a:lnTo>
                <a:lnTo>
                  <a:pt x="87" y="18"/>
                </a:lnTo>
                <a:lnTo>
                  <a:pt x="90" y="20"/>
                </a:lnTo>
                <a:lnTo>
                  <a:pt x="93" y="20"/>
                </a:lnTo>
                <a:lnTo>
                  <a:pt x="94" y="22"/>
                </a:lnTo>
                <a:lnTo>
                  <a:pt x="93" y="22"/>
                </a:lnTo>
                <a:lnTo>
                  <a:pt x="93" y="23"/>
                </a:lnTo>
                <a:lnTo>
                  <a:pt x="93" y="25"/>
                </a:lnTo>
                <a:lnTo>
                  <a:pt x="92" y="26"/>
                </a:lnTo>
                <a:lnTo>
                  <a:pt x="94" y="27"/>
                </a:lnTo>
                <a:lnTo>
                  <a:pt x="95" y="29"/>
                </a:lnTo>
                <a:lnTo>
                  <a:pt x="95" y="30"/>
                </a:lnTo>
                <a:lnTo>
                  <a:pt x="93" y="30"/>
                </a:lnTo>
                <a:lnTo>
                  <a:pt x="93" y="31"/>
                </a:lnTo>
                <a:lnTo>
                  <a:pt x="94" y="31"/>
                </a:lnTo>
                <a:lnTo>
                  <a:pt x="94" y="32"/>
                </a:lnTo>
                <a:lnTo>
                  <a:pt x="93" y="32"/>
                </a:lnTo>
                <a:lnTo>
                  <a:pt x="92" y="32"/>
                </a:lnTo>
                <a:lnTo>
                  <a:pt x="93" y="33"/>
                </a:lnTo>
                <a:lnTo>
                  <a:pt x="94" y="33"/>
                </a:lnTo>
                <a:lnTo>
                  <a:pt x="96" y="34"/>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2" name="Freeform 4"/>
          <p:cNvSpPr>
            <a:spLocks/>
          </p:cNvSpPr>
          <p:nvPr/>
        </p:nvSpPr>
        <p:spPr bwMode="auto">
          <a:xfrm>
            <a:off x="4457700" y="2794000"/>
            <a:ext cx="906463" cy="425450"/>
          </a:xfrm>
          <a:custGeom>
            <a:avLst/>
            <a:gdLst>
              <a:gd name="T0" fmla="*/ 0 w 111"/>
              <a:gd name="T1" fmla="*/ 2147483647 h 55"/>
              <a:gd name="T2" fmla="*/ 2147483647 w 111"/>
              <a:gd name="T3" fmla="*/ 0 h 55"/>
              <a:gd name="T4" fmla="*/ 2147483647 w 111"/>
              <a:gd name="T5" fmla="*/ 2147483647 h 55"/>
              <a:gd name="T6" fmla="*/ 2147483647 w 111"/>
              <a:gd name="T7" fmla="*/ 2147483647 h 55"/>
              <a:gd name="T8" fmla="*/ 2147483647 w 111"/>
              <a:gd name="T9" fmla="*/ 2147483647 h 55"/>
              <a:gd name="T10" fmla="*/ 2147483647 w 111"/>
              <a:gd name="T11" fmla="*/ 2147483647 h 55"/>
              <a:gd name="T12" fmla="*/ 2147483647 w 111"/>
              <a:gd name="T13" fmla="*/ 2147483647 h 55"/>
              <a:gd name="T14" fmla="*/ 2147483647 w 111"/>
              <a:gd name="T15" fmla="*/ 2147483647 h 55"/>
              <a:gd name="T16" fmla="*/ 2147483647 w 111"/>
              <a:gd name="T17" fmla="*/ 2147483647 h 55"/>
              <a:gd name="T18" fmla="*/ 2147483647 w 111"/>
              <a:gd name="T19" fmla="*/ 2147483647 h 55"/>
              <a:gd name="T20" fmla="*/ 2147483647 w 111"/>
              <a:gd name="T21" fmla="*/ 2147483647 h 55"/>
              <a:gd name="T22" fmla="*/ 2147483647 w 111"/>
              <a:gd name="T23" fmla="*/ 2147483647 h 55"/>
              <a:gd name="T24" fmla="*/ 2147483647 w 111"/>
              <a:gd name="T25" fmla="*/ 2147483647 h 55"/>
              <a:gd name="T26" fmla="*/ 2147483647 w 111"/>
              <a:gd name="T27" fmla="*/ 2147483647 h 55"/>
              <a:gd name="T28" fmla="*/ 2147483647 w 111"/>
              <a:gd name="T29" fmla="*/ 2147483647 h 55"/>
              <a:gd name="T30" fmla="*/ 2147483647 w 111"/>
              <a:gd name="T31" fmla="*/ 2147483647 h 55"/>
              <a:gd name="T32" fmla="*/ 2147483647 w 111"/>
              <a:gd name="T33" fmla="*/ 2147483647 h 55"/>
              <a:gd name="T34" fmla="*/ 2147483647 w 111"/>
              <a:gd name="T35" fmla="*/ 2147483647 h 55"/>
              <a:gd name="T36" fmla="*/ 2147483647 w 111"/>
              <a:gd name="T37" fmla="*/ 2147483647 h 55"/>
              <a:gd name="T38" fmla="*/ 2147483647 w 111"/>
              <a:gd name="T39" fmla="*/ 2147483647 h 55"/>
              <a:gd name="T40" fmla="*/ 2147483647 w 111"/>
              <a:gd name="T41" fmla="*/ 2147483647 h 55"/>
              <a:gd name="T42" fmla="*/ 2147483647 w 111"/>
              <a:gd name="T43" fmla="*/ 2147483647 h 55"/>
              <a:gd name="T44" fmla="*/ 2147483647 w 111"/>
              <a:gd name="T45" fmla="*/ 2147483647 h 55"/>
              <a:gd name="T46" fmla="*/ 2147483647 w 111"/>
              <a:gd name="T47" fmla="*/ 2147483647 h 55"/>
              <a:gd name="T48" fmla="*/ 2147483647 w 111"/>
              <a:gd name="T49" fmla="*/ 2147483647 h 55"/>
              <a:gd name="T50" fmla="*/ 2147483647 w 111"/>
              <a:gd name="T51" fmla="*/ 2147483647 h 55"/>
              <a:gd name="T52" fmla="*/ 2147483647 w 111"/>
              <a:gd name="T53" fmla="*/ 2147483647 h 55"/>
              <a:gd name="T54" fmla="*/ 2147483647 w 111"/>
              <a:gd name="T55" fmla="*/ 2147483647 h 55"/>
              <a:gd name="T56" fmla="*/ 2147483647 w 111"/>
              <a:gd name="T57" fmla="*/ 2147483647 h 55"/>
              <a:gd name="T58" fmla="*/ 2147483647 w 111"/>
              <a:gd name="T59" fmla="*/ 2147483647 h 55"/>
              <a:gd name="T60" fmla="*/ 2147483647 w 111"/>
              <a:gd name="T61" fmla="*/ 2147483647 h 55"/>
              <a:gd name="T62" fmla="*/ 2147483647 w 111"/>
              <a:gd name="T63" fmla="*/ 2147483647 h 55"/>
              <a:gd name="T64" fmla="*/ 2147483647 w 111"/>
              <a:gd name="T65" fmla="*/ 2147483647 h 55"/>
              <a:gd name="T66" fmla="*/ 2147483647 w 111"/>
              <a:gd name="T67" fmla="*/ 2147483647 h 55"/>
              <a:gd name="T68" fmla="*/ 2147483647 w 111"/>
              <a:gd name="T69" fmla="*/ 2147483647 h 55"/>
              <a:gd name="T70" fmla="*/ 2147483647 w 111"/>
              <a:gd name="T71" fmla="*/ 2147483647 h 55"/>
              <a:gd name="T72" fmla="*/ 2147483647 w 111"/>
              <a:gd name="T73" fmla="*/ 2147483647 h 55"/>
              <a:gd name="T74" fmla="*/ 2147483647 w 111"/>
              <a:gd name="T75" fmla="*/ 2147483647 h 55"/>
              <a:gd name="T76" fmla="*/ 2147483647 w 111"/>
              <a:gd name="T77" fmla="*/ 2147483647 h 55"/>
              <a:gd name="T78" fmla="*/ 2147483647 w 111"/>
              <a:gd name="T79" fmla="*/ 2147483647 h 55"/>
              <a:gd name="T80" fmla="*/ 2147483647 w 111"/>
              <a:gd name="T81" fmla="*/ 2147483647 h 55"/>
              <a:gd name="T82" fmla="*/ 2147483647 w 111"/>
              <a:gd name="T83" fmla="*/ 2147483647 h 55"/>
              <a:gd name="T84" fmla="*/ 2147483647 w 111"/>
              <a:gd name="T85" fmla="*/ 2147483647 h 55"/>
              <a:gd name="T86" fmla="*/ 2147483647 w 111"/>
              <a:gd name="T87" fmla="*/ 2147483647 h 55"/>
              <a:gd name="T88" fmla="*/ 2147483647 w 111"/>
              <a:gd name="T89" fmla="*/ 2147483647 h 55"/>
              <a:gd name="T90" fmla="*/ 0 w 111"/>
              <a:gd name="T91" fmla="*/ 2147483647 h 55"/>
              <a:gd name="T92" fmla="*/ 0 w 111"/>
              <a:gd name="T93" fmla="*/ 2147483647 h 5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1"/>
              <a:gd name="T142" fmla="*/ 0 h 55"/>
              <a:gd name="T143" fmla="*/ 111 w 111"/>
              <a:gd name="T144" fmla="*/ 55 h 5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3" name="Freeform 6"/>
          <p:cNvSpPr>
            <a:spLocks/>
          </p:cNvSpPr>
          <p:nvPr/>
        </p:nvSpPr>
        <p:spPr bwMode="auto">
          <a:xfrm>
            <a:off x="4522788" y="3590925"/>
            <a:ext cx="944562" cy="465138"/>
          </a:xfrm>
          <a:custGeom>
            <a:avLst/>
            <a:gdLst>
              <a:gd name="T0" fmla="*/ 2147483647 w 116"/>
              <a:gd name="T1" fmla="*/ 2147483647 h 60"/>
              <a:gd name="T2" fmla="*/ 0 w 116"/>
              <a:gd name="T3" fmla="*/ 2147483647 h 60"/>
              <a:gd name="T4" fmla="*/ 2147483647 w 116"/>
              <a:gd name="T5" fmla="*/ 2147483647 h 60"/>
              <a:gd name="T6" fmla="*/ 2147483647 w 116"/>
              <a:gd name="T7" fmla="*/ 2147483647 h 60"/>
              <a:gd name="T8" fmla="*/ 2147483647 w 116"/>
              <a:gd name="T9" fmla="*/ 2147483647 h 60"/>
              <a:gd name="T10" fmla="*/ 2147483647 w 116"/>
              <a:gd name="T11" fmla="*/ 2147483647 h 60"/>
              <a:gd name="T12" fmla="*/ 2147483647 w 116"/>
              <a:gd name="T13" fmla="*/ 2147483647 h 60"/>
              <a:gd name="T14" fmla="*/ 2147483647 w 116"/>
              <a:gd name="T15" fmla="*/ 2147483647 h 60"/>
              <a:gd name="T16" fmla="*/ 2147483647 w 116"/>
              <a:gd name="T17" fmla="*/ 2147483647 h 60"/>
              <a:gd name="T18" fmla="*/ 2147483647 w 116"/>
              <a:gd name="T19" fmla="*/ 2147483647 h 60"/>
              <a:gd name="T20" fmla="*/ 2147483647 w 116"/>
              <a:gd name="T21" fmla="*/ 2147483647 h 60"/>
              <a:gd name="T22" fmla="*/ 2147483647 w 116"/>
              <a:gd name="T23" fmla="*/ 2147483647 h 60"/>
              <a:gd name="T24" fmla="*/ 2147483647 w 116"/>
              <a:gd name="T25" fmla="*/ 2147483647 h 60"/>
              <a:gd name="T26" fmla="*/ 2147483647 w 116"/>
              <a:gd name="T27" fmla="*/ 2147483647 h 60"/>
              <a:gd name="T28" fmla="*/ 2147483647 w 116"/>
              <a:gd name="T29" fmla="*/ 2147483647 h 60"/>
              <a:gd name="T30" fmla="*/ 2147483647 w 116"/>
              <a:gd name="T31" fmla="*/ 2147483647 h 60"/>
              <a:gd name="T32" fmla="*/ 2147483647 w 116"/>
              <a:gd name="T33" fmla="*/ 2147483647 h 60"/>
              <a:gd name="T34" fmla="*/ 2147483647 w 116"/>
              <a:gd name="T35" fmla="*/ 2147483647 h 60"/>
              <a:gd name="T36" fmla="*/ 2147483647 w 116"/>
              <a:gd name="T37" fmla="*/ 2147483647 h 60"/>
              <a:gd name="T38" fmla="*/ 2147483647 w 116"/>
              <a:gd name="T39" fmla="*/ 2147483647 h 60"/>
              <a:gd name="T40" fmla="*/ 2147483647 w 116"/>
              <a:gd name="T41" fmla="*/ 2147483647 h 60"/>
              <a:gd name="T42" fmla="*/ 2147483647 w 116"/>
              <a:gd name="T43" fmla="*/ 2147483647 h 60"/>
              <a:gd name="T44" fmla="*/ 2147483647 w 116"/>
              <a:gd name="T45" fmla="*/ 2147483647 h 60"/>
              <a:gd name="T46" fmla="*/ 2147483647 w 116"/>
              <a:gd name="T47" fmla="*/ 2147483647 h 60"/>
              <a:gd name="T48" fmla="*/ 2147483647 w 116"/>
              <a:gd name="T49" fmla="*/ 2147483647 h 60"/>
              <a:gd name="T50" fmla="*/ 2147483647 w 116"/>
              <a:gd name="T51" fmla="*/ 2147483647 h 60"/>
              <a:gd name="T52" fmla="*/ 2147483647 w 116"/>
              <a:gd name="T53" fmla="*/ 2147483647 h 60"/>
              <a:gd name="T54" fmla="*/ 2147483647 w 116"/>
              <a:gd name="T55" fmla="*/ 2147483647 h 60"/>
              <a:gd name="T56" fmla="*/ 2147483647 w 116"/>
              <a:gd name="T57" fmla="*/ 2147483647 h 60"/>
              <a:gd name="T58" fmla="*/ 2147483647 w 116"/>
              <a:gd name="T59" fmla="*/ 2147483647 h 60"/>
              <a:gd name="T60" fmla="*/ 2147483647 w 116"/>
              <a:gd name="T61" fmla="*/ 2147483647 h 60"/>
              <a:gd name="T62" fmla="*/ 2147483647 w 116"/>
              <a:gd name="T63" fmla="*/ 2147483647 h 60"/>
              <a:gd name="T64" fmla="*/ 2147483647 w 116"/>
              <a:gd name="T65" fmla="*/ 2147483647 h 60"/>
              <a:gd name="T66" fmla="*/ 2147483647 w 116"/>
              <a:gd name="T67" fmla="*/ 2147483647 h 60"/>
              <a:gd name="T68" fmla="*/ 2147483647 w 116"/>
              <a:gd name="T69" fmla="*/ 2147483647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6"/>
              <a:gd name="T106" fmla="*/ 0 h 60"/>
              <a:gd name="T107" fmla="*/ 116 w 116"/>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9"/>
                </a:lnTo>
                <a:lnTo>
                  <a:pt x="51" y="50"/>
                </a:lnTo>
                <a:lnTo>
                  <a:pt x="51" y="51"/>
                </a:lnTo>
                <a:lnTo>
                  <a:pt x="55" y="51"/>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3" y="57"/>
                </a:lnTo>
                <a:lnTo>
                  <a:pt x="84" y="58"/>
                </a:lnTo>
                <a:lnTo>
                  <a:pt x="85" y="58"/>
                </a:lnTo>
                <a:lnTo>
                  <a:pt x="85"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4" name="Freeform 8"/>
          <p:cNvSpPr>
            <a:spLocks/>
          </p:cNvSpPr>
          <p:nvPr/>
        </p:nvSpPr>
        <p:spPr bwMode="auto">
          <a:xfrm>
            <a:off x="5322888" y="3127375"/>
            <a:ext cx="730250" cy="603250"/>
          </a:xfrm>
          <a:custGeom>
            <a:avLst/>
            <a:gdLst>
              <a:gd name="T0" fmla="*/ 2147483647 w 90"/>
              <a:gd name="T1" fmla="*/ 2147483647 h 78"/>
              <a:gd name="T2" fmla="*/ 2147483647 w 90"/>
              <a:gd name="T3" fmla="*/ 2147483647 h 78"/>
              <a:gd name="T4" fmla="*/ 2147483647 w 90"/>
              <a:gd name="T5" fmla="*/ 2147483647 h 78"/>
              <a:gd name="T6" fmla="*/ 2147483647 w 90"/>
              <a:gd name="T7" fmla="*/ 2147483647 h 78"/>
              <a:gd name="T8" fmla="*/ 2147483647 w 90"/>
              <a:gd name="T9" fmla="*/ 2147483647 h 78"/>
              <a:gd name="T10" fmla="*/ 2147483647 w 90"/>
              <a:gd name="T11" fmla="*/ 2147483647 h 78"/>
              <a:gd name="T12" fmla="*/ 2147483647 w 90"/>
              <a:gd name="T13" fmla="*/ 2147483647 h 78"/>
              <a:gd name="T14" fmla="*/ 2147483647 w 90"/>
              <a:gd name="T15" fmla="*/ 2147483647 h 78"/>
              <a:gd name="T16" fmla="*/ 2147483647 w 90"/>
              <a:gd name="T17" fmla="*/ 2147483647 h 78"/>
              <a:gd name="T18" fmla="*/ 2147483647 w 90"/>
              <a:gd name="T19" fmla="*/ 2147483647 h 78"/>
              <a:gd name="T20" fmla="*/ 2147483647 w 90"/>
              <a:gd name="T21" fmla="*/ 2147483647 h 78"/>
              <a:gd name="T22" fmla="*/ 2147483647 w 90"/>
              <a:gd name="T23" fmla="*/ 2147483647 h 78"/>
              <a:gd name="T24" fmla="*/ 2147483647 w 90"/>
              <a:gd name="T25" fmla="*/ 2147483647 h 78"/>
              <a:gd name="T26" fmla="*/ 2147483647 w 90"/>
              <a:gd name="T27" fmla="*/ 2147483647 h 78"/>
              <a:gd name="T28" fmla="*/ 2147483647 w 90"/>
              <a:gd name="T29" fmla="*/ 2147483647 h 78"/>
              <a:gd name="T30" fmla="*/ 2147483647 w 90"/>
              <a:gd name="T31" fmla="*/ 2147483647 h 78"/>
              <a:gd name="T32" fmla="*/ 2147483647 w 90"/>
              <a:gd name="T33" fmla="*/ 2147483647 h 78"/>
              <a:gd name="T34" fmla="*/ 2147483647 w 90"/>
              <a:gd name="T35" fmla="*/ 2147483647 h 78"/>
              <a:gd name="T36" fmla="*/ 2147483647 w 90"/>
              <a:gd name="T37" fmla="*/ 2147483647 h 78"/>
              <a:gd name="T38" fmla="*/ 2147483647 w 90"/>
              <a:gd name="T39" fmla="*/ 2147483647 h 78"/>
              <a:gd name="T40" fmla="*/ 2147483647 w 90"/>
              <a:gd name="T41" fmla="*/ 2147483647 h 78"/>
              <a:gd name="T42" fmla="*/ 2147483647 w 90"/>
              <a:gd name="T43" fmla="*/ 2147483647 h 78"/>
              <a:gd name="T44" fmla="*/ 2147483647 w 90"/>
              <a:gd name="T45" fmla="*/ 2147483647 h 78"/>
              <a:gd name="T46" fmla="*/ 2147483647 w 90"/>
              <a:gd name="T47" fmla="*/ 2147483647 h 78"/>
              <a:gd name="T48" fmla="*/ 2147483647 w 90"/>
              <a:gd name="T49" fmla="*/ 2147483647 h 78"/>
              <a:gd name="T50" fmla="*/ 2147483647 w 90"/>
              <a:gd name="T51" fmla="*/ 2147483647 h 78"/>
              <a:gd name="T52" fmla="*/ 2147483647 w 90"/>
              <a:gd name="T53" fmla="*/ 2147483647 h 78"/>
              <a:gd name="T54" fmla="*/ 2147483647 w 90"/>
              <a:gd name="T55" fmla="*/ 2147483647 h 78"/>
              <a:gd name="T56" fmla="*/ 0 w 90"/>
              <a:gd name="T57" fmla="*/ 2147483647 h 78"/>
              <a:gd name="T58" fmla="*/ 2147483647 w 90"/>
              <a:gd name="T59" fmla="*/ 2147483647 h 78"/>
              <a:gd name="T60" fmla="*/ 2147483647 w 90"/>
              <a:gd name="T61" fmla="*/ 2147483647 h 78"/>
              <a:gd name="T62" fmla="*/ 2147483647 w 90"/>
              <a:gd name="T63" fmla="*/ 2147483647 h 78"/>
              <a:gd name="T64" fmla="*/ 2147483647 w 90"/>
              <a:gd name="T65" fmla="*/ 2147483647 h 78"/>
              <a:gd name="T66" fmla="*/ 2147483647 w 90"/>
              <a:gd name="T67" fmla="*/ 2147483647 h 78"/>
              <a:gd name="T68" fmla="*/ 2147483647 w 90"/>
              <a:gd name="T69" fmla="*/ 2147483647 h 78"/>
              <a:gd name="T70" fmla="*/ 2147483647 w 90"/>
              <a:gd name="T71" fmla="*/ 2147483647 h 78"/>
              <a:gd name="T72" fmla="*/ 2147483647 w 90"/>
              <a:gd name="T73" fmla="*/ 2147483647 h 78"/>
              <a:gd name="T74" fmla="*/ 2147483647 w 90"/>
              <a:gd name="T75" fmla="*/ 2147483647 h 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78"/>
              <a:gd name="T116" fmla="*/ 90 w 90"/>
              <a:gd name="T117" fmla="*/ 78 h 7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9" y="67"/>
                </a:lnTo>
                <a:lnTo>
                  <a:pt x="90" y="62"/>
                </a:lnTo>
                <a:lnTo>
                  <a:pt x="90" y="61"/>
                </a:lnTo>
                <a:lnTo>
                  <a:pt x="89" y="60"/>
                </a:lnTo>
                <a:lnTo>
                  <a:pt x="88" y="59"/>
                </a:lnTo>
                <a:lnTo>
                  <a:pt x="87" y="59"/>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5" name="Freeform 10"/>
          <p:cNvSpPr>
            <a:spLocks/>
          </p:cNvSpPr>
          <p:nvPr/>
        </p:nvSpPr>
        <p:spPr bwMode="auto">
          <a:xfrm>
            <a:off x="6011863" y="3265488"/>
            <a:ext cx="809625" cy="395287"/>
          </a:xfrm>
          <a:custGeom>
            <a:avLst/>
            <a:gdLst>
              <a:gd name="T0" fmla="*/ 2147483647 w 99"/>
              <a:gd name="T1" fmla="*/ 2147483647 h 51"/>
              <a:gd name="T2" fmla="*/ 2147483647 w 99"/>
              <a:gd name="T3" fmla="*/ 2147483647 h 51"/>
              <a:gd name="T4" fmla="*/ 2147483647 w 99"/>
              <a:gd name="T5" fmla="*/ 2147483647 h 51"/>
              <a:gd name="T6" fmla="*/ 2147483647 w 99"/>
              <a:gd name="T7" fmla="*/ 2147483647 h 51"/>
              <a:gd name="T8" fmla="*/ 2147483647 w 99"/>
              <a:gd name="T9" fmla="*/ 2147483647 h 51"/>
              <a:gd name="T10" fmla="*/ 2147483647 w 99"/>
              <a:gd name="T11" fmla="*/ 2147483647 h 51"/>
              <a:gd name="T12" fmla="*/ 2147483647 w 99"/>
              <a:gd name="T13" fmla="*/ 2147483647 h 51"/>
              <a:gd name="T14" fmla="*/ 2147483647 w 99"/>
              <a:gd name="T15" fmla="*/ 2147483647 h 51"/>
              <a:gd name="T16" fmla="*/ 2147483647 w 99"/>
              <a:gd name="T17" fmla="*/ 2147483647 h 51"/>
              <a:gd name="T18" fmla="*/ 2147483647 w 99"/>
              <a:gd name="T19" fmla="*/ 2147483647 h 51"/>
              <a:gd name="T20" fmla="*/ 2147483647 w 99"/>
              <a:gd name="T21" fmla="*/ 2147483647 h 51"/>
              <a:gd name="T22" fmla="*/ 2147483647 w 99"/>
              <a:gd name="T23" fmla="*/ 2147483647 h 51"/>
              <a:gd name="T24" fmla="*/ 2147483647 w 99"/>
              <a:gd name="T25" fmla="*/ 2147483647 h 51"/>
              <a:gd name="T26" fmla="*/ 2147483647 w 99"/>
              <a:gd name="T27" fmla="*/ 2147483647 h 51"/>
              <a:gd name="T28" fmla="*/ 2147483647 w 99"/>
              <a:gd name="T29" fmla="*/ 2147483647 h 51"/>
              <a:gd name="T30" fmla="*/ 2147483647 w 99"/>
              <a:gd name="T31" fmla="*/ 2147483647 h 51"/>
              <a:gd name="T32" fmla="*/ 2147483647 w 99"/>
              <a:gd name="T33" fmla="*/ 2147483647 h 51"/>
              <a:gd name="T34" fmla="*/ 2147483647 w 99"/>
              <a:gd name="T35" fmla="*/ 2147483647 h 51"/>
              <a:gd name="T36" fmla="*/ 2147483647 w 99"/>
              <a:gd name="T37" fmla="*/ 2147483647 h 51"/>
              <a:gd name="T38" fmla="*/ 2147483647 w 99"/>
              <a:gd name="T39" fmla="*/ 2147483647 h 51"/>
              <a:gd name="T40" fmla="*/ 2147483647 w 99"/>
              <a:gd name="T41" fmla="*/ 2147483647 h 51"/>
              <a:gd name="T42" fmla="*/ 2147483647 w 99"/>
              <a:gd name="T43" fmla="*/ 2147483647 h 51"/>
              <a:gd name="T44" fmla="*/ 2147483647 w 99"/>
              <a:gd name="T45" fmla="*/ 2147483647 h 51"/>
              <a:gd name="T46" fmla="*/ 2147483647 w 99"/>
              <a:gd name="T47" fmla="*/ 2147483647 h 51"/>
              <a:gd name="T48" fmla="*/ 2147483647 w 99"/>
              <a:gd name="T49" fmla="*/ 0 h 51"/>
              <a:gd name="T50" fmla="*/ 2147483647 w 99"/>
              <a:gd name="T51" fmla="*/ 2147483647 h 51"/>
              <a:gd name="T52" fmla="*/ 2147483647 w 99"/>
              <a:gd name="T53" fmla="*/ 0 h 51"/>
              <a:gd name="T54" fmla="*/ 2147483647 w 99"/>
              <a:gd name="T55" fmla="*/ 2147483647 h 51"/>
              <a:gd name="T56" fmla="*/ 2147483647 w 99"/>
              <a:gd name="T57" fmla="*/ 2147483647 h 51"/>
              <a:gd name="T58" fmla="*/ 2147483647 w 99"/>
              <a:gd name="T59" fmla="*/ 2147483647 h 51"/>
              <a:gd name="T60" fmla="*/ 2147483647 w 99"/>
              <a:gd name="T61" fmla="*/ 2147483647 h 51"/>
              <a:gd name="T62" fmla="*/ 2147483647 w 99"/>
              <a:gd name="T63" fmla="*/ 2147483647 h 51"/>
              <a:gd name="T64" fmla="*/ 2147483647 w 99"/>
              <a:gd name="T65" fmla="*/ 2147483647 h 51"/>
              <a:gd name="T66" fmla="*/ 2147483647 w 99"/>
              <a:gd name="T67" fmla="*/ 2147483647 h 51"/>
              <a:gd name="T68" fmla="*/ 2147483647 w 99"/>
              <a:gd name="T69" fmla="*/ 2147483647 h 51"/>
              <a:gd name="T70" fmla="*/ 2147483647 w 99"/>
              <a:gd name="T71" fmla="*/ 2147483647 h 51"/>
              <a:gd name="T72" fmla="*/ 2147483647 w 99"/>
              <a:gd name="T73" fmla="*/ 2147483647 h 51"/>
              <a:gd name="T74" fmla="*/ 2147483647 w 99"/>
              <a:gd name="T75" fmla="*/ 2147483647 h 51"/>
              <a:gd name="T76" fmla="*/ 2147483647 w 99"/>
              <a:gd name="T77" fmla="*/ 2147483647 h 51"/>
              <a:gd name="T78" fmla="*/ 2147483647 w 99"/>
              <a:gd name="T79" fmla="*/ 2147483647 h 51"/>
              <a:gd name="T80" fmla="*/ 2147483647 w 99"/>
              <a:gd name="T81" fmla="*/ 2147483647 h 51"/>
              <a:gd name="T82" fmla="*/ 2147483647 w 99"/>
              <a:gd name="T83" fmla="*/ 2147483647 h 51"/>
              <a:gd name="T84" fmla="*/ 2147483647 w 99"/>
              <a:gd name="T85" fmla="*/ 2147483647 h 51"/>
              <a:gd name="T86" fmla="*/ 2147483647 w 99"/>
              <a:gd name="T87" fmla="*/ 2147483647 h 51"/>
              <a:gd name="T88" fmla="*/ 2147483647 w 99"/>
              <a:gd name="T89" fmla="*/ 2147483647 h 51"/>
              <a:gd name="T90" fmla="*/ 2147483647 w 99"/>
              <a:gd name="T91" fmla="*/ 2147483647 h 51"/>
              <a:gd name="T92" fmla="*/ 2147483647 w 99"/>
              <a:gd name="T93" fmla="*/ 2147483647 h 51"/>
              <a:gd name="T94" fmla="*/ 2147483647 w 99"/>
              <a:gd name="T95" fmla="*/ 2147483647 h 51"/>
              <a:gd name="T96" fmla="*/ 2147483647 w 99"/>
              <a:gd name="T97" fmla="*/ 2147483647 h 51"/>
              <a:gd name="T98" fmla="*/ 2147483647 w 99"/>
              <a:gd name="T99" fmla="*/ 2147483647 h 51"/>
              <a:gd name="T100" fmla="*/ 2147483647 w 99"/>
              <a:gd name="T101" fmla="*/ 2147483647 h 51"/>
              <a:gd name="T102" fmla="*/ 2147483647 w 99"/>
              <a:gd name="T103" fmla="*/ 2147483647 h 51"/>
              <a:gd name="T104" fmla="*/ 2147483647 w 99"/>
              <a:gd name="T105" fmla="*/ 2147483647 h 51"/>
              <a:gd name="T106" fmla="*/ 2147483647 w 99"/>
              <a:gd name="T107" fmla="*/ 2147483647 h 51"/>
              <a:gd name="T108" fmla="*/ 2147483647 w 99"/>
              <a:gd name="T109" fmla="*/ 2147483647 h 51"/>
              <a:gd name="T110" fmla="*/ 0 w 99"/>
              <a:gd name="T111" fmla="*/ 2147483647 h 5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9"/>
              <a:gd name="T169" fmla="*/ 0 h 51"/>
              <a:gd name="T170" fmla="*/ 99 w 99"/>
              <a:gd name="T171" fmla="*/ 51 h 5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5" y="20"/>
                </a:lnTo>
                <a:lnTo>
                  <a:pt x="95" y="21"/>
                </a:lnTo>
                <a:lnTo>
                  <a:pt x="94" y="20"/>
                </a:lnTo>
                <a:lnTo>
                  <a:pt x="92" y="18"/>
                </a:lnTo>
                <a:lnTo>
                  <a:pt x="90" y="14"/>
                </a:lnTo>
                <a:lnTo>
                  <a:pt x="89" y="13"/>
                </a:lnTo>
                <a:lnTo>
                  <a:pt x="89" y="12"/>
                </a:lnTo>
                <a:lnTo>
                  <a:pt x="89" y="10"/>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59" y="0"/>
                </a:lnTo>
                <a:lnTo>
                  <a:pt x="58" y="0"/>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26" y="24"/>
                </a:lnTo>
                <a:lnTo>
                  <a:pt x="23" y="25"/>
                </a:lnTo>
                <a:lnTo>
                  <a:pt x="20" y="25"/>
                </a:lnTo>
                <a:lnTo>
                  <a:pt x="20" y="26"/>
                </a:lnTo>
                <a:lnTo>
                  <a:pt x="20" y="27"/>
                </a:lnTo>
                <a:lnTo>
                  <a:pt x="19" y="27"/>
                </a:lnTo>
                <a:lnTo>
                  <a:pt x="18" y="27"/>
                </a:lnTo>
                <a:lnTo>
                  <a:pt x="17" y="28"/>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5" y="43"/>
                </a:lnTo>
                <a:lnTo>
                  <a:pt x="5" y="44"/>
                </a:lnTo>
                <a:lnTo>
                  <a:pt x="4" y="49"/>
                </a:lnTo>
                <a:lnTo>
                  <a:pt x="3" y="49"/>
                </a:lnTo>
                <a:lnTo>
                  <a:pt x="1" y="49"/>
                </a:lnTo>
                <a:lnTo>
                  <a:pt x="0" y="5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6" name="Freeform 11"/>
          <p:cNvSpPr>
            <a:spLocks/>
          </p:cNvSpPr>
          <p:nvPr/>
        </p:nvSpPr>
        <p:spPr bwMode="auto">
          <a:xfrm>
            <a:off x="5940425" y="3560763"/>
            <a:ext cx="901700" cy="301625"/>
          </a:xfrm>
          <a:custGeom>
            <a:avLst/>
            <a:gdLst>
              <a:gd name="T0" fmla="*/ 2147483647 w 111"/>
              <a:gd name="T1" fmla="*/ 0 h 39"/>
              <a:gd name="T2" fmla="*/ 2147483647 w 111"/>
              <a:gd name="T3" fmla="*/ 2147483647 h 39"/>
              <a:gd name="T4" fmla="*/ 2147483647 w 111"/>
              <a:gd name="T5" fmla="*/ 2147483647 h 39"/>
              <a:gd name="T6" fmla="*/ 2147483647 w 111"/>
              <a:gd name="T7" fmla="*/ 2147483647 h 39"/>
              <a:gd name="T8" fmla="*/ 2147483647 w 111"/>
              <a:gd name="T9" fmla="*/ 2147483647 h 39"/>
              <a:gd name="T10" fmla="*/ 2147483647 w 111"/>
              <a:gd name="T11" fmla="*/ 2147483647 h 39"/>
              <a:gd name="T12" fmla="*/ 2147483647 w 111"/>
              <a:gd name="T13" fmla="*/ 2147483647 h 39"/>
              <a:gd name="T14" fmla="*/ 2147483647 w 111"/>
              <a:gd name="T15" fmla="*/ 2147483647 h 39"/>
              <a:gd name="T16" fmla="*/ 2147483647 w 111"/>
              <a:gd name="T17" fmla="*/ 2147483647 h 39"/>
              <a:gd name="T18" fmla="*/ 2147483647 w 111"/>
              <a:gd name="T19" fmla="*/ 2147483647 h 39"/>
              <a:gd name="T20" fmla="*/ 2147483647 w 111"/>
              <a:gd name="T21" fmla="*/ 2147483647 h 39"/>
              <a:gd name="T22" fmla="*/ 2147483647 w 111"/>
              <a:gd name="T23" fmla="*/ 2147483647 h 39"/>
              <a:gd name="T24" fmla="*/ 2147483647 w 111"/>
              <a:gd name="T25" fmla="*/ 2147483647 h 39"/>
              <a:gd name="T26" fmla="*/ 2147483647 w 111"/>
              <a:gd name="T27" fmla="*/ 2147483647 h 39"/>
              <a:gd name="T28" fmla="*/ 2147483647 w 111"/>
              <a:gd name="T29" fmla="*/ 2147483647 h 39"/>
              <a:gd name="T30" fmla="*/ 2147483647 w 111"/>
              <a:gd name="T31" fmla="*/ 2147483647 h 39"/>
              <a:gd name="T32" fmla="*/ 2147483647 w 111"/>
              <a:gd name="T33" fmla="*/ 2147483647 h 39"/>
              <a:gd name="T34" fmla="*/ 2147483647 w 111"/>
              <a:gd name="T35" fmla="*/ 2147483647 h 39"/>
              <a:gd name="T36" fmla="*/ 2147483647 w 111"/>
              <a:gd name="T37" fmla="*/ 2147483647 h 39"/>
              <a:gd name="T38" fmla="*/ 2147483647 w 111"/>
              <a:gd name="T39" fmla="*/ 2147483647 h 39"/>
              <a:gd name="T40" fmla="*/ 2147483647 w 111"/>
              <a:gd name="T41" fmla="*/ 2147483647 h 39"/>
              <a:gd name="T42" fmla="*/ 2147483647 w 111"/>
              <a:gd name="T43" fmla="*/ 2147483647 h 39"/>
              <a:gd name="T44" fmla="*/ 0 w 111"/>
              <a:gd name="T45" fmla="*/ 2147483647 h 39"/>
              <a:gd name="T46" fmla="*/ 2147483647 w 111"/>
              <a:gd name="T47" fmla="*/ 2147483647 h 39"/>
              <a:gd name="T48" fmla="*/ 2147483647 w 111"/>
              <a:gd name="T49" fmla="*/ 2147483647 h 39"/>
              <a:gd name="T50" fmla="*/ 2147483647 w 111"/>
              <a:gd name="T51" fmla="*/ 2147483647 h 39"/>
              <a:gd name="T52" fmla="*/ 2147483647 w 111"/>
              <a:gd name="T53" fmla="*/ 2147483647 h 39"/>
              <a:gd name="T54" fmla="*/ 2147483647 w 111"/>
              <a:gd name="T55" fmla="*/ 2147483647 h 39"/>
              <a:gd name="T56" fmla="*/ 2147483647 w 111"/>
              <a:gd name="T57" fmla="*/ 2147483647 h 39"/>
              <a:gd name="T58" fmla="*/ 2147483647 w 111"/>
              <a:gd name="T59" fmla="*/ 2147483647 h 39"/>
              <a:gd name="T60" fmla="*/ 2147483647 w 111"/>
              <a:gd name="T61" fmla="*/ 2147483647 h 39"/>
              <a:gd name="T62" fmla="*/ 2147483647 w 111"/>
              <a:gd name="T63" fmla="*/ 2147483647 h 39"/>
              <a:gd name="T64" fmla="*/ 2147483647 w 111"/>
              <a:gd name="T65" fmla="*/ 2147483647 h 39"/>
              <a:gd name="T66" fmla="*/ 2147483647 w 111"/>
              <a:gd name="T67" fmla="*/ 2147483647 h 39"/>
              <a:gd name="T68" fmla="*/ 2147483647 w 111"/>
              <a:gd name="T69" fmla="*/ 2147483647 h 39"/>
              <a:gd name="T70" fmla="*/ 2147483647 w 111"/>
              <a:gd name="T71" fmla="*/ 2147483647 h 39"/>
              <a:gd name="T72" fmla="*/ 2147483647 w 111"/>
              <a:gd name="T73" fmla="*/ 2147483647 h 39"/>
              <a:gd name="T74" fmla="*/ 2147483647 w 111"/>
              <a:gd name="T75" fmla="*/ 2147483647 h 39"/>
              <a:gd name="T76" fmla="*/ 2147483647 w 111"/>
              <a:gd name="T77" fmla="*/ 2147483647 h 39"/>
              <a:gd name="T78" fmla="*/ 2147483647 w 111"/>
              <a:gd name="T79" fmla="*/ 2147483647 h 39"/>
              <a:gd name="T80" fmla="*/ 2147483647 w 111"/>
              <a:gd name="T81" fmla="*/ 2147483647 h 39"/>
              <a:gd name="T82" fmla="*/ 2147483647 w 111"/>
              <a:gd name="T83" fmla="*/ 2147483647 h 39"/>
              <a:gd name="T84" fmla="*/ 2147483647 w 111"/>
              <a:gd name="T85" fmla="*/ 2147483647 h 39"/>
              <a:gd name="T86" fmla="*/ 2147483647 w 111"/>
              <a:gd name="T87" fmla="*/ 2147483647 h 39"/>
              <a:gd name="T88" fmla="*/ 2147483647 w 111"/>
              <a:gd name="T89" fmla="*/ 2147483647 h 39"/>
              <a:gd name="T90" fmla="*/ 2147483647 w 111"/>
              <a:gd name="T91" fmla="*/ 2147483647 h 39"/>
              <a:gd name="T92" fmla="*/ 2147483647 w 111"/>
              <a:gd name="T93" fmla="*/ 2147483647 h 39"/>
              <a:gd name="T94" fmla="*/ 2147483647 w 111"/>
              <a:gd name="T95" fmla="*/ 2147483647 h 39"/>
              <a:gd name="T96" fmla="*/ 2147483647 w 111"/>
              <a:gd name="T97" fmla="*/ 2147483647 h 39"/>
              <a:gd name="T98" fmla="*/ 2147483647 w 111"/>
              <a:gd name="T99" fmla="*/ 2147483647 h 39"/>
              <a:gd name="T100" fmla="*/ 2147483647 w 111"/>
              <a:gd name="T101" fmla="*/ 2147483647 h 39"/>
              <a:gd name="T102" fmla="*/ 2147483647 w 111"/>
              <a:gd name="T103" fmla="*/ 2147483647 h 39"/>
              <a:gd name="T104" fmla="*/ 2147483647 w 111"/>
              <a:gd name="T105" fmla="*/ 2147483647 h 39"/>
              <a:gd name="T106" fmla="*/ 2147483647 w 111"/>
              <a:gd name="T107" fmla="*/ 2147483647 h 39"/>
              <a:gd name="T108" fmla="*/ 2147483647 w 111"/>
              <a:gd name="T109" fmla="*/ 2147483647 h 39"/>
              <a:gd name="T110" fmla="*/ 2147483647 w 111"/>
              <a:gd name="T111" fmla="*/ 2147483647 h 39"/>
              <a:gd name="T112" fmla="*/ 2147483647 w 111"/>
              <a:gd name="T113" fmla="*/ 2147483647 h 39"/>
              <a:gd name="T114" fmla="*/ 2147483647 w 111"/>
              <a:gd name="T115" fmla="*/ 0 h 39"/>
              <a:gd name="T116" fmla="*/ 2147483647 w 111"/>
              <a:gd name="T117" fmla="*/ 0 h 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1"/>
              <a:gd name="T178" fmla="*/ 0 h 39"/>
              <a:gd name="T179" fmla="*/ 111 w 111"/>
              <a:gd name="T180" fmla="*/ 39 h 3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3"/>
                </a:lnTo>
                <a:lnTo>
                  <a:pt x="6" y="25"/>
                </a:lnTo>
                <a:lnTo>
                  <a:pt x="5" y="26"/>
                </a:lnTo>
                <a:lnTo>
                  <a:pt x="4" y="30"/>
                </a:lnTo>
                <a:lnTo>
                  <a:pt x="2" y="32"/>
                </a:lnTo>
                <a:lnTo>
                  <a:pt x="2" y="35"/>
                </a:lnTo>
                <a:lnTo>
                  <a:pt x="2" y="38"/>
                </a:lnTo>
                <a:lnTo>
                  <a:pt x="0" y="39"/>
                </a:lnTo>
                <a:lnTo>
                  <a:pt x="29" y="37"/>
                </a:lnTo>
                <a:lnTo>
                  <a:pt x="65" y="34"/>
                </a:lnTo>
                <a:lnTo>
                  <a:pt x="78" y="32"/>
                </a:lnTo>
                <a:lnTo>
                  <a:pt x="79"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7" y="14"/>
                </a:lnTo>
                <a:lnTo>
                  <a:pt x="98" y="14"/>
                </a:lnTo>
                <a:lnTo>
                  <a:pt x="98" y="13"/>
                </a:lnTo>
                <a:lnTo>
                  <a:pt x="99" y="12"/>
                </a:lnTo>
                <a:lnTo>
                  <a:pt x="100" y="13"/>
                </a:lnTo>
                <a:lnTo>
                  <a:pt x="101" y="12"/>
                </a:lnTo>
                <a:lnTo>
                  <a:pt x="103" y="10"/>
                </a:lnTo>
                <a:lnTo>
                  <a:pt x="104" y="10"/>
                </a:lnTo>
                <a:lnTo>
                  <a:pt x="106" y="10"/>
                </a:lnTo>
                <a:lnTo>
                  <a:pt x="109" y="6"/>
                </a:lnTo>
                <a:lnTo>
                  <a:pt x="110" y="5"/>
                </a:lnTo>
                <a:lnTo>
                  <a:pt x="111" y="4"/>
                </a:lnTo>
                <a:lnTo>
                  <a:pt x="111" y="3"/>
                </a:lnTo>
                <a:lnTo>
                  <a:pt x="111" y="1"/>
                </a:lnTo>
                <a:lnTo>
                  <a:pt x="111"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7" name="Freeform 12"/>
          <p:cNvSpPr>
            <a:spLocks/>
          </p:cNvSpPr>
          <p:nvPr/>
        </p:nvSpPr>
        <p:spPr bwMode="auto">
          <a:xfrm>
            <a:off x="6175375" y="3824288"/>
            <a:ext cx="423863" cy="641350"/>
          </a:xfrm>
          <a:custGeom>
            <a:avLst/>
            <a:gdLst>
              <a:gd name="T0" fmla="*/ 0 w 52"/>
              <a:gd name="T1" fmla="*/ 2147483647 h 83"/>
              <a:gd name="T2" fmla="*/ 2147483647 w 52"/>
              <a:gd name="T3" fmla="*/ 2147483647 h 83"/>
              <a:gd name="T4" fmla="*/ 0 w 52"/>
              <a:gd name="T5" fmla="*/ 2147483647 h 83"/>
              <a:gd name="T6" fmla="*/ 0 w 52"/>
              <a:gd name="T7" fmla="*/ 2147483647 h 83"/>
              <a:gd name="T8" fmla="*/ 2147483647 w 52"/>
              <a:gd name="T9" fmla="*/ 2147483647 h 83"/>
              <a:gd name="T10" fmla="*/ 2147483647 w 52"/>
              <a:gd name="T11" fmla="*/ 2147483647 h 83"/>
              <a:gd name="T12" fmla="*/ 2147483647 w 52"/>
              <a:gd name="T13" fmla="*/ 2147483647 h 83"/>
              <a:gd name="T14" fmla="*/ 2147483647 w 52"/>
              <a:gd name="T15" fmla="*/ 2147483647 h 83"/>
              <a:gd name="T16" fmla="*/ 2147483647 w 52"/>
              <a:gd name="T17" fmla="*/ 2147483647 h 83"/>
              <a:gd name="T18" fmla="*/ 2147483647 w 52"/>
              <a:gd name="T19" fmla="*/ 2147483647 h 83"/>
              <a:gd name="T20" fmla="*/ 2147483647 w 52"/>
              <a:gd name="T21" fmla="*/ 2147483647 h 83"/>
              <a:gd name="T22" fmla="*/ 2147483647 w 52"/>
              <a:gd name="T23" fmla="*/ 2147483647 h 83"/>
              <a:gd name="T24" fmla="*/ 2147483647 w 52"/>
              <a:gd name="T25" fmla="*/ 2147483647 h 83"/>
              <a:gd name="T26" fmla="*/ 2147483647 w 52"/>
              <a:gd name="T27" fmla="*/ 2147483647 h 83"/>
              <a:gd name="T28" fmla="*/ 2147483647 w 52"/>
              <a:gd name="T29" fmla="*/ 2147483647 h 83"/>
              <a:gd name="T30" fmla="*/ 2147483647 w 52"/>
              <a:gd name="T31" fmla="*/ 2147483647 h 83"/>
              <a:gd name="T32" fmla="*/ 2147483647 w 52"/>
              <a:gd name="T33" fmla="*/ 2147483647 h 83"/>
              <a:gd name="T34" fmla="*/ 2147483647 w 52"/>
              <a:gd name="T35" fmla="*/ 2147483647 h 83"/>
              <a:gd name="T36" fmla="*/ 2147483647 w 52"/>
              <a:gd name="T37" fmla="*/ 2147483647 h 83"/>
              <a:gd name="T38" fmla="*/ 2147483647 w 52"/>
              <a:gd name="T39" fmla="*/ 2147483647 h 83"/>
              <a:gd name="T40" fmla="*/ 2147483647 w 52"/>
              <a:gd name="T41" fmla="*/ 2147483647 h 83"/>
              <a:gd name="T42" fmla="*/ 2147483647 w 52"/>
              <a:gd name="T43" fmla="*/ 2147483647 h 83"/>
              <a:gd name="T44" fmla="*/ 2147483647 w 52"/>
              <a:gd name="T45" fmla="*/ 2147483647 h 83"/>
              <a:gd name="T46" fmla="*/ 2147483647 w 52"/>
              <a:gd name="T47" fmla="*/ 2147483647 h 83"/>
              <a:gd name="T48" fmla="*/ 2147483647 w 52"/>
              <a:gd name="T49" fmla="*/ 2147483647 h 83"/>
              <a:gd name="T50" fmla="*/ 2147483647 w 52"/>
              <a:gd name="T51" fmla="*/ 2147483647 h 83"/>
              <a:gd name="T52" fmla="*/ 2147483647 w 52"/>
              <a:gd name="T53" fmla="*/ 2147483647 h 83"/>
              <a:gd name="T54" fmla="*/ 2147483647 w 52"/>
              <a:gd name="T55" fmla="*/ 2147483647 h 83"/>
              <a:gd name="T56" fmla="*/ 2147483647 w 52"/>
              <a:gd name="T57" fmla="*/ 2147483647 h 83"/>
              <a:gd name="T58" fmla="*/ 2147483647 w 52"/>
              <a:gd name="T59" fmla="*/ 2147483647 h 83"/>
              <a:gd name="T60" fmla="*/ 2147483647 w 52"/>
              <a:gd name="T61" fmla="*/ 2147483647 h 83"/>
              <a:gd name="T62" fmla="*/ 2147483647 w 52"/>
              <a:gd name="T63" fmla="*/ 2147483647 h 83"/>
              <a:gd name="T64" fmla="*/ 2147483647 w 52"/>
              <a:gd name="T65" fmla="*/ 2147483647 h 83"/>
              <a:gd name="T66" fmla="*/ 2147483647 w 52"/>
              <a:gd name="T67" fmla="*/ 2147483647 h 83"/>
              <a:gd name="T68" fmla="*/ 2147483647 w 52"/>
              <a:gd name="T69" fmla="*/ 2147483647 h 83"/>
              <a:gd name="T70" fmla="*/ 2147483647 w 52"/>
              <a:gd name="T71" fmla="*/ 2147483647 h 83"/>
              <a:gd name="T72" fmla="*/ 2147483647 w 52"/>
              <a:gd name="T73" fmla="*/ 2147483647 h 83"/>
              <a:gd name="T74" fmla="*/ 2147483647 w 52"/>
              <a:gd name="T75" fmla="*/ 2147483647 h 83"/>
              <a:gd name="T76" fmla="*/ 2147483647 w 52"/>
              <a:gd name="T77" fmla="*/ 2147483647 h 83"/>
              <a:gd name="T78" fmla="*/ 2147483647 w 52"/>
              <a:gd name="T79" fmla="*/ 2147483647 h 83"/>
              <a:gd name="T80" fmla="*/ 2147483647 w 52"/>
              <a:gd name="T81" fmla="*/ 2147483647 h 83"/>
              <a:gd name="T82" fmla="*/ 2147483647 w 52"/>
              <a:gd name="T83" fmla="*/ 2147483647 h 83"/>
              <a:gd name="T84" fmla="*/ 2147483647 w 52"/>
              <a:gd name="T85" fmla="*/ 2147483647 h 83"/>
              <a:gd name="T86" fmla="*/ 2147483647 w 52"/>
              <a:gd name="T87" fmla="*/ 2147483647 h 83"/>
              <a:gd name="T88" fmla="*/ 2147483647 w 52"/>
              <a:gd name="T89" fmla="*/ 2147483647 h 83"/>
              <a:gd name="T90" fmla="*/ 2147483647 w 52"/>
              <a:gd name="T91" fmla="*/ 2147483647 h 83"/>
              <a:gd name="T92" fmla="*/ 2147483647 w 52"/>
              <a:gd name="T93" fmla="*/ 2147483647 h 83"/>
              <a:gd name="T94" fmla="*/ 2147483647 w 52"/>
              <a:gd name="T95" fmla="*/ 2147483647 h 83"/>
              <a:gd name="T96" fmla="*/ 2147483647 w 52"/>
              <a:gd name="T97" fmla="*/ 2147483647 h 83"/>
              <a:gd name="T98" fmla="*/ 2147483647 w 52"/>
              <a:gd name="T99" fmla="*/ 2147483647 h 83"/>
              <a:gd name="T100" fmla="*/ 2147483647 w 52"/>
              <a:gd name="T101" fmla="*/ 2147483647 h 83"/>
              <a:gd name="T102" fmla="*/ 2147483647 w 52"/>
              <a:gd name="T103" fmla="*/ 0 h 83"/>
              <a:gd name="T104" fmla="*/ 0 w 52"/>
              <a:gd name="T105" fmla="*/ 2147483647 h 83"/>
              <a:gd name="T106" fmla="*/ 0 w 52"/>
              <a:gd name="T107" fmla="*/ 2147483647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83"/>
              <a:gd name="T164" fmla="*/ 52 w 52"/>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8" y="80"/>
                </a:lnTo>
                <a:lnTo>
                  <a:pt x="18" y="79"/>
                </a:lnTo>
                <a:lnTo>
                  <a:pt x="17" y="79"/>
                </a:lnTo>
                <a:lnTo>
                  <a:pt x="17" y="78"/>
                </a:lnTo>
                <a:lnTo>
                  <a:pt x="18" y="77"/>
                </a:lnTo>
                <a:lnTo>
                  <a:pt x="18" y="76"/>
                </a:lnTo>
                <a:lnTo>
                  <a:pt x="16" y="75"/>
                </a:lnTo>
                <a:lnTo>
                  <a:pt x="15" y="75"/>
                </a:lnTo>
                <a:lnTo>
                  <a:pt x="14" y="73"/>
                </a:lnTo>
                <a:lnTo>
                  <a:pt x="14" y="72"/>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8" name="Freeform 14"/>
          <p:cNvSpPr>
            <a:spLocks/>
          </p:cNvSpPr>
          <p:nvPr/>
        </p:nvSpPr>
        <p:spPr bwMode="auto">
          <a:xfrm>
            <a:off x="6575425" y="3459163"/>
            <a:ext cx="968375" cy="395287"/>
          </a:xfrm>
          <a:custGeom>
            <a:avLst/>
            <a:gdLst>
              <a:gd name="T0" fmla="*/ 2147483647 w 119"/>
              <a:gd name="T1" fmla="*/ 2147483647 h 51"/>
              <a:gd name="T2" fmla="*/ 2147483647 w 119"/>
              <a:gd name="T3" fmla="*/ 2147483647 h 51"/>
              <a:gd name="T4" fmla="*/ 2147483647 w 119"/>
              <a:gd name="T5" fmla="*/ 2147483647 h 51"/>
              <a:gd name="T6" fmla="*/ 2147483647 w 119"/>
              <a:gd name="T7" fmla="*/ 2147483647 h 51"/>
              <a:gd name="T8" fmla="*/ 2147483647 w 119"/>
              <a:gd name="T9" fmla="*/ 2147483647 h 51"/>
              <a:gd name="T10" fmla="*/ 2147483647 w 119"/>
              <a:gd name="T11" fmla="*/ 2147483647 h 51"/>
              <a:gd name="T12" fmla="*/ 2147483647 w 119"/>
              <a:gd name="T13" fmla="*/ 2147483647 h 51"/>
              <a:gd name="T14" fmla="*/ 2147483647 w 119"/>
              <a:gd name="T15" fmla="*/ 2147483647 h 51"/>
              <a:gd name="T16" fmla="*/ 2147483647 w 119"/>
              <a:gd name="T17" fmla="*/ 2147483647 h 51"/>
              <a:gd name="T18" fmla="*/ 2147483647 w 119"/>
              <a:gd name="T19" fmla="*/ 2147483647 h 51"/>
              <a:gd name="T20" fmla="*/ 2147483647 w 119"/>
              <a:gd name="T21" fmla="*/ 2147483647 h 51"/>
              <a:gd name="T22" fmla="*/ 2147483647 w 119"/>
              <a:gd name="T23" fmla="*/ 2147483647 h 51"/>
              <a:gd name="T24" fmla="*/ 2147483647 w 119"/>
              <a:gd name="T25" fmla="*/ 2147483647 h 51"/>
              <a:gd name="T26" fmla="*/ 2147483647 w 119"/>
              <a:gd name="T27" fmla="*/ 2147483647 h 51"/>
              <a:gd name="T28" fmla="*/ 2147483647 w 119"/>
              <a:gd name="T29" fmla="*/ 2147483647 h 51"/>
              <a:gd name="T30" fmla="*/ 2147483647 w 119"/>
              <a:gd name="T31" fmla="*/ 2147483647 h 51"/>
              <a:gd name="T32" fmla="*/ 2147483647 w 119"/>
              <a:gd name="T33" fmla="*/ 2147483647 h 51"/>
              <a:gd name="T34" fmla="*/ 2147483647 w 119"/>
              <a:gd name="T35" fmla="*/ 2147483647 h 51"/>
              <a:gd name="T36" fmla="*/ 2147483647 w 119"/>
              <a:gd name="T37" fmla="*/ 2147483647 h 51"/>
              <a:gd name="T38" fmla="*/ 2147483647 w 119"/>
              <a:gd name="T39" fmla="*/ 2147483647 h 51"/>
              <a:gd name="T40" fmla="*/ 2147483647 w 119"/>
              <a:gd name="T41" fmla="*/ 2147483647 h 51"/>
              <a:gd name="T42" fmla="*/ 2147483647 w 119"/>
              <a:gd name="T43" fmla="*/ 2147483647 h 51"/>
              <a:gd name="T44" fmla="*/ 2147483647 w 119"/>
              <a:gd name="T45" fmla="*/ 2147483647 h 51"/>
              <a:gd name="T46" fmla="*/ 2147483647 w 119"/>
              <a:gd name="T47" fmla="*/ 2147483647 h 51"/>
              <a:gd name="T48" fmla="*/ 2147483647 w 119"/>
              <a:gd name="T49" fmla="*/ 2147483647 h 51"/>
              <a:gd name="T50" fmla="*/ 2147483647 w 119"/>
              <a:gd name="T51" fmla="*/ 2147483647 h 51"/>
              <a:gd name="T52" fmla="*/ 2147483647 w 119"/>
              <a:gd name="T53" fmla="*/ 2147483647 h 51"/>
              <a:gd name="T54" fmla="*/ 2147483647 w 119"/>
              <a:gd name="T55" fmla="*/ 2147483647 h 51"/>
              <a:gd name="T56" fmla="*/ 2147483647 w 119"/>
              <a:gd name="T57" fmla="*/ 2147483647 h 51"/>
              <a:gd name="T58" fmla="*/ 2147483647 w 119"/>
              <a:gd name="T59" fmla="*/ 2147483647 h 51"/>
              <a:gd name="T60" fmla="*/ 2147483647 w 119"/>
              <a:gd name="T61" fmla="*/ 2147483647 h 51"/>
              <a:gd name="T62" fmla="*/ 2147483647 w 119"/>
              <a:gd name="T63" fmla="*/ 2147483647 h 51"/>
              <a:gd name="T64" fmla="*/ 2147483647 w 119"/>
              <a:gd name="T65" fmla="*/ 2147483647 h 51"/>
              <a:gd name="T66" fmla="*/ 2147483647 w 119"/>
              <a:gd name="T67" fmla="*/ 2147483647 h 51"/>
              <a:gd name="T68" fmla="*/ 2147483647 w 119"/>
              <a:gd name="T69" fmla="*/ 2147483647 h 51"/>
              <a:gd name="T70" fmla="*/ 2147483647 w 119"/>
              <a:gd name="T71" fmla="*/ 2147483647 h 51"/>
              <a:gd name="T72" fmla="*/ 2147483647 w 119"/>
              <a:gd name="T73" fmla="*/ 2147483647 h 51"/>
              <a:gd name="T74" fmla="*/ 2147483647 w 119"/>
              <a:gd name="T75" fmla="*/ 2147483647 h 51"/>
              <a:gd name="T76" fmla="*/ 2147483647 w 119"/>
              <a:gd name="T77" fmla="*/ 2147483647 h 51"/>
              <a:gd name="T78" fmla="*/ 2147483647 w 119"/>
              <a:gd name="T79" fmla="*/ 2147483647 h 51"/>
              <a:gd name="T80" fmla="*/ 2147483647 w 119"/>
              <a:gd name="T81" fmla="*/ 2147483647 h 51"/>
              <a:gd name="T82" fmla="*/ 2147483647 w 119"/>
              <a:gd name="T83" fmla="*/ 2147483647 h 51"/>
              <a:gd name="T84" fmla="*/ 2147483647 w 119"/>
              <a:gd name="T85" fmla="*/ 2147483647 h 51"/>
              <a:gd name="T86" fmla="*/ 2147483647 w 119"/>
              <a:gd name="T87" fmla="*/ 2147483647 h 51"/>
              <a:gd name="T88" fmla="*/ 2147483647 w 119"/>
              <a:gd name="T89" fmla="*/ 2147483647 h 51"/>
              <a:gd name="T90" fmla="*/ 2147483647 w 119"/>
              <a:gd name="T91" fmla="*/ 2147483647 h 51"/>
              <a:gd name="T92" fmla="*/ 2147483647 w 119"/>
              <a:gd name="T93" fmla="*/ 2147483647 h 51"/>
              <a:gd name="T94" fmla="*/ 2147483647 w 119"/>
              <a:gd name="T95" fmla="*/ 2147483647 h 51"/>
              <a:gd name="T96" fmla="*/ 2147483647 w 119"/>
              <a:gd name="T97" fmla="*/ 2147483647 h 51"/>
              <a:gd name="T98" fmla="*/ 0 w 119"/>
              <a:gd name="T99" fmla="*/ 2147483647 h 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
              <a:gd name="T151" fmla="*/ 0 h 51"/>
              <a:gd name="T152" fmla="*/ 119 w 119"/>
              <a:gd name="T153" fmla="*/ 51 h 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 h="51">
                <a:moveTo>
                  <a:pt x="0" y="45"/>
                </a:moveTo>
                <a:lnTo>
                  <a:pt x="1"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9" y="27"/>
                </a:lnTo>
                <a:lnTo>
                  <a:pt x="20" y="27"/>
                </a:lnTo>
                <a:lnTo>
                  <a:pt x="20" y="26"/>
                </a:lnTo>
                <a:lnTo>
                  <a:pt x="21" y="25"/>
                </a:lnTo>
                <a:lnTo>
                  <a:pt x="22" y="26"/>
                </a:lnTo>
                <a:lnTo>
                  <a:pt x="23" y="25"/>
                </a:lnTo>
                <a:lnTo>
                  <a:pt x="25" y="23"/>
                </a:lnTo>
                <a:lnTo>
                  <a:pt x="26" y="23"/>
                </a:lnTo>
                <a:lnTo>
                  <a:pt x="28" y="23"/>
                </a:lnTo>
                <a:lnTo>
                  <a:pt x="31" y="19"/>
                </a:lnTo>
                <a:lnTo>
                  <a:pt x="32" y="18"/>
                </a:lnTo>
                <a:lnTo>
                  <a:pt x="33" y="17"/>
                </a:lnTo>
                <a:lnTo>
                  <a:pt x="33" y="16"/>
                </a:lnTo>
                <a:lnTo>
                  <a:pt x="33" y="14"/>
                </a:lnTo>
                <a:lnTo>
                  <a:pt x="33" y="13"/>
                </a:lnTo>
                <a:lnTo>
                  <a:pt x="37" y="12"/>
                </a:lnTo>
                <a:lnTo>
                  <a:pt x="37" y="13"/>
                </a:lnTo>
                <a:lnTo>
                  <a:pt x="40" y="13"/>
                </a:lnTo>
                <a:lnTo>
                  <a:pt x="42" y="12"/>
                </a:lnTo>
                <a:lnTo>
                  <a:pt x="78" y="7"/>
                </a:lnTo>
                <a:lnTo>
                  <a:pt x="112" y="0"/>
                </a:lnTo>
                <a:lnTo>
                  <a:pt x="113" y="1"/>
                </a:lnTo>
                <a:lnTo>
                  <a:pt x="114" y="2"/>
                </a:lnTo>
                <a:lnTo>
                  <a:pt x="115" y="3"/>
                </a:lnTo>
                <a:lnTo>
                  <a:pt x="116" y="5"/>
                </a:lnTo>
                <a:lnTo>
                  <a:pt x="116" y="6"/>
                </a:lnTo>
                <a:lnTo>
                  <a:pt x="115" y="5"/>
                </a:lnTo>
                <a:lnTo>
                  <a:pt x="114" y="5"/>
                </a:lnTo>
                <a:lnTo>
                  <a:pt x="113" y="5"/>
                </a:lnTo>
                <a:lnTo>
                  <a:pt x="112" y="5"/>
                </a:lnTo>
                <a:lnTo>
                  <a:pt x="113" y="6"/>
                </a:lnTo>
                <a:lnTo>
                  <a:pt x="110" y="8"/>
                </a:lnTo>
                <a:lnTo>
                  <a:pt x="109" y="8"/>
                </a:lnTo>
                <a:lnTo>
                  <a:pt x="108" y="10"/>
                </a:lnTo>
                <a:lnTo>
                  <a:pt x="106" y="10"/>
                </a:lnTo>
                <a:lnTo>
                  <a:pt x="105" y="11"/>
                </a:lnTo>
                <a:lnTo>
                  <a:pt x="105" y="12"/>
                </a:lnTo>
                <a:lnTo>
                  <a:pt x="106" y="12"/>
                </a:lnTo>
                <a:lnTo>
                  <a:pt x="108" y="11"/>
                </a:lnTo>
                <a:lnTo>
                  <a:pt x="111" y="10"/>
                </a:lnTo>
                <a:lnTo>
                  <a:pt x="112" y="9"/>
                </a:lnTo>
                <a:lnTo>
                  <a:pt x="114" y="9"/>
                </a:lnTo>
                <a:lnTo>
                  <a:pt x="114" y="10"/>
                </a:lnTo>
                <a:lnTo>
                  <a:pt x="114" y="11"/>
                </a:lnTo>
                <a:lnTo>
                  <a:pt x="115" y="12"/>
                </a:lnTo>
                <a:lnTo>
                  <a:pt x="115" y="11"/>
                </a:lnTo>
                <a:lnTo>
                  <a:pt x="116" y="11"/>
                </a:lnTo>
                <a:lnTo>
                  <a:pt x="117" y="9"/>
                </a:lnTo>
                <a:lnTo>
                  <a:pt x="118" y="9"/>
                </a:lnTo>
                <a:lnTo>
                  <a:pt x="119" y="11"/>
                </a:lnTo>
                <a:lnTo>
                  <a:pt x="119" y="14"/>
                </a:lnTo>
                <a:lnTo>
                  <a:pt x="119" y="15"/>
                </a:lnTo>
                <a:lnTo>
                  <a:pt x="117" y="16"/>
                </a:lnTo>
                <a:lnTo>
                  <a:pt x="117" y="17"/>
                </a:lnTo>
                <a:lnTo>
                  <a:pt x="117" y="18"/>
                </a:lnTo>
                <a:lnTo>
                  <a:pt x="115" y="19"/>
                </a:lnTo>
                <a:lnTo>
                  <a:pt x="114" y="19"/>
                </a:lnTo>
                <a:lnTo>
                  <a:pt x="113" y="20"/>
                </a:lnTo>
                <a:lnTo>
                  <a:pt x="111" y="20"/>
                </a:lnTo>
                <a:lnTo>
                  <a:pt x="110" y="20"/>
                </a:lnTo>
                <a:lnTo>
                  <a:pt x="109" y="19"/>
                </a:lnTo>
                <a:lnTo>
                  <a:pt x="109" y="18"/>
                </a:lnTo>
                <a:lnTo>
                  <a:pt x="108" y="18"/>
                </a:lnTo>
                <a:lnTo>
                  <a:pt x="108" y="20"/>
                </a:lnTo>
                <a:lnTo>
                  <a:pt x="108" y="21"/>
                </a:lnTo>
                <a:lnTo>
                  <a:pt x="108" y="22"/>
                </a:lnTo>
                <a:lnTo>
                  <a:pt x="109" y="22"/>
                </a:lnTo>
                <a:lnTo>
                  <a:pt x="110" y="23"/>
                </a:lnTo>
                <a:lnTo>
                  <a:pt x="110" y="24"/>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6"/>
                </a:lnTo>
                <a:lnTo>
                  <a:pt x="49" y="35"/>
                </a:lnTo>
                <a:lnTo>
                  <a:pt x="31" y="37"/>
                </a:lnTo>
                <a:lnTo>
                  <a:pt x="30" y="37"/>
                </a:lnTo>
                <a:lnTo>
                  <a:pt x="30" y="38"/>
                </a:lnTo>
                <a:lnTo>
                  <a:pt x="26" y="40"/>
                </a:lnTo>
                <a:lnTo>
                  <a:pt x="25" y="40"/>
                </a:lnTo>
                <a:lnTo>
                  <a:pt x="21" y="42"/>
                </a:lnTo>
                <a:lnTo>
                  <a:pt x="0" y="45"/>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9" name="Freeform 17"/>
          <p:cNvSpPr>
            <a:spLocks/>
          </p:cNvSpPr>
          <p:nvPr/>
        </p:nvSpPr>
        <p:spPr bwMode="auto">
          <a:xfrm>
            <a:off x="5449888" y="3660775"/>
            <a:ext cx="547687" cy="479425"/>
          </a:xfrm>
          <a:custGeom>
            <a:avLst/>
            <a:gdLst>
              <a:gd name="T0" fmla="*/ 0 w 67"/>
              <a:gd name="T1" fmla="*/ 2147483647 h 62"/>
              <a:gd name="T2" fmla="*/ 2147483647 w 67"/>
              <a:gd name="T3" fmla="*/ 0 h 62"/>
              <a:gd name="T4" fmla="*/ 2147483647 w 67"/>
              <a:gd name="T5" fmla="*/ 2147483647 h 62"/>
              <a:gd name="T6" fmla="*/ 2147483647 w 67"/>
              <a:gd name="T7" fmla="*/ 2147483647 h 62"/>
              <a:gd name="T8" fmla="*/ 2147483647 w 67"/>
              <a:gd name="T9" fmla="*/ 2147483647 h 62"/>
              <a:gd name="T10" fmla="*/ 2147483647 w 67"/>
              <a:gd name="T11" fmla="*/ 2147483647 h 62"/>
              <a:gd name="T12" fmla="*/ 2147483647 w 67"/>
              <a:gd name="T13" fmla="*/ 2147483647 h 62"/>
              <a:gd name="T14" fmla="*/ 2147483647 w 67"/>
              <a:gd name="T15" fmla="*/ 2147483647 h 62"/>
              <a:gd name="T16" fmla="*/ 2147483647 w 67"/>
              <a:gd name="T17" fmla="*/ 2147483647 h 62"/>
              <a:gd name="T18" fmla="*/ 2147483647 w 67"/>
              <a:gd name="T19" fmla="*/ 2147483647 h 62"/>
              <a:gd name="T20" fmla="*/ 2147483647 w 67"/>
              <a:gd name="T21" fmla="*/ 2147483647 h 62"/>
              <a:gd name="T22" fmla="*/ 2147483647 w 67"/>
              <a:gd name="T23" fmla="*/ 2147483647 h 62"/>
              <a:gd name="T24" fmla="*/ 2147483647 w 67"/>
              <a:gd name="T25" fmla="*/ 2147483647 h 62"/>
              <a:gd name="T26" fmla="*/ 2147483647 w 67"/>
              <a:gd name="T27" fmla="*/ 2147483647 h 62"/>
              <a:gd name="T28" fmla="*/ 2147483647 w 67"/>
              <a:gd name="T29" fmla="*/ 2147483647 h 62"/>
              <a:gd name="T30" fmla="*/ 2147483647 w 67"/>
              <a:gd name="T31" fmla="*/ 2147483647 h 62"/>
              <a:gd name="T32" fmla="*/ 2147483647 w 67"/>
              <a:gd name="T33" fmla="*/ 2147483647 h 62"/>
              <a:gd name="T34" fmla="*/ 2147483647 w 67"/>
              <a:gd name="T35" fmla="*/ 2147483647 h 62"/>
              <a:gd name="T36" fmla="*/ 2147483647 w 67"/>
              <a:gd name="T37" fmla="*/ 2147483647 h 62"/>
              <a:gd name="T38" fmla="*/ 2147483647 w 67"/>
              <a:gd name="T39" fmla="*/ 2147483647 h 62"/>
              <a:gd name="T40" fmla="*/ 2147483647 w 67"/>
              <a:gd name="T41" fmla="*/ 2147483647 h 62"/>
              <a:gd name="T42" fmla="*/ 2147483647 w 67"/>
              <a:gd name="T43" fmla="*/ 2147483647 h 62"/>
              <a:gd name="T44" fmla="*/ 2147483647 w 67"/>
              <a:gd name="T45" fmla="*/ 2147483647 h 62"/>
              <a:gd name="T46" fmla="*/ 2147483647 w 67"/>
              <a:gd name="T47" fmla="*/ 2147483647 h 62"/>
              <a:gd name="T48" fmla="*/ 2147483647 w 67"/>
              <a:gd name="T49" fmla="*/ 2147483647 h 62"/>
              <a:gd name="T50" fmla="*/ 2147483647 w 67"/>
              <a:gd name="T51" fmla="*/ 2147483647 h 62"/>
              <a:gd name="T52" fmla="*/ 2147483647 w 67"/>
              <a:gd name="T53" fmla="*/ 2147483647 h 62"/>
              <a:gd name="T54" fmla="*/ 2147483647 w 67"/>
              <a:gd name="T55" fmla="*/ 2147483647 h 62"/>
              <a:gd name="T56" fmla="*/ 2147483647 w 67"/>
              <a:gd name="T57" fmla="*/ 2147483647 h 62"/>
              <a:gd name="T58" fmla="*/ 2147483647 w 67"/>
              <a:gd name="T59" fmla="*/ 2147483647 h 62"/>
              <a:gd name="T60" fmla="*/ 2147483647 w 67"/>
              <a:gd name="T61" fmla="*/ 2147483647 h 62"/>
              <a:gd name="T62" fmla="*/ 2147483647 w 67"/>
              <a:gd name="T63" fmla="*/ 2147483647 h 62"/>
              <a:gd name="T64" fmla="*/ 2147483647 w 67"/>
              <a:gd name="T65" fmla="*/ 2147483647 h 62"/>
              <a:gd name="T66" fmla="*/ 2147483647 w 67"/>
              <a:gd name="T67" fmla="*/ 2147483647 h 62"/>
              <a:gd name="T68" fmla="*/ 2147483647 w 67"/>
              <a:gd name="T69" fmla="*/ 2147483647 h 62"/>
              <a:gd name="T70" fmla="*/ 2147483647 w 67"/>
              <a:gd name="T71" fmla="*/ 2147483647 h 62"/>
              <a:gd name="T72" fmla="*/ 2147483647 w 67"/>
              <a:gd name="T73" fmla="*/ 2147483647 h 62"/>
              <a:gd name="T74" fmla="*/ 2147483647 w 67"/>
              <a:gd name="T75" fmla="*/ 2147483647 h 62"/>
              <a:gd name="T76" fmla="*/ 2147483647 w 67"/>
              <a:gd name="T77" fmla="*/ 2147483647 h 62"/>
              <a:gd name="T78" fmla="*/ 2147483647 w 67"/>
              <a:gd name="T79" fmla="*/ 2147483647 h 62"/>
              <a:gd name="T80" fmla="*/ 2147483647 w 67"/>
              <a:gd name="T81" fmla="*/ 2147483647 h 62"/>
              <a:gd name="T82" fmla="*/ 2147483647 w 67"/>
              <a:gd name="T83" fmla="*/ 2147483647 h 62"/>
              <a:gd name="T84" fmla="*/ 2147483647 w 67"/>
              <a:gd name="T85" fmla="*/ 2147483647 h 62"/>
              <a:gd name="T86" fmla="*/ 2147483647 w 67"/>
              <a:gd name="T87" fmla="*/ 2147483647 h 62"/>
              <a:gd name="T88" fmla="*/ 2147483647 w 67"/>
              <a:gd name="T89" fmla="*/ 2147483647 h 62"/>
              <a:gd name="T90" fmla="*/ 2147483647 w 67"/>
              <a:gd name="T91" fmla="*/ 2147483647 h 62"/>
              <a:gd name="T92" fmla="*/ 2147483647 w 67"/>
              <a:gd name="T93" fmla="*/ 2147483647 h 62"/>
              <a:gd name="T94" fmla="*/ 2147483647 w 67"/>
              <a:gd name="T95" fmla="*/ 2147483647 h 62"/>
              <a:gd name="T96" fmla="*/ 0 w 67"/>
              <a:gd name="T97" fmla="*/ 2147483647 h 62"/>
              <a:gd name="T98" fmla="*/ 0 w 67"/>
              <a:gd name="T99" fmla="*/ 2147483647 h 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7"/>
              <a:gd name="T151" fmla="*/ 0 h 62"/>
              <a:gd name="T152" fmla="*/ 67 w 67"/>
              <a:gd name="T153" fmla="*/ 62 h 6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7" h="62">
                <a:moveTo>
                  <a:pt x="0" y="3"/>
                </a:moveTo>
                <a:lnTo>
                  <a:pt x="60" y="0"/>
                </a:lnTo>
                <a:lnTo>
                  <a:pt x="60" y="1"/>
                </a:lnTo>
                <a:lnTo>
                  <a:pt x="61" y="2"/>
                </a:lnTo>
                <a:lnTo>
                  <a:pt x="62" y="3"/>
                </a:lnTo>
                <a:lnTo>
                  <a:pt x="61" y="5"/>
                </a:lnTo>
                <a:lnTo>
                  <a:pt x="60" y="6"/>
                </a:lnTo>
                <a:lnTo>
                  <a:pt x="58" y="8"/>
                </a:lnTo>
                <a:lnTo>
                  <a:pt x="58" y="9"/>
                </a:lnTo>
                <a:lnTo>
                  <a:pt x="67" y="9"/>
                </a:lnTo>
                <a:lnTo>
                  <a:pt x="67" y="10"/>
                </a:lnTo>
                <a:lnTo>
                  <a:pt x="66" y="12"/>
                </a:lnTo>
                <a:lnTo>
                  <a:pt x="65" y="13"/>
                </a:lnTo>
                <a:lnTo>
                  <a:pt x="64" y="17"/>
                </a:lnTo>
                <a:lnTo>
                  <a:pt x="62" y="19"/>
                </a:lnTo>
                <a:lnTo>
                  <a:pt x="62" y="22"/>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8"/>
                </a:lnTo>
                <a:lnTo>
                  <a:pt x="49" y="60"/>
                </a:lnTo>
                <a:lnTo>
                  <a:pt x="50" y="61"/>
                </a:lnTo>
                <a:lnTo>
                  <a:pt x="8" y="62"/>
                </a:lnTo>
                <a:lnTo>
                  <a:pt x="8" y="53"/>
                </a:lnTo>
                <a:lnTo>
                  <a:pt x="6" y="52"/>
                </a:lnTo>
                <a:lnTo>
                  <a:pt x="4" y="53"/>
                </a:lnTo>
                <a:lnTo>
                  <a:pt x="2" y="51"/>
                </a:lnTo>
                <a:lnTo>
                  <a:pt x="2" y="22"/>
                </a:lnTo>
                <a:lnTo>
                  <a:pt x="0" y="3"/>
                </a:lnTo>
                <a:close/>
              </a:path>
            </a:pathLst>
          </a:custGeom>
          <a:solidFill>
            <a:srgbClr val="ED4213"/>
          </a:solidFill>
          <a:ln w="12700" cmpd="sng">
            <a:solidFill>
              <a:schemeClr val="tx1"/>
            </a:solidFill>
            <a:prstDash val="solid"/>
            <a:round/>
            <a:headEnd/>
            <a:tailEnd/>
          </a:ln>
        </p:spPr>
        <p:txBody>
          <a:bodyPr/>
          <a:lstStyle/>
          <a:p>
            <a:endParaRPr lang="en-US"/>
          </a:p>
        </p:txBody>
      </p:sp>
      <p:grpSp>
        <p:nvGrpSpPr>
          <p:cNvPr id="40" name="Group 25"/>
          <p:cNvGrpSpPr>
            <a:grpSpLocks/>
          </p:cNvGrpSpPr>
          <p:nvPr/>
        </p:nvGrpSpPr>
        <p:grpSpPr bwMode="auto">
          <a:xfrm>
            <a:off x="1155700" y="3886200"/>
            <a:ext cx="2009775" cy="1390650"/>
            <a:chOff x="768" y="2832"/>
            <a:chExt cx="1203" cy="876"/>
          </a:xfrm>
        </p:grpSpPr>
        <p:sp>
          <p:nvSpPr>
            <p:cNvPr id="41" name="Freeform 26"/>
            <p:cNvSpPr>
              <a:spLocks/>
            </p:cNvSpPr>
            <p:nvPr/>
          </p:nvSpPr>
          <p:spPr bwMode="auto">
            <a:xfrm>
              <a:off x="1056" y="2832"/>
              <a:ext cx="915" cy="780"/>
            </a:xfrm>
            <a:custGeom>
              <a:avLst/>
              <a:gdLst>
                <a:gd name="T0" fmla="*/ 185735 w 188"/>
                <a:gd name="T1" fmla="*/ 415686 h 160"/>
                <a:gd name="T2" fmla="*/ 346790 w 188"/>
                <a:gd name="T3" fmla="*/ 537127 h 160"/>
                <a:gd name="T4" fmla="*/ 240149 w 188"/>
                <a:gd name="T5" fmla="*/ 671497 h 160"/>
                <a:gd name="T6" fmla="*/ 213166 w 188"/>
                <a:gd name="T7" fmla="*/ 578360 h 160"/>
                <a:gd name="T8" fmla="*/ 65593 w 188"/>
                <a:gd name="T9" fmla="*/ 738231 h 160"/>
                <a:gd name="T10" fmla="*/ 147578 w 188"/>
                <a:gd name="T11" fmla="*/ 859082 h 160"/>
                <a:gd name="T12" fmla="*/ 357969 w 188"/>
                <a:gd name="T13" fmla="*/ 817845 h 160"/>
                <a:gd name="T14" fmla="*/ 292381 w 188"/>
                <a:gd name="T15" fmla="*/ 994066 h 160"/>
                <a:gd name="T16" fmla="*/ 240149 w 188"/>
                <a:gd name="T17" fmla="*/ 1060088 h 160"/>
                <a:gd name="T18" fmla="*/ 133507 w 188"/>
                <a:gd name="T19" fmla="*/ 1101345 h 160"/>
                <a:gd name="T20" fmla="*/ 79094 w 188"/>
                <a:gd name="T21" fmla="*/ 1316021 h 160"/>
                <a:gd name="T22" fmla="*/ 147578 w 188"/>
                <a:gd name="T23" fmla="*/ 1437438 h 160"/>
                <a:gd name="T24" fmla="*/ 292381 w 188"/>
                <a:gd name="T25" fmla="*/ 1503484 h 160"/>
                <a:gd name="T26" fmla="*/ 292381 w 188"/>
                <a:gd name="T27" fmla="*/ 1610763 h 160"/>
                <a:gd name="T28" fmla="*/ 464046 w 188"/>
                <a:gd name="T29" fmla="*/ 1652020 h 160"/>
                <a:gd name="T30" fmla="*/ 557186 w 188"/>
                <a:gd name="T31" fmla="*/ 1676927 h 160"/>
                <a:gd name="T32" fmla="*/ 384952 w 188"/>
                <a:gd name="T33" fmla="*/ 1891480 h 160"/>
                <a:gd name="T34" fmla="*/ 251328 w 188"/>
                <a:gd name="T35" fmla="*/ 1973970 h 160"/>
                <a:gd name="T36" fmla="*/ 40932 w 188"/>
                <a:gd name="T37" fmla="*/ 2081274 h 160"/>
                <a:gd name="T38" fmla="*/ 40932 w 188"/>
                <a:gd name="T39" fmla="*/ 2147413 h 160"/>
                <a:gd name="T40" fmla="*/ 384952 w 188"/>
                <a:gd name="T41" fmla="*/ 1998877 h 160"/>
                <a:gd name="T42" fmla="*/ 824907 w 188"/>
                <a:gd name="T43" fmla="*/ 1610763 h 160"/>
                <a:gd name="T44" fmla="*/ 783858 w 188"/>
                <a:gd name="T45" fmla="*/ 1569623 h 160"/>
                <a:gd name="T46" fmla="*/ 1024002 w 188"/>
                <a:gd name="T47" fmla="*/ 1274788 h 160"/>
                <a:gd name="T48" fmla="*/ 955640 w 188"/>
                <a:gd name="T49" fmla="*/ 1354377 h 160"/>
                <a:gd name="T50" fmla="*/ 969593 w 188"/>
                <a:gd name="T51" fmla="*/ 1462227 h 160"/>
                <a:gd name="T52" fmla="*/ 955640 w 188"/>
                <a:gd name="T53" fmla="*/ 1531169 h 160"/>
                <a:gd name="T54" fmla="*/ 1144125 w 188"/>
                <a:gd name="T55" fmla="*/ 1423300 h 160"/>
                <a:gd name="T56" fmla="*/ 1144125 w 188"/>
                <a:gd name="T57" fmla="*/ 1316021 h 160"/>
                <a:gd name="T58" fmla="*/ 1423025 w 188"/>
                <a:gd name="T59" fmla="*/ 1382067 h 160"/>
                <a:gd name="T60" fmla="*/ 1608740 w 188"/>
                <a:gd name="T61" fmla="*/ 1354377 h 160"/>
                <a:gd name="T62" fmla="*/ 1927983 w 188"/>
                <a:gd name="T63" fmla="*/ 1462227 h 160"/>
                <a:gd name="T64" fmla="*/ 2034624 w 188"/>
                <a:gd name="T65" fmla="*/ 1597216 h 160"/>
                <a:gd name="T66" fmla="*/ 2206883 w 188"/>
                <a:gd name="T67" fmla="*/ 1718160 h 160"/>
                <a:gd name="T68" fmla="*/ 2498670 w 188"/>
                <a:gd name="T69" fmla="*/ 1745845 h 160"/>
                <a:gd name="T70" fmla="*/ 2457738 w 188"/>
                <a:gd name="T71" fmla="*/ 1569623 h 160"/>
                <a:gd name="T72" fmla="*/ 2340390 w 188"/>
                <a:gd name="T73" fmla="*/ 1544717 h 160"/>
                <a:gd name="T74" fmla="*/ 2165951 w 188"/>
                <a:gd name="T75" fmla="*/ 1423300 h 160"/>
                <a:gd name="T76" fmla="*/ 1952664 w 188"/>
                <a:gd name="T77" fmla="*/ 1274788 h 160"/>
                <a:gd name="T78" fmla="*/ 1873570 w 188"/>
                <a:gd name="T79" fmla="*/ 1382067 h 160"/>
                <a:gd name="T80" fmla="*/ 1714812 w 188"/>
                <a:gd name="T81" fmla="*/ 1247078 h 160"/>
                <a:gd name="T82" fmla="*/ 1553763 w 188"/>
                <a:gd name="T83" fmla="*/ 1073660 h 160"/>
                <a:gd name="T84" fmla="*/ 1354546 w 188"/>
                <a:gd name="T85" fmla="*/ 280717 h 160"/>
                <a:gd name="T86" fmla="*/ 1196241 w 188"/>
                <a:gd name="T87" fmla="*/ 66046 h 160"/>
                <a:gd name="T88" fmla="*/ 917477 w 188"/>
                <a:gd name="T89" fmla="*/ 66046 h 160"/>
                <a:gd name="T90" fmla="*/ 783858 w 188"/>
                <a:gd name="T91" fmla="*/ 66046 h 160"/>
                <a:gd name="T92" fmla="*/ 598118 w 188"/>
                <a:gd name="T93" fmla="*/ 0 h 160"/>
                <a:gd name="T94" fmla="*/ 464046 w 188"/>
                <a:gd name="T95" fmla="*/ 55375 h 160"/>
                <a:gd name="T96" fmla="*/ 319243 w 188"/>
                <a:gd name="T97" fmla="*/ 173443 h 160"/>
                <a:gd name="T98" fmla="*/ 251328 w 188"/>
                <a:gd name="T99" fmla="*/ 280717 h 160"/>
                <a:gd name="T100" fmla="*/ 133507 w 188"/>
                <a:gd name="T101" fmla="*/ 349664 h 1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8"/>
                <a:gd name="T154" fmla="*/ 0 h 160"/>
                <a:gd name="T155" fmla="*/ 188 w 188"/>
                <a:gd name="T156" fmla="*/ 160 h 16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 name="Freeform 27"/>
            <p:cNvSpPr>
              <a:spLocks/>
            </p:cNvSpPr>
            <p:nvPr/>
          </p:nvSpPr>
          <p:spPr bwMode="auto">
            <a:xfrm>
              <a:off x="1021" y="3608"/>
              <a:ext cx="20" cy="14"/>
            </a:xfrm>
            <a:custGeom>
              <a:avLst/>
              <a:gdLst>
                <a:gd name="T0" fmla="*/ 31250 w 4"/>
                <a:gd name="T1" fmla="*/ 19927 h 3"/>
                <a:gd name="T2" fmla="*/ 31250 w 4"/>
                <a:gd name="T3" fmla="*/ 10869 h 3"/>
                <a:gd name="T4" fmla="*/ 31250 w 4"/>
                <a:gd name="T5" fmla="*/ 10869 h 3"/>
                <a:gd name="T6" fmla="*/ 31250 w 4"/>
                <a:gd name="T7" fmla="*/ 10869 h 3"/>
                <a:gd name="T8" fmla="*/ 31250 w 4"/>
                <a:gd name="T9" fmla="*/ 10869 h 3"/>
                <a:gd name="T10" fmla="*/ 31250 w 4"/>
                <a:gd name="T11" fmla="*/ 10869 h 3"/>
                <a:gd name="T12" fmla="*/ 31250 w 4"/>
                <a:gd name="T13" fmla="*/ 10869 h 3"/>
                <a:gd name="T14" fmla="*/ 15625 w 4"/>
                <a:gd name="T15" fmla="*/ 0 h 3"/>
                <a:gd name="T16" fmla="*/ 15625 w 4"/>
                <a:gd name="T17" fmla="*/ 0 h 3"/>
                <a:gd name="T18" fmla="*/ 0 w 4"/>
                <a:gd name="T19" fmla="*/ 10869 h 3"/>
                <a:gd name="T20" fmla="*/ 0 w 4"/>
                <a:gd name="T21" fmla="*/ 10869 h 3"/>
                <a:gd name="T22" fmla="*/ 0 w 4"/>
                <a:gd name="T23" fmla="*/ 10869 h 3"/>
                <a:gd name="T24" fmla="*/ 0 w 4"/>
                <a:gd name="T25" fmla="*/ 10869 h 3"/>
                <a:gd name="T26" fmla="*/ 0 w 4"/>
                <a:gd name="T27" fmla="*/ 10869 h 3"/>
                <a:gd name="T28" fmla="*/ 0 w 4"/>
                <a:gd name="T29" fmla="*/ 10869 h 3"/>
                <a:gd name="T30" fmla="*/ 0 w 4"/>
                <a:gd name="T31" fmla="*/ 19927 h 3"/>
                <a:gd name="T32" fmla="*/ 0 w 4"/>
                <a:gd name="T33" fmla="*/ 19927 h 3"/>
                <a:gd name="T34" fmla="*/ 15625 w 4"/>
                <a:gd name="T35" fmla="*/ 19927 h 3"/>
                <a:gd name="T36" fmla="*/ 15625 w 4"/>
                <a:gd name="T37" fmla="*/ 19927 h 3"/>
                <a:gd name="T38" fmla="*/ 15625 w 4"/>
                <a:gd name="T39" fmla="*/ 30795 h 3"/>
                <a:gd name="T40" fmla="*/ 31250 w 4"/>
                <a:gd name="T41" fmla="*/ 30795 h 3"/>
                <a:gd name="T42" fmla="*/ 31250 w 4"/>
                <a:gd name="T43" fmla="*/ 30795 h 3"/>
                <a:gd name="T44" fmla="*/ 46875 w 4"/>
                <a:gd name="T45" fmla="*/ 30795 h 3"/>
                <a:gd name="T46" fmla="*/ 46875 w 4"/>
                <a:gd name="T47" fmla="*/ 30795 h 3"/>
                <a:gd name="T48" fmla="*/ 62500 w 4"/>
                <a:gd name="T49" fmla="*/ 19927 h 3"/>
                <a:gd name="T50" fmla="*/ 62500 w 4"/>
                <a:gd name="T51" fmla="*/ 19927 h 3"/>
                <a:gd name="T52" fmla="*/ 62500 w 4"/>
                <a:gd name="T53" fmla="*/ 19927 h 3"/>
                <a:gd name="T54" fmla="*/ 62500 w 4"/>
                <a:gd name="T55" fmla="*/ 10869 h 3"/>
                <a:gd name="T56" fmla="*/ 62500 w 4"/>
                <a:gd name="T57" fmla="*/ 10869 h 3"/>
                <a:gd name="T58" fmla="*/ 62500 w 4"/>
                <a:gd name="T59" fmla="*/ 10869 h 3"/>
                <a:gd name="T60" fmla="*/ 62500 w 4"/>
                <a:gd name="T61" fmla="*/ 10869 h 3"/>
                <a:gd name="T62" fmla="*/ 62500 w 4"/>
                <a:gd name="T63" fmla="*/ 10869 h 3"/>
                <a:gd name="T64" fmla="*/ 62500 w 4"/>
                <a:gd name="T65" fmla="*/ 0 h 3"/>
                <a:gd name="T66" fmla="*/ 62500 w 4"/>
                <a:gd name="T67" fmla="*/ 0 h 3"/>
                <a:gd name="T68" fmla="*/ 62500 w 4"/>
                <a:gd name="T69" fmla="*/ 0 h 3"/>
                <a:gd name="T70" fmla="*/ 62500 w 4"/>
                <a:gd name="T71" fmla="*/ 0 h 3"/>
                <a:gd name="T72" fmla="*/ 62500 w 4"/>
                <a:gd name="T73" fmla="*/ 10869 h 3"/>
                <a:gd name="T74" fmla="*/ 46875 w 4"/>
                <a:gd name="T75" fmla="*/ 10869 h 3"/>
                <a:gd name="T76" fmla="*/ 46875 w 4"/>
                <a:gd name="T77" fmla="*/ 10869 h 3"/>
                <a:gd name="T78" fmla="*/ 31250 w 4"/>
                <a:gd name="T79" fmla="*/ 19927 h 3"/>
                <a:gd name="T80" fmla="*/ 31250 w 4"/>
                <a:gd name="T81" fmla="*/ 19927 h 3"/>
                <a:gd name="T82" fmla="*/ 31250 w 4"/>
                <a:gd name="T83" fmla="*/ 19927 h 3"/>
                <a:gd name="T84" fmla="*/ 31250 w 4"/>
                <a:gd name="T85" fmla="*/ 19927 h 3"/>
                <a:gd name="T86" fmla="*/ 31250 w 4"/>
                <a:gd name="T87" fmla="*/ 30795 h 3"/>
                <a:gd name="T88" fmla="*/ 46875 w 4"/>
                <a:gd name="T89" fmla="*/ 30795 h 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
                <a:gd name="T136" fmla="*/ 0 h 3"/>
                <a:gd name="T137" fmla="*/ 4 w 4"/>
                <a:gd name="T138" fmla="*/ 3 h 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 h="3">
                  <a:moveTo>
                    <a:pt x="2" y="2"/>
                  </a:moveTo>
                  <a:lnTo>
                    <a:pt x="2" y="1"/>
                  </a:lnTo>
                  <a:lnTo>
                    <a:pt x="1" y="0"/>
                  </a:lnTo>
                  <a:lnTo>
                    <a:pt x="0" y="1"/>
                  </a:lnTo>
                  <a:lnTo>
                    <a:pt x="0" y="2"/>
                  </a:lnTo>
                  <a:lnTo>
                    <a:pt x="1" y="2"/>
                  </a:lnTo>
                  <a:lnTo>
                    <a:pt x="1" y="3"/>
                  </a:lnTo>
                  <a:lnTo>
                    <a:pt x="2" y="3"/>
                  </a:lnTo>
                  <a:lnTo>
                    <a:pt x="3" y="3"/>
                  </a:lnTo>
                  <a:lnTo>
                    <a:pt x="4" y="2"/>
                  </a:lnTo>
                  <a:lnTo>
                    <a:pt x="4" y="1"/>
                  </a:lnTo>
                  <a:lnTo>
                    <a:pt x="4" y="0"/>
                  </a:lnTo>
                  <a:lnTo>
                    <a:pt x="4" y="1"/>
                  </a:lnTo>
                  <a:lnTo>
                    <a:pt x="3" y="1"/>
                  </a:lnTo>
                  <a:lnTo>
                    <a:pt x="2" y="2"/>
                  </a:lnTo>
                  <a:lnTo>
                    <a:pt x="2" y="3"/>
                  </a:lnTo>
                  <a:lnTo>
                    <a:pt x="3" y="3"/>
                  </a:lnTo>
                </a:path>
              </a:pathLst>
            </a:custGeom>
            <a:solidFill>
              <a:srgbClr val="ED4213"/>
            </a:solidFill>
            <a:ln w="12700" cmpd="sng">
              <a:solidFill>
                <a:schemeClr val="tx1"/>
              </a:solidFill>
              <a:prstDash val="solid"/>
              <a:round/>
              <a:headEnd/>
              <a:tailEnd/>
            </a:ln>
          </p:spPr>
          <p:txBody>
            <a:bodyPr/>
            <a:lstStyle/>
            <a:p>
              <a:endParaRPr lang="en-US"/>
            </a:p>
          </p:txBody>
        </p:sp>
        <p:sp>
          <p:nvSpPr>
            <p:cNvPr id="43" name="Freeform 28"/>
            <p:cNvSpPr>
              <a:spLocks/>
            </p:cNvSpPr>
            <p:nvPr/>
          </p:nvSpPr>
          <p:spPr bwMode="auto">
            <a:xfrm>
              <a:off x="978" y="3610"/>
              <a:ext cx="43" cy="30"/>
            </a:xfrm>
            <a:custGeom>
              <a:avLst/>
              <a:gdLst>
                <a:gd name="T0" fmla="*/ 82335 w 9"/>
                <a:gd name="T1" fmla="*/ 0 h 6"/>
                <a:gd name="T2" fmla="*/ 47434 w 9"/>
                <a:gd name="T3" fmla="*/ 0 h 6"/>
                <a:gd name="T4" fmla="*/ 34902 w 9"/>
                <a:gd name="T5" fmla="*/ 15625 h 6"/>
                <a:gd name="T6" fmla="*/ 34902 w 9"/>
                <a:gd name="T7" fmla="*/ 15625 h 6"/>
                <a:gd name="T8" fmla="*/ 34902 w 9"/>
                <a:gd name="T9" fmla="*/ 31250 h 6"/>
                <a:gd name="T10" fmla="*/ 34902 w 9"/>
                <a:gd name="T11" fmla="*/ 46875 h 6"/>
                <a:gd name="T12" fmla="*/ 24973 w 9"/>
                <a:gd name="T13" fmla="*/ 46875 h 6"/>
                <a:gd name="T14" fmla="*/ 24973 w 9"/>
                <a:gd name="T15" fmla="*/ 46875 h 6"/>
                <a:gd name="T16" fmla="*/ 12532 w 9"/>
                <a:gd name="T17" fmla="*/ 46875 h 6"/>
                <a:gd name="T18" fmla="*/ 12532 w 9"/>
                <a:gd name="T19" fmla="*/ 62500 h 6"/>
                <a:gd name="T20" fmla="*/ 12532 w 9"/>
                <a:gd name="T21" fmla="*/ 78125 h 6"/>
                <a:gd name="T22" fmla="*/ 0 w 9"/>
                <a:gd name="T23" fmla="*/ 78125 h 6"/>
                <a:gd name="T24" fmla="*/ 0 w 9"/>
                <a:gd name="T25" fmla="*/ 93750 h 6"/>
                <a:gd name="T26" fmla="*/ 0 w 9"/>
                <a:gd name="T27" fmla="*/ 93750 h 6"/>
                <a:gd name="T28" fmla="*/ 0 w 9"/>
                <a:gd name="T29" fmla="*/ 93750 h 6"/>
                <a:gd name="T30" fmla="*/ 0 w 9"/>
                <a:gd name="T31" fmla="*/ 93750 h 6"/>
                <a:gd name="T32" fmla="*/ 0 w 9"/>
                <a:gd name="T33" fmla="*/ 93750 h 6"/>
                <a:gd name="T34" fmla="*/ 0 w 9"/>
                <a:gd name="T35" fmla="*/ 93750 h 6"/>
                <a:gd name="T36" fmla="*/ 0 w 9"/>
                <a:gd name="T37" fmla="*/ 93750 h 6"/>
                <a:gd name="T38" fmla="*/ 12532 w 9"/>
                <a:gd name="T39" fmla="*/ 93750 h 6"/>
                <a:gd name="T40" fmla="*/ 24973 w 9"/>
                <a:gd name="T41" fmla="*/ 93750 h 6"/>
                <a:gd name="T42" fmla="*/ 34902 w 9"/>
                <a:gd name="T43" fmla="*/ 78125 h 6"/>
                <a:gd name="T44" fmla="*/ 72407 w 9"/>
                <a:gd name="T45" fmla="*/ 46875 h 6"/>
                <a:gd name="T46" fmla="*/ 82335 w 9"/>
                <a:gd name="T47" fmla="*/ 31250 h 6"/>
                <a:gd name="T48" fmla="*/ 94891 w 9"/>
                <a:gd name="T49" fmla="*/ 31250 h 6"/>
                <a:gd name="T50" fmla="*/ 106764 w 9"/>
                <a:gd name="T51" fmla="*/ 15625 h 6"/>
                <a:gd name="T52" fmla="*/ 106764 w 9"/>
                <a:gd name="T53" fmla="*/ 15625 h 6"/>
                <a:gd name="T54" fmla="*/ 106764 w 9"/>
                <a:gd name="T55" fmla="*/ 15625 h 6"/>
                <a:gd name="T56" fmla="*/ 94891 w 9"/>
                <a:gd name="T57" fmla="*/ 0 h 6"/>
                <a:gd name="T58" fmla="*/ 94891 w 9"/>
                <a:gd name="T59" fmla="*/ 0 h 6"/>
                <a:gd name="T60" fmla="*/ 94891 w 9"/>
                <a:gd name="T61" fmla="*/ 0 h 6"/>
                <a:gd name="T62" fmla="*/ 94891 w 9"/>
                <a:gd name="T63" fmla="*/ 0 h 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
                <a:gd name="T97" fmla="*/ 0 h 6"/>
                <a:gd name="T98" fmla="*/ 9 w 9"/>
                <a:gd name="T99" fmla="*/ 6 h 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 h="6">
                  <a:moveTo>
                    <a:pt x="8" y="0"/>
                  </a:moveTo>
                  <a:lnTo>
                    <a:pt x="7" y="0"/>
                  </a:lnTo>
                  <a:lnTo>
                    <a:pt x="6" y="0"/>
                  </a:lnTo>
                  <a:lnTo>
                    <a:pt x="4" y="0"/>
                  </a:lnTo>
                  <a:lnTo>
                    <a:pt x="4" y="1"/>
                  </a:lnTo>
                  <a:lnTo>
                    <a:pt x="3" y="1"/>
                  </a:lnTo>
                  <a:lnTo>
                    <a:pt x="3" y="2"/>
                  </a:lnTo>
                  <a:lnTo>
                    <a:pt x="3" y="3"/>
                  </a:lnTo>
                  <a:lnTo>
                    <a:pt x="2" y="3"/>
                  </a:lnTo>
                  <a:lnTo>
                    <a:pt x="1" y="3"/>
                  </a:lnTo>
                  <a:lnTo>
                    <a:pt x="1" y="4"/>
                  </a:lnTo>
                  <a:lnTo>
                    <a:pt x="1" y="5"/>
                  </a:lnTo>
                  <a:lnTo>
                    <a:pt x="0" y="5"/>
                  </a:lnTo>
                  <a:lnTo>
                    <a:pt x="0" y="6"/>
                  </a:lnTo>
                  <a:lnTo>
                    <a:pt x="1" y="6"/>
                  </a:lnTo>
                  <a:lnTo>
                    <a:pt x="2" y="6"/>
                  </a:lnTo>
                  <a:lnTo>
                    <a:pt x="2" y="5"/>
                  </a:lnTo>
                  <a:lnTo>
                    <a:pt x="3" y="5"/>
                  </a:lnTo>
                  <a:lnTo>
                    <a:pt x="5" y="4"/>
                  </a:lnTo>
                  <a:lnTo>
                    <a:pt x="6" y="3"/>
                  </a:lnTo>
                  <a:lnTo>
                    <a:pt x="7" y="2"/>
                  </a:lnTo>
                  <a:lnTo>
                    <a:pt x="8" y="2"/>
                  </a:lnTo>
                  <a:lnTo>
                    <a:pt x="9" y="1"/>
                  </a:lnTo>
                  <a:lnTo>
                    <a:pt x="8"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4" name="Freeform 29"/>
            <p:cNvSpPr>
              <a:spLocks/>
            </p:cNvSpPr>
            <p:nvPr/>
          </p:nvSpPr>
          <p:spPr bwMode="auto">
            <a:xfrm>
              <a:off x="934" y="3632"/>
              <a:ext cx="44" cy="34"/>
            </a:xfrm>
            <a:custGeom>
              <a:avLst/>
              <a:gdLst>
                <a:gd name="T0" fmla="*/ 109135 w 9"/>
                <a:gd name="T1" fmla="*/ 40674 h 7"/>
                <a:gd name="T2" fmla="*/ 109135 w 9"/>
                <a:gd name="T3" fmla="*/ 13401 h 7"/>
                <a:gd name="T4" fmla="*/ 66826 w 9"/>
                <a:gd name="T5" fmla="*/ 40674 h 7"/>
                <a:gd name="T6" fmla="*/ 55978 w 9"/>
                <a:gd name="T7" fmla="*/ 51219 h 7"/>
                <a:gd name="T8" fmla="*/ 55978 w 9"/>
                <a:gd name="T9" fmla="*/ 51219 h 7"/>
                <a:gd name="T10" fmla="*/ 28038 w 9"/>
                <a:gd name="T11" fmla="*/ 65091 h 7"/>
                <a:gd name="T12" fmla="*/ 13669 w 9"/>
                <a:gd name="T13" fmla="*/ 78491 h 7"/>
                <a:gd name="T14" fmla="*/ 0 w 9"/>
                <a:gd name="T15" fmla="*/ 78491 h 7"/>
                <a:gd name="T16" fmla="*/ 28038 w 9"/>
                <a:gd name="T17" fmla="*/ 78491 h 7"/>
                <a:gd name="T18" fmla="*/ 41707 w 9"/>
                <a:gd name="T19" fmla="*/ 65091 h 7"/>
                <a:gd name="T20" fmla="*/ 81097 w 9"/>
                <a:gd name="T21" fmla="*/ 51219 h 7"/>
                <a:gd name="T22" fmla="*/ 109135 w 9"/>
                <a:gd name="T23" fmla="*/ 40674 h 7"/>
                <a:gd name="T24" fmla="*/ 109135 w 9"/>
                <a:gd name="T25" fmla="*/ 40674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7"/>
                <a:gd name="T41" fmla="*/ 9 w 9"/>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rgbClr val="ED4213"/>
            </a:solidFill>
            <a:ln w="12700" cmpd="sng">
              <a:solidFill>
                <a:schemeClr val="tx1"/>
              </a:solidFill>
              <a:prstDash val="solid"/>
              <a:round/>
              <a:headEnd/>
              <a:tailEnd/>
            </a:ln>
          </p:spPr>
          <p:txBody>
            <a:bodyPr/>
            <a:lstStyle/>
            <a:p>
              <a:endParaRPr lang="en-US"/>
            </a:p>
          </p:txBody>
        </p:sp>
        <p:sp>
          <p:nvSpPr>
            <p:cNvPr id="45" name="Freeform 30"/>
            <p:cNvSpPr>
              <a:spLocks/>
            </p:cNvSpPr>
            <p:nvPr/>
          </p:nvSpPr>
          <p:spPr bwMode="auto">
            <a:xfrm>
              <a:off x="934" y="3637"/>
              <a:ext cx="39" cy="29"/>
            </a:xfrm>
            <a:custGeom>
              <a:avLst/>
              <a:gdLst>
                <a:gd name="T0" fmla="*/ 107279 w 8"/>
                <a:gd name="T1" fmla="*/ 26187 h 6"/>
                <a:gd name="T2" fmla="*/ 107279 w 8"/>
                <a:gd name="T3" fmla="*/ 13108 h 6"/>
                <a:gd name="T4" fmla="*/ 107279 w 8"/>
                <a:gd name="T5" fmla="*/ 13108 h 6"/>
                <a:gd name="T6" fmla="*/ 107279 w 8"/>
                <a:gd name="T7" fmla="*/ 0 h 6"/>
                <a:gd name="T8" fmla="*/ 107279 w 8"/>
                <a:gd name="T9" fmla="*/ 0 h 6"/>
                <a:gd name="T10" fmla="*/ 107279 w 8"/>
                <a:gd name="T11" fmla="*/ 0 h 6"/>
                <a:gd name="T12" fmla="*/ 107279 w 8"/>
                <a:gd name="T13" fmla="*/ 0 h 6"/>
                <a:gd name="T14" fmla="*/ 107279 w 8"/>
                <a:gd name="T15" fmla="*/ 0 h 6"/>
                <a:gd name="T16" fmla="*/ 107279 w 8"/>
                <a:gd name="T17" fmla="*/ 0 h 6"/>
                <a:gd name="T18" fmla="*/ 107279 w 8"/>
                <a:gd name="T19" fmla="*/ 0 h 6"/>
                <a:gd name="T20" fmla="*/ 93732 w 8"/>
                <a:gd name="T21" fmla="*/ 0 h 6"/>
                <a:gd name="T22" fmla="*/ 93732 w 8"/>
                <a:gd name="T23" fmla="*/ 0 h 6"/>
                <a:gd name="T24" fmla="*/ 79589 w 8"/>
                <a:gd name="T25" fmla="*/ 0 h 6"/>
                <a:gd name="T26" fmla="*/ 66046 w 8"/>
                <a:gd name="T27" fmla="*/ 13108 h 6"/>
                <a:gd name="T28" fmla="*/ 66046 w 8"/>
                <a:gd name="T29" fmla="*/ 26187 h 6"/>
                <a:gd name="T30" fmla="*/ 66046 w 8"/>
                <a:gd name="T31" fmla="*/ 26187 h 6"/>
                <a:gd name="T32" fmla="*/ 54805 w 8"/>
                <a:gd name="T33" fmla="*/ 26187 h 6"/>
                <a:gd name="T34" fmla="*/ 54805 w 8"/>
                <a:gd name="T35" fmla="*/ 26187 h 6"/>
                <a:gd name="T36" fmla="*/ 54805 w 8"/>
                <a:gd name="T37" fmla="*/ 26187 h 6"/>
                <a:gd name="T38" fmla="*/ 54805 w 8"/>
                <a:gd name="T39" fmla="*/ 39295 h 6"/>
                <a:gd name="T40" fmla="*/ 54805 w 8"/>
                <a:gd name="T41" fmla="*/ 39295 h 6"/>
                <a:gd name="T42" fmla="*/ 54805 w 8"/>
                <a:gd name="T43" fmla="*/ 39295 h 6"/>
                <a:gd name="T44" fmla="*/ 54805 w 8"/>
                <a:gd name="T45" fmla="*/ 39295 h 6"/>
                <a:gd name="T46" fmla="*/ 27685 w 8"/>
                <a:gd name="T47" fmla="*/ 50252 h 6"/>
                <a:gd name="T48" fmla="*/ 27685 w 8"/>
                <a:gd name="T49" fmla="*/ 50252 h 6"/>
                <a:gd name="T50" fmla="*/ 27685 w 8"/>
                <a:gd name="T51" fmla="*/ 50252 h 6"/>
                <a:gd name="T52" fmla="*/ 27685 w 8"/>
                <a:gd name="T53" fmla="*/ 50252 h 6"/>
                <a:gd name="T54" fmla="*/ 13548 w 8"/>
                <a:gd name="T55" fmla="*/ 50252 h 6"/>
                <a:gd name="T56" fmla="*/ 13548 w 8"/>
                <a:gd name="T57" fmla="*/ 63355 h 6"/>
                <a:gd name="T58" fmla="*/ 13548 w 8"/>
                <a:gd name="T59" fmla="*/ 63355 h 6"/>
                <a:gd name="T60" fmla="*/ 0 w 8"/>
                <a:gd name="T61" fmla="*/ 63355 h 6"/>
                <a:gd name="T62" fmla="*/ 0 w 8"/>
                <a:gd name="T63" fmla="*/ 63355 h 6"/>
                <a:gd name="T64" fmla="*/ 0 w 8"/>
                <a:gd name="T65" fmla="*/ 63355 h 6"/>
                <a:gd name="T66" fmla="*/ 13548 w 8"/>
                <a:gd name="T67" fmla="*/ 76439 h 6"/>
                <a:gd name="T68" fmla="*/ 13548 w 8"/>
                <a:gd name="T69" fmla="*/ 76439 h 6"/>
                <a:gd name="T70" fmla="*/ 13548 w 8"/>
                <a:gd name="T71" fmla="*/ 76439 h 6"/>
                <a:gd name="T72" fmla="*/ 13548 w 8"/>
                <a:gd name="T73" fmla="*/ 76439 h 6"/>
                <a:gd name="T74" fmla="*/ 27685 w 8"/>
                <a:gd name="T75" fmla="*/ 63355 h 6"/>
                <a:gd name="T76" fmla="*/ 27685 w 8"/>
                <a:gd name="T77" fmla="*/ 63355 h 6"/>
                <a:gd name="T78" fmla="*/ 41233 w 8"/>
                <a:gd name="T79" fmla="*/ 63355 h 6"/>
                <a:gd name="T80" fmla="*/ 41233 w 8"/>
                <a:gd name="T81" fmla="*/ 50252 h 6"/>
                <a:gd name="T82" fmla="*/ 41233 w 8"/>
                <a:gd name="T83" fmla="*/ 50252 h 6"/>
                <a:gd name="T84" fmla="*/ 66046 w 8"/>
                <a:gd name="T85" fmla="*/ 50252 h 6"/>
                <a:gd name="T86" fmla="*/ 66046 w 8"/>
                <a:gd name="T87" fmla="*/ 39295 h 6"/>
                <a:gd name="T88" fmla="*/ 79589 w 8"/>
                <a:gd name="T89" fmla="*/ 39295 h 6"/>
                <a:gd name="T90" fmla="*/ 93732 w 8"/>
                <a:gd name="T91" fmla="*/ 39295 h 6"/>
                <a:gd name="T92" fmla="*/ 93732 w 8"/>
                <a:gd name="T93" fmla="*/ 26187 h 6"/>
                <a:gd name="T94" fmla="*/ 93732 w 8"/>
                <a:gd name="T95" fmla="*/ 26187 h 6"/>
                <a:gd name="T96" fmla="*/ 107279 w 8"/>
                <a:gd name="T97" fmla="*/ 26187 h 6"/>
                <a:gd name="T98" fmla="*/ 107279 w 8"/>
                <a:gd name="T99" fmla="*/ 26187 h 6"/>
                <a:gd name="T100" fmla="*/ 107279 w 8"/>
                <a:gd name="T101" fmla="*/ 26187 h 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
                <a:gd name="T154" fmla="*/ 0 h 6"/>
                <a:gd name="T155" fmla="*/ 8 w 8"/>
                <a:gd name="T156" fmla="*/ 6 h 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 h="6">
                  <a:moveTo>
                    <a:pt x="8" y="2"/>
                  </a:moveTo>
                  <a:lnTo>
                    <a:pt x="8" y="1"/>
                  </a:lnTo>
                  <a:lnTo>
                    <a:pt x="8" y="0"/>
                  </a:lnTo>
                  <a:lnTo>
                    <a:pt x="7" y="0"/>
                  </a:lnTo>
                  <a:lnTo>
                    <a:pt x="6" y="0"/>
                  </a:lnTo>
                  <a:lnTo>
                    <a:pt x="5" y="1"/>
                  </a:lnTo>
                  <a:lnTo>
                    <a:pt x="5" y="2"/>
                  </a:lnTo>
                  <a:lnTo>
                    <a:pt x="4" y="2"/>
                  </a:lnTo>
                  <a:lnTo>
                    <a:pt x="4" y="3"/>
                  </a:lnTo>
                  <a:lnTo>
                    <a:pt x="2" y="4"/>
                  </a:lnTo>
                  <a:lnTo>
                    <a:pt x="1" y="4"/>
                  </a:lnTo>
                  <a:lnTo>
                    <a:pt x="1" y="5"/>
                  </a:lnTo>
                  <a:lnTo>
                    <a:pt x="0" y="5"/>
                  </a:lnTo>
                  <a:lnTo>
                    <a:pt x="1" y="6"/>
                  </a:lnTo>
                  <a:lnTo>
                    <a:pt x="2" y="5"/>
                  </a:lnTo>
                  <a:lnTo>
                    <a:pt x="3" y="5"/>
                  </a:lnTo>
                  <a:lnTo>
                    <a:pt x="3" y="4"/>
                  </a:lnTo>
                  <a:lnTo>
                    <a:pt x="5" y="4"/>
                  </a:lnTo>
                  <a:lnTo>
                    <a:pt x="5" y="3"/>
                  </a:lnTo>
                  <a:lnTo>
                    <a:pt x="6" y="3"/>
                  </a:lnTo>
                  <a:lnTo>
                    <a:pt x="7" y="3"/>
                  </a:lnTo>
                  <a:lnTo>
                    <a:pt x="7" y="2"/>
                  </a:lnTo>
                  <a:lnTo>
                    <a:pt x="8" y="2"/>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6" name="Freeform 31"/>
            <p:cNvSpPr>
              <a:spLocks/>
            </p:cNvSpPr>
            <p:nvPr/>
          </p:nvSpPr>
          <p:spPr bwMode="auto">
            <a:xfrm>
              <a:off x="909" y="3676"/>
              <a:ext cx="5" cy="5"/>
            </a:xfrm>
            <a:custGeom>
              <a:avLst/>
              <a:gdLst>
                <a:gd name="T0" fmla="*/ 15625 w 1"/>
                <a:gd name="T1" fmla="*/ 0 h 1"/>
                <a:gd name="T2" fmla="*/ 0 w 1"/>
                <a:gd name="T3" fmla="*/ 0 h 1"/>
                <a:gd name="T4" fmla="*/ 0 w 1"/>
                <a:gd name="T5" fmla="*/ 15625 h 1"/>
                <a:gd name="T6" fmla="*/ 15625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0"/>
                  </a:moveTo>
                  <a:cubicBezTo>
                    <a:pt x="1" y="0"/>
                    <a:pt x="0" y="0"/>
                    <a:pt x="0" y="0"/>
                  </a:cubicBezTo>
                  <a:cubicBezTo>
                    <a:pt x="0" y="0"/>
                    <a:pt x="0" y="1"/>
                    <a:pt x="0" y="1"/>
                  </a:cubicBezTo>
                  <a:cubicBezTo>
                    <a:pt x="1" y="1"/>
                    <a:pt x="1" y="1"/>
                    <a:pt x="1" y="0"/>
                  </a:cubicBezTo>
                  <a:close/>
                </a:path>
              </a:pathLst>
            </a:custGeom>
            <a:solidFill>
              <a:srgbClr val="ED4213"/>
            </a:solidFill>
            <a:ln w="12700" cmpd="sng">
              <a:solidFill>
                <a:schemeClr val="tx1"/>
              </a:solidFill>
              <a:prstDash val="solid"/>
              <a:round/>
              <a:headEnd/>
              <a:tailEnd/>
            </a:ln>
          </p:spPr>
          <p:txBody>
            <a:bodyPr/>
            <a:lstStyle/>
            <a:p>
              <a:endParaRPr lang="en-US"/>
            </a:p>
          </p:txBody>
        </p:sp>
        <p:sp>
          <p:nvSpPr>
            <p:cNvPr id="47" name="Freeform 32"/>
            <p:cNvSpPr>
              <a:spLocks/>
            </p:cNvSpPr>
            <p:nvPr/>
          </p:nvSpPr>
          <p:spPr bwMode="auto">
            <a:xfrm>
              <a:off x="909" y="3676"/>
              <a:ext cx="5" cy="5"/>
            </a:xfrm>
            <a:custGeom>
              <a:avLst/>
              <a:gdLst>
                <a:gd name="T0" fmla="*/ 15625 w 1"/>
                <a:gd name="T1" fmla="*/ 0 h 1"/>
                <a:gd name="T2" fmla="*/ 15625 w 1"/>
                <a:gd name="T3" fmla="*/ 0 h 1"/>
                <a:gd name="T4" fmla="*/ 15625 w 1"/>
                <a:gd name="T5" fmla="*/ 0 h 1"/>
                <a:gd name="T6" fmla="*/ 15625 w 1"/>
                <a:gd name="T7" fmla="*/ 0 h 1"/>
                <a:gd name="T8" fmla="*/ 0 w 1"/>
                <a:gd name="T9" fmla="*/ 0 h 1"/>
                <a:gd name="T10" fmla="*/ 0 w 1"/>
                <a:gd name="T11" fmla="*/ 0 h 1"/>
                <a:gd name="T12" fmla="*/ 0 w 1"/>
                <a:gd name="T13" fmla="*/ 0 h 1"/>
                <a:gd name="T14" fmla="*/ 0 w 1"/>
                <a:gd name="T15" fmla="*/ 0 h 1"/>
                <a:gd name="T16" fmla="*/ 0 w 1"/>
                <a:gd name="T17" fmla="*/ 15625 h 1"/>
                <a:gd name="T18" fmla="*/ 0 w 1"/>
                <a:gd name="T19" fmla="*/ 15625 h 1"/>
                <a:gd name="T20" fmla="*/ 0 w 1"/>
                <a:gd name="T21" fmla="*/ 15625 h 1"/>
                <a:gd name="T22" fmla="*/ 0 w 1"/>
                <a:gd name="T23" fmla="*/ 15625 h 1"/>
                <a:gd name="T24" fmla="*/ 0 w 1"/>
                <a:gd name="T25" fmla="*/ 15625 h 1"/>
                <a:gd name="T26" fmla="*/ 15625 w 1"/>
                <a:gd name="T27" fmla="*/ 15625 h 1"/>
                <a:gd name="T28" fmla="*/ 15625 w 1"/>
                <a:gd name="T29" fmla="*/ 0 h 1"/>
                <a:gd name="T30" fmla="*/ 15625 w 1"/>
                <a:gd name="T31" fmla="*/ 0 h 1"/>
                <a:gd name="T32" fmla="*/ 15625 w 1"/>
                <a:gd name="T33" fmla="*/ 0 h 1"/>
                <a:gd name="T34" fmla="*/ 15625 w 1"/>
                <a:gd name="T35" fmla="*/ 0 h 1"/>
                <a:gd name="T36" fmla="*/ 15625 w 1"/>
                <a:gd name="T37" fmla="*/ 0 h 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
                <a:gd name="T58" fmla="*/ 0 h 1"/>
                <a:gd name="T59" fmla="*/ 1 w 1"/>
                <a:gd name="T60" fmla="*/ 1 h 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 h="1">
                  <a:moveTo>
                    <a:pt x="1" y="0"/>
                  </a:moveTo>
                  <a:lnTo>
                    <a:pt x="1" y="0"/>
                  </a:lnTo>
                  <a:lnTo>
                    <a:pt x="0" y="0"/>
                  </a:lnTo>
                  <a:lnTo>
                    <a:pt x="0" y="1"/>
                  </a:lnTo>
                  <a:lnTo>
                    <a:pt x="1" y="1"/>
                  </a:lnTo>
                  <a:lnTo>
                    <a:pt x="1"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8" name="Freeform 33"/>
            <p:cNvSpPr>
              <a:spLocks/>
            </p:cNvSpPr>
            <p:nvPr/>
          </p:nvSpPr>
          <p:spPr bwMode="auto">
            <a:xfrm>
              <a:off x="870" y="3682"/>
              <a:ext cx="14" cy="14"/>
            </a:xfrm>
            <a:custGeom>
              <a:avLst/>
              <a:gdLst>
                <a:gd name="T0" fmla="*/ 19927 w 3"/>
                <a:gd name="T1" fmla="*/ 10869 h 3"/>
                <a:gd name="T2" fmla="*/ 30795 w 3"/>
                <a:gd name="T3" fmla="*/ 10869 h 3"/>
                <a:gd name="T4" fmla="*/ 19927 w 3"/>
                <a:gd name="T5" fmla="*/ 10869 h 3"/>
                <a:gd name="T6" fmla="*/ 30795 w 3"/>
                <a:gd name="T7" fmla="*/ 19927 h 3"/>
                <a:gd name="T8" fmla="*/ 19927 w 3"/>
                <a:gd name="T9" fmla="*/ 19927 h 3"/>
                <a:gd name="T10" fmla="*/ 10869 w 3"/>
                <a:gd name="T11" fmla="*/ 30795 h 3"/>
                <a:gd name="T12" fmla="*/ 0 w 3"/>
                <a:gd name="T13" fmla="*/ 30795 h 3"/>
                <a:gd name="T14" fmla="*/ 10869 w 3"/>
                <a:gd name="T15" fmla="*/ 10869 h 3"/>
                <a:gd name="T16" fmla="*/ 19927 w 3"/>
                <a:gd name="T17" fmla="*/ 10869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3"/>
                <a:gd name="T29" fmla="*/ 3 w 3"/>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rgbClr val="ED4213"/>
            </a:solidFill>
            <a:ln w="12700" cmpd="sng">
              <a:solidFill>
                <a:schemeClr val="tx1"/>
              </a:solidFill>
              <a:prstDash val="solid"/>
              <a:round/>
              <a:headEnd/>
              <a:tailEnd/>
            </a:ln>
          </p:spPr>
          <p:txBody>
            <a:bodyPr/>
            <a:lstStyle/>
            <a:p>
              <a:endParaRPr lang="en-US"/>
            </a:p>
          </p:txBody>
        </p:sp>
        <p:sp>
          <p:nvSpPr>
            <p:cNvPr id="49" name="Freeform 34"/>
            <p:cNvSpPr>
              <a:spLocks/>
            </p:cNvSpPr>
            <p:nvPr/>
          </p:nvSpPr>
          <p:spPr bwMode="auto">
            <a:xfrm>
              <a:off x="875" y="3684"/>
              <a:ext cx="14" cy="9"/>
            </a:xfrm>
            <a:custGeom>
              <a:avLst/>
              <a:gdLst>
                <a:gd name="T0" fmla="*/ 19927 w 3"/>
                <a:gd name="T1" fmla="*/ 0 h 2"/>
                <a:gd name="T2" fmla="*/ 19927 w 3"/>
                <a:gd name="T3" fmla="*/ 0 h 2"/>
                <a:gd name="T4" fmla="*/ 19927 w 3"/>
                <a:gd name="T5" fmla="*/ 0 h 2"/>
                <a:gd name="T6" fmla="*/ 19927 w 3"/>
                <a:gd name="T7" fmla="*/ 0 h 2"/>
                <a:gd name="T8" fmla="*/ 30795 w 3"/>
                <a:gd name="T9" fmla="*/ 0 h 2"/>
                <a:gd name="T10" fmla="*/ 30795 w 3"/>
                <a:gd name="T11" fmla="*/ 0 h 2"/>
                <a:gd name="T12" fmla="*/ 30795 w 3"/>
                <a:gd name="T13" fmla="*/ 0 h 2"/>
                <a:gd name="T14" fmla="*/ 30795 w 3"/>
                <a:gd name="T15" fmla="*/ 0 h 2"/>
                <a:gd name="T16" fmla="*/ 30795 w 3"/>
                <a:gd name="T17" fmla="*/ 0 h 2"/>
                <a:gd name="T18" fmla="*/ 30795 w 3"/>
                <a:gd name="T19" fmla="*/ 0 h 2"/>
                <a:gd name="T20" fmla="*/ 30795 w 3"/>
                <a:gd name="T21" fmla="*/ 0 h 2"/>
                <a:gd name="T22" fmla="*/ 19927 w 3"/>
                <a:gd name="T23" fmla="*/ 0 h 2"/>
                <a:gd name="T24" fmla="*/ 19927 w 3"/>
                <a:gd name="T25" fmla="*/ 9009 h 2"/>
                <a:gd name="T26" fmla="*/ 30795 w 3"/>
                <a:gd name="T27" fmla="*/ 9009 h 2"/>
                <a:gd name="T28" fmla="*/ 30795 w 3"/>
                <a:gd name="T29" fmla="*/ 9009 h 2"/>
                <a:gd name="T30" fmla="*/ 30795 w 3"/>
                <a:gd name="T31" fmla="*/ 9009 h 2"/>
                <a:gd name="T32" fmla="*/ 19927 w 3"/>
                <a:gd name="T33" fmla="*/ 9009 h 2"/>
                <a:gd name="T34" fmla="*/ 19927 w 3"/>
                <a:gd name="T35" fmla="*/ 9009 h 2"/>
                <a:gd name="T36" fmla="*/ 19927 w 3"/>
                <a:gd name="T37" fmla="*/ 9009 h 2"/>
                <a:gd name="T38" fmla="*/ 19927 w 3"/>
                <a:gd name="T39" fmla="*/ 9009 h 2"/>
                <a:gd name="T40" fmla="*/ 19927 w 3"/>
                <a:gd name="T41" fmla="*/ 9009 h 2"/>
                <a:gd name="T42" fmla="*/ 10869 w 3"/>
                <a:gd name="T43" fmla="*/ 16402 h 2"/>
                <a:gd name="T44" fmla="*/ 10869 w 3"/>
                <a:gd name="T45" fmla="*/ 16402 h 2"/>
                <a:gd name="T46" fmla="*/ 10869 w 3"/>
                <a:gd name="T47" fmla="*/ 16402 h 2"/>
                <a:gd name="T48" fmla="*/ 0 w 3"/>
                <a:gd name="T49" fmla="*/ 16402 h 2"/>
                <a:gd name="T50" fmla="*/ 0 w 3"/>
                <a:gd name="T51" fmla="*/ 16402 h 2"/>
                <a:gd name="T52" fmla="*/ 0 w 3"/>
                <a:gd name="T53" fmla="*/ 9009 h 2"/>
                <a:gd name="T54" fmla="*/ 10869 w 3"/>
                <a:gd name="T55" fmla="*/ 9009 h 2"/>
                <a:gd name="T56" fmla="*/ 10869 w 3"/>
                <a:gd name="T57" fmla="*/ 9009 h 2"/>
                <a:gd name="T58" fmla="*/ 10869 w 3"/>
                <a:gd name="T59" fmla="*/ 9009 h 2"/>
                <a:gd name="T60" fmla="*/ 10869 w 3"/>
                <a:gd name="T61" fmla="*/ 0 h 2"/>
                <a:gd name="T62" fmla="*/ 19927 w 3"/>
                <a:gd name="T63" fmla="*/ 0 h 2"/>
                <a:gd name="T64" fmla="*/ 19927 w 3"/>
                <a:gd name="T65" fmla="*/ 0 h 2"/>
                <a:gd name="T66" fmla="*/ 19927 w 3"/>
                <a:gd name="T67" fmla="*/ 0 h 2"/>
                <a:gd name="T68" fmla="*/ 19927 w 3"/>
                <a:gd name="T69" fmla="*/ 0 h 2"/>
                <a:gd name="T70" fmla="*/ 19927 w 3"/>
                <a:gd name="T71" fmla="*/ 0 h 2"/>
                <a:gd name="T72" fmla="*/ 19927 w 3"/>
                <a:gd name="T73" fmla="*/ 0 h 2"/>
                <a:gd name="T74" fmla="*/ 19927 w 3"/>
                <a:gd name="T75" fmla="*/ 0 h 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
                <a:gd name="T115" fmla="*/ 0 h 2"/>
                <a:gd name="T116" fmla="*/ 3 w 3"/>
                <a:gd name="T117" fmla="*/ 2 h 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 h="2">
                  <a:moveTo>
                    <a:pt x="2" y="0"/>
                  </a:moveTo>
                  <a:lnTo>
                    <a:pt x="2" y="0"/>
                  </a:lnTo>
                  <a:lnTo>
                    <a:pt x="3" y="0"/>
                  </a:lnTo>
                  <a:lnTo>
                    <a:pt x="2" y="0"/>
                  </a:lnTo>
                  <a:lnTo>
                    <a:pt x="2" y="1"/>
                  </a:lnTo>
                  <a:lnTo>
                    <a:pt x="3" y="1"/>
                  </a:lnTo>
                  <a:lnTo>
                    <a:pt x="2" y="1"/>
                  </a:lnTo>
                  <a:lnTo>
                    <a:pt x="1" y="2"/>
                  </a:lnTo>
                  <a:lnTo>
                    <a:pt x="0" y="2"/>
                  </a:lnTo>
                  <a:lnTo>
                    <a:pt x="0" y="1"/>
                  </a:lnTo>
                  <a:lnTo>
                    <a:pt x="1" y="1"/>
                  </a:lnTo>
                  <a:lnTo>
                    <a:pt x="1" y="0"/>
                  </a:lnTo>
                  <a:lnTo>
                    <a:pt x="2"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0" name="Freeform 35"/>
            <p:cNvSpPr>
              <a:spLocks/>
            </p:cNvSpPr>
            <p:nvPr/>
          </p:nvSpPr>
          <p:spPr bwMode="auto">
            <a:xfrm>
              <a:off x="833" y="3690"/>
              <a:ext cx="19" cy="10"/>
            </a:xfrm>
            <a:custGeom>
              <a:avLst/>
              <a:gdLst>
                <a:gd name="T0" fmla="*/ 33549 w 4"/>
                <a:gd name="T1" fmla="*/ 15625 h 2"/>
                <a:gd name="T2" fmla="*/ 33549 w 4"/>
                <a:gd name="T3" fmla="*/ 0 h 2"/>
                <a:gd name="T4" fmla="*/ 45757 w 4"/>
                <a:gd name="T5" fmla="*/ 0 h 2"/>
                <a:gd name="T6" fmla="*/ 45757 w 4"/>
                <a:gd name="T7" fmla="*/ 15625 h 2"/>
                <a:gd name="T8" fmla="*/ 12207 w 4"/>
                <a:gd name="T9" fmla="*/ 31250 h 2"/>
                <a:gd name="T10" fmla="*/ 33549 w 4"/>
                <a:gd name="T11" fmla="*/ 15625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rgbClr val="ED4213"/>
            </a:solidFill>
            <a:ln w="12700" cmpd="sng">
              <a:solidFill>
                <a:schemeClr val="tx1"/>
              </a:solidFill>
              <a:prstDash val="solid"/>
              <a:round/>
              <a:headEnd/>
              <a:tailEnd/>
            </a:ln>
          </p:spPr>
          <p:txBody>
            <a:bodyPr/>
            <a:lstStyle/>
            <a:p>
              <a:endParaRPr lang="en-US"/>
            </a:p>
          </p:txBody>
        </p:sp>
        <p:sp>
          <p:nvSpPr>
            <p:cNvPr id="51" name="Freeform 36"/>
            <p:cNvSpPr>
              <a:spLocks/>
            </p:cNvSpPr>
            <p:nvPr/>
          </p:nvSpPr>
          <p:spPr bwMode="auto">
            <a:xfrm>
              <a:off x="838" y="3690"/>
              <a:ext cx="14" cy="10"/>
            </a:xfrm>
            <a:custGeom>
              <a:avLst/>
              <a:gdLst>
                <a:gd name="T0" fmla="*/ 19927 w 3"/>
                <a:gd name="T1" fmla="*/ 15625 h 2"/>
                <a:gd name="T2" fmla="*/ 19927 w 3"/>
                <a:gd name="T3" fmla="*/ 15625 h 2"/>
                <a:gd name="T4" fmla="*/ 19927 w 3"/>
                <a:gd name="T5" fmla="*/ 0 h 2"/>
                <a:gd name="T6" fmla="*/ 19927 w 3"/>
                <a:gd name="T7" fmla="*/ 0 h 2"/>
                <a:gd name="T8" fmla="*/ 19927 w 3"/>
                <a:gd name="T9" fmla="*/ 0 h 2"/>
                <a:gd name="T10" fmla="*/ 19927 w 3"/>
                <a:gd name="T11" fmla="*/ 0 h 2"/>
                <a:gd name="T12" fmla="*/ 19927 w 3"/>
                <a:gd name="T13" fmla="*/ 0 h 2"/>
                <a:gd name="T14" fmla="*/ 30795 w 3"/>
                <a:gd name="T15" fmla="*/ 0 h 2"/>
                <a:gd name="T16" fmla="*/ 30795 w 3"/>
                <a:gd name="T17" fmla="*/ 0 h 2"/>
                <a:gd name="T18" fmla="*/ 30795 w 3"/>
                <a:gd name="T19" fmla="*/ 0 h 2"/>
                <a:gd name="T20" fmla="*/ 30795 w 3"/>
                <a:gd name="T21" fmla="*/ 15625 h 2"/>
                <a:gd name="T22" fmla="*/ 30795 w 3"/>
                <a:gd name="T23" fmla="*/ 15625 h 2"/>
                <a:gd name="T24" fmla="*/ 30795 w 3"/>
                <a:gd name="T25" fmla="*/ 15625 h 2"/>
                <a:gd name="T26" fmla="*/ 30795 w 3"/>
                <a:gd name="T27" fmla="*/ 15625 h 2"/>
                <a:gd name="T28" fmla="*/ 19927 w 3"/>
                <a:gd name="T29" fmla="*/ 31250 h 2"/>
                <a:gd name="T30" fmla="*/ 10869 w 3"/>
                <a:gd name="T31" fmla="*/ 31250 h 2"/>
                <a:gd name="T32" fmla="*/ 0 w 3"/>
                <a:gd name="T33" fmla="*/ 31250 h 2"/>
                <a:gd name="T34" fmla="*/ 0 w 3"/>
                <a:gd name="T35" fmla="*/ 31250 h 2"/>
                <a:gd name="T36" fmla="*/ 0 w 3"/>
                <a:gd name="T37" fmla="*/ 31250 h 2"/>
                <a:gd name="T38" fmla="*/ 0 w 3"/>
                <a:gd name="T39" fmla="*/ 31250 h 2"/>
                <a:gd name="T40" fmla="*/ 0 w 3"/>
                <a:gd name="T41" fmla="*/ 31250 h 2"/>
                <a:gd name="T42" fmla="*/ 0 w 3"/>
                <a:gd name="T43" fmla="*/ 31250 h 2"/>
                <a:gd name="T44" fmla="*/ 10869 w 3"/>
                <a:gd name="T45" fmla="*/ 31250 h 2"/>
                <a:gd name="T46" fmla="*/ 19927 w 3"/>
                <a:gd name="T47" fmla="*/ 15625 h 2"/>
                <a:gd name="T48" fmla="*/ 19927 w 3"/>
                <a:gd name="T49" fmla="*/ 15625 h 2"/>
                <a:gd name="T50" fmla="*/ 19927 w 3"/>
                <a:gd name="T51" fmla="*/ 15625 h 2"/>
                <a:gd name="T52" fmla="*/ 19927 w 3"/>
                <a:gd name="T53" fmla="*/ 15625 h 2"/>
                <a:gd name="T54" fmla="*/ 19927 w 3"/>
                <a:gd name="T55" fmla="*/ 15625 h 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
                <a:gd name="T85" fmla="*/ 0 h 2"/>
                <a:gd name="T86" fmla="*/ 3 w 3"/>
                <a:gd name="T87" fmla="*/ 2 h 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 h="2">
                  <a:moveTo>
                    <a:pt x="2" y="1"/>
                  </a:moveTo>
                  <a:lnTo>
                    <a:pt x="2" y="1"/>
                  </a:lnTo>
                  <a:lnTo>
                    <a:pt x="2" y="0"/>
                  </a:lnTo>
                  <a:lnTo>
                    <a:pt x="3" y="0"/>
                  </a:lnTo>
                  <a:lnTo>
                    <a:pt x="3" y="1"/>
                  </a:lnTo>
                  <a:lnTo>
                    <a:pt x="2" y="2"/>
                  </a:lnTo>
                  <a:lnTo>
                    <a:pt x="1" y="2"/>
                  </a:lnTo>
                  <a:lnTo>
                    <a:pt x="0" y="2"/>
                  </a:lnTo>
                  <a:lnTo>
                    <a:pt x="1" y="2"/>
                  </a:lnTo>
                  <a:lnTo>
                    <a:pt x="2" y="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2" name="Freeform 37"/>
            <p:cNvSpPr>
              <a:spLocks/>
            </p:cNvSpPr>
            <p:nvPr/>
          </p:nvSpPr>
          <p:spPr bwMode="auto">
            <a:xfrm>
              <a:off x="814" y="3691"/>
              <a:ext cx="10" cy="15"/>
            </a:xfrm>
            <a:custGeom>
              <a:avLst/>
              <a:gdLst>
                <a:gd name="T0" fmla="*/ 15625 w 2"/>
                <a:gd name="T1" fmla="*/ 15625 h 3"/>
                <a:gd name="T2" fmla="*/ 0 w 2"/>
                <a:gd name="T3" fmla="*/ 0 h 3"/>
                <a:gd name="T4" fmla="*/ 0 w 2"/>
                <a:gd name="T5" fmla="*/ 0 h 3"/>
                <a:gd name="T6" fmla="*/ 15625 w 2"/>
                <a:gd name="T7" fmla="*/ 31250 h 3"/>
                <a:gd name="T8" fmla="*/ 0 w 2"/>
                <a:gd name="T9" fmla="*/ 31250 h 3"/>
                <a:gd name="T10" fmla="*/ 0 w 2"/>
                <a:gd name="T11" fmla="*/ 31250 h 3"/>
                <a:gd name="T12" fmla="*/ 0 w 2"/>
                <a:gd name="T13" fmla="*/ 46875 h 3"/>
                <a:gd name="T14" fmla="*/ 15625 w 2"/>
                <a:gd name="T15" fmla="*/ 46875 h 3"/>
                <a:gd name="T16" fmla="*/ 15625 w 2"/>
                <a:gd name="T17" fmla="*/ 46875 h 3"/>
                <a:gd name="T18" fmla="*/ 31250 w 2"/>
                <a:gd name="T19" fmla="*/ 46875 h 3"/>
                <a:gd name="T20" fmla="*/ 31250 w 2"/>
                <a:gd name="T21" fmla="*/ 15625 h 3"/>
                <a:gd name="T22" fmla="*/ 31250 w 2"/>
                <a:gd name="T23" fmla="*/ 0 h 3"/>
                <a:gd name="T24" fmla="*/ 15625 w 2"/>
                <a:gd name="T25" fmla="*/ 0 h 3"/>
                <a:gd name="T26" fmla="*/ 15625 w 2"/>
                <a:gd name="T27" fmla="*/ 15625 h 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
                <a:gd name="T43" fmla="*/ 0 h 3"/>
                <a:gd name="T44" fmla="*/ 2 w 2"/>
                <a:gd name="T45" fmla="*/ 3 h 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rgbClr val="ED4213"/>
            </a:solidFill>
            <a:ln w="12700" cmpd="sng">
              <a:solidFill>
                <a:schemeClr val="tx1"/>
              </a:solidFill>
              <a:prstDash val="solid"/>
              <a:round/>
              <a:headEnd/>
              <a:tailEnd/>
            </a:ln>
          </p:spPr>
          <p:txBody>
            <a:bodyPr/>
            <a:lstStyle/>
            <a:p>
              <a:endParaRPr lang="en-US"/>
            </a:p>
          </p:txBody>
        </p:sp>
        <p:sp>
          <p:nvSpPr>
            <p:cNvPr id="53" name="Freeform 38"/>
            <p:cNvSpPr>
              <a:spLocks/>
            </p:cNvSpPr>
            <p:nvPr/>
          </p:nvSpPr>
          <p:spPr bwMode="auto">
            <a:xfrm>
              <a:off x="814" y="3691"/>
              <a:ext cx="10" cy="15"/>
            </a:xfrm>
            <a:custGeom>
              <a:avLst/>
              <a:gdLst>
                <a:gd name="T0" fmla="*/ 15625 w 2"/>
                <a:gd name="T1" fmla="*/ 15625 h 3"/>
                <a:gd name="T2" fmla="*/ 15625 w 2"/>
                <a:gd name="T3" fmla="*/ 0 h 3"/>
                <a:gd name="T4" fmla="*/ 15625 w 2"/>
                <a:gd name="T5" fmla="*/ 0 h 3"/>
                <a:gd name="T6" fmla="*/ 15625 w 2"/>
                <a:gd name="T7" fmla="*/ 0 h 3"/>
                <a:gd name="T8" fmla="*/ 0 w 2"/>
                <a:gd name="T9" fmla="*/ 0 h 3"/>
                <a:gd name="T10" fmla="*/ 0 w 2"/>
                <a:gd name="T11" fmla="*/ 0 h 3"/>
                <a:gd name="T12" fmla="*/ 0 w 2"/>
                <a:gd name="T13" fmla="*/ 15625 h 3"/>
                <a:gd name="T14" fmla="*/ 15625 w 2"/>
                <a:gd name="T15" fmla="*/ 15625 h 3"/>
                <a:gd name="T16" fmla="*/ 15625 w 2"/>
                <a:gd name="T17" fmla="*/ 15625 h 3"/>
                <a:gd name="T18" fmla="*/ 15625 w 2"/>
                <a:gd name="T19" fmla="*/ 31250 h 3"/>
                <a:gd name="T20" fmla="*/ 0 w 2"/>
                <a:gd name="T21" fmla="*/ 31250 h 3"/>
                <a:gd name="T22" fmla="*/ 0 w 2"/>
                <a:gd name="T23" fmla="*/ 31250 h 3"/>
                <a:gd name="T24" fmla="*/ 0 w 2"/>
                <a:gd name="T25" fmla="*/ 31250 h 3"/>
                <a:gd name="T26" fmla="*/ 0 w 2"/>
                <a:gd name="T27" fmla="*/ 31250 h 3"/>
                <a:gd name="T28" fmla="*/ 0 w 2"/>
                <a:gd name="T29" fmla="*/ 31250 h 3"/>
                <a:gd name="T30" fmla="*/ 0 w 2"/>
                <a:gd name="T31" fmla="*/ 31250 h 3"/>
                <a:gd name="T32" fmla="*/ 0 w 2"/>
                <a:gd name="T33" fmla="*/ 46875 h 3"/>
                <a:gd name="T34" fmla="*/ 15625 w 2"/>
                <a:gd name="T35" fmla="*/ 46875 h 3"/>
                <a:gd name="T36" fmla="*/ 15625 w 2"/>
                <a:gd name="T37" fmla="*/ 46875 h 3"/>
                <a:gd name="T38" fmla="*/ 15625 w 2"/>
                <a:gd name="T39" fmla="*/ 46875 h 3"/>
                <a:gd name="T40" fmla="*/ 15625 w 2"/>
                <a:gd name="T41" fmla="*/ 46875 h 3"/>
                <a:gd name="T42" fmla="*/ 15625 w 2"/>
                <a:gd name="T43" fmla="*/ 46875 h 3"/>
                <a:gd name="T44" fmla="*/ 31250 w 2"/>
                <a:gd name="T45" fmla="*/ 46875 h 3"/>
                <a:gd name="T46" fmla="*/ 31250 w 2"/>
                <a:gd name="T47" fmla="*/ 31250 h 3"/>
                <a:gd name="T48" fmla="*/ 31250 w 2"/>
                <a:gd name="T49" fmla="*/ 15625 h 3"/>
                <a:gd name="T50" fmla="*/ 31250 w 2"/>
                <a:gd name="T51" fmla="*/ 15625 h 3"/>
                <a:gd name="T52" fmla="*/ 31250 w 2"/>
                <a:gd name="T53" fmla="*/ 15625 h 3"/>
                <a:gd name="T54" fmla="*/ 31250 w 2"/>
                <a:gd name="T55" fmla="*/ 0 h 3"/>
                <a:gd name="T56" fmla="*/ 31250 w 2"/>
                <a:gd name="T57" fmla="*/ 0 h 3"/>
                <a:gd name="T58" fmla="*/ 31250 w 2"/>
                <a:gd name="T59" fmla="*/ 0 h 3"/>
                <a:gd name="T60" fmla="*/ 15625 w 2"/>
                <a:gd name="T61" fmla="*/ 0 h 3"/>
                <a:gd name="T62" fmla="*/ 15625 w 2"/>
                <a:gd name="T63" fmla="*/ 0 h 3"/>
                <a:gd name="T64" fmla="*/ 15625 w 2"/>
                <a:gd name="T65" fmla="*/ 15625 h 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
                <a:gd name="T100" fmla="*/ 0 h 3"/>
                <a:gd name="T101" fmla="*/ 2 w 2"/>
                <a:gd name="T102" fmla="*/ 3 h 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 h="3">
                  <a:moveTo>
                    <a:pt x="1" y="1"/>
                  </a:moveTo>
                  <a:lnTo>
                    <a:pt x="1" y="1"/>
                  </a:lnTo>
                  <a:lnTo>
                    <a:pt x="1" y="0"/>
                  </a:lnTo>
                  <a:lnTo>
                    <a:pt x="0" y="0"/>
                  </a:lnTo>
                  <a:lnTo>
                    <a:pt x="0" y="1"/>
                  </a:lnTo>
                  <a:lnTo>
                    <a:pt x="1" y="1"/>
                  </a:lnTo>
                  <a:lnTo>
                    <a:pt x="1" y="2"/>
                  </a:lnTo>
                  <a:lnTo>
                    <a:pt x="0" y="2"/>
                  </a:lnTo>
                  <a:lnTo>
                    <a:pt x="0" y="3"/>
                  </a:lnTo>
                  <a:lnTo>
                    <a:pt x="1" y="3"/>
                  </a:lnTo>
                  <a:lnTo>
                    <a:pt x="2" y="3"/>
                  </a:lnTo>
                  <a:lnTo>
                    <a:pt x="2" y="2"/>
                  </a:lnTo>
                  <a:lnTo>
                    <a:pt x="2" y="1"/>
                  </a:lnTo>
                  <a:lnTo>
                    <a:pt x="2" y="0"/>
                  </a:lnTo>
                  <a:lnTo>
                    <a:pt x="1" y="0"/>
                  </a:lnTo>
                  <a:lnTo>
                    <a:pt x="1" y="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4" name="Freeform 39"/>
            <p:cNvSpPr>
              <a:spLocks/>
            </p:cNvSpPr>
            <p:nvPr/>
          </p:nvSpPr>
          <p:spPr bwMode="auto">
            <a:xfrm>
              <a:off x="795" y="3693"/>
              <a:ext cx="15" cy="15"/>
            </a:xfrm>
            <a:custGeom>
              <a:avLst/>
              <a:gdLst>
                <a:gd name="T0" fmla="*/ 46875 w 3"/>
                <a:gd name="T1" fmla="*/ 46875 h 3"/>
                <a:gd name="T2" fmla="*/ 46875 w 3"/>
                <a:gd name="T3" fmla="*/ 46875 h 3"/>
                <a:gd name="T4" fmla="*/ 46875 w 3"/>
                <a:gd name="T5" fmla="*/ 46875 h 3"/>
                <a:gd name="T6" fmla="*/ 46875 w 3"/>
                <a:gd name="T7" fmla="*/ 46875 h 3"/>
                <a:gd name="T8" fmla="*/ 46875 w 3"/>
                <a:gd name="T9" fmla="*/ 46875 h 3"/>
                <a:gd name="T10" fmla="*/ 46875 w 3"/>
                <a:gd name="T11" fmla="*/ 46875 h 3"/>
                <a:gd name="T12" fmla="*/ 31250 w 3"/>
                <a:gd name="T13" fmla="*/ 31250 h 3"/>
                <a:gd name="T14" fmla="*/ 15625 w 3"/>
                <a:gd name="T15" fmla="*/ 15625 h 3"/>
                <a:gd name="T16" fmla="*/ 15625 w 3"/>
                <a:gd name="T17" fmla="*/ 15625 h 3"/>
                <a:gd name="T18" fmla="*/ 15625 w 3"/>
                <a:gd name="T19" fmla="*/ 15625 h 3"/>
                <a:gd name="T20" fmla="*/ 15625 w 3"/>
                <a:gd name="T21" fmla="*/ 15625 h 3"/>
                <a:gd name="T22" fmla="*/ 15625 w 3"/>
                <a:gd name="T23" fmla="*/ 15625 h 3"/>
                <a:gd name="T24" fmla="*/ 15625 w 3"/>
                <a:gd name="T25" fmla="*/ 0 h 3"/>
                <a:gd name="T26" fmla="*/ 0 w 3"/>
                <a:gd name="T27" fmla="*/ 0 h 3"/>
                <a:gd name="T28" fmla="*/ 0 w 3"/>
                <a:gd name="T29" fmla="*/ 0 h 3"/>
                <a:gd name="T30" fmla="*/ 0 w 3"/>
                <a:gd name="T31" fmla="*/ 0 h 3"/>
                <a:gd name="T32" fmla="*/ 0 w 3"/>
                <a:gd name="T33" fmla="*/ 0 h 3"/>
                <a:gd name="T34" fmla="*/ 0 w 3"/>
                <a:gd name="T35" fmla="*/ 0 h 3"/>
                <a:gd name="T36" fmla="*/ 0 w 3"/>
                <a:gd name="T37" fmla="*/ 0 h 3"/>
                <a:gd name="T38" fmla="*/ 0 w 3"/>
                <a:gd name="T39" fmla="*/ 0 h 3"/>
                <a:gd name="T40" fmla="*/ 0 w 3"/>
                <a:gd name="T41" fmla="*/ 15625 h 3"/>
                <a:gd name="T42" fmla="*/ 0 w 3"/>
                <a:gd name="T43" fmla="*/ 15625 h 3"/>
                <a:gd name="T44" fmla="*/ 0 w 3"/>
                <a:gd name="T45" fmla="*/ 15625 h 3"/>
                <a:gd name="T46" fmla="*/ 0 w 3"/>
                <a:gd name="T47" fmla="*/ 15625 h 3"/>
                <a:gd name="T48" fmla="*/ 15625 w 3"/>
                <a:gd name="T49" fmla="*/ 15625 h 3"/>
                <a:gd name="T50" fmla="*/ 15625 w 3"/>
                <a:gd name="T51" fmla="*/ 31250 h 3"/>
                <a:gd name="T52" fmla="*/ 15625 w 3"/>
                <a:gd name="T53" fmla="*/ 31250 h 3"/>
                <a:gd name="T54" fmla="*/ 31250 w 3"/>
                <a:gd name="T55" fmla="*/ 46875 h 3"/>
                <a:gd name="T56" fmla="*/ 31250 w 3"/>
                <a:gd name="T57" fmla="*/ 46875 h 3"/>
                <a:gd name="T58" fmla="*/ 46875 w 3"/>
                <a:gd name="T59" fmla="*/ 46875 h 3"/>
                <a:gd name="T60" fmla="*/ 46875 w 3"/>
                <a:gd name="T61" fmla="*/ 46875 h 3"/>
                <a:gd name="T62" fmla="*/ 46875 w 3"/>
                <a:gd name="T63" fmla="*/ 46875 h 3"/>
                <a:gd name="T64" fmla="*/ 46875 w 3"/>
                <a:gd name="T65" fmla="*/ 46875 h 3"/>
                <a:gd name="T66" fmla="*/ 46875 w 3"/>
                <a:gd name="T67" fmla="*/ 46875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
                <a:gd name="T103" fmla="*/ 0 h 3"/>
                <a:gd name="T104" fmla="*/ 3 w 3"/>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 h="3">
                  <a:moveTo>
                    <a:pt x="3" y="3"/>
                  </a:moveTo>
                  <a:lnTo>
                    <a:pt x="3" y="3"/>
                  </a:lnTo>
                  <a:lnTo>
                    <a:pt x="2" y="2"/>
                  </a:lnTo>
                  <a:lnTo>
                    <a:pt x="1" y="1"/>
                  </a:lnTo>
                  <a:lnTo>
                    <a:pt x="1" y="0"/>
                  </a:lnTo>
                  <a:lnTo>
                    <a:pt x="0" y="0"/>
                  </a:lnTo>
                  <a:lnTo>
                    <a:pt x="0" y="1"/>
                  </a:lnTo>
                  <a:lnTo>
                    <a:pt x="1" y="1"/>
                  </a:lnTo>
                  <a:lnTo>
                    <a:pt x="1" y="2"/>
                  </a:lnTo>
                  <a:lnTo>
                    <a:pt x="2" y="3"/>
                  </a:lnTo>
                  <a:lnTo>
                    <a:pt x="3" y="3"/>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5" name="Freeform 40"/>
            <p:cNvSpPr>
              <a:spLocks/>
            </p:cNvSpPr>
            <p:nvPr/>
          </p:nvSpPr>
          <p:spPr bwMode="auto">
            <a:xfrm>
              <a:off x="768" y="3683"/>
              <a:ext cx="19" cy="10"/>
            </a:xfrm>
            <a:custGeom>
              <a:avLst/>
              <a:gdLst>
                <a:gd name="T0" fmla="*/ 0 w 4"/>
                <a:gd name="T1" fmla="*/ 15625 h 2"/>
                <a:gd name="T2" fmla="*/ 0 w 4"/>
                <a:gd name="T3" fmla="*/ 15625 h 2"/>
                <a:gd name="T4" fmla="*/ 12207 w 4"/>
                <a:gd name="T5" fmla="*/ 0 h 2"/>
                <a:gd name="T6" fmla="*/ 12207 w 4"/>
                <a:gd name="T7" fmla="*/ 0 h 2"/>
                <a:gd name="T8" fmla="*/ 23892 w 4"/>
                <a:gd name="T9" fmla="*/ 0 h 2"/>
                <a:gd name="T10" fmla="*/ 33549 w 4"/>
                <a:gd name="T11" fmla="*/ 0 h 2"/>
                <a:gd name="T12" fmla="*/ 33549 w 4"/>
                <a:gd name="T13" fmla="*/ 0 h 2"/>
                <a:gd name="T14" fmla="*/ 33549 w 4"/>
                <a:gd name="T15" fmla="*/ 0 h 2"/>
                <a:gd name="T16" fmla="*/ 33549 w 4"/>
                <a:gd name="T17" fmla="*/ 15625 h 2"/>
                <a:gd name="T18" fmla="*/ 45757 w 4"/>
                <a:gd name="T19" fmla="*/ 15625 h 2"/>
                <a:gd name="T20" fmla="*/ 45757 w 4"/>
                <a:gd name="T21" fmla="*/ 15625 h 2"/>
                <a:gd name="T22" fmla="*/ 45757 w 4"/>
                <a:gd name="T23" fmla="*/ 15625 h 2"/>
                <a:gd name="T24" fmla="*/ 45757 w 4"/>
                <a:gd name="T25" fmla="*/ 15625 h 2"/>
                <a:gd name="T26" fmla="*/ 45757 w 4"/>
                <a:gd name="T27" fmla="*/ 15625 h 2"/>
                <a:gd name="T28" fmla="*/ 45757 w 4"/>
                <a:gd name="T29" fmla="*/ 15625 h 2"/>
                <a:gd name="T30" fmla="*/ 45757 w 4"/>
                <a:gd name="T31" fmla="*/ 15625 h 2"/>
                <a:gd name="T32" fmla="*/ 45757 w 4"/>
                <a:gd name="T33" fmla="*/ 31250 h 2"/>
                <a:gd name="T34" fmla="*/ 45757 w 4"/>
                <a:gd name="T35" fmla="*/ 31250 h 2"/>
                <a:gd name="T36" fmla="*/ 45757 w 4"/>
                <a:gd name="T37" fmla="*/ 31250 h 2"/>
                <a:gd name="T38" fmla="*/ 45757 w 4"/>
                <a:gd name="T39" fmla="*/ 31250 h 2"/>
                <a:gd name="T40" fmla="*/ 33549 w 4"/>
                <a:gd name="T41" fmla="*/ 15625 h 2"/>
                <a:gd name="T42" fmla="*/ 33549 w 4"/>
                <a:gd name="T43" fmla="*/ 15625 h 2"/>
                <a:gd name="T44" fmla="*/ 33549 w 4"/>
                <a:gd name="T45" fmla="*/ 31250 h 2"/>
                <a:gd name="T46" fmla="*/ 33549 w 4"/>
                <a:gd name="T47" fmla="*/ 31250 h 2"/>
                <a:gd name="T48" fmla="*/ 33549 w 4"/>
                <a:gd name="T49" fmla="*/ 31250 h 2"/>
                <a:gd name="T50" fmla="*/ 23892 w 4"/>
                <a:gd name="T51" fmla="*/ 31250 h 2"/>
                <a:gd name="T52" fmla="*/ 23892 w 4"/>
                <a:gd name="T53" fmla="*/ 31250 h 2"/>
                <a:gd name="T54" fmla="*/ 23892 w 4"/>
                <a:gd name="T55" fmla="*/ 31250 h 2"/>
                <a:gd name="T56" fmla="*/ 23892 w 4"/>
                <a:gd name="T57" fmla="*/ 31250 h 2"/>
                <a:gd name="T58" fmla="*/ 23892 w 4"/>
                <a:gd name="T59" fmla="*/ 31250 h 2"/>
                <a:gd name="T60" fmla="*/ 23892 w 4"/>
                <a:gd name="T61" fmla="*/ 31250 h 2"/>
                <a:gd name="T62" fmla="*/ 23892 w 4"/>
                <a:gd name="T63" fmla="*/ 31250 h 2"/>
                <a:gd name="T64" fmla="*/ 12207 w 4"/>
                <a:gd name="T65" fmla="*/ 31250 h 2"/>
                <a:gd name="T66" fmla="*/ 12207 w 4"/>
                <a:gd name="T67" fmla="*/ 31250 h 2"/>
                <a:gd name="T68" fmla="*/ 12207 w 4"/>
                <a:gd name="T69" fmla="*/ 15625 h 2"/>
                <a:gd name="T70" fmla="*/ 12207 w 4"/>
                <a:gd name="T71" fmla="*/ 15625 h 2"/>
                <a:gd name="T72" fmla="*/ 12207 w 4"/>
                <a:gd name="T73" fmla="*/ 15625 h 2"/>
                <a:gd name="T74" fmla="*/ 12207 w 4"/>
                <a:gd name="T75" fmla="*/ 15625 h 2"/>
                <a:gd name="T76" fmla="*/ 12207 w 4"/>
                <a:gd name="T77" fmla="*/ 15625 h 2"/>
                <a:gd name="T78" fmla="*/ 12207 w 4"/>
                <a:gd name="T79" fmla="*/ 15625 h 2"/>
                <a:gd name="T80" fmla="*/ 12207 w 4"/>
                <a:gd name="T81" fmla="*/ 15625 h 2"/>
                <a:gd name="T82" fmla="*/ 12207 w 4"/>
                <a:gd name="T83" fmla="*/ 15625 h 2"/>
                <a:gd name="T84" fmla="*/ 12207 w 4"/>
                <a:gd name="T85" fmla="*/ 15625 h 2"/>
                <a:gd name="T86" fmla="*/ 12207 w 4"/>
                <a:gd name="T87" fmla="*/ 15625 h 2"/>
                <a:gd name="T88" fmla="*/ 12207 w 4"/>
                <a:gd name="T89" fmla="*/ 15625 h 2"/>
                <a:gd name="T90" fmla="*/ 12207 w 4"/>
                <a:gd name="T91" fmla="*/ 15625 h 2"/>
                <a:gd name="T92" fmla="*/ 12207 w 4"/>
                <a:gd name="T93" fmla="*/ 15625 h 2"/>
                <a:gd name="T94" fmla="*/ 0 w 4"/>
                <a:gd name="T95" fmla="*/ 15625 h 2"/>
                <a:gd name="T96" fmla="*/ 0 w 4"/>
                <a:gd name="T97" fmla="*/ 15625 h 2"/>
                <a:gd name="T98" fmla="*/ 0 w 4"/>
                <a:gd name="T99" fmla="*/ 15625 h 2"/>
                <a:gd name="T100" fmla="*/ 0 w 4"/>
                <a:gd name="T101" fmla="*/ 15625 h 2"/>
                <a:gd name="T102" fmla="*/ 0 w 4"/>
                <a:gd name="T103" fmla="*/ 15625 h 2"/>
                <a:gd name="T104" fmla="*/ 0 w 4"/>
                <a:gd name="T105" fmla="*/ 15625 h 2"/>
                <a:gd name="T106" fmla="*/ 0 w 4"/>
                <a:gd name="T107" fmla="*/ 15625 h 2"/>
                <a:gd name="T108" fmla="*/ 0 w 4"/>
                <a:gd name="T109" fmla="*/ 15625 h 2"/>
                <a:gd name="T110" fmla="*/ 0 w 4"/>
                <a:gd name="T111" fmla="*/ 15625 h 2"/>
                <a:gd name="T112" fmla="*/ 0 w 4"/>
                <a:gd name="T113" fmla="*/ 15625 h 2"/>
                <a:gd name="T114" fmla="*/ 0 w 4"/>
                <a:gd name="T115" fmla="*/ 15625 h 2"/>
                <a:gd name="T116" fmla="*/ 0 w 4"/>
                <a:gd name="T117" fmla="*/ 15625 h 2"/>
                <a:gd name="T118" fmla="*/ 0 w 4"/>
                <a:gd name="T119" fmla="*/ 15625 h 2"/>
                <a:gd name="T120" fmla="*/ 0 w 4"/>
                <a:gd name="T121" fmla="*/ 15625 h 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
                <a:gd name="T184" fmla="*/ 0 h 2"/>
                <a:gd name="T185" fmla="*/ 4 w 4"/>
                <a:gd name="T186" fmla="*/ 2 h 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 h="2">
                  <a:moveTo>
                    <a:pt x="0" y="1"/>
                  </a:moveTo>
                  <a:lnTo>
                    <a:pt x="0" y="1"/>
                  </a:lnTo>
                  <a:lnTo>
                    <a:pt x="1" y="0"/>
                  </a:lnTo>
                  <a:lnTo>
                    <a:pt x="2" y="0"/>
                  </a:lnTo>
                  <a:lnTo>
                    <a:pt x="3" y="0"/>
                  </a:lnTo>
                  <a:lnTo>
                    <a:pt x="3" y="1"/>
                  </a:lnTo>
                  <a:lnTo>
                    <a:pt x="4" y="1"/>
                  </a:lnTo>
                  <a:lnTo>
                    <a:pt x="4" y="2"/>
                  </a:lnTo>
                  <a:lnTo>
                    <a:pt x="3" y="1"/>
                  </a:lnTo>
                  <a:lnTo>
                    <a:pt x="3" y="2"/>
                  </a:lnTo>
                  <a:lnTo>
                    <a:pt x="2" y="2"/>
                  </a:lnTo>
                  <a:lnTo>
                    <a:pt x="1" y="2"/>
                  </a:lnTo>
                  <a:lnTo>
                    <a:pt x="1" y="1"/>
                  </a:lnTo>
                  <a:lnTo>
                    <a:pt x="0" y="1"/>
                  </a:lnTo>
                  <a:close/>
                </a:path>
              </a:pathLst>
            </a:custGeom>
            <a:solidFill>
              <a:srgbClr val="ED4213"/>
            </a:solidFill>
            <a:ln w="12700" cmpd="sng">
              <a:solidFill>
                <a:schemeClr val="tx1"/>
              </a:solidFill>
              <a:prstDash val="solid"/>
              <a:round/>
              <a:headEnd/>
              <a:tailEnd/>
            </a:ln>
          </p:spPr>
          <p:txBody>
            <a:bodyPr/>
            <a:lstStyle/>
            <a:p>
              <a:endParaRPr lang="en-US"/>
            </a:p>
          </p:txBody>
        </p:sp>
      </p:grpSp>
      <p:grpSp>
        <p:nvGrpSpPr>
          <p:cNvPr id="56" name="Group 51"/>
          <p:cNvGrpSpPr>
            <a:grpSpLocks/>
          </p:cNvGrpSpPr>
          <p:nvPr/>
        </p:nvGrpSpPr>
        <p:grpSpPr bwMode="auto">
          <a:xfrm>
            <a:off x="5824538" y="2197100"/>
            <a:ext cx="830262" cy="742950"/>
            <a:chOff x="3562" y="1636"/>
            <a:chExt cx="497" cy="468"/>
          </a:xfrm>
        </p:grpSpPr>
        <p:sp>
          <p:nvSpPr>
            <p:cNvPr id="57" name="Freeform 52"/>
            <p:cNvSpPr>
              <a:spLocks/>
            </p:cNvSpPr>
            <p:nvPr/>
          </p:nvSpPr>
          <p:spPr bwMode="auto">
            <a:xfrm>
              <a:off x="3806" y="1758"/>
              <a:ext cx="253" cy="346"/>
            </a:xfrm>
            <a:custGeom>
              <a:avLst/>
              <a:gdLst>
                <a:gd name="T0" fmla="*/ 346323 w 52"/>
                <a:gd name="T1" fmla="*/ 909780 h 71"/>
                <a:gd name="T2" fmla="*/ 569878 w 52"/>
                <a:gd name="T3" fmla="*/ 898996 h 71"/>
                <a:gd name="T4" fmla="*/ 597411 w 52"/>
                <a:gd name="T5" fmla="*/ 830151 h 71"/>
                <a:gd name="T6" fmla="*/ 597411 w 52"/>
                <a:gd name="T7" fmla="*/ 777715 h 71"/>
                <a:gd name="T8" fmla="*/ 637721 w 52"/>
                <a:gd name="T9" fmla="*/ 736512 h 71"/>
                <a:gd name="T10" fmla="*/ 648896 w 52"/>
                <a:gd name="T11" fmla="*/ 695426 h 71"/>
                <a:gd name="T12" fmla="*/ 662364 w 52"/>
                <a:gd name="T13" fmla="*/ 670563 h 71"/>
                <a:gd name="T14" fmla="*/ 676400 w 52"/>
                <a:gd name="T15" fmla="*/ 684100 h 71"/>
                <a:gd name="T16" fmla="*/ 689775 w 52"/>
                <a:gd name="T17" fmla="*/ 670563 h 71"/>
                <a:gd name="T18" fmla="*/ 689775 w 52"/>
                <a:gd name="T19" fmla="*/ 615914 h 71"/>
                <a:gd name="T20" fmla="*/ 676400 w 52"/>
                <a:gd name="T21" fmla="*/ 563385 h 71"/>
                <a:gd name="T22" fmla="*/ 624229 w 52"/>
                <a:gd name="T23" fmla="*/ 373919 h 71"/>
                <a:gd name="T24" fmla="*/ 556410 w 52"/>
                <a:gd name="T25" fmla="*/ 373919 h 71"/>
                <a:gd name="T26" fmla="*/ 476822 w 52"/>
                <a:gd name="T27" fmla="*/ 481096 h 71"/>
                <a:gd name="T28" fmla="*/ 463452 w 52"/>
                <a:gd name="T29" fmla="*/ 469746 h 71"/>
                <a:gd name="T30" fmla="*/ 438809 w 52"/>
                <a:gd name="T31" fmla="*/ 456208 h 71"/>
                <a:gd name="T32" fmla="*/ 438809 w 52"/>
                <a:gd name="T33" fmla="*/ 401019 h 71"/>
                <a:gd name="T34" fmla="*/ 476822 w 52"/>
                <a:gd name="T35" fmla="*/ 373919 h 71"/>
                <a:gd name="T36" fmla="*/ 476822 w 52"/>
                <a:gd name="T37" fmla="*/ 349172 h 71"/>
                <a:gd name="T38" fmla="*/ 504356 w 52"/>
                <a:gd name="T39" fmla="*/ 321507 h 71"/>
                <a:gd name="T40" fmla="*/ 504356 w 52"/>
                <a:gd name="T41" fmla="*/ 227868 h 71"/>
                <a:gd name="T42" fmla="*/ 490864 w 52"/>
                <a:gd name="T43" fmla="*/ 186689 h 71"/>
                <a:gd name="T44" fmla="*/ 463452 w 52"/>
                <a:gd name="T45" fmla="*/ 159589 h 71"/>
                <a:gd name="T46" fmla="*/ 490864 w 52"/>
                <a:gd name="T47" fmla="*/ 134818 h 71"/>
                <a:gd name="T48" fmla="*/ 476822 w 52"/>
                <a:gd name="T49" fmla="*/ 93615 h 71"/>
                <a:gd name="T50" fmla="*/ 397808 w 52"/>
                <a:gd name="T51" fmla="*/ 52436 h 71"/>
                <a:gd name="T52" fmla="*/ 346323 w 52"/>
                <a:gd name="T53" fmla="*/ 27665 h 71"/>
                <a:gd name="T54" fmla="*/ 277911 w 52"/>
                <a:gd name="T55" fmla="*/ 13538 h 71"/>
                <a:gd name="T56" fmla="*/ 239795 w 52"/>
                <a:gd name="T57" fmla="*/ 13538 h 71"/>
                <a:gd name="T58" fmla="*/ 198916 w 52"/>
                <a:gd name="T59" fmla="*/ 41203 h 71"/>
                <a:gd name="T60" fmla="*/ 198916 w 52"/>
                <a:gd name="T61" fmla="*/ 79512 h 71"/>
                <a:gd name="T62" fmla="*/ 212953 w 52"/>
                <a:gd name="T63" fmla="*/ 93615 h 71"/>
                <a:gd name="T64" fmla="*/ 198916 w 52"/>
                <a:gd name="T65" fmla="*/ 107177 h 71"/>
                <a:gd name="T66" fmla="*/ 172069 w 52"/>
                <a:gd name="T67" fmla="*/ 134818 h 71"/>
                <a:gd name="T68" fmla="*/ 158008 w 52"/>
                <a:gd name="T69" fmla="*/ 173127 h 71"/>
                <a:gd name="T70" fmla="*/ 158008 w 52"/>
                <a:gd name="T71" fmla="*/ 227868 h 71"/>
                <a:gd name="T72" fmla="*/ 133370 w 52"/>
                <a:gd name="T73" fmla="*/ 214330 h 71"/>
                <a:gd name="T74" fmla="*/ 133370 w 52"/>
                <a:gd name="T75" fmla="*/ 173127 h 71"/>
                <a:gd name="T76" fmla="*/ 133370 w 52"/>
                <a:gd name="T77" fmla="*/ 148356 h 71"/>
                <a:gd name="T78" fmla="*/ 106430 w 52"/>
                <a:gd name="T79" fmla="*/ 173127 h 71"/>
                <a:gd name="T80" fmla="*/ 106430 w 52"/>
                <a:gd name="T81" fmla="*/ 214330 h 71"/>
                <a:gd name="T82" fmla="*/ 65522 w 52"/>
                <a:gd name="T83" fmla="*/ 227868 h 71"/>
                <a:gd name="T84" fmla="*/ 51607 w 52"/>
                <a:gd name="T85" fmla="*/ 255533 h 71"/>
                <a:gd name="T86" fmla="*/ 40884 w 52"/>
                <a:gd name="T87" fmla="*/ 307969 h 71"/>
                <a:gd name="T88" fmla="*/ 27412 w 52"/>
                <a:gd name="T89" fmla="*/ 373919 h 71"/>
                <a:gd name="T90" fmla="*/ 13467 w 52"/>
                <a:gd name="T91" fmla="*/ 428660 h 71"/>
                <a:gd name="T92" fmla="*/ 27412 w 52"/>
                <a:gd name="T93" fmla="*/ 494634 h 71"/>
                <a:gd name="T94" fmla="*/ 27412 w 52"/>
                <a:gd name="T95" fmla="*/ 549848 h 71"/>
                <a:gd name="T96" fmla="*/ 79019 w 52"/>
                <a:gd name="T97" fmla="*/ 670563 h 71"/>
                <a:gd name="T98" fmla="*/ 92486 w 52"/>
                <a:gd name="T99" fmla="*/ 736512 h 71"/>
                <a:gd name="T100" fmla="*/ 92486 w 52"/>
                <a:gd name="T101" fmla="*/ 750045 h 71"/>
                <a:gd name="T102" fmla="*/ 79019 w 52"/>
                <a:gd name="T103" fmla="*/ 830151 h 71"/>
                <a:gd name="T104" fmla="*/ 27412 w 52"/>
                <a:gd name="T105" fmla="*/ 923196 h 71"/>
                <a:gd name="T106" fmla="*/ 0 w 52"/>
                <a:gd name="T107" fmla="*/ 950866 h 7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71"/>
                <a:gd name="T164" fmla="*/ 52 w 52"/>
                <a:gd name="T165" fmla="*/ 71 h 7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6"/>
                  </a:lnTo>
                  <a:lnTo>
                    <a:pt x="6" y="59"/>
                  </a:lnTo>
                  <a:lnTo>
                    <a:pt x="6" y="62"/>
                  </a:lnTo>
                  <a:lnTo>
                    <a:pt x="5" y="64"/>
                  </a:lnTo>
                  <a:lnTo>
                    <a:pt x="2" y="69"/>
                  </a:lnTo>
                  <a:lnTo>
                    <a:pt x="1" y="71"/>
                  </a:lnTo>
                  <a:lnTo>
                    <a:pt x="0" y="7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8" name="Freeform 53"/>
            <p:cNvSpPr>
              <a:spLocks/>
            </p:cNvSpPr>
            <p:nvPr/>
          </p:nvSpPr>
          <p:spPr bwMode="auto">
            <a:xfrm>
              <a:off x="3562" y="1636"/>
              <a:ext cx="405" cy="200"/>
            </a:xfrm>
            <a:custGeom>
              <a:avLst/>
              <a:gdLst>
                <a:gd name="T0" fmla="*/ 55524 w 83"/>
                <a:gd name="T1" fmla="*/ 215205 h 41"/>
                <a:gd name="T2" fmla="*/ 107691 w 83"/>
                <a:gd name="T3" fmla="*/ 173873 h 41"/>
                <a:gd name="T4" fmla="*/ 270930 w 83"/>
                <a:gd name="T5" fmla="*/ 79859 h 41"/>
                <a:gd name="T6" fmla="*/ 351457 w 83"/>
                <a:gd name="T7" fmla="*/ 13585 h 41"/>
                <a:gd name="T8" fmla="*/ 417789 w 83"/>
                <a:gd name="T9" fmla="*/ 13585 h 41"/>
                <a:gd name="T10" fmla="*/ 378738 w 83"/>
                <a:gd name="T11" fmla="*/ 55493 h 41"/>
                <a:gd name="T12" fmla="*/ 310074 w 83"/>
                <a:gd name="T13" fmla="*/ 121761 h 41"/>
                <a:gd name="T14" fmla="*/ 310074 w 83"/>
                <a:gd name="T15" fmla="*/ 163093 h 41"/>
                <a:gd name="T16" fmla="*/ 378738 w 83"/>
                <a:gd name="T17" fmla="*/ 135346 h 41"/>
                <a:gd name="T18" fmla="*/ 525480 w 83"/>
                <a:gd name="T19" fmla="*/ 201620 h 41"/>
                <a:gd name="T20" fmla="*/ 581121 w 83"/>
                <a:gd name="T21" fmla="*/ 215205 h 41"/>
                <a:gd name="T22" fmla="*/ 594720 w 83"/>
                <a:gd name="T23" fmla="*/ 229366 h 41"/>
                <a:gd name="T24" fmla="*/ 661053 w 83"/>
                <a:gd name="T25" fmla="*/ 173873 h 41"/>
                <a:gd name="T26" fmla="*/ 862865 w 83"/>
                <a:gd name="T27" fmla="*/ 107605 h 41"/>
                <a:gd name="T28" fmla="*/ 849270 w 83"/>
                <a:gd name="T29" fmla="*/ 148937 h 41"/>
                <a:gd name="T30" fmla="*/ 890624 w 83"/>
                <a:gd name="T31" fmla="*/ 188029 h 41"/>
                <a:gd name="T32" fmla="*/ 971151 w 83"/>
                <a:gd name="T33" fmla="*/ 173873 h 41"/>
                <a:gd name="T34" fmla="*/ 1026104 w 83"/>
                <a:gd name="T35" fmla="*/ 242951 h 41"/>
                <a:gd name="T36" fmla="*/ 1106601 w 83"/>
                <a:gd name="T37" fmla="*/ 257107 h 41"/>
                <a:gd name="T38" fmla="*/ 1106601 w 83"/>
                <a:gd name="T39" fmla="*/ 281951 h 41"/>
                <a:gd name="T40" fmla="*/ 1065248 w 83"/>
                <a:gd name="T41" fmla="*/ 281951 h 41"/>
                <a:gd name="T42" fmla="*/ 1012510 w 83"/>
                <a:gd name="T43" fmla="*/ 281951 h 41"/>
                <a:gd name="T44" fmla="*/ 931983 w 83"/>
                <a:gd name="T45" fmla="*/ 281951 h 41"/>
                <a:gd name="T46" fmla="*/ 931983 w 83"/>
                <a:gd name="T47" fmla="*/ 323259 h 41"/>
                <a:gd name="T48" fmla="*/ 837886 w 83"/>
                <a:gd name="T49" fmla="*/ 281951 h 41"/>
                <a:gd name="T50" fmla="*/ 769339 w 83"/>
                <a:gd name="T51" fmla="*/ 309102 h 41"/>
                <a:gd name="T52" fmla="*/ 741457 w 83"/>
                <a:gd name="T53" fmla="*/ 336849 h 41"/>
                <a:gd name="T54" fmla="*/ 675242 w 83"/>
                <a:gd name="T55" fmla="*/ 336849 h 41"/>
                <a:gd name="T56" fmla="*/ 619577 w 83"/>
                <a:gd name="T57" fmla="*/ 403117 h 41"/>
                <a:gd name="T58" fmla="*/ 633171 w 83"/>
                <a:gd name="T59" fmla="*/ 378298 h 41"/>
                <a:gd name="T60" fmla="*/ 594720 w 83"/>
                <a:gd name="T61" fmla="*/ 378298 h 41"/>
                <a:gd name="T62" fmla="*/ 566956 w 83"/>
                <a:gd name="T63" fmla="*/ 364590 h 41"/>
                <a:gd name="T64" fmla="*/ 539645 w 83"/>
                <a:gd name="T65" fmla="*/ 430863 h 41"/>
                <a:gd name="T66" fmla="*/ 487030 w 83"/>
                <a:gd name="T67" fmla="*/ 510722 h 41"/>
                <a:gd name="T68" fmla="*/ 459148 w 83"/>
                <a:gd name="T69" fmla="*/ 524902 h 41"/>
                <a:gd name="T70" fmla="*/ 472859 w 83"/>
                <a:gd name="T71" fmla="*/ 486351 h 41"/>
                <a:gd name="T72" fmla="*/ 431384 w 83"/>
                <a:gd name="T73" fmla="*/ 486351 h 41"/>
                <a:gd name="T74" fmla="*/ 403600 w 83"/>
                <a:gd name="T75" fmla="*/ 389556 h 41"/>
                <a:gd name="T76" fmla="*/ 392933 w 83"/>
                <a:gd name="T77" fmla="*/ 378298 h 41"/>
                <a:gd name="T78" fmla="*/ 310074 w 83"/>
                <a:gd name="T79" fmla="*/ 351005 h 41"/>
                <a:gd name="T80" fmla="*/ 295909 w 83"/>
                <a:gd name="T81" fmla="*/ 351005 h 41"/>
                <a:gd name="T82" fmla="*/ 215977 w 83"/>
                <a:gd name="T83" fmla="*/ 323259 h 41"/>
                <a:gd name="T84" fmla="*/ 55524 w 83"/>
                <a:gd name="T85" fmla="*/ 257107 h 41"/>
                <a:gd name="T86" fmla="*/ 0 w 83"/>
                <a:gd name="T87" fmla="*/ 229366 h 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3"/>
                <a:gd name="T133" fmla="*/ 0 h 41"/>
                <a:gd name="T134" fmla="*/ 83 w 83"/>
                <a:gd name="T135" fmla="*/ 41 h 4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3" y="32"/>
                  </a:lnTo>
                  <a:lnTo>
                    <a:pt x="32" y="30"/>
                  </a:lnTo>
                  <a:lnTo>
                    <a:pt x="30" y="29"/>
                  </a:lnTo>
                  <a:lnTo>
                    <a:pt x="28" y="29"/>
                  </a:lnTo>
                  <a:lnTo>
                    <a:pt x="28" y="28"/>
                  </a:lnTo>
                  <a:lnTo>
                    <a:pt x="29" y="28"/>
                  </a:lnTo>
                  <a:lnTo>
                    <a:pt x="28" y="27"/>
                  </a:lnTo>
                  <a:lnTo>
                    <a:pt x="26" y="26"/>
                  </a:lnTo>
                  <a:lnTo>
                    <a:pt x="23" y="26"/>
                  </a:lnTo>
                  <a:lnTo>
                    <a:pt x="22" y="26"/>
                  </a:lnTo>
                  <a:lnTo>
                    <a:pt x="20" y="26"/>
                  </a:lnTo>
                  <a:lnTo>
                    <a:pt x="18" y="24"/>
                  </a:lnTo>
                  <a:lnTo>
                    <a:pt x="16" y="24"/>
                  </a:lnTo>
                  <a:lnTo>
                    <a:pt x="5" y="22"/>
                  </a:lnTo>
                  <a:lnTo>
                    <a:pt x="4" y="21"/>
                  </a:lnTo>
                  <a:lnTo>
                    <a:pt x="4" y="19"/>
                  </a:lnTo>
                  <a:lnTo>
                    <a:pt x="3" y="19"/>
                  </a:lnTo>
                  <a:lnTo>
                    <a:pt x="1" y="18"/>
                  </a:lnTo>
                  <a:lnTo>
                    <a:pt x="0" y="17"/>
                  </a:lnTo>
                  <a:close/>
                </a:path>
              </a:pathLst>
            </a:custGeom>
            <a:solidFill>
              <a:srgbClr val="ED4213"/>
            </a:solidFill>
            <a:ln w="12700" cmpd="sng">
              <a:solidFill>
                <a:schemeClr val="tx1"/>
              </a:solidFill>
              <a:prstDash val="solid"/>
              <a:round/>
              <a:headEnd/>
              <a:tailEnd/>
            </a:ln>
          </p:spPr>
          <p:txBody>
            <a:bodyPr/>
            <a:lstStyle/>
            <a:p>
              <a:endParaRPr lang="en-US"/>
            </a:p>
          </p:txBody>
        </p:sp>
      </p:grpSp>
      <p:sp>
        <p:nvSpPr>
          <p:cNvPr id="59" name="Freeform 54"/>
          <p:cNvSpPr>
            <a:spLocks/>
          </p:cNvSpPr>
          <p:nvPr/>
        </p:nvSpPr>
        <p:spPr bwMode="auto">
          <a:xfrm>
            <a:off x="6159500" y="2917825"/>
            <a:ext cx="327025" cy="557213"/>
          </a:xfrm>
          <a:custGeom>
            <a:avLst/>
            <a:gdLst>
              <a:gd name="T0" fmla="*/ 2147483647 w 40"/>
              <a:gd name="T1" fmla="*/ 2147483647 h 72"/>
              <a:gd name="T2" fmla="*/ 2147483647 w 40"/>
              <a:gd name="T3" fmla="*/ 2147483647 h 72"/>
              <a:gd name="T4" fmla="*/ 2147483647 w 40"/>
              <a:gd name="T5" fmla="*/ 2147483647 h 72"/>
              <a:gd name="T6" fmla="*/ 2147483647 w 40"/>
              <a:gd name="T7" fmla="*/ 2147483647 h 72"/>
              <a:gd name="T8" fmla="*/ 2147483647 w 40"/>
              <a:gd name="T9" fmla="*/ 2147483647 h 72"/>
              <a:gd name="T10" fmla="*/ 2147483647 w 40"/>
              <a:gd name="T11" fmla="*/ 2147483647 h 72"/>
              <a:gd name="T12" fmla="*/ 2147483647 w 40"/>
              <a:gd name="T13" fmla="*/ 2147483647 h 72"/>
              <a:gd name="T14" fmla="*/ 2147483647 w 40"/>
              <a:gd name="T15" fmla="*/ 2147483647 h 72"/>
              <a:gd name="T16" fmla="*/ 2147483647 w 40"/>
              <a:gd name="T17" fmla="*/ 2147483647 h 72"/>
              <a:gd name="T18" fmla="*/ 2147483647 w 40"/>
              <a:gd name="T19" fmla="*/ 2147483647 h 72"/>
              <a:gd name="T20" fmla="*/ 0 w 40"/>
              <a:gd name="T21" fmla="*/ 2147483647 h 72"/>
              <a:gd name="T22" fmla="*/ 0 w 40"/>
              <a:gd name="T23" fmla="*/ 2147483647 h 72"/>
              <a:gd name="T24" fmla="*/ 0 w 40"/>
              <a:gd name="T25" fmla="*/ 2147483647 h 72"/>
              <a:gd name="T26" fmla="*/ 0 w 40"/>
              <a:gd name="T27" fmla="*/ 2147483647 h 72"/>
              <a:gd name="T28" fmla="*/ 0 w 40"/>
              <a:gd name="T29" fmla="*/ 2147483647 h 72"/>
              <a:gd name="T30" fmla="*/ 0 w 40"/>
              <a:gd name="T31" fmla="*/ 2147483647 h 72"/>
              <a:gd name="T32" fmla="*/ 2147483647 w 40"/>
              <a:gd name="T33" fmla="*/ 2147483647 h 72"/>
              <a:gd name="T34" fmla="*/ 2147483647 w 40"/>
              <a:gd name="T35" fmla="*/ 2147483647 h 72"/>
              <a:gd name="T36" fmla="*/ 2147483647 w 40"/>
              <a:gd name="T37" fmla="*/ 2147483647 h 72"/>
              <a:gd name="T38" fmla="*/ 2147483647 w 40"/>
              <a:gd name="T39" fmla="*/ 2147483647 h 72"/>
              <a:gd name="T40" fmla="*/ 2147483647 w 40"/>
              <a:gd name="T41" fmla="*/ 2147483647 h 72"/>
              <a:gd name="T42" fmla="*/ 2147483647 w 40"/>
              <a:gd name="T43" fmla="*/ 2147483647 h 72"/>
              <a:gd name="T44" fmla="*/ 2147483647 w 40"/>
              <a:gd name="T45" fmla="*/ 2147483647 h 72"/>
              <a:gd name="T46" fmla="*/ 2147483647 w 40"/>
              <a:gd name="T47" fmla="*/ 2147483647 h 72"/>
              <a:gd name="T48" fmla="*/ 2147483647 w 40"/>
              <a:gd name="T49" fmla="*/ 2147483647 h 72"/>
              <a:gd name="T50" fmla="*/ 2147483647 w 40"/>
              <a:gd name="T51" fmla="*/ 2147483647 h 72"/>
              <a:gd name="T52" fmla="*/ 2147483647 w 40"/>
              <a:gd name="T53" fmla="*/ 2147483647 h 72"/>
              <a:gd name="T54" fmla="*/ 2147483647 w 40"/>
              <a:gd name="T55" fmla="*/ 2147483647 h 72"/>
              <a:gd name="T56" fmla="*/ 2147483647 w 40"/>
              <a:gd name="T57" fmla="*/ 2147483647 h 72"/>
              <a:gd name="T58" fmla="*/ 2147483647 w 40"/>
              <a:gd name="T59" fmla="*/ 2147483647 h 72"/>
              <a:gd name="T60" fmla="*/ 2147483647 w 40"/>
              <a:gd name="T61" fmla="*/ 2147483647 h 72"/>
              <a:gd name="T62" fmla="*/ 2147483647 w 40"/>
              <a:gd name="T63" fmla="*/ 2147483647 h 72"/>
              <a:gd name="T64" fmla="*/ 2147483647 w 40"/>
              <a:gd name="T65" fmla="*/ 2147483647 h 72"/>
              <a:gd name="T66" fmla="*/ 2147483647 w 40"/>
              <a:gd name="T67" fmla="*/ 2147483647 h 72"/>
              <a:gd name="T68" fmla="*/ 2147483647 w 40"/>
              <a:gd name="T69" fmla="*/ 2147483647 h 72"/>
              <a:gd name="T70" fmla="*/ 2147483647 w 40"/>
              <a:gd name="T71" fmla="*/ 2147483647 h 72"/>
              <a:gd name="T72" fmla="*/ 2147483647 w 40"/>
              <a:gd name="T73" fmla="*/ 2147483647 h 72"/>
              <a:gd name="T74" fmla="*/ 2147483647 w 40"/>
              <a:gd name="T75" fmla="*/ 2147483647 h 72"/>
              <a:gd name="T76" fmla="*/ 2147483647 w 40"/>
              <a:gd name="T77" fmla="*/ 2147483647 h 72"/>
              <a:gd name="T78" fmla="*/ 2147483647 w 40"/>
              <a:gd name="T79" fmla="*/ 2147483647 h 72"/>
              <a:gd name="T80" fmla="*/ 2147483647 w 40"/>
              <a:gd name="T81" fmla="*/ 2147483647 h 72"/>
              <a:gd name="T82" fmla="*/ 2147483647 w 40"/>
              <a:gd name="T83" fmla="*/ 2147483647 h 72"/>
              <a:gd name="T84" fmla="*/ 2147483647 w 40"/>
              <a:gd name="T85" fmla="*/ 2147483647 h 72"/>
              <a:gd name="T86" fmla="*/ 2147483647 w 40"/>
              <a:gd name="T87" fmla="*/ 2147483647 h 72"/>
              <a:gd name="T88" fmla="*/ 2147483647 w 40"/>
              <a:gd name="T89" fmla="*/ 2147483647 h 72"/>
              <a:gd name="T90" fmla="*/ 2147483647 w 40"/>
              <a:gd name="T91" fmla="*/ 2147483647 h 72"/>
              <a:gd name="T92" fmla="*/ 2147483647 w 40"/>
              <a:gd name="T93" fmla="*/ 2147483647 h 72"/>
              <a:gd name="T94" fmla="*/ 2147483647 w 40"/>
              <a:gd name="T95" fmla="*/ 0 h 72"/>
              <a:gd name="T96" fmla="*/ 2147483647 w 40"/>
              <a:gd name="T97" fmla="*/ 2147483647 h 72"/>
              <a:gd name="T98" fmla="*/ 2147483647 w 40"/>
              <a:gd name="T99" fmla="*/ 2147483647 h 72"/>
              <a:gd name="T100" fmla="*/ 2147483647 w 40"/>
              <a:gd name="T101" fmla="*/ 2147483647 h 72"/>
              <a:gd name="T102" fmla="*/ 2147483647 w 40"/>
              <a:gd name="T103" fmla="*/ 2147483647 h 72"/>
              <a:gd name="T104" fmla="*/ 2147483647 w 40"/>
              <a:gd name="T105" fmla="*/ 2147483647 h 72"/>
              <a:gd name="T106" fmla="*/ 2147483647 w 40"/>
              <a:gd name="T107" fmla="*/ 2147483647 h 72"/>
              <a:gd name="T108" fmla="*/ 2147483647 w 40"/>
              <a:gd name="T109" fmla="*/ 2147483647 h 7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0"/>
              <a:gd name="T166" fmla="*/ 0 h 72"/>
              <a:gd name="T167" fmla="*/ 40 w 40"/>
              <a:gd name="T168" fmla="*/ 72 h 7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2"/>
                </a:lnTo>
                <a:lnTo>
                  <a:pt x="1" y="72"/>
                </a:lnTo>
                <a:lnTo>
                  <a:pt x="2" y="72"/>
                </a:lnTo>
                <a:lnTo>
                  <a:pt x="2" y="71"/>
                </a:lnTo>
                <a:lnTo>
                  <a:pt x="2" y="70"/>
                </a:lnTo>
                <a:lnTo>
                  <a:pt x="5" y="70"/>
                </a:lnTo>
                <a:lnTo>
                  <a:pt x="8" y="69"/>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5"/>
                </a:lnTo>
                <a:lnTo>
                  <a:pt x="35" y="1"/>
                </a:lnTo>
                <a:lnTo>
                  <a:pt x="35" y="0"/>
                </a:lnTo>
                <a:lnTo>
                  <a:pt x="9" y="3"/>
                </a:lnTo>
                <a:lnTo>
                  <a:pt x="8" y="4"/>
                </a:lnTo>
                <a:lnTo>
                  <a:pt x="6" y="5"/>
                </a:lnTo>
                <a:lnTo>
                  <a:pt x="5" y="6"/>
                </a:lnTo>
                <a:lnTo>
                  <a:pt x="3" y="6"/>
                </a:lnTo>
                <a:lnTo>
                  <a:pt x="1" y="5"/>
                </a:lnTo>
                <a:close/>
              </a:path>
            </a:pathLst>
          </a:custGeom>
          <a:solidFill>
            <a:srgbClr val="ED4213"/>
          </a:solidFill>
          <a:ln w="12700" cmpd="sng">
            <a:solidFill>
              <a:schemeClr val="tx1"/>
            </a:solidFill>
            <a:prstDash val="solid"/>
            <a:round/>
            <a:headEnd/>
            <a:tailEnd/>
          </a:ln>
        </p:spPr>
        <p:txBody>
          <a:bodyPr/>
          <a:lstStyle/>
          <a:p>
            <a:endParaRPr lang="en-US"/>
          </a:p>
        </p:txBody>
      </p:sp>
      <p:sp>
        <p:nvSpPr>
          <p:cNvPr id="60" name="Freeform 58"/>
          <p:cNvSpPr>
            <a:spLocks/>
          </p:cNvSpPr>
          <p:nvPr/>
        </p:nvSpPr>
        <p:spPr bwMode="auto">
          <a:xfrm>
            <a:off x="6721475" y="3730625"/>
            <a:ext cx="560388" cy="409575"/>
          </a:xfrm>
          <a:custGeom>
            <a:avLst/>
            <a:gdLst>
              <a:gd name="T0" fmla="*/ 2147483647 w 69"/>
              <a:gd name="T1" fmla="*/ 2147483647 h 53"/>
              <a:gd name="T2" fmla="*/ 2147483647 w 69"/>
              <a:gd name="T3" fmla="*/ 2147483647 h 53"/>
              <a:gd name="T4" fmla="*/ 2147483647 w 69"/>
              <a:gd name="T5" fmla="*/ 2147483647 h 53"/>
              <a:gd name="T6" fmla="*/ 2147483647 w 69"/>
              <a:gd name="T7" fmla="*/ 2147483647 h 53"/>
              <a:gd name="T8" fmla="*/ 2147483647 w 69"/>
              <a:gd name="T9" fmla="*/ 2147483647 h 53"/>
              <a:gd name="T10" fmla="*/ 2147483647 w 69"/>
              <a:gd name="T11" fmla="*/ 2147483647 h 53"/>
              <a:gd name="T12" fmla="*/ 2147483647 w 69"/>
              <a:gd name="T13" fmla="*/ 2147483647 h 53"/>
              <a:gd name="T14" fmla="*/ 2147483647 w 69"/>
              <a:gd name="T15" fmla="*/ 2147483647 h 53"/>
              <a:gd name="T16" fmla="*/ 2147483647 w 69"/>
              <a:gd name="T17" fmla="*/ 2147483647 h 53"/>
              <a:gd name="T18" fmla="*/ 2147483647 w 69"/>
              <a:gd name="T19" fmla="*/ 2147483647 h 53"/>
              <a:gd name="T20" fmla="*/ 2147483647 w 69"/>
              <a:gd name="T21" fmla="*/ 2147483647 h 53"/>
              <a:gd name="T22" fmla="*/ 2147483647 w 69"/>
              <a:gd name="T23" fmla="*/ 2147483647 h 53"/>
              <a:gd name="T24" fmla="*/ 2147483647 w 69"/>
              <a:gd name="T25" fmla="*/ 2147483647 h 53"/>
              <a:gd name="T26" fmla="*/ 2147483647 w 69"/>
              <a:gd name="T27" fmla="*/ 2147483647 h 53"/>
              <a:gd name="T28" fmla="*/ 2147483647 w 69"/>
              <a:gd name="T29" fmla="*/ 2147483647 h 53"/>
              <a:gd name="T30" fmla="*/ 2147483647 w 69"/>
              <a:gd name="T31" fmla="*/ 2147483647 h 53"/>
              <a:gd name="T32" fmla="*/ 2147483647 w 69"/>
              <a:gd name="T33" fmla="*/ 2147483647 h 53"/>
              <a:gd name="T34" fmla="*/ 2147483647 w 69"/>
              <a:gd name="T35" fmla="*/ 2147483647 h 53"/>
              <a:gd name="T36" fmla="*/ 2147483647 w 69"/>
              <a:gd name="T37" fmla="*/ 2147483647 h 53"/>
              <a:gd name="T38" fmla="*/ 2147483647 w 69"/>
              <a:gd name="T39" fmla="*/ 2147483647 h 53"/>
              <a:gd name="T40" fmla="*/ 2147483647 w 69"/>
              <a:gd name="T41" fmla="*/ 2147483647 h 53"/>
              <a:gd name="T42" fmla="*/ 2147483647 w 69"/>
              <a:gd name="T43" fmla="*/ 2147483647 h 53"/>
              <a:gd name="T44" fmla="*/ 2147483647 w 69"/>
              <a:gd name="T45" fmla="*/ 2147483647 h 53"/>
              <a:gd name="T46" fmla="*/ 2147483647 w 69"/>
              <a:gd name="T47" fmla="*/ 2147483647 h 53"/>
              <a:gd name="T48" fmla="*/ 2147483647 w 69"/>
              <a:gd name="T49" fmla="*/ 2147483647 h 53"/>
              <a:gd name="T50" fmla="*/ 2147483647 w 69"/>
              <a:gd name="T51" fmla="*/ 2147483647 h 53"/>
              <a:gd name="T52" fmla="*/ 2147483647 w 69"/>
              <a:gd name="T53" fmla="*/ 2147483647 h 53"/>
              <a:gd name="T54" fmla="*/ 2147483647 w 69"/>
              <a:gd name="T55" fmla="*/ 2147483647 h 53"/>
              <a:gd name="T56" fmla="*/ 2147483647 w 69"/>
              <a:gd name="T57" fmla="*/ 2147483647 h 53"/>
              <a:gd name="T58" fmla="*/ 2147483647 w 69"/>
              <a:gd name="T59" fmla="*/ 2147483647 h 53"/>
              <a:gd name="T60" fmla="*/ 2147483647 w 69"/>
              <a:gd name="T61" fmla="*/ 2147483647 h 53"/>
              <a:gd name="T62" fmla="*/ 2147483647 w 69"/>
              <a:gd name="T63" fmla="*/ 2147483647 h 53"/>
              <a:gd name="T64" fmla="*/ 2147483647 w 69"/>
              <a:gd name="T65" fmla="*/ 2147483647 h 53"/>
              <a:gd name="T66" fmla="*/ 2147483647 w 69"/>
              <a:gd name="T67" fmla="*/ 2147483647 h 53"/>
              <a:gd name="T68" fmla="*/ 2147483647 w 69"/>
              <a:gd name="T69" fmla="*/ 2147483647 h 53"/>
              <a:gd name="T70" fmla="*/ 2147483647 w 69"/>
              <a:gd name="T71" fmla="*/ 2147483647 h 53"/>
              <a:gd name="T72" fmla="*/ 2147483647 w 69"/>
              <a:gd name="T73" fmla="*/ 2147483647 h 53"/>
              <a:gd name="T74" fmla="*/ 2147483647 w 69"/>
              <a:gd name="T75" fmla="*/ 2147483647 h 53"/>
              <a:gd name="T76" fmla="*/ 2147483647 w 69"/>
              <a:gd name="T77" fmla="*/ 2147483647 h 53"/>
              <a:gd name="T78" fmla="*/ 2147483647 w 69"/>
              <a:gd name="T79" fmla="*/ 2147483647 h 53"/>
              <a:gd name="T80" fmla="*/ 2147483647 w 69"/>
              <a:gd name="T81" fmla="*/ 2147483647 h 53"/>
              <a:gd name="T82" fmla="*/ 2147483647 w 69"/>
              <a:gd name="T83" fmla="*/ 2147483647 h 53"/>
              <a:gd name="T84" fmla="*/ 2147483647 w 69"/>
              <a:gd name="T85" fmla="*/ 2147483647 h 53"/>
              <a:gd name="T86" fmla="*/ 2147483647 w 69"/>
              <a:gd name="T87" fmla="*/ 2147483647 h 5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9"/>
              <a:gd name="T133" fmla="*/ 0 h 53"/>
              <a:gd name="T134" fmla="*/ 69 w 69"/>
              <a:gd name="T135" fmla="*/ 53 h 5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7"/>
                </a:lnTo>
                <a:lnTo>
                  <a:pt x="7" y="5"/>
                </a:lnTo>
                <a:lnTo>
                  <a:pt x="8" y="5"/>
                </a:lnTo>
                <a:lnTo>
                  <a:pt x="12" y="3"/>
                </a:lnTo>
                <a:lnTo>
                  <a:pt x="12" y="2"/>
                </a:lnTo>
                <a:lnTo>
                  <a:pt x="13" y="2"/>
                </a:lnTo>
                <a:lnTo>
                  <a:pt x="31" y="0"/>
                </a:lnTo>
                <a:lnTo>
                  <a:pt x="31" y="1"/>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5" y="47"/>
                </a:lnTo>
                <a:lnTo>
                  <a:pt x="44" y="48"/>
                </a:lnTo>
                <a:lnTo>
                  <a:pt x="43" y="48"/>
                </a:lnTo>
                <a:lnTo>
                  <a:pt x="43" y="49"/>
                </a:lnTo>
                <a:lnTo>
                  <a:pt x="44" y="49"/>
                </a:lnTo>
                <a:lnTo>
                  <a:pt x="44" y="50"/>
                </a:lnTo>
                <a:lnTo>
                  <a:pt x="43" y="50"/>
                </a:lnTo>
                <a:lnTo>
                  <a:pt x="42" y="51"/>
                </a:lnTo>
                <a:lnTo>
                  <a:pt x="41" y="52"/>
                </a:lnTo>
                <a:close/>
              </a:path>
            </a:pathLst>
          </a:custGeom>
          <a:solidFill>
            <a:srgbClr val="ED4213"/>
          </a:solidFill>
          <a:ln w="12700" cmpd="sng">
            <a:solidFill>
              <a:schemeClr val="tx1"/>
            </a:solidFill>
            <a:prstDash val="solid"/>
            <a:round/>
            <a:headEnd/>
            <a:tailEnd/>
          </a:ln>
        </p:spPr>
        <p:txBody>
          <a:bodyPr/>
          <a:lstStyle/>
          <a:p>
            <a:endParaRPr lang="en-US"/>
          </a:p>
        </p:txBody>
      </p:sp>
      <p:sp>
        <p:nvSpPr>
          <p:cNvPr id="61" name="Freeform 59"/>
          <p:cNvSpPr>
            <a:spLocks/>
          </p:cNvSpPr>
          <p:nvPr/>
        </p:nvSpPr>
        <p:spPr bwMode="auto">
          <a:xfrm>
            <a:off x="6467475" y="3784600"/>
            <a:ext cx="596900" cy="596900"/>
          </a:xfrm>
          <a:custGeom>
            <a:avLst/>
            <a:gdLst>
              <a:gd name="T0" fmla="*/ 2147483647 w 73"/>
              <a:gd name="T1" fmla="*/ 2147483647 h 77"/>
              <a:gd name="T2" fmla="*/ 2147483647 w 73"/>
              <a:gd name="T3" fmla="*/ 2147483647 h 77"/>
              <a:gd name="T4" fmla="*/ 2147483647 w 73"/>
              <a:gd name="T5" fmla="*/ 2147483647 h 77"/>
              <a:gd name="T6" fmla="*/ 2147483647 w 73"/>
              <a:gd name="T7" fmla="*/ 2147483647 h 77"/>
              <a:gd name="T8" fmla="*/ 2147483647 w 73"/>
              <a:gd name="T9" fmla="*/ 2147483647 h 77"/>
              <a:gd name="T10" fmla="*/ 2147483647 w 73"/>
              <a:gd name="T11" fmla="*/ 2147483647 h 77"/>
              <a:gd name="T12" fmla="*/ 2147483647 w 73"/>
              <a:gd name="T13" fmla="*/ 2147483647 h 77"/>
              <a:gd name="T14" fmla="*/ 2147483647 w 73"/>
              <a:gd name="T15" fmla="*/ 2147483647 h 77"/>
              <a:gd name="T16" fmla="*/ 2147483647 w 73"/>
              <a:gd name="T17" fmla="*/ 2147483647 h 77"/>
              <a:gd name="T18" fmla="*/ 2147483647 w 73"/>
              <a:gd name="T19" fmla="*/ 2147483647 h 77"/>
              <a:gd name="T20" fmla="*/ 2147483647 w 73"/>
              <a:gd name="T21" fmla="*/ 2147483647 h 77"/>
              <a:gd name="T22" fmla="*/ 2147483647 w 73"/>
              <a:gd name="T23" fmla="*/ 2147483647 h 77"/>
              <a:gd name="T24" fmla="*/ 2147483647 w 73"/>
              <a:gd name="T25" fmla="*/ 2147483647 h 77"/>
              <a:gd name="T26" fmla="*/ 2147483647 w 73"/>
              <a:gd name="T27" fmla="*/ 2147483647 h 77"/>
              <a:gd name="T28" fmla="*/ 2147483647 w 73"/>
              <a:gd name="T29" fmla="*/ 2147483647 h 77"/>
              <a:gd name="T30" fmla="*/ 2147483647 w 73"/>
              <a:gd name="T31" fmla="*/ 2147483647 h 77"/>
              <a:gd name="T32" fmla="*/ 2147483647 w 73"/>
              <a:gd name="T33" fmla="*/ 2147483647 h 77"/>
              <a:gd name="T34" fmla="*/ 2147483647 w 73"/>
              <a:gd name="T35" fmla="*/ 2147483647 h 77"/>
              <a:gd name="T36" fmla="*/ 2147483647 w 73"/>
              <a:gd name="T37" fmla="*/ 2147483647 h 77"/>
              <a:gd name="T38" fmla="*/ 2147483647 w 73"/>
              <a:gd name="T39" fmla="*/ 2147483647 h 77"/>
              <a:gd name="T40" fmla="*/ 2147483647 w 73"/>
              <a:gd name="T41" fmla="*/ 2147483647 h 77"/>
              <a:gd name="T42" fmla="*/ 2147483647 w 73"/>
              <a:gd name="T43" fmla="*/ 2147483647 h 77"/>
              <a:gd name="T44" fmla="*/ 2147483647 w 73"/>
              <a:gd name="T45" fmla="*/ 2147483647 h 77"/>
              <a:gd name="T46" fmla="*/ 2147483647 w 73"/>
              <a:gd name="T47" fmla="*/ 2147483647 h 77"/>
              <a:gd name="T48" fmla="*/ 2147483647 w 73"/>
              <a:gd name="T49" fmla="*/ 2147483647 h 77"/>
              <a:gd name="T50" fmla="*/ 2147483647 w 73"/>
              <a:gd name="T51" fmla="*/ 2147483647 h 77"/>
              <a:gd name="T52" fmla="*/ 2147483647 w 73"/>
              <a:gd name="T53" fmla="*/ 2147483647 h 77"/>
              <a:gd name="T54" fmla="*/ 2147483647 w 73"/>
              <a:gd name="T55" fmla="*/ 2147483647 h 77"/>
              <a:gd name="T56" fmla="*/ 2147483647 w 73"/>
              <a:gd name="T57" fmla="*/ 2147483647 h 77"/>
              <a:gd name="T58" fmla="*/ 2147483647 w 73"/>
              <a:gd name="T59" fmla="*/ 2147483647 h 77"/>
              <a:gd name="T60" fmla="*/ 2147483647 w 73"/>
              <a:gd name="T61" fmla="*/ 2147483647 h 77"/>
              <a:gd name="T62" fmla="*/ 2147483647 w 73"/>
              <a:gd name="T63" fmla="*/ 2147483647 h 77"/>
              <a:gd name="T64" fmla="*/ 2147483647 w 73"/>
              <a:gd name="T65" fmla="*/ 2147483647 h 77"/>
              <a:gd name="T66" fmla="*/ 2147483647 w 73"/>
              <a:gd name="T67" fmla="*/ 2147483647 h 77"/>
              <a:gd name="T68" fmla="*/ 2147483647 w 73"/>
              <a:gd name="T69" fmla="*/ 2147483647 h 77"/>
              <a:gd name="T70" fmla="*/ 2147483647 w 73"/>
              <a:gd name="T71" fmla="*/ 2147483647 h 77"/>
              <a:gd name="T72" fmla="*/ 2147483647 w 73"/>
              <a:gd name="T73" fmla="*/ 2147483647 h 77"/>
              <a:gd name="T74" fmla="*/ 2147483647 w 73"/>
              <a:gd name="T75" fmla="*/ 2147483647 h 77"/>
              <a:gd name="T76" fmla="*/ 2147483647 w 73"/>
              <a:gd name="T77" fmla="*/ 2147483647 h 77"/>
              <a:gd name="T78" fmla="*/ 2147483647 w 73"/>
              <a:gd name="T79" fmla="*/ 0 h 77"/>
              <a:gd name="T80" fmla="*/ 0 w 73"/>
              <a:gd name="T81" fmla="*/ 2147483647 h 7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77"/>
              <a:gd name="T125" fmla="*/ 73 w 73"/>
              <a:gd name="T126" fmla="*/ 77 h 7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0"/>
                </a:lnTo>
                <a:lnTo>
                  <a:pt x="13" y="3"/>
                </a:lnTo>
                <a:lnTo>
                  <a:pt x="0" y="5"/>
                </a:lnTo>
                <a:close/>
              </a:path>
            </a:pathLst>
          </a:custGeom>
          <a:solidFill>
            <a:srgbClr val="ED4213"/>
          </a:solidFill>
          <a:ln w="12700" cmpd="sng">
            <a:solidFill>
              <a:schemeClr val="tx1"/>
            </a:solidFill>
            <a:prstDash val="solid"/>
            <a:round/>
            <a:headEnd/>
            <a:tailEnd/>
          </a:ln>
        </p:spPr>
        <p:txBody>
          <a:bodyPr/>
          <a:lstStyle/>
          <a:p>
            <a:endParaRPr lang="en-US"/>
          </a:p>
        </p:txBody>
      </p:sp>
      <p:sp>
        <p:nvSpPr>
          <p:cNvPr id="62" name="Freeform 60"/>
          <p:cNvSpPr>
            <a:spLocks/>
          </p:cNvSpPr>
          <p:nvPr/>
        </p:nvSpPr>
        <p:spPr bwMode="auto">
          <a:xfrm>
            <a:off x="7029450" y="3041650"/>
            <a:ext cx="506413" cy="223838"/>
          </a:xfrm>
          <a:custGeom>
            <a:avLst/>
            <a:gdLst>
              <a:gd name="T0" fmla="*/ 2147483647 w 62"/>
              <a:gd name="T1" fmla="*/ 2147483647 h 29"/>
              <a:gd name="T2" fmla="*/ 2147483647 w 62"/>
              <a:gd name="T3" fmla="*/ 2147483647 h 29"/>
              <a:gd name="T4" fmla="*/ 2147483647 w 62"/>
              <a:gd name="T5" fmla="*/ 2147483647 h 29"/>
              <a:gd name="T6" fmla="*/ 2147483647 w 62"/>
              <a:gd name="T7" fmla="*/ 2147483647 h 29"/>
              <a:gd name="T8" fmla="*/ 2147483647 w 62"/>
              <a:gd name="T9" fmla="*/ 2147483647 h 29"/>
              <a:gd name="T10" fmla="*/ 2147483647 w 62"/>
              <a:gd name="T11" fmla="*/ 2147483647 h 29"/>
              <a:gd name="T12" fmla="*/ 2147483647 w 62"/>
              <a:gd name="T13" fmla="*/ 2147483647 h 29"/>
              <a:gd name="T14" fmla="*/ 2147483647 w 62"/>
              <a:gd name="T15" fmla="*/ 2147483647 h 29"/>
              <a:gd name="T16" fmla="*/ 2147483647 w 62"/>
              <a:gd name="T17" fmla="*/ 2147483647 h 29"/>
              <a:gd name="T18" fmla="*/ 2147483647 w 62"/>
              <a:gd name="T19" fmla="*/ 2147483647 h 29"/>
              <a:gd name="T20" fmla="*/ 2147483647 w 62"/>
              <a:gd name="T21" fmla="*/ 2147483647 h 29"/>
              <a:gd name="T22" fmla="*/ 2147483647 w 62"/>
              <a:gd name="T23" fmla="*/ 2147483647 h 29"/>
              <a:gd name="T24" fmla="*/ 2147483647 w 62"/>
              <a:gd name="T25" fmla="*/ 2147483647 h 29"/>
              <a:gd name="T26" fmla="*/ 2147483647 w 62"/>
              <a:gd name="T27" fmla="*/ 2147483647 h 29"/>
              <a:gd name="T28" fmla="*/ 2147483647 w 62"/>
              <a:gd name="T29" fmla="*/ 2147483647 h 29"/>
              <a:gd name="T30" fmla="*/ 2147483647 w 62"/>
              <a:gd name="T31" fmla="*/ 2147483647 h 29"/>
              <a:gd name="T32" fmla="*/ 2147483647 w 62"/>
              <a:gd name="T33" fmla="*/ 2147483647 h 29"/>
              <a:gd name="T34" fmla="*/ 2147483647 w 62"/>
              <a:gd name="T35" fmla="*/ 2147483647 h 29"/>
              <a:gd name="T36" fmla="*/ 2147483647 w 62"/>
              <a:gd name="T37" fmla="*/ 2147483647 h 29"/>
              <a:gd name="T38" fmla="*/ 2147483647 w 62"/>
              <a:gd name="T39" fmla="*/ 2147483647 h 29"/>
              <a:gd name="T40" fmla="*/ 2147483647 w 62"/>
              <a:gd name="T41" fmla="*/ 2147483647 h 29"/>
              <a:gd name="T42" fmla="*/ 2147483647 w 62"/>
              <a:gd name="T43" fmla="*/ 2147483647 h 29"/>
              <a:gd name="T44" fmla="*/ 2147483647 w 62"/>
              <a:gd name="T45" fmla="*/ 2147483647 h 29"/>
              <a:gd name="T46" fmla="*/ 2147483647 w 62"/>
              <a:gd name="T47" fmla="*/ 2147483647 h 29"/>
              <a:gd name="T48" fmla="*/ 2147483647 w 62"/>
              <a:gd name="T49" fmla="*/ 2147483647 h 29"/>
              <a:gd name="T50" fmla="*/ 2147483647 w 62"/>
              <a:gd name="T51" fmla="*/ 2147483647 h 29"/>
              <a:gd name="T52" fmla="*/ 2147483647 w 62"/>
              <a:gd name="T53" fmla="*/ 2147483647 h 29"/>
              <a:gd name="T54" fmla="*/ 2147483647 w 62"/>
              <a:gd name="T55" fmla="*/ 2147483647 h 29"/>
              <a:gd name="T56" fmla="*/ 2147483647 w 62"/>
              <a:gd name="T57" fmla="*/ 2147483647 h 29"/>
              <a:gd name="T58" fmla="*/ 2147483647 w 62"/>
              <a:gd name="T59" fmla="*/ 2147483647 h 29"/>
              <a:gd name="T60" fmla="*/ 2147483647 w 62"/>
              <a:gd name="T61" fmla="*/ 2147483647 h 29"/>
              <a:gd name="T62" fmla="*/ 2147483647 w 62"/>
              <a:gd name="T63" fmla="*/ 2147483647 h 29"/>
              <a:gd name="T64" fmla="*/ 2147483647 w 62"/>
              <a:gd name="T65" fmla="*/ 2147483647 h 29"/>
              <a:gd name="T66" fmla="*/ 2147483647 w 62"/>
              <a:gd name="T67" fmla="*/ 2147483647 h 29"/>
              <a:gd name="T68" fmla="*/ 2147483647 w 62"/>
              <a:gd name="T69" fmla="*/ 2147483647 h 29"/>
              <a:gd name="T70" fmla="*/ 2147483647 w 62"/>
              <a:gd name="T71" fmla="*/ 2147483647 h 29"/>
              <a:gd name="T72" fmla="*/ 2147483647 w 62"/>
              <a:gd name="T73" fmla="*/ 2147483647 h 29"/>
              <a:gd name="T74" fmla="*/ 2147483647 w 62"/>
              <a:gd name="T75" fmla="*/ 2147483647 h 29"/>
              <a:gd name="T76" fmla="*/ 2147483647 w 62"/>
              <a:gd name="T77" fmla="*/ 2147483647 h 29"/>
              <a:gd name="T78" fmla="*/ 2147483647 w 62"/>
              <a:gd name="T79" fmla="*/ 2147483647 h 29"/>
              <a:gd name="T80" fmla="*/ 2147483647 w 62"/>
              <a:gd name="T81" fmla="*/ 2147483647 h 29"/>
              <a:gd name="T82" fmla="*/ 2147483647 w 62"/>
              <a:gd name="T83" fmla="*/ 2147483647 h 29"/>
              <a:gd name="T84" fmla="*/ 2147483647 w 62"/>
              <a:gd name="T85" fmla="*/ 2147483647 h 29"/>
              <a:gd name="T86" fmla="*/ 2147483647 w 62"/>
              <a:gd name="T87" fmla="*/ 2147483647 h 29"/>
              <a:gd name="T88" fmla="*/ 2147483647 w 62"/>
              <a:gd name="T89" fmla="*/ 2147483647 h 29"/>
              <a:gd name="T90" fmla="*/ 2147483647 w 62"/>
              <a:gd name="T91" fmla="*/ 2147483647 h 29"/>
              <a:gd name="T92" fmla="*/ 2147483647 w 62"/>
              <a:gd name="T93" fmla="*/ 2147483647 h 29"/>
              <a:gd name="T94" fmla="*/ 2147483647 w 62"/>
              <a:gd name="T95" fmla="*/ 2147483647 h 29"/>
              <a:gd name="T96" fmla="*/ 2147483647 w 62"/>
              <a:gd name="T97" fmla="*/ 2147483647 h 29"/>
              <a:gd name="T98" fmla="*/ 2147483647 w 62"/>
              <a:gd name="T99" fmla="*/ 2147483647 h 29"/>
              <a:gd name="T100" fmla="*/ 2147483647 w 62"/>
              <a:gd name="T101" fmla="*/ 2147483647 h 29"/>
              <a:gd name="T102" fmla="*/ 2147483647 w 62"/>
              <a:gd name="T103" fmla="*/ 2147483647 h 29"/>
              <a:gd name="T104" fmla="*/ 2147483647 w 62"/>
              <a:gd name="T105" fmla="*/ 0 h 2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
              <a:gd name="T160" fmla="*/ 0 h 29"/>
              <a:gd name="T161" fmla="*/ 62 w 62"/>
              <a:gd name="T162" fmla="*/ 29 h 2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3" y="23"/>
                </a:lnTo>
                <a:lnTo>
                  <a:pt x="32" y="25"/>
                </a:lnTo>
                <a:lnTo>
                  <a:pt x="33" y="27"/>
                </a:lnTo>
                <a:lnTo>
                  <a:pt x="35" y="27"/>
                </a:lnTo>
                <a:lnTo>
                  <a:pt x="36" y="26"/>
                </a:lnTo>
                <a:lnTo>
                  <a:pt x="38" y="28"/>
                </a:lnTo>
                <a:lnTo>
                  <a:pt x="39" y="28"/>
                </a:lnTo>
                <a:lnTo>
                  <a:pt x="40" y="27"/>
                </a:lnTo>
                <a:lnTo>
                  <a:pt x="42" y="27"/>
                </a:lnTo>
                <a:lnTo>
                  <a:pt x="45" y="28"/>
                </a:lnTo>
                <a:lnTo>
                  <a:pt x="46" y="29"/>
                </a:lnTo>
                <a:lnTo>
                  <a:pt x="47" y="29"/>
                </a:lnTo>
                <a:lnTo>
                  <a:pt x="47" y="28"/>
                </a:lnTo>
                <a:lnTo>
                  <a:pt x="46" y="28"/>
                </a:lnTo>
                <a:lnTo>
                  <a:pt x="45" y="26"/>
                </a:lnTo>
                <a:lnTo>
                  <a:pt x="44" y="25"/>
                </a:lnTo>
                <a:lnTo>
                  <a:pt x="44" y="24"/>
                </a:lnTo>
                <a:lnTo>
                  <a:pt x="45" y="24"/>
                </a:lnTo>
                <a:lnTo>
                  <a:pt x="44" y="23"/>
                </a:lnTo>
                <a:lnTo>
                  <a:pt x="43" y="21"/>
                </a:lnTo>
                <a:lnTo>
                  <a:pt x="41" y="19"/>
                </a:lnTo>
                <a:lnTo>
                  <a:pt x="41" y="17"/>
                </a:lnTo>
                <a:lnTo>
                  <a:pt x="41" y="16"/>
                </a:lnTo>
                <a:lnTo>
                  <a:pt x="41" y="13"/>
                </a:lnTo>
                <a:lnTo>
                  <a:pt x="41" y="12"/>
                </a:lnTo>
                <a:lnTo>
                  <a:pt x="41" y="11"/>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4" y="29"/>
                </a:lnTo>
                <a:lnTo>
                  <a:pt x="55" y="29"/>
                </a:lnTo>
                <a:lnTo>
                  <a:pt x="56" y="28"/>
                </a:lnTo>
                <a:lnTo>
                  <a:pt x="61" y="27"/>
                </a:lnTo>
                <a:lnTo>
                  <a:pt x="61" y="26"/>
                </a:lnTo>
                <a:lnTo>
                  <a:pt x="61" y="25"/>
                </a:lnTo>
                <a:lnTo>
                  <a:pt x="62" y="19"/>
                </a:lnTo>
                <a:lnTo>
                  <a:pt x="54" y="21"/>
                </a:lnTo>
                <a:lnTo>
                  <a:pt x="47"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63" name="Freeform 61"/>
          <p:cNvSpPr>
            <a:spLocks/>
          </p:cNvSpPr>
          <p:nvPr/>
        </p:nvSpPr>
        <p:spPr bwMode="auto">
          <a:xfrm>
            <a:off x="7413625" y="3017838"/>
            <a:ext cx="122238" cy="185737"/>
          </a:xfrm>
          <a:custGeom>
            <a:avLst/>
            <a:gdLst>
              <a:gd name="T0" fmla="*/ 2147483647 w 15"/>
              <a:gd name="T1" fmla="*/ 2147483647 h 24"/>
              <a:gd name="T2" fmla="*/ 2147483647 w 15"/>
              <a:gd name="T3" fmla="*/ 2147483647 h 24"/>
              <a:gd name="T4" fmla="*/ 2147483647 w 15"/>
              <a:gd name="T5" fmla="*/ 2147483647 h 24"/>
              <a:gd name="T6" fmla="*/ 2147483647 w 15"/>
              <a:gd name="T7" fmla="*/ 2147483647 h 24"/>
              <a:gd name="T8" fmla="*/ 2147483647 w 15"/>
              <a:gd name="T9" fmla="*/ 2147483647 h 24"/>
              <a:gd name="T10" fmla="*/ 2147483647 w 15"/>
              <a:gd name="T11" fmla="*/ 2147483647 h 24"/>
              <a:gd name="T12" fmla="*/ 2147483647 w 15"/>
              <a:gd name="T13" fmla="*/ 2147483647 h 24"/>
              <a:gd name="T14" fmla="*/ 2147483647 w 15"/>
              <a:gd name="T15" fmla="*/ 2147483647 h 24"/>
              <a:gd name="T16" fmla="*/ 2147483647 w 15"/>
              <a:gd name="T17" fmla="*/ 2147483647 h 24"/>
              <a:gd name="T18" fmla="*/ 2147483647 w 15"/>
              <a:gd name="T19" fmla="*/ 2147483647 h 24"/>
              <a:gd name="T20" fmla="*/ 2147483647 w 15"/>
              <a:gd name="T21" fmla="*/ 2147483647 h 24"/>
              <a:gd name="T22" fmla="*/ 2147483647 w 15"/>
              <a:gd name="T23" fmla="*/ 2147483647 h 24"/>
              <a:gd name="T24" fmla="*/ 2147483647 w 15"/>
              <a:gd name="T25" fmla="*/ 2147483647 h 24"/>
              <a:gd name="T26" fmla="*/ 2147483647 w 15"/>
              <a:gd name="T27" fmla="*/ 2147483647 h 24"/>
              <a:gd name="T28" fmla="*/ 2147483647 w 15"/>
              <a:gd name="T29" fmla="*/ 0 h 24"/>
              <a:gd name="T30" fmla="*/ 2147483647 w 15"/>
              <a:gd name="T31" fmla="*/ 0 h 24"/>
              <a:gd name="T32" fmla="*/ 2147483647 w 15"/>
              <a:gd name="T33" fmla="*/ 0 h 24"/>
              <a:gd name="T34" fmla="*/ 2147483647 w 15"/>
              <a:gd name="T35" fmla="*/ 2147483647 h 24"/>
              <a:gd name="T36" fmla="*/ 2147483647 w 15"/>
              <a:gd name="T37" fmla="*/ 2147483647 h 24"/>
              <a:gd name="T38" fmla="*/ 2147483647 w 15"/>
              <a:gd name="T39" fmla="*/ 2147483647 h 24"/>
              <a:gd name="T40" fmla="*/ 0 w 15"/>
              <a:gd name="T41" fmla="*/ 2147483647 h 24"/>
              <a:gd name="T42" fmla="*/ 2147483647 w 15"/>
              <a:gd name="T43" fmla="*/ 2147483647 h 24"/>
              <a:gd name="T44" fmla="*/ 2147483647 w 15"/>
              <a:gd name="T45" fmla="*/ 2147483647 h 24"/>
              <a:gd name="T46" fmla="*/ 2147483647 w 15"/>
              <a:gd name="T47" fmla="*/ 2147483647 h 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
              <a:gd name="T73" fmla="*/ 0 h 24"/>
              <a:gd name="T74" fmla="*/ 15 w 15"/>
              <a:gd name="T75" fmla="*/ 24 h 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3"/>
                </a:lnTo>
                <a:lnTo>
                  <a:pt x="5" y="0"/>
                </a:lnTo>
                <a:lnTo>
                  <a:pt x="4" y="0"/>
                </a:lnTo>
                <a:lnTo>
                  <a:pt x="2" y="0"/>
                </a:lnTo>
                <a:lnTo>
                  <a:pt x="1" y="1"/>
                </a:lnTo>
                <a:lnTo>
                  <a:pt x="1" y="2"/>
                </a:lnTo>
                <a:lnTo>
                  <a:pt x="1" y="3"/>
                </a:lnTo>
                <a:lnTo>
                  <a:pt x="0" y="3"/>
                </a:lnTo>
                <a:lnTo>
                  <a:pt x="7" y="24"/>
                </a:lnTo>
                <a:lnTo>
                  <a:pt x="15" y="2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64" name="Freeform 62"/>
          <p:cNvSpPr>
            <a:spLocks/>
          </p:cNvSpPr>
          <p:nvPr/>
        </p:nvSpPr>
        <p:spPr bwMode="auto">
          <a:xfrm>
            <a:off x="7445375" y="2801938"/>
            <a:ext cx="153988" cy="325437"/>
          </a:xfrm>
          <a:custGeom>
            <a:avLst/>
            <a:gdLst>
              <a:gd name="T0" fmla="*/ 0 w 19"/>
              <a:gd name="T1" fmla="*/ 2147483647 h 42"/>
              <a:gd name="T2" fmla="*/ 0 w 19"/>
              <a:gd name="T3" fmla="*/ 2147483647 h 42"/>
              <a:gd name="T4" fmla="*/ 2147483647 w 19"/>
              <a:gd name="T5" fmla="*/ 2147483647 h 42"/>
              <a:gd name="T6" fmla="*/ 2147483647 w 19"/>
              <a:gd name="T7" fmla="*/ 2147483647 h 42"/>
              <a:gd name="T8" fmla="*/ 2147483647 w 19"/>
              <a:gd name="T9" fmla="*/ 2147483647 h 42"/>
              <a:gd name="T10" fmla="*/ 2147483647 w 19"/>
              <a:gd name="T11" fmla="*/ 2147483647 h 42"/>
              <a:gd name="T12" fmla="*/ 2147483647 w 19"/>
              <a:gd name="T13" fmla="*/ 2147483647 h 42"/>
              <a:gd name="T14" fmla="*/ 2147483647 w 19"/>
              <a:gd name="T15" fmla="*/ 2147483647 h 42"/>
              <a:gd name="T16" fmla="*/ 2147483647 w 19"/>
              <a:gd name="T17" fmla="*/ 2147483647 h 42"/>
              <a:gd name="T18" fmla="*/ 2147483647 w 19"/>
              <a:gd name="T19" fmla="*/ 2147483647 h 42"/>
              <a:gd name="T20" fmla="*/ 2147483647 w 19"/>
              <a:gd name="T21" fmla="*/ 2147483647 h 42"/>
              <a:gd name="T22" fmla="*/ 2147483647 w 19"/>
              <a:gd name="T23" fmla="*/ 2147483647 h 42"/>
              <a:gd name="T24" fmla="*/ 2147483647 w 19"/>
              <a:gd name="T25" fmla="*/ 2147483647 h 42"/>
              <a:gd name="T26" fmla="*/ 2147483647 w 19"/>
              <a:gd name="T27" fmla="*/ 2147483647 h 42"/>
              <a:gd name="T28" fmla="*/ 2147483647 w 19"/>
              <a:gd name="T29" fmla="*/ 2147483647 h 42"/>
              <a:gd name="T30" fmla="*/ 2147483647 w 19"/>
              <a:gd name="T31" fmla="*/ 2147483647 h 42"/>
              <a:gd name="T32" fmla="*/ 2147483647 w 19"/>
              <a:gd name="T33" fmla="*/ 2147483647 h 42"/>
              <a:gd name="T34" fmla="*/ 2147483647 w 19"/>
              <a:gd name="T35" fmla="*/ 2147483647 h 42"/>
              <a:gd name="T36" fmla="*/ 2147483647 w 19"/>
              <a:gd name="T37" fmla="*/ 2147483647 h 42"/>
              <a:gd name="T38" fmla="*/ 2147483647 w 19"/>
              <a:gd name="T39" fmla="*/ 2147483647 h 42"/>
              <a:gd name="T40" fmla="*/ 2147483647 w 19"/>
              <a:gd name="T41" fmla="*/ 0 h 42"/>
              <a:gd name="T42" fmla="*/ 2147483647 w 19"/>
              <a:gd name="T43" fmla="*/ 2147483647 h 42"/>
              <a:gd name="T44" fmla="*/ 2147483647 w 19"/>
              <a:gd name="T45" fmla="*/ 2147483647 h 42"/>
              <a:gd name="T46" fmla="*/ 0 w 19"/>
              <a:gd name="T47" fmla="*/ 2147483647 h 42"/>
              <a:gd name="T48" fmla="*/ 2147483647 w 19"/>
              <a:gd name="T49" fmla="*/ 2147483647 h 42"/>
              <a:gd name="T50" fmla="*/ 2147483647 w 19"/>
              <a:gd name="T51" fmla="*/ 2147483647 h 42"/>
              <a:gd name="T52" fmla="*/ 2147483647 w 19"/>
              <a:gd name="T53" fmla="*/ 2147483647 h 42"/>
              <a:gd name="T54" fmla="*/ 2147483647 w 19"/>
              <a:gd name="T55" fmla="*/ 2147483647 h 42"/>
              <a:gd name="T56" fmla="*/ 2147483647 w 19"/>
              <a:gd name="T57" fmla="*/ 2147483647 h 42"/>
              <a:gd name="T58" fmla="*/ 2147483647 w 19"/>
              <a:gd name="T59" fmla="*/ 2147483647 h 42"/>
              <a:gd name="T60" fmla="*/ 2147483647 w 19"/>
              <a:gd name="T61" fmla="*/ 2147483647 h 42"/>
              <a:gd name="T62" fmla="*/ 2147483647 w 19"/>
              <a:gd name="T63" fmla="*/ 2147483647 h 42"/>
              <a:gd name="T64" fmla="*/ 2147483647 w 19"/>
              <a:gd name="T65" fmla="*/ 2147483647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
              <a:gd name="T100" fmla="*/ 0 h 42"/>
              <a:gd name="T101" fmla="*/ 19 w 19"/>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 h="42">
                <a:moveTo>
                  <a:pt x="1" y="28"/>
                </a:moveTo>
                <a:lnTo>
                  <a:pt x="0" y="31"/>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2" y="14"/>
                </a:lnTo>
                <a:lnTo>
                  <a:pt x="12" y="13"/>
                </a:lnTo>
                <a:lnTo>
                  <a:pt x="13"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close/>
              </a:path>
            </a:pathLst>
          </a:custGeom>
          <a:solidFill>
            <a:srgbClr val="FFC66D"/>
          </a:solidFill>
          <a:ln w="12700" cmpd="sng">
            <a:solidFill>
              <a:schemeClr val="tx1"/>
            </a:solidFill>
            <a:prstDash val="solid"/>
            <a:round/>
            <a:headEnd/>
            <a:tailEnd/>
          </a:ln>
        </p:spPr>
        <p:txBody>
          <a:bodyPr/>
          <a:lstStyle/>
          <a:p>
            <a:endParaRPr lang="en-US"/>
          </a:p>
        </p:txBody>
      </p:sp>
      <p:sp>
        <p:nvSpPr>
          <p:cNvPr id="65" name="Freeform 63"/>
          <p:cNvSpPr>
            <a:spLocks/>
          </p:cNvSpPr>
          <p:nvPr/>
        </p:nvSpPr>
        <p:spPr bwMode="auto">
          <a:xfrm>
            <a:off x="7583488" y="2654300"/>
            <a:ext cx="187325" cy="169863"/>
          </a:xfrm>
          <a:custGeom>
            <a:avLst/>
            <a:gdLst>
              <a:gd name="T0" fmla="*/ 0 w 23"/>
              <a:gd name="T1" fmla="*/ 2147483647 h 22"/>
              <a:gd name="T2" fmla="*/ 2147483647 w 23"/>
              <a:gd name="T3" fmla="*/ 2147483647 h 22"/>
              <a:gd name="T4" fmla="*/ 2147483647 w 23"/>
              <a:gd name="T5" fmla="*/ 2147483647 h 22"/>
              <a:gd name="T6" fmla="*/ 2147483647 w 23"/>
              <a:gd name="T7" fmla="*/ 2147483647 h 22"/>
              <a:gd name="T8" fmla="*/ 2147483647 w 23"/>
              <a:gd name="T9" fmla="*/ 2147483647 h 22"/>
              <a:gd name="T10" fmla="*/ 2147483647 w 23"/>
              <a:gd name="T11" fmla="*/ 0 h 22"/>
              <a:gd name="T12" fmla="*/ 2147483647 w 23"/>
              <a:gd name="T13" fmla="*/ 2147483647 h 22"/>
              <a:gd name="T14" fmla="*/ 2147483647 w 23"/>
              <a:gd name="T15" fmla="*/ 2147483647 h 22"/>
              <a:gd name="T16" fmla="*/ 2147483647 w 23"/>
              <a:gd name="T17" fmla="*/ 2147483647 h 22"/>
              <a:gd name="T18" fmla="*/ 2147483647 w 23"/>
              <a:gd name="T19" fmla="*/ 2147483647 h 22"/>
              <a:gd name="T20" fmla="*/ 2147483647 w 23"/>
              <a:gd name="T21" fmla="*/ 2147483647 h 22"/>
              <a:gd name="T22" fmla="*/ 2147483647 w 23"/>
              <a:gd name="T23" fmla="*/ 2147483647 h 22"/>
              <a:gd name="T24" fmla="*/ 2147483647 w 23"/>
              <a:gd name="T25" fmla="*/ 2147483647 h 22"/>
              <a:gd name="T26" fmla="*/ 2147483647 w 23"/>
              <a:gd name="T27" fmla="*/ 2147483647 h 22"/>
              <a:gd name="T28" fmla="*/ 2147483647 w 23"/>
              <a:gd name="T29" fmla="*/ 2147483647 h 22"/>
              <a:gd name="T30" fmla="*/ 2147483647 w 23"/>
              <a:gd name="T31" fmla="*/ 2147483647 h 22"/>
              <a:gd name="T32" fmla="*/ 2147483647 w 23"/>
              <a:gd name="T33" fmla="*/ 2147483647 h 22"/>
              <a:gd name="T34" fmla="*/ 2147483647 w 23"/>
              <a:gd name="T35" fmla="*/ 2147483647 h 22"/>
              <a:gd name="T36" fmla="*/ 2147483647 w 23"/>
              <a:gd name="T37" fmla="*/ 2147483647 h 22"/>
              <a:gd name="T38" fmla="*/ 2147483647 w 23"/>
              <a:gd name="T39" fmla="*/ 2147483647 h 22"/>
              <a:gd name="T40" fmla="*/ 2147483647 w 23"/>
              <a:gd name="T41" fmla="*/ 2147483647 h 22"/>
              <a:gd name="T42" fmla="*/ 2147483647 w 23"/>
              <a:gd name="T43" fmla="*/ 2147483647 h 22"/>
              <a:gd name="T44" fmla="*/ 2147483647 w 23"/>
              <a:gd name="T45" fmla="*/ 2147483647 h 22"/>
              <a:gd name="T46" fmla="*/ 0 w 23"/>
              <a:gd name="T47" fmla="*/ 2147483647 h 22"/>
              <a:gd name="T48" fmla="*/ 2147483647 w 23"/>
              <a:gd name="T49" fmla="*/ 2147483647 h 22"/>
              <a:gd name="T50" fmla="*/ 2147483647 w 23"/>
              <a:gd name="T51" fmla="*/ 2147483647 h 22"/>
              <a:gd name="T52" fmla="*/ 2147483647 w 23"/>
              <a:gd name="T53" fmla="*/ 2147483647 h 22"/>
              <a:gd name="T54" fmla="*/ 0 w 23"/>
              <a:gd name="T55" fmla="*/ 2147483647 h 22"/>
              <a:gd name="T56" fmla="*/ 0 w 23"/>
              <a:gd name="T57" fmla="*/ 2147483647 h 2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
              <a:gd name="T88" fmla="*/ 0 h 22"/>
              <a:gd name="T89" fmla="*/ 23 w 23"/>
              <a:gd name="T90" fmla="*/ 22 h 2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 h="22">
                <a:moveTo>
                  <a:pt x="0" y="4"/>
                </a:moveTo>
                <a:lnTo>
                  <a:pt x="8" y="2"/>
                </a:lnTo>
                <a:lnTo>
                  <a:pt x="8" y="3"/>
                </a:lnTo>
                <a:lnTo>
                  <a:pt x="9" y="3"/>
                </a:lnTo>
                <a:lnTo>
                  <a:pt x="20" y="0"/>
                </a:lnTo>
                <a:lnTo>
                  <a:pt x="23" y="9"/>
                </a:lnTo>
                <a:lnTo>
                  <a:pt x="23" y="10"/>
                </a:lnTo>
                <a:lnTo>
                  <a:pt x="22" y="10"/>
                </a:lnTo>
                <a:lnTo>
                  <a:pt x="23" y="11"/>
                </a:lnTo>
                <a:lnTo>
                  <a:pt x="21" y="12"/>
                </a:lnTo>
                <a:lnTo>
                  <a:pt x="17" y="13"/>
                </a:lnTo>
                <a:lnTo>
                  <a:pt x="16" y="13"/>
                </a:lnTo>
                <a:lnTo>
                  <a:pt x="16" y="14"/>
                </a:lnTo>
                <a:lnTo>
                  <a:pt x="13" y="15"/>
                </a:lnTo>
                <a:lnTo>
                  <a:pt x="10" y="16"/>
                </a:lnTo>
                <a:lnTo>
                  <a:pt x="8" y="18"/>
                </a:lnTo>
                <a:lnTo>
                  <a:pt x="3" y="21"/>
                </a:lnTo>
                <a:lnTo>
                  <a:pt x="2" y="22"/>
                </a:lnTo>
                <a:lnTo>
                  <a:pt x="0" y="21"/>
                </a:lnTo>
                <a:lnTo>
                  <a:pt x="2" y="19"/>
                </a:lnTo>
                <a:lnTo>
                  <a:pt x="2" y="18"/>
                </a:lnTo>
                <a:lnTo>
                  <a:pt x="2" y="17"/>
                </a:lnTo>
                <a:lnTo>
                  <a:pt x="0" y="4"/>
                </a:lnTo>
                <a:close/>
              </a:path>
            </a:pathLst>
          </a:custGeom>
          <a:solidFill>
            <a:srgbClr val="0000A0"/>
          </a:solidFill>
          <a:ln w="12700" cmpd="sng">
            <a:solidFill>
              <a:schemeClr val="tx1"/>
            </a:solidFill>
            <a:prstDash val="solid"/>
            <a:round/>
            <a:headEnd/>
            <a:tailEnd/>
          </a:ln>
        </p:spPr>
        <p:txBody>
          <a:bodyPr/>
          <a:lstStyle/>
          <a:p>
            <a:endParaRPr lang="en-US"/>
          </a:p>
        </p:txBody>
      </p:sp>
      <p:sp>
        <p:nvSpPr>
          <p:cNvPr id="66" name="Freeform 64"/>
          <p:cNvSpPr>
            <a:spLocks/>
          </p:cNvSpPr>
          <p:nvPr/>
        </p:nvSpPr>
        <p:spPr bwMode="auto">
          <a:xfrm>
            <a:off x="7575550" y="2522538"/>
            <a:ext cx="368300" cy="177800"/>
          </a:xfrm>
          <a:custGeom>
            <a:avLst/>
            <a:gdLst>
              <a:gd name="T0" fmla="*/ 2147483647 w 45"/>
              <a:gd name="T1" fmla="*/ 2147483647 h 23"/>
              <a:gd name="T2" fmla="*/ 2147483647 w 45"/>
              <a:gd name="T3" fmla="*/ 2147483647 h 23"/>
              <a:gd name="T4" fmla="*/ 2147483647 w 45"/>
              <a:gd name="T5" fmla="*/ 2147483647 h 23"/>
              <a:gd name="T6" fmla="*/ 2147483647 w 45"/>
              <a:gd name="T7" fmla="*/ 2147483647 h 23"/>
              <a:gd name="T8" fmla="*/ 2147483647 w 45"/>
              <a:gd name="T9" fmla="*/ 0 h 23"/>
              <a:gd name="T10" fmla="*/ 2147483647 w 45"/>
              <a:gd name="T11" fmla="*/ 0 h 23"/>
              <a:gd name="T12" fmla="*/ 2147483647 w 45"/>
              <a:gd name="T13" fmla="*/ 2147483647 h 23"/>
              <a:gd name="T14" fmla="*/ 2147483647 w 45"/>
              <a:gd name="T15" fmla="*/ 2147483647 h 23"/>
              <a:gd name="T16" fmla="*/ 2147483647 w 45"/>
              <a:gd name="T17" fmla="*/ 2147483647 h 23"/>
              <a:gd name="T18" fmla="*/ 2147483647 w 45"/>
              <a:gd name="T19" fmla="*/ 2147483647 h 23"/>
              <a:gd name="T20" fmla="*/ 2147483647 w 45"/>
              <a:gd name="T21" fmla="*/ 2147483647 h 23"/>
              <a:gd name="T22" fmla="*/ 2147483647 w 45"/>
              <a:gd name="T23" fmla="*/ 2147483647 h 23"/>
              <a:gd name="T24" fmla="*/ 2147483647 w 45"/>
              <a:gd name="T25" fmla="*/ 2147483647 h 23"/>
              <a:gd name="T26" fmla="*/ 2147483647 w 45"/>
              <a:gd name="T27" fmla="*/ 2147483647 h 23"/>
              <a:gd name="T28" fmla="*/ 2147483647 w 45"/>
              <a:gd name="T29" fmla="*/ 2147483647 h 23"/>
              <a:gd name="T30" fmla="*/ 2147483647 w 45"/>
              <a:gd name="T31" fmla="*/ 2147483647 h 23"/>
              <a:gd name="T32" fmla="*/ 2147483647 w 45"/>
              <a:gd name="T33" fmla="*/ 2147483647 h 23"/>
              <a:gd name="T34" fmla="*/ 2147483647 w 45"/>
              <a:gd name="T35" fmla="*/ 2147483647 h 23"/>
              <a:gd name="T36" fmla="*/ 2147483647 w 45"/>
              <a:gd name="T37" fmla="*/ 2147483647 h 23"/>
              <a:gd name="T38" fmla="*/ 2147483647 w 45"/>
              <a:gd name="T39" fmla="*/ 2147483647 h 23"/>
              <a:gd name="T40" fmla="*/ 2147483647 w 45"/>
              <a:gd name="T41" fmla="*/ 2147483647 h 23"/>
              <a:gd name="T42" fmla="*/ 2147483647 w 45"/>
              <a:gd name="T43" fmla="*/ 2147483647 h 23"/>
              <a:gd name="T44" fmla="*/ 2147483647 w 45"/>
              <a:gd name="T45" fmla="*/ 2147483647 h 23"/>
              <a:gd name="T46" fmla="*/ 2147483647 w 45"/>
              <a:gd name="T47" fmla="*/ 2147483647 h 23"/>
              <a:gd name="T48" fmla="*/ 2147483647 w 45"/>
              <a:gd name="T49" fmla="*/ 2147483647 h 23"/>
              <a:gd name="T50" fmla="*/ 2147483647 w 45"/>
              <a:gd name="T51" fmla="*/ 2147483647 h 23"/>
              <a:gd name="T52" fmla="*/ 2147483647 w 45"/>
              <a:gd name="T53" fmla="*/ 2147483647 h 23"/>
              <a:gd name="T54" fmla="*/ 2147483647 w 45"/>
              <a:gd name="T55" fmla="*/ 2147483647 h 23"/>
              <a:gd name="T56" fmla="*/ 2147483647 w 45"/>
              <a:gd name="T57" fmla="*/ 2147483647 h 23"/>
              <a:gd name="T58" fmla="*/ 2147483647 w 45"/>
              <a:gd name="T59" fmla="*/ 2147483647 h 23"/>
              <a:gd name="T60" fmla="*/ 2147483647 w 45"/>
              <a:gd name="T61" fmla="*/ 2147483647 h 23"/>
              <a:gd name="T62" fmla="*/ 2147483647 w 45"/>
              <a:gd name="T63" fmla="*/ 2147483647 h 23"/>
              <a:gd name="T64" fmla="*/ 0 w 45"/>
              <a:gd name="T65" fmla="*/ 2147483647 h 23"/>
              <a:gd name="T66" fmla="*/ 0 w 45"/>
              <a:gd name="T67" fmla="*/ 2147483647 h 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
              <a:gd name="T103" fmla="*/ 0 h 23"/>
              <a:gd name="T104" fmla="*/ 45 w 45"/>
              <a:gd name="T105" fmla="*/ 23 h 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 h="23">
                <a:moveTo>
                  <a:pt x="0" y="9"/>
                </a:moveTo>
                <a:lnTo>
                  <a:pt x="10" y="7"/>
                </a:lnTo>
                <a:lnTo>
                  <a:pt x="24" y="4"/>
                </a:lnTo>
                <a:lnTo>
                  <a:pt x="24"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18"/>
                </a:lnTo>
                <a:lnTo>
                  <a:pt x="36" y="18"/>
                </a:lnTo>
                <a:lnTo>
                  <a:pt x="35" y="20"/>
                </a:lnTo>
                <a:lnTo>
                  <a:pt x="34" y="22"/>
                </a:lnTo>
                <a:lnTo>
                  <a:pt x="33" y="23"/>
                </a:lnTo>
                <a:lnTo>
                  <a:pt x="32" y="22"/>
                </a:lnTo>
                <a:lnTo>
                  <a:pt x="32" y="21"/>
                </a:lnTo>
                <a:lnTo>
                  <a:pt x="31" y="21"/>
                </a:lnTo>
                <a:lnTo>
                  <a:pt x="30" y="20"/>
                </a:lnTo>
                <a:lnTo>
                  <a:pt x="28" y="19"/>
                </a:lnTo>
                <a:lnTo>
                  <a:pt x="27" y="17"/>
                </a:lnTo>
                <a:lnTo>
                  <a:pt x="26" y="15"/>
                </a:lnTo>
                <a:lnTo>
                  <a:pt x="21" y="17"/>
                </a:lnTo>
                <a:lnTo>
                  <a:pt x="10" y="20"/>
                </a:lnTo>
                <a:lnTo>
                  <a:pt x="9" y="20"/>
                </a:lnTo>
                <a:lnTo>
                  <a:pt x="9" y="19"/>
                </a:lnTo>
                <a:lnTo>
                  <a:pt x="1" y="21"/>
                </a:lnTo>
                <a:lnTo>
                  <a:pt x="0" y="21"/>
                </a:lnTo>
                <a:lnTo>
                  <a:pt x="0" y="9"/>
                </a:lnTo>
                <a:close/>
              </a:path>
            </a:pathLst>
          </a:custGeom>
          <a:solidFill>
            <a:srgbClr val="FFC66D"/>
          </a:solidFill>
          <a:ln w="12700" cmpd="sng">
            <a:solidFill>
              <a:schemeClr val="tx1"/>
            </a:solidFill>
            <a:prstDash val="solid"/>
            <a:round/>
            <a:headEnd/>
            <a:tailEnd/>
          </a:ln>
        </p:spPr>
        <p:txBody>
          <a:bodyPr/>
          <a:lstStyle/>
          <a:p>
            <a:endParaRPr lang="en-US"/>
          </a:p>
        </p:txBody>
      </p:sp>
      <p:sp>
        <p:nvSpPr>
          <p:cNvPr id="67" name="Freeform 65"/>
          <p:cNvSpPr>
            <a:spLocks/>
          </p:cNvSpPr>
          <p:nvPr/>
        </p:nvSpPr>
        <p:spPr bwMode="auto">
          <a:xfrm>
            <a:off x="7747000" y="2638425"/>
            <a:ext cx="96838" cy="101600"/>
          </a:xfrm>
          <a:custGeom>
            <a:avLst/>
            <a:gdLst>
              <a:gd name="T0" fmla="*/ 0 w 12"/>
              <a:gd name="T1" fmla="*/ 2147483647 h 13"/>
              <a:gd name="T2" fmla="*/ 2147483647 w 12"/>
              <a:gd name="T3" fmla="*/ 2147483647 h 13"/>
              <a:gd name="T4" fmla="*/ 2147483647 w 12"/>
              <a:gd name="T5" fmla="*/ 2147483647 h 13"/>
              <a:gd name="T6" fmla="*/ 2147483647 w 12"/>
              <a:gd name="T7" fmla="*/ 2147483647 h 13"/>
              <a:gd name="T8" fmla="*/ 2147483647 w 12"/>
              <a:gd name="T9" fmla="*/ 2147483647 h 13"/>
              <a:gd name="T10" fmla="*/ 2147483647 w 12"/>
              <a:gd name="T11" fmla="*/ 2147483647 h 13"/>
              <a:gd name="T12" fmla="*/ 2147483647 w 12"/>
              <a:gd name="T13" fmla="*/ 2147483647 h 13"/>
              <a:gd name="T14" fmla="*/ 2147483647 w 12"/>
              <a:gd name="T15" fmla="*/ 2147483647 h 13"/>
              <a:gd name="T16" fmla="*/ 2147483647 w 12"/>
              <a:gd name="T17" fmla="*/ 2147483647 h 13"/>
              <a:gd name="T18" fmla="*/ 2147483647 w 12"/>
              <a:gd name="T19" fmla="*/ 2147483647 h 13"/>
              <a:gd name="T20" fmla="*/ 2147483647 w 12"/>
              <a:gd name="T21" fmla="*/ 2147483647 h 13"/>
              <a:gd name="T22" fmla="*/ 2147483647 w 12"/>
              <a:gd name="T23" fmla="*/ 2147483647 h 13"/>
              <a:gd name="T24" fmla="*/ 2147483647 w 12"/>
              <a:gd name="T25" fmla="*/ 2147483647 h 13"/>
              <a:gd name="T26" fmla="*/ 2147483647 w 12"/>
              <a:gd name="T27" fmla="*/ 2147483647 h 13"/>
              <a:gd name="T28" fmla="*/ 2147483647 w 12"/>
              <a:gd name="T29" fmla="*/ 2147483647 h 13"/>
              <a:gd name="T30" fmla="*/ 2147483647 w 12"/>
              <a:gd name="T31" fmla="*/ 2147483647 h 13"/>
              <a:gd name="T32" fmla="*/ 2147483647 w 12"/>
              <a:gd name="T33" fmla="*/ 2147483647 h 13"/>
              <a:gd name="T34" fmla="*/ 2147483647 w 12"/>
              <a:gd name="T35" fmla="*/ 2147483647 h 13"/>
              <a:gd name="T36" fmla="*/ 2147483647 w 12"/>
              <a:gd name="T37" fmla="*/ 2147483647 h 13"/>
              <a:gd name="T38" fmla="*/ 2147483647 w 12"/>
              <a:gd name="T39" fmla="*/ 2147483647 h 13"/>
              <a:gd name="T40" fmla="*/ 2147483647 w 12"/>
              <a:gd name="T41" fmla="*/ 2147483647 h 13"/>
              <a:gd name="T42" fmla="*/ 2147483647 w 12"/>
              <a:gd name="T43" fmla="*/ 2147483647 h 13"/>
              <a:gd name="T44" fmla="*/ 2147483647 w 12"/>
              <a:gd name="T45" fmla="*/ 2147483647 h 13"/>
              <a:gd name="T46" fmla="*/ 2147483647 w 12"/>
              <a:gd name="T47" fmla="*/ 2147483647 h 13"/>
              <a:gd name="T48" fmla="*/ 2147483647 w 12"/>
              <a:gd name="T49" fmla="*/ 2147483647 h 13"/>
              <a:gd name="T50" fmla="*/ 2147483647 w 12"/>
              <a:gd name="T51" fmla="*/ 2147483647 h 13"/>
              <a:gd name="T52" fmla="*/ 2147483647 w 12"/>
              <a:gd name="T53" fmla="*/ 2147483647 h 13"/>
              <a:gd name="T54" fmla="*/ 2147483647 w 12"/>
              <a:gd name="T55" fmla="*/ 2147483647 h 13"/>
              <a:gd name="T56" fmla="*/ 2147483647 w 12"/>
              <a:gd name="T57" fmla="*/ 2147483647 h 13"/>
              <a:gd name="T58" fmla="*/ 2147483647 w 12"/>
              <a:gd name="T59" fmla="*/ 2147483647 h 13"/>
              <a:gd name="T60" fmla="*/ 2147483647 w 12"/>
              <a:gd name="T61" fmla="*/ 2147483647 h 13"/>
              <a:gd name="T62" fmla="*/ 2147483647 w 12"/>
              <a:gd name="T63" fmla="*/ 2147483647 h 13"/>
              <a:gd name="T64" fmla="*/ 2147483647 w 12"/>
              <a:gd name="T65" fmla="*/ 0 h 13"/>
              <a:gd name="T66" fmla="*/ 0 w 12"/>
              <a:gd name="T67" fmla="*/ 2147483647 h 13"/>
              <a:gd name="T68" fmla="*/ 0 w 12"/>
              <a:gd name="T69" fmla="*/ 2147483647 h 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
              <a:gd name="T106" fmla="*/ 0 h 13"/>
              <a:gd name="T107" fmla="*/ 12 w 12"/>
              <a:gd name="T108" fmla="*/ 13 h 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 h="13">
                <a:moveTo>
                  <a:pt x="0" y="2"/>
                </a:moveTo>
                <a:lnTo>
                  <a:pt x="3" y="11"/>
                </a:lnTo>
                <a:lnTo>
                  <a:pt x="3" y="12"/>
                </a:lnTo>
                <a:lnTo>
                  <a:pt x="2" y="12"/>
                </a:lnTo>
                <a:lnTo>
                  <a:pt x="3" y="13"/>
                </a:lnTo>
                <a:lnTo>
                  <a:pt x="6" y="12"/>
                </a:lnTo>
                <a:lnTo>
                  <a:pt x="7" y="11"/>
                </a:lnTo>
                <a:lnTo>
                  <a:pt x="7" y="10"/>
                </a:lnTo>
                <a:lnTo>
                  <a:pt x="7" y="9"/>
                </a:lnTo>
                <a:lnTo>
                  <a:pt x="7" y="7"/>
                </a:lnTo>
                <a:lnTo>
                  <a:pt x="8" y="6"/>
                </a:lnTo>
                <a:lnTo>
                  <a:pt x="8" y="7"/>
                </a:lnTo>
                <a:lnTo>
                  <a:pt x="8" y="8"/>
                </a:lnTo>
                <a:lnTo>
                  <a:pt x="8" y="10"/>
                </a:lnTo>
                <a:lnTo>
                  <a:pt x="9" y="10"/>
                </a:lnTo>
                <a:lnTo>
                  <a:pt x="9" y="9"/>
                </a:lnTo>
                <a:lnTo>
                  <a:pt x="10" y="9"/>
                </a:lnTo>
                <a:lnTo>
                  <a:pt x="11" y="8"/>
                </a:lnTo>
                <a:lnTo>
                  <a:pt x="12" y="8"/>
                </a:lnTo>
                <a:lnTo>
                  <a:pt x="11" y="7"/>
                </a:lnTo>
                <a:lnTo>
                  <a:pt x="11" y="6"/>
                </a:lnTo>
                <a:lnTo>
                  <a:pt x="10" y="6"/>
                </a:lnTo>
                <a:lnTo>
                  <a:pt x="9" y="5"/>
                </a:lnTo>
                <a:lnTo>
                  <a:pt x="7" y="4"/>
                </a:lnTo>
                <a:lnTo>
                  <a:pt x="6" y="2"/>
                </a:lnTo>
                <a:lnTo>
                  <a:pt x="5" y="0"/>
                </a:lnTo>
                <a:lnTo>
                  <a:pt x="0" y="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68" name="Freeform 66"/>
          <p:cNvSpPr>
            <a:spLocks/>
          </p:cNvSpPr>
          <p:nvPr/>
        </p:nvSpPr>
        <p:spPr bwMode="auto">
          <a:xfrm>
            <a:off x="7640638" y="2212975"/>
            <a:ext cx="171450" cy="363538"/>
          </a:xfrm>
          <a:custGeom>
            <a:avLst/>
            <a:gdLst>
              <a:gd name="T0" fmla="*/ 2147483647 w 21"/>
              <a:gd name="T1" fmla="*/ 2147483647 h 47"/>
              <a:gd name="T2" fmla="*/ 2147483647 w 21"/>
              <a:gd name="T3" fmla="*/ 2147483647 h 47"/>
              <a:gd name="T4" fmla="*/ 2147483647 w 21"/>
              <a:gd name="T5" fmla="*/ 2147483647 h 47"/>
              <a:gd name="T6" fmla="*/ 2147483647 w 21"/>
              <a:gd name="T7" fmla="*/ 2147483647 h 47"/>
              <a:gd name="T8" fmla="*/ 2147483647 w 21"/>
              <a:gd name="T9" fmla="*/ 2147483647 h 47"/>
              <a:gd name="T10" fmla="*/ 2147483647 w 21"/>
              <a:gd name="T11" fmla="*/ 2147483647 h 47"/>
              <a:gd name="T12" fmla="*/ 2147483647 w 21"/>
              <a:gd name="T13" fmla="*/ 2147483647 h 47"/>
              <a:gd name="T14" fmla="*/ 2147483647 w 21"/>
              <a:gd name="T15" fmla="*/ 2147483647 h 47"/>
              <a:gd name="T16" fmla="*/ 2147483647 w 21"/>
              <a:gd name="T17" fmla="*/ 2147483647 h 47"/>
              <a:gd name="T18" fmla="*/ 2147483647 w 21"/>
              <a:gd name="T19" fmla="*/ 2147483647 h 47"/>
              <a:gd name="T20" fmla="*/ 2147483647 w 21"/>
              <a:gd name="T21" fmla="*/ 2147483647 h 47"/>
              <a:gd name="T22" fmla="*/ 2147483647 w 21"/>
              <a:gd name="T23" fmla="*/ 2147483647 h 47"/>
              <a:gd name="T24" fmla="*/ 0 w 21"/>
              <a:gd name="T25" fmla="*/ 2147483647 h 47"/>
              <a:gd name="T26" fmla="*/ 0 w 21"/>
              <a:gd name="T27" fmla="*/ 2147483647 h 47"/>
              <a:gd name="T28" fmla="*/ 2147483647 w 21"/>
              <a:gd name="T29" fmla="*/ 2147483647 h 47"/>
              <a:gd name="T30" fmla="*/ 0 w 21"/>
              <a:gd name="T31" fmla="*/ 2147483647 h 47"/>
              <a:gd name="T32" fmla="*/ 0 w 21"/>
              <a:gd name="T33" fmla="*/ 2147483647 h 47"/>
              <a:gd name="T34" fmla="*/ 0 w 21"/>
              <a:gd name="T35" fmla="*/ 2147483647 h 47"/>
              <a:gd name="T36" fmla="*/ 2147483647 w 21"/>
              <a:gd name="T37" fmla="*/ 2147483647 h 47"/>
              <a:gd name="T38" fmla="*/ 2147483647 w 21"/>
              <a:gd name="T39" fmla="*/ 2147483647 h 47"/>
              <a:gd name="T40" fmla="*/ 2147483647 w 21"/>
              <a:gd name="T41" fmla="*/ 2147483647 h 47"/>
              <a:gd name="T42" fmla="*/ 2147483647 w 21"/>
              <a:gd name="T43" fmla="*/ 2147483647 h 47"/>
              <a:gd name="T44" fmla="*/ 2147483647 w 21"/>
              <a:gd name="T45" fmla="*/ 2147483647 h 47"/>
              <a:gd name="T46" fmla="*/ 2147483647 w 21"/>
              <a:gd name="T47" fmla="*/ 2147483647 h 47"/>
              <a:gd name="T48" fmla="*/ 2147483647 w 21"/>
              <a:gd name="T49" fmla="*/ 2147483647 h 47"/>
              <a:gd name="T50" fmla="*/ 2147483647 w 21"/>
              <a:gd name="T51" fmla="*/ 2147483647 h 47"/>
              <a:gd name="T52" fmla="*/ 2147483647 w 21"/>
              <a:gd name="T53" fmla="*/ 2147483647 h 47"/>
              <a:gd name="T54" fmla="*/ 2147483647 w 21"/>
              <a:gd name="T55" fmla="*/ 2147483647 h 47"/>
              <a:gd name="T56" fmla="*/ 2147483647 w 21"/>
              <a:gd name="T57" fmla="*/ 2147483647 h 47"/>
              <a:gd name="T58" fmla="*/ 2147483647 w 21"/>
              <a:gd name="T59" fmla="*/ 2147483647 h 47"/>
              <a:gd name="T60" fmla="*/ 2147483647 w 21"/>
              <a:gd name="T61" fmla="*/ 2147483647 h 47"/>
              <a:gd name="T62" fmla="*/ 2147483647 w 21"/>
              <a:gd name="T63" fmla="*/ 2147483647 h 47"/>
              <a:gd name="T64" fmla="*/ 2147483647 w 21"/>
              <a:gd name="T65" fmla="*/ 2147483647 h 47"/>
              <a:gd name="T66" fmla="*/ 2147483647 w 21"/>
              <a:gd name="T67" fmla="*/ 2147483647 h 47"/>
              <a:gd name="T68" fmla="*/ 2147483647 w 21"/>
              <a:gd name="T69" fmla="*/ 2147483647 h 47"/>
              <a:gd name="T70" fmla="*/ 2147483647 w 21"/>
              <a:gd name="T71" fmla="*/ 2147483647 h 47"/>
              <a:gd name="T72" fmla="*/ 2147483647 w 21"/>
              <a:gd name="T73" fmla="*/ 2147483647 h 47"/>
              <a:gd name="T74" fmla="*/ 2147483647 w 21"/>
              <a:gd name="T75" fmla="*/ 2147483647 h 47"/>
              <a:gd name="T76" fmla="*/ 2147483647 w 21"/>
              <a:gd name="T77" fmla="*/ 0 h 47"/>
              <a:gd name="T78" fmla="*/ 2147483647 w 21"/>
              <a:gd name="T79" fmla="*/ 2147483647 h 47"/>
              <a:gd name="T80" fmla="*/ 2147483647 w 21"/>
              <a:gd name="T81" fmla="*/ 2147483647 h 47"/>
              <a:gd name="T82" fmla="*/ 2147483647 w 21"/>
              <a:gd name="T83" fmla="*/ 2147483647 h 47"/>
              <a:gd name="T84" fmla="*/ 2147483647 w 21"/>
              <a:gd name="T85" fmla="*/ 2147483647 h 47"/>
              <a:gd name="T86" fmla="*/ 2147483647 w 21"/>
              <a:gd name="T87" fmla="*/ 2147483647 h 47"/>
              <a:gd name="T88" fmla="*/ 2147483647 w 21"/>
              <a:gd name="T89" fmla="*/ 2147483647 h 47"/>
              <a:gd name="T90" fmla="*/ 2147483647 w 21"/>
              <a:gd name="T91" fmla="*/ 2147483647 h 47"/>
              <a:gd name="T92" fmla="*/ 2147483647 w 21"/>
              <a:gd name="T93" fmla="*/ 2147483647 h 47"/>
              <a:gd name="T94" fmla="*/ 2147483647 w 21"/>
              <a:gd name="T95" fmla="*/ 2147483647 h 47"/>
              <a:gd name="T96" fmla="*/ 2147483647 w 21"/>
              <a:gd name="T97" fmla="*/ 2147483647 h 47"/>
              <a:gd name="T98" fmla="*/ 2147483647 w 21"/>
              <a:gd name="T99" fmla="*/ 2147483647 h 47"/>
              <a:gd name="T100" fmla="*/ 2147483647 w 21"/>
              <a:gd name="T101" fmla="*/ 2147483647 h 47"/>
              <a:gd name="T102" fmla="*/ 2147483647 w 21"/>
              <a:gd name="T103" fmla="*/ 2147483647 h 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
              <a:gd name="T157" fmla="*/ 0 h 47"/>
              <a:gd name="T158" fmla="*/ 21 w 21"/>
              <a:gd name="T159" fmla="*/ 47 h 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 h="47">
                <a:moveTo>
                  <a:pt x="21" y="40"/>
                </a:moveTo>
                <a:lnTo>
                  <a:pt x="20" y="40"/>
                </a:lnTo>
                <a:lnTo>
                  <a:pt x="19" y="40"/>
                </a:lnTo>
                <a:lnTo>
                  <a:pt x="18" y="42"/>
                </a:lnTo>
                <a:lnTo>
                  <a:pt x="17" y="42"/>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9"/>
                </a:lnTo>
                <a:lnTo>
                  <a:pt x="3" y="7"/>
                </a:lnTo>
                <a:lnTo>
                  <a:pt x="4" y="4"/>
                </a:lnTo>
                <a:lnTo>
                  <a:pt x="3" y="3"/>
                </a:lnTo>
                <a:lnTo>
                  <a:pt x="3" y="2"/>
                </a:lnTo>
                <a:lnTo>
                  <a:pt x="4" y="2"/>
                </a:lnTo>
                <a:lnTo>
                  <a:pt x="5" y="1"/>
                </a:lnTo>
                <a:lnTo>
                  <a:pt x="6" y="1"/>
                </a:lnTo>
                <a:lnTo>
                  <a:pt x="7" y="0"/>
                </a:lnTo>
                <a:lnTo>
                  <a:pt x="17" y="29"/>
                </a:lnTo>
                <a:lnTo>
                  <a:pt x="17" y="30"/>
                </a:lnTo>
                <a:lnTo>
                  <a:pt x="17" y="31"/>
                </a:lnTo>
                <a:lnTo>
                  <a:pt x="19" y="33"/>
                </a:lnTo>
                <a:lnTo>
                  <a:pt x="20" y="33"/>
                </a:lnTo>
                <a:lnTo>
                  <a:pt x="20" y="34"/>
                </a:lnTo>
                <a:lnTo>
                  <a:pt x="20" y="35"/>
                </a:lnTo>
                <a:lnTo>
                  <a:pt x="21" y="37"/>
                </a:lnTo>
                <a:lnTo>
                  <a:pt x="21" y="38"/>
                </a:lnTo>
                <a:lnTo>
                  <a:pt x="21" y="39"/>
                </a:lnTo>
                <a:lnTo>
                  <a:pt x="21" y="4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69" name="Freeform 67"/>
          <p:cNvSpPr>
            <a:spLocks/>
          </p:cNvSpPr>
          <p:nvPr/>
        </p:nvSpPr>
        <p:spPr bwMode="auto">
          <a:xfrm>
            <a:off x="7697788" y="1887538"/>
            <a:ext cx="398462" cy="611187"/>
          </a:xfrm>
          <a:custGeom>
            <a:avLst/>
            <a:gdLst>
              <a:gd name="T0" fmla="*/ 2147483647 w 49"/>
              <a:gd name="T1" fmla="*/ 2147483647 h 79"/>
              <a:gd name="T2" fmla="*/ 2147483647 w 49"/>
              <a:gd name="T3" fmla="*/ 2147483647 h 79"/>
              <a:gd name="T4" fmla="*/ 2147483647 w 49"/>
              <a:gd name="T5" fmla="*/ 2147483647 h 79"/>
              <a:gd name="T6" fmla="*/ 2147483647 w 49"/>
              <a:gd name="T7" fmla="*/ 2147483647 h 79"/>
              <a:gd name="T8" fmla="*/ 2147483647 w 49"/>
              <a:gd name="T9" fmla="*/ 2147483647 h 79"/>
              <a:gd name="T10" fmla="*/ 2147483647 w 49"/>
              <a:gd name="T11" fmla="*/ 2147483647 h 79"/>
              <a:gd name="T12" fmla="*/ 2147483647 w 49"/>
              <a:gd name="T13" fmla="*/ 2147483647 h 79"/>
              <a:gd name="T14" fmla="*/ 2147483647 w 49"/>
              <a:gd name="T15" fmla="*/ 2147483647 h 79"/>
              <a:gd name="T16" fmla="*/ 2147483647 w 49"/>
              <a:gd name="T17" fmla="*/ 2147483647 h 79"/>
              <a:gd name="T18" fmla="*/ 2147483647 w 49"/>
              <a:gd name="T19" fmla="*/ 2147483647 h 79"/>
              <a:gd name="T20" fmla="*/ 2147483647 w 49"/>
              <a:gd name="T21" fmla="*/ 2147483647 h 79"/>
              <a:gd name="T22" fmla="*/ 2147483647 w 49"/>
              <a:gd name="T23" fmla="*/ 2147483647 h 79"/>
              <a:gd name="T24" fmla="*/ 2147483647 w 49"/>
              <a:gd name="T25" fmla="*/ 2147483647 h 79"/>
              <a:gd name="T26" fmla="*/ 2147483647 w 49"/>
              <a:gd name="T27" fmla="*/ 2147483647 h 79"/>
              <a:gd name="T28" fmla="*/ 2147483647 w 49"/>
              <a:gd name="T29" fmla="*/ 2147483647 h 79"/>
              <a:gd name="T30" fmla="*/ 2147483647 w 49"/>
              <a:gd name="T31" fmla="*/ 2147483647 h 79"/>
              <a:gd name="T32" fmla="*/ 2147483647 w 49"/>
              <a:gd name="T33" fmla="*/ 2147483647 h 79"/>
              <a:gd name="T34" fmla="*/ 2147483647 w 49"/>
              <a:gd name="T35" fmla="*/ 2147483647 h 79"/>
              <a:gd name="T36" fmla="*/ 2147483647 w 49"/>
              <a:gd name="T37" fmla="*/ 2147483647 h 79"/>
              <a:gd name="T38" fmla="*/ 2147483647 w 49"/>
              <a:gd name="T39" fmla="*/ 2147483647 h 79"/>
              <a:gd name="T40" fmla="*/ 2147483647 w 49"/>
              <a:gd name="T41" fmla="*/ 2147483647 h 79"/>
              <a:gd name="T42" fmla="*/ 2147483647 w 49"/>
              <a:gd name="T43" fmla="*/ 2147483647 h 79"/>
              <a:gd name="T44" fmla="*/ 2147483647 w 49"/>
              <a:gd name="T45" fmla="*/ 2147483647 h 79"/>
              <a:gd name="T46" fmla="*/ 2147483647 w 49"/>
              <a:gd name="T47" fmla="*/ 2147483647 h 79"/>
              <a:gd name="T48" fmla="*/ 2147483647 w 49"/>
              <a:gd name="T49" fmla="*/ 2147483647 h 79"/>
              <a:gd name="T50" fmla="*/ 2147483647 w 49"/>
              <a:gd name="T51" fmla="*/ 2147483647 h 79"/>
              <a:gd name="T52" fmla="*/ 2147483647 w 49"/>
              <a:gd name="T53" fmla="*/ 2147483647 h 79"/>
              <a:gd name="T54" fmla="*/ 2147483647 w 49"/>
              <a:gd name="T55" fmla="*/ 2147483647 h 79"/>
              <a:gd name="T56" fmla="*/ 2147483647 w 49"/>
              <a:gd name="T57" fmla="*/ 2147483647 h 79"/>
              <a:gd name="T58" fmla="*/ 2147483647 w 49"/>
              <a:gd name="T59" fmla="*/ 2147483647 h 79"/>
              <a:gd name="T60" fmla="*/ 2147483647 w 49"/>
              <a:gd name="T61" fmla="*/ 2147483647 h 79"/>
              <a:gd name="T62" fmla="*/ 2147483647 w 49"/>
              <a:gd name="T63" fmla="*/ 2147483647 h 79"/>
              <a:gd name="T64" fmla="*/ 2147483647 w 49"/>
              <a:gd name="T65" fmla="*/ 2147483647 h 79"/>
              <a:gd name="T66" fmla="*/ 2147483647 w 49"/>
              <a:gd name="T67" fmla="*/ 2147483647 h 79"/>
              <a:gd name="T68" fmla="*/ 2147483647 w 49"/>
              <a:gd name="T69" fmla="*/ 2147483647 h 79"/>
              <a:gd name="T70" fmla="*/ 2147483647 w 49"/>
              <a:gd name="T71" fmla="*/ 2147483647 h 79"/>
              <a:gd name="T72" fmla="*/ 2147483647 w 49"/>
              <a:gd name="T73" fmla="*/ 2147483647 h 79"/>
              <a:gd name="T74" fmla="*/ 2147483647 w 49"/>
              <a:gd name="T75" fmla="*/ 2147483647 h 79"/>
              <a:gd name="T76" fmla="*/ 2147483647 w 49"/>
              <a:gd name="T77" fmla="*/ 2147483647 h 79"/>
              <a:gd name="T78" fmla="*/ 2147483647 w 49"/>
              <a:gd name="T79" fmla="*/ 0 h 79"/>
              <a:gd name="T80" fmla="*/ 2147483647 w 49"/>
              <a:gd name="T81" fmla="*/ 0 h 79"/>
              <a:gd name="T82" fmla="*/ 2147483647 w 49"/>
              <a:gd name="T83" fmla="*/ 2147483647 h 79"/>
              <a:gd name="T84" fmla="*/ 2147483647 w 49"/>
              <a:gd name="T85" fmla="*/ 2147483647 h 79"/>
              <a:gd name="T86" fmla="*/ 2147483647 w 49"/>
              <a:gd name="T87" fmla="*/ 2147483647 h 79"/>
              <a:gd name="T88" fmla="*/ 2147483647 w 49"/>
              <a:gd name="T89" fmla="*/ 2147483647 h 79"/>
              <a:gd name="T90" fmla="*/ 2147483647 w 49"/>
              <a:gd name="T91" fmla="*/ 2147483647 h 79"/>
              <a:gd name="T92" fmla="*/ 2147483647 w 49"/>
              <a:gd name="T93" fmla="*/ 2147483647 h 79"/>
              <a:gd name="T94" fmla="*/ 2147483647 w 49"/>
              <a:gd name="T95" fmla="*/ 2147483647 h 79"/>
              <a:gd name="T96" fmla="*/ 2147483647 w 49"/>
              <a:gd name="T97" fmla="*/ 2147483647 h 79"/>
              <a:gd name="T98" fmla="*/ 2147483647 w 49"/>
              <a:gd name="T99" fmla="*/ 2147483647 h 79"/>
              <a:gd name="T100" fmla="*/ 2147483647 w 49"/>
              <a:gd name="T101" fmla="*/ 2147483647 h 79"/>
              <a:gd name="T102" fmla="*/ 2147483647 w 49"/>
              <a:gd name="T103" fmla="*/ 2147483647 h 79"/>
              <a:gd name="T104" fmla="*/ 2147483647 w 49"/>
              <a:gd name="T105" fmla="*/ 2147483647 h 79"/>
              <a:gd name="T106" fmla="*/ 2147483647 w 49"/>
              <a:gd name="T107" fmla="*/ 2147483647 h 79"/>
              <a:gd name="T108" fmla="*/ 2147483647 w 49"/>
              <a:gd name="T109" fmla="*/ 2147483647 h 79"/>
              <a:gd name="T110" fmla="*/ 2147483647 w 49"/>
              <a:gd name="T111" fmla="*/ 2147483647 h 79"/>
              <a:gd name="T112" fmla="*/ 0 w 49"/>
              <a:gd name="T113" fmla="*/ 2147483647 h 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9"/>
              <a:gd name="T172" fmla="*/ 0 h 79"/>
              <a:gd name="T173" fmla="*/ 49 w 49"/>
              <a:gd name="T174" fmla="*/ 79 h 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9" h="79">
                <a:moveTo>
                  <a:pt x="0" y="42"/>
                </a:moveTo>
                <a:lnTo>
                  <a:pt x="10" y="71"/>
                </a:lnTo>
                <a:lnTo>
                  <a:pt x="10" y="72"/>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7" y="36"/>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close/>
              </a:path>
            </a:pathLst>
          </a:custGeom>
          <a:solidFill>
            <a:srgbClr val="FFC66D"/>
          </a:solidFill>
          <a:ln w="12700" cmpd="sng">
            <a:solidFill>
              <a:schemeClr val="tx1"/>
            </a:solidFill>
            <a:prstDash val="solid"/>
            <a:round/>
            <a:headEnd/>
            <a:tailEnd/>
          </a:ln>
        </p:spPr>
        <p:txBody>
          <a:bodyPr/>
          <a:lstStyle/>
          <a:p>
            <a:endParaRPr lang="en-US"/>
          </a:p>
        </p:txBody>
      </p:sp>
      <p:grpSp>
        <p:nvGrpSpPr>
          <p:cNvPr id="70" name="Group 68"/>
          <p:cNvGrpSpPr>
            <a:grpSpLocks/>
          </p:cNvGrpSpPr>
          <p:nvPr/>
        </p:nvGrpSpPr>
        <p:grpSpPr bwMode="auto">
          <a:xfrm>
            <a:off x="3159125" y="4589463"/>
            <a:ext cx="1044575" cy="635000"/>
            <a:chOff x="1991" y="3321"/>
            <a:chExt cx="361" cy="231"/>
          </a:xfrm>
        </p:grpSpPr>
        <p:sp>
          <p:nvSpPr>
            <p:cNvPr id="71" name="Freeform 69"/>
            <p:cNvSpPr>
              <a:spLocks/>
            </p:cNvSpPr>
            <p:nvPr/>
          </p:nvSpPr>
          <p:spPr bwMode="auto">
            <a:xfrm>
              <a:off x="2274" y="3459"/>
              <a:ext cx="78" cy="93"/>
            </a:xfrm>
            <a:custGeom>
              <a:avLst/>
              <a:gdLst>
                <a:gd name="T0" fmla="*/ 0 w 16"/>
                <a:gd name="T1" fmla="*/ 95330 h 19"/>
                <a:gd name="T2" fmla="*/ 13548 w 16"/>
                <a:gd name="T3" fmla="*/ 179666 h 19"/>
                <a:gd name="T4" fmla="*/ 13548 w 16"/>
                <a:gd name="T5" fmla="*/ 219294 h 19"/>
                <a:gd name="T6" fmla="*/ 79589 w 16"/>
                <a:gd name="T7" fmla="*/ 261173 h 19"/>
                <a:gd name="T8" fmla="*/ 107279 w 16"/>
                <a:gd name="T9" fmla="*/ 219294 h 19"/>
                <a:gd name="T10" fmla="*/ 214554 w 16"/>
                <a:gd name="T11" fmla="*/ 151512 h 19"/>
                <a:gd name="T12" fmla="*/ 173443 w 16"/>
                <a:gd name="T13" fmla="*/ 67205 h 19"/>
                <a:gd name="T14" fmla="*/ 41233 w 16"/>
                <a:gd name="T15" fmla="*/ 0 h 19"/>
                <a:gd name="T16" fmla="*/ 41233 w 16"/>
                <a:gd name="T17" fmla="*/ 67205 h 19"/>
                <a:gd name="T18" fmla="*/ 0 w 16"/>
                <a:gd name="T19" fmla="*/ 95330 h 19"/>
                <a:gd name="T20" fmla="*/ 0 w 16"/>
                <a:gd name="T21" fmla="*/ 9533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9"/>
                <a:gd name="T35" fmla="*/ 16 w 16"/>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9">
                  <a:moveTo>
                    <a:pt x="0" y="7"/>
                  </a:moveTo>
                  <a:lnTo>
                    <a:pt x="1" y="13"/>
                  </a:lnTo>
                  <a:lnTo>
                    <a:pt x="1" y="16"/>
                  </a:lnTo>
                  <a:lnTo>
                    <a:pt x="6" y="19"/>
                  </a:lnTo>
                  <a:lnTo>
                    <a:pt x="8" y="16"/>
                  </a:lnTo>
                  <a:lnTo>
                    <a:pt x="16" y="11"/>
                  </a:lnTo>
                  <a:lnTo>
                    <a:pt x="13" y="5"/>
                  </a:lnTo>
                  <a:lnTo>
                    <a:pt x="3" y="0"/>
                  </a:lnTo>
                  <a:lnTo>
                    <a:pt x="3" y="5"/>
                  </a:lnTo>
                  <a:lnTo>
                    <a:pt x="0" y="7"/>
                  </a:lnTo>
                  <a:close/>
                </a:path>
              </a:pathLst>
            </a:custGeom>
            <a:solidFill>
              <a:schemeClr val="accent2"/>
            </a:solidFill>
            <a:ln w="12700" cmpd="sng">
              <a:solidFill>
                <a:schemeClr val="tx1"/>
              </a:solidFill>
              <a:prstDash val="solid"/>
              <a:round/>
              <a:headEnd/>
              <a:tailEnd/>
            </a:ln>
          </p:spPr>
          <p:txBody>
            <a:bodyPr/>
            <a:lstStyle/>
            <a:p>
              <a:endParaRPr lang="en-US"/>
            </a:p>
          </p:txBody>
        </p:sp>
        <p:sp>
          <p:nvSpPr>
            <p:cNvPr id="72" name="Freeform 70"/>
            <p:cNvSpPr>
              <a:spLocks/>
            </p:cNvSpPr>
            <p:nvPr/>
          </p:nvSpPr>
          <p:spPr bwMode="auto">
            <a:xfrm>
              <a:off x="2235" y="3409"/>
              <a:ext cx="44" cy="29"/>
            </a:xfrm>
            <a:custGeom>
              <a:avLst/>
              <a:gdLst>
                <a:gd name="T0" fmla="*/ 41707 w 9"/>
                <a:gd name="T1" fmla="*/ 76439 h 6"/>
                <a:gd name="T2" fmla="*/ 109135 w 9"/>
                <a:gd name="T3" fmla="*/ 76439 h 6"/>
                <a:gd name="T4" fmla="*/ 122804 w 9"/>
                <a:gd name="T5" fmla="*/ 39295 h 6"/>
                <a:gd name="T6" fmla="*/ 66826 w 9"/>
                <a:gd name="T7" fmla="*/ 26187 h 6"/>
                <a:gd name="T8" fmla="*/ 41707 w 9"/>
                <a:gd name="T9" fmla="*/ 26187 h 6"/>
                <a:gd name="T10" fmla="*/ 28038 w 9"/>
                <a:gd name="T11" fmla="*/ 0 h 6"/>
                <a:gd name="T12" fmla="*/ 0 w 9"/>
                <a:gd name="T13" fmla="*/ 26187 h 6"/>
                <a:gd name="T14" fmla="*/ 28038 w 9"/>
                <a:gd name="T15" fmla="*/ 63355 h 6"/>
                <a:gd name="T16" fmla="*/ 41707 w 9"/>
                <a:gd name="T17" fmla="*/ 76439 h 6"/>
                <a:gd name="T18" fmla="*/ 41707 w 9"/>
                <a:gd name="T19" fmla="*/ 76439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6"/>
                <a:gd name="T32" fmla="*/ 9 w 9"/>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6">
                  <a:moveTo>
                    <a:pt x="3" y="6"/>
                  </a:moveTo>
                  <a:lnTo>
                    <a:pt x="8" y="6"/>
                  </a:lnTo>
                  <a:lnTo>
                    <a:pt x="9" y="3"/>
                  </a:lnTo>
                  <a:lnTo>
                    <a:pt x="5" y="2"/>
                  </a:lnTo>
                  <a:lnTo>
                    <a:pt x="3" y="2"/>
                  </a:lnTo>
                  <a:lnTo>
                    <a:pt x="2" y="0"/>
                  </a:lnTo>
                  <a:lnTo>
                    <a:pt x="0" y="2"/>
                  </a:lnTo>
                  <a:lnTo>
                    <a:pt x="2" y="5"/>
                  </a:lnTo>
                  <a:lnTo>
                    <a:pt x="3" y="6"/>
                  </a:lnTo>
                  <a:close/>
                </a:path>
              </a:pathLst>
            </a:custGeom>
            <a:solidFill>
              <a:schemeClr val="accent2"/>
            </a:solidFill>
            <a:ln w="12700" cmpd="sng">
              <a:solidFill>
                <a:schemeClr val="tx1"/>
              </a:solidFill>
              <a:prstDash val="solid"/>
              <a:round/>
              <a:headEnd/>
              <a:tailEnd/>
            </a:ln>
          </p:spPr>
          <p:txBody>
            <a:bodyPr/>
            <a:lstStyle/>
            <a:p>
              <a:endParaRPr lang="en-US"/>
            </a:p>
          </p:txBody>
        </p:sp>
        <p:sp>
          <p:nvSpPr>
            <p:cNvPr id="73" name="Freeform 71"/>
            <p:cNvSpPr>
              <a:spLocks/>
            </p:cNvSpPr>
            <p:nvPr/>
          </p:nvSpPr>
          <p:spPr bwMode="auto">
            <a:xfrm>
              <a:off x="2225" y="3438"/>
              <a:ext cx="20" cy="10"/>
            </a:xfrm>
            <a:custGeom>
              <a:avLst/>
              <a:gdLst>
                <a:gd name="T0" fmla="*/ 0 w 4"/>
                <a:gd name="T1" fmla="*/ 31250 h 2"/>
                <a:gd name="T2" fmla="*/ 62500 w 4"/>
                <a:gd name="T3" fmla="*/ 0 h 2"/>
                <a:gd name="T4" fmla="*/ 62500 w 4"/>
                <a:gd name="T5" fmla="*/ 31250 h 2"/>
                <a:gd name="T6" fmla="*/ 0 w 4"/>
                <a:gd name="T7" fmla="*/ 31250 h 2"/>
                <a:gd name="T8" fmla="*/ 0 w 4"/>
                <a:gd name="T9" fmla="*/ 31250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0" y="2"/>
                  </a:moveTo>
                  <a:lnTo>
                    <a:pt x="4" y="0"/>
                  </a:lnTo>
                  <a:lnTo>
                    <a:pt x="4" y="2"/>
                  </a:lnTo>
                  <a:lnTo>
                    <a:pt x="0" y="2"/>
                  </a:lnTo>
                  <a:close/>
                </a:path>
              </a:pathLst>
            </a:custGeom>
            <a:solidFill>
              <a:schemeClr val="accent2"/>
            </a:solidFill>
            <a:ln w="12700" cmpd="sng">
              <a:solidFill>
                <a:schemeClr val="tx1"/>
              </a:solidFill>
              <a:prstDash val="solid"/>
              <a:round/>
              <a:headEnd/>
              <a:tailEnd/>
            </a:ln>
          </p:spPr>
          <p:txBody>
            <a:bodyPr/>
            <a:lstStyle/>
            <a:p>
              <a:endParaRPr lang="en-US"/>
            </a:p>
          </p:txBody>
        </p:sp>
        <p:sp>
          <p:nvSpPr>
            <p:cNvPr id="74" name="Freeform 72"/>
            <p:cNvSpPr>
              <a:spLocks/>
            </p:cNvSpPr>
            <p:nvPr/>
          </p:nvSpPr>
          <p:spPr bwMode="auto">
            <a:xfrm>
              <a:off x="2211" y="3419"/>
              <a:ext cx="19" cy="14"/>
            </a:xfrm>
            <a:custGeom>
              <a:avLst/>
              <a:gdLst>
                <a:gd name="T0" fmla="*/ 23892 w 4"/>
                <a:gd name="T1" fmla="*/ 0 h 3"/>
                <a:gd name="T2" fmla="*/ 23892 w 4"/>
                <a:gd name="T3" fmla="*/ 0 h 3"/>
                <a:gd name="T4" fmla="*/ 33549 w 4"/>
                <a:gd name="T5" fmla="*/ 0 h 3"/>
                <a:gd name="T6" fmla="*/ 33549 w 4"/>
                <a:gd name="T7" fmla="*/ 0 h 3"/>
                <a:gd name="T8" fmla="*/ 33549 w 4"/>
                <a:gd name="T9" fmla="*/ 0 h 3"/>
                <a:gd name="T10" fmla="*/ 33549 w 4"/>
                <a:gd name="T11" fmla="*/ 10869 h 3"/>
                <a:gd name="T12" fmla="*/ 33549 w 4"/>
                <a:gd name="T13" fmla="*/ 10869 h 3"/>
                <a:gd name="T14" fmla="*/ 33549 w 4"/>
                <a:gd name="T15" fmla="*/ 10869 h 3"/>
                <a:gd name="T16" fmla="*/ 45757 w 4"/>
                <a:gd name="T17" fmla="*/ 10869 h 3"/>
                <a:gd name="T18" fmla="*/ 33549 w 4"/>
                <a:gd name="T19" fmla="*/ 19927 h 3"/>
                <a:gd name="T20" fmla="*/ 33549 w 4"/>
                <a:gd name="T21" fmla="*/ 19927 h 3"/>
                <a:gd name="T22" fmla="*/ 33549 w 4"/>
                <a:gd name="T23" fmla="*/ 19927 h 3"/>
                <a:gd name="T24" fmla="*/ 33549 w 4"/>
                <a:gd name="T25" fmla="*/ 30795 h 3"/>
                <a:gd name="T26" fmla="*/ 33549 w 4"/>
                <a:gd name="T27" fmla="*/ 30795 h 3"/>
                <a:gd name="T28" fmla="*/ 33549 w 4"/>
                <a:gd name="T29" fmla="*/ 30795 h 3"/>
                <a:gd name="T30" fmla="*/ 23892 w 4"/>
                <a:gd name="T31" fmla="*/ 30795 h 3"/>
                <a:gd name="T32" fmla="*/ 23892 w 4"/>
                <a:gd name="T33" fmla="*/ 30795 h 3"/>
                <a:gd name="T34" fmla="*/ 23892 w 4"/>
                <a:gd name="T35" fmla="*/ 30795 h 3"/>
                <a:gd name="T36" fmla="*/ 12207 w 4"/>
                <a:gd name="T37" fmla="*/ 30795 h 3"/>
                <a:gd name="T38" fmla="*/ 12207 w 4"/>
                <a:gd name="T39" fmla="*/ 30795 h 3"/>
                <a:gd name="T40" fmla="*/ 12207 w 4"/>
                <a:gd name="T41" fmla="*/ 30795 h 3"/>
                <a:gd name="T42" fmla="*/ 12207 w 4"/>
                <a:gd name="T43" fmla="*/ 19927 h 3"/>
                <a:gd name="T44" fmla="*/ 0 w 4"/>
                <a:gd name="T45" fmla="*/ 19927 h 3"/>
                <a:gd name="T46" fmla="*/ 0 w 4"/>
                <a:gd name="T47" fmla="*/ 19927 h 3"/>
                <a:gd name="T48" fmla="*/ 0 w 4"/>
                <a:gd name="T49" fmla="*/ 10869 h 3"/>
                <a:gd name="T50" fmla="*/ 0 w 4"/>
                <a:gd name="T51" fmla="*/ 10869 h 3"/>
                <a:gd name="T52" fmla="*/ 0 w 4"/>
                <a:gd name="T53" fmla="*/ 10869 h 3"/>
                <a:gd name="T54" fmla="*/ 12207 w 4"/>
                <a:gd name="T55" fmla="*/ 10869 h 3"/>
                <a:gd name="T56" fmla="*/ 12207 w 4"/>
                <a:gd name="T57" fmla="*/ 0 h 3"/>
                <a:gd name="T58" fmla="*/ 12207 w 4"/>
                <a:gd name="T59" fmla="*/ 0 h 3"/>
                <a:gd name="T60" fmla="*/ 12207 w 4"/>
                <a:gd name="T61" fmla="*/ 0 h 3"/>
                <a:gd name="T62" fmla="*/ 23892 w 4"/>
                <a:gd name="T63" fmla="*/ 0 h 3"/>
                <a:gd name="T64" fmla="*/ 23892 w 4"/>
                <a:gd name="T65" fmla="*/ 0 h 3"/>
                <a:gd name="T66" fmla="*/ 23892 w 4"/>
                <a:gd name="T67" fmla="*/ 0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
                <a:gd name="T103" fmla="*/ 0 h 3"/>
                <a:gd name="T104" fmla="*/ 4 w 4"/>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 h="3">
                  <a:moveTo>
                    <a:pt x="2" y="0"/>
                  </a:moveTo>
                  <a:lnTo>
                    <a:pt x="2" y="0"/>
                  </a:lnTo>
                  <a:lnTo>
                    <a:pt x="3" y="0"/>
                  </a:lnTo>
                  <a:lnTo>
                    <a:pt x="3" y="1"/>
                  </a:lnTo>
                  <a:lnTo>
                    <a:pt x="4" y="1"/>
                  </a:lnTo>
                  <a:lnTo>
                    <a:pt x="3" y="2"/>
                  </a:lnTo>
                  <a:lnTo>
                    <a:pt x="3" y="3"/>
                  </a:lnTo>
                  <a:lnTo>
                    <a:pt x="2" y="3"/>
                  </a:lnTo>
                  <a:lnTo>
                    <a:pt x="1" y="3"/>
                  </a:lnTo>
                  <a:lnTo>
                    <a:pt x="1" y="2"/>
                  </a:lnTo>
                  <a:lnTo>
                    <a:pt x="0" y="2"/>
                  </a:lnTo>
                  <a:lnTo>
                    <a:pt x="0" y="1"/>
                  </a:lnTo>
                  <a:lnTo>
                    <a:pt x="1" y="1"/>
                  </a:lnTo>
                  <a:lnTo>
                    <a:pt x="1" y="0"/>
                  </a:lnTo>
                  <a:lnTo>
                    <a:pt x="2" y="0"/>
                  </a:lnTo>
                  <a:close/>
                </a:path>
              </a:pathLst>
            </a:custGeom>
            <a:solidFill>
              <a:schemeClr val="accent2"/>
            </a:solidFill>
            <a:ln w="12700" cmpd="sng">
              <a:solidFill>
                <a:schemeClr val="tx1"/>
              </a:solidFill>
              <a:prstDash val="solid"/>
              <a:round/>
              <a:headEnd/>
              <a:tailEnd/>
            </a:ln>
          </p:spPr>
          <p:txBody>
            <a:bodyPr/>
            <a:lstStyle/>
            <a:p>
              <a:endParaRPr lang="en-US"/>
            </a:p>
          </p:txBody>
        </p:sp>
        <p:sp>
          <p:nvSpPr>
            <p:cNvPr id="75" name="Freeform 73"/>
            <p:cNvSpPr>
              <a:spLocks/>
            </p:cNvSpPr>
            <p:nvPr/>
          </p:nvSpPr>
          <p:spPr bwMode="auto">
            <a:xfrm>
              <a:off x="2186" y="3394"/>
              <a:ext cx="39" cy="15"/>
            </a:xfrm>
            <a:custGeom>
              <a:avLst/>
              <a:gdLst>
                <a:gd name="T0" fmla="*/ 0 w 8"/>
                <a:gd name="T1" fmla="*/ 46875 h 3"/>
                <a:gd name="T2" fmla="*/ 93732 w 8"/>
                <a:gd name="T3" fmla="*/ 46875 h 3"/>
                <a:gd name="T4" fmla="*/ 107279 w 8"/>
                <a:gd name="T5" fmla="*/ 0 h 3"/>
                <a:gd name="T6" fmla="*/ 27685 w 8"/>
                <a:gd name="T7" fmla="*/ 0 h 3"/>
                <a:gd name="T8" fmla="*/ 0 w 8"/>
                <a:gd name="T9" fmla="*/ 46875 h 3"/>
                <a:gd name="T10" fmla="*/ 0 w 8"/>
                <a:gd name="T11" fmla="*/ 46875 h 3"/>
                <a:gd name="T12" fmla="*/ 0 60000 65536"/>
                <a:gd name="T13" fmla="*/ 0 60000 65536"/>
                <a:gd name="T14" fmla="*/ 0 60000 65536"/>
                <a:gd name="T15" fmla="*/ 0 60000 65536"/>
                <a:gd name="T16" fmla="*/ 0 60000 65536"/>
                <a:gd name="T17" fmla="*/ 0 60000 65536"/>
                <a:gd name="T18" fmla="*/ 0 w 8"/>
                <a:gd name="T19" fmla="*/ 0 h 3"/>
                <a:gd name="T20" fmla="*/ 8 w 8"/>
                <a:gd name="T21" fmla="*/ 3 h 3"/>
              </a:gdLst>
              <a:ahLst/>
              <a:cxnLst>
                <a:cxn ang="T12">
                  <a:pos x="T0" y="T1"/>
                </a:cxn>
                <a:cxn ang="T13">
                  <a:pos x="T2" y="T3"/>
                </a:cxn>
                <a:cxn ang="T14">
                  <a:pos x="T4" y="T5"/>
                </a:cxn>
                <a:cxn ang="T15">
                  <a:pos x="T6" y="T7"/>
                </a:cxn>
                <a:cxn ang="T16">
                  <a:pos x="T8" y="T9"/>
                </a:cxn>
                <a:cxn ang="T17">
                  <a:pos x="T10" y="T11"/>
                </a:cxn>
              </a:cxnLst>
              <a:rect l="T18" t="T19" r="T20" b="T21"/>
              <a:pathLst>
                <a:path w="8" h="3">
                  <a:moveTo>
                    <a:pt x="0" y="3"/>
                  </a:moveTo>
                  <a:lnTo>
                    <a:pt x="7" y="3"/>
                  </a:lnTo>
                  <a:lnTo>
                    <a:pt x="8" y="0"/>
                  </a:lnTo>
                  <a:lnTo>
                    <a:pt x="2" y="0"/>
                  </a:lnTo>
                  <a:lnTo>
                    <a:pt x="0" y="3"/>
                  </a:lnTo>
                  <a:close/>
                </a:path>
              </a:pathLst>
            </a:custGeom>
            <a:solidFill>
              <a:schemeClr val="accent2"/>
            </a:solidFill>
            <a:ln w="12700" cmpd="sng">
              <a:solidFill>
                <a:schemeClr val="tx1"/>
              </a:solidFill>
              <a:prstDash val="solid"/>
              <a:round/>
              <a:headEnd/>
              <a:tailEnd/>
            </a:ln>
          </p:spPr>
          <p:txBody>
            <a:bodyPr/>
            <a:lstStyle/>
            <a:p>
              <a:endParaRPr lang="en-US"/>
            </a:p>
          </p:txBody>
        </p:sp>
        <p:sp>
          <p:nvSpPr>
            <p:cNvPr id="76" name="Freeform 74"/>
            <p:cNvSpPr>
              <a:spLocks/>
            </p:cNvSpPr>
            <p:nvPr/>
          </p:nvSpPr>
          <p:spPr bwMode="auto">
            <a:xfrm>
              <a:off x="2026" y="3321"/>
              <a:ext cx="38" cy="24"/>
            </a:xfrm>
            <a:custGeom>
              <a:avLst/>
              <a:gdLst>
                <a:gd name="T0" fmla="*/ 0 w 8"/>
                <a:gd name="T1" fmla="*/ 48336 h 5"/>
                <a:gd name="T2" fmla="*/ 33549 w 8"/>
                <a:gd name="T3" fmla="*/ 61056 h 5"/>
                <a:gd name="T4" fmla="*/ 67730 w 8"/>
                <a:gd name="T5" fmla="*/ 61056 h 5"/>
                <a:gd name="T6" fmla="*/ 91627 w 8"/>
                <a:gd name="T7" fmla="*/ 25435 h 5"/>
                <a:gd name="T8" fmla="*/ 57983 w 8"/>
                <a:gd name="T9" fmla="*/ 0 h 5"/>
                <a:gd name="T10" fmla="*/ 12207 w 8"/>
                <a:gd name="T11" fmla="*/ 25435 h 5"/>
                <a:gd name="T12" fmla="*/ 0 w 8"/>
                <a:gd name="T13" fmla="*/ 48336 h 5"/>
                <a:gd name="T14" fmla="*/ 0 w 8"/>
                <a:gd name="T15" fmla="*/ 48336 h 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5"/>
                <a:gd name="T26" fmla="*/ 8 w 8"/>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5">
                  <a:moveTo>
                    <a:pt x="0" y="4"/>
                  </a:moveTo>
                  <a:lnTo>
                    <a:pt x="3" y="5"/>
                  </a:lnTo>
                  <a:lnTo>
                    <a:pt x="6" y="5"/>
                  </a:lnTo>
                  <a:lnTo>
                    <a:pt x="8" y="2"/>
                  </a:lnTo>
                  <a:lnTo>
                    <a:pt x="5" y="0"/>
                  </a:lnTo>
                  <a:lnTo>
                    <a:pt x="1" y="2"/>
                  </a:lnTo>
                  <a:lnTo>
                    <a:pt x="0" y="4"/>
                  </a:lnTo>
                  <a:close/>
                </a:path>
              </a:pathLst>
            </a:custGeom>
            <a:solidFill>
              <a:schemeClr val="accent2"/>
            </a:solidFill>
            <a:ln w="12700" cmpd="sng">
              <a:solidFill>
                <a:schemeClr val="tx1"/>
              </a:solidFill>
              <a:prstDash val="solid"/>
              <a:round/>
              <a:headEnd/>
              <a:tailEnd/>
            </a:ln>
          </p:spPr>
          <p:txBody>
            <a:bodyPr/>
            <a:lstStyle/>
            <a:p>
              <a:endParaRPr lang="en-US"/>
            </a:p>
          </p:txBody>
        </p:sp>
        <p:sp>
          <p:nvSpPr>
            <p:cNvPr id="77" name="Freeform 75"/>
            <p:cNvSpPr>
              <a:spLocks/>
            </p:cNvSpPr>
            <p:nvPr/>
          </p:nvSpPr>
          <p:spPr bwMode="auto">
            <a:xfrm>
              <a:off x="1991" y="3321"/>
              <a:ext cx="20" cy="24"/>
            </a:xfrm>
            <a:custGeom>
              <a:avLst/>
              <a:gdLst>
                <a:gd name="T0" fmla="*/ 0 w 4"/>
                <a:gd name="T1" fmla="*/ 61056 h 5"/>
                <a:gd name="T2" fmla="*/ 62500 w 4"/>
                <a:gd name="T3" fmla="*/ 25435 h 5"/>
                <a:gd name="T4" fmla="*/ 62500 w 4"/>
                <a:gd name="T5" fmla="*/ 0 h 5"/>
                <a:gd name="T6" fmla="*/ 0 w 4"/>
                <a:gd name="T7" fmla="*/ 48336 h 5"/>
                <a:gd name="T8" fmla="*/ 0 w 4"/>
                <a:gd name="T9" fmla="*/ 61056 h 5"/>
                <a:gd name="T10" fmla="*/ 0 w 4"/>
                <a:gd name="T11" fmla="*/ 61056 h 5"/>
                <a:gd name="T12" fmla="*/ 0 60000 65536"/>
                <a:gd name="T13" fmla="*/ 0 60000 65536"/>
                <a:gd name="T14" fmla="*/ 0 60000 65536"/>
                <a:gd name="T15" fmla="*/ 0 60000 65536"/>
                <a:gd name="T16" fmla="*/ 0 60000 65536"/>
                <a:gd name="T17" fmla="*/ 0 60000 65536"/>
                <a:gd name="T18" fmla="*/ 0 w 4"/>
                <a:gd name="T19" fmla="*/ 0 h 5"/>
                <a:gd name="T20" fmla="*/ 4 w 4"/>
                <a:gd name="T21" fmla="*/ 5 h 5"/>
              </a:gdLst>
              <a:ahLst/>
              <a:cxnLst>
                <a:cxn ang="T12">
                  <a:pos x="T0" y="T1"/>
                </a:cxn>
                <a:cxn ang="T13">
                  <a:pos x="T2" y="T3"/>
                </a:cxn>
                <a:cxn ang="T14">
                  <a:pos x="T4" y="T5"/>
                </a:cxn>
                <a:cxn ang="T15">
                  <a:pos x="T6" y="T7"/>
                </a:cxn>
                <a:cxn ang="T16">
                  <a:pos x="T8" y="T9"/>
                </a:cxn>
                <a:cxn ang="T17">
                  <a:pos x="T10" y="T11"/>
                </a:cxn>
              </a:cxnLst>
              <a:rect l="T18" t="T19" r="T20" b="T21"/>
              <a:pathLst>
                <a:path w="4" h="5">
                  <a:moveTo>
                    <a:pt x="0" y="5"/>
                  </a:moveTo>
                  <a:lnTo>
                    <a:pt x="4" y="2"/>
                  </a:lnTo>
                  <a:lnTo>
                    <a:pt x="4" y="0"/>
                  </a:lnTo>
                  <a:lnTo>
                    <a:pt x="0" y="4"/>
                  </a:lnTo>
                  <a:lnTo>
                    <a:pt x="0" y="5"/>
                  </a:lnTo>
                  <a:close/>
                </a:path>
              </a:pathLst>
            </a:custGeom>
            <a:solidFill>
              <a:schemeClr val="accent2"/>
            </a:solidFill>
            <a:ln w="12700" cmpd="sng">
              <a:solidFill>
                <a:schemeClr val="tx1"/>
              </a:solidFill>
              <a:prstDash val="solid"/>
              <a:round/>
              <a:headEnd/>
              <a:tailEnd/>
            </a:ln>
          </p:spPr>
          <p:txBody>
            <a:bodyPr/>
            <a:lstStyle/>
            <a:p>
              <a:endParaRPr lang="en-US"/>
            </a:p>
          </p:txBody>
        </p:sp>
        <p:sp>
          <p:nvSpPr>
            <p:cNvPr id="78" name="Freeform 76"/>
            <p:cNvSpPr>
              <a:spLocks/>
            </p:cNvSpPr>
            <p:nvPr/>
          </p:nvSpPr>
          <p:spPr bwMode="auto">
            <a:xfrm>
              <a:off x="2128" y="3360"/>
              <a:ext cx="39" cy="34"/>
            </a:xfrm>
            <a:custGeom>
              <a:avLst/>
              <a:gdLst>
                <a:gd name="T0" fmla="*/ 41233 w 8"/>
                <a:gd name="T1" fmla="*/ 91795 h 7"/>
                <a:gd name="T2" fmla="*/ 107279 w 8"/>
                <a:gd name="T3" fmla="*/ 91795 h 7"/>
                <a:gd name="T4" fmla="*/ 107279 w 8"/>
                <a:gd name="T5" fmla="*/ 51219 h 7"/>
                <a:gd name="T6" fmla="*/ 54805 w 8"/>
                <a:gd name="T7" fmla="*/ 0 h 7"/>
                <a:gd name="T8" fmla="*/ 0 w 8"/>
                <a:gd name="T9" fmla="*/ 27273 h 7"/>
                <a:gd name="T10" fmla="*/ 41233 w 8"/>
                <a:gd name="T11" fmla="*/ 91795 h 7"/>
                <a:gd name="T12" fmla="*/ 41233 w 8"/>
                <a:gd name="T13" fmla="*/ 91795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3" y="7"/>
                  </a:moveTo>
                  <a:lnTo>
                    <a:pt x="8" y="7"/>
                  </a:lnTo>
                  <a:lnTo>
                    <a:pt x="8" y="4"/>
                  </a:lnTo>
                  <a:lnTo>
                    <a:pt x="4" y="0"/>
                  </a:lnTo>
                  <a:lnTo>
                    <a:pt x="0" y="2"/>
                  </a:lnTo>
                  <a:lnTo>
                    <a:pt x="3" y="7"/>
                  </a:lnTo>
                  <a:close/>
                </a:path>
              </a:pathLst>
            </a:custGeom>
            <a:solidFill>
              <a:schemeClr val="accent2"/>
            </a:solidFill>
            <a:ln w="12700" cmpd="sng">
              <a:solidFill>
                <a:schemeClr val="tx1"/>
              </a:solidFill>
              <a:prstDash val="solid"/>
              <a:round/>
              <a:headEnd/>
              <a:tailEnd/>
            </a:ln>
          </p:spPr>
          <p:txBody>
            <a:bodyPr/>
            <a:lstStyle/>
            <a:p>
              <a:endParaRPr lang="en-US"/>
            </a:p>
          </p:txBody>
        </p:sp>
      </p:grpSp>
      <p:sp>
        <p:nvSpPr>
          <p:cNvPr id="79" name="Rectangle 77"/>
          <p:cNvSpPr txBox="1">
            <a:spLocks noChangeArrowheads="1"/>
          </p:cNvSpPr>
          <p:nvPr/>
        </p:nvSpPr>
        <p:spPr>
          <a:xfrm>
            <a:off x="0" y="417513"/>
            <a:ext cx="10287000" cy="1143000"/>
          </a:xfrm>
          <a:prstGeom prst="rect">
            <a:avLst/>
          </a:prstGeom>
        </p:spPr>
        <p:txBody>
          <a:bodyPr/>
          <a:lstStyle/>
          <a:p>
            <a:pPr algn="ctr">
              <a:lnSpc>
                <a:spcPct val="95000"/>
              </a:lnSpc>
              <a:defRPr/>
            </a:pPr>
            <a:r>
              <a:rPr lang="en-US" sz="2400" b="1" kern="0" dirty="0">
                <a:latin typeface="+mj-lt"/>
                <a:ea typeface="+mj-ea"/>
                <a:cs typeface="+mj-cs"/>
              </a:rPr>
              <a:t>Obesity Trends* Among U.S. Adults</a:t>
            </a:r>
            <a:br>
              <a:rPr lang="en-US" sz="2400" b="1" kern="0" dirty="0">
                <a:latin typeface="+mj-lt"/>
                <a:ea typeface="+mj-ea"/>
                <a:cs typeface="+mj-cs"/>
              </a:rPr>
            </a:br>
            <a:r>
              <a:rPr lang="en-US" sz="2400" b="1" kern="0" dirty="0">
                <a:solidFill>
                  <a:srgbClr val="DE3021"/>
                </a:solidFill>
                <a:latin typeface="+mj-lt"/>
                <a:ea typeface="+mj-ea"/>
                <a:cs typeface="+mj-cs"/>
              </a:rPr>
              <a:t>BRFSS, 2005</a:t>
            </a:r>
          </a:p>
        </p:txBody>
      </p:sp>
      <p:sp>
        <p:nvSpPr>
          <p:cNvPr id="80" name="Text Box 86"/>
          <p:cNvSpPr txBox="1">
            <a:spLocks noChangeArrowheads="1"/>
          </p:cNvSpPr>
          <p:nvPr/>
        </p:nvSpPr>
        <p:spPr bwMode="auto">
          <a:xfrm>
            <a:off x="2384425" y="1200150"/>
            <a:ext cx="5519738" cy="307975"/>
          </a:xfrm>
          <a:prstGeom prst="rect">
            <a:avLst/>
          </a:prstGeom>
          <a:noFill/>
          <a:ln w="9525">
            <a:noFill/>
            <a:miter lim="800000"/>
            <a:headEnd/>
            <a:tailEnd/>
          </a:ln>
        </p:spPr>
        <p:txBody>
          <a:bodyPr wrap="none">
            <a:spAutoFit/>
          </a:bodyPr>
          <a:lstStyle/>
          <a:p>
            <a:pPr eaLnBrk="0" hangingPunct="0"/>
            <a:r>
              <a:rPr lang="en-US" sz="1400" b="1">
                <a:solidFill>
                  <a:srgbClr val="000000"/>
                </a:solidFill>
                <a:latin typeface="Verdana" pitchFamily="34" charset="0"/>
              </a:rPr>
              <a:t>(*BMI ≥30, or ~ 30 lbs. overweight for 5’ 4” person)</a:t>
            </a:r>
          </a:p>
        </p:txBody>
      </p:sp>
      <p:grpSp>
        <p:nvGrpSpPr>
          <p:cNvPr id="81" name="Group 94"/>
          <p:cNvGrpSpPr>
            <a:grpSpLocks/>
          </p:cNvGrpSpPr>
          <p:nvPr/>
        </p:nvGrpSpPr>
        <p:grpSpPr bwMode="auto">
          <a:xfrm>
            <a:off x="1785938" y="5845175"/>
            <a:ext cx="8145462" cy="304800"/>
            <a:chOff x="735013" y="5894388"/>
            <a:chExt cx="8145462" cy="304800"/>
          </a:xfrm>
        </p:grpSpPr>
        <p:sp>
          <p:nvSpPr>
            <p:cNvPr id="82" name="Rectangle 104"/>
            <p:cNvSpPr>
              <a:spLocks noChangeArrowheads="1"/>
            </p:cNvSpPr>
            <p:nvPr/>
          </p:nvSpPr>
          <p:spPr bwMode="auto">
            <a:xfrm>
              <a:off x="3443288" y="5961063"/>
              <a:ext cx="234950" cy="234950"/>
            </a:xfrm>
            <a:prstGeom prst="rect">
              <a:avLst/>
            </a:prstGeom>
            <a:solidFill>
              <a:srgbClr val="0000A0"/>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84" name="Text Box 81"/>
            <p:cNvSpPr txBox="1">
              <a:spLocks noChangeArrowheads="1"/>
            </p:cNvSpPr>
            <p:nvPr/>
          </p:nvSpPr>
          <p:spPr bwMode="auto">
            <a:xfrm>
              <a:off x="735013" y="5894388"/>
              <a:ext cx="8145462" cy="304800"/>
            </a:xfrm>
            <a:prstGeom prst="rect">
              <a:avLst/>
            </a:prstGeom>
            <a:noFill/>
            <a:ln w="9525">
              <a:noFill/>
              <a:miter lim="800000"/>
              <a:headEnd/>
              <a:tailEnd/>
            </a:ln>
          </p:spPr>
          <p:txBody>
            <a:bodyPr>
              <a:spAutoFit/>
            </a:bodyPr>
            <a:lstStyle/>
            <a:p>
              <a:pPr eaLnBrk="0" hangingPunct="0"/>
              <a:r>
                <a:rPr lang="en-US" sz="1400" b="1" dirty="0">
                  <a:solidFill>
                    <a:srgbClr val="000000"/>
                  </a:solidFill>
                  <a:latin typeface="Arial Narrow" pitchFamily="34" charset="0"/>
                </a:rPr>
                <a:t> </a:t>
              </a:r>
              <a:r>
                <a:rPr lang="en-US" sz="1400" b="1" dirty="0" smtClean="0">
                  <a:solidFill>
                    <a:srgbClr val="000000"/>
                  </a:solidFill>
                  <a:latin typeface="Arial Narrow" pitchFamily="34" charset="0"/>
                </a:rPr>
                <a:t>                       </a:t>
              </a:r>
              <a:r>
                <a:rPr lang="en-US" sz="1400" b="1" dirty="0">
                  <a:solidFill>
                    <a:srgbClr val="000000"/>
                  </a:solidFill>
                  <a:latin typeface="Arial Narrow" pitchFamily="34" charset="0"/>
                </a:rPr>
                <a:t>&lt;10%           10%–14%	    15%–19%           20%–24%          25%–29%           ≥30%</a:t>
              </a:r>
              <a:r>
                <a:rPr lang="en-US" sz="1400" dirty="0">
                  <a:solidFill>
                    <a:srgbClr val="000000"/>
                  </a:solidFill>
                  <a:latin typeface="Arial Narrow" pitchFamily="34" charset="0"/>
                </a:rPr>
                <a:t> </a:t>
              </a:r>
            </a:p>
          </p:txBody>
        </p:sp>
        <p:sp>
          <p:nvSpPr>
            <p:cNvPr id="85" name="Rectangle 102"/>
            <p:cNvSpPr>
              <a:spLocks noChangeArrowheads="1"/>
            </p:cNvSpPr>
            <p:nvPr/>
          </p:nvSpPr>
          <p:spPr bwMode="auto">
            <a:xfrm>
              <a:off x="1516063" y="5953125"/>
              <a:ext cx="234950" cy="234950"/>
            </a:xfrm>
            <a:prstGeom prst="rect">
              <a:avLst/>
            </a:prstGeom>
            <a:solidFill>
              <a:srgbClr val="99CCFF"/>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86" name="Rectangle 103"/>
            <p:cNvSpPr>
              <a:spLocks noChangeArrowheads="1"/>
            </p:cNvSpPr>
            <p:nvPr/>
          </p:nvSpPr>
          <p:spPr bwMode="auto">
            <a:xfrm>
              <a:off x="2322513" y="5951538"/>
              <a:ext cx="234950" cy="234950"/>
            </a:xfrm>
            <a:prstGeom prst="rect">
              <a:avLst/>
            </a:prstGeom>
            <a:solidFill>
              <a:srgbClr val="6699FF"/>
            </a:solidFill>
            <a:ln w="9525">
              <a:solidFill>
                <a:schemeClr val="tx1"/>
              </a:solidFill>
              <a:miter lim="800000"/>
              <a:headEnd/>
              <a:tailEnd/>
            </a:ln>
          </p:spPr>
          <p:txBody>
            <a:bodyPr wrap="none" anchor="ctr"/>
            <a:lstStyle/>
            <a:p>
              <a:pPr algn="ctr" eaLnBrk="0" hangingPunct="0"/>
              <a:endParaRPr lang="en-US">
                <a:solidFill>
                  <a:srgbClr val="000000"/>
                </a:solidFill>
              </a:endParaRPr>
            </a:p>
          </p:txBody>
        </p:sp>
        <p:sp>
          <p:nvSpPr>
            <p:cNvPr id="87" name="Rectangle 105"/>
            <p:cNvSpPr>
              <a:spLocks noChangeArrowheads="1"/>
            </p:cNvSpPr>
            <p:nvPr/>
          </p:nvSpPr>
          <p:spPr bwMode="auto">
            <a:xfrm>
              <a:off x="5621338" y="5948363"/>
              <a:ext cx="234950" cy="234950"/>
            </a:xfrm>
            <a:prstGeom prst="rect">
              <a:avLst/>
            </a:prstGeom>
            <a:solidFill>
              <a:srgbClr val="ED4213"/>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88" name="Rectangle 106"/>
            <p:cNvSpPr>
              <a:spLocks noChangeArrowheads="1"/>
            </p:cNvSpPr>
            <p:nvPr/>
          </p:nvSpPr>
          <p:spPr bwMode="auto">
            <a:xfrm>
              <a:off x="4541838" y="5945188"/>
              <a:ext cx="234950" cy="234950"/>
            </a:xfrm>
            <a:prstGeom prst="rect">
              <a:avLst/>
            </a:prstGeom>
            <a:solidFill>
              <a:srgbClr val="FFC66D"/>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89" name="Rectangle 108" descr="20%"/>
            <p:cNvSpPr>
              <a:spLocks noChangeArrowheads="1"/>
            </p:cNvSpPr>
            <p:nvPr/>
          </p:nvSpPr>
          <p:spPr bwMode="auto">
            <a:xfrm>
              <a:off x="6753225" y="5948363"/>
              <a:ext cx="234950" cy="234950"/>
            </a:xfrm>
            <a:prstGeom prst="rect">
              <a:avLst/>
            </a:prstGeom>
            <a:pattFill prst="pct20">
              <a:fgClr>
                <a:schemeClr val="tx2"/>
              </a:fgClr>
              <a:bgClr>
                <a:srgbClr val="AA1202"/>
              </a:bgClr>
            </a:pattFill>
            <a:ln w="9525">
              <a:solidFill>
                <a:schemeClr val="tx1"/>
              </a:solidFill>
              <a:miter lim="800000"/>
              <a:headEnd/>
              <a:tailEnd/>
            </a:ln>
          </p:spPr>
          <p:txBody>
            <a:bodyPr wrap="none" anchor="ctr"/>
            <a:lstStyle/>
            <a:p>
              <a:pPr eaLnBrk="0" hangingPunct="0"/>
              <a:endParaRPr lang="en-US">
                <a:solidFill>
                  <a:srgbClr val="000000"/>
                </a:solidFill>
              </a:endParaRPr>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458200" y="6613525"/>
            <a:ext cx="517525" cy="244475"/>
          </a:xfrm>
          <a:prstGeom prst="rect">
            <a:avLst/>
          </a:prstGeom>
          <a:noFill/>
        </p:spPr>
        <p:txBody>
          <a:bodyPr/>
          <a:lstStyle/>
          <a:p>
            <a:fld id="{8F6F97BC-1A7E-41D4-8133-D6AA41F11B70}" type="slidenum">
              <a:rPr lang="en-US" smtClean="0">
                <a:latin typeface="Arial" pitchFamily="34" charset="0"/>
              </a:rPr>
              <a:pPr/>
              <a:t>23</a:t>
            </a:fld>
            <a:endParaRPr lang="en-US" smtClean="0">
              <a:latin typeface="Arial" pitchFamily="34" charset="0"/>
            </a:endParaRPr>
          </a:p>
        </p:txBody>
      </p:sp>
      <p:grpSp>
        <p:nvGrpSpPr>
          <p:cNvPr id="3" name="Group 89"/>
          <p:cNvGrpSpPr>
            <a:grpSpLocks/>
          </p:cNvGrpSpPr>
          <p:nvPr/>
        </p:nvGrpSpPr>
        <p:grpSpPr bwMode="auto">
          <a:xfrm>
            <a:off x="1155700" y="1709738"/>
            <a:ext cx="6940550" cy="3567112"/>
            <a:chOff x="1155700" y="1709738"/>
            <a:chExt cx="6940550" cy="3567112"/>
          </a:xfrm>
        </p:grpSpPr>
        <p:sp>
          <p:nvSpPr>
            <p:cNvPr id="4" name="Freeform 2"/>
            <p:cNvSpPr>
              <a:spLocks/>
            </p:cNvSpPr>
            <p:nvPr/>
          </p:nvSpPr>
          <p:spPr bwMode="auto">
            <a:xfrm>
              <a:off x="7697788" y="1887538"/>
              <a:ext cx="398462" cy="611187"/>
            </a:xfrm>
            <a:custGeom>
              <a:avLst/>
              <a:gdLst>
                <a:gd name="T0" fmla="*/ 2147483647 w 49"/>
                <a:gd name="T1" fmla="*/ 2147483647 h 79"/>
                <a:gd name="T2" fmla="*/ 2147483647 w 49"/>
                <a:gd name="T3" fmla="*/ 2147483647 h 79"/>
                <a:gd name="T4" fmla="*/ 2147483647 w 49"/>
                <a:gd name="T5" fmla="*/ 2147483647 h 79"/>
                <a:gd name="T6" fmla="*/ 2147483647 w 49"/>
                <a:gd name="T7" fmla="*/ 2147483647 h 79"/>
                <a:gd name="T8" fmla="*/ 2147483647 w 49"/>
                <a:gd name="T9" fmla="*/ 2147483647 h 79"/>
                <a:gd name="T10" fmla="*/ 2147483647 w 49"/>
                <a:gd name="T11" fmla="*/ 2147483647 h 79"/>
                <a:gd name="T12" fmla="*/ 2147483647 w 49"/>
                <a:gd name="T13" fmla="*/ 2147483647 h 79"/>
                <a:gd name="T14" fmla="*/ 2147483647 w 49"/>
                <a:gd name="T15" fmla="*/ 2147483647 h 79"/>
                <a:gd name="T16" fmla="*/ 2147483647 w 49"/>
                <a:gd name="T17" fmla="*/ 2147483647 h 79"/>
                <a:gd name="T18" fmla="*/ 2147483647 w 49"/>
                <a:gd name="T19" fmla="*/ 2147483647 h 79"/>
                <a:gd name="T20" fmla="*/ 2147483647 w 49"/>
                <a:gd name="T21" fmla="*/ 2147483647 h 79"/>
                <a:gd name="T22" fmla="*/ 2147483647 w 49"/>
                <a:gd name="T23" fmla="*/ 2147483647 h 79"/>
                <a:gd name="T24" fmla="*/ 2147483647 w 49"/>
                <a:gd name="T25" fmla="*/ 2147483647 h 79"/>
                <a:gd name="T26" fmla="*/ 2147483647 w 49"/>
                <a:gd name="T27" fmla="*/ 2147483647 h 79"/>
                <a:gd name="T28" fmla="*/ 2147483647 w 49"/>
                <a:gd name="T29" fmla="*/ 2147483647 h 79"/>
                <a:gd name="T30" fmla="*/ 2147483647 w 49"/>
                <a:gd name="T31" fmla="*/ 2147483647 h 79"/>
                <a:gd name="T32" fmla="*/ 2147483647 w 49"/>
                <a:gd name="T33" fmla="*/ 2147483647 h 79"/>
                <a:gd name="T34" fmla="*/ 2147483647 w 49"/>
                <a:gd name="T35" fmla="*/ 2147483647 h 79"/>
                <a:gd name="T36" fmla="*/ 2147483647 w 49"/>
                <a:gd name="T37" fmla="*/ 2147483647 h 79"/>
                <a:gd name="T38" fmla="*/ 2147483647 w 49"/>
                <a:gd name="T39" fmla="*/ 2147483647 h 79"/>
                <a:gd name="T40" fmla="*/ 2147483647 w 49"/>
                <a:gd name="T41" fmla="*/ 2147483647 h 79"/>
                <a:gd name="T42" fmla="*/ 2147483647 w 49"/>
                <a:gd name="T43" fmla="*/ 2147483647 h 79"/>
                <a:gd name="T44" fmla="*/ 2147483647 w 49"/>
                <a:gd name="T45" fmla="*/ 2147483647 h 79"/>
                <a:gd name="T46" fmla="*/ 2147483647 w 49"/>
                <a:gd name="T47" fmla="*/ 2147483647 h 79"/>
                <a:gd name="T48" fmla="*/ 2147483647 w 49"/>
                <a:gd name="T49" fmla="*/ 2147483647 h 79"/>
                <a:gd name="T50" fmla="*/ 2147483647 w 49"/>
                <a:gd name="T51" fmla="*/ 2147483647 h 79"/>
                <a:gd name="T52" fmla="*/ 2147483647 w 49"/>
                <a:gd name="T53" fmla="*/ 2147483647 h 79"/>
                <a:gd name="T54" fmla="*/ 2147483647 w 49"/>
                <a:gd name="T55" fmla="*/ 2147483647 h 79"/>
                <a:gd name="T56" fmla="*/ 2147483647 w 49"/>
                <a:gd name="T57" fmla="*/ 2147483647 h 79"/>
                <a:gd name="T58" fmla="*/ 2147483647 w 49"/>
                <a:gd name="T59" fmla="*/ 2147483647 h 79"/>
                <a:gd name="T60" fmla="*/ 2147483647 w 49"/>
                <a:gd name="T61" fmla="*/ 2147483647 h 79"/>
                <a:gd name="T62" fmla="*/ 2147483647 w 49"/>
                <a:gd name="T63" fmla="*/ 2147483647 h 79"/>
                <a:gd name="T64" fmla="*/ 2147483647 w 49"/>
                <a:gd name="T65" fmla="*/ 2147483647 h 79"/>
                <a:gd name="T66" fmla="*/ 2147483647 w 49"/>
                <a:gd name="T67" fmla="*/ 2147483647 h 79"/>
                <a:gd name="T68" fmla="*/ 2147483647 w 49"/>
                <a:gd name="T69" fmla="*/ 2147483647 h 79"/>
                <a:gd name="T70" fmla="*/ 2147483647 w 49"/>
                <a:gd name="T71" fmla="*/ 2147483647 h 79"/>
                <a:gd name="T72" fmla="*/ 2147483647 w 49"/>
                <a:gd name="T73" fmla="*/ 2147483647 h 79"/>
                <a:gd name="T74" fmla="*/ 2147483647 w 49"/>
                <a:gd name="T75" fmla="*/ 2147483647 h 79"/>
                <a:gd name="T76" fmla="*/ 2147483647 w 49"/>
                <a:gd name="T77" fmla="*/ 2147483647 h 79"/>
                <a:gd name="T78" fmla="*/ 2147483647 w 49"/>
                <a:gd name="T79" fmla="*/ 0 h 79"/>
                <a:gd name="T80" fmla="*/ 2147483647 w 49"/>
                <a:gd name="T81" fmla="*/ 0 h 79"/>
                <a:gd name="T82" fmla="*/ 2147483647 w 49"/>
                <a:gd name="T83" fmla="*/ 2147483647 h 79"/>
                <a:gd name="T84" fmla="*/ 2147483647 w 49"/>
                <a:gd name="T85" fmla="*/ 2147483647 h 79"/>
                <a:gd name="T86" fmla="*/ 2147483647 w 49"/>
                <a:gd name="T87" fmla="*/ 2147483647 h 79"/>
                <a:gd name="T88" fmla="*/ 2147483647 w 49"/>
                <a:gd name="T89" fmla="*/ 2147483647 h 79"/>
                <a:gd name="T90" fmla="*/ 2147483647 w 49"/>
                <a:gd name="T91" fmla="*/ 2147483647 h 79"/>
                <a:gd name="T92" fmla="*/ 2147483647 w 49"/>
                <a:gd name="T93" fmla="*/ 2147483647 h 79"/>
                <a:gd name="T94" fmla="*/ 2147483647 w 49"/>
                <a:gd name="T95" fmla="*/ 2147483647 h 79"/>
                <a:gd name="T96" fmla="*/ 2147483647 w 49"/>
                <a:gd name="T97" fmla="*/ 2147483647 h 79"/>
                <a:gd name="T98" fmla="*/ 2147483647 w 49"/>
                <a:gd name="T99" fmla="*/ 2147483647 h 79"/>
                <a:gd name="T100" fmla="*/ 2147483647 w 49"/>
                <a:gd name="T101" fmla="*/ 2147483647 h 79"/>
                <a:gd name="T102" fmla="*/ 2147483647 w 49"/>
                <a:gd name="T103" fmla="*/ 2147483647 h 79"/>
                <a:gd name="T104" fmla="*/ 2147483647 w 49"/>
                <a:gd name="T105" fmla="*/ 2147483647 h 79"/>
                <a:gd name="T106" fmla="*/ 2147483647 w 49"/>
                <a:gd name="T107" fmla="*/ 2147483647 h 79"/>
                <a:gd name="T108" fmla="*/ 2147483647 w 49"/>
                <a:gd name="T109" fmla="*/ 2147483647 h 79"/>
                <a:gd name="T110" fmla="*/ 2147483647 w 49"/>
                <a:gd name="T111" fmla="*/ 2147483647 h 79"/>
                <a:gd name="T112" fmla="*/ 0 w 49"/>
                <a:gd name="T113" fmla="*/ 2147483647 h 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9"/>
                <a:gd name="T172" fmla="*/ 0 h 79"/>
                <a:gd name="T173" fmla="*/ 49 w 49"/>
                <a:gd name="T174" fmla="*/ 79 h 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9" h="79">
                  <a:moveTo>
                    <a:pt x="0" y="42"/>
                  </a:moveTo>
                  <a:lnTo>
                    <a:pt x="10" y="71"/>
                  </a:lnTo>
                  <a:lnTo>
                    <a:pt x="10" y="72"/>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7" y="36"/>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 name="Freeform 3"/>
            <p:cNvSpPr>
              <a:spLocks/>
            </p:cNvSpPr>
            <p:nvPr/>
          </p:nvSpPr>
          <p:spPr bwMode="auto">
            <a:xfrm>
              <a:off x="2636838" y="1709738"/>
              <a:ext cx="730250" cy="511175"/>
            </a:xfrm>
            <a:custGeom>
              <a:avLst/>
              <a:gdLst>
                <a:gd name="T0" fmla="*/ 2147483647 w 90"/>
                <a:gd name="T1" fmla="*/ 2147483647 h 66"/>
                <a:gd name="T2" fmla="*/ 0 w 90"/>
                <a:gd name="T3" fmla="*/ 2147483647 h 66"/>
                <a:gd name="T4" fmla="*/ 2147483647 w 90"/>
                <a:gd name="T5" fmla="*/ 2147483647 h 66"/>
                <a:gd name="T6" fmla="*/ 2147483647 w 90"/>
                <a:gd name="T7" fmla="*/ 2147483647 h 66"/>
                <a:gd name="T8" fmla="*/ 2147483647 w 90"/>
                <a:gd name="T9" fmla="*/ 2147483647 h 66"/>
                <a:gd name="T10" fmla="*/ 2147483647 w 90"/>
                <a:gd name="T11" fmla="*/ 2147483647 h 66"/>
                <a:gd name="T12" fmla="*/ 2147483647 w 90"/>
                <a:gd name="T13" fmla="*/ 2147483647 h 66"/>
                <a:gd name="T14" fmla="*/ 2147483647 w 90"/>
                <a:gd name="T15" fmla="*/ 2147483647 h 66"/>
                <a:gd name="T16" fmla="*/ 2147483647 w 90"/>
                <a:gd name="T17" fmla="*/ 2147483647 h 66"/>
                <a:gd name="T18" fmla="*/ 2147483647 w 90"/>
                <a:gd name="T19" fmla="*/ 2147483647 h 66"/>
                <a:gd name="T20" fmla="*/ 2147483647 w 90"/>
                <a:gd name="T21" fmla="*/ 2147483647 h 66"/>
                <a:gd name="T22" fmla="*/ 2147483647 w 90"/>
                <a:gd name="T23" fmla="*/ 2147483647 h 66"/>
                <a:gd name="T24" fmla="*/ 2147483647 w 90"/>
                <a:gd name="T25" fmla="*/ 2147483647 h 66"/>
                <a:gd name="T26" fmla="*/ 2147483647 w 90"/>
                <a:gd name="T27" fmla="*/ 2147483647 h 66"/>
                <a:gd name="T28" fmla="*/ 2147483647 w 90"/>
                <a:gd name="T29" fmla="*/ 2147483647 h 66"/>
                <a:gd name="T30" fmla="*/ 2147483647 w 90"/>
                <a:gd name="T31" fmla="*/ 2147483647 h 66"/>
                <a:gd name="T32" fmla="*/ 2147483647 w 90"/>
                <a:gd name="T33" fmla="*/ 2147483647 h 66"/>
                <a:gd name="T34" fmla="*/ 2147483647 w 90"/>
                <a:gd name="T35" fmla="*/ 2147483647 h 66"/>
                <a:gd name="T36" fmla="*/ 2147483647 w 90"/>
                <a:gd name="T37" fmla="*/ 2147483647 h 66"/>
                <a:gd name="T38" fmla="*/ 2147483647 w 90"/>
                <a:gd name="T39" fmla="*/ 2147483647 h 66"/>
                <a:gd name="T40" fmla="*/ 2147483647 w 90"/>
                <a:gd name="T41" fmla="*/ 2147483647 h 66"/>
                <a:gd name="T42" fmla="*/ 2147483647 w 90"/>
                <a:gd name="T43" fmla="*/ 2147483647 h 66"/>
                <a:gd name="T44" fmla="*/ 2147483647 w 90"/>
                <a:gd name="T45" fmla="*/ 2147483647 h 66"/>
                <a:gd name="T46" fmla="*/ 2147483647 w 90"/>
                <a:gd name="T47" fmla="*/ 2147483647 h 66"/>
                <a:gd name="T48" fmla="*/ 2147483647 w 90"/>
                <a:gd name="T49" fmla="*/ 2147483647 h 66"/>
                <a:gd name="T50" fmla="*/ 2147483647 w 90"/>
                <a:gd name="T51" fmla="*/ 2147483647 h 66"/>
                <a:gd name="T52" fmla="*/ 2147483647 w 90"/>
                <a:gd name="T53" fmla="*/ 2147483647 h 66"/>
                <a:gd name="T54" fmla="*/ 2147483647 w 90"/>
                <a:gd name="T55" fmla="*/ 2147483647 h 66"/>
                <a:gd name="T56" fmla="*/ 2147483647 w 90"/>
                <a:gd name="T57" fmla="*/ 2147483647 h 66"/>
                <a:gd name="T58" fmla="*/ 2147483647 w 90"/>
                <a:gd name="T59" fmla="*/ 2147483647 h 66"/>
                <a:gd name="T60" fmla="*/ 2147483647 w 90"/>
                <a:gd name="T61" fmla="*/ 2147483647 h 66"/>
                <a:gd name="T62" fmla="*/ 2147483647 w 90"/>
                <a:gd name="T63" fmla="*/ 2147483647 h 66"/>
                <a:gd name="T64" fmla="*/ 2147483647 w 90"/>
                <a:gd name="T65" fmla="*/ 2147483647 h 66"/>
                <a:gd name="T66" fmla="*/ 2147483647 w 90"/>
                <a:gd name="T67" fmla="*/ 2147483647 h 66"/>
                <a:gd name="T68" fmla="*/ 2147483647 w 90"/>
                <a:gd name="T69" fmla="*/ 2147483647 h 66"/>
                <a:gd name="T70" fmla="*/ 2147483647 w 90"/>
                <a:gd name="T71" fmla="*/ 2147483647 h 66"/>
                <a:gd name="T72" fmla="*/ 2147483647 w 90"/>
                <a:gd name="T73" fmla="*/ 0 h 66"/>
                <a:gd name="T74" fmla="*/ 2147483647 w 90"/>
                <a:gd name="T75" fmla="*/ 2147483647 h 66"/>
                <a:gd name="T76" fmla="*/ 2147483647 w 90"/>
                <a:gd name="T77" fmla="*/ 2147483647 h 66"/>
                <a:gd name="T78" fmla="*/ 2147483647 w 90"/>
                <a:gd name="T79" fmla="*/ 2147483647 h 66"/>
                <a:gd name="T80" fmla="*/ 2147483647 w 90"/>
                <a:gd name="T81" fmla="*/ 2147483647 h 66"/>
                <a:gd name="T82" fmla="*/ 2147483647 w 90"/>
                <a:gd name="T83" fmla="*/ 2147483647 h 66"/>
                <a:gd name="T84" fmla="*/ 2147483647 w 90"/>
                <a:gd name="T85" fmla="*/ 2147483647 h 66"/>
                <a:gd name="T86" fmla="*/ 2147483647 w 90"/>
                <a:gd name="T87" fmla="*/ 2147483647 h 66"/>
                <a:gd name="T88" fmla="*/ 2147483647 w 90"/>
                <a:gd name="T89" fmla="*/ 2147483647 h 66"/>
                <a:gd name="T90" fmla="*/ 2147483647 w 90"/>
                <a:gd name="T91" fmla="*/ 2147483647 h 66"/>
                <a:gd name="T92" fmla="*/ 2147483647 w 90"/>
                <a:gd name="T93" fmla="*/ 2147483647 h 66"/>
                <a:gd name="T94" fmla="*/ 2147483647 w 90"/>
                <a:gd name="T95" fmla="*/ 2147483647 h 66"/>
                <a:gd name="T96" fmla="*/ 2147483647 w 90"/>
                <a:gd name="T97" fmla="*/ 2147483647 h 66"/>
                <a:gd name="T98" fmla="*/ 2147483647 w 90"/>
                <a:gd name="T99" fmla="*/ 2147483647 h 66"/>
                <a:gd name="T100" fmla="*/ 2147483647 w 90"/>
                <a:gd name="T101" fmla="*/ 2147483647 h 66"/>
                <a:gd name="T102" fmla="*/ 2147483647 w 90"/>
                <a:gd name="T103" fmla="*/ 2147483647 h 66"/>
                <a:gd name="T104" fmla="*/ 2147483647 w 90"/>
                <a:gd name="T105" fmla="*/ 2147483647 h 66"/>
                <a:gd name="T106" fmla="*/ 2147483647 w 90"/>
                <a:gd name="T107" fmla="*/ 2147483647 h 66"/>
                <a:gd name="T108" fmla="*/ 2147483647 w 90"/>
                <a:gd name="T109" fmla="*/ 2147483647 h 66"/>
                <a:gd name="T110" fmla="*/ 2147483647 w 90"/>
                <a:gd name="T111" fmla="*/ 2147483647 h 66"/>
                <a:gd name="T112" fmla="*/ 2147483647 w 90"/>
                <a:gd name="T113" fmla="*/ 2147483647 h 66"/>
                <a:gd name="T114" fmla="*/ 2147483647 w 90"/>
                <a:gd name="T115" fmla="*/ 2147483647 h 66"/>
                <a:gd name="T116" fmla="*/ 2147483647 w 90"/>
                <a:gd name="T117" fmla="*/ 2147483647 h 66"/>
                <a:gd name="T118" fmla="*/ 2147483647 w 90"/>
                <a:gd name="T119" fmla="*/ 2147483647 h 66"/>
                <a:gd name="T120" fmla="*/ 2147483647 w 90"/>
                <a:gd name="T121" fmla="*/ 2147483647 h 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0"/>
                <a:gd name="T184" fmla="*/ 0 h 66"/>
                <a:gd name="T185" fmla="*/ 90 w 90"/>
                <a:gd name="T186" fmla="*/ 66 h 6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0" h="66">
                  <a:moveTo>
                    <a:pt x="3" y="42"/>
                  </a:moveTo>
                  <a:lnTo>
                    <a:pt x="1" y="40"/>
                  </a:lnTo>
                  <a:lnTo>
                    <a:pt x="0" y="40"/>
                  </a:lnTo>
                  <a:lnTo>
                    <a:pt x="0" y="39"/>
                  </a:lnTo>
                  <a:lnTo>
                    <a:pt x="1" y="37"/>
                  </a:lnTo>
                  <a:lnTo>
                    <a:pt x="1" y="36"/>
                  </a:lnTo>
                  <a:lnTo>
                    <a:pt x="1" y="35"/>
                  </a:lnTo>
                  <a:lnTo>
                    <a:pt x="2" y="35"/>
                  </a:lnTo>
                  <a:lnTo>
                    <a:pt x="2" y="36"/>
                  </a:lnTo>
                  <a:lnTo>
                    <a:pt x="2" y="37"/>
                  </a:lnTo>
                  <a:lnTo>
                    <a:pt x="1" y="37"/>
                  </a:lnTo>
                  <a:lnTo>
                    <a:pt x="2" y="38"/>
                  </a:lnTo>
                  <a:lnTo>
                    <a:pt x="3" y="36"/>
                  </a:lnTo>
                  <a:lnTo>
                    <a:pt x="3" y="35"/>
                  </a:lnTo>
                  <a:lnTo>
                    <a:pt x="4" y="34"/>
                  </a:lnTo>
                  <a:lnTo>
                    <a:pt x="3" y="33"/>
                  </a:lnTo>
                  <a:lnTo>
                    <a:pt x="2" y="33"/>
                  </a:lnTo>
                  <a:lnTo>
                    <a:pt x="2" y="30"/>
                  </a:lnTo>
                  <a:lnTo>
                    <a:pt x="3" y="30"/>
                  </a:lnTo>
                  <a:lnTo>
                    <a:pt x="4" y="30"/>
                  </a:lnTo>
                  <a:lnTo>
                    <a:pt x="5" y="29"/>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80" y="59"/>
                  </a:lnTo>
                  <a:lnTo>
                    <a:pt x="80" y="60"/>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6" y="43"/>
                  </a:lnTo>
                  <a:lnTo>
                    <a:pt x="3" y="42"/>
                  </a:lnTo>
                  <a:close/>
                </a:path>
              </a:pathLst>
            </a:custGeom>
            <a:solidFill>
              <a:srgbClr val="ED4213"/>
            </a:solidFill>
            <a:ln w="12700" cmpd="sng">
              <a:solidFill>
                <a:schemeClr val="tx1"/>
              </a:solidFill>
              <a:prstDash val="solid"/>
              <a:round/>
              <a:headEnd/>
              <a:tailEnd/>
            </a:ln>
          </p:spPr>
          <p:txBody>
            <a:bodyPr/>
            <a:lstStyle/>
            <a:p>
              <a:endParaRPr lang="en-US"/>
            </a:p>
          </p:txBody>
        </p:sp>
        <p:sp>
          <p:nvSpPr>
            <p:cNvPr id="6" name="Freeform 4"/>
            <p:cNvSpPr>
              <a:spLocks/>
            </p:cNvSpPr>
            <p:nvPr/>
          </p:nvSpPr>
          <p:spPr bwMode="auto">
            <a:xfrm>
              <a:off x="3157538" y="1833563"/>
              <a:ext cx="658812" cy="1006475"/>
            </a:xfrm>
            <a:custGeom>
              <a:avLst/>
              <a:gdLst>
                <a:gd name="T0" fmla="*/ 2147483647 w 81"/>
                <a:gd name="T1" fmla="*/ 2147483647 h 130"/>
                <a:gd name="T2" fmla="*/ 2147483647 w 81"/>
                <a:gd name="T3" fmla="*/ 2147483647 h 130"/>
                <a:gd name="T4" fmla="*/ 2147483647 w 81"/>
                <a:gd name="T5" fmla="*/ 2147483647 h 130"/>
                <a:gd name="T6" fmla="*/ 2147483647 w 81"/>
                <a:gd name="T7" fmla="*/ 2147483647 h 130"/>
                <a:gd name="T8" fmla="*/ 2147483647 w 81"/>
                <a:gd name="T9" fmla="*/ 2147483647 h 130"/>
                <a:gd name="T10" fmla="*/ 2147483647 w 81"/>
                <a:gd name="T11" fmla="*/ 2147483647 h 130"/>
                <a:gd name="T12" fmla="*/ 2147483647 w 81"/>
                <a:gd name="T13" fmla="*/ 2147483647 h 130"/>
                <a:gd name="T14" fmla="*/ 2147483647 w 81"/>
                <a:gd name="T15" fmla="*/ 2147483647 h 130"/>
                <a:gd name="T16" fmla="*/ 2147483647 w 81"/>
                <a:gd name="T17" fmla="*/ 2147483647 h 130"/>
                <a:gd name="T18" fmla="*/ 2147483647 w 81"/>
                <a:gd name="T19" fmla="*/ 2147483647 h 130"/>
                <a:gd name="T20" fmla="*/ 2147483647 w 81"/>
                <a:gd name="T21" fmla="*/ 2147483647 h 130"/>
                <a:gd name="T22" fmla="*/ 2147483647 w 81"/>
                <a:gd name="T23" fmla="*/ 2147483647 h 130"/>
                <a:gd name="T24" fmla="*/ 2147483647 w 81"/>
                <a:gd name="T25" fmla="*/ 2147483647 h 130"/>
                <a:gd name="T26" fmla="*/ 2147483647 w 81"/>
                <a:gd name="T27" fmla="*/ 2147483647 h 130"/>
                <a:gd name="T28" fmla="*/ 2147483647 w 81"/>
                <a:gd name="T29" fmla="*/ 0 h 130"/>
                <a:gd name="T30" fmla="*/ 2147483647 w 81"/>
                <a:gd name="T31" fmla="*/ 2147483647 h 130"/>
                <a:gd name="T32" fmla="*/ 2147483647 w 81"/>
                <a:gd name="T33" fmla="*/ 2147483647 h 130"/>
                <a:gd name="T34" fmla="*/ 2147483647 w 81"/>
                <a:gd name="T35" fmla="*/ 2147483647 h 130"/>
                <a:gd name="T36" fmla="*/ 2147483647 w 81"/>
                <a:gd name="T37" fmla="*/ 2147483647 h 130"/>
                <a:gd name="T38" fmla="*/ 2147483647 w 81"/>
                <a:gd name="T39" fmla="*/ 2147483647 h 130"/>
                <a:gd name="T40" fmla="*/ 2147483647 w 81"/>
                <a:gd name="T41" fmla="*/ 2147483647 h 130"/>
                <a:gd name="T42" fmla="*/ 2147483647 w 81"/>
                <a:gd name="T43" fmla="*/ 2147483647 h 130"/>
                <a:gd name="T44" fmla="*/ 2147483647 w 81"/>
                <a:gd name="T45" fmla="*/ 2147483647 h 130"/>
                <a:gd name="T46" fmla="*/ 2147483647 w 81"/>
                <a:gd name="T47" fmla="*/ 2147483647 h 130"/>
                <a:gd name="T48" fmla="*/ 2147483647 w 81"/>
                <a:gd name="T49" fmla="*/ 2147483647 h 130"/>
                <a:gd name="T50" fmla="*/ 2147483647 w 81"/>
                <a:gd name="T51" fmla="*/ 2147483647 h 130"/>
                <a:gd name="T52" fmla="*/ 2147483647 w 81"/>
                <a:gd name="T53" fmla="*/ 2147483647 h 130"/>
                <a:gd name="T54" fmla="*/ 2147483647 w 81"/>
                <a:gd name="T55" fmla="*/ 2147483647 h 130"/>
                <a:gd name="T56" fmla="*/ 2147483647 w 81"/>
                <a:gd name="T57" fmla="*/ 2147483647 h 130"/>
                <a:gd name="T58" fmla="*/ 2147483647 w 81"/>
                <a:gd name="T59" fmla="*/ 2147483647 h 130"/>
                <a:gd name="T60" fmla="*/ 2147483647 w 81"/>
                <a:gd name="T61" fmla="*/ 2147483647 h 130"/>
                <a:gd name="T62" fmla="*/ 2147483647 w 81"/>
                <a:gd name="T63" fmla="*/ 2147483647 h 130"/>
                <a:gd name="T64" fmla="*/ 2147483647 w 81"/>
                <a:gd name="T65" fmla="*/ 2147483647 h 130"/>
                <a:gd name="T66" fmla="*/ 2147483647 w 81"/>
                <a:gd name="T67" fmla="*/ 2147483647 h 130"/>
                <a:gd name="T68" fmla="*/ 2147483647 w 81"/>
                <a:gd name="T69" fmla="*/ 2147483647 h 130"/>
                <a:gd name="T70" fmla="*/ 2147483647 w 81"/>
                <a:gd name="T71" fmla="*/ 2147483647 h 130"/>
                <a:gd name="T72" fmla="*/ 2147483647 w 81"/>
                <a:gd name="T73" fmla="*/ 2147483647 h 130"/>
                <a:gd name="T74" fmla="*/ 2147483647 w 81"/>
                <a:gd name="T75" fmla="*/ 2147483647 h 130"/>
                <a:gd name="T76" fmla="*/ 2147483647 w 81"/>
                <a:gd name="T77" fmla="*/ 2147483647 h 130"/>
                <a:gd name="T78" fmla="*/ 2147483647 w 81"/>
                <a:gd name="T79" fmla="*/ 2147483647 h 130"/>
                <a:gd name="T80" fmla="*/ 2147483647 w 81"/>
                <a:gd name="T81" fmla="*/ 2147483647 h 130"/>
                <a:gd name="T82" fmla="*/ 2147483647 w 81"/>
                <a:gd name="T83" fmla="*/ 2147483647 h 130"/>
                <a:gd name="T84" fmla="*/ 2147483647 w 81"/>
                <a:gd name="T85" fmla="*/ 2147483647 h 130"/>
                <a:gd name="T86" fmla="*/ 2147483647 w 81"/>
                <a:gd name="T87" fmla="*/ 2147483647 h 130"/>
                <a:gd name="T88" fmla="*/ 2147483647 w 81"/>
                <a:gd name="T89" fmla="*/ 2147483647 h 130"/>
                <a:gd name="T90" fmla="*/ 2147483647 w 81"/>
                <a:gd name="T91" fmla="*/ 2147483647 h 130"/>
                <a:gd name="T92" fmla="*/ 2147483647 w 81"/>
                <a:gd name="T93" fmla="*/ 2147483647 h 130"/>
                <a:gd name="T94" fmla="*/ 2147483647 w 81"/>
                <a:gd name="T95" fmla="*/ 2147483647 h 130"/>
                <a:gd name="T96" fmla="*/ 0 w 81"/>
                <a:gd name="T97" fmla="*/ 2147483647 h 1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30"/>
                <a:gd name="T149" fmla="*/ 81 w 81"/>
                <a:gd name="T150" fmla="*/ 130 h 1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close/>
                </a:path>
              </a:pathLst>
            </a:custGeom>
            <a:solidFill>
              <a:srgbClr val="ED4213"/>
            </a:solidFill>
            <a:ln w="12700" cmpd="sng">
              <a:solidFill>
                <a:schemeClr val="tx1"/>
              </a:solidFill>
              <a:prstDash val="solid"/>
              <a:round/>
              <a:headEnd/>
              <a:tailEnd/>
            </a:ln>
          </p:spPr>
          <p:txBody>
            <a:bodyPr/>
            <a:lstStyle/>
            <a:p>
              <a:endParaRPr lang="en-US"/>
            </a:p>
          </p:txBody>
        </p:sp>
        <p:sp>
          <p:nvSpPr>
            <p:cNvPr id="7" name="Freeform 5"/>
            <p:cNvSpPr>
              <a:spLocks/>
            </p:cNvSpPr>
            <p:nvPr/>
          </p:nvSpPr>
          <p:spPr bwMode="auto">
            <a:xfrm>
              <a:off x="3435350" y="1857375"/>
              <a:ext cx="1120775" cy="673100"/>
            </a:xfrm>
            <a:custGeom>
              <a:avLst/>
              <a:gdLst>
                <a:gd name="T0" fmla="*/ 2147483647 w 138"/>
                <a:gd name="T1" fmla="*/ 2147483647 h 87"/>
                <a:gd name="T2" fmla="*/ 2147483647 w 138"/>
                <a:gd name="T3" fmla="*/ 2147483647 h 87"/>
                <a:gd name="T4" fmla="*/ 2147483647 w 138"/>
                <a:gd name="T5" fmla="*/ 2147483647 h 87"/>
                <a:gd name="T6" fmla="*/ 2147483647 w 138"/>
                <a:gd name="T7" fmla="*/ 2147483647 h 87"/>
                <a:gd name="T8" fmla="*/ 2147483647 w 138"/>
                <a:gd name="T9" fmla="*/ 2147483647 h 87"/>
                <a:gd name="T10" fmla="*/ 2147483647 w 138"/>
                <a:gd name="T11" fmla="*/ 2147483647 h 87"/>
                <a:gd name="T12" fmla="*/ 2147483647 w 138"/>
                <a:gd name="T13" fmla="*/ 2147483647 h 87"/>
                <a:gd name="T14" fmla="*/ 2147483647 w 138"/>
                <a:gd name="T15" fmla="*/ 2147483647 h 87"/>
                <a:gd name="T16" fmla="*/ 2147483647 w 138"/>
                <a:gd name="T17" fmla="*/ 2147483647 h 87"/>
                <a:gd name="T18" fmla="*/ 2147483647 w 138"/>
                <a:gd name="T19" fmla="*/ 2147483647 h 87"/>
                <a:gd name="T20" fmla="*/ 2147483647 w 138"/>
                <a:gd name="T21" fmla="*/ 2147483647 h 87"/>
                <a:gd name="T22" fmla="*/ 2147483647 w 138"/>
                <a:gd name="T23" fmla="*/ 2147483647 h 87"/>
                <a:gd name="T24" fmla="*/ 2147483647 w 138"/>
                <a:gd name="T25" fmla="*/ 2147483647 h 87"/>
                <a:gd name="T26" fmla="*/ 2147483647 w 138"/>
                <a:gd name="T27" fmla="*/ 2147483647 h 87"/>
                <a:gd name="T28" fmla="*/ 2147483647 w 138"/>
                <a:gd name="T29" fmla="*/ 2147483647 h 87"/>
                <a:gd name="T30" fmla="*/ 2147483647 w 138"/>
                <a:gd name="T31" fmla="*/ 2147483647 h 87"/>
                <a:gd name="T32" fmla="*/ 2147483647 w 138"/>
                <a:gd name="T33" fmla="*/ 2147483647 h 87"/>
                <a:gd name="T34" fmla="*/ 2147483647 w 138"/>
                <a:gd name="T35" fmla="*/ 2147483647 h 87"/>
                <a:gd name="T36" fmla="*/ 2147483647 w 138"/>
                <a:gd name="T37" fmla="*/ 2147483647 h 87"/>
                <a:gd name="T38" fmla="*/ 2147483647 w 138"/>
                <a:gd name="T39" fmla="*/ 2147483647 h 87"/>
                <a:gd name="T40" fmla="*/ 2147483647 w 138"/>
                <a:gd name="T41" fmla="*/ 2147483647 h 87"/>
                <a:gd name="T42" fmla="*/ 2147483647 w 138"/>
                <a:gd name="T43" fmla="*/ 2147483647 h 87"/>
                <a:gd name="T44" fmla="*/ 2147483647 w 138"/>
                <a:gd name="T45" fmla="*/ 2147483647 h 87"/>
                <a:gd name="T46" fmla="*/ 2147483647 w 138"/>
                <a:gd name="T47" fmla="*/ 2147483647 h 87"/>
                <a:gd name="T48" fmla="*/ 2147483647 w 138"/>
                <a:gd name="T49" fmla="*/ 2147483647 h 87"/>
                <a:gd name="T50" fmla="*/ 2147483647 w 138"/>
                <a:gd name="T51" fmla="*/ 2147483647 h 87"/>
                <a:gd name="T52" fmla="*/ 2147483647 w 138"/>
                <a:gd name="T53" fmla="*/ 2147483647 h 87"/>
                <a:gd name="T54" fmla="*/ 2147483647 w 138"/>
                <a:gd name="T55" fmla="*/ 2147483647 h 87"/>
                <a:gd name="T56" fmla="*/ 2147483647 w 138"/>
                <a:gd name="T57" fmla="*/ 2147483647 h 87"/>
                <a:gd name="T58" fmla="*/ 2147483647 w 138"/>
                <a:gd name="T59" fmla="*/ 2147483647 h 87"/>
                <a:gd name="T60" fmla="*/ 2147483647 w 138"/>
                <a:gd name="T61" fmla="*/ 2147483647 h 87"/>
                <a:gd name="T62" fmla="*/ 2147483647 w 138"/>
                <a:gd name="T63" fmla="*/ 2147483647 h 87"/>
                <a:gd name="T64" fmla="*/ 2147483647 w 138"/>
                <a:gd name="T65" fmla="*/ 0 h 87"/>
                <a:gd name="T66" fmla="*/ 2147483647 w 138"/>
                <a:gd name="T67" fmla="*/ 2147483647 h 87"/>
                <a:gd name="T68" fmla="*/ 2147483647 w 138"/>
                <a:gd name="T69" fmla="*/ 2147483647 h 87"/>
                <a:gd name="T70" fmla="*/ 2147483647 w 138"/>
                <a:gd name="T71" fmla="*/ 2147483647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8"/>
                <a:gd name="T109" fmla="*/ 0 h 87"/>
                <a:gd name="T110" fmla="*/ 138 w 138"/>
                <a:gd name="T111" fmla="*/ 87 h 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close/>
                </a:path>
              </a:pathLst>
            </a:custGeom>
            <a:solidFill>
              <a:srgbClr val="FFC66D"/>
            </a:solidFill>
            <a:ln w="12700" cmpd="sng">
              <a:solidFill>
                <a:schemeClr val="tx1"/>
              </a:solidFill>
              <a:prstDash val="solid"/>
              <a:round/>
              <a:headEnd/>
              <a:tailEnd/>
            </a:ln>
          </p:spPr>
          <p:txBody>
            <a:bodyPr/>
            <a:lstStyle/>
            <a:p>
              <a:endParaRPr lang="en-US"/>
            </a:p>
          </p:txBody>
        </p:sp>
        <p:sp>
          <p:nvSpPr>
            <p:cNvPr id="8" name="Freeform 6"/>
            <p:cNvSpPr>
              <a:spLocks/>
            </p:cNvSpPr>
            <p:nvPr/>
          </p:nvSpPr>
          <p:spPr bwMode="auto">
            <a:xfrm>
              <a:off x="4514850" y="2003425"/>
              <a:ext cx="723900" cy="427038"/>
            </a:xfrm>
            <a:custGeom>
              <a:avLst/>
              <a:gdLst>
                <a:gd name="T0" fmla="*/ 0 w 89"/>
                <a:gd name="T1" fmla="*/ 2147483647 h 55"/>
                <a:gd name="T2" fmla="*/ 2147483647 w 89"/>
                <a:gd name="T3" fmla="*/ 0 h 55"/>
                <a:gd name="T4" fmla="*/ 2147483647 w 89"/>
                <a:gd name="T5" fmla="*/ 2147483647 h 55"/>
                <a:gd name="T6" fmla="*/ 2147483647 w 89"/>
                <a:gd name="T7" fmla="*/ 2147483647 h 55"/>
                <a:gd name="T8" fmla="*/ 2147483647 w 89"/>
                <a:gd name="T9" fmla="*/ 2147483647 h 55"/>
                <a:gd name="T10" fmla="*/ 2147483647 w 89"/>
                <a:gd name="T11" fmla="*/ 2147483647 h 55"/>
                <a:gd name="T12" fmla="*/ 2147483647 w 89"/>
                <a:gd name="T13" fmla="*/ 2147483647 h 55"/>
                <a:gd name="T14" fmla="*/ 2147483647 w 89"/>
                <a:gd name="T15" fmla="*/ 2147483647 h 55"/>
                <a:gd name="T16" fmla="*/ 2147483647 w 89"/>
                <a:gd name="T17" fmla="*/ 2147483647 h 55"/>
                <a:gd name="T18" fmla="*/ 2147483647 w 89"/>
                <a:gd name="T19" fmla="*/ 2147483647 h 55"/>
                <a:gd name="T20" fmla="*/ 2147483647 w 89"/>
                <a:gd name="T21" fmla="*/ 2147483647 h 55"/>
                <a:gd name="T22" fmla="*/ 2147483647 w 89"/>
                <a:gd name="T23" fmla="*/ 2147483647 h 55"/>
                <a:gd name="T24" fmla="*/ 2147483647 w 89"/>
                <a:gd name="T25" fmla="*/ 2147483647 h 55"/>
                <a:gd name="T26" fmla="*/ 2147483647 w 89"/>
                <a:gd name="T27" fmla="*/ 2147483647 h 55"/>
                <a:gd name="T28" fmla="*/ 2147483647 w 89"/>
                <a:gd name="T29" fmla="*/ 2147483647 h 55"/>
                <a:gd name="T30" fmla="*/ 2147483647 w 89"/>
                <a:gd name="T31" fmla="*/ 2147483647 h 55"/>
                <a:gd name="T32" fmla="*/ 2147483647 w 89"/>
                <a:gd name="T33" fmla="*/ 2147483647 h 55"/>
                <a:gd name="T34" fmla="*/ 2147483647 w 89"/>
                <a:gd name="T35" fmla="*/ 2147483647 h 55"/>
                <a:gd name="T36" fmla="*/ 2147483647 w 89"/>
                <a:gd name="T37" fmla="*/ 2147483647 h 55"/>
                <a:gd name="T38" fmla="*/ 0 w 89"/>
                <a:gd name="T39" fmla="*/ 2147483647 h 55"/>
                <a:gd name="T40" fmla="*/ 0 w 89"/>
                <a:gd name="T41" fmla="*/ 2147483647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9"/>
                <a:gd name="T64" fmla="*/ 0 h 55"/>
                <a:gd name="T65" fmla="*/ 89 w 89"/>
                <a:gd name="T66" fmla="*/ 55 h 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9" name="Freeform 7"/>
            <p:cNvSpPr>
              <a:spLocks/>
            </p:cNvSpPr>
            <p:nvPr/>
          </p:nvSpPr>
          <p:spPr bwMode="auto">
            <a:xfrm>
              <a:off x="4483100" y="2398713"/>
              <a:ext cx="766763" cy="495300"/>
            </a:xfrm>
            <a:custGeom>
              <a:avLst/>
              <a:gdLst>
                <a:gd name="T0" fmla="*/ 0 w 94"/>
                <a:gd name="T1" fmla="*/ 2147483647 h 64"/>
                <a:gd name="T2" fmla="*/ 2147483647 w 94"/>
                <a:gd name="T3" fmla="*/ 2147483647 h 64"/>
                <a:gd name="T4" fmla="*/ 2147483647 w 94"/>
                <a:gd name="T5" fmla="*/ 0 h 64"/>
                <a:gd name="T6" fmla="*/ 2147483647 w 94"/>
                <a:gd name="T7" fmla="*/ 2147483647 h 64"/>
                <a:gd name="T8" fmla="*/ 2147483647 w 94"/>
                <a:gd name="T9" fmla="*/ 2147483647 h 64"/>
                <a:gd name="T10" fmla="*/ 2147483647 w 94"/>
                <a:gd name="T11" fmla="*/ 2147483647 h 64"/>
                <a:gd name="T12" fmla="*/ 2147483647 w 94"/>
                <a:gd name="T13" fmla="*/ 2147483647 h 64"/>
                <a:gd name="T14" fmla="*/ 2147483647 w 94"/>
                <a:gd name="T15" fmla="*/ 2147483647 h 64"/>
                <a:gd name="T16" fmla="*/ 2147483647 w 94"/>
                <a:gd name="T17" fmla="*/ 2147483647 h 64"/>
                <a:gd name="T18" fmla="*/ 2147483647 w 94"/>
                <a:gd name="T19" fmla="*/ 2147483647 h 64"/>
                <a:gd name="T20" fmla="*/ 2147483647 w 94"/>
                <a:gd name="T21" fmla="*/ 2147483647 h 64"/>
                <a:gd name="T22" fmla="*/ 2147483647 w 94"/>
                <a:gd name="T23" fmla="*/ 2147483647 h 64"/>
                <a:gd name="T24" fmla="*/ 2147483647 w 94"/>
                <a:gd name="T25" fmla="*/ 2147483647 h 64"/>
                <a:gd name="T26" fmla="*/ 2147483647 w 94"/>
                <a:gd name="T27" fmla="*/ 2147483647 h 64"/>
                <a:gd name="T28" fmla="*/ 2147483647 w 94"/>
                <a:gd name="T29" fmla="*/ 2147483647 h 64"/>
                <a:gd name="T30" fmla="*/ 2147483647 w 94"/>
                <a:gd name="T31" fmla="*/ 2147483647 h 64"/>
                <a:gd name="T32" fmla="*/ 2147483647 w 94"/>
                <a:gd name="T33" fmla="*/ 2147483647 h 64"/>
                <a:gd name="T34" fmla="*/ 2147483647 w 94"/>
                <a:gd name="T35" fmla="*/ 2147483647 h 64"/>
                <a:gd name="T36" fmla="*/ 2147483647 w 94"/>
                <a:gd name="T37" fmla="*/ 2147483647 h 64"/>
                <a:gd name="T38" fmla="*/ 2147483647 w 94"/>
                <a:gd name="T39" fmla="*/ 2147483647 h 64"/>
                <a:gd name="T40" fmla="*/ 2147483647 w 94"/>
                <a:gd name="T41" fmla="*/ 2147483647 h 64"/>
                <a:gd name="T42" fmla="*/ 2147483647 w 94"/>
                <a:gd name="T43" fmla="*/ 2147483647 h 64"/>
                <a:gd name="T44" fmla="*/ 2147483647 w 94"/>
                <a:gd name="T45" fmla="*/ 2147483647 h 64"/>
                <a:gd name="T46" fmla="*/ 2147483647 w 94"/>
                <a:gd name="T47" fmla="*/ 2147483647 h 64"/>
                <a:gd name="T48" fmla="*/ 2147483647 w 94"/>
                <a:gd name="T49" fmla="*/ 2147483647 h 64"/>
                <a:gd name="T50" fmla="*/ 2147483647 w 94"/>
                <a:gd name="T51" fmla="*/ 2147483647 h 64"/>
                <a:gd name="T52" fmla="*/ 2147483647 w 94"/>
                <a:gd name="T53" fmla="*/ 2147483647 h 64"/>
                <a:gd name="T54" fmla="*/ 2147483647 w 94"/>
                <a:gd name="T55" fmla="*/ 2147483647 h 64"/>
                <a:gd name="T56" fmla="*/ 2147483647 w 94"/>
                <a:gd name="T57" fmla="*/ 2147483647 h 64"/>
                <a:gd name="T58" fmla="*/ 2147483647 w 94"/>
                <a:gd name="T59" fmla="*/ 2147483647 h 64"/>
                <a:gd name="T60" fmla="*/ 2147483647 w 94"/>
                <a:gd name="T61" fmla="*/ 2147483647 h 64"/>
                <a:gd name="T62" fmla="*/ 2147483647 w 94"/>
                <a:gd name="T63" fmla="*/ 2147483647 h 64"/>
                <a:gd name="T64" fmla="*/ 2147483647 w 94"/>
                <a:gd name="T65" fmla="*/ 2147483647 h 64"/>
                <a:gd name="T66" fmla="*/ 2147483647 w 94"/>
                <a:gd name="T67" fmla="*/ 2147483647 h 64"/>
                <a:gd name="T68" fmla="*/ 2147483647 w 94"/>
                <a:gd name="T69" fmla="*/ 2147483647 h 64"/>
                <a:gd name="T70" fmla="*/ 0 w 94"/>
                <a:gd name="T71" fmla="*/ 2147483647 h 64"/>
                <a:gd name="T72" fmla="*/ 0 w 94"/>
                <a:gd name="T73" fmla="*/ 2147483647 h 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4"/>
                <a:gd name="T112" fmla="*/ 0 h 64"/>
                <a:gd name="T113" fmla="*/ 94 w 94"/>
                <a:gd name="T114" fmla="*/ 64 h 6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4" h="64">
                  <a:moveTo>
                    <a:pt x="0" y="51"/>
                  </a:moveTo>
                  <a:lnTo>
                    <a:pt x="3" y="17"/>
                  </a:lnTo>
                  <a:lnTo>
                    <a:pt x="4" y="0"/>
                  </a:lnTo>
                  <a:lnTo>
                    <a:pt x="93" y="4"/>
                  </a:lnTo>
                  <a:lnTo>
                    <a:pt x="93" y="6"/>
                  </a:lnTo>
                  <a:lnTo>
                    <a:pt x="92" y="7"/>
                  </a:lnTo>
                  <a:lnTo>
                    <a:pt x="90" y="10"/>
                  </a:lnTo>
                  <a:lnTo>
                    <a:pt x="90" y="11"/>
                  </a:lnTo>
                  <a:lnTo>
                    <a:pt x="94" y="15"/>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10" name="Freeform 8"/>
            <p:cNvSpPr>
              <a:spLocks/>
            </p:cNvSpPr>
            <p:nvPr/>
          </p:nvSpPr>
          <p:spPr bwMode="auto">
            <a:xfrm>
              <a:off x="4637088" y="3203575"/>
              <a:ext cx="812800" cy="411163"/>
            </a:xfrm>
            <a:custGeom>
              <a:avLst/>
              <a:gdLst>
                <a:gd name="T0" fmla="*/ 2147483647 w 100"/>
                <a:gd name="T1" fmla="*/ 0 h 53"/>
                <a:gd name="T2" fmla="*/ 2147483647 w 100"/>
                <a:gd name="T3" fmla="*/ 2147483647 h 53"/>
                <a:gd name="T4" fmla="*/ 2147483647 w 100"/>
                <a:gd name="T5" fmla="*/ 2147483647 h 53"/>
                <a:gd name="T6" fmla="*/ 2147483647 w 100"/>
                <a:gd name="T7" fmla="*/ 2147483647 h 53"/>
                <a:gd name="T8" fmla="*/ 2147483647 w 100"/>
                <a:gd name="T9" fmla="*/ 2147483647 h 53"/>
                <a:gd name="T10" fmla="*/ 2147483647 w 100"/>
                <a:gd name="T11" fmla="*/ 2147483647 h 53"/>
                <a:gd name="T12" fmla="*/ 2147483647 w 100"/>
                <a:gd name="T13" fmla="*/ 2147483647 h 53"/>
                <a:gd name="T14" fmla="*/ 2147483647 w 100"/>
                <a:gd name="T15" fmla="*/ 2147483647 h 53"/>
                <a:gd name="T16" fmla="*/ 2147483647 w 100"/>
                <a:gd name="T17" fmla="*/ 2147483647 h 53"/>
                <a:gd name="T18" fmla="*/ 2147483647 w 100"/>
                <a:gd name="T19" fmla="*/ 2147483647 h 53"/>
                <a:gd name="T20" fmla="*/ 2147483647 w 100"/>
                <a:gd name="T21" fmla="*/ 2147483647 h 53"/>
                <a:gd name="T22" fmla="*/ 2147483647 w 100"/>
                <a:gd name="T23" fmla="*/ 2147483647 h 53"/>
                <a:gd name="T24" fmla="*/ 0 w 100"/>
                <a:gd name="T25" fmla="*/ 2147483647 h 53"/>
                <a:gd name="T26" fmla="*/ 2147483647 w 100"/>
                <a:gd name="T27" fmla="*/ 0 h 53"/>
                <a:gd name="T28" fmla="*/ 2147483647 w 100"/>
                <a:gd name="T29" fmla="*/ 0 h 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0"/>
                <a:gd name="T46" fmla="*/ 0 h 53"/>
                <a:gd name="T47" fmla="*/ 100 w 100"/>
                <a:gd name="T48" fmla="*/ 53 h 5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11" name="Freeform 9"/>
            <p:cNvSpPr>
              <a:spLocks/>
            </p:cNvSpPr>
            <p:nvPr/>
          </p:nvSpPr>
          <p:spPr bwMode="auto">
            <a:xfrm>
              <a:off x="5232400" y="2740025"/>
              <a:ext cx="666750" cy="417513"/>
            </a:xfrm>
            <a:custGeom>
              <a:avLst/>
              <a:gdLst>
                <a:gd name="T0" fmla="*/ 2147483647 w 82"/>
                <a:gd name="T1" fmla="*/ 0 h 54"/>
                <a:gd name="T2" fmla="*/ 2147483647 w 82"/>
                <a:gd name="T3" fmla="*/ 2147483647 h 54"/>
                <a:gd name="T4" fmla="*/ 2147483647 w 82"/>
                <a:gd name="T5" fmla="*/ 2147483647 h 54"/>
                <a:gd name="T6" fmla="*/ 2147483647 w 82"/>
                <a:gd name="T7" fmla="*/ 2147483647 h 54"/>
                <a:gd name="T8" fmla="*/ 2147483647 w 82"/>
                <a:gd name="T9" fmla="*/ 2147483647 h 54"/>
                <a:gd name="T10" fmla="*/ 2147483647 w 82"/>
                <a:gd name="T11" fmla="*/ 2147483647 h 54"/>
                <a:gd name="T12" fmla="*/ 2147483647 w 82"/>
                <a:gd name="T13" fmla="*/ 2147483647 h 54"/>
                <a:gd name="T14" fmla="*/ 2147483647 w 82"/>
                <a:gd name="T15" fmla="*/ 2147483647 h 54"/>
                <a:gd name="T16" fmla="*/ 2147483647 w 82"/>
                <a:gd name="T17" fmla="*/ 2147483647 h 54"/>
                <a:gd name="T18" fmla="*/ 2147483647 w 82"/>
                <a:gd name="T19" fmla="*/ 2147483647 h 54"/>
                <a:gd name="T20" fmla="*/ 2147483647 w 82"/>
                <a:gd name="T21" fmla="*/ 2147483647 h 54"/>
                <a:gd name="T22" fmla="*/ 2147483647 w 82"/>
                <a:gd name="T23" fmla="*/ 2147483647 h 54"/>
                <a:gd name="T24" fmla="*/ 2147483647 w 82"/>
                <a:gd name="T25" fmla="*/ 2147483647 h 54"/>
                <a:gd name="T26" fmla="*/ 2147483647 w 82"/>
                <a:gd name="T27" fmla="*/ 2147483647 h 54"/>
                <a:gd name="T28" fmla="*/ 2147483647 w 82"/>
                <a:gd name="T29" fmla="*/ 2147483647 h 54"/>
                <a:gd name="T30" fmla="*/ 2147483647 w 82"/>
                <a:gd name="T31" fmla="*/ 2147483647 h 54"/>
                <a:gd name="T32" fmla="*/ 2147483647 w 82"/>
                <a:gd name="T33" fmla="*/ 2147483647 h 54"/>
                <a:gd name="T34" fmla="*/ 2147483647 w 82"/>
                <a:gd name="T35" fmla="*/ 2147483647 h 54"/>
                <a:gd name="T36" fmla="*/ 2147483647 w 82"/>
                <a:gd name="T37" fmla="*/ 2147483647 h 54"/>
                <a:gd name="T38" fmla="*/ 2147483647 w 82"/>
                <a:gd name="T39" fmla="*/ 2147483647 h 54"/>
                <a:gd name="T40" fmla="*/ 2147483647 w 82"/>
                <a:gd name="T41" fmla="*/ 2147483647 h 54"/>
                <a:gd name="T42" fmla="*/ 2147483647 w 82"/>
                <a:gd name="T43" fmla="*/ 2147483647 h 54"/>
                <a:gd name="T44" fmla="*/ 2147483647 w 82"/>
                <a:gd name="T45" fmla="*/ 2147483647 h 54"/>
                <a:gd name="T46" fmla="*/ 2147483647 w 82"/>
                <a:gd name="T47" fmla="*/ 2147483647 h 54"/>
                <a:gd name="T48" fmla="*/ 2147483647 w 82"/>
                <a:gd name="T49" fmla="*/ 2147483647 h 54"/>
                <a:gd name="T50" fmla="*/ 2147483647 w 82"/>
                <a:gd name="T51" fmla="*/ 2147483647 h 54"/>
                <a:gd name="T52" fmla="*/ 2147483647 w 82"/>
                <a:gd name="T53" fmla="*/ 2147483647 h 54"/>
                <a:gd name="T54" fmla="*/ 2147483647 w 82"/>
                <a:gd name="T55" fmla="*/ 2147483647 h 54"/>
                <a:gd name="T56" fmla="*/ 2147483647 w 82"/>
                <a:gd name="T57" fmla="*/ 2147483647 h 54"/>
                <a:gd name="T58" fmla="*/ 2147483647 w 82"/>
                <a:gd name="T59" fmla="*/ 2147483647 h 54"/>
                <a:gd name="T60" fmla="*/ 2147483647 w 82"/>
                <a:gd name="T61" fmla="*/ 2147483647 h 54"/>
                <a:gd name="T62" fmla="*/ 2147483647 w 82"/>
                <a:gd name="T63" fmla="*/ 2147483647 h 54"/>
                <a:gd name="T64" fmla="*/ 2147483647 w 82"/>
                <a:gd name="T65" fmla="*/ 2147483647 h 54"/>
                <a:gd name="T66" fmla="*/ 2147483647 w 82"/>
                <a:gd name="T67" fmla="*/ 2147483647 h 54"/>
                <a:gd name="T68" fmla="*/ 2147483647 w 82"/>
                <a:gd name="T69" fmla="*/ 2147483647 h 54"/>
                <a:gd name="T70" fmla="*/ 2147483647 w 82"/>
                <a:gd name="T71" fmla="*/ 2147483647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54"/>
                <a:gd name="T110" fmla="*/ 82 w 82"/>
                <a:gd name="T111" fmla="*/ 54 h 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18"/>
                  </a:lnTo>
                  <a:lnTo>
                    <a:pt x="0" y="15"/>
                  </a:lnTo>
                  <a:lnTo>
                    <a:pt x="2" y="12"/>
                  </a:lnTo>
                  <a:lnTo>
                    <a:pt x="1" y="10"/>
                  </a:lnTo>
                  <a:lnTo>
                    <a:pt x="2" y="10"/>
                  </a:lnTo>
                  <a:lnTo>
                    <a:pt x="2" y="7"/>
                  </a:lnTo>
                  <a:lnTo>
                    <a:pt x="1" y="6"/>
                  </a:lnTo>
                  <a:lnTo>
                    <a:pt x="2" y="4"/>
                  </a:lnTo>
                  <a:lnTo>
                    <a:pt x="1" y="3"/>
                  </a:lnTo>
                  <a:lnTo>
                    <a:pt x="0" y="2"/>
                  </a:lnTo>
                  <a:lnTo>
                    <a:pt x="2" y="2"/>
                  </a:lnTo>
                  <a:close/>
                </a:path>
              </a:pathLst>
            </a:custGeom>
            <a:solidFill>
              <a:srgbClr val="ED4213"/>
            </a:solidFill>
            <a:ln w="12700" cmpd="sng">
              <a:solidFill>
                <a:schemeClr val="tx1"/>
              </a:solidFill>
              <a:prstDash val="solid"/>
              <a:round/>
              <a:headEnd/>
              <a:tailEnd/>
            </a:ln>
          </p:spPr>
          <p:txBody>
            <a:bodyPr/>
            <a:lstStyle/>
            <a:p>
              <a:endParaRPr lang="en-US"/>
            </a:p>
          </p:txBody>
        </p:sp>
        <p:sp>
          <p:nvSpPr>
            <p:cNvPr id="12" name="Freeform 10"/>
            <p:cNvSpPr>
              <a:spLocks/>
            </p:cNvSpPr>
            <p:nvPr/>
          </p:nvSpPr>
          <p:spPr bwMode="auto">
            <a:xfrm>
              <a:off x="5597525" y="2282825"/>
              <a:ext cx="577850" cy="588963"/>
            </a:xfrm>
            <a:custGeom>
              <a:avLst/>
              <a:gdLst>
                <a:gd name="T0" fmla="*/ 2147483647 w 71"/>
                <a:gd name="T1" fmla="*/ 2147483647 h 76"/>
                <a:gd name="T2" fmla="*/ 2147483647 w 71"/>
                <a:gd name="T3" fmla="*/ 2147483647 h 76"/>
                <a:gd name="T4" fmla="*/ 2147483647 w 71"/>
                <a:gd name="T5" fmla="*/ 2147483647 h 76"/>
                <a:gd name="T6" fmla="*/ 2147483647 w 71"/>
                <a:gd name="T7" fmla="*/ 2147483647 h 76"/>
                <a:gd name="T8" fmla="*/ 2147483647 w 71"/>
                <a:gd name="T9" fmla="*/ 2147483647 h 76"/>
                <a:gd name="T10" fmla="*/ 2147483647 w 71"/>
                <a:gd name="T11" fmla="*/ 2147483647 h 76"/>
                <a:gd name="T12" fmla="*/ 2147483647 w 71"/>
                <a:gd name="T13" fmla="*/ 2147483647 h 76"/>
                <a:gd name="T14" fmla="*/ 2147483647 w 71"/>
                <a:gd name="T15" fmla="*/ 2147483647 h 76"/>
                <a:gd name="T16" fmla="*/ 2147483647 w 71"/>
                <a:gd name="T17" fmla="*/ 2147483647 h 76"/>
                <a:gd name="T18" fmla="*/ 2147483647 w 71"/>
                <a:gd name="T19" fmla="*/ 2147483647 h 76"/>
                <a:gd name="T20" fmla="*/ 2147483647 w 71"/>
                <a:gd name="T21" fmla="*/ 2147483647 h 76"/>
                <a:gd name="T22" fmla="*/ 2147483647 w 71"/>
                <a:gd name="T23" fmla="*/ 2147483647 h 76"/>
                <a:gd name="T24" fmla="*/ 2147483647 w 71"/>
                <a:gd name="T25" fmla="*/ 2147483647 h 76"/>
                <a:gd name="T26" fmla="*/ 2147483647 w 71"/>
                <a:gd name="T27" fmla="*/ 2147483647 h 76"/>
                <a:gd name="T28" fmla="*/ 0 w 71"/>
                <a:gd name="T29" fmla="*/ 2147483647 h 76"/>
                <a:gd name="T30" fmla="*/ 2147483647 w 71"/>
                <a:gd name="T31" fmla="*/ 2147483647 h 76"/>
                <a:gd name="T32" fmla="*/ 2147483647 w 71"/>
                <a:gd name="T33" fmla="*/ 2147483647 h 76"/>
                <a:gd name="T34" fmla="*/ 2147483647 w 71"/>
                <a:gd name="T35" fmla="*/ 2147483647 h 76"/>
                <a:gd name="T36" fmla="*/ 2147483647 w 71"/>
                <a:gd name="T37" fmla="*/ 2147483647 h 76"/>
                <a:gd name="T38" fmla="*/ 2147483647 w 71"/>
                <a:gd name="T39" fmla="*/ 2147483647 h 76"/>
                <a:gd name="T40" fmla="*/ 2147483647 w 71"/>
                <a:gd name="T41" fmla="*/ 2147483647 h 76"/>
                <a:gd name="T42" fmla="*/ 2147483647 w 71"/>
                <a:gd name="T43" fmla="*/ 2147483647 h 76"/>
                <a:gd name="T44" fmla="*/ 2147483647 w 71"/>
                <a:gd name="T45" fmla="*/ 2147483647 h 76"/>
                <a:gd name="T46" fmla="*/ 2147483647 w 71"/>
                <a:gd name="T47" fmla="*/ 2147483647 h 76"/>
                <a:gd name="T48" fmla="*/ 2147483647 w 71"/>
                <a:gd name="T49" fmla="*/ 2147483647 h 76"/>
                <a:gd name="T50" fmla="*/ 2147483647 w 71"/>
                <a:gd name="T51" fmla="*/ 2147483647 h 76"/>
                <a:gd name="T52" fmla="*/ 2147483647 w 71"/>
                <a:gd name="T53" fmla="*/ 2147483647 h 76"/>
                <a:gd name="T54" fmla="*/ 2147483647 w 71"/>
                <a:gd name="T55" fmla="*/ 2147483647 h 76"/>
                <a:gd name="T56" fmla="*/ 2147483647 w 71"/>
                <a:gd name="T57" fmla="*/ 2147483647 h 76"/>
                <a:gd name="T58" fmla="*/ 2147483647 w 71"/>
                <a:gd name="T59" fmla="*/ 2147483647 h 76"/>
                <a:gd name="T60" fmla="*/ 2147483647 w 71"/>
                <a:gd name="T61" fmla="*/ 2147483647 h 76"/>
                <a:gd name="T62" fmla="*/ 2147483647 w 71"/>
                <a:gd name="T63" fmla="*/ 2147483647 h 76"/>
                <a:gd name="T64" fmla="*/ 2147483647 w 71"/>
                <a:gd name="T65" fmla="*/ 2147483647 h 76"/>
                <a:gd name="T66" fmla="*/ 2147483647 w 71"/>
                <a:gd name="T67" fmla="*/ 2147483647 h 76"/>
                <a:gd name="T68" fmla="*/ 2147483647 w 71"/>
                <a:gd name="T69" fmla="*/ 2147483647 h 76"/>
                <a:gd name="T70" fmla="*/ 2147483647 w 71"/>
                <a:gd name="T71" fmla="*/ 2147483647 h 76"/>
                <a:gd name="T72" fmla="*/ 2147483647 w 71"/>
                <a:gd name="T73" fmla="*/ 2147483647 h 76"/>
                <a:gd name="T74" fmla="*/ 2147483647 w 71"/>
                <a:gd name="T75" fmla="*/ 2147483647 h 76"/>
                <a:gd name="T76" fmla="*/ 2147483647 w 71"/>
                <a:gd name="T77" fmla="*/ 2147483647 h 76"/>
                <a:gd name="T78" fmla="*/ 2147483647 w 71"/>
                <a:gd name="T79" fmla="*/ 2147483647 h 76"/>
                <a:gd name="T80" fmla="*/ 2147483647 w 71"/>
                <a:gd name="T81" fmla="*/ 2147483647 h 76"/>
                <a:gd name="T82" fmla="*/ 2147483647 w 71"/>
                <a:gd name="T83" fmla="*/ 2147483647 h 76"/>
                <a:gd name="T84" fmla="*/ 2147483647 w 71"/>
                <a:gd name="T85" fmla="*/ 2147483647 h 76"/>
                <a:gd name="T86" fmla="*/ 2147483647 w 71"/>
                <a:gd name="T87" fmla="*/ 2147483647 h 76"/>
                <a:gd name="T88" fmla="*/ 2147483647 w 71"/>
                <a:gd name="T89" fmla="*/ 2147483647 h 76"/>
                <a:gd name="T90" fmla="*/ 2147483647 w 71"/>
                <a:gd name="T91" fmla="*/ 2147483647 h 76"/>
                <a:gd name="T92" fmla="*/ 2147483647 w 71"/>
                <a:gd name="T93" fmla="*/ 2147483647 h 76"/>
                <a:gd name="T94" fmla="*/ 2147483647 w 71"/>
                <a:gd name="T95" fmla="*/ 2147483647 h 76"/>
                <a:gd name="T96" fmla="*/ 2147483647 w 71"/>
                <a:gd name="T97" fmla="*/ 2147483647 h 76"/>
                <a:gd name="T98" fmla="*/ 2147483647 w 71"/>
                <a:gd name="T99" fmla="*/ 2147483647 h 76"/>
                <a:gd name="T100" fmla="*/ 2147483647 w 71"/>
                <a:gd name="T101" fmla="*/ 2147483647 h 76"/>
                <a:gd name="T102" fmla="*/ 2147483647 w 71"/>
                <a:gd name="T103" fmla="*/ 2147483647 h 76"/>
                <a:gd name="T104" fmla="*/ 2147483647 w 71"/>
                <a:gd name="T105" fmla="*/ 2147483647 h 76"/>
                <a:gd name="T106" fmla="*/ 2147483647 w 71"/>
                <a:gd name="T107" fmla="*/ 2147483647 h 76"/>
                <a:gd name="T108" fmla="*/ 2147483647 w 71"/>
                <a:gd name="T109" fmla="*/ 2147483647 h 76"/>
                <a:gd name="T110" fmla="*/ 2147483647 w 71"/>
                <a:gd name="T111" fmla="*/ 2147483647 h 76"/>
                <a:gd name="T112" fmla="*/ 2147483647 w 71"/>
                <a:gd name="T113" fmla="*/ 2147483647 h 76"/>
                <a:gd name="T114" fmla="*/ 2147483647 w 71"/>
                <a:gd name="T115" fmla="*/ 2147483647 h 76"/>
                <a:gd name="T116" fmla="*/ 2147483647 w 71"/>
                <a:gd name="T117" fmla="*/ 2147483647 h 76"/>
                <a:gd name="T118" fmla="*/ 2147483647 w 71"/>
                <a:gd name="T119" fmla="*/ 2147483647 h 76"/>
                <a:gd name="T120" fmla="*/ 2147483647 w 71"/>
                <a:gd name="T121" fmla="*/ 2147483647 h 76"/>
                <a:gd name="T122" fmla="*/ 2147483647 w 71"/>
                <a:gd name="T123" fmla="*/ 2147483647 h 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
                <a:gd name="T187" fmla="*/ 0 h 76"/>
                <a:gd name="T188" fmla="*/ 71 w 71"/>
                <a:gd name="T189" fmla="*/ 76 h 7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1" y="15"/>
                  </a:lnTo>
                  <a:lnTo>
                    <a:pt x="54" y="15"/>
                  </a:lnTo>
                  <a:lnTo>
                    <a:pt x="56" y="16"/>
                  </a:lnTo>
                  <a:lnTo>
                    <a:pt x="57" y="17"/>
                  </a:lnTo>
                  <a:lnTo>
                    <a:pt x="56" y="17"/>
                  </a:lnTo>
                  <a:lnTo>
                    <a:pt x="56" y="18"/>
                  </a:lnTo>
                  <a:lnTo>
                    <a:pt x="58" y="18"/>
                  </a:lnTo>
                  <a:lnTo>
                    <a:pt x="60" y="19"/>
                  </a:lnTo>
                  <a:lnTo>
                    <a:pt x="61" y="21"/>
                  </a:lnTo>
                  <a:lnTo>
                    <a:pt x="60" y="25"/>
                  </a:lnTo>
                  <a:lnTo>
                    <a:pt x="62" y="25"/>
                  </a:lnTo>
                  <a:lnTo>
                    <a:pt x="63" y="25"/>
                  </a:lnTo>
                  <a:lnTo>
                    <a:pt x="62" y="26"/>
                  </a:lnTo>
                  <a:lnTo>
                    <a:pt x="62" y="27"/>
                  </a:lnTo>
                  <a:lnTo>
                    <a:pt x="62" y="28"/>
                  </a:lnTo>
                  <a:lnTo>
                    <a:pt x="64" y="30"/>
                  </a:lnTo>
                  <a:lnTo>
                    <a:pt x="61" y="33"/>
                  </a:lnTo>
                  <a:lnTo>
                    <a:pt x="60" y="36"/>
                  </a:lnTo>
                  <a:lnTo>
                    <a:pt x="59" y="38"/>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1"/>
                  </a:lnTo>
                  <a:lnTo>
                    <a:pt x="65" y="72"/>
                  </a:lnTo>
                  <a:lnTo>
                    <a:pt x="65" y="74"/>
                  </a:lnTo>
                  <a:lnTo>
                    <a:pt x="30" y="76"/>
                  </a:lnTo>
                  <a:close/>
                </a:path>
              </a:pathLst>
            </a:custGeom>
            <a:solidFill>
              <a:srgbClr val="ED4213"/>
            </a:solidFill>
            <a:ln w="12700" cmpd="sng">
              <a:solidFill>
                <a:schemeClr val="tx1"/>
              </a:solidFill>
              <a:prstDash val="solid"/>
              <a:round/>
              <a:headEnd/>
              <a:tailEnd/>
            </a:ln>
          </p:spPr>
          <p:txBody>
            <a:bodyPr/>
            <a:lstStyle/>
            <a:p>
              <a:endParaRPr lang="en-US"/>
            </a:p>
          </p:txBody>
        </p:sp>
        <p:sp>
          <p:nvSpPr>
            <p:cNvPr id="13" name="Freeform 11"/>
            <p:cNvSpPr>
              <a:spLocks/>
            </p:cNvSpPr>
            <p:nvPr/>
          </p:nvSpPr>
          <p:spPr bwMode="auto">
            <a:xfrm>
              <a:off x="6445250" y="2840038"/>
              <a:ext cx="461963" cy="487362"/>
            </a:xfrm>
            <a:custGeom>
              <a:avLst/>
              <a:gdLst>
                <a:gd name="T0" fmla="*/ 2147483647 w 57"/>
                <a:gd name="T1" fmla="*/ 2147483647 h 63"/>
                <a:gd name="T2" fmla="*/ 2147483647 w 57"/>
                <a:gd name="T3" fmla="*/ 2147483647 h 63"/>
                <a:gd name="T4" fmla="*/ 2147483647 w 57"/>
                <a:gd name="T5" fmla="*/ 2147483647 h 63"/>
                <a:gd name="T6" fmla="*/ 2147483647 w 57"/>
                <a:gd name="T7" fmla="*/ 2147483647 h 63"/>
                <a:gd name="T8" fmla="*/ 2147483647 w 57"/>
                <a:gd name="T9" fmla="*/ 2147483647 h 63"/>
                <a:gd name="T10" fmla="*/ 2147483647 w 57"/>
                <a:gd name="T11" fmla="*/ 2147483647 h 63"/>
                <a:gd name="T12" fmla="*/ 2147483647 w 57"/>
                <a:gd name="T13" fmla="*/ 2147483647 h 63"/>
                <a:gd name="T14" fmla="*/ 2147483647 w 57"/>
                <a:gd name="T15" fmla="*/ 2147483647 h 63"/>
                <a:gd name="T16" fmla="*/ 2147483647 w 57"/>
                <a:gd name="T17" fmla="*/ 2147483647 h 63"/>
                <a:gd name="T18" fmla="*/ 2147483647 w 57"/>
                <a:gd name="T19" fmla="*/ 2147483647 h 63"/>
                <a:gd name="T20" fmla="*/ 2147483647 w 57"/>
                <a:gd name="T21" fmla="*/ 2147483647 h 63"/>
                <a:gd name="T22" fmla="*/ 2147483647 w 57"/>
                <a:gd name="T23" fmla="*/ 2147483647 h 63"/>
                <a:gd name="T24" fmla="*/ 2147483647 w 57"/>
                <a:gd name="T25" fmla="*/ 2147483647 h 63"/>
                <a:gd name="T26" fmla="*/ 2147483647 w 57"/>
                <a:gd name="T27" fmla="*/ 2147483647 h 63"/>
                <a:gd name="T28" fmla="*/ 2147483647 w 57"/>
                <a:gd name="T29" fmla="*/ 2147483647 h 63"/>
                <a:gd name="T30" fmla="*/ 2147483647 w 57"/>
                <a:gd name="T31" fmla="*/ 2147483647 h 63"/>
                <a:gd name="T32" fmla="*/ 2147483647 w 57"/>
                <a:gd name="T33" fmla="*/ 2147483647 h 63"/>
                <a:gd name="T34" fmla="*/ 2147483647 w 57"/>
                <a:gd name="T35" fmla="*/ 2147483647 h 63"/>
                <a:gd name="T36" fmla="*/ 2147483647 w 57"/>
                <a:gd name="T37" fmla="*/ 2147483647 h 63"/>
                <a:gd name="T38" fmla="*/ 2147483647 w 57"/>
                <a:gd name="T39" fmla="*/ 2147483647 h 63"/>
                <a:gd name="T40" fmla="*/ 2147483647 w 57"/>
                <a:gd name="T41" fmla="*/ 2147483647 h 63"/>
                <a:gd name="T42" fmla="*/ 2147483647 w 57"/>
                <a:gd name="T43" fmla="*/ 2147483647 h 63"/>
                <a:gd name="T44" fmla="*/ 2147483647 w 57"/>
                <a:gd name="T45" fmla="*/ 2147483647 h 63"/>
                <a:gd name="T46" fmla="*/ 2147483647 w 57"/>
                <a:gd name="T47" fmla="*/ 2147483647 h 63"/>
                <a:gd name="T48" fmla="*/ 2147483647 w 57"/>
                <a:gd name="T49" fmla="*/ 2147483647 h 63"/>
                <a:gd name="T50" fmla="*/ 2147483647 w 57"/>
                <a:gd name="T51" fmla="*/ 2147483647 h 63"/>
                <a:gd name="T52" fmla="*/ 2147483647 w 57"/>
                <a:gd name="T53" fmla="*/ 2147483647 h 63"/>
                <a:gd name="T54" fmla="*/ 2147483647 w 57"/>
                <a:gd name="T55" fmla="*/ 2147483647 h 63"/>
                <a:gd name="T56" fmla="*/ 2147483647 w 57"/>
                <a:gd name="T57" fmla="*/ 2147483647 h 63"/>
                <a:gd name="T58" fmla="*/ 2147483647 w 57"/>
                <a:gd name="T59" fmla="*/ 2147483647 h 63"/>
                <a:gd name="T60" fmla="*/ 2147483647 w 57"/>
                <a:gd name="T61" fmla="*/ 2147483647 h 63"/>
                <a:gd name="T62" fmla="*/ 2147483647 w 57"/>
                <a:gd name="T63" fmla="*/ 2147483647 h 63"/>
                <a:gd name="T64" fmla="*/ 2147483647 w 57"/>
                <a:gd name="T65" fmla="*/ 2147483647 h 63"/>
                <a:gd name="T66" fmla="*/ 2147483647 w 57"/>
                <a:gd name="T67" fmla="*/ 2147483647 h 63"/>
                <a:gd name="T68" fmla="*/ 2147483647 w 57"/>
                <a:gd name="T69" fmla="*/ 2147483647 h 63"/>
                <a:gd name="T70" fmla="*/ 2147483647 w 57"/>
                <a:gd name="T71" fmla="*/ 2147483647 h 63"/>
                <a:gd name="T72" fmla="*/ 2147483647 w 57"/>
                <a:gd name="T73" fmla="*/ 2147483647 h 63"/>
                <a:gd name="T74" fmla="*/ 0 w 57"/>
                <a:gd name="T75" fmla="*/ 2147483647 h 6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7"/>
                <a:gd name="T115" fmla="*/ 0 h 63"/>
                <a:gd name="T116" fmla="*/ 57 w 57"/>
                <a:gd name="T117" fmla="*/ 63 h 6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7" h="63">
                  <a:moveTo>
                    <a:pt x="0" y="11"/>
                  </a:moveTo>
                  <a:lnTo>
                    <a:pt x="5" y="55"/>
                  </a:lnTo>
                  <a:lnTo>
                    <a:pt x="6" y="55"/>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14" name="Freeform 12"/>
            <p:cNvSpPr>
              <a:spLocks/>
            </p:cNvSpPr>
            <p:nvPr/>
          </p:nvSpPr>
          <p:spPr bwMode="auto">
            <a:xfrm>
              <a:off x="6289675" y="4311650"/>
              <a:ext cx="1003300" cy="719138"/>
            </a:xfrm>
            <a:custGeom>
              <a:avLst/>
              <a:gdLst>
                <a:gd name="T0" fmla="*/ 0 w 123"/>
                <a:gd name="T1" fmla="*/ 2147483647 h 93"/>
                <a:gd name="T2" fmla="*/ 0 w 123"/>
                <a:gd name="T3" fmla="*/ 2147483647 h 93"/>
                <a:gd name="T4" fmla="*/ 2147483647 w 123"/>
                <a:gd name="T5" fmla="*/ 2147483647 h 93"/>
                <a:gd name="T6" fmla="*/ 2147483647 w 123"/>
                <a:gd name="T7" fmla="*/ 2147483647 h 93"/>
                <a:gd name="T8" fmla="*/ 2147483647 w 123"/>
                <a:gd name="T9" fmla="*/ 2147483647 h 93"/>
                <a:gd name="T10" fmla="*/ 2147483647 w 123"/>
                <a:gd name="T11" fmla="*/ 2147483647 h 93"/>
                <a:gd name="T12" fmla="*/ 2147483647 w 123"/>
                <a:gd name="T13" fmla="*/ 2147483647 h 93"/>
                <a:gd name="T14" fmla="*/ 2147483647 w 123"/>
                <a:gd name="T15" fmla="*/ 2147483647 h 93"/>
                <a:gd name="T16" fmla="*/ 2147483647 w 123"/>
                <a:gd name="T17" fmla="*/ 2147483647 h 93"/>
                <a:gd name="T18" fmla="*/ 2147483647 w 123"/>
                <a:gd name="T19" fmla="*/ 2147483647 h 93"/>
                <a:gd name="T20" fmla="*/ 2147483647 w 123"/>
                <a:gd name="T21" fmla="*/ 2147483647 h 93"/>
                <a:gd name="T22" fmla="*/ 2147483647 w 123"/>
                <a:gd name="T23" fmla="*/ 2147483647 h 93"/>
                <a:gd name="T24" fmla="*/ 2147483647 w 123"/>
                <a:gd name="T25" fmla="*/ 2147483647 h 93"/>
                <a:gd name="T26" fmla="*/ 2147483647 w 123"/>
                <a:gd name="T27" fmla="*/ 2147483647 h 93"/>
                <a:gd name="T28" fmla="*/ 2147483647 w 123"/>
                <a:gd name="T29" fmla="*/ 2147483647 h 93"/>
                <a:gd name="T30" fmla="*/ 2147483647 w 123"/>
                <a:gd name="T31" fmla="*/ 2147483647 h 93"/>
                <a:gd name="T32" fmla="*/ 2147483647 w 123"/>
                <a:gd name="T33" fmla="*/ 2147483647 h 93"/>
                <a:gd name="T34" fmla="*/ 2147483647 w 123"/>
                <a:gd name="T35" fmla="*/ 2147483647 h 93"/>
                <a:gd name="T36" fmla="*/ 2147483647 w 123"/>
                <a:gd name="T37" fmla="*/ 2147483647 h 93"/>
                <a:gd name="T38" fmla="*/ 2147483647 w 123"/>
                <a:gd name="T39" fmla="*/ 2147483647 h 93"/>
                <a:gd name="T40" fmla="*/ 2147483647 w 123"/>
                <a:gd name="T41" fmla="*/ 2147483647 h 93"/>
                <a:gd name="T42" fmla="*/ 2147483647 w 123"/>
                <a:gd name="T43" fmla="*/ 2147483647 h 93"/>
                <a:gd name="T44" fmla="*/ 2147483647 w 123"/>
                <a:gd name="T45" fmla="*/ 2147483647 h 93"/>
                <a:gd name="T46" fmla="*/ 2147483647 w 123"/>
                <a:gd name="T47" fmla="*/ 2147483647 h 93"/>
                <a:gd name="T48" fmla="*/ 2147483647 w 123"/>
                <a:gd name="T49" fmla="*/ 2147483647 h 93"/>
                <a:gd name="T50" fmla="*/ 2147483647 w 123"/>
                <a:gd name="T51" fmla="*/ 2147483647 h 93"/>
                <a:gd name="T52" fmla="*/ 2147483647 w 123"/>
                <a:gd name="T53" fmla="*/ 2147483647 h 93"/>
                <a:gd name="T54" fmla="*/ 2147483647 w 123"/>
                <a:gd name="T55" fmla="*/ 2147483647 h 93"/>
                <a:gd name="T56" fmla="*/ 2147483647 w 123"/>
                <a:gd name="T57" fmla="*/ 2147483647 h 93"/>
                <a:gd name="T58" fmla="*/ 2147483647 w 123"/>
                <a:gd name="T59" fmla="*/ 2147483647 h 93"/>
                <a:gd name="T60" fmla="*/ 2147483647 w 123"/>
                <a:gd name="T61" fmla="*/ 2147483647 h 93"/>
                <a:gd name="T62" fmla="*/ 2147483647 w 123"/>
                <a:gd name="T63" fmla="*/ 2147483647 h 93"/>
                <a:gd name="T64" fmla="*/ 2147483647 w 123"/>
                <a:gd name="T65" fmla="*/ 2147483647 h 93"/>
                <a:gd name="T66" fmla="*/ 2147483647 w 123"/>
                <a:gd name="T67" fmla="*/ 2147483647 h 93"/>
                <a:gd name="T68" fmla="*/ 2147483647 w 123"/>
                <a:gd name="T69" fmla="*/ 2147483647 h 93"/>
                <a:gd name="T70" fmla="*/ 2147483647 w 123"/>
                <a:gd name="T71" fmla="*/ 2147483647 h 93"/>
                <a:gd name="T72" fmla="*/ 2147483647 w 123"/>
                <a:gd name="T73" fmla="*/ 2147483647 h 93"/>
                <a:gd name="T74" fmla="*/ 2147483647 w 123"/>
                <a:gd name="T75" fmla="*/ 2147483647 h 93"/>
                <a:gd name="T76" fmla="*/ 2147483647 w 123"/>
                <a:gd name="T77" fmla="*/ 2147483647 h 93"/>
                <a:gd name="T78" fmla="*/ 2147483647 w 123"/>
                <a:gd name="T79" fmla="*/ 2147483647 h 93"/>
                <a:gd name="T80" fmla="*/ 2147483647 w 123"/>
                <a:gd name="T81" fmla="*/ 2147483647 h 93"/>
                <a:gd name="T82" fmla="*/ 2147483647 w 123"/>
                <a:gd name="T83" fmla="*/ 2147483647 h 93"/>
                <a:gd name="T84" fmla="*/ 2147483647 w 123"/>
                <a:gd name="T85" fmla="*/ 2147483647 h 93"/>
                <a:gd name="T86" fmla="*/ 2147483647 w 123"/>
                <a:gd name="T87" fmla="*/ 2147483647 h 93"/>
                <a:gd name="T88" fmla="*/ 2147483647 w 123"/>
                <a:gd name="T89" fmla="*/ 2147483647 h 93"/>
                <a:gd name="T90" fmla="*/ 2147483647 w 123"/>
                <a:gd name="T91" fmla="*/ 2147483647 h 93"/>
                <a:gd name="T92" fmla="*/ 2147483647 w 123"/>
                <a:gd name="T93" fmla="*/ 2147483647 h 93"/>
                <a:gd name="T94" fmla="*/ 2147483647 w 123"/>
                <a:gd name="T95" fmla="*/ 2147483647 h 93"/>
                <a:gd name="T96" fmla="*/ 2147483647 w 123"/>
                <a:gd name="T97" fmla="*/ 2147483647 h 93"/>
                <a:gd name="T98" fmla="*/ 2147483647 w 123"/>
                <a:gd name="T99" fmla="*/ 2147483647 h 93"/>
                <a:gd name="T100" fmla="*/ 2147483647 w 123"/>
                <a:gd name="T101" fmla="*/ 2147483647 h 93"/>
                <a:gd name="T102" fmla="*/ 2147483647 w 123"/>
                <a:gd name="T103" fmla="*/ 2147483647 h 93"/>
                <a:gd name="T104" fmla="*/ 2147483647 w 123"/>
                <a:gd name="T105" fmla="*/ 2147483647 h 93"/>
                <a:gd name="T106" fmla="*/ 2147483647 w 123"/>
                <a:gd name="T107" fmla="*/ 2147483647 h 93"/>
                <a:gd name="T108" fmla="*/ 2147483647 w 123"/>
                <a:gd name="T109" fmla="*/ 2147483647 h 93"/>
                <a:gd name="T110" fmla="*/ 2147483647 w 123"/>
                <a:gd name="T111" fmla="*/ 2147483647 h 93"/>
                <a:gd name="T112" fmla="*/ 2147483647 w 123"/>
                <a:gd name="T113" fmla="*/ 2147483647 h 93"/>
                <a:gd name="T114" fmla="*/ 2147483647 w 123"/>
                <a:gd name="T115" fmla="*/ 2147483647 h 93"/>
                <a:gd name="T116" fmla="*/ 2147483647 w 123"/>
                <a:gd name="T117" fmla="*/ 2147483647 h 93"/>
                <a:gd name="T118" fmla="*/ 2147483647 w 123"/>
                <a:gd name="T119" fmla="*/ 2147483647 h 9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3"/>
                <a:gd name="T181" fmla="*/ 0 h 93"/>
                <a:gd name="T182" fmla="*/ 123 w 123"/>
                <a:gd name="T183" fmla="*/ 93 h 9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3" h="93">
                  <a:moveTo>
                    <a:pt x="38" y="3"/>
                  </a:moveTo>
                  <a:lnTo>
                    <a:pt x="0" y="7"/>
                  </a:lnTo>
                  <a:lnTo>
                    <a:pt x="0" y="8"/>
                  </a:lnTo>
                  <a:lnTo>
                    <a:pt x="0" y="9"/>
                  </a:lnTo>
                  <a:lnTo>
                    <a:pt x="0" y="10"/>
                  </a:lnTo>
                  <a:lnTo>
                    <a:pt x="1" y="12"/>
                  </a:lnTo>
                  <a:lnTo>
                    <a:pt x="2" y="12"/>
                  </a:lnTo>
                  <a:lnTo>
                    <a:pt x="4" y="13"/>
                  </a:lnTo>
                  <a:lnTo>
                    <a:pt x="4" y="14"/>
                  </a:lnTo>
                  <a:lnTo>
                    <a:pt x="3" y="15"/>
                  </a:lnTo>
                  <a:lnTo>
                    <a:pt x="3" y="16"/>
                  </a:lnTo>
                  <a:lnTo>
                    <a:pt x="4" y="16"/>
                  </a:lnTo>
                  <a:lnTo>
                    <a:pt x="4" y="17"/>
                  </a:lnTo>
                  <a:lnTo>
                    <a:pt x="3" y="18"/>
                  </a:lnTo>
                  <a:lnTo>
                    <a:pt x="3" y="19"/>
                  </a:lnTo>
                  <a:lnTo>
                    <a:pt x="4" y="19"/>
                  </a:lnTo>
                  <a:lnTo>
                    <a:pt x="6" y="18"/>
                  </a:lnTo>
                  <a:lnTo>
                    <a:pt x="7" y="18"/>
                  </a:lnTo>
                  <a:lnTo>
                    <a:pt x="7" y="16"/>
                  </a:lnTo>
                  <a:lnTo>
                    <a:pt x="8" y="15"/>
                  </a:lnTo>
                  <a:lnTo>
                    <a:pt x="9" y="15"/>
                  </a:lnTo>
                  <a:lnTo>
                    <a:pt x="10" y="15"/>
                  </a:lnTo>
                  <a:lnTo>
                    <a:pt x="10" y="16"/>
                  </a:lnTo>
                  <a:lnTo>
                    <a:pt x="9" y="17"/>
                  </a:lnTo>
                  <a:lnTo>
                    <a:pt x="10" y="17"/>
                  </a:lnTo>
                  <a:lnTo>
                    <a:pt x="12" y="16"/>
                  </a:lnTo>
                  <a:lnTo>
                    <a:pt x="19" y="14"/>
                  </a:lnTo>
                  <a:lnTo>
                    <a:pt x="20" y="14"/>
                  </a:lnTo>
                  <a:lnTo>
                    <a:pt x="20" y="15"/>
                  </a:lnTo>
                  <a:lnTo>
                    <a:pt x="19" y="16"/>
                  </a:lnTo>
                  <a:lnTo>
                    <a:pt x="22" y="16"/>
                  </a:lnTo>
                  <a:lnTo>
                    <a:pt x="25" y="17"/>
                  </a:lnTo>
                  <a:lnTo>
                    <a:pt x="28" y="19"/>
                  </a:lnTo>
                  <a:lnTo>
                    <a:pt x="29" y="19"/>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1" y="90"/>
                  </a:lnTo>
                  <a:lnTo>
                    <a:pt x="111"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79" y="6"/>
                  </a:lnTo>
                  <a:lnTo>
                    <a:pt x="40" y="8"/>
                  </a:lnTo>
                  <a:lnTo>
                    <a:pt x="39" y="7"/>
                  </a:lnTo>
                  <a:lnTo>
                    <a:pt x="39" y="6"/>
                  </a:lnTo>
                  <a:lnTo>
                    <a:pt x="38" y="4"/>
                  </a:lnTo>
                  <a:lnTo>
                    <a:pt x="38" y="3"/>
                  </a:lnTo>
                  <a:close/>
                </a:path>
              </a:pathLst>
            </a:custGeom>
            <a:solidFill>
              <a:srgbClr val="ED4213"/>
            </a:solidFill>
            <a:ln w="12700" cmpd="sng">
              <a:solidFill>
                <a:schemeClr val="tx1"/>
              </a:solidFill>
              <a:prstDash val="solid"/>
              <a:round/>
              <a:headEnd/>
              <a:tailEnd/>
            </a:ln>
          </p:spPr>
          <p:txBody>
            <a:bodyPr/>
            <a:lstStyle/>
            <a:p>
              <a:endParaRPr lang="en-US"/>
            </a:p>
          </p:txBody>
        </p:sp>
        <p:sp>
          <p:nvSpPr>
            <p:cNvPr id="15" name="Freeform 13"/>
            <p:cNvSpPr>
              <a:spLocks/>
            </p:cNvSpPr>
            <p:nvPr/>
          </p:nvSpPr>
          <p:spPr bwMode="auto">
            <a:xfrm>
              <a:off x="2368550" y="2562225"/>
              <a:ext cx="877888" cy="1423988"/>
            </a:xfrm>
            <a:custGeom>
              <a:avLst/>
              <a:gdLst>
                <a:gd name="T0" fmla="*/ 2147483647 w 108"/>
                <a:gd name="T1" fmla="*/ 2147483647 h 184"/>
                <a:gd name="T2" fmla="*/ 2147483647 w 108"/>
                <a:gd name="T3" fmla="*/ 2147483647 h 184"/>
                <a:gd name="T4" fmla="*/ 2147483647 w 108"/>
                <a:gd name="T5" fmla="*/ 2147483647 h 184"/>
                <a:gd name="T6" fmla="*/ 2147483647 w 108"/>
                <a:gd name="T7" fmla="*/ 2147483647 h 184"/>
                <a:gd name="T8" fmla="*/ 2147483647 w 108"/>
                <a:gd name="T9" fmla="*/ 2147483647 h 184"/>
                <a:gd name="T10" fmla="*/ 2147483647 w 108"/>
                <a:gd name="T11" fmla="*/ 2147483647 h 184"/>
                <a:gd name="T12" fmla="*/ 2147483647 w 108"/>
                <a:gd name="T13" fmla="*/ 2147483647 h 184"/>
                <a:gd name="T14" fmla="*/ 2147483647 w 108"/>
                <a:gd name="T15" fmla="*/ 2147483647 h 184"/>
                <a:gd name="T16" fmla="*/ 2147483647 w 108"/>
                <a:gd name="T17" fmla="*/ 2147483647 h 184"/>
                <a:gd name="T18" fmla="*/ 2147483647 w 108"/>
                <a:gd name="T19" fmla="*/ 2147483647 h 184"/>
                <a:gd name="T20" fmla="*/ 2147483647 w 108"/>
                <a:gd name="T21" fmla="*/ 2147483647 h 184"/>
                <a:gd name="T22" fmla="*/ 2147483647 w 108"/>
                <a:gd name="T23" fmla="*/ 2147483647 h 184"/>
                <a:gd name="T24" fmla="*/ 2147483647 w 108"/>
                <a:gd name="T25" fmla="*/ 2147483647 h 184"/>
                <a:gd name="T26" fmla="*/ 2147483647 w 108"/>
                <a:gd name="T27" fmla="*/ 2147483647 h 184"/>
                <a:gd name="T28" fmla="*/ 2147483647 w 108"/>
                <a:gd name="T29" fmla="*/ 2147483647 h 184"/>
                <a:gd name="T30" fmla="*/ 2147483647 w 108"/>
                <a:gd name="T31" fmla="*/ 2147483647 h 184"/>
                <a:gd name="T32" fmla="*/ 2147483647 w 108"/>
                <a:gd name="T33" fmla="*/ 2147483647 h 184"/>
                <a:gd name="T34" fmla="*/ 2147483647 w 108"/>
                <a:gd name="T35" fmla="*/ 2147483647 h 184"/>
                <a:gd name="T36" fmla="*/ 2147483647 w 108"/>
                <a:gd name="T37" fmla="*/ 2147483647 h 184"/>
                <a:gd name="T38" fmla="*/ 2147483647 w 108"/>
                <a:gd name="T39" fmla="*/ 2147483647 h 184"/>
                <a:gd name="T40" fmla="*/ 2147483647 w 108"/>
                <a:gd name="T41" fmla="*/ 2147483647 h 184"/>
                <a:gd name="T42" fmla="*/ 2147483647 w 108"/>
                <a:gd name="T43" fmla="*/ 2147483647 h 184"/>
                <a:gd name="T44" fmla="*/ 2147483647 w 108"/>
                <a:gd name="T45" fmla="*/ 2147483647 h 184"/>
                <a:gd name="T46" fmla="*/ 2147483647 w 108"/>
                <a:gd name="T47" fmla="*/ 2147483647 h 184"/>
                <a:gd name="T48" fmla="*/ 2147483647 w 108"/>
                <a:gd name="T49" fmla="*/ 2147483647 h 184"/>
                <a:gd name="T50" fmla="*/ 2147483647 w 108"/>
                <a:gd name="T51" fmla="*/ 2147483647 h 184"/>
                <a:gd name="T52" fmla="*/ 2147483647 w 108"/>
                <a:gd name="T53" fmla="*/ 2147483647 h 184"/>
                <a:gd name="T54" fmla="*/ 2147483647 w 108"/>
                <a:gd name="T55" fmla="*/ 2147483647 h 184"/>
                <a:gd name="T56" fmla="*/ 2147483647 w 108"/>
                <a:gd name="T57" fmla="*/ 2147483647 h 184"/>
                <a:gd name="T58" fmla="*/ 2147483647 w 108"/>
                <a:gd name="T59" fmla="*/ 2147483647 h 184"/>
                <a:gd name="T60" fmla="*/ 2147483647 w 108"/>
                <a:gd name="T61" fmla="*/ 2147483647 h 184"/>
                <a:gd name="T62" fmla="*/ 0 w 108"/>
                <a:gd name="T63" fmla="*/ 2147483647 h 184"/>
                <a:gd name="T64" fmla="*/ 0 w 108"/>
                <a:gd name="T65" fmla="*/ 2147483647 h 184"/>
                <a:gd name="T66" fmla="*/ 2147483647 w 108"/>
                <a:gd name="T67" fmla="*/ 2147483647 h 184"/>
                <a:gd name="T68" fmla="*/ 2147483647 w 108"/>
                <a:gd name="T69" fmla="*/ 2147483647 h 184"/>
                <a:gd name="T70" fmla="*/ 2147483647 w 108"/>
                <a:gd name="T71" fmla="*/ 2147483647 h 184"/>
                <a:gd name="T72" fmla="*/ 2147483647 w 108"/>
                <a:gd name="T73" fmla="*/ 2147483647 h 184"/>
                <a:gd name="T74" fmla="*/ 2147483647 w 108"/>
                <a:gd name="T75" fmla="*/ 2147483647 h 184"/>
                <a:gd name="T76" fmla="*/ 2147483647 w 108"/>
                <a:gd name="T77" fmla="*/ 2147483647 h 184"/>
                <a:gd name="T78" fmla="*/ 2147483647 w 108"/>
                <a:gd name="T79" fmla="*/ 2147483647 h 184"/>
                <a:gd name="T80" fmla="*/ 2147483647 w 108"/>
                <a:gd name="T81" fmla="*/ 2147483647 h 184"/>
                <a:gd name="T82" fmla="*/ 2147483647 w 108"/>
                <a:gd name="T83" fmla="*/ 2147483647 h 184"/>
                <a:gd name="T84" fmla="*/ 2147483647 w 108"/>
                <a:gd name="T85" fmla="*/ 2147483647 h 184"/>
                <a:gd name="T86" fmla="*/ 2147483647 w 108"/>
                <a:gd name="T87" fmla="*/ 2147483647 h 184"/>
                <a:gd name="T88" fmla="*/ 2147483647 w 108"/>
                <a:gd name="T89" fmla="*/ 2147483647 h 184"/>
                <a:gd name="T90" fmla="*/ 2147483647 w 108"/>
                <a:gd name="T91" fmla="*/ 2147483647 h 184"/>
                <a:gd name="T92" fmla="*/ 2147483647 w 108"/>
                <a:gd name="T93" fmla="*/ 2147483647 h 1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8"/>
                <a:gd name="T142" fmla="*/ 0 h 184"/>
                <a:gd name="T143" fmla="*/ 108 w 108"/>
                <a:gd name="T144" fmla="*/ 184 h 18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8" h="184">
                  <a:moveTo>
                    <a:pt x="94" y="183"/>
                  </a:moveTo>
                  <a:lnTo>
                    <a:pt x="61" y="180"/>
                  </a:lnTo>
                  <a:lnTo>
                    <a:pt x="61" y="179"/>
                  </a:lnTo>
                  <a:lnTo>
                    <a:pt x="60" y="178"/>
                  </a:lnTo>
                  <a:lnTo>
                    <a:pt x="60" y="177"/>
                  </a:lnTo>
                  <a:lnTo>
                    <a:pt x="61" y="177"/>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7" y="158"/>
                  </a:lnTo>
                  <a:lnTo>
                    <a:pt x="108"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16" name="Freeform 14"/>
            <p:cNvSpPr>
              <a:spLocks/>
            </p:cNvSpPr>
            <p:nvPr/>
          </p:nvSpPr>
          <p:spPr bwMode="auto">
            <a:xfrm>
              <a:off x="3741738" y="2452688"/>
              <a:ext cx="766762" cy="604837"/>
            </a:xfrm>
            <a:custGeom>
              <a:avLst/>
              <a:gdLst>
                <a:gd name="T0" fmla="*/ 2147483647 w 94"/>
                <a:gd name="T1" fmla="*/ 2147483647 h 78"/>
                <a:gd name="T2" fmla="*/ 2147483647 w 94"/>
                <a:gd name="T3" fmla="*/ 2147483647 h 78"/>
                <a:gd name="T4" fmla="*/ 2147483647 w 94"/>
                <a:gd name="T5" fmla="*/ 2147483647 h 78"/>
                <a:gd name="T6" fmla="*/ 2147483647 w 94"/>
                <a:gd name="T7" fmla="*/ 0 h 78"/>
                <a:gd name="T8" fmla="*/ 2147483647 w 94"/>
                <a:gd name="T9" fmla="*/ 2147483647 h 78"/>
                <a:gd name="T10" fmla="*/ 2147483647 w 94"/>
                <a:gd name="T11" fmla="*/ 2147483647 h 78"/>
                <a:gd name="T12" fmla="*/ 2147483647 w 94"/>
                <a:gd name="T13" fmla="*/ 2147483647 h 78"/>
                <a:gd name="T14" fmla="*/ 0 w 94"/>
                <a:gd name="T15" fmla="*/ 2147483647 h 78"/>
                <a:gd name="T16" fmla="*/ 2147483647 w 94"/>
                <a:gd name="T17" fmla="*/ 2147483647 h 78"/>
                <a:gd name="T18" fmla="*/ 2147483647 w 94"/>
                <a:gd name="T19" fmla="*/ 2147483647 h 78"/>
                <a:gd name="T20" fmla="*/ 2147483647 w 94"/>
                <a:gd name="T21" fmla="*/ 2147483647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
                <a:gd name="T34" fmla="*/ 0 h 78"/>
                <a:gd name="T35" fmla="*/ 94 w 94"/>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 h="78">
                  <a:moveTo>
                    <a:pt x="88" y="78"/>
                  </a:moveTo>
                  <a:lnTo>
                    <a:pt x="91" y="44"/>
                  </a:lnTo>
                  <a:lnTo>
                    <a:pt x="94" y="10"/>
                  </a:lnTo>
                  <a:lnTo>
                    <a:pt x="10" y="0"/>
                  </a:lnTo>
                  <a:lnTo>
                    <a:pt x="9" y="8"/>
                  </a:lnTo>
                  <a:lnTo>
                    <a:pt x="3" y="50"/>
                  </a:lnTo>
                  <a:lnTo>
                    <a:pt x="2" y="50"/>
                  </a:lnTo>
                  <a:lnTo>
                    <a:pt x="0" y="67"/>
                  </a:lnTo>
                  <a:lnTo>
                    <a:pt x="25" y="71"/>
                  </a:lnTo>
                  <a:lnTo>
                    <a:pt x="88" y="78"/>
                  </a:lnTo>
                  <a:close/>
                </a:path>
              </a:pathLst>
            </a:custGeom>
            <a:solidFill>
              <a:srgbClr val="ED4213"/>
            </a:solidFill>
            <a:ln w="12700" cmpd="sng">
              <a:solidFill>
                <a:schemeClr val="tx1"/>
              </a:solidFill>
              <a:prstDash val="solid"/>
              <a:round/>
              <a:headEnd/>
              <a:tailEnd/>
            </a:ln>
          </p:spPr>
          <p:txBody>
            <a:bodyPr/>
            <a:lstStyle/>
            <a:p>
              <a:endParaRPr lang="en-US"/>
            </a:p>
          </p:txBody>
        </p:sp>
        <p:sp>
          <p:nvSpPr>
            <p:cNvPr id="17" name="Freeform 15"/>
            <p:cNvSpPr>
              <a:spLocks/>
            </p:cNvSpPr>
            <p:nvPr/>
          </p:nvSpPr>
          <p:spPr bwMode="auto">
            <a:xfrm>
              <a:off x="3865563" y="3003550"/>
              <a:ext cx="804862" cy="595313"/>
            </a:xfrm>
            <a:custGeom>
              <a:avLst/>
              <a:gdLst>
                <a:gd name="T0" fmla="*/ 0 w 99"/>
                <a:gd name="T1" fmla="*/ 2147483647 h 77"/>
                <a:gd name="T2" fmla="*/ 2147483647 w 99"/>
                <a:gd name="T3" fmla="*/ 0 h 77"/>
                <a:gd name="T4" fmla="*/ 2147483647 w 99"/>
                <a:gd name="T5" fmla="*/ 2147483647 h 77"/>
                <a:gd name="T6" fmla="*/ 2147483647 w 99"/>
                <a:gd name="T7" fmla="*/ 2147483647 h 77"/>
                <a:gd name="T8" fmla="*/ 2147483647 w 99"/>
                <a:gd name="T9" fmla="*/ 2147483647 h 77"/>
                <a:gd name="T10" fmla="*/ 2147483647 w 99"/>
                <a:gd name="T11" fmla="*/ 2147483647 h 77"/>
                <a:gd name="T12" fmla="*/ 2147483647 w 99"/>
                <a:gd name="T13" fmla="*/ 2147483647 h 77"/>
                <a:gd name="T14" fmla="*/ 0 w 99"/>
                <a:gd name="T15" fmla="*/ 2147483647 h 77"/>
                <a:gd name="T16" fmla="*/ 0 w 99"/>
                <a:gd name="T17" fmla="*/ 2147483647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
                <a:gd name="T28" fmla="*/ 0 h 77"/>
                <a:gd name="T29" fmla="*/ 99 w 99"/>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 h="77">
                  <a:moveTo>
                    <a:pt x="0" y="67"/>
                  </a:moveTo>
                  <a:lnTo>
                    <a:pt x="10" y="0"/>
                  </a:lnTo>
                  <a:lnTo>
                    <a:pt x="73" y="7"/>
                  </a:lnTo>
                  <a:lnTo>
                    <a:pt x="99" y="9"/>
                  </a:lnTo>
                  <a:lnTo>
                    <a:pt x="98" y="26"/>
                  </a:lnTo>
                  <a:lnTo>
                    <a:pt x="95" y="77"/>
                  </a:lnTo>
                  <a:lnTo>
                    <a:pt x="82" y="76"/>
                  </a:lnTo>
                  <a:lnTo>
                    <a:pt x="0" y="67"/>
                  </a:lnTo>
                  <a:close/>
                </a:path>
              </a:pathLst>
            </a:custGeom>
            <a:solidFill>
              <a:srgbClr val="FFC66D"/>
            </a:solidFill>
            <a:ln w="12700" cmpd="sng">
              <a:solidFill>
                <a:schemeClr val="tx1"/>
              </a:solidFill>
              <a:prstDash val="solid"/>
              <a:round/>
              <a:headEnd/>
              <a:tailEnd/>
            </a:ln>
          </p:spPr>
          <p:txBody>
            <a:bodyPr/>
            <a:lstStyle/>
            <a:p>
              <a:endParaRPr lang="en-US"/>
            </a:p>
          </p:txBody>
        </p:sp>
        <p:sp>
          <p:nvSpPr>
            <p:cNvPr id="18" name="Freeform 16"/>
            <p:cNvSpPr>
              <a:spLocks/>
            </p:cNvSpPr>
            <p:nvPr/>
          </p:nvSpPr>
          <p:spPr bwMode="auto">
            <a:xfrm>
              <a:off x="3759200" y="3521075"/>
              <a:ext cx="771525" cy="758825"/>
            </a:xfrm>
            <a:custGeom>
              <a:avLst/>
              <a:gdLst>
                <a:gd name="T0" fmla="*/ 2147483647 w 95"/>
                <a:gd name="T1" fmla="*/ 0 h 98"/>
                <a:gd name="T2" fmla="*/ 0 w 95"/>
                <a:gd name="T3" fmla="*/ 2147483647 h 98"/>
                <a:gd name="T4" fmla="*/ 0 w 95"/>
                <a:gd name="T5" fmla="*/ 2147483647 h 98"/>
                <a:gd name="T6" fmla="*/ 2147483647 w 95"/>
                <a:gd name="T7" fmla="*/ 2147483647 h 98"/>
                <a:gd name="T8" fmla="*/ 2147483647 w 95"/>
                <a:gd name="T9" fmla="*/ 2147483647 h 98"/>
                <a:gd name="T10" fmla="*/ 2147483647 w 95"/>
                <a:gd name="T11" fmla="*/ 2147483647 h 98"/>
                <a:gd name="T12" fmla="*/ 2147483647 w 95"/>
                <a:gd name="T13" fmla="*/ 2147483647 h 98"/>
                <a:gd name="T14" fmla="*/ 2147483647 w 95"/>
                <a:gd name="T15" fmla="*/ 2147483647 h 98"/>
                <a:gd name="T16" fmla="*/ 2147483647 w 95"/>
                <a:gd name="T17" fmla="*/ 2147483647 h 98"/>
                <a:gd name="T18" fmla="*/ 2147483647 w 95"/>
                <a:gd name="T19" fmla="*/ 2147483647 h 98"/>
                <a:gd name="T20" fmla="*/ 2147483647 w 95"/>
                <a:gd name="T21" fmla="*/ 2147483647 h 98"/>
                <a:gd name="T22" fmla="*/ 2147483647 w 95"/>
                <a:gd name="T23" fmla="*/ 2147483647 h 98"/>
                <a:gd name="T24" fmla="*/ 2147483647 w 95"/>
                <a:gd name="T25" fmla="*/ 2147483647 h 98"/>
                <a:gd name="T26" fmla="*/ 2147483647 w 95"/>
                <a:gd name="T27" fmla="*/ 2147483647 h 98"/>
                <a:gd name="T28" fmla="*/ 2147483647 w 95"/>
                <a:gd name="T29" fmla="*/ 2147483647 h 98"/>
                <a:gd name="T30" fmla="*/ 2147483647 w 95"/>
                <a:gd name="T31" fmla="*/ 2147483647 h 98"/>
                <a:gd name="T32" fmla="*/ 2147483647 w 95"/>
                <a:gd name="T33" fmla="*/ 0 h 98"/>
                <a:gd name="T34" fmla="*/ 2147483647 w 95"/>
                <a:gd name="T35" fmla="*/ 0 h 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5"/>
                <a:gd name="T55" fmla="*/ 0 h 98"/>
                <a:gd name="T56" fmla="*/ 95 w 95"/>
                <a:gd name="T57" fmla="*/ 98 h 9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5" h="98">
                  <a:moveTo>
                    <a:pt x="13" y="0"/>
                  </a:moveTo>
                  <a:lnTo>
                    <a:pt x="0" y="96"/>
                  </a:lnTo>
                  <a:lnTo>
                    <a:pt x="12" y="98"/>
                  </a:lnTo>
                  <a:lnTo>
                    <a:pt x="13" y="90"/>
                  </a:lnTo>
                  <a:lnTo>
                    <a:pt x="37" y="93"/>
                  </a:lnTo>
                  <a:lnTo>
                    <a:pt x="36" y="92"/>
                  </a:lnTo>
                  <a:lnTo>
                    <a:pt x="37" y="91"/>
                  </a:lnTo>
                  <a:lnTo>
                    <a:pt x="36" y="90"/>
                  </a:lnTo>
                  <a:lnTo>
                    <a:pt x="87" y="94"/>
                  </a:lnTo>
                  <a:lnTo>
                    <a:pt x="93" y="18"/>
                  </a:lnTo>
                  <a:lnTo>
                    <a:pt x="94" y="18"/>
                  </a:lnTo>
                  <a:lnTo>
                    <a:pt x="95" y="9"/>
                  </a:lnTo>
                  <a:lnTo>
                    <a:pt x="13"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19" name="Freeform 17"/>
            <p:cNvSpPr>
              <a:spLocks/>
            </p:cNvSpPr>
            <p:nvPr/>
          </p:nvSpPr>
          <p:spPr bwMode="auto">
            <a:xfrm>
              <a:off x="4052888" y="3660775"/>
              <a:ext cx="1536700" cy="1425575"/>
            </a:xfrm>
            <a:custGeom>
              <a:avLst/>
              <a:gdLst>
                <a:gd name="T0" fmla="*/ 2147483647 w 189"/>
                <a:gd name="T1" fmla="*/ 2147483647 h 184"/>
                <a:gd name="T2" fmla="*/ 2147483647 w 189"/>
                <a:gd name="T3" fmla="*/ 2147483647 h 184"/>
                <a:gd name="T4" fmla="*/ 2147483647 w 189"/>
                <a:gd name="T5" fmla="*/ 2147483647 h 184"/>
                <a:gd name="T6" fmla="*/ 2147483647 w 189"/>
                <a:gd name="T7" fmla="*/ 2147483647 h 184"/>
                <a:gd name="T8" fmla="*/ 2147483647 w 189"/>
                <a:gd name="T9" fmla="*/ 2147483647 h 184"/>
                <a:gd name="T10" fmla="*/ 2147483647 w 189"/>
                <a:gd name="T11" fmla="*/ 2147483647 h 184"/>
                <a:gd name="T12" fmla="*/ 2147483647 w 189"/>
                <a:gd name="T13" fmla="*/ 2147483647 h 184"/>
                <a:gd name="T14" fmla="*/ 2147483647 w 189"/>
                <a:gd name="T15" fmla="*/ 2147483647 h 184"/>
                <a:gd name="T16" fmla="*/ 2147483647 w 189"/>
                <a:gd name="T17" fmla="*/ 2147483647 h 184"/>
                <a:gd name="T18" fmla="*/ 2147483647 w 189"/>
                <a:gd name="T19" fmla="*/ 2147483647 h 184"/>
                <a:gd name="T20" fmla="*/ 2147483647 w 189"/>
                <a:gd name="T21" fmla="*/ 2147483647 h 184"/>
                <a:gd name="T22" fmla="*/ 2147483647 w 189"/>
                <a:gd name="T23" fmla="*/ 2147483647 h 184"/>
                <a:gd name="T24" fmla="*/ 2147483647 w 189"/>
                <a:gd name="T25" fmla="*/ 2147483647 h 184"/>
                <a:gd name="T26" fmla="*/ 2147483647 w 189"/>
                <a:gd name="T27" fmla="*/ 2147483647 h 184"/>
                <a:gd name="T28" fmla="*/ 2147483647 w 189"/>
                <a:gd name="T29" fmla="*/ 2147483647 h 184"/>
                <a:gd name="T30" fmla="*/ 2147483647 w 189"/>
                <a:gd name="T31" fmla="*/ 0 h 184"/>
                <a:gd name="T32" fmla="*/ 0 w 189"/>
                <a:gd name="T33" fmla="*/ 2147483647 h 184"/>
                <a:gd name="T34" fmla="*/ 2147483647 w 189"/>
                <a:gd name="T35" fmla="*/ 2147483647 h 184"/>
                <a:gd name="T36" fmla="*/ 2147483647 w 189"/>
                <a:gd name="T37" fmla="*/ 2147483647 h 184"/>
                <a:gd name="T38" fmla="*/ 2147483647 w 189"/>
                <a:gd name="T39" fmla="*/ 2147483647 h 184"/>
                <a:gd name="T40" fmla="*/ 2147483647 w 189"/>
                <a:gd name="T41" fmla="*/ 2147483647 h 184"/>
                <a:gd name="T42" fmla="*/ 2147483647 w 189"/>
                <a:gd name="T43" fmla="*/ 2147483647 h 184"/>
                <a:gd name="T44" fmla="*/ 2147483647 w 189"/>
                <a:gd name="T45" fmla="*/ 2147483647 h 184"/>
                <a:gd name="T46" fmla="*/ 2147483647 w 189"/>
                <a:gd name="T47" fmla="*/ 2147483647 h 184"/>
                <a:gd name="T48" fmla="*/ 2147483647 w 189"/>
                <a:gd name="T49" fmla="*/ 2147483647 h 184"/>
                <a:gd name="T50" fmla="*/ 2147483647 w 189"/>
                <a:gd name="T51" fmla="*/ 2147483647 h 184"/>
                <a:gd name="T52" fmla="*/ 2147483647 w 189"/>
                <a:gd name="T53" fmla="*/ 2147483647 h 184"/>
                <a:gd name="T54" fmla="*/ 2147483647 w 189"/>
                <a:gd name="T55" fmla="*/ 2147483647 h 184"/>
                <a:gd name="T56" fmla="*/ 2147483647 w 189"/>
                <a:gd name="T57" fmla="*/ 2147483647 h 184"/>
                <a:gd name="T58" fmla="*/ 2147483647 w 189"/>
                <a:gd name="T59" fmla="*/ 2147483647 h 184"/>
                <a:gd name="T60" fmla="*/ 2147483647 w 189"/>
                <a:gd name="T61" fmla="*/ 2147483647 h 184"/>
                <a:gd name="T62" fmla="*/ 2147483647 w 189"/>
                <a:gd name="T63" fmla="*/ 2147483647 h 184"/>
                <a:gd name="T64" fmla="*/ 2147483647 w 189"/>
                <a:gd name="T65" fmla="*/ 2147483647 h 184"/>
                <a:gd name="T66" fmla="*/ 2147483647 w 189"/>
                <a:gd name="T67" fmla="*/ 2147483647 h 184"/>
                <a:gd name="T68" fmla="*/ 2147483647 w 189"/>
                <a:gd name="T69" fmla="*/ 2147483647 h 184"/>
                <a:gd name="T70" fmla="*/ 2147483647 w 189"/>
                <a:gd name="T71" fmla="*/ 2147483647 h 184"/>
                <a:gd name="T72" fmla="*/ 2147483647 w 189"/>
                <a:gd name="T73" fmla="*/ 2147483647 h 184"/>
                <a:gd name="T74" fmla="*/ 2147483647 w 189"/>
                <a:gd name="T75" fmla="*/ 2147483647 h 184"/>
                <a:gd name="T76" fmla="*/ 2147483647 w 189"/>
                <a:gd name="T77" fmla="*/ 2147483647 h 184"/>
                <a:gd name="T78" fmla="*/ 2147483647 w 189"/>
                <a:gd name="T79" fmla="*/ 2147483647 h 184"/>
                <a:gd name="T80" fmla="*/ 2147483647 w 189"/>
                <a:gd name="T81" fmla="*/ 2147483647 h 184"/>
                <a:gd name="T82" fmla="*/ 2147483647 w 189"/>
                <a:gd name="T83" fmla="*/ 2147483647 h 184"/>
                <a:gd name="T84" fmla="*/ 2147483647 w 189"/>
                <a:gd name="T85" fmla="*/ 2147483647 h 184"/>
                <a:gd name="T86" fmla="*/ 2147483647 w 189"/>
                <a:gd name="T87" fmla="*/ 2147483647 h 184"/>
                <a:gd name="T88" fmla="*/ 2147483647 w 189"/>
                <a:gd name="T89" fmla="*/ 2147483647 h 184"/>
                <a:gd name="T90" fmla="*/ 2147483647 w 189"/>
                <a:gd name="T91" fmla="*/ 2147483647 h 184"/>
                <a:gd name="T92" fmla="*/ 2147483647 w 189"/>
                <a:gd name="T93" fmla="*/ 2147483647 h 184"/>
                <a:gd name="T94" fmla="*/ 2147483647 w 189"/>
                <a:gd name="T95" fmla="*/ 2147483647 h 184"/>
                <a:gd name="T96" fmla="*/ 2147483647 w 189"/>
                <a:gd name="T97" fmla="*/ 2147483647 h 184"/>
                <a:gd name="T98" fmla="*/ 2147483647 w 189"/>
                <a:gd name="T99" fmla="*/ 2147483647 h 184"/>
                <a:gd name="T100" fmla="*/ 2147483647 w 189"/>
                <a:gd name="T101" fmla="*/ 2147483647 h 184"/>
                <a:gd name="T102" fmla="*/ 2147483647 w 189"/>
                <a:gd name="T103" fmla="*/ 2147483647 h 184"/>
                <a:gd name="T104" fmla="*/ 2147483647 w 189"/>
                <a:gd name="T105" fmla="*/ 2147483647 h 184"/>
                <a:gd name="T106" fmla="*/ 2147483647 w 189"/>
                <a:gd name="T107" fmla="*/ 2147483647 h 184"/>
                <a:gd name="T108" fmla="*/ 2147483647 w 189"/>
                <a:gd name="T109" fmla="*/ 2147483647 h 184"/>
                <a:gd name="T110" fmla="*/ 2147483647 w 189"/>
                <a:gd name="T111" fmla="*/ 2147483647 h 184"/>
                <a:gd name="T112" fmla="*/ 2147483647 w 189"/>
                <a:gd name="T113" fmla="*/ 2147483647 h 184"/>
                <a:gd name="T114" fmla="*/ 2147483647 w 189"/>
                <a:gd name="T115" fmla="*/ 2147483647 h 184"/>
                <a:gd name="T116" fmla="*/ 2147483647 w 189"/>
                <a:gd name="T117" fmla="*/ 2147483647 h 184"/>
                <a:gd name="T118" fmla="*/ 2147483647 w 189"/>
                <a:gd name="T119" fmla="*/ 2147483647 h 1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9"/>
                <a:gd name="T181" fmla="*/ 0 h 184"/>
                <a:gd name="T182" fmla="*/ 189 w 189"/>
                <a:gd name="T183" fmla="*/ 184 h 1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3" y="48"/>
                  </a:lnTo>
                  <a:lnTo>
                    <a:pt x="143" y="49"/>
                  </a:lnTo>
                  <a:lnTo>
                    <a:pt x="142" y="49"/>
                  </a:lnTo>
                  <a:lnTo>
                    <a:pt x="141" y="48"/>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3" y="42"/>
                  </a:lnTo>
                  <a:lnTo>
                    <a:pt x="109" y="42"/>
                  </a:lnTo>
                  <a:lnTo>
                    <a:pt x="109" y="41"/>
                  </a:lnTo>
                  <a:lnTo>
                    <a:pt x="108" y="40"/>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1" y="73"/>
                  </a:lnTo>
                  <a:lnTo>
                    <a:pt x="0" y="74"/>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1"/>
                  </a:lnTo>
                  <a:lnTo>
                    <a:pt x="134" y="180"/>
                  </a:lnTo>
                  <a:lnTo>
                    <a:pt x="133" y="178"/>
                  </a:lnTo>
                  <a:lnTo>
                    <a:pt x="130" y="170"/>
                  </a:lnTo>
                  <a:lnTo>
                    <a:pt x="129" y="167"/>
                  </a:lnTo>
                  <a:lnTo>
                    <a:pt x="131" y="162"/>
                  </a:lnTo>
                  <a:lnTo>
                    <a:pt x="131" y="160"/>
                  </a:lnTo>
                  <a:lnTo>
                    <a:pt x="130" y="160"/>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8" y="145"/>
                  </a:lnTo>
                  <a:lnTo>
                    <a:pt x="138" y="144"/>
                  </a:lnTo>
                  <a:lnTo>
                    <a:pt x="139" y="145"/>
                  </a:lnTo>
                  <a:lnTo>
                    <a:pt x="140" y="145"/>
                  </a:lnTo>
                  <a:lnTo>
                    <a:pt x="141" y="144"/>
                  </a:lnTo>
                  <a:lnTo>
                    <a:pt x="141" y="142"/>
                  </a:lnTo>
                  <a:lnTo>
                    <a:pt x="142" y="141"/>
                  </a:lnTo>
                  <a:lnTo>
                    <a:pt x="142" y="142"/>
                  </a:lnTo>
                  <a:lnTo>
                    <a:pt x="143" y="142"/>
                  </a:lnTo>
                  <a:lnTo>
                    <a:pt x="146" y="141"/>
                  </a:lnTo>
                  <a:lnTo>
                    <a:pt x="147" y="141"/>
                  </a:lnTo>
                  <a:lnTo>
                    <a:pt x="147" y="140"/>
                  </a:lnTo>
                  <a:lnTo>
                    <a:pt x="145" y="139"/>
                  </a:lnTo>
                  <a:lnTo>
                    <a:pt x="145" y="138"/>
                  </a:lnTo>
                  <a:lnTo>
                    <a:pt x="148" y="137"/>
                  </a:lnTo>
                  <a:lnTo>
                    <a:pt x="149" y="136"/>
                  </a:lnTo>
                  <a:lnTo>
                    <a:pt x="150" y="136"/>
                  </a:lnTo>
                  <a:lnTo>
                    <a:pt x="149" y="137"/>
                  </a:lnTo>
                  <a:lnTo>
                    <a:pt x="150" y="138"/>
                  </a:lnTo>
                  <a:lnTo>
                    <a:pt x="151" y="137"/>
                  </a:lnTo>
                  <a:lnTo>
                    <a:pt x="156" y="135"/>
                  </a:lnTo>
                  <a:lnTo>
                    <a:pt x="165" y="130"/>
                  </a:lnTo>
                  <a:lnTo>
                    <a:pt x="165" y="128"/>
                  </a:lnTo>
                  <a:lnTo>
                    <a:pt x="169" y="124"/>
                  </a:lnTo>
                  <a:lnTo>
                    <a:pt x="168" y="121"/>
                  </a:lnTo>
                  <a:lnTo>
                    <a:pt x="168" y="119"/>
                  </a:lnTo>
                  <a:lnTo>
                    <a:pt x="171" y="118"/>
                  </a:lnTo>
                  <a:lnTo>
                    <a:pt x="171" y="120"/>
                  </a:lnTo>
                  <a:lnTo>
                    <a:pt x="171" y="121"/>
                  </a:lnTo>
                  <a:lnTo>
                    <a:pt x="174" y="121"/>
                  </a:lnTo>
                  <a:lnTo>
                    <a:pt x="175" y="122"/>
                  </a:lnTo>
                  <a:lnTo>
                    <a:pt x="181" y="119"/>
                  </a:lnTo>
                  <a:lnTo>
                    <a:pt x="185" y="119"/>
                  </a:lnTo>
                  <a:lnTo>
                    <a:pt x="184" y="118"/>
                  </a:lnTo>
                  <a:lnTo>
                    <a:pt x="184" y="117"/>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4" y="51"/>
                  </a:lnTo>
                  <a:close/>
                </a:path>
              </a:pathLst>
            </a:custGeom>
            <a:pattFill prst="pct20">
              <a:fgClr>
                <a:schemeClr val="tx2"/>
              </a:fgClr>
              <a:bgClr>
                <a:srgbClr val="AA1202"/>
              </a:bgClr>
            </a:pattFill>
            <a:ln w="9525">
              <a:solidFill>
                <a:schemeClr val="tx1"/>
              </a:solidFill>
              <a:miter lim="800000"/>
              <a:headEnd/>
              <a:tailEnd/>
            </a:ln>
          </p:spPr>
          <p:txBody>
            <a:bodyPr wrap="none" anchor="ctr"/>
            <a:lstStyle/>
            <a:p>
              <a:endParaRPr lang="en-US"/>
            </a:p>
          </p:txBody>
        </p:sp>
        <p:sp>
          <p:nvSpPr>
            <p:cNvPr id="20" name="Freeform 18"/>
            <p:cNvSpPr>
              <a:spLocks/>
            </p:cNvSpPr>
            <p:nvPr/>
          </p:nvSpPr>
          <p:spPr bwMode="auto">
            <a:xfrm>
              <a:off x="6942138" y="2306638"/>
              <a:ext cx="828675" cy="603250"/>
            </a:xfrm>
            <a:custGeom>
              <a:avLst/>
              <a:gdLst>
                <a:gd name="T0" fmla="*/ 2147483647 w 102"/>
                <a:gd name="T1" fmla="*/ 2147483647 h 78"/>
                <a:gd name="T2" fmla="*/ 2147483647 w 102"/>
                <a:gd name="T3" fmla="*/ 2147483647 h 78"/>
                <a:gd name="T4" fmla="*/ 2147483647 w 102"/>
                <a:gd name="T5" fmla="*/ 2147483647 h 78"/>
                <a:gd name="T6" fmla="*/ 2147483647 w 102"/>
                <a:gd name="T7" fmla="*/ 2147483647 h 78"/>
                <a:gd name="T8" fmla="*/ 2147483647 w 102"/>
                <a:gd name="T9" fmla="*/ 2147483647 h 78"/>
                <a:gd name="T10" fmla="*/ 2147483647 w 102"/>
                <a:gd name="T11" fmla="*/ 2147483647 h 78"/>
                <a:gd name="T12" fmla="*/ 2147483647 w 102"/>
                <a:gd name="T13" fmla="*/ 2147483647 h 78"/>
                <a:gd name="T14" fmla="*/ 2147483647 w 102"/>
                <a:gd name="T15" fmla="*/ 2147483647 h 78"/>
                <a:gd name="T16" fmla="*/ 2147483647 w 102"/>
                <a:gd name="T17" fmla="*/ 2147483647 h 78"/>
                <a:gd name="T18" fmla="*/ 2147483647 w 102"/>
                <a:gd name="T19" fmla="*/ 2147483647 h 78"/>
                <a:gd name="T20" fmla="*/ 2147483647 w 102"/>
                <a:gd name="T21" fmla="*/ 2147483647 h 78"/>
                <a:gd name="T22" fmla="*/ 2147483647 w 102"/>
                <a:gd name="T23" fmla="*/ 2147483647 h 78"/>
                <a:gd name="T24" fmla="*/ 2147483647 w 102"/>
                <a:gd name="T25" fmla="*/ 2147483647 h 78"/>
                <a:gd name="T26" fmla="*/ 2147483647 w 102"/>
                <a:gd name="T27" fmla="*/ 2147483647 h 78"/>
                <a:gd name="T28" fmla="*/ 2147483647 w 102"/>
                <a:gd name="T29" fmla="*/ 2147483647 h 78"/>
                <a:gd name="T30" fmla="*/ 2147483647 w 102"/>
                <a:gd name="T31" fmla="*/ 2147483647 h 78"/>
                <a:gd name="T32" fmla="*/ 2147483647 w 102"/>
                <a:gd name="T33" fmla="*/ 2147483647 h 78"/>
                <a:gd name="T34" fmla="*/ 2147483647 w 102"/>
                <a:gd name="T35" fmla="*/ 2147483647 h 78"/>
                <a:gd name="T36" fmla="*/ 2147483647 w 102"/>
                <a:gd name="T37" fmla="*/ 2147483647 h 78"/>
                <a:gd name="T38" fmla="*/ 2147483647 w 102"/>
                <a:gd name="T39" fmla="*/ 2147483647 h 78"/>
                <a:gd name="T40" fmla="*/ 2147483647 w 102"/>
                <a:gd name="T41" fmla="*/ 2147483647 h 78"/>
                <a:gd name="T42" fmla="*/ 2147483647 w 102"/>
                <a:gd name="T43" fmla="*/ 2147483647 h 78"/>
                <a:gd name="T44" fmla="*/ 2147483647 w 102"/>
                <a:gd name="T45" fmla="*/ 2147483647 h 78"/>
                <a:gd name="T46" fmla="*/ 2147483647 w 102"/>
                <a:gd name="T47" fmla="*/ 2147483647 h 78"/>
                <a:gd name="T48" fmla="*/ 2147483647 w 102"/>
                <a:gd name="T49" fmla="*/ 2147483647 h 78"/>
                <a:gd name="T50" fmla="*/ 2147483647 w 102"/>
                <a:gd name="T51" fmla="*/ 2147483647 h 78"/>
                <a:gd name="T52" fmla="*/ 2147483647 w 102"/>
                <a:gd name="T53" fmla="*/ 0 h 78"/>
                <a:gd name="T54" fmla="*/ 2147483647 w 102"/>
                <a:gd name="T55" fmla="*/ 2147483647 h 78"/>
                <a:gd name="T56" fmla="*/ 2147483647 w 102"/>
                <a:gd name="T57" fmla="*/ 2147483647 h 78"/>
                <a:gd name="T58" fmla="*/ 2147483647 w 102"/>
                <a:gd name="T59" fmla="*/ 2147483647 h 78"/>
                <a:gd name="T60" fmla="*/ 2147483647 w 102"/>
                <a:gd name="T61" fmla="*/ 2147483647 h 78"/>
                <a:gd name="T62" fmla="*/ 2147483647 w 102"/>
                <a:gd name="T63" fmla="*/ 2147483647 h 78"/>
                <a:gd name="T64" fmla="*/ 2147483647 w 102"/>
                <a:gd name="T65" fmla="*/ 2147483647 h 78"/>
                <a:gd name="T66" fmla="*/ 2147483647 w 102"/>
                <a:gd name="T67" fmla="*/ 2147483647 h 78"/>
                <a:gd name="T68" fmla="*/ 2147483647 w 102"/>
                <a:gd name="T69" fmla="*/ 2147483647 h 78"/>
                <a:gd name="T70" fmla="*/ 2147483647 w 102"/>
                <a:gd name="T71" fmla="*/ 2147483647 h 78"/>
                <a:gd name="T72" fmla="*/ 2147483647 w 102"/>
                <a:gd name="T73" fmla="*/ 2147483647 h 78"/>
                <a:gd name="T74" fmla="*/ 2147483647 w 102"/>
                <a:gd name="T75" fmla="*/ 2147483647 h 78"/>
                <a:gd name="T76" fmla="*/ 2147483647 w 102"/>
                <a:gd name="T77" fmla="*/ 2147483647 h 78"/>
                <a:gd name="T78" fmla="*/ 2147483647 w 102"/>
                <a:gd name="T79" fmla="*/ 2147483647 h 78"/>
                <a:gd name="T80" fmla="*/ 2147483647 w 102"/>
                <a:gd name="T81" fmla="*/ 2147483647 h 78"/>
                <a:gd name="T82" fmla="*/ 2147483647 w 102"/>
                <a:gd name="T83" fmla="*/ 2147483647 h 78"/>
                <a:gd name="T84" fmla="*/ 2147483647 w 102"/>
                <a:gd name="T85" fmla="*/ 2147483647 h 78"/>
                <a:gd name="T86" fmla="*/ 2147483647 w 102"/>
                <a:gd name="T87" fmla="*/ 2147483647 h 78"/>
                <a:gd name="T88" fmla="*/ 2147483647 w 102"/>
                <a:gd name="T89" fmla="*/ 2147483647 h 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2"/>
                <a:gd name="T136" fmla="*/ 0 h 78"/>
                <a:gd name="T137" fmla="*/ 102 w 102"/>
                <a:gd name="T138" fmla="*/ 78 h 7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2" h="78">
                  <a:moveTo>
                    <a:pt x="66" y="64"/>
                  </a:moveTo>
                  <a:lnTo>
                    <a:pt x="77" y="68"/>
                  </a:lnTo>
                  <a:lnTo>
                    <a:pt x="78" y="70"/>
                  </a:lnTo>
                  <a:lnTo>
                    <a:pt x="77" y="71"/>
                  </a:lnTo>
                  <a:lnTo>
                    <a:pt x="77" y="72"/>
                  </a:lnTo>
                  <a:lnTo>
                    <a:pt x="76" y="73"/>
                  </a:lnTo>
                  <a:lnTo>
                    <a:pt x="76" y="75"/>
                  </a:lnTo>
                  <a:lnTo>
                    <a:pt x="75" y="75"/>
                  </a:lnTo>
                  <a:lnTo>
                    <a:pt x="74" y="77"/>
                  </a:lnTo>
                  <a:lnTo>
                    <a:pt x="74"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8" y="57"/>
                  </a:lnTo>
                  <a:lnTo>
                    <a:pt x="58" y="58"/>
                  </a:lnTo>
                  <a:lnTo>
                    <a:pt x="59" y="58"/>
                  </a:lnTo>
                  <a:lnTo>
                    <a:pt x="61" y="61"/>
                  </a:lnTo>
                  <a:lnTo>
                    <a:pt x="61" y="62"/>
                  </a:lnTo>
                  <a:lnTo>
                    <a:pt x="62" y="63"/>
                  </a:lnTo>
                  <a:lnTo>
                    <a:pt x="65" y="64"/>
                  </a:lnTo>
                  <a:lnTo>
                    <a:pt x="66" y="64"/>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1" name="Freeform 19"/>
            <p:cNvSpPr>
              <a:spLocks/>
            </p:cNvSpPr>
            <p:nvPr/>
          </p:nvSpPr>
          <p:spPr bwMode="auto">
            <a:xfrm>
              <a:off x="7494588" y="2266950"/>
              <a:ext cx="187325" cy="325438"/>
            </a:xfrm>
            <a:custGeom>
              <a:avLst/>
              <a:gdLst>
                <a:gd name="T0" fmla="*/ 0 w 23"/>
                <a:gd name="T1" fmla="*/ 2147483647 h 42"/>
                <a:gd name="T2" fmla="*/ 2147483647 w 23"/>
                <a:gd name="T3" fmla="*/ 2147483647 h 42"/>
                <a:gd name="T4" fmla="*/ 0 w 23"/>
                <a:gd name="T5" fmla="*/ 2147483647 h 42"/>
                <a:gd name="T6" fmla="*/ 2147483647 w 23"/>
                <a:gd name="T7" fmla="*/ 2147483647 h 42"/>
                <a:gd name="T8" fmla="*/ 2147483647 w 23"/>
                <a:gd name="T9" fmla="*/ 2147483647 h 42"/>
                <a:gd name="T10" fmla="*/ 2147483647 w 23"/>
                <a:gd name="T11" fmla="*/ 2147483647 h 42"/>
                <a:gd name="T12" fmla="*/ 2147483647 w 23"/>
                <a:gd name="T13" fmla="*/ 2147483647 h 42"/>
                <a:gd name="T14" fmla="*/ 2147483647 w 23"/>
                <a:gd name="T15" fmla="*/ 2147483647 h 42"/>
                <a:gd name="T16" fmla="*/ 2147483647 w 23"/>
                <a:gd name="T17" fmla="*/ 2147483647 h 42"/>
                <a:gd name="T18" fmla="*/ 2147483647 w 23"/>
                <a:gd name="T19" fmla="*/ 2147483647 h 42"/>
                <a:gd name="T20" fmla="*/ 2147483647 w 23"/>
                <a:gd name="T21" fmla="*/ 2147483647 h 42"/>
                <a:gd name="T22" fmla="*/ 2147483647 w 23"/>
                <a:gd name="T23" fmla="*/ 2147483647 h 42"/>
                <a:gd name="T24" fmla="*/ 2147483647 w 23"/>
                <a:gd name="T25" fmla="*/ 2147483647 h 42"/>
                <a:gd name="T26" fmla="*/ 2147483647 w 23"/>
                <a:gd name="T27" fmla="*/ 2147483647 h 42"/>
                <a:gd name="T28" fmla="*/ 2147483647 w 23"/>
                <a:gd name="T29" fmla="*/ 2147483647 h 42"/>
                <a:gd name="T30" fmla="*/ 2147483647 w 23"/>
                <a:gd name="T31" fmla="*/ 2147483647 h 42"/>
                <a:gd name="T32" fmla="*/ 2147483647 w 23"/>
                <a:gd name="T33" fmla="*/ 2147483647 h 42"/>
                <a:gd name="T34" fmla="*/ 2147483647 w 23"/>
                <a:gd name="T35" fmla="*/ 2147483647 h 42"/>
                <a:gd name="T36" fmla="*/ 2147483647 w 23"/>
                <a:gd name="T37" fmla="*/ 2147483647 h 42"/>
                <a:gd name="T38" fmla="*/ 2147483647 w 23"/>
                <a:gd name="T39" fmla="*/ 2147483647 h 42"/>
                <a:gd name="T40" fmla="*/ 2147483647 w 23"/>
                <a:gd name="T41" fmla="*/ 2147483647 h 42"/>
                <a:gd name="T42" fmla="*/ 2147483647 w 23"/>
                <a:gd name="T43" fmla="*/ 2147483647 h 42"/>
                <a:gd name="T44" fmla="*/ 2147483647 w 23"/>
                <a:gd name="T45" fmla="*/ 2147483647 h 42"/>
                <a:gd name="T46" fmla="*/ 2147483647 w 23"/>
                <a:gd name="T47" fmla="*/ 2147483647 h 42"/>
                <a:gd name="T48" fmla="*/ 2147483647 w 23"/>
                <a:gd name="T49" fmla="*/ 2147483647 h 42"/>
                <a:gd name="T50" fmla="*/ 2147483647 w 23"/>
                <a:gd name="T51" fmla="*/ 2147483647 h 42"/>
                <a:gd name="T52" fmla="*/ 2147483647 w 23"/>
                <a:gd name="T53" fmla="*/ 2147483647 h 42"/>
                <a:gd name="T54" fmla="*/ 2147483647 w 23"/>
                <a:gd name="T55" fmla="*/ 2147483647 h 42"/>
                <a:gd name="T56" fmla="*/ 2147483647 w 23"/>
                <a:gd name="T57" fmla="*/ 2147483647 h 42"/>
                <a:gd name="T58" fmla="*/ 2147483647 w 23"/>
                <a:gd name="T59" fmla="*/ 2147483647 h 42"/>
                <a:gd name="T60" fmla="*/ 2147483647 w 23"/>
                <a:gd name="T61" fmla="*/ 2147483647 h 42"/>
                <a:gd name="T62" fmla="*/ 2147483647 w 23"/>
                <a:gd name="T63" fmla="*/ 2147483647 h 42"/>
                <a:gd name="T64" fmla="*/ 2147483647 w 23"/>
                <a:gd name="T65" fmla="*/ 2147483647 h 42"/>
                <a:gd name="T66" fmla="*/ 2147483647 w 23"/>
                <a:gd name="T67" fmla="*/ 2147483647 h 42"/>
                <a:gd name="T68" fmla="*/ 2147483647 w 23"/>
                <a:gd name="T69" fmla="*/ 2147483647 h 42"/>
                <a:gd name="T70" fmla="*/ 2147483647 w 23"/>
                <a:gd name="T71" fmla="*/ 2147483647 h 42"/>
                <a:gd name="T72" fmla="*/ 2147483647 w 23"/>
                <a:gd name="T73" fmla="*/ 2147483647 h 42"/>
                <a:gd name="T74" fmla="*/ 2147483647 w 23"/>
                <a:gd name="T75" fmla="*/ 2147483647 h 42"/>
                <a:gd name="T76" fmla="*/ 2147483647 w 23"/>
                <a:gd name="T77" fmla="*/ 2147483647 h 42"/>
                <a:gd name="T78" fmla="*/ 2147483647 w 23"/>
                <a:gd name="T79" fmla="*/ 2147483647 h 42"/>
                <a:gd name="T80" fmla="*/ 2147483647 w 23"/>
                <a:gd name="T81" fmla="*/ 0 h 42"/>
                <a:gd name="T82" fmla="*/ 0 w 23"/>
                <a:gd name="T83" fmla="*/ 2147483647 h 42"/>
                <a:gd name="T84" fmla="*/ 0 w 23"/>
                <a:gd name="T85" fmla="*/ 2147483647 h 4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
                <a:gd name="T130" fmla="*/ 0 h 42"/>
                <a:gd name="T131" fmla="*/ 23 w 23"/>
                <a:gd name="T132" fmla="*/ 42 h 4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2"/>
                  </a:lnTo>
                  <a:lnTo>
                    <a:pt x="21" y="0"/>
                  </a:lnTo>
                  <a:lnTo>
                    <a:pt x="0" y="5"/>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2" name="Freeform 20"/>
            <p:cNvSpPr>
              <a:spLocks/>
            </p:cNvSpPr>
            <p:nvPr/>
          </p:nvSpPr>
          <p:spPr bwMode="auto">
            <a:xfrm>
              <a:off x="3327400" y="2794000"/>
              <a:ext cx="619125" cy="727075"/>
            </a:xfrm>
            <a:custGeom>
              <a:avLst/>
              <a:gdLst>
                <a:gd name="T0" fmla="*/ 2147483647 w 76"/>
                <a:gd name="T1" fmla="*/ 2147483647 h 94"/>
                <a:gd name="T2" fmla="*/ 2147483647 w 76"/>
                <a:gd name="T3" fmla="*/ 2147483647 h 94"/>
                <a:gd name="T4" fmla="*/ 2147483647 w 76"/>
                <a:gd name="T5" fmla="*/ 2147483647 h 94"/>
                <a:gd name="T6" fmla="*/ 2147483647 w 76"/>
                <a:gd name="T7" fmla="*/ 2147483647 h 94"/>
                <a:gd name="T8" fmla="*/ 2147483647 w 76"/>
                <a:gd name="T9" fmla="*/ 0 h 94"/>
                <a:gd name="T10" fmla="*/ 0 w 76"/>
                <a:gd name="T11" fmla="*/ 2147483647 h 94"/>
                <a:gd name="T12" fmla="*/ 0 w 76"/>
                <a:gd name="T13" fmla="*/ 2147483647 h 94"/>
                <a:gd name="T14" fmla="*/ 2147483647 w 76"/>
                <a:gd name="T15" fmla="*/ 2147483647 h 94"/>
                <a:gd name="T16" fmla="*/ 2147483647 w 76"/>
                <a:gd name="T17" fmla="*/ 2147483647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
                <a:gd name="T28" fmla="*/ 0 h 94"/>
                <a:gd name="T29" fmla="*/ 76 w 76"/>
                <a:gd name="T30" fmla="*/ 94 h 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 h="94">
                  <a:moveTo>
                    <a:pt x="66" y="94"/>
                  </a:moveTo>
                  <a:lnTo>
                    <a:pt x="76" y="27"/>
                  </a:lnTo>
                  <a:lnTo>
                    <a:pt x="51" y="23"/>
                  </a:lnTo>
                  <a:lnTo>
                    <a:pt x="53" y="6"/>
                  </a:lnTo>
                  <a:lnTo>
                    <a:pt x="16" y="0"/>
                  </a:lnTo>
                  <a:lnTo>
                    <a:pt x="0" y="84"/>
                  </a:lnTo>
                  <a:lnTo>
                    <a:pt x="66" y="94"/>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3" name="Freeform 21"/>
            <p:cNvSpPr>
              <a:spLocks/>
            </p:cNvSpPr>
            <p:nvPr/>
          </p:nvSpPr>
          <p:spPr bwMode="auto">
            <a:xfrm>
              <a:off x="2439988" y="2035175"/>
              <a:ext cx="881062" cy="696913"/>
            </a:xfrm>
            <a:custGeom>
              <a:avLst/>
              <a:gdLst>
                <a:gd name="T0" fmla="*/ 0 w 108"/>
                <a:gd name="T1" fmla="*/ 2147483647 h 90"/>
                <a:gd name="T2" fmla="*/ 0 w 108"/>
                <a:gd name="T3" fmla="*/ 2147483647 h 90"/>
                <a:gd name="T4" fmla="*/ 2147483647 w 108"/>
                <a:gd name="T5" fmla="*/ 2147483647 h 90"/>
                <a:gd name="T6" fmla="*/ 2147483647 w 108"/>
                <a:gd name="T7" fmla="*/ 2147483647 h 90"/>
                <a:gd name="T8" fmla="*/ 2147483647 w 108"/>
                <a:gd name="T9" fmla="*/ 2147483647 h 90"/>
                <a:gd name="T10" fmla="*/ 2147483647 w 108"/>
                <a:gd name="T11" fmla="*/ 2147483647 h 90"/>
                <a:gd name="T12" fmla="*/ 2147483647 w 108"/>
                <a:gd name="T13" fmla="*/ 2147483647 h 90"/>
                <a:gd name="T14" fmla="*/ 2147483647 w 108"/>
                <a:gd name="T15" fmla="*/ 2147483647 h 90"/>
                <a:gd name="T16" fmla="*/ 2147483647 w 108"/>
                <a:gd name="T17" fmla="*/ 2147483647 h 90"/>
                <a:gd name="T18" fmla="*/ 2147483647 w 108"/>
                <a:gd name="T19" fmla="*/ 2147483647 h 90"/>
                <a:gd name="T20" fmla="*/ 2147483647 w 108"/>
                <a:gd name="T21" fmla="*/ 2147483647 h 90"/>
                <a:gd name="T22" fmla="*/ 2147483647 w 108"/>
                <a:gd name="T23" fmla="*/ 0 h 90"/>
                <a:gd name="T24" fmla="*/ 2147483647 w 108"/>
                <a:gd name="T25" fmla="*/ 0 h 90"/>
                <a:gd name="T26" fmla="*/ 2147483647 w 108"/>
                <a:gd name="T27" fmla="*/ 2147483647 h 90"/>
                <a:gd name="T28" fmla="*/ 2147483647 w 108"/>
                <a:gd name="T29" fmla="*/ 2147483647 h 90"/>
                <a:gd name="T30" fmla="*/ 2147483647 w 108"/>
                <a:gd name="T31" fmla="*/ 2147483647 h 90"/>
                <a:gd name="T32" fmla="*/ 2147483647 w 108"/>
                <a:gd name="T33" fmla="*/ 2147483647 h 90"/>
                <a:gd name="T34" fmla="*/ 2147483647 w 108"/>
                <a:gd name="T35" fmla="*/ 2147483647 h 90"/>
                <a:gd name="T36" fmla="*/ 2147483647 w 108"/>
                <a:gd name="T37" fmla="*/ 2147483647 h 90"/>
                <a:gd name="T38" fmla="*/ 2147483647 w 108"/>
                <a:gd name="T39" fmla="*/ 2147483647 h 90"/>
                <a:gd name="T40" fmla="*/ 2147483647 w 108"/>
                <a:gd name="T41" fmla="*/ 2147483647 h 90"/>
                <a:gd name="T42" fmla="*/ 2147483647 w 108"/>
                <a:gd name="T43" fmla="*/ 2147483647 h 90"/>
                <a:gd name="T44" fmla="*/ 2147483647 w 108"/>
                <a:gd name="T45" fmla="*/ 2147483647 h 90"/>
                <a:gd name="T46" fmla="*/ 2147483647 w 108"/>
                <a:gd name="T47" fmla="*/ 2147483647 h 90"/>
                <a:gd name="T48" fmla="*/ 2147483647 w 108"/>
                <a:gd name="T49" fmla="*/ 2147483647 h 90"/>
                <a:gd name="T50" fmla="*/ 2147483647 w 108"/>
                <a:gd name="T51" fmla="*/ 2147483647 h 90"/>
                <a:gd name="T52" fmla="*/ 2147483647 w 108"/>
                <a:gd name="T53" fmla="*/ 2147483647 h 90"/>
                <a:gd name="T54" fmla="*/ 2147483647 w 108"/>
                <a:gd name="T55" fmla="*/ 2147483647 h 90"/>
                <a:gd name="T56" fmla="*/ 2147483647 w 108"/>
                <a:gd name="T57" fmla="*/ 2147483647 h 90"/>
                <a:gd name="T58" fmla="*/ 2147483647 w 108"/>
                <a:gd name="T59" fmla="*/ 2147483647 h 90"/>
                <a:gd name="T60" fmla="*/ 2147483647 w 108"/>
                <a:gd name="T61" fmla="*/ 2147483647 h 90"/>
                <a:gd name="T62" fmla="*/ 2147483647 w 108"/>
                <a:gd name="T63" fmla="*/ 2147483647 h 90"/>
                <a:gd name="T64" fmla="*/ 2147483647 w 108"/>
                <a:gd name="T65" fmla="*/ 2147483647 h 90"/>
                <a:gd name="T66" fmla="*/ 2147483647 w 108"/>
                <a:gd name="T67" fmla="*/ 2147483647 h 90"/>
                <a:gd name="T68" fmla="*/ 2147483647 w 108"/>
                <a:gd name="T69" fmla="*/ 2147483647 h 90"/>
                <a:gd name="T70" fmla="*/ 2147483647 w 108"/>
                <a:gd name="T71" fmla="*/ 2147483647 h 90"/>
                <a:gd name="T72" fmla="*/ 2147483647 w 108"/>
                <a:gd name="T73" fmla="*/ 2147483647 h 90"/>
                <a:gd name="T74" fmla="*/ 2147483647 w 108"/>
                <a:gd name="T75" fmla="*/ 2147483647 h 90"/>
                <a:gd name="T76" fmla="*/ 2147483647 w 108"/>
                <a:gd name="T77" fmla="*/ 2147483647 h 90"/>
                <a:gd name="T78" fmla="*/ 2147483647 w 108"/>
                <a:gd name="T79" fmla="*/ 2147483647 h 90"/>
                <a:gd name="T80" fmla="*/ 2147483647 w 108"/>
                <a:gd name="T81" fmla="*/ 2147483647 h 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8"/>
                <a:gd name="T124" fmla="*/ 0 h 90"/>
                <a:gd name="T125" fmla="*/ 108 w 108"/>
                <a:gd name="T126" fmla="*/ 90 h 9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30" y="1"/>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close/>
                </a:path>
              </a:pathLst>
            </a:custGeom>
            <a:solidFill>
              <a:srgbClr val="ED4213"/>
            </a:solidFill>
            <a:ln w="12700" cmpd="sng">
              <a:solidFill>
                <a:schemeClr val="tx1"/>
              </a:solidFill>
              <a:prstDash val="solid"/>
              <a:round/>
              <a:headEnd/>
              <a:tailEnd/>
            </a:ln>
          </p:spPr>
          <p:txBody>
            <a:bodyPr/>
            <a:lstStyle/>
            <a:p>
              <a:endParaRPr lang="en-US"/>
            </a:p>
          </p:txBody>
        </p:sp>
        <p:sp>
          <p:nvSpPr>
            <p:cNvPr id="24" name="Freeform 22"/>
            <p:cNvSpPr>
              <a:spLocks/>
            </p:cNvSpPr>
            <p:nvPr/>
          </p:nvSpPr>
          <p:spPr bwMode="auto">
            <a:xfrm>
              <a:off x="2759075" y="2662238"/>
              <a:ext cx="698500" cy="1030287"/>
            </a:xfrm>
            <a:custGeom>
              <a:avLst/>
              <a:gdLst>
                <a:gd name="T0" fmla="*/ 2147483647 w 86"/>
                <a:gd name="T1" fmla="*/ 0 h 133"/>
                <a:gd name="T2" fmla="*/ 0 w 86"/>
                <a:gd name="T3" fmla="*/ 2147483647 h 133"/>
                <a:gd name="T4" fmla="*/ 2147483647 w 86"/>
                <a:gd name="T5" fmla="*/ 2147483647 h 133"/>
                <a:gd name="T6" fmla="*/ 2147483647 w 86"/>
                <a:gd name="T7" fmla="*/ 2147483647 h 133"/>
                <a:gd name="T8" fmla="*/ 2147483647 w 86"/>
                <a:gd name="T9" fmla="*/ 2147483647 h 133"/>
                <a:gd name="T10" fmla="*/ 2147483647 w 86"/>
                <a:gd name="T11" fmla="*/ 2147483647 h 133"/>
                <a:gd name="T12" fmla="*/ 2147483647 w 86"/>
                <a:gd name="T13" fmla="*/ 2147483647 h 133"/>
                <a:gd name="T14" fmla="*/ 2147483647 w 86"/>
                <a:gd name="T15" fmla="*/ 2147483647 h 133"/>
                <a:gd name="T16" fmla="*/ 2147483647 w 86"/>
                <a:gd name="T17" fmla="*/ 2147483647 h 133"/>
                <a:gd name="T18" fmla="*/ 2147483647 w 86"/>
                <a:gd name="T19" fmla="*/ 2147483647 h 133"/>
                <a:gd name="T20" fmla="*/ 2147483647 w 86"/>
                <a:gd name="T21" fmla="*/ 2147483647 h 133"/>
                <a:gd name="T22" fmla="*/ 2147483647 w 86"/>
                <a:gd name="T23" fmla="*/ 2147483647 h 133"/>
                <a:gd name="T24" fmla="*/ 2147483647 w 86"/>
                <a:gd name="T25" fmla="*/ 2147483647 h 133"/>
                <a:gd name="T26" fmla="*/ 2147483647 w 86"/>
                <a:gd name="T27" fmla="*/ 2147483647 h 133"/>
                <a:gd name="T28" fmla="*/ 2147483647 w 86"/>
                <a:gd name="T29" fmla="*/ 2147483647 h 133"/>
                <a:gd name="T30" fmla="*/ 2147483647 w 86"/>
                <a:gd name="T31" fmla="*/ 2147483647 h 133"/>
                <a:gd name="T32" fmla="*/ 2147483647 w 86"/>
                <a:gd name="T33" fmla="*/ 2147483647 h 133"/>
                <a:gd name="T34" fmla="*/ 2147483647 w 86"/>
                <a:gd name="T35" fmla="*/ 2147483647 h 133"/>
                <a:gd name="T36" fmla="*/ 2147483647 w 86"/>
                <a:gd name="T37" fmla="*/ 2147483647 h 133"/>
                <a:gd name="T38" fmla="*/ 2147483647 w 86"/>
                <a:gd name="T39" fmla="*/ 2147483647 h 133"/>
                <a:gd name="T40" fmla="*/ 2147483647 w 86"/>
                <a:gd name="T41" fmla="*/ 0 h 133"/>
                <a:gd name="T42" fmla="*/ 2147483647 w 86"/>
                <a:gd name="T43" fmla="*/ 0 h 13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6"/>
                <a:gd name="T67" fmla="*/ 0 h 133"/>
                <a:gd name="T68" fmla="*/ 86 w 86"/>
                <a:gd name="T69" fmla="*/ 133 h 13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5" name="Freeform 23"/>
            <p:cNvSpPr>
              <a:spLocks/>
            </p:cNvSpPr>
            <p:nvPr/>
          </p:nvSpPr>
          <p:spPr bwMode="auto">
            <a:xfrm>
              <a:off x="3124200" y="3444875"/>
              <a:ext cx="741363" cy="820738"/>
            </a:xfrm>
            <a:custGeom>
              <a:avLst/>
              <a:gdLst>
                <a:gd name="T0" fmla="*/ 2147483647 w 91"/>
                <a:gd name="T1" fmla="*/ 2147483647 h 106"/>
                <a:gd name="T2" fmla="*/ 2147483647 w 91"/>
                <a:gd name="T3" fmla="*/ 2147483647 h 106"/>
                <a:gd name="T4" fmla="*/ 2147483647 w 91"/>
                <a:gd name="T5" fmla="*/ 0 h 106"/>
                <a:gd name="T6" fmla="*/ 2147483647 w 91"/>
                <a:gd name="T7" fmla="*/ 0 h 106"/>
                <a:gd name="T8" fmla="*/ 2147483647 w 91"/>
                <a:gd name="T9" fmla="*/ 2147483647 h 106"/>
                <a:gd name="T10" fmla="*/ 2147483647 w 91"/>
                <a:gd name="T11" fmla="*/ 2147483647 h 106"/>
                <a:gd name="T12" fmla="*/ 2147483647 w 91"/>
                <a:gd name="T13" fmla="*/ 2147483647 h 106"/>
                <a:gd name="T14" fmla="*/ 2147483647 w 91"/>
                <a:gd name="T15" fmla="*/ 2147483647 h 106"/>
                <a:gd name="T16" fmla="*/ 2147483647 w 91"/>
                <a:gd name="T17" fmla="*/ 2147483647 h 106"/>
                <a:gd name="T18" fmla="*/ 2147483647 w 91"/>
                <a:gd name="T19" fmla="*/ 2147483647 h 106"/>
                <a:gd name="T20" fmla="*/ 2147483647 w 91"/>
                <a:gd name="T21" fmla="*/ 2147483647 h 106"/>
                <a:gd name="T22" fmla="*/ 2147483647 w 91"/>
                <a:gd name="T23" fmla="*/ 2147483647 h 106"/>
                <a:gd name="T24" fmla="*/ 2147483647 w 91"/>
                <a:gd name="T25" fmla="*/ 2147483647 h 106"/>
                <a:gd name="T26" fmla="*/ 2147483647 w 91"/>
                <a:gd name="T27" fmla="*/ 2147483647 h 106"/>
                <a:gd name="T28" fmla="*/ 2147483647 w 91"/>
                <a:gd name="T29" fmla="*/ 2147483647 h 106"/>
                <a:gd name="T30" fmla="*/ 2147483647 w 91"/>
                <a:gd name="T31" fmla="*/ 2147483647 h 106"/>
                <a:gd name="T32" fmla="*/ 2147483647 w 91"/>
                <a:gd name="T33" fmla="*/ 2147483647 h 106"/>
                <a:gd name="T34" fmla="*/ 2147483647 w 91"/>
                <a:gd name="T35" fmla="*/ 2147483647 h 106"/>
                <a:gd name="T36" fmla="*/ 2147483647 w 91"/>
                <a:gd name="T37" fmla="*/ 2147483647 h 106"/>
                <a:gd name="T38" fmla="*/ 2147483647 w 91"/>
                <a:gd name="T39" fmla="*/ 2147483647 h 106"/>
                <a:gd name="T40" fmla="*/ 2147483647 w 91"/>
                <a:gd name="T41" fmla="*/ 2147483647 h 106"/>
                <a:gd name="T42" fmla="*/ 2147483647 w 91"/>
                <a:gd name="T43" fmla="*/ 2147483647 h 106"/>
                <a:gd name="T44" fmla="*/ 2147483647 w 91"/>
                <a:gd name="T45" fmla="*/ 2147483647 h 106"/>
                <a:gd name="T46" fmla="*/ 2147483647 w 91"/>
                <a:gd name="T47" fmla="*/ 2147483647 h 106"/>
                <a:gd name="T48" fmla="*/ 2147483647 w 91"/>
                <a:gd name="T49" fmla="*/ 2147483647 h 106"/>
                <a:gd name="T50" fmla="*/ 2147483647 w 91"/>
                <a:gd name="T51" fmla="*/ 2147483647 h 106"/>
                <a:gd name="T52" fmla="*/ 2147483647 w 91"/>
                <a:gd name="T53" fmla="*/ 2147483647 h 106"/>
                <a:gd name="T54" fmla="*/ 2147483647 w 91"/>
                <a:gd name="T55" fmla="*/ 2147483647 h 106"/>
                <a:gd name="T56" fmla="*/ 2147483647 w 91"/>
                <a:gd name="T57" fmla="*/ 2147483647 h 106"/>
                <a:gd name="T58" fmla="*/ 2147483647 w 91"/>
                <a:gd name="T59" fmla="*/ 2147483647 h 106"/>
                <a:gd name="T60" fmla="*/ 2147483647 w 91"/>
                <a:gd name="T61" fmla="*/ 2147483647 h 106"/>
                <a:gd name="T62" fmla="*/ 2147483647 w 91"/>
                <a:gd name="T63" fmla="*/ 2147483647 h 106"/>
                <a:gd name="T64" fmla="*/ 2147483647 w 91"/>
                <a:gd name="T65" fmla="*/ 2147483647 h 106"/>
                <a:gd name="T66" fmla="*/ 2147483647 w 91"/>
                <a:gd name="T67" fmla="*/ 2147483647 h 106"/>
                <a:gd name="T68" fmla="*/ 2147483647 w 91"/>
                <a:gd name="T69" fmla="*/ 2147483647 h 106"/>
                <a:gd name="T70" fmla="*/ 2147483647 w 91"/>
                <a:gd name="T71" fmla="*/ 2147483647 h 106"/>
                <a:gd name="T72" fmla="*/ 2147483647 w 91"/>
                <a:gd name="T73" fmla="*/ 2147483647 h 106"/>
                <a:gd name="T74" fmla="*/ 2147483647 w 91"/>
                <a:gd name="T75" fmla="*/ 2147483647 h 106"/>
                <a:gd name="T76" fmla="*/ 2147483647 w 91"/>
                <a:gd name="T77" fmla="*/ 2147483647 h 106"/>
                <a:gd name="T78" fmla="*/ 2147483647 w 91"/>
                <a:gd name="T79" fmla="*/ 2147483647 h 106"/>
                <a:gd name="T80" fmla="*/ 2147483647 w 91"/>
                <a:gd name="T81" fmla="*/ 2147483647 h 106"/>
                <a:gd name="T82" fmla="*/ 2147483647 w 91"/>
                <a:gd name="T83" fmla="*/ 2147483647 h 106"/>
                <a:gd name="T84" fmla="*/ 2147483647 w 91"/>
                <a:gd name="T85" fmla="*/ 2147483647 h 106"/>
                <a:gd name="T86" fmla="*/ 2147483647 w 91"/>
                <a:gd name="T87" fmla="*/ 2147483647 h 106"/>
                <a:gd name="T88" fmla="*/ 2147483647 w 91"/>
                <a:gd name="T89" fmla="*/ 2147483647 h 106"/>
                <a:gd name="T90" fmla="*/ 2147483647 w 91"/>
                <a:gd name="T91" fmla="*/ 2147483647 h 106"/>
                <a:gd name="T92" fmla="*/ 2147483647 w 91"/>
                <a:gd name="T93" fmla="*/ 2147483647 h 106"/>
                <a:gd name="T94" fmla="*/ 2147483647 w 91"/>
                <a:gd name="T95" fmla="*/ 2147483647 h 106"/>
                <a:gd name="T96" fmla="*/ 2147483647 w 91"/>
                <a:gd name="T97" fmla="*/ 2147483647 h 106"/>
                <a:gd name="T98" fmla="*/ 0 w 91"/>
                <a:gd name="T99" fmla="*/ 2147483647 h 106"/>
                <a:gd name="T100" fmla="*/ 2147483647 w 91"/>
                <a:gd name="T101" fmla="*/ 2147483647 h 106"/>
                <a:gd name="T102" fmla="*/ 2147483647 w 91"/>
                <a:gd name="T103" fmla="*/ 2147483647 h 106"/>
                <a:gd name="T104" fmla="*/ 2147483647 w 91"/>
                <a:gd name="T105" fmla="*/ 2147483647 h 106"/>
                <a:gd name="T106" fmla="*/ 2147483647 w 91"/>
                <a:gd name="T107" fmla="*/ 2147483647 h 1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1"/>
                <a:gd name="T163" fmla="*/ 0 h 106"/>
                <a:gd name="T164" fmla="*/ 91 w 91"/>
                <a:gd name="T165" fmla="*/ 106 h 1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1" h="106">
                  <a:moveTo>
                    <a:pt x="78" y="106"/>
                  </a:moveTo>
                  <a:lnTo>
                    <a:pt x="91" y="1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4" y="44"/>
                  </a:lnTo>
                  <a:lnTo>
                    <a:pt x="15"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6" name="Freeform 24"/>
            <p:cNvSpPr>
              <a:spLocks/>
            </p:cNvSpPr>
            <p:nvPr/>
          </p:nvSpPr>
          <p:spPr bwMode="auto">
            <a:xfrm>
              <a:off x="5183188" y="1981200"/>
              <a:ext cx="723900" cy="773113"/>
            </a:xfrm>
            <a:custGeom>
              <a:avLst/>
              <a:gdLst>
                <a:gd name="T0" fmla="*/ 2147483647 w 89"/>
                <a:gd name="T1" fmla="*/ 2147483647 h 100"/>
                <a:gd name="T2" fmla="*/ 2147483647 w 89"/>
                <a:gd name="T3" fmla="*/ 2147483647 h 100"/>
                <a:gd name="T4" fmla="*/ 2147483647 w 89"/>
                <a:gd name="T5" fmla="*/ 2147483647 h 100"/>
                <a:gd name="T6" fmla="*/ 2147483647 w 89"/>
                <a:gd name="T7" fmla="*/ 2147483647 h 100"/>
                <a:gd name="T8" fmla="*/ 2147483647 w 89"/>
                <a:gd name="T9" fmla="*/ 2147483647 h 100"/>
                <a:gd name="T10" fmla="*/ 2147483647 w 89"/>
                <a:gd name="T11" fmla="*/ 2147483647 h 100"/>
                <a:gd name="T12" fmla="*/ 2147483647 w 89"/>
                <a:gd name="T13" fmla="*/ 2147483647 h 100"/>
                <a:gd name="T14" fmla="*/ 2147483647 w 89"/>
                <a:gd name="T15" fmla="*/ 2147483647 h 100"/>
                <a:gd name="T16" fmla="*/ 0 w 89"/>
                <a:gd name="T17" fmla="*/ 2147483647 h 100"/>
                <a:gd name="T18" fmla="*/ 2147483647 w 89"/>
                <a:gd name="T19" fmla="*/ 2147483647 h 100"/>
                <a:gd name="T20" fmla="*/ 0 w 89"/>
                <a:gd name="T21" fmla="*/ 2147483647 h 100"/>
                <a:gd name="T22" fmla="*/ 2147483647 w 89"/>
                <a:gd name="T23" fmla="*/ 2147483647 h 100"/>
                <a:gd name="T24" fmla="*/ 2147483647 w 89"/>
                <a:gd name="T25" fmla="*/ 2147483647 h 100"/>
                <a:gd name="T26" fmla="*/ 2147483647 w 89"/>
                <a:gd name="T27" fmla="*/ 2147483647 h 100"/>
                <a:gd name="T28" fmla="*/ 2147483647 w 89"/>
                <a:gd name="T29" fmla="*/ 2147483647 h 100"/>
                <a:gd name="T30" fmla="*/ 2147483647 w 89"/>
                <a:gd name="T31" fmla="*/ 2147483647 h 100"/>
                <a:gd name="T32" fmla="*/ 2147483647 w 89"/>
                <a:gd name="T33" fmla="*/ 2147483647 h 100"/>
                <a:gd name="T34" fmla="*/ 2147483647 w 89"/>
                <a:gd name="T35" fmla="*/ 2147483647 h 100"/>
                <a:gd name="T36" fmla="*/ 2147483647 w 89"/>
                <a:gd name="T37" fmla="*/ 2147483647 h 100"/>
                <a:gd name="T38" fmla="*/ 2147483647 w 89"/>
                <a:gd name="T39" fmla="*/ 2147483647 h 100"/>
                <a:gd name="T40" fmla="*/ 2147483647 w 89"/>
                <a:gd name="T41" fmla="*/ 2147483647 h 100"/>
                <a:gd name="T42" fmla="*/ 2147483647 w 89"/>
                <a:gd name="T43" fmla="*/ 2147483647 h 100"/>
                <a:gd name="T44" fmla="*/ 2147483647 w 89"/>
                <a:gd name="T45" fmla="*/ 2147483647 h 100"/>
                <a:gd name="T46" fmla="*/ 2147483647 w 89"/>
                <a:gd name="T47" fmla="*/ 2147483647 h 100"/>
                <a:gd name="T48" fmla="*/ 2147483647 w 89"/>
                <a:gd name="T49" fmla="*/ 2147483647 h 100"/>
                <a:gd name="T50" fmla="*/ 2147483647 w 89"/>
                <a:gd name="T51" fmla="*/ 2147483647 h 100"/>
                <a:gd name="T52" fmla="*/ 2147483647 w 89"/>
                <a:gd name="T53" fmla="*/ 2147483647 h 100"/>
                <a:gd name="T54" fmla="*/ 2147483647 w 89"/>
                <a:gd name="T55" fmla="*/ 2147483647 h 100"/>
                <a:gd name="T56" fmla="*/ 2147483647 w 89"/>
                <a:gd name="T57" fmla="*/ 2147483647 h 100"/>
                <a:gd name="T58" fmla="*/ 2147483647 w 89"/>
                <a:gd name="T59" fmla="*/ 2147483647 h 100"/>
                <a:gd name="T60" fmla="*/ 2147483647 w 89"/>
                <a:gd name="T61" fmla="*/ 2147483647 h 100"/>
                <a:gd name="T62" fmla="*/ 2147483647 w 89"/>
                <a:gd name="T63" fmla="*/ 2147483647 h 100"/>
                <a:gd name="T64" fmla="*/ 2147483647 w 89"/>
                <a:gd name="T65" fmla="*/ 2147483647 h 100"/>
                <a:gd name="T66" fmla="*/ 2147483647 w 89"/>
                <a:gd name="T67" fmla="*/ 2147483647 h 100"/>
                <a:gd name="T68" fmla="*/ 2147483647 w 89"/>
                <a:gd name="T69" fmla="*/ 2147483647 h 100"/>
                <a:gd name="T70" fmla="*/ 2147483647 w 89"/>
                <a:gd name="T71" fmla="*/ 2147483647 h 100"/>
                <a:gd name="T72" fmla="*/ 2147483647 w 89"/>
                <a:gd name="T73" fmla="*/ 2147483647 h 100"/>
                <a:gd name="T74" fmla="*/ 2147483647 w 89"/>
                <a:gd name="T75" fmla="*/ 2147483647 h 100"/>
                <a:gd name="T76" fmla="*/ 2147483647 w 89"/>
                <a:gd name="T77" fmla="*/ 2147483647 h 100"/>
                <a:gd name="T78" fmla="*/ 2147483647 w 89"/>
                <a:gd name="T79" fmla="*/ 2147483647 h 100"/>
                <a:gd name="T80" fmla="*/ 2147483647 w 89"/>
                <a:gd name="T81" fmla="*/ 2147483647 h 100"/>
                <a:gd name="T82" fmla="*/ 2147483647 w 89"/>
                <a:gd name="T83" fmla="*/ 2147483647 h 100"/>
                <a:gd name="T84" fmla="*/ 2147483647 w 89"/>
                <a:gd name="T85" fmla="*/ 2147483647 h 100"/>
                <a:gd name="T86" fmla="*/ 2147483647 w 89"/>
                <a:gd name="T87" fmla="*/ 2147483647 h 100"/>
                <a:gd name="T88" fmla="*/ 2147483647 w 89"/>
                <a:gd name="T89" fmla="*/ 2147483647 h 100"/>
                <a:gd name="T90" fmla="*/ 2147483647 w 89"/>
                <a:gd name="T91" fmla="*/ 2147483647 h 100"/>
                <a:gd name="T92" fmla="*/ 2147483647 w 89"/>
                <a:gd name="T93" fmla="*/ 2147483647 h 100"/>
                <a:gd name="T94" fmla="*/ 2147483647 w 89"/>
                <a:gd name="T95" fmla="*/ 2147483647 h 100"/>
                <a:gd name="T96" fmla="*/ 2147483647 w 89"/>
                <a:gd name="T97" fmla="*/ 2147483647 h 100"/>
                <a:gd name="T98" fmla="*/ 2147483647 w 89"/>
                <a:gd name="T99" fmla="*/ 2147483647 h 100"/>
                <a:gd name="T100" fmla="*/ 2147483647 w 89"/>
                <a:gd name="T101" fmla="*/ 2147483647 h 100"/>
                <a:gd name="T102" fmla="*/ 2147483647 w 89"/>
                <a:gd name="T103" fmla="*/ 2147483647 h 100"/>
                <a:gd name="T104" fmla="*/ 2147483647 w 89"/>
                <a:gd name="T105" fmla="*/ 2147483647 h 1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9"/>
                <a:gd name="T160" fmla="*/ 0 h 100"/>
                <a:gd name="T161" fmla="*/ 89 w 89"/>
                <a:gd name="T162" fmla="*/ 100 h 1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42" y="14"/>
                  </a:lnTo>
                  <a:lnTo>
                    <a:pt x="43" y="13"/>
                  </a:lnTo>
                  <a:lnTo>
                    <a:pt x="48" y="13"/>
                  </a:lnTo>
                  <a:lnTo>
                    <a:pt x="51" y="14"/>
                  </a:lnTo>
                  <a:lnTo>
                    <a:pt x="52" y="14"/>
                  </a:lnTo>
                  <a:lnTo>
                    <a:pt x="52" y="15"/>
                  </a:lnTo>
                  <a:lnTo>
                    <a:pt x="53" y="15"/>
                  </a:lnTo>
                  <a:lnTo>
                    <a:pt x="54" y="16"/>
                  </a:lnTo>
                  <a:lnTo>
                    <a:pt x="54" y="18"/>
                  </a:lnTo>
                  <a:lnTo>
                    <a:pt x="55" y="19"/>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9" y="82"/>
                  </a:lnTo>
                  <a:lnTo>
                    <a:pt x="59" y="83"/>
                  </a:lnTo>
                  <a:lnTo>
                    <a:pt x="63" y="84"/>
                  </a:lnTo>
                  <a:lnTo>
                    <a:pt x="64" y="87"/>
                  </a:lnTo>
                  <a:lnTo>
                    <a:pt x="68" y="89"/>
                  </a:lnTo>
                  <a:lnTo>
                    <a:pt x="72" y="92"/>
                  </a:lnTo>
                  <a:lnTo>
                    <a:pt x="72" y="93"/>
                  </a:lnTo>
                  <a:lnTo>
                    <a:pt x="72" y="95"/>
                  </a:lnTo>
                  <a:lnTo>
                    <a:pt x="72" y="98"/>
                  </a:lnTo>
                  <a:lnTo>
                    <a:pt x="8" y="10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7" name="Freeform 25"/>
            <p:cNvSpPr>
              <a:spLocks/>
            </p:cNvSpPr>
            <p:nvPr/>
          </p:nvSpPr>
          <p:spPr bwMode="auto">
            <a:xfrm>
              <a:off x="5768975" y="2855913"/>
              <a:ext cx="439738" cy="735012"/>
            </a:xfrm>
            <a:custGeom>
              <a:avLst/>
              <a:gdLst>
                <a:gd name="T0" fmla="*/ 2147483647 w 54"/>
                <a:gd name="T1" fmla="*/ 2147483647 h 95"/>
                <a:gd name="T2" fmla="*/ 2147483647 w 54"/>
                <a:gd name="T3" fmla="*/ 2147483647 h 95"/>
                <a:gd name="T4" fmla="*/ 2147483647 w 54"/>
                <a:gd name="T5" fmla="*/ 2147483647 h 95"/>
                <a:gd name="T6" fmla="*/ 2147483647 w 54"/>
                <a:gd name="T7" fmla="*/ 2147483647 h 95"/>
                <a:gd name="T8" fmla="*/ 2147483647 w 54"/>
                <a:gd name="T9" fmla="*/ 2147483647 h 95"/>
                <a:gd name="T10" fmla="*/ 2147483647 w 54"/>
                <a:gd name="T11" fmla="*/ 2147483647 h 95"/>
                <a:gd name="T12" fmla="*/ 2147483647 w 54"/>
                <a:gd name="T13" fmla="*/ 2147483647 h 95"/>
                <a:gd name="T14" fmla="*/ 2147483647 w 54"/>
                <a:gd name="T15" fmla="*/ 2147483647 h 95"/>
                <a:gd name="T16" fmla="*/ 2147483647 w 54"/>
                <a:gd name="T17" fmla="*/ 2147483647 h 95"/>
                <a:gd name="T18" fmla="*/ 2147483647 w 54"/>
                <a:gd name="T19" fmla="*/ 2147483647 h 95"/>
                <a:gd name="T20" fmla="*/ 2147483647 w 54"/>
                <a:gd name="T21" fmla="*/ 2147483647 h 95"/>
                <a:gd name="T22" fmla="*/ 2147483647 w 54"/>
                <a:gd name="T23" fmla="*/ 2147483647 h 95"/>
                <a:gd name="T24" fmla="*/ 0 w 54"/>
                <a:gd name="T25" fmla="*/ 2147483647 h 95"/>
                <a:gd name="T26" fmla="*/ 0 w 54"/>
                <a:gd name="T27" fmla="*/ 2147483647 h 95"/>
                <a:gd name="T28" fmla="*/ 2147483647 w 54"/>
                <a:gd name="T29" fmla="*/ 2147483647 h 95"/>
                <a:gd name="T30" fmla="*/ 2147483647 w 54"/>
                <a:gd name="T31" fmla="*/ 2147483647 h 95"/>
                <a:gd name="T32" fmla="*/ 2147483647 w 54"/>
                <a:gd name="T33" fmla="*/ 2147483647 h 95"/>
                <a:gd name="T34" fmla="*/ 2147483647 w 54"/>
                <a:gd name="T35" fmla="*/ 2147483647 h 95"/>
                <a:gd name="T36" fmla="*/ 2147483647 w 54"/>
                <a:gd name="T37" fmla="*/ 2147483647 h 95"/>
                <a:gd name="T38" fmla="*/ 2147483647 w 54"/>
                <a:gd name="T39" fmla="*/ 2147483647 h 95"/>
                <a:gd name="T40" fmla="*/ 2147483647 w 54"/>
                <a:gd name="T41" fmla="*/ 2147483647 h 95"/>
                <a:gd name="T42" fmla="*/ 2147483647 w 54"/>
                <a:gd name="T43" fmla="*/ 2147483647 h 95"/>
                <a:gd name="T44" fmla="*/ 2147483647 w 54"/>
                <a:gd name="T45" fmla="*/ 2147483647 h 95"/>
                <a:gd name="T46" fmla="*/ 2147483647 w 54"/>
                <a:gd name="T47" fmla="*/ 2147483647 h 95"/>
                <a:gd name="T48" fmla="*/ 2147483647 w 54"/>
                <a:gd name="T49" fmla="*/ 2147483647 h 95"/>
                <a:gd name="T50" fmla="*/ 2147483647 w 54"/>
                <a:gd name="T51" fmla="*/ 2147483647 h 95"/>
                <a:gd name="T52" fmla="*/ 2147483647 w 54"/>
                <a:gd name="T53" fmla="*/ 2147483647 h 95"/>
                <a:gd name="T54" fmla="*/ 2147483647 w 54"/>
                <a:gd name="T55" fmla="*/ 2147483647 h 95"/>
                <a:gd name="T56" fmla="*/ 2147483647 w 54"/>
                <a:gd name="T57" fmla="*/ 2147483647 h 95"/>
                <a:gd name="T58" fmla="*/ 2147483647 w 54"/>
                <a:gd name="T59" fmla="*/ 2147483647 h 95"/>
                <a:gd name="T60" fmla="*/ 2147483647 w 54"/>
                <a:gd name="T61" fmla="*/ 2147483647 h 95"/>
                <a:gd name="T62" fmla="*/ 2147483647 w 54"/>
                <a:gd name="T63" fmla="*/ 2147483647 h 95"/>
                <a:gd name="T64" fmla="*/ 2147483647 w 54"/>
                <a:gd name="T65" fmla="*/ 2147483647 h 95"/>
                <a:gd name="T66" fmla="*/ 2147483647 w 54"/>
                <a:gd name="T67" fmla="*/ 2147483647 h 95"/>
                <a:gd name="T68" fmla="*/ 2147483647 w 54"/>
                <a:gd name="T69" fmla="*/ 2147483647 h 95"/>
                <a:gd name="T70" fmla="*/ 2147483647 w 54"/>
                <a:gd name="T71" fmla="*/ 2147483647 h 95"/>
                <a:gd name="T72" fmla="*/ 2147483647 w 54"/>
                <a:gd name="T73" fmla="*/ 2147483647 h 95"/>
                <a:gd name="T74" fmla="*/ 2147483647 w 54"/>
                <a:gd name="T75" fmla="*/ 2147483647 h 95"/>
                <a:gd name="T76" fmla="*/ 2147483647 w 54"/>
                <a:gd name="T77" fmla="*/ 2147483647 h 95"/>
                <a:gd name="T78" fmla="*/ 2147483647 w 54"/>
                <a:gd name="T79" fmla="*/ 2147483647 h 95"/>
                <a:gd name="T80" fmla="*/ 2147483647 w 54"/>
                <a:gd name="T81" fmla="*/ 2147483647 h 95"/>
                <a:gd name="T82" fmla="*/ 2147483647 w 54"/>
                <a:gd name="T83" fmla="*/ 2147483647 h 95"/>
                <a:gd name="T84" fmla="*/ 2147483647 w 54"/>
                <a:gd name="T85" fmla="*/ 2147483647 h 95"/>
                <a:gd name="T86" fmla="*/ 2147483647 w 54"/>
                <a:gd name="T87" fmla="*/ 2147483647 h 95"/>
                <a:gd name="T88" fmla="*/ 2147483647 w 54"/>
                <a:gd name="T89" fmla="*/ 2147483647 h 95"/>
                <a:gd name="T90" fmla="*/ 2147483647 w 54"/>
                <a:gd name="T91" fmla="*/ 2147483647 h 95"/>
                <a:gd name="T92" fmla="*/ 2147483647 w 54"/>
                <a:gd name="T93" fmla="*/ 2147483647 h 95"/>
                <a:gd name="T94" fmla="*/ 2147483647 w 54"/>
                <a:gd name="T95" fmla="*/ 2147483647 h 95"/>
                <a:gd name="T96" fmla="*/ 2147483647 w 54"/>
                <a:gd name="T97" fmla="*/ 0 h 9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
                <a:gd name="T148" fmla="*/ 0 h 95"/>
                <a:gd name="T149" fmla="*/ 54 w 54"/>
                <a:gd name="T150" fmla="*/ 95 h 9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1"/>
                  </a:lnTo>
                  <a:lnTo>
                    <a:pt x="48" y="80"/>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28" name="Freeform 26" descr="75%"/>
            <p:cNvSpPr>
              <a:spLocks/>
            </p:cNvSpPr>
            <p:nvPr/>
          </p:nvSpPr>
          <p:spPr bwMode="auto">
            <a:xfrm>
              <a:off x="6737350" y="3009900"/>
              <a:ext cx="498475" cy="465138"/>
            </a:xfrm>
            <a:custGeom>
              <a:avLst/>
              <a:gdLst>
                <a:gd name="T0" fmla="*/ 2147483647 w 61"/>
                <a:gd name="T1" fmla="*/ 0 h 60"/>
                <a:gd name="T2" fmla="*/ 2147483647 w 61"/>
                <a:gd name="T3" fmla="*/ 2147483647 h 60"/>
                <a:gd name="T4" fmla="*/ 2147483647 w 61"/>
                <a:gd name="T5" fmla="*/ 2147483647 h 60"/>
                <a:gd name="T6" fmla="*/ 2147483647 w 61"/>
                <a:gd name="T7" fmla="*/ 2147483647 h 60"/>
                <a:gd name="T8" fmla="*/ 2147483647 w 61"/>
                <a:gd name="T9" fmla="*/ 2147483647 h 60"/>
                <a:gd name="T10" fmla="*/ 2147483647 w 61"/>
                <a:gd name="T11" fmla="*/ 2147483647 h 60"/>
                <a:gd name="T12" fmla="*/ 2147483647 w 61"/>
                <a:gd name="T13" fmla="*/ 2147483647 h 60"/>
                <a:gd name="T14" fmla="*/ 2147483647 w 61"/>
                <a:gd name="T15" fmla="*/ 2147483647 h 60"/>
                <a:gd name="T16" fmla="*/ 2147483647 w 61"/>
                <a:gd name="T17" fmla="*/ 2147483647 h 60"/>
                <a:gd name="T18" fmla="*/ 2147483647 w 61"/>
                <a:gd name="T19" fmla="*/ 2147483647 h 60"/>
                <a:gd name="T20" fmla="*/ 2147483647 w 61"/>
                <a:gd name="T21" fmla="*/ 2147483647 h 60"/>
                <a:gd name="T22" fmla="*/ 2147483647 w 61"/>
                <a:gd name="T23" fmla="*/ 2147483647 h 60"/>
                <a:gd name="T24" fmla="*/ 2147483647 w 61"/>
                <a:gd name="T25" fmla="*/ 2147483647 h 60"/>
                <a:gd name="T26" fmla="*/ 2147483647 w 61"/>
                <a:gd name="T27" fmla="*/ 2147483647 h 60"/>
                <a:gd name="T28" fmla="*/ 2147483647 w 61"/>
                <a:gd name="T29" fmla="*/ 2147483647 h 60"/>
                <a:gd name="T30" fmla="*/ 0 w 61"/>
                <a:gd name="T31" fmla="*/ 2147483647 h 60"/>
                <a:gd name="T32" fmla="*/ 0 w 61"/>
                <a:gd name="T33" fmla="*/ 2147483647 h 60"/>
                <a:gd name="T34" fmla="*/ 2147483647 w 61"/>
                <a:gd name="T35" fmla="*/ 2147483647 h 60"/>
                <a:gd name="T36" fmla="*/ 2147483647 w 61"/>
                <a:gd name="T37" fmla="*/ 2147483647 h 60"/>
                <a:gd name="T38" fmla="*/ 2147483647 w 61"/>
                <a:gd name="T39" fmla="*/ 2147483647 h 60"/>
                <a:gd name="T40" fmla="*/ 2147483647 w 61"/>
                <a:gd name="T41" fmla="*/ 2147483647 h 60"/>
                <a:gd name="T42" fmla="*/ 2147483647 w 61"/>
                <a:gd name="T43" fmla="*/ 2147483647 h 60"/>
                <a:gd name="T44" fmla="*/ 2147483647 w 61"/>
                <a:gd name="T45" fmla="*/ 2147483647 h 60"/>
                <a:gd name="T46" fmla="*/ 2147483647 w 61"/>
                <a:gd name="T47" fmla="*/ 2147483647 h 60"/>
                <a:gd name="T48" fmla="*/ 2147483647 w 61"/>
                <a:gd name="T49" fmla="*/ 2147483647 h 60"/>
                <a:gd name="T50" fmla="*/ 2147483647 w 61"/>
                <a:gd name="T51" fmla="*/ 2147483647 h 60"/>
                <a:gd name="T52" fmla="*/ 2147483647 w 61"/>
                <a:gd name="T53" fmla="*/ 2147483647 h 60"/>
                <a:gd name="T54" fmla="*/ 2147483647 w 61"/>
                <a:gd name="T55" fmla="*/ 2147483647 h 60"/>
                <a:gd name="T56" fmla="*/ 2147483647 w 61"/>
                <a:gd name="T57" fmla="*/ 2147483647 h 60"/>
                <a:gd name="T58" fmla="*/ 2147483647 w 61"/>
                <a:gd name="T59" fmla="*/ 2147483647 h 60"/>
                <a:gd name="T60" fmla="*/ 2147483647 w 61"/>
                <a:gd name="T61" fmla="*/ 2147483647 h 60"/>
                <a:gd name="T62" fmla="*/ 2147483647 w 61"/>
                <a:gd name="T63" fmla="*/ 2147483647 h 60"/>
                <a:gd name="T64" fmla="*/ 2147483647 w 61"/>
                <a:gd name="T65" fmla="*/ 2147483647 h 60"/>
                <a:gd name="T66" fmla="*/ 2147483647 w 61"/>
                <a:gd name="T67" fmla="*/ 2147483647 h 60"/>
                <a:gd name="T68" fmla="*/ 2147483647 w 61"/>
                <a:gd name="T69" fmla="*/ 2147483647 h 60"/>
                <a:gd name="T70" fmla="*/ 2147483647 w 61"/>
                <a:gd name="T71" fmla="*/ 2147483647 h 60"/>
                <a:gd name="T72" fmla="*/ 2147483647 w 61"/>
                <a:gd name="T73" fmla="*/ 2147483647 h 60"/>
                <a:gd name="T74" fmla="*/ 2147483647 w 61"/>
                <a:gd name="T75" fmla="*/ 2147483647 h 60"/>
                <a:gd name="T76" fmla="*/ 2147483647 w 61"/>
                <a:gd name="T77" fmla="*/ 2147483647 h 60"/>
                <a:gd name="T78" fmla="*/ 2147483647 w 61"/>
                <a:gd name="T79" fmla="*/ 2147483647 h 60"/>
                <a:gd name="T80" fmla="*/ 2147483647 w 61"/>
                <a:gd name="T81" fmla="*/ 2147483647 h 60"/>
                <a:gd name="T82" fmla="*/ 2147483647 w 61"/>
                <a:gd name="T83" fmla="*/ 2147483647 h 60"/>
                <a:gd name="T84" fmla="*/ 2147483647 w 61"/>
                <a:gd name="T85" fmla="*/ 2147483647 h 60"/>
                <a:gd name="T86" fmla="*/ 2147483647 w 61"/>
                <a:gd name="T87" fmla="*/ 2147483647 h 60"/>
                <a:gd name="T88" fmla="*/ 2147483647 w 61"/>
                <a:gd name="T89" fmla="*/ 2147483647 h 60"/>
                <a:gd name="T90" fmla="*/ 2147483647 w 61"/>
                <a:gd name="T91" fmla="*/ 2147483647 h 60"/>
                <a:gd name="T92" fmla="*/ 2147483647 w 61"/>
                <a:gd name="T93" fmla="*/ 2147483647 h 60"/>
                <a:gd name="T94" fmla="*/ 2147483647 w 61"/>
                <a:gd name="T95" fmla="*/ 2147483647 h 60"/>
                <a:gd name="T96" fmla="*/ 2147483647 w 61"/>
                <a:gd name="T97" fmla="*/ 2147483647 h 60"/>
                <a:gd name="T98" fmla="*/ 2147483647 w 61"/>
                <a:gd name="T99" fmla="*/ 2147483647 h 60"/>
                <a:gd name="T100" fmla="*/ 2147483647 w 61"/>
                <a:gd name="T101" fmla="*/ 2147483647 h 60"/>
                <a:gd name="T102" fmla="*/ 2147483647 w 61"/>
                <a:gd name="T103" fmla="*/ 2147483647 h 60"/>
                <a:gd name="T104" fmla="*/ 2147483647 w 61"/>
                <a:gd name="T105" fmla="*/ 2147483647 h 60"/>
                <a:gd name="T106" fmla="*/ 2147483647 w 61"/>
                <a:gd name="T107" fmla="*/ 2147483647 h 60"/>
                <a:gd name="T108" fmla="*/ 2147483647 w 61"/>
                <a:gd name="T109" fmla="*/ 0 h 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1"/>
                <a:gd name="T166" fmla="*/ 0 h 60"/>
                <a:gd name="T167" fmla="*/ 61 w 61"/>
                <a:gd name="T168" fmla="*/ 60 h 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7" y="56"/>
                  </a:lnTo>
                  <a:lnTo>
                    <a:pt x="30" y="53"/>
                  </a:lnTo>
                  <a:lnTo>
                    <a:pt x="31" y="54"/>
                  </a:lnTo>
                  <a:lnTo>
                    <a:pt x="33" y="51"/>
                  </a:lnTo>
                  <a:lnTo>
                    <a:pt x="32" y="50"/>
                  </a:lnTo>
                  <a:lnTo>
                    <a:pt x="33" y="48"/>
                  </a:lnTo>
                  <a:lnTo>
                    <a:pt x="35" y="43"/>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19"/>
                  </a:lnTo>
                  <a:lnTo>
                    <a:pt x="52" y="16"/>
                  </a:lnTo>
                  <a:lnTo>
                    <a:pt x="52" y="15"/>
                  </a:lnTo>
                  <a:lnTo>
                    <a:pt x="53" y="15"/>
                  </a:lnTo>
                  <a:lnTo>
                    <a:pt x="59"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close/>
                </a:path>
              </a:pathLst>
            </a:custGeom>
            <a:pattFill prst="pct75">
              <a:fgClr>
                <a:srgbClr val="AA1202"/>
              </a:fgClr>
              <a:bgClr>
                <a:schemeClr val="tx1"/>
              </a:bgClr>
            </a:pattFill>
            <a:ln w="12700" cmpd="sng">
              <a:solidFill>
                <a:schemeClr val="tx1"/>
              </a:solidFill>
              <a:prstDash val="solid"/>
              <a:round/>
              <a:headEnd/>
              <a:tailEnd/>
            </a:ln>
          </p:spPr>
          <p:txBody>
            <a:bodyPr/>
            <a:lstStyle/>
            <a:p>
              <a:endParaRPr lang="en-US"/>
            </a:p>
          </p:txBody>
        </p:sp>
        <p:sp>
          <p:nvSpPr>
            <p:cNvPr id="29" name="Freeform 27" descr="20%"/>
            <p:cNvSpPr>
              <a:spLocks/>
            </p:cNvSpPr>
            <p:nvPr/>
          </p:nvSpPr>
          <p:spPr bwMode="auto">
            <a:xfrm>
              <a:off x="5516563" y="4133850"/>
              <a:ext cx="625475" cy="511175"/>
            </a:xfrm>
            <a:custGeom>
              <a:avLst/>
              <a:gdLst>
                <a:gd name="T0" fmla="*/ 2147483647 w 77"/>
                <a:gd name="T1" fmla="*/ 2147483647 h 66"/>
                <a:gd name="T2" fmla="*/ 2147483647 w 77"/>
                <a:gd name="T3" fmla="*/ 2147483647 h 66"/>
                <a:gd name="T4" fmla="*/ 2147483647 w 77"/>
                <a:gd name="T5" fmla="*/ 2147483647 h 66"/>
                <a:gd name="T6" fmla="*/ 2147483647 w 77"/>
                <a:gd name="T7" fmla="*/ 2147483647 h 66"/>
                <a:gd name="T8" fmla="*/ 2147483647 w 77"/>
                <a:gd name="T9" fmla="*/ 2147483647 h 66"/>
                <a:gd name="T10" fmla="*/ 2147483647 w 77"/>
                <a:gd name="T11" fmla="*/ 2147483647 h 66"/>
                <a:gd name="T12" fmla="*/ 2147483647 w 77"/>
                <a:gd name="T13" fmla="*/ 2147483647 h 66"/>
                <a:gd name="T14" fmla="*/ 2147483647 w 77"/>
                <a:gd name="T15" fmla="*/ 2147483647 h 66"/>
                <a:gd name="T16" fmla="*/ 2147483647 w 77"/>
                <a:gd name="T17" fmla="*/ 2147483647 h 66"/>
                <a:gd name="T18" fmla="*/ 2147483647 w 77"/>
                <a:gd name="T19" fmla="*/ 2147483647 h 66"/>
                <a:gd name="T20" fmla="*/ 2147483647 w 77"/>
                <a:gd name="T21" fmla="*/ 2147483647 h 66"/>
                <a:gd name="T22" fmla="*/ 2147483647 w 77"/>
                <a:gd name="T23" fmla="*/ 2147483647 h 66"/>
                <a:gd name="T24" fmla="*/ 2147483647 w 77"/>
                <a:gd name="T25" fmla="*/ 2147483647 h 66"/>
                <a:gd name="T26" fmla="*/ 2147483647 w 77"/>
                <a:gd name="T27" fmla="*/ 2147483647 h 66"/>
                <a:gd name="T28" fmla="*/ 2147483647 w 77"/>
                <a:gd name="T29" fmla="*/ 2147483647 h 66"/>
                <a:gd name="T30" fmla="*/ 2147483647 w 77"/>
                <a:gd name="T31" fmla="*/ 2147483647 h 66"/>
                <a:gd name="T32" fmla="*/ 2147483647 w 77"/>
                <a:gd name="T33" fmla="*/ 2147483647 h 66"/>
                <a:gd name="T34" fmla="*/ 2147483647 w 77"/>
                <a:gd name="T35" fmla="*/ 2147483647 h 66"/>
                <a:gd name="T36" fmla="*/ 2147483647 w 77"/>
                <a:gd name="T37" fmla="*/ 2147483647 h 66"/>
                <a:gd name="T38" fmla="*/ 2147483647 w 77"/>
                <a:gd name="T39" fmla="*/ 2147483647 h 66"/>
                <a:gd name="T40" fmla="*/ 2147483647 w 77"/>
                <a:gd name="T41" fmla="*/ 2147483647 h 66"/>
                <a:gd name="T42" fmla="*/ 2147483647 w 77"/>
                <a:gd name="T43" fmla="*/ 2147483647 h 66"/>
                <a:gd name="T44" fmla="*/ 2147483647 w 77"/>
                <a:gd name="T45" fmla="*/ 2147483647 h 66"/>
                <a:gd name="T46" fmla="*/ 2147483647 w 77"/>
                <a:gd name="T47" fmla="*/ 2147483647 h 66"/>
                <a:gd name="T48" fmla="*/ 2147483647 w 77"/>
                <a:gd name="T49" fmla="*/ 2147483647 h 66"/>
                <a:gd name="T50" fmla="*/ 2147483647 w 77"/>
                <a:gd name="T51" fmla="*/ 2147483647 h 66"/>
                <a:gd name="T52" fmla="*/ 2147483647 w 77"/>
                <a:gd name="T53" fmla="*/ 2147483647 h 66"/>
                <a:gd name="T54" fmla="*/ 2147483647 w 77"/>
                <a:gd name="T55" fmla="*/ 2147483647 h 66"/>
                <a:gd name="T56" fmla="*/ 2147483647 w 77"/>
                <a:gd name="T57" fmla="*/ 2147483647 h 66"/>
                <a:gd name="T58" fmla="*/ 2147483647 w 77"/>
                <a:gd name="T59" fmla="*/ 2147483647 h 66"/>
                <a:gd name="T60" fmla="*/ 2147483647 w 77"/>
                <a:gd name="T61" fmla="*/ 2147483647 h 66"/>
                <a:gd name="T62" fmla="*/ 2147483647 w 77"/>
                <a:gd name="T63" fmla="*/ 2147483647 h 66"/>
                <a:gd name="T64" fmla="*/ 2147483647 w 77"/>
                <a:gd name="T65" fmla="*/ 2147483647 h 66"/>
                <a:gd name="T66" fmla="*/ 2147483647 w 77"/>
                <a:gd name="T67" fmla="*/ 2147483647 h 66"/>
                <a:gd name="T68" fmla="*/ 2147483647 w 77"/>
                <a:gd name="T69" fmla="*/ 2147483647 h 66"/>
                <a:gd name="T70" fmla="*/ 2147483647 w 77"/>
                <a:gd name="T71" fmla="*/ 2147483647 h 66"/>
                <a:gd name="T72" fmla="*/ 2147483647 w 77"/>
                <a:gd name="T73" fmla="*/ 2147483647 h 66"/>
                <a:gd name="T74" fmla="*/ 2147483647 w 77"/>
                <a:gd name="T75" fmla="*/ 2147483647 h 66"/>
                <a:gd name="T76" fmla="*/ 2147483647 w 77"/>
                <a:gd name="T77" fmla="*/ 2147483647 h 66"/>
                <a:gd name="T78" fmla="*/ 2147483647 w 77"/>
                <a:gd name="T79" fmla="*/ 2147483647 h 66"/>
                <a:gd name="T80" fmla="*/ 2147483647 w 77"/>
                <a:gd name="T81" fmla="*/ 2147483647 h 66"/>
                <a:gd name="T82" fmla="*/ 2147483647 w 77"/>
                <a:gd name="T83" fmla="*/ 2147483647 h 66"/>
                <a:gd name="T84" fmla="*/ 0 w 77"/>
                <a:gd name="T85" fmla="*/ 2147483647 h 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7"/>
                <a:gd name="T130" fmla="*/ 0 h 66"/>
                <a:gd name="T131" fmla="*/ 77 w 77"/>
                <a:gd name="T132" fmla="*/ 66 h 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0" y="65"/>
                  </a:lnTo>
                  <a:lnTo>
                    <a:pt x="59" y="65"/>
                  </a:lnTo>
                  <a:lnTo>
                    <a:pt x="58" y="63"/>
                  </a:lnTo>
                  <a:lnTo>
                    <a:pt x="57" y="63"/>
                  </a:lnTo>
                  <a:lnTo>
                    <a:pt x="55" y="63"/>
                  </a:lnTo>
                  <a:lnTo>
                    <a:pt x="54" y="63"/>
                  </a:lnTo>
                  <a:lnTo>
                    <a:pt x="52" y="65"/>
                  </a:lnTo>
                  <a:lnTo>
                    <a:pt x="50" y="65"/>
                  </a:lnTo>
                  <a:lnTo>
                    <a:pt x="49" y="64"/>
                  </a:lnTo>
                  <a:lnTo>
                    <a:pt x="47" y="64"/>
                  </a:lnTo>
                  <a:lnTo>
                    <a:pt x="43" y="60"/>
                  </a:lnTo>
                  <a:lnTo>
                    <a:pt x="41" y="59"/>
                  </a:lnTo>
                  <a:lnTo>
                    <a:pt x="39" y="58"/>
                  </a:lnTo>
                  <a:lnTo>
                    <a:pt x="38" y="57"/>
                  </a:lnTo>
                  <a:lnTo>
                    <a:pt x="37" y="57"/>
                  </a:lnTo>
                  <a:lnTo>
                    <a:pt x="37" y="56"/>
                  </a:lnTo>
                  <a:lnTo>
                    <a:pt x="37" y="55"/>
                  </a:lnTo>
                  <a:lnTo>
                    <a:pt x="36" y="56"/>
                  </a:lnTo>
                  <a:lnTo>
                    <a:pt x="34" y="55"/>
                  </a:lnTo>
                  <a:lnTo>
                    <a:pt x="34" y="54"/>
                  </a:lnTo>
                  <a:lnTo>
                    <a:pt x="33" y="54"/>
                  </a:lnTo>
                  <a:lnTo>
                    <a:pt x="30" y="57"/>
                  </a:lnTo>
                  <a:lnTo>
                    <a:pt x="31" y="58"/>
                  </a:lnTo>
                  <a:lnTo>
                    <a:pt x="27" y="59"/>
                  </a:lnTo>
                  <a:lnTo>
                    <a:pt x="19" y="57"/>
                  </a:lnTo>
                  <a:lnTo>
                    <a:pt x="15" y="56"/>
                  </a:lnTo>
                  <a:lnTo>
                    <a:pt x="4" y="57"/>
                  </a:lnTo>
                  <a:lnTo>
                    <a:pt x="4" y="56"/>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close/>
                </a:path>
              </a:pathLst>
            </a:custGeom>
            <a:pattFill prst="pct20">
              <a:fgClr>
                <a:schemeClr val="tx1"/>
              </a:fgClr>
              <a:bgClr>
                <a:srgbClr val="AA1202"/>
              </a:bgClr>
            </a:pattFill>
            <a:ln w="12700" cmpd="sng">
              <a:solidFill>
                <a:schemeClr val="tx1"/>
              </a:solidFill>
              <a:prstDash val="solid"/>
              <a:round/>
              <a:headEnd/>
              <a:tailEnd/>
            </a:ln>
          </p:spPr>
          <p:txBody>
            <a:bodyPr/>
            <a:lstStyle/>
            <a:p>
              <a:endParaRPr lang="en-US"/>
            </a:p>
          </p:txBody>
        </p:sp>
        <p:sp>
          <p:nvSpPr>
            <p:cNvPr id="30" name="Freeform 28" descr="20%"/>
            <p:cNvSpPr>
              <a:spLocks/>
            </p:cNvSpPr>
            <p:nvPr/>
          </p:nvSpPr>
          <p:spPr bwMode="auto">
            <a:xfrm>
              <a:off x="5818188" y="3846513"/>
              <a:ext cx="381000" cy="642937"/>
            </a:xfrm>
            <a:custGeom>
              <a:avLst/>
              <a:gdLst>
                <a:gd name="T0" fmla="*/ 2147483647 w 47"/>
                <a:gd name="T1" fmla="*/ 0 h 83"/>
                <a:gd name="T2" fmla="*/ 2147483647 w 47"/>
                <a:gd name="T3" fmla="*/ 2147483647 h 83"/>
                <a:gd name="T4" fmla="*/ 2147483647 w 47"/>
                <a:gd name="T5" fmla="*/ 2147483647 h 83"/>
                <a:gd name="T6" fmla="*/ 2147483647 w 47"/>
                <a:gd name="T7" fmla="*/ 2147483647 h 83"/>
                <a:gd name="T8" fmla="*/ 2147483647 w 47"/>
                <a:gd name="T9" fmla="*/ 2147483647 h 83"/>
                <a:gd name="T10" fmla="*/ 2147483647 w 47"/>
                <a:gd name="T11" fmla="*/ 2147483647 h 83"/>
                <a:gd name="T12" fmla="*/ 2147483647 w 47"/>
                <a:gd name="T13" fmla="*/ 2147483647 h 83"/>
                <a:gd name="T14" fmla="*/ 2147483647 w 47"/>
                <a:gd name="T15" fmla="*/ 2147483647 h 83"/>
                <a:gd name="T16" fmla="*/ 2147483647 w 47"/>
                <a:gd name="T17" fmla="*/ 2147483647 h 83"/>
                <a:gd name="T18" fmla="*/ 2147483647 w 47"/>
                <a:gd name="T19" fmla="*/ 2147483647 h 83"/>
                <a:gd name="T20" fmla="*/ 2147483647 w 47"/>
                <a:gd name="T21" fmla="*/ 2147483647 h 83"/>
                <a:gd name="T22" fmla="*/ 2147483647 w 47"/>
                <a:gd name="T23" fmla="*/ 2147483647 h 83"/>
                <a:gd name="T24" fmla="*/ 2147483647 w 47"/>
                <a:gd name="T25" fmla="*/ 2147483647 h 83"/>
                <a:gd name="T26" fmla="*/ 2147483647 w 47"/>
                <a:gd name="T27" fmla="*/ 2147483647 h 83"/>
                <a:gd name="T28" fmla="*/ 2147483647 w 47"/>
                <a:gd name="T29" fmla="*/ 2147483647 h 83"/>
                <a:gd name="T30" fmla="*/ 2147483647 w 47"/>
                <a:gd name="T31" fmla="*/ 2147483647 h 83"/>
                <a:gd name="T32" fmla="*/ 2147483647 w 47"/>
                <a:gd name="T33" fmla="*/ 2147483647 h 83"/>
                <a:gd name="T34" fmla="*/ 2147483647 w 47"/>
                <a:gd name="T35" fmla="*/ 2147483647 h 83"/>
                <a:gd name="T36" fmla="*/ 2147483647 w 47"/>
                <a:gd name="T37" fmla="*/ 2147483647 h 83"/>
                <a:gd name="T38" fmla="*/ 2147483647 w 47"/>
                <a:gd name="T39" fmla="*/ 2147483647 h 83"/>
                <a:gd name="T40" fmla="*/ 2147483647 w 47"/>
                <a:gd name="T41" fmla="*/ 2147483647 h 83"/>
                <a:gd name="T42" fmla="*/ 2147483647 w 47"/>
                <a:gd name="T43" fmla="*/ 2147483647 h 83"/>
                <a:gd name="T44" fmla="*/ 2147483647 w 47"/>
                <a:gd name="T45" fmla="*/ 2147483647 h 83"/>
                <a:gd name="T46" fmla="*/ 2147483647 w 47"/>
                <a:gd name="T47" fmla="*/ 2147483647 h 83"/>
                <a:gd name="T48" fmla="*/ 2147483647 w 47"/>
                <a:gd name="T49" fmla="*/ 2147483647 h 83"/>
                <a:gd name="T50" fmla="*/ 2147483647 w 47"/>
                <a:gd name="T51" fmla="*/ 2147483647 h 83"/>
                <a:gd name="T52" fmla="*/ 2147483647 w 47"/>
                <a:gd name="T53" fmla="*/ 2147483647 h 83"/>
                <a:gd name="T54" fmla="*/ 2147483647 w 47"/>
                <a:gd name="T55" fmla="*/ 2147483647 h 83"/>
                <a:gd name="T56" fmla="*/ 2147483647 w 47"/>
                <a:gd name="T57" fmla="*/ 2147483647 h 83"/>
                <a:gd name="T58" fmla="*/ 2147483647 w 47"/>
                <a:gd name="T59" fmla="*/ 2147483647 h 83"/>
                <a:gd name="T60" fmla="*/ 2147483647 w 47"/>
                <a:gd name="T61" fmla="*/ 2147483647 h 83"/>
                <a:gd name="T62" fmla="*/ 2147483647 w 47"/>
                <a:gd name="T63" fmla="*/ 2147483647 h 83"/>
                <a:gd name="T64" fmla="*/ 2147483647 w 47"/>
                <a:gd name="T65" fmla="*/ 2147483647 h 83"/>
                <a:gd name="T66" fmla="*/ 0 w 47"/>
                <a:gd name="T67" fmla="*/ 2147483647 h 83"/>
                <a:gd name="T68" fmla="*/ 0 w 47"/>
                <a:gd name="T69" fmla="*/ 2147483647 h 83"/>
                <a:gd name="T70" fmla="*/ 2147483647 w 47"/>
                <a:gd name="T71" fmla="*/ 2147483647 h 83"/>
                <a:gd name="T72" fmla="*/ 2147483647 w 47"/>
                <a:gd name="T73" fmla="*/ 2147483647 h 83"/>
                <a:gd name="T74" fmla="*/ 2147483647 w 47"/>
                <a:gd name="T75" fmla="*/ 2147483647 h 83"/>
                <a:gd name="T76" fmla="*/ 2147483647 w 47"/>
                <a:gd name="T77" fmla="*/ 2147483647 h 83"/>
                <a:gd name="T78" fmla="*/ 2147483647 w 47"/>
                <a:gd name="T79" fmla="*/ 2147483647 h 83"/>
                <a:gd name="T80" fmla="*/ 2147483647 w 47"/>
                <a:gd name="T81" fmla="*/ 2147483647 h 83"/>
                <a:gd name="T82" fmla="*/ 2147483647 w 47"/>
                <a:gd name="T83" fmla="*/ 2147483647 h 83"/>
                <a:gd name="T84" fmla="*/ 2147483647 w 47"/>
                <a:gd name="T85" fmla="*/ 2147483647 h 83"/>
                <a:gd name="T86" fmla="*/ 2147483647 w 47"/>
                <a:gd name="T87" fmla="*/ 2147483647 h 83"/>
                <a:gd name="T88" fmla="*/ 2147483647 w 47"/>
                <a:gd name="T89" fmla="*/ 2147483647 h 83"/>
                <a:gd name="T90" fmla="*/ 2147483647 w 47"/>
                <a:gd name="T91" fmla="*/ 2147483647 h 83"/>
                <a:gd name="T92" fmla="*/ 2147483647 w 47"/>
                <a:gd name="T93" fmla="*/ 2147483647 h 83"/>
                <a:gd name="T94" fmla="*/ 2147483647 w 47"/>
                <a:gd name="T95" fmla="*/ 2147483647 h 83"/>
                <a:gd name="T96" fmla="*/ 2147483647 w 47"/>
                <a:gd name="T97" fmla="*/ 2147483647 h 83"/>
                <a:gd name="T98" fmla="*/ 2147483647 w 47"/>
                <a:gd name="T99" fmla="*/ 2147483647 h 83"/>
                <a:gd name="T100" fmla="*/ 2147483647 w 47"/>
                <a:gd name="T101" fmla="*/ 2147483647 h 83"/>
                <a:gd name="T102" fmla="*/ 2147483647 w 47"/>
                <a:gd name="T103" fmla="*/ 2147483647 h 83"/>
                <a:gd name="T104" fmla="*/ 2147483647 w 47"/>
                <a:gd name="T105" fmla="*/ 0 h 83"/>
                <a:gd name="T106" fmla="*/ 2147483647 w 47"/>
                <a:gd name="T107" fmla="*/ 0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7"/>
                <a:gd name="T163" fmla="*/ 0 h 83"/>
                <a:gd name="T164" fmla="*/ 47 w 47"/>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close/>
                </a:path>
              </a:pathLst>
            </a:custGeom>
            <a:pattFill prst="pct20">
              <a:fgClr>
                <a:schemeClr val="tx2"/>
              </a:fgClr>
              <a:bgClr>
                <a:srgbClr val="AA1202"/>
              </a:bgClr>
            </a:pattFill>
            <a:ln w="12700" cmpd="sng">
              <a:solidFill>
                <a:schemeClr val="tx1"/>
              </a:solidFill>
              <a:prstDash val="solid"/>
              <a:round/>
              <a:headEnd/>
              <a:tailEnd/>
            </a:ln>
          </p:spPr>
          <p:txBody>
            <a:bodyPr/>
            <a:lstStyle/>
            <a:p>
              <a:endParaRPr lang="en-US"/>
            </a:p>
          </p:txBody>
        </p:sp>
        <p:sp>
          <p:nvSpPr>
            <p:cNvPr id="31" name="Freeform 29"/>
            <p:cNvSpPr>
              <a:spLocks/>
            </p:cNvSpPr>
            <p:nvPr/>
          </p:nvSpPr>
          <p:spPr bwMode="auto">
            <a:xfrm>
              <a:off x="6878638" y="2732088"/>
              <a:ext cx="639762" cy="395287"/>
            </a:xfrm>
            <a:custGeom>
              <a:avLst/>
              <a:gdLst>
                <a:gd name="T0" fmla="*/ 2147483647 w 79"/>
                <a:gd name="T1" fmla="*/ 2147483647 h 51"/>
                <a:gd name="T2" fmla="*/ 2147483647 w 79"/>
                <a:gd name="T3" fmla="*/ 2147483647 h 51"/>
                <a:gd name="T4" fmla="*/ 2147483647 w 79"/>
                <a:gd name="T5" fmla="*/ 2147483647 h 51"/>
                <a:gd name="T6" fmla="*/ 2147483647 w 79"/>
                <a:gd name="T7" fmla="*/ 2147483647 h 51"/>
                <a:gd name="T8" fmla="*/ 2147483647 w 79"/>
                <a:gd name="T9" fmla="*/ 2147483647 h 51"/>
                <a:gd name="T10" fmla="*/ 2147483647 w 79"/>
                <a:gd name="T11" fmla="*/ 2147483647 h 51"/>
                <a:gd name="T12" fmla="*/ 2147483647 w 79"/>
                <a:gd name="T13" fmla="*/ 2147483647 h 51"/>
                <a:gd name="T14" fmla="*/ 2147483647 w 79"/>
                <a:gd name="T15" fmla="*/ 2147483647 h 51"/>
                <a:gd name="T16" fmla="*/ 2147483647 w 79"/>
                <a:gd name="T17" fmla="*/ 2147483647 h 51"/>
                <a:gd name="T18" fmla="*/ 2147483647 w 79"/>
                <a:gd name="T19" fmla="*/ 2147483647 h 51"/>
                <a:gd name="T20" fmla="*/ 2147483647 w 79"/>
                <a:gd name="T21" fmla="*/ 2147483647 h 51"/>
                <a:gd name="T22" fmla="*/ 2147483647 w 79"/>
                <a:gd name="T23" fmla="*/ 2147483647 h 51"/>
                <a:gd name="T24" fmla="*/ 2147483647 w 79"/>
                <a:gd name="T25" fmla="*/ 2147483647 h 51"/>
                <a:gd name="T26" fmla="*/ 2147483647 w 79"/>
                <a:gd name="T27" fmla="*/ 2147483647 h 51"/>
                <a:gd name="T28" fmla="*/ 2147483647 w 79"/>
                <a:gd name="T29" fmla="*/ 2147483647 h 51"/>
                <a:gd name="T30" fmla="*/ 2147483647 w 79"/>
                <a:gd name="T31" fmla="*/ 2147483647 h 51"/>
                <a:gd name="T32" fmla="*/ 2147483647 w 79"/>
                <a:gd name="T33" fmla="*/ 2147483647 h 51"/>
                <a:gd name="T34" fmla="*/ 2147483647 w 79"/>
                <a:gd name="T35" fmla="*/ 2147483647 h 51"/>
                <a:gd name="T36" fmla="*/ 2147483647 w 79"/>
                <a:gd name="T37" fmla="*/ 2147483647 h 51"/>
                <a:gd name="T38" fmla="*/ 2147483647 w 79"/>
                <a:gd name="T39" fmla="*/ 2147483647 h 51"/>
                <a:gd name="T40" fmla="*/ 2147483647 w 79"/>
                <a:gd name="T41" fmla="*/ 2147483647 h 51"/>
                <a:gd name="T42" fmla="*/ 2147483647 w 79"/>
                <a:gd name="T43" fmla="*/ 2147483647 h 51"/>
                <a:gd name="T44" fmla="*/ 2147483647 w 79"/>
                <a:gd name="T45" fmla="*/ 2147483647 h 51"/>
                <a:gd name="T46" fmla="*/ 2147483647 w 79"/>
                <a:gd name="T47" fmla="*/ 2147483647 h 51"/>
                <a:gd name="T48" fmla="*/ 2147483647 w 79"/>
                <a:gd name="T49" fmla="*/ 2147483647 h 51"/>
                <a:gd name="T50" fmla="*/ 2147483647 w 79"/>
                <a:gd name="T51" fmla="*/ 2147483647 h 51"/>
                <a:gd name="T52" fmla="*/ 2147483647 w 79"/>
                <a:gd name="T53" fmla="*/ 2147483647 h 51"/>
                <a:gd name="T54" fmla="*/ 2147483647 w 79"/>
                <a:gd name="T55" fmla="*/ 2147483647 h 51"/>
                <a:gd name="T56" fmla="*/ 2147483647 w 79"/>
                <a:gd name="T57" fmla="*/ 2147483647 h 51"/>
                <a:gd name="T58" fmla="*/ 2147483647 w 79"/>
                <a:gd name="T59" fmla="*/ 2147483647 h 51"/>
                <a:gd name="T60" fmla="*/ 2147483647 w 79"/>
                <a:gd name="T61" fmla="*/ 2147483647 h 51"/>
                <a:gd name="T62" fmla="*/ 2147483647 w 79"/>
                <a:gd name="T63" fmla="*/ 2147483647 h 51"/>
                <a:gd name="T64" fmla="*/ 2147483647 w 79"/>
                <a:gd name="T65" fmla="*/ 2147483647 h 51"/>
                <a:gd name="T66" fmla="*/ 2147483647 w 79"/>
                <a:gd name="T67" fmla="*/ 2147483647 h 51"/>
                <a:gd name="T68" fmla="*/ 2147483647 w 79"/>
                <a:gd name="T69" fmla="*/ 2147483647 h 51"/>
                <a:gd name="T70" fmla="*/ 2147483647 w 79"/>
                <a:gd name="T71" fmla="*/ 2147483647 h 51"/>
                <a:gd name="T72" fmla="*/ 2147483647 w 79"/>
                <a:gd name="T73" fmla="*/ 2147483647 h 51"/>
                <a:gd name="T74" fmla="*/ 2147483647 w 79"/>
                <a:gd name="T75" fmla="*/ 2147483647 h 51"/>
                <a:gd name="T76" fmla="*/ 2147483647 w 79"/>
                <a:gd name="T77" fmla="*/ 2147483647 h 51"/>
                <a:gd name="T78" fmla="*/ 2147483647 w 79"/>
                <a:gd name="T79" fmla="*/ 2147483647 h 51"/>
                <a:gd name="T80" fmla="*/ 2147483647 w 79"/>
                <a:gd name="T81" fmla="*/ 2147483647 h 51"/>
                <a:gd name="T82" fmla="*/ 2147483647 w 79"/>
                <a:gd name="T83" fmla="*/ 2147483647 h 51"/>
                <a:gd name="T84" fmla="*/ 2147483647 w 79"/>
                <a:gd name="T85" fmla="*/ 2147483647 h 51"/>
                <a:gd name="T86" fmla="*/ 2147483647 w 79"/>
                <a:gd name="T87" fmla="*/ 2147483647 h 51"/>
                <a:gd name="T88" fmla="*/ 2147483647 w 79"/>
                <a:gd name="T89" fmla="*/ 0 h 51"/>
                <a:gd name="T90" fmla="*/ 2147483647 w 79"/>
                <a:gd name="T91" fmla="*/ 2147483647 h 51"/>
                <a:gd name="T92" fmla="*/ 2147483647 w 79"/>
                <a:gd name="T93" fmla="*/ 2147483647 h 51"/>
                <a:gd name="T94" fmla="*/ 2147483647 w 79"/>
                <a:gd name="T95" fmla="*/ 2147483647 h 51"/>
                <a:gd name="T96" fmla="*/ 2147483647 w 79"/>
                <a:gd name="T97" fmla="*/ 2147483647 h 51"/>
                <a:gd name="T98" fmla="*/ 2147483647 w 79"/>
                <a:gd name="T99" fmla="*/ 2147483647 h 51"/>
                <a:gd name="T100" fmla="*/ 2147483647 w 79"/>
                <a:gd name="T101" fmla="*/ 2147483647 h 51"/>
                <a:gd name="T102" fmla="*/ 2147483647 w 79"/>
                <a:gd name="T103" fmla="*/ 2147483647 h 51"/>
                <a:gd name="T104" fmla="*/ 2147483647 w 79"/>
                <a:gd name="T105" fmla="*/ 2147483647 h 51"/>
                <a:gd name="T106" fmla="*/ 0 w 79"/>
                <a:gd name="T107" fmla="*/ 2147483647 h 51"/>
                <a:gd name="T108" fmla="*/ 2147483647 w 79"/>
                <a:gd name="T109" fmla="*/ 2147483647 h 51"/>
                <a:gd name="T110" fmla="*/ 2147483647 w 79"/>
                <a:gd name="T111" fmla="*/ 2147483647 h 51"/>
                <a:gd name="T112" fmla="*/ 2147483647 w 79"/>
                <a:gd name="T113" fmla="*/ 2147483647 h 51"/>
                <a:gd name="T114" fmla="*/ 2147483647 w 79"/>
                <a:gd name="T115" fmla="*/ 2147483647 h 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9"/>
                <a:gd name="T175" fmla="*/ 0 h 51"/>
                <a:gd name="T176" fmla="*/ 79 w 79"/>
                <a:gd name="T177" fmla="*/ 51 h 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1" y="16"/>
                  </a:lnTo>
                  <a:lnTo>
                    <a:pt x="72" y="15"/>
                  </a:lnTo>
                  <a:lnTo>
                    <a:pt x="73" y="12"/>
                  </a:lnTo>
                  <a:lnTo>
                    <a:pt x="73" y="11"/>
                  </a:lnTo>
                  <a:lnTo>
                    <a:pt x="74" y="10"/>
                  </a:lnTo>
                  <a:lnTo>
                    <a:pt x="74" y="9"/>
                  </a:lnTo>
                  <a:lnTo>
                    <a:pt x="73" y="9"/>
                  </a:lnTo>
                  <a:lnTo>
                    <a:pt x="70" y="8"/>
                  </a:lnTo>
                  <a:lnTo>
                    <a:pt x="69" y="7"/>
                  </a:lnTo>
                  <a:lnTo>
                    <a:pt x="69" y="6"/>
                  </a:lnTo>
                  <a:lnTo>
                    <a:pt x="67" y="3"/>
                  </a:lnTo>
                  <a:lnTo>
                    <a:pt x="66" y="3"/>
                  </a:lnTo>
                  <a:lnTo>
                    <a:pt x="66" y="2"/>
                  </a:lnTo>
                  <a:lnTo>
                    <a:pt x="65" y="2"/>
                  </a:lnTo>
                  <a:lnTo>
                    <a:pt x="65" y="1"/>
                  </a:lnTo>
                  <a:lnTo>
                    <a:pt x="64" y="0"/>
                  </a:lnTo>
                  <a:lnTo>
                    <a:pt x="9" y="11"/>
                  </a:lnTo>
                  <a:lnTo>
                    <a:pt x="8" y="7"/>
                  </a:lnTo>
                  <a:lnTo>
                    <a:pt x="5" y="10"/>
                  </a:lnTo>
                  <a:lnTo>
                    <a:pt x="4" y="9"/>
                  </a:lnTo>
                  <a:lnTo>
                    <a:pt x="3" y="11"/>
                  </a:lnTo>
                  <a:lnTo>
                    <a:pt x="1" y="13"/>
                  </a:lnTo>
                  <a:lnTo>
                    <a:pt x="0" y="14"/>
                  </a:lnTo>
                  <a:lnTo>
                    <a:pt x="4" y="36"/>
                  </a:lnTo>
                  <a:lnTo>
                    <a:pt x="6" y="51"/>
                  </a:lnTo>
                  <a:lnTo>
                    <a:pt x="19" y="49"/>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2" name="Freeform 30"/>
            <p:cNvSpPr>
              <a:spLocks/>
            </p:cNvSpPr>
            <p:nvPr/>
          </p:nvSpPr>
          <p:spPr bwMode="auto">
            <a:xfrm>
              <a:off x="6664325" y="3127375"/>
              <a:ext cx="830263" cy="455613"/>
            </a:xfrm>
            <a:custGeom>
              <a:avLst/>
              <a:gdLst>
                <a:gd name="T0" fmla="*/ 2147483647 w 102"/>
                <a:gd name="T1" fmla="*/ 2147483647 h 59"/>
                <a:gd name="T2" fmla="*/ 2147483647 w 102"/>
                <a:gd name="T3" fmla="*/ 2147483647 h 59"/>
                <a:gd name="T4" fmla="*/ 2147483647 w 102"/>
                <a:gd name="T5" fmla="*/ 2147483647 h 59"/>
                <a:gd name="T6" fmla="*/ 2147483647 w 102"/>
                <a:gd name="T7" fmla="*/ 2147483647 h 59"/>
                <a:gd name="T8" fmla="*/ 2147483647 w 102"/>
                <a:gd name="T9" fmla="*/ 2147483647 h 59"/>
                <a:gd name="T10" fmla="*/ 2147483647 w 102"/>
                <a:gd name="T11" fmla="*/ 2147483647 h 59"/>
                <a:gd name="T12" fmla="*/ 2147483647 w 102"/>
                <a:gd name="T13" fmla="*/ 2147483647 h 59"/>
                <a:gd name="T14" fmla="*/ 2147483647 w 102"/>
                <a:gd name="T15" fmla="*/ 2147483647 h 59"/>
                <a:gd name="T16" fmla="*/ 2147483647 w 102"/>
                <a:gd name="T17" fmla="*/ 2147483647 h 59"/>
                <a:gd name="T18" fmla="*/ 2147483647 w 102"/>
                <a:gd name="T19" fmla="*/ 2147483647 h 59"/>
                <a:gd name="T20" fmla="*/ 2147483647 w 102"/>
                <a:gd name="T21" fmla="*/ 2147483647 h 59"/>
                <a:gd name="T22" fmla="*/ 2147483647 w 102"/>
                <a:gd name="T23" fmla="*/ 2147483647 h 59"/>
                <a:gd name="T24" fmla="*/ 2147483647 w 102"/>
                <a:gd name="T25" fmla="*/ 2147483647 h 59"/>
                <a:gd name="T26" fmla="*/ 2147483647 w 102"/>
                <a:gd name="T27" fmla="*/ 2147483647 h 59"/>
                <a:gd name="T28" fmla="*/ 2147483647 w 102"/>
                <a:gd name="T29" fmla="*/ 2147483647 h 59"/>
                <a:gd name="T30" fmla="*/ 2147483647 w 102"/>
                <a:gd name="T31" fmla="*/ 2147483647 h 59"/>
                <a:gd name="T32" fmla="*/ 2147483647 w 102"/>
                <a:gd name="T33" fmla="*/ 2147483647 h 59"/>
                <a:gd name="T34" fmla="*/ 2147483647 w 102"/>
                <a:gd name="T35" fmla="*/ 2147483647 h 59"/>
                <a:gd name="T36" fmla="*/ 2147483647 w 102"/>
                <a:gd name="T37" fmla="*/ 2147483647 h 59"/>
                <a:gd name="T38" fmla="*/ 2147483647 w 102"/>
                <a:gd name="T39" fmla="*/ 2147483647 h 59"/>
                <a:gd name="T40" fmla="*/ 2147483647 w 102"/>
                <a:gd name="T41" fmla="*/ 2147483647 h 59"/>
                <a:gd name="T42" fmla="*/ 2147483647 w 102"/>
                <a:gd name="T43" fmla="*/ 2147483647 h 59"/>
                <a:gd name="T44" fmla="*/ 2147483647 w 102"/>
                <a:gd name="T45" fmla="*/ 2147483647 h 59"/>
                <a:gd name="T46" fmla="*/ 2147483647 w 102"/>
                <a:gd name="T47" fmla="*/ 2147483647 h 59"/>
                <a:gd name="T48" fmla="*/ 2147483647 w 102"/>
                <a:gd name="T49" fmla="*/ 2147483647 h 59"/>
                <a:gd name="T50" fmla="*/ 2147483647 w 102"/>
                <a:gd name="T51" fmla="*/ 2147483647 h 59"/>
                <a:gd name="T52" fmla="*/ 2147483647 w 102"/>
                <a:gd name="T53" fmla="*/ 2147483647 h 59"/>
                <a:gd name="T54" fmla="*/ 2147483647 w 102"/>
                <a:gd name="T55" fmla="*/ 2147483647 h 59"/>
                <a:gd name="T56" fmla="*/ 2147483647 w 102"/>
                <a:gd name="T57" fmla="*/ 2147483647 h 59"/>
                <a:gd name="T58" fmla="*/ 2147483647 w 102"/>
                <a:gd name="T59" fmla="*/ 2147483647 h 59"/>
                <a:gd name="T60" fmla="*/ 2147483647 w 102"/>
                <a:gd name="T61" fmla="*/ 2147483647 h 59"/>
                <a:gd name="T62" fmla="*/ 2147483647 w 102"/>
                <a:gd name="T63" fmla="*/ 2147483647 h 59"/>
                <a:gd name="T64" fmla="*/ 2147483647 w 102"/>
                <a:gd name="T65" fmla="*/ 2147483647 h 59"/>
                <a:gd name="T66" fmla="*/ 2147483647 w 102"/>
                <a:gd name="T67" fmla="*/ 2147483647 h 59"/>
                <a:gd name="T68" fmla="*/ 2147483647 w 102"/>
                <a:gd name="T69" fmla="*/ 2147483647 h 59"/>
                <a:gd name="T70" fmla="*/ 2147483647 w 102"/>
                <a:gd name="T71" fmla="*/ 2147483647 h 59"/>
                <a:gd name="T72" fmla="*/ 2147483647 w 102"/>
                <a:gd name="T73" fmla="*/ 2147483647 h 59"/>
                <a:gd name="T74" fmla="*/ 2147483647 w 102"/>
                <a:gd name="T75" fmla="*/ 2147483647 h 59"/>
                <a:gd name="T76" fmla="*/ 2147483647 w 102"/>
                <a:gd name="T77" fmla="*/ 2147483647 h 59"/>
                <a:gd name="T78" fmla="*/ 2147483647 w 102"/>
                <a:gd name="T79" fmla="*/ 2147483647 h 59"/>
                <a:gd name="T80" fmla="*/ 2147483647 w 102"/>
                <a:gd name="T81" fmla="*/ 2147483647 h 59"/>
                <a:gd name="T82" fmla="*/ 2147483647 w 102"/>
                <a:gd name="T83" fmla="*/ 2147483647 h 59"/>
                <a:gd name="T84" fmla="*/ 2147483647 w 102"/>
                <a:gd name="T85" fmla="*/ 2147483647 h 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2"/>
                <a:gd name="T130" fmla="*/ 0 h 59"/>
                <a:gd name="T131" fmla="*/ 102 w 102"/>
                <a:gd name="T132" fmla="*/ 59 h 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2" h="59">
                  <a:moveTo>
                    <a:pt x="101" y="43"/>
                  </a:moveTo>
                  <a:lnTo>
                    <a:pt x="67" y="50"/>
                  </a:lnTo>
                  <a:lnTo>
                    <a:pt x="31" y="55"/>
                  </a:lnTo>
                  <a:lnTo>
                    <a:pt x="29" y="56"/>
                  </a:lnTo>
                  <a:lnTo>
                    <a:pt x="26" y="56"/>
                  </a:lnTo>
                  <a:lnTo>
                    <a:pt x="26" y="55"/>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6" y="41"/>
                  </a:lnTo>
                  <a:lnTo>
                    <a:pt x="39" y="38"/>
                  </a:lnTo>
                  <a:lnTo>
                    <a:pt x="40" y="39"/>
                  </a:lnTo>
                  <a:lnTo>
                    <a:pt x="42" y="36"/>
                  </a:lnTo>
                  <a:lnTo>
                    <a:pt x="41" y="35"/>
                  </a:lnTo>
                  <a:lnTo>
                    <a:pt x="42" y="33"/>
                  </a:lnTo>
                  <a:lnTo>
                    <a:pt x="44" y="28"/>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4"/>
                  </a:lnTo>
                  <a:lnTo>
                    <a:pt x="61" y="1"/>
                  </a:lnTo>
                  <a:lnTo>
                    <a:pt x="61" y="0"/>
                  </a:lnTo>
                  <a:lnTo>
                    <a:pt x="62" y="0"/>
                  </a:lnTo>
                  <a:lnTo>
                    <a:pt x="68" y="4"/>
                  </a:lnTo>
                  <a:lnTo>
                    <a:pt x="69" y="4"/>
                  </a:lnTo>
                  <a:lnTo>
                    <a:pt x="70" y="1"/>
                  </a:lnTo>
                  <a:lnTo>
                    <a:pt x="71" y="1"/>
                  </a:lnTo>
                  <a:lnTo>
                    <a:pt x="72" y="1"/>
                  </a:lnTo>
                  <a:lnTo>
                    <a:pt x="73" y="2"/>
                  </a:lnTo>
                  <a:lnTo>
                    <a:pt x="72" y="3"/>
                  </a:lnTo>
                  <a:lnTo>
                    <a:pt x="74" y="4"/>
                  </a:lnTo>
                  <a:lnTo>
                    <a:pt x="76" y="4"/>
                  </a:lnTo>
                  <a:lnTo>
                    <a:pt x="78" y="6"/>
                  </a:lnTo>
                  <a:lnTo>
                    <a:pt x="79" y="6"/>
                  </a:lnTo>
                  <a:lnTo>
                    <a:pt x="80" y="8"/>
                  </a:lnTo>
                  <a:lnTo>
                    <a:pt x="78" y="12"/>
                  </a:lnTo>
                  <a:lnTo>
                    <a:pt x="77" y="14"/>
                  </a:lnTo>
                  <a:lnTo>
                    <a:pt x="78" y="16"/>
                  </a:lnTo>
                  <a:lnTo>
                    <a:pt x="80" y="16"/>
                  </a:lnTo>
                  <a:lnTo>
                    <a:pt x="81" y="15"/>
                  </a:lnTo>
                  <a:lnTo>
                    <a:pt x="83" y="17"/>
                  </a:lnTo>
                  <a:lnTo>
                    <a:pt x="84" y="17"/>
                  </a:lnTo>
                  <a:lnTo>
                    <a:pt x="85" y="18"/>
                  </a:lnTo>
                  <a:lnTo>
                    <a:pt x="86" y="18"/>
                  </a:lnTo>
                  <a:lnTo>
                    <a:pt x="87" y="18"/>
                  </a:lnTo>
                  <a:lnTo>
                    <a:pt x="90" y="20"/>
                  </a:lnTo>
                  <a:lnTo>
                    <a:pt x="93" y="20"/>
                  </a:lnTo>
                  <a:lnTo>
                    <a:pt x="94" y="22"/>
                  </a:lnTo>
                  <a:lnTo>
                    <a:pt x="93" y="22"/>
                  </a:lnTo>
                  <a:lnTo>
                    <a:pt x="93" y="23"/>
                  </a:lnTo>
                  <a:lnTo>
                    <a:pt x="93" y="25"/>
                  </a:lnTo>
                  <a:lnTo>
                    <a:pt x="92" y="26"/>
                  </a:lnTo>
                  <a:lnTo>
                    <a:pt x="94" y="27"/>
                  </a:lnTo>
                  <a:lnTo>
                    <a:pt x="95" y="29"/>
                  </a:lnTo>
                  <a:lnTo>
                    <a:pt x="95" y="30"/>
                  </a:lnTo>
                  <a:lnTo>
                    <a:pt x="93" y="30"/>
                  </a:lnTo>
                  <a:lnTo>
                    <a:pt x="93" y="31"/>
                  </a:lnTo>
                  <a:lnTo>
                    <a:pt x="94" y="31"/>
                  </a:lnTo>
                  <a:lnTo>
                    <a:pt x="94" y="32"/>
                  </a:lnTo>
                  <a:lnTo>
                    <a:pt x="93" y="32"/>
                  </a:lnTo>
                  <a:lnTo>
                    <a:pt x="92" y="32"/>
                  </a:lnTo>
                  <a:lnTo>
                    <a:pt x="93" y="33"/>
                  </a:lnTo>
                  <a:lnTo>
                    <a:pt x="94" y="33"/>
                  </a:lnTo>
                  <a:lnTo>
                    <a:pt x="96" y="34"/>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3"/>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3" name="Freeform 31"/>
            <p:cNvSpPr>
              <a:spLocks/>
            </p:cNvSpPr>
            <p:nvPr/>
          </p:nvSpPr>
          <p:spPr bwMode="auto">
            <a:xfrm>
              <a:off x="4457700" y="2794000"/>
              <a:ext cx="906463" cy="425450"/>
            </a:xfrm>
            <a:custGeom>
              <a:avLst/>
              <a:gdLst>
                <a:gd name="T0" fmla="*/ 0 w 111"/>
                <a:gd name="T1" fmla="*/ 2147483647 h 55"/>
                <a:gd name="T2" fmla="*/ 2147483647 w 111"/>
                <a:gd name="T3" fmla="*/ 0 h 55"/>
                <a:gd name="T4" fmla="*/ 2147483647 w 111"/>
                <a:gd name="T5" fmla="*/ 2147483647 h 55"/>
                <a:gd name="T6" fmla="*/ 2147483647 w 111"/>
                <a:gd name="T7" fmla="*/ 2147483647 h 55"/>
                <a:gd name="T8" fmla="*/ 2147483647 w 111"/>
                <a:gd name="T9" fmla="*/ 2147483647 h 55"/>
                <a:gd name="T10" fmla="*/ 2147483647 w 111"/>
                <a:gd name="T11" fmla="*/ 2147483647 h 55"/>
                <a:gd name="T12" fmla="*/ 2147483647 w 111"/>
                <a:gd name="T13" fmla="*/ 2147483647 h 55"/>
                <a:gd name="T14" fmla="*/ 2147483647 w 111"/>
                <a:gd name="T15" fmla="*/ 2147483647 h 55"/>
                <a:gd name="T16" fmla="*/ 2147483647 w 111"/>
                <a:gd name="T17" fmla="*/ 2147483647 h 55"/>
                <a:gd name="T18" fmla="*/ 2147483647 w 111"/>
                <a:gd name="T19" fmla="*/ 2147483647 h 55"/>
                <a:gd name="T20" fmla="*/ 2147483647 w 111"/>
                <a:gd name="T21" fmla="*/ 2147483647 h 55"/>
                <a:gd name="T22" fmla="*/ 2147483647 w 111"/>
                <a:gd name="T23" fmla="*/ 2147483647 h 55"/>
                <a:gd name="T24" fmla="*/ 2147483647 w 111"/>
                <a:gd name="T25" fmla="*/ 2147483647 h 55"/>
                <a:gd name="T26" fmla="*/ 2147483647 w 111"/>
                <a:gd name="T27" fmla="*/ 2147483647 h 55"/>
                <a:gd name="T28" fmla="*/ 2147483647 w 111"/>
                <a:gd name="T29" fmla="*/ 2147483647 h 55"/>
                <a:gd name="T30" fmla="*/ 2147483647 w 111"/>
                <a:gd name="T31" fmla="*/ 2147483647 h 55"/>
                <a:gd name="T32" fmla="*/ 2147483647 w 111"/>
                <a:gd name="T33" fmla="*/ 2147483647 h 55"/>
                <a:gd name="T34" fmla="*/ 2147483647 w 111"/>
                <a:gd name="T35" fmla="*/ 2147483647 h 55"/>
                <a:gd name="T36" fmla="*/ 2147483647 w 111"/>
                <a:gd name="T37" fmla="*/ 2147483647 h 55"/>
                <a:gd name="T38" fmla="*/ 2147483647 w 111"/>
                <a:gd name="T39" fmla="*/ 2147483647 h 55"/>
                <a:gd name="T40" fmla="*/ 2147483647 w 111"/>
                <a:gd name="T41" fmla="*/ 2147483647 h 55"/>
                <a:gd name="T42" fmla="*/ 2147483647 w 111"/>
                <a:gd name="T43" fmla="*/ 2147483647 h 55"/>
                <a:gd name="T44" fmla="*/ 2147483647 w 111"/>
                <a:gd name="T45" fmla="*/ 2147483647 h 55"/>
                <a:gd name="T46" fmla="*/ 2147483647 w 111"/>
                <a:gd name="T47" fmla="*/ 2147483647 h 55"/>
                <a:gd name="T48" fmla="*/ 2147483647 w 111"/>
                <a:gd name="T49" fmla="*/ 2147483647 h 55"/>
                <a:gd name="T50" fmla="*/ 2147483647 w 111"/>
                <a:gd name="T51" fmla="*/ 2147483647 h 55"/>
                <a:gd name="T52" fmla="*/ 2147483647 w 111"/>
                <a:gd name="T53" fmla="*/ 2147483647 h 55"/>
                <a:gd name="T54" fmla="*/ 2147483647 w 111"/>
                <a:gd name="T55" fmla="*/ 2147483647 h 55"/>
                <a:gd name="T56" fmla="*/ 2147483647 w 111"/>
                <a:gd name="T57" fmla="*/ 2147483647 h 55"/>
                <a:gd name="T58" fmla="*/ 2147483647 w 111"/>
                <a:gd name="T59" fmla="*/ 2147483647 h 55"/>
                <a:gd name="T60" fmla="*/ 2147483647 w 111"/>
                <a:gd name="T61" fmla="*/ 2147483647 h 55"/>
                <a:gd name="T62" fmla="*/ 2147483647 w 111"/>
                <a:gd name="T63" fmla="*/ 2147483647 h 55"/>
                <a:gd name="T64" fmla="*/ 2147483647 w 111"/>
                <a:gd name="T65" fmla="*/ 2147483647 h 55"/>
                <a:gd name="T66" fmla="*/ 2147483647 w 111"/>
                <a:gd name="T67" fmla="*/ 2147483647 h 55"/>
                <a:gd name="T68" fmla="*/ 2147483647 w 111"/>
                <a:gd name="T69" fmla="*/ 2147483647 h 55"/>
                <a:gd name="T70" fmla="*/ 2147483647 w 111"/>
                <a:gd name="T71" fmla="*/ 2147483647 h 55"/>
                <a:gd name="T72" fmla="*/ 2147483647 w 111"/>
                <a:gd name="T73" fmla="*/ 2147483647 h 55"/>
                <a:gd name="T74" fmla="*/ 2147483647 w 111"/>
                <a:gd name="T75" fmla="*/ 2147483647 h 55"/>
                <a:gd name="T76" fmla="*/ 2147483647 w 111"/>
                <a:gd name="T77" fmla="*/ 2147483647 h 55"/>
                <a:gd name="T78" fmla="*/ 2147483647 w 111"/>
                <a:gd name="T79" fmla="*/ 2147483647 h 55"/>
                <a:gd name="T80" fmla="*/ 2147483647 w 111"/>
                <a:gd name="T81" fmla="*/ 2147483647 h 55"/>
                <a:gd name="T82" fmla="*/ 2147483647 w 111"/>
                <a:gd name="T83" fmla="*/ 2147483647 h 55"/>
                <a:gd name="T84" fmla="*/ 2147483647 w 111"/>
                <a:gd name="T85" fmla="*/ 2147483647 h 55"/>
                <a:gd name="T86" fmla="*/ 2147483647 w 111"/>
                <a:gd name="T87" fmla="*/ 2147483647 h 55"/>
                <a:gd name="T88" fmla="*/ 2147483647 w 111"/>
                <a:gd name="T89" fmla="*/ 2147483647 h 55"/>
                <a:gd name="T90" fmla="*/ 0 w 111"/>
                <a:gd name="T91" fmla="*/ 2147483647 h 55"/>
                <a:gd name="T92" fmla="*/ 0 w 111"/>
                <a:gd name="T93" fmla="*/ 2147483647 h 5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1"/>
                <a:gd name="T142" fmla="*/ 0 h 55"/>
                <a:gd name="T143" fmla="*/ 111 w 111"/>
                <a:gd name="T144" fmla="*/ 55 h 5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4" name="Freeform 32"/>
            <p:cNvSpPr>
              <a:spLocks/>
            </p:cNvSpPr>
            <p:nvPr/>
          </p:nvSpPr>
          <p:spPr bwMode="auto">
            <a:xfrm>
              <a:off x="4522788" y="3590925"/>
              <a:ext cx="944562" cy="465138"/>
            </a:xfrm>
            <a:custGeom>
              <a:avLst/>
              <a:gdLst>
                <a:gd name="T0" fmla="*/ 2147483647 w 116"/>
                <a:gd name="T1" fmla="*/ 2147483647 h 60"/>
                <a:gd name="T2" fmla="*/ 0 w 116"/>
                <a:gd name="T3" fmla="*/ 2147483647 h 60"/>
                <a:gd name="T4" fmla="*/ 2147483647 w 116"/>
                <a:gd name="T5" fmla="*/ 2147483647 h 60"/>
                <a:gd name="T6" fmla="*/ 2147483647 w 116"/>
                <a:gd name="T7" fmla="*/ 2147483647 h 60"/>
                <a:gd name="T8" fmla="*/ 2147483647 w 116"/>
                <a:gd name="T9" fmla="*/ 2147483647 h 60"/>
                <a:gd name="T10" fmla="*/ 2147483647 w 116"/>
                <a:gd name="T11" fmla="*/ 2147483647 h 60"/>
                <a:gd name="T12" fmla="*/ 2147483647 w 116"/>
                <a:gd name="T13" fmla="*/ 2147483647 h 60"/>
                <a:gd name="T14" fmla="*/ 2147483647 w 116"/>
                <a:gd name="T15" fmla="*/ 2147483647 h 60"/>
                <a:gd name="T16" fmla="*/ 2147483647 w 116"/>
                <a:gd name="T17" fmla="*/ 2147483647 h 60"/>
                <a:gd name="T18" fmla="*/ 2147483647 w 116"/>
                <a:gd name="T19" fmla="*/ 2147483647 h 60"/>
                <a:gd name="T20" fmla="*/ 2147483647 w 116"/>
                <a:gd name="T21" fmla="*/ 2147483647 h 60"/>
                <a:gd name="T22" fmla="*/ 2147483647 w 116"/>
                <a:gd name="T23" fmla="*/ 2147483647 h 60"/>
                <a:gd name="T24" fmla="*/ 2147483647 w 116"/>
                <a:gd name="T25" fmla="*/ 2147483647 h 60"/>
                <a:gd name="T26" fmla="*/ 2147483647 w 116"/>
                <a:gd name="T27" fmla="*/ 2147483647 h 60"/>
                <a:gd name="T28" fmla="*/ 2147483647 w 116"/>
                <a:gd name="T29" fmla="*/ 2147483647 h 60"/>
                <a:gd name="T30" fmla="*/ 2147483647 w 116"/>
                <a:gd name="T31" fmla="*/ 2147483647 h 60"/>
                <a:gd name="T32" fmla="*/ 2147483647 w 116"/>
                <a:gd name="T33" fmla="*/ 2147483647 h 60"/>
                <a:gd name="T34" fmla="*/ 2147483647 w 116"/>
                <a:gd name="T35" fmla="*/ 2147483647 h 60"/>
                <a:gd name="T36" fmla="*/ 2147483647 w 116"/>
                <a:gd name="T37" fmla="*/ 2147483647 h 60"/>
                <a:gd name="T38" fmla="*/ 2147483647 w 116"/>
                <a:gd name="T39" fmla="*/ 2147483647 h 60"/>
                <a:gd name="T40" fmla="*/ 2147483647 w 116"/>
                <a:gd name="T41" fmla="*/ 2147483647 h 60"/>
                <a:gd name="T42" fmla="*/ 2147483647 w 116"/>
                <a:gd name="T43" fmla="*/ 2147483647 h 60"/>
                <a:gd name="T44" fmla="*/ 2147483647 w 116"/>
                <a:gd name="T45" fmla="*/ 2147483647 h 60"/>
                <a:gd name="T46" fmla="*/ 2147483647 w 116"/>
                <a:gd name="T47" fmla="*/ 2147483647 h 60"/>
                <a:gd name="T48" fmla="*/ 2147483647 w 116"/>
                <a:gd name="T49" fmla="*/ 2147483647 h 60"/>
                <a:gd name="T50" fmla="*/ 2147483647 w 116"/>
                <a:gd name="T51" fmla="*/ 2147483647 h 60"/>
                <a:gd name="T52" fmla="*/ 2147483647 w 116"/>
                <a:gd name="T53" fmla="*/ 2147483647 h 60"/>
                <a:gd name="T54" fmla="*/ 2147483647 w 116"/>
                <a:gd name="T55" fmla="*/ 2147483647 h 60"/>
                <a:gd name="T56" fmla="*/ 2147483647 w 116"/>
                <a:gd name="T57" fmla="*/ 2147483647 h 60"/>
                <a:gd name="T58" fmla="*/ 2147483647 w 116"/>
                <a:gd name="T59" fmla="*/ 2147483647 h 60"/>
                <a:gd name="T60" fmla="*/ 2147483647 w 116"/>
                <a:gd name="T61" fmla="*/ 2147483647 h 60"/>
                <a:gd name="T62" fmla="*/ 2147483647 w 116"/>
                <a:gd name="T63" fmla="*/ 2147483647 h 60"/>
                <a:gd name="T64" fmla="*/ 2147483647 w 116"/>
                <a:gd name="T65" fmla="*/ 2147483647 h 60"/>
                <a:gd name="T66" fmla="*/ 2147483647 w 116"/>
                <a:gd name="T67" fmla="*/ 2147483647 h 60"/>
                <a:gd name="T68" fmla="*/ 2147483647 w 116"/>
                <a:gd name="T69" fmla="*/ 2147483647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6"/>
                <a:gd name="T106" fmla="*/ 0 h 60"/>
                <a:gd name="T107" fmla="*/ 116 w 116"/>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9"/>
                  </a:lnTo>
                  <a:lnTo>
                    <a:pt x="51" y="50"/>
                  </a:lnTo>
                  <a:lnTo>
                    <a:pt x="51" y="51"/>
                  </a:lnTo>
                  <a:lnTo>
                    <a:pt x="55" y="51"/>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3" y="57"/>
                  </a:lnTo>
                  <a:lnTo>
                    <a:pt x="84" y="58"/>
                  </a:lnTo>
                  <a:lnTo>
                    <a:pt x="85" y="58"/>
                  </a:lnTo>
                  <a:lnTo>
                    <a:pt x="85"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close/>
                </a:path>
              </a:pathLst>
            </a:custGeom>
            <a:pattFill prst="pct75">
              <a:fgClr>
                <a:srgbClr val="AA1202"/>
              </a:fgClr>
              <a:bgClr>
                <a:schemeClr val="tx1"/>
              </a:bgClr>
            </a:pattFill>
            <a:ln w="12700" cmpd="sng">
              <a:solidFill>
                <a:schemeClr val="tx1"/>
              </a:solidFill>
              <a:prstDash val="solid"/>
              <a:round/>
              <a:headEnd/>
              <a:tailEnd/>
            </a:ln>
          </p:spPr>
          <p:txBody>
            <a:bodyPr/>
            <a:lstStyle/>
            <a:p>
              <a:endParaRPr lang="en-US"/>
            </a:p>
          </p:txBody>
        </p:sp>
        <p:sp>
          <p:nvSpPr>
            <p:cNvPr id="35" name="Freeform 33" descr="20%"/>
            <p:cNvSpPr>
              <a:spLocks/>
            </p:cNvSpPr>
            <p:nvPr/>
          </p:nvSpPr>
          <p:spPr bwMode="auto">
            <a:xfrm>
              <a:off x="5322888" y="3127375"/>
              <a:ext cx="730250" cy="603250"/>
            </a:xfrm>
            <a:custGeom>
              <a:avLst/>
              <a:gdLst>
                <a:gd name="T0" fmla="*/ 2147483647 w 90"/>
                <a:gd name="T1" fmla="*/ 2147483647 h 78"/>
                <a:gd name="T2" fmla="*/ 2147483647 w 90"/>
                <a:gd name="T3" fmla="*/ 2147483647 h 78"/>
                <a:gd name="T4" fmla="*/ 2147483647 w 90"/>
                <a:gd name="T5" fmla="*/ 2147483647 h 78"/>
                <a:gd name="T6" fmla="*/ 2147483647 w 90"/>
                <a:gd name="T7" fmla="*/ 2147483647 h 78"/>
                <a:gd name="T8" fmla="*/ 2147483647 w 90"/>
                <a:gd name="T9" fmla="*/ 2147483647 h 78"/>
                <a:gd name="T10" fmla="*/ 2147483647 w 90"/>
                <a:gd name="T11" fmla="*/ 2147483647 h 78"/>
                <a:gd name="T12" fmla="*/ 2147483647 w 90"/>
                <a:gd name="T13" fmla="*/ 2147483647 h 78"/>
                <a:gd name="T14" fmla="*/ 2147483647 w 90"/>
                <a:gd name="T15" fmla="*/ 2147483647 h 78"/>
                <a:gd name="T16" fmla="*/ 2147483647 w 90"/>
                <a:gd name="T17" fmla="*/ 2147483647 h 78"/>
                <a:gd name="T18" fmla="*/ 2147483647 w 90"/>
                <a:gd name="T19" fmla="*/ 2147483647 h 78"/>
                <a:gd name="T20" fmla="*/ 2147483647 w 90"/>
                <a:gd name="T21" fmla="*/ 2147483647 h 78"/>
                <a:gd name="T22" fmla="*/ 2147483647 w 90"/>
                <a:gd name="T23" fmla="*/ 2147483647 h 78"/>
                <a:gd name="T24" fmla="*/ 2147483647 w 90"/>
                <a:gd name="T25" fmla="*/ 2147483647 h 78"/>
                <a:gd name="T26" fmla="*/ 2147483647 w 90"/>
                <a:gd name="T27" fmla="*/ 2147483647 h 78"/>
                <a:gd name="T28" fmla="*/ 2147483647 w 90"/>
                <a:gd name="T29" fmla="*/ 2147483647 h 78"/>
                <a:gd name="T30" fmla="*/ 2147483647 w 90"/>
                <a:gd name="T31" fmla="*/ 2147483647 h 78"/>
                <a:gd name="T32" fmla="*/ 2147483647 w 90"/>
                <a:gd name="T33" fmla="*/ 2147483647 h 78"/>
                <a:gd name="T34" fmla="*/ 2147483647 w 90"/>
                <a:gd name="T35" fmla="*/ 2147483647 h 78"/>
                <a:gd name="T36" fmla="*/ 2147483647 w 90"/>
                <a:gd name="T37" fmla="*/ 2147483647 h 78"/>
                <a:gd name="T38" fmla="*/ 2147483647 w 90"/>
                <a:gd name="T39" fmla="*/ 2147483647 h 78"/>
                <a:gd name="T40" fmla="*/ 2147483647 w 90"/>
                <a:gd name="T41" fmla="*/ 2147483647 h 78"/>
                <a:gd name="T42" fmla="*/ 2147483647 w 90"/>
                <a:gd name="T43" fmla="*/ 2147483647 h 78"/>
                <a:gd name="T44" fmla="*/ 2147483647 w 90"/>
                <a:gd name="T45" fmla="*/ 2147483647 h 78"/>
                <a:gd name="T46" fmla="*/ 2147483647 w 90"/>
                <a:gd name="T47" fmla="*/ 2147483647 h 78"/>
                <a:gd name="T48" fmla="*/ 2147483647 w 90"/>
                <a:gd name="T49" fmla="*/ 2147483647 h 78"/>
                <a:gd name="T50" fmla="*/ 2147483647 w 90"/>
                <a:gd name="T51" fmla="*/ 2147483647 h 78"/>
                <a:gd name="T52" fmla="*/ 2147483647 w 90"/>
                <a:gd name="T53" fmla="*/ 2147483647 h 78"/>
                <a:gd name="T54" fmla="*/ 2147483647 w 90"/>
                <a:gd name="T55" fmla="*/ 2147483647 h 78"/>
                <a:gd name="T56" fmla="*/ 0 w 90"/>
                <a:gd name="T57" fmla="*/ 2147483647 h 78"/>
                <a:gd name="T58" fmla="*/ 2147483647 w 90"/>
                <a:gd name="T59" fmla="*/ 2147483647 h 78"/>
                <a:gd name="T60" fmla="*/ 2147483647 w 90"/>
                <a:gd name="T61" fmla="*/ 2147483647 h 78"/>
                <a:gd name="T62" fmla="*/ 2147483647 w 90"/>
                <a:gd name="T63" fmla="*/ 2147483647 h 78"/>
                <a:gd name="T64" fmla="*/ 2147483647 w 90"/>
                <a:gd name="T65" fmla="*/ 2147483647 h 78"/>
                <a:gd name="T66" fmla="*/ 2147483647 w 90"/>
                <a:gd name="T67" fmla="*/ 2147483647 h 78"/>
                <a:gd name="T68" fmla="*/ 2147483647 w 90"/>
                <a:gd name="T69" fmla="*/ 2147483647 h 78"/>
                <a:gd name="T70" fmla="*/ 2147483647 w 90"/>
                <a:gd name="T71" fmla="*/ 2147483647 h 78"/>
                <a:gd name="T72" fmla="*/ 2147483647 w 90"/>
                <a:gd name="T73" fmla="*/ 2147483647 h 78"/>
                <a:gd name="T74" fmla="*/ 2147483647 w 90"/>
                <a:gd name="T75" fmla="*/ 2147483647 h 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78"/>
                <a:gd name="T116" fmla="*/ 90 w 90"/>
                <a:gd name="T117" fmla="*/ 78 h 7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9" y="67"/>
                  </a:lnTo>
                  <a:lnTo>
                    <a:pt x="90" y="62"/>
                  </a:lnTo>
                  <a:lnTo>
                    <a:pt x="90" y="61"/>
                  </a:lnTo>
                  <a:lnTo>
                    <a:pt x="89" y="60"/>
                  </a:lnTo>
                  <a:lnTo>
                    <a:pt x="88" y="59"/>
                  </a:lnTo>
                  <a:lnTo>
                    <a:pt x="87" y="59"/>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close/>
                </a:path>
              </a:pathLst>
            </a:custGeom>
            <a:pattFill prst="pct20">
              <a:fgClr>
                <a:schemeClr val="tx1"/>
              </a:fgClr>
              <a:bgClr>
                <a:srgbClr val="AA1202"/>
              </a:bgClr>
            </a:pattFill>
            <a:ln w="12700" cmpd="sng">
              <a:solidFill>
                <a:schemeClr val="tx1"/>
              </a:solidFill>
              <a:prstDash val="solid"/>
              <a:round/>
              <a:headEnd/>
              <a:tailEnd/>
            </a:ln>
          </p:spPr>
          <p:txBody>
            <a:bodyPr/>
            <a:lstStyle/>
            <a:p>
              <a:endParaRPr lang="en-US"/>
            </a:p>
          </p:txBody>
        </p:sp>
        <p:sp>
          <p:nvSpPr>
            <p:cNvPr id="36" name="Freeform 34" descr="20%"/>
            <p:cNvSpPr>
              <a:spLocks/>
            </p:cNvSpPr>
            <p:nvPr/>
          </p:nvSpPr>
          <p:spPr bwMode="auto">
            <a:xfrm>
              <a:off x="6011863" y="3265488"/>
              <a:ext cx="809625" cy="395287"/>
            </a:xfrm>
            <a:custGeom>
              <a:avLst/>
              <a:gdLst>
                <a:gd name="T0" fmla="*/ 2147483647 w 99"/>
                <a:gd name="T1" fmla="*/ 2147483647 h 51"/>
                <a:gd name="T2" fmla="*/ 2147483647 w 99"/>
                <a:gd name="T3" fmla="*/ 2147483647 h 51"/>
                <a:gd name="T4" fmla="*/ 2147483647 w 99"/>
                <a:gd name="T5" fmla="*/ 2147483647 h 51"/>
                <a:gd name="T6" fmla="*/ 2147483647 w 99"/>
                <a:gd name="T7" fmla="*/ 2147483647 h 51"/>
                <a:gd name="T8" fmla="*/ 2147483647 w 99"/>
                <a:gd name="T9" fmla="*/ 2147483647 h 51"/>
                <a:gd name="T10" fmla="*/ 2147483647 w 99"/>
                <a:gd name="T11" fmla="*/ 2147483647 h 51"/>
                <a:gd name="T12" fmla="*/ 2147483647 w 99"/>
                <a:gd name="T13" fmla="*/ 2147483647 h 51"/>
                <a:gd name="T14" fmla="*/ 2147483647 w 99"/>
                <a:gd name="T15" fmla="*/ 2147483647 h 51"/>
                <a:gd name="T16" fmla="*/ 2147483647 w 99"/>
                <a:gd name="T17" fmla="*/ 2147483647 h 51"/>
                <a:gd name="T18" fmla="*/ 2147483647 w 99"/>
                <a:gd name="T19" fmla="*/ 2147483647 h 51"/>
                <a:gd name="T20" fmla="*/ 2147483647 w 99"/>
                <a:gd name="T21" fmla="*/ 2147483647 h 51"/>
                <a:gd name="T22" fmla="*/ 2147483647 w 99"/>
                <a:gd name="T23" fmla="*/ 2147483647 h 51"/>
                <a:gd name="T24" fmla="*/ 2147483647 w 99"/>
                <a:gd name="T25" fmla="*/ 2147483647 h 51"/>
                <a:gd name="T26" fmla="*/ 2147483647 w 99"/>
                <a:gd name="T27" fmla="*/ 2147483647 h 51"/>
                <a:gd name="T28" fmla="*/ 2147483647 w 99"/>
                <a:gd name="T29" fmla="*/ 2147483647 h 51"/>
                <a:gd name="T30" fmla="*/ 2147483647 w 99"/>
                <a:gd name="T31" fmla="*/ 2147483647 h 51"/>
                <a:gd name="T32" fmla="*/ 2147483647 w 99"/>
                <a:gd name="T33" fmla="*/ 2147483647 h 51"/>
                <a:gd name="T34" fmla="*/ 2147483647 w 99"/>
                <a:gd name="T35" fmla="*/ 2147483647 h 51"/>
                <a:gd name="T36" fmla="*/ 2147483647 w 99"/>
                <a:gd name="T37" fmla="*/ 2147483647 h 51"/>
                <a:gd name="T38" fmla="*/ 2147483647 w 99"/>
                <a:gd name="T39" fmla="*/ 2147483647 h 51"/>
                <a:gd name="T40" fmla="*/ 2147483647 w 99"/>
                <a:gd name="T41" fmla="*/ 2147483647 h 51"/>
                <a:gd name="T42" fmla="*/ 2147483647 w 99"/>
                <a:gd name="T43" fmla="*/ 2147483647 h 51"/>
                <a:gd name="T44" fmla="*/ 2147483647 w 99"/>
                <a:gd name="T45" fmla="*/ 2147483647 h 51"/>
                <a:gd name="T46" fmla="*/ 2147483647 w 99"/>
                <a:gd name="T47" fmla="*/ 2147483647 h 51"/>
                <a:gd name="T48" fmla="*/ 2147483647 w 99"/>
                <a:gd name="T49" fmla="*/ 0 h 51"/>
                <a:gd name="T50" fmla="*/ 2147483647 w 99"/>
                <a:gd name="T51" fmla="*/ 2147483647 h 51"/>
                <a:gd name="T52" fmla="*/ 2147483647 w 99"/>
                <a:gd name="T53" fmla="*/ 0 h 51"/>
                <a:gd name="T54" fmla="*/ 2147483647 w 99"/>
                <a:gd name="T55" fmla="*/ 2147483647 h 51"/>
                <a:gd name="T56" fmla="*/ 2147483647 w 99"/>
                <a:gd name="T57" fmla="*/ 2147483647 h 51"/>
                <a:gd name="T58" fmla="*/ 2147483647 w 99"/>
                <a:gd name="T59" fmla="*/ 2147483647 h 51"/>
                <a:gd name="T60" fmla="*/ 2147483647 w 99"/>
                <a:gd name="T61" fmla="*/ 2147483647 h 51"/>
                <a:gd name="T62" fmla="*/ 2147483647 w 99"/>
                <a:gd name="T63" fmla="*/ 2147483647 h 51"/>
                <a:gd name="T64" fmla="*/ 2147483647 w 99"/>
                <a:gd name="T65" fmla="*/ 2147483647 h 51"/>
                <a:gd name="T66" fmla="*/ 2147483647 w 99"/>
                <a:gd name="T67" fmla="*/ 2147483647 h 51"/>
                <a:gd name="T68" fmla="*/ 2147483647 w 99"/>
                <a:gd name="T69" fmla="*/ 2147483647 h 51"/>
                <a:gd name="T70" fmla="*/ 2147483647 w 99"/>
                <a:gd name="T71" fmla="*/ 2147483647 h 51"/>
                <a:gd name="T72" fmla="*/ 2147483647 w 99"/>
                <a:gd name="T73" fmla="*/ 2147483647 h 51"/>
                <a:gd name="T74" fmla="*/ 2147483647 w 99"/>
                <a:gd name="T75" fmla="*/ 2147483647 h 51"/>
                <a:gd name="T76" fmla="*/ 2147483647 w 99"/>
                <a:gd name="T77" fmla="*/ 2147483647 h 51"/>
                <a:gd name="T78" fmla="*/ 2147483647 w 99"/>
                <a:gd name="T79" fmla="*/ 2147483647 h 51"/>
                <a:gd name="T80" fmla="*/ 2147483647 w 99"/>
                <a:gd name="T81" fmla="*/ 2147483647 h 51"/>
                <a:gd name="T82" fmla="*/ 2147483647 w 99"/>
                <a:gd name="T83" fmla="*/ 2147483647 h 51"/>
                <a:gd name="T84" fmla="*/ 2147483647 w 99"/>
                <a:gd name="T85" fmla="*/ 2147483647 h 51"/>
                <a:gd name="T86" fmla="*/ 2147483647 w 99"/>
                <a:gd name="T87" fmla="*/ 2147483647 h 51"/>
                <a:gd name="T88" fmla="*/ 2147483647 w 99"/>
                <a:gd name="T89" fmla="*/ 2147483647 h 51"/>
                <a:gd name="T90" fmla="*/ 2147483647 w 99"/>
                <a:gd name="T91" fmla="*/ 2147483647 h 51"/>
                <a:gd name="T92" fmla="*/ 2147483647 w 99"/>
                <a:gd name="T93" fmla="*/ 2147483647 h 51"/>
                <a:gd name="T94" fmla="*/ 2147483647 w 99"/>
                <a:gd name="T95" fmla="*/ 2147483647 h 51"/>
                <a:gd name="T96" fmla="*/ 2147483647 w 99"/>
                <a:gd name="T97" fmla="*/ 2147483647 h 51"/>
                <a:gd name="T98" fmla="*/ 2147483647 w 99"/>
                <a:gd name="T99" fmla="*/ 2147483647 h 51"/>
                <a:gd name="T100" fmla="*/ 2147483647 w 99"/>
                <a:gd name="T101" fmla="*/ 2147483647 h 51"/>
                <a:gd name="T102" fmla="*/ 2147483647 w 99"/>
                <a:gd name="T103" fmla="*/ 2147483647 h 51"/>
                <a:gd name="T104" fmla="*/ 2147483647 w 99"/>
                <a:gd name="T105" fmla="*/ 2147483647 h 51"/>
                <a:gd name="T106" fmla="*/ 2147483647 w 99"/>
                <a:gd name="T107" fmla="*/ 2147483647 h 51"/>
                <a:gd name="T108" fmla="*/ 2147483647 w 99"/>
                <a:gd name="T109" fmla="*/ 2147483647 h 51"/>
                <a:gd name="T110" fmla="*/ 0 w 99"/>
                <a:gd name="T111" fmla="*/ 2147483647 h 5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9"/>
                <a:gd name="T169" fmla="*/ 0 h 51"/>
                <a:gd name="T170" fmla="*/ 99 w 99"/>
                <a:gd name="T171" fmla="*/ 51 h 5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5" y="20"/>
                  </a:lnTo>
                  <a:lnTo>
                    <a:pt x="95" y="21"/>
                  </a:lnTo>
                  <a:lnTo>
                    <a:pt x="94" y="20"/>
                  </a:lnTo>
                  <a:lnTo>
                    <a:pt x="92" y="18"/>
                  </a:lnTo>
                  <a:lnTo>
                    <a:pt x="90" y="14"/>
                  </a:lnTo>
                  <a:lnTo>
                    <a:pt x="89" y="13"/>
                  </a:lnTo>
                  <a:lnTo>
                    <a:pt x="89" y="12"/>
                  </a:lnTo>
                  <a:lnTo>
                    <a:pt x="89" y="10"/>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59" y="0"/>
                  </a:lnTo>
                  <a:lnTo>
                    <a:pt x="58" y="0"/>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26" y="24"/>
                  </a:lnTo>
                  <a:lnTo>
                    <a:pt x="23" y="25"/>
                  </a:lnTo>
                  <a:lnTo>
                    <a:pt x="20" y="25"/>
                  </a:lnTo>
                  <a:lnTo>
                    <a:pt x="20" y="26"/>
                  </a:lnTo>
                  <a:lnTo>
                    <a:pt x="20" y="27"/>
                  </a:lnTo>
                  <a:lnTo>
                    <a:pt x="19" y="27"/>
                  </a:lnTo>
                  <a:lnTo>
                    <a:pt x="18" y="27"/>
                  </a:lnTo>
                  <a:lnTo>
                    <a:pt x="17" y="28"/>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5" y="43"/>
                  </a:lnTo>
                  <a:lnTo>
                    <a:pt x="5" y="44"/>
                  </a:lnTo>
                  <a:lnTo>
                    <a:pt x="4" y="49"/>
                  </a:lnTo>
                  <a:lnTo>
                    <a:pt x="3" y="49"/>
                  </a:lnTo>
                  <a:lnTo>
                    <a:pt x="1" y="49"/>
                  </a:lnTo>
                  <a:lnTo>
                    <a:pt x="0" y="51"/>
                  </a:lnTo>
                  <a:close/>
                </a:path>
              </a:pathLst>
            </a:custGeom>
            <a:pattFill prst="pct20">
              <a:fgClr>
                <a:schemeClr val="tx1"/>
              </a:fgClr>
              <a:bgClr>
                <a:srgbClr val="AA1202"/>
              </a:bgClr>
            </a:pattFill>
            <a:ln w="12700" cmpd="sng">
              <a:solidFill>
                <a:schemeClr val="tx1"/>
              </a:solidFill>
              <a:prstDash val="solid"/>
              <a:round/>
              <a:headEnd/>
              <a:tailEnd/>
            </a:ln>
          </p:spPr>
          <p:txBody>
            <a:bodyPr/>
            <a:lstStyle/>
            <a:p>
              <a:endParaRPr lang="en-US"/>
            </a:p>
          </p:txBody>
        </p:sp>
        <p:sp>
          <p:nvSpPr>
            <p:cNvPr id="37" name="Freeform 35" descr="20%"/>
            <p:cNvSpPr>
              <a:spLocks/>
            </p:cNvSpPr>
            <p:nvPr/>
          </p:nvSpPr>
          <p:spPr bwMode="auto">
            <a:xfrm>
              <a:off x="5940425" y="3560763"/>
              <a:ext cx="901700" cy="301625"/>
            </a:xfrm>
            <a:custGeom>
              <a:avLst/>
              <a:gdLst>
                <a:gd name="T0" fmla="*/ 2147483647 w 111"/>
                <a:gd name="T1" fmla="*/ 0 h 39"/>
                <a:gd name="T2" fmla="*/ 2147483647 w 111"/>
                <a:gd name="T3" fmla="*/ 2147483647 h 39"/>
                <a:gd name="T4" fmla="*/ 2147483647 w 111"/>
                <a:gd name="T5" fmla="*/ 2147483647 h 39"/>
                <a:gd name="T6" fmla="*/ 2147483647 w 111"/>
                <a:gd name="T7" fmla="*/ 2147483647 h 39"/>
                <a:gd name="T8" fmla="*/ 2147483647 w 111"/>
                <a:gd name="T9" fmla="*/ 2147483647 h 39"/>
                <a:gd name="T10" fmla="*/ 2147483647 w 111"/>
                <a:gd name="T11" fmla="*/ 2147483647 h 39"/>
                <a:gd name="T12" fmla="*/ 2147483647 w 111"/>
                <a:gd name="T13" fmla="*/ 2147483647 h 39"/>
                <a:gd name="T14" fmla="*/ 2147483647 w 111"/>
                <a:gd name="T15" fmla="*/ 2147483647 h 39"/>
                <a:gd name="T16" fmla="*/ 2147483647 w 111"/>
                <a:gd name="T17" fmla="*/ 2147483647 h 39"/>
                <a:gd name="T18" fmla="*/ 2147483647 w 111"/>
                <a:gd name="T19" fmla="*/ 2147483647 h 39"/>
                <a:gd name="T20" fmla="*/ 2147483647 w 111"/>
                <a:gd name="T21" fmla="*/ 2147483647 h 39"/>
                <a:gd name="T22" fmla="*/ 2147483647 w 111"/>
                <a:gd name="T23" fmla="*/ 2147483647 h 39"/>
                <a:gd name="T24" fmla="*/ 2147483647 w 111"/>
                <a:gd name="T25" fmla="*/ 2147483647 h 39"/>
                <a:gd name="T26" fmla="*/ 2147483647 w 111"/>
                <a:gd name="T27" fmla="*/ 2147483647 h 39"/>
                <a:gd name="T28" fmla="*/ 2147483647 w 111"/>
                <a:gd name="T29" fmla="*/ 2147483647 h 39"/>
                <a:gd name="T30" fmla="*/ 2147483647 w 111"/>
                <a:gd name="T31" fmla="*/ 2147483647 h 39"/>
                <a:gd name="T32" fmla="*/ 2147483647 w 111"/>
                <a:gd name="T33" fmla="*/ 2147483647 h 39"/>
                <a:gd name="T34" fmla="*/ 2147483647 w 111"/>
                <a:gd name="T35" fmla="*/ 2147483647 h 39"/>
                <a:gd name="T36" fmla="*/ 2147483647 w 111"/>
                <a:gd name="T37" fmla="*/ 2147483647 h 39"/>
                <a:gd name="T38" fmla="*/ 2147483647 w 111"/>
                <a:gd name="T39" fmla="*/ 2147483647 h 39"/>
                <a:gd name="T40" fmla="*/ 2147483647 w 111"/>
                <a:gd name="T41" fmla="*/ 2147483647 h 39"/>
                <a:gd name="T42" fmla="*/ 2147483647 w 111"/>
                <a:gd name="T43" fmla="*/ 2147483647 h 39"/>
                <a:gd name="T44" fmla="*/ 0 w 111"/>
                <a:gd name="T45" fmla="*/ 2147483647 h 39"/>
                <a:gd name="T46" fmla="*/ 2147483647 w 111"/>
                <a:gd name="T47" fmla="*/ 2147483647 h 39"/>
                <a:gd name="T48" fmla="*/ 2147483647 w 111"/>
                <a:gd name="T49" fmla="*/ 2147483647 h 39"/>
                <a:gd name="T50" fmla="*/ 2147483647 w 111"/>
                <a:gd name="T51" fmla="*/ 2147483647 h 39"/>
                <a:gd name="T52" fmla="*/ 2147483647 w 111"/>
                <a:gd name="T53" fmla="*/ 2147483647 h 39"/>
                <a:gd name="T54" fmla="*/ 2147483647 w 111"/>
                <a:gd name="T55" fmla="*/ 2147483647 h 39"/>
                <a:gd name="T56" fmla="*/ 2147483647 w 111"/>
                <a:gd name="T57" fmla="*/ 2147483647 h 39"/>
                <a:gd name="T58" fmla="*/ 2147483647 w 111"/>
                <a:gd name="T59" fmla="*/ 2147483647 h 39"/>
                <a:gd name="T60" fmla="*/ 2147483647 w 111"/>
                <a:gd name="T61" fmla="*/ 2147483647 h 39"/>
                <a:gd name="T62" fmla="*/ 2147483647 w 111"/>
                <a:gd name="T63" fmla="*/ 2147483647 h 39"/>
                <a:gd name="T64" fmla="*/ 2147483647 w 111"/>
                <a:gd name="T65" fmla="*/ 2147483647 h 39"/>
                <a:gd name="T66" fmla="*/ 2147483647 w 111"/>
                <a:gd name="T67" fmla="*/ 2147483647 h 39"/>
                <a:gd name="T68" fmla="*/ 2147483647 w 111"/>
                <a:gd name="T69" fmla="*/ 2147483647 h 39"/>
                <a:gd name="T70" fmla="*/ 2147483647 w 111"/>
                <a:gd name="T71" fmla="*/ 2147483647 h 39"/>
                <a:gd name="T72" fmla="*/ 2147483647 w 111"/>
                <a:gd name="T73" fmla="*/ 2147483647 h 39"/>
                <a:gd name="T74" fmla="*/ 2147483647 w 111"/>
                <a:gd name="T75" fmla="*/ 2147483647 h 39"/>
                <a:gd name="T76" fmla="*/ 2147483647 w 111"/>
                <a:gd name="T77" fmla="*/ 2147483647 h 39"/>
                <a:gd name="T78" fmla="*/ 2147483647 w 111"/>
                <a:gd name="T79" fmla="*/ 2147483647 h 39"/>
                <a:gd name="T80" fmla="*/ 2147483647 w 111"/>
                <a:gd name="T81" fmla="*/ 2147483647 h 39"/>
                <a:gd name="T82" fmla="*/ 2147483647 w 111"/>
                <a:gd name="T83" fmla="*/ 2147483647 h 39"/>
                <a:gd name="T84" fmla="*/ 2147483647 w 111"/>
                <a:gd name="T85" fmla="*/ 2147483647 h 39"/>
                <a:gd name="T86" fmla="*/ 2147483647 w 111"/>
                <a:gd name="T87" fmla="*/ 2147483647 h 39"/>
                <a:gd name="T88" fmla="*/ 2147483647 w 111"/>
                <a:gd name="T89" fmla="*/ 2147483647 h 39"/>
                <a:gd name="T90" fmla="*/ 2147483647 w 111"/>
                <a:gd name="T91" fmla="*/ 2147483647 h 39"/>
                <a:gd name="T92" fmla="*/ 2147483647 w 111"/>
                <a:gd name="T93" fmla="*/ 2147483647 h 39"/>
                <a:gd name="T94" fmla="*/ 2147483647 w 111"/>
                <a:gd name="T95" fmla="*/ 2147483647 h 39"/>
                <a:gd name="T96" fmla="*/ 2147483647 w 111"/>
                <a:gd name="T97" fmla="*/ 2147483647 h 39"/>
                <a:gd name="T98" fmla="*/ 2147483647 w 111"/>
                <a:gd name="T99" fmla="*/ 2147483647 h 39"/>
                <a:gd name="T100" fmla="*/ 2147483647 w 111"/>
                <a:gd name="T101" fmla="*/ 2147483647 h 39"/>
                <a:gd name="T102" fmla="*/ 2147483647 w 111"/>
                <a:gd name="T103" fmla="*/ 2147483647 h 39"/>
                <a:gd name="T104" fmla="*/ 2147483647 w 111"/>
                <a:gd name="T105" fmla="*/ 2147483647 h 39"/>
                <a:gd name="T106" fmla="*/ 2147483647 w 111"/>
                <a:gd name="T107" fmla="*/ 2147483647 h 39"/>
                <a:gd name="T108" fmla="*/ 2147483647 w 111"/>
                <a:gd name="T109" fmla="*/ 2147483647 h 39"/>
                <a:gd name="T110" fmla="*/ 2147483647 w 111"/>
                <a:gd name="T111" fmla="*/ 2147483647 h 39"/>
                <a:gd name="T112" fmla="*/ 2147483647 w 111"/>
                <a:gd name="T113" fmla="*/ 2147483647 h 39"/>
                <a:gd name="T114" fmla="*/ 2147483647 w 111"/>
                <a:gd name="T115" fmla="*/ 0 h 39"/>
                <a:gd name="T116" fmla="*/ 2147483647 w 111"/>
                <a:gd name="T117" fmla="*/ 0 h 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1"/>
                <a:gd name="T178" fmla="*/ 0 h 39"/>
                <a:gd name="T179" fmla="*/ 111 w 111"/>
                <a:gd name="T180" fmla="*/ 39 h 3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3"/>
                  </a:lnTo>
                  <a:lnTo>
                    <a:pt x="6" y="25"/>
                  </a:lnTo>
                  <a:lnTo>
                    <a:pt x="5" y="26"/>
                  </a:lnTo>
                  <a:lnTo>
                    <a:pt x="4" y="30"/>
                  </a:lnTo>
                  <a:lnTo>
                    <a:pt x="2" y="32"/>
                  </a:lnTo>
                  <a:lnTo>
                    <a:pt x="2" y="35"/>
                  </a:lnTo>
                  <a:lnTo>
                    <a:pt x="2" y="38"/>
                  </a:lnTo>
                  <a:lnTo>
                    <a:pt x="0" y="39"/>
                  </a:lnTo>
                  <a:lnTo>
                    <a:pt x="29" y="37"/>
                  </a:lnTo>
                  <a:lnTo>
                    <a:pt x="65" y="34"/>
                  </a:lnTo>
                  <a:lnTo>
                    <a:pt x="78" y="32"/>
                  </a:lnTo>
                  <a:lnTo>
                    <a:pt x="79"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7" y="14"/>
                  </a:lnTo>
                  <a:lnTo>
                    <a:pt x="98" y="14"/>
                  </a:lnTo>
                  <a:lnTo>
                    <a:pt x="98" y="13"/>
                  </a:lnTo>
                  <a:lnTo>
                    <a:pt x="99" y="12"/>
                  </a:lnTo>
                  <a:lnTo>
                    <a:pt x="100" y="13"/>
                  </a:lnTo>
                  <a:lnTo>
                    <a:pt x="101" y="12"/>
                  </a:lnTo>
                  <a:lnTo>
                    <a:pt x="103" y="10"/>
                  </a:lnTo>
                  <a:lnTo>
                    <a:pt x="104" y="10"/>
                  </a:lnTo>
                  <a:lnTo>
                    <a:pt x="106" y="10"/>
                  </a:lnTo>
                  <a:lnTo>
                    <a:pt x="109" y="6"/>
                  </a:lnTo>
                  <a:lnTo>
                    <a:pt x="110" y="5"/>
                  </a:lnTo>
                  <a:lnTo>
                    <a:pt x="111" y="4"/>
                  </a:lnTo>
                  <a:lnTo>
                    <a:pt x="111" y="3"/>
                  </a:lnTo>
                  <a:lnTo>
                    <a:pt x="111" y="1"/>
                  </a:lnTo>
                  <a:lnTo>
                    <a:pt x="111" y="0"/>
                  </a:lnTo>
                  <a:close/>
                </a:path>
              </a:pathLst>
            </a:custGeom>
            <a:pattFill prst="pct20">
              <a:fgClr>
                <a:schemeClr val="tx1"/>
              </a:fgClr>
              <a:bgClr>
                <a:srgbClr val="AA1202"/>
              </a:bgClr>
            </a:pattFill>
            <a:ln w="12700" cmpd="sng">
              <a:solidFill>
                <a:schemeClr val="tx1"/>
              </a:solidFill>
              <a:prstDash val="solid"/>
              <a:round/>
              <a:headEnd/>
              <a:tailEnd/>
            </a:ln>
          </p:spPr>
          <p:txBody>
            <a:bodyPr/>
            <a:lstStyle/>
            <a:p>
              <a:endParaRPr lang="en-US"/>
            </a:p>
          </p:txBody>
        </p:sp>
        <p:sp>
          <p:nvSpPr>
            <p:cNvPr id="38" name="Freeform 36" descr="20%"/>
            <p:cNvSpPr>
              <a:spLocks/>
            </p:cNvSpPr>
            <p:nvPr/>
          </p:nvSpPr>
          <p:spPr bwMode="auto">
            <a:xfrm>
              <a:off x="6175375" y="3824288"/>
              <a:ext cx="423863" cy="641350"/>
            </a:xfrm>
            <a:custGeom>
              <a:avLst/>
              <a:gdLst>
                <a:gd name="T0" fmla="*/ 0 w 52"/>
                <a:gd name="T1" fmla="*/ 2147483647 h 83"/>
                <a:gd name="T2" fmla="*/ 2147483647 w 52"/>
                <a:gd name="T3" fmla="*/ 2147483647 h 83"/>
                <a:gd name="T4" fmla="*/ 0 w 52"/>
                <a:gd name="T5" fmla="*/ 2147483647 h 83"/>
                <a:gd name="T6" fmla="*/ 0 w 52"/>
                <a:gd name="T7" fmla="*/ 2147483647 h 83"/>
                <a:gd name="T8" fmla="*/ 2147483647 w 52"/>
                <a:gd name="T9" fmla="*/ 2147483647 h 83"/>
                <a:gd name="T10" fmla="*/ 2147483647 w 52"/>
                <a:gd name="T11" fmla="*/ 2147483647 h 83"/>
                <a:gd name="T12" fmla="*/ 2147483647 w 52"/>
                <a:gd name="T13" fmla="*/ 2147483647 h 83"/>
                <a:gd name="T14" fmla="*/ 2147483647 w 52"/>
                <a:gd name="T15" fmla="*/ 2147483647 h 83"/>
                <a:gd name="T16" fmla="*/ 2147483647 w 52"/>
                <a:gd name="T17" fmla="*/ 2147483647 h 83"/>
                <a:gd name="T18" fmla="*/ 2147483647 w 52"/>
                <a:gd name="T19" fmla="*/ 2147483647 h 83"/>
                <a:gd name="T20" fmla="*/ 2147483647 w 52"/>
                <a:gd name="T21" fmla="*/ 2147483647 h 83"/>
                <a:gd name="T22" fmla="*/ 2147483647 w 52"/>
                <a:gd name="T23" fmla="*/ 2147483647 h 83"/>
                <a:gd name="T24" fmla="*/ 2147483647 w 52"/>
                <a:gd name="T25" fmla="*/ 2147483647 h 83"/>
                <a:gd name="T26" fmla="*/ 2147483647 w 52"/>
                <a:gd name="T27" fmla="*/ 2147483647 h 83"/>
                <a:gd name="T28" fmla="*/ 2147483647 w 52"/>
                <a:gd name="T29" fmla="*/ 2147483647 h 83"/>
                <a:gd name="T30" fmla="*/ 2147483647 w 52"/>
                <a:gd name="T31" fmla="*/ 2147483647 h 83"/>
                <a:gd name="T32" fmla="*/ 2147483647 w 52"/>
                <a:gd name="T33" fmla="*/ 2147483647 h 83"/>
                <a:gd name="T34" fmla="*/ 2147483647 w 52"/>
                <a:gd name="T35" fmla="*/ 2147483647 h 83"/>
                <a:gd name="T36" fmla="*/ 2147483647 w 52"/>
                <a:gd name="T37" fmla="*/ 2147483647 h 83"/>
                <a:gd name="T38" fmla="*/ 2147483647 w 52"/>
                <a:gd name="T39" fmla="*/ 2147483647 h 83"/>
                <a:gd name="T40" fmla="*/ 2147483647 w 52"/>
                <a:gd name="T41" fmla="*/ 2147483647 h 83"/>
                <a:gd name="T42" fmla="*/ 2147483647 w 52"/>
                <a:gd name="T43" fmla="*/ 2147483647 h 83"/>
                <a:gd name="T44" fmla="*/ 2147483647 w 52"/>
                <a:gd name="T45" fmla="*/ 2147483647 h 83"/>
                <a:gd name="T46" fmla="*/ 2147483647 w 52"/>
                <a:gd name="T47" fmla="*/ 2147483647 h 83"/>
                <a:gd name="T48" fmla="*/ 2147483647 w 52"/>
                <a:gd name="T49" fmla="*/ 2147483647 h 83"/>
                <a:gd name="T50" fmla="*/ 2147483647 w 52"/>
                <a:gd name="T51" fmla="*/ 2147483647 h 83"/>
                <a:gd name="T52" fmla="*/ 2147483647 w 52"/>
                <a:gd name="T53" fmla="*/ 2147483647 h 83"/>
                <a:gd name="T54" fmla="*/ 2147483647 w 52"/>
                <a:gd name="T55" fmla="*/ 2147483647 h 83"/>
                <a:gd name="T56" fmla="*/ 2147483647 w 52"/>
                <a:gd name="T57" fmla="*/ 2147483647 h 83"/>
                <a:gd name="T58" fmla="*/ 2147483647 w 52"/>
                <a:gd name="T59" fmla="*/ 2147483647 h 83"/>
                <a:gd name="T60" fmla="*/ 2147483647 w 52"/>
                <a:gd name="T61" fmla="*/ 2147483647 h 83"/>
                <a:gd name="T62" fmla="*/ 2147483647 w 52"/>
                <a:gd name="T63" fmla="*/ 2147483647 h 83"/>
                <a:gd name="T64" fmla="*/ 2147483647 w 52"/>
                <a:gd name="T65" fmla="*/ 2147483647 h 83"/>
                <a:gd name="T66" fmla="*/ 2147483647 w 52"/>
                <a:gd name="T67" fmla="*/ 2147483647 h 83"/>
                <a:gd name="T68" fmla="*/ 2147483647 w 52"/>
                <a:gd name="T69" fmla="*/ 2147483647 h 83"/>
                <a:gd name="T70" fmla="*/ 2147483647 w 52"/>
                <a:gd name="T71" fmla="*/ 2147483647 h 83"/>
                <a:gd name="T72" fmla="*/ 2147483647 w 52"/>
                <a:gd name="T73" fmla="*/ 2147483647 h 83"/>
                <a:gd name="T74" fmla="*/ 2147483647 w 52"/>
                <a:gd name="T75" fmla="*/ 2147483647 h 83"/>
                <a:gd name="T76" fmla="*/ 2147483647 w 52"/>
                <a:gd name="T77" fmla="*/ 2147483647 h 83"/>
                <a:gd name="T78" fmla="*/ 2147483647 w 52"/>
                <a:gd name="T79" fmla="*/ 2147483647 h 83"/>
                <a:gd name="T80" fmla="*/ 2147483647 w 52"/>
                <a:gd name="T81" fmla="*/ 2147483647 h 83"/>
                <a:gd name="T82" fmla="*/ 2147483647 w 52"/>
                <a:gd name="T83" fmla="*/ 2147483647 h 83"/>
                <a:gd name="T84" fmla="*/ 2147483647 w 52"/>
                <a:gd name="T85" fmla="*/ 2147483647 h 83"/>
                <a:gd name="T86" fmla="*/ 2147483647 w 52"/>
                <a:gd name="T87" fmla="*/ 2147483647 h 83"/>
                <a:gd name="T88" fmla="*/ 2147483647 w 52"/>
                <a:gd name="T89" fmla="*/ 2147483647 h 83"/>
                <a:gd name="T90" fmla="*/ 2147483647 w 52"/>
                <a:gd name="T91" fmla="*/ 2147483647 h 83"/>
                <a:gd name="T92" fmla="*/ 2147483647 w 52"/>
                <a:gd name="T93" fmla="*/ 2147483647 h 83"/>
                <a:gd name="T94" fmla="*/ 2147483647 w 52"/>
                <a:gd name="T95" fmla="*/ 2147483647 h 83"/>
                <a:gd name="T96" fmla="*/ 2147483647 w 52"/>
                <a:gd name="T97" fmla="*/ 2147483647 h 83"/>
                <a:gd name="T98" fmla="*/ 2147483647 w 52"/>
                <a:gd name="T99" fmla="*/ 2147483647 h 83"/>
                <a:gd name="T100" fmla="*/ 2147483647 w 52"/>
                <a:gd name="T101" fmla="*/ 2147483647 h 83"/>
                <a:gd name="T102" fmla="*/ 2147483647 w 52"/>
                <a:gd name="T103" fmla="*/ 0 h 83"/>
                <a:gd name="T104" fmla="*/ 0 w 52"/>
                <a:gd name="T105" fmla="*/ 2147483647 h 83"/>
                <a:gd name="T106" fmla="*/ 0 w 52"/>
                <a:gd name="T107" fmla="*/ 2147483647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83"/>
                <a:gd name="T164" fmla="*/ 52 w 52"/>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8" y="80"/>
                  </a:lnTo>
                  <a:lnTo>
                    <a:pt x="18" y="79"/>
                  </a:lnTo>
                  <a:lnTo>
                    <a:pt x="17" y="79"/>
                  </a:lnTo>
                  <a:lnTo>
                    <a:pt x="17" y="78"/>
                  </a:lnTo>
                  <a:lnTo>
                    <a:pt x="18" y="77"/>
                  </a:lnTo>
                  <a:lnTo>
                    <a:pt x="18" y="76"/>
                  </a:lnTo>
                  <a:lnTo>
                    <a:pt x="16" y="75"/>
                  </a:lnTo>
                  <a:lnTo>
                    <a:pt x="15" y="75"/>
                  </a:lnTo>
                  <a:lnTo>
                    <a:pt x="14" y="73"/>
                  </a:lnTo>
                  <a:lnTo>
                    <a:pt x="14" y="72"/>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close/>
                </a:path>
              </a:pathLst>
            </a:custGeom>
            <a:pattFill prst="pct20">
              <a:fgClr>
                <a:schemeClr val="tx1"/>
              </a:fgClr>
              <a:bgClr>
                <a:srgbClr val="AA1202"/>
              </a:bgClr>
            </a:pattFill>
            <a:ln w="12700" cmpd="sng">
              <a:solidFill>
                <a:schemeClr val="tx1"/>
              </a:solidFill>
              <a:prstDash val="solid"/>
              <a:round/>
              <a:headEnd/>
              <a:tailEnd/>
            </a:ln>
          </p:spPr>
          <p:txBody>
            <a:bodyPr/>
            <a:lstStyle/>
            <a:p>
              <a:endParaRPr lang="en-US"/>
            </a:p>
          </p:txBody>
        </p:sp>
        <p:sp>
          <p:nvSpPr>
            <p:cNvPr id="39" name="Freeform 37"/>
            <p:cNvSpPr>
              <a:spLocks/>
            </p:cNvSpPr>
            <p:nvPr/>
          </p:nvSpPr>
          <p:spPr bwMode="auto">
            <a:xfrm>
              <a:off x="6575425" y="3459163"/>
              <a:ext cx="968375" cy="395287"/>
            </a:xfrm>
            <a:custGeom>
              <a:avLst/>
              <a:gdLst>
                <a:gd name="T0" fmla="*/ 2147483647 w 119"/>
                <a:gd name="T1" fmla="*/ 2147483647 h 51"/>
                <a:gd name="T2" fmla="*/ 2147483647 w 119"/>
                <a:gd name="T3" fmla="*/ 2147483647 h 51"/>
                <a:gd name="T4" fmla="*/ 2147483647 w 119"/>
                <a:gd name="T5" fmla="*/ 2147483647 h 51"/>
                <a:gd name="T6" fmla="*/ 2147483647 w 119"/>
                <a:gd name="T7" fmla="*/ 2147483647 h 51"/>
                <a:gd name="T8" fmla="*/ 2147483647 w 119"/>
                <a:gd name="T9" fmla="*/ 2147483647 h 51"/>
                <a:gd name="T10" fmla="*/ 2147483647 w 119"/>
                <a:gd name="T11" fmla="*/ 2147483647 h 51"/>
                <a:gd name="T12" fmla="*/ 2147483647 w 119"/>
                <a:gd name="T13" fmla="*/ 2147483647 h 51"/>
                <a:gd name="T14" fmla="*/ 2147483647 w 119"/>
                <a:gd name="T15" fmla="*/ 2147483647 h 51"/>
                <a:gd name="T16" fmla="*/ 2147483647 w 119"/>
                <a:gd name="T17" fmla="*/ 2147483647 h 51"/>
                <a:gd name="T18" fmla="*/ 2147483647 w 119"/>
                <a:gd name="T19" fmla="*/ 2147483647 h 51"/>
                <a:gd name="T20" fmla="*/ 2147483647 w 119"/>
                <a:gd name="T21" fmla="*/ 2147483647 h 51"/>
                <a:gd name="T22" fmla="*/ 2147483647 w 119"/>
                <a:gd name="T23" fmla="*/ 2147483647 h 51"/>
                <a:gd name="T24" fmla="*/ 2147483647 w 119"/>
                <a:gd name="T25" fmla="*/ 2147483647 h 51"/>
                <a:gd name="T26" fmla="*/ 2147483647 w 119"/>
                <a:gd name="T27" fmla="*/ 2147483647 h 51"/>
                <a:gd name="T28" fmla="*/ 2147483647 w 119"/>
                <a:gd name="T29" fmla="*/ 2147483647 h 51"/>
                <a:gd name="T30" fmla="*/ 2147483647 w 119"/>
                <a:gd name="T31" fmla="*/ 2147483647 h 51"/>
                <a:gd name="T32" fmla="*/ 2147483647 w 119"/>
                <a:gd name="T33" fmla="*/ 2147483647 h 51"/>
                <a:gd name="T34" fmla="*/ 2147483647 w 119"/>
                <a:gd name="T35" fmla="*/ 2147483647 h 51"/>
                <a:gd name="T36" fmla="*/ 2147483647 w 119"/>
                <a:gd name="T37" fmla="*/ 2147483647 h 51"/>
                <a:gd name="T38" fmla="*/ 2147483647 w 119"/>
                <a:gd name="T39" fmla="*/ 2147483647 h 51"/>
                <a:gd name="T40" fmla="*/ 2147483647 w 119"/>
                <a:gd name="T41" fmla="*/ 2147483647 h 51"/>
                <a:gd name="T42" fmla="*/ 2147483647 w 119"/>
                <a:gd name="T43" fmla="*/ 2147483647 h 51"/>
                <a:gd name="T44" fmla="*/ 2147483647 w 119"/>
                <a:gd name="T45" fmla="*/ 2147483647 h 51"/>
                <a:gd name="T46" fmla="*/ 2147483647 w 119"/>
                <a:gd name="T47" fmla="*/ 2147483647 h 51"/>
                <a:gd name="T48" fmla="*/ 2147483647 w 119"/>
                <a:gd name="T49" fmla="*/ 2147483647 h 51"/>
                <a:gd name="T50" fmla="*/ 2147483647 w 119"/>
                <a:gd name="T51" fmla="*/ 2147483647 h 51"/>
                <a:gd name="T52" fmla="*/ 2147483647 w 119"/>
                <a:gd name="T53" fmla="*/ 2147483647 h 51"/>
                <a:gd name="T54" fmla="*/ 2147483647 w 119"/>
                <a:gd name="T55" fmla="*/ 2147483647 h 51"/>
                <a:gd name="T56" fmla="*/ 2147483647 w 119"/>
                <a:gd name="T57" fmla="*/ 2147483647 h 51"/>
                <a:gd name="T58" fmla="*/ 2147483647 w 119"/>
                <a:gd name="T59" fmla="*/ 2147483647 h 51"/>
                <a:gd name="T60" fmla="*/ 2147483647 w 119"/>
                <a:gd name="T61" fmla="*/ 2147483647 h 51"/>
                <a:gd name="T62" fmla="*/ 2147483647 w 119"/>
                <a:gd name="T63" fmla="*/ 2147483647 h 51"/>
                <a:gd name="T64" fmla="*/ 2147483647 w 119"/>
                <a:gd name="T65" fmla="*/ 2147483647 h 51"/>
                <a:gd name="T66" fmla="*/ 2147483647 w 119"/>
                <a:gd name="T67" fmla="*/ 2147483647 h 51"/>
                <a:gd name="T68" fmla="*/ 2147483647 w 119"/>
                <a:gd name="T69" fmla="*/ 2147483647 h 51"/>
                <a:gd name="T70" fmla="*/ 2147483647 w 119"/>
                <a:gd name="T71" fmla="*/ 2147483647 h 51"/>
                <a:gd name="T72" fmla="*/ 2147483647 w 119"/>
                <a:gd name="T73" fmla="*/ 2147483647 h 51"/>
                <a:gd name="T74" fmla="*/ 2147483647 w 119"/>
                <a:gd name="T75" fmla="*/ 2147483647 h 51"/>
                <a:gd name="T76" fmla="*/ 2147483647 w 119"/>
                <a:gd name="T77" fmla="*/ 2147483647 h 51"/>
                <a:gd name="T78" fmla="*/ 2147483647 w 119"/>
                <a:gd name="T79" fmla="*/ 2147483647 h 51"/>
                <a:gd name="T80" fmla="*/ 2147483647 w 119"/>
                <a:gd name="T81" fmla="*/ 2147483647 h 51"/>
                <a:gd name="T82" fmla="*/ 2147483647 w 119"/>
                <a:gd name="T83" fmla="*/ 2147483647 h 51"/>
                <a:gd name="T84" fmla="*/ 2147483647 w 119"/>
                <a:gd name="T85" fmla="*/ 2147483647 h 51"/>
                <a:gd name="T86" fmla="*/ 2147483647 w 119"/>
                <a:gd name="T87" fmla="*/ 2147483647 h 51"/>
                <a:gd name="T88" fmla="*/ 2147483647 w 119"/>
                <a:gd name="T89" fmla="*/ 2147483647 h 51"/>
                <a:gd name="T90" fmla="*/ 2147483647 w 119"/>
                <a:gd name="T91" fmla="*/ 2147483647 h 51"/>
                <a:gd name="T92" fmla="*/ 2147483647 w 119"/>
                <a:gd name="T93" fmla="*/ 2147483647 h 51"/>
                <a:gd name="T94" fmla="*/ 2147483647 w 119"/>
                <a:gd name="T95" fmla="*/ 2147483647 h 51"/>
                <a:gd name="T96" fmla="*/ 2147483647 w 119"/>
                <a:gd name="T97" fmla="*/ 2147483647 h 51"/>
                <a:gd name="T98" fmla="*/ 0 w 119"/>
                <a:gd name="T99" fmla="*/ 2147483647 h 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
                <a:gd name="T151" fmla="*/ 0 h 51"/>
                <a:gd name="T152" fmla="*/ 119 w 119"/>
                <a:gd name="T153" fmla="*/ 51 h 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 h="51">
                  <a:moveTo>
                    <a:pt x="0" y="45"/>
                  </a:moveTo>
                  <a:lnTo>
                    <a:pt x="1"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9" y="27"/>
                  </a:lnTo>
                  <a:lnTo>
                    <a:pt x="20" y="27"/>
                  </a:lnTo>
                  <a:lnTo>
                    <a:pt x="20" y="26"/>
                  </a:lnTo>
                  <a:lnTo>
                    <a:pt x="21" y="25"/>
                  </a:lnTo>
                  <a:lnTo>
                    <a:pt x="22" y="26"/>
                  </a:lnTo>
                  <a:lnTo>
                    <a:pt x="23" y="25"/>
                  </a:lnTo>
                  <a:lnTo>
                    <a:pt x="25" y="23"/>
                  </a:lnTo>
                  <a:lnTo>
                    <a:pt x="26" y="23"/>
                  </a:lnTo>
                  <a:lnTo>
                    <a:pt x="28" y="23"/>
                  </a:lnTo>
                  <a:lnTo>
                    <a:pt x="31" y="19"/>
                  </a:lnTo>
                  <a:lnTo>
                    <a:pt x="32" y="18"/>
                  </a:lnTo>
                  <a:lnTo>
                    <a:pt x="33" y="17"/>
                  </a:lnTo>
                  <a:lnTo>
                    <a:pt x="33" y="16"/>
                  </a:lnTo>
                  <a:lnTo>
                    <a:pt x="33" y="14"/>
                  </a:lnTo>
                  <a:lnTo>
                    <a:pt x="33" y="13"/>
                  </a:lnTo>
                  <a:lnTo>
                    <a:pt x="37" y="12"/>
                  </a:lnTo>
                  <a:lnTo>
                    <a:pt x="37" y="13"/>
                  </a:lnTo>
                  <a:lnTo>
                    <a:pt x="40" y="13"/>
                  </a:lnTo>
                  <a:lnTo>
                    <a:pt x="42" y="12"/>
                  </a:lnTo>
                  <a:lnTo>
                    <a:pt x="78" y="7"/>
                  </a:lnTo>
                  <a:lnTo>
                    <a:pt x="112" y="0"/>
                  </a:lnTo>
                  <a:lnTo>
                    <a:pt x="113" y="1"/>
                  </a:lnTo>
                  <a:lnTo>
                    <a:pt x="114" y="2"/>
                  </a:lnTo>
                  <a:lnTo>
                    <a:pt x="115" y="3"/>
                  </a:lnTo>
                  <a:lnTo>
                    <a:pt x="116" y="5"/>
                  </a:lnTo>
                  <a:lnTo>
                    <a:pt x="116" y="6"/>
                  </a:lnTo>
                  <a:lnTo>
                    <a:pt x="115" y="5"/>
                  </a:lnTo>
                  <a:lnTo>
                    <a:pt x="114" y="5"/>
                  </a:lnTo>
                  <a:lnTo>
                    <a:pt x="113" y="5"/>
                  </a:lnTo>
                  <a:lnTo>
                    <a:pt x="112" y="5"/>
                  </a:lnTo>
                  <a:lnTo>
                    <a:pt x="113" y="6"/>
                  </a:lnTo>
                  <a:lnTo>
                    <a:pt x="110" y="8"/>
                  </a:lnTo>
                  <a:lnTo>
                    <a:pt x="109" y="8"/>
                  </a:lnTo>
                  <a:lnTo>
                    <a:pt x="108" y="10"/>
                  </a:lnTo>
                  <a:lnTo>
                    <a:pt x="106" y="10"/>
                  </a:lnTo>
                  <a:lnTo>
                    <a:pt x="105" y="11"/>
                  </a:lnTo>
                  <a:lnTo>
                    <a:pt x="105" y="12"/>
                  </a:lnTo>
                  <a:lnTo>
                    <a:pt x="106" y="12"/>
                  </a:lnTo>
                  <a:lnTo>
                    <a:pt x="108" y="11"/>
                  </a:lnTo>
                  <a:lnTo>
                    <a:pt x="111" y="10"/>
                  </a:lnTo>
                  <a:lnTo>
                    <a:pt x="112" y="9"/>
                  </a:lnTo>
                  <a:lnTo>
                    <a:pt x="114" y="9"/>
                  </a:lnTo>
                  <a:lnTo>
                    <a:pt x="114" y="10"/>
                  </a:lnTo>
                  <a:lnTo>
                    <a:pt x="114" y="11"/>
                  </a:lnTo>
                  <a:lnTo>
                    <a:pt x="115" y="12"/>
                  </a:lnTo>
                  <a:lnTo>
                    <a:pt x="115" y="11"/>
                  </a:lnTo>
                  <a:lnTo>
                    <a:pt x="116" y="11"/>
                  </a:lnTo>
                  <a:lnTo>
                    <a:pt x="117" y="9"/>
                  </a:lnTo>
                  <a:lnTo>
                    <a:pt x="118" y="9"/>
                  </a:lnTo>
                  <a:lnTo>
                    <a:pt x="119" y="11"/>
                  </a:lnTo>
                  <a:lnTo>
                    <a:pt x="119" y="14"/>
                  </a:lnTo>
                  <a:lnTo>
                    <a:pt x="119" y="15"/>
                  </a:lnTo>
                  <a:lnTo>
                    <a:pt x="117" y="16"/>
                  </a:lnTo>
                  <a:lnTo>
                    <a:pt x="117" y="17"/>
                  </a:lnTo>
                  <a:lnTo>
                    <a:pt x="117" y="18"/>
                  </a:lnTo>
                  <a:lnTo>
                    <a:pt x="115" y="19"/>
                  </a:lnTo>
                  <a:lnTo>
                    <a:pt x="114" y="19"/>
                  </a:lnTo>
                  <a:lnTo>
                    <a:pt x="113" y="20"/>
                  </a:lnTo>
                  <a:lnTo>
                    <a:pt x="111" y="20"/>
                  </a:lnTo>
                  <a:lnTo>
                    <a:pt x="110" y="20"/>
                  </a:lnTo>
                  <a:lnTo>
                    <a:pt x="109" y="19"/>
                  </a:lnTo>
                  <a:lnTo>
                    <a:pt x="109" y="18"/>
                  </a:lnTo>
                  <a:lnTo>
                    <a:pt x="108" y="18"/>
                  </a:lnTo>
                  <a:lnTo>
                    <a:pt x="108" y="20"/>
                  </a:lnTo>
                  <a:lnTo>
                    <a:pt x="108" y="21"/>
                  </a:lnTo>
                  <a:lnTo>
                    <a:pt x="108" y="22"/>
                  </a:lnTo>
                  <a:lnTo>
                    <a:pt x="109" y="22"/>
                  </a:lnTo>
                  <a:lnTo>
                    <a:pt x="110" y="23"/>
                  </a:lnTo>
                  <a:lnTo>
                    <a:pt x="110" y="24"/>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6"/>
                  </a:lnTo>
                  <a:lnTo>
                    <a:pt x="49" y="35"/>
                  </a:lnTo>
                  <a:lnTo>
                    <a:pt x="31" y="37"/>
                  </a:lnTo>
                  <a:lnTo>
                    <a:pt x="30" y="37"/>
                  </a:lnTo>
                  <a:lnTo>
                    <a:pt x="30" y="38"/>
                  </a:lnTo>
                  <a:lnTo>
                    <a:pt x="26" y="40"/>
                  </a:lnTo>
                  <a:lnTo>
                    <a:pt x="25" y="40"/>
                  </a:lnTo>
                  <a:lnTo>
                    <a:pt x="21" y="42"/>
                  </a:lnTo>
                  <a:lnTo>
                    <a:pt x="0" y="45"/>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0" name="Freeform 38" descr="20%"/>
            <p:cNvSpPr>
              <a:spLocks/>
            </p:cNvSpPr>
            <p:nvPr/>
          </p:nvSpPr>
          <p:spPr bwMode="auto">
            <a:xfrm>
              <a:off x="5449888" y="3660775"/>
              <a:ext cx="547687" cy="479425"/>
            </a:xfrm>
            <a:custGeom>
              <a:avLst/>
              <a:gdLst>
                <a:gd name="T0" fmla="*/ 0 w 67"/>
                <a:gd name="T1" fmla="*/ 2147483647 h 62"/>
                <a:gd name="T2" fmla="*/ 2147483647 w 67"/>
                <a:gd name="T3" fmla="*/ 0 h 62"/>
                <a:gd name="T4" fmla="*/ 2147483647 w 67"/>
                <a:gd name="T5" fmla="*/ 2147483647 h 62"/>
                <a:gd name="T6" fmla="*/ 2147483647 w 67"/>
                <a:gd name="T7" fmla="*/ 2147483647 h 62"/>
                <a:gd name="T8" fmla="*/ 2147483647 w 67"/>
                <a:gd name="T9" fmla="*/ 2147483647 h 62"/>
                <a:gd name="T10" fmla="*/ 2147483647 w 67"/>
                <a:gd name="T11" fmla="*/ 2147483647 h 62"/>
                <a:gd name="T12" fmla="*/ 2147483647 w 67"/>
                <a:gd name="T13" fmla="*/ 2147483647 h 62"/>
                <a:gd name="T14" fmla="*/ 2147483647 w 67"/>
                <a:gd name="T15" fmla="*/ 2147483647 h 62"/>
                <a:gd name="T16" fmla="*/ 2147483647 w 67"/>
                <a:gd name="T17" fmla="*/ 2147483647 h 62"/>
                <a:gd name="T18" fmla="*/ 2147483647 w 67"/>
                <a:gd name="T19" fmla="*/ 2147483647 h 62"/>
                <a:gd name="T20" fmla="*/ 2147483647 w 67"/>
                <a:gd name="T21" fmla="*/ 2147483647 h 62"/>
                <a:gd name="T22" fmla="*/ 2147483647 w 67"/>
                <a:gd name="T23" fmla="*/ 2147483647 h 62"/>
                <a:gd name="T24" fmla="*/ 2147483647 w 67"/>
                <a:gd name="T25" fmla="*/ 2147483647 h 62"/>
                <a:gd name="T26" fmla="*/ 2147483647 w 67"/>
                <a:gd name="T27" fmla="*/ 2147483647 h 62"/>
                <a:gd name="T28" fmla="*/ 2147483647 w 67"/>
                <a:gd name="T29" fmla="*/ 2147483647 h 62"/>
                <a:gd name="T30" fmla="*/ 2147483647 w 67"/>
                <a:gd name="T31" fmla="*/ 2147483647 h 62"/>
                <a:gd name="T32" fmla="*/ 2147483647 w 67"/>
                <a:gd name="T33" fmla="*/ 2147483647 h 62"/>
                <a:gd name="T34" fmla="*/ 2147483647 w 67"/>
                <a:gd name="T35" fmla="*/ 2147483647 h 62"/>
                <a:gd name="T36" fmla="*/ 2147483647 w 67"/>
                <a:gd name="T37" fmla="*/ 2147483647 h 62"/>
                <a:gd name="T38" fmla="*/ 2147483647 w 67"/>
                <a:gd name="T39" fmla="*/ 2147483647 h 62"/>
                <a:gd name="T40" fmla="*/ 2147483647 w 67"/>
                <a:gd name="T41" fmla="*/ 2147483647 h 62"/>
                <a:gd name="T42" fmla="*/ 2147483647 w 67"/>
                <a:gd name="T43" fmla="*/ 2147483647 h 62"/>
                <a:gd name="T44" fmla="*/ 2147483647 w 67"/>
                <a:gd name="T45" fmla="*/ 2147483647 h 62"/>
                <a:gd name="T46" fmla="*/ 2147483647 w 67"/>
                <a:gd name="T47" fmla="*/ 2147483647 h 62"/>
                <a:gd name="T48" fmla="*/ 2147483647 w 67"/>
                <a:gd name="T49" fmla="*/ 2147483647 h 62"/>
                <a:gd name="T50" fmla="*/ 2147483647 w 67"/>
                <a:gd name="T51" fmla="*/ 2147483647 h 62"/>
                <a:gd name="T52" fmla="*/ 2147483647 w 67"/>
                <a:gd name="T53" fmla="*/ 2147483647 h 62"/>
                <a:gd name="T54" fmla="*/ 2147483647 w 67"/>
                <a:gd name="T55" fmla="*/ 2147483647 h 62"/>
                <a:gd name="T56" fmla="*/ 2147483647 w 67"/>
                <a:gd name="T57" fmla="*/ 2147483647 h 62"/>
                <a:gd name="T58" fmla="*/ 2147483647 w 67"/>
                <a:gd name="T59" fmla="*/ 2147483647 h 62"/>
                <a:gd name="T60" fmla="*/ 2147483647 w 67"/>
                <a:gd name="T61" fmla="*/ 2147483647 h 62"/>
                <a:gd name="T62" fmla="*/ 2147483647 w 67"/>
                <a:gd name="T63" fmla="*/ 2147483647 h 62"/>
                <a:gd name="T64" fmla="*/ 2147483647 w 67"/>
                <a:gd name="T65" fmla="*/ 2147483647 h 62"/>
                <a:gd name="T66" fmla="*/ 2147483647 w 67"/>
                <a:gd name="T67" fmla="*/ 2147483647 h 62"/>
                <a:gd name="T68" fmla="*/ 2147483647 w 67"/>
                <a:gd name="T69" fmla="*/ 2147483647 h 62"/>
                <a:gd name="T70" fmla="*/ 2147483647 w 67"/>
                <a:gd name="T71" fmla="*/ 2147483647 h 62"/>
                <a:gd name="T72" fmla="*/ 2147483647 w 67"/>
                <a:gd name="T73" fmla="*/ 2147483647 h 62"/>
                <a:gd name="T74" fmla="*/ 2147483647 w 67"/>
                <a:gd name="T75" fmla="*/ 2147483647 h 62"/>
                <a:gd name="T76" fmla="*/ 2147483647 w 67"/>
                <a:gd name="T77" fmla="*/ 2147483647 h 62"/>
                <a:gd name="T78" fmla="*/ 2147483647 w 67"/>
                <a:gd name="T79" fmla="*/ 2147483647 h 62"/>
                <a:gd name="T80" fmla="*/ 2147483647 w 67"/>
                <a:gd name="T81" fmla="*/ 2147483647 h 62"/>
                <a:gd name="T82" fmla="*/ 2147483647 w 67"/>
                <a:gd name="T83" fmla="*/ 2147483647 h 62"/>
                <a:gd name="T84" fmla="*/ 2147483647 w 67"/>
                <a:gd name="T85" fmla="*/ 2147483647 h 62"/>
                <a:gd name="T86" fmla="*/ 2147483647 w 67"/>
                <a:gd name="T87" fmla="*/ 2147483647 h 62"/>
                <a:gd name="T88" fmla="*/ 2147483647 w 67"/>
                <a:gd name="T89" fmla="*/ 2147483647 h 62"/>
                <a:gd name="T90" fmla="*/ 2147483647 w 67"/>
                <a:gd name="T91" fmla="*/ 2147483647 h 62"/>
                <a:gd name="T92" fmla="*/ 2147483647 w 67"/>
                <a:gd name="T93" fmla="*/ 2147483647 h 62"/>
                <a:gd name="T94" fmla="*/ 2147483647 w 67"/>
                <a:gd name="T95" fmla="*/ 2147483647 h 62"/>
                <a:gd name="T96" fmla="*/ 0 w 67"/>
                <a:gd name="T97" fmla="*/ 2147483647 h 62"/>
                <a:gd name="T98" fmla="*/ 0 w 67"/>
                <a:gd name="T99" fmla="*/ 2147483647 h 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7"/>
                <a:gd name="T151" fmla="*/ 0 h 62"/>
                <a:gd name="T152" fmla="*/ 67 w 67"/>
                <a:gd name="T153" fmla="*/ 62 h 6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7" h="62">
                  <a:moveTo>
                    <a:pt x="0" y="3"/>
                  </a:moveTo>
                  <a:lnTo>
                    <a:pt x="60" y="0"/>
                  </a:lnTo>
                  <a:lnTo>
                    <a:pt x="60" y="1"/>
                  </a:lnTo>
                  <a:lnTo>
                    <a:pt x="61" y="2"/>
                  </a:lnTo>
                  <a:lnTo>
                    <a:pt x="62" y="3"/>
                  </a:lnTo>
                  <a:lnTo>
                    <a:pt x="61" y="5"/>
                  </a:lnTo>
                  <a:lnTo>
                    <a:pt x="60" y="6"/>
                  </a:lnTo>
                  <a:lnTo>
                    <a:pt x="58" y="8"/>
                  </a:lnTo>
                  <a:lnTo>
                    <a:pt x="58" y="9"/>
                  </a:lnTo>
                  <a:lnTo>
                    <a:pt x="67" y="9"/>
                  </a:lnTo>
                  <a:lnTo>
                    <a:pt x="67" y="10"/>
                  </a:lnTo>
                  <a:lnTo>
                    <a:pt x="66" y="12"/>
                  </a:lnTo>
                  <a:lnTo>
                    <a:pt x="65" y="13"/>
                  </a:lnTo>
                  <a:lnTo>
                    <a:pt x="64" y="17"/>
                  </a:lnTo>
                  <a:lnTo>
                    <a:pt x="62" y="19"/>
                  </a:lnTo>
                  <a:lnTo>
                    <a:pt x="62" y="22"/>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8"/>
                  </a:lnTo>
                  <a:lnTo>
                    <a:pt x="49" y="60"/>
                  </a:lnTo>
                  <a:lnTo>
                    <a:pt x="50" y="61"/>
                  </a:lnTo>
                  <a:lnTo>
                    <a:pt x="8" y="62"/>
                  </a:lnTo>
                  <a:lnTo>
                    <a:pt x="8" y="53"/>
                  </a:lnTo>
                  <a:lnTo>
                    <a:pt x="6" y="52"/>
                  </a:lnTo>
                  <a:lnTo>
                    <a:pt x="4" y="53"/>
                  </a:lnTo>
                  <a:lnTo>
                    <a:pt x="2" y="51"/>
                  </a:lnTo>
                  <a:lnTo>
                    <a:pt x="2" y="22"/>
                  </a:lnTo>
                  <a:lnTo>
                    <a:pt x="0" y="3"/>
                  </a:lnTo>
                  <a:close/>
                </a:path>
              </a:pathLst>
            </a:custGeom>
            <a:pattFill prst="pct20">
              <a:fgClr>
                <a:schemeClr val="tx1"/>
              </a:fgClr>
              <a:bgClr>
                <a:srgbClr val="AA1202"/>
              </a:bgClr>
            </a:pattFill>
            <a:ln w="12700" cmpd="sng">
              <a:solidFill>
                <a:schemeClr val="tx1"/>
              </a:solidFill>
              <a:prstDash val="solid"/>
              <a:round/>
              <a:headEnd/>
              <a:tailEnd/>
            </a:ln>
          </p:spPr>
          <p:txBody>
            <a:bodyPr/>
            <a:lstStyle/>
            <a:p>
              <a:endParaRPr lang="en-US"/>
            </a:p>
          </p:txBody>
        </p:sp>
        <p:grpSp>
          <p:nvGrpSpPr>
            <p:cNvPr id="41" name="Group 43"/>
            <p:cNvGrpSpPr>
              <a:grpSpLocks/>
            </p:cNvGrpSpPr>
            <p:nvPr/>
          </p:nvGrpSpPr>
          <p:grpSpPr bwMode="auto">
            <a:xfrm>
              <a:off x="1155700" y="3886200"/>
              <a:ext cx="2009775" cy="1390650"/>
              <a:chOff x="768" y="2832"/>
              <a:chExt cx="1203" cy="876"/>
            </a:xfrm>
          </p:grpSpPr>
          <p:sp>
            <p:nvSpPr>
              <p:cNvPr id="64" name="Freeform 40"/>
              <p:cNvSpPr>
                <a:spLocks/>
              </p:cNvSpPr>
              <p:nvPr/>
            </p:nvSpPr>
            <p:spPr bwMode="auto">
              <a:xfrm>
                <a:off x="1056" y="2832"/>
                <a:ext cx="915" cy="780"/>
              </a:xfrm>
              <a:custGeom>
                <a:avLst/>
                <a:gdLst>
                  <a:gd name="T0" fmla="*/ 185735 w 188"/>
                  <a:gd name="T1" fmla="*/ 415686 h 160"/>
                  <a:gd name="T2" fmla="*/ 346790 w 188"/>
                  <a:gd name="T3" fmla="*/ 537127 h 160"/>
                  <a:gd name="T4" fmla="*/ 240149 w 188"/>
                  <a:gd name="T5" fmla="*/ 671497 h 160"/>
                  <a:gd name="T6" fmla="*/ 213166 w 188"/>
                  <a:gd name="T7" fmla="*/ 578360 h 160"/>
                  <a:gd name="T8" fmla="*/ 65593 w 188"/>
                  <a:gd name="T9" fmla="*/ 738231 h 160"/>
                  <a:gd name="T10" fmla="*/ 147578 w 188"/>
                  <a:gd name="T11" fmla="*/ 859082 h 160"/>
                  <a:gd name="T12" fmla="*/ 357969 w 188"/>
                  <a:gd name="T13" fmla="*/ 817845 h 160"/>
                  <a:gd name="T14" fmla="*/ 292381 w 188"/>
                  <a:gd name="T15" fmla="*/ 994066 h 160"/>
                  <a:gd name="T16" fmla="*/ 240149 w 188"/>
                  <a:gd name="T17" fmla="*/ 1060088 h 160"/>
                  <a:gd name="T18" fmla="*/ 133507 w 188"/>
                  <a:gd name="T19" fmla="*/ 1101345 h 160"/>
                  <a:gd name="T20" fmla="*/ 79094 w 188"/>
                  <a:gd name="T21" fmla="*/ 1316021 h 160"/>
                  <a:gd name="T22" fmla="*/ 147578 w 188"/>
                  <a:gd name="T23" fmla="*/ 1437438 h 160"/>
                  <a:gd name="T24" fmla="*/ 292381 w 188"/>
                  <a:gd name="T25" fmla="*/ 1503484 h 160"/>
                  <a:gd name="T26" fmla="*/ 292381 w 188"/>
                  <a:gd name="T27" fmla="*/ 1610763 h 160"/>
                  <a:gd name="T28" fmla="*/ 464046 w 188"/>
                  <a:gd name="T29" fmla="*/ 1652020 h 160"/>
                  <a:gd name="T30" fmla="*/ 557186 w 188"/>
                  <a:gd name="T31" fmla="*/ 1676927 h 160"/>
                  <a:gd name="T32" fmla="*/ 384952 w 188"/>
                  <a:gd name="T33" fmla="*/ 1891480 h 160"/>
                  <a:gd name="T34" fmla="*/ 251328 w 188"/>
                  <a:gd name="T35" fmla="*/ 1973970 h 160"/>
                  <a:gd name="T36" fmla="*/ 40932 w 188"/>
                  <a:gd name="T37" fmla="*/ 2081274 h 160"/>
                  <a:gd name="T38" fmla="*/ 40932 w 188"/>
                  <a:gd name="T39" fmla="*/ 2147413 h 160"/>
                  <a:gd name="T40" fmla="*/ 384952 w 188"/>
                  <a:gd name="T41" fmla="*/ 1998877 h 160"/>
                  <a:gd name="T42" fmla="*/ 824907 w 188"/>
                  <a:gd name="T43" fmla="*/ 1610763 h 160"/>
                  <a:gd name="T44" fmla="*/ 783858 w 188"/>
                  <a:gd name="T45" fmla="*/ 1569623 h 160"/>
                  <a:gd name="T46" fmla="*/ 1024002 w 188"/>
                  <a:gd name="T47" fmla="*/ 1274788 h 160"/>
                  <a:gd name="T48" fmla="*/ 955640 w 188"/>
                  <a:gd name="T49" fmla="*/ 1354377 h 160"/>
                  <a:gd name="T50" fmla="*/ 969593 w 188"/>
                  <a:gd name="T51" fmla="*/ 1462227 h 160"/>
                  <a:gd name="T52" fmla="*/ 955640 w 188"/>
                  <a:gd name="T53" fmla="*/ 1531169 h 160"/>
                  <a:gd name="T54" fmla="*/ 1144125 w 188"/>
                  <a:gd name="T55" fmla="*/ 1423300 h 160"/>
                  <a:gd name="T56" fmla="*/ 1144125 w 188"/>
                  <a:gd name="T57" fmla="*/ 1316021 h 160"/>
                  <a:gd name="T58" fmla="*/ 1423025 w 188"/>
                  <a:gd name="T59" fmla="*/ 1382067 h 160"/>
                  <a:gd name="T60" fmla="*/ 1608740 w 188"/>
                  <a:gd name="T61" fmla="*/ 1354377 h 160"/>
                  <a:gd name="T62" fmla="*/ 1927983 w 188"/>
                  <a:gd name="T63" fmla="*/ 1462227 h 160"/>
                  <a:gd name="T64" fmla="*/ 2034624 w 188"/>
                  <a:gd name="T65" fmla="*/ 1597216 h 160"/>
                  <a:gd name="T66" fmla="*/ 2206883 w 188"/>
                  <a:gd name="T67" fmla="*/ 1718160 h 160"/>
                  <a:gd name="T68" fmla="*/ 2498670 w 188"/>
                  <a:gd name="T69" fmla="*/ 1745845 h 160"/>
                  <a:gd name="T70" fmla="*/ 2457738 w 188"/>
                  <a:gd name="T71" fmla="*/ 1569623 h 160"/>
                  <a:gd name="T72" fmla="*/ 2340390 w 188"/>
                  <a:gd name="T73" fmla="*/ 1544717 h 160"/>
                  <a:gd name="T74" fmla="*/ 2165951 w 188"/>
                  <a:gd name="T75" fmla="*/ 1423300 h 160"/>
                  <a:gd name="T76" fmla="*/ 1952664 w 188"/>
                  <a:gd name="T77" fmla="*/ 1274788 h 160"/>
                  <a:gd name="T78" fmla="*/ 1873570 w 188"/>
                  <a:gd name="T79" fmla="*/ 1382067 h 160"/>
                  <a:gd name="T80" fmla="*/ 1714812 w 188"/>
                  <a:gd name="T81" fmla="*/ 1247078 h 160"/>
                  <a:gd name="T82" fmla="*/ 1553763 w 188"/>
                  <a:gd name="T83" fmla="*/ 1073660 h 160"/>
                  <a:gd name="T84" fmla="*/ 1354546 w 188"/>
                  <a:gd name="T85" fmla="*/ 280717 h 160"/>
                  <a:gd name="T86" fmla="*/ 1196241 w 188"/>
                  <a:gd name="T87" fmla="*/ 66046 h 160"/>
                  <a:gd name="T88" fmla="*/ 917477 w 188"/>
                  <a:gd name="T89" fmla="*/ 66046 h 160"/>
                  <a:gd name="T90" fmla="*/ 783858 w 188"/>
                  <a:gd name="T91" fmla="*/ 66046 h 160"/>
                  <a:gd name="T92" fmla="*/ 598118 w 188"/>
                  <a:gd name="T93" fmla="*/ 0 h 160"/>
                  <a:gd name="T94" fmla="*/ 464046 w 188"/>
                  <a:gd name="T95" fmla="*/ 55375 h 160"/>
                  <a:gd name="T96" fmla="*/ 319243 w 188"/>
                  <a:gd name="T97" fmla="*/ 173443 h 160"/>
                  <a:gd name="T98" fmla="*/ 251328 w 188"/>
                  <a:gd name="T99" fmla="*/ 280717 h 160"/>
                  <a:gd name="T100" fmla="*/ 133507 w 188"/>
                  <a:gd name="T101" fmla="*/ 349664 h 1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8"/>
                  <a:gd name="T154" fmla="*/ 0 h 160"/>
                  <a:gd name="T155" fmla="*/ 188 w 188"/>
                  <a:gd name="T156" fmla="*/ 160 h 16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close/>
                  </a:path>
                </a:pathLst>
              </a:custGeom>
              <a:solidFill>
                <a:srgbClr val="FFC66D"/>
              </a:solidFill>
              <a:ln w="12700" cmpd="sng">
                <a:solidFill>
                  <a:schemeClr val="tx1"/>
                </a:solidFill>
                <a:prstDash val="solid"/>
                <a:round/>
                <a:headEnd/>
                <a:tailEnd/>
              </a:ln>
            </p:spPr>
            <p:txBody>
              <a:bodyPr/>
              <a:lstStyle/>
              <a:p>
                <a:endParaRPr lang="en-US"/>
              </a:p>
            </p:txBody>
          </p:sp>
          <p:sp>
            <p:nvSpPr>
              <p:cNvPr id="65" name="Freeform 41"/>
              <p:cNvSpPr>
                <a:spLocks/>
              </p:cNvSpPr>
              <p:nvPr/>
            </p:nvSpPr>
            <p:spPr bwMode="auto">
              <a:xfrm>
                <a:off x="1021" y="3608"/>
                <a:ext cx="20" cy="14"/>
              </a:xfrm>
              <a:custGeom>
                <a:avLst/>
                <a:gdLst>
                  <a:gd name="T0" fmla="*/ 31250 w 4"/>
                  <a:gd name="T1" fmla="*/ 19927 h 3"/>
                  <a:gd name="T2" fmla="*/ 31250 w 4"/>
                  <a:gd name="T3" fmla="*/ 10869 h 3"/>
                  <a:gd name="T4" fmla="*/ 31250 w 4"/>
                  <a:gd name="T5" fmla="*/ 10869 h 3"/>
                  <a:gd name="T6" fmla="*/ 31250 w 4"/>
                  <a:gd name="T7" fmla="*/ 10869 h 3"/>
                  <a:gd name="T8" fmla="*/ 31250 w 4"/>
                  <a:gd name="T9" fmla="*/ 10869 h 3"/>
                  <a:gd name="T10" fmla="*/ 31250 w 4"/>
                  <a:gd name="T11" fmla="*/ 10869 h 3"/>
                  <a:gd name="T12" fmla="*/ 31250 w 4"/>
                  <a:gd name="T13" fmla="*/ 10869 h 3"/>
                  <a:gd name="T14" fmla="*/ 15625 w 4"/>
                  <a:gd name="T15" fmla="*/ 0 h 3"/>
                  <a:gd name="T16" fmla="*/ 15625 w 4"/>
                  <a:gd name="T17" fmla="*/ 0 h 3"/>
                  <a:gd name="T18" fmla="*/ 0 w 4"/>
                  <a:gd name="T19" fmla="*/ 10869 h 3"/>
                  <a:gd name="T20" fmla="*/ 0 w 4"/>
                  <a:gd name="T21" fmla="*/ 10869 h 3"/>
                  <a:gd name="T22" fmla="*/ 0 w 4"/>
                  <a:gd name="T23" fmla="*/ 10869 h 3"/>
                  <a:gd name="T24" fmla="*/ 0 w 4"/>
                  <a:gd name="T25" fmla="*/ 10869 h 3"/>
                  <a:gd name="T26" fmla="*/ 0 w 4"/>
                  <a:gd name="T27" fmla="*/ 10869 h 3"/>
                  <a:gd name="T28" fmla="*/ 0 w 4"/>
                  <a:gd name="T29" fmla="*/ 10869 h 3"/>
                  <a:gd name="T30" fmla="*/ 0 w 4"/>
                  <a:gd name="T31" fmla="*/ 19927 h 3"/>
                  <a:gd name="T32" fmla="*/ 0 w 4"/>
                  <a:gd name="T33" fmla="*/ 19927 h 3"/>
                  <a:gd name="T34" fmla="*/ 15625 w 4"/>
                  <a:gd name="T35" fmla="*/ 19927 h 3"/>
                  <a:gd name="T36" fmla="*/ 15625 w 4"/>
                  <a:gd name="T37" fmla="*/ 19927 h 3"/>
                  <a:gd name="T38" fmla="*/ 15625 w 4"/>
                  <a:gd name="T39" fmla="*/ 30795 h 3"/>
                  <a:gd name="T40" fmla="*/ 31250 w 4"/>
                  <a:gd name="T41" fmla="*/ 30795 h 3"/>
                  <a:gd name="T42" fmla="*/ 31250 w 4"/>
                  <a:gd name="T43" fmla="*/ 30795 h 3"/>
                  <a:gd name="T44" fmla="*/ 46875 w 4"/>
                  <a:gd name="T45" fmla="*/ 30795 h 3"/>
                  <a:gd name="T46" fmla="*/ 46875 w 4"/>
                  <a:gd name="T47" fmla="*/ 30795 h 3"/>
                  <a:gd name="T48" fmla="*/ 62500 w 4"/>
                  <a:gd name="T49" fmla="*/ 19927 h 3"/>
                  <a:gd name="T50" fmla="*/ 62500 w 4"/>
                  <a:gd name="T51" fmla="*/ 19927 h 3"/>
                  <a:gd name="T52" fmla="*/ 62500 w 4"/>
                  <a:gd name="T53" fmla="*/ 19927 h 3"/>
                  <a:gd name="T54" fmla="*/ 62500 w 4"/>
                  <a:gd name="T55" fmla="*/ 10869 h 3"/>
                  <a:gd name="T56" fmla="*/ 62500 w 4"/>
                  <a:gd name="T57" fmla="*/ 10869 h 3"/>
                  <a:gd name="T58" fmla="*/ 62500 w 4"/>
                  <a:gd name="T59" fmla="*/ 10869 h 3"/>
                  <a:gd name="T60" fmla="*/ 62500 w 4"/>
                  <a:gd name="T61" fmla="*/ 10869 h 3"/>
                  <a:gd name="T62" fmla="*/ 62500 w 4"/>
                  <a:gd name="T63" fmla="*/ 10869 h 3"/>
                  <a:gd name="T64" fmla="*/ 62500 w 4"/>
                  <a:gd name="T65" fmla="*/ 0 h 3"/>
                  <a:gd name="T66" fmla="*/ 62500 w 4"/>
                  <a:gd name="T67" fmla="*/ 0 h 3"/>
                  <a:gd name="T68" fmla="*/ 62500 w 4"/>
                  <a:gd name="T69" fmla="*/ 0 h 3"/>
                  <a:gd name="T70" fmla="*/ 62500 w 4"/>
                  <a:gd name="T71" fmla="*/ 0 h 3"/>
                  <a:gd name="T72" fmla="*/ 62500 w 4"/>
                  <a:gd name="T73" fmla="*/ 10869 h 3"/>
                  <a:gd name="T74" fmla="*/ 46875 w 4"/>
                  <a:gd name="T75" fmla="*/ 10869 h 3"/>
                  <a:gd name="T76" fmla="*/ 46875 w 4"/>
                  <a:gd name="T77" fmla="*/ 10869 h 3"/>
                  <a:gd name="T78" fmla="*/ 31250 w 4"/>
                  <a:gd name="T79" fmla="*/ 19927 h 3"/>
                  <a:gd name="T80" fmla="*/ 31250 w 4"/>
                  <a:gd name="T81" fmla="*/ 19927 h 3"/>
                  <a:gd name="T82" fmla="*/ 31250 w 4"/>
                  <a:gd name="T83" fmla="*/ 19927 h 3"/>
                  <a:gd name="T84" fmla="*/ 31250 w 4"/>
                  <a:gd name="T85" fmla="*/ 19927 h 3"/>
                  <a:gd name="T86" fmla="*/ 31250 w 4"/>
                  <a:gd name="T87" fmla="*/ 30795 h 3"/>
                  <a:gd name="T88" fmla="*/ 46875 w 4"/>
                  <a:gd name="T89" fmla="*/ 30795 h 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
                  <a:gd name="T136" fmla="*/ 0 h 3"/>
                  <a:gd name="T137" fmla="*/ 4 w 4"/>
                  <a:gd name="T138" fmla="*/ 3 h 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 h="3">
                    <a:moveTo>
                      <a:pt x="2" y="2"/>
                    </a:moveTo>
                    <a:lnTo>
                      <a:pt x="2" y="1"/>
                    </a:lnTo>
                    <a:lnTo>
                      <a:pt x="1" y="0"/>
                    </a:lnTo>
                    <a:lnTo>
                      <a:pt x="0" y="1"/>
                    </a:lnTo>
                    <a:lnTo>
                      <a:pt x="0" y="2"/>
                    </a:lnTo>
                    <a:lnTo>
                      <a:pt x="1" y="2"/>
                    </a:lnTo>
                    <a:lnTo>
                      <a:pt x="1" y="3"/>
                    </a:lnTo>
                    <a:lnTo>
                      <a:pt x="2" y="3"/>
                    </a:lnTo>
                    <a:lnTo>
                      <a:pt x="3" y="3"/>
                    </a:lnTo>
                    <a:lnTo>
                      <a:pt x="4" y="2"/>
                    </a:lnTo>
                    <a:lnTo>
                      <a:pt x="4" y="1"/>
                    </a:lnTo>
                    <a:lnTo>
                      <a:pt x="4" y="0"/>
                    </a:lnTo>
                    <a:lnTo>
                      <a:pt x="4" y="1"/>
                    </a:lnTo>
                    <a:lnTo>
                      <a:pt x="3" y="1"/>
                    </a:lnTo>
                    <a:lnTo>
                      <a:pt x="2" y="2"/>
                    </a:lnTo>
                    <a:lnTo>
                      <a:pt x="2" y="3"/>
                    </a:lnTo>
                    <a:lnTo>
                      <a:pt x="3" y="3"/>
                    </a:lnTo>
                  </a:path>
                </a:pathLst>
              </a:custGeom>
              <a:solidFill>
                <a:srgbClr val="FFC66D"/>
              </a:solidFill>
              <a:ln w="12700" cmpd="sng">
                <a:solidFill>
                  <a:schemeClr val="tx1"/>
                </a:solidFill>
                <a:prstDash val="solid"/>
                <a:round/>
                <a:headEnd/>
                <a:tailEnd/>
              </a:ln>
            </p:spPr>
            <p:txBody>
              <a:bodyPr/>
              <a:lstStyle/>
              <a:p>
                <a:endParaRPr lang="en-US"/>
              </a:p>
            </p:txBody>
          </p:sp>
          <p:sp>
            <p:nvSpPr>
              <p:cNvPr id="66" name="Freeform 42"/>
              <p:cNvSpPr>
                <a:spLocks/>
              </p:cNvSpPr>
              <p:nvPr/>
            </p:nvSpPr>
            <p:spPr bwMode="auto">
              <a:xfrm>
                <a:off x="978" y="3610"/>
                <a:ext cx="43" cy="30"/>
              </a:xfrm>
              <a:custGeom>
                <a:avLst/>
                <a:gdLst>
                  <a:gd name="T0" fmla="*/ 82335 w 9"/>
                  <a:gd name="T1" fmla="*/ 0 h 6"/>
                  <a:gd name="T2" fmla="*/ 47434 w 9"/>
                  <a:gd name="T3" fmla="*/ 0 h 6"/>
                  <a:gd name="T4" fmla="*/ 34902 w 9"/>
                  <a:gd name="T5" fmla="*/ 15625 h 6"/>
                  <a:gd name="T6" fmla="*/ 34902 w 9"/>
                  <a:gd name="T7" fmla="*/ 15625 h 6"/>
                  <a:gd name="T8" fmla="*/ 34902 w 9"/>
                  <a:gd name="T9" fmla="*/ 31250 h 6"/>
                  <a:gd name="T10" fmla="*/ 34902 w 9"/>
                  <a:gd name="T11" fmla="*/ 46875 h 6"/>
                  <a:gd name="T12" fmla="*/ 24973 w 9"/>
                  <a:gd name="T13" fmla="*/ 46875 h 6"/>
                  <a:gd name="T14" fmla="*/ 24973 w 9"/>
                  <a:gd name="T15" fmla="*/ 46875 h 6"/>
                  <a:gd name="T16" fmla="*/ 12532 w 9"/>
                  <a:gd name="T17" fmla="*/ 46875 h 6"/>
                  <a:gd name="T18" fmla="*/ 12532 w 9"/>
                  <a:gd name="T19" fmla="*/ 62500 h 6"/>
                  <a:gd name="T20" fmla="*/ 12532 w 9"/>
                  <a:gd name="T21" fmla="*/ 78125 h 6"/>
                  <a:gd name="T22" fmla="*/ 0 w 9"/>
                  <a:gd name="T23" fmla="*/ 78125 h 6"/>
                  <a:gd name="T24" fmla="*/ 0 w 9"/>
                  <a:gd name="T25" fmla="*/ 93750 h 6"/>
                  <a:gd name="T26" fmla="*/ 0 w 9"/>
                  <a:gd name="T27" fmla="*/ 93750 h 6"/>
                  <a:gd name="T28" fmla="*/ 0 w 9"/>
                  <a:gd name="T29" fmla="*/ 93750 h 6"/>
                  <a:gd name="T30" fmla="*/ 0 w 9"/>
                  <a:gd name="T31" fmla="*/ 93750 h 6"/>
                  <a:gd name="T32" fmla="*/ 0 w 9"/>
                  <a:gd name="T33" fmla="*/ 93750 h 6"/>
                  <a:gd name="T34" fmla="*/ 0 w 9"/>
                  <a:gd name="T35" fmla="*/ 93750 h 6"/>
                  <a:gd name="T36" fmla="*/ 0 w 9"/>
                  <a:gd name="T37" fmla="*/ 93750 h 6"/>
                  <a:gd name="T38" fmla="*/ 12532 w 9"/>
                  <a:gd name="T39" fmla="*/ 93750 h 6"/>
                  <a:gd name="T40" fmla="*/ 24973 w 9"/>
                  <a:gd name="T41" fmla="*/ 93750 h 6"/>
                  <a:gd name="T42" fmla="*/ 34902 w 9"/>
                  <a:gd name="T43" fmla="*/ 78125 h 6"/>
                  <a:gd name="T44" fmla="*/ 72407 w 9"/>
                  <a:gd name="T45" fmla="*/ 46875 h 6"/>
                  <a:gd name="T46" fmla="*/ 82335 w 9"/>
                  <a:gd name="T47" fmla="*/ 31250 h 6"/>
                  <a:gd name="T48" fmla="*/ 94891 w 9"/>
                  <a:gd name="T49" fmla="*/ 31250 h 6"/>
                  <a:gd name="T50" fmla="*/ 106764 w 9"/>
                  <a:gd name="T51" fmla="*/ 15625 h 6"/>
                  <a:gd name="T52" fmla="*/ 106764 w 9"/>
                  <a:gd name="T53" fmla="*/ 15625 h 6"/>
                  <a:gd name="T54" fmla="*/ 106764 w 9"/>
                  <a:gd name="T55" fmla="*/ 15625 h 6"/>
                  <a:gd name="T56" fmla="*/ 94891 w 9"/>
                  <a:gd name="T57" fmla="*/ 0 h 6"/>
                  <a:gd name="T58" fmla="*/ 94891 w 9"/>
                  <a:gd name="T59" fmla="*/ 0 h 6"/>
                  <a:gd name="T60" fmla="*/ 94891 w 9"/>
                  <a:gd name="T61" fmla="*/ 0 h 6"/>
                  <a:gd name="T62" fmla="*/ 94891 w 9"/>
                  <a:gd name="T63" fmla="*/ 0 h 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
                  <a:gd name="T97" fmla="*/ 0 h 6"/>
                  <a:gd name="T98" fmla="*/ 9 w 9"/>
                  <a:gd name="T99" fmla="*/ 6 h 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 h="6">
                    <a:moveTo>
                      <a:pt x="8" y="0"/>
                    </a:moveTo>
                    <a:lnTo>
                      <a:pt x="7" y="0"/>
                    </a:lnTo>
                    <a:lnTo>
                      <a:pt x="6" y="0"/>
                    </a:lnTo>
                    <a:lnTo>
                      <a:pt x="4" y="0"/>
                    </a:lnTo>
                    <a:lnTo>
                      <a:pt x="4" y="1"/>
                    </a:lnTo>
                    <a:lnTo>
                      <a:pt x="3" y="1"/>
                    </a:lnTo>
                    <a:lnTo>
                      <a:pt x="3" y="2"/>
                    </a:lnTo>
                    <a:lnTo>
                      <a:pt x="3" y="3"/>
                    </a:lnTo>
                    <a:lnTo>
                      <a:pt x="2" y="3"/>
                    </a:lnTo>
                    <a:lnTo>
                      <a:pt x="1" y="3"/>
                    </a:lnTo>
                    <a:lnTo>
                      <a:pt x="1" y="4"/>
                    </a:lnTo>
                    <a:lnTo>
                      <a:pt x="1" y="5"/>
                    </a:lnTo>
                    <a:lnTo>
                      <a:pt x="0" y="5"/>
                    </a:lnTo>
                    <a:lnTo>
                      <a:pt x="0" y="6"/>
                    </a:lnTo>
                    <a:lnTo>
                      <a:pt x="1" y="6"/>
                    </a:lnTo>
                    <a:lnTo>
                      <a:pt x="2" y="6"/>
                    </a:lnTo>
                    <a:lnTo>
                      <a:pt x="2" y="5"/>
                    </a:lnTo>
                    <a:lnTo>
                      <a:pt x="3" y="5"/>
                    </a:lnTo>
                    <a:lnTo>
                      <a:pt x="5" y="4"/>
                    </a:lnTo>
                    <a:lnTo>
                      <a:pt x="6" y="3"/>
                    </a:lnTo>
                    <a:lnTo>
                      <a:pt x="7" y="2"/>
                    </a:lnTo>
                    <a:lnTo>
                      <a:pt x="8" y="2"/>
                    </a:lnTo>
                    <a:lnTo>
                      <a:pt x="9" y="1"/>
                    </a:lnTo>
                    <a:lnTo>
                      <a:pt x="8"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67" name="Freeform 43"/>
              <p:cNvSpPr>
                <a:spLocks/>
              </p:cNvSpPr>
              <p:nvPr/>
            </p:nvSpPr>
            <p:spPr bwMode="auto">
              <a:xfrm>
                <a:off x="934" y="3632"/>
                <a:ext cx="44" cy="34"/>
              </a:xfrm>
              <a:custGeom>
                <a:avLst/>
                <a:gdLst>
                  <a:gd name="T0" fmla="*/ 109135 w 9"/>
                  <a:gd name="T1" fmla="*/ 40674 h 7"/>
                  <a:gd name="T2" fmla="*/ 109135 w 9"/>
                  <a:gd name="T3" fmla="*/ 13401 h 7"/>
                  <a:gd name="T4" fmla="*/ 66826 w 9"/>
                  <a:gd name="T5" fmla="*/ 40674 h 7"/>
                  <a:gd name="T6" fmla="*/ 55978 w 9"/>
                  <a:gd name="T7" fmla="*/ 51219 h 7"/>
                  <a:gd name="T8" fmla="*/ 55978 w 9"/>
                  <a:gd name="T9" fmla="*/ 51219 h 7"/>
                  <a:gd name="T10" fmla="*/ 28038 w 9"/>
                  <a:gd name="T11" fmla="*/ 65091 h 7"/>
                  <a:gd name="T12" fmla="*/ 13669 w 9"/>
                  <a:gd name="T13" fmla="*/ 78491 h 7"/>
                  <a:gd name="T14" fmla="*/ 0 w 9"/>
                  <a:gd name="T15" fmla="*/ 78491 h 7"/>
                  <a:gd name="T16" fmla="*/ 28038 w 9"/>
                  <a:gd name="T17" fmla="*/ 78491 h 7"/>
                  <a:gd name="T18" fmla="*/ 41707 w 9"/>
                  <a:gd name="T19" fmla="*/ 65091 h 7"/>
                  <a:gd name="T20" fmla="*/ 81097 w 9"/>
                  <a:gd name="T21" fmla="*/ 51219 h 7"/>
                  <a:gd name="T22" fmla="*/ 109135 w 9"/>
                  <a:gd name="T23" fmla="*/ 40674 h 7"/>
                  <a:gd name="T24" fmla="*/ 109135 w 9"/>
                  <a:gd name="T25" fmla="*/ 40674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7"/>
                  <a:gd name="T41" fmla="*/ 9 w 9"/>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rgbClr val="FFC66D"/>
              </a:solidFill>
              <a:ln w="12700" cmpd="sng">
                <a:solidFill>
                  <a:schemeClr val="tx1"/>
                </a:solidFill>
                <a:prstDash val="solid"/>
                <a:round/>
                <a:headEnd/>
                <a:tailEnd/>
              </a:ln>
            </p:spPr>
            <p:txBody>
              <a:bodyPr/>
              <a:lstStyle/>
              <a:p>
                <a:endParaRPr lang="en-US"/>
              </a:p>
            </p:txBody>
          </p:sp>
          <p:sp>
            <p:nvSpPr>
              <p:cNvPr id="68" name="Freeform 44"/>
              <p:cNvSpPr>
                <a:spLocks/>
              </p:cNvSpPr>
              <p:nvPr/>
            </p:nvSpPr>
            <p:spPr bwMode="auto">
              <a:xfrm>
                <a:off x="934" y="3637"/>
                <a:ext cx="39" cy="29"/>
              </a:xfrm>
              <a:custGeom>
                <a:avLst/>
                <a:gdLst>
                  <a:gd name="T0" fmla="*/ 107279 w 8"/>
                  <a:gd name="T1" fmla="*/ 26187 h 6"/>
                  <a:gd name="T2" fmla="*/ 107279 w 8"/>
                  <a:gd name="T3" fmla="*/ 13108 h 6"/>
                  <a:gd name="T4" fmla="*/ 107279 w 8"/>
                  <a:gd name="T5" fmla="*/ 13108 h 6"/>
                  <a:gd name="T6" fmla="*/ 107279 w 8"/>
                  <a:gd name="T7" fmla="*/ 0 h 6"/>
                  <a:gd name="T8" fmla="*/ 107279 w 8"/>
                  <a:gd name="T9" fmla="*/ 0 h 6"/>
                  <a:gd name="T10" fmla="*/ 107279 w 8"/>
                  <a:gd name="T11" fmla="*/ 0 h 6"/>
                  <a:gd name="T12" fmla="*/ 107279 w 8"/>
                  <a:gd name="T13" fmla="*/ 0 h 6"/>
                  <a:gd name="T14" fmla="*/ 107279 w 8"/>
                  <a:gd name="T15" fmla="*/ 0 h 6"/>
                  <a:gd name="T16" fmla="*/ 107279 w 8"/>
                  <a:gd name="T17" fmla="*/ 0 h 6"/>
                  <a:gd name="T18" fmla="*/ 107279 w 8"/>
                  <a:gd name="T19" fmla="*/ 0 h 6"/>
                  <a:gd name="T20" fmla="*/ 93732 w 8"/>
                  <a:gd name="T21" fmla="*/ 0 h 6"/>
                  <a:gd name="T22" fmla="*/ 93732 w 8"/>
                  <a:gd name="T23" fmla="*/ 0 h 6"/>
                  <a:gd name="T24" fmla="*/ 79589 w 8"/>
                  <a:gd name="T25" fmla="*/ 0 h 6"/>
                  <a:gd name="T26" fmla="*/ 66046 w 8"/>
                  <a:gd name="T27" fmla="*/ 13108 h 6"/>
                  <a:gd name="T28" fmla="*/ 66046 w 8"/>
                  <a:gd name="T29" fmla="*/ 26187 h 6"/>
                  <a:gd name="T30" fmla="*/ 66046 w 8"/>
                  <a:gd name="T31" fmla="*/ 26187 h 6"/>
                  <a:gd name="T32" fmla="*/ 54805 w 8"/>
                  <a:gd name="T33" fmla="*/ 26187 h 6"/>
                  <a:gd name="T34" fmla="*/ 54805 w 8"/>
                  <a:gd name="T35" fmla="*/ 26187 h 6"/>
                  <a:gd name="T36" fmla="*/ 54805 w 8"/>
                  <a:gd name="T37" fmla="*/ 26187 h 6"/>
                  <a:gd name="T38" fmla="*/ 54805 w 8"/>
                  <a:gd name="T39" fmla="*/ 39295 h 6"/>
                  <a:gd name="T40" fmla="*/ 54805 w 8"/>
                  <a:gd name="T41" fmla="*/ 39295 h 6"/>
                  <a:gd name="T42" fmla="*/ 54805 w 8"/>
                  <a:gd name="T43" fmla="*/ 39295 h 6"/>
                  <a:gd name="T44" fmla="*/ 54805 w 8"/>
                  <a:gd name="T45" fmla="*/ 39295 h 6"/>
                  <a:gd name="T46" fmla="*/ 27685 w 8"/>
                  <a:gd name="T47" fmla="*/ 50252 h 6"/>
                  <a:gd name="T48" fmla="*/ 27685 w 8"/>
                  <a:gd name="T49" fmla="*/ 50252 h 6"/>
                  <a:gd name="T50" fmla="*/ 27685 w 8"/>
                  <a:gd name="T51" fmla="*/ 50252 h 6"/>
                  <a:gd name="T52" fmla="*/ 27685 w 8"/>
                  <a:gd name="T53" fmla="*/ 50252 h 6"/>
                  <a:gd name="T54" fmla="*/ 13548 w 8"/>
                  <a:gd name="T55" fmla="*/ 50252 h 6"/>
                  <a:gd name="T56" fmla="*/ 13548 w 8"/>
                  <a:gd name="T57" fmla="*/ 63355 h 6"/>
                  <a:gd name="T58" fmla="*/ 13548 w 8"/>
                  <a:gd name="T59" fmla="*/ 63355 h 6"/>
                  <a:gd name="T60" fmla="*/ 0 w 8"/>
                  <a:gd name="T61" fmla="*/ 63355 h 6"/>
                  <a:gd name="T62" fmla="*/ 0 w 8"/>
                  <a:gd name="T63" fmla="*/ 63355 h 6"/>
                  <a:gd name="T64" fmla="*/ 0 w 8"/>
                  <a:gd name="T65" fmla="*/ 63355 h 6"/>
                  <a:gd name="T66" fmla="*/ 13548 w 8"/>
                  <a:gd name="T67" fmla="*/ 76439 h 6"/>
                  <a:gd name="T68" fmla="*/ 13548 w 8"/>
                  <a:gd name="T69" fmla="*/ 76439 h 6"/>
                  <a:gd name="T70" fmla="*/ 13548 w 8"/>
                  <a:gd name="T71" fmla="*/ 76439 h 6"/>
                  <a:gd name="T72" fmla="*/ 13548 w 8"/>
                  <a:gd name="T73" fmla="*/ 76439 h 6"/>
                  <a:gd name="T74" fmla="*/ 27685 w 8"/>
                  <a:gd name="T75" fmla="*/ 63355 h 6"/>
                  <a:gd name="T76" fmla="*/ 27685 w 8"/>
                  <a:gd name="T77" fmla="*/ 63355 h 6"/>
                  <a:gd name="T78" fmla="*/ 41233 w 8"/>
                  <a:gd name="T79" fmla="*/ 63355 h 6"/>
                  <a:gd name="T80" fmla="*/ 41233 w 8"/>
                  <a:gd name="T81" fmla="*/ 50252 h 6"/>
                  <a:gd name="T82" fmla="*/ 41233 w 8"/>
                  <a:gd name="T83" fmla="*/ 50252 h 6"/>
                  <a:gd name="T84" fmla="*/ 66046 w 8"/>
                  <a:gd name="T85" fmla="*/ 50252 h 6"/>
                  <a:gd name="T86" fmla="*/ 66046 w 8"/>
                  <a:gd name="T87" fmla="*/ 39295 h 6"/>
                  <a:gd name="T88" fmla="*/ 79589 w 8"/>
                  <a:gd name="T89" fmla="*/ 39295 h 6"/>
                  <a:gd name="T90" fmla="*/ 93732 w 8"/>
                  <a:gd name="T91" fmla="*/ 39295 h 6"/>
                  <a:gd name="T92" fmla="*/ 93732 w 8"/>
                  <a:gd name="T93" fmla="*/ 26187 h 6"/>
                  <a:gd name="T94" fmla="*/ 93732 w 8"/>
                  <a:gd name="T95" fmla="*/ 26187 h 6"/>
                  <a:gd name="T96" fmla="*/ 107279 w 8"/>
                  <a:gd name="T97" fmla="*/ 26187 h 6"/>
                  <a:gd name="T98" fmla="*/ 107279 w 8"/>
                  <a:gd name="T99" fmla="*/ 26187 h 6"/>
                  <a:gd name="T100" fmla="*/ 107279 w 8"/>
                  <a:gd name="T101" fmla="*/ 26187 h 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
                  <a:gd name="T154" fmla="*/ 0 h 6"/>
                  <a:gd name="T155" fmla="*/ 8 w 8"/>
                  <a:gd name="T156" fmla="*/ 6 h 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 h="6">
                    <a:moveTo>
                      <a:pt x="8" y="2"/>
                    </a:moveTo>
                    <a:lnTo>
                      <a:pt x="8" y="1"/>
                    </a:lnTo>
                    <a:lnTo>
                      <a:pt x="8" y="0"/>
                    </a:lnTo>
                    <a:lnTo>
                      <a:pt x="7" y="0"/>
                    </a:lnTo>
                    <a:lnTo>
                      <a:pt x="6" y="0"/>
                    </a:lnTo>
                    <a:lnTo>
                      <a:pt x="5" y="1"/>
                    </a:lnTo>
                    <a:lnTo>
                      <a:pt x="5" y="2"/>
                    </a:lnTo>
                    <a:lnTo>
                      <a:pt x="4" y="2"/>
                    </a:lnTo>
                    <a:lnTo>
                      <a:pt x="4" y="3"/>
                    </a:lnTo>
                    <a:lnTo>
                      <a:pt x="2" y="4"/>
                    </a:lnTo>
                    <a:lnTo>
                      <a:pt x="1" y="4"/>
                    </a:lnTo>
                    <a:lnTo>
                      <a:pt x="1" y="5"/>
                    </a:lnTo>
                    <a:lnTo>
                      <a:pt x="0" y="5"/>
                    </a:lnTo>
                    <a:lnTo>
                      <a:pt x="1" y="6"/>
                    </a:lnTo>
                    <a:lnTo>
                      <a:pt x="2" y="5"/>
                    </a:lnTo>
                    <a:lnTo>
                      <a:pt x="3" y="5"/>
                    </a:lnTo>
                    <a:lnTo>
                      <a:pt x="3" y="4"/>
                    </a:lnTo>
                    <a:lnTo>
                      <a:pt x="5" y="4"/>
                    </a:lnTo>
                    <a:lnTo>
                      <a:pt x="5" y="3"/>
                    </a:lnTo>
                    <a:lnTo>
                      <a:pt x="6" y="3"/>
                    </a:lnTo>
                    <a:lnTo>
                      <a:pt x="7" y="3"/>
                    </a:lnTo>
                    <a:lnTo>
                      <a:pt x="7" y="2"/>
                    </a:lnTo>
                    <a:lnTo>
                      <a:pt x="8" y="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69" name="Freeform 45"/>
              <p:cNvSpPr>
                <a:spLocks/>
              </p:cNvSpPr>
              <p:nvPr/>
            </p:nvSpPr>
            <p:spPr bwMode="auto">
              <a:xfrm>
                <a:off x="909" y="3676"/>
                <a:ext cx="5" cy="5"/>
              </a:xfrm>
              <a:custGeom>
                <a:avLst/>
                <a:gdLst>
                  <a:gd name="T0" fmla="*/ 15625 w 1"/>
                  <a:gd name="T1" fmla="*/ 0 h 1"/>
                  <a:gd name="T2" fmla="*/ 0 w 1"/>
                  <a:gd name="T3" fmla="*/ 0 h 1"/>
                  <a:gd name="T4" fmla="*/ 0 w 1"/>
                  <a:gd name="T5" fmla="*/ 15625 h 1"/>
                  <a:gd name="T6" fmla="*/ 15625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0"/>
                    </a:moveTo>
                    <a:cubicBezTo>
                      <a:pt x="1" y="0"/>
                      <a:pt x="0" y="0"/>
                      <a:pt x="0" y="0"/>
                    </a:cubicBezTo>
                    <a:cubicBezTo>
                      <a:pt x="0" y="0"/>
                      <a:pt x="0" y="1"/>
                      <a:pt x="0" y="1"/>
                    </a:cubicBezTo>
                    <a:cubicBezTo>
                      <a:pt x="1" y="1"/>
                      <a:pt x="1" y="1"/>
                      <a:pt x="1" y="0"/>
                    </a:cubicBezTo>
                    <a:close/>
                  </a:path>
                </a:pathLst>
              </a:custGeom>
              <a:solidFill>
                <a:srgbClr val="FFC66D"/>
              </a:solidFill>
              <a:ln w="12700" cmpd="sng">
                <a:solidFill>
                  <a:schemeClr val="tx1"/>
                </a:solidFill>
                <a:prstDash val="solid"/>
                <a:round/>
                <a:headEnd/>
                <a:tailEnd/>
              </a:ln>
            </p:spPr>
            <p:txBody>
              <a:bodyPr/>
              <a:lstStyle/>
              <a:p>
                <a:endParaRPr lang="en-US"/>
              </a:p>
            </p:txBody>
          </p:sp>
          <p:sp>
            <p:nvSpPr>
              <p:cNvPr id="70" name="Freeform 46"/>
              <p:cNvSpPr>
                <a:spLocks/>
              </p:cNvSpPr>
              <p:nvPr/>
            </p:nvSpPr>
            <p:spPr bwMode="auto">
              <a:xfrm>
                <a:off x="909" y="3676"/>
                <a:ext cx="5" cy="5"/>
              </a:xfrm>
              <a:custGeom>
                <a:avLst/>
                <a:gdLst>
                  <a:gd name="T0" fmla="*/ 15625 w 1"/>
                  <a:gd name="T1" fmla="*/ 0 h 1"/>
                  <a:gd name="T2" fmla="*/ 15625 w 1"/>
                  <a:gd name="T3" fmla="*/ 0 h 1"/>
                  <a:gd name="T4" fmla="*/ 15625 w 1"/>
                  <a:gd name="T5" fmla="*/ 0 h 1"/>
                  <a:gd name="T6" fmla="*/ 15625 w 1"/>
                  <a:gd name="T7" fmla="*/ 0 h 1"/>
                  <a:gd name="T8" fmla="*/ 0 w 1"/>
                  <a:gd name="T9" fmla="*/ 0 h 1"/>
                  <a:gd name="T10" fmla="*/ 0 w 1"/>
                  <a:gd name="T11" fmla="*/ 0 h 1"/>
                  <a:gd name="T12" fmla="*/ 0 w 1"/>
                  <a:gd name="T13" fmla="*/ 0 h 1"/>
                  <a:gd name="T14" fmla="*/ 0 w 1"/>
                  <a:gd name="T15" fmla="*/ 0 h 1"/>
                  <a:gd name="T16" fmla="*/ 0 w 1"/>
                  <a:gd name="T17" fmla="*/ 15625 h 1"/>
                  <a:gd name="T18" fmla="*/ 0 w 1"/>
                  <a:gd name="T19" fmla="*/ 15625 h 1"/>
                  <a:gd name="T20" fmla="*/ 0 w 1"/>
                  <a:gd name="T21" fmla="*/ 15625 h 1"/>
                  <a:gd name="T22" fmla="*/ 0 w 1"/>
                  <a:gd name="T23" fmla="*/ 15625 h 1"/>
                  <a:gd name="T24" fmla="*/ 0 w 1"/>
                  <a:gd name="T25" fmla="*/ 15625 h 1"/>
                  <a:gd name="T26" fmla="*/ 15625 w 1"/>
                  <a:gd name="T27" fmla="*/ 15625 h 1"/>
                  <a:gd name="T28" fmla="*/ 15625 w 1"/>
                  <a:gd name="T29" fmla="*/ 0 h 1"/>
                  <a:gd name="T30" fmla="*/ 15625 w 1"/>
                  <a:gd name="T31" fmla="*/ 0 h 1"/>
                  <a:gd name="T32" fmla="*/ 15625 w 1"/>
                  <a:gd name="T33" fmla="*/ 0 h 1"/>
                  <a:gd name="T34" fmla="*/ 15625 w 1"/>
                  <a:gd name="T35" fmla="*/ 0 h 1"/>
                  <a:gd name="T36" fmla="*/ 15625 w 1"/>
                  <a:gd name="T37" fmla="*/ 0 h 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
                  <a:gd name="T58" fmla="*/ 0 h 1"/>
                  <a:gd name="T59" fmla="*/ 1 w 1"/>
                  <a:gd name="T60" fmla="*/ 1 h 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 h="1">
                    <a:moveTo>
                      <a:pt x="1" y="0"/>
                    </a:moveTo>
                    <a:lnTo>
                      <a:pt x="1" y="0"/>
                    </a:lnTo>
                    <a:lnTo>
                      <a:pt x="0" y="0"/>
                    </a:lnTo>
                    <a:lnTo>
                      <a:pt x="0" y="1"/>
                    </a:lnTo>
                    <a:lnTo>
                      <a:pt x="1" y="1"/>
                    </a:lnTo>
                    <a:lnTo>
                      <a:pt x="1"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71" name="Freeform 47"/>
              <p:cNvSpPr>
                <a:spLocks/>
              </p:cNvSpPr>
              <p:nvPr/>
            </p:nvSpPr>
            <p:spPr bwMode="auto">
              <a:xfrm>
                <a:off x="870" y="3682"/>
                <a:ext cx="14" cy="14"/>
              </a:xfrm>
              <a:custGeom>
                <a:avLst/>
                <a:gdLst>
                  <a:gd name="T0" fmla="*/ 19927 w 3"/>
                  <a:gd name="T1" fmla="*/ 10869 h 3"/>
                  <a:gd name="T2" fmla="*/ 30795 w 3"/>
                  <a:gd name="T3" fmla="*/ 10869 h 3"/>
                  <a:gd name="T4" fmla="*/ 19927 w 3"/>
                  <a:gd name="T5" fmla="*/ 10869 h 3"/>
                  <a:gd name="T6" fmla="*/ 30795 w 3"/>
                  <a:gd name="T7" fmla="*/ 19927 h 3"/>
                  <a:gd name="T8" fmla="*/ 19927 w 3"/>
                  <a:gd name="T9" fmla="*/ 19927 h 3"/>
                  <a:gd name="T10" fmla="*/ 10869 w 3"/>
                  <a:gd name="T11" fmla="*/ 30795 h 3"/>
                  <a:gd name="T12" fmla="*/ 0 w 3"/>
                  <a:gd name="T13" fmla="*/ 30795 h 3"/>
                  <a:gd name="T14" fmla="*/ 10869 w 3"/>
                  <a:gd name="T15" fmla="*/ 10869 h 3"/>
                  <a:gd name="T16" fmla="*/ 19927 w 3"/>
                  <a:gd name="T17" fmla="*/ 10869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3"/>
                  <a:gd name="T29" fmla="*/ 3 w 3"/>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rgbClr val="FFC66D"/>
              </a:solidFill>
              <a:ln w="12700" cmpd="sng">
                <a:solidFill>
                  <a:schemeClr val="tx1"/>
                </a:solidFill>
                <a:prstDash val="solid"/>
                <a:round/>
                <a:headEnd/>
                <a:tailEnd/>
              </a:ln>
            </p:spPr>
            <p:txBody>
              <a:bodyPr/>
              <a:lstStyle/>
              <a:p>
                <a:endParaRPr lang="en-US"/>
              </a:p>
            </p:txBody>
          </p:sp>
          <p:sp>
            <p:nvSpPr>
              <p:cNvPr id="72" name="Freeform 48"/>
              <p:cNvSpPr>
                <a:spLocks/>
              </p:cNvSpPr>
              <p:nvPr/>
            </p:nvSpPr>
            <p:spPr bwMode="auto">
              <a:xfrm>
                <a:off x="875" y="3684"/>
                <a:ext cx="14" cy="9"/>
              </a:xfrm>
              <a:custGeom>
                <a:avLst/>
                <a:gdLst>
                  <a:gd name="T0" fmla="*/ 19927 w 3"/>
                  <a:gd name="T1" fmla="*/ 0 h 2"/>
                  <a:gd name="T2" fmla="*/ 19927 w 3"/>
                  <a:gd name="T3" fmla="*/ 0 h 2"/>
                  <a:gd name="T4" fmla="*/ 19927 w 3"/>
                  <a:gd name="T5" fmla="*/ 0 h 2"/>
                  <a:gd name="T6" fmla="*/ 19927 w 3"/>
                  <a:gd name="T7" fmla="*/ 0 h 2"/>
                  <a:gd name="T8" fmla="*/ 30795 w 3"/>
                  <a:gd name="T9" fmla="*/ 0 h 2"/>
                  <a:gd name="T10" fmla="*/ 30795 w 3"/>
                  <a:gd name="T11" fmla="*/ 0 h 2"/>
                  <a:gd name="T12" fmla="*/ 30795 w 3"/>
                  <a:gd name="T13" fmla="*/ 0 h 2"/>
                  <a:gd name="T14" fmla="*/ 30795 w 3"/>
                  <a:gd name="T15" fmla="*/ 0 h 2"/>
                  <a:gd name="T16" fmla="*/ 30795 w 3"/>
                  <a:gd name="T17" fmla="*/ 0 h 2"/>
                  <a:gd name="T18" fmla="*/ 30795 w 3"/>
                  <a:gd name="T19" fmla="*/ 0 h 2"/>
                  <a:gd name="T20" fmla="*/ 30795 w 3"/>
                  <a:gd name="T21" fmla="*/ 0 h 2"/>
                  <a:gd name="T22" fmla="*/ 19927 w 3"/>
                  <a:gd name="T23" fmla="*/ 0 h 2"/>
                  <a:gd name="T24" fmla="*/ 19927 w 3"/>
                  <a:gd name="T25" fmla="*/ 9009 h 2"/>
                  <a:gd name="T26" fmla="*/ 30795 w 3"/>
                  <a:gd name="T27" fmla="*/ 9009 h 2"/>
                  <a:gd name="T28" fmla="*/ 30795 w 3"/>
                  <a:gd name="T29" fmla="*/ 9009 h 2"/>
                  <a:gd name="T30" fmla="*/ 30795 w 3"/>
                  <a:gd name="T31" fmla="*/ 9009 h 2"/>
                  <a:gd name="T32" fmla="*/ 19927 w 3"/>
                  <a:gd name="T33" fmla="*/ 9009 h 2"/>
                  <a:gd name="T34" fmla="*/ 19927 w 3"/>
                  <a:gd name="T35" fmla="*/ 9009 h 2"/>
                  <a:gd name="T36" fmla="*/ 19927 w 3"/>
                  <a:gd name="T37" fmla="*/ 9009 h 2"/>
                  <a:gd name="T38" fmla="*/ 19927 w 3"/>
                  <a:gd name="T39" fmla="*/ 9009 h 2"/>
                  <a:gd name="T40" fmla="*/ 19927 w 3"/>
                  <a:gd name="T41" fmla="*/ 9009 h 2"/>
                  <a:gd name="T42" fmla="*/ 10869 w 3"/>
                  <a:gd name="T43" fmla="*/ 16402 h 2"/>
                  <a:gd name="T44" fmla="*/ 10869 w 3"/>
                  <a:gd name="T45" fmla="*/ 16402 h 2"/>
                  <a:gd name="T46" fmla="*/ 10869 w 3"/>
                  <a:gd name="T47" fmla="*/ 16402 h 2"/>
                  <a:gd name="T48" fmla="*/ 0 w 3"/>
                  <a:gd name="T49" fmla="*/ 16402 h 2"/>
                  <a:gd name="T50" fmla="*/ 0 w 3"/>
                  <a:gd name="T51" fmla="*/ 16402 h 2"/>
                  <a:gd name="T52" fmla="*/ 0 w 3"/>
                  <a:gd name="T53" fmla="*/ 9009 h 2"/>
                  <a:gd name="T54" fmla="*/ 10869 w 3"/>
                  <a:gd name="T55" fmla="*/ 9009 h 2"/>
                  <a:gd name="T56" fmla="*/ 10869 w 3"/>
                  <a:gd name="T57" fmla="*/ 9009 h 2"/>
                  <a:gd name="T58" fmla="*/ 10869 w 3"/>
                  <a:gd name="T59" fmla="*/ 9009 h 2"/>
                  <a:gd name="T60" fmla="*/ 10869 w 3"/>
                  <a:gd name="T61" fmla="*/ 0 h 2"/>
                  <a:gd name="T62" fmla="*/ 19927 w 3"/>
                  <a:gd name="T63" fmla="*/ 0 h 2"/>
                  <a:gd name="T64" fmla="*/ 19927 w 3"/>
                  <a:gd name="T65" fmla="*/ 0 h 2"/>
                  <a:gd name="T66" fmla="*/ 19927 w 3"/>
                  <a:gd name="T67" fmla="*/ 0 h 2"/>
                  <a:gd name="T68" fmla="*/ 19927 w 3"/>
                  <a:gd name="T69" fmla="*/ 0 h 2"/>
                  <a:gd name="T70" fmla="*/ 19927 w 3"/>
                  <a:gd name="T71" fmla="*/ 0 h 2"/>
                  <a:gd name="T72" fmla="*/ 19927 w 3"/>
                  <a:gd name="T73" fmla="*/ 0 h 2"/>
                  <a:gd name="T74" fmla="*/ 19927 w 3"/>
                  <a:gd name="T75" fmla="*/ 0 h 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
                  <a:gd name="T115" fmla="*/ 0 h 2"/>
                  <a:gd name="T116" fmla="*/ 3 w 3"/>
                  <a:gd name="T117" fmla="*/ 2 h 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 h="2">
                    <a:moveTo>
                      <a:pt x="2" y="0"/>
                    </a:moveTo>
                    <a:lnTo>
                      <a:pt x="2" y="0"/>
                    </a:lnTo>
                    <a:lnTo>
                      <a:pt x="3" y="0"/>
                    </a:lnTo>
                    <a:lnTo>
                      <a:pt x="2" y="0"/>
                    </a:lnTo>
                    <a:lnTo>
                      <a:pt x="2" y="1"/>
                    </a:lnTo>
                    <a:lnTo>
                      <a:pt x="3" y="1"/>
                    </a:lnTo>
                    <a:lnTo>
                      <a:pt x="2" y="1"/>
                    </a:lnTo>
                    <a:lnTo>
                      <a:pt x="1" y="2"/>
                    </a:lnTo>
                    <a:lnTo>
                      <a:pt x="0" y="2"/>
                    </a:lnTo>
                    <a:lnTo>
                      <a:pt x="0" y="1"/>
                    </a:lnTo>
                    <a:lnTo>
                      <a:pt x="1" y="1"/>
                    </a:lnTo>
                    <a:lnTo>
                      <a:pt x="1" y="0"/>
                    </a:lnTo>
                    <a:lnTo>
                      <a:pt x="2"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73" name="Freeform 49"/>
              <p:cNvSpPr>
                <a:spLocks/>
              </p:cNvSpPr>
              <p:nvPr/>
            </p:nvSpPr>
            <p:spPr bwMode="auto">
              <a:xfrm>
                <a:off x="833" y="3690"/>
                <a:ext cx="19" cy="10"/>
              </a:xfrm>
              <a:custGeom>
                <a:avLst/>
                <a:gdLst>
                  <a:gd name="T0" fmla="*/ 33549 w 4"/>
                  <a:gd name="T1" fmla="*/ 15625 h 2"/>
                  <a:gd name="T2" fmla="*/ 33549 w 4"/>
                  <a:gd name="T3" fmla="*/ 0 h 2"/>
                  <a:gd name="T4" fmla="*/ 45757 w 4"/>
                  <a:gd name="T5" fmla="*/ 0 h 2"/>
                  <a:gd name="T6" fmla="*/ 45757 w 4"/>
                  <a:gd name="T7" fmla="*/ 15625 h 2"/>
                  <a:gd name="T8" fmla="*/ 12207 w 4"/>
                  <a:gd name="T9" fmla="*/ 31250 h 2"/>
                  <a:gd name="T10" fmla="*/ 33549 w 4"/>
                  <a:gd name="T11" fmla="*/ 15625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rgbClr val="FFC66D"/>
              </a:solidFill>
              <a:ln w="12700" cmpd="sng">
                <a:solidFill>
                  <a:schemeClr val="tx1"/>
                </a:solidFill>
                <a:prstDash val="solid"/>
                <a:round/>
                <a:headEnd/>
                <a:tailEnd/>
              </a:ln>
            </p:spPr>
            <p:txBody>
              <a:bodyPr/>
              <a:lstStyle/>
              <a:p>
                <a:endParaRPr lang="en-US"/>
              </a:p>
            </p:txBody>
          </p:sp>
          <p:sp>
            <p:nvSpPr>
              <p:cNvPr id="74" name="Freeform 50"/>
              <p:cNvSpPr>
                <a:spLocks/>
              </p:cNvSpPr>
              <p:nvPr/>
            </p:nvSpPr>
            <p:spPr bwMode="auto">
              <a:xfrm>
                <a:off x="838" y="3690"/>
                <a:ext cx="14" cy="10"/>
              </a:xfrm>
              <a:custGeom>
                <a:avLst/>
                <a:gdLst>
                  <a:gd name="T0" fmla="*/ 19927 w 3"/>
                  <a:gd name="T1" fmla="*/ 15625 h 2"/>
                  <a:gd name="T2" fmla="*/ 19927 w 3"/>
                  <a:gd name="T3" fmla="*/ 15625 h 2"/>
                  <a:gd name="T4" fmla="*/ 19927 w 3"/>
                  <a:gd name="T5" fmla="*/ 0 h 2"/>
                  <a:gd name="T6" fmla="*/ 19927 w 3"/>
                  <a:gd name="T7" fmla="*/ 0 h 2"/>
                  <a:gd name="T8" fmla="*/ 19927 w 3"/>
                  <a:gd name="T9" fmla="*/ 0 h 2"/>
                  <a:gd name="T10" fmla="*/ 19927 w 3"/>
                  <a:gd name="T11" fmla="*/ 0 h 2"/>
                  <a:gd name="T12" fmla="*/ 19927 w 3"/>
                  <a:gd name="T13" fmla="*/ 0 h 2"/>
                  <a:gd name="T14" fmla="*/ 30795 w 3"/>
                  <a:gd name="T15" fmla="*/ 0 h 2"/>
                  <a:gd name="T16" fmla="*/ 30795 w 3"/>
                  <a:gd name="T17" fmla="*/ 0 h 2"/>
                  <a:gd name="T18" fmla="*/ 30795 w 3"/>
                  <a:gd name="T19" fmla="*/ 0 h 2"/>
                  <a:gd name="T20" fmla="*/ 30795 w 3"/>
                  <a:gd name="T21" fmla="*/ 15625 h 2"/>
                  <a:gd name="T22" fmla="*/ 30795 w 3"/>
                  <a:gd name="T23" fmla="*/ 15625 h 2"/>
                  <a:gd name="T24" fmla="*/ 30795 w 3"/>
                  <a:gd name="T25" fmla="*/ 15625 h 2"/>
                  <a:gd name="T26" fmla="*/ 30795 w 3"/>
                  <a:gd name="T27" fmla="*/ 15625 h 2"/>
                  <a:gd name="T28" fmla="*/ 19927 w 3"/>
                  <a:gd name="T29" fmla="*/ 31250 h 2"/>
                  <a:gd name="T30" fmla="*/ 10869 w 3"/>
                  <a:gd name="T31" fmla="*/ 31250 h 2"/>
                  <a:gd name="T32" fmla="*/ 0 w 3"/>
                  <a:gd name="T33" fmla="*/ 31250 h 2"/>
                  <a:gd name="T34" fmla="*/ 0 w 3"/>
                  <a:gd name="T35" fmla="*/ 31250 h 2"/>
                  <a:gd name="T36" fmla="*/ 0 w 3"/>
                  <a:gd name="T37" fmla="*/ 31250 h 2"/>
                  <a:gd name="T38" fmla="*/ 0 w 3"/>
                  <a:gd name="T39" fmla="*/ 31250 h 2"/>
                  <a:gd name="T40" fmla="*/ 0 w 3"/>
                  <a:gd name="T41" fmla="*/ 31250 h 2"/>
                  <a:gd name="T42" fmla="*/ 0 w 3"/>
                  <a:gd name="T43" fmla="*/ 31250 h 2"/>
                  <a:gd name="T44" fmla="*/ 10869 w 3"/>
                  <a:gd name="T45" fmla="*/ 31250 h 2"/>
                  <a:gd name="T46" fmla="*/ 19927 w 3"/>
                  <a:gd name="T47" fmla="*/ 15625 h 2"/>
                  <a:gd name="T48" fmla="*/ 19927 w 3"/>
                  <a:gd name="T49" fmla="*/ 15625 h 2"/>
                  <a:gd name="T50" fmla="*/ 19927 w 3"/>
                  <a:gd name="T51" fmla="*/ 15625 h 2"/>
                  <a:gd name="T52" fmla="*/ 19927 w 3"/>
                  <a:gd name="T53" fmla="*/ 15625 h 2"/>
                  <a:gd name="T54" fmla="*/ 19927 w 3"/>
                  <a:gd name="T55" fmla="*/ 15625 h 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
                  <a:gd name="T85" fmla="*/ 0 h 2"/>
                  <a:gd name="T86" fmla="*/ 3 w 3"/>
                  <a:gd name="T87" fmla="*/ 2 h 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 h="2">
                    <a:moveTo>
                      <a:pt x="2" y="1"/>
                    </a:moveTo>
                    <a:lnTo>
                      <a:pt x="2" y="1"/>
                    </a:lnTo>
                    <a:lnTo>
                      <a:pt x="2" y="0"/>
                    </a:lnTo>
                    <a:lnTo>
                      <a:pt x="3" y="0"/>
                    </a:lnTo>
                    <a:lnTo>
                      <a:pt x="3" y="1"/>
                    </a:lnTo>
                    <a:lnTo>
                      <a:pt x="2" y="2"/>
                    </a:lnTo>
                    <a:lnTo>
                      <a:pt x="1" y="2"/>
                    </a:lnTo>
                    <a:lnTo>
                      <a:pt x="0" y="2"/>
                    </a:lnTo>
                    <a:lnTo>
                      <a:pt x="1" y="2"/>
                    </a:lnTo>
                    <a:lnTo>
                      <a:pt x="2" y="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75" name="Freeform 51"/>
              <p:cNvSpPr>
                <a:spLocks/>
              </p:cNvSpPr>
              <p:nvPr/>
            </p:nvSpPr>
            <p:spPr bwMode="auto">
              <a:xfrm>
                <a:off x="814" y="3691"/>
                <a:ext cx="10" cy="15"/>
              </a:xfrm>
              <a:custGeom>
                <a:avLst/>
                <a:gdLst>
                  <a:gd name="T0" fmla="*/ 15625 w 2"/>
                  <a:gd name="T1" fmla="*/ 15625 h 3"/>
                  <a:gd name="T2" fmla="*/ 0 w 2"/>
                  <a:gd name="T3" fmla="*/ 0 h 3"/>
                  <a:gd name="T4" fmla="*/ 0 w 2"/>
                  <a:gd name="T5" fmla="*/ 0 h 3"/>
                  <a:gd name="T6" fmla="*/ 15625 w 2"/>
                  <a:gd name="T7" fmla="*/ 31250 h 3"/>
                  <a:gd name="T8" fmla="*/ 0 w 2"/>
                  <a:gd name="T9" fmla="*/ 31250 h 3"/>
                  <a:gd name="T10" fmla="*/ 0 w 2"/>
                  <a:gd name="T11" fmla="*/ 31250 h 3"/>
                  <a:gd name="T12" fmla="*/ 0 w 2"/>
                  <a:gd name="T13" fmla="*/ 46875 h 3"/>
                  <a:gd name="T14" fmla="*/ 15625 w 2"/>
                  <a:gd name="T15" fmla="*/ 46875 h 3"/>
                  <a:gd name="T16" fmla="*/ 15625 w 2"/>
                  <a:gd name="T17" fmla="*/ 46875 h 3"/>
                  <a:gd name="T18" fmla="*/ 31250 w 2"/>
                  <a:gd name="T19" fmla="*/ 46875 h 3"/>
                  <a:gd name="T20" fmla="*/ 31250 w 2"/>
                  <a:gd name="T21" fmla="*/ 15625 h 3"/>
                  <a:gd name="T22" fmla="*/ 31250 w 2"/>
                  <a:gd name="T23" fmla="*/ 0 h 3"/>
                  <a:gd name="T24" fmla="*/ 15625 w 2"/>
                  <a:gd name="T25" fmla="*/ 0 h 3"/>
                  <a:gd name="T26" fmla="*/ 15625 w 2"/>
                  <a:gd name="T27" fmla="*/ 15625 h 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
                  <a:gd name="T43" fmla="*/ 0 h 3"/>
                  <a:gd name="T44" fmla="*/ 2 w 2"/>
                  <a:gd name="T45" fmla="*/ 3 h 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rgbClr val="FFC66D"/>
              </a:solidFill>
              <a:ln w="12700" cmpd="sng">
                <a:solidFill>
                  <a:schemeClr val="tx1"/>
                </a:solidFill>
                <a:prstDash val="solid"/>
                <a:round/>
                <a:headEnd/>
                <a:tailEnd/>
              </a:ln>
            </p:spPr>
            <p:txBody>
              <a:bodyPr/>
              <a:lstStyle/>
              <a:p>
                <a:endParaRPr lang="en-US"/>
              </a:p>
            </p:txBody>
          </p:sp>
          <p:sp>
            <p:nvSpPr>
              <p:cNvPr id="76" name="Freeform 52"/>
              <p:cNvSpPr>
                <a:spLocks/>
              </p:cNvSpPr>
              <p:nvPr/>
            </p:nvSpPr>
            <p:spPr bwMode="auto">
              <a:xfrm>
                <a:off x="814" y="3691"/>
                <a:ext cx="10" cy="15"/>
              </a:xfrm>
              <a:custGeom>
                <a:avLst/>
                <a:gdLst>
                  <a:gd name="T0" fmla="*/ 15625 w 2"/>
                  <a:gd name="T1" fmla="*/ 15625 h 3"/>
                  <a:gd name="T2" fmla="*/ 15625 w 2"/>
                  <a:gd name="T3" fmla="*/ 0 h 3"/>
                  <a:gd name="T4" fmla="*/ 15625 w 2"/>
                  <a:gd name="T5" fmla="*/ 0 h 3"/>
                  <a:gd name="T6" fmla="*/ 15625 w 2"/>
                  <a:gd name="T7" fmla="*/ 0 h 3"/>
                  <a:gd name="T8" fmla="*/ 0 w 2"/>
                  <a:gd name="T9" fmla="*/ 0 h 3"/>
                  <a:gd name="T10" fmla="*/ 0 w 2"/>
                  <a:gd name="T11" fmla="*/ 0 h 3"/>
                  <a:gd name="T12" fmla="*/ 0 w 2"/>
                  <a:gd name="T13" fmla="*/ 15625 h 3"/>
                  <a:gd name="T14" fmla="*/ 15625 w 2"/>
                  <a:gd name="T15" fmla="*/ 15625 h 3"/>
                  <a:gd name="T16" fmla="*/ 15625 w 2"/>
                  <a:gd name="T17" fmla="*/ 15625 h 3"/>
                  <a:gd name="T18" fmla="*/ 15625 w 2"/>
                  <a:gd name="T19" fmla="*/ 31250 h 3"/>
                  <a:gd name="T20" fmla="*/ 0 w 2"/>
                  <a:gd name="T21" fmla="*/ 31250 h 3"/>
                  <a:gd name="T22" fmla="*/ 0 w 2"/>
                  <a:gd name="T23" fmla="*/ 31250 h 3"/>
                  <a:gd name="T24" fmla="*/ 0 w 2"/>
                  <a:gd name="T25" fmla="*/ 31250 h 3"/>
                  <a:gd name="T26" fmla="*/ 0 w 2"/>
                  <a:gd name="T27" fmla="*/ 31250 h 3"/>
                  <a:gd name="T28" fmla="*/ 0 w 2"/>
                  <a:gd name="T29" fmla="*/ 31250 h 3"/>
                  <a:gd name="T30" fmla="*/ 0 w 2"/>
                  <a:gd name="T31" fmla="*/ 31250 h 3"/>
                  <a:gd name="T32" fmla="*/ 0 w 2"/>
                  <a:gd name="T33" fmla="*/ 46875 h 3"/>
                  <a:gd name="T34" fmla="*/ 15625 w 2"/>
                  <a:gd name="T35" fmla="*/ 46875 h 3"/>
                  <a:gd name="T36" fmla="*/ 15625 w 2"/>
                  <a:gd name="T37" fmla="*/ 46875 h 3"/>
                  <a:gd name="T38" fmla="*/ 15625 w 2"/>
                  <a:gd name="T39" fmla="*/ 46875 h 3"/>
                  <a:gd name="T40" fmla="*/ 15625 w 2"/>
                  <a:gd name="T41" fmla="*/ 46875 h 3"/>
                  <a:gd name="T42" fmla="*/ 15625 w 2"/>
                  <a:gd name="T43" fmla="*/ 46875 h 3"/>
                  <a:gd name="T44" fmla="*/ 31250 w 2"/>
                  <a:gd name="T45" fmla="*/ 46875 h 3"/>
                  <a:gd name="T46" fmla="*/ 31250 w 2"/>
                  <a:gd name="T47" fmla="*/ 31250 h 3"/>
                  <a:gd name="T48" fmla="*/ 31250 w 2"/>
                  <a:gd name="T49" fmla="*/ 15625 h 3"/>
                  <a:gd name="T50" fmla="*/ 31250 w 2"/>
                  <a:gd name="T51" fmla="*/ 15625 h 3"/>
                  <a:gd name="T52" fmla="*/ 31250 w 2"/>
                  <a:gd name="T53" fmla="*/ 15625 h 3"/>
                  <a:gd name="T54" fmla="*/ 31250 w 2"/>
                  <a:gd name="T55" fmla="*/ 0 h 3"/>
                  <a:gd name="T56" fmla="*/ 31250 w 2"/>
                  <a:gd name="T57" fmla="*/ 0 h 3"/>
                  <a:gd name="T58" fmla="*/ 31250 w 2"/>
                  <a:gd name="T59" fmla="*/ 0 h 3"/>
                  <a:gd name="T60" fmla="*/ 15625 w 2"/>
                  <a:gd name="T61" fmla="*/ 0 h 3"/>
                  <a:gd name="T62" fmla="*/ 15625 w 2"/>
                  <a:gd name="T63" fmla="*/ 0 h 3"/>
                  <a:gd name="T64" fmla="*/ 15625 w 2"/>
                  <a:gd name="T65" fmla="*/ 15625 h 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
                  <a:gd name="T100" fmla="*/ 0 h 3"/>
                  <a:gd name="T101" fmla="*/ 2 w 2"/>
                  <a:gd name="T102" fmla="*/ 3 h 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 h="3">
                    <a:moveTo>
                      <a:pt x="1" y="1"/>
                    </a:moveTo>
                    <a:lnTo>
                      <a:pt x="1" y="1"/>
                    </a:lnTo>
                    <a:lnTo>
                      <a:pt x="1" y="0"/>
                    </a:lnTo>
                    <a:lnTo>
                      <a:pt x="0" y="0"/>
                    </a:lnTo>
                    <a:lnTo>
                      <a:pt x="0" y="1"/>
                    </a:lnTo>
                    <a:lnTo>
                      <a:pt x="1" y="1"/>
                    </a:lnTo>
                    <a:lnTo>
                      <a:pt x="1" y="2"/>
                    </a:lnTo>
                    <a:lnTo>
                      <a:pt x="0" y="2"/>
                    </a:lnTo>
                    <a:lnTo>
                      <a:pt x="0" y="3"/>
                    </a:lnTo>
                    <a:lnTo>
                      <a:pt x="1" y="3"/>
                    </a:lnTo>
                    <a:lnTo>
                      <a:pt x="2" y="3"/>
                    </a:lnTo>
                    <a:lnTo>
                      <a:pt x="2" y="2"/>
                    </a:lnTo>
                    <a:lnTo>
                      <a:pt x="2" y="1"/>
                    </a:lnTo>
                    <a:lnTo>
                      <a:pt x="2" y="0"/>
                    </a:lnTo>
                    <a:lnTo>
                      <a:pt x="1" y="0"/>
                    </a:lnTo>
                    <a:lnTo>
                      <a:pt x="1" y="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77" name="Freeform 53"/>
              <p:cNvSpPr>
                <a:spLocks/>
              </p:cNvSpPr>
              <p:nvPr/>
            </p:nvSpPr>
            <p:spPr bwMode="auto">
              <a:xfrm>
                <a:off x="795" y="3693"/>
                <a:ext cx="15" cy="15"/>
              </a:xfrm>
              <a:custGeom>
                <a:avLst/>
                <a:gdLst>
                  <a:gd name="T0" fmla="*/ 46875 w 3"/>
                  <a:gd name="T1" fmla="*/ 46875 h 3"/>
                  <a:gd name="T2" fmla="*/ 46875 w 3"/>
                  <a:gd name="T3" fmla="*/ 46875 h 3"/>
                  <a:gd name="T4" fmla="*/ 46875 w 3"/>
                  <a:gd name="T5" fmla="*/ 46875 h 3"/>
                  <a:gd name="T6" fmla="*/ 46875 w 3"/>
                  <a:gd name="T7" fmla="*/ 46875 h 3"/>
                  <a:gd name="T8" fmla="*/ 46875 w 3"/>
                  <a:gd name="T9" fmla="*/ 46875 h 3"/>
                  <a:gd name="T10" fmla="*/ 46875 w 3"/>
                  <a:gd name="T11" fmla="*/ 46875 h 3"/>
                  <a:gd name="T12" fmla="*/ 31250 w 3"/>
                  <a:gd name="T13" fmla="*/ 31250 h 3"/>
                  <a:gd name="T14" fmla="*/ 15625 w 3"/>
                  <a:gd name="T15" fmla="*/ 15625 h 3"/>
                  <a:gd name="T16" fmla="*/ 15625 w 3"/>
                  <a:gd name="T17" fmla="*/ 15625 h 3"/>
                  <a:gd name="T18" fmla="*/ 15625 w 3"/>
                  <a:gd name="T19" fmla="*/ 15625 h 3"/>
                  <a:gd name="T20" fmla="*/ 15625 w 3"/>
                  <a:gd name="T21" fmla="*/ 15625 h 3"/>
                  <a:gd name="T22" fmla="*/ 15625 w 3"/>
                  <a:gd name="T23" fmla="*/ 15625 h 3"/>
                  <a:gd name="T24" fmla="*/ 15625 w 3"/>
                  <a:gd name="T25" fmla="*/ 0 h 3"/>
                  <a:gd name="T26" fmla="*/ 0 w 3"/>
                  <a:gd name="T27" fmla="*/ 0 h 3"/>
                  <a:gd name="T28" fmla="*/ 0 w 3"/>
                  <a:gd name="T29" fmla="*/ 0 h 3"/>
                  <a:gd name="T30" fmla="*/ 0 w 3"/>
                  <a:gd name="T31" fmla="*/ 0 h 3"/>
                  <a:gd name="T32" fmla="*/ 0 w 3"/>
                  <a:gd name="T33" fmla="*/ 0 h 3"/>
                  <a:gd name="T34" fmla="*/ 0 w 3"/>
                  <a:gd name="T35" fmla="*/ 0 h 3"/>
                  <a:gd name="T36" fmla="*/ 0 w 3"/>
                  <a:gd name="T37" fmla="*/ 0 h 3"/>
                  <a:gd name="T38" fmla="*/ 0 w 3"/>
                  <a:gd name="T39" fmla="*/ 0 h 3"/>
                  <a:gd name="T40" fmla="*/ 0 w 3"/>
                  <a:gd name="T41" fmla="*/ 15625 h 3"/>
                  <a:gd name="T42" fmla="*/ 0 w 3"/>
                  <a:gd name="T43" fmla="*/ 15625 h 3"/>
                  <a:gd name="T44" fmla="*/ 0 w 3"/>
                  <a:gd name="T45" fmla="*/ 15625 h 3"/>
                  <a:gd name="T46" fmla="*/ 0 w 3"/>
                  <a:gd name="T47" fmla="*/ 15625 h 3"/>
                  <a:gd name="T48" fmla="*/ 15625 w 3"/>
                  <a:gd name="T49" fmla="*/ 15625 h 3"/>
                  <a:gd name="T50" fmla="*/ 15625 w 3"/>
                  <a:gd name="T51" fmla="*/ 31250 h 3"/>
                  <a:gd name="T52" fmla="*/ 15625 w 3"/>
                  <a:gd name="T53" fmla="*/ 31250 h 3"/>
                  <a:gd name="T54" fmla="*/ 31250 w 3"/>
                  <a:gd name="T55" fmla="*/ 46875 h 3"/>
                  <a:gd name="T56" fmla="*/ 31250 w 3"/>
                  <a:gd name="T57" fmla="*/ 46875 h 3"/>
                  <a:gd name="T58" fmla="*/ 46875 w 3"/>
                  <a:gd name="T59" fmla="*/ 46875 h 3"/>
                  <a:gd name="T60" fmla="*/ 46875 w 3"/>
                  <a:gd name="T61" fmla="*/ 46875 h 3"/>
                  <a:gd name="T62" fmla="*/ 46875 w 3"/>
                  <a:gd name="T63" fmla="*/ 46875 h 3"/>
                  <a:gd name="T64" fmla="*/ 46875 w 3"/>
                  <a:gd name="T65" fmla="*/ 46875 h 3"/>
                  <a:gd name="T66" fmla="*/ 46875 w 3"/>
                  <a:gd name="T67" fmla="*/ 46875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
                  <a:gd name="T103" fmla="*/ 0 h 3"/>
                  <a:gd name="T104" fmla="*/ 3 w 3"/>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 h="3">
                    <a:moveTo>
                      <a:pt x="3" y="3"/>
                    </a:moveTo>
                    <a:lnTo>
                      <a:pt x="3" y="3"/>
                    </a:lnTo>
                    <a:lnTo>
                      <a:pt x="2" y="2"/>
                    </a:lnTo>
                    <a:lnTo>
                      <a:pt x="1" y="1"/>
                    </a:lnTo>
                    <a:lnTo>
                      <a:pt x="1" y="0"/>
                    </a:lnTo>
                    <a:lnTo>
                      <a:pt x="0" y="0"/>
                    </a:lnTo>
                    <a:lnTo>
                      <a:pt x="0" y="1"/>
                    </a:lnTo>
                    <a:lnTo>
                      <a:pt x="1" y="1"/>
                    </a:lnTo>
                    <a:lnTo>
                      <a:pt x="1" y="2"/>
                    </a:lnTo>
                    <a:lnTo>
                      <a:pt x="2" y="3"/>
                    </a:lnTo>
                    <a:lnTo>
                      <a:pt x="3" y="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78" name="Freeform 54"/>
              <p:cNvSpPr>
                <a:spLocks/>
              </p:cNvSpPr>
              <p:nvPr/>
            </p:nvSpPr>
            <p:spPr bwMode="auto">
              <a:xfrm>
                <a:off x="768" y="3683"/>
                <a:ext cx="19" cy="10"/>
              </a:xfrm>
              <a:custGeom>
                <a:avLst/>
                <a:gdLst>
                  <a:gd name="T0" fmla="*/ 0 w 4"/>
                  <a:gd name="T1" fmla="*/ 15625 h 2"/>
                  <a:gd name="T2" fmla="*/ 0 w 4"/>
                  <a:gd name="T3" fmla="*/ 15625 h 2"/>
                  <a:gd name="T4" fmla="*/ 12207 w 4"/>
                  <a:gd name="T5" fmla="*/ 0 h 2"/>
                  <a:gd name="T6" fmla="*/ 12207 w 4"/>
                  <a:gd name="T7" fmla="*/ 0 h 2"/>
                  <a:gd name="T8" fmla="*/ 23892 w 4"/>
                  <a:gd name="T9" fmla="*/ 0 h 2"/>
                  <a:gd name="T10" fmla="*/ 33549 w 4"/>
                  <a:gd name="T11" fmla="*/ 0 h 2"/>
                  <a:gd name="T12" fmla="*/ 33549 w 4"/>
                  <a:gd name="T13" fmla="*/ 0 h 2"/>
                  <a:gd name="T14" fmla="*/ 33549 w 4"/>
                  <a:gd name="T15" fmla="*/ 0 h 2"/>
                  <a:gd name="T16" fmla="*/ 33549 w 4"/>
                  <a:gd name="T17" fmla="*/ 15625 h 2"/>
                  <a:gd name="T18" fmla="*/ 45757 w 4"/>
                  <a:gd name="T19" fmla="*/ 15625 h 2"/>
                  <a:gd name="T20" fmla="*/ 45757 w 4"/>
                  <a:gd name="T21" fmla="*/ 15625 h 2"/>
                  <a:gd name="T22" fmla="*/ 45757 w 4"/>
                  <a:gd name="T23" fmla="*/ 15625 h 2"/>
                  <a:gd name="T24" fmla="*/ 45757 w 4"/>
                  <a:gd name="T25" fmla="*/ 15625 h 2"/>
                  <a:gd name="T26" fmla="*/ 45757 w 4"/>
                  <a:gd name="T27" fmla="*/ 15625 h 2"/>
                  <a:gd name="T28" fmla="*/ 45757 w 4"/>
                  <a:gd name="T29" fmla="*/ 15625 h 2"/>
                  <a:gd name="T30" fmla="*/ 45757 w 4"/>
                  <a:gd name="T31" fmla="*/ 15625 h 2"/>
                  <a:gd name="T32" fmla="*/ 45757 w 4"/>
                  <a:gd name="T33" fmla="*/ 31250 h 2"/>
                  <a:gd name="T34" fmla="*/ 45757 w 4"/>
                  <a:gd name="T35" fmla="*/ 31250 h 2"/>
                  <a:gd name="T36" fmla="*/ 45757 w 4"/>
                  <a:gd name="T37" fmla="*/ 31250 h 2"/>
                  <a:gd name="T38" fmla="*/ 45757 w 4"/>
                  <a:gd name="T39" fmla="*/ 31250 h 2"/>
                  <a:gd name="T40" fmla="*/ 33549 w 4"/>
                  <a:gd name="T41" fmla="*/ 15625 h 2"/>
                  <a:gd name="T42" fmla="*/ 33549 w 4"/>
                  <a:gd name="T43" fmla="*/ 15625 h 2"/>
                  <a:gd name="T44" fmla="*/ 33549 w 4"/>
                  <a:gd name="T45" fmla="*/ 31250 h 2"/>
                  <a:gd name="T46" fmla="*/ 33549 w 4"/>
                  <a:gd name="T47" fmla="*/ 31250 h 2"/>
                  <a:gd name="T48" fmla="*/ 33549 w 4"/>
                  <a:gd name="T49" fmla="*/ 31250 h 2"/>
                  <a:gd name="T50" fmla="*/ 23892 w 4"/>
                  <a:gd name="T51" fmla="*/ 31250 h 2"/>
                  <a:gd name="T52" fmla="*/ 23892 w 4"/>
                  <a:gd name="T53" fmla="*/ 31250 h 2"/>
                  <a:gd name="T54" fmla="*/ 23892 w 4"/>
                  <a:gd name="T55" fmla="*/ 31250 h 2"/>
                  <a:gd name="T56" fmla="*/ 23892 w 4"/>
                  <a:gd name="T57" fmla="*/ 31250 h 2"/>
                  <a:gd name="T58" fmla="*/ 23892 w 4"/>
                  <a:gd name="T59" fmla="*/ 31250 h 2"/>
                  <a:gd name="T60" fmla="*/ 23892 w 4"/>
                  <a:gd name="T61" fmla="*/ 31250 h 2"/>
                  <a:gd name="T62" fmla="*/ 23892 w 4"/>
                  <a:gd name="T63" fmla="*/ 31250 h 2"/>
                  <a:gd name="T64" fmla="*/ 12207 w 4"/>
                  <a:gd name="T65" fmla="*/ 31250 h 2"/>
                  <a:gd name="T66" fmla="*/ 12207 w 4"/>
                  <a:gd name="T67" fmla="*/ 31250 h 2"/>
                  <a:gd name="T68" fmla="*/ 12207 w 4"/>
                  <a:gd name="T69" fmla="*/ 15625 h 2"/>
                  <a:gd name="T70" fmla="*/ 12207 w 4"/>
                  <a:gd name="T71" fmla="*/ 15625 h 2"/>
                  <a:gd name="T72" fmla="*/ 12207 w 4"/>
                  <a:gd name="T73" fmla="*/ 15625 h 2"/>
                  <a:gd name="T74" fmla="*/ 12207 w 4"/>
                  <a:gd name="T75" fmla="*/ 15625 h 2"/>
                  <a:gd name="T76" fmla="*/ 12207 w 4"/>
                  <a:gd name="T77" fmla="*/ 15625 h 2"/>
                  <a:gd name="T78" fmla="*/ 12207 w 4"/>
                  <a:gd name="T79" fmla="*/ 15625 h 2"/>
                  <a:gd name="T80" fmla="*/ 12207 w 4"/>
                  <a:gd name="T81" fmla="*/ 15625 h 2"/>
                  <a:gd name="T82" fmla="*/ 12207 w 4"/>
                  <a:gd name="T83" fmla="*/ 15625 h 2"/>
                  <a:gd name="T84" fmla="*/ 12207 w 4"/>
                  <a:gd name="T85" fmla="*/ 15625 h 2"/>
                  <a:gd name="T86" fmla="*/ 12207 w 4"/>
                  <a:gd name="T87" fmla="*/ 15625 h 2"/>
                  <a:gd name="T88" fmla="*/ 12207 w 4"/>
                  <a:gd name="T89" fmla="*/ 15625 h 2"/>
                  <a:gd name="T90" fmla="*/ 12207 w 4"/>
                  <a:gd name="T91" fmla="*/ 15625 h 2"/>
                  <a:gd name="T92" fmla="*/ 12207 w 4"/>
                  <a:gd name="T93" fmla="*/ 15625 h 2"/>
                  <a:gd name="T94" fmla="*/ 0 w 4"/>
                  <a:gd name="T95" fmla="*/ 15625 h 2"/>
                  <a:gd name="T96" fmla="*/ 0 w 4"/>
                  <a:gd name="T97" fmla="*/ 15625 h 2"/>
                  <a:gd name="T98" fmla="*/ 0 w 4"/>
                  <a:gd name="T99" fmla="*/ 15625 h 2"/>
                  <a:gd name="T100" fmla="*/ 0 w 4"/>
                  <a:gd name="T101" fmla="*/ 15625 h 2"/>
                  <a:gd name="T102" fmla="*/ 0 w 4"/>
                  <a:gd name="T103" fmla="*/ 15625 h 2"/>
                  <a:gd name="T104" fmla="*/ 0 w 4"/>
                  <a:gd name="T105" fmla="*/ 15625 h 2"/>
                  <a:gd name="T106" fmla="*/ 0 w 4"/>
                  <a:gd name="T107" fmla="*/ 15625 h 2"/>
                  <a:gd name="T108" fmla="*/ 0 w 4"/>
                  <a:gd name="T109" fmla="*/ 15625 h 2"/>
                  <a:gd name="T110" fmla="*/ 0 w 4"/>
                  <a:gd name="T111" fmla="*/ 15625 h 2"/>
                  <a:gd name="T112" fmla="*/ 0 w 4"/>
                  <a:gd name="T113" fmla="*/ 15625 h 2"/>
                  <a:gd name="T114" fmla="*/ 0 w 4"/>
                  <a:gd name="T115" fmla="*/ 15625 h 2"/>
                  <a:gd name="T116" fmla="*/ 0 w 4"/>
                  <a:gd name="T117" fmla="*/ 15625 h 2"/>
                  <a:gd name="T118" fmla="*/ 0 w 4"/>
                  <a:gd name="T119" fmla="*/ 15625 h 2"/>
                  <a:gd name="T120" fmla="*/ 0 w 4"/>
                  <a:gd name="T121" fmla="*/ 15625 h 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
                  <a:gd name="T184" fmla="*/ 0 h 2"/>
                  <a:gd name="T185" fmla="*/ 4 w 4"/>
                  <a:gd name="T186" fmla="*/ 2 h 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 h="2">
                    <a:moveTo>
                      <a:pt x="0" y="1"/>
                    </a:moveTo>
                    <a:lnTo>
                      <a:pt x="0" y="1"/>
                    </a:lnTo>
                    <a:lnTo>
                      <a:pt x="1" y="0"/>
                    </a:lnTo>
                    <a:lnTo>
                      <a:pt x="2" y="0"/>
                    </a:lnTo>
                    <a:lnTo>
                      <a:pt x="3" y="0"/>
                    </a:lnTo>
                    <a:lnTo>
                      <a:pt x="3" y="1"/>
                    </a:lnTo>
                    <a:lnTo>
                      <a:pt x="4" y="1"/>
                    </a:lnTo>
                    <a:lnTo>
                      <a:pt x="4" y="2"/>
                    </a:lnTo>
                    <a:lnTo>
                      <a:pt x="3" y="1"/>
                    </a:lnTo>
                    <a:lnTo>
                      <a:pt x="3" y="2"/>
                    </a:lnTo>
                    <a:lnTo>
                      <a:pt x="2" y="2"/>
                    </a:lnTo>
                    <a:lnTo>
                      <a:pt x="1" y="2"/>
                    </a:lnTo>
                    <a:lnTo>
                      <a:pt x="1" y="1"/>
                    </a:lnTo>
                    <a:lnTo>
                      <a:pt x="0" y="1"/>
                    </a:lnTo>
                    <a:close/>
                  </a:path>
                </a:pathLst>
              </a:custGeom>
              <a:solidFill>
                <a:srgbClr val="FFC66D"/>
              </a:solidFill>
              <a:ln w="12700" cmpd="sng">
                <a:solidFill>
                  <a:schemeClr val="tx1"/>
                </a:solidFill>
                <a:prstDash val="solid"/>
                <a:round/>
                <a:headEnd/>
                <a:tailEnd/>
              </a:ln>
            </p:spPr>
            <p:txBody>
              <a:bodyPr/>
              <a:lstStyle/>
              <a:p>
                <a:endParaRPr lang="en-US"/>
              </a:p>
            </p:txBody>
          </p:sp>
        </p:grpSp>
        <p:grpSp>
          <p:nvGrpSpPr>
            <p:cNvPr id="42" name="Group 55"/>
            <p:cNvGrpSpPr>
              <a:grpSpLocks/>
            </p:cNvGrpSpPr>
            <p:nvPr/>
          </p:nvGrpSpPr>
          <p:grpSpPr bwMode="auto">
            <a:xfrm>
              <a:off x="5824538" y="2197100"/>
              <a:ext cx="830262" cy="742950"/>
              <a:chOff x="3562" y="1636"/>
              <a:chExt cx="497" cy="468"/>
            </a:xfrm>
          </p:grpSpPr>
          <p:sp>
            <p:nvSpPr>
              <p:cNvPr id="62" name="Freeform 56"/>
              <p:cNvSpPr>
                <a:spLocks/>
              </p:cNvSpPr>
              <p:nvPr/>
            </p:nvSpPr>
            <p:spPr bwMode="auto">
              <a:xfrm>
                <a:off x="3806" y="1758"/>
                <a:ext cx="253" cy="346"/>
              </a:xfrm>
              <a:custGeom>
                <a:avLst/>
                <a:gdLst>
                  <a:gd name="T0" fmla="*/ 346323 w 52"/>
                  <a:gd name="T1" fmla="*/ 909780 h 71"/>
                  <a:gd name="T2" fmla="*/ 569878 w 52"/>
                  <a:gd name="T3" fmla="*/ 898996 h 71"/>
                  <a:gd name="T4" fmla="*/ 597411 w 52"/>
                  <a:gd name="T5" fmla="*/ 830151 h 71"/>
                  <a:gd name="T6" fmla="*/ 597411 w 52"/>
                  <a:gd name="T7" fmla="*/ 777715 h 71"/>
                  <a:gd name="T8" fmla="*/ 637721 w 52"/>
                  <a:gd name="T9" fmla="*/ 736512 h 71"/>
                  <a:gd name="T10" fmla="*/ 648896 w 52"/>
                  <a:gd name="T11" fmla="*/ 695426 h 71"/>
                  <a:gd name="T12" fmla="*/ 662364 w 52"/>
                  <a:gd name="T13" fmla="*/ 670563 h 71"/>
                  <a:gd name="T14" fmla="*/ 676400 w 52"/>
                  <a:gd name="T15" fmla="*/ 684100 h 71"/>
                  <a:gd name="T16" fmla="*/ 689775 w 52"/>
                  <a:gd name="T17" fmla="*/ 670563 h 71"/>
                  <a:gd name="T18" fmla="*/ 689775 w 52"/>
                  <a:gd name="T19" fmla="*/ 615914 h 71"/>
                  <a:gd name="T20" fmla="*/ 676400 w 52"/>
                  <a:gd name="T21" fmla="*/ 563385 h 71"/>
                  <a:gd name="T22" fmla="*/ 624229 w 52"/>
                  <a:gd name="T23" fmla="*/ 373919 h 71"/>
                  <a:gd name="T24" fmla="*/ 556410 w 52"/>
                  <a:gd name="T25" fmla="*/ 373919 h 71"/>
                  <a:gd name="T26" fmla="*/ 476822 w 52"/>
                  <a:gd name="T27" fmla="*/ 481096 h 71"/>
                  <a:gd name="T28" fmla="*/ 463452 w 52"/>
                  <a:gd name="T29" fmla="*/ 469746 h 71"/>
                  <a:gd name="T30" fmla="*/ 438809 w 52"/>
                  <a:gd name="T31" fmla="*/ 456208 h 71"/>
                  <a:gd name="T32" fmla="*/ 438809 w 52"/>
                  <a:gd name="T33" fmla="*/ 401019 h 71"/>
                  <a:gd name="T34" fmla="*/ 476822 w 52"/>
                  <a:gd name="T35" fmla="*/ 373919 h 71"/>
                  <a:gd name="T36" fmla="*/ 476822 w 52"/>
                  <a:gd name="T37" fmla="*/ 349172 h 71"/>
                  <a:gd name="T38" fmla="*/ 504356 w 52"/>
                  <a:gd name="T39" fmla="*/ 321507 h 71"/>
                  <a:gd name="T40" fmla="*/ 504356 w 52"/>
                  <a:gd name="T41" fmla="*/ 227868 h 71"/>
                  <a:gd name="T42" fmla="*/ 490864 w 52"/>
                  <a:gd name="T43" fmla="*/ 186689 h 71"/>
                  <a:gd name="T44" fmla="*/ 463452 w 52"/>
                  <a:gd name="T45" fmla="*/ 159589 h 71"/>
                  <a:gd name="T46" fmla="*/ 490864 w 52"/>
                  <a:gd name="T47" fmla="*/ 134818 h 71"/>
                  <a:gd name="T48" fmla="*/ 476822 w 52"/>
                  <a:gd name="T49" fmla="*/ 93615 h 71"/>
                  <a:gd name="T50" fmla="*/ 397808 w 52"/>
                  <a:gd name="T51" fmla="*/ 52436 h 71"/>
                  <a:gd name="T52" fmla="*/ 346323 w 52"/>
                  <a:gd name="T53" fmla="*/ 27665 h 71"/>
                  <a:gd name="T54" fmla="*/ 277911 w 52"/>
                  <a:gd name="T55" fmla="*/ 13538 h 71"/>
                  <a:gd name="T56" fmla="*/ 239795 w 52"/>
                  <a:gd name="T57" fmla="*/ 13538 h 71"/>
                  <a:gd name="T58" fmla="*/ 198916 w 52"/>
                  <a:gd name="T59" fmla="*/ 41203 h 71"/>
                  <a:gd name="T60" fmla="*/ 198916 w 52"/>
                  <a:gd name="T61" fmla="*/ 79512 h 71"/>
                  <a:gd name="T62" fmla="*/ 212953 w 52"/>
                  <a:gd name="T63" fmla="*/ 93615 h 71"/>
                  <a:gd name="T64" fmla="*/ 198916 w 52"/>
                  <a:gd name="T65" fmla="*/ 107177 h 71"/>
                  <a:gd name="T66" fmla="*/ 172069 w 52"/>
                  <a:gd name="T67" fmla="*/ 134818 h 71"/>
                  <a:gd name="T68" fmla="*/ 158008 w 52"/>
                  <a:gd name="T69" fmla="*/ 173127 h 71"/>
                  <a:gd name="T70" fmla="*/ 158008 w 52"/>
                  <a:gd name="T71" fmla="*/ 227868 h 71"/>
                  <a:gd name="T72" fmla="*/ 133370 w 52"/>
                  <a:gd name="T73" fmla="*/ 214330 h 71"/>
                  <a:gd name="T74" fmla="*/ 133370 w 52"/>
                  <a:gd name="T75" fmla="*/ 173127 h 71"/>
                  <a:gd name="T76" fmla="*/ 133370 w 52"/>
                  <a:gd name="T77" fmla="*/ 148356 h 71"/>
                  <a:gd name="T78" fmla="*/ 106430 w 52"/>
                  <a:gd name="T79" fmla="*/ 173127 h 71"/>
                  <a:gd name="T80" fmla="*/ 106430 w 52"/>
                  <a:gd name="T81" fmla="*/ 214330 h 71"/>
                  <a:gd name="T82" fmla="*/ 65522 w 52"/>
                  <a:gd name="T83" fmla="*/ 227868 h 71"/>
                  <a:gd name="T84" fmla="*/ 51607 w 52"/>
                  <a:gd name="T85" fmla="*/ 255533 h 71"/>
                  <a:gd name="T86" fmla="*/ 40884 w 52"/>
                  <a:gd name="T87" fmla="*/ 307969 h 71"/>
                  <a:gd name="T88" fmla="*/ 27412 w 52"/>
                  <a:gd name="T89" fmla="*/ 373919 h 71"/>
                  <a:gd name="T90" fmla="*/ 13467 w 52"/>
                  <a:gd name="T91" fmla="*/ 428660 h 71"/>
                  <a:gd name="T92" fmla="*/ 27412 w 52"/>
                  <a:gd name="T93" fmla="*/ 494634 h 71"/>
                  <a:gd name="T94" fmla="*/ 27412 w 52"/>
                  <a:gd name="T95" fmla="*/ 549848 h 71"/>
                  <a:gd name="T96" fmla="*/ 79019 w 52"/>
                  <a:gd name="T97" fmla="*/ 670563 h 71"/>
                  <a:gd name="T98" fmla="*/ 92486 w 52"/>
                  <a:gd name="T99" fmla="*/ 736512 h 71"/>
                  <a:gd name="T100" fmla="*/ 92486 w 52"/>
                  <a:gd name="T101" fmla="*/ 750045 h 71"/>
                  <a:gd name="T102" fmla="*/ 79019 w 52"/>
                  <a:gd name="T103" fmla="*/ 830151 h 71"/>
                  <a:gd name="T104" fmla="*/ 27412 w 52"/>
                  <a:gd name="T105" fmla="*/ 923196 h 71"/>
                  <a:gd name="T106" fmla="*/ 0 w 52"/>
                  <a:gd name="T107" fmla="*/ 950866 h 7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71"/>
                  <a:gd name="T164" fmla="*/ 52 w 52"/>
                  <a:gd name="T165" fmla="*/ 71 h 7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6"/>
                    </a:lnTo>
                    <a:lnTo>
                      <a:pt x="6" y="59"/>
                    </a:lnTo>
                    <a:lnTo>
                      <a:pt x="6" y="62"/>
                    </a:lnTo>
                    <a:lnTo>
                      <a:pt x="5" y="64"/>
                    </a:lnTo>
                    <a:lnTo>
                      <a:pt x="2" y="69"/>
                    </a:lnTo>
                    <a:lnTo>
                      <a:pt x="1" y="71"/>
                    </a:lnTo>
                    <a:lnTo>
                      <a:pt x="0" y="71"/>
                    </a:lnTo>
                    <a:close/>
                  </a:path>
                </a:pathLst>
              </a:custGeom>
              <a:pattFill prst="pct20">
                <a:fgClr>
                  <a:schemeClr val="tx2"/>
                </a:fgClr>
                <a:bgClr>
                  <a:srgbClr val="AA1202"/>
                </a:bgClr>
              </a:pattFill>
              <a:ln w="9525">
                <a:solidFill>
                  <a:schemeClr val="tx1"/>
                </a:solidFill>
                <a:miter lim="800000"/>
                <a:headEnd/>
                <a:tailEnd/>
              </a:ln>
            </p:spPr>
            <p:txBody>
              <a:bodyPr wrap="none" anchor="ctr"/>
              <a:lstStyle/>
              <a:p>
                <a:endParaRPr lang="en-US"/>
              </a:p>
            </p:txBody>
          </p:sp>
          <p:sp>
            <p:nvSpPr>
              <p:cNvPr id="63" name="Freeform 57"/>
              <p:cNvSpPr>
                <a:spLocks/>
              </p:cNvSpPr>
              <p:nvPr/>
            </p:nvSpPr>
            <p:spPr bwMode="auto">
              <a:xfrm>
                <a:off x="3562" y="1636"/>
                <a:ext cx="405" cy="200"/>
              </a:xfrm>
              <a:custGeom>
                <a:avLst/>
                <a:gdLst>
                  <a:gd name="T0" fmla="*/ 55524 w 83"/>
                  <a:gd name="T1" fmla="*/ 215205 h 41"/>
                  <a:gd name="T2" fmla="*/ 107691 w 83"/>
                  <a:gd name="T3" fmla="*/ 173873 h 41"/>
                  <a:gd name="T4" fmla="*/ 270930 w 83"/>
                  <a:gd name="T5" fmla="*/ 79859 h 41"/>
                  <a:gd name="T6" fmla="*/ 351457 w 83"/>
                  <a:gd name="T7" fmla="*/ 13585 h 41"/>
                  <a:gd name="T8" fmla="*/ 417789 w 83"/>
                  <a:gd name="T9" fmla="*/ 13585 h 41"/>
                  <a:gd name="T10" fmla="*/ 378738 w 83"/>
                  <a:gd name="T11" fmla="*/ 55493 h 41"/>
                  <a:gd name="T12" fmla="*/ 310074 w 83"/>
                  <a:gd name="T13" fmla="*/ 121761 h 41"/>
                  <a:gd name="T14" fmla="*/ 310074 w 83"/>
                  <a:gd name="T15" fmla="*/ 163093 h 41"/>
                  <a:gd name="T16" fmla="*/ 378738 w 83"/>
                  <a:gd name="T17" fmla="*/ 135346 h 41"/>
                  <a:gd name="T18" fmla="*/ 525480 w 83"/>
                  <a:gd name="T19" fmla="*/ 201620 h 41"/>
                  <a:gd name="T20" fmla="*/ 581121 w 83"/>
                  <a:gd name="T21" fmla="*/ 215205 h 41"/>
                  <a:gd name="T22" fmla="*/ 594720 w 83"/>
                  <a:gd name="T23" fmla="*/ 229366 h 41"/>
                  <a:gd name="T24" fmla="*/ 661053 w 83"/>
                  <a:gd name="T25" fmla="*/ 173873 h 41"/>
                  <a:gd name="T26" fmla="*/ 862865 w 83"/>
                  <a:gd name="T27" fmla="*/ 107605 h 41"/>
                  <a:gd name="T28" fmla="*/ 849270 w 83"/>
                  <a:gd name="T29" fmla="*/ 148937 h 41"/>
                  <a:gd name="T30" fmla="*/ 890624 w 83"/>
                  <a:gd name="T31" fmla="*/ 188029 h 41"/>
                  <a:gd name="T32" fmla="*/ 971151 w 83"/>
                  <a:gd name="T33" fmla="*/ 173873 h 41"/>
                  <a:gd name="T34" fmla="*/ 1026104 w 83"/>
                  <a:gd name="T35" fmla="*/ 242951 h 41"/>
                  <a:gd name="T36" fmla="*/ 1106601 w 83"/>
                  <a:gd name="T37" fmla="*/ 257107 h 41"/>
                  <a:gd name="T38" fmla="*/ 1106601 w 83"/>
                  <a:gd name="T39" fmla="*/ 281951 h 41"/>
                  <a:gd name="T40" fmla="*/ 1065248 w 83"/>
                  <a:gd name="T41" fmla="*/ 281951 h 41"/>
                  <a:gd name="T42" fmla="*/ 1012510 w 83"/>
                  <a:gd name="T43" fmla="*/ 281951 h 41"/>
                  <a:gd name="T44" fmla="*/ 931983 w 83"/>
                  <a:gd name="T45" fmla="*/ 281951 h 41"/>
                  <a:gd name="T46" fmla="*/ 931983 w 83"/>
                  <a:gd name="T47" fmla="*/ 323259 h 41"/>
                  <a:gd name="T48" fmla="*/ 837886 w 83"/>
                  <a:gd name="T49" fmla="*/ 281951 h 41"/>
                  <a:gd name="T50" fmla="*/ 769339 w 83"/>
                  <a:gd name="T51" fmla="*/ 309102 h 41"/>
                  <a:gd name="T52" fmla="*/ 741457 w 83"/>
                  <a:gd name="T53" fmla="*/ 336849 h 41"/>
                  <a:gd name="T54" fmla="*/ 675242 w 83"/>
                  <a:gd name="T55" fmla="*/ 336849 h 41"/>
                  <a:gd name="T56" fmla="*/ 619577 w 83"/>
                  <a:gd name="T57" fmla="*/ 403117 h 41"/>
                  <a:gd name="T58" fmla="*/ 633171 w 83"/>
                  <a:gd name="T59" fmla="*/ 378298 h 41"/>
                  <a:gd name="T60" fmla="*/ 594720 w 83"/>
                  <a:gd name="T61" fmla="*/ 378298 h 41"/>
                  <a:gd name="T62" fmla="*/ 566956 w 83"/>
                  <a:gd name="T63" fmla="*/ 364590 h 41"/>
                  <a:gd name="T64" fmla="*/ 539645 w 83"/>
                  <a:gd name="T65" fmla="*/ 430863 h 41"/>
                  <a:gd name="T66" fmla="*/ 487030 w 83"/>
                  <a:gd name="T67" fmla="*/ 510722 h 41"/>
                  <a:gd name="T68" fmla="*/ 459148 w 83"/>
                  <a:gd name="T69" fmla="*/ 524902 h 41"/>
                  <a:gd name="T70" fmla="*/ 472859 w 83"/>
                  <a:gd name="T71" fmla="*/ 486351 h 41"/>
                  <a:gd name="T72" fmla="*/ 431384 w 83"/>
                  <a:gd name="T73" fmla="*/ 486351 h 41"/>
                  <a:gd name="T74" fmla="*/ 403600 w 83"/>
                  <a:gd name="T75" fmla="*/ 389556 h 41"/>
                  <a:gd name="T76" fmla="*/ 392933 w 83"/>
                  <a:gd name="T77" fmla="*/ 378298 h 41"/>
                  <a:gd name="T78" fmla="*/ 310074 w 83"/>
                  <a:gd name="T79" fmla="*/ 351005 h 41"/>
                  <a:gd name="T80" fmla="*/ 295909 w 83"/>
                  <a:gd name="T81" fmla="*/ 351005 h 41"/>
                  <a:gd name="T82" fmla="*/ 215977 w 83"/>
                  <a:gd name="T83" fmla="*/ 323259 h 41"/>
                  <a:gd name="T84" fmla="*/ 55524 w 83"/>
                  <a:gd name="T85" fmla="*/ 257107 h 41"/>
                  <a:gd name="T86" fmla="*/ 0 w 83"/>
                  <a:gd name="T87" fmla="*/ 229366 h 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3"/>
                  <a:gd name="T133" fmla="*/ 0 h 41"/>
                  <a:gd name="T134" fmla="*/ 83 w 83"/>
                  <a:gd name="T135" fmla="*/ 41 h 4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3" y="32"/>
                    </a:lnTo>
                    <a:lnTo>
                      <a:pt x="32" y="30"/>
                    </a:lnTo>
                    <a:lnTo>
                      <a:pt x="30" y="29"/>
                    </a:lnTo>
                    <a:lnTo>
                      <a:pt x="28" y="29"/>
                    </a:lnTo>
                    <a:lnTo>
                      <a:pt x="28" y="28"/>
                    </a:lnTo>
                    <a:lnTo>
                      <a:pt x="29" y="28"/>
                    </a:lnTo>
                    <a:lnTo>
                      <a:pt x="28" y="27"/>
                    </a:lnTo>
                    <a:lnTo>
                      <a:pt x="26" y="26"/>
                    </a:lnTo>
                    <a:lnTo>
                      <a:pt x="23" y="26"/>
                    </a:lnTo>
                    <a:lnTo>
                      <a:pt x="22" y="26"/>
                    </a:lnTo>
                    <a:lnTo>
                      <a:pt x="20" y="26"/>
                    </a:lnTo>
                    <a:lnTo>
                      <a:pt x="18" y="24"/>
                    </a:lnTo>
                    <a:lnTo>
                      <a:pt x="16" y="24"/>
                    </a:lnTo>
                    <a:lnTo>
                      <a:pt x="5" y="22"/>
                    </a:lnTo>
                    <a:lnTo>
                      <a:pt x="4" y="21"/>
                    </a:lnTo>
                    <a:lnTo>
                      <a:pt x="4" y="19"/>
                    </a:lnTo>
                    <a:lnTo>
                      <a:pt x="3" y="19"/>
                    </a:lnTo>
                    <a:lnTo>
                      <a:pt x="1" y="18"/>
                    </a:lnTo>
                    <a:lnTo>
                      <a:pt x="0" y="17"/>
                    </a:lnTo>
                    <a:close/>
                  </a:path>
                </a:pathLst>
              </a:custGeom>
              <a:pattFill prst="pct20">
                <a:fgClr>
                  <a:schemeClr val="tx2"/>
                </a:fgClr>
                <a:bgClr>
                  <a:srgbClr val="AA1202"/>
                </a:bgClr>
              </a:pattFill>
              <a:ln w="9525">
                <a:solidFill>
                  <a:schemeClr val="tx1"/>
                </a:solidFill>
                <a:miter lim="800000"/>
                <a:headEnd/>
                <a:tailEnd/>
              </a:ln>
            </p:spPr>
            <p:txBody>
              <a:bodyPr wrap="none" anchor="ctr"/>
              <a:lstStyle/>
              <a:p>
                <a:endParaRPr lang="en-US"/>
              </a:p>
            </p:txBody>
          </p:sp>
        </p:grpSp>
        <p:sp>
          <p:nvSpPr>
            <p:cNvPr id="43" name="Freeform 58"/>
            <p:cNvSpPr>
              <a:spLocks/>
            </p:cNvSpPr>
            <p:nvPr/>
          </p:nvSpPr>
          <p:spPr bwMode="auto">
            <a:xfrm>
              <a:off x="6159500" y="2917825"/>
              <a:ext cx="327025" cy="557213"/>
            </a:xfrm>
            <a:custGeom>
              <a:avLst/>
              <a:gdLst>
                <a:gd name="T0" fmla="*/ 2147483647 w 40"/>
                <a:gd name="T1" fmla="*/ 2147483647 h 72"/>
                <a:gd name="T2" fmla="*/ 2147483647 w 40"/>
                <a:gd name="T3" fmla="*/ 2147483647 h 72"/>
                <a:gd name="T4" fmla="*/ 2147483647 w 40"/>
                <a:gd name="T5" fmla="*/ 2147483647 h 72"/>
                <a:gd name="T6" fmla="*/ 2147483647 w 40"/>
                <a:gd name="T7" fmla="*/ 2147483647 h 72"/>
                <a:gd name="T8" fmla="*/ 2147483647 w 40"/>
                <a:gd name="T9" fmla="*/ 2147483647 h 72"/>
                <a:gd name="T10" fmla="*/ 2147483647 w 40"/>
                <a:gd name="T11" fmla="*/ 2147483647 h 72"/>
                <a:gd name="T12" fmla="*/ 2147483647 w 40"/>
                <a:gd name="T13" fmla="*/ 2147483647 h 72"/>
                <a:gd name="T14" fmla="*/ 2147483647 w 40"/>
                <a:gd name="T15" fmla="*/ 2147483647 h 72"/>
                <a:gd name="T16" fmla="*/ 2147483647 w 40"/>
                <a:gd name="T17" fmla="*/ 2147483647 h 72"/>
                <a:gd name="T18" fmla="*/ 2147483647 w 40"/>
                <a:gd name="T19" fmla="*/ 2147483647 h 72"/>
                <a:gd name="T20" fmla="*/ 0 w 40"/>
                <a:gd name="T21" fmla="*/ 2147483647 h 72"/>
                <a:gd name="T22" fmla="*/ 0 w 40"/>
                <a:gd name="T23" fmla="*/ 2147483647 h 72"/>
                <a:gd name="T24" fmla="*/ 0 w 40"/>
                <a:gd name="T25" fmla="*/ 2147483647 h 72"/>
                <a:gd name="T26" fmla="*/ 0 w 40"/>
                <a:gd name="T27" fmla="*/ 2147483647 h 72"/>
                <a:gd name="T28" fmla="*/ 0 w 40"/>
                <a:gd name="T29" fmla="*/ 2147483647 h 72"/>
                <a:gd name="T30" fmla="*/ 0 w 40"/>
                <a:gd name="T31" fmla="*/ 2147483647 h 72"/>
                <a:gd name="T32" fmla="*/ 2147483647 w 40"/>
                <a:gd name="T33" fmla="*/ 2147483647 h 72"/>
                <a:gd name="T34" fmla="*/ 2147483647 w 40"/>
                <a:gd name="T35" fmla="*/ 2147483647 h 72"/>
                <a:gd name="T36" fmla="*/ 2147483647 w 40"/>
                <a:gd name="T37" fmla="*/ 2147483647 h 72"/>
                <a:gd name="T38" fmla="*/ 2147483647 w 40"/>
                <a:gd name="T39" fmla="*/ 2147483647 h 72"/>
                <a:gd name="T40" fmla="*/ 2147483647 w 40"/>
                <a:gd name="T41" fmla="*/ 2147483647 h 72"/>
                <a:gd name="T42" fmla="*/ 2147483647 w 40"/>
                <a:gd name="T43" fmla="*/ 2147483647 h 72"/>
                <a:gd name="T44" fmla="*/ 2147483647 w 40"/>
                <a:gd name="T45" fmla="*/ 2147483647 h 72"/>
                <a:gd name="T46" fmla="*/ 2147483647 w 40"/>
                <a:gd name="T47" fmla="*/ 2147483647 h 72"/>
                <a:gd name="T48" fmla="*/ 2147483647 w 40"/>
                <a:gd name="T49" fmla="*/ 2147483647 h 72"/>
                <a:gd name="T50" fmla="*/ 2147483647 w 40"/>
                <a:gd name="T51" fmla="*/ 2147483647 h 72"/>
                <a:gd name="T52" fmla="*/ 2147483647 w 40"/>
                <a:gd name="T53" fmla="*/ 2147483647 h 72"/>
                <a:gd name="T54" fmla="*/ 2147483647 w 40"/>
                <a:gd name="T55" fmla="*/ 2147483647 h 72"/>
                <a:gd name="T56" fmla="*/ 2147483647 w 40"/>
                <a:gd name="T57" fmla="*/ 2147483647 h 72"/>
                <a:gd name="T58" fmla="*/ 2147483647 w 40"/>
                <a:gd name="T59" fmla="*/ 2147483647 h 72"/>
                <a:gd name="T60" fmla="*/ 2147483647 w 40"/>
                <a:gd name="T61" fmla="*/ 2147483647 h 72"/>
                <a:gd name="T62" fmla="*/ 2147483647 w 40"/>
                <a:gd name="T63" fmla="*/ 2147483647 h 72"/>
                <a:gd name="T64" fmla="*/ 2147483647 w 40"/>
                <a:gd name="T65" fmla="*/ 2147483647 h 72"/>
                <a:gd name="T66" fmla="*/ 2147483647 w 40"/>
                <a:gd name="T67" fmla="*/ 2147483647 h 72"/>
                <a:gd name="T68" fmla="*/ 2147483647 w 40"/>
                <a:gd name="T69" fmla="*/ 2147483647 h 72"/>
                <a:gd name="T70" fmla="*/ 2147483647 w 40"/>
                <a:gd name="T71" fmla="*/ 2147483647 h 72"/>
                <a:gd name="T72" fmla="*/ 2147483647 w 40"/>
                <a:gd name="T73" fmla="*/ 2147483647 h 72"/>
                <a:gd name="T74" fmla="*/ 2147483647 w 40"/>
                <a:gd name="T75" fmla="*/ 2147483647 h 72"/>
                <a:gd name="T76" fmla="*/ 2147483647 w 40"/>
                <a:gd name="T77" fmla="*/ 2147483647 h 72"/>
                <a:gd name="T78" fmla="*/ 2147483647 w 40"/>
                <a:gd name="T79" fmla="*/ 2147483647 h 72"/>
                <a:gd name="T80" fmla="*/ 2147483647 w 40"/>
                <a:gd name="T81" fmla="*/ 2147483647 h 72"/>
                <a:gd name="T82" fmla="*/ 2147483647 w 40"/>
                <a:gd name="T83" fmla="*/ 2147483647 h 72"/>
                <a:gd name="T84" fmla="*/ 2147483647 w 40"/>
                <a:gd name="T85" fmla="*/ 2147483647 h 72"/>
                <a:gd name="T86" fmla="*/ 2147483647 w 40"/>
                <a:gd name="T87" fmla="*/ 2147483647 h 72"/>
                <a:gd name="T88" fmla="*/ 2147483647 w 40"/>
                <a:gd name="T89" fmla="*/ 2147483647 h 72"/>
                <a:gd name="T90" fmla="*/ 2147483647 w 40"/>
                <a:gd name="T91" fmla="*/ 2147483647 h 72"/>
                <a:gd name="T92" fmla="*/ 2147483647 w 40"/>
                <a:gd name="T93" fmla="*/ 2147483647 h 72"/>
                <a:gd name="T94" fmla="*/ 2147483647 w 40"/>
                <a:gd name="T95" fmla="*/ 0 h 72"/>
                <a:gd name="T96" fmla="*/ 2147483647 w 40"/>
                <a:gd name="T97" fmla="*/ 2147483647 h 72"/>
                <a:gd name="T98" fmla="*/ 2147483647 w 40"/>
                <a:gd name="T99" fmla="*/ 2147483647 h 72"/>
                <a:gd name="T100" fmla="*/ 2147483647 w 40"/>
                <a:gd name="T101" fmla="*/ 2147483647 h 72"/>
                <a:gd name="T102" fmla="*/ 2147483647 w 40"/>
                <a:gd name="T103" fmla="*/ 2147483647 h 72"/>
                <a:gd name="T104" fmla="*/ 2147483647 w 40"/>
                <a:gd name="T105" fmla="*/ 2147483647 h 72"/>
                <a:gd name="T106" fmla="*/ 2147483647 w 40"/>
                <a:gd name="T107" fmla="*/ 2147483647 h 72"/>
                <a:gd name="T108" fmla="*/ 2147483647 w 40"/>
                <a:gd name="T109" fmla="*/ 2147483647 h 7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0"/>
                <a:gd name="T166" fmla="*/ 0 h 72"/>
                <a:gd name="T167" fmla="*/ 40 w 40"/>
                <a:gd name="T168" fmla="*/ 72 h 7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2"/>
                  </a:lnTo>
                  <a:lnTo>
                    <a:pt x="1" y="72"/>
                  </a:lnTo>
                  <a:lnTo>
                    <a:pt x="2" y="72"/>
                  </a:lnTo>
                  <a:lnTo>
                    <a:pt x="2" y="71"/>
                  </a:lnTo>
                  <a:lnTo>
                    <a:pt x="2" y="70"/>
                  </a:lnTo>
                  <a:lnTo>
                    <a:pt x="5" y="70"/>
                  </a:lnTo>
                  <a:lnTo>
                    <a:pt x="8" y="69"/>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5"/>
                  </a:lnTo>
                  <a:lnTo>
                    <a:pt x="35" y="1"/>
                  </a:lnTo>
                  <a:lnTo>
                    <a:pt x="35" y="0"/>
                  </a:lnTo>
                  <a:lnTo>
                    <a:pt x="9" y="3"/>
                  </a:lnTo>
                  <a:lnTo>
                    <a:pt x="8" y="4"/>
                  </a:lnTo>
                  <a:lnTo>
                    <a:pt x="6" y="5"/>
                  </a:lnTo>
                  <a:lnTo>
                    <a:pt x="5" y="6"/>
                  </a:lnTo>
                  <a:lnTo>
                    <a:pt x="3" y="6"/>
                  </a:lnTo>
                  <a:lnTo>
                    <a:pt x="1" y="5"/>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4" name="Freeform 59" descr="75%"/>
            <p:cNvSpPr>
              <a:spLocks/>
            </p:cNvSpPr>
            <p:nvPr/>
          </p:nvSpPr>
          <p:spPr bwMode="auto">
            <a:xfrm>
              <a:off x="6721475" y="3730625"/>
              <a:ext cx="560388" cy="409575"/>
            </a:xfrm>
            <a:custGeom>
              <a:avLst/>
              <a:gdLst>
                <a:gd name="T0" fmla="*/ 2147483647 w 69"/>
                <a:gd name="T1" fmla="*/ 2147483647 h 53"/>
                <a:gd name="T2" fmla="*/ 2147483647 w 69"/>
                <a:gd name="T3" fmla="*/ 2147483647 h 53"/>
                <a:gd name="T4" fmla="*/ 2147483647 w 69"/>
                <a:gd name="T5" fmla="*/ 2147483647 h 53"/>
                <a:gd name="T6" fmla="*/ 2147483647 w 69"/>
                <a:gd name="T7" fmla="*/ 2147483647 h 53"/>
                <a:gd name="T8" fmla="*/ 2147483647 w 69"/>
                <a:gd name="T9" fmla="*/ 2147483647 h 53"/>
                <a:gd name="T10" fmla="*/ 2147483647 w 69"/>
                <a:gd name="T11" fmla="*/ 2147483647 h 53"/>
                <a:gd name="T12" fmla="*/ 2147483647 w 69"/>
                <a:gd name="T13" fmla="*/ 2147483647 h 53"/>
                <a:gd name="T14" fmla="*/ 2147483647 w 69"/>
                <a:gd name="T15" fmla="*/ 2147483647 h 53"/>
                <a:gd name="T16" fmla="*/ 2147483647 w 69"/>
                <a:gd name="T17" fmla="*/ 2147483647 h 53"/>
                <a:gd name="T18" fmla="*/ 2147483647 w 69"/>
                <a:gd name="T19" fmla="*/ 2147483647 h 53"/>
                <a:gd name="T20" fmla="*/ 2147483647 w 69"/>
                <a:gd name="T21" fmla="*/ 2147483647 h 53"/>
                <a:gd name="T22" fmla="*/ 2147483647 w 69"/>
                <a:gd name="T23" fmla="*/ 2147483647 h 53"/>
                <a:gd name="T24" fmla="*/ 2147483647 w 69"/>
                <a:gd name="T25" fmla="*/ 2147483647 h 53"/>
                <a:gd name="T26" fmla="*/ 2147483647 w 69"/>
                <a:gd name="T27" fmla="*/ 2147483647 h 53"/>
                <a:gd name="T28" fmla="*/ 2147483647 w 69"/>
                <a:gd name="T29" fmla="*/ 2147483647 h 53"/>
                <a:gd name="T30" fmla="*/ 2147483647 w 69"/>
                <a:gd name="T31" fmla="*/ 2147483647 h 53"/>
                <a:gd name="T32" fmla="*/ 2147483647 w 69"/>
                <a:gd name="T33" fmla="*/ 2147483647 h 53"/>
                <a:gd name="T34" fmla="*/ 2147483647 w 69"/>
                <a:gd name="T35" fmla="*/ 2147483647 h 53"/>
                <a:gd name="T36" fmla="*/ 2147483647 w 69"/>
                <a:gd name="T37" fmla="*/ 2147483647 h 53"/>
                <a:gd name="T38" fmla="*/ 2147483647 w 69"/>
                <a:gd name="T39" fmla="*/ 2147483647 h 53"/>
                <a:gd name="T40" fmla="*/ 2147483647 w 69"/>
                <a:gd name="T41" fmla="*/ 2147483647 h 53"/>
                <a:gd name="T42" fmla="*/ 2147483647 w 69"/>
                <a:gd name="T43" fmla="*/ 2147483647 h 53"/>
                <a:gd name="T44" fmla="*/ 2147483647 w 69"/>
                <a:gd name="T45" fmla="*/ 2147483647 h 53"/>
                <a:gd name="T46" fmla="*/ 2147483647 w 69"/>
                <a:gd name="T47" fmla="*/ 2147483647 h 53"/>
                <a:gd name="T48" fmla="*/ 2147483647 w 69"/>
                <a:gd name="T49" fmla="*/ 2147483647 h 53"/>
                <a:gd name="T50" fmla="*/ 2147483647 w 69"/>
                <a:gd name="T51" fmla="*/ 2147483647 h 53"/>
                <a:gd name="T52" fmla="*/ 2147483647 w 69"/>
                <a:gd name="T53" fmla="*/ 2147483647 h 53"/>
                <a:gd name="T54" fmla="*/ 2147483647 w 69"/>
                <a:gd name="T55" fmla="*/ 2147483647 h 53"/>
                <a:gd name="T56" fmla="*/ 2147483647 w 69"/>
                <a:gd name="T57" fmla="*/ 2147483647 h 53"/>
                <a:gd name="T58" fmla="*/ 2147483647 w 69"/>
                <a:gd name="T59" fmla="*/ 2147483647 h 53"/>
                <a:gd name="T60" fmla="*/ 2147483647 w 69"/>
                <a:gd name="T61" fmla="*/ 2147483647 h 53"/>
                <a:gd name="T62" fmla="*/ 2147483647 w 69"/>
                <a:gd name="T63" fmla="*/ 2147483647 h 53"/>
                <a:gd name="T64" fmla="*/ 2147483647 w 69"/>
                <a:gd name="T65" fmla="*/ 2147483647 h 53"/>
                <a:gd name="T66" fmla="*/ 2147483647 w 69"/>
                <a:gd name="T67" fmla="*/ 2147483647 h 53"/>
                <a:gd name="T68" fmla="*/ 2147483647 w 69"/>
                <a:gd name="T69" fmla="*/ 2147483647 h 53"/>
                <a:gd name="T70" fmla="*/ 2147483647 w 69"/>
                <a:gd name="T71" fmla="*/ 2147483647 h 53"/>
                <a:gd name="T72" fmla="*/ 2147483647 w 69"/>
                <a:gd name="T73" fmla="*/ 2147483647 h 53"/>
                <a:gd name="T74" fmla="*/ 2147483647 w 69"/>
                <a:gd name="T75" fmla="*/ 2147483647 h 53"/>
                <a:gd name="T76" fmla="*/ 2147483647 w 69"/>
                <a:gd name="T77" fmla="*/ 2147483647 h 53"/>
                <a:gd name="T78" fmla="*/ 2147483647 w 69"/>
                <a:gd name="T79" fmla="*/ 2147483647 h 53"/>
                <a:gd name="T80" fmla="*/ 2147483647 w 69"/>
                <a:gd name="T81" fmla="*/ 2147483647 h 53"/>
                <a:gd name="T82" fmla="*/ 2147483647 w 69"/>
                <a:gd name="T83" fmla="*/ 2147483647 h 53"/>
                <a:gd name="T84" fmla="*/ 2147483647 w 69"/>
                <a:gd name="T85" fmla="*/ 2147483647 h 53"/>
                <a:gd name="T86" fmla="*/ 2147483647 w 69"/>
                <a:gd name="T87" fmla="*/ 2147483647 h 5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9"/>
                <a:gd name="T133" fmla="*/ 0 h 53"/>
                <a:gd name="T134" fmla="*/ 69 w 69"/>
                <a:gd name="T135" fmla="*/ 53 h 5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7"/>
                  </a:lnTo>
                  <a:lnTo>
                    <a:pt x="7" y="5"/>
                  </a:lnTo>
                  <a:lnTo>
                    <a:pt x="8" y="5"/>
                  </a:lnTo>
                  <a:lnTo>
                    <a:pt x="12" y="3"/>
                  </a:lnTo>
                  <a:lnTo>
                    <a:pt x="12" y="2"/>
                  </a:lnTo>
                  <a:lnTo>
                    <a:pt x="13" y="2"/>
                  </a:lnTo>
                  <a:lnTo>
                    <a:pt x="31" y="0"/>
                  </a:lnTo>
                  <a:lnTo>
                    <a:pt x="31" y="1"/>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5" y="47"/>
                  </a:lnTo>
                  <a:lnTo>
                    <a:pt x="44" y="48"/>
                  </a:lnTo>
                  <a:lnTo>
                    <a:pt x="43" y="48"/>
                  </a:lnTo>
                  <a:lnTo>
                    <a:pt x="43" y="49"/>
                  </a:lnTo>
                  <a:lnTo>
                    <a:pt x="44" y="49"/>
                  </a:lnTo>
                  <a:lnTo>
                    <a:pt x="44" y="50"/>
                  </a:lnTo>
                  <a:lnTo>
                    <a:pt x="43" y="50"/>
                  </a:lnTo>
                  <a:lnTo>
                    <a:pt x="42" y="51"/>
                  </a:lnTo>
                  <a:lnTo>
                    <a:pt x="41" y="52"/>
                  </a:lnTo>
                  <a:close/>
                </a:path>
              </a:pathLst>
            </a:custGeom>
            <a:pattFill prst="pct20">
              <a:fgClr>
                <a:schemeClr val="tx2"/>
              </a:fgClr>
              <a:bgClr>
                <a:srgbClr val="AA1202"/>
              </a:bgClr>
            </a:pattFill>
            <a:ln w="9525">
              <a:solidFill>
                <a:schemeClr val="tx1"/>
              </a:solidFill>
              <a:miter lim="800000"/>
              <a:headEnd/>
              <a:tailEnd/>
            </a:ln>
          </p:spPr>
          <p:txBody>
            <a:bodyPr wrap="none" anchor="ctr"/>
            <a:lstStyle/>
            <a:p>
              <a:endParaRPr lang="en-US"/>
            </a:p>
          </p:txBody>
        </p:sp>
        <p:sp>
          <p:nvSpPr>
            <p:cNvPr id="45" name="Freeform 60"/>
            <p:cNvSpPr>
              <a:spLocks/>
            </p:cNvSpPr>
            <p:nvPr/>
          </p:nvSpPr>
          <p:spPr bwMode="auto">
            <a:xfrm>
              <a:off x="6467475" y="3784600"/>
              <a:ext cx="596900" cy="596900"/>
            </a:xfrm>
            <a:custGeom>
              <a:avLst/>
              <a:gdLst>
                <a:gd name="T0" fmla="*/ 2147483647 w 73"/>
                <a:gd name="T1" fmla="*/ 2147483647 h 77"/>
                <a:gd name="T2" fmla="*/ 2147483647 w 73"/>
                <a:gd name="T3" fmla="*/ 2147483647 h 77"/>
                <a:gd name="T4" fmla="*/ 2147483647 w 73"/>
                <a:gd name="T5" fmla="*/ 2147483647 h 77"/>
                <a:gd name="T6" fmla="*/ 2147483647 w 73"/>
                <a:gd name="T7" fmla="*/ 2147483647 h 77"/>
                <a:gd name="T8" fmla="*/ 2147483647 w 73"/>
                <a:gd name="T9" fmla="*/ 2147483647 h 77"/>
                <a:gd name="T10" fmla="*/ 2147483647 w 73"/>
                <a:gd name="T11" fmla="*/ 2147483647 h 77"/>
                <a:gd name="T12" fmla="*/ 2147483647 w 73"/>
                <a:gd name="T13" fmla="*/ 2147483647 h 77"/>
                <a:gd name="T14" fmla="*/ 2147483647 w 73"/>
                <a:gd name="T15" fmla="*/ 2147483647 h 77"/>
                <a:gd name="T16" fmla="*/ 2147483647 w 73"/>
                <a:gd name="T17" fmla="*/ 2147483647 h 77"/>
                <a:gd name="T18" fmla="*/ 2147483647 w 73"/>
                <a:gd name="T19" fmla="*/ 2147483647 h 77"/>
                <a:gd name="T20" fmla="*/ 2147483647 w 73"/>
                <a:gd name="T21" fmla="*/ 2147483647 h 77"/>
                <a:gd name="T22" fmla="*/ 2147483647 w 73"/>
                <a:gd name="T23" fmla="*/ 2147483647 h 77"/>
                <a:gd name="T24" fmla="*/ 2147483647 w 73"/>
                <a:gd name="T25" fmla="*/ 2147483647 h 77"/>
                <a:gd name="T26" fmla="*/ 2147483647 w 73"/>
                <a:gd name="T27" fmla="*/ 2147483647 h 77"/>
                <a:gd name="T28" fmla="*/ 2147483647 w 73"/>
                <a:gd name="T29" fmla="*/ 2147483647 h 77"/>
                <a:gd name="T30" fmla="*/ 2147483647 w 73"/>
                <a:gd name="T31" fmla="*/ 2147483647 h 77"/>
                <a:gd name="T32" fmla="*/ 2147483647 w 73"/>
                <a:gd name="T33" fmla="*/ 2147483647 h 77"/>
                <a:gd name="T34" fmla="*/ 2147483647 w 73"/>
                <a:gd name="T35" fmla="*/ 2147483647 h 77"/>
                <a:gd name="T36" fmla="*/ 2147483647 w 73"/>
                <a:gd name="T37" fmla="*/ 2147483647 h 77"/>
                <a:gd name="T38" fmla="*/ 2147483647 w 73"/>
                <a:gd name="T39" fmla="*/ 2147483647 h 77"/>
                <a:gd name="T40" fmla="*/ 2147483647 w 73"/>
                <a:gd name="T41" fmla="*/ 2147483647 h 77"/>
                <a:gd name="T42" fmla="*/ 2147483647 w 73"/>
                <a:gd name="T43" fmla="*/ 2147483647 h 77"/>
                <a:gd name="T44" fmla="*/ 2147483647 w 73"/>
                <a:gd name="T45" fmla="*/ 2147483647 h 77"/>
                <a:gd name="T46" fmla="*/ 2147483647 w 73"/>
                <a:gd name="T47" fmla="*/ 2147483647 h 77"/>
                <a:gd name="T48" fmla="*/ 2147483647 w 73"/>
                <a:gd name="T49" fmla="*/ 2147483647 h 77"/>
                <a:gd name="T50" fmla="*/ 2147483647 w 73"/>
                <a:gd name="T51" fmla="*/ 2147483647 h 77"/>
                <a:gd name="T52" fmla="*/ 2147483647 w 73"/>
                <a:gd name="T53" fmla="*/ 2147483647 h 77"/>
                <a:gd name="T54" fmla="*/ 2147483647 w 73"/>
                <a:gd name="T55" fmla="*/ 2147483647 h 77"/>
                <a:gd name="T56" fmla="*/ 2147483647 w 73"/>
                <a:gd name="T57" fmla="*/ 2147483647 h 77"/>
                <a:gd name="T58" fmla="*/ 2147483647 w 73"/>
                <a:gd name="T59" fmla="*/ 2147483647 h 77"/>
                <a:gd name="T60" fmla="*/ 2147483647 w 73"/>
                <a:gd name="T61" fmla="*/ 2147483647 h 77"/>
                <a:gd name="T62" fmla="*/ 2147483647 w 73"/>
                <a:gd name="T63" fmla="*/ 2147483647 h 77"/>
                <a:gd name="T64" fmla="*/ 2147483647 w 73"/>
                <a:gd name="T65" fmla="*/ 2147483647 h 77"/>
                <a:gd name="T66" fmla="*/ 2147483647 w 73"/>
                <a:gd name="T67" fmla="*/ 2147483647 h 77"/>
                <a:gd name="T68" fmla="*/ 2147483647 w 73"/>
                <a:gd name="T69" fmla="*/ 2147483647 h 77"/>
                <a:gd name="T70" fmla="*/ 2147483647 w 73"/>
                <a:gd name="T71" fmla="*/ 2147483647 h 77"/>
                <a:gd name="T72" fmla="*/ 2147483647 w 73"/>
                <a:gd name="T73" fmla="*/ 2147483647 h 77"/>
                <a:gd name="T74" fmla="*/ 2147483647 w 73"/>
                <a:gd name="T75" fmla="*/ 2147483647 h 77"/>
                <a:gd name="T76" fmla="*/ 2147483647 w 73"/>
                <a:gd name="T77" fmla="*/ 2147483647 h 77"/>
                <a:gd name="T78" fmla="*/ 2147483647 w 73"/>
                <a:gd name="T79" fmla="*/ 0 h 77"/>
                <a:gd name="T80" fmla="*/ 0 w 73"/>
                <a:gd name="T81" fmla="*/ 2147483647 h 7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77"/>
                <a:gd name="T125" fmla="*/ 73 w 73"/>
                <a:gd name="T126" fmla="*/ 77 h 7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0"/>
                  </a:lnTo>
                  <a:lnTo>
                    <a:pt x="13" y="3"/>
                  </a:lnTo>
                  <a:lnTo>
                    <a:pt x="0" y="5"/>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6" name="Freeform 61"/>
            <p:cNvSpPr>
              <a:spLocks/>
            </p:cNvSpPr>
            <p:nvPr/>
          </p:nvSpPr>
          <p:spPr bwMode="auto">
            <a:xfrm>
              <a:off x="7029450" y="3041650"/>
              <a:ext cx="506413" cy="223838"/>
            </a:xfrm>
            <a:custGeom>
              <a:avLst/>
              <a:gdLst>
                <a:gd name="T0" fmla="*/ 2147483647 w 62"/>
                <a:gd name="T1" fmla="*/ 2147483647 h 29"/>
                <a:gd name="T2" fmla="*/ 2147483647 w 62"/>
                <a:gd name="T3" fmla="*/ 2147483647 h 29"/>
                <a:gd name="T4" fmla="*/ 2147483647 w 62"/>
                <a:gd name="T5" fmla="*/ 2147483647 h 29"/>
                <a:gd name="T6" fmla="*/ 2147483647 w 62"/>
                <a:gd name="T7" fmla="*/ 2147483647 h 29"/>
                <a:gd name="T8" fmla="*/ 2147483647 w 62"/>
                <a:gd name="T9" fmla="*/ 2147483647 h 29"/>
                <a:gd name="T10" fmla="*/ 2147483647 w 62"/>
                <a:gd name="T11" fmla="*/ 2147483647 h 29"/>
                <a:gd name="T12" fmla="*/ 2147483647 w 62"/>
                <a:gd name="T13" fmla="*/ 2147483647 h 29"/>
                <a:gd name="T14" fmla="*/ 2147483647 w 62"/>
                <a:gd name="T15" fmla="*/ 2147483647 h 29"/>
                <a:gd name="T16" fmla="*/ 2147483647 w 62"/>
                <a:gd name="T17" fmla="*/ 2147483647 h 29"/>
                <a:gd name="T18" fmla="*/ 2147483647 w 62"/>
                <a:gd name="T19" fmla="*/ 2147483647 h 29"/>
                <a:gd name="T20" fmla="*/ 2147483647 w 62"/>
                <a:gd name="T21" fmla="*/ 2147483647 h 29"/>
                <a:gd name="T22" fmla="*/ 2147483647 w 62"/>
                <a:gd name="T23" fmla="*/ 2147483647 h 29"/>
                <a:gd name="T24" fmla="*/ 2147483647 w 62"/>
                <a:gd name="T25" fmla="*/ 2147483647 h 29"/>
                <a:gd name="T26" fmla="*/ 2147483647 w 62"/>
                <a:gd name="T27" fmla="*/ 2147483647 h 29"/>
                <a:gd name="T28" fmla="*/ 2147483647 w 62"/>
                <a:gd name="T29" fmla="*/ 2147483647 h 29"/>
                <a:gd name="T30" fmla="*/ 2147483647 w 62"/>
                <a:gd name="T31" fmla="*/ 2147483647 h 29"/>
                <a:gd name="T32" fmla="*/ 2147483647 w 62"/>
                <a:gd name="T33" fmla="*/ 2147483647 h 29"/>
                <a:gd name="T34" fmla="*/ 2147483647 w 62"/>
                <a:gd name="T35" fmla="*/ 2147483647 h 29"/>
                <a:gd name="T36" fmla="*/ 2147483647 w 62"/>
                <a:gd name="T37" fmla="*/ 2147483647 h 29"/>
                <a:gd name="T38" fmla="*/ 2147483647 w 62"/>
                <a:gd name="T39" fmla="*/ 2147483647 h 29"/>
                <a:gd name="T40" fmla="*/ 2147483647 w 62"/>
                <a:gd name="T41" fmla="*/ 2147483647 h 29"/>
                <a:gd name="T42" fmla="*/ 2147483647 w 62"/>
                <a:gd name="T43" fmla="*/ 2147483647 h 29"/>
                <a:gd name="T44" fmla="*/ 2147483647 w 62"/>
                <a:gd name="T45" fmla="*/ 2147483647 h 29"/>
                <a:gd name="T46" fmla="*/ 2147483647 w 62"/>
                <a:gd name="T47" fmla="*/ 2147483647 h 29"/>
                <a:gd name="T48" fmla="*/ 2147483647 w 62"/>
                <a:gd name="T49" fmla="*/ 2147483647 h 29"/>
                <a:gd name="T50" fmla="*/ 2147483647 w 62"/>
                <a:gd name="T51" fmla="*/ 2147483647 h 29"/>
                <a:gd name="T52" fmla="*/ 2147483647 w 62"/>
                <a:gd name="T53" fmla="*/ 2147483647 h 29"/>
                <a:gd name="T54" fmla="*/ 2147483647 w 62"/>
                <a:gd name="T55" fmla="*/ 2147483647 h 29"/>
                <a:gd name="T56" fmla="*/ 2147483647 w 62"/>
                <a:gd name="T57" fmla="*/ 2147483647 h 29"/>
                <a:gd name="T58" fmla="*/ 2147483647 w 62"/>
                <a:gd name="T59" fmla="*/ 2147483647 h 29"/>
                <a:gd name="T60" fmla="*/ 2147483647 w 62"/>
                <a:gd name="T61" fmla="*/ 2147483647 h 29"/>
                <a:gd name="T62" fmla="*/ 2147483647 w 62"/>
                <a:gd name="T63" fmla="*/ 2147483647 h 29"/>
                <a:gd name="T64" fmla="*/ 2147483647 w 62"/>
                <a:gd name="T65" fmla="*/ 2147483647 h 29"/>
                <a:gd name="T66" fmla="*/ 2147483647 w 62"/>
                <a:gd name="T67" fmla="*/ 2147483647 h 29"/>
                <a:gd name="T68" fmla="*/ 2147483647 w 62"/>
                <a:gd name="T69" fmla="*/ 2147483647 h 29"/>
                <a:gd name="T70" fmla="*/ 2147483647 w 62"/>
                <a:gd name="T71" fmla="*/ 2147483647 h 29"/>
                <a:gd name="T72" fmla="*/ 2147483647 w 62"/>
                <a:gd name="T73" fmla="*/ 2147483647 h 29"/>
                <a:gd name="T74" fmla="*/ 2147483647 w 62"/>
                <a:gd name="T75" fmla="*/ 2147483647 h 29"/>
                <a:gd name="T76" fmla="*/ 2147483647 w 62"/>
                <a:gd name="T77" fmla="*/ 2147483647 h 29"/>
                <a:gd name="T78" fmla="*/ 2147483647 w 62"/>
                <a:gd name="T79" fmla="*/ 2147483647 h 29"/>
                <a:gd name="T80" fmla="*/ 2147483647 w 62"/>
                <a:gd name="T81" fmla="*/ 2147483647 h 29"/>
                <a:gd name="T82" fmla="*/ 2147483647 w 62"/>
                <a:gd name="T83" fmla="*/ 2147483647 h 29"/>
                <a:gd name="T84" fmla="*/ 2147483647 w 62"/>
                <a:gd name="T85" fmla="*/ 2147483647 h 29"/>
                <a:gd name="T86" fmla="*/ 2147483647 w 62"/>
                <a:gd name="T87" fmla="*/ 2147483647 h 29"/>
                <a:gd name="T88" fmla="*/ 2147483647 w 62"/>
                <a:gd name="T89" fmla="*/ 2147483647 h 29"/>
                <a:gd name="T90" fmla="*/ 2147483647 w 62"/>
                <a:gd name="T91" fmla="*/ 2147483647 h 29"/>
                <a:gd name="T92" fmla="*/ 2147483647 w 62"/>
                <a:gd name="T93" fmla="*/ 2147483647 h 29"/>
                <a:gd name="T94" fmla="*/ 2147483647 w 62"/>
                <a:gd name="T95" fmla="*/ 2147483647 h 29"/>
                <a:gd name="T96" fmla="*/ 2147483647 w 62"/>
                <a:gd name="T97" fmla="*/ 2147483647 h 29"/>
                <a:gd name="T98" fmla="*/ 2147483647 w 62"/>
                <a:gd name="T99" fmla="*/ 2147483647 h 29"/>
                <a:gd name="T100" fmla="*/ 2147483647 w 62"/>
                <a:gd name="T101" fmla="*/ 2147483647 h 29"/>
                <a:gd name="T102" fmla="*/ 2147483647 w 62"/>
                <a:gd name="T103" fmla="*/ 2147483647 h 29"/>
                <a:gd name="T104" fmla="*/ 2147483647 w 62"/>
                <a:gd name="T105" fmla="*/ 0 h 2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
                <a:gd name="T160" fmla="*/ 0 h 29"/>
                <a:gd name="T161" fmla="*/ 62 w 62"/>
                <a:gd name="T162" fmla="*/ 29 h 2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3" y="23"/>
                  </a:lnTo>
                  <a:lnTo>
                    <a:pt x="32" y="25"/>
                  </a:lnTo>
                  <a:lnTo>
                    <a:pt x="33" y="27"/>
                  </a:lnTo>
                  <a:lnTo>
                    <a:pt x="35" y="27"/>
                  </a:lnTo>
                  <a:lnTo>
                    <a:pt x="36" y="26"/>
                  </a:lnTo>
                  <a:lnTo>
                    <a:pt x="38" y="28"/>
                  </a:lnTo>
                  <a:lnTo>
                    <a:pt x="39" y="28"/>
                  </a:lnTo>
                  <a:lnTo>
                    <a:pt x="40" y="27"/>
                  </a:lnTo>
                  <a:lnTo>
                    <a:pt x="42" y="27"/>
                  </a:lnTo>
                  <a:lnTo>
                    <a:pt x="45" y="28"/>
                  </a:lnTo>
                  <a:lnTo>
                    <a:pt x="46" y="29"/>
                  </a:lnTo>
                  <a:lnTo>
                    <a:pt x="47" y="29"/>
                  </a:lnTo>
                  <a:lnTo>
                    <a:pt x="47" y="28"/>
                  </a:lnTo>
                  <a:lnTo>
                    <a:pt x="46" y="28"/>
                  </a:lnTo>
                  <a:lnTo>
                    <a:pt x="45" y="26"/>
                  </a:lnTo>
                  <a:lnTo>
                    <a:pt x="44" y="25"/>
                  </a:lnTo>
                  <a:lnTo>
                    <a:pt x="44" y="24"/>
                  </a:lnTo>
                  <a:lnTo>
                    <a:pt x="45" y="24"/>
                  </a:lnTo>
                  <a:lnTo>
                    <a:pt x="44" y="23"/>
                  </a:lnTo>
                  <a:lnTo>
                    <a:pt x="43" y="21"/>
                  </a:lnTo>
                  <a:lnTo>
                    <a:pt x="41" y="19"/>
                  </a:lnTo>
                  <a:lnTo>
                    <a:pt x="41" y="17"/>
                  </a:lnTo>
                  <a:lnTo>
                    <a:pt x="41" y="16"/>
                  </a:lnTo>
                  <a:lnTo>
                    <a:pt x="41" y="13"/>
                  </a:lnTo>
                  <a:lnTo>
                    <a:pt x="41" y="12"/>
                  </a:lnTo>
                  <a:lnTo>
                    <a:pt x="41" y="11"/>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4" y="29"/>
                  </a:lnTo>
                  <a:lnTo>
                    <a:pt x="55" y="29"/>
                  </a:lnTo>
                  <a:lnTo>
                    <a:pt x="56" y="28"/>
                  </a:lnTo>
                  <a:lnTo>
                    <a:pt x="61" y="27"/>
                  </a:lnTo>
                  <a:lnTo>
                    <a:pt x="61" y="26"/>
                  </a:lnTo>
                  <a:lnTo>
                    <a:pt x="61" y="25"/>
                  </a:lnTo>
                  <a:lnTo>
                    <a:pt x="62" y="19"/>
                  </a:lnTo>
                  <a:lnTo>
                    <a:pt x="54" y="21"/>
                  </a:lnTo>
                  <a:lnTo>
                    <a:pt x="47"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7" name="Freeform 62"/>
            <p:cNvSpPr>
              <a:spLocks/>
            </p:cNvSpPr>
            <p:nvPr/>
          </p:nvSpPr>
          <p:spPr bwMode="auto">
            <a:xfrm>
              <a:off x="7413625" y="3017838"/>
              <a:ext cx="122238" cy="185737"/>
            </a:xfrm>
            <a:custGeom>
              <a:avLst/>
              <a:gdLst>
                <a:gd name="T0" fmla="*/ 2147483647 w 15"/>
                <a:gd name="T1" fmla="*/ 2147483647 h 24"/>
                <a:gd name="T2" fmla="*/ 2147483647 w 15"/>
                <a:gd name="T3" fmla="*/ 2147483647 h 24"/>
                <a:gd name="T4" fmla="*/ 2147483647 w 15"/>
                <a:gd name="T5" fmla="*/ 2147483647 h 24"/>
                <a:gd name="T6" fmla="*/ 2147483647 w 15"/>
                <a:gd name="T7" fmla="*/ 2147483647 h 24"/>
                <a:gd name="T8" fmla="*/ 2147483647 w 15"/>
                <a:gd name="T9" fmla="*/ 2147483647 h 24"/>
                <a:gd name="T10" fmla="*/ 2147483647 w 15"/>
                <a:gd name="T11" fmla="*/ 2147483647 h 24"/>
                <a:gd name="T12" fmla="*/ 2147483647 w 15"/>
                <a:gd name="T13" fmla="*/ 2147483647 h 24"/>
                <a:gd name="T14" fmla="*/ 2147483647 w 15"/>
                <a:gd name="T15" fmla="*/ 2147483647 h 24"/>
                <a:gd name="T16" fmla="*/ 2147483647 w 15"/>
                <a:gd name="T17" fmla="*/ 2147483647 h 24"/>
                <a:gd name="T18" fmla="*/ 2147483647 w 15"/>
                <a:gd name="T19" fmla="*/ 2147483647 h 24"/>
                <a:gd name="T20" fmla="*/ 2147483647 w 15"/>
                <a:gd name="T21" fmla="*/ 2147483647 h 24"/>
                <a:gd name="T22" fmla="*/ 2147483647 w 15"/>
                <a:gd name="T23" fmla="*/ 2147483647 h 24"/>
                <a:gd name="T24" fmla="*/ 2147483647 w 15"/>
                <a:gd name="T25" fmla="*/ 2147483647 h 24"/>
                <a:gd name="T26" fmla="*/ 2147483647 w 15"/>
                <a:gd name="T27" fmla="*/ 2147483647 h 24"/>
                <a:gd name="T28" fmla="*/ 2147483647 w 15"/>
                <a:gd name="T29" fmla="*/ 0 h 24"/>
                <a:gd name="T30" fmla="*/ 2147483647 w 15"/>
                <a:gd name="T31" fmla="*/ 0 h 24"/>
                <a:gd name="T32" fmla="*/ 2147483647 w 15"/>
                <a:gd name="T33" fmla="*/ 0 h 24"/>
                <a:gd name="T34" fmla="*/ 2147483647 w 15"/>
                <a:gd name="T35" fmla="*/ 2147483647 h 24"/>
                <a:gd name="T36" fmla="*/ 2147483647 w 15"/>
                <a:gd name="T37" fmla="*/ 2147483647 h 24"/>
                <a:gd name="T38" fmla="*/ 2147483647 w 15"/>
                <a:gd name="T39" fmla="*/ 2147483647 h 24"/>
                <a:gd name="T40" fmla="*/ 0 w 15"/>
                <a:gd name="T41" fmla="*/ 2147483647 h 24"/>
                <a:gd name="T42" fmla="*/ 2147483647 w 15"/>
                <a:gd name="T43" fmla="*/ 2147483647 h 24"/>
                <a:gd name="T44" fmla="*/ 2147483647 w 15"/>
                <a:gd name="T45" fmla="*/ 2147483647 h 24"/>
                <a:gd name="T46" fmla="*/ 2147483647 w 15"/>
                <a:gd name="T47" fmla="*/ 2147483647 h 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
                <a:gd name="T73" fmla="*/ 0 h 24"/>
                <a:gd name="T74" fmla="*/ 15 w 15"/>
                <a:gd name="T75" fmla="*/ 24 h 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3"/>
                  </a:lnTo>
                  <a:lnTo>
                    <a:pt x="5" y="0"/>
                  </a:lnTo>
                  <a:lnTo>
                    <a:pt x="4" y="0"/>
                  </a:lnTo>
                  <a:lnTo>
                    <a:pt x="2" y="0"/>
                  </a:lnTo>
                  <a:lnTo>
                    <a:pt x="1" y="1"/>
                  </a:lnTo>
                  <a:lnTo>
                    <a:pt x="1" y="2"/>
                  </a:lnTo>
                  <a:lnTo>
                    <a:pt x="1" y="3"/>
                  </a:lnTo>
                  <a:lnTo>
                    <a:pt x="0" y="3"/>
                  </a:lnTo>
                  <a:lnTo>
                    <a:pt x="7" y="24"/>
                  </a:lnTo>
                  <a:lnTo>
                    <a:pt x="15" y="22"/>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8" name="Freeform 63"/>
            <p:cNvSpPr>
              <a:spLocks/>
            </p:cNvSpPr>
            <p:nvPr/>
          </p:nvSpPr>
          <p:spPr bwMode="auto">
            <a:xfrm>
              <a:off x="7445375" y="2801938"/>
              <a:ext cx="153988" cy="325437"/>
            </a:xfrm>
            <a:custGeom>
              <a:avLst/>
              <a:gdLst>
                <a:gd name="T0" fmla="*/ 0 w 19"/>
                <a:gd name="T1" fmla="*/ 2147483647 h 42"/>
                <a:gd name="T2" fmla="*/ 0 w 19"/>
                <a:gd name="T3" fmla="*/ 2147483647 h 42"/>
                <a:gd name="T4" fmla="*/ 2147483647 w 19"/>
                <a:gd name="T5" fmla="*/ 2147483647 h 42"/>
                <a:gd name="T6" fmla="*/ 2147483647 w 19"/>
                <a:gd name="T7" fmla="*/ 2147483647 h 42"/>
                <a:gd name="T8" fmla="*/ 2147483647 w 19"/>
                <a:gd name="T9" fmla="*/ 2147483647 h 42"/>
                <a:gd name="T10" fmla="*/ 2147483647 w 19"/>
                <a:gd name="T11" fmla="*/ 2147483647 h 42"/>
                <a:gd name="T12" fmla="*/ 2147483647 w 19"/>
                <a:gd name="T13" fmla="*/ 2147483647 h 42"/>
                <a:gd name="T14" fmla="*/ 2147483647 w 19"/>
                <a:gd name="T15" fmla="*/ 2147483647 h 42"/>
                <a:gd name="T16" fmla="*/ 2147483647 w 19"/>
                <a:gd name="T17" fmla="*/ 2147483647 h 42"/>
                <a:gd name="T18" fmla="*/ 2147483647 w 19"/>
                <a:gd name="T19" fmla="*/ 2147483647 h 42"/>
                <a:gd name="T20" fmla="*/ 2147483647 w 19"/>
                <a:gd name="T21" fmla="*/ 2147483647 h 42"/>
                <a:gd name="T22" fmla="*/ 2147483647 w 19"/>
                <a:gd name="T23" fmla="*/ 2147483647 h 42"/>
                <a:gd name="T24" fmla="*/ 2147483647 w 19"/>
                <a:gd name="T25" fmla="*/ 2147483647 h 42"/>
                <a:gd name="T26" fmla="*/ 2147483647 w 19"/>
                <a:gd name="T27" fmla="*/ 2147483647 h 42"/>
                <a:gd name="T28" fmla="*/ 2147483647 w 19"/>
                <a:gd name="T29" fmla="*/ 2147483647 h 42"/>
                <a:gd name="T30" fmla="*/ 2147483647 w 19"/>
                <a:gd name="T31" fmla="*/ 2147483647 h 42"/>
                <a:gd name="T32" fmla="*/ 2147483647 w 19"/>
                <a:gd name="T33" fmla="*/ 2147483647 h 42"/>
                <a:gd name="T34" fmla="*/ 2147483647 w 19"/>
                <a:gd name="T35" fmla="*/ 2147483647 h 42"/>
                <a:gd name="T36" fmla="*/ 2147483647 w 19"/>
                <a:gd name="T37" fmla="*/ 2147483647 h 42"/>
                <a:gd name="T38" fmla="*/ 2147483647 w 19"/>
                <a:gd name="T39" fmla="*/ 2147483647 h 42"/>
                <a:gd name="T40" fmla="*/ 2147483647 w 19"/>
                <a:gd name="T41" fmla="*/ 0 h 42"/>
                <a:gd name="T42" fmla="*/ 2147483647 w 19"/>
                <a:gd name="T43" fmla="*/ 2147483647 h 42"/>
                <a:gd name="T44" fmla="*/ 2147483647 w 19"/>
                <a:gd name="T45" fmla="*/ 2147483647 h 42"/>
                <a:gd name="T46" fmla="*/ 0 w 19"/>
                <a:gd name="T47" fmla="*/ 2147483647 h 42"/>
                <a:gd name="T48" fmla="*/ 2147483647 w 19"/>
                <a:gd name="T49" fmla="*/ 2147483647 h 42"/>
                <a:gd name="T50" fmla="*/ 2147483647 w 19"/>
                <a:gd name="T51" fmla="*/ 2147483647 h 42"/>
                <a:gd name="T52" fmla="*/ 2147483647 w 19"/>
                <a:gd name="T53" fmla="*/ 2147483647 h 42"/>
                <a:gd name="T54" fmla="*/ 2147483647 w 19"/>
                <a:gd name="T55" fmla="*/ 2147483647 h 42"/>
                <a:gd name="T56" fmla="*/ 2147483647 w 19"/>
                <a:gd name="T57" fmla="*/ 2147483647 h 42"/>
                <a:gd name="T58" fmla="*/ 2147483647 w 19"/>
                <a:gd name="T59" fmla="*/ 2147483647 h 42"/>
                <a:gd name="T60" fmla="*/ 2147483647 w 19"/>
                <a:gd name="T61" fmla="*/ 2147483647 h 42"/>
                <a:gd name="T62" fmla="*/ 2147483647 w 19"/>
                <a:gd name="T63" fmla="*/ 2147483647 h 42"/>
                <a:gd name="T64" fmla="*/ 2147483647 w 19"/>
                <a:gd name="T65" fmla="*/ 2147483647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
                <a:gd name="T100" fmla="*/ 0 h 42"/>
                <a:gd name="T101" fmla="*/ 19 w 19"/>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 h="42">
                  <a:moveTo>
                    <a:pt x="1" y="28"/>
                  </a:moveTo>
                  <a:lnTo>
                    <a:pt x="0" y="31"/>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2" y="14"/>
                  </a:lnTo>
                  <a:lnTo>
                    <a:pt x="12" y="13"/>
                  </a:lnTo>
                  <a:lnTo>
                    <a:pt x="13"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9" name="Freeform 64"/>
            <p:cNvSpPr>
              <a:spLocks/>
            </p:cNvSpPr>
            <p:nvPr/>
          </p:nvSpPr>
          <p:spPr bwMode="auto">
            <a:xfrm>
              <a:off x="7583488" y="2654300"/>
              <a:ext cx="187325" cy="169863"/>
            </a:xfrm>
            <a:custGeom>
              <a:avLst/>
              <a:gdLst>
                <a:gd name="T0" fmla="*/ 0 w 23"/>
                <a:gd name="T1" fmla="*/ 2147483647 h 22"/>
                <a:gd name="T2" fmla="*/ 2147483647 w 23"/>
                <a:gd name="T3" fmla="*/ 2147483647 h 22"/>
                <a:gd name="T4" fmla="*/ 2147483647 w 23"/>
                <a:gd name="T5" fmla="*/ 2147483647 h 22"/>
                <a:gd name="T6" fmla="*/ 2147483647 w 23"/>
                <a:gd name="T7" fmla="*/ 2147483647 h 22"/>
                <a:gd name="T8" fmla="*/ 2147483647 w 23"/>
                <a:gd name="T9" fmla="*/ 2147483647 h 22"/>
                <a:gd name="T10" fmla="*/ 2147483647 w 23"/>
                <a:gd name="T11" fmla="*/ 0 h 22"/>
                <a:gd name="T12" fmla="*/ 2147483647 w 23"/>
                <a:gd name="T13" fmla="*/ 2147483647 h 22"/>
                <a:gd name="T14" fmla="*/ 2147483647 w 23"/>
                <a:gd name="T15" fmla="*/ 2147483647 h 22"/>
                <a:gd name="T16" fmla="*/ 2147483647 w 23"/>
                <a:gd name="T17" fmla="*/ 2147483647 h 22"/>
                <a:gd name="T18" fmla="*/ 2147483647 w 23"/>
                <a:gd name="T19" fmla="*/ 2147483647 h 22"/>
                <a:gd name="T20" fmla="*/ 2147483647 w 23"/>
                <a:gd name="T21" fmla="*/ 2147483647 h 22"/>
                <a:gd name="T22" fmla="*/ 2147483647 w 23"/>
                <a:gd name="T23" fmla="*/ 2147483647 h 22"/>
                <a:gd name="T24" fmla="*/ 2147483647 w 23"/>
                <a:gd name="T25" fmla="*/ 2147483647 h 22"/>
                <a:gd name="T26" fmla="*/ 2147483647 w 23"/>
                <a:gd name="T27" fmla="*/ 2147483647 h 22"/>
                <a:gd name="T28" fmla="*/ 2147483647 w 23"/>
                <a:gd name="T29" fmla="*/ 2147483647 h 22"/>
                <a:gd name="T30" fmla="*/ 2147483647 w 23"/>
                <a:gd name="T31" fmla="*/ 2147483647 h 22"/>
                <a:gd name="T32" fmla="*/ 2147483647 w 23"/>
                <a:gd name="T33" fmla="*/ 2147483647 h 22"/>
                <a:gd name="T34" fmla="*/ 2147483647 w 23"/>
                <a:gd name="T35" fmla="*/ 2147483647 h 22"/>
                <a:gd name="T36" fmla="*/ 2147483647 w 23"/>
                <a:gd name="T37" fmla="*/ 2147483647 h 22"/>
                <a:gd name="T38" fmla="*/ 2147483647 w 23"/>
                <a:gd name="T39" fmla="*/ 2147483647 h 22"/>
                <a:gd name="T40" fmla="*/ 2147483647 w 23"/>
                <a:gd name="T41" fmla="*/ 2147483647 h 22"/>
                <a:gd name="T42" fmla="*/ 2147483647 w 23"/>
                <a:gd name="T43" fmla="*/ 2147483647 h 22"/>
                <a:gd name="T44" fmla="*/ 2147483647 w 23"/>
                <a:gd name="T45" fmla="*/ 2147483647 h 22"/>
                <a:gd name="T46" fmla="*/ 0 w 23"/>
                <a:gd name="T47" fmla="*/ 2147483647 h 22"/>
                <a:gd name="T48" fmla="*/ 2147483647 w 23"/>
                <a:gd name="T49" fmla="*/ 2147483647 h 22"/>
                <a:gd name="T50" fmla="*/ 2147483647 w 23"/>
                <a:gd name="T51" fmla="*/ 2147483647 h 22"/>
                <a:gd name="T52" fmla="*/ 2147483647 w 23"/>
                <a:gd name="T53" fmla="*/ 2147483647 h 22"/>
                <a:gd name="T54" fmla="*/ 0 w 23"/>
                <a:gd name="T55" fmla="*/ 2147483647 h 22"/>
                <a:gd name="T56" fmla="*/ 0 w 23"/>
                <a:gd name="T57" fmla="*/ 2147483647 h 2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
                <a:gd name="T88" fmla="*/ 0 h 22"/>
                <a:gd name="T89" fmla="*/ 23 w 23"/>
                <a:gd name="T90" fmla="*/ 22 h 2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 h="22">
                  <a:moveTo>
                    <a:pt x="0" y="4"/>
                  </a:moveTo>
                  <a:lnTo>
                    <a:pt x="8" y="2"/>
                  </a:lnTo>
                  <a:lnTo>
                    <a:pt x="8" y="3"/>
                  </a:lnTo>
                  <a:lnTo>
                    <a:pt x="9" y="3"/>
                  </a:lnTo>
                  <a:lnTo>
                    <a:pt x="20" y="0"/>
                  </a:lnTo>
                  <a:lnTo>
                    <a:pt x="23" y="9"/>
                  </a:lnTo>
                  <a:lnTo>
                    <a:pt x="23" y="10"/>
                  </a:lnTo>
                  <a:lnTo>
                    <a:pt x="22" y="10"/>
                  </a:lnTo>
                  <a:lnTo>
                    <a:pt x="23" y="11"/>
                  </a:lnTo>
                  <a:lnTo>
                    <a:pt x="21" y="12"/>
                  </a:lnTo>
                  <a:lnTo>
                    <a:pt x="17" y="13"/>
                  </a:lnTo>
                  <a:lnTo>
                    <a:pt x="16" y="13"/>
                  </a:lnTo>
                  <a:lnTo>
                    <a:pt x="16" y="14"/>
                  </a:lnTo>
                  <a:lnTo>
                    <a:pt x="13" y="15"/>
                  </a:lnTo>
                  <a:lnTo>
                    <a:pt x="10" y="16"/>
                  </a:lnTo>
                  <a:lnTo>
                    <a:pt x="8" y="18"/>
                  </a:lnTo>
                  <a:lnTo>
                    <a:pt x="3" y="21"/>
                  </a:lnTo>
                  <a:lnTo>
                    <a:pt x="2" y="22"/>
                  </a:lnTo>
                  <a:lnTo>
                    <a:pt x="0" y="21"/>
                  </a:lnTo>
                  <a:lnTo>
                    <a:pt x="2" y="19"/>
                  </a:lnTo>
                  <a:lnTo>
                    <a:pt x="2" y="18"/>
                  </a:lnTo>
                  <a:lnTo>
                    <a:pt x="2" y="17"/>
                  </a:lnTo>
                  <a:lnTo>
                    <a:pt x="0" y="4"/>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0" name="Freeform 65"/>
            <p:cNvSpPr>
              <a:spLocks/>
            </p:cNvSpPr>
            <p:nvPr/>
          </p:nvSpPr>
          <p:spPr bwMode="auto">
            <a:xfrm>
              <a:off x="7575550" y="2522538"/>
              <a:ext cx="368300" cy="177800"/>
            </a:xfrm>
            <a:custGeom>
              <a:avLst/>
              <a:gdLst>
                <a:gd name="T0" fmla="*/ 2147483647 w 45"/>
                <a:gd name="T1" fmla="*/ 2147483647 h 23"/>
                <a:gd name="T2" fmla="*/ 2147483647 w 45"/>
                <a:gd name="T3" fmla="*/ 2147483647 h 23"/>
                <a:gd name="T4" fmla="*/ 2147483647 w 45"/>
                <a:gd name="T5" fmla="*/ 2147483647 h 23"/>
                <a:gd name="T6" fmla="*/ 2147483647 w 45"/>
                <a:gd name="T7" fmla="*/ 2147483647 h 23"/>
                <a:gd name="T8" fmla="*/ 2147483647 w 45"/>
                <a:gd name="T9" fmla="*/ 0 h 23"/>
                <a:gd name="T10" fmla="*/ 2147483647 w 45"/>
                <a:gd name="T11" fmla="*/ 0 h 23"/>
                <a:gd name="T12" fmla="*/ 2147483647 w 45"/>
                <a:gd name="T13" fmla="*/ 2147483647 h 23"/>
                <a:gd name="T14" fmla="*/ 2147483647 w 45"/>
                <a:gd name="T15" fmla="*/ 2147483647 h 23"/>
                <a:gd name="T16" fmla="*/ 2147483647 w 45"/>
                <a:gd name="T17" fmla="*/ 2147483647 h 23"/>
                <a:gd name="T18" fmla="*/ 2147483647 w 45"/>
                <a:gd name="T19" fmla="*/ 2147483647 h 23"/>
                <a:gd name="T20" fmla="*/ 2147483647 w 45"/>
                <a:gd name="T21" fmla="*/ 2147483647 h 23"/>
                <a:gd name="T22" fmla="*/ 2147483647 w 45"/>
                <a:gd name="T23" fmla="*/ 2147483647 h 23"/>
                <a:gd name="T24" fmla="*/ 2147483647 w 45"/>
                <a:gd name="T25" fmla="*/ 2147483647 h 23"/>
                <a:gd name="T26" fmla="*/ 2147483647 w 45"/>
                <a:gd name="T27" fmla="*/ 2147483647 h 23"/>
                <a:gd name="T28" fmla="*/ 2147483647 w 45"/>
                <a:gd name="T29" fmla="*/ 2147483647 h 23"/>
                <a:gd name="T30" fmla="*/ 2147483647 w 45"/>
                <a:gd name="T31" fmla="*/ 2147483647 h 23"/>
                <a:gd name="T32" fmla="*/ 2147483647 w 45"/>
                <a:gd name="T33" fmla="*/ 2147483647 h 23"/>
                <a:gd name="T34" fmla="*/ 2147483647 w 45"/>
                <a:gd name="T35" fmla="*/ 2147483647 h 23"/>
                <a:gd name="T36" fmla="*/ 2147483647 w 45"/>
                <a:gd name="T37" fmla="*/ 2147483647 h 23"/>
                <a:gd name="T38" fmla="*/ 2147483647 w 45"/>
                <a:gd name="T39" fmla="*/ 2147483647 h 23"/>
                <a:gd name="T40" fmla="*/ 2147483647 w 45"/>
                <a:gd name="T41" fmla="*/ 2147483647 h 23"/>
                <a:gd name="T42" fmla="*/ 2147483647 w 45"/>
                <a:gd name="T43" fmla="*/ 2147483647 h 23"/>
                <a:gd name="T44" fmla="*/ 2147483647 w 45"/>
                <a:gd name="T45" fmla="*/ 2147483647 h 23"/>
                <a:gd name="T46" fmla="*/ 2147483647 w 45"/>
                <a:gd name="T47" fmla="*/ 2147483647 h 23"/>
                <a:gd name="T48" fmla="*/ 2147483647 w 45"/>
                <a:gd name="T49" fmla="*/ 2147483647 h 23"/>
                <a:gd name="T50" fmla="*/ 2147483647 w 45"/>
                <a:gd name="T51" fmla="*/ 2147483647 h 23"/>
                <a:gd name="T52" fmla="*/ 2147483647 w 45"/>
                <a:gd name="T53" fmla="*/ 2147483647 h 23"/>
                <a:gd name="T54" fmla="*/ 2147483647 w 45"/>
                <a:gd name="T55" fmla="*/ 2147483647 h 23"/>
                <a:gd name="T56" fmla="*/ 2147483647 w 45"/>
                <a:gd name="T57" fmla="*/ 2147483647 h 23"/>
                <a:gd name="T58" fmla="*/ 2147483647 w 45"/>
                <a:gd name="T59" fmla="*/ 2147483647 h 23"/>
                <a:gd name="T60" fmla="*/ 2147483647 w 45"/>
                <a:gd name="T61" fmla="*/ 2147483647 h 23"/>
                <a:gd name="T62" fmla="*/ 2147483647 w 45"/>
                <a:gd name="T63" fmla="*/ 2147483647 h 23"/>
                <a:gd name="T64" fmla="*/ 0 w 45"/>
                <a:gd name="T65" fmla="*/ 2147483647 h 23"/>
                <a:gd name="T66" fmla="*/ 0 w 45"/>
                <a:gd name="T67" fmla="*/ 2147483647 h 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
                <a:gd name="T103" fmla="*/ 0 h 23"/>
                <a:gd name="T104" fmla="*/ 45 w 45"/>
                <a:gd name="T105" fmla="*/ 23 h 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 h="23">
                  <a:moveTo>
                    <a:pt x="0" y="9"/>
                  </a:moveTo>
                  <a:lnTo>
                    <a:pt x="10" y="7"/>
                  </a:lnTo>
                  <a:lnTo>
                    <a:pt x="24" y="4"/>
                  </a:lnTo>
                  <a:lnTo>
                    <a:pt x="24"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18"/>
                  </a:lnTo>
                  <a:lnTo>
                    <a:pt x="36" y="18"/>
                  </a:lnTo>
                  <a:lnTo>
                    <a:pt x="35" y="20"/>
                  </a:lnTo>
                  <a:lnTo>
                    <a:pt x="34" y="22"/>
                  </a:lnTo>
                  <a:lnTo>
                    <a:pt x="33" y="23"/>
                  </a:lnTo>
                  <a:lnTo>
                    <a:pt x="32" y="22"/>
                  </a:lnTo>
                  <a:lnTo>
                    <a:pt x="32" y="21"/>
                  </a:lnTo>
                  <a:lnTo>
                    <a:pt x="31" y="21"/>
                  </a:lnTo>
                  <a:lnTo>
                    <a:pt x="30" y="20"/>
                  </a:lnTo>
                  <a:lnTo>
                    <a:pt x="28" y="19"/>
                  </a:lnTo>
                  <a:lnTo>
                    <a:pt x="27" y="17"/>
                  </a:lnTo>
                  <a:lnTo>
                    <a:pt x="26" y="15"/>
                  </a:lnTo>
                  <a:lnTo>
                    <a:pt x="21" y="17"/>
                  </a:lnTo>
                  <a:lnTo>
                    <a:pt x="10" y="20"/>
                  </a:lnTo>
                  <a:lnTo>
                    <a:pt x="9" y="20"/>
                  </a:lnTo>
                  <a:lnTo>
                    <a:pt x="9" y="19"/>
                  </a:lnTo>
                  <a:lnTo>
                    <a:pt x="1" y="21"/>
                  </a:lnTo>
                  <a:lnTo>
                    <a:pt x="0" y="21"/>
                  </a:lnTo>
                  <a:lnTo>
                    <a:pt x="0" y="9"/>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1" name="Freeform 66"/>
            <p:cNvSpPr>
              <a:spLocks/>
            </p:cNvSpPr>
            <p:nvPr/>
          </p:nvSpPr>
          <p:spPr bwMode="auto">
            <a:xfrm>
              <a:off x="7747000" y="2638425"/>
              <a:ext cx="96838" cy="101600"/>
            </a:xfrm>
            <a:custGeom>
              <a:avLst/>
              <a:gdLst>
                <a:gd name="T0" fmla="*/ 0 w 12"/>
                <a:gd name="T1" fmla="*/ 2147483647 h 13"/>
                <a:gd name="T2" fmla="*/ 2147483647 w 12"/>
                <a:gd name="T3" fmla="*/ 2147483647 h 13"/>
                <a:gd name="T4" fmla="*/ 2147483647 w 12"/>
                <a:gd name="T5" fmla="*/ 2147483647 h 13"/>
                <a:gd name="T6" fmla="*/ 2147483647 w 12"/>
                <a:gd name="T7" fmla="*/ 2147483647 h 13"/>
                <a:gd name="T8" fmla="*/ 2147483647 w 12"/>
                <a:gd name="T9" fmla="*/ 2147483647 h 13"/>
                <a:gd name="T10" fmla="*/ 2147483647 w 12"/>
                <a:gd name="T11" fmla="*/ 2147483647 h 13"/>
                <a:gd name="T12" fmla="*/ 2147483647 w 12"/>
                <a:gd name="T13" fmla="*/ 2147483647 h 13"/>
                <a:gd name="T14" fmla="*/ 2147483647 w 12"/>
                <a:gd name="T15" fmla="*/ 2147483647 h 13"/>
                <a:gd name="T16" fmla="*/ 2147483647 w 12"/>
                <a:gd name="T17" fmla="*/ 2147483647 h 13"/>
                <a:gd name="T18" fmla="*/ 2147483647 w 12"/>
                <a:gd name="T19" fmla="*/ 2147483647 h 13"/>
                <a:gd name="T20" fmla="*/ 2147483647 w 12"/>
                <a:gd name="T21" fmla="*/ 2147483647 h 13"/>
                <a:gd name="T22" fmla="*/ 2147483647 w 12"/>
                <a:gd name="T23" fmla="*/ 2147483647 h 13"/>
                <a:gd name="T24" fmla="*/ 2147483647 w 12"/>
                <a:gd name="T25" fmla="*/ 2147483647 h 13"/>
                <a:gd name="T26" fmla="*/ 2147483647 w 12"/>
                <a:gd name="T27" fmla="*/ 2147483647 h 13"/>
                <a:gd name="T28" fmla="*/ 2147483647 w 12"/>
                <a:gd name="T29" fmla="*/ 2147483647 h 13"/>
                <a:gd name="T30" fmla="*/ 2147483647 w 12"/>
                <a:gd name="T31" fmla="*/ 2147483647 h 13"/>
                <a:gd name="T32" fmla="*/ 2147483647 w 12"/>
                <a:gd name="T33" fmla="*/ 2147483647 h 13"/>
                <a:gd name="T34" fmla="*/ 2147483647 w 12"/>
                <a:gd name="T35" fmla="*/ 2147483647 h 13"/>
                <a:gd name="T36" fmla="*/ 2147483647 w 12"/>
                <a:gd name="T37" fmla="*/ 2147483647 h 13"/>
                <a:gd name="T38" fmla="*/ 2147483647 w 12"/>
                <a:gd name="T39" fmla="*/ 2147483647 h 13"/>
                <a:gd name="T40" fmla="*/ 2147483647 w 12"/>
                <a:gd name="T41" fmla="*/ 2147483647 h 13"/>
                <a:gd name="T42" fmla="*/ 2147483647 w 12"/>
                <a:gd name="T43" fmla="*/ 2147483647 h 13"/>
                <a:gd name="T44" fmla="*/ 2147483647 w 12"/>
                <a:gd name="T45" fmla="*/ 2147483647 h 13"/>
                <a:gd name="T46" fmla="*/ 2147483647 w 12"/>
                <a:gd name="T47" fmla="*/ 2147483647 h 13"/>
                <a:gd name="T48" fmla="*/ 2147483647 w 12"/>
                <a:gd name="T49" fmla="*/ 2147483647 h 13"/>
                <a:gd name="T50" fmla="*/ 2147483647 w 12"/>
                <a:gd name="T51" fmla="*/ 2147483647 h 13"/>
                <a:gd name="T52" fmla="*/ 2147483647 w 12"/>
                <a:gd name="T53" fmla="*/ 2147483647 h 13"/>
                <a:gd name="T54" fmla="*/ 2147483647 w 12"/>
                <a:gd name="T55" fmla="*/ 2147483647 h 13"/>
                <a:gd name="T56" fmla="*/ 2147483647 w 12"/>
                <a:gd name="T57" fmla="*/ 2147483647 h 13"/>
                <a:gd name="T58" fmla="*/ 2147483647 w 12"/>
                <a:gd name="T59" fmla="*/ 2147483647 h 13"/>
                <a:gd name="T60" fmla="*/ 2147483647 w 12"/>
                <a:gd name="T61" fmla="*/ 2147483647 h 13"/>
                <a:gd name="T62" fmla="*/ 2147483647 w 12"/>
                <a:gd name="T63" fmla="*/ 2147483647 h 13"/>
                <a:gd name="T64" fmla="*/ 2147483647 w 12"/>
                <a:gd name="T65" fmla="*/ 0 h 13"/>
                <a:gd name="T66" fmla="*/ 0 w 12"/>
                <a:gd name="T67" fmla="*/ 2147483647 h 13"/>
                <a:gd name="T68" fmla="*/ 0 w 12"/>
                <a:gd name="T69" fmla="*/ 2147483647 h 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
                <a:gd name="T106" fmla="*/ 0 h 13"/>
                <a:gd name="T107" fmla="*/ 12 w 12"/>
                <a:gd name="T108" fmla="*/ 13 h 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 h="13">
                  <a:moveTo>
                    <a:pt x="0" y="2"/>
                  </a:moveTo>
                  <a:lnTo>
                    <a:pt x="3" y="11"/>
                  </a:lnTo>
                  <a:lnTo>
                    <a:pt x="3" y="12"/>
                  </a:lnTo>
                  <a:lnTo>
                    <a:pt x="2" y="12"/>
                  </a:lnTo>
                  <a:lnTo>
                    <a:pt x="3" y="13"/>
                  </a:lnTo>
                  <a:lnTo>
                    <a:pt x="6" y="12"/>
                  </a:lnTo>
                  <a:lnTo>
                    <a:pt x="7" y="11"/>
                  </a:lnTo>
                  <a:lnTo>
                    <a:pt x="7" y="10"/>
                  </a:lnTo>
                  <a:lnTo>
                    <a:pt x="7" y="9"/>
                  </a:lnTo>
                  <a:lnTo>
                    <a:pt x="7" y="7"/>
                  </a:lnTo>
                  <a:lnTo>
                    <a:pt x="8" y="6"/>
                  </a:lnTo>
                  <a:lnTo>
                    <a:pt x="8" y="7"/>
                  </a:lnTo>
                  <a:lnTo>
                    <a:pt x="8" y="8"/>
                  </a:lnTo>
                  <a:lnTo>
                    <a:pt x="8" y="10"/>
                  </a:lnTo>
                  <a:lnTo>
                    <a:pt x="9" y="10"/>
                  </a:lnTo>
                  <a:lnTo>
                    <a:pt x="9" y="9"/>
                  </a:lnTo>
                  <a:lnTo>
                    <a:pt x="10" y="9"/>
                  </a:lnTo>
                  <a:lnTo>
                    <a:pt x="11" y="8"/>
                  </a:lnTo>
                  <a:lnTo>
                    <a:pt x="12" y="8"/>
                  </a:lnTo>
                  <a:lnTo>
                    <a:pt x="11" y="7"/>
                  </a:lnTo>
                  <a:lnTo>
                    <a:pt x="11" y="6"/>
                  </a:lnTo>
                  <a:lnTo>
                    <a:pt x="10" y="6"/>
                  </a:lnTo>
                  <a:lnTo>
                    <a:pt x="9" y="5"/>
                  </a:lnTo>
                  <a:lnTo>
                    <a:pt x="7" y="4"/>
                  </a:lnTo>
                  <a:lnTo>
                    <a:pt x="6" y="2"/>
                  </a:lnTo>
                  <a:lnTo>
                    <a:pt x="5" y="0"/>
                  </a:lnTo>
                  <a:lnTo>
                    <a:pt x="0" y="2"/>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2" name="Freeform 67"/>
            <p:cNvSpPr>
              <a:spLocks/>
            </p:cNvSpPr>
            <p:nvPr/>
          </p:nvSpPr>
          <p:spPr bwMode="auto">
            <a:xfrm>
              <a:off x="7640638" y="2212975"/>
              <a:ext cx="171450" cy="363538"/>
            </a:xfrm>
            <a:custGeom>
              <a:avLst/>
              <a:gdLst>
                <a:gd name="T0" fmla="*/ 2147483647 w 21"/>
                <a:gd name="T1" fmla="*/ 2147483647 h 47"/>
                <a:gd name="T2" fmla="*/ 2147483647 w 21"/>
                <a:gd name="T3" fmla="*/ 2147483647 h 47"/>
                <a:gd name="T4" fmla="*/ 2147483647 w 21"/>
                <a:gd name="T5" fmla="*/ 2147483647 h 47"/>
                <a:gd name="T6" fmla="*/ 2147483647 w 21"/>
                <a:gd name="T7" fmla="*/ 2147483647 h 47"/>
                <a:gd name="T8" fmla="*/ 2147483647 w 21"/>
                <a:gd name="T9" fmla="*/ 2147483647 h 47"/>
                <a:gd name="T10" fmla="*/ 2147483647 w 21"/>
                <a:gd name="T11" fmla="*/ 2147483647 h 47"/>
                <a:gd name="T12" fmla="*/ 2147483647 w 21"/>
                <a:gd name="T13" fmla="*/ 2147483647 h 47"/>
                <a:gd name="T14" fmla="*/ 2147483647 w 21"/>
                <a:gd name="T15" fmla="*/ 2147483647 h 47"/>
                <a:gd name="T16" fmla="*/ 2147483647 w 21"/>
                <a:gd name="T17" fmla="*/ 2147483647 h 47"/>
                <a:gd name="T18" fmla="*/ 2147483647 w 21"/>
                <a:gd name="T19" fmla="*/ 2147483647 h 47"/>
                <a:gd name="T20" fmla="*/ 2147483647 w 21"/>
                <a:gd name="T21" fmla="*/ 2147483647 h 47"/>
                <a:gd name="T22" fmla="*/ 2147483647 w 21"/>
                <a:gd name="T23" fmla="*/ 2147483647 h 47"/>
                <a:gd name="T24" fmla="*/ 0 w 21"/>
                <a:gd name="T25" fmla="*/ 2147483647 h 47"/>
                <a:gd name="T26" fmla="*/ 0 w 21"/>
                <a:gd name="T27" fmla="*/ 2147483647 h 47"/>
                <a:gd name="T28" fmla="*/ 2147483647 w 21"/>
                <a:gd name="T29" fmla="*/ 2147483647 h 47"/>
                <a:gd name="T30" fmla="*/ 0 w 21"/>
                <a:gd name="T31" fmla="*/ 2147483647 h 47"/>
                <a:gd name="T32" fmla="*/ 0 w 21"/>
                <a:gd name="T33" fmla="*/ 2147483647 h 47"/>
                <a:gd name="T34" fmla="*/ 0 w 21"/>
                <a:gd name="T35" fmla="*/ 2147483647 h 47"/>
                <a:gd name="T36" fmla="*/ 2147483647 w 21"/>
                <a:gd name="T37" fmla="*/ 2147483647 h 47"/>
                <a:gd name="T38" fmla="*/ 2147483647 w 21"/>
                <a:gd name="T39" fmla="*/ 2147483647 h 47"/>
                <a:gd name="T40" fmla="*/ 2147483647 w 21"/>
                <a:gd name="T41" fmla="*/ 2147483647 h 47"/>
                <a:gd name="T42" fmla="*/ 2147483647 w 21"/>
                <a:gd name="T43" fmla="*/ 2147483647 h 47"/>
                <a:gd name="T44" fmla="*/ 2147483647 w 21"/>
                <a:gd name="T45" fmla="*/ 2147483647 h 47"/>
                <a:gd name="T46" fmla="*/ 2147483647 w 21"/>
                <a:gd name="T47" fmla="*/ 2147483647 h 47"/>
                <a:gd name="T48" fmla="*/ 2147483647 w 21"/>
                <a:gd name="T49" fmla="*/ 2147483647 h 47"/>
                <a:gd name="T50" fmla="*/ 2147483647 w 21"/>
                <a:gd name="T51" fmla="*/ 2147483647 h 47"/>
                <a:gd name="T52" fmla="*/ 2147483647 w 21"/>
                <a:gd name="T53" fmla="*/ 2147483647 h 47"/>
                <a:gd name="T54" fmla="*/ 2147483647 w 21"/>
                <a:gd name="T55" fmla="*/ 2147483647 h 47"/>
                <a:gd name="T56" fmla="*/ 2147483647 w 21"/>
                <a:gd name="T57" fmla="*/ 2147483647 h 47"/>
                <a:gd name="T58" fmla="*/ 2147483647 w 21"/>
                <a:gd name="T59" fmla="*/ 2147483647 h 47"/>
                <a:gd name="T60" fmla="*/ 2147483647 w 21"/>
                <a:gd name="T61" fmla="*/ 2147483647 h 47"/>
                <a:gd name="T62" fmla="*/ 2147483647 w 21"/>
                <a:gd name="T63" fmla="*/ 2147483647 h 47"/>
                <a:gd name="T64" fmla="*/ 2147483647 w 21"/>
                <a:gd name="T65" fmla="*/ 2147483647 h 47"/>
                <a:gd name="T66" fmla="*/ 2147483647 w 21"/>
                <a:gd name="T67" fmla="*/ 2147483647 h 47"/>
                <a:gd name="T68" fmla="*/ 2147483647 w 21"/>
                <a:gd name="T69" fmla="*/ 2147483647 h 47"/>
                <a:gd name="T70" fmla="*/ 2147483647 w 21"/>
                <a:gd name="T71" fmla="*/ 2147483647 h 47"/>
                <a:gd name="T72" fmla="*/ 2147483647 w 21"/>
                <a:gd name="T73" fmla="*/ 2147483647 h 47"/>
                <a:gd name="T74" fmla="*/ 2147483647 w 21"/>
                <a:gd name="T75" fmla="*/ 2147483647 h 47"/>
                <a:gd name="T76" fmla="*/ 2147483647 w 21"/>
                <a:gd name="T77" fmla="*/ 0 h 47"/>
                <a:gd name="T78" fmla="*/ 2147483647 w 21"/>
                <a:gd name="T79" fmla="*/ 2147483647 h 47"/>
                <a:gd name="T80" fmla="*/ 2147483647 w 21"/>
                <a:gd name="T81" fmla="*/ 2147483647 h 47"/>
                <a:gd name="T82" fmla="*/ 2147483647 w 21"/>
                <a:gd name="T83" fmla="*/ 2147483647 h 47"/>
                <a:gd name="T84" fmla="*/ 2147483647 w 21"/>
                <a:gd name="T85" fmla="*/ 2147483647 h 47"/>
                <a:gd name="T86" fmla="*/ 2147483647 w 21"/>
                <a:gd name="T87" fmla="*/ 2147483647 h 47"/>
                <a:gd name="T88" fmla="*/ 2147483647 w 21"/>
                <a:gd name="T89" fmla="*/ 2147483647 h 47"/>
                <a:gd name="T90" fmla="*/ 2147483647 w 21"/>
                <a:gd name="T91" fmla="*/ 2147483647 h 47"/>
                <a:gd name="T92" fmla="*/ 2147483647 w 21"/>
                <a:gd name="T93" fmla="*/ 2147483647 h 47"/>
                <a:gd name="T94" fmla="*/ 2147483647 w 21"/>
                <a:gd name="T95" fmla="*/ 2147483647 h 47"/>
                <a:gd name="T96" fmla="*/ 2147483647 w 21"/>
                <a:gd name="T97" fmla="*/ 2147483647 h 47"/>
                <a:gd name="T98" fmla="*/ 2147483647 w 21"/>
                <a:gd name="T99" fmla="*/ 2147483647 h 47"/>
                <a:gd name="T100" fmla="*/ 2147483647 w 21"/>
                <a:gd name="T101" fmla="*/ 2147483647 h 47"/>
                <a:gd name="T102" fmla="*/ 2147483647 w 21"/>
                <a:gd name="T103" fmla="*/ 2147483647 h 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
                <a:gd name="T157" fmla="*/ 0 h 47"/>
                <a:gd name="T158" fmla="*/ 21 w 21"/>
                <a:gd name="T159" fmla="*/ 47 h 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 h="47">
                  <a:moveTo>
                    <a:pt x="21" y="40"/>
                  </a:moveTo>
                  <a:lnTo>
                    <a:pt x="20" y="40"/>
                  </a:lnTo>
                  <a:lnTo>
                    <a:pt x="19" y="40"/>
                  </a:lnTo>
                  <a:lnTo>
                    <a:pt x="18" y="42"/>
                  </a:lnTo>
                  <a:lnTo>
                    <a:pt x="17" y="42"/>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9"/>
                  </a:lnTo>
                  <a:lnTo>
                    <a:pt x="3" y="7"/>
                  </a:lnTo>
                  <a:lnTo>
                    <a:pt x="4" y="4"/>
                  </a:lnTo>
                  <a:lnTo>
                    <a:pt x="3" y="3"/>
                  </a:lnTo>
                  <a:lnTo>
                    <a:pt x="3" y="2"/>
                  </a:lnTo>
                  <a:lnTo>
                    <a:pt x="4" y="2"/>
                  </a:lnTo>
                  <a:lnTo>
                    <a:pt x="5" y="1"/>
                  </a:lnTo>
                  <a:lnTo>
                    <a:pt x="6" y="1"/>
                  </a:lnTo>
                  <a:lnTo>
                    <a:pt x="7" y="0"/>
                  </a:lnTo>
                  <a:lnTo>
                    <a:pt x="17" y="29"/>
                  </a:lnTo>
                  <a:lnTo>
                    <a:pt x="17" y="30"/>
                  </a:lnTo>
                  <a:lnTo>
                    <a:pt x="17" y="31"/>
                  </a:lnTo>
                  <a:lnTo>
                    <a:pt x="19" y="33"/>
                  </a:lnTo>
                  <a:lnTo>
                    <a:pt x="20" y="33"/>
                  </a:lnTo>
                  <a:lnTo>
                    <a:pt x="20" y="34"/>
                  </a:lnTo>
                  <a:lnTo>
                    <a:pt x="20" y="35"/>
                  </a:lnTo>
                  <a:lnTo>
                    <a:pt x="21" y="37"/>
                  </a:lnTo>
                  <a:lnTo>
                    <a:pt x="21" y="38"/>
                  </a:lnTo>
                  <a:lnTo>
                    <a:pt x="21" y="39"/>
                  </a:lnTo>
                  <a:lnTo>
                    <a:pt x="21" y="40"/>
                  </a:lnTo>
                  <a:close/>
                </a:path>
              </a:pathLst>
            </a:custGeom>
            <a:solidFill>
              <a:srgbClr val="ED4213"/>
            </a:solidFill>
            <a:ln w="12700" cmpd="sng">
              <a:solidFill>
                <a:schemeClr val="tx1"/>
              </a:solidFill>
              <a:prstDash val="solid"/>
              <a:round/>
              <a:headEnd/>
              <a:tailEnd/>
            </a:ln>
          </p:spPr>
          <p:txBody>
            <a:bodyPr/>
            <a:lstStyle/>
            <a:p>
              <a:endParaRPr lang="en-US"/>
            </a:p>
          </p:txBody>
        </p:sp>
        <p:grpSp>
          <p:nvGrpSpPr>
            <p:cNvPr id="53" name="Group 68"/>
            <p:cNvGrpSpPr>
              <a:grpSpLocks/>
            </p:cNvGrpSpPr>
            <p:nvPr/>
          </p:nvGrpSpPr>
          <p:grpSpPr bwMode="auto">
            <a:xfrm>
              <a:off x="3159125" y="4589463"/>
              <a:ext cx="1044575" cy="635000"/>
              <a:chOff x="1991" y="3321"/>
              <a:chExt cx="361" cy="231"/>
            </a:xfrm>
          </p:grpSpPr>
          <p:sp>
            <p:nvSpPr>
              <p:cNvPr id="54" name="Freeform 69"/>
              <p:cNvSpPr>
                <a:spLocks/>
              </p:cNvSpPr>
              <p:nvPr/>
            </p:nvSpPr>
            <p:spPr bwMode="auto">
              <a:xfrm>
                <a:off x="2274" y="3459"/>
                <a:ext cx="78" cy="93"/>
              </a:xfrm>
              <a:custGeom>
                <a:avLst/>
                <a:gdLst>
                  <a:gd name="T0" fmla="*/ 0 w 16"/>
                  <a:gd name="T1" fmla="*/ 95330 h 19"/>
                  <a:gd name="T2" fmla="*/ 13548 w 16"/>
                  <a:gd name="T3" fmla="*/ 179666 h 19"/>
                  <a:gd name="T4" fmla="*/ 13548 w 16"/>
                  <a:gd name="T5" fmla="*/ 219294 h 19"/>
                  <a:gd name="T6" fmla="*/ 79589 w 16"/>
                  <a:gd name="T7" fmla="*/ 261173 h 19"/>
                  <a:gd name="T8" fmla="*/ 107279 w 16"/>
                  <a:gd name="T9" fmla="*/ 219294 h 19"/>
                  <a:gd name="T10" fmla="*/ 214554 w 16"/>
                  <a:gd name="T11" fmla="*/ 151512 h 19"/>
                  <a:gd name="T12" fmla="*/ 173443 w 16"/>
                  <a:gd name="T13" fmla="*/ 67205 h 19"/>
                  <a:gd name="T14" fmla="*/ 41233 w 16"/>
                  <a:gd name="T15" fmla="*/ 0 h 19"/>
                  <a:gd name="T16" fmla="*/ 41233 w 16"/>
                  <a:gd name="T17" fmla="*/ 67205 h 19"/>
                  <a:gd name="T18" fmla="*/ 0 w 16"/>
                  <a:gd name="T19" fmla="*/ 95330 h 19"/>
                  <a:gd name="T20" fmla="*/ 0 w 16"/>
                  <a:gd name="T21" fmla="*/ 9533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9"/>
                  <a:gd name="T35" fmla="*/ 16 w 16"/>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9">
                    <a:moveTo>
                      <a:pt x="0" y="7"/>
                    </a:moveTo>
                    <a:lnTo>
                      <a:pt x="1" y="13"/>
                    </a:lnTo>
                    <a:lnTo>
                      <a:pt x="1" y="16"/>
                    </a:lnTo>
                    <a:lnTo>
                      <a:pt x="6" y="19"/>
                    </a:lnTo>
                    <a:lnTo>
                      <a:pt x="8" y="16"/>
                    </a:lnTo>
                    <a:lnTo>
                      <a:pt x="16" y="11"/>
                    </a:lnTo>
                    <a:lnTo>
                      <a:pt x="13" y="5"/>
                    </a:lnTo>
                    <a:lnTo>
                      <a:pt x="3" y="0"/>
                    </a:lnTo>
                    <a:lnTo>
                      <a:pt x="3" y="5"/>
                    </a:lnTo>
                    <a:lnTo>
                      <a:pt x="0" y="7"/>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5" name="Freeform 70"/>
              <p:cNvSpPr>
                <a:spLocks/>
              </p:cNvSpPr>
              <p:nvPr/>
            </p:nvSpPr>
            <p:spPr bwMode="auto">
              <a:xfrm>
                <a:off x="2235" y="3409"/>
                <a:ext cx="44" cy="29"/>
              </a:xfrm>
              <a:custGeom>
                <a:avLst/>
                <a:gdLst>
                  <a:gd name="T0" fmla="*/ 41707 w 9"/>
                  <a:gd name="T1" fmla="*/ 76439 h 6"/>
                  <a:gd name="T2" fmla="*/ 109135 w 9"/>
                  <a:gd name="T3" fmla="*/ 76439 h 6"/>
                  <a:gd name="T4" fmla="*/ 122804 w 9"/>
                  <a:gd name="T5" fmla="*/ 39295 h 6"/>
                  <a:gd name="T6" fmla="*/ 66826 w 9"/>
                  <a:gd name="T7" fmla="*/ 26187 h 6"/>
                  <a:gd name="T8" fmla="*/ 41707 w 9"/>
                  <a:gd name="T9" fmla="*/ 26187 h 6"/>
                  <a:gd name="T10" fmla="*/ 28038 w 9"/>
                  <a:gd name="T11" fmla="*/ 0 h 6"/>
                  <a:gd name="T12" fmla="*/ 0 w 9"/>
                  <a:gd name="T13" fmla="*/ 26187 h 6"/>
                  <a:gd name="T14" fmla="*/ 28038 w 9"/>
                  <a:gd name="T15" fmla="*/ 63355 h 6"/>
                  <a:gd name="T16" fmla="*/ 41707 w 9"/>
                  <a:gd name="T17" fmla="*/ 76439 h 6"/>
                  <a:gd name="T18" fmla="*/ 41707 w 9"/>
                  <a:gd name="T19" fmla="*/ 76439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6"/>
                  <a:gd name="T32" fmla="*/ 9 w 9"/>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6">
                    <a:moveTo>
                      <a:pt x="3" y="6"/>
                    </a:moveTo>
                    <a:lnTo>
                      <a:pt x="8" y="6"/>
                    </a:lnTo>
                    <a:lnTo>
                      <a:pt x="9" y="3"/>
                    </a:lnTo>
                    <a:lnTo>
                      <a:pt x="5" y="2"/>
                    </a:lnTo>
                    <a:lnTo>
                      <a:pt x="3" y="2"/>
                    </a:lnTo>
                    <a:lnTo>
                      <a:pt x="2" y="0"/>
                    </a:lnTo>
                    <a:lnTo>
                      <a:pt x="0" y="2"/>
                    </a:lnTo>
                    <a:lnTo>
                      <a:pt x="2" y="5"/>
                    </a:lnTo>
                    <a:lnTo>
                      <a:pt x="3" y="6"/>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6" name="Freeform 71"/>
              <p:cNvSpPr>
                <a:spLocks/>
              </p:cNvSpPr>
              <p:nvPr/>
            </p:nvSpPr>
            <p:spPr bwMode="auto">
              <a:xfrm>
                <a:off x="2225" y="3438"/>
                <a:ext cx="20" cy="10"/>
              </a:xfrm>
              <a:custGeom>
                <a:avLst/>
                <a:gdLst>
                  <a:gd name="T0" fmla="*/ 0 w 4"/>
                  <a:gd name="T1" fmla="*/ 31250 h 2"/>
                  <a:gd name="T2" fmla="*/ 62500 w 4"/>
                  <a:gd name="T3" fmla="*/ 0 h 2"/>
                  <a:gd name="T4" fmla="*/ 62500 w 4"/>
                  <a:gd name="T5" fmla="*/ 31250 h 2"/>
                  <a:gd name="T6" fmla="*/ 0 w 4"/>
                  <a:gd name="T7" fmla="*/ 31250 h 2"/>
                  <a:gd name="T8" fmla="*/ 0 w 4"/>
                  <a:gd name="T9" fmla="*/ 31250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0" y="2"/>
                    </a:moveTo>
                    <a:lnTo>
                      <a:pt x="4" y="0"/>
                    </a:lnTo>
                    <a:lnTo>
                      <a:pt x="4" y="2"/>
                    </a:lnTo>
                    <a:lnTo>
                      <a:pt x="0" y="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7" name="Freeform 72"/>
              <p:cNvSpPr>
                <a:spLocks/>
              </p:cNvSpPr>
              <p:nvPr/>
            </p:nvSpPr>
            <p:spPr bwMode="auto">
              <a:xfrm>
                <a:off x="2211" y="3419"/>
                <a:ext cx="19" cy="14"/>
              </a:xfrm>
              <a:custGeom>
                <a:avLst/>
                <a:gdLst>
                  <a:gd name="T0" fmla="*/ 23892 w 4"/>
                  <a:gd name="T1" fmla="*/ 0 h 3"/>
                  <a:gd name="T2" fmla="*/ 23892 w 4"/>
                  <a:gd name="T3" fmla="*/ 0 h 3"/>
                  <a:gd name="T4" fmla="*/ 33549 w 4"/>
                  <a:gd name="T5" fmla="*/ 0 h 3"/>
                  <a:gd name="T6" fmla="*/ 33549 w 4"/>
                  <a:gd name="T7" fmla="*/ 0 h 3"/>
                  <a:gd name="T8" fmla="*/ 33549 w 4"/>
                  <a:gd name="T9" fmla="*/ 0 h 3"/>
                  <a:gd name="T10" fmla="*/ 33549 w 4"/>
                  <a:gd name="T11" fmla="*/ 10869 h 3"/>
                  <a:gd name="T12" fmla="*/ 33549 w 4"/>
                  <a:gd name="T13" fmla="*/ 10869 h 3"/>
                  <a:gd name="T14" fmla="*/ 33549 w 4"/>
                  <a:gd name="T15" fmla="*/ 10869 h 3"/>
                  <a:gd name="T16" fmla="*/ 45757 w 4"/>
                  <a:gd name="T17" fmla="*/ 10869 h 3"/>
                  <a:gd name="T18" fmla="*/ 33549 w 4"/>
                  <a:gd name="T19" fmla="*/ 19927 h 3"/>
                  <a:gd name="T20" fmla="*/ 33549 w 4"/>
                  <a:gd name="T21" fmla="*/ 19927 h 3"/>
                  <a:gd name="T22" fmla="*/ 33549 w 4"/>
                  <a:gd name="T23" fmla="*/ 19927 h 3"/>
                  <a:gd name="T24" fmla="*/ 33549 w 4"/>
                  <a:gd name="T25" fmla="*/ 30795 h 3"/>
                  <a:gd name="T26" fmla="*/ 33549 w 4"/>
                  <a:gd name="T27" fmla="*/ 30795 h 3"/>
                  <a:gd name="T28" fmla="*/ 33549 w 4"/>
                  <a:gd name="T29" fmla="*/ 30795 h 3"/>
                  <a:gd name="T30" fmla="*/ 23892 w 4"/>
                  <a:gd name="T31" fmla="*/ 30795 h 3"/>
                  <a:gd name="T32" fmla="*/ 23892 w 4"/>
                  <a:gd name="T33" fmla="*/ 30795 h 3"/>
                  <a:gd name="T34" fmla="*/ 23892 w 4"/>
                  <a:gd name="T35" fmla="*/ 30795 h 3"/>
                  <a:gd name="T36" fmla="*/ 12207 w 4"/>
                  <a:gd name="T37" fmla="*/ 30795 h 3"/>
                  <a:gd name="T38" fmla="*/ 12207 w 4"/>
                  <a:gd name="T39" fmla="*/ 30795 h 3"/>
                  <a:gd name="T40" fmla="*/ 12207 w 4"/>
                  <a:gd name="T41" fmla="*/ 30795 h 3"/>
                  <a:gd name="T42" fmla="*/ 12207 w 4"/>
                  <a:gd name="T43" fmla="*/ 19927 h 3"/>
                  <a:gd name="T44" fmla="*/ 0 w 4"/>
                  <a:gd name="T45" fmla="*/ 19927 h 3"/>
                  <a:gd name="T46" fmla="*/ 0 w 4"/>
                  <a:gd name="T47" fmla="*/ 19927 h 3"/>
                  <a:gd name="T48" fmla="*/ 0 w 4"/>
                  <a:gd name="T49" fmla="*/ 10869 h 3"/>
                  <a:gd name="T50" fmla="*/ 0 w 4"/>
                  <a:gd name="T51" fmla="*/ 10869 h 3"/>
                  <a:gd name="T52" fmla="*/ 0 w 4"/>
                  <a:gd name="T53" fmla="*/ 10869 h 3"/>
                  <a:gd name="T54" fmla="*/ 12207 w 4"/>
                  <a:gd name="T55" fmla="*/ 10869 h 3"/>
                  <a:gd name="T56" fmla="*/ 12207 w 4"/>
                  <a:gd name="T57" fmla="*/ 0 h 3"/>
                  <a:gd name="T58" fmla="*/ 12207 w 4"/>
                  <a:gd name="T59" fmla="*/ 0 h 3"/>
                  <a:gd name="T60" fmla="*/ 12207 w 4"/>
                  <a:gd name="T61" fmla="*/ 0 h 3"/>
                  <a:gd name="T62" fmla="*/ 23892 w 4"/>
                  <a:gd name="T63" fmla="*/ 0 h 3"/>
                  <a:gd name="T64" fmla="*/ 23892 w 4"/>
                  <a:gd name="T65" fmla="*/ 0 h 3"/>
                  <a:gd name="T66" fmla="*/ 23892 w 4"/>
                  <a:gd name="T67" fmla="*/ 0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
                  <a:gd name="T103" fmla="*/ 0 h 3"/>
                  <a:gd name="T104" fmla="*/ 4 w 4"/>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 h="3">
                    <a:moveTo>
                      <a:pt x="2" y="0"/>
                    </a:moveTo>
                    <a:lnTo>
                      <a:pt x="2" y="0"/>
                    </a:lnTo>
                    <a:lnTo>
                      <a:pt x="3" y="0"/>
                    </a:lnTo>
                    <a:lnTo>
                      <a:pt x="3" y="1"/>
                    </a:lnTo>
                    <a:lnTo>
                      <a:pt x="4" y="1"/>
                    </a:lnTo>
                    <a:lnTo>
                      <a:pt x="3" y="2"/>
                    </a:lnTo>
                    <a:lnTo>
                      <a:pt x="3" y="3"/>
                    </a:lnTo>
                    <a:lnTo>
                      <a:pt x="2" y="3"/>
                    </a:lnTo>
                    <a:lnTo>
                      <a:pt x="1" y="3"/>
                    </a:lnTo>
                    <a:lnTo>
                      <a:pt x="1" y="2"/>
                    </a:lnTo>
                    <a:lnTo>
                      <a:pt x="0" y="2"/>
                    </a:lnTo>
                    <a:lnTo>
                      <a:pt x="0" y="1"/>
                    </a:lnTo>
                    <a:lnTo>
                      <a:pt x="1" y="1"/>
                    </a:lnTo>
                    <a:lnTo>
                      <a:pt x="1" y="0"/>
                    </a:lnTo>
                    <a:lnTo>
                      <a:pt x="2"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8" name="Freeform 73"/>
              <p:cNvSpPr>
                <a:spLocks/>
              </p:cNvSpPr>
              <p:nvPr/>
            </p:nvSpPr>
            <p:spPr bwMode="auto">
              <a:xfrm>
                <a:off x="2186" y="3394"/>
                <a:ext cx="39" cy="15"/>
              </a:xfrm>
              <a:custGeom>
                <a:avLst/>
                <a:gdLst>
                  <a:gd name="T0" fmla="*/ 0 w 8"/>
                  <a:gd name="T1" fmla="*/ 46875 h 3"/>
                  <a:gd name="T2" fmla="*/ 93732 w 8"/>
                  <a:gd name="T3" fmla="*/ 46875 h 3"/>
                  <a:gd name="T4" fmla="*/ 107279 w 8"/>
                  <a:gd name="T5" fmla="*/ 0 h 3"/>
                  <a:gd name="T6" fmla="*/ 27685 w 8"/>
                  <a:gd name="T7" fmla="*/ 0 h 3"/>
                  <a:gd name="T8" fmla="*/ 0 w 8"/>
                  <a:gd name="T9" fmla="*/ 46875 h 3"/>
                  <a:gd name="T10" fmla="*/ 0 w 8"/>
                  <a:gd name="T11" fmla="*/ 46875 h 3"/>
                  <a:gd name="T12" fmla="*/ 0 60000 65536"/>
                  <a:gd name="T13" fmla="*/ 0 60000 65536"/>
                  <a:gd name="T14" fmla="*/ 0 60000 65536"/>
                  <a:gd name="T15" fmla="*/ 0 60000 65536"/>
                  <a:gd name="T16" fmla="*/ 0 60000 65536"/>
                  <a:gd name="T17" fmla="*/ 0 60000 65536"/>
                  <a:gd name="T18" fmla="*/ 0 w 8"/>
                  <a:gd name="T19" fmla="*/ 0 h 3"/>
                  <a:gd name="T20" fmla="*/ 8 w 8"/>
                  <a:gd name="T21" fmla="*/ 3 h 3"/>
                </a:gdLst>
                <a:ahLst/>
                <a:cxnLst>
                  <a:cxn ang="T12">
                    <a:pos x="T0" y="T1"/>
                  </a:cxn>
                  <a:cxn ang="T13">
                    <a:pos x="T2" y="T3"/>
                  </a:cxn>
                  <a:cxn ang="T14">
                    <a:pos x="T4" y="T5"/>
                  </a:cxn>
                  <a:cxn ang="T15">
                    <a:pos x="T6" y="T7"/>
                  </a:cxn>
                  <a:cxn ang="T16">
                    <a:pos x="T8" y="T9"/>
                  </a:cxn>
                  <a:cxn ang="T17">
                    <a:pos x="T10" y="T11"/>
                  </a:cxn>
                </a:cxnLst>
                <a:rect l="T18" t="T19" r="T20" b="T21"/>
                <a:pathLst>
                  <a:path w="8" h="3">
                    <a:moveTo>
                      <a:pt x="0" y="3"/>
                    </a:moveTo>
                    <a:lnTo>
                      <a:pt x="7" y="3"/>
                    </a:lnTo>
                    <a:lnTo>
                      <a:pt x="8" y="0"/>
                    </a:lnTo>
                    <a:lnTo>
                      <a:pt x="2" y="0"/>
                    </a:lnTo>
                    <a:lnTo>
                      <a:pt x="0" y="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9" name="Freeform 74"/>
              <p:cNvSpPr>
                <a:spLocks/>
              </p:cNvSpPr>
              <p:nvPr/>
            </p:nvSpPr>
            <p:spPr bwMode="auto">
              <a:xfrm>
                <a:off x="2026" y="3321"/>
                <a:ext cx="38" cy="24"/>
              </a:xfrm>
              <a:custGeom>
                <a:avLst/>
                <a:gdLst>
                  <a:gd name="T0" fmla="*/ 0 w 8"/>
                  <a:gd name="T1" fmla="*/ 48336 h 5"/>
                  <a:gd name="T2" fmla="*/ 33549 w 8"/>
                  <a:gd name="T3" fmla="*/ 61056 h 5"/>
                  <a:gd name="T4" fmla="*/ 67730 w 8"/>
                  <a:gd name="T5" fmla="*/ 61056 h 5"/>
                  <a:gd name="T6" fmla="*/ 91627 w 8"/>
                  <a:gd name="T7" fmla="*/ 25435 h 5"/>
                  <a:gd name="T8" fmla="*/ 57983 w 8"/>
                  <a:gd name="T9" fmla="*/ 0 h 5"/>
                  <a:gd name="T10" fmla="*/ 12207 w 8"/>
                  <a:gd name="T11" fmla="*/ 25435 h 5"/>
                  <a:gd name="T12" fmla="*/ 0 w 8"/>
                  <a:gd name="T13" fmla="*/ 48336 h 5"/>
                  <a:gd name="T14" fmla="*/ 0 w 8"/>
                  <a:gd name="T15" fmla="*/ 48336 h 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5"/>
                  <a:gd name="T26" fmla="*/ 8 w 8"/>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5">
                    <a:moveTo>
                      <a:pt x="0" y="4"/>
                    </a:moveTo>
                    <a:lnTo>
                      <a:pt x="3" y="5"/>
                    </a:lnTo>
                    <a:lnTo>
                      <a:pt x="6" y="5"/>
                    </a:lnTo>
                    <a:lnTo>
                      <a:pt x="8" y="2"/>
                    </a:lnTo>
                    <a:lnTo>
                      <a:pt x="5" y="0"/>
                    </a:lnTo>
                    <a:lnTo>
                      <a:pt x="1" y="2"/>
                    </a:lnTo>
                    <a:lnTo>
                      <a:pt x="0" y="4"/>
                    </a:lnTo>
                    <a:close/>
                  </a:path>
                </a:pathLst>
              </a:custGeom>
              <a:solidFill>
                <a:srgbClr val="FFC66D"/>
              </a:solidFill>
              <a:ln w="12700" cmpd="sng">
                <a:solidFill>
                  <a:schemeClr val="tx1"/>
                </a:solidFill>
                <a:prstDash val="solid"/>
                <a:round/>
                <a:headEnd/>
                <a:tailEnd/>
              </a:ln>
            </p:spPr>
            <p:txBody>
              <a:bodyPr/>
              <a:lstStyle/>
              <a:p>
                <a:endParaRPr lang="en-US"/>
              </a:p>
            </p:txBody>
          </p:sp>
          <p:sp>
            <p:nvSpPr>
              <p:cNvPr id="60" name="Freeform 75"/>
              <p:cNvSpPr>
                <a:spLocks/>
              </p:cNvSpPr>
              <p:nvPr/>
            </p:nvSpPr>
            <p:spPr bwMode="auto">
              <a:xfrm>
                <a:off x="1991" y="3321"/>
                <a:ext cx="20" cy="24"/>
              </a:xfrm>
              <a:custGeom>
                <a:avLst/>
                <a:gdLst>
                  <a:gd name="T0" fmla="*/ 0 w 4"/>
                  <a:gd name="T1" fmla="*/ 61056 h 5"/>
                  <a:gd name="T2" fmla="*/ 62500 w 4"/>
                  <a:gd name="T3" fmla="*/ 25435 h 5"/>
                  <a:gd name="T4" fmla="*/ 62500 w 4"/>
                  <a:gd name="T5" fmla="*/ 0 h 5"/>
                  <a:gd name="T6" fmla="*/ 0 w 4"/>
                  <a:gd name="T7" fmla="*/ 48336 h 5"/>
                  <a:gd name="T8" fmla="*/ 0 w 4"/>
                  <a:gd name="T9" fmla="*/ 61056 h 5"/>
                  <a:gd name="T10" fmla="*/ 0 w 4"/>
                  <a:gd name="T11" fmla="*/ 61056 h 5"/>
                  <a:gd name="T12" fmla="*/ 0 60000 65536"/>
                  <a:gd name="T13" fmla="*/ 0 60000 65536"/>
                  <a:gd name="T14" fmla="*/ 0 60000 65536"/>
                  <a:gd name="T15" fmla="*/ 0 60000 65536"/>
                  <a:gd name="T16" fmla="*/ 0 60000 65536"/>
                  <a:gd name="T17" fmla="*/ 0 60000 65536"/>
                  <a:gd name="T18" fmla="*/ 0 w 4"/>
                  <a:gd name="T19" fmla="*/ 0 h 5"/>
                  <a:gd name="T20" fmla="*/ 4 w 4"/>
                  <a:gd name="T21" fmla="*/ 5 h 5"/>
                </a:gdLst>
                <a:ahLst/>
                <a:cxnLst>
                  <a:cxn ang="T12">
                    <a:pos x="T0" y="T1"/>
                  </a:cxn>
                  <a:cxn ang="T13">
                    <a:pos x="T2" y="T3"/>
                  </a:cxn>
                  <a:cxn ang="T14">
                    <a:pos x="T4" y="T5"/>
                  </a:cxn>
                  <a:cxn ang="T15">
                    <a:pos x="T6" y="T7"/>
                  </a:cxn>
                  <a:cxn ang="T16">
                    <a:pos x="T8" y="T9"/>
                  </a:cxn>
                  <a:cxn ang="T17">
                    <a:pos x="T10" y="T11"/>
                  </a:cxn>
                </a:cxnLst>
                <a:rect l="T18" t="T19" r="T20" b="T21"/>
                <a:pathLst>
                  <a:path w="4" h="5">
                    <a:moveTo>
                      <a:pt x="0" y="5"/>
                    </a:moveTo>
                    <a:lnTo>
                      <a:pt x="4" y="2"/>
                    </a:lnTo>
                    <a:lnTo>
                      <a:pt x="4" y="0"/>
                    </a:lnTo>
                    <a:lnTo>
                      <a:pt x="0" y="4"/>
                    </a:lnTo>
                    <a:lnTo>
                      <a:pt x="0" y="5"/>
                    </a:lnTo>
                    <a:close/>
                  </a:path>
                </a:pathLst>
              </a:custGeom>
              <a:solidFill>
                <a:srgbClr val="FFC66D"/>
              </a:solidFill>
              <a:ln w="12700" cmpd="sng">
                <a:solidFill>
                  <a:schemeClr val="tx1"/>
                </a:solidFill>
                <a:prstDash val="solid"/>
                <a:round/>
                <a:headEnd/>
                <a:tailEnd/>
              </a:ln>
            </p:spPr>
            <p:txBody>
              <a:bodyPr/>
              <a:lstStyle/>
              <a:p>
                <a:endParaRPr lang="en-US"/>
              </a:p>
            </p:txBody>
          </p:sp>
          <p:sp>
            <p:nvSpPr>
              <p:cNvPr id="61" name="Freeform 76"/>
              <p:cNvSpPr>
                <a:spLocks/>
              </p:cNvSpPr>
              <p:nvPr/>
            </p:nvSpPr>
            <p:spPr bwMode="auto">
              <a:xfrm>
                <a:off x="2128" y="3360"/>
                <a:ext cx="39" cy="34"/>
              </a:xfrm>
              <a:custGeom>
                <a:avLst/>
                <a:gdLst>
                  <a:gd name="T0" fmla="*/ 41233 w 8"/>
                  <a:gd name="T1" fmla="*/ 91795 h 7"/>
                  <a:gd name="T2" fmla="*/ 107279 w 8"/>
                  <a:gd name="T3" fmla="*/ 91795 h 7"/>
                  <a:gd name="T4" fmla="*/ 107279 w 8"/>
                  <a:gd name="T5" fmla="*/ 51219 h 7"/>
                  <a:gd name="T6" fmla="*/ 54805 w 8"/>
                  <a:gd name="T7" fmla="*/ 0 h 7"/>
                  <a:gd name="T8" fmla="*/ 0 w 8"/>
                  <a:gd name="T9" fmla="*/ 27273 h 7"/>
                  <a:gd name="T10" fmla="*/ 41233 w 8"/>
                  <a:gd name="T11" fmla="*/ 91795 h 7"/>
                  <a:gd name="T12" fmla="*/ 41233 w 8"/>
                  <a:gd name="T13" fmla="*/ 91795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3" y="7"/>
                    </a:moveTo>
                    <a:lnTo>
                      <a:pt x="8" y="7"/>
                    </a:lnTo>
                    <a:lnTo>
                      <a:pt x="8" y="4"/>
                    </a:lnTo>
                    <a:lnTo>
                      <a:pt x="4" y="0"/>
                    </a:lnTo>
                    <a:lnTo>
                      <a:pt x="0" y="2"/>
                    </a:lnTo>
                    <a:lnTo>
                      <a:pt x="3" y="7"/>
                    </a:lnTo>
                    <a:close/>
                  </a:path>
                </a:pathLst>
              </a:custGeom>
              <a:solidFill>
                <a:srgbClr val="FFC66D"/>
              </a:solidFill>
              <a:ln w="12700" cmpd="sng">
                <a:solidFill>
                  <a:schemeClr val="tx1"/>
                </a:solidFill>
                <a:prstDash val="solid"/>
                <a:round/>
                <a:headEnd/>
                <a:tailEnd/>
              </a:ln>
            </p:spPr>
            <p:txBody>
              <a:bodyPr/>
              <a:lstStyle/>
              <a:p>
                <a:endParaRPr lang="en-US"/>
              </a:p>
            </p:txBody>
          </p:sp>
        </p:grpSp>
      </p:grpSp>
      <p:sp>
        <p:nvSpPr>
          <p:cNvPr id="79" name="Rectangle 77"/>
          <p:cNvSpPr txBox="1">
            <a:spLocks noChangeArrowheads="1"/>
          </p:cNvSpPr>
          <p:nvPr/>
        </p:nvSpPr>
        <p:spPr>
          <a:xfrm>
            <a:off x="0" y="242888"/>
            <a:ext cx="10287000" cy="1143000"/>
          </a:xfrm>
          <a:prstGeom prst="rect">
            <a:avLst/>
          </a:prstGeom>
        </p:spPr>
        <p:txBody>
          <a:bodyPr/>
          <a:lstStyle/>
          <a:p>
            <a:pPr algn="ctr">
              <a:lnSpc>
                <a:spcPct val="95000"/>
              </a:lnSpc>
              <a:defRPr/>
            </a:pPr>
            <a:r>
              <a:rPr lang="en-US" sz="2400" b="1" kern="0" dirty="0">
                <a:latin typeface="+mj-lt"/>
                <a:ea typeface="+mj-ea"/>
                <a:cs typeface="+mj-cs"/>
              </a:rPr>
              <a:t>Obesity Trends* Among U.S. Adults</a:t>
            </a:r>
            <a:br>
              <a:rPr lang="en-US" sz="2400" b="1" kern="0" dirty="0">
                <a:latin typeface="+mj-lt"/>
                <a:ea typeface="+mj-ea"/>
                <a:cs typeface="+mj-cs"/>
              </a:rPr>
            </a:br>
            <a:r>
              <a:rPr lang="en-US" sz="2400" b="1" kern="0" dirty="0">
                <a:solidFill>
                  <a:srgbClr val="DE3021"/>
                </a:solidFill>
                <a:latin typeface="+mj-lt"/>
                <a:ea typeface="+mj-ea"/>
                <a:cs typeface="+mj-cs"/>
              </a:rPr>
              <a:t>BRFSS, 2010</a:t>
            </a:r>
          </a:p>
        </p:txBody>
      </p:sp>
      <p:sp>
        <p:nvSpPr>
          <p:cNvPr id="80" name="Text Box 78"/>
          <p:cNvSpPr txBox="1">
            <a:spLocks noChangeArrowheads="1"/>
          </p:cNvSpPr>
          <p:nvPr/>
        </p:nvSpPr>
        <p:spPr bwMode="auto">
          <a:xfrm>
            <a:off x="2384425" y="1200150"/>
            <a:ext cx="5519738" cy="307975"/>
          </a:xfrm>
          <a:prstGeom prst="rect">
            <a:avLst/>
          </a:prstGeom>
          <a:noFill/>
          <a:ln w="9525">
            <a:noFill/>
            <a:miter lim="800000"/>
            <a:headEnd/>
            <a:tailEnd/>
          </a:ln>
        </p:spPr>
        <p:txBody>
          <a:bodyPr wrap="none">
            <a:spAutoFit/>
          </a:bodyPr>
          <a:lstStyle/>
          <a:p>
            <a:pPr eaLnBrk="0" hangingPunct="0"/>
            <a:r>
              <a:rPr lang="en-US" sz="1400" b="1">
                <a:solidFill>
                  <a:srgbClr val="000000"/>
                </a:solidFill>
                <a:latin typeface="Verdana" pitchFamily="34" charset="0"/>
              </a:rPr>
              <a:t>(*BMI ≥30, or ~ 30 lbs. overweight for 5’ 4” person)</a:t>
            </a:r>
          </a:p>
        </p:txBody>
      </p:sp>
      <p:grpSp>
        <p:nvGrpSpPr>
          <p:cNvPr id="81" name="Group 93"/>
          <p:cNvGrpSpPr>
            <a:grpSpLocks/>
          </p:cNvGrpSpPr>
          <p:nvPr/>
        </p:nvGrpSpPr>
        <p:grpSpPr bwMode="auto">
          <a:xfrm>
            <a:off x="1901826" y="5884863"/>
            <a:ext cx="8145462" cy="304800"/>
            <a:chOff x="735013" y="5894388"/>
            <a:chExt cx="8145462" cy="304800"/>
          </a:xfrm>
        </p:grpSpPr>
        <p:sp>
          <p:nvSpPr>
            <p:cNvPr id="82" name="Text Box 79"/>
            <p:cNvSpPr txBox="1">
              <a:spLocks noChangeArrowheads="1"/>
            </p:cNvSpPr>
            <p:nvPr/>
          </p:nvSpPr>
          <p:spPr bwMode="auto">
            <a:xfrm>
              <a:off x="735013" y="5894388"/>
              <a:ext cx="8145462" cy="304800"/>
            </a:xfrm>
            <a:prstGeom prst="rect">
              <a:avLst/>
            </a:prstGeom>
            <a:noFill/>
            <a:ln w="9525">
              <a:noFill/>
              <a:miter lim="800000"/>
              <a:headEnd/>
              <a:tailEnd/>
            </a:ln>
          </p:spPr>
          <p:txBody>
            <a:bodyPr>
              <a:spAutoFit/>
            </a:bodyPr>
            <a:lstStyle/>
            <a:p>
              <a:pPr eaLnBrk="0" hangingPunct="0"/>
              <a:r>
                <a:rPr lang="en-US" sz="1400" b="1" dirty="0">
                  <a:solidFill>
                    <a:srgbClr val="000000"/>
                  </a:solidFill>
                  <a:latin typeface="Arial Narrow" pitchFamily="34" charset="0"/>
                </a:rPr>
                <a:t> </a:t>
              </a:r>
              <a:r>
                <a:rPr lang="en-US" sz="1400" b="1" dirty="0" smtClean="0">
                  <a:solidFill>
                    <a:srgbClr val="000000"/>
                  </a:solidFill>
                  <a:latin typeface="Arial Narrow" pitchFamily="34" charset="0"/>
                </a:rPr>
                <a:t>                       </a:t>
              </a:r>
              <a:r>
                <a:rPr lang="en-US" sz="1400" b="1" dirty="0">
                  <a:solidFill>
                    <a:srgbClr val="000000"/>
                  </a:solidFill>
                  <a:latin typeface="Arial Narrow" pitchFamily="34" charset="0"/>
                </a:rPr>
                <a:t>&lt;10%           10%–14%	    15%–19%           20%–24%          25%–29%           ≥30%</a:t>
              </a:r>
              <a:r>
                <a:rPr lang="en-US" sz="1400" dirty="0">
                  <a:solidFill>
                    <a:srgbClr val="000000"/>
                  </a:solidFill>
                  <a:latin typeface="Arial Narrow" pitchFamily="34" charset="0"/>
                </a:rPr>
                <a:t> </a:t>
              </a:r>
            </a:p>
          </p:txBody>
        </p:sp>
        <p:sp>
          <p:nvSpPr>
            <p:cNvPr id="84" name="Rectangle 81"/>
            <p:cNvSpPr>
              <a:spLocks noChangeArrowheads="1"/>
            </p:cNvSpPr>
            <p:nvPr/>
          </p:nvSpPr>
          <p:spPr bwMode="auto">
            <a:xfrm>
              <a:off x="1516063" y="5953125"/>
              <a:ext cx="234950" cy="234950"/>
            </a:xfrm>
            <a:prstGeom prst="rect">
              <a:avLst/>
            </a:prstGeom>
            <a:solidFill>
              <a:srgbClr val="99CCFF"/>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85" name="Rectangle 82"/>
            <p:cNvSpPr>
              <a:spLocks noChangeArrowheads="1"/>
            </p:cNvSpPr>
            <p:nvPr/>
          </p:nvSpPr>
          <p:spPr bwMode="auto">
            <a:xfrm>
              <a:off x="2322513" y="5951538"/>
              <a:ext cx="234950" cy="234950"/>
            </a:xfrm>
            <a:prstGeom prst="rect">
              <a:avLst/>
            </a:prstGeom>
            <a:solidFill>
              <a:srgbClr val="6699FF"/>
            </a:solidFill>
            <a:ln w="9525">
              <a:solidFill>
                <a:schemeClr val="tx1"/>
              </a:solidFill>
              <a:miter lim="800000"/>
              <a:headEnd/>
              <a:tailEnd/>
            </a:ln>
          </p:spPr>
          <p:txBody>
            <a:bodyPr wrap="none" anchor="ctr"/>
            <a:lstStyle/>
            <a:p>
              <a:pPr algn="ctr" eaLnBrk="0" hangingPunct="0"/>
              <a:endParaRPr lang="en-US">
                <a:solidFill>
                  <a:srgbClr val="000000"/>
                </a:solidFill>
              </a:endParaRPr>
            </a:p>
          </p:txBody>
        </p:sp>
        <p:sp>
          <p:nvSpPr>
            <p:cNvPr id="86" name="Rectangle 83"/>
            <p:cNvSpPr>
              <a:spLocks noChangeArrowheads="1"/>
            </p:cNvSpPr>
            <p:nvPr/>
          </p:nvSpPr>
          <p:spPr bwMode="auto">
            <a:xfrm>
              <a:off x="3443288" y="5961063"/>
              <a:ext cx="234950" cy="234950"/>
            </a:xfrm>
            <a:prstGeom prst="rect">
              <a:avLst/>
            </a:prstGeom>
            <a:solidFill>
              <a:srgbClr val="0000A0"/>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87" name="Rectangle 84"/>
            <p:cNvSpPr>
              <a:spLocks noChangeArrowheads="1"/>
            </p:cNvSpPr>
            <p:nvPr/>
          </p:nvSpPr>
          <p:spPr bwMode="auto">
            <a:xfrm>
              <a:off x="5621338" y="5948363"/>
              <a:ext cx="234950" cy="234950"/>
            </a:xfrm>
            <a:prstGeom prst="rect">
              <a:avLst/>
            </a:prstGeom>
            <a:solidFill>
              <a:srgbClr val="ED4213"/>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88" name="Rectangle 85"/>
            <p:cNvSpPr>
              <a:spLocks noChangeArrowheads="1"/>
            </p:cNvSpPr>
            <p:nvPr/>
          </p:nvSpPr>
          <p:spPr bwMode="auto">
            <a:xfrm>
              <a:off x="4541838" y="5945188"/>
              <a:ext cx="234950" cy="234950"/>
            </a:xfrm>
            <a:prstGeom prst="rect">
              <a:avLst/>
            </a:prstGeom>
            <a:solidFill>
              <a:srgbClr val="FFC66D"/>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89" name="Rectangle 87" descr="20%"/>
            <p:cNvSpPr>
              <a:spLocks noChangeArrowheads="1"/>
            </p:cNvSpPr>
            <p:nvPr/>
          </p:nvSpPr>
          <p:spPr bwMode="auto">
            <a:xfrm>
              <a:off x="6753225" y="5948363"/>
              <a:ext cx="234950" cy="234950"/>
            </a:xfrm>
            <a:prstGeom prst="rect">
              <a:avLst/>
            </a:prstGeom>
            <a:pattFill prst="pct20">
              <a:fgClr>
                <a:schemeClr val="tx2"/>
              </a:fgClr>
              <a:bgClr>
                <a:srgbClr val="AA1202"/>
              </a:bgClr>
            </a:pattFill>
            <a:ln w="9525">
              <a:solidFill>
                <a:schemeClr val="tx1"/>
              </a:solidFill>
              <a:miter lim="800000"/>
              <a:headEnd/>
              <a:tailEnd/>
            </a:ln>
          </p:spPr>
          <p:txBody>
            <a:bodyPr wrap="none" anchor="ctr"/>
            <a:lstStyle/>
            <a:p>
              <a:pPr eaLnBrk="0" hangingPunct="0"/>
              <a:endParaRPr lang="en-US">
                <a:solidFill>
                  <a:srgbClr val="000000"/>
                </a:solidFill>
              </a:endParaRPr>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PJCO-1-1-1-g001 childhood obesity race.gif"/>
          <p:cNvPicPr>
            <a:picLocks noChangeAspect="1"/>
          </p:cNvPicPr>
          <p:nvPr/>
        </p:nvPicPr>
        <p:blipFill>
          <a:blip r:embed="rId2" cstate="print"/>
          <a:stretch>
            <a:fillRect/>
          </a:stretch>
        </p:blipFill>
        <p:spPr>
          <a:xfrm>
            <a:off x="76200" y="985486"/>
            <a:ext cx="9004465" cy="4653314"/>
          </a:xfrm>
          <a:prstGeom prst="rect">
            <a:avLst/>
          </a:prstGeom>
        </p:spPr>
      </p:pic>
      <p:sp>
        <p:nvSpPr>
          <p:cNvPr id="3" name="Rectangle 2"/>
          <p:cNvSpPr/>
          <p:nvPr/>
        </p:nvSpPr>
        <p:spPr>
          <a:xfrm>
            <a:off x="838200" y="5726668"/>
            <a:ext cx="7924800" cy="369332"/>
          </a:xfrm>
          <a:prstGeom prst="rect">
            <a:avLst/>
          </a:prstGeom>
        </p:spPr>
        <p:txBody>
          <a:bodyPr wrap="square">
            <a:spAutoFit/>
          </a:bodyPr>
          <a:lstStyle/>
          <a:p>
            <a:r>
              <a:rPr lang="en-US" dirty="0" err="1" smtClean="0">
                <a:solidFill>
                  <a:schemeClr val="bg2"/>
                </a:solidFill>
              </a:rPr>
              <a:t>Olusola</a:t>
            </a:r>
            <a:r>
              <a:rPr lang="en-US" dirty="0" smtClean="0">
                <a:solidFill>
                  <a:schemeClr val="bg2"/>
                </a:solidFill>
              </a:rPr>
              <a:t> </a:t>
            </a:r>
            <a:r>
              <a:rPr lang="en-US" dirty="0" err="1" smtClean="0">
                <a:solidFill>
                  <a:schemeClr val="bg2"/>
                </a:solidFill>
              </a:rPr>
              <a:t>Asieba</a:t>
            </a:r>
            <a:r>
              <a:rPr lang="en-US" i="1" dirty="0" smtClean="0">
                <a:solidFill>
                  <a:schemeClr val="bg2"/>
                </a:solidFill>
              </a:rPr>
              <a:t>  J Childhood Obesity </a:t>
            </a:r>
            <a:r>
              <a:rPr lang="en-US" dirty="0" smtClean="0">
                <a:solidFill>
                  <a:schemeClr val="bg2"/>
                </a:solidFill>
              </a:rPr>
              <a:t> 2016</a:t>
            </a:r>
            <a:endParaRPr lang="en-US" dirty="0">
              <a:solidFill>
                <a:schemeClr val="bg2"/>
              </a:solidFill>
            </a:endParaRPr>
          </a:p>
        </p:txBody>
      </p:sp>
      <p:sp>
        <p:nvSpPr>
          <p:cNvPr id="4" name="Rectangle 3"/>
          <p:cNvSpPr/>
          <p:nvPr/>
        </p:nvSpPr>
        <p:spPr>
          <a:xfrm>
            <a:off x="1371600" y="381000"/>
            <a:ext cx="6229141" cy="523220"/>
          </a:xfrm>
          <a:prstGeom prst="rect">
            <a:avLst/>
          </a:prstGeom>
        </p:spPr>
        <p:txBody>
          <a:bodyPr wrap="none">
            <a:spAutoFit/>
          </a:bodyPr>
          <a:lstStyle/>
          <a:p>
            <a:r>
              <a:rPr lang="en-US" sz="2800" dirty="0" smtClean="0">
                <a:solidFill>
                  <a:schemeClr val="bg1"/>
                </a:solidFill>
              </a:rPr>
              <a:t>2011 National Survey of Children’s Health</a:t>
            </a:r>
            <a:endParaRPr lang="en-US" sz="2800" dirty="0">
              <a:solidFill>
                <a:schemeClr val="bg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 Obese by race/ethnicity, </a:t>
            </a:r>
            <a:br>
              <a:rPr lang="en-US" sz="3000" dirty="0" smtClean="0"/>
            </a:br>
            <a:r>
              <a:rPr lang="en-US" sz="3000" dirty="0" smtClean="0"/>
              <a:t>California Health Interview Survey 2012-2013</a:t>
            </a:r>
            <a:endParaRPr lang="en-US" sz="30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29659472"/>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613409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 Obese by Latino ethnicity, </a:t>
            </a:r>
            <a:br>
              <a:rPr lang="en-US" sz="3000" dirty="0" smtClean="0"/>
            </a:br>
            <a:r>
              <a:rPr lang="en-US" sz="3000" dirty="0" smtClean="0"/>
              <a:t>California Health Interview Survey 2012-2013</a:t>
            </a:r>
            <a:endParaRPr lang="en-US" sz="30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45181313"/>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750477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 Obese by Asian ethnicity, </a:t>
            </a:r>
            <a:br>
              <a:rPr lang="en-US" sz="3000" dirty="0" smtClean="0"/>
            </a:br>
            <a:r>
              <a:rPr lang="en-US" sz="3000" dirty="0" smtClean="0"/>
              <a:t>California Health Interview Survey 2012-2013</a:t>
            </a:r>
            <a:endParaRPr lang="en-US" sz="30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91874944"/>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997567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b="1" dirty="0"/>
              <a:t>Social and built environment associations with body size among breast cancer survivors</a:t>
            </a:r>
          </a:p>
        </p:txBody>
      </p:sp>
      <p:sp>
        <p:nvSpPr>
          <p:cNvPr id="3" name="Content Placeholder 2"/>
          <p:cNvSpPr>
            <a:spLocks noGrp="1"/>
          </p:cNvSpPr>
          <p:nvPr>
            <p:ph idx="1"/>
          </p:nvPr>
        </p:nvSpPr>
        <p:spPr>
          <a:xfrm>
            <a:off x="457200" y="1600200"/>
            <a:ext cx="8229600" cy="4525963"/>
          </a:xfrm>
        </p:spPr>
        <p:txBody>
          <a:bodyPr/>
          <a:lstStyle/>
          <a:p>
            <a:r>
              <a:rPr lang="en-US" sz="2200" dirty="0" smtClean="0"/>
              <a:t>Pathways breast cancer survivor cohort (N=4,312), Northern CA Kaiser, racially/ethnically diverse</a:t>
            </a:r>
          </a:p>
          <a:p>
            <a:r>
              <a:rPr lang="en-US" sz="2200" dirty="0" smtClean="0"/>
              <a:t>Higher odds of </a:t>
            </a:r>
            <a:r>
              <a:rPr lang="en-US" sz="2200" u="sng" dirty="0" smtClean="0"/>
              <a:t>overweight</a:t>
            </a:r>
            <a:r>
              <a:rPr lang="en-US" sz="2200" dirty="0" smtClean="0"/>
              <a:t> associated with:</a:t>
            </a:r>
          </a:p>
          <a:p>
            <a:pPr lvl="1"/>
            <a:r>
              <a:rPr lang="en-US" sz="2200" dirty="0" smtClean="0"/>
              <a:t>Lower neighborhood SES, ethnic minority composition, more commuters, higher traffic density, higher ratio of fast food to non fast food, higher ratio of unhealthy to healthy food outlets</a:t>
            </a:r>
          </a:p>
          <a:p>
            <a:r>
              <a:rPr lang="en-US" sz="2200" dirty="0" smtClean="0"/>
              <a:t>Higher odds of </a:t>
            </a:r>
            <a:r>
              <a:rPr lang="en-US" sz="2200" u="sng" dirty="0" smtClean="0"/>
              <a:t>obesity</a:t>
            </a:r>
            <a:r>
              <a:rPr lang="en-US" sz="2200" dirty="0" smtClean="0"/>
              <a:t> associated with:</a:t>
            </a:r>
          </a:p>
          <a:p>
            <a:pPr lvl="1"/>
            <a:r>
              <a:rPr lang="en-US" sz="2200" dirty="0" smtClean="0"/>
              <a:t>Lower neighborhood SES (OR=2.3 Q1 vs. Q5), </a:t>
            </a:r>
            <a:r>
              <a:rPr lang="en-US" sz="2200" dirty="0"/>
              <a:t>ethnic minority composition, more commuters, higher traffic density, higher ratio of fast food to non fast food, higher ratio of unhealthy to healthy food </a:t>
            </a:r>
            <a:r>
              <a:rPr lang="en-US" sz="2200" dirty="0" smtClean="0"/>
              <a:t>outlets, fewer total businesses, fewer recreational facilities</a:t>
            </a:r>
            <a:endParaRPr lang="en-US" sz="2200" dirty="0"/>
          </a:p>
          <a:p>
            <a:pPr lvl="1"/>
            <a:endParaRPr lang="en-US" sz="2200" dirty="0"/>
          </a:p>
        </p:txBody>
      </p:sp>
      <p:sp>
        <p:nvSpPr>
          <p:cNvPr id="4" name="TextBox 3"/>
          <p:cNvSpPr txBox="1"/>
          <p:nvPr/>
        </p:nvSpPr>
        <p:spPr>
          <a:xfrm>
            <a:off x="76200" y="6374330"/>
            <a:ext cx="3038845" cy="369332"/>
          </a:xfrm>
          <a:prstGeom prst="rect">
            <a:avLst/>
          </a:prstGeom>
          <a:noFill/>
        </p:spPr>
        <p:txBody>
          <a:bodyPr wrap="none" rtlCol="0">
            <a:spAutoFit/>
          </a:bodyPr>
          <a:lstStyle/>
          <a:p>
            <a:r>
              <a:rPr lang="en-US" dirty="0" err="1" smtClean="0"/>
              <a:t>Shariff</a:t>
            </a:r>
            <a:r>
              <a:rPr lang="en-US" dirty="0" smtClean="0"/>
              <a:t>-Marco et al. CEBP 2017</a:t>
            </a:r>
            <a:endParaRPr lang="en-US" dirty="0"/>
          </a:p>
        </p:txBody>
      </p:sp>
    </p:spTree>
    <p:extLst>
      <p:ext uri="{BB962C8B-B14F-4D97-AF65-F5344CB8AC3E}">
        <p14:creationId xmlns:p14="http://schemas.microsoft.com/office/powerpoint/2010/main" val="18800208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b="1" dirty="0"/>
              <a:t>Social and built environment associations with body size among breast cancer survivors</a:t>
            </a:r>
          </a:p>
        </p:txBody>
      </p:sp>
      <p:sp>
        <p:nvSpPr>
          <p:cNvPr id="3" name="Content Placeholder 2"/>
          <p:cNvSpPr>
            <a:spLocks noGrp="1"/>
          </p:cNvSpPr>
          <p:nvPr>
            <p:ph idx="1"/>
          </p:nvPr>
        </p:nvSpPr>
        <p:spPr/>
        <p:txBody>
          <a:bodyPr/>
          <a:lstStyle/>
          <a:p>
            <a:r>
              <a:rPr lang="en-US" sz="2800" dirty="0" smtClean="0"/>
              <a:t>Adjusting for neighborhood SES greatly attenuated increased odds of overweight and obesity among African Americans and obesity among US-born Hispanics, relative to non-Hispanic whites.</a:t>
            </a:r>
          </a:p>
          <a:p>
            <a:r>
              <a:rPr lang="en-US" sz="2800" dirty="0" smtClean="0"/>
              <a:t>Further adjustment for other neighborhood attributes slightly attenuated increased odds of overweight and obesity among African Americans, but not among US-born Asians, relative to non-Hispanic whites.</a:t>
            </a:r>
            <a:endParaRPr lang="en-US" sz="2800" dirty="0"/>
          </a:p>
          <a:p>
            <a:pPr lvl="1"/>
            <a:endParaRPr lang="en-US" dirty="0"/>
          </a:p>
        </p:txBody>
      </p:sp>
      <p:sp>
        <p:nvSpPr>
          <p:cNvPr id="4" name="TextBox 3"/>
          <p:cNvSpPr txBox="1"/>
          <p:nvPr/>
        </p:nvSpPr>
        <p:spPr>
          <a:xfrm>
            <a:off x="76200" y="6308725"/>
            <a:ext cx="3038845" cy="369332"/>
          </a:xfrm>
          <a:prstGeom prst="rect">
            <a:avLst/>
          </a:prstGeom>
          <a:noFill/>
        </p:spPr>
        <p:txBody>
          <a:bodyPr wrap="none" rtlCol="0">
            <a:spAutoFit/>
          </a:bodyPr>
          <a:lstStyle/>
          <a:p>
            <a:r>
              <a:rPr lang="en-US" dirty="0" err="1" smtClean="0"/>
              <a:t>Shariff</a:t>
            </a:r>
            <a:r>
              <a:rPr lang="en-US" dirty="0" smtClean="0"/>
              <a:t>-Marco et al. CEBP 2017</a:t>
            </a:r>
            <a:endParaRPr lang="en-US" dirty="0"/>
          </a:p>
        </p:txBody>
      </p:sp>
    </p:spTree>
    <p:extLst>
      <p:ext uri="{BB962C8B-B14F-4D97-AF65-F5344CB8AC3E}">
        <p14:creationId xmlns:p14="http://schemas.microsoft.com/office/powerpoint/2010/main" val="39234381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14"/>
          <p:cNvSpPr>
            <a:spLocks noChangeArrowheads="1"/>
          </p:cNvSpPr>
          <p:nvPr/>
        </p:nvSpPr>
        <p:spPr bwMode="ltGray">
          <a:xfrm>
            <a:off x="671511" y="381000"/>
            <a:ext cx="7585075" cy="620170"/>
          </a:xfrm>
          <a:prstGeom prst="rect">
            <a:avLst/>
          </a:prstGeom>
          <a:noFill/>
          <a:ln w="9525">
            <a:noFill/>
            <a:miter lim="800000"/>
            <a:headEnd/>
            <a:tailEnd/>
          </a:ln>
          <a:effectLst/>
        </p:spPr>
        <p:txBody>
          <a:bodyPr wrap="square">
            <a:spAutoFit/>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4000" b="1" i="0" u="none" strike="noStrike" kern="1200" cap="none" spc="0" normalizeH="0" baseline="0" noProof="0" dirty="0" smtClean="0">
                <a:ln>
                  <a:noFill/>
                </a:ln>
                <a:solidFill>
                  <a:prstClr val="white"/>
                </a:solidFill>
                <a:effectLst/>
                <a:uLnTx/>
                <a:uFillTx/>
                <a:latin typeface="Calibri" pitchFamily="34" charset="0"/>
                <a:ea typeface="+mn-ea"/>
                <a:cs typeface="Arial" charset="0"/>
              </a:rPr>
              <a:t>Map </a:t>
            </a:r>
            <a:r>
              <a:rPr kumimoji="0" lang="en-US" sz="4000" b="1" i="0" u="none" strike="noStrike" kern="1200" cap="none" spc="0" normalizeH="0" baseline="0" noProof="0" smtClean="0">
                <a:ln>
                  <a:noFill/>
                </a:ln>
                <a:solidFill>
                  <a:prstClr val="white"/>
                </a:solidFill>
                <a:effectLst/>
                <a:uLnTx/>
                <a:uFillTx/>
                <a:latin typeface="Calibri" pitchFamily="34" charset="0"/>
                <a:ea typeface="+mn-ea"/>
                <a:cs typeface="Arial" charset="0"/>
              </a:rPr>
              <a:t>of First Four </a:t>
            </a:r>
            <a:r>
              <a:rPr kumimoji="0" lang="en-US" sz="4000" b="1" i="0" u="none" strike="noStrike" kern="1200" cap="none" spc="0" normalizeH="0" baseline="0" noProof="0" dirty="0" smtClean="0">
                <a:ln>
                  <a:noFill/>
                </a:ln>
                <a:solidFill>
                  <a:prstClr val="white"/>
                </a:solidFill>
                <a:effectLst/>
                <a:uLnTx/>
                <a:uFillTx/>
                <a:latin typeface="Calibri" pitchFamily="34" charset="0"/>
                <a:ea typeface="+mn-ea"/>
                <a:cs typeface="Arial" charset="0"/>
              </a:rPr>
              <a:t>Weeks</a:t>
            </a:r>
            <a:endParaRPr kumimoji="0" lang="en-US" sz="4000" b="1" i="0" u="none" strike="noStrike" kern="1200" cap="none" spc="0" normalizeH="0" baseline="0" noProof="0" dirty="0">
              <a:ln>
                <a:noFill/>
              </a:ln>
              <a:solidFill>
                <a:prstClr val="white"/>
              </a:solidFill>
              <a:effectLst/>
              <a:uLnTx/>
              <a:uFillTx/>
              <a:latin typeface="Calibri" pitchFamily="34" charset="0"/>
              <a:ea typeface="+mn-ea"/>
              <a:cs typeface="Arial" charset="0"/>
            </a:endParaRPr>
          </a:p>
        </p:txBody>
      </p:sp>
      <p:sp>
        <p:nvSpPr>
          <p:cNvPr id="27" name="Block Arc 26"/>
          <p:cNvSpPr/>
          <p:nvPr/>
        </p:nvSpPr>
        <p:spPr>
          <a:xfrm>
            <a:off x="1125538" y="1722438"/>
            <a:ext cx="6742112" cy="6675437"/>
          </a:xfrm>
          <a:prstGeom prst="blockArc">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28" name="Block Arc 27"/>
          <p:cNvSpPr/>
          <p:nvPr/>
        </p:nvSpPr>
        <p:spPr>
          <a:xfrm>
            <a:off x="2028825" y="2632075"/>
            <a:ext cx="4911725" cy="5151438"/>
          </a:xfrm>
          <a:prstGeom prst="blockArc">
            <a:avLst/>
          </a:prstGeom>
          <a:solidFill>
            <a:srgbClr val="3399FF"/>
          </a:solid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nvGrpSpPr>
          <p:cNvPr id="29" name="Group 96"/>
          <p:cNvGrpSpPr>
            <a:grpSpLocks/>
          </p:cNvGrpSpPr>
          <p:nvPr/>
        </p:nvGrpSpPr>
        <p:grpSpPr bwMode="auto">
          <a:xfrm>
            <a:off x="2941638" y="3546475"/>
            <a:ext cx="3144837" cy="3305175"/>
            <a:chOff x="3017367" y="3759796"/>
            <a:chExt cx="3144656" cy="3304620"/>
          </a:xfrm>
        </p:grpSpPr>
        <p:sp>
          <p:nvSpPr>
            <p:cNvPr id="30" name="Chord 29"/>
            <p:cNvSpPr/>
            <p:nvPr/>
          </p:nvSpPr>
          <p:spPr>
            <a:xfrm rot="6741582">
              <a:off x="2937385" y="3839778"/>
              <a:ext cx="3304620" cy="3144656"/>
            </a:xfrm>
            <a:prstGeom prst="chord">
              <a:avLst>
                <a:gd name="adj1" fmla="val 3303767"/>
                <a:gd name="adj2" fmla="val 15611572"/>
              </a:avLst>
            </a:prstGeom>
            <a:solidFill>
              <a:srgbClr val="0000CC"/>
            </a:solid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cxnSp>
          <p:nvCxnSpPr>
            <p:cNvPr id="31" name="Straight Connector 30"/>
            <p:cNvCxnSpPr/>
            <p:nvPr/>
          </p:nvCxnSpPr>
          <p:spPr>
            <a:xfrm rot="5400000" flipH="1" flipV="1">
              <a:off x="3853216" y="4524049"/>
              <a:ext cx="1431685" cy="4762"/>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32" name="Group 76"/>
          <p:cNvGrpSpPr>
            <a:grpSpLocks/>
          </p:cNvGrpSpPr>
          <p:nvPr/>
        </p:nvGrpSpPr>
        <p:grpSpPr bwMode="auto">
          <a:xfrm>
            <a:off x="1135063" y="5075238"/>
            <a:ext cx="6753225" cy="1327150"/>
            <a:chOff x="800100" y="2562225"/>
            <a:chExt cx="5486400" cy="707021"/>
          </a:xfrm>
        </p:grpSpPr>
        <p:sp>
          <p:nvSpPr>
            <p:cNvPr id="33" name="Rectangle 32"/>
            <p:cNvSpPr/>
            <p:nvPr/>
          </p:nvSpPr>
          <p:spPr>
            <a:xfrm>
              <a:off x="800100" y="2562225"/>
              <a:ext cx="5486400" cy="514197"/>
            </a:xfrm>
            <a:prstGeom prst="rect">
              <a:avLst/>
            </a:prstGeom>
            <a:solidFill>
              <a:srgbClr val="0066FF"/>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cxnSp>
          <p:nvCxnSpPr>
            <p:cNvPr id="34" name="Straight Connector 33"/>
            <p:cNvCxnSpPr/>
            <p:nvPr/>
          </p:nvCxnSpPr>
          <p:spPr>
            <a:xfrm>
              <a:off x="800100" y="2562225"/>
              <a:ext cx="5477372"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5" name="TextBox 23"/>
            <p:cNvSpPr txBox="1"/>
            <p:nvPr/>
          </p:nvSpPr>
          <p:spPr>
            <a:xfrm>
              <a:off x="2747553" y="2764352"/>
              <a:ext cx="1590204" cy="50489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a:ea typeface="+mn-ea"/>
                  <a:cs typeface="+mn-cs"/>
                </a:rPr>
                <a:t>HEALTH</a:t>
              </a:r>
            </a:p>
          </p:txBody>
        </p:sp>
      </p:grpSp>
      <p:sp>
        <p:nvSpPr>
          <p:cNvPr id="36" name="TextBox 24"/>
          <p:cNvSpPr txBox="1"/>
          <p:nvPr/>
        </p:nvSpPr>
        <p:spPr>
          <a:xfrm>
            <a:off x="3341688" y="4119563"/>
            <a:ext cx="1122362" cy="811212"/>
          </a:xfrm>
          <a:prstGeom prst="rect">
            <a:avLst/>
          </a:prstGeom>
          <a:noFill/>
        </p:spPr>
        <p:style>
          <a:lnRef idx="0">
            <a:scrgbClr r="0" g="0" b="0"/>
          </a:lnRef>
          <a:fillRef idx="0">
            <a:scrgbClr r="0" g="0" b="0"/>
          </a:fillRef>
          <a:effectRef idx="0">
            <a:scrgbClr r="0" g="0" b="0"/>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prstClr val="white"/>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Behaviors</a:t>
            </a:r>
            <a:endParaRPr kumimoji="0" lang="en-US" sz="1400" b="1" i="0" u="none" strike="noStrike" kern="1200" cap="none" spc="0" normalizeH="0" baseline="0" noProof="0" dirty="0">
              <a:ln>
                <a:noFill/>
              </a:ln>
              <a:solidFill>
                <a:prstClr val="white"/>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7" name="TextBox 25"/>
          <p:cNvSpPr txBox="1"/>
          <p:nvPr/>
        </p:nvSpPr>
        <p:spPr>
          <a:xfrm>
            <a:off x="4527550" y="4127500"/>
            <a:ext cx="1230313" cy="811213"/>
          </a:xfrm>
          <a:prstGeom prst="rect">
            <a:avLst/>
          </a:prstGeom>
          <a:noFill/>
        </p:spPr>
        <p:style>
          <a:lnRef idx="0">
            <a:scrgbClr r="0" g="0" b="0"/>
          </a:lnRef>
          <a:fillRef idx="0">
            <a:scrgbClr r="0" g="0" b="0"/>
          </a:fillRef>
          <a:effectRef idx="0">
            <a:scrgbClr r="0" g="0" b="0"/>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prstClr val="white"/>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Medical Care</a:t>
            </a:r>
            <a:endParaRPr kumimoji="0" lang="en-US" sz="1400" b="1" i="0" u="none" strike="noStrike" kern="1200" cap="none" spc="0" normalizeH="0" baseline="0" noProof="0" dirty="0">
              <a:ln>
                <a:noFill/>
              </a:ln>
              <a:solidFill>
                <a:prstClr val="white"/>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8" name="TextBox 26"/>
          <p:cNvSpPr txBox="1"/>
          <p:nvPr/>
        </p:nvSpPr>
        <p:spPr>
          <a:xfrm>
            <a:off x="3268663" y="2927350"/>
            <a:ext cx="2536825" cy="612775"/>
          </a:xfrm>
          <a:prstGeom prst="rect">
            <a:avLst/>
          </a:prstGeom>
          <a:noFill/>
        </p:spPr>
        <p:style>
          <a:lnRef idx="0">
            <a:scrgbClr r="0" g="0" b="0"/>
          </a:lnRef>
          <a:fillRef idx="0">
            <a:scrgbClr r="0" g="0" b="0"/>
          </a:fillRef>
          <a:effectRef idx="0">
            <a:scrgbClr r="0" g="0" b="0"/>
          </a:effectRef>
          <a:fontRef idx="minor">
            <a:schemeClr val="tx1"/>
          </a:fontRef>
        </p:style>
        <p:txBody>
          <a:bodyPr wrap="none"/>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2060"/>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Living &amp; Working Conditions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2060"/>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in Homes </a:t>
            </a:r>
            <a:r>
              <a:rPr kumimoji="0" lang="en-US" sz="1400" b="1" i="0" u="none" strike="noStrike" kern="1200" cap="none" spc="0" normalizeH="0" baseline="0" noProof="0" dirty="0" smtClean="0">
                <a:ln>
                  <a:noFill/>
                </a:ln>
                <a:solidFill>
                  <a:srgbClr val="002060"/>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and Communities</a:t>
            </a:r>
            <a:endParaRPr kumimoji="0" lang="en-US" sz="1400" b="1" i="0" u="none" strike="noStrike" kern="1200" cap="none" spc="0" normalizeH="0" baseline="0" noProof="0" dirty="0">
              <a:ln>
                <a:noFill/>
              </a:ln>
              <a:solidFill>
                <a:srgbClr val="002060"/>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9" name="TextBox 27"/>
          <p:cNvSpPr txBox="1"/>
          <p:nvPr/>
        </p:nvSpPr>
        <p:spPr>
          <a:xfrm>
            <a:off x="3200400" y="1919288"/>
            <a:ext cx="2573338" cy="650875"/>
          </a:xfrm>
          <a:prstGeom prst="rect">
            <a:avLst/>
          </a:prstGeom>
          <a:noFill/>
        </p:spPr>
        <p:style>
          <a:lnRef idx="0">
            <a:scrgbClr r="0" g="0" b="0"/>
          </a:lnRef>
          <a:fillRef idx="0">
            <a:scrgbClr r="0" g="0" b="0"/>
          </a:fillRef>
          <a:effectRef idx="0">
            <a:scrgbClr r="0" g="0" b="0"/>
          </a:effectRef>
          <a:fontRef idx="minor">
            <a:schemeClr val="tx1"/>
          </a:fontRef>
        </p:style>
        <p:txBody>
          <a:bodyPr wrap="none"/>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2060"/>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Economic &amp; Social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2060"/>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Opportunities </a:t>
            </a:r>
            <a:r>
              <a:rPr kumimoji="0" lang="en-US" sz="1400" b="1" i="0" u="none" strike="noStrike" kern="1200" cap="none" spc="0" normalizeH="0" baseline="0" noProof="0" dirty="0" smtClean="0">
                <a:ln>
                  <a:noFill/>
                </a:ln>
                <a:solidFill>
                  <a:srgbClr val="002060"/>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and </a:t>
            </a:r>
            <a:r>
              <a:rPr kumimoji="0" lang="en-US" sz="1400" b="1" i="0" u="none" strike="noStrike" kern="1200" cap="none" spc="0" normalizeH="0" baseline="0" noProof="0" dirty="0">
                <a:ln>
                  <a:noFill/>
                </a:ln>
                <a:solidFill>
                  <a:srgbClr val="002060"/>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Resources</a:t>
            </a:r>
          </a:p>
        </p:txBody>
      </p:sp>
      <p:sp>
        <p:nvSpPr>
          <p:cNvPr id="41" name="Text Box 21"/>
          <p:cNvSpPr txBox="1">
            <a:spLocks noChangeArrowheads="1"/>
          </p:cNvSpPr>
          <p:nvPr/>
        </p:nvSpPr>
        <p:spPr bwMode="ltGray">
          <a:xfrm>
            <a:off x="4561227" y="6242704"/>
            <a:ext cx="4610894"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en-US" altLang="en-US" sz="1100" b="0" i="0" u="none" strike="noStrike" kern="1200" cap="none" spc="0" normalizeH="0" baseline="0" noProof="0" dirty="0">
                <a:ln>
                  <a:noFill/>
                </a:ln>
                <a:solidFill>
                  <a:prstClr val="black"/>
                </a:solidFill>
                <a:effectLst/>
                <a:uLnTx/>
                <a:uFillTx/>
                <a:latin typeface="Arial" charset="0"/>
                <a:ea typeface="+mn-ea"/>
                <a:cs typeface="Arial" charset="0"/>
              </a:rPr>
              <a:t>Adapted from Braveman et al., for </a:t>
            </a:r>
            <a:r>
              <a:rPr kumimoji="1" lang="en-US" altLang="en-US" sz="1100" b="0" i="0" u="none" strike="noStrike" kern="1200" cap="none" spc="0" normalizeH="0" baseline="0" noProof="0" dirty="0" smtClean="0">
                <a:ln>
                  <a:noFill/>
                </a:ln>
                <a:solidFill>
                  <a:prstClr val="black"/>
                </a:solidFill>
                <a:effectLst/>
                <a:uLnTx/>
                <a:uFillTx/>
                <a:latin typeface="Arial" charset="0"/>
                <a:ea typeface="+mn-ea"/>
                <a:cs typeface="Arial" charset="0"/>
              </a:rPr>
              <a:t>RWJ Foundation</a:t>
            </a:r>
          </a:p>
          <a:p>
            <a:pPr marL="0" marR="0" lvl="0" indent="0" algn="l" defTabSz="914400" rtl="0" eaLnBrk="1" fontAlgn="base" latinLnBrk="0" hangingPunct="1">
              <a:lnSpc>
                <a:spcPct val="100000"/>
              </a:lnSpc>
              <a:spcBef>
                <a:spcPts val="0"/>
              </a:spcBef>
              <a:spcAft>
                <a:spcPct val="0"/>
              </a:spcAft>
              <a:buClrTx/>
              <a:buSzTx/>
              <a:buFontTx/>
              <a:buNone/>
              <a:tabLst/>
              <a:defRPr/>
            </a:pPr>
            <a:r>
              <a:rPr kumimoji="1" lang="en-US" altLang="en-US" sz="1100" b="0" i="0" u="none" strike="noStrike" kern="1200" cap="none" spc="0" normalizeH="0" baseline="0" noProof="0" dirty="0" smtClean="0">
                <a:ln>
                  <a:noFill/>
                </a:ln>
                <a:solidFill>
                  <a:prstClr val="black"/>
                </a:solidFill>
                <a:effectLst/>
                <a:uLnTx/>
                <a:uFillTx/>
                <a:latin typeface="Arial" charset="0"/>
                <a:ea typeface="+mn-ea"/>
                <a:cs typeface="Arial" charset="0"/>
              </a:rPr>
              <a:t> </a:t>
            </a:r>
            <a:r>
              <a:rPr kumimoji="1" lang="en-US" altLang="en-US" sz="1100" b="0" i="0" u="none" strike="noStrike" kern="1200" cap="none" spc="0" normalizeH="0" baseline="0" noProof="0" dirty="0">
                <a:ln>
                  <a:noFill/>
                </a:ln>
                <a:solidFill>
                  <a:prstClr val="black"/>
                </a:solidFill>
                <a:effectLst/>
                <a:uLnTx/>
                <a:uFillTx/>
                <a:latin typeface="Arial" charset="0"/>
                <a:ea typeface="+mn-ea"/>
                <a:cs typeface="Arial" charset="0"/>
              </a:rPr>
              <a:t>Commission to Build a Healthier America | www.commissiononhealth.org</a:t>
            </a:r>
          </a:p>
        </p:txBody>
      </p:sp>
      <p:sp>
        <p:nvSpPr>
          <p:cNvPr id="42" name="TextBox 41"/>
          <p:cNvSpPr txBox="1">
            <a:spLocks noChangeArrowheads="1"/>
          </p:cNvSpPr>
          <p:nvPr/>
        </p:nvSpPr>
        <p:spPr bwMode="auto">
          <a:xfrm>
            <a:off x="1117600" y="5075238"/>
            <a:ext cx="6786563" cy="33855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smtClean="0">
                <a:ln>
                  <a:noFill/>
                </a:ln>
                <a:solidFill>
                  <a:prstClr val="white"/>
                </a:solidFill>
                <a:effectLst/>
                <a:uLnTx/>
                <a:uFillTx/>
                <a:latin typeface="Arial" charset="0"/>
                <a:ea typeface="+mn-ea"/>
                <a:cs typeface="Arial" charset="0"/>
              </a:rPr>
              <a:t>Interaction with genetic/other biological factors</a:t>
            </a:r>
            <a:endParaRPr kumimoji="0" lang="en-US" altLang="en-US" sz="1600" b="1"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2" name="TextBox 1"/>
          <p:cNvSpPr txBox="1"/>
          <p:nvPr/>
        </p:nvSpPr>
        <p:spPr>
          <a:xfrm>
            <a:off x="1059584" y="1400145"/>
            <a:ext cx="1371600" cy="400110"/>
          </a:xfrm>
          <a:prstGeom prst="rect">
            <a:avLst/>
          </a:prstGeom>
          <a:noFill/>
          <a:ln>
            <a:solidFill>
              <a:schemeClr val="accent1">
                <a:shade val="50000"/>
              </a:schemeClr>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smtClean="0">
                <a:ln>
                  <a:noFill/>
                </a:ln>
                <a:solidFill>
                  <a:prstClr val="white"/>
                </a:solidFill>
                <a:effectLst/>
                <a:uLnTx/>
                <a:uFillTx/>
                <a:latin typeface="Calibri" pitchFamily="34" charset="0"/>
                <a:ea typeface="+mn-ea"/>
                <a:cs typeface="Arial" charset="0"/>
              </a:rPr>
              <a:t>Week 2</a:t>
            </a:r>
            <a:endParaRPr kumimoji="0" lang="en-US" sz="2000" b="1" i="0" u="none" strike="noStrike" kern="1200" cap="none" spc="0" normalizeH="0" baseline="0" noProof="0" dirty="0">
              <a:ln>
                <a:noFill/>
              </a:ln>
              <a:solidFill>
                <a:prstClr val="white"/>
              </a:solidFill>
              <a:effectLst/>
              <a:uLnTx/>
              <a:uFillTx/>
              <a:latin typeface="Calibri" pitchFamily="34" charset="0"/>
              <a:ea typeface="+mn-ea"/>
              <a:cs typeface="Arial" charset="0"/>
            </a:endParaRPr>
          </a:p>
        </p:txBody>
      </p:sp>
      <p:cxnSp>
        <p:nvCxnSpPr>
          <p:cNvPr id="4" name="Straight Arrow Connector 3"/>
          <p:cNvCxnSpPr/>
          <p:nvPr/>
        </p:nvCxnSpPr>
        <p:spPr>
          <a:xfrm>
            <a:off x="2209800" y="1800255"/>
            <a:ext cx="533400" cy="333345"/>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a:stCxn id="2" idx="2"/>
          </p:cNvCxnSpPr>
          <p:nvPr/>
        </p:nvCxnSpPr>
        <p:spPr>
          <a:xfrm>
            <a:off x="1745384" y="1800255"/>
            <a:ext cx="1596304" cy="1127095"/>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570786" y="3033682"/>
            <a:ext cx="1371600" cy="400110"/>
          </a:xfrm>
          <a:prstGeom prst="rect">
            <a:avLst/>
          </a:prstGeom>
          <a:noFill/>
          <a:ln>
            <a:solidFill>
              <a:schemeClr val="accent1">
                <a:shade val="50000"/>
              </a:schemeClr>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smtClean="0">
                <a:ln>
                  <a:noFill/>
                </a:ln>
                <a:solidFill>
                  <a:prstClr val="white"/>
                </a:solidFill>
                <a:effectLst/>
                <a:uLnTx/>
                <a:uFillTx/>
                <a:latin typeface="Calibri" pitchFamily="34" charset="0"/>
                <a:ea typeface="+mn-ea"/>
                <a:cs typeface="Arial" charset="0"/>
              </a:rPr>
              <a:t>Week 4</a:t>
            </a:r>
            <a:endParaRPr kumimoji="0" lang="en-US" sz="2000" b="1" i="0" u="none" strike="noStrike" kern="1200" cap="none" spc="0" normalizeH="0" baseline="0" noProof="0" dirty="0">
              <a:ln>
                <a:noFill/>
              </a:ln>
              <a:solidFill>
                <a:prstClr val="white"/>
              </a:solidFill>
              <a:effectLst/>
              <a:uLnTx/>
              <a:uFillTx/>
              <a:latin typeface="Calibri" pitchFamily="34" charset="0"/>
              <a:ea typeface="+mn-ea"/>
              <a:cs typeface="Arial" charset="0"/>
            </a:endParaRPr>
          </a:p>
        </p:txBody>
      </p:sp>
      <p:cxnSp>
        <p:nvCxnSpPr>
          <p:cNvPr id="11" name="Straight Arrow Connector 10"/>
          <p:cNvCxnSpPr/>
          <p:nvPr/>
        </p:nvCxnSpPr>
        <p:spPr>
          <a:xfrm flipH="1">
            <a:off x="7143125" y="3597275"/>
            <a:ext cx="1113462" cy="1462881"/>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6180874" y="1566817"/>
            <a:ext cx="1371600" cy="400110"/>
          </a:xfrm>
          <a:prstGeom prst="rect">
            <a:avLst/>
          </a:prstGeom>
          <a:noFill/>
          <a:ln>
            <a:solidFill>
              <a:schemeClr val="accent1">
                <a:shade val="50000"/>
              </a:schemeClr>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smtClean="0">
                <a:ln>
                  <a:noFill/>
                </a:ln>
                <a:solidFill>
                  <a:prstClr val="white"/>
                </a:solidFill>
                <a:effectLst/>
                <a:uLnTx/>
                <a:uFillTx/>
                <a:latin typeface="Calibri" pitchFamily="34" charset="0"/>
                <a:ea typeface="+mn-ea"/>
                <a:cs typeface="Arial" charset="0"/>
              </a:rPr>
              <a:t>Week 5</a:t>
            </a:r>
            <a:endParaRPr kumimoji="0" lang="en-US" sz="2000" b="1" i="0" u="none" strike="noStrike" kern="1200" cap="none" spc="0" normalizeH="0" baseline="0" noProof="0" dirty="0">
              <a:ln>
                <a:noFill/>
              </a:ln>
              <a:solidFill>
                <a:prstClr val="white"/>
              </a:solidFill>
              <a:effectLst/>
              <a:uLnTx/>
              <a:uFillTx/>
              <a:latin typeface="Calibri" pitchFamily="34" charset="0"/>
              <a:ea typeface="+mn-ea"/>
              <a:cs typeface="Arial" charset="0"/>
            </a:endParaRPr>
          </a:p>
        </p:txBody>
      </p:sp>
      <p:cxnSp>
        <p:nvCxnSpPr>
          <p:cNvPr id="17" name="Straight Arrow Connector 16"/>
          <p:cNvCxnSpPr/>
          <p:nvPr/>
        </p:nvCxnSpPr>
        <p:spPr>
          <a:xfrm flipH="1">
            <a:off x="5334000" y="1966927"/>
            <a:ext cx="1262929" cy="1630348"/>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228600" y="2727295"/>
            <a:ext cx="1371600" cy="400110"/>
          </a:xfrm>
          <a:prstGeom prst="rect">
            <a:avLst/>
          </a:prstGeom>
          <a:noFill/>
          <a:ln>
            <a:solidFill>
              <a:schemeClr val="accent1">
                <a:shade val="50000"/>
              </a:schemeClr>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smtClean="0">
                <a:ln>
                  <a:noFill/>
                </a:ln>
                <a:solidFill>
                  <a:prstClr val="white"/>
                </a:solidFill>
                <a:effectLst/>
                <a:uLnTx/>
                <a:uFillTx/>
                <a:latin typeface="Calibri" pitchFamily="34" charset="0"/>
                <a:ea typeface="+mn-ea"/>
                <a:cs typeface="Arial" charset="0"/>
              </a:rPr>
              <a:t>Week 3</a:t>
            </a:r>
            <a:endParaRPr kumimoji="0" lang="en-US" sz="2000" b="1" i="0" u="none" strike="noStrike" kern="1200" cap="none" spc="0" normalizeH="0" baseline="0" noProof="0" dirty="0">
              <a:ln>
                <a:noFill/>
              </a:ln>
              <a:solidFill>
                <a:prstClr val="white"/>
              </a:solidFill>
              <a:effectLst/>
              <a:uLnTx/>
              <a:uFillTx/>
              <a:latin typeface="Calibri" pitchFamily="34" charset="0"/>
              <a:ea typeface="+mn-ea"/>
              <a:cs typeface="Arial" charset="0"/>
            </a:endParaRPr>
          </a:p>
        </p:txBody>
      </p:sp>
      <p:cxnSp>
        <p:nvCxnSpPr>
          <p:cNvPr id="19" name="Straight Arrow Connector 18"/>
          <p:cNvCxnSpPr/>
          <p:nvPr/>
        </p:nvCxnSpPr>
        <p:spPr>
          <a:xfrm>
            <a:off x="1371600" y="3233737"/>
            <a:ext cx="1970088" cy="885826"/>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830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40"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1447800" y="1070429"/>
            <a:ext cx="6261100" cy="4318000"/>
          </a:xfrm>
          <a:prstGeom prst="rect">
            <a:avLst/>
          </a:prstGeom>
          <a:ln w="9525">
            <a:solidFill>
              <a:schemeClr val="tx1"/>
            </a:solidFill>
          </a:ln>
        </p:spPr>
      </p:pic>
      <p:sp>
        <p:nvSpPr>
          <p:cNvPr id="3" name="TextBox 2"/>
          <p:cNvSpPr txBox="1"/>
          <p:nvPr/>
        </p:nvSpPr>
        <p:spPr>
          <a:xfrm>
            <a:off x="668564" y="304800"/>
            <a:ext cx="7620000" cy="317500"/>
          </a:xfrm>
          <a:prstGeom prst="rect">
            <a:avLst/>
          </a:prstGeom>
        </p:spPr>
        <p:txBody>
          <a:bodyPr/>
          <a:lstStyle/>
          <a:p>
            <a:pPr algn="ctr"/>
            <a:r>
              <a:rPr lang="en-US" sz="2400" i="0" baseline="0" dirty="0" smtClean="0">
                <a:solidFill>
                  <a:schemeClr val="bg1"/>
                </a:solidFill>
                <a:latin typeface="Arial"/>
              </a:rPr>
              <a:t>Theoretical </a:t>
            </a:r>
            <a:r>
              <a:rPr lang="en-US" sz="2400" i="0" baseline="0" dirty="0">
                <a:solidFill>
                  <a:schemeClr val="bg1"/>
                </a:solidFill>
                <a:latin typeface="Arial"/>
              </a:rPr>
              <a:t>model linking social and physical environmental characteristics to </a:t>
            </a:r>
            <a:r>
              <a:rPr lang="en-US" sz="2400" i="0" baseline="0" dirty="0" smtClean="0">
                <a:solidFill>
                  <a:schemeClr val="bg1"/>
                </a:solidFill>
                <a:latin typeface="Arial"/>
              </a:rPr>
              <a:t>obesity</a:t>
            </a:r>
            <a:endParaRPr lang="en-US" sz="2400" i="0" baseline="0" dirty="0">
              <a:solidFill>
                <a:schemeClr val="bg1"/>
              </a:solidFill>
              <a:latin typeface="Arial"/>
            </a:endParaRPr>
          </a:p>
        </p:txBody>
      </p:sp>
      <p:sp>
        <p:nvSpPr>
          <p:cNvPr id="4" name="TextBox 3"/>
          <p:cNvSpPr txBox="1"/>
          <p:nvPr/>
        </p:nvSpPr>
        <p:spPr>
          <a:xfrm>
            <a:off x="1727200" y="5638800"/>
            <a:ext cx="7620000" cy="254000"/>
          </a:xfrm>
          <a:prstGeom prst="rect">
            <a:avLst/>
          </a:prstGeom>
        </p:spPr>
        <p:txBody>
          <a:bodyPr/>
          <a:lstStyle/>
          <a:p>
            <a:r>
              <a:rPr lang="en-US" sz="1000" dirty="0">
                <a:solidFill>
                  <a:schemeClr val="bg1"/>
                </a:solidFill>
                <a:latin typeface="Arial"/>
              </a:rPr>
              <a:t>Mai  Stafford , Steven  Cummins , Anne  </a:t>
            </a:r>
            <a:r>
              <a:rPr lang="en-US" sz="1000" dirty="0" err="1">
                <a:solidFill>
                  <a:schemeClr val="bg1"/>
                </a:solidFill>
                <a:latin typeface="Arial"/>
              </a:rPr>
              <a:t>Ellaway</a:t>
            </a:r>
            <a:r>
              <a:rPr lang="en-US" sz="1000" dirty="0">
                <a:solidFill>
                  <a:schemeClr val="bg1"/>
                </a:solidFill>
                <a:latin typeface="Arial"/>
              </a:rPr>
              <a:t> , Amanda  Sacker , Richard D.  Wiggins , Sally  Macintyre</a:t>
            </a:r>
          </a:p>
        </p:txBody>
      </p:sp>
      <p:sp>
        <p:nvSpPr>
          <p:cNvPr id="5" name="TextBox 4"/>
          <p:cNvSpPr txBox="1"/>
          <p:nvPr/>
        </p:nvSpPr>
        <p:spPr>
          <a:xfrm>
            <a:off x="1727200" y="5384800"/>
            <a:ext cx="7620000" cy="254000"/>
          </a:xfrm>
          <a:prstGeom prst="rect">
            <a:avLst/>
          </a:prstGeom>
        </p:spPr>
        <p:txBody>
          <a:bodyPr/>
          <a:lstStyle/>
          <a:p>
            <a:r>
              <a:rPr lang="en-US" sz="1000" b="1" i="0" baseline="0" dirty="0">
                <a:solidFill>
                  <a:schemeClr val="bg1"/>
                </a:solidFill>
                <a:latin typeface="Arial"/>
              </a:rPr>
              <a:t> Pathways to obesity: Identifying local, modifiable determinants of physical activity and diet</a:t>
            </a:r>
          </a:p>
        </p:txBody>
      </p:sp>
      <p:sp>
        <p:nvSpPr>
          <p:cNvPr id="6" name="TextBox 5"/>
          <p:cNvSpPr txBox="1"/>
          <p:nvPr/>
        </p:nvSpPr>
        <p:spPr>
          <a:xfrm>
            <a:off x="1727200" y="5905500"/>
            <a:ext cx="7620000" cy="254000"/>
          </a:xfrm>
          <a:prstGeom prst="rect">
            <a:avLst/>
          </a:prstGeom>
        </p:spPr>
        <p:txBody>
          <a:bodyPr/>
          <a:lstStyle/>
          <a:p>
            <a:r>
              <a:rPr lang="en-US" sz="1000" dirty="0">
                <a:solidFill>
                  <a:schemeClr val="bg1"/>
                </a:solidFill>
                <a:latin typeface="Arial"/>
              </a:rPr>
              <a:t>Social Science </a:t>
            </a:r>
            <a:r>
              <a:rPr lang="en-US" sz="1000" dirty="0" smtClean="0">
                <a:solidFill>
                  <a:schemeClr val="bg1"/>
                </a:solidFill>
                <a:latin typeface="Arial"/>
              </a:rPr>
              <a:t>&amp; Medicine</a:t>
            </a:r>
            <a:r>
              <a:rPr lang="en-US" sz="1000" dirty="0">
                <a:solidFill>
                  <a:schemeClr val="bg1"/>
                </a:solidFill>
                <a:latin typeface="Arial"/>
              </a:rPr>
              <a:t>, Volume 65, Issue 9, 2007, 1882 - 1897</a:t>
            </a:r>
          </a:p>
        </p:txBody>
      </p:sp>
      <p:sp>
        <p:nvSpPr>
          <p:cNvPr id="7" name="Rectangle 6"/>
          <p:cNvSpPr/>
          <p:nvPr/>
        </p:nvSpPr>
        <p:spPr>
          <a:xfrm>
            <a:off x="5029200" y="1447800"/>
            <a:ext cx="1295400" cy="2819400"/>
          </a:xfrm>
          <a:prstGeom prst="rect">
            <a:avLst/>
          </a:prstGeom>
        </p:spPr>
        <p:txBody>
          <a:bodyPr wrap="square" rtlCol="0" anchor="ctr">
            <a:spAutoFit/>
          </a:bodyPr>
          <a:lstStyle/>
          <a:p>
            <a:pPr marL="112713" indent="-112713" algn="ctr">
              <a:buFont typeface="Arial" pitchFamily="34" charset="0"/>
              <a:buChar char="•"/>
            </a:pPr>
            <a:endParaRPr lang="en-US" sz="2400" dirty="0" smtClean="0">
              <a:solidFill>
                <a:schemeClr val="bg1"/>
              </a:solidFill>
            </a:endParaRPr>
          </a:p>
        </p:txBody>
      </p:sp>
      <p:sp>
        <p:nvSpPr>
          <p:cNvPr id="8" name="Rectangle 7"/>
          <p:cNvSpPr/>
          <p:nvPr/>
        </p:nvSpPr>
        <p:spPr>
          <a:xfrm>
            <a:off x="5029200" y="1676400"/>
            <a:ext cx="1143000" cy="2438400"/>
          </a:xfrm>
          <a:prstGeom prst="rect">
            <a:avLst/>
          </a:prstGeom>
          <a:ln w="25400">
            <a:solidFill>
              <a:srgbClr val="C00000"/>
            </a:solidFill>
          </a:ln>
        </p:spPr>
        <p:txBody>
          <a:bodyPr wrap="square" rtlCol="0" anchor="ctr">
            <a:spAutoFit/>
          </a:bodyPr>
          <a:lstStyle/>
          <a:p>
            <a:pPr marL="112713" indent="-112713" algn="ctr">
              <a:buFont typeface="Arial" pitchFamily="34" charset="0"/>
              <a:buChar char="•"/>
            </a:pPr>
            <a:endParaRPr lang="en-US" sz="2400" dirty="0" smtClean="0">
              <a:solidFill>
                <a:schemeClr val="bg1"/>
              </a:solidFill>
            </a:endParaRPr>
          </a:p>
        </p:txBody>
      </p:sp>
    </p:spTree>
    <p:extLst>
      <p:ext uri="{BB962C8B-B14F-4D97-AF65-F5344CB8AC3E}">
        <p14:creationId xmlns:p14="http://schemas.microsoft.com/office/powerpoint/2010/main" val="4155350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bwMode="auto">
          <a:xfrm>
            <a:off x="530225" y="376237"/>
            <a:ext cx="82296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82500" lnSpcReduction="20000"/>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5300" i="0" u="none" strike="noStrike" kern="1200" cap="none" spc="0" normalizeH="0" baseline="0" noProof="0" dirty="0" smtClean="0">
                <a:ln>
                  <a:noFill/>
                </a:ln>
                <a:solidFill>
                  <a:schemeClr val="bg1"/>
                </a:solidFill>
                <a:effectLst/>
                <a:uLnTx/>
                <a:uFillTx/>
                <a:latin typeface="Calibri" panose="020F0502020204030204" pitchFamily="34" charset="0"/>
                <a:ea typeface="+mj-ea"/>
                <a:cs typeface="+mj-cs"/>
              </a:rPr>
              <a:t>Physical Activity</a:t>
            </a:r>
            <a:r>
              <a:rPr kumimoji="0" lang="en-US" altLang="en-US" sz="4400" b="1" i="0" u="none" strike="noStrike" kern="1200" cap="none" spc="0" normalizeH="0" baseline="0" noProof="0" dirty="0" smtClean="0">
                <a:ln>
                  <a:noFill/>
                </a:ln>
                <a:solidFill>
                  <a:srgbClr val="FFFF00"/>
                </a:solidFill>
                <a:effectLst/>
                <a:uLnTx/>
                <a:uFillTx/>
                <a:latin typeface="Calibri" panose="020F0502020204030204" pitchFamily="34" charset="0"/>
                <a:ea typeface="+mj-ea"/>
                <a:cs typeface="+mj-cs"/>
              </a:rPr>
              <a:t/>
            </a:r>
            <a:br>
              <a:rPr kumimoji="0" lang="en-US" altLang="en-US" sz="4400" b="1" i="0" u="none" strike="noStrike" kern="1200" cap="none" spc="0" normalizeH="0" baseline="0" noProof="0" dirty="0" smtClean="0">
                <a:ln>
                  <a:noFill/>
                </a:ln>
                <a:solidFill>
                  <a:srgbClr val="FFFF00"/>
                </a:solidFill>
                <a:effectLst/>
                <a:uLnTx/>
                <a:uFillTx/>
                <a:latin typeface="Calibri" panose="020F0502020204030204" pitchFamily="34" charset="0"/>
                <a:ea typeface="+mj-ea"/>
                <a:cs typeface="+mj-cs"/>
              </a:rPr>
            </a:br>
            <a:endParaRPr kumimoji="0" lang="en-US" altLang="en-US" sz="4400" b="1" i="0" u="none" strike="noStrike" kern="1200" cap="none" spc="0" normalizeH="0" baseline="0" noProof="0" dirty="0" smtClean="0">
              <a:ln>
                <a:noFill/>
              </a:ln>
              <a:solidFill>
                <a:srgbClr val="FFFF00"/>
              </a:solidFill>
              <a:effectLst/>
              <a:uLnTx/>
              <a:uFillTx/>
              <a:latin typeface="Calibri" panose="020F0502020204030204" pitchFamily="34" charset="0"/>
              <a:ea typeface="+mj-ea"/>
              <a:cs typeface="+mj-cs"/>
            </a:endParaRPr>
          </a:p>
        </p:txBody>
      </p:sp>
      <p:sp>
        <p:nvSpPr>
          <p:cNvPr id="4" name="Rectangle 3"/>
          <p:cNvSpPr/>
          <p:nvPr/>
        </p:nvSpPr>
        <p:spPr>
          <a:xfrm>
            <a:off x="914400" y="1371600"/>
            <a:ext cx="7620000" cy="461665"/>
          </a:xfrm>
          <a:prstGeom prst="rect">
            <a:avLst/>
          </a:prstGeom>
        </p:spPr>
        <p:txBody>
          <a:bodyPr wrap="square">
            <a:spAutoFit/>
          </a:bodyPr>
          <a:lstStyle/>
          <a:p>
            <a:pPr marL="174625" indent="-174625">
              <a:buFont typeface="Arial" pitchFamily="34" charset="0"/>
              <a:buChar char="•"/>
            </a:pPr>
            <a:r>
              <a:rPr lang="en-US" sz="2400" dirty="0" smtClean="0">
                <a:solidFill>
                  <a:schemeClr val="bg1"/>
                </a:solidFill>
              </a:rPr>
              <a:t>Only 1 in 3 children are physically active every day.</a:t>
            </a:r>
            <a:endParaRPr lang="en-US" sz="2400" dirty="0">
              <a:solidFill>
                <a:schemeClr val="bg1"/>
              </a:solidFill>
            </a:endParaRPr>
          </a:p>
        </p:txBody>
      </p:sp>
      <p:sp>
        <p:nvSpPr>
          <p:cNvPr id="5" name="Rectangle 4"/>
          <p:cNvSpPr/>
          <p:nvPr/>
        </p:nvSpPr>
        <p:spPr>
          <a:xfrm>
            <a:off x="914400" y="2011680"/>
            <a:ext cx="7239000" cy="830997"/>
          </a:xfrm>
          <a:prstGeom prst="rect">
            <a:avLst/>
          </a:prstGeom>
        </p:spPr>
        <p:txBody>
          <a:bodyPr wrap="square">
            <a:spAutoFit/>
          </a:bodyPr>
          <a:lstStyle/>
          <a:p>
            <a:pPr marL="112713" indent="-112713">
              <a:buFont typeface="Arial" pitchFamily="34" charset="0"/>
              <a:buChar char="•"/>
            </a:pPr>
            <a:r>
              <a:rPr lang="en-US" sz="2400" dirty="0" smtClean="0">
                <a:solidFill>
                  <a:schemeClr val="bg1"/>
                </a:solidFill>
              </a:rPr>
              <a:t> &lt; 5% of adults participate in 30 minutes of physical activity each day</a:t>
            </a:r>
            <a:endParaRPr lang="en-US" sz="2400" dirty="0">
              <a:solidFill>
                <a:schemeClr val="bg1"/>
              </a:solidFill>
            </a:endParaRPr>
          </a:p>
        </p:txBody>
      </p:sp>
      <p:pic>
        <p:nvPicPr>
          <p:cNvPr id="6" name="Picture 5" descr="child looking at screen.jpg"/>
          <p:cNvPicPr>
            <a:picLocks noChangeAspect="1"/>
          </p:cNvPicPr>
          <p:nvPr/>
        </p:nvPicPr>
        <p:blipFill>
          <a:blip r:embed="rId3" cstate="print"/>
          <a:stretch>
            <a:fillRect/>
          </a:stretch>
        </p:blipFill>
        <p:spPr>
          <a:xfrm>
            <a:off x="533400" y="3581400"/>
            <a:ext cx="1889760" cy="1258824"/>
          </a:xfrm>
          <a:prstGeom prst="rect">
            <a:avLst/>
          </a:prstGeom>
        </p:spPr>
      </p:pic>
      <p:pic>
        <p:nvPicPr>
          <p:cNvPr id="7" name="Picture 6" descr="2218855-one_neighbourhood_to_avoid_Richmond.jpg"/>
          <p:cNvPicPr>
            <a:picLocks noChangeAspect="1"/>
          </p:cNvPicPr>
          <p:nvPr/>
        </p:nvPicPr>
        <p:blipFill>
          <a:blip r:embed="rId4" cstate="print"/>
          <a:stretch>
            <a:fillRect/>
          </a:stretch>
        </p:blipFill>
        <p:spPr>
          <a:xfrm>
            <a:off x="2362200" y="3352800"/>
            <a:ext cx="3251200" cy="2438400"/>
          </a:xfrm>
          <a:prstGeom prst="rect">
            <a:avLst/>
          </a:prstGeom>
        </p:spPr>
      </p:pic>
      <p:pic>
        <p:nvPicPr>
          <p:cNvPr id="8" name="Picture 7" descr="cul de sac sidewalk.jpg"/>
          <p:cNvPicPr>
            <a:picLocks noChangeAspect="1"/>
          </p:cNvPicPr>
          <p:nvPr/>
        </p:nvPicPr>
        <p:blipFill>
          <a:blip r:embed="rId5" cstate="print"/>
          <a:stretch>
            <a:fillRect/>
          </a:stretch>
        </p:blipFill>
        <p:spPr>
          <a:xfrm>
            <a:off x="5638800" y="3429000"/>
            <a:ext cx="3321273" cy="2243137"/>
          </a:xfrm>
          <a:prstGeom prst="rect">
            <a:avLst/>
          </a:prstGeom>
        </p:spPr>
      </p:pic>
    </p:spTree>
    <p:extLst>
      <p:ext uri="{BB962C8B-B14F-4D97-AF65-F5344CB8AC3E}">
        <p14:creationId xmlns:p14="http://schemas.microsoft.com/office/powerpoint/2010/main" val="36952030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C:\Users\ireneyen\AppData\Local\Temp\wz349f\paVreat.gif"/>
          <p:cNvPicPr>
            <a:picLocks noChangeAspect="1" noChangeArrowheads="1"/>
          </p:cNvPicPr>
          <p:nvPr/>
        </p:nvPicPr>
        <p:blipFill>
          <a:blip r:embed="rId2" cstate="print"/>
          <a:srcRect/>
          <a:stretch>
            <a:fillRect/>
          </a:stretch>
        </p:blipFill>
        <p:spPr bwMode="auto">
          <a:xfrm>
            <a:off x="530225" y="1112441"/>
            <a:ext cx="8095615" cy="5059759"/>
          </a:xfrm>
          <a:prstGeom prst="rect">
            <a:avLst/>
          </a:prstGeom>
          <a:noFill/>
        </p:spPr>
      </p:pic>
      <p:sp>
        <p:nvSpPr>
          <p:cNvPr id="3" name="Title 3"/>
          <p:cNvSpPr txBox="1">
            <a:spLocks/>
          </p:cNvSpPr>
          <p:nvPr/>
        </p:nvSpPr>
        <p:spPr bwMode="auto">
          <a:xfrm>
            <a:off x="530225" y="376237"/>
            <a:ext cx="82296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82500" lnSpcReduction="10000"/>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5300" i="0" u="none" strike="noStrike" kern="1200" cap="none" spc="0" normalizeH="0" baseline="0" noProof="0" dirty="0" smtClean="0">
                <a:ln>
                  <a:noFill/>
                </a:ln>
                <a:solidFill>
                  <a:schemeClr val="bg1"/>
                </a:solidFill>
                <a:effectLst/>
                <a:uLnTx/>
                <a:uFillTx/>
                <a:latin typeface="Calibri" panose="020F0502020204030204" pitchFamily="34" charset="0"/>
                <a:ea typeface="+mj-ea"/>
                <a:cs typeface="+mj-cs"/>
              </a:rPr>
              <a:t>Physical activity by race/ethnicity</a:t>
            </a:r>
            <a:endParaRPr kumimoji="0" lang="en-US" altLang="en-US" sz="4400" b="1" i="0" u="none" strike="noStrike" kern="1200" cap="none" spc="0" normalizeH="0" baseline="0" noProof="0" dirty="0" smtClean="0">
              <a:ln>
                <a:noFill/>
              </a:ln>
              <a:solidFill>
                <a:srgbClr val="FFFF00"/>
              </a:solidFill>
              <a:effectLst/>
              <a:uLnTx/>
              <a:uFillTx/>
              <a:latin typeface="Calibri" panose="020F0502020204030204" pitchFamily="34" charset="0"/>
              <a:ea typeface="+mj-ea"/>
              <a:cs typeface="+mj-c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smtClean="0"/>
              <a:t>% Engaged in regular walking in past week by race/ethnicity, </a:t>
            </a:r>
            <a:br>
              <a:rPr lang="en-US" sz="2600" dirty="0" smtClean="0"/>
            </a:br>
            <a:r>
              <a:rPr lang="en-US" sz="2600" dirty="0" smtClean="0"/>
              <a:t>California Health Interview Survey 2012-2013</a:t>
            </a:r>
            <a:endParaRPr lang="en-US" sz="26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37198972"/>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550369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 Engaged in regular walking by Latino ethnicity, </a:t>
            </a:r>
            <a:br>
              <a:rPr lang="en-US" sz="3000" dirty="0" smtClean="0"/>
            </a:br>
            <a:r>
              <a:rPr lang="en-US" sz="3000" dirty="0" smtClean="0"/>
              <a:t>California Health Interview Survey 2012-2013</a:t>
            </a:r>
            <a:endParaRPr lang="en-US" sz="30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44270334"/>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181373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 Engaged in regular walking by Asian ethnicity, </a:t>
            </a:r>
            <a:br>
              <a:rPr lang="en-US" sz="3000" dirty="0" smtClean="0"/>
            </a:br>
            <a:r>
              <a:rPr lang="en-US" sz="3000" dirty="0" smtClean="0"/>
              <a:t>California Health Interview Survey 2012-2013</a:t>
            </a:r>
            <a:endParaRPr lang="en-US" sz="30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7312332"/>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800536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69472" y="1470130"/>
            <a:ext cx="7796893" cy="4573006"/>
          </a:xfrm>
          <a:prstGeom prst="rect">
            <a:avLst/>
          </a:prstGeom>
        </p:spPr>
        <p:txBody>
          <a:bodyPr wrap="square" lIns="48218" tIns="24110" rIns="48218" bIns="24110">
            <a:spAutoFit/>
          </a:bodyPr>
          <a:lstStyle/>
          <a:p>
            <a:pPr marL="241093" indent="-241093">
              <a:buClr>
                <a:schemeClr val="tx1"/>
              </a:buClr>
              <a:buFont typeface="Arial" pitchFamily="34" charset="0"/>
              <a:buChar char="•"/>
              <a:defRPr/>
            </a:pPr>
            <a:r>
              <a:rPr lang="en-US" sz="2400" dirty="0">
                <a:solidFill>
                  <a:schemeClr val="bg1">
                    <a:lumMod val="95000"/>
                  </a:schemeClr>
                </a:solidFill>
              </a:rPr>
              <a:t>California Teachers Study: population </a:t>
            </a:r>
            <a:r>
              <a:rPr lang="en-US" sz="2400" dirty="0">
                <a:solidFill>
                  <a:schemeClr val="bg1">
                    <a:lumMod val="95000"/>
                  </a:schemeClr>
                </a:solidFill>
              </a:rPr>
              <a:t>cohort study of ~130,000 teachers and teaching administrators</a:t>
            </a:r>
          </a:p>
          <a:p>
            <a:pPr marL="241093" indent="-241093">
              <a:buClr>
                <a:schemeClr val="tx1"/>
              </a:buClr>
              <a:buFont typeface="Arial" pitchFamily="34" charset="0"/>
              <a:buChar char="•"/>
              <a:defRPr/>
            </a:pPr>
            <a:endParaRPr lang="en-US" sz="2400" dirty="0">
              <a:solidFill>
                <a:schemeClr val="bg1">
                  <a:lumMod val="95000"/>
                </a:schemeClr>
              </a:solidFill>
            </a:endParaRPr>
          </a:p>
          <a:p>
            <a:pPr marL="241093" indent="-241093">
              <a:buClr>
                <a:schemeClr val="tx1"/>
              </a:buClr>
              <a:buFont typeface="Arial" pitchFamily="34" charset="0"/>
              <a:buChar char="•"/>
              <a:defRPr/>
            </a:pPr>
            <a:r>
              <a:rPr lang="en-US" sz="2400" dirty="0">
                <a:solidFill>
                  <a:schemeClr val="bg1">
                    <a:lumMod val="95000"/>
                  </a:schemeClr>
                </a:solidFill>
              </a:rPr>
              <a:t>Analysis included 117,367 women who resided in California at the time of the 1995 baseline survey and for whom residential address could be </a:t>
            </a:r>
            <a:r>
              <a:rPr lang="en-US" sz="2400" dirty="0" err="1">
                <a:solidFill>
                  <a:schemeClr val="bg1">
                    <a:lumMod val="95000"/>
                  </a:schemeClr>
                </a:solidFill>
              </a:rPr>
              <a:t>geocoded</a:t>
            </a:r>
            <a:r>
              <a:rPr lang="en-US" sz="2400" dirty="0">
                <a:solidFill>
                  <a:schemeClr val="bg1">
                    <a:lumMod val="95000"/>
                  </a:schemeClr>
                </a:solidFill>
              </a:rPr>
              <a:t> </a:t>
            </a:r>
          </a:p>
          <a:p>
            <a:pPr marL="241093" indent="-241093">
              <a:buClr>
                <a:schemeClr val="tx1"/>
              </a:buClr>
              <a:buFont typeface="Arial" pitchFamily="34" charset="0"/>
              <a:buChar char="•"/>
              <a:defRPr/>
            </a:pPr>
            <a:endParaRPr lang="en-US" sz="2400" dirty="0">
              <a:solidFill>
                <a:schemeClr val="bg1">
                  <a:lumMod val="95000"/>
                </a:schemeClr>
              </a:solidFill>
            </a:endParaRPr>
          </a:p>
          <a:p>
            <a:pPr marL="241093" indent="-241093">
              <a:buClr>
                <a:schemeClr val="tx1"/>
              </a:buClr>
              <a:buFont typeface="Arial" pitchFamily="34" charset="0"/>
              <a:buChar char="•"/>
              <a:defRPr/>
            </a:pPr>
            <a:r>
              <a:rPr lang="en-US" sz="2400" u="sng" dirty="0">
                <a:solidFill>
                  <a:schemeClr val="bg1">
                    <a:lumMod val="95000"/>
                  </a:schemeClr>
                </a:solidFill>
              </a:rPr>
              <a:t>Recursive partitioning </a:t>
            </a:r>
            <a:r>
              <a:rPr lang="en-US" sz="2400" dirty="0">
                <a:solidFill>
                  <a:schemeClr val="bg1">
                    <a:lumMod val="95000"/>
                  </a:schemeClr>
                </a:solidFill>
              </a:rPr>
              <a:t>was used to identify predictors of physical inactivity (&lt; 25 hrs/wk) </a:t>
            </a:r>
            <a:endParaRPr lang="en-US" sz="2400" dirty="0">
              <a:solidFill>
                <a:schemeClr val="bg1">
                  <a:lumMod val="95000"/>
                </a:schemeClr>
              </a:solidFill>
            </a:endParaRPr>
          </a:p>
          <a:p>
            <a:pPr marL="241093" indent="-241093">
              <a:buClr>
                <a:schemeClr val="tx1"/>
              </a:buClr>
              <a:buFont typeface="Arial" pitchFamily="34" charset="0"/>
              <a:buChar char="•"/>
              <a:defRPr/>
            </a:pPr>
            <a:endParaRPr lang="en-US" sz="2400" dirty="0">
              <a:solidFill>
                <a:schemeClr val="bg1">
                  <a:lumMod val="95000"/>
                </a:schemeClr>
              </a:solidFill>
            </a:endParaRPr>
          </a:p>
          <a:p>
            <a:pPr>
              <a:buClr>
                <a:schemeClr val="tx1"/>
              </a:buClr>
            </a:pPr>
            <a:r>
              <a:rPr lang="en-US" dirty="0">
                <a:solidFill>
                  <a:schemeClr val="bg1">
                    <a:lumMod val="95000"/>
                  </a:schemeClr>
                </a:solidFill>
              </a:rPr>
              <a:t>Keegan  et al.  The association between neighborhood characteristics and body size and physical activity in the California Teachers Study cohort.  </a:t>
            </a:r>
            <a:r>
              <a:rPr lang="en-US" dirty="0">
                <a:solidFill>
                  <a:schemeClr val="bg1">
                    <a:lumMod val="95000"/>
                  </a:schemeClr>
                </a:solidFill>
              </a:rPr>
              <a:t>Am J Public Health, 2012; </a:t>
            </a:r>
            <a:r>
              <a:rPr lang="en-US" dirty="0" smtClean="0">
                <a:solidFill>
                  <a:schemeClr val="bg1">
                    <a:lumMod val="95000"/>
                  </a:schemeClr>
                </a:solidFill>
              </a:rPr>
              <a:t>102:689-97</a:t>
            </a:r>
            <a:endParaRPr lang="en-US" dirty="0">
              <a:solidFill>
                <a:schemeClr val="bg1">
                  <a:lumMod val="95000"/>
                </a:schemeClr>
              </a:solidFill>
            </a:endParaRPr>
          </a:p>
        </p:txBody>
      </p:sp>
      <p:sp>
        <p:nvSpPr>
          <p:cNvPr id="2" name="Title 1"/>
          <p:cNvSpPr>
            <a:spLocks noGrp="1"/>
          </p:cNvSpPr>
          <p:nvPr>
            <p:ph type="title"/>
          </p:nvPr>
        </p:nvSpPr>
        <p:spPr>
          <a:xfrm>
            <a:off x="628650" y="228600"/>
            <a:ext cx="7886700" cy="994172"/>
          </a:xfrm>
        </p:spPr>
        <p:txBody>
          <a:bodyPr>
            <a:normAutofit fontScale="90000"/>
          </a:bodyPr>
          <a:lstStyle/>
          <a:p>
            <a:r>
              <a:rPr lang="en-US" sz="3000" dirty="0"/>
              <a:t>Multilevel Research: built environment and physical activity in a diverse population</a:t>
            </a:r>
            <a:endParaRPr lang="en-US" sz="3000" dirty="0"/>
          </a:p>
        </p:txBody>
      </p:sp>
    </p:spTree>
    <p:extLst>
      <p:ext uri="{BB962C8B-B14F-4D97-AF65-F5344CB8AC3E}">
        <p14:creationId xmlns:p14="http://schemas.microsoft.com/office/powerpoint/2010/main" val="1553931424"/>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a:grpSpLocks/>
          </p:cNvGrpSpPr>
          <p:nvPr/>
        </p:nvGrpSpPr>
        <p:grpSpPr bwMode="auto">
          <a:xfrm>
            <a:off x="1447800" y="76200"/>
            <a:ext cx="6019800" cy="6781800"/>
            <a:chOff x="2209800" y="41958"/>
            <a:chExt cx="4800600" cy="6816042"/>
          </a:xfrm>
        </p:grpSpPr>
        <p:pic>
          <p:nvPicPr>
            <p:cNvPr id="75781" name="Picture 3"/>
            <p:cNvPicPr>
              <a:picLocks noChangeAspect="1" noChangeArrowheads="1"/>
            </p:cNvPicPr>
            <p:nvPr/>
          </p:nvPicPr>
          <p:blipFill>
            <a:blip r:embed="rId2" cstate="print"/>
            <a:srcRect/>
            <a:stretch>
              <a:fillRect/>
            </a:stretch>
          </p:blipFill>
          <p:spPr bwMode="auto">
            <a:xfrm>
              <a:off x="2286000" y="41958"/>
              <a:ext cx="4724400" cy="6816042"/>
            </a:xfrm>
            <a:prstGeom prst="rect">
              <a:avLst/>
            </a:prstGeom>
            <a:noFill/>
            <a:ln w="9525">
              <a:noFill/>
              <a:miter lim="800000"/>
              <a:headEnd/>
              <a:tailEnd/>
            </a:ln>
          </p:spPr>
        </p:pic>
        <p:sp>
          <p:nvSpPr>
            <p:cNvPr id="11" name="Oval 10"/>
            <p:cNvSpPr/>
            <p:nvPr/>
          </p:nvSpPr>
          <p:spPr>
            <a:xfrm>
              <a:off x="2209800" y="838179"/>
              <a:ext cx="1371911" cy="68526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Oval 11"/>
            <p:cNvSpPr/>
            <p:nvPr/>
          </p:nvSpPr>
          <p:spPr>
            <a:xfrm>
              <a:off x="2819659" y="1828274"/>
              <a:ext cx="1370823" cy="68648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Oval 12"/>
            <p:cNvSpPr/>
            <p:nvPr/>
          </p:nvSpPr>
          <p:spPr>
            <a:xfrm>
              <a:off x="2819659" y="3352433"/>
              <a:ext cx="1370823" cy="68648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Oval 13"/>
            <p:cNvSpPr/>
            <p:nvPr/>
          </p:nvSpPr>
          <p:spPr>
            <a:xfrm>
              <a:off x="2285896" y="4953410"/>
              <a:ext cx="1371911" cy="68526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extLst>
      <p:ext uri="{BB962C8B-B14F-4D97-AF65-F5344CB8AC3E}">
        <p14:creationId xmlns:p14="http://schemas.microsoft.com/office/powerpoint/2010/main" val="2452953736"/>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p:cNvSpPr>
          <p:nvPr/>
        </p:nvSpPr>
        <p:spPr bwMode="auto">
          <a:xfrm>
            <a:off x="685800" y="1850122"/>
            <a:ext cx="7184572" cy="3346958"/>
          </a:xfrm>
          <a:prstGeom prst="rect">
            <a:avLst/>
          </a:prstGeom>
          <a:noFill/>
          <a:ln w="12700">
            <a:noFill/>
            <a:miter lim="800000"/>
            <a:headEnd/>
            <a:tailEnd/>
          </a:ln>
        </p:spPr>
        <p:txBody>
          <a:bodyPr lIns="26788" tIns="26788" rIns="26788" bIns="26788" anchor="ctr"/>
          <a:lstStyle/>
          <a:p>
            <a:pPr marL="415216" indent="-301367" eaLnBrk="0" hangingPunct="0">
              <a:lnSpc>
                <a:spcPct val="90000"/>
              </a:lnSpc>
              <a:spcBef>
                <a:spcPts val="316"/>
              </a:spcBef>
              <a:spcAft>
                <a:spcPts val="316"/>
              </a:spcAft>
              <a:buClr>
                <a:schemeClr val="tx1"/>
              </a:buClr>
              <a:buSzPct val="100000"/>
              <a:buFont typeface="Arial" panose="020B0604020202020204" pitchFamily="34" charset="0"/>
              <a:buChar char="•"/>
              <a:defRPr/>
            </a:pPr>
            <a:r>
              <a:rPr lang="en-US" sz="2400" kern="0" dirty="0">
                <a:solidFill>
                  <a:schemeClr val="bg1">
                    <a:lumMod val="95000"/>
                  </a:schemeClr>
                </a:solidFill>
              </a:rPr>
              <a:t>Built environment variables associated with physical activity</a:t>
            </a:r>
          </a:p>
          <a:p>
            <a:pPr marL="649612" lvl="1" indent="-301367" eaLnBrk="0" hangingPunct="0">
              <a:lnSpc>
                <a:spcPct val="90000"/>
              </a:lnSpc>
              <a:spcBef>
                <a:spcPts val="316"/>
              </a:spcBef>
              <a:spcAft>
                <a:spcPts val="316"/>
              </a:spcAft>
              <a:buClr>
                <a:schemeClr val="tx1"/>
              </a:buClr>
              <a:buSzPct val="150000"/>
              <a:buFont typeface="Arial" panose="020B0604020202020204" pitchFamily="34" charset="0"/>
              <a:buChar char="•"/>
              <a:defRPr/>
            </a:pPr>
            <a:r>
              <a:rPr lang="en-US" sz="2400" kern="0" dirty="0">
                <a:solidFill>
                  <a:schemeClr val="bg1">
                    <a:lumMod val="95000"/>
                  </a:schemeClr>
                </a:solidFill>
              </a:rPr>
              <a:t>Household crowding</a:t>
            </a:r>
          </a:p>
          <a:p>
            <a:pPr marL="649612" lvl="1" indent="-301367" eaLnBrk="0" hangingPunct="0">
              <a:lnSpc>
                <a:spcPct val="90000"/>
              </a:lnSpc>
              <a:spcBef>
                <a:spcPts val="316"/>
              </a:spcBef>
              <a:spcAft>
                <a:spcPts val="316"/>
              </a:spcAft>
              <a:buClr>
                <a:schemeClr val="tx1"/>
              </a:buClr>
              <a:buSzPct val="150000"/>
              <a:buFont typeface="Arial" panose="020B0604020202020204" pitchFamily="34" charset="0"/>
              <a:buChar char="•"/>
              <a:defRPr/>
            </a:pPr>
            <a:r>
              <a:rPr lang="en-US" sz="2400" kern="0" dirty="0">
                <a:solidFill>
                  <a:schemeClr val="bg1">
                    <a:lumMod val="95000"/>
                  </a:schemeClr>
                </a:solidFill>
              </a:rPr>
              <a:t>% of population work at home</a:t>
            </a:r>
          </a:p>
          <a:p>
            <a:pPr marL="649612" lvl="1" indent="-301367" eaLnBrk="0" hangingPunct="0">
              <a:lnSpc>
                <a:spcPct val="90000"/>
              </a:lnSpc>
              <a:spcBef>
                <a:spcPts val="316"/>
              </a:spcBef>
              <a:spcAft>
                <a:spcPts val="316"/>
              </a:spcAft>
              <a:buClr>
                <a:schemeClr val="tx1"/>
              </a:buClr>
              <a:buSzPct val="150000"/>
              <a:buFont typeface="Arial" panose="020B0604020202020204" pitchFamily="34" charset="0"/>
              <a:buChar char="•"/>
              <a:defRPr/>
            </a:pPr>
            <a:r>
              <a:rPr lang="en-US" sz="2400" kern="0" dirty="0">
                <a:solidFill>
                  <a:schemeClr val="bg1">
                    <a:lumMod val="95000"/>
                  </a:schemeClr>
                </a:solidFill>
              </a:rPr>
              <a:t>N of desirable amenities</a:t>
            </a:r>
          </a:p>
          <a:p>
            <a:pPr marL="415216" indent="-301367" eaLnBrk="0" hangingPunct="0">
              <a:lnSpc>
                <a:spcPct val="90000"/>
              </a:lnSpc>
              <a:spcBef>
                <a:spcPts val="316"/>
              </a:spcBef>
              <a:spcAft>
                <a:spcPts val="316"/>
              </a:spcAft>
              <a:buClr>
                <a:schemeClr val="tx1"/>
              </a:buClr>
              <a:buSzPct val="100000"/>
              <a:buFont typeface="Arial" panose="020B0604020202020204" pitchFamily="34" charset="0"/>
              <a:buChar char="•"/>
              <a:defRPr/>
            </a:pPr>
            <a:r>
              <a:rPr lang="en-US" sz="2400" kern="0" dirty="0">
                <a:solidFill>
                  <a:schemeClr val="bg1">
                    <a:lumMod val="95000"/>
                  </a:schemeClr>
                </a:solidFill>
              </a:rPr>
              <a:t>But built environment effects seen only among non-Hispanic Whites and “other” race/ethnicity, aged 36-75</a:t>
            </a:r>
          </a:p>
          <a:p>
            <a:pPr marL="415216" indent="-301367" eaLnBrk="0" hangingPunct="0">
              <a:lnSpc>
                <a:spcPct val="90000"/>
              </a:lnSpc>
              <a:spcBef>
                <a:spcPts val="316"/>
              </a:spcBef>
              <a:spcAft>
                <a:spcPts val="316"/>
              </a:spcAft>
              <a:buClr>
                <a:schemeClr val="tx1"/>
              </a:buClr>
              <a:buSzPct val="100000"/>
              <a:buFont typeface="Arial" panose="020B0604020202020204" pitchFamily="34" charset="0"/>
              <a:buChar char="•"/>
              <a:defRPr/>
            </a:pPr>
            <a:r>
              <a:rPr lang="en-US" sz="2400" kern="0" dirty="0">
                <a:solidFill>
                  <a:schemeClr val="bg1">
                    <a:lumMod val="95000"/>
                  </a:schemeClr>
                </a:solidFill>
              </a:rPr>
              <a:t>Minority groups have low physical activity </a:t>
            </a:r>
            <a:r>
              <a:rPr lang="en-US" sz="2400" u="sng" kern="0" dirty="0">
                <a:solidFill>
                  <a:schemeClr val="bg1">
                    <a:lumMod val="95000"/>
                  </a:schemeClr>
                </a:solidFill>
              </a:rPr>
              <a:t>regardless of built environment</a:t>
            </a:r>
          </a:p>
          <a:p>
            <a:pPr marL="415216" indent="-301367" eaLnBrk="0" hangingPunct="0">
              <a:lnSpc>
                <a:spcPct val="90000"/>
              </a:lnSpc>
              <a:spcBef>
                <a:spcPts val="316"/>
              </a:spcBef>
              <a:spcAft>
                <a:spcPts val="316"/>
              </a:spcAft>
              <a:buClr>
                <a:schemeClr val="tx1"/>
              </a:buClr>
              <a:buSzPct val="171000"/>
              <a:buFont typeface="Arial" panose="020B0604020202020204" pitchFamily="34" charset="0"/>
              <a:buChar char="•"/>
              <a:defRPr/>
            </a:pPr>
            <a:endParaRPr lang="en-US" sz="2400" kern="0" dirty="0">
              <a:solidFill>
                <a:schemeClr val="bg1">
                  <a:lumMod val="95000"/>
                </a:schemeClr>
              </a:solidFill>
            </a:endParaRPr>
          </a:p>
        </p:txBody>
      </p:sp>
      <p:sp>
        <p:nvSpPr>
          <p:cNvPr id="2" name="Title 1"/>
          <p:cNvSpPr>
            <a:spLocks noGrp="1"/>
          </p:cNvSpPr>
          <p:nvPr>
            <p:ph type="title"/>
          </p:nvPr>
        </p:nvSpPr>
        <p:spPr>
          <a:xfrm>
            <a:off x="628650" y="304800"/>
            <a:ext cx="7886700" cy="994172"/>
          </a:xfrm>
        </p:spPr>
        <p:txBody>
          <a:bodyPr>
            <a:normAutofit fontScale="90000"/>
          </a:bodyPr>
          <a:lstStyle/>
          <a:p>
            <a:r>
              <a:rPr lang="en-US" sz="3000" dirty="0"/>
              <a:t>Multilevel Research: </a:t>
            </a:r>
            <a:r>
              <a:rPr lang="en-US" sz="3000" dirty="0"/>
              <a:t>built environment and physical activity in a diverse population</a:t>
            </a:r>
            <a:r>
              <a:rPr lang="en-US" sz="3000" dirty="0"/>
              <a:t> </a:t>
            </a:r>
            <a:endParaRPr lang="en-US" sz="3000" dirty="0"/>
          </a:p>
        </p:txBody>
      </p:sp>
    </p:spTree>
    <p:extLst>
      <p:ext uri="{BB962C8B-B14F-4D97-AF65-F5344CB8AC3E}">
        <p14:creationId xmlns:p14="http://schemas.microsoft.com/office/powerpoint/2010/main" val="2074529955"/>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143000"/>
            <a:ext cx="7620000" cy="3016210"/>
          </a:xfrm>
          <a:prstGeom prst="rect">
            <a:avLst/>
          </a:prstGeom>
        </p:spPr>
        <p:txBody>
          <a:bodyPr wrap="square">
            <a:spAutoFit/>
          </a:bodyPr>
          <a:lstStyle/>
          <a:p>
            <a:pPr>
              <a:spcAft>
                <a:spcPts val="600"/>
              </a:spcAft>
            </a:pPr>
            <a:r>
              <a:rPr lang="en-US" sz="2000" dirty="0" smtClean="0">
                <a:solidFill>
                  <a:schemeClr val="bg1"/>
                </a:solidFill>
              </a:rPr>
              <a:t>National Association for Sports and Physical Education (NASPE) recommends </a:t>
            </a:r>
            <a:r>
              <a:rPr lang="en-US" sz="2000" u="sng" dirty="0" smtClean="0">
                <a:solidFill>
                  <a:schemeClr val="bg1"/>
                </a:solidFill>
              </a:rPr>
              <a:t>150 </a:t>
            </a:r>
            <a:r>
              <a:rPr lang="en-US" sz="2000" dirty="0" smtClean="0">
                <a:solidFill>
                  <a:schemeClr val="bg1"/>
                </a:solidFill>
              </a:rPr>
              <a:t>minutes of PE per week for elementary students; </a:t>
            </a:r>
          </a:p>
          <a:p>
            <a:pPr>
              <a:spcAft>
                <a:spcPts val="600"/>
              </a:spcAft>
            </a:pPr>
            <a:r>
              <a:rPr lang="en-US" sz="2000" u="sng" dirty="0" smtClean="0">
                <a:solidFill>
                  <a:schemeClr val="bg1"/>
                </a:solidFill>
              </a:rPr>
              <a:t>225</a:t>
            </a:r>
            <a:r>
              <a:rPr lang="en-US" sz="2000" dirty="0" smtClean="0">
                <a:solidFill>
                  <a:schemeClr val="bg1"/>
                </a:solidFill>
              </a:rPr>
              <a:t> minutes per week for middle and high school students.</a:t>
            </a:r>
          </a:p>
          <a:p>
            <a:endParaRPr lang="en-US" sz="2000" dirty="0" smtClean="0">
              <a:solidFill>
                <a:schemeClr val="bg1"/>
              </a:solidFill>
            </a:endParaRPr>
          </a:p>
          <a:p>
            <a:r>
              <a:rPr lang="en-US" sz="2000" dirty="0" smtClean="0">
                <a:solidFill>
                  <a:schemeClr val="bg1"/>
                </a:solidFill>
              </a:rPr>
              <a:t>Since early 1990s, the California Dept of Education has required: </a:t>
            </a:r>
          </a:p>
          <a:p>
            <a:pPr marL="633413" lvl="1" indent="-176213">
              <a:buFont typeface="Arial" pitchFamily="34" charset="0"/>
              <a:buChar char="•"/>
            </a:pPr>
            <a:r>
              <a:rPr lang="en-US" sz="2000" dirty="0" smtClean="0">
                <a:solidFill>
                  <a:schemeClr val="bg1"/>
                </a:solidFill>
              </a:rPr>
              <a:t> grades 1-6 (</a:t>
            </a:r>
            <a:r>
              <a:rPr lang="en-US" sz="2000" u="sng" dirty="0" smtClean="0">
                <a:solidFill>
                  <a:schemeClr val="bg1"/>
                </a:solidFill>
              </a:rPr>
              <a:t>100</a:t>
            </a:r>
            <a:r>
              <a:rPr lang="en-US" sz="2000" dirty="0" smtClean="0">
                <a:solidFill>
                  <a:schemeClr val="bg1"/>
                </a:solidFill>
              </a:rPr>
              <a:t> minutes per week)  (48%)</a:t>
            </a:r>
          </a:p>
          <a:p>
            <a:pPr marL="633413" lvl="1" indent="-176213">
              <a:buFont typeface="Arial" pitchFamily="34" charset="0"/>
              <a:buChar char="•"/>
            </a:pPr>
            <a:r>
              <a:rPr lang="en-US" sz="2000" dirty="0" smtClean="0">
                <a:solidFill>
                  <a:schemeClr val="bg1"/>
                </a:solidFill>
              </a:rPr>
              <a:t> grades 7-12 (</a:t>
            </a:r>
            <a:r>
              <a:rPr lang="en-US" sz="2000" u="sng" dirty="0" smtClean="0">
                <a:solidFill>
                  <a:schemeClr val="bg1"/>
                </a:solidFill>
              </a:rPr>
              <a:t>200</a:t>
            </a:r>
            <a:r>
              <a:rPr lang="en-US" sz="2000" dirty="0" smtClean="0">
                <a:solidFill>
                  <a:schemeClr val="bg1"/>
                </a:solidFill>
              </a:rPr>
              <a:t> minutes per week) (24%)</a:t>
            </a:r>
          </a:p>
          <a:p>
            <a:pPr marL="633413" lvl="1" indent="-176213">
              <a:buFont typeface="Arial" pitchFamily="34" charset="0"/>
              <a:buChar char="•"/>
            </a:pPr>
            <a:endParaRPr lang="en-US" sz="2000" dirty="0">
              <a:solidFill>
                <a:schemeClr val="bg1"/>
              </a:solidFill>
            </a:endParaRPr>
          </a:p>
          <a:p>
            <a:r>
              <a:rPr lang="en-US" sz="2000" dirty="0" smtClean="0">
                <a:solidFill>
                  <a:schemeClr val="bg1"/>
                </a:solidFill>
              </a:rPr>
              <a:t>Policy determinants discussed in Week 6</a:t>
            </a:r>
            <a:endParaRPr lang="en-US" sz="2000" dirty="0">
              <a:solidFill>
                <a:schemeClr val="bg1"/>
              </a:solidFill>
            </a:endParaRPr>
          </a:p>
        </p:txBody>
      </p:sp>
      <p:sp>
        <p:nvSpPr>
          <p:cNvPr id="3" name="Title 3"/>
          <p:cNvSpPr txBox="1">
            <a:spLocks/>
          </p:cNvSpPr>
          <p:nvPr/>
        </p:nvSpPr>
        <p:spPr bwMode="auto">
          <a:xfrm>
            <a:off x="530225" y="304800"/>
            <a:ext cx="82296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67500" lnSpcReduction="20000"/>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5300" i="0" u="none" strike="noStrike" kern="1200" cap="none" spc="0" normalizeH="0" baseline="0" noProof="0" dirty="0" smtClean="0">
                <a:ln>
                  <a:noFill/>
                </a:ln>
                <a:solidFill>
                  <a:schemeClr val="bg1"/>
                </a:solidFill>
                <a:effectLst/>
                <a:uLnTx/>
                <a:uFillTx/>
                <a:latin typeface="Calibri" panose="020F0502020204030204" pitchFamily="34" charset="0"/>
                <a:ea typeface="+mj-ea"/>
                <a:cs typeface="+mj-cs"/>
              </a:rPr>
              <a:t>Physical </a:t>
            </a:r>
            <a:r>
              <a:rPr lang="en-US" altLang="en-US" sz="5300" dirty="0" smtClean="0">
                <a:solidFill>
                  <a:schemeClr val="bg1"/>
                </a:solidFill>
                <a:ea typeface="+mj-ea"/>
                <a:cs typeface="+mj-cs"/>
              </a:rPr>
              <a:t>Education – California example</a:t>
            </a:r>
            <a:r>
              <a:rPr kumimoji="0" lang="en-US" altLang="en-US" sz="4400" b="1" i="0" u="none" strike="noStrike" kern="1200" cap="none" spc="0" normalizeH="0" baseline="0" noProof="0" dirty="0" smtClean="0">
                <a:ln>
                  <a:noFill/>
                </a:ln>
                <a:solidFill>
                  <a:srgbClr val="FFFF00"/>
                </a:solidFill>
                <a:effectLst/>
                <a:uLnTx/>
                <a:uFillTx/>
                <a:latin typeface="Calibri" panose="020F0502020204030204" pitchFamily="34" charset="0"/>
                <a:ea typeface="+mj-ea"/>
                <a:cs typeface="+mj-cs"/>
              </a:rPr>
              <a:t/>
            </a:r>
            <a:br>
              <a:rPr kumimoji="0" lang="en-US" altLang="en-US" sz="4400" b="1" i="0" u="none" strike="noStrike" kern="1200" cap="none" spc="0" normalizeH="0" baseline="0" noProof="0" dirty="0" smtClean="0">
                <a:ln>
                  <a:noFill/>
                </a:ln>
                <a:solidFill>
                  <a:srgbClr val="FFFF00"/>
                </a:solidFill>
                <a:effectLst/>
                <a:uLnTx/>
                <a:uFillTx/>
                <a:latin typeface="Calibri" panose="020F0502020204030204" pitchFamily="34" charset="0"/>
                <a:ea typeface="+mj-ea"/>
                <a:cs typeface="+mj-cs"/>
              </a:rPr>
            </a:br>
            <a:endParaRPr kumimoji="0" lang="en-US" altLang="en-US" sz="4400" b="1" i="0" u="none" strike="noStrike" kern="1200" cap="none" spc="0" normalizeH="0" baseline="0" noProof="0" dirty="0" smtClean="0">
              <a:ln>
                <a:noFill/>
              </a:ln>
              <a:solidFill>
                <a:srgbClr val="FFFF00"/>
              </a:solidFill>
              <a:effectLst/>
              <a:uLnTx/>
              <a:uFillTx/>
              <a:latin typeface="Calibri" panose="020F0502020204030204" pitchFamily="34" charset="0"/>
              <a:ea typeface="+mj-ea"/>
              <a:cs typeface="+mj-cs"/>
            </a:endParaRPr>
          </a:p>
        </p:txBody>
      </p:sp>
      <p:pic>
        <p:nvPicPr>
          <p:cNvPr id="4" name="Picture 3" descr="323_physical_ed_hdr.jpg"/>
          <p:cNvPicPr>
            <a:picLocks noChangeAspect="1"/>
          </p:cNvPicPr>
          <p:nvPr/>
        </p:nvPicPr>
        <p:blipFill>
          <a:blip r:embed="rId2" cstate="print"/>
          <a:stretch>
            <a:fillRect/>
          </a:stretch>
        </p:blipFill>
        <p:spPr>
          <a:xfrm>
            <a:off x="2971800" y="4212535"/>
            <a:ext cx="3467100" cy="1959665"/>
          </a:xfrm>
          <a:prstGeom prst="rect">
            <a:avLst/>
          </a:prstGeom>
        </p:spPr>
      </p:pic>
    </p:spTree>
    <p:extLst>
      <p:ext uri="{BB962C8B-B14F-4D97-AF65-F5344CB8AC3E}">
        <p14:creationId xmlns:p14="http://schemas.microsoft.com/office/powerpoint/2010/main" val="26640902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Conceptual models</a:t>
            </a: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151214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 Physical activity - organized sports</a:t>
            </a:r>
            <a:endParaRPr lang="en-US" dirty="0"/>
          </a:p>
        </p:txBody>
      </p:sp>
      <p:sp>
        <p:nvSpPr>
          <p:cNvPr id="7" name="Rectangle 6"/>
          <p:cNvSpPr/>
          <p:nvPr/>
        </p:nvSpPr>
        <p:spPr>
          <a:xfrm>
            <a:off x="1066800" y="1447800"/>
            <a:ext cx="6705600" cy="1200329"/>
          </a:xfrm>
          <a:prstGeom prst="rect">
            <a:avLst/>
          </a:prstGeom>
        </p:spPr>
        <p:txBody>
          <a:bodyPr wrap="square">
            <a:spAutoFit/>
          </a:bodyPr>
          <a:lstStyle/>
          <a:p>
            <a:r>
              <a:rPr lang="en-US" sz="2400" dirty="0" smtClean="0">
                <a:solidFill>
                  <a:schemeClr val="bg1"/>
                </a:solidFill>
              </a:rPr>
              <a:t>Adolescents from more affluent families more likely to participate in organized activities than adolescents from low-income families </a:t>
            </a:r>
            <a:endParaRPr lang="en-US" sz="2400" dirty="0">
              <a:solidFill>
                <a:schemeClr val="bg1"/>
              </a:solidFill>
            </a:endParaRPr>
          </a:p>
        </p:txBody>
      </p:sp>
      <p:sp>
        <p:nvSpPr>
          <p:cNvPr id="8" name="Rectangle 7"/>
          <p:cNvSpPr/>
          <p:nvPr/>
        </p:nvSpPr>
        <p:spPr>
          <a:xfrm>
            <a:off x="1143000" y="2819400"/>
            <a:ext cx="6553200" cy="1938992"/>
          </a:xfrm>
          <a:prstGeom prst="rect">
            <a:avLst/>
          </a:prstGeom>
        </p:spPr>
        <p:txBody>
          <a:bodyPr wrap="square">
            <a:spAutoFit/>
          </a:bodyPr>
          <a:lstStyle/>
          <a:p>
            <a:r>
              <a:rPr lang="en-US" sz="2400" dirty="0" smtClean="0">
                <a:solidFill>
                  <a:schemeClr val="bg1"/>
                </a:solidFill>
              </a:rPr>
              <a:t>Girls in suburban communities participate in sports at a similar rate to boys. However, urban and rural girls, low-income girls and girls from immigrant families all participate in sports at significantly lower rates than their male counterparts</a:t>
            </a:r>
            <a:endParaRPr lang="en-US" sz="2400" dirty="0">
              <a:solidFill>
                <a:schemeClr val="bg1"/>
              </a:solidFill>
            </a:endParaRPr>
          </a:p>
        </p:txBody>
      </p:sp>
      <p:sp>
        <p:nvSpPr>
          <p:cNvPr id="9" name="Rectangle 8"/>
          <p:cNvSpPr/>
          <p:nvPr/>
        </p:nvSpPr>
        <p:spPr>
          <a:xfrm>
            <a:off x="1143000" y="5105400"/>
            <a:ext cx="6248400" cy="830997"/>
          </a:xfrm>
          <a:prstGeom prst="rect">
            <a:avLst/>
          </a:prstGeom>
        </p:spPr>
        <p:txBody>
          <a:bodyPr wrap="square">
            <a:spAutoFit/>
          </a:bodyPr>
          <a:lstStyle/>
          <a:p>
            <a:r>
              <a:rPr lang="en-US" sz="2400" dirty="0" smtClean="0">
                <a:solidFill>
                  <a:schemeClr val="bg1"/>
                </a:solidFill>
              </a:rPr>
              <a:t>Asian Americans and Latinos are less likely to participate in sports than other ethnic groups </a:t>
            </a:r>
            <a:endParaRPr lang="en-US" sz="2400" dirty="0">
              <a:solidFill>
                <a:schemeClr val="bg1"/>
              </a:solidFill>
            </a:endParaRPr>
          </a:p>
        </p:txBody>
      </p:sp>
    </p:spTree>
    <p:extLst>
      <p:ext uri="{BB962C8B-B14F-4D97-AF65-F5344CB8AC3E}">
        <p14:creationId xmlns:p14="http://schemas.microsoft.com/office/powerpoint/2010/main" val="298516731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bwMode="auto">
          <a:xfrm>
            <a:off x="530225" y="376237"/>
            <a:ext cx="82296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82500" lnSpcReduction="20000"/>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5300" i="0" u="none" strike="noStrike" kern="1200" cap="none" spc="0" normalizeH="0" baseline="0" noProof="0" dirty="0" smtClean="0">
                <a:ln>
                  <a:noFill/>
                </a:ln>
                <a:solidFill>
                  <a:schemeClr val="bg1"/>
                </a:solidFill>
                <a:effectLst/>
                <a:uLnTx/>
                <a:uFillTx/>
                <a:latin typeface="Calibri" panose="020F0502020204030204" pitchFamily="34" charset="0"/>
                <a:ea typeface="+mj-ea"/>
                <a:cs typeface="+mj-cs"/>
              </a:rPr>
              <a:t>Diet</a:t>
            </a:r>
            <a:r>
              <a:rPr kumimoji="0" lang="en-US" altLang="en-US" sz="4400" b="1" i="0" u="none" strike="noStrike" kern="1200" cap="none" spc="0" normalizeH="0" baseline="0" noProof="0" dirty="0" smtClean="0">
                <a:ln>
                  <a:noFill/>
                </a:ln>
                <a:solidFill>
                  <a:srgbClr val="FFFF00"/>
                </a:solidFill>
                <a:effectLst/>
                <a:uLnTx/>
                <a:uFillTx/>
                <a:latin typeface="Calibri" panose="020F0502020204030204" pitchFamily="34" charset="0"/>
                <a:ea typeface="+mj-ea"/>
                <a:cs typeface="+mj-cs"/>
              </a:rPr>
              <a:t/>
            </a:r>
            <a:br>
              <a:rPr kumimoji="0" lang="en-US" altLang="en-US" sz="4400" b="1" i="0" u="none" strike="noStrike" kern="1200" cap="none" spc="0" normalizeH="0" baseline="0" noProof="0" dirty="0" smtClean="0">
                <a:ln>
                  <a:noFill/>
                </a:ln>
                <a:solidFill>
                  <a:srgbClr val="FFFF00"/>
                </a:solidFill>
                <a:effectLst/>
                <a:uLnTx/>
                <a:uFillTx/>
                <a:latin typeface="Calibri" panose="020F0502020204030204" pitchFamily="34" charset="0"/>
                <a:ea typeface="+mj-ea"/>
                <a:cs typeface="+mj-cs"/>
              </a:rPr>
            </a:br>
            <a:endParaRPr kumimoji="0" lang="en-US" altLang="en-US" sz="4400" b="1" i="0" u="none" strike="noStrike" kern="1200" cap="none" spc="0" normalizeH="0" baseline="0" noProof="0" dirty="0" smtClean="0">
              <a:ln>
                <a:noFill/>
              </a:ln>
              <a:solidFill>
                <a:srgbClr val="FFFF00"/>
              </a:solidFill>
              <a:effectLst/>
              <a:uLnTx/>
              <a:uFillTx/>
              <a:latin typeface="Calibri" panose="020F0502020204030204" pitchFamily="34" charset="0"/>
              <a:ea typeface="+mj-ea"/>
              <a:cs typeface="+mj-cs"/>
            </a:endParaRPr>
          </a:p>
        </p:txBody>
      </p:sp>
      <p:sp>
        <p:nvSpPr>
          <p:cNvPr id="6" name="Rectangle 5"/>
          <p:cNvSpPr/>
          <p:nvPr/>
        </p:nvSpPr>
        <p:spPr>
          <a:xfrm>
            <a:off x="1447800" y="1524000"/>
            <a:ext cx="6553200" cy="1815882"/>
          </a:xfrm>
          <a:prstGeom prst="rect">
            <a:avLst/>
          </a:prstGeom>
        </p:spPr>
        <p:txBody>
          <a:bodyPr wrap="square">
            <a:spAutoFit/>
          </a:bodyPr>
          <a:lstStyle/>
          <a:p>
            <a:pPr marL="225425" indent="-225425">
              <a:buFont typeface="Arial" pitchFamily="34" charset="0"/>
              <a:buChar char="•"/>
            </a:pPr>
            <a:r>
              <a:rPr lang="en-US" sz="2800" dirty="0" smtClean="0">
                <a:solidFill>
                  <a:schemeClr val="bg1"/>
                </a:solidFill>
              </a:rPr>
              <a:t>Meta-analysis of 27 studies - healthy eating costs $1.48 more per day per adult than eating a low-quality diet ($550 more annually per person). </a:t>
            </a:r>
            <a:endParaRPr lang="en-US" sz="2800" dirty="0">
              <a:solidFill>
                <a:schemeClr val="bg1"/>
              </a:solidFill>
            </a:endParaRPr>
          </a:p>
        </p:txBody>
      </p:sp>
    </p:spTree>
    <p:extLst>
      <p:ext uri="{BB962C8B-B14F-4D97-AF65-F5344CB8AC3E}">
        <p14:creationId xmlns:p14="http://schemas.microsoft.com/office/powerpoint/2010/main" val="259821482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smtClean="0"/>
              <a:t>% Consumed 1 or more sodas per day by race/ethnicity, </a:t>
            </a:r>
            <a:br>
              <a:rPr lang="en-US" sz="2600" dirty="0" smtClean="0"/>
            </a:br>
            <a:r>
              <a:rPr lang="en-US" sz="2600" dirty="0" smtClean="0"/>
              <a:t>California Health Interview Survey 2012-2013</a:t>
            </a:r>
            <a:endParaRPr lang="en-US" sz="26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4234636"/>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418320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1143000"/>
          </a:xfrm>
        </p:spPr>
        <p:txBody>
          <a:bodyPr/>
          <a:lstStyle/>
          <a:p>
            <a:r>
              <a:rPr lang="en-US" sz="2800" dirty="0" smtClean="0"/>
              <a:t>% Consumed 1 or more sodas per day by Latino ethnicity, </a:t>
            </a:r>
            <a:br>
              <a:rPr lang="en-US" sz="2800" dirty="0" smtClean="0"/>
            </a:br>
            <a:r>
              <a:rPr lang="en-US" sz="2800" dirty="0" smtClean="0"/>
              <a:t>California Health Interview Survey 2012-2013</a:t>
            </a:r>
            <a:endParaRPr lang="en-US" sz="28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29287010"/>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654975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1143000"/>
          </a:xfrm>
        </p:spPr>
        <p:txBody>
          <a:bodyPr/>
          <a:lstStyle/>
          <a:p>
            <a:r>
              <a:rPr lang="en-US" sz="2800" dirty="0" smtClean="0"/>
              <a:t>% Consumed 1 or more sodas per day by Asian ethnicity, </a:t>
            </a:r>
            <a:br>
              <a:rPr lang="en-US" sz="2800" dirty="0" smtClean="0"/>
            </a:br>
            <a:r>
              <a:rPr lang="en-US" sz="2800" dirty="0" smtClean="0"/>
              <a:t>California Health Interview Survey 2012-201328</a:t>
            </a:r>
            <a:br>
              <a:rPr lang="en-US" sz="2800" dirty="0" smtClean="0"/>
            </a:br>
            <a:endParaRPr lang="en-US" sz="28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43677996"/>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608566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8054" y="304800"/>
            <a:ext cx="8685946" cy="1569638"/>
          </a:xfrm>
          <a:prstGeom prst="rect">
            <a:avLst/>
          </a:prstGeom>
        </p:spPr>
        <p:txBody>
          <a:bodyPr wrap="square" lIns="228589" tIns="228589" rIns="228589" bIns="228589">
            <a:spAutoFit/>
          </a:bodyPr>
          <a:lstStyle>
            <a:lvl1pPr indent="0">
              <a:spcBef>
                <a:spcPct val="20000"/>
              </a:spcBef>
              <a:buFont typeface="Arial" pitchFamily="34" charset="0"/>
              <a:buNone/>
              <a:defRPr sz="2400">
                <a:solidFill>
                  <a:schemeClr val="accent5">
                    <a:lumMod val="50000"/>
                  </a:schemeClr>
                </a:solidFill>
                <a:latin typeface="Times New Roman" pitchFamily="18" charset="0"/>
                <a:cs typeface="Times New Roman" pitchFamily="18" charset="0"/>
              </a:defRPr>
            </a:lvl1pPr>
            <a:lvl2pPr marL="1485825" indent="-571471">
              <a:spcBef>
                <a:spcPct val="20000"/>
              </a:spcBef>
              <a:buFont typeface="Arial" pitchFamily="34" charset="0"/>
              <a:buChar char="–"/>
              <a:defRPr sz="2500">
                <a:latin typeface="Trebuchet MS" pitchFamily="34" charset="0"/>
              </a:defRPr>
            </a:lvl2pPr>
            <a:lvl3pPr marL="2057297" indent="-571471">
              <a:spcBef>
                <a:spcPct val="20000"/>
              </a:spcBef>
              <a:buFont typeface="Arial" pitchFamily="34" charset="0"/>
              <a:buChar char="•"/>
              <a:defRPr sz="2500">
                <a:latin typeface="Trebuchet MS" pitchFamily="34" charset="0"/>
              </a:defRPr>
            </a:lvl3pPr>
            <a:lvl4pPr marL="2685916" indent="-628619">
              <a:spcBef>
                <a:spcPct val="20000"/>
              </a:spcBef>
              <a:buFont typeface="Arial" pitchFamily="34" charset="0"/>
              <a:buChar char="–"/>
              <a:defRPr sz="2500">
                <a:latin typeface="Trebuchet MS" pitchFamily="34" charset="0"/>
              </a:defRPr>
            </a:lvl4pPr>
            <a:lvl5pPr marL="3143093" indent="-457177">
              <a:spcBef>
                <a:spcPct val="20000"/>
              </a:spcBef>
              <a:buFont typeface="Arial" pitchFamily="34" charset="0"/>
              <a:buChar char="»"/>
              <a:defRPr sz="2500">
                <a:latin typeface="Trebuchet MS" pitchFamily="34" charset="0"/>
              </a:defRPr>
            </a:lvl5pPr>
            <a:lvl6pPr marL="12069477" indent="-1097226">
              <a:spcBef>
                <a:spcPct val="20000"/>
              </a:spcBef>
              <a:buFont typeface="Arial" pitchFamily="34" charset="0"/>
              <a:buChar char="•"/>
              <a:defRPr sz="9600"/>
            </a:lvl6pPr>
            <a:lvl7pPr marL="14263926" indent="-1097226">
              <a:spcBef>
                <a:spcPct val="20000"/>
              </a:spcBef>
              <a:buFont typeface="Arial" pitchFamily="34" charset="0"/>
              <a:buChar char="•"/>
              <a:defRPr sz="9600"/>
            </a:lvl7pPr>
            <a:lvl8pPr marL="16458377" indent="-1097226">
              <a:spcBef>
                <a:spcPct val="20000"/>
              </a:spcBef>
              <a:buFont typeface="Arial" pitchFamily="34" charset="0"/>
              <a:buChar char="•"/>
              <a:defRPr sz="9600"/>
            </a:lvl8pPr>
            <a:lvl9pPr marL="18652827" indent="-1097226">
              <a:spcBef>
                <a:spcPct val="20000"/>
              </a:spcBef>
              <a:buFont typeface="Arial" pitchFamily="34" charset="0"/>
              <a:buChar char="•"/>
              <a:defRPr sz="9600"/>
            </a:lvl9pPr>
          </a:lstStyle>
          <a:p>
            <a:r>
              <a:rPr lang="en-US" dirty="0" smtClean="0">
                <a:solidFill>
                  <a:schemeClr val="bg1"/>
                </a:solidFill>
              </a:rPr>
              <a:t>Effect </a:t>
            </a:r>
            <a:r>
              <a:rPr lang="en-US" dirty="0">
                <a:solidFill>
                  <a:schemeClr val="bg1"/>
                </a:solidFill>
              </a:rPr>
              <a:t>of neighborhood scales on the likelihood of development of obesity in the CYGNET Study, 2007-2012 (n=601 observations from 174 girls) </a:t>
            </a:r>
            <a:endParaRPr lang="en-US" dirty="0">
              <a:solidFill>
                <a:schemeClr val="bg1"/>
              </a:solidFill>
              <a:latin typeface="Times New Roman"/>
              <a:cs typeface="Times New Roman"/>
            </a:endParaRPr>
          </a:p>
        </p:txBody>
      </p:sp>
      <p:pic>
        <p:nvPicPr>
          <p:cNvPr id="3" name="Picture 5" descr="cygnet logo.jpg"/>
          <p:cNvPicPr>
            <a:picLocks noChangeAspect="1"/>
          </p:cNvPicPr>
          <p:nvPr/>
        </p:nvPicPr>
        <p:blipFill>
          <a:blip r:embed="rId3" cstate="print"/>
          <a:srcRect/>
          <a:stretch>
            <a:fillRect/>
          </a:stretch>
        </p:blipFill>
        <p:spPr bwMode="auto">
          <a:xfrm>
            <a:off x="381000" y="5029200"/>
            <a:ext cx="1000125" cy="1101725"/>
          </a:xfrm>
          <a:prstGeom prst="rect">
            <a:avLst/>
          </a:prstGeom>
          <a:noFill/>
          <a:ln w="9525">
            <a:noFill/>
            <a:miter lim="800000"/>
            <a:headEnd/>
            <a:tailEnd/>
          </a:ln>
        </p:spPr>
      </p:pic>
      <p:sp>
        <p:nvSpPr>
          <p:cNvPr id="4" name="TextBox 2"/>
          <p:cNvSpPr txBox="1">
            <a:spLocks noChangeArrowheads="1"/>
          </p:cNvSpPr>
          <p:nvPr/>
        </p:nvSpPr>
        <p:spPr bwMode="auto">
          <a:xfrm>
            <a:off x="1981200" y="5638800"/>
            <a:ext cx="5143500" cy="369888"/>
          </a:xfrm>
          <a:prstGeom prst="rect">
            <a:avLst/>
          </a:prstGeom>
          <a:noFill/>
          <a:ln w="9525">
            <a:noFill/>
            <a:miter lim="800000"/>
            <a:headEnd/>
            <a:tailEnd/>
          </a:ln>
        </p:spPr>
        <p:txBody>
          <a:bodyPr>
            <a:spAutoFit/>
          </a:bodyPr>
          <a:lstStyle/>
          <a:p>
            <a:r>
              <a:rPr lang="en-US" dirty="0" smtClean="0">
                <a:solidFill>
                  <a:schemeClr val="bg2"/>
                </a:solidFill>
              </a:rPr>
              <a:t>Hoyt </a:t>
            </a:r>
            <a:r>
              <a:rPr lang="en-US" i="1" dirty="0" smtClean="0">
                <a:solidFill>
                  <a:schemeClr val="bg2"/>
                </a:solidFill>
              </a:rPr>
              <a:t>Pediatrics </a:t>
            </a:r>
            <a:r>
              <a:rPr lang="en-US" dirty="0" smtClean="0">
                <a:solidFill>
                  <a:schemeClr val="bg2"/>
                </a:solidFill>
              </a:rPr>
              <a:t>2014</a:t>
            </a:r>
            <a:endParaRPr lang="en-US" dirty="0">
              <a:solidFill>
                <a:schemeClr val="bg2"/>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524713267"/>
              </p:ext>
            </p:extLst>
          </p:nvPr>
        </p:nvGraphicFramePr>
        <p:xfrm>
          <a:off x="533400" y="1828800"/>
          <a:ext cx="8277307" cy="3204250"/>
        </p:xfrm>
        <a:graphic>
          <a:graphicData uri="http://schemas.openxmlformats.org/drawingml/2006/table">
            <a:tbl>
              <a:tblPr firstRow="1" bandRow="1">
                <a:tableStyleId>{5C22544A-7EE6-4342-B048-85BDC9FD1C3A}</a:tableStyleId>
              </a:tblPr>
              <a:tblGrid>
                <a:gridCol w="3178729"/>
                <a:gridCol w="1310139"/>
                <a:gridCol w="1336342"/>
                <a:gridCol w="1257733"/>
                <a:gridCol w="1194364"/>
              </a:tblGrid>
              <a:tr h="457750">
                <a:tc>
                  <a:txBody>
                    <a:bodyPr/>
                    <a:lstStyle/>
                    <a:p>
                      <a:endParaRPr lang="en-US" sz="2400" dirty="0">
                        <a:latin typeface="Times New Roman"/>
                        <a:cs typeface="Times New Roman"/>
                      </a:endParaRPr>
                    </a:p>
                  </a:txBody>
                  <a:tcPr/>
                </a:tc>
                <a:tc gridSpan="2">
                  <a:txBody>
                    <a:bodyPr/>
                    <a:lstStyle/>
                    <a:p>
                      <a:pPr algn="ctr"/>
                      <a:r>
                        <a:rPr lang="en-US" sz="2400" dirty="0" smtClean="0">
                          <a:latin typeface="Times New Roman"/>
                          <a:cs typeface="Times New Roman"/>
                        </a:rPr>
                        <a:t>Model 1</a:t>
                      </a:r>
                      <a:endParaRPr lang="en-US" sz="2400" dirty="0">
                        <a:latin typeface="Times New Roman"/>
                        <a:cs typeface="Times New Roman"/>
                      </a:endParaRPr>
                    </a:p>
                  </a:txBody>
                  <a:tcPr/>
                </a:tc>
                <a:tc hMerge="1">
                  <a:txBody>
                    <a:bodyPr/>
                    <a:lstStyle/>
                    <a:p>
                      <a:endParaRPr lang="en-US" sz="2400" dirty="0">
                        <a:latin typeface="Times New Roman"/>
                        <a:cs typeface="Times New Roman"/>
                      </a:endParaRPr>
                    </a:p>
                  </a:txBody>
                  <a:tcPr/>
                </a:tc>
                <a:tc gridSpan="2">
                  <a:txBody>
                    <a:bodyPr/>
                    <a:lstStyle/>
                    <a:p>
                      <a:pPr algn="ctr"/>
                      <a:r>
                        <a:rPr lang="en-US" sz="2400" dirty="0" smtClean="0">
                          <a:latin typeface="Times New Roman"/>
                          <a:cs typeface="Times New Roman"/>
                        </a:rPr>
                        <a:t>Model 2</a:t>
                      </a:r>
                      <a:endParaRPr lang="en-US" sz="2400" dirty="0">
                        <a:latin typeface="Times New Roman"/>
                        <a:cs typeface="Times New Roman"/>
                      </a:endParaRPr>
                    </a:p>
                  </a:txBody>
                  <a:tcPr/>
                </a:tc>
                <a:tc hMerge="1">
                  <a:txBody>
                    <a:bodyPr/>
                    <a:lstStyle/>
                    <a:p>
                      <a:endParaRPr lang="en-US" sz="2400" dirty="0">
                        <a:latin typeface="Times New Roman"/>
                        <a:cs typeface="Times New Roman"/>
                      </a:endParaRPr>
                    </a:p>
                  </a:txBody>
                  <a:tcPr/>
                </a:tc>
              </a:tr>
              <a:tr h="457750">
                <a:tc>
                  <a:txBody>
                    <a:bodyPr/>
                    <a:lstStyle/>
                    <a:p>
                      <a:pPr marL="0" marR="0">
                        <a:spcBef>
                          <a:spcPts val="600"/>
                        </a:spcBef>
                        <a:spcAft>
                          <a:spcPts val="600"/>
                        </a:spcAft>
                      </a:pPr>
                      <a:r>
                        <a:rPr lang="en-US" sz="2400" b="1" dirty="0">
                          <a:effectLst/>
                          <a:latin typeface="Times New Roman"/>
                          <a:ea typeface="Times New Roman"/>
                        </a:rPr>
                        <a:t>Neighborhood Scale</a:t>
                      </a:r>
                    </a:p>
                  </a:txBody>
                  <a:tcPr marL="68580" marR="68580" marT="0" marB="0"/>
                </a:tc>
                <a:tc>
                  <a:txBody>
                    <a:bodyPr/>
                    <a:lstStyle/>
                    <a:p>
                      <a:pPr marL="0" marR="0" algn="ctr">
                        <a:spcBef>
                          <a:spcPts val="600"/>
                        </a:spcBef>
                        <a:spcAft>
                          <a:spcPts val="600"/>
                        </a:spcAft>
                      </a:pPr>
                      <a:r>
                        <a:rPr lang="en-US" sz="2400" b="1" dirty="0">
                          <a:effectLst/>
                          <a:latin typeface="Times New Roman"/>
                          <a:ea typeface="Times New Roman"/>
                        </a:rPr>
                        <a:t>OR</a:t>
                      </a:r>
                    </a:p>
                  </a:txBody>
                  <a:tcPr marL="68580" marR="68580" marT="0" marB="0"/>
                </a:tc>
                <a:tc>
                  <a:txBody>
                    <a:bodyPr/>
                    <a:lstStyle/>
                    <a:p>
                      <a:pPr marL="0" marR="0" algn="ctr">
                        <a:spcBef>
                          <a:spcPts val="600"/>
                        </a:spcBef>
                        <a:spcAft>
                          <a:spcPts val="600"/>
                        </a:spcAft>
                      </a:pPr>
                      <a:r>
                        <a:rPr lang="en-US" sz="2400" b="1" dirty="0">
                          <a:effectLst/>
                          <a:latin typeface="Times New Roman"/>
                          <a:ea typeface="Times New Roman"/>
                        </a:rPr>
                        <a:t>95% CI</a:t>
                      </a:r>
                    </a:p>
                  </a:txBody>
                  <a:tcPr marL="68580" marR="68580" marT="0" marB="0"/>
                </a:tc>
                <a:tc>
                  <a:txBody>
                    <a:bodyPr/>
                    <a:lstStyle/>
                    <a:p>
                      <a:pPr marL="0" marR="0" algn="ctr">
                        <a:spcBef>
                          <a:spcPts val="600"/>
                        </a:spcBef>
                        <a:spcAft>
                          <a:spcPts val="600"/>
                        </a:spcAft>
                      </a:pPr>
                      <a:r>
                        <a:rPr lang="en-US" sz="2400" b="1" dirty="0">
                          <a:effectLst/>
                          <a:latin typeface="Times New Roman"/>
                          <a:ea typeface="Times New Roman"/>
                        </a:rPr>
                        <a:t>OR</a:t>
                      </a:r>
                    </a:p>
                  </a:txBody>
                  <a:tcPr marL="68580" marR="68580" marT="0" marB="0"/>
                </a:tc>
                <a:tc>
                  <a:txBody>
                    <a:bodyPr/>
                    <a:lstStyle/>
                    <a:p>
                      <a:pPr marL="0" marR="0" algn="ctr">
                        <a:spcBef>
                          <a:spcPts val="600"/>
                        </a:spcBef>
                        <a:spcAft>
                          <a:spcPts val="600"/>
                        </a:spcAft>
                      </a:pPr>
                      <a:r>
                        <a:rPr lang="en-US" sz="2400" b="1" dirty="0">
                          <a:effectLst/>
                          <a:latin typeface="Times New Roman"/>
                          <a:ea typeface="Times New Roman"/>
                        </a:rPr>
                        <a:t>95% CI</a:t>
                      </a:r>
                    </a:p>
                  </a:txBody>
                  <a:tcPr marL="68580" marR="68580" marT="0" marB="0"/>
                </a:tc>
              </a:tr>
              <a:tr h="457750">
                <a:tc>
                  <a:txBody>
                    <a:bodyPr/>
                    <a:lstStyle/>
                    <a:p>
                      <a:pPr marL="0" marR="0">
                        <a:spcBef>
                          <a:spcPts val="600"/>
                        </a:spcBef>
                        <a:spcAft>
                          <a:spcPts val="600"/>
                        </a:spcAft>
                      </a:pPr>
                      <a:r>
                        <a:rPr lang="en-US" sz="2000">
                          <a:solidFill>
                            <a:srgbClr val="000000"/>
                          </a:solidFill>
                          <a:effectLst/>
                          <a:latin typeface="Times New Roman"/>
                          <a:ea typeface="Times New Roman"/>
                        </a:rPr>
                        <a:t>Food and Service Retail</a:t>
                      </a:r>
                      <a:endParaRPr lang="en-US" sz="2000">
                        <a:effectLst/>
                        <a:latin typeface="Times New Roman"/>
                        <a:ea typeface="Times New Roman"/>
                      </a:endParaRPr>
                    </a:p>
                  </a:txBody>
                  <a:tcPr marL="68580" marR="68580" marT="0" marB="0" anchor="ctr"/>
                </a:tc>
                <a:tc>
                  <a:txBody>
                    <a:bodyPr/>
                    <a:lstStyle/>
                    <a:p>
                      <a:pPr marL="0" marR="0" algn="ctr">
                        <a:spcBef>
                          <a:spcPts val="600"/>
                        </a:spcBef>
                        <a:spcAft>
                          <a:spcPts val="600"/>
                        </a:spcAft>
                      </a:pPr>
                      <a:r>
                        <a:rPr lang="en-US" sz="2000" dirty="0">
                          <a:solidFill>
                            <a:srgbClr val="000000"/>
                          </a:solidFill>
                          <a:effectLst/>
                          <a:latin typeface="Times New Roman"/>
                          <a:ea typeface="Times New Roman"/>
                        </a:rPr>
                        <a:t>2.40***</a:t>
                      </a:r>
                      <a:endParaRPr lang="en-US" sz="2000" dirty="0">
                        <a:effectLst/>
                        <a:latin typeface="Times New Roman"/>
                        <a:ea typeface="Times New Roman"/>
                      </a:endParaRPr>
                    </a:p>
                  </a:txBody>
                  <a:tcPr marL="68580" marR="68580" marT="0" marB="0" anchor="ctr"/>
                </a:tc>
                <a:tc>
                  <a:txBody>
                    <a:bodyPr/>
                    <a:lstStyle/>
                    <a:p>
                      <a:pPr marL="0" marR="0" algn="ctr">
                        <a:spcBef>
                          <a:spcPts val="600"/>
                        </a:spcBef>
                        <a:spcAft>
                          <a:spcPts val="600"/>
                        </a:spcAft>
                      </a:pPr>
                      <a:r>
                        <a:rPr lang="en-US" sz="2000" dirty="0">
                          <a:solidFill>
                            <a:srgbClr val="000000"/>
                          </a:solidFill>
                          <a:effectLst/>
                          <a:latin typeface="Times New Roman"/>
                          <a:ea typeface="Times New Roman"/>
                        </a:rPr>
                        <a:t>1.44, 4.02</a:t>
                      </a:r>
                      <a:endParaRPr lang="en-US" sz="2000" dirty="0">
                        <a:effectLst/>
                        <a:latin typeface="Times New Roman"/>
                        <a:ea typeface="Times New Roman"/>
                      </a:endParaRPr>
                    </a:p>
                  </a:txBody>
                  <a:tcPr marL="68580" marR="68580" marT="0" marB="0" anchor="ctr"/>
                </a:tc>
                <a:tc>
                  <a:txBody>
                    <a:bodyPr/>
                    <a:lstStyle/>
                    <a:p>
                      <a:pPr marL="0" marR="0" algn="ctr">
                        <a:spcBef>
                          <a:spcPts val="600"/>
                        </a:spcBef>
                        <a:spcAft>
                          <a:spcPts val="600"/>
                        </a:spcAft>
                      </a:pPr>
                      <a:r>
                        <a:rPr lang="en-US" sz="2000" dirty="0">
                          <a:solidFill>
                            <a:srgbClr val="000000"/>
                          </a:solidFill>
                          <a:effectLst/>
                          <a:latin typeface="Times New Roman"/>
                          <a:ea typeface="Times New Roman"/>
                        </a:rPr>
                        <a:t>2.27***</a:t>
                      </a:r>
                      <a:endParaRPr lang="en-US" sz="2000" dirty="0">
                        <a:effectLst/>
                        <a:latin typeface="Times New Roman"/>
                        <a:ea typeface="Times New Roman"/>
                      </a:endParaRPr>
                    </a:p>
                  </a:txBody>
                  <a:tcPr marL="68580" marR="68580" marT="0" marB="0" anchor="ctr"/>
                </a:tc>
                <a:tc>
                  <a:txBody>
                    <a:bodyPr/>
                    <a:lstStyle/>
                    <a:p>
                      <a:pPr marL="0" marR="0" algn="ctr">
                        <a:spcBef>
                          <a:spcPts val="600"/>
                        </a:spcBef>
                        <a:spcAft>
                          <a:spcPts val="600"/>
                        </a:spcAft>
                      </a:pPr>
                      <a:r>
                        <a:rPr lang="en-US" sz="2000">
                          <a:solidFill>
                            <a:srgbClr val="000000"/>
                          </a:solidFill>
                          <a:effectLst/>
                          <a:latin typeface="Times New Roman"/>
                          <a:ea typeface="Times New Roman"/>
                        </a:rPr>
                        <a:t>1.42, 3.61</a:t>
                      </a:r>
                      <a:endParaRPr lang="en-US" sz="2000">
                        <a:effectLst/>
                        <a:latin typeface="Times New Roman"/>
                        <a:ea typeface="Times New Roman"/>
                      </a:endParaRPr>
                    </a:p>
                  </a:txBody>
                  <a:tcPr marL="68580" marR="68580" marT="0" marB="0" anchor="ctr"/>
                </a:tc>
              </a:tr>
              <a:tr h="457750">
                <a:tc>
                  <a:txBody>
                    <a:bodyPr/>
                    <a:lstStyle/>
                    <a:p>
                      <a:pPr marL="0" marR="0">
                        <a:spcBef>
                          <a:spcPts val="600"/>
                        </a:spcBef>
                        <a:spcAft>
                          <a:spcPts val="600"/>
                        </a:spcAft>
                      </a:pPr>
                      <a:r>
                        <a:rPr lang="en-US" sz="2000">
                          <a:solidFill>
                            <a:srgbClr val="000000"/>
                          </a:solidFill>
                          <a:effectLst/>
                          <a:latin typeface="Times New Roman"/>
                          <a:ea typeface="Times New Roman"/>
                        </a:rPr>
                        <a:t>Recreation </a:t>
                      </a:r>
                      <a:endParaRPr lang="en-US" sz="2000">
                        <a:effectLst/>
                        <a:latin typeface="Times New Roman"/>
                        <a:ea typeface="Times New Roman"/>
                      </a:endParaRPr>
                    </a:p>
                  </a:txBody>
                  <a:tcPr marL="68580" marR="68580" marT="0" marB="0" anchor="ctr"/>
                </a:tc>
                <a:tc>
                  <a:txBody>
                    <a:bodyPr/>
                    <a:lstStyle/>
                    <a:p>
                      <a:pPr marL="0" marR="0" algn="ctr">
                        <a:spcBef>
                          <a:spcPts val="600"/>
                        </a:spcBef>
                        <a:spcAft>
                          <a:spcPts val="600"/>
                        </a:spcAft>
                      </a:pPr>
                      <a:r>
                        <a:rPr lang="en-US" sz="2000" dirty="0">
                          <a:solidFill>
                            <a:srgbClr val="000000"/>
                          </a:solidFill>
                          <a:effectLst/>
                          <a:latin typeface="Times New Roman"/>
                          <a:ea typeface="Times New Roman"/>
                        </a:rPr>
                        <a:t>0.97</a:t>
                      </a:r>
                      <a:endParaRPr lang="en-US" sz="2000" dirty="0">
                        <a:effectLst/>
                        <a:latin typeface="Times New Roman"/>
                        <a:ea typeface="Times New Roman"/>
                      </a:endParaRPr>
                    </a:p>
                  </a:txBody>
                  <a:tcPr marL="68580" marR="68580" marT="0" marB="0" anchor="ctr"/>
                </a:tc>
                <a:tc>
                  <a:txBody>
                    <a:bodyPr/>
                    <a:lstStyle/>
                    <a:p>
                      <a:pPr marL="0" marR="0" algn="ctr">
                        <a:spcBef>
                          <a:spcPts val="600"/>
                        </a:spcBef>
                        <a:spcAft>
                          <a:spcPts val="600"/>
                        </a:spcAft>
                      </a:pPr>
                      <a:r>
                        <a:rPr lang="en-US" sz="2000">
                          <a:solidFill>
                            <a:srgbClr val="000000"/>
                          </a:solidFill>
                          <a:effectLst/>
                          <a:latin typeface="Times New Roman"/>
                          <a:ea typeface="Times New Roman"/>
                        </a:rPr>
                        <a:t>0.55,1.69</a:t>
                      </a:r>
                      <a:endParaRPr lang="en-US" sz="2000">
                        <a:effectLst/>
                        <a:latin typeface="Times New Roman"/>
                        <a:ea typeface="Times New Roman"/>
                      </a:endParaRPr>
                    </a:p>
                  </a:txBody>
                  <a:tcPr marL="68580" marR="68580" marT="0" marB="0" anchor="ctr"/>
                </a:tc>
                <a:tc>
                  <a:txBody>
                    <a:bodyPr/>
                    <a:lstStyle/>
                    <a:p>
                      <a:pPr marL="0" marR="0" algn="ctr">
                        <a:spcBef>
                          <a:spcPts val="600"/>
                        </a:spcBef>
                        <a:spcAft>
                          <a:spcPts val="600"/>
                        </a:spcAft>
                      </a:pPr>
                      <a:r>
                        <a:rPr lang="en-US" sz="2000" dirty="0">
                          <a:solidFill>
                            <a:srgbClr val="000000"/>
                          </a:solidFill>
                          <a:effectLst/>
                          <a:latin typeface="Times New Roman"/>
                          <a:ea typeface="Times New Roman"/>
                        </a:rPr>
                        <a:t>0.84</a:t>
                      </a:r>
                      <a:endParaRPr lang="en-US" sz="2000" dirty="0">
                        <a:effectLst/>
                        <a:latin typeface="Times New Roman"/>
                        <a:ea typeface="Times New Roman"/>
                      </a:endParaRPr>
                    </a:p>
                  </a:txBody>
                  <a:tcPr marL="68580" marR="68580" marT="0" marB="0" anchor="ctr"/>
                </a:tc>
                <a:tc>
                  <a:txBody>
                    <a:bodyPr/>
                    <a:lstStyle/>
                    <a:p>
                      <a:pPr marL="0" marR="0" algn="ctr">
                        <a:spcBef>
                          <a:spcPts val="600"/>
                        </a:spcBef>
                        <a:spcAft>
                          <a:spcPts val="600"/>
                        </a:spcAft>
                      </a:pPr>
                      <a:r>
                        <a:rPr lang="en-US" sz="2000">
                          <a:solidFill>
                            <a:srgbClr val="000000"/>
                          </a:solidFill>
                          <a:effectLst/>
                          <a:latin typeface="Times New Roman"/>
                          <a:ea typeface="Times New Roman"/>
                        </a:rPr>
                        <a:t>0.50,1.40</a:t>
                      </a:r>
                      <a:endParaRPr lang="en-US" sz="2000">
                        <a:effectLst/>
                        <a:latin typeface="Times New Roman"/>
                        <a:ea typeface="Times New Roman"/>
                      </a:endParaRPr>
                    </a:p>
                  </a:txBody>
                  <a:tcPr marL="68580" marR="68580" marT="0" marB="0" anchor="ctr"/>
                </a:tc>
              </a:tr>
              <a:tr h="457750">
                <a:tc>
                  <a:txBody>
                    <a:bodyPr/>
                    <a:lstStyle/>
                    <a:p>
                      <a:pPr marL="0" marR="0">
                        <a:spcBef>
                          <a:spcPts val="600"/>
                        </a:spcBef>
                        <a:spcAft>
                          <a:spcPts val="600"/>
                        </a:spcAft>
                      </a:pPr>
                      <a:r>
                        <a:rPr lang="en-US" sz="2000">
                          <a:solidFill>
                            <a:srgbClr val="000000"/>
                          </a:solidFill>
                          <a:effectLst/>
                          <a:latin typeface="Times New Roman"/>
                          <a:ea typeface="Times New Roman"/>
                        </a:rPr>
                        <a:t>Walkability</a:t>
                      </a:r>
                      <a:endParaRPr lang="en-US" sz="2000">
                        <a:effectLst/>
                        <a:latin typeface="Times New Roman"/>
                        <a:ea typeface="Times New Roman"/>
                      </a:endParaRPr>
                    </a:p>
                  </a:txBody>
                  <a:tcPr marL="68580" marR="68580" marT="0" marB="0" anchor="ctr"/>
                </a:tc>
                <a:tc>
                  <a:txBody>
                    <a:bodyPr/>
                    <a:lstStyle/>
                    <a:p>
                      <a:pPr marL="0" marR="0" algn="ctr">
                        <a:spcBef>
                          <a:spcPts val="600"/>
                        </a:spcBef>
                        <a:spcAft>
                          <a:spcPts val="600"/>
                        </a:spcAft>
                      </a:pPr>
                      <a:r>
                        <a:rPr lang="en-US" sz="2000">
                          <a:solidFill>
                            <a:srgbClr val="000000"/>
                          </a:solidFill>
                          <a:effectLst/>
                          <a:latin typeface="Times New Roman"/>
                          <a:ea typeface="Times New Roman"/>
                        </a:rPr>
                        <a:t>1.02</a:t>
                      </a:r>
                      <a:endParaRPr lang="en-US" sz="2000">
                        <a:effectLst/>
                        <a:latin typeface="Times New Roman"/>
                        <a:ea typeface="Times New Roman"/>
                      </a:endParaRPr>
                    </a:p>
                  </a:txBody>
                  <a:tcPr marL="68580" marR="68580" marT="0" marB="0" anchor="ctr"/>
                </a:tc>
                <a:tc>
                  <a:txBody>
                    <a:bodyPr/>
                    <a:lstStyle/>
                    <a:p>
                      <a:pPr marL="0" marR="0" algn="ctr">
                        <a:spcBef>
                          <a:spcPts val="600"/>
                        </a:spcBef>
                        <a:spcAft>
                          <a:spcPts val="600"/>
                        </a:spcAft>
                      </a:pPr>
                      <a:r>
                        <a:rPr lang="en-US" sz="2000">
                          <a:solidFill>
                            <a:srgbClr val="000000"/>
                          </a:solidFill>
                          <a:effectLst/>
                          <a:latin typeface="Times New Roman"/>
                          <a:ea typeface="Times New Roman"/>
                        </a:rPr>
                        <a:t>0.63, 1.67</a:t>
                      </a:r>
                      <a:endParaRPr lang="en-US" sz="2000">
                        <a:effectLst/>
                        <a:latin typeface="Times New Roman"/>
                        <a:ea typeface="Times New Roman"/>
                      </a:endParaRPr>
                    </a:p>
                  </a:txBody>
                  <a:tcPr marL="68580" marR="68580" marT="0" marB="0" anchor="ctr"/>
                </a:tc>
                <a:tc>
                  <a:txBody>
                    <a:bodyPr/>
                    <a:lstStyle/>
                    <a:p>
                      <a:pPr marL="0" marR="0" algn="ctr">
                        <a:spcBef>
                          <a:spcPts val="600"/>
                        </a:spcBef>
                        <a:spcAft>
                          <a:spcPts val="600"/>
                        </a:spcAft>
                      </a:pPr>
                      <a:r>
                        <a:rPr lang="en-US" sz="2000" dirty="0">
                          <a:solidFill>
                            <a:srgbClr val="000000"/>
                          </a:solidFill>
                          <a:effectLst/>
                          <a:latin typeface="Times New Roman"/>
                          <a:ea typeface="Times New Roman"/>
                        </a:rPr>
                        <a:t>0.85</a:t>
                      </a:r>
                      <a:endParaRPr lang="en-US" sz="2000" dirty="0">
                        <a:effectLst/>
                        <a:latin typeface="Times New Roman"/>
                        <a:ea typeface="Times New Roman"/>
                      </a:endParaRPr>
                    </a:p>
                  </a:txBody>
                  <a:tcPr marL="68580" marR="68580" marT="0" marB="0" anchor="ctr"/>
                </a:tc>
                <a:tc>
                  <a:txBody>
                    <a:bodyPr/>
                    <a:lstStyle/>
                    <a:p>
                      <a:pPr marL="0" marR="0" algn="ctr">
                        <a:spcBef>
                          <a:spcPts val="600"/>
                        </a:spcBef>
                        <a:spcAft>
                          <a:spcPts val="600"/>
                        </a:spcAft>
                      </a:pPr>
                      <a:r>
                        <a:rPr lang="en-US" sz="2000" dirty="0">
                          <a:solidFill>
                            <a:srgbClr val="000000"/>
                          </a:solidFill>
                          <a:effectLst/>
                          <a:latin typeface="Times New Roman"/>
                          <a:ea typeface="Times New Roman"/>
                        </a:rPr>
                        <a:t>0.53, 1.36</a:t>
                      </a:r>
                      <a:endParaRPr lang="en-US" sz="2000" dirty="0">
                        <a:effectLst/>
                        <a:latin typeface="Times New Roman"/>
                        <a:ea typeface="Times New Roman"/>
                      </a:endParaRPr>
                    </a:p>
                  </a:txBody>
                  <a:tcPr marL="68580" marR="68580" marT="0" marB="0" anchor="ctr"/>
                </a:tc>
              </a:tr>
              <a:tr h="457750">
                <a:tc>
                  <a:txBody>
                    <a:bodyPr/>
                    <a:lstStyle/>
                    <a:p>
                      <a:pPr marL="0" marR="0">
                        <a:spcBef>
                          <a:spcPts val="600"/>
                        </a:spcBef>
                        <a:spcAft>
                          <a:spcPts val="600"/>
                        </a:spcAft>
                      </a:pPr>
                      <a:r>
                        <a:rPr lang="en-US" sz="2000">
                          <a:solidFill>
                            <a:srgbClr val="000000"/>
                          </a:solidFill>
                          <a:effectLst/>
                          <a:latin typeface="Times New Roman"/>
                          <a:ea typeface="Times New Roman"/>
                        </a:rPr>
                        <a:t>Physical Disorder</a:t>
                      </a:r>
                      <a:endParaRPr lang="en-US" sz="2000">
                        <a:effectLst/>
                        <a:latin typeface="Times New Roman"/>
                        <a:ea typeface="Times New Roman"/>
                      </a:endParaRPr>
                    </a:p>
                  </a:txBody>
                  <a:tcPr marL="68580" marR="68580" marT="0" marB="0" anchor="ctr"/>
                </a:tc>
                <a:tc>
                  <a:txBody>
                    <a:bodyPr/>
                    <a:lstStyle/>
                    <a:p>
                      <a:pPr marL="0" marR="0" algn="ctr">
                        <a:spcBef>
                          <a:spcPts val="600"/>
                        </a:spcBef>
                        <a:spcAft>
                          <a:spcPts val="600"/>
                        </a:spcAft>
                      </a:pPr>
                      <a:r>
                        <a:rPr lang="en-US" sz="2000" dirty="0">
                          <a:solidFill>
                            <a:srgbClr val="000000"/>
                          </a:solidFill>
                          <a:effectLst/>
                          <a:latin typeface="Times New Roman"/>
                          <a:ea typeface="Times New Roman"/>
                        </a:rPr>
                        <a:t>2.53**</a:t>
                      </a:r>
                      <a:endParaRPr lang="en-US" sz="2000" dirty="0">
                        <a:effectLst/>
                        <a:latin typeface="Times New Roman"/>
                        <a:ea typeface="Times New Roman"/>
                      </a:endParaRPr>
                    </a:p>
                  </a:txBody>
                  <a:tcPr marL="68580" marR="68580" marT="0" marB="0" anchor="ctr"/>
                </a:tc>
                <a:tc>
                  <a:txBody>
                    <a:bodyPr/>
                    <a:lstStyle/>
                    <a:p>
                      <a:pPr marL="0" marR="0" algn="ctr">
                        <a:spcBef>
                          <a:spcPts val="600"/>
                        </a:spcBef>
                        <a:spcAft>
                          <a:spcPts val="600"/>
                        </a:spcAft>
                      </a:pPr>
                      <a:r>
                        <a:rPr lang="en-US" sz="2000">
                          <a:solidFill>
                            <a:srgbClr val="000000"/>
                          </a:solidFill>
                          <a:effectLst/>
                          <a:latin typeface="Times New Roman"/>
                          <a:ea typeface="Times New Roman"/>
                        </a:rPr>
                        <a:t>1.28, 5.01</a:t>
                      </a:r>
                      <a:endParaRPr lang="en-US" sz="2000">
                        <a:effectLst/>
                        <a:latin typeface="Times New Roman"/>
                        <a:ea typeface="Times New Roman"/>
                      </a:endParaRPr>
                    </a:p>
                  </a:txBody>
                  <a:tcPr marL="68580" marR="68580" marT="0" marB="0" anchor="ctr"/>
                </a:tc>
                <a:tc>
                  <a:txBody>
                    <a:bodyPr/>
                    <a:lstStyle/>
                    <a:p>
                      <a:pPr marL="0" marR="0" algn="ctr">
                        <a:spcBef>
                          <a:spcPts val="600"/>
                        </a:spcBef>
                        <a:spcAft>
                          <a:spcPts val="600"/>
                        </a:spcAft>
                      </a:pPr>
                      <a:r>
                        <a:rPr lang="en-US" sz="2000">
                          <a:solidFill>
                            <a:srgbClr val="000000"/>
                          </a:solidFill>
                          <a:effectLst/>
                          <a:latin typeface="Times New Roman"/>
                          <a:ea typeface="Times New Roman"/>
                        </a:rPr>
                        <a:t>2.41**</a:t>
                      </a:r>
                      <a:endParaRPr lang="en-US" sz="2000">
                        <a:effectLst/>
                        <a:latin typeface="Times New Roman"/>
                        <a:ea typeface="Times New Roman"/>
                      </a:endParaRPr>
                    </a:p>
                  </a:txBody>
                  <a:tcPr marL="68580" marR="68580" marT="0" marB="0" anchor="ctr"/>
                </a:tc>
                <a:tc>
                  <a:txBody>
                    <a:bodyPr/>
                    <a:lstStyle/>
                    <a:p>
                      <a:pPr marL="0" marR="0" algn="ctr">
                        <a:spcBef>
                          <a:spcPts val="600"/>
                        </a:spcBef>
                        <a:spcAft>
                          <a:spcPts val="600"/>
                        </a:spcAft>
                      </a:pPr>
                      <a:r>
                        <a:rPr lang="en-US" sz="2000" dirty="0">
                          <a:solidFill>
                            <a:srgbClr val="000000"/>
                          </a:solidFill>
                          <a:effectLst/>
                          <a:latin typeface="Times New Roman"/>
                          <a:ea typeface="Times New Roman"/>
                        </a:rPr>
                        <a:t>1.31, 4.44</a:t>
                      </a:r>
                      <a:endParaRPr lang="en-US" sz="2000" dirty="0">
                        <a:effectLst/>
                        <a:latin typeface="Times New Roman"/>
                        <a:ea typeface="Times New Roman"/>
                      </a:endParaRPr>
                    </a:p>
                  </a:txBody>
                  <a:tcPr marL="68580" marR="68580" marT="0" marB="0" anchor="ctr"/>
                </a:tc>
              </a:tr>
              <a:tr h="457750">
                <a:tc gridSpan="5">
                  <a:txBody>
                    <a:bodyPr/>
                    <a:lstStyle/>
                    <a:p>
                      <a:r>
                        <a:rPr lang="en-US" sz="2400" kern="1200" dirty="0" smtClean="0">
                          <a:solidFill>
                            <a:schemeClr val="dk1"/>
                          </a:solidFill>
                          <a:effectLst/>
                          <a:latin typeface="Times New Roman"/>
                          <a:ea typeface="+mn-ea"/>
                          <a:cs typeface="Times New Roman"/>
                        </a:rPr>
                        <a:t>*** p &lt; .001; ** p &lt; .01; * p &lt; .05</a:t>
                      </a:r>
                      <a:endParaRPr lang="en-US" sz="2400" kern="1200" dirty="0">
                        <a:solidFill>
                          <a:schemeClr val="dk1"/>
                        </a:solidFill>
                        <a:effectLst/>
                        <a:latin typeface="Times New Roman"/>
                        <a:ea typeface="+mn-ea"/>
                        <a:cs typeface="Times New Roman"/>
                      </a:endParaRPr>
                    </a:p>
                  </a:txBody>
                  <a:tcPr/>
                </a:tc>
                <a:tc hMerge="1">
                  <a:txBody>
                    <a:bodyPr/>
                    <a:lstStyle/>
                    <a:p>
                      <a:endParaRPr lang="en-US" sz="2400" dirty="0">
                        <a:latin typeface="Times New Roman"/>
                        <a:cs typeface="Times New Roman"/>
                      </a:endParaRPr>
                    </a:p>
                  </a:txBody>
                  <a:tcPr/>
                </a:tc>
                <a:tc hMerge="1">
                  <a:txBody>
                    <a:bodyPr/>
                    <a:lstStyle/>
                    <a:p>
                      <a:endParaRPr lang="en-US" sz="2400" dirty="0">
                        <a:latin typeface="Times New Roman"/>
                        <a:cs typeface="Times New Roman"/>
                      </a:endParaRPr>
                    </a:p>
                  </a:txBody>
                  <a:tcPr/>
                </a:tc>
                <a:tc hMerge="1">
                  <a:txBody>
                    <a:bodyPr/>
                    <a:lstStyle/>
                    <a:p>
                      <a:endParaRPr lang="en-US" sz="2400" dirty="0">
                        <a:latin typeface="Times New Roman"/>
                        <a:cs typeface="Times New Roman"/>
                      </a:endParaRPr>
                    </a:p>
                  </a:txBody>
                  <a:tcPr/>
                </a:tc>
                <a:tc hMerge="1">
                  <a:txBody>
                    <a:bodyPr/>
                    <a:lstStyle/>
                    <a:p>
                      <a:endParaRPr lang="en-US" sz="2400" dirty="0">
                        <a:latin typeface="Times New Roman"/>
                        <a:cs typeface="Times New Roman"/>
                      </a:endParaRPr>
                    </a:p>
                  </a:txBody>
                  <a:tcPr/>
                </a:tc>
              </a:tr>
            </a:tbl>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914400"/>
            <a:ext cx="8229600" cy="11430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 </a:t>
            </a:r>
            <a:r>
              <a:rPr kumimoji="0" lang="en-US" sz="4400" b="0" i="0" u="none" strike="noStrike" kern="1200" cap="none" spc="0" normalizeH="0" baseline="0" noProof="0" dirty="0" smtClean="0">
                <a:ln>
                  <a:noFill/>
                </a:ln>
                <a:solidFill>
                  <a:schemeClr val="bg1"/>
                </a:solidFill>
                <a:effectLst/>
                <a:uLnTx/>
                <a:uFillTx/>
                <a:latin typeface="+mj-lt"/>
                <a:ea typeface="+mj-ea"/>
                <a:cs typeface="+mj-cs"/>
              </a:rPr>
              <a:t>Drugs and Alcohol</a:t>
            </a:r>
            <a:endParaRPr kumimoji="0" lang="en-US" sz="4400" b="0" i="0" u="none" strike="noStrike" kern="1200" cap="none" spc="0" normalizeH="0" baseline="0" noProof="0" dirty="0">
              <a:ln>
                <a:noFill/>
              </a:ln>
              <a:solidFill>
                <a:schemeClr val="bg1"/>
              </a:solidFill>
              <a:effectLst/>
              <a:uLnTx/>
              <a:uFillTx/>
              <a:latin typeface="+mj-lt"/>
              <a:ea typeface="+mj-ea"/>
              <a:cs typeface="+mj-cs"/>
            </a:endParaRPr>
          </a:p>
        </p:txBody>
      </p:sp>
      <p:pic>
        <p:nvPicPr>
          <p:cNvPr id="3" name="Picture 2" descr="illegal-drugs-650x01.jpg"/>
          <p:cNvPicPr>
            <a:picLocks noChangeAspect="1"/>
          </p:cNvPicPr>
          <p:nvPr/>
        </p:nvPicPr>
        <p:blipFill>
          <a:blip r:embed="rId2" cstate="print"/>
          <a:stretch>
            <a:fillRect/>
          </a:stretch>
        </p:blipFill>
        <p:spPr>
          <a:xfrm>
            <a:off x="685800" y="3505200"/>
            <a:ext cx="2990850" cy="1789909"/>
          </a:xfrm>
          <a:prstGeom prst="rect">
            <a:avLst/>
          </a:prstGeom>
        </p:spPr>
      </p:pic>
      <p:pic>
        <p:nvPicPr>
          <p:cNvPr id="4" name="Picture 3" descr="AlcoholicBeverages-731x1024.jpg"/>
          <p:cNvPicPr>
            <a:picLocks noChangeAspect="1"/>
          </p:cNvPicPr>
          <p:nvPr/>
        </p:nvPicPr>
        <p:blipFill>
          <a:blip r:embed="rId3" cstate="print"/>
          <a:stretch>
            <a:fillRect/>
          </a:stretch>
        </p:blipFill>
        <p:spPr>
          <a:xfrm>
            <a:off x="5486400" y="2895600"/>
            <a:ext cx="1990650" cy="2788544"/>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304800"/>
            <a:ext cx="8229600" cy="11430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 </a:t>
            </a:r>
            <a:r>
              <a:rPr kumimoji="0" lang="en-US" sz="4400" b="0" i="0" u="none" strike="noStrike" kern="1200" cap="none" spc="0" normalizeH="0" baseline="0" noProof="0" dirty="0" smtClean="0">
                <a:ln>
                  <a:noFill/>
                </a:ln>
                <a:solidFill>
                  <a:schemeClr val="bg1"/>
                </a:solidFill>
                <a:effectLst/>
                <a:uLnTx/>
                <a:uFillTx/>
                <a:latin typeface="+mj-lt"/>
                <a:ea typeface="+mj-ea"/>
                <a:cs typeface="+mj-cs"/>
              </a:rPr>
              <a:t>Drugs and Alcohol</a:t>
            </a:r>
            <a:endParaRPr kumimoji="0" lang="en-US" sz="4400" b="0" i="0" u="none" strike="noStrike" kern="1200" cap="none" spc="0" normalizeH="0" baseline="0" noProof="0" dirty="0">
              <a:ln>
                <a:noFill/>
              </a:ln>
              <a:solidFill>
                <a:schemeClr val="bg1"/>
              </a:solidFill>
              <a:effectLst/>
              <a:uLnTx/>
              <a:uFillTx/>
              <a:latin typeface="+mj-lt"/>
              <a:ea typeface="+mj-ea"/>
              <a:cs typeface="+mj-cs"/>
            </a:endParaRPr>
          </a:p>
        </p:txBody>
      </p:sp>
      <p:pic>
        <p:nvPicPr>
          <p:cNvPr id="1026" name="Picture 2"/>
          <p:cNvPicPr>
            <a:picLocks noChangeAspect="1" noChangeArrowheads="1"/>
          </p:cNvPicPr>
          <p:nvPr/>
        </p:nvPicPr>
        <p:blipFill>
          <a:blip r:embed="rId2" cstate="print"/>
          <a:srcRect l="25834" t="19260" r="29583" b="14074"/>
          <a:stretch>
            <a:fillRect/>
          </a:stretch>
        </p:blipFill>
        <p:spPr bwMode="auto">
          <a:xfrm>
            <a:off x="914400" y="990600"/>
            <a:ext cx="7467600" cy="5105400"/>
          </a:xfrm>
          <a:prstGeom prst="rect">
            <a:avLst/>
          </a:prstGeom>
          <a:noFill/>
          <a:ln w="9525">
            <a:noFill/>
            <a:miter lim="800000"/>
            <a:headEnd/>
            <a:tailEnd/>
          </a:ln>
        </p:spPr>
      </p:pic>
      <p:sp>
        <p:nvSpPr>
          <p:cNvPr id="4" name="Rectangle 3"/>
          <p:cNvSpPr/>
          <p:nvPr/>
        </p:nvSpPr>
        <p:spPr>
          <a:xfrm>
            <a:off x="2133600" y="6324600"/>
            <a:ext cx="4473789" cy="369332"/>
          </a:xfrm>
          <a:prstGeom prst="rect">
            <a:avLst/>
          </a:prstGeom>
        </p:spPr>
        <p:txBody>
          <a:bodyPr wrap="none">
            <a:spAutoFit/>
          </a:bodyPr>
          <a:lstStyle/>
          <a:p>
            <a:r>
              <a:rPr lang="en-US" dirty="0" smtClean="0"/>
              <a:t>2013 National Survey on Drug Use and Health</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5400" y="1524000"/>
            <a:ext cx="6934200" cy="4154984"/>
          </a:xfrm>
          <a:prstGeom prst="rect">
            <a:avLst/>
          </a:prstGeom>
        </p:spPr>
        <p:txBody>
          <a:bodyPr wrap="square">
            <a:spAutoFit/>
          </a:bodyPr>
          <a:lstStyle/>
          <a:p>
            <a:r>
              <a:rPr lang="en-US" sz="2400" dirty="0">
                <a:solidFill>
                  <a:schemeClr val="bg1"/>
                </a:solidFill>
              </a:rPr>
              <a:t>R</a:t>
            </a:r>
            <a:r>
              <a:rPr lang="en-US" sz="2400" dirty="0" smtClean="0">
                <a:solidFill>
                  <a:schemeClr val="bg1"/>
                </a:solidFill>
              </a:rPr>
              <a:t>ates of illicit drug dependence or abuse were associated with levels of education adults (aged 26+): </a:t>
            </a:r>
          </a:p>
          <a:p>
            <a:r>
              <a:rPr lang="en-US" sz="2400" dirty="0" smtClean="0">
                <a:solidFill>
                  <a:schemeClr val="bg1"/>
                </a:solidFill>
              </a:rPr>
              <a:t> </a:t>
            </a:r>
          </a:p>
          <a:p>
            <a:pPr marL="342900" indent="-342900">
              <a:buFont typeface="Arial" panose="020B0604020202020204" pitchFamily="34" charset="0"/>
              <a:buChar char="•"/>
            </a:pPr>
            <a:r>
              <a:rPr lang="en-US" sz="2400" dirty="0" smtClean="0">
                <a:solidFill>
                  <a:schemeClr val="bg1"/>
                </a:solidFill>
              </a:rPr>
              <a:t>College graduates: 0.9</a:t>
            </a:r>
            <a:r>
              <a:rPr lang="en-US" sz="2400" dirty="0">
                <a:solidFill>
                  <a:schemeClr val="bg1"/>
                </a:solidFill>
              </a:rPr>
              <a:t>%</a:t>
            </a:r>
            <a:r>
              <a:rPr lang="en-US" sz="2400" dirty="0" smtClean="0">
                <a:solidFill>
                  <a:schemeClr val="bg1"/>
                </a:solidFill>
              </a:rPr>
              <a:t> </a:t>
            </a:r>
          </a:p>
          <a:p>
            <a:pPr marL="342900" indent="-342900">
              <a:buFont typeface="Arial" panose="020B0604020202020204" pitchFamily="34" charset="0"/>
              <a:buChar char="•"/>
            </a:pPr>
            <a:endParaRPr lang="en-US" sz="2400" dirty="0" smtClean="0">
              <a:solidFill>
                <a:schemeClr val="bg1"/>
              </a:solidFill>
            </a:endParaRPr>
          </a:p>
          <a:p>
            <a:pPr marL="342900" indent="-342900">
              <a:buFont typeface="Arial" panose="020B0604020202020204" pitchFamily="34" charset="0"/>
              <a:buChar char="•"/>
            </a:pPr>
            <a:r>
              <a:rPr lang="en-US" sz="2400" dirty="0">
                <a:solidFill>
                  <a:schemeClr val="bg1"/>
                </a:solidFill>
              </a:rPr>
              <a:t>S</a:t>
            </a:r>
            <a:r>
              <a:rPr lang="en-US" sz="2400" dirty="0" smtClean="0">
                <a:solidFill>
                  <a:schemeClr val="bg1"/>
                </a:solidFill>
              </a:rPr>
              <a:t>ome college education: 2.1</a:t>
            </a:r>
            <a:r>
              <a:rPr lang="en-US" sz="2400" dirty="0">
                <a:solidFill>
                  <a:schemeClr val="bg1"/>
                </a:solidFill>
              </a:rPr>
              <a:t>%</a:t>
            </a:r>
            <a:endParaRPr lang="en-US" sz="2400" dirty="0" smtClean="0">
              <a:solidFill>
                <a:schemeClr val="bg1"/>
              </a:solidFill>
            </a:endParaRPr>
          </a:p>
          <a:p>
            <a:pPr marL="342900" indent="-342900">
              <a:buFont typeface="Arial" panose="020B0604020202020204" pitchFamily="34" charset="0"/>
              <a:buChar char="•"/>
            </a:pPr>
            <a:endParaRPr lang="en-US" sz="2400" dirty="0" smtClean="0">
              <a:solidFill>
                <a:schemeClr val="bg1"/>
              </a:solidFill>
            </a:endParaRPr>
          </a:p>
          <a:p>
            <a:pPr marL="342900" indent="-342900">
              <a:buFont typeface="Arial" panose="020B0604020202020204" pitchFamily="34" charset="0"/>
              <a:buChar char="•"/>
            </a:pPr>
            <a:r>
              <a:rPr lang="en-US" sz="2400" dirty="0" smtClean="0">
                <a:solidFill>
                  <a:schemeClr val="bg1"/>
                </a:solidFill>
              </a:rPr>
              <a:t>High school graduate: 1.9</a:t>
            </a:r>
            <a:r>
              <a:rPr lang="en-US" sz="2400" dirty="0">
                <a:solidFill>
                  <a:schemeClr val="bg1"/>
                </a:solidFill>
              </a:rPr>
              <a:t>%</a:t>
            </a:r>
            <a:endParaRPr lang="en-US" sz="2400" dirty="0" smtClean="0">
              <a:solidFill>
                <a:schemeClr val="bg1"/>
              </a:solidFill>
            </a:endParaRPr>
          </a:p>
          <a:p>
            <a:pPr marL="342900" indent="-342900">
              <a:buFont typeface="Arial" panose="020B0604020202020204" pitchFamily="34" charset="0"/>
              <a:buChar char="•"/>
            </a:pPr>
            <a:endParaRPr lang="en-US" sz="2400" dirty="0" smtClean="0">
              <a:solidFill>
                <a:schemeClr val="bg1"/>
              </a:solidFill>
            </a:endParaRPr>
          </a:p>
          <a:p>
            <a:pPr marL="342900" indent="-342900">
              <a:buFont typeface="Arial" panose="020B0604020202020204" pitchFamily="34" charset="0"/>
              <a:buChar char="•"/>
            </a:pPr>
            <a:r>
              <a:rPr lang="en-US" sz="2400" dirty="0">
                <a:solidFill>
                  <a:schemeClr val="bg1"/>
                </a:solidFill>
              </a:rPr>
              <a:t>D</a:t>
            </a:r>
            <a:r>
              <a:rPr lang="en-US" sz="2400" dirty="0" smtClean="0">
                <a:solidFill>
                  <a:schemeClr val="bg1"/>
                </a:solidFill>
              </a:rPr>
              <a:t>id not graduate from high school: 2.5</a:t>
            </a:r>
            <a:r>
              <a:rPr lang="en-US" sz="2400" dirty="0">
                <a:solidFill>
                  <a:schemeClr val="bg1"/>
                </a:solidFill>
              </a:rPr>
              <a:t>%</a:t>
            </a:r>
            <a:endParaRPr lang="en-US" sz="2400" dirty="0" smtClean="0">
              <a:solidFill>
                <a:schemeClr val="bg1"/>
              </a:solidFill>
            </a:endParaRPr>
          </a:p>
          <a:p>
            <a:endParaRPr lang="en-US" sz="2400" dirty="0">
              <a:solidFill>
                <a:schemeClr val="bg1"/>
              </a:solidFill>
            </a:endParaRPr>
          </a:p>
        </p:txBody>
      </p:sp>
      <p:sp>
        <p:nvSpPr>
          <p:cNvPr id="3" name="Rectangle 2"/>
          <p:cNvSpPr/>
          <p:nvPr/>
        </p:nvSpPr>
        <p:spPr>
          <a:xfrm>
            <a:off x="685800" y="381000"/>
            <a:ext cx="7806689" cy="584775"/>
          </a:xfrm>
          <a:prstGeom prst="rect">
            <a:avLst/>
          </a:prstGeom>
        </p:spPr>
        <p:txBody>
          <a:bodyPr wrap="none">
            <a:spAutoFit/>
          </a:bodyPr>
          <a:lstStyle/>
          <a:p>
            <a:r>
              <a:rPr lang="en-US" sz="3200" dirty="0" smtClean="0">
                <a:solidFill>
                  <a:schemeClr val="bg1"/>
                </a:solidFill>
              </a:rPr>
              <a:t>2013 National Survey on Drug Use and Health</a:t>
            </a:r>
            <a:endParaRPr lang="en-US" sz="3200" dirty="0">
              <a:solidFill>
                <a:schemeClr val="bg1"/>
              </a:solidFill>
            </a:endParaRPr>
          </a:p>
        </p:txBody>
      </p:sp>
    </p:spTree>
    <p:extLst>
      <p:ext uri="{BB962C8B-B14F-4D97-AF65-F5344CB8AC3E}">
        <p14:creationId xmlns:p14="http://schemas.microsoft.com/office/powerpoint/2010/main" val="110630958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28600"/>
            <a:ext cx="8229600" cy="11430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 </a:t>
            </a:r>
            <a:r>
              <a:rPr kumimoji="0" lang="en-US" sz="4400" b="0" i="0" u="none" strike="noStrike" kern="1200" cap="none" spc="0" normalizeH="0" baseline="0" noProof="0" dirty="0" smtClean="0">
                <a:ln>
                  <a:noFill/>
                </a:ln>
                <a:solidFill>
                  <a:schemeClr val="bg1"/>
                </a:solidFill>
                <a:effectLst/>
                <a:uLnTx/>
                <a:uFillTx/>
                <a:latin typeface="+mj-lt"/>
                <a:ea typeface="+mj-ea"/>
                <a:cs typeface="+mj-cs"/>
              </a:rPr>
              <a:t>Healthcare</a:t>
            </a:r>
            <a:r>
              <a:rPr kumimoji="0" lang="en-US" sz="4400" b="0" i="0" u="none" strike="noStrike" kern="1200" cap="none" spc="0" normalizeH="0" noProof="0" dirty="0" smtClean="0">
                <a:ln>
                  <a:noFill/>
                </a:ln>
                <a:solidFill>
                  <a:schemeClr val="bg1"/>
                </a:solidFill>
                <a:effectLst/>
                <a:uLnTx/>
                <a:uFillTx/>
                <a:latin typeface="+mj-lt"/>
                <a:ea typeface="+mj-ea"/>
                <a:cs typeface="+mj-cs"/>
              </a:rPr>
              <a:t> utilization</a:t>
            </a:r>
            <a:endParaRPr kumimoji="0" lang="en-US" sz="4400" b="0" i="0" u="none" strike="noStrike" kern="1200" cap="none" spc="0" normalizeH="0" baseline="0" noProof="0" dirty="0">
              <a:ln>
                <a:noFill/>
              </a:ln>
              <a:solidFill>
                <a:schemeClr val="bg1"/>
              </a:solidFill>
              <a:effectLst/>
              <a:uLnTx/>
              <a:uFillTx/>
              <a:latin typeface="+mj-lt"/>
              <a:ea typeface="+mj-ea"/>
              <a:cs typeface="+mj-cs"/>
            </a:endParaRPr>
          </a:p>
        </p:txBody>
      </p:sp>
      <p:sp>
        <p:nvSpPr>
          <p:cNvPr id="4" name="Rectangle 3"/>
          <p:cNvSpPr/>
          <p:nvPr/>
        </p:nvSpPr>
        <p:spPr>
          <a:xfrm>
            <a:off x="762000" y="1524000"/>
            <a:ext cx="7620000" cy="1200329"/>
          </a:xfrm>
          <a:prstGeom prst="rect">
            <a:avLst/>
          </a:prstGeom>
        </p:spPr>
        <p:txBody>
          <a:bodyPr wrap="square">
            <a:spAutoFit/>
          </a:bodyPr>
          <a:lstStyle/>
          <a:p>
            <a:pPr algn="ctr"/>
            <a:r>
              <a:rPr lang="en-US" sz="2400" dirty="0" smtClean="0">
                <a:solidFill>
                  <a:schemeClr val="bg1"/>
                </a:solidFill>
              </a:rPr>
              <a:t>Patients </a:t>
            </a:r>
            <a:r>
              <a:rPr lang="en-US" sz="2400" dirty="0" smtClean="0">
                <a:solidFill>
                  <a:schemeClr val="bg1"/>
                </a:solidFill>
                <a:sym typeface="Wingdings" panose="05000000000000000000" pitchFamily="2" charset="2"/>
              </a:rPr>
              <a:t></a:t>
            </a:r>
            <a:r>
              <a:rPr lang="en-US" sz="2400" dirty="0" smtClean="0">
                <a:solidFill>
                  <a:schemeClr val="bg1"/>
                </a:solidFill>
              </a:rPr>
              <a:t> Providers / </a:t>
            </a:r>
            <a:r>
              <a:rPr lang="en-US" sz="2400" dirty="0">
                <a:solidFill>
                  <a:schemeClr val="bg1"/>
                </a:solidFill>
              </a:rPr>
              <a:t>h</a:t>
            </a:r>
            <a:r>
              <a:rPr lang="en-US" sz="2400" dirty="0" smtClean="0">
                <a:solidFill>
                  <a:schemeClr val="bg1"/>
                </a:solidFill>
              </a:rPr>
              <a:t>ealthcare systems </a:t>
            </a:r>
          </a:p>
          <a:p>
            <a:pPr algn="ctr"/>
            <a:r>
              <a:rPr lang="en-US" sz="2400" dirty="0" smtClean="0">
                <a:solidFill>
                  <a:schemeClr val="bg1"/>
                </a:solidFill>
              </a:rPr>
              <a:t>(next week) </a:t>
            </a:r>
          </a:p>
          <a:p>
            <a:endParaRPr lang="en-US" sz="2400" dirty="0">
              <a:solidFill>
                <a:schemeClr val="bg1"/>
              </a:solidFill>
            </a:endParaRPr>
          </a:p>
        </p:txBody>
      </p:sp>
    </p:spTree>
    <p:extLst>
      <p:ext uri="{BB962C8B-B14F-4D97-AF65-F5344CB8AC3E}">
        <p14:creationId xmlns:p14="http://schemas.microsoft.com/office/powerpoint/2010/main" val="31471692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l="16250" t="18518" r="26250" b="11852"/>
          <a:stretch>
            <a:fillRect/>
          </a:stretch>
        </p:blipFill>
        <p:spPr bwMode="auto">
          <a:xfrm>
            <a:off x="856035" y="1122016"/>
            <a:ext cx="7525966" cy="5126383"/>
          </a:xfrm>
          <a:prstGeom prst="rect">
            <a:avLst/>
          </a:prstGeom>
          <a:noFill/>
          <a:ln w="9525">
            <a:noFill/>
            <a:miter lim="800000"/>
            <a:headEnd/>
            <a:tailEnd/>
          </a:ln>
        </p:spPr>
      </p:pic>
      <p:sp>
        <p:nvSpPr>
          <p:cNvPr id="2" name="TextBox 1"/>
          <p:cNvSpPr txBox="1"/>
          <p:nvPr/>
        </p:nvSpPr>
        <p:spPr>
          <a:xfrm>
            <a:off x="228600" y="304800"/>
            <a:ext cx="8895448" cy="523220"/>
          </a:xfrm>
          <a:prstGeom prst="rect">
            <a:avLst/>
          </a:prstGeom>
          <a:noFill/>
        </p:spPr>
        <p:txBody>
          <a:bodyPr wrap="none" rtlCol="0">
            <a:spAutoFit/>
          </a:bodyPr>
          <a:lstStyle/>
          <a:p>
            <a:r>
              <a:rPr lang="en-US" sz="2800" b="1" dirty="0" smtClean="0">
                <a:solidFill>
                  <a:schemeClr val="bg1"/>
                </a:solidFill>
              </a:rPr>
              <a:t>Psychological models of motivation and behavioral change</a:t>
            </a:r>
            <a:endParaRPr lang="en-US" sz="2800" b="1" dirty="0">
              <a:solidFill>
                <a:schemeClr val="bg1"/>
              </a:solidFill>
            </a:endParaRPr>
          </a:p>
        </p:txBody>
      </p:sp>
    </p:spTree>
    <p:extLst>
      <p:ext uri="{BB962C8B-B14F-4D97-AF65-F5344CB8AC3E}">
        <p14:creationId xmlns:p14="http://schemas.microsoft.com/office/powerpoint/2010/main" val="333035342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smtClean="0"/>
              <a:t>% Delayed getting prescription drugs or medical services in past year by race/ethnicity, </a:t>
            </a:r>
            <a:br>
              <a:rPr lang="en-US" sz="2600" dirty="0" smtClean="0"/>
            </a:br>
            <a:r>
              <a:rPr lang="en-US" sz="2600" dirty="0" smtClean="0"/>
              <a:t>California Health Interview Survey 2012-2013</a:t>
            </a:r>
            <a:endParaRPr lang="en-US" sz="26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29805711"/>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089875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1143000"/>
          </a:xfrm>
        </p:spPr>
        <p:txBody>
          <a:bodyPr/>
          <a:lstStyle/>
          <a:p>
            <a:r>
              <a:rPr lang="en-US" sz="2800" dirty="0" smtClean="0"/>
              <a:t>% </a:t>
            </a:r>
            <a:r>
              <a:rPr lang="en-US" sz="2800" dirty="0"/>
              <a:t>Delayed getting prescription drugs or medical services in past year </a:t>
            </a:r>
            <a:r>
              <a:rPr lang="en-US" sz="2800" dirty="0" smtClean="0"/>
              <a:t>by Latino ethnicity, </a:t>
            </a:r>
            <a:br>
              <a:rPr lang="en-US" sz="2800" dirty="0" smtClean="0"/>
            </a:br>
            <a:r>
              <a:rPr lang="en-US" sz="2800" dirty="0" smtClean="0"/>
              <a:t>California Health Interview Survey 2012-2013</a:t>
            </a:r>
            <a:endParaRPr lang="en-US" sz="28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34209986"/>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926862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1143000"/>
          </a:xfrm>
        </p:spPr>
        <p:txBody>
          <a:bodyPr/>
          <a:lstStyle/>
          <a:p>
            <a:r>
              <a:rPr lang="en-US" sz="2800" dirty="0" smtClean="0"/>
              <a:t>% </a:t>
            </a:r>
            <a:r>
              <a:rPr lang="en-US" sz="2800" dirty="0"/>
              <a:t>Delayed getting prescription drugs or medical services in past year </a:t>
            </a:r>
            <a:r>
              <a:rPr lang="en-US" sz="2800" dirty="0" smtClean="0"/>
              <a:t>by Asian ethnicity, </a:t>
            </a:r>
            <a:br>
              <a:rPr lang="en-US" sz="2800" dirty="0" smtClean="0"/>
            </a:br>
            <a:r>
              <a:rPr lang="en-US" sz="2800" dirty="0" smtClean="0"/>
              <a:t>California Health Interview Survey 2012-201328</a:t>
            </a:r>
            <a:br>
              <a:rPr lang="en-US" sz="2800" dirty="0" smtClean="0"/>
            </a:br>
            <a:endParaRPr lang="en-US" sz="28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77674250"/>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594897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52800"/>
            <a:ext cx="8229600" cy="2819400"/>
          </a:xfrm>
        </p:spPr>
        <p:txBody>
          <a:bodyPr/>
          <a:lstStyle/>
          <a:p>
            <a:r>
              <a:rPr lang="en-US" dirty="0" smtClean="0"/>
              <a:t>Adherence to breast cancer treatment guidelines</a:t>
            </a:r>
          </a:p>
          <a:p>
            <a:r>
              <a:rPr lang="en-US" dirty="0" smtClean="0"/>
              <a:t>Insured population</a:t>
            </a:r>
          </a:p>
          <a:p>
            <a:r>
              <a:rPr lang="en-US" dirty="0" smtClean="0"/>
              <a:t>Equal-access integrated health care system</a:t>
            </a:r>
          </a:p>
          <a:p>
            <a:r>
              <a:rPr lang="en-US" dirty="0" smtClean="0"/>
              <a:t>Intersectionality of race/ethnicity x SES</a:t>
            </a:r>
            <a:endParaRPr lang="en-US" dirty="0"/>
          </a:p>
        </p:txBody>
      </p:sp>
      <p:pic>
        <p:nvPicPr>
          <p:cNvPr id="4" name="Picture 3"/>
          <p:cNvPicPr>
            <a:picLocks noChangeAspect="1"/>
          </p:cNvPicPr>
          <p:nvPr/>
        </p:nvPicPr>
        <p:blipFill>
          <a:blip r:embed="rId2"/>
          <a:stretch>
            <a:fillRect/>
          </a:stretch>
        </p:blipFill>
        <p:spPr>
          <a:xfrm>
            <a:off x="457200" y="76200"/>
            <a:ext cx="8229600" cy="3218616"/>
          </a:xfrm>
          <a:prstGeom prst="rect">
            <a:avLst/>
          </a:prstGeom>
        </p:spPr>
      </p:pic>
    </p:spTree>
    <p:extLst>
      <p:ext uri="{BB962C8B-B14F-4D97-AF65-F5344CB8AC3E}">
        <p14:creationId xmlns:p14="http://schemas.microsoft.com/office/powerpoint/2010/main" val="29015636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371600" y="114503"/>
            <a:ext cx="5486400" cy="6350495"/>
          </a:xfrm>
          <a:prstGeom prst="rect">
            <a:avLst/>
          </a:prstGeom>
        </p:spPr>
      </p:pic>
      <p:sp>
        <p:nvSpPr>
          <p:cNvPr id="4" name="TextBox 3"/>
          <p:cNvSpPr txBox="1"/>
          <p:nvPr/>
        </p:nvSpPr>
        <p:spPr>
          <a:xfrm>
            <a:off x="152400" y="6564868"/>
            <a:ext cx="3695820" cy="369332"/>
          </a:xfrm>
          <a:prstGeom prst="rect">
            <a:avLst/>
          </a:prstGeom>
          <a:noFill/>
        </p:spPr>
        <p:txBody>
          <a:bodyPr wrap="none" rtlCol="0">
            <a:spAutoFit/>
          </a:bodyPr>
          <a:lstStyle/>
          <a:p>
            <a:r>
              <a:rPr lang="en-US" dirty="0" smtClean="0"/>
              <a:t>Kurian et al. Br Cancer Res Treat 2013</a:t>
            </a:r>
            <a:endParaRPr lang="en-US" dirty="0"/>
          </a:p>
        </p:txBody>
      </p:sp>
      <p:sp>
        <p:nvSpPr>
          <p:cNvPr id="6" name="TextBox 5"/>
          <p:cNvSpPr txBox="1"/>
          <p:nvPr/>
        </p:nvSpPr>
        <p:spPr>
          <a:xfrm>
            <a:off x="6858000" y="4602540"/>
            <a:ext cx="2133600" cy="1569660"/>
          </a:xfrm>
          <a:prstGeom prst="rect">
            <a:avLst/>
          </a:prstGeom>
          <a:noFill/>
        </p:spPr>
        <p:txBody>
          <a:bodyPr wrap="square" rtlCol="0">
            <a:spAutoFit/>
          </a:bodyPr>
          <a:lstStyle/>
          <a:p>
            <a:r>
              <a:rPr lang="en-US" sz="1200" dirty="0" smtClean="0">
                <a:solidFill>
                  <a:schemeClr val="bg1"/>
                </a:solidFill>
              </a:rPr>
              <a:t>Multivariable model adjusted for age, year dx, race x neighborhood SES, marital status, tumor size, lymph node involvement, grade, ER/PR x endocrine therapy, HER2Neu, comorbidities, distance to  facility, surgery</a:t>
            </a:r>
            <a:endParaRPr lang="en-US" sz="1200" dirty="0">
              <a:solidFill>
                <a:schemeClr val="bg1"/>
              </a:solidFill>
            </a:endParaRPr>
          </a:p>
        </p:txBody>
      </p:sp>
    </p:spTree>
    <p:extLst>
      <p:ext uri="{BB962C8B-B14F-4D97-AF65-F5344CB8AC3E}">
        <p14:creationId xmlns:p14="http://schemas.microsoft.com/office/powerpoint/2010/main" val="6698978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3792" y="457200"/>
            <a:ext cx="9044008" cy="4800600"/>
          </a:xfrm>
          <a:prstGeom prst="rect">
            <a:avLst/>
          </a:prstGeom>
        </p:spPr>
      </p:pic>
      <p:sp>
        <p:nvSpPr>
          <p:cNvPr id="4" name="TextBox 3"/>
          <p:cNvSpPr txBox="1"/>
          <p:nvPr/>
        </p:nvSpPr>
        <p:spPr>
          <a:xfrm>
            <a:off x="0" y="6400800"/>
            <a:ext cx="9635531" cy="369332"/>
          </a:xfrm>
          <a:prstGeom prst="rect">
            <a:avLst/>
          </a:prstGeom>
          <a:noFill/>
        </p:spPr>
        <p:txBody>
          <a:bodyPr wrap="square" rtlCol="0">
            <a:spAutoFit/>
          </a:bodyPr>
          <a:lstStyle/>
          <a:p>
            <a:r>
              <a:rPr lang="en-US" dirty="0" smtClean="0"/>
              <a:t>Kurian et al. Br Cancer Res Treat 2013</a:t>
            </a:r>
            <a:endParaRPr lang="en-US" dirty="0"/>
          </a:p>
        </p:txBody>
      </p:sp>
      <p:sp>
        <p:nvSpPr>
          <p:cNvPr id="5" name="TextBox 4"/>
          <p:cNvSpPr txBox="1"/>
          <p:nvPr/>
        </p:nvSpPr>
        <p:spPr>
          <a:xfrm>
            <a:off x="0" y="5334000"/>
            <a:ext cx="7086600" cy="461665"/>
          </a:xfrm>
          <a:prstGeom prst="rect">
            <a:avLst/>
          </a:prstGeom>
          <a:noFill/>
        </p:spPr>
        <p:txBody>
          <a:bodyPr wrap="square" rtlCol="0">
            <a:spAutoFit/>
          </a:bodyPr>
          <a:lstStyle/>
          <a:p>
            <a:r>
              <a:rPr lang="en-US" sz="1200" dirty="0" smtClean="0">
                <a:solidFill>
                  <a:schemeClr val="bg1"/>
                </a:solidFill>
              </a:rPr>
              <a:t>Multivariable model adjusted for age, year dx, race x neighborhood SES, marital status, tumor size, lymph node involvement, grade, ER/PR x endocrine therapy, HER2Neu, comorbidities, distance to  facility, surgery</a:t>
            </a:r>
            <a:endParaRPr lang="en-US" sz="1200" dirty="0">
              <a:solidFill>
                <a:schemeClr val="bg1"/>
              </a:solidFill>
            </a:endParaRPr>
          </a:p>
        </p:txBody>
      </p:sp>
    </p:spTree>
    <p:extLst>
      <p:ext uri="{BB962C8B-B14F-4D97-AF65-F5344CB8AC3E}">
        <p14:creationId xmlns:p14="http://schemas.microsoft.com/office/powerpoint/2010/main" val="417870347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Colorectal cancer screening among South Asian Americans</a:t>
            </a:r>
            <a:endParaRPr lang="en-US" sz="4000" dirty="0"/>
          </a:p>
        </p:txBody>
      </p:sp>
      <p:sp>
        <p:nvSpPr>
          <p:cNvPr id="3" name="Content Placeholder 2"/>
          <p:cNvSpPr>
            <a:spLocks noGrp="1"/>
          </p:cNvSpPr>
          <p:nvPr>
            <p:ph idx="1"/>
          </p:nvPr>
        </p:nvSpPr>
        <p:spPr/>
        <p:txBody>
          <a:bodyPr/>
          <a:lstStyle/>
          <a:p>
            <a:r>
              <a:rPr lang="en-US" sz="2600" dirty="0" smtClean="0"/>
              <a:t>South Asian Americans have among the lowest % of colorectal cancer screening – 60% vs. &gt;70% in other populations</a:t>
            </a:r>
          </a:p>
          <a:p>
            <a:r>
              <a:rPr lang="en-US" sz="2600" dirty="0" smtClean="0"/>
              <a:t>Analysis of CHIS data showed that while immigration and language determinants were important, the factors most strongly associated with screening were being obese and having had a flu shot in the past year</a:t>
            </a:r>
          </a:p>
          <a:p>
            <a:r>
              <a:rPr lang="en-US" sz="2600" dirty="0" smtClean="0"/>
              <a:t>Findings triangulate with qualitative data showing health beliefs, </a:t>
            </a:r>
            <a:r>
              <a:rPr lang="en-US" sz="2600" dirty="0" err="1" smtClean="0"/>
              <a:t>esp</a:t>
            </a:r>
            <a:r>
              <a:rPr lang="en-US" sz="2600" dirty="0" smtClean="0"/>
              <a:t> in preventive care, is important in this population</a:t>
            </a:r>
            <a:endParaRPr lang="en-US" sz="2600" dirty="0"/>
          </a:p>
        </p:txBody>
      </p:sp>
      <p:sp>
        <p:nvSpPr>
          <p:cNvPr id="4" name="TextBox 3"/>
          <p:cNvSpPr txBox="1"/>
          <p:nvPr/>
        </p:nvSpPr>
        <p:spPr>
          <a:xfrm>
            <a:off x="457200" y="6324600"/>
            <a:ext cx="4575227" cy="369332"/>
          </a:xfrm>
          <a:prstGeom prst="rect">
            <a:avLst/>
          </a:prstGeom>
          <a:noFill/>
        </p:spPr>
        <p:txBody>
          <a:bodyPr wrap="none" rtlCol="0">
            <a:spAutoFit/>
          </a:bodyPr>
          <a:lstStyle/>
          <a:p>
            <a:r>
              <a:rPr lang="en-US" dirty="0" smtClean="0"/>
              <a:t>Project funded by CDC (</a:t>
            </a:r>
            <a:r>
              <a:rPr lang="en-US" dirty="0" err="1" smtClean="0"/>
              <a:t>Somsouk</a:t>
            </a:r>
            <a:r>
              <a:rPr lang="en-US" dirty="0" smtClean="0"/>
              <a:t>, Ivey, Gomez)</a:t>
            </a:r>
            <a:endParaRPr lang="en-US" dirty="0"/>
          </a:p>
        </p:txBody>
      </p:sp>
    </p:spTree>
    <p:extLst>
      <p:ext uri="{BB962C8B-B14F-4D97-AF65-F5344CB8AC3E}">
        <p14:creationId xmlns:p14="http://schemas.microsoft.com/office/powerpoint/2010/main" val="24222767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a:t>Explanatory concepts connecting social determinants with behaviors</a:t>
            </a:r>
            <a:br>
              <a:rPr lang="en-US" sz="3000" dirty="0"/>
            </a:br>
            <a:endParaRPr lang="en-US" sz="3000"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37924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pathways</a:t>
            </a:r>
            <a:endParaRPr lang="en-US" dirty="0"/>
          </a:p>
        </p:txBody>
      </p:sp>
      <p:sp>
        <p:nvSpPr>
          <p:cNvPr id="3" name="Content Placeholder 2"/>
          <p:cNvSpPr>
            <a:spLocks noGrp="1"/>
          </p:cNvSpPr>
          <p:nvPr>
            <p:ph idx="1"/>
          </p:nvPr>
        </p:nvSpPr>
        <p:spPr/>
        <p:txBody>
          <a:bodyPr/>
          <a:lstStyle/>
          <a:p>
            <a:r>
              <a:rPr lang="en-US" dirty="0"/>
              <a:t>Affordance model -&gt; Stress pathway</a:t>
            </a:r>
          </a:p>
          <a:p>
            <a:pPr lvl="1"/>
            <a:r>
              <a:rPr lang="en-US" dirty="0"/>
              <a:t>Ex. Adverse childhood </a:t>
            </a:r>
            <a:r>
              <a:rPr lang="en-US" dirty="0" smtClean="0"/>
              <a:t>experiences</a:t>
            </a:r>
          </a:p>
          <a:p>
            <a:r>
              <a:rPr lang="en-US" dirty="0" smtClean="0"/>
              <a:t>Access to resources</a:t>
            </a:r>
          </a:p>
          <a:p>
            <a:r>
              <a:rPr lang="en-US" dirty="0" smtClean="0"/>
              <a:t>Medical mistrust</a:t>
            </a:r>
            <a:endParaRPr lang="en-US" dirty="0"/>
          </a:p>
          <a:p>
            <a:endParaRPr lang="en-US" dirty="0"/>
          </a:p>
        </p:txBody>
      </p:sp>
    </p:spTree>
    <p:extLst>
      <p:ext uri="{BB962C8B-B14F-4D97-AF65-F5344CB8AC3E}">
        <p14:creationId xmlns:p14="http://schemas.microsoft.com/office/powerpoint/2010/main" val="5800979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304800"/>
            <a:ext cx="8229600" cy="11430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0" normalizeH="0" baseline="0" noProof="0" dirty="0" smtClean="0">
                <a:ln>
                  <a:noFill/>
                </a:ln>
                <a:solidFill>
                  <a:schemeClr val="bg1"/>
                </a:solidFill>
                <a:effectLst/>
                <a:uLnTx/>
                <a:uFillTx/>
                <a:latin typeface="+mj-lt"/>
                <a:ea typeface="+mj-ea"/>
                <a:cs typeface="+mj-cs"/>
              </a:rPr>
              <a:t>Environmental Affordances</a:t>
            </a:r>
            <a:endParaRPr kumimoji="0" lang="en-US" sz="4400" b="0" i="0" u="none" strike="noStrike" kern="1200" cap="none" spc="0" normalizeH="0" baseline="0" noProof="0" dirty="0">
              <a:ln>
                <a:noFill/>
              </a:ln>
              <a:solidFill>
                <a:schemeClr val="bg1"/>
              </a:solidFill>
              <a:effectLst/>
              <a:uLnTx/>
              <a:uFillTx/>
              <a:latin typeface="+mj-lt"/>
              <a:ea typeface="+mj-ea"/>
              <a:cs typeface="+mj-cs"/>
            </a:endParaRPr>
          </a:p>
        </p:txBody>
      </p:sp>
      <p:sp>
        <p:nvSpPr>
          <p:cNvPr id="3" name="Rectangle 2"/>
          <p:cNvSpPr/>
          <p:nvPr/>
        </p:nvSpPr>
        <p:spPr>
          <a:xfrm>
            <a:off x="1371600" y="1905000"/>
            <a:ext cx="6858000" cy="2308324"/>
          </a:xfrm>
          <a:prstGeom prst="rect">
            <a:avLst/>
          </a:prstGeom>
        </p:spPr>
        <p:txBody>
          <a:bodyPr wrap="square">
            <a:spAutoFit/>
          </a:bodyPr>
          <a:lstStyle/>
          <a:p>
            <a:r>
              <a:rPr lang="en-US" sz="2400" dirty="0" smtClean="0">
                <a:solidFill>
                  <a:schemeClr val="bg1"/>
                </a:solidFill>
              </a:rPr>
              <a:t>J. J. Gibson:  the actionable properties between the world and a person</a:t>
            </a:r>
          </a:p>
          <a:p>
            <a:endParaRPr lang="en-US" sz="2400" dirty="0" smtClean="0">
              <a:solidFill>
                <a:schemeClr val="bg1"/>
              </a:solidFill>
            </a:endParaRPr>
          </a:p>
          <a:p>
            <a:r>
              <a:rPr lang="en-US" sz="2400" dirty="0" smtClean="0">
                <a:solidFill>
                  <a:schemeClr val="bg1"/>
                </a:solidFill>
              </a:rPr>
              <a:t>relationships between people and their environments that can have an effect on human activity whether or not they are visible, known, or desirable.</a:t>
            </a:r>
            <a:endParaRPr lang="en-US" sz="2400" dirty="0">
              <a:solidFill>
                <a:schemeClr val="bg1"/>
              </a:solidFill>
            </a:endParaRPr>
          </a:p>
        </p:txBody>
      </p:sp>
    </p:spTree>
    <p:extLst>
      <p:ext uri="{BB962C8B-B14F-4D97-AF65-F5344CB8AC3E}">
        <p14:creationId xmlns:p14="http://schemas.microsoft.com/office/powerpoint/2010/main" val="25297211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eory of planned behavior.jpg"/>
          <p:cNvPicPr>
            <a:picLocks noChangeAspect="1"/>
          </p:cNvPicPr>
          <p:nvPr/>
        </p:nvPicPr>
        <p:blipFill>
          <a:blip r:embed="rId2" cstate="print"/>
          <a:stretch>
            <a:fillRect/>
          </a:stretch>
        </p:blipFill>
        <p:spPr>
          <a:xfrm>
            <a:off x="304800" y="1114033"/>
            <a:ext cx="8610600" cy="4524767"/>
          </a:xfrm>
          <a:prstGeom prst="rect">
            <a:avLst/>
          </a:prstGeom>
        </p:spPr>
      </p:pic>
      <p:sp>
        <p:nvSpPr>
          <p:cNvPr id="3" name="TextBox 2"/>
          <p:cNvSpPr txBox="1"/>
          <p:nvPr/>
        </p:nvSpPr>
        <p:spPr>
          <a:xfrm>
            <a:off x="228600" y="304800"/>
            <a:ext cx="8895448" cy="523220"/>
          </a:xfrm>
          <a:prstGeom prst="rect">
            <a:avLst/>
          </a:prstGeom>
          <a:noFill/>
        </p:spPr>
        <p:txBody>
          <a:bodyPr wrap="none" rtlCol="0">
            <a:spAutoFit/>
          </a:bodyPr>
          <a:lstStyle/>
          <a:p>
            <a:r>
              <a:rPr lang="en-US" sz="2800" b="1" dirty="0" smtClean="0">
                <a:solidFill>
                  <a:schemeClr val="bg1"/>
                </a:solidFill>
              </a:rPr>
              <a:t>Psychological models of motivation and behavioral change</a:t>
            </a:r>
            <a:endParaRPr lang="en-US" sz="2800" b="1" dirty="0">
              <a:solidFill>
                <a:schemeClr val="bg1"/>
              </a:solidFill>
            </a:endParaRPr>
          </a:p>
        </p:txBody>
      </p:sp>
    </p:spTree>
    <p:extLst>
      <p:ext uri="{BB962C8B-B14F-4D97-AF65-F5344CB8AC3E}">
        <p14:creationId xmlns:p14="http://schemas.microsoft.com/office/powerpoint/2010/main" val="28368013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372612"/>
            <a:ext cx="7848600" cy="4524315"/>
          </a:xfrm>
          <a:prstGeom prst="rect">
            <a:avLst/>
          </a:prstGeom>
        </p:spPr>
        <p:txBody>
          <a:bodyPr wrap="square">
            <a:spAutoFit/>
          </a:bodyPr>
          <a:lstStyle/>
          <a:p>
            <a:pPr marL="342900" indent="-342900">
              <a:buFont typeface="Arial" panose="020B0604020202020204" pitchFamily="34" charset="0"/>
              <a:buChar char="•"/>
            </a:pPr>
            <a:r>
              <a:rPr lang="en-US" sz="3000" dirty="0" smtClean="0">
                <a:solidFill>
                  <a:schemeClr val="bg1"/>
                </a:solidFill>
              </a:rPr>
              <a:t> Over the life course, Blacks (and other underserved populations) are more likely to engage in coping strategies (i.e., adverse health behaviors) that “preserve” </a:t>
            </a:r>
            <a:r>
              <a:rPr lang="en-US" sz="3000" u="sng" dirty="0" smtClean="0">
                <a:solidFill>
                  <a:schemeClr val="bg1"/>
                </a:solidFill>
              </a:rPr>
              <a:t>mental health</a:t>
            </a:r>
            <a:r>
              <a:rPr lang="en-US" sz="3000" dirty="0" smtClean="0">
                <a:solidFill>
                  <a:schemeClr val="bg1"/>
                </a:solidFill>
              </a:rPr>
              <a:t> </a:t>
            </a:r>
          </a:p>
          <a:p>
            <a:pPr marL="342900" indent="-342900">
              <a:buFont typeface="Arial" panose="020B0604020202020204" pitchFamily="34" charset="0"/>
              <a:buChar char="•"/>
            </a:pPr>
            <a:r>
              <a:rPr lang="en-US" sz="3000" dirty="0" smtClean="0">
                <a:solidFill>
                  <a:schemeClr val="bg1"/>
                </a:solidFill>
              </a:rPr>
              <a:t>However, over time, in concert with social, economic, and environmental stressors, these coping strategies lead to poor </a:t>
            </a:r>
            <a:r>
              <a:rPr lang="en-US" sz="3000" u="sng" dirty="0" smtClean="0">
                <a:solidFill>
                  <a:schemeClr val="bg1"/>
                </a:solidFill>
              </a:rPr>
              <a:t>physical health </a:t>
            </a:r>
            <a:r>
              <a:rPr lang="en-US" sz="3000" dirty="0" smtClean="0">
                <a:solidFill>
                  <a:schemeClr val="bg1"/>
                </a:solidFill>
              </a:rPr>
              <a:t>in middle age and older life</a:t>
            </a:r>
          </a:p>
          <a:p>
            <a:pPr marL="342900" indent="-342900">
              <a:buFont typeface="Arial" panose="020B0604020202020204" pitchFamily="34" charset="0"/>
              <a:buChar char="•"/>
            </a:pPr>
            <a:endParaRPr lang="en-US" sz="2400" dirty="0">
              <a:solidFill>
                <a:schemeClr val="bg1"/>
              </a:solidFill>
            </a:endParaRPr>
          </a:p>
          <a:p>
            <a:r>
              <a:rPr lang="en-US" sz="2400" dirty="0" smtClean="0">
                <a:solidFill>
                  <a:schemeClr val="bg1"/>
                </a:solidFill>
              </a:rPr>
              <a:t>Jackson et al. AJPH 2010</a:t>
            </a:r>
            <a:endParaRPr lang="en-US" sz="2400" dirty="0">
              <a:solidFill>
                <a:schemeClr val="bg1"/>
              </a:solidFill>
            </a:endParaRPr>
          </a:p>
        </p:txBody>
      </p:sp>
      <p:sp>
        <p:nvSpPr>
          <p:cNvPr id="3" name="Title 1"/>
          <p:cNvSpPr txBox="1">
            <a:spLocks/>
          </p:cNvSpPr>
          <p:nvPr/>
        </p:nvSpPr>
        <p:spPr>
          <a:xfrm>
            <a:off x="457200" y="304800"/>
            <a:ext cx="8229600" cy="11430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0" normalizeH="0" baseline="0" noProof="0" dirty="0" smtClean="0">
                <a:ln>
                  <a:noFill/>
                </a:ln>
                <a:solidFill>
                  <a:schemeClr val="bg1"/>
                </a:solidFill>
                <a:effectLst/>
                <a:uLnTx/>
                <a:uFillTx/>
                <a:latin typeface="+mj-lt"/>
                <a:ea typeface="+mj-ea"/>
                <a:cs typeface="+mj-cs"/>
              </a:rPr>
              <a:t>Affordances</a:t>
            </a:r>
            <a:r>
              <a:rPr kumimoji="0" lang="en-US" sz="4400" b="0" i="0" u="none" strike="noStrike" kern="1200" cap="none" spc="0" normalizeH="0" noProof="0" dirty="0" smtClean="0">
                <a:ln>
                  <a:noFill/>
                </a:ln>
                <a:solidFill>
                  <a:schemeClr val="bg1"/>
                </a:solidFill>
                <a:effectLst/>
                <a:uLnTx/>
                <a:uFillTx/>
                <a:latin typeface="+mj-lt"/>
                <a:ea typeface="+mj-ea"/>
                <a:cs typeface="+mj-cs"/>
              </a:rPr>
              <a:t> Model (Jackson)</a:t>
            </a:r>
            <a:endParaRPr kumimoji="0" lang="en-US" sz="4400" b="0" i="0" u="none" strike="noStrike" kern="1200" cap="none" spc="0" normalizeH="0" baseline="0" noProof="0" dirty="0">
              <a:ln>
                <a:noFill/>
              </a:ln>
              <a:solidFill>
                <a:schemeClr val="bg1"/>
              </a:solidFill>
              <a:effectLst/>
              <a:uLnTx/>
              <a:uFillTx/>
              <a:latin typeface="+mj-lt"/>
              <a:ea typeface="+mj-ea"/>
              <a:cs typeface="+mj-cs"/>
            </a:endParaRPr>
          </a:p>
        </p:txBody>
      </p:sp>
    </p:spTree>
    <p:extLst>
      <p:ext uri="{BB962C8B-B14F-4D97-AF65-F5344CB8AC3E}">
        <p14:creationId xmlns:p14="http://schemas.microsoft.com/office/powerpoint/2010/main" val="4433989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l="19583" t="10371" r="20834" b="17037"/>
          <a:stretch>
            <a:fillRect/>
          </a:stretch>
        </p:blipFill>
        <p:spPr bwMode="auto">
          <a:xfrm>
            <a:off x="304800" y="304800"/>
            <a:ext cx="8450425" cy="5791200"/>
          </a:xfrm>
          <a:prstGeom prst="rect">
            <a:avLst/>
          </a:prstGeom>
          <a:noFill/>
          <a:ln w="9525">
            <a:noFill/>
            <a:miter lim="800000"/>
            <a:headEnd/>
            <a:tailEnd/>
          </a:ln>
        </p:spPr>
      </p:pic>
    </p:spTree>
    <p:extLst>
      <p:ext uri="{BB962C8B-B14F-4D97-AF65-F5344CB8AC3E}">
        <p14:creationId xmlns:p14="http://schemas.microsoft.com/office/powerpoint/2010/main" val="410581306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304800" y="304800"/>
            <a:ext cx="8534400" cy="11430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smtClean="0">
                <a:ln>
                  <a:noFill/>
                </a:ln>
                <a:solidFill>
                  <a:schemeClr val="bg1"/>
                </a:solidFill>
                <a:effectLst/>
                <a:uLnTx/>
                <a:uFillTx/>
                <a:latin typeface="+mj-lt"/>
                <a:ea typeface="+mj-ea"/>
                <a:cs typeface="+mj-cs"/>
              </a:rPr>
              <a:t>Lifetime prevalence of DSM IV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smtClean="0">
                <a:ln>
                  <a:noFill/>
                </a:ln>
                <a:solidFill>
                  <a:schemeClr val="bg1"/>
                </a:solidFill>
                <a:effectLst/>
                <a:uLnTx/>
                <a:uFillTx/>
                <a:latin typeface="+mj-lt"/>
                <a:ea typeface="+mj-ea"/>
                <a:cs typeface="+mj-cs"/>
              </a:rPr>
              <a:t>major depressive disorder</a:t>
            </a:r>
            <a:endParaRPr kumimoji="0" lang="en-US" sz="3200" b="0" i="0" u="none" strike="noStrike" kern="1200" cap="none" spc="0" normalizeH="0" baseline="0" noProof="0" dirty="0">
              <a:ln>
                <a:noFill/>
              </a:ln>
              <a:solidFill>
                <a:schemeClr val="bg1"/>
              </a:solidFill>
              <a:effectLst/>
              <a:uLnTx/>
              <a:uFillTx/>
              <a:latin typeface="+mj-lt"/>
              <a:ea typeface="+mj-ea"/>
              <a:cs typeface="+mj-cs"/>
            </a:endParaRPr>
          </a:p>
        </p:txBody>
      </p:sp>
      <p:graphicFrame>
        <p:nvGraphicFramePr>
          <p:cNvPr id="8" name="Chart 7"/>
          <p:cNvGraphicFramePr/>
          <p:nvPr/>
        </p:nvGraphicFramePr>
        <p:xfrm>
          <a:off x="914400" y="1524000"/>
          <a:ext cx="7772400" cy="4495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3216751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l="20833" t="23704" r="22917" b="14815"/>
          <a:stretch>
            <a:fillRect/>
          </a:stretch>
        </p:blipFill>
        <p:spPr bwMode="auto">
          <a:xfrm>
            <a:off x="0" y="228600"/>
            <a:ext cx="9144000" cy="5562600"/>
          </a:xfrm>
          <a:prstGeom prst="rect">
            <a:avLst/>
          </a:prstGeom>
          <a:noFill/>
          <a:ln w="9525">
            <a:noFill/>
            <a:miter lim="800000"/>
            <a:headEnd/>
            <a:tailEnd/>
          </a:ln>
        </p:spPr>
      </p:pic>
    </p:spTree>
    <p:extLst>
      <p:ext uri="{BB962C8B-B14F-4D97-AF65-F5344CB8AC3E}">
        <p14:creationId xmlns:p14="http://schemas.microsoft.com/office/powerpoint/2010/main" val="200445011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l="18334" t="7407" r="19167" b="12593"/>
          <a:stretch>
            <a:fillRect/>
          </a:stretch>
        </p:blipFill>
        <p:spPr bwMode="auto">
          <a:xfrm>
            <a:off x="457200" y="176784"/>
            <a:ext cx="8305800" cy="5980176"/>
          </a:xfrm>
          <a:prstGeom prst="rect">
            <a:avLst/>
          </a:prstGeom>
          <a:noFill/>
          <a:ln w="9525">
            <a:noFill/>
            <a:miter lim="800000"/>
            <a:headEnd/>
            <a:tailEnd/>
          </a:ln>
        </p:spPr>
      </p:pic>
    </p:spTree>
    <p:extLst>
      <p:ext uri="{BB962C8B-B14F-4D97-AF65-F5344CB8AC3E}">
        <p14:creationId xmlns:p14="http://schemas.microsoft.com/office/powerpoint/2010/main" val="260052467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l="12083" t="13333" r="19584" b="29630"/>
          <a:stretch>
            <a:fillRect/>
          </a:stretch>
        </p:blipFill>
        <p:spPr bwMode="auto">
          <a:xfrm>
            <a:off x="0" y="533400"/>
            <a:ext cx="9144000" cy="4876800"/>
          </a:xfrm>
          <a:prstGeom prst="rect">
            <a:avLst/>
          </a:prstGeom>
          <a:noFill/>
          <a:ln w="9525">
            <a:noFill/>
            <a:miter lim="800000"/>
            <a:headEnd/>
            <a:tailEnd/>
          </a:ln>
        </p:spPr>
      </p:pic>
    </p:spTree>
    <p:extLst>
      <p:ext uri="{BB962C8B-B14F-4D97-AF65-F5344CB8AC3E}">
        <p14:creationId xmlns:p14="http://schemas.microsoft.com/office/powerpoint/2010/main" val="266465541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27084" t="31852" r="20416" b="11852"/>
          <a:stretch>
            <a:fillRect/>
          </a:stretch>
        </p:blipFill>
        <p:spPr bwMode="auto">
          <a:xfrm>
            <a:off x="-74195" y="381000"/>
            <a:ext cx="9218195" cy="5560181"/>
          </a:xfrm>
          <a:prstGeom prst="rect">
            <a:avLst/>
          </a:prstGeom>
          <a:noFill/>
          <a:ln w="9525">
            <a:noFill/>
            <a:miter lim="800000"/>
            <a:headEnd/>
            <a:tailEnd/>
          </a:ln>
        </p:spPr>
      </p:pic>
    </p:spTree>
    <p:extLst>
      <p:ext uri="{BB962C8B-B14F-4D97-AF65-F5344CB8AC3E}">
        <p14:creationId xmlns:p14="http://schemas.microsoft.com/office/powerpoint/2010/main" val="177035459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l="16250" t="12593" r="19315" b="25291"/>
          <a:stretch>
            <a:fillRect/>
          </a:stretch>
        </p:blipFill>
        <p:spPr bwMode="auto">
          <a:xfrm>
            <a:off x="0" y="236415"/>
            <a:ext cx="9144000" cy="5783385"/>
          </a:xfrm>
          <a:prstGeom prst="rect">
            <a:avLst/>
          </a:prstGeom>
          <a:noFill/>
          <a:ln w="9525">
            <a:noFill/>
            <a:miter lim="800000"/>
            <a:headEnd/>
            <a:tailEnd/>
          </a:ln>
        </p:spPr>
      </p:pic>
    </p:spTree>
    <p:extLst>
      <p:ext uri="{BB962C8B-B14F-4D97-AF65-F5344CB8AC3E}">
        <p14:creationId xmlns:p14="http://schemas.microsoft.com/office/powerpoint/2010/main" val="301156222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l="19167" t="10370" r="19583" b="8889"/>
          <a:stretch>
            <a:fillRect/>
          </a:stretch>
        </p:blipFill>
        <p:spPr bwMode="auto">
          <a:xfrm>
            <a:off x="381000" y="0"/>
            <a:ext cx="8229600" cy="6102221"/>
          </a:xfrm>
          <a:prstGeom prst="rect">
            <a:avLst/>
          </a:prstGeom>
          <a:noFill/>
          <a:ln w="9525">
            <a:noFill/>
            <a:miter lim="800000"/>
            <a:headEnd/>
            <a:tailEnd/>
          </a:ln>
        </p:spPr>
      </p:pic>
    </p:spTree>
    <p:extLst>
      <p:ext uri="{BB962C8B-B14F-4D97-AF65-F5344CB8AC3E}">
        <p14:creationId xmlns:p14="http://schemas.microsoft.com/office/powerpoint/2010/main" val="10758595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smtClean="0">
                <a:ln>
                  <a:noFill/>
                </a:ln>
                <a:solidFill>
                  <a:schemeClr val="bg1"/>
                </a:solidFill>
                <a:effectLst/>
                <a:uLnTx/>
                <a:uFillTx/>
                <a:latin typeface="+mj-lt"/>
                <a:ea typeface="+mj-ea"/>
                <a:cs typeface="+mj-cs"/>
              </a:rPr>
              <a:t>Stress triggers HPA and SNS Response to improve behavioral response</a:t>
            </a:r>
            <a:endParaRPr kumimoji="0" lang="en-US" sz="4400" b="0" i="0" u="none" strike="noStrike" kern="1200" cap="none" spc="0" normalizeH="0" baseline="0" noProof="0" dirty="0">
              <a:ln>
                <a:noFill/>
              </a:ln>
              <a:solidFill>
                <a:schemeClr val="bg1"/>
              </a:solidFill>
              <a:effectLst/>
              <a:uLnTx/>
              <a:uFillTx/>
              <a:latin typeface="+mj-lt"/>
              <a:ea typeface="+mj-ea"/>
              <a:cs typeface="+mj-cs"/>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1" y="1752601"/>
            <a:ext cx="8714423" cy="44405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1265" y="6343453"/>
            <a:ext cx="4332853" cy="369332"/>
          </a:xfrm>
          <a:prstGeom prst="rect">
            <a:avLst/>
          </a:prstGeom>
          <a:noFill/>
        </p:spPr>
        <p:txBody>
          <a:bodyPr wrap="none" rtlCol="0">
            <a:spAutoFit/>
          </a:bodyPr>
          <a:lstStyle/>
          <a:p>
            <a:r>
              <a:rPr lang="en-US" dirty="0" smtClean="0"/>
              <a:t>McEwen and </a:t>
            </a:r>
            <a:r>
              <a:rPr lang="en-US" dirty="0" err="1" smtClean="0"/>
              <a:t>Gianaros</a:t>
            </a:r>
            <a:r>
              <a:rPr lang="en-US" dirty="0"/>
              <a:t>.</a:t>
            </a:r>
            <a:r>
              <a:rPr lang="en-US" dirty="0" smtClean="0"/>
              <a:t> </a:t>
            </a:r>
            <a:r>
              <a:rPr lang="en-US" dirty="0" err="1"/>
              <a:t>A</a:t>
            </a:r>
            <a:r>
              <a:rPr lang="en-US" dirty="0" err="1" smtClean="0"/>
              <a:t>nnu</a:t>
            </a:r>
            <a:r>
              <a:rPr lang="en-US" dirty="0" smtClean="0"/>
              <a:t> Rev Med, 2011</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98556" y="6107906"/>
            <a:ext cx="7456289" cy="222240"/>
          </a:xfrm>
          <a:prstGeom prst="rect">
            <a:avLst/>
          </a:prstGeom>
        </p:spPr>
        <p:txBody>
          <a:bodyPr wrap="square">
            <a:spAutoFit/>
          </a:bodyPr>
          <a:lstStyle/>
          <a:p>
            <a:r>
              <a:rPr lang="en-US" sz="844" dirty="0">
                <a:solidFill>
                  <a:srgbClr val="000000"/>
                </a:solidFill>
                <a:latin typeface="Gill Sans" charset="0"/>
                <a:ea typeface="ヒラギノ角ゴ ProN W3" charset="-128"/>
                <a:sym typeface="Gill Sans" charset="0"/>
              </a:rPr>
              <a:t>SOURCE: Amended from Solar &amp; Irwin, 2007</a:t>
            </a:r>
          </a:p>
        </p:txBody>
      </p:sp>
      <p:sp>
        <p:nvSpPr>
          <p:cNvPr id="6" name="Rectangle 5"/>
          <p:cNvSpPr/>
          <p:nvPr/>
        </p:nvSpPr>
        <p:spPr bwMode="auto">
          <a:xfrm>
            <a:off x="553641" y="1928812"/>
            <a:ext cx="1804913" cy="3214688"/>
          </a:xfrm>
          <a:prstGeom prst="rect">
            <a:avLst/>
          </a:prstGeom>
          <a:solidFill>
            <a:srgbClr val="66CCFF"/>
          </a:solidFill>
          <a:ln w="25400" cap="flat" cmpd="sng" algn="ctr">
            <a:solidFill>
              <a:srgbClr val="66CCFF"/>
            </a:solidFill>
            <a:prstDash val="solid"/>
            <a:round/>
            <a:headEnd type="none" w="med" len="med"/>
            <a:tailEnd type="none" w="med" len="med"/>
          </a:ln>
          <a:effectLst/>
        </p:spPr>
        <p:txBody>
          <a:bodyPr vert="horz" wrap="square" lIns="64294" tIns="32147" rIns="64294" bIns="32147" numCol="1" rtlCol="0" anchor="t" anchorCtr="0" compatLnSpc="1">
            <a:prstTxWarp prst="textNoShape">
              <a:avLst/>
            </a:prstTxWarp>
          </a:bodyPr>
          <a:lstStyle/>
          <a:p>
            <a:pPr algn="ctr"/>
            <a:endParaRPr lang="en-US" sz="1400" b="1" dirty="0" smtClean="0">
              <a:solidFill>
                <a:prstClr val="black"/>
              </a:solidFill>
              <a:latin typeface="Gill Sans" charset="0"/>
              <a:ea typeface="ヒラギノ角ゴ ProN W3" charset="-128"/>
              <a:sym typeface="Gill Sans" charset="0"/>
            </a:endParaRPr>
          </a:p>
          <a:p>
            <a:pPr algn="ctr"/>
            <a:r>
              <a:rPr lang="en-US" sz="1400" b="1" dirty="0" smtClean="0">
                <a:solidFill>
                  <a:prstClr val="black"/>
                </a:solidFill>
                <a:latin typeface="Gill Sans" charset="0"/>
                <a:ea typeface="ヒラギノ角ゴ ProN W3" charset="-128"/>
                <a:sym typeface="Gill Sans" charset="0"/>
              </a:rPr>
              <a:t>Socioeconomic &amp; political context</a:t>
            </a:r>
          </a:p>
          <a:p>
            <a:pPr algn="ctr"/>
            <a:endParaRPr lang="en-US" sz="1400" b="1" dirty="0">
              <a:solidFill>
                <a:prstClr val="black"/>
              </a:solidFill>
              <a:latin typeface="Gill Sans" charset="0"/>
              <a:ea typeface="ヒラギノ角ゴ ProN W3" charset="-128"/>
              <a:sym typeface="Gill Sans" charset="0"/>
            </a:endParaRPr>
          </a:p>
          <a:p>
            <a:pPr algn="ctr"/>
            <a:r>
              <a:rPr lang="en-US" sz="1400" b="1" dirty="0" smtClean="0">
                <a:solidFill>
                  <a:prstClr val="black"/>
                </a:solidFill>
                <a:latin typeface="Gill Sans" charset="0"/>
                <a:ea typeface="ヒラギノ角ゴ ProN W3" charset="-128"/>
                <a:sym typeface="Gill Sans" charset="0"/>
              </a:rPr>
              <a:t>Governance</a:t>
            </a:r>
          </a:p>
          <a:p>
            <a:pPr algn="ctr"/>
            <a:endParaRPr lang="en-US" sz="1400" b="1" dirty="0" smtClean="0">
              <a:solidFill>
                <a:prstClr val="black"/>
              </a:solidFill>
              <a:latin typeface="Gill Sans" charset="0"/>
              <a:ea typeface="ヒラギノ角ゴ ProN W3" charset="-128"/>
              <a:sym typeface="Gill Sans" charset="0"/>
            </a:endParaRPr>
          </a:p>
          <a:p>
            <a:pPr algn="ctr"/>
            <a:r>
              <a:rPr lang="en-US" sz="1400" b="1" dirty="0" smtClean="0">
                <a:solidFill>
                  <a:prstClr val="black"/>
                </a:solidFill>
                <a:latin typeface="Gill Sans" charset="0"/>
                <a:ea typeface="ヒラギノ角ゴ ProN W3" charset="-128"/>
                <a:sym typeface="Gill Sans" charset="0"/>
              </a:rPr>
              <a:t>Policy (Macroeconomic, Social, Health)</a:t>
            </a:r>
          </a:p>
          <a:p>
            <a:pPr algn="ctr"/>
            <a:endParaRPr lang="en-US" sz="1400" b="1" dirty="0" smtClean="0">
              <a:solidFill>
                <a:prstClr val="black"/>
              </a:solidFill>
              <a:latin typeface="Gill Sans" charset="0"/>
              <a:ea typeface="ヒラギノ角ゴ ProN W3" charset="-128"/>
              <a:sym typeface="Gill Sans" charset="0"/>
            </a:endParaRPr>
          </a:p>
          <a:p>
            <a:pPr algn="ctr"/>
            <a:r>
              <a:rPr lang="en-US" sz="1400" b="1" dirty="0" smtClean="0">
                <a:solidFill>
                  <a:prstClr val="black"/>
                </a:solidFill>
                <a:latin typeface="Gill Sans" charset="0"/>
                <a:ea typeface="ヒラギノ角ゴ ProN W3" charset="-128"/>
                <a:sym typeface="Gill Sans" charset="0"/>
              </a:rPr>
              <a:t>Cultural and societal norms and values</a:t>
            </a:r>
            <a:endParaRPr lang="en-US" sz="1400" b="1" dirty="0">
              <a:solidFill>
                <a:prstClr val="black"/>
              </a:solidFill>
              <a:latin typeface="Gill Sans" charset="0"/>
              <a:ea typeface="ヒラギノ角ゴ ProN W3" charset="-128"/>
              <a:sym typeface="Gill Sans" charset="0"/>
            </a:endParaRPr>
          </a:p>
        </p:txBody>
      </p:sp>
      <p:sp>
        <p:nvSpPr>
          <p:cNvPr id="7" name="Rectangle 6"/>
          <p:cNvSpPr/>
          <p:nvPr/>
        </p:nvSpPr>
        <p:spPr bwMode="auto">
          <a:xfrm>
            <a:off x="2890539" y="2732484"/>
            <a:ext cx="1735931" cy="638026"/>
          </a:xfrm>
          <a:prstGeom prst="rect">
            <a:avLst/>
          </a:prstGeom>
          <a:solidFill>
            <a:srgbClr val="0099FF"/>
          </a:solidFill>
          <a:ln w="25400" cap="flat" cmpd="sng" algn="ctr">
            <a:solidFill>
              <a:srgbClr val="0099FF"/>
            </a:solidFill>
            <a:prstDash val="solid"/>
            <a:round/>
            <a:headEnd type="none" w="med" len="med"/>
            <a:tailEnd type="none" w="med" len="med"/>
          </a:ln>
          <a:effectLst/>
        </p:spPr>
        <p:txBody>
          <a:bodyPr vert="horz" wrap="square" lIns="64294" tIns="32147" rIns="64294" bIns="32147" numCol="1" rtlCol="0" anchor="ctr" anchorCtr="0" compatLnSpc="1">
            <a:prstTxWarp prst="textNoShape">
              <a:avLst/>
            </a:prstTxWarp>
          </a:bodyPr>
          <a:lstStyle/>
          <a:p>
            <a:pPr algn="ctr"/>
            <a:r>
              <a:rPr lang="en-US" sz="1400" b="1" dirty="0" smtClean="0">
                <a:solidFill>
                  <a:prstClr val="white"/>
                </a:solidFill>
                <a:latin typeface="Gill Sans" charset="0"/>
                <a:ea typeface="ヒラギノ角ゴ ProN W3" charset="-128"/>
                <a:cs typeface="ヒラギノ角ゴ ProN W3" charset="-128"/>
                <a:sym typeface="Gill Sans" charset="0"/>
              </a:rPr>
              <a:t>Social Position</a:t>
            </a:r>
            <a:endParaRPr lang="en-US" sz="1400" b="1" dirty="0">
              <a:solidFill>
                <a:prstClr val="white"/>
              </a:solidFill>
              <a:latin typeface="Gill Sans" charset="0"/>
              <a:ea typeface="ヒラギノ角ゴ ProN W3" charset="-128"/>
              <a:cs typeface="ヒラギノ角ゴ ProN W3" charset="-128"/>
              <a:sym typeface="Gill Sans" charset="0"/>
            </a:endParaRPr>
          </a:p>
        </p:txBody>
      </p:sp>
      <p:sp>
        <p:nvSpPr>
          <p:cNvPr id="8" name="Rectangle 7"/>
          <p:cNvSpPr/>
          <p:nvPr/>
        </p:nvSpPr>
        <p:spPr bwMode="auto">
          <a:xfrm>
            <a:off x="2890539" y="3465123"/>
            <a:ext cx="1735931" cy="1812428"/>
          </a:xfrm>
          <a:prstGeom prst="rect">
            <a:avLst/>
          </a:prstGeom>
          <a:solidFill>
            <a:srgbClr val="0099FF"/>
          </a:solidFill>
          <a:ln w="25400" cap="flat" cmpd="sng" algn="ctr">
            <a:solidFill>
              <a:srgbClr val="0099FF"/>
            </a:solidFill>
            <a:prstDash val="solid"/>
            <a:round/>
            <a:headEnd type="none" w="med" len="med"/>
            <a:tailEnd type="none" w="med" len="med"/>
          </a:ln>
          <a:effectLst/>
        </p:spPr>
        <p:txBody>
          <a:bodyPr vert="horz" wrap="square" lIns="64294" tIns="32147" rIns="64294" bIns="32147" numCol="1" rtlCol="0" anchor="ctr" anchorCtr="0" compatLnSpc="1">
            <a:prstTxWarp prst="textNoShape">
              <a:avLst/>
            </a:prstTxWarp>
          </a:bodyPr>
          <a:lstStyle/>
          <a:p>
            <a:pPr algn="ctr">
              <a:lnSpc>
                <a:spcPct val="150000"/>
              </a:lnSpc>
            </a:pPr>
            <a:r>
              <a:rPr lang="en-US" sz="1400" b="1" dirty="0" smtClean="0">
                <a:solidFill>
                  <a:prstClr val="white"/>
                </a:solidFill>
                <a:latin typeface="Gill Sans" charset="0"/>
                <a:ea typeface="ヒラギノ角ゴ ProN W3" charset="-128"/>
                <a:sym typeface="Gill Sans" charset="0"/>
              </a:rPr>
              <a:t>Education</a:t>
            </a:r>
          </a:p>
          <a:p>
            <a:pPr algn="ctr">
              <a:lnSpc>
                <a:spcPct val="150000"/>
              </a:lnSpc>
            </a:pPr>
            <a:r>
              <a:rPr lang="en-US" sz="1400" b="1" dirty="0" smtClean="0">
                <a:solidFill>
                  <a:prstClr val="white"/>
                </a:solidFill>
                <a:latin typeface="Gill Sans" charset="0"/>
                <a:ea typeface="ヒラギノ角ゴ ProN W3" charset="-128"/>
                <a:sym typeface="Gill Sans" charset="0"/>
              </a:rPr>
              <a:t>Occupation</a:t>
            </a:r>
          </a:p>
          <a:p>
            <a:pPr algn="ctr">
              <a:lnSpc>
                <a:spcPct val="150000"/>
              </a:lnSpc>
            </a:pPr>
            <a:r>
              <a:rPr lang="en-US" sz="1400" b="1" dirty="0" smtClean="0">
                <a:solidFill>
                  <a:prstClr val="white"/>
                </a:solidFill>
                <a:latin typeface="Gill Sans" charset="0"/>
                <a:ea typeface="ヒラギノ角ゴ ProN W3" charset="-128"/>
                <a:sym typeface="Gill Sans" charset="0"/>
              </a:rPr>
              <a:t>Income</a:t>
            </a:r>
          </a:p>
          <a:p>
            <a:pPr algn="ctr">
              <a:lnSpc>
                <a:spcPct val="150000"/>
              </a:lnSpc>
            </a:pPr>
            <a:r>
              <a:rPr lang="en-US" sz="1400" b="1" dirty="0" smtClean="0">
                <a:solidFill>
                  <a:prstClr val="white"/>
                </a:solidFill>
                <a:latin typeface="Gill Sans" charset="0"/>
                <a:ea typeface="ヒラギノ角ゴ ProN W3" charset="-128"/>
                <a:sym typeface="Gill Sans" charset="0"/>
              </a:rPr>
              <a:t>Gender</a:t>
            </a:r>
          </a:p>
          <a:p>
            <a:pPr algn="ctr">
              <a:lnSpc>
                <a:spcPct val="150000"/>
              </a:lnSpc>
            </a:pPr>
            <a:r>
              <a:rPr lang="en-US" sz="1400" b="1" dirty="0" smtClean="0">
                <a:solidFill>
                  <a:prstClr val="white"/>
                </a:solidFill>
                <a:latin typeface="Gill Sans" charset="0"/>
                <a:ea typeface="ヒラギノ角ゴ ProN W3" charset="-128"/>
                <a:sym typeface="Gill Sans" charset="0"/>
              </a:rPr>
              <a:t>Ethnicity/Race</a:t>
            </a:r>
            <a:endParaRPr lang="en-US" sz="1400" b="1" dirty="0">
              <a:solidFill>
                <a:prstClr val="white"/>
              </a:solidFill>
              <a:latin typeface="Gill Sans" charset="0"/>
              <a:ea typeface="ヒラギノ角ゴ ProN W3" charset="-128"/>
              <a:sym typeface="Gill Sans" charset="0"/>
            </a:endParaRPr>
          </a:p>
        </p:txBody>
      </p:sp>
      <p:sp>
        <p:nvSpPr>
          <p:cNvPr id="9" name="Rectangle 8"/>
          <p:cNvSpPr/>
          <p:nvPr/>
        </p:nvSpPr>
        <p:spPr bwMode="auto">
          <a:xfrm>
            <a:off x="5095280" y="2732484"/>
            <a:ext cx="1778794" cy="1810941"/>
          </a:xfrm>
          <a:prstGeom prst="rect">
            <a:avLst/>
          </a:prstGeom>
          <a:solidFill>
            <a:srgbClr val="003366"/>
          </a:solidFill>
          <a:ln w="25400" cap="flat" cmpd="sng" algn="ctr">
            <a:solidFill>
              <a:srgbClr val="003366"/>
            </a:solidFill>
            <a:prstDash val="solid"/>
            <a:round/>
            <a:headEnd type="none" w="med" len="med"/>
            <a:tailEnd type="none" w="med" len="med"/>
          </a:ln>
          <a:effectLst/>
        </p:spPr>
        <p:txBody>
          <a:bodyPr vert="horz" wrap="square" lIns="64294" tIns="32147" rIns="64294" bIns="32147" numCol="1" rtlCol="0" anchor="t" anchorCtr="0" compatLnSpc="1">
            <a:prstTxWarp prst="textNoShape">
              <a:avLst/>
            </a:prstTxWarp>
          </a:bodyPr>
          <a:lstStyle/>
          <a:p>
            <a:pPr algn="ctr">
              <a:spcBef>
                <a:spcPts val="1200"/>
              </a:spcBef>
            </a:pPr>
            <a:r>
              <a:rPr lang="en-US" sz="1400" dirty="0" smtClean="0">
                <a:solidFill>
                  <a:prstClr val="white"/>
                </a:solidFill>
                <a:latin typeface="Gill Sans" charset="0"/>
                <a:ea typeface="ヒラギノ角ゴ ProN W3" charset="-128"/>
                <a:cs typeface="ヒラギノ角ゴ ProN W3" charset="-128"/>
                <a:sym typeface="Gill Sans" charset="0"/>
              </a:rPr>
              <a:t>Material circumstances</a:t>
            </a:r>
          </a:p>
          <a:p>
            <a:pPr algn="ctr">
              <a:lnSpc>
                <a:spcPct val="150000"/>
              </a:lnSpc>
            </a:pPr>
            <a:r>
              <a:rPr lang="en-US" sz="1400" dirty="0" smtClean="0">
                <a:solidFill>
                  <a:prstClr val="white"/>
                </a:solidFill>
                <a:latin typeface="Gill Sans" charset="0"/>
                <a:ea typeface="ヒラギノ角ゴ ProN W3" charset="-128"/>
                <a:sym typeface="Gill Sans" charset="0"/>
              </a:rPr>
              <a:t>Social cohesion</a:t>
            </a:r>
          </a:p>
          <a:p>
            <a:pPr algn="ctr">
              <a:lnSpc>
                <a:spcPct val="150000"/>
              </a:lnSpc>
            </a:pPr>
            <a:r>
              <a:rPr lang="en-US" sz="1400" dirty="0" smtClean="0">
                <a:solidFill>
                  <a:prstClr val="white"/>
                </a:solidFill>
                <a:latin typeface="Gill Sans" charset="0"/>
                <a:ea typeface="ヒラギノ角ゴ ProN W3" charset="-128"/>
                <a:cs typeface="ヒラギノ角ゴ ProN W3" charset="-128"/>
                <a:sym typeface="Gill Sans" charset="0"/>
              </a:rPr>
              <a:t>Psychosocial factors</a:t>
            </a:r>
          </a:p>
          <a:p>
            <a:pPr algn="ctr">
              <a:lnSpc>
                <a:spcPct val="150000"/>
              </a:lnSpc>
            </a:pPr>
            <a:r>
              <a:rPr lang="en-US" sz="1400" dirty="0" smtClean="0">
                <a:solidFill>
                  <a:prstClr val="white"/>
                </a:solidFill>
                <a:latin typeface="Gill Sans" charset="0"/>
                <a:ea typeface="ヒラギノ角ゴ ProN W3" charset="-128"/>
                <a:sym typeface="Gill Sans" charset="0"/>
              </a:rPr>
              <a:t>Behaviors</a:t>
            </a:r>
          </a:p>
          <a:p>
            <a:pPr algn="ctr">
              <a:lnSpc>
                <a:spcPct val="150000"/>
              </a:lnSpc>
            </a:pPr>
            <a:r>
              <a:rPr lang="en-US" sz="1400" dirty="0" smtClean="0">
                <a:solidFill>
                  <a:prstClr val="white"/>
                </a:solidFill>
                <a:latin typeface="Gill Sans" charset="0"/>
                <a:ea typeface="ヒラギノ角ゴ ProN W3" charset="-128"/>
                <a:cs typeface="ヒラギノ角ゴ ProN W3" charset="-128"/>
                <a:sym typeface="Gill Sans" charset="0"/>
              </a:rPr>
              <a:t>Biological factors</a:t>
            </a:r>
            <a:endParaRPr lang="en-US" sz="1400" dirty="0">
              <a:solidFill>
                <a:prstClr val="white"/>
              </a:solidFill>
              <a:latin typeface="Gill Sans" charset="0"/>
              <a:ea typeface="ヒラギノ角ゴ ProN W3" charset="-128"/>
              <a:cs typeface="ヒラギノ角ゴ ProN W3" charset="-128"/>
              <a:sym typeface="Gill Sans" charset="0"/>
            </a:endParaRPr>
          </a:p>
        </p:txBody>
      </p:sp>
      <p:sp>
        <p:nvSpPr>
          <p:cNvPr id="11" name="Rectangle 10"/>
          <p:cNvSpPr/>
          <p:nvPr/>
        </p:nvSpPr>
        <p:spPr bwMode="auto">
          <a:xfrm>
            <a:off x="5017813" y="4942128"/>
            <a:ext cx="2072359" cy="385763"/>
          </a:xfrm>
          <a:prstGeom prst="rect">
            <a:avLst/>
          </a:prstGeom>
          <a:noFill/>
          <a:ln w="76200" cap="flat" cmpd="sng" algn="ctr">
            <a:solidFill>
              <a:srgbClr val="003366"/>
            </a:solidFill>
            <a:prstDash val="solid"/>
            <a:round/>
            <a:headEnd type="none" w="med" len="med"/>
            <a:tailEnd type="none" w="med" len="med"/>
          </a:ln>
          <a:effectLst/>
        </p:spPr>
        <p:txBody>
          <a:bodyPr vert="horz" wrap="square" lIns="64294" tIns="32147" rIns="64294" bIns="32147" numCol="1" rtlCol="0" anchor="ctr" anchorCtr="0" compatLnSpc="1">
            <a:prstTxWarp prst="textNoShape">
              <a:avLst/>
            </a:prstTxWarp>
          </a:bodyPr>
          <a:lstStyle/>
          <a:p>
            <a:pPr algn="ctr"/>
            <a:r>
              <a:rPr lang="en-US" sz="1400" b="1" dirty="0" smtClean="0">
                <a:solidFill>
                  <a:srgbClr val="000000"/>
                </a:solidFill>
                <a:latin typeface="Gill Sans" charset="0"/>
                <a:ea typeface="ヒラギノ角ゴ ProN W3" charset="-128"/>
                <a:sym typeface="Gill Sans" charset="0"/>
              </a:rPr>
              <a:t>Health-Care System</a:t>
            </a:r>
            <a:endParaRPr lang="en-US" sz="1400" b="1" dirty="0">
              <a:solidFill>
                <a:srgbClr val="000000"/>
              </a:solidFill>
              <a:latin typeface="Gill Sans" charset="0"/>
              <a:ea typeface="ヒラギノ角ゴ ProN W3" charset="-128"/>
              <a:sym typeface="Gill Sans" charset="0"/>
            </a:endParaRPr>
          </a:p>
        </p:txBody>
      </p:sp>
      <p:sp>
        <p:nvSpPr>
          <p:cNvPr id="12" name="Isosceles Triangle 11"/>
          <p:cNvSpPr/>
          <p:nvPr/>
        </p:nvSpPr>
        <p:spPr bwMode="auto">
          <a:xfrm rot="5400000">
            <a:off x="2531566" y="3195935"/>
            <a:ext cx="169664" cy="160734"/>
          </a:xfrm>
          <a:prstGeom prst="triangle">
            <a:avLst/>
          </a:prstGeom>
          <a:solidFill>
            <a:srgbClr val="66CCFF"/>
          </a:solidFill>
          <a:ln w="25400" cap="flat" cmpd="sng" algn="ctr">
            <a:solidFill>
              <a:srgbClr val="66CCFF"/>
            </a:solidFill>
            <a:prstDash val="solid"/>
            <a:round/>
            <a:headEnd type="none" w="med" len="med"/>
            <a:tailEnd type="none" w="med" len="med"/>
          </a:ln>
          <a:effectLst/>
        </p:spPr>
        <p:txBody>
          <a:bodyPr vert="horz" wrap="square" lIns="64294" tIns="32147" rIns="64294" bIns="32147" numCol="1" rtlCol="0" anchor="t" anchorCtr="0" compatLnSpc="1">
            <a:prstTxWarp prst="textNoShape">
              <a:avLst/>
            </a:prstTxWarp>
          </a:bodyPr>
          <a:lstStyle/>
          <a:p>
            <a:pPr algn="ctr"/>
            <a:endParaRPr lang="en-US" sz="2953">
              <a:solidFill>
                <a:srgbClr val="000000"/>
              </a:solidFill>
              <a:latin typeface="Gill Sans" charset="0"/>
              <a:ea typeface="ヒラギノ角ゴ ProN W3" charset="-128"/>
              <a:cs typeface="ヒラギノ角ゴ ProN W3" charset="-128"/>
              <a:sym typeface="Gill Sans" charset="0"/>
            </a:endParaRPr>
          </a:p>
        </p:txBody>
      </p:sp>
      <p:sp>
        <p:nvSpPr>
          <p:cNvPr id="13" name="Isosceles Triangle 12"/>
          <p:cNvSpPr/>
          <p:nvPr/>
        </p:nvSpPr>
        <p:spPr bwMode="auto">
          <a:xfrm rot="5400000">
            <a:off x="2531566" y="3884116"/>
            <a:ext cx="169664" cy="160734"/>
          </a:xfrm>
          <a:prstGeom prst="triangle">
            <a:avLst/>
          </a:prstGeom>
          <a:solidFill>
            <a:srgbClr val="66CCFF"/>
          </a:solidFill>
          <a:ln w="25400" cap="flat" cmpd="sng" algn="ctr">
            <a:solidFill>
              <a:srgbClr val="66CCFF"/>
            </a:solidFill>
            <a:prstDash val="solid"/>
            <a:round/>
            <a:headEnd type="none" w="med" len="med"/>
            <a:tailEnd type="none" w="med" len="med"/>
          </a:ln>
          <a:effectLst/>
        </p:spPr>
        <p:txBody>
          <a:bodyPr vert="horz" wrap="square" lIns="64294" tIns="32147" rIns="64294" bIns="32147" numCol="1" rtlCol="0" anchor="t" anchorCtr="0" compatLnSpc="1">
            <a:prstTxWarp prst="textNoShape">
              <a:avLst/>
            </a:prstTxWarp>
          </a:bodyPr>
          <a:lstStyle/>
          <a:p>
            <a:pPr algn="ctr"/>
            <a:endParaRPr lang="en-US" sz="2953">
              <a:solidFill>
                <a:srgbClr val="000000"/>
              </a:solidFill>
              <a:latin typeface="Gill Sans" charset="0"/>
              <a:ea typeface="ヒラギノ角ゴ ProN W3" charset="-128"/>
              <a:cs typeface="ヒラギノ角ゴ ProN W3" charset="-128"/>
              <a:sym typeface="Gill Sans" charset="0"/>
            </a:endParaRPr>
          </a:p>
        </p:txBody>
      </p:sp>
      <p:sp>
        <p:nvSpPr>
          <p:cNvPr id="14" name="Isosceles Triangle 13"/>
          <p:cNvSpPr/>
          <p:nvPr/>
        </p:nvSpPr>
        <p:spPr bwMode="auto">
          <a:xfrm rot="16200000" flipH="1">
            <a:off x="2531566" y="3540026"/>
            <a:ext cx="169664" cy="160734"/>
          </a:xfrm>
          <a:prstGeom prst="triangle">
            <a:avLst/>
          </a:prstGeom>
          <a:solidFill>
            <a:srgbClr val="0099FF"/>
          </a:solidFill>
          <a:ln w="25400" cap="flat" cmpd="sng" algn="ctr">
            <a:solidFill>
              <a:srgbClr val="0099FF"/>
            </a:solidFill>
            <a:prstDash val="solid"/>
            <a:round/>
            <a:headEnd type="none" w="med" len="med"/>
            <a:tailEnd type="none" w="med" len="med"/>
          </a:ln>
          <a:effectLst/>
        </p:spPr>
        <p:txBody>
          <a:bodyPr vert="horz" wrap="square" lIns="64294" tIns="32147" rIns="64294" bIns="32147" numCol="1" rtlCol="0" anchor="t" anchorCtr="0" compatLnSpc="1">
            <a:prstTxWarp prst="textNoShape">
              <a:avLst/>
            </a:prstTxWarp>
          </a:bodyPr>
          <a:lstStyle/>
          <a:p>
            <a:pPr algn="ctr"/>
            <a:endParaRPr lang="en-US" sz="2953">
              <a:solidFill>
                <a:srgbClr val="000000"/>
              </a:solidFill>
              <a:latin typeface="Gill Sans" charset="0"/>
              <a:ea typeface="ヒラギノ角ゴ ProN W3" charset="-128"/>
              <a:cs typeface="ヒラギノ角ゴ ProN W3" charset="-128"/>
              <a:sym typeface="Gill Sans" charset="0"/>
            </a:endParaRPr>
          </a:p>
        </p:txBody>
      </p:sp>
      <p:sp>
        <p:nvSpPr>
          <p:cNvPr id="15" name="Isosceles Triangle 14"/>
          <p:cNvSpPr/>
          <p:nvPr/>
        </p:nvSpPr>
        <p:spPr bwMode="auto">
          <a:xfrm rot="16200000" flipH="1">
            <a:off x="2531566" y="4228207"/>
            <a:ext cx="169664" cy="160734"/>
          </a:xfrm>
          <a:prstGeom prst="triangle">
            <a:avLst/>
          </a:prstGeom>
          <a:solidFill>
            <a:srgbClr val="0099FF"/>
          </a:solidFill>
          <a:ln w="25400" cap="flat" cmpd="sng" algn="ctr">
            <a:solidFill>
              <a:srgbClr val="0099FF"/>
            </a:solidFill>
            <a:prstDash val="solid"/>
            <a:round/>
            <a:headEnd type="none" w="med" len="med"/>
            <a:tailEnd type="none" w="med" len="med"/>
          </a:ln>
          <a:effectLst/>
        </p:spPr>
        <p:txBody>
          <a:bodyPr vert="horz" wrap="square" lIns="64294" tIns="32147" rIns="64294" bIns="32147" numCol="1" rtlCol="0" anchor="t" anchorCtr="0" compatLnSpc="1">
            <a:prstTxWarp prst="textNoShape">
              <a:avLst/>
            </a:prstTxWarp>
          </a:bodyPr>
          <a:lstStyle/>
          <a:p>
            <a:pPr algn="ctr"/>
            <a:endParaRPr lang="en-US" sz="2953">
              <a:solidFill>
                <a:srgbClr val="000000"/>
              </a:solidFill>
              <a:latin typeface="Gill Sans" charset="0"/>
              <a:ea typeface="ヒラギノ角ゴ ProN W3" charset="-128"/>
              <a:cs typeface="ヒラギノ角ゴ ProN W3" charset="-128"/>
              <a:sym typeface="Gill Sans" charset="0"/>
            </a:endParaRPr>
          </a:p>
        </p:txBody>
      </p:sp>
      <p:sp>
        <p:nvSpPr>
          <p:cNvPr id="16" name="Isosceles Triangle 15"/>
          <p:cNvSpPr/>
          <p:nvPr/>
        </p:nvSpPr>
        <p:spPr bwMode="auto">
          <a:xfrm rot="5400000">
            <a:off x="4802386" y="3165574"/>
            <a:ext cx="169664" cy="160734"/>
          </a:xfrm>
          <a:prstGeom prst="triangle">
            <a:avLst/>
          </a:prstGeom>
          <a:solidFill>
            <a:srgbClr val="0099FF"/>
          </a:solidFill>
          <a:ln w="25400" cap="flat" cmpd="sng" algn="ctr">
            <a:solidFill>
              <a:srgbClr val="0099FF"/>
            </a:solidFill>
            <a:prstDash val="solid"/>
            <a:round/>
            <a:headEnd type="none" w="med" len="med"/>
            <a:tailEnd type="none" w="med" len="med"/>
          </a:ln>
          <a:effectLst/>
        </p:spPr>
        <p:txBody>
          <a:bodyPr vert="horz" wrap="square" lIns="64294" tIns="32147" rIns="64294" bIns="32147" numCol="1" rtlCol="0" anchor="t" anchorCtr="0" compatLnSpc="1">
            <a:prstTxWarp prst="textNoShape">
              <a:avLst/>
            </a:prstTxWarp>
          </a:bodyPr>
          <a:lstStyle/>
          <a:p>
            <a:pPr algn="ctr"/>
            <a:endParaRPr lang="en-US" sz="2953">
              <a:solidFill>
                <a:srgbClr val="000000"/>
              </a:solidFill>
              <a:latin typeface="Gill Sans" charset="0"/>
              <a:ea typeface="ヒラギノ角ゴ ProN W3" charset="-128"/>
              <a:cs typeface="ヒラギノ角ゴ ProN W3" charset="-128"/>
              <a:sym typeface="Gill Sans" charset="0"/>
            </a:endParaRPr>
          </a:p>
        </p:txBody>
      </p:sp>
      <p:sp>
        <p:nvSpPr>
          <p:cNvPr id="17" name="Isosceles Triangle 16"/>
          <p:cNvSpPr/>
          <p:nvPr/>
        </p:nvSpPr>
        <p:spPr bwMode="auto">
          <a:xfrm rot="5400000">
            <a:off x="4802386" y="3616524"/>
            <a:ext cx="169664" cy="160734"/>
          </a:xfrm>
          <a:prstGeom prst="triangle">
            <a:avLst/>
          </a:prstGeom>
          <a:solidFill>
            <a:srgbClr val="0099FF"/>
          </a:solidFill>
          <a:ln w="25400" cap="flat" cmpd="sng" algn="ctr">
            <a:solidFill>
              <a:srgbClr val="0099FF"/>
            </a:solidFill>
            <a:prstDash val="solid"/>
            <a:round/>
            <a:headEnd type="none" w="med" len="med"/>
            <a:tailEnd type="none" w="med" len="med"/>
          </a:ln>
          <a:effectLst/>
        </p:spPr>
        <p:txBody>
          <a:bodyPr vert="horz" wrap="square" lIns="64294" tIns="32147" rIns="64294" bIns="32147" numCol="1" rtlCol="0" anchor="t" anchorCtr="0" compatLnSpc="1">
            <a:prstTxWarp prst="textNoShape">
              <a:avLst/>
            </a:prstTxWarp>
          </a:bodyPr>
          <a:lstStyle/>
          <a:p>
            <a:pPr algn="ctr"/>
            <a:endParaRPr lang="en-US" sz="2953">
              <a:solidFill>
                <a:srgbClr val="000000"/>
              </a:solidFill>
              <a:latin typeface="Gill Sans" charset="0"/>
              <a:ea typeface="ヒラギノ角ゴ ProN W3" charset="-128"/>
              <a:cs typeface="ヒラギノ角ゴ ProN W3" charset="-128"/>
              <a:sym typeface="Gill Sans" charset="0"/>
            </a:endParaRPr>
          </a:p>
        </p:txBody>
      </p:sp>
      <p:sp>
        <p:nvSpPr>
          <p:cNvPr id="18" name="Isosceles Triangle 17"/>
          <p:cNvSpPr/>
          <p:nvPr/>
        </p:nvSpPr>
        <p:spPr bwMode="auto">
          <a:xfrm rot="5400000">
            <a:off x="4802386" y="4067473"/>
            <a:ext cx="169664" cy="160734"/>
          </a:xfrm>
          <a:prstGeom prst="triangle">
            <a:avLst/>
          </a:prstGeom>
          <a:solidFill>
            <a:srgbClr val="0099FF"/>
          </a:solidFill>
          <a:ln w="25400" cap="flat" cmpd="sng" algn="ctr">
            <a:solidFill>
              <a:srgbClr val="0099FF"/>
            </a:solidFill>
            <a:prstDash val="solid"/>
            <a:round/>
            <a:headEnd type="none" w="med" len="med"/>
            <a:tailEnd type="none" w="med" len="med"/>
          </a:ln>
          <a:effectLst/>
        </p:spPr>
        <p:txBody>
          <a:bodyPr vert="horz" wrap="square" lIns="64294" tIns="32147" rIns="64294" bIns="32147" numCol="1" rtlCol="0" anchor="t" anchorCtr="0" compatLnSpc="1">
            <a:prstTxWarp prst="textNoShape">
              <a:avLst/>
            </a:prstTxWarp>
          </a:bodyPr>
          <a:lstStyle/>
          <a:p>
            <a:pPr algn="ctr"/>
            <a:endParaRPr lang="en-US" sz="2953">
              <a:solidFill>
                <a:srgbClr val="000000"/>
              </a:solidFill>
              <a:latin typeface="Gill Sans" charset="0"/>
              <a:ea typeface="ヒラギノ角ゴ ProN W3" charset="-128"/>
              <a:cs typeface="ヒラギノ角ゴ ProN W3" charset="-128"/>
              <a:sym typeface="Gill Sans" charset="0"/>
            </a:endParaRPr>
          </a:p>
        </p:txBody>
      </p:sp>
      <p:cxnSp>
        <p:nvCxnSpPr>
          <p:cNvPr id="19" name="Straight Arrow Connector 18"/>
          <p:cNvCxnSpPr/>
          <p:nvPr/>
        </p:nvCxnSpPr>
        <p:spPr bwMode="auto">
          <a:xfrm flipV="1">
            <a:off x="2375297" y="5943600"/>
            <a:ext cx="4822031" cy="15416"/>
          </a:xfrm>
          <a:prstGeom prst="straightConnector1">
            <a:avLst/>
          </a:prstGeom>
          <a:blipFill dpi="0" rotWithShape="0">
            <a:blip r:embed="rId3"/>
            <a:srcRect/>
            <a:tile tx="0" ty="0" sx="100000" sy="100000" flip="none" algn="tl"/>
          </a:blipFill>
          <a:ln w="101600" cap="flat" cmpd="sng" algn="ctr">
            <a:solidFill>
              <a:srgbClr val="0099FF"/>
            </a:solidFill>
            <a:prstDash val="solid"/>
            <a:round/>
            <a:headEnd type="none" w="med" len="med"/>
            <a:tailEnd type="triangle"/>
          </a:ln>
          <a:effectLst/>
        </p:spPr>
      </p:cxnSp>
      <p:sp>
        <p:nvSpPr>
          <p:cNvPr id="20" name="TextBox 19"/>
          <p:cNvSpPr txBox="1"/>
          <p:nvPr/>
        </p:nvSpPr>
        <p:spPr>
          <a:xfrm>
            <a:off x="2321719" y="5612267"/>
            <a:ext cx="4552355" cy="308674"/>
          </a:xfrm>
          <a:prstGeom prst="rect">
            <a:avLst/>
          </a:prstGeom>
          <a:noFill/>
        </p:spPr>
        <p:txBody>
          <a:bodyPr wrap="square" rtlCol="0">
            <a:spAutoFit/>
          </a:bodyPr>
          <a:lstStyle/>
          <a:p>
            <a:pPr algn="ctr"/>
            <a:r>
              <a:rPr lang="en-US" sz="1406" b="1" dirty="0">
                <a:solidFill>
                  <a:srgbClr val="0099FF"/>
                </a:solidFill>
                <a:latin typeface="Gill Sans" charset="0"/>
                <a:ea typeface="ヒラギノ角ゴ ProN W3" charset="-128"/>
                <a:sym typeface="Gill Sans" charset="0"/>
              </a:rPr>
              <a:t>SOCIAL DETERMINANTS OF HEALTH INEQUITIES</a:t>
            </a:r>
          </a:p>
        </p:txBody>
      </p:sp>
      <p:cxnSp>
        <p:nvCxnSpPr>
          <p:cNvPr id="21" name="Straight Arrow Connector 20"/>
          <p:cNvCxnSpPr>
            <a:stCxn id="9" idx="2"/>
          </p:cNvCxnSpPr>
          <p:nvPr/>
        </p:nvCxnSpPr>
        <p:spPr bwMode="auto">
          <a:xfrm>
            <a:off x="5984677" y="4543425"/>
            <a:ext cx="0" cy="375047"/>
          </a:xfrm>
          <a:prstGeom prst="straightConnector1">
            <a:avLst/>
          </a:prstGeom>
          <a:blipFill dpi="0" rotWithShape="0">
            <a:blip r:embed="rId3"/>
            <a:srcRect/>
            <a:tile tx="0" ty="0" sx="100000" sy="100000" flip="none" algn="tl"/>
          </a:blipFill>
          <a:ln w="28575" cap="flat" cmpd="sng" algn="ctr">
            <a:solidFill>
              <a:srgbClr val="000000"/>
            </a:solidFill>
            <a:prstDash val="solid"/>
            <a:round/>
            <a:headEnd type="none" w="med" len="med"/>
            <a:tailEnd type="triangle"/>
          </a:ln>
          <a:effectLst/>
        </p:spPr>
      </p:cxnSp>
      <p:cxnSp>
        <p:nvCxnSpPr>
          <p:cNvPr id="22" name="Elbow Connector 21"/>
          <p:cNvCxnSpPr>
            <a:stCxn id="11" idx="3"/>
          </p:cNvCxnSpPr>
          <p:nvPr/>
        </p:nvCxnSpPr>
        <p:spPr bwMode="auto">
          <a:xfrm flipV="1">
            <a:off x="7090171" y="3633259"/>
            <a:ext cx="745851" cy="1501750"/>
          </a:xfrm>
          <a:prstGeom prst="bentConnector2">
            <a:avLst/>
          </a:prstGeom>
          <a:blipFill dpi="0" rotWithShape="0">
            <a:blip r:embed="rId3"/>
            <a:srcRect/>
            <a:tile tx="0" ty="0" sx="100000" sy="100000" flip="none" algn="tl"/>
          </a:blipFill>
          <a:ln w="28575" cap="flat" cmpd="sng" algn="ctr">
            <a:solidFill>
              <a:srgbClr val="000000"/>
            </a:solidFill>
            <a:prstDash val="solid"/>
            <a:round/>
            <a:headEnd type="none" w="med" len="med"/>
            <a:tailEnd type="triangle"/>
          </a:ln>
          <a:effectLst/>
        </p:spPr>
      </p:cxnSp>
      <p:cxnSp>
        <p:nvCxnSpPr>
          <p:cNvPr id="23" name="Elbow Connector 22"/>
          <p:cNvCxnSpPr/>
          <p:nvPr/>
        </p:nvCxnSpPr>
        <p:spPr bwMode="auto">
          <a:xfrm rot="10800000">
            <a:off x="2375297" y="2257424"/>
            <a:ext cx="5786438" cy="689372"/>
          </a:xfrm>
          <a:prstGeom prst="bentConnector3">
            <a:avLst>
              <a:gd name="adj1" fmla="val 0"/>
            </a:avLst>
          </a:prstGeom>
          <a:blipFill dpi="0" rotWithShape="0">
            <a:blip r:embed="rId3"/>
            <a:srcRect/>
            <a:tile tx="0" ty="0" sx="100000" sy="100000" flip="none" algn="tl"/>
          </a:blipFill>
          <a:ln w="28575" cap="flat" cmpd="sng" algn="ctr">
            <a:solidFill>
              <a:srgbClr val="000000"/>
            </a:solidFill>
            <a:prstDash val="solid"/>
            <a:round/>
            <a:headEnd type="none" w="med" len="med"/>
            <a:tailEnd type="triangle"/>
          </a:ln>
          <a:effectLst/>
        </p:spPr>
      </p:cxnSp>
      <p:grpSp>
        <p:nvGrpSpPr>
          <p:cNvPr id="24" name="Group 23"/>
          <p:cNvGrpSpPr/>
          <p:nvPr/>
        </p:nvGrpSpPr>
        <p:grpSpPr>
          <a:xfrm>
            <a:off x="3758505" y="2464593"/>
            <a:ext cx="3813871" cy="535781"/>
            <a:chOff x="5421629" y="3505199"/>
            <a:chExt cx="5424172" cy="762000"/>
          </a:xfrm>
        </p:grpSpPr>
        <p:cxnSp>
          <p:nvCxnSpPr>
            <p:cNvPr id="31" name="Elbow Connector 30"/>
            <p:cNvCxnSpPr/>
            <p:nvPr/>
          </p:nvCxnSpPr>
          <p:spPr bwMode="auto">
            <a:xfrm rot="10800000">
              <a:off x="5421630" y="3505199"/>
              <a:ext cx="5424171" cy="762000"/>
            </a:xfrm>
            <a:prstGeom prst="bentConnector3">
              <a:avLst>
                <a:gd name="adj1" fmla="val 314"/>
              </a:avLst>
            </a:prstGeom>
            <a:blipFill dpi="0" rotWithShape="0">
              <a:blip r:embed="rId3"/>
              <a:srcRect/>
              <a:tile tx="0" ty="0" sx="100000" sy="100000" flip="none" algn="tl"/>
            </a:blipFill>
            <a:ln w="28575" cap="flat" cmpd="sng" algn="ctr">
              <a:solidFill>
                <a:srgbClr val="000000"/>
              </a:solidFill>
              <a:prstDash val="solid"/>
              <a:round/>
              <a:headEnd type="none" w="med" len="med"/>
              <a:tailEnd type="none" w="med" len="med"/>
            </a:ln>
            <a:effectLst/>
          </p:spPr>
        </p:cxnSp>
        <p:cxnSp>
          <p:nvCxnSpPr>
            <p:cNvPr id="32" name="Straight Arrow Connector 31"/>
            <p:cNvCxnSpPr>
              <a:endCxn id="7" idx="0"/>
            </p:cNvCxnSpPr>
            <p:nvPr/>
          </p:nvCxnSpPr>
          <p:spPr bwMode="auto">
            <a:xfrm>
              <a:off x="5421629" y="3505199"/>
              <a:ext cx="0" cy="381000"/>
            </a:xfrm>
            <a:prstGeom prst="straightConnector1">
              <a:avLst/>
            </a:prstGeom>
            <a:blipFill dpi="0" rotWithShape="0">
              <a:blip r:embed="rId3"/>
              <a:srcRect/>
              <a:tile tx="0" ty="0" sx="100000" sy="100000" flip="none" algn="tl"/>
            </a:blipFill>
            <a:ln w="28575" cap="flat" cmpd="sng" algn="ctr">
              <a:solidFill>
                <a:srgbClr val="000000"/>
              </a:solidFill>
              <a:prstDash val="solid"/>
              <a:round/>
              <a:headEnd type="none" w="med" len="med"/>
              <a:tailEnd type="triangle"/>
            </a:ln>
            <a:effectLst/>
          </p:spPr>
        </p:cxnSp>
      </p:grpSp>
      <p:cxnSp>
        <p:nvCxnSpPr>
          <p:cNvPr id="25" name="Straight Connector 24"/>
          <p:cNvCxnSpPr/>
          <p:nvPr/>
        </p:nvCxnSpPr>
        <p:spPr bwMode="auto">
          <a:xfrm>
            <a:off x="7090172" y="3053953"/>
            <a:ext cx="0" cy="1928813"/>
          </a:xfrm>
          <a:prstGeom prst="line">
            <a:avLst/>
          </a:prstGeom>
          <a:blipFill dpi="0" rotWithShape="0">
            <a:blip r:embed="rId3"/>
            <a:srcRect/>
            <a:tile tx="0" ty="0" sx="100000" sy="100000" flip="none" algn="tl"/>
          </a:blipFill>
          <a:ln w="28575" cap="flat" cmpd="sng" algn="ctr">
            <a:solidFill>
              <a:srgbClr val="000000"/>
            </a:solidFill>
            <a:prstDash val="solid"/>
            <a:round/>
            <a:headEnd type="none" w="med" len="med"/>
            <a:tailEnd type="none" w="med" len="med"/>
          </a:ln>
          <a:effectLst/>
        </p:spPr>
      </p:cxnSp>
      <p:cxnSp>
        <p:nvCxnSpPr>
          <p:cNvPr id="26" name="Straight Arrow Connector 25"/>
          <p:cNvCxnSpPr/>
          <p:nvPr/>
        </p:nvCxnSpPr>
        <p:spPr bwMode="auto">
          <a:xfrm flipH="1">
            <a:off x="6874074" y="3053953"/>
            <a:ext cx="216098" cy="0"/>
          </a:xfrm>
          <a:prstGeom prst="straightConnector1">
            <a:avLst/>
          </a:prstGeom>
          <a:blipFill dpi="0" rotWithShape="0">
            <a:blip r:embed="rId3"/>
            <a:srcRect/>
            <a:tile tx="0" ty="0" sx="100000" sy="100000" flip="none" algn="tl"/>
          </a:blipFill>
          <a:ln w="28575" cap="flat" cmpd="sng" algn="ctr">
            <a:solidFill>
              <a:srgbClr val="000000"/>
            </a:solidFill>
            <a:prstDash val="solid"/>
            <a:round/>
            <a:headEnd type="none" w="med" len="med"/>
            <a:tailEnd type="triangle"/>
          </a:ln>
          <a:effectLst/>
        </p:spPr>
      </p:cxnSp>
      <p:cxnSp>
        <p:nvCxnSpPr>
          <p:cNvPr id="27" name="Straight Arrow Connector 26"/>
          <p:cNvCxnSpPr/>
          <p:nvPr/>
        </p:nvCxnSpPr>
        <p:spPr bwMode="auto">
          <a:xfrm flipH="1">
            <a:off x="6874074" y="3370510"/>
            <a:ext cx="216098" cy="0"/>
          </a:xfrm>
          <a:prstGeom prst="straightConnector1">
            <a:avLst/>
          </a:prstGeom>
          <a:blipFill dpi="0" rotWithShape="0">
            <a:blip r:embed="rId3"/>
            <a:srcRect/>
            <a:tile tx="0" ty="0" sx="100000" sy="100000" flip="none" algn="tl"/>
          </a:blipFill>
          <a:ln w="28575" cap="flat" cmpd="sng" algn="ctr">
            <a:solidFill>
              <a:srgbClr val="000000"/>
            </a:solidFill>
            <a:prstDash val="solid"/>
            <a:round/>
            <a:headEnd type="none" w="med" len="med"/>
            <a:tailEnd type="triangle"/>
          </a:ln>
          <a:effectLst/>
        </p:spPr>
      </p:cxnSp>
      <p:cxnSp>
        <p:nvCxnSpPr>
          <p:cNvPr id="28" name="Straight Arrow Connector 27"/>
          <p:cNvCxnSpPr/>
          <p:nvPr/>
        </p:nvCxnSpPr>
        <p:spPr bwMode="auto">
          <a:xfrm flipH="1">
            <a:off x="6874074" y="3636169"/>
            <a:ext cx="216098" cy="0"/>
          </a:xfrm>
          <a:prstGeom prst="straightConnector1">
            <a:avLst/>
          </a:prstGeom>
          <a:blipFill dpi="0" rotWithShape="0">
            <a:blip r:embed="rId3"/>
            <a:srcRect/>
            <a:tile tx="0" ty="0" sx="100000" sy="100000" flip="none" algn="tl"/>
          </a:blipFill>
          <a:ln w="28575" cap="flat" cmpd="sng" algn="ctr">
            <a:solidFill>
              <a:srgbClr val="000000"/>
            </a:solidFill>
            <a:prstDash val="solid"/>
            <a:round/>
            <a:headEnd type="none" w="med" len="med"/>
            <a:tailEnd type="triangle"/>
          </a:ln>
          <a:effectLst/>
        </p:spPr>
      </p:cxnSp>
      <p:cxnSp>
        <p:nvCxnSpPr>
          <p:cNvPr id="29" name="Straight Arrow Connector 28"/>
          <p:cNvCxnSpPr/>
          <p:nvPr/>
        </p:nvCxnSpPr>
        <p:spPr bwMode="auto">
          <a:xfrm flipH="1">
            <a:off x="6874074" y="3964781"/>
            <a:ext cx="216098" cy="0"/>
          </a:xfrm>
          <a:prstGeom prst="straightConnector1">
            <a:avLst/>
          </a:prstGeom>
          <a:blipFill dpi="0" rotWithShape="0">
            <a:blip r:embed="rId3"/>
            <a:srcRect/>
            <a:tile tx="0" ty="0" sx="100000" sy="100000" flip="none" algn="tl"/>
          </a:blipFill>
          <a:ln w="28575" cap="flat" cmpd="sng" algn="ctr">
            <a:solidFill>
              <a:srgbClr val="000000"/>
            </a:solidFill>
            <a:prstDash val="solid"/>
            <a:round/>
            <a:headEnd type="none" w="med" len="med"/>
            <a:tailEnd type="triangle"/>
          </a:ln>
          <a:effectLst/>
        </p:spPr>
      </p:cxnSp>
      <p:cxnSp>
        <p:nvCxnSpPr>
          <p:cNvPr id="30" name="Straight Arrow Connector 29"/>
          <p:cNvCxnSpPr/>
          <p:nvPr/>
        </p:nvCxnSpPr>
        <p:spPr bwMode="auto">
          <a:xfrm flipH="1">
            <a:off x="6874074" y="4232672"/>
            <a:ext cx="216098" cy="0"/>
          </a:xfrm>
          <a:prstGeom prst="straightConnector1">
            <a:avLst/>
          </a:prstGeom>
          <a:blipFill dpi="0" rotWithShape="0">
            <a:blip r:embed="rId3"/>
            <a:srcRect/>
            <a:tile tx="0" ty="0" sx="100000" sy="100000" flip="none" algn="tl"/>
          </a:blipFill>
          <a:ln w="28575" cap="flat" cmpd="sng" algn="ctr">
            <a:solidFill>
              <a:srgbClr val="000000"/>
            </a:solidFill>
            <a:prstDash val="solid"/>
            <a:round/>
            <a:headEnd type="none" w="med" len="med"/>
            <a:tailEnd type="triangle"/>
          </a:ln>
          <a:effectLst/>
        </p:spPr>
      </p:cxnSp>
      <p:sp>
        <p:nvSpPr>
          <p:cNvPr id="34" name="Title 6"/>
          <p:cNvSpPr>
            <a:spLocks noGrp="1"/>
          </p:cNvSpPr>
          <p:nvPr>
            <p:ph type="title"/>
          </p:nvPr>
        </p:nvSpPr>
        <p:spPr/>
        <p:txBody>
          <a:bodyPr>
            <a:normAutofit/>
          </a:bodyPr>
          <a:lstStyle/>
          <a:p>
            <a:r>
              <a:rPr lang="en-US" sz="3094" b="1" dirty="0"/>
              <a:t>World Health Organization’s Commission on </a:t>
            </a:r>
            <a:br>
              <a:rPr lang="en-US" sz="3094" b="1" dirty="0"/>
            </a:br>
            <a:r>
              <a:rPr lang="en-US" sz="3094" b="1" dirty="0"/>
              <a:t>Social Determinants of Health Framework</a:t>
            </a:r>
          </a:p>
        </p:txBody>
      </p:sp>
      <p:sp>
        <p:nvSpPr>
          <p:cNvPr id="35" name="Rectangle 34"/>
          <p:cNvSpPr/>
          <p:nvPr/>
        </p:nvSpPr>
        <p:spPr>
          <a:xfrm>
            <a:off x="610509" y="6513972"/>
            <a:ext cx="7456289" cy="265457"/>
          </a:xfrm>
          <a:prstGeom prst="rect">
            <a:avLst/>
          </a:prstGeom>
        </p:spPr>
        <p:txBody>
          <a:bodyPr wrap="square">
            <a:spAutoFit/>
          </a:bodyPr>
          <a:lstStyle/>
          <a:p>
            <a:r>
              <a:rPr lang="en-US" sz="1125" dirty="0">
                <a:latin typeface="Gill Sans" charset="0"/>
                <a:ea typeface="ヒラギノ角ゴ ProN W3" charset="-128"/>
                <a:sym typeface="Gill Sans" charset="0"/>
              </a:rPr>
              <a:t>http://www.who.int/social_determinants/thecommission/finalreport/graphs/en/</a:t>
            </a:r>
          </a:p>
        </p:txBody>
      </p:sp>
      <p:sp>
        <p:nvSpPr>
          <p:cNvPr id="10" name="Rectangle 9"/>
          <p:cNvSpPr/>
          <p:nvPr/>
        </p:nvSpPr>
        <p:spPr bwMode="auto">
          <a:xfrm>
            <a:off x="7197328" y="2939653"/>
            <a:ext cx="1393031" cy="696516"/>
          </a:xfrm>
          <a:prstGeom prst="rect">
            <a:avLst/>
          </a:prstGeom>
          <a:solidFill>
            <a:schemeClr val="bg1"/>
          </a:solidFill>
          <a:ln w="76200" cap="flat" cmpd="sng" algn="ctr">
            <a:solidFill>
              <a:srgbClr val="0099FF"/>
            </a:solidFill>
            <a:prstDash val="solid"/>
            <a:round/>
            <a:headEnd type="none" w="med" len="med"/>
            <a:tailEnd type="none" w="med" len="med"/>
          </a:ln>
          <a:effectLst/>
        </p:spPr>
        <p:txBody>
          <a:bodyPr vert="horz" wrap="square" lIns="64294" tIns="32147" rIns="64294" bIns="32147" numCol="1" rtlCol="0" anchor="t" anchorCtr="0" compatLnSpc="1">
            <a:prstTxWarp prst="textNoShape">
              <a:avLst/>
            </a:prstTxWarp>
          </a:bodyPr>
          <a:lstStyle/>
          <a:p>
            <a:pPr algn="ctr"/>
            <a:r>
              <a:rPr lang="en-US" sz="1400" b="1" dirty="0" smtClean="0">
                <a:solidFill>
                  <a:srgbClr val="000000"/>
                </a:solidFill>
                <a:latin typeface="Gill Sans" charset="0"/>
                <a:ea typeface="ヒラギノ角ゴ ProN W3" charset="-128"/>
                <a:sym typeface="Gill Sans" charset="0"/>
              </a:rPr>
              <a:t>Distribution of health and</a:t>
            </a:r>
          </a:p>
          <a:p>
            <a:pPr algn="ctr"/>
            <a:r>
              <a:rPr lang="en-US" sz="1400" b="1" dirty="0" smtClean="0">
                <a:solidFill>
                  <a:srgbClr val="000000"/>
                </a:solidFill>
                <a:latin typeface="Gill Sans" charset="0"/>
                <a:ea typeface="ヒラギノ角ゴ ProN W3" charset="-128"/>
                <a:sym typeface="Gill Sans" charset="0"/>
              </a:rPr>
              <a:t> well-being</a:t>
            </a:r>
            <a:endParaRPr lang="en-US" sz="1400" b="1" dirty="0">
              <a:solidFill>
                <a:srgbClr val="000000"/>
              </a:solidFill>
              <a:latin typeface="Gill Sans" charset="0"/>
              <a:ea typeface="ヒラギノ角ゴ ProN W3" charset="-128"/>
              <a:sym typeface="Gill Sans" charset="0"/>
            </a:endParaRPr>
          </a:p>
        </p:txBody>
      </p:sp>
    </p:spTree>
    <p:extLst>
      <p:ext uri="{BB962C8B-B14F-4D97-AF65-F5344CB8AC3E}">
        <p14:creationId xmlns:p14="http://schemas.microsoft.com/office/powerpoint/2010/main" val="1381527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8600" y="304800"/>
            <a:ext cx="8686800" cy="11430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smtClean="0">
                <a:ln>
                  <a:noFill/>
                </a:ln>
                <a:solidFill>
                  <a:schemeClr val="bg1"/>
                </a:solidFill>
                <a:effectLst/>
                <a:uLnTx/>
                <a:uFillTx/>
                <a:latin typeface="+mj-lt"/>
                <a:ea typeface="+mj-ea"/>
                <a:cs typeface="+mj-cs"/>
              </a:rPr>
              <a:t>Adverse Childhood Experiences (ACEs) Study - CDC</a:t>
            </a:r>
            <a:endParaRPr kumimoji="0" lang="en-US" sz="4400" b="0" i="0" u="none" strike="noStrike" kern="1200" cap="none" spc="0" normalizeH="0" baseline="0" noProof="0" dirty="0">
              <a:ln>
                <a:noFill/>
              </a:ln>
              <a:solidFill>
                <a:schemeClr val="bg1"/>
              </a:solidFill>
              <a:effectLst/>
              <a:uLnTx/>
              <a:uFillTx/>
              <a:latin typeface="+mj-lt"/>
              <a:ea typeface="+mj-ea"/>
              <a:cs typeface="+mj-cs"/>
            </a:endParaRPr>
          </a:p>
        </p:txBody>
      </p:sp>
      <p:sp>
        <p:nvSpPr>
          <p:cNvPr id="3" name="Rectangle 3"/>
          <p:cNvSpPr txBox="1">
            <a:spLocks/>
          </p:cNvSpPr>
          <p:nvPr/>
        </p:nvSpPr>
        <p:spPr>
          <a:xfrm>
            <a:off x="990600" y="1066800"/>
            <a:ext cx="7086600" cy="5257800"/>
          </a:xfrm>
          <a:prstGeom prst="rect">
            <a:avLst/>
          </a:prstGeom>
        </p:spPr>
        <p:txBody>
          <a:bodyPr/>
          <a:lstStyle/>
          <a:p>
            <a:pPr marL="288925" indent="-288925">
              <a:spcBef>
                <a:spcPct val="20000"/>
              </a:spcBef>
              <a:spcAft>
                <a:spcPts val="0"/>
              </a:spcAft>
              <a:buClr>
                <a:srgbClr val="D14B01"/>
              </a:buClr>
              <a:defRPr/>
            </a:pPr>
            <a:r>
              <a:rPr lang="en-US" sz="2800" kern="0" dirty="0" smtClean="0">
                <a:solidFill>
                  <a:schemeClr val="bg1"/>
                </a:solidFill>
                <a:latin typeface="+mn-lt"/>
              </a:rPr>
              <a:t>Before the age of 18:</a:t>
            </a:r>
          </a:p>
          <a:p>
            <a:pPr marL="288925" indent="-288925">
              <a:spcBef>
                <a:spcPct val="20000"/>
              </a:spcBef>
              <a:spcAft>
                <a:spcPts val="0"/>
              </a:spcAft>
              <a:buClr>
                <a:srgbClr val="D14B01"/>
              </a:buClr>
              <a:buFontTx/>
              <a:buChar char="•"/>
              <a:defRPr/>
            </a:pPr>
            <a:r>
              <a:rPr lang="en-US" sz="2800" kern="0" dirty="0" smtClean="0">
                <a:solidFill>
                  <a:schemeClr val="bg1"/>
                </a:solidFill>
                <a:latin typeface="+mn-lt"/>
              </a:rPr>
              <a:t>Live with </a:t>
            </a:r>
          </a:p>
          <a:p>
            <a:pPr marL="746125" lvl="1" indent="-288925">
              <a:spcBef>
                <a:spcPct val="20000"/>
              </a:spcBef>
              <a:spcAft>
                <a:spcPts val="0"/>
              </a:spcAft>
              <a:buClr>
                <a:srgbClr val="D14B01"/>
              </a:buClr>
              <a:buFont typeface="Wingdings" pitchFamily="2" charset="2"/>
              <a:buChar char="§"/>
              <a:defRPr/>
            </a:pPr>
            <a:r>
              <a:rPr lang="en-US" sz="2800" kern="0" dirty="0" smtClean="0">
                <a:solidFill>
                  <a:schemeClr val="bg1"/>
                </a:solidFill>
                <a:latin typeface="+mn-lt"/>
              </a:rPr>
              <a:t>depressed or mentally ill person</a:t>
            </a:r>
          </a:p>
          <a:p>
            <a:pPr marL="746125" lvl="1" indent="-288925">
              <a:spcBef>
                <a:spcPct val="20000"/>
              </a:spcBef>
              <a:spcAft>
                <a:spcPts val="0"/>
              </a:spcAft>
              <a:buClr>
                <a:srgbClr val="D14B01"/>
              </a:buClr>
              <a:buFont typeface="Wingdings" pitchFamily="2" charset="2"/>
              <a:buChar char="§"/>
              <a:defRPr/>
            </a:pPr>
            <a:r>
              <a:rPr lang="en-US" sz="2800" kern="0" dirty="0" smtClean="0">
                <a:solidFill>
                  <a:schemeClr val="bg1"/>
                </a:solidFill>
                <a:latin typeface="+mn-lt"/>
              </a:rPr>
              <a:t>alcoholic</a:t>
            </a:r>
          </a:p>
          <a:p>
            <a:pPr marL="746125" lvl="1" indent="-288925">
              <a:spcBef>
                <a:spcPct val="20000"/>
              </a:spcBef>
              <a:spcAft>
                <a:spcPts val="0"/>
              </a:spcAft>
              <a:buClr>
                <a:srgbClr val="D14B01"/>
              </a:buClr>
              <a:buFont typeface="Wingdings" pitchFamily="2" charset="2"/>
              <a:buChar char="§"/>
              <a:defRPr/>
            </a:pPr>
            <a:r>
              <a:rPr lang="en-US" sz="2800" kern="0" dirty="0">
                <a:solidFill>
                  <a:schemeClr val="bg1"/>
                </a:solidFill>
                <a:latin typeface="+mn-lt"/>
              </a:rPr>
              <a:t>d</a:t>
            </a:r>
            <a:r>
              <a:rPr lang="en-US" sz="2800" kern="0" dirty="0" smtClean="0">
                <a:solidFill>
                  <a:schemeClr val="bg1"/>
                </a:solidFill>
                <a:latin typeface="+mn-lt"/>
              </a:rPr>
              <a:t>rug user</a:t>
            </a:r>
          </a:p>
          <a:p>
            <a:pPr marL="746125" lvl="1" indent="-288925">
              <a:spcBef>
                <a:spcPct val="20000"/>
              </a:spcBef>
              <a:spcAft>
                <a:spcPts val="0"/>
              </a:spcAft>
              <a:buClr>
                <a:srgbClr val="D14B01"/>
              </a:buClr>
              <a:buFont typeface="Wingdings" pitchFamily="2" charset="2"/>
              <a:buChar char="§"/>
              <a:defRPr/>
            </a:pPr>
            <a:r>
              <a:rPr lang="en-US" sz="2800" kern="0" dirty="0">
                <a:solidFill>
                  <a:schemeClr val="bg1"/>
                </a:solidFill>
                <a:latin typeface="+mn-lt"/>
              </a:rPr>
              <a:t>a</a:t>
            </a:r>
            <a:r>
              <a:rPr lang="en-US" sz="2800" kern="0" dirty="0" smtClean="0">
                <a:solidFill>
                  <a:schemeClr val="bg1"/>
                </a:solidFill>
                <a:latin typeface="+mn-lt"/>
              </a:rPr>
              <a:t>nyone sentenced to prison time</a:t>
            </a:r>
          </a:p>
          <a:p>
            <a:pPr marL="288925" indent="-288925">
              <a:spcBef>
                <a:spcPct val="20000"/>
              </a:spcBef>
              <a:spcAft>
                <a:spcPts val="0"/>
              </a:spcAft>
              <a:buClr>
                <a:srgbClr val="D14B01"/>
              </a:buClr>
              <a:buFontTx/>
              <a:buChar char="•"/>
              <a:defRPr/>
            </a:pPr>
            <a:r>
              <a:rPr lang="en-US" sz="2800" kern="0" dirty="0">
                <a:solidFill>
                  <a:schemeClr val="bg1"/>
                </a:solidFill>
              </a:rPr>
              <a:t>Parents separated or divorced </a:t>
            </a:r>
          </a:p>
          <a:p>
            <a:pPr marL="288925" indent="-288925">
              <a:spcBef>
                <a:spcPct val="20000"/>
              </a:spcBef>
              <a:spcAft>
                <a:spcPts val="0"/>
              </a:spcAft>
              <a:buClr>
                <a:srgbClr val="D14B01"/>
              </a:buClr>
              <a:buFontTx/>
              <a:buChar char="•"/>
              <a:defRPr/>
            </a:pPr>
            <a:r>
              <a:rPr lang="en-US" sz="2800" kern="0" dirty="0">
                <a:solidFill>
                  <a:schemeClr val="bg1"/>
                </a:solidFill>
              </a:rPr>
              <a:t>Exposed to domestic violence</a:t>
            </a:r>
          </a:p>
          <a:p>
            <a:pPr marL="288925" indent="-288925">
              <a:spcBef>
                <a:spcPct val="20000"/>
              </a:spcBef>
              <a:spcAft>
                <a:spcPts val="0"/>
              </a:spcAft>
              <a:buClr>
                <a:srgbClr val="D14B01"/>
              </a:buClr>
              <a:buFontTx/>
              <a:buChar char="•"/>
              <a:defRPr/>
            </a:pPr>
            <a:r>
              <a:rPr lang="en-US" sz="2800" kern="0" dirty="0">
                <a:solidFill>
                  <a:schemeClr val="bg1"/>
                </a:solidFill>
              </a:rPr>
              <a:t>Physical abuse</a:t>
            </a:r>
          </a:p>
          <a:p>
            <a:pPr marL="288925" indent="-288925">
              <a:spcBef>
                <a:spcPct val="20000"/>
              </a:spcBef>
              <a:spcAft>
                <a:spcPts val="0"/>
              </a:spcAft>
              <a:buClr>
                <a:srgbClr val="D14B01"/>
              </a:buClr>
              <a:buFontTx/>
              <a:buChar char="•"/>
              <a:defRPr/>
            </a:pPr>
            <a:r>
              <a:rPr lang="en-US" sz="2800" kern="0" dirty="0">
                <a:solidFill>
                  <a:schemeClr val="bg1"/>
                </a:solidFill>
              </a:rPr>
              <a:t>Sexual abuse</a:t>
            </a:r>
          </a:p>
          <a:p>
            <a:pPr marL="746125" lvl="1" indent="-288925">
              <a:spcBef>
                <a:spcPct val="20000"/>
              </a:spcBef>
              <a:spcAft>
                <a:spcPts val="0"/>
              </a:spcAft>
              <a:buClr>
                <a:srgbClr val="D14B01"/>
              </a:buClr>
              <a:buFont typeface="Wingdings" pitchFamily="2" charset="2"/>
              <a:buChar char="§"/>
              <a:defRPr/>
            </a:pPr>
            <a:endParaRPr lang="en-US" sz="2800" kern="0" dirty="0">
              <a:solidFill>
                <a:schemeClr val="bg1"/>
              </a:solidFill>
              <a:latin typeface="+mn-lt"/>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l="26250" t="14074" r="27083" b="29630"/>
          <a:stretch>
            <a:fillRect/>
          </a:stretch>
        </p:blipFill>
        <p:spPr bwMode="auto">
          <a:xfrm>
            <a:off x="381000" y="381000"/>
            <a:ext cx="8534400" cy="5105400"/>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l="37083" t="62593" r="22917" b="9259"/>
          <a:stretch>
            <a:fillRect/>
          </a:stretch>
        </p:blipFill>
        <p:spPr bwMode="auto">
          <a:xfrm>
            <a:off x="838200" y="1981200"/>
            <a:ext cx="7696200" cy="3657600"/>
          </a:xfrm>
          <a:prstGeom prst="rect">
            <a:avLst/>
          </a:prstGeom>
          <a:noFill/>
          <a:ln w="9525">
            <a:noFill/>
            <a:miter lim="800000"/>
            <a:headEnd/>
            <a:tailEnd/>
          </a:ln>
        </p:spPr>
      </p:pic>
      <p:sp>
        <p:nvSpPr>
          <p:cNvPr id="4" name="Rectangle 3"/>
          <p:cNvSpPr/>
          <p:nvPr/>
        </p:nvSpPr>
        <p:spPr>
          <a:xfrm>
            <a:off x="1447800" y="2819400"/>
            <a:ext cx="6248400" cy="457200"/>
          </a:xfrm>
          <a:prstGeom prst="rect">
            <a:avLst/>
          </a:prstGeom>
          <a:solidFill>
            <a:srgbClr val="FFFF00">
              <a:alpha val="22000"/>
            </a:srgbClr>
          </a:solidFill>
        </p:spPr>
        <p:txBody>
          <a:bodyPr wrap="square" rtlCol="0" anchor="ctr">
            <a:spAutoFit/>
          </a:bodyPr>
          <a:lstStyle/>
          <a:p>
            <a:pPr marL="112713" indent="-112713" algn="ctr">
              <a:buFont typeface="Arial" pitchFamily="34" charset="0"/>
              <a:buChar char="•"/>
            </a:pPr>
            <a:endParaRPr lang="en-US" sz="2400" dirty="0" smtClean="0">
              <a:solidFill>
                <a:schemeClr val="bg1"/>
              </a:solidFill>
            </a:endParaRPr>
          </a:p>
        </p:txBody>
      </p:sp>
      <p:sp>
        <p:nvSpPr>
          <p:cNvPr id="5" name="Rectangle 4"/>
          <p:cNvSpPr/>
          <p:nvPr/>
        </p:nvSpPr>
        <p:spPr>
          <a:xfrm>
            <a:off x="838200" y="3502967"/>
            <a:ext cx="4648200" cy="461665"/>
          </a:xfrm>
          <a:prstGeom prst="rect">
            <a:avLst/>
          </a:prstGeom>
        </p:spPr>
        <p:txBody>
          <a:bodyPr wrap="square" rtlCol="0" anchor="ctr">
            <a:spAutoFit/>
          </a:bodyPr>
          <a:lstStyle/>
          <a:p>
            <a:pPr marL="112713" indent="-112713" algn="ctr">
              <a:buFont typeface="Arial" pitchFamily="34" charset="0"/>
              <a:buChar char="•"/>
            </a:pPr>
            <a:endParaRPr lang="en-US" sz="2400" dirty="0" smtClean="0">
              <a:solidFill>
                <a:schemeClr val="bg1"/>
              </a:solidFill>
            </a:endParaRPr>
          </a:p>
        </p:txBody>
      </p:sp>
      <p:sp>
        <p:nvSpPr>
          <p:cNvPr id="6" name="Rectangle 5"/>
          <p:cNvSpPr/>
          <p:nvPr/>
        </p:nvSpPr>
        <p:spPr>
          <a:xfrm>
            <a:off x="1524000" y="3124200"/>
            <a:ext cx="5486400" cy="457200"/>
          </a:xfrm>
          <a:prstGeom prst="rect">
            <a:avLst/>
          </a:prstGeom>
        </p:spPr>
        <p:txBody>
          <a:bodyPr wrap="square" rtlCol="0" anchor="ctr">
            <a:spAutoFit/>
          </a:bodyPr>
          <a:lstStyle/>
          <a:p>
            <a:pPr marL="112713" indent="-112713" algn="ctr">
              <a:buFont typeface="Arial" pitchFamily="34" charset="0"/>
              <a:buChar char="•"/>
            </a:pPr>
            <a:endParaRPr lang="en-US" sz="2400" dirty="0" smtClean="0">
              <a:solidFill>
                <a:schemeClr val="bg1"/>
              </a:solidFill>
            </a:endParaRPr>
          </a:p>
        </p:txBody>
      </p:sp>
      <p:sp>
        <p:nvSpPr>
          <p:cNvPr id="7" name="Rectangle 6"/>
          <p:cNvSpPr/>
          <p:nvPr/>
        </p:nvSpPr>
        <p:spPr>
          <a:xfrm>
            <a:off x="1371600" y="4800600"/>
            <a:ext cx="6248400" cy="461665"/>
          </a:xfrm>
          <a:prstGeom prst="rect">
            <a:avLst/>
          </a:prstGeom>
          <a:solidFill>
            <a:srgbClr val="FFFF00">
              <a:alpha val="22000"/>
            </a:srgbClr>
          </a:solidFill>
        </p:spPr>
        <p:txBody>
          <a:bodyPr wrap="square" rtlCol="0" anchor="ctr">
            <a:spAutoFit/>
          </a:bodyPr>
          <a:lstStyle/>
          <a:p>
            <a:pPr marL="112713" indent="-112713" algn="ctr">
              <a:buFont typeface="Arial" pitchFamily="34" charset="0"/>
              <a:buChar char="•"/>
            </a:pPr>
            <a:endParaRPr lang="en-US" sz="2400" dirty="0" smtClean="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3074"/>
                                        </p:tgtEl>
                                      </p:cBhvr>
                                    </p:animEffect>
                                    <p:set>
                                      <p:cBhvr>
                                        <p:cTn id="7" dur="1" fill="hold">
                                          <p:stCondLst>
                                            <p:cond delay="499"/>
                                          </p:stCondLst>
                                        </p:cTn>
                                        <p:tgtEl>
                                          <p:spTgt spid="307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075"/>
                                        </p:tgtEl>
                                        <p:attrNameLst>
                                          <p:attrName>style.visibility</p:attrName>
                                        </p:attrNameLst>
                                      </p:cBhvr>
                                      <p:to>
                                        <p:strVal val="visible"/>
                                      </p:to>
                                    </p:set>
                                    <p:anim calcmode="lin" valueType="num">
                                      <p:cBhvr additive="base">
                                        <p:cTn id="12" dur="500" fill="hold"/>
                                        <p:tgtEl>
                                          <p:spTgt spid="3075"/>
                                        </p:tgtEl>
                                        <p:attrNameLst>
                                          <p:attrName>ppt_x</p:attrName>
                                        </p:attrNameLst>
                                      </p:cBhvr>
                                      <p:tavLst>
                                        <p:tav tm="0">
                                          <p:val>
                                            <p:strVal val="#ppt_x"/>
                                          </p:val>
                                        </p:tav>
                                        <p:tav tm="100000">
                                          <p:val>
                                            <p:strVal val="#ppt_x"/>
                                          </p:val>
                                        </p:tav>
                                      </p:tavLst>
                                    </p:anim>
                                    <p:anim calcmode="lin" valueType="num">
                                      <p:cBhvr additive="base">
                                        <p:cTn id="13"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500"/>
                                        <p:tgtEl>
                                          <p:spTgt spid="4"/>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linds(horizontal)">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smtClean="0">
                <a:ln>
                  <a:noFill/>
                </a:ln>
                <a:solidFill>
                  <a:schemeClr val="bg1"/>
                </a:solidFill>
                <a:effectLst/>
                <a:uLnTx/>
                <a:uFillTx/>
                <a:latin typeface="+mj-lt"/>
                <a:ea typeface="+mj-ea"/>
                <a:cs typeface="+mj-cs"/>
              </a:rPr>
              <a:t>ACEs</a:t>
            </a:r>
            <a:r>
              <a:rPr lang="en-US" sz="3200" noProof="0" dirty="0" smtClean="0">
                <a:solidFill>
                  <a:schemeClr val="bg1"/>
                </a:solidFill>
                <a:latin typeface="+mj-lt"/>
                <a:ea typeface="+mj-ea"/>
                <a:cs typeface="+mj-cs"/>
              </a:rPr>
              <a:t>: </a:t>
            </a:r>
            <a:r>
              <a:rPr lang="en-US" sz="3200" dirty="0" smtClean="0">
                <a:solidFill>
                  <a:schemeClr val="bg1"/>
                </a:solidFill>
                <a:latin typeface="+mj-lt"/>
                <a:ea typeface="+mj-ea"/>
                <a:cs typeface="+mj-cs"/>
              </a:rPr>
              <a:t>Tobacco and Substance Use</a:t>
            </a:r>
            <a:endParaRPr kumimoji="0" lang="en-US" sz="4400" b="0" i="0" u="none" strike="noStrike" kern="1200" cap="none" spc="0" normalizeH="0" baseline="0" noProof="0" dirty="0">
              <a:ln>
                <a:noFill/>
              </a:ln>
              <a:solidFill>
                <a:schemeClr val="bg1"/>
              </a:solidFill>
              <a:effectLst/>
              <a:uLnTx/>
              <a:uFillTx/>
              <a:latin typeface="+mj-lt"/>
              <a:ea typeface="+mj-ea"/>
              <a:cs typeface="+mj-cs"/>
            </a:endParaRPr>
          </a:p>
        </p:txBody>
      </p:sp>
      <p:sp>
        <p:nvSpPr>
          <p:cNvPr id="3" name="Rectangle 3"/>
          <p:cNvSpPr txBox="1">
            <a:spLocks/>
          </p:cNvSpPr>
          <p:nvPr/>
        </p:nvSpPr>
        <p:spPr>
          <a:xfrm>
            <a:off x="990600" y="1143000"/>
            <a:ext cx="7086600" cy="3119438"/>
          </a:xfrm>
          <a:prstGeom prst="rect">
            <a:avLst/>
          </a:prstGeom>
        </p:spPr>
        <p:txBody>
          <a:bodyPr/>
          <a:lstStyle/>
          <a:p>
            <a:pPr marL="288925" indent="-288925">
              <a:lnSpc>
                <a:spcPct val="95000"/>
              </a:lnSpc>
              <a:spcBef>
                <a:spcPct val="20000"/>
              </a:spcBef>
              <a:spcAft>
                <a:spcPct val="20000"/>
              </a:spcAft>
              <a:buClr>
                <a:srgbClr val="D14B01"/>
              </a:buClr>
              <a:defRPr/>
            </a:pPr>
            <a:r>
              <a:rPr lang="en-US" sz="2800" kern="0" dirty="0" smtClean="0">
                <a:solidFill>
                  <a:schemeClr val="bg1"/>
                </a:solidFill>
                <a:latin typeface="+mn-lt"/>
              </a:rPr>
              <a:t>Does-response relationship with: </a:t>
            </a:r>
          </a:p>
          <a:p>
            <a:pPr marL="288925" indent="-288925">
              <a:lnSpc>
                <a:spcPct val="95000"/>
              </a:lnSpc>
              <a:spcBef>
                <a:spcPct val="20000"/>
              </a:spcBef>
              <a:spcAft>
                <a:spcPct val="20000"/>
              </a:spcAft>
              <a:buClr>
                <a:srgbClr val="D14B01"/>
              </a:buClr>
              <a:buFontTx/>
              <a:buChar char="•"/>
              <a:defRPr/>
            </a:pPr>
            <a:r>
              <a:rPr lang="en-US" sz="2800" kern="0" dirty="0" smtClean="0">
                <a:solidFill>
                  <a:schemeClr val="bg1"/>
                </a:solidFill>
                <a:latin typeface="+mn-lt"/>
              </a:rPr>
              <a:t>Early initiation of alcohol use</a:t>
            </a:r>
          </a:p>
          <a:p>
            <a:pPr marL="288925" indent="-288925">
              <a:lnSpc>
                <a:spcPct val="95000"/>
              </a:lnSpc>
              <a:spcBef>
                <a:spcPct val="20000"/>
              </a:spcBef>
              <a:spcAft>
                <a:spcPct val="20000"/>
              </a:spcAft>
              <a:buClr>
                <a:srgbClr val="D14B01"/>
              </a:buClr>
              <a:buFontTx/>
              <a:buChar char="•"/>
              <a:defRPr/>
            </a:pPr>
            <a:r>
              <a:rPr lang="en-US" sz="2800" kern="0" dirty="0" smtClean="0">
                <a:solidFill>
                  <a:schemeClr val="bg1"/>
                </a:solidFill>
                <a:latin typeface="+mn-lt"/>
              </a:rPr>
              <a:t>Likelihood of early smoking initiation</a:t>
            </a:r>
          </a:p>
          <a:p>
            <a:pPr marL="288925" indent="-288925">
              <a:lnSpc>
                <a:spcPct val="95000"/>
              </a:lnSpc>
              <a:spcBef>
                <a:spcPct val="20000"/>
              </a:spcBef>
              <a:spcAft>
                <a:spcPct val="20000"/>
              </a:spcAft>
              <a:buClr>
                <a:srgbClr val="D14B01"/>
              </a:buClr>
              <a:buFontTx/>
              <a:buChar char="•"/>
              <a:defRPr/>
            </a:pPr>
            <a:r>
              <a:rPr lang="en-US" sz="2800" kern="0" dirty="0" smtClean="0">
                <a:solidFill>
                  <a:schemeClr val="bg1"/>
                </a:solidFill>
                <a:latin typeface="+mn-lt"/>
              </a:rPr>
              <a:t>Prescription  and illicit drug use</a:t>
            </a:r>
            <a:endParaRPr lang="en-US" sz="2800" kern="0" dirty="0">
              <a:solidFill>
                <a:schemeClr val="bg1"/>
              </a:solidFill>
              <a:latin typeface="+mn-lt"/>
            </a:endParaRPr>
          </a:p>
        </p:txBody>
      </p:sp>
      <p:pic>
        <p:nvPicPr>
          <p:cNvPr id="4" name="Picture 3" descr="illegal-drugs-650x01.jpg"/>
          <p:cNvPicPr>
            <a:picLocks noChangeAspect="1"/>
          </p:cNvPicPr>
          <p:nvPr/>
        </p:nvPicPr>
        <p:blipFill>
          <a:blip r:embed="rId3" cstate="print"/>
          <a:stretch>
            <a:fillRect/>
          </a:stretch>
        </p:blipFill>
        <p:spPr>
          <a:xfrm>
            <a:off x="5867400" y="4038600"/>
            <a:ext cx="2990850" cy="1789909"/>
          </a:xfrm>
          <a:prstGeom prst="rect">
            <a:avLst/>
          </a:prstGeom>
        </p:spPr>
      </p:pic>
      <p:pic>
        <p:nvPicPr>
          <p:cNvPr id="5" name="Picture 4" descr="smoking-899934538.jpg"/>
          <p:cNvPicPr>
            <a:picLocks noChangeAspect="1"/>
          </p:cNvPicPr>
          <p:nvPr/>
        </p:nvPicPr>
        <p:blipFill>
          <a:blip r:embed="rId4" cstate="print"/>
          <a:stretch>
            <a:fillRect/>
          </a:stretch>
        </p:blipFill>
        <p:spPr>
          <a:xfrm>
            <a:off x="2895600" y="4038600"/>
            <a:ext cx="2659722" cy="1768824"/>
          </a:xfrm>
          <a:prstGeom prst="rect">
            <a:avLst/>
          </a:prstGeom>
        </p:spPr>
      </p:pic>
      <p:pic>
        <p:nvPicPr>
          <p:cNvPr id="6" name="Picture 5" descr="AlcoholicBeverages-731x1024.jpg"/>
          <p:cNvPicPr>
            <a:picLocks noChangeAspect="1"/>
          </p:cNvPicPr>
          <p:nvPr/>
        </p:nvPicPr>
        <p:blipFill>
          <a:blip r:embed="rId5" cstate="print"/>
          <a:stretch>
            <a:fillRect/>
          </a:stretch>
        </p:blipFill>
        <p:spPr>
          <a:xfrm>
            <a:off x="457200" y="3657600"/>
            <a:ext cx="1990650" cy="2788544"/>
          </a:xfrm>
          <a:prstGeom prst="rect">
            <a:avLst/>
          </a:prstGeom>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smtClean="0">
                <a:ln>
                  <a:noFill/>
                </a:ln>
                <a:solidFill>
                  <a:schemeClr val="bg1"/>
                </a:solidFill>
                <a:effectLst/>
                <a:uLnTx/>
                <a:uFillTx/>
                <a:latin typeface="+mj-lt"/>
                <a:ea typeface="+mj-ea"/>
                <a:cs typeface="+mj-cs"/>
              </a:rPr>
              <a:t>ACEs</a:t>
            </a:r>
            <a:r>
              <a:rPr lang="en-US" sz="3200" noProof="0" smtClean="0">
                <a:solidFill>
                  <a:schemeClr val="bg1"/>
                </a:solidFill>
                <a:latin typeface="+mj-lt"/>
                <a:ea typeface="+mj-ea"/>
                <a:cs typeface="+mj-cs"/>
              </a:rPr>
              <a:t>: Obesity</a:t>
            </a:r>
            <a:endParaRPr kumimoji="0" lang="en-US" sz="4400" b="0" i="0" u="none" strike="noStrike" kern="1200" cap="none" spc="0" normalizeH="0" baseline="0" noProof="0" dirty="0">
              <a:ln>
                <a:noFill/>
              </a:ln>
              <a:solidFill>
                <a:schemeClr val="bg1"/>
              </a:solidFill>
              <a:effectLst/>
              <a:uLnTx/>
              <a:uFillTx/>
              <a:latin typeface="+mj-lt"/>
              <a:ea typeface="+mj-ea"/>
              <a:cs typeface="+mj-cs"/>
            </a:endParaRPr>
          </a:p>
        </p:txBody>
      </p:sp>
      <p:sp>
        <p:nvSpPr>
          <p:cNvPr id="3" name="Rectangle 3"/>
          <p:cNvSpPr txBox="1">
            <a:spLocks/>
          </p:cNvSpPr>
          <p:nvPr/>
        </p:nvSpPr>
        <p:spPr>
          <a:xfrm>
            <a:off x="990600" y="1143000"/>
            <a:ext cx="7086600" cy="3119438"/>
          </a:xfrm>
          <a:prstGeom prst="rect">
            <a:avLst/>
          </a:prstGeom>
        </p:spPr>
        <p:txBody>
          <a:bodyPr/>
          <a:lstStyle/>
          <a:p>
            <a:pPr marL="288925" indent="-288925">
              <a:lnSpc>
                <a:spcPct val="95000"/>
              </a:lnSpc>
              <a:spcBef>
                <a:spcPct val="20000"/>
              </a:spcBef>
              <a:spcAft>
                <a:spcPct val="20000"/>
              </a:spcAft>
              <a:buClr>
                <a:srgbClr val="D14B01"/>
              </a:buClr>
              <a:buFontTx/>
              <a:buChar char="•"/>
              <a:defRPr/>
            </a:pPr>
            <a:r>
              <a:rPr lang="en-US" sz="2800" kern="0" dirty="0" smtClean="0">
                <a:solidFill>
                  <a:schemeClr val="bg1"/>
                </a:solidFill>
                <a:latin typeface="+mn-lt"/>
              </a:rPr>
              <a:t>Obese women 27% more likely to report </a:t>
            </a:r>
            <a:r>
              <a:rPr lang="en-US" sz="2800" kern="0" dirty="0" err="1" smtClean="0">
                <a:solidFill>
                  <a:schemeClr val="bg1"/>
                </a:solidFill>
                <a:latin typeface="+mn-lt"/>
              </a:rPr>
              <a:t>hx</a:t>
            </a:r>
            <a:r>
              <a:rPr lang="en-US" sz="2800" kern="0" dirty="0" smtClean="0">
                <a:solidFill>
                  <a:schemeClr val="bg1"/>
                </a:solidFill>
                <a:latin typeface="+mn-lt"/>
              </a:rPr>
              <a:t> of childhood physical or sexual abuse (CA Women’s Health Survey, 2007)</a:t>
            </a:r>
          </a:p>
          <a:p>
            <a:pPr marL="288925" indent="-288925">
              <a:lnSpc>
                <a:spcPct val="95000"/>
              </a:lnSpc>
              <a:spcBef>
                <a:spcPct val="20000"/>
              </a:spcBef>
              <a:spcAft>
                <a:spcPct val="20000"/>
              </a:spcAft>
              <a:buClr>
                <a:srgbClr val="D14B01"/>
              </a:buClr>
              <a:buFontTx/>
              <a:buChar char="•"/>
              <a:defRPr/>
            </a:pPr>
            <a:r>
              <a:rPr lang="en-US" sz="2800" kern="0" dirty="0" smtClean="0">
                <a:solidFill>
                  <a:schemeClr val="bg1"/>
                </a:solidFill>
                <a:latin typeface="+mn-lt"/>
              </a:rPr>
              <a:t>21-22 yr old men with CSA </a:t>
            </a:r>
            <a:r>
              <a:rPr lang="en-US" sz="2800" kern="0" dirty="0" err="1" smtClean="0">
                <a:solidFill>
                  <a:schemeClr val="bg1"/>
                </a:solidFill>
                <a:latin typeface="+mn-lt"/>
              </a:rPr>
              <a:t>hx</a:t>
            </a:r>
            <a:r>
              <a:rPr lang="en-US" sz="2800" kern="0" dirty="0" smtClean="0">
                <a:solidFill>
                  <a:schemeClr val="bg1"/>
                </a:solidFill>
                <a:latin typeface="+mn-lt"/>
              </a:rPr>
              <a:t>, increased risk of overweight / obese (ADD Health, 2009)</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4800" y="775071"/>
            <a:ext cx="8382000" cy="5500793"/>
          </a:xfrm>
          <a:prstGeom prst="rect">
            <a:avLst/>
          </a:prstGeom>
        </p:spPr>
      </p:pic>
      <p:sp>
        <p:nvSpPr>
          <p:cNvPr id="3" name="TextBox 2"/>
          <p:cNvSpPr txBox="1"/>
          <p:nvPr/>
        </p:nvSpPr>
        <p:spPr>
          <a:xfrm>
            <a:off x="156198" y="6400800"/>
            <a:ext cx="2237857" cy="369332"/>
          </a:xfrm>
          <a:prstGeom prst="rect">
            <a:avLst/>
          </a:prstGeom>
          <a:noFill/>
        </p:spPr>
        <p:txBody>
          <a:bodyPr wrap="none" rtlCol="0">
            <a:spAutoFit/>
          </a:bodyPr>
          <a:lstStyle/>
          <a:p>
            <a:r>
              <a:rPr lang="en-US" dirty="0" smtClean="0"/>
              <a:t>Bellis et al. AJPH 2013</a:t>
            </a:r>
            <a:endParaRPr lang="en-US" dirty="0"/>
          </a:p>
        </p:txBody>
      </p:sp>
      <p:sp>
        <p:nvSpPr>
          <p:cNvPr id="4" name="TextBox 3"/>
          <p:cNvSpPr txBox="1"/>
          <p:nvPr/>
        </p:nvSpPr>
        <p:spPr>
          <a:xfrm>
            <a:off x="188096" y="239203"/>
            <a:ext cx="8265019" cy="461665"/>
          </a:xfrm>
          <a:prstGeom prst="rect">
            <a:avLst/>
          </a:prstGeom>
          <a:noFill/>
        </p:spPr>
        <p:txBody>
          <a:bodyPr wrap="none" rtlCol="0">
            <a:spAutoFit/>
          </a:bodyPr>
          <a:lstStyle/>
          <a:p>
            <a:r>
              <a:rPr lang="en-US" sz="2400" b="1" dirty="0" smtClean="0">
                <a:solidFill>
                  <a:schemeClr val="bg1"/>
                </a:solidFill>
              </a:rPr>
              <a:t>Adverse Childhood Experiences and adult health behaviors, UK </a:t>
            </a:r>
            <a:endParaRPr lang="en-US" sz="2400" b="1" dirty="0">
              <a:solidFill>
                <a:schemeClr val="bg1"/>
              </a:solidFill>
            </a:endParaRPr>
          </a:p>
        </p:txBody>
      </p:sp>
    </p:spTree>
    <p:extLst>
      <p:ext uri="{BB962C8B-B14F-4D97-AF65-F5344CB8AC3E}">
        <p14:creationId xmlns:p14="http://schemas.microsoft.com/office/powerpoint/2010/main" val="81896333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Neighborhood context </a:t>
            </a:r>
            <a:br>
              <a:rPr lang="en-US" dirty="0" smtClean="0"/>
            </a:br>
            <a:r>
              <a:rPr lang="en-US" dirty="0" smtClean="0"/>
              <a:t>and access to resources</a:t>
            </a:r>
            <a:endParaRPr lang="en-US" dirty="0"/>
          </a:p>
        </p:txBody>
      </p:sp>
      <p:sp>
        <p:nvSpPr>
          <p:cNvPr id="3" name="Content Placeholder 2"/>
          <p:cNvSpPr>
            <a:spLocks noGrp="1"/>
          </p:cNvSpPr>
          <p:nvPr>
            <p:ph idx="1"/>
          </p:nvPr>
        </p:nvSpPr>
        <p:spPr>
          <a:xfrm>
            <a:off x="457200" y="1951037"/>
            <a:ext cx="8229600" cy="4525963"/>
          </a:xfrm>
        </p:spPr>
        <p:txBody>
          <a:bodyPr/>
          <a:lstStyle/>
          <a:p>
            <a:pPr marL="0" indent="0">
              <a:buNone/>
            </a:pPr>
            <a:r>
              <a:rPr lang="en-US" sz="2000" b="1" dirty="0"/>
              <a:t>“Unnatural Causes. Place Matters” (PBS 2008)</a:t>
            </a:r>
          </a:p>
          <a:p>
            <a:pPr marL="0" indent="0">
              <a:buNone/>
              <a:defRPr/>
            </a:pPr>
            <a:r>
              <a:rPr lang="en-US" sz="2000" i="1" dirty="0">
                <a:latin typeface="Trebuchet MS" pitchFamily="34" charset="0"/>
                <a:cs typeface="Arial" charset="0"/>
              </a:rPr>
              <a:t>Why is your street address…such a good predictor of your health?</a:t>
            </a:r>
            <a:endParaRPr lang="en-US" sz="2000" dirty="0">
              <a:latin typeface="Trebuchet MS" pitchFamily="34" charset="0"/>
              <a:cs typeface="Arial" charset="0"/>
            </a:endParaRPr>
          </a:p>
          <a:p>
            <a:pPr marL="0" indent="0">
              <a:buNone/>
              <a:defRPr/>
            </a:pPr>
            <a:r>
              <a:rPr lang="en-US" sz="2000" dirty="0">
                <a:latin typeface="Trebuchet MS" pitchFamily="34" charset="0"/>
                <a:cs typeface="Arial" charset="0"/>
              </a:rPr>
              <a:t>“When we think about health, we usually think about health care and access to health care and the quality of care.  But what research clearly shows is that health is embedded in the larger conditions in which we live and work.…</a:t>
            </a:r>
          </a:p>
          <a:p>
            <a:pPr marL="0" indent="0">
              <a:buNone/>
              <a:defRPr/>
            </a:pPr>
            <a:r>
              <a:rPr lang="en-US" sz="2000" dirty="0">
                <a:latin typeface="Trebuchet MS" pitchFamily="34" charset="0"/>
                <a:cs typeface="Arial" charset="0"/>
              </a:rPr>
              <a:t>Sometimes, we naively think of improving health by simply changing behaviors.  </a:t>
            </a:r>
            <a:r>
              <a:rPr lang="en-US" sz="2000" b="1" dirty="0">
                <a:solidFill>
                  <a:srgbClr val="92D050"/>
                </a:solidFill>
                <a:latin typeface="Trebuchet MS" pitchFamily="34" charset="0"/>
                <a:cs typeface="Arial" charset="0"/>
              </a:rPr>
              <a:t>But the choices of individuals are often limited by the environments in which they live.</a:t>
            </a:r>
            <a:r>
              <a:rPr lang="en-US" sz="2000" dirty="0">
                <a:latin typeface="Trebuchet MS" pitchFamily="34" charset="0"/>
                <a:cs typeface="Arial" charset="0"/>
              </a:rPr>
              <a:t>” </a:t>
            </a:r>
          </a:p>
          <a:p>
            <a:pPr marL="0" indent="0">
              <a:buNone/>
              <a:defRPr/>
            </a:pPr>
            <a:r>
              <a:rPr lang="en-US" sz="2000" dirty="0">
                <a:latin typeface="Trebuchet MS" pitchFamily="34" charset="0"/>
                <a:cs typeface="Arial" charset="0"/>
              </a:rPr>
              <a:t>(David Williams)</a:t>
            </a:r>
          </a:p>
          <a:p>
            <a:pPr marL="0" indent="0">
              <a:buNone/>
            </a:pPr>
            <a:endParaRPr lang="en-US" sz="2000" dirty="0"/>
          </a:p>
        </p:txBody>
      </p:sp>
    </p:spTree>
    <p:extLst>
      <p:ext uri="{BB962C8B-B14F-4D97-AF65-F5344CB8AC3E}">
        <p14:creationId xmlns:p14="http://schemas.microsoft.com/office/powerpoint/2010/main" val="100585683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533400" y="381000"/>
            <a:ext cx="7248525" cy="619125"/>
          </a:xfrm>
          <a:prstGeom prst="rect">
            <a:avLst/>
          </a:prstGeom>
        </p:spPr>
        <p:txBody>
          <a:bodyPr/>
          <a:lstStyle/>
          <a:p>
            <a:pPr eaLnBrk="0" hangingPunct="0">
              <a:lnSpc>
                <a:spcPct val="95000"/>
              </a:lnSpc>
              <a:defRPr/>
            </a:pPr>
            <a:r>
              <a:rPr lang="en-US" sz="2800" b="1" kern="0" dirty="0" smtClean="0">
                <a:solidFill>
                  <a:schemeClr val="bg1"/>
                </a:solidFill>
                <a:latin typeface="+mj-lt"/>
                <a:ea typeface="+mj-ea"/>
                <a:cs typeface="+mj-cs"/>
              </a:rPr>
              <a:t>Food environment</a:t>
            </a:r>
            <a:endParaRPr lang="en-US" sz="2800" b="1" kern="0" dirty="0">
              <a:solidFill>
                <a:schemeClr val="bg1"/>
              </a:solidFill>
              <a:latin typeface="+mj-lt"/>
              <a:ea typeface="+mj-ea"/>
              <a:cs typeface="+mj-cs"/>
            </a:endParaRPr>
          </a:p>
        </p:txBody>
      </p:sp>
      <p:sp>
        <p:nvSpPr>
          <p:cNvPr id="4" name="Rectangle 3"/>
          <p:cNvSpPr>
            <a:spLocks noChangeArrowheads="1"/>
          </p:cNvSpPr>
          <p:nvPr/>
        </p:nvSpPr>
        <p:spPr bwMode="auto">
          <a:xfrm>
            <a:off x="762000" y="1295400"/>
            <a:ext cx="7772400" cy="3785652"/>
          </a:xfrm>
          <a:prstGeom prst="rect">
            <a:avLst/>
          </a:prstGeom>
          <a:noFill/>
          <a:ln w="9525">
            <a:noFill/>
            <a:miter lim="800000"/>
            <a:headEnd/>
            <a:tailEnd/>
          </a:ln>
        </p:spPr>
        <p:txBody>
          <a:bodyPr wrap="square">
            <a:spAutoFit/>
          </a:bodyPr>
          <a:lstStyle/>
          <a:p>
            <a:r>
              <a:rPr lang="en-US" sz="2400" dirty="0">
                <a:solidFill>
                  <a:schemeClr val="bg1"/>
                </a:solidFill>
              </a:rPr>
              <a:t>Galvez et al 2009: </a:t>
            </a:r>
          </a:p>
          <a:p>
            <a:r>
              <a:rPr lang="en-US" sz="2400" dirty="0">
                <a:solidFill>
                  <a:schemeClr val="bg1"/>
                </a:solidFill>
              </a:rPr>
              <a:t>Children (ages 6-8) living on a block with 1 + convenience stores (range, 1–6) were more likely to have a BMI percentile in the top </a:t>
            </a:r>
            <a:r>
              <a:rPr lang="en-US" sz="2400" dirty="0" err="1">
                <a:solidFill>
                  <a:schemeClr val="bg1"/>
                </a:solidFill>
              </a:rPr>
              <a:t>tertile</a:t>
            </a:r>
            <a:r>
              <a:rPr lang="en-US" sz="2400" dirty="0">
                <a:solidFill>
                  <a:schemeClr val="bg1"/>
                </a:solidFill>
              </a:rPr>
              <a:t> (odds ratio 1.90, 95% confidence interval, 1.15–3.15) compared with children having no convenience stores </a:t>
            </a:r>
          </a:p>
          <a:p>
            <a:endParaRPr lang="en-US" sz="2400" dirty="0">
              <a:solidFill>
                <a:schemeClr val="bg1"/>
              </a:solidFill>
            </a:endParaRPr>
          </a:p>
          <a:p>
            <a:r>
              <a:rPr lang="en-US" sz="2400" dirty="0" err="1">
                <a:solidFill>
                  <a:schemeClr val="bg1"/>
                </a:solidFill>
              </a:rPr>
              <a:t>Oreskovic</a:t>
            </a:r>
            <a:r>
              <a:rPr lang="en-US" sz="2400" dirty="0">
                <a:solidFill>
                  <a:schemeClr val="bg1"/>
                </a:solidFill>
              </a:rPr>
              <a:t> et al 2009:</a:t>
            </a:r>
          </a:p>
          <a:p>
            <a:r>
              <a:rPr lang="en-US" sz="2400" dirty="0">
                <a:solidFill>
                  <a:schemeClr val="bg1"/>
                </a:solidFill>
              </a:rPr>
              <a:t>distance to nearest fast-food restaurant was inversely associated with BMI</a:t>
            </a:r>
          </a:p>
        </p:txBody>
      </p:sp>
      <p:pic>
        <p:nvPicPr>
          <p:cNvPr id="5" name="Picture 4" descr="fast-food.jpg"/>
          <p:cNvPicPr>
            <a:picLocks noChangeAspect="1"/>
          </p:cNvPicPr>
          <p:nvPr/>
        </p:nvPicPr>
        <p:blipFill>
          <a:blip r:embed="rId2" cstate="print"/>
          <a:srcRect/>
          <a:stretch>
            <a:fillRect/>
          </a:stretch>
        </p:blipFill>
        <p:spPr bwMode="auto">
          <a:xfrm>
            <a:off x="6248400" y="4724400"/>
            <a:ext cx="1576387" cy="1857375"/>
          </a:xfrm>
          <a:prstGeom prst="rect">
            <a:avLst/>
          </a:prstGeom>
          <a:noFill/>
          <a:ln w="9525">
            <a:noFill/>
            <a:miter lim="800000"/>
            <a:headEnd/>
            <a:tailEnd/>
          </a:ln>
        </p:spPr>
      </p:pic>
      <p:pic>
        <p:nvPicPr>
          <p:cNvPr id="6" name="Picture 5" descr="convenience store.jpg"/>
          <p:cNvPicPr>
            <a:picLocks noChangeAspect="1"/>
          </p:cNvPicPr>
          <p:nvPr/>
        </p:nvPicPr>
        <p:blipFill>
          <a:blip r:embed="rId3" cstate="print"/>
          <a:srcRect/>
          <a:stretch>
            <a:fillRect/>
          </a:stretch>
        </p:blipFill>
        <p:spPr bwMode="auto">
          <a:xfrm>
            <a:off x="3352800" y="4953000"/>
            <a:ext cx="2455862" cy="1633538"/>
          </a:xfrm>
          <a:prstGeom prst="rect">
            <a:avLst/>
          </a:prstGeom>
          <a:noFill/>
          <a:ln w="9525">
            <a:noFill/>
            <a:miter lim="800000"/>
            <a:headEnd/>
            <a:tailEnd/>
          </a:ln>
        </p:spPr>
      </p:pic>
    </p:spTree>
    <p:extLst>
      <p:ext uri="{BB962C8B-B14F-4D97-AF65-F5344CB8AC3E}">
        <p14:creationId xmlns:p14="http://schemas.microsoft.com/office/powerpoint/2010/main" val="381330308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33800" y="228600"/>
            <a:ext cx="2748381" cy="769441"/>
          </a:xfrm>
          <a:prstGeom prst="rect">
            <a:avLst/>
          </a:prstGeom>
        </p:spPr>
        <p:txBody>
          <a:bodyPr wrap="none">
            <a:spAutoFit/>
          </a:bodyPr>
          <a:lstStyle/>
          <a:p>
            <a:r>
              <a:rPr lang="en-US" sz="4400" dirty="0" smtClean="0">
                <a:solidFill>
                  <a:schemeClr val="bg1"/>
                </a:solidFill>
              </a:rPr>
              <a:t>Diet / Food</a:t>
            </a:r>
          </a:p>
        </p:txBody>
      </p:sp>
      <p:sp>
        <p:nvSpPr>
          <p:cNvPr id="6" name="Rectangle 5"/>
          <p:cNvSpPr/>
          <p:nvPr/>
        </p:nvSpPr>
        <p:spPr>
          <a:xfrm>
            <a:off x="533400" y="1524000"/>
            <a:ext cx="2819400" cy="3970318"/>
          </a:xfrm>
          <a:prstGeom prst="rect">
            <a:avLst/>
          </a:prstGeom>
        </p:spPr>
        <p:txBody>
          <a:bodyPr wrap="square">
            <a:spAutoFit/>
          </a:bodyPr>
          <a:lstStyle/>
          <a:p>
            <a:pPr>
              <a:spcAft>
                <a:spcPts val="600"/>
              </a:spcAft>
            </a:pPr>
            <a:r>
              <a:rPr lang="en-US" sz="2800" dirty="0" smtClean="0">
                <a:solidFill>
                  <a:schemeClr val="bg1"/>
                </a:solidFill>
              </a:rPr>
              <a:t>“Food Desert” - low-income census tract where a large number of residents are more than a mile from a grocery store.</a:t>
            </a:r>
            <a:endParaRPr lang="en-US" sz="2800" dirty="0">
              <a:solidFill>
                <a:schemeClr val="bg1"/>
              </a:solidFill>
            </a:endParaRPr>
          </a:p>
        </p:txBody>
      </p:sp>
      <p:pic>
        <p:nvPicPr>
          <p:cNvPr id="7" name="Picture 6" descr="food desert los angeles.jpeg"/>
          <p:cNvPicPr>
            <a:picLocks noChangeAspect="1"/>
          </p:cNvPicPr>
          <p:nvPr/>
        </p:nvPicPr>
        <p:blipFill>
          <a:blip r:embed="rId2" cstate="print"/>
          <a:stretch>
            <a:fillRect/>
          </a:stretch>
        </p:blipFill>
        <p:spPr>
          <a:xfrm>
            <a:off x="3657600" y="1295400"/>
            <a:ext cx="5105400" cy="4495800"/>
          </a:xfrm>
          <a:prstGeom prst="rect">
            <a:avLst/>
          </a:prstGeom>
        </p:spPr>
      </p:pic>
    </p:spTree>
    <p:extLst>
      <p:ext uri="{BB962C8B-B14F-4D97-AF65-F5344CB8AC3E}">
        <p14:creationId xmlns:p14="http://schemas.microsoft.com/office/powerpoint/2010/main" val="215824326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Medical mistrust and healthcare utilization</a:t>
            </a:r>
            <a:endParaRPr lang="en-US" sz="3600" dirty="0"/>
          </a:p>
        </p:txBody>
      </p:sp>
      <p:sp>
        <p:nvSpPr>
          <p:cNvPr id="3" name="Content Placeholder 2"/>
          <p:cNvSpPr>
            <a:spLocks noGrp="1"/>
          </p:cNvSpPr>
          <p:nvPr>
            <p:ph idx="1"/>
          </p:nvPr>
        </p:nvSpPr>
        <p:spPr>
          <a:xfrm>
            <a:off x="457200" y="1295400"/>
            <a:ext cx="8229600" cy="4525963"/>
          </a:xfrm>
        </p:spPr>
        <p:txBody>
          <a:bodyPr/>
          <a:lstStyle/>
          <a:p>
            <a:r>
              <a:rPr lang="en-US" sz="2800" dirty="0" smtClean="0"/>
              <a:t>Institutional and personal experiences with adverse medical experiences may result in mistrust of the medical care system and providers, leading to avoidance of medical care</a:t>
            </a:r>
          </a:p>
          <a:p>
            <a:r>
              <a:rPr lang="en-US" sz="2800" dirty="0" smtClean="0"/>
              <a:t>Medical mistrust index (of healthcare organizations) associated with measures of underutilization of health care (</a:t>
            </a:r>
            <a:r>
              <a:rPr lang="en-US" sz="2800" dirty="0" err="1" smtClean="0"/>
              <a:t>LaVeist</a:t>
            </a:r>
            <a:r>
              <a:rPr lang="en-US" sz="2800" dirty="0" smtClean="0"/>
              <a:t> et al. Health </a:t>
            </a:r>
            <a:r>
              <a:rPr lang="en-US" sz="2800" dirty="0" err="1" smtClean="0"/>
              <a:t>Serv</a:t>
            </a:r>
            <a:r>
              <a:rPr lang="en-US" sz="2800" dirty="0" smtClean="0"/>
              <a:t> Res 2009)</a:t>
            </a:r>
          </a:p>
          <a:p>
            <a:r>
              <a:rPr lang="en-US" sz="2800" dirty="0" smtClean="0"/>
              <a:t>Review of 27 studies showed greater medical mistrust associated (in most studies) with lower use of colorectal cancer screening (Adams et al. J </a:t>
            </a:r>
            <a:r>
              <a:rPr lang="en-US" sz="2800" dirty="0" err="1" smtClean="0"/>
              <a:t>Comm</a:t>
            </a:r>
            <a:r>
              <a:rPr lang="en-US" sz="2800" dirty="0" smtClean="0"/>
              <a:t> Health 2017)</a:t>
            </a:r>
            <a:endParaRPr lang="en-US" sz="2800" dirty="0"/>
          </a:p>
        </p:txBody>
      </p:sp>
    </p:spTree>
    <p:extLst>
      <p:ext uri="{BB962C8B-B14F-4D97-AF65-F5344CB8AC3E}">
        <p14:creationId xmlns:p14="http://schemas.microsoft.com/office/powerpoint/2010/main" val="237990922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1447800"/>
            <a:ext cx="7162800" cy="1569660"/>
          </a:xfrm>
          <a:prstGeom prst="rect">
            <a:avLst/>
          </a:prstGeom>
        </p:spPr>
        <p:txBody>
          <a:bodyPr wrap="square">
            <a:spAutoFit/>
          </a:bodyPr>
          <a:lstStyle/>
          <a:p>
            <a:r>
              <a:rPr lang="en-US" sz="2400" dirty="0" smtClean="0">
                <a:solidFill>
                  <a:schemeClr val="bg1"/>
                </a:solidFill>
              </a:rPr>
              <a:t>“Sustained reductions in poor health behaviors will likely not be achieved without addressing the contextual sources of stress and incentivizing healthy self-regulatory behaviors”</a:t>
            </a:r>
            <a:endParaRPr lang="en-US" sz="2400" dirty="0">
              <a:solidFill>
                <a:schemeClr val="bg1"/>
              </a:solidFill>
            </a:endParaRPr>
          </a:p>
        </p:txBody>
      </p:sp>
      <p:sp>
        <p:nvSpPr>
          <p:cNvPr id="3" name="Title 1"/>
          <p:cNvSpPr txBox="1">
            <a:spLocks/>
          </p:cNvSpPr>
          <p:nvPr/>
        </p:nvSpPr>
        <p:spPr>
          <a:xfrm>
            <a:off x="304800" y="304800"/>
            <a:ext cx="8534400" cy="9906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err="1" smtClean="0">
                <a:ln>
                  <a:noFill/>
                </a:ln>
                <a:solidFill>
                  <a:schemeClr val="bg1"/>
                </a:solidFill>
                <a:effectLst/>
                <a:uLnTx/>
                <a:uFillTx/>
                <a:latin typeface="+mj-lt"/>
                <a:ea typeface="+mj-ea"/>
                <a:cs typeface="+mj-cs"/>
              </a:rPr>
              <a:t>Mezuk</a:t>
            </a:r>
            <a:r>
              <a:rPr kumimoji="0" lang="en-US" sz="3200" b="0" i="0" u="none" strike="noStrike" kern="1200" cap="none" spc="0" normalizeH="0" baseline="0" noProof="0" dirty="0" smtClean="0">
                <a:ln>
                  <a:noFill/>
                </a:ln>
                <a:solidFill>
                  <a:schemeClr val="bg1"/>
                </a:solidFill>
                <a:effectLst/>
                <a:uLnTx/>
                <a:uFillTx/>
                <a:latin typeface="+mj-lt"/>
                <a:ea typeface="+mj-ea"/>
                <a:cs typeface="+mj-cs"/>
              </a:rPr>
              <a:t>, </a:t>
            </a:r>
            <a:r>
              <a:rPr lang="en-US" sz="3200" i="1" dirty="0" smtClean="0">
                <a:solidFill>
                  <a:schemeClr val="bg1"/>
                </a:solidFill>
                <a:latin typeface="+mj-lt"/>
                <a:ea typeface="+mj-ea"/>
                <a:cs typeface="+mj-cs"/>
              </a:rPr>
              <a:t>et al.</a:t>
            </a:r>
            <a:r>
              <a:rPr lang="en-US" sz="3200" dirty="0" smtClean="0">
                <a:solidFill>
                  <a:schemeClr val="bg1"/>
                </a:solidFill>
                <a:latin typeface="+mj-lt"/>
                <a:ea typeface="+mj-ea"/>
                <a:cs typeface="+mj-cs"/>
              </a:rPr>
              <a:t> 2013</a:t>
            </a:r>
            <a:endParaRPr kumimoji="0" lang="en-US" sz="3200" b="0"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98556" y="6107906"/>
            <a:ext cx="7456289" cy="222240"/>
          </a:xfrm>
          <a:prstGeom prst="rect">
            <a:avLst/>
          </a:prstGeom>
        </p:spPr>
        <p:txBody>
          <a:bodyPr wrap="square">
            <a:spAutoFit/>
          </a:bodyPr>
          <a:lstStyle/>
          <a:p>
            <a:r>
              <a:rPr lang="en-US" sz="844" dirty="0">
                <a:solidFill>
                  <a:srgbClr val="000000"/>
                </a:solidFill>
                <a:latin typeface="Gill Sans" charset="0"/>
                <a:ea typeface="ヒラギノ角ゴ ProN W3" charset="-128"/>
                <a:sym typeface="Gill Sans" charset="0"/>
              </a:rPr>
              <a:t>SOURCE: Amended from Solar &amp; Irwin, 2007</a:t>
            </a:r>
          </a:p>
        </p:txBody>
      </p:sp>
      <p:sp>
        <p:nvSpPr>
          <p:cNvPr id="6" name="Rectangle 5"/>
          <p:cNvSpPr/>
          <p:nvPr/>
        </p:nvSpPr>
        <p:spPr bwMode="auto">
          <a:xfrm>
            <a:off x="553641" y="1928812"/>
            <a:ext cx="1804913" cy="3214688"/>
          </a:xfrm>
          <a:prstGeom prst="rect">
            <a:avLst/>
          </a:prstGeom>
          <a:solidFill>
            <a:srgbClr val="66CCFF"/>
          </a:solidFill>
          <a:ln w="25400" cap="flat" cmpd="sng" algn="ctr">
            <a:solidFill>
              <a:srgbClr val="66CCFF"/>
            </a:solidFill>
            <a:prstDash val="solid"/>
            <a:round/>
            <a:headEnd type="none" w="med" len="med"/>
            <a:tailEnd type="none" w="med" len="med"/>
          </a:ln>
          <a:effectLst/>
        </p:spPr>
        <p:txBody>
          <a:bodyPr vert="horz" wrap="square" lIns="64294" tIns="32147" rIns="64294" bIns="32147" numCol="1" rtlCol="0" anchor="t" anchorCtr="0" compatLnSpc="1">
            <a:prstTxWarp prst="textNoShape">
              <a:avLst/>
            </a:prstTxWarp>
          </a:bodyPr>
          <a:lstStyle/>
          <a:p>
            <a:pPr algn="ctr"/>
            <a:endParaRPr lang="en-US" sz="1400" b="1" dirty="0" smtClean="0">
              <a:solidFill>
                <a:prstClr val="black"/>
              </a:solidFill>
              <a:latin typeface="Gill Sans" charset="0"/>
              <a:ea typeface="ヒラギノ角ゴ ProN W3" charset="-128"/>
              <a:sym typeface="Gill Sans" charset="0"/>
            </a:endParaRPr>
          </a:p>
          <a:p>
            <a:pPr algn="ctr"/>
            <a:r>
              <a:rPr lang="en-US" sz="1400" b="1" dirty="0" smtClean="0">
                <a:solidFill>
                  <a:prstClr val="black"/>
                </a:solidFill>
                <a:latin typeface="Gill Sans" charset="0"/>
                <a:ea typeface="ヒラギノ角ゴ ProN W3" charset="-128"/>
                <a:sym typeface="Gill Sans" charset="0"/>
              </a:rPr>
              <a:t>Socioeconomic &amp; political context</a:t>
            </a:r>
          </a:p>
          <a:p>
            <a:pPr algn="ctr"/>
            <a:endParaRPr lang="en-US" sz="1400" b="1" dirty="0">
              <a:solidFill>
                <a:prstClr val="black"/>
              </a:solidFill>
              <a:latin typeface="Gill Sans" charset="0"/>
              <a:ea typeface="ヒラギノ角ゴ ProN W3" charset="-128"/>
              <a:sym typeface="Gill Sans" charset="0"/>
            </a:endParaRPr>
          </a:p>
          <a:p>
            <a:pPr algn="ctr"/>
            <a:r>
              <a:rPr lang="en-US" sz="1400" b="1" dirty="0" smtClean="0">
                <a:solidFill>
                  <a:prstClr val="black"/>
                </a:solidFill>
                <a:latin typeface="Gill Sans" charset="0"/>
                <a:ea typeface="ヒラギノ角ゴ ProN W3" charset="-128"/>
                <a:sym typeface="Gill Sans" charset="0"/>
              </a:rPr>
              <a:t>Governance</a:t>
            </a:r>
          </a:p>
          <a:p>
            <a:pPr algn="ctr"/>
            <a:endParaRPr lang="en-US" sz="1400" b="1" dirty="0" smtClean="0">
              <a:solidFill>
                <a:prstClr val="black"/>
              </a:solidFill>
              <a:latin typeface="Gill Sans" charset="0"/>
              <a:ea typeface="ヒラギノ角ゴ ProN W3" charset="-128"/>
              <a:sym typeface="Gill Sans" charset="0"/>
            </a:endParaRPr>
          </a:p>
          <a:p>
            <a:pPr algn="ctr"/>
            <a:r>
              <a:rPr lang="en-US" sz="1400" b="1" dirty="0" smtClean="0">
                <a:solidFill>
                  <a:prstClr val="black"/>
                </a:solidFill>
                <a:latin typeface="Gill Sans" charset="0"/>
                <a:ea typeface="ヒラギノ角ゴ ProN W3" charset="-128"/>
                <a:sym typeface="Gill Sans" charset="0"/>
              </a:rPr>
              <a:t>Policy (Macroeconomic, Social, Health)</a:t>
            </a:r>
          </a:p>
          <a:p>
            <a:pPr algn="ctr"/>
            <a:endParaRPr lang="en-US" sz="1400" b="1" dirty="0" smtClean="0">
              <a:solidFill>
                <a:prstClr val="black"/>
              </a:solidFill>
              <a:latin typeface="Gill Sans" charset="0"/>
              <a:ea typeface="ヒラギノ角ゴ ProN W3" charset="-128"/>
              <a:sym typeface="Gill Sans" charset="0"/>
            </a:endParaRPr>
          </a:p>
          <a:p>
            <a:pPr algn="ctr"/>
            <a:r>
              <a:rPr lang="en-US" sz="1400" b="1" dirty="0" smtClean="0">
                <a:solidFill>
                  <a:prstClr val="black"/>
                </a:solidFill>
                <a:latin typeface="Gill Sans" charset="0"/>
                <a:ea typeface="ヒラギノ角ゴ ProN W3" charset="-128"/>
                <a:sym typeface="Gill Sans" charset="0"/>
              </a:rPr>
              <a:t>Cultural and societal norms and values</a:t>
            </a:r>
            <a:endParaRPr lang="en-US" sz="1400" b="1" dirty="0">
              <a:solidFill>
                <a:prstClr val="black"/>
              </a:solidFill>
              <a:latin typeface="Gill Sans" charset="0"/>
              <a:ea typeface="ヒラギノ角ゴ ProN W3" charset="-128"/>
              <a:sym typeface="Gill Sans" charset="0"/>
            </a:endParaRPr>
          </a:p>
        </p:txBody>
      </p:sp>
      <p:sp>
        <p:nvSpPr>
          <p:cNvPr id="7" name="Rectangle 6"/>
          <p:cNvSpPr/>
          <p:nvPr/>
        </p:nvSpPr>
        <p:spPr bwMode="auto">
          <a:xfrm>
            <a:off x="2890539" y="2732484"/>
            <a:ext cx="1735931" cy="638026"/>
          </a:xfrm>
          <a:prstGeom prst="rect">
            <a:avLst/>
          </a:prstGeom>
          <a:solidFill>
            <a:srgbClr val="0099FF"/>
          </a:solidFill>
          <a:ln w="25400" cap="flat" cmpd="sng" algn="ctr">
            <a:solidFill>
              <a:srgbClr val="0099FF"/>
            </a:solidFill>
            <a:prstDash val="solid"/>
            <a:round/>
            <a:headEnd type="none" w="med" len="med"/>
            <a:tailEnd type="none" w="med" len="med"/>
          </a:ln>
          <a:effectLst/>
        </p:spPr>
        <p:txBody>
          <a:bodyPr vert="horz" wrap="square" lIns="64294" tIns="32147" rIns="64294" bIns="32147" numCol="1" rtlCol="0" anchor="ctr" anchorCtr="0" compatLnSpc="1">
            <a:prstTxWarp prst="textNoShape">
              <a:avLst/>
            </a:prstTxWarp>
          </a:bodyPr>
          <a:lstStyle/>
          <a:p>
            <a:pPr algn="ctr"/>
            <a:r>
              <a:rPr lang="en-US" sz="1400" b="1" dirty="0" smtClean="0">
                <a:solidFill>
                  <a:prstClr val="white"/>
                </a:solidFill>
                <a:latin typeface="Gill Sans" charset="0"/>
                <a:ea typeface="ヒラギノ角ゴ ProN W3" charset="-128"/>
                <a:cs typeface="ヒラギノ角ゴ ProN W3" charset="-128"/>
                <a:sym typeface="Gill Sans" charset="0"/>
              </a:rPr>
              <a:t>Social Position</a:t>
            </a:r>
            <a:endParaRPr lang="en-US" sz="1400" b="1" dirty="0">
              <a:solidFill>
                <a:prstClr val="white"/>
              </a:solidFill>
              <a:latin typeface="Gill Sans" charset="0"/>
              <a:ea typeface="ヒラギノ角ゴ ProN W3" charset="-128"/>
              <a:cs typeface="ヒラギノ角ゴ ProN W3" charset="-128"/>
              <a:sym typeface="Gill Sans" charset="0"/>
            </a:endParaRPr>
          </a:p>
        </p:txBody>
      </p:sp>
      <p:sp>
        <p:nvSpPr>
          <p:cNvPr id="8" name="Rectangle 7"/>
          <p:cNvSpPr/>
          <p:nvPr/>
        </p:nvSpPr>
        <p:spPr bwMode="auto">
          <a:xfrm>
            <a:off x="2890539" y="3465123"/>
            <a:ext cx="1735931" cy="1812428"/>
          </a:xfrm>
          <a:prstGeom prst="rect">
            <a:avLst/>
          </a:prstGeom>
          <a:solidFill>
            <a:srgbClr val="0099FF"/>
          </a:solidFill>
          <a:ln w="25400" cap="flat" cmpd="sng" algn="ctr">
            <a:solidFill>
              <a:srgbClr val="0099FF"/>
            </a:solidFill>
            <a:prstDash val="solid"/>
            <a:round/>
            <a:headEnd type="none" w="med" len="med"/>
            <a:tailEnd type="none" w="med" len="med"/>
          </a:ln>
          <a:effectLst/>
        </p:spPr>
        <p:txBody>
          <a:bodyPr vert="horz" wrap="square" lIns="64294" tIns="32147" rIns="64294" bIns="32147" numCol="1" rtlCol="0" anchor="ctr" anchorCtr="0" compatLnSpc="1">
            <a:prstTxWarp prst="textNoShape">
              <a:avLst/>
            </a:prstTxWarp>
          </a:bodyPr>
          <a:lstStyle/>
          <a:p>
            <a:pPr algn="ctr">
              <a:lnSpc>
                <a:spcPct val="150000"/>
              </a:lnSpc>
            </a:pPr>
            <a:r>
              <a:rPr lang="en-US" sz="1400" b="1" dirty="0" smtClean="0">
                <a:solidFill>
                  <a:prstClr val="white"/>
                </a:solidFill>
                <a:latin typeface="Gill Sans" charset="0"/>
                <a:ea typeface="ヒラギノ角ゴ ProN W3" charset="-128"/>
                <a:sym typeface="Gill Sans" charset="0"/>
              </a:rPr>
              <a:t>Education</a:t>
            </a:r>
          </a:p>
          <a:p>
            <a:pPr algn="ctr">
              <a:lnSpc>
                <a:spcPct val="150000"/>
              </a:lnSpc>
            </a:pPr>
            <a:r>
              <a:rPr lang="en-US" sz="1400" b="1" dirty="0" smtClean="0">
                <a:solidFill>
                  <a:prstClr val="white"/>
                </a:solidFill>
                <a:latin typeface="Gill Sans" charset="0"/>
                <a:ea typeface="ヒラギノ角ゴ ProN W3" charset="-128"/>
                <a:sym typeface="Gill Sans" charset="0"/>
              </a:rPr>
              <a:t>Occupation</a:t>
            </a:r>
          </a:p>
          <a:p>
            <a:pPr algn="ctr">
              <a:lnSpc>
                <a:spcPct val="150000"/>
              </a:lnSpc>
            </a:pPr>
            <a:r>
              <a:rPr lang="en-US" sz="1400" b="1" dirty="0" smtClean="0">
                <a:solidFill>
                  <a:prstClr val="white"/>
                </a:solidFill>
                <a:latin typeface="Gill Sans" charset="0"/>
                <a:ea typeface="ヒラギノ角ゴ ProN W3" charset="-128"/>
                <a:sym typeface="Gill Sans" charset="0"/>
              </a:rPr>
              <a:t>Income</a:t>
            </a:r>
          </a:p>
          <a:p>
            <a:pPr algn="ctr">
              <a:lnSpc>
                <a:spcPct val="150000"/>
              </a:lnSpc>
            </a:pPr>
            <a:r>
              <a:rPr lang="en-US" sz="1400" b="1" dirty="0" smtClean="0">
                <a:solidFill>
                  <a:prstClr val="white"/>
                </a:solidFill>
                <a:latin typeface="Gill Sans" charset="0"/>
                <a:ea typeface="ヒラギノ角ゴ ProN W3" charset="-128"/>
                <a:sym typeface="Gill Sans" charset="0"/>
              </a:rPr>
              <a:t>Gender</a:t>
            </a:r>
          </a:p>
          <a:p>
            <a:pPr algn="ctr">
              <a:lnSpc>
                <a:spcPct val="150000"/>
              </a:lnSpc>
            </a:pPr>
            <a:r>
              <a:rPr lang="en-US" sz="1400" b="1" dirty="0" smtClean="0">
                <a:solidFill>
                  <a:prstClr val="white"/>
                </a:solidFill>
                <a:latin typeface="Gill Sans" charset="0"/>
                <a:ea typeface="ヒラギノ角ゴ ProN W3" charset="-128"/>
                <a:sym typeface="Gill Sans" charset="0"/>
              </a:rPr>
              <a:t>Ethnicity/Race</a:t>
            </a:r>
            <a:endParaRPr lang="en-US" sz="1400" b="1" dirty="0">
              <a:solidFill>
                <a:prstClr val="white"/>
              </a:solidFill>
              <a:latin typeface="Gill Sans" charset="0"/>
              <a:ea typeface="ヒラギノ角ゴ ProN W3" charset="-128"/>
              <a:sym typeface="Gill Sans" charset="0"/>
            </a:endParaRPr>
          </a:p>
        </p:txBody>
      </p:sp>
      <p:sp>
        <p:nvSpPr>
          <p:cNvPr id="9" name="Rectangle 8"/>
          <p:cNvSpPr/>
          <p:nvPr/>
        </p:nvSpPr>
        <p:spPr bwMode="auto">
          <a:xfrm>
            <a:off x="5095280" y="2732484"/>
            <a:ext cx="1778794" cy="1810941"/>
          </a:xfrm>
          <a:prstGeom prst="rect">
            <a:avLst/>
          </a:prstGeom>
          <a:solidFill>
            <a:srgbClr val="003366"/>
          </a:solidFill>
          <a:ln w="25400" cap="flat" cmpd="sng" algn="ctr">
            <a:solidFill>
              <a:srgbClr val="003366"/>
            </a:solidFill>
            <a:prstDash val="solid"/>
            <a:round/>
            <a:headEnd type="none" w="med" len="med"/>
            <a:tailEnd type="none" w="med" len="med"/>
          </a:ln>
          <a:effectLst/>
        </p:spPr>
        <p:txBody>
          <a:bodyPr vert="horz" wrap="square" lIns="64294" tIns="32147" rIns="64294" bIns="32147" numCol="1" rtlCol="0" anchor="t" anchorCtr="0" compatLnSpc="1">
            <a:prstTxWarp prst="textNoShape">
              <a:avLst/>
            </a:prstTxWarp>
          </a:bodyPr>
          <a:lstStyle/>
          <a:p>
            <a:pPr algn="ctr">
              <a:spcBef>
                <a:spcPts val="1200"/>
              </a:spcBef>
            </a:pPr>
            <a:r>
              <a:rPr lang="en-US" sz="1400" dirty="0" smtClean="0">
                <a:solidFill>
                  <a:prstClr val="white"/>
                </a:solidFill>
                <a:latin typeface="Gill Sans" charset="0"/>
                <a:ea typeface="ヒラギノ角ゴ ProN W3" charset="-128"/>
                <a:cs typeface="ヒラギノ角ゴ ProN W3" charset="-128"/>
                <a:sym typeface="Gill Sans" charset="0"/>
              </a:rPr>
              <a:t>Material circumstances</a:t>
            </a:r>
          </a:p>
          <a:p>
            <a:pPr algn="ctr">
              <a:lnSpc>
                <a:spcPct val="150000"/>
              </a:lnSpc>
            </a:pPr>
            <a:r>
              <a:rPr lang="en-US" sz="1400" dirty="0" smtClean="0">
                <a:solidFill>
                  <a:prstClr val="white"/>
                </a:solidFill>
                <a:latin typeface="Gill Sans" charset="0"/>
                <a:ea typeface="ヒラギノ角ゴ ProN W3" charset="-128"/>
                <a:sym typeface="Gill Sans" charset="0"/>
              </a:rPr>
              <a:t>Social cohesion</a:t>
            </a:r>
          </a:p>
          <a:p>
            <a:pPr algn="ctr">
              <a:lnSpc>
                <a:spcPct val="150000"/>
              </a:lnSpc>
            </a:pPr>
            <a:r>
              <a:rPr lang="en-US" sz="1400" dirty="0" smtClean="0">
                <a:solidFill>
                  <a:prstClr val="white"/>
                </a:solidFill>
                <a:latin typeface="Gill Sans" charset="0"/>
                <a:ea typeface="ヒラギノ角ゴ ProN W3" charset="-128"/>
                <a:cs typeface="ヒラギノ角ゴ ProN W3" charset="-128"/>
                <a:sym typeface="Gill Sans" charset="0"/>
              </a:rPr>
              <a:t>Psychosocial factors</a:t>
            </a:r>
          </a:p>
          <a:p>
            <a:pPr algn="ctr">
              <a:lnSpc>
                <a:spcPct val="150000"/>
              </a:lnSpc>
            </a:pPr>
            <a:r>
              <a:rPr lang="en-US" sz="1400" dirty="0" smtClean="0">
                <a:solidFill>
                  <a:prstClr val="white"/>
                </a:solidFill>
                <a:latin typeface="Gill Sans" charset="0"/>
                <a:ea typeface="ヒラギノ角ゴ ProN W3" charset="-128"/>
                <a:sym typeface="Gill Sans" charset="0"/>
              </a:rPr>
              <a:t>Behaviors</a:t>
            </a:r>
          </a:p>
          <a:p>
            <a:pPr algn="ctr">
              <a:lnSpc>
                <a:spcPct val="150000"/>
              </a:lnSpc>
            </a:pPr>
            <a:r>
              <a:rPr lang="en-US" sz="1400" dirty="0" smtClean="0">
                <a:solidFill>
                  <a:prstClr val="white"/>
                </a:solidFill>
                <a:latin typeface="Gill Sans" charset="0"/>
                <a:ea typeface="ヒラギノ角ゴ ProN W3" charset="-128"/>
                <a:cs typeface="ヒラギノ角ゴ ProN W3" charset="-128"/>
                <a:sym typeface="Gill Sans" charset="0"/>
              </a:rPr>
              <a:t>Biological factors</a:t>
            </a:r>
            <a:endParaRPr lang="en-US" sz="1400" dirty="0">
              <a:solidFill>
                <a:prstClr val="white"/>
              </a:solidFill>
              <a:latin typeface="Gill Sans" charset="0"/>
              <a:ea typeface="ヒラギノ角ゴ ProN W3" charset="-128"/>
              <a:cs typeface="ヒラギノ角ゴ ProN W3" charset="-128"/>
              <a:sym typeface="Gill Sans" charset="0"/>
            </a:endParaRPr>
          </a:p>
        </p:txBody>
      </p:sp>
      <p:sp>
        <p:nvSpPr>
          <p:cNvPr id="11" name="Rectangle 10"/>
          <p:cNvSpPr/>
          <p:nvPr/>
        </p:nvSpPr>
        <p:spPr bwMode="auto">
          <a:xfrm>
            <a:off x="5017813" y="4942128"/>
            <a:ext cx="2072359" cy="385763"/>
          </a:xfrm>
          <a:prstGeom prst="rect">
            <a:avLst/>
          </a:prstGeom>
          <a:noFill/>
          <a:ln w="76200" cap="flat" cmpd="sng" algn="ctr">
            <a:solidFill>
              <a:srgbClr val="003366"/>
            </a:solidFill>
            <a:prstDash val="solid"/>
            <a:round/>
            <a:headEnd type="none" w="med" len="med"/>
            <a:tailEnd type="none" w="med" len="med"/>
          </a:ln>
          <a:effectLst/>
        </p:spPr>
        <p:txBody>
          <a:bodyPr vert="horz" wrap="square" lIns="64294" tIns="32147" rIns="64294" bIns="32147" numCol="1" rtlCol="0" anchor="ctr" anchorCtr="0" compatLnSpc="1">
            <a:prstTxWarp prst="textNoShape">
              <a:avLst/>
            </a:prstTxWarp>
          </a:bodyPr>
          <a:lstStyle/>
          <a:p>
            <a:pPr algn="ctr"/>
            <a:r>
              <a:rPr lang="en-US" sz="1400" b="1" dirty="0" smtClean="0">
                <a:solidFill>
                  <a:srgbClr val="000000"/>
                </a:solidFill>
                <a:latin typeface="Gill Sans" charset="0"/>
                <a:ea typeface="ヒラギノ角ゴ ProN W3" charset="-128"/>
                <a:sym typeface="Gill Sans" charset="0"/>
              </a:rPr>
              <a:t>Health-Care System</a:t>
            </a:r>
            <a:endParaRPr lang="en-US" sz="1400" b="1" dirty="0">
              <a:solidFill>
                <a:srgbClr val="000000"/>
              </a:solidFill>
              <a:latin typeface="Gill Sans" charset="0"/>
              <a:ea typeface="ヒラギノ角ゴ ProN W3" charset="-128"/>
              <a:sym typeface="Gill Sans" charset="0"/>
            </a:endParaRPr>
          </a:p>
        </p:txBody>
      </p:sp>
      <p:sp>
        <p:nvSpPr>
          <p:cNvPr id="12" name="Isosceles Triangle 11"/>
          <p:cNvSpPr/>
          <p:nvPr/>
        </p:nvSpPr>
        <p:spPr bwMode="auto">
          <a:xfrm rot="5400000">
            <a:off x="2531566" y="3195935"/>
            <a:ext cx="169664" cy="160734"/>
          </a:xfrm>
          <a:prstGeom prst="triangle">
            <a:avLst/>
          </a:prstGeom>
          <a:solidFill>
            <a:srgbClr val="66CCFF"/>
          </a:solidFill>
          <a:ln w="25400" cap="flat" cmpd="sng" algn="ctr">
            <a:solidFill>
              <a:srgbClr val="66CCFF"/>
            </a:solidFill>
            <a:prstDash val="solid"/>
            <a:round/>
            <a:headEnd type="none" w="med" len="med"/>
            <a:tailEnd type="none" w="med" len="med"/>
          </a:ln>
          <a:effectLst/>
        </p:spPr>
        <p:txBody>
          <a:bodyPr vert="horz" wrap="square" lIns="64294" tIns="32147" rIns="64294" bIns="32147" numCol="1" rtlCol="0" anchor="t" anchorCtr="0" compatLnSpc="1">
            <a:prstTxWarp prst="textNoShape">
              <a:avLst/>
            </a:prstTxWarp>
          </a:bodyPr>
          <a:lstStyle/>
          <a:p>
            <a:pPr algn="ctr"/>
            <a:endParaRPr lang="en-US" sz="2953">
              <a:solidFill>
                <a:srgbClr val="000000"/>
              </a:solidFill>
              <a:latin typeface="Gill Sans" charset="0"/>
              <a:ea typeface="ヒラギノ角ゴ ProN W3" charset="-128"/>
              <a:cs typeface="ヒラギノ角ゴ ProN W3" charset="-128"/>
              <a:sym typeface="Gill Sans" charset="0"/>
            </a:endParaRPr>
          </a:p>
        </p:txBody>
      </p:sp>
      <p:sp>
        <p:nvSpPr>
          <p:cNvPr id="13" name="Isosceles Triangle 12"/>
          <p:cNvSpPr/>
          <p:nvPr/>
        </p:nvSpPr>
        <p:spPr bwMode="auto">
          <a:xfrm rot="5400000">
            <a:off x="2531566" y="3884116"/>
            <a:ext cx="169664" cy="160734"/>
          </a:xfrm>
          <a:prstGeom prst="triangle">
            <a:avLst/>
          </a:prstGeom>
          <a:solidFill>
            <a:srgbClr val="66CCFF"/>
          </a:solidFill>
          <a:ln w="25400" cap="flat" cmpd="sng" algn="ctr">
            <a:solidFill>
              <a:srgbClr val="66CCFF"/>
            </a:solidFill>
            <a:prstDash val="solid"/>
            <a:round/>
            <a:headEnd type="none" w="med" len="med"/>
            <a:tailEnd type="none" w="med" len="med"/>
          </a:ln>
          <a:effectLst/>
        </p:spPr>
        <p:txBody>
          <a:bodyPr vert="horz" wrap="square" lIns="64294" tIns="32147" rIns="64294" bIns="32147" numCol="1" rtlCol="0" anchor="t" anchorCtr="0" compatLnSpc="1">
            <a:prstTxWarp prst="textNoShape">
              <a:avLst/>
            </a:prstTxWarp>
          </a:bodyPr>
          <a:lstStyle/>
          <a:p>
            <a:pPr algn="ctr"/>
            <a:endParaRPr lang="en-US" sz="2953">
              <a:solidFill>
                <a:srgbClr val="000000"/>
              </a:solidFill>
              <a:latin typeface="Gill Sans" charset="0"/>
              <a:ea typeface="ヒラギノ角ゴ ProN W3" charset="-128"/>
              <a:cs typeface="ヒラギノ角ゴ ProN W3" charset="-128"/>
              <a:sym typeface="Gill Sans" charset="0"/>
            </a:endParaRPr>
          </a:p>
        </p:txBody>
      </p:sp>
      <p:sp>
        <p:nvSpPr>
          <p:cNvPr id="14" name="Isosceles Triangle 13"/>
          <p:cNvSpPr/>
          <p:nvPr/>
        </p:nvSpPr>
        <p:spPr bwMode="auto">
          <a:xfrm rot="16200000" flipH="1">
            <a:off x="2531566" y="3540026"/>
            <a:ext cx="169664" cy="160734"/>
          </a:xfrm>
          <a:prstGeom prst="triangle">
            <a:avLst/>
          </a:prstGeom>
          <a:solidFill>
            <a:srgbClr val="0099FF"/>
          </a:solidFill>
          <a:ln w="25400" cap="flat" cmpd="sng" algn="ctr">
            <a:solidFill>
              <a:srgbClr val="0099FF"/>
            </a:solidFill>
            <a:prstDash val="solid"/>
            <a:round/>
            <a:headEnd type="none" w="med" len="med"/>
            <a:tailEnd type="none" w="med" len="med"/>
          </a:ln>
          <a:effectLst/>
        </p:spPr>
        <p:txBody>
          <a:bodyPr vert="horz" wrap="square" lIns="64294" tIns="32147" rIns="64294" bIns="32147" numCol="1" rtlCol="0" anchor="t" anchorCtr="0" compatLnSpc="1">
            <a:prstTxWarp prst="textNoShape">
              <a:avLst/>
            </a:prstTxWarp>
          </a:bodyPr>
          <a:lstStyle/>
          <a:p>
            <a:pPr algn="ctr"/>
            <a:endParaRPr lang="en-US" sz="2953">
              <a:solidFill>
                <a:srgbClr val="000000"/>
              </a:solidFill>
              <a:latin typeface="Gill Sans" charset="0"/>
              <a:ea typeface="ヒラギノ角ゴ ProN W3" charset="-128"/>
              <a:cs typeface="ヒラギノ角ゴ ProN W3" charset="-128"/>
              <a:sym typeface="Gill Sans" charset="0"/>
            </a:endParaRPr>
          </a:p>
        </p:txBody>
      </p:sp>
      <p:sp>
        <p:nvSpPr>
          <p:cNvPr id="15" name="Isosceles Triangle 14"/>
          <p:cNvSpPr/>
          <p:nvPr/>
        </p:nvSpPr>
        <p:spPr bwMode="auto">
          <a:xfrm rot="16200000" flipH="1">
            <a:off x="2531566" y="4228207"/>
            <a:ext cx="169664" cy="160734"/>
          </a:xfrm>
          <a:prstGeom prst="triangle">
            <a:avLst/>
          </a:prstGeom>
          <a:solidFill>
            <a:srgbClr val="0099FF"/>
          </a:solidFill>
          <a:ln w="25400" cap="flat" cmpd="sng" algn="ctr">
            <a:solidFill>
              <a:srgbClr val="0099FF"/>
            </a:solidFill>
            <a:prstDash val="solid"/>
            <a:round/>
            <a:headEnd type="none" w="med" len="med"/>
            <a:tailEnd type="none" w="med" len="med"/>
          </a:ln>
          <a:effectLst/>
        </p:spPr>
        <p:txBody>
          <a:bodyPr vert="horz" wrap="square" lIns="64294" tIns="32147" rIns="64294" bIns="32147" numCol="1" rtlCol="0" anchor="t" anchorCtr="0" compatLnSpc="1">
            <a:prstTxWarp prst="textNoShape">
              <a:avLst/>
            </a:prstTxWarp>
          </a:bodyPr>
          <a:lstStyle/>
          <a:p>
            <a:pPr algn="ctr"/>
            <a:endParaRPr lang="en-US" sz="2953">
              <a:solidFill>
                <a:srgbClr val="000000"/>
              </a:solidFill>
              <a:latin typeface="Gill Sans" charset="0"/>
              <a:ea typeface="ヒラギノ角ゴ ProN W3" charset="-128"/>
              <a:cs typeface="ヒラギノ角ゴ ProN W3" charset="-128"/>
              <a:sym typeface="Gill Sans" charset="0"/>
            </a:endParaRPr>
          </a:p>
        </p:txBody>
      </p:sp>
      <p:sp>
        <p:nvSpPr>
          <p:cNvPr id="16" name="Isosceles Triangle 15"/>
          <p:cNvSpPr/>
          <p:nvPr/>
        </p:nvSpPr>
        <p:spPr bwMode="auto">
          <a:xfrm rot="5400000">
            <a:off x="4802386" y="3165574"/>
            <a:ext cx="169664" cy="160734"/>
          </a:xfrm>
          <a:prstGeom prst="triangle">
            <a:avLst/>
          </a:prstGeom>
          <a:solidFill>
            <a:srgbClr val="0099FF"/>
          </a:solidFill>
          <a:ln w="25400" cap="flat" cmpd="sng" algn="ctr">
            <a:solidFill>
              <a:srgbClr val="0099FF"/>
            </a:solidFill>
            <a:prstDash val="solid"/>
            <a:round/>
            <a:headEnd type="none" w="med" len="med"/>
            <a:tailEnd type="none" w="med" len="med"/>
          </a:ln>
          <a:effectLst/>
        </p:spPr>
        <p:txBody>
          <a:bodyPr vert="horz" wrap="square" lIns="64294" tIns="32147" rIns="64294" bIns="32147" numCol="1" rtlCol="0" anchor="t" anchorCtr="0" compatLnSpc="1">
            <a:prstTxWarp prst="textNoShape">
              <a:avLst/>
            </a:prstTxWarp>
          </a:bodyPr>
          <a:lstStyle/>
          <a:p>
            <a:pPr algn="ctr"/>
            <a:endParaRPr lang="en-US" sz="2953">
              <a:solidFill>
                <a:srgbClr val="000000"/>
              </a:solidFill>
              <a:latin typeface="Gill Sans" charset="0"/>
              <a:ea typeface="ヒラギノ角ゴ ProN W3" charset="-128"/>
              <a:cs typeface="ヒラギノ角ゴ ProN W3" charset="-128"/>
              <a:sym typeface="Gill Sans" charset="0"/>
            </a:endParaRPr>
          </a:p>
        </p:txBody>
      </p:sp>
      <p:sp>
        <p:nvSpPr>
          <p:cNvPr id="17" name="Isosceles Triangle 16"/>
          <p:cNvSpPr/>
          <p:nvPr/>
        </p:nvSpPr>
        <p:spPr bwMode="auto">
          <a:xfrm rot="5400000">
            <a:off x="4802386" y="3616524"/>
            <a:ext cx="169664" cy="160734"/>
          </a:xfrm>
          <a:prstGeom prst="triangle">
            <a:avLst/>
          </a:prstGeom>
          <a:solidFill>
            <a:srgbClr val="0099FF"/>
          </a:solidFill>
          <a:ln w="25400" cap="flat" cmpd="sng" algn="ctr">
            <a:solidFill>
              <a:srgbClr val="0099FF"/>
            </a:solidFill>
            <a:prstDash val="solid"/>
            <a:round/>
            <a:headEnd type="none" w="med" len="med"/>
            <a:tailEnd type="none" w="med" len="med"/>
          </a:ln>
          <a:effectLst/>
        </p:spPr>
        <p:txBody>
          <a:bodyPr vert="horz" wrap="square" lIns="64294" tIns="32147" rIns="64294" bIns="32147" numCol="1" rtlCol="0" anchor="t" anchorCtr="0" compatLnSpc="1">
            <a:prstTxWarp prst="textNoShape">
              <a:avLst/>
            </a:prstTxWarp>
          </a:bodyPr>
          <a:lstStyle/>
          <a:p>
            <a:pPr algn="ctr"/>
            <a:endParaRPr lang="en-US" sz="2953">
              <a:solidFill>
                <a:srgbClr val="000000"/>
              </a:solidFill>
              <a:latin typeface="Gill Sans" charset="0"/>
              <a:ea typeface="ヒラギノ角ゴ ProN W3" charset="-128"/>
              <a:cs typeface="ヒラギノ角ゴ ProN W3" charset="-128"/>
              <a:sym typeface="Gill Sans" charset="0"/>
            </a:endParaRPr>
          </a:p>
        </p:txBody>
      </p:sp>
      <p:sp>
        <p:nvSpPr>
          <p:cNvPr id="18" name="Isosceles Triangle 17"/>
          <p:cNvSpPr/>
          <p:nvPr/>
        </p:nvSpPr>
        <p:spPr bwMode="auto">
          <a:xfrm rot="5400000">
            <a:off x="4802386" y="4067473"/>
            <a:ext cx="169664" cy="160734"/>
          </a:xfrm>
          <a:prstGeom prst="triangle">
            <a:avLst/>
          </a:prstGeom>
          <a:solidFill>
            <a:srgbClr val="0099FF"/>
          </a:solidFill>
          <a:ln w="25400" cap="flat" cmpd="sng" algn="ctr">
            <a:solidFill>
              <a:srgbClr val="0099FF"/>
            </a:solidFill>
            <a:prstDash val="solid"/>
            <a:round/>
            <a:headEnd type="none" w="med" len="med"/>
            <a:tailEnd type="none" w="med" len="med"/>
          </a:ln>
          <a:effectLst/>
        </p:spPr>
        <p:txBody>
          <a:bodyPr vert="horz" wrap="square" lIns="64294" tIns="32147" rIns="64294" bIns="32147" numCol="1" rtlCol="0" anchor="t" anchorCtr="0" compatLnSpc="1">
            <a:prstTxWarp prst="textNoShape">
              <a:avLst/>
            </a:prstTxWarp>
          </a:bodyPr>
          <a:lstStyle/>
          <a:p>
            <a:pPr algn="ctr"/>
            <a:endParaRPr lang="en-US" sz="2953">
              <a:solidFill>
                <a:srgbClr val="000000"/>
              </a:solidFill>
              <a:latin typeface="Gill Sans" charset="0"/>
              <a:ea typeface="ヒラギノ角ゴ ProN W3" charset="-128"/>
              <a:cs typeface="ヒラギノ角ゴ ProN W3" charset="-128"/>
              <a:sym typeface="Gill Sans" charset="0"/>
            </a:endParaRPr>
          </a:p>
        </p:txBody>
      </p:sp>
      <p:cxnSp>
        <p:nvCxnSpPr>
          <p:cNvPr id="19" name="Straight Arrow Connector 18"/>
          <p:cNvCxnSpPr/>
          <p:nvPr/>
        </p:nvCxnSpPr>
        <p:spPr bwMode="auto">
          <a:xfrm flipV="1">
            <a:off x="2375297" y="5943600"/>
            <a:ext cx="4822031" cy="15416"/>
          </a:xfrm>
          <a:prstGeom prst="straightConnector1">
            <a:avLst/>
          </a:prstGeom>
          <a:blipFill dpi="0" rotWithShape="0">
            <a:blip r:embed="rId3"/>
            <a:srcRect/>
            <a:tile tx="0" ty="0" sx="100000" sy="100000" flip="none" algn="tl"/>
          </a:blipFill>
          <a:ln w="101600" cap="flat" cmpd="sng" algn="ctr">
            <a:solidFill>
              <a:srgbClr val="0099FF"/>
            </a:solidFill>
            <a:prstDash val="solid"/>
            <a:round/>
            <a:headEnd type="none" w="med" len="med"/>
            <a:tailEnd type="triangle"/>
          </a:ln>
          <a:effectLst/>
        </p:spPr>
      </p:cxnSp>
      <p:sp>
        <p:nvSpPr>
          <p:cNvPr id="20" name="TextBox 19"/>
          <p:cNvSpPr txBox="1"/>
          <p:nvPr/>
        </p:nvSpPr>
        <p:spPr>
          <a:xfrm>
            <a:off x="2321719" y="5612267"/>
            <a:ext cx="4552355" cy="308674"/>
          </a:xfrm>
          <a:prstGeom prst="rect">
            <a:avLst/>
          </a:prstGeom>
          <a:noFill/>
        </p:spPr>
        <p:txBody>
          <a:bodyPr wrap="square" rtlCol="0">
            <a:spAutoFit/>
          </a:bodyPr>
          <a:lstStyle/>
          <a:p>
            <a:pPr algn="ctr"/>
            <a:r>
              <a:rPr lang="en-US" sz="1406" b="1" dirty="0">
                <a:solidFill>
                  <a:srgbClr val="0099FF"/>
                </a:solidFill>
                <a:latin typeface="Gill Sans" charset="0"/>
                <a:ea typeface="ヒラギノ角ゴ ProN W3" charset="-128"/>
                <a:sym typeface="Gill Sans" charset="0"/>
              </a:rPr>
              <a:t>SOCIAL DETERMINANTS OF HEALTH INEQUITIES</a:t>
            </a:r>
          </a:p>
        </p:txBody>
      </p:sp>
      <p:cxnSp>
        <p:nvCxnSpPr>
          <p:cNvPr id="21" name="Straight Arrow Connector 20"/>
          <p:cNvCxnSpPr>
            <a:stCxn id="9" idx="2"/>
          </p:cNvCxnSpPr>
          <p:nvPr/>
        </p:nvCxnSpPr>
        <p:spPr bwMode="auto">
          <a:xfrm>
            <a:off x="5984677" y="4543425"/>
            <a:ext cx="0" cy="375047"/>
          </a:xfrm>
          <a:prstGeom prst="straightConnector1">
            <a:avLst/>
          </a:prstGeom>
          <a:blipFill dpi="0" rotWithShape="0">
            <a:blip r:embed="rId3"/>
            <a:srcRect/>
            <a:tile tx="0" ty="0" sx="100000" sy="100000" flip="none" algn="tl"/>
          </a:blipFill>
          <a:ln w="28575" cap="flat" cmpd="sng" algn="ctr">
            <a:solidFill>
              <a:srgbClr val="000000"/>
            </a:solidFill>
            <a:prstDash val="solid"/>
            <a:round/>
            <a:headEnd type="none" w="med" len="med"/>
            <a:tailEnd type="triangle"/>
          </a:ln>
          <a:effectLst/>
        </p:spPr>
      </p:cxnSp>
      <p:cxnSp>
        <p:nvCxnSpPr>
          <p:cNvPr id="22" name="Elbow Connector 21"/>
          <p:cNvCxnSpPr>
            <a:stCxn id="11" idx="3"/>
          </p:cNvCxnSpPr>
          <p:nvPr/>
        </p:nvCxnSpPr>
        <p:spPr bwMode="auto">
          <a:xfrm flipV="1">
            <a:off x="7090171" y="3633259"/>
            <a:ext cx="745851" cy="1501750"/>
          </a:xfrm>
          <a:prstGeom prst="bentConnector2">
            <a:avLst/>
          </a:prstGeom>
          <a:blipFill dpi="0" rotWithShape="0">
            <a:blip r:embed="rId3"/>
            <a:srcRect/>
            <a:tile tx="0" ty="0" sx="100000" sy="100000" flip="none" algn="tl"/>
          </a:blipFill>
          <a:ln w="28575" cap="flat" cmpd="sng" algn="ctr">
            <a:solidFill>
              <a:srgbClr val="000000"/>
            </a:solidFill>
            <a:prstDash val="solid"/>
            <a:round/>
            <a:headEnd type="none" w="med" len="med"/>
            <a:tailEnd type="triangle"/>
          </a:ln>
          <a:effectLst/>
        </p:spPr>
      </p:cxnSp>
      <p:cxnSp>
        <p:nvCxnSpPr>
          <p:cNvPr id="23" name="Elbow Connector 22"/>
          <p:cNvCxnSpPr/>
          <p:nvPr/>
        </p:nvCxnSpPr>
        <p:spPr bwMode="auto">
          <a:xfrm rot="10800000">
            <a:off x="2375297" y="2257424"/>
            <a:ext cx="5786438" cy="689372"/>
          </a:xfrm>
          <a:prstGeom prst="bentConnector3">
            <a:avLst>
              <a:gd name="adj1" fmla="val 0"/>
            </a:avLst>
          </a:prstGeom>
          <a:blipFill dpi="0" rotWithShape="0">
            <a:blip r:embed="rId3"/>
            <a:srcRect/>
            <a:tile tx="0" ty="0" sx="100000" sy="100000" flip="none" algn="tl"/>
          </a:blipFill>
          <a:ln w="28575" cap="flat" cmpd="sng" algn="ctr">
            <a:solidFill>
              <a:srgbClr val="000000"/>
            </a:solidFill>
            <a:prstDash val="solid"/>
            <a:round/>
            <a:headEnd type="none" w="med" len="med"/>
            <a:tailEnd type="triangle"/>
          </a:ln>
          <a:effectLst/>
        </p:spPr>
      </p:cxnSp>
      <p:grpSp>
        <p:nvGrpSpPr>
          <p:cNvPr id="24" name="Group 23"/>
          <p:cNvGrpSpPr/>
          <p:nvPr/>
        </p:nvGrpSpPr>
        <p:grpSpPr>
          <a:xfrm>
            <a:off x="3758505" y="2464593"/>
            <a:ext cx="3813871" cy="535781"/>
            <a:chOff x="5421629" y="3505199"/>
            <a:chExt cx="5424172" cy="762000"/>
          </a:xfrm>
        </p:grpSpPr>
        <p:cxnSp>
          <p:nvCxnSpPr>
            <p:cNvPr id="31" name="Elbow Connector 30"/>
            <p:cNvCxnSpPr/>
            <p:nvPr/>
          </p:nvCxnSpPr>
          <p:spPr bwMode="auto">
            <a:xfrm rot="10800000">
              <a:off x="5421630" y="3505199"/>
              <a:ext cx="5424171" cy="762000"/>
            </a:xfrm>
            <a:prstGeom prst="bentConnector3">
              <a:avLst>
                <a:gd name="adj1" fmla="val 314"/>
              </a:avLst>
            </a:prstGeom>
            <a:blipFill dpi="0" rotWithShape="0">
              <a:blip r:embed="rId3"/>
              <a:srcRect/>
              <a:tile tx="0" ty="0" sx="100000" sy="100000" flip="none" algn="tl"/>
            </a:blipFill>
            <a:ln w="28575" cap="flat" cmpd="sng" algn="ctr">
              <a:solidFill>
                <a:srgbClr val="000000"/>
              </a:solidFill>
              <a:prstDash val="solid"/>
              <a:round/>
              <a:headEnd type="none" w="med" len="med"/>
              <a:tailEnd type="none" w="med" len="med"/>
            </a:ln>
            <a:effectLst/>
          </p:spPr>
        </p:cxnSp>
        <p:cxnSp>
          <p:nvCxnSpPr>
            <p:cNvPr id="32" name="Straight Arrow Connector 31"/>
            <p:cNvCxnSpPr>
              <a:endCxn id="7" idx="0"/>
            </p:cNvCxnSpPr>
            <p:nvPr/>
          </p:nvCxnSpPr>
          <p:spPr bwMode="auto">
            <a:xfrm>
              <a:off x="5421629" y="3505199"/>
              <a:ext cx="0" cy="381000"/>
            </a:xfrm>
            <a:prstGeom prst="straightConnector1">
              <a:avLst/>
            </a:prstGeom>
            <a:blipFill dpi="0" rotWithShape="0">
              <a:blip r:embed="rId3"/>
              <a:srcRect/>
              <a:tile tx="0" ty="0" sx="100000" sy="100000" flip="none" algn="tl"/>
            </a:blipFill>
            <a:ln w="28575" cap="flat" cmpd="sng" algn="ctr">
              <a:solidFill>
                <a:srgbClr val="000000"/>
              </a:solidFill>
              <a:prstDash val="solid"/>
              <a:round/>
              <a:headEnd type="none" w="med" len="med"/>
              <a:tailEnd type="triangle"/>
            </a:ln>
            <a:effectLst/>
          </p:spPr>
        </p:cxnSp>
      </p:grpSp>
      <p:cxnSp>
        <p:nvCxnSpPr>
          <p:cNvPr id="25" name="Straight Connector 24"/>
          <p:cNvCxnSpPr/>
          <p:nvPr/>
        </p:nvCxnSpPr>
        <p:spPr bwMode="auto">
          <a:xfrm>
            <a:off x="7090172" y="3053953"/>
            <a:ext cx="0" cy="1928813"/>
          </a:xfrm>
          <a:prstGeom prst="line">
            <a:avLst/>
          </a:prstGeom>
          <a:blipFill dpi="0" rotWithShape="0">
            <a:blip r:embed="rId3"/>
            <a:srcRect/>
            <a:tile tx="0" ty="0" sx="100000" sy="100000" flip="none" algn="tl"/>
          </a:blipFill>
          <a:ln w="28575" cap="flat" cmpd="sng" algn="ctr">
            <a:solidFill>
              <a:srgbClr val="000000"/>
            </a:solidFill>
            <a:prstDash val="solid"/>
            <a:round/>
            <a:headEnd type="none" w="med" len="med"/>
            <a:tailEnd type="none" w="med" len="med"/>
          </a:ln>
          <a:effectLst/>
        </p:spPr>
      </p:cxnSp>
      <p:cxnSp>
        <p:nvCxnSpPr>
          <p:cNvPr id="26" name="Straight Arrow Connector 25"/>
          <p:cNvCxnSpPr/>
          <p:nvPr/>
        </p:nvCxnSpPr>
        <p:spPr bwMode="auto">
          <a:xfrm flipH="1">
            <a:off x="6874074" y="3053953"/>
            <a:ext cx="216098" cy="0"/>
          </a:xfrm>
          <a:prstGeom prst="straightConnector1">
            <a:avLst/>
          </a:prstGeom>
          <a:blipFill dpi="0" rotWithShape="0">
            <a:blip r:embed="rId3"/>
            <a:srcRect/>
            <a:tile tx="0" ty="0" sx="100000" sy="100000" flip="none" algn="tl"/>
          </a:blipFill>
          <a:ln w="28575" cap="flat" cmpd="sng" algn="ctr">
            <a:solidFill>
              <a:srgbClr val="000000"/>
            </a:solidFill>
            <a:prstDash val="solid"/>
            <a:round/>
            <a:headEnd type="none" w="med" len="med"/>
            <a:tailEnd type="triangle"/>
          </a:ln>
          <a:effectLst/>
        </p:spPr>
      </p:cxnSp>
      <p:cxnSp>
        <p:nvCxnSpPr>
          <p:cNvPr id="27" name="Straight Arrow Connector 26"/>
          <p:cNvCxnSpPr/>
          <p:nvPr/>
        </p:nvCxnSpPr>
        <p:spPr bwMode="auto">
          <a:xfrm flipH="1">
            <a:off x="6874074" y="3370510"/>
            <a:ext cx="216098" cy="0"/>
          </a:xfrm>
          <a:prstGeom prst="straightConnector1">
            <a:avLst/>
          </a:prstGeom>
          <a:blipFill dpi="0" rotWithShape="0">
            <a:blip r:embed="rId3"/>
            <a:srcRect/>
            <a:tile tx="0" ty="0" sx="100000" sy="100000" flip="none" algn="tl"/>
          </a:blipFill>
          <a:ln w="28575" cap="flat" cmpd="sng" algn="ctr">
            <a:solidFill>
              <a:srgbClr val="000000"/>
            </a:solidFill>
            <a:prstDash val="solid"/>
            <a:round/>
            <a:headEnd type="none" w="med" len="med"/>
            <a:tailEnd type="triangle"/>
          </a:ln>
          <a:effectLst/>
        </p:spPr>
      </p:cxnSp>
      <p:cxnSp>
        <p:nvCxnSpPr>
          <p:cNvPr id="28" name="Straight Arrow Connector 27"/>
          <p:cNvCxnSpPr/>
          <p:nvPr/>
        </p:nvCxnSpPr>
        <p:spPr bwMode="auto">
          <a:xfrm flipH="1">
            <a:off x="6874074" y="3636169"/>
            <a:ext cx="216098" cy="0"/>
          </a:xfrm>
          <a:prstGeom prst="straightConnector1">
            <a:avLst/>
          </a:prstGeom>
          <a:blipFill dpi="0" rotWithShape="0">
            <a:blip r:embed="rId3"/>
            <a:srcRect/>
            <a:tile tx="0" ty="0" sx="100000" sy="100000" flip="none" algn="tl"/>
          </a:blipFill>
          <a:ln w="28575" cap="flat" cmpd="sng" algn="ctr">
            <a:solidFill>
              <a:srgbClr val="000000"/>
            </a:solidFill>
            <a:prstDash val="solid"/>
            <a:round/>
            <a:headEnd type="none" w="med" len="med"/>
            <a:tailEnd type="triangle"/>
          </a:ln>
          <a:effectLst/>
        </p:spPr>
      </p:cxnSp>
      <p:cxnSp>
        <p:nvCxnSpPr>
          <p:cNvPr id="29" name="Straight Arrow Connector 28"/>
          <p:cNvCxnSpPr/>
          <p:nvPr/>
        </p:nvCxnSpPr>
        <p:spPr bwMode="auto">
          <a:xfrm flipH="1">
            <a:off x="6874074" y="3964781"/>
            <a:ext cx="216098" cy="0"/>
          </a:xfrm>
          <a:prstGeom prst="straightConnector1">
            <a:avLst/>
          </a:prstGeom>
          <a:blipFill dpi="0" rotWithShape="0">
            <a:blip r:embed="rId3"/>
            <a:srcRect/>
            <a:tile tx="0" ty="0" sx="100000" sy="100000" flip="none" algn="tl"/>
          </a:blipFill>
          <a:ln w="28575" cap="flat" cmpd="sng" algn="ctr">
            <a:solidFill>
              <a:srgbClr val="000000"/>
            </a:solidFill>
            <a:prstDash val="solid"/>
            <a:round/>
            <a:headEnd type="none" w="med" len="med"/>
            <a:tailEnd type="triangle"/>
          </a:ln>
          <a:effectLst/>
        </p:spPr>
      </p:cxnSp>
      <p:cxnSp>
        <p:nvCxnSpPr>
          <p:cNvPr id="30" name="Straight Arrow Connector 29"/>
          <p:cNvCxnSpPr/>
          <p:nvPr/>
        </p:nvCxnSpPr>
        <p:spPr bwMode="auto">
          <a:xfrm flipH="1">
            <a:off x="6874074" y="4232672"/>
            <a:ext cx="216098" cy="0"/>
          </a:xfrm>
          <a:prstGeom prst="straightConnector1">
            <a:avLst/>
          </a:prstGeom>
          <a:blipFill dpi="0" rotWithShape="0">
            <a:blip r:embed="rId3"/>
            <a:srcRect/>
            <a:tile tx="0" ty="0" sx="100000" sy="100000" flip="none" algn="tl"/>
          </a:blipFill>
          <a:ln w="28575" cap="flat" cmpd="sng" algn="ctr">
            <a:solidFill>
              <a:srgbClr val="000000"/>
            </a:solidFill>
            <a:prstDash val="solid"/>
            <a:round/>
            <a:headEnd type="none" w="med" len="med"/>
            <a:tailEnd type="triangle"/>
          </a:ln>
          <a:effectLst/>
        </p:spPr>
      </p:cxnSp>
      <p:sp>
        <p:nvSpPr>
          <p:cNvPr id="34" name="Title 6"/>
          <p:cNvSpPr>
            <a:spLocks noGrp="1"/>
          </p:cNvSpPr>
          <p:nvPr>
            <p:ph type="title"/>
          </p:nvPr>
        </p:nvSpPr>
        <p:spPr/>
        <p:txBody>
          <a:bodyPr>
            <a:normAutofit/>
          </a:bodyPr>
          <a:lstStyle/>
          <a:p>
            <a:r>
              <a:rPr lang="en-US" sz="3094" b="1" dirty="0"/>
              <a:t>World Health Organization’s Commission on </a:t>
            </a:r>
            <a:br>
              <a:rPr lang="en-US" sz="3094" b="1" dirty="0"/>
            </a:br>
            <a:r>
              <a:rPr lang="en-US" sz="3094" b="1" dirty="0"/>
              <a:t>Social Determinants of Health Framework</a:t>
            </a:r>
          </a:p>
        </p:txBody>
      </p:sp>
      <p:sp>
        <p:nvSpPr>
          <p:cNvPr id="35" name="Rectangle 34"/>
          <p:cNvSpPr/>
          <p:nvPr/>
        </p:nvSpPr>
        <p:spPr>
          <a:xfrm>
            <a:off x="610509" y="6513972"/>
            <a:ext cx="7456289" cy="265457"/>
          </a:xfrm>
          <a:prstGeom prst="rect">
            <a:avLst/>
          </a:prstGeom>
        </p:spPr>
        <p:txBody>
          <a:bodyPr wrap="square">
            <a:spAutoFit/>
          </a:bodyPr>
          <a:lstStyle/>
          <a:p>
            <a:r>
              <a:rPr lang="en-US" sz="1125" dirty="0">
                <a:latin typeface="Gill Sans" charset="0"/>
                <a:ea typeface="ヒラギノ角ゴ ProN W3" charset="-128"/>
                <a:sym typeface="Gill Sans" charset="0"/>
              </a:rPr>
              <a:t>http://www.who.int/social_determinants/thecommission/finalreport/graphs/en/</a:t>
            </a:r>
          </a:p>
        </p:txBody>
      </p:sp>
      <p:sp>
        <p:nvSpPr>
          <p:cNvPr id="10" name="Rectangle 9"/>
          <p:cNvSpPr/>
          <p:nvPr/>
        </p:nvSpPr>
        <p:spPr bwMode="auto">
          <a:xfrm>
            <a:off x="7197328" y="2939653"/>
            <a:ext cx="1393031" cy="696516"/>
          </a:xfrm>
          <a:prstGeom prst="rect">
            <a:avLst/>
          </a:prstGeom>
          <a:solidFill>
            <a:schemeClr val="bg1"/>
          </a:solidFill>
          <a:ln w="76200" cap="flat" cmpd="sng" algn="ctr">
            <a:solidFill>
              <a:srgbClr val="0099FF"/>
            </a:solidFill>
            <a:prstDash val="solid"/>
            <a:round/>
            <a:headEnd type="none" w="med" len="med"/>
            <a:tailEnd type="none" w="med" len="med"/>
          </a:ln>
          <a:effectLst/>
        </p:spPr>
        <p:txBody>
          <a:bodyPr vert="horz" wrap="square" lIns="64294" tIns="32147" rIns="64294" bIns="32147" numCol="1" rtlCol="0" anchor="t" anchorCtr="0" compatLnSpc="1">
            <a:prstTxWarp prst="textNoShape">
              <a:avLst/>
            </a:prstTxWarp>
          </a:bodyPr>
          <a:lstStyle/>
          <a:p>
            <a:pPr algn="ctr"/>
            <a:r>
              <a:rPr lang="en-US" sz="1400" b="1" dirty="0" smtClean="0">
                <a:solidFill>
                  <a:srgbClr val="000000"/>
                </a:solidFill>
                <a:latin typeface="Gill Sans" charset="0"/>
                <a:ea typeface="ヒラギノ角ゴ ProN W3" charset="-128"/>
                <a:sym typeface="Gill Sans" charset="0"/>
              </a:rPr>
              <a:t>Distribution of health and</a:t>
            </a:r>
          </a:p>
          <a:p>
            <a:pPr algn="ctr"/>
            <a:r>
              <a:rPr lang="en-US" sz="1400" b="1" dirty="0" smtClean="0">
                <a:solidFill>
                  <a:srgbClr val="000000"/>
                </a:solidFill>
                <a:latin typeface="Gill Sans" charset="0"/>
                <a:ea typeface="ヒラギノ角ゴ ProN W3" charset="-128"/>
                <a:sym typeface="Gill Sans" charset="0"/>
              </a:rPr>
              <a:t> well-being</a:t>
            </a:r>
            <a:endParaRPr lang="en-US" sz="1400" b="1" dirty="0">
              <a:solidFill>
                <a:srgbClr val="000000"/>
              </a:solidFill>
              <a:latin typeface="Gill Sans" charset="0"/>
              <a:ea typeface="ヒラギノ角ゴ ProN W3" charset="-128"/>
              <a:sym typeface="Gill Sans" charset="0"/>
            </a:endParaRPr>
          </a:p>
        </p:txBody>
      </p:sp>
      <p:sp>
        <p:nvSpPr>
          <p:cNvPr id="2" name="Oval 1"/>
          <p:cNvSpPr/>
          <p:nvPr/>
        </p:nvSpPr>
        <p:spPr>
          <a:xfrm>
            <a:off x="5105400" y="3810000"/>
            <a:ext cx="1793379" cy="428626"/>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0336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381000"/>
            <a:ext cx="7162800" cy="5262979"/>
          </a:xfrm>
          <a:prstGeom prst="rect">
            <a:avLst/>
          </a:prstGeom>
        </p:spPr>
        <p:txBody>
          <a:bodyPr wrap="square">
            <a:spAutoFit/>
          </a:bodyPr>
          <a:lstStyle/>
          <a:p>
            <a:r>
              <a:rPr lang="en-US" sz="2400" b="1" dirty="0" smtClean="0">
                <a:solidFill>
                  <a:schemeClr val="bg1"/>
                </a:solidFill>
              </a:rPr>
              <a:t>Health promotion efforts that … simultaneously </a:t>
            </a:r>
          </a:p>
          <a:p>
            <a:endParaRPr lang="en-US" sz="2400" dirty="0" smtClean="0">
              <a:solidFill>
                <a:schemeClr val="bg1"/>
              </a:solidFill>
            </a:endParaRPr>
          </a:p>
          <a:p>
            <a:pPr marL="342900" indent="-342900">
              <a:buAutoNum type="arabicParenR"/>
            </a:pPr>
            <a:r>
              <a:rPr lang="en-US" sz="2400" dirty="0" smtClean="0">
                <a:solidFill>
                  <a:schemeClr val="bg1"/>
                </a:solidFill>
              </a:rPr>
              <a:t>prevent initiation or promote cessation of harmful behaviors, </a:t>
            </a:r>
          </a:p>
          <a:p>
            <a:pPr marL="342900" indent="-342900">
              <a:buAutoNum type="arabicParenR"/>
            </a:pPr>
            <a:r>
              <a:rPr lang="en-US" sz="2400" dirty="0" smtClean="0">
                <a:solidFill>
                  <a:schemeClr val="bg1"/>
                </a:solidFill>
              </a:rPr>
              <a:t>mitigate sources of stress (e.g., financial strain, exposure to trauma and violence) or reinforce positive resources (e.g., positive social networks), and </a:t>
            </a:r>
          </a:p>
          <a:p>
            <a:pPr marL="342900" indent="-342900">
              <a:buAutoNum type="arabicParenR"/>
            </a:pPr>
            <a:r>
              <a:rPr lang="en-US" sz="2400" dirty="0" smtClean="0">
                <a:solidFill>
                  <a:schemeClr val="bg1"/>
                </a:solidFill>
              </a:rPr>
              <a:t>act on structural forces (e.g., high concentrations of fast food restaurants or alcohol outlets) that encourage engagement in these behaviors </a:t>
            </a:r>
          </a:p>
          <a:p>
            <a:pPr marL="342900" indent="-342900">
              <a:buAutoNum type="arabicParenR"/>
            </a:pPr>
            <a:endParaRPr lang="en-US" sz="2400" dirty="0" smtClean="0">
              <a:solidFill>
                <a:schemeClr val="bg1"/>
              </a:solidFill>
            </a:endParaRPr>
          </a:p>
          <a:p>
            <a:pPr marL="342900" indent="-342900"/>
            <a:r>
              <a:rPr lang="en-US" sz="2400" dirty="0" smtClean="0">
                <a:solidFill>
                  <a:schemeClr val="bg1"/>
                </a:solidFill>
              </a:rPr>
              <a:t>are more likely to succeed than efforts to modify any of these factors in isolation.</a:t>
            </a:r>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Biopsychosocial approach to behavior change: integrating sociocultural context into patient care</a:t>
            </a:r>
            <a:br>
              <a:rPr lang="en-US" sz="3000" dirty="0" smtClean="0"/>
            </a:br>
            <a:endParaRPr lang="en-US" sz="3000" dirty="0"/>
          </a:p>
        </p:txBody>
      </p:sp>
      <p:sp>
        <p:nvSpPr>
          <p:cNvPr id="3" name="Content Placeholder 2"/>
          <p:cNvSpPr>
            <a:spLocks noGrp="1"/>
          </p:cNvSpPr>
          <p:nvPr>
            <p:ph idx="1"/>
          </p:nvPr>
        </p:nvSpPr>
        <p:spPr>
          <a:xfrm>
            <a:off x="457200" y="1447800"/>
            <a:ext cx="8229600" cy="4525963"/>
          </a:xfrm>
        </p:spPr>
        <p:txBody>
          <a:bodyPr/>
          <a:lstStyle/>
          <a:p>
            <a:r>
              <a:rPr lang="en-US" sz="2600" dirty="0" smtClean="0"/>
              <a:t>Enhance knowledge of social context factors influencing health</a:t>
            </a:r>
          </a:p>
          <a:p>
            <a:pPr lvl="1"/>
            <a:r>
              <a:rPr lang="en-US" sz="2600" dirty="0" smtClean="0"/>
              <a:t>Social and political structures</a:t>
            </a:r>
          </a:p>
          <a:p>
            <a:pPr lvl="1"/>
            <a:r>
              <a:rPr lang="en-US" sz="2600" dirty="0" smtClean="0"/>
              <a:t>Economic conditions</a:t>
            </a:r>
          </a:p>
          <a:p>
            <a:pPr lvl="1"/>
            <a:r>
              <a:rPr lang="en-US" sz="2600" dirty="0" smtClean="0"/>
              <a:t>Cultural values</a:t>
            </a:r>
            <a:endParaRPr lang="en-US" sz="2600" dirty="0"/>
          </a:p>
          <a:p>
            <a:pPr lvl="1"/>
            <a:r>
              <a:rPr lang="en-US" sz="2600" dirty="0" smtClean="0"/>
              <a:t>Epidemiology of health behaviors</a:t>
            </a:r>
          </a:p>
          <a:p>
            <a:r>
              <a:rPr lang="en-US" sz="2600" dirty="0" smtClean="0"/>
              <a:t>Build advocacy skills</a:t>
            </a:r>
          </a:p>
          <a:p>
            <a:pPr lvl="1"/>
            <a:r>
              <a:rPr lang="en-US" sz="2600" dirty="0" smtClean="0"/>
              <a:t>E.g., work with healthcare provider to identify resources to improve health outcomes of low-income patient</a:t>
            </a:r>
          </a:p>
        </p:txBody>
      </p:sp>
      <p:sp>
        <p:nvSpPr>
          <p:cNvPr id="4" name="TextBox 3"/>
          <p:cNvSpPr txBox="1"/>
          <p:nvPr/>
        </p:nvSpPr>
        <p:spPr>
          <a:xfrm>
            <a:off x="425116" y="6324600"/>
            <a:ext cx="3622402" cy="369332"/>
          </a:xfrm>
          <a:prstGeom prst="rect">
            <a:avLst/>
          </a:prstGeom>
          <a:noFill/>
        </p:spPr>
        <p:txBody>
          <a:bodyPr wrap="none" rtlCol="0">
            <a:spAutoFit/>
          </a:bodyPr>
          <a:lstStyle/>
          <a:p>
            <a:r>
              <a:rPr lang="en-US" dirty="0" smtClean="0"/>
              <a:t>Chin et al. Education for Health 2000</a:t>
            </a:r>
            <a:endParaRPr lang="en-US" dirty="0"/>
          </a:p>
        </p:txBody>
      </p:sp>
    </p:spTree>
    <p:extLst>
      <p:ext uri="{BB962C8B-B14F-4D97-AF65-F5344CB8AC3E}">
        <p14:creationId xmlns:p14="http://schemas.microsoft.com/office/powerpoint/2010/main" val="335920573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Biopsychosocial approach to behavior change: integrating sociocultural context into patient care</a:t>
            </a:r>
            <a:br>
              <a:rPr lang="en-US" sz="3000" dirty="0" smtClean="0"/>
            </a:br>
            <a:endParaRPr lang="en-US" sz="3000" dirty="0"/>
          </a:p>
        </p:txBody>
      </p:sp>
      <p:sp>
        <p:nvSpPr>
          <p:cNvPr id="3" name="Content Placeholder 2"/>
          <p:cNvSpPr>
            <a:spLocks noGrp="1"/>
          </p:cNvSpPr>
          <p:nvPr>
            <p:ph idx="1"/>
          </p:nvPr>
        </p:nvSpPr>
        <p:spPr>
          <a:xfrm>
            <a:off x="457200" y="1447800"/>
            <a:ext cx="8229600" cy="4525963"/>
          </a:xfrm>
        </p:spPr>
        <p:txBody>
          <a:bodyPr/>
          <a:lstStyle/>
          <a:p>
            <a:r>
              <a:rPr lang="en-US" sz="2500" dirty="0" smtClean="0"/>
              <a:t>Implement motivational strategies with patients from diverse backgrounds – learning from the patient</a:t>
            </a:r>
          </a:p>
          <a:p>
            <a:pPr lvl="1"/>
            <a:r>
              <a:rPr lang="en-US" sz="2500" dirty="0" smtClean="0"/>
              <a:t>Use motivational interviewing principles to build rapport</a:t>
            </a:r>
          </a:p>
          <a:p>
            <a:pPr lvl="1"/>
            <a:r>
              <a:rPr lang="en-US" sz="2500" dirty="0" smtClean="0"/>
              <a:t>Interaction discussion with patients to assess readiness to change (Prochaska model)</a:t>
            </a:r>
          </a:p>
          <a:p>
            <a:pPr lvl="1"/>
            <a:r>
              <a:rPr lang="en-US" sz="2500" dirty="0" smtClean="0"/>
              <a:t>Build provider-patient partnership – learn about patients’ previous experiences with healthcare system and preferences for care</a:t>
            </a:r>
          </a:p>
          <a:p>
            <a:r>
              <a:rPr lang="en-US" sz="2500" dirty="0" smtClean="0"/>
              <a:t>Reinforce counseling skills through role-plays</a:t>
            </a:r>
          </a:p>
          <a:p>
            <a:pPr lvl="1"/>
            <a:r>
              <a:rPr lang="en-US" sz="2500" dirty="0" smtClean="0"/>
              <a:t>Include social and cultural information that is relevant to health behavior</a:t>
            </a:r>
          </a:p>
        </p:txBody>
      </p:sp>
      <p:sp>
        <p:nvSpPr>
          <p:cNvPr id="4" name="TextBox 3"/>
          <p:cNvSpPr txBox="1"/>
          <p:nvPr/>
        </p:nvSpPr>
        <p:spPr>
          <a:xfrm>
            <a:off x="425116" y="6324600"/>
            <a:ext cx="3622402" cy="369332"/>
          </a:xfrm>
          <a:prstGeom prst="rect">
            <a:avLst/>
          </a:prstGeom>
          <a:noFill/>
        </p:spPr>
        <p:txBody>
          <a:bodyPr wrap="none" rtlCol="0">
            <a:spAutoFit/>
          </a:bodyPr>
          <a:lstStyle/>
          <a:p>
            <a:r>
              <a:rPr lang="en-US" dirty="0" smtClean="0"/>
              <a:t>Chin et al. Education for Health 2000</a:t>
            </a:r>
            <a:endParaRPr lang="en-US" dirty="0"/>
          </a:p>
        </p:txBody>
      </p:sp>
    </p:spTree>
    <p:extLst>
      <p:ext uri="{BB962C8B-B14F-4D97-AF65-F5344CB8AC3E}">
        <p14:creationId xmlns:p14="http://schemas.microsoft.com/office/powerpoint/2010/main" val="252910898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Questions </a:t>
            </a:r>
            <a:r>
              <a:rPr lang="en-US" smtClean="0"/>
              <a:t>/ Discussion?</a:t>
            </a:r>
            <a:endParaRPr lang="en-US" dirty="0"/>
          </a:p>
        </p:txBody>
      </p:sp>
    </p:spTree>
    <p:extLst>
      <p:ext uri="{BB962C8B-B14F-4D97-AF65-F5344CB8AC3E}">
        <p14:creationId xmlns:p14="http://schemas.microsoft.com/office/powerpoint/2010/main" val="2504176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t="22127"/>
          <a:stretch/>
        </p:blipFill>
        <p:spPr>
          <a:xfrm>
            <a:off x="640539" y="1928812"/>
            <a:ext cx="8197453" cy="4787722"/>
          </a:xfrm>
          <a:prstGeom prst="rect">
            <a:avLst/>
          </a:prstGeom>
        </p:spPr>
      </p:pic>
      <p:sp>
        <p:nvSpPr>
          <p:cNvPr id="7" name="TextBox 6"/>
          <p:cNvSpPr txBox="1"/>
          <p:nvPr/>
        </p:nvSpPr>
        <p:spPr>
          <a:xfrm>
            <a:off x="814408" y="1227233"/>
            <a:ext cx="8197453" cy="351956"/>
          </a:xfrm>
          <a:prstGeom prst="rect">
            <a:avLst/>
          </a:prstGeom>
          <a:noFill/>
        </p:spPr>
        <p:txBody>
          <a:bodyPr wrap="square" rtlCol="0">
            <a:spAutoFit/>
          </a:bodyPr>
          <a:lstStyle/>
          <a:p>
            <a:r>
              <a:rPr lang="en-US" sz="1687" i="1" dirty="0">
                <a:solidFill>
                  <a:prstClr val="black"/>
                </a:solidFill>
                <a:latin typeface="Calibri Light" panose="020F0302020204030204"/>
                <a:ea typeface="ヒラギノ角ゴ ProN W3" charset="-128"/>
                <a:sym typeface="Gill Sans" charset="0"/>
              </a:rPr>
              <a:t>Beyond Health Care: The Role of Social Determinants in Promoting Health and Health Equity</a:t>
            </a:r>
          </a:p>
        </p:txBody>
      </p:sp>
      <p:sp>
        <p:nvSpPr>
          <p:cNvPr id="8" name="Rectangle 7"/>
          <p:cNvSpPr/>
          <p:nvPr/>
        </p:nvSpPr>
        <p:spPr>
          <a:xfrm>
            <a:off x="640539" y="6294086"/>
            <a:ext cx="7483078" cy="438582"/>
          </a:xfrm>
          <a:prstGeom prst="rect">
            <a:avLst/>
          </a:prstGeom>
        </p:spPr>
        <p:txBody>
          <a:bodyPr wrap="square">
            <a:spAutoFit/>
          </a:bodyPr>
          <a:lstStyle/>
          <a:p>
            <a:pPr algn="ctr"/>
            <a:r>
              <a:rPr lang="en-US" sz="1125" dirty="0">
                <a:solidFill>
                  <a:srgbClr val="000000"/>
                </a:solidFill>
                <a:latin typeface="Gill Sans" charset="0"/>
                <a:ea typeface="ヒラギノ角ゴ ProN W3" charset="-128"/>
                <a:sym typeface="Gill Sans" charset="0"/>
              </a:rPr>
              <a:t>http://www.kff.org/disparities-policy/issue-brief/beyond-health-care-the-role-of-social-determinants-in-promoting-health-and-health-equity/</a:t>
            </a:r>
          </a:p>
        </p:txBody>
      </p:sp>
      <p:sp>
        <p:nvSpPr>
          <p:cNvPr id="2" name="Title 1"/>
          <p:cNvSpPr>
            <a:spLocks noGrp="1"/>
          </p:cNvSpPr>
          <p:nvPr>
            <p:ph type="title"/>
          </p:nvPr>
        </p:nvSpPr>
        <p:spPr>
          <a:xfrm>
            <a:off x="822960" y="286604"/>
            <a:ext cx="7543800" cy="940629"/>
          </a:xfrm>
        </p:spPr>
        <p:txBody>
          <a:bodyPr/>
          <a:lstStyle/>
          <a:p>
            <a:r>
              <a:rPr lang="en-US" sz="3094" b="1" dirty="0"/>
              <a:t>Social Determinants of Health </a:t>
            </a:r>
          </a:p>
        </p:txBody>
      </p:sp>
    </p:spTree>
    <p:extLst>
      <p:ext uri="{BB962C8B-B14F-4D97-AF65-F5344CB8AC3E}">
        <p14:creationId xmlns:p14="http://schemas.microsoft.com/office/powerpoint/2010/main" val="18438177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FCM Template 2013">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FCM Template 10 border with shading">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FCM Template border no shading">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a:spAutoFit/>
      </a:bodyPr>
      <a:lstStyle>
        <a:defPPr marL="112713" indent="-112713">
          <a:buFont typeface="Arial" pitchFamily="34" charset="0"/>
          <a:buChar char="•"/>
          <a:defRPr sz="2400" dirty="0" smtClean="0">
            <a:solidFill>
              <a:schemeClr val="bg1"/>
            </a:solidFill>
          </a:defRPr>
        </a:defPPr>
      </a:lstStyle>
    </a:sp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FCM Template 2013</Template>
  <TotalTime>60735</TotalTime>
  <Words>3055</Words>
  <Application>Microsoft Office PowerPoint</Application>
  <PresentationFormat>On-screen Show (4:3)</PresentationFormat>
  <Paragraphs>377</Paragraphs>
  <Slides>83</Slides>
  <Notes>14</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83</vt:i4>
      </vt:variant>
    </vt:vector>
  </HeadingPairs>
  <TitlesOfParts>
    <vt:vector size="98" baseType="lpstr">
      <vt:lpstr>Arial Unicode MS</vt:lpstr>
      <vt:lpstr>Arial</vt:lpstr>
      <vt:lpstr>Arial Narrow</vt:lpstr>
      <vt:lpstr>Calibri</vt:lpstr>
      <vt:lpstr>Calibri Light</vt:lpstr>
      <vt:lpstr>Gill Sans</vt:lpstr>
      <vt:lpstr>Times New Roman</vt:lpstr>
      <vt:lpstr>Trebuchet MS</vt:lpstr>
      <vt:lpstr>Verdana</vt:lpstr>
      <vt:lpstr>Wingdings</vt:lpstr>
      <vt:lpstr>ヒラギノ角ゴ ProN W3</vt:lpstr>
      <vt:lpstr>FCM Template 2013</vt:lpstr>
      <vt:lpstr>1_FCM Template 10 border with shading</vt:lpstr>
      <vt:lpstr>2_FCM Template border no shading</vt:lpstr>
      <vt:lpstr>Office Theme</vt:lpstr>
      <vt:lpstr>Multi-level Etiologies of Health Disparities: Pt 3. Behavioral</vt:lpstr>
      <vt:lpstr>Objectives</vt:lpstr>
      <vt:lpstr>PowerPoint Presentation</vt:lpstr>
      <vt:lpstr>Conceptual models</vt:lpstr>
      <vt:lpstr>PowerPoint Presentation</vt:lpstr>
      <vt:lpstr>PowerPoint Presentation</vt:lpstr>
      <vt:lpstr>World Health Organization’s Commission on  Social Determinants of Health Framework</vt:lpstr>
      <vt:lpstr>World Health Organization’s Commission on  Social Determinants of Health Framework</vt:lpstr>
      <vt:lpstr>Social Determinants of Health </vt:lpstr>
      <vt:lpstr>Social Determinants of Health </vt:lpstr>
      <vt:lpstr>Cells-to-Society Model</vt:lpstr>
      <vt:lpstr>Cells-to-Society Model</vt:lpstr>
      <vt:lpstr>PowerPoint Presentation</vt:lpstr>
      <vt:lpstr>PowerPoint Presentation</vt:lpstr>
      <vt:lpstr>PowerPoint Presentation</vt:lpstr>
      <vt:lpstr>PowerPoint Presentation</vt:lpstr>
      <vt:lpstr>% Current smoker by race/ethnicity,  California Health Interview Survey 2012-2013</vt:lpstr>
      <vt:lpstr>% Current smoker by Latino ethnicity,  California Health Interview Survey 2012-2013</vt:lpstr>
      <vt:lpstr>% Current smoker by Asian ethnicity,  California Health Interview Survey 2012-2013</vt:lpstr>
      <vt:lpstr>PowerPoint Presentation</vt:lpstr>
      <vt:lpstr>PowerPoint Presentation</vt:lpstr>
      <vt:lpstr>PowerPoint Presentation</vt:lpstr>
      <vt:lpstr>PowerPoint Presentation</vt:lpstr>
      <vt:lpstr>PowerPoint Presentation</vt:lpstr>
      <vt:lpstr>% Obese by race/ethnicity,  California Health Interview Survey 2012-2013</vt:lpstr>
      <vt:lpstr>% Obese by Latino ethnicity,  California Health Interview Survey 2012-2013</vt:lpstr>
      <vt:lpstr>% Obese by Asian ethnicity,  California Health Interview Survey 2012-2013</vt:lpstr>
      <vt:lpstr>Social and built environment associations with body size among breast cancer survivors</vt:lpstr>
      <vt:lpstr>Social and built environment associations with body size among breast cancer survivors</vt:lpstr>
      <vt:lpstr>PowerPoint Presentation</vt:lpstr>
      <vt:lpstr>PowerPoint Presentation</vt:lpstr>
      <vt:lpstr>PowerPoint Presentation</vt:lpstr>
      <vt:lpstr>% Engaged in regular walking in past week by race/ethnicity,  California Health Interview Survey 2012-2013</vt:lpstr>
      <vt:lpstr>% Engaged in regular walking by Latino ethnicity,  California Health Interview Survey 2012-2013</vt:lpstr>
      <vt:lpstr>% Engaged in regular walking by Asian ethnicity,  California Health Interview Survey 2012-2013</vt:lpstr>
      <vt:lpstr>Multilevel Research: built environment and physical activity in a diverse population</vt:lpstr>
      <vt:lpstr>PowerPoint Presentation</vt:lpstr>
      <vt:lpstr>Multilevel Research: built environment and physical activity in a diverse population </vt:lpstr>
      <vt:lpstr>PowerPoint Presentation</vt:lpstr>
      <vt:lpstr> Physical activity - organized sports</vt:lpstr>
      <vt:lpstr>PowerPoint Presentation</vt:lpstr>
      <vt:lpstr>% Consumed 1 or more sodas per day by race/ethnicity,  California Health Interview Survey 2012-2013</vt:lpstr>
      <vt:lpstr>% Consumed 1 or more sodas per day by Latino ethnicity,  California Health Interview Survey 2012-2013</vt:lpstr>
      <vt:lpstr>% Consumed 1 or more sodas per day by Asian ethnicity,  California Health Interview Survey 2012-201328 </vt:lpstr>
      <vt:lpstr>PowerPoint Presentation</vt:lpstr>
      <vt:lpstr>PowerPoint Presentation</vt:lpstr>
      <vt:lpstr>PowerPoint Presentation</vt:lpstr>
      <vt:lpstr>PowerPoint Presentation</vt:lpstr>
      <vt:lpstr>PowerPoint Presentation</vt:lpstr>
      <vt:lpstr>% Delayed getting prescription drugs or medical services in past year by race/ethnicity,  California Health Interview Survey 2012-2013</vt:lpstr>
      <vt:lpstr>% Delayed getting prescription drugs or medical services in past year by Latino ethnicity,  California Health Interview Survey 2012-2013</vt:lpstr>
      <vt:lpstr>% Delayed getting prescription drugs or medical services in past year by Asian ethnicity,  California Health Interview Survey 2012-201328 </vt:lpstr>
      <vt:lpstr>PowerPoint Presentation</vt:lpstr>
      <vt:lpstr>PowerPoint Presentation</vt:lpstr>
      <vt:lpstr>PowerPoint Presentation</vt:lpstr>
      <vt:lpstr>Colorectal cancer screening among South Asian Americans</vt:lpstr>
      <vt:lpstr>Explanatory concepts connecting social determinants with behaviors </vt:lpstr>
      <vt:lpstr>Potential pathways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Neighborhood context  and access to resources</vt:lpstr>
      <vt:lpstr>PowerPoint Presentation</vt:lpstr>
      <vt:lpstr>PowerPoint Presentation</vt:lpstr>
      <vt:lpstr>Medical mistrust and healthcare utilization</vt:lpstr>
      <vt:lpstr>PowerPoint Presentation</vt:lpstr>
      <vt:lpstr>PowerPoint Presentation</vt:lpstr>
      <vt:lpstr>Biopsychosocial approach to behavior change: integrating sociocultural context into patient care </vt:lpstr>
      <vt:lpstr>Biopsychosocial approach to behavior change: integrating sociocultural context into patient care </vt:lpstr>
      <vt:lpstr>Questions / Discussion?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Scarlett Lin Gomez</cp:lastModifiedBy>
  <cp:revision>674</cp:revision>
  <dcterms:created xsi:type="dcterms:W3CDTF">2013-11-18T23:48:20Z</dcterms:created>
  <dcterms:modified xsi:type="dcterms:W3CDTF">2018-01-17T06:18:05Z</dcterms:modified>
</cp:coreProperties>
</file>