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324" r:id="rId2"/>
    <p:sldId id="325" r:id="rId3"/>
    <p:sldId id="323" r:id="rId4"/>
    <p:sldId id="302" r:id="rId5"/>
    <p:sldId id="307" r:id="rId6"/>
    <p:sldId id="316" r:id="rId7"/>
    <p:sldId id="326" r:id="rId8"/>
    <p:sldId id="327" r:id="rId9"/>
    <p:sldId id="328" r:id="rId10"/>
    <p:sldId id="329" r:id="rId11"/>
    <p:sldId id="330" r:id="rId12"/>
    <p:sldId id="258" r:id="rId13"/>
    <p:sldId id="308" r:id="rId14"/>
    <p:sldId id="322" r:id="rId15"/>
    <p:sldId id="257" r:id="rId16"/>
    <p:sldId id="309" r:id="rId17"/>
    <p:sldId id="310" r:id="rId18"/>
    <p:sldId id="260" r:id="rId19"/>
    <p:sldId id="312" r:id="rId20"/>
    <p:sldId id="313" r:id="rId21"/>
    <p:sldId id="314" r:id="rId22"/>
    <p:sldId id="315" r:id="rId23"/>
    <p:sldId id="317" r:id="rId24"/>
    <p:sldId id="319" r:id="rId25"/>
    <p:sldId id="321" r:id="rId26"/>
    <p:sldId id="320" r:id="rId27"/>
  </p:sldIdLst>
  <p:sldSz cx="100584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6"/>
    <p:restoredTop sz="93820" autoAdjust="0"/>
  </p:normalViewPr>
  <p:slideViewPr>
    <p:cSldViewPr snapToGrid="0" snapToObjects="1">
      <p:cViewPr varScale="1">
        <p:scale>
          <a:sx n="102" d="100"/>
          <a:sy n="102" d="100"/>
        </p:scale>
        <p:origin x="1520" y="192"/>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99311E-C9EC-BC4F-B945-83CFD7BB34AC}" type="datetimeFigureOut">
              <a:rPr lang="en-US" smtClean="0"/>
              <a:t>1/15/20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1E2BE7-F66A-9344-9948-345AA704E05D}" type="slidenum">
              <a:rPr lang="en-US" smtClean="0"/>
              <a:t>‹#›</a:t>
            </a:fld>
            <a:endParaRPr lang="en-US"/>
          </a:p>
        </p:txBody>
      </p:sp>
    </p:spTree>
    <p:extLst>
      <p:ext uri="{BB962C8B-B14F-4D97-AF65-F5344CB8AC3E}">
        <p14:creationId xmlns:p14="http://schemas.microsoft.com/office/powerpoint/2010/main" val="6662175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E0109E-8EDF-2A45-A9D3-4E2EF5403D27}" type="datetimeFigureOut">
              <a:rPr lang="en-US" smtClean="0"/>
              <a:t>1/15/20</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3F77BA-7B77-EB44-857B-CE7BDFE4EDB4}" type="slidenum">
              <a:rPr lang="en-US" smtClean="0"/>
              <a:t>‹#›</a:t>
            </a:fld>
            <a:endParaRPr lang="en-US"/>
          </a:p>
        </p:txBody>
      </p:sp>
    </p:spTree>
    <p:extLst>
      <p:ext uri="{BB962C8B-B14F-4D97-AF65-F5344CB8AC3E}">
        <p14:creationId xmlns:p14="http://schemas.microsoft.com/office/powerpoint/2010/main" val="3570047928"/>
      </p:ext>
    </p:extLst>
  </p:cSld>
  <p:clrMap bg1="lt1" tx1="dk1" bg2="lt2" tx2="dk2" accent1="accent1" accent2="accent2" accent3="accent3" accent4="accent4" accent5="accent5" accent6="accent6" hlink="hlink" folHlink="folHlink"/>
  <p:hf hdr="0" ftr="0" dt="0"/>
  <p:notesStyle>
    <a:lvl1pPr marL="0" algn="l" defTabSz="509412" rtl="0" eaLnBrk="1" latinLnBrk="0" hangingPunct="1">
      <a:defRPr sz="1300" kern="1200">
        <a:solidFill>
          <a:schemeClr val="tx1"/>
        </a:solidFill>
        <a:latin typeface="+mn-lt"/>
        <a:ea typeface="+mn-ea"/>
        <a:cs typeface="+mn-cs"/>
      </a:defRPr>
    </a:lvl1pPr>
    <a:lvl2pPr marL="509412" algn="l" defTabSz="509412" rtl="0" eaLnBrk="1" latinLnBrk="0" hangingPunct="1">
      <a:defRPr sz="1300" kern="1200">
        <a:solidFill>
          <a:schemeClr val="tx1"/>
        </a:solidFill>
        <a:latin typeface="+mn-lt"/>
        <a:ea typeface="+mn-ea"/>
        <a:cs typeface="+mn-cs"/>
      </a:defRPr>
    </a:lvl2pPr>
    <a:lvl3pPr marL="1018824" algn="l" defTabSz="509412" rtl="0" eaLnBrk="1" latinLnBrk="0" hangingPunct="1">
      <a:defRPr sz="1300" kern="1200">
        <a:solidFill>
          <a:schemeClr val="tx1"/>
        </a:solidFill>
        <a:latin typeface="+mn-lt"/>
        <a:ea typeface="+mn-ea"/>
        <a:cs typeface="+mn-cs"/>
      </a:defRPr>
    </a:lvl3pPr>
    <a:lvl4pPr marL="1528237" algn="l" defTabSz="509412" rtl="0" eaLnBrk="1" latinLnBrk="0" hangingPunct="1">
      <a:defRPr sz="1300" kern="1200">
        <a:solidFill>
          <a:schemeClr val="tx1"/>
        </a:solidFill>
        <a:latin typeface="+mn-lt"/>
        <a:ea typeface="+mn-ea"/>
        <a:cs typeface="+mn-cs"/>
      </a:defRPr>
    </a:lvl4pPr>
    <a:lvl5pPr marL="2037649" algn="l" defTabSz="509412" rtl="0" eaLnBrk="1" latinLnBrk="0" hangingPunct="1">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a drug trial, adherence typically refers to ingestion of predetermined amount of drug such as [at least] 80% of the protocol dose. This dose will depend on the nature and half-life of the drug being evaluated.</a:t>
            </a:r>
            <a:endParaRPr lang="en-US" dirty="0"/>
          </a:p>
        </p:txBody>
      </p:sp>
      <p:sp>
        <p:nvSpPr>
          <p:cNvPr id="4" name="Slide Number Placeholder 3"/>
          <p:cNvSpPr>
            <a:spLocks noGrp="1"/>
          </p:cNvSpPr>
          <p:nvPr>
            <p:ph type="sldNum" sz="quarter" idx="5"/>
          </p:nvPr>
        </p:nvSpPr>
        <p:spPr/>
        <p:txBody>
          <a:bodyPr/>
          <a:lstStyle/>
          <a:p>
            <a:fld id="{1D3E02B4-5BDD-4FF1-A142-B1E025A1C8FE}" type="slidenum">
              <a:rPr lang="en-US" smtClean="0"/>
              <a:t>1</a:t>
            </a:fld>
            <a:endParaRPr lang="en-US"/>
          </a:p>
        </p:txBody>
      </p:sp>
    </p:spTree>
    <p:extLst>
      <p:ext uri="{BB962C8B-B14F-4D97-AF65-F5344CB8AC3E}">
        <p14:creationId xmlns:p14="http://schemas.microsoft.com/office/powerpoint/2010/main" val="112380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dirty="0"/>
              <a:t>Note</a:t>
            </a:r>
          </a:p>
        </p:txBody>
      </p:sp>
      <p:sp>
        <p:nvSpPr>
          <p:cNvPr id="4" name="Slide Number Placeholder 3"/>
          <p:cNvSpPr>
            <a:spLocks noGrp="1"/>
          </p:cNvSpPr>
          <p:nvPr>
            <p:ph type="sldNum" sz="quarter" idx="10"/>
          </p:nvPr>
        </p:nvSpPr>
        <p:spPr/>
        <p:txBody>
          <a:bodyPr/>
          <a:lstStyle/>
          <a:p>
            <a:fld id="{533F77BA-7B77-EB44-857B-CE7BDFE4EDB4}" type="slidenum">
              <a:rPr lang="en-US" smtClean="0"/>
              <a:t>20</a:t>
            </a:fld>
            <a:endParaRPr lang="en-US"/>
          </a:p>
        </p:txBody>
      </p:sp>
    </p:spTree>
    <p:extLst>
      <p:ext uri="{BB962C8B-B14F-4D97-AF65-F5344CB8AC3E}">
        <p14:creationId xmlns:p14="http://schemas.microsoft.com/office/powerpoint/2010/main" val="1626865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dirty="0"/>
              <a:t>Note</a:t>
            </a:r>
          </a:p>
        </p:txBody>
      </p:sp>
      <p:sp>
        <p:nvSpPr>
          <p:cNvPr id="4" name="Slide Number Placeholder 3"/>
          <p:cNvSpPr>
            <a:spLocks noGrp="1"/>
          </p:cNvSpPr>
          <p:nvPr>
            <p:ph type="sldNum" sz="quarter" idx="10"/>
          </p:nvPr>
        </p:nvSpPr>
        <p:spPr/>
        <p:txBody>
          <a:bodyPr/>
          <a:lstStyle/>
          <a:p>
            <a:fld id="{533F77BA-7B77-EB44-857B-CE7BDFE4EDB4}" type="slidenum">
              <a:rPr lang="en-US" smtClean="0"/>
              <a:t>21</a:t>
            </a:fld>
            <a:endParaRPr lang="en-US"/>
          </a:p>
        </p:txBody>
      </p:sp>
    </p:spTree>
    <p:extLst>
      <p:ext uri="{BB962C8B-B14F-4D97-AF65-F5344CB8AC3E}">
        <p14:creationId xmlns:p14="http://schemas.microsoft.com/office/powerpoint/2010/main" val="1626865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400175" y="914400"/>
            <a:ext cx="4056063"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180049"/>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a:latin typeface="Arial" charset="0"/>
                <a:ea typeface="Gothic" charset="0"/>
                <a:cs typeface="Gothic" charset="0"/>
              </a:rPr>
              <a:t>Table 2 Adverse Events.</a:t>
            </a:r>
            <a:endParaRPr lang="en-GB" dirty="0">
              <a:latin typeface="Arial" charset="0"/>
              <a:ea typeface="Gothic" charset="0"/>
              <a:cs typeface="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400175" y="914400"/>
            <a:ext cx="4056063"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180049"/>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a:latin typeface="Arial" charset="0"/>
                <a:ea typeface="Gothic" charset="0"/>
                <a:cs typeface="Gothic" charset="0"/>
              </a:rPr>
              <a:t>Table 2 Adverse Events.</a:t>
            </a:r>
            <a:endParaRPr lang="en-GB" dirty="0">
              <a:latin typeface="Arial" charset="0"/>
              <a:ea typeface="Gothic" charset="0"/>
              <a:cs typeface="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400175" y="914400"/>
            <a:ext cx="4056063"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180049"/>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a:latin typeface="Arial" charset="0"/>
                <a:ea typeface="Gothic" charset="0"/>
                <a:cs typeface="Gothic" charset="0"/>
              </a:rPr>
              <a:t>Table 2 Adverse Events.</a:t>
            </a:r>
            <a:endParaRPr lang="en-GB" dirty="0">
              <a:latin typeface="Arial" charset="0"/>
              <a:ea typeface="Gothic" charset="0"/>
              <a:cs typeface="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400175" y="914400"/>
            <a:ext cx="4056063"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180049"/>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a:latin typeface="Arial" charset="0"/>
                <a:ea typeface="Gothic" charset="0"/>
                <a:cs typeface="Gothic" charset="0"/>
              </a:rPr>
              <a:t>Table 2 Adverse Events.</a:t>
            </a:r>
            <a:endParaRPr lang="en-GB" dirty="0">
              <a:latin typeface="Arial" charset="0"/>
              <a:ea typeface="Gothic" charset="0"/>
              <a:cs typeface="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400175" y="914400"/>
            <a:ext cx="4056063"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180049"/>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a:latin typeface="Arial" charset="0"/>
                <a:ea typeface="Gothic" charset="0"/>
                <a:cs typeface="Gothic" charset="0"/>
              </a:rPr>
              <a:t>Table 2 Adverse Events.</a:t>
            </a:r>
            <a:endParaRPr lang="en-GB" dirty="0">
              <a:latin typeface="Arial" charset="0"/>
              <a:ea typeface="Gothic" charset="0"/>
              <a:cs typeface="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Experimental unit: what you apply the intervention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Observational</a:t>
            </a:r>
            <a:r>
              <a:rPr lang="en-US" dirty="0"/>
              <a:t> unit: units that you take measurements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D3E02B4-5BDD-4FF1-A142-B1E025A1C8FE}" type="slidenum">
              <a:rPr lang="en-US" smtClean="0"/>
              <a:t>2</a:t>
            </a:fld>
            <a:endParaRPr lang="en-US"/>
          </a:p>
        </p:txBody>
      </p:sp>
    </p:spTree>
    <p:extLst>
      <p:ext uri="{BB962C8B-B14F-4D97-AF65-F5344CB8AC3E}">
        <p14:creationId xmlns:p14="http://schemas.microsoft.com/office/powerpoint/2010/main" val="713169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dirty="0"/>
              <a:t>These</a:t>
            </a:r>
            <a:r>
              <a:rPr lang="en-US" baseline="0" dirty="0"/>
              <a:t> objectives are tackled in the order shown, sometimes overlapping.  </a:t>
            </a:r>
          </a:p>
          <a:p>
            <a:endParaRPr lang="en-US" baseline="0" dirty="0"/>
          </a:p>
          <a:p>
            <a:r>
              <a:rPr lang="en-US" baseline="0" dirty="0"/>
              <a:t>Within phase III RCTs, TIME plays several roles: </a:t>
            </a:r>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6</a:t>
            </a:fld>
            <a:endParaRPr lang="en-US"/>
          </a:p>
        </p:txBody>
      </p:sp>
    </p:spTree>
    <p:extLst>
      <p:ext uri="{BB962C8B-B14F-4D97-AF65-F5344CB8AC3E}">
        <p14:creationId xmlns:p14="http://schemas.microsoft.com/office/powerpoint/2010/main" val="3042321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dirty="0"/>
              <a:t>Implied eligibility:  African</a:t>
            </a:r>
            <a:r>
              <a:rPr lang="en-US" baseline="0" dirty="0"/>
              <a:t> clinics, women, HIV-negative  </a:t>
            </a:r>
          </a:p>
          <a:p>
            <a:endParaRPr lang="en-US" baseline="0" dirty="0"/>
          </a:p>
          <a:p>
            <a:r>
              <a:rPr lang="en-US" baseline="0" dirty="0"/>
              <a:t>Hypotheses link major structural parts of the RCT:  Exposure arms and arm-specific outcomes.  Hypotheses address effect size considered relevant for public health. </a:t>
            </a:r>
          </a:p>
          <a:p>
            <a:endParaRPr lang="en-US" dirty="0"/>
          </a:p>
          <a:p>
            <a:r>
              <a:rPr lang="en-US" dirty="0"/>
              <a:t>Individuals:</a:t>
            </a:r>
            <a:r>
              <a:rPr lang="en-US" baseline="0" dirty="0"/>
              <a:t>  outcome is binary (t-t-event);  Groups:  summary is annual incidence rate.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700" dirty="0">
                <a:solidFill>
                  <a:srgbClr val="0000FF"/>
                </a:solidFill>
                <a:sym typeface="Wingdings"/>
              </a:rPr>
              <a:t>  if </a:t>
            </a:r>
            <a:r>
              <a:rPr lang="en-US" sz="1700" dirty="0">
                <a:solidFill>
                  <a:srgbClr val="0000FF"/>
                </a:solidFill>
              </a:rPr>
              <a:t>IR</a:t>
            </a:r>
            <a:r>
              <a:rPr lang="en-US" sz="1700" baseline="-25000" dirty="0">
                <a:solidFill>
                  <a:srgbClr val="0000FF"/>
                </a:solidFill>
              </a:rPr>
              <a:t>P</a:t>
            </a:r>
            <a:r>
              <a:rPr lang="en-US" sz="1700" dirty="0">
                <a:solidFill>
                  <a:srgbClr val="0000FF"/>
                </a:solidFill>
              </a:rPr>
              <a:t> = 3.9%, then IR</a:t>
            </a:r>
            <a:r>
              <a:rPr lang="en-US" sz="1700" baseline="-25000" dirty="0">
                <a:solidFill>
                  <a:srgbClr val="0000FF"/>
                </a:solidFill>
              </a:rPr>
              <a:t>D</a:t>
            </a:r>
            <a:r>
              <a:rPr lang="en-US" sz="1700" dirty="0">
                <a:solidFill>
                  <a:srgbClr val="0000FF"/>
                </a:solidFill>
              </a:rPr>
              <a:t> = 1.6%</a:t>
            </a:r>
            <a:endParaRPr lang="en-US" sz="1700" b="1"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It is by the </a:t>
            </a:r>
            <a:r>
              <a:rPr lang="en-US" sz="1200" i="1" dirty="0"/>
              <a:t>magic</a:t>
            </a:r>
            <a:r>
              <a:rPr lang="en-US" sz="1200" dirty="0"/>
              <a:t> of randomization that we are able to make this leap. </a:t>
            </a:r>
          </a:p>
          <a:p>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12</a:t>
            </a:fld>
            <a:endParaRPr lang="en-US"/>
          </a:p>
        </p:txBody>
      </p:sp>
    </p:spTree>
    <p:extLst>
      <p:ext uri="{BB962C8B-B14F-4D97-AF65-F5344CB8AC3E}">
        <p14:creationId xmlns:p14="http://schemas.microsoft.com/office/powerpoint/2010/main" val="4200235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GB" dirty="0">
                <a:latin typeface="Arial" charset="0"/>
                <a:ea typeface="Gothic" charset="0"/>
                <a:cs typeface="Gothic" charset="0"/>
              </a:rPr>
              <a:t>Participants were enrolled at 15 study sites: 9 in South Africa, 3 in Zimbabwe, 2 in Malawi, and 1 in Uganda. Of the 2629 women who enrolled, 1426 (54%) were from South Africa, 678 (26%) from Zimbabwe, 272 (10%) from Malawi, and 253 (10%) from Uganda. </a:t>
            </a:r>
          </a:p>
          <a:p>
            <a:endParaRPr lang="en-US" dirty="0"/>
          </a:p>
          <a:p>
            <a:r>
              <a:rPr lang="en-US" dirty="0"/>
              <a:t>Why stratify? </a:t>
            </a:r>
          </a:p>
        </p:txBody>
      </p:sp>
      <p:sp>
        <p:nvSpPr>
          <p:cNvPr id="4" name="Slide Number Placeholder 3"/>
          <p:cNvSpPr>
            <a:spLocks noGrp="1"/>
          </p:cNvSpPr>
          <p:nvPr>
            <p:ph type="sldNum" sz="quarter" idx="10"/>
          </p:nvPr>
        </p:nvSpPr>
        <p:spPr/>
        <p:txBody>
          <a:bodyPr/>
          <a:lstStyle/>
          <a:p>
            <a:fld id="{533F77BA-7B77-EB44-857B-CE7BDFE4EDB4}" type="slidenum">
              <a:rPr lang="en-US" smtClean="0"/>
              <a:t>13</a:t>
            </a:fld>
            <a:endParaRPr lang="en-US"/>
          </a:p>
        </p:txBody>
      </p:sp>
    </p:spTree>
    <p:extLst>
      <p:ext uri="{BB962C8B-B14F-4D97-AF65-F5344CB8AC3E}">
        <p14:creationId xmlns:p14="http://schemas.microsoft.com/office/powerpoint/2010/main" val="3186932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FF"/>
                </a:solidFill>
              </a:rPr>
              <a:t>What preliminary evidence supports these decisions?  </a:t>
            </a:r>
          </a:p>
          <a:p>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14</a:t>
            </a:fld>
            <a:endParaRPr lang="en-US"/>
          </a:p>
        </p:txBody>
      </p:sp>
    </p:spTree>
    <p:extLst>
      <p:ext uri="{BB962C8B-B14F-4D97-AF65-F5344CB8AC3E}">
        <p14:creationId xmlns:p14="http://schemas.microsoft.com/office/powerpoint/2010/main" val="621840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GB" dirty="0">
                <a:latin typeface="Arial" charset="0"/>
                <a:ea typeface="Gothic" charset="0"/>
                <a:cs typeface="Gothic" charset="0"/>
              </a:rPr>
              <a:t>Reports on completeness of steps.</a:t>
            </a:r>
            <a:r>
              <a:rPr lang="en-GB" baseline="0" dirty="0">
                <a:latin typeface="Arial" charset="0"/>
                <a:ea typeface="Gothic" charset="0"/>
                <a:cs typeface="Gothic" charset="0"/>
              </a:rPr>
              <a:t> </a:t>
            </a:r>
          </a:p>
          <a:p>
            <a:endParaRPr lang="en-GB" dirty="0">
              <a:latin typeface="Arial" charset="0"/>
              <a:ea typeface="Gothic" charset="0"/>
              <a:cs typeface="Gothic" charset="0"/>
            </a:endParaRPr>
          </a:p>
          <a:p>
            <a:r>
              <a:rPr lang="en-US" dirty="0"/>
              <a:t>This trial followed</a:t>
            </a:r>
            <a:r>
              <a:rPr lang="en-US" baseline="0" dirty="0"/>
              <a:t> a previous trial of the same question that had failed due to poor adherence. Investigators were very alert to importance of complete outcome follow-up and maximal adherence to study arms. This may explain inclusion of adherence details in the Flow Diagram. </a:t>
            </a:r>
          </a:p>
          <a:p>
            <a:r>
              <a:rPr lang="en-US" baseline="0" dirty="0"/>
              <a:t>Definitions provided by authors: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GB" dirty="0">
                <a:latin typeface="Arial" charset="0"/>
                <a:ea typeface="Gothic" charset="0"/>
                <a:cs typeface="Gothic" charset="0"/>
              </a:rPr>
              <a:t>OUTCOMES:  </a:t>
            </a:r>
            <a:r>
              <a:rPr lang="en-GB" u="sng" dirty="0">
                <a:latin typeface="Arial" charset="0"/>
                <a:ea typeface="Gothic" charset="0"/>
                <a:cs typeface="Gothic" charset="0"/>
              </a:rPr>
              <a:t>Trial retention</a:t>
            </a:r>
            <a:r>
              <a:rPr lang="en-GB" u="none" dirty="0">
                <a:latin typeface="Arial" charset="0"/>
                <a:ea typeface="Gothic" charset="0"/>
                <a:cs typeface="Gothic" charset="0"/>
              </a:rPr>
              <a:t> </a:t>
            </a:r>
            <a:r>
              <a:rPr lang="en-GB" dirty="0">
                <a:latin typeface="Arial" charset="0"/>
                <a:ea typeface="Gothic" charset="0"/>
                <a:cs typeface="Gothic" charset="0"/>
              </a:rPr>
              <a:t>was defined as the provision of an HIV-1 test result, and women who withdrew early from the study were counted as having missed visits thereafter. Participants attended 91% of scheduled study visits (97% after accounting for early withdrawals from the study).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GB" dirty="0">
                <a:latin typeface="Arial" charset="0"/>
                <a:ea typeface="Gothic" charset="0"/>
                <a:cs typeface="Gothic" charset="0"/>
              </a:rPr>
              <a:t>EXPOSURES:  </a:t>
            </a:r>
            <a:r>
              <a:rPr lang="en-GB" u="sng" dirty="0">
                <a:latin typeface="Arial" charset="0"/>
                <a:ea typeface="Gothic" charset="0"/>
                <a:cs typeface="Gothic" charset="0"/>
              </a:rPr>
              <a:t>Interruptions in the use of the study rings</a:t>
            </a:r>
            <a:r>
              <a:rPr lang="en-GB" dirty="0">
                <a:latin typeface="Arial" charset="0"/>
                <a:ea typeface="Gothic" charset="0"/>
                <a:cs typeface="Gothic" charset="0"/>
              </a:rPr>
              <a:t> owing to pregnancy and breast-feeding accounted for 2% of study follow-up time, and protocol-required, safety-related temporary interruptions of product use accounted for less than 1%.</a:t>
            </a:r>
          </a:p>
        </p:txBody>
      </p:sp>
      <p:sp>
        <p:nvSpPr>
          <p:cNvPr id="4" name="Slide Number Placeholder 3"/>
          <p:cNvSpPr>
            <a:spLocks noGrp="1"/>
          </p:cNvSpPr>
          <p:nvPr>
            <p:ph type="sldNum" sz="quarter" idx="10"/>
          </p:nvPr>
        </p:nvSpPr>
        <p:spPr/>
        <p:txBody>
          <a:bodyPr/>
          <a:lstStyle/>
          <a:p>
            <a:fld id="{533F77BA-7B77-EB44-857B-CE7BDFE4EDB4}" type="slidenum">
              <a:rPr lang="en-US" smtClean="0"/>
              <a:t>15</a:t>
            </a:fld>
            <a:endParaRPr lang="en-US"/>
          </a:p>
        </p:txBody>
      </p:sp>
    </p:spTree>
    <p:extLst>
      <p:ext uri="{BB962C8B-B14F-4D97-AF65-F5344CB8AC3E}">
        <p14:creationId xmlns:p14="http://schemas.microsoft.com/office/powerpoint/2010/main" val="126819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pPr marL="171450" indent="-171450">
              <a:buFont typeface="Arial"/>
              <a:buChar char="•"/>
            </a:pPr>
            <a:r>
              <a:rPr lang="en-US" dirty="0"/>
              <a:t>For each variable, the summary measure(s) used must be indicated. </a:t>
            </a:r>
          </a:p>
          <a:p>
            <a:pPr marL="171450" indent="-171450">
              <a:buFont typeface="Arial"/>
              <a:buChar char="•"/>
            </a:pPr>
            <a:r>
              <a:rPr lang="en-US" dirty="0"/>
              <a:t>If a variable definition is not obvious, that info can be footnoted. </a:t>
            </a:r>
          </a:p>
          <a:p>
            <a:pPr marL="171450" indent="-171450">
              <a:buFont typeface="Arial"/>
              <a:buChar char="•"/>
            </a:pPr>
            <a:r>
              <a:rPr lang="en-US" dirty="0"/>
              <a:t>Table 1 reports</a:t>
            </a:r>
            <a:r>
              <a:rPr lang="en-US" baseline="0" dirty="0"/>
              <a:t> condom use prior to the intervention was 59% at last encounter. Post-randomization, is it a background intervention that occurs in both groups? Required or voluntarily? Would it prevent HIV transmission, leading to equivalent groups?  </a:t>
            </a:r>
          </a:p>
          <a:p>
            <a:pPr marL="171450" indent="-171450">
              <a:buFont typeface="Arial"/>
              <a:buChar char="•"/>
            </a:pPr>
            <a:r>
              <a:rPr lang="en-US" dirty="0"/>
              <a:t>Why is each variable on this table included? </a:t>
            </a:r>
          </a:p>
          <a:p>
            <a:pPr marL="171450" indent="-171450">
              <a:buFont typeface="Arial"/>
              <a:buChar char="•"/>
            </a:pPr>
            <a:r>
              <a:rPr lang="en-US" dirty="0"/>
              <a:t>Why is study site not included? </a:t>
            </a:r>
          </a:p>
        </p:txBody>
      </p:sp>
      <p:sp>
        <p:nvSpPr>
          <p:cNvPr id="4" name="Slide Number Placeholder 3"/>
          <p:cNvSpPr>
            <a:spLocks noGrp="1"/>
          </p:cNvSpPr>
          <p:nvPr>
            <p:ph type="sldNum" sz="quarter" idx="10"/>
          </p:nvPr>
        </p:nvSpPr>
        <p:spPr/>
        <p:txBody>
          <a:bodyPr/>
          <a:lstStyle/>
          <a:p>
            <a:fld id="{533F77BA-7B77-EB44-857B-CE7BDFE4EDB4}" type="slidenum">
              <a:rPr lang="en-US" smtClean="0"/>
              <a:t>17</a:t>
            </a:fld>
            <a:endParaRPr lang="en-US"/>
          </a:p>
        </p:txBody>
      </p:sp>
    </p:spTree>
    <p:extLst>
      <p:ext uri="{BB962C8B-B14F-4D97-AF65-F5344CB8AC3E}">
        <p14:creationId xmlns:p14="http://schemas.microsoft.com/office/powerpoint/2010/main" val="3304107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dirty="0"/>
              <a:t>Public health goal not achieved </a:t>
            </a:r>
          </a:p>
        </p:txBody>
      </p:sp>
      <p:sp>
        <p:nvSpPr>
          <p:cNvPr id="4" name="Slide Number Placeholder 3"/>
          <p:cNvSpPr>
            <a:spLocks noGrp="1"/>
          </p:cNvSpPr>
          <p:nvPr>
            <p:ph type="sldNum" sz="quarter" idx="10"/>
          </p:nvPr>
        </p:nvSpPr>
        <p:spPr/>
        <p:txBody>
          <a:bodyPr/>
          <a:lstStyle/>
          <a:p>
            <a:fld id="{533F77BA-7B77-EB44-857B-CE7BDFE4EDB4}" type="slidenum">
              <a:rPr lang="en-US" smtClean="0"/>
              <a:t>19</a:t>
            </a:fld>
            <a:endParaRPr lang="en-US"/>
          </a:p>
        </p:txBody>
      </p:sp>
    </p:spTree>
    <p:extLst>
      <p:ext uri="{BB962C8B-B14F-4D97-AF65-F5344CB8AC3E}">
        <p14:creationId xmlns:p14="http://schemas.microsoft.com/office/powerpoint/2010/main" val="2801844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1771386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151561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310876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161307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3495188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1/1/20</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19189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1/1/20</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310621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1/1/20</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2989548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1180607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1/1/20</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87849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1/1/20</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3307664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r>
              <a:rPr lang="en-US"/>
              <a:t>1/1/20</a:t>
            </a:r>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A86DC3C0-80BF-FC4D-BE0C-25AD1038F306}" type="slidenum">
              <a:rPr lang="en-US" smtClean="0"/>
              <a:t>‹#›</a:t>
            </a:fld>
            <a:endParaRPr lang="en-US"/>
          </a:p>
        </p:txBody>
      </p:sp>
    </p:spTree>
    <p:extLst>
      <p:ext uri="{BB962C8B-B14F-4D97-AF65-F5344CB8AC3E}">
        <p14:creationId xmlns:p14="http://schemas.microsoft.com/office/powerpoint/2010/main" val="1135374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509412"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ink.springer.com/chapter/10.1007/978-3-319-18539-2_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bi.nlm.nih.gov/books/NBK44024/"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courses.ucsf.edu/mod/resource/view.php?id=419517" TargetMode="External"/><Relationship Id="rId2" Type="http://schemas.openxmlformats.org/officeDocument/2006/relationships/hyperlink" Target="https://courses.ucsf.edu/mod/resource/view.php?id=419520" TargetMode="External"/><Relationship Id="rId1" Type="http://schemas.openxmlformats.org/officeDocument/2006/relationships/slideLayout" Target="../slideLayouts/slideLayout2.xml"/><Relationship Id="rId4" Type="http://schemas.openxmlformats.org/officeDocument/2006/relationships/hyperlink" Target="https://courses.ucsf.edu/mod/resource/view.php?id=419519"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link.springer.com/book/10.1007/978-3-319-18539-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onsort-statement.org/" TargetMode="External"/><Relationship Id="rId2" Type="http://schemas.openxmlformats.org/officeDocument/2006/relationships/hyperlink" Target="http://www.nejm.org/doi/full/10.1056/NEJMoa1506110" TargetMode="External"/><Relationship Id="rId1" Type="http://schemas.openxmlformats.org/officeDocument/2006/relationships/slideLayout" Target="../slideLayouts/slideLayout2.xml"/><Relationship Id="rId6" Type="http://schemas.openxmlformats.org/officeDocument/2006/relationships/hyperlink" Target="https://www.nist.gov/programs-projects/nist-randomness-beacon" TargetMode="External"/><Relationship Id="rId5" Type="http://schemas.openxmlformats.org/officeDocument/2006/relationships/hyperlink" Target="https://prsinfo.clinicaltrials.gov/results_definitions.html" TargetMode="External"/><Relationship Id="rId4" Type="http://schemas.openxmlformats.org/officeDocument/2006/relationships/hyperlink" Target="http://www.consort-statement.org/consort-201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A58BF5-E8D5-41EC-B0E5-6FBF834D2A1F}"/>
              </a:ext>
            </a:extLst>
          </p:cNvPr>
          <p:cNvSpPr>
            <a:spLocks noGrp="1"/>
          </p:cNvSpPr>
          <p:nvPr>
            <p:ph type="title"/>
          </p:nvPr>
        </p:nvSpPr>
        <p:spPr/>
        <p:txBody>
          <a:bodyPr>
            <a:normAutofit/>
          </a:bodyPr>
          <a:lstStyle/>
          <a:p>
            <a:pPr marL="0" indent="0">
              <a:spcBef>
                <a:spcPts val="0"/>
              </a:spcBef>
            </a:pPr>
            <a:r>
              <a:rPr lang="en-US" sz="2500" b="1" dirty="0"/>
              <a:t>Biostatistics 226, Winter 2020</a:t>
            </a:r>
            <a:br>
              <a:rPr lang="en-US" sz="2500" dirty="0"/>
            </a:br>
            <a:r>
              <a:rPr lang="en-US" sz="2500" dirty="0">
                <a:solidFill>
                  <a:schemeClr val="accent2"/>
                </a:solidFill>
              </a:rPr>
              <a:t>Review:  HW 1, Design of RCTs</a:t>
            </a:r>
            <a:endParaRPr lang="en-US" sz="2500" dirty="0"/>
          </a:p>
        </p:txBody>
      </p:sp>
      <p:sp>
        <p:nvSpPr>
          <p:cNvPr id="5" name="Content Placeholder 4">
            <a:extLst>
              <a:ext uri="{FF2B5EF4-FFF2-40B4-BE49-F238E27FC236}">
                <a16:creationId xmlns:a16="http://schemas.microsoft.com/office/drawing/2014/main" id="{71D30C51-8C53-4431-AB54-250B1D895A05}"/>
              </a:ext>
            </a:extLst>
          </p:cNvPr>
          <p:cNvSpPr>
            <a:spLocks noGrp="1"/>
          </p:cNvSpPr>
          <p:nvPr>
            <p:ph idx="1"/>
          </p:nvPr>
        </p:nvSpPr>
        <p:spPr/>
        <p:txBody>
          <a:bodyPr>
            <a:normAutofit lnSpcReduction="10000"/>
          </a:bodyPr>
          <a:lstStyle/>
          <a:p>
            <a:pPr marL="0" indent="0">
              <a:buNone/>
            </a:pPr>
            <a:r>
              <a:rPr lang="en-US" sz="2800" dirty="0">
                <a:solidFill>
                  <a:srgbClr val="0000FF"/>
                </a:solidFill>
              </a:rPr>
              <a:t>Adherence terminology</a:t>
            </a:r>
          </a:p>
          <a:p>
            <a:pPr marL="0" indent="0">
              <a:buNone/>
            </a:pPr>
            <a:endParaRPr lang="en-US" sz="2000" b="1" dirty="0">
              <a:solidFill>
                <a:srgbClr val="0000FF"/>
              </a:solidFill>
            </a:endParaRPr>
          </a:p>
          <a:p>
            <a:r>
              <a:rPr lang="en-US" sz="2600" b="1" dirty="0"/>
              <a:t>Adherence</a:t>
            </a:r>
            <a:r>
              <a:rPr lang="en-US" sz="2600" dirty="0"/>
              <a:t> and </a:t>
            </a:r>
            <a:r>
              <a:rPr lang="en-US" sz="2600" b="1" dirty="0"/>
              <a:t>compliance</a:t>
            </a:r>
            <a:r>
              <a:rPr lang="en-US" sz="2600" dirty="0"/>
              <a:t> are often used interchangeably</a:t>
            </a:r>
          </a:p>
          <a:p>
            <a:pPr lvl="1"/>
            <a:r>
              <a:rPr lang="en-US" sz="2200" dirty="0"/>
              <a:t>“the extent to which a patient acts in accordance with the prescribed interval and dose of a dosing regime”</a:t>
            </a:r>
            <a:endParaRPr lang="en-US" dirty="0"/>
          </a:p>
          <a:p>
            <a:r>
              <a:rPr lang="en-US" sz="2400" b="1" dirty="0"/>
              <a:t>Persistence</a:t>
            </a:r>
            <a:r>
              <a:rPr lang="en-US" sz="2400" dirty="0"/>
              <a:t> is a related term that refers to remaining on a medical treatment for a specified period of time, regardless of the proportion of the doses taken</a:t>
            </a:r>
          </a:p>
          <a:p>
            <a:pPr marL="0" indent="0">
              <a:buNone/>
            </a:pPr>
            <a:endParaRPr lang="en-US" sz="2400" dirty="0"/>
          </a:p>
          <a:p>
            <a:pPr marL="0" indent="0">
              <a:buNone/>
            </a:pPr>
            <a:r>
              <a:rPr lang="en-US" sz="2800" dirty="0">
                <a:solidFill>
                  <a:srgbClr val="0000FF"/>
                </a:solidFill>
              </a:rPr>
              <a:t>Attrition: Missing outcomes </a:t>
            </a:r>
            <a:r>
              <a:rPr lang="en-US" sz="2800">
                <a:solidFill>
                  <a:srgbClr val="0000FF"/>
                </a:solidFill>
              </a:rPr>
              <a:t>vs Lower </a:t>
            </a:r>
            <a:r>
              <a:rPr lang="en-US" sz="2800" dirty="0">
                <a:solidFill>
                  <a:srgbClr val="0000FF"/>
                </a:solidFill>
              </a:rPr>
              <a:t>intervention exposure</a:t>
            </a:r>
          </a:p>
          <a:p>
            <a:pPr marL="0" indent="0">
              <a:buNone/>
            </a:pPr>
            <a:endParaRPr lang="en-US" sz="2000" dirty="0"/>
          </a:p>
          <a:p>
            <a:r>
              <a:rPr lang="en-US" sz="2400" dirty="0"/>
              <a:t>Participants who stop participating in a trial and have no further follow-up are referred to as </a:t>
            </a:r>
            <a:r>
              <a:rPr lang="en-US" sz="2400" b="1" dirty="0"/>
              <a:t>withdrawals</a:t>
            </a:r>
            <a:r>
              <a:rPr lang="en-US" sz="2400" dirty="0"/>
              <a:t>.</a:t>
            </a:r>
          </a:p>
        </p:txBody>
      </p:sp>
      <p:sp>
        <p:nvSpPr>
          <p:cNvPr id="2" name="TextBox 1">
            <a:extLst>
              <a:ext uri="{FF2B5EF4-FFF2-40B4-BE49-F238E27FC236}">
                <a16:creationId xmlns:a16="http://schemas.microsoft.com/office/drawing/2014/main" id="{90DE6C1E-A375-4A31-9A9F-00B27CF81935}"/>
              </a:ext>
            </a:extLst>
          </p:cNvPr>
          <p:cNvSpPr txBox="1"/>
          <p:nvPr/>
        </p:nvSpPr>
        <p:spPr>
          <a:xfrm>
            <a:off x="39020" y="6950335"/>
            <a:ext cx="9871973" cy="323165"/>
          </a:xfrm>
          <a:prstGeom prst="rect">
            <a:avLst/>
          </a:prstGeom>
          <a:noFill/>
        </p:spPr>
        <p:txBody>
          <a:bodyPr wrap="square" rtlCol="0">
            <a:spAutoFit/>
          </a:bodyPr>
          <a:lstStyle/>
          <a:p>
            <a:r>
              <a:rPr lang="en-US" sz="1500" dirty="0"/>
              <a:t>Ref: LM Friedman, CD </a:t>
            </a:r>
            <a:r>
              <a:rPr lang="en-US" sz="1500" dirty="0" err="1"/>
              <a:t>Furberg</a:t>
            </a:r>
            <a:r>
              <a:rPr lang="en-US" sz="1500" dirty="0"/>
              <a:t>, DL </a:t>
            </a:r>
            <a:r>
              <a:rPr lang="en-US" sz="1500" dirty="0" err="1"/>
              <a:t>DeMets</a:t>
            </a:r>
            <a:r>
              <a:rPr lang="en-US" sz="1500" dirty="0"/>
              <a:t>, DM </a:t>
            </a:r>
            <a:r>
              <a:rPr lang="en-US" sz="1500" dirty="0" err="1"/>
              <a:t>Reboussin</a:t>
            </a:r>
            <a:r>
              <a:rPr lang="en-US" sz="1500" dirty="0"/>
              <a:t>, CB Granger. </a:t>
            </a:r>
            <a:r>
              <a:rPr lang="en-US" sz="1500" i="1" dirty="0"/>
              <a:t>Fundamental of Clinical Trials, 5th edition</a:t>
            </a:r>
            <a:r>
              <a:rPr lang="en-US" sz="1500" dirty="0"/>
              <a:t>, 2015. </a:t>
            </a:r>
          </a:p>
        </p:txBody>
      </p:sp>
      <p:sp>
        <p:nvSpPr>
          <p:cNvPr id="3" name="TextBox 2">
            <a:extLst>
              <a:ext uri="{FF2B5EF4-FFF2-40B4-BE49-F238E27FC236}">
                <a16:creationId xmlns:a16="http://schemas.microsoft.com/office/drawing/2014/main" id="{F6056451-16BA-46F0-9C5D-725504D54003}"/>
              </a:ext>
            </a:extLst>
          </p:cNvPr>
          <p:cNvSpPr txBox="1"/>
          <p:nvPr/>
        </p:nvSpPr>
        <p:spPr>
          <a:xfrm>
            <a:off x="39020" y="0"/>
            <a:ext cx="2696692" cy="400110"/>
          </a:xfrm>
          <a:prstGeom prst="rect">
            <a:avLst/>
          </a:prstGeom>
          <a:noFill/>
        </p:spPr>
        <p:txBody>
          <a:bodyPr wrap="square" rtlCol="0">
            <a:spAutoFit/>
          </a:bodyPr>
          <a:lstStyle/>
          <a:p>
            <a:r>
              <a:rPr lang="en-US" dirty="0"/>
              <a:t>HW1 </a:t>
            </a:r>
            <a:r>
              <a:rPr lang="en-US" i="1" dirty="0"/>
              <a:t>Review</a:t>
            </a:r>
            <a:r>
              <a:rPr lang="en-US" dirty="0"/>
              <a:t> </a:t>
            </a:r>
          </a:p>
        </p:txBody>
      </p:sp>
      <p:sp>
        <p:nvSpPr>
          <p:cNvPr id="8" name="Date Placeholder 7"/>
          <p:cNvSpPr>
            <a:spLocks noGrp="1"/>
          </p:cNvSpPr>
          <p:nvPr>
            <p:ph type="dt" sz="half" idx="10"/>
          </p:nvPr>
        </p:nvSpPr>
        <p:spPr/>
        <p:txBody>
          <a:bodyPr/>
          <a:lstStyle/>
          <a:p>
            <a:r>
              <a:rPr lang="en-US" dirty="0"/>
              <a:t>1/1/20</a:t>
            </a:r>
          </a:p>
        </p:txBody>
      </p:sp>
      <p:sp>
        <p:nvSpPr>
          <p:cNvPr id="9" name="Slide Number Placeholder 8"/>
          <p:cNvSpPr>
            <a:spLocks noGrp="1"/>
          </p:cNvSpPr>
          <p:nvPr>
            <p:ph type="sldNum" sz="quarter" idx="12"/>
          </p:nvPr>
        </p:nvSpPr>
        <p:spPr/>
        <p:txBody>
          <a:bodyPr/>
          <a:lstStyle/>
          <a:p>
            <a:fld id="{A86DC3C0-80BF-FC4D-BE0C-25AD1038F306}" type="slidenum">
              <a:rPr lang="en-US" smtClean="0"/>
              <a:t>1</a:t>
            </a:fld>
            <a:endParaRPr lang="en-US"/>
          </a:p>
        </p:txBody>
      </p:sp>
    </p:spTree>
    <p:extLst>
      <p:ext uri="{BB962C8B-B14F-4D97-AF65-F5344CB8AC3E}">
        <p14:creationId xmlns:p14="http://schemas.microsoft.com/office/powerpoint/2010/main" val="2032676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725946"/>
          </a:xfrm>
        </p:spPr>
        <p:txBody>
          <a:bodyPr>
            <a:noAutofit/>
          </a:bodyPr>
          <a:lstStyle/>
          <a:p>
            <a:pPr algn="l"/>
            <a:r>
              <a:rPr lang="en-US" sz="2700" b="1" dirty="0">
                <a:solidFill>
                  <a:schemeClr val="accent1"/>
                </a:solidFill>
              </a:rPr>
              <a:t>STAMPEDE:  A Multi-arm Multi-stage (MAMS) “platform” trial</a:t>
            </a:r>
            <a:br>
              <a:rPr lang="en-US" sz="2700" dirty="0">
                <a:solidFill>
                  <a:schemeClr val="accent1"/>
                </a:solidFill>
              </a:rPr>
            </a:br>
            <a:endParaRPr lang="en-US" sz="2700" dirty="0"/>
          </a:p>
        </p:txBody>
      </p:sp>
      <p:sp>
        <p:nvSpPr>
          <p:cNvPr id="4" name="Date Placeholder 3"/>
          <p:cNvSpPr>
            <a:spLocks noGrp="1"/>
          </p:cNvSpPr>
          <p:nvPr>
            <p:ph type="dt" sz="half" idx="10"/>
          </p:nvPr>
        </p:nvSpPr>
        <p:spPr/>
        <p:txBody>
          <a:bodyPr/>
          <a:lstStyle/>
          <a:p>
            <a:r>
              <a:rPr lang="en-US"/>
              <a:t>1/1/20</a:t>
            </a:r>
          </a:p>
        </p:txBody>
      </p:sp>
      <p:sp>
        <p:nvSpPr>
          <p:cNvPr id="5" name="Slide Number Placeholder 4"/>
          <p:cNvSpPr>
            <a:spLocks noGrp="1"/>
          </p:cNvSpPr>
          <p:nvPr>
            <p:ph type="sldNum" sz="quarter" idx="12"/>
          </p:nvPr>
        </p:nvSpPr>
        <p:spPr/>
        <p:txBody>
          <a:bodyPr/>
          <a:lstStyle/>
          <a:p>
            <a:fld id="{A86DC3C0-80BF-FC4D-BE0C-25AD1038F306}" type="slidenum">
              <a:rPr lang="en-US" smtClean="0"/>
              <a:t>10</a:t>
            </a:fld>
            <a:endParaRPr lang="en-US"/>
          </a:p>
        </p:txBody>
      </p:sp>
      <p:pic>
        <p:nvPicPr>
          <p:cNvPr id="7" name="Content Placeholder 6" descr="Screen Shot 2019-02-28 at 1.10.11 PM.png"/>
          <p:cNvPicPr>
            <a:picLocks noGrp="1" noChangeAspect="1"/>
          </p:cNvPicPr>
          <p:nvPr>
            <p:ph idx="1"/>
          </p:nvPr>
        </p:nvPicPr>
        <p:blipFill>
          <a:blip r:embed="rId2">
            <a:extLst>
              <a:ext uri="{28A0092B-C50C-407E-A947-70E740481C1C}">
                <a14:useLocalDpi xmlns:a14="http://schemas.microsoft.com/office/drawing/2010/main" val="0"/>
              </a:ext>
            </a:extLst>
          </a:blip>
          <a:srcRect l="-3961" r="-3961"/>
          <a:stretch>
            <a:fillRect/>
          </a:stretch>
        </p:blipFill>
        <p:spPr>
          <a:xfrm>
            <a:off x="503238" y="941388"/>
            <a:ext cx="8969375" cy="6002337"/>
          </a:xfrm>
        </p:spPr>
      </p:pic>
    </p:spTree>
    <p:extLst>
      <p:ext uri="{BB962C8B-B14F-4D97-AF65-F5344CB8AC3E}">
        <p14:creationId xmlns:p14="http://schemas.microsoft.com/office/powerpoint/2010/main" val="2254038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725946"/>
          </a:xfrm>
        </p:spPr>
        <p:txBody>
          <a:bodyPr>
            <a:noAutofit/>
          </a:bodyPr>
          <a:lstStyle/>
          <a:p>
            <a:pPr algn="l"/>
            <a:r>
              <a:rPr lang="en-US" sz="2700" b="1" dirty="0">
                <a:solidFill>
                  <a:schemeClr val="accent1"/>
                </a:solidFill>
              </a:rPr>
              <a:t>STAMPEDE:  A Multi-arm Multi-stage (MAMS) “platform” trial</a:t>
            </a:r>
            <a:br>
              <a:rPr lang="en-US" sz="2700" dirty="0">
                <a:solidFill>
                  <a:schemeClr val="accent1"/>
                </a:solidFill>
              </a:rPr>
            </a:br>
            <a:endParaRPr lang="en-US" sz="2700" dirty="0"/>
          </a:p>
        </p:txBody>
      </p:sp>
      <p:sp>
        <p:nvSpPr>
          <p:cNvPr id="4" name="Date Placeholder 3"/>
          <p:cNvSpPr>
            <a:spLocks noGrp="1"/>
          </p:cNvSpPr>
          <p:nvPr>
            <p:ph type="dt" sz="half" idx="10"/>
          </p:nvPr>
        </p:nvSpPr>
        <p:spPr/>
        <p:txBody>
          <a:bodyPr/>
          <a:lstStyle/>
          <a:p>
            <a:r>
              <a:rPr lang="en-US"/>
              <a:t>1/1/20</a:t>
            </a:r>
          </a:p>
        </p:txBody>
      </p:sp>
      <p:sp>
        <p:nvSpPr>
          <p:cNvPr id="5" name="Slide Number Placeholder 4"/>
          <p:cNvSpPr>
            <a:spLocks noGrp="1"/>
          </p:cNvSpPr>
          <p:nvPr>
            <p:ph type="sldNum" sz="quarter" idx="12"/>
          </p:nvPr>
        </p:nvSpPr>
        <p:spPr/>
        <p:txBody>
          <a:bodyPr/>
          <a:lstStyle/>
          <a:p>
            <a:fld id="{A86DC3C0-80BF-FC4D-BE0C-25AD1038F306}" type="slidenum">
              <a:rPr lang="en-US" smtClean="0"/>
              <a:t>11</a:t>
            </a:fld>
            <a:endParaRPr lang="en-US"/>
          </a:p>
        </p:txBody>
      </p:sp>
      <p:pic>
        <p:nvPicPr>
          <p:cNvPr id="6" name="Content Placeholder 5" descr="Screen Shot 2019-02-28 at 12.57.39 PM.png"/>
          <p:cNvPicPr>
            <a:picLocks noGrp="1" noChangeAspect="1"/>
          </p:cNvPicPr>
          <p:nvPr>
            <p:ph idx="1"/>
          </p:nvPr>
        </p:nvPicPr>
        <p:blipFill>
          <a:blip r:embed="rId2">
            <a:extLst>
              <a:ext uri="{28A0092B-C50C-407E-A947-70E740481C1C}">
                <a14:useLocalDpi xmlns:a14="http://schemas.microsoft.com/office/drawing/2010/main" val="0"/>
              </a:ext>
            </a:extLst>
          </a:blip>
          <a:srcRect l="-6055" r="-6055"/>
          <a:stretch>
            <a:fillRect/>
          </a:stretch>
        </p:blipFill>
        <p:spPr>
          <a:xfrm>
            <a:off x="503238" y="825500"/>
            <a:ext cx="9051925" cy="6378364"/>
          </a:xfrm>
        </p:spPr>
      </p:pic>
    </p:spTree>
    <p:extLst>
      <p:ext uri="{BB962C8B-B14F-4D97-AF65-F5344CB8AC3E}">
        <p14:creationId xmlns:p14="http://schemas.microsoft.com/office/powerpoint/2010/main" val="1238238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273283"/>
            <a:ext cx="9052560" cy="6998843"/>
          </a:xfrm>
        </p:spPr>
        <p:txBody>
          <a:bodyPr>
            <a:normAutofit fontScale="77500" lnSpcReduction="20000"/>
          </a:bodyPr>
          <a:lstStyle/>
          <a:p>
            <a:pPr marL="0" indent="0">
              <a:buNone/>
            </a:pPr>
            <a:r>
              <a:rPr lang="en-US" sz="3100" b="1" dirty="0">
                <a:solidFill>
                  <a:schemeClr val="accent2"/>
                </a:solidFill>
              </a:rPr>
              <a:t>ASPIRE Trial:   Protocol / Hypotheses</a:t>
            </a:r>
          </a:p>
          <a:p>
            <a:pPr marL="0" indent="0">
              <a:buNone/>
            </a:pPr>
            <a:endParaRPr lang="en-US" sz="1400" b="1" dirty="0"/>
          </a:p>
          <a:p>
            <a:pPr marL="0" indent="0">
              <a:buNone/>
            </a:pPr>
            <a:r>
              <a:rPr lang="en-US" sz="2100" b="1" dirty="0"/>
              <a:t>Heterosexual</a:t>
            </a:r>
            <a:r>
              <a:rPr lang="en-US" sz="2100" dirty="0"/>
              <a:t> HIV transmission accounts for relatively high disease burden among African women </a:t>
            </a:r>
            <a:endParaRPr lang="en-US" sz="2100" b="1" dirty="0"/>
          </a:p>
          <a:p>
            <a:pPr marL="0" indent="0">
              <a:buNone/>
            </a:pPr>
            <a:endParaRPr lang="en-US" sz="2100" b="1" dirty="0"/>
          </a:p>
          <a:p>
            <a:pPr marL="0" indent="0">
              <a:buNone/>
            </a:pPr>
            <a:r>
              <a:rPr lang="en-US" sz="2100" b="1" dirty="0"/>
              <a:t>Scientific Hypotheses</a:t>
            </a:r>
          </a:p>
          <a:p>
            <a:pPr marL="0" indent="0">
              <a:buNone/>
            </a:pPr>
            <a:r>
              <a:rPr lang="en-US" sz="2100" dirty="0"/>
              <a:t>“For </a:t>
            </a:r>
            <a:r>
              <a:rPr lang="en-US" sz="2100" dirty="0">
                <a:solidFill>
                  <a:srgbClr val="008000"/>
                </a:solidFill>
              </a:rPr>
              <a:t>HIV-1 prevention</a:t>
            </a:r>
            <a:r>
              <a:rPr lang="en-US" sz="2100" dirty="0"/>
              <a:t>, an antiretroviral-containing vaginal ring could </a:t>
            </a:r>
          </a:p>
          <a:p>
            <a:pPr>
              <a:buFontTx/>
              <a:buChar char="•"/>
            </a:pPr>
            <a:r>
              <a:rPr lang="en-US" sz="2100" dirty="0"/>
              <a:t>provide long-acting HIV-1 protection </a:t>
            </a:r>
          </a:p>
          <a:p>
            <a:pPr>
              <a:buFontTx/>
              <a:buChar char="•"/>
            </a:pPr>
            <a:r>
              <a:rPr lang="en-US" sz="2100" dirty="0"/>
              <a:t>while reducing systemic exposure to the active pharmaceutical ingredient and delivering the anti–HIV-1 agent at the site of viral transmission.” </a:t>
            </a:r>
            <a:r>
              <a:rPr lang="en-US" sz="2100" i="1" dirty="0">
                <a:solidFill>
                  <a:srgbClr val="0000FF"/>
                </a:solidFill>
                <a:sym typeface="Wingdings"/>
              </a:rPr>
              <a:t> Note implied DAG: Efficacy or safety? </a:t>
            </a:r>
            <a:endParaRPr lang="en-US" sz="2100" i="1" dirty="0">
              <a:solidFill>
                <a:srgbClr val="0000FF"/>
              </a:solidFill>
            </a:endParaRPr>
          </a:p>
          <a:p>
            <a:pPr marL="0" indent="0">
              <a:buNone/>
            </a:pPr>
            <a:endParaRPr lang="en-US" sz="2100" b="1" dirty="0"/>
          </a:p>
          <a:p>
            <a:pPr marL="0" indent="0">
              <a:buNone/>
            </a:pPr>
            <a:r>
              <a:rPr lang="en-US" sz="2100" b="1" dirty="0"/>
              <a:t>Statistical Hypotheses </a:t>
            </a:r>
          </a:p>
          <a:p>
            <a:pPr marL="0" indent="0">
              <a:buNone/>
            </a:pPr>
            <a:r>
              <a:rPr lang="en-US" sz="2100" dirty="0"/>
              <a:t>“The trial was designed with power of </a:t>
            </a:r>
            <a:r>
              <a:rPr lang="en-US" sz="2100" u="sng" dirty="0"/>
              <a:t>90%</a:t>
            </a:r>
            <a:r>
              <a:rPr lang="en-US" sz="2100" dirty="0"/>
              <a:t> to detect a </a:t>
            </a:r>
            <a:r>
              <a:rPr lang="en-US" sz="2100" dirty="0">
                <a:solidFill>
                  <a:srgbClr val="008000"/>
                </a:solidFill>
              </a:rPr>
              <a:t>risk of HIV-1 infection </a:t>
            </a:r>
            <a:r>
              <a:rPr lang="en-US" sz="2100" dirty="0"/>
              <a:t>that was </a:t>
            </a:r>
            <a:r>
              <a:rPr lang="en-US" sz="2100" dirty="0">
                <a:solidFill>
                  <a:srgbClr val="0000FF"/>
                </a:solidFill>
              </a:rPr>
              <a:t>[at least] </a:t>
            </a:r>
            <a:r>
              <a:rPr lang="en-US" sz="2100" u="sng" dirty="0">
                <a:solidFill>
                  <a:srgbClr val="008000"/>
                </a:solidFill>
              </a:rPr>
              <a:t>60% lower</a:t>
            </a:r>
            <a:r>
              <a:rPr lang="en-US" sz="2100" u="sng" dirty="0"/>
              <a:t> </a:t>
            </a:r>
            <a:r>
              <a:rPr lang="en-US" sz="2100" dirty="0"/>
              <a:t>in the </a:t>
            </a:r>
            <a:r>
              <a:rPr lang="en-US" sz="2100" dirty="0" err="1"/>
              <a:t>dapivirine</a:t>
            </a:r>
            <a:r>
              <a:rPr lang="en-US" sz="2100" dirty="0"/>
              <a:t> group than in the placebo group, with a </a:t>
            </a:r>
            <a:r>
              <a:rPr lang="en-US" sz="2100" u="sng" dirty="0"/>
              <a:t>one-sided alpha level of 0.025</a:t>
            </a:r>
            <a:r>
              <a:rPr lang="en-US" sz="2100" dirty="0"/>
              <a:t>. </a:t>
            </a:r>
          </a:p>
          <a:p>
            <a:pPr marL="0" indent="0">
              <a:buNone/>
            </a:pPr>
            <a:r>
              <a:rPr lang="en-US" sz="2100" dirty="0"/>
              <a:t>Like other trials of new HIV-1 prevention interventions,</a:t>
            </a:r>
            <a:r>
              <a:rPr lang="en-US" sz="2100" baseline="30000" dirty="0"/>
              <a:t>6,7,18</a:t>
            </a:r>
            <a:r>
              <a:rPr lang="en-US" sz="2100" dirty="0"/>
              <a:t> this trial was powered so that the lower boundary of the 95% confidence interval would exclude </a:t>
            </a:r>
            <a:r>
              <a:rPr lang="en-US" sz="2100" dirty="0">
                <a:solidFill>
                  <a:srgbClr val="0000FF"/>
                </a:solidFill>
              </a:rPr>
              <a:t>[at least] </a:t>
            </a:r>
            <a:r>
              <a:rPr lang="en-US" sz="2100" dirty="0"/>
              <a:t>a </a:t>
            </a:r>
            <a:r>
              <a:rPr lang="en-US" sz="2100" u="sng" dirty="0">
                <a:solidFill>
                  <a:srgbClr val="008000"/>
                </a:solidFill>
              </a:rPr>
              <a:t>25% reduction in risk</a:t>
            </a:r>
            <a:r>
              <a:rPr lang="en-US" sz="2100" dirty="0"/>
              <a:t>, with the primary analysis comparison for the trial planned against a </a:t>
            </a:r>
            <a:r>
              <a:rPr lang="en-US" sz="2100" u="sng" dirty="0">
                <a:solidFill>
                  <a:srgbClr val="008000"/>
                </a:solidFill>
              </a:rPr>
              <a:t>standard null of 0% </a:t>
            </a:r>
            <a:r>
              <a:rPr lang="en-US" sz="2100" dirty="0">
                <a:solidFill>
                  <a:srgbClr val="0000FF"/>
                </a:solidFill>
              </a:rPr>
              <a:t>[reduction] </a:t>
            </a:r>
            <a:r>
              <a:rPr lang="en-US" sz="2100" dirty="0"/>
              <a:t>(Table S5, </a:t>
            </a:r>
            <a:r>
              <a:rPr lang="en-US" sz="2100" dirty="0" err="1"/>
              <a:t>Suppl</a:t>
            </a:r>
            <a:r>
              <a:rPr lang="en-US" sz="2100" dirty="0"/>
              <a:t> </a:t>
            </a:r>
            <a:r>
              <a:rPr lang="en-US" sz="2100" dirty="0" err="1"/>
              <a:t>App’x</a:t>
            </a:r>
            <a:r>
              <a:rPr lang="en-US" sz="2100" dirty="0"/>
              <a:t>). </a:t>
            </a:r>
          </a:p>
          <a:p>
            <a:pPr marL="0" indent="0">
              <a:buNone/>
            </a:pPr>
            <a:endParaRPr lang="is-IS" sz="2100" dirty="0"/>
          </a:p>
          <a:p>
            <a:pPr marL="0" indent="0">
              <a:buNone/>
            </a:pPr>
            <a:r>
              <a:rPr lang="is-IS" sz="2100" dirty="0"/>
              <a:t>… </a:t>
            </a:r>
            <a:r>
              <a:rPr lang="en-US" sz="2100" dirty="0">
                <a:solidFill>
                  <a:srgbClr val="008000"/>
                </a:solidFill>
              </a:rPr>
              <a:t>An annual HIV-1 infection incidence rate of </a:t>
            </a:r>
            <a:r>
              <a:rPr lang="en-US" sz="2100" dirty="0">
                <a:solidFill>
                  <a:srgbClr val="0000FF"/>
                </a:solidFill>
              </a:rPr>
              <a:t>[IR</a:t>
            </a:r>
            <a:r>
              <a:rPr lang="en-US" sz="2100" baseline="-25000" dirty="0">
                <a:solidFill>
                  <a:srgbClr val="0000FF"/>
                </a:solidFill>
              </a:rPr>
              <a:t>P</a:t>
            </a:r>
            <a:r>
              <a:rPr lang="en-US" sz="2100" dirty="0">
                <a:solidFill>
                  <a:srgbClr val="0000FF"/>
                </a:solidFill>
              </a:rPr>
              <a:t>=] </a:t>
            </a:r>
            <a:r>
              <a:rPr lang="en-US" sz="2100" dirty="0">
                <a:solidFill>
                  <a:srgbClr val="008000"/>
                </a:solidFill>
              </a:rPr>
              <a:t>3.9% </a:t>
            </a:r>
            <a:r>
              <a:rPr lang="en-US" sz="2100" dirty="0"/>
              <a:t>in the placebo group was assumed </a:t>
            </a:r>
            <a:r>
              <a:rPr lang="is-IS" sz="2100" dirty="0"/>
              <a:t>… </a:t>
            </a:r>
            <a:r>
              <a:rPr lang="en-US" sz="2100" dirty="0"/>
              <a:t>all participants followed for </a:t>
            </a:r>
            <a:r>
              <a:rPr lang="en-US" sz="2100" u="sng" dirty="0"/>
              <a:t>&gt;</a:t>
            </a:r>
            <a:r>
              <a:rPr lang="en-US" sz="2100" dirty="0"/>
              <a:t>12 months </a:t>
            </a:r>
            <a:r>
              <a:rPr lang="is-IS" sz="2100" dirty="0"/>
              <a:t>…”</a:t>
            </a:r>
            <a:endParaRPr lang="en-US" sz="2100" dirty="0"/>
          </a:p>
          <a:p>
            <a:pPr marL="0" indent="0">
              <a:buNone/>
            </a:pPr>
            <a:endParaRPr lang="en-US" sz="1400" dirty="0"/>
          </a:p>
          <a:p>
            <a:pPr marL="445736" lvl="1" indent="0" algn="ctr">
              <a:buNone/>
            </a:pPr>
            <a:r>
              <a:rPr lang="en-US" sz="1900" b="1" dirty="0"/>
              <a:t>H</a:t>
            </a:r>
            <a:r>
              <a:rPr lang="en-US" sz="1900" b="1" baseline="-25000" dirty="0"/>
              <a:t>0</a:t>
            </a:r>
            <a:r>
              <a:rPr lang="en-US" sz="1900" b="1" dirty="0"/>
              <a:t>:  </a:t>
            </a:r>
            <a:r>
              <a:rPr lang="en-US" sz="1900" dirty="0">
                <a:solidFill>
                  <a:srgbClr val="0000FF"/>
                </a:solidFill>
              </a:rPr>
              <a:t>IR</a:t>
            </a:r>
            <a:r>
              <a:rPr lang="en-US" sz="1900" baseline="-25000" dirty="0">
                <a:solidFill>
                  <a:srgbClr val="0000FF"/>
                </a:solidFill>
              </a:rPr>
              <a:t>D </a:t>
            </a:r>
            <a:r>
              <a:rPr lang="en-US" sz="1900" dirty="0">
                <a:solidFill>
                  <a:srgbClr val="0000FF"/>
                </a:solidFill>
              </a:rPr>
              <a:t>≥ IR</a:t>
            </a:r>
            <a:r>
              <a:rPr lang="en-US" sz="1900" baseline="-25000" dirty="0">
                <a:solidFill>
                  <a:srgbClr val="0000FF"/>
                </a:solidFill>
              </a:rPr>
              <a:t>P </a:t>
            </a:r>
            <a:r>
              <a:rPr lang="en-US" sz="1900" dirty="0">
                <a:solidFill>
                  <a:srgbClr val="0000FF"/>
                </a:solidFill>
              </a:rPr>
              <a:t> vs </a:t>
            </a:r>
            <a:r>
              <a:rPr lang="en-US" sz="1900" b="1" dirty="0"/>
              <a:t>H</a:t>
            </a:r>
            <a:r>
              <a:rPr lang="en-US" sz="1900" b="1" baseline="-25000" dirty="0"/>
              <a:t>A</a:t>
            </a:r>
            <a:r>
              <a:rPr lang="en-US" sz="1900" b="1" dirty="0"/>
              <a:t>:  </a:t>
            </a:r>
            <a:r>
              <a:rPr lang="en-US" sz="1900" dirty="0">
                <a:solidFill>
                  <a:srgbClr val="0000FF"/>
                </a:solidFill>
              </a:rPr>
              <a:t>IR</a:t>
            </a:r>
            <a:r>
              <a:rPr lang="en-US" sz="1900" baseline="-25000" dirty="0">
                <a:solidFill>
                  <a:srgbClr val="0000FF"/>
                </a:solidFill>
              </a:rPr>
              <a:t>D </a:t>
            </a:r>
            <a:r>
              <a:rPr lang="en-US" sz="1900" dirty="0">
                <a:solidFill>
                  <a:srgbClr val="0000FF"/>
                </a:solidFill>
              </a:rPr>
              <a:t>&lt; (1-</a:t>
            </a:r>
            <a:r>
              <a:rPr lang="en-US" sz="1900" dirty="0">
                <a:solidFill>
                  <a:srgbClr val="008000"/>
                </a:solidFill>
              </a:rPr>
              <a:t>0.0</a:t>
            </a:r>
            <a:r>
              <a:rPr lang="en-US" sz="1900" dirty="0">
                <a:solidFill>
                  <a:srgbClr val="0000FF"/>
                </a:solidFill>
              </a:rPr>
              <a:t>)*IR</a:t>
            </a:r>
            <a:r>
              <a:rPr lang="en-US" sz="1900" baseline="-25000" dirty="0">
                <a:solidFill>
                  <a:srgbClr val="0000FF"/>
                </a:solidFill>
              </a:rPr>
              <a:t>P  </a:t>
            </a:r>
            <a:r>
              <a:rPr lang="en-US" sz="1900" dirty="0">
                <a:solidFill>
                  <a:srgbClr val="0000FF"/>
                </a:solidFill>
                <a:sym typeface="Wingdings"/>
              </a:rPr>
              <a:t> IRR &lt; 1,   where IRR = </a:t>
            </a:r>
            <a:r>
              <a:rPr lang="en-US" sz="1900" dirty="0">
                <a:solidFill>
                  <a:srgbClr val="0000FF"/>
                </a:solidFill>
              </a:rPr>
              <a:t>IR</a:t>
            </a:r>
            <a:r>
              <a:rPr lang="en-US" sz="1900" baseline="-25000" dirty="0">
                <a:solidFill>
                  <a:srgbClr val="0000FF"/>
                </a:solidFill>
              </a:rPr>
              <a:t>D</a:t>
            </a:r>
            <a:r>
              <a:rPr lang="en-US" sz="1900" dirty="0">
                <a:solidFill>
                  <a:srgbClr val="0000FF"/>
                </a:solidFill>
              </a:rPr>
              <a:t>/IR</a:t>
            </a:r>
            <a:r>
              <a:rPr lang="en-US" sz="1900" baseline="-25000" dirty="0">
                <a:solidFill>
                  <a:srgbClr val="0000FF"/>
                </a:solidFill>
              </a:rPr>
              <a:t>P </a:t>
            </a:r>
            <a:endParaRPr lang="en-US" sz="1900" b="1" dirty="0"/>
          </a:p>
          <a:p>
            <a:pPr marL="0" indent="0" algn="ctr">
              <a:buNone/>
            </a:pPr>
            <a:r>
              <a:rPr lang="en-US" sz="1900" dirty="0"/>
              <a:t>where IR = annual incidence rate and IRR = incidence rate ratio</a:t>
            </a:r>
          </a:p>
          <a:p>
            <a:pPr marL="0" lvl="1" indent="0" algn="ctr">
              <a:buNone/>
            </a:pPr>
            <a:endParaRPr lang="en-US" sz="1900" dirty="0">
              <a:solidFill>
                <a:schemeClr val="accent2"/>
              </a:solidFill>
            </a:endParaRPr>
          </a:p>
          <a:p>
            <a:pPr marL="0" lvl="1" indent="0" algn="ctr">
              <a:buNone/>
            </a:pPr>
            <a:r>
              <a:rPr lang="en-US" sz="1900">
                <a:solidFill>
                  <a:schemeClr val="accent2"/>
                </a:solidFill>
              </a:rPr>
              <a:t>For power calculation:  </a:t>
            </a:r>
            <a:r>
              <a:rPr lang="en-US" sz="1900" b="1"/>
              <a:t>H</a:t>
            </a:r>
            <a:r>
              <a:rPr lang="en-US" sz="1900" b="1" baseline="-25000"/>
              <a:t>A</a:t>
            </a:r>
            <a:r>
              <a:rPr lang="en-US" sz="1900" b="1"/>
              <a:t>:  </a:t>
            </a:r>
            <a:r>
              <a:rPr lang="en-US" sz="1900">
                <a:solidFill>
                  <a:srgbClr val="0000FF"/>
                </a:solidFill>
              </a:rPr>
              <a:t>IR</a:t>
            </a:r>
            <a:r>
              <a:rPr lang="en-US" sz="1900" baseline="-25000">
                <a:solidFill>
                  <a:srgbClr val="0000FF"/>
                </a:solidFill>
              </a:rPr>
              <a:t>D </a:t>
            </a:r>
            <a:r>
              <a:rPr lang="en-US" sz="1900">
                <a:solidFill>
                  <a:srgbClr val="0000FF"/>
                </a:solidFill>
              </a:rPr>
              <a:t>&lt; (1-</a:t>
            </a:r>
            <a:r>
              <a:rPr lang="en-US" sz="1900">
                <a:solidFill>
                  <a:srgbClr val="008000"/>
                </a:solidFill>
              </a:rPr>
              <a:t>0.6</a:t>
            </a:r>
            <a:r>
              <a:rPr lang="en-US" sz="1900">
                <a:solidFill>
                  <a:srgbClr val="0000FF"/>
                </a:solidFill>
              </a:rPr>
              <a:t>)*IR</a:t>
            </a:r>
            <a:r>
              <a:rPr lang="en-US" sz="1900" baseline="-25000">
                <a:solidFill>
                  <a:srgbClr val="0000FF"/>
                </a:solidFill>
              </a:rPr>
              <a:t>P  </a:t>
            </a:r>
            <a:r>
              <a:rPr lang="en-US" sz="1900">
                <a:solidFill>
                  <a:srgbClr val="0000FF"/>
                </a:solidFill>
                <a:sym typeface="Wingdings"/>
              </a:rPr>
              <a:t> IRR &lt; 0.4 </a:t>
            </a:r>
            <a:r>
              <a:rPr lang="en-US" sz="1900"/>
              <a:t> </a:t>
            </a:r>
          </a:p>
          <a:p>
            <a:pPr marL="0" indent="0">
              <a:buNone/>
            </a:pPr>
            <a:endParaRPr lang="en-US" sz="1600" b="1" dirty="0"/>
          </a:p>
          <a:p>
            <a:pPr marL="0" indent="0">
              <a:buNone/>
            </a:pPr>
            <a:r>
              <a:rPr lang="en-US" sz="2200" b="1" dirty="0"/>
              <a:t>Primary outcome variable </a:t>
            </a:r>
            <a:r>
              <a:rPr lang="en-US" sz="2000" b="1" dirty="0"/>
              <a:t> </a:t>
            </a:r>
          </a:p>
          <a:p>
            <a:pPr marL="0" indent="0">
              <a:buNone/>
            </a:pPr>
            <a:r>
              <a:rPr lang="en-US" sz="2000" b="1" dirty="0"/>
              <a:t>“</a:t>
            </a:r>
            <a:r>
              <a:rPr lang="en-US" sz="2000" dirty="0"/>
              <a:t>The primary efficacy end point was </a:t>
            </a:r>
            <a:r>
              <a:rPr lang="en-US" sz="2000" dirty="0">
                <a:solidFill>
                  <a:srgbClr val="008000"/>
                </a:solidFill>
              </a:rPr>
              <a:t>HIV-1 infection</a:t>
            </a:r>
            <a:r>
              <a:rPr lang="en-US" sz="2000" dirty="0"/>
              <a:t>, identified with the use of a standard </a:t>
            </a:r>
            <a:r>
              <a:rPr lang="en-US" sz="2000" dirty="0" err="1"/>
              <a:t>seroconversion</a:t>
            </a:r>
            <a:r>
              <a:rPr lang="en-US" sz="2000" dirty="0"/>
              <a:t> algorithm (Fig. S1 in the Supplemental Appendix).” </a:t>
            </a:r>
            <a:endParaRPr lang="en-US" sz="2000" b="1" dirty="0"/>
          </a:p>
        </p:txBody>
      </p:sp>
      <p:sp>
        <p:nvSpPr>
          <p:cNvPr id="2" name="Date Placeholder 1"/>
          <p:cNvSpPr>
            <a:spLocks noGrp="1"/>
          </p:cNvSpPr>
          <p:nvPr>
            <p:ph type="dt" sz="half" idx="10"/>
          </p:nvPr>
        </p:nvSpPr>
        <p:spPr/>
        <p:txBody>
          <a:bodyPr/>
          <a:lstStyle/>
          <a:p>
            <a:r>
              <a:rPr lang="en-US"/>
              <a:t>1/1/20</a:t>
            </a:r>
          </a:p>
        </p:txBody>
      </p:sp>
      <p:sp>
        <p:nvSpPr>
          <p:cNvPr id="4" name="Slide Number Placeholder 3"/>
          <p:cNvSpPr>
            <a:spLocks noGrp="1"/>
          </p:cNvSpPr>
          <p:nvPr>
            <p:ph type="sldNum" sz="quarter" idx="12"/>
          </p:nvPr>
        </p:nvSpPr>
        <p:spPr/>
        <p:txBody>
          <a:bodyPr/>
          <a:lstStyle/>
          <a:p>
            <a:fld id="{A86DC3C0-80BF-FC4D-BE0C-25AD1038F306}" type="slidenum">
              <a:rPr lang="en-US" smtClean="0"/>
              <a:t>12</a:t>
            </a:fld>
            <a:endParaRPr lang="en-US"/>
          </a:p>
        </p:txBody>
      </p:sp>
    </p:spTree>
    <p:extLst>
      <p:ext uri="{BB962C8B-B14F-4D97-AF65-F5344CB8AC3E}">
        <p14:creationId xmlns:p14="http://schemas.microsoft.com/office/powerpoint/2010/main" val="2717959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273283"/>
            <a:ext cx="9052560" cy="6998843"/>
          </a:xfrm>
        </p:spPr>
        <p:txBody>
          <a:bodyPr>
            <a:normAutofit/>
          </a:bodyPr>
          <a:lstStyle/>
          <a:p>
            <a:pPr marL="0" indent="0">
              <a:buNone/>
            </a:pPr>
            <a:r>
              <a:rPr lang="en-US" sz="2500" b="1" dirty="0"/>
              <a:t>ASPIRE Trial:  Protocol / Allocation and Analysis procedures </a:t>
            </a:r>
          </a:p>
          <a:p>
            <a:pPr marL="0" indent="0">
              <a:buNone/>
            </a:pPr>
            <a:endParaRPr lang="en-US" sz="1300" b="1" dirty="0"/>
          </a:p>
          <a:p>
            <a:pPr>
              <a:buFontTx/>
              <a:buChar char="•"/>
            </a:pPr>
            <a:r>
              <a:rPr lang="en-US" sz="2400" b="1" dirty="0">
                <a:solidFill>
                  <a:schemeClr val="accent2"/>
                </a:solidFill>
              </a:rPr>
              <a:t>Study Design </a:t>
            </a:r>
          </a:p>
          <a:p>
            <a:pPr marL="0" indent="0">
              <a:buNone/>
            </a:pPr>
            <a:endParaRPr lang="en-US" sz="1300" dirty="0"/>
          </a:p>
          <a:p>
            <a:pPr marL="445736" lvl="1" indent="0">
              <a:buNone/>
            </a:pPr>
            <a:r>
              <a:rPr lang="en-US" sz="1800" b="1" dirty="0"/>
              <a:t>Randomization:  “</a:t>
            </a:r>
            <a:r>
              <a:rPr lang="en-US" sz="1800" dirty="0"/>
              <a:t>At enrollment, women were assigned in a </a:t>
            </a:r>
            <a:r>
              <a:rPr lang="en-US" sz="1800" dirty="0">
                <a:solidFill>
                  <a:srgbClr val="008000"/>
                </a:solidFill>
              </a:rPr>
              <a:t>1:1 ratio</a:t>
            </a:r>
            <a:r>
              <a:rPr lang="en-US" sz="1800" dirty="0"/>
              <a:t>, with the use of </a:t>
            </a:r>
            <a:r>
              <a:rPr lang="en-US" sz="1800" dirty="0">
                <a:solidFill>
                  <a:srgbClr val="008000"/>
                </a:solidFill>
              </a:rPr>
              <a:t>fixed-size block randomization</a:t>
            </a:r>
            <a:r>
              <a:rPr lang="en-US" sz="1800" dirty="0"/>
              <a:t>, </a:t>
            </a:r>
            <a:r>
              <a:rPr lang="en-US" sz="1800" dirty="0">
                <a:solidFill>
                  <a:srgbClr val="008000"/>
                </a:solidFill>
              </a:rPr>
              <a:t>stratified according to site</a:t>
            </a:r>
            <a:r>
              <a:rPr lang="en-US" sz="1800" dirty="0"/>
              <a:t>, to receive either a silicone elastomer vaginal matrix ring containing 25 mg of </a:t>
            </a:r>
            <a:r>
              <a:rPr lang="en-US" sz="1800" dirty="0" err="1"/>
              <a:t>dapivirine</a:t>
            </a:r>
            <a:r>
              <a:rPr lang="en-US" sz="1800" dirty="0"/>
              <a:t> or a placebo vaginal ring.” </a:t>
            </a:r>
          </a:p>
          <a:p>
            <a:pPr marL="445736" lvl="1" indent="0">
              <a:buNone/>
            </a:pPr>
            <a:endParaRPr lang="en-US" sz="1300" dirty="0"/>
          </a:p>
          <a:p>
            <a:pPr marL="445736" lvl="1" indent="0">
              <a:buNone/>
            </a:pPr>
            <a:r>
              <a:rPr lang="en-US" sz="1800" b="1" dirty="0"/>
              <a:t>Double blinding:  “</a:t>
            </a:r>
            <a:r>
              <a:rPr lang="en-US" sz="1800" dirty="0"/>
              <a:t>Both the </a:t>
            </a:r>
            <a:r>
              <a:rPr lang="en-US" sz="1800" dirty="0" err="1"/>
              <a:t>dapivirine</a:t>
            </a:r>
            <a:r>
              <a:rPr lang="en-US" sz="1800" dirty="0"/>
              <a:t> and placebo rings were manufactured by </a:t>
            </a:r>
            <a:r>
              <a:rPr lang="en-US" sz="1800" dirty="0" err="1"/>
              <a:t>QPharma</a:t>
            </a:r>
            <a:r>
              <a:rPr lang="en-US" sz="1800" dirty="0"/>
              <a:t> under contract with the International Partnership for </a:t>
            </a:r>
            <a:r>
              <a:rPr lang="en-US" sz="1800" dirty="0" err="1"/>
              <a:t>Microbicides</a:t>
            </a:r>
            <a:r>
              <a:rPr lang="en-US" sz="1800" dirty="0"/>
              <a:t>. The </a:t>
            </a:r>
            <a:r>
              <a:rPr lang="en-US" sz="1800" dirty="0" err="1"/>
              <a:t>dapivirine</a:t>
            </a:r>
            <a:r>
              <a:rPr lang="en-US" sz="1800" dirty="0"/>
              <a:t> and placebo rings were indistinguishable, and with the exception of staff members at the central statistical and data management center, </a:t>
            </a:r>
            <a:r>
              <a:rPr lang="en-US" sz="1800" u="sng" dirty="0"/>
              <a:t>investigators</a:t>
            </a:r>
            <a:r>
              <a:rPr lang="en-US" sz="1800" dirty="0"/>
              <a:t> and </a:t>
            </a:r>
            <a:r>
              <a:rPr lang="en-US" sz="1800" u="sng" dirty="0"/>
              <a:t>participants</a:t>
            </a:r>
            <a:r>
              <a:rPr lang="en-US" sz="1800" dirty="0"/>
              <a:t> were unaware of the randomization assignments until completion of the trial.” </a:t>
            </a:r>
          </a:p>
          <a:p>
            <a:pPr marL="445736" lvl="1" indent="0">
              <a:buNone/>
            </a:pPr>
            <a:endParaRPr lang="en-US" sz="1800" b="1" dirty="0">
              <a:solidFill>
                <a:srgbClr val="0000FF"/>
              </a:solidFill>
            </a:endParaRPr>
          </a:p>
          <a:p>
            <a:pPr marL="173736" lvl="1" indent="0">
              <a:buNone/>
            </a:pPr>
            <a:r>
              <a:rPr lang="en-US" sz="1800" b="1" dirty="0">
                <a:solidFill>
                  <a:srgbClr val="0000FF"/>
                </a:solidFill>
              </a:rPr>
              <a:t>N.B.</a:t>
            </a:r>
            <a:r>
              <a:rPr lang="en-US" sz="1800" dirty="0">
                <a:solidFill>
                  <a:srgbClr val="0000FF"/>
                </a:solidFill>
              </a:rPr>
              <a:t>  Blinding cannot be achieved without randomization. These procedures go hand in hand. </a:t>
            </a:r>
          </a:p>
          <a:p>
            <a:pPr marL="0" indent="0">
              <a:buNone/>
            </a:pPr>
            <a:endParaRPr lang="en-US" sz="1300" b="1" dirty="0"/>
          </a:p>
          <a:p>
            <a:r>
              <a:rPr lang="en-US" sz="2400" b="1" dirty="0">
                <a:solidFill>
                  <a:srgbClr val="C0504D"/>
                </a:solidFill>
              </a:rPr>
              <a:t>Analysis Plan – must account for study design</a:t>
            </a:r>
          </a:p>
          <a:p>
            <a:pPr marL="0" indent="0">
              <a:buNone/>
            </a:pPr>
            <a:endParaRPr lang="en-US" sz="1300" dirty="0"/>
          </a:p>
          <a:p>
            <a:pPr marL="445736" lvl="1" indent="0">
              <a:buNone/>
            </a:pPr>
            <a:r>
              <a:rPr lang="en-US" sz="1800" dirty="0"/>
              <a:t>“The primary analysis of HIV-1 protection was performed according to the intention-to-treat principle with the use of Cox regression, </a:t>
            </a:r>
            <a:r>
              <a:rPr lang="en-US" sz="1800" dirty="0">
                <a:solidFill>
                  <a:srgbClr val="008000"/>
                </a:solidFill>
              </a:rPr>
              <a:t>stratified according to site</a:t>
            </a:r>
            <a:r>
              <a:rPr lang="en-US" sz="1800" dirty="0"/>
              <a:t>, to estimate the relative rates of time until HIV-1 acquisition.” </a:t>
            </a:r>
          </a:p>
          <a:p>
            <a:pPr marL="445736" lvl="1" indent="0">
              <a:buNone/>
            </a:pPr>
            <a:r>
              <a:rPr lang="en-US" sz="1600" b="1" dirty="0"/>
              <a:t>Resource:  </a:t>
            </a:r>
            <a:r>
              <a:rPr lang="en-US" sz="1600" dirty="0">
                <a:hlinkClick r:id="rId3"/>
              </a:rPr>
              <a:t>Friedman, et al. </a:t>
            </a:r>
            <a:r>
              <a:rPr lang="en-US" sz="1600" i="1" dirty="0">
                <a:hlinkClick r:id="rId3"/>
              </a:rPr>
              <a:t>Fundamental of Clinical Trials, 5th edition</a:t>
            </a:r>
            <a:r>
              <a:rPr lang="en-US" sz="1600" dirty="0">
                <a:hlinkClick r:id="rId3"/>
              </a:rPr>
              <a:t>, 2015, Issues in Data Analysis.</a:t>
            </a:r>
            <a:r>
              <a:rPr lang="en-US" sz="1600" dirty="0"/>
              <a:t> </a:t>
            </a:r>
            <a:endParaRPr lang="en-US" sz="1600" b="1" dirty="0"/>
          </a:p>
          <a:p>
            <a:pPr marL="445736" lvl="1" indent="0">
              <a:buNone/>
            </a:pPr>
            <a:endParaRPr lang="en-US" sz="1800" dirty="0"/>
          </a:p>
        </p:txBody>
      </p:sp>
      <p:sp>
        <p:nvSpPr>
          <p:cNvPr id="2" name="Date Placeholder 1"/>
          <p:cNvSpPr>
            <a:spLocks noGrp="1"/>
          </p:cNvSpPr>
          <p:nvPr>
            <p:ph type="dt" sz="half" idx="10"/>
          </p:nvPr>
        </p:nvSpPr>
        <p:spPr/>
        <p:txBody>
          <a:bodyPr/>
          <a:lstStyle/>
          <a:p>
            <a:r>
              <a:rPr lang="en-US"/>
              <a:t>1/1/20</a:t>
            </a:r>
          </a:p>
        </p:txBody>
      </p:sp>
      <p:sp>
        <p:nvSpPr>
          <p:cNvPr id="4" name="Slide Number Placeholder 3"/>
          <p:cNvSpPr>
            <a:spLocks noGrp="1"/>
          </p:cNvSpPr>
          <p:nvPr>
            <p:ph type="sldNum" sz="quarter" idx="12"/>
          </p:nvPr>
        </p:nvSpPr>
        <p:spPr/>
        <p:txBody>
          <a:bodyPr/>
          <a:lstStyle/>
          <a:p>
            <a:fld id="{A86DC3C0-80BF-FC4D-BE0C-25AD1038F306}" type="slidenum">
              <a:rPr lang="en-US" smtClean="0"/>
              <a:t>13</a:t>
            </a:fld>
            <a:endParaRPr lang="en-US"/>
          </a:p>
        </p:txBody>
      </p:sp>
    </p:spTree>
    <p:extLst>
      <p:ext uri="{BB962C8B-B14F-4D97-AF65-F5344CB8AC3E}">
        <p14:creationId xmlns:p14="http://schemas.microsoft.com/office/powerpoint/2010/main" val="2116741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683684"/>
            <a:ext cx="9052560" cy="6520180"/>
          </a:xfrm>
        </p:spPr>
        <p:txBody>
          <a:bodyPr>
            <a:normAutofit/>
          </a:bodyPr>
          <a:lstStyle/>
          <a:p>
            <a:pPr marL="0" indent="0">
              <a:buNone/>
            </a:pPr>
            <a:r>
              <a:rPr lang="en-US" sz="2500" b="1" dirty="0"/>
              <a:t>Protocol:  TIME plays several roles in phase III RCTs</a:t>
            </a:r>
          </a:p>
          <a:p>
            <a:pPr marL="0" indent="0">
              <a:buNone/>
            </a:pPr>
            <a:endParaRPr lang="en-US" sz="1300" dirty="0"/>
          </a:p>
          <a:p>
            <a:pPr marL="382059" lvl="1" indent="-382059">
              <a:buFont typeface="Arial"/>
              <a:buChar char="•"/>
            </a:pPr>
            <a:r>
              <a:rPr lang="en-US" sz="2200" dirty="0"/>
              <a:t>Duration of the study from participants’ viewpoint :</a:t>
            </a:r>
          </a:p>
          <a:p>
            <a:pPr lvl="1"/>
            <a:r>
              <a:rPr lang="en-US" sz="2000" dirty="0"/>
              <a:t>Initiation: Recruitment,</a:t>
            </a:r>
            <a:r>
              <a:rPr lang="en-US" sz="2000" dirty="0">
                <a:sym typeface="Wingdings"/>
              </a:rPr>
              <a:t> </a:t>
            </a:r>
            <a:r>
              <a:rPr lang="en-US" sz="2000" dirty="0"/>
              <a:t>Eligibility, Consent, </a:t>
            </a:r>
            <a:r>
              <a:rPr lang="en-US" sz="2000" dirty="0">
                <a:solidFill>
                  <a:schemeClr val="accent2"/>
                </a:solidFill>
                <a:sym typeface="Wingdings"/>
              </a:rPr>
              <a:t>Baseline</a:t>
            </a:r>
            <a:r>
              <a:rPr lang="en-US" sz="2000" dirty="0">
                <a:sym typeface="Wingdings"/>
              </a:rPr>
              <a:t> data </a:t>
            </a:r>
          </a:p>
          <a:p>
            <a:pPr lvl="1"/>
            <a:r>
              <a:rPr lang="en-US" sz="2000" dirty="0">
                <a:sym typeface="Wingdings"/>
              </a:rPr>
              <a:t>Exposure:  </a:t>
            </a:r>
            <a:r>
              <a:rPr lang="en-US" sz="2000" dirty="0"/>
              <a:t>Randomization,</a:t>
            </a:r>
            <a:r>
              <a:rPr lang="en-US" sz="2000" dirty="0">
                <a:sym typeface="Wingdings"/>
              </a:rPr>
              <a:t> </a:t>
            </a:r>
            <a:r>
              <a:rPr lang="en-US" sz="2000" dirty="0">
                <a:solidFill>
                  <a:srgbClr val="C0504D"/>
                </a:solidFill>
                <a:sym typeface="Wingdings"/>
              </a:rPr>
              <a:t>Intervention</a:t>
            </a:r>
            <a:r>
              <a:rPr lang="en-US" sz="2000" dirty="0">
                <a:sym typeface="Wingdings"/>
              </a:rPr>
              <a:t> </a:t>
            </a:r>
          </a:p>
          <a:p>
            <a:pPr lvl="2"/>
            <a:r>
              <a:rPr lang="en-US" sz="1600" dirty="0">
                <a:solidFill>
                  <a:srgbClr val="0000FF"/>
                </a:solidFill>
              </a:rPr>
              <a:t>Treat at what dose and frequency, for how long?</a:t>
            </a:r>
            <a:endParaRPr lang="en-US" sz="1600" dirty="0">
              <a:sym typeface="Wingdings"/>
            </a:endParaRPr>
          </a:p>
          <a:p>
            <a:pPr lvl="1"/>
            <a:r>
              <a:rPr lang="en-US" sz="2000" dirty="0">
                <a:sym typeface="Wingdings"/>
              </a:rPr>
              <a:t>Assessment:  </a:t>
            </a:r>
            <a:r>
              <a:rPr lang="en-US" sz="2000" dirty="0">
                <a:solidFill>
                  <a:srgbClr val="C0504D"/>
                </a:solidFill>
                <a:sym typeface="Wingdings"/>
              </a:rPr>
              <a:t>Follow-up </a:t>
            </a:r>
            <a:r>
              <a:rPr lang="en-US" sz="2000" dirty="0">
                <a:sym typeface="Wingdings"/>
              </a:rPr>
              <a:t>for outcomes</a:t>
            </a:r>
          </a:p>
          <a:p>
            <a:pPr lvl="2"/>
            <a:r>
              <a:rPr lang="en-US" sz="1600" dirty="0">
                <a:solidFill>
                  <a:srgbClr val="0000FF"/>
                </a:solidFill>
              </a:rPr>
              <a:t>Evaluate at what intervals for how long? </a:t>
            </a:r>
            <a:endParaRPr lang="en-US" sz="1600" dirty="0">
              <a:sym typeface="Wingdings"/>
            </a:endParaRPr>
          </a:p>
          <a:p>
            <a:pPr lvl="1"/>
            <a:r>
              <a:rPr lang="en-US" sz="2000" dirty="0">
                <a:sym typeface="Wingdings"/>
              </a:rPr>
              <a:t>Closeout  </a:t>
            </a:r>
          </a:p>
          <a:p>
            <a:endParaRPr lang="en-US" sz="1300" dirty="0"/>
          </a:p>
          <a:p>
            <a:r>
              <a:rPr lang="en-US" sz="2200" dirty="0"/>
              <a:t>Duration of the study from investigators’ and funders’ viewpoint  </a:t>
            </a:r>
          </a:p>
          <a:p>
            <a:endParaRPr lang="en-US" sz="2200" dirty="0"/>
          </a:p>
          <a:p>
            <a:r>
              <a:rPr lang="en-US" sz="2200" dirty="0"/>
              <a:t>Drivers of duration for </a:t>
            </a:r>
            <a:r>
              <a:rPr lang="en-US" sz="2200" dirty="0" err="1"/>
              <a:t>trialists</a:t>
            </a:r>
            <a:r>
              <a:rPr lang="en-US" sz="2200" dirty="0"/>
              <a:t> </a:t>
            </a:r>
          </a:p>
          <a:p>
            <a:pPr lvl="1"/>
            <a:r>
              <a:rPr lang="en-US" sz="2000" dirty="0"/>
              <a:t>Accrual rate:  </a:t>
            </a:r>
            <a:r>
              <a:rPr lang="en-US" sz="1600" dirty="0"/>
              <a:t>Who’s eligible?  Adequate pool?  Techniques for shortening    </a:t>
            </a:r>
          </a:p>
          <a:p>
            <a:pPr lvl="1"/>
            <a:r>
              <a:rPr lang="en-US" sz="2000" dirty="0"/>
              <a:t>Consent rate:  </a:t>
            </a:r>
            <a:r>
              <a:rPr lang="en-US" sz="1600" dirty="0"/>
              <a:t>Techniques for increasing </a:t>
            </a:r>
          </a:p>
          <a:p>
            <a:pPr lvl="1"/>
            <a:r>
              <a:rPr lang="en-US" sz="2000" dirty="0">
                <a:solidFill>
                  <a:srgbClr val="0000FF"/>
                </a:solidFill>
              </a:rPr>
              <a:t>Retention rate</a:t>
            </a:r>
            <a:r>
              <a:rPr lang="en-US" sz="1600" dirty="0"/>
              <a:t>:  Techniques for increasing </a:t>
            </a:r>
            <a:r>
              <a:rPr lang="en-US" sz="1600" dirty="0">
                <a:solidFill>
                  <a:srgbClr val="0000FF"/>
                </a:solidFill>
              </a:rPr>
              <a:t> </a:t>
            </a:r>
          </a:p>
          <a:p>
            <a:pPr lvl="1"/>
            <a:r>
              <a:rPr lang="en-US" sz="2000" dirty="0">
                <a:solidFill>
                  <a:srgbClr val="0000FF"/>
                </a:solidFill>
              </a:rPr>
              <a:t>Adherence rate</a:t>
            </a:r>
            <a:r>
              <a:rPr lang="en-US" sz="1600" dirty="0"/>
              <a:t>:  Techniques for increasing </a:t>
            </a:r>
            <a:r>
              <a:rPr lang="en-US" sz="1600" dirty="0">
                <a:solidFill>
                  <a:srgbClr val="0000FF"/>
                </a:solidFill>
              </a:rPr>
              <a:t> </a:t>
            </a:r>
          </a:p>
          <a:p>
            <a:pPr lvl="1"/>
            <a:r>
              <a:rPr lang="en-US" sz="2000" dirty="0">
                <a:solidFill>
                  <a:srgbClr val="008000"/>
                </a:solidFill>
              </a:rPr>
              <a:t>Patient Safety</a:t>
            </a:r>
            <a:r>
              <a:rPr lang="en-US" sz="2000" dirty="0"/>
              <a:t>:  </a:t>
            </a:r>
            <a:r>
              <a:rPr lang="en-US" sz="1600" dirty="0"/>
              <a:t>DMC can halt accrual to resolve problems (more common in phase I-II)</a:t>
            </a:r>
          </a:p>
          <a:p>
            <a:pPr lvl="1"/>
            <a:endParaRPr lang="en-US" sz="2000" dirty="0"/>
          </a:p>
        </p:txBody>
      </p:sp>
      <p:sp>
        <p:nvSpPr>
          <p:cNvPr id="4" name="Date Placeholder 3"/>
          <p:cNvSpPr>
            <a:spLocks noGrp="1"/>
          </p:cNvSpPr>
          <p:nvPr>
            <p:ph type="dt" sz="half" idx="10"/>
          </p:nvPr>
        </p:nvSpPr>
        <p:spPr/>
        <p:txBody>
          <a:bodyPr/>
          <a:lstStyle/>
          <a:p>
            <a:r>
              <a:rPr lang="en-US"/>
              <a:t>1/1/20</a:t>
            </a:r>
          </a:p>
        </p:txBody>
      </p:sp>
      <p:sp>
        <p:nvSpPr>
          <p:cNvPr id="5" name="Slide Number Placeholder 4"/>
          <p:cNvSpPr>
            <a:spLocks noGrp="1"/>
          </p:cNvSpPr>
          <p:nvPr>
            <p:ph type="sldNum" sz="quarter" idx="12"/>
          </p:nvPr>
        </p:nvSpPr>
        <p:spPr/>
        <p:txBody>
          <a:bodyPr/>
          <a:lstStyle/>
          <a:p>
            <a:fld id="{A86DC3C0-80BF-FC4D-BE0C-25AD1038F306}" type="slidenum">
              <a:rPr lang="en-US" smtClean="0"/>
              <a:t>14</a:t>
            </a:fld>
            <a:endParaRPr lang="en-US"/>
          </a:p>
        </p:txBody>
      </p:sp>
    </p:spTree>
    <p:extLst>
      <p:ext uri="{BB962C8B-B14F-4D97-AF65-F5344CB8AC3E}">
        <p14:creationId xmlns:p14="http://schemas.microsoft.com/office/powerpoint/2010/main" val="3630188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273283"/>
            <a:ext cx="9052560" cy="6998843"/>
          </a:xfrm>
        </p:spPr>
        <p:txBody>
          <a:bodyPr>
            <a:normAutofit/>
          </a:bodyPr>
          <a:lstStyle/>
          <a:p>
            <a:pPr marL="0" indent="0">
              <a:buNone/>
            </a:pPr>
            <a:r>
              <a:rPr lang="en-US" sz="2500" b="1" i="1" dirty="0">
                <a:solidFill>
                  <a:srgbClr val="0000FF"/>
                </a:solidFill>
              </a:rPr>
              <a:t>Consort Diagram </a:t>
            </a:r>
            <a:r>
              <a:rPr lang="en-US" sz="2500" b="1" dirty="0"/>
              <a:t>for ASPIRE Trial:  Participant Flow by Arm </a:t>
            </a:r>
            <a:endParaRPr lang="en-US" sz="2500" dirty="0"/>
          </a:p>
          <a:p>
            <a:pPr marL="0" indent="0">
              <a:buNone/>
            </a:pPr>
            <a:endParaRPr lang="en-US" sz="2000" dirty="0"/>
          </a:p>
          <a:p>
            <a:pPr marL="0" indent="0">
              <a:buNone/>
            </a:pPr>
            <a:endParaRPr lang="en-US" sz="2000" dirty="0"/>
          </a:p>
        </p:txBody>
      </p:sp>
      <p:pic>
        <p:nvPicPr>
          <p:cNvPr id="7" name="Picture 6" descr="Image"/>
          <p:cNvPicPr>
            <a:picLocks noChangeAspect="1"/>
          </p:cNvPicPr>
          <p:nvPr/>
        </p:nvPicPr>
        <p:blipFill>
          <a:blip r:embed="rId3" cstate="print"/>
          <a:stretch>
            <a:fillRect/>
          </a:stretch>
        </p:blipFill>
        <p:spPr>
          <a:xfrm>
            <a:off x="2329633" y="977554"/>
            <a:ext cx="5417742" cy="6217920"/>
          </a:xfrm>
          <a:prstGeom prst="rect">
            <a:avLst/>
          </a:prstGeom>
        </p:spPr>
      </p:pic>
      <p:sp>
        <p:nvSpPr>
          <p:cNvPr id="2" name="Date Placeholder 1"/>
          <p:cNvSpPr>
            <a:spLocks noGrp="1"/>
          </p:cNvSpPr>
          <p:nvPr>
            <p:ph type="dt" sz="half" idx="10"/>
          </p:nvPr>
        </p:nvSpPr>
        <p:spPr/>
        <p:txBody>
          <a:bodyPr/>
          <a:lstStyle/>
          <a:p>
            <a:r>
              <a:rPr lang="en-US"/>
              <a:t>1/1/20</a:t>
            </a:r>
          </a:p>
        </p:txBody>
      </p:sp>
      <p:sp>
        <p:nvSpPr>
          <p:cNvPr id="4" name="Slide Number Placeholder 3"/>
          <p:cNvSpPr>
            <a:spLocks noGrp="1"/>
          </p:cNvSpPr>
          <p:nvPr>
            <p:ph type="sldNum" sz="quarter" idx="12"/>
          </p:nvPr>
        </p:nvSpPr>
        <p:spPr/>
        <p:txBody>
          <a:bodyPr/>
          <a:lstStyle/>
          <a:p>
            <a:fld id="{A86DC3C0-80BF-FC4D-BE0C-25AD1038F306}" type="slidenum">
              <a:rPr lang="en-US" smtClean="0"/>
              <a:t>15</a:t>
            </a:fld>
            <a:endParaRPr lang="en-US"/>
          </a:p>
        </p:txBody>
      </p:sp>
      <p:sp>
        <p:nvSpPr>
          <p:cNvPr id="5" name="TextBox 4"/>
          <p:cNvSpPr txBox="1"/>
          <p:nvPr/>
        </p:nvSpPr>
        <p:spPr>
          <a:xfrm>
            <a:off x="7834841" y="2009685"/>
            <a:ext cx="1720639" cy="418576"/>
          </a:xfrm>
          <a:prstGeom prst="rect">
            <a:avLst/>
          </a:prstGeom>
          <a:noFill/>
        </p:spPr>
        <p:txBody>
          <a:bodyPr wrap="square" lIns="101882" tIns="50941" rIns="101882" bIns="50941" rtlCol="0">
            <a:spAutoFit/>
          </a:bodyPr>
          <a:lstStyle/>
          <a:p>
            <a:r>
              <a:rPr lang="en-US" dirty="0"/>
              <a:t>Exposures</a:t>
            </a:r>
          </a:p>
        </p:txBody>
      </p:sp>
      <p:sp>
        <p:nvSpPr>
          <p:cNvPr id="6" name="TextBox 5"/>
          <p:cNvSpPr txBox="1"/>
          <p:nvPr/>
        </p:nvSpPr>
        <p:spPr>
          <a:xfrm>
            <a:off x="7747375" y="4969521"/>
            <a:ext cx="2209589" cy="418576"/>
          </a:xfrm>
          <a:prstGeom prst="rect">
            <a:avLst/>
          </a:prstGeom>
          <a:noFill/>
        </p:spPr>
        <p:txBody>
          <a:bodyPr wrap="square" lIns="101882" tIns="50941" rIns="101882" bIns="50941" rtlCol="0">
            <a:spAutoFit/>
          </a:bodyPr>
          <a:lstStyle/>
          <a:p>
            <a:r>
              <a:rPr lang="en-US" dirty="0"/>
              <a:t>Few ITT exclusions</a:t>
            </a:r>
          </a:p>
        </p:txBody>
      </p:sp>
      <p:sp>
        <p:nvSpPr>
          <p:cNvPr id="8" name="TextBox 7"/>
          <p:cNvSpPr txBox="1"/>
          <p:nvPr/>
        </p:nvSpPr>
        <p:spPr>
          <a:xfrm>
            <a:off x="7747375" y="6297085"/>
            <a:ext cx="2209589" cy="732508"/>
          </a:xfrm>
          <a:prstGeom prst="rect">
            <a:avLst/>
          </a:prstGeom>
          <a:noFill/>
        </p:spPr>
        <p:txBody>
          <a:bodyPr wrap="square" lIns="101882" tIns="50941" rIns="101882" bIns="50941" rtlCol="0">
            <a:spAutoFit/>
          </a:bodyPr>
          <a:lstStyle/>
          <a:p>
            <a:r>
              <a:rPr lang="en-US" dirty="0"/>
              <a:t>Outcomes available</a:t>
            </a:r>
          </a:p>
        </p:txBody>
      </p:sp>
      <p:sp>
        <p:nvSpPr>
          <p:cNvPr id="9" name="TextBox 8"/>
          <p:cNvSpPr txBox="1"/>
          <p:nvPr/>
        </p:nvSpPr>
        <p:spPr>
          <a:xfrm>
            <a:off x="7747375" y="3778250"/>
            <a:ext cx="1808105" cy="718430"/>
          </a:xfrm>
          <a:prstGeom prst="rect">
            <a:avLst/>
          </a:prstGeom>
          <a:noFill/>
        </p:spPr>
        <p:txBody>
          <a:bodyPr wrap="square" lIns="101882" tIns="50941" rIns="101882" bIns="50941" rtlCol="0">
            <a:spAutoFit/>
          </a:bodyPr>
          <a:lstStyle/>
          <a:p>
            <a:r>
              <a:rPr lang="en-US" dirty="0"/>
              <a:t>Quarterly </a:t>
            </a:r>
          </a:p>
          <a:p>
            <a:r>
              <a:rPr lang="en-US" dirty="0"/>
              <a:t>retention</a:t>
            </a:r>
          </a:p>
        </p:txBody>
      </p:sp>
    </p:spTree>
    <p:extLst>
      <p:ext uri="{BB962C8B-B14F-4D97-AF65-F5344CB8AC3E}">
        <p14:creationId xmlns:p14="http://schemas.microsoft.com/office/powerpoint/2010/main" val="4260123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273283"/>
            <a:ext cx="9052560" cy="6998843"/>
          </a:xfrm>
        </p:spPr>
        <p:txBody>
          <a:bodyPr>
            <a:normAutofit fontScale="85000" lnSpcReduction="10000"/>
          </a:bodyPr>
          <a:lstStyle/>
          <a:p>
            <a:pPr marL="0" indent="0">
              <a:buNone/>
            </a:pPr>
            <a:r>
              <a:rPr lang="en-US" sz="2900" b="1" dirty="0"/>
              <a:t>Baseline Data = “Covariates” </a:t>
            </a:r>
          </a:p>
          <a:p>
            <a:pPr marL="0" indent="0">
              <a:buNone/>
            </a:pPr>
            <a:endParaRPr lang="en-US" sz="1300" dirty="0"/>
          </a:p>
          <a:p>
            <a:pPr marL="0" indent="0">
              <a:buNone/>
            </a:pPr>
            <a:r>
              <a:rPr lang="en-US" sz="2300" dirty="0"/>
              <a:t>An RCT report summarizes baseline characteristics by study arm using descriptive statistics suitable to the data type – e.g., mean +/- </a:t>
            </a:r>
            <a:r>
              <a:rPr lang="en-US" sz="2300" dirty="0">
                <a:solidFill>
                  <a:srgbClr val="0000FF"/>
                </a:solidFill>
              </a:rPr>
              <a:t>SD</a:t>
            </a:r>
            <a:r>
              <a:rPr lang="en-US" sz="2300" dirty="0"/>
              <a:t>. </a:t>
            </a:r>
          </a:p>
          <a:p>
            <a:pPr marL="509412" lvl="1" indent="-254706">
              <a:buFont typeface="Arial"/>
              <a:buChar char="•"/>
            </a:pPr>
            <a:r>
              <a:rPr lang="en-US" sz="1900" dirty="0">
                <a:solidFill>
                  <a:srgbClr val="008000"/>
                </a:solidFill>
              </a:rPr>
              <a:t>To allow readers, especially practitioners, to judge how applicable the results of a trial might be to relevant individuals. </a:t>
            </a:r>
            <a:endParaRPr lang="en-US" sz="2000" dirty="0"/>
          </a:p>
          <a:p>
            <a:pPr lvl="1"/>
            <a:r>
              <a:rPr lang="en-US" sz="2000" dirty="0"/>
              <a:t>Features related to eligibility, generalizability</a:t>
            </a:r>
            <a:endParaRPr lang="en-US" sz="1900" dirty="0">
              <a:solidFill>
                <a:srgbClr val="008000"/>
              </a:solidFill>
            </a:endParaRPr>
          </a:p>
          <a:p>
            <a:pPr marL="254706" lvl="1" indent="0">
              <a:buNone/>
            </a:pPr>
            <a:endParaRPr lang="en-US" sz="1400" dirty="0">
              <a:solidFill>
                <a:srgbClr val="008000"/>
              </a:solidFill>
            </a:endParaRPr>
          </a:p>
          <a:p>
            <a:pPr marL="0" indent="0">
              <a:buNone/>
            </a:pPr>
            <a:r>
              <a:rPr lang="en-US" sz="2300" dirty="0">
                <a:solidFill>
                  <a:srgbClr val="000000"/>
                </a:solidFill>
              </a:rPr>
              <a:t>Proper random assignment prevents </a:t>
            </a:r>
            <a:r>
              <a:rPr lang="en-US" sz="2300" i="1" dirty="0">
                <a:solidFill>
                  <a:srgbClr val="0000FF"/>
                </a:solidFill>
              </a:rPr>
              <a:t>selection bias</a:t>
            </a:r>
            <a:r>
              <a:rPr lang="en-US" sz="2300" dirty="0">
                <a:solidFill>
                  <a:srgbClr val="000000"/>
                </a:solidFill>
              </a:rPr>
              <a:t> but does not guarantee that the groups are equivalent at baseline. </a:t>
            </a:r>
          </a:p>
          <a:p>
            <a:pPr marL="509412" lvl="1" indent="-254706">
              <a:buFont typeface="Arial"/>
              <a:buChar char="•"/>
            </a:pPr>
            <a:r>
              <a:rPr lang="en-US" sz="1900" dirty="0">
                <a:solidFill>
                  <a:srgbClr val="008000"/>
                </a:solidFill>
              </a:rPr>
              <a:t>To compare study arms at baseline by important risk characteristics so that readers can sense how similar they were. </a:t>
            </a:r>
          </a:p>
          <a:p>
            <a:pPr lvl="1"/>
            <a:r>
              <a:rPr lang="en-US" sz="2000" dirty="0">
                <a:solidFill>
                  <a:srgbClr val="C0504D"/>
                </a:solidFill>
              </a:rPr>
              <a:t>Prognostic characteristics influence outcomes </a:t>
            </a:r>
          </a:p>
          <a:p>
            <a:pPr marL="509412" lvl="1" indent="0">
              <a:buNone/>
            </a:pPr>
            <a:endParaRPr lang="en-US" sz="1400" dirty="0"/>
          </a:p>
          <a:p>
            <a:pPr marL="509412" indent="-254706"/>
            <a:r>
              <a:rPr lang="en-US" sz="1900" dirty="0">
                <a:solidFill>
                  <a:srgbClr val="008000"/>
                </a:solidFill>
              </a:rPr>
              <a:t>At baseline, no PPT has been exposed to a study intervention so arms cannot influence covariate values.  Thus study groups represent two independent samples from one pool and H</a:t>
            </a:r>
            <a:r>
              <a:rPr lang="en-US" sz="1900" baseline="-25000" dirty="0">
                <a:solidFill>
                  <a:srgbClr val="008000"/>
                </a:solidFill>
              </a:rPr>
              <a:t>0</a:t>
            </a:r>
            <a:r>
              <a:rPr lang="en-US" sz="1900" dirty="0">
                <a:solidFill>
                  <a:srgbClr val="008000"/>
                </a:solidFill>
              </a:rPr>
              <a:t> is true.  </a:t>
            </a:r>
          </a:p>
          <a:p>
            <a:pPr marL="509412" indent="-254706"/>
            <a:r>
              <a:rPr lang="en-US" sz="1900" dirty="0">
                <a:solidFill>
                  <a:srgbClr val="008000"/>
                </a:solidFill>
              </a:rPr>
              <a:t>Historically, statistical tests compared study arms with respect to each characteristic listed. A finding that H</a:t>
            </a:r>
            <a:r>
              <a:rPr lang="en-US" sz="1900" baseline="-25000" dirty="0">
                <a:solidFill>
                  <a:srgbClr val="008000"/>
                </a:solidFill>
              </a:rPr>
              <a:t>0</a:t>
            </a:r>
            <a:r>
              <a:rPr lang="en-US" sz="1900" dirty="0">
                <a:solidFill>
                  <a:srgbClr val="008000"/>
                </a:solidFill>
              </a:rPr>
              <a:t> can be rejected is false positive (FP).  Testing multiple covariates </a:t>
            </a:r>
            <a:r>
              <a:rPr lang="en-US" sz="1900" dirty="0">
                <a:solidFill>
                  <a:srgbClr val="008000"/>
                </a:solidFill>
                <a:sym typeface="Wingdings"/>
              </a:rPr>
              <a:t> </a:t>
            </a:r>
            <a:r>
              <a:rPr lang="en-US" sz="1900" dirty="0">
                <a:solidFill>
                  <a:srgbClr val="008000"/>
                </a:solidFill>
              </a:rPr>
              <a:t>5% are FP. </a:t>
            </a:r>
          </a:p>
          <a:p>
            <a:pPr marL="509412" indent="-254706"/>
            <a:r>
              <a:rPr lang="en-US" sz="1900" dirty="0">
                <a:solidFill>
                  <a:srgbClr val="008000"/>
                </a:solidFill>
              </a:rPr>
              <a:t>Proper randomization ensures that any differences in baseline characteristics are the result of chance rather than bias. </a:t>
            </a:r>
          </a:p>
          <a:p>
            <a:pPr marL="509412" indent="-254706"/>
            <a:r>
              <a:rPr lang="en-US" sz="1800" dirty="0"/>
              <a:t>HW2:  See Austin (2010) for changing convention over time. </a:t>
            </a:r>
          </a:p>
          <a:p>
            <a:pPr marL="445736" lvl="1" indent="0">
              <a:buNone/>
            </a:pPr>
            <a:endParaRPr lang="en-US" sz="1400" dirty="0"/>
          </a:p>
          <a:p>
            <a:pPr marL="0" indent="0">
              <a:buNone/>
            </a:pPr>
            <a:r>
              <a:rPr lang="en-US" sz="2100" dirty="0">
                <a:solidFill>
                  <a:srgbClr val="000000"/>
                </a:solidFill>
              </a:rPr>
              <a:t>Baseline values of continuous outcomes are especially valuable. </a:t>
            </a:r>
          </a:p>
          <a:p>
            <a:pPr marL="509412" indent="-254706"/>
            <a:r>
              <a:rPr lang="en-US" sz="1900" dirty="0">
                <a:solidFill>
                  <a:srgbClr val="008000"/>
                </a:solidFill>
              </a:rPr>
              <a:t>If study outcomes:  To adjust the analysis for pre-intervention level (or measure change scores). </a:t>
            </a:r>
          </a:p>
          <a:p>
            <a:pPr marL="509412" indent="-254706"/>
            <a:r>
              <a:rPr lang="en-US" sz="1800" dirty="0"/>
              <a:t>HW2:  See Vickers (2013) for analysis of baseline outcomes. </a:t>
            </a:r>
          </a:p>
          <a:p>
            <a:pPr marL="509412" indent="-254706"/>
            <a:r>
              <a:rPr lang="en-US" sz="1900" dirty="0">
                <a:solidFill>
                  <a:srgbClr val="008000"/>
                </a:solidFill>
              </a:rPr>
              <a:t>If mediators:  To explain the mechanism of intervention (e.g., adherence). </a:t>
            </a:r>
            <a:endParaRPr lang="en-US" sz="1900" dirty="0">
              <a:solidFill>
                <a:srgbClr val="000000"/>
              </a:solidFill>
            </a:endParaRPr>
          </a:p>
          <a:p>
            <a:pPr marL="0" indent="0">
              <a:buNone/>
            </a:pPr>
            <a:endParaRPr lang="en-US" sz="1600" dirty="0"/>
          </a:p>
        </p:txBody>
      </p:sp>
      <p:sp>
        <p:nvSpPr>
          <p:cNvPr id="2" name="Date Placeholder 1"/>
          <p:cNvSpPr>
            <a:spLocks noGrp="1"/>
          </p:cNvSpPr>
          <p:nvPr>
            <p:ph type="dt" sz="half" idx="10"/>
          </p:nvPr>
        </p:nvSpPr>
        <p:spPr/>
        <p:txBody>
          <a:bodyPr/>
          <a:lstStyle/>
          <a:p>
            <a:r>
              <a:rPr lang="en-US"/>
              <a:t>1/1/20</a:t>
            </a:r>
          </a:p>
        </p:txBody>
      </p:sp>
      <p:sp>
        <p:nvSpPr>
          <p:cNvPr id="4" name="Slide Number Placeholder 3"/>
          <p:cNvSpPr>
            <a:spLocks noGrp="1"/>
          </p:cNvSpPr>
          <p:nvPr>
            <p:ph type="sldNum" sz="quarter" idx="12"/>
          </p:nvPr>
        </p:nvSpPr>
        <p:spPr/>
        <p:txBody>
          <a:bodyPr/>
          <a:lstStyle/>
          <a:p>
            <a:fld id="{A86DC3C0-80BF-FC4D-BE0C-25AD1038F306}" type="slidenum">
              <a:rPr lang="en-US" smtClean="0"/>
              <a:t>16</a:t>
            </a:fld>
            <a:endParaRPr lang="en-US"/>
          </a:p>
        </p:txBody>
      </p:sp>
    </p:spTree>
    <p:extLst>
      <p:ext uri="{BB962C8B-B14F-4D97-AF65-F5344CB8AC3E}">
        <p14:creationId xmlns:p14="http://schemas.microsoft.com/office/powerpoint/2010/main" val="2991619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273283"/>
            <a:ext cx="9052560" cy="6998843"/>
          </a:xfrm>
        </p:spPr>
        <p:txBody>
          <a:bodyPr>
            <a:normAutofit/>
          </a:bodyPr>
          <a:lstStyle/>
          <a:p>
            <a:pPr marL="0" indent="0">
              <a:buNone/>
            </a:pPr>
            <a:r>
              <a:rPr lang="en-US" sz="2000" b="1" dirty="0"/>
              <a:t>ASPIRE Trial:  Reporting / Baseline Data</a:t>
            </a:r>
          </a:p>
          <a:p>
            <a:pPr marL="0" indent="0">
              <a:buNone/>
            </a:pPr>
            <a:r>
              <a:rPr lang="en-US" sz="2000" b="1" dirty="0"/>
              <a:t> </a:t>
            </a:r>
          </a:p>
          <a:p>
            <a:pPr marL="0" indent="0">
              <a:buNone/>
            </a:pPr>
            <a:endParaRPr lang="en-US" sz="1300" dirty="0"/>
          </a:p>
          <a:p>
            <a:pPr marL="0" indent="0">
              <a:buNone/>
            </a:pPr>
            <a:endParaRPr lang="en-US" sz="2000" dirty="0"/>
          </a:p>
          <a:p>
            <a:pPr marL="0" indent="0">
              <a:buNone/>
            </a:pPr>
            <a:endParaRPr lang="en-US" sz="2000" dirty="0"/>
          </a:p>
        </p:txBody>
      </p:sp>
      <p:pic>
        <p:nvPicPr>
          <p:cNvPr id="7" name="Picture 6" descr="Image"/>
          <p:cNvPicPr>
            <a:picLocks noChangeAspect="1"/>
          </p:cNvPicPr>
          <p:nvPr/>
        </p:nvPicPr>
        <p:blipFill>
          <a:blip r:embed="rId3" cstate="print"/>
          <a:stretch>
            <a:fillRect/>
          </a:stretch>
        </p:blipFill>
        <p:spPr>
          <a:xfrm>
            <a:off x="2332082" y="814111"/>
            <a:ext cx="6400078" cy="6569669"/>
          </a:xfrm>
          <a:prstGeom prst="rect">
            <a:avLst/>
          </a:prstGeom>
        </p:spPr>
      </p:pic>
      <p:sp>
        <p:nvSpPr>
          <p:cNvPr id="2" name="Date Placeholder 1"/>
          <p:cNvSpPr>
            <a:spLocks noGrp="1"/>
          </p:cNvSpPr>
          <p:nvPr>
            <p:ph type="dt" sz="half" idx="10"/>
          </p:nvPr>
        </p:nvSpPr>
        <p:spPr/>
        <p:txBody>
          <a:bodyPr/>
          <a:lstStyle/>
          <a:p>
            <a:r>
              <a:rPr lang="en-US"/>
              <a:t>1/1/20</a:t>
            </a:r>
          </a:p>
        </p:txBody>
      </p:sp>
      <p:sp>
        <p:nvSpPr>
          <p:cNvPr id="4" name="Slide Number Placeholder 3"/>
          <p:cNvSpPr>
            <a:spLocks noGrp="1"/>
          </p:cNvSpPr>
          <p:nvPr>
            <p:ph type="sldNum" sz="quarter" idx="12"/>
          </p:nvPr>
        </p:nvSpPr>
        <p:spPr/>
        <p:txBody>
          <a:bodyPr/>
          <a:lstStyle/>
          <a:p>
            <a:fld id="{A86DC3C0-80BF-FC4D-BE0C-25AD1038F306}" type="slidenum">
              <a:rPr lang="en-US" smtClean="0"/>
              <a:t>17</a:t>
            </a:fld>
            <a:endParaRPr lang="en-US"/>
          </a:p>
        </p:txBody>
      </p:sp>
    </p:spTree>
    <p:extLst>
      <p:ext uri="{BB962C8B-B14F-4D97-AF65-F5344CB8AC3E}">
        <p14:creationId xmlns:p14="http://schemas.microsoft.com/office/powerpoint/2010/main" val="1616847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273283"/>
            <a:ext cx="9052560" cy="6998843"/>
          </a:xfrm>
        </p:spPr>
        <p:txBody>
          <a:bodyPr>
            <a:normAutofit/>
          </a:bodyPr>
          <a:lstStyle/>
          <a:p>
            <a:pPr marL="0" indent="0">
              <a:buNone/>
            </a:pPr>
            <a:r>
              <a:rPr lang="en-US" sz="2200" b="1" dirty="0">
                <a:solidFill>
                  <a:schemeClr val="accent2"/>
                </a:solidFill>
              </a:rPr>
              <a:t>ASPIRE Trial:  Reporting / Efficacy</a:t>
            </a:r>
          </a:p>
          <a:p>
            <a:pPr marL="0" indent="0">
              <a:buNone/>
            </a:pPr>
            <a:endParaRPr lang="en-US" sz="1300" dirty="0">
              <a:solidFill>
                <a:schemeClr val="accent2"/>
              </a:solidFill>
            </a:endParaRPr>
          </a:p>
          <a:p>
            <a:r>
              <a:rPr lang="en-US" sz="2200" dirty="0"/>
              <a:t>Analysis plans must be consistent with variable types for endpoints</a:t>
            </a:r>
          </a:p>
          <a:p>
            <a:pPr marL="0" indent="0">
              <a:buNone/>
            </a:pPr>
            <a:endParaRPr lang="en-US" sz="1300" dirty="0"/>
          </a:p>
          <a:p>
            <a:pPr marL="0" indent="0">
              <a:buNone/>
            </a:pPr>
            <a:r>
              <a:rPr lang="en-US" sz="1900" b="1" dirty="0"/>
              <a:t>“The primary analysis </a:t>
            </a:r>
            <a:r>
              <a:rPr lang="en-US" sz="1900" dirty="0"/>
              <a:t>of HIV-1 protection was performed according to the intention-to-treat principle with the use of Cox regression, </a:t>
            </a:r>
            <a:r>
              <a:rPr lang="en-US" sz="1900" dirty="0">
                <a:solidFill>
                  <a:srgbClr val="008000"/>
                </a:solidFill>
              </a:rPr>
              <a:t>stratified according to site</a:t>
            </a:r>
            <a:r>
              <a:rPr lang="en-US" sz="1900" dirty="0"/>
              <a:t>, to estimate the relative rates of time until </a:t>
            </a:r>
            <a:r>
              <a:rPr lang="en-US" sz="1900" dirty="0">
                <a:solidFill>
                  <a:srgbClr val="008000"/>
                </a:solidFill>
              </a:rPr>
              <a:t>HIV-1 acquisition</a:t>
            </a:r>
            <a:r>
              <a:rPr lang="en-US" sz="1900" dirty="0"/>
              <a:t>. Two analyses were defined: </a:t>
            </a:r>
          </a:p>
          <a:p>
            <a:r>
              <a:rPr lang="en-US" sz="1900" dirty="0"/>
              <a:t>first included data from all 15 sites</a:t>
            </a:r>
          </a:p>
          <a:p>
            <a:r>
              <a:rPr lang="en-US" sz="1900" dirty="0"/>
              <a:t>second excluded data from the 2 sites that discontinued enrollment early</a:t>
            </a:r>
          </a:p>
          <a:p>
            <a:pPr marL="0" indent="0">
              <a:buNone/>
            </a:pPr>
            <a:endParaRPr lang="en-US" sz="1300" dirty="0"/>
          </a:p>
          <a:p>
            <a:pPr marL="0" lvl="1" indent="0">
              <a:buNone/>
            </a:pPr>
            <a:r>
              <a:rPr lang="en-US" sz="1900" b="1" i="1" dirty="0">
                <a:solidFill>
                  <a:srgbClr val="0000FF"/>
                </a:solidFill>
              </a:rPr>
              <a:t>Protocol Change:</a:t>
            </a:r>
          </a:p>
          <a:p>
            <a:pPr marL="445736" lvl="2" indent="0">
              <a:buNone/>
            </a:pPr>
            <a:r>
              <a:rPr lang="en-US" sz="1900" i="1" dirty="0">
                <a:solidFill>
                  <a:srgbClr val="0000FF"/>
                </a:solidFill>
              </a:rPr>
              <a:t>The </a:t>
            </a:r>
            <a:r>
              <a:rPr lang="is-IS" sz="1900" i="1" dirty="0">
                <a:solidFill>
                  <a:srgbClr val="0000FF"/>
                </a:solidFill>
              </a:rPr>
              <a:t>… </a:t>
            </a:r>
            <a:r>
              <a:rPr lang="en-US" sz="1900" i="1" dirty="0">
                <a:solidFill>
                  <a:srgbClr val="0000FF"/>
                </a:solidFill>
              </a:rPr>
              <a:t>plan to exclude data from the 2 sites [was] approved by the independent data and safety monitoring board and reviewed by regulatory agencies.” </a:t>
            </a:r>
          </a:p>
          <a:p>
            <a:pPr marL="254706" lvl="1" indent="-254706">
              <a:buFont typeface="Lucida Grande"/>
              <a:buChar char="-"/>
            </a:pPr>
            <a:endParaRPr lang="en-US" sz="1900" dirty="0"/>
          </a:p>
          <a:p>
            <a:pPr marL="0" indent="0">
              <a:buNone/>
            </a:pPr>
            <a:r>
              <a:rPr lang="en-US" sz="1900" b="1" dirty="0"/>
              <a:t>Sub-group analyses </a:t>
            </a:r>
          </a:p>
          <a:p>
            <a:pPr marL="254706" lvl="1" indent="-254706">
              <a:buFont typeface="Lucida Grande"/>
              <a:buChar char="-"/>
            </a:pPr>
            <a:r>
              <a:rPr lang="en-US" sz="1900" dirty="0"/>
              <a:t>Some plans were pre-specified. </a:t>
            </a:r>
          </a:p>
          <a:p>
            <a:pPr marL="254706" lvl="1" indent="-254706">
              <a:buFont typeface="Lucida Grande"/>
              <a:buChar char="-"/>
            </a:pPr>
            <a:r>
              <a:rPr lang="en-US" sz="1900" dirty="0"/>
              <a:t>“</a:t>
            </a:r>
            <a:r>
              <a:rPr lang="en-US" sz="1900" dirty="0">
                <a:solidFill>
                  <a:srgbClr val="008000"/>
                </a:solidFill>
              </a:rPr>
              <a:t>A post hoc analysis </a:t>
            </a:r>
            <a:r>
              <a:rPr lang="en-US" sz="1900" dirty="0"/>
              <a:t>was designed to characterize more fully that relationship by dividing the population [by] age -- categorized in thirds containing approximately equal numbers of participants with HIV-1 infection, thus balancing the statistical power for the exploratory subgroups.” </a:t>
            </a:r>
          </a:p>
          <a:p>
            <a:pPr marL="0" indent="0">
              <a:buNone/>
            </a:pPr>
            <a:endParaRPr lang="en-US" sz="2200" dirty="0"/>
          </a:p>
          <a:p>
            <a:pPr marL="0" indent="0">
              <a:buNone/>
            </a:pPr>
            <a:endParaRPr lang="en-US" sz="2200" dirty="0"/>
          </a:p>
        </p:txBody>
      </p:sp>
      <p:sp>
        <p:nvSpPr>
          <p:cNvPr id="5" name="Date Placeholder 4"/>
          <p:cNvSpPr>
            <a:spLocks noGrp="1"/>
          </p:cNvSpPr>
          <p:nvPr>
            <p:ph type="dt" sz="half" idx="10"/>
          </p:nvPr>
        </p:nvSpPr>
        <p:spPr/>
        <p:txBody>
          <a:bodyPr/>
          <a:lstStyle/>
          <a:p>
            <a:r>
              <a:rPr lang="en-US"/>
              <a:t>1/1/20</a:t>
            </a:r>
          </a:p>
        </p:txBody>
      </p:sp>
      <p:sp>
        <p:nvSpPr>
          <p:cNvPr id="6" name="Slide Number Placeholder 5"/>
          <p:cNvSpPr>
            <a:spLocks noGrp="1"/>
          </p:cNvSpPr>
          <p:nvPr>
            <p:ph type="sldNum" sz="quarter" idx="12"/>
          </p:nvPr>
        </p:nvSpPr>
        <p:spPr/>
        <p:txBody>
          <a:bodyPr/>
          <a:lstStyle/>
          <a:p>
            <a:fld id="{A86DC3C0-80BF-FC4D-BE0C-25AD1038F306}" type="slidenum">
              <a:rPr lang="en-US" smtClean="0"/>
              <a:t>18</a:t>
            </a:fld>
            <a:endParaRPr lang="en-US"/>
          </a:p>
        </p:txBody>
      </p:sp>
    </p:spTree>
    <p:extLst>
      <p:ext uri="{BB962C8B-B14F-4D97-AF65-F5344CB8AC3E}">
        <p14:creationId xmlns:p14="http://schemas.microsoft.com/office/powerpoint/2010/main" val="3829748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273283"/>
            <a:ext cx="9052560" cy="6998843"/>
          </a:xfrm>
        </p:spPr>
        <p:txBody>
          <a:bodyPr>
            <a:normAutofit/>
          </a:bodyPr>
          <a:lstStyle/>
          <a:p>
            <a:pPr marL="0" indent="0">
              <a:buNone/>
            </a:pPr>
            <a:r>
              <a:rPr lang="en-US" sz="2200" b="1" dirty="0"/>
              <a:t>ASPIRE Trial:  Efficacy – pre-specified methods</a:t>
            </a:r>
          </a:p>
          <a:p>
            <a:pPr marL="0" indent="0">
              <a:buNone/>
            </a:pPr>
            <a:endParaRPr lang="en-US" sz="1300" dirty="0"/>
          </a:p>
          <a:p>
            <a:pPr marL="0" indent="0">
              <a:buNone/>
            </a:pPr>
            <a:r>
              <a:rPr lang="en-US" sz="1800" b="1" dirty="0"/>
              <a:t>Data Completeness</a:t>
            </a:r>
          </a:p>
          <a:p>
            <a:pPr marL="0" indent="0">
              <a:buNone/>
            </a:pPr>
            <a:r>
              <a:rPr lang="en-US" sz="1300" u="sng" dirty="0"/>
              <a:t>Outcomes:</a:t>
            </a:r>
          </a:p>
          <a:p>
            <a:pPr marL="0" indent="0">
              <a:buNone/>
            </a:pPr>
            <a:r>
              <a:rPr lang="en-US" sz="1300" dirty="0"/>
              <a:t>* Retention of participants for assessment of incident </a:t>
            </a:r>
          </a:p>
          <a:p>
            <a:pPr marL="0" indent="0">
              <a:buNone/>
            </a:pPr>
            <a:r>
              <a:rPr lang="en-US" sz="1300" dirty="0"/>
              <a:t>HIV-1 infection was </a:t>
            </a:r>
            <a:r>
              <a:rPr lang="en-US" sz="1300" u="sng" dirty="0"/>
              <a:t>&gt;</a:t>
            </a:r>
            <a:r>
              <a:rPr lang="en-US" sz="1300" dirty="0"/>
              <a:t>85% (Fig. 1), with 2614 </a:t>
            </a:r>
          </a:p>
          <a:p>
            <a:pPr marL="0" indent="0">
              <a:buNone/>
            </a:pPr>
            <a:r>
              <a:rPr lang="en-US" sz="1300" dirty="0"/>
              <a:t>participants (99.4%) completing at least one post-</a:t>
            </a:r>
          </a:p>
          <a:p>
            <a:pPr marL="0" indent="0">
              <a:buNone/>
            </a:pPr>
            <a:r>
              <a:rPr lang="en-US" sz="1300" dirty="0"/>
              <a:t>randomization HIV-1 test. </a:t>
            </a:r>
          </a:p>
          <a:p>
            <a:pPr marL="0" indent="0">
              <a:buNone/>
            </a:pPr>
            <a:r>
              <a:rPr lang="en-US" sz="1300" dirty="0"/>
              <a:t>* The median follow-up was 1.6 years (interquartile</a:t>
            </a:r>
          </a:p>
          <a:p>
            <a:pPr marL="0" indent="0">
              <a:buNone/>
            </a:pPr>
            <a:r>
              <a:rPr lang="en-US" sz="1300" dirty="0"/>
              <a:t>range, 1.1 to 2.3).  </a:t>
            </a:r>
          </a:p>
          <a:p>
            <a:pPr marL="0" indent="0">
              <a:buNone/>
            </a:pPr>
            <a:r>
              <a:rPr lang="en-US" sz="1300" u="sng" dirty="0"/>
              <a:t>Exposures:</a:t>
            </a:r>
            <a:r>
              <a:rPr lang="en-US" sz="1300" dirty="0"/>
              <a:t> </a:t>
            </a:r>
          </a:p>
          <a:p>
            <a:pPr marL="0" indent="0">
              <a:buNone/>
            </a:pPr>
            <a:r>
              <a:rPr lang="en-US" sz="1300" dirty="0"/>
              <a:t>In the </a:t>
            </a:r>
            <a:r>
              <a:rPr lang="en-US" sz="1300" dirty="0" err="1"/>
              <a:t>dapivirine</a:t>
            </a:r>
            <a:r>
              <a:rPr lang="en-US" sz="1300" dirty="0"/>
              <a:t> group, the drug was detected in </a:t>
            </a:r>
          </a:p>
          <a:p>
            <a:pPr marL="0" indent="0">
              <a:buNone/>
            </a:pPr>
            <a:r>
              <a:rPr lang="en-US" sz="1300" dirty="0"/>
              <a:t>82% of plasma samples at levels of &gt;95 </a:t>
            </a:r>
            <a:r>
              <a:rPr lang="en-US" sz="1300" dirty="0" err="1"/>
              <a:t>pg</a:t>
            </a:r>
            <a:r>
              <a:rPr lang="en-US" sz="1300" dirty="0"/>
              <a:t>/</a:t>
            </a:r>
            <a:r>
              <a:rPr lang="en-US" sz="1300" dirty="0" err="1"/>
              <a:t>mL.</a:t>
            </a:r>
            <a:r>
              <a:rPr lang="en-US" sz="1300" dirty="0"/>
              <a:t> (</a:t>
            </a:r>
            <a:r>
              <a:rPr lang="en-US" sz="1300" dirty="0" err="1"/>
              <a:t>etc</a:t>
            </a:r>
            <a:r>
              <a:rPr lang="en-US" sz="1300" dirty="0"/>
              <a:t>)</a:t>
            </a:r>
          </a:p>
          <a:p>
            <a:pPr marL="0" indent="0">
              <a:buNone/>
            </a:pPr>
            <a:endParaRPr lang="en-US" sz="1300" dirty="0"/>
          </a:p>
          <a:p>
            <a:pPr marL="0" indent="0">
              <a:buNone/>
            </a:pPr>
            <a:r>
              <a:rPr lang="en-US" sz="1800" b="1" dirty="0"/>
              <a:t>Cox model findings – planned methods</a:t>
            </a:r>
          </a:p>
          <a:p>
            <a:pPr marL="0" lvl="1" indent="0">
              <a:buNone/>
            </a:pPr>
            <a:r>
              <a:rPr lang="en-US" sz="1600" u="sng" dirty="0"/>
              <a:t>Unadjusted, based on 13 study sites:</a:t>
            </a:r>
            <a:r>
              <a:rPr lang="en-US" sz="1600" dirty="0"/>
              <a:t>  </a:t>
            </a:r>
          </a:p>
          <a:p>
            <a:pPr marL="0" lvl="1" indent="0">
              <a:buNone/>
            </a:pPr>
            <a:r>
              <a:rPr lang="en-US" sz="1600" dirty="0">
                <a:solidFill>
                  <a:srgbClr val="0000FF"/>
                </a:solidFill>
              </a:rPr>
              <a:t>IR</a:t>
            </a:r>
            <a:r>
              <a:rPr lang="en-US" sz="1600" baseline="-25000" dirty="0">
                <a:solidFill>
                  <a:srgbClr val="0000FF"/>
                </a:solidFill>
              </a:rPr>
              <a:t>D </a:t>
            </a:r>
            <a:r>
              <a:rPr lang="en-US" sz="1600" dirty="0">
                <a:solidFill>
                  <a:srgbClr val="0000FF"/>
                </a:solidFill>
              </a:rPr>
              <a:t>= 3.3 per 100 person-</a:t>
            </a:r>
            <a:r>
              <a:rPr lang="en-US" sz="1600" dirty="0" err="1">
                <a:solidFill>
                  <a:srgbClr val="0000FF"/>
                </a:solidFill>
              </a:rPr>
              <a:t>yrs</a:t>
            </a:r>
            <a:r>
              <a:rPr lang="en-US" sz="1600" dirty="0">
                <a:solidFill>
                  <a:srgbClr val="0000FF"/>
                </a:solidFill>
              </a:rPr>
              <a:t>, </a:t>
            </a:r>
          </a:p>
          <a:p>
            <a:pPr marL="0" lvl="1" indent="0">
              <a:buNone/>
            </a:pPr>
            <a:r>
              <a:rPr lang="en-US" sz="1600" dirty="0">
                <a:solidFill>
                  <a:srgbClr val="0000FF"/>
                </a:solidFill>
              </a:rPr>
              <a:t>IR</a:t>
            </a:r>
            <a:r>
              <a:rPr lang="en-US" sz="1600" baseline="-25000" dirty="0">
                <a:solidFill>
                  <a:srgbClr val="0000FF"/>
                </a:solidFill>
              </a:rPr>
              <a:t>P </a:t>
            </a:r>
            <a:r>
              <a:rPr lang="en-US" sz="1600" dirty="0">
                <a:solidFill>
                  <a:srgbClr val="0000FF"/>
                </a:solidFill>
              </a:rPr>
              <a:t>= 4.5 per 100 person-</a:t>
            </a:r>
            <a:r>
              <a:rPr lang="en-US" sz="1600" dirty="0" err="1">
                <a:solidFill>
                  <a:srgbClr val="0000FF"/>
                </a:solidFill>
              </a:rPr>
              <a:t>yrs</a:t>
            </a:r>
            <a:r>
              <a:rPr lang="en-US" sz="1600" dirty="0">
                <a:solidFill>
                  <a:srgbClr val="0000FF"/>
                </a:solidFill>
              </a:rPr>
              <a:t>; </a:t>
            </a:r>
          </a:p>
          <a:p>
            <a:pPr marL="0" lvl="1" indent="0">
              <a:buNone/>
            </a:pPr>
            <a:r>
              <a:rPr lang="en-US" sz="1600" dirty="0">
                <a:solidFill>
                  <a:srgbClr val="0000FF"/>
                </a:solidFill>
              </a:rPr>
              <a:t>IRR</a:t>
            </a:r>
            <a:r>
              <a:rPr lang="en-US" sz="1600" baseline="-25000" dirty="0">
                <a:solidFill>
                  <a:srgbClr val="0000FF"/>
                </a:solidFill>
              </a:rPr>
              <a:t>D:P</a:t>
            </a:r>
            <a:r>
              <a:rPr lang="en-US" sz="1600" dirty="0">
                <a:solidFill>
                  <a:srgbClr val="0000FF"/>
                </a:solidFill>
              </a:rPr>
              <a:t> = 3.3/4.5 = 0.73 </a:t>
            </a:r>
          </a:p>
          <a:p>
            <a:pPr marL="0" lvl="1" indent="0">
              <a:buNone/>
            </a:pPr>
            <a:r>
              <a:rPr lang="en-US" sz="1600" dirty="0">
                <a:solidFill>
                  <a:srgbClr val="0000FF"/>
                </a:solidFill>
              </a:rPr>
              <a:t>IRR</a:t>
            </a:r>
            <a:r>
              <a:rPr lang="en-US" sz="1600" baseline="-25000" dirty="0">
                <a:solidFill>
                  <a:srgbClr val="0000FF"/>
                </a:solidFill>
              </a:rPr>
              <a:t>P:D</a:t>
            </a:r>
            <a:r>
              <a:rPr lang="en-US" sz="1600" dirty="0">
                <a:solidFill>
                  <a:srgbClr val="0000FF"/>
                </a:solidFill>
              </a:rPr>
              <a:t> = 4.5/3.3 = 1.37 </a:t>
            </a:r>
            <a:r>
              <a:rPr lang="en-US" sz="1600" dirty="0">
                <a:solidFill>
                  <a:srgbClr val="0000FF"/>
                </a:solidFill>
                <a:sym typeface="Wingdings"/>
              </a:rPr>
              <a:t> 37% reduction</a:t>
            </a:r>
            <a:r>
              <a:rPr lang="en-US" sz="1600" dirty="0">
                <a:solidFill>
                  <a:srgbClr val="0000FF"/>
                </a:solidFill>
              </a:rPr>
              <a:t> </a:t>
            </a:r>
            <a:endParaRPr lang="en-US" sz="2200" dirty="0"/>
          </a:p>
        </p:txBody>
      </p:sp>
      <p:pic>
        <p:nvPicPr>
          <p:cNvPr id="7" name="Picture 6" descr="Image"/>
          <p:cNvPicPr>
            <a:picLocks noChangeAspect="1"/>
          </p:cNvPicPr>
          <p:nvPr/>
        </p:nvPicPr>
        <p:blipFill>
          <a:blip r:embed="rId3" cstate="print"/>
          <a:stretch>
            <a:fillRect/>
          </a:stretch>
        </p:blipFill>
        <p:spPr>
          <a:xfrm>
            <a:off x="4313617" y="960134"/>
            <a:ext cx="5241863" cy="6217920"/>
          </a:xfrm>
          <a:prstGeom prst="rect">
            <a:avLst/>
          </a:prstGeom>
        </p:spPr>
      </p:pic>
      <p:sp>
        <p:nvSpPr>
          <p:cNvPr id="5" name="Date Placeholder 4"/>
          <p:cNvSpPr>
            <a:spLocks noGrp="1"/>
          </p:cNvSpPr>
          <p:nvPr>
            <p:ph type="dt" sz="half" idx="10"/>
          </p:nvPr>
        </p:nvSpPr>
        <p:spPr/>
        <p:txBody>
          <a:bodyPr/>
          <a:lstStyle/>
          <a:p>
            <a:r>
              <a:rPr lang="en-US"/>
              <a:t>1/1/20</a:t>
            </a:r>
          </a:p>
        </p:txBody>
      </p:sp>
      <p:sp>
        <p:nvSpPr>
          <p:cNvPr id="6" name="Slide Number Placeholder 5"/>
          <p:cNvSpPr>
            <a:spLocks noGrp="1"/>
          </p:cNvSpPr>
          <p:nvPr>
            <p:ph type="sldNum" sz="quarter" idx="12"/>
          </p:nvPr>
        </p:nvSpPr>
        <p:spPr/>
        <p:txBody>
          <a:bodyPr/>
          <a:lstStyle/>
          <a:p>
            <a:fld id="{A86DC3C0-80BF-FC4D-BE0C-25AD1038F306}" type="slidenum">
              <a:rPr lang="en-US" smtClean="0"/>
              <a:t>19</a:t>
            </a:fld>
            <a:endParaRPr lang="en-US"/>
          </a:p>
        </p:txBody>
      </p:sp>
      <p:sp>
        <p:nvSpPr>
          <p:cNvPr id="2" name="TextBox 1"/>
          <p:cNvSpPr txBox="1"/>
          <p:nvPr/>
        </p:nvSpPr>
        <p:spPr>
          <a:xfrm>
            <a:off x="502920" y="5960129"/>
            <a:ext cx="3539066" cy="1087762"/>
          </a:xfrm>
          <a:prstGeom prst="rect">
            <a:avLst/>
          </a:prstGeom>
          <a:noFill/>
        </p:spPr>
        <p:txBody>
          <a:bodyPr wrap="square" lIns="101882" tIns="50941" rIns="101882" bIns="50941" rtlCol="0">
            <a:spAutoFit/>
          </a:bodyPr>
          <a:lstStyle/>
          <a:p>
            <a:pPr marL="0" lvl="1"/>
            <a:r>
              <a:rPr lang="en-US" sz="1600" dirty="0">
                <a:solidFill>
                  <a:srgbClr val="0000FF"/>
                </a:solidFill>
                <a:sym typeface="Wingdings"/>
              </a:rPr>
              <a:t>95% CI = (1.12 to 1.57)  excluded 0 but upper bound reduction did not exceed </a:t>
            </a:r>
            <a:r>
              <a:rPr lang="en-US" sz="1600" dirty="0">
                <a:solidFill>
                  <a:srgbClr val="008000"/>
                </a:solidFill>
                <a:sym typeface="Wingdings"/>
              </a:rPr>
              <a:t>60%</a:t>
            </a:r>
            <a:r>
              <a:rPr lang="en-US" sz="1600" dirty="0">
                <a:solidFill>
                  <a:srgbClr val="0000FF"/>
                </a:solidFill>
                <a:sym typeface="Wingdings"/>
              </a:rPr>
              <a:t> and lower bound did not exceed </a:t>
            </a:r>
            <a:r>
              <a:rPr lang="en-US" sz="1600" dirty="0">
                <a:solidFill>
                  <a:srgbClr val="008000"/>
                </a:solidFill>
                <a:sym typeface="Wingdings"/>
              </a:rPr>
              <a:t>25%</a:t>
            </a:r>
            <a:r>
              <a:rPr lang="en-US" sz="1600" dirty="0">
                <a:solidFill>
                  <a:srgbClr val="0000FF"/>
                </a:solidFill>
                <a:sym typeface="Wingdings"/>
              </a:rPr>
              <a:t>. </a:t>
            </a:r>
            <a:endParaRPr lang="en-US" sz="1600" dirty="0"/>
          </a:p>
        </p:txBody>
      </p:sp>
    </p:spTree>
    <p:extLst>
      <p:ext uri="{BB962C8B-B14F-4D97-AF65-F5344CB8AC3E}">
        <p14:creationId xmlns:p14="http://schemas.microsoft.com/office/powerpoint/2010/main" val="199966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2C9F-43F7-4C05-9CFB-FC7BC77C6A7D}"/>
              </a:ext>
            </a:extLst>
          </p:cNvPr>
          <p:cNvSpPr>
            <a:spLocks noGrp="1"/>
          </p:cNvSpPr>
          <p:nvPr>
            <p:ph type="title"/>
          </p:nvPr>
        </p:nvSpPr>
        <p:spPr/>
        <p:txBody>
          <a:bodyPr>
            <a:normAutofit/>
          </a:bodyPr>
          <a:lstStyle/>
          <a:p>
            <a:r>
              <a:rPr lang="en-US" sz="2500" b="1" dirty="0"/>
              <a:t>Biostatistics 226, Winter 2019</a:t>
            </a:r>
            <a:br>
              <a:rPr lang="en-US" sz="2500" dirty="0"/>
            </a:br>
            <a:r>
              <a:rPr lang="en-US" sz="2500" dirty="0">
                <a:solidFill>
                  <a:schemeClr val="accent2"/>
                </a:solidFill>
              </a:rPr>
              <a:t>Review:  HW 1, Design of RCTs</a:t>
            </a:r>
            <a:endParaRPr lang="en-US" sz="2500" dirty="0"/>
          </a:p>
        </p:txBody>
      </p:sp>
      <p:sp>
        <p:nvSpPr>
          <p:cNvPr id="3" name="Content Placeholder 2">
            <a:extLst>
              <a:ext uri="{FF2B5EF4-FFF2-40B4-BE49-F238E27FC236}">
                <a16:creationId xmlns:a16="http://schemas.microsoft.com/office/drawing/2014/main" id="{36B16B2E-FF3B-47CF-BFC1-D0D4464D9D2B}"/>
              </a:ext>
            </a:extLst>
          </p:cNvPr>
          <p:cNvSpPr>
            <a:spLocks noGrp="1"/>
          </p:cNvSpPr>
          <p:nvPr>
            <p:ph idx="1"/>
          </p:nvPr>
        </p:nvSpPr>
        <p:spPr/>
        <p:txBody>
          <a:bodyPr/>
          <a:lstStyle/>
          <a:p>
            <a:pPr marL="0" indent="0">
              <a:buNone/>
            </a:pPr>
            <a:r>
              <a:rPr lang="en-US" sz="2800" dirty="0">
                <a:solidFill>
                  <a:srgbClr val="0000FF"/>
                </a:solidFill>
              </a:rPr>
              <a:t>Experimental </a:t>
            </a:r>
            <a:r>
              <a:rPr lang="en-US" sz="2800" dirty="0" err="1">
                <a:solidFill>
                  <a:srgbClr val="0000FF"/>
                </a:solidFill>
              </a:rPr>
              <a:t>vs</a:t>
            </a:r>
            <a:r>
              <a:rPr lang="en-US" sz="2800" dirty="0">
                <a:solidFill>
                  <a:srgbClr val="0000FF"/>
                </a:solidFill>
              </a:rPr>
              <a:t> observational unit</a:t>
            </a:r>
            <a:endParaRPr lang="en-US" sz="2800" b="1" dirty="0">
              <a:solidFill>
                <a:srgbClr val="0000FF"/>
              </a:solidFill>
            </a:endParaRPr>
          </a:p>
          <a:p>
            <a:pPr marL="0" indent="0">
              <a:buNone/>
            </a:pPr>
            <a:endParaRPr lang="en-US" sz="2000" b="1" dirty="0"/>
          </a:p>
          <a:p>
            <a:r>
              <a:rPr lang="en-US" sz="2600" b="1" dirty="0"/>
              <a:t>Experimental</a:t>
            </a:r>
            <a:r>
              <a:rPr lang="en-US" sz="2600" dirty="0"/>
              <a:t> unit:</a:t>
            </a:r>
          </a:p>
          <a:p>
            <a:pPr lvl="1"/>
            <a:r>
              <a:rPr lang="en-US" sz="2000" dirty="0"/>
              <a:t>the unit which can be assigned, at random, to an intervention</a:t>
            </a:r>
          </a:p>
          <a:p>
            <a:pPr lvl="1"/>
            <a:r>
              <a:rPr lang="en-US" sz="2000" dirty="0"/>
              <a:t>participant, participant eye, provider, clinic, etc.</a:t>
            </a:r>
          </a:p>
          <a:p>
            <a:r>
              <a:rPr lang="en-US" sz="2600" b="1" dirty="0"/>
              <a:t>Observational</a:t>
            </a:r>
            <a:r>
              <a:rPr lang="en-US" sz="2600" dirty="0"/>
              <a:t> unit:</a:t>
            </a:r>
          </a:p>
          <a:p>
            <a:pPr lvl="1"/>
            <a:r>
              <a:rPr lang="en-US" sz="2000" dirty="0"/>
              <a:t>the unit on which the outcome is measured</a:t>
            </a:r>
          </a:p>
          <a:p>
            <a:pPr lvl="1"/>
            <a:r>
              <a:rPr lang="en-US" sz="2000" dirty="0"/>
              <a:t>often same as experimental unit but can be different </a:t>
            </a:r>
          </a:p>
          <a:p>
            <a:endParaRPr lang="en-US" dirty="0"/>
          </a:p>
        </p:txBody>
      </p:sp>
      <p:sp>
        <p:nvSpPr>
          <p:cNvPr id="4" name="TextBox 3">
            <a:extLst>
              <a:ext uri="{FF2B5EF4-FFF2-40B4-BE49-F238E27FC236}">
                <a16:creationId xmlns:a16="http://schemas.microsoft.com/office/drawing/2014/main" id="{3E9A78E1-3091-4F18-A858-F2A6FEF0A4B3}"/>
              </a:ext>
            </a:extLst>
          </p:cNvPr>
          <p:cNvSpPr txBox="1"/>
          <p:nvPr/>
        </p:nvSpPr>
        <p:spPr>
          <a:xfrm>
            <a:off x="39020" y="0"/>
            <a:ext cx="2696692" cy="400110"/>
          </a:xfrm>
          <a:prstGeom prst="rect">
            <a:avLst/>
          </a:prstGeom>
          <a:noFill/>
        </p:spPr>
        <p:txBody>
          <a:bodyPr wrap="square" rtlCol="0">
            <a:spAutoFit/>
          </a:bodyPr>
          <a:lstStyle/>
          <a:p>
            <a:r>
              <a:rPr lang="en-US" dirty="0"/>
              <a:t>HW1 </a:t>
            </a:r>
            <a:r>
              <a:rPr lang="en-US" i="1" dirty="0"/>
              <a:t>Review</a:t>
            </a:r>
            <a:r>
              <a:rPr lang="en-US" dirty="0"/>
              <a:t> </a:t>
            </a:r>
          </a:p>
        </p:txBody>
      </p:sp>
      <p:sp>
        <p:nvSpPr>
          <p:cNvPr id="5" name="Date Placeholder 4"/>
          <p:cNvSpPr>
            <a:spLocks noGrp="1"/>
          </p:cNvSpPr>
          <p:nvPr>
            <p:ph type="dt" sz="half" idx="10"/>
          </p:nvPr>
        </p:nvSpPr>
        <p:spPr/>
        <p:txBody>
          <a:bodyPr/>
          <a:lstStyle/>
          <a:p>
            <a:r>
              <a:rPr lang="en-US"/>
              <a:t>1/1/20</a:t>
            </a:r>
          </a:p>
        </p:txBody>
      </p:sp>
      <p:sp>
        <p:nvSpPr>
          <p:cNvPr id="6" name="Slide Number Placeholder 5"/>
          <p:cNvSpPr>
            <a:spLocks noGrp="1"/>
          </p:cNvSpPr>
          <p:nvPr>
            <p:ph type="sldNum" sz="quarter" idx="12"/>
          </p:nvPr>
        </p:nvSpPr>
        <p:spPr/>
        <p:txBody>
          <a:bodyPr/>
          <a:lstStyle/>
          <a:p>
            <a:fld id="{A86DC3C0-80BF-FC4D-BE0C-25AD1038F306}" type="slidenum">
              <a:rPr lang="en-US" smtClean="0"/>
              <a:t>2</a:t>
            </a:fld>
            <a:endParaRPr lang="en-US"/>
          </a:p>
        </p:txBody>
      </p:sp>
    </p:spTree>
    <p:extLst>
      <p:ext uri="{BB962C8B-B14F-4D97-AF65-F5344CB8AC3E}">
        <p14:creationId xmlns:p14="http://schemas.microsoft.com/office/powerpoint/2010/main" val="25087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273283"/>
            <a:ext cx="9052560" cy="6998843"/>
          </a:xfrm>
        </p:spPr>
        <p:txBody>
          <a:bodyPr>
            <a:normAutofit fontScale="92500" lnSpcReduction="10000"/>
          </a:bodyPr>
          <a:lstStyle/>
          <a:p>
            <a:pPr marL="0" indent="0">
              <a:buNone/>
            </a:pPr>
            <a:r>
              <a:rPr lang="en-US" sz="2200" b="1" dirty="0"/>
              <a:t>ASPIRE Trial:  Efficacy – post-hoc methods</a:t>
            </a:r>
          </a:p>
          <a:p>
            <a:pPr marL="0" indent="0">
              <a:buNone/>
            </a:pPr>
            <a:endParaRPr lang="en-US" sz="1300" dirty="0"/>
          </a:p>
          <a:p>
            <a:pPr marL="0" indent="0">
              <a:buNone/>
            </a:pPr>
            <a:r>
              <a:rPr lang="en-US" sz="1800" b="1" dirty="0"/>
              <a:t>Cox model findings – </a:t>
            </a:r>
            <a:r>
              <a:rPr lang="en-US" sz="1800" dirty="0"/>
              <a:t>mean (95% CIs)</a:t>
            </a:r>
          </a:p>
          <a:p>
            <a:pPr marL="0" indent="0">
              <a:buNone/>
            </a:pPr>
            <a:endParaRPr lang="en-US" sz="1800" b="1" dirty="0"/>
          </a:p>
          <a:p>
            <a:pPr marL="0" lvl="1" indent="0">
              <a:buNone/>
            </a:pPr>
            <a:r>
              <a:rPr lang="en-US" sz="1600" u="sng" dirty="0"/>
              <a:t>Stratify by median age:</a:t>
            </a:r>
            <a:r>
              <a:rPr lang="en-US" sz="1600" dirty="0"/>
              <a:t>  </a:t>
            </a:r>
          </a:p>
          <a:p>
            <a:pPr marL="0" lvl="1" indent="0">
              <a:buNone/>
            </a:pPr>
            <a:r>
              <a:rPr lang="en-US" sz="1600" dirty="0">
                <a:solidFill>
                  <a:srgbClr val="0000FF"/>
                </a:solidFill>
                <a:sym typeface="Wingdings"/>
              </a:rPr>
              <a:t>reduction</a:t>
            </a:r>
            <a:r>
              <a:rPr lang="en-US" sz="1600" baseline="-25000" dirty="0">
                <a:solidFill>
                  <a:srgbClr val="0000FF"/>
                </a:solidFill>
              </a:rPr>
              <a:t>&lt;25</a:t>
            </a:r>
            <a:r>
              <a:rPr lang="en-US" sz="1600" dirty="0">
                <a:solidFill>
                  <a:srgbClr val="0000FF"/>
                </a:solidFill>
              </a:rPr>
              <a:t> : </a:t>
            </a:r>
            <a:r>
              <a:rPr lang="en-US" sz="1600" dirty="0">
                <a:solidFill>
                  <a:srgbClr val="0000FF"/>
                </a:solidFill>
                <a:sym typeface="Wingdings"/>
              </a:rPr>
              <a:t>10% (-41% – 43%) </a:t>
            </a:r>
            <a:endParaRPr lang="en-US" sz="1600" b="1" dirty="0"/>
          </a:p>
          <a:p>
            <a:pPr marL="0" lvl="1" indent="0">
              <a:buNone/>
            </a:pPr>
            <a:r>
              <a:rPr lang="en-US" sz="1600" dirty="0">
                <a:solidFill>
                  <a:srgbClr val="0000FF"/>
                </a:solidFill>
                <a:sym typeface="Wingdings"/>
              </a:rPr>
              <a:t>reduction</a:t>
            </a:r>
            <a:r>
              <a:rPr lang="en-US" sz="1600" u="sng" baseline="-25000" dirty="0">
                <a:solidFill>
                  <a:srgbClr val="0000FF"/>
                </a:solidFill>
              </a:rPr>
              <a:t>&gt;</a:t>
            </a:r>
            <a:r>
              <a:rPr lang="en-US" sz="1600" baseline="-25000" dirty="0">
                <a:solidFill>
                  <a:srgbClr val="0000FF"/>
                </a:solidFill>
              </a:rPr>
              <a:t>25</a:t>
            </a:r>
            <a:r>
              <a:rPr lang="en-US" sz="1600" dirty="0">
                <a:solidFill>
                  <a:srgbClr val="0000FF"/>
                </a:solidFill>
              </a:rPr>
              <a:t> : 61</a:t>
            </a:r>
            <a:r>
              <a:rPr lang="en-US" sz="1600" dirty="0">
                <a:solidFill>
                  <a:srgbClr val="0000FF"/>
                </a:solidFill>
                <a:sym typeface="Wingdings"/>
              </a:rPr>
              <a:t>% (32% – 77%) </a:t>
            </a:r>
          </a:p>
          <a:p>
            <a:pPr marL="0" lvl="1" indent="0">
              <a:buNone/>
            </a:pPr>
            <a:endParaRPr lang="en-US" sz="1600" b="1" dirty="0">
              <a:solidFill>
                <a:srgbClr val="0000FF"/>
              </a:solidFill>
              <a:sym typeface="Wingdings"/>
            </a:endParaRPr>
          </a:p>
          <a:p>
            <a:pPr marL="318383" lvl="1">
              <a:buFont typeface="Wingdings" charset="0"/>
              <a:buChar char="à"/>
            </a:pPr>
            <a:r>
              <a:rPr lang="en-US" sz="1600" dirty="0">
                <a:solidFill>
                  <a:srgbClr val="0000FF"/>
                </a:solidFill>
                <a:sym typeface="Wingdings"/>
              </a:rPr>
              <a:t>Age*Arm interaction p=0.02</a:t>
            </a:r>
          </a:p>
          <a:p>
            <a:pPr marL="318383" lvl="1">
              <a:buFont typeface="Wingdings" charset="0"/>
              <a:buChar char="à"/>
            </a:pPr>
            <a:endParaRPr lang="en-US" sz="1600" dirty="0">
              <a:solidFill>
                <a:srgbClr val="0000FF"/>
              </a:solidFill>
              <a:sym typeface="Wingdings"/>
            </a:endParaRPr>
          </a:p>
          <a:p>
            <a:pPr marL="0" lvl="1" indent="0">
              <a:buNone/>
            </a:pPr>
            <a:r>
              <a:rPr lang="en-US" sz="1600" u="sng" dirty="0"/>
              <a:t>Stratify by age </a:t>
            </a:r>
            <a:r>
              <a:rPr lang="en-US" sz="1600" u="sng" dirty="0" err="1"/>
              <a:t>tertile</a:t>
            </a:r>
            <a:r>
              <a:rPr lang="en-US" sz="1600" u="sng" dirty="0"/>
              <a:t> (see fig)</a:t>
            </a:r>
            <a:r>
              <a:rPr lang="en-US" sz="1600" dirty="0"/>
              <a:t>  </a:t>
            </a:r>
          </a:p>
          <a:p>
            <a:pPr marL="0" lvl="1" indent="0">
              <a:buNone/>
            </a:pPr>
            <a:endParaRPr lang="en-US" sz="1600" dirty="0"/>
          </a:p>
          <a:p>
            <a:pPr marL="0" lvl="1" indent="0">
              <a:buNone/>
            </a:pPr>
            <a:r>
              <a:rPr lang="en-US" sz="1600" dirty="0">
                <a:solidFill>
                  <a:srgbClr val="0000FF"/>
                </a:solidFill>
                <a:sym typeface="Wingdings"/>
              </a:rPr>
              <a:t>Explanation:</a:t>
            </a:r>
          </a:p>
          <a:p>
            <a:pPr marL="0" lvl="1" indent="0">
              <a:spcBef>
                <a:spcPts val="0"/>
              </a:spcBef>
              <a:buNone/>
            </a:pPr>
            <a:r>
              <a:rPr lang="en-US" sz="1600" dirty="0"/>
              <a:t>Lack of HIV-1 protection and lower </a:t>
            </a:r>
          </a:p>
          <a:p>
            <a:pPr marL="0" lvl="1" indent="0">
              <a:spcBef>
                <a:spcPts val="0"/>
              </a:spcBef>
              <a:buNone/>
            </a:pPr>
            <a:r>
              <a:rPr lang="en-US" sz="1600" dirty="0"/>
              <a:t>adherence were seen in PPTs 18–21 </a:t>
            </a:r>
            <a:r>
              <a:rPr lang="en-US" sz="1600" dirty="0" err="1"/>
              <a:t>y.o</a:t>
            </a:r>
            <a:r>
              <a:rPr lang="en-US" sz="1600" dirty="0"/>
              <a:t>. </a:t>
            </a:r>
          </a:p>
          <a:p>
            <a:pPr marL="0" lvl="1" indent="0">
              <a:spcBef>
                <a:spcPts val="0"/>
              </a:spcBef>
              <a:buNone/>
            </a:pPr>
            <a:r>
              <a:rPr lang="en-US" sz="1600" dirty="0">
                <a:solidFill>
                  <a:srgbClr val="008000"/>
                </a:solidFill>
              </a:rPr>
              <a:t>(reduction: −27% (−133% to 31%))</a:t>
            </a:r>
            <a:r>
              <a:rPr lang="en-US" sz="1600" dirty="0"/>
              <a:t>. </a:t>
            </a:r>
          </a:p>
          <a:p>
            <a:pPr marL="0" lvl="1" indent="0">
              <a:spcBef>
                <a:spcPts val="0"/>
              </a:spcBef>
              <a:buNone/>
            </a:pPr>
            <a:r>
              <a:rPr lang="en-US" sz="1600" dirty="0"/>
              <a:t>For women who &gt;21 </a:t>
            </a:r>
            <a:r>
              <a:rPr lang="en-US" sz="1600" dirty="0" err="1"/>
              <a:t>y.o</a:t>
            </a:r>
            <a:r>
              <a:rPr lang="en-US" sz="1600" dirty="0"/>
              <a:t>., adherence </a:t>
            </a:r>
          </a:p>
          <a:p>
            <a:pPr marL="0" lvl="1" indent="0">
              <a:spcBef>
                <a:spcPts val="0"/>
              </a:spcBef>
              <a:buNone/>
            </a:pPr>
            <a:r>
              <a:rPr lang="en-US" sz="1600" dirty="0"/>
              <a:t>was &gt;70% and reduction was </a:t>
            </a:r>
          </a:p>
          <a:p>
            <a:pPr marL="0" lvl="1" indent="0">
              <a:spcBef>
                <a:spcPts val="0"/>
              </a:spcBef>
              <a:buNone/>
            </a:pPr>
            <a:r>
              <a:rPr lang="en-US" sz="1600" dirty="0">
                <a:solidFill>
                  <a:srgbClr val="008000"/>
                </a:solidFill>
              </a:rPr>
              <a:t>56% (31% to 71%)</a:t>
            </a:r>
            <a:r>
              <a:rPr lang="en-US" sz="1600" dirty="0"/>
              <a:t>. </a:t>
            </a:r>
          </a:p>
          <a:p>
            <a:pPr marL="0" lvl="1" indent="0">
              <a:buNone/>
            </a:pPr>
            <a:r>
              <a:rPr lang="en-US" sz="1600" dirty="0"/>
              <a:t> </a:t>
            </a:r>
          </a:p>
          <a:p>
            <a:pPr marL="0" lvl="1" indent="0">
              <a:buNone/>
            </a:pPr>
            <a:r>
              <a:rPr lang="en-US" sz="1600" dirty="0">
                <a:solidFill>
                  <a:srgbClr val="0000FF"/>
                </a:solidFill>
                <a:sym typeface="Wingdings"/>
              </a:rPr>
              <a:t>Comments: </a:t>
            </a:r>
          </a:p>
          <a:p>
            <a:pPr marL="0" lvl="1" indent="0">
              <a:buNone/>
            </a:pPr>
            <a:r>
              <a:rPr lang="en-US" sz="1600" dirty="0">
                <a:sym typeface="Wingdings"/>
              </a:rPr>
              <a:t>Adherence levels can be analyzed as a </a:t>
            </a:r>
          </a:p>
          <a:p>
            <a:pPr marL="0" lvl="1" indent="0">
              <a:buNone/>
            </a:pPr>
            <a:r>
              <a:rPr lang="en-US" sz="1600" dirty="0">
                <a:sym typeface="Wingdings"/>
              </a:rPr>
              <a:t>distinct outcome, as was done here. </a:t>
            </a:r>
          </a:p>
          <a:p>
            <a:pPr marL="0" lvl="1" indent="0">
              <a:buNone/>
            </a:pPr>
            <a:endParaRPr lang="en-US" sz="1600" dirty="0">
              <a:sym typeface="Wingdings"/>
            </a:endParaRPr>
          </a:p>
          <a:p>
            <a:pPr marL="0" lvl="1" indent="0">
              <a:buNone/>
            </a:pPr>
            <a:r>
              <a:rPr lang="en-US" sz="1600" dirty="0">
                <a:sym typeface="Wingdings"/>
              </a:rPr>
              <a:t>Directly relating adherence levels to </a:t>
            </a:r>
          </a:p>
          <a:p>
            <a:pPr marL="0" lvl="1" indent="0">
              <a:buNone/>
            </a:pPr>
            <a:r>
              <a:rPr lang="en-US" sz="1600" dirty="0">
                <a:sym typeface="Wingdings"/>
              </a:rPr>
              <a:t>outcome levels, by person &amp; follow-up time,</a:t>
            </a:r>
          </a:p>
          <a:p>
            <a:pPr marL="0" lvl="1" indent="0">
              <a:buNone/>
            </a:pPr>
            <a:r>
              <a:rPr lang="en-US" sz="1600" dirty="0">
                <a:sym typeface="Wingdings"/>
              </a:rPr>
              <a:t>would require mediation methods. </a:t>
            </a:r>
          </a:p>
          <a:p>
            <a:pPr marL="0" lvl="1" indent="0">
              <a:buNone/>
            </a:pPr>
            <a:endParaRPr lang="en-US" sz="1600" dirty="0"/>
          </a:p>
          <a:p>
            <a:pPr marL="0" indent="0">
              <a:buNone/>
            </a:pPr>
            <a:endParaRPr lang="en-US" sz="1600" dirty="0"/>
          </a:p>
          <a:p>
            <a:pPr marL="0" indent="0">
              <a:buNone/>
            </a:pPr>
            <a:endParaRPr lang="en-US" sz="1600" dirty="0"/>
          </a:p>
        </p:txBody>
      </p:sp>
      <p:pic>
        <p:nvPicPr>
          <p:cNvPr id="6" name="Picture 5" descr="Image"/>
          <p:cNvPicPr>
            <a:picLocks noChangeAspect="1"/>
          </p:cNvPicPr>
          <p:nvPr/>
        </p:nvPicPr>
        <p:blipFill>
          <a:blip r:embed="rId3" cstate="print"/>
          <a:stretch>
            <a:fillRect/>
          </a:stretch>
        </p:blipFill>
        <p:spPr>
          <a:xfrm>
            <a:off x="3874983" y="752906"/>
            <a:ext cx="5852264" cy="6217920"/>
          </a:xfrm>
          <a:prstGeom prst="rect">
            <a:avLst/>
          </a:prstGeom>
        </p:spPr>
      </p:pic>
      <p:sp>
        <p:nvSpPr>
          <p:cNvPr id="5" name="Date Placeholder 4"/>
          <p:cNvSpPr>
            <a:spLocks noGrp="1"/>
          </p:cNvSpPr>
          <p:nvPr>
            <p:ph type="dt" sz="half" idx="10"/>
          </p:nvPr>
        </p:nvSpPr>
        <p:spPr/>
        <p:txBody>
          <a:bodyPr/>
          <a:lstStyle/>
          <a:p>
            <a:r>
              <a:rPr lang="en-US"/>
              <a:t>1/1/20</a:t>
            </a:r>
          </a:p>
        </p:txBody>
      </p:sp>
      <p:sp>
        <p:nvSpPr>
          <p:cNvPr id="7" name="Slide Number Placeholder 6"/>
          <p:cNvSpPr>
            <a:spLocks noGrp="1"/>
          </p:cNvSpPr>
          <p:nvPr>
            <p:ph type="sldNum" sz="quarter" idx="12"/>
          </p:nvPr>
        </p:nvSpPr>
        <p:spPr/>
        <p:txBody>
          <a:bodyPr/>
          <a:lstStyle/>
          <a:p>
            <a:fld id="{A86DC3C0-80BF-FC4D-BE0C-25AD1038F306}" type="slidenum">
              <a:rPr lang="en-US" smtClean="0"/>
              <a:t>20</a:t>
            </a:fld>
            <a:endParaRPr lang="en-US"/>
          </a:p>
        </p:txBody>
      </p:sp>
    </p:spTree>
    <p:extLst>
      <p:ext uri="{BB962C8B-B14F-4D97-AF65-F5344CB8AC3E}">
        <p14:creationId xmlns:p14="http://schemas.microsoft.com/office/powerpoint/2010/main" val="2624034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273283"/>
            <a:ext cx="9052560" cy="6998843"/>
          </a:xfrm>
        </p:spPr>
        <p:txBody>
          <a:bodyPr>
            <a:normAutofit/>
          </a:bodyPr>
          <a:lstStyle/>
          <a:p>
            <a:pPr marL="0" indent="0">
              <a:buNone/>
            </a:pPr>
            <a:r>
              <a:rPr lang="en-US" sz="2200" b="1" dirty="0"/>
              <a:t>ASPIRE Trial:  Safety </a:t>
            </a:r>
          </a:p>
          <a:p>
            <a:pPr marL="0" indent="0">
              <a:buNone/>
            </a:pPr>
            <a:endParaRPr lang="en-US" sz="1300" dirty="0"/>
          </a:p>
          <a:p>
            <a:r>
              <a:rPr lang="en-US" sz="1800" dirty="0"/>
              <a:t>Safety endpoints are not identified in main body of the manuscript but are mentioned in the footnote of Table 2. </a:t>
            </a:r>
          </a:p>
          <a:p>
            <a:r>
              <a:rPr lang="en-US" sz="1800" dirty="0"/>
              <a:t>Methods of analysis for safety endpoints are not identified in main body of the manuscript. These were limited to descriptive statistics and chi-square tests (check protocol). </a:t>
            </a:r>
          </a:p>
          <a:p>
            <a:pPr marL="0" indent="0">
              <a:buNone/>
            </a:pPr>
            <a:endParaRPr lang="en-US" sz="1200" dirty="0"/>
          </a:p>
          <a:p>
            <a:pPr marL="0" indent="0">
              <a:buNone/>
            </a:pPr>
            <a:r>
              <a:rPr lang="en-US" sz="1800" b="1" dirty="0"/>
              <a:t>Findings </a:t>
            </a:r>
          </a:p>
          <a:p>
            <a:pPr marL="0" lvl="1" indent="0">
              <a:buNone/>
            </a:pPr>
            <a:r>
              <a:rPr lang="en-US" sz="1600" dirty="0"/>
              <a:t>There were no significant between-group differences in the frequency of the primary safety end points </a:t>
            </a:r>
          </a:p>
          <a:p>
            <a:pPr marL="0" lvl="1" indent="0">
              <a:buNone/>
            </a:pPr>
            <a:r>
              <a:rPr lang="en-US" sz="1600" dirty="0"/>
              <a:t>(Table 2, and Table S6 in the Supplementary </a:t>
            </a:r>
          </a:p>
          <a:p>
            <a:pPr marL="0" lvl="1" indent="0">
              <a:buNone/>
            </a:pPr>
            <a:r>
              <a:rPr lang="en-US" sz="1600" dirty="0"/>
              <a:t>Appendix) or in other adverse events </a:t>
            </a:r>
          </a:p>
          <a:p>
            <a:pPr marL="0" lvl="1" indent="0">
              <a:buNone/>
            </a:pPr>
            <a:r>
              <a:rPr lang="en-US" sz="1600" dirty="0">
                <a:solidFill>
                  <a:srgbClr val="008000"/>
                </a:solidFill>
              </a:rPr>
              <a:t>commonly detected </a:t>
            </a:r>
            <a:r>
              <a:rPr lang="en-US" sz="1600" dirty="0"/>
              <a:t>in the trial population.  </a:t>
            </a:r>
          </a:p>
          <a:p>
            <a:pPr marL="0" lvl="1" indent="0">
              <a:buNone/>
            </a:pPr>
            <a:endParaRPr lang="en-US" sz="1600" dirty="0"/>
          </a:p>
          <a:p>
            <a:pPr marL="0" indent="0">
              <a:buNone/>
            </a:pPr>
            <a:endParaRPr lang="en-US" sz="1600" dirty="0"/>
          </a:p>
        </p:txBody>
      </p:sp>
      <p:pic>
        <p:nvPicPr>
          <p:cNvPr id="7" name="Picture 6" descr="Image"/>
          <p:cNvPicPr>
            <a:picLocks noChangeAspect="1"/>
          </p:cNvPicPr>
          <p:nvPr/>
        </p:nvPicPr>
        <p:blipFill>
          <a:blip r:embed="rId3" cstate="print"/>
          <a:stretch>
            <a:fillRect/>
          </a:stretch>
        </p:blipFill>
        <p:spPr>
          <a:xfrm>
            <a:off x="4317830" y="3120321"/>
            <a:ext cx="5134534" cy="3912972"/>
          </a:xfrm>
          <a:prstGeom prst="rect">
            <a:avLst/>
          </a:prstGeom>
        </p:spPr>
      </p:pic>
      <p:sp>
        <p:nvSpPr>
          <p:cNvPr id="5" name="Date Placeholder 4"/>
          <p:cNvSpPr>
            <a:spLocks noGrp="1"/>
          </p:cNvSpPr>
          <p:nvPr>
            <p:ph type="dt" sz="half" idx="10"/>
          </p:nvPr>
        </p:nvSpPr>
        <p:spPr/>
        <p:txBody>
          <a:bodyPr/>
          <a:lstStyle/>
          <a:p>
            <a:r>
              <a:rPr lang="en-US"/>
              <a:t>1/1/20</a:t>
            </a:r>
          </a:p>
        </p:txBody>
      </p:sp>
      <p:sp>
        <p:nvSpPr>
          <p:cNvPr id="6" name="Slide Number Placeholder 5"/>
          <p:cNvSpPr>
            <a:spLocks noGrp="1"/>
          </p:cNvSpPr>
          <p:nvPr>
            <p:ph type="sldNum" sz="quarter" idx="12"/>
          </p:nvPr>
        </p:nvSpPr>
        <p:spPr/>
        <p:txBody>
          <a:bodyPr/>
          <a:lstStyle/>
          <a:p>
            <a:fld id="{A86DC3C0-80BF-FC4D-BE0C-25AD1038F306}" type="slidenum">
              <a:rPr lang="en-US" smtClean="0"/>
              <a:t>21</a:t>
            </a:fld>
            <a:endParaRPr lang="en-US"/>
          </a:p>
        </p:txBody>
      </p:sp>
    </p:spTree>
    <p:extLst>
      <p:ext uri="{BB962C8B-B14F-4D97-AF65-F5344CB8AC3E}">
        <p14:creationId xmlns:p14="http://schemas.microsoft.com/office/powerpoint/2010/main" val="2649788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317631" y="6768616"/>
            <a:ext cx="7400963" cy="187051"/>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731639" algn="l"/>
                <a:tab pos="1463278" algn="l"/>
                <a:tab pos="2194917" algn="l"/>
                <a:tab pos="2926557" algn="l"/>
                <a:tab pos="3658195" algn="l"/>
              </a:tabLst>
            </a:pPr>
            <a:r>
              <a:rPr lang="en-GB" sz="1200" b="1">
                <a:solidFill>
                  <a:srgbClr val="FFFFFF"/>
                </a:solidFill>
                <a:latin typeface="Arial" charset="0"/>
              </a:rPr>
              <a:t>Baeten JM et al. N Engl J Med 2016;375:2121-2132</a:t>
            </a:r>
            <a:endParaRPr lang="en-GB" sz="1200" b="1" dirty="0">
              <a:solidFill>
                <a:srgbClr val="FFFFFF"/>
              </a:solidFill>
              <a:latin typeface="Arial" charset="0"/>
            </a:endParaRPr>
          </a:p>
        </p:txBody>
      </p:sp>
      <p:sp>
        <p:nvSpPr>
          <p:cNvPr id="7" name="Content Placeholder 2"/>
          <p:cNvSpPr txBox="1">
            <a:spLocks/>
          </p:cNvSpPr>
          <p:nvPr/>
        </p:nvSpPr>
        <p:spPr>
          <a:xfrm>
            <a:off x="502920" y="273283"/>
            <a:ext cx="9052560" cy="6998843"/>
          </a:xfrm>
          <a:prstGeom prst="rect">
            <a:avLst/>
          </a:prstGeom>
        </p:spPr>
        <p:txBody>
          <a:bodyPr lIns="101882" tIns="50941" rIns="101882" bIns="50941">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b="1" dirty="0"/>
              <a:t>ASPIRE Trial:  Discussion of Analyses and Results  </a:t>
            </a:r>
          </a:p>
          <a:p>
            <a:pPr marL="0" indent="0">
              <a:buNone/>
            </a:pPr>
            <a:endParaRPr lang="en-US" sz="1300" dirty="0"/>
          </a:p>
          <a:p>
            <a:pPr marL="0" indent="0">
              <a:buNone/>
            </a:pPr>
            <a:r>
              <a:rPr lang="en-US" sz="1800" dirty="0"/>
              <a:t>The statistical methods for the </a:t>
            </a:r>
            <a:r>
              <a:rPr lang="en-US" sz="1800" dirty="0">
                <a:solidFill>
                  <a:srgbClr val="0000FF"/>
                </a:solidFill>
              </a:rPr>
              <a:t>efficacy</a:t>
            </a:r>
            <a:r>
              <a:rPr lang="en-US" sz="1800" dirty="0"/>
              <a:t> analysis did not mention the Kaplan-Meier plots shown in Figures 2 and 3. </a:t>
            </a:r>
          </a:p>
          <a:p>
            <a:r>
              <a:rPr lang="en-US" sz="1600" dirty="0"/>
              <a:t>Why not? What is the role of these plots relative to the Cox model? </a:t>
            </a:r>
          </a:p>
          <a:p>
            <a:r>
              <a:rPr lang="en-US" sz="1600" dirty="0"/>
              <a:t>Were efficacy analyses based on complete cases, LOCF, multiple imputation, or sensitivity analyses? </a:t>
            </a:r>
          </a:p>
          <a:p>
            <a:pPr marL="0" indent="0">
              <a:buNone/>
            </a:pPr>
            <a:endParaRPr lang="en-US" sz="1800" dirty="0"/>
          </a:p>
          <a:p>
            <a:pPr marL="0" indent="0">
              <a:buNone/>
            </a:pPr>
            <a:r>
              <a:rPr lang="en-US" sz="1800" dirty="0"/>
              <a:t>The statistical methods for the </a:t>
            </a:r>
            <a:r>
              <a:rPr lang="en-US" sz="1800" dirty="0">
                <a:solidFill>
                  <a:srgbClr val="0000FF"/>
                </a:solidFill>
              </a:rPr>
              <a:t>efficacy</a:t>
            </a:r>
            <a:r>
              <a:rPr lang="en-US" sz="1800" dirty="0"/>
              <a:t> analysis did not call for adjustment for baseline covariates but the Cox model would support such an analysis. </a:t>
            </a:r>
            <a:r>
              <a:rPr lang="en-US" sz="1600" dirty="0"/>
              <a:t>[See ref 158 of Austin (2010).]   </a:t>
            </a:r>
          </a:p>
          <a:p>
            <a:r>
              <a:rPr lang="en-US" sz="1600" dirty="0"/>
              <a:t>Would you have planned for any?  </a:t>
            </a:r>
          </a:p>
          <a:p>
            <a:r>
              <a:rPr lang="en-US" sz="1600" dirty="0"/>
              <a:t>Which baseline covariate(s) might make good candidate(s)?  </a:t>
            </a:r>
          </a:p>
          <a:p>
            <a:endParaRPr lang="en-US" sz="1800" dirty="0"/>
          </a:p>
          <a:p>
            <a:pPr marL="0" indent="0">
              <a:buNone/>
            </a:pPr>
            <a:r>
              <a:rPr lang="en-US" sz="1800" dirty="0">
                <a:solidFill>
                  <a:srgbClr val="0000FF"/>
                </a:solidFill>
              </a:rPr>
              <a:t>Safety</a:t>
            </a:r>
            <a:r>
              <a:rPr lang="en-US" sz="1800" dirty="0"/>
              <a:t> analyses were pretty limited in this trial. </a:t>
            </a:r>
          </a:p>
          <a:p>
            <a:r>
              <a:rPr lang="en-US" sz="1600" dirty="0"/>
              <a:t>Were they based on appropriate samples? </a:t>
            </a:r>
          </a:p>
          <a:p>
            <a:r>
              <a:rPr lang="en-US" sz="1600" dirty="0"/>
              <a:t>Were they satisfactory? </a:t>
            </a:r>
          </a:p>
          <a:p>
            <a:endParaRPr lang="en-US" sz="1800" dirty="0"/>
          </a:p>
          <a:p>
            <a:pPr marL="0" indent="0">
              <a:buNone/>
            </a:pPr>
            <a:r>
              <a:rPr lang="en-US" sz="1800" dirty="0"/>
              <a:t>Identify protocol changes made, including timing </a:t>
            </a:r>
          </a:p>
          <a:p>
            <a:pPr marL="0" indent="0">
              <a:buNone/>
            </a:pPr>
            <a:r>
              <a:rPr lang="en-US" sz="1800" dirty="0"/>
              <a:t>and documentation procedures used.  </a:t>
            </a:r>
          </a:p>
          <a:p>
            <a:pPr marL="0" indent="0">
              <a:buNone/>
            </a:pPr>
            <a:endParaRPr lang="en-US" sz="2000" dirty="0"/>
          </a:p>
          <a:p>
            <a:pPr marL="0" indent="0">
              <a:spcBef>
                <a:spcPts val="0"/>
              </a:spcBef>
              <a:buNone/>
            </a:pPr>
            <a:r>
              <a:rPr lang="en-US" sz="1900" i="1" dirty="0">
                <a:solidFill>
                  <a:srgbClr val="0000FF"/>
                </a:solidFill>
              </a:rPr>
              <a:t>Would this trial convince a skeptic that </a:t>
            </a:r>
          </a:p>
          <a:p>
            <a:pPr marL="0" indent="0">
              <a:spcBef>
                <a:spcPts val="0"/>
              </a:spcBef>
              <a:buNone/>
            </a:pPr>
            <a:r>
              <a:rPr lang="en-US" sz="1900" i="1" dirty="0" err="1">
                <a:solidFill>
                  <a:srgbClr val="0000FF"/>
                </a:solidFill>
              </a:rPr>
              <a:t>dapivirine</a:t>
            </a:r>
            <a:r>
              <a:rPr lang="en-US" sz="1900" i="1" dirty="0">
                <a:solidFill>
                  <a:srgbClr val="0000FF"/>
                </a:solidFill>
              </a:rPr>
              <a:t> rings are safe and effective for HIV-1</a:t>
            </a:r>
          </a:p>
          <a:p>
            <a:pPr marL="0" indent="0">
              <a:spcBef>
                <a:spcPts val="0"/>
              </a:spcBef>
              <a:buNone/>
            </a:pPr>
            <a:r>
              <a:rPr lang="en-US" sz="1900" i="1" dirty="0">
                <a:solidFill>
                  <a:srgbClr val="0000FF"/>
                </a:solidFill>
              </a:rPr>
              <a:t>prevention among child-bearing women?  </a:t>
            </a:r>
          </a:p>
        </p:txBody>
      </p:sp>
      <p:pic>
        <p:nvPicPr>
          <p:cNvPr id="8" name="Picture 7" descr="Screen Shot 2018-01-01 at 4.01.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472" y="4842531"/>
            <a:ext cx="4001008" cy="2429595"/>
          </a:xfrm>
          <a:prstGeom prst="rect">
            <a:avLst/>
          </a:prstGeom>
        </p:spPr>
      </p:pic>
      <p:sp>
        <p:nvSpPr>
          <p:cNvPr id="2" name="Date Placeholder 1"/>
          <p:cNvSpPr>
            <a:spLocks noGrp="1"/>
          </p:cNvSpPr>
          <p:nvPr>
            <p:ph type="dt" sz="half" idx="10"/>
          </p:nvPr>
        </p:nvSpPr>
        <p:spPr/>
        <p:txBody>
          <a:bodyPr/>
          <a:lstStyle/>
          <a:p>
            <a:r>
              <a:rPr lang="en-US"/>
              <a:t>1/1/20</a:t>
            </a:r>
          </a:p>
        </p:txBody>
      </p:sp>
      <p:sp>
        <p:nvSpPr>
          <p:cNvPr id="3" name="Slide Number Placeholder 2"/>
          <p:cNvSpPr>
            <a:spLocks noGrp="1"/>
          </p:cNvSpPr>
          <p:nvPr>
            <p:ph type="sldNum" sz="quarter" idx="12"/>
          </p:nvPr>
        </p:nvSpPr>
        <p:spPr/>
        <p:txBody>
          <a:bodyPr/>
          <a:lstStyle/>
          <a:p>
            <a:fld id="{A86DC3C0-80BF-FC4D-BE0C-25AD1038F306}" type="slidenum">
              <a:rPr lang="en-US" smtClean="0"/>
              <a:t>22</a:t>
            </a:fld>
            <a:endParaRPr lang="en-US"/>
          </a:p>
        </p:txBody>
      </p:sp>
    </p:spTree>
    <p:extLst>
      <p:ext uri="{BB962C8B-B14F-4D97-AF65-F5344CB8AC3E}">
        <p14:creationId xmlns:p14="http://schemas.microsoft.com/office/powerpoint/2010/main" val="362815102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502920" y="273283"/>
            <a:ext cx="9052560" cy="6998843"/>
          </a:xfrm>
          <a:prstGeom prst="rect">
            <a:avLst/>
          </a:prstGeom>
        </p:spPr>
        <p:txBody>
          <a:bodyPr lIns="101882" tIns="50941" rIns="101882" bIns="50941">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700" b="1" dirty="0"/>
              <a:t>ASPIRE Trial:  </a:t>
            </a:r>
            <a:r>
              <a:rPr lang="en-US" sz="2500" b="1" dirty="0"/>
              <a:t>Execution of the Trial</a:t>
            </a:r>
          </a:p>
          <a:p>
            <a:pPr marL="0" indent="0">
              <a:buNone/>
            </a:pPr>
            <a:endParaRPr lang="en-US" sz="1300" b="1" dirty="0">
              <a:solidFill>
                <a:srgbClr val="008000"/>
              </a:solidFill>
              <a:sym typeface="Wingdings"/>
            </a:endParaRPr>
          </a:p>
          <a:p>
            <a:pPr marL="0" indent="0">
              <a:buNone/>
            </a:pPr>
            <a:r>
              <a:rPr lang="en-US" sz="2100" dirty="0">
                <a:solidFill>
                  <a:srgbClr val="008000"/>
                </a:solidFill>
              </a:rPr>
              <a:t>Clinicians and policymakers often distinguish between the </a:t>
            </a:r>
            <a:r>
              <a:rPr lang="en-US" sz="2100" i="1" dirty="0">
                <a:solidFill>
                  <a:srgbClr val="008000"/>
                </a:solidFill>
              </a:rPr>
              <a:t>efficacy </a:t>
            </a:r>
            <a:r>
              <a:rPr lang="en-US" sz="2100" dirty="0">
                <a:solidFill>
                  <a:srgbClr val="008000"/>
                </a:solidFill>
              </a:rPr>
              <a:t>and the </a:t>
            </a:r>
            <a:r>
              <a:rPr lang="en-US" sz="2100" i="1" dirty="0">
                <a:solidFill>
                  <a:srgbClr val="008000"/>
                </a:solidFill>
              </a:rPr>
              <a:t>effectiveness </a:t>
            </a:r>
            <a:r>
              <a:rPr lang="en-US" sz="2100" dirty="0">
                <a:solidFill>
                  <a:srgbClr val="008000"/>
                </a:solidFill>
              </a:rPr>
              <a:t>of an intervention. Efficacy trials (explanatory trials) determine whether an intervention produces the expected result under ideal circumstances. Effectiveness trials (pragmatic trials) measure the degree of beneficial effect under “real world” clinical settings. Hence, hypotheses and study designs of an effectiveness trial are formulated based on conditions of routine clinical practice and on outcomes essential for clinical decisions. </a:t>
            </a:r>
          </a:p>
          <a:p>
            <a:pPr marL="891471" lvl="2" indent="0" algn="r">
              <a:buNone/>
            </a:pPr>
            <a:r>
              <a:rPr lang="en-US" sz="1700" i="1" dirty="0">
                <a:solidFill>
                  <a:srgbClr val="008000"/>
                </a:solidFill>
                <a:hlinkClick r:id="rId3"/>
              </a:rPr>
              <a:t>https://www.ncbi.nlm.nih.gov/books/NBK44024/</a:t>
            </a:r>
            <a:r>
              <a:rPr lang="en-US" sz="1700" i="1" dirty="0">
                <a:solidFill>
                  <a:srgbClr val="008000"/>
                </a:solidFill>
              </a:rPr>
              <a:t> </a:t>
            </a:r>
          </a:p>
          <a:p>
            <a:pPr marL="0" indent="0">
              <a:buNone/>
            </a:pPr>
            <a:endParaRPr lang="en-US" sz="1400" dirty="0"/>
          </a:p>
          <a:p>
            <a:pPr marL="0" indent="-305647">
              <a:lnSpc>
                <a:spcPct val="110000"/>
              </a:lnSpc>
              <a:spcBef>
                <a:spcPts val="0"/>
              </a:spcBef>
            </a:pPr>
            <a:r>
              <a:rPr lang="en-US" sz="2000" dirty="0"/>
              <a:t>VOICE Trial – Failed to show that the </a:t>
            </a:r>
            <a:r>
              <a:rPr lang="en-US" sz="2000" dirty="0" err="1"/>
              <a:t>dapivirine</a:t>
            </a:r>
            <a:r>
              <a:rPr lang="en-US" sz="2000" dirty="0"/>
              <a:t> ring was effective in the study settings: Lab specimens from VOICE participants showed that adherence was lower than self-reports. </a:t>
            </a:r>
          </a:p>
          <a:p>
            <a:pPr marL="0" indent="-305647">
              <a:lnSpc>
                <a:spcPct val="110000"/>
              </a:lnSpc>
              <a:spcBef>
                <a:spcPts val="0"/>
              </a:spcBef>
              <a:buNone/>
            </a:pPr>
            <a:endParaRPr lang="en-US" sz="1400" dirty="0"/>
          </a:p>
          <a:p>
            <a:pPr marL="0" indent="-305647">
              <a:lnSpc>
                <a:spcPct val="110000"/>
              </a:lnSpc>
              <a:spcBef>
                <a:spcPts val="0"/>
              </a:spcBef>
            </a:pPr>
            <a:r>
              <a:rPr lang="en-US" sz="2000" dirty="0"/>
              <a:t>Since </a:t>
            </a:r>
            <a:r>
              <a:rPr lang="en-US" sz="2000" dirty="0" err="1"/>
              <a:t>dapivirine</a:t>
            </a:r>
            <a:r>
              <a:rPr lang="en-US" sz="2000" dirty="0"/>
              <a:t> works well in other settings, the question of efficacy remained open. </a:t>
            </a:r>
          </a:p>
          <a:p>
            <a:pPr marL="0" indent="-305647">
              <a:lnSpc>
                <a:spcPct val="110000"/>
              </a:lnSpc>
              <a:spcBef>
                <a:spcPts val="0"/>
              </a:spcBef>
              <a:buNone/>
            </a:pPr>
            <a:endParaRPr lang="en-US" sz="1400" dirty="0"/>
          </a:p>
          <a:p>
            <a:pPr marL="0" indent="0">
              <a:buNone/>
            </a:pPr>
            <a:r>
              <a:rPr lang="en-US" sz="2000" u="sng" dirty="0"/>
              <a:t>Lecture 1 said </a:t>
            </a:r>
            <a:r>
              <a:rPr lang="en-US" sz="2000" dirty="0"/>
              <a:t>:  </a:t>
            </a:r>
          </a:p>
          <a:p>
            <a:pPr marL="0" indent="0">
              <a:spcBef>
                <a:spcPts val="0"/>
              </a:spcBef>
              <a:buNone/>
            </a:pPr>
            <a:r>
              <a:rPr lang="en-US" sz="1900" dirty="0"/>
              <a:t>The best basis for assessing the causal effect of treatment, and that which will satisfy skeptics, is inference based on randomization. </a:t>
            </a:r>
          </a:p>
          <a:p>
            <a:pPr>
              <a:spcBef>
                <a:spcPts val="0"/>
              </a:spcBef>
            </a:pPr>
            <a:r>
              <a:rPr lang="en-US" sz="1900" dirty="0"/>
              <a:t>They conducted a randomized experiment. </a:t>
            </a:r>
          </a:p>
          <a:p>
            <a:pPr>
              <a:spcBef>
                <a:spcPts val="0"/>
              </a:spcBef>
            </a:pPr>
            <a:r>
              <a:rPr lang="en-US" sz="1900" dirty="0">
                <a:solidFill>
                  <a:srgbClr val="000000"/>
                </a:solidFill>
              </a:rPr>
              <a:t>If they have complete data, </a:t>
            </a:r>
            <a:r>
              <a:rPr lang="en-US" sz="1900" dirty="0"/>
              <a:t>they can draw valid causal conclusions from a trial if they perform  </a:t>
            </a:r>
          </a:p>
          <a:p>
            <a:pPr lvl="1"/>
            <a:r>
              <a:rPr lang="en-US" sz="1800" dirty="0"/>
              <a:t>A simple direct comparison of responses </a:t>
            </a:r>
          </a:p>
          <a:p>
            <a:pPr lvl="1"/>
            <a:r>
              <a:rPr lang="en-US" sz="1800" dirty="0"/>
              <a:t>for all randomized subjects (no missing data!) </a:t>
            </a:r>
          </a:p>
          <a:p>
            <a:pPr lvl="1"/>
            <a:r>
              <a:rPr lang="en-US" sz="1800" dirty="0"/>
              <a:t>analyzed according to their assigned treatment groups </a:t>
            </a:r>
          </a:p>
          <a:p>
            <a:pPr lvl="1"/>
            <a:r>
              <a:rPr lang="en-US" sz="1800" i="1" dirty="0">
                <a:solidFill>
                  <a:srgbClr val="0000FF"/>
                </a:solidFill>
              </a:rPr>
              <a:t>regardless of their adherence</a:t>
            </a:r>
            <a:r>
              <a:rPr lang="en-US" sz="1800" dirty="0"/>
              <a:t> to their assigned treatments.</a:t>
            </a:r>
          </a:p>
          <a:p>
            <a:pPr marL="509412" lvl="1" indent="0">
              <a:buNone/>
            </a:pPr>
            <a:endParaRPr lang="en-US" sz="1800" dirty="0"/>
          </a:p>
        </p:txBody>
      </p:sp>
      <p:sp>
        <p:nvSpPr>
          <p:cNvPr id="2" name="Date Placeholder 1"/>
          <p:cNvSpPr>
            <a:spLocks noGrp="1"/>
          </p:cNvSpPr>
          <p:nvPr>
            <p:ph type="dt" sz="half" idx="10"/>
          </p:nvPr>
        </p:nvSpPr>
        <p:spPr/>
        <p:txBody>
          <a:bodyPr/>
          <a:lstStyle/>
          <a:p>
            <a:r>
              <a:rPr lang="en-US"/>
              <a:t>1/1/20</a:t>
            </a:r>
          </a:p>
        </p:txBody>
      </p:sp>
      <p:sp>
        <p:nvSpPr>
          <p:cNvPr id="3" name="Slide Number Placeholder 2"/>
          <p:cNvSpPr>
            <a:spLocks noGrp="1"/>
          </p:cNvSpPr>
          <p:nvPr>
            <p:ph type="sldNum" sz="quarter" idx="12"/>
          </p:nvPr>
        </p:nvSpPr>
        <p:spPr/>
        <p:txBody>
          <a:bodyPr/>
          <a:lstStyle/>
          <a:p>
            <a:fld id="{A86DC3C0-80BF-FC4D-BE0C-25AD1038F306}" type="slidenum">
              <a:rPr lang="en-US" smtClean="0"/>
              <a:t>23</a:t>
            </a:fld>
            <a:endParaRPr lang="en-US"/>
          </a:p>
        </p:txBody>
      </p:sp>
    </p:spTree>
    <p:extLst>
      <p:ext uri="{BB962C8B-B14F-4D97-AF65-F5344CB8AC3E}">
        <p14:creationId xmlns:p14="http://schemas.microsoft.com/office/powerpoint/2010/main" val="415665407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502920" y="273283"/>
            <a:ext cx="9052560" cy="6998843"/>
          </a:xfrm>
          <a:prstGeom prst="rect">
            <a:avLst/>
          </a:prstGeom>
        </p:spPr>
        <p:txBody>
          <a:bodyPr lIns="101882" tIns="50941" rIns="101882" bIns="50941">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500" b="1" dirty="0">
                <a:solidFill>
                  <a:schemeClr val="accent1"/>
                </a:solidFill>
              </a:rPr>
              <a:t>Other Thoughts:  Continuous Outcomes</a:t>
            </a:r>
          </a:p>
          <a:p>
            <a:pPr marL="0" indent="0">
              <a:buNone/>
            </a:pPr>
            <a:endParaRPr lang="en-US" sz="1300" dirty="0"/>
          </a:p>
          <a:p>
            <a:pPr marL="0" indent="0">
              <a:buNone/>
            </a:pPr>
            <a:r>
              <a:rPr lang="en-US" sz="2200" dirty="0"/>
              <a:t>Generally, we use statistical tests to compare means. </a:t>
            </a:r>
          </a:p>
          <a:p>
            <a:pPr>
              <a:buFontTx/>
              <a:buChar char="•"/>
            </a:pPr>
            <a:r>
              <a:rPr lang="en-US" sz="2200" dirty="0"/>
              <a:t>A Normal distribution is characterized by two independent parameters, the mean μ and standard deviation </a:t>
            </a:r>
            <a:r>
              <a:rPr lang="en-US" sz="2200" dirty="0" err="1"/>
              <a:t>σ</a:t>
            </a:r>
            <a:r>
              <a:rPr lang="en-US" sz="2200" dirty="0"/>
              <a:t>.   </a:t>
            </a:r>
          </a:p>
          <a:p>
            <a:pPr>
              <a:buFontTx/>
              <a:buChar char="•"/>
            </a:pPr>
            <a:r>
              <a:rPr lang="en-US" sz="2200" dirty="0"/>
              <a:t>When comparing samples, we want to assume </a:t>
            </a:r>
            <a:r>
              <a:rPr lang="en-US" sz="2200" dirty="0" err="1"/>
              <a:t>σ</a:t>
            </a:r>
            <a:r>
              <a:rPr lang="en-US" sz="2200" dirty="0"/>
              <a:t> is constant across groups so that we can focus on comparing means. Sometimes we can transform highly skewed data to achieve independence between μ and </a:t>
            </a:r>
            <a:r>
              <a:rPr lang="en-US" sz="2200" dirty="0" err="1"/>
              <a:t>σ</a:t>
            </a:r>
            <a:r>
              <a:rPr lang="en-US" sz="2200" dirty="0"/>
              <a:t>.   </a:t>
            </a:r>
          </a:p>
          <a:p>
            <a:pPr marL="0" indent="0">
              <a:buNone/>
            </a:pPr>
            <a:endParaRPr lang="en-US" sz="1300" dirty="0"/>
          </a:p>
        </p:txBody>
      </p:sp>
      <p:sp>
        <p:nvSpPr>
          <p:cNvPr id="2" name="Date Placeholder 1"/>
          <p:cNvSpPr>
            <a:spLocks noGrp="1"/>
          </p:cNvSpPr>
          <p:nvPr>
            <p:ph type="dt" sz="half" idx="10"/>
          </p:nvPr>
        </p:nvSpPr>
        <p:spPr/>
        <p:txBody>
          <a:bodyPr/>
          <a:lstStyle/>
          <a:p>
            <a:r>
              <a:rPr lang="en-US"/>
              <a:t>1/1/20</a:t>
            </a:r>
          </a:p>
        </p:txBody>
      </p:sp>
      <p:sp>
        <p:nvSpPr>
          <p:cNvPr id="3" name="Slide Number Placeholder 2"/>
          <p:cNvSpPr>
            <a:spLocks noGrp="1"/>
          </p:cNvSpPr>
          <p:nvPr>
            <p:ph type="sldNum" sz="quarter" idx="12"/>
          </p:nvPr>
        </p:nvSpPr>
        <p:spPr/>
        <p:txBody>
          <a:bodyPr/>
          <a:lstStyle/>
          <a:p>
            <a:fld id="{A86DC3C0-80BF-FC4D-BE0C-25AD1038F306}" type="slidenum">
              <a:rPr lang="en-US" smtClean="0"/>
              <a:t>24</a:t>
            </a:fld>
            <a:endParaRPr lang="en-US"/>
          </a:p>
        </p:txBody>
      </p:sp>
      <p:pic>
        <p:nvPicPr>
          <p:cNvPr id="6" name="Picture 5" descr="Screen Shot 2018-01-16 at 9.14.2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555" y="3618620"/>
            <a:ext cx="4434916" cy="3199638"/>
          </a:xfrm>
          <a:prstGeom prst="rect">
            <a:avLst/>
          </a:prstGeom>
        </p:spPr>
      </p:pic>
    </p:spTree>
    <p:extLst>
      <p:ext uri="{BB962C8B-B14F-4D97-AF65-F5344CB8AC3E}">
        <p14:creationId xmlns:p14="http://schemas.microsoft.com/office/powerpoint/2010/main" val="382802585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502920" y="273283"/>
            <a:ext cx="9052560" cy="6998843"/>
          </a:xfrm>
          <a:prstGeom prst="rect">
            <a:avLst/>
          </a:prstGeom>
        </p:spPr>
        <p:txBody>
          <a:bodyPr lIns="101882" tIns="50941" rIns="101882" bIns="50941">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500" b="1" dirty="0">
                <a:solidFill>
                  <a:srgbClr val="4F81BD"/>
                </a:solidFill>
              </a:rPr>
              <a:t>Continuous Outcomes – Within-group analyses </a:t>
            </a:r>
          </a:p>
          <a:p>
            <a:pPr marL="0" indent="0">
              <a:buNone/>
            </a:pPr>
            <a:endParaRPr lang="en-US" sz="1300" dirty="0"/>
          </a:p>
          <a:p>
            <a:pPr marL="0" indent="0">
              <a:buNone/>
            </a:pPr>
            <a:r>
              <a:rPr lang="en-US" sz="2000" i="1" dirty="0"/>
              <a:t>Example: </a:t>
            </a:r>
            <a:r>
              <a:rPr lang="en-US" sz="2000" dirty="0"/>
              <a:t>Serum triglyceride levels have a positive-skew distribution on the natural scale and a Normal distribution on the log scale.  </a:t>
            </a:r>
          </a:p>
          <a:p>
            <a:pPr marL="0" indent="0">
              <a:buNone/>
            </a:pPr>
            <a:endParaRPr lang="en-US" sz="2200" dirty="0"/>
          </a:p>
          <a:p>
            <a:pPr marL="0" indent="0">
              <a:buNone/>
            </a:pPr>
            <a:r>
              <a:rPr lang="en-US" sz="2000" dirty="0"/>
              <a:t>Compare </a:t>
            </a:r>
            <a:r>
              <a:rPr lang="en-US" sz="2000" i="1" dirty="0"/>
              <a:t>mean (95% CI) </a:t>
            </a:r>
            <a:r>
              <a:rPr lang="en-US" sz="2000" dirty="0"/>
              <a:t>by scale:</a:t>
            </a:r>
          </a:p>
          <a:p>
            <a:pPr>
              <a:buFontTx/>
              <a:buChar char="•"/>
            </a:pPr>
            <a:r>
              <a:rPr lang="en-US" sz="2000" dirty="0"/>
              <a:t>Natural: </a:t>
            </a:r>
            <a:r>
              <a:rPr lang="en-US" sz="2000" dirty="0">
                <a:solidFill>
                  <a:srgbClr val="0000FF"/>
                </a:solidFill>
              </a:rPr>
              <a:t>0.51 (0.48 – 0.54) </a:t>
            </a:r>
            <a:r>
              <a:rPr lang="en-US" sz="2000" dirty="0" err="1"/>
              <a:t>mmol</a:t>
            </a:r>
            <a:r>
              <a:rPr lang="en-US" sz="2000" dirty="0"/>
              <a:t>/L </a:t>
            </a:r>
            <a:r>
              <a:rPr lang="en-US" sz="2000" dirty="0">
                <a:solidFill>
                  <a:srgbClr val="0000FF"/>
                </a:solidFill>
                <a:sym typeface="Wingdings"/>
              </a:rPr>
              <a:t> CI width = 0.06 </a:t>
            </a:r>
            <a:endParaRPr lang="en-US" sz="2000" dirty="0">
              <a:solidFill>
                <a:srgbClr val="0000FF"/>
              </a:solidFill>
            </a:endParaRPr>
          </a:p>
          <a:p>
            <a:pPr>
              <a:buFontTx/>
              <a:buChar char="•"/>
            </a:pPr>
            <a:r>
              <a:rPr lang="en-US" sz="2000" dirty="0"/>
              <a:t>Log</a:t>
            </a:r>
            <a:r>
              <a:rPr lang="en-US" sz="2000" baseline="-25000" dirty="0">
                <a:solidFill>
                  <a:srgbClr val="FF0000"/>
                </a:solidFill>
              </a:rPr>
              <a:t>10</a:t>
            </a:r>
            <a:r>
              <a:rPr lang="en-US" sz="2000" dirty="0"/>
              <a:t>:  -0.33 (-0.35 – -0.31) </a:t>
            </a:r>
            <a:r>
              <a:rPr lang="is-IS" sz="2000" dirty="0"/>
              <a:t>… transform each value back to natural scale ... </a:t>
            </a:r>
            <a:r>
              <a:rPr lang="is-IS" sz="2000" dirty="0">
                <a:solidFill>
                  <a:srgbClr val="0000FF"/>
                </a:solidFill>
              </a:rPr>
              <a:t>0.47 (0.45 – 0.49) </a:t>
            </a:r>
            <a:r>
              <a:rPr lang="is-IS" sz="2000" dirty="0"/>
              <a:t>mmol/L </a:t>
            </a:r>
            <a:r>
              <a:rPr lang="en-US" sz="2000" dirty="0">
                <a:solidFill>
                  <a:srgbClr val="0000FF"/>
                </a:solidFill>
                <a:sym typeface="Wingdings"/>
              </a:rPr>
              <a:t> CI width = 0.04 </a:t>
            </a:r>
          </a:p>
          <a:p>
            <a:pPr>
              <a:buFontTx/>
              <a:buChar char="•"/>
            </a:pPr>
            <a:endParaRPr lang="en-US" sz="2200" dirty="0">
              <a:solidFill>
                <a:srgbClr val="0000FF"/>
              </a:solidFill>
              <a:sym typeface="Wingdings"/>
            </a:endParaRPr>
          </a:p>
          <a:p>
            <a:pPr>
              <a:spcBef>
                <a:spcPts val="0"/>
              </a:spcBef>
              <a:buFont typeface="Wingdings" charset="0"/>
              <a:buChar char="à"/>
            </a:pPr>
            <a:r>
              <a:rPr lang="en-US" sz="2000" dirty="0">
                <a:solidFill>
                  <a:srgbClr val="000000"/>
                </a:solidFill>
                <a:sym typeface="Wingdings"/>
              </a:rPr>
              <a:t>Statistical methods must report </a:t>
            </a:r>
          </a:p>
          <a:p>
            <a:pPr marL="0" indent="0">
              <a:spcBef>
                <a:spcPts val="0"/>
              </a:spcBef>
              <a:buNone/>
            </a:pPr>
            <a:r>
              <a:rPr lang="en-US" sz="2000" dirty="0">
                <a:solidFill>
                  <a:srgbClr val="000000"/>
                </a:solidFill>
                <a:sym typeface="Wingdings"/>
              </a:rPr>
              <a:t>use of the transformation. </a:t>
            </a:r>
          </a:p>
          <a:p>
            <a:pPr marL="0" indent="0">
              <a:spcBef>
                <a:spcPts val="0"/>
              </a:spcBef>
              <a:buNone/>
            </a:pPr>
            <a:endParaRPr lang="en-US" sz="2000" dirty="0">
              <a:solidFill>
                <a:srgbClr val="000000"/>
              </a:solidFill>
              <a:sym typeface="Wingdings"/>
            </a:endParaRPr>
          </a:p>
          <a:p>
            <a:pPr>
              <a:spcBef>
                <a:spcPts val="0"/>
              </a:spcBef>
              <a:buFont typeface="Wingdings" charset="0"/>
              <a:buChar char="à"/>
            </a:pPr>
            <a:r>
              <a:rPr lang="en-US" sz="2000" dirty="0">
                <a:solidFill>
                  <a:srgbClr val="000000"/>
                </a:solidFill>
                <a:sym typeface="Wingdings"/>
              </a:rPr>
              <a:t>The means differ. We refer to the</a:t>
            </a:r>
          </a:p>
          <a:p>
            <a:pPr marL="0" indent="0">
              <a:spcBef>
                <a:spcPts val="0"/>
              </a:spcBef>
              <a:buNone/>
            </a:pPr>
            <a:r>
              <a:rPr lang="en-US" sz="2000" dirty="0">
                <a:solidFill>
                  <a:srgbClr val="000000"/>
                </a:solidFill>
                <a:sym typeface="Wingdings"/>
              </a:rPr>
              <a:t>mean calculated on the log scale as </a:t>
            </a:r>
          </a:p>
          <a:p>
            <a:pPr marL="0" indent="0">
              <a:spcBef>
                <a:spcPts val="0"/>
              </a:spcBef>
              <a:buNone/>
            </a:pPr>
            <a:r>
              <a:rPr lang="en-US" sz="2000" dirty="0">
                <a:solidFill>
                  <a:srgbClr val="000000"/>
                </a:solidFill>
                <a:sym typeface="Wingdings"/>
              </a:rPr>
              <a:t>the geometric mean.</a:t>
            </a:r>
          </a:p>
          <a:p>
            <a:pPr marL="0" indent="0">
              <a:spcBef>
                <a:spcPts val="0"/>
              </a:spcBef>
              <a:buNone/>
            </a:pPr>
            <a:endParaRPr lang="en-US" sz="2000" dirty="0">
              <a:solidFill>
                <a:srgbClr val="000000"/>
              </a:solidFill>
              <a:sym typeface="Wingdings"/>
            </a:endParaRPr>
          </a:p>
          <a:p>
            <a:pPr marL="0" indent="0">
              <a:spcBef>
                <a:spcPts val="0"/>
              </a:spcBef>
              <a:buNone/>
            </a:pPr>
            <a:r>
              <a:rPr lang="en-US" sz="2000" dirty="0">
                <a:solidFill>
                  <a:srgbClr val="000000"/>
                </a:solidFill>
                <a:sym typeface="Wingdings"/>
              </a:rPr>
              <a:t> Transform a skewed outcome before </a:t>
            </a:r>
          </a:p>
          <a:p>
            <a:pPr marL="0" indent="0">
              <a:spcBef>
                <a:spcPts val="0"/>
              </a:spcBef>
              <a:buNone/>
            </a:pPr>
            <a:r>
              <a:rPr lang="en-US" sz="2000" dirty="0">
                <a:solidFill>
                  <a:srgbClr val="000000"/>
                </a:solidFill>
                <a:sym typeface="Wingdings"/>
              </a:rPr>
              <a:t>analyzing it via a regression model. </a:t>
            </a:r>
            <a:endParaRPr lang="en-US" sz="2000" dirty="0">
              <a:solidFill>
                <a:srgbClr val="000000"/>
              </a:solidFill>
            </a:endParaRPr>
          </a:p>
        </p:txBody>
      </p:sp>
      <p:sp>
        <p:nvSpPr>
          <p:cNvPr id="3" name="Date Placeholder 2"/>
          <p:cNvSpPr>
            <a:spLocks noGrp="1"/>
          </p:cNvSpPr>
          <p:nvPr>
            <p:ph type="dt" sz="half" idx="10"/>
          </p:nvPr>
        </p:nvSpPr>
        <p:spPr/>
        <p:txBody>
          <a:bodyPr/>
          <a:lstStyle/>
          <a:p>
            <a:r>
              <a:rPr lang="en-US"/>
              <a:t>1/1/20</a:t>
            </a:r>
          </a:p>
        </p:txBody>
      </p:sp>
      <p:sp>
        <p:nvSpPr>
          <p:cNvPr id="4" name="Slide Number Placeholder 3"/>
          <p:cNvSpPr>
            <a:spLocks noGrp="1"/>
          </p:cNvSpPr>
          <p:nvPr>
            <p:ph type="sldNum" sz="quarter" idx="12"/>
          </p:nvPr>
        </p:nvSpPr>
        <p:spPr/>
        <p:txBody>
          <a:bodyPr/>
          <a:lstStyle/>
          <a:p>
            <a:fld id="{A86DC3C0-80BF-FC4D-BE0C-25AD1038F306}" type="slidenum">
              <a:rPr lang="en-US" smtClean="0"/>
              <a:t>25</a:t>
            </a:fld>
            <a:endParaRPr lang="en-US"/>
          </a:p>
        </p:txBody>
      </p:sp>
      <p:pic>
        <p:nvPicPr>
          <p:cNvPr id="6" name="Picture 5" descr="Screen Shot 2018-01-16 at 9.14.2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564" y="3990447"/>
            <a:ext cx="4434916" cy="3199638"/>
          </a:xfrm>
          <a:prstGeom prst="rect">
            <a:avLst/>
          </a:prstGeom>
        </p:spPr>
      </p:pic>
    </p:spTree>
    <p:extLst>
      <p:ext uri="{BB962C8B-B14F-4D97-AF65-F5344CB8AC3E}">
        <p14:creationId xmlns:p14="http://schemas.microsoft.com/office/powerpoint/2010/main" val="121762682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502920" y="273283"/>
            <a:ext cx="9052560" cy="6998843"/>
          </a:xfrm>
          <a:prstGeom prst="rect">
            <a:avLst/>
          </a:prstGeom>
        </p:spPr>
        <p:txBody>
          <a:bodyPr lIns="101882" tIns="50941" rIns="101882" bIns="50941">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500" b="1" dirty="0">
                <a:solidFill>
                  <a:srgbClr val="4F81BD"/>
                </a:solidFill>
              </a:rPr>
              <a:t>Continuous Outcomes – Between-group analyses </a:t>
            </a:r>
          </a:p>
          <a:p>
            <a:pPr marL="0" indent="0">
              <a:buNone/>
            </a:pPr>
            <a:endParaRPr lang="en-US" sz="1300" dirty="0"/>
          </a:p>
          <a:p>
            <a:pPr marL="0" indent="0">
              <a:buNone/>
            </a:pPr>
            <a:r>
              <a:rPr lang="en-US" sz="2000" dirty="0"/>
              <a:t>When we want to compare groups with skewed distributions, we want to use the transformation that best achieves equal variances in each.  Then the assumption of equal variances used by the statistical test holds, and the test is valid.   </a:t>
            </a:r>
          </a:p>
          <a:p>
            <a:pPr marL="0" indent="0">
              <a:buNone/>
            </a:pPr>
            <a:endParaRPr lang="en-US" sz="1300" dirty="0"/>
          </a:p>
          <a:p>
            <a:pPr marL="0" indent="0">
              <a:buNone/>
            </a:pPr>
            <a:r>
              <a:rPr lang="en-US" sz="2000" i="1" dirty="0"/>
              <a:t>Example: </a:t>
            </a:r>
            <a:r>
              <a:rPr lang="en-US" sz="2000" dirty="0"/>
              <a:t>Bicep skinfold thickness (mm) </a:t>
            </a:r>
          </a:p>
          <a:p>
            <a:pPr marL="0" indent="0">
              <a:buNone/>
            </a:pPr>
            <a:r>
              <a:rPr lang="en-US" sz="2000" dirty="0"/>
              <a:t>If a log transformation is used*, we can calculate the </a:t>
            </a:r>
            <a:r>
              <a:rPr lang="en-US" sz="2000" i="1" dirty="0"/>
              <a:t>mean difference (95% CI) </a:t>
            </a:r>
            <a:r>
              <a:rPr lang="en-US" sz="2000" dirty="0"/>
              <a:t>on the log scale and transform </a:t>
            </a:r>
            <a:r>
              <a:rPr lang="is-IS" sz="2000" dirty="0"/>
              <a:t>each value back to natural scale ...</a:t>
            </a:r>
            <a:endParaRPr lang="en-US" sz="2000" dirty="0"/>
          </a:p>
          <a:p>
            <a:pPr>
              <a:buFontTx/>
              <a:buChar char="•"/>
            </a:pPr>
            <a:r>
              <a:rPr lang="en-US" sz="2000" dirty="0"/>
              <a:t>Log</a:t>
            </a:r>
            <a:r>
              <a:rPr lang="en-US" sz="2000" baseline="-25000" dirty="0">
                <a:solidFill>
                  <a:srgbClr val="FF0000"/>
                </a:solidFill>
              </a:rPr>
              <a:t>e</a:t>
            </a:r>
            <a:r>
              <a:rPr lang="en-US" sz="2000" dirty="0"/>
              <a:t>:  0.296 (-0.114 – 0.706) </a:t>
            </a:r>
            <a:r>
              <a:rPr lang="is-IS" sz="2000" dirty="0"/>
              <a:t>… transform each value back to natural scale ... </a:t>
            </a:r>
            <a:r>
              <a:rPr lang="is-IS" sz="2000" dirty="0">
                <a:solidFill>
                  <a:srgbClr val="0000FF"/>
                </a:solidFill>
              </a:rPr>
              <a:t>1.34 (0.89 – 2.03).  </a:t>
            </a:r>
          </a:p>
          <a:p>
            <a:pPr lvl="1">
              <a:buFontTx/>
              <a:buChar char="•"/>
            </a:pPr>
            <a:r>
              <a:rPr lang="is-IS" sz="1800" dirty="0">
                <a:solidFill>
                  <a:srgbClr val="0000FF"/>
                </a:solidFill>
              </a:rPr>
              <a:t>Mathematically, log(a) – log(b) = log(a/b). On log scale, H</a:t>
            </a:r>
            <a:r>
              <a:rPr lang="is-IS" sz="1800" baseline="-25000" dirty="0">
                <a:solidFill>
                  <a:srgbClr val="0000FF"/>
                </a:solidFill>
              </a:rPr>
              <a:t>0</a:t>
            </a:r>
            <a:r>
              <a:rPr lang="is-IS" sz="1800" dirty="0">
                <a:solidFill>
                  <a:srgbClr val="0000FF"/>
                </a:solidFill>
              </a:rPr>
              <a:t>: log(a) – log(b) = 0. </a:t>
            </a:r>
          </a:p>
          <a:p>
            <a:pPr lvl="1">
              <a:buFontTx/>
              <a:buChar char="•"/>
            </a:pPr>
            <a:r>
              <a:rPr lang="is-IS" sz="1800" dirty="0">
                <a:solidFill>
                  <a:srgbClr val="0000FF"/>
                </a:solidFill>
              </a:rPr>
              <a:t>Transformed back, yields the ratio of means. This relative measure is unitless. On natural scale, H</a:t>
            </a:r>
            <a:r>
              <a:rPr lang="is-IS" sz="1800" baseline="-25000" dirty="0">
                <a:solidFill>
                  <a:srgbClr val="0000FF"/>
                </a:solidFill>
              </a:rPr>
              <a:t>0</a:t>
            </a:r>
            <a:r>
              <a:rPr lang="is-IS" sz="1800" dirty="0">
                <a:solidFill>
                  <a:srgbClr val="0000FF"/>
                </a:solidFill>
              </a:rPr>
              <a:t>: a/b = 1. </a:t>
            </a:r>
          </a:p>
          <a:p>
            <a:r>
              <a:rPr lang="en-US" sz="2000" dirty="0">
                <a:solidFill>
                  <a:srgbClr val="0000FF"/>
                </a:solidFill>
                <a:sym typeface="Wingdings"/>
              </a:rPr>
              <a:t>Another way to report the results is to multiply the log-scale findings by 100%: 29.6% (-11.4% -- 70.6%). An advantage of </a:t>
            </a:r>
            <a:r>
              <a:rPr lang="en-US" sz="2000" i="1" dirty="0">
                <a:solidFill>
                  <a:srgbClr val="0000FF"/>
                </a:solidFill>
                <a:sym typeface="Wingdings"/>
              </a:rPr>
              <a:t>“log-based percentage difference”</a:t>
            </a:r>
            <a:r>
              <a:rPr lang="en-US" sz="2000" dirty="0">
                <a:solidFill>
                  <a:srgbClr val="0000FF"/>
                </a:solidFill>
                <a:sym typeface="Wingdings"/>
              </a:rPr>
              <a:t> is its symmetric interpretation:  </a:t>
            </a:r>
          </a:p>
          <a:p>
            <a:pPr lvl="1"/>
            <a:r>
              <a:rPr lang="en-US" sz="1800" dirty="0">
                <a:solidFill>
                  <a:srgbClr val="0000FF"/>
                </a:solidFill>
                <a:sym typeface="Wingdings"/>
              </a:rPr>
              <a:t>The mean of group B is 30% larger than the mean of group A. </a:t>
            </a:r>
          </a:p>
          <a:p>
            <a:pPr lvl="1"/>
            <a:r>
              <a:rPr lang="en-US" sz="1800" dirty="0">
                <a:solidFill>
                  <a:srgbClr val="0000FF"/>
                </a:solidFill>
                <a:sym typeface="Wingdings"/>
              </a:rPr>
              <a:t>Equivalently, the mean of group A is 30% as large as the mean of group B.   </a:t>
            </a:r>
          </a:p>
          <a:p>
            <a:pPr marL="0" indent="-254706">
              <a:spcBef>
                <a:spcPts val="0"/>
              </a:spcBef>
              <a:buNone/>
            </a:pPr>
            <a:endParaRPr lang="en-US" sz="1800" i="1" dirty="0">
              <a:sym typeface="Wingdings"/>
            </a:endParaRPr>
          </a:p>
          <a:p>
            <a:pPr marL="0" indent="-254706">
              <a:spcBef>
                <a:spcPts val="0"/>
              </a:spcBef>
              <a:buNone/>
            </a:pPr>
            <a:r>
              <a:rPr lang="en-US" sz="2000" i="1" dirty="0">
                <a:sym typeface="Wingdings"/>
              </a:rPr>
              <a:t>*Caution!</a:t>
            </a:r>
            <a:r>
              <a:rPr lang="en-US" sz="2000" dirty="0">
                <a:sym typeface="Wingdings"/>
              </a:rPr>
              <a:t> In general, if other transformations are used, the conversion back to the natural scale does not work. Thus results have to be presented on the transformed scale – which can be hard to interpret. </a:t>
            </a:r>
          </a:p>
        </p:txBody>
      </p:sp>
      <p:sp>
        <p:nvSpPr>
          <p:cNvPr id="3" name="Date Placeholder 2"/>
          <p:cNvSpPr>
            <a:spLocks noGrp="1"/>
          </p:cNvSpPr>
          <p:nvPr>
            <p:ph type="dt" sz="half" idx="10"/>
          </p:nvPr>
        </p:nvSpPr>
        <p:spPr/>
        <p:txBody>
          <a:bodyPr/>
          <a:lstStyle/>
          <a:p>
            <a:r>
              <a:rPr lang="en-US"/>
              <a:t>1/1/20</a:t>
            </a:r>
          </a:p>
        </p:txBody>
      </p:sp>
      <p:sp>
        <p:nvSpPr>
          <p:cNvPr id="4" name="Slide Number Placeholder 3"/>
          <p:cNvSpPr>
            <a:spLocks noGrp="1"/>
          </p:cNvSpPr>
          <p:nvPr>
            <p:ph type="sldNum" sz="quarter" idx="12"/>
          </p:nvPr>
        </p:nvSpPr>
        <p:spPr/>
        <p:txBody>
          <a:bodyPr/>
          <a:lstStyle/>
          <a:p>
            <a:fld id="{A86DC3C0-80BF-FC4D-BE0C-25AD1038F306}" type="slidenum">
              <a:rPr lang="en-US" smtClean="0"/>
              <a:t>26</a:t>
            </a:fld>
            <a:endParaRPr lang="en-US"/>
          </a:p>
        </p:txBody>
      </p:sp>
    </p:spTree>
    <p:extLst>
      <p:ext uri="{BB962C8B-B14F-4D97-AF65-F5344CB8AC3E}">
        <p14:creationId xmlns:p14="http://schemas.microsoft.com/office/powerpoint/2010/main" val="56407850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17635"/>
            <a:ext cx="9052560" cy="6425351"/>
          </a:xfrm>
        </p:spPr>
        <p:txBody>
          <a:bodyPr>
            <a:normAutofit/>
          </a:bodyPr>
          <a:lstStyle/>
          <a:p>
            <a:pPr marL="0" indent="0" algn="ctr">
              <a:spcBef>
                <a:spcPts val="0"/>
              </a:spcBef>
              <a:buNone/>
            </a:pPr>
            <a:r>
              <a:rPr lang="en-US" sz="2500" b="1" dirty="0"/>
              <a:t>Biostatistics 226, Winter 2020</a:t>
            </a:r>
            <a:endParaRPr lang="en-US" sz="2500" dirty="0"/>
          </a:p>
          <a:p>
            <a:pPr marL="0" indent="0" algn="ctr">
              <a:spcBef>
                <a:spcPts val="0"/>
              </a:spcBef>
              <a:buNone/>
            </a:pPr>
            <a:r>
              <a:rPr lang="en-US" sz="2500" dirty="0">
                <a:solidFill>
                  <a:schemeClr val="accent2"/>
                </a:solidFill>
              </a:rPr>
              <a:t>Review:  HW 1, Design of RCTs</a:t>
            </a:r>
          </a:p>
          <a:p>
            <a:pPr marL="0" indent="0">
              <a:spcBef>
                <a:spcPts val="1226"/>
              </a:spcBef>
              <a:buNone/>
            </a:pPr>
            <a:r>
              <a:rPr lang="en-US" sz="2400" u="sng" dirty="0"/>
              <a:t>HW Readings</a:t>
            </a:r>
          </a:p>
          <a:p>
            <a:r>
              <a:rPr lang="en-US" sz="2000" dirty="0">
                <a:hlinkClick r:id="rId2"/>
              </a:rPr>
              <a:t>White Horton 2011 MissingOutcomes</a:t>
            </a:r>
            <a:r>
              <a:rPr lang="en-US" sz="2000" dirty="0"/>
              <a:t> </a:t>
            </a:r>
            <a:r>
              <a:rPr lang="en-US" sz="1900" dirty="0"/>
              <a:t>– Strategy for intention to treat analysis with incomplete observations; promotes sensitivity analyses. </a:t>
            </a:r>
            <a:endParaRPr lang="en-US" sz="1900" i="1" dirty="0"/>
          </a:p>
          <a:p>
            <a:r>
              <a:rPr lang="en-US" sz="2000" dirty="0">
                <a:hlinkClick r:id="rId3"/>
              </a:rPr>
              <a:t>Wittes 2009 MissingOutcomes</a:t>
            </a:r>
            <a:r>
              <a:rPr lang="en-US" sz="2000" dirty="0"/>
              <a:t> </a:t>
            </a:r>
            <a:r>
              <a:rPr lang="en-US" sz="1900" dirty="0"/>
              <a:t>– This article focuses on prevention of missing data via high quality trial execution.  </a:t>
            </a:r>
          </a:p>
          <a:p>
            <a:pPr lvl="1"/>
            <a:r>
              <a:rPr lang="en-US" sz="1400" dirty="0"/>
              <a:t>Train investigators and study participants about the importance of completing the trial. </a:t>
            </a:r>
          </a:p>
          <a:p>
            <a:pPr lvl="1"/>
            <a:r>
              <a:rPr lang="en-US" sz="1400" dirty="0"/>
              <a:t>Use language in informed consent documents, protocols, and case report forms that distinguishes between stopping study medication and removal from the trial itself. </a:t>
            </a:r>
          </a:p>
          <a:p>
            <a:r>
              <a:rPr lang="en-US" sz="2000" dirty="0">
                <a:hlinkClick r:id="rId4"/>
              </a:rPr>
              <a:t>Vickers Altman 2013 Missing</a:t>
            </a:r>
            <a:r>
              <a:rPr lang="en-US" sz="2000" dirty="0"/>
              <a:t> </a:t>
            </a:r>
            <a:r>
              <a:rPr lang="en-US" sz="1900" dirty="0"/>
              <a:t>– Discusses strengths and weaknesses of multiple imputation, relative to complete case and LOCF analyses. Concludes: “Above all, analysis of missing data teaches us the importance of avoiding missing data in the first place.”</a:t>
            </a:r>
          </a:p>
          <a:p>
            <a:pPr marL="0" indent="0">
              <a:spcBef>
                <a:spcPts val="1226"/>
              </a:spcBef>
              <a:buNone/>
            </a:pPr>
            <a:endParaRPr lang="en-US" sz="2000" u="sng" dirty="0"/>
          </a:p>
          <a:p>
            <a:pPr>
              <a:spcBef>
                <a:spcPts val="1226"/>
              </a:spcBef>
            </a:pPr>
            <a:endParaRPr lang="en-US" sz="2000" u="sng" dirty="0"/>
          </a:p>
          <a:p>
            <a:pPr marL="0" indent="0">
              <a:spcBef>
                <a:spcPts val="1226"/>
              </a:spcBef>
              <a:buNone/>
            </a:pPr>
            <a:endParaRPr lang="en-US" sz="2000" dirty="0">
              <a:solidFill>
                <a:srgbClr val="FF0000"/>
              </a:solidFill>
            </a:endParaRPr>
          </a:p>
        </p:txBody>
      </p:sp>
      <p:sp>
        <p:nvSpPr>
          <p:cNvPr id="2" name="Date Placeholder 1"/>
          <p:cNvSpPr>
            <a:spLocks noGrp="1"/>
          </p:cNvSpPr>
          <p:nvPr>
            <p:ph type="dt" sz="half" idx="10"/>
          </p:nvPr>
        </p:nvSpPr>
        <p:spPr/>
        <p:txBody>
          <a:bodyPr/>
          <a:lstStyle/>
          <a:p>
            <a:r>
              <a:rPr lang="en-US" dirty="0"/>
              <a:t>1/1/20</a:t>
            </a:r>
          </a:p>
        </p:txBody>
      </p:sp>
      <p:sp>
        <p:nvSpPr>
          <p:cNvPr id="6" name="Slide Number Placeholder 5"/>
          <p:cNvSpPr>
            <a:spLocks noGrp="1"/>
          </p:cNvSpPr>
          <p:nvPr>
            <p:ph type="sldNum" sz="quarter" idx="12"/>
          </p:nvPr>
        </p:nvSpPr>
        <p:spPr/>
        <p:txBody>
          <a:bodyPr/>
          <a:lstStyle/>
          <a:p>
            <a:fld id="{A86DC3C0-80BF-FC4D-BE0C-25AD1038F306}" type="slidenum">
              <a:rPr lang="en-US" smtClean="0"/>
              <a:t>3</a:t>
            </a:fld>
            <a:endParaRPr lang="en-US"/>
          </a:p>
        </p:txBody>
      </p:sp>
    </p:spTree>
    <p:extLst>
      <p:ext uri="{BB962C8B-B14F-4D97-AF65-F5344CB8AC3E}">
        <p14:creationId xmlns:p14="http://schemas.microsoft.com/office/powerpoint/2010/main" val="3578190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17634"/>
            <a:ext cx="9052560" cy="6686229"/>
          </a:xfrm>
        </p:spPr>
        <p:txBody>
          <a:bodyPr>
            <a:normAutofit fontScale="47500" lnSpcReduction="20000"/>
          </a:bodyPr>
          <a:lstStyle/>
          <a:p>
            <a:pPr marL="0" indent="0" algn="ctr">
              <a:buNone/>
            </a:pPr>
            <a:r>
              <a:rPr lang="en-US" sz="5100" b="1" dirty="0"/>
              <a:t>Biostatistics 226, Winter 2020</a:t>
            </a:r>
            <a:endParaRPr lang="en-US" sz="5100" dirty="0"/>
          </a:p>
          <a:p>
            <a:pPr marL="0" indent="0">
              <a:buNone/>
            </a:pPr>
            <a:r>
              <a:rPr lang="en-US" dirty="0"/>
              <a:t> </a:t>
            </a:r>
            <a:endParaRPr lang="en-US" sz="2700" dirty="0"/>
          </a:p>
          <a:p>
            <a:pPr marL="0" indent="0">
              <a:spcBef>
                <a:spcPts val="1226"/>
              </a:spcBef>
              <a:buNone/>
            </a:pPr>
            <a:r>
              <a:rPr lang="en-US" sz="4200" u="sng" dirty="0"/>
              <a:t>Course Overview</a:t>
            </a:r>
            <a:endParaRPr lang="en-US" sz="4200" dirty="0"/>
          </a:p>
          <a:p>
            <a:pPr marL="0" indent="0">
              <a:spcBef>
                <a:spcPts val="1100"/>
              </a:spcBef>
              <a:buNone/>
            </a:pPr>
            <a:r>
              <a:rPr lang="en-US" sz="4800" dirty="0"/>
              <a:t>Jan 7 – Design of RCTs:  How to avoid bias and achieve valid results  </a:t>
            </a:r>
            <a:r>
              <a:rPr lang="en-US" sz="4800" i="1" dirty="0"/>
              <a:t> </a:t>
            </a:r>
            <a:endParaRPr lang="en-US" sz="4800" dirty="0"/>
          </a:p>
          <a:p>
            <a:pPr marL="0" indent="0">
              <a:spcBef>
                <a:spcPts val="1100"/>
              </a:spcBef>
              <a:buNone/>
            </a:pPr>
            <a:r>
              <a:rPr lang="en-US" sz="4800" dirty="0">
                <a:solidFill>
                  <a:srgbClr val="FF0000"/>
                </a:solidFill>
              </a:rPr>
              <a:t>Jan 14 – Analyses:  Baseline, Efficacy, and Safety    </a:t>
            </a:r>
          </a:p>
          <a:p>
            <a:pPr marL="0" indent="0">
              <a:spcBef>
                <a:spcPts val="1100"/>
              </a:spcBef>
              <a:buNone/>
            </a:pPr>
            <a:r>
              <a:rPr lang="en-US" sz="4800" dirty="0"/>
              <a:t>Jan 21 – Monitoring trials for efficacy, futility, and patient safety </a:t>
            </a:r>
            <a:endParaRPr lang="en-US" sz="4800" i="1" dirty="0"/>
          </a:p>
          <a:p>
            <a:pPr marL="0" indent="0">
              <a:spcBef>
                <a:spcPts val="1100"/>
              </a:spcBef>
              <a:buNone/>
            </a:pPr>
            <a:r>
              <a:rPr lang="en-US" sz="4800" dirty="0"/>
              <a:t>Jan 28 – Cluster Randomized Trials</a:t>
            </a:r>
            <a:endParaRPr lang="en-US" sz="4800" i="1" dirty="0"/>
          </a:p>
          <a:p>
            <a:pPr marL="0" indent="0">
              <a:spcBef>
                <a:spcPts val="1100"/>
              </a:spcBef>
              <a:buNone/>
            </a:pPr>
            <a:r>
              <a:rPr lang="en-US" sz="4800" dirty="0"/>
              <a:t>Feb 4 – Precision medicine I: SMART (Adaptive) Trials </a:t>
            </a:r>
            <a:endParaRPr lang="en-US" sz="4800" i="1" dirty="0"/>
          </a:p>
          <a:p>
            <a:pPr marL="0" indent="0">
              <a:spcBef>
                <a:spcPts val="1100"/>
              </a:spcBef>
              <a:buNone/>
            </a:pPr>
            <a:r>
              <a:rPr lang="en-US" sz="4800" dirty="0"/>
              <a:t>Feb 11 – TBA  </a:t>
            </a:r>
          </a:p>
          <a:p>
            <a:pPr marL="509412" lvl="1" indent="0">
              <a:buNone/>
            </a:pPr>
            <a:endParaRPr lang="en-US" i="1" dirty="0"/>
          </a:p>
          <a:p>
            <a:pPr marL="0" indent="0">
              <a:buNone/>
            </a:pPr>
            <a:r>
              <a:rPr lang="en-US" dirty="0"/>
              <a:t> </a:t>
            </a:r>
            <a:endParaRPr lang="en-US" sz="2200" dirty="0"/>
          </a:p>
          <a:p>
            <a:pPr marL="0" indent="0">
              <a:buNone/>
            </a:pPr>
            <a:r>
              <a:rPr lang="en-US" u="sng" dirty="0"/>
              <a:t>Textbook References</a:t>
            </a:r>
            <a:r>
              <a:rPr lang="en-US" dirty="0"/>
              <a:t>  </a:t>
            </a:r>
            <a:endParaRPr lang="en-US" sz="2700" dirty="0"/>
          </a:p>
          <a:p>
            <a:pPr marL="0" indent="0">
              <a:buNone/>
            </a:pPr>
            <a:r>
              <a:rPr lang="en-US" dirty="0"/>
              <a:t> </a:t>
            </a:r>
          </a:p>
          <a:p>
            <a:pPr marL="0" indent="0">
              <a:buNone/>
            </a:pPr>
            <a:r>
              <a:rPr lang="en-US" dirty="0"/>
              <a:t>Friedman, </a:t>
            </a:r>
            <a:r>
              <a:rPr lang="en-US" dirty="0" err="1"/>
              <a:t>Furburg</a:t>
            </a:r>
            <a:r>
              <a:rPr lang="en-US" dirty="0"/>
              <a:t>, </a:t>
            </a:r>
            <a:r>
              <a:rPr lang="en-US" dirty="0" err="1"/>
              <a:t>DeMets</a:t>
            </a:r>
            <a:r>
              <a:rPr lang="en-US" dirty="0"/>
              <a:t>, </a:t>
            </a:r>
            <a:r>
              <a:rPr lang="en-US" dirty="0" err="1"/>
              <a:t>Reboussin</a:t>
            </a:r>
            <a:r>
              <a:rPr lang="en-US" dirty="0"/>
              <a:t>, Granger. </a:t>
            </a:r>
            <a:r>
              <a:rPr lang="en-US" i="1" dirty="0"/>
              <a:t>Fundamental of Clinical Trials, 5th edition</a:t>
            </a:r>
            <a:r>
              <a:rPr lang="en-US" dirty="0"/>
              <a:t>, 2015.  </a:t>
            </a:r>
          </a:p>
          <a:p>
            <a:pPr marL="0" indent="0">
              <a:buNone/>
            </a:pPr>
            <a:r>
              <a:rPr lang="en-US" dirty="0"/>
              <a:t>e-copy:  </a:t>
            </a:r>
            <a:r>
              <a:rPr lang="nb-NO" dirty="0">
                <a:hlinkClick r:id="rId2"/>
              </a:rPr>
              <a:t>https://link.springer.com/book/10.1007%2F978-3-319-18539-2</a:t>
            </a:r>
            <a:r>
              <a:rPr lang="nb-NO" dirty="0"/>
              <a:t> </a:t>
            </a:r>
            <a:endParaRPr lang="en-US" dirty="0"/>
          </a:p>
          <a:p>
            <a:pPr marL="0" indent="0">
              <a:buNone/>
            </a:pPr>
            <a:r>
              <a:rPr lang="en-US" dirty="0">
                <a:solidFill>
                  <a:schemeClr val="accent2"/>
                </a:solidFill>
              </a:rPr>
              <a:t> </a:t>
            </a:r>
            <a:r>
              <a:rPr lang="en-US" dirty="0">
                <a:solidFill>
                  <a:schemeClr val="accent2"/>
                </a:solidFill>
                <a:sym typeface="Wingdings"/>
              </a:rPr>
              <a:t> Many chapters support Lecture 2 including “What is the Question?” through “Blinding,” “Participant Adherence,” “Issues in Data Analysis,” “Reporting and Interpretation,” and “Multicenter Trials.”   </a:t>
            </a:r>
            <a:endParaRPr lang="en-US" sz="3100" dirty="0">
              <a:solidFill>
                <a:schemeClr val="accent2"/>
              </a:solidFill>
            </a:endParaRPr>
          </a:p>
          <a:p>
            <a:pPr marL="0" indent="0">
              <a:buNone/>
            </a:pPr>
            <a:endParaRPr lang="en-US" dirty="0">
              <a:solidFill>
                <a:schemeClr val="accent2"/>
              </a:solidFill>
            </a:endParaRPr>
          </a:p>
          <a:p>
            <a:pPr marL="0" indent="0">
              <a:buNone/>
            </a:pPr>
            <a:r>
              <a:rPr lang="en-US" dirty="0"/>
              <a:t>Rosenbaum, Paul R. </a:t>
            </a:r>
            <a:r>
              <a:rPr lang="en-US" i="1" dirty="0"/>
              <a:t>Observation and experiment : An introduction to causal inference</a:t>
            </a:r>
            <a:r>
              <a:rPr lang="en-US" dirty="0"/>
              <a:t>, 2017. </a:t>
            </a:r>
          </a:p>
          <a:p>
            <a:pPr marL="0" indent="0">
              <a:buNone/>
            </a:pPr>
            <a:r>
              <a:rPr lang="en-US" dirty="0">
                <a:solidFill>
                  <a:srgbClr val="C0504D"/>
                </a:solidFill>
                <a:sym typeface="Wingdings"/>
              </a:rPr>
              <a:t> Chapters 1-3 support Lecture 1. </a:t>
            </a:r>
            <a:endParaRPr lang="en-US" dirty="0">
              <a:solidFill>
                <a:srgbClr val="C0504D"/>
              </a:solidFill>
            </a:endParaRPr>
          </a:p>
        </p:txBody>
      </p:sp>
      <p:sp>
        <p:nvSpPr>
          <p:cNvPr id="2" name="Date Placeholder 1"/>
          <p:cNvSpPr>
            <a:spLocks noGrp="1"/>
          </p:cNvSpPr>
          <p:nvPr>
            <p:ph type="dt" sz="half" idx="10"/>
          </p:nvPr>
        </p:nvSpPr>
        <p:spPr/>
        <p:txBody>
          <a:bodyPr/>
          <a:lstStyle/>
          <a:p>
            <a:r>
              <a:rPr lang="en-US"/>
              <a:t>1/1/20</a:t>
            </a:r>
            <a:endParaRPr lang="en-US" dirty="0"/>
          </a:p>
        </p:txBody>
      </p:sp>
      <p:sp>
        <p:nvSpPr>
          <p:cNvPr id="6" name="Slide Number Placeholder 5"/>
          <p:cNvSpPr>
            <a:spLocks noGrp="1"/>
          </p:cNvSpPr>
          <p:nvPr>
            <p:ph type="sldNum" sz="quarter" idx="12"/>
          </p:nvPr>
        </p:nvSpPr>
        <p:spPr/>
        <p:txBody>
          <a:bodyPr/>
          <a:lstStyle/>
          <a:p>
            <a:fld id="{A86DC3C0-80BF-FC4D-BE0C-25AD1038F306}" type="slidenum">
              <a:rPr lang="en-US" smtClean="0"/>
              <a:t>4</a:t>
            </a:fld>
            <a:endParaRPr lang="en-US"/>
          </a:p>
        </p:txBody>
      </p:sp>
    </p:spTree>
    <p:extLst>
      <p:ext uri="{BB962C8B-B14F-4D97-AF65-F5344CB8AC3E}">
        <p14:creationId xmlns:p14="http://schemas.microsoft.com/office/powerpoint/2010/main" val="1780130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17634"/>
            <a:ext cx="9052560" cy="6686229"/>
          </a:xfrm>
        </p:spPr>
        <p:txBody>
          <a:bodyPr>
            <a:normAutofit lnSpcReduction="10000"/>
          </a:bodyPr>
          <a:lstStyle/>
          <a:p>
            <a:pPr marL="0" indent="0" algn="ctr">
              <a:spcBef>
                <a:spcPts val="1226"/>
              </a:spcBef>
              <a:buNone/>
            </a:pPr>
            <a:r>
              <a:rPr lang="en-US" sz="2500" dirty="0">
                <a:solidFill>
                  <a:srgbClr val="C0504D"/>
                </a:solidFill>
              </a:rPr>
              <a:t>Feb 19 – Analyses:  Baseline, Efficacy, and Safety</a:t>
            </a:r>
          </a:p>
          <a:p>
            <a:pPr marL="0" indent="0">
              <a:spcBef>
                <a:spcPts val="1226"/>
              </a:spcBef>
              <a:buNone/>
            </a:pPr>
            <a:r>
              <a:rPr lang="en-US" sz="2000" u="sng" dirty="0"/>
              <a:t>More Resources</a:t>
            </a:r>
          </a:p>
          <a:p>
            <a:pPr>
              <a:spcBef>
                <a:spcPts val="1226"/>
              </a:spcBef>
            </a:pPr>
            <a:r>
              <a:rPr lang="en-US" sz="2000" dirty="0"/>
              <a:t>NEJM: RCT reports include study protocols. Can use as templates or examples. </a:t>
            </a:r>
          </a:p>
          <a:p>
            <a:pPr marL="509412" lvl="1" indent="0">
              <a:spcBef>
                <a:spcPts val="1226"/>
              </a:spcBef>
              <a:buNone/>
            </a:pPr>
            <a:r>
              <a:rPr lang="en-US" sz="1600" dirty="0">
                <a:solidFill>
                  <a:srgbClr val="008000"/>
                </a:solidFill>
              </a:rPr>
              <a:t>Study protocol documents all aspects of the trial. Avoids confusion and errors by ensuring that all parties involved in the trial have the same information. </a:t>
            </a:r>
          </a:p>
          <a:p>
            <a:pPr marL="509412" lvl="1" indent="0">
              <a:spcBef>
                <a:spcPts val="1226"/>
              </a:spcBef>
              <a:buNone/>
            </a:pPr>
            <a:r>
              <a:rPr lang="en-US" sz="1600" dirty="0"/>
              <a:t>Today’s Example:  Aspire Trial </a:t>
            </a:r>
            <a:r>
              <a:rPr lang="is-IS" sz="1600" dirty="0"/>
              <a:t>… </a:t>
            </a:r>
            <a:r>
              <a:rPr lang="en-US" sz="1600" dirty="0">
                <a:hlinkClick r:id="rId2"/>
              </a:rPr>
              <a:t>http://www.nejm.org/doi/full/10.1056/NEJMoa1506110</a:t>
            </a:r>
            <a:endParaRPr lang="en-US" sz="1600" dirty="0"/>
          </a:p>
          <a:p>
            <a:pPr>
              <a:spcBef>
                <a:spcPts val="1226"/>
              </a:spcBef>
            </a:pPr>
            <a:r>
              <a:rPr lang="en-US" sz="2000" u="sng" dirty="0">
                <a:hlinkClick r:id="rId3"/>
              </a:rPr>
              <a:t>http://www.consort-statement.org/</a:t>
            </a:r>
            <a:r>
              <a:rPr lang="en-US" sz="2000" u="sng" dirty="0"/>
              <a:t>  </a:t>
            </a:r>
          </a:p>
          <a:p>
            <a:pPr marL="445736" lvl="1" indent="0">
              <a:spcBef>
                <a:spcPts val="1226"/>
              </a:spcBef>
              <a:buNone/>
            </a:pPr>
            <a:r>
              <a:rPr lang="en-US" sz="1600" dirty="0">
                <a:solidFill>
                  <a:srgbClr val="008000"/>
                </a:solidFill>
              </a:rPr>
              <a:t>Methodically defines key elements of an RCT protocol. Academic approach.  </a:t>
            </a:r>
          </a:p>
          <a:p>
            <a:pPr marL="685800" lvl="1" indent="-228600">
              <a:spcBef>
                <a:spcPts val="1226"/>
              </a:spcBef>
              <a:buNone/>
            </a:pPr>
            <a:r>
              <a:rPr lang="en-US" sz="1600" dirty="0"/>
              <a:t>The </a:t>
            </a:r>
            <a:r>
              <a:rPr lang="en-US" sz="1600" dirty="0">
                <a:hlinkClick r:id="rId4"/>
              </a:rPr>
              <a:t>CONSORT Statement</a:t>
            </a:r>
            <a:r>
              <a:rPr lang="en-US" sz="1600" dirty="0"/>
              <a:t> </a:t>
            </a:r>
            <a:r>
              <a:rPr lang="en-US" sz="1600" i="1" dirty="0"/>
              <a:t>is an evidence-based, minimum set of recommendations for reporting randomized trials. </a:t>
            </a:r>
          </a:p>
          <a:p>
            <a:pPr marL="685800" lvl="1" indent="-228600">
              <a:spcBef>
                <a:spcPts val="1226"/>
              </a:spcBef>
              <a:buNone/>
            </a:pPr>
            <a:r>
              <a:rPr lang="en-US" sz="1600" dirty="0"/>
              <a:t>It offers a standard way for authors to prepare reports of trial findings, facilitating their complete and transparent reporting, and aiding their critical appraisal and interpretation</a:t>
            </a:r>
            <a:r>
              <a:rPr lang="en-US" sz="1600" i="1" dirty="0"/>
              <a:t>. </a:t>
            </a:r>
          </a:p>
          <a:p>
            <a:pPr marL="318383">
              <a:spcBef>
                <a:spcPts val="1226"/>
              </a:spcBef>
            </a:pPr>
            <a:r>
              <a:rPr lang="en-US" sz="2000" dirty="0">
                <a:hlinkClick r:id="rId5"/>
              </a:rPr>
              <a:t>https://prsinfo.clinicaltrials.gov/results_definitions.html</a:t>
            </a:r>
            <a:endParaRPr lang="en-US" sz="2000" dirty="0"/>
          </a:p>
          <a:p>
            <a:pPr marL="0" indent="0">
              <a:spcBef>
                <a:spcPts val="1226"/>
              </a:spcBef>
              <a:buNone/>
            </a:pPr>
            <a:r>
              <a:rPr lang="en-US" sz="1600" dirty="0"/>
              <a:t>	</a:t>
            </a:r>
            <a:r>
              <a:rPr lang="en-US" sz="1600" dirty="0">
                <a:solidFill>
                  <a:srgbClr val="008000"/>
                </a:solidFill>
              </a:rPr>
              <a:t>Standards used by </a:t>
            </a:r>
            <a:r>
              <a:rPr lang="en-US" sz="1600" dirty="0" err="1">
                <a:solidFill>
                  <a:srgbClr val="008000"/>
                </a:solidFill>
              </a:rPr>
              <a:t>clinicaltrials.gov</a:t>
            </a:r>
            <a:r>
              <a:rPr lang="en-US" sz="1600" dirty="0">
                <a:solidFill>
                  <a:srgbClr val="008000"/>
                </a:solidFill>
              </a:rPr>
              <a:t>.  FDA approach.  </a:t>
            </a:r>
          </a:p>
          <a:p>
            <a:pPr marL="0" indent="0">
              <a:spcBef>
                <a:spcPts val="0"/>
              </a:spcBef>
              <a:buNone/>
            </a:pPr>
            <a:endParaRPr lang="en-US" sz="1600" dirty="0"/>
          </a:p>
          <a:p>
            <a:pPr marL="764118" lvl="1">
              <a:spcBef>
                <a:spcPts val="0"/>
              </a:spcBef>
              <a:buFont typeface="+mj-lt"/>
              <a:buAutoNum type="arabicPeriod"/>
            </a:pPr>
            <a:r>
              <a:rPr lang="en-US" sz="1600" i="1" dirty="0"/>
              <a:t>Participant flow </a:t>
            </a:r>
          </a:p>
          <a:p>
            <a:pPr marL="764118" lvl="1">
              <a:spcBef>
                <a:spcPts val="0"/>
              </a:spcBef>
              <a:buFont typeface="+mj-lt"/>
              <a:buAutoNum type="arabicPeriod"/>
            </a:pPr>
            <a:r>
              <a:rPr lang="en-US" sz="1600" i="1" dirty="0"/>
              <a:t>Baseline data </a:t>
            </a:r>
          </a:p>
          <a:p>
            <a:pPr marL="764118" lvl="1">
              <a:spcBef>
                <a:spcPts val="0"/>
              </a:spcBef>
              <a:buFont typeface="+mj-lt"/>
              <a:buAutoNum type="arabicPeriod"/>
            </a:pPr>
            <a:r>
              <a:rPr lang="en-US" sz="1600" i="1" dirty="0"/>
              <a:t>Outcome measures</a:t>
            </a:r>
          </a:p>
          <a:p>
            <a:pPr marL="764118" lvl="1">
              <a:spcBef>
                <a:spcPts val="0"/>
              </a:spcBef>
              <a:buFont typeface="+mj-lt"/>
              <a:buAutoNum type="arabicPeriod"/>
            </a:pPr>
            <a:r>
              <a:rPr lang="en-US" sz="1600" i="1" dirty="0"/>
              <a:t>Adverse event information</a:t>
            </a:r>
          </a:p>
          <a:p>
            <a:pPr marL="445735" lvl="1" indent="0">
              <a:spcBef>
                <a:spcPts val="0"/>
              </a:spcBef>
              <a:buNone/>
            </a:pPr>
            <a:endParaRPr lang="en-US" sz="1600" i="1" dirty="0"/>
          </a:p>
          <a:p>
            <a:pPr marL="318382">
              <a:spcBef>
                <a:spcPts val="0"/>
              </a:spcBef>
            </a:pPr>
            <a:r>
              <a:rPr lang="en-US" sz="2100" dirty="0">
                <a:hlinkClick r:id="rId6"/>
              </a:rPr>
              <a:t>https://www.nist.gov/programs-projects/nist-randomness-beacon</a:t>
            </a:r>
            <a:r>
              <a:rPr lang="en-US" sz="2100" dirty="0"/>
              <a:t> </a:t>
            </a:r>
            <a:endParaRPr lang="en-US" sz="2000" u="sng" dirty="0"/>
          </a:p>
          <a:p>
            <a:pPr marL="0" indent="0">
              <a:spcBef>
                <a:spcPts val="1226"/>
              </a:spcBef>
              <a:buNone/>
            </a:pPr>
            <a:endParaRPr lang="en-US" sz="2000" dirty="0">
              <a:solidFill>
                <a:srgbClr val="FF0000"/>
              </a:solidFill>
            </a:endParaRPr>
          </a:p>
        </p:txBody>
      </p:sp>
      <p:sp>
        <p:nvSpPr>
          <p:cNvPr id="2" name="Date Placeholder 1"/>
          <p:cNvSpPr>
            <a:spLocks noGrp="1"/>
          </p:cNvSpPr>
          <p:nvPr>
            <p:ph type="dt" sz="half" idx="10"/>
          </p:nvPr>
        </p:nvSpPr>
        <p:spPr/>
        <p:txBody>
          <a:bodyPr/>
          <a:lstStyle/>
          <a:p>
            <a:r>
              <a:rPr lang="en-US"/>
              <a:t>1/1/20</a:t>
            </a:r>
          </a:p>
        </p:txBody>
      </p:sp>
      <p:sp>
        <p:nvSpPr>
          <p:cNvPr id="6" name="Slide Number Placeholder 5"/>
          <p:cNvSpPr>
            <a:spLocks noGrp="1"/>
          </p:cNvSpPr>
          <p:nvPr>
            <p:ph type="sldNum" sz="quarter" idx="12"/>
          </p:nvPr>
        </p:nvSpPr>
        <p:spPr/>
        <p:txBody>
          <a:bodyPr/>
          <a:lstStyle/>
          <a:p>
            <a:fld id="{A86DC3C0-80BF-FC4D-BE0C-25AD1038F306}" type="slidenum">
              <a:rPr lang="en-US" smtClean="0"/>
              <a:t>5</a:t>
            </a:fld>
            <a:endParaRPr lang="en-US"/>
          </a:p>
        </p:txBody>
      </p:sp>
    </p:spTree>
    <p:extLst>
      <p:ext uri="{BB962C8B-B14F-4D97-AF65-F5344CB8AC3E}">
        <p14:creationId xmlns:p14="http://schemas.microsoft.com/office/powerpoint/2010/main" val="1021206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273283"/>
            <a:ext cx="9052560" cy="6998843"/>
          </a:xfrm>
        </p:spPr>
        <p:txBody>
          <a:bodyPr>
            <a:normAutofit/>
          </a:bodyPr>
          <a:lstStyle/>
          <a:p>
            <a:pPr marL="0" indent="0">
              <a:spcBef>
                <a:spcPts val="0"/>
              </a:spcBef>
              <a:buNone/>
            </a:pPr>
            <a:r>
              <a:rPr lang="en-US" sz="2800" b="1" dirty="0">
                <a:solidFill>
                  <a:schemeClr val="accent1"/>
                </a:solidFill>
              </a:rPr>
              <a:t>What is the objective of the research study?  </a:t>
            </a:r>
            <a:endParaRPr lang="en-US" sz="2800" dirty="0">
              <a:solidFill>
                <a:schemeClr val="accent1"/>
              </a:solidFill>
            </a:endParaRPr>
          </a:p>
          <a:p>
            <a:pPr lvl="0">
              <a:buFont typeface="Wingdings" charset="0"/>
              <a:buChar char="à"/>
            </a:pPr>
            <a:r>
              <a:rPr lang="en-US" sz="2000" dirty="0">
                <a:solidFill>
                  <a:schemeClr val="accent1"/>
                </a:solidFill>
              </a:rPr>
              <a:t>A research question arises within the context of a research program.  Each field makes progress in phases.</a:t>
            </a:r>
          </a:p>
          <a:p>
            <a:pPr marL="0" indent="0">
              <a:buNone/>
            </a:pPr>
            <a:endParaRPr lang="en-US" sz="1600" dirty="0">
              <a:solidFill>
                <a:schemeClr val="accent1"/>
              </a:solidFill>
            </a:endParaRPr>
          </a:p>
          <a:p>
            <a:pPr marL="0" indent="0">
              <a:buNone/>
            </a:pPr>
            <a:r>
              <a:rPr lang="en-US" sz="1600" dirty="0">
                <a:solidFill>
                  <a:schemeClr val="accent1"/>
                </a:solidFill>
              </a:rPr>
              <a:t> </a:t>
            </a:r>
          </a:p>
          <a:p>
            <a:pPr marL="0" indent="0">
              <a:buNone/>
            </a:pPr>
            <a:endParaRPr lang="en-US" sz="2200" dirty="0"/>
          </a:p>
          <a:p>
            <a:pPr marL="0" indent="0">
              <a:buNone/>
            </a:pPr>
            <a:endParaRPr lang="en-US" sz="2200" dirty="0"/>
          </a:p>
        </p:txBody>
      </p:sp>
      <p:pic>
        <p:nvPicPr>
          <p:cNvPr id="6" name="Picture 5" descr="Screen Shot 2018-01-15 at 2.56.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132" y="1669915"/>
            <a:ext cx="9324137" cy="5533949"/>
          </a:xfrm>
          <a:prstGeom prst="rect">
            <a:avLst/>
          </a:prstGeom>
        </p:spPr>
      </p:pic>
      <p:sp>
        <p:nvSpPr>
          <p:cNvPr id="2" name="Date Placeholder 1"/>
          <p:cNvSpPr>
            <a:spLocks noGrp="1"/>
          </p:cNvSpPr>
          <p:nvPr>
            <p:ph type="dt" sz="half" idx="10"/>
          </p:nvPr>
        </p:nvSpPr>
        <p:spPr/>
        <p:txBody>
          <a:bodyPr/>
          <a:lstStyle/>
          <a:p>
            <a:r>
              <a:rPr lang="en-US"/>
              <a:t>1/1/20</a:t>
            </a:r>
          </a:p>
        </p:txBody>
      </p:sp>
      <p:sp>
        <p:nvSpPr>
          <p:cNvPr id="7" name="Slide Number Placeholder 6"/>
          <p:cNvSpPr>
            <a:spLocks noGrp="1"/>
          </p:cNvSpPr>
          <p:nvPr>
            <p:ph type="sldNum" sz="quarter" idx="12"/>
          </p:nvPr>
        </p:nvSpPr>
        <p:spPr/>
        <p:txBody>
          <a:bodyPr/>
          <a:lstStyle/>
          <a:p>
            <a:fld id="{A86DC3C0-80BF-FC4D-BE0C-25AD1038F306}" type="slidenum">
              <a:rPr lang="en-US" smtClean="0"/>
              <a:t>6</a:t>
            </a:fld>
            <a:endParaRPr lang="en-US"/>
          </a:p>
        </p:txBody>
      </p:sp>
    </p:spTree>
    <p:extLst>
      <p:ext uri="{BB962C8B-B14F-4D97-AF65-F5344CB8AC3E}">
        <p14:creationId xmlns:p14="http://schemas.microsoft.com/office/powerpoint/2010/main" val="2741953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725946"/>
          </a:xfrm>
        </p:spPr>
        <p:txBody>
          <a:bodyPr>
            <a:noAutofit/>
          </a:bodyPr>
          <a:lstStyle/>
          <a:p>
            <a:pPr algn="l"/>
            <a:r>
              <a:rPr lang="en-US" sz="2700" b="1" dirty="0">
                <a:solidFill>
                  <a:schemeClr val="accent1"/>
                </a:solidFill>
              </a:rPr>
              <a:t>STAMPEDE:  A Multi-arm Multi-stage (MAMS) “platform” trial</a:t>
            </a:r>
            <a:br>
              <a:rPr lang="en-US" sz="2700" dirty="0">
                <a:solidFill>
                  <a:schemeClr val="accent1"/>
                </a:solidFill>
              </a:rPr>
            </a:br>
            <a:endParaRPr lang="en-US" sz="2700" dirty="0"/>
          </a:p>
        </p:txBody>
      </p:sp>
      <p:pic>
        <p:nvPicPr>
          <p:cNvPr id="6" name="Content Placeholder 5" descr="Screen Shot 2019-02-28 at 12.42.50 PM.png"/>
          <p:cNvPicPr>
            <a:picLocks noGrp="1" noChangeAspect="1"/>
          </p:cNvPicPr>
          <p:nvPr>
            <p:ph idx="1"/>
          </p:nvPr>
        </p:nvPicPr>
        <p:blipFill>
          <a:blip r:embed="rId2">
            <a:extLst>
              <a:ext uri="{28A0092B-C50C-407E-A947-70E740481C1C}">
                <a14:useLocalDpi xmlns:a14="http://schemas.microsoft.com/office/drawing/2010/main" val="0"/>
              </a:ext>
            </a:extLst>
          </a:blip>
          <a:srcRect t="540" b="540"/>
          <a:stretch>
            <a:fillRect/>
          </a:stretch>
        </p:blipFill>
        <p:spPr>
          <a:xfrm>
            <a:off x="503238" y="941388"/>
            <a:ext cx="9051925" cy="6002337"/>
          </a:xfrm>
        </p:spPr>
      </p:pic>
      <p:sp>
        <p:nvSpPr>
          <p:cNvPr id="4" name="Date Placeholder 3"/>
          <p:cNvSpPr>
            <a:spLocks noGrp="1"/>
          </p:cNvSpPr>
          <p:nvPr>
            <p:ph type="dt" sz="half" idx="10"/>
          </p:nvPr>
        </p:nvSpPr>
        <p:spPr/>
        <p:txBody>
          <a:bodyPr/>
          <a:lstStyle/>
          <a:p>
            <a:r>
              <a:rPr lang="en-US"/>
              <a:t>1/1/20</a:t>
            </a:r>
          </a:p>
        </p:txBody>
      </p:sp>
      <p:sp>
        <p:nvSpPr>
          <p:cNvPr id="5" name="Slide Number Placeholder 4"/>
          <p:cNvSpPr>
            <a:spLocks noGrp="1"/>
          </p:cNvSpPr>
          <p:nvPr>
            <p:ph type="sldNum" sz="quarter" idx="12"/>
          </p:nvPr>
        </p:nvSpPr>
        <p:spPr/>
        <p:txBody>
          <a:bodyPr/>
          <a:lstStyle/>
          <a:p>
            <a:fld id="{A86DC3C0-80BF-FC4D-BE0C-25AD1038F306}" type="slidenum">
              <a:rPr lang="en-US" smtClean="0"/>
              <a:t>7</a:t>
            </a:fld>
            <a:endParaRPr lang="en-US"/>
          </a:p>
        </p:txBody>
      </p:sp>
    </p:spTree>
    <p:extLst>
      <p:ext uri="{BB962C8B-B14F-4D97-AF65-F5344CB8AC3E}">
        <p14:creationId xmlns:p14="http://schemas.microsoft.com/office/powerpoint/2010/main" val="2243785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725946"/>
          </a:xfrm>
        </p:spPr>
        <p:txBody>
          <a:bodyPr>
            <a:noAutofit/>
          </a:bodyPr>
          <a:lstStyle/>
          <a:p>
            <a:pPr algn="l"/>
            <a:r>
              <a:rPr lang="en-US" sz="2700" b="1" dirty="0">
                <a:solidFill>
                  <a:schemeClr val="accent1"/>
                </a:solidFill>
              </a:rPr>
              <a:t>STAMPEDE:  A Multi-arm Multi-stage (MAMS) “platform” trial</a:t>
            </a:r>
            <a:br>
              <a:rPr lang="en-US" sz="2700" dirty="0">
                <a:solidFill>
                  <a:schemeClr val="accent1"/>
                </a:solidFill>
              </a:rPr>
            </a:br>
            <a:endParaRPr lang="en-US" sz="2700" dirty="0"/>
          </a:p>
        </p:txBody>
      </p:sp>
      <p:sp>
        <p:nvSpPr>
          <p:cNvPr id="4" name="Date Placeholder 3"/>
          <p:cNvSpPr>
            <a:spLocks noGrp="1"/>
          </p:cNvSpPr>
          <p:nvPr>
            <p:ph type="dt" sz="half" idx="10"/>
          </p:nvPr>
        </p:nvSpPr>
        <p:spPr/>
        <p:txBody>
          <a:bodyPr/>
          <a:lstStyle/>
          <a:p>
            <a:r>
              <a:rPr lang="en-US"/>
              <a:t>1/1/20</a:t>
            </a:r>
          </a:p>
        </p:txBody>
      </p:sp>
      <p:sp>
        <p:nvSpPr>
          <p:cNvPr id="5" name="Slide Number Placeholder 4"/>
          <p:cNvSpPr>
            <a:spLocks noGrp="1"/>
          </p:cNvSpPr>
          <p:nvPr>
            <p:ph type="sldNum" sz="quarter" idx="12"/>
          </p:nvPr>
        </p:nvSpPr>
        <p:spPr/>
        <p:txBody>
          <a:bodyPr/>
          <a:lstStyle/>
          <a:p>
            <a:fld id="{A86DC3C0-80BF-FC4D-BE0C-25AD1038F306}" type="slidenum">
              <a:rPr lang="en-US" smtClean="0"/>
              <a:t>8</a:t>
            </a:fld>
            <a:endParaRPr lang="en-US"/>
          </a:p>
        </p:txBody>
      </p:sp>
      <p:pic>
        <p:nvPicPr>
          <p:cNvPr id="8" name="Content Placeholder 7" descr="Screen Shot 2019-02-28 at 12.51.36 PM.png"/>
          <p:cNvPicPr>
            <a:picLocks noGrp="1" noChangeAspect="1"/>
          </p:cNvPicPr>
          <p:nvPr>
            <p:ph idx="1"/>
          </p:nvPr>
        </p:nvPicPr>
        <p:blipFill>
          <a:blip r:embed="rId2">
            <a:extLst>
              <a:ext uri="{28A0092B-C50C-407E-A947-70E740481C1C}">
                <a14:useLocalDpi xmlns:a14="http://schemas.microsoft.com/office/drawing/2010/main" val="0"/>
              </a:ext>
            </a:extLst>
          </a:blip>
          <a:srcRect l="-4417" r="-4417"/>
          <a:stretch>
            <a:fillRect/>
          </a:stretch>
        </p:blipFill>
        <p:spPr>
          <a:xfrm>
            <a:off x="503238" y="952500"/>
            <a:ext cx="8937625" cy="5991225"/>
          </a:xfrm>
        </p:spPr>
      </p:pic>
    </p:spTree>
    <p:extLst>
      <p:ext uri="{BB962C8B-B14F-4D97-AF65-F5344CB8AC3E}">
        <p14:creationId xmlns:p14="http://schemas.microsoft.com/office/powerpoint/2010/main" val="688393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725946"/>
          </a:xfrm>
        </p:spPr>
        <p:txBody>
          <a:bodyPr>
            <a:noAutofit/>
          </a:bodyPr>
          <a:lstStyle/>
          <a:p>
            <a:pPr algn="l"/>
            <a:r>
              <a:rPr lang="en-US" sz="2700" b="1" dirty="0">
                <a:solidFill>
                  <a:schemeClr val="accent1"/>
                </a:solidFill>
              </a:rPr>
              <a:t>STAMPEDE:  A Multi-arm Multi-stage (MAMS) “platform” trial</a:t>
            </a:r>
            <a:br>
              <a:rPr lang="en-US" sz="2700" dirty="0">
                <a:solidFill>
                  <a:schemeClr val="accent1"/>
                </a:solidFill>
              </a:rPr>
            </a:br>
            <a:endParaRPr lang="en-US" sz="2700" dirty="0"/>
          </a:p>
        </p:txBody>
      </p:sp>
      <p:sp>
        <p:nvSpPr>
          <p:cNvPr id="4" name="Date Placeholder 3"/>
          <p:cNvSpPr>
            <a:spLocks noGrp="1"/>
          </p:cNvSpPr>
          <p:nvPr>
            <p:ph type="dt" sz="half" idx="10"/>
          </p:nvPr>
        </p:nvSpPr>
        <p:spPr/>
        <p:txBody>
          <a:bodyPr/>
          <a:lstStyle/>
          <a:p>
            <a:r>
              <a:rPr lang="en-US"/>
              <a:t>1/1/20</a:t>
            </a:r>
          </a:p>
        </p:txBody>
      </p:sp>
      <p:sp>
        <p:nvSpPr>
          <p:cNvPr id="5" name="Slide Number Placeholder 4"/>
          <p:cNvSpPr>
            <a:spLocks noGrp="1"/>
          </p:cNvSpPr>
          <p:nvPr>
            <p:ph type="sldNum" sz="quarter" idx="12"/>
          </p:nvPr>
        </p:nvSpPr>
        <p:spPr/>
        <p:txBody>
          <a:bodyPr/>
          <a:lstStyle/>
          <a:p>
            <a:fld id="{A86DC3C0-80BF-FC4D-BE0C-25AD1038F306}" type="slidenum">
              <a:rPr lang="en-US" smtClean="0"/>
              <a:t>9</a:t>
            </a:fld>
            <a:endParaRPr lang="en-US"/>
          </a:p>
        </p:txBody>
      </p:sp>
      <p:pic>
        <p:nvPicPr>
          <p:cNvPr id="6" name="Content Placeholder 5" descr="Screen Shot 2019-02-28 at 12.56.38 PM.png"/>
          <p:cNvPicPr>
            <a:picLocks noGrp="1" noChangeAspect="1"/>
          </p:cNvPicPr>
          <p:nvPr>
            <p:ph idx="1"/>
          </p:nvPr>
        </p:nvPicPr>
        <p:blipFill>
          <a:blip r:embed="rId2">
            <a:extLst>
              <a:ext uri="{28A0092B-C50C-407E-A947-70E740481C1C}">
                <a14:useLocalDpi xmlns:a14="http://schemas.microsoft.com/office/drawing/2010/main" val="0"/>
              </a:ext>
            </a:extLst>
          </a:blip>
          <a:srcRect t="-8071" b="-8071"/>
          <a:stretch>
            <a:fillRect/>
          </a:stretch>
        </p:blipFill>
        <p:spPr>
          <a:xfrm>
            <a:off x="503238" y="1036638"/>
            <a:ext cx="9051925" cy="5907087"/>
          </a:xfrm>
        </p:spPr>
      </p:pic>
    </p:spTree>
    <p:extLst>
      <p:ext uri="{BB962C8B-B14F-4D97-AF65-F5344CB8AC3E}">
        <p14:creationId xmlns:p14="http://schemas.microsoft.com/office/powerpoint/2010/main" val="368284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2973</TotalTime>
  <Words>3238</Words>
  <Application>Microsoft Macintosh PowerPoint</Application>
  <PresentationFormat>Custom</PresentationFormat>
  <Paragraphs>406</Paragraphs>
  <Slides>26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Lucida Grande</vt:lpstr>
      <vt:lpstr>Wingdings</vt:lpstr>
      <vt:lpstr>Office Theme</vt:lpstr>
      <vt:lpstr>Biostatistics 226, Winter 2020 Review:  HW 1, Design of RCTs</vt:lpstr>
      <vt:lpstr>Biostatistics 226, Winter 2019 Review:  HW 1, Design of RCTs</vt:lpstr>
      <vt:lpstr>PowerPoint Presentation</vt:lpstr>
      <vt:lpstr>PowerPoint Presentation</vt:lpstr>
      <vt:lpstr>PowerPoint Presentation</vt:lpstr>
      <vt:lpstr>PowerPoint Presentation</vt:lpstr>
      <vt:lpstr>STAMPEDE:  A Multi-arm Multi-stage (MAMS) “platform” trial </vt:lpstr>
      <vt:lpstr>STAMPEDE:  A Multi-arm Multi-stage (MAMS) “platform” trial </vt:lpstr>
      <vt:lpstr>STAMPEDE:  A Multi-arm Multi-stage (MAMS) “platform” trial </vt:lpstr>
      <vt:lpstr>STAMPEDE:  A Multi-arm Multi-stage (MAMS) “platform” trial </vt:lpstr>
      <vt:lpstr>STAMPEDE:  A Multi-arm Multi-stage (MAMS) “platform” trial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Valid Trials The Critical (and Misunderstood) Roles  of Randomization and Complete Follow-Up  Society for Clinical Trials, May 15, 2016, Montréal, Québec </dc:title>
  <dc:creator>Joan Hilton</dc:creator>
  <cp:lastModifiedBy>Hilton, Joan</cp:lastModifiedBy>
  <cp:revision>317</cp:revision>
  <cp:lastPrinted>2019-02-19T17:12:23Z</cp:lastPrinted>
  <dcterms:created xsi:type="dcterms:W3CDTF">2018-01-01T23:03:34Z</dcterms:created>
  <dcterms:modified xsi:type="dcterms:W3CDTF">2020-01-15T15:51:53Z</dcterms:modified>
</cp:coreProperties>
</file>