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5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embeddings/oleObject1.bin" ContentType="application/vnd.openxmlformats-officedocument.oleObject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63" r:id="rId2"/>
    <p:sldId id="612" r:id="rId3"/>
    <p:sldId id="614" r:id="rId4"/>
    <p:sldId id="482" r:id="rId5"/>
    <p:sldId id="483" r:id="rId6"/>
    <p:sldId id="615" r:id="rId7"/>
    <p:sldId id="602" r:id="rId8"/>
    <p:sldId id="616" r:id="rId9"/>
    <p:sldId id="552" r:id="rId10"/>
    <p:sldId id="577" r:id="rId11"/>
    <p:sldId id="554" r:id="rId12"/>
    <p:sldId id="533" r:id="rId13"/>
    <p:sldId id="534" r:id="rId14"/>
    <p:sldId id="559" r:id="rId15"/>
    <p:sldId id="557" r:id="rId16"/>
    <p:sldId id="594" r:id="rId17"/>
    <p:sldId id="581" r:id="rId18"/>
    <p:sldId id="603" r:id="rId19"/>
    <p:sldId id="595" r:id="rId20"/>
    <p:sldId id="596" r:id="rId21"/>
    <p:sldId id="597" r:id="rId22"/>
    <p:sldId id="598" r:id="rId23"/>
    <p:sldId id="314" r:id="rId24"/>
    <p:sldId id="582" r:id="rId25"/>
    <p:sldId id="560" r:id="rId26"/>
    <p:sldId id="561" r:id="rId27"/>
    <p:sldId id="562" r:id="rId28"/>
    <p:sldId id="563" r:id="rId29"/>
    <p:sldId id="564" r:id="rId30"/>
    <p:sldId id="565" r:id="rId31"/>
    <p:sldId id="566" r:id="rId32"/>
    <p:sldId id="567" r:id="rId33"/>
    <p:sldId id="568" r:id="rId34"/>
    <p:sldId id="569" r:id="rId35"/>
    <p:sldId id="570" r:id="rId36"/>
    <p:sldId id="571" r:id="rId37"/>
    <p:sldId id="572" r:id="rId38"/>
    <p:sldId id="575" r:id="rId39"/>
    <p:sldId id="494" r:id="rId40"/>
    <p:sldId id="489" r:id="rId41"/>
    <p:sldId id="500" r:id="rId42"/>
    <p:sldId id="617" r:id="rId43"/>
    <p:sldId id="604" r:id="rId44"/>
    <p:sldId id="618" r:id="rId45"/>
    <p:sldId id="583" r:id="rId46"/>
    <p:sldId id="620" r:id="rId47"/>
    <p:sldId id="621" r:id="rId48"/>
    <p:sldId id="605" r:id="rId49"/>
    <p:sldId id="606" r:id="rId50"/>
    <p:sldId id="586" r:id="rId51"/>
    <p:sldId id="588" r:id="rId52"/>
    <p:sldId id="607" r:id="rId53"/>
    <p:sldId id="609" r:id="rId54"/>
    <p:sldId id="610" r:id="rId55"/>
    <p:sldId id="611" r:id="rId56"/>
    <p:sldId id="591" r:id="rId57"/>
    <p:sldId id="619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CC00"/>
    <a:srgbClr val="FFFF66"/>
    <a:srgbClr val="CC00CC"/>
    <a:srgbClr val="669900"/>
    <a:srgbClr val="0099FF"/>
    <a:srgbClr val="00CC00"/>
    <a:srgbClr val="006600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0" autoAdjust="0"/>
    <p:restoredTop sz="83777" autoAdjust="0"/>
  </p:normalViewPr>
  <p:slideViewPr>
    <p:cSldViewPr>
      <p:cViewPr>
        <p:scale>
          <a:sx n="60" d="100"/>
          <a:sy n="60" d="100"/>
        </p:scale>
        <p:origin x="-1968" y="-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43920595533"/>
          <c:y val="0.0758293838862559"/>
          <c:w val="0.758064516129035"/>
          <c:h val="0.76303317535545"/>
        </c:manualLayout>
      </c:layout>
      <c:lineChart>
        <c:grouping val="standar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41151">
              <a:solidFill>
                <a:srgbClr val="000080"/>
              </a:solidFill>
              <a:prstDash val="solid"/>
            </a:ln>
          </c:spPr>
          <c:marker>
            <c:symbol val="circle"/>
            <c:size val="9"/>
            <c:spPr>
              <a:noFill/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2010.0</c:v>
                </c:pt>
                <c:pt idx="7">
                  <c:v>2020.0</c:v>
                </c:pt>
                <c:pt idx="8">
                  <c:v>2030.0</c:v>
                </c:pt>
                <c:pt idx="9">
                  <c:v>2040.0</c:v>
                </c:pt>
                <c:pt idx="10">
                  <c:v>2050.0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703096"/>
        <c:axId val="2134813048"/>
      </c:lineChart>
      <c:lineChart>
        <c:grouping val="standar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% 60+</c:v>
                </c:pt>
              </c:strCache>
            </c:strRef>
          </c:tx>
          <c:spPr>
            <a:ln w="41151">
              <a:solidFill>
                <a:srgbClr val="FF0000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2010.0</c:v>
                </c:pt>
                <c:pt idx="7">
                  <c:v>2020.0</c:v>
                </c:pt>
                <c:pt idx="8">
                  <c:v>2030.0</c:v>
                </c:pt>
                <c:pt idx="9">
                  <c:v>2040.0</c:v>
                </c:pt>
                <c:pt idx="10">
                  <c:v>2050.0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8.1</c:v>
                </c:pt>
                <c:pt idx="1">
                  <c:v>8.0</c:v>
                </c:pt>
                <c:pt idx="2">
                  <c:v>8.3</c:v>
                </c:pt>
                <c:pt idx="3">
                  <c:v>8.5</c:v>
                </c:pt>
                <c:pt idx="4">
                  <c:v>9.1</c:v>
                </c:pt>
                <c:pt idx="5">
                  <c:v>9.9</c:v>
                </c:pt>
                <c:pt idx="6">
                  <c:v>11.1</c:v>
                </c:pt>
                <c:pt idx="7">
                  <c:v>13.5</c:v>
                </c:pt>
                <c:pt idx="8">
                  <c:v>16.6</c:v>
                </c:pt>
                <c:pt idx="9">
                  <c:v>19.1</c:v>
                </c:pt>
                <c:pt idx="10">
                  <c:v>21.8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4816824"/>
        <c:axId val="2134595032"/>
      </c:lineChart>
      <c:catAx>
        <c:axId val="2091703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rgbClr val="CCFFCC"/>
          </a:solidFill>
          <a:ln w="137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4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481304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134813048"/>
        <c:scaling>
          <c:orientation val="minMax"/>
          <c:max val="6.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37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44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91703096"/>
        <c:crosses val="autoZero"/>
        <c:crossBetween val="between"/>
        <c:majorUnit val="1.0"/>
      </c:valAx>
      <c:catAx>
        <c:axId val="2134816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34595032"/>
        <c:crosses val="autoZero"/>
        <c:auto val="1"/>
        <c:lblAlgn val="ctr"/>
        <c:lblOffset val="100"/>
        <c:noMultiLvlLbl val="0"/>
      </c:catAx>
      <c:valAx>
        <c:axId val="2134595032"/>
        <c:scaling>
          <c:orientation val="minMax"/>
          <c:max val="24.0"/>
        </c:scaling>
        <c:delete val="0"/>
        <c:axPos val="r"/>
        <c:title>
          <c:tx>
            <c:rich>
              <a:bodyPr/>
              <a:lstStyle/>
              <a:p>
                <a:pPr>
                  <a:defRPr sz="1944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of world pop. 60+</a:t>
                </a:r>
              </a:p>
            </c:rich>
          </c:tx>
          <c:layout>
            <c:manualLayout>
              <c:xMode val="edge"/>
              <c:yMode val="edge"/>
              <c:x val="0.933002481389579"/>
              <c:y val="0.177725118483412"/>
            </c:manualLayout>
          </c:layout>
          <c:overlay val="0"/>
          <c:spPr>
            <a:noFill/>
            <a:ln w="27434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3717">
            <a:solidFill>
              <a:srgbClr val="FF0000"/>
            </a:solidFill>
            <a:prstDash val="solid"/>
          </a:ln>
        </c:spPr>
        <c:txPr>
          <a:bodyPr rot="0" vert="horz"/>
          <a:lstStyle/>
          <a:p>
            <a:pPr>
              <a:defRPr sz="1944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4816824"/>
        <c:crosses val="max"/>
        <c:crossBetween val="between"/>
        <c:majorUnit val="4.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CCFFCC"/>
    </a:solidFill>
    <a:ln>
      <a:noFill/>
    </a:ln>
  </c:spPr>
  <c:txPr>
    <a:bodyPr/>
    <a:lstStyle/>
    <a:p>
      <a:pPr>
        <a:defRPr sz="194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396825396825"/>
          <c:y val="0.026378896882494"/>
          <c:w val="0.86031746031746"/>
          <c:h val="0.952038369304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FFFF00"/>
            </a:solidFill>
            <a:ln w="18098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-8.229065</c:v>
                </c:pt>
                <c:pt idx="1">
                  <c:v>-8.944650000000001</c:v>
                </c:pt>
                <c:pt idx="2">
                  <c:v>-8.847903</c:v>
                </c:pt>
                <c:pt idx="3">
                  <c:v>-9.273402</c:v>
                </c:pt>
                <c:pt idx="4">
                  <c:v>-6.874839999999994</c:v>
                </c:pt>
                <c:pt idx="5">
                  <c:v>-4.439724000000005</c:v>
                </c:pt>
                <c:pt idx="6">
                  <c:v>-3.042368999999998</c:v>
                </c:pt>
                <c:pt idx="7">
                  <c:v>-1.780664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FF0000"/>
            </a:solidFill>
            <a:ln w="18098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7.383232</c:v>
                </c:pt>
                <c:pt idx="1">
                  <c:v>8.170438</c:v>
                </c:pt>
                <c:pt idx="2">
                  <c:v>8.351017</c:v>
                </c:pt>
                <c:pt idx="3">
                  <c:v>8.85940900000002</c:v>
                </c:pt>
                <c:pt idx="4">
                  <c:v>6.422804999999994</c:v>
                </c:pt>
                <c:pt idx="5">
                  <c:v>4.107292</c:v>
                </c:pt>
                <c:pt idx="6">
                  <c:v>2.952822999999996</c:v>
                </c:pt>
                <c:pt idx="7">
                  <c:v>2.320365999999998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39563144"/>
        <c:axId val="2139566552"/>
      </c:barChart>
      <c:catAx>
        <c:axId val="2139563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45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9566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9566552"/>
        <c:scaling>
          <c:orientation val="minMax"/>
          <c:max val="15.0"/>
          <c:min val="-15.0"/>
        </c:scaling>
        <c:delete val="0"/>
        <c:axPos val="b"/>
        <c:majorGridlines>
          <c:spPr>
            <a:ln w="18098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one"/>
        <c:spPr>
          <a:ln w="4524">
            <a:solidFill>
              <a:schemeClr val="tx1"/>
            </a:solidFill>
            <a:prstDash val="solid"/>
          </a:ln>
        </c:spPr>
        <c:crossAx val="2139563144"/>
        <c:crosses val="autoZero"/>
        <c:crossBetween val="between"/>
        <c:majorUnit val="5.0"/>
      </c:valAx>
      <c:spPr>
        <a:noFill/>
        <a:ln w="1809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6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396825396825"/>
          <c:y val="0.026378896882494"/>
          <c:w val="0.86031746031746"/>
          <c:h val="0.952038369304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FFFF00"/>
            </a:solidFill>
            <a:ln w="1714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-6.221997</c:v>
                </c:pt>
                <c:pt idx="1">
                  <c:v>-6.550622</c:v>
                </c:pt>
                <c:pt idx="2">
                  <c:v>-6.565617999999994</c:v>
                </c:pt>
                <c:pt idx="3">
                  <c:v>-7.651533999999994</c:v>
                </c:pt>
                <c:pt idx="4">
                  <c:v>-6.725911999999992</c:v>
                </c:pt>
                <c:pt idx="5">
                  <c:v>-7.973607000000006</c:v>
                </c:pt>
                <c:pt idx="6">
                  <c:v>-5.407424999999995</c:v>
                </c:pt>
                <c:pt idx="7">
                  <c:v>-3.730388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FF0000"/>
            </a:solidFill>
            <a:ln w="1714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5.740846</c:v>
                </c:pt>
                <c:pt idx="1">
                  <c:v>6.008002</c:v>
                </c:pt>
                <c:pt idx="2">
                  <c:v>5.962204</c:v>
                </c:pt>
                <c:pt idx="3">
                  <c:v>6.954632</c:v>
                </c:pt>
                <c:pt idx="4">
                  <c:v>6.335479</c:v>
                </c:pt>
                <c:pt idx="5">
                  <c:v>7.826079999999997</c:v>
                </c:pt>
                <c:pt idx="6">
                  <c:v>5.51861</c:v>
                </c:pt>
                <c:pt idx="7">
                  <c:v>4.827043999999995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39623528"/>
        <c:axId val="2139626936"/>
      </c:barChart>
      <c:catAx>
        <c:axId val="21396235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42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9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9626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9626936"/>
        <c:scaling>
          <c:orientation val="minMax"/>
          <c:max val="15.0"/>
          <c:min val="-15.0"/>
        </c:scaling>
        <c:delete val="0"/>
        <c:axPos val="b"/>
        <c:majorGridlines>
          <c:spPr>
            <a:ln w="17141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one"/>
        <c:spPr>
          <a:ln w="4285">
            <a:solidFill>
              <a:schemeClr val="tx1"/>
            </a:solidFill>
            <a:prstDash val="solid"/>
          </a:ln>
        </c:spPr>
        <c:crossAx val="2139623528"/>
        <c:crosses val="autoZero"/>
        <c:crossBetween val="between"/>
        <c:majorUnit val="5.0"/>
      </c:valAx>
      <c:spPr>
        <a:noFill/>
        <a:ln w="1714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2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396825396825"/>
          <c:y val="0.026378896882494"/>
          <c:w val="0.86031746031746"/>
          <c:h val="0.952038369304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FFFF00"/>
            </a:solidFill>
            <a:ln w="173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-5.57768</c:v>
                </c:pt>
                <c:pt idx="1">
                  <c:v>-5.763437999999994</c:v>
                </c:pt>
                <c:pt idx="2">
                  <c:v>-5.86257699999999</c:v>
                </c:pt>
                <c:pt idx="3">
                  <c:v>-6.419919</c:v>
                </c:pt>
                <c:pt idx="4">
                  <c:v>-6.278621000000006</c:v>
                </c:pt>
                <c:pt idx="5">
                  <c:v>-6.628955999999989</c:v>
                </c:pt>
                <c:pt idx="6">
                  <c:v>-6.53584</c:v>
                </c:pt>
                <c:pt idx="7">
                  <c:v>-7.202742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FF0000"/>
            </a:solidFill>
            <a:ln w="173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5.156629</c:v>
                </c:pt>
                <c:pt idx="1">
                  <c:v>5.330747</c:v>
                </c:pt>
                <c:pt idx="2">
                  <c:v>5.427247</c:v>
                </c:pt>
                <c:pt idx="3">
                  <c:v>5.947978</c:v>
                </c:pt>
                <c:pt idx="4">
                  <c:v>5.770138</c:v>
                </c:pt>
                <c:pt idx="5">
                  <c:v>6.08887</c:v>
                </c:pt>
                <c:pt idx="6">
                  <c:v>6.375256</c:v>
                </c:pt>
                <c:pt idx="7">
                  <c:v>9.633363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39683912"/>
        <c:axId val="2139687320"/>
      </c:barChart>
      <c:catAx>
        <c:axId val="2139683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43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9687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9687320"/>
        <c:scaling>
          <c:orientation val="minMax"/>
          <c:max val="15.0"/>
          <c:min val="-15.0"/>
        </c:scaling>
        <c:delete val="0"/>
        <c:axPos val="b"/>
        <c:majorGridlines>
          <c:spPr>
            <a:ln w="17300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one"/>
        <c:spPr>
          <a:ln w="4325">
            <a:solidFill>
              <a:schemeClr val="tx1"/>
            </a:solidFill>
            <a:prstDash val="solid"/>
          </a:ln>
        </c:spPr>
        <c:crossAx val="2139683912"/>
        <c:crosses val="autoZero"/>
        <c:crossBetween val="between"/>
        <c:majorUnit val="5.0"/>
      </c:valAx>
      <c:spPr>
        <a:noFill/>
        <a:ln w="173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5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43920595533"/>
          <c:y val="0.0758293838862559"/>
          <c:w val="0.758064516129035"/>
          <c:h val="0.763033175355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TFR</c:v>
                </c:pt>
              </c:strCache>
            </c:strRef>
          </c:tx>
          <c:spPr>
            <a:ln w="41151">
              <a:solidFill>
                <a:srgbClr val="000080"/>
              </a:solidFill>
              <a:prstDash val="solid"/>
            </a:ln>
          </c:spPr>
          <c:marker>
            <c:symbol val="circle"/>
            <c:size val="9"/>
            <c:spPr>
              <a:noFill/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2010.0</c:v>
                </c:pt>
                <c:pt idx="7">
                  <c:v>2020.0</c:v>
                </c:pt>
                <c:pt idx="8">
                  <c:v>2030.0</c:v>
                </c:pt>
                <c:pt idx="9">
                  <c:v>2040.0</c:v>
                </c:pt>
                <c:pt idx="10">
                  <c:v>2050.0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5.0</c:v>
                </c:pt>
                <c:pt idx="1">
                  <c:v>5.0</c:v>
                </c:pt>
                <c:pt idx="2">
                  <c:v>4.5</c:v>
                </c:pt>
                <c:pt idx="3">
                  <c:v>3.6</c:v>
                </c:pt>
                <c:pt idx="4">
                  <c:v>3.1</c:v>
                </c:pt>
                <c:pt idx="5">
                  <c:v>2.7</c:v>
                </c:pt>
                <c:pt idx="6">
                  <c:v>2.5</c:v>
                </c:pt>
                <c:pt idx="7">
                  <c:v>2.3</c:v>
                </c:pt>
                <c:pt idx="8">
                  <c:v>2.1</c:v>
                </c:pt>
                <c:pt idx="9">
                  <c:v>2.1</c:v>
                </c:pt>
                <c:pt idx="10">
                  <c:v>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9752248"/>
        <c:axId val="213975780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 60+</c:v>
                </c:pt>
              </c:strCache>
            </c:strRef>
          </c:tx>
          <c:spPr>
            <a:ln w="41151">
              <a:solidFill>
                <a:srgbClr val="FF0000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2010.0</c:v>
                </c:pt>
                <c:pt idx="7">
                  <c:v>2020.0</c:v>
                </c:pt>
                <c:pt idx="8">
                  <c:v>2030.0</c:v>
                </c:pt>
                <c:pt idx="9">
                  <c:v>2040.0</c:v>
                </c:pt>
                <c:pt idx="10">
                  <c:v>2050.0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8.1</c:v>
                </c:pt>
                <c:pt idx="1">
                  <c:v>8.0</c:v>
                </c:pt>
                <c:pt idx="2">
                  <c:v>8.3</c:v>
                </c:pt>
                <c:pt idx="3">
                  <c:v>8.5</c:v>
                </c:pt>
                <c:pt idx="4">
                  <c:v>9.1</c:v>
                </c:pt>
                <c:pt idx="5">
                  <c:v>9.9</c:v>
                </c:pt>
                <c:pt idx="6">
                  <c:v>11.1</c:v>
                </c:pt>
                <c:pt idx="7">
                  <c:v>13.5</c:v>
                </c:pt>
                <c:pt idx="8">
                  <c:v>16.6</c:v>
                </c:pt>
                <c:pt idx="9">
                  <c:v>19.1</c:v>
                </c:pt>
                <c:pt idx="10">
                  <c:v>21.8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9763784"/>
        <c:axId val="2139766984"/>
      </c:lineChart>
      <c:catAx>
        <c:axId val="2139752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rgbClr val="CCFFCC"/>
          </a:solidFill>
          <a:ln w="137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4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975780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139757800"/>
        <c:scaling>
          <c:orientation val="minMax"/>
          <c:max val="6.0"/>
        </c:scaling>
        <c:delete val="0"/>
        <c:axPos val="l"/>
        <c:title>
          <c:tx>
            <c:rich>
              <a:bodyPr/>
              <a:lstStyle/>
              <a:p>
                <a:pPr>
                  <a:defRPr sz="1944" b="1" i="0" u="none" strike="noStrike" baseline="0">
                    <a:solidFill>
                      <a:srgbClr val="00008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Global fertility rate</a:t>
                </a:r>
              </a:p>
            </c:rich>
          </c:tx>
          <c:layout>
            <c:manualLayout>
              <c:xMode val="edge"/>
              <c:yMode val="edge"/>
              <c:x val="0.0136476426799007"/>
              <c:y val="0.194312796208531"/>
            </c:manualLayout>
          </c:layout>
          <c:overlay val="0"/>
          <c:spPr>
            <a:solidFill>
              <a:srgbClr val="CCFFCC"/>
            </a:solidFill>
            <a:ln w="2743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37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44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9752248"/>
        <c:crosses val="autoZero"/>
        <c:crossBetween val="between"/>
        <c:majorUnit val="1.0"/>
      </c:valAx>
      <c:catAx>
        <c:axId val="2139763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39766984"/>
        <c:crosses val="autoZero"/>
        <c:auto val="1"/>
        <c:lblAlgn val="ctr"/>
        <c:lblOffset val="100"/>
        <c:noMultiLvlLbl val="0"/>
      </c:catAx>
      <c:valAx>
        <c:axId val="2139766984"/>
        <c:scaling>
          <c:orientation val="minMax"/>
          <c:max val="24.0"/>
        </c:scaling>
        <c:delete val="0"/>
        <c:axPos val="r"/>
        <c:title>
          <c:tx>
            <c:rich>
              <a:bodyPr/>
              <a:lstStyle/>
              <a:p>
                <a:pPr>
                  <a:defRPr sz="1944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of world pop. 60+</a:t>
                </a:r>
              </a:p>
            </c:rich>
          </c:tx>
          <c:layout>
            <c:manualLayout>
              <c:xMode val="edge"/>
              <c:yMode val="edge"/>
              <c:x val="0.933002481389579"/>
              <c:y val="0.177725118483412"/>
            </c:manualLayout>
          </c:layout>
          <c:overlay val="0"/>
          <c:spPr>
            <a:noFill/>
            <a:ln w="27434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3717">
            <a:solidFill>
              <a:srgbClr val="FF0000"/>
            </a:solidFill>
            <a:prstDash val="solid"/>
          </a:ln>
        </c:spPr>
        <c:txPr>
          <a:bodyPr rot="0" vert="horz"/>
          <a:lstStyle/>
          <a:p>
            <a:pPr>
              <a:defRPr sz="1944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9763784"/>
        <c:crosses val="max"/>
        <c:crossBetween val="between"/>
        <c:majorUnit val="4.0"/>
      </c:valAx>
      <c:spPr>
        <a:noFill/>
        <a:ln w="13717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CCFFCC"/>
    </a:solidFill>
    <a:ln>
      <a:noFill/>
    </a:ln>
  </c:spPr>
  <c:txPr>
    <a:bodyPr/>
    <a:lstStyle/>
    <a:p>
      <a:pPr>
        <a:defRPr sz="194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42491737143968"/>
          <c:y val="0.0345720720720721"/>
          <c:w val="0.87814061436765"/>
          <c:h val="0.75627332056465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Birth rate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Sheet1!$A$2:$A$25</c:f>
              <c:strCache>
                <c:ptCount val="24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  <c:pt idx="12">
                  <c:v>2010-2015</c:v>
                </c:pt>
                <c:pt idx="13">
                  <c:v>2015-2020</c:v>
                </c:pt>
                <c:pt idx="14">
                  <c:v>2020-2025</c:v>
                </c:pt>
                <c:pt idx="15">
                  <c:v>2025-2030</c:v>
                </c:pt>
                <c:pt idx="16">
                  <c:v>2030-2035</c:v>
                </c:pt>
                <c:pt idx="17">
                  <c:v>2035-2040</c:v>
                </c:pt>
                <c:pt idx="18">
                  <c:v>2040-2045</c:v>
                </c:pt>
                <c:pt idx="19">
                  <c:v>2045-2050</c:v>
                </c:pt>
                <c:pt idx="20">
                  <c:v>2050-2055</c:v>
                </c:pt>
                <c:pt idx="21">
                  <c:v>2055-2060</c:v>
                </c:pt>
                <c:pt idx="22">
                  <c:v>2060-2065</c:v>
                </c:pt>
                <c:pt idx="23">
                  <c:v>2065-2070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40.0</c:v>
                </c:pt>
                <c:pt idx="1">
                  <c:v>42.9</c:v>
                </c:pt>
                <c:pt idx="2">
                  <c:v>40.8</c:v>
                </c:pt>
                <c:pt idx="3">
                  <c:v>37.5</c:v>
                </c:pt>
                <c:pt idx="4">
                  <c:v>35.6</c:v>
                </c:pt>
                <c:pt idx="5">
                  <c:v>33.0</c:v>
                </c:pt>
                <c:pt idx="6">
                  <c:v>31.5</c:v>
                </c:pt>
                <c:pt idx="7">
                  <c:v>29.8</c:v>
                </c:pt>
                <c:pt idx="8">
                  <c:v>26.7</c:v>
                </c:pt>
                <c:pt idx="9">
                  <c:v>18.7</c:v>
                </c:pt>
                <c:pt idx="10">
                  <c:v>17.0</c:v>
                </c:pt>
                <c:pt idx="11">
                  <c:v>17.0</c:v>
                </c:pt>
                <c:pt idx="12">
                  <c:v>15.6</c:v>
                </c:pt>
                <c:pt idx="13">
                  <c:v>14.0</c:v>
                </c:pt>
                <c:pt idx="14">
                  <c:v>12.2</c:v>
                </c:pt>
                <c:pt idx="15">
                  <c:v>11.1</c:v>
                </c:pt>
                <c:pt idx="16">
                  <c:v>10.5</c:v>
                </c:pt>
                <c:pt idx="17">
                  <c:v>10.2</c:v>
                </c:pt>
                <c:pt idx="18">
                  <c:v>9.8</c:v>
                </c:pt>
                <c:pt idx="19">
                  <c:v>9.4</c:v>
                </c:pt>
                <c:pt idx="20">
                  <c:v>9.1</c:v>
                </c:pt>
                <c:pt idx="21">
                  <c:v>8.9</c:v>
                </c:pt>
                <c:pt idx="22">
                  <c:v>8.9</c:v>
                </c:pt>
                <c:pt idx="23">
                  <c:v>8.9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Death rate</c:v>
                </c:pt>
              </c:strCache>
            </c:strRef>
          </c:tx>
          <c:spPr>
            <a:ln w="4445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Sheet1!$A$2:$A$25</c:f>
              <c:strCache>
                <c:ptCount val="24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  <c:pt idx="12">
                  <c:v>2010-2015</c:v>
                </c:pt>
                <c:pt idx="13">
                  <c:v>2015-2020</c:v>
                </c:pt>
                <c:pt idx="14">
                  <c:v>2020-2025</c:v>
                </c:pt>
                <c:pt idx="15">
                  <c:v>2025-2030</c:v>
                </c:pt>
                <c:pt idx="16">
                  <c:v>2030-2035</c:v>
                </c:pt>
                <c:pt idx="17">
                  <c:v>2035-2040</c:v>
                </c:pt>
                <c:pt idx="18">
                  <c:v>2040-2045</c:v>
                </c:pt>
                <c:pt idx="19">
                  <c:v>2045-2050</c:v>
                </c:pt>
                <c:pt idx="20">
                  <c:v>2050-2055</c:v>
                </c:pt>
                <c:pt idx="21">
                  <c:v>2055-2060</c:v>
                </c:pt>
                <c:pt idx="22">
                  <c:v>2060-2065</c:v>
                </c:pt>
                <c:pt idx="23">
                  <c:v>2065-2070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14.6</c:v>
                </c:pt>
                <c:pt idx="1">
                  <c:v>13.0</c:v>
                </c:pt>
                <c:pt idx="2">
                  <c:v>11.2</c:v>
                </c:pt>
                <c:pt idx="3">
                  <c:v>10.0</c:v>
                </c:pt>
                <c:pt idx="4">
                  <c:v>12.4</c:v>
                </c:pt>
                <c:pt idx="5">
                  <c:v>7.8</c:v>
                </c:pt>
                <c:pt idx="6">
                  <c:v>7.2</c:v>
                </c:pt>
                <c:pt idx="7">
                  <c:v>6.6</c:v>
                </c:pt>
                <c:pt idx="8">
                  <c:v>6.0</c:v>
                </c:pt>
                <c:pt idx="9">
                  <c:v>5.5</c:v>
                </c:pt>
                <c:pt idx="10">
                  <c:v>5.4</c:v>
                </c:pt>
                <c:pt idx="11">
                  <c:v>5.5</c:v>
                </c:pt>
                <c:pt idx="12">
                  <c:v>5.7</c:v>
                </c:pt>
                <c:pt idx="13">
                  <c:v>5.9</c:v>
                </c:pt>
                <c:pt idx="14">
                  <c:v>6.2</c:v>
                </c:pt>
                <c:pt idx="15">
                  <c:v>6.7</c:v>
                </c:pt>
                <c:pt idx="16">
                  <c:v>7.3</c:v>
                </c:pt>
                <c:pt idx="17">
                  <c:v>8.1</c:v>
                </c:pt>
                <c:pt idx="18">
                  <c:v>9.1</c:v>
                </c:pt>
                <c:pt idx="19">
                  <c:v>10.2</c:v>
                </c:pt>
                <c:pt idx="20">
                  <c:v>11.3</c:v>
                </c:pt>
                <c:pt idx="21">
                  <c:v>12.2</c:v>
                </c:pt>
                <c:pt idx="22">
                  <c:v>13.1</c:v>
                </c:pt>
                <c:pt idx="23">
                  <c:v>13.9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4028824"/>
        <c:axId val="2134025832"/>
      </c:lineChart>
      <c:catAx>
        <c:axId val="2134028824"/>
        <c:scaling>
          <c:orientation val="minMax"/>
        </c:scaling>
        <c:delete val="0"/>
        <c:axPos val="b"/>
        <c:majorTickMark val="out"/>
        <c:minorTickMark val="none"/>
        <c:tickLblPos val="nextTo"/>
        <c:crossAx val="2134025832"/>
        <c:crosses val="autoZero"/>
        <c:auto val="1"/>
        <c:lblAlgn val="ctr"/>
        <c:lblOffset val="100"/>
        <c:noMultiLvlLbl val="0"/>
      </c:catAx>
      <c:valAx>
        <c:axId val="2134025832"/>
        <c:scaling>
          <c:orientation val="minMax"/>
        </c:scaling>
        <c:delete val="0"/>
        <c:axPos val="l"/>
        <c:majorGridlines>
          <c:spPr>
            <a:ln>
              <a:solidFill>
                <a:srgbClr val="FFFFCC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134028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9621852823955"/>
          <c:y val="0.338043023338299"/>
          <c:w val="0.175995431126665"/>
          <c:h val="0.1167067461161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1950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80+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5.571E6</c:v>
                </c:pt>
                <c:pt idx="1">
                  <c:v>4.93E6</c:v>
                </c:pt>
                <c:pt idx="2">
                  <c:v>4.263E6</c:v>
                </c:pt>
                <c:pt idx="3">
                  <c:v>3.505E6</c:v>
                </c:pt>
                <c:pt idx="4">
                  <c:v>2.904E6</c:v>
                </c:pt>
                <c:pt idx="5">
                  <c:v>2.039E6</c:v>
                </c:pt>
                <c:pt idx="6">
                  <c:v>1.18E6</c:v>
                </c:pt>
                <c:pt idx="7">
                  <c:v>472000.0</c:v>
                </c:pt>
                <c:pt idx="8">
                  <c:v>85000.0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33989208"/>
        <c:axId val="2133992216"/>
      </c:barChart>
      <c:catAx>
        <c:axId val="2133989208"/>
        <c:scaling>
          <c:orientation val="minMax"/>
        </c:scaling>
        <c:delete val="0"/>
        <c:axPos val="l"/>
        <c:majorTickMark val="out"/>
        <c:minorTickMark val="none"/>
        <c:tickLblPos val="nextTo"/>
        <c:crossAx val="2133992216"/>
        <c:crosses val="autoZero"/>
        <c:auto val="1"/>
        <c:lblAlgn val="ctr"/>
        <c:lblOffset val="100"/>
        <c:noMultiLvlLbl val="0"/>
      </c:catAx>
      <c:valAx>
        <c:axId val="2133992216"/>
        <c:scaling>
          <c:orientation val="minMax"/>
          <c:max val="2.0E7"/>
          <c:min val="0.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2133989208"/>
        <c:crosses val="autoZero"/>
        <c:crossBetween val="between"/>
        <c:majorUnit val="5.0E6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1960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80+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1.0366E7</c:v>
                </c:pt>
                <c:pt idx="1">
                  <c:v>5.245E6</c:v>
                </c:pt>
                <c:pt idx="2">
                  <c:v>4.819E6</c:v>
                </c:pt>
                <c:pt idx="3">
                  <c:v>4.115E6</c:v>
                </c:pt>
                <c:pt idx="4">
                  <c:v>3.267E6</c:v>
                </c:pt>
                <c:pt idx="5">
                  <c:v>2.598E6</c:v>
                </c:pt>
                <c:pt idx="6">
                  <c:v>1.643E6</c:v>
                </c:pt>
                <c:pt idx="7">
                  <c:v>695000.0</c:v>
                </c:pt>
                <c:pt idx="8">
                  <c:v>165000.0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39775432"/>
        <c:axId val="2139778456"/>
      </c:barChart>
      <c:catAx>
        <c:axId val="2139775432"/>
        <c:scaling>
          <c:orientation val="minMax"/>
        </c:scaling>
        <c:delete val="0"/>
        <c:axPos val="l"/>
        <c:majorTickMark val="out"/>
        <c:minorTickMark val="none"/>
        <c:tickLblPos val="nextTo"/>
        <c:crossAx val="2139778456"/>
        <c:crosses val="autoZero"/>
        <c:auto val="1"/>
        <c:lblAlgn val="ctr"/>
        <c:lblOffset val="100"/>
        <c:noMultiLvlLbl val="0"/>
      </c:catAx>
      <c:valAx>
        <c:axId val="2139778456"/>
        <c:scaling>
          <c:orientation val="minMax"/>
          <c:max val="2.0E7"/>
          <c:min val="0.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2139775432"/>
        <c:crosses val="autoZero"/>
        <c:crossBetween val="between"/>
        <c:majorUnit val="5.0E6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1970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80+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1.3604E7</c:v>
                </c:pt>
                <c:pt idx="1">
                  <c:v>9.928E6</c:v>
                </c:pt>
                <c:pt idx="2">
                  <c:v>5.136E6</c:v>
                </c:pt>
                <c:pt idx="3">
                  <c:v>4.679E6</c:v>
                </c:pt>
                <c:pt idx="4">
                  <c:v>3.907E6</c:v>
                </c:pt>
                <c:pt idx="5">
                  <c:v>3.004E6</c:v>
                </c:pt>
                <c:pt idx="6">
                  <c:v>2.184E6</c:v>
                </c:pt>
                <c:pt idx="7">
                  <c:v>1.048E6</c:v>
                </c:pt>
                <c:pt idx="8">
                  <c:v>290000.0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39819848"/>
        <c:axId val="2139822856"/>
      </c:barChart>
      <c:catAx>
        <c:axId val="2139819848"/>
        <c:scaling>
          <c:orientation val="minMax"/>
        </c:scaling>
        <c:delete val="0"/>
        <c:axPos val="l"/>
        <c:majorTickMark val="out"/>
        <c:minorTickMark val="none"/>
        <c:tickLblPos val="nextTo"/>
        <c:crossAx val="2139822856"/>
        <c:crosses val="autoZero"/>
        <c:auto val="1"/>
        <c:lblAlgn val="ctr"/>
        <c:lblOffset val="100"/>
        <c:noMultiLvlLbl val="0"/>
      </c:catAx>
      <c:valAx>
        <c:axId val="2139822856"/>
        <c:scaling>
          <c:orientation val="minMax"/>
          <c:max val="2.0E7"/>
          <c:min val="0.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2139819848"/>
        <c:crosses val="autoZero"/>
        <c:crossBetween val="between"/>
        <c:majorUnit val="5.0E6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1980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80+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1.5637E7</c:v>
                </c:pt>
                <c:pt idx="1">
                  <c:v>1.301E7</c:v>
                </c:pt>
                <c:pt idx="2">
                  <c:v>9.386E6</c:v>
                </c:pt>
                <c:pt idx="3">
                  <c:v>4.752E6</c:v>
                </c:pt>
                <c:pt idx="4">
                  <c:v>4.325E6</c:v>
                </c:pt>
                <c:pt idx="5">
                  <c:v>3.525E6</c:v>
                </c:pt>
                <c:pt idx="6">
                  <c:v>2.483E6</c:v>
                </c:pt>
                <c:pt idx="7">
                  <c:v>1.361E6</c:v>
                </c:pt>
                <c:pt idx="8">
                  <c:v>418000.0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39856424"/>
        <c:axId val="2139859432"/>
      </c:barChart>
      <c:catAx>
        <c:axId val="2139856424"/>
        <c:scaling>
          <c:orientation val="minMax"/>
        </c:scaling>
        <c:delete val="0"/>
        <c:axPos val="l"/>
        <c:majorTickMark val="out"/>
        <c:minorTickMark val="none"/>
        <c:tickLblPos val="nextTo"/>
        <c:crossAx val="2139859432"/>
        <c:crosses val="autoZero"/>
        <c:auto val="1"/>
        <c:lblAlgn val="ctr"/>
        <c:lblOffset val="100"/>
        <c:noMultiLvlLbl val="0"/>
      </c:catAx>
      <c:valAx>
        <c:axId val="2139859432"/>
        <c:scaling>
          <c:orientation val="minMax"/>
          <c:max val="2.0E7"/>
          <c:min val="0.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2139856424"/>
        <c:crosses val="autoZero"/>
        <c:crossBetween val="between"/>
        <c:majorUnit val="5.0E6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1990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80+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1.7921E7</c:v>
                </c:pt>
                <c:pt idx="1">
                  <c:v>1.5216E7</c:v>
                </c:pt>
                <c:pt idx="2">
                  <c:v>1.265E7</c:v>
                </c:pt>
                <c:pt idx="3">
                  <c:v>9.026E6</c:v>
                </c:pt>
                <c:pt idx="4">
                  <c:v>4.48E6</c:v>
                </c:pt>
                <c:pt idx="5">
                  <c:v>4.014E6</c:v>
                </c:pt>
                <c:pt idx="6">
                  <c:v>3.081E6</c:v>
                </c:pt>
                <c:pt idx="7">
                  <c:v>1.78E6</c:v>
                </c:pt>
                <c:pt idx="8">
                  <c:v>743000.0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39893048"/>
        <c:axId val="2139896056"/>
      </c:barChart>
      <c:catAx>
        <c:axId val="2139893048"/>
        <c:scaling>
          <c:orientation val="minMax"/>
        </c:scaling>
        <c:delete val="0"/>
        <c:axPos val="l"/>
        <c:majorTickMark val="out"/>
        <c:minorTickMark val="none"/>
        <c:tickLblPos val="nextTo"/>
        <c:crossAx val="2139896056"/>
        <c:crosses val="autoZero"/>
        <c:auto val="1"/>
        <c:lblAlgn val="ctr"/>
        <c:lblOffset val="100"/>
        <c:noMultiLvlLbl val="0"/>
      </c:catAx>
      <c:valAx>
        <c:axId val="2139896056"/>
        <c:scaling>
          <c:orientation val="minMax"/>
          <c:max val="2.0E7"/>
          <c:min val="0.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2139893048"/>
        <c:crosses val="autoZero"/>
        <c:crossBetween val="between"/>
        <c:majorUnit val="5.0E6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50243719535"/>
          <c:y val="0.0427339901477838"/>
          <c:w val="0.699632663104612"/>
          <c:h val="0.7113752375780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Ages</c:v>
                </c:pt>
              </c:strCache>
            </c:strRef>
          </c:tx>
          <c:spPr>
            <a:ln w="762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1950-60</c:v>
                </c:pt>
                <c:pt idx="1">
                  <c:v>1960-70</c:v>
                </c:pt>
                <c:pt idx="2">
                  <c:v>1970-80</c:v>
                </c:pt>
                <c:pt idx="3">
                  <c:v>1980-90</c:v>
                </c:pt>
                <c:pt idx="4">
                  <c:v>1990-00</c:v>
                </c:pt>
                <c:pt idx="5">
                  <c:v>2000-10</c:v>
                </c:pt>
                <c:pt idx="6">
                  <c:v>2010-20</c:v>
                </c:pt>
                <c:pt idx="7">
                  <c:v>2020-30</c:v>
                </c:pt>
                <c:pt idx="8">
                  <c:v>2030-40</c:v>
                </c:pt>
                <c:pt idx="9">
                  <c:v>2040-50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1.784999999999996</c:v>
                </c:pt>
                <c:pt idx="1">
                  <c:v>1.980000000000004</c:v>
                </c:pt>
                <c:pt idx="2">
                  <c:v>1.855</c:v>
                </c:pt>
                <c:pt idx="3">
                  <c:v>1.754999999999996</c:v>
                </c:pt>
                <c:pt idx="4">
                  <c:v>1.45</c:v>
                </c:pt>
                <c:pt idx="5">
                  <c:v>1.22</c:v>
                </c:pt>
                <c:pt idx="6">
                  <c:v>1.054999999999996</c:v>
                </c:pt>
                <c:pt idx="7">
                  <c:v>0.795</c:v>
                </c:pt>
                <c:pt idx="8">
                  <c:v>0.575000000000001</c:v>
                </c:pt>
                <c:pt idx="9">
                  <c:v>0.390000000000001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7826024"/>
        <c:axId val="2137651848"/>
      </c:lineChart>
      <c:catAx>
        <c:axId val="2137826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low"/>
        <c:crossAx val="2137651848"/>
        <c:crosses val="autoZero"/>
        <c:auto val="1"/>
        <c:lblAlgn val="ctr"/>
        <c:lblOffset val="100"/>
        <c:noMultiLvlLbl val="0"/>
      </c:catAx>
      <c:valAx>
        <c:axId val="2137651848"/>
        <c:scaling>
          <c:orientation val="minMax"/>
          <c:max val="4.0"/>
          <c:min val="-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Ave. Annual Percent Growth</a:t>
                </a:r>
                <a:endParaRPr lang="en-US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137826024"/>
        <c:crosses val="autoZero"/>
        <c:crossBetween val="between"/>
        <c:majorUnit val="1.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2000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80+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1.6381E7</c:v>
                </c:pt>
                <c:pt idx="1">
                  <c:v>1.7654E7</c:v>
                </c:pt>
                <c:pt idx="2">
                  <c:v>1.4738E7</c:v>
                </c:pt>
                <c:pt idx="3">
                  <c:v>1.2155E7</c:v>
                </c:pt>
                <c:pt idx="4">
                  <c:v>8.74699999999999E6</c:v>
                </c:pt>
                <c:pt idx="5">
                  <c:v>4.231E6</c:v>
                </c:pt>
                <c:pt idx="6">
                  <c:v>3.561E6</c:v>
                </c:pt>
                <c:pt idx="7">
                  <c:v>2.306E6</c:v>
                </c:pt>
                <c:pt idx="8">
                  <c:v>1.113E6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39930184"/>
        <c:axId val="2139933192"/>
      </c:barChart>
      <c:catAx>
        <c:axId val="2139930184"/>
        <c:scaling>
          <c:orientation val="minMax"/>
        </c:scaling>
        <c:delete val="0"/>
        <c:axPos val="l"/>
        <c:majorTickMark val="out"/>
        <c:minorTickMark val="none"/>
        <c:tickLblPos val="nextTo"/>
        <c:crossAx val="2139933192"/>
        <c:crosses val="autoZero"/>
        <c:auto val="1"/>
        <c:lblAlgn val="ctr"/>
        <c:lblOffset val="100"/>
        <c:noMultiLvlLbl val="0"/>
      </c:catAx>
      <c:valAx>
        <c:axId val="2139933192"/>
        <c:scaling>
          <c:orientation val="minMax"/>
          <c:max val="2.0E7"/>
          <c:min val="0.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2139930184"/>
        <c:crosses val="autoZero"/>
        <c:crossBetween val="between"/>
        <c:majorUnit val="5.0E6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2010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80+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1.402E7</c:v>
                </c:pt>
                <c:pt idx="1">
                  <c:v>1.591E7</c:v>
                </c:pt>
                <c:pt idx="2">
                  <c:v>1.6986E7</c:v>
                </c:pt>
                <c:pt idx="3">
                  <c:v>1.4049E7</c:v>
                </c:pt>
                <c:pt idx="4">
                  <c:v>1.1795E7</c:v>
                </c:pt>
                <c:pt idx="5">
                  <c:v>8.397E6</c:v>
                </c:pt>
                <c:pt idx="6">
                  <c:v>3.63E6</c:v>
                </c:pt>
                <c:pt idx="7">
                  <c:v>2.662E6</c:v>
                </c:pt>
                <c:pt idx="8">
                  <c:v>1.599E6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39966760"/>
        <c:axId val="2139969768"/>
      </c:barChart>
      <c:catAx>
        <c:axId val="2139966760"/>
        <c:scaling>
          <c:orientation val="minMax"/>
        </c:scaling>
        <c:delete val="0"/>
        <c:axPos val="l"/>
        <c:majorTickMark val="out"/>
        <c:minorTickMark val="none"/>
        <c:tickLblPos val="nextTo"/>
        <c:crossAx val="2139969768"/>
        <c:crosses val="autoZero"/>
        <c:auto val="1"/>
        <c:lblAlgn val="ctr"/>
        <c:lblOffset val="100"/>
        <c:noMultiLvlLbl val="0"/>
      </c:catAx>
      <c:valAx>
        <c:axId val="2139969768"/>
        <c:scaling>
          <c:orientation val="minMax"/>
          <c:max val="2.0E7"/>
          <c:min val="0.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2139966760"/>
        <c:crosses val="autoZero"/>
        <c:crossBetween val="between"/>
        <c:majorUnit val="5.0E6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2020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80+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1.3543E7</c:v>
                </c:pt>
                <c:pt idx="1">
                  <c:v>1.3873E7</c:v>
                </c:pt>
                <c:pt idx="2">
                  <c:v>1.5639E7</c:v>
                </c:pt>
                <c:pt idx="3">
                  <c:v>1.662E7</c:v>
                </c:pt>
                <c:pt idx="4">
                  <c:v>1.3716E7</c:v>
                </c:pt>
                <c:pt idx="5">
                  <c:v>1.1256E7</c:v>
                </c:pt>
                <c:pt idx="6">
                  <c:v>7.548E6</c:v>
                </c:pt>
                <c:pt idx="7">
                  <c:v>2.855E6</c:v>
                </c:pt>
                <c:pt idx="8">
                  <c:v>2.005E6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40003944"/>
        <c:axId val="2140006952"/>
      </c:barChart>
      <c:catAx>
        <c:axId val="2140003944"/>
        <c:scaling>
          <c:orientation val="minMax"/>
        </c:scaling>
        <c:delete val="0"/>
        <c:axPos val="l"/>
        <c:majorTickMark val="out"/>
        <c:minorTickMark val="none"/>
        <c:tickLblPos val="nextTo"/>
        <c:crossAx val="2140006952"/>
        <c:crosses val="autoZero"/>
        <c:auto val="1"/>
        <c:lblAlgn val="ctr"/>
        <c:lblOffset val="100"/>
        <c:noMultiLvlLbl val="0"/>
      </c:catAx>
      <c:valAx>
        <c:axId val="2140006952"/>
        <c:scaling>
          <c:orientation val="minMax"/>
          <c:max val="2.0E7"/>
          <c:min val="0.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2140003944"/>
        <c:crosses val="autoZero"/>
        <c:crossBetween val="between"/>
        <c:majorUnit val="5.0E6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2030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80+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1.1393E7</c:v>
                </c:pt>
                <c:pt idx="1">
                  <c:v>1.3414E7</c:v>
                </c:pt>
                <c:pt idx="2">
                  <c:v>1.3638E7</c:v>
                </c:pt>
                <c:pt idx="3">
                  <c:v>1.5311E7</c:v>
                </c:pt>
                <c:pt idx="4">
                  <c:v>1.6267E7</c:v>
                </c:pt>
                <c:pt idx="5">
                  <c:v>1.3162E7</c:v>
                </c:pt>
                <c:pt idx="6">
                  <c:v>1.0227E7</c:v>
                </c:pt>
                <c:pt idx="7">
                  <c:v>6.091E6</c:v>
                </c:pt>
                <c:pt idx="8">
                  <c:v>2.326E6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40040520"/>
        <c:axId val="2140043528"/>
      </c:barChart>
      <c:catAx>
        <c:axId val="2140040520"/>
        <c:scaling>
          <c:orientation val="minMax"/>
        </c:scaling>
        <c:delete val="0"/>
        <c:axPos val="l"/>
        <c:majorTickMark val="out"/>
        <c:minorTickMark val="none"/>
        <c:tickLblPos val="nextTo"/>
        <c:crossAx val="2140043528"/>
        <c:crosses val="autoZero"/>
        <c:auto val="1"/>
        <c:lblAlgn val="ctr"/>
        <c:lblOffset val="100"/>
        <c:noMultiLvlLbl val="0"/>
      </c:catAx>
      <c:valAx>
        <c:axId val="2140043528"/>
        <c:scaling>
          <c:orientation val="minMax"/>
          <c:max val="2.0E7"/>
          <c:min val="0.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2140040520"/>
        <c:crosses val="autoZero"/>
        <c:crossBetween val="between"/>
        <c:majorUnit val="5.0E6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2040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80+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1.0532E7</c:v>
                </c:pt>
                <c:pt idx="1">
                  <c:v>1.1283E7</c:v>
                </c:pt>
                <c:pt idx="2">
                  <c:v>1.3194E7</c:v>
                </c:pt>
                <c:pt idx="3">
                  <c:v>1.3359E7</c:v>
                </c:pt>
                <c:pt idx="4">
                  <c:v>1.5013E7</c:v>
                </c:pt>
                <c:pt idx="5">
                  <c:v>1.569E7</c:v>
                </c:pt>
                <c:pt idx="6">
                  <c:v>1.2102E7</c:v>
                </c:pt>
                <c:pt idx="7">
                  <c:v>8.397E6</c:v>
                </c:pt>
                <c:pt idx="8">
                  <c:v>4.583E6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40077096"/>
        <c:axId val="2140080104"/>
      </c:barChart>
      <c:catAx>
        <c:axId val="2140077096"/>
        <c:scaling>
          <c:orientation val="minMax"/>
        </c:scaling>
        <c:delete val="0"/>
        <c:axPos val="l"/>
        <c:majorTickMark val="out"/>
        <c:minorTickMark val="none"/>
        <c:tickLblPos val="nextTo"/>
        <c:crossAx val="2140080104"/>
        <c:crosses val="autoZero"/>
        <c:auto val="1"/>
        <c:lblAlgn val="ctr"/>
        <c:lblOffset val="100"/>
        <c:noMultiLvlLbl val="0"/>
      </c:catAx>
      <c:valAx>
        <c:axId val="2140080104"/>
        <c:scaling>
          <c:orientation val="minMax"/>
          <c:max val="2.0E7"/>
          <c:min val="0.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2140077096"/>
        <c:crosses val="autoZero"/>
        <c:crossBetween val="between"/>
        <c:majorUnit val="5.0E6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2050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80+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9.893E6</c:v>
                </c:pt>
                <c:pt idx="1">
                  <c:v>1.043E7</c:v>
                </c:pt>
                <c:pt idx="2">
                  <c:v>1.1086E7</c:v>
                </c:pt>
                <c:pt idx="3">
                  <c:v>1.2936E7</c:v>
                </c:pt>
                <c:pt idx="4">
                  <c:v>1.3129E7</c:v>
                </c:pt>
                <c:pt idx="5">
                  <c:v>1.4524E7</c:v>
                </c:pt>
                <c:pt idx="6">
                  <c:v>1.4564E7</c:v>
                </c:pt>
                <c:pt idx="7">
                  <c:v>1.013E7</c:v>
                </c:pt>
                <c:pt idx="8">
                  <c:v>7.005E6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40114232"/>
        <c:axId val="2140117240"/>
      </c:barChart>
      <c:catAx>
        <c:axId val="2140114232"/>
        <c:scaling>
          <c:orientation val="minMax"/>
        </c:scaling>
        <c:delete val="0"/>
        <c:axPos val="l"/>
        <c:majorTickMark val="out"/>
        <c:minorTickMark val="none"/>
        <c:tickLblPos val="nextTo"/>
        <c:crossAx val="2140117240"/>
        <c:crosses val="autoZero"/>
        <c:auto val="1"/>
        <c:lblAlgn val="ctr"/>
        <c:lblOffset val="100"/>
        <c:noMultiLvlLbl val="0"/>
      </c:catAx>
      <c:valAx>
        <c:axId val="2140117240"/>
        <c:scaling>
          <c:orientation val="minMax"/>
          <c:max val="2.0E7"/>
          <c:min val="0.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2140114232"/>
        <c:crosses val="autoZero"/>
        <c:crossBetween val="between"/>
        <c:majorUnit val="5.0E6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2060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80+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9.109E6</c:v>
                </c:pt>
                <c:pt idx="1">
                  <c:v>9.808E6</c:v>
                </c:pt>
                <c:pt idx="2">
                  <c:v>1.0267E7</c:v>
                </c:pt>
                <c:pt idx="3">
                  <c:v>1.0878E7</c:v>
                </c:pt>
                <c:pt idx="4">
                  <c:v>1.2734E7</c:v>
                </c:pt>
                <c:pt idx="5">
                  <c:v>1.2759E7</c:v>
                </c:pt>
                <c:pt idx="6">
                  <c:v>1.3552E7</c:v>
                </c:pt>
                <c:pt idx="7">
                  <c:v>1.2398E7</c:v>
                </c:pt>
                <c:pt idx="8">
                  <c:v>9.059E6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39288024"/>
        <c:axId val="2139291032"/>
      </c:barChart>
      <c:catAx>
        <c:axId val="2139288024"/>
        <c:scaling>
          <c:orientation val="minMax"/>
        </c:scaling>
        <c:delete val="0"/>
        <c:axPos val="l"/>
        <c:majorTickMark val="out"/>
        <c:minorTickMark val="none"/>
        <c:tickLblPos val="nextTo"/>
        <c:crossAx val="2139291032"/>
        <c:crosses val="autoZero"/>
        <c:auto val="1"/>
        <c:lblAlgn val="ctr"/>
        <c:lblOffset val="100"/>
        <c:noMultiLvlLbl val="0"/>
      </c:catAx>
      <c:valAx>
        <c:axId val="2139291032"/>
        <c:scaling>
          <c:orientation val="minMax"/>
          <c:max val="2.0E7"/>
          <c:min val="0.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39288024"/>
        <c:crosses val="autoZero"/>
        <c:crossBetween val="between"/>
        <c:majorUnit val="5.0E6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2070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80+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8.624E6</c:v>
                </c:pt>
                <c:pt idx="1">
                  <c:v>9.043E6</c:v>
                </c:pt>
                <c:pt idx="2">
                  <c:v>9.679E6</c:v>
                </c:pt>
                <c:pt idx="3">
                  <c:v>1.0102E7</c:v>
                </c:pt>
                <c:pt idx="4">
                  <c:v>1.0727E7</c:v>
                </c:pt>
                <c:pt idx="5">
                  <c:v>1.2408E7</c:v>
                </c:pt>
                <c:pt idx="6">
                  <c:v>1.2017E7</c:v>
                </c:pt>
                <c:pt idx="7">
                  <c:v>1.1638E7</c:v>
                </c:pt>
                <c:pt idx="8">
                  <c:v>1.1531E7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39251576"/>
        <c:axId val="2139254584"/>
      </c:barChart>
      <c:catAx>
        <c:axId val="2139251576"/>
        <c:scaling>
          <c:orientation val="minMax"/>
        </c:scaling>
        <c:delete val="0"/>
        <c:axPos val="l"/>
        <c:majorTickMark val="out"/>
        <c:minorTickMark val="none"/>
        <c:tickLblPos val="nextTo"/>
        <c:crossAx val="2139254584"/>
        <c:crosses val="autoZero"/>
        <c:auto val="1"/>
        <c:lblAlgn val="ctr"/>
        <c:lblOffset val="100"/>
        <c:noMultiLvlLbl val="0"/>
      </c:catAx>
      <c:valAx>
        <c:axId val="2139254584"/>
        <c:scaling>
          <c:orientation val="minMax"/>
          <c:max val="2.0E7"/>
          <c:min val="0.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39251576"/>
        <c:crosses val="autoZero"/>
        <c:crossBetween val="between"/>
        <c:majorUnit val="5.0E6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43920595533"/>
          <c:y val="0.0758293838862559"/>
          <c:w val="0.758064516129036"/>
          <c:h val="0.763033175355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TFR</c:v>
                </c:pt>
              </c:strCache>
            </c:strRef>
          </c:tx>
          <c:spPr>
            <a:ln w="41151">
              <a:solidFill>
                <a:srgbClr val="000080"/>
              </a:solidFill>
              <a:prstDash val="solid"/>
            </a:ln>
          </c:spPr>
          <c:marker>
            <c:symbol val="circle"/>
            <c:size val="9"/>
            <c:spPr>
              <a:noFill/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2010.0</c:v>
                </c:pt>
                <c:pt idx="7">
                  <c:v>2020.0</c:v>
                </c:pt>
                <c:pt idx="8">
                  <c:v>2030.0</c:v>
                </c:pt>
                <c:pt idx="9">
                  <c:v>2040.0</c:v>
                </c:pt>
                <c:pt idx="10">
                  <c:v>2050.0</c:v>
                </c:pt>
                <c:pt idx="11">
                  <c:v>2060.0</c:v>
                </c:pt>
                <c:pt idx="12">
                  <c:v>2070.0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5.4</c:v>
                </c:pt>
                <c:pt idx="1">
                  <c:v>6.4</c:v>
                </c:pt>
                <c:pt idx="2">
                  <c:v>6.3</c:v>
                </c:pt>
                <c:pt idx="3">
                  <c:v>4.6</c:v>
                </c:pt>
                <c:pt idx="4">
                  <c:v>3.2</c:v>
                </c:pt>
                <c:pt idx="5">
                  <c:v>1.9</c:v>
                </c:pt>
                <c:pt idx="6">
                  <c:v>1.8</c:v>
                </c:pt>
                <c:pt idx="7">
                  <c:v>1.6</c:v>
                </c:pt>
                <c:pt idx="8">
                  <c:v>1.6</c:v>
                </c:pt>
                <c:pt idx="9">
                  <c:v>1.7</c:v>
                </c:pt>
                <c:pt idx="10">
                  <c:v>1.7</c:v>
                </c:pt>
                <c:pt idx="11">
                  <c:v>1.7</c:v>
                </c:pt>
                <c:pt idx="12">
                  <c:v>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9187272"/>
        <c:axId val="213918423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 60+</c:v>
                </c:pt>
              </c:strCache>
            </c:strRef>
          </c:tx>
          <c:spPr>
            <a:ln w="41151">
              <a:solidFill>
                <a:srgbClr val="FF0000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2010.0</c:v>
                </c:pt>
                <c:pt idx="7">
                  <c:v>2020.0</c:v>
                </c:pt>
                <c:pt idx="8">
                  <c:v>2030.0</c:v>
                </c:pt>
                <c:pt idx="9">
                  <c:v>2040.0</c:v>
                </c:pt>
                <c:pt idx="10">
                  <c:v>2050.0</c:v>
                </c:pt>
                <c:pt idx="11">
                  <c:v>2060.0</c:v>
                </c:pt>
                <c:pt idx="12">
                  <c:v>2070.0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7.0</c:v>
                </c:pt>
                <c:pt idx="1">
                  <c:v>7.6</c:v>
                </c:pt>
                <c:pt idx="2">
                  <c:v>8.0</c:v>
                </c:pt>
                <c:pt idx="3">
                  <c:v>7.8</c:v>
                </c:pt>
                <c:pt idx="4">
                  <c:v>8.1</c:v>
                </c:pt>
                <c:pt idx="5">
                  <c:v>8.6</c:v>
                </c:pt>
                <c:pt idx="6">
                  <c:v>8.9</c:v>
                </c:pt>
                <c:pt idx="7">
                  <c:v>12.8</c:v>
                </c:pt>
                <c:pt idx="8">
                  <c:v>18.3</c:v>
                </c:pt>
                <c:pt idx="9">
                  <c:v>24.1</c:v>
                </c:pt>
                <c:pt idx="10">
                  <c:v>30.6</c:v>
                </c:pt>
                <c:pt idx="11">
                  <c:v>34.8</c:v>
                </c:pt>
                <c:pt idx="12">
                  <c:v>36.7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9178280"/>
        <c:axId val="2139175064"/>
      </c:lineChart>
      <c:catAx>
        <c:axId val="2139187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rgbClr val="CCFFCC"/>
          </a:solidFill>
          <a:ln w="137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4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918423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139184232"/>
        <c:scaling>
          <c:orientation val="minMax"/>
          <c:max val="7.0"/>
        </c:scaling>
        <c:delete val="0"/>
        <c:axPos val="l"/>
        <c:title>
          <c:tx>
            <c:rich>
              <a:bodyPr/>
              <a:lstStyle/>
              <a:p>
                <a:pPr>
                  <a:defRPr sz="1944" b="1" i="0" u="none" strike="noStrike" baseline="0">
                    <a:solidFill>
                      <a:srgbClr val="00008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Global fertility rate</a:t>
                </a:r>
              </a:p>
            </c:rich>
          </c:tx>
          <c:layout>
            <c:manualLayout>
              <c:xMode val="edge"/>
              <c:yMode val="edge"/>
              <c:x val="0.0136476426799007"/>
              <c:y val="0.194312796208531"/>
            </c:manualLayout>
          </c:layout>
          <c:overlay val="0"/>
          <c:spPr>
            <a:solidFill>
              <a:srgbClr val="CCFFCC"/>
            </a:solidFill>
            <a:ln w="2743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37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44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9187272"/>
        <c:crosses val="autoZero"/>
        <c:crossBetween val="between"/>
        <c:majorUnit val="1.0"/>
      </c:valAx>
      <c:catAx>
        <c:axId val="2139178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39175064"/>
        <c:crosses val="autoZero"/>
        <c:auto val="1"/>
        <c:lblAlgn val="ctr"/>
        <c:lblOffset val="100"/>
        <c:noMultiLvlLbl val="0"/>
      </c:catAx>
      <c:valAx>
        <c:axId val="2139175064"/>
        <c:scaling>
          <c:orientation val="minMax"/>
          <c:max val="42.0"/>
        </c:scaling>
        <c:delete val="0"/>
        <c:axPos val="r"/>
        <c:title>
          <c:tx>
            <c:rich>
              <a:bodyPr/>
              <a:lstStyle/>
              <a:p>
                <a:pPr>
                  <a:defRPr sz="1944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of world pop. 60+</a:t>
                </a:r>
              </a:p>
            </c:rich>
          </c:tx>
          <c:layout>
            <c:manualLayout>
              <c:xMode val="edge"/>
              <c:yMode val="edge"/>
              <c:x val="0.933002481389579"/>
              <c:y val="0.177725118483412"/>
            </c:manualLayout>
          </c:layout>
          <c:overlay val="0"/>
          <c:spPr>
            <a:noFill/>
            <a:ln w="27434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3717">
            <a:solidFill>
              <a:srgbClr val="FF0000"/>
            </a:solidFill>
            <a:prstDash val="solid"/>
          </a:ln>
        </c:spPr>
        <c:txPr>
          <a:bodyPr rot="0" vert="horz"/>
          <a:lstStyle/>
          <a:p>
            <a:pPr>
              <a:defRPr sz="1944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9178280"/>
        <c:crosses val="max"/>
        <c:crossBetween val="between"/>
        <c:majorUnit val="6.0"/>
      </c:valAx>
      <c:spPr>
        <a:noFill/>
        <a:ln w="13717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CCFFCC"/>
    </a:solidFill>
    <a:ln>
      <a:noFill/>
    </a:ln>
  </c:spPr>
  <c:txPr>
    <a:bodyPr/>
    <a:lstStyle/>
    <a:p>
      <a:pPr>
        <a:defRPr sz="194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Life expectancy in the 'developed' world from 1840 to 2010</a:t>
            </a:r>
          </a:p>
        </c:rich>
      </c:tx>
      <c:layout>
        <c:manualLayout>
          <c:xMode val="edge"/>
          <c:yMode val="edge"/>
          <c:x val="0.141651245207252"/>
          <c:y val="0.00421054352939095"/>
        </c:manualLayout>
      </c:layout>
      <c:overlay val="0"/>
      <c:spPr>
        <a:noFill/>
        <a:ln w="3351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4060016691462"/>
          <c:y val="0.13852604233897"/>
          <c:w val="0.836890243902439"/>
          <c:h val="0.656946706166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e0</c:v>
                </c:pt>
              </c:strCache>
            </c:strRef>
          </c:tx>
          <c:spPr>
            <a:ln w="50265">
              <a:solidFill>
                <a:srgbClr val="000000"/>
              </a:solidFill>
              <a:prstDash val="solid"/>
            </a:ln>
          </c:spPr>
          <c:marker>
            <c:symbol val="diamond"/>
            <c:size val="11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1840.0</c:v>
                </c:pt>
                <c:pt idx="1">
                  <c:v>1850.0</c:v>
                </c:pt>
                <c:pt idx="2">
                  <c:v>1860.0</c:v>
                </c:pt>
                <c:pt idx="3">
                  <c:v>1870.0</c:v>
                </c:pt>
                <c:pt idx="4">
                  <c:v>1880.0</c:v>
                </c:pt>
                <c:pt idx="5">
                  <c:v>1890.0</c:v>
                </c:pt>
                <c:pt idx="6">
                  <c:v>1900.0</c:v>
                </c:pt>
                <c:pt idx="7">
                  <c:v>1910.0</c:v>
                </c:pt>
                <c:pt idx="8">
                  <c:v>1920.0</c:v>
                </c:pt>
                <c:pt idx="9">
                  <c:v>1930.0</c:v>
                </c:pt>
                <c:pt idx="10">
                  <c:v>1940.0</c:v>
                </c:pt>
                <c:pt idx="11">
                  <c:v>1950.0</c:v>
                </c:pt>
                <c:pt idx="12">
                  <c:v>1960.0</c:v>
                </c:pt>
                <c:pt idx="13">
                  <c:v>1970.0</c:v>
                </c:pt>
                <c:pt idx="14">
                  <c:v>1980.0</c:v>
                </c:pt>
                <c:pt idx="15">
                  <c:v>1990.0</c:v>
                </c:pt>
                <c:pt idx="16">
                  <c:v>2000.0</c:v>
                </c:pt>
                <c:pt idx="17">
                  <c:v>2010.0</c:v>
                </c:pt>
                <c:pt idx="18">
                  <c:v>2015.0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41.0</c:v>
                </c:pt>
                <c:pt idx="1">
                  <c:v>41.5</c:v>
                </c:pt>
                <c:pt idx="2">
                  <c:v>42.2</c:v>
                </c:pt>
                <c:pt idx="3">
                  <c:v>43.5</c:v>
                </c:pt>
                <c:pt idx="4">
                  <c:v>45.2</c:v>
                </c:pt>
                <c:pt idx="5">
                  <c:v>47.1</c:v>
                </c:pt>
                <c:pt idx="6">
                  <c:v>50.5</c:v>
                </c:pt>
                <c:pt idx="7">
                  <c:v>54.3</c:v>
                </c:pt>
                <c:pt idx="8">
                  <c:v>58.3</c:v>
                </c:pt>
                <c:pt idx="9">
                  <c:v>61.7</c:v>
                </c:pt>
                <c:pt idx="10">
                  <c:v>64.6</c:v>
                </c:pt>
                <c:pt idx="11">
                  <c:v>66.6</c:v>
                </c:pt>
                <c:pt idx="12">
                  <c:v>69.7</c:v>
                </c:pt>
                <c:pt idx="13">
                  <c:v>71.4</c:v>
                </c:pt>
                <c:pt idx="14">
                  <c:v>73.0</c:v>
                </c:pt>
                <c:pt idx="15">
                  <c:v>74.0</c:v>
                </c:pt>
                <c:pt idx="16">
                  <c:v>75.6</c:v>
                </c:pt>
                <c:pt idx="17">
                  <c:v>77.0</c:v>
                </c:pt>
                <c:pt idx="18">
                  <c:v>78.3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0430776"/>
        <c:axId val="2140436408"/>
      </c:lineChart>
      <c:catAx>
        <c:axId val="2140430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18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211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40436408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2140436408"/>
        <c:scaling>
          <c:orientation val="minMax"/>
          <c:max val="80.0"/>
          <c:min val="30.0"/>
        </c:scaling>
        <c:delete val="0"/>
        <c:axPos val="l"/>
        <c:majorGridlines>
          <c:spPr>
            <a:ln w="418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47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e0</a:t>
                </a:r>
              </a:p>
            </c:rich>
          </c:tx>
          <c:layout>
            <c:manualLayout>
              <c:xMode val="edge"/>
              <c:yMode val="edge"/>
              <c:x val="0.0"/>
              <c:y val="0.431466858138635"/>
            </c:manualLayout>
          </c:layout>
          <c:overlay val="0"/>
          <c:spPr>
            <a:noFill/>
            <a:ln w="3351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1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1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40430776"/>
        <c:crosses val="autoZero"/>
        <c:crossBetween val="between"/>
      </c:valAx>
      <c:spPr>
        <a:noFill/>
        <a:ln w="1675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7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90719910011"/>
          <c:y val="0.0304187192118227"/>
          <c:w val="0.699632663104612"/>
          <c:h val="0.7113752375780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65+</c:v>
                </c:pt>
              </c:strCache>
            </c:strRef>
          </c:tx>
          <c:spPr>
            <a:ln w="76200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1950-60</c:v>
                </c:pt>
                <c:pt idx="1">
                  <c:v>1960-70</c:v>
                </c:pt>
                <c:pt idx="2">
                  <c:v>1970-80</c:v>
                </c:pt>
                <c:pt idx="3">
                  <c:v>1980-90</c:v>
                </c:pt>
                <c:pt idx="4">
                  <c:v>1990-00</c:v>
                </c:pt>
                <c:pt idx="5">
                  <c:v>2000-10</c:v>
                </c:pt>
                <c:pt idx="6">
                  <c:v>2010-20</c:v>
                </c:pt>
                <c:pt idx="7">
                  <c:v>2020-30</c:v>
                </c:pt>
                <c:pt idx="8">
                  <c:v>2030-40</c:v>
                </c:pt>
                <c:pt idx="9">
                  <c:v>2040-50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2.0</c:v>
                </c:pt>
                <c:pt idx="1">
                  <c:v>2.3</c:v>
                </c:pt>
                <c:pt idx="2">
                  <c:v>2.6</c:v>
                </c:pt>
                <c:pt idx="3">
                  <c:v>2.1</c:v>
                </c:pt>
                <c:pt idx="4">
                  <c:v>2.6</c:v>
                </c:pt>
                <c:pt idx="5">
                  <c:v>2.3</c:v>
                </c:pt>
                <c:pt idx="6">
                  <c:v>3.1</c:v>
                </c:pt>
                <c:pt idx="7">
                  <c:v>3.1</c:v>
                </c:pt>
                <c:pt idx="8">
                  <c:v>2.6</c:v>
                </c:pt>
                <c:pt idx="9">
                  <c:v>1.7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15 to 64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1950-60</c:v>
                </c:pt>
                <c:pt idx="1">
                  <c:v>1960-70</c:v>
                </c:pt>
                <c:pt idx="2">
                  <c:v>1970-80</c:v>
                </c:pt>
                <c:pt idx="3">
                  <c:v>1980-90</c:v>
                </c:pt>
                <c:pt idx="4">
                  <c:v>1990-00</c:v>
                </c:pt>
                <c:pt idx="5">
                  <c:v>2000-10</c:v>
                </c:pt>
                <c:pt idx="6">
                  <c:v>2010-20</c:v>
                </c:pt>
                <c:pt idx="7">
                  <c:v>2020-30</c:v>
                </c:pt>
                <c:pt idx="8">
                  <c:v>2030-40</c:v>
                </c:pt>
                <c:pt idx="9">
                  <c:v>2040-50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1.3</c:v>
                </c:pt>
                <c:pt idx="1">
                  <c:v>1.9</c:v>
                </c:pt>
                <c:pt idx="2">
                  <c:v>2.1</c:v>
                </c:pt>
                <c:pt idx="3">
                  <c:v>2.1</c:v>
                </c:pt>
                <c:pt idx="4">
                  <c:v>1.7</c:v>
                </c:pt>
                <c:pt idx="5">
                  <c:v>1.6</c:v>
                </c:pt>
                <c:pt idx="6">
                  <c:v>1.1</c:v>
                </c:pt>
                <c:pt idx="7">
                  <c:v>0.8</c:v>
                </c:pt>
                <c:pt idx="8">
                  <c:v>0.5</c:v>
                </c:pt>
                <c:pt idx="9">
                  <c:v>0.2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 to 14</c:v>
                </c:pt>
              </c:strCache>
            </c:strRef>
          </c:tx>
          <c:spPr>
            <a:ln w="762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1950-60</c:v>
                </c:pt>
                <c:pt idx="1">
                  <c:v>1960-70</c:v>
                </c:pt>
                <c:pt idx="2">
                  <c:v>1970-80</c:v>
                </c:pt>
                <c:pt idx="3">
                  <c:v>1980-90</c:v>
                </c:pt>
                <c:pt idx="4">
                  <c:v>1990-00</c:v>
                </c:pt>
                <c:pt idx="5">
                  <c:v>2000-10</c:v>
                </c:pt>
                <c:pt idx="6">
                  <c:v>2010-20</c:v>
                </c:pt>
                <c:pt idx="7">
                  <c:v>2020-30</c:v>
                </c:pt>
                <c:pt idx="8">
                  <c:v>2030-40</c:v>
                </c:pt>
                <c:pt idx="9">
                  <c:v>2040-50</c:v>
                </c:pt>
              </c:strCache>
            </c:strRef>
          </c:cat>
          <c:val>
            <c:numRef>
              <c:f>Sheet1!$D$2:$D$11</c:f>
              <c:numCache>
                <c:formatCode>0.00</c:formatCode>
                <c:ptCount val="10"/>
                <c:pt idx="0">
                  <c:v>2.6</c:v>
                </c:pt>
                <c:pt idx="1">
                  <c:v>2.1</c:v>
                </c:pt>
                <c:pt idx="2">
                  <c:v>1.3</c:v>
                </c:pt>
                <c:pt idx="3">
                  <c:v>1.0</c:v>
                </c:pt>
                <c:pt idx="4">
                  <c:v>0.600000000000001</c:v>
                </c:pt>
                <c:pt idx="5">
                  <c:v>0.0</c:v>
                </c:pt>
                <c:pt idx="6">
                  <c:v>0.3</c:v>
                </c:pt>
                <c:pt idx="7">
                  <c:v>-0.2</c:v>
                </c:pt>
                <c:pt idx="8">
                  <c:v>-0.3</c:v>
                </c:pt>
                <c:pt idx="9">
                  <c:v>-0.2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7887256"/>
        <c:axId val="2137892856"/>
      </c:lineChart>
      <c:catAx>
        <c:axId val="2137887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low"/>
        <c:crossAx val="2137892856"/>
        <c:crosses val="autoZero"/>
        <c:auto val="1"/>
        <c:lblAlgn val="ctr"/>
        <c:lblOffset val="100"/>
        <c:noMultiLvlLbl val="0"/>
      </c:catAx>
      <c:valAx>
        <c:axId val="2137892856"/>
        <c:scaling>
          <c:orientation val="minMax"/>
          <c:max val="4.0"/>
          <c:min val="-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Ave. Annual Percent Growth</a:t>
                </a:r>
                <a:endParaRPr lang="en-US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2137887256"/>
        <c:crosses val="autoZero"/>
        <c:crossBetween val="between"/>
        <c:majorUnit val="1.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Japan</c:v>
                </c:pt>
              </c:strCache>
            </c:strRef>
          </c:tx>
          <c:spPr>
            <a:ln w="50800">
              <a:solidFill>
                <a:srgbClr val="6600FF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</c:strCache>
            </c:strRef>
          </c:cat>
          <c:val>
            <c:numRef>
              <c:f>Sheet1!$C$2:$C$14</c:f>
              <c:numCache>
                <c:formatCode>0.00</c:formatCode>
                <c:ptCount val="13"/>
                <c:pt idx="0">
                  <c:v>63.93</c:v>
                </c:pt>
                <c:pt idx="1">
                  <c:v>68.47</c:v>
                </c:pt>
                <c:pt idx="2">
                  <c:v>71.48</c:v>
                </c:pt>
                <c:pt idx="3">
                  <c:v>73.93</c:v>
                </c:pt>
                <c:pt idx="4">
                  <c:v>75.78</c:v>
                </c:pt>
                <c:pt idx="5">
                  <c:v>77.88</c:v>
                </c:pt>
                <c:pt idx="6">
                  <c:v>79.63</c:v>
                </c:pt>
                <c:pt idx="7">
                  <c:v>81.3</c:v>
                </c:pt>
                <c:pt idx="8">
                  <c:v>82.43</c:v>
                </c:pt>
                <c:pt idx="9">
                  <c:v>83.7</c:v>
                </c:pt>
                <c:pt idx="10">
                  <c:v>85.21000000000002</c:v>
                </c:pt>
                <c:pt idx="11">
                  <c:v>85.98</c:v>
                </c:pt>
                <c:pt idx="12">
                  <c:v>86.49000000000002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Sheet1!$D$1</c:f>
              <c:strCache>
                <c:ptCount val="1"/>
                <c:pt idx="0">
                  <c:v>Sweden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</c:strCache>
            </c:strRef>
          </c:cat>
          <c:val>
            <c:numRef>
              <c:f>Sheet1!$D$2:$D$14</c:f>
              <c:numCache>
                <c:formatCode>0.00</c:formatCode>
                <c:ptCount val="13"/>
                <c:pt idx="0">
                  <c:v>73.14</c:v>
                </c:pt>
                <c:pt idx="1">
                  <c:v>74.56</c:v>
                </c:pt>
                <c:pt idx="2">
                  <c:v>75.44000000000002</c:v>
                </c:pt>
                <c:pt idx="3">
                  <c:v>76.43</c:v>
                </c:pt>
                <c:pt idx="4">
                  <c:v>77.56</c:v>
                </c:pt>
                <c:pt idx="5">
                  <c:v>78.38</c:v>
                </c:pt>
                <c:pt idx="6">
                  <c:v>79.4</c:v>
                </c:pt>
                <c:pt idx="7">
                  <c:v>80.08</c:v>
                </c:pt>
                <c:pt idx="8">
                  <c:v>80.78</c:v>
                </c:pt>
                <c:pt idx="9">
                  <c:v>81.74</c:v>
                </c:pt>
                <c:pt idx="10">
                  <c:v>82.29</c:v>
                </c:pt>
                <c:pt idx="11">
                  <c:v>83.1</c:v>
                </c:pt>
                <c:pt idx="12">
                  <c:v>83.71000000000002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Sheet1!$F$1</c:f>
              <c:strCache>
                <c:ptCount val="1"/>
                <c:pt idx="0">
                  <c:v>U.S.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</c:strCache>
            </c:strRef>
          </c:cat>
          <c:val>
            <c:numRef>
              <c:f>Sheet1!$F$2:$F$14</c:f>
              <c:numCache>
                <c:formatCode>0.00</c:formatCode>
                <c:ptCount val="13"/>
                <c:pt idx="0">
                  <c:v>71.69</c:v>
                </c:pt>
                <c:pt idx="1">
                  <c:v>72.97</c:v>
                </c:pt>
                <c:pt idx="2">
                  <c:v>73.59</c:v>
                </c:pt>
                <c:pt idx="3">
                  <c:v>74.15</c:v>
                </c:pt>
                <c:pt idx="4">
                  <c:v>75.19</c:v>
                </c:pt>
                <c:pt idx="5">
                  <c:v>77.04</c:v>
                </c:pt>
                <c:pt idx="6">
                  <c:v>77.94000000000002</c:v>
                </c:pt>
                <c:pt idx="7">
                  <c:v>78.36</c:v>
                </c:pt>
                <c:pt idx="8">
                  <c:v>79.02</c:v>
                </c:pt>
                <c:pt idx="9">
                  <c:v>79.33</c:v>
                </c:pt>
                <c:pt idx="10">
                  <c:v>79.71</c:v>
                </c:pt>
                <c:pt idx="11">
                  <c:v>80.6</c:v>
                </c:pt>
                <c:pt idx="12">
                  <c:v>81.25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Sheet1!$G$1</c:f>
              <c:strCache>
                <c:ptCount val="1"/>
                <c:pt idx="0">
                  <c:v>Argentina</c:v>
                </c:pt>
              </c:strCache>
            </c:strRef>
          </c:tx>
          <c:spPr>
            <a:ln w="50800"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</c:strCache>
            </c:strRef>
          </c:cat>
          <c:val>
            <c:numRef>
              <c:f>Sheet1!$G$2:$G$14</c:f>
              <c:numCache>
                <c:formatCode>0.00</c:formatCode>
                <c:ptCount val="13"/>
                <c:pt idx="0">
                  <c:v>65.14</c:v>
                </c:pt>
                <c:pt idx="1">
                  <c:v>67.44000000000002</c:v>
                </c:pt>
                <c:pt idx="2">
                  <c:v>68.62</c:v>
                </c:pt>
                <c:pt idx="3">
                  <c:v>69.33</c:v>
                </c:pt>
                <c:pt idx="4">
                  <c:v>70.78</c:v>
                </c:pt>
                <c:pt idx="5">
                  <c:v>72.22</c:v>
                </c:pt>
                <c:pt idx="6">
                  <c:v>73.74</c:v>
                </c:pt>
                <c:pt idx="7">
                  <c:v>74.62</c:v>
                </c:pt>
                <c:pt idx="8">
                  <c:v>75.8</c:v>
                </c:pt>
                <c:pt idx="9">
                  <c:v>76.95</c:v>
                </c:pt>
                <c:pt idx="10">
                  <c:v>78.1</c:v>
                </c:pt>
                <c:pt idx="11">
                  <c:v>79.01</c:v>
                </c:pt>
                <c:pt idx="12">
                  <c:v>79.83</c:v>
                </c:pt>
              </c:numCache>
            </c:numRef>
          </c:val>
          <c:smooth val="0"/>
        </c:ser>
        <c:ser>
          <c:idx val="1"/>
          <c:order val="4"/>
          <c:tx>
            <c:strRef>
              <c:f>Sheet1!$B$1</c:f>
              <c:strCache>
                <c:ptCount val="1"/>
                <c:pt idx="0">
                  <c:v>China</c:v>
                </c:pt>
              </c:strCache>
            </c:strRef>
          </c:tx>
          <c:spPr>
            <a:ln w="50800">
              <a:solidFill>
                <a:srgbClr val="008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</c:strCache>
            </c:strRef>
          </c:cat>
          <c:val>
            <c:numRef>
              <c:f>Sheet1!$B$2:$B$14</c:f>
              <c:numCache>
                <c:formatCode>0.00</c:formatCode>
                <c:ptCount val="13"/>
                <c:pt idx="0">
                  <c:v>44.84</c:v>
                </c:pt>
                <c:pt idx="1">
                  <c:v>45.67</c:v>
                </c:pt>
                <c:pt idx="2">
                  <c:v>45.49</c:v>
                </c:pt>
                <c:pt idx="3">
                  <c:v>57.06</c:v>
                </c:pt>
                <c:pt idx="4">
                  <c:v>62.84</c:v>
                </c:pt>
                <c:pt idx="5">
                  <c:v>66.6</c:v>
                </c:pt>
                <c:pt idx="6">
                  <c:v>69.02</c:v>
                </c:pt>
                <c:pt idx="7">
                  <c:v>70.25</c:v>
                </c:pt>
                <c:pt idx="8">
                  <c:v>71.22</c:v>
                </c:pt>
                <c:pt idx="9">
                  <c:v>72.52</c:v>
                </c:pt>
                <c:pt idx="10">
                  <c:v>74.44000000000002</c:v>
                </c:pt>
                <c:pt idx="11">
                  <c:v>76.1</c:v>
                </c:pt>
                <c:pt idx="12">
                  <c:v>77.02</c:v>
                </c:pt>
              </c:numCache>
            </c:numRef>
          </c:val>
          <c:smooth val="0"/>
        </c:ser>
        <c:ser>
          <c:idx val="0"/>
          <c:order val="5"/>
          <c:tx>
            <c:strRef>
              <c:f>Sheet1!$E$1</c:f>
              <c:strCache>
                <c:ptCount val="1"/>
                <c:pt idx="0">
                  <c:v>India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</c:strCache>
            </c:strRef>
          </c:cat>
          <c:val>
            <c:numRef>
              <c:f>Sheet1!$E$2:$E$14</c:f>
              <c:numCache>
                <c:formatCode>0.00</c:formatCode>
                <c:ptCount val="13"/>
                <c:pt idx="0">
                  <c:v>36.0</c:v>
                </c:pt>
                <c:pt idx="1">
                  <c:v>38.93</c:v>
                </c:pt>
                <c:pt idx="2">
                  <c:v>41.98</c:v>
                </c:pt>
                <c:pt idx="3">
                  <c:v>45.38</c:v>
                </c:pt>
                <c:pt idx="4">
                  <c:v>48.96</c:v>
                </c:pt>
                <c:pt idx="5">
                  <c:v>52.56</c:v>
                </c:pt>
                <c:pt idx="6">
                  <c:v>55.12000000000001</c:v>
                </c:pt>
                <c:pt idx="7">
                  <c:v>56.97</c:v>
                </c:pt>
                <c:pt idx="8">
                  <c:v>59.73000000000001</c:v>
                </c:pt>
                <c:pt idx="9">
                  <c:v>62.41</c:v>
                </c:pt>
                <c:pt idx="10">
                  <c:v>64.46</c:v>
                </c:pt>
                <c:pt idx="11">
                  <c:v>66.46</c:v>
                </c:pt>
                <c:pt idx="12">
                  <c:v>68.93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9008040"/>
        <c:axId val="2138925096"/>
      </c:lineChart>
      <c:catAx>
        <c:axId val="2139008040"/>
        <c:scaling>
          <c:orientation val="minMax"/>
        </c:scaling>
        <c:delete val="0"/>
        <c:axPos val="b"/>
        <c:majorTickMark val="out"/>
        <c:minorTickMark val="none"/>
        <c:tickLblPos val="nextTo"/>
        <c:crossAx val="2138925096"/>
        <c:crosses val="autoZero"/>
        <c:auto val="1"/>
        <c:lblAlgn val="ctr"/>
        <c:lblOffset val="100"/>
        <c:noMultiLvlLbl val="0"/>
      </c:catAx>
      <c:valAx>
        <c:axId val="2138925096"/>
        <c:scaling>
          <c:orientation val="minMax"/>
          <c:max val="90.0"/>
          <c:min val="3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139008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359751760002"/>
          <c:y val="0.0"/>
          <c:w val="0.177640248239998"/>
          <c:h val="0.3886334645669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Life expectancy at age 80 in select countries,</a:t>
            </a:r>
            <a:r>
              <a:rPr lang="en-US" baseline="0" dirty="0" smtClean="0"/>
              <a:t> 1950 to 2015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Sheet1!$C$1</c:f>
              <c:strCache>
                <c:ptCount val="1"/>
                <c:pt idx="0">
                  <c:v>Japan</c:v>
                </c:pt>
              </c:strCache>
            </c:strRef>
          </c:tx>
          <c:spPr>
            <a:ln w="50800">
              <a:solidFill>
                <a:srgbClr val="6600FF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</c:strCache>
            </c:strRef>
          </c:cat>
          <c:val>
            <c:numRef>
              <c:f>Sheet1!$C$2:$C$14</c:f>
              <c:numCache>
                <c:formatCode>0.00</c:formatCode>
                <c:ptCount val="13"/>
                <c:pt idx="0">
                  <c:v>5.71</c:v>
                </c:pt>
                <c:pt idx="1">
                  <c:v>5.87</c:v>
                </c:pt>
                <c:pt idx="2">
                  <c:v>5.859999999999998</c:v>
                </c:pt>
                <c:pt idx="3">
                  <c:v>6.149999999999999</c:v>
                </c:pt>
                <c:pt idx="4">
                  <c:v>6.56</c:v>
                </c:pt>
                <c:pt idx="5">
                  <c:v>7.1</c:v>
                </c:pt>
                <c:pt idx="6">
                  <c:v>7.74</c:v>
                </c:pt>
                <c:pt idx="7">
                  <c:v>8.48</c:v>
                </c:pt>
                <c:pt idx="8">
                  <c:v>9.1</c:v>
                </c:pt>
                <c:pt idx="9">
                  <c:v>10.01</c:v>
                </c:pt>
                <c:pt idx="10">
                  <c:v>11.02</c:v>
                </c:pt>
                <c:pt idx="11">
                  <c:v>11.39</c:v>
                </c:pt>
                <c:pt idx="12">
                  <c:v>11.52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Sheet1!$F$1</c:f>
              <c:strCache>
                <c:ptCount val="1"/>
                <c:pt idx="0">
                  <c:v>U.S.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</c:strCache>
            </c:strRef>
          </c:cat>
          <c:val>
            <c:numRef>
              <c:f>Sheet1!$F$2:$F$14</c:f>
              <c:numCache>
                <c:formatCode>0.00</c:formatCode>
                <c:ptCount val="13"/>
                <c:pt idx="0">
                  <c:v>7.03</c:v>
                </c:pt>
                <c:pt idx="1">
                  <c:v>7.109999999999999</c:v>
                </c:pt>
                <c:pt idx="2">
                  <c:v>7.2</c:v>
                </c:pt>
                <c:pt idx="3">
                  <c:v>7.430000000000002</c:v>
                </c:pt>
                <c:pt idx="4">
                  <c:v>7.85</c:v>
                </c:pt>
                <c:pt idx="5">
                  <c:v>8.530000000000001</c:v>
                </c:pt>
                <c:pt idx="6">
                  <c:v>8.790000000000001</c:v>
                </c:pt>
                <c:pt idx="7">
                  <c:v>8.89</c:v>
                </c:pt>
                <c:pt idx="8">
                  <c:v>9.17</c:v>
                </c:pt>
                <c:pt idx="9">
                  <c:v>9.05</c:v>
                </c:pt>
                <c:pt idx="10">
                  <c:v>9.05</c:v>
                </c:pt>
                <c:pt idx="11">
                  <c:v>9.56</c:v>
                </c:pt>
                <c:pt idx="12">
                  <c:v>9.83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Sheet1!$G$1</c:f>
              <c:strCache>
                <c:ptCount val="1"/>
                <c:pt idx="0">
                  <c:v>Argentina</c:v>
                </c:pt>
              </c:strCache>
            </c:strRef>
          </c:tx>
          <c:spPr>
            <a:ln w="50800">
              <a:solidFill>
                <a:srgbClr val="00CCFF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</c:strCache>
            </c:strRef>
          </c:cat>
          <c:val>
            <c:numRef>
              <c:f>Sheet1!$G$2:$G$14</c:f>
              <c:numCache>
                <c:formatCode>0.00</c:formatCode>
                <c:ptCount val="13"/>
                <c:pt idx="0">
                  <c:v>6.53</c:v>
                </c:pt>
                <c:pt idx="1">
                  <c:v>6.89</c:v>
                </c:pt>
                <c:pt idx="2">
                  <c:v>6.149999999999999</c:v>
                </c:pt>
                <c:pt idx="3">
                  <c:v>6.22</c:v>
                </c:pt>
                <c:pt idx="4">
                  <c:v>6.37</c:v>
                </c:pt>
                <c:pt idx="5">
                  <c:v>6.51</c:v>
                </c:pt>
                <c:pt idx="6">
                  <c:v>6.8</c:v>
                </c:pt>
                <c:pt idx="7">
                  <c:v>7.07</c:v>
                </c:pt>
                <c:pt idx="8">
                  <c:v>7.49</c:v>
                </c:pt>
                <c:pt idx="9">
                  <c:v>8.120000000000001</c:v>
                </c:pt>
                <c:pt idx="10">
                  <c:v>8.630000000000001</c:v>
                </c:pt>
                <c:pt idx="11">
                  <c:v>9.23</c:v>
                </c:pt>
                <c:pt idx="12">
                  <c:v>9.58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Sheet1!$D$1</c:f>
              <c:strCache>
                <c:ptCount val="1"/>
                <c:pt idx="0">
                  <c:v>Sweden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</c:strCache>
            </c:strRef>
          </c:cat>
          <c:val>
            <c:numRef>
              <c:f>Sheet1!$D$2:$D$14</c:f>
              <c:numCache>
                <c:formatCode>0.00</c:formatCode>
                <c:ptCount val="13"/>
                <c:pt idx="0">
                  <c:v>5.88</c:v>
                </c:pt>
                <c:pt idx="1">
                  <c:v>6.22</c:v>
                </c:pt>
                <c:pt idx="2">
                  <c:v>6.359999999999998</c:v>
                </c:pt>
                <c:pt idx="3">
                  <c:v>6.689999999999999</c:v>
                </c:pt>
                <c:pt idx="4">
                  <c:v>7.29</c:v>
                </c:pt>
                <c:pt idx="5">
                  <c:v>7.53</c:v>
                </c:pt>
                <c:pt idx="6">
                  <c:v>7.91</c:v>
                </c:pt>
                <c:pt idx="7">
                  <c:v>8.18</c:v>
                </c:pt>
                <c:pt idx="8">
                  <c:v>8.47</c:v>
                </c:pt>
                <c:pt idx="9">
                  <c:v>8.82</c:v>
                </c:pt>
                <c:pt idx="10">
                  <c:v>9.02</c:v>
                </c:pt>
                <c:pt idx="11">
                  <c:v>9.38</c:v>
                </c:pt>
                <c:pt idx="12">
                  <c:v>9.620000000000001</c:v>
                </c:pt>
              </c:numCache>
            </c:numRef>
          </c:val>
          <c:smooth val="0"/>
        </c:ser>
        <c:ser>
          <c:idx val="2"/>
          <c:order val="4"/>
          <c:tx>
            <c:strRef>
              <c:f>Sheet1!$B$1</c:f>
              <c:strCache>
                <c:ptCount val="1"/>
                <c:pt idx="0">
                  <c:v>China</c:v>
                </c:pt>
              </c:strCache>
            </c:strRef>
          </c:tx>
          <c:spPr>
            <a:ln w="50800">
              <a:solidFill>
                <a:srgbClr val="008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</c:strCache>
            </c:strRef>
          </c:cat>
          <c:val>
            <c:numRef>
              <c:f>Sheet1!$B$2:$B$14</c:f>
              <c:numCache>
                <c:formatCode>0.00</c:formatCode>
                <c:ptCount val="13"/>
                <c:pt idx="0">
                  <c:v>4.21</c:v>
                </c:pt>
                <c:pt idx="1">
                  <c:v>3.45</c:v>
                </c:pt>
                <c:pt idx="2">
                  <c:v>4.119999999999997</c:v>
                </c:pt>
                <c:pt idx="3">
                  <c:v>5.17</c:v>
                </c:pt>
                <c:pt idx="4">
                  <c:v>5.33</c:v>
                </c:pt>
                <c:pt idx="5">
                  <c:v>5.5</c:v>
                </c:pt>
                <c:pt idx="6">
                  <c:v>5.72</c:v>
                </c:pt>
                <c:pt idx="7">
                  <c:v>6.02</c:v>
                </c:pt>
                <c:pt idx="8">
                  <c:v>6.29</c:v>
                </c:pt>
                <c:pt idx="9">
                  <c:v>6.53</c:v>
                </c:pt>
                <c:pt idx="10">
                  <c:v>6.819999999999998</c:v>
                </c:pt>
                <c:pt idx="11">
                  <c:v>7.2</c:v>
                </c:pt>
                <c:pt idx="12">
                  <c:v>7.37</c:v>
                </c:pt>
              </c:numCache>
            </c:numRef>
          </c:val>
          <c:smooth val="0"/>
        </c:ser>
        <c:ser>
          <c:idx val="1"/>
          <c:order val="5"/>
          <c:tx>
            <c:strRef>
              <c:f>Sheet1!$E$1</c:f>
              <c:strCache>
                <c:ptCount val="1"/>
                <c:pt idx="0">
                  <c:v>India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</c:strCache>
            </c:strRef>
          </c:cat>
          <c:val>
            <c:numRef>
              <c:f>Sheet1!$E$2:$E$14</c:f>
              <c:numCache>
                <c:formatCode>0.00</c:formatCode>
                <c:ptCount val="13"/>
                <c:pt idx="0">
                  <c:v>5.25</c:v>
                </c:pt>
                <c:pt idx="1">
                  <c:v>5.55</c:v>
                </c:pt>
                <c:pt idx="2">
                  <c:v>5.74</c:v>
                </c:pt>
                <c:pt idx="3">
                  <c:v>5.89</c:v>
                </c:pt>
                <c:pt idx="4">
                  <c:v>5.99</c:v>
                </c:pt>
                <c:pt idx="5">
                  <c:v>6.189999999999999</c:v>
                </c:pt>
                <c:pt idx="6">
                  <c:v>6.21</c:v>
                </c:pt>
                <c:pt idx="7">
                  <c:v>6.22</c:v>
                </c:pt>
                <c:pt idx="8">
                  <c:v>6.58</c:v>
                </c:pt>
                <c:pt idx="9">
                  <c:v>6.91</c:v>
                </c:pt>
                <c:pt idx="10">
                  <c:v>6.95</c:v>
                </c:pt>
                <c:pt idx="11">
                  <c:v>6.99</c:v>
                </c:pt>
                <c:pt idx="12">
                  <c:v>7.29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8203752"/>
        <c:axId val="2138200680"/>
      </c:lineChart>
      <c:catAx>
        <c:axId val="2138203752"/>
        <c:scaling>
          <c:orientation val="minMax"/>
        </c:scaling>
        <c:delete val="0"/>
        <c:axPos val="b"/>
        <c:majorTickMark val="out"/>
        <c:minorTickMark val="none"/>
        <c:tickLblPos val="nextTo"/>
        <c:crossAx val="2138200680"/>
        <c:crosses val="autoZero"/>
        <c:auto val="1"/>
        <c:lblAlgn val="ctr"/>
        <c:lblOffset val="100"/>
        <c:noMultiLvlLbl val="0"/>
      </c:catAx>
      <c:valAx>
        <c:axId val="2138200680"/>
        <c:scaling>
          <c:orientation val="minMax"/>
          <c:max val="12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138203752"/>
        <c:crosses val="autoZero"/>
        <c:crossBetween val="between"/>
        <c:majorUnit val="3.0"/>
      </c:valAx>
    </c:plotArea>
    <c:legend>
      <c:legendPos val="r"/>
      <c:layout>
        <c:manualLayout>
          <c:xMode val="edge"/>
          <c:yMode val="edge"/>
          <c:x val="0.820802119361248"/>
          <c:y val="0.100569291338583"/>
          <c:w val="0.168294453847475"/>
          <c:h val="0.4338612204724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401972872997"/>
          <c:y val="0.0604838709677421"/>
          <c:w val="0.853267570900123"/>
          <c:h val="0.60887096774193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Scenario 1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val>
            <c:numRef>
              <c:f>Sheet1!$B$2:$B$57</c:f>
              <c:numCache>
                <c:formatCode>General</c:formatCode>
                <c:ptCount val="56"/>
                <c:pt idx="0">
                  <c:v>100.0</c:v>
                </c:pt>
                <c:pt idx="1">
                  <c:v>66.0</c:v>
                </c:pt>
                <c:pt idx="2">
                  <c:v>64.0</c:v>
                </c:pt>
                <c:pt idx="3">
                  <c:v>62.0</c:v>
                </c:pt>
                <c:pt idx="4">
                  <c:v>60.0</c:v>
                </c:pt>
                <c:pt idx="5">
                  <c:v>59.0</c:v>
                </c:pt>
                <c:pt idx="6">
                  <c:v>58.0</c:v>
                </c:pt>
                <c:pt idx="7">
                  <c:v>57.0</c:v>
                </c:pt>
                <c:pt idx="8">
                  <c:v>56.0</c:v>
                </c:pt>
                <c:pt idx="9">
                  <c:v>55.0</c:v>
                </c:pt>
                <c:pt idx="10">
                  <c:v>54.0</c:v>
                </c:pt>
                <c:pt idx="11">
                  <c:v>53.0</c:v>
                </c:pt>
                <c:pt idx="12">
                  <c:v>52.0</c:v>
                </c:pt>
                <c:pt idx="13">
                  <c:v>51.0</c:v>
                </c:pt>
                <c:pt idx="14">
                  <c:v>50.0</c:v>
                </c:pt>
                <c:pt idx="15">
                  <c:v>49.0</c:v>
                </c:pt>
                <c:pt idx="16">
                  <c:v>48.0</c:v>
                </c:pt>
                <c:pt idx="17">
                  <c:v>47.0</c:v>
                </c:pt>
                <c:pt idx="18">
                  <c:v>46.0</c:v>
                </c:pt>
                <c:pt idx="19">
                  <c:v>45.0</c:v>
                </c:pt>
                <c:pt idx="20">
                  <c:v>44.0</c:v>
                </c:pt>
                <c:pt idx="21">
                  <c:v>43.0</c:v>
                </c:pt>
                <c:pt idx="22">
                  <c:v>42.0</c:v>
                </c:pt>
                <c:pt idx="23">
                  <c:v>41.0</c:v>
                </c:pt>
                <c:pt idx="24">
                  <c:v>40.0</c:v>
                </c:pt>
                <c:pt idx="25">
                  <c:v>38.0</c:v>
                </c:pt>
                <c:pt idx="26">
                  <c:v>37.0</c:v>
                </c:pt>
                <c:pt idx="27">
                  <c:v>36.0</c:v>
                </c:pt>
                <c:pt idx="28">
                  <c:v>35.0</c:v>
                </c:pt>
                <c:pt idx="29">
                  <c:v>33.0</c:v>
                </c:pt>
                <c:pt idx="30">
                  <c:v>31.0</c:v>
                </c:pt>
                <c:pt idx="31">
                  <c:v>29.0</c:v>
                </c:pt>
                <c:pt idx="32">
                  <c:v>28.0</c:v>
                </c:pt>
                <c:pt idx="33">
                  <c:v>27.0</c:v>
                </c:pt>
                <c:pt idx="34">
                  <c:v>26.0</c:v>
                </c:pt>
                <c:pt idx="35">
                  <c:v>24.0</c:v>
                </c:pt>
                <c:pt idx="36">
                  <c:v>22.0</c:v>
                </c:pt>
                <c:pt idx="37">
                  <c:v>20.0</c:v>
                </c:pt>
                <c:pt idx="38">
                  <c:v>19.0</c:v>
                </c:pt>
                <c:pt idx="39">
                  <c:v>18.0</c:v>
                </c:pt>
                <c:pt idx="40">
                  <c:v>17.0</c:v>
                </c:pt>
                <c:pt idx="41">
                  <c:v>16.0</c:v>
                </c:pt>
                <c:pt idx="42">
                  <c:v>15.0</c:v>
                </c:pt>
                <c:pt idx="43">
                  <c:v>14.0</c:v>
                </c:pt>
                <c:pt idx="44">
                  <c:v>13.0</c:v>
                </c:pt>
                <c:pt idx="45">
                  <c:v>12.0</c:v>
                </c:pt>
                <c:pt idx="46">
                  <c:v>11.0</c:v>
                </c:pt>
                <c:pt idx="47">
                  <c:v>9.0</c:v>
                </c:pt>
                <c:pt idx="48">
                  <c:v>7.0</c:v>
                </c:pt>
                <c:pt idx="49">
                  <c:v>5.0</c:v>
                </c:pt>
                <c:pt idx="50">
                  <c:v>4.0</c:v>
                </c:pt>
                <c:pt idx="51">
                  <c:v>3.0</c:v>
                </c:pt>
                <c:pt idx="52">
                  <c:v>2.0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Scenario 2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val>
            <c:numRef>
              <c:f>Sheet1!$C$2:$C$57</c:f>
              <c:numCache>
                <c:formatCode>General</c:formatCode>
                <c:ptCount val="56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99.0</c:v>
                </c:pt>
                <c:pt idx="6">
                  <c:v>99.0</c:v>
                </c:pt>
                <c:pt idx="7">
                  <c:v>99.0</c:v>
                </c:pt>
                <c:pt idx="8">
                  <c:v>99.0</c:v>
                </c:pt>
                <c:pt idx="9">
                  <c:v>99.0</c:v>
                </c:pt>
                <c:pt idx="10">
                  <c:v>99.0</c:v>
                </c:pt>
                <c:pt idx="11">
                  <c:v>98.0</c:v>
                </c:pt>
                <c:pt idx="12">
                  <c:v>98.0</c:v>
                </c:pt>
                <c:pt idx="13">
                  <c:v>98.0</c:v>
                </c:pt>
                <c:pt idx="14">
                  <c:v>98.0</c:v>
                </c:pt>
                <c:pt idx="15">
                  <c:v>98.0</c:v>
                </c:pt>
                <c:pt idx="16">
                  <c:v>98.0</c:v>
                </c:pt>
                <c:pt idx="17">
                  <c:v>97.0</c:v>
                </c:pt>
                <c:pt idx="18">
                  <c:v>97.0</c:v>
                </c:pt>
                <c:pt idx="19">
                  <c:v>97.0</c:v>
                </c:pt>
                <c:pt idx="20">
                  <c:v>97.0</c:v>
                </c:pt>
                <c:pt idx="21">
                  <c:v>96.0</c:v>
                </c:pt>
                <c:pt idx="22">
                  <c:v>96.0</c:v>
                </c:pt>
                <c:pt idx="23">
                  <c:v>95.0</c:v>
                </c:pt>
                <c:pt idx="24">
                  <c:v>95.0</c:v>
                </c:pt>
                <c:pt idx="25">
                  <c:v>94.0</c:v>
                </c:pt>
                <c:pt idx="26">
                  <c:v>94.0</c:v>
                </c:pt>
                <c:pt idx="27">
                  <c:v>93.0</c:v>
                </c:pt>
                <c:pt idx="28">
                  <c:v>93.0</c:v>
                </c:pt>
                <c:pt idx="29">
                  <c:v>92.0</c:v>
                </c:pt>
                <c:pt idx="30">
                  <c:v>91.0</c:v>
                </c:pt>
                <c:pt idx="31">
                  <c:v>90.0</c:v>
                </c:pt>
                <c:pt idx="32">
                  <c:v>88.0</c:v>
                </c:pt>
                <c:pt idx="33">
                  <c:v>86.0</c:v>
                </c:pt>
                <c:pt idx="34">
                  <c:v>84.0</c:v>
                </c:pt>
                <c:pt idx="35">
                  <c:v>82.0</c:v>
                </c:pt>
                <c:pt idx="36">
                  <c:v>80.0</c:v>
                </c:pt>
                <c:pt idx="37">
                  <c:v>75.0</c:v>
                </c:pt>
                <c:pt idx="38">
                  <c:v>70.0</c:v>
                </c:pt>
                <c:pt idx="39">
                  <c:v>65.0</c:v>
                </c:pt>
                <c:pt idx="40">
                  <c:v>60.0</c:v>
                </c:pt>
                <c:pt idx="41">
                  <c:v>55.0</c:v>
                </c:pt>
                <c:pt idx="42">
                  <c:v>50.0</c:v>
                </c:pt>
                <c:pt idx="43">
                  <c:v>45.0</c:v>
                </c:pt>
                <c:pt idx="44">
                  <c:v>35.0</c:v>
                </c:pt>
                <c:pt idx="45">
                  <c:v>25.0</c:v>
                </c:pt>
                <c:pt idx="46">
                  <c:v>15.0</c:v>
                </c:pt>
                <c:pt idx="47">
                  <c:v>11.0</c:v>
                </c:pt>
                <c:pt idx="48">
                  <c:v>8.0</c:v>
                </c:pt>
                <c:pt idx="49">
                  <c:v>7.0</c:v>
                </c:pt>
                <c:pt idx="50">
                  <c:v>6.0</c:v>
                </c:pt>
                <c:pt idx="51">
                  <c:v>5.0</c:v>
                </c:pt>
                <c:pt idx="52">
                  <c:v>4.0</c:v>
                </c:pt>
                <c:pt idx="53">
                  <c:v>3.0</c:v>
                </c:pt>
                <c:pt idx="54">
                  <c:v>2.0</c:v>
                </c:pt>
                <c:pt idx="55">
                  <c:v>0.0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Scenario 3</c:v>
                </c:pt>
              </c:strCache>
            </c:strRef>
          </c:tx>
          <c:spPr>
            <a:ln w="50800"/>
          </c:spPr>
          <c:marker>
            <c:symbol val="none"/>
          </c:marker>
          <c:val>
            <c:numRef>
              <c:f>Sheet1!$D$2:$D$57</c:f>
              <c:numCache>
                <c:formatCode>General</c:formatCode>
                <c:ptCount val="56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99.0</c:v>
                </c:pt>
                <c:pt idx="14">
                  <c:v>99.0</c:v>
                </c:pt>
                <c:pt idx="15">
                  <c:v>99.0</c:v>
                </c:pt>
                <c:pt idx="16">
                  <c:v>99.0</c:v>
                </c:pt>
                <c:pt idx="17">
                  <c:v>99.0</c:v>
                </c:pt>
                <c:pt idx="18">
                  <c:v>99.0</c:v>
                </c:pt>
                <c:pt idx="19">
                  <c:v>98.0</c:v>
                </c:pt>
                <c:pt idx="20">
                  <c:v>98.0</c:v>
                </c:pt>
                <c:pt idx="21">
                  <c:v>98.0</c:v>
                </c:pt>
                <c:pt idx="22">
                  <c:v>98.0</c:v>
                </c:pt>
                <c:pt idx="23">
                  <c:v>98.0</c:v>
                </c:pt>
                <c:pt idx="24">
                  <c:v>98.0</c:v>
                </c:pt>
                <c:pt idx="25">
                  <c:v>97.0</c:v>
                </c:pt>
                <c:pt idx="26">
                  <c:v>97.0</c:v>
                </c:pt>
                <c:pt idx="27">
                  <c:v>97.0</c:v>
                </c:pt>
                <c:pt idx="28">
                  <c:v>96.0</c:v>
                </c:pt>
                <c:pt idx="29">
                  <c:v>96.0</c:v>
                </c:pt>
                <c:pt idx="30">
                  <c:v>96.0</c:v>
                </c:pt>
                <c:pt idx="31">
                  <c:v>95.0</c:v>
                </c:pt>
                <c:pt idx="32">
                  <c:v>95.0</c:v>
                </c:pt>
                <c:pt idx="33">
                  <c:v>94.0</c:v>
                </c:pt>
                <c:pt idx="34">
                  <c:v>94.0</c:v>
                </c:pt>
                <c:pt idx="35">
                  <c:v>93.0</c:v>
                </c:pt>
                <c:pt idx="36">
                  <c:v>93.0</c:v>
                </c:pt>
                <c:pt idx="37">
                  <c:v>92.0</c:v>
                </c:pt>
                <c:pt idx="38">
                  <c:v>92.0</c:v>
                </c:pt>
                <c:pt idx="39">
                  <c:v>91.0</c:v>
                </c:pt>
                <c:pt idx="40">
                  <c:v>91.0</c:v>
                </c:pt>
                <c:pt idx="41">
                  <c:v>90.0</c:v>
                </c:pt>
                <c:pt idx="42">
                  <c:v>90.0</c:v>
                </c:pt>
                <c:pt idx="43">
                  <c:v>87.0</c:v>
                </c:pt>
                <c:pt idx="44">
                  <c:v>84.0</c:v>
                </c:pt>
                <c:pt idx="45">
                  <c:v>81.0</c:v>
                </c:pt>
                <c:pt idx="46">
                  <c:v>78.0</c:v>
                </c:pt>
                <c:pt idx="47">
                  <c:v>75.0</c:v>
                </c:pt>
                <c:pt idx="48">
                  <c:v>70.0</c:v>
                </c:pt>
                <c:pt idx="49">
                  <c:v>65.0</c:v>
                </c:pt>
                <c:pt idx="50">
                  <c:v>55.0</c:v>
                </c:pt>
                <c:pt idx="51">
                  <c:v>45.0</c:v>
                </c:pt>
                <c:pt idx="52">
                  <c:v>35.0</c:v>
                </c:pt>
                <c:pt idx="53">
                  <c:v>25.0</c:v>
                </c:pt>
                <c:pt idx="54">
                  <c:v>10.0</c:v>
                </c:pt>
                <c:pt idx="55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5435576"/>
        <c:axId val="2045441784"/>
      </c:lineChart>
      <c:catAx>
        <c:axId val="2045435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9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532675709001233"/>
              <c:y val="0.816532258064516"/>
            </c:manualLayout>
          </c:layout>
          <c:overlay val="0"/>
          <c:spPr>
            <a:noFill/>
            <a:ln w="23853">
              <a:noFill/>
            </a:ln>
          </c:spPr>
        </c:title>
        <c:numFmt formatCode="General" sourceLinked="1"/>
        <c:majorTickMark val="out"/>
        <c:minorTickMark val="none"/>
        <c:tickLblPos val="none"/>
        <c:spPr>
          <a:ln w="298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9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045441784"/>
        <c:crosses val="autoZero"/>
        <c:auto val="1"/>
        <c:lblAlgn val="ctr"/>
        <c:lblOffset val="100"/>
        <c:tickMarkSkip val="1"/>
        <c:noMultiLvlLbl val="0"/>
      </c:catAx>
      <c:valAx>
        <c:axId val="2045441784"/>
        <c:scaling>
          <c:orientation val="minMax"/>
          <c:max val="100.0"/>
        </c:scaling>
        <c:delete val="0"/>
        <c:axPos val="l"/>
        <c:majorGridlines>
          <c:spPr>
            <a:ln w="2982">
              <a:solidFill>
                <a:srgbClr val="3366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9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Percent surviving to age</a:t>
                </a:r>
              </a:p>
            </c:rich>
          </c:tx>
          <c:layout>
            <c:manualLayout>
              <c:xMode val="edge"/>
              <c:yMode val="edge"/>
              <c:x val="0.0135635018495686"/>
              <c:y val="0.106854838709677"/>
            </c:manualLayout>
          </c:layout>
          <c:overlay val="0"/>
          <c:spPr>
            <a:noFill/>
            <a:ln w="2385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8945">
            <a:noFill/>
          </a:ln>
        </c:spPr>
        <c:txPr>
          <a:bodyPr rot="0" vert="horz"/>
          <a:lstStyle/>
          <a:p>
            <a:pPr>
              <a:defRPr sz="169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045435576"/>
        <c:crosses val="autoZero"/>
        <c:crossBetween val="between"/>
        <c:majorUnit val="10.0"/>
      </c:valAx>
      <c:spPr>
        <a:noFill/>
        <a:ln w="11926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41676942046856"/>
          <c:y val="0.921370967741932"/>
          <c:w val="0.539366671714113"/>
          <c:h val="0.0549589800183147"/>
        </c:manualLayout>
      </c:layout>
      <c:overlay val="0"/>
      <c:spPr>
        <a:noFill/>
        <a:ln w="2982">
          <a:solidFill>
            <a:schemeClr val="tx1"/>
          </a:solidFill>
          <a:prstDash val="solid"/>
        </a:ln>
      </c:spPr>
      <c:txPr>
        <a:bodyPr/>
        <a:lstStyle/>
        <a:p>
          <a:pPr>
            <a:defRPr sz="1554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9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108462455304"/>
          <c:y val="0.0628465804066544"/>
          <c:w val="0.855780691299166"/>
          <c:h val="0.776340110905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Proportion surviving</c:v>
                </c:pt>
              </c:strCache>
            </c:strRef>
          </c:tx>
          <c:spPr>
            <a:ln w="25392">
              <a:solidFill>
                <a:srgbClr val="FF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Sheet1!$A$2:$A$57</c:f>
              <c:numCache>
                <c:formatCode>General</c:formatCode>
                <c:ptCount val="56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  <c:pt idx="7">
                  <c:v>14.0</c:v>
                </c:pt>
                <c:pt idx="8">
                  <c:v>16.0</c:v>
                </c:pt>
                <c:pt idx="9">
                  <c:v>18.0</c:v>
                </c:pt>
                <c:pt idx="10">
                  <c:v>20.0</c:v>
                </c:pt>
                <c:pt idx="11">
                  <c:v>22.0</c:v>
                </c:pt>
                <c:pt idx="12">
                  <c:v>24.0</c:v>
                </c:pt>
                <c:pt idx="13">
                  <c:v>26.0</c:v>
                </c:pt>
                <c:pt idx="14">
                  <c:v>28.0</c:v>
                </c:pt>
                <c:pt idx="15">
                  <c:v>30.0</c:v>
                </c:pt>
                <c:pt idx="16">
                  <c:v>32.0</c:v>
                </c:pt>
                <c:pt idx="17">
                  <c:v>34.0</c:v>
                </c:pt>
                <c:pt idx="18">
                  <c:v>36.0</c:v>
                </c:pt>
                <c:pt idx="19">
                  <c:v>38.0</c:v>
                </c:pt>
                <c:pt idx="20">
                  <c:v>40.0</c:v>
                </c:pt>
                <c:pt idx="21">
                  <c:v>42.0</c:v>
                </c:pt>
                <c:pt idx="22">
                  <c:v>44.0</c:v>
                </c:pt>
                <c:pt idx="23">
                  <c:v>46.0</c:v>
                </c:pt>
                <c:pt idx="24">
                  <c:v>48.0</c:v>
                </c:pt>
                <c:pt idx="25">
                  <c:v>50.0</c:v>
                </c:pt>
                <c:pt idx="26">
                  <c:v>52.0</c:v>
                </c:pt>
                <c:pt idx="27">
                  <c:v>54.0</c:v>
                </c:pt>
                <c:pt idx="28">
                  <c:v>56.0</c:v>
                </c:pt>
                <c:pt idx="29">
                  <c:v>58.0</c:v>
                </c:pt>
                <c:pt idx="30">
                  <c:v>60.0</c:v>
                </c:pt>
                <c:pt idx="31">
                  <c:v>62.0</c:v>
                </c:pt>
                <c:pt idx="32">
                  <c:v>64.0</c:v>
                </c:pt>
                <c:pt idx="33">
                  <c:v>66.0</c:v>
                </c:pt>
                <c:pt idx="34">
                  <c:v>68.0</c:v>
                </c:pt>
                <c:pt idx="35">
                  <c:v>70.0</c:v>
                </c:pt>
                <c:pt idx="36">
                  <c:v>72.0</c:v>
                </c:pt>
                <c:pt idx="37">
                  <c:v>74.0</c:v>
                </c:pt>
                <c:pt idx="38">
                  <c:v>76.0</c:v>
                </c:pt>
                <c:pt idx="39">
                  <c:v>78.0</c:v>
                </c:pt>
                <c:pt idx="40">
                  <c:v>80.0</c:v>
                </c:pt>
                <c:pt idx="41">
                  <c:v>82.0</c:v>
                </c:pt>
                <c:pt idx="42">
                  <c:v>84.0</c:v>
                </c:pt>
                <c:pt idx="43">
                  <c:v>86.0</c:v>
                </c:pt>
                <c:pt idx="44">
                  <c:v>88.0</c:v>
                </c:pt>
                <c:pt idx="45">
                  <c:v>90.0</c:v>
                </c:pt>
                <c:pt idx="46">
                  <c:v>92.0</c:v>
                </c:pt>
                <c:pt idx="47">
                  <c:v>94.0</c:v>
                </c:pt>
                <c:pt idx="48">
                  <c:v>96.0</c:v>
                </c:pt>
                <c:pt idx="49">
                  <c:v>98.0</c:v>
                </c:pt>
                <c:pt idx="50">
                  <c:v>100.0</c:v>
                </c:pt>
                <c:pt idx="51">
                  <c:v>102.0</c:v>
                </c:pt>
                <c:pt idx="52">
                  <c:v>104.0</c:v>
                </c:pt>
                <c:pt idx="53">
                  <c:v>106.0</c:v>
                </c:pt>
                <c:pt idx="54">
                  <c:v>108.0</c:v>
                </c:pt>
                <c:pt idx="55">
                  <c:v>110.0</c:v>
                </c:pt>
              </c:numCache>
            </c:numRef>
          </c:cat>
          <c:val>
            <c:numRef>
              <c:f>Sheet1!$B$2:$B$57</c:f>
              <c:numCache>
                <c:formatCode>General</c:formatCode>
                <c:ptCount val="56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99.5</c:v>
                </c:pt>
                <c:pt idx="5">
                  <c:v>99.0</c:v>
                </c:pt>
                <c:pt idx="6">
                  <c:v>99.0</c:v>
                </c:pt>
                <c:pt idx="7">
                  <c:v>99.0</c:v>
                </c:pt>
                <c:pt idx="8">
                  <c:v>98.5</c:v>
                </c:pt>
                <c:pt idx="9">
                  <c:v>98.5</c:v>
                </c:pt>
                <c:pt idx="10">
                  <c:v>98.0</c:v>
                </c:pt>
                <c:pt idx="11">
                  <c:v>98.0</c:v>
                </c:pt>
                <c:pt idx="12">
                  <c:v>98.0</c:v>
                </c:pt>
                <c:pt idx="13">
                  <c:v>98.0</c:v>
                </c:pt>
                <c:pt idx="14">
                  <c:v>98.0</c:v>
                </c:pt>
                <c:pt idx="15">
                  <c:v>97.5</c:v>
                </c:pt>
                <c:pt idx="16">
                  <c:v>97.0</c:v>
                </c:pt>
                <c:pt idx="17">
                  <c:v>97.0</c:v>
                </c:pt>
                <c:pt idx="18">
                  <c:v>97.0</c:v>
                </c:pt>
                <c:pt idx="19">
                  <c:v>96.5</c:v>
                </c:pt>
                <c:pt idx="20">
                  <c:v>96.0</c:v>
                </c:pt>
                <c:pt idx="21">
                  <c:v>95.5</c:v>
                </c:pt>
                <c:pt idx="22">
                  <c:v>95.0</c:v>
                </c:pt>
                <c:pt idx="23">
                  <c:v>94.5</c:v>
                </c:pt>
                <c:pt idx="24">
                  <c:v>94.0</c:v>
                </c:pt>
                <c:pt idx="25">
                  <c:v>93.0</c:v>
                </c:pt>
                <c:pt idx="26">
                  <c:v>92.0</c:v>
                </c:pt>
                <c:pt idx="27">
                  <c:v>91.0</c:v>
                </c:pt>
                <c:pt idx="28">
                  <c:v>90.0</c:v>
                </c:pt>
                <c:pt idx="29">
                  <c:v>89.0</c:v>
                </c:pt>
                <c:pt idx="30">
                  <c:v>88.0</c:v>
                </c:pt>
                <c:pt idx="31">
                  <c:v>87.0</c:v>
                </c:pt>
                <c:pt idx="32">
                  <c:v>85.0</c:v>
                </c:pt>
                <c:pt idx="33">
                  <c:v>83.0</c:v>
                </c:pt>
                <c:pt idx="34">
                  <c:v>81.0</c:v>
                </c:pt>
                <c:pt idx="35">
                  <c:v>79.0</c:v>
                </c:pt>
                <c:pt idx="36">
                  <c:v>76.0</c:v>
                </c:pt>
                <c:pt idx="37">
                  <c:v>73.0</c:v>
                </c:pt>
                <c:pt idx="38">
                  <c:v>70.0</c:v>
                </c:pt>
                <c:pt idx="39">
                  <c:v>67.0</c:v>
                </c:pt>
                <c:pt idx="40">
                  <c:v>64.0</c:v>
                </c:pt>
                <c:pt idx="41">
                  <c:v>60.0</c:v>
                </c:pt>
                <c:pt idx="42">
                  <c:v>55.0</c:v>
                </c:pt>
                <c:pt idx="43">
                  <c:v>47.0</c:v>
                </c:pt>
                <c:pt idx="44">
                  <c:v>41.0</c:v>
                </c:pt>
                <c:pt idx="45">
                  <c:v>34.0</c:v>
                </c:pt>
                <c:pt idx="46">
                  <c:v>28.0</c:v>
                </c:pt>
                <c:pt idx="47">
                  <c:v>22.0</c:v>
                </c:pt>
                <c:pt idx="48">
                  <c:v>17.0</c:v>
                </c:pt>
                <c:pt idx="49">
                  <c:v>13.0</c:v>
                </c:pt>
                <c:pt idx="50">
                  <c:v>9.0</c:v>
                </c:pt>
                <c:pt idx="51">
                  <c:v>7.0</c:v>
                </c:pt>
                <c:pt idx="52">
                  <c:v>5.0</c:v>
                </c:pt>
                <c:pt idx="53">
                  <c:v>3.0</c:v>
                </c:pt>
                <c:pt idx="54">
                  <c:v>2.0</c:v>
                </c:pt>
                <c:pt idx="55">
                  <c:v>1.0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Surviving without morbidity</c:v>
                </c:pt>
              </c:strCache>
            </c:strRef>
          </c:tx>
          <c:spPr>
            <a:ln w="25392">
              <a:solidFill>
                <a:srgbClr val="808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808000"/>
              </a:solidFill>
              <a:ln>
                <a:solidFill>
                  <a:srgbClr val="808000"/>
                </a:solidFill>
                <a:prstDash val="solid"/>
              </a:ln>
            </c:spPr>
          </c:marker>
          <c:cat>
            <c:numRef>
              <c:f>Sheet1!$A$2:$A$57</c:f>
              <c:numCache>
                <c:formatCode>General</c:formatCode>
                <c:ptCount val="56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  <c:pt idx="7">
                  <c:v>14.0</c:v>
                </c:pt>
                <c:pt idx="8">
                  <c:v>16.0</c:v>
                </c:pt>
                <c:pt idx="9">
                  <c:v>18.0</c:v>
                </c:pt>
                <c:pt idx="10">
                  <c:v>20.0</c:v>
                </c:pt>
                <c:pt idx="11">
                  <c:v>22.0</c:v>
                </c:pt>
                <c:pt idx="12">
                  <c:v>24.0</c:v>
                </c:pt>
                <c:pt idx="13">
                  <c:v>26.0</c:v>
                </c:pt>
                <c:pt idx="14">
                  <c:v>28.0</c:v>
                </c:pt>
                <c:pt idx="15">
                  <c:v>30.0</c:v>
                </c:pt>
                <c:pt idx="16">
                  <c:v>32.0</c:v>
                </c:pt>
                <c:pt idx="17">
                  <c:v>34.0</c:v>
                </c:pt>
                <c:pt idx="18">
                  <c:v>36.0</c:v>
                </c:pt>
                <c:pt idx="19">
                  <c:v>38.0</c:v>
                </c:pt>
                <c:pt idx="20">
                  <c:v>40.0</c:v>
                </c:pt>
                <c:pt idx="21">
                  <c:v>42.0</c:v>
                </c:pt>
                <c:pt idx="22">
                  <c:v>44.0</c:v>
                </c:pt>
                <c:pt idx="23">
                  <c:v>46.0</c:v>
                </c:pt>
                <c:pt idx="24">
                  <c:v>48.0</c:v>
                </c:pt>
                <c:pt idx="25">
                  <c:v>50.0</c:v>
                </c:pt>
                <c:pt idx="26">
                  <c:v>52.0</c:v>
                </c:pt>
                <c:pt idx="27">
                  <c:v>54.0</c:v>
                </c:pt>
                <c:pt idx="28">
                  <c:v>56.0</c:v>
                </c:pt>
                <c:pt idx="29">
                  <c:v>58.0</c:v>
                </c:pt>
                <c:pt idx="30">
                  <c:v>60.0</c:v>
                </c:pt>
                <c:pt idx="31">
                  <c:v>62.0</c:v>
                </c:pt>
                <c:pt idx="32">
                  <c:v>64.0</c:v>
                </c:pt>
                <c:pt idx="33">
                  <c:v>66.0</c:v>
                </c:pt>
                <c:pt idx="34">
                  <c:v>68.0</c:v>
                </c:pt>
                <c:pt idx="35">
                  <c:v>70.0</c:v>
                </c:pt>
                <c:pt idx="36">
                  <c:v>72.0</c:v>
                </c:pt>
                <c:pt idx="37">
                  <c:v>74.0</c:v>
                </c:pt>
                <c:pt idx="38">
                  <c:v>76.0</c:v>
                </c:pt>
                <c:pt idx="39">
                  <c:v>78.0</c:v>
                </c:pt>
                <c:pt idx="40">
                  <c:v>80.0</c:v>
                </c:pt>
                <c:pt idx="41">
                  <c:v>82.0</c:v>
                </c:pt>
                <c:pt idx="42">
                  <c:v>84.0</c:v>
                </c:pt>
                <c:pt idx="43">
                  <c:v>86.0</c:v>
                </c:pt>
                <c:pt idx="44">
                  <c:v>88.0</c:v>
                </c:pt>
                <c:pt idx="45">
                  <c:v>90.0</c:v>
                </c:pt>
                <c:pt idx="46">
                  <c:v>92.0</c:v>
                </c:pt>
                <c:pt idx="47">
                  <c:v>94.0</c:v>
                </c:pt>
                <c:pt idx="48">
                  <c:v>96.0</c:v>
                </c:pt>
                <c:pt idx="49">
                  <c:v>98.0</c:v>
                </c:pt>
                <c:pt idx="50">
                  <c:v>100.0</c:v>
                </c:pt>
                <c:pt idx="51">
                  <c:v>102.0</c:v>
                </c:pt>
                <c:pt idx="52">
                  <c:v>104.0</c:v>
                </c:pt>
                <c:pt idx="53">
                  <c:v>106.0</c:v>
                </c:pt>
                <c:pt idx="54">
                  <c:v>108.0</c:v>
                </c:pt>
                <c:pt idx="55">
                  <c:v>110.0</c:v>
                </c:pt>
              </c:numCache>
            </c:numRef>
          </c:cat>
          <c:val>
            <c:numRef>
              <c:f>Sheet1!$C$2:$C$57</c:f>
              <c:numCache>
                <c:formatCode>General</c:formatCode>
                <c:ptCount val="56"/>
                <c:pt idx="0">
                  <c:v>100.0</c:v>
                </c:pt>
                <c:pt idx="1">
                  <c:v>99.0</c:v>
                </c:pt>
                <c:pt idx="2">
                  <c:v>99.0</c:v>
                </c:pt>
                <c:pt idx="3">
                  <c:v>98.0</c:v>
                </c:pt>
                <c:pt idx="4">
                  <c:v>98.0</c:v>
                </c:pt>
                <c:pt idx="5">
                  <c:v>98.0</c:v>
                </c:pt>
                <c:pt idx="6">
                  <c:v>97.0</c:v>
                </c:pt>
                <c:pt idx="7">
                  <c:v>97.0</c:v>
                </c:pt>
                <c:pt idx="8">
                  <c:v>97.0</c:v>
                </c:pt>
                <c:pt idx="9">
                  <c:v>97.0</c:v>
                </c:pt>
                <c:pt idx="10">
                  <c:v>96.0</c:v>
                </c:pt>
                <c:pt idx="11">
                  <c:v>96.0</c:v>
                </c:pt>
                <c:pt idx="12">
                  <c:v>96.0</c:v>
                </c:pt>
                <c:pt idx="13">
                  <c:v>96.0</c:v>
                </c:pt>
                <c:pt idx="14">
                  <c:v>96.0</c:v>
                </c:pt>
                <c:pt idx="15">
                  <c:v>95.0</c:v>
                </c:pt>
                <c:pt idx="16">
                  <c:v>94.0</c:v>
                </c:pt>
                <c:pt idx="17">
                  <c:v>92.0</c:v>
                </c:pt>
                <c:pt idx="18">
                  <c:v>90.0</c:v>
                </c:pt>
                <c:pt idx="19">
                  <c:v>88.0</c:v>
                </c:pt>
                <c:pt idx="20">
                  <c:v>86.0</c:v>
                </c:pt>
                <c:pt idx="21">
                  <c:v>84.0</c:v>
                </c:pt>
                <c:pt idx="22">
                  <c:v>82.0</c:v>
                </c:pt>
                <c:pt idx="23">
                  <c:v>80.0</c:v>
                </c:pt>
                <c:pt idx="24">
                  <c:v>77.0</c:v>
                </c:pt>
                <c:pt idx="25">
                  <c:v>74.0</c:v>
                </c:pt>
                <c:pt idx="26">
                  <c:v>70.0</c:v>
                </c:pt>
                <c:pt idx="27">
                  <c:v>66.0</c:v>
                </c:pt>
                <c:pt idx="28">
                  <c:v>62.0</c:v>
                </c:pt>
                <c:pt idx="29">
                  <c:v>58.0</c:v>
                </c:pt>
                <c:pt idx="30">
                  <c:v>54.0</c:v>
                </c:pt>
                <c:pt idx="31">
                  <c:v>50.0</c:v>
                </c:pt>
                <c:pt idx="32">
                  <c:v>46.0</c:v>
                </c:pt>
                <c:pt idx="33">
                  <c:v>42.0</c:v>
                </c:pt>
                <c:pt idx="34">
                  <c:v>37.0</c:v>
                </c:pt>
                <c:pt idx="35">
                  <c:v>33.0</c:v>
                </c:pt>
                <c:pt idx="36">
                  <c:v>30.0</c:v>
                </c:pt>
                <c:pt idx="37">
                  <c:v>27.0</c:v>
                </c:pt>
                <c:pt idx="38">
                  <c:v>24.0</c:v>
                </c:pt>
                <c:pt idx="39">
                  <c:v>21.0</c:v>
                </c:pt>
                <c:pt idx="40">
                  <c:v>18.0</c:v>
                </c:pt>
                <c:pt idx="41">
                  <c:v>16.0</c:v>
                </c:pt>
                <c:pt idx="42">
                  <c:v>14.0</c:v>
                </c:pt>
                <c:pt idx="43">
                  <c:v>12.0</c:v>
                </c:pt>
                <c:pt idx="44">
                  <c:v>10.0</c:v>
                </c:pt>
                <c:pt idx="45">
                  <c:v>8.0</c:v>
                </c:pt>
                <c:pt idx="46">
                  <c:v>6.0</c:v>
                </c:pt>
                <c:pt idx="47">
                  <c:v>5.0</c:v>
                </c:pt>
                <c:pt idx="48">
                  <c:v>4.0</c:v>
                </c:pt>
                <c:pt idx="49">
                  <c:v>3.0</c:v>
                </c:pt>
                <c:pt idx="50">
                  <c:v>2.0</c:v>
                </c:pt>
                <c:pt idx="51">
                  <c:v>2.0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3900344"/>
        <c:axId val="2133891224"/>
      </c:lineChart>
      <c:catAx>
        <c:axId val="2133900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525625744934446"/>
              <c:y val="0.918669131238448"/>
            </c:manualLayout>
          </c:layout>
          <c:overlay val="0"/>
          <c:spPr>
            <a:noFill/>
            <a:ln w="2539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3891224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133891224"/>
        <c:scaling>
          <c:orientation val="minMax"/>
          <c:max val="100.0"/>
        </c:scaling>
        <c:delete val="0"/>
        <c:axPos val="l"/>
        <c:majorGridlines>
          <c:spPr>
            <a:ln w="317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 surviving to age</a:t>
                </a:r>
              </a:p>
            </c:rich>
          </c:tx>
          <c:layout>
            <c:manualLayout>
              <c:xMode val="edge"/>
              <c:yMode val="edge"/>
              <c:x val="0.0"/>
              <c:y val="0.171903881700555"/>
            </c:manualLayout>
          </c:layout>
          <c:overlay val="0"/>
          <c:spPr>
            <a:noFill/>
            <a:ln w="2539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3900344"/>
        <c:crosses val="autoZero"/>
        <c:crossBetween val="between"/>
        <c:majorUnit val="10.0"/>
      </c:valAx>
      <c:spPr>
        <a:noFill/>
        <a:ln w="1269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108462455304"/>
          <c:y val="0.0628465804066544"/>
          <c:w val="0.855780691299167"/>
          <c:h val="0.776340110905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Proportion surviving</c:v>
                </c:pt>
              </c:strCache>
            </c:strRef>
          </c:tx>
          <c:spPr>
            <a:ln w="635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Sheet1!$A$2:$A$57</c:f>
              <c:numCache>
                <c:formatCode>General</c:formatCode>
                <c:ptCount val="56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  <c:pt idx="7">
                  <c:v>14.0</c:v>
                </c:pt>
                <c:pt idx="8">
                  <c:v>16.0</c:v>
                </c:pt>
                <c:pt idx="9">
                  <c:v>18.0</c:v>
                </c:pt>
                <c:pt idx="10">
                  <c:v>20.0</c:v>
                </c:pt>
                <c:pt idx="11">
                  <c:v>22.0</c:v>
                </c:pt>
                <c:pt idx="12">
                  <c:v>24.0</c:v>
                </c:pt>
                <c:pt idx="13">
                  <c:v>26.0</c:v>
                </c:pt>
                <c:pt idx="14">
                  <c:v>28.0</c:v>
                </c:pt>
                <c:pt idx="15">
                  <c:v>30.0</c:v>
                </c:pt>
                <c:pt idx="16">
                  <c:v>32.0</c:v>
                </c:pt>
                <c:pt idx="17">
                  <c:v>34.0</c:v>
                </c:pt>
                <c:pt idx="18">
                  <c:v>36.0</c:v>
                </c:pt>
                <c:pt idx="19">
                  <c:v>38.0</c:v>
                </c:pt>
                <c:pt idx="20">
                  <c:v>40.0</c:v>
                </c:pt>
                <c:pt idx="21">
                  <c:v>42.0</c:v>
                </c:pt>
                <c:pt idx="22">
                  <c:v>44.0</c:v>
                </c:pt>
                <c:pt idx="23">
                  <c:v>46.0</c:v>
                </c:pt>
                <c:pt idx="24">
                  <c:v>48.0</c:v>
                </c:pt>
                <c:pt idx="25">
                  <c:v>50.0</c:v>
                </c:pt>
                <c:pt idx="26">
                  <c:v>52.0</c:v>
                </c:pt>
                <c:pt idx="27">
                  <c:v>54.0</c:v>
                </c:pt>
                <c:pt idx="28">
                  <c:v>56.0</c:v>
                </c:pt>
                <c:pt idx="29">
                  <c:v>58.0</c:v>
                </c:pt>
                <c:pt idx="30">
                  <c:v>60.0</c:v>
                </c:pt>
                <c:pt idx="31">
                  <c:v>62.0</c:v>
                </c:pt>
                <c:pt idx="32">
                  <c:v>64.0</c:v>
                </c:pt>
                <c:pt idx="33">
                  <c:v>66.0</c:v>
                </c:pt>
                <c:pt idx="34">
                  <c:v>68.0</c:v>
                </c:pt>
                <c:pt idx="35">
                  <c:v>70.0</c:v>
                </c:pt>
                <c:pt idx="36">
                  <c:v>72.0</c:v>
                </c:pt>
                <c:pt idx="37">
                  <c:v>74.0</c:v>
                </c:pt>
                <c:pt idx="38">
                  <c:v>76.0</c:v>
                </c:pt>
                <c:pt idx="39">
                  <c:v>78.0</c:v>
                </c:pt>
                <c:pt idx="40">
                  <c:v>80.0</c:v>
                </c:pt>
                <c:pt idx="41">
                  <c:v>82.0</c:v>
                </c:pt>
                <c:pt idx="42">
                  <c:v>84.0</c:v>
                </c:pt>
                <c:pt idx="43">
                  <c:v>86.0</c:v>
                </c:pt>
                <c:pt idx="44">
                  <c:v>88.0</c:v>
                </c:pt>
                <c:pt idx="45">
                  <c:v>90.0</c:v>
                </c:pt>
                <c:pt idx="46">
                  <c:v>92.0</c:v>
                </c:pt>
                <c:pt idx="47">
                  <c:v>94.0</c:v>
                </c:pt>
                <c:pt idx="48">
                  <c:v>96.0</c:v>
                </c:pt>
                <c:pt idx="49">
                  <c:v>98.0</c:v>
                </c:pt>
                <c:pt idx="50">
                  <c:v>100.0</c:v>
                </c:pt>
                <c:pt idx="51">
                  <c:v>102.0</c:v>
                </c:pt>
                <c:pt idx="52">
                  <c:v>104.0</c:v>
                </c:pt>
                <c:pt idx="53">
                  <c:v>106.0</c:v>
                </c:pt>
                <c:pt idx="54">
                  <c:v>108.0</c:v>
                </c:pt>
                <c:pt idx="55">
                  <c:v>110.0</c:v>
                </c:pt>
              </c:numCache>
            </c:numRef>
          </c:cat>
          <c:val>
            <c:numRef>
              <c:f>Sheet1!$B$2:$B$57</c:f>
              <c:numCache>
                <c:formatCode>General</c:formatCode>
                <c:ptCount val="56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99.0</c:v>
                </c:pt>
                <c:pt idx="8">
                  <c:v>99.0</c:v>
                </c:pt>
                <c:pt idx="9">
                  <c:v>99.0</c:v>
                </c:pt>
                <c:pt idx="10">
                  <c:v>99.0</c:v>
                </c:pt>
                <c:pt idx="11">
                  <c:v>99.0</c:v>
                </c:pt>
                <c:pt idx="12">
                  <c:v>99.0</c:v>
                </c:pt>
                <c:pt idx="13">
                  <c:v>98.0</c:v>
                </c:pt>
                <c:pt idx="14">
                  <c:v>98.0</c:v>
                </c:pt>
                <c:pt idx="15">
                  <c:v>98.0</c:v>
                </c:pt>
                <c:pt idx="16">
                  <c:v>98.0</c:v>
                </c:pt>
                <c:pt idx="17">
                  <c:v>98.0</c:v>
                </c:pt>
                <c:pt idx="18">
                  <c:v>97.0</c:v>
                </c:pt>
                <c:pt idx="19">
                  <c:v>97.0</c:v>
                </c:pt>
                <c:pt idx="20">
                  <c:v>97.0</c:v>
                </c:pt>
                <c:pt idx="21">
                  <c:v>97.0</c:v>
                </c:pt>
                <c:pt idx="22">
                  <c:v>97.0</c:v>
                </c:pt>
                <c:pt idx="23">
                  <c:v>97.0</c:v>
                </c:pt>
                <c:pt idx="24">
                  <c:v>97.0</c:v>
                </c:pt>
                <c:pt idx="25">
                  <c:v>96.0</c:v>
                </c:pt>
                <c:pt idx="26">
                  <c:v>96.0</c:v>
                </c:pt>
                <c:pt idx="27">
                  <c:v>96.0</c:v>
                </c:pt>
                <c:pt idx="28">
                  <c:v>96.0</c:v>
                </c:pt>
                <c:pt idx="29">
                  <c:v>95.0</c:v>
                </c:pt>
                <c:pt idx="30">
                  <c:v>95.0</c:v>
                </c:pt>
                <c:pt idx="31">
                  <c:v>95.0</c:v>
                </c:pt>
                <c:pt idx="32">
                  <c:v>95.0</c:v>
                </c:pt>
                <c:pt idx="33">
                  <c:v>95.0</c:v>
                </c:pt>
                <c:pt idx="34">
                  <c:v>95.0</c:v>
                </c:pt>
                <c:pt idx="35">
                  <c:v>95.0</c:v>
                </c:pt>
                <c:pt idx="36">
                  <c:v>94.0</c:v>
                </c:pt>
                <c:pt idx="37">
                  <c:v>93.0</c:v>
                </c:pt>
                <c:pt idx="38">
                  <c:v>92.0</c:v>
                </c:pt>
                <c:pt idx="39">
                  <c:v>91.0</c:v>
                </c:pt>
                <c:pt idx="40">
                  <c:v>90.0</c:v>
                </c:pt>
                <c:pt idx="41">
                  <c:v>89.0</c:v>
                </c:pt>
                <c:pt idx="42">
                  <c:v>88.0</c:v>
                </c:pt>
                <c:pt idx="43">
                  <c:v>88.0</c:v>
                </c:pt>
                <c:pt idx="44">
                  <c:v>88.0</c:v>
                </c:pt>
                <c:pt idx="45">
                  <c:v>88.0</c:v>
                </c:pt>
                <c:pt idx="46">
                  <c:v>80.0</c:v>
                </c:pt>
                <c:pt idx="47">
                  <c:v>70.0</c:v>
                </c:pt>
                <c:pt idx="48">
                  <c:v>60.0</c:v>
                </c:pt>
                <c:pt idx="49">
                  <c:v>40.0</c:v>
                </c:pt>
                <c:pt idx="50">
                  <c:v>20.0</c:v>
                </c:pt>
                <c:pt idx="51">
                  <c:v>8.0</c:v>
                </c:pt>
                <c:pt idx="52">
                  <c:v>5.0</c:v>
                </c:pt>
                <c:pt idx="53">
                  <c:v>3.0</c:v>
                </c:pt>
                <c:pt idx="54">
                  <c:v>2.0</c:v>
                </c:pt>
                <c:pt idx="55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0463800"/>
        <c:axId val="2140495864"/>
      </c:lineChart>
      <c:catAx>
        <c:axId val="2140463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525625744934446"/>
              <c:y val="0.918669131238448"/>
            </c:manualLayout>
          </c:layout>
          <c:overlay val="0"/>
          <c:spPr>
            <a:noFill/>
            <a:ln w="2539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40495864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140495864"/>
        <c:scaling>
          <c:orientation val="minMax"/>
          <c:max val="100.0"/>
        </c:scaling>
        <c:delete val="0"/>
        <c:axPos val="l"/>
        <c:majorGridlines>
          <c:spPr>
            <a:ln w="317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 surviving to age</a:t>
                </a:r>
              </a:p>
            </c:rich>
          </c:tx>
          <c:layout>
            <c:manualLayout>
              <c:xMode val="edge"/>
              <c:yMode val="edge"/>
              <c:x val="0.0"/>
              <c:y val="0.171903881700555"/>
            </c:manualLayout>
          </c:layout>
          <c:overlay val="0"/>
          <c:spPr>
            <a:noFill/>
            <a:ln w="2539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40463800"/>
        <c:crosses val="autoZero"/>
        <c:crossBetween val="between"/>
        <c:majorUnit val="10.0"/>
      </c:valAx>
      <c:spPr>
        <a:noFill/>
        <a:ln w="1269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108462455304"/>
          <c:y val="0.0628465804066544"/>
          <c:w val="0.855780691299167"/>
          <c:h val="0.7763401109057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Proportion surviving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Sheet1!$B$2:$B$57</c:f>
              <c:numCache>
                <c:formatCode>General</c:formatCode>
                <c:ptCount val="56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99.0</c:v>
                </c:pt>
                <c:pt idx="8">
                  <c:v>99.0</c:v>
                </c:pt>
                <c:pt idx="9">
                  <c:v>99.0</c:v>
                </c:pt>
                <c:pt idx="10">
                  <c:v>99.0</c:v>
                </c:pt>
                <c:pt idx="11">
                  <c:v>99.0</c:v>
                </c:pt>
                <c:pt idx="12">
                  <c:v>99.0</c:v>
                </c:pt>
                <c:pt idx="13">
                  <c:v>98.0</c:v>
                </c:pt>
                <c:pt idx="14">
                  <c:v>98.0</c:v>
                </c:pt>
                <c:pt idx="15">
                  <c:v>98.0</c:v>
                </c:pt>
                <c:pt idx="16">
                  <c:v>98.0</c:v>
                </c:pt>
                <c:pt idx="17">
                  <c:v>98.0</c:v>
                </c:pt>
                <c:pt idx="18">
                  <c:v>97.0</c:v>
                </c:pt>
                <c:pt idx="19">
                  <c:v>97.0</c:v>
                </c:pt>
                <c:pt idx="20">
                  <c:v>97.0</c:v>
                </c:pt>
                <c:pt idx="21">
                  <c:v>97.0</c:v>
                </c:pt>
                <c:pt idx="22">
                  <c:v>97.0</c:v>
                </c:pt>
                <c:pt idx="23">
                  <c:v>97.0</c:v>
                </c:pt>
                <c:pt idx="24">
                  <c:v>97.0</c:v>
                </c:pt>
                <c:pt idx="25">
                  <c:v>96.0</c:v>
                </c:pt>
                <c:pt idx="26">
                  <c:v>96.0</c:v>
                </c:pt>
                <c:pt idx="27">
                  <c:v>96.0</c:v>
                </c:pt>
                <c:pt idx="28">
                  <c:v>96.0</c:v>
                </c:pt>
                <c:pt idx="29">
                  <c:v>95.0</c:v>
                </c:pt>
                <c:pt idx="30">
                  <c:v>95.0</c:v>
                </c:pt>
                <c:pt idx="31">
                  <c:v>95.0</c:v>
                </c:pt>
                <c:pt idx="32">
                  <c:v>95.0</c:v>
                </c:pt>
                <c:pt idx="33">
                  <c:v>95.0</c:v>
                </c:pt>
                <c:pt idx="34">
                  <c:v>95.0</c:v>
                </c:pt>
                <c:pt idx="35">
                  <c:v>95.0</c:v>
                </c:pt>
                <c:pt idx="36">
                  <c:v>94.0</c:v>
                </c:pt>
                <c:pt idx="37">
                  <c:v>93.0</c:v>
                </c:pt>
                <c:pt idx="38">
                  <c:v>92.0</c:v>
                </c:pt>
                <c:pt idx="39">
                  <c:v>91.0</c:v>
                </c:pt>
                <c:pt idx="40">
                  <c:v>90.0</c:v>
                </c:pt>
                <c:pt idx="41">
                  <c:v>89.0</c:v>
                </c:pt>
                <c:pt idx="42">
                  <c:v>88.0</c:v>
                </c:pt>
                <c:pt idx="43">
                  <c:v>88.0</c:v>
                </c:pt>
                <c:pt idx="44">
                  <c:v>88.0</c:v>
                </c:pt>
                <c:pt idx="45">
                  <c:v>88.0</c:v>
                </c:pt>
                <c:pt idx="46">
                  <c:v>80.0</c:v>
                </c:pt>
                <c:pt idx="47">
                  <c:v>70.0</c:v>
                </c:pt>
                <c:pt idx="48">
                  <c:v>60.0</c:v>
                </c:pt>
                <c:pt idx="49">
                  <c:v>40.0</c:v>
                </c:pt>
                <c:pt idx="50">
                  <c:v>20.0</c:v>
                </c:pt>
                <c:pt idx="51">
                  <c:v>8.0</c:v>
                </c:pt>
                <c:pt idx="52">
                  <c:v>5.0</c:v>
                </c:pt>
                <c:pt idx="53">
                  <c:v>3.0</c:v>
                </c:pt>
                <c:pt idx="54">
                  <c:v>2.0</c:v>
                </c:pt>
                <c:pt idx="55">
                  <c:v>1.0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Surviving without morbidity</c:v>
                </c:pt>
              </c:strCache>
            </c:strRef>
          </c:tx>
          <c:spPr>
            <a:ln w="88900" cmpd="sng">
              <a:solidFill>
                <a:srgbClr val="92D050"/>
              </a:solidFill>
            </a:ln>
          </c:spPr>
          <c:marker>
            <c:symbol val="none"/>
          </c:marker>
          <c:val>
            <c:numRef>
              <c:f>Sheet1!$C$2:$C$57</c:f>
              <c:numCache>
                <c:formatCode>General</c:formatCode>
                <c:ptCount val="56"/>
                <c:pt idx="0">
                  <c:v>100.0</c:v>
                </c:pt>
                <c:pt idx="1">
                  <c:v>99.0</c:v>
                </c:pt>
                <c:pt idx="2">
                  <c:v>99.0</c:v>
                </c:pt>
                <c:pt idx="3">
                  <c:v>98.0</c:v>
                </c:pt>
                <c:pt idx="4">
                  <c:v>98.0</c:v>
                </c:pt>
                <c:pt idx="5">
                  <c:v>98.0</c:v>
                </c:pt>
                <c:pt idx="6">
                  <c:v>97.0</c:v>
                </c:pt>
                <c:pt idx="7">
                  <c:v>97.0</c:v>
                </c:pt>
                <c:pt idx="8">
                  <c:v>97.0</c:v>
                </c:pt>
                <c:pt idx="9">
                  <c:v>97.0</c:v>
                </c:pt>
                <c:pt idx="10">
                  <c:v>96.0</c:v>
                </c:pt>
                <c:pt idx="11">
                  <c:v>96.0</c:v>
                </c:pt>
                <c:pt idx="12">
                  <c:v>96.0</c:v>
                </c:pt>
                <c:pt idx="13">
                  <c:v>96.0</c:v>
                </c:pt>
                <c:pt idx="14">
                  <c:v>96.0</c:v>
                </c:pt>
                <c:pt idx="15">
                  <c:v>95.0</c:v>
                </c:pt>
                <c:pt idx="16">
                  <c:v>94.0</c:v>
                </c:pt>
                <c:pt idx="17">
                  <c:v>92.0</c:v>
                </c:pt>
                <c:pt idx="18">
                  <c:v>90.0</c:v>
                </c:pt>
                <c:pt idx="19">
                  <c:v>88.0</c:v>
                </c:pt>
                <c:pt idx="20">
                  <c:v>86.0</c:v>
                </c:pt>
                <c:pt idx="21">
                  <c:v>84.0</c:v>
                </c:pt>
                <c:pt idx="22">
                  <c:v>82.0</c:v>
                </c:pt>
                <c:pt idx="23">
                  <c:v>80.0</c:v>
                </c:pt>
                <c:pt idx="24">
                  <c:v>77.0</c:v>
                </c:pt>
                <c:pt idx="25">
                  <c:v>74.0</c:v>
                </c:pt>
                <c:pt idx="26">
                  <c:v>70.0</c:v>
                </c:pt>
                <c:pt idx="27">
                  <c:v>66.0</c:v>
                </c:pt>
                <c:pt idx="28">
                  <c:v>62.0</c:v>
                </c:pt>
                <c:pt idx="29">
                  <c:v>58.0</c:v>
                </c:pt>
                <c:pt idx="30">
                  <c:v>54.0</c:v>
                </c:pt>
                <c:pt idx="31">
                  <c:v>50.0</c:v>
                </c:pt>
                <c:pt idx="32">
                  <c:v>46.0</c:v>
                </c:pt>
                <c:pt idx="33">
                  <c:v>42.0</c:v>
                </c:pt>
                <c:pt idx="34">
                  <c:v>37.0</c:v>
                </c:pt>
                <c:pt idx="35">
                  <c:v>33.0</c:v>
                </c:pt>
                <c:pt idx="36">
                  <c:v>30.0</c:v>
                </c:pt>
                <c:pt idx="37">
                  <c:v>27.0</c:v>
                </c:pt>
                <c:pt idx="38">
                  <c:v>24.0</c:v>
                </c:pt>
                <c:pt idx="39">
                  <c:v>21.0</c:v>
                </c:pt>
                <c:pt idx="40">
                  <c:v>18.0</c:v>
                </c:pt>
                <c:pt idx="41">
                  <c:v>16.0</c:v>
                </c:pt>
                <c:pt idx="42">
                  <c:v>14.0</c:v>
                </c:pt>
                <c:pt idx="43">
                  <c:v>12.0</c:v>
                </c:pt>
                <c:pt idx="44">
                  <c:v>10.0</c:v>
                </c:pt>
                <c:pt idx="45">
                  <c:v>8.0</c:v>
                </c:pt>
                <c:pt idx="46">
                  <c:v>6.0</c:v>
                </c:pt>
                <c:pt idx="47">
                  <c:v>5.0</c:v>
                </c:pt>
                <c:pt idx="48">
                  <c:v>4.0</c:v>
                </c:pt>
                <c:pt idx="49">
                  <c:v>3.0</c:v>
                </c:pt>
                <c:pt idx="50">
                  <c:v>2.0</c:v>
                </c:pt>
                <c:pt idx="51">
                  <c:v>2.0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3869832"/>
        <c:axId val="2141406232"/>
      </c:lineChart>
      <c:catAx>
        <c:axId val="2133869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525625744934446"/>
              <c:y val="0.918669131238448"/>
            </c:manualLayout>
          </c:layout>
          <c:overlay val="0"/>
          <c:spPr>
            <a:noFill/>
            <a:ln w="25392">
              <a:noFill/>
            </a:ln>
          </c:spPr>
        </c:title>
        <c:numFmt formatCode="General" sourceLinked="1"/>
        <c:majorTickMark val="out"/>
        <c:minorTickMark val="none"/>
        <c:tickLblPos val="none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41406232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141406232"/>
        <c:scaling>
          <c:orientation val="minMax"/>
          <c:max val="100.0"/>
        </c:scaling>
        <c:delete val="0"/>
        <c:axPos val="l"/>
        <c:majorGridlines>
          <c:spPr>
            <a:ln w="317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 surviving to age</a:t>
                </a:r>
              </a:p>
            </c:rich>
          </c:tx>
          <c:layout>
            <c:manualLayout>
              <c:xMode val="edge"/>
              <c:yMode val="edge"/>
              <c:x val="0.0"/>
              <c:y val="0.171903881700555"/>
            </c:manualLayout>
          </c:layout>
          <c:overlay val="0"/>
          <c:spPr>
            <a:noFill/>
            <a:ln w="2539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3869832"/>
        <c:crosses val="autoZero"/>
        <c:crossBetween val="between"/>
        <c:majorUnit val="10.0"/>
      </c:valAx>
      <c:spPr>
        <a:noFill/>
        <a:ln w="1269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108462455304"/>
          <c:y val="0.0628465804066544"/>
          <c:w val="0.855780691299167"/>
          <c:h val="0.7763401109057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Proportion surviving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Sheet1!$B$2:$B$57</c:f>
              <c:numCache>
                <c:formatCode>General</c:formatCode>
                <c:ptCount val="56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99.0</c:v>
                </c:pt>
                <c:pt idx="8">
                  <c:v>99.0</c:v>
                </c:pt>
                <c:pt idx="9">
                  <c:v>99.0</c:v>
                </c:pt>
                <c:pt idx="10">
                  <c:v>99.0</c:v>
                </c:pt>
                <c:pt idx="11">
                  <c:v>99.0</c:v>
                </c:pt>
                <c:pt idx="12">
                  <c:v>99.0</c:v>
                </c:pt>
                <c:pt idx="13">
                  <c:v>98.0</c:v>
                </c:pt>
                <c:pt idx="14">
                  <c:v>98.0</c:v>
                </c:pt>
                <c:pt idx="15">
                  <c:v>98.0</c:v>
                </c:pt>
                <c:pt idx="16">
                  <c:v>98.0</c:v>
                </c:pt>
                <c:pt idx="17">
                  <c:v>98.0</c:v>
                </c:pt>
                <c:pt idx="18">
                  <c:v>97.0</c:v>
                </c:pt>
                <c:pt idx="19">
                  <c:v>97.0</c:v>
                </c:pt>
                <c:pt idx="20">
                  <c:v>97.0</c:v>
                </c:pt>
                <c:pt idx="21">
                  <c:v>97.0</c:v>
                </c:pt>
                <c:pt idx="22">
                  <c:v>97.0</c:v>
                </c:pt>
                <c:pt idx="23">
                  <c:v>97.0</c:v>
                </c:pt>
                <c:pt idx="24">
                  <c:v>97.0</c:v>
                </c:pt>
                <c:pt idx="25">
                  <c:v>96.0</c:v>
                </c:pt>
                <c:pt idx="26">
                  <c:v>96.0</c:v>
                </c:pt>
                <c:pt idx="27">
                  <c:v>96.0</c:v>
                </c:pt>
                <c:pt idx="28">
                  <c:v>96.0</c:v>
                </c:pt>
                <c:pt idx="29">
                  <c:v>95.0</c:v>
                </c:pt>
                <c:pt idx="30">
                  <c:v>95.0</c:v>
                </c:pt>
                <c:pt idx="31">
                  <c:v>95.0</c:v>
                </c:pt>
                <c:pt idx="32">
                  <c:v>95.0</c:v>
                </c:pt>
                <c:pt idx="33">
                  <c:v>95.0</c:v>
                </c:pt>
                <c:pt idx="34">
                  <c:v>95.0</c:v>
                </c:pt>
                <c:pt idx="35">
                  <c:v>95.0</c:v>
                </c:pt>
                <c:pt idx="36">
                  <c:v>94.0</c:v>
                </c:pt>
                <c:pt idx="37">
                  <c:v>93.0</c:v>
                </c:pt>
                <c:pt idx="38">
                  <c:v>92.0</c:v>
                </c:pt>
                <c:pt idx="39">
                  <c:v>91.0</c:v>
                </c:pt>
                <c:pt idx="40">
                  <c:v>90.0</c:v>
                </c:pt>
                <c:pt idx="41">
                  <c:v>89.0</c:v>
                </c:pt>
                <c:pt idx="42">
                  <c:v>88.0</c:v>
                </c:pt>
                <c:pt idx="43">
                  <c:v>88.0</c:v>
                </c:pt>
                <c:pt idx="44">
                  <c:v>88.0</c:v>
                </c:pt>
                <c:pt idx="45">
                  <c:v>88.0</c:v>
                </c:pt>
                <c:pt idx="46">
                  <c:v>80.0</c:v>
                </c:pt>
                <c:pt idx="47">
                  <c:v>70.0</c:v>
                </c:pt>
                <c:pt idx="48">
                  <c:v>60.0</c:v>
                </c:pt>
                <c:pt idx="49">
                  <c:v>40.0</c:v>
                </c:pt>
                <c:pt idx="50">
                  <c:v>20.0</c:v>
                </c:pt>
                <c:pt idx="51">
                  <c:v>8.0</c:v>
                </c:pt>
                <c:pt idx="52">
                  <c:v>5.0</c:v>
                </c:pt>
                <c:pt idx="53">
                  <c:v>3.0</c:v>
                </c:pt>
                <c:pt idx="54">
                  <c:v>2.0</c:v>
                </c:pt>
                <c:pt idx="55">
                  <c:v>1.0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Surviving without morbidity</c:v>
                </c:pt>
              </c:strCache>
            </c:strRef>
          </c:tx>
          <c:spPr>
            <a:ln w="88900" cmpd="sng">
              <a:solidFill>
                <a:srgbClr val="92D050"/>
              </a:solidFill>
            </a:ln>
          </c:spPr>
          <c:marker>
            <c:symbol val="none"/>
          </c:marker>
          <c:val>
            <c:numRef>
              <c:f>Sheet1!$C$2:$C$57</c:f>
              <c:numCache>
                <c:formatCode>General</c:formatCode>
                <c:ptCount val="56"/>
                <c:pt idx="0">
                  <c:v>100.0</c:v>
                </c:pt>
                <c:pt idx="1">
                  <c:v>99.0</c:v>
                </c:pt>
                <c:pt idx="2">
                  <c:v>99.0</c:v>
                </c:pt>
                <c:pt idx="3">
                  <c:v>99.0</c:v>
                </c:pt>
                <c:pt idx="4">
                  <c:v>99.0</c:v>
                </c:pt>
                <c:pt idx="5">
                  <c:v>98.0</c:v>
                </c:pt>
                <c:pt idx="6">
                  <c:v>98.0</c:v>
                </c:pt>
                <c:pt idx="7">
                  <c:v>98.0</c:v>
                </c:pt>
                <c:pt idx="8">
                  <c:v>98.0</c:v>
                </c:pt>
                <c:pt idx="9">
                  <c:v>97.0</c:v>
                </c:pt>
                <c:pt idx="10">
                  <c:v>97.0</c:v>
                </c:pt>
                <c:pt idx="11">
                  <c:v>97.0</c:v>
                </c:pt>
                <c:pt idx="12">
                  <c:v>97.0</c:v>
                </c:pt>
                <c:pt idx="13">
                  <c:v>96.0</c:v>
                </c:pt>
                <c:pt idx="14">
                  <c:v>96.0</c:v>
                </c:pt>
                <c:pt idx="15">
                  <c:v>96.0</c:v>
                </c:pt>
                <c:pt idx="16">
                  <c:v>96.0</c:v>
                </c:pt>
                <c:pt idx="17">
                  <c:v>96.0</c:v>
                </c:pt>
                <c:pt idx="18">
                  <c:v>95.0</c:v>
                </c:pt>
                <c:pt idx="19">
                  <c:v>95.0</c:v>
                </c:pt>
                <c:pt idx="20">
                  <c:v>95.0</c:v>
                </c:pt>
                <c:pt idx="21">
                  <c:v>95.0</c:v>
                </c:pt>
                <c:pt idx="22">
                  <c:v>95.0</c:v>
                </c:pt>
                <c:pt idx="23">
                  <c:v>94.0</c:v>
                </c:pt>
                <c:pt idx="24">
                  <c:v>94.0</c:v>
                </c:pt>
                <c:pt idx="25">
                  <c:v>94.0</c:v>
                </c:pt>
                <c:pt idx="26">
                  <c:v>93.0</c:v>
                </c:pt>
                <c:pt idx="27">
                  <c:v>91.0</c:v>
                </c:pt>
                <c:pt idx="28">
                  <c:v>91.0</c:v>
                </c:pt>
                <c:pt idx="29">
                  <c:v>91.0</c:v>
                </c:pt>
                <c:pt idx="30">
                  <c:v>91.0</c:v>
                </c:pt>
                <c:pt idx="31">
                  <c:v>89.0</c:v>
                </c:pt>
                <c:pt idx="32">
                  <c:v>89.0</c:v>
                </c:pt>
                <c:pt idx="33">
                  <c:v>89.0</c:v>
                </c:pt>
                <c:pt idx="34">
                  <c:v>89.0</c:v>
                </c:pt>
                <c:pt idx="35">
                  <c:v>89.0</c:v>
                </c:pt>
                <c:pt idx="36">
                  <c:v>88.0</c:v>
                </c:pt>
                <c:pt idx="37">
                  <c:v>87.0</c:v>
                </c:pt>
                <c:pt idx="38">
                  <c:v>86.0</c:v>
                </c:pt>
                <c:pt idx="39">
                  <c:v>84.0</c:v>
                </c:pt>
                <c:pt idx="40">
                  <c:v>83.0</c:v>
                </c:pt>
                <c:pt idx="41">
                  <c:v>82.0</c:v>
                </c:pt>
                <c:pt idx="42">
                  <c:v>80.0</c:v>
                </c:pt>
                <c:pt idx="43">
                  <c:v>79.0</c:v>
                </c:pt>
                <c:pt idx="44">
                  <c:v>78.0</c:v>
                </c:pt>
                <c:pt idx="45">
                  <c:v>76.0</c:v>
                </c:pt>
                <c:pt idx="46">
                  <c:v>65.0</c:v>
                </c:pt>
                <c:pt idx="47">
                  <c:v>55.0</c:v>
                </c:pt>
                <c:pt idx="48">
                  <c:v>40.0</c:v>
                </c:pt>
                <c:pt idx="49">
                  <c:v>15.0</c:v>
                </c:pt>
                <c:pt idx="50">
                  <c:v>10.0</c:v>
                </c:pt>
                <c:pt idx="51">
                  <c:v>4.0</c:v>
                </c:pt>
                <c:pt idx="52">
                  <c:v>3.0</c:v>
                </c:pt>
                <c:pt idx="53">
                  <c:v>2.0</c:v>
                </c:pt>
                <c:pt idx="54">
                  <c:v>1.0</c:v>
                </c:pt>
                <c:pt idx="55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1469512"/>
        <c:axId val="2141475672"/>
      </c:lineChart>
      <c:catAx>
        <c:axId val="2141469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525625744934446"/>
              <c:y val="0.918669131238448"/>
            </c:manualLayout>
          </c:layout>
          <c:overlay val="0"/>
          <c:spPr>
            <a:noFill/>
            <a:ln w="25392">
              <a:noFill/>
            </a:ln>
          </c:spPr>
        </c:title>
        <c:numFmt formatCode="General" sourceLinked="1"/>
        <c:majorTickMark val="out"/>
        <c:minorTickMark val="none"/>
        <c:tickLblPos val="none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41475672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141475672"/>
        <c:scaling>
          <c:orientation val="minMax"/>
          <c:max val="100.0"/>
        </c:scaling>
        <c:delete val="0"/>
        <c:axPos val="l"/>
        <c:majorGridlines>
          <c:spPr>
            <a:ln w="317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 surviving to age</a:t>
                </a:r>
              </a:p>
            </c:rich>
          </c:tx>
          <c:layout>
            <c:manualLayout>
              <c:xMode val="edge"/>
              <c:yMode val="edge"/>
              <c:x val="0.0"/>
              <c:y val="0.171903881700555"/>
            </c:manualLayout>
          </c:layout>
          <c:overlay val="0"/>
          <c:spPr>
            <a:noFill/>
            <a:ln w="2539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41469512"/>
        <c:crosses val="autoZero"/>
        <c:crossBetween val="between"/>
        <c:majorUnit val="10.0"/>
      </c:valAx>
      <c:spPr>
        <a:noFill/>
        <a:ln w="1269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108462455304"/>
          <c:y val="0.0628465804066544"/>
          <c:w val="0.855780691299167"/>
          <c:h val="0.7763401109057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Proportion surviving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Sheet1!$B$2:$B$57</c:f>
              <c:numCache>
                <c:formatCode>General</c:formatCode>
                <c:ptCount val="56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99.0</c:v>
                </c:pt>
                <c:pt idx="8">
                  <c:v>99.0</c:v>
                </c:pt>
                <c:pt idx="9">
                  <c:v>99.0</c:v>
                </c:pt>
                <c:pt idx="10">
                  <c:v>99.0</c:v>
                </c:pt>
                <c:pt idx="11">
                  <c:v>99.0</c:v>
                </c:pt>
                <c:pt idx="12">
                  <c:v>99.0</c:v>
                </c:pt>
                <c:pt idx="13">
                  <c:v>98.0</c:v>
                </c:pt>
                <c:pt idx="14">
                  <c:v>98.0</c:v>
                </c:pt>
                <c:pt idx="15">
                  <c:v>98.0</c:v>
                </c:pt>
                <c:pt idx="16">
                  <c:v>98.0</c:v>
                </c:pt>
                <c:pt idx="17">
                  <c:v>98.0</c:v>
                </c:pt>
                <c:pt idx="18">
                  <c:v>97.0</c:v>
                </c:pt>
                <c:pt idx="19">
                  <c:v>97.0</c:v>
                </c:pt>
                <c:pt idx="20">
                  <c:v>97.0</c:v>
                </c:pt>
                <c:pt idx="21">
                  <c:v>97.0</c:v>
                </c:pt>
                <c:pt idx="22">
                  <c:v>97.0</c:v>
                </c:pt>
                <c:pt idx="23">
                  <c:v>97.0</c:v>
                </c:pt>
                <c:pt idx="24">
                  <c:v>97.0</c:v>
                </c:pt>
                <c:pt idx="25">
                  <c:v>96.0</c:v>
                </c:pt>
                <c:pt idx="26">
                  <c:v>96.0</c:v>
                </c:pt>
                <c:pt idx="27">
                  <c:v>96.0</c:v>
                </c:pt>
                <c:pt idx="28">
                  <c:v>96.0</c:v>
                </c:pt>
                <c:pt idx="29">
                  <c:v>95.0</c:v>
                </c:pt>
                <c:pt idx="30">
                  <c:v>95.0</c:v>
                </c:pt>
                <c:pt idx="31">
                  <c:v>95.0</c:v>
                </c:pt>
                <c:pt idx="32">
                  <c:v>95.0</c:v>
                </c:pt>
                <c:pt idx="33">
                  <c:v>95.0</c:v>
                </c:pt>
                <c:pt idx="34">
                  <c:v>95.0</c:v>
                </c:pt>
                <c:pt idx="35">
                  <c:v>95.0</c:v>
                </c:pt>
                <c:pt idx="36">
                  <c:v>94.0</c:v>
                </c:pt>
                <c:pt idx="37">
                  <c:v>93.0</c:v>
                </c:pt>
                <c:pt idx="38">
                  <c:v>92.0</c:v>
                </c:pt>
                <c:pt idx="39">
                  <c:v>91.0</c:v>
                </c:pt>
                <c:pt idx="40">
                  <c:v>90.0</c:v>
                </c:pt>
                <c:pt idx="41">
                  <c:v>89.0</c:v>
                </c:pt>
                <c:pt idx="42">
                  <c:v>88.0</c:v>
                </c:pt>
                <c:pt idx="43">
                  <c:v>88.0</c:v>
                </c:pt>
                <c:pt idx="44">
                  <c:v>88.0</c:v>
                </c:pt>
                <c:pt idx="45">
                  <c:v>88.0</c:v>
                </c:pt>
                <c:pt idx="46">
                  <c:v>80.0</c:v>
                </c:pt>
                <c:pt idx="47">
                  <c:v>70.0</c:v>
                </c:pt>
                <c:pt idx="48">
                  <c:v>60.0</c:v>
                </c:pt>
                <c:pt idx="49">
                  <c:v>40.0</c:v>
                </c:pt>
                <c:pt idx="50">
                  <c:v>20.0</c:v>
                </c:pt>
                <c:pt idx="51">
                  <c:v>8.0</c:v>
                </c:pt>
                <c:pt idx="52">
                  <c:v>5.0</c:v>
                </c:pt>
                <c:pt idx="53">
                  <c:v>3.0</c:v>
                </c:pt>
                <c:pt idx="54">
                  <c:v>2.0</c:v>
                </c:pt>
                <c:pt idx="55">
                  <c:v>1.0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Surviving without morbidity</c:v>
                </c:pt>
              </c:strCache>
            </c:strRef>
          </c:tx>
          <c:spPr>
            <a:ln w="88900" cmpd="sng">
              <a:solidFill>
                <a:srgbClr val="92D050"/>
              </a:solidFill>
            </a:ln>
          </c:spPr>
          <c:marker>
            <c:symbol val="none"/>
          </c:marker>
          <c:val>
            <c:numRef>
              <c:f>Sheet1!$C$2:$C$57</c:f>
              <c:numCache>
                <c:formatCode>General</c:formatCode>
                <c:ptCount val="56"/>
                <c:pt idx="0">
                  <c:v>100.0</c:v>
                </c:pt>
                <c:pt idx="1">
                  <c:v>99.0</c:v>
                </c:pt>
                <c:pt idx="2">
                  <c:v>99.0</c:v>
                </c:pt>
                <c:pt idx="3">
                  <c:v>99.0</c:v>
                </c:pt>
                <c:pt idx="4">
                  <c:v>99.0</c:v>
                </c:pt>
                <c:pt idx="5">
                  <c:v>98.0</c:v>
                </c:pt>
                <c:pt idx="6">
                  <c:v>98.0</c:v>
                </c:pt>
                <c:pt idx="7">
                  <c:v>98.0</c:v>
                </c:pt>
                <c:pt idx="8">
                  <c:v>98.0</c:v>
                </c:pt>
                <c:pt idx="9">
                  <c:v>97.0</c:v>
                </c:pt>
                <c:pt idx="10">
                  <c:v>97.0</c:v>
                </c:pt>
                <c:pt idx="11">
                  <c:v>97.0</c:v>
                </c:pt>
                <c:pt idx="12">
                  <c:v>97.0</c:v>
                </c:pt>
                <c:pt idx="13">
                  <c:v>96.0</c:v>
                </c:pt>
                <c:pt idx="14">
                  <c:v>96.0</c:v>
                </c:pt>
                <c:pt idx="15">
                  <c:v>96.0</c:v>
                </c:pt>
                <c:pt idx="16">
                  <c:v>96.0</c:v>
                </c:pt>
                <c:pt idx="17">
                  <c:v>96.0</c:v>
                </c:pt>
                <c:pt idx="18">
                  <c:v>95.0</c:v>
                </c:pt>
                <c:pt idx="19">
                  <c:v>95.0</c:v>
                </c:pt>
                <c:pt idx="20">
                  <c:v>95.0</c:v>
                </c:pt>
                <c:pt idx="21">
                  <c:v>95.0</c:v>
                </c:pt>
                <c:pt idx="22">
                  <c:v>95.0</c:v>
                </c:pt>
                <c:pt idx="23">
                  <c:v>94.0</c:v>
                </c:pt>
                <c:pt idx="24">
                  <c:v>94.0</c:v>
                </c:pt>
                <c:pt idx="25">
                  <c:v>94.0</c:v>
                </c:pt>
                <c:pt idx="26">
                  <c:v>93.0</c:v>
                </c:pt>
                <c:pt idx="27">
                  <c:v>91.0</c:v>
                </c:pt>
                <c:pt idx="28">
                  <c:v>91.0</c:v>
                </c:pt>
                <c:pt idx="29">
                  <c:v>91.0</c:v>
                </c:pt>
                <c:pt idx="30">
                  <c:v>91.0</c:v>
                </c:pt>
                <c:pt idx="31">
                  <c:v>88.0</c:v>
                </c:pt>
                <c:pt idx="32">
                  <c:v>85.0</c:v>
                </c:pt>
                <c:pt idx="33">
                  <c:v>82.0</c:v>
                </c:pt>
                <c:pt idx="34">
                  <c:v>78.0</c:v>
                </c:pt>
                <c:pt idx="35">
                  <c:v>74.0</c:v>
                </c:pt>
                <c:pt idx="36">
                  <c:v>70.0</c:v>
                </c:pt>
                <c:pt idx="37">
                  <c:v>66.0</c:v>
                </c:pt>
                <c:pt idx="38">
                  <c:v>62.0</c:v>
                </c:pt>
                <c:pt idx="39">
                  <c:v>55.0</c:v>
                </c:pt>
                <c:pt idx="40">
                  <c:v>48.0</c:v>
                </c:pt>
                <c:pt idx="41">
                  <c:v>46.0</c:v>
                </c:pt>
                <c:pt idx="42">
                  <c:v>44.0</c:v>
                </c:pt>
                <c:pt idx="43">
                  <c:v>42.0</c:v>
                </c:pt>
                <c:pt idx="44">
                  <c:v>40.0</c:v>
                </c:pt>
                <c:pt idx="45">
                  <c:v>38.0</c:v>
                </c:pt>
                <c:pt idx="46">
                  <c:v>36.0</c:v>
                </c:pt>
                <c:pt idx="47">
                  <c:v>30.0</c:v>
                </c:pt>
                <c:pt idx="48">
                  <c:v>20.0</c:v>
                </c:pt>
                <c:pt idx="49">
                  <c:v>10.0</c:v>
                </c:pt>
                <c:pt idx="50">
                  <c:v>6.0</c:v>
                </c:pt>
                <c:pt idx="51">
                  <c:v>4.0</c:v>
                </c:pt>
                <c:pt idx="52">
                  <c:v>3.0</c:v>
                </c:pt>
                <c:pt idx="53">
                  <c:v>2.0</c:v>
                </c:pt>
                <c:pt idx="54">
                  <c:v>1.0</c:v>
                </c:pt>
                <c:pt idx="55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1526632"/>
        <c:axId val="2141532792"/>
      </c:lineChart>
      <c:catAx>
        <c:axId val="2141526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525625744934446"/>
              <c:y val="0.918669131238448"/>
            </c:manualLayout>
          </c:layout>
          <c:overlay val="0"/>
          <c:spPr>
            <a:noFill/>
            <a:ln w="25392">
              <a:noFill/>
            </a:ln>
          </c:spPr>
        </c:title>
        <c:numFmt formatCode="General" sourceLinked="1"/>
        <c:majorTickMark val="out"/>
        <c:minorTickMark val="none"/>
        <c:tickLblPos val="none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41532792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141532792"/>
        <c:scaling>
          <c:orientation val="minMax"/>
          <c:max val="100.0"/>
        </c:scaling>
        <c:delete val="0"/>
        <c:axPos val="l"/>
        <c:majorGridlines>
          <c:spPr>
            <a:ln w="317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 surviving to age</a:t>
                </a:r>
              </a:p>
            </c:rich>
          </c:tx>
          <c:layout>
            <c:manualLayout>
              <c:xMode val="edge"/>
              <c:yMode val="edge"/>
              <c:x val="0.0"/>
              <c:y val="0.171903881700555"/>
            </c:manualLayout>
          </c:layout>
          <c:overlay val="0"/>
          <c:spPr>
            <a:noFill/>
            <a:ln w="2539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41526632"/>
        <c:crosses val="autoZero"/>
        <c:crossBetween val="between"/>
        <c:majorUnit val="10.0"/>
      </c:valAx>
      <c:spPr>
        <a:noFill/>
        <a:ln w="1269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7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Patterns of </a:t>
            </a:r>
            <a:r>
              <a:rPr lang="en-US" dirty="0" smtClean="0"/>
              <a:t>population aging</a:t>
            </a:r>
            <a:endParaRPr lang="en-US" dirty="0"/>
          </a:p>
        </c:rich>
      </c:tx>
      <c:layout>
        <c:manualLayout>
          <c:xMode val="edge"/>
          <c:yMode val="edge"/>
          <c:x val="0.250546852148682"/>
          <c:y val="0.027739193315121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579064587973274"/>
          <c:y val="0.161500815660685"/>
          <c:w val="0.726057906458798"/>
          <c:h val="0.745513866231647"/>
        </c:manualLayout>
      </c:layout>
      <c:lineChart>
        <c:grouping val="standard"/>
        <c:varyColors val="0"/>
        <c:ser>
          <c:idx val="8"/>
          <c:order val="0"/>
          <c:tx>
            <c:strRef>
              <c:f>Sheet1!$A$2</c:f>
              <c:strCache>
                <c:ptCount val="1"/>
                <c:pt idx="0">
                  <c:v>Japan</c:v>
                </c:pt>
              </c:strCache>
            </c:strRef>
          </c:tx>
          <c:spPr>
            <a:ln w="38099">
              <a:solidFill>
                <a:srgbClr val="CC3300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2010.0</c:v>
                </c:pt>
                <c:pt idx="7">
                  <c:v>2020.0</c:v>
                </c:pt>
                <c:pt idx="8">
                  <c:v>2030.0</c:v>
                </c:pt>
                <c:pt idx="9">
                  <c:v>2040.0</c:v>
                </c:pt>
                <c:pt idx="10">
                  <c:v>2050.0</c:v>
                </c:pt>
              </c:numCache>
            </c:numRef>
          </c:cat>
          <c:val>
            <c:numRef>
              <c:f>Sheet1!$B$2:$L$2</c:f>
              <c:numCache>
                <c:formatCode>General</c:formatCode>
                <c:ptCount val="11"/>
                <c:pt idx="0">
                  <c:v>7.7</c:v>
                </c:pt>
                <c:pt idx="1">
                  <c:v>8.9</c:v>
                </c:pt>
                <c:pt idx="2">
                  <c:v>10.6</c:v>
                </c:pt>
                <c:pt idx="3">
                  <c:v>12.9</c:v>
                </c:pt>
                <c:pt idx="4">
                  <c:v>17.4</c:v>
                </c:pt>
                <c:pt idx="5">
                  <c:v>23.2</c:v>
                </c:pt>
                <c:pt idx="6">
                  <c:v>30.0</c:v>
                </c:pt>
                <c:pt idx="7">
                  <c:v>33.7</c:v>
                </c:pt>
                <c:pt idx="8">
                  <c:v>36.9</c:v>
                </c:pt>
                <c:pt idx="9">
                  <c:v>41.3</c:v>
                </c:pt>
                <c:pt idx="10">
                  <c:v>42.3</c:v>
                </c:pt>
              </c:numCache>
            </c:numRef>
          </c:val>
          <c:smooth val="0"/>
        </c:ser>
        <c:ser>
          <c:idx val="9"/>
          <c:order val="1"/>
          <c:tx>
            <c:strRef>
              <c:f>Sheet1!$A$3</c:f>
              <c:strCache>
                <c:ptCount val="1"/>
                <c:pt idx="0">
                  <c:v>Germany</c:v>
                </c:pt>
              </c:strCache>
            </c:strRef>
          </c:tx>
          <c:spPr>
            <a:ln w="38099">
              <a:solidFill>
                <a:srgbClr val="FFCC00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2010.0</c:v>
                </c:pt>
                <c:pt idx="7">
                  <c:v>2020.0</c:v>
                </c:pt>
                <c:pt idx="8">
                  <c:v>2030.0</c:v>
                </c:pt>
                <c:pt idx="9">
                  <c:v>2040.0</c:v>
                </c:pt>
                <c:pt idx="10">
                  <c:v>2050.0</c:v>
                </c:pt>
              </c:numCache>
            </c:num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14.6</c:v>
                </c:pt>
                <c:pt idx="1">
                  <c:v>17.3</c:v>
                </c:pt>
                <c:pt idx="2">
                  <c:v>19.9</c:v>
                </c:pt>
                <c:pt idx="3">
                  <c:v>19.3</c:v>
                </c:pt>
                <c:pt idx="4">
                  <c:v>20.4</c:v>
                </c:pt>
                <c:pt idx="5">
                  <c:v>23.2</c:v>
                </c:pt>
                <c:pt idx="6">
                  <c:v>25.7</c:v>
                </c:pt>
                <c:pt idx="7">
                  <c:v>29.9</c:v>
                </c:pt>
                <c:pt idx="8">
                  <c:v>36.1</c:v>
                </c:pt>
                <c:pt idx="9">
                  <c:v>37.0</c:v>
                </c:pt>
                <c:pt idx="10">
                  <c:v>38.1</c:v>
                </c:pt>
              </c:numCache>
            </c:numRef>
          </c:val>
          <c:smooth val="0"/>
        </c:ser>
        <c:ser>
          <c:idx val="10"/>
          <c:order val="2"/>
          <c:tx>
            <c:strRef>
              <c:f>Sheet1!$A$4</c:f>
              <c:strCache>
                <c:ptCount val="1"/>
                <c:pt idx="0">
                  <c:v>China</c:v>
                </c:pt>
              </c:strCache>
            </c:strRef>
          </c:tx>
          <c:spPr>
            <a:ln w="38099">
              <a:solidFill>
                <a:srgbClr val="669900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2010.0</c:v>
                </c:pt>
                <c:pt idx="7">
                  <c:v>2020.0</c:v>
                </c:pt>
                <c:pt idx="8">
                  <c:v>2030.0</c:v>
                </c:pt>
                <c:pt idx="9">
                  <c:v>2040.0</c:v>
                </c:pt>
                <c:pt idx="10">
                  <c:v>2050.0</c:v>
                </c:pt>
              </c:numCache>
            </c:numRef>
          </c:cat>
          <c:val>
            <c:numRef>
              <c:f>Sheet1!$B$4:$L$4</c:f>
              <c:numCache>
                <c:formatCode>General</c:formatCode>
                <c:ptCount val="11"/>
                <c:pt idx="0">
                  <c:v>7.5</c:v>
                </c:pt>
                <c:pt idx="1">
                  <c:v>7.2</c:v>
                </c:pt>
                <c:pt idx="2">
                  <c:v>6.8</c:v>
                </c:pt>
                <c:pt idx="3">
                  <c:v>7.4</c:v>
                </c:pt>
                <c:pt idx="4">
                  <c:v>8.6</c:v>
                </c:pt>
                <c:pt idx="5">
                  <c:v>10.1</c:v>
                </c:pt>
                <c:pt idx="6">
                  <c:v>12.3</c:v>
                </c:pt>
                <c:pt idx="7">
                  <c:v>16.7</c:v>
                </c:pt>
                <c:pt idx="8">
                  <c:v>23.3</c:v>
                </c:pt>
                <c:pt idx="9">
                  <c:v>27.3</c:v>
                </c:pt>
                <c:pt idx="10">
                  <c:v>29.9</c:v>
                </c:pt>
              </c:numCache>
            </c:numRef>
          </c:val>
          <c:smooth val="0"/>
        </c:ser>
        <c:ser>
          <c:idx val="11"/>
          <c:order val="3"/>
          <c:tx>
            <c:strRef>
              <c:f>Sheet1!$A$5</c:f>
              <c:strCache>
                <c:ptCount val="1"/>
                <c:pt idx="0">
                  <c:v>United States</c:v>
                </c:pt>
              </c:strCache>
            </c:strRef>
          </c:tx>
          <c:spPr>
            <a:ln w="38099">
              <a:solidFill>
                <a:srgbClr val="CC00CC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2010.0</c:v>
                </c:pt>
                <c:pt idx="7">
                  <c:v>2020.0</c:v>
                </c:pt>
                <c:pt idx="8">
                  <c:v>2030.0</c:v>
                </c:pt>
                <c:pt idx="9">
                  <c:v>2040.0</c:v>
                </c:pt>
                <c:pt idx="10">
                  <c:v>2050.0</c:v>
                </c:pt>
              </c:numCache>
            </c:numRef>
          </c:cat>
          <c:val>
            <c:numRef>
              <c:f>Sheet1!$B$5:$L$5</c:f>
              <c:numCache>
                <c:formatCode>General</c:formatCode>
                <c:ptCount val="11"/>
                <c:pt idx="0">
                  <c:v>12.5</c:v>
                </c:pt>
                <c:pt idx="1">
                  <c:v>13.3</c:v>
                </c:pt>
                <c:pt idx="2">
                  <c:v>14.1</c:v>
                </c:pt>
                <c:pt idx="3">
                  <c:v>15.6</c:v>
                </c:pt>
                <c:pt idx="4">
                  <c:v>16.6</c:v>
                </c:pt>
                <c:pt idx="5">
                  <c:v>16.1</c:v>
                </c:pt>
                <c:pt idx="6">
                  <c:v>18.3</c:v>
                </c:pt>
                <c:pt idx="7">
                  <c:v>22.8</c:v>
                </c:pt>
                <c:pt idx="8">
                  <c:v>25.8</c:v>
                </c:pt>
                <c:pt idx="9">
                  <c:v>26.3</c:v>
                </c:pt>
                <c:pt idx="10">
                  <c:v>26.9</c:v>
                </c:pt>
              </c:numCache>
            </c:numRef>
          </c:val>
          <c:smooth val="0"/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Brazil</c:v>
                </c:pt>
              </c:strCache>
            </c:strRef>
          </c:tx>
          <c:spPr>
            <a:ln w="3809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2010.0</c:v>
                </c:pt>
                <c:pt idx="7">
                  <c:v>2020.0</c:v>
                </c:pt>
                <c:pt idx="8">
                  <c:v>2030.0</c:v>
                </c:pt>
                <c:pt idx="9">
                  <c:v>2040.0</c:v>
                </c:pt>
                <c:pt idx="10">
                  <c:v>2050.0</c:v>
                </c:pt>
              </c:numCache>
            </c:numRef>
          </c:cat>
          <c:val>
            <c:numRef>
              <c:f>Sheet1!$B$6:$L$6</c:f>
              <c:numCache>
                <c:formatCode>General</c:formatCode>
                <c:ptCount val="11"/>
                <c:pt idx="0">
                  <c:v>4.9</c:v>
                </c:pt>
                <c:pt idx="1">
                  <c:v>5.3</c:v>
                </c:pt>
                <c:pt idx="2">
                  <c:v>5.7</c:v>
                </c:pt>
                <c:pt idx="3">
                  <c:v>6.2</c:v>
                </c:pt>
                <c:pt idx="4">
                  <c:v>6.7</c:v>
                </c:pt>
                <c:pt idx="5">
                  <c:v>7.8</c:v>
                </c:pt>
                <c:pt idx="6">
                  <c:v>9.700000000000001</c:v>
                </c:pt>
                <c:pt idx="7">
                  <c:v>13.1</c:v>
                </c:pt>
                <c:pt idx="8">
                  <c:v>17.1</c:v>
                </c:pt>
                <c:pt idx="9">
                  <c:v>20.6</c:v>
                </c:pt>
                <c:pt idx="10">
                  <c:v>23.6</c:v>
                </c:pt>
              </c:numCache>
            </c:numRef>
          </c:val>
          <c:smooth val="0"/>
        </c:ser>
        <c:ser>
          <c:idx val="12"/>
          <c:order val="5"/>
          <c:tx>
            <c:strRef>
              <c:f>Sheet1!$A$7</c:f>
              <c:strCache>
                <c:ptCount val="1"/>
                <c:pt idx="0">
                  <c:v>India</c:v>
                </c:pt>
              </c:strCache>
            </c:strRef>
          </c:tx>
          <c:spPr>
            <a:ln w="38099">
              <a:solidFill>
                <a:srgbClr val="0099FF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2010.0</c:v>
                </c:pt>
                <c:pt idx="7">
                  <c:v>2020.0</c:v>
                </c:pt>
                <c:pt idx="8">
                  <c:v>2030.0</c:v>
                </c:pt>
                <c:pt idx="9">
                  <c:v>2040.0</c:v>
                </c:pt>
                <c:pt idx="10">
                  <c:v>2050.0</c:v>
                </c:pt>
              </c:numCache>
            </c:numRef>
          </c:cat>
          <c:val>
            <c:numRef>
              <c:f>Sheet1!$B$7:$L$7</c:f>
              <c:numCache>
                <c:formatCode>General</c:formatCode>
                <c:ptCount val="11"/>
                <c:pt idx="0">
                  <c:v>5.6</c:v>
                </c:pt>
                <c:pt idx="1">
                  <c:v>5.7</c:v>
                </c:pt>
                <c:pt idx="2">
                  <c:v>6.0</c:v>
                </c:pt>
                <c:pt idx="3">
                  <c:v>6.5</c:v>
                </c:pt>
                <c:pt idx="4">
                  <c:v>6.8</c:v>
                </c:pt>
                <c:pt idx="5">
                  <c:v>7.6</c:v>
                </c:pt>
                <c:pt idx="6">
                  <c:v>8.700000000000001</c:v>
                </c:pt>
                <c:pt idx="7">
                  <c:v>11.0</c:v>
                </c:pt>
                <c:pt idx="8">
                  <c:v>14.0</c:v>
                </c:pt>
                <c:pt idx="9">
                  <c:v>17.1</c:v>
                </c:pt>
                <c:pt idx="10">
                  <c:v>20.6</c:v>
                </c:pt>
              </c:numCache>
            </c:numRef>
          </c:val>
          <c:smooth val="0"/>
        </c:ser>
        <c:ser>
          <c:idx val="1"/>
          <c:order val="6"/>
          <c:tx>
            <c:strRef>
              <c:f>Sheet1!$A$8</c:f>
              <c:strCache>
                <c:ptCount val="1"/>
                <c:pt idx="0">
                  <c:v>Cambodia</c:v>
                </c:pt>
              </c:strCache>
            </c:strRef>
          </c:tx>
          <c:spPr>
            <a:ln w="38099">
              <a:solidFill>
                <a:srgbClr val="000000"/>
              </a:solidFill>
              <a:prstDash val="solid"/>
            </a:ln>
          </c:spPr>
          <c:marker>
            <c:symbol val="square"/>
            <c:size val="8"/>
            <c:spPr>
              <a:noFill/>
              <a:ln>
                <a:solidFill>
                  <a:srgbClr val="808080"/>
                </a:solidFill>
                <a:prstDash val="solid"/>
              </a:ln>
            </c:spPr>
          </c:marker>
          <c:cat>
            <c:numRef>
              <c:f>Sheet1!$B$1:$L$1</c:f>
              <c:numCache>
                <c:formatCode>General</c:formatCode>
                <c:ptCount val="11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2010.0</c:v>
                </c:pt>
                <c:pt idx="7">
                  <c:v>2020.0</c:v>
                </c:pt>
                <c:pt idx="8">
                  <c:v>2030.0</c:v>
                </c:pt>
                <c:pt idx="9">
                  <c:v>2040.0</c:v>
                </c:pt>
                <c:pt idx="10">
                  <c:v>2050.0</c:v>
                </c:pt>
              </c:numCache>
            </c:numRef>
          </c:cat>
          <c:val>
            <c:numRef>
              <c:f>Sheet1!$B$8:$L$8</c:f>
              <c:numCache>
                <c:formatCode>General</c:formatCode>
                <c:ptCount val="11"/>
                <c:pt idx="0">
                  <c:v>4.5</c:v>
                </c:pt>
                <c:pt idx="1">
                  <c:v>4.5</c:v>
                </c:pt>
                <c:pt idx="2">
                  <c:v>4.6</c:v>
                </c:pt>
                <c:pt idx="3">
                  <c:v>4.9</c:v>
                </c:pt>
                <c:pt idx="4">
                  <c:v>4.4</c:v>
                </c:pt>
                <c:pt idx="5">
                  <c:v>4.4</c:v>
                </c:pt>
                <c:pt idx="6">
                  <c:v>5.0</c:v>
                </c:pt>
                <c:pt idx="7">
                  <c:v>6.0</c:v>
                </c:pt>
                <c:pt idx="8">
                  <c:v>7.4</c:v>
                </c:pt>
                <c:pt idx="9">
                  <c:v>7.7</c:v>
                </c:pt>
                <c:pt idx="10">
                  <c:v>11.7</c:v>
                </c:pt>
              </c:numCache>
            </c:numRef>
          </c:val>
          <c:smooth val="0"/>
        </c:ser>
        <c:ser>
          <c:idx val="6"/>
          <c:order val="7"/>
          <c:tx>
            <c:strRef>
              <c:f>Sheet1!$A$9</c:f>
              <c:strCache>
                <c:ptCount val="1"/>
                <c:pt idx="0">
                  <c:v>Nigeria</c:v>
                </c:pt>
              </c:strCache>
            </c:strRef>
          </c:tx>
          <c:spPr>
            <a:ln w="38099">
              <a:solidFill>
                <a:srgbClr val="00FF00"/>
              </a:solidFill>
              <a:prstDash val="solid"/>
            </a:ln>
          </c:spPr>
          <c:marker>
            <c:symbol val="square"/>
            <c:size val="8"/>
            <c:spPr>
              <a:noFill/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Sheet1!$B$1:$L$1</c:f>
              <c:numCache>
                <c:formatCode>General</c:formatCode>
                <c:ptCount val="11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2010.0</c:v>
                </c:pt>
                <c:pt idx="7">
                  <c:v>2020.0</c:v>
                </c:pt>
                <c:pt idx="8">
                  <c:v>2030.0</c:v>
                </c:pt>
                <c:pt idx="9">
                  <c:v>2040.0</c:v>
                </c:pt>
                <c:pt idx="10">
                  <c:v>2050.0</c:v>
                </c:pt>
              </c:numCache>
            </c:numRef>
          </c:cat>
          <c:val>
            <c:numRef>
              <c:f>Sheet1!$B$9:$L$9</c:f>
              <c:numCache>
                <c:formatCode>General</c:formatCode>
                <c:ptCount val="11"/>
                <c:pt idx="0">
                  <c:v>5.1</c:v>
                </c:pt>
                <c:pt idx="1">
                  <c:v>5.2</c:v>
                </c:pt>
                <c:pt idx="2">
                  <c:v>4.9</c:v>
                </c:pt>
                <c:pt idx="3">
                  <c:v>4.7</c:v>
                </c:pt>
                <c:pt idx="4">
                  <c:v>4.7</c:v>
                </c:pt>
                <c:pt idx="5">
                  <c:v>4.8</c:v>
                </c:pt>
                <c:pt idx="6">
                  <c:v>4.9</c:v>
                </c:pt>
                <c:pt idx="7">
                  <c:v>5.4</c:v>
                </c:pt>
                <c:pt idx="8">
                  <c:v>6.1</c:v>
                </c:pt>
                <c:pt idx="9">
                  <c:v>7.7</c:v>
                </c:pt>
                <c:pt idx="10">
                  <c:v>10.3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7975688"/>
        <c:axId val="2137980872"/>
      </c:lineChart>
      <c:catAx>
        <c:axId val="2137975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7980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7980872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7975688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0668151447661"/>
          <c:y val="0.127243066884176"/>
          <c:w val="0.199331848552339"/>
          <c:h val="0.721044045676999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47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03282532241"/>
          <c:y val="0.0665236051502147"/>
          <c:w val="0.835873388042204"/>
          <c:h val="0.6480686695278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</c:v>
                </c:pt>
              </c:strCache>
            </c:strRef>
          </c:tx>
          <c:spPr>
            <a:ln w="40613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Sheet1!$A$2:$A$35</c:f>
              <c:strCache>
                <c:ptCount val="34"/>
                <c:pt idx="0">
                  <c:v>-10000</c:v>
                </c:pt>
                <c:pt idx="1">
                  <c:v>-9000</c:v>
                </c:pt>
                <c:pt idx="2">
                  <c:v>-8000</c:v>
                </c:pt>
                <c:pt idx="3">
                  <c:v>-7000</c:v>
                </c:pt>
                <c:pt idx="4">
                  <c:v>-6000</c:v>
                </c:pt>
                <c:pt idx="5">
                  <c:v>-5000</c:v>
                </c:pt>
                <c:pt idx="6">
                  <c:v>-4750</c:v>
                </c:pt>
                <c:pt idx="7">
                  <c:v>-4500</c:v>
                </c:pt>
                <c:pt idx="8">
                  <c:v>-4250</c:v>
                </c:pt>
                <c:pt idx="9">
                  <c:v>-4000</c:v>
                </c:pt>
                <c:pt idx="10">
                  <c:v>-3750</c:v>
                </c:pt>
                <c:pt idx="11">
                  <c:v>-3500</c:v>
                </c:pt>
                <c:pt idx="12">
                  <c:v>-3250</c:v>
                </c:pt>
                <c:pt idx="13">
                  <c:v>-3000</c:v>
                </c:pt>
                <c:pt idx="14">
                  <c:v>-2750</c:v>
                </c:pt>
                <c:pt idx="15">
                  <c:v>-2500</c:v>
                </c:pt>
                <c:pt idx="16">
                  <c:v>-2250</c:v>
                </c:pt>
                <c:pt idx="17">
                  <c:v>-2000</c:v>
                </c:pt>
                <c:pt idx="18">
                  <c:v>-1750</c:v>
                </c:pt>
                <c:pt idx="19">
                  <c:v>-1500</c:v>
                </c:pt>
                <c:pt idx="20">
                  <c:v>-1250</c:v>
                </c:pt>
                <c:pt idx="21">
                  <c:v>-1000</c:v>
                </c:pt>
                <c:pt idx="22">
                  <c:v>-750</c:v>
                </c:pt>
                <c:pt idx="23">
                  <c:v>-500</c:v>
                </c:pt>
                <c:pt idx="24">
                  <c:v>-250</c:v>
                </c:pt>
                <c:pt idx="25">
                  <c:v>0</c:v>
                </c:pt>
                <c:pt idx="26">
                  <c:v>250</c:v>
                </c:pt>
                <c:pt idx="27">
                  <c:v>500</c:v>
                </c:pt>
                <c:pt idx="28">
                  <c:v>750</c:v>
                </c:pt>
                <c:pt idx="29">
                  <c:v>1000</c:v>
                </c:pt>
                <c:pt idx="30">
                  <c:v>1250</c:v>
                </c:pt>
                <c:pt idx="31">
                  <c:v>1500</c:v>
                </c:pt>
                <c:pt idx="32">
                  <c:v>1750</c:v>
                </c:pt>
                <c:pt idx="33">
                  <c:v>Today</c:v>
                </c:pt>
              </c:strCache>
            </c:strRef>
          </c:cat>
          <c:val>
            <c:numRef>
              <c:f>Sheet1!$B$2:$B$35</c:f>
              <c:numCache>
                <c:formatCode>General</c:formatCode>
                <c:ptCount val="34"/>
                <c:pt idx="0">
                  <c:v>4.5</c:v>
                </c:pt>
                <c:pt idx="1">
                  <c:v>4.6</c:v>
                </c:pt>
                <c:pt idx="2">
                  <c:v>4.7</c:v>
                </c:pt>
                <c:pt idx="3">
                  <c:v>4.8</c:v>
                </c:pt>
                <c:pt idx="4">
                  <c:v>4.9</c:v>
                </c:pt>
                <c:pt idx="5">
                  <c:v>5.0</c:v>
                </c:pt>
                <c:pt idx="6">
                  <c:v>6.1</c:v>
                </c:pt>
                <c:pt idx="7">
                  <c:v>7.3</c:v>
                </c:pt>
                <c:pt idx="8">
                  <c:v>8.4</c:v>
                </c:pt>
                <c:pt idx="9">
                  <c:v>9.6</c:v>
                </c:pt>
                <c:pt idx="10">
                  <c:v>10.7</c:v>
                </c:pt>
                <c:pt idx="11">
                  <c:v>11.9</c:v>
                </c:pt>
                <c:pt idx="12">
                  <c:v>13.0</c:v>
                </c:pt>
                <c:pt idx="13">
                  <c:v>14.0</c:v>
                </c:pt>
                <c:pt idx="14">
                  <c:v>17.2</c:v>
                </c:pt>
                <c:pt idx="15">
                  <c:v>20.5</c:v>
                </c:pt>
                <c:pt idx="16">
                  <c:v>23.8</c:v>
                </c:pt>
                <c:pt idx="17">
                  <c:v>27.0</c:v>
                </c:pt>
                <c:pt idx="18">
                  <c:v>33.0</c:v>
                </c:pt>
                <c:pt idx="19">
                  <c:v>39.0</c:v>
                </c:pt>
                <c:pt idx="20">
                  <c:v>44.0</c:v>
                </c:pt>
                <c:pt idx="21">
                  <c:v>50.0</c:v>
                </c:pt>
                <c:pt idx="22">
                  <c:v>75.0</c:v>
                </c:pt>
                <c:pt idx="23">
                  <c:v>100.0</c:v>
                </c:pt>
                <c:pt idx="24">
                  <c:v>155.0</c:v>
                </c:pt>
                <c:pt idx="25">
                  <c:v>211.0</c:v>
                </c:pt>
                <c:pt idx="26">
                  <c:v>205.0</c:v>
                </c:pt>
                <c:pt idx="27">
                  <c:v>198.0</c:v>
                </c:pt>
                <c:pt idx="28">
                  <c:v>244.0</c:v>
                </c:pt>
                <c:pt idx="29">
                  <c:v>290.0</c:v>
                </c:pt>
                <c:pt idx="30">
                  <c:v>382.0</c:v>
                </c:pt>
                <c:pt idx="31">
                  <c:v>473.0</c:v>
                </c:pt>
                <c:pt idx="32">
                  <c:v>764.0</c:v>
                </c:pt>
                <c:pt idx="33">
                  <c:v>7125.0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8682152"/>
        <c:axId val="2138690424"/>
      </c:lineChart>
      <c:catAx>
        <c:axId val="2138682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1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35756107409651"/>
              <c:y val="0.884120085696002"/>
            </c:manualLayout>
          </c:layout>
          <c:overlay val="0"/>
          <c:spPr>
            <a:noFill/>
            <a:ln w="2707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869042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138690424"/>
        <c:scaling>
          <c:orientation val="minMax"/>
        </c:scaling>
        <c:delete val="0"/>
        <c:axPos val="l"/>
        <c:majorGridlines>
          <c:spPr>
            <a:ln w="3385">
              <a:solidFill>
                <a:srgbClr val="FFFF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91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Pop in millions</a:t>
                </a:r>
              </a:p>
            </c:rich>
          </c:tx>
          <c:layout>
            <c:manualLayout>
              <c:xMode val="edge"/>
              <c:yMode val="edge"/>
              <c:x val="0.0128956188168787"/>
              <c:y val="0.195278929356445"/>
            </c:manualLayout>
          </c:layout>
          <c:overlay val="0"/>
          <c:spPr>
            <a:noFill/>
            <a:ln w="2707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8682152"/>
        <c:crosses val="autoZero"/>
        <c:crossBetween val="between"/>
      </c:valAx>
      <c:spPr>
        <a:noFill/>
        <a:ln w="1353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42491737143968"/>
          <c:y val="0.0345720720720721"/>
          <c:w val="0.878140614367649"/>
          <c:h val="0.75627332056465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Birth rate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Sheet1!$A$2:$A$25</c:f>
              <c:strCache>
                <c:ptCount val="24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  <c:pt idx="12">
                  <c:v>2010-2015</c:v>
                </c:pt>
                <c:pt idx="13">
                  <c:v>2015-2020</c:v>
                </c:pt>
                <c:pt idx="14">
                  <c:v>2020-2025</c:v>
                </c:pt>
                <c:pt idx="15">
                  <c:v>2025-2030</c:v>
                </c:pt>
                <c:pt idx="16">
                  <c:v>2030-2035</c:v>
                </c:pt>
                <c:pt idx="17">
                  <c:v>2035-2040</c:v>
                </c:pt>
                <c:pt idx="18">
                  <c:v>2040-2045</c:v>
                </c:pt>
                <c:pt idx="19">
                  <c:v>2045-2050</c:v>
                </c:pt>
                <c:pt idx="20">
                  <c:v>2050-2055</c:v>
                </c:pt>
                <c:pt idx="21">
                  <c:v>2055-2060</c:v>
                </c:pt>
                <c:pt idx="22">
                  <c:v>2060-2065</c:v>
                </c:pt>
                <c:pt idx="23">
                  <c:v>2065-2070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40.0</c:v>
                </c:pt>
                <c:pt idx="1">
                  <c:v>42.9</c:v>
                </c:pt>
                <c:pt idx="2">
                  <c:v>40.8</c:v>
                </c:pt>
                <c:pt idx="3">
                  <c:v>37.5</c:v>
                </c:pt>
                <c:pt idx="4">
                  <c:v>35.6</c:v>
                </c:pt>
                <c:pt idx="5">
                  <c:v>33.0</c:v>
                </c:pt>
                <c:pt idx="6">
                  <c:v>31.5</c:v>
                </c:pt>
                <c:pt idx="7">
                  <c:v>29.8</c:v>
                </c:pt>
                <c:pt idx="8">
                  <c:v>26.7</c:v>
                </c:pt>
                <c:pt idx="9">
                  <c:v>18.7</c:v>
                </c:pt>
                <c:pt idx="10">
                  <c:v>17.0</c:v>
                </c:pt>
                <c:pt idx="11">
                  <c:v>17.0</c:v>
                </c:pt>
                <c:pt idx="12">
                  <c:v>15.6</c:v>
                </c:pt>
                <c:pt idx="13">
                  <c:v>14.0</c:v>
                </c:pt>
                <c:pt idx="14">
                  <c:v>12.2</c:v>
                </c:pt>
                <c:pt idx="15">
                  <c:v>11.1</c:v>
                </c:pt>
                <c:pt idx="16">
                  <c:v>10.5</c:v>
                </c:pt>
                <c:pt idx="17">
                  <c:v>10.2</c:v>
                </c:pt>
                <c:pt idx="18">
                  <c:v>9.8</c:v>
                </c:pt>
                <c:pt idx="19">
                  <c:v>9.4</c:v>
                </c:pt>
                <c:pt idx="20">
                  <c:v>9.1</c:v>
                </c:pt>
                <c:pt idx="21">
                  <c:v>8.9</c:v>
                </c:pt>
                <c:pt idx="22">
                  <c:v>8.9</c:v>
                </c:pt>
                <c:pt idx="23">
                  <c:v>8.9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Death rate</c:v>
                </c:pt>
              </c:strCache>
            </c:strRef>
          </c:tx>
          <c:spPr>
            <a:ln w="4445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Sheet1!$A$2:$A$25</c:f>
              <c:strCache>
                <c:ptCount val="24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  <c:pt idx="12">
                  <c:v>2010-2015</c:v>
                </c:pt>
                <c:pt idx="13">
                  <c:v>2015-2020</c:v>
                </c:pt>
                <c:pt idx="14">
                  <c:v>2020-2025</c:v>
                </c:pt>
                <c:pt idx="15">
                  <c:v>2025-2030</c:v>
                </c:pt>
                <c:pt idx="16">
                  <c:v>2030-2035</c:v>
                </c:pt>
                <c:pt idx="17">
                  <c:v>2035-2040</c:v>
                </c:pt>
                <c:pt idx="18">
                  <c:v>2040-2045</c:v>
                </c:pt>
                <c:pt idx="19">
                  <c:v>2045-2050</c:v>
                </c:pt>
                <c:pt idx="20">
                  <c:v>2050-2055</c:v>
                </c:pt>
                <c:pt idx="21">
                  <c:v>2055-2060</c:v>
                </c:pt>
                <c:pt idx="22">
                  <c:v>2060-2065</c:v>
                </c:pt>
                <c:pt idx="23">
                  <c:v>2065-2070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14.6</c:v>
                </c:pt>
                <c:pt idx="1">
                  <c:v>13.0</c:v>
                </c:pt>
                <c:pt idx="2">
                  <c:v>11.2</c:v>
                </c:pt>
                <c:pt idx="3">
                  <c:v>10.0</c:v>
                </c:pt>
                <c:pt idx="4">
                  <c:v>12.4</c:v>
                </c:pt>
                <c:pt idx="5">
                  <c:v>7.8</c:v>
                </c:pt>
                <c:pt idx="6">
                  <c:v>7.2</c:v>
                </c:pt>
                <c:pt idx="7">
                  <c:v>6.6</c:v>
                </c:pt>
                <c:pt idx="8">
                  <c:v>6.0</c:v>
                </c:pt>
                <c:pt idx="9">
                  <c:v>5.5</c:v>
                </c:pt>
                <c:pt idx="10">
                  <c:v>5.4</c:v>
                </c:pt>
                <c:pt idx="11">
                  <c:v>5.5</c:v>
                </c:pt>
                <c:pt idx="12">
                  <c:v>5.7</c:v>
                </c:pt>
                <c:pt idx="13">
                  <c:v>5.9</c:v>
                </c:pt>
                <c:pt idx="14">
                  <c:v>6.2</c:v>
                </c:pt>
                <c:pt idx="15">
                  <c:v>6.7</c:v>
                </c:pt>
                <c:pt idx="16">
                  <c:v>7.3</c:v>
                </c:pt>
                <c:pt idx="17">
                  <c:v>8.1</c:v>
                </c:pt>
                <c:pt idx="18">
                  <c:v>9.1</c:v>
                </c:pt>
                <c:pt idx="19">
                  <c:v>10.2</c:v>
                </c:pt>
                <c:pt idx="20">
                  <c:v>11.3</c:v>
                </c:pt>
                <c:pt idx="21">
                  <c:v>12.2</c:v>
                </c:pt>
                <c:pt idx="22">
                  <c:v>13.1</c:v>
                </c:pt>
                <c:pt idx="23">
                  <c:v>13.9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8866904"/>
        <c:axId val="2138869880"/>
      </c:lineChart>
      <c:catAx>
        <c:axId val="2138866904"/>
        <c:scaling>
          <c:orientation val="minMax"/>
        </c:scaling>
        <c:delete val="0"/>
        <c:axPos val="b"/>
        <c:majorTickMark val="out"/>
        <c:minorTickMark val="none"/>
        <c:tickLblPos val="nextTo"/>
        <c:crossAx val="2138869880"/>
        <c:crosses val="autoZero"/>
        <c:auto val="1"/>
        <c:lblAlgn val="ctr"/>
        <c:lblOffset val="100"/>
        <c:noMultiLvlLbl val="0"/>
      </c:catAx>
      <c:valAx>
        <c:axId val="2138869880"/>
        <c:scaling>
          <c:orientation val="minMax"/>
        </c:scaling>
        <c:delete val="0"/>
        <c:axPos val="l"/>
        <c:majorGridlines>
          <c:spPr>
            <a:ln>
              <a:solidFill>
                <a:srgbClr val="FFFFCC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138866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9621852823955"/>
          <c:y val="0.338043023338299"/>
          <c:w val="0.175995431126665"/>
          <c:h val="0.1167067461161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43920595533"/>
          <c:y val="0.0758293838862559"/>
          <c:w val="0.758064516129035"/>
          <c:h val="0.763033175355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TFR</c:v>
                </c:pt>
              </c:strCache>
            </c:strRef>
          </c:tx>
          <c:spPr>
            <a:ln w="41151">
              <a:solidFill>
                <a:srgbClr val="000080"/>
              </a:solidFill>
              <a:prstDash val="solid"/>
            </a:ln>
          </c:spPr>
          <c:marker>
            <c:symbol val="circle"/>
            <c:size val="9"/>
            <c:spPr>
              <a:noFill/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2010.0</c:v>
                </c:pt>
                <c:pt idx="7">
                  <c:v>2020.0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6.1</c:v>
                </c:pt>
                <c:pt idx="1">
                  <c:v>6.1</c:v>
                </c:pt>
                <c:pt idx="2">
                  <c:v>4.8</c:v>
                </c:pt>
                <c:pt idx="3">
                  <c:v>2.7</c:v>
                </c:pt>
                <c:pt idx="4">
                  <c:v>2.1</c:v>
                </c:pt>
                <c:pt idx="5">
                  <c:v>1.6</c:v>
                </c:pt>
                <c:pt idx="6">
                  <c:v>1.7</c:v>
                </c:pt>
                <c:pt idx="7">
                  <c:v>1.7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8938520"/>
        <c:axId val="2138944008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IMR</c:v>
                </c:pt>
              </c:strCache>
            </c:strRef>
          </c:tx>
          <c:spPr>
            <a:ln w="41151">
              <a:solidFill>
                <a:srgbClr val="FF0000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2010.0</c:v>
                </c:pt>
                <c:pt idx="7">
                  <c:v>2020.0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122.0</c:v>
                </c:pt>
                <c:pt idx="1">
                  <c:v>121.0</c:v>
                </c:pt>
                <c:pt idx="2">
                  <c:v>47.0</c:v>
                </c:pt>
                <c:pt idx="3">
                  <c:v>38.0</c:v>
                </c:pt>
                <c:pt idx="4">
                  <c:v>30.0</c:v>
                </c:pt>
                <c:pt idx="5">
                  <c:v>21.0</c:v>
                </c:pt>
                <c:pt idx="6">
                  <c:v>13.0</c:v>
                </c:pt>
                <c:pt idx="7">
                  <c:v>10.0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8950104"/>
        <c:axId val="2138953304"/>
      </c:lineChart>
      <c:catAx>
        <c:axId val="2138938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rgbClr val="CCFFCC"/>
          </a:solidFill>
          <a:ln w="137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4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894400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138944008"/>
        <c:scaling>
          <c:orientation val="minMax"/>
          <c:max val="7.0"/>
        </c:scaling>
        <c:delete val="0"/>
        <c:axPos val="l"/>
        <c:title>
          <c:tx>
            <c:rich>
              <a:bodyPr/>
              <a:lstStyle/>
              <a:p>
                <a:pPr>
                  <a:defRPr sz="1944" b="1" i="0" u="none" strike="noStrike" baseline="0">
                    <a:solidFill>
                      <a:srgbClr val="00008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/>
                  <a:t>Fertility </a:t>
                </a:r>
                <a:r>
                  <a:rPr lang="en-US" dirty="0"/>
                  <a:t>rate</a:t>
                </a:r>
              </a:p>
            </c:rich>
          </c:tx>
          <c:layout>
            <c:manualLayout>
              <c:xMode val="edge"/>
              <c:yMode val="edge"/>
              <c:x val="0.0136476426799007"/>
              <c:y val="0.194312796208531"/>
            </c:manualLayout>
          </c:layout>
          <c:overlay val="0"/>
          <c:spPr>
            <a:solidFill>
              <a:srgbClr val="CCFFCC"/>
            </a:solidFill>
            <a:ln w="2743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37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44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8938520"/>
        <c:crosses val="autoZero"/>
        <c:crossBetween val="between"/>
        <c:majorUnit val="1.0"/>
      </c:valAx>
      <c:catAx>
        <c:axId val="2138950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38953304"/>
        <c:crosses val="autoZero"/>
        <c:auto val="1"/>
        <c:lblAlgn val="ctr"/>
        <c:lblOffset val="100"/>
        <c:noMultiLvlLbl val="0"/>
      </c:catAx>
      <c:valAx>
        <c:axId val="2138953304"/>
        <c:scaling>
          <c:orientation val="minMax"/>
          <c:max val="140.0"/>
        </c:scaling>
        <c:delete val="0"/>
        <c:axPos val="r"/>
        <c:title>
          <c:tx>
            <c:rich>
              <a:bodyPr/>
              <a:lstStyle/>
              <a:p>
                <a:pPr>
                  <a:defRPr sz="1944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/>
                  <a:t>Infant</a:t>
                </a:r>
                <a:r>
                  <a:rPr lang="en-US" baseline="0" dirty="0" smtClean="0"/>
                  <a:t> deaths per 1,000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939128070323522"/>
              <c:y val="0.193562190472797"/>
            </c:manualLayout>
          </c:layout>
          <c:overlay val="0"/>
          <c:spPr>
            <a:noFill/>
            <a:ln w="27434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3717">
            <a:solidFill>
              <a:srgbClr val="FF0000"/>
            </a:solidFill>
            <a:prstDash val="solid"/>
          </a:ln>
        </c:spPr>
        <c:txPr>
          <a:bodyPr rot="0" vert="horz"/>
          <a:lstStyle/>
          <a:p>
            <a:pPr>
              <a:defRPr sz="1944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8950104"/>
        <c:crosses val="max"/>
        <c:crossBetween val="between"/>
        <c:majorUnit val="20.0"/>
      </c:valAx>
      <c:spPr>
        <a:noFill/>
        <a:ln w="13717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CCFFCC"/>
    </a:solidFill>
    <a:ln>
      <a:noFill/>
    </a:ln>
  </c:spPr>
  <c:txPr>
    <a:bodyPr/>
    <a:lstStyle/>
    <a:p>
      <a:pPr>
        <a:defRPr sz="194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396825396825"/>
          <c:y val="0.026378896882494"/>
          <c:w val="0.86031746031746"/>
          <c:h val="0.952038369304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FFFF00"/>
            </a:solidFill>
            <a:ln w="1746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-11.58</c:v>
                </c:pt>
                <c:pt idx="1">
                  <c:v>-9.06</c:v>
                </c:pt>
                <c:pt idx="2">
                  <c:v>-7.46</c:v>
                </c:pt>
                <c:pt idx="3">
                  <c:v>-6.55</c:v>
                </c:pt>
                <c:pt idx="4">
                  <c:v>-5.4</c:v>
                </c:pt>
                <c:pt idx="5">
                  <c:v>-3.99</c:v>
                </c:pt>
                <c:pt idx="6">
                  <c:v>-2.79</c:v>
                </c:pt>
                <c:pt idx="7">
                  <c:v>-1.34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FF0000"/>
            </a:solidFill>
            <a:ln w="1746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12.78</c:v>
                </c:pt>
                <c:pt idx="1">
                  <c:v>10.43</c:v>
                </c:pt>
                <c:pt idx="2">
                  <c:v>8.210000000000001</c:v>
                </c:pt>
                <c:pt idx="3">
                  <c:v>7.149999999999999</c:v>
                </c:pt>
                <c:pt idx="4">
                  <c:v>5.73</c:v>
                </c:pt>
                <c:pt idx="5">
                  <c:v>4.18</c:v>
                </c:pt>
                <c:pt idx="6">
                  <c:v>2.48</c:v>
                </c:pt>
                <c:pt idx="7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37155944"/>
        <c:axId val="2137118648"/>
      </c:barChart>
      <c:catAx>
        <c:axId val="2137155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43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2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7118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7118648"/>
        <c:scaling>
          <c:orientation val="minMax"/>
          <c:max val="15.0"/>
          <c:min val="-15.0"/>
        </c:scaling>
        <c:delete val="0"/>
        <c:axPos val="b"/>
        <c:majorGridlines>
          <c:spPr>
            <a:ln w="17463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one"/>
        <c:spPr>
          <a:ln w="4366">
            <a:solidFill>
              <a:schemeClr val="tx1"/>
            </a:solidFill>
            <a:prstDash val="solid"/>
          </a:ln>
        </c:spPr>
        <c:crossAx val="2137155944"/>
        <c:crosses val="autoZero"/>
        <c:crossBetween val="between"/>
        <c:majorUnit val="5.0"/>
      </c:valAx>
      <c:spPr>
        <a:noFill/>
        <a:ln w="17463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7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396825396825"/>
          <c:y val="0.026378896882494"/>
          <c:w val="0.86031746031746"/>
          <c:h val="0.952038369304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FFFF00"/>
            </a:solidFill>
            <a:ln w="1746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-14.30841</c:v>
                </c:pt>
                <c:pt idx="1">
                  <c:v>-10.95536</c:v>
                </c:pt>
                <c:pt idx="2">
                  <c:v>-8.759435000000005</c:v>
                </c:pt>
                <c:pt idx="3">
                  <c:v>-5.797947999999999</c:v>
                </c:pt>
                <c:pt idx="4">
                  <c:v>-5.006192</c:v>
                </c:pt>
                <c:pt idx="5">
                  <c:v>-3.542746999999999</c:v>
                </c:pt>
                <c:pt idx="6">
                  <c:v>-2.110450999999999</c:v>
                </c:pt>
                <c:pt idx="7">
                  <c:v>-1.022622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FF0000"/>
            </a:solidFill>
            <a:ln w="1746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13.42957</c:v>
                </c:pt>
                <c:pt idx="1">
                  <c:v>10.2024</c:v>
                </c:pt>
                <c:pt idx="2">
                  <c:v>8.118464</c:v>
                </c:pt>
                <c:pt idx="3">
                  <c:v>5.097912999999999</c:v>
                </c:pt>
                <c:pt idx="4">
                  <c:v>4.452847</c:v>
                </c:pt>
                <c:pt idx="5">
                  <c:v>3.394657</c:v>
                </c:pt>
                <c:pt idx="6">
                  <c:v>2.344982</c:v>
                </c:pt>
                <c:pt idx="7">
                  <c:v>1.456008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39499912"/>
        <c:axId val="2139503320"/>
      </c:barChart>
      <c:catAx>
        <c:axId val="2139499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43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2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9503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9503320"/>
        <c:scaling>
          <c:orientation val="minMax"/>
          <c:max val="15.0"/>
          <c:min val="-15.0"/>
        </c:scaling>
        <c:delete val="0"/>
        <c:axPos val="b"/>
        <c:majorGridlines>
          <c:spPr>
            <a:ln w="17463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one"/>
        <c:spPr>
          <a:ln w="4366">
            <a:solidFill>
              <a:schemeClr val="tx1"/>
            </a:solidFill>
            <a:prstDash val="solid"/>
          </a:ln>
        </c:spPr>
        <c:crossAx val="2139499912"/>
        <c:crosses val="autoZero"/>
        <c:crossBetween val="between"/>
        <c:majorUnit val="5.0"/>
      </c:valAx>
      <c:spPr>
        <a:noFill/>
        <a:ln w="17463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7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0.1913</cdr:x>
      <cdr:y>0.16667</cdr:y>
    </cdr:from>
    <cdr:to>
      <cdr:x>0.65217</cdr:x>
      <cdr:y>0.29167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6400" y="914400"/>
          <a:ext cx="40386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accent1">
                  <a:lumMod val="10000"/>
                </a:schemeClr>
              </a:solidFill>
            </a:rPr>
            <a:t>Population remained stable throughout most of human history.</a:t>
          </a:r>
          <a:endParaRPr lang="en-US" sz="1800" b="1" dirty="0">
            <a:solidFill>
              <a:schemeClr val="accent1">
                <a:lumMod val="1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7B8088-78FE-4578-8979-150BB12EB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57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B8088-78FE-4578-8979-150BB12EB9A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B8088-78FE-4578-8979-150BB12EB9A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B8088-78FE-4578-8979-150BB12EB9A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B8088-78FE-4578-8979-150BB12EB9A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B8088-78FE-4578-8979-150BB12EB9A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8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C067-A048-4D5E-91B0-779340B4F4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ABFC1-96FA-4442-8A25-142BE165B7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EF201-8B42-487B-A69A-23D68AAED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EBE84A-0E68-414A-8E8B-1246064E67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20800" y="1981200"/>
            <a:ext cx="6570663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20800" y="1981200"/>
            <a:ext cx="6570663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DCB52-7A3C-4F17-9519-2F1F19ADAF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914D2-7445-4118-8D48-12328C368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3A625-14AE-4EFE-B091-4466A25D1A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341E6-1469-4F7B-A4BB-17BAF2E3E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60362-5B0B-4CF5-8F06-F89F8CAD94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76DB3-9326-4C26-8AF0-72969F26E2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6A273-619F-474C-A2C7-79C500524C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C4C33-87C2-4C14-9D62-19CA3C1387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99B4F8-CD06-4C68-9201-39153256F9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a/url?sa=i&amp;rct=j&amp;q=&amp;esrc=s&amp;source=images&amp;cd=&amp;cad=rja&amp;uact=8&amp;ved=0CAcQjRxqFQoTCKDf6u35rsgCFc-kiAodYGAOGw&amp;url=http://www.grg.org/calment.html&amp;psig=AFQjCNFwj9yJdl_3_FNBKxgqXJxZudytZA&amp;ust=1444258897121837" TargetMode="External"/><Relationship Id="rId3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frm=1&amp;source=images&amp;cd=&amp;cad=rja&amp;uact=8&amp;ved=0CAcQjRxqFQoTCKaDhdKzscgCFVKiiAod7lMK7w&amp;url=http://abc7chicago.com/society/the-worlds-oldest-person-dies-at-age-117/601248/&amp;psig=AFQjCNEX5oKMxdCfCE2pWisO6eRg5emmXg&amp;ust=1444343128521620" TargetMode="External"/><Relationship Id="rId5" Type="http://schemas.openxmlformats.org/officeDocument/2006/relationships/image" Target="../media/image6.jpeg"/><Relationship Id="rId6" Type="http://schemas.openxmlformats.org/officeDocument/2006/relationships/hyperlink" Target="http://www.google.com/url?sa=i&amp;rct=j&amp;q=&amp;esrc=s&amp;frm=1&amp;source=images&amp;cd=&amp;cad=rja&amp;uact=8&amp;ved=0CAcQjRxqFQoTCMH4j4S0scgCFVU0iAod1U0GlA&amp;url=http://www.cbsnews.com/news/worlds-oldest-person-dies-at-115-24-01-2007/&amp;psig=AFQjCNFREKb2n_zN7RctplHATxYhHKffOg&amp;ust=1444343245122006" TargetMode="External"/><Relationship Id="rId7" Type="http://schemas.openxmlformats.org/officeDocument/2006/relationships/image" Target="../media/image7.jpeg"/><Relationship Id="rId8" Type="http://schemas.openxmlformats.org/officeDocument/2006/relationships/hyperlink" Target="http://www.google.com/url?sa=i&amp;rct=j&amp;q=&amp;esrc=s&amp;frm=1&amp;source=images&amp;cd=&amp;cad=rja&amp;uact=8&amp;ved=0CAcQjRxqFQoTCMz00ri0scgCFQ2ViAodmlAHzw&amp;url=http://israelseen.com/2014/02/15/a-wonderful-story-114-year-old-kurdish-rabbi-in-jerusalem/&amp;psig=AFQjCNFAEP5HNdk74l8MwNGIdeuDAeHW0A&amp;ust=1444343334711313" TargetMode="External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oogle.com/url?sa=i&amp;rct=j&amp;q=&amp;esrc=s&amp;frm=1&amp;source=images&amp;cd=&amp;cad=rja&amp;uact=8&amp;ved=0CAcQjRxqFQoTCP_IraizscgCFQYpiAodFXEA1w&amp;url=http://www.cnn.com/2012/12/04/us/georgia-oldest-person-dies/&amp;psig=AFQjCNHV4F6YIgvgwTAHvwK4Zju9FsnTRw&amp;ust=1444343045031177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1470025"/>
          </a:xfrm>
        </p:spPr>
        <p:txBody>
          <a:bodyPr/>
          <a:lstStyle/>
          <a:p>
            <a:r>
              <a:rPr lang="en-US" dirty="0" smtClean="0"/>
              <a:t>Demography of aging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Calculating population size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" y="856357"/>
            <a:ext cx="83058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dirty="0" smtClean="0"/>
              <a:t>Today, the world is increasing population at a rate of about 1% per year.</a:t>
            </a:r>
            <a:endParaRPr lang="en-US" sz="2400" dirty="0"/>
          </a:p>
          <a:p>
            <a:pPr marL="342900" indent="-342900">
              <a:spcBef>
                <a:spcPct val="50000"/>
              </a:spcBef>
            </a:pPr>
            <a:r>
              <a:rPr lang="en-US" sz="2400" dirty="0"/>
              <a:t>If the world started with 2 people 5,000 years ago </a:t>
            </a:r>
            <a:r>
              <a:rPr lang="en-US" sz="2400" dirty="0" smtClean="0"/>
              <a:t>and </a:t>
            </a:r>
            <a:r>
              <a:rPr lang="en-US" sz="2400" dirty="0"/>
              <a:t>we had a constant 1% growth rate throughout time </a:t>
            </a:r>
            <a:r>
              <a:rPr lang="en-US" sz="2400" dirty="0" smtClean="0"/>
              <a:t>, </a:t>
            </a:r>
            <a:r>
              <a:rPr lang="en-US" sz="2400" dirty="0"/>
              <a:t>the population on the earth today would be: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dirty="0"/>
              <a:t>P</a:t>
            </a:r>
            <a:r>
              <a:rPr lang="en-US" sz="2400" baseline="-25000" dirty="0"/>
              <a:t>2</a:t>
            </a:r>
            <a:r>
              <a:rPr lang="en-US" sz="2400" dirty="0"/>
              <a:t> = P</a:t>
            </a:r>
            <a:r>
              <a:rPr lang="en-US" sz="2400" baseline="-25000" dirty="0"/>
              <a:t>1 </a:t>
            </a:r>
            <a:r>
              <a:rPr lang="en-US" sz="2400" dirty="0"/>
              <a:t>X </a:t>
            </a:r>
            <a:r>
              <a:rPr lang="en-US" sz="2400" dirty="0" err="1"/>
              <a:t>e</a:t>
            </a:r>
            <a:r>
              <a:rPr lang="en-US" sz="2400" baseline="30000" dirty="0" err="1"/>
              <a:t>rt</a:t>
            </a:r>
            <a:endParaRPr lang="en-US" sz="2400" baseline="30000" dirty="0"/>
          </a:p>
          <a:p>
            <a:pPr marL="342900" indent="-342900"/>
            <a:r>
              <a:rPr lang="en-US" sz="2400" dirty="0"/>
              <a:t>P</a:t>
            </a:r>
            <a:r>
              <a:rPr lang="en-US" sz="2400" baseline="-25000" dirty="0"/>
              <a:t>2</a:t>
            </a:r>
            <a:r>
              <a:rPr lang="en-US" sz="2400" dirty="0"/>
              <a:t> = 2 X e </a:t>
            </a:r>
            <a:r>
              <a:rPr lang="en-US" sz="2400" baseline="30000" dirty="0"/>
              <a:t>(.01)(5000)</a:t>
            </a:r>
          </a:p>
          <a:p>
            <a:pPr marL="342900" indent="-342900"/>
            <a:r>
              <a:rPr lang="en-US" sz="2400" dirty="0"/>
              <a:t>P</a:t>
            </a:r>
            <a:r>
              <a:rPr lang="en-US" sz="2400" baseline="-25000" dirty="0"/>
              <a:t>2</a:t>
            </a:r>
            <a:r>
              <a:rPr lang="en-US" sz="2400" dirty="0"/>
              <a:t> =1,036,940,000,000,000,000,000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So, why are there not more people around today?   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a. Growth rates throughout history were not as high as 1%.    </a:t>
            </a:r>
          </a:p>
          <a:p>
            <a:pPr marL="342900" indent="-342900"/>
            <a:r>
              <a:rPr lang="en-US" sz="2400" dirty="0"/>
              <a:t>b. High growth is a very recent thing.  </a:t>
            </a:r>
          </a:p>
          <a:p>
            <a:pPr marL="342900" indent="-342900"/>
            <a:r>
              <a:rPr lang="en-US" sz="2400" dirty="0"/>
              <a:t>c. A growth rate of what we experience today is not sustainable.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Population size and structure determined by three demographic processes: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32037"/>
            <a:ext cx="87630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endParaRPr lang="en-US" sz="2800" dirty="0" smtClean="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2800" dirty="0" smtClean="0"/>
              <a:t>1. Fertility/ births / birth rate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800" dirty="0" smtClean="0"/>
              <a:t>2. Mortality/ deaths/ death rate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800" dirty="0" smtClean="0"/>
              <a:t>3. Migration/ migration rate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04800" y="4191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For a population to remain stable, these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actors must be balanced.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53340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Assuming no migration, births and deaths must equal out.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514" name="Group 2"/>
          <p:cNvGraphicFramePr>
            <a:graphicFrameLocks noGrp="1"/>
          </p:cNvGraphicFramePr>
          <p:nvPr/>
        </p:nvGraphicFramePr>
        <p:xfrm>
          <a:off x="955675" y="1416050"/>
          <a:ext cx="7232650" cy="4025901"/>
        </p:xfrm>
        <a:graphic>
          <a:graphicData uri="http://schemas.openxmlformats.org/drawingml/2006/table">
            <a:tbl>
              <a:tblPr/>
              <a:tblGrid>
                <a:gridCol w="723265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  </a:t>
                      </a:r>
                      <a:r>
                        <a:rPr kumimoji="0" lang="en-US" sz="2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9093" name="Picture 9" descr="Created by Babb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4" name="Text Box 10"/>
          <p:cNvSpPr txBox="1">
            <a:spLocks noChangeArrowheads="1"/>
          </p:cNvSpPr>
          <p:nvPr/>
        </p:nvSpPr>
        <p:spPr bwMode="auto">
          <a:xfrm>
            <a:off x="304800" y="2286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Demographic transition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667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Pre-transition, population remains stable</a:t>
            </a:r>
            <a:endParaRPr lang="en-US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05000" y="2286000"/>
            <a:ext cx="1219200" cy="457200"/>
          </a:xfrm>
          <a:prstGeom prst="straightConnector1">
            <a:avLst/>
          </a:prstGeom>
          <a:ln w="25400">
            <a:solidFill>
              <a:schemeClr val="accent3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2600" y="3962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Epidemiological transition results in decreasing death rates.</a:t>
            </a:r>
            <a:endParaRPr lang="en-US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29000" y="3352800"/>
            <a:ext cx="838200" cy="609600"/>
          </a:xfrm>
          <a:prstGeom prst="straightConnector1">
            <a:avLst/>
          </a:prstGeom>
          <a:ln w="25400">
            <a:solidFill>
              <a:schemeClr val="accent3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8200" y="15240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10000"/>
                  </a:schemeClr>
                </a:solidFill>
              </a:rPr>
              <a:t>Mortality decline makes the  population younger.  This is because more young people survive and percent young rises relative to other age groups.</a:t>
            </a:r>
            <a:endParaRPr lang="en-US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4826675"/>
            <a:ext cx="198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10000"/>
                  </a:schemeClr>
                </a:solidFill>
              </a:rPr>
              <a:t>Rapid population growth when birth rates are higher than death rates. </a:t>
            </a:r>
          </a:p>
          <a:p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257800" y="3429000"/>
            <a:ext cx="914400" cy="1371600"/>
          </a:xfrm>
          <a:prstGeom prst="straightConnector1">
            <a:avLst/>
          </a:prstGeom>
          <a:ln w="25400">
            <a:solidFill>
              <a:schemeClr val="accent3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86400" y="1981200"/>
            <a:ext cx="1524000" cy="2057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10400" y="2743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 time, birth rates start to decline.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162800" y="44958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43800" y="4648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Population size stabilizes again.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1" grpId="0"/>
      <p:bldP spid="11" grpId="1"/>
      <p:bldP spid="15" grpId="0"/>
      <p:bldP spid="15" grpId="1"/>
      <p:bldP spid="19" grpId="0"/>
      <p:bldP spid="19" grpId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5" descr="demograph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71600"/>
            <a:ext cx="6934200" cy="45072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Example Sweden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Example Vietnam</a:t>
            </a:r>
            <a:endParaRPr lang="en-US" sz="28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81000" y="762000"/>
          <a:ext cx="8229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2920"/>
            <a:ext cx="8229600" cy="1143000"/>
          </a:xfrm>
        </p:spPr>
        <p:txBody>
          <a:bodyPr/>
          <a:lstStyle/>
          <a:p>
            <a:r>
              <a:rPr lang="en-US" dirty="0" smtClean="0"/>
              <a:t>Epidemiological transition</a:t>
            </a:r>
            <a:endParaRPr lang="en-US" dirty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sz="2400" dirty="0" smtClean="0"/>
              <a:t>A change in cause of death from communicable to degenerative.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09800"/>
            <a:ext cx="86106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2750" indent="-412750">
              <a:lnSpc>
                <a:spcPct val="80000"/>
              </a:lnSpc>
            </a:pPr>
            <a:r>
              <a:rPr lang="en-US" sz="2400" dirty="0" smtClean="0"/>
              <a:t>Communicable:  Diseases transmitted from person to person or from some species to person.  For example, smallpox, cholera, malaria, typhoid.</a:t>
            </a:r>
          </a:p>
          <a:p>
            <a:pPr marL="412750" indent="-412750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412750" indent="-412750">
              <a:lnSpc>
                <a:spcPct val="80000"/>
              </a:lnSpc>
            </a:pPr>
            <a:r>
              <a:rPr lang="en-US" sz="2400" dirty="0" smtClean="0"/>
              <a:t>For most of human history, people were most likely to die of communicable  diseases.</a:t>
            </a:r>
          </a:p>
          <a:p>
            <a:pPr marL="412750" indent="-412750">
              <a:lnSpc>
                <a:spcPct val="80000"/>
              </a:lnSpc>
            </a:pPr>
            <a:endParaRPr lang="en-US" sz="2400" dirty="0"/>
          </a:p>
          <a:p>
            <a:pPr marL="412750" indent="-412750">
              <a:lnSpc>
                <a:spcPct val="80000"/>
              </a:lnSpc>
            </a:pPr>
            <a:r>
              <a:rPr lang="en-US" sz="2400" dirty="0" smtClean="0"/>
              <a:t>Communicable diseases kill young people.</a:t>
            </a:r>
          </a:p>
          <a:p>
            <a:pPr marL="412750" indent="-412750">
              <a:lnSpc>
                <a:spcPct val="80000"/>
              </a:lnSpc>
            </a:pPr>
            <a:endParaRPr lang="en-US" sz="2400" dirty="0" smtClean="0"/>
          </a:p>
          <a:p>
            <a:pPr marL="412750" indent="-412750">
              <a:lnSpc>
                <a:spcPct val="80000"/>
              </a:lnSpc>
            </a:pPr>
            <a:r>
              <a:rPr lang="en-US" sz="2400" dirty="0" smtClean="0"/>
              <a:t>When most people die of communicable diseases population size remains stable  </a:t>
            </a:r>
          </a:p>
          <a:p>
            <a:pPr marL="412750" indent="-412750"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431800" y="965200"/>
          <a:ext cx="82931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hangingPunct="0"/>
            <a:r>
              <a:rPr lang="en-US" sz="3200" b="1" dirty="0" smtClean="0"/>
              <a:t>Fertility and infant mortality rates for China</a:t>
            </a:r>
            <a:endParaRPr lang="en-US" sz="3200" b="1" dirty="0"/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4191000" y="3276600"/>
            <a:ext cx="24399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99"/>
                </a:solidFill>
              </a:rPr>
              <a:t>Total Fertility Rate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1524000" y="4419600"/>
            <a:ext cx="2728913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Deaths to infants before age 1 per 1,000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3368" name="Line 8"/>
          <p:cNvSpPr>
            <a:spLocks noChangeShapeType="1"/>
          </p:cNvSpPr>
          <p:nvPr/>
        </p:nvSpPr>
        <p:spPr bwMode="auto">
          <a:xfrm flipH="1">
            <a:off x="1371600" y="3810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52800" y="3276600"/>
            <a:ext cx="1724025" cy="1539875"/>
            <a:chOff x="1285" y="2027"/>
            <a:chExt cx="1086" cy="97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754" y="2027"/>
              <a:ext cx="140" cy="319"/>
              <a:chOff x="1749" y="1311"/>
              <a:chExt cx="672" cy="1359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749" y="1629"/>
                <a:ext cx="672" cy="1041"/>
                <a:chOff x="1749" y="1629"/>
                <a:chExt cx="672" cy="1041"/>
              </a:xfrm>
            </p:grpSpPr>
            <p:sp>
              <p:nvSpPr>
                <p:cNvPr id="99333" name="Line 5"/>
                <p:cNvSpPr>
                  <a:spLocks noChangeShapeType="1"/>
                </p:cNvSpPr>
                <p:nvPr/>
              </p:nvSpPr>
              <p:spPr bwMode="auto">
                <a:xfrm rot="5094023" flipH="1">
                  <a:off x="2082" y="1677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34" name="Line 6"/>
                <p:cNvSpPr>
                  <a:spLocks noChangeShapeType="1"/>
                </p:cNvSpPr>
                <p:nvPr/>
              </p:nvSpPr>
              <p:spPr bwMode="auto">
                <a:xfrm rot="20919719" flipH="1">
                  <a:off x="1758" y="167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35" name="Line 7"/>
                <p:cNvSpPr>
                  <a:spLocks noChangeShapeType="1"/>
                </p:cNvSpPr>
                <p:nvPr/>
              </p:nvSpPr>
              <p:spPr bwMode="auto">
                <a:xfrm>
                  <a:off x="2109" y="1638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36" name="Line 8"/>
                <p:cNvSpPr>
                  <a:spLocks noChangeShapeType="1"/>
                </p:cNvSpPr>
                <p:nvPr/>
              </p:nvSpPr>
              <p:spPr bwMode="auto">
                <a:xfrm rot="5094023" flipH="1">
                  <a:off x="2085" y="233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37" name="Line 9"/>
                <p:cNvSpPr>
                  <a:spLocks noChangeShapeType="1"/>
                </p:cNvSpPr>
                <p:nvPr/>
              </p:nvSpPr>
              <p:spPr bwMode="auto">
                <a:xfrm rot="20919719" flipH="1">
                  <a:off x="1749" y="233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338" name="Oval 10"/>
              <p:cNvSpPr>
                <a:spLocks noChangeArrowheads="1"/>
              </p:cNvSpPr>
              <p:nvPr/>
            </p:nvSpPr>
            <p:spPr bwMode="auto">
              <a:xfrm>
                <a:off x="1947" y="1311"/>
                <a:ext cx="327" cy="32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634" y="2343"/>
              <a:ext cx="140" cy="319"/>
              <a:chOff x="1749" y="1311"/>
              <a:chExt cx="672" cy="1359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749" y="1629"/>
                <a:ext cx="672" cy="1041"/>
                <a:chOff x="1749" y="1629"/>
                <a:chExt cx="672" cy="1041"/>
              </a:xfrm>
            </p:grpSpPr>
            <p:sp>
              <p:nvSpPr>
                <p:cNvPr id="99341" name="Line 13"/>
                <p:cNvSpPr>
                  <a:spLocks noChangeShapeType="1"/>
                </p:cNvSpPr>
                <p:nvPr/>
              </p:nvSpPr>
              <p:spPr bwMode="auto">
                <a:xfrm rot="5094023" flipH="1">
                  <a:off x="2082" y="1677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42" name="Line 14"/>
                <p:cNvSpPr>
                  <a:spLocks noChangeShapeType="1"/>
                </p:cNvSpPr>
                <p:nvPr/>
              </p:nvSpPr>
              <p:spPr bwMode="auto">
                <a:xfrm rot="20919719" flipH="1">
                  <a:off x="1758" y="167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43" name="Line 15"/>
                <p:cNvSpPr>
                  <a:spLocks noChangeShapeType="1"/>
                </p:cNvSpPr>
                <p:nvPr/>
              </p:nvSpPr>
              <p:spPr bwMode="auto">
                <a:xfrm>
                  <a:off x="2109" y="1638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44" name="Line 16"/>
                <p:cNvSpPr>
                  <a:spLocks noChangeShapeType="1"/>
                </p:cNvSpPr>
                <p:nvPr/>
              </p:nvSpPr>
              <p:spPr bwMode="auto">
                <a:xfrm rot="5094023" flipH="1">
                  <a:off x="2085" y="233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45" name="Line 17"/>
                <p:cNvSpPr>
                  <a:spLocks noChangeShapeType="1"/>
                </p:cNvSpPr>
                <p:nvPr/>
              </p:nvSpPr>
              <p:spPr bwMode="auto">
                <a:xfrm rot="20919719" flipH="1">
                  <a:off x="1749" y="233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346" name="Oval 18"/>
              <p:cNvSpPr>
                <a:spLocks noChangeArrowheads="1"/>
              </p:cNvSpPr>
              <p:nvPr/>
            </p:nvSpPr>
            <p:spPr bwMode="auto">
              <a:xfrm>
                <a:off x="1947" y="1311"/>
                <a:ext cx="327" cy="324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1877" y="2343"/>
              <a:ext cx="139" cy="319"/>
              <a:chOff x="1749" y="1311"/>
              <a:chExt cx="672" cy="1359"/>
            </a:xfrm>
          </p:grpSpPr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1749" y="1629"/>
                <a:ext cx="672" cy="1041"/>
                <a:chOff x="1749" y="1629"/>
                <a:chExt cx="672" cy="1041"/>
              </a:xfrm>
            </p:grpSpPr>
            <p:sp>
              <p:nvSpPr>
                <p:cNvPr id="99349" name="Line 21"/>
                <p:cNvSpPr>
                  <a:spLocks noChangeShapeType="1"/>
                </p:cNvSpPr>
                <p:nvPr/>
              </p:nvSpPr>
              <p:spPr bwMode="auto">
                <a:xfrm rot="5094023" flipH="1">
                  <a:off x="2082" y="1677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50" name="Line 22"/>
                <p:cNvSpPr>
                  <a:spLocks noChangeShapeType="1"/>
                </p:cNvSpPr>
                <p:nvPr/>
              </p:nvSpPr>
              <p:spPr bwMode="auto">
                <a:xfrm rot="20919719" flipH="1">
                  <a:off x="1758" y="167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51" name="Line 23"/>
                <p:cNvSpPr>
                  <a:spLocks noChangeShapeType="1"/>
                </p:cNvSpPr>
                <p:nvPr/>
              </p:nvSpPr>
              <p:spPr bwMode="auto">
                <a:xfrm>
                  <a:off x="2109" y="1638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52" name="Line 24"/>
                <p:cNvSpPr>
                  <a:spLocks noChangeShapeType="1"/>
                </p:cNvSpPr>
                <p:nvPr/>
              </p:nvSpPr>
              <p:spPr bwMode="auto">
                <a:xfrm rot="5094023" flipH="1">
                  <a:off x="2085" y="233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53" name="Line 25"/>
                <p:cNvSpPr>
                  <a:spLocks noChangeShapeType="1"/>
                </p:cNvSpPr>
                <p:nvPr/>
              </p:nvSpPr>
              <p:spPr bwMode="auto">
                <a:xfrm rot="20919719" flipH="1">
                  <a:off x="1749" y="233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354" name="Oval 26"/>
              <p:cNvSpPr>
                <a:spLocks noChangeArrowheads="1"/>
              </p:cNvSpPr>
              <p:nvPr/>
            </p:nvSpPr>
            <p:spPr bwMode="auto">
              <a:xfrm>
                <a:off x="1947" y="1311"/>
                <a:ext cx="327" cy="324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1285" y="2678"/>
              <a:ext cx="140" cy="319"/>
              <a:chOff x="1749" y="1311"/>
              <a:chExt cx="672" cy="1359"/>
            </a:xfrm>
          </p:grpSpPr>
          <p:grpSp>
            <p:nvGrpSpPr>
              <p:cNvPr id="10" name="Group 28"/>
              <p:cNvGrpSpPr>
                <a:grpSpLocks/>
              </p:cNvGrpSpPr>
              <p:nvPr/>
            </p:nvGrpSpPr>
            <p:grpSpPr bwMode="auto">
              <a:xfrm>
                <a:off x="1749" y="1629"/>
                <a:ext cx="672" cy="1041"/>
                <a:chOff x="1749" y="1629"/>
                <a:chExt cx="672" cy="1041"/>
              </a:xfrm>
            </p:grpSpPr>
            <p:sp>
              <p:nvSpPr>
                <p:cNvPr id="99357" name="Line 29"/>
                <p:cNvSpPr>
                  <a:spLocks noChangeShapeType="1"/>
                </p:cNvSpPr>
                <p:nvPr/>
              </p:nvSpPr>
              <p:spPr bwMode="auto">
                <a:xfrm rot="5094023" flipH="1">
                  <a:off x="2082" y="1677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58" name="Line 30"/>
                <p:cNvSpPr>
                  <a:spLocks noChangeShapeType="1"/>
                </p:cNvSpPr>
                <p:nvPr/>
              </p:nvSpPr>
              <p:spPr bwMode="auto">
                <a:xfrm rot="20919719" flipH="1">
                  <a:off x="1758" y="167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59" name="Line 31"/>
                <p:cNvSpPr>
                  <a:spLocks noChangeShapeType="1"/>
                </p:cNvSpPr>
                <p:nvPr/>
              </p:nvSpPr>
              <p:spPr bwMode="auto">
                <a:xfrm>
                  <a:off x="2109" y="1638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60" name="Line 32"/>
                <p:cNvSpPr>
                  <a:spLocks noChangeShapeType="1"/>
                </p:cNvSpPr>
                <p:nvPr/>
              </p:nvSpPr>
              <p:spPr bwMode="auto">
                <a:xfrm rot="5094023" flipH="1">
                  <a:off x="2085" y="233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61" name="Line 33"/>
                <p:cNvSpPr>
                  <a:spLocks noChangeShapeType="1"/>
                </p:cNvSpPr>
                <p:nvPr/>
              </p:nvSpPr>
              <p:spPr bwMode="auto">
                <a:xfrm rot="20919719" flipH="1">
                  <a:off x="1749" y="233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362" name="Oval 34"/>
              <p:cNvSpPr>
                <a:spLocks noChangeArrowheads="1"/>
              </p:cNvSpPr>
              <p:nvPr/>
            </p:nvSpPr>
            <p:spPr bwMode="auto">
              <a:xfrm>
                <a:off x="1947" y="1311"/>
                <a:ext cx="327" cy="324"/>
              </a:xfrm>
              <a:prstGeom prst="ellips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1482" y="2678"/>
              <a:ext cx="139" cy="319"/>
              <a:chOff x="1749" y="1311"/>
              <a:chExt cx="672" cy="1359"/>
            </a:xfrm>
          </p:grpSpPr>
          <p:grpSp>
            <p:nvGrpSpPr>
              <p:cNvPr id="12" name="Group 36"/>
              <p:cNvGrpSpPr>
                <a:grpSpLocks/>
              </p:cNvGrpSpPr>
              <p:nvPr/>
            </p:nvGrpSpPr>
            <p:grpSpPr bwMode="auto">
              <a:xfrm>
                <a:off x="1749" y="1629"/>
                <a:ext cx="672" cy="1041"/>
                <a:chOff x="1749" y="1629"/>
                <a:chExt cx="672" cy="1041"/>
              </a:xfrm>
            </p:grpSpPr>
            <p:sp>
              <p:nvSpPr>
                <p:cNvPr id="99365" name="Line 37"/>
                <p:cNvSpPr>
                  <a:spLocks noChangeShapeType="1"/>
                </p:cNvSpPr>
                <p:nvPr/>
              </p:nvSpPr>
              <p:spPr bwMode="auto">
                <a:xfrm rot="5094023" flipH="1">
                  <a:off x="2082" y="1677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66" name="Line 38"/>
                <p:cNvSpPr>
                  <a:spLocks noChangeShapeType="1"/>
                </p:cNvSpPr>
                <p:nvPr/>
              </p:nvSpPr>
              <p:spPr bwMode="auto">
                <a:xfrm rot="20919719" flipH="1">
                  <a:off x="1758" y="167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67" name="Line 39"/>
                <p:cNvSpPr>
                  <a:spLocks noChangeShapeType="1"/>
                </p:cNvSpPr>
                <p:nvPr/>
              </p:nvSpPr>
              <p:spPr bwMode="auto">
                <a:xfrm>
                  <a:off x="2109" y="1638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68" name="Line 40"/>
                <p:cNvSpPr>
                  <a:spLocks noChangeShapeType="1"/>
                </p:cNvSpPr>
                <p:nvPr/>
              </p:nvSpPr>
              <p:spPr bwMode="auto">
                <a:xfrm rot="5094023" flipH="1">
                  <a:off x="2085" y="233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69" name="Line 41"/>
                <p:cNvSpPr>
                  <a:spLocks noChangeShapeType="1"/>
                </p:cNvSpPr>
                <p:nvPr/>
              </p:nvSpPr>
              <p:spPr bwMode="auto">
                <a:xfrm rot="20919719" flipH="1">
                  <a:off x="1749" y="233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370" name="Oval 42"/>
              <p:cNvSpPr>
                <a:spLocks noChangeArrowheads="1"/>
              </p:cNvSpPr>
              <p:nvPr/>
            </p:nvSpPr>
            <p:spPr bwMode="auto">
              <a:xfrm>
                <a:off x="1947" y="1311"/>
                <a:ext cx="327" cy="324"/>
              </a:xfrm>
              <a:prstGeom prst="ellips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1679" y="2678"/>
              <a:ext cx="139" cy="319"/>
              <a:chOff x="1749" y="1311"/>
              <a:chExt cx="672" cy="1359"/>
            </a:xfrm>
          </p:grpSpPr>
          <p:grpSp>
            <p:nvGrpSpPr>
              <p:cNvPr id="14" name="Group 44"/>
              <p:cNvGrpSpPr>
                <a:grpSpLocks/>
              </p:cNvGrpSpPr>
              <p:nvPr/>
            </p:nvGrpSpPr>
            <p:grpSpPr bwMode="auto">
              <a:xfrm>
                <a:off x="1749" y="1629"/>
                <a:ext cx="672" cy="1041"/>
                <a:chOff x="1749" y="1629"/>
                <a:chExt cx="672" cy="1041"/>
              </a:xfrm>
            </p:grpSpPr>
            <p:sp>
              <p:nvSpPr>
                <p:cNvPr id="99373" name="Line 45"/>
                <p:cNvSpPr>
                  <a:spLocks noChangeShapeType="1"/>
                </p:cNvSpPr>
                <p:nvPr/>
              </p:nvSpPr>
              <p:spPr bwMode="auto">
                <a:xfrm rot="5094023" flipH="1">
                  <a:off x="2082" y="1677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74" name="Line 46"/>
                <p:cNvSpPr>
                  <a:spLocks noChangeShapeType="1"/>
                </p:cNvSpPr>
                <p:nvPr/>
              </p:nvSpPr>
              <p:spPr bwMode="auto">
                <a:xfrm rot="20919719" flipH="1">
                  <a:off x="1758" y="167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75" name="Line 47"/>
                <p:cNvSpPr>
                  <a:spLocks noChangeShapeType="1"/>
                </p:cNvSpPr>
                <p:nvPr/>
              </p:nvSpPr>
              <p:spPr bwMode="auto">
                <a:xfrm>
                  <a:off x="2109" y="1638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76" name="Line 48"/>
                <p:cNvSpPr>
                  <a:spLocks noChangeShapeType="1"/>
                </p:cNvSpPr>
                <p:nvPr/>
              </p:nvSpPr>
              <p:spPr bwMode="auto">
                <a:xfrm rot="5094023" flipH="1">
                  <a:off x="2085" y="233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77" name="Line 49"/>
                <p:cNvSpPr>
                  <a:spLocks noChangeShapeType="1"/>
                </p:cNvSpPr>
                <p:nvPr/>
              </p:nvSpPr>
              <p:spPr bwMode="auto">
                <a:xfrm rot="20919719" flipH="1">
                  <a:off x="1749" y="233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378" name="Oval 50"/>
              <p:cNvSpPr>
                <a:spLocks noChangeArrowheads="1"/>
              </p:cNvSpPr>
              <p:nvPr/>
            </p:nvSpPr>
            <p:spPr bwMode="auto">
              <a:xfrm>
                <a:off x="1947" y="1311"/>
                <a:ext cx="327" cy="324"/>
              </a:xfrm>
              <a:prstGeom prst="ellips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51"/>
            <p:cNvGrpSpPr>
              <a:grpSpLocks/>
            </p:cNvGrpSpPr>
            <p:nvPr/>
          </p:nvGrpSpPr>
          <p:grpSpPr bwMode="auto">
            <a:xfrm>
              <a:off x="1868" y="2678"/>
              <a:ext cx="141" cy="319"/>
              <a:chOff x="1749" y="1311"/>
              <a:chExt cx="672" cy="1359"/>
            </a:xfrm>
          </p:grpSpPr>
          <p:grpSp>
            <p:nvGrpSpPr>
              <p:cNvPr id="16" name="Group 52"/>
              <p:cNvGrpSpPr>
                <a:grpSpLocks/>
              </p:cNvGrpSpPr>
              <p:nvPr/>
            </p:nvGrpSpPr>
            <p:grpSpPr bwMode="auto">
              <a:xfrm>
                <a:off x="1749" y="1629"/>
                <a:ext cx="672" cy="1041"/>
                <a:chOff x="1749" y="1629"/>
                <a:chExt cx="672" cy="1041"/>
              </a:xfrm>
            </p:grpSpPr>
            <p:sp>
              <p:nvSpPr>
                <p:cNvPr id="99381" name="Line 53"/>
                <p:cNvSpPr>
                  <a:spLocks noChangeShapeType="1"/>
                </p:cNvSpPr>
                <p:nvPr/>
              </p:nvSpPr>
              <p:spPr bwMode="auto">
                <a:xfrm rot="5094023" flipH="1">
                  <a:off x="2082" y="1677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82" name="Line 54"/>
                <p:cNvSpPr>
                  <a:spLocks noChangeShapeType="1"/>
                </p:cNvSpPr>
                <p:nvPr/>
              </p:nvSpPr>
              <p:spPr bwMode="auto">
                <a:xfrm rot="20919719" flipH="1">
                  <a:off x="1758" y="167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83" name="Line 55"/>
                <p:cNvSpPr>
                  <a:spLocks noChangeShapeType="1"/>
                </p:cNvSpPr>
                <p:nvPr/>
              </p:nvSpPr>
              <p:spPr bwMode="auto">
                <a:xfrm>
                  <a:off x="2109" y="1638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84" name="Line 56"/>
                <p:cNvSpPr>
                  <a:spLocks noChangeShapeType="1"/>
                </p:cNvSpPr>
                <p:nvPr/>
              </p:nvSpPr>
              <p:spPr bwMode="auto">
                <a:xfrm rot="5094023" flipH="1">
                  <a:off x="2085" y="233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85" name="Line 57"/>
                <p:cNvSpPr>
                  <a:spLocks noChangeShapeType="1"/>
                </p:cNvSpPr>
                <p:nvPr/>
              </p:nvSpPr>
              <p:spPr bwMode="auto">
                <a:xfrm rot="20919719" flipH="1">
                  <a:off x="1749" y="233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386" name="Oval 58"/>
              <p:cNvSpPr>
                <a:spLocks noChangeArrowheads="1"/>
              </p:cNvSpPr>
              <p:nvPr/>
            </p:nvSpPr>
            <p:spPr bwMode="auto">
              <a:xfrm>
                <a:off x="1947" y="1311"/>
                <a:ext cx="327" cy="324"/>
              </a:xfrm>
              <a:prstGeom prst="ellips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59"/>
            <p:cNvGrpSpPr>
              <a:grpSpLocks/>
            </p:cNvGrpSpPr>
            <p:nvPr/>
          </p:nvGrpSpPr>
          <p:grpSpPr bwMode="auto">
            <a:xfrm>
              <a:off x="2053" y="2678"/>
              <a:ext cx="141" cy="319"/>
              <a:chOff x="1749" y="1311"/>
              <a:chExt cx="672" cy="1359"/>
            </a:xfrm>
          </p:grpSpPr>
          <p:grpSp>
            <p:nvGrpSpPr>
              <p:cNvPr id="18" name="Group 60"/>
              <p:cNvGrpSpPr>
                <a:grpSpLocks/>
              </p:cNvGrpSpPr>
              <p:nvPr/>
            </p:nvGrpSpPr>
            <p:grpSpPr bwMode="auto">
              <a:xfrm>
                <a:off x="1749" y="1629"/>
                <a:ext cx="672" cy="1041"/>
                <a:chOff x="1749" y="1629"/>
                <a:chExt cx="672" cy="1041"/>
              </a:xfrm>
            </p:grpSpPr>
            <p:sp>
              <p:nvSpPr>
                <p:cNvPr id="99389" name="Line 61"/>
                <p:cNvSpPr>
                  <a:spLocks noChangeShapeType="1"/>
                </p:cNvSpPr>
                <p:nvPr/>
              </p:nvSpPr>
              <p:spPr bwMode="auto">
                <a:xfrm rot="5094023" flipH="1">
                  <a:off x="2082" y="1677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90" name="Line 62"/>
                <p:cNvSpPr>
                  <a:spLocks noChangeShapeType="1"/>
                </p:cNvSpPr>
                <p:nvPr/>
              </p:nvSpPr>
              <p:spPr bwMode="auto">
                <a:xfrm rot="20919719" flipH="1">
                  <a:off x="1758" y="167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91" name="Line 63"/>
                <p:cNvSpPr>
                  <a:spLocks noChangeShapeType="1"/>
                </p:cNvSpPr>
                <p:nvPr/>
              </p:nvSpPr>
              <p:spPr bwMode="auto">
                <a:xfrm>
                  <a:off x="2109" y="1638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92" name="Line 64"/>
                <p:cNvSpPr>
                  <a:spLocks noChangeShapeType="1"/>
                </p:cNvSpPr>
                <p:nvPr/>
              </p:nvSpPr>
              <p:spPr bwMode="auto">
                <a:xfrm rot="5094023" flipH="1">
                  <a:off x="2085" y="233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93" name="Line 65"/>
                <p:cNvSpPr>
                  <a:spLocks noChangeShapeType="1"/>
                </p:cNvSpPr>
                <p:nvPr/>
              </p:nvSpPr>
              <p:spPr bwMode="auto">
                <a:xfrm rot="20919719" flipH="1">
                  <a:off x="1749" y="233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394" name="Oval 66"/>
              <p:cNvSpPr>
                <a:spLocks noChangeArrowheads="1"/>
              </p:cNvSpPr>
              <p:nvPr/>
            </p:nvSpPr>
            <p:spPr bwMode="auto">
              <a:xfrm>
                <a:off x="1947" y="1311"/>
                <a:ext cx="327" cy="324"/>
              </a:xfrm>
              <a:prstGeom prst="ellips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67"/>
            <p:cNvGrpSpPr>
              <a:grpSpLocks/>
            </p:cNvGrpSpPr>
            <p:nvPr/>
          </p:nvGrpSpPr>
          <p:grpSpPr bwMode="auto">
            <a:xfrm>
              <a:off x="2231" y="2678"/>
              <a:ext cx="140" cy="319"/>
              <a:chOff x="1749" y="1311"/>
              <a:chExt cx="672" cy="1359"/>
            </a:xfrm>
          </p:grpSpPr>
          <p:grpSp>
            <p:nvGrpSpPr>
              <p:cNvPr id="20" name="Group 68"/>
              <p:cNvGrpSpPr>
                <a:grpSpLocks/>
              </p:cNvGrpSpPr>
              <p:nvPr/>
            </p:nvGrpSpPr>
            <p:grpSpPr bwMode="auto">
              <a:xfrm>
                <a:off x="1749" y="1629"/>
                <a:ext cx="672" cy="1041"/>
                <a:chOff x="1749" y="1629"/>
                <a:chExt cx="672" cy="1041"/>
              </a:xfrm>
            </p:grpSpPr>
            <p:sp>
              <p:nvSpPr>
                <p:cNvPr id="99397" name="Line 69"/>
                <p:cNvSpPr>
                  <a:spLocks noChangeShapeType="1"/>
                </p:cNvSpPr>
                <p:nvPr/>
              </p:nvSpPr>
              <p:spPr bwMode="auto">
                <a:xfrm rot="5094023" flipH="1">
                  <a:off x="2082" y="1677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98" name="Line 70"/>
                <p:cNvSpPr>
                  <a:spLocks noChangeShapeType="1"/>
                </p:cNvSpPr>
                <p:nvPr/>
              </p:nvSpPr>
              <p:spPr bwMode="auto">
                <a:xfrm rot="20919719" flipH="1">
                  <a:off x="1758" y="167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99" name="Line 71"/>
                <p:cNvSpPr>
                  <a:spLocks noChangeShapeType="1"/>
                </p:cNvSpPr>
                <p:nvPr/>
              </p:nvSpPr>
              <p:spPr bwMode="auto">
                <a:xfrm>
                  <a:off x="2109" y="1638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00" name="Line 72"/>
                <p:cNvSpPr>
                  <a:spLocks noChangeShapeType="1"/>
                </p:cNvSpPr>
                <p:nvPr/>
              </p:nvSpPr>
              <p:spPr bwMode="auto">
                <a:xfrm rot="5094023" flipH="1">
                  <a:off x="2085" y="233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01" name="Line 73"/>
                <p:cNvSpPr>
                  <a:spLocks noChangeShapeType="1"/>
                </p:cNvSpPr>
                <p:nvPr/>
              </p:nvSpPr>
              <p:spPr bwMode="auto">
                <a:xfrm rot="20919719" flipH="1">
                  <a:off x="1749" y="233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402" name="Oval 74"/>
              <p:cNvSpPr>
                <a:spLocks noChangeArrowheads="1"/>
              </p:cNvSpPr>
              <p:nvPr/>
            </p:nvSpPr>
            <p:spPr bwMode="auto">
              <a:xfrm>
                <a:off x="1947" y="1311"/>
                <a:ext cx="327" cy="324"/>
              </a:xfrm>
              <a:prstGeom prst="ellips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9403" name="Text Box 75"/>
          <p:cNvSpPr txBox="1">
            <a:spLocks noChangeArrowheads="1"/>
          </p:cNvSpPr>
          <p:nvPr/>
        </p:nvSpPr>
        <p:spPr bwMode="auto">
          <a:xfrm>
            <a:off x="31750" y="457200"/>
            <a:ext cx="9144000" cy="569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2058" tIns="41029" rIns="82058" bIns="41029">
            <a:spAutoFit/>
          </a:bodyPr>
          <a:lstStyle/>
          <a:p>
            <a:pPr algn="ctr" defTabSz="820738" eaLnBrk="0" hangingPunct="0"/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These transitions influence age structure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1" name="Group 76"/>
          <p:cNvGrpSpPr>
            <a:grpSpLocks/>
          </p:cNvGrpSpPr>
          <p:nvPr/>
        </p:nvGrpSpPr>
        <p:grpSpPr bwMode="auto">
          <a:xfrm>
            <a:off x="7162800" y="5181600"/>
            <a:ext cx="1746250" cy="436562"/>
            <a:chOff x="4437" y="1921"/>
            <a:chExt cx="1100" cy="275"/>
          </a:xfrm>
        </p:grpSpPr>
        <p:grpSp>
          <p:nvGrpSpPr>
            <p:cNvPr id="22" name="Group 77"/>
            <p:cNvGrpSpPr>
              <a:grpSpLocks/>
            </p:cNvGrpSpPr>
            <p:nvPr/>
          </p:nvGrpSpPr>
          <p:grpSpPr bwMode="auto">
            <a:xfrm>
              <a:off x="4437" y="1921"/>
              <a:ext cx="108" cy="247"/>
              <a:chOff x="1749" y="1311"/>
              <a:chExt cx="672" cy="1359"/>
            </a:xfrm>
          </p:grpSpPr>
          <p:grpSp>
            <p:nvGrpSpPr>
              <p:cNvPr id="23" name="Group 78"/>
              <p:cNvGrpSpPr>
                <a:grpSpLocks/>
              </p:cNvGrpSpPr>
              <p:nvPr/>
            </p:nvGrpSpPr>
            <p:grpSpPr bwMode="auto">
              <a:xfrm>
                <a:off x="1749" y="1629"/>
                <a:ext cx="672" cy="1041"/>
                <a:chOff x="1749" y="1629"/>
                <a:chExt cx="672" cy="1041"/>
              </a:xfrm>
            </p:grpSpPr>
            <p:sp>
              <p:nvSpPr>
                <p:cNvPr id="99407" name="Line 79"/>
                <p:cNvSpPr>
                  <a:spLocks noChangeShapeType="1"/>
                </p:cNvSpPr>
                <p:nvPr/>
              </p:nvSpPr>
              <p:spPr bwMode="auto">
                <a:xfrm rot="5094023" flipH="1">
                  <a:off x="2082" y="1677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82058" tIns="41029" rIns="82058" bIns="41029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408" name="Line 80"/>
                <p:cNvSpPr>
                  <a:spLocks noChangeShapeType="1"/>
                </p:cNvSpPr>
                <p:nvPr/>
              </p:nvSpPr>
              <p:spPr bwMode="auto">
                <a:xfrm rot="20919719" flipH="1">
                  <a:off x="1758" y="167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82058" tIns="41029" rIns="82058" bIns="41029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409" name="Line 81"/>
                <p:cNvSpPr>
                  <a:spLocks noChangeShapeType="1"/>
                </p:cNvSpPr>
                <p:nvPr/>
              </p:nvSpPr>
              <p:spPr bwMode="auto">
                <a:xfrm>
                  <a:off x="2109" y="1638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82058" tIns="41029" rIns="82058" bIns="41029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410" name="Line 82"/>
                <p:cNvSpPr>
                  <a:spLocks noChangeShapeType="1"/>
                </p:cNvSpPr>
                <p:nvPr/>
              </p:nvSpPr>
              <p:spPr bwMode="auto">
                <a:xfrm rot="5094023" flipH="1">
                  <a:off x="2085" y="233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82058" tIns="41029" rIns="82058" bIns="41029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411" name="Line 83"/>
                <p:cNvSpPr>
                  <a:spLocks noChangeShapeType="1"/>
                </p:cNvSpPr>
                <p:nvPr/>
              </p:nvSpPr>
              <p:spPr bwMode="auto">
                <a:xfrm rot="20919719" flipH="1">
                  <a:off x="1749" y="233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82058" tIns="41029" rIns="82058" bIns="41029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9412" name="Oval 84"/>
              <p:cNvSpPr>
                <a:spLocks noChangeArrowheads="1"/>
              </p:cNvSpPr>
              <p:nvPr/>
            </p:nvSpPr>
            <p:spPr bwMode="auto">
              <a:xfrm>
                <a:off x="1947" y="1311"/>
                <a:ext cx="327" cy="32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82058" tIns="41029" rIns="82058" bIns="41029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9413" name="Text Box 85"/>
            <p:cNvSpPr txBox="1">
              <a:spLocks noChangeArrowheads="1"/>
            </p:cNvSpPr>
            <p:nvPr/>
          </p:nvSpPr>
          <p:spPr bwMode="auto">
            <a:xfrm>
              <a:off x="4603" y="1990"/>
              <a:ext cx="934" cy="20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82058" tIns="41029" rIns="82058" bIns="41029">
              <a:spAutoFit/>
            </a:bodyPr>
            <a:lstStyle/>
            <a:p>
              <a:pPr defTabSz="820738" eaLnBrk="0" hangingPunct="0"/>
              <a:r>
                <a:rPr lang="en-US" sz="1600" dirty="0"/>
                <a:t>= Grandparent</a:t>
              </a:r>
            </a:p>
          </p:txBody>
        </p:sp>
      </p:grpSp>
      <p:grpSp>
        <p:nvGrpSpPr>
          <p:cNvPr id="24" name="Group 86"/>
          <p:cNvGrpSpPr>
            <a:grpSpLocks/>
          </p:cNvGrpSpPr>
          <p:nvPr/>
        </p:nvGrpSpPr>
        <p:grpSpPr bwMode="auto">
          <a:xfrm>
            <a:off x="7162800" y="5791200"/>
            <a:ext cx="1231900" cy="439737"/>
            <a:chOff x="2816" y="3549"/>
            <a:chExt cx="1053" cy="333"/>
          </a:xfrm>
        </p:grpSpPr>
        <p:grpSp>
          <p:nvGrpSpPr>
            <p:cNvPr id="25" name="Group 87"/>
            <p:cNvGrpSpPr>
              <a:grpSpLocks/>
            </p:cNvGrpSpPr>
            <p:nvPr/>
          </p:nvGrpSpPr>
          <p:grpSpPr bwMode="auto">
            <a:xfrm>
              <a:off x="2816" y="3549"/>
              <a:ext cx="158" cy="319"/>
              <a:chOff x="1749" y="1311"/>
              <a:chExt cx="672" cy="1359"/>
            </a:xfrm>
          </p:grpSpPr>
          <p:grpSp>
            <p:nvGrpSpPr>
              <p:cNvPr id="26" name="Group 88"/>
              <p:cNvGrpSpPr>
                <a:grpSpLocks/>
              </p:cNvGrpSpPr>
              <p:nvPr/>
            </p:nvGrpSpPr>
            <p:grpSpPr bwMode="auto">
              <a:xfrm>
                <a:off x="1749" y="1629"/>
                <a:ext cx="672" cy="1041"/>
                <a:chOff x="1749" y="1629"/>
                <a:chExt cx="672" cy="1041"/>
              </a:xfrm>
            </p:grpSpPr>
            <p:sp>
              <p:nvSpPr>
                <p:cNvPr id="99417" name="Line 89"/>
                <p:cNvSpPr>
                  <a:spLocks noChangeShapeType="1"/>
                </p:cNvSpPr>
                <p:nvPr/>
              </p:nvSpPr>
              <p:spPr bwMode="auto">
                <a:xfrm rot="5094023" flipH="1">
                  <a:off x="2082" y="1677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 wrap="none" lIns="82058" tIns="41029" rIns="82058" bIns="41029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418" name="Line 90"/>
                <p:cNvSpPr>
                  <a:spLocks noChangeShapeType="1"/>
                </p:cNvSpPr>
                <p:nvPr/>
              </p:nvSpPr>
              <p:spPr bwMode="auto">
                <a:xfrm rot="20919719" flipH="1">
                  <a:off x="1758" y="167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 wrap="none" lIns="82058" tIns="41029" rIns="82058" bIns="41029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419" name="Line 91"/>
                <p:cNvSpPr>
                  <a:spLocks noChangeShapeType="1"/>
                </p:cNvSpPr>
                <p:nvPr/>
              </p:nvSpPr>
              <p:spPr bwMode="auto">
                <a:xfrm>
                  <a:off x="2109" y="1638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 wrap="none" lIns="82058" tIns="41029" rIns="82058" bIns="41029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420" name="Line 92"/>
                <p:cNvSpPr>
                  <a:spLocks noChangeShapeType="1"/>
                </p:cNvSpPr>
                <p:nvPr/>
              </p:nvSpPr>
              <p:spPr bwMode="auto">
                <a:xfrm rot="5094023" flipH="1">
                  <a:off x="2085" y="233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 wrap="none" lIns="82058" tIns="41029" rIns="82058" bIns="41029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421" name="Line 93"/>
                <p:cNvSpPr>
                  <a:spLocks noChangeShapeType="1"/>
                </p:cNvSpPr>
                <p:nvPr/>
              </p:nvSpPr>
              <p:spPr bwMode="auto">
                <a:xfrm rot="20919719" flipH="1">
                  <a:off x="1749" y="233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 wrap="none" lIns="82058" tIns="41029" rIns="82058" bIns="41029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9422" name="Oval 94"/>
              <p:cNvSpPr>
                <a:spLocks noChangeArrowheads="1"/>
              </p:cNvSpPr>
              <p:nvPr/>
            </p:nvSpPr>
            <p:spPr bwMode="auto">
              <a:xfrm>
                <a:off x="1947" y="1311"/>
                <a:ext cx="327" cy="324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lIns="82058" tIns="41029" rIns="82058" bIns="41029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9423" name="Text Box 95"/>
            <p:cNvSpPr txBox="1">
              <a:spLocks noChangeArrowheads="1"/>
            </p:cNvSpPr>
            <p:nvPr/>
          </p:nvSpPr>
          <p:spPr bwMode="auto">
            <a:xfrm>
              <a:off x="3066" y="3634"/>
              <a:ext cx="803" cy="2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82058" tIns="41029" rIns="82058" bIns="41029">
              <a:spAutoFit/>
            </a:bodyPr>
            <a:lstStyle/>
            <a:p>
              <a:pPr defTabSz="820738" eaLnBrk="0" hangingPunct="0"/>
              <a:r>
                <a:rPr lang="en-US" sz="1600" dirty="0">
                  <a:solidFill>
                    <a:schemeClr val="hlink"/>
                  </a:solidFill>
                </a:rPr>
                <a:t>= Parent</a:t>
              </a:r>
            </a:p>
          </p:txBody>
        </p:sp>
      </p:grpSp>
      <p:grpSp>
        <p:nvGrpSpPr>
          <p:cNvPr id="27" name="Group 96"/>
          <p:cNvGrpSpPr>
            <a:grpSpLocks/>
          </p:cNvGrpSpPr>
          <p:nvPr/>
        </p:nvGrpSpPr>
        <p:grpSpPr bwMode="auto">
          <a:xfrm>
            <a:off x="7162800" y="6418263"/>
            <a:ext cx="1089025" cy="439737"/>
            <a:chOff x="4836" y="3549"/>
            <a:chExt cx="942" cy="337"/>
          </a:xfrm>
        </p:grpSpPr>
        <p:grpSp>
          <p:nvGrpSpPr>
            <p:cNvPr id="28" name="Group 97"/>
            <p:cNvGrpSpPr>
              <a:grpSpLocks/>
            </p:cNvGrpSpPr>
            <p:nvPr/>
          </p:nvGrpSpPr>
          <p:grpSpPr bwMode="auto">
            <a:xfrm>
              <a:off x="4836" y="3549"/>
              <a:ext cx="158" cy="319"/>
              <a:chOff x="1749" y="1311"/>
              <a:chExt cx="672" cy="1359"/>
            </a:xfrm>
          </p:grpSpPr>
          <p:grpSp>
            <p:nvGrpSpPr>
              <p:cNvPr id="29" name="Group 98"/>
              <p:cNvGrpSpPr>
                <a:grpSpLocks/>
              </p:cNvGrpSpPr>
              <p:nvPr/>
            </p:nvGrpSpPr>
            <p:grpSpPr bwMode="auto">
              <a:xfrm>
                <a:off x="1749" y="1629"/>
                <a:ext cx="672" cy="1041"/>
                <a:chOff x="1749" y="1629"/>
                <a:chExt cx="672" cy="1041"/>
              </a:xfrm>
            </p:grpSpPr>
            <p:sp>
              <p:nvSpPr>
                <p:cNvPr id="99427" name="Line 99"/>
                <p:cNvSpPr>
                  <a:spLocks noChangeShapeType="1"/>
                </p:cNvSpPr>
                <p:nvPr/>
              </p:nvSpPr>
              <p:spPr bwMode="auto">
                <a:xfrm rot="5094023" flipH="1">
                  <a:off x="2082" y="1677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 wrap="none" lIns="82058" tIns="41029" rIns="82058" bIns="41029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428" name="Line 100"/>
                <p:cNvSpPr>
                  <a:spLocks noChangeShapeType="1"/>
                </p:cNvSpPr>
                <p:nvPr/>
              </p:nvSpPr>
              <p:spPr bwMode="auto">
                <a:xfrm rot="20919719" flipH="1">
                  <a:off x="1758" y="167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 wrap="none" lIns="82058" tIns="41029" rIns="82058" bIns="41029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429" name="Line 101"/>
                <p:cNvSpPr>
                  <a:spLocks noChangeShapeType="1"/>
                </p:cNvSpPr>
                <p:nvPr/>
              </p:nvSpPr>
              <p:spPr bwMode="auto">
                <a:xfrm>
                  <a:off x="2109" y="1638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 wrap="none" lIns="82058" tIns="41029" rIns="82058" bIns="41029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430" name="Line 102"/>
                <p:cNvSpPr>
                  <a:spLocks noChangeShapeType="1"/>
                </p:cNvSpPr>
                <p:nvPr/>
              </p:nvSpPr>
              <p:spPr bwMode="auto">
                <a:xfrm rot="5094023" flipH="1">
                  <a:off x="2085" y="233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 wrap="none" lIns="82058" tIns="41029" rIns="82058" bIns="41029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431" name="Line 103"/>
                <p:cNvSpPr>
                  <a:spLocks noChangeShapeType="1"/>
                </p:cNvSpPr>
                <p:nvPr/>
              </p:nvSpPr>
              <p:spPr bwMode="auto">
                <a:xfrm rot="20919719" flipH="1">
                  <a:off x="1749" y="233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 wrap="none" lIns="82058" tIns="41029" rIns="82058" bIns="41029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9432" name="Oval 104"/>
              <p:cNvSpPr>
                <a:spLocks noChangeArrowheads="1"/>
              </p:cNvSpPr>
              <p:nvPr/>
            </p:nvSpPr>
            <p:spPr bwMode="auto">
              <a:xfrm>
                <a:off x="1947" y="1311"/>
                <a:ext cx="327" cy="324"/>
              </a:xfrm>
              <a:prstGeom prst="ellips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 wrap="none" lIns="82058" tIns="41029" rIns="82058" bIns="41029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9433" name="Text Box 105"/>
            <p:cNvSpPr txBox="1">
              <a:spLocks noChangeArrowheads="1"/>
            </p:cNvSpPr>
            <p:nvPr/>
          </p:nvSpPr>
          <p:spPr bwMode="auto">
            <a:xfrm>
              <a:off x="5085" y="3635"/>
              <a:ext cx="693" cy="25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82058" tIns="41029" rIns="82058" bIns="41029">
              <a:spAutoFit/>
            </a:bodyPr>
            <a:lstStyle/>
            <a:p>
              <a:pPr defTabSz="820738" eaLnBrk="0" hangingPunct="0"/>
              <a:r>
                <a:rPr lang="en-US" sz="1600" dirty="0">
                  <a:solidFill>
                    <a:srgbClr val="66FF33"/>
                  </a:solidFill>
                </a:rPr>
                <a:t>= Child</a:t>
              </a:r>
            </a:p>
          </p:txBody>
        </p:sp>
      </p:grpSp>
      <p:sp>
        <p:nvSpPr>
          <p:cNvPr id="99434" name="Line 106"/>
          <p:cNvSpPr>
            <a:spLocks noChangeShapeType="1"/>
          </p:cNvSpPr>
          <p:nvPr/>
        </p:nvSpPr>
        <p:spPr bwMode="auto">
          <a:xfrm flipV="1">
            <a:off x="4495799" y="3276599"/>
            <a:ext cx="1752601" cy="68579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0" name="Group 107"/>
          <p:cNvGrpSpPr>
            <a:grpSpLocks/>
          </p:cNvGrpSpPr>
          <p:nvPr/>
        </p:nvGrpSpPr>
        <p:grpSpPr bwMode="auto">
          <a:xfrm>
            <a:off x="2743200" y="1752600"/>
            <a:ext cx="3048001" cy="3200401"/>
            <a:chOff x="700" y="1159"/>
            <a:chExt cx="1920" cy="2016"/>
          </a:xfrm>
        </p:grpSpPr>
        <p:sp>
          <p:nvSpPr>
            <p:cNvPr id="99436" name="AutoShape 108"/>
            <p:cNvSpPr>
              <a:spLocks noChangeArrowheads="1"/>
            </p:cNvSpPr>
            <p:nvPr/>
          </p:nvSpPr>
          <p:spPr bwMode="auto">
            <a:xfrm>
              <a:off x="700" y="1591"/>
              <a:ext cx="1920" cy="1584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lIns="82058" tIns="41029" rIns="82058" bIns="41029" anchor="ctr"/>
            <a:lstStyle/>
            <a:p>
              <a:pPr algn="ctr" defTabSz="820738" eaLnBrk="0" hangingPunct="0"/>
              <a:endParaRPr lang="en-US" sz="22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99437" name="Text Box 109"/>
            <p:cNvSpPr txBox="1">
              <a:spLocks noChangeArrowheads="1"/>
            </p:cNvSpPr>
            <p:nvPr/>
          </p:nvSpPr>
          <p:spPr bwMode="auto">
            <a:xfrm>
              <a:off x="1324" y="1159"/>
              <a:ext cx="343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u="sng" dirty="0" smtClean="0"/>
                <a:t>T2</a:t>
              </a:r>
              <a:endParaRPr lang="en-US" sz="2400" b="1" u="sng" dirty="0"/>
            </a:p>
          </p:txBody>
        </p:sp>
      </p:grpSp>
      <p:grpSp>
        <p:nvGrpSpPr>
          <p:cNvPr id="31" name="Group 110"/>
          <p:cNvGrpSpPr>
            <a:grpSpLocks/>
          </p:cNvGrpSpPr>
          <p:nvPr/>
        </p:nvGrpSpPr>
        <p:grpSpPr bwMode="auto">
          <a:xfrm>
            <a:off x="5791200" y="1676400"/>
            <a:ext cx="1722437" cy="3298825"/>
            <a:chOff x="3187" y="1111"/>
            <a:chExt cx="1085" cy="2078"/>
          </a:xfrm>
        </p:grpSpPr>
        <p:grpSp>
          <p:nvGrpSpPr>
            <p:cNvPr id="99457" name="Group 111"/>
            <p:cNvGrpSpPr>
              <a:grpSpLocks/>
            </p:cNvGrpSpPr>
            <p:nvPr/>
          </p:nvGrpSpPr>
          <p:grpSpPr bwMode="auto">
            <a:xfrm>
              <a:off x="3187" y="1620"/>
              <a:ext cx="1085" cy="1569"/>
              <a:chOff x="3187" y="1620"/>
              <a:chExt cx="1085" cy="1569"/>
            </a:xfrm>
          </p:grpSpPr>
          <p:grpSp>
            <p:nvGrpSpPr>
              <p:cNvPr id="99458" name="Group 112"/>
              <p:cNvGrpSpPr>
                <a:grpSpLocks/>
              </p:cNvGrpSpPr>
              <p:nvPr/>
            </p:nvGrpSpPr>
            <p:grpSpPr bwMode="auto">
              <a:xfrm>
                <a:off x="3552" y="1928"/>
                <a:ext cx="392" cy="991"/>
                <a:chOff x="3552" y="1928"/>
                <a:chExt cx="392" cy="991"/>
              </a:xfrm>
            </p:grpSpPr>
            <p:grpSp>
              <p:nvGrpSpPr>
                <p:cNvPr id="99465" name="Group 113"/>
                <p:cNvGrpSpPr>
                  <a:grpSpLocks/>
                </p:cNvGrpSpPr>
                <p:nvPr/>
              </p:nvGrpSpPr>
              <p:grpSpPr bwMode="auto">
                <a:xfrm>
                  <a:off x="3552" y="1928"/>
                  <a:ext cx="143" cy="326"/>
                  <a:chOff x="1749" y="1311"/>
                  <a:chExt cx="672" cy="1359"/>
                </a:xfrm>
              </p:grpSpPr>
              <p:grpSp>
                <p:nvGrpSpPr>
                  <p:cNvPr id="99466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1749" y="1629"/>
                    <a:ext cx="672" cy="1041"/>
                    <a:chOff x="1749" y="1629"/>
                    <a:chExt cx="672" cy="1041"/>
                  </a:xfrm>
                </p:grpSpPr>
                <p:sp>
                  <p:nvSpPr>
                    <p:cNvPr id="99443" name="Line 115"/>
                    <p:cNvSpPr>
                      <a:spLocks noChangeShapeType="1"/>
                    </p:cNvSpPr>
                    <p:nvPr/>
                  </p:nvSpPr>
                  <p:spPr bwMode="auto">
                    <a:xfrm rot="5094023" flipH="1">
                      <a:off x="2082" y="1677"/>
                      <a:ext cx="38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44" name="Line 116"/>
                    <p:cNvSpPr>
                      <a:spLocks noChangeShapeType="1"/>
                    </p:cNvSpPr>
                    <p:nvPr/>
                  </p:nvSpPr>
                  <p:spPr bwMode="auto">
                    <a:xfrm rot="20919719" flipH="1">
                      <a:off x="1758" y="1674"/>
                      <a:ext cx="38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45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9" y="163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46" name="Line 118"/>
                    <p:cNvSpPr>
                      <a:spLocks noChangeShapeType="1"/>
                    </p:cNvSpPr>
                    <p:nvPr/>
                  </p:nvSpPr>
                  <p:spPr bwMode="auto">
                    <a:xfrm rot="5094023" flipH="1">
                      <a:off x="2085" y="2334"/>
                      <a:ext cx="38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47" name="Line 119"/>
                    <p:cNvSpPr>
                      <a:spLocks noChangeShapeType="1"/>
                    </p:cNvSpPr>
                    <p:nvPr/>
                  </p:nvSpPr>
                  <p:spPr bwMode="auto">
                    <a:xfrm rot="20919719" flipH="1">
                      <a:off x="1749" y="2334"/>
                      <a:ext cx="38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9448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1947" y="1311"/>
                    <a:ext cx="327" cy="32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9473" name="Group 121"/>
                <p:cNvGrpSpPr>
                  <a:grpSpLocks/>
                </p:cNvGrpSpPr>
                <p:nvPr/>
              </p:nvGrpSpPr>
              <p:grpSpPr bwMode="auto">
                <a:xfrm>
                  <a:off x="3553" y="2250"/>
                  <a:ext cx="143" cy="326"/>
                  <a:chOff x="1749" y="1311"/>
                  <a:chExt cx="672" cy="1359"/>
                </a:xfrm>
              </p:grpSpPr>
              <p:grpSp>
                <p:nvGrpSpPr>
                  <p:cNvPr id="99474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1749" y="1629"/>
                    <a:ext cx="672" cy="1041"/>
                    <a:chOff x="1749" y="1629"/>
                    <a:chExt cx="672" cy="1041"/>
                  </a:xfrm>
                </p:grpSpPr>
                <p:sp>
                  <p:nvSpPr>
                    <p:cNvPr id="99451" name="Line 123"/>
                    <p:cNvSpPr>
                      <a:spLocks noChangeShapeType="1"/>
                    </p:cNvSpPr>
                    <p:nvPr/>
                  </p:nvSpPr>
                  <p:spPr bwMode="auto">
                    <a:xfrm rot="5094023" flipH="1">
                      <a:off x="2082" y="1677"/>
                      <a:ext cx="38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52" name="Line 124"/>
                    <p:cNvSpPr>
                      <a:spLocks noChangeShapeType="1"/>
                    </p:cNvSpPr>
                    <p:nvPr/>
                  </p:nvSpPr>
                  <p:spPr bwMode="auto">
                    <a:xfrm rot="20919719" flipH="1">
                      <a:off x="1758" y="1674"/>
                      <a:ext cx="38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53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9" y="163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54" name="Line 126"/>
                    <p:cNvSpPr>
                      <a:spLocks noChangeShapeType="1"/>
                    </p:cNvSpPr>
                    <p:nvPr/>
                  </p:nvSpPr>
                  <p:spPr bwMode="auto">
                    <a:xfrm rot="5094023" flipH="1">
                      <a:off x="2085" y="2334"/>
                      <a:ext cx="38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55" name="Line 127"/>
                    <p:cNvSpPr>
                      <a:spLocks noChangeShapeType="1"/>
                    </p:cNvSpPr>
                    <p:nvPr/>
                  </p:nvSpPr>
                  <p:spPr bwMode="auto">
                    <a:xfrm rot="20919719" flipH="1">
                      <a:off x="1749" y="2334"/>
                      <a:ext cx="38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9456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947" y="1311"/>
                    <a:ext cx="327" cy="324"/>
                  </a:xfrm>
                  <a:prstGeom prst="ellips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9481" name="Group 129"/>
                <p:cNvGrpSpPr>
                  <a:grpSpLocks/>
                </p:cNvGrpSpPr>
                <p:nvPr/>
              </p:nvGrpSpPr>
              <p:grpSpPr bwMode="auto">
                <a:xfrm>
                  <a:off x="3801" y="2250"/>
                  <a:ext cx="143" cy="326"/>
                  <a:chOff x="1749" y="1311"/>
                  <a:chExt cx="672" cy="1359"/>
                </a:xfrm>
              </p:grpSpPr>
              <p:grpSp>
                <p:nvGrpSpPr>
                  <p:cNvPr id="99482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1749" y="1629"/>
                    <a:ext cx="672" cy="1041"/>
                    <a:chOff x="1749" y="1629"/>
                    <a:chExt cx="672" cy="1041"/>
                  </a:xfrm>
                </p:grpSpPr>
                <p:sp>
                  <p:nvSpPr>
                    <p:cNvPr id="99459" name="Line 131"/>
                    <p:cNvSpPr>
                      <a:spLocks noChangeShapeType="1"/>
                    </p:cNvSpPr>
                    <p:nvPr/>
                  </p:nvSpPr>
                  <p:spPr bwMode="auto">
                    <a:xfrm rot="5094023" flipH="1">
                      <a:off x="2082" y="1677"/>
                      <a:ext cx="38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60" name="Line 132"/>
                    <p:cNvSpPr>
                      <a:spLocks noChangeShapeType="1"/>
                    </p:cNvSpPr>
                    <p:nvPr/>
                  </p:nvSpPr>
                  <p:spPr bwMode="auto">
                    <a:xfrm rot="20919719" flipH="1">
                      <a:off x="1758" y="1674"/>
                      <a:ext cx="38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61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9" y="163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62" name="Line 134"/>
                    <p:cNvSpPr>
                      <a:spLocks noChangeShapeType="1"/>
                    </p:cNvSpPr>
                    <p:nvPr/>
                  </p:nvSpPr>
                  <p:spPr bwMode="auto">
                    <a:xfrm rot="5094023" flipH="1">
                      <a:off x="2085" y="2334"/>
                      <a:ext cx="38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63" name="Line 135"/>
                    <p:cNvSpPr>
                      <a:spLocks noChangeShapeType="1"/>
                    </p:cNvSpPr>
                    <p:nvPr/>
                  </p:nvSpPr>
                  <p:spPr bwMode="auto">
                    <a:xfrm rot="20919719" flipH="1">
                      <a:off x="1749" y="2334"/>
                      <a:ext cx="38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9464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1947" y="1311"/>
                    <a:ext cx="327" cy="324"/>
                  </a:xfrm>
                  <a:prstGeom prst="ellips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9493" name="Group 137"/>
                <p:cNvGrpSpPr>
                  <a:grpSpLocks/>
                </p:cNvGrpSpPr>
                <p:nvPr/>
              </p:nvGrpSpPr>
              <p:grpSpPr bwMode="auto">
                <a:xfrm>
                  <a:off x="3552" y="2593"/>
                  <a:ext cx="143" cy="326"/>
                  <a:chOff x="1749" y="1311"/>
                  <a:chExt cx="672" cy="1359"/>
                </a:xfrm>
              </p:grpSpPr>
              <p:grpSp>
                <p:nvGrpSpPr>
                  <p:cNvPr id="99494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1749" y="1629"/>
                    <a:ext cx="672" cy="1041"/>
                    <a:chOff x="1749" y="1629"/>
                    <a:chExt cx="672" cy="1041"/>
                  </a:xfrm>
                </p:grpSpPr>
                <p:sp>
                  <p:nvSpPr>
                    <p:cNvPr id="99467" name="Line 139"/>
                    <p:cNvSpPr>
                      <a:spLocks noChangeShapeType="1"/>
                    </p:cNvSpPr>
                    <p:nvPr/>
                  </p:nvSpPr>
                  <p:spPr bwMode="auto">
                    <a:xfrm rot="5094023" flipH="1">
                      <a:off x="2082" y="1677"/>
                      <a:ext cx="38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66FF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68" name="Line 140"/>
                    <p:cNvSpPr>
                      <a:spLocks noChangeShapeType="1"/>
                    </p:cNvSpPr>
                    <p:nvPr/>
                  </p:nvSpPr>
                  <p:spPr bwMode="auto">
                    <a:xfrm rot="20919719" flipH="1">
                      <a:off x="1758" y="1674"/>
                      <a:ext cx="38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66FF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69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9" y="163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66FF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70" name="Line 142"/>
                    <p:cNvSpPr>
                      <a:spLocks noChangeShapeType="1"/>
                    </p:cNvSpPr>
                    <p:nvPr/>
                  </p:nvSpPr>
                  <p:spPr bwMode="auto">
                    <a:xfrm rot="5094023" flipH="1">
                      <a:off x="2085" y="2334"/>
                      <a:ext cx="38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66FF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71" name="Line 143"/>
                    <p:cNvSpPr>
                      <a:spLocks noChangeShapeType="1"/>
                    </p:cNvSpPr>
                    <p:nvPr/>
                  </p:nvSpPr>
                  <p:spPr bwMode="auto">
                    <a:xfrm rot="20919719" flipH="1">
                      <a:off x="1749" y="2334"/>
                      <a:ext cx="38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66FF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9472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1947" y="1311"/>
                    <a:ext cx="327" cy="324"/>
                  </a:xfrm>
                  <a:prstGeom prst="ellipse">
                    <a:avLst/>
                  </a:prstGeom>
                  <a:noFill/>
                  <a:ln w="28575">
                    <a:solidFill>
                      <a:srgbClr val="66FF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9495" name="Group 145"/>
                <p:cNvGrpSpPr>
                  <a:grpSpLocks/>
                </p:cNvGrpSpPr>
                <p:nvPr/>
              </p:nvGrpSpPr>
              <p:grpSpPr bwMode="auto">
                <a:xfrm>
                  <a:off x="3800" y="2593"/>
                  <a:ext cx="143" cy="326"/>
                  <a:chOff x="1749" y="1311"/>
                  <a:chExt cx="672" cy="1359"/>
                </a:xfrm>
              </p:grpSpPr>
              <p:grpSp>
                <p:nvGrpSpPr>
                  <p:cNvPr id="99496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1749" y="1629"/>
                    <a:ext cx="672" cy="1041"/>
                    <a:chOff x="1749" y="1629"/>
                    <a:chExt cx="672" cy="1041"/>
                  </a:xfrm>
                </p:grpSpPr>
                <p:sp>
                  <p:nvSpPr>
                    <p:cNvPr id="99475" name="Line 147"/>
                    <p:cNvSpPr>
                      <a:spLocks noChangeShapeType="1"/>
                    </p:cNvSpPr>
                    <p:nvPr/>
                  </p:nvSpPr>
                  <p:spPr bwMode="auto">
                    <a:xfrm rot="5094023" flipH="1">
                      <a:off x="2082" y="1677"/>
                      <a:ext cx="38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66FF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76" name="Line 148"/>
                    <p:cNvSpPr>
                      <a:spLocks noChangeShapeType="1"/>
                    </p:cNvSpPr>
                    <p:nvPr/>
                  </p:nvSpPr>
                  <p:spPr bwMode="auto">
                    <a:xfrm rot="20919719" flipH="1">
                      <a:off x="1758" y="1674"/>
                      <a:ext cx="38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66FF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77" name="Line 1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9" y="163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66FF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78" name="Line 150"/>
                    <p:cNvSpPr>
                      <a:spLocks noChangeShapeType="1"/>
                    </p:cNvSpPr>
                    <p:nvPr/>
                  </p:nvSpPr>
                  <p:spPr bwMode="auto">
                    <a:xfrm rot="5094023" flipH="1">
                      <a:off x="2085" y="2334"/>
                      <a:ext cx="38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66FF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79" name="Line 151"/>
                    <p:cNvSpPr>
                      <a:spLocks noChangeShapeType="1"/>
                    </p:cNvSpPr>
                    <p:nvPr/>
                  </p:nvSpPr>
                  <p:spPr bwMode="auto">
                    <a:xfrm rot="20919719" flipH="1">
                      <a:off x="1749" y="2334"/>
                      <a:ext cx="38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66FF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9480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1947" y="1311"/>
                    <a:ext cx="327" cy="324"/>
                  </a:xfrm>
                  <a:prstGeom prst="ellipse">
                    <a:avLst/>
                  </a:prstGeom>
                  <a:noFill/>
                  <a:ln w="28575">
                    <a:solidFill>
                      <a:srgbClr val="66FF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9497" name="Group 153"/>
                <p:cNvGrpSpPr>
                  <a:grpSpLocks/>
                </p:cNvGrpSpPr>
                <p:nvPr/>
              </p:nvGrpSpPr>
              <p:grpSpPr bwMode="auto">
                <a:xfrm>
                  <a:off x="3790" y="1928"/>
                  <a:ext cx="143" cy="326"/>
                  <a:chOff x="1749" y="1311"/>
                  <a:chExt cx="672" cy="1359"/>
                </a:xfrm>
              </p:grpSpPr>
              <p:grpSp>
                <p:nvGrpSpPr>
                  <p:cNvPr id="99498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1749" y="1629"/>
                    <a:ext cx="672" cy="1041"/>
                    <a:chOff x="1749" y="1629"/>
                    <a:chExt cx="672" cy="1041"/>
                  </a:xfrm>
                </p:grpSpPr>
                <p:sp>
                  <p:nvSpPr>
                    <p:cNvPr id="99483" name="Line 155"/>
                    <p:cNvSpPr>
                      <a:spLocks noChangeShapeType="1"/>
                    </p:cNvSpPr>
                    <p:nvPr/>
                  </p:nvSpPr>
                  <p:spPr bwMode="auto">
                    <a:xfrm rot="5094023" flipH="1">
                      <a:off x="2082" y="1677"/>
                      <a:ext cx="38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84" name="Line 156"/>
                    <p:cNvSpPr>
                      <a:spLocks noChangeShapeType="1"/>
                    </p:cNvSpPr>
                    <p:nvPr/>
                  </p:nvSpPr>
                  <p:spPr bwMode="auto">
                    <a:xfrm rot="20919719" flipH="1">
                      <a:off x="1758" y="1674"/>
                      <a:ext cx="38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85" name="Line 1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9" y="163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86" name="Line 158"/>
                    <p:cNvSpPr>
                      <a:spLocks noChangeShapeType="1"/>
                    </p:cNvSpPr>
                    <p:nvPr/>
                  </p:nvSpPr>
                  <p:spPr bwMode="auto">
                    <a:xfrm rot="5094023" flipH="1">
                      <a:off x="2085" y="2334"/>
                      <a:ext cx="38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87" name="Line 159"/>
                    <p:cNvSpPr>
                      <a:spLocks noChangeShapeType="1"/>
                    </p:cNvSpPr>
                    <p:nvPr/>
                  </p:nvSpPr>
                  <p:spPr bwMode="auto">
                    <a:xfrm rot="20919719" flipH="1">
                      <a:off x="1749" y="2334"/>
                      <a:ext cx="38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9488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1947" y="1311"/>
                    <a:ext cx="327" cy="32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9489" name="Rectangle 161"/>
              <p:cNvSpPr>
                <a:spLocks noChangeArrowheads="1"/>
              </p:cNvSpPr>
              <p:nvPr/>
            </p:nvSpPr>
            <p:spPr bwMode="auto">
              <a:xfrm>
                <a:off x="3187" y="1620"/>
                <a:ext cx="1085" cy="156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490" name="Text Box 162"/>
            <p:cNvSpPr txBox="1">
              <a:spLocks noChangeArrowheads="1"/>
            </p:cNvSpPr>
            <p:nvPr/>
          </p:nvSpPr>
          <p:spPr bwMode="auto">
            <a:xfrm>
              <a:off x="3562" y="1111"/>
              <a:ext cx="343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u="sng" dirty="0" smtClean="0"/>
                <a:t>T3</a:t>
              </a:r>
              <a:endParaRPr lang="en-US" sz="2400" b="1" u="sng" dirty="0"/>
            </a:p>
          </p:txBody>
        </p:sp>
      </p:grpSp>
      <p:sp>
        <p:nvSpPr>
          <p:cNvPr id="99491" name="Oval 163"/>
          <p:cNvSpPr>
            <a:spLocks noChangeArrowheads="1"/>
          </p:cNvSpPr>
          <p:nvPr/>
        </p:nvSpPr>
        <p:spPr bwMode="auto">
          <a:xfrm>
            <a:off x="6248400" y="2819400"/>
            <a:ext cx="381000" cy="75565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wrap="none" lIns="82058" tIns="41029" rIns="82058" bIns="41029" anchor="ctr"/>
          <a:lstStyle/>
          <a:p>
            <a:pPr algn="ctr" defTabSz="820738" eaLnBrk="0" hangingPunct="0"/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9492" name="Oval 164"/>
          <p:cNvSpPr>
            <a:spLocks noChangeArrowheads="1"/>
          </p:cNvSpPr>
          <p:nvPr/>
        </p:nvSpPr>
        <p:spPr bwMode="auto">
          <a:xfrm>
            <a:off x="4267200" y="3581400"/>
            <a:ext cx="349250" cy="8255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5" name="Group 110"/>
          <p:cNvGrpSpPr>
            <a:grpSpLocks/>
          </p:cNvGrpSpPr>
          <p:nvPr/>
        </p:nvGrpSpPr>
        <p:grpSpPr bwMode="auto">
          <a:xfrm>
            <a:off x="960439" y="1752600"/>
            <a:ext cx="622300" cy="2870200"/>
            <a:chOff x="3552" y="1111"/>
            <a:chExt cx="392" cy="1808"/>
          </a:xfrm>
        </p:grpSpPr>
        <p:grpSp>
          <p:nvGrpSpPr>
            <p:cNvPr id="168" name="Group 112"/>
            <p:cNvGrpSpPr>
              <a:grpSpLocks/>
            </p:cNvGrpSpPr>
            <p:nvPr/>
          </p:nvGrpSpPr>
          <p:grpSpPr bwMode="auto">
            <a:xfrm>
              <a:off x="3552" y="1928"/>
              <a:ext cx="392" cy="991"/>
              <a:chOff x="3552" y="1928"/>
              <a:chExt cx="392" cy="991"/>
            </a:xfrm>
          </p:grpSpPr>
          <p:grpSp>
            <p:nvGrpSpPr>
              <p:cNvPr id="170" name="Group 113"/>
              <p:cNvGrpSpPr>
                <a:grpSpLocks/>
              </p:cNvGrpSpPr>
              <p:nvPr/>
            </p:nvGrpSpPr>
            <p:grpSpPr bwMode="auto">
              <a:xfrm>
                <a:off x="3672" y="1928"/>
                <a:ext cx="145" cy="326"/>
                <a:chOff x="2296" y="1311"/>
                <a:chExt cx="675" cy="1361"/>
              </a:xfrm>
            </p:grpSpPr>
            <p:grpSp>
              <p:nvGrpSpPr>
                <p:cNvPr id="211" name="Group 114"/>
                <p:cNvGrpSpPr>
                  <a:grpSpLocks/>
                </p:cNvGrpSpPr>
                <p:nvPr/>
              </p:nvGrpSpPr>
              <p:grpSpPr bwMode="auto">
                <a:xfrm>
                  <a:off x="2296" y="1629"/>
                  <a:ext cx="675" cy="1043"/>
                  <a:chOff x="2296" y="1629"/>
                  <a:chExt cx="675" cy="1043"/>
                </a:xfrm>
              </p:grpSpPr>
              <p:sp>
                <p:nvSpPr>
                  <p:cNvPr id="213" name="Line 115"/>
                  <p:cNvSpPr>
                    <a:spLocks noChangeShapeType="1"/>
                  </p:cNvSpPr>
                  <p:nvPr/>
                </p:nvSpPr>
                <p:spPr bwMode="auto">
                  <a:xfrm rot="5094023" flipH="1">
                    <a:off x="2635" y="1678"/>
                    <a:ext cx="385" cy="28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" name="Line 116"/>
                  <p:cNvSpPr>
                    <a:spLocks noChangeShapeType="1"/>
                  </p:cNvSpPr>
                  <p:nvPr/>
                </p:nvSpPr>
                <p:spPr bwMode="auto">
                  <a:xfrm rot="20919719" flipH="1">
                    <a:off x="2308" y="1675"/>
                    <a:ext cx="382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2653" y="1638"/>
                    <a:ext cx="0" cy="67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" name="Line 118"/>
                  <p:cNvSpPr>
                    <a:spLocks noChangeShapeType="1"/>
                  </p:cNvSpPr>
                  <p:nvPr/>
                </p:nvSpPr>
                <p:spPr bwMode="auto">
                  <a:xfrm rot="5094023" flipH="1">
                    <a:off x="2632" y="2337"/>
                    <a:ext cx="385" cy="28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" name="Line 119"/>
                  <p:cNvSpPr>
                    <a:spLocks noChangeShapeType="1"/>
                  </p:cNvSpPr>
                  <p:nvPr/>
                </p:nvSpPr>
                <p:spPr bwMode="auto">
                  <a:xfrm rot="20919719" flipH="1">
                    <a:off x="2296" y="2336"/>
                    <a:ext cx="382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2" name="Oval 120"/>
                <p:cNvSpPr>
                  <a:spLocks noChangeArrowheads="1"/>
                </p:cNvSpPr>
                <p:nvPr/>
              </p:nvSpPr>
              <p:spPr bwMode="auto">
                <a:xfrm>
                  <a:off x="2492" y="1311"/>
                  <a:ext cx="325" cy="32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1" name="Group 121"/>
              <p:cNvGrpSpPr>
                <a:grpSpLocks/>
              </p:cNvGrpSpPr>
              <p:nvPr/>
            </p:nvGrpSpPr>
            <p:grpSpPr bwMode="auto">
              <a:xfrm>
                <a:off x="3553" y="2250"/>
                <a:ext cx="143" cy="326"/>
                <a:chOff x="1749" y="1311"/>
                <a:chExt cx="672" cy="1359"/>
              </a:xfrm>
            </p:grpSpPr>
            <p:grpSp>
              <p:nvGrpSpPr>
                <p:cNvPr id="204" name="Group 122"/>
                <p:cNvGrpSpPr>
                  <a:grpSpLocks/>
                </p:cNvGrpSpPr>
                <p:nvPr/>
              </p:nvGrpSpPr>
              <p:grpSpPr bwMode="auto">
                <a:xfrm>
                  <a:off x="1749" y="1629"/>
                  <a:ext cx="672" cy="1041"/>
                  <a:chOff x="1749" y="1629"/>
                  <a:chExt cx="672" cy="1041"/>
                </a:xfrm>
              </p:grpSpPr>
              <p:sp>
                <p:nvSpPr>
                  <p:cNvPr id="206" name="Line 123"/>
                  <p:cNvSpPr>
                    <a:spLocks noChangeShapeType="1"/>
                  </p:cNvSpPr>
                  <p:nvPr/>
                </p:nvSpPr>
                <p:spPr bwMode="auto">
                  <a:xfrm rot="5094023" flipH="1">
                    <a:off x="2082" y="1677"/>
                    <a:ext cx="384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Line 124"/>
                  <p:cNvSpPr>
                    <a:spLocks noChangeShapeType="1"/>
                  </p:cNvSpPr>
                  <p:nvPr/>
                </p:nvSpPr>
                <p:spPr bwMode="auto">
                  <a:xfrm rot="20919719" flipH="1">
                    <a:off x="1758" y="1674"/>
                    <a:ext cx="384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2109" y="1638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" name="Line 126"/>
                  <p:cNvSpPr>
                    <a:spLocks noChangeShapeType="1"/>
                  </p:cNvSpPr>
                  <p:nvPr/>
                </p:nvSpPr>
                <p:spPr bwMode="auto">
                  <a:xfrm rot="5094023" flipH="1">
                    <a:off x="2085" y="2334"/>
                    <a:ext cx="384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Line 127"/>
                  <p:cNvSpPr>
                    <a:spLocks noChangeShapeType="1"/>
                  </p:cNvSpPr>
                  <p:nvPr/>
                </p:nvSpPr>
                <p:spPr bwMode="auto">
                  <a:xfrm rot="20919719" flipH="1">
                    <a:off x="1749" y="2334"/>
                    <a:ext cx="384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" name="Oval 128"/>
                <p:cNvSpPr>
                  <a:spLocks noChangeArrowheads="1"/>
                </p:cNvSpPr>
                <p:nvPr/>
              </p:nvSpPr>
              <p:spPr bwMode="auto">
                <a:xfrm>
                  <a:off x="1947" y="1311"/>
                  <a:ext cx="327" cy="324"/>
                </a:xfrm>
                <a:prstGeom prst="ellips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2" name="Group 129"/>
              <p:cNvGrpSpPr>
                <a:grpSpLocks/>
              </p:cNvGrpSpPr>
              <p:nvPr/>
            </p:nvGrpSpPr>
            <p:grpSpPr bwMode="auto">
              <a:xfrm>
                <a:off x="3801" y="2250"/>
                <a:ext cx="143" cy="326"/>
                <a:chOff x="1749" y="1311"/>
                <a:chExt cx="672" cy="1359"/>
              </a:xfrm>
            </p:grpSpPr>
            <p:grpSp>
              <p:nvGrpSpPr>
                <p:cNvPr id="197" name="Group 130"/>
                <p:cNvGrpSpPr>
                  <a:grpSpLocks/>
                </p:cNvGrpSpPr>
                <p:nvPr/>
              </p:nvGrpSpPr>
              <p:grpSpPr bwMode="auto">
                <a:xfrm>
                  <a:off x="1749" y="1629"/>
                  <a:ext cx="672" cy="1041"/>
                  <a:chOff x="1749" y="1629"/>
                  <a:chExt cx="672" cy="1041"/>
                </a:xfrm>
              </p:grpSpPr>
              <p:sp>
                <p:nvSpPr>
                  <p:cNvPr id="199" name="Line 131"/>
                  <p:cNvSpPr>
                    <a:spLocks noChangeShapeType="1"/>
                  </p:cNvSpPr>
                  <p:nvPr/>
                </p:nvSpPr>
                <p:spPr bwMode="auto">
                  <a:xfrm rot="5094023" flipH="1">
                    <a:off x="2082" y="1677"/>
                    <a:ext cx="384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0" name="Line 132"/>
                  <p:cNvSpPr>
                    <a:spLocks noChangeShapeType="1"/>
                  </p:cNvSpPr>
                  <p:nvPr/>
                </p:nvSpPr>
                <p:spPr bwMode="auto">
                  <a:xfrm rot="20919719" flipH="1">
                    <a:off x="1758" y="1674"/>
                    <a:ext cx="384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1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2109" y="1638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2" name="Line 134"/>
                  <p:cNvSpPr>
                    <a:spLocks noChangeShapeType="1"/>
                  </p:cNvSpPr>
                  <p:nvPr/>
                </p:nvSpPr>
                <p:spPr bwMode="auto">
                  <a:xfrm rot="5094023" flipH="1">
                    <a:off x="2085" y="2334"/>
                    <a:ext cx="384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3" name="Line 135"/>
                  <p:cNvSpPr>
                    <a:spLocks noChangeShapeType="1"/>
                  </p:cNvSpPr>
                  <p:nvPr/>
                </p:nvSpPr>
                <p:spPr bwMode="auto">
                  <a:xfrm rot="20919719" flipH="1">
                    <a:off x="1749" y="2334"/>
                    <a:ext cx="384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8" name="Oval 136"/>
                <p:cNvSpPr>
                  <a:spLocks noChangeArrowheads="1"/>
                </p:cNvSpPr>
                <p:nvPr/>
              </p:nvSpPr>
              <p:spPr bwMode="auto">
                <a:xfrm>
                  <a:off x="1947" y="1311"/>
                  <a:ext cx="327" cy="324"/>
                </a:xfrm>
                <a:prstGeom prst="ellips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3" name="Group 137"/>
              <p:cNvGrpSpPr>
                <a:grpSpLocks/>
              </p:cNvGrpSpPr>
              <p:nvPr/>
            </p:nvGrpSpPr>
            <p:grpSpPr bwMode="auto">
              <a:xfrm>
                <a:off x="3552" y="2593"/>
                <a:ext cx="143" cy="326"/>
                <a:chOff x="1749" y="1311"/>
                <a:chExt cx="672" cy="1359"/>
              </a:xfrm>
            </p:grpSpPr>
            <p:grpSp>
              <p:nvGrpSpPr>
                <p:cNvPr id="190" name="Group 138"/>
                <p:cNvGrpSpPr>
                  <a:grpSpLocks/>
                </p:cNvGrpSpPr>
                <p:nvPr/>
              </p:nvGrpSpPr>
              <p:grpSpPr bwMode="auto">
                <a:xfrm>
                  <a:off x="1749" y="1629"/>
                  <a:ext cx="672" cy="1041"/>
                  <a:chOff x="1749" y="1629"/>
                  <a:chExt cx="672" cy="1041"/>
                </a:xfrm>
              </p:grpSpPr>
              <p:sp>
                <p:nvSpPr>
                  <p:cNvPr id="192" name="Line 139"/>
                  <p:cNvSpPr>
                    <a:spLocks noChangeShapeType="1"/>
                  </p:cNvSpPr>
                  <p:nvPr/>
                </p:nvSpPr>
                <p:spPr bwMode="auto">
                  <a:xfrm rot="5094023" flipH="1">
                    <a:off x="2082" y="1677"/>
                    <a:ext cx="384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66FF33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Line 140"/>
                  <p:cNvSpPr>
                    <a:spLocks noChangeShapeType="1"/>
                  </p:cNvSpPr>
                  <p:nvPr/>
                </p:nvSpPr>
                <p:spPr bwMode="auto">
                  <a:xfrm rot="20919719" flipH="1">
                    <a:off x="1758" y="1674"/>
                    <a:ext cx="384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66FF33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2109" y="1638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66FF33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Line 142"/>
                  <p:cNvSpPr>
                    <a:spLocks noChangeShapeType="1"/>
                  </p:cNvSpPr>
                  <p:nvPr/>
                </p:nvSpPr>
                <p:spPr bwMode="auto">
                  <a:xfrm rot="5094023" flipH="1">
                    <a:off x="2085" y="2334"/>
                    <a:ext cx="384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66FF33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" name="Line 143"/>
                  <p:cNvSpPr>
                    <a:spLocks noChangeShapeType="1"/>
                  </p:cNvSpPr>
                  <p:nvPr/>
                </p:nvSpPr>
                <p:spPr bwMode="auto">
                  <a:xfrm rot="20919719" flipH="1">
                    <a:off x="1749" y="2334"/>
                    <a:ext cx="384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66FF33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1" name="Oval 144"/>
                <p:cNvSpPr>
                  <a:spLocks noChangeArrowheads="1"/>
                </p:cNvSpPr>
                <p:nvPr/>
              </p:nvSpPr>
              <p:spPr bwMode="auto">
                <a:xfrm>
                  <a:off x="1947" y="1311"/>
                  <a:ext cx="327" cy="324"/>
                </a:xfrm>
                <a:prstGeom prst="ellips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4" name="Group 145"/>
              <p:cNvGrpSpPr>
                <a:grpSpLocks/>
              </p:cNvGrpSpPr>
              <p:nvPr/>
            </p:nvGrpSpPr>
            <p:grpSpPr bwMode="auto">
              <a:xfrm>
                <a:off x="3800" y="2593"/>
                <a:ext cx="143" cy="326"/>
                <a:chOff x="1749" y="1311"/>
                <a:chExt cx="672" cy="1359"/>
              </a:xfrm>
            </p:grpSpPr>
            <p:grpSp>
              <p:nvGrpSpPr>
                <p:cNvPr id="183" name="Group 146"/>
                <p:cNvGrpSpPr>
                  <a:grpSpLocks/>
                </p:cNvGrpSpPr>
                <p:nvPr/>
              </p:nvGrpSpPr>
              <p:grpSpPr bwMode="auto">
                <a:xfrm>
                  <a:off x="1749" y="1629"/>
                  <a:ext cx="672" cy="1041"/>
                  <a:chOff x="1749" y="1629"/>
                  <a:chExt cx="672" cy="1041"/>
                </a:xfrm>
              </p:grpSpPr>
              <p:sp>
                <p:nvSpPr>
                  <p:cNvPr id="185" name="Line 147"/>
                  <p:cNvSpPr>
                    <a:spLocks noChangeShapeType="1"/>
                  </p:cNvSpPr>
                  <p:nvPr/>
                </p:nvSpPr>
                <p:spPr bwMode="auto">
                  <a:xfrm rot="5094023" flipH="1">
                    <a:off x="2082" y="1677"/>
                    <a:ext cx="384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66FF33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" name="Line 148"/>
                  <p:cNvSpPr>
                    <a:spLocks noChangeShapeType="1"/>
                  </p:cNvSpPr>
                  <p:nvPr/>
                </p:nvSpPr>
                <p:spPr bwMode="auto">
                  <a:xfrm rot="20919719" flipH="1">
                    <a:off x="1758" y="1674"/>
                    <a:ext cx="384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66FF33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2109" y="1638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66FF33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" name="Line 150"/>
                  <p:cNvSpPr>
                    <a:spLocks noChangeShapeType="1"/>
                  </p:cNvSpPr>
                  <p:nvPr/>
                </p:nvSpPr>
                <p:spPr bwMode="auto">
                  <a:xfrm rot="5094023" flipH="1">
                    <a:off x="2085" y="2334"/>
                    <a:ext cx="384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66FF33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Line 151"/>
                  <p:cNvSpPr>
                    <a:spLocks noChangeShapeType="1"/>
                  </p:cNvSpPr>
                  <p:nvPr/>
                </p:nvSpPr>
                <p:spPr bwMode="auto">
                  <a:xfrm rot="20919719" flipH="1">
                    <a:off x="1749" y="2334"/>
                    <a:ext cx="384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66FF33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4" name="Oval 152"/>
                <p:cNvSpPr>
                  <a:spLocks noChangeArrowheads="1"/>
                </p:cNvSpPr>
                <p:nvPr/>
              </p:nvSpPr>
              <p:spPr bwMode="auto">
                <a:xfrm>
                  <a:off x="1947" y="1311"/>
                  <a:ext cx="327" cy="324"/>
                </a:xfrm>
                <a:prstGeom prst="ellips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67" name="Text Box 162"/>
            <p:cNvSpPr txBox="1">
              <a:spLocks noChangeArrowheads="1"/>
            </p:cNvSpPr>
            <p:nvPr/>
          </p:nvSpPr>
          <p:spPr bwMode="auto">
            <a:xfrm>
              <a:off x="3562" y="1111"/>
              <a:ext cx="343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u="sng" dirty="0" smtClean="0"/>
                <a:t>T1</a:t>
              </a:r>
              <a:endParaRPr lang="en-US" sz="2400" b="1" u="sng" dirty="0"/>
            </a:p>
          </p:txBody>
        </p:sp>
      </p:grpSp>
      <p:sp>
        <p:nvSpPr>
          <p:cNvPr id="218" name="Oval 164"/>
          <p:cNvSpPr>
            <a:spLocks noChangeArrowheads="1"/>
          </p:cNvSpPr>
          <p:nvPr/>
        </p:nvSpPr>
        <p:spPr bwMode="auto">
          <a:xfrm>
            <a:off x="1752600" y="4038600"/>
            <a:ext cx="349250" cy="8255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" name="Line 106"/>
          <p:cNvSpPr>
            <a:spLocks noChangeShapeType="1"/>
          </p:cNvSpPr>
          <p:nvPr/>
        </p:nvSpPr>
        <p:spPr bwMode="auto">
          <a:xfrm flipV="1">
            <a:off x="2133600" y="4038599"/>
            <a:ext cx="2057400" cy="45719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" name="Line 140"/>
          <p:cNvSpPr>
            <a:spLocks noChangeShapeType="1"/>
          </p:cNvSpPr>
          <p:nvPr/>
        </p:nvSpPr>
        <p:spPr bwMode="auto">
          <a:xfrm rot="20919719" flipH="1">
            <a:off x="1115879" y="5407876"/>
            <a:ext cx="129722" cy="109674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" name="Line 140"/>
          <p:cNvSpPr>
            <a:spLocks noChangeShapeType="1"/>
          </p:cNvSpPr>
          <p:nvPr/>
        </p:nvSpPr>
        <p:spPr bwMode="auto">
          <a:xfrm rot="20919719" flipH="1">
            <a:off x="632379" y="4246438"/>
            <a:ext cx="129722" cy="109674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3" name="Line 141"/>
          <p:cNvSpPr>
            <a:spLocks noChangeShapeType="1"/>
          </p:cNvSpPr>
          <p:nvPr/>
        </p:nvSpPr>
        <p:spPr bwMode="auto">
          <a:xfrm>
            <a:off x="750953" y="4232728"/>
            <a:ext cx="0" cy="255906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" name="Line 142"/>
          <p:cNvSpPr>
            <a:spLocks noChangeShapeType="1"/>
          </p:cNvSpPr>
          <p:nvPr/>
        </p:nvSpPr>
        <p:spPr bwMode="auto">
          <a:xfrm rot="5094023" flipH="1">
            <a:off x="734590" y="4503965"/>
            <a:ext cx="146232" cy="97291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" name="Line 143"/>
          <p:cNvSpPr>
            <a:spLocks noChangeShapeType="1"/>
          </p:cNvSpPr>
          <p:nvPr/>
        </p:nvSpPr>
        <p:spPr bwMode="auto">
          <a:xfrm rot="20919719" flipH="1">
            <a:off x="629339" y="4497774"/>
            <a:ext cx="129722" cy="109674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" name="Oval 144"/>
          <p:cNvSpPr>
            <a:spLocks noChangeArrowheads="1"/>
          </p:cNvSpPr>
          <p:nvPr/>
        </p:nvSpPr>
        <p:spPr bwMode="auto">
          <a:xfrm>
            <a:off x="696227" y="4108202"/>
            <a:ext cx="110466" cy="123383"/>
          </a:xfrm>
          <a:prstGeom prst="ellips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" name="Line 139"/>
          <p:cNvSpPr>
            <a:spLocks noChangeShapeType="1"/>
          </p:cNvSpPr>
          <p:nvPr/>
        </p:nvSpPr>
        <p:spPr bwMode="auto">
          <a:xfrm rot="5094023" flipH="1">
            <a:off x="760031" y="4277268"/>
            <a:ext cx="146232" cy="97291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" name="Line 140"/>
          <p:cNvSpPr>
            <a:spLocks noChangeShapeType="1"/>
          </p:cNvSpPr>
          <p:nvPr/>
        </p:nvSpPr>
        <p:spPr bwMode="auto">
          <a:xfrm rot="20919719" flipH="1">
            <a:off x="1762271" y="4272710"/>
            <a:ext cx="129722" cy="109674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" name="Line 141"/>
          <p:cNvSpPr>
            <a:spLocks noChangeShapeType="1"/>
          </p:cNvSpPr>
          <p:nvPr/>
        </p:nvSpPr>
        <p:spPr bwMode="auto">
          <a:xfrm>
            <a:off x="1880845" y="4259000"/>
            <a:ext cx="0" cy="255906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0" name="Line 142"/>
          <p:cNvSpPr>
            <a:spLocks noChangeShapeType="1"/>
          </p:cNvSpPr>
          <p:nvPr/>
        </p:nvSpPr>
        <p:spPr bwMode="auto">
          <a:xfrm rot="5094023" flipH="1">
            <a:off x="1864482" y="4530237"/>
            <a:ext cx="146232" cy="97291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" name="Line 143"/>
          <p:cNvSpPr>
            <a:spLocks noChangeShapeType="1"/>
          </p:cNvSpPr>
          <p:nvPr/>
        </p:nvSpPr>
        <p:spPr bwMode="auto">
          <a:xfrm rot="20919719" flipH="1">
            <a:off x="1759231" y="4524046"/>
            <a:ext cx="129722" cy="109674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2" name="Oval 144"/>
          <p:cNvSpPr>
            <a:spLocks noChangeArrowheads="1"/>
          </p:cNvSpPr>
          <p:nvPr/>
        </p:nvSpPr>
        <p:spPr bwMode="auto">
          <a:xfrm>
            <a:off x="1826119" y="4134474"/>
            <a:ext cx="110466" cy="123383"/>
          </a:xfrm>
          <a:prstGeom prst="ellips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Line 139"/>
          <p:cNvSpPr>
            <a:spLocks noChangeShapeType="1"/>
          </p:cNvSpPr>
          <p:nvPr/>
        </p:nvSpPr>
        <p:spPr bwMode="auto">
          <a:xfrm rot="5094023" flipH="1">
            <a:off x="1889923" y="4303540"/>
            <a:ext cx="146232" cy="97291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4" name="AutoShape 108"/>
          <p:cNvSpPr>
            <a:spLocks noChangeArrowheads="1"/>
          </p:cNvSpPr>
          <p:nvPr/>
        </p:nvSpPr>
        <p:spPr bwMode="auto">
          <a:xfrm>
            <a:off x="0" y="2514600"/>
            <a:ext cx="2662238" cy="2455863"/>
          </a:xfrm>
          <a:prstGeom prst="triangle">
            <a:avLst>
              <a:gd name="adj" fmla="val 50000"/>
            </a:avLst>
          </a:prstGeom>
          <a:noFill/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82058" tIns="41029" rIns="82058" bIns="41029" anchor="ctr"/>
          <a:lstStyle/>
          <a:p>
            <a:pPr algn="ctr" defTabSz="820738" eaLnBrk="0" hangingPunct="0"/>
            <a:endParaRPr lang="en-US" sz="22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431800" y="584200"/>
          <a:ext cx="8280400" cy="559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Example: China 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1950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943600" y="1600200"/>
            <a:ext cx="1447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F3D"/>
                </a:solidFill>
              </a:rPr>
              <a:t>Women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057400" y="1828800"/>
            <a:ext cx="1447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Men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0" y="5943600"/>
            <a:ext cx="7162800" cy="457200"/>
            <a:chOff x="960" y="3744"/>
            <a:chExt cx="4512" cy="288"/>
          </a:xfrm>
        </p:grpSpPr>
        <p:sp>
          <p:nvSpPr>
            <p:cNvPr id="79879" name="Text Box 7"/>
            <p:cNvSpPr txBox="1">
              <a:spLocks noChangeArrowheads="1"/>
            </p:cNvSpPr>
            <p:nvPr/>
          </p:nvSpPr>
          <p:spPr bwMode="auto">
            <a:xfrm>
              <a:off x="3552" y="3744"/>
              <a:ext cx="48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5 %</a:t>
              </a:r>
            </a:p>
          </p:txBody>
        </p:sp>
        <p:sp>
          <p:nvSpPr>
            <p:cNvPr id="79880" name="Text Box 8"/>
            <p:cNvSpPr txBox="1">
              <a:spLocks noChangeArrowheads="1"/>
            </p:cNvSpPr>
            <p:nvPr/>
          </p:nvSpPr>
          <p:spPr bwMode="auto">
            <a:xfrm>
              <a:off x="1584" y="3744"/>
              <a:ext cx="67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10 %</a:t>
              </a:r>
            </a:p>
          </p:txBody>
        </p:sp>
        <p:sp>
          <p:nvSpPr>
            <p:cNvPr id="79881" name="Text Box 9"/>
            <p:cNvSpPr txBox="1">
              <a:spLocks noChangeArrowheads="1"/>
            </p:cNvSpPr>
            <p:nvPr/>
          </p:nvSpPr>
          <p:spPr bwMode="auto">
            <a:xfrm>
              <a:off x="960" y="3744"/>
              <a:ext cx="67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15 %</a:t>
              </a:r>
            </a:p>
          </p:txBody>
        </p:sp>
        <p:sp>
          <p:nvSpPr>
            <p:cNvPr id="79882" name="Text Box 10"/>
            <p:cNvSpPr txBox="1">
              <a:spLocks noChangeArrowheads="1"/>
            </p:cNvSpPr>
            <p:nvPr/>
          </p:nvSpPr>
          <p:spPr bwMode="auto">
            <a:xfrm>
              <a:off x="4128" y="3744"/>
              <a:ext cx="67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10 %</a:t>
              </a:r>
            </a:p>
          </p:txBody>
        </p:sp>
        <p:sp>
          <p:nvSpPr>
            <p:cNvPr id="79883" name="Text Box 11"/>
            <p:cNvSpPr txBox="1">
              <a:spLocks noChangeArrowheads="1"/>
            </p:cNvSpPr>
            <p:nvPr/>
          </p:nvSpPr>
          <p:spPr bwMode="auto">
            <a:xfrm>
              <a:off x="4800" y="3744"/>
              <a:ext cx="67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15 %</a:t>
              </a:r>
            </a:p>
          </p:txBody>
        </p:sp>
        <p:sp>
          <p:nvSpPr>
            <p:cNvPr id="79884" name="Text Box 12"/>
            <p:cNvSpPr txBox="1">
              <a:spLocks noChangeArrowheads="1"/>
            </p:cNvSpPr>
            <p:nvPr/>
          </p:nvSpPr>
          <p:spPr bwMode="auto">
            <a:xfrm>
              <a:off x="2304" y="3744"/>
              <a:ext cx="48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5 %</a:t>
              </a:r>
            </a:p>
          </p:txBody>
        </p:sp>
      </p:grp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6248400" y="29718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431800" y="584200"/>
          <a:ext cx="8280400" cy="559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Example: China 1975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943600" y="1600200"/>
            <a:ext cx="1447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F3D"/>
                </a:solidFill>
              </a:rPr>
              <a:t>Women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057400" y="1828800"/>
            <a:ext cx="1447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Men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0" y="5943600"/>
            <a:ext cx="7162800" cy="457200"/>
            <a:chOff x="960" y="3744"/>
            <a:chExt cx="4512" cy="288"/>
          </a:xfrm>
        </p:grpSpPr>
        <p:sp>
          <p:nvSpPr>
            <p:cNvPr id="79879" name="Text Box 7"/>
            <p:cNvSpPr txBox="1">
              <a:spLocks noChangeArrowheads="1"/>
            </p:cNvSpPr>
            <p:nvPr/>
          </p:nvSpPr>
          <p:spPr bwMode="auto">
            <a:xfrm>
              <a:off x="3552" y="3744"/>
              <a:ext cx="48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5 %</a:t>
              </a:r>
            </a:p>
          </p:txBody>
        </p:sp>
        <p:sp>
          <p:nvSpPr>
            <p:cNvPr id="79880" name="Text Box 8"/>
            <p:cNvSpPr txBox="1">
              <a:spLocks noChangeArrowheads="1"/>
            </p:cNvSpPr>
            <p:nvPr/>
          </p:nvSpPr>
          <p:spPr bwMode="auto">
            <a:xfrm>
              <a:off x="1584" y="3744"/>
              <a:ext cx="67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10 %</a:t>
              </a:r>
            </a:p>
          </p:txBody>
        </p:sp>
        <p:sp>
          <p:nvSpPr>
            <p:cNvPr id="79881" name="Text Box 9"/>
            <p:cNvSpPr txBox="1">
              <a:spLocks noChangeArrowheads="1"/>
            </p:cNvSpPr>
            <p:nvPr/>
          </p:nvSpPr>
          <p:spPr bwMode="auto">
            <a:xfrm>
              <a:off x="960" y="3744"/>
              <a:ext cx="67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15 %</a:t>
              </a:r>
            </a:p>
          </p:txBody>
        </p:sp>
        <p:sp>
          <p:nvSpPr>
            <p:cNvPr id="79882" name="Text Box 10"/>
            <p:cNvSpPr txBox="1">
              <a:spLocks noChangeArrowheads="1"/>
            </p:cNvSpPr>
            <p:nvPr/>
          </p:nvSpPr>
          <p:spPr bwMode="auto">
            <a:xfrm>
              <a:off x="4128" y="3744"/>
              <a:ext cx="67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10 %</a:t>
              </a:r>
            </a:p>
          </p:txBody>
        </p:sp>
        <p:sp>
          <p:nvSpPr>
            <p:cNvPr id="79883" name="Text Box 11"/>
            <p:cNvSpPr txBox="1">
              <a:spLocks noChangeArrowheads="1"/>
            </p:cNvSpPr>
            <p:nvPr/>
          </p:nvSpPr>
          <p:spPr bwMode="auto">
            <a:xfrm>
              <a:off x="4800" y="3744"/>
              <a:ext cx="67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15 %</a:t>
              </a:r>
            </a:p>
          </p:txBody>
        </p:sp>
        <p:sp>
          <p:nvSpPr>
            <p:cNvPr id="79884" name="Text Box 12"/>
            <p:cNvSpPr txBox="1">
              <a:spLocks noChangeArrowheads="1"/>
            </p:cNvSpPr>
            <p:nvPr/>
          </p:nvSpPr>
          <p:spPr bwMode="auto">
            <a:xfrm>
              <a:off x="2304" y="3744"/>
              <a:ext cx="48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5 %</a:t>
              </a:r>
            </a:p>
          </p:txBody>
        </p:sp>
      </p:grp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6248400" y="29718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demography of 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Demographic study of older populations</a:t>
            </a:r>
          </a:p>
          <a:p>
            <a:pPr lvl="1"/>
            <a:r>
              <a:rPr lang="en-US" dirty="0" smtClean="0"/>
              <a:t>Their size and composition</a:t>
            </a:r>
          </a:p>
          <a:p>
            <a:pPr lvl="1"/>
            <a:r>
              <a:rPr lang="en-US" dirty="0" smtClean="0"/>
              <a:t>Their mortality and morbidity</a:t>
            </a:r>
          </a:p>
          <a:p>
            <a:pPr lvl="1"/>
            <a:r>
              <a:rPr lang="en-US" dirty="0" smtClean="0"/>
              <a:t>The causes of demographic change among older populations</a:t>
            </a:r>
          </a:p>
          <a:p>
            <a:pPr lvl="1"/>
            <a:r>
              <a:rPr lang="en-US" dirty="0" smtClean="0"/>
              <a:t>The consequences of demographic change among older populations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61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279400" y="508000"/>
          <a:ext cx="8585200" cy="578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76400" y="6248400"/>
            <a:ext cx="7162800" cy="457200"/>
            <a:chOff x="960" y="3744"/>
            <a:chExt cx="4512" cy="288"/>
          </a:xfrm>
        </p:grpSpPr>
        <p:sp>
          <p:nvSpPr>
            <p:cNvPr id="80900" name="Text Box 4"/>
            <p:cNvSpPr txBox="1">
              <a:spLocks noChangeArrowheads="1"/>
            </p:cNvSpPr>
            <p:nvPr/>
          </p:nvSpPr>
          <p:spPr bwMode="auto">
            <a:xfrm>
              <a:off x="3552" y="3744"/>
              <a:ext cx="48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5 %</a:t>
              </a:r>
            </a:p>
          </p:txBody>
        </p:sp>
        <p:sp>
          <p:nvSpPr>
            <p:cNvPr id="80901" name="Text Box 5"/>
            <p:cNvSpPr txBox="1">
              <a:spLocks noChangeArrowheads="1"/>
            </p:cNvSpPr>
            <p:nvPr/>
          </p:nvSpPr>
          <p:spPr bwMode="auto">
            <a:xfrm>
              <a:off x="1584" y="3744"/>
              <a:ext cx="67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10 %</a:t>
              </a:r>
            </a:p>
          </p:txBody>
        </p:sp>
        <p:sp>
          <p:nvSpPr>
            <p:cNvPr id="80902" name="Text Box 6"/>
            <p:cNvSpPr txBox="1">
              <a:spLocks noChangeArrowheads="1"/>
            </p:cNvSpPr>
            <p:nvPr/>
          </p:nvSpPr>
          <p:spPr bwMode="auto">
            <a:xfrm>
              <a:off x="960" y="3744"/>
              <a:ext cx="67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15 %</a:t>
              </a:r>
            </a:p>
          </p:txBody>
        </p:sp>
        <p:sp>
          <p:nvSpPr>
            <p:cNvPr id="80903" name="Text Box 7"/>
            <p:cNvSpPr txBox="1">
              <a:spLocks noChangeArrowheads="1"/>
            </p:cNvSpPr>
            <p:nvPr/>
          </p:nvSpPr>
          <p:spPr bwMode="auto">
            <a:xfrm>
              <a:off x="4128" y="3744"/>
              <a:ext cx="67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10 %</a:t>
              </a:r>
            </a:p>
          </p:txBody>
        </p:sp>
        <p:sp>
          <p:nvSpPr>
            <p:cNvPr id="80904" name="Text Box 8"/>
            <p:cNvSpPr txBox="1">
              <a:spLocks noChangeArrowheads="1"/>
            </p:cNvSpPr>
            <p:nvPr/>
          </p:nvSpPr>
          <p:spPr bwMode="auto">
            <a:xfrm>
              <a:off x="4800" y="3744"/>
              <a:ext cx="67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15 %</a:t>
              </a:r>
            </a:p>
          </p:txBody>
        </p:sp>
        <p:sp>
          <p:nvSpPr>
            <p:cNvPr id="80905" name="Text Box 9"/>
            <p:cNvSpPr txBox="1">
              <a:spLocks noChangeArrowheads="1"/>
            </p:cNvSpPr>
            <p:nvPr/>
          </p:nvSpPr>
          <p:spPr bwMode="auto">
            <a:xfrm>
              <a:off x="2304" y="3744"/>
              <a:ext cx="48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5 %</a:t>
              </a:r>
            </a:p>
          </p:txBody>
        </p:sp>
      </p:grp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China, 2000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2819400" y="838200"/>
            <a:ext cx="1447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Men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6019800" y="762000"/>
            <a:ext cx="1447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F3D"/>
                </a:solidFill>
              </a:rPr>
              <a:t>Women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431800" y="685800"/>
          <a:ext cx="8128000" cy="538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1600" y="5943600"/>
            <a:ext cx="7162800" cy="457200"/>
            <a:chOff x="960" y="3744"/>
            <a:chExt cx="4512" cy="288"/>
          </a:xfrm>
        </p:grpSpPr>
        <p:sp>
          <p:nvSpPr>
            <p:cNvPr id="81924" name="Text Box 4"/>
            <p:cNvSpPr txBox="1">
              <a:spLocks noChangeArrowheads="1"/>
            </p:cNvSpPr>
            <p:nvPr/>
          </p:nvSpPr>
          <p:spPr bwMode="auto">
            <a:xfrm>
              <a:off x="3552" y="3744"/>
              <a:ext cx="48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5 %</a:t>
              </a:r>
            </a:p>
          </p:txBody>
        </p:sp>
        <p:sp>
          <p:nvSpPr>
            <p:cNvPr id="81925" name="Text Box 5"/>
            <p:cNvSpPr txBox="1">
              <a:spLocks noChangeArrowheads="1"/>
            </p:cNvSpPr>
            <p:nvPr/>
          </p:nvSpPr>
          <p:spPr bwMode="auto">
            <a:xfrm>
              <a:off x="1584" y="3744"/>
              <a:ext cx="67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10 %</a:t>
              </a:r>
            </a:p>
          </p:txBody>
        </p:sp>
        <p:sp>
          <p:nvSpPr>
            <p:cNvPr id="81926" name="Text Box 6"/>
            <p:cNvSpPr txBox="1">
              <a:spLocks noChangeArrowheads="1"/>
            </p:cNvSpPr>
            <p:nvPr/>
          </p:nvSpPr>
          <p:spPr bwMode="auto">
            <a:xfrm>
              <a:off x="960" y="3744"/>
              <a:ext cx="67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15 %</a:t>
              </a:r>
            </a:p>
          </p:txBody>
        </p:sp>
        <p:sp>
          <p:nvSpPr>
            <p:cNvPr id="81927" name="Text Box 7"/>
            <p:cNvSpPr txBox="1">
              <a:spLocks noChangeArrowheads="1"/>
            </p:cNvSpPr>
            <p:nvPr/>
          </p:nvSpPr>
          <p:spPr bwMode="auto">
            <a:xfrm>
              <a:off x="4128" y="3744"/>
              <a:ext cx="67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10 %</a:t>
              </a:r>
            </a:p>
          </p:txBody>
        </p:sp>
        <p:sp>
          <p:nvSpPr>
            <p:cNvPr id="81928" name="Text Box 8"/>
            <p:cNvSpPr txBox="1">
              <a:spLocks noChangeArrowheads="1"/>
            </p:cNvSpPr>
            <p:nvPr/>
          </p:nvSpPr>
          <p:spPr bwMode="auto">
            <a:xfrm>
              <a:off x="4800" y="3744"/>
              <a:ext cx="67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15 %</a:t>
              </a:r>
            </a:p>
          </p:txBody>
        </p:sp>
        <p:sp>
          <p:nvSpPr>
            <p:cNvPr id="81929" name="Text Box 9"/>
            <p:cNvSpPr txBox="1">
              <a:spLocks noChangeArrowheads="1"/>
            </p:cNvSpPr>
            <p:nvPr/>
          </p:nvSpPr>
          <p:spPr bwMode="auto">
            <a:xfrm>
              <a:off x="2304" y="3744"/>
              <a:ext cx="48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5 %</a:t>
              </a:r>
            </a:p>
          </p:txBody>
        </p:sp>
      </p:grp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China 2025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1600200" y="1066800"/>
            <a:ext cx="1447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Men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6705600" y="990600"/>
            <a:ext cx="1447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F3D"/>
                </a:solidFill>
              </a:rPr>
              <a:t>Women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431800" y="684213"/>
          <a:ext cx="8204200" cy="543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5943600"/>
            <a:ext cx="7162800" cy="457200"/>
            <a:chOff x="960" y="3744"/>
            <a:chExt cx="4512" cy="288"/>
          </a:xfrm>
        </p:grpSpPr>
        <p:sp>
          <p:nvSpPr>
            <p:cNvPr id="82948" name="Text Box 4"/>
            <p:cNvSpPr txBox="1">
              <a:spLocks noChangeArrowheads="1"/>
            </p:cNvSpPr>
            <p:nvPr/>
          </p:nvSpPr>
          <p:spPr bwMode="auto">
            <a:xfrm>
              <a:off x="3552" y="3744"/>
              <a:ext cx="48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5 %</a:t>
              </a:r>
            </a:p>
          </p:txBody>
        </p:sp>
        <p:sp>
          <p:nvSpPr>
            <p:cNvPr id="82949" name="Text Box 5"/>
            <p:cNvSpPr txBox="1">
              <a:spLocks noChangeArrowheads="1"/>
            </p:cNvSpPr>
            <p:nvPr/>
          </p:nvSpPr>
          <p:spPr bwMode="auto">
            <a:xfrm>
              <a:off x="1584" y="3744"/>
              <a:ext cx="67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10 %</a:t>
              </a:r>
            </a:p>
          </p:txBody>
        </p:sp>
        <p:sp>
          <p:nvSpPr>
            <p:cNvPr id="82950" name="Text Box 6"/>
            <p:cNvSpPr txBox="1">
              <a:spLocks noChangeArrowheads="1"/>
            </p:cNvSpPr>
            <p:nvPr/>
          </p:nvSpPr>
          <p:spPr bwMode="auto">
            <a:xfrm>
              <a:off x="960" y="3744"/>
              <a:ext cx="67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15 %</a:t>
              </a:r>
            </a:p>
          </p:txBody>
        </p:sp>
        <p:sp>
          <p:nvSpPr>
            <p:cNvPr id="82951" name="Text Box 7"/>
            <p:cNvSpPr txBox="1">
              <a:spLocks noChangeArrowheads="1"/>
            </p:cNvSpPr>
            <p:nvPr/>
          </p:nvSpPr>
          <p:spPr bwMode="auto">
            <a:xfrm>
              <a:off x="4128" y="3744"/>
              <a:ext cx="67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10 %</a:t>
              </a:r>
            </a:p>
          </p:txBody>
        </p:sp>
        <p:sp>
          <p:nvSpPr>
            <p:cNvPr id="82952" name="Text Box 8"/>
            <p:cNvSpPr txBox="1">
              <a:spLocks noChangeArrowheads="1"/>
            </p:cNvSpPr>
            <p:nvPr/>
          </p:nvSpPr>
          <p:spPr bwMode="auto">
            <a:xfrm>
              <a:off x="4800" y="3744"/>
              <a:ext cx="67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15 %</a:t>
              </a:r>
            </a:p>
          </p:txBody>
        </p:sp>
        <p:sp>
          <p:nvSpPr>
            <p:cNvPr id="82953" name="Text Box 9"/>
            <p:cNvSpPr txBox="1">
              <a:spLocks noChangeArrowheads="1"/>
            </p:cNvSpPr>
            <p:nvPr/>
          </p:nvSpPr>
          <p:spPr bwMode="auto">
            <a:xfrm>
              <a:off x="2304" y="3744"/>
              <a:ext cx="48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5 %</a:t>
              </a:r>
            </a:p>
          </p:txBody>
        </p:sp>
      </p:grp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China, 2050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1600200" y="990600"/>
            <a:ext cx="1447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Men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7315200" y="914400"/>
            <a:ext cx="1447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F3D"/>
                </a:solidFill>
              </a:rPr>
              <a:t>Women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431800" y="965200"/>
          <a:ext cx="82931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hangingPunct="0"/>
            <a:r>
              <a:rPr lang="en-US" sz="3200" b="1" dirty="0" smtClean="0"/>
              <a:t>As </a:t>
            </a:r>
            <a:r>
              <a:rPr lang="en-US" sz="3200" b="1" dirty="0"/>
              <a:t>fertility declines, the percent old increases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3048000" y="1600200"/>
            <a:ext cx="24399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</a:rPr>
              <a:t>Total Fertility Rate</a:t>
            </a:r>
          </a:p>
        </p:txBody>
      </p:sp>
      <p:sp>
        <p:nvSpPr>
          <p:cNvPr id="143365" name="Line 5"/>
          <p:cNvSpPr>
            <a:spLocks noChangeShapeType="1"/>
          </p:cNvSpPr>
          <p:nvPr/>
        </p:nvSpPr>
        <p:spPr bwMode="auto">
          <a:xfrm flipH="1">
            <a:off x="3200400" y="2057400"/>
            <a:ext cx="573088" cy="6000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4114800" y="4495800"/>
            <a:ext cx="27289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Percent 60 and older</a:t>
            </a:r>
          </a:p>
        </p:txBody>
      </p:sp>
      <p:sp>
        <p:nvSpPr>
          <p:cNvPr id="143367" name="Line 7"/>
          <p:cNvSpPr>
            <a:spLocks noChangeShapeType="1"/>
          </p:cNvSpPr>
          <p:nvPr/>
        </p:nvSpPr>
        <p:spPr bwMode="auto">
          <a:xfrm flipH="1" flipV="1">
            <a:off x="4191000" y="4038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68" name="Line 8"/>
          <p:cNvSpPr>
            <a:spLocks noChangeShapeType="1"/>
          </p:cNvSpPr>
          <p:nvPr/>
        </p:nvSpPr>
        <p:spPr bwMode="auto">
          <a:xfrm flipH="1">
            <a:off x="1371600" y="3810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Remember Vietnam</a:t>
            </a:r>
            <a:endParaRPr lang="en-US" sz="28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81000" y="762000"/>
          <a:ext cx="8229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1295400" y="4495800"/>
            <a:ext cx="1066800" cy="381000"/>
          </a:xfrm>
          <a:prstGeom prst="straightConnector1">
            <a:avLst/>
          </a:prstGeom>
          <a:ln w="38100">
            <a:solidFill>
              <a:schemeClr val="accent5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62200" y="4724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Epidemiological change in the past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04800" y="685800"/>
          <a:ext cx="8077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228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Age distribution for Viet Nam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04800" y="685800"/>
          <a:ext cx="8077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228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Age distribution for Viet Nam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04800" y="685800"/>
          <a:ext cx="8077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228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Age distribution for Viet Nam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04800" y="685800"/>
          <a:ext cx="8077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228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Age distribution for Viet Nam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04800" y="685800"/>
          <a:ext cx="8077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228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Age distribution for Viet Nam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85931"/>
              </p:ext>
            </p:extLst>
          </p:nvPr>
        </p:nvGraphicFramePr>
        <p:xfrm>
          <a:off x="431800" y="965200"/>
          <a:ext cx="82931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hangingPunct="0"/>
            <a:r>
              <a:rPr lang="en-US" sz="2400" b="1" dirty="0" smtClean="0"/>
              <a:t>Population aging : The process of growth in the number and percent of older persons within a population</a:t>
            </a:r>
            <a:endParaRPr lang="en-US" sz="2400" b="1" dirty="0"/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4114800" y="4495800"/>
            <a:ext cx="27289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Percent 60 and older</a:t>
            </a:r>
          </a:p>
        </p:txBody>
      </p:sp>
      <p:sp>
        <p:nvSpPr>
          <p:cNvPr id="143367" name="Line 7"/>
          <p:cNvSpPr>
            <a:spLocks noChangeShapeType="1"/>
          </p:cNvSpPr>
          <p:nvPr/>
        </p:nvSpPr>
        <p:spPr bwMode="auto">
          <a:xfrm flipH="1" flipV="1">
            <a:off x="4191000" y="4038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293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04800" y="685800"/>
          <a:ext cx="8077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228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Age distribution for Viet Nam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04800" y="685800"/>
          <a:ext cx="8077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228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Age distribution for Viet Nam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04800" y="685800"/>
          <a:ext cx="8077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228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Age distribution for Viet Nam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04800" y="685800"/>
          <a:ext cx="8077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228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Age distribution for Viet Nam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04800" y="685800"/>
          <a:ext cx="8077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228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Age distribution for Viet Nam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04800" y="685800"/>
          <a:ext cx="8077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228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Age distribution for Viet Nam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04800" y="685800"/>
          <a:ext cx="8077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228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Age distribution for Viet Nam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04800" y="685800"/>
          <a:ext cx="8077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228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Age distribution for Viet Nam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431800" y="965200"/>
          <a:ext cx="82931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hangingPunct="0"/>
            <a:r>
              <a:rPr lang="en-US" sz="3200" b="1" dirty="0" smtClean="0"/>
              <a:t>Viet Nam</a:t>
            </a:r>
            <a:endParaRPr lang="en-US" sz="3200" b="1" dirty="0"/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3048000" y="1600200"/>
            <a:ext cx="24399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</a:rPr>
              <a:t>Total Fertility Rate</a:t>
            </a:r>
          </a:p>
        </p:txBody>
      </p:sp>
      <p:sp>
        <p:nvSpPr>
          <p:cNvPr id="143365" name="Line 5"/>
          <p:cNvSpPr>
            <a:spLocks noChangeShapeType="1"/>
          </p:cNvSpPr>
          <p:nvPr/>
        </p:nvSpPr>
        <p:spPr bwMode="auto">
          <a:xfrm flipH="1">
            <a:off x="3200400" y="2057400"/>
            <a:ext cx="573088" cy="6000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4876800" y="5105400"/>
            <a:ext cx="27289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Percent 60 and older</a:t>
            </a:r>
          </a:p>
        </p:txBody>
      </p:sp>
      <p:sp>
        <p:nvSpPr>
          <p:cNvPr id="143367" name="Line 7"/>
          <p:cNvSpPr>
            <a:spLocks noChangeShapeType="1"/>
          </p:cNvSpPr>
          <p:nvPr/>
        </p:nvSpPr>
        <p:spPr bwMode="auto">
          <a:xfrm flipH="1" flipV="1">
            <a:off x="3810000" y="4953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68" name="Line 8"/>
          <p:cNvSpPr>
            <a:spLocks noChangeShapeType="1"/>
          </p:cNvSpPr>
          <p:nvPr/>
        </p:nvSpPr>
        <p:spPr bwMode="auto">
          <a:xfrm flipH="1">
            <a:off x="1371600" y="3810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7800" y="3962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Assuming stable fertility into the future.</a:t>
            </a:r>
            <a:endParaRPr lang="en-US" b="1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228600" y="1474086"/>
            <a:ext cx="85344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 smtClean="0">
                <a:solidFill>
                  <a:srgbClr val="000099"/>
                </a:solidFill>
              </a:rPr>
              <a:t>RETOOLING HEALTH </a:t>
            </a:r>
            <a:r>
              <a:rPr lang="en-US" sz="2000" b="1" dirty="0">
                <a:solidFill>
                  <a:srgbClr val="000099"/>
                </a:solidFill>
              </a:rPr>
              <a:t>CARE SYSTEMS </a:t>
            </a:r>
          </a:p>
          <a:p>
            <a:pPr marL="342900" indent="-342900">
              <a:spcBef>
                <a:spcPct val="50000"/>
              </a:spcBef>
            </a:pPr>
            <a:endParaRPr lang="en-US" sz="2000" b="1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US" b="1" dirty="0"/>
              <a:t>	In most of the world, health care systems have been designed around a particular set of needs, e.g.:</a:t>
            </a:r>
          </a:p>
          <a:p>
            <a:pPr marL="342900" indent="-342900">
              <a:spcBef>
                <a:spcPct val="50000"/>
              </a:spcBef>
            </a:pPr>
            <a:r>
              <a:rPr lang="en-US" b="1" dirty="0"/>
              <a:t>		child and maternal health</a:t>
            </a:r>
          </a:p>
          <a:p>
            <a:pPr marL="342900" indent="-342900">
              <a:spcBef>
                <a:spcPct val="50000"/>
              </a:spcBef>
            </a:pPr>
            <a:r>
              <a:rPr lang="en-US" b="1" dirty="0"/>
              <a:t>		infectious and communicable disease</a:t>
            </a:r>
          </a:p>
          <a:p>
            <a:pPr marL="342900" indent="-342900">
              <a:spcBef>
                <a:spcPct val="50000"/>
              </a:spcBef>
            </a:pPr>
            <a:r>
              <a:rPr lang="en-US" b="1" dirty="0"/>
              <a:t> </a:t>
            </a:r>
          </a:p>
          <a:p>
            <a:pPr marL="342900" indent="-342900">
              <a:spcBef>
                <a:spcPct val="50000"/>
              </a:spcBef>
            </a:pPr>
            <a:endParaRPr lang="en-US" b="1" dirty="0"/>
          </a:p>
          <a:p>
            <a:pPr marL="342900" indent="-342900">
              <a:spcBef>
                <a:spcPct val="50000"/>
              </a:spcBef>
            </a:pPr>
            <a:r>
              <a:rPr lang="en-US" b="1" dirty="0"/>
              <a:t>	An aging world requires a change in health care philosophy toward</a:t>
            </a:r>
          </a:p>
          <a:p>
            <a:pPr marL="342900" indent="-342900">
              <a:spcBef>
                <a:spcPct val="50000"/>
              </a:spcBef>
            </a:pPr>
            <a:r>
              <a:rPr lang="en-US" b="1" dirty="0"/>
              <a:t>		degenerative disease</a:t>
            </a:r>
          </a:p>
          <a:p>
            <a:pPr marL="342900" indent="-342900">
              <a:spcBef>
                <a:spcPct val="50000"/>
              </a:spcBef>
            </a:pPr>
            <a:r>
              <a:rPr lang="en-US" b="1" dirty="0"/>
              <a:t>		long-term care</a:t>
            </a:r>
          </a:p>
          <a:p>
            <a:pPr marL="342900" indent="-342900">
              <a:spcBef>
                <a:spcPct val="50000"/>
              </a:spcBef>
            </a:pPr>
            <a:endParaRPr lang="en-US" dirty="0"/>
          </a:p>
          <a:p>
            <a:pPr marL="342900" indent="-342900">
              <a:spcBef>
                <a:spcPct val="50000"/>
              </a:spcBef>
            </a:pPr>
            <a:r>
              <a:rPr lang="en-US" dirty="0"/>
              <a:t>   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200" dirty="0" smtClean="0"/>
              <a:t>Possible implications of global population aging for public health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Global Average Annual Growth Rates</a:t>
            </a:r>
            <a:endParaRPr lang="en-US" sz="32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371600"/>
          <a:ext cx="85344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85344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 smtClean="0">
                <a:solidFill>
                  <a:srgbClr val="000099"/>
                </a:solidFill>
              </a:rPr>
              <a:t>COST </a:t>
            </a:r>
            <a:r>
              <a:rPr lang="en-US" sz="2000" b="1" dirty="0">
                <a:solidFill>
                  <a:srgbClr val="000099"/>
                </a:solidFill>
              </a:rPr>
              <a:t>OF HEALTH CARE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endParaRPr lang="en-US" sz="2000" b="1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US" b="1" dirty="0"/>
              <a:t>	</a:t>
            </a:r>
          </a:p>
          <a:p>
            <a:pPr marL="342900" indent="-342900">
              <a:spcBef>
                <a:spcPct val="50000"/>
              </a:spcBef>
            </a:pPr>
            <a:r>
              <a:rPr lang="en-US" b="1" dirty="0"/>
              <a:t>	Expenditure studies show costs of health care in old age to be significantly greater than costs at any other </a:t>
            </a:r>
            <a:r>
              <a:rPr lang="en-US" b="1" dirty="0" smtClean="0"/>
              <a:t>age.</a:t>
            </a:r>
          </a:p>
          <a:p>
            <a:pPr marL="342900" indent="-342900">
              <a:spcBef>
                <a:spcPct val="50000"/>
              </a:spcBef>
            </a:pPr>
            <a:endParaRPr lang="en-US" b="1" dirty="0" smtClean="0"/>
          </a:p>
          <a:p>
            <a:pPr marL="342900" indent="-342900">
              <a:spcBef>
                <a:spcPct val="50000"/>
              </a:spcBef>
            </a:pPr>
            <a:r>
              <a:rPr lang="en-US" b="1" dirty="0" smtClean="0"/>
              <a:t>	</a:t>
            </a:r>
          </a:p>
          <a:p>
            <a:pPr marL="342900" indent="-342900">
              <a:spcBef>
                <a:spcPct val="50000"/>
              </a:spcBef>
            </a:pPr>
            <a:endParaRPr lang="en-US" b="1" dirty="0" smtClean="0"/>
          </a:p>
          <a:p>
            <a:pPr marL="342900" indent="-342900">
              <a:spcBef>
                <a:spcPct val="50000"/>
              </a:spcBef>
            </a:pPr>
            <a:r>
              <a:rPr lang="en-US" b="1" dirty="0" smtClean="0"/>
              <a:t>	</a:t>
            </a:r>
            <a:endParaRPr lang="en-US" b="1" dirty="0"/>
          </a:p>
          <a:p>
            <a:pPr marL="342900" indent="-342900">
              <a:spcBef>
                <a:spcPct val="50000"/>
              </a:spcBef>
            </a:pPr>
            <a:endParaRPr lang="en-US" dirty="0"/>
          </a:p>
          <a:p>
            <a:pPr marL="342900" indent="-342900"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85344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 smtClean="0">
                <a:solidFill>
                  <a:srgbClr val="000099"/>
                </a:solidFill>
              </a:rPr>
              <a:t>DETERMINING HOW TO SPEND HEALTH CARE DOLLARS</a:t>
            </a:r>
            <a:endParaRPr lang="en-US" sz="2000" b="1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en-US" dirty="0">
              <a:solidFill>
                <a:srgbClr val="CCFF66"/>
              </a:solidFill>
            </a:endParaRPr>
          </a:p>
        </p:txBody>
      </p:sp>
      <p:graphicFrame>
        <p:nvGraphicFramePr>
          <p:cNvPr id="198660" name="Group 4"/>
          <p:cNvGraphicFramePr>
            <a:graphicFrameLocks noGrp="1"/>
          </p:cNvGraphicFramePr>
          <p:nvPr>
            <p:ph idx="1"/>
          </p:nvPr>
        </p:nvGraphicFramePr>
        <p:xfrm>
          <a:off x="381000" y="1905000"/>
          <a:ext cx="8229600" cy="2560320"/>
        </p:xfrm>
        <a:graphic>
          <a:graphicData uri="http://schemas.openxmlformats.org/drawingml/2006/table">
            <a:tbl>
              <a:tblPr/>
              <a:tblGrid>
                <a:gridCol w="2362200"/>
                <a:gridCol w="5867400"/>
              </a:tblGrid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Health expenditures per capita, 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U.S.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$8,508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Norway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$5,669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Canada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$4,522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Nigeria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Ethiopia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Congo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490"/>
            <a:ext cx="8229600" cy="1143000"/>
          </a:xfrm>
        </p:spPr>
        <p:txBody>
          <a:bodyPr/>
          <a:lstStyle/>
          <a:p>
            <a:pPr marL="0" indent="0"/>
            <a:r>
              <a:rPr lang="en-US" sz="3200" dirty="0" smtClean="0"/>
              <a:t>Population aging versus human 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918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Life span is the potential length of time a species can live.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Longevity is the length of time a species tends to live.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7165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326337748"/>
              </p:ext>
            </p:extLst>
          </p:nvPr>
        </p:nvGraphicFramePr>
        <p:xfrm>
          <a:off x="228600" y="1253862"/>
          <a:ext cx="8458200" cy="560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0" y="2286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LONGEVITY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901898215"/>
              </p:ext>
            </p:extLst>
          </p:nvPr>
        </p:nvGraphicFramePr>
        <p:xfrm>
          <a:off x="381000" y="838200"/>
          <a:ext cx="81534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3810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Life expectancy at birth for females in five countries, 1950 to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0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76487484"/>
              </p:ext>
            </p:extLst>
          </p:nvPr>
        </p:nvGraphicFramePr>
        <p:xfrm>
          <a:off x="381000" y="762000"/>
          <a:ext cx="81534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81200" y="369332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LIFE SPAN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52" y="381000"/>
            <a:ext cx="8229600" cy="1143000"/>
          </a:xfrm>
        </p:spPr>
        <p:txBody>
          <a:bodyPr/>
          <a:lstStyle/>
          <a:p>
            <a:r>
              <a:rPr lang="en-US" dirty="0" smtClean="0"/>
              <a:t>Average age of centenarians</a:t>
            </a:r>
            <a:endParaRPr lang="en-US" dirty="0"/>
          </a:p>
        </p:txBody>
      </p:sp>
      <p:pic>
        <p:nvPicPr>
          <p:cNvPr id="100354" name="Picture 2" descr="http://www.grg.org/images/GraphNumberbyGender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444104" cy="47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49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490"/>
            <a:ext cx="8229600" cy="1143000"/>
          </a:xfrm>
        </p:spPr>
        <p:txBody>
          <a:bodyPr/>
          <a:lstStyle/>
          <a:p>
            <a:pPr marL="0" indent="0"/>
            <a:r>
              <a:rPr lang="en-US" sz="3200" dirty="0" smtClean="0"/>
              <a:t>Implications for public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918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- Goal of medical science to reduce the gap between life span and longevity.</a:t>
            </a:r>
          </a:p>
          <a:p>
            <a:pPr marL="0" indent="0">
              <a:buNone/>
            </a:pPr>
            <a:r>
              <a:rPr lang="en-US" sz="2400" dirty="0" smtClean="0"/>
              <a:t>- Increasing one may not mean increasing the other.</a:t>
            </a:r>
          </a:p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en-US" sz="2400" dirty="0" err="1" smtClean="0"/>
              <a:t>Rectangularization</a:t>
            </a:r>
            <a:r>
              <a:rPr lang="en-US" sz="2400" dirty="0" smtClean="0"/>
              <a:t> of mortality: Life span remains </a:t>
            </a:r>
          </a:p>
          <a:p>
            <a:pPr marL="0" indent="0">
              <a:buNone/>
            </a:pPr>
            <a:r>
              <a:rPr lang="en-US" sz="2400" dirty="0" smtClean="0"/>
              <a:t>the same but variation in age at death declines.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405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r>
              <a:rPr lang="en-US" sz="2800" b="1" i="1" u="sng" dirty="0" err="1" smtClean="0"/>
              <a:t>Rectangularization</a:t>
            </a:r>
            <a:r>
              <a:rPr lang="en-US" sz="2800" b="1" i="1" u="sng" dirty="0" smtClean="0"/>
              <a:t> of mortality</a:t>
            </a:r>
            <a:endParaRPr lang="en-US" sz="2800" b="1" i="1" u="sng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595622"/>
              </p:ext>
            </p:extLst>
          </p:nvPr>
        </p:nvGraphicFramePr>
        <p:xfrm>
          <a:off x="533400" y="1295400"/>
          <a:ext cx="7924800" cy="532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503063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24800" y="5040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110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1211263" y="1935163"/>
            <a:ext cx="62579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Page 21 fig 1.3</a:t>
            </a:r>
          </a:p>
        </p:txBody>
      </p:sp>
      <p:graphicFrame>
        <p:nvGraphicFramePr>
          <p:cNvPr id="147459" name="Object 3"/>
          <p:cNvGraphicFramePr>
            <a:graphicFrameLocks noChangeAspect="1"/>
          </p:cNvGraphicFramePr>
          <p:nvPr/>
        </p:nvGraphicFramePr>
        <p:xfrm>
          <a:off x="561975" y="639763"/>
          <a:ext cx="8067675" cy="509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2" name="Photo Editor Photo" r:id="rId3" imgW="21495238" imgH="12161905" progId="">
                  <p:embed/>
                </p:oleObj>
              </mc:Choice>
              <mc:Fallback>
                <p:oleObj name="Photo Editor Photo" r:id="rId3" imgW="21495238" imgH="1216190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639763"/>
                        <a:ext cx="8067675" cy="509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Rectangularization is evident in places where data is available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But, There is Great Variation by Age</a:t>
            </a:r>
            <a:endParaRPr lang="en-US" sz="32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81000" y="1371600"/>
          <a:ext cx="85344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330676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/>
              <a:t>Are </a:t>
            </a:r>
            <a:r>
              <a:rPr lang="en-US" sz="2400" dirty="0"/>
              <a:t>the extra years of life healthy years, or are we extending our years lived in poor </a:t>
            </a:r>
            <a:r>
              <a:rPr lang="en-US" sz="2400" dirty="0" smtClean="0"/>
              <a:t>health?</a:t>
            </a:r>
            <a:endParaRPr 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6407" y="609600"/>
            <a:ext cx="853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000099"/>
                </a:solidFill>
              </a:rPr>
              <a:t>QUANTITY VERSUS QUALITY OF LIFE</a:t>
            </a:r>
            <a:endParaRPr lang="en-US" dirty="0">
              <a:solidFill>
                <a:srgbClr val="000099"/>
              </a:solidFill>
            </a:endParaRPr>
          </a:p>
          <a:p>
            <a:pPr marL="342900" indent="-342900"/>
            <a:r>
              <a:rPr lang="en-US" dirty="0"/>
              <a:t>	</a:t>
            </a:r>
          </a:p>
          <a:p>
            <a:pPr marL="342900" indent="-342900"/>
            <a:r>
              <a:rPr lang="en-US" dirty="0">
                <a:solidFill>
                  <a:srgbClr val="CCFF66"/>
                </a:solidFill>
              </a:rPr>
              <a:t>	</a:t>
            </a:r>
            <a:endParaRPr lang="en-US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2514600"/>
            <a:ext cx="82296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Optimistic view: There has been a compression of morbidity into the final years of life.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Pessimistic view: Modern medicine extends life but it does so by saving people from dying without giving them years of healthy life.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09575" y="1193800"/>
          <a:ext cx="7986713" cy="51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5635625" y="1962150"/>
            <a:ext cx="24320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Proportion surviving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080000" y="2743200"/>
            <a:ext cx="12636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Surviving</a:t>
            </a:r>
          </a:p>
          <a:p>
            <a:r>
              <a:rPr lang="en-US" b="1" dirty="0">
                <a:solidFill>
                  <a:schemeClr val="tx2"/>
                </a:solidFill>
              </a:rPr>
              <a:t>unhealthy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1598613" y="2770188"/>
            <a:ext cx="208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33"/>
                </a:solidFill>
              </a:rPr>
              <a:t>Surviving healthy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685800" y="228600"/>
            <a:ext cx="77724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Standardized survival, disability, and morbidity curves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09575" y="1193800"/>
          <a:ext cx="7986713" cy="51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5791200" y="1524000"/>
            <a:ext cx="24320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hlink"/>
                </a:solidFill>
              </a:rPr>
              <a:t>Proportion surviving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685800" y="228600"/>
            <a:ext cx="77724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Standardized survival, disability, and morbidity curves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09575" y="1193800"/>
          <a:ext cx="7986713" cy="51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5791200" y="1524000"/>
            <a:ext cx="24320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hlink"/>
                </a:solidFill>
              </a:rPr>
              <a:t>Proportion surviving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685800" y="228600"/>
            <a:ext cx="77724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Expansion of morbidity – longer life worsening health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80000" y="2743200"/>
            <a:ext cx="12636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Surviving</a:t>
            </a:r>
          </a:p>
          <a:p>
            <a:r>
              <a:rPr lang="en-US" b="1" dirty="0">
                <a:solidFill>
                  <a:schemeClr val="tx2"/>
                </a:solidFill>
              </a:rPr>
              <a:t>unhealthy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98613" y="2770188"/>
            <a:ext cx="208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33"/>
                </a:solidFill>
              </a:rPr>
              <a:t>Surviving healthy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09575" y="1193800"/>
          <a:ext cx="7986713" cy="51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5791200" y="1524000"/>
            <a:ext cx="24320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hlink"/>
                </a:solidFill>
              </a:rPr>
              <a:t>Proportion surviving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685800" y="228600"/>
            <a:ext cx="77724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Compression of morbidity – longer life better health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80000" y="2743200"/>
            <a:ext cx="12636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Surviving</a:t>
            </a:r>
          </a:p>
          <a:p>
            <a:r>
              <a:rPr lang="en-US" b="1" dirty="0">
                <a:solidFill>
                  <a:schemeClr val="tx2"/>
                </a:solidFill>
              </a:rPr>
              <a:t>unhealthy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98613" y="2770188"/>
            <a:ext cx="208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33"/>
                </a:solidFill>
              </a:rPr>
              <a:t>Surviving healthy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09575" y="1193800"/>
          <a:ext cx="7986713" cy="51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5791200" y="1524000"/>
            <a:ext cx="24320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hlink"/>
                </a:solidFill>
              </a:rPr>
              <a:t>Proportion surviving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685800" y="228600"/>
            <a:ext cx="77724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Dynamic equilibrium – healthy years to increase proportionately to total years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0" y="2286000"/>
            <a:ext cx="12636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Surviving</a:t>
            </a:r>
          </a:p>
          <a:p>
            <a:r>
              <a:rPr lang="en-US" b="1" dirty="0">
                <a:solidFill>
                  <a:schemeClr val="tx2"/>
                </a:solidFill>
              </a:rPr>
              <a:t>unhealthy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0" y="2819400"/>
            <a:ext cx="208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33"/>
                </a:solidFill>
              </a:rPr>
              <a:t>Surviving healthy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853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685800" y="1371600"/>
            <a:ext cx="7696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/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Global population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aging is likely to be the most important demographic phenomenon influencing health and welfare policies globally over the next half century.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i2.cdn.turner.com/cnnnext/dam/assets/121205024943-besse-cooper-story-to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91000"/>
            <a:ext cx="4038600" cy="227171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352800" y="4343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116</a:t>
            </a:r>
            <a:endParaRPr lang="en-US" b="1" dirty="0"/>
          </a:p>
        </p:txBody>
      </p:sp>
      <p:pic>
        <p:nvPicPr>
          <p:cNvPr id="103428" name="Picture 4" descr="http://cdn.abclocal.go.com/content/wls/images/cms/automation/images/544093_630x35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191000"/>
            <a:ext cx="4019550" cy="225860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848600" y="43434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117</a:t>
            </a:r>
            <a:endParaRPr lang="en-US" b="1" dirty="0"/>
          </a:p>
        </p:txBody>
      </p:sp>
      <p:pic>
        <p:nvPicPr>
          <p:cNvPr id="103430" name="Picture 6" descr="http://cbsnews1.cbsistatic.com/hub/i/r/2007/01/24/d552bceb-a642-11e2-a3f0-029118418759/thumbnail/620x350/562d6db41926c88351188332375348fd/image2395642x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1447800"/>
            <a:ext cx="3962400" cy="223683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696200" y="3276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115</a:t>
            </a:r>
            <a:endParaRPr lang="en-US" b="1" dirty="0"/>
          </a:p>
        </p:txBody>
      </p:sp>
      <p:pic>
        <p:nvPicPr>
          <p:cNvPr id="103432" name="Picture 8" descr="http://i2.wp.com/israelseen.com/shows/rav-barashi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1447800"/>
            <a:ext cx="3962400" cy="2286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914400" y="1828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146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Older persons are continually making up a larger proportion of the population</a:t>
            </a:r>
          </a:p>
          <a:p>
            <a:r>
              <a:rPr lang="en-US" dirty="0" smtClean="0"/>
              <a:t>This is occurring in every world region</a:t>
            </a:r>
            <a:r>
              <a:rPr lang="en-US" dirty="0"/>
              <a:t> </a:t>
            </a:r>
            <a:r>
              <a:rPr lang="en-US" dirty="0" smtClean="0"/>
              <a:t>and in nearly every country</a:t>
            </a:r>
          </a:p>
        </p:txBody>
      </p:sp>
    </p:spTree>
    <p:extLst>
      <p:ext uri="{BB962C8B-B14F-4D97-AF65-F5344CB8AC3E}">
        <p14:creationId xmlns:p14="http://schemas.microsoft.com/office/powerpoint/2010/main" val="85410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404113635"/>
              </p:ext>
            </p:extLst>
          </p:nvPr>
        </p:nvGraphicFramePr>
        <p:xfrm>
          <a:off x="304800" y="279400"/>
          <a:ext cx="8547100" cy="622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smtClean="0"/>
              <a:t>Why is the population aging?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1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History of world population</a:t>
            </a:r>
          </a:p>
        </p:txBody>
      </p:sp>
      <p:graphicFrame>
        <p:nvGraphicFramePr>
          <p:cNvPr id="10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28600" y="990600"/>
          <a:ext cx="8763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6" name="Line 4"/>
          <p:cNvSpPr>
            <a:spLocks noChangeShapeType="1"/>
          </p:cNvSpPr>
          <p:nvPr/>
        </p:nvSpPr>
        <p:spPr bwMode="auto">
          <a:xfrm flipH="1">
            <a:off x="1676400" y="4038600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00200" y="36957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Agricultural revolution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H="1" flipV="1">
            <a:off x="7543800" y="3352800"/>
            <a:ext cx="533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943600" y="30480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Industrial revolution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867400" y="1524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Population explosion</a:t>
            </a: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7848600" y="1828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1119</Words>
  <Application>Microsoft Macintosh PowerPoint</Application>
  <PresentationFormat>On-screen Show (4:3)</PresentationFormat>
  <Paragraphs>276</Paragraphs>
  <Slides>57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Default Design</vt:lpstr>
      <vt:lpstr>Photo Editor Photo</vt:lpstr>
      <vt:lpstr>Demography of aging</vt:lpstr>
      <vt:lpstr>What is demography of aging</vt:lpstr>
      <vt:lpstr>PowerPoint Presentation</vt:lpstr>
      <vt:lpstr>PowerPoint Presentation</vt:lpstr>
      <vt:lpstr>PowerPoint Presentation</vt:lpstr>
      <vt:lpstr>Population aging</vt:lpstr>
      <vt:lpstr>PowerPoint Presentation</vt:lpstr>
      <vt:lpstr>Why is the population aging?</vt:lpstr>
      <vt:lpstr>History of world population</vt:lpstr>
      <vt:lpstr>Calculating population size</vt:lpstr>
      <vt:lpstr>Population size and structure determined by three demographic processes: </vt:lpstr>
      <vt:lpstr>PowerPoint Presentation</vt:lpstr>
      <vt:lpstr>PowerPoint Presentation</vt:lpstr>
      <vt:lpstr>PowerPoint Presentation</vt:lpstr>
      <vt:lpstr>Epidemiological transition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Possible implications of global population aging for public health</vt:lpstr>
      <vt:lpstr>PowerPoint Presentation</vt:lpstr>
      <vt:lpstr>PowerPoint Presentation</vt:lpstr>
      <vt:lpstr>Population aging versus human aging</vt:lpstr>
      <vt:lpstr>PowerPoint Presentation</vt:lpstr>
      <vt:lpstr>PowerPoint Presentation</vt:lpstr>
      <vt:lpstr>PowerPoint Presentation</vt:lpstr>
      <vt:lpstr>Average age of centenarians</vt:lpstr>
      <vt:lpstr>Implications for public health</vt:lpstr>
      <vt:lpstr>Rectangularization of mortality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</dc:creator>
  <cp:lastModifiedBy>test</cp:lastModifiedBy>
  <cp:revision>128</cp:revision>
  <dcterms:created xsi:type="dcterms:W3CDTF">2007-02-13T16:46:32Z</dcterms:created>
  <dcterms:modified xsi:type="dcterms:W3CDTF">2015-11-10T05:09:12Z</dcterms:modified>
</cp:coreProperties>
</file>