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325" r:id="rId2"/>
    <p:sldId id="291" r:id="rId3"/>
    <p:sldId id="261" r:id="rId4"/>
    <p:sldId id="288" r:id="rId5"/>
    <p:sldId id="283" r:id="rId6"/>
    <p:sldId id="289" r:id="rId7"/>
    <p:sldId id="293" r:id="rId8"/>
    <p:sldId id="294" r:id="rId9"/>
    <p:sldId id="284" r:id="rId10"/>
    <p:sldId id="322" r:id="rId11"/>
    <p:sldId id="303" r:id="rId12"/>
    <p:sldId id="307" r:id="rId13"/>
    <p:sldId id="343" r:id="rId14"/>
    <p:sldId id="302" r:id="rId15"/>
    <p:sldId id="339" r:id="rId16"/>
    <p:sldId id="340" r:id="rId17"/>
    <p:sldId id="341" r:id="rId18"/>
    <p:sldId id="309" r:id="rId19"/>
    <p:sldId id="317" r:id="rId20"/>
    <p:sldId id="318" r:id="rId21"/>
    <p:sldId id="319" r:id="rId22"/>
    <p:sldId id="320" r:id="rId23"/>
    <p:sldId id="321" r:id="rId24"/>
    <p:sldId id="312" r:id="rId25"/>
    <p:sldId id="314" r:id="rId26"/>
    <p:sldId id="323" r:id="rId27"/>
    <p:sldId id="327" r:id="rId28"/>
    <p:sldId id="342" r:id="rId29"/>
    <p:sldId id="326" r:id="rId30"/>
    <p:sldId id="338" r:id="rId31"/>
    <p:sldId id="264" r:id="rId32"/>
    <p:sldId id="329" r:id="rId33"/>
    <p:sldId id="308" r:id="rId34"/>
    <p:sldId id="331" r:id="rId35"/>
    <p:sldId id="330" r:id="rId36"/>
    <p:sldId id="256" r:id="rId37"/>
    <p:sldId id="267" r:id="rId38"/>
    <p:sldId id="268" r:id="rId39"/>
    <p:sldId id="269" r:id="rId40"/>
    <p:sldId id="270" r:id="rId41"/>
    <p:sldId id="272" r:id="rId42"/>
    <p:sldId id="274" r:id="rId43"/>
    <p:sldId id="275" r:id="rId44"/>
    <p:sldId id="276" r:id="rId45"/>
    <p:sldId id="277" r:id="rId46"/>
    <p:sldId id="332" r:id="rId47"/>
    <p:sldId id="333" r:id="rId48"/>
    <p:sldId id="336" r:id="rId49"/>
    <p:sldId id="266" r:id="rId5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80F15-1F37-47EF-BE8C-3D4FB38CAC08}" type="datetimeFigureOut">
              <a:rPr lang="en-US" smtClean="0"/>
              <a:t>5/7/14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54811-FBA9-42FE-8D5E-D14D9B56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11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6B263-BB53-4BF7-A80D-F8653CD1D382}" type="datetimeFigureOut">
              <a:rPr lang="en-US" smtClean="0"/>
              <a:t>5/7/14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87E24-FED6-4E1C-8879-BC380FEB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8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82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82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82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82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82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2B1BE5-031E-6B47-BE10-FBEE08F48EF2}" type="slidenum">
              <a:rPr lang="en-US">
                <a:latin typeface="Times New Roman" charset="0"/>
              </a:rPr>
              <a:pPr/>
              <a:t>30</a:t>
            </a:fld>
            <a:endParaRPr lang="en-US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1"/>
          <p:cNvSpPr>
            <a:spLocks noGrp="1"/>
          </p:cNvSpPr>
          <p:nvPr/>
        </p:nvSpPr>
        <p:spPr bwMode="auto">
          <a:xfrm>
            <a:off x="956515" y="4393607"/>
            <a:ext cx="5109579" cy="417826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763" tIns="46881" rIns="93763" bIns="46881"/>
          <a:lstStyle/>
          <a:p>
            <a:pPr>
              <a:spcBef>
                <a:spcPct val="30000"/>
              </a:spcBef>
            </a:pPr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73F66"/>
                </a:solidFill>
                <a:latin typeface="HelveticaNeue BoldCond" charset="0"/>
              </a:defRPr>
            </a:lvl1pPr>
            <a:lvl2pPr marL="742950" indent="-285750">
              <a:defRPr>
                <a:solidFill>
                  <a:srgbClr val="173F66"/>
                </a:solidFill>
                <a:latin typeface="HelveticaNeue BoldCond" charset="0"/>
              </a:defRPr>
            </a:lvl2pPr>
            <a:lvl3pPr marL="1143000" indent="-228600">
              <a:defRPr>
                <a:solidFill>
                  <a:srgbClr val="173F66"/>
                </a:solidFill>
                <a:latin typeface="HelveticaNeue BoldCond" charset="0"/>
              </a:defRPr>
            </a:lvl3pPr>
            <a:lvl4pPr marL="1600200" indent="-228600">
              <a:defRPr>
                <a:solidFill>
                  <a:srgbClr val="173F66"/>
                </a:solidFill>
                <a:latin typeface="HelveticaNeue BoldCond" charset="0"/>
              </a:defRPr>
            </a:lvl4pPr>
            <a:lvl5pPr marL="2057400" indent="-228600">
              <a:defRPr>
                <a:solidFill>
                  <a:srgbClr val="173F66"/>
                </a:solidFill>
                <a:latin typeface="HelveticaNeue BoldC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3F66"/>
                </a:solidFill>
                <a:latin typeface="HelveticaNeue BoldCond" charset="0"/>
              </a:defRPr>
            </a:lvl9pPr>
          </a:lstStyle>
          <a:p>
            <a:fld id="{FE24A62F-679D-4610-B561-5C54F9DC701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4C0F5-DD5E-994E-BFEA-41C5C96822CD}" type="slidenum">
              <a:rPr lang="en-US"/>
              <a:pPr/>
              <a:t>46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30599-EE96-7F46-A16E-CFFE02CB125C}" type="slidenum">
              <a:rPr lang="en-US"/>
              <a:pPr/>
              <a:t>47</a:t>
            </a:fld>
            <a:endParaRPr lang="en-US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959226" y="0"/>
            <a:ext cx="3025775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959226" y="8818482"/>
            <a:ext cx="3025775" cy="4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391" tIns="0" rIns="19391" bIns="0" anchor="b"/>
          <a:lstStyle/>
          <a:p>
            <a:pPr algn="r" defTabSz="931863"/>
            <a:r>
              <a:rPr lang="en-US" sz="1000" i="1"/>
              <a:t>7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" y="8818482"/>
            <a:ext cx="3025775" cy="4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" y="0"/>
            <a:ext cx="3025775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21213" cy="3465513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0275" y="4407654"/>
            <a:ext cx="5124450" cy="4179014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11" tIns="45247" rIns="92111" bIns="45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2CDE1-682C-3E4A-BD1D-87E124AAB575}" type="slidenum">
              <a:rPr lang="en-US"/>
              <a:pPr/>
              <a:t>48</a:t>
            </a:fld>
            <a:endParaRPr 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959226" y="0"/>
            <a:ext cx="3025775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959226" y="8818482"/>
            <a:ext cx="3025775" cy="4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394" tIns="0" rIns="19394" bIns="0" anchor="b"/>
          <a:lstStyle/>
          <a:p>
            <a:pPr algn="r" defTabSz="931863"/>
            <a:r>
              <a:rPr lang="en-US" sz="1000" i="1"/>
              <a:t>11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" y="8818482"/>
            <a:ext cx="3025775" cy="4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" y="0"/>
            <a:ext cx="3025775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21213" cy="3465513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0275" y="4407654"/>
            <a:ext cx="5124450" cy="4179014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22" tIns="45253" rIns="92122" bIns="45253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4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4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4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4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4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4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5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5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6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6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7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7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7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07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7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5/7/14</a:t>
            </a:fld>
            <a:endParaRPr lang="en-US"/>
          </a:p>
        </p:txBody>
      </p:sp>
      <p:sp>
        <p:nvSpPr>
          <p:cNvPr id="8707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70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70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708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5/7/14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5/7/14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5/7/14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DD469-2E30-40C5-A145-82DF723E0035}" type="datetimeFigureOut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860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444DD469-2E30-40C5-A145-82DF723E0035}" type="datetimeFigureOut">
              <a:rPr lang="en-US" smtClean="0"/>
              <a:t>5/7/14</a:t>
            </a:fld>
            <a:endParaRPr lang="en-US"/>
          </a:p>
        </p:txBody>
      </p:sp>
      <p:sp>
        <p:nvSpPr>
          <p:cNvPr id="860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60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F710E58-4E67-43F9-8C0C-D1ECE573D37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8" Type="http://schemas.openxmlformats.org/officeDocument/2006/relationships/image" Target="../media/image7.wmf"/><Relationship Id="rId9" Type="http://schemas.openxmlformats.org/officeDocument/2006/relationships/image" Target="../media/image8.wmf"/><Relationship Id="rId10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99253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228600" y="304800"/>
            <a:ext cx="90678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Meta-Analysis and Evidence-Based Medicine</a:t>
            </a:r>
          </a:p>
        </p:txBody>
      </p:sp>
    </p:spTree>
    <p:extLst>
      <p:ext uri="{BB962C8B-B14F-4D97-AF65-F5344CB8AC3E}">
        <p14:creationId xmlns:p14="http://schemas.microsoft.com/office/powerpoint/2010/main" val="219450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447800"/>
            <a:ext cx="76867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Which should I choose?</a:t>
            </a: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Good news – most software produces both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Both theoretical and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practical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reasons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Generalizability</a:t>
            </a:r>
          </a:p>
          <a:p>
            <a:pPr marL="1657350" lvl="3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is the focus of this meta-analysis?</a:t>
            </a:r>
          </a:p>
          <a:p>
            <a:pPr marL="1657350" lvl="3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Can I assume this is the whole population?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Heterogeneity</a:t>
            </a:r>
          </a:p>
          <a:p>
            <a:pPr marL="1657350" lvl="3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different are these studies?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3810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Fixed-effects model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38804" y="304800"/>
            <a:ext cx="46051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Random-effects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457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D3B6"/>
                </a:solidFill>
              </a:rPr>
              <a:t>OR</a:t>
            </a:r>
            <a:endParaRPr lang="en-US" dirty="0">
              <a:solidFill>
                <a:srgbClr val="EDD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7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93925" y="258763"/>
            <a:ext cx="4205979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Survival Analyses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69925" y="1722438"/>
            <a:ext cx="1859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09600" y="1371600"/>
            <a:ext cx="7695666" cy="35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Reconstruct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actuarial life tables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impute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interim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time-points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Reconstruct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log rank statistics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need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p-values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Deconstruct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survival curves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using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ruler, </a:t>
            </a:r>
            <a:r>
              <a:rPr lang="ja-JP" alt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‘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graph mapping software</a:t>
            </a:r>
            <a:r>
              <a:rPr lang="ja-JP" alt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’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Combine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into summary survival curve</a:t>
            </a:r>
          </a:p>
        </p:txBody>
      </p:sp>
    </p:spTree>
    <p:extLst>
      <p:ext uri="{BB962C8B-B14F-4D97-AF65-F5344CB8AC3E}">
        <p14:creationId xmlns:p14="http://schemas.microsoft.com/office/powerpoint/2010/main" val="26449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93925" y="258763"/>
            <a:ext cx="443440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69925" y="1722438"/>
            <a:ext cx="1859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" y="1371600"/>
            <a:ext cx="8610600" cy="345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Objective may be diagnosis, imaging modalities, </a:t>
            </a:r>
            <a:endParaRPr lang="en-US" sz="28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evaluation vs.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gold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standard</a:t>
            </a:r>
          </a:p>
          <a:p>
            <a:pPr lvl="0"/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Studies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may use different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thresholds</a:t>
            </a:r>
          </a:p>
          <a:p>
            <a:pPr lvl="0"/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compute 2 x 2 tables for each study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Compare areas under the ROC curve using </a:t>
            </a:r>
            <a:r>
              <a:rPr lang="en-US" sz="28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logit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models</a:t>
            </a:r>
          </a:p>
        </p:txBody>
      </p:sp>
    </p:spTree>
    <p:extLst>
      <p:ext uri="{BB962C8B-B14F-4D97-AF65-F5344CB8AC3E}">
        <p14:creationId xmlns:p14="http://schemas.microsoft.com/office/powerpoint/2010/main" val="265282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4191000" cy="601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4495800" cy="601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78" y="6400800"/>
            <a:ext cx="910812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Systematic Review and Meta-analysis of the </a:t>
            </a:r>
            <a:r>
              <a:rPr lang="en-US" sz="1400" baseline="30000" dirty="0" smtClean="0"/>
              <a:t>Literature Regarding </a:t>
            </a:r>
            <a:r>
              <a:rPr lang="en-US" sz="1400" baseline="30000" dirty="0"/>
              <a:t>the Diagnosis of Sleep Apnea</a:t>
            </a:r>
          </a:p>
          <a:p>
            <a:r>
              <a:rPr lang="en-US" sz="1400" baseline="30000" dirty="0"/>
              <a:t>Susan D. Ross MD, FRCPC</a:t>
            </a:r>
            <a:r>
              <a:rPr lang="en-US" sz="1400" baseline="30000" dirty="0" smtClean="0"/>
              <a:t>, </a:t>
            </a:r>
            <a:r>
              <a:rPr lang="en-US" sz="1400" baseline="30000" dirty="0"/>
              <a:t>Iris A. </a:t>
            </a:r>
            <a:r>
              <a:rPr lang="en-US" sz="1400" baseline="30000" dirty="0" err="1"/>
              <a:t>Sheinhait</a:t>
            </a:r>
            <a:r>
              <a:rPr lang="en-US" sz="1400" baseline="30000" dirty="0"/>
              <a:t> MA</a:t>
            </a:r>
            <a:r>
              <a:rPr lang="en-US" sz="1400" baseline="30000" dirty="0" smtClean="0"/>
              <a:t>, </a:t>
            </a:r>
            <a:r>
              <a:rPr lang="en-US" sz="1400" baseline="30000" dirty="0"/>
              <a:t>Katherine J. Harrison BA</a:t>
            </a:r>
            <a:r>
              <a:rPr lang="en-US" sz="1400" baseline="30000" dirty="0" smtClean="0"/>
              <a:t>, </a:t>
            </a:r>
            <a:r>
              <a:rPr lang="en-US" sz="1400" baseline="30000" dirty="0"/>
              <a:t>Marion </a:t>
            </a:r>
            <a:r>
              <a:rPr lang="en-US" sz="1400" baseline="30000" dirty="0" err="1"/>
              <a:t>Kvasz</a:t>
            </a:r>
            <a:r>
              <a:rPr lang="en-US" sz="1400" baseline="30000" dirty="0"/>
              <a:t> MD, MPH</a:t>
            </a:r>
            <a:r>
              <a:rPr lang="en-US" sz="1400" baseline="30000" dirty="0" smtClean="0"/>
              <a:t>, </a:t>
            </a:r>
            <a:r>
              <a:rPr lang="en-US" sz="1400" baseline="30000" dirty="0"/>
              <a:t>Janet E. Connelly BS</a:t>
            </a:r>
            <a:r>
              <a:rPr lang="en-US" sz="1400" baseline="30000" dirty="0" smtClean="0"/>
              <a:t>, </a:t>
            </a:r>
            <a:r>
              <a:rPr lang="en-US" sz="1400" baseline="30000" dirty="0"/>
              <a:t>Steven A. Shea PhD</a:t>
            </a:r>
            <a:r>
              <a:rPr lang="en-US" sz="1400" baseline="30000" dirty="0" smtClean="0"/>
              <a:t>, &amp;I</a:t>
            </a:r>
            <a:r>
              <a:rPr lang="en-US" sz="1400" baseline="30000" dirty="0"/>
              <a:t>. Elaine Allen </a:t>
            </a:r>
            <a:r>
              <a:rPr lang="en-US" sz="1400" baseline="30000" dirty="0" smtClean="0"/>
              <a:t>PhD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227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Bayesian Hierarchical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95400"/>
            <a:ext cx="872394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Conceptual Model:  Evidence (or likelihood) </a:t>
            </a:r>
          </a:p>
          <a:p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= What the data say</a:t>
            </a:r>
          </a:p>
          <a:p>
            <a:endParaRPr lang="en-US" sz="16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Inference or Bayesian analysis:</a:t>
            </a:r>
          </a:p>
          <a:p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the data say + What you know (Prior 	information)</a:t>
            </a:r>
          </a:p>
          <a:p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= What you believe (Posterior information)</a:t>
            </a:r>
          </a:p>
          <a:p>
            <a:endParaRPr lang="en-US" sz="16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Action or Decision analysis:</a:t>
            </a:r>
          </a:p>
          <a:p>
            <a:r>
              <a:rPr lang="en-US" sz="2800" dirty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you believe + Consequences (utility, cost)</a:t>
            </a:r>
          </a:p>
          <a:p>
            <a:r>
              <a:rPr lang="en-US" sz="2800" dirty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= What you DO</a:t>
            </a:r>
          </a:p>
          <a:p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28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Bayesian Hierarchical Priors</a:t>
            </a:r>
            <a:endParaRPr lang="en-GB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6732"/>
            <a:ext cx="8280400" cy="4859268"/>
          </a:xfrm>
        </p:spPr>
        <p:txBody>
          <a:bodyPr/>
          <a:lstStyle/>
          <a:p>
            <a:pPr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Arial"/>
              <a:buChar char="•"/>
            </a:pPr>
            <a:r>
              <a:rPr lang="en-GB" sz="2400" dirty="0" smtClean="0"/>
              <a:t>Useful </a:t>
            </a:r>
            <a:r>
              <a:rPr lang="en-GB" sz="2400" dirty="0"/>
              <a:t>when data available on many “similar” units (individuals, areas, studies, subgroups,…)</a:t>
            </a:r>
          </a:p>
          <a:p>
            <a:pPr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Arial"/>
              <a:buChar char="•"/>
            </a:pPr>
            <a:r>
              <a:rPr lang="en-GB" sz="2400" dirty="0"/>
              <a:t>Data </a:t>
            </a:r>
            <a:r>
              <a:rPr lang="en-GB" sz="2400" i="1" dirty="0">
                <a:latin typeface="Times New Roman" charset="0"/>
              </a:rPr>
              <a:t>x</a:t>
            </a:r>
            <a:r>
              <a:rPr lang="en-GB" sz="2400" i="1" baseline="-25000" dirty="0">
                <a:latin typeface="Times New Roman" charset="0"/>
              </a:rPr>
              <a:t>i</a:t>
            </a:r>
            <a:r>
              <a:rPr lang="en-GB" sz="2400" dirty="0"/>
              <a:t> </a:t>
            </a:r>
            <a:r>
              <a:rPr lang="en-GB" sz="2400" dirty="0" smtClean="0"/>
              <a:t>(events) and </a:t>
            </a:r>
            <a:r>
              <a:rPr lang="en-GB" sz="2400" dirty="0"/>
              <a:t>parameters </a:t>
            </a:r>
            <a:r>
              <a:rPr lang="en-GB" sz="2400" i="1" dirty="0">
                <a:latin typeface="Symbol" charset="0"/>
              </a:rPr>
              <a:t>q</a:t>
            </a:r>
            <a:r>
              <a:rPr lang="en-GB" sz="2400" i="1" baseline="-25000" dirty="0">
                <a:latin typeface="Times New Roman" charset="0"/>
              </a:rPr>
              <a:t>i</a:t>
            </a:r>
            <a:r>
              <a:rPr lang="en-GB" sz="2400" dirty="0"/>
              <a:t> </a:t>
            </a:r>
            <a:r>
              <a:rPr lang="en-GB" sz="2400" dirty="0" smtClean="0"/>
              <a:t>(log odds) for </a:t>
            </a:r>
            <a:r>
              <a:rPr lang="en-GB" sz="2400" dirty="0"/>
              <a:t>each unit </a:t>
            </a:r>
            <a:r>
              <a:rPr lang="en-GB" sz="2400" i="1" dirty="0" err="1">
                <a:latin typeface="Times New Roman" charset="0"/>
              </a:rPr>
              <a:t>i</a:t>
            </a:r>
            <a:r>
              <a:rPr lang="en-GB" sz="2400" dirty="0"/>
              <a:t>=1,…,</a:t>
            </a:r>
            <a:r>
              <a:rPr lang="en-GB" sz="2400" i="1" dirty="0"/>
              <a:t>N</a:t>
            </a:r>
          </a:p>
          <a:p>
            <a:pPr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Arial"/>
              <a:buChar char="•"/>
            </a:pPr>
            <a:r>
              <a:rPr lang="en-GB" sz="2400" dirty="0"/>
              <a:t>Three different assumptions:</a:t>
            </a:r>
          </a:p>
          <a:p>
            <a:pPr lvl="1">
              <a:buSzPct val="100000"/>
              <a:buFont typeface="Arial"/>
              <a:buChar char="•"/>
            </a:pPr>
            <a:r>
              <a:rPr lang="en-GB" sz="2000" dirty="0"/>
              <a:t>Independent parameters: units are unrelated, and each </a:t>
            </a:r>
            <a:r>
              <a:rPr lang="en-GB" sz="2000" i="1" dirty="0">
                <a:latin typeface="Symbol" charset="0"/>
              </a:rPr>
              <a:t>q</a:t>
            </a:r>
            <a:r>
              <a:rPr lang="en-GB" sz="2000" i="1" baseline="-25000" dirty="0">
                <a:latin typeface="Times New Roman" charset="0"/>
              </a:rPr>
              <a:t>i</a:t>
            </a:r>
            <a:r>
              <a:rPr lang="en-GB" sz="2000" dirty="0"/>
              <a:t> is estimated separately using data </a:t>
            </a:r>
            <a:r>
              <a:rPr lang="en-GB" sz="2000" i="1" dirty="0">
                <a:latin typeface="Times New Roman" charset="0"/>
              </a:rPr>
              <a:t>x</a:t>
            </a:r>
            <a:r>
              <a:rPr lang="en-GB" sz="2000" i="1" baseline="-25000" dirty="0">
                <a:latin typeface="Times New Roman" charset="0"/>
              </a:rPr>
              <a:t>i</a:t>
            </a:r>
            <a:r>
              <a:rPr lang="en-GB" sz="2000" dirty="0"/>
              <a:t> alone</a:t>
            </a:r>
          </a:p>
          <a:p>
            <a:pPr lvl="1">
              <a:buSzPct val="100000"/>
              <a:buFont typeface="Arial"/>
              <a:buChar char="•"/>
            </a:pPr>
            <a:r>
              <a:rPr lang="en-GB" sz="2000" dirty="0">
                <a:solidFill>
                  <a:srgbClr val="FFFFFF"/>
                </a:solidFill>
              </a:rPr>
              <a:t>Identical</a:t>
            </a:r>
            <a:r>
              <a:rPr lang="en-GB" sz="2000" dirty="0"/>
              <a:t> parameters: observations treated as coming from same unit, with common parameter </a:t>
            </a:r>
            <a:r>
              <a:rPr lang="en-GB" sz="2000" i="1" dirty="0">
                <a:latin typeface="Symbol" charset="0"/>
              </a:rPr>
              <a:t>q</a:t>
            </a:r>
            <a:endParaRPr lang="en-GB" sz="2000" dirty="0"/>
          </a:p>
          <a:p>
            <a:pPr lvl="1">
              <a:buSzPct val="100000"/>
              <a:buFont typeface="Arial"/>
              <a:buChar char="•"/>
            </a:pPr>
            <a:r>
              <a:rPr lang="en-GB" sz="2000" dirty="0">
                <a:solidFill>
                  <a:srgbClr val="FFFFFF"/>
                </a:solidFill>
              </a:rPr>
              <a:t>Exchangeable</a:t>
            </a:r>
            <a:r>
              <a:rPr lang="en-GB" sz="2000" dirty="0"/>
              <a:t> parameters: units are “similar” (labels convey no information) → mathematically equivalent to assuming </a:t>
            </a:r>
            <a:r>
              <a:rPr lang="en-GB" sz="2000" i="1" dirty="0">
                <a:latin typeface="Symbol" charset="0"/>
              </a:rPr>
              <a:t>q</a:t>
            </a:r>
            <a:r>
              <a:rPr lang="en-GB" sz="2000" i="1" baseline="-25000" dirty="0">
                <a:latin typeface="Times New Roman" charset="0"/>
              </a:rPr>
              <a:t>i</a:t>
            </a:r>
            <a:r>
              <a:rPr lang="en-GB" sz="2000" dirty="0"/>
              <a:t>’s are drawn from common probability distribution with unknown parameters</a:t>
            </a:r>
          </a:p>
        </p:txBody>
      </p:sp>
    </p:spTree>
    <p:extLst>
      <p:ext uri="{BB962C8B-B14F-4D97-AF65-F5344CB8AC3E}">
        <p14:creationId xmlns:p14="http://schemas.microsoft.com/office/powerpoint/2010/main" val="107709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r>
              <a:rPr lang="en-GB" sz="3600" dirty="0">
                <a:solidFill>
                  <a:srgbClr val="EDD3B6"/>
                </a:solidFill>
              </a:rPr>
              <a:t>Meta-</a:t>
            </a:r>
            <a:r>
              <a:rPr lang="en-GB" sz="3600" dirty="0" smtClean="0">
                <a:solidFill>
                  <a:srgbClr val="EDD3B6"/>
                </a:solidFill>
              </a:rPr>
              <a:t>analysis example</a:t>
            </a:r>
            <a:endParaRPr lang="en-GB" sz="3600" dirty="0">
              <a:solidFill>
                <a:srgbClr val="EDD3B6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5800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Arial"/>
              <a:buChar char="•"/>
            </a:pPr>
            <a:r>
              <a:rPr lang="en-GB" sz="2400" dirty="0" smtClean="0"/>
              <a:t>8 </a:t>
            </a:r>
            <a:r>
              <a:rPr lang="en-GB" sz="2400" dirty="0"/>
              <a:t>small RCTs of IV magnesium sulphate following acute myocardial </a:t>
            </a:r>
            <a:r>
              <a:rPr lang="en-GB" sz="2400" dirty="0" smtClean="0"/>
              <a:t>infarction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Arial"/>
              <a:buChar char="•"/>
            </a:pPr>
            <a:endParaRPr lang="en-GB" sz="800" dirty="0"/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Arial"/>
              <a:buChar char="•"/>
            </a:pPr>
            <a:r>
              <a:rPr lang="en-GB" sz="2400" dirty="0"/>
              <a:t>Data: </a:t>
            </a:r>
            <a:r>
              <a:rPr lang="en-GB" sz="2400" i="1" dirty="0" err="1">
                <a:latin typeface="Times New Roman" charset="0"/>
              </a:rPr>
              <a:t>x</a:t>
            </a:r>
            <a:r>
              <a:rPr lang="en-GB" sz="2400" i="1" baseline="-25000" dirty="0" err="1">
                <a:latin typeface="Times New Roman" charset="0"/>
              </a:rPr>
              <a:t>ig</a:t>
            </a:r>
            <a:r>
              <a:rPr lang="en-GB" sz="2400" dirty="0"/>
              <a:t> = deaths, </a:t>
            </a:r>
            <a:r>
              <a:rPr lang="en-GB" sz="2400" i="1" dirty="0" err="1">
                <a:latin typeface="Times New Roman" charset="0"/>
              </a:rPr>
              <a:t>n</a:t>
            </a:r>
            <a:r>
              <a:rPr lang="en-GB" sz="2400" i="1" baseline="-25000" dirty="0" err="1">
                <a:latin typeface="Times New Roman" charset="0"/>
              </a:rPr>
              <a:t>ig</a:t>
            </a:r>
            <a:r>
              <a:rPr lang="en-GB" sz="2400" dirty="0"/>
              <a:t> = patients in trial </a:t>
            </a:r>
            <a:r>
              <a:rPr lang="en-GB" sz="2400" i="1" dirty="0" err="1">
                <a:latin typeface="Times New Roman" charset="0"/>
              </a:rPr>
              <a:t>i</a:t>
            </a:r>
            <a:r>
              <a:rPr lang="en-GB" sz="2400" dirty="0"/>
              <a:t>, treatment group </a:t>
            </a:r>
            <a:r>
              <a:rPr lang="en-GB" sz="2400" i="1" dirty="0">
                <a:latin typeface="Times New Roman" charset="0"/>
              </a:rPr>
              <a:t>g</a:t>
            </a:r>
            <a:r>
              <a:rPr lang="en-GB" sz="2400" dirty="0"/>
              <a:t> (0=control, 1=magnesium</a:t>
            </a:r>
            <a:r>
              <a:rPr lang="en-GB" sz="2400" dirty="0" smtClean="0"/>
              <a:t>) and compute </a:t>
            </a:r>
            <a:r>
              <a:rPr lang="el-GR" sz="2400" i="1" dirty="0" smtClean="0"/>
              <a:t>θ</a:t>
            </a:r>
            <a:r>
              <a:rPr lang="en-GB" sz="2400" i="1" baseline="-25000" dirty="0" err="1" smtClean="0">
                <a:latin typeface="Times New Roman" charset="0"/>
              </a:rPr>
              <a:t>i</a:t>
            </a:r>
            <a:r>
              <a:rPr lang="en-GB" sz="2400" dirty="0" smtClean="0"/>
              <a:t> where </a:t>
            </a:r>
            <a:r>
              <a:rPr lang="en-US" sz="2400" i="1" dirty="0"/>
              <a:t>	</a:t>
            </a:r>
            <a:r>
              <a:rPr lang="el-GR" sz="2400" i="1" dirty="0" smtClean="0"/>
              <a:t>θ</a:t>
            </a:r>
            <a:r>
              <a:rPr lang="en-GB" sz="2400" i="1" baseline="-25000" dirty="0" err="1" smtClean="0">
                <a:latin typeface="Times New Roman" charset="0"/>
              </a:rPr>
              <a:t>i</a:t>
            </a:r>
            <a:r>
              <a:rPr lang="el-GR" sz="2400" i="1" dirty="0" smtClean="0"/>
              <a:t> </a:t>
            </a:r>
            <a:r>
              <a:rPr lang="en-GB" sz="2400" dirty="0"/>
              <a:t>is </a:t>
            </a:r>
            <a:r>
              <a:rPr lang="en-GB" sz="2400" dirty="0" smtClean="0"/>
              <a:t>the log </a:t>
            </a:r>
            <a:r>
              <a:rPr lang="en-GB" sz="2400" dirty="0"/>
              <a:t>odds ratio for treatment effect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Arial"/>
              <a:buChar char="•"/>
            </a:pPr>
            <a:endParaRPr lang="en-GB" sz="800" dirty="0" smtClean="0"/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Arial"/>
              <a:buChar char="•"/>
            </a:pPr>
            <a:r>
              <a:rPr lang="en-GB" sz="2400" dirty="0" smtClean="0"/>
              <a:t>If </a:t>
            </a:r>
            <a:r>
              <a:rPr lang="en-GB" sz="2400" dirty="0"/>
              <a:t>not willing to believe trials are identical, but no reason to believe they are systematically different → assume </a:t>
            </a:r>
            <a:r>
              <a:rPr lang="en-GB" sz="2400" i="1" dirty="0">
                <a:latin typeface="Symbol" charset="0"/>
              </a:rPr>
              <a:t>q</a:t>
            </a:r>
            <a:r>
              <a:rPr lang="en-GB" sz="2400" i="1" baseline="-25000" dirty="0">
                <a:latin typeface="Times New Roman" charset="0"/>
              </a:rPr>
              <a:t>i</a:t>
            </a:r>
            <a:r>
              <a:rPr lang="en-GB" sz="2400" dirty="0"/>
              <a:t>’</a:t>
            </a:r>
            <a:r>
              <a:rPr lang="en-US" sz="2400" dirty="0"/>
              <a:t>s are </a:t>
            </a:r>
            <a:r>
              <a:rPr lang="en-GB" sz="2400" dirty="0"/>
              <a:t>exchangeable with hierarchical</a:t>
            </a:r>
            <a:r>
              <a:rPr lang="en-US" sz="2400" dirty="0"/>
              <a:t> prior</a:t>
            </a:r>
          </a:p>
          <a:p>
            <a:pPr lvl="2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Arial"/>
              <a:buChar char="•"/>
            </a:pPr>
            <a:r>
              <a:rPr lang="en-GB" sz="2400" i="1" dirty="0">
                <a:solidFill>
                  <a:srgbClr val="FFFFFF"/>
                </a:solidFill>
                <a:latin typeface="Symbol" charset="0"/>
              </a:rPr>
              <a:t>q</a:t>
            </a:r>
            <a:r>
              <a:rPr lang="en-GB" sz="2400" i="1" baseline="-25000" dirty="0">
                <a:solidFill>
                  <a:srgbClr val="FFFFFF"/>
                </a:solidFill>
                <a:latin typeface="Times New Roman" charset="0"/>
              </a:rPr>
              <a:t>i</a:t>
            </a:r>
            <a:r>
              <a:rPr lang="en-GB" sz="2400" dirty="0">
                <a:solidFill>
                  <a:srgbClr val="FFFFFF"/>
                </a:solidFill>
              </a:rPr>
              <a:t> ~ Normal(</a:t>
            </a:r>
            <a:r>
              <a:rPr lang="en-GB" sz="2400" i="1" dirty="0">
                <a:solidFill>
                  <a:srgbClr val="FFFFFF"/>
                </a:solidFill>
                <a:latin typeface="Symbol" charset="0"/>
              </a:rPr>
              <a:t>m</a:t>
            </a:r>
            <a:r>
              <a:rPr lang="en-GB" sz="2400" dirty="0">
                <a:solidFill>
                  <a:srgbClr val="FFFFFF"/>
                </a:solidFill>
              </a:rPr>
              <a:t>, </a:t>
            </a:r>
            <a:r>
              <a:rPr lang="en-GB" sz="2400" i="1" dirty="0">
                <a:solidFill>
                  <a:srgbClr val="FFFFFF"/>
                </a:solidFill>
                <a:latin typeface="Symbol" charset="0"/>
              </a:rPr>
              <a:t>s </a:t>
            </a:r>
            <a:r>
              <a:rPr lang="en-GB" sz="2400" baseline="30000" dirty="0">
                <a:solidFill>
                  <a:srgbClr val="FFFFFF"/>
                </a:solidFill>
                <a:latin typeface="Times New Roman" charset="0"/>
              </a:rPr>
              <a:t>2</a:t>
            </a:r>
            <a:r>
              <a:rPr lang="en-GB" sz="2400" dirty="0">
                <a:solidFill>
                  <a:srgbClr val="FFFFFF"/>
                </a:solidFill>
              </a:rPr>
              <a:t>)</a:t>
            </a:r>
          </a:p>
          <a:p>
            <a:pPr lvl="2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Arial"/>
              <a:buChar char="•"/>
            </a:pPr>
            <a:r>
              <a:rPr lang="en-GB" sz="2400" i="1" dirty="0">
                <a:solidFill>
                  <a:srgbClr val="FFFFFF"/>
                </a:solidFill>
                <a:latin typeface="Symbol" charset="0"/>
              </a:rPr>
              <a:t>m</a:t>
            </a:r>
            <a:r>
              <a:rPr lang="en-GB" sz="2400" dirty="0">
                <a:solidFill>
                  <a:srgbClr val="FFFFFF"/>
                </a:solidFill>
              </a:rPr>
              <a:t>, </a:t>
            </a:r>
            <a:r>
              <a:rPr lang="en-GB" sz="2400" i="1" dirty="0">
                <a:solidFill>
                  <a:srgbClr val="FFFFFF"/>
                </a:solidFill>
                <a:latin typeface="Symbol" charset="0"/>
              </a:rPr>
              <a:t>s </a:t>
            </a:r>
            <a:r>
              <a:rPr lang="en-GB" sz="2400" baseline="30000" dirty="0">
                <a:solidFill>
                  <a:srgbClr val="FFFFFF"/>
                </a:solidFill>
                <a:latin typeface="Times New Roman" charset="0"/>
              </a:rPr>
              <a:t>2 </a:t>
            </a:r>
            <a:r>
              <a:rPr lang="en-GB" sz="2400" dirty="0">
                <a:solidFill>
                  <a:srgbClr val="FFFFFF"/>
                </a:solidFill>
              </a:rPr>
              <a:t>also treated as unknown with (vague) priors</a:t>
            </a:r>
            <a:endParaRPr lang="el-GR" sz="24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723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Spiegelhalter</a:t>
            </a:r>
            <a:r>
              <a:rPr lang="en-GB" sz="1200" dirty="0"/>
              <a:t>, D., </a:t>
            </a:r>
            <a:r>
              <a:rPr lang="en-GB" sz="1200" dirty="0" err="1"/>
              <a:t>Abrams</a:t>
            </a:r>
            <a:r>
              <a:rPr lang="en-GB" sz="1200" dirty="0"/>
              <a:t>, K. and Myles, J. (2004).  </a:t>
            </a:r>
            <a:r>
              <a:rPr lang="en-GB" sz="1200" i="1" dirty="0"/>
              <a:t>Bayesian Approaches to Clinical Trials and Health Care Evaluation</a:t>
            </a:r>
            <a:r>
              <a:rPr lang="en-GB" sz="1200" dirty="0"/>
              <a:t>, Wiley, Chichester.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4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6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47505F"/>
              </a:clrFrom>
              <a:clrTo>
                <a:srgbClr val="47505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066800"/>
            <a:ext cx="7391400" cy="4927600"/>
          </a:xfrm>
          <a:solidFill>
            <a:schemeClr val="accent6">
              <a:lumMod val="20000"/>
              <a:lumOff val="80000"/>
            </a:schemeClr>
          </a:solidFill>
          <a:ln/>
        </p:spPr>
      </p:pic>
      <p:sp>
        <p:nvSpPr>
          <p:cNvPr id="5" name="TextBox 4"/>
          <p:cNvSpPr txBox="1"/>
          <p:nvPr/>
        </p:nvSpPr>
        <p:spPr>
          <a:xfrm>
            <a:off x="0" y="6324600"/>
            <a:ext cx="723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Spiegelhalter</a:t>
            </a:r>
            <a:r>
              <a:rPr lang="en-GB" sz="1200" dirty="0"/>
              <a:t>, D., </a:t>
            </a:r>
            <a:r>
              <a:rPr lang="en-GB" sz="1200" dirty="0" err="1"/>
              <a:t>Abrams</a:t>
            </a:r>
            <a:r>
              <a:rPr lang="en-GB" sz="1200" dirty="0"/>
              <a:t>, K. and Myles, J. (2004).  </a:t>
            </a:r>
            <a:r>
              <a:rPr lang="en-GB" sz="1200" i="1" dirty="0"/>
              <a:t>Bayesian Approaches to Clinical Trials and Health Care Evaluation</a:t>
            </a:r>
            <a:r>
              <a:rPr lang="en-GB" sz="1200" dirty="0"/>
              <a:t>, Wiley, Chichester.</a:t>
            </a:r>
          </a:p>
          <a:p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r>
              <a:rPr lang="en-GB" sz="3200" dirty="0">
                <a:solidFill>
                  <a:srgbClr val="EDD3B6"/>
                </a:solidFill>
              </a:rPr>
              <a:t>Meta-</a:t>
            </a:r>
            <a:r>
              <a:rPr lang="en-GB" sz="3200" dirty="0" smtClean="0">
                <a:solidFill>
                  <a:srgbClr val="EDD3B6"/>
                </a:solidFill>
              </a:rPr>
              <a:t>analysis example: ORs &amp; 95% Credibility Intervals</a:t>
            </a:r>
            <a:endParaRPr lang="en-GB" sz="3200" dirty="0">
              <a:solidFill>
                <a:srgbClr val="EDD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6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28600"/>
            <a:ext cx="9144001" cy="175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6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Network Meta-analyses Evaluating Indirect Effects using Bayesian Hierarchical Modeling</a:t>
            </a:r>
            <a:endParaRPr lang="en-US" sz="36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69925" y="1722438"/>
            <a:ext cx="1859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" y="2514600"/>
            <a:ext cx="8610600" cy="354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lvl="0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Evidence includes studies of two treatments:</a:t>
            </a:r>
          </a:p>
          <a:p>
            <a:pPr lvl="1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comparing one to the other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comparing each to a placebo</a:t>
            </a:r>
          </a:p>
          <a:p>
            <a:pPr lvl="1"/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comparing each to a third comparator*</a:t>
            </a:r>
          </a:p>
          <a:p>
            <a:pPr lvl="1"/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/>
            <a:endParaRPr lang="en-US" sz="3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/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78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228600" y="3810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/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Estimating Missing Effect 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Sizes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228600" y="1676400"/>
            <a:ext cx="876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Incomplete Block Design with Complete Individual Patient data</a:t>
            </a:r>
            <a:endParaRPr lang="en-US" sz="24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illSans Condensed" charset="0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 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			</a:t>
            </a:r>
            <a:endParaRPr lang="en-US" sz="20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TYPE 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OF INTERVENTION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		</a:t>
            </a:r>
            <a:r>
              <a:rPr lang="en-US" sz="2000" u="sng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Standard		Type1	       Type2	      Type3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u="sng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Region</a:t>
            </a:r>
            <a:endParaRPr lang="en-US" sz="20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illSans Condensed" charset="0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A	   	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X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	   X			        X		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B	    	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X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	   X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C	    	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X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	   X	         X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D 			   	  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   X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		        X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E	    	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X   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		         X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F	 		   	  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   X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		      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 X</a:t>
            </a:r>
            <a:endParaRPr lang="en-US" sz="20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illSans Condensed" charset="0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endParaRPr lang="en-US" sz="20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ill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5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457200"/>
          </a:xfrm>
          <a:noFill/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Using Meta-Analyses for Decision-Making</a:t>
            </a:r>
            <a:br>
              <a:rPr lang="en-US" sz="3600" dirty="0" smtClean="0">
                <a:solidFill>
                  <a:srgbClr val="EDD3B6"/>
                </a:solidFill>
              </a:rPr>
            </a:br>
            <a:endParaRPr lang="en-US" sz="3600" dirty="0" smtClean="0">
              <a:solidFill>
                <a:srgbClr val="EDD3B6"/>
              </a:solidFill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35052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i="1" dirty="0" smtClean="0"/>
              <a:t>“... the outlook for thrombolysis in unstable angina has dimmed considerably.  The ballgame is in late innings and the home team is losing badly.  Soon the meta-analysts will arrive, like sportscasters, to announce the final score.”</a:t>
            </a:r>
            <a:endParaRPr lang="en-US" sz="24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			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			David Waters and Jules Lam, Circulation  			86: 1642-1644, 1992</a:t>
            </a:r>
          </a:p>
        </p:txBody>
      </p:sp>
    </p:spTree>
    <p:extLst>
      <p:ext uri="{BB962C8B-B14F-4D97-AF65-F5344CB8AC3E}">
        <p14:creationId xmlns:p14="http://schemas.microsoft.com/office/powerpoint/2010/main" val="19776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812388" cy="1143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charset="0"/>
              </a:rPr>
              <a:t>Estimating Missing Effect Sizes 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charset="0"/>
              </a:rPr>
              <a:t> 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cs typeface="Times New Roman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cs typeface="Times New Roman" charset="0"/>
              </a:rPr>
              <a:t>Use Hierarchical Modeling Techniques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i="1" dirty="0">
              <a:cs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i="1" dirty="0" err="1">
                <a:cs typeface="Times New Roman" charset="0"/>
              </a:rPr>
              <a:t>y</a:t>
            </a:r>
            <a:r>
              <a:rPr lang="en-US" sz="2800" baseline="-30000" dirty="0" err="1">
                <a:cs typeface="Times New Roman" charset="0"/>
              </a:rPr>
              <a:t>ijk</a:t>
            </a:r>
            <a:r>
              <a:rPr lang="en-US" sz="2800" dirty="0">
                <a:cs typeface="Times New Roman" charset="0"/>
              </a:rPr>
              <a:t> = m</a:t>
            </a:r>
            <a:r>
              <a:rPr lang="en-US" sz="2800" baseline="-30000" dirty="0">
                <a:cs typeface="Times New Roman" charset="0"/>
              </a:rPr>
              <a:t>i</a:t>
            </a:r>
            <a:r>
              <a:rPr lang="en-US" sz="2800" dirty="0">
                <a:cs typeface="Times New Roman" charset="0"/>
              </a:rPr>
              <a:t> + </a:t>
            </a:r>
            <a:r>
              <a:rPr lang="en-US" sz="2800" dirty="0" err="1">
                <a:cs typeface="Times New Roman" charset="0"/>
              </a:rPr>
              <a:t>t</a:t>
            </a:r>
            <a:r>
              <a:rPr lang="en-US" sz="2800" baseline="-30000" dirty="0" err="1">
                <a:cs typeface="Times New Roman" charset="0"/>
              </a:rPr>
              <a:t>i</a:t>
            </a:r>
            <a:r>
              <a:rPr lang="en-US" sz="2800" dirty="0">
                <a:cs typeface="Times New Roman" charset="0"/>
              </a:rPr>
              <a:t> + </a:t>
            </a:r>
            <a:r>
              <a:rPr lang="en-US" sz="2800" dirty="0" err="1">
                <a:cs typeface="Times New Roman" charset="0"/>
              </a:rPr>
              <a:t>L</a:t>
            </a:r>
            <a:r>
              <a:rPr lang="en-US" sz="2800" baseline="-30000" dirty="0" err="1">
                <a:cs typeface="Times New Roman" charset="0"/>
              </a:rPr>
              <a:t>j</a:t>
            </a:r>
            <a:r>
              <a:rPr lang="en-US" sz="2800" dirty="0">
                <a:cs typeface="Times New Roman" charset="0"/>
              </a:rPr>
              <a:t> + R(L)</a:t>
            </a:r>
            <a:r>
              <a:rPr lang="en-US" sz="2800" baseline="-30000" dirty="0" err="1">
                <a:cs typeface="Times New Roman" charset="0"/>
              </a:rPr>
              <a:t>jk</a:t>
            </a:r>
            <a:r>
              <a:rPr lang="en-US" sz="2800" dirty="0">
                <a:cs typeface="Times New Roman" charset="0"/>
              </a:rPr>
              <a:t> + (</a:t>
            </a:r>
            <a:r>
              <a:rPr lang="en-US" sz="2800" dirty="0" err="1">
                <a:cs typeface="Times New Roman" charset="0"/>
              </a:rPr>
              <a:t>tL</a:t>
            </a:r>
            <a:r>
              <a:rPr lang="en-US" sz="2800" dirty="0">
                <a:cs typeface="Times New Roman" charset="0"/>
              </a:rPr>
              <a:t>)</a:t>
            </a:r>
            <a:r>
              <a:rPr lang="en-US" sz="2800" baseline="-30000" dirty="0" err="1">
                <a:cs typeface="Times New Roman" charset="0"/>
              </a:rPr>
              <a:t>ij</a:t>
            </a:r>
            <a:r>
              <a:rPr lang="en-US" sz="2800" dirty="0">
                <a:cs typeface="Times New Roman" charset="0"/>
              </a:rPr>
              <a:t> + </a:t>
            </a:r>
            <a:r>
              <a:rPr lang="en-US" sz="2800" dirty="0" err="1">
                <a:cs typeface="Times New Roman" charset="0"/>
              </a:rPr>
              <a:t>e</a:t>
            </a:r>
            <a:r>
              <a:rPr lang="en-US" sz="2800" baseline="-30000" dirty="0" err="1">
                <a:cs typeface="Times New Roman" charset="0"/>
              </a:rPr>
              <a:t>ijk</a:t>
            </a:r>
            <a:r>
              <a:rPr lang="en-US" sz="2800" dirty="0">
                <a:cs typeface="Times New Roman" charset="0"/>
              </a:rPr>
              <a:t> ,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cs typeface="Times New Roman" charset="0"/>
              </a:rPr>
              <a:t>where  </a:t>
            </a:r>
            <a:r>
              <a:rPr lang="en-US" sz="2400" i="1" dirty="0" err="1">
                <a:cs typeface="Times New Roman" charset="0"/>
              </a:rPr>
              <a:t>y</a:t>
            </a:r>
            <a:r>
              <a:rPr lang="en-US" sz="2400" baseline="-30000" dirty="0" err="1">
                <a:cs typeface="Times New Roman" charset="0"/>
              </a:rPr>
              <a:t>ijk</a:t>
            </a:r>
            <a:r>
              <a:rPr lang="en-US" sz="2400" baseline="-30000" dirty="0">
                <a:cs typeface="Times New Roman" charset="0"/>
              </a:rPr>
              <a:t> </a:t>
            </a:r>
            <a:r>
              <a:rPr lang="en-US" sz="2400" dirty="0">
                <a:cs typeface="Times New Roman" charset="0"/>
              </a:rPr>
              <a:t>is the outcome for the </a:t>
            </a:r>
            <a:r>
              <a:rPr lang="en-US" sz="2400" dirty="0" err="1">
                <a:cs typeface="Times New Roman" charset="0"/>
              </a:rPr>
              <a:t>ijk</a:t>
            </a:r>
            <a:r>
              <a:rPr lang="en-US" sz="2400" baseline="30000" dirty="0" err="1">
                <a:cs typeface="Times New Roman" charset="0"/>
              </a:rPr>
              <a:t>th</a:t>
            </a:r>
            <a:r>
              <a:rPr lang="en-US" sz="2400" dirty="0">
                <a:cs typeface="Times New Roman" charset="0"/>
              </a:rPr>
              <a:t> patient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cs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cs typeface="Times New Roman" charset="0"/>
              </a:rPr>
              <a:t>m</a:t>
            </a:r>
            <a:r>
              <a:rPr lang="en-US" sz="2800" baseline="-30000" dirty="0">
                <a:cs typeface="Times New Roman" charset="0"/>
              </a:rPr>
              <a:t>i</a:t>
            </a:r>
            <a:r>
              <a:rPr lang="en-US" sz="2800" dirty="0">
                <a:cs typeface="Times New Roman" charset="0"/>
              </a:rPr>
              <a:t> is the </a:t>
            </a:r>
            <a:r>
              <a:rPr lang="en-US" sz="2800" dirty="0" err="1">
                <a:cs typeface="Times New Roman" charset="0"/>
              </a:rPr>
              <a:t>i</a:t>
            </a:r>
            <a:r>
              <a:rPr lang="en-US" sz="2800" baseline="30000" dirty="0" err="1">
                <a:cs typeface="Times New Roman" charset="0"/>
              </a:rPr>
              <a:t>th</a:t>
            </a:r>
            <a:r>
              <a:rPr lang="en-US" sz="2800" dirty="0">
                <a:cs typeface="Times New Roman" charset="0"/>
              </a:rPr>
              <a:t>  intervention mean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err="1">
                <a:cs typeface="Times New Roman" charset="0"/>
              </a:rPr>
              <a:t>t</a:t>
            </a:r>
            <a:r>
              <a:rPr lang="en-US" sz="2800" baseline="-30000" dirty="0" err="1">
                <a:cs typeface="Times New Roman" charset="0"/>
              </a:rPr>
              <a:t>i</a:t>
            </a:r>
            <a:r>
              <a:rPr lang="en-US" sz="2800" baseline="-30000" dirty="0">
                <a:cs typeface="Times New Roman" charset="0"/>
              </a:rPr>
              <a:t> </a:t>
            </a:r>
            <a:r>
              <a:rPr lang="en-US" sz="2800" dirty="0">
                <a:cs typeface="Times New Roman" charset="0"/>
              </a:rPr>
              <a:t>  is the intervention effect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err="1">
                <a:cs typeface="Times New Roman" charset="0"/>
              </a:rPr>
              <a:t>L</a:t>
            </a:r>
            <a:r>
              <a:rPr lang="en-US" sz="2800" baseline="-30000" dirty="0" err="1">
                <a:cs typeface="Times New Roman" charset="0"/>
              </a:rPr>
              <a:t>j</a:t>
            </a:r>
            <a:r>
              <a:rPr lang="en-US" sz="2800" dirty="0">
                <a:cs typeface="Times New Roman" charset="0"/>
              </a:rPr>
              <a:t> is the </a:t>
            </a:r>
            <a:r>
              <a:rPr lang="en-US" sz="2800" dirty="0" smtClean="0">
                <a:cs typeface="Times New Roman" charset="0"/>
              </a:rPr>
              <a:t>group effect</a:t>
            </a:r>
            <a:endParaRPr 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254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i="1" dirty="0">
                <a:cs typeface="Times New Roman" charset="0"/>
              </a:rPr>
              <a:t>Testing the Hierarchical </a:t>
            </a:r>
            <a:r>
              <a:rPr lang="en-US" sz="2800" i="1" dirty="0" smtClean="0">
                <a:cs typeface="Times New Roman" charset="0"/>
              </a:rPr>
              <a:t>Model</a:t>
            </a:r>
          </a:p>
          <a:p>
            <a:pPr>
              <a:buFontTx/>
              <a:buNone/>
            </a:pPr>
            <a:endParaRPr lang="en-US" sz="2800" i="1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R(L)</a:t>
            </a:r>
            <a:r>
              <a:rPr lang="en-US" sz="2400" baseline="-30000" dirty="0" err="1">
                <a:cs typeface="Times New Roman" charset="0"/>
              </a:rPr>
              <a:t>jk</a:t>
            </a:r>
            <a:r>
              <a:rPr lang="en-US" sz="2400" baseline="-30000" dirty="0">
                <a:cs typeface="Times New Roman" charset="0"/>
              </a:rPr>
              <a:t>	</a:t>
            </a:r>
            <a:r>
              <a:rPr lang="en-US" sz="2400" dirty="0">
                <a:cs typeface="Times New Roman" charset="0"/>
              </a:rPr>
              <a:t>is the effect of subject within a </a:t>
            </a:r>
            <a:r>
              <a:rPr lang="en-US" sz="2400" dirty="0" smtClean="0">
                <a:cs typeface="Times New Roman" charset="0"/>
              </a:rPr>
              <a:t>group.</a:t>
            </a:r>
            <a:endParaRPr lang="en-US" sz="2400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Symbol" charset="0"/>
                <a:cs typeface="Times New Roman" charset="0"/>
              </a:rPr>
              <a:t>(</a:t>
            </a:r>
            <a:r>
              <a:rPr lang="en-US" sz="2400" dirty="0" err="1">
                <a:latin typeface="Symbol" charset="0"/>
                <a:cs typeface="Times New Roman" charset="0"/>
              </a:rPr>
              <a:t>t</a:t>
            </a:r>
            <a:r>
              <a:rPr lang="en-US" sz="2400" dirty="0" err="1">
                <a:cs typeface="Times New Roman" charset="0"/>
              </a:rPr>
              <a:t>L</a:t>
            </a:r>
            <a:r>
              <a:rPr lang="en-US" sz="2400" dirty="0">
                <a:cs typeface="Times New Roman" charset="0"/>
              </a:rPr>
              <a:t>)</a:t>
            </a:r>
            <a:r>
              <a:rPr lang="en-US" sz="2400" baseline="-30000" dirty="0" err="1">
                <a:cs typeface="Times New Roman" charset="0"/>
              </a:rPr>
              <a:t>ij</a:t>
            </a:r>
            <a:r>
              <a:rPr lang="en-US" sz="2400" dirty="0">
                <a:cs typeface="Times New Roman" charset="0"/>
              </a:rPr>
              <a:t> 	is the intervention-by</a:t>
            </a:r>
            <a:r>
              <a:rPr lang="en-US" sz="2400" dirty="0" smtClean="0">
                <a:cs typeface="Times New Roman" charset="0"/>
              </a:rPr>
              <a:t>-group effect</a:t>
            </a:r>
            <a:r>
              <a:rPr lang="en-US" sz="2400" dirty="0">
                <a:cs typeface="Times New Roman" charset="0"/>
              </a:rPr>
              <a:t>.</a:t>
            </a:r>
          </a:p>
          <a:p>
            <a:pPr>
              <a:buFontTx/>
              <a:buNone/>
            </a:pPr>
            <a:r>
              <a:rPr lang="en-US" sz="2400" dirty="0" err="1">
                <a:cs typeface="Times New Roman" charset="0"/>
              </a:rPr>
              <a:t>e</a:t>
            </a:r>
            <a:r>
              <a:rPr lang="en-US" sz="2400" baseline="-30000" dirty="0" err="1">
                <a:cs typeface="Times New Roman" charset="0"/>
              </a:rPr>
              <a:t>ijk</a:t>
            </a:r>
            <a:r>
              <a:rPr lang="en-US" sz="2400" dirty="0">
                <a:cs typeface="Times New Roman" charset="0"/>
              </a:rPr>
              <a:t> 	</a:t>
            </a:r>
            <a:r>
              <a:rPr lang="en-US" sz="2400" dirty="0" smtClean="0">
                <a:cs typeface="Times New Roman" charset="0"/>
              </a:rPr>
              <a:t>is </a:t>
            </a:r>
            <a:r>
              <a:rPr lang="en-US" sz="2400" dirty="0">
                <a:cs typeface="Times New Roman" charset="0"/>
              </a:rPr>
              <a:t>the error and the k-subscript </a:t>
            </a:r>
            <a:r>
              <a:rPr lang="en-US" sz="2400" dirty="0" smtClean="0">
                <a:cs typeface="Times New Roman" charset="0"/>
              </a:rPr>
              <a:t>indicates </a:t>
            </a:r>
            <a:r>
              <a:rPr lang="en-US" sz="2400" dirty="0">
                <a:cs typeface="Times New Roman" charset="0"/>
              </a:rPr>
              <a:t>patient </a:t>
            </a:r>
            <a:r>
              <a:rPr lang="en-US" sz="2400" dirty="0" smtClean="0">
                <a:cs typeface="Times New Roman" charset="0"/>
              </a:rPr>
              <a:t>	within group.</a:t>
            </a:r>
          </a:p>
          <a:p>
            <a:pPr>
              <a:buFontTx/>
              <a:buNone/>
            </a:pPr>
            <a:endParaRPr lang="en-US" sz="2400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Intervention effects are then tested using,    		 .</a:t>
            </a: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	F = 	</a:t>
            </a:r>
            <a:r>
              <a:rPr lang="en-US" sz="2400" u="sng" dirty="0">
                <a:cs typeface="Times New Roman" charset="0"/>
              </a:rPr>
              <a:t>MS(intervention)</a:t>
            </a:r>
            <a:r>
              <a:rPr lang="en-US" sz="2400" dirty="0">
                <a:cs typeface="Times New Roman" charset="0"/>
              </a:rPr>
              <a:t>		    			MS</a:t>
            </a:r>
            <a:r>
              <a:rPr lang="en-US" sz="2400" dirty="0" smtClean="0">
                <a:cs typeface="Times New Roman" charset="0"/>
              </a:rPr>
              <a:t>(group*</a:t>
            </a:r>
            <a:r>
              <a:rPr lang="en-US" sz="2400" dirty="0">
                <a:cs typeface="Times New Roman" charset="0"/>
              </a:rPr>
              <a:t>intervention).</a:t>
            </a:r>
          </a:p>
          <a:p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charset="0"/>
              </a:rPr>
              <a:t>Estimating Missing 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charset="0"/>
              </a:rPr>
              <a:t>Effect Sizes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6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42900"/>
            <a:ext cx="8991600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cs typeface="Times New Roman" charset="0"/>
              </a:rPr>
              <a:t>Testing Treatment Differences Between Placebo Controlled Studies</a:t>
            </a:r>
            <a:r>
              <a: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cs typeface="Times New Roman" charset="0"/>
              </a:rPr>
              <a:t/>
            </a:r>
            <a:br>
              <a: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cs typeface="Times New Roman" charset="0"/>
              </a:rPr>
            </a:br>
            <a:endParaRPr lang="en-US" sz="3200" i="1" dirty="0">
              <a:solidFill>
                <a:schemeClr val="accent6">
                  <a:lumMod val="40000"/>
                  <a:lumOff val="60000"/>
                </a:schemeClr>
              </a:solidFill>
              <a:cs typeface="Times New Roman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  <a:cs typeface="Times New Roman" charset="0"/>
              </a:rPr>
              <a:t>Outcomes at 30 Days Composite (Death or MI</a:t>
            </a:r>
            <a:r>
              <a:rPr lang="en-US" sz="2400" dirty="0" smtClean="0">
                <a:latin typeface="+mj-lt"/>
                <a:cs typeface="Times New Roman" charset="0"/>
              </a:rPr>
              <a:t>)*</a:t>
            </a:r>
            <a:endParaRPr lang="en-US" sz="2400" dirty="0">
              <a:latin typeface="+mj-lt"/>
              <a:cs typeface="Times New Roman" charset="0"/>
            </a:endParaRPr>
          </a:p>
          <a:p>
            <a:endParaRPr lang="en-US" sz="2400" dirty="0">
              <a:latin typeface="+mj-lt"/>
              <a:cs typeface="Times New Roman" charset="0"/>
            </a:endParaRPr>
          </a:p>
          <a:p>
            <a:pPr>
              <a:buFontTx/>
              <a:buNone/>
            </a:pPr>
            <a:r>
              <a:rPr lang="en-US" sz="2000" u="sng" dirty="0">
                <a:latin typeface="+mj-lt"/>
                <a:cs typeface="Times New Roman" charset="0"/>
              </a:rPr>
              <a:t>Study Drug	# of Patients    # Studies	   Odds Ratio   	  95% </a:t>
            </a:r>
            <a:r>
              <a:rPr lang="en-US" sz="2000" u="sng" dirty="0" smtClean="0">
                <a:latin typeface="+mj-lt"/>
                <a:cs typeface="Times New Roman" charset="0"/>
              </a:rPr>
              <a:t>CI</a:t>
            </a:r>
            <a:endParaRPr lang="en-US" sz="2000" dirty="0">
              <a:latin typeface="+mj-lt"/>
              <a:cs typeface="Times New Roman" charset="0"/>
            </a:endParaRPr>
          </a:p>
          <a:p>
            <a:pPr>
              <a:buFontTx/>
              <a:buNone/>
            </a:pPr>
            <a:endParaRPr lang="en-US" sz="2000" dirty="0">
              <a:latin typeface="+mj-lt"/>
              <a:cs typeface="Times New Roman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+mj-lt"/>
                <a:cs typeface="Times New Roman" charset="0"/>
              </a:rPr>
              <a:t>Drug A		    9,606	</a:t>
            </a:r>
            <a:r>
              <a:rPr lang="en-US" sz="2000" dirty="0" smtClean="0">
                <a:latin typeface="+mj-lt"/>
                <a:cs typeface="Times New Roman" charset="0"/>
              </a:rPr>
              <a:t>5	</a:t>
            </a:r>
            <a:r>
              <a:rPr lang="en-US" sz="2000" dirty="0">
                <a:latin typeface="+mj-lt"/>
                <a:cs typeface="Times New Roman" charset="0"/>
              </a:rPr>
              <a:t>	   0.45		(0.37, 0.55)</a:t>
            </a:r>
          </a:p>
          <a:p>
            <a:pPr>
              <a:buFontTx/>
              <a:buNone/>
            </a:pPr>
            <a:endParaRPr lang="en-US" sz="2000" dirty="0">
              <a:latin typeface="+mj-lt"/>
              <a:cs typeface="Times New Roman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+mj-lt"/>
                <a:cs typeface="Times New Roman" charset="0"/>
              </a:rPr>
              <a:t>Drug E		    5,834	</a:t>
            </a:r>
            <a:r>
              <a:rPr lang="en-US" sz="2000" dirty="0" smtClean="0">
                <a:latin typeface="+mj-lt"/>
                <a:cs typeface="Times New Roman" charset="0"/>
              </a:rPr>
              <a:t>4	</a:t>
            </a:r>
            <a:r>
              <a:rPr lang="en-US" sz="2000" dirty="0">
                <a:latin typeface="+mj-lt"/>
                <a:cs typeface="Times New Roman" charset="0"/>
              </a:rPr>
              <a:t>	   0.82		(0.69, 0.98)</a:t>
            </a:r>
          </a:p>
          <a:p>
            <a:pPr>
              <a:buFontTx/>
              <a:buNone/>
            </a:pPr>
            <a:endParaRPr lang="en-US" sz="2000" dirty="0">
              <a:latin typeface="+mj-lt"/>
              <a:cs typeface="Times New Roman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+mj-lt"/>
                <a:cs typeface="Times New Roman" charset="0"/>
              </a:rPr>
              <a:t>Drug T		    3,634 	</a:t>
            </a:r>
            <a:r>
              <a:rPr lang="en-US" sz="2000" dirty="0" smtClean="0">
                <a:latin typeface="+mj-lt"/>
                <a:cs typeface="Times New Roman" charset="0"/>
              </a:rPr>
              <a:t>3	</a:t>
            </a:r>
            <a:r>
              <a:rPr lang="en-US" sz="2000" dirty="0">
                <a:latin typeface="+mj-lt"/>
                <a:cs typeface="Times New Roman" charset="0"/>
              </a:rPr>
              <a:t>	   0.73		(0.57, 0.92)</a:t>
            </a:r>
          </a:p>
          <a:p>
            <a:pPr>
              <a:buFontTx/>
              <a:buNone/>
            </a:pPr>
            <a:r>
              <a:rPr lang="en-US" sz="2000" dirty="0">
                <a:latin typeface="+mj-lt"/>
                <a:cs typeface="Times New Roman" charset="0"/>
              </a:rPr>
              <a:t> 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14233" y="6096000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*Example: compare the efficacy and safety of a new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GPIIb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/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IIIa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 receptor inhibitor for patients undergoing PCI (percutaneous coronary interventions)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[unpublished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MetaWorks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 work product]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3173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220200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EDD3B6"/>
                </a:solidFill>
                <a:latin typeface="+mn-lt"/>
                <a:cs typeface="Times New Roman" charset="0"/>
              </a:rPr>
              <a:t>Testing Treatment Differences Between Placebo Controlled Studies</a:t>
            </a:r>
            <a:r>
              <a:rPr lang="en-US" sz="3200" i="1" dirty="0">
                <a:solidFill>
                  <a:srgbClr val="EDD3B6"/>
                </a:solidFill>
                <a:latin typeface="+mn-lt"/>
                <a:cs typeface="Times New Roman" charset="0"/>
              </a:rPr>
              <a:t/>
            </a:r>
            <a:br>
              <a:rPr lang="en-US" sz="3200" i="1" dirty="0">
                <a:solidFill>
                  <a:srgbClr val="EDD3B6"/>
                </a:solidFill>
                <a:latin typeface="+mn-lt"/>
                <a:cs typeface="Times New Roman" charset="0"/>
              </a:rPr>
            </a:br>
            <a:endParaRPr lang="en-US" sz="3200" i="1" dirty="0">
              <a:solidFill>
                <a:srgbClr val="EDD3B6"/>
              </a:solidFill>
              <a:latin typeface="+mn-lt"/>
              <a:cs typeface="Times New Roman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111067" cy="257175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One-way ANOVA comparing treatments:  </a:t>
            </a:r>
          </a:p>
          <a:p>
            <a:pPr>
              <a:buFontTx/>
              <a:buNone/>
            </a:pPr>
            <a:endParaRPr lang="en-US" sz="2400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		Drug A vs. Drug E				p &lt; 0.001</a:t>
            </a: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		Drug A vs. Drug T				p &lt; 0.01</a:t>
            </a: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		Drug E vs. Drug T				p &gt; </a:t>
            </a:r>
            <a:r>
              <a:rPr lang="en-US" sz="2400" dirty="0" smtClean="0">
                <a:cs typeface="Times New Roman" charset="0"/>
              </a:rPr>
              <a:t>NS</a:t>
            </a:r>
            <a:endParaRPr lang="en-US" sz="2400" dirty="0">
              <a:cs typeface="Times New Roman" charset="0"/>
            </a:endParaRP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6096000"/>
            <a:ext cx="536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Another way to think of indirect effects…networks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12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77765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4267200"/>
            <a:ext cx="7620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Similarity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assumption in an indirect treatment comparison. AB trials and the AC trials are comparable on effect modifiers, and an unbiased indirect estimate for the relative effect of C versus B can be obtained from the estimates of the effect of B ...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err="1"/>
              <a:t>Jeroen</a:t>
            </a:r>
            <a:r>
              <a:rPr lang="en-US" sz="1400" dirty="0"/>
              <a:t> P.  Jansen , Rachael  </a:t>
            </a:r>
            <a:r>
              <a:rPr lang="en-US" sz="1400" dirty="0" err="1"/>
              <a:t>Fleurence</a:t>
            </a:r>
            <a:r>
              <a:rPr lang="en-US" sz="1400" dirty="0"/>
              <a:t> , </a:t>
            </a:r>
            <a:r>
              <a:rPr lang="en-US" sz="1400" dirty="0" smtClean="0"/>
              <a:t>et al, </a:t>
            </a:r>
            <a:r>
              <a:rPr lang="en-US" sz="1400" dirty="0"/>
              <a:t>Value in Health, Volume 14, Issue 4, 2011, 417 - 428</a:t>
            </a:r>
          </a:p>
          <a:p>
            <a:pPr eaLnBrk="1" hangingPunct="1"/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1828800" y="381000"/>
            <a:ext cx="533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Types of Indirect Effects (1)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02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917178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4800600"/>
            <a:ext cx="838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Must ensure that there is consistency in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mixed treatment comparison. AB trials, AC trials, and BC trials are comparable in effect modifiers, and for each pairwise comparison, the direct and indirect estimates are consistent.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4065" y="6396335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err="1"/>
              <a:t>Jeroen</a:t>
            </a:r>
            <a:r>
              <a:rPr lang="en-US" sz="1400" dirty="0"/>
              <a:t> P.  Jansen , Rachael  </a:t>
            </a:r>
            <a:r>
              <a:rPr lang="en-US" sz="1400" dirty="0" err="1"/>
              <a:t>Fleurence</a:t>
            </a:r>
            <a:r>
              <a:rPr lang="en-US" sz="1400" dirty="0"/>
              <a:t> , </a:t>
            </a:r>
            <a:r>
              <a:rPr lang="en-US" sz="1400" dirty="0" smtClean="0"/>
              <a:t>et al, </a:t>
            </a:r>
            <a:r>
              <a:rPr lang="en-US" sz="1400" dirty="0"/>
              <a:t>Value in Health, Volume 14, Issue 4, 2011, 417 - 428</a:t>
            </a:r>
          </a:p>
          <a:p>
            <a:pPr eaLnBrk="1" hangingPunct="1"/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1676400" y="304800"/>
            <a:ext cx="533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Types of Indirect Effects (2)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00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Markov Chain Meta-Analyses: Transition Matrices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010400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Where is it being applied?</a:t>
            </a: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olicy analyses in mental health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-modeling transition probabilities within a 	mental health system</a:t>
            </a:r>
          </a:p>
          <a:p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-probability of transition to outpatient or 	readmission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	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Genome analyses</a:t>
            </a:r>
          </a:p>
          <a:p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-modeling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likelihood of gene pairings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					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52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2400"/>
            <a:ext cx="8737600" cy="369332"/>
          </a:xfrm>
          <a:noFill/>
          <a:ln/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Relative </a:t>
            </a:r>
            <a:r>
              <a:rPr 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effect sizes (and 95% </a:t>
            </a:r>
            <a:r>
              <a:rPr 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intervals</a:t>
            </a:r>
            <a:r>
              <a:rPr 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 </a:t>
            </a:r>
            <a:r>
              <a:rPr 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of </a:t>
            </a:r>
            <a:r>
              <a:rPr 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psychotherapeutic </a:t>
            </a:r>
            <a:r>
              <a:rPr 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interventions</a:t>
            </a:r>
            <a:endParaRPr lang="en-US" sz="1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39200" cy="4187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324600"/>
            <a:ext cx="3451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S. </a:t>
            </a:r>
            <a:r>
              <a:rPr lang="en-US" sz="1400" dirty="0" err="1" smtClean="0"/>
              <a:t>Leff</a:t>
            </a:r>
            <a:r>
              <a:rPr lang="en-US" sz="1400" dirty="0"/>
              <a:t> </a:t>
            </a:r>
            <a:r>
              <a:rPr lang="en-US" sz="1400" dirty="0" smtClean="0"/>
              <a:t>&amp; IE Allen, 2014 Work in Progress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086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733800" cy="464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00200"/>
            <a:ext cx="3867150" cy="220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875" y="304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EDD3B6"/>
                </a:solidFill>
              </a:rPr>
              <a:t>Amino Acid Transitions: Comparing Control to Treatment</a:t>
            </a:r>
            <a:endParaRPr lang="en-US" sz="2800" dirty="0">
              <a:solidFill>
                <a:srgbClr val="EDD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0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You have your results, everything looks promising…what now?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Sensitivity analyses &amp; validation!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Some biases to keep in mind.</a:t>
            </a: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43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530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Who ‘invented’ meta-analysis &amp; in what discipline?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Why is meta-analysis easier to explain to non-statisticians than ANOVA or mixed models?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long does a meta-analysis take?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Why do we perform a meta-analysis?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is the hierarchy of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evidence?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E947"/>
                </a:solidFill>
              </a:rPr>
              <a:t>How do I choose an outcome?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</a:rPr>
              <a:t>What are the different types of meta-analysis?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</a:rPr>
              <a:t>How do I validate my model?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What are the major issues/controversies?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38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33400" y="990600"/>
            <a:ext cx="3960813" cy="5509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lang="en-GB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INTERNAL BIASES</a:t>
            </a:r>
          </a:p>
          <a:p>
            <a:pPr>
              <a:buFont typeface="Symbol" charset="0"/>
              <a:buNone/>
            </a:pPr>
            <a:endParaRPr lang="en-GB" sz="2400" dirty="0"/>
          </a:p>
          <a:p>
            <a:pPr>
              <a:buFont typeface="Symbol" charset="0"/>
              <a:buNone/>
            </a:pPr>
            <a:r>
              <a:rPr lang="en-GB" sz="2400" dirty="0"/>
              <a:t>Selection bias</a:t>
            </a:r>
          </a:p>
          <a:p>
            <a:pPr>
              <a:buFont typeface="Symbol" charset="0"/>
              <a:buNone/>
            </a:pPr>
            <a:r>
              <a:rPr lang="en-GB" sz="2000" dirty="0"/>
              <a:t>(</a:t>
            </a:r>
            <a:r>
              <a:rPr lang="en-GB" sz="2000" dirty="0" err="1"/>
              <a:t>eg</a:t>
            </a:r>
            <a:r>
              <a:rPr lang="en-GB" sz="2000" dirty="0"/>
              <a:t>. lack of </a:t>
            </a:r>
            <a:r>
              <a:rPr lang="en-GB" sz="2000" dirty="0" smtClean="0"/>
              <a:t>randomization</a:t>
            </a:r>
            <a:r>
              <a:rPr lang="en-GB" sz="2000" dirty="0"/>
              <a:t>)</a:t>
            </a:r>
          </a:p>
          <a:p>
            <a:pPr>
              <a:buFont typeface="Symbol" charset="0"/>
              <a:buNone/>
            </a:pPr>
            <a:endParaRPr lang="en-GB" sz="2000" dirty="0"/>
          </a:p>
          <a:p>
            <a:pPr>
              <a:buFont typeface="Symbol" charset="0"/>
              <a:buNone/>
            </a:pPr>
            <a:r>
              <a:rPr lang="en-GB" sz="2400" dirty="0"/>
              <a:t>Performance bias</a:t>
            </a:r>
          </a:p>
          <a:p>
            <a:pPr>
              <a:buFont typeface="Symbol" charset="0"/>
              <a:buNone/>
            </a:pPr>
            <a:r>
              <a:rPr lang="en-GB" sz="2000" dirty="0"/>
              <a:t>(</a:t>
            </a:r>
            <a:r>
              <a:rPr lang="en-GB" sz="2000" dirty="0" err="1"/>
              <a:t>eg</a:t>
            </a:r>
            <a:r>
              <a:rPr lang="en-GB" sz="2000" dirty="0"/>
              <a:t>. lack of blinding)</a:t>
            </a:r>
          </a:p>
          <a:p>
            <a:pPr>
              <a:buFont typeface="Symbol" charset="0"/>
              <a:buNone/>
            </a:pPr>
            <a:endParaRPr lang="en-GB" sz="2000" dirty="0"/>
          </a:p>
          <a:p>
            <a:pPr>
              <a:buFont typeface="Symbol" charset="0"/>
              <a:buNone/>
            </a:pPr>
            <a:r>
              <a:rPr lang="en-GB" sz="2400" dirty="0"/>
              <a:t>Attrition bias</a:t>
            </a:r>
          </a:p>
          <a:p>
            <a:pPr>
              <a:buFont typeface="Symbol" charset="0"/>
              <a:buNone/>
            </a:pPr>
            <a:r>
              <a:rPr lang="en-GB" sz="2000" dirty="0"/>
              <a:t>(</a:t>
            </a:r>
            <a:r>
              <a:rPr lang="en-GB" sz="2000" dirty="0" err="1"/>
              <a:t>eg</a:t>
            </a:r>
            <a:r>
              <a:rPr lang="en-GB" sz="2000" dirty="0"/>
              <a:t>. loss to follow-up)</a:t>
            </a:r>
          </a:p>
          <a:p>
            <a:pPr>
              <a:buFont typeface="Symbol" charset="0"/>
              <a:buNone/>
            </a:pPr>
            <a:endParaRPr lang="en-GB" sz="2000" dirty="0"/>
          </a:p>
          <a:p>
            <a:pPr>
              <a:buFont typeface="Symbol" charset="0"/>
              <a:buNone/>
            </a:pPr>
            <a:r>
              <a:rPr lang="en-GB" sz="2400" dirty="0"/>
              <a:t>Detection bias</a:t>
            </a:r>
          </a:p>
          <a:p>
            <a:pPr>
              <a:buFont typeface="Symbol" charset="0"/>
              <a:buNone/>
            </a:pPr>
            <a:r>
              <a:rPr lang="en-GB" sz="2000" dirty="0"/>
              <a:t>(</a:t>
            </a:r>
            <a:r>
              <a:rPr lang="en-GB" sz="2000" dirty="0" err="1"/>
              <a:t>eg</a:t>
            </a:r>
            <a:r>
              <a:rPr lang="en-GB" sz="2000" dirty="0"/>
              <a:t>. differences in outcome)</a:t>
            </a:r>
          </a:p>
          <a:p>
            <a:pPr>
              <a:buFont typeface="Symbol" charset="0"/>
              <a:buNone/>
            </a:pPr>
            <a:endParaRPr lang="en-GB" sz="2000" dirty="0"/>
          </a:p>
          <a:p>
            <a:pPr>
              <a:buFont typeface="Symbol" charset="0"/>
              <a:buNone/>
            </a:pPr>
            <a:r>
              <a:rPr lang="en-GB" sz="2400" dirty="0"/>
              <a:t>Other bias suspected</a:t>
            </a:r>
          </a:p>
          <a:p>
            <a:pPr>
              <a:buFont typeface="Symbol" charset="0"/>
              <a:buNone/>
            </a:pPr>
            <a:r>
              <a:rPr lang="en-GB" sz="2000" dirty="0"/>
              <a:t>(</a:t>
            </a:r>
            <a:r>
              <a:rPr lang="en-GB" sz="2000" dirty="0" err="1"/>
              <a:t>eg</a:t>
            </a:r>
            <a:r>
              <a:rPr lang="en-GB" sz="2000" dirty="0"/>
              <a:t>. Inconsistent results)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648200" y="990600"/>
            <a:ext cx="4175125" cy="489364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Symbol" charset="0"/>
              <a:buNone/>
            </a:pPr>
            <a:r>
              <a:rPr lang="en-GB" sz="2800" dirty="0">
                <a:solidFill>
                  <a:srgbClr val="F6E9DB"/>
                </a:solidFill>
              </a:rPr>
              <a:t>EXTERNAL BIASES</a:t>
            </a:r>
          </a:p>
          <a:p>
            <a:pPr>
              <a:buFont typeface="Symbol" charset="0"/>
              <a:buNone/>
            </a:pPr>
            <a:endParaRPr lang="en-GB" sz="2800" dirty="0">
              <a:solidFill>
                <a:srgbClr val="A50021"/>
              </a:solidFill>
            </a:endParaRPr>
          </a:p>
          <a:p>
            <a:pPr>
              <a:buFont typeface="Symbol" charset="0"/>
              <a:buNone/>
            </a:pPr>
            <a:r>
              <a:rPr lang="en-GB" sz="2400" dirty="0"/>
              <a:t>Population bias</a:t>
            </a:r>
          </a:p>
          <a:p>
            <a:pPr>
              <a:buFont typeface="Symbol" charset="0"/>
              <a:buNone/>
            </a:pPr>
            <a:r>
              <a:rPr lang="en-GB" sz="2000" dirty="0"/>
              <a:t>(</a:t>
            </a:r>
            <a:r>
              <a:rPr lang="en-GB" sz="2000" dirty="0" err="1"/>
              <a:t>eg</a:t>
            </a:r>
            <a:r>
              <a:rPr lang="en-GB" sz="2000" dirty="0"/>
              <a:t>. differences in participants)</a:t>
            </a:r>
          </a:p>
          <a:p>
            <a:pPr>
              <a:buFont typeface="Symbol" charset="0"/>
              <a:buNone/>
            </a:pPr>
            <a:endParaRPr lang="en-GB" sz="2000" dirty="0"/>
          </a:p>
          <a:p>
            <a:pPr>
              <a:buFont typeface="Symbol" charset="0"/>
              <a:buNone/>
            </a:pPr>
            <a:r>
              <a:rPr lang="en-GB" sz="2400" dirty="0"/>
              <a:t>Control bias</a:t>
            </a:r>
          </a:p>
          <a:p>
            <a:pPr>
              <a:buFont typeface="Symbol" charset="0"/>
              <a:buNone/>
            </a:pPr>
            <a:r>
              <a:rPr lang="en-GB" sz="2000" dirty="0"/>
              <a:t>(</a:t>
            </a:r>
            <a:r>
              <a:rPr lang="en-GB" sz="2000" dirty="0" err="1"/>
              <a:t>eg</a:t>
            </a:r>
            <a:r>
              <a:rPr lang="en-GB" sz="2000" dirty="0"/>
              <a:t>. different control strategies)</a:t>
            </a:r>
          </a:p>
          <a:p>
            <a:pPr>
              <a:buFont typeface="Symbol" charset="0"/>
              <a:buNone/>
            </a:pPr>
            <a:endParaRPr lang="en-GB" sz="2000" dirty="0"/>
          </a:p>
          <a:p>
            <a:pPr>
              <a:buFont typeface="Symbol" charset="0"/>
              <a:buNone/>
            </a:pPr>
            <a:r>
              <a:rPr lang="en-GB" sz="2400" dirty="0"/>
              <a:t>Intervention bias</a:t>
            </a:r>
          </a:p>
          <a:p>
            <a:pPr>
              <a:buFont typeface="Symbol" charset="0"/>
              <a:buNone/>
            </a:pPr>
            <a:r>
              <a:rPr lang="en-GB" sz="2000" dirty="0"/>
              <a:t>(</a:t>
            </a:r>
            <a:r>
              <a:rPr lang="en-GB" sz="2000" dirty="0" err="1"/>
              <a:t>eg</a:t>
            </a:r>
            <a:r>
              <a:rPr lang="en-GB" sz="2000" dirty="0"/>
              <a:t>. differences in dose/timing)</a:t>
            </a:r>
          </a:p>
          <a:p>
            <a:pPr>
              <a:buFont typeface="Symbol" charset="0"/>
              <a:buNone/>
            </a:pPr>
            <a:endParaRPr lang="en-GB" sz="2000" dirty="0"/>
          </a:p>
          <a:p>
            <a:pPr>
              <a:buFont typeface="Symbol" charset="0"/>
              <a:buNone/>
            </a:pPr>
            <a:r>
              <a:rPr lang="en-GB" sz="2400" dirty="0"/>
              <a:t>Outcome bias</a:t>
            </a:r>
          </a:p>
          <a:p>
            <a:pPr>
              <a:buFont typeface="Symbol" charset="0"/>
              <a:buNone/>
            </a:pPr>
            <a:r>
              <a:rPr lang="en-GB" sz="2000" dirty="0"/>
              <a:t>(</a:t>
            </a:r>
            <a:r>
              <a:rPr lang="en-GB" sz="2000" dirty="0" err="1"/>
              <a:t>eg</a:t>
            </a:r>
            <a:r>
              <a:rPr lang="en-GB" sz="2000" dirty="0"/>
              <a:t>. different outcome definitions)</a:t>
            </a:r>
          </a:p>
          <a:p>
            <a:pPr>
              <a:buFont typeface="Symbol" charset="0"/>
              <a:buNone/>
            </a:pPr>
            <a:endParaRPr lang="en-GB" sz="2000" dirty="0">
              <a:solidFill>
                <a:srgbClr val="9A044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52400"/>
            <a:ext cx="8011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Bias List: How can we test these?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79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12787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EDD3B6"/>
                </a:solidFill>
              </a:rPr>
              <a:t>Remember: Heterogeneity is your friend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162800" cy="213360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heterogeneity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Methodological heterogeneity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heterogeneity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Cochran’s Q or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Statistics 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Covariate adjustment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Scoring adjustment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sponsorship adjustment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Meta-regression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or grouped Jackknife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Subgroup analyses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Funnel plots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NNT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 safe number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219200" y="2817813"/>
            <a:ext cx="73390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1400" b="1">
              <a:solidFill>
                <a:schemeClr val="hlin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5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215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to Handle Heterogeneity</a:t>
            </a:r>
            <a:endParaRPr lang="en-US" sz="36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Fixed effects model can measure it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Random effects model controls for it (but does not explain it)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Always test for it (Cochran’s Q &amp; I</a:t>
            </a:r>
            <a:r>
              <a:rPr lang="en-US" sz="24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Stratify and explore reasons for it (Jackknife)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Regress important covariates to examine their effect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Don’t omit outlier studies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Use the information to design better studies</a:t>
            </a:r>
          </a:p>
        </p:txBody>
      </p:sp>
    </p:spTree>
    <p:extLst>
      <p:ext uri="{BB962C8B-B14F-4D97-AF65-F5344CB8AC3E}">
        <p14:creationId xmlns:p14="http://schemas.microsoft.com/office/powerpoint/2010/main" val="138280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95400" y="381000"/>
            <a:ext cx="6458699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</a:t>
            </a:r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Regression &amp; Beyond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" y="1524000"/>
            <a:ext cx="7585410" cy="389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400" dirty="0"/>
              <a:t> 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Subgroup analyses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Examining the control rate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Identification of important covariates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Control for baseline differences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Control for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sponsorship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Caveat:  Need sufficient studies to use these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09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63013" cy="4940300"/>
          </a:xfrm>
          <a:prstGeom prst="rect">
            <a:avLst/>
          </a:prstGeom>
          <a:noFill/>
          <a:ln w="9525">
            <a:solidFill>
              <a:srgbClr val="173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00600" y="4648200"/>
            <a:ext cx="4110038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3FDEB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charset="0"/>
              </a:rPr>
              <a:t>Look Fred, This seems to be the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charset="0"/>
              </a:rPr>
              <a:t>same thing…SUMMARIZED</a:t>
            </a:r>
          </a:p>
        </p:txBody>
      </p:sp>
    </p:spTree>
    <p:extLst>
      <p:ext uri="{BB962C8B-B14F-4D97-AF65-F5344CB8AC3E}">
        <p14:creationId xmlns:p14="http://schemas.microsoft.com/office/powerpoint/2010/main" val="76142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My Favorite Meta-analyses Projects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40959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Meta-analysis and the law</a:t>
            </a: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Unique Applications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41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990600"/>
            <a:ext cx="8138746" cy="489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Aredia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–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Zometa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Deutsch v. Novartis Pharm. 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(E.D.N.Y. 2011)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Avandia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Avandia Marketing 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(E.D. Pa. 2011)</a:t>
            </a:r>
          </a:p>
          <a:p>
            <a:r>
              <a:rPr lang="en-US" sz="12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Baycol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Baycol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Prods</a:t>
            </a:r>
            <a:r>
              <a:rPr lang="en-US" sz="12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D. Minn. 2007)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Benzodiazepine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Vinitski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v. Adler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(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PhilaCt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Common Pleas 2004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</a:p>
          <a:p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Blood substitutes - </a:t>
            </a:r>
            <a:r>
              <a:rPr lang="en-US" sz="12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Biopure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v. NIH (2008)</a:t>
            </a:r>
            <a:endParaRPr lang="en-US" sz="1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Celebrex – </a:t>
            </a:r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Bextra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Bextra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&amp; Celebrex Marketing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2007, 2009)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E5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(anti-endotoxin monoclonal antibody for sepsis)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(1996)</a:t>
            </a:r>
          </a:p>
          <a:p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Fenfluramine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Phentermine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Diet Drugs Prod.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E.D.Pa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2000)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Fosamax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Fosamax Prods.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Liab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Litig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.,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 (S.D.N.Y. 2009)</a:t>
            </a: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Gadolinium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Gadolinium-Based Contrast Agents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(N.D. Ohio 2010)</a:t>
            </a:r>
          </a:p>
          <a:p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Hydroxycut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Bechler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v.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MuscleTech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(</a:t>
            </a:r>
            <a:r>
              <a:rPr lang="en-US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2003 &amp; 2006</a:t>
            </a:r>
            <a:r>
              <a:rPr lang="en-US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</a:p>
          <a:p>
            <a:r>
              <a:rPr lang="en-US" sz="1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Lipitor in </a:t>
            </a:r>
            <a:r>
              <a:rPr lang="en-US" sz="12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S.Carolina</a:t>
            </a:r>
            <a:r>
              <a:rPr lang="en-US" sz="1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v. Pfizer (2011, 2013)</a:t>
            </a:r>
            <a:endParaRPr lang="en-US" sz="12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Neurontin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Neurontin Marketing, Sales </a:t>
            </a:r>
            <a:r>
              <a:rPr lang="en-US" sz="12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Practices 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(D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Mass. 2009)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Paxil (SSRI)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Tucker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Smithkline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Beecham Corp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(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S.D.Ind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2010, 2013)</a:t>
            </a:r>
            <a:endParaRPr lang="en-US" sz="1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Procrit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Amgen v.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OrthoBiotech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(2009)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Prozac (SSRI) </a:t>
            </a:r>
            <a:r>
              <a:rPr lang="en-US" sz="12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Rimberg</a:t>
            </a:r>
            <a:r>
              <a:rPr lang="en-US" sz="12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v. Eli Lilly &amp; Co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(2009)</a:t>
            </a:r>
          </a:p>
          <a:p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(RIAA) </a:t>
            </a:r>
            <a:r>
              <a:rPr lang="en-US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</a:t>
            </a:r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A&amp;M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Records, Inc. v. Napster, Inc.,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239 F.3d 1004 (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2001, 2007)</a:t>
            </a:r>
          </a:p>
          <a:p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Seroquel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Seroquel Products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Liab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(M.D. Fla. 2009)</a:t>
            </a:r>
          </a:p>
          <a:p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Thimerosal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– Vaccine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Salmond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v.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Sec’y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Dep’t of HHS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(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Fed.Cl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1999)</a:t>
            </a:r>
          </a:p>
          <a:p>
            <a:r>
              <a:rPr lang="en-US" sz="12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Trasylol</a:t>
            </a:r>
            <a:r>
              <a:rPr lang="en-US" sz="1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Trasylol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Prods.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Liab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Litig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.,(S.D. Fla. 2010)</a:t>
            </a: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Ultra Dawn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Proctor &amp; Gamble </a:t>
            </a:r>
            <a:r>
              <a:rPr lang="en-US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class action suit  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2002)</a:t>
            </a:r>
          </a:p>
          <a:p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Vioxx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Merck &amp; Co v. Ernst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(Tex. Ct. App. 2009) (Tex. 2011)</a:t>
            </a:r>
          </a:p>
          <a:p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X-Ray Contrast Media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Bracco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v.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Amersham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(D.N.J. 2009, 2012)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Zoloft (SSRI)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Miller v. Pfizer, Inc.,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(10th Cir. 2004)</a:t>
            </a:r>
          </a:p>
          <a:p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Zymar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Senju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Pharmaceutical Co. Ltd. v.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Apotex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Inc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(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D.Del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2011)</a:t>
            </a:r>
          </a:p>
          <a:p>
            <a:r>
              <a:rPr lang="en-US" sz="12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Zyprexa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re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Zyprexa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Products </a:t>
            </a:r>
            <a:r>
              <a:rPr lang="en-US" sz="12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Liab</a:t>
            </a:r>
            <a:r>
              <a:rPr lang="en-US" sz="12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(E.D.N.Y. 2007)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8600"/>
            <a:ext cx="851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Using Meta-Analysis as a Primary Evidence Tool*</a:t>
            </a:r>
            <a:endParaRPr lang="en-US" sz="2800" dirty="0">
              <a:solidFill>
                <a:srgbClr val="EDD3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6471753"/>
            <a:ext cx="1519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*Cases I worked on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61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Does Ultra Dawn Live Up to Its Name?</a:t>
            </a: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114800"/>
          </a:xfrm>
        </p:spPr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Reports that Ultra Dawn may not be a ‘significant’ improvement over regular Dawn</a:t>
            </a:r>
          </a:p>
          <a:p>
            <a:pPr lvl="1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 policy is that it does not release its experimental results or design or the tests it performs</a:t>
            </a:r>
          </a:p>
          <a:p>
            <a:pPr lvl="1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‘significant’ mean?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firm in California files a class action suit to reimburse users of Ultra Dawn for the difference in price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Proctor &amp; Gamble law firm hires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MetaWorks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reproduce P&amp;G’s analysis and also produce a meta-analysis of all the (internal) trials comparing Ultra Dawn to regular Dawn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Exhaustive internal protocol of analyses but only select pertinent information given to Ingram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Olkin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Stanford, who will testify for P&amp;G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26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61" y="152400"/>
            <a:ext cx="8915400" cy="1017587"/>
          </a:xfrm>
        </p:spPr>
        <p:txBody>
          <a:bodyPr/>
          <a:lstStyle/>
          <a:p>
            <a:r>
              <a:rPr lang="en-US" sz="3200" dirty="0" smtClean="0">
                <a:solidFill>
                  <a:srgbClr val="EDD3B6"/>
                </a:solidFill>
              </a:rPr>
              <a:t>Overall Summary Provided to </a:t>
            </a:r>
            <a:r>
              <a:rPr lang="en-US" sz="3200" dirty="0" err="1" smtClean="0">
                <a:solidFill>
                  <a:srgbClr val="EDD3B6"/>
                </a:solidFill>
              </a:rPr>
              <a:t>I.Olkin</a:t>
            </a:r>
            <a:r>
              <a:rPr lang="en-US" sz="3200" dirty="0" smtClean="0">
                <a:solidFill>
                  <a:srgbClr val="EDD3B6"/>
                </a:solidFill>
              </a:rPr>
              <a:t> &amp; to P&amp;G</a:t>
            </a:r>
            <a:endParaRPr lang="en-US" sz="3200" dirty="0">
              <a:solidFill>
                <a:srgbClr val="EDD3B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371600"/>
            <a:ext cx="85344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experiments carried out by Procter &amp; Gamble comparing Ultra Dawn to Standard Dawn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reviewed.  The test procedures and statistical methodologies used to establish the superiority of Ultra Dawn vs. Standard Dawn were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statistically rigorous.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statistical analyses were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replicated with increase in fat dissolved as the primary outcome.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Meta-analyses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experiments conducted by Procter &amp; Gamble comparing Ultra Dawn with Standard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Dawn.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Meta-analysis showed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superiority of Ultra Dawn vs. Standard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Dawn. </a:t>
            </a:r>
          </a:p>
          <a:p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</a:t>
            </a:r>
            <a:r>
              <a:rPr lang="en-US" sz="1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	95% Confidence Interval	Significance Level</a:t>
            </a:r>
          </a:p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0.85</a:t>
            </a:r>
            <a:r>
              <a:rPr lang="en-US" sz="1600" baseline="30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1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[0.65 to 1.06]		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 </a:t>
            </a:r>
            <a:r>
              <a:rPr lang="en-US" sz="1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0.001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477000"/>
            <a:ext cx="3894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*Ultra Dawn  **Regular Dawn  </a:t>
            </a:r>
            <a:r>
              <a:rPr lang="en-US" sz="1200" baseline="30000" dirty="0" smtClean="0"/>
              <a:t>&amp;</a:t>
            </a:r>
            <a:r>
              <a:rPr lang="en-US" sz="1200" dirty="0" smtClean="0"/>
              <a:t>in favor of Ultra Dawn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69202" y="5257800"/>
            <a:ext cx="7571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type of meta-analysis model is appropriate? What was the outcome of the lawsuit?</a:t>
            </a:r>
            <a:endParaRPr lang="en-US" sz="2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8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915400" cy="941387"/>
          </a:xfrm>
        </p:spPr>
        <p:txBody>
          <a:bodyPr/>
          <a:lstStyle/>
          <a:p>
            <a:r>
              <a:rPr lang="en-US" sz="3200" dirty="0" smtClean="0">
                <a:solidFill>
                  <a:srgbClr val="EDD3B6"/>
                </a:solidFill>
              </a:rPr>
              <a:t>Safety of Ephedrine Weight Loss Supplements</a:t>
            </a:r>
            <a:endParaRPr lang="en-US" sz="32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53072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action suits after deaths linked to ephedrine and FDA issuing new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regulations for the supplement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/>
              <a:buChar char="•"/>
            </a:pPr>
            <a:endParaRPr lang="en-US" sz="20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/>
              <a:buChar char="•"/>
            </a:pPr>
            <a:r>
              <a:rPr lang="en-US" sz="2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 Q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uantify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 efficacy and safety outcomes of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Hydroxycut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when used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indicated as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dietary supplement, with or without caloric restriction and exercise, in overweight healthy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 in Weight Loss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in no excessive increase in BP or pulse</a:t>
            </a:r>
          </a:p>
          <a:p>
            <a:pPr>
              <a:buFont typeface="Arial"/>
              <a:buChar char="•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/>
              <a:buChar char="•"/>
            </a:pP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Hydroxycut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marketed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MuscleTech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Canadian company, for several years, and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tested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selected efficacy and safety outcomes in 6 randomized controlled trials (RCTs) sponsored by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MuscleTech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since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1999</a:t>
            </a:r>
          </a:p>
          <a:p>
            <a:pPr lvl="1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                  </a:t>
            </a:r>
            <a:r>
              <a:rPr lang="en-US" sz="2400" i="1" dirty="0" smtClean="0">
                <a:solidFill>
                  <a:srgbClr val="FFFF00"/>
                </a:solidFill>
              </a:rPr>
              <a:t>What meta-analysis model is appropriate here?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9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Earliest use of meta-analysis was in Education by Gene Glass: 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G. V (1976). Primary, secondary, and meta-analysis of research. 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Researcher.</a:t>
            </a:r>
          </a:p>
        </p:txBody>
      </p:sp>
    </p:spTree>
    <p:extLst>
      <p:ext uri="{BB962C8B-B14F-4D97-AF65-F5344CB8AC3E}">
        <p14:creationId xmlns:p14="http://schemas.microsoft.com/office/powerpoint/2010/main" val="300247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484187"/>
          </a:xfrm>
        </p:spPr>
        <p:txBody>
          <a:bodyPr/>
          <a:lstStyle/>
          <a:p>
            <a:r>
              <a:rPr lang="en-US" sz="2800" dirty="0" smtClean="0">
                <a:solidFill>
                  <a:srgbClr val="EDD3B6"/>
                </a:solidFill>
              </a:rPr>
              <a:t>Safety Analyses</a:t>
            </a:r>
            <a:endParaRPr lang="en-US" sz="2800" dirty="0">
              <a:solidFill>
                <a:srgbClr val="EDD3B6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05"/>
              </p:ext>
            </p:extLst>
          </p:nvPr>
        </p:nvGraphicFramePr>
        <p:xfrm>
          <a:off x="431227" y="742456"/>
          <a:ext cx="8283600" cy="5327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0845"/>
                <a:gridCol w="171196"/>
                <a:gridCol w="326831"/>
                <a:gridCol w="560281"/>
                <a:gridCol w="840422"/>
                <a:gridCol w="560281"/>
                <a:gridCol w="840422"/>
                <a:gridCol w="1897942"/>
                <a:gridCol w="109731"/>
                <a:gridCol w="1295649"/>
              </a:tblGrid>
              <a:tr h="164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k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Baseline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 Weeks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Effect size for MD (95%CI)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MD (95% CI)*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Control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Intervention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Control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Intervention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4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Average SBP (mmHg)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LOCF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122.1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122.1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120.2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121.8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0.90 (-.35, 2.15) p = 0.156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-1.95 (-5.05, 1.14)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Completers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122.7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122.5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119.2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122.5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-0.15 (-1.66, 1.36) p = 0.845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-3.07 (-6.71, 0.57)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4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Average DBP (mmHg)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LOCF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78.5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77.8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75.6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75.7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0.75 (-1.01, 2.25) p = 0.400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-0.53 (-3.65, 2.58)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Completers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74.9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76.8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74.9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76.7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1.46 (-0.26, 3.18) p = 0.097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-1.28 (-4.97, 1.06)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4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Average Pulse (bpm)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LOCF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77.6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76.5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74.1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76.0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0.11 (-1.32, 1.55) p=0.880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-2.21 (-5.76, 1.34)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8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Completers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77.3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73.7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76.0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0.46 (-0.14, 1.06) p=0.129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-3.13 (-6.97, 1.34)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4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 = number of studies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42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 = total number of subjects in group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42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SBP = systolic blood pressure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42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DBP = diastolic blood pressure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42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mmHg = millimeters of mercury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bpm = beats per minute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420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LOCF = last observation carried forward (includes all subjects who started for whom any follow-up data were available)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41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Completers = only subjects completing at least 8 weeks on study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7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MD = mean difference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7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CI = confidence interval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4741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* Mean difference of test change - control change (kg)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00" y="6172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FDA &amp; Trial Outcomes?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1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534400" cy="788987"/>
          </a:xfrm>
        </p:spPr>
        <p:txBody>
          <a:bodyPr/>
          <a:lstStyle/>
          <a:p>
            <a:r>
              <a:rPr lang="en-US" sz="3200" dirty="0" smtClean="0">
                <a:solidFill>
                  <a:srgbClr val="EDD3B6"/>
                </a:solidFill>
              </a:rPr>
              <a:t>Amgen v. Ortho-Biotech  (</a:t>
            </a:r>
            <a:r>
              <a:rPr lang="en-US" sz="3200" dirty="0" err="1" smtClean="0">
                <a:solidFill>
                  <a:srgbClr val="EDD3B6"/>
                </a:solidFill>
              </a:rPr>
              <a:t>Aranesp</a:t>
            </a:r>
            <a:r>
              <a:rPr lang="en-US" sz="3200" dirty="0" smtClean="0">
                <a:solidFill>
                  <a:srgbClr val="EDD3B6"/>
                </a:solidFill>
              </a:rPr>
              <a:t> v. Procrit)</a:t>
            </a:r>
            <a:r>
              <a:rPr lang="en-US" sz="3600" dirty="0" smtClean="0">
                <a:solidFill>
                  <a:srgbClr val="EDD3B6"/>
                </a:solidFill>
              </a:rPr>
              <a:t/>
            </a:r>
            <a:br>
              <a:rPr lang="en-US" sz="3600" dirty="0" smtClean="0">
                <a:solidFill>
                  <a:srgbClr val="EDD3B6"/>
                </a:solidFill>
              </a:rPr>
            </a:b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530725"/>
          </a:xfrm>
        </p:spPr>
        <p:txBody>
          <a:bodyPr/>
          <a:lstStyle/>
          <a:p>
            <a:r>
              <a:rPr lang="en-US" sz="2400" dirty="0" smtClean="0"/>
              <a:t>AHRQ evidence report (done by </a:t>
            </a:r>
            <a:r>
              <a:rPr lang="en-US" sz="2400" dirty="0" err="1" smtClean="0"/>
              <a:t>MetaWorks</a:t>
            </a:r>
            <a:r>
              <a:rPr lang="en-US" sz="2400" dirty="0" smtClean="0"/>
              <a:t>) finds no difference between the two products</a:t>
            </a:r>
          </a:p>
          <a:p>
            <a:r>
              <a:rPr lang="en-US" sz="2400" dirty="0" smtClean="0"/>
              <a:t>Ortho-Biotech sues Amgen for price fixing</a:t>
            </a:r>
          </a:p>
          <a:p>
            <a:r>
              <a:rPr lang="en-US" sz="2400" dirty="0" smtClean="0"/>
              <a:t>Amgen hires </a:t>
            </a:r>
            <a:r>
              <a:rPr lang="en-US" sz="2400" dirty="0" err="1" smtClean="0"/>
              <a:t>MetaWorks</a:t>
            </a:r>
            <a:r>
              <a:rPr lang="en-US" sz="2400" dirty="0" smtClean="0"/>
              <a:t> &amp; Ortho-Biotech hires the Analytics Group (LJ Wei from Harvard’s </a:t>
            </a:r>
            <a:r>
              <a:rPr lang="en-US" sz="2400" dirty="0" err="1" smtClean="0"/>
              <a:t>Biostat</a:t>
            </a:r>
            <a:r>
              <a:rPr lang="en-US" sz="2400" dirty="0" smtClean="0"/>
              <a:t> Group)</a:t>
            </a:r>
          </a:p>
          <a:p>
            <a:r>
              <a:rPr lang="en-US" sz="2400" dirty="0" smtClean="0"/>
              <a:t>Important outcomes are Quality of Life (FACT-F &amp; FACT-G) and number of times transfused</a:t>
            </a:r>
          </a:p>
          <a:p>
            <a:r>
              <a:rPr lang="en-US" sz="2400" dirty="0" smtClean="0"/>
              <a:t>Issues with LJ’s analyses: No protocol, only fixed-effects models, no examination of heterogeneity, no sensitivity analyses, one kin study &amp; one study missing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>
                <a:solidFill>
                  <a:srgbClr val="FFFF00"/>
                </a:solidFill>
              </a:rPr>
              <a:t> 					     FDA </a:t>
            </a:r>
            <a:r>
              <a:rPr lang="en-US" sz="2400" i="1" dirty="0">
                <a:solidFill>
                  <a:srgbClr val="FFFF00"/>
                </a:solidFill>
              </a:rPr>
              <a:t>&amp; Trial Outcomes?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634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EDD3B6"/>
                </a:solidFill>
              </a:rPr>
              <a:t>Bracco</a:t>
            </a:r>
            <a:r>
              <a:rPr lang="en-US" sz="3200" dirty="0" smtClean="0">
                <a:solidFill>
                  <a:srgbClr val="EDD3B6"/>
                </a:solidFill>
              </a:rPr>
              <a:t> v. </a:t>
            </a:r>
            <a:r>
              <a:rPr lang="en-US" sz="3200" dirty="0" err="1" smtClean="0">
                <a:solidFill>
                  <a:srgbClr val="EDD3B6"/>
                </a:solidFill>
              </a:rPr>
              <a:t>Amersham</a:t>
            </a:r>
            <a:r>
              <a:rPr lang="en-US" sz="3200" dirty="0" smtClean="0">
                <a:solidFill>
                  <a:srgbClr val="EDD3B6"/>
                </a:solidFill>
              </a:rPr>
              <a:t> (X-Ray Contrast Media)</a:t>
            </a:r>
            <a:endParaRPr lang="en-US" sz="32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30725"/>
          </a:xfrm>
        </p:spPr>
        <p:txBody>
          <a:bodyPr/>
          <a:lstStyle/>
          <a:p>
            <a:r>
              <a:rPr lang="en-US" sz="2400" dirty="0" smtClean="0"/>
              <a:t>Dueling Marketing Claims – </a:t>
            </a:r>
            <a:r>
              <a:rPr lang="en-US" sz="2400" dirty="0" err="1" smtClean="0"/>
              <a:t>Amersham</a:t>
            </a:r>
            <a:r>
              <a:rPr lang="en-US" sz="2400" dirty="0"/>
              <a:t> </a:t>
            </a:r>
            <a:r>
              <a:rPr lang="en-US" sz="2400" dirty="0" smtClean="0"/>
              <a:t>hires Chris </a:t>
            </a:r>
            <a:r>
              <a:rPr lang="en-US" sz="2400" dirty="0" err="1" smtClean="0"/>
              <a:t>Schmid</a:t>
            </a:r>
            <a:r>
              <a:rPr lang="en-US" sz="2400" dirty="0" smtClean="0"/>
              <a:t> from Brown U. to debunk a meta-analysis sponsored by </a:t>
            </a:r>
            <a:r>
              <a:rPr lang="en-US" sz="2400" dirty="0" err="1" smtClean="0"/>
              <a:t>Bracco</a:t>
            </a:r>
            <a:r>
              <a:rPr lang="en-US" sz="2400" dirty="0" smtClean="0"/>
              <a:t> &amp; publishes its own meta-analysis</a:t>
            </a:r>
          </a:p>
          <a:p>
            <a:r>
              <a:rPr lang="en-US" sz="2400" dirty="0" err="1" smtClean="0"/>
              <a:t>Bracco</a:t>
            </a:r>
            <a:r>
              <a:rPr lang="en-US" sz="2400" dirty="0" smtClean="0"/>
              <a:t> hires </a:t>
            </a:r>
            <a:r>
              <a:rPr lang="en-US" sz="2400" dirty="0" err="1" smtClean="0"/>
              <a:t>MetaWorks</a:t>
            </a:r>
            <a:r>
              <a:rPr lang="en-US" sz="2400" dirty="0" smtClean="0"/>
              <a:t> (now UBC) &amp; the Analysis Group for statistical analysis to debunk </a:t>
            </a:r>
            <a:r>
              <a:rPr lang="en-US" sz="2400" dirty="0" err="1" smtClean="0"/>
              <a:t>Amersham’s</a:t>
            </a:r>
            <a:r>
              <a:rPr lang="en-US" sz="2400" dirty="0" smtClean="0"/>
              <a:t> publication</a:t>
            </a:r>
          </a:p>
          <a:p>
            <a:r>
              <a:rPr lang="en-US" sz="2400" dirty="0" smtClean="0"/>
              <a:t>Re-analysis of both meta-analyses by each company</a:t>
            </a:r>
          </a:p>
          <a:p>
            <a:r>
              <a:rPr lang="en-US" sz="2400" dirty="0" smtClean="0"/>
              <a:t>Teaching the judge (she was an English major) about statistics, odds ratios, meta-analyses, and Bayes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0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D-McCulloug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" y="2209800"/>
            <a:ext cx="908213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4024"/>
            <a:ext cx="8991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Safety of </a:t>
            </a:r>
            <a:r>
              <a:rPr lang="en-US" sz="2400" dirty="0" err="1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Iodixanol</a:t>
            </a:r>
            <a:r>
              <a:rPr lang="en-US" sz="24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(IOCM) v. </a:t>
            </a:r>
            <a:r>
              <a:rPr lang="en-US" sz="2400" dirty="0" err="1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Iopamidol</a:t>
            </a:r>
            <a:r>
              <a:rPr lang="en-US" sz="24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(LOCM) on the incidence of Contrast Induced Nephropathy</a:t>
            </a:r>
          </a:p>
          <a:p>
            <a:endParaRPr lang="en-US" sz="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Amersham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uses per protocol rather than ITT patient group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Omits 6 studies where there were no events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uses fixed-effects models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interesting deposition of Dr. McCullough</a:t>
            </a: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11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R-McCullough_z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686503"/>
            <a:ext cx="9133114" cy="56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86" y="24510"/>
            <a:ext cx="913311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Safety of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Iodixanol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v.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Iopamidol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incidence of Contrast Induced Nephropathy</a:t>
            </a:r>
          </a:p>
          <a:p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Re-analyzed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Amersham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– uses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ITT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group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 the six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 where there were no events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1143000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Outcome?</a:t>
            </a:r>
            <a:endParaRPr lang="en-US" sz="2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6342167"/>
            <a:ext cx="4267200" cy="5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86" y="6605186"/>
            <a:ext cx="50673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18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" y="152400"/>
            <a:ext cx="9067800" cy="941387"/>
          </a:xfrm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Meta-Analysis &amp; Public Policy</a:t>
            </a: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50559" cy="3429000"/>
          </a:xfrm>
        </p:spPr>
        <p:txBody>
          <a:bodyPr/>
          <a:lstStyle/>
          <a:p>
            <a:r>
              <a:rPr lang="en-US" sz="2800" dirty="0" smtClean="0"/>
              <a:t>US Environmental Protection Agency – using systematic reviews to estimate the value of a statistical life (VSL) </a:t>
            </a:r>
          </a:p>
          <a:p>
            <a:r>
              <a:rPr lang="en-US" sz="2800" dirty="0" smtClean="0"/>
              <a:t>Using meta-analyses of transition probabilities for estimating monthly transitions for outpatient mental health services </a:t>
            </a:r>
          </a:p>
          <a:p>
            <a:r>
              <a:rPr lang="en-US" sz="2800" dirty="0" smtClean="0"/>
              <a:t>Using meta-analysis to decide if a clinical trial is feasible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1999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thoughts…</a:t>
            </a: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38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02133" cy="685800"/>
          </a:xfrm>
          <a:noFill/>
          <a:ln/>
        </p:spPr>
        <p:txBody>
          <a:bodyPr/>
          <a:lstStyle/>
          <a:p>
            <a:pPr marL="2570163" indent="-2570163"/>
            <a:r>
              <a:rPr lang="en-US" sz="3600" dirty="0">
                <a:solidFill>
                  <a:srgbClr val="EDD3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Trial Feasibility</a:t>
            </a:r>
            <a:r>
              <a:rPr lang="en-US" sz="36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Asthma</a:t>
            </a:r>
            <a:endParaRPr lang="en-US" sz="3600" dirty="0">
              <a:solidFill>
                <a:srgbClr val="EDD3B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86323" cy="3867150"/>
          </a:xfrm>
          <a:noFill/>
          <a:ln/>
        </p:spPr>
        <p:txBody>
          <a:bodyPr/>
          <a:lstStyle/>
          <a:p>
            <a:pPr marL="0" indent="0" defTabSz="971550">
              <a:buFontTx/>
              <a:buNone/>
              <a:tabLst>
                <a:tab pos="4008438" algn="l"/>
              </a:tabLst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Question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Will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planned multicenter phase 4 trial ($10 million estimate) succeed in proving that drug P is better than drug Z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0" indent="0" defTabSz="971550">
              <a:buFontTx/>
              <a:buNone/>
              <a:tabLst>
                <a:tab pos="4008438" algn="l"/>
              </a:tabLst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defTabSz="971550">
              <a:buFontTx/>
              <a:buNone/>
              <a:tabLst>
                <a:tab pos="4008438" algn="l"/>
              </a:tabLst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EBMI tool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Meta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-analysis of all sponsor</a:t>
            </a:r>
            <a:r>
              <a:rPr lang="ja-JP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 trials of drug P vs.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G-SK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drug Z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677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886200" y="2514600"/>
            <a:ext cx="4714523" cy="25796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841022" y="6083300"/>
            <a:ext cx="1897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3279422" y="60833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02133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570163" indent="-2570163"/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Drug P or Z Vs. Placebo: All Outcomes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2167" name="Group 7"/>
          <p:cNvGrpSpPr>
            <a:grpSpLocks/>
          </p:cNvGrpSpPr>
          <p:nvPr/>
        </p:nvGrpSpPr>
        <p:grpSpPr bwMode="auto">
          <a:xfrm>
            <a:off x="4001911" y="2636838"/>
            <a:ext cx="59267" cy="2401887"/>
            <a:chOff x="2934" y="1737"/>
            <a:chExt cx="30" cy="1110"/>
          </a:xfrm>
        </p:grpSpPr>
        <p:sp>
          <p:nvSpPr>
            <p:cNvPr id="92168" name="Line 8"/>
            <p:cNvSpPr>
              <a:spLocks noChangeShapeType="1"/>
            </p:cNvSpPr>
            <p:nvPr/>
          </p:nvSpPr>
          <p:spPr bwMode="auto">
            <a:xfrm flipH="1">
              <a:off x="2934" y="173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9" name="Line 9"/>
            <p:cNvSpPr>
              <a:spLocks noChangeShapeType="1"/>
            </p:cNvSpPr>
            <p:nvPr/>
          </p:nvSpPr>
          <p:spPr bwMode="auto">
            <a:xfrm flipH="1">
              <a:off x="2934" y="185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0" name="Line 10"/>
            <p:cNvSpPr>
              <a:spLocks noChangeShapeType="1"/>
            </p:cNvSpPr>
            <p:nvPr/>
          </p:nvSpPr>
          <p:spPr bwMode="auto">
            <a:xfrm flipH="1">
              <a:off x="2934" y="1968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1" name="Line 11"/>
            <p:cNvSpPr>
              <a:spLocks noChangeShapeType="1"/>
            </p:cNvSpPr>
            <p:nvPr/>
          </p:nvSpPr>
          <p:spPr bwMode="auto">
            <a:xfrm flipH="1">
              <a:off x="2934" y="2073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2" name="Line 12"/>
            <p:cNvSpPr>
              <a:spLocks noChangeShapeType="1"/>
            </p:cNvSpPr>
            <p:nvPr/>
          </p:nvSpPr>
          <p:spPr bwMode="auto">
            <a:xfrm flipH="1">
              <a:off x="2934" y="2178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3" name="Line 13"/>
            <p:cNvSpPr>
              <a:spLocks noChangeShapeType="1"/>
            </p:cNvSpPr>
            <p:nvPr/>
          </p:nvSpPr>
          <p:spPr bwMode="auto">
            <a:xfrm flipH="1">
              <a:off x="2934" y="2298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4" name="Line 14"/>
            <p:cNvSpPr>
              <a:spLocks noChangeShapeType="1"/>
            </p:cNvSpPr>
            <p:nvPr/>
          </p:nvSpPr>
          <p:spPr bwMode="auto">
            <a:xfrm flipH="1">
              <a:off x="2934" y="2298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5" name="Line 15"/>
            <p:cNvSpPr>
              <a:spLocks noChangeShapeType="1"/>
            </p:cNvSpPr>
            <p:nvPr/>
          </p:nvSpPr>
          <p:spPr bwMode="auto">
            <a:xfrm flipH="1">
              <a:off x="2934" y="2406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6" name="Line 16"/>
            <p:cNvSpPr>
              <a:spLocks noChangeShapeType="1"/>
            </p:cNvSpPr>
            <p:nvPr/>
          </p:nvSpPr>
          <p:spPr bwMode="auto">
            <a:xfrm flipH="1">
              <a:off x="2934" y="251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7" name="Line 17"/>
            <p:cNvSpPr>
              <a:spLocks noChangeShapeType="1"/>
            </p:cNvSpPr>
            <p:nvPr/>
          </p:nvSpPr>
          <p:spPr bwMode="auto">
            <a:xfrm flipH="1">
              <a:off x="2934" y="2631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8" name="Line 18"/>
            <p:cNvSpPr>
              <a:spLocks noChangeShapeType="1"/>
            </p:cNvSpPr>
            <p:nvPr/>
          </p:nvSpPr>
          <p:spPr bwMode="auto">
            <a:xfrm flipH="1">
              <a:off x="2934" y="2739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9" name="Line 19"/>
            <p:cNvSpPr>
              <a:spLocks noChangeShapeType="1"/>
            </p:cNvSpPr>
            <p:nvPr/>
          </p:nvSpPr>
          <p:spPr bwMode="auto">
            <a:xfrm flipH="1">
              <a:off x="2934" y="284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80" name="Line 20"/>
          <p:cNvSpPr>
            <a:spLocks noChangeShapeType="1"/>
          </p:cNvSpPr>
          <p:nvPr/>
        </p:nvSpPr>
        <p:spPr bwMode="auto">
          <a:xfrm>
            <a:off x="4124678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4889500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>
            <a:off x="5651500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3" name="Line 23"/>
          <p:cNvSpPr>
            <a:spLocks noChangeShapeType="1"/>
          </p:cNvSpPr>
          <p:nvPr/>
        </p:nvSpPr>
        <p:spPr bwMode="auto">
          <a:xfrm>
            <a:off x="6420556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4" name="Line 24"/>
          <p:cNvSpPr>
            <a:spLocks noChangeShapeType="1"/>
          </p:cNvSpPr>
          <p:nvPr/>
        </p:nvSpPr>
        <p:spPr bwMode="auto">
          <a:xfrm>
            <a:off x="7192434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5" name="Line 25"/>
          <p:cNvSpPr>
            <a:spLocks noChangeShapeType="1"/>
          </p:cNvSpPr>
          <p:nvPr/>
        </p:nvSpPr>
        <p:spPr bwMode="auto">
          <a:xfrm>
            <a:off x="7954434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6" name="Line 26"/>
          <p:cNvSpPr>
            <a:spLocks noChangeShapeType="1"/>
          </p:cNvSpPr>
          <p:nvPr/>
        </p:nvSpPr>
        <p:spPr bwMode="auto">
          <a:xfrm>
            <a:off x="8727723" y="5137150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187" name="Group 27"/>
          <p:cNvGrpSpPr>
            <a:grpSpLocks/>
          </p:cNvGrpSpPr>
          <p:nvPr/>
        </p:nvGrpSpPr>
        <p:grpSpPr bwMode="auto">
          <a:xfrm>
            <a:off x="4203701" y="5137150"/>
            <a:ext cx="611011" cy="44450"/>
            <a:chOff x="3030" y="2892"/>
            <a:chExt cx="318" cy="21"/>
          </a:xfrm>
        </p:grpSpPr>
        <p:sp>
          <p:nvSpPr>
            <p:cNvPr id="92188" name="Line 2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9" name="Line 2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0" name="Line 3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1" name="Line 3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2" name="Line 3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3" name="Line 3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4" name="Line 3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5" name="Line 3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6" name="Line 3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197" name="Group 37"/>
          <p:cNvGrpSpPr>
            <a:grpSpLocks/>
          </p:cNvGrpSpPr>
          <p:nvPr/>
        </p:nvGrpSpPr>
        <p:grpSpPr bwMode="auto">
          <a:xfrm>
            <a:off x="4968523" y="5137150"/>
            <a:ext cx="613833" cy="44450"/>
            <a:chOff x="3030" y="2892"/>
            <a:chExt cx="318" cy="21"/>
          </a:xfrm>
        </p:grpSpPr>
        <p:sp>
          <p:nvSpPr>
            <p:cNvPr id="92198" name="Line 3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9" name="Line 3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0" name="Line 4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1" name="Line 4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2" name="Line 4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3" name="Line 4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4" name="Line 4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5" name="Line 4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6" name="Line 4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07" name="Group 47"/>
          <p:cNvGrpSpPr>
            <a:grpSpLocks/>
          </p:cNvGrpSpPr>
          <p:nvPr/>
        </p:nvGrpSpPr>
        <p:grpSpPr bwMode="auto">
          <a:xfrm>
            <a:off x="5730523" y="5137150"/>
            <a:ext cx="613833" cy="44450"/>
            <a:chOff x="3030" y="2892"/>
            <a:chExt cx="318" cy="21"/>
          </a:xfrm>
        </p:grpSpPr>
        <p:sp>
          <p:nvSpPr>
            <p:cNvPr id="92208" name="Line 4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9" name="Line 4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0" name="Line 5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1" name="Line 5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2" name="Line 5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3" name="Line 5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4" name="Line 5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5" name="Line 5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6" name="Line 5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17" name="Group 57"/>
          <p:cNvGrpSpPr>
            <a:grpSpLocks/>
          </p:cNvGrpSpPr>
          <p:nvPr/>
        </p:nvGrpSpPr>
        <p:grpSpPr bwMode="auto">
          <a:xfrm>
            <a:off x="6503812" y="5137150"/>
            <a:ext cx="612422" cy="44450"/>
            <a:chOff x="3030" y="2892"/>
            <a:chExt cx="318" cy="21"/>
          </a:xfrm>
        </p:grpSpPr>
        <p:sp>
          <p:nvSpPr>
            <p:cNvPr id="92218" name="Line 5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9" name="Line 5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0" name="Line 6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1" name="Line 6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2" name="Line 6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3" name="Line 6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4" name="Line 6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5" name="Line 6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6" name="Line 6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27" name="Group 67"/>
          <p:cNvGrpSpPr>
            <a:grpSpLocks/>
          </p:cNvGrpSpPr>
          <p:nvPr/>
        </p:nvGrpSpPr>
        <p:grpSpPr bwMode="auto">
          <a:xfrm>
            <a:off x="7271456" y="5137150"/>
            <a:ext cx="611011" cy="44450"/>
            <a:chOff x="3030" y="2892"/>
            <a:chExt cx="318" cy="21"/>
          </a:xfrm>
        </p:grpSpPr>
        <p:sp>
          <p:nvSpPr>
            <p:cNvPr id="92228" name="Line 6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9" name="Line 6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0" name="Line 7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1" name="Line 7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2" name="Line 7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3" name="Line 7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4" name="Line 7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5" name="Line 7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6" name="Line 7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37" name="Group 77"/>
          <p:cNvGrpSpPr>
            <a:grpSpLocks/>
          </p:cNvGrpSpPr>
          <p:nvPr/>
        </p:nvGrpSpPr>
        <p:grpSpPr bwMode="auto">
          <a:xfrm>
            <a:off x="8030634" y="5137150"/>
            <a:ext cx="613833" cy="44450"/>
            <a:chOff x="3030" y="2892"/>
            <a:chExt cx="318" cy="21"/>
          </a:xfrm>
        </p:grpSpPr>
        <p:sp>
          <p:nvSpPr>
            <p:cNvPr id="92238" name="Line 78"/>
            <p:cNvSpPr>
              <a:spLocks noChangeShapeType="1"/>
            </p:cNvSpPr>
            <p:nvPr/>
          </p:nvSpPr>
          <p:spPr bwMode="auto">
            <a:xfrm>
              <a:off x="303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9" name="Line 79"/>
            <p:cNvSpPr>
              <a:spLocks noChangeShapeType="1"/>
            </p:cNvSpPr>
            <p:nvPr/>
          </p:nvSpPr>
          <p:spPr bwMode="auto">
            <a:xfrm>
              <a:off x="3074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0" name="Line 80"/>
            <p:cNvSpPr>
              <a:spLocks noChangeShapeType="1"/>
            </p:cNvSpPr>
            <p:nvPr/>
          </p:nvSpPr>
          <p:spPr bwMode="auto">
            <a:xfrm>
              <a:off x="31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1" name="Line 81"/>
            <p:cNvSpPr>
              <a:spLocks noChangeShapeType="1"/>
            </p:cNvSpPr>
            <p:nvPr/>
          </p:nvSpPr>
          <p:spPr bwMode="auto">
            <a:xfrm>
              <a:off x="3150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2" name="Line 82"/>
            <p:cNvSpPr>
              <a:spLocks noChangeShapeType="1"/>
            </p:cNvSpPr>
            <p:nvPr/>
          </p:nvSpPr>
          <p:spPr bwMode="auto">
            <a:xfrm>
              <a:off x="3187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3" name="Line 83"/>
            <p:cNvSpPr>
              <a:spLocks noChangeShapeType="1"/>
            </p:cNvSpPr>
            <p:nvPr/>
          </p:nvSpPr>
          <p:spPr bwMode="auto">
            <a:xfrm>
              <a:off x="3233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4" name="Line 84"/>
            <p:cNvSpPr>
              <a:spLocks noChangeShapeType="1"/>
            </p:cNvSpPr>
            <p:nvPr/>
          </p:nvSpPr>
          <p:spPr bwMode="auto">
            <a:xfrm>
              <a:off x="3272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5" name="Line 85"/>
            <p:cNvSpPr>
              <a:spLocks noChangeShapeType="1"/>
            </p:cNvSpPr>
            <p:nvPr/>
          </p:nvSpPr>
          <p:spPr bwMode="auto">
            <a:xfrm>
              <a:off x="3311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6" name="Line 86"/>
            <p:cNvSpPr>
              <a:spLocks noChangeShapeType="1"/>
            </p:cNvSpPr>
            <p:nvPr/>
          </p:nvSpPr>
          <p:spPr bwMode="auto">
            <a:xfrm>
              <a:off x="3348" y="2892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47" name="Rectangle 87"/>
          <p:cNvSpPr>
            <a:spLocks noChangeArrowheads="1"/>
          </p:cNvSpPr>
          <p:nvPr/>
        </p:nvSpPr>
        <p:spPr bwMode="auto">
          <a:xfrm>
            <a:off x="3886200" y="1981200"/>
            <a:ext cx="4871156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Odds Ratio and 95% C.I.</a:t>
            </a:r>
          </a:p>
        </p:txBody>
      </p:sp>
      <p:sp>
        <p:nvSpPr>
          <p:cNvPr id="92248" name="Rectangle 88"/>
          <p:cNvSpPr>
            <a:spLocks noChangeArrowheads="1"/>
          </p:cNvSpPr>
          <p:nvPr/>
        </p:nvSpPr>
        <p:spPr bwMode="auto">
          <a:xfrm>
            <a:off x="7023101" y="5208589"/>
            <a:ext cx="340077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2</a:t>
            </a:r>
          </a:p>
        </p:txBody>
      </p:sp>
      <p:sp>
        <p:nvSpPr>
          <p:cNvPr id="92249" name="Rectangle 89"/>
          <p:cNvSpPr>
            <a:spLocks noChangeArrowheads="1"/>
          </p:cNvSpPr>
          <p:nvPr/>
        </p:nvSpPr>
        <p:spPr bwMode="auto">
          <a:xfrm>
            <a:off x="7785101" y="5208589"/>
            <a:ext cx="340077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4</a:t>
            </a:r>
          </a:p>
        </p:txBody>
      </p:sp>
      <p:sp>
        <p:nvSpPr>
          <p:cNvPr id="92250" name="Rectangle 90"/>
          <p:cNvSpPr>
            <a:spLocks noChangeArrowheads="1"/>
          </p:cNvSpPr>
          <p:nvPr/>
        </p:nvSpPr>
        <p:spPr bwMode="auto">
          <a:xfrm>
            <a:off x="8564034" y="5208589"/>
            <a:ext cx="340077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6</a:t>
            </a:r>
          </a:p>
        </p:txBody>
      </p:sp>
      <p:sp>
        <p:nvSpPr>
          <p:cNvPr id="92251" name="Rectangle 91"/>
          <p:cNvSpPr>
            <a:spLocks noChangeArrowheads="1"/>
          </p:cNvSpPr>
          <p:nvPr/>
        </p:nvSpPr>
        <p:spPr bwMode="auto">
          <a:xfrm>
            <a:off x="6261101" y="5208589"/>
            <a:ext cx="340077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0</a:t>
            </a:r>
          </a:p>
        </p:txBody>
      </p:sp>
      <p:sp>
        <p:nvSpPr>
          <p:cNvPr id="92252" name="Rectangle 92"/>
          <p:cNvSpPr>
            <a:spLocks noChangeArrowheads="1"/>
          </p:cNvSpPr>
          <p:nvPr/>
        </p:nvSpPr>
        <p:spPr bwMode="auto">
          <a:xfrm>
            <a:off x="6567311" y="5383214"/>
            <a:ext cx="2008012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 b="1">
                <a:latin typeface="Arial" charset="0"/>
              </a:rPr>
              <a:t>Favors Treatment</a:t>
            </a:r>
          </a:p>
        </p:txBody>
      </p:sp>
      <p:sp>
        <p:nvSpPr>
          <p:cNvPr id="92253" name="Rectangle 93"/>
          <p:cNvSpPr>
            <a:spLocks noChangeArrowheads="1"/>
          </p:cNvSpPr>
          <p:nvPr/>
        </p:nvSpPr>
        <p:spPr bwMode="auto">
          <a:xfrm>
            <a:off x="3934178" y="5208589"/>
            <a:ext cx="340078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-6</a:t>
            </a:r>
          </a:p>
        </p:txBody>
      </p:sp>
      <p:sp>
        <p:nvSpPr>
          <p:cNvPr id="92254" name="Rectangle 94"/>
          <p:cNvSpPr>
            <a:spLocks noChangeArrowheads="1"/>
          </p:cNvSpPr>
          <p:nvPr/>
        </p:nvSpPr>
        <p:spPr bwMode="auto">
          <a:xfrm>
            <a:off x="4696178" y="5208589"/>
            <a:ext cx="340078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-4</a:t>
            </a:r>
          </a:p>
        </p:txBody>
      </p:sp>
      <p:sp>
        <p:nvSpPr>
          <p:cNvPr id="92255" name="Rectangle 95"/>
          <p:cNvSpPr>
            <a:spLocks noChangeArrowheads="1"/>
          </p:cNvSpPr>
          <p:nvPr/>
        </p:nvSpPr>
        <p:spPr bwMode="auto">
          <a:xfrm>
            <a:off x="5458178" y="5208589"/>
            <a:ext cx="340078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>
                <a:latin typeface="Arial" charset="0"/>
              </a:rPr>
              <a:t>-2</a:t>
            </a:r>
          </a:p>
        </p:txBody>
      </p:sp>
      <p:sp>
        <p:nvSpPr>
          <p:cNvPr id="92256" name="Rectangle 96"/>
          <p:cNvSpPr>
            <a:spLocks noChangeArrowheads="1"/>
          </p:cNvSpPr>
          <p:nvPr/>
        </p:nvSpPr>
        <p:spPr bwMode="auto">
          <a:xfrm>
            <a:off x="4267200" y="5383214"/>
            <a:ext cx="2008012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 b="1">
                <a:latin typeface="Arial" charset="0"/>
              </a:rPr>
              <a:t>Favors Placebo</a:t>
            </a:r>
          </a:p>
        </p:txBody>
      </p:sp>
      <p:sp>
        <p:nvSpPr>
          <p:cNvPr id="92257" name="Rectangle 97"/>
          <p:cNvSpPr>
            <a:spLocks noChangeArrowheads="1"/>
          </p:cNvSpPr>
          <p:nvPr/>
        </p:nvSpPr>
        <p:spPr bwMode="auto">
          <a:xfrm>
            <a:off x="4332112" y="5649914"/>
            <a:ext cx="4175478" cy="2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33363" indent="-233363" algn="ctr">
              <a:lnSpc>
                <a:spcPct val="75000"/>
              </a:lnSpc>
              <a:spcBef>
                <a:spcPct val="50000"/>
              </a:spcBef>
              <a:buClr>
                <a:srgbClr val="FF6633"/>
              </a:buClr>
            </a:pPr>
            <a:r>
              <a:rPr lang="en-US" sz="1300" dirty="0" smtClean="0">
                <a:latin typeface="Arial" charset="0"/>
              </a:rPr>
              <a:t>Random </a:t>
            </a:r>
            <a:r>
              <a:rPr lang="en-US" sz="1300" dirty="0">
                <a:latin typeface="Arial" charset="0"/>
              </a:rPr>
              <a:t>Effects Model</a:t>
            </a:r>
          </a:p>
        </p:txBody>
      </p:sp>
      <p:sp>
        <p:nvSpPr>
          <p:cNvPr id="92258" name="Line 98"/>
          <p:cNvSpPr>
            <a:spLocks noChangeShapeType="1"/>
          </p:cNvSpPr>
          <p:nvPr/>
        </p:nvSpPr>
        <p:spPr bwMode="auto">
          <a:xfrm flipV="1">
            <a:off x="6420556" y="2547939"/>
            <a:ext cx="0" cy="258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9" name="Line 99"/>
          <p:cNvSpPr>
            <a:spLocks noChangeShapeType="1"/>
          </p:cNvSpPr>
          <p:nvPr/>
        </p:nvSpPr>
        <p:spPr bwMode="auto">
          <a:xfrm>
            <a:off x="5777089" y="2882900"/>
            <a:ext cx="268252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0" name="Line 100"/>
          <p:cNvSpPr>
            <a:spLocks noChangeShapeType="1"/>
          </p:cNvSpPr>
          <p:nvPr/>
        </p:nvSpPr>
        <p:spPr bwMode="auto">
          <a:xfrm>
            <a:off x="6574367" y="2633663"/>
            <a:ext cx="1236133" cy="0"/>
          </a:xfrm>
          <a:prstGeom prst="line">
            <a:avLst/>
          </a:prstGeom>
          <a:noFill/>
          <a:ln w="38100">
            <a:solidFill>
              <a:srgbClr val="8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1" name="Line 101"/>
          <p:cNvSpPr>
            <a:spLocks noChangeShapeType="1"/>
          </p:cNvSpPr>
          <p:nvPr/>
        </p:nvSpPr>
        <p:spPr bwMode="auto">
          <a:xfrm>
            <a:off x="6249812" y="3367088"/>
            <a:ext cx="1435100" cy="0"/>
          </a:xfrm>
          <a:prstGeom prst="line">
            <a:avLst/>
          </a:prstGeom>
          <a:noFill/>
          <a:ln w="38100">
            <a:solidFill>
              <a:srgbClr val="8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2" name="Line 102"/>
          <p:cNvSpPr>
            <a:spLocks noChangeShapeType="1"/>
          </p:cNvSpPr>
          <p:nvPr/>
        </p:nvSpPr>
        <p:spPr bwMode="auto">
          <a:xfrm>
            <a:off x="5726289" y="3600450"/>
            <a:ext cx="1841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3" name="Line 103"/>
          <p:cNvSpPr>
            <a:spLocks noChangeShapeType="1"/>
          </p:cNvSpPr>
          <p:nvPr/>
        </p:nvSpPr>
        <p:spPr bwMode="auto">
          <a:xfrm>
            <a:off x="6407856" y="4084638"/>
            <a:ext cx="794455" cy="0"/>
          </a:xfrm>
          <a:prstGeom prst="line">
            <a:avLst/>
          </a:prstGeom>
          <a:noFill/>
          <a:ln w="38100">
            <a:solidFill>
              <a:srgbClr val="8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4" name="Line 104"/>
          <p:cNvSpPr>
            <a:spLocks noChangeShapeType="1"/>
          </p:cNvSpPr>
          <p:nvPr/>
        </p:nvSpPr>
        <p:spPr bwMode="auto">
          <a:xfrm>
            <a:off x="5534378" y="4316413"/>
            <a:ext cx="24144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5" name="Line 105"/>
          <p:cNvSpPr>
            <a:spLocks noChangeShapeType="1"/>
          </p:cNvSpPr>
          <p:nvPr/>
        </p:nvSpPr>
        <p:spPr bwMode="auto">
          <a:xfrm>
            <a:off x="6855178" y="5046663"/>
            <a:ext cx="1128889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6" name="Line 106"/>
          <p:cNvSpPr>
            <a:spLocks noChangeShapeType="1"/>
          </p:cNvSpPr>
          <p:nvPr/>
        </p:nvSpPr>
        <p:spPr bwMode="auto">
          <a:xfrm>
            <a:off x="6966656" y="4803775"/>
            <a:ext cx="1279877" cy="0"/>
          </a:xfrm>
          <a:prstGeom prst="line">
            <a:avLst/>
          </a:prstGeom>
          <a:noFill/>
          <a:ln w="38100">
            <a:solidFill>
              <a:srgbClr val="8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7" name="Rectangle 107"/>
          <p:cNvSpPr>
            <a:spLocks noChangeArrowheads="1"/>
          </p:cNvSpPr>
          <p:nvPr/>
        </p:nvSpPr>
        <p:spPr bwMode="auto">
          <a:xfrm>
            <a:off x="304800" y="2057400"/>
            <a:ext cx="4044244" cy="320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57200" defTabSz="422275">
              <a:lnSpc>
                <a:spcPct val="85000"/>
              </a:lnSpc>
              <a:spcBef>
                <a:spcPct val="40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		</a:t>
            </a:r>
            <a:r>
              <a:rPr lang="en-US" sz="1300" b="1" dirty="0">
                <a:latin typeface="Arial" charset="0"/>
              </a:rPr>
              <a:t>#Study/	</a:t>
            </a:r>
          </a:p>
          <a:p>
            <a:pPr marL="457200" defTabSz="422275">
              <a:lnSpc>
                <a:spcPct val="85000"/>
              </a:lnSpc>
              <a:spcBef>
                <a:spcPct val="40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b="1" dirty="0">
                <a:latin typeface="Arial" charset="0"/>
              </a:rPr>
              <a:t>Outcome	Treatment	Arms	#</a:t>
            </a:r>
            <a:r>
              <a:rPr lang="en-US" sz="1300" b="1" dirty="0" err="1">
                <a:latin typeface="Arial" charset="0"/>
              </a:rPr>
              <a:t>Pts</a:t>
            </a:r>
            <a:endParaRPr lang="en-US" sz="1300" b="1" dirty="0">
              <a:latin typeface="Arial" charset="0"/>
            </a:endParaRP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FEV 1	Z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3	1042</a:t>
            </a: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FEV 1	P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4	805</a:t>
            </a: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endParaRPr lang="en-US" sz="1300" dirty="0">
              <a:latin typeface="Arial" charset="0"/>
            </a:endParaRP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AM PEFR	Z	3	1042</a:t>
            </a: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AM PEFR	P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4	805</a:t>
            </a: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endParaRPr lang="en-US" sz="1300" dirty="0">
              <a:latin typeface="Arial" charset="0"/>
            </a:endParaRPr>
          </a:p>
          <a:p>
            <a:pPr marL="457200" defTabSz="422275">
              <a:lnSpc>
                <a:spcPct val="85000"/>
              </a:lnSpc>
              <a:spcBef>
                <a:spcPct val="35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PM PEFR	Z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3	1042</a:t>
            </a:r>
          </a:p>
          <a:p>
            <a:pPr marL="457200" defTabSz="422275">
              <a:lnSpc>
                <a:spcPct val="85000"/>
              </a:lnSpc>
              <a:spcBef>
                <a:spcPct val="60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PM PEFR	P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4	2805</a:t>
            </a:r>
          </a:p>
          <a:p>
            <a:pPr marL="457200" defTabSz="422275">
              <a:lnSpc>
                <a:spcPct val="65000"/>
              </a:lnSpc>
              <a:spcBef>
                <a:spcPct val="60000"/>
              </a:spcBef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 </a:t>
            </a:r>
            <a:r>
              <a:rPr lang="en-US" sz="2400" dirty="0">
                <a:latin typeface="Symbol" charset="0"/>
              </a:rPr>
              <a:t>b </a:t>
            </a:r>
            <a:r>
              <a:rPr lang="en-US" sz="1300" dirty="0">
                <a:latin typeface="Arial" charset="0"/>
              </a:rPr>
              <a:t>agonist	Z	3	1042</a:t>
            </a:r>
          </a:p>
          <a:p>
            <a:pPr marL="457200" defTabSz="422275">
              <a:lnSpc>
                <a:spcPct val="65000"/>
              </a:lnSpc>
              <a:buClr>
                <a:srgbClr val="FF6633"/>
              </a:buClr>
              <a:tabLst>
                <a:tab pos="1663700" algn="ctr"/>
                <a:tab pos="2400300" algn="ctr"/>
                <a:tab pos="3149600" algn="r"/>
              </a:tabLst>
            </a:pPr>
            <a:r>
              <a:rPr lang="en-US" sz="1300" dirty="0">
                <a:latin typeface="Arial" charset="0"/>
              </a:rPr>
              <a:t> </a:t>
            </a:r>
            <a:r>
              <a:rPr lang="en-US" sz="2400" dirty="0">
                <a:latin typeface="Symbol" charset="0"/>
              </a:rPr>
              <a:t>b </a:t>
            </a:r>
            <a:r>
              <a:rPr lang="en-US" sz="1300" dirty="0">
                <a:latin typeface="Arial" charset="0"/>
              </a:rPr>
              <a:t>agonist	P</a:t>
            </a:r>
            <a:r>
              <a:rPr lang="en-US" sz="1300" baseline="-25000" dirty="0">
                <a:latin typeface="Arial" charset="0"/>
              </a:rPr>
              <a:t>1</a:t>
            </a:r>
            <a:r>
              <a:rPr lang="en-US" sz="1300" dirty="0">
                <a:latin typeface="Arial" charset="0"/>
              </a:rPr>
              <a:t>	4	805</a:t>
            </a:r>
          </a:p>
        </p:txBody>
      </p:sp>
      <p:sp>
        <p:nvSpPr>
          <p:cNvPr id="92268" name="Oval 108"/>
          <p:cNvSpPr>
            <a:spLocks noChangeArrowheads="1"/>
          </p:cNvSpPr>
          <p:nvPr/>
        </p:nvSpPr>
        <p:spPr bwMode="auto">
          <a:xfrm>
            <a:off x="7145867" y="2581275"/>
            <a:ext cx="88900" cy="103188"/>
          </a:xfrm>
          <a:prstGeom prst="ellipse">
            <a:avLst/>
          </a:prstGeom>
          <a:solidFill>
            <a:srgbClr val="802060"/>
          </a:solidFill>
          <a:ln w="12700">
            <a:solidFill>
              <a:srgbClr val="8020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9" name="Oval 109"/>
          <p:cNvSpPr>
            <a:spLocks noChangeArrowheads="1"/>
          </p:cNvSpPr>
          <p:nvPr/>
        </p:nvSpPr>
        <p:spPr bwMode="auto">
          <a:xfrm>
            <a:off x="7093656" y="2828926"/>
            <a:ext cx="91722" cy="10636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0" name="Oval 110"/>
          <p:cNvSpPr>
            <a:spLocks noChangeArrowheads="1"/>
          </p:cNvSpPr>
          <p:nvPr/>
        </p:nvSpPr>
        <p:spPr bwMode="auto">
          <a:xfrm>
            <a:off x="6944079" y="3309939"/>
            <a:ext cx="93133" cy="104775"/>
          </a:xfrm>
          <a:prstGeom prst="ellipse">
            <a:avLst/>
          </a:prstGeom>
          <a:solidFill>
            <a:srgbClr val="802060"/>
          </a:solidFill>
          <a:ln w="12700">
            <a:solidFill>
              <a:srgbClr val="8020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1" name="Oval 111"/>
          <p:cNvSpPr>
            <a:spLocks noChangeArrowheads="1"/>
          </p:cNvSpPr>
          <p:nvPr/>
        </p:nvSpPr>
        <p:spPr bwMode="auto">
          <a:xfrm>
            <a:off x="6575778" y="3549650"/>
            <a:ext cx="91723" cy="1031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2" name="Oval 112"/>
          <p:cNvSpPr>
            <a:spLocks noChangeArrowheads="1"/>
          </p:cNvSpPr>
          <p:nvPr/>
        </p:nvSpPr>
        <p:spPr bwMode="auto">
          <a:xfrm>
            <a:off x="6746522" y="4025900"/>
            <a:ext cx="95956" cy="101600"/>
          </a:xfrm>
          <a:prstGeom prst="ellipse">
            <a:avLst/>
          </a:prstGeom>
          <a:solidFill>
            <a:srgbClr val="802060"/>
          </a:solidFill>
          <a:ln w="12700">
            <a:solidFill>
              <a:srgbClr val="8020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3" name="Oval 113"/>
          <p:cNvSpPr>
            <a:spLocks noChangeArrowheads="1"/>
          </p:cNvSpPr>
          <p:nvPr/>
        </p:nvSpPr>
        <p:spPr bwMode="auto">
          <a:xfrm>
            <a:off x="6728178" y="4262438"/>
            <a:ext cx="88900" cy="101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4" name="Oval 114"/>
          <p:cNvSpPr>
            <a:spLocks noChangeArrowheads="1"/>
          </p:cNvSpPr>
          <p:nvPr/>
        </p:nvSpPr>
        <p:spPr bwMode="auto">
          <a:xfrm>
            <a:off x="7545212" y="4752975"/>
            <a:ext cx="90311" cy="101600"/>
          </a:xfrm>
          <a:prstGeom prst="ellipse">
            <a:avLst/>
          </a:prstGeom>
          <a:solidFill>
            <a:srgbClr val="802060"/>
          </a:solidFill>
          <a:ln w="12700">
            <a:solidFill>
              <a:srgbClr val="8020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5" name="Oval 115"/>
          <p:cNvSpPr>
            <a:spLocks noChangeArrowheads="1"/>
          </p:cNvSpPr>
          <p:nvPr/>
        </p:nvSpPr>
        <p:spPr bwMode="auto">
          <a:xfrm>
            <a:off x="7394222" y="4995863"/>
            <a:ext cx="90311" cy="101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9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711200" y="6248400"/>
            <a:ext cx="1896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02133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570163" indent="-2570163"/>
            <a:r>
              <a:rPr lang="en-US" sz="3600" dirty="0">
                <a:solidFill>
                  <a:srgbClr val="EDD3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Sample Size: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09600" y="6324600"/>
            <a:ext cx="261337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-Narrow" charset="0"/>
              </a:rPr>
              <a:t>** 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0"/>
              </a:rPr>
              <a:t>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-Narrow" charset="0"/>
              </a:rPr>
              <a:t> = 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0.05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-Narrow" charset="0"/>
              </a:rPr>
              <a:t>, 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1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-Narrow" charset="0"/>
              </a:rPr>
              <a:t>-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0"/>
              </a:rPr>
              <a:t>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-Narrow" charset="0"/>
              </a:rPr>
              <a:t> = </a:t>
            </a: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0.80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533400" y="1676400"/>
            <a:ext cx="7882467" cy="391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3200400" algn="ctr"/>
                <a:tab pos="4114800" algn="ctr"/>
                <a:tab pos="5943600" algn="ctr"/>
              </a:tabLst>
            </a:pPr>
            <a:r>
              <a:rPr lang="en-US" sz="1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Outcome</a:t>
            </a: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	A	B	Required Sample Size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			per Group**</a:t>
            </a:r>
          </a:p>
          <a:p>
            <a:pPr>
              <a:lnSpc>
                <a:spcPct val="90000"/>
              </a:lnSpc>
              <a:spcBef>
                <a:spcPct val="40000"/>
              </a:spcBef>
              <a:tabLst>
                <a:tab pos="3200400" algn="ctr"/>
                <a:tab pos="4114800" algn="ctr"/>
                <a:tab pos="5943600" algn="ctr"/>
              </a:tabLst>
            </a:pPr>
            <a:r>
              <a:rPr lang="en-US" sz="1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FEV1</a:t>
            </a: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	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Overall	0.069	0.068	27,000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Recommended Dose*	0.066	0.077	7,000	</a:t>
            </a:r>
          </a:p>
          <a:p>
            <a:pPr>
              <a:lnSpc>
                <a:spcPct val="90000"/>
              </a:lnSpc>
              <a:spcBef>
                <a:spcPct val="40000"/>
              </a:spcBef>
              <a:tabLst>
                <a:tab pos="3200400" algn="ctr"/>
                <a:tab pos="4114800" algn="ctr"/>
                <a:tab pos="5943600" algn="ctr"/>
              </a:tabLst>
            </a:pPr>
            <a:r>
              <a:rPr lang="en-US" sz="1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Morning PEFR</a:t>
            </a: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				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Overall	0.054	0.062	1,700 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Recommended Dose*	0.053	0.055	10,500 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3200400" algn="ctr"/>
                <a:tab pos="4114800" algn="ctr"/>
                <a:tab pos="5943600" algn="ctr"/>
              </a:tabLst>
            </a:pPr>
            <a:r>
              <a:rPr lang="en-US" sz="1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Evening PEFR</a:t>
            </a: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	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Overall	0.051	0.039	3,700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Recommended Dose*	0.051	0.036	2,500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3200400" algn="ctr"/>
                <a:tab pos="4114800" algn="ctr"/>
                <a:tab pos="5943600" algn="ctr"/>
              </a:tabLst>
            </a:pPr>
            <a:r>
              <a:rPr lang="en-US" sz="1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Beta-Agonist Use</a:t>
            </a: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/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Overall	0.299	0.245	2,000</a:t>
            </a:r>
            <a:b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</a:br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Roman" charset="0"/>
              </a:rPr>
              <a:t>Recommended Dose*	0.321	0.250	2,300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066800" y="990600"/>
            <a:ext cx="7044267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tabLst>
                <a:tab pos="3263900" algn="ctr"/>
                <a:tab pos="4178300" algn="ctr"/>
                <a:tab pos="5943600" algn="ctr"/>
              </a:tabLst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Estimated Clinical Trial Sample Size</a:t>
            </a:r>
          </a:p>
        </p:txBody>
      </p:sp>
    </p:spTree>
    <p:extLst>
      <p:ext uri="{BB962C8B-B14F-4D97-AF65-F5344CB8AC3E}">
        <p14:creationId xmlns:p14="http://schemas.microsoft.com/office/powerpoint/2010/main" val="2135262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2Dtzan-OdsM/UHdQc_aTeXI/AAAAAAAAAJ8/xm1eiSRc6RA/s1600/Tri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181600" cy="53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2209800"/>
            <a:ext cx="33795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Thank you.</a:t>
            </a:r>
          </a:p>
          <a:p>
            <a:endParaRPr lang="en-US" sz="24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Any Questions?</a:t>
            </a:r>
          </a:p>
          <a:p>
            <a:endParaRPr lang="en-US" sz="24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Ready for a short quiz?</a:t>
            </a:r>
            <a:endParaRPr lang="en-US" sz="24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7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Variance vs. Meta-analysis</a:t>
            </a: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ANOVA is used with individual patient data to understand differences between trials or subgroups within a trial.  Meta-analysis is used to find the overall effect, synthesizing similar outcomes either on a study (publication) basis or using individual data.</a:t>
            </a:r>
          </a:p>
        </p:txBody>
      </p:sp>
    </p:spTree>
    <p:extLst>
      <p:ext uri="{BB962C8B-B14F-4D97-AF65-F5344CB8AC3E}">
        <p14:creationId xmlns:p14="http://schemas.microsoft.com/office/powerpoint/2010/main" val="398303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long does a meta-analysis take?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5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47831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685800" y="5867400"/>
            <a:ext cx="449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latin typeface="Helvetica" charset="0"/>
                <a:cs typeface="Helvetica" charset="0"/>
              </a:rPr>
              <a:t>Allen &amp; </a:t>
            </a:r>
            <a:r>
              <a:rPr lang="en-US" sz="1200" dirty="0" err="1" smtClean="0">
                <a:latin typeface="Helvetica" charset="0"/>
                <a:cs typeface="Helvetica" charset="0"/>
              </a:rPr>
              <a:t>Olkin</a:t>
            </a:r>
            <a:r>
              <a:rPr lang="en-US" sz="1200" dirty="0" smtClean="0">
                <a:latin typeface="Helvetica" charset="0"/>
                <a:cs typeface="Helvetica" charset="0"/>
              </a:rPr>
              <a:t>, JAMA</a:t>
            </a:r>
            <a:r>
              <a:rPr lang="en-US" sz="1200" dirty="0">
                <a:latin typeface="Helvetica" charset="0"/>
                <a:cs typeface="Helvetica" charset="0"/>
              </a:rPr>
              <a:t>. 1999;282(7):634-635. doi:10-1001/pubs.JAMA-ISSN-0098-7484-282-7-jbk0818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5400" y="25146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Mean </a:t>
            </a:r>
            <a:r>
              <a:rPr lang="en-US" dirty="0"/>
              <a:t>total number of hours </a:t>
            </a:r>
            <a:r>
              <a:rPr lang="en-US" dirty="0" smtClean="0"/>
              <a:t>= </a:t>
            </a:r>
            <a:r>
              <a:rPr lang="en-US" dirty="0"/>
              <a:t>1139 </a:t>
            </a:r>
            <a:r>
              <a:rPr lang="en-US" dirty="0" smtClean="0"/>
              <a:t>Median = 1110, Range =216 </a:t>
            </a:r>
            <a:r>
              <a:rPr lang="en-US" dirty="0"/>
              <a:t>to 2518 </a:t>
            </a:r>
          </a:p>
        </p:txBody>
      </p:sp>
    </p:spTree>
    <p:extLst>
      <p:ext uri="{BB962C8B-B14F-4D97-AF65-F5344CB8AC3E}">
        <p14:creationId xmlns:p14="http://schemas.microsoft.com/office/powerpoint/2010/main" val="298959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Why do we perform a meta-analysis?</a:t>
            </a:r>
          </a:p>
          <a:p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 our trials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are too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small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We’re applying for a new indication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 want to make a marketing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claim or rebut a marketing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claim from a competitor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 want to show superiority of our treatment</a:t>
            </a:r>
          </a:p>
          <a:p>
            <a:pPr marL="0" indent="0">
              <a:buNone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z="3600" dirty="0" smtClean="0">
                <a:solidFill>
                  <a:srgbClr val="EDD3B6"/>
                </a:solidFill>
              </a:rPr>
              <a:t>Background – How much do you know?</a:t>
            </a:r>
            <a:endParaRPr lang="en-US" sz="3600" dirty="0">
              <a:solidFill>
                <a:srgbClr val="EDD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8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3339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Review</a:t>
            </a:r>
            <a:endParaRPr lang="en-US" sz="4000" dirty="0">
              <a:solidFill>
                <a:srgbClr val="EDD3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7620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Vote Counting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synthesis of p-values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 Effects 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 Effects 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Data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 Studies - ROC Curves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Bayesian 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Meta-Analyses &amp; Indirect Effects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Markov Transition Models</a:t>
            </a:r>
          </a:p>
        </p:txBody>
      </p:sp>
    </p:spTree>
    <p:extLst>
      <p:ext uri="{BB962C8B-B14F-4D97-AF65-F5344CB8AC3E}">
        <p14:creationId xmlns:p14="http://schemas.microsoft.com/office/powerpoint/2010/main" val="130053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3505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Fixed-</a:t>
            </a:r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effects</a:t>
            </a:r>
            <a:r>
              <a:rPr lang="en-US" sz="28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model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648200" y="228600"/>
            <a:ext cx="4191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Random</a:t>
            </a:r>
            <a:r>
              <a:rPr lang="en-US" sz="28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-effects model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9190" y="4267200"/>
            <a:ext cx="40472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Fixed-effects meta-analysis assumes that the intervention has a single true effect.</a:t>
            </a:r>
          </a:p>
        </p:txBody>
      </p:sp>
      <p:sp>
        <p:nvSpPr>
          <p:cNvPr id="2" name="Rectangle 1"/>
          <p:cNvSpPr/>
          <p:nvPr/>
        </p:nvSpPr>
        <p:spPr>
          <a:xfrm>
            <a:off x="4763066" y="4343400"/>
            <a:ext cx="4152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Random-effects meta-analysis assumes that the effect of the intervention varies across studies.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089742"/>
              </p:ext>
            </p:extLst>
          </p:nvPr>
        </p:nvGraphicFramePr>
        <p:xfrm>
          <a:off x="990600" y="5029200"/>
          <a:ext cx="1192219" cy="105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" name="Equation" r:id="rId4" imgW="749300" imgH="660400" progId="Equation.DSMT4">
                  <p:embed/>
                </p:oleObj>
              </mc:Choice>
              <mc:Fallback>
                <p:oleObj name="Equation" r:id="rId4" imgW="749300" imgH="660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9200"/>
                        <a:ext cx="1192219" cy="1051035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490607"/>
              </p:ext>
            </p:extLst>
          </p:nvPr>
        </p:nvGraphicFramePr>
        <p:xfrm>
          <a:off x="2514601" y="5334000"/>
          <a:ext cx="911220" cy="73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" name="Equation" r:id="rId6" imgW="533169" imgH="431613" progId="Equation.DSMT4">
                  <p:embed/>
                </p:oleObj>
              </mc:Choice>
              <mc:Fallback>
                <p:oleObj name="Equation" r:id="rId6" imgW="533169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5334000"/>
                        <a:ext cx="911220" cy="73789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1" y="990600"/>
            <a:ext cx="404725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66" y="990600"/>
            <a:ext cx="3923733" cy="316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561226"/>
              </p:ext>
            </p:extLst>
          </p:nvPr>
        </p:nvGraphicFramePr>
        <p:xfrm>
          <a:off x="4953000" y="5410200"/>
          <a:ext cx="1300044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" name="Equation" r:id="rId10" imgW="990170" imgH="431613" progId="Equation.3">
                  <p:embed/>
                </p:oleObj>
              </mc:Choice>
              <mc:Fallback>
                <p:oleObj name="Equation" r:id="rId10" imgW="99017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10200"/>
                        <a:ext cx="1300044" cy="56673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178362"/>
              </p:ext>
            </p:extLst>
          </p:nvPr>
        </p:nvGraphicFramePr>
        <p:xfrm>
          <a:off x="7086600" y="5410200"/>
          <a:ext cx="1389671" cy="97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" name="Equation" r:id="rId12" imgW="939392" imgH="660113" progId="Equation.3">
                  <p:embed/>
                </p:oleObj>
              </mc:Choice>
              <mc:Fallback>
                <p:oleObj name="Equation" r:id="rId12" imgW="939392" imgH="6601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410200"/>
                        <a:ext cx="1389671" cy="976389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1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81"/>
    </mc:Choice>
    <mc:Fallback xmlns="">
      <p:transition spd="slow" advTm="448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2735</Words>
  <Application>Microsoft Macintosh PowerPoint</Application>
  <PresentationFormat>On-screen Show (4:3)</PresentationFormat>
  <Paragraphs>491</Paragraphs>
  <Slides>49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Theme1</vt:lpstr>
      <vt:lpstr>Equation</vt:lpstr>
      <vt:lpstr>PowerPoint Presentation</vt:lpstr>
      <vt:lpstr>Using Meta-Analyses for Decision-Making </vt:lpstr>
      <vt:lpstr>Background – How much do you know?</vt:lpstr>
      <vt:lpstr>Background – How much do you know?</vt:lpstr>
      <vt:lpstr>Background – How much do you know?</vt:lpstr>
      <vt:lpstr>Background – How much do you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Hierarchical Priors</vt:lpstr>
      <vt:lpstr>Meta-analysis example</vt:lpstr>
      <vt:lpstr>Meta-analysis example: ORs &amp; 95% Credibility Intervals</vt:lpstr>
      <vt:lpstr>PowerPoint Presentation</vt:lpstr>
      <vt:lpstr>PowerPoint Presentation</vt:lpstr>
      <vt:lpstr>Estimating Missing Effect Sizes  </vt:lpstr>
      <vt:lpstr>Estimating Missing Effect Sizes</vt:lpstr>
      <vt:lpstr>Testing Treatment Differences Between Placebo Controlled Studies </vt:lpstr>
      <vt:lpstr>Testing Treatment Differences Between Placebo Controlled Studies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Remember: Heterogeneity is your friend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Ultra Dawn Live Up to Its Name?</vt:lpstr>
      <vt:lpstr>Overall Summary Provided to I.Olkin &amp; to P&amp;G</vt:lpstr>
      <vt:lpstr>Safety of Ephedrine Weight Loss Supplements</vt:lpstr>
      <vt:lpstr>Safety Analyses</vt:lpstr>
      <vt:lpstr>Amgen v. Ortho-Biotech  (Aranesp v. Procrit) </vt:lpstr>
      <vt:lpstr>Bracco v. Amersham (X-Ray Contrast Media)</vt:lpstr>
      <vt:lpstr>PowerPoint Presentation</vt:lpstr>
      <vt:lpstr>PowerPoint Presentation</vt:lpstr>
      <vt:lpstr>Meta-Analysis &amp; Public Policy</vt:lpstr>
      <vt:lpstr>Trial Feasibility: Asthma</vt:lpstr>
      <vt:lpstr>Drug P or Z Vs. Placebo: All Outcomes</vt:lpstr>
      <vt:lpstr>Sample Size:</vt:lpstr>
      <vt:lpstr>PowerPoint Presentation</vt:lpstr>
    </vt:vector>
  </TitlesOfParts>
  <Company>Babson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Datacooker</cp:lastModifiedBy>
  <cp:revision>247</cp:revision>
  <cp:lastPrinted>2013-04-16T21:23:22Z</cp:lastPrinted>
  <dcterms:created xsi:type="dcterms:W3CDTF">2012-09-24T22:12:33Z</dcterms:created>
  <dcterms:modified xsi:type="dcterms:W3CDTF">2014-05-07T21:23:03Z</dcterms:modified>
</cp:coreProperties>
</file>