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5" r:id="rId4"/>
    <p:sldId id="258" r:id="rId5"/>
    <p:sldId id="294" r:id="rId6"/>
    <p:sldId id="270" r:id="rId7"/>
    <p:sldId id="303" r:id="rId8"/>
    <p:sldId id="304" r:id="rId9"/>
    <p:sldId id="295" r:id="rId10"/>
    <p:sldId id="296" r:id="rId11"/>
    <p:sldId id="269" r:id="rId12"/>
    <p:sldId id="316" r:id="rId13"/>
    <p:sldId id="317" r:id="rId14"/>
    <p:sldId id="301" r:id="rId15"/>
    <p:sldId id="306" r:id="rId16"/>
    <p:sldId id="315" r:id="rId17"/>
    <p:sldId id="299" r:id="rId18"/>
    <p:sldId id="297" r:id="rId19"/>
    <p:sldId id="300" r:id="rId20"/>
    <p:sldId id="302" r:id="rId21"/>
    <p:sldId id="308" r:id="rId22"/>
    <p:sldId id="309" r:id="rId23"/>
    <p:sldId id="310" r:id="rId24"/>
    <p:sldId id="311" r:id="rId25"/>
    <p:sldId id="312" r:id="rId26"/>
    <p:sldId id="313" r:id="rId2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27" autoAdjust="0"/>
  </p:normalViewPr>
  <p:slideViewPr>
    <p:cSldViewPr>
      <p:cViewPr varScale="1">
        <p:scale>
          <a:sx n="93" d="100"/>
          <a:sy n="93" d="100"/>
        </p:scale>
        <p:origin x="166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64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76234-5EEE-4D5F-B02A-19A68BF74D85}" type="datetimeFigureOut">
              <a:rPr lang="en-US" smtClean="0"/>
              <a:t>8/1/17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5D8D2-6FCC-4B76-8821-B710EDBF4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03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C6B9692-1C39-4CC0-A8C0-D097119B3F86}" type="datetimeFigureOut">
              <a:rPr lang="en-US" smtClean="0"/>
              <a:t>8/1/17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4767707-512D-4538-8B16-1AA4FC81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7707-512D-4538-8B16-1AA4FC8111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6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21D04-4FAC-4D6E-8BB7-66F85315DAD6}" type="slidenum">
              <a:rPr lang="en-US"/>
              <a:pPr/>
              <a:t>17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Clustering: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Lin, J., Vlachos, M., Keogh, E., &amp; Gunopulos, D (2004). </a:t>
            </a:r>
            <a:r>
              <a:rPr lang="en-US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Iterative Incremental Clustering of Time Series. 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proceedings of the IX Conference on Extending Database Technology. Crete, Greece. March 14-18, 2004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Keogh, E., Lonardi, S. and Ratanamahatana, C. (2004). </a:t>
            </a:r>
            <a:r>
              <a:rPr lang="en-US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Towards Parameter-Free Data Mining. 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proceedings of the tenth ACM SIGKDD International Conference on Knowledge Discovery and Data Mining. Seattle, WA, Aug 22-25, 2004.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Classification:</a:t>
            </a:r>
            <a:endParaRPr lang="en-US"/>
          </a:p>
          <a:p>
            <a:pPr>
              <a:buFontTx/>
              <a:buChar char="•"/>
            </a:pPr>
            <a:r>
              <a:rPr lang="en-US" b="1">
                <a:solidFill>
                  <a:srgbClr val="000000"/>
                </a:solidFill>
              </a:rPr>
              <a:t>Chotirat Ann Ratanamahatana and Eamonn Keogh. (2004). </a:t>
            </a:r>
            <a:r>
              <a:rPr lang="en-US" b="1">
                <a:solidFill>
                  <a:srgbClr val="800000"/>
                </a:solidFill>
              </a:rPr>
              <a:t>Making Time-series Classification More Accurate Using Learned Constraints. </a:t>
            </a:r>
            <a:r>
              <a:rPr lang="en-US" b="1">
                <a:solidFill>
                  <a:srgbClr val="000000"/>
                </a:solidFill>
              </a:rPr>
              <a:t>In proceedings of SIAM International Conference on Data Mining (SDM '04), Lake Buena Vista, Florida, April 22-24, 2004. pp. 11-22.</a:t>
            </a:r>
            <a:r>
              <a:rPr lang="en-US"/>
              <a:t> </a:t>
            </a:r>
            <a:r>
              <a:rPr lang="en-US" b="1">
                <a:solidFill>
                  <a:srgbClr val="000000"/>
                </a:solidFill>
              </a:rPr>
              <a:t>Keogh, E., Lonardi, S. and Ratanamahatana, C. (2004). </a:t>
            </a:r>
            <a:r>
              <a:rPr lang="en-US" b="1">
                <a:solidFill>
                  <a:srgbClr val="800000"/>
                </a:solidFill>
              </a:rPr>
              <a:t>Towards Parameter-Free Data Mining. </a:t>
            </a:r>
            <a:r>
              <a:rPr lang="en-US" b="1">
                <a:solidFill>
                  <a:srgbClr val="000000"/>
                </a:solidFill>
              </a:rPr>
              <a:t>In proceedings of the tenth ACM SIGKDD International Conference on Knowledge Discovery and Data Mining. Seattle, WA, Aug 22-25, 2004.</a:t>
            </a:r>
            <a:r>
              <a:rPr lang="en-US"/>
              <a:t> </a:t>
            </a:r>
          </a:p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Motif Discovery: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Chiu, B. Keogh, E., &amp; Lonardi, S. (2003). </a:t>
            </a:r>
            <a:r>
              <a:rPr lang="en-US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Probabilistic Discovery of Time Series Motifs. 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</a:t>
            </a: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r>
              <a:rPr lang="en-US" sz="2400" b="1" i="1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ACM SIGKDD International Conference on Knowledge Discovery and Data Mining. 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August 24 - 27, 2003. Washington, DC, USA. pp 493-498.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en-US" sz="2400"/>
              <a:t>Rule Discovery: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E. Keogh, J. Lin, and W. Truppel. (2003). </a:t>
            </a:r>
            <a:r>
              <a:rPr lang="en-US" sz="2400" b="1">
                <a:solidFill>
                  <a:srgbClr val="800000"/>
                </a:solidFill>
              </a:rPr>
              <a:t>Clustering of Time Series Subsequences is Meaningless: Implications for Past and Future Research. </a:t>
            </a:r>
            <a:r>
              <a:rPr lang="en-US" sz="2400" b="1">
                <a:solidFill>
                  <a:srgbClr val="000000"/>
                </a:solidFill>
              </a:rPr>
              <a:t>In </a:t>
            </a:r>
            <a:r>
              <a:rPr lang="en-US" sz="2400" b="1" i="1">
                <a:solidFill>
                  <a:srgbClr val="000000"/>
                </a:solidFill>
              </a:rPr>
              <a:t>proceedings of the 3rd IEEE International Conference on Data Mining </a:t>
            </a:r>
            <a:r>
              <a:rPr lang="en-US" sz="2400" b="1">
                <a:solidFill>
                  <a:srgbClr val="000000"/>
                </a:solidFill>
              </a:rPr>
              <a:t>. Melbourne, FL. Nov 19-22. pp 115-122. </a:t>
            </a:r>
          </a:p>
          <a:p>
            <a:r>
              <a:rPr lang="en-US" sz="2400"/>
              <a:t>Query by Content: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Keogh, E., Palpanas, T., Zordan, V., Gunopulos, D. and Cardle, M. (2004) </a:t>
            </a:r>
            <a:r>
              <a:rPr lang="en-US" sz="2400" b="1">
                <a:solidFill>
                  <a:srgbClr val="800000"/>
                </a:solidFill>
              </a:rPr>
              <a:t>Indexing Large Human-Motion Databases. </a:t>
            </a:r>
            <a:r>
              <a:rPr lang="en-US" sz="2400" b="1">
                <a:solidFill>
                  <a:srgbClr val="000000"/>
                </a:solidFill>
              </a:rPr>
              <a:t>In proceedings of the 30th International Conference on Very Large Data Bases, Toronto, Canada.</a:t>
            </a:r>
            <a:r>
              <a:rPr lang="en-US" sz="2400"/>
              <a:t> 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Chotirat Ann Ratanamahatana and Eamonn Keogh. (2004). </a:t>
            </a:r>
            <a:r>
              <a:rPr lang="en-US" sz="2400" b="1">
                <a:solidFill>
                  <a:srgbClr val="800000"/>
                </a:solidFill>
              </a:rPr>
              <a:t>Making Time-series Classification More Accurate Using Learned Constraints. </a:t>
            </a:r>
            <a:r>
              <a:rPr lang="en-US" sz="2400" b="1">
                <a:solidFill>
                  <a:srgbClr val="000000"/>
                </a:solidFill>
              </a:rPr>
              <a:t>In proceedings of SIAM International Conference on Data Mining (SDM '04), Lake Buena Vista, Florida, April 22-24, 2004. pp. 11-22</a:t>
            </a:r>
            <a:r>
              <a:rPr lang="en-US" sz="2400"/>
              <a:t> 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Keogh, E. (2002). </a:t>
            </a:r>
            <a:r>
              <a:rPr lang="en-US" sz="2400" b="1">
                <a:solidFill>
                  <a:srgbClr val="800000"/>
                </a:solidFill>
              </a:rPr>
              <a:t>Exact indexing of dynamic time warping. </a:t>
            </a:r>
            <a:r>
              <a:rPr lang="en-US" sz="2400" b="1">
                <a:solidFill>
                  <a:srgbClr val="000000"/>
                </a:solidFill>
              </a:rPr>
              <a:t>In </a:t>
            </a:r>
            <a:r>
              <a:rPr lang="en-US" sz="2400" b="1" i="1">
                <a:solidFill>
                  <a:srgbClr val="000000"/>
                </a:solidFill>
              </a:rPr>
              <a:t>28</a:t>
            </a:r>
            <a:r>
              <a:rPr lang="en-US" sz="2400" b="1" i="1" baseline="30000">
                <a:solidFill>
                  <a:srgbClr val="000000"/>
                </a:solidFill>
              </a:rPr>
              <a:t>th</a:t>
            </a:r>
            <a:r>
              <a:rPr lang="en-US" sz="2400" b="1" i="1">
                <a:solidFill>
                  <a:srgbClr val="000000"/>
                </a:solidFill>
              </a:rPr>
              <a:t> International Conference on Very Large Data Bases.</a:t>
            </a:r>
            <a:r>
              <a:rPr lang="en-US" sz="2400" b="1">
                <a:solidFill>
                  <a:srgbClr val="000000"/>
                </a:solidFill>
              </a:rPr>
              <a:t> Hong Kong. pp 406-417.</a:t>
            </a:r>
            <a:r>
              <a:rPr lang="en-US" sz="2400"/>
              <a:t> 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Keogh, E., Hochheiser, H. and Shneiderman, B. (2002). </a:t>
            </a:r>
            <a:r>
              <a:rPr lang="en-US" sz="2400" b="1">
                <a:solidFill>
                  <a:srgbClr val="800000"/>
                </a:solidFill>
              </a:rPr>
              <a:t>An Augmented Visual Query Mechanism for Finding Patterns in Time Series Data. </a:t>
            </a:r>
            <a:r>
              <a:rPr lang="en-US" sz="2400" b="1">
                <a:solidFill>
                  <a:srgbClr val="000000"/>
                </a:solidFill>
              </a:rPr>
              <a:t>In the </a:t>
            </a:r>
            <a:r>
              <a:rPr lang="en-US" sz="2400" b="1" i="1">
                <a:solidFill>
                  <a:srgbClr val="000000"/>
                </a:solidFill>
              </a:rPr>
              <a:t>5</a:t>
            </a:r>
            <a:r>
              <a:rPr lang="en-US" sz="2400" b="1" i="1" baseline="30000">
                <a:solidFill>
                  <a:srgbClr val="000000"/>
                </a:solidFill>
              </a:rPr>
              <a:t>th</a:t>
            </a:r>
            <a:r>
              <a:rPr lang="en-US" sz="2400" b="1" i="1">
                <a:solidFill>
                  <a:srgbClr val="000000"/>
                </a:solidFill>
              </a:rPr>
              <a:t> International Conference on Flexible Query Answering Systems. </a:t>
            </a:r>
            <a:r>
              <a:rPr lang="en-US" sz="2400" b="1">
                <a:solidFill>
                  <a:srgbClr val="000000"/>
                </a:solidFill>
              </a:rPr>
              <a:t>October 27 - 29, 2002, Copenhagen, Denmark. Springer, LNAI 2522, Troels Andreasen, Amihai Motro, Henning Christiansen, and Henrik Legind Larsen (eds)., pp. 240-250.</a:t>
            </a:r>
            <a:r>
              <a:rPr lang="en-US" sz="2400"/>
              <a:t> </a:t>
            </a:r>
          </a:p>
          <a:p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Visualization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Lin, J., Keogh, E., Lonardi, S., Lankford, J. P. &amp; Nystrom, D. M. (2004). </a:t>
            </a:r>
            <a:r>
              <a:rPr lang="en-US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Visually Mining and Monitoring Massive Time Series. 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proceedings of the tenth ACM SIGKDD International Conference on Knowledge Discovery and Data Mining. Seattle, WA, Aug 22-25, 2004. </a:t>
            </a:r>
            <a:b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(This work also appears as a VLDB 2004 demo paper, under the title "VizTree: a Tool for Visually Mining and Monitoring Massive Time Series.")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Novelty Detection</a:t>
            </a:r>
            <a:endParaRPr lang="en-US" sz="2400"/>
          </a:p>
          <a:p>
            <a:pP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Keogh, E., Lonardi, S and Chiu, W. (2002). </a:t>
            </a:r>
            <a:r>
              <a:rPr lang="en-US" sz="2400" b="1">
                <a:solidFill>
                  <a:srgbClr val="800000"/>
                </a:solidFill>
              </a:rPr>
              <a:t>Finding Surprising Patterns in a Time Series Database In Linear Time and Space. </a:t>
            </a:r>
            <a:r>
              <a:rPr lang="en-US" sz="2400" b="1">
                <a:solidFill>
                  <a:srgbClr val="000000"/>
                </a:solidFill>
              </a:rPr>
              <a:t>In the </a:t>
            </a:r>
            <a:r>
              <a:rPr lang="en-US" sz="2400" b="1" i="1">
                <a:solidFill>
                  <a:srgbClr val="000000"/>
                </a:solidFill>
              </a:rPr>
              <a:t>8</a:t>
            </a:r>
            <a:r>
              <a:rPr lang="en-US" sz="2400" b="1" i="1" baseline="30000">
                <a:solidFill>
                  <a:srgbClr val="000000"/>
                </a:solidFill>
              </a:rPr>
              <a:t>th</a:t>
            </a:r>
            <a:r>
              <a:rPr lang="en-US" sz="2400" b="1" i="1">
                <a:solidFill>
                  <a:srgbClr val="000000"/>
                </a:solidFill>
              </a:rPr>
              <a:t> ACM SIGKDD International Conference on Knowledge Discovery and Data Mining. </a:t>
            </a:r>
            <a:r>
              <a:rPr lang="en-US" sz="2400" b="1">
                <a:solidFill>
                  <a:srgbClr val="000000"/>
                </a:solidFill>
              </a:rPr>
              <a:t>July 23 - 26, 2002. Edmonton, Alberta, Canada. pp 550-556.</a:t>
            </a:r>
            <a:r>
              <a:rPr lang="en-US" sz="240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164B-5B18-467F-8A42-5A1E5F3A49F3}" type="datetimeFigureOut">
              <a:rPr lang="en-US" smtClean="0"/>
              <a:t>8/1/17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EA0164B-5B18-467F-8A42-5A1E5F3A49F3}" type="datetimeFigureOut">
              <a:rPr lang="en-US" smtClean="0"/>
              <a:t>8/1/17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AAEFF01-8B0B-4D95-A857-E8971CDE264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mailto:isabel.allen@ucsf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5640"/>
            <a:ext cx="3657600" cy="5352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76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alibri Light"/>
                <a:cs typeface="Calibri Light"/>
              </a:rPr>
              <a:t>Biostat</a:t>
            </a:r>
            <a:r>
              <a:rPr lang="en-US" sz="2800" dirty="0" smtClean="0">
                <a:latin typeface="Calibri Light"/>
                <a:cs typeface="Calibri Light"/>
              </a:rPr>
              <a:t> 202:Lecture 5</a:t>
            </a:r>
          </a:p>
          <a:p>
            <a:pPr algn="ctr"/>
            <a:r>
              <a:rPr lang="en-US" sz="2800" dirty="0" smtClean="0">
                <a:latin typeface="Calibri Light"/>
                <a:cs typeface="Calibri Light"/>
              </a:rPr>
              <a:t>Analytics &amp; Visualization:  Telling Stories with Data</a:t>
            </a:r>
            <a:endParaRPr lang="en-US" sz="2800" dirty="0">
              <a:latin typeface="Calibri Light"/>
              <a:cs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105400"/>
            <a:ext cx="41083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/>
                <a:cs typeface="Calibri Light"/>
              </a:rPr>
              <a:t>Isabel Elaine Allen, PhD</a:t>
            </a:r>
            <a:endParaRPr lang="en-US" sz="1600" dirty="0">
              <a:latin typeface="Calibri Light"/>
              <a:cs typeface="Calibri Light"/>
            </a:endParaRPr>
          </a:p>
          <a:p>
            <a:r>
              <a:rPr lang="en-US" sz="1600" dirty="0" smtClean="0">
                <a:latin typeface="Calibri Light"/>
                <a:cs typeface="Calibri Light"/>
              </a:rPr>
              <a:t>Professor, </a:t>
            </a:r>
            <a:r>
              <a:rPr lang="en-US" sz="1600" dirty="0" smtClean="0">
                <a:latin typeface="Calibri Light"/>
                <a:cs typeface="Calibri Light"/>
              </a:rPr>
              <a:t>Epidemiology &amp; Biostatistics</a:t>
            </a:r>
            <a:endParaRPr lang="en-US" sz="1600" dirty="0" smtClean="0">
              <a:latin typeface="Calibri Light"/>
              <a:cs typeface="Calibri Light"/>
            </a:endParaRPr>
          </a:p>
          <a:p>
            <a:r>
              <a:rPr lang="en-US" sz="1400" dirty="0" smtClean="0">
                <a:latin typeface="Calibri Light"/>
                <a:cs typeface="Calibri Light"/>
                <a:hlinkClick r:id="rId4"/>
              </a:rPr>
              <a:t>isabel.allen@ucsf.edu</a:t>
            </a:r>
            <a:endParaRPr lang="en-US" sz="1400" dirty="0" smtClean="0">
              <a:latin typeface="Calibri Light"/>
              <a:cs typeface="Calibri Light"/>
            </a:endParaRPr>
          </a:p>
          <a:p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64008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 Light"/>
                <a:cs typeface="Calibri Light"/>
              </a:rPr>
              <a:t>…where am I and what is missing in this picture?</a:t>
            </a:r>
            <a:endParaRPr lang="en-US" sz="1400" i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58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52400"/>
            <a:ext cx="901064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001000" cy="533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" y="228600"/>
            <a:ext cx="8771162" cy="70104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 Light"/>
                <a:cs typeface="Calibri Light"/>
              </a:rPr>
              <a:t>Examining the patterns of age was important*</a:t>
            </a:r>
            <a:endParaRPr lang="en-US" sz="2400" dirty="0">
              <a:latin typeface="Calibri Light"/>
              <a:cs typeface="Calibri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6513695"/>
            <a:ext cx="1334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alibri Light"/>
                <a:cs typeface="Calibri Light"/>
              </a:rPr>
              <a:t>*SPSS Graphics</a:t>
            </a:r>
            <a:endParaRPr lang="en-US" sz="1400" i="1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63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127" y="228600"/>
            <a:ext cx="7301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Animation Plot from Modeler – let’s look at more detail</a:t>
            </a:r>
            <a:r>
              <a:rPr lang="is-IS" sz="2400" dirty="0" smtClean="0">
                <a:latin typeface="Calibri"/>
                <a:cs typeface="Calibri"/>
              </a:rPr>
              <a:t>…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762000"/>
            <a:ext cx="7188200" cy="575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5127" y="228600"/>
            <a:ext cx="6582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Web Plot </a:t>
            </a:r>
            <a:r>
              <a:rPr lang="en-US" sz="2400" dirty="0" smtClean="0">
                <a:latin typeface="Calibri"/>
                <a:cs typeface="Calibri"/>
              </a:rPr>
              <a:t>from Modeler – let’s look at more detail</a:t>
            </a:r>
            <a:r>
              <a:rPr lang="is-IS" sz="2400" dirty="0" smtClean="0">
                <a:latin typeface="Calibri"/>
                <a:cs typeface="Calibri"/>
              </a:rPr>
              <a:t>…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321740" cy="586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86957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 Light"/>
                <a:cs typeface="Calibri Light"/>
              </a:rPr>
              <a:t>Animating your figures: </a:t>
            </a:r>
            <a:r>
              <a:rPr lang="en-US" sz="3600" dirty="0" err="1" smtClean="0">
                <a:latin typeface="Calibri Light"/>
                <a:cs typeface="Calibri Light"/>
              </a:rPr>
              <a:t>Kohonen</a:t>
            </a:r>
            <a:r>
              <a:rPr lang="en-US" sz="3600" dirty="0" smtClean="0">
                <a:latin typeface="Calibri Light"/>
                <a:cs typeface="Calibri Light"/>
              </a:rPr>
              <a:t> Analysis</a:t>
            </a:r>
            <a:endParaRPr lang="en-US" sz="3600" dirty="0">
              <a:latin typeface="Calibri Light"/>
              <a:cs typeface="Calibri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7265" y="990600"/>
            <a:ext cx="191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 Light"/>
                <a:cs typeface="Calibri Light"/>
              </a:rPr>
              <a:t>Osteoarthritis data</a:t>
            </a:r>
            <a:endParaRPr lang="en-US" dirty="0">
              <a:latin typeface="Calibri Light"/>
              <a:cs typeface="Calibri Ligh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581716"/>
              </p:ext>
            </p:extLst>
          </p:nvPr>
        </p:nvGraphicFramePr>
        <p:xfrm>
          <a:off x="457200" y="1447800"/>
          <a:ext cx="7770813" cy="2269764"/>
        </p:xfrm>
        <a:graphic>
          <a:graphicData uri="http://schemas.openxmlformats.org/drawingml/2006/table">
            <a:tbl>
              <a:tblPr/>
              <a:tblGrid>
                <a:gridCol w="407341"/>
                <a:gridCol w="407341"/>
                <a:gridCol w="407341"/>
                <a:gridCol w="407341"/>
                <a:gridCol w="407341"/>
                <a:gridCol w="407341"/>
                <a:gridCol w="407341"/>
                <a:gridCol w="645479"/>
                <a:gridCol w="607878"/>
                <a:gridCol w="407341"/>
                <a:gridCol w="407341"/>
                <a:gridCol w="407341"/>
                <a:gridCol w="407341"/>
                <a:gridCol w="407341"/>
                <a:gridCol w="407341"/>
                <a:gridCol w="407341"/>
                <a:gridCol w="407341"/>
                <a:gridCol w="407341"/>
              </a:tblGrid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race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spurious1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spurious2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spurious3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BMI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hx_knee_inj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freq_knee_pain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KellgrenL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lateral_JS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medial_JS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min_medial_JSW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prog_cohort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Side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FT_cart_loss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0.56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36.50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Left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is-I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0.53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25.60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Left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is-I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0.97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30.70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Left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0.95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26.80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Right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26.30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Left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uk-UA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0.94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0.29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30.10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Right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0.28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0.32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34.50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Right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fi-FI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0.89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0.32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23.60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Right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0.82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0.92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0.61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27.00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Left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28.80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Right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0.78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0.85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0.96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27.90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Non-Hispanic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Both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Extreme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Left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6267" marR="6267" marT="6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3962400"/>
            <a:ext cx="878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Going to use SPSS Modeler to cluster the data using a </a:t>
            </a:r>
            <a:r>
              <a:rPr lang="en-US" dirty="0" err="1" smtClean="0">
                <a:latin typeface="Calibri Light"/>
                <a:cs typeface="Calibri Light"/>
              </a:rPr>
              <a:t>Kohonen</a:t>
            </a:r>
            <a:r>
              <a:rPr lang="en-US" dirty="0" smtClean="0">
                <a:latin typeface="Calibri Light"/>
                <a:cs typeface="Calibri Light"/>
              </a:rPr>
              <a:t> network: Self Organizing Map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495800"/>
            <a:ext cx="6781800" cy="134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Calibri Light"/>
                <a:cs typeface="Calibri Light"/>
              </a:rPr>
              <a:t>Created by </a:t>
            </a:r>
            <a:r>
              <a:rPr lang="en-GB" dirty="0" err="1">
                <a:latin typeface="Calibri Light"/>
                <a:cs typeface="Calibri Light"/>
              </a:rPr>
              <a:t>Teuvo</a:t>
            </a:r>
            <a:r>
              <a:rPr lang="en-GB" dirty="0">
                <a:latin typeface="Calibri Light"/>
                <a:cs typeface="Calibri Light"/>
              </a:rPr>
              <a:t> </a:t>
            </a:r>
            <a:r>
              <a:rPr lang="en-GB" dirty="0" err="1" smtClean="0">
                <a:latin typeface="Calibri Light"/>
                <a:cs typeface="Calibri Light"/>
              </a:rPr>
              <a:t>Kohonen</a:t>
            </a:r>
            <a:r>
              <a:rPr lang="en-GB" dirty="0" smtClean="0">
                <a:latin typeface="Calibri Light"/>
                <a:cs typeface="Calibri Light"/>
              </a:rPr>
              <a:t> ~ 20 years ago</a:t>
            </a:r>
            <a:endParaRPr lang="en-GB" dirty="0">
              <a:latin typeface="Calibri Light"/>
              <a:cs typeface="Calibri Light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Calibri Light"/>
                <a:cs typeface="Calibri Light"/>
              </a:rPr>
              <a:t>Great for visualisation </a:t>
            </a:r>
            <a:r>
              <a:rPr lang="en-GB" dirty="0">
                <a:latin typeface="Calibri Light"/>
                <a:cs typeface="Calibri Light"/>
              </a:rPr>
              <a:t>of high dimensional data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Calibri Light"/>
                <a:cs typeface="Calibri Light"/>
              </a:rPr>
              <a:t>The clustering is an extension of a neural net</a:t>
            </a:r>
            <a:endParaRPr lang="en-GB" dirty="0">
              <a:latin typeface="Calibri Light"/>
              <a:cs typeface="Calibri Light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Calibri Light"/>
                <a:cs typeface="Calibri Light"/>
              </a:rPr>
              <a:t>Consists </a:t>
            </a:r>
            <a:r>
              <a:rPr lang="en-GB" dirty="0">
                <a:latin typeface="Calibri Light"/>
                <a:cs typeface="Calibri Light"/>
              </a:rPr>
              <a:t>of neurons arranged in a </a:t>
            </a:r>
            <a:r>
              <a:rPr lang="en-GB" dirty="0" smtClean="0">
                <a:latin typeface="Calibri Light"/>
                <a:cs typeface="Calibri Light"/>
              </a:rPr>
              <a:t>grid</a:t>
            </a:r>
            <a:endParaRPr lang="en-GB" dirty="0">
              <a:latin typeface="Calibri Light"/>
              <a:cs typeface="Calibri Light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Calibri Light"/>
                <a:cs typeface="Calibri Light"/>
              </a:rPr>
              <a:t>Unsupervised analyses, usually 2 or 3 dimensions</a:t>
            </a:r>
            <a:endParaRPr lang="en-GB" dirty="0">
              <a:latin typeface="Calibri Light"/>
              <a:cs typeface="Calibri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632460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 Light"/>
                <a:cs typeface="Calibri Light"/>
              </a:rPr>
              <a:t>http://</a:t>
            </a:r>
            <a:r>
              <a:rPr lang="en-US" sz="1400" dirty="0" err="1">
                <a:latin typeface="Calibri Light"/>
                <a:cs typeface="Calibri Light"/>
              </a:rPr>
              <a:t>joneisen.me</a:t>
            </a:r>
            <a:r>
              <a:rPr lang="en-US" sz="1400" dirty="0">
                <a:latin typeface="Calibri Light"/>
                <a:cs typeface="Calibri Light"/>
              </a:rPr>
              <a:t>/d3-tsp-demo/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6019800"/>
            <a:ext cx="3690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What’s a good example of a self organizing map?</a:t>
            </a:r>
            <a:endParaRPr lang="en-US" sz="14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77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524000"/>
            <a:ext cx="40318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 Light"/>
                <a:cs typeface="Calibri Light"/>
              </a:rPr>
              <a:t>Opening the Modeler stream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 Light"/>
                <a:cs typeface="Calibri Light"/>
              </a:rPr>
              <a:t>Examining the data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 Light"/>
                <a:cs typeface="Calibri Light"/>
              </a:rPr>
              <a:t>Simple X / Y plot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Calibri Light"/>
                <a:cs typeface="Calibri Light"/>
              </a:rPr>
              <a:t>Web plot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Calibri Light"/>
                <a:cs typeface="Calibri Light"/>
              </a:rPr>
              <a:t>Kohonen</a:t>
            </a:r>
            <a:r>
              <a:rPr lang="en-US" sz="2400" dirty="0" smtClean="0">
                <a:latin typeface="Calibri Light"/>
                <a:cs typeface="Calibri Light"/>
              </a:rPr>
              <a:t> analysis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Calibri Light"/>
                <a:cs typeface="Calibri Light"/>
              </a:rPr>
              <a:t>Kohonen</a:t>
            </a:r>
            <a:r>
              <a:rPr lang="en-US" sz="2400" dirty="0" smtClean="0">
                <a:latin typeface="Calibri Light"/>
                <a:cs typeface="Calibri Light"/>
              </a:rPr>
              <a:t> Plots</a:t>
            </a:r>
            <a:endParaRPr lang="en-US" sz="2400" dirty="0">
              <a:latin typeface="Calibri Light"/>
              <a:cs typeface="Calibri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04800"/>
            <a:ext cx="7467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 Light"/>
                <a:cs typeface="Calibri Light"/>
              </a:rPr>
              <a:t>Animating your figures: </a:t>
            </a:r>
            <a:r>
              <a:rPr lang="en-US" sz="3200" dirty="0" err="1" smtClean="0">
                <a:latin typeface="Calibri Light"/>
                <a:cs typeface="Calibri Light"/>
              </a:rPr>
              <a:t>Kohonen</a:t>
            </a:r>
            <a:r>
              <a:rPr lang="en-US" sz="3200" dirty="0" smtClean="0">
                <a:latin typeface="Calibri Light"/>
                <a:cs typeface="Calibri Light"/>
              </a:rPr>
              <a:t> Analysis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52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6934200" cy="5105400"/>
          </a:xfrm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8294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alibri Light"/>
                <a:cs typeface="Calibri Light"/>
              </a:rPr>
              <a:t>Kohonen</a:t>
            </a:r>
            <a:r>
              <a:rPr lang="en-US" sz="1600" dirty="0" smtClean="0">
                <a:latin typeface="Calibri Light"/>
                <a:cs typeface="Calibri Light"/>
              </a:rPr>
              <a:t> classifying respondents on the General Social Survey on Attitudes towards Homosexuality</a:t>
            </a:r>
            <a:endParaRPr lang="en-US" sz="1600" dirty="0">
              <a:latin typeface="Calibri Light"/>
              <a:cs typeface="Calibri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308" y="586740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 Light"/>
                <a:cs typeface="Calibri Light"/>
              </a:rPr>
              <a:t>The General Social Survey (GSS) is a sociological survey used to collect information and keep a historical record of the concerns, experiences, attitudes, and practices of residents of the United States</a:t>
            </a:r>
            <a:r>
              <a:rPr lang="en-US" sz="1400" dirty="0" smtClean="0">
                <a:latin typeface="Calibri Light"/>
                <a:cs typeface="Calibri Light"/>
              </a:rPr>
              <a:t>.  Started in 1972 with annual surveys.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1371600"/>
            <a:ext cx="16764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 Light"/>
                <a:cs typeface="Calibri Light"/>
              </a:rPr>
              <a:t>60 variables used for clustering including demographics &amp; social &amp; behavioral activities &amp; habits – </a:t>
            </a:r>
          </a:p>
          <a:p>
            <a:endParaRPr lang="en-US" sz="1400" dirty="0">
              <a:latin typeface="Calibri Light"/>
              <a:cs typeface="Calibri Light"/>
            </a:endParaRPr>
          </a:p>
          <a:p>
            <a:r>
              <a:rPr lang="en-US" sz="1400" dirty="0" smtClean="0">
                <a:latin typeface="Calibri Light"/>
                <a:cs typeface="Calibri Light"/>
              </a:rPr>
              <a:t>The </a:t>
            </a:r>
            <a:r>
              <a:rPr lang="en-US" sz="1400" dirty="0" err="1" smtClean="0">
                <a:latin typeface="Calibri Light"/>
                <a:cs typeface="Calibri Light"/>
              </a:rPr>
              <a:t>Kohonen</a:t>
            </a:r>
            <a:r>
              <a:rPr lang="en-US" sz="1400" dirty="0" smtClean="0">
                <a:latin typeface="Calibri Light"/>
                <a:cs typeface="Calibri Light"/>
              </a:rPr>
              <a:t> network identified 48 groups and these groups are plotted using the attitude toward homosexuality variable.</a:t>
            </a:r>
            <a:endParaRPr lang="en-US" sz="1400" dirty="0">
              <a:latin typeface="Calibri Light"/>
              <a:cs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6477000"/>
            <a:ext cx="3666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 Light"/>
                <a:cs typeface="Calibri Light"/>
              </a:rPr>
              <a:t>-</a:t>
            </a:r>
            <a:r>
              <a:rPr lang="en-US" sz="1200" dirty="0" err="1" smtClean="0">
                <a:latin typeface="Calibri Light"/>
                <a:cs typeface="Calibri Light"/>
              </a:rPr>
              <a:t>Zalatan</a:t>
            </a:r>
            <a:r>
              <a:rPr lang="en-US" sz="1200" dirty="0" smtClean="0">
                <a:latin typeface="Calibri Light"/>
                <a:cs typeface="Calibri Light"/>
              </a:rPr>
              <a:t>, Diaz, &amp; </a:t>
            </a:r>
            <a:r>
              <a:rPr lang="en-US" sz="1200" dirty="0" err="1" smtClean="0">
                <a:latin typeface="Calibri Light"/>
                <a:cs typeface="Calibri Light"/>
              </a:rPr>
              <a:t>Uhrick</a:t>
            </a:r>
            <a:r>
              <a:rPr lang="en-US" sz="1200" dirty="0" smtClean="0">
                <a:latin typeface="Calibri Light"/>
                <a:cs typeface="Calibri Light"/>
              </a:rPr>
              <a:t>, Joint Statistical Meetings, 2012</a:t>
            </a:r>
            <a:endParaRPr lang="en-US" sz="12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971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40813" cy="7302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Calibri Light"/>
              </a:rPr>
              <a:t>Time Series Data: What do we want to do with it?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Calibri Light"/>
            </a:endParaRPr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304800" y="1066800"/>
            <a:ext cx="3463925" cy="18780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4419600" y="1066800"/>
            <a:ext cx="3657600" cy="1905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7814" name="Group 6"/>
          <p:cNvGrpSpPr>
            <a:grpSpLocks/>
          </p:cNvGrpSpPr>
          <p:nvPr/>
        </p:nvGrpSpPr>
        <p:grpSpPr bwMode="auto">
          <a:xfrm>
            <a:off x="457200" y="1371600"/>
            <a:ext cx="3200400" cy="1408113"/>
            <a:chOff x="279" y="892"/>
            <a:chExt cx="1776" cy="1051"/>
          </a:xfrm>
        </p:grpSpPr>
        <p:sp>
          <p:nvSpPr>
            <p:cNvPr id="247815" name="Freeform 7"/>
            <p:cNvSpPr>
              <a:spLocks noChangeAspect="1"/>
            </p:cNvSpPr>
            <p:nvPr/>
          </p:nvSpPr>
          <p:spPr bwMode="auto">
            <a:xfrm>
              <a:off x="279" y="1701"/>
              <a:ext cx="969" cy="242"/>
            </a:xfrm>
            <a:custGeom>
              <a:avLst/>
              <a:gdLst/>
              <a:ahLst/>
              <a:cxnLst>
                <a:cxn ang="0">
                  <a:pos x="45" y="975"/>
                </a:cxn>
                <a:cxn ang="0">
                  <a:pos x="105" y="975"/>
                </a:cxn>
                <a:cxn ang="0">
                  <a:pos x="165" y="975"/>
                </a:cxn>
                <a:cxn ang="0">
                  <a:pos x="240" y="975"/>
                </a:cxn>
                <a:cxn ang="0">
                  <a:pos x="300" y="975"/>
                </a:cxn>
                <a:cxn ang="0">
                  <a:pos x="360" y="885"/>
                </a:cxn>
                <a:cxn ang="0">
                  <a:pos x="435" y="780"/>
                </a:cxn>
                <a:cxn ang="0">
                  <a:pos x="495" y="735"/>
                </a:cxn>
                <a:cxn ang="0">
                  <a:pos x="555" y="690"/>
                </a:cxn>
                <a:cxn ang="0">
                  <a:pos x="630" y="705"/>
                </a:cxn>
                <a:cxn ang="0">
                  <a:pos x="690" y="585"/>
                </a:cxn>
                <a:cxn ang="0">
                  <a:pos x="750" y="525"/>
                </a:cxn>
                <a:cxn ang="0">
                  <a:pos x="825" y="540"/>
                </a:cxn>
                <a:cxn ang="0">
                  <a:pos x="885" y="480"/>
                </a:cxn>
                <a:cxn ang="0">
                  <a:pos x="945" y="435"/>
                </a:cxn>
                <a:cxn ang="0">
                  <a:pos x="1020" y="405"/>
                </a:cxn>
                <a:cxn ang="0">
                  <a:pos x="1080" y="360"/>
                </a:cxn>
                <a:cxn ang="0">
                  <a:pos x="1140" y="315"/>
                </a:cxn>
                <a:cxn ang="0">
                  <a:pos x="1215" y="330"/>
                </a:cxn>
                <a:cxn ang="0">
                  <a:pos x="1275" y="285"/>
                </a:cxn>
                <a:cxn ang="0">
                  <a:pos x="1335" y="255"/>
                </a:cxn>
                <a:cxn ang="0">
                  <a:pos x="1410" y="195"/>
                </a:cxn>
                <a:cxn ang="0">
                  <a:pos x="1470" y="165"/>
                </a:cxn>
                <a:cxn ang="0">
                  <a:pos x="1530" y="150"/>
                </a:cxn>
                <a:cxn ang="0">
                  <a:pos x="1605" y="105"/>
                </a:cxn>
                <a:cxn ang="0">
                  <a:pos x="1665" y="75"/>
                </a:cxn>
                <a:cxn ang="0">
                  <a:pos x="1725" y="30"/>
                </a:cxn>
                <a:cxn ang="0">
                  <a:pos x="1801" y="15"/>
                </a:cxn>
                <a:cxn ang="0">
                  <a:pos x="1861" y="0"/>
                </a:cxn>
                <a:cxn ang="0">
                  <a:pos x="1921" y="0"/>
                </a:cxn>
                <a:cxn ang="0">
                  <a:pos x="1996" y="30"/>
                </a:cxn>
                <a:cxn ang="0">
                  <a:pos x="2056" y="75"/>
                </a:cxn>
                <a:cxn ang="0">
                  <a:pos x="2116" y="180"/>
                </a:cxn>
                <a:cxn ang="0">
                  <a:pos x="2191" y="510"/>
                </a:cxn>
                <a:cxn ang="0">
                  <a:pos x="2251" y="975"/>
                </a:cxn>
                <a:cxn ang="0">
                  <a:pos x="2311" y="975"/>
                </a:cxn>
                <a:cxn ang="0">
                  <a:pos x="2371" y="975"/>
                </a:cxn>
                <a:cxn ang="0">
                  <a:pos x="2446" y="975"/>
                </a:cxn>
                <a:cxn ang="0">
                  <a:pos x="2506" y="975"/>
                </a:cxn>
                <a:cxn ang="0">
                  <a:pos x="2566" y="975"/>
                </a:cxn>
              </a:cxnLst>
              <a:rect l="0" t="0" r="r" b="b"/>
              <a:pathLst>
                <a:path w="2566" h="975">
                  <a:moveTo>
                    <a:pt x="0" y="975"/>
                  </a:moveTo>
                  <a:lnTo>
                    <a:pt x="45" y="975"/>
                  </a:lnTo>
                  <a:lnTo>
                    <a:pt x="75" y="975"/>
                  </a:lnTo>
                  <a:lnTo>
                    <a:pt x="105" y="975"/>
                  </a:lnTo>
                  <a:lnTo>
                    <a:pt x="135" y="975"/>
                  </a:lnTo>
                  <a:lnTo>
                    <a:pt x="165" y="975"/>
                  </a:lnTo>
                  <a:lnTo>
                    <a:pt x="195" y="975"/>
                  </a:lnTo>
                  <a:lnTo>
                    <a:pt x="240" y="975"/>
                  </a:lnTo>
                  <a:lnTo>
                    <a:pt x="270" y="885"/>
                  </a:lnTo>
                  <a:lnTo>
                    <a:pt x="300" y="975"/>
                  </a:lnTo>
                  <a:lnTo>
                    <a:pt x="330" y="975"/>
                  </a:lnTo>
                  <a:lnTo>
                    <a:pt x="360" y="885"/>
                  </a:lnTo>
                  <a:lnTo>
                    <a:pt x="390" y="885"/>
                  </a:lnTo>
                  <a:lnTo>
                    <a:pt x="435" y="780"/>
                  </a:lnTo>
                  <a:lnTo>
                    <a:pt x="465" y="780"/>
                  </a:lnTo>
                  <a:lnTo>
                    <a:pt x="495" y="735"/>
                  </a:lnTo>
                  <a:lnTo>
                    <a:pt x="525" y="780"/>
                  </a:lnTo>
                  <a:lnTo>
                    <a:pt x="555" y="690"/>
                  </a:lnTo>
                  <a:lnTo>
                    <a:pt x="585" y="750"/>
                  </a:lnTo>
                  <a:lnTo>
                    <a:pt x="630" y="705"/>
                  </a:lnTo>
                  <a:lnTo>
                    <a:pt x="660" y="630"/>
                  </a:lnTo>
                  <a:lnTo>
                    <a:pt x="690" y="585"/>
                  </a:lnTo>
                  <a:lnTo>
                    <a:pt x="720" y="600"/>
                  </a:lnTo>
                  <a:lnTo>
                    <a:pt x="750" y="525"/>
                  </a:lnTo>
                  <a:lnTo>
                    <a:pt x="780" y="585"/>
                  </a:lnTo>
                  <a:lnTo>
                    <a:pt x="825" y="540"/>
                  </a:lnTo>
                  <a:lnTo>
                    <a:pt x="855" y="495"/>
                  </a:lnTo>
                  <a:lnTo>
                    <a:pt x="885" y="480"/>
                  </a:lnTo>
                  <a:lnTo>
                    <a:pt x="915" y="465"/>
                  </a:lnTo>
                  <a:lnTo>
                    <a:pt x="945" y="435"/>
                  </a:lnTo>
                  <a:lnTo>
                    <a:pt x="975" y="450"/>
                  </a:lnTo>
                  <a:lnTo>
                    <a:pt x="1020" y="405"/>
                  </a:lnTo>
                  <a:lnTo>
                    <a:pt x="1050" y="405"/>
                  </a:lnTo>
                  <a:lnTo>
                    <a:pt x="1080" y="360"/>
                  </a:lnTo>
                  <a:lnTo>
                    <a:pt x="1110" y="375"/>
                  </a:lnTo>
                  <a:lnTo>
                    <a:pt x="1140" y="315"/>
                  </a:lnTo>
                  <a:lnTo>
                    <a:pt x="1170" y="345"/>
                  </a:lnTo>
                  <a:lnTo>
                    <a:pt x="1215" y="330"/>
                  </a:lnTo>
                  <a:lnTo>
                    <a:pt x="1245" y="285"/>
                  </a:lnTo>
                  <a:lnTo>
                    <a:pt x="1275" y="285"/>
                  </a:lnTo>
                  <a:lnTo>
                    <a:pt x="1305" y="255"/>
                  </a:lnTo>
                  <a:lnTo>
                    <a:pt x="1335" y="255"/>
                  </a:lnTo>
                  <a:lnTo>
                    <a:pt x="1365" y="225"/>
                  </a:lnTo>
                  <a:lnTo>
                    <a:pt x="1410" y="195"/>
                  </a:lnTo>
                  <a:lnTo>
                    <a:pt x="1440" y="180"/>
                  </a:lnTo>
                  <a:lnTo>
                    <a:pt x="1470" y="165"/>
                  </a:lnTo>
                  <a:lnTo>
                    <a:pt x="1500" y="165"/>
                  </a:lnTo>
                  <a:lnTo>
                    <a:pt x="1530" y="150"/>
                  </a:lnTo>
                  <a:lnTo>
                    <a:pt x="1560" y="120"/>
                  </a:lnTo>
                  <a:lnTo>
                    <a:pt x="1605" y="105"/>
                  </a:lnTo>
                  <a:lnTo>
                    <a:pt x="1635" y="90"/>
                  </a:lnTo>
                  <a:lnTo>
                    <a:pt x="1665" y="75"/>
                  </a:lnTo>
                  <a:lnTo>
                    <a:pt x="1695" y="45"/>
                  </a:lnTo>
                  <a:lnTo>
                    <a:pt x="1725" y="30"/>
                  </a:lnTo>
                  <a:lnTo>
                    <a:pt x="1755" y="30"/>
                  </a:lnTo>
                  <a:lnTo>
                    <a:pt x="1801" y="15"/>
                  </a:lnTo>
                  <a:lnTo>
                    <a:pt x="1831" y="0"/>
                  </a:lnTo>
                  <a:lnTo>
                    <a:pt x="1861" y="0"/>
                  </a:lnTo>
                  <a:lnTo>
                    <a:pt x="1891" y="0"/>
                  </a:lnTo>
                  <a:lnTo>
                    <a:pt x="1921" y="0"/>
                  </a:lnTo>
                  <a:lnTo>
                    <a:pt x="1951" y="0"/>
                  </a:lnTo>
                  <a:lnTo>
                    <a:pt x="1996" y="30"/>
                  </a:lnTo>
                  <a:lnTo>
                    <a:pt x="2026" y="30"/>
                  </a:lnTo>
                  <a:lnTo>
                    <a:pt x="2056" y="75"/>
                  </a:lnTo>
                  <a:lnTo>
                    <a:pt x="2086" y="105"/>
                  </a:lnTo>
                  <a:lnTo>
                    <a:pt x="2116" y="180"/>
                  </a:lnTo>
                  <a:lnTo>
                    <a:pt x="2146" y="300"/>
                  </a:lnTo>
                  <a:lnTo>
                    <a:pt x="2191" y="510"/>
                  </a:lnTo>
                  <a:lnTo>
                    <a:pt x="2221" y="645"/>
                  </a:lnTo>
                  <a:lnTo>
                    <a:pt x="2251" y="975"/>
                  </a:lnTo>
                  <a:lnTo>
                    <a:pt x="2281" y="975"/>
                  </a:lnTo>
                  <a:lnTo>
                    <a:pt x="2311" y="975"/>
                  </a:lnTo>
                  <a:lnTo>
                    <a:pt x="2341" y="975"/>
                  </a:lnTo>
                  <a:lnTo>
                    <a:pt x="2371" y="975"/>
                  </a:lnTo>
                  <a:lnTo>
                    <a:pt x="2416" y="975"/>
                  </a:lnTo>
                  <a:lnTo>
                    <a:pt x="2446" y="975"/>
                  </a:lnTo>
                  <a:lnTo>
                    <a:pt x="2476" y="975"/>
                  </a:lnTo>
                  <a:lnTo>
                    <a:pt x="2506" y="975"/>
                  </a:lnTo>
                  <a:lnTo>
                    <a:pt x="2536" y="975"/>
                  </a:lnTo>
                  <a:lnTo>
                    <a:pt x="2566" y="975"/>
                  </a:lnTo>
                </a:path>
              </a:pathLst>
            </a:custGeom>
            <a:noFill/>
            <a:ln w="25400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16" name="Freeform 8"/>
            <p:cNvSpPr>
              <a:spLocks noChangeAspect="1"/>
            </p:cNvSpPr>
            <p:nvPr/>
          </p:nvSpPr>
          <p:spPr bwMode="auto">
            <a:xfrm>
              <a:off x="279" y="1431"/>
              <a:ext cx="969" cy="245"/>
            </a:xfrm>
            <a:custGeom>
              <a:avLst/>
              <a:gdLst/>
              <a:ahLst/>
              <a:cxnLst>
                <a:cxn ang="0">
                  <a:pos x="45" y="990"/>
                </a:cxn>
                <a:cxn ang="0">
                  <a:pos x="105" y="840"/>
                </a:cxn>
                <a:cxn ang="0">
                  <a:pos x="165" y="900"/>
                </a:cxn>
                <a:cxn ang="0">
                  <a:pos x="240" y="900"/>
                </a:cxn>
                <a:cxn ang="0">
                  <a:pos x="300" y="840"/>
                </a:cxn>
                <a:cxn ang="0">
                  <a:pos x="360" y="780"/>
                </a:cxn>
                <a:cxn ang="0">
                  <a:pos x="435" y="720"/>
                </a:cxn>
                <a:cxn ang="0">
                  <a:pos x="495" y="720"/>
                </a:cxn>
                <a:cxn ang="0">
                  <a:pos x="555" y="735"/>
                </a:cxn>
                <a:cxn ang="0">
                  <a:pos x="630" y="630"/>
                </a:cxn>
                <a:cxn ang="0">
                  <a:pos x="690" y="585"/>
                </a:cxn>
                <a:cxn ang="0">
                  <a:pos x="750" y="555"/>
                </a:cxn>
                <a:cxn ang="0">
                  <a:pos x="825" y="480"/>
                </a:cxn>
                <a:cxn ang="0">
                  <a:pos x="885" y="450"/>
                </a:cxn>
                <a:cxn ang="0">
                  <a:pos x="945" y="405"/>
                </a:cxn>
                <a:cxn ang="0">
                  <a:pos x="1020" y="390"/>
                </a:cxn>
                <a:cxn ang="0">
                  <a:pos x="1080" y="330"/>
                </a:cxn>
                <a:cxn ang="0">
                  <a:pos x="1140" y="300"/>
                </a:cxn>
                <a:cxn ang="0">
                  <a:pos x="1215" y="255"/>
                </a:cxn>
                <a:cxn ang="0">
                  <a:pos x="1275" y="210"/>
                </a:cxn>
                <a:cxn ang="0">
                  <a:pos x="1335" y="180"/>
                </a:cxn>
                <a:cxn ang="0">
                  <a:pos x="1410" y="150"/>
                </a:cxn>
                <a:cxn ang="0">
                  <a:pos x="1470" y="105"/>
                </a:cxn>
                <a:cxn ang="0">
                  <a:pos x="1530" y="60"/>
                </a:cxn>
                <a:cxn ang="0">
                  <a:pos x="1605" y="45"/>
                </a:cxn>
                <a:cxn ang="0">
                  <a:pos x="1665" y="15"/>
                </a:cxn>
                <a:cxn ang="0">
                  <a:pos x="1725" y="0"/>
                </a:cxn>
                <a:cxn ang="0">
                  <a:pos x="1801" y="15"/>
                </a:cxn>
                <a:cxn ang="0">
                  <a:pos x="1861" y="165"/>
                </a:cxn>
                <a:cxn ang="0">
                  <a:pos x="1921" y="405"/>
                </a:cxn>
                <a:cxn ang="0">
                  <a:pos x="1996" y="660"/>
                </a:cxn>
                <a:cxn ang="0">
                  <a:pos x="2056" y="840"/>
                </a:cxn>
                <a:cxn ang="0">
                  <a:pos x="2116" y="900"/>
                </a:cxn>
                <a:cxn ang="0">
                  <a:pos x="2191" y="840"/>
                </a:cxn>
                <a:cxn ang="0">
                  <a:pos x="2251" y="990"/>
                </a:cxn>
                <a:cxn ang="0">
                  <a:pos x="2311" y="990"/>
                </a:cxn>
                <a:cxn ang="0">
                  <a:pos x="2371" y="990"/>
                </a:cxn>
                <a:cxn ang="0">
                  <a:pos x="2446" y="990"/>
                </a:cxn>
                <a:cxn ang="0">
                  <a:pos x="2506" y="990"/>
                </a:cxn>
                <a:cxn ang="0">
                  <a:pos x="2566" y="990"/>
                </a:cxn>
              </a:cxnLst>
              <a:rect l="0" t="0" r="r" b="b"/>
              <a:pathLst>
                <a:path w="2566" h="990">
                  <a:moveTo>
                    <a:pt x="0" y="900"/>
                  </a:moveTo>
                  <a:lnTo>
                    <a:pt x="45" y="990"/>
                  </a:lnTo>
                  <a:lnTo>
                    <a:pt x="75" y="990"/>
                  </a:lnTo>
                  <a:lnTo>
                    <a:pt x="105" y="840"/>
                  </a:lnTo>
                  <a:lnTo>
                    <a:pt x="135" y="990"/>
                  </a:lnTo>
                  <a:lnTo>
                    <a:pt x="165" y="900"/>
                  </a:lnTo>
                  <a:lnTo>
                    <a:pt x="195" y="990"/>
                  </a:lnTo>
                  <a:lnTo>
                    <a:pt x="240" y="900"/>
                  </a:lnTo>
                  <a:lnTo>
                    <a:pt x="270" y="735"/>
                  </a:lnTo>
                  <a:lnTo>
                    <a:pt x="300" y="840"/>
                  </a:lnTo>
                  <a:lnTo>
                    <a:pt x="330" y="810"/>
                  </a:lnTo>
                  <a:lnTo>
                    <a:pt x="360" y="780"/>
                  </a:lnTo>
                  <a:lnTo>
                    <a:pt x="390" y="840"/>
                  </a:lnTo>
                  <a:lnTo>
                    <a:pt x="435" y="720"/>
                  </a:lnTo>
                  <a:lnTo>
                    <a:pt x="465" y="750"/>
                  </a:lnTo>
                  <a:lnTo>
                    <a:pt x="495" y="720"/>
                  </a:lnTo>
                  <a:lnTo>
                    <a:pt x="525" y="675"/>
                  </a:lnTo>
                  <a:lnTo>
                    <a:pt x="555" y="735"/>
                  </a:lnTo>
                  <a:lnTo>
                    <a:pt x="585" y="645"/>
                  </a:lnTo>
                  <a:lnTo>
                    <a:pt x="630" y="630"/>
                  </a:lnTo>
                  <a:lnTo>
                    <a:pt x="660" y="600"/>
                  </a:lnTo>
                  <a:lnTo>
                    <a:pt x="690" y="585"/>
                  </a:lnTo>
                  <a:lnTo>
                    <a:pt x="720" y="525"/>
                  </a:lnTo>
                  <a:lnTo>
                    <a:pt x="750" y="555"/>
                  </a:lnTo>
                  <a:lnTo>
                    <a:pt x="780" y="510"/>
                  </a:lnTo>
                  <a:lnTo>
                    <a:pt x="825" y="480"/>
                  </a:lnTo>
                  <a:lnTo>
                    <a:pt x="855" y="510"/>
                  </a:lnTo>
                  <a:lnTo>
                    <a:pt x="885" y="450"/>
                  </a:lnTo>
                  <a:lnTo>
                    <a:pt x="915" y="450"/>
                  </a:lnTo>
                  <a:lnTo>
                    <a:pt x="945" y="405"/>
                  </a:lnTo>
                  <a:lnTo>
                    <a:pt x="975" y="405"/>
                  </a:lnTo>
                  <a:lnTo>
                    <a:pt x="1020" y="390"/>
                  </a:lnTo>
                  <a:lnTo>
                    <a:pt x="1050" y="360"/>
                  </a:lnTo>
                  <a:lnTo>
                    <a:pt x="1080" y="330"/>
                  </a:lnTo>
                  <a:lnTo>
                    <a:pt x="1110" y="315"/>
                  </a:lnTo>
                  <a:lnTo>
                    <a:pt x="1140" y="300"/>
                  </a:lnTo>
                  <a:lnTo>
                    <a:pt x="1170" y="270"/>
                  </a:lnTo>
                  <a:lnTo>
                    <a:pt x="1215" y="255"/>
                  </a:lnTo>
                  <a:lnTo>
                    <a:pt x="1245" y="240"/>
                  </a:lnTo>
                  <a:lnTo>
                    <a:pt x="1275" y="210"/>
                  </a:lnTo>
                  <a:lnTo>
                    <a:pt x="1305" y="195"/>
                  </a:lnTo>
                  <a:lnTo>
                    <a:pt x="1335" y="180"/>
                  </a:lnTo>
                  <a:lnTo>
                    <a:pt x="1365" y="165"/>
                  </a:lnTo>
                  <a:lnTo>
                    <a:pt x="1410" y="150"/>
                  </a:lnTo>
                  <a:lnTo>
                    <a:pt x="1440" y="135"/>
                  </a:lnTo>
                  <a:lnTo>
                    <a:pt x="1470" y="105"/>
                  </a:lnTo>
                  <a:lnTo>
                    <a:pt x="1500" y="90"/>
                  </a:lnTo>
                  <a:lnTo>
                    <a:pt x="1530" y="60"/>
                  </a:lnTo>
                  <a:lnTo>
                    <a:pt x="1560" y="60"/>
                  </a:lnTo>
                  <a:lnTo>
                    <a:pt x="1605" y="45"/>
                  </a:lnTo>
                  <a:lnTo>
                    <a:pt x="1635" y="30"/>
                  </a:lnTo>
                  <a:lnTo>
                    <a:pt x="1665" y="15"/>
                  </a:lnTo>
                  <a:lnTo>
                    <a:pt x="1695" y="15"/>
                  </a:lnTo>
                  <a:lnTo>
                    <a:pt x="1725" y="0"/>
                  </a:lnTo>
                  <a:lnTo>
                    <a:pt x="1755" y="0"/>
                  </a:lnTo>
                  <a:lnTo>
                    <a:pt x="1801" y="15"/>
                  </a:lnTo>
                  <a:lnTo>
                    <a:pt x="1831" y="60"/>
                  </a:lnTo>
                  <a:lnTo>
                    <a:pt x="1861" y="165"/>
                  </a:lnTo>
                  <a:lnTo>
                    <a:pt x="1891" y="285"/>
                  </a:lnTo>
                  <a:lnTo>
                    <a:pt x="1921" y="405"/>
                  </a:lnTo>
                  <a:lnTo>
                    <a:pt x="1951" y="510"/>
                  </a:lnTo>
                  <a:lnTo>
                    <a:pt x="1996" y="660"/>
                  </a:lnTo>
                  <a:lnTo>
                    <a:pt x="2026" y="735"/>
                  </a:lnTo>
                  <a:lnTo>
                    <a:pt x="2056" y="840"/>
                  </a:lnTo>
                  <a:lnTo>
                    <a:pt x="2086" y="900"/>
                  </a:lnTo>
                  <a:lnTo>
                    <a:pt x="2116" y="900"/>
                  </a:lnTo>
                  <a:lnTo>
                    <a:pt x="2146" y="900"/>
                  </a:lnTo>
                  <a:lnTo>
                    <a:pt x="2191" y="840"/>
                  </a:lnTo>
                  <a:lnTo>
                    <a:pt x="2221" y="990"/>
                  </a:lnTo>
                  <a:lnTo>
                    <a:pt x="2251" y="990"/>
                  </a:lnTo>
                  <a:lnTo>
                    <a:pt x="2281" y="840"/>
                  </a:lnTo>
                  <a:lnTo>
                    <a:pt x="2311" y="990"/>
                  </a:lnTo>
                  <a:lnTo>
                    <a:pt x="2341" y="990"/>
                  </a:lnTo>
                  <a:lnTo>
                    <a:pt x="2371" y="990"/>
                  </a:lnTo>
                  <a:lnTo>
                    <a:pt x="2416" y="990"/>
                  </a:lnTo>
                  <a:lnTo>
                    <a:pt x="2446" y="990"/>
                  </a:lnTo>
                  <a:lnTo>
                    <a:pt x="2476" y="990"/>
                  </a:lnTo>
                  <a:lnTo>
                    <a:pt x="2506" y="990"/>
                  </a:lnTo>
                  <a:lnTo>
                    <a:pt x="2536" y="990"/>
                  </a:lnTo>
                  <a:lnTo>
                    <a:pt x="2566" y="990"/>
                  </a:lnTo>
                </a:path>
              </a:pathLst>
            </a:custGeom>
            <a:noFill/>
            <a:ln w="254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17" name="Freeform 9"/>
            <p:cNvSpPr>
              <a:spLocks noChangeAspect="1"/>
            </p:cNvSpPr>
            <p:nvPr/>
          </p:nvSpPr>
          <p:spPr bwMode="auto">
            <a:xfrm>
              <a:off x="279" y="1163"/>
              <a:ext cx="969" cy="241"/>
            </a:xfrm>
            <a:custGeom>
              <a:avLst/>
              <a:gdLst/>
              <a:ahLst/>
              <a:cxnLst>
                <a:cxn ang="0">
                  <a:pos x="45" y="975"/>
                </a:cxn>
                <a:cxn ang="0">
                  <a:pos x="105" y="975"/>
                </a:cxn>
                <a:cxn ang="0">
                  <a:pos x="165" y="870"/>
                </a:cxn>
                <a:cxn ang="0">
                  <a:pos x="240" y="765"/>
                </a:cxn>
                <a:cxn ang="0">
                  <a:pos x="300" y="765"/>
                </a:cxn>
                <a:cxn ang="0">
                  <a:pos x="360" y="675"/>
                </a:cxn>
                <a:cxn ang="0">
                  <a:pos x="435" y="570"/>
                </a:cxn>
                <a:cxn ang="0">
                  <a:pos x="495" y="600"/>
                </a:cxn>
                <a:cxn ang="0">
                  <a:pos x="555" y="540"/>
                </a:cxn>
                <a:cxn ang="0">
                  <a:pos x="630" y="495"/>
                </a:cxn>
                <a:cxn ang="0">
                  <a:pos x="690" y="405"/>
                </a:cxn>
                <a:cxn ang="0">
                  <a:pos x="750" y="390"/>
                </a:cxn>
                <a:cxn ang="0">
                  <a:pos x="825" y="285"/>
                </a:cxn>
                <a:cxn ang="0">
                  <a:pos x="885" y="195"/>
                </a:cxn>
                <a:cxn ang="0">
                  <a:pos x="945" y="165"/>
                </a:cxn>
                <a:cxn ang="0">
                  <a:pos x="1020" y="60"/>
                </a:cxn>
                <a:cxn ang="0">
                  <a:pos x="1080" y="15"/>
                </a:cxn>
                <a:cxn ang="0">
                  <a:pos x="1140" y="15"/>
                </a:cxn>
                <a:cxn ang="0">
                  <a:pos x="1215" y="15"/>
                </a:cxn>
                <a:cxn ang="0">
                  <a:pos x="1275" y="0"/>
                </a:cxn>
                <a:cxn ang="0">
                  <a:pos x="1335" y="30"/>
                </a:cxn>
                <a:cxn ang="0">
                  <a:pos x="1410" y="255"/>
                </a:cxn>
                <a:cxn ang="0">
                  <a:pos x="1470" y="570"/>
                </a:cxn>
                <a:cxn ang="0">
                  <a:pos x="1530" y="660"/>
                </a:cxn>
                <a:cxn ang="0">
                  <a:pos x="1605" y="735"/>
                </a:cxn>
                <a:cxn ang="0">
                  <a:pos x="1665" y="810"/>
                </a:cxn>
                <a:cxn ang="0">
                  <a:pos x="1725" y="870"/>
                </a:cxn>
                <a:cxn ang="0">
                  <a:pos x="1801" y="870"/>
                </a:cxn>
                <a:cxn ang="0">
                  <a:pos x="1861" y="975"/>
                </a:cxn>
                <a:cxn ang="0">
                  <a:pos x="1921" y="975"/>
                </a:cxn>
                <a:cxn ang="0">
                  <a:pos x="1996" y="975"/>
                </a:cxn>
                <a:cxn ang="0">
                  <a:pos x="2056" y="975"/>
                </a:cxn>
                <a:cxn ang="0">
                  <a:pos x="2116" y="975"/>
                </a:cxn>
                <a:cxn ang="0">
                  <a:pos x="2191" y="975"/>
                </a:cxn>
                <a:cxn ang="0">
                  <a:pos x="2251" y="975"/>
                </a:cxn>
                <a:cxn ang="0">
                  <a:pos x="2311" y="975"/>
                </a:cxn>
                <a:cxn ang="0">
                  <a:pos x="2371" y="975"/>
                </a:cxn>
                <a:cxn ang="0">
                  <a:pos x="2446" y="975"/>
                </a:cxn>
                <a:cxn ang="0">
                  <a:pos x="2506" y="975"/>
                </a:cxn>
                <a:cxn ang="0">
                  <a:pos x="2566" y="975"/>
                </a:cxn>
              </a:cxnLst>
              <a:rect l="0" t="0" r="r" b="b"/>
              <a:pathLst>
                <a:path w="2566" h="975">
                  <a:moveTo>
                    <a:pt x="0" y="975"/>
                  </a:moveTo>
                  <a:lnTo>
                    <a:pt x="45" y="975"/>
                  </a:lnTo>
                  <a:lnTo>
                    <a:pt x="75" y="870"/>
                  </a:lnTo>
                  <a:lnTo>
                    <a:pt x="105" y="975"/>
                  </a:lnTo>
                  <a:lnTo>
                    <a:pt x="135" y="765"/>
                  </a:lnTo>
                  <a:lnTo>
                    <a:pt x="165" y="870"/>
                  </a:lnTo>
                  <a:lnTo>
                    <a:pt x="195" y="705"/>
                  </a:lnTo>
                  <a:lnTo>
                    <a:pt x="240" y="765"/>
                  </a:lnTo>
                  <a:lnTo>
                    <a:pt x="270" y="870"/>
                  </a:lnTo>
                  <a:lnTo>
                    <a:pt x="300" y="765"/>
                  </a:lnTo>
                  <a:lnTo>
                    <a:pt x="330" y="765"/>
                  </a:lnTo>
                  <a:lnTo>
                    <a:pt x="360" y="675"/>
                  </a:lnTo>
                  <a:lnTo>
                    <a:pt x="390" y="660"/>
                  </a:lnTo>
                  <a:lnTo>
                    <a:pt x="435" y="570"/>
                  </a:lnTo>
                  <a:lnTo>
                    <a:pt x="465" y="705"/>
                  </a:lnTo>
                  <a:lnTo>
                    <a:pt x="495" y="600"/>
                  </a:lnTo>
                  <a:lnTo>
                    <a:pt x="525" y="540"/>
                  </a:lnTo>
                  <a:lnTo>
                    <a:pt x="555" y="540"/>
                  </a:lnTo>
                  <a:lnTo>
                    <a:pt x="585" y="420"/>
                  </a:lnTo>
                  <a:lnTo>
                    <a:pt x="630" y="495"/>
                  </a:lnTo>
                  <a:lnTo>
                    <a:pt x="660" y="495"/>
                  </a:lnTo>
                  <a:lnTo>
                    <a:pt x="690" y="405"/>
                  </a:lnTo>
                  <a:lnTo>
                    <a:pt x="720" y="360"/>
                  </a:lnTo>
                  <a:lnTo>
                    <a:pt x="750" y="390"/>
                  </a:lnTo>
                  <a:lnTo>
                    <a:pt x="780" y="300"/>
                  </a:lnTo>
                  <a:lnTo>
                    <a:pt x="825" y="285"/>
                  </a:lnTo>
                  <a:lnTo>
                    <a:pt x="855" y="240"/>
                  </a:lnTo>
                  <a:lnTo>
                    <a:pt x="885" y="195"/>
                  </a:lnTo>
                  <a:lnTo>
                    <a:pt x="915" y="165"/>
                  </a:lnTo>
                  <a:lnTo>
                    <a:pt x="945" y="165"/>
                  </a:lnTo>
                  <a:lnTo>
                    <a:pt x="975" y="105"/>
                  </a:lnTo>
                  <a:lnTo>
                    <a:pt x="1020" y="60"/>
                  </a:lnTo>
                  <a:lnTo>
                    <a:pt x="1050" y="45"/>
                  </a:lnTo>
                  <a:lnTo>
                    <a:pt x="1080" y="15"/>
                  </a:lnTo>
                  <a:lnTo>
                    <a:pt x="1110" y="30"/>
                  </a:lnTo>
                  <a:lnTo>
                    <a:pt x="1140" y="15"/>
                  </a:lnTo>
                  <a:lnTo>
                    <a:pt x="1170" y="15"/>
                  </a:lnTo>
                  <a:lnTo>
                    <a:pt x="1215" y="15"/>
                  </a:lnTo>
                  <a:lnTo>
                    <a:pt x="1245" y="15"/>
                  </a:lnTo>
                  <a:lnTo>
                    <a:pt x="1275" y="0"/>
                  </a:lnTo>
                  <a:lnTo>
                    <a:pt x="1305" y="0"/>
                  </a:lnTo>
                  <a:lnTo>
                    <a:pt x="1335" y="30"/>
                  </a:lnTo>
                  <a:lnTo>
                    <a:pt x="1365" y="105"/>
                  </a:lnTo>
                  <a:lnTo>
                    <a:pt x="1410" y="255"/>
                  </a:lnTo>
                  <a:lnTo>
                    <a:pt x="1440" y="420"/>
                  </a:lnTo>
                  <a:lnTo>
                    <a:pt x="1470" y="570"/>
                  </a:lnTo>
                  <a:lnTo>
                    <a:pt x="1500" y="600"/>
                  </a:lnTo>
                  <a:lnTo>
                    <a:pt x="1530" y="660"/>
                  </a:lnTo>
                  <a:lnTo>
                    <a:pt x="1560" y="705"/>
                  </a:lnTo>
                  <a:lnTo>
                    <a:pt x="1605" y="735"/>
                  </a:lnTo>
                  <a:lnTo>
                    <a:pt x="1635" y="810"/>
                  </a:lnTo>
                  <a:lnTo>
                    <a:pt x="1665" y="810"/>
                  </a:lnTo>
                  <a:lnTo>
                    <a:pt x="1695" y="870"/>
                  </a:lnTo>
                  <a:lnTo>
                    <a:pt x="1725" y="870"/>
                  </a:lnTo>
                  <a:lnTo>
                    <a:pt x="1755" y="975"/>
                  </a:lnTo>
                  <a:lnTo>
                    <a:pt x="1801" y="870"/>
                  </a:lnTo>
                  <a:lnTo>
                    <a:pt x="1831" y="870"/>
                  </a:lnTo>
                  <a:lnTo>
                    <a:pt x="1861" y="975"/>
                  </a:lnTo>
                  <a:lnTo>
                    <a:pt x="1891" y="975"/>
                  </a:lnTo>
                  <a:lnTo>
                    <a:pt x="1921" y="975"/>
                  </a:lnTo>
                  <a:lnTo>
                    <a:pt x="1951" y="975"/>
                  </a:lnTo>
                  <a:lnTo>
                    <a:pt x="1996" y="975"/>
                  </a:lnTo>
                  <a:lnTo>
                    <a:pt x="2026" y="975"/>
                  </a:lnTo>
                  <a:lnTo>
                    <a:pt x="2056" y="975"/>
                  </a:lnTo>
                  <a:lnTo>
                    <a:pt x="2086" y="975"/>
                  </a:lnTo>
                  <a:lnTo>
                    <a:pt x="2116" y="975"/>
                  </a:lnTo>
                  <a:lnTo>
                    <a:pt x="2146" y="975"/>
                  </a:lnTo>
                  <a:lnTo>
                    <a:pt x="2191" y="975"/>
                  </a:lnTo>
                  <a:lnTo>
                    <a:pt x="2221" y="975"/>
                  </a:lnTo>
                  <a:lnTo>
                    <a:pt x="2251" y="975"/>
                  </a:lnTo>
                  <a:lnTo>
                    <a:pt x="2281" y="975"/>
                  </a:lnTo>
                  <a:lnTo>
                    <a:pt x="2311" y="975"/>
                  </a:lnTo>
                  <a:lnTo>
                    <a:pt x="2341" y="975"/>
                  </a:lnTo>
                  <a:lnTo>
                    <a:pt x="2371" y="975"/>
                  </a:lnTo>
                  <a:lnTo>
                    <a:pt x="2416" y="975"/>
                  </a:lnTo>
                  <a:lnTo>
                    <a:pt x="2446" y="975"/>
                  </a:lnTo>
                  <a:lnTo>
                    <a:pt x="2476" y="975"/>
                  </a:lnTo>
                  <a:lnTo>
                    <a:pt x="2506" y="975"/>
                  </a:lnTo>
                  <a:lnTo>
                    <a:pt x="2536" y="975"/>
                  </a:lnTo>
                  <a:lnTo>
                    <a:pt x="2566" y="975"/>
                  </a:lnTo>
                </a:path>
              </a:pathLst>
            </a:custGeom>
            <a:noFill/>
            <a:ln w="2540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18" name="Freeform 10"/>
            <p:cNvSpPr>
              <a:spLocks noChangeAspect="1"/>
            </p:cNvSpPr>
            <p:nvPr/>
          </p:nvSpPr>
          <p:spPr bwMode="auto">
            <a:xfrm>
              <a:off x="279" y="892"/>
              <a:ext cx="969" cy="245"/>
            </a:xfrm>
            <a:custGeom>
              <a:avLst/>
              <a:gdLst/>
              <a:ahLst/>
              <a:cxnLst>
                <a:cxn ang="0">
                  <a:pos x="45" y="15"/>
                </a:cxn>
                <a:cxn ang="0">
                  <a:pos x="105" y="45"/>
                </a:cxn>
                <a:cxn ang="0">
                  <a:pos x="165" y="60"/>
                </a:cxn>
                <a:cxn ang="0">
                  <a:pos x="240" y="90"/>
                </a:cxn>
                <a:cxn ang="0">
                  <a:pos x="300" y="120"/>
                </a:cxn>
                <a:cxn ang="0">
                  <a:pos x="360" y="135"/>
                </a:cxn>
                <a:cxn ang="0">
                  <a:pos x="435" y="165"/>
                </a:cxn>
                <a:cxn ang="0">
                  <a:pos x="495" y="195"/>
                </a:cxn>
                <a:cxn ang="0">
                  <a:pos x="555" y="210"/>
                </a:cxn>
                <a:cxn ang="0">
                  <a:pos x="630" y="240"/>
                </a:cxn>
                <a:cxn ang="0">
                  <a:pos x="690" y="270"/>
                </a:cxn>
                <a:cxn ang="0">
                  <a:pos x="750" y="285"/>
                </a:cxn>
                <a:cxn ang="0">
                  <a:pos x="825" y="315"/>
                </a:cxn>
                <a:cxn ang="0">
                  <a:pos x="885" y="345"/>
                </a:cxn>
                <a:cxn ang="0">
                  <a:pos x="945" y="360"/>
                </a:cxn>
                <a:cxn ang="0">
                  <a:pos x="1020" y="390"/>
                </a:cxn>
                <a:cxn ang="0">
                  <a:pos x="1080" y="420"/>
                </a:cxn>
                <a:cxn ang="0">
                  <a:pos x="1140" y="435"/>
                </a:cxn>
                <a:cxn ang="0">
                  <a:pos x="1215" y="465"/>
                </a:cxn>
                <a:cxn ang="0">
                  <a:pos x="1275" y="480"/>
                </a:cxn>
                <a:cxn ang="0">
                  <a:pos x="1335" y="510"/>
                </a:cxn>
                <a:cxn ang="0">
                  <a:pos x="1410" y="540"/>
                </a:cxn>
                <a:cxn ang="0">
                  <a:pos x="1470" y="555"/>
                </a:cxn>
                <a:cxn ang="0">
                  <a:pos x="1530" y="585"/>
                </a:cxn>
                <a:cxn ang="0">
                  <a:pos x="1605" y="615"/>
                </a:cxn>
                <a:cxn ang="0">
                  <a:pos x="1665" y="630"/>
                </a:cxn>
                <a:cxn ang="0">
                  <a:pos x="1725" y="660"/>
                </a:cxn>
                <a:cxn ang="0">
                  <a:pos x="1801" y="690"/>
                </a:cxn>
                <a:cxn ang="0">
                  <a:pos x="1861" y="705"/>
                </a:cxn>
                <a:cxn ang="0">
                  <a:pos x="1921" y="735"/>
                </a:cxn>
                <a:cxn ang="0">
                  <a:pos x="1996" y="765"/>
                </a:cxn>
                <a:cxn ang="0">
                  <a:pos x="2056" y="780"/>
                </a:cxn>
                <a:cxn ang="0">
                  <a:pos x="2116" y="810"/>
                </a:cxn>
                <a:cxn ang="0">
                  <a:pos x="2191" y="840"/>
                </a:cxn>
                <a:cxn ang="0">
                  <a:pos x="2251" y="855"/>
                </a:cxn>
                <a:cxn ang="0">
                  <a:pos x="2311" y="885"/>
                </a:cxn>
                <a:cxn ang="0">
                  <a:pos x="2371" y="915"/>
                </a:cxn>
                <a:cxn ang="0">
                  <a:pos x="2446" y="930"/>
                </a:cxn>
                <a:cxn ang="0">
                  <a:pos x="2506" y="960"/>
                </a:cxn>
                <a:cxn ang="0">
                  <a:pos x="2566" y="990"/>
                </a:cxn>
              </a:cxnLst>
              <a:rect l="0" t="0" r="r" b="b"/>
              <a:pathLst>
                <a:path w="2566" h="990">
                  <a:moveTo>
                    <a:pt x="0" y="0"/>
                  </a:moveTo>
                  <a:lnTo>
                    <a:pt x="45" y="15"/>
                  </a:lnTo>
                  <a:lnTo>
                    <a:pt x="75" y="30"/>
                  </a:lnTo>
                  <a:lnTo>
                    <a:pt x="105" y="45"/>
                  </a:lnTo>
                  <a:lnTo>
                    <a:pt x="135" y="60"/>
                  </a:lnTo>
                  <a:lnTo>
                    <a:pt x="165" y="60"/>
                  </a:lnTo>
                  <a:lnTo>
                    <a:pt x="195" y="75"/>
                  </a:lnTo>
                  <a:lnTo>
                    <a:pt x="240" y="90"/>
                  </a:lnTo>
                  <a:lnTo>
                    <a:pt x="270" y="105"/>
                  </a:lnTo>
                  <a:lnTo>
                    <a:pt x="300" y="120"/>
                  </a:lnTo>
                  <a:lnTo>
                    <a:pt x="330" y="135"/>
                  </a:lnTo>
                  <a:lnTo>
                    <a:pt x="360" y="135"/>
                  </a:lnTo>
                  <a:lnTo>
                    <a:pt x="390" y="150"/>
                  </a:lnTo>
                  <a:lnTo>
                    <a:pt x="435" y="165"/>
                  </a:lnTo>
                  <a:lnTo>
                    <a:pt x="465" y="180"/>
                  </a:lnTo>
                  <a:lnTo>
                    <a:pt x="495" y="195"/>
                  </a:lnTo>
                  <a:lnTo>
                    <a:pt x="525" y="195"/>
                  </a:lnTo>
                  <a:lnTo>
                    <a:pt x="555" y="210"/>
                  </a:lnTo>
                  <a:lnTo>
                    <a:pt x="585" y="225"/>
                  </a:lnTo>
                  <a:lnTo>
                    <a:pt x="630" y="240"/>
                  </a:lnTo>
                  <a:lnTo>
                    <a:pt x="660" y="255"/>
                  </a:lnTo>
                  <a:lnTo>
                    <a:pt x="690" y="270"/>
                  </a:lnTo>
                  <a:lnTo>
                    <a:pt x="720" y="270"/>
                  </a:lnTo>
                  <a:lnTo>
                    <a:pt x="750" y="285"/>
                  </a:lnTo>
                  <a:lnTo>
                    <a:pt x="780" y="300"/>
                  </a:lnTo>
                  <a:lnTo>
                    <a:pt x="825" y="315"/>
                  </a:lnTo>
                  <a:lnTo>
                    <a:pt x="855" y="330"/>
                  </a:lnTo>
                  <a:lnTo>
                    <a:pt x="885" y="345"/>
                  </a:lnTo>
                  <a:lnTo>
                    <a:pt x="915" y="345"/>
                  </a:lnTo>
                  <a:lnTo>
                    <a:pt x="945" y="360"/>
                  </a:lnTo>
                  <a:lnTo>
                    <a:pt x="975" y="375"/>
                  </a:lnTo>
                  <a:lnTo>
                    <a:pt x="1020" y="390"/>
                  </a:lnTo>
                  <a:lnTo>
                    <a:pt x="1050" y="405"/>
                  </a:lnTo>
                  <a:lnTo>
                    <a:pt x="1080" y="420"/>
                  </a:lnTo>
                  <a:lnTo>
                    <a:pt x="1110" y="420"/>
                  </a:lnTo>
                  <a:lnTo>
                    <a:pt x="1140" y="435"/>
                  </a:lnTo>
                  <a:lnTo>
                    <a:pt x="1170" y="450"/>
                  </a:lnTo>
                  <a:lnTo>
                    <a:pt x="1215" y="465"/>
                  </a:lnTo>
                  <a:lnTo>
                    <a:pt x="1245" y="480"/>
                  </a:lnTo>
                  <a:lnTo>
                    <a:pt x="1275" y="480"/>
                  </a:lnTo>
                  <a:lnTo>
                    <a:pt x="1305" y="495"/>
                  </a:lnTo>
                  <a:lnTo>
                    <a:pt x="1335" y="510"/>
                  </a:lnTo>
                  <a:lnTo>
                    <a:pt x="1365" y="525"/>
                  </a:lnTo>
                  <a:lnTo>
                    <a:pt x="1410" y="540"/>
                  </a:lnTo>
                  <a:lnTo>
                    <a:pt x="1440" y="555"/>
                  </a:lnTo>
                  <a:lnTo>
                    <a:pt x="1470" y="555"/>
                  </a:lnTo>
                  <a:lnTo>
                    <a:pt x="1500" y="570"/>
                  </a:lnTo>
                  <a:lnTo>
                    <a:pt x="1530" y="585"/>
                  </a:lnTo>
                  <a:lnTo>
                    <a:pt x="1560" y="600"/>
                  </a:lnTo>
                  <a:lnTo>
                    <a:pt x="1605" y="615"/>
                  </a:lnTo>
                  <a:lnTo>
                    <a:pt x="1635" y="630"/>
                  </a:lnTo>
                  <a:lnTo>
                    <a:pt x="1665" y="630"/>
                  </a:lnTo>
                  <a:lnTo>
                    <a:pt x="1695" y="645"/>
                  </a:lnTo>
                  <a:lnTo>
                    <a:pt x="1725" y="660"/>
                  </a:lnTo>
                  <a:lnTo>
                    <a:pt x="1755" y="675"/>
                  </a:lnTo>
                  <a:lnTo>
                    <a:pt x="1801" y="690"/>
                  </a:lnTo>
                  <a:lnTo>
                    <a:pt x="1831" y="705"/>
                  </a:lnTo>
                  <a:lnTo>
                    <a:pt x="1861" y="705"/>
                  </a:lnTo>
                  <a:lnTo>
                    <a:pt x="1891" y="720"/>
                  </a:lnTo>
                  <a:lnTo>
                    <a:pt x="1921" y="735"/>
                  </a:lnTo>
                  <a:lnTo>
                    <a:pt x="1951" y="750"/>
                  </a:lnTo>
                  <a:lnTo>
                    <a:pt x="1996" y="765"/>
                  </a:lnTo>
                  <a:lnTo>
                    <a:pt x="2026" y="765"/>
                  </a:lnTo>
                  <a:lnTo>
                    <a:pt x="2056" y="780"/>
                  </a:lnTo>
                  <a:lnTo>
                    <a:pt x="2086" y="795"/>
                  </a:lnTo>
                  <a:lnTo>
                    <a:pt x="2116" y="810"/>
                  </a:lnTo>
                  <a:lnTo>
                    <a:pt x="2146" y="825"/>
                  </a:lnTo>
                  <a:lnTo>
                    <a:pt x="2191" y="840"/>
                  </a:lnTo>
                  <a:lnTo>
                    <a:pt x="2221" y="840"/>
                  </a:lnTo>
                  <a:lnTo>
                    <a:pt x="2251" y="855"/>
                  </a:lnTo>
                  <a:lnTo>
                    <a:pt x="2281" y="870"/>
                  </a:lnTo>
                  <a:lnTo>
                    <a:pt x="2311" y="885"/>
                  </a:lnTo>
                  <a:lnTo>
                    <a:pt x="2341" y="900"/>
                  </a:lnTo>
                  <a:lnTo>
                    <a:pt x="2371" y="915"/>
                  </a:lnTo>
                  <a:lnTo>
                    <a:pt x="2416" y="915"/>
                  </a:lnTo>
                  <a:lnTo>
                    <a:pt x="2446" y="930"/>
                  </a:lnTo>
                  <a:lnTo>
                    <a:pt x="2476" y="945"/>
                  </a:lnTo>
                  <a:lnTo>
                    <a:pt x="2506" y="960"/>
                  </a:lnTo>
                  <a:lnTo>
                    <a:pt x="2536" y="975"/>
                  </a:lnTo>
                  <a:lnTo>
                    <a:pt x="2566" y="990"/>
                  </a:lnTo>
                </a:path>
              </a:pathLst>
            </a:custGeom>
            <a:noFill/>
            <a:ln w="2540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819" name="Group 11"/>
            <p:cNvGrpSpPr>
              <a:grpSpLocks/>
            </p:cNvGrpSpPr>
            <p:nvPr/>
          </p:nvGrpSpPr>
          <p:grpSpPr bwMode="auto">
            <a:xfrm>
              <a:off x="1338" y="992"/>
              <a:ext cx="717" cy="821"/>
              <a:chOff x="3326" y="728"/>
              <a:chExt cx="2058" cy="2427"/>
            </a:xfrm>
          </p:grpSpPr>
          <p:sp>
            <p:nvSpPr>
              <p:cNvPr id="247820" name="Oval 12"/>
              <p:cNvSpPr>
                <a:spLocks noChangeAspect="1" noChangeArrowheads="1"/>
              </p:cNvSpPr>
              <p:nvPr/>
            </p:nvSpPr>
            <p:spPr bwMode="auto">
              <a:xfrm>
                <a:off x="3326" y="3121"/>
                <a:ext cx="34" cy="34"/>
              </a:xfrm>
              <a:prstGeom prst="ellipse">
                <a:avLst/>
              </a:prstGeom>
              <a:solidFill>
                <a:schemeClr val="tx1"/>
              </a:solidFill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1" name="Oval 13"/>
              <p:cNvSpPr>
                <a:spLocks noChangeAspect="1" noChangeArrowheads="1"/>
              </p:cNvSpPr>
              <p:nvPr/>
            </p:nvSpPr>
            <p:spPr bwMode="auto">
              <a:xfrm>
                <a:off x="3326" y="2321"/>
                <a:ext cx="34" cy="32"/>
              </a:xfrm>
              <a:prstGeom prst="ellipse">
                <a:avLst/>
              </a:prstGeom>
              <a:solidFill>
                <a:schemeClr val="tx1"/>
              </a:solidFill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2" name="Oval 14"/>
              <p:cNvSpPr>
                <a:spLocks noChangeAspect="1" noChangeArrowheads="1"/>
              </p:cNvSpPr>
              <p:nvPr/>
            </p:nvSpPr>
            <p:spPr bwMode="auto">
              <a:xfrm>
                <a:off x="3326" y="1530"/>
                <a:ext cx="34" cy="32"/>
              </a:xfrm>
              <a:prstGeom prst="ellipse">
                <a:avLst/>
              </a:prstGeom>
              <a:solidFill>
                <a:schemeClr val="tx1"/>
              </a:solidFill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3" name="Oval 15"/>
              <p:cNvSpPr>
                <a:spLocks noChangeAspect="1" noChangeArrowheads="1"/>
              </p:cNvSpPr>
              <p:nvPr/>
            </p:nvSpPr>
            <p:spPr bwMode="auto">
              <a:xfrm>
                <a:off x="3326" y="728"/>
                <a:ext cx="34" cy="34"/>
              </a:xfrm>
              <a:prstGeom prst="ellipse">
                <a:avLst/>
              </a:prstGeom>
              <a:solidFill>
                <a:schemeClr val="tx1"/>
              </a:solidFill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4" name="Line 16"/>
              <p:cNvSpPr>
                <a:spLocks noChangeAspect="1" noChangeShapeType="1"/>
              </p:cNvSpPr>
              <p:nvPr/>
            </p:nvSpPr>
            <p:spPr bwMode="auto">
              <a:xfrm>
                <a:off x="3348" y="3143"/>
                <a:ext cx="1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5" name="Line 17"/>
              <p:cNvSpPr>
                <a:spLocks noChangeAspect="1" noChangeShapeType="1"/>
              </p:cNvSpPr>
              <p:nvPr/>
            </p:nvSpPr>
            <p:spPr bwMode="auto">
              <a:xfrm>
                <a:off x="3348" y="2343"/>
                <a:ext cx="1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6" name="Line 18"/>
              <p:cNvSpPr>
                <a:spLocks noChangeAspect="1" noChangeShapeType="1"/>
              </p:cNvSpPr>
              <p:nvPr/>
            </p:nvSpPr>
            <p:spPr bwMode="auto">
              <a:xfrm flipV="1">
                <a:off x="3459" y="2343"/>
                <a:ext cx="1" cy="8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7" name="Line 19"/>
              <p:cNvSpPr>
                <a:spLocks noChangeAspect="1" noChangeShapeType="1"/>
              </p:cNvSpPr>
              <p:nvPr/>
            </p:nvSpPr>
            <p:spPr bwMode="auto">
              <a:xfrm>
                <a:off x="3459" y="2749"/>
                <a:ext cx="730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8" name="Line 20"/>
              <p:cNvSpPr>
                <a:spLocks noChangeAspect="1" noChangeShapeType="1"/>
              </p:cNvSpPr>
              <p:nvPr/>
            </p:nvSpPr>
            <p:spPr bwMode="auto">
              <a:xfrm>
                <a:off x="3348" y="1552"/>
                <a:ext cx="84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9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4189" y="1552"/>
                <a:ext cx="1" cy="119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30" name="Line 22"/>
              <p:cNvSpPr>
                <a:spLocks noChangeAspect="1" noChangeShapeType="1"/>
              </p:cNvSpPr>
              <p:nvPr/>
            </p:nvSpPr>
            <p:spPr bwMode="auto">
              <a:xfrm>
                <a:off x="4189" y="2145"/>
                <a:ext cx="1072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31" name="Line 23"/>
              <p:cNvSpPr>
                <a:spLocks noChangeAspect="1" noChangeShapeType="1"/>
              </p:cNvSpPr>
              <p:nvPr/>
            </p:nvSpPr>
            <p:spPr bwMode="auto">
              <a:xfrm>
                <a:off x="3348" y="750"/>
                <a:ext cx="191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32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5261" y="750"/>
                <a:ext cx="1" cy="139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33" name="Line 25"/>
              <p:cNvSpPr>
                <a:spLocks noChangeAspect="1" noChangeShapeType="1"/>
              </p:cNvSpPr>
              <p:nvPr/>
            </p:nvSpPr>
            <p:spPr bwMode="auto">
              <a:xfrm>
                <a:off x="5266" y="1470"/>
                <a:ext cx="11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7834" name="Rectangle 26"/>
          <p:cNvSpPr>
            <a:spLocks noChangeArrowheads="1"/>
          </p:cNvSpPr>
          <p:nvPr/>
        </p:nvSpPr>
        <p:spPr bwMode="auto">
          <a:xfrm>
            <a:off x="1219200" y="838200"/>
            <a:ext cx="114185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Calibri Light"/>
              </a:rPr>
              <a:t>Cluster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Calibri Light"/>
            </a:endParaRPr>
          </a:p>
        </p:txBody>
      </p:sp>
      <p:pic>
        <p:nvPicPr>
          <p:cNvPr id="24783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29892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7837" name="Rectangle 29"/>
          <p:cNvSpPr>
            <a:spLocks noChangeArrowheads="1"/>
          </p:cNvSpPr>
          <p:nvPr/>
        </p:nvSpPr>
        <p:spPr bwMode="auto">
          <a:xfrm>
            <a:off x="5257800" y="914400"/>
            <a:ext cx="189141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dirty="0"/>
              <a:t>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Calibri Light"/>
              </a:rPr>
              <a:t>Classification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Calibri Light"/>
            </a:endParaRPr>
          </a:p>
        </p:txBody>
      </p:sp>
      <p:sp>
        <p:nvSpPr>
          <p:cNvPr id="247841" name="Rectangle 33"/>
          <p:cNvSpPr>
            <a:spLocks noChangeArrowheads="1"/>
          </p:cNvSpPr>
          <p:nvPr/>
        </p:nvSpPr>
        <p:spPr bwMode="auto">
          <a:xfrm>
            <a:off x="2590800" y="3124200"/>
            <a:ext cx="2994025" cy="171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42" name="Rectangle 34"/>
          <p:cNvSpPr>
            <a:spLocks noChangeArrowheads="1"/>
          </p:cNvSpPr>
          <p:nvPr/>
        </p:nvSpPr>
        <p:spPr bwMode="auto">
          <a:xfrm>
            <a:off x="2514600" y="3124200"/>
            <a:ext cx="3059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 Light"/>
                <a:cs typeface="Calibri Light"/>
              </a:rPr>
              <a:t>Rule Discovery</a:t>
            </a:r>
          </a:p>
        </p:txBody>
      </p:sp>
      <p:sp>
        <p:nvSpPr>
          <p:cNvPr id="247843" name="Freeform 35"/>
          <p:cNvSpPr>
            <a:spLocks noChangeAspect="1"/>
          </p:cNvSpPr>
          <p:nvPr/>
        </p:nvSpPr>
        <p:spPr bwMode="auto">
          <a:xfrm flipV="1">
            <a:off x="4495800" y="4038600"/>
            <a:ext cx="900112" cy="392113"/>
          </a:xfrm>
          <a:custGeom>
            <a:avLst/>
            <a:gdLst/>
            <a:ahLst/>
            <a:cxnLst>
              <a:cxn ang="0">
                <a:pos x="45" y="975"/>
              </a:cxn>
              <a:cxn ang="0">
                <a:pos x="105" y="975"/>
              </a:cxn>
              <a:cxn ang="0">
                <a:pos x="165" y="975"/>
              </a:cxn>
              <a:cxn ang="0">
                <a:pos x="240" y="975"/>
              </a:cxn>
              <a:cxn ang="0">
                <a:pos x="300" y="975"/>
              </a:cxn>
              <a:cxn ang="0">
                <a:pos x="360" y="885"/>
              </a:cxn>
              <a:cxn ang="0">
                <a:pos x="435" y="780"/>
              </a:cxn>
              <a:cxn ang="0">
                <a:pos x="495" y="735"/>
              </a:cxn>
              <a:cxn ang="0">
                <a:pos x="555" y="690"/>
              </a:cxn>
              <a:cxn ang="0">
                <a:pos x="630" y="705"/>
              </a:cxn>
              <a:cxn ang="0">
                <a:pos x="690" y="585"/>
              </a:cxn>
              <a:cxn ang="0">
                <a:pos x="750" y="525"/>
              </a:cxn>
              <a:cxn ang="0">
                <a:pos x="825" y="540"/>
              </a:cxn>
              <a:cxn ang="0">
                <a:pos x="885" y="480"/>
              </a:cxn>
              <a:cxn ang="0">
                <a:pos x="945" y="435"/>
              </a:cxn>
              <a:cxn ang="0">
                <a:pos x="1020" y="405"/>
              </a:cxn>
              <a:cxn ang="0">
                <a:pos x="1080" y="360"/>
              </a:cxn>
              <a:cxn ang="0">
                <a:pos x="1140" y="315"/>
              </a:cxn>
              <a:cxn ang="0">
                <a:pos x="1215" y="330"/>
              </a:cxn>
              <a:cxn ang="0">
                <a:pos x="1275" y="285"/>
              </a:cxn>
              <a:cxn ang="0">
                <a:pos x="1335" y="255"/>
              </a:cxn>
              <a:cxn ang="0">
                <a:pos x="1410" y="195"/>
              </a:cxn>
              <a:cxn ang="0">
                <a:pos x="1470" y="165"/>
              </a:cxn>
              <a:cxn ang="0">
                <a:pos x="1530" y="150"/>
              </a:cxn>
              <a:cxn ang="0">
                <a:pos x="1605" y="105"/>
              </a:cxn>
              <a:cxn ang="0">
                <a:pos x="1665" y="75"/>
              </a:cxn>
              <a:cxn ang="0">
                <a:pos x="1725" y="30"/>
              </a:cxn>
              <a:cxn ang="0">
                <a:pos x="1801" y="15"/>
              </a:cxn>
              <a:cxn ang="0">
                <a:pos x="1861" y="0"/>
              </a:cxn>
              <a:cxn ang="0">
                <a:pos x="1921" y="0"/>
              </a:cxn>
              <a:cxn ang="0">
                <a:pos x="1996" y="30"/>
              </a:cxn>
              <a:cxn ang="0">
                <a:pos x="2056" y="75"/>
              </a:cxn>
              <a:cxn ang="0">
                <a:pos x="2116" y="180"/>
              </a:cxn>
              <a:cxn ang="0">
                <a:pos x="2191" y="510"/>
              </a:cxn>
              <a:cxn ang="0">
                <a:pos x="2251" y="975"/>
              </a:cxn>
              <a:cxn ang="0">
                <a:pos x="2311" y="975"/>
              </a:cxn>
              <a:cxn ang="0">
                <a:pos x="2371" y="975"/>
              </a:cxn>
              <a:cxn ang="0">
                <a:pos x="2446" y="975"/>
              </a:cxn>
              <a:cxn ang="0">
                <a:pos x="2506" y="975"/>
              </a:cxn>
              <a:cxn ang="0">
                <a:pos x="2566" y="975"/>
              </a:cxn>
            </a:cxnLst>
            <a:rect l="0" t="0" r="r" b="b"/>
            <a:pathLst>
              <a:path w="2566" h="975">
                <a:moveTo>
                  <a:pt x="0" y="975"/>
                </a:moveTo>
                <a:lnTo>
                  <a:pt x="45" y="975"/>
                </a:lnTo>
                <a:lnTo>
                  <a:pt x="75" y="975"/>
                </a:lnTo>
                <a:lnTo>
                  <a:pt x="105" y="975"/>
                </a:lnTo>
                <a:lnTo>
                  <a:pt x="135" y="975"/>
                </a:lnTo>
                <a:lnTo>
                  <a:pt x="165" y="975"/>
                </a:lnTo>
                <a:lnTo>
                  <a:pt x="195" y="975"/>
                </a:lnTo>
                <a:lnTo>
                  <a:pt x="240" y="975"/>
                </a:lnTo>
                <a:lnTo>
                  <a:pt x="270" y="885"/>
                </a:lnTo>
                <a:lnTo>
                  <a:pt x="300" y="975"/>
                </a:lnTo>
                <a:lnTo>
                  <a:pt x="330" y="975"/>
                </a:lnTo>
                <a:lnTo>
                  <a:pt x="360" y="885"/>
                </a:lnTo>
                <a:lnTo>
                  <a:pt x="390" y="885"/>
                </a:lnTo>
                <a:lnTo>
                  <a:pt x="435" y="780"/>
                </a:lnTo>
                <a:lnTo>
                  <a:pt x="465" y="780"/>
                </a:lnTo>
                <a:lnTo>
                  <a:pt x="495" y="735"/>
                </a:lnTo>
                <a:lnTo>
                  <a:pt x="525" y="780"/>
                </a:lnTo>
                <a:lnTo>
                  <a:pt x="555" y="690"/>
                </a:lnTo>
                <a:lnTo>
                  <a:pt x="585" y="750"/>
                </a:lnTo>
                <a:lnTo>
                  <a:pt x="630" y="705"/>
                </a:lnTo>
                <a:lnTo>
                  <a:pt x="660" y="630"/>
                </a:lnTo>
                <a:lnTo>
                  <a:pt x="690" y="585"/>
                </a:lnTo>
                <a:lnTo>
                  <a:pt x="720" y="600"/>
                </a:lnTo>
                <a:lnTo>
                  <a:pt x="750" y="525"/>
                </a:lnTo>
                <a:lnTo>
                  <a:pt x="780" y="585"/>
                </a:lnTo>
                <a:lnTo>
                  <a:pt x="825" y="540"/>
                </a:lnTo>
                <a:lnTo>
                  <a:pt x="855" y="495"/>
                </a:lnTo>
                <a:lnTo>
                  <a:pt x="885" y="480"/>
                </a:lnTo>
                <a:lnTo>
                  <a:pt x="915" y="465"/>
                </a:lnTo>
                <a:lnTo>
                  <a:pt x="945" y="435"/>
                </a:lnTo>
                <a:lnTo>
                  <a:pt x="975" y="450"/>
                </a:lnTo>
                <a:lnTo>
                  <a:pt x="1020" y="405"/>
                </a:lnTo>
                <a:lnTo>
                  <a:pt x="1050" y="405"/>
                </a:lnTo>
                <a:lnTo>
                  <a:pt x="1080" y="360"/>
                </a:lnTo>
                <a:lnTo>
                  <a:pt x="1110" y="375"/>
                </a:lnTo>
                <a:lnTo>
                  <a:pt x="1140" y="315"/>
                </a:lnTo>
                <a:lnTo>
                  <a:pt x="1170" y="345"/>
                </a:lnTo>
                <a:lnTo>
                  <a:pt x="1215" y="330"/>
                </a:lnTo>
                <a:lnTo>
                  <a:pt x="1245" y="285"/>
                </a:lnTo>
                <a:lnTo>
                  <a:pt x="1275" y="285"/>
                </a:lnTo>
                <a:lnTo>
                  <a:pt x="1305" y="255"/>
                </a:lnTo>
                <a:lnTo>
                  <a:pt x="1335" y="255"/>
                </a:lnTo>
                <a:lnTo>
                  <a:pt x="1365" y="225"/>
                </a:lnTo>
                <a:lnTo>
                  <a:pt x="1410" y="195"/>
                </a:lnTo>
                <a:lnTo>
                  <a:pt x="1440" y="180"/>
                </a:lnTo>
                <a:lnTo>
                  <a:pt x="1470" y="165"/>
                </a:lnTo>
                <a:lnTo>
                  <a:pt x="1500" y="165"/>
                </a:lnTo>
                <a:lnTo>
                  <a:pt x="1530" y="150"/>
                </a:lnTo>
                <a:lnTo>
                  <a:pt x="1560" y="120"/>
                </a:lnTo>
                <a:lnTo>
                  <a:pt x="1605" y="105"/>
                </a:lnTo>
                <a:lnTo>
                  <a:pt x="1635" y="90"/>
                </a:lnTo>
                <a:lnTo>
                  <a:pt x="1665" y="75"/>
                </a:lnTo>
                <a:lnTo>
                  <a:pt x="1695" y="45"/>
                </a:lnTo>
                <a:lnTo>
                  <a:pt x="1725" y="30"/>
                </a:lnTo>
                <a:lnTo>
                  <a:pt x="1755" y="30"/>
                </a:lnTo>
                <a:lnTo>
                  <a:pt x="1801" y="15"/>
                </a:lnTo>
                <a:lnTo>
                  <a:pt x="1831" y="0"/>
                </a:lnTo>
                <a:lnTo>
                  <a:pt x="1861" y="0"/>
                </a:lnTo>
                <a:lnTo>
                  <a:pt x="1891" y="0"/>
                </a:lnTo>
                <a:lnTo>
                  <a:pt x="1921" y="0"/>
                </a:lnTo>
                <a:lnTo>
                  <a:pt x="1951" y="0"/>
                </a:lnTo>
                <a:lnTo>
                  <a:pt x="1996" y="30"/>
                </a:lnTo>
                <a:lnTo>
                  <a:pt x="2026" y="30"/>
                </a:lnTo>
                <a:lnTo>
                  <a:pt x="2056" y="75"/>
                </a:lnTo>
                <a:lnTo>
                  <a:pt x="2086" y="105"/>
                </a:lnTo>
                <a:lnTo>
                  <a:pt x="2116" y="180"/>
                </a:lnTo>
                <a:lnTo>
                  <a:pt x="2146" y="300"/>
                </a:lnTo>
                <a:lnTo>
                  <a:pt x="2191" y="510"/>
                </a:lnTo>
                <a:lnTo>
                  <a:pt x="2221" y="645"/>
                </a:lnTo>
                <a:lnTo>
                  <a:pt x="2251" y="975"/>
                </a:lnTo>
                <a:lnTo>
                  <a:pt x="2281" y="975"/>
                </a:lnTo>
                <a:lnTo>
                  <a:pt x="2311" y="975"/>
                </a:lnTo>
                <a:lnTo>
                  <a:pt x="2341" y="975"/>
                </a:lnTo>
                <a:lnTo>
                  <a:pt x="2371" y="975"/>
                </a:lnTo>
                <a:lnTo>
                  <a:pt x="2416" y="975"/>
                </a:lnTo>
                <a:lnTo>
                  <a:pt x="2446" y="975"/>
                </a:lnTo>
                <a:lnTo>
                  <a:pt x="2476" y="975"/>
                </a:lnTo>
                <a:lnTo>
                  <a:pt x="2506" y="975"/>
                </a:lnTo>
                <a:lnTo>
                  <a:pt x="2536" y="975"/>
                </a:lnTo>
                <a:lnTo>
                  <a:pt x="2566" y="975"/>
                </a:lnTo>
              </a:path>
            </a:pathLst>
          </a:custGeom>
          <a:noFill/>
          <a:ln w="254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844" name="Text Box 36"/>
          <p:cNvSpPr txBox="1">
            <a:spLocks noChangeArrowheads="1"/>
          </p:cNvSpPr>
          <p:nvPr/>
        </p:nvSpPr>
        <p:spPr bwMode="auto">
          <a:xfrm>
            <a:off x="3962400" y="3733800"/>
            <a:ext cx="6575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Calibri Light"/>
                <a:cs typeface="Calibri Light"/>
              </a:rPr>
              <a:t>10</a:t>
            </a:r>
          </a:p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Calibri Light"/>
                <a:cs typeface="Calibri Light"/>
                <a:sym typeface="Symbol" pitchFamily="18" charset="2"/>
              </a:rPr>
              <a:t></a:t>
            </a:r>
            <a:endParaRPr lang="en-US" sz="1400" dirty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Calibri Light"/>
                <a:cs typeface="Calibri Light"/>
              </a:rPr>
              <a:t>s = 0.5</a:t>
            </a:r>
          </a:p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Calibri Light"/>
                <a:cs typeface="Calibri Light"/>
              </a:rPr>
              <a:t>c = 0.3</a:t>
            </a:r>
          </a:p>
        </p:txBody>
      </p:sp>
      <p:grpSp>
        <p:nvGrpSpPr>
          <p:cNvPr id="247845" name="Group 37"/>
          <p:cNvGrpSpPr>
            <a:grpSpLocks/>
          </p:cNvGrpSpPr>
          <p:nvPr/>
        </p:nvGrpSpPr>
        <p:grpSpPr bwMode="auto">
          <a:xfrm>
            <a:off x="2667000" y="3886200"/>
            <a:ext cx="1366837" cy="498475"/>
            <a:chOff x="1459" y="2586"/>
            <a:chExt cx="710" cy="308"/>
          </a:xfrm>
        </p:grpSpPr>
        <p:sp>
          <p:nvSpPr>
            <p:cNvPr id="247846" name="Freeform 38"/>
            <p:cNvSpPr>
              <a:spLocks noChangeAspect="1"/>
            </p:cNvSpPr>
            <p:nvPr/>
          </p:nvSpPr>
          <p:spPr bwMode="auto">
            <a:xfrm>
              <a:off x="1813" y="2590"/>
              <a:ext cx="356" cy="304"/>
            </a:xfrm>
            <a:custGeom>
              <a:avLst/>
              <a:gdLst/>
              <a:ahLst/>
              <a:cxnLst>
                <a:cxn ang="0">
                  <a:pos x="45" y="990"/>
                </a:cxn>
                <a:cxn ang="0">
                  <a:pos x="105" y="840"/>
                </a:cxn>
                <a:cxn ang="0">
                  <a:pos x="165" y="900"/>
                </a:cxn>
                <a:cxn ang="0">
                  <a:pos x="240" y="900"/>
                </a:cxn>
                <a:cxn ang="0">
                  <a:pos x="300" y="840"/>
                </a:cxn>
                <a:cxn ang="0">
                  <a:pos x="360" y="780"/>
                </a:cxn>
                <a:cxn ang="0">
                  <a:pos x="435" y="720"/>
                </a:cxn>
                <a:cxn ang="0">
                  <a:pos x="495" y="720"/>
                </a:cxn>
                <a:cxn ang="0">
                  <a:pos x="555" y="735"/>
                </a:cxn>
                <a:cxn ang="0">
                  <a:pos x="630" y="630"/>
                </a:cxn>
                <a:cxn ang="0">
                  <a:pos x="690" y="585"/>
                </a:cxn>
                <a:cxn ang="0">
                  <a:pos x="750" y="555"/>
                </a:cxn>
                <a:cxn ang="0">
                  <a:pos x="825" y="480"/>
                </a:cxn>
                <a:cxn ang="0">
                  <a:pos x="885" y="450"/>
                </a:cxn>
                <a:cxn ang="0">
                  <a:pos x="945" y="405"/>
                </a:cxn>
                <a:cxn ang="0">
                  <a:pos x="1020" y="390"/>
                </a:cxn>
                <a:cxn ang="0">
                  <a:pos x="1080" y="330"/>
                </a:cxn>
                <a:cxn ang="0">
                  <a:pos x="1140" y="300"/>
                </a:cxn>
                <a:cxn ang="0">
                  <a:pos x="1215" y="255"/>
                </a:cxn>
                <a:cxn ang="0">
                  <a:pos x="1275" y="210"/>
                </a:cxn>
                <a:cxn ang="0">
                  <a:pos x="1335" y="180"/>
                </a:cxn>
                <a:cxn ang="0">
                  <a:pos x="1410" y="150"/>
                </a:cxn>
                <a:cxn ang="0">
                  <a:pos x="1470" y="105"/>
                </a:cxn>
                <a:cxn ang="0">
                  <a:pos x="1530" y="60"/>
                </a:cxn>
                <a:cxn ang="0">
                  <a:pos x="1605" y="45"/>
                </a:cxn>
                <a:cxn ang="0">
                  <a:pos x="1665" y="15"/>
                </a:cxn>
                <a:cxn ang="0">
                  <a:pos x="1725" y="0"/>
                </a:cxn>
                <a:cxn ang="0">
                  <a:pos x="1801" y="15"/>
                </a:cxn>
                <a:cxn ang="0">
                  <a:pos x="1861" y="165"/>
                </a:cxn>
                <a:cxn ang="0">
                  <a:pos x="1921" y="405"/>
                </a:cxn>
                <a:cxn ang="0">
                  <a:pos x="1996" y="660"/>
                </a:cxn>
                <a:cxn ang="0">
                  <a:pos x="2056" y="840"/>
                </a:cxn>
                <a:cxn ang="0">
                  <a:pos x="2116" y="900"/>
                </a:cxn>
                <a:cxn ang="0">
                  <a:pos x="2191" y="840"/>
                </a:cxn>
                <a:cxn ang="0">
                  <a:pos x="2251" y="990"/>
                </a:cxn>
                <a:cxn ang="0">
                  <a:pos x="2311" y="990"/>
                </a:cxn>
                <a:cxn ang="0">
                  <a:pos x="2371" y="990"/>
                </a:cxn>
                <a:cxn ang="0">
                  <a:pos x="2446" y="990"/>
                </a:cxn>
                <a:cxn ang="0">
                  <a:pos x="2506" y="990"/>
                </a:cxn>
                <a:cxn ang="0">
                  <a:pos x="2566" y="990"/>
                </a:cxn>
              </a:cxnLst>
              <a:rect l="0" t="0" r="r" b="b"/>
              <a:pathLst>
                <a:path w="2566" h="990">
                  <a:moveTo>
                    <a:pt x="0" y="900"/>
                  </a:moveTo>
                  <a:lnTo>
                    <a:pt x="45" y="990"/>
                  </a:lnTo>
                  <a:lnTo>
                    <a:pt x="75" y="990"/>
                  </a:lnTo>
                  <a:lnTo>
                    <a:pt x="105" y="840"/>
                  </a:lnTo>
                  <a:lnTo>
                    <a:pt x="135" y="990"/>
                  </a:lnTo>
                  <a:lnTo>
                    <a:pt x="165" y="900"/>
                  </a:lnTo>
                  <a:lnTo>
                    <a:pt x="195" y="990"/>
                  </a:lnTo>
                  <a:lnTo>
                    <a:pt x="240" y="900"/>
                  </a:lnTo>
                  <a:lnTo>
                    <a:pt x="270" y="735"/>
                  </a:lnTo>
                  <a:lnTo>
                    <a:pt x="300" y="840"/>
                  </a:lnTo>
                  <a:lnTo>
                    <a:pt x="330" y="810"/>
                  </a:lnTo>
                  <a:lnTo>
                    <a:pt x="360" y="780"/>
                  </a:lnTo>
                  <a:lnTo>
                    <a:pt x="390" y="840"/>
                  </a:lnTo>
                  <a:lnTo>
                    <a:pt x="435" y="720"/>
                  </a:lnTo>
                  <a:lnTo>
                    <a:pt x="465" y="750"/>
                  </a:lnTo>
                  <a:lnTo>
                    <a:pt x="495" y="720"/>
                  </a:lnTo>
                  <a:lnTo>
                    <a:pt x="525" y="675"/>
                  </a:lnTo>
                  <a:lnTo>
                    <a:pt x="555" y="735"/>
                  </a:lnTo>
                  <a:lnTo>
                    <a:pt x="585" y="645"/>
                  </a:lnTo>
                  <a:lnTo>
                    <a:pt x="630" y="630"/>
                  </a:lnTo>
                  <a:lnTo>
                    <a:pt x="660" y="600"/>
                  </a:lnTo>
                  <a:lnTo>
                    <a:pt x="690" y="585"/>
                  </a:lnTo>
                  <a:lnTo>
                    <a:pt x="720" y="525"/>
                  </a:lnTo>
                  <a:lnTo>
                    <a:pt x="750" y="555"/>
                  </a:lnTo>
                  <a:lnTo>
                    <a:pt x="780" y="510"/>
                  </a:lnTo>
                  <a:lnTo>
                    <a:pt x="825" y="480"/>
                  </a:lnTo>
                  <a:lnTo>
                    <a:pt x="855" y="510"/>
                  </a:lnTo>
                  <a:lnTo>
                    <a:pt x="885" y="450"/>
                  </a:lnTo>
                  <a:lnTo>
                    <a:pt x="915" y="450"/>
                  </a:lnTo>
                  <a:lnTo>
                    <a:pt x="945" y="405"/>
                  </a:lnTo>
                  <a:lnTo>
                    <a:pt x="975" y="405"/>
                  </a:lnTo>
                  <a:lnTo>
                    <a:pt x="1020" y="390"/>
                  </a:lnTo>
                  <a:lnTo>
                    <a:pt x="1050" y="360"/>
                  </a:lnTo>
                  <a:lnTo>
                    <a:pt x="1080" y="330"/>
                  </a:lnTo>
                  <a:lnTo>
                    <a:pt x="1110" y="315"/>
                  </a:lnTo>
                  <a:lnTo>
                    <a:pt x="1140" y="300"/>
                  </a:lnTo>
                  <a:lnTo>
                    <a:pt x="1170" y="270"/>
                  </a:lnTo>
                  <a:lnTo>
                    <a:pt x="1215" y="255"/>
                  </a:lnTo>
                  <a:lnTo>
                    <a:pt x="1245" y="240"/>
                  </a:lnTo>
                  <a:lnTo>
                    <a:pt x="1275" y="210"/>
                  </a:lnTo>
                  <a:lnTo>
                    <a:pt x="1305" y="195"/>
                  </a:lnTo>
                  <a:lnTo>
                    <a:pt x="1335" y="180"/>
                  </a:lnTo>
                  <a:lnTo>
                    <a:pt x="1365" y="165"/>
                  </a:lnTo>
                  <a:lnTo>
                    <a:pt x="1410" y="150"/>
                  </a:lnTo>
                  <a:lnTo>
                    <a:pt x="1440" y="135"/>
                  </a:lnTo>
                  <a:lnTo>
                    <a:pt x="1470" y="105"/>
                  </a:lnTo>
                  <a:lnTo>
                    <a:pt x="1500" y="90"/>
                  </a:lnTo>
                  <a:lnTo>
                    <a:pt x="1530" y="60"/>
                  </a:lnTo>
                  <a:lnTo>
                    <a:pt x="1560" y="60"/>
                  </a:lnTo>
                  <a:lnTo>
                    <a:pt x="1605" y="45"/>
                  </a:lnTo>
                  <a:lnTo>
                    <a:pt x="1635" y="30"/>
                  </a:lnTo>
                  <a:lnTo>
                    <a:pt x="1665" y="15"/>
                  </a:lnTo>
                  <a:lnTo>
                    <a:pt x="1695" y="15"/>
                  </a:lnTo>
                  <a:lnTo>
                    <a:pt x="1725" y="0"/>
                  </a:lnTo>
                  <a:lnTo>
                    <a:pt x="1755" y="0"/>
                  </a:lnTo>
                  <a:lnTo>
                    <a:pt x="1801" y="15"/>
                  </a:lnTo>
                  <a:lnTo>
                    <a:pt x="1831" y="60"/>
                  </a:lnTo>
                  <a:lnTo>
                    <a:pt x="1861" y="165"/>
                  </a:lnTo>
                  <a:lnTo>
                    <a:pt x="1891" y="285"/>
                  </a:lnTo>
                  <a:lnTo>
                    <a:pt x="1921" y="405"/>
                  </a:lnTo>
                  <a:lnTo>
                    <a:pt x="1951" y="510"/>
                  </a:lnTo>
                  <a:lnTo>
                    <a:pt x="1996" y="660"/>
                  </a:lnTo>
                  <a:lnTo>
                    <a:pt x="2026" y="735"/>
                  </a:lnTo>
                  <a:lnTo>
                    <a:pt x="2056" y="840"/>
                  </a:lnTo>
                  <a:lnTo>
                    <a:pt x="2086" y="900"/>
                  </a:lnTo>
                  <a:lnTo>
                    <a:pt x="2116" y="900"/>
                  </a:lnTo>
                  <a:lnTo>
                    <a:pt x="2146" y="900"/>
                  </a:lnTo>
                  <a:lnTo>
                    <a:pt x="2191" y="840"/>
                  </a:lnTo>
                  <a:lnTo>
                    <a:pt x="2221" y="990"/>
                  </a:lnTo>
                  <a:lnTo>
                    <a:pt x="2251" y="990"/>
                  </a:lnTo>
                  <a:lnTo>
                    <a:pt x="2281" y="840"/>
                  </a:lnTo>
                  <a:lnTo>
                    <a:pt x="2311" y="990"/>
                  </a:lnTo>
                  <a:lnTo>
                    <a:pt x="2341" y="990"/>
                  </a:lnTo>
                  <a:lnTo>
                    <a:pt x="2371" y="990"/>
                  </a:lnTo>
                  <a:lnTo>
                    <a:pt x="2416" y="990"/>
                  </a:lnTo>
                  <a:lnTo>
                    <a:pt x="2446" y="990"/>
                  </a:lnTo>
                  <a:lnTo>
                    <a:pt x="2476" y="990"/>
                  </a:lnTo>
                  <a:lnTo>
                    <a:pt x="2506" y="990"/>
                  </a:lnTo>
                  <a:lnTo>
                    <a:pt x="2536" y="990"/>
                  </a:lnTo>
                  <a:lnTo>
                    <a:pt x="2566" y="990"/>
                  </a:lnTo>
                </a:path>
              </a:pathLst>
            </a:custGeom>
            <a:noFill/>
            <a:ln w="254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47" name="Freeform 39"/>
            <p:cNvSpPr>
              <a:spLocks noChangeAspect="1"/>
            </p:cNvSpPr>
            <p:nvPr/>
          </p:nvSpPr>
          <p:spPr bwMode="auto">
            <a:xfrm>
              <a:off x="1459" y="2586"/>
              <a:ext cx="356" cy="304"/>
            </a:xfrm>
            <a:custGeom>
              <a:avLst/>
              <a:gdLst/>
              <a:ahLst/>
              <a:cxnLst>
                <a:cxn ang="0">
                  <a:pos x="45" y="990"/>
                </a:cxn>
                <a:cxn ang="0">
                  <a:pos x="105" y="840"/>
                </a:cxn>
                <a:cxn ang="0">
                  <a:pos x="165" y="900"/>
                </a:cxn>
                <a:cxn ang="0">
                  <a:pos x="240" y="900"/>
                </a:cxn>
                <a:cxn ang="0">
                  <a:pos x="300" y="840"/>
                </a:cxn>
                <a:cxn ang="0">
                  <a:pos x="360" y="780"/>
                </a:cxn>
                <a:cxn ang="0">
                  <a:pos x="435" y="720"/>
                </a:cxn>
                <a:cxn ang="0">
                  <a:pos x="495" y="720"/>
                </a:cxn>
                <a:cxn ang="0">
                  <a:pos x="555" y="735"/>
                </a:cxn>
                <a:cxn ang="0">
                  <a:pos x="630" y="630"/>
                </a:cxn>
                <a:cxn ang="0">
                  <a:pos x="690" y="585"/>
                </a:cxn>
                <a:cxn ang="0">
                  <a:pos x="750" y="555"/>
                </a:cxn>
                <a:cxn ang="0">
                  <a:pos x="825" y="480"/>
                </a:cxn>
                <a:cxn ang="0">
                  <a:pos x="885" y="450"/>
                </a:cxn>
                <a:cxn ang="0">
                  <a:pos x="945" y="405"/>
                </a:cxn>
                <a:cxn ang="0">
                  <a:pos x="1020" y="390"/>
                </a:cxn>
                <a:cxn ang="0">
                  <a:pos x="1080" y="330"/>
                </a:cxn>
                <a:cxn ang="0">
                  <a:pos x="1140" y="300"/>
                </a:cxn>
                <a:cxn ang="0">
                  <a:pos x="1215" y="255"/>
                </a:cxn>
                <a:cxn ang="0">
                  <a:pos x="1275" y="210"/>
                </a:cxn>
                <a:cxn ang="0">
                  <a:pos x="1335" y="180"/>
                </a:cxn>
                <a:cxn ang="0">
                  <a:pos x="1410" y="150"/>
                </a:cxn>
                <a:cxn ang="0">
                  <a:pos x="1470" y="105"/>
                </a:cxn>
                <a:cxn ang="0">
                  <a:pos x="1530" y="60"/>
                </a:cxn>
                <a:cxn ang="0">
                  <a:pos x="1605" y="45"/>
                </a:cxn>
                <a:cxn ang="0">
                  <a:pos x="1665" y="15"/>
                </a:cxn>
                <a:cxn ang="0">
                  <a:pos x="1725" y="0"/>
                </a:cxn>
                <a:cxn ang="0">
                  <a:pos x="1801" y="15"/>
                </a:cxn>
                <a:cxn ang="0">
                  <a:pos x="1861" y="165"/>
                </a:cxn>
                <a:cxn ang="0">
                  <a:pos x="1921" y="405"/>
                </a:cxn>
                <a:cxn ang="0">
                  <a:pos x="1996" y="660"/>
                </a:cxn>
                <a:cxn ang="0">
                  <a:pos x="2056" y="840"/>
                </a:cxn>
                <a:cxn ang="0">
                  <a:pos x="2116" y="900"/>
                </a:cxn>
                <a:cxn ang="0">
                  <a:pos x="2191" y="840"/>
                </a:cxn>
                <a:cxn ang="0">
                  <a:pos x="2251" y="990"/>
                </a:cxn>
                <a:cxn ang="0">
                  <a:pos x="2311" y="990"/>
                </a:cxn>
                <a:cxn ang="0">
                  <a:pos x="2371" y="990"/>
                </a:cxn>
                <a:cxn ang="0">
                  <a:pos x="2446" y="990"/>
                </a:cxn>
                <a:cxn ang="0">
                  <a:pos x="2506" y="990"/>
                </a:cxn>
                <a:cxn ang="0">
                  <a:pos x="2566" y="990"/>
                </a:cxn>
              </a:cxnLst>
              <a:rect l="0" t="0" r="r" b="b"/>
              <a:pathLst>
                <a:path w="2566" h="990">
                  <a:moveTo>
                    <a:pt x="0" y="900"/>
                  </a:moveTo>
                  <a:lnTo>
                    <a:pt x="45" y="990"/>
                  </a:lnTo>
                  <a:lnTo>
                    <a:pt x="75" y="990"/>
                  </a:lnTo>
                  <a:lnTo>
                    <a:pt x="105" y="840"/>
                  </a:lnTo>
                  <a:lnTo>
                    <a:pt x="135" y="990"/>
                  </a:lnTo>
                  <a:lnTo>
                    <a:pt x="165" y="900"/>
                  </a:lnTo>
                  <a:lnTo>
                    <a:pt x="195" y="990"/>
                  </a:lnTo>
                  <a:lnTo>
                    <a:pt x="240" y="900"/>
                  </a:lnTo>
                  <a:lnTo>
                    <a:pt x="270" y="735"/>
                  </a:lnTo>
                  <a:lnTo>
                    <a:pt x="300" y="840"/>
                  </a:lnTo>
                  <a:lnTo>
                    <a:pt x="330" y="810"/>
                  </a:lnTo>
                  <a:lnTo>
                    <a:pt x="360" y="780"/>
                  </a:lnTo>
                  <a:lnTo>
                    <a:pt x="390" y="840"/>
                  </a:lnTo>
                  <a:lnTo>
                    <a:pt x="435" y="720"/>
                  </a:lnTo>
                  <a:lnTo>
                    <a:pt x="465" y="750"/>
                  </a:lnTo>
                  <a:lnTo>
                    <a:pt x="495" y="720"/>
                  </a:lnTo>
                  <a:lnTo>
                    <a:pt x="525" y="675"/>
                  </a:lnTo>
                  <a:lnTo>
                    <a:pt x="555" y="735"/>
                  </a:lnTo>
                  <a:lnTo>
                    <a:pt x="585" y="645"/>
                  </a:lnTo>
                  <a:lnTo>
                    <a:pt x="630" y="630"/>
                  </a:lnTo>
                  <a:lnTo>
                    <a:pt x="660" y="600"/>
                  </a:lnTo>
                  <a:lnTo>
                    <a:pt x="690" y="585"/>
                  </a:lnTo>
                  <a:lnTo>
                    <a:pt x="720" y="525"/>
                  </a:lnTo>
                  <a:lnTo>
                    <a:pt x="750" y="555"/>
                  </a:lnTo>
                  <a:lnTo>
                    <a:pt x="780" y="510"/>
                  </a:lnTo>
                  <a:lnTo>
                    <a:pt x="825" y="480"/>
                  </a:lnTo>
                  <a:lnTo>
                    <a:pt x="855" y="510"/>
                  </a:lnTo>
                  <a:lnTo>
                    <a:pt x="885" y="450"/>
                  </a:lnTo>
                  <a:lnTo>
                    <a:pt x="915" y="450"/>
                  </a:lnTo>
                  <a:lnTo>
                    <a:pt x="945" y="405"/>
                  </a:lnTo>
                  <a:lnTo>
                    <a:pt x="975" y="405"/>
                  </a:lnTo>
                  <a:lnTo>
                    <a:pt x="1020" y="390"/>
                  </a:lnTo>
                  <a:lnTo>
                    <a:pt x="1050" y="360"/>
                  </a:lnTo>
                  <a:lnTo>
                    <a:pt x="1080" y="330"/>
                  </a:lnTo>
                  <a:lnTo>
                    <a:pt x="1110" y="315"/>
                  </a:lnTo>
                  <a:lnTo>
                    <a:pt x="1140" y="300"/>
                  </a:lnTo>
                  <a:lnTo>
                    <a:pt x="1170" y="270"/>
                  </a:lnTo>
                  <a:lnTo>
                    <a:pt x="1215" y="255"/>
                  </a:lnTo>
                  <a:lnTo>
                    <a:pt x="1245" y="240"/>
                  </a:lnTo>
                  <a:lnTo>
                    <a:pt x="1275" y="210"/>
                  </a:lnTo>
                  <a:lnTo>
                    <a:pt x="1305" y="195"/>
                  </a:lnTo>
                  <a:lnTo>
                    <a:pt x="1335" y="180"/>
                  </a:lnTo>
                  <a:lnTo>
                    <a:pt x="1365" y="165"/>
                  </a:lnTo>
                  <a:lnTo>
                    <a:pt x="1410" y="150"/>
                  </a:lnTo>
                  <a:lnTo>
                    <a:pt x="1440" y="135"/>
                  </a:lnTo>
                  <a:lnTo>
                    <a:pt x="1470" y="105"/>
                  </a:lnTo>
                  <a:lnTo>
                    <a:pt x="1500" y="90"/>
                  </a:lnTo>
                  <a:lnTo>
                    <a:pt x="1530" y="60"/>
                  </a:lnTo>
                  <a:lnTo>
                    <a:pt x="1560" y="60"/>
                  </a:lnTo>
                  <a:lnTo>
                    <a:pt x="1605" y="45"/>
                  </a:lnTo>
                  <a:lnTo>
                    <a:pt x="1635" y="30"/>
                  </a:lnTo>
                  <a:lnTo>
                    <a:pt x="1665" y="15"/>
                  </a:lnTo>
                  <a:lnTo>
                    <a:pt x="1695" y="15"/>
                  </a:lnTo>
                  <a:lnTo>
                    <a:pt x="1725" y="0"/>
                  </a:lnTo>
                  <a:lnTo>
                    <a:pt x="1755" y="0"/>
                  </a:lnTo>
                  <a:lnTo>
                    <a:pt x="1801" y="15"/>
                  </a:lnTo>
                  <a:lnTo>
                    <a:pt x="1831" y="60"/>
                  </a:lnTo>
                  <a:lnTo>
                    <a:pt x="1861" y="165"/>
                  </a:lnTo>
                  <a:lnTo>
                    <a:pt x="1891" y="285"/>
                  </a:lnTo>
                  <a:lnTo>
                    <a:pt x="1921" y="405"/>
                  </a:lnTo>
                  <a:lnTo>
                    <a:pt x="1951" y="510"/>
                  </a:lnTo>
                  <a:lnTo>
                    <a:pt x="1996" y="660"/>
                  </a:lnTo>
                  <a:lnTo>
                    <a:pt x="2026" y="735"/>
                  </a:lnTo>
                  <a:lnTo>
                    <a:pt x="2056" y="840"/>
                  </a:lnTo>
                  <a:lnTo>
                    <a:pt x="2086" y="900"/>
                  </a:lnTo>
                  <a:lnTo>
                    <a:pt x="2116" y="900"/>
                  </a:lnTo>
                  <a:lnTo>
                    <a:pt x="2146" y="900"/>
                  </a:lnTo>
                  <a:lnTo>
                    <a:pt x="2191" y="840"/>
                  </a:lnTo>
                  <a:lnTo>
                    <a:pt x="2221" y="990"/>
                  </a:lnTo>
                  <a:lnTo>
                    <a:pt x="2251" y="990"/>
                  </a:lnTo>
                  <a:lnTo>
                    <a:pt x="2281" y="840"/>
                  </a:lnTo>
                  <a:lnTo>
                    <a:pt x="2311" y="990"/>
                  </a:lnTo>
                  <a:lnTo>
                    <a:pt x="2341" y="990"/>
                  </a:lnTo>
                  <a:lnTo>
                    <a:pt x="2371" y="990"/>
                  </a:lnTo>
                  <a:lnTo>
                    <a:pt x="2416" y="990"/>
                  </a:lnTo>
                  <a:lnTo>
                    <a:pt x="2446" y="990"/>
                  </a:lnTo>
                  <a:lnTo>
                    <a:pt x="2476" y="990"/>
                  </a:lnTo>
                  <a:lnTo>
                    <a:pt x="2506" y="990"/>
                  </a:lnTo>
                  <a:lnTo>
                    <a:pt x="2536" y="990"/>
                  </a:lnTo>
                  <a:lnTo>
                    <a:pt x="2566" y="990"/>
                  </a:lnTo>
                </a:path>
              </a:pathLst>
            </a:custGeom>
            <a:noFill/>
            <a:ln w="25400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48" name="Rectangle 40"/>
          <p:cNvSpPr>
            <a:spLocks noChangeArrowheads="1"/>
          </p:cNvSpPr>
          <p:nvPr/>
        </p:nvSpPr>
        <p:spPr bwMode="auto">
          <a:xfrm>
            <a:off x="152400" y="3124200"/>
            <a:ext cx="2157412" cy="17002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7849" name="Group 41"/>
          <p:cNvGrpSpPr>
            <a:grpSpLocks/>
          </p:cNvGrpSpPr>
          <p:nvPr/>
        </p:nvGrpSpPr>
        <p:grpSpPr bwMode="auto">
          <a:xfrm>
            <a:off x="76200" y="3581400"/>
            <a:ext cx="2109788" cy="1049337"/>
            <a:chOff x="3395" y="2922"/>
            <a:chExt cx="1952" cy="1050"/>
          </a:xfrm>
        </p:grpSpPr>
        <p:sp>
          <p:nvSpPr>
            <p:cNvPr id="247850" name="Freeform 42"/>
            <p:cNvSpPr>
              <a:spLocks/>
            </p:cNvSpPr>
            <p:nvPr/>
          </p:nvSpPr>
          <p:spPr bwMode="auto">
            <a:xfrm>
              <a:off x="3534" y="3129"/>
              <a:ext cx="878" cy="778"/>
            </a:xfrm>
            <a:custGeom>
              <a:avLst/>
              <a:gdLst/>
              <a:ahLst/>
              <a:cxnLst>
                <a:cxn ang="0">
                  <a:pos x="13" y="563"/>
                </a:cxn>
                <a:cxn ang="0">
                  <a:pos x="34" y="597"/>
                </a:cxn>
                <a:cxn ang="0">
                  <a:pos x="52" y="625"/>
                </a:cxn>
                <a:cxn ang="0">
                  <a:pos x="75" y="623"/>
                </a:cxn>
                <a:cxn ang="0">
                  <a:pos x="96" y="607"/>
                </a:cxn>
                <a:cxn ang="0">
                  <a:pos x="114" y="600"/>
                </a:cxn>
                <a:cxn ang="0">
                  <a:pos x="140" y="589"/>
                </a:cxn>
                <a:cxn ang="0">
                  <a:pos x="158" y="576"/>
                </a:cxn>
                <a:cxn ang="0">
                  <a:pos x="176" y="535"/>
                </a:cxn>
                <a:cxn ang="0">
                  <a:pos x="202" y="491"/>
                </a:cxn>
                <a:cxn ang="0">
                  <a:pos x="220" y="465"/>
                </a:cxn>
                <a:cxn ang="0">
                  <a:pos x="240" y="468"/>
                </a:cxn>
                <a:cxn ang="0">
                  <a:pos x="264" y="460"/>
                </a:cxn>
                <a:cxn ang="0">
                  <a:pos x="282" y="450"/>
                </a:cxn>
                <a:cxn ang="0">
                  <a:pos x="302" y="426"/>
                </a:cxn>
                <a:cxn ang="0">
                  <a:pos x="326" y="377"/>
                </a:cxn>
                <a:cxn ang="0">
                  <a:pos x="344" y="325"/>
                </a:cxn>
                <a:cxn ang="0">
                  <a:pos x="364" y="256"/>
                </a:cxn>
                <a:cxn ang="0">
                  <a:pos x="388" y="188"/>
                </a:cxn>
                <a:cxn ang="0">
                  <a:pos x="408" y="113"/>
                </a:cxn>
                <a:cxn ang="0">
                  <a:pos x="426" y="54"/>
                </a:cxn>
                <a:cxn ang="0">
                  <a:pos x="450" y="25"/>
                </a:cxn>
                <a:cxn ang="0">
                  <a:pos x="470" y="0"/>
                </a:cxn>
                <a:cxn ang="0">
                  <a:pos x="488" y="7"/>
                </a:cxn>
                <a:cxn ang="0">
                  <a:pos x="512" y="20"/>
                </a:cxn>
                <a:cxn ang="0">
                  <a:pos x="532" y="46"/>
                </a:cxn>
                <a:cxn ang="0">
                  <a:pos x="550" y="67"/>
                </a:cxn>
                <a:cxn ang="0">
                  <a:pos x="576" y="64"/>
                </a:cxn>
                <a:cxn ang="0">
                  <a:pos x="594" y="67"/>
                </a:cxn>
                <a:cxn ang="0">
                  <a:pos x="612" y="49"/>
                </a:cxn>
                <a:cxn ang="0">
                  <a:pos x="638" y="46"/>
                </a:cxn>
                <a:cxn ang="0">
                  <a:pos x="656" y="25"/>
                </a:cxn>
                <a:cxn ang="0">
                  <a:pos x="677" y="15"/>
                </a:cxn>
                <a:cxn ang="0">
                  <a:pos x="700" y="25"/>
                </a:cxn>
                <a:cxn ang="0">
                  <a:pos x="718" y="72"/>
                </a:cxn>
                <a:cxn ang="0">
                  <a:pos x="739" y="162"/>
                </a:cxn>
                <a:cxn ang="0">
                  <a:pos x="762" y="269"/>
                </a:cxn>
                <a:cxn ang="0">
                  <a:pos x="783" y="375"/>
                </a:cxn>
                <a:cxn ang="0">
                  <a:pos x="801" y="460"/>
                </a:cxn>
                <a:cxn ang="0">
                  <a:pos x="824" y="548"/>
                </a:cxn>
                <a:cxn ang="0">
                  <a:pos x="845" y="646"/>
                </a:cxn>
                <a:cxn ang="0">
                  <a:pos x="863" y="737"/>
                </a:cxn>
              </a:cxnLst>
              <a:rect l="0" t="0" r="r" b="b"/>
              <a:pathLst>
                <a:path w="878" h="778">
                  <a:moveTo>
                    <a:pt x="0" y="535"/>
                  </a:moveTo>
                  <a:lnTo>
                    <a:pt x="5" y="550"/>
                  </a:lnTo>
                  <a:lnTo>
                    <a:pt x="13" y="563"/>
                  </a:lnTo>
                  <a:lnTo>
                    <a:pt x="18" y="576"/>
                  </a:lnTo>
                  <a:lnTo>
                    <a:pt x="24" y="584"/>
                  </a:lnTo>
                  <a:lnTo>
                    <a:pt x="34" y="597"/>
                  </a:lnTo>
                  <a:lnTo>
                    <a:pt x="39" y="607"/>
                  </a:lnTo>
                  <a:lnTo>
                    <a:pt x="47" y="618"/>
                  </a:lnTo>
                  <a:lnTo>
                    <a:pt x="52" y="625"/>
                  </a:lnTo>
                  <a:lnTo>
                    <a:pt x="62" y="625"/>
                  </a:lnTo>
                  <a:lnTo>
                    <a:pt x="67" y="625"/>
                  </a:lnTo>
                  <a:lnTo>
                    <a:pt x="75" y="623"/>
                  </a:lnTo>
                  <a:lnTo>
                    <a:pt x="80" y="615"/>
                  </a:lnTo>
                  <a:lnTo>
                    <a:pt x="86" y="607"/>
                  </a:lnTo>
                  <a:lnTo>
                    <a:pt x="96" y="607"/>
                  </a:lnTo>
                  <a:lnTo>
                    <a:pt x="101" y="607"/>
                  </a:lnTo>
                  <a:lnTo>
                    <a:pt x="109" y="605"/>
                  </a:lnTo>
                  <a:lnTo>
                    <a:pt x="114" y="600"/>
                  </a:lnTo>
                  <a:lnTo>
                    <a:pt x="124" y="597"/>
                  </a:lnTo>
                  <a:lnTo>
                    <a:pt x="129" y="592"/>
                  </a:lnTo>
                  <a:lnTo>
                    <a:pt x="140" y="589"/>
                  </a:lnTo>
                  <a:lnTo>
                    <a:pt x="142" y="584"/>
                  </a:lnTo>
                  <a:lnTo>
                    <a:pt x="147" y="581"/>
                  </a:lnTo>
                  <a:lnTo>
                    <a:pt x="158" y="576"/>
                  </a:lnTo>
                  <a:lnTo>
                    <a:pt x="163" y="569"/>
                  </a:lnTo>
                  <a:lnTo>
                    <a:pt x="173" y="550"/>
                  </a:lnTo>
                  <a:lnTo>
                    <a:pt x="176" y="535"/>
                  </a:lnTo>
                  <a:lnTo>
                    <a:pt x="186" y="519"/>
                  </a:lnTo>
                  <a:lnTo>
                    <a:pt x="191" y="506"/>
                  </a:lnTo>
                  <a:lnTo>
                    <a:pt x="202" y="491"/>
                  </a:lnTo>
                  <a:lnTo>
                    <a:pt x="207" y="475"/>
                  </a:lnTo>
                  <a:lnTo>
                    <a:pt x="209" y="468"/>
                  </a:lnTo>
                  <a:lnTo>
                    <a:pt x="220" y="465"/>
                  </a:lnTo>
                  <a:lnTo>
                    <a:pt x="225" y="460"/>
                  </a:lnTo>
                  <a:lnTo>
                    <a:pt x="235" y="460"/>
                  </a:lnTo>
                  <a:lnTo>
                    <a:pt x="240" y="468"/>
                  </a:lnTo>
                  <a:lnTo>
                    <a:pt x="248" y="473"/>
                  </a:lnTo>
                  <a:lnTo>
                    <a:pt x="253" y="473"/>
                  </a:lnTo>
                  <a:lnTo>
                    <a:pt x="264" y="460"/>
                  </a:lnTo>
                  <a:lnTo>
                    <a:pt x="269" y="457"/>
                  </a:lnTo>
                  <a:lnTo>
                    <a:pt x="274" y="450"/>
                  </a:lnTo>
                  <a:lnTo>
                    <a:pt x="282" y="450"/>
                  </a:lnTo>
                  <a:lnTo>
                    <a:pt x="287" y="444"/>
                  </a:lnTo>
                  <a:lnTo>
                    <a:pt x="297" y="437"/>
                  </a:lnTo>
                  <a:lnTo>
                    <a:pt x="302" y="426"/>
                  </a:lnTo>
                  <a:lnTo>
                    <a:pt x="310" y="416"/>
                  </a:lnTo>
                  <a:lnTo>
                    <a:pt x="315" y="395"/>
                  </a:lnTo>
                  <a:lnTo>
                    <a:pt x="326" y="377"/>
                  </a:lnTo>
                  <a:lnTo>
                    <a:pt x="331" y="359"/>
                  </a:lnTo>
                  <a:lnTo>
                    <a:pt x="341" y="338"/>
                  </a:lnTo>
                  <a:lnTo>
                    <a:pt x="344" y="325"/>
                  </a:lnTo>
                  <a:lnTo>
                    <a:pt x="349" y="302"/>
                  </a:lnTo>
                  <a:lnTo>
                    <a:pt x="359" y="279"/>
                  </a:lnTo>
                  <a:lnTo>
                    <a:pt x="364" y="256"/>
                  </a:lnTo>
                  <a:lnTo>
                    <a:pt x="375" y="235"/>
                  </a:lnTo>
                  <a:lnTo>
                    <a:pt x="377" y="214"/>
                  </a:lnTo>
                  <a:lnTo>
                    <a:pt x="388" y="188"/>
                  </a:lnTo>
                  <a:lnTo>
                    <a:pt x="393" y="165"/>
                  </a:lnTo>
                  <a:lnTo>
                    <a:pt x="403" y="137"/>
                  </a:lnTo>
                  <a:lnTo>
                    <a:pt x="408" y="113"/>
                  </a:lnTo>
                  <a:lnTo>
                    <a:pt x="411" y="87"/>
                  </a:lnTo>
                  <a:lnTo>
                    <a:pt x="421" y="67"/>
                  </a:lnTo>
                  <a:lnTo>
                    <a:pt x="426" y="54"/>
                  </a:lnTo>
                  <a:lnTo>
                    <a:pt x="437" y="49"/>
                  </a:lnTo>
                  <a:lnTo>
                    <a:pt x="442" y="33"/>
                  </a:lnTo>
                  <a:lnTo>
                    <a:pt x="450" y="25"/>
                  </a:lnTo>
                  <a:lnTo>
                    <a:pt x="455" y="15"/>
                  </a:lnTo>
                  <a:lnTo>
                    <a:pt x="465" y="5"/>
                  </a:lnTo>
                  <a:lnTo>
                    <a:pt x="470" y="0"/>
                  </a:lnTo>
                  <a:lnTo>
                    <a:pt x="475" y="0"/>
                  </a:lnTo>
                  <a:lnTo>
                    <a:pt x="483" y="5"/>
                  </a:lnTo>
                  <a:lnTo>
                    <a:pt x="488" y="7"/>
                  </a:lnTo>
                  <a:lnTo>
                    <a:pt x="499" y="15"/>
                  </a:lnTo>
                  <a:lnTo>
                    <a:pt x="504" y="20"/>
                  </a:lnTo>
                  <a:lnTo>
                    <a:pt x="512" y="20"/>
                  </a:lnTo>
                  <a:lnTo>
                    <a:pt x="517" y="23"/>
                  </a:lnTo>
                  <a:lnTo>
                    <a:pt x="527" y="33"/>
                  </a:lnTo>
                  <a:lnTo>
                    <a:pt x="532" y="46"/>
                  </a:lnTo>
                  <a:lnTo>
                    <a:pt x="537" y="56"/>
                  </a:lnTo>
                  <a:lnTo>
                    <a:pt x="545" y="64"/>
                  </a:lnTo>
                  <a:lnTo>
                    <a:pt x="550" y="67"/>
                  </a:lnTo>
                  <a:lnTo>
                    <a:pt x="561" y="72"/>
                  </a:lnTo>
                  <a:lnTo>
                    <a:pt x="566" y="67"/>
                  </a:lnTo>
                  <a:lnTo>
                    <a:pt x="576" y="64"/>
                  </a:lnTo>
                  <a:lnTo>
                    <a:pt x="579" y="64"/>
                  </a:lnTo>
                  <a:lnTo>
                    <a:pt x="589" y="67"/>
                  </a:lnTo>
                  <a:lnTo>
                    <a:pt x="594" y="67"/>
                  </a:lnTo>
                  <a:lnTo>
                    <a:pt x="599" y="62"/>
                  </a:lnTo>
                  <a:lnTo>
                    <a:pt x="610" y="54"/>
                  </a:lnTo>
                  <a:lnTo>
                    <a:pt x="612" y="49"/>
                  </a:lnTo>
                  <a:lnTo>
                    <a:pt x="623" y="49"/>
                  </a:lnTo>
                  <a:lnTo>
                    <a:pt x="628" y="49"/>
                  </a:lnTo>
                  <a:lnTo>
                    <a:pt x="638" y="46"/>
                  </a:lnTo>
                  <a:lnTo>
                    <a:pt x="643" y="41"/>
                  </a:lnTo>
                  <a:lnTo>
                    <a:pt x="651" y="33"/>
                  </a:lnTo>
                  <a:lnTo>
                    <a:pt x="656" y="25"/>
                  </a:lnTo>
                  <a:lnTo>
                    <a:pt x="666" y="20"/>
                  </a:lnTo>
                  <a:lnTo>
                    <a:pt x="672" y="15"/>
                  </a:lnTo>
                  <a:lnTo>
                    <a:pt x="677" y="15"/>
                  </a:lnTo>
                  <a:lnTo>
                    <a:pt x="685" y="15"/>
                  </a:lnTo>
                  <a:lnTo>
                    <a:pt x="690" y="23"/>
                  </a:lnTo>
                  <a:lnTo>
                    <a:pt x="700" y="25"/>
                  </a:lnTo>
                  <a:lnTo>
                    <a:pt x="705" y="38"/>
                  </a:lnTo>
                  <a:lnTo>
                    <a:pt x="713" y="54"/>
                  </a:lnTo>
                  <a:lnTo>
                    <a:pt x="718" y="72"/>
                  </a:lnTo>
                  <a:lnTo>
                    <a:pt x="728" y="98"/>
                  </a:lnTo>
                  <a:lnTo>
                    <a:pt x="734" y="124"/>
                  </a:lnTo>
                  <a:lnTo>
                    <a:pt x="739" y="162"/>
                  </a:lnTo>
                  <a:lnTo>
                    <a:pt x="749" y="201"/>
                  </a:lnTo>
                  <a:lnTo>
                    <a:pt x="752" y="235"/>
                  </a:lnTo>
                  <a:lnTo>
                    <a:pt x="762" y="269"/>
                  </a:lnTo>
                  <a:lnTo>
                    <a:pt x="767" y="305"/>
                  </a:lnTo>
                  <a:lnTo>
                    <a:pt x="778" y="338"/>
                  </a:lnTo>
                  <a:lnTo>
                    <a:pt x="783" y="375"/>
                  </a:lnTo>
                  <a:lnTo>
                    <a:pt x="790" y="408"/>
                  </a:lnTo>
                  <a:lnTo>
                    <a:pt x="796" y="434"/>
                  </a:lnTo>
                  <a:lnTo>
                    <a:pt x="801" y="460"/>
                  </a:lnTo>
                  <a:lnTo>
                    <a:pt x="811" y="483"/>
                  </a:lnTo>
                  <a:lnTo>
                    <a:pt x="816" y="517"/>
                  </a:lnTo>
                  <a:lnTo>
                    <a:pt x="824" y="548"/>
                  </a:lnTo>
                  <a:lnTo>
                    <a:pt x="829" y="584"/>
                  </a:lnTo>
                  <a:lnTo>
                    <a:pt x="839" y="618"/>
                  </a:lnTo>
                  <a:lnTo>
                    <a:pt x="845" y="646"/>
                  </a:lnTo>
                  <a:lnTo>
                    <a:pt x="852" y="680"/>
                  </a:lnTo>
                  <a:lnTo>
                    <a:pt x="858" y="713"/>
                  </a:lnTo>
                  <a:lnTo>
                    <a:pt x="863" y="737"/>
                  </a:lnTo>
                  <a:lnTo>
                    <a:pt x="873" y="757"/>
                  </a:lnTo>
                  <a:lnTo>
                    <a:pt x="878" y="778"/>
                  </a:lnTo>
                </a:path>
              </a:pathLst>
            </a:custGeom>
            <a:noFill/>
            <a:ln w="23813" cap="rnd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1" name="Freeform 43"/>
            <p:cNvSpPr>
              <a:spLocks/>
            </p:cNvSpPr>
            <p:nvPr/>
          </p:nvSpPr>
          <p:spPr bwMode="auto">
            <a:xfrm>
              <a:off x="4412" y="3141"/>
              <a:ext cx="883" cy="776"/>
            </a:xfrm>
            <a:custGeom>
              <a:avLst/>
              <a:gdLst/>
              <a:ahLst/>
              <a:cxnLst>
                <a:cxn ang="0">
                  <a:pos x="13" y="776"/>
                </a:cxn>
                <a:cxn ang="0">
                  <a:pos x="39" y="753"/>
                </a:cxn>
                <a:cxn ang="0">
                  <a:pos x="57" y="717"/>
                </a:cxn>
                <a:cxn ang="0">
                  <a:pos x="75" y="676"/>
                </a:cxn>
                <a:cxn ang="0">
                  <a:pos x="101" y="621"/>
                </a:cxn>
                <a:cxn ang="0">
                  <a:pos x="119" y="577"/>
                </a:cxn>
                <a:cxn ang="0">
                  <a:pos x="140" y="513"/>
                </a:cxn>
                <a:cxn ang="0">
                  <a:pos x="163" y="414"/>
                </a:cxn>
                <a:cxn ang="0">
                  <a:pos x="181" y="332"/>
                </a:cxn>
                <a:cxn ang="0">
                  <a:pos x="202" y="300"/>
                </a:cxn>
                <a:cxn ang="0">
                  <a:pos x="225" y="275"/>
                </a:cxn>
                <a:cxn ang="0">
                  <a:pos x="243" y="259"/>
                </a:cxn>
                <a:cxn ang="0">
                  <a:pos x="264" y="267"/>
                </a:cxn>
                <a:cxn ang="0">
                  <a:pos x="287" y="272"/>
                </a:cxn>
                <a:cxn ang="0">
                  <a:pos x="307" y="259"/>
                </a:cxn>
                <a:cxn ang="0">
                  <a:pos x="326" y="282"/>
                </a:cxn>
                <a:cxn ang="0">
                  <a:pos x="349" y="324"/>
                </a:cxn>
                <a:cxn ang="0">
                  <a:pos x="369" y="344"/>
                </a:cxn>
                <a:cxn ang="0">
                  <a:pos x="388" y="357"/>
                </a:cxn>
                <a:cxn ang="0">
                  <a:pos x="413" y="391"/>
                </a:cxn>
                <a:cxn ang="0">
                  <a:pos x="431" y="422"/>
                </a:cxn>
                <a:cxn ang="0">
                  <a:pos x="450" y="469"/>
                </a:cxn>
                <a:cxn ang="0">
                  <a:pos x="475" y="559"/>
                </a:cxn>
                <a:cxn ang="0">
                  <a:pos x="493" y="626"/>
                </a:cxn>
                <a:cxn ang="0">
                  <a:pos x="514" y="663"/>
                </a:cxn>
                <a:cxn ang="0">
                  <a:pos x="537" y="720"/>
                </a:cxn>
                <a:cxn ang="0">
                  <a:pos x="555" y="766"/>
                </a:cxn>
                <a:cxn ang="0">
                  <a:pos x="576" y="766"/>
                </a:cxn>
                <a:cxn ang="0">
                  <a:pos x="599" y="740"/>
                </a:cxn>
                <a:cxn ang="0">
                  <a:pos x="617" y="694"/>
                </a:cxn>
                <a:cxn ang="0">
                  <a:pos x="638" y="588"/>
                </a:cxn>
                <a:cxn ang="0">
                  <a:pos x="661" y="482"/>
                </a:cxn>
                <a:cxn ang="0">
                  <a:pos x="682" y="396"/>
                </a:cxn>
                <a:cxn ang="0">
                  <a:pos x="700" y="275"/>
                </a:cxn>
                <a:cxn ang="0">
                  <a:pos x="723" y="174"/>
                </a:cxn>
                <a:cxn ang="0">
                  <a:pos x="744" y="91"/>
                </a:cxn>
                <a:cxn ang="0">
                  <a:pos x="762" y="44"/>
                </a:cxn>
                <a:cxn ang="0">
                  <a:pos x="788" y="3"/>
                </a:cxn>
                <a:cxn ang="0">
                  <a:pos x="806" y="8"/>
                </a:cxn>
                <a:cxn ang="0">
                  <a:pos x="829" y="16"/>
                </a:cxn>
                <a:cxn ang="0">
                  <a:pos x="850" y="60"/>
                </a:cxn>
                <a:cxn ang="0">
                  <a:pos x="868" y="125"/>
                </a:cxn>
              </a:cxnLst>
              <a:rect l="0" t="0" r="r" b="b"/>
              <a:pathLst>
                <a:path w="883" h="776">
                  <a:moveTo>
                    <a:pt x="0" y="766"/>
                  </a:moveTo>
                  <a:lnTo>
                    <a:pt x="8" y="776"/>
                  </a:lnTo>
                  <a:lnTo>
                    <a:pt x="13" y="776"/>
                  </a:lnTo>
                  <a:lnTo>
                    <a:pt x="23" y="774"/>
                  </a:lnTo>
                  <a:lnTo>
                    <a:pt x="29" y="766"/>
                  </a:lnTo>
                  <a:lnTo>
                    <a:pt x="39" y="753"/>
                  </a:lnTo>
                  <a:lnTo>
                    <a:pt x="42" y="743"/>
                  </a:lnTo>
                  <a:lnTo>
                    <a:pt x="47" y="732"/>
                  </a:lnTo>
                  <a:lnTo>
                    <a:pt x="57" y="717"/>
                  </a:lnTo>
                  <a:lnTo>
                    <a:pt x="62" y="701"/>
                  </a:lnTo>
                  <a:lnTo>
                    <a:pt x="73" y="691"/>
                  </a:lnTo>
                  <a:lnTo>
                    <a:pt x="75" y="676"/>
                  </a:lnTo>
                  <a:lnTo>
                    <a:pt x="85" y="660"/>
                  </a:lnTo>
                  <a:lnTo>
                    <a:pt x="91" y="642"/>
                  </a:lnTo>
                  <a:lnTo>
                    <a:pt x="101" y="621"/>
                  </a:lnTo>
                  <a:lnTo>
                    <a:pt x="106" y="611"/>
                  </a:lnTo>
                  <a:lnTo>
                    <a:pt x="114" y="593"/>
                  </a:lnTo>
                  <a:lnTo>
                    <a:pt x="119" y="577"/>
                  </a:lnTo>
                  <a:lnTo>
                    <a:pt x="124" y="559"/>
                  </a:lnTo>
                  <a:lnTo>
                    <a:pt x="134" y="536"/>
                  </a:lnTo>
                  <a:lnTo>
                    <a:pt x="140" y="513"/>
                  </a:lnTo>
                  <a:lnTo>
                    <a:pt x="147" y="482"/>
                  </a:lnTo>
                  <a:lnTo>
                    <a:pt x="153" y="448"/>
                  </a:lnTo>
                  <a:lnTo>
                    <a:pt x="163" y="414"/>
                  </a:lnTo>
                  <a:lnTo>
                    <a:pt x="168" y="386"/>
                  </a:lnTo>
                  <a:lnTo>
                    <a:pt x="176" y="357"/>
                  </a:lnTo>
                  <a:lnTo>
                    <a:pt x="181" y="332"/>
                  </a:lnTo>
                  <a:lnTo>
                    <a:pt x="186" y="316"/>
                  </a:lnTo>
                  <a:lnTo>
                    <a:pt x="196" y="306"/>
                  </a:lnTo>
                  <a:lnTo>
                    <a:pt x="202" y="300"/>
                  </a:lnTo>
                  <a:lnTo>
                    <a:pt x="209" y="295"/>
                  </a:lnTo>
                  <a:lnTo>
                    <a:pt x="215" y="288"/>
                  </a:lnTo>
                  <a:lnTo>
                    <a:pt x="225" y="275"/>
                  </a:lnTo>
                  <a:lnTo>
                    <a:pt x="230" y="272"/>
                  </a:lnTo>
                  <a:lnTo>
                    <a:pt x="240" y="259"/>
                  </a:lnTo>
                  <a:lnTo>
                    <a:pt x="243" y="259"/>
                  </a:lnTo>
                  <a:lnTo>
                    <a:pt x="248" y="257"/>
                  </a:lnTo>
                  <a:lnTo>
                    <a:pt x="258" y="259"/>
                  </a:lnTo>
                  <a:lnTo>
                    <a:pt x="264" y="267"/>
                  </a:lnTo>
                  <a:lnTo>
                    <a:pt x="274" y="280"/>
                  </a:lnTo>
                  <a:lnTo>
                    <a:pt x="277" y="275"/>
                  </a:lnTo>
                  <a:lnTo>
                    <a:pt x="287" y="272"/>
                  </a:lnTo>
                  <a:lnTo>
                    <a:pt x="292" y="259"/>
                  </a:lnTo>
                  <a:lnTo>
                    <a:pt x="302" y="259"/>
                  </a:lnTo>
                  <a:lnTo>
                    <a:pt x="307" y="259"/>
                  </a:lnTo>
                  <a:lnTo>
                    <a:pt x="313" y="259"/>
                  </a:lnTo>
                  <a:lnTo>
                    <a:pt x="320" y="267"/>
                  </a:lnTo>
                  <a:lnTo>
                    <a:pt x="326" y="282"/>
                  </a:lnTo>
                  <a:lnTo>
                    <a:pt x="336" y="298"/>
                  </a:lnTo>
                  <a:lnTo>
                    <a:pt x="341" y="313"/>
                  </a:lnTo>
                  <a:lnTo>
                    <a:pt x="349" y="324"/>
                  </a:lnTo>
                  <a:lnTo>
                    <a:pt x="354" y="332"/>
                  </a:lnTo>
                  <a:lnTo>
                    <a:pt x="364" y="339"/>
                  </a:lnTo>
                  <a:lnTo>
                    <a:pt x="369" y="344"/>
                  </a:lnTo>
                  <a:lnTo>
                    <a:pt x="375" y="344"/>
                  </a:lnTo>
                  <a:lnTo>
                    <a:pt x="382" y="347"/>
                  </a:lnTo>
                  <a:lnTo>
                    <a:pt x="388" y="357"/>
                  </a:lnTo>
                  <a:lnTo>
                    <a:pt x="398" y="370"/>
                  </a:lnTo>
                  <a:lnTo>
                    <a:pt x="403" y="381"/>
                  </a:lnTo>
                  <a:lnTo>
                    <a:pt x="413" y="391"/>
                  </a:lnTo>
                  <a:lnTo>
                    <a:pt x="416" y="399"/>
                  </a:lnTo>
                  <a:lnTo>
                    <a:pt x="426" y="412"/>
                  </a:lnTo>
                  <a:lnTo>
                    <a:pt x="431" y="422"/>
                  </a:lnTo>
                  <a:lnTo>
                    <a:pt x="437" y="430"/>
                  </a:lnTo>
                  <a:lnTo>
                    <a:pt x="447" y="445"/>
                  </a:lnTo>
                  <a:lnTo>
                    <a:pt x="450" y="469"/>
                  </a:lnTo>
                  <a:lnTo>
                    <a:pt x="460" y="497"/>
                  </a:lnTo>
                  <a:lnTo>
                    <a:pt x="465" y="528"/>
                  </a:lnTo>
                  <a:lnTo>
                    <a:pt x="475" y="559"/>
                  </a:lnTo>
                  <a:lnTo>
                    <a:pt x="480" y="585"/>
                  </a:lnTo>
                  <a:lnTo>
                    <a:pt x="488" y="611"/>
                  </a:lnTo>
                  <a:lnTo>
                    <a:pt x="493" y="626"/>
                  </a:lnTo>
                  <a:lnTo>
                    <a:pt x="504" y="637"/>
                  </a:lnTo>
                  <a:lnTo>
                    <a:pt x="509" y="650"/>
                  </a:lnTo>
                  <a:lnTo>
                    <a:pt x="514" y="663"/>
                  </a:lnTo>
                  <a:lnTo>
                    <a:pt x="522" y="686"/>
                  </a:lnTo>
                  <a:lnTo>
                    <a:pt x="527" y="709"/>
                  </a:lnTo>
                  <a:lnTo>
                    <a:pt x="537" y="720"/>
                  </a:lnTo>
                  <a:lnTo>
                    <a:pt x="542" y="740"/>
                  </a:lnTo>
                  <a:lnTo>
                    <a:pt x="550" y="753"/>
                  </a:lnTo>
                  <a:lnTo>
                    <a:pt x="555" y="766"/>
                  </a:lnTo>
                  <a:lnTo>
                    <a:pt x="566" y="774"/>
                  </a:lnTo>
                  <a:lnTo>
                    <a:pt x="571" y="774"/>
                  </a:lnTo>
                  <a:lnTo>
                    <a:pt x="576" y="766"/>
                  </a:lnTo>
                  <a:lnTo>
                    <a:pt x="584" y="753"/>
                  </a:lnTo>
                  <a:lnTo>
                    <a:pt x="589" y="751"/>
                  </a:lnTo>
                  <a:lnTo>
                    <a:pt x="599" y="740"/>
                  </a:lnTo>
                  <a:lnTo>
                    <a:pt x="604" y="727"/>
                  </a:lnTo>
                  <a:lnTo>
                    <a:pt x="615" y="717"/>
                  </a:lnTo>
                  <a:lnTo>
                    <a:pt x="617" y="694"/>
                  </a:lnTo>
                  <a:lnTo>
                    <a:pt x="628" y="663"/>
                  </a:lnTo>
                  <a:lnTo>
                    <a:pt x="633" y="626"/>
                  </a:lnTo>
                  <a:lnTo>
                    <a:pt x="638" y="588"/>
                  </a:lnTo>
                  <a:lnTo>
                    <a:pt x="648" y="554"/>
                  </a:lnTo>
                  <a:lnTo>
                    <a:pt x="653" y="518"/>
                  </a:lnTo>
                  <a:lnTo>
                    <a:pt x="661" y="482"/>
                  </a:lnTo>
                  <a:lnTo>
                    <a:pt x="666" y="453"/>
                  </a:lnTo>
                  <a:lnTo>
                    <a:pt x="677" y="427"/>
                  </a:lnTo>
                  <a:lnTo>
                    <a:pt x="682" y="396"/>
                  </a:lnTo>
                  <a:lnTo>
                    <a:pt x="690" y="357"/>
                  </a:lnTo>
                  <a:lnTo>
                    <a:pt x="695" y="316"/>
                  </a:lnTo>
                  <a:lnTo>
                    <a:pt x="700" y="275"/>
                  </a:lnTo>
                  <a:lnTo>
                    <a:pt x="710" y="241"/>
                  </a:lnTo>
                  <a:lnTo>
                    <a:pt x="715" y="207"/>
                  </a:lnTo>
                  <a:lnTo>
                    <a:pt x="723" y="174"/>
                  </a:lnTo>
                  <a:lnTo>
                    <a:pt x="728" y="143"/>
                  </a:lnTo>
                  <a:lnTo>
                    <a:pt x="739" y="117"/>
                  </a:lnTo>
                  <a:lnTo>
                    <a:pt x="744" y="91"/>
                  </a:lnTo>
                  <a:lnTo>
                    <a:pt x="754" y="75"/>
                  </a:lnTo>
                  <a:lnTo>
                    <a:pt x="757" y="60"/>
                  </a:lnTo>
                  <a:lnTo>
                    <a:pt x="762" y="44"/>
                  </a:lnTo>
                  <a:lnTo>
                    <a:pt x="772" y="26"/>
                  </a:lnTo>
                  <a:lnTo>
                    <a:pt x="777" y="16"/>
                  </a:lnTo>
                  <a:lnTo>
                    <a:pt x="788" y="3"/>
                  </a:lnTo>
                  <a:lnTo>
                    <a:pt x="790" y="0"/>
                  </a:lnTo>
                  <a:lnTo>
                    <a:pt x="801" y="0"/>
                  </a:lnTo>
                  <a:lnTo>
                    <a:pt x="806" y="8"/>
                  </a:lnTo>
                  <a:lnTo>
                    <a:pt x="816" y="11"/>
                  </a:lnTo>
                  <a:lnTo>
                    <a:pt x="821" y="8"/>
                  </a:lnTo>
                  <a:lnTo>
                    <a:pt x="829" y="16"/>
                  </a:lnTo>
                  <a:lnTo>
                    <a:pt x="834" y="29"/>
                  </a:lnTo>
                  <a:lnTo>
                    <a:pt x="839" y="44"/>
                  </a:lnTo>
                  <a:lnTo>
                    <a:pt x="850" y="60"/>
                  </a:lnTo>
                  <a:lnTo>
                    <a:pt x="855" y="83"/>
                  </a:lnTo>
                  <a:lnTo>
                    <a:pt x="863" y="106"/>
                  </a:lnTo>
                  <a:lnTo>
                    <a:pt x="868" y="125"/>
                  </a:lnTo>
                  <a:lnTo>
                    <a:pt x="878" y="148"/>
                  </a:lnTo>
                  <a:lnTo>
                    <a:pt x="883" y="169"/>
                  </a:lnTo>
                </a:path>
              </a:pathLst>
            </a:custGeom>
            <a:noFill/>
            <a:ln w="23813" cap="rnd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2" name="Freeform 44"/>
            <p:cNvSpPr>
              <a:spLocks/>
            </p:cNvSpPr>
            <p:nvPr/>
          </p:nvSpPr>
          <p:spPr bwMode="auto">
            <a:xfrm>
              <a:off x="3558" y="3051"/>
              <a:ext cx="877" cy="905"/>
            </a:xfrm>
            <a:custGeom>
              <a:avLst/>
              <a:gdLst/>
              <a:ahLst/>
              <a:cxnLst>
                <a:cxn ang="0">
                  <a:pos x="12" y="877"/>
                </a:cxn>
                <a:cxn ang="0">
                  <a:pos x="33" y="838"/>
                </a:cxn>
                <a:cxn ang="0">
                  <a:pos x="51" y="822"/>
                </a:cxn>
                <a:cxn ang="0">
                  <a:pos x="77" y="830"/>
                </a:cxn>
                <a:cxn ang="0">
                  <a:pos x="95" y="830"/>
                </a:cxn>
                <a:cxn ang="0">
                  <a:pos x="113" y="822"/>
                </a:cxn>
                <a:cxn ang="0">
                  <a:pos x="139" y="802"/>
                </a:cxn>
                <a:cxn ang="0">
                  <a:pos x="157" y="773"/>
                </a:cxn>
                <a:cxn ang="0">
                  <a:pos x="178" y="740"/>
                </a:cxn>
                <a:cxn ang="0">
                  <a:pos x="201" y="693"/>
                </a:cxn>
                <a:cxn ang="0">
                  <a:pos x="219" y="657"/>
                </a:cxn>
                <a:cxn ang="0">
                  <a:pos x="240" y="616"/>
                </a:cxn>
                <a:cxn ang="0">
                  <a:pos x="263" y="587"/>
                </a:cxn>
                <a:cxn ang="0">
                  <a:pos x="281" y="572"/>
                </a:cxn>
                <a:cxn ang="0">
                  <a:pos x="302" y="548"/>
                </a:cxn>
                <a:cxn ang="0">
                  <a:pos x="325" y="504"/>
                </a:cxn>
                <a:cxn ang="0">
                  <a:pos x="346" y="486"/>
                </a:cxn>
                <a:cxn ang="0">
                  <a:pos x="364" y="450"/>
                </a:cxn>
                <a:cxn ang="0">
                  <a:pos x="387" y="419"/>
                </a:cxn>
                <a:cxn ang="0">
                  <a:pos x="408" y="367"/>
                </a:cxn>
                <a:cxn ang="0">
                  <a:pos x="426" y="282"/>
                </a:cxn>
                <a:cxn ang="0">
                  <a:pos x="449" y="207"/>
                </a:cxn>
                <a:cxn ang="0">
                  <a:pos x="469" y="189"/>
                </a:cxn>
                <a:cxn ang="0">
                  <a:pos x="488" y="189"/>
                </a:cxn>
                <a:cxn ang="0">
                  <a:pos x="513" y="173"/>
                </a:cxn>
                <a:cxn ang="0">
                  <a:pos x="531" y="165"/>
                </a:cxn>
                <a:cxn ang="0">
                  <a:pos x="550" y="142"/>
                </a:cxn>
                <a:cxn ang="0">
                  <a:pos x="575" y="137"/>
                </a:cxn>
                <a:cxn ang="0">
                  <a:pos x="593" y="171"/>
                </a:cxn>
                <a:cxn ang="0">
                  <a:pos x="614" y="194"/>
                </a:cxn>
                <a:cxn ang="0">
                  <a:pos x="637" y="171"/>
                </a:cxn>
                <a:cxn ang="0">
                  <a:pos x="655" y="114"/>
                </a:cxn>
                <a:cxn ang="0">
                  <a:pos x="676" y="65"/>
                </a:cxn>
                <a:cxn ang="0">
                  <a:pos x="699" y="26"/>
                </a:cxn>
                <a:cxn ang="0">
                  <a:pos x="720" y="5"/>
                </a:cxn>
                <a:cxn ang="0">
                  <a:pos x="738" y="8"/>
                </a:cxn>
                <a:cxn ang="0">
                  <a:pos x="761" y="26"/>
                </a:cxn>
                <a:cxn ang="0">
                  <a:pos x="782" y="52"/>
                </a:cxn>
                <a:cxn ang="0">
                  <a:pos x="800" y="116"/>
                </a:cxn>
                <a:cxn ang="0">
                  <a:pos x="823" y="225"/>
                </a:cxn>
                <a:cxn ang="0">
                  <a:pos x="844" y="359"/>
                </a:cxn>
                <a:cxn ang="0">
                  <a:pos x="862" y="504"/>
                </a:cxn>
              </a:cxnLst>
              <a:rect l="0" t="0" r="r" b="b"/>
              <a:pathLst>
                <a:path w="877" h="905">
                  <a:moveTo>
                    <a:pt x="0" y="905"/>
                  </a:moveTo>
                  <a:lnTo>
                    <a:pt x="5" y="890"/>
                  </a:lnTo>
                  <a:lnTo>
                    <a:pt x="12" y="877"/>
                  </a:lnTo>
                  <a:lnTo>
                    <a:pt x="18" y="866"/>
                  </a:lnTo>
                  <a:lnTo>
                    <a:pt x="23" y="853"/>
                  </a:lnTo>
                  <a:lnTo>
                    <a:pt x="33" y="838"/>
                  </a:lnTo>
                  <a:lnTo>
                    <a:pt x="38" y="822"/>
                  </a:lnTo>
                  <a:lnTo>
                    <a:pt x="46" y="817"/>
                  </a:lnTo>
                  <a:lnTo>
                    <a:pt x="51" y="822"/>
                  </a:lnTo>
                  <a:lnTo>
                    <a:pt x="62" y="825"/>
                  </a:lnTo>
                  <a:lnTo>
                    <a:pt x="67" y="830"/>
                  </a:lnTo>
                  <a:lnTo>
                    <a:pt x="77" y="830"/>
                  </a:lnTo>
                  <a:lnTo>
                    <a:pt x="80" y="830"/>
                  </a:lnTo>
                  <a:lnTo>
                    <a:pt x="85" y="830"/>
                  </a:lnTo>
                  <a:lnTo>
                    <a:pt x="95" y="830"/>
                  </a:lnTo>
                  <a:lnTo>
                    <a:pt x="100" y="825"/>
                  </a:lnTo>
                  <a:lnTo>
                    <a:pt x="111" y="825"/>
                  </a:lnTo>
                  <a:lnTo>
                    <a:pt x="113" y="822"/>
                  </a:lnTo>
                  <a:lnTo>
                    <a:pt x="123" y="810"/>
                  </a:lnTo>
                  <a:lnTo>
                    <a:pt x="129" y="804"/>
                  </a:lnTo>
                  <a:lnTo>
                    <a:pt x="139" y="802"/>
                  </a:lnTo>
                  <a:lnTo>
                    <a:pt x="144" y="794"/>
                  </a:lnTo>
                  <a:lnTo>
                    <a:pt x="147" y="786"/>
                  </a:lnTo>
                  <a:lnTo>
                    <a:pt x="157" y="773"/>
                  </a:lnTo>
                  <a:lnTo>
                    <a:pt x="162" y="760"/>
                  </a:lnTo>
                  <a:lnTo>
                    <a:pt x="173" y="750"/>
                  </a:lnTo>
                  <a:lnTo>
                    <a:pt x="178" y="740"/>
                  </a:lnTo>
                  <a:lnTo>
                    <a:pt x="185" y="724"/>
                  </a:lnTo>
                  <a:lnTo>
                    <a:pt x="191" y="714"/>
                  </a:lnTo>
                  <a:lnTo>
                    <a:pt x="201" y="693"/>
                  </a:lnTo>
                  <a:lnTo>
                    <a:pt x="206" y="680"/>
                  </a:lnTo>
                  <a:lnTo>
                    <a:pt x="211" y="672"/>
                  </a:lnTo>
                  <a:lnTo>
                    <a:pt x="219" y="657"/>
                  </a:lnTo>
                  <a:lnTo>
                    <a:pt x="224" y="636"/>
                  </a:lnTo>
                  <a:lnTo>
                    <a:pt x="235" y="623"/>
                  </a:lnTo>
                  <a:lnTo>
                    <a:pt x="240" y="616"/>
                  </a:lnTo>
                  <a:lnTo>
                    <a:pt x="247" y="608"/>
                  </a:lnTo>
                  <a:lnTo>
                    <a:pt x="253" y="600"/>
                  </a:lnTo>
                  <a:lnTo>
                    <a:pt x="263" y="587"/>
                  </a:lnTo>
                  <a:lnTo>
                    <a:pt x="268" y="584"/>
                  </a:lnTo>
                  <a:lnTo>
                    <a:pt x="273" y="584"/>
                  </a:lnTo>
                  <a:lnTo>
                    <a:pt x="281" y="572"/>
                  </a:lnTo>
                  <a:lnTo>
                    <a:pt x="286" y="564"/>
                  </a:lnTo>
                  <a:lnTo>
                    <a:pt x="296" y="556"/>
                  </a:lnTo>
                  <a:lnTo>
                    <a:pt x="302" y="548"/>
                  </a:lnTo>
                  <a:lnTo>
                    <a:pt x="312" y="528"/>
                  </a:lnTo>
                  <a:lnTo>
                    <a:pt x="315" y="512"/>
                  </a:lnTo>
                  <a:lnTo>
                    <a:pt x="325" y="504"/>
                  </a:lnTo>
                  <a:lnTo>
                    <a:pt x="330" y="499"/>
                  </a:lnTo>
                  <a:lnTo>
                    <a:pt x="340" y="497"/>
                  </a:lnTo>
                  <a:lnTo>
                    <a:pt x="346" y="486"/>
                  </a:lnTo>
                  <a:lnTo>
                    <a:pt x="348" y="471"/>
                  </a:lnTo>
                  <a:lnTo>
                    <a:pt x="358" y="463"/>
                  </a:lnTo>
                  <a:lnTo>
                    <a:pt x="364" y="450"/>
                  </a:lnTo>
                  <a:lnTo>
                    <a:pt x="374" y="447"/>
                  </a:lnTo>
                  <a:lnTo>
                    <a:pt x="379" y="440"/>
                  </a:lnTo>
                  <a:lnTo>
                    <a:pt x="387" y="419"/>
                  </a:lnTo>
                  <a:lnTo>
                    <a:pt x="392" y="403"/>
                  </a:lnTo>
                  <a:lnTo>
                    <a:pt x="402" y="390"/>
                  </a:lnTo>
                  <a:lnTo>
                    <a:pt x="408" y="367"/>
                  </a:lnTo>
                  <a:lnTo>
                    <a:pt x="413" y="334"/>
                  </a:lnTo>
                  <a:lnTo>
                    <a:pt x="420" y="305"/>
                  </a:lnTo>
                  <a:lnTo>
                    <a:pt x="426" y="282"/>
                  </a:lnTo>
                  <a:lnTo>
                    <a:pt x="436" y="259"/>
                  </a:lnTo>
                  <a:lnTo>
                    <a:pt x="441" y="233"/>
                  </a:lnTo>
                  <a:lnTo>
                    <a:pt x="449" y="207"/>
                  </a:lnTo>
                  <a:lnTo>
                    <a:pt x="454" y="196"/>
                  </a:lnTo>
                  <a:lnTo>
                    <a:pt x="464" y="189"/>
                  </a:lnTo>
                  <a:lnTo>
                    <a:pt x="469" y="189"/>
                  </a:lnTo>
                  <a:lnTo>
                    <a:pt x="475" y="186"/>
                  </a:lnTo>
                  <a:lnTo>
                    <a:pt x="482" y="189"/>
                  </a:lnTo>
                  <a:lnTo>
                    <a:pt x="488" y="189"/>
                  </a:lnTo>
                  <a:lnTo>
                    <a:pt x="498" y="186"/>
                  </a:lnTo>
                  <a:lnTo>
                    <a:pt x="503" y="181"/>
                  </a:lnTo>
                  <a:lnTo>
                    <a:pt x="513" y="173"/>
                  </a:lnTo>
                  <a:lnTo>
                    <a:pt x="516" y="171"/>
                  </a:lnTo>
                  <a:lnTo>
                    <a:pt x="526" y="171"/>
                  </a:lnTo>
                  <a:lnTo>
                    <a:pt x="531" y="165"/>
                  </a:lnTo>
                  <a:lnTo>
                    <a:pt x="537" y="160"/>
                  </a:lnTo>
                  <a:lnTo>
                    <a:pt x="547" y="150"/>
                  </a:lnTo>
                  <a:lnTo>
                    <a:pt x="550" y="142"/>
                  </a:lnTo>
                  <a:lnTo>
                    <a:pt x="560" y="142"/>
                  </a:lnTo>
                  <a:lnTo>
                    <a:pt x="565" y="134"/>
                  </a:lnTo>
                  <a:lnTo>
                    <a:pt x="575" y="137"/>
                  </a:lnTo>
                  <a:lnTo>
                    <a:pt x="581" y="145"/>
                  </a:lnTo>
                  <a:lnTo>
                    <a:pt x="588" y="160"/>
                  </a:lnTo>
                  <a:lnTo>
                    <a:pt x="593" y="171"/>
                  </a:lnTo>
                  <a:lnTo>
                    <a:pt x="599" y="178"/>
                  </a:lnTo>
                  <a:lnTo>
                    <a:pt x="609" y="186"/>
                  </a:lnTo>
                  <a:lnTo>
                    <a:pt x="614" y="194"/>
                  </a:lnTo>
                  <a:lnTo>
                    <a:pt x="622" y="194"/>
                  </a:lnTo>
                  <a:lnTo>
                    <a:pt x="627" y="186"/>
                  </a:lnTo>
                  <a:lnTo>
                    <a:pt x="637" y="171"/>
                  </a:lnTo>
                  <a:lnTo>
                    <a:pt x="642" y="150"/>
                  </a:lnTo>
                  <a:lnTo>
                    <a:pt x="653" y="134"/>
                  </a:lnTo>
                  <a:lnTo>
                    <a:pt x="655" y="114"/>
                  </a:lnTo>
                  <a:lnTo>
                    <a:pt x="666" y="98"/>
                  </a:lnTo>
                  <a:lnTo>
                    <a:pt x="671" y="80"/>
                  </a:lnTo>
                  <a:lnTo>
                    <a:pt x="676" y="65"/>
                  </a:lnTo>
                  <a:lnTo>
                    <a:pt x="686" y="44"/>
                  </a:lnTo>
                  <a:lnTo>
                    <a:pt x="689" y="28"/>
                  </a:lnTo>
                  <a:lnTo>
                    <a:pt x="699" y="26"/>
                  </a:lnTo>
                  <a:lnTo>
                    <a:pt x="704" y="15"/>
                  </a:lnTo>
                  <a:lnTo>
                    <a:pt x="715" y="8"/>
                  </a:lnTo>
                  <a:lnTo>
                    <a:pt x="720" y="5"/>
                  </a:lnTo>
                  <a:lnTo>
                    <a:pt x="728" y="5"/>
                  </a:lnTo>
                  <a:lnTo>
                    <a:pt x="733" y="0"/>
                  </a:lnTo>
                  <a:lnTo>
                    <a:pt x="738" y="8"/>
                  </a:lnTo>
                  <a:lnTo>
                    <a:pt x="748" y="15"/>
                  </a:lnTo>
                  <a:lnTo>
                    <a:pt x="754" y="26"/>
                  </a:lnTo>
                  <a:lnTo>
                    <a:pt x="761" y="26"/>
                  </a:lnTo>
                  <a:lnTo>
                    <a:pt x="766" y="36"/>
                  </a:lnTo>
                  <a:lnTo>
                    <a:pt x="777" y="44"/>
                  </a:lnTo>
                  <a:lnTo>
                    <a:pt x="782" y="52"/>
                  </a:lnTo>
                  <a:lnTo>
                    <a:pt x="790" y="70"/>
                  </a:lnTo>
                  <a:lnTo>
                    <a:pt x="795" y="85"/>
                  </a:lnTo>
                  <a:lnTo>
                    <a:pt x="800" y="116"/>
                  </a:lnTo>
                  <a:lnTo>
                    <a:pt x="810" y="150"/>
                  </a:lnTo>
                  <a:lnTo>
                    <a:pt x="815" y="189"/>
                  </a:lnTo>
                  <a:lnTo>
                    <a:pt x="823" y="225"/>
                  </a:lnTo>
                  <a:lnTo>
                    <a:pt x="828" y="274"/>
                  </a:lnTo>
                  <a:lnTo>
                    <a:pt x="839" y="315"/>
                  </a:lnTo>
                  <a:lnTo>
                    <a:pt x="844" y="359"/>
                  </a:lnTo>
                  <a:lnTo>
                    <a:pt x="854" y="406"/>
                  </a:lnTo>
                  <a:lnTo>
                    <a:pt x="857" y="460"/>
                  </a:lnTo>
                  <a:lnTo>
                    <a:pt x="862" y="504"/>
                  </a:lnTo>
                  <a:lnTo>
                    <a:pt x="872" y="541"/>
                  </a:lnTo>
                  <a:lnTo>
                    <a:pt x="877" y="577"/>
                  </a:lnTo>
                </a:path>
              </a:pathLst>
            </a:custGeom>
            <a:noFill/>
            <a:ln w="23813" cap="rnd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3" name="Freeform 45"/>
            <p:cNvSpPr>
              <a:spLocks/>
            </p:cNvSpPr>
            <p:nvPr/>
          </p:nvSpPr>
          <p:spPr bwMode="auto">
            <a:xfrm>
              <a:off x="4435" y="3085"/>
              <a:ext cx="884" cy="796"/>
            </a:xfrm>
            <a:custGeom>
              <a:avLst/>
              <a:gdLst/>
              <a:ahLst/>
              <a:cxnLst>
                <a:cxn ang="0">
                  <a:pos x="13" y="610"/>
                </a:cxn>
                <a:cxn ang="0">
                  <a:pos x="39" y="690"/>
                </a:cxn>
                <a:cxn ang="0">
                  <a:pos x="57" y="703"/>
                </a:cxn>
                <a:cxn ang="0">
                  <a:pos x="78" y="711"/>
                </a:cxn>
                <a:cxn ang="0">
                  <a:pos x="101" y="682"/>
                </a:cxn>
                <a:cxn ang="0">
                  <a:pos x="119" y="607"/>
                </a:cxn>
                <a:cxn ang="0">
                  <a:pos x="140" y="522"/>
                </a:cxn>
                <a:cxn ang="0">
                  <a:pos x="163" y="437"/>
                </a:cxn>
                <a:cxn ang="0">
                  <a:pos x="181" y="393"/>
                </a:cxn>
                <a:cxn ang="0">
                  <a:pos x="202" y="354"/>
                </a:cxn>
                <a:cxn ang="0">
                  <a:pos x="225" y="362"/>
                </a:cxn>
                <a:cxn ang="0">
                  <a:pos x="246" y="349"/>
                </a:cxn>
                <a:cxn ang="0">
                  <a:pos x="264" y="356"/>
                </a:cxn>
                <a:cxn ang="0">
                  <a:pos x="287" y="369"/>
                </a:cxn>
                <a:cxn ang="0">
                  <a:pos x="308" y="406"/>
                </a:cxn>
                <a:cxn ang="0">
                  <a:pos x="326" y="434"/>
                </a:cxn>
                <a:cxn ang="0">
                  <a:pos x="352" y="429"/>
                </a:cxn>
                <a:cxn ang="0">
                  <a:pos x="370" y="437"/>
                </a:cxn>
                <a:cxn ang="0">
                  <a:pos x="388" y="434"/>
                </a:cxn>
                <a:cxn ang="0">
                  <a:pos x="414" y="457"/>
                </a:cxn>
                <a:cxn ang="0">
                  <a:pos x="432" y="530"/>
                </a:cxn>
                <a:cxn ang="0">
                  <a:pos x="452" y="602"/>
                </a:cxn>
                <a:cxn ang="0">
                  <a:pos x="476" y="646"/>
                </a:cxn>
                <a:cxn ang="0">
                  <a:pos x="494" y="682"/>
                </a:cxn>
                <a:cxn ang="0">
                  <a:pos x="514" y="734"/>
                </a:cxn>
                <a:cxn ang="0">
                  <a:pos x="538" y="776"/>
                </a:cxn>
                <a:cxn ang="0">
                  <a:pos x="556" y="791"/>
                </a:cxn>
                <a:cxn ang="0">
                  <a:pos x="576" y="791"/>
                </a:cxn>
                <a:cxn ang="0">
                  <a:pos x="600" y="732"/>
                </a:cxn>
                <a:cxn ang="0">
                  <a:pos x="620" y="680"/>
                </a:cxn>
                <a:cxn ang="0">
                  <a:pos x="638" y="646"/>
                </a:cxn>
                <a:cxn ang="0">
                  <a:pos x="661" y="615"/>
                </a:cxn>
                <a:cxn ang="0">
                  <a:pos x="682" y="571"/>
                </a:cxn>
                <a:cxn ang="0">
                  <a:pos x="700" y="473"/>
                </a:cxn>
                <a:cxn ang="0">
                  <a:pos x="726" y="406"/>
                </a:cxn>
                <a:cxn ang="0">
                  <a:pos x="744" y="336"/>
                </a:cxn>
                <a:cxn ang="0">
                  <a:pos x="762" y="292"/>
                </a:cxn>
                <a:cxn ang="0">
                  <a:pos x="788" y="240"/>
                </a:cxn>
                <a:cxn ang="0">
                  <a:pos x="806" y="168"/>
                </a:cxn>
                <a:cxn ang="0">
                  <a:pos x="829" y="82"/>
                </a:cxn>
                <a:cxn ang="0">
                  <a:pos x="850" y="7"/>
                </a:cxn>
                <a:cxn ang="0">
                  <a:pos x="868" y="7"/>
                </a:cxn>
              </a:cxnLst>
              <a:rect l="0" t="0" r="r" b="b"/>
              <a:pathLst>
                <a:path w="884" h="796">
                  <a:moveTo>
                    <a:pt x="0" y="543"/>
                  </a:moveTo>
                  <a:lnTo>
                    <a:pt x="11" y="579"/>
                  </a:lnTo>
                  <a:lnTo>
                    <a:pt x="13" y="610"/>
                  </a:lnTo>
                  <a:lnTo>
                    <a:pt x="24" y="644"/>
                  </a:lnTo>
                  <a:lnTo>
                    <a:pt x="29" y="669"/>
                  </a:lnTo>
                  <a:lnTo>
                    <a:pt x="39" y="690"/>
                  </a:lnTo>
                  <a:lnTo>
                    <a:pt x="44" y="695"/>
                  </a:lnTo>
                  <a:lnTo>
                    <a:pt x="47" y="698"/>
                  </a:lnTo>
                  <a:lnTo>
                    <a:pt x="57" y="703"/>
                  </a:lnTo>
                  <a:lnTo>
                    <a:pt x="62" y="706"/>
                  </a:lnTo>
                  <a:lnTo>
                    <a:pt x="73" y="716"/>
                  </a:lnTo>
                  <a:lnTo>
                    <a:pt x="78" y="711"/>
                  </a:lnTo>
                  <a:lnTo>
                    <a:pt x="86" y="703"/>
                  </a:lnTo>
                  <a:lnTo>
                    <a:pt x="91" y="695"/>
                  </a:lnTo>
                  <a:lnTo>
                    <a:pt x="101" y="682"/>
                  </a:lnTo>
                  <a:lnTo>
                    <a:pt x="106" y="662"/>
                  </a:lnTo>
                  <a:lnTo>
                    <a:pt x="114" y="633"/>
                  </a:lnTo>
                  <a:lnTo>
                    <a:pt x="119" y="607"/>
                  </a:lnTo>
                  <a:lnTo>
                    <a:pt x="124" y="571"/>
                  </a:lnTo>
                  <a:lnTo>
                    <a:pt x="135" y="545"/>
                  </a:lnTo>
                  <a:lnTo>
                    <a:pt x="140" y="522"/>
                  </a:lnTo>
                  <a:lnTo>
                    <a:pt x="148" y="494"/>
                  </a:lnTo>
                  <a:lnTo>
                    <a:pt x="153" y="463"/>
                  </a:lnTo>
                  <a:lnTo>
                    <a:pt x="163" y="437"/>
                  </a:lnTo>
                  <a:lnTo>
                    <a:pt x="168" y="421"/>
                  </a:lnTo>
                  <a:lnTo>
                    <a:pt x="179" y="408"/>
                  </a:lnTo>
                  <a:lnTo>
                    <a:pt x="181" y="393"/>
                  </a:lnTo>
                  <a:lnTo>
                    <a:pt x="186" y="380"/>
                  </a:lnTo>
                  <a:lnTo>
                    <a:pt x="197" y="364"/>
                  </a:lnTo>
                  <a:lnTo>
                    <a:pt x="202" y="354"/>
                  </a:lnTo>
                  <a:lnTo>
                    <a:pt x="212" y="354"/>
                  </a:lnTo>
                  <a:lnTo>
                    <a:pt x="215" y="356"/>
                  </a:lnTo>
                  <a:lnTo>
                    <a:pt x="225" y="362"/>
                  </a:lnTo>
                  <a:lnTo>
                    <a:pt x="230" y="364"/>
                  </a:lnTo>
                  <a:lnTo>
                    <a:pt x="241" y="362"/>
                  </a:lnTo>
                  <a:lnTo>
                    <a:pt x="246" y="349"/>
                  </a:lnTo>
                  <a:lnTo>
                    <a:pt x="251" y="344"/>
                  </a:lnTo>
                  <a:lnTo>
                    <a:pt x="259" y="354"/>
                  </a:lnTo>
                  <a:lnTo>
                    <a:pt x="264" y="356"/>
                  </a:lnTo>
                  <a:lnTo>
                    <a:pt x="274" y="356"/>
                  </a:lnTo>
                  <a:lnTo>
                    <a:pt x="279" y="356"/>
                  </a:lnTo>
                  <a:lnTo>
                    <a:pt x="287" y="369"/>
                  </a:lnTo>
                  <a:lnTo>
                    <a:pt x="292" y="385"/>
                  </a:lnTo>
                  <a:lnTo>
                    <a:pt x="303" y="400"/>
                  </a:lnTo>
                  <a:lnTo>
                    <a:pt x="308" y="406"/>
                  </a:lnTo>
                  <a:lnTo>
                    <a:pt x="313" y="413"/>
                  </a:lnTo>
                  <a:lnTo>
                    <a:pt x="321" y="426"/>
                  </a:lnTo>
                  <a:lnTo>
                    <a:pt x="326" y="434"/>
                  </a:lnTo>
                  <a:lnTo>
                    <a:pt x="336" y="437"/>
                  </a:lnTo>
                  <a:lnTo>
                    <a:pt x="341" y="434"/>
                  </a:lnTo>
                  <a:lnTo>
                    <a:pt x="352" y="429"/>
                  </a:lnTo>
                  <a:lnTo>
                    <a:pt x="354" y="434"/>
                  </a:lnTo>
                  <a:lnTo>
                    <a:pt x="365" y="434"/>
                  </a:lnTo>
                  <a:lnTo>
                    <a:pt x="370" y="437"/>
                  </a:lnTo>
                  <a:lnTo>
                    <a:pt x="375" y="437"/>
                  </a:lnTo>
                  <a:lnTo>
                    <a:pt x="385" y="434"/>
                  </a:lnTo>
                  <a:lnTo>
                    <a:pt x="388" y="434"/>
                  </a:lnTo>
                  <a:lnTo>
                    <a:pt x="398" y="434"/>
                  </a:lnTo>
                  <a:lnTo>
                    <a:pt x="403" y="437"/>
                  </a:lnTo>
                  <a:lnTo>
                    <a:pt x="414" y="457"/>
                  </a:lnTo>
                  <a:lnTo>
                    <a:pt x="419" y="486"/>
                  </a:lnTo>
                  <a:lnTo>
                    <a:pt x="427" y="514"/>
                  </a:lnTo>
                  <a:lnTo>
                    <a:pt x="432" y="530"/>
                  </a:lnTo>
                  <a:lnTo>
                    <a:pt x="437" y="553"/>
                  </a:lnTo>
                  <a:lnTo>
                    <a:pt x="447" y="582"/>
                  </a:lnTo>
                  <a:lnTo>
                    <a:pt x="452" y="602"/>
                  </a:lnTo>
                  <a:lnTo>
                    <a:pt x="460" y="618"/>
                  </a:lnTo>
                  <a:lnTo>
                    <a:pt x="465" y="631"/>
                  </a:lnTo>
                  <a:lnTo>
                    <a:pt x="476" y="646"/>
                  </a:lnTo>
                  <a:lnTo>
                    <a:pt x="481" y="667"/>
                  </a:lnTo>
                  <a:lnTo>
                    <a:pt x="488" y="680"/>
                  </a:lnTo>
                  <a:lnTo>
                    <a:pt x="494" y="682"/>
                  </a:lnTo>
                  <a:lnTo>
                    <a:pt x="504" y="695"/>
                  </a:lnTo>
                  <a:lnTo>
                    <a:pt x="509" y="711"/>
                  </a:lnTo>
                  <a:lnTo>
                    <a:pt x="514" y="734"/>
                  </a:lnTo>
                  <a:lnTo>
                    <a:pt x="522" y="755"/>
                  </a:lnTo>
                  <a:lnTo>
                    <a:pt x="527" y="768"/>
                  </a:lnTo>
                  <a:lnTo>
                    <a:pt x="538" y="776"/>
                  </a:lnTo>
                  <a:lnTo>
                    <a:pt x="543" y="783"/>
                  </a:lnTo>
                  <a:lnTo>
                    <a:pt x="553" y="791"/>
                  </a:lnTo>
                  <a:lnTo>
                    <a:pt x="556" y="791"/>
                  </a:lnTo>
                  <a:lnTo>
                    <a:pt x="566" y="791"/>
                  </a:lnTo>
                  <a:lnTo>
                    <a:pt x="571" y="796"/>
                  </a:lnTo>
                  <a:lnTo>
                    <a:pt x="576" y="791"/>
                  </a:lnTo>
                  <a:lnTo>
                    <a:pt x="587" y="776"/>
                  </a:lnTo>
                  <a:lnTo>
                    <a:pt x="592" y="752"/>
                  </a:lnTo>
                  <a:lnTo>
                    <a:pt x="600" y="732"/>
                  </a:lnTo>
                  <a:lnTo>
                    <a:pt x="605" y="716"/>
                  </a:lnTo>
                  <a:lnTo>
                    <a:pt x="615" y="698"/>
                  </a:lnTo>
                  <a:lnTo>
                    <a:pt x="620" y="680"/>
                  </a:lnTo>
                  <a:lnTo>
                    <a:pt x="628" y="667"/>
                  </a:lnTo>
                  <a:lnTo>
                    <a:pt x="633" y="659"/>
                  </a:lnTo>
                  <a:lnTo>
                    <a:pt x="638" y="646"/>
                  </a:lnTo>
                  <a:lnTo>
                    <a:pt x="649" y="633"/>
                  </a:lnTo>
                  <a:lnTo>
                    <a:pt x="654" y="623"/>
                  </a:lnTo>
                  <a:lnTo>
                    <a:pt x="661" y="615"/>
                  </a:lnTo>
                  <a:lnTo>
                    <a:pt x="667" y="607"/>
                  </a:lnTo>
                  <a:lnTo>
                    <a:pt x="677" y="594"/>
                  </a:lnTo>
                  <a:lnTo>
                    <a:pt x="682" y="571"/>
                  </a:lnTo>
                  <a:lnTo>
                    <a:pt x="692" y="535"/>
                  </a:lnTo>
                  <a:lnTo>
                    <a:pt x="695" y="507"/>
                  </a:lnTo>
                  <a:lnTo>
                    <a:pt x="700" y="473"/>
                  </a:lnTo>
                  <a:lnTo>
                    <a:pt x="711" y="450"/>
                  </a:lnTo>
                  <a:lnTo>
                    <a:pt x="716" y="429"/>
                  </a:lnTo>
                  <a:lnTo>
                    <a:pt x="726" y="406"/>
                  </a:lnTo>
                  <a:lnTo>
                    <a:pt x="729" y="385"/>
                  </a:lnTo>
                  <a:lnTo>
                    <a:pt x="739" y="364"/>
                  </a:lnTo>
                  <a:lnTo>
                    <a:pt x="744" y="336"/>
                  </a:lnTo>
                  <a:lnTo>
                    <a:pt x="754" y="318"/>
                  </a:lnTo>
                  <a:lnTo>
                    <a:pt x="760" y="305"/>
                  </a:lnTo>
                  <a:lnTo>
                    <a:pt x="762" y="292"/>
                  </a:lnTo>
                  <a:lnTo>
                    <a:pt x="773" y="284"/>
                  </a:lnTo>
                  <a:lnTo>
                    <a:pt x="778" y="261"/>
                  </a:lnTo>
                  <a:lnTo>
                    <a:pt x="788" y="240"/>
                  </a:lnTo>
                  <a:lnTo>
                    <a:pt x="793" y="219"/>
                  </a:lnTo>
                  <a:lnTo>
                    <a:pt x="801" y="201"/>
                  </a:lnTo>
                  <a:lnTo>
                    <a:pt x="806" y="168"/>
                  </a:lnTo>
                  <a:lnTo>
                    <a:pt x="816" y="139"/>
                  </a:lnTo>
                  <a:lnTo>
                    <a:pt x="822" y="111"/>
                  </a:lnTo>
                  <a:lnTo>
                    <a:pt x="829" y="82"/>
                  </a:lnTo>
                  <a:lnTo>
                    <a:pt x="834" y="51"/>
                  </a:lnTo>
                  <a:lnTo>
                    <a:pt x="840" y="28"/>
                  </a:lnTo>
                  <a:lnTo>
                    <a:pt x="850" y="7"/>
                  </a:lnTo>
                  <a:lnTo>
                    <a:pt x="855" y="0"/>
                  </a:lnTo>
                  <a:lnTo>
                    <a:pt x="863" y="7"/>
                  </a:lnTo>
                  <a:lnTo>
                    <a:pt x="868" y="7"/>
                  </a:lnTo>
                  <a:lnTo>
                    <a:pt x="878" y="10"/>
                  </a:lnTo>
                  <a:lnTo>
                    <a:pt x="884" y="10"/>
                  </a:lnTo>
                </a:path>
              </a:pathLst>
            </a:custGeom>
            <a:noFill/>
            <a:ln w="23813" cap="rnd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4" name="Line 46"/>
            <p:cNvSpPr>
              <a:spLocks noChangeShapeType="1"/>
            </p:cNvSpPr>
            <p:nvPr/>
          </p:nvSpPr>
          <p:spPr bwMode="auto">
            <a:xfrm>
              <a:off x="3395" y="3967"/>
              <a:ext cx="1949" cy="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5" name="Line 47"/>
            <p:cNvSpPr>
              <a:spLocks noChangeShapeType="1"/>
            </p:cNvSpPr>
            <p:nvPr/>
          </p:nvSpPr>
          <p:spPr bwMode="auto">
            <a:xfrm flipV="1">
              <a:off x="3395" y="2922"/>
              <a:ext cx="5" cy="104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6" name="Line 48"/>
            <p:cNvSpPr>
              <a:spLocks noChangeShapeType="1"/>
            </p:cNvSpPr>
            <p:nvPr/>
          </p:nvSpPr>
          <p:spPr bwMode="auto">
            <a:xfrm flipV="1">
              <a:off x="3395" y="3948"/>
              <a:ext cx="5" cy="1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7" name="Line 49"/>
            <p:cNvSpPr>
              <a:spLocks noChangeShapeType="1"/>
            </p:cNvSpPr>
            <p:nvPr/>
          </p:nvSpPr>
          <p:spPr bwMode="auto">
            <a:xfrm flipV="1">
              <a:off x="3676" y="3948"/>
              <a:ext cx="3" cy="1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8" name="Line 50"/>
            <p:cNvSpPr>
              <a:spLocks noChangeShapeType="1"/>
            </p:cNvSpPr>
            <p:nvPr/>
          </p:nvSpPr>
          <p:spPr bwMode="auto">
            <a:xfrm flipV="1">
              <a:off x="3955" y="3948"/>
              <a:ext cx="1" cy="1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9" name="Line 51"/>
            <p:cNvSpPr>
              <a:spLocks noChangeShapeType="1"/>
            </p:cNvSpPr>
            <p:nvPr/>
          </p:nvSpPr>
          <p:spPr bwMode="auto">
            <a:xfrm flipV="1">
              <a:off x="4231" y="3948"/>
              <a:ext cx="3" cy="1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60" name="Line 52"/>
            <p:cNvSpPr>
              <a:spLocks noChangeShapeType="1"/>
            </p:cNvSpPr>
            <p:nvPr/>
          </p:nvSpPr>
          <p:spPr bwMode="auto">
            <a:xfrm flipV="1">
              <a:off x="4510" y="3948"/>
              <a:ext cx="1" cy="1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61" name="Line 53"/>
            <p:cNvSpPr>
              <a:spLocks noChangeShapeType="1"/>
            </p:cNvSpPr>
            <p:nvPr/>
          </p:nvSpPr>
          <p:spPr bwMode="auto">
            <a:xfrm flipV="1">
              <a:off x="4787" y="3948"/>
              <a:ext cx="2" cy="1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62" name="Line 54"/>
            <p:cNvSpPr>
              <a:spLocks noChangeShapeType="1"/>
            </p:cNvSpPr>
            <p:nvPr/>
          </p:nvSpPr>
          <p:spPr bwMode="auto">
            <a:xfrm flipV="1">
              <a:off x="5065" y="3948"/>
              <a:ext cx="1" cy="1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63" name="Line 55"/>
            <p:cNvSpPr>
              <a:spLocks noChangeShapeType="1"/>
            </p:cNvSpPr>
            <p:nvPr/>
          </p:nvSpPr>
          <p:spPr bwMode="auto">
            <a:xfrm flipV="1">
              <a:off x="5344" y="3948"/>
              <a:ext cx="3" cy="19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64" name="Line 56"/>
            <p:cNvSpPr>
              <a:spLocks noChangeShapeType="1"/>
            </p:cNvSpPr>
            <p:nvPr/>
          </p:nvSpPr>
          <p:spPr bwMode="auto">
            <a:xfrm>
              <a:off x="3395" y="3967"/>
              <a:ext cx="18" cy="5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865" name="Rectangle 57"/>
          <p:cNvSpPr>
            <a:spLocks noChangeArrowheads="1"/>
          </p:cNvSpPr>
          <p:nvPr/>
        </p:nvSpPr>
        <p:spPr bwMode="auto">
          <a:xfrm>
            <a:off x="152400" y="3121968"/>
            <a:ext cx="21217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Calibri Light"/>
              </a:rPr>
              <a:t>Motif Discovery</a:t>
            </a:r>
          </a:p>
        </p:txBody>
      </p:sp>
      <p:sp>
        <p:nvSpPr>
          <p:cNvPr id="247866" name="Rectangle 58"/>
          <p:cNvSpPr>
            <a:spLocks noChangeArrowheads="1"/>
          </p:cNvSpPr>
          <p:nvPr/>
        </p:nvSpPr>
        <p:spPr bwMode="auto">
          <a:xfrm>
            <a:off x="838200" y="5181600"/>
            <a:ext cx="5942012" cy="13954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67" name="Rectangle 59"/>
          <p:cNvSpPr>
            <a:spLocks noChangeArrowheads="1"/>
          </p:cNvSpPr>
          <p:nvPr/>
        </p:nvSpPr>
        <p:spPr bwMode="auto">
          <a:xfrm>
            <a:off x="3525838" y="5518150"/>
            <a:ext cx="60325" cy="288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247870" name="Freeform 62"/>
          <p:cNvSpPr>
            <a:spLocks/>
          </p:cNvSpPr>
          <p:nvPr/>
        </p:nvSpPr>
        <p:spPr bwMode="auto">
          <a:xfrm>
            <a:off x="1143000" y="5638800"/>
            <a:ext cx="1808162" cy="968375"/>
          </a:xfrm>
          <a:custGeom>
            <a:avLst/>
            <a:gdLst/>
            <a:ahLst/>
            <a:cxnLst>
              <a:cxn ang="0">
                <a:pos x="30" y="474"/>
              </a:cxn>
              <a:cxn ang="0">
                <a:pos x="74" y="486"/>
              </a:cxn>
              <a:cxn ang="0">
                <a:pos x="102" y="358"/>
              </a:cxn>
              <a:cxn ang="0">
                <a:pos x="117" y="358"/>
              </a:cxn>
              <a:cxn ang="0">
                <a:pos x="146" y="987"/>
              </a:cxn>
              <a:cxn ang="0">
                <a:pos x="161" y="846"/>
              </a:cxn>
              <a:cxn ang="0">
                <a:pos x="191" y="397"/>
              </a:cxn>
              <a:cxn ang="0">
                <a:pos x="204" y="268"/>
              </a:cxn>
              <a:cxn ang="0">
                <a:pos x="234" y="204"/>
              </a:cxn>
              <a:cxn ang="0">
                <a:pos x="248" y="102"/>
              </a:cxn>
              <a:cxn ang="0">
                <a:pos x="278" y="25"/>
              </a:cxn>
              <a:cxn ang="0">
                <a:pos x="291" y="51"/>
              </a:cxn>
              <a:cxn ang="0">
                <a:pos x="321" y="192"/>
              </a:cxn>
              <a:cxn ang="0">
                <a:pos x="335" y="372"/>
              </a:cxn>
              <a:cxn ang="0">
                <a:pos x="380" y="423"/>
              </a:cxn>
              <a:cxn ang="0">
                <a:pos x="393" y="423"/>
              </a:cxn>
              <a:cxn ang="0">
                <a:pos x="437" y="409"/>
              </a:cxn>
              <a:cxn ang="0">
                <a:pos x="480" y="435"/>
              </a:cxn>
              <a:cxn ang="0">
                <a:pos x="524" y="448"/>
              </a:cxn>
              <a:cxn ang="0">
                <a:pos x="569" y="460"/>
              </a:cxn>
              <a:cxn ang="0">
                <a:pos x="612" y="460"/>
              </a:cxn>
              <a:cxn ang="0">
                <a:pos x="656" y="460"/>
              </a:cxn>
              <a:cxn ang="0">
                <a:pos x="699" y="460"/>
              </a:cxn>
              <a:cxn ang="0">
                <a:pos x="743" y="474"/>
              </a:cxn>
              <a:cxn ang="0">
                <a:pos x="787" y="474"/>
              </a:cxn>
              <a:cxn ang="0">
                <a:pos x="815" y="333"/>
              </a:cxn>
              <a:cxn ang="0">
                <a:pos x="830" y="486"/>
              </a:cxn>
              <a:cxn ang="0">
                <a:pos x="845" y="1219"/>
              </a:cxn>
              <a:cxn ang="0">
                <a:pos x="874" y="680"/>
              </a:cxn>
              <a:cxn ang="0">
                <a:pos x="889" y="319"/>
              </a:cxn>
              <a:cxn ang="0">
                <a:pos x="917" y="256"/>
              </a:cxn>
              <a:cxn ang="0">
                <a:pos x="932" y="178"/>
              </a:cxn>
              <a:cxn ang="0">
                <a:pos x="961" y="102"/>
              </a:cxn>
              <a:cxn ang="0">
                <a:pos x="991" y="37"/>
              </a:cxn>
              <a:cxn ang="0">
                <a:pos x="1004" y="217"/>
              </a:cxn>
              <a:cxn ang="0">
                <a:pos x="1034" y="345"/>
              </a:cxn>
              <a:cxn ang="0">
                <a:pos x="1063" y="435"/>
              </a:cxn>
              <a:cxn ang="0">
                <a:pos x="1106" y="435"/>
              </a:cxn>
              <a:cxn ang="0">
                <a:pos x="1150" y="423"/>
              </a:cxn>
              <a:cxn ang="0">
                <a:pos x="1193" y="448"/>
              </a:cxn>
              <a:cxn ang="0">
                <a:pos x="1238" y="460"/>
              </a:cxn>
              <a:cxn ang="0">
                <a:pos x="1282" y="460"/>
              </a:cxn>
            </a:cxnLst>
            <a:rect l="0" t="0" r="r" b="b"/>
            <a:pathLst>
              <a:path w="1310" h="1219">
                <a:moveTo>
                  <a:pt x="0" y="460"/>
                </a:moveTo>
                <a:lnTo>
                  <a:pt x="15" y="460"/>
                </a:lnTo>
                <a:lnTo>
                  <a:pt x="30" y="474"/>
                </a:lnTo>
                <a:lnTo>
                  <a:pt x="45" y="486"/>
                </a:lnTo>
                <a:lnTo>
                  <a:pt x="59" y="486"/>
                </a:lnTo>
                <a:lnTo>
                  <a:pt x="74" y="486"/>
                </a:lnTo>
                <a:lnTo>
                  <a:pt x="89" y="474"/>
                </a:lnTo>
                <a:lnTo>
                  <a:pt x="102" y="460"/>
                </a:lnTo>
                <a:lnTo>
                  <a:pt x="102" y="358"/>
                </a:lnTo>
                <a:lnTo>
                  <a:pt x="117" y="345"/>
                </a:lnTo>
                <a:lnTo>
                  <a:pt x="117" y="294"/>
                </a:lnTo>
                <a:lnTo>
                  <a:pt x="117" y="358"/>
                </a:lnTo>
                <a:lnTo>
                  <a:pt x="132" y="409"/>
                </a:lnTo>
                <a:lnTo>
                  <a:pt x="132" y="936"/>
                </a:lnTo>
                <a:lnTo>
                  <a:pt x="146" y="987"/>
                </a:lnTo>
                <a:lnTo>
                  <a:pt x="146" y="1193"/>
                </a:lnTo>
                <a:lnTo>
                  <a:pt x="161" y="1205"/>
                </a:lnTo>
                <a:lnTo>
                  <a:pt x="161" y="846"/>
                </a:lnTo>
                <a:lnTo>
                  <a:pt x="176" y="770"/>
                </a:lnTo>
                <a:lnTo>
                  <a:pt x="176" y="423"/>
                </a:lnTo>
                <a:lnTo>
                  <a:pt x="191" y="397"/>
                </a:lnTo>
                <a:lnTo>
                  <a:pt x="191" y="307"/>
                </a:lnTo>
                <a:lnTo>
                  <a:pt x="204" y="294"/>
                </a:lnTo>
                <a:lnTo>
                  <a:pt x="204" y="268"/>
                </a:lnTo>
                <a:lnTo>
                  <a:pt x="219" y="256"/>
                </a:lnTo>
                <a:lnTo>
                  <a:pt x="219" y="217"/>
                </a:lnTo>
                <a:lnTo>
                  <a:pt x="234" y="204"/>
                </a:lnTo>
                <a:lnTo>
                  <a:pt x="234" y="166"/>
                </a:lnTo>
                <a:lnTo>
                  <a:pt x="248" y="153"/>
                </a:lnTo>
                <a:lnTo>
                  <a:pt x="248" y="102"/>
                </a:lnTo>
                <a:lnTo>
                  <a:pt x="263" y="88"/>
                </a:lnTo>
                <a:lnTo>
                  <a:pt x="263" y="37"/>
                </a:lnTo>
                <a:lnTo>
                  <a:pt x="278" y="25"/>
                </a:lnTo>
                <a:lnTo>
                  <a:pt x="278" y="0"/>
                </a:lnTo>
                <a:lnTo>
                  <a:pt x="291" y="12"/>
                </a:lnTo>
                <a:lnTo>
                  <a:pt x="291" y="51"/>
                </a:lnTo>
                <a:lnTo>
                  <a:pt x="306" y="63"/>
                </a:lnTo>
                <a:lnTo>
                  <a:pt x="306" y="178"/>
                </a:lnTo>
                <a:lnTo>
                  <a:pt x="321" y="192"/>
                </a:lnTo>
                <a:lnTo>
                  <a:pt x="321" y="307"/>
                </a:lnTo>
                <a:lnTo>
                  <a:pt x="335" y="319"/>
                </a:lnTo>
                <a:lnTo>
                  <a:pt x="335" y="372"/>
                </a:lnTo>
                <a:lnTo>
                  <a:pt x="350" y="384"/>
                </a:lnTo>
                <a:lnTo>
                  <a:pt x="350" y="397"/>
                </a:lnTo>
                <a:lnTo>
                  <a:pt x="380" y="423"/>
                </a:lnTo>
                <a:lnTo>
                  <a:pt x="365" y="423"/>
                </a:lnTo>
                <a:lnTo>
                  <a:pt x="380" y="423"/>
                </a:lnTo>
                <a:lnTo>
                  <a:pt x="393" y="423"/>
                </a:lnTo>
                <a:lnTo>
                  <a:pt x="408" y="423"/>
                </a:lnTo>
                <a:lnTo>
                  <a:pt x="423" y="423"/>
                </a:lnTo>
                <a:lnTo>
                  <a:pt x="437" y="409"/>
                </a:lnTo>
                <a:lnTo>
                  <a:pt x="452" y="409"/>
                </a:lnTo>
                <a:lnTo>
                  <a:pt x="467" y="423"/>
                </a:lnTo>
                <a:lnTo>
                  <a:pt x="480" y="435"/>
                </a:lnTo>
                <a:lnTo>
                  <a:pt x="495" y="435"/>
                </a:lnTo>
                <a:lnTo>
                  <a:pt x="510" y="448"/>
                </a:lnTo>
                <a:lnTo>
                  <a:pt x="524" y="448"/>
                </a:lnTo>
                <a:lnTo>
                  <a:pt x="539" y="460"/>
                </a:lnTo>
                <a:lnTo>
                  <a:pt x="554" y="460"/>
                </a:lnTo>
                <a:lnTo>
                  <a:pt x="569" y="460"/>
                </a:lnTo>
                <a:lnTo>
                  <a:pt x="582" y="460"/>
                </a:lnTo>
                <a:lnTo>
                  <a:pt x="597" y="460"/>
                </a:lnTo>
                <a:lnTo>
                  <a:pt x="612" y="460"/>
                </a:lnTo>
                <a:lnTo>
                  <a:pt x="626" y="460"/>
                </a:lnTo>
                <a:lnTo>
                  <a:pt x="641" y="460"/>
                </a:lnTo>
                <a:lnTo>
                  <a:pt x="656" y="460"/>
                </a:lnTo>
                <a:lnTo>
                  <a:pt x="669" y="474"/>
                </a:lnTo>
                <a:lnTo>
                  <a:pt x="684" y="460"/>
                </a:lnTo>
                <a:lnTo>
                  <a:pt x="699" y="460"/>
                </a:lnTo>
                <a:lnTo>
                  <a:pt x="714" y="460"/>
                </a:lnTo>
                <a:lnTo>
                  <a:pt x="728" y="460"/>
                </a:lnTo>
                <a:lnTo>
                  <a:pt x="743" y="474"/>
                </a:lnTo>
                <a:lnTo>
                  <a:pt x="758" y="486"/>
                </a:lnTo>
                <a:lnTo>
                  <a:pt x="772" y="474"/>
                </a:lnTo>
                <a:lnTo>
                  <a:pt x="787" y="474"/>
                </a:lnTo>
                <a:lnTo>
                  <a:pt x="802" y="448"/>
                </a:lnTo>
                <a:lnTo>
                  <a:pt x="802" y="345"/>
                </a:lnTo>
                <a:lnTo>
                  <a:pt x="815" y="333"/>
                </a:lnTo>
                <a:lnTo>
                  <a:pt x="815" y="282"/>
                </a:lnTo>
                <a:lnTo>
                  <a:pt x="815" y="423"/>
                </a:lnTo>
                <a:lnTo>
                  <a:pt x="830" y="486"/>
                </a:lnTo>
                <a:lnTo>
                  <a:pt x="830" y="962"/>
                </a:lnTo>
                <a:lnTo>
                  <a:pt x="845" y="1013"/>
                </a:lnTo>
                <a:lnTo>
                  <a:pt x="845" y="1219"/>
                </a:lnTo>
                <a:lnTo>
                  <a:pt x="859" y="1205"/>
                </a:lnTo>
                <a:lnTo>
                  <a:pt x="859" y="744"/>
                </a:lnTo>
                <a:lnTo>
                  <a:pt x="874" y="680"/>
                </a:lnTo>
                <a:lnTo>
                  <a:pt x="874" y="409"/>
                </a:lnTo>
                <a:lnTo>
                  <a:pt x="889" y="397"/>
                </a:lnTo>
                <a:lnTo>
                  <a:pt x="889" y="319"/>
                </a:lnTo>
                <a:lnTo>
                  <a:pt x="904" y="307"/>
                </a:lnTo>
                <a:lnTo>
                  <a:pt x="904" y="268"/>
                </a:lnTo>
                <a:lnTo>
                  <a:pt x="917" y="256"/>
                </a:lnTo>
                <a:lnTo>
                  <a:pt x="917" y="229"/>
                </a:lnTo>
                <a:lnTo>
                  <a:pt x="932" y="217"/>
                </a:lnTo>
                <a:lnTo>
                  <a:pt x="932" y="178"/>
                </a:lnTo>
                <a:lnTo>
                  <a:pt x="947" y="166"/>
                </a:lnTo>
                <a:lnTo>
                  <a:pt x="947" y="114"/>
                </a:lnTo>
                <a:lnTo>
                  <a:pt x="961" y="102"/>
                </a:lnTo>
                <a:lnTo>
                  <a:pt x="961" y="37"/>
                </a:lnTo>
                <a:lnTo>
                  <a:pt x="976" y="25"/>
                </a:lnTo>
                <a:lnTo>
                  <a:pt x="991" y="37"/>
                </a:lnTo>
                <a:lnTo>
                  <a:pt x="991" y="76"/>
                </a:lnTo>
                <a:lnTo>
                  <a:pt x="1004" y="88"/>
                </a:lnTo>
                <a:lnTo>
                  <a:pt x="1004" y="217"/>
                </a:lnTo>
                <a:lnTo>
                  <a:pt x="1019" y="229"/>
                </a:lnTo>
                <a:lnTo>
                  <a:pt x="1019" y="333"/>
                </a:lnTo>
                <a:lnTo>
                  <a:pt x="1034" y="345"/>
                </a:lnTo>
                <a:lnTo>
                  <a:pt x="1034" y="397"/>
                </a:lnTo>
                <a:lnTo>
                  <a:pt x="1063" y="423"/>
                </a:lnTo>
                <a:lnTo>
                  <a:pt x="1063" y="435"/>
                </a:lnTo>
                <a:lnTo>
                  <a:pt x="1078" y="448"/>
                </a:lnTo>
                <a:lnTo>
                  <a:pt x="1093" y="448"/>
                </a:lnTo>
                <a:lnTo>
                  <a:pt x="1106" y="435"/>
                </a:lnTo>
                <a:lnTo>
                  <a:pt x="1121" y="435"/>
                </a:lnTo>
                <a:lnTo>
                  <a:pt x="1136" y="423"/>
                </a:lnTo>
                <a:lnTo>
                  <a:pt x="1150" y="423"/>
                </a:lnTo>
                <a:lnTo>
                  <a:pt x="1165" y="435"/>
                </a:lnTo>
                <a:lnTo>
                  <a:pt x="1180" y="435"/>
                </a:lnTo>
                <a:lnTo>
                  <a:pt x="1193" y="448"/>
                </a:lnTo>
                <a:lnTo>
                  <a:pt x="1208" y="448"/>
                </a:lnTo>
                <a:lnTo>
                  <a:pt x="1223" y="460"/>
                </a:lnTo>
                <a:lnTo>
                  <a:pt x="1238" y="460"/>
                </a:lnTo>
                <a:lnTo>
                  <a:pt x="1252" y="460"/>
                </a:lnTo>
                <a:lnTo>
                  <a:pt x="1267" y="460"/>
                </a:lnTo>
                <a:lnTo>
                  <a:pt x="1282" y="460"/>
                </a:lnTo>
                <a:lnTo>
                  <a:pt x="1295" y="474"/>
                </a:lnTo>
                <a:lnTo>
                  <a:pt x="1310" y="474"/>
                </a:lnTo>
              </a:path>
            </a:pathLst>
          </a:custGeom>
          <a:noFill/>
          <a:ln w="254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871" name="Freeform 63"/>
          <p:cNvSpPr>
            <a:spLocks/>
          </p:cNvSpPr>
          <p:nvPr/>
        </p:nvSpPr>
        <p:spPr bwMode="auto">
          <a:xfrm>
            <a:off x="2667000" y="5638800"/>
            <a:ext cx="2125663" cy="906463"/>
          </a:xfrm>
          <a:custGeom>
            <a:avLst/>
            <a:gdLst/>
            <a:ahLst/>
            <a:cxnLst>
              <a:cxn ang="0">
                <a:pos x="29" y="437"/>
              </a:cxn>
              <a:cxn ang="0">
                <a:pos x="72" y="450"/>
              </a:cxn>
              <a:cxn ang="0">
                <a:pos x="116" y="450"/>
              </a:cxn>
              <a:cxn ang="0">
                <a:pos x="161" y="462"/>
              </a:cxn>
              <a:cxn ang="0">
                <a:pos x="190" y="296"/>
              </a:cxn>
              <a:cxn ang="0">
                <a:pos x="205" y="437"/>
              </a:cxn>
              <a:cxn ang="0">
                <a:pos x="233" y="976"/>
              </a:cxn>
              <a:cxn ang="0">
                <a:pos x="248" y="1105"/>
              </a:cxn>
              <a:cxn ang="0">
                <a:pos x="262" y="372"/>
              </a:cxn>
              <a:cxn ang="0">
                <a:pos x="292" y="270"/>
              </a:cxn>
              <a:cxn ang="0">
                <a:pos x="305" y="206"/>
              </a:cxn>
              <a:cxn ang="0">
                <a:pos x="335" y="141"/>
              </a:cxn>
              <a:cxn ang="0">
                <a:pos x="349" y="26"/>
              </a:cxn>
              <a:cxn ang="0">
                <a:pos x="364" y="14"/>
              </a:cxn>
              <a:cxn ang="0">
                <a:pos x="394" y="104"/>
              </a:cxn>
              <a:cxn ang="0">
                <a:pos x="407" y="309"/>
              </a:cxn>
              <a:cxn ang="0">
                <a:pos x="452" y="398"/>
              </a:cxn>
              <a:cxn ang="0">
                <a:pos x="467" y="411"/>
              </a:cxn>
              <a:cxn ang="0">
                <a:pos x="511" y="398"/>
              </a:cxn>
              <a:cxn ang="0">
                <a:pos x="554" y="411"/>
              </a:cxn>
              <a:cxn ang="0">
                <a:pos x="598" y="437"/>
              </a:cxn>
              <a:cxn ang="0">
                <a:pos x="641" y="437"/>
              </a:cxn>
              <a:cxn ang="0">
                <a:pos x="685" y="437"/>
              </a:cxn>
              <a:cxn ang="0">
                <a:pos x="728" y="437"/>
              </a:cxn>
              <a:cxn ang="0">
                <a:pos x="772" y="437"/>
              </a:cxn>
              <a:cxn ang="0">
                <a:pos x="816" y="437"/>
              </a:cxn>
              <a:cxn ang="0">
                <a:pos x="859" y="437"/>
              </a:cxn>
              <a:cxn ang="0">
                <a:pos x="903" y="437"/>
              </a:cxn>
              <a:cxn ang="0">
                <a:pos x="946" y="437"/>
              </a:cxn>
              <a:cxn ang="0">
                <a:pos x="990" y="437"/>
              </a:cxn>
              <a:cxn ang="0">
                <a:pos x="1033" y="437"/>
              </a:cxn>
              <a:cxn ang="0">
                <a:pos x="1078" y="437"/>
              </a:cxn>
              <a:cxn ang="0">
                <a:pos x="1122" y="437"/>
              </a:cxn>
              <a:cxn ang="0">
                <a:pos x="1165" y="437"/>
              </a:cxn>
              <a:cxn ang="0">
                <a:pos x="1209" y="437"/>
              </a:cxn>
              <a:cxn ang="0">
                <a:pos x="1252" y="437"/>
              </a:cxn>
              <a:cxn ang="0">
                <a:pos x="1296" y="437"/>
              </a:cxn>
              <a:cxn ang="0">
                <a:pos x="1339" y="437"/>
              </a:cxn>
              <a:cxn ang="0">
                <a:pos x="1383" y="437"/>
              </a:cxn>
              <a:cxn ang="0">
                <a:pos x="1426" y="437"/>
              </a:cxn>
              <a:cxn ang="0">
                <a:pos x="1470" y="437"/>
              </a:cxn>
              <a:cxn ang="0">
                <a:pos x="1514" y="437"/>
              </a:cxn>
            </a:cxnLst>
            <a:rect l="0" t="0" r="r" b="b"/>
            <a:pathLst>
              <a:path w="1542" h="1142">
                <a:moveTo>
                  <a:pt x="0" y="437"/>
                </a:moveTo>
                <a:lnTo>
                  <a:pt x="15" y="437"/>
                </a:lnTo>
                <a:lnTo>
                  <a:pt x="29" y="437"/>
                </a:lnTo>
                <a:lnTo>
                  <a:pt x="44" y="450"/>
                </a:lnTo>
                <a:lnTo>
                  <a:pt x="59" y="450"/>
                </a:lnTo>
                <a:lnTo>
                  <a:pt x="72" y="450"/>
                </a:lnTo>
                <a:lnTo>
                  <a:pt x="87" y="437"/>
                </a:lnTo>
                <a:lnTo>
                  <a:pt x="103" y="437"/>
                </a:lnTo>
                <a:lnTo>
                  <a:pt x="116" y="450"/>
                </a:lnTo>
                <a:lnTo>
                  <a:pt x="131" y="462"/>
                </a:lnTo>
                <a:lnTo>
                  <a:pt x="146" y="462"/>
                </a:lnTo>
                <a:lnTo>
                  <a:pt x="161" y="462"/>
                </a:lnTo>
                <a:lnTo>
                  <a:pt x="175" y="450"/>
                </a:lnTo>
                <a:lnTo>
                  <a:pt x="190" y="437"/>
                </a:lnTo>
                <a:lnTo>
                  <a:pt x="190" y="296"/>
                </a:lnTo>
                <a:lnTo>
                  <a:pt x="205" y="270"/>
                </a:lnTo>
                <a:lnTo>
                  <a:pt x="205" y="257"/>
                </a:lnTo>
                <a:lnTo>
                  <a:pt x="205" y="437"/>
                </a:lnTo>
                <a:lnTo>
                  <a:pt x="218" y="501"/>
                </a:lnTo>
                <a:lnTo>
                  <a:pt x="218" y="937"/>
                </a:lnTo>
                <a:lnTo>
                  <a:pt x="233" y="976"/>
                </a:lnTo>
                <a:lnTo>
                  <a:pt x="233" y="1142"/>
                </a:lnTo>
                <a:lnTo>
                  <a:pt x="233" y="1130"/>
                </a:lnTo>
                <a:lnTo>
                  <a:pt x="248" y="1105"/>
                </a:lnTo>
                <a:lnTo>
                  <a:pt x="248" y="655"/>
                </a:lnTo>
                <a:lnTo>
                  <a:pt x="262" y="592"/>
                </a:lnTo>
                <a:lnTo>
                  <a:pt x="262" y="372"/>
                </a:lnTo>
                <a:lnTo>
                  <a:pt x="277" y="360"/>
                </a:lnTo>
                <a:lnTo>
                  <a:pt x="277" y="282"/>
                </a:lnTo>
                <a:lnTo>
                  <a:pt x="292" y="270"/>
                </a:lnTo>
                <a:lnTo>
                  <a:pt x="292" y="245"/>
                </a:lnTo>
                <a:lnTo>
                  <a:pt x="305" y="231"/>
                </a:lnTo>
                <a:lnTo>
                  <a:pt x="305" y="206"/>
                </a:lnTo>
                <a:lnTo>
                  <a:pt x="320" y="194"/>
                </a:lnTo>
                <a:lnTo>
                  <a:pt x="320" y="155"/>
                </a:lnTo>
                <a:lnTo>
                  <a:pt x="335" y="141"/>
                </a:lnTo>
                <a:lnTo>
                  <a:pt x="335" y="78"/>
                </a:lnTo>
                <a:lnTo>
                  <a:pt x="349" y="65"/>
                </a:lnTo>
                <a:lnTo>
                  <a:pt x="349" y="26"/>
                </a:lnTo>
                <a:lnTo>
                  <a:pt x="364" y="14"/>
                </a:lnTo>
                <a:lnTo>
                  <a:pt x="364" y="0"/>
                </a:lnTo>
                <a:lnTo>
                  <a:pt x="364" y="14"/>
                </a:lnTo>
                <a:lnTo>
                  <a:pt x="379" y="26"/>
                </a:lnTo>
                <a:lnTo>
                  <a:pt x="379" y="90"/>
                </a:lnTo>
                <a:lnTo>
                  <a:pt x="394" y="104"/>
                </a:lnTo>
                <a:lnTo>
                  <a:pt x="394" y="219"/>
                </a:lnTo>
                <a:lnTo>
                  <a:pt x="407" y="231"/>
                </a:lnTo>
                <a:lnTo>
                  <a:pt x="407" y="309"/>
                </a:lnTo>
                <a:lnTo>
                  <a:pt x="422" y="321"/>
                </a:lnTo>
                <a:lnTo>
                  <a:pt x="422" y="372"/>
                </a:lnTo>
                <a:lnTo>
                  <a:pt x="452" y="398"/>
                </a:lnTo>
                <a:lnTo>
                  <a:pt x="437" y="398"/>
                </a:lnTo>
                <a:lnTo>
                  <a:pt x="452" y="398"/>
                </a:lnTo>
                <a:lnTo>
                  <a:pt x="467" y="411"/>
                </a:lnTo>
                <a:lnTo>
                  <a:pt x="481" y="411"/>
                </a:lnTo>
                <a:lnTo>
                  <a:pt x="496" y="411"/>
                </a:lnTo>
                <a:lnTo>
                  <a:pt x="511" y="398"/>
                </a:lnTo>
                <a:lnTo>
                  <a:pt x="524" y="398"/>
                </a:lnTo>
                <a:lnTo>
                  <a:pt x="539" y="411"/>
                </a:lnTo>
                <a:lnTo>
                  <a:pt x="554" y="411"/>
                </a:lnTo>
                <a:lnTo>
                  <a:pt x="568" y="423"/>
                </a:lnTo>
                <a:lnTo>
                  <a:pt x="583" y="423"/>
                </a:lnTo>
                <a:lnTo>
                  <a:pt x="598" y="437"/>
                </a:lnTo>
                <a:lnTo>
                  <a:pt x="613" y="437"/>
                </a:lnTo>
                <a:lnTo>
                  <a:pt x="626" y="437"/>
                </a:lnTo>
                <a:lnTo>
                  <a:pt x="641" y="437"/>
                </a:lnTo>
                <a:lnTo>
                  <a:pt x="656" y="437"/>
                </a:lnTo>
                <a:lnTo>
                  <a:pt x="670" y="437"/>
                </a:lnTo>
                <a:lnTo>
                  <a:pt x="685" y="437"/>
                </a:lnTo>
                <a:lnTo>
                  <a:pt x="700" y="437"/>
                </a:lnTo>
                <a:lnTo>
                  <a:pt x="713" y="437"/>
                </a:lnTo>
                <a:lnTo>
                  <a:pt x="728" y="437"/>
                </a:lnTo>
                <a:lnTo>
                  <a:pt x="743" y="437"/>
                </a:lnTo>
                <a:lnTo>
                  <a:pt x="757" y="437"/>
                </a:lnTo>
                <a:lnTo>
                  <a:pt x="772" y="437"/>
                </a:lnTo>
                <a:lnTo>
                  <a:pt x="787" y="437"/>
                </a:lnTo>
                <a:lnTo>
                  <a:pt x="801" y="437"/>
                </a:lnTo>
                <a:lnTo>
                  <a:pt x="816" y="437"/>
                </a:lnTo>
                <a:lnTo>
                  <a:pt x="831" y="437"/>
                </a:lnTo>
                <a:lnTo>
                  <a:pt x="846" y="437"/>
                </a:lnTo>
                <a:lnTo>
                  <a:pt x="859" y="437"/>
                </a:lnTo>
                <a:lnTo>
                  <a:pt x="874" y="437"/>
                </a:lnTo>
                <a:lnTo>
                  <a:pt x="889" y="437"/>
                </a:lnTo>
                <a:lnTo>
                  <a:pt x="903" y="437"/>
                </a:lnTo>
                <a:lnTo>
                  <a:pt x="918" y="437"/>
                </a:lnTo>
                <a:lnTo>
                  <a:pt x="933" y="437"/>
                </a:lnTo>
                <a:lnTo>
                  <a:pt x="946" y="437"/>
                </a:lnTo>
                <a:lnTo>
                  <a:pt x="961" y="437"/>
                </a:lnTo>
                <a:lnTo>
                  <a:pt x="976" y="437"/>
                </a:lnTo>
                <a:lnTo>
                  <a:pt x="990" y="437"/>
                </a:lnTo>
                <a:lnTo>
                  <a:pt x="1005" y="437"/>
                </a:lnTo>
                <a:lnTo>
                  <a:pt x="1020" y="437"/>
                </a:lnTo>
                <a:lnTo>
                  <a:pt x="1033" y="437"/>
                </a:lnTo>
                <a:lnTo>
                  <a:pt x="1048" y="437"/>
                </a:lnTo>
                <a:lnTo>
                  <a:pt x="1063" y="437"/>
                </a:lnTo>
                <a:lnTo>
                  <a:pt x="1078" y="437"/>
                </a:lnTo>
                <a:lnTo>
                  <a:pt x="1092" y="437"/>
                </a:lnTo>
                <a:lnTo>
                  <a:pt x="1107" y="437"/>
                </a:lnTo>
                <a:lnTo>
                  <a:pt x="1122" y="437"/>
                </a:lnTo>
                <a:lnTo>
                  <a:pt x="1135" y="437"/>
                </a:lnTo>
                <a:lnTo>
                  <a:pt x="1150" y="437"/>
                </a:lnTo>
                <a:lnTo>
                  <a:pt x="1165" y="437"/>
                </a:lnTo>
                <a:lnTo>
                  <a:pt x="1179" y="437"/>
                </a:lnTo>
                <a:lnTo>
                  <a:pt x="1194" y="437"/>
                </a:lnTo>
                <a:lnTo>
                  <a:pt x="1209" y="437"/>
                </a:lnTo>
                <a:lnTo>
                  <a:pt x="1222" y="437"/>
                </a:lnTo>
                <a:lnTo>
                  <a:pt x="1237" y="437"/>
                </a:lnTo>
                <a:lnTo>
                  <a:pt x="1252" y="437"/>
                </a:lnTo>
                <a:lnTo>
                  <a:pt x="1266" y="437"/>
                </a:lnTo>
                <a:lnTo>
                  <a:pt x="1281" y="437"/>
                </a:lnTo>
                <a:lnTo>
                  <a:pt x="1296" y="437"/>
                </a:lnTo>
                <a:lnTo>
                  <a:pt x="1311" y="437"/>
                </a:lnTo>
                <a:lnTo>
                  <a:pt x="1324" y="437"/>
                </a:lnTo>
                <a:lnTo>
                  <a:pt x="1339" y="437"/>
                </a:lnTo>
                <a:lnTo>
                  <a:pt x="1354" y="437"/>
                </a:lnTo>
                <a:lnTo>
                  <a:pt x="1368" y="437"/>
                </a:lnTo>
                <a:lnTo>
                  <a:pt x="1383" y="437"/>
                </a:lnTo>
                <a:lnTo>
                  <a:pt x="1398" y="437"/>
                </a:lnTo>
                <a:lnTo>
                  <a:pt x="1411" y="437"/>
                </a:lnTo>
                <a:lnTo>
                  <a:pt x="1426" y="437"/>
                </a:lnTo>
                <a:lnTo>
                  <a:pt x="1441" y="437"/>
                </a:lnTo>
                <a:lnTo>
                  <a:pt x="1455" y="437"/>
                </a:lnTo>
                <a:lnTo>
                  <a:pt x="1470" y="437"/>
                </a:lnTo>
                <a:lnTo>
                  <a:pt x="1485" y="437"/>
                </a:lnTo>
                <a:lnTo>
                  <a:pt x="1499" y="437"/>
                </a:lnTo>
                <a:lnTo>
                  <a:pt x="1514" y="437"/>
                </a:lnTo>
                <a:lnTo>
                  <a:pt x="1529" y="437"/>
                </a:lnTo>
                <a:lnTo>
                  <a:pt x="1542" y="437"/>
                </a:lnTo>
              </a:path>
            </a:pathLst>
          </a:custGeom>
          <a:noFill/>
          <a:ln w="254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872" name="Freeform 64"/>
          <p:cNvSpPr>
            <a:spLocks/>
          </p:cNvSpPr>
          <p:nvPr/>
        </p:nvSpPr>
        <p:spPr bwMode="auto">
          <a:xfrm>
            <a:off x="4724400" y="5638800"/>
            <a:ext cx="1863725" cy="885825"/>
          </a:xfrm>
          <a:custGeom>
            <a:avLst/>
            <a:gdLst/>
            <a:ahLst/>
            <a:cxnLst>
              <a:cxn ang="0">
                <a:pos x="30" y="411"/>
              </a:cxn>
              <a:cxn ang="0">
                <a:pos x="74" y="423"/>
              </a:cxn>
              <a:cxn ang="0">
                <a:pos x="117" y="411"/>
              </a:cxn>
              <a:cxn ang="0">
                <a:pos x="161" y="436"/>
              </a:cxn>
              <a:cxn ang="0">
                <a:pos x="204" y="423"/>
              </a:cxn>
              <a:cxn ang="0">
                <a:pos x="219" y="231"/>
              </a:cxn>
              <a:cxn ang="0">
                <a:pos x="248" y="668"/>
              </a:cxn>
              <a:cxn ang="0">
                <a:pos x="263" y="1091"/>
              </a:cxn>
              <a:cxn ang="0">
                <a:pos x="278" y="474"/>
              </a:cxn>
              <a:cxn ang="0">
                <a:pos x="306" y="282"/>
              </a:cxn>
              <a:cxn ang="0">
                <a:pos x="321" y="205"/>
              </a:cxn>
              <a:cxn ang="0">
                <a:pos x="350" y="154"/>
              </a:cxn>
              <a:cxn ang="0">
                <a:pos x="365" y="39"/>
              </a:cxn>
              <a:cxn ang="0">
                <a:pos x="408" y="25"/>
              </a:cxn>
              <a:cxn ang="0">
                <a:pos x="422" y="244"/>
              </a:cxn>
              <a:cxn ang="0">
                <a:pos x="452" y="333"/>
              </a:cxn>
              <a:cxn ang="0">
                <a:pos x="480" y="385"/>
              </a:cxn>
              <a:cxn ang="0">
                <a:pos x="524" y="385"/>
              </a:cxn>
              <a:cxn ang="0">
                <a:pos x="567" y="385"/>
              </a:cxn>
              <a:cxn ang="0">
                <a:pos x="611" y="411"/>
              </a:cxn>
              <a:cxn ang="0">
                <a:pos x="655" y="423"/>
              </a:cxn>
              <a:cxn ang="0">
                <a:pos x="698" y="423"/>
              </a:cxn>
              <a:cxn ang="0">
                <a:pos x="743" y="436"/>
              </a:cxn>
              <a:cxn ang="0">
                <a:pos x="787" y="423"/>
              </a:cxn>
              <a:cxn ang="0">
                <a:pos x="830" y="423"/>
              </a:cxn>
              <a:cxn ang="0">
                <a:pos x="874" y="436"/>
              </a:cxn>
              <a:cxn ang="0">
                <a:pos x="902" y="295"/>
              </a:cxn>
              <a:cxn ang="0">
                <a:pos x="917" y="321"/>
              </a:cxn>
              <a:cxn ang="0">
                <a:pos x="946" y="924"/>
              </a:cxn>
              <a:cxn ang="0">
                <a:pos x="961" y="732"/>
              </a:cxn>
              <a:cxn ang="0">
                <a:pos x="989" y="346"/>
              </a:cxn>
              <a:cxn ang="0">
                <a:pos x="1004" y="231"/>
              </a:cxn>
              <a:cxn ang="0">
                <a:pos x="1033" y="166"/>
              </a:cxn>
              <a:cxn ang="0">
                <a:pos x="1048" y="64"/>
              </a:cxn>
              <a:cxn ang="0">
                <a:pos x="1076" y="0"/>
              </a:cxn>
              <a:cxn ang="0">
                <a:pos x="1106" y="64"/>
              </a:cxn>
              <a:cxn ang="0">
                <a:pos x="1120" y="282"/>
              </a:cxn>
              <a:cxn ang="0">
                <a:pos x="1163" y="360"/>
              </a:cxn>
              <a:cxn ang="0">
                <a:pos x="1193" y="372"/>
              </a:cxn>
              <a:cxn ang="0">
                <a:pos x="1237" y="360"/>
              </a:cxn>
              <a:cxn ang="0">
                <a:pos x="1280" y="385"/>
              </a:cxn>
              <a:cxn ang="0">
                <a:pos x="1324" y="397"/>
              </a:cxn>
            </a:cxnLst>
            <a:rect l="0" t="0" r="r" b="b"/>
            <a:pathLst>
              <a:path w="1353" h="1116">
                <a:moveTo>
                  <a:pt x="0" y="411"/>
                </a:moveTo>
                <a:lnTo>
                  <a:pt x="15" y="411"/>
                </a:lnTo>
                <a:lnTo>
                  <a:pt x="30" y="411"/>
                </a:lnTo>
                <a:lnTo>
                  <a:pt x="45" y="423"/>
                </a:lnTo>
                <a:lnTo>
                  <a:pt x="59" y="423"/>
                </a:lnTo>
                <a:lnTo>
                  <a:pt x="74" y="423"/>
                </a:lnTo>
                <a:lnTo>
                  <a:pt x="89" y="423"/>
                </a:lnTo>
                <a:lnTo>
                  <a:pt x="102" y="411"/>
                </a:lnTo>
                <a:lnTo>
                  <a:pt x="117" y="411"/>
                </a:lnTo>
                <a:lnTo>
                  <a:pt x="132" y="411"/>
                </a:lnTo>
                <a:lnTo>
                  <a:pt x="146" y="423"/>
                </a:lnTo>
                <a:lnTo>
                  <a:pt x="161" y="436"/>
                </a:lnTo>
                <a:lnTo>
                  <a:pt x="176" y="436"/>
                </a:lnTo>
                <a:lnTo>
                  <a:pt x="189" y="436"/>
                </a:lnTo>
                <a:lnTo>
                  <a:pt x="204" y="423"/>
                </a:lnTo>
                <a:lnTo>
                  <a:pt x="204" y="372"/>
                </a:lnTo>
                <a:lnTo>
                  <a:pt x="219" y="346"/>
                </a:lnTo>
                <a:lnTo>
                  <a:pt x="219" y="231"/>
                </a:lnTo>
                <a:lnTo>
                  <a:pt x="233" y="231"/>
                </a:lnTo>
                <a:lnTo>
                  <a:pt x="233" y="603"/>
                </a:lnTo>
                <a:lnTo>
                  <a:pt x="248" y="668"/>
                </a:lnTo>
                <a:lnTo>
                  <a:pt x="248" y="1014"/>
                </a:lnTo>
                <a:lnTo>
                  <a:pt x="263" y="1052"/>
                </a:lnTo>
                <a:lnTo>
                  <a:pt x="263" y="1091"/>
                </a:lnTo>
                <a:lnTo>
                  <a:pt x="263" y="975"/>
                </a:lnTo>
                <a:lnTo>
                  <a:pt x="278" y="911"/>
                </a:lnTo>
                <a:lnTo>
                  <a:pt x="278" y="474"/>
                </a:lnTo>
                <a:lnTo>
                  <a:pt x="291" y="448"/>
                </a:lnTo>
                <a:lnTo>
                  <a:pt x="291" y="295"/>
                </a:lnTo>
                <a:lnTo>
                  <a:pt x="306" y="282"/>
                </a:lnTo>
                <a:lnTo>
                  <a:pt x="306" y="244"/>
                </a:lnTo>
                <a:lnTo>
                  <a:pt x="321" y="231"/>
                </a:lnTo>
                <a:lnTo>
                  <a:pt x="321" y="205"/>
                </a:lnTo>
                <a:lnTo>
                  <a:pt x="335" y="192"/>
                </a:lnTo>
                <a:lnTo>
                  <a:pt x="335" y="166"/>
                </a:lnTo>
                <a:lnTo>
                  <a:pt x="350" y="154"/>
                </a:lnTo>
                <a:lnTo>
                  <a:pt x="350" y="102"/>
                </a:lnTo>
                <a:lnTo>
                  <a:pt x="365" y="90"/>
                </a:lnTo>
                <a:lnTo>
                  <a:pt x="365" y="39"/>
                </a:lnTo>
                <a:lnTo>
                  <a:pt x="378" y="25"/>
                </a:lnTo>
                <a:lnTo>
                  <a:pt x="378" y="0"/>
                </a:lnTo>
                <a:lnTo>
                  <a:pt x="408" y="25"/>
                </a:lnTo>
                <a:lnTo>
                  <a:pt x="408" y="115"/>
                </a:lnTo>
                <a:lnTo>
                  <a:pt x="422" y="141"/>
                </a:lnTo>
                <a:lnTo>
                  <a:pt x="422" y="244"/>
                </a:lnTo>
                <a:lnTo>
                  <a:pt x="437" y="256"/>
                </a:lnTo>
                <a:lnTo>
                  <a:pt x="437" y="321"/>
                </a:lnTo>
                <a:lnTo>
                  <a:pt x="452" y="333"/>
                </a:lnTo>
                <a:lnTo>
                  <a:pt x="452" y="360"/>
                </a:lnTo>
                <a:lnTo>
                  <a:pt x="465" y="372"/>
                </a:lnTo>
                <a:lnTo>
                  <a:pt x="480" y="385"/>
                </a:lnTo>
                <a:lnTo>
                  <a:pt x="495" y="397"/>
                </a:lnTo>
                <a:lnTo>
                  <a:pt x="510" y="397"/>
                </a:lnTo>
                <a:lnTo>
                  <a:pt x="524" y="385"/>
                </a:lnTo>
                <a:lnTo>
                  <a:pt x="539" y="385"/>
                </a:lnTo>
                <a:lnTo>
                  <a:pt x="554" y="385"/>
                </a:lnTo>
                <a:lnTo>
                  <a:pt x="567" y="385"/>
                </a:lnTo>
                <a:lnTo>
                  <a:pt x="582" y="397"/>
                </a:lnTo>
                <a:lnTo>
                  <a:pt x="597" y="411"/>
                </a:lnTo>
                <a:lnTo>
                  <a:pt x="611" y="411"/>
                </a:lnTo>
                <a:lnTo>
                  <a:pt x="626" y="411"/>
                </a:lnTo>
                <a:lnTo>
                  <a:pt x="641" y="423"/>
                </a:lnTo>
                <a:lnTo>
                  <a:pt x="655" y="423"/>
                </a:lnTo>
                <a:lnTo>
                  <a:pt x="670" y="423"/>
                </a:lnTo>
                <a:lnTo>
                  <a:pt x="685" y="423"/>
                </a:lnTo>
                <a:lnTo>
                  <a:pt x="698" y="423"/>
                </a:lnTo>
                <a:lnTo>
                  <a:pt x="713" y="423"/>
                </a:lnTo>
                <a:lnTo>
                  <a:pt x="728" y="423"/>
                </a:lnTo>
                <a:lnTo>
                  <a:pt x="743" y="436"/>
                </a:lnTo>
                <a:lnTo>
                  <a:pt x="757" y="436"/>
                </a:lnTo>
                <a:lnTo>
                  <a:pt x="772" y="436"/>
                </a:lnTo>
                <a:lnTo>
                  <a:pt x="787" y="423"/>
                </a:lnTo>
                <a:lnTo>
                  <a:pt x="800" y="423"/>
                </a:lnTo>
                <a:lnTo>
                  <a:pt x="815" y="423"/>
                </a:lnTo>
                <a:lnTo>
                  <a:pt x="830" y="423"/>
                </a:lnTo>
                <a:lnTo>
                  <a:pt x="844" y="436"/>
                </a:lnTo>
                <a:lnTo>
                  <a:pt x="859" y="436"/>
                </a:lnTo>
                <a:lnTo>
                  <a:pt x="874" y="436"/>
                </a:lnTo>
                <a:lnTo>
                  <a:pt x="887" y="423"/>
                </a:lnTo>
                <a:lnTo>
                  <a:pt x="902" y="411"/>
                </a:lnTo>
                <a:lnTo>
                  <a:pt x="902" y="295"/>
                </a:lnTo>
                <a:lnTo>
                  <a:pt x="917" y="270"/>
                </a:lnTo>
                <a:lnTo>
                  <a:pt x="917" y="231"/>
                </a:lnTo>
                <a:lnTo>
                  <a:pt x="917" y="321"/>
                </a:lnTo>
                <a:lnTo>
                  <a:pt x="931" y="385"/>
                </a:lnTo>
                <a:lnTo>
                  <a:pt x="931" y="885"/>
                </a:lnTo>
                <a:lnTo>
                  <a:pt x="946" y="924"/>
                </a:lnTo>
                <a:lnTo>
                  <a:pt x="946" y="1116"/>
                </a:lnTo>
                <a:lnTo>
                  <a:pt x="961" y="1116"/>
                </a:lnTo>
                <a:lnTo>
                  <a:pt x="961" y="732"/>
                </a:lnTo>
                <a:lnTo>
                  <a:pt x="974" y="654"/>
                </a:lnTo>
                <a:lnTo>
                  <a:pt x="974" y="360"/>
                </a:lnTo>
                <a:lnTo>
                  <a:pt x="989" y="346"/>
                </a:lnTo>
                <a:lnTo>
                  <a:pt x="989" y="270"/>
                </a:lnTo>
                <a:lnTo>
                  <a:pt x="1004" y="256"/>
                </a:lnTo>
                <a:lnTo>
                  <a:pt x="1004" y="231"/>
                </a:lnTo>
                <a:lnTo>
                  <a:pt x="1019" y="217"/>
                </a:lnTo>
                <a:lnTo>
                  <a:pt x="1019" y="180"/>
                </a:lnTo>
                <a:lnTo>
                  <a:pt x="1033" y="166"/>
                </a:lnTo>
                <a:lnTo>
                  <a:pt x="1033" y="129"/>
                </a:lnTo>
                <a:lnTo>
                  <a:pt x="1048" y="115"/>
                </a:lnTo>
                <a:lnTo>
                  <a:pt x="1048" y="64"/>
                </a:lnTo>
                <a:lnTo>
                  <a:pt x="1063" y="51"/>
                </a:lnTo>
                <a:lnTo>
                  <a:pt x="1063" y="13"/>
                </a:lnTo>
                <a:lnTo>
                  <a:pt x="1076" y="0"/>
                </a:lnTo>
                <a:lnTo>
                  <a:pt x="1091" y="13"/>
                </a:lnTo>
                <a:lnTo>
                  <a:pt x="1091" y="51"/>
                </a:lnTo>
                <a:lnTo>
                  <a:pt x="1106" y="64"/>
                </a:lnTo>
                <a:lnTo>
                  <a:pt x="1106" y="166"/>
                </a:lnTo>
                <a:lnTo>
                  <a:pt x="1120" y="180"/>
                </a:lnTo>
                <a:lnTo>
                  <a:pt x="1120" y="282"/>
                </a:lnTo>
                <a:lnTo>
                  <a:pt x="1135" y="295"/>
                </a:lnTo>
                <a:lnTo>
                  <a:pt x="1135" y="333"/>
                </a:lnTo>
                <a:lnTo>
                  <a:pt x="1163" y="360"/>
                </a:lnTo>
                <a:lnTo>
                  <a:pt x="1163" y="372"/>
                </a:lnTo>
                <a:lnTo>
                  <a:pt x="1178" y="372"/>
                </a:lnTo>
                <a:lnTo>
                  <a:pt x="1193" y="372"/>
                </a:lnTo>
                <a:lnTo>
                  <a:pt x="1207" y="372"/>
                </a:lnTo>
                <a:lnTo>
                  <a:pt x="1222" y="360"/>
                </a:lnTo>
                <a:lnTo>
                  <a:pt x="1237" y="360"/>
                </a:lnTo>
                <a:lnTo>
                  <a:pt x="1252" y="360"/>
                </a:lnTo>
                <a:lnTo>
                  <a:pt x="1265" y="372"/>
                </a:lnTo>
                <a:lnTo>
                  <a:pt x="1280" y="385"/>
                </a:lnTo>
                <a:lnTo>
                  <a:pt x="1296" y="385"/>
                </a:lnTo>
                <a:lnTo>
                  <a:pt x="1309" y="397"/>
                </a:lnTo>
                <a:lnTo>
                  <a:pt x="1324" y="397"/>
                </a:lnTo>
                <a:lnTo>
                  <a:pt x="1339" y="397"/>
                </a:lnTo>
                <a:lnTo>
                  <a:pt x="1353" y="411"/>
                </a:lnTo>
              </a:path>
            </a:pathLst>
          </a:custGeom>
          <a:noFill/>
          <a:ln w="254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874" name="Rectangle 66"/>
          <p:cNvSpPr>
            <a:spLocks noChangeArrowheads="1"/>
          </p:cNvSpPr>
          <p:nvPr/>
        </p:nvSpPr>
        <p:spPr bwMode="auto">
          <a:xfrm>
            <a:off x="2133600" y="5181600"/>
            <a:ext cx="2738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Calibri Light"/>
              </a:rPr>
              <a:t>Novelty Detection</a:t>
            </a:r>
          </a:p>
        </p:txBody>
      </p:sp>
      <p:sp>
        <p:nvSpPr>
          <p:cNvPr id="247875" name="Rectangle 67"/>
          <p:cNvSpPr>
            <a:spLocks noChangeArrowheads="1"/>
          </p:cNvSpPr>
          <p:nvPr/>
        </p:nvSpPr>
        <p:spPr bwMode="auto">
          <a:xfrm>
            <a:off x="5867400" y="3124200"/>
            <a:ext cx="2590800" cy="1676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7879" name="Picture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657600"/>
            <a:ext cx="1752600" cy="10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7877" name="Rectangle 69"/>
          <p:cNvSpPr>
            <a:spLocks noChangeArrowheads="1"/>
          </p:cNvSpPr>
          <p:nvPr/>
        </p:nvSpPr>
        <p:spPr bwMode="auto">
          <a:xfrm>
            <a:off x="6172200" y="3124200"/>
            <a:ext cx="1730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Calibri Light"/>
              </a:rPr>
              <a:t>Visualization</a:t>
            </a:r>
          </a:p>
        </p:txBody>
      </p:sp>
    </p:spTree>
    <p:extLst>
      <p:ext uri="{BB962C8B-B14F-4D97-AF65-F5344CB8AC3E}">
        <p14:creationId xmlns:p14="http://schemas.microsoft.com/office/powerpoint/2010/main" val="18535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770813" cy="3657600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>
                <a:latin typeface="Calibri Light"/>
                <a:cs typeface="Calibri Light"/>
              </a:rPr>
              <a:t>1. Time series data are large databases</a:t>
            </a:r>
            <a:br>
              <a:rPr lang="en-US" sz="2700" dirty="0" smtClean="0">
                <a:latin typeface="Calibri Light"/>
                <a:cs typeface="Calibri Light"/>
              </a:rPr>
            </a:br>
            <a:r>
              <a:rPr lang="en-US" sz="2700" dirty="0" smtClean="0">
                <a:latin typeface="Calibri Light"/>
                <a:cs typeface="Calibri Light"/>
              </a:rPr>
              <a:t>2. All of these techniques require </a:t>
            </a:r>
            <a:r>
              <a:rPr lang="en-US" sz="2700" b="1" dirty="0" smtClean="0">
                <a:latin typeface="Calibri Light"/>
                <a:cs typeface="Calibri Light"/>
              </a:rPr>
              <a:t>similarity</a:t>
            </a:r>
            <a:r>
              <a:rPr lang="en-US" sz="2700" dirty="0" smtClean="0">
                <a:latin typeface="Calibri Light"/>
                <a:cs typeface="Calibri Light"/>
              </a:rPr>
              <a:t> matching</a:t>
            </a:r>
            <a:br>
              <a:rPr lang="en-US" sz="2700" dirty="0" smtClean="0">
                <a:latin typeface="Calibri Light"/>
                <a:cs typeface="Calibri Light"/>
              </a:rPr>
            </a:br>
            <a:r>
              <a:rPr lang="en-US" sz="2700" dirty="0" smtClean="0">
                <a:latin typeface="Calibri Light"/>
                <a:cs typeface="Calibri Light"/>
              </a:rPr>
              <a:t>3. Most data require a degree of subjectivity</a:t>
            </a:r>
            <a:br>
              <a:rPr lang="en-US" sz="2700" dirty="0" smtClean="0">
                <a:latin typeface="Calibri Light"/>
                <a:cs typeface="Calibri Light"/>
              </a:rPr>
            </a:br>
            <a:r>
              <a:rPr lang="en-US" sz="2700" dirty="0" smtClean="0">
                <a:latin typeface="Calibri Light"/>
                <a:cs typeface="Calibri Light"/>
              </a:rPr>
              <a:t>4. Data formats differ, sampling rates differ, there is 	often noise</a:t>
            </a:r>
            <a:br>
              <a:rPr lang="en-US" sz="2700" dirty="0" smtClean="0">
                <a:latin typeface="Calibri Light"/>
                <a:cs typeface="Calibri Light"/>
              </a:rPr>
            </a:br>
            <a:r>
              <a:rPr lang="en-US" sz="2700" dirty="0" smtClean="0">
                <a:latin typeface="Calibri Light"/>
                <a:cs typeface="Calibri Light"/>
              </a:rPr>
              <a:t>5. Need algorithms that can search for patterns quickly</a:t>
            </a:r>
            <a:br>
              <a:rPr lang="en-US" sz="2700" dirty="0" smtClean="0">
                <a:latin typeface="Calibri Light"/>
                <a:cs typeface="Calibri Light"/>
              </a:rPr>
            </a:br>
            <a:r>
              <a:rPr lang="en-US" sz="2700" dirty="0">
                <a:latin typeface="Calibri Light"/>
                <a:cs typeface="Calibri Light"/>
              </a:rPr>
              <a:t/>
            </a:r>
            <a:br>
              <a:rPr lang="en-US" sz="2700" dirty="0">
                <a:latin typeface="Calibri Light"/>
                <a:cs typeface="Calibri Light"/>
              </a:rPr>
            </a:br>
            <a:r>
              <a:rPr lang="en-US" sz="2700" dirty="0">
                <a:latin typeface="Calibri Light"/>
                <a:cs typeface="Calibri Light"/>
              </a:rPr>
              <a:t> </a:t>
            </a:r>
            <a:r>
              <a:rPr lang="en-US" sz="2700" dirty="0" smtClean="0">
                <a:latin typeface="Calibri Light"/>
                <a:cs typeface="Calibri Light"/>
              </a:rPr>
              <a:t>                                      </a:t>
            </a:r>
            <a:r>
              <a:rPr lang="is-IS" sz="2800" dirty="0" smtClean="0">
                <a:latin typeface="Calibri Light"/>
                <a:cs typeface="Calibri Light"/>
              </a:rPr>
              <a:t>…</a:t>
            </a:r>
            <a:r>
              <a:rPr lang="en-US" sz="2800" dirty="0" smtClean="0">
                <a:latin typeface="Calibri Light"/>
                <a:cs typeface="Calibri Light"/>
              </a:rPr>
              <a:t>How do we define </a:t>
            </a:r>
            <a:r>
              <a:rPr lang="en-US" sz="2800" b="1" dirty="0" smtClean="0">
                <a:latin typeface="Calibri Light"/>
                <a:cs typeface="Calibri Light"/>
              </a:rPr>
              <a:t>similar</a:t>
            </a:r>
            <a:r>
              <a:rPr lang="en-US" sz="2800" dirty="0" smtClean="0">
                <a:latin typeface="Calibri Light"/>
                <a:cs typeface="Calibri Light"/>
              </a:rPr>
              <a:t>???</a:t>
            </a:r>
            <a:endParaRPr lang="en-US" sz="2800" dirty="0">
              <a:latin typeface="Calibri Light"/>
              <a:cs typeface="Calibri Ligh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770813" cy="9457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alibri Light"/>
                <a:cs typeface="Calibri Light"/>
              </a:rPr>
              <a:t>Why is analyzing time series data hard?</a:t>
            </a:r>
            <a:endParaRPr lang="en-US" sz="36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38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2051"/>
          <p:cNvSpPr>
            <a:spLocks noChangeArrowheads="1"/>
          </p:cNvSpPr>
          <p:nvPr/>
        </p:nvSpPr>
        <p:spPr bwMode="auto">
          <a:xfrm>
            <a:off x="609600" y="17888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Calibri Light"/>
              </a:rPr>
              <a:t>What is Similarity?</a:t>
            </a:r>
          </a:p>
        </p:txBody>
      </p:sp>
      <p:sp>
        <p:nvSpPr>
          <p:cNvPr id="193540" name="Text Box 2052"/>
          <p:cNvSpPr txBox="1">
            <a:spLocks noChangeArrowheads="1"/>
          </p:cNvSpPr>
          <p:nvPr/>
        </p:nvSpPr>
        <p:spPr bwMode="auto">
          <a:xfrm>
            <a:off x="457200" y="838200"/>
            <a:ext cx="7977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400" dirty="0">
                <a:latin typeface="Calibri Light"/>
                <a:cs typeface="Calibri Light"/>
              </a:rPr>
              <a:t>The quality or state of being similar; likeness; resemblance; as, a similarity of </a:t>
            </a:r>
            <a:r>
              <a:rPr lang="en-US" sz="2400" dirty="0" smtClean="0">
                <a:latin typeface="Calibri Light"/>
                <a:cs typeface="Calibri Light"/>
              </a:rPr>
              <a:t>features*. </a:t>
            </a:r>
            <a:endParaRPr lang="en-US" sz="2400" dirty="0">
              <a:latin typeface="Calibri Light"/>
              <a:cs typeface="Calibri Light"/>
            </a:endParaRPr>
          </a:p>
        </p:txBody>
      </p:sp>
      <p:sp>
        <p:nvSpPr>
          <p:cNvPr id="193541" name="Text Box 2053"/>
          <p:cNvSpPr txBox="1">
            <a:spLocks noChangeArrowheads="1"/>
          </p:cNvSpPr>
          <p:nvPr/>
        </p:nvSpPr>
        <p:spPr bwMode="auto">
          <a:xfrm>
            <a:off x="6858000" y="2257425"/>
            <a:ext cx="2209800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n-US" sz="1600" dirty="0">
                <a:latin typeface="Calibri Light"/>
                <a:cs typeface="Calibri Light"/>
              </a:rPr>
              <a:t>Similarity is hard to define, but… </a:t>
            </a:r>
          </a:p>
          <a:p>
            <a:pPr algn="l" eaLnBrk="1" hangingPunct="1"/>
            <a:r>
              <a:rPr lang="en-US" sz="1600" dirty="0">
                <a:latin typeface="Calibri Light"/>
                <a:cs typeface="Calibri Light"/>
              </a:rPr>
              <a:t>“We know it when we see it”</a:t>
            </a:r>
          </a:p>
          <a:p>
            <a:pPr algn="l" eaLnBrk="1" hangingPunct="1"/>
            <a:endParaRPr lang="en-US" sz="1600" dirty="0">
              <a:latin typeface="Calibri Light"/>
              <a:cs typeface="Calibri Light"/>
            </a:endParaRPr>
          </a:p>
          <a:p>
            <a:pPr algn="l" eaLnBrk="1" hangingPunct="1"/>
            <a:r>
              <a:rPr lang="en-US" sz="1600" dirty="0">
                <a:latin typeface="Calibri Light"/>
                <a:cs typeface="Calibri Light"/>
              </a:rPr>
              <a:t>The real meaning of similarity is a philosophical question. </a:t>
            </a:r>
          </a:p>
          <a:p>
            <a:pPr algn="l" eaLnBrk="1" hangingPunct="1"/>
            <a:endParaRPr lang="en-US" sz="1600" dirty="0">
              <a:latin typeface="Calibri Light"/>
              <a:cs typeface="Calibri Light"/>
            </a:endParaRPr>
          </a:p>
          <a:p>
            <a:pPr algn="l" eaLnBrk="1" hangingPunct="1"/>
            <a:r>
              <a:rPr lang="en-US" sz="1600" dirty="0">
                <a:latin typeface="Calibri Light"/>
                <a:cs typeface="Calibri Light"/>
              </a:rPr>
              <a:t>We </a:t>
            </a:r>
            <a:r>
              <a:rPr lang="en-US" sz="1600" dirty="0" smtClean="0">
                <a:latin typeface="Calibri Light"/>
                <a:cs typeface="Calibri Light"/>
              </a:rPr>
              <a:t>need a </a:t>
            </a:r>
            <a:r>
              <a:rPr lang="en-US" sz="1600" dirty="0">
                <a:latin typeface="Calibri Light"/>
                <a:cs typeface="Calibri Light"/>
              </a:rPr>
              <a:t>more </a:t>
            </a:r>
            <a:r>
              <a:rPr lang="en-US" sz="1600" dirty="0" smtClean="0">
                <a:latin typeface="Calibri Light"/>
                <a:cs typeface="Calibri Light"/>
              </a:rPr>
              <a:t>objective </a:t>
            </a:r>
            <a:r>
              <a:rPr lang="en-US" sz="1600" dirty="0">
                <a:latin typeface="Calibri Light"/>
                <a:cs typeface="Calibri Light"/>
              </a:rPr>
              <a:t>approach.  </a:t>
            </a:r>
          </a:p>
        </p:txBody>
      </p:sp>
      <p:pic>
        <p:nvPicPr>
          <p:cNvPr id="193542" name="Picture 2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2" y="1905000"/>
            <a:ext cx="680085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3543" name="Text Box 2055"/>
          <p:cNvSpPr txBox="1">
            <a:spLocks noChangeArrowheads="1"/>
          </p:cNvSpPr>
          <p:nvPr/>
        </p:nvSpPr>
        <p:spPr bwMode="auto">
          <a:xfrm>
            <a:off x="7086600" y="6400800"/>
            <a:ext cx="205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i="1" dirty="0" smtClean="0">
                <a:latin typeface="Calibri Light"/>
                <a:cs typeface="Calibri Light"/>
              </a:rPr>
              <a:t>*Webster's </a:t>
            </a:r>
            <a:r>
              <a:rPr lang="en-US" sz="1600" i="1" dirty="0">
                <a:latin typeface="Calibri Light"/>
                <a:cs typeface="Calibri Light"/>
              </a:rPr>
              <a:t>Dictionary</a:t>
            </a:r>
          </a:p>
        </p:txBody>
      </p:sp>
    </p:spTree>
    <p:extLst>
      <p:ext uri="{BB962C8B-B14F-4D97-AF65-F5344CB8AC3E}">
        <p14:creationId xmlns:p14="http://schemas.microsoft.com/office/powerpoint/2010/main" val="38111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6335601" cy="5909066"/>
          </a:xfrm>
        </p:spPr>
      </p:pic>
      <p:sp>
        <p:nvSpPr>
          <p:cNvPr id="5" name="TextBox 4"/>
          <p:cNvSpPr txBox="1"/>
          <p:nvPr/>
        </p:nvSpPr>
        <p:spPr>
          <a:xfrm>
            <a:off x="6705600" y="1143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Decoding the Outliers: John Snow’s Cholera Map, 1854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1585" y="6304002"/>
            <a:ext cx="38674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Calibri Light"/>
                <a:cs typeface="Calibri Light"/>
              </a:rPr>
              <a:t>*“Know </a:t>
            </a:r>
            <a:r>
              <a:rPr lang="en-US" sz="1000" i="1" dirty="0">
                <a:latin typeface="Calibri Light"/>
                <a:cs typeface="Calibri Light"/>
              </a:rPr>
              <a:t>There Are </a:t>
            </a:r>
            <a:r>
              <a:rPr lang="en-US" sz="1000" i="1" dirty="0" smtClean="0">
                <a:latin typeface="Calibri Light"/>
                <a:cs typeface="Calibri Light"/>
              </a:rPr>
              <a:t>Unknowns:  How </a:t>
            </a:r>
            <a:r>
              <a:rPr lang="en-US" sz="1000" i="1" dirty="0">
                <a:latin typeface="Calibri Light"/>
                <a:cs typeface="Calibri Light"/>
              </a:rPr>
              <a:t>suspected confounding variables influence </a:t>
            </a:r>
            <a:r>
              <a:rPr lang="en-US" sz="1000" i="1" dirty="0" smtClean="0">
                <a:latin typeface="Calibri Light"/>
                <a:cs typeface="Calibri Light"/>
              </a:rPr>
              <a:t>models,” I. Elaine Allen &amp; Julia E. Seaman, Journal of Quality Progress, February, 2011</a:t>
            </a:r>
            <a:endParaRPr lang="en-US" sz="1000" i="1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3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68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 Light"/>
                <a:cs typeface="Calibri Light"/>
              </a:rPr>
              <a:t>Preventing Birth-Related Injuries:</a:t>
            </a:r>
          </a:p>
          <a:p>
            <a:pPr algn="ctr"/>
            <a:r>
              <a:rPr lang="en-US" sz="2400" dirty="0" smtClean="0">
                <a:latin typeface="Calibri Light"/>
                <a:cs typeface="Calibri Light"/>
              </a:rPr>
              <a:t>Maternal Antecedents of Encephalopathy in Singleton Term Infants (MAESTRA)</a:t>
            </a:r>
            <a:endParaRPr lang="en-US" sz="2400" dirty="0">
              <a:latin typeface="Calibri Light"/>
              <a:cs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0"/>
            <a:ext cx="87630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 smtClean="0">
                <a:latin typeface="Calibri Light"/>
                <a:cs typeface="Calibri Light"/>
              </a:rPr>
              <a:t>To study </a:t>
            </a:r>
            <a:r>
              <a:rPr lang="en-US" sz="2000" baseline="30000" dirty="0">
                <a:latin typeface="Calibri Light"/>
                <a:cs typeface="Calibri Light"/>
              </a:rPr>
              <a:t>the relationship of neonatal encephalopathy to overly frequent uterine contractions and fetal heart rate abnormalities within a large birth cohort. The cohort will be delivered by Kaiser Permanente Northern California OB physicians.</a:t>
            </a:r>
            <a:endParaRPr lang="en-US" sz="2000" dirty="0">
              <a:latin typeface="Calibri Light"/>
              <a:cs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Tracings of the last 4 hours before birth to identify artifacts in the  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libri Light"/>
                <a:cs typeface="Calibri Light"/>
              </a:rPr>
              <a:t>Fetal heart rate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libri Light"/>
                <a:cs typeface="Calibri Light"/>
              </a:rPr>
              <a:t>Maternal heart rate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libri Light"/>
                <a:cs typeface="Calibri Light"/>
              </a:rPr>
              <a:t>Uterine contractions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Calibri Light"/>
                <a:cs typeface="Calibri Light"/>
              </a:rPr>
              <a:t>Match to birth and maternal health records</a:t>
            </a:r>
            <a:endParaRPr lang="en-US" dirty="0">
              <a:latin typeface="Calibri Light"/>
              <a:cs typeface="Calibri Light"/>
            </a:endParaRPr>
          </a:p>
        </p:txBody>
      </p:sp>
      <p:pic>
        <p:nvPicPr>
          <p:cNvPr id="8" name="Picture 7" descr="image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9144000" cy="25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21 at 11.22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70315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0971"/>
              </p:ext>
            </p:extLst>
          </p:nvPr>
        </p:nvGraphicFramePr>
        <p:xfrm>
          <a:off x="228600" y="381000"/>
          <a:ext cx="8610599" cy="2895594"/>
        </p:xfrm>
        <a:graphic>
          <a:graphicData uri="http://schemas.openxmlformats.org/drawingml/2006/table">
            <a:tbl>
              <a:tblPr/>
              <a:tblGrid>
                <a:gridCol w="179067"/>
                <a:gridCol w="266043"/>
                <a:gridCol w="271160"/>
                <a:gridCol w="260927"/>
                <a:gridCol w="424647"/>
                <a:gridCol w="578133"/>
                <a:gridCol w="578133"/>
                <a:gridCol w="578133"/>
                <a:gridCol w="255811"/>
                <a:gridCol w="127906"/>
                <a:gridCol w="127906"/>
                <a:gridCol w="496273"/>
                <a:gridCol w="424647"/>
                <a:gridCol w="296741"/>
                <a:gridCol w="322322"/>
                <a:gridCol w="199532"/>
                <a:gridCol w="204649"/>
                <a:gridCol w="511622"/>
                <a:gridCol w="583249"/>
                <a:gridCol w="629295"/>
                <a:gridCol w="455343"/>
                <a:gridCol w="465576"/>
                <a:gridCol w="373484"/>
              </a:tblGrid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SiteId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PatientId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ArtifactId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Category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StartTime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MinBeforeTracingEnd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epoch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changebytime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Duration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Y2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BaselineVariability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SecondsToPeak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PeakValue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Confidence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Repair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Height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IsNonInterpretable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DecelerationCategory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NonReassuringFeatures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ContractionStart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DecelOnsetDelay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36:50.5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195.483333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74.5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38:40.2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193.65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1.833333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41:11.5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191.133333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2.516667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153.75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43:45.5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188.566666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2.566667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39.25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FALSE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1812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16:44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187.9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0.666666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45:32.2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186.783333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1.116667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260.75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49:53.3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182.433333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4.35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260.25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54:13.7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178.1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4.333333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93.5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55:47.5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176.533333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1.566667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83.5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66.5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FALSE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2934.5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57:11.2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175.133333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01:23.5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170.933333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111.75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17:03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169.183333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03:15.5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169.066666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0.116667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17.25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FALSE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1877.5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04:02.7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168.283333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17:04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167.65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0.633333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33.5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FALSE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1147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05:13.7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167.1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0.55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73.75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17:06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165.65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1.45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50.25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FALSE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1951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07:30.5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164.816666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0.833334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17:14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158.133333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6.683333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17:25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146.683333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11.45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17:31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140.566666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6.116667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18:09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102.733333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37.833333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18:14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97.433333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18:20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92.266666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5.166667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18:23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89.266666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18:26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86.2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3.066666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18:28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83.833333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2.366667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18:31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80.9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2.933333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18:54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57.65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23.25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55:01.7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57.3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174.75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57:56.7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54.383333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2.916667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49.75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24.75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FALSE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2341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58:47.7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53.533333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0.85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225.25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02:33.2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49.766666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3.766667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220.5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7/27/08 19:06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46.083333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3.683333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71.25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FALSE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3801.214286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07:25.5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44.9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1.183333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158.5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14:27.5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37.866666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7.033334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447.25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21:56.2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30.383333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7.483333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TRUE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5142.756098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22:38.5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29.683333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100.5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4617" marR="4617" marT="46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Screen Shot 2016-05-25 at 9.4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78495"/>
            <a:ext cx="5029200" cy="34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336338"/>
              </p:ext>
            </p:extLst>
          </p:nvPr>
        </p:nvGraphicFramePr>
        <p:xfrm>
          <a:off x="304800" y="304800"/>
          <a:ext cx="6781800" cy="6019796"/>
        </p:xfrm>
        <a:graphic>
          <a:graphicData uri="http://schemas.openxmlformats.org/drawingml/2006/table">
            <a:tbl>
              <a:tblPr/>
              <a:tblGrid>
                <a:gridCol w="1420121"/>
                <a:gridCol w="724552"/>
                <a:gridCol w="898443"/>
                <a:gridCol w="970899"/>
                <a:gridCol w="999880"/>
                <a:gridCol w="869462"/>
                <a:gridCol w="898443"/>
              </a:tblGrid>
              <a:tr h="1775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Interpretable Decelerations</a:t>
                      </a: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Deceleration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Category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Freq.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 Area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Std. Dev.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Early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429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9.33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2174.637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1388.192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419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9062.5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Late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891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19.38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2650.345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1731.03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13053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Non-Associated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395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8.59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3171.894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2008.815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179.5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11624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Variable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2,883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62.7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4133.22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4348.57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77327.4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Decelerations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4,605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Late Decelerations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&gt;10 Decelerations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1-9 Decelerations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Patients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All Decelerations</a:t>
                      </a: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Deceleration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Category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Freq.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Mean Area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Std. Dev.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Min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Max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Early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517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7.38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2267.22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1428.58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231.42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9062.50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Late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1,124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16.04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2850.94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1932.11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-1001.50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14303.00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Non-Associated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582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8.31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3202.28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2106.41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179.50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12152.77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Variable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4,784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68.27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5467.93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6736.75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-2953.50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158273.80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7,007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Late Decelerations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&gt;20 Decelerations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7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10-19 Decelerations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1-9 Decelerations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Patients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69" marR="8369" marT="83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4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2296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0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6200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52991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 Light"/>
                <a:cs typeface="Calibri Light"/>
              </a:rPr>
              <a:t>Other types of visualizations? When to use a graphic?</a:t>
            </a:r>
          </a:p>
          <a:p>
            <a:endParaRPr lang="en-US" sz="1400" dirty="0">
              <a:latin typeface="Calibri Light"/>
              <a:cs typeface="Calibri Light"/>
            </a:endParaRPr>
          </a:p>
          <a:p>
            <a:r>
              <a:rPr lang="en-US" sz="2800" dirty="0" smtClean="0">
                <a:latin typeface="Calibri Light"/>
                <a:cs typeface="Calibri Light"/>
              </a:rPr>
              <a:t>You should already know:</a:t>
            </a:r>
          </a:p>
          <a:p>
            <a:r>
              <a:rPr lang="en-US" sz="2800" dirty="0" smtClean="0">
                <a:latin typeface="Calibri Light"/>
                <a:cs typeface="Calibri Light"/>
              </a:rPr>
              <a:t>Scatter plots </a:t>
            </a:r>
          </a:p>
          <a:p>
            <a:r>
              <a:rPr lang="en-US" sz="2800" dirty="0" smtClean="0">
                <a:latin typeface="Calibri Light"/>
                <a:cs typeface="Calibri Light"/>
              </a:rPr>
              <a:t>Bar charts </a:t>
            </a:r>
          </a:p>
          <a:p>
            <a:r>
              <a:rPr lang="en-US" sz="2800" dirty="0" smtClean="0">
                <a:latin typeface="Calibri Light"/>
                <a:cs typeface="Calibri Light"/>
              </a:rPr>
              <a:t>Histograms</a:t>
            </a:r>
          </a:p>
          <a:p>
            <a:r>
              <a:rPr lang="en-US" sz="2800" dirty="0" smtClean="0">
                <a:latin typeface="Calibri Light"/>
                <a:cs typeface="Calibri Light"/>
              </a:rPr>
              <a:t>Box plots</a:t>
            </a:r>
          </a:p>
          <a:p>
            <a:r>
              <a:rPr lang="en-US" sz="2800" dirty="0" smtClean="0">
                <a:latin typeface="Calibri Light"/>
                <a:cs typeface="Calibri Light"/>
              </a:rPr>
              <a:t>Pie charts</a:t>
            </a:r>
          </a:p>
          <a:p>
            <a:r>
              <a:rPr lang="en-US" sz="2800" dirty="0" smtClean="0">
                <a:latin typeface="Calibri Light"/>
                <a:cs typeface="Calibri Light"/>
              </a:rPr>
              <a:t>Classification trees</a:t>
            </a:r>
          </a:p>
          <a:p>
            <a:endParaRPr lang="en-US" sz="2800" dirty="0">
              <a:latin typeface="Calibri Light"/>
              <a:cs typeface="Calibri Light"/>
            </a:endParaRPr>
          </a:p>
          <a:p>
            <a:r>
              <a:rPr lang="en-US" sz="2800" dirty="0" smtClean="0">
                <a:latin typeface="Calibri Light"/>
                <a:cs typeface="Calibri Light"/>
              </a:rPr>
              <a:t>Advice:  </a:t>
            </a:r>
          </a:p>
          <a:p>
            <a:r>
              <a:rPr lang="en-US" sz="2800" dirty="0" smtClean="0">
                <a:latin typeface="Calibri Light"/>
                <a:cs typeface="Calibri Light"/>
              </a:rPr>
              <a:t>If the graphic makes it easier to understand, use it</a:t>
            </a:r>
          </a:p>
          <a:p>
            <a:r>
              <a:rPr lang="en-US" sz="2800" dirty="0" smtClean="0">
                <a:latin typeface="Calibri Light"/>
                <a:cs typeface="Calibri Light"/>
              </a:rPr>
              <a:t>Don’t use a table and a graphic showing the same thing</a:t>
            </a:r>
            <a:endParaRPr lang="en-US" sz="2800" dirty="0">
              <a:latin typeface="Calibri Light"/>
              <a:cs typeface="Calibri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52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1371600"/>
            <a:ext cx="205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Creating the grid to digitize John Snow’s original map*.</a:t>
            </a:r>
            <a:endParaRPr lang="en-US" dirty="0">
              <a:latin typeface="Calibri Light"/>
              <a:cs typeface="Calibri Ligh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696357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6400800"/>
            <a:ext cx="6542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alibri Light"/>
                <a:cs typeface="Calibri Light"/>
              </a:rPr>
              <a:t>*</a:t>
            </a:r>
            <a:r>
              <a:rPr lang="en-US" sz="1400" i="1" dirty="0" err="1" smtClean="0">
                <a:latin typeface="Calibri Light"/>
                <a:cs typeface="Calibri Light"/>
              </a:rPr>
              <a:t>CartoDB</a:t>
            </a:r>
            <a:r>
              <a:rPr lang="en-US" sz="1400" i="1" dirty="0" smtClean="0">
                <a:latin typeface="Calibri Light"/>
                <a:cs typeface="Calibri Light"/>
              </a:rPr>
              <a:t> &amp; </a:t>
            </a:r>
            <a:r>
              <a:rPr lang="en-US" sz="1400" i="1" dirty="0" err="1" smtClean="0">
                <a:latin typeface="Calibri Light"/>
                <a:cs typeface="Calibri Light"/>
              </a:rPr>
              <a:t>DigitizeIt</a:t>
            </a:r>
            <a:r>
              <a:rPr lang="en-US" sz="1400" i="1" dirty="0">
                <a:latin typeface="Calibri Light"/>
                <a:cs typeface="Calibri Light"/>
              </a:rPr>
              <a:t> software:  https://</a:t>
            </a:r>
            <a:r>
              <a:rPr lang="en-US" sz="1400" i="1" dirty="0" err="1">
                <a:latin typeface="Calibri Light"/>
                <a:cs typeface="Calibri Light"/>
              </a:rPr>
              <a:t>docs.cartodb.com</a:t>
            </a:r>
            <a:r>
              <a:rPr lang="en-US" sz="1400" i="1" dirty="0">
                <a:latin typeface="Calibri Light"/>
                <a:cs typeface="Calibri Light"/>
              </a:rPr>
              <a:t>/tutorials/</a:t>
            </a:r>
            <a:r>
              <a:rPr lang="en-US" sz="1400" i="1" dirty="0" err="1">
                <a:latin typeface="Calibri Light"/>
                <a:cs typeface="Calibri Light"/>
              </a:rPr>
              <a:t>conditional_styling</a:t>
            </a:r>
            <a:r>
              <a:rPr lang="en-US" sz="1400" i="1" dirty="0">
                <a:latin typeface="Calibri Light"/>
                <a:cs typeface="Calibri Ligh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619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6096000" cy="5951040"/>
          </a:xfrm>
        </p:spPr>
      </p:pic>
      <p:sp>
        <p:nvSpPr>
          <p:cNvPr id="5" name="TextBox 4"/>
          <p:cNvSpPr txBox="1"/>
          <p:nvPr/>
        </p:nvSpPr>
        <p:spPr>
          <a:xfrm>
            <a:off x="6477000" y="16764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John Snow’s Cholera Map, recreated from data extracted by the </a:t>
            </a:r>
            <a:r>
              <a:rPr lang="en-US" dirty="0">
                <a:latin typeface="Calibri Light"/>
                <a:cs typeface="Calibri Light"/>
              </a:rPr>
              <a:t>London Daily </a:t>
            </a:r>
            <a:r>
              <a:rPr lang="en-US" dirty="0" smtClean="0">
                <a:latin typeface="Calibri Light"/>
                <a:cs typeface="Calibri Light"/>
              </a:rPr>
              <a:t>Examiner, 2013</a:t>
            </a:r>
            <a:endParaRPr lang="en-US" dirty="0">
              <a:latin typeface="Calibri Light"/>
              <a:cs typeface="Calibri Light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05600" y="5486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alibri Light"/>
                <a:cs typeface="Calibri Light"/>
              </a:rPr>
              <a:t>What is unusual about the pattern of Cholera cases?</a:t>
            </a:r>
            <a:endParaRPr lang="en-US" i="1" dirty="0">
              <a:solidFill>
                <a:srgbClr val="FF000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98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6096000" cy="5951040"/>
          </a:xfrm>
        </p:spPr>
      </p:pic>
      <p:sp>
        <p:nvSpPr>
          <p:cNvPr id="5" name="TextBox 4"/>
          <p:cNvSpPr txBox="1"/>
          <p:nvPr/>
        </p:nvSpPr>
        <p:spPr>
          <a:xfrm>
            <a:off x="6629400" y="1371600"/>
            <a:ext cx="2514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/>
                <a:cs typeface="Calibri Light"/>
              </a:rPr>
              <a:t>John Snow’s Cholera Map, recreated from data extracted by the London Daily Examiner, 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05600" y="5486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 Light"/>
                <a:cs typeface="Calibri Light"/>
              </a:rPr>
              <a:t>What is unusual about the pattern of Cholera cases?</a:t>
            </a:r>
            <a:endParaRPr lang="en-US" i="1" dirty="0">
              <a:latin typeface="Calibri Light"/>
              <a:cs typeface="Calibri Ligh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91000" y="2895600"/>
            <a:ext cx="3048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20000" cy="685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 Light"/>
                <a:cs typeface="Calibri Light"/>
              </a:rPr>
              <a:t>Uncovering the message: Emergency Room visits*</a:t>
            </a:r>
            <a:endParaRPr lang="en-US" sz="2400" dirty="0">
              <a:latin typeface="Calibri Light"/>
              <a:cs typeface="Calibri Ligh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385877"/>
              </p:ext>
            </p:extLst>
          </p:nvPr>
        </p:nvGraphicFramePr>
        <p:xfrm>
          <a:off x="1066800" y="3505200"/>
          <a:ext cx="7162800" cy="7315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93800"/>
                <a:gridCol w="1193800"/>
                <a:gridCol w="1193800"/>
                <a:gridCol w="1193800"/>
                <a:gridCol w="1193800"/>
                <a:gridCol w="1193800"/>
              </a:tblGrid>
              <a:tr h="137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2-4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5-14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15+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 Age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(Mean, 95% CI)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53 (</a:t>
                      </a:r>
                      <a:r>
                        <a:rPr lang="en-US" sz="1400" b="1" u="sng" dirty="0">
                          <a:effectLst/>
                        </a:rPr>
                        <a:t>+</a:t>
                      </a:r>
                      <a:r>
                        <a:rPr lang="en-US" sz="1400" b="1" dirty="0">
                          <a:effectLst/>
                        </a:rPr>
                        <a:t> 0.26) 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60 (</a:t>
                      </a:r>
                      <a:r>
                        <a:rPr lang="en-US" sz="1400" b="1" u="sng" dirty="0">
                          <a:effectLst/>
                        </a:rPr>
                        <a:t>+</a:t>
                      </a:r>
                      <a:r>
                        <a:rPr lang="en-US" sz="1400" b="1" dirty="0">
                          <a:effectLst/>
                        </a:rPr>
                        <a:t> 0.61)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52 (</a:t>
                      </a:r>
                      <a:r>
                        <a:rPr lang="en-US" sz="1400" b="1" u="sng" dirty="0">
                          <a:effectLst/>
                        </a:rPr>
                        <a:t>+</a:t>
                      </a:r>
                      <a:r>
                        <a:rPr lang="en-US" sz="1400" b="1" dirty="0">
                          <a:effectLst/>
                        </a:rPr>
                        <a:t> 1.15)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49 (</a:t>
                      </a:r>
                      <a:r>
                        <a:rPr lang="en-US" sz="1400" b="1" u="sng" dirty="0">
                          <a:effectLst/>
                        </a:rPr>
                        <a:t>+</a:t>
                      </a:r>
                      <a:r>
                        <a:rPr lang="en-US" sz="1400" b="1" dirty="0">
                          <a:effectLst/>
                        </a:rPr>
                        <a:t> 2.22)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55 (</a:t>
                      </a:r>
                      <a:r>
                        <a:rPr lang="en-US" sz="1400" b="1" u="sng" dirty="0">
                          <a:effectLst/>
                        </a:rPr>
                        <a:t>+</a:t>
                      </a:r>
                      <a:r>
                        <a:rPr lang="en-US" sz="1400" b="1" dirty="0">
                          <a:effectLst/>
                        </a:rPr>
                        <a:t> 0.24)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09417"/>
              </p:ext>
            </p:extLst>
          </p:nvPr>
        </p:nvGraphicFramePr>
        <p:xfrm>
          <a:off x="228600" y="1066800"/>
          <a:ext cx="8610601" cy="207336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62200"/>
                <a:gridCol w="1447800"/>
                <a:gridCol w="1143000"/>
                <a:gridCol w="1219200"/>
                <a:gridCol w="1143000"/>
                <a:gridCol w="1295401"/>
              </a:tblGrid>
              <a:tr h="2897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Frequency groups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2-4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5-14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15+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(Percent) of people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26682 (84.8%)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4075 (13.0%)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605 (1.9%)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100 (0.3%)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31462 (100%)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(Percent) of Activations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26682  (61.2%)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9773 (22.4%)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4436 (10.2%)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2668 (6.1%)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43559 (100%)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9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(Percent) of Transports</a:t>
                      </a:r>
                      <a:endParaRPr lang="en-US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23311 (59.6%)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8998 (23.0%)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4224 (10.8%)</a:t>
                      </a:r>
                      <a:endParaRPr lang="en-US" sz="1400" b="1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2574 (6.6%)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39107 (100%)</a:t>
                      </a:r>
                      <a:endParaRPr lang="en-US" sz="1400" b="1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4648200"/>
            <a:ext cx="8534400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/>
                <a:cs typeface="Calibri Light"/>
              </a:rPr>
              <a:t>The table of mean age shows no significant difference between age groups – can we refine this result?  Who are the frequent flyers?</a:t>
            </a:r>
          </a:p>
          <a:p>
            <a:endParaRPr lang="en-US" dirty="0">
              <a:latin typeface="Calibri Light"/>
              <a:cs typeface="Calibri Light"/>
            </a:endParaRPr>
          </a:p>
          <a:p>
            <a:r>
              <a:rPr lang="en-US" dirty="0" smtClean="0">
                <a:latin typeface="Calibri Light"/>
                <a:cs typeface="Calibri Light"/>
              </a:rPr>
              <a:t>Better ways to tell the story?  What factors do you think we should examine?</a:t>
            </a:r>
            <a:endParaRPr lang="en-US" dirty="0">
              <a:latin typeface="Calibri Light"/>
              <a:cs typeface="Calibri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6324601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Calibri Light"/>
                <a:cs typeface="Calibri Light"/>
              </a:rPr>
              <a:t>*”EMS-STARS</a:t>
            </a:r>
            <a:r>
              <a:rPr lang="en-US" sz="900" i="1" dirty="0">
                <a:latin typeface="Calibri Light"/>
                <a:cs typeface="Calibri Light"/>
              </a:rPr>
              <a:t>: Emergency Medical Services </a:t>
            </a:r>
            <a:r>
              <a:rPr lang="en-US" sz="900" i="1" dirty="0" smtClean="0">
                <a:latin typeface="Calibri Light"/>
                <a:cs typeface="Calibri Light"/>
              </a:rPr>
              <a:t>‘</a:t>
            </a:r>
            <a:r>
              <a:rPr lang="en-US" sz="900" i="1" dirty="0" err="1" smtClean="0">
                <a:latin typeface="Calibri Light"/>
                <a:cs typeface="Calibri Light"/>
              </a:rPr>
              <a:t>Superuser</a:t>
            </a:r>
            <a:r>
              <a:rPr lang="en-US" sz="900" i="1" dirty="0" smtClean="0">
                <a:latin typeface="Calibri Light"/>
                <a:cs typeface="Calibri Light"/>
              </a:rPr>
              <a:t>’ </a:t>
            </a:r>
            <a:r>
              <a:rPr lang="en-US" sz="900" i="1" dirty="0">
                <a:latin typeface="Calibri Light"/>
                <a:cs typeface="Calibri Light"/>
              </a:rPr>
              <a:t>Transport Associations, a Retrospective </a:t>
            </a:r>
            <a:r>
              <a:rPr lang="en-US" sz="900" i="1" dirty="0" smtClean="0">
                <a:latin typeface="Calibri Light"/>
                <a:cs typeface="Calibri Light"/>
              </a:rPr>
              <a:t>Study “M</a:t>
            </a:r>
            <a:r>
              <a:rPr lang="en-US" sz="900" i="1" dirty="0">
                <a:latin typeface="Calibri Light"/>
                <a:cs typeface="Calibri Light"/>
              </a:rPr>
              <a:t>. Kennedy Hall MD*, Maria C. Raven MD MPH MSc FACEP*, Jane Yu, PhD**, Clement </a:t>
            </a:r>
            <a:r>
              <a:rPr lang="en-US" sz="900" i="1" dirty="0" err="1">
                <a:latin typeface="Calibri Light"/>
                <a:cs typeface="Calibri Light"/>
              </a:rPr>
              <a:t>Yeh</a:t>
            </a:r>
            <a:r>
              <a:rPr lang="en-US" sz="900" i="1" dirty="0">
                <a:latin typeface="Calibri Light"/>
                <a:cs typeface="Calibri Light"/>
              </a:rPr>
              <a:t> MD*</a:t>
            </a:r>
            <a:r>
              <a:rPr lang="en-US" sz="900" i="1" baseline="30000" dirty="0">
                <a:latin typeface="Calibri Light"/>
                <a:cs typeface="Calibri Light"/>
              </a:rPr>
              <a:t>+</a:t>
            </a:r>
            <a:r>
              <a:rPr lang="en-US" sz="900" i="1" dirty="0">
                <a:latin typeface="Calibri Light"/>
                <a:cs typeface="Calibri Light"/>
              </a:rPr>
              <a:t>, Elaine Allen PhD</a:t>
            </a:r>
            <a:r>
              <a:rPr lang="en-US" sz="900" i="1" baseline="30000" dirty="0">
                <a:latin typeface="Calibri Light"/>
                <a:cs typeface="Calibri Light"/>
              </a:rPr>
              <a:t>++</a:t>
            </a:r>
            <a:r>
              <a:rPr lang="en-US" sz="900" i="1" dirty="0">
                <a:latin typeface="Calibri Light"/>
                <a:cs typeface="Calibri Light"/>
              </a:rPr>
              <a:t>, Robert M. Rodriguez MD FAAEM*, </a:t>
            </a:r>
            <a:r>
              <a:rPr lang="en-US" sz="900" i="1" dirty="0" err="1">
                <a:latin typeface="Calibri Light"/>
                <a:cs typeface="Calibri Light"/>
              </a:rPr>
              <a:t>Niels</a:t>
            </a:r>
            <a:r>
              <a:rPr lang="en-US" sz="900" i="1" dirty="0">
                <a:latin typeface="Calibri Light"/>
                <a:cs typeface="Calibri Light"/>
              </a:rPr>
              <a:t> L </a:t>
            </a:r>
            <a:r>
              <a:rPr lang="en-US" sz="900" i="1" dirty="0" err="1">
                <a:latin typeface="Calibri Light"/>
                <a:cs typeface="Calibri Light"/>
              </a:rPr>
              <a:t>Tangherlini</a:t>
            </a:r>
            <a:r>
              <a:rPr lang="en-US" sz="900" i="1" dirty="0">
                <a:latin typeface="Calibri Light"/>
                <a:cs typeface="Calibri Light"/>
              </a:rPr>
              <a:t> NREMTP BA</a:t>
            </a:r>
            <a:r>
              <a:rPr lang="en-US" sz="900" i="1" baseline="30000" dirty="0">
                <a:latin typeface="Calibri Light"/>
                <a:cs typeface="Calibri Light"/>
              </a:rPr>
              <a:t>+</a:t>
            </a:r>
            <a:r>
              <a:rPr lang="en-US" sz="900" i="1" dirty="0">
                <a:latin typeface="Calibri Light"/>
                <a:cs typeface="Calibri Light"/>
              </a:rPr>
              <a:t>, Karl A. </a:t>
            </a:r>
            <a:r>
              <a:rPr lang="en-US" sz="900" i="1" dirty="0" err="1">
                <a:latin typeface="Calibri Light"/>
                <a:cs typeface="Calibri Light"/>
              </a:rPr>
              <a:t>Sporer</a:t>
            </a:r>
            <a:r>
              <a:rPr lang="en-US" sz="900" i="1" dirty="0">
                <a:latin typeface="Calibri Light"/>
                <a:cs typeface="Calibri Light"/>
              </a:rPr>
              <a:t> MD</a:t>
            </a:r>
            <a:r>
              <a:rPr lang="en-US" sz="900" i="1" baseline="30000" dirty="0">
                <a:latin typeface="Calibri Light"/>
                <a:cs typeface="Calibri Light"/>
              </a:rPr>
              <a:t>+++</a:t>
            </a:r>
            <a:r>
              <a:rPr lang="en-US" sz="900" i="1" dirty="0">
                <a:latin typeface="Calibri Light"/>
                <a:cs typeface="Calibri Light"/>
              </a:rPr>
              <a:t>, John F. Brown MD MPA FACEP</a:t>
            </a:r>
            <a:r>
              <a:rPr lang="en-US" sz="900" i="1" dirty="0" smtClean="0">
                <a:latin typeface="Calibri Light"/>
                <a:cs typeface="Calibri Light"/>
              </a:rPr>
              <a:t>* Annals of Emergency Medicine, 2013</a:t>
            </a:r>
            <a:endParaRPr lang="en-US" sz="900" i="1" dirty="0">
              <a:latin typeface="Calibri Light"/>
              <a:cs typeface="Calibri Light"/>
            </a:endParaRP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667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5-23 at 2.5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96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6513695"/>
            <a:ext cx="1334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alibri Light"/>
                <a:cs typeface="Calibri Light"/>
              </a:rPr>
              <a:t>*SPSS Graphics</a:t>
            </a:r>
            <a:endParaRPr lang="en-US" sz="1400" i="1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5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5-23 at 2.54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861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6513695"/>
            <a:ext cx="1334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alibri Light"/>
                <a:cs typeface="Calibri Light"/>
              </a:rPr>
              <a:t>*SPSS Graphics</a:t>
            </a:r>
            <a:endParaRPr lang="en-US" sz="1400" i="1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83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1"/>
            <a:ext cx="7770813" cy="5334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latin typeface="Calibri Light"/>
                <a:cs typeface="Calibri Light"/>
              </a:rPr>
              <a:t>Stata</a:t>
            </a:r>
            <a:r>
              <a:rPr lang="en-US" sz="2400" dirty="0" smtClean="0">
                <a:latin typeface="Calibri Light"/>
                <a:cs typeface="Calibri Light"/>
              </a:rPr>
              <a:t> Graphics – successive panels of scatter plots</a:t>
            </a:r>
            <a:endParaRPr lang="en-US" sz="2400" dirty="0">
              <a:latin typeface="Calibri Light"/>
              <a:cs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2971800" cy="2161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00400"/>
            <a:ext cx="6172200" cy="3440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914400"/>
            <a:ext cx="3581400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2065</TotalTime>
  <Words>2324</Words>
  <Application>Microsoft Macintosh PowerPoint</Application>
  <PresentationFormat>On-screen Show (4:3)</PresentationFormat>
  <Paragraphs>1015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Calibri Light</vt:lpstr>
      <vt:lpstr>Calisto MT</vt:lpstr>
      <vt:lpstr>Cambria</vt:lpstr>
      <vt:lpstr>MS Mincho</vt:lpstr>
      <vt:lpstr>Symbol</vt:lpstr>
      <vt:lpstr>Times New Roman</vt:lpstr>
      <vt:lpstr>Arial</vt:lpstr>
      <vt:lpstr>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Uncovering the message: Emergency Room visits*</vt:lpstr>
      <vt:lpstr>PowerPoint Presentation</vt:lpstr>
      <vt:lpstr>PowerPoint Presentation</vt:lpstr>
      <vt:lpstr>Stata Graphics – successive panels of scatter plots</vt:lpstr>
      <vt:lpstr>PowerPoint Presentation</vt:lpstr>
      <vt:lpstr>Examining the patterns of age was important*</vt:lpstr>
      <vt:lpstr>PowerPoint Presentation</vt:lpstr>
      <vt:lpstr>PowerPoint Presentation</vt:lpstr>
      <vt:lpstr>Animating your figures: Kohonen Analysis</vt:lpstr>
      <vt:lpstr>PowerPoint Presentation</vt:lpstr>
      <vt:lpstr>PowerPoint Presentation</vt:lpstr>
      <vt:lpstr>Time Series Data: What do we want to do with it?</vt:lpstr>
      <vt:lpstr>1. Time series data are large databases 2. All of these techniques require similarity matching 3. Most data require a degree of subjectivity 4. Data formats differ, sampling rates differ, there is  often noise 5. Need algorithms that can search for patterns quickly                                         …How do we define similar???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Babson College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</dc:creator>
  <cp:lastModifiedBy>Isabel Allen</cp:lastModifiedBy>
  <cp:revision>140</cp:revision>
  <cp:lastPrinted>2013-11-13T17:38:29Z</cp:lastPrinted>
  <dcterms:created xsi:type="dcterms:W3CDTF">2013-08-31T21:21:48Z</dcterms:created>
  <dcterms:modified xsi:type="dcterms:W3CDTF">2017-08-02T01:15:05Z</dcterms:modified>
</cp:coreProperties>
</file>