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60" r:id="rId3"/>
    <p:sldId id="257" r:id="rId4"/>
    <p:sldId id="261" r:id="rId5"/>
    <p:sldId id="263" r:id="rId6"/>
    <p:sldId id="286" r:id="rId7"/>
    <p:sldId id="296" r:id="rId8"/>
    <p:sldId id="265" r:id="rId9"/>
    <p:sldId id="266" r:id="rId10"/>
    <p:sldId id="282" r:id="rId11"/>
    <p:sldId id="290" r:id="rId12"/>
    <p:sldId id="284" r:id="rId13"/>
    <p:sldId id="289" r:id="rId14"/>
    <p:sldId id="297" r:id="rId15"/>
    <p:sldId id="279" r:id="rId16"/>
    <p:sldId id="280" r:id="rId17"/>
    <p:sldId id="281" r:id="rId18"/>
    <p:sldId id="267" r:id="rId19"/>
    <p:sldId id="287" r:id="rId20"/>
    <p:sldId id="295" r:id="rId21"/>
    <p:sldId id="288" r:id="rId22"/>
    <p:sldId id="259"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91" autoAdjust="0"/>
    <p:restoredTop sz="83059" autoAdjust="0"/>
  </p:normalViewPr>
  <p:slideViewPr>
    <p:cSldViewPr snapToGrid="0" snapToObjects="1">
      <p:cViewPr varScale="1">
        <p:scale>
          <a:sx n="91" d="100"/>
          <a:sy n="91" d="100"/>
        </p:scale>
        <p:origin x="85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DA05C8EA-9A19-5045-BEFB-9DBD130B7D47}" type="datetimeFigureOut">
              <a:rPr lang="en-US" smtClean="0"/>
              <a:t>2/21/2020</a:t>
            </a:fld>
            <a:endParaRPr lang="en-US" dirty="0"/>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AD352CDE-B398-5644-8FA9-767555B6998D}" type="slidenum">
              <a:rPr lang="en-US" smtClean="0"/>
              <a:t>‹#›</a:t>
            </a:fld>
            <a:endParaRPr lang="en-US" dirty="0"/>
          </a:p>
        </p:txBody>
      </p:sp>
    </p:spTree>
    <p:extLst>
      <p:ext uri="{BB962C8B-B14F-4D97-AF65-F5344CB8AC3E}">
        <p14:creationId xmlns:p14="http://schemas.microsoft.com/office/powerpoint/2010/main" val="227485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1</a:t>
            </a:fld>
            <a:endParaRPr lang="en-US" dirty="0"/>
          </a:p>
        </p:txBody>
      </p:sp>
    </p:spTree>
    <p:extLst>
      <p:ext uri="{BB962C8B-B14F-4D97-AF65-F5344CB8AC3E}">
        <p14:creationId xmlns:p14="http://schemas.microsoft.com/office/powerpoint/2010/main" val="17542013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latin typeface="Times New Roman" pitchFamily="18" charset="0"/>
            </a:endParaRPr>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10</a:t>
            </a:fld>
            <a:endParaRPr lang="en-US" dirty="0"/>
          </a:p>
        </p:txBody>
      </p:sp>
    </p:spTree>
    <p:extLst>
      <p:ext uri="{BB962C8B-B14F-4D97-AF65-F5344CB8AC3E}">
        <p14:creationId xmlns:p14="http://schemas.microsoft.com/office/powerpoint/2010/main" val="2020654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11</a:t>
            </a:fld>
            <a:endParaRPr lang="en-US" dirty="0"/>
          </a:p>
        </p:txBody>
      </p:sp>
    </p:spTree>
    <p:extLst>
      <p:ext uri="{BB962C8B-B14F-4D97-AF65-F5344CB8AC3E}">
        <p14:creationId xmlns:p14="http://schemas.microsoft.com/office/powerpoint/2010/main" val="309372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12</a:t>
            </a:fld>
            <a:endParaRPr lang="en-US" dirty="0"/>
          </a:p>
        </p:txBody>
      </p:sp>
    </p:spTree>
    <p:extLst>
      <p:ext uri="{BB962C8B-B14F-4D97-AF65-F5344CB8AC3E}">
        <p14:creationId xmlns:p14="http://schemas.microsoft.com/office/powerpoint/2010/main" val="626092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Loop</a:t>
            </a:r>
            <a:r>
              <a:rPr lang="en-US" sz="1200" b="0" i="0" kern="1200" dirty="0">
                <a:solidFill>
                  <a:schemeClr val="tx1"/>
                </a:solidFill>
                <a:effectLst/>
                <a:latin typeface="+mn-lt"/>
                <a:ea typeface="+mn-ea"/>
                <a:cs typeface="+mn-cs"/>
              </a:rPr>
              <a:t>: The set-up is like the original Switch case, Only this time the sidetrack loops back onto the main track. If there was nothing on the sidetrack, flipping the switch would not save the five workers (the trolley would collide with them eventually). Fortunately (or unfortunately), there is a single worker on the sidetrack. So if you flip the switch, the trolley will collide with (and kill) him and therefore stop before it loops back to the main track. Do you flip the switch? 81% of experimental subjects said “yes”.</a:t>
            </a:r>
          </a:p>
          <a:p>
            <a:r>
              <a:rPr lang="en-US" sz="1200" b="1" i="0" kern="1200" dirty="0">
                <a:solidFill>
                  <a:schemeClr val="tx1"/>
                </a:solidFill>
                <a:effectLst/>
                <a:latin typeface="+mn-lt"/>
                <a:ea typeface="+mn-ea"/>
                <a:cs typeface="+mn-cs"/>
              </a:rPr>
              <a:t>Doctrine of Double Effect (DDE)</a:t>
            </a:r>
            <a:r>
              <a:rPr lang="en-US" sz="1200" b="0" i="0" kern="1200" dirty="0">
                <a:solidFill>
                  <a:schemeClr val="tx1"/>
                </a:solidFill>
                <a:effectLst/>
                <a:latin typeface="+mn-lt"/>
                <a:ea typeface="+mn-ea"/>
                <a:cs typeface="+mn-cs"/>
              </a:rPr>
              <a:t>: It is impermissible to cause harm as a means to a greater good; but it may be permissible to cause harm as a side effect of bringing about a greater good.</a:t>
            </a:r>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13</a:t>
            </a:fld>
            <a:endParaRPr lang="en-US" dirty="0"/>
          </a:p>
        </p:txBody>
      </p:sp>
    </p:spTree>
    <p:extLst>
      <p:ext uri="{BB962C8B-B14F-4D97-AF65-F5344CB8AC3E}">
        <p14:creationId xmlns:p14="http://schemas.microsoft.com/office/powerpoint/2010/main" val="10361360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54243" indent="-290093">
              <a:defRPr sz="2400">
                <a:solidFill>
                  <a:schemeClr val="tx1"/>
                </a:solidFill>
                <a:latin typeface="Times New Roman" panose="02020603050405020304" pitchFamily="18" charset="0"/>
              </a:defRPr>
            </a:lvl2pPr>
            <a:lvl3pPr marL="1160374" indent="-232075">
              <a:defRPr sz="2400">
                <a:solidFill>
                  <a:schemeClr val="tx1"/>
                </a:solidFill>
                <a:latin typeface="Times New Roman" panose="02020603050405020304" pitchFamily="18" charset="0"/>
              </a:defRPr>
            </a:lvl3pPr>
            <a:lvl4pPr marL="1624523" indent="-232075">
              <a:defRPr sz="2400">
                <a:solidFill>
                  <a:schemeClr val="tx1"/>
                </a:solidFill>
                <a:latin typeface="Times New Roman" panose="02020603050405020304" pitchFamily="18" charset="0"/>
              </a:defRPr>
            </a:lvl4pPr>
            <a:lvl5pPr marL="2088672" indent="-232075">
              <a:defRPr sz="2400">
                <a:solidFill>
                  <a:schemeClr val="tx1"/>
                </a:solidFill>
                <a:latin typeface="Times New Roman" panose="02020603050405020304" pitchFamily="18" charset="0"/>
              </a:defRPr>
            </a:lvl5pPr>
            <a:lvl6pPr marL="2552822" indent="-232075" eaLnBrk="0" fontAlgn="base" hangingPunct="0">
              <a:spcBef>
                <a:spcPct val="0"/>
              </a:spcBef>
              <a:spcAft>
                <a:spcPct val="0"/>
              </a:spcAft>
              <a:defRPr sz="2400">
                <a:solidFill>
                  <a:schemeClr val="tx1"/>
                </a:solidFill>
                <a:latin typeface="Times New Roman" panose="02020603050405020304" pitchFamily="18" charset="0"/>
              </a:defRPr>
            </a:lvl6pPr>
            <a:lvl7pPr marL="3016971" indent="-232075" eaLnBrk="0" fontAlgn="base" hangingPunct="0">
              <a:spcBef>
                <a:spcPct val="0"/>
              </a:spcBef>
              <a:spcAft>
                <a:spcPct val="0"/>
              </a:spcAft>
              <a:defRPr sz="2400">
                <a:solidFill>
                  <a:schemeClr val="tx1"/>
                </a:solidFill>
                <a:latin typeface="Times New Roman" panose="02020603050405020304" pitchFamily="18" charset="0"/>
              </a:defRPr>
            </a:lvl7pPr>
            <a:lvl8pPr marL="3481121" indent="-232075" eaLnBrk="0" fontAlgn="base" hangingPunct="0">
              <a:spcBef>
                <a:spcPct val="0"/>
              </a:spcBef>
              <a:spcAft>
                <a:spcPct val="0"/>
              </a:spcAft>
              <a:defRPr sz="2400">
                <a:solidFill>
                  <a:schemeClr val="tx1"/>
                </a:solidFill>
                <a:latin typeface="Times New Roman" panose="02020603050405020304" pitchFamily="18" charset="0"/>
              </a:defRPr>
            </a:lvl8pPr>
            <a:lvl9pPr marL="3945270" indent="-232075" eaLnBrk="0" fontAlgn="base" hangingPunct="0">
              <a:spcBef>
                <a:spcPct val="0"/>
              </a:spcBef>
              <a:spcAft>
                <a:spcPct val="0"/>
              </a:spcAft>
              <a:defRPr sz="2400">
                <a:solidFill>
                  <a:schemeClr val="tx1"/>
                </a:solidFill>
                <a:latin typeface="Times New Roman" panose="02020603050405020304" pitchFamily="18" charset="0"/>
              </a:defRPr>
            </a:lvl9pPr>
          </a:lstStyle>
          <a:p>
            <a:fld id="{B41BE71C-5EBB-4202-A21A-C62809E23107}" type="slidenum">
              <a:rPr lang="en-US" altLang="en-US" sz="1200"/>
              <a:pPr/>
              <a:t>15</a:t>
            </a:fld>
            <a:endParaRPr lang="en-US" altLang="en-US" sz="1200" dirty="0"/>
          </a:p>
        </p:txBody>
      </p:sp>
    </p:spTree>
    <p:extLst>
      <p:ext uri="{BB962C8B-B14F-4D97-AF65-F5344CB8AC3E}">
        <p14:creationId xmlns:p14="http://schemas.microsoft.com/office/powerpoint/2010/main" val="24645862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17</a:t>
            </a:fld>
            <a:endParaRPr lang="en-US" dirty="0"/>
          </a:p>
        </p:txBody>
      </p:sp>
    </p:spTree>
    <p:extLst>
      <p:ext uri="{BB962C8B-B14F-4D97-AF65-F5344CB8AC3E}">
        <p14:creationId xmlns:p14="http://schemas.microsoft.com/office/powerpoint/2010/main" val="3655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18</a:t>
            </a:fld>
            <a:endParaRPr lang="en-US" dirty="0"/>
          </a:p>
        </p:txBody>
      </p:sp>
    </p:spTree>
    <p:extLst>
      <p:ext uri="{BB962C8B-B14F-4D97-AF65-F5344CB8AC3E}">
        <p14:creationId xmlns:p14="http://schemas.microsoft.com/office/powerpoint/2010/main" val="28278327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19</a:t>
            </a:fld>
            <a:endParaRPr lang="en-US" dirty="0"/>
          </a:p>
        </p:txBody>
      </p:sp>
    </p:spTree>
    <p:extLst>
      <p:ext uri="{BB962C8B-B14F-4D97-AF65-F5344CB8AC3E}">
        <p14:creationId xmlns:p14="http://schemas.microsoft.com/office/powerpoint/2010/main" val="3501709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415">
              <a:spcBef>
                <a:spcPct val="30000"/>
              </a:spcBef>
              <a:defRPr sz="1200">
                <a:solidFill>
                  <a:schemeClr val="tx1"/>
                </a:solidFill>
                <a:latin typeface="Times New Roman" panose="02020603050405020304" pitchFamily="18" charset="0"/>
              </a:defRPr>
            </a:lvl1pPr>
            <a:lvl2pPr marL="754243" indent="-290093" defTabSz="944415">
              <a:spcBef>
                <a:spcPct val="30000"/>
              </a:spcBef>
              <a:defRPr sz="1200">
                <a:solidFill>
                  <a:schemeClr val="tx1"/>
                </a:solidFill>
                <a:latin typeface="Times New Roman" panose="02020603050405020304" pitchFamily="18" charset="0"/>
              </a:defRPr>
            </a:lvl2pPr>
            <a:lvl3pPr marL="1160374" indent="-232075" defTabSz="944415">
              <a:spcBef>
                <a:spcPct val="30000"/>
              </a:spcBef>
              <a:defRPr sz="1200">
                <a:solidFill>
                  <a:schemeClr val="tx1"/>
                </a:solidFill>
                <a:latin typeface="Times New Roman" panose="02020603050405020304" pitchFamily="18" charset="0"/>
              </a:defRPr>
            </a:lvl3pPr>
            <a:lvl4pPr marL="1624523" indent="-232075" defTabSz="944415">
              <a:spcBef>
                <a:spcPct val="30000"/>
              </a:spcBef>
              <a:defRPr sz="1200">
                <a:solidFill>
                  <a:schemeClr val="tx1"/>
                </a:solidFill>
                <a:latin typeface="Times New Roman" panose="02020603050405020304" pitchFamily="18" charset="0"/>
              </a:defRPr>
            </a:lvl4pPr>
            <a:lvl5pPr marL="2088672" indent="-232075" defTabSz="944415">
              <a:spcBef>
                <a:spcPct val="30000"/>
              </a:spcBef>
              <a:defRPr sz="1200">
                <a:solidFill>
                  <a:schemeClr val="tx1"/>
                </a:solidFill>
                <a:latin typeface="Times New Roman" panose="02020603050405020304" pitchFamily="18" charset="0"/>
              </a:defRPr>
            </a:lvl5pPr>
            <a:lvl6pPr marL="2552822" indent="-232075" defTabSz="944415" eaLnBrk="0" fontAlgn="base" hangingPunct="0">
              <a:spcBef>
                <a:spcPct val="30000"/>
              </a:spcBef>
              <a:spcAft>
                <a:spcPct val="0"/>
              </a:spcAft>
              <a:defRPr sz="1200">
                <a:solidFill>
                  <a:schemeClr val="tx1"/>
                </a:solidFill>
                <a:latin typeface="Times New Roman" panose="02020603050405020304" pitchFamily="18" charset="0"/>
              </a:defRPr>
            </a:lvl6pPr>
            <a:lvl7pPr marL="3016971" indent="-232075" defTabSz="944415" eaLnBrk="0" fontAlgn="base" hangingPunct="0">
              <a:spcBef>
                <a:spcPct val="30000"/>
              </a:spcBef>
              <a:spcAft>
                <a:spcPct val="0"/>
              </a:spcAft>
              <a:defRPr sz="1200">
                <a:solidFill>
                  <a:schemeClr val="tx1"/>
                </a:solidFill>
                <a:latin typeface="Times New Roman" panose="02020603050405020304" pitchFamily="18" charset="0"/>
              </a:defRPr>
            </a:lvl7pPr>
            <a:lvl8pPr marL="3481121" indent="-232075" defTabSz="944415" eaLnBrk="0" fontAlgn="base" hangingPunct="0">
              <a:spcBef>
                <a:spcPct val="30000"/>
              </a:spcBef>
              <a:spcAft>
                <a:spcPct val="0"/>
              </a:spcAft>
              <a:defRPr sz="1200">
                <a:solidFill>
                  <a:schemeClr val="tx1"/>
                </a:solidFill>
                <a:latin typeface="Times New Roman" panose="02020603050405020304" pitchFamily="18" charset="0"/>
              </a:defRPr>
            </a:lvl8pPr>
            <a:lvl9pPr marL="3945270" indent="-232075" defTabSz="94441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A1B9D93-B001-451A-B14C-CCA948EAD068}" type="slidenum">
              <a:rPr lang="en-US" altLang="en-US" sz="1300"/>
              <a:pPr>
                <a:spcBef>
                  <a:spcPct val="0"/>
                </a:spcBef>
              </a:pPr>
              <a:t>20</a:t>
            </a:fld>
            <a:endParaRPr lang="en-US" altLang="en-US" sz="1300" dirty="0"/>
          </a:p>
        </p:txBody>
      </p:sp>
    </p:spTree>
    <p:extLst>
      <p:ext uri="{BB962C8B-B14F-4D97-AF65-F5344CB8AC3E}">
        <p14:creationId xmlns:p14="http://schemas.microsoft.com/office/powerpoint/2010/main" val="18001786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21</a:t>
            </a:fld>
            <a:endParaRPr lang="en-US" dirty="0"/>
          </a:p>
        </p:txBody>
      </p:sp>
    </p:spTree>
    <p:extLst>
      <p:ext uri="{BB962C8B-B14F-4D97-AF65-F5344CB8AC3E}">
        <p14:creationId xmlns:p14="http://schemas.microsoft.com/office/powerpoint/2010/main" val="1591522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2</a:t>
            </a:fld>
            <a:endParaRPr lang="en-US" dirty="0"/>
          </a:p>
        </p:txBody>
      </p:sp>
    </p:spTree>
    <p:extLst>
      <p:ext uri="{BB962C8B-B14F-4D97-AF65-F5344CB8AC3E}">
        <p14:creationId xmlns:p14="http://schemas.microsoft.com/office/powerpoint/2010/main" val="13804890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22</a:t>
            </a:fld>
            <a:endParaRPr lang="en-US" dirty="0"/>
          </a:p>
        </p:txBody>
      </p:sp>
    </p:spTree>
    <p:extLst>
      <p:ext uri="{BB962C8B-B14F-4D97-AF65-F5344CB8AC3E}">
        <p14:creationId xmlns:p14="http://schemas.microsoft.com/office/powerpoint/2010/main" val="437899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3</a:t>
            </a:fld>
            <a:endParaRPr lang="en-US" dirty="0"/>
          </a:p>
        </p:txBody>
      </p:sp>
    </p:spTree>
    <p:extLst>
      <p:ext uri="{BB962C8B-B14F-4D97-AF65-F5344CB8AC3E}">
        <p14:creationId xmlns:p14="http://schemas.microsoft.com/office/powerpoint/2010/main" val="2061298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4</a:t>
            </a:fld>
            <a:endParaRPr lang="en-US" dirty="0"/>
          </a:p>
        </p:txBody>
      </p:sp>
    </p:spTree>
    <p:extLst>
      <p:ext uri="{BB962C8B-B14F-4D97-AF65-F5344CB8AC3E}">
        <p14:creationId xmlns:p14="http://schemas.microsoft.com/office/powerpoint/2010/main" val="1884380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5</a:t>
            </a:fld>
            <a:endParaRPr lang="en-US" dirty="0"/>
          </a:p>
        </p:txBody>
      </p:sp>
    </p:spTree>
    <p:extLst>
      <p:ext uri="{BB962C8B-B14F-4D97-AF65-F5344CB8AC3E}">
        <p14:creationId xmlns:p14="http://schemas.microsoft.com/office/powerpoint/2010/main" val="816123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6</a:t>
            </a:fld>
            <a:endParaRPr lang="en-US" dirty="0"/>
          </a:p>
        </p:txBody>
      </p:sp>
    </p:spTree>
    <p:extLst>
      <p:ext uri="{BB962C8B-B14F-4D97-AF65-F5344CB8AC3E}">
        <p14:creationId xmlns:p14="http://schemas.microsoft.com/office/powerpoint/2010/main" val="3288707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AD76710-99C1-4AE9-AF02-3BCF1B530DE8}" type="slidenum">
              <a:rPr lang="en-US" smtClean="0"/>
              <a:pPr>
                <a:defRPr/>
              </a:pPr>
              <a:t>7</a:t>
            </a:fld>
            <a:endParaRPr lang="en-US" dirty="0"/>
          </a:p>
        </p:txBody>
      </p:sp>
    </p:spTree>
    <p:extLst>
      <p:ext uri="{BB962C8B-B14F-4D97-AF65-F5344CB8AC3E}">
        <p14:creationId xmlns:p14="http://schemas.microsoft.com/office/powerpoint/2010/main" val="541633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8</a:t>
            </a:fld>
            <a:endParaRPr lang="en-US" dirty="0"/>
          </a:p>
        </p:txBody>
      </p:sp>
    </p:spTree>
    <p:extLst>
      <p:ext uri="{BB962C8B-B14F-4D97-AF65-F5344CB8AC3E}">
        <p14:creationId xmlns:p14="http://schemas.microsoft.com/office/powerpoint/2010/main" val="4122374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352CDE-B398-5644-8FA9-767555B6998D}" type="slidenum">
              <a:rPr lang="en-US" smtClean="0"/>
              <a:t>9</a:t>
            </a:fld>
            <a:endParaRPr lang="en-US" dirty="0"/>
          </a:p>
        </p:txBody>
      </p:sp>
    </p:spTree>
    <p:extLst>
      <p:ext uri="{BB962C8B-B14F-4D97-AF65-F5344CB8AC3E}">
        <p14:creationId xmlns:p14="http://schemas.microsoft.com/office/powerpoint/2010/main" val="667478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86323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455082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1384377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46555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771787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625738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556356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545123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724401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925686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6B634D-162A-8247-9BF3-DF2643CD848A}" type="datetimeFigureOut">
              <a:rPr lang="en-US" smtClean="0"/>
              <a:t>2/21/2020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317B2-7541-1B47-A974-EA1A36D0D7A8}" type="slidenum">
              <a:rPr lang="en-US" smtClean="0"/>
              <a:t>‹#›</a:t>
            </a:fld>
            <a:endParaRPr lang="en-US" dirty="0"/>
          </a:p>
        </p:txBody>
      </p:sp>
    </p:spTree>
    <p:extLst>
      <p:ext uri="{BB962C8B-B14F-4D97-AF65-F5344CB8AC3E}">
        <p14:creationId xmlns:p14="http://schemas.microsoft.com/office/powerpoint/2010/main" val="1635651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6B634D-162A-8247-9BF3-DF2643CD848A}" type="datetimeFigureOut">
              <a:rPr lang="en-US" smtClean="0"/>
              <a:t>2/21/2020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317B2-7541-1B47-A974-EA1A36D0D7A8}" type="slidenum">
              <a:rPr lang="en-US" smtClean="0"/>
              <a:t>‹#›</a:t>
            </a:fld>
            <a:endParaRPr lang="en-US" dirty="0"/>
          </a:p>
        </p:txBody>
      </p:sp>
    </p:spTree>
    <p:extLst>
      <p:ext uri="{BB962C8B-B14F-4D97-AF65-F5344CB8AC3E}">
        <p14:creationId xmlns:p14="http://schemas.microsoft.com/office/powerpoint/2010/main" val="179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philosophicaldisquisitions.blogspot.com/2014/02/advanced-trolleyology-and-doctrine-of.html" TargetMode="Externa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8941" y="525382"/>
            <a:ext cx="11639774" cy="3250551"/>
          </a:xfrm>
        </p:spPr>
        <p:txBody>
          <a:bodyPr>
            <a:noAutofit/>
          </a:bodyPr>
          <a:lstStyle/>
          <a:p>
            <a:r>
              <a:rPr lang="en-US" sz="4200" b="1" dirty="0"/>
              <a:t>The Ethical Foundation </a:t>
            </a:r>
            <a:br>
              <a:rPr lang="en-US" sz="4200" dirty="0"/>
            </a:br>
            <a:r>
              <a:rPr lang="en-US" sz="4200" b="1" dirty="0"/>
              <a:t>of Cost-Effectiveness Analysis in Resource Allocation </a:t>
            </a:r>
            <a:br>
              <a:rPr lang="en-US" sz="4200" b="1" dirty="0"/>
            </a:br>
            <a:r>
              <a:rPr lang="en-US" sz="4200" b="1" dirty="0"/>
              <a:t>for Global Health</a:t>
            </a:r>
            <a:br>
              <a:rPr lang="en-US" sz="4200" b="1" dirty="0"/>
            </a:br>
            <a:br>
              <a:rPr lang="en-US" sz="4200" b="1" dirty="0"/>
            </a:br>
            <a:r>
              <a:rPr lang="en-US" sz="3200" b="1" dirty="0"/>
              <a:t>Epi 213</a:t>
            </a:r>
            <a:br>
              <a:rPr lang="en-US" sz="3200" b="1" dirty="0"/>
            </a:br>
            <a:r>
              <a:rPr lang="en-US" sz="3200" b="1" dirty="0"/>
              <a:t>February 27, 2019</a:t>
            </a:r>
            <a:endParaRPr lang="en-US" sz="4000" dirty="0"/>
          </a:p>
        </p:txBody>
      </p:sp>
      <p:sp>
        <p:nvSpPr>
          <p:cNvPr id="4" name="TextBox 3"/>
          <p:cNvSpPr txBox="1"/>
          <p:nvPr/>
        </p:nvSpPr>
        <p:spPr>
          <a:xfrm>
            <a:off x="4214757" y="4261654"/>
            <a:ext cx="3748141" cy="769441"/>
          </a:xfrm>
          <a:prstGeom prst="rect">
            <a:avLst/>
          </a:prstGeom>
          <a:noFill/>
        </p:spPr>
        <p:txBody>
          <a:bodyPr wrap="none" rtlCol="0">
            <a:spAutoFit/>
          </a:bodyPr>
          <a:lstStyle/>
          <a:p>
            <a:pPr algn="ctr"/>
            <a:r>
              <a:rPr lang="en-US" sz="2400" dirty="0">
                <a:solidFill>
                  <a:schemeClr val="accent1">
                    <a:lumMod val="50000"/>
                  </a:schemeClr>
                </a:solidFill>
                <a:latin typeface="Times" charset="0"/>
                <a:ea typeface="Times" charset="0"/>
                <a:cs typeface="Times" charset="0"/>
              </a:rPr>
              <a:t>Elliot Marseille, DrPH, MPP</a:t>
            </a:r>
          </a:p>
          <a:p>
            <a:pPr algn="ctr"/>
            <a:r>
              <a:rPr lang="en-US" sz="2000" dirty="0">
                <a:solidFill>
                  <a:schemeClr val="accent1">
                    <a:lumMod val="50000"/>
                  </a:schemeClr>
                </a:solidFill>
                <a:latin typeface="Times" charset="0"/>
                <a:ea typeface="Times" charset="0"/>
                <a:cs typeface="Times" charset="0"/>
              </a:rPr>
              <a:t>Health Strategies International</a:t>
            </a:r>
            <a:endParaRPr lang="en-US" sz="2400" dirty="0">
              <a:solidFill>
                <a:schemeClr val="accent1">
                  <a:lumMod val="50000"/>
                </a:schemeClr>
              </a:solidFill>
              <a:latin typeface="Times" charset="0"/>
              <a:ea typeface="Times" charset="0"/>
              <a:cs typeface="Times" charset="0"/>
            </a:endParaRPr>
          </a:p>
        </p:txBody>
      </p:sp>
    </p:spTree>
    <p:extLst>
      <p:ext uri="{BB962C8B-B14F-4D97-AF65-F5344CB8AC3E}">
        <p14:creationId xmlns:p14="http://schemas.microsoft.com/office/powerpoint/2010/main" val="830158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711" y="217488"/>
            <a:ext cx="11401064" cy="1143000"/>
          </a:xfrm>
        </p:spPr>
        <p:txBody>
          <a:bodyPr/>
          <a:lstStyle/>
          <a:p>
            <a:pPr algn="ctr">
              <a:defRPr/>
            </a:pPr>
            <a:r>
              <a:rPr lang="en-US" dirty="0">
                <a:effectLst/>
                <a:latin typeface="+mn-lt"/>
              </a:rPr>
              <a:t>More trouble - Insights from “Trollyology”</a:t>
            </a:r>
          </a:p>
        </p:txBody>
      </p:sp>
      <p:sp>
        <p:nvSpPr>
          <p:cNvPr id="3" name="Content Placeholder 2"/>
          <p:cNvSpPr>
            <a:spLocks noGrp="1"/>
          </p:cNvSpPr>
          <p:nvPr>
            <p:ph idx="1"/>
          </p:nvPr>
        </p:nvSpPr>
        <p:spPr>
          <a:xfrm>
            <a:off x="189187" y="1801400"/>
            <a:ext cx="11709588" cy="4878800"/>
          </a:xfrm>
        </p:spPr>
        <p:txBody>
          <a:bodyPr>
            <a:normAutofit/>
          </a:bodyPr>
          <a:lstStyle/>
          <a:p>
            <a:pPr>
              <a:defRPr/>
            </a:pPr>
            <a:r>
              <a:rPr lang="en-US" sz="3200" dirty="0">
                <a:solidFill>
                  <a:srgbClr val="002060"/>
                </a:solidFill>
              </a:rPr>
              <a:t>One death if active vs five if passive.</a:t>
            </a:r>
          </a:p>
          <a:p>
            <a:pPr>
              <a:defRPr/>
            </a:pPr>
            <a:endParaRPr lang="en-US" sz="3200" dirty="0">
              <a:solidFill>
                <a:srgbClr val="002060"/>
              </a:solidFill>
            </a:endParaRPr>
          </a:p>
          <a:p>
            <a:pPr>
              <a:defRPr/>
            </a:pPr>
            <a:r>
              <a:rPr lang="en-US" sz="3200" dirty="0">
                <a:solidFill>
                  <a:srgbClr val="002060"/>
                </a:solidFill>
              </a:rPr>
              <a:t>Pull switch vs push someone onto tracks.</a:t>
            </a:r>
          </a:p>
          <a:p>
            <a:pPr>
              <a:defRPr/>
            </a:pPr>
            <a:endParaRPr lang="en-US" sz="3200" dirty="0">
              <a:solidFill>
                <a:srgbClr val="002060"/>
              </a:solidFill>
            </a:endParaRPr>
          </a:p>
          <a:p>
            <a:pPr>
              <a:defRPr/>
            </a:pPr>
            <a:r>
              <a:rPr lang="en-US" sz="3200" dirty="0">
                <a:solidFill>
                  <a:srgbClr val="002060"/>
                </a:solidFill>
              </a:rPr>
              <a:t>Is the anti-push intuition absolute?</a:t>
            </a:r>
          </a:p>
          <a:p>
            <a:pPr>
              <a:defRPr/>
            </a:pPr>
            <a:endParaRPr lang="en-US" sz="3200" dirty="0">
              <a:solidFill>
                <a:srgbClr val="002060"/>
              </a:solidFill>
            </a:endParaRPr>
          </a:p>
          <a:p>
            <a:pPr>
              <a:defRPr/>
            </a:pPr>
            <a:r>
              <a:rPr lang="en-US" sz="3200" dirty="0">
                <a:solidFill>
                  <a:srgbClr val="002060"/>
                </a:solidFill>
              </a:rPr>
              <a:t>Is visceral repulsion a sound basis for moral reasoning?</a:t>
            </a:r>
          </a:p>
        </p:txBody>
      </p:sp>
      <p:pic>
        <p:nvPicPr>
          <p:cNvPr id="4" name="Picture 3"/>
          <p:cNvPicPr>
            <a:picLocks noChangeAspect="1"/>
          </p:cNvPicPr>
          <p:nvPr/>
        </p:nvPicPr>
        <p:blipFill>
          <a:blip r:embed="rId3"/>
          <a:stretch>
            <a:fillRect/>
          </a:stretch>
        </p:blipFill>
        <p:spPr>
          <a:xfrm>
            <a:off x="7465090" y="658400"/>
            <a:ext cx="4480290" cy="4904200"/>
          </a:xfrm>
          <a:prstGeom prst="rect">
            <a:avLst/>
          </a:prstGeom>
        </p:spPr>
      </p:pic>
    </p:spTree>
    <p:extLst>
      <p:ext uri="{BB962C8B-B14F-4D97-AF65-F5344CB8AC3E}">
        <p14:creationId xmlns:p14="http://schemas.microsoft.com/office/powerpoint/2010/main" val="596574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3">
            <a:extLst>
              <a:ext uri="{28A0092B-C50C-407E-A947-70E740481C1C}">
                <a14:useLocalDpi xmlns:a14="http://schemas.microsoft.com/office/drawing/2010/main" val="0"/>
              </a:ext>
            </a:extLst>
          </a:blip>
          <a:srcRect l="37818" r="41889" b="4037"/>
          <a:stretch/>
        </p:blipFill>
        <p:spPr>
          <a:xfrm>
            <a:off x="5959734" y="1358987"/>
            <a:ext cx="2968366" cy="5722097"/>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r="81997" b="4037"/>
          <a:stretch/>
        </p:blipFill>
        <p:spPr>
          <a:xfrm>
            <a:off x="2717800" y="1358988"/>
            <a:ext cx="2616200" cy="5758559"/>
          </a:xfrm>
          <a:prstGeom prst="rect">
            <a:avLst/>
          </a:prstGeom>
        </p:spPr>
      </p:pic>
      <p:sp>
        <p:nvSpPr>
          <p:cNvPr id="7" name="TextBox 6"/>
          <p:cNvSpPr txBox="1"/>
          <p:nvPr/>
        </p:nvSpPr>
        <p:spPr>
          <a:xfrm>
            <a:off x="1750188" y="212206"/>
            <a:ext cx="8001000" cy="769441"/>
          </a:xfrm>
          <a:prstGeom prst="rect">
            <a:avLst/>
          </a:prstGeom>
          <a:noFill/>
        </p:spPr>
        <p:txBody>
          <a:bodyPr wrap="square" rtlCol="0">
            <a:spAutoFit/>
          </a:bodyPr>
          <a:lstStyle/>
          <a:p>
            <a:pPr algn="ctr"/>
            <a:r>
              <a:rPr lang="en-US" sz="4400" dirty="0"/>
              <a:t>More Trollyology</a:t>
            </a:r>
          </a:p>
        </p:txBody>
      </p:sp>
    </p:spTree>
    <p:extLst>
      <p:ext uri="{BB962C8B-B14F-4D97-AF65-F5344CB8AC3E}">
        <p14:creationId xmlns:p14="http://schemas.microsoft.com/office/powerpoint/2010/main" val="3511542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dirty="0"/>
              <a:t>Health Strategies International, Super Models for Global Health </a:t>
            </a: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75132" b="4037"/>
          <a:stretch/>
        </p:blipFill>
        <p:spPr>
          <a:xfrm>
            <a:off x="6096000" y="596926"/>
            <a:ext cx="2768600" cy="4863038"/>
          </a:xfrm>
          <a:prstGeom prst="rect">
            <a:avLst/>
          </a:prstGeom>
        </p:spPr>
      </p:pic>
      <p:sp>
        <p:nvSpPr>
          <p:cNvPr id="8" name="TextBox 7"/>
          <p:cNvSpPr txBox="1"/>
          <p:nvPr/>
        </p:nvSpPr>
        <p:spPr>
          <a:xfrm>
            <a:off x="1750188" y="212206"/>
            <a:ext cx="8001000" cy="769441"/>
          </a:xfrm>
          <a:prstGeom prst="rect">
            <a:avLst/>
          </a:prstGeom>
          <a:noFill/>
        </p:spPr>
        <p:txBody>
          <a:bodyPr wrap="square" rtlCol="0">
            <a:spAutoFit/>
          </a:bodyPr>
          <a:lstStyle/>
          <a:p>
            <a:pPr algn="ctr"/>
            <a:r>
              <a:rPr lang="en-US" sz="4400" dirty="0"/>
              <a:t>Still more Trollyology</a:t>
            </a:r>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r="81997" b="4037"/>
          <a:stretch/>
        </p:blipFill>
        <p:spPr>
          <a:xfrm>
            <a:off x="2997201" y="713447"/>
            <a:ext cx="2127244" cy="4682311"/>
          </a:xfrm>
          <a:prstGeom prst="rect">
            <a:avLst/>
          </a:prstGeom>
        </p:spPr>
      </p:pic>
      <p:sp>
        <p:nvSpPr>
          <p:cNvPr id="10" name="TextBox 9"/>
          <p:cNvSpPr txBox="1"/>
          <p:nvPr/>
        </p:nvSpPr>
        <p:spPr>
          <a:xfrm>
            <a:off x="100314" y="5395758"/>
            <a:ext cx="11991372" cy="954107"/>
          </a:xfrm>
          <a:prstGeom prst="rect">
            <a:avLst/>
          </a:prstGeom>
          <a:noFill/>
        </p:spPr>
        <p:txBody>
          <a:bodyPr wrap="square" rtlCol="0">
            <a:spAutoFit/>
          </a:bodyPr>
          <a:lstStyle/>
          <a:p>
            <a:pPr algn="ctr"/>
            <a:r>
              <a:rPr lang="en-US" sz="2800" dirty="0"/>
              <a:t>Do these thought experiments undermine your confidence in </a:t>
            </a:r>
          </a:p>
          <a:p>
            <a:pPr algn="ctr"/>
            <a:r>
              <a:rPr lang="en-US" sz="2800" dirty="0"/>
              <a:t>everyday ethical intuitions? </a:t>
            </a:r>
          </a:p>
        </p:txBody>
      </p:sp>
    </p:spTree>
    <p:extLst>
      <p:ext uri="{BB962C8B-B14F-4D97-AF65-F5344CB8AC3E}">
        <p14:creationId xmlns:p14="http://schemas.microsoft.com/office/powerpoint/2010/main" val="18971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58924" r="21332" b="4037"/>
          <a:stretch/>
        </p:blipFill>
        <p:spPr>
          <a:xfrm>
            <a:off x="5750687" y="740909"/>
            <a:ext cx="2157319" cy="4772741"/>
          </a:xfrm>
          <a:prstGeom prst="rect">
            <a:avLst/>
          </a:prstGeom>
        </p:spPr>
      </p:pic>
      <p:sp>
        <p:nvSpPr>
          <p:cNvPr id="8" name="TextBox 7"/>
          <p:cNvSpPr txBox="1"/>
          <p:nvPr/>
        </p:nvSpPr>
        <p:spPr>
          <a:xfrm>
            <a:off x="1750188" y="212206"/>
            <a:ext cx="8001000" cy="769441"/>
          </a:xfrm>
          <a:prstGeom prst="rect">
            <a:avLst/>
          </a:prstGeom>
          <a:noFill/>
        </p:spPr>
        <p:txBody>
          <a:bodyPr wrap="square" rtlCol="0">
            <a:spAutoFit/>
          </a:bodyPr>
          <a:lstStyle/>
          <a:p>
            <a:pPr algn="ctr"/>
            <a:r>
              <a:rPr lang="en-US" sz="4400" dirty="0"/>
              <a:t>Wait there’s more . . .</a:t>
            </a:r>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r="81997" b="4037"/>
          <a:stretch/>
        </p:blipFill>
        <p:spPr>
          <a:xfrm>
            <a:off x="3759200" y="740910"/>
            <a:ext cx="2139795" cy="4709937"/>
          </a:xfrm>
          <a:prstGeom prst="rect">
            <a:avLst/>
          </a:prstGeom>
        </p:spPr>
      </p:pic>
      <p:sp>
        <p:nvSpPr>
          <p:cNvPr id="6" name="TextBox 5"/>
          <p:cNvSpPr txBox="1"/>
          <p:nvPr/>
        </p:nvSpPr>
        <p:spPr>
          <a:xfrm>
            <a:off x="200628" y="5565299"/>
            <a:ext cx="11991372" cy="954107"/>
          </a:xfrm>
          <a:prstGeom prst="rect">
            <a:avLst/>
          </a:prstGeom>
          <a:noFill/>
        </p:spPr>
        <p:txBody>
          <a:bodyPr wrap="square" rtlCol="0">
            <a:spAutoFit/>
          </a:bodyPr>
          <a:lstStyle/>
          <a:p>
            <a:pPr algn="ctr"/>
            <a:r>
              <a:rPr lang="en-US" sz="2800" dirty="0"/>
              <a:t>Are our ethical intuitions derived from </a:t>
            </a:r>
          </a:p>
          <a:p>
            <a:pPr algn="ctr"/>
            <a:r>
              <a:rPr lang="en-US" sz="2800" dirty="0"/>
              <a:t>evolutionary pressures and cultural contingency? </a:t>
            </a:r>
          </a:p>
        </p:txBody>
      </p:sp>
    </p:spTree>
    <p:extLst>
      <p:ext uri="{BB962C8B-B14F-4D97-AF65-F5344CB8AC3E}">
        <p14:creationId xmlns:p14="http://schemas.microsoft.com/office/powerpoint/2010/main" val="491654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3.bp.blogspot.com/-6j3lri-dP-A/UvEHA1S3bII/AAAAAAAACfU/g3-u247n834/s1600/Trolley+Experiment+Results+Joshua+Greene.231.png">
            <a:extLst>
              <a:ext uri="{FF2B5EF4-FFF2-40B4-BE49-F238E27FC236}">
                <a16:creationId xmlns:a16="http://schemas.microsoft.com/office/drawing/2014/main" id="{5DA135F1-CC2D-4D9D-979E-148B27CB8A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8237F74-F90B-4A4C-AEF8-C34B9840348A}"/>
              </a:ext>
            </a:extLst>
          </p:cNvPr>
          <p:cNvSpPr txBox="1"/>
          <p:nvPr/>
        </p:nvSpPr>
        <p:spPr>
          <a:xfrm>
            <a:off x="3014505" y="5931040"/>
            <a:ext cx="5928527" cy="646331"/>
          </a:xfrm>
          <a:prstGeom prst="rect">
            <a:avLst/>
          </a:prstGeom>
          <a:noFill/>
        </p:spPr>
        <p:txBody>
          <a:bodyPr wrap="square" rtlCol="0">
            <a:spAutoFit/>
          </a:bodyPr>
          <a:lstStyle/>
          <a:p>
            <a:r>
              <a:rPr lang="en-US" dirty="0">
                <a:hlinkClick r:id="rId3"/>
              </a:rPr>
              <a:t>https://philosophicaldisquisitions.blogspot.com/2014/02/advanced-trolleyology-and-doctrine-of.html</a:t>
            </a:r>
            <a:endParaRPr lang="en-US" dirty="0"/>
          </a:p>
        </p:txBody>
      </p:sp>
    </p:spTree>
    <p:extLst>
      <p:ext uri="{BB962C8B-B14F-4D97-AF65-F5344CB8AC3E}">
        <p14:creationId xmlns:p14="http://schemas.microsoft.com/office/powerpoint/2010/main" val="2678062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821" y="152400"/>
            <a:ext cx="11629017" cy="6172200"/>
          </a:xfrm>
        </p:spPr>
        <p:txBody>
          <a:bodyPr/>
          <a:lstStyle/>
          <a:p>
            <a:pPr algn="ctr">
              <a:defRPr/>
            </a:pPr>
            <a:br>
              <a:rPr lang="en-US" dirty="0"/>
            </a:br>
            <a:r>
              <a:rPr lang="en-US" sz="5400" i="1" dirty="0"/>
              <a:t>“Is a statistical life worth less than an identified life?”</a:t>
            </a:r>
            <a:br>
              <a:rPr lang="en-US" sz="5400" i="1" dirty="0"/>
            </a:br>
            <a:br>
              <a:rPr lang="en-US" sz="5400" i="1" dirty="0"/>
            </a:br>
            <a:r>
              <a:rPr lang="en-US" sz="3200" dirty="0"/>
              <a:t>For example, are people who need treatment in a different ethical class from those who need prevention?</a:t>
            </a:r>
            <a:br>
              <a:rPr lang="en-US" sz="3200" dirty="0"/>
            </a:br>
            <a:br>
              <a:rPr lang="en-US" sz="3200" dirty="0"/>
            </a:br>
            <a:endParaRPr lang="en-US" sz="2800" dirty="0"/>
          </a:p>
        </p:txBody>
      </p:sp>
    </p:spTree>
    <p:extLst>
      <p:ext uri="{BB962C8B-B14F-4D97-AF65-F5344CB8AC3E}">
        <p14:creationId xmlns:p14="http://schemas.microsoft.com/office/powerpoint/2010/main" val="812897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269" y="290995"/>
            <a:ext cx="10515600" cy="1325563"/>
          </a:xfrm>
        </p:spPr>
        <p:txBody>
          <a:bodyPr>
            <a:normAutofit fontScale="90000"/>
          </a:bodyPr>
          <a:lstStyle/>
          <a:p>
            <a:pPr algn="ctr"/>
            <a:r>
              <a:rPr lang="en-US" sz="3600" dirty="0"/>
              <a:t>Or, is preferential treatment of identified lives a function of the evolution of ‘moral brains’ based on community affiliation?</a:t>
            </a:r>
            <a:br>
              <a:rPr lang="en-US" sz="3600" dirty="0"/>
            </a:br>
            <a:br>
              <a:rPr lang="en-US" sz="3600" dirty="0"/>
            </a:br>
            <a:endParaRPr lang="en-US" sz="3600" dirty="0">
              <a:solidFill>
                <a:srgbClr val="002060"/>
              </a:solidFill>
            </a:endParaRPr>
          </a:p>
        </p:txBody>
      </p:sp>
      <p:sp>
        <p:nvSpPr>
          <p:cNvPr id="3" name="Content Placeholder 2"/>
          <p:cNvSpPr>
            <a:spLocks noGrp="1"/>
          </p:cNvSpPr>
          <p:nvPr>
            <p:ph idx="1"/>
          </p:nvPr>
        </p:nvSpPr>
        <p:spPr>
          <a:xfrm>
            <a:off x="129090" y="1255897"/>
            <a:ext cx="11897957" cy="4351338"/>
          </a:xfrm>
        </p:spPr>
        <p:txBody>
          <a:bodyPr/>
          <a:lstStyle/>
          <a:p>
            <a:pPr marL="0" indent="0" algn="ctr">
              <a:buNone/>
            </a:pPr>
            <a:r>
              <a:rPr lang="en-US" dirty="0">
                <a:solidFill>
                  <a:srgbClr val="002060"/>
                </a:solidFill>
              </a:rPr>
              <a:t>One person’s statistical life  = another person's identified life.</a:t>
            </a:r>
            <a:br>
              <a:rPr lang="en-US" dirty="0">
                <a:solidFill>
                  <a:srgbClr val="002060"/>
                </a:solidFill>
              </a:rPr>
            </a:br>
            <a:r>
              <a:rPr lang="en-US" dirty="0">
                <a:solidFill>
                  <a:srgbClr val="002060"/>
                </a:solidFill>
              </a:rPr>
              <a:t>Might preference for identified lives thus be due to a failure of imagination?</a:t>
            </a:r>
            <a:br>
              <a:rPr lang="en-US" dirty="0">
                <a:solidFill>
                  <a:srgbClr val="002060"/>
                </a:solidFill>
              </a:rPr>
            </a:br>
            <a:endParaRPr lang="en-US" dirty="0"/>
          </a:p>
        </p:txBody>
      </p:sp>
      <p:sp>
        <p:nvSpPr>
          <p:cNvPr id="4" name="Footer Placeholder 3"/>
          <p:cNvSpPr>
            <a:spLocks noGrp="1"/>
          </p:cNvSpPr>
          <p:nvPr>
            <p:ph type="ftr" sz="quarter" idx="11"/>
          </p:nvPr>
        </p:nvSpPr>
        <p:spPr/>
        <p:txBody>
          <a:bodyPr/>
          <a:lstStyle/>
          <a:p>
            <a:pPr>
              <a:defRPr/>
            </a:pPr>
            <a:r>
              <a:rPr lang="en-US" dirty="0"/>
              <a:t>Health Strategies International, Super Models for Global Health </a:t>
            </a:r>
          </a:p>
        </p:txBody>
      </p:sp>
      <p:pic>
        <p:nvPicPr>
          <p:cNvPr id="5" name="Picture 4" descr="14390724_10153694738496036_3801462651820434729_n"/>
          <p:cNvPicPr>
            <a:picLocks noGrp="1" noChangeAspect="1"/>
          </p:cNvPicPr>
          <p:nvPr isPhoto="1"/>
        </p:nvPicPr>
        <p:blipFill>
          <a:blip r:embed="rId2" cstate="print">
            <a:lum/>
            <a:extLst>
              <a:ext uri="{28A0092B-C50C-407E-A947-70E740481C1C}">
                <a14:useLocalDpi xmlns:a14="http://schemas.microsoft.com/office/drawing/2010/main" val="0"/>
              </a:ext>
            </a:extLst>
          </a:blip>
          <a:stretch>
            <a:fillRect/>
          </a:stretch>
        </p:blipFill>
        <p:spPr>
          <a:xfrm>
            <a:off x="3765176" y="2544204"/>
            <a:ext cx="4388224" cy="4294040"/>
          </a:xfrm>
          <a:prstGeom prst="rect">
            <a:avLst/>
          </a:prstGeom>
        </p:spPr>
      </p:pic>
    </p:spTree>
    <p:extLst>
      <p:ext uri="{BB962C8B-B14F-4D97-AF65-F5344CB8AC3E}">
        <p14:creationId xmlns:p14="http://schemas.microsoft.com/office/powerpoint/2010/main" val="4225575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195" y="234296"/>
            <a:ext cx="11806177" cy="1325563"/>
          </a:xfrm>
        </p:spPr>
        <p:txBody>
          <a:bodyPr>
            <a:normAutofit/>
          </a:bodyPr>
          <a:lstStyle/>
          <a:p>
            <a:pPr algn="ctr">
              <a:defRPr/>
            </a:pPr>
            <a:r>
              <a:rPr lang="en-US" sz="4000" b="1" dirty="0">
                <a:effectLst/>
              </a:rPr>
              <a:t>The case against empathy</a:t>
            </a:r>
            <a:r>
              <a:rPr lang="en-US" sz="3200" b="1" baseline="30000" dirty="0">
                <a:effectLst/>
              </a:rPr>
              <a:t>1</a:t>
            </a:r>
            <a:r>
              <a:rPr lang="en-US" sz="4000" b="1" dirty="0">
                <a:effectLst/>
              </a:rPr>
              <a:t> and the virtues of cold blood</a:t>
            </a:r>
            <a:br>
              <a:rPr lang="en-US" sz="4000" b="1" dirty="0">
                <a:effectLst/>
              </a:rPr>
            </a:br>
            <a:r>
              <a:rPr lang="en-US" sz="4000" b="1" dirty="0">
                <a:effectLst/>
              </a:rPr>
              <a:t> </a:t>
            </a:r>
          </a:p>
        </p:txBody>
      </p:sp>
      <p:sp>
        <p:nvSpPr>
          <p:cNvPr id="3" name="Content Placeholder 2"/>
          <p:cNvSpPr>
            <a:spLocks noGrp="1"/>
          </p:cNvSpPr>
          <p:nvPr>
            <p:ph idx="1"/>
          </p:nvPr>
        </p:nvSpPr>
        <p:spPr>
          <a:xfrm>
            <a:off x="544009" y="1101472"/>
            <a:ext cx="11088547" cy="5375528"/>
          </a:xfrm>
        </p:spPr>
        <p:txBody>
          <a:bodyPr>
            <a:normAutofit/>
          </a:bodyPr>
          <a:lstStyle/>
          <a:p>
            <a:pPr marL="0" indent="0" algn="ctr">
              <a:buNone/>
              <a:defRPr/>
            </a:pPr>
            <a:r>
              <a:rPr lang="en-US" sz="3600" dirty="0"/>
              <a:t>Evidence that empathy is associated with</a:t>
            </a:r>
          </a:p>
          <a:p>
            <a:pPr>
              <a:defRPr/>
            </a:pPr>
            <a:r>
              <a:rPr lang="en-US" sz="3600" dirty="0"/>
              <a:t>Narrow-minded / Parochial perspective </a:t>
            </a:r>
          </a:p>
          <a:p>
            <a:pPr>
              <a:defRPr/>
            </a:pPr>
            <a:r>
              <a:rPr lang="en-US" sz="3600" dirty="0"/>
              <a:t>Innumeracy</a:t>
            </a:r>
          </a:p>
          <a:p>
            <a:pPr>
              <a:defRPr/>
            </a:pPr>
            <a:r>
              <a:rPr lang="en-US" sz="3600" dirty="0"/>
              <a:t>Short-term thinking</a:t>
            </a:r>
          </a:p>
          <a:p>
            <a:pPr>
              <a:defRPr/>
            </a:pPr>
            <a:r>
              <a:rPr lang="en-US" sz="3600" dirty="0"/>
              <a:t>Vindictiveness</a:t>
            </a:r>
          </a:p>
          <a:p>
            <a:pPr marL="0" indent="0" algn="ctr">
              <a:buNone/>
              <a:defRPr/>
            </a:pPr>
            <a:br>
              <a:rPr lang="en-US" sz="1200" dirty="0"/>
            </a:br>
            <a:r>
              <a:rPr lang="en-US" i="1" dirty="0">
                <a:effectLst/>
              </a:rPr>
              <a:t>Perhaps empathy makes us want to feel good rather than to do good.</a:t>
            </a:r>
          </a:p>
          <a:p>
            <a:pPr marL="0" indent="0">
              <a:buNone/>
              <a:defRPr/>
            </a:pPr>
            <a:endParaRPr lang="en-US" sz="1300" i="1" dirty="0"/>
          </a:p>
          <a:p>
            <a:pPr marL="0" indent="0">
              <a:buNone/>
              <a:defRPr/>
            </a:pPr>
            <a:r>
              <a:rPr lang="en-US" sz="1300" i="1" dirty="0"/>
              <a:t>1. </a:t>
            </a:r>
            <a:r>
              <a:rPr lang="en-US" sz="1300" dirty="0"/>
              <a:t>Bloom P. Against Empathy: The Case for Rational Compassion: Barnes and Noble; 2016.</a:t>
            </a:r>
            <a:endParaRPr lang="en-US" sz="1300" i="1" dirty="0">
              <a:effectLst/>
            </a:endParaRPr>
          </a:p>
        </p:txBody>
      </p:sp>
    </p:spTree>
    <p:extLst>
      <p:ext uri="{BB962C8B-B14F-4D97-AF65-F5344CB8AC3E}">
        <p14:creationId xmlns:p14="http://schemas.microsoft.com/office/powerpoint/2010/main" val="1242333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p:txBody>
          <a:bodyPr>
            <a:normAutofit/>
          </a:bodyPr>
          <a:lstStyle/>
          <a:p>
            <a:pPr algn="ctr"/>
            <a:r>
              <a:rPr lang="en-US" b="1" dirty="0"/>
              <a:t>What I am </a:t>
            </a:r>
            <a:r>
              <a:rPr lang="en-US" b="1" i="1" dirty="0"/>
              <a:t>not </a:t>
            </a:r>
            <a:r>
              <a:rPr lang="en-US" b="1" dirty="0"/>
              <a:t>saying</a:t>
            </a:r>
            <a:br>
              <a:rPr lang="en-US" dirty="0"/>
            </a:br>
            <a:endParaRPr lang="en-US" dirty="0"/>
          </a:p>
        </p:txBody>
      </p:sp>
      <p:sp>
        <p:nvSpPr>
          <p:cNvPr id="3" name="Content Placeholder 2"/>
          <p:cNvSpPr>
            <a:spLocks noGrp="1"/>
          </p:cNvSpPr>
          <p:nvPr>
            <p:ph idx="1"/>
          </p:nvPr>
        </p:nvSpPr>
        <p:spPr>
          <a:xfrm>
            <a:off x="279698" y="1384561"/>
            <a:ext cx="11370833" cy="4351338"/>
          </a:xfrm>
        </p:spPr>
        <p:txBody>
          <a:bodyPr/>
          <a:lstStyle/>
          <a:p>
            <a:pPr marL="0" indent="0" algn="ctr">
              <a:buNone/>
            </a:pPr>
            <a:endParaRPr lang="en-US" sz="3200" dirty="0"/>
          </a:p>
          <a:p>
            <a:pPr marL="0" indent="0" algn="ctr">
              <a:buNone/>
            </a:pPr>
            <a:r>
              <a:rPr lang="en-US" sz="3200" dirty="0"/>
              <a:t>Efficiency-based, CEA criteria are always best </a:t>
            </a:r>
          </a:p>
          <a:p>
            <a:pPr marL="0" indent="0" algn="ctr">
              <a:buNone/>
            </a:pPr>
            <a:r>
              <a:rPr lang="en-US" sz="3200" dirty="0"/>
              <a:t>for resource allocation. </a:t>
            </a:r>
          </a:p>
          <a:p>
            <a:pPr marL="0" indent="0" algn="ctr">
              <a:buNone/>
            </a:pPr>
            <a:endParaRPr lang="en-US" sz="3200" dirty="0"/>
          </a:p>
          <a:p>
            <a:pPr marL="0" indent="0" algn="ctr">
              <a:buNone/>
            </a:pPr>
            <a:endParaRPr lang="en-US" sz="3200" dirty="0"/>
          </a:p>
          <a:p>
            <a:pPr marL="0" indent="0" algn="ctr">
              <a:buNone/>
            </a:pPr>
            <a:r>
              <a:rPr lang="en-US" sz="3200" dirty="0"/>
              <a:t>Who wants to live in a world where a child is left to drown in a well, because rescue is not cost-effective?</a:t>
            </a:r>
          </a:p>
          <a:p>
            <a:endParaRPr lang="en-US" dirty="0"/>
          </a:p>
        </p:txBody>
      </p:sp>
    </p:spTree>
    <p:extLst>
      <p:ext uri="{BB962C8B-B14F-4D97-AF65-F5344CB8AC3E}">
        <p14:creationId xmlns:p14="http://schemas.microsoft.com/office/powerpoint/2010/main" val="357356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52139" y="-118969"/>
            <a:ext cx="10515600" cy="1325563"/>
          </a:xfrm>
        </p:spPr>
        <p:txBody>
          <a:bodyPr>
            <a:normAutofit/>
          </a:bodyPr>
          <a:lstStyle/>
          <a:p>
            <a:pPr algn="ctr"/>
            <a:r>
              <a:rPr lang="en-US" b="1" dirty="0"/>
              <a:t>What I </a:t>
            </a:r>
            <a:r>
              <a:rPr lang="en-US" b="1" i="1" dirty="0"/>
              <a:t>am</a:t>
            </a:r>
            <a:r>
              <a:rPr lang="en-US" b="1" dirty="0"/>
              <a:t> saying</a:t>
            </a:r>
          </a:p>
        </p:txBody>
      </p:sp>
      <p:sp>
        <p:nvSpPr>
          <p:cNvPr id="7" name="Content Placeholder 6"/>
          <p:cNvSpPr>
            <a:spLocks noGrp="1"/>
          </p:cNvSpPr>
          <p:nvPr>
            <p:ph idx="1"/>
          </p:nvPr>
        </p:nvSpPr>
        <p:spPr>
          <a:xfrm>
            <a:off x="752139" y="1088260"/>
            <a:ext cx="11210365" cy="4893440"/>
          </a:xfrm>
        </p:spPr>
        <p:txBody>
          <a:bodyPr>
            <a:normAutofit fontScale="92500" lnSpcReduction="10000"/>
          </a:bodyPr>
          <a:lstStyle/>
          <a:p>
            <a:pPr marL="0" indent="0" algn="ctr">
              <a:buNone/>
            </a:pPr>
            <a:r>
              <a:rPr lang="en-US" sz="3500" dirty="0"/>
              <a:t>If deviating from “Deep pragmatism” and efficiency, </a:t>
            </a:r>
          </a:p>
          <a:p>
            <a:pPr marL="0" indent="0" algn="ctr">
              <a:buNone/>
            </a:pPr>
            <a:r>
              <a:rPr lang="en-US" sz="3500" b="1" u="sng" dirty="0">
                <a:effectLst>
                  <a:outerShdw blurRad="38100" dist="38100" dir="2700000" algn="tl">
                    <a:srgbClr val="000000">
                      <a:alpha val="43137"/>
                    </a:srgbClr>
                  </a:outerShdw>
                </a:effectLst>
              </a:rPr>
              <a:t>confront the trade-off. </a:t>
            </a:r>
            <a:br>
              <a:rPr lang="en-US" sz="3500" b="1" dirty="0"/>
            </a:br>
            <a:endParaRPr lang="en-US" sz="3500" b="1" dirty="0"/>
          </a:p>
          <a:p>
            <a:r>
              <a:rPr lang="en-US" sz="3200" dirty="0"/>
              <a:t>How many lives of richer people are you willing to trade off for the life of a poor person?</a:t>
            </a:r>
          </a:p>
          <a:p>
            <a:endParaRPr lang="en-US" sz="3200" dirty="0"/>
          </a:p>
          <a:p>
            <a:r>
              <a:rPr lang="en-US" sz="3200" dirty="0"/>
              <a:t>How many statistical versus identified lives?</a:t>
            </a:r>
          </a:p>
          <a:p>
            <a:endParaRPr lang="en-US" sz="3200" dirty="0"/>
          </a:p>
          <a:p>
            <a:r>
              <a:rPr lang="en-US" sz="3200" dirty="0"/>
              <a:t>Promotion of other values such as “Women’s rights and empowerment” versus immediate health benefit?</a:t>
            </a:r>
          </a:p>
          <a:p>
            <a:endParaRPr lang="en-US" b="1" dirty="0"/>
          </a:p>
        </p:txBody>
      </p:sp>
      <p:sp>
        <p:nvSpPr>
          <p:cNvPr id="4" name="Footer Placeholder 3"/>
          <p:cNvSpPr>
            <a:spLocks noGrp="1"/>
          </p:cNvSpPr>
          <p:nvPr>
            <p:ph type="ftr" sz="quarter" idx="11"/>
          </p:nvPr>
        </p:nvSpPr>
        <p:spPr/>
        <p:txBody>
          <a:bodyPr/>
          <a:lstStyle/>
          <a:p>
            <a:pPr>
              <a:defRPr/>
            </a:pPr>
            <a:r>
              <a:rPr lang="en-US" dirty="0"/>
              <a:t>Health Strategies International, Super Models for Global Health </a:t>
            </a:r>
          </a:p>
        </p:txBody>
      </p:sp>
    </p:spTree>
    <p:extLst>
      <p:ext uri="{BB962C8B-B14F-4D97-AF65-F5344CB8AC3E}">
        <p14:creationId xmlns:p14="http://schemas.microsoft.com/office/powerpoint/2010/main" val="3634117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693235" y="10955"/>
            <a:ext cx="10515600" cy="1030446"/>
          </a:xfrm>
        </p:spPr>
        <p:txBody>
          <a:bodyPr/>
          <a:lstStyle/>
          <a:p>
            <a:pPr algn="ctr"/>
            <a:r>
              <a:rPr lang="en-US" b="1" dirty="0"/>
              <a:t>What’s the problem?</a:t>
            </a:r>
          </a:p>
        </p:txBody>
      </p:sp>
      <p:sp>
        <p:nvSpPr>
          <p:cNvPr id="3" name="Content Placeholder 2"/>
          <p:cNvSpPr>
            <a:spLocks noGrp="1"/>
          </p:cNvSpPr>
          <p:nvPr>
            <p:ph idx="1"/>
          </p:nvPr>
        </p:nvSpPr>
        <p:spPr>
          <a:xfrm>
            <a:off x="190501" y="884420"/>
            <a:ext cx="11858746" cy="5973580"/>
          </a:xfrm>
        </p:spPr>
        <p:txBody>
          <a:bodyPr>
            <a:normAutofit fontScale="92500" lnSpcReduction="20000"/>
          </a:bodyPr>
          <a:lstStyle/>
          <a:p>
            <a:pPr marL="0" indent="0">
              <a:buNone/>
            </a:pPr>
            <a:r>
              <a:rPr lang="en-US" sz="3100" dirty="0"/>
              <a:t>Decision makers sometimes led to diverge from maximizing health outcomes because of ethical concerns:</a:t>
            </a:r>
          </a:p>
          <a:p>
            <a:pPr marL="0" indent="0">
              <a:buNone/>
            </a:pPr>
            <a:endParaRPr lang="en-US" sz="3100" dirty="0"/>
          </a:p>
          <a:p>
            <a:r>
              <a:rPr lang="en-US" sz="3100" dirty="0"/>
              <a:t>CEA-bases life / death decisions on mathematically-derived ROI criteria.</a:t>
            </a:r>
          </a:p>
          <a:p>
            <a:r>
              <a:rPr lang="en-US" sz="3100" dirty="0"/>
              <a:t>Thus, technocratic, cold, lacks empathy.</a:t>
            </a:r>
          </a:p>
          <a:p>
            <a:endParaRPr lang="en-US" sz="3100" dirty="0"/>
          </a:p>
          <a:p>
            <a:r>
              <a:rPr lang="en-US" sz="3100" dirty="0"/>
              <a:t>Often violates every day ethical intuitions.</a:t>
            </a:r>
          </a:p>
          <a:p>
            <a:pPr lvl="1"/>
            <a:r>
              <a:rPr lang="en-US" sz="3100" dirty="0"/>
              <a:t>Empathy</a:t>
            </a:r>
          </a:p>
          <a:p>
            <a:pPr lvl="1"/>
            <a:r>
              <a:rPr lang="en-US" sz="3100" dirty="0"/>
              <a:t>Compassion</a:t>
            </a:r>
          </a:p>
          <a:p>
            <a:pPr lvl="1"/>
            <a:endParaRPr lang="en-US" sz="3100" dirty="0"/>
          </a:p>
          <a:p>
            <a:pPr marL="228600" lvl="1"/>
            <a:r>
              <a:rPr lang="en-US" sz="3100" dirty="0"/>
              <a:t>Decisions based on “mere” efficiency criteria are suspect.</a:t>
            </a:r>
          </a:p>
          <a:p>
            <a:pPr marL="0" indent="0" algn="ctr">
              <a:lnSpc>
                <a:spcPct val="110000"/>
              </a:lnSpc>
              <a:buNone/>
            </a:pPr>
            <a:endParaRPr lang="en-US" dirty="0">
              <a:solidFill>
                <a:srgbClr val="002060"/>
              </a:solidFill>
            </a:endParaRPr>
          </a:p>
          <a:p>
            <a:pPr marL="0" indent="0" algn="ctr">
              <a:lnSpc>
                <a:spcPct val="110000"/>
              </a:lnSpc>
              <a:buNone/>
            </a:pPr>
            <a:r>
              <a:rPr lang="en-US" dirty="0">
                <a:solidFill>
                  <a:srgbClr val="002060"/>
                </a:solidFill>
              </a:rPr>
              <a:t>Many technical concerns regarding CEAs accuracy or reliability. </a:t>
            </a:r>
          </a:p>
          <a:p>
            <a:pPr marL="0" indent="0" algn="ctr">
              <a:lnSpc>
                <a:spcPct val="110000"/>
              </a:lnSpc>
              <a:buNone/>
            </a:pPr>
            <a:r>
              <a:rPr lang="en-US" dirty="0">
                <a:solidFill>
                  <a:srgbClr val="002060"/>
                </a:solidFill>
              </a:rPr>
              <a:t>This talk confined to ethical concerns.</a:t>
            </a:r>
          </a:p>
        </p:txBody>
      </p:sp>
    </p:spTree>
    <p:extLst>
      <p:ext uri="{BB962C8B-B14F-4D97-AF65-F5344CB8AC3E}">
        <p14:creationId xmlns:p14="http://schemas.microsoft.com/office/powerpoint/2010/main" val="653003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08317" y="193564"/>
            <a:ext cx="11800397" cy="1011293"/>
          </a:xfrm>
        </p:spPr>
        <p:txBody>
          <a:bodyPr>
            <a:normAutofit fontScale="90000"/>
          </a:bodyPr>
          <a:lstStyle/>
          <a:p>
            <a:pPr algn="ctr">
              <a:defRPr/>
            </a:pPr>
            <a:r>
              <a:rPr lang="en-US" sz="3600" b="1" dirty="0"/>
              <a:t>Confronting the trade-off between efficiency and a rights or equity-based resource allocation decision</a:t>
            </a:r>
          </a:p>
        </p:txBody>
      </p:sp>
      <p:sp>
        <p:nvSpPr>
          <p:cNvPr id="5" name="TextBox 4"/>
          <p:cNvSpPr txBox="1"/>
          <p:nvPr/>
        </p:nvSpPr>
        <p:spPr>
          <a:xfrm>
            <a:off x="1118795" y="5664939"/>
            <a:ext cx="10542494" cy="400110"/>
          </a:xfrm>
          <a:prstGeom prst="rect">
            <a:avLst/>
          </a:prstGeom>
          <a:noFill/>
        </p:spPr>
        <p:txBody>
          <a:bodyPr wrap="square" rtlCol="0">
            <a:spAutoFit/>
          </a:bodyPr>
          <a:lstStyle/>
          <a:p>
            <a:pPr algn="ctr"/>
            <a:r>
              <a:rPr lang="en-US" sz="2000" b="1" i="1" dirty="0"/>
              <a:t>Efficiency is not merely one criterion among many. It has its own ethical dimension.</a:t>
            </a:r>
          </a:p>
        </p:txBody>
      </p:sp>
      <p:pic>
        <p:nvPicPr>
          <p:cNvPr id="6" name="Picture 5"/>
          <p:cNvPicPr>
            <a:picLocks noChangeAspect="1"/>
          </p:cNvPicPr>
          <p:nvPr/>
        </p:nvPicPr>
        <p:blipFill>
          <a:blip r:embed="rId3"/>
          <a:stretch>
            <a:fillRect/>
          </a:stretch>
        </p:blipFill>
        <p:spPr>
          <a:xfrm>
            <a:off x="1235584" y="1420009"/>
            <a:ext cx="9595391" cy="3861996"/>
          </a:xfrm>
          <a:prstGeom prst="rect">
            <a:avLst/>
          </a:prstGeom>
        </p:spPr>
      </p:pic>
    </p:spTree>
    <p:extLst>
      <p:ext uri="{BB962C8B-B14F-4D97-AF65-F5344CB8AC3E}">
        <p14:creationId xmlns:p14="http://schemas.microsoft.com/office/powerpoint/2010/main" val="2570681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29374" r="9623" b="-1"/>
          <a:stretch/>
        </p:blipFill>
        <p:spPr>
          <a:xfrm>
            <a:off x="21" y="1258512"/>
            <a:ext cx="3784902" cy="5599487"/>
          </a:xfrm>
          <a:prstGeom prst="rect">
            <a:avLst/>
          </a:prstGeom>
          <a:effectLst/>
        </p:spPr>
      </p:pic>
      <p:cxnSp>
        <p:nvCxnSpPr>
          <p:cNvPr id="7" name="Straight Connector 6"/>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a:solidFill>
              <a:srgbClr val="494B73"/>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243068" y="-427891"/>
            <a:ext cx="11948932" cy="1286160"/>
          </a:xfrm>
        </p:spPr>
        <p:txBody>
          <a:bodyPr anchor="b">
            <a:normAutofit/>
          </a:bodyPr>
          <a:lstStyle/>
          <a:p>
            <a:pPr>
              <a:lnSpc>
                <a:spcPct val="70000"/>
              </a:lnSpc>
            </a:pPr>
            <a:r>
              <a:rPr lang="en-US" sz="3700" b="1" dirty="0"/>
              <a:t>Resolve the conflict between efficiency and other criteria?</a:t>
            </a:r>
          </a:p>
        </p:txBody>
      </p:sp>
      <p:sp>
        <p:nvSpPr>
          <p:cNvPr id="3" name="Content Placeholder 2"/>
          <p:cNvSpPr>
            <a:spLocks noGrp="1"/>
          </p:cNvSpPr>
          <p:nvPr>
            <p:ph idx="1"/>
          </p:nvPr>
        </p:nvSpPr>
        <p:spPr>
          <a:xfrm>
            <a:off x="4109013" y="1048412"/>
            <a:ext cx="7778331" cy="4513291"/>
          </a:xfrm>
        </p:spPr>
        <p:txBody>
          <a:bodyPr>
            <a:normAutofit/>
          </a:bodyPr>
          <a:lstStyle/>
          <a:p>
            <a:pPr>
              <a:lnSpc>
                <a:spcPct val="80000"/>
              </a:lnSpc>
            </a:pPr>
            <a:r>
              <a:rPr lang="en-US" sz="2400" dirty="0"/>
              <a:t>Two sides of our nature. </a:t>
            </a:r>
          </a:p>
          <a:p>
            <a:pPr lvl="1">
              <a:lnSpc>
                <a:spcPct val="80000"/>
              </a:lnSpc>
            </a:pPr>
            <a:r>
              <a:rPr lang="en-US" dirty="0"/>
              <a:t>“Fast brain”: Emotional, empathic, small numbers</a:t>
            </a:r>
          </a:p>
          <a:p>
            <a:pPr lvl="1">
              <a:lnSpc>
                <a:spcPct val="80000"/>
              </a:lnSpc>
            </a:pPr>
            <a:r>
              <a:rPr lang="en-US" dirty="0"/>
              <a:t>“Slow brain”: Rational, calculating, large numbers </a:t>
            </a:r>
          </a:p>
          <a:p>
            <a:pPr lvl="1">
              <a:lnSpc>
                <a:spcPct val="80000"/>
              </a:lnSpc>
            </a:pPr>
            <a:endParaRPr lang="en-US" dirty="0"/>
          </a:p>
          <a:p>
            <a:pPr>
              <a:lnSpc>
                <a:spcPct val="80000"/>
              </a:lnSpc>
            </a:pPr>
            <a:r>
              <a:rPr lang="en-US" sz="2400" dirty="0"/>
              <a:t>Undesirable and futile to deny our emotional, empathic natures. Expressed in: </a:t>
            </a:r>
          </a:p>
          <a:p>
            <a:pPr lvl="1">
              <a:lnSpc>
                <a:spcPct val="80000"/>
              </a:lnSpc>
            </a:pPr>
            <a:r>
              <a:rPr lang="en-US" dirty="0"/>
              <a:t>Clinical medicine.  </a:t>
            </a:r>
          </a:p>
          <a:p>
            <a:pPr lvl="1">
              <a:lnSpc>
                <a:spcPct val="80000"/>
              </a:lnSpc>
            </a:pPr>
            <a:r>
              <a:rPr lang="en-US" dirty="0"/>
              <a:t>Many other areas of society pertaining to family and community.</a:t>
            </a:r>
          </a:p>
          <a:p>
            <a:pPr marL="0" indent="0">
              <a:lnSpc>
                <a:spcPct val="80000"/>
              </a:lnSpc>
              <a:buNone/>
            </a:pPr>
            <a:endParaRPr lang="en-US" sz="2400" dirty="0"/>
          </a:p>
          <a:p>
            <a:pPr marL="0" indent="0">
              <a:lnSpc>
                <a:spcPct val="80000"/>
              </a:lnSpc>
              <a:buNone/>
            </a:pPr>
            <a:r>
              <a:rPr lang="en-US" sz="2400" dirty="0"/>
              <a:t>“Global health” and “public health” pertain to populations and thus more abstract modes of reasoning are appropriate. </a:t>
            </a:r>
          </a:p>
          <a:p>
            <a:pPr>
              <a:lnSpc>
                <a:spcPct val="80000"/>
              </a:lnSpc>
            </a:pPr>
            <a:endParaRPr lang="en-US" sz="2000" dirty="0"/>
          </a:p>
        </p:txBody>
      </p:sp>
    </p:spTree>
    <p:extLst>
      <p:ext uri="{BB962C8B-B14F-4D97-AF65-F5344CB8AC3E}">
        <p14:creationId xmlns:p14="http://schemas.microsoft.com/office/powerpoint/2010/main" val="194091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20165" y="2039719"/>
            <a:ext cx="6160959" cy="873443"/>
          </a:xfrm>
        </p:spPr>
        <p:txBody>
          <a:bodyPr>
            <a:noAutofit/>
          </a:bodyPr>
          <a:lstStyle/>
          <a:p>
            <a:r>
              <a:rPr lang="en-US" dirty="0">
                <a:solidFill>
                  <a:schemeClr val="accent1">
                    <a:lumMod val="50000"/>
                  </a:schemeClr>
                </a:solidFill>
                <a:latin typeface="Times" charset="0"/>
                <a:ea typeface="Times" charset="0"/>
                <a:cs typeface="Times" charset="0"/>
              </a:rPr>
              <a:t>Thank you</a:t>
            </a:r>
          </a:p>
        </p:txBody>
      </p:sp>
    </p:spTree>
    <p:extLst>
      <p:ext uri="{BB962C8B-B14F-4D97-AF65-F5344CB8AC3E}">
        <p14:creationId xmlns:p14="http://schemas.microsoft.com/office/powerpoint/2010/main" val="1368796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838200" y="0"/>
            <a:ext cx="10515600" cy="1325563"/>
          </a:xfrm>
        </p:spPr>
        <p:txBody>
          <a:bodyPr/>
          <a:lstStyle/>
          <a:p>
            <a:pPr algn="ctr"/>
            <a:r>
              <a:rPr lang="en-US" b="1" dirty="0"/>
              <a:t>Goals of this presentation</a:t>
            </a:r>
          </a:p>
        </p:txBody>
      </p:sp>
      <p:sp>
        <p:nvSpPr>
          <p:cNvPr id="3" name="Content Placeholder 2"/>
          <p:cNvSpPr>
            <a:spLocks noGrp="1"/>
          </p:cNvSpPr>
          <p:nvPr>
            <p:ph idx="1"/>
          </p:nvPr>
        </p:nvSpPr>
        <p:spPr>
          <a:xfrm>
            <a:off x="838200" y="1253752"/>
            <a:ext cx="10515600" cy="4469316"/>
          </a:xfrm>
        </p:spPr>
        <p:txBody>
          <a:bodyPr/>
          <a:lstStyle/>
          <a:p>
            <a:pPr marL="514350" indent="-514350">
              <a:buFont typeface="+mj-lt"/>
              <a:buAutoNum type="arabicPeriod"/>
            </a:pPr>
            <a:r>
              <a:rPr lang="en-US" dirty="0"/>
              <a:t>Introduce you to the ethical foundations of cost-effectiveness analyses (CEA), namely utilitarianism.</a:t>
            </a:r>
          </a:p>
          <a:p>
            <a:pPr marL="514350" indent="-514350">
              <a:buFont typeface="+mj-lt"/>
              <a:buAutoNum type="arabicPeriod"/>
            </a:pPr>
            <a:r>
              <a:rPr lang="en-US" dirty="0"/>
              <a:t>Stimulate you to think critically about ethical arguments pertaining to resource allocation.</a:t>
            </a:r>
          </a:p>
          <a:p>
            <a:pPr lvl="1">
              <a:buFont typeface="Arial" panose="020B0604020202020204" pitchFamily="34" charset="0"/>
              <a:buChar char="•"/>
            </a:pPr>
            <a:r>
              <a:rPr lang="en-US" dirty="0"/>
              <a:t>Theoretical validity </a:t>
            </a:r>
          </a:p>
          <a:p>
            <a:pPr lvl="1">
              <a:buFont typeface="Arial" panose="020B0604020202020204" pitchFamily="34" charset="0"/>
              <a:buChar char="•"/>
            </a:pPr>
            <a:r>
              <a:rPr lang="en-US" dirty="0"/>
              <a:t>Practical implications</a:t>
            </a:r>
          </a:p>
          <a:p>
            <a:pPr marL="514350" indent="-514350">
              <a:buFont typeface="+mj-lt"/>
              <a:buAutoNum type="arabicPeriod"/>
            </a:pPr>
            <a:r>
              <a:rPr lang="en-US" dirty="0"/>
              <a:t>Persuade you that utilitarianism as expressed in CEA is usually the right basis for resource allocation decisions.</a:t>
            </a:r>
          </a:p>
          <a:p>
            <a:pPr marL="0" indent="0" algn="ctr">
              <a:buNone/>
            </a:pPr>
            <a:r>
              <a:rPr lang="en-US" dirty="0"/>
              <a:t>#3: Well, not exactly . .  . rather it is to stimulate you to engage with my argument. If you reject or modify it, be explicit about your reasoning. </a:t>
            </a:r>
          </a:p>
          <a:p>
            <a:endParaRPr lang="en-US" dirty="0"/>
          </a:p>
        </p:txBody>
      </p:sp>
    </p:spTree>
    <p:extLst>
      <p:ext uri="{BB962C8B-B14F-4D97-AF65-F5344CB8AC3E}">
        <p14:creationId xmlns:p14="http://schemas.microsoft.com/office/powerpoint/2010/main" val="938101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arn(inVertical)">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247425" y="167546"/>
            <a:ext cx="11672047" cy="1325563"/>
          </a:xfrm>
        </p:spPr>
        <p:txBody>
          <a:bodyPr>
            <a:normAutofit/>
          </a:bodyPr>
          <a:lstStyle/>
          <a:p>
            <a:pPr algn="ctr"/>
            <a:r>
              <a:rPr lang="en-US" sz="3800" b="1" dirty="0"/>
              <a:t>Utilitarianism  - or “Deep pragmatism”:</a:t>
            </a:r>
            <a:r>
              <a:rPr lang="en-US" sz="3800" b="1" dirty="0">
                <a:sym typeface="Wingdings" panose="05000000000000000000" pitchFamily="2" charset="2"/>
              </a:rPr>
              <a:t> </a:t>
            </a:r>
            <a:br>
              <a:rPr lang="en-US" sz="3800" b="1" dirty="0"/>
            </a:br>
            <a:r>
              <a:rPr lang="en-US" sz="3800" b="1" dirty="0"/>
              <a:t>Philosophy Underlying CEA</a:t>
            </a:r>
          </a:p>
        </p:txBody>
      </p:sp>
      <p:sp>
        <p:nvSpPr>
          <p:cNvPr id="3" name="Content Placeholder 2"/>
          <p:cNvSpPr>
            <a:spLocks noGrp="1"/>
          </p:cNvSpPr>
          <p:nvPr>
            <p:ph idx="1"/>
          </p:nvPr>
        </p:nvSpPr>
        <p:spPr>
          <a:xfrm>
            <a:off x="0" y="1493108"/>
            <a:ext cx="12192000" cy="4983891"/>
          </a:xfrm>
        </p:spPr>
        <p:txBody>
          <a:bodyPr>
            <a:normAutofit fontScale="25000" lnSpcReduction="20000"/>
          </a:bodyPr>
          <a:lstStyle/>
          <a:p>
            <a:r>
              <a:rPr lang="en-US" sz="11200" dirty="0"/>
              <a:t>Stems from Consequentialism: Judge actions by outcomes not by intentions or by fidelity to abstract moral principle. </a:t>
            </a:r>
          </a:p>
          <a:p>
            <a:endParaRPr lang="en-US" sz="11200" dirty="0"/>
          </a:p>
          <a:p>
            <a:r>
              <a:rPr lang="en-US" sz="11200" dirty="0"/>
              <a:t>Utilitarianism: First articulated by Jeremy  Bentham and John Stuart Mills</a:t>
            </a:r>
          </a:p>
          <a:p>
            <a:pPr lvl="1"/>
            <a:r>
              <a:rPr lang="en-US" sz="10400" dirty="0"/>
              <a:t>Mills’ “Utilitarianism” published in 1863</a:t>
            </a:r>
          </a:p>
          <a:p>
            <a:pPr lvl="1"/>
            <a:r>
              <a:rPr lang="en-US" sz="10400" dirty="0"/>
              <a:t>Joshua Greene – Moral Tribes (2013)</a:t>
            </a:r>
          </a:p>
          <a:p>
            <a:pPr lvl="1"/>
            <a:r>
              <a:rPr lang="en-US" sz="10400" dirty="0"/>
              <a:t>Many others</a:t>
            </a:r>
          </a:p>
          <a:p>
            <a:endParaRPr lang="en-US" sz="11200" dirty="0"/>
          </a:p>
          <a:p>
            <a:r>
              <a:rPr lang="en-US" sz="11200" dirty="0"/>
              <a:t>Maxim of utilitarianism is, “Act in such a way as to generate the maximum quantum of well-being, happiness, or utility.” </a:t>
            </a:r>
          </a:p>
          <a:p>
            <a:pPr marL="0" indent="0">
              <a:buNone/>
            </a:pPr>
            <a:endParaRPr lang="en-US" sz="11200" dirty="0"/>
          </a:p>
          <a:p>
            <a:pPr marL="0" indent="0" algn="ctr">
              <a:buNone/>
            </a:pPr>
            <a:r>
              <a:rPr lang="en-US" sz="11200" i="1" dirty="0">
                <a:solidFill>
                  <a:srgbClr val="002060"/>
                </a:solidFill>
              </a:rPr>
              <a:t>In the context of global health, this implies: </a:t>
            </a:r>
          </a:p>
          <a:p>
            <a:pPr marL="0" indent="0">
              <a:buNone/>
            </a:pPr>
            <a:r>
              <a:rPr lang="en-US" sz="9600" dirty="0"/>
              <a:t> </a:t>
            </a:r>
          </a:p>
          <a:p>
            <a:endParaRPr lang="en-US" dirty="0"/>
          </a:p>
        </p:txBody>
      </p:sp>
    </p:spTree>
    <p:extLst>
      <p:ext uri="{BB962C8B-B14F-4D97-AF65-F5344CB8AC3E}">
        <p14:creationId xmlns:p14="http://schemas.microsoft.com/office/powerpoint/2010/main" val="465973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down)">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wipe(down)">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wipe(down)">
                                      <p:cBhvr>
                                        <p:cTn id="31" dur="500"/>
                                        <p:tgtEl>
                                          <p:spTgt spid="3">
                                            <p:txEl>
                                              <p:pRg st="9" end="9"/>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wipe(down)">
                                      <p:cBhvr>
                                        <p:cTn id="3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p:txBody>
          <a:bodyPr>
            <a:normAutofit/>
          </a:bodyPr>
          <a:lstStyle/>
          <a:p>
            <a:r>
              <a:rPr lang="en-US" sz="4000" b="1" dirty="0"/>
              <a:t>Implications of Deep Pragmatism for Global Health</a:t>
            </a:r>
            <a:br>
              <a:rPr lang="en-US" dirty="0"/>
            </a:br>
            <a:r>
              <a:rPr lang="en-US" dirty="0"/>
              <a:t>  </a:t>
            </a:r>
          </a:p>
        </p:txBody>
      </p:sp>
      <p:sp>
        <p:nvSpPr>
          <p:cNvPr id="3" name="Content Placeholder 2"/>
          <p:cNvSpPr>
            <a:spLocks noGrp="1"/>
          </p:cNvSpPr>
          <p:nvPr>
            <p:ph idx="1"/>
          </p:nvPr>
        </p:nvSpPr>
        <p:spPr>
          <a:xfrm>
            <a:off x="838200" y="1419225"/>
            <a:ext cx="10515600" cy="4757738"/>
          </a:xfrm>
        </p:spPr>
        <p:txBody>
          <a:bodyPr>
            <a:normAutofit/>
          </a:bodyPr>
          <a:lstStyle/>
          <a:p>
            <a:pPr lvl="0"/>
            <a:r>
              <a:rPr lang="en-US" u="sng" dirty="0"/>
              <a:t>Allocate resources consistent with maximizing overall benefit</a:t>
            </a:r>
            <a:r>
              <a:rPr lang="en-US" dirty="0"/>
              <a:t>, such as deaths averted or quality-adjusted life-years gained. </a:t>
            </a:r>
          </a:p>
          <a:p>
            <a:pPr lvl="0"/>
            <a:endParaRPr lang="en-US" dirty="0"/>
          </a:p>
          <a:p>
            <a:pPr lvl="0"/>
            <a:r>
              <a:rPr lang="en-US" u="sng" dirty="0"/>
              <a:t>All lives have the same value.</a:t>
            </a:r>
            <a:r>
              <a:rPr lang="en-US" dirty="0"/>
              <a:t> No basis for distinguishing between identified and statistical lives. </a:t>
            </a:r>
          </a:p>
          <a:p>
            <a:pPr lvl="0"/>
            <a:endParaRPr lang="en-US" dirty="0"/>
          </a:p>
          <a:p>
            <a:pPr lvl="0"/>
            <a:r>
              <a:rPr lang="en-US" u="sng" dirty="0"/>
              <a:t>No special claim accrues to alleviation of inequality</a:t>
            </a:r>
            <a:r>
              <a:rPr lang="en-US" dirty="0"/>
              <a:t>, except to the extent that privileging the poor, or those with less access to care is an efficient means to achieving #1, above. </a:t>
            </a:r>
          </a:p>
          <a:p>
            <a:endParaRPr lang="en-US" dirty="0"/>
          </a:p>
        </p:txBody>
      </p:sp>
    </p:spTree>
    <p:extLst>
      <p:ext uri="{BB962C8B-B14F-4D97-AF65-F5344CB8AC3E}">
        <p14:creationId xmlns:p14="http://schemas.microsoft.com/office/powerpoint/2010/main" val="1122991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76200"/>
            <a:ext cx="9436100" cy="1143000"/>
          </a:xfrm>
        </p:spPr>
        <p:txBody>
          <a:bodyPr>
            <a:normAutofit/>
          </a:bodyPr>
          <a:lstStyle/>
          <a:p>
            <a:pPr algn="ctr"/>
            <a:r>
              <a:rPr lang="en-US" sz="5400" b="1" dirty="0">
                <a:effectLst/>
              </a:rPr>
              <a:t>Competing ethical principles</a:t>
            </a:r>
            <a:br>
              <a:rPr lang="en-US" dirty="0"/>
            </a:br>
            <a:endParaRPr lang="en-US" sz="1500" b="1" dirty="0"/>
          </a:p>
        </p:txBody>
      </p:sp>
      <p:sp>
        <p:nvSpPr>
          <p:cNvPr id="3" name="Content Placeholder 2"/>
          <p:cNvSpPr>
            <a:spLocks noGrp="1"/>
          </p:cNvSpPr>
          <p:nvPr>
            <p:ph idx="1"/>
          </p:nvPr>
        </p:nvSpPr>
        <p:spPr>
          <a:xfrm>
            <a:off x="381000" y="1219200"/>
            <a:ext cx="10684397" cy="5638800"/>
          </a:xfrm>
        </p:spPr>
        <p:txBody>
          <a:bodyPr>
            <a:noAutofit/>
          </a:bodyPr>
          <a:lstStyle/>
          <a:p>
            <a:pPr marL="0" indent="0">
              <a:buNone/>
            </a:pPr>
            <a:endParaRPr lang="en-US" sz="2400" dirty="0">
              <a:effectLst/>
            </a:endParaRPr>
          </a:p>
          <a:p>
            <a:pPr marL="0" indent="0" algn="ctr">
              <a:buNone/>
            </a:pPr>
            <a:r>
              <a:rPr lang="en-US" sz="4000" dirty="0">
                <a:effectLst/>
              </a:rPr>
              <a:t>According to what principle(s) should funds for antiretroviral be divided between prevention (PrEP) and treatment?</a:t>
            </a:r>
            <a:r>
              <a:rPr lang="en-US" sz="4000" baseline="30000" dirty="0">
                <a:effectLst/>
              </a:rPr>
              <a:t>1</a:t>
            </a:r>
            <a:endParaRPr lang="en-US" sz="2000" baseline="30000" dirty="0">
              <a:effectLst/>
            </a:endParaRPr>
          </a:p>
          <a:p>
            <a:pPr marL="0" indent="0" algn="ctr">
              <a:buNone/>
            </a:pPr>
            <a:endParaRPr lang="en-US" sz="2400" dirty="0"/>
          </a:p>
          <a:p>
            <a:pPr marL="0" indent="0" algn="ctr">
              <a:buNone/>
            </a:pPr>
            <a:r>
              <a:rPr lang="en-US" sz="3200" dirty="0">
                <a:effectLst/>
              </a:rPr>
              <a:t>Not enough $ to serve all who could benefit.</a:t>
            </a:r>
          </a:p>
          <a:p>
            <a:pPr marL="0" indent="0" algn="ctr">
              <a:buNone/>
            </a:pPr>
            <a:r>
              <a:rPr lang="en-US" sz="3200" dirty="0"/>
              <a:t>The trade-off </a:t>
            </a:r>
            <a:r>
              <a:rPr lang="en-US" sz="3200" dirty="0">
                <a:effectLst/>
              </a:rPr>
              <a:t> is real.</a:t>
            </a:r>
          </a:p>
          <a:p>
            <a:pPr marL="0" indent="0" algn="ctr">
              <a:buNone/>
            </a:pPr>
            <a:endParaRPr lang="en-US" sz="3200" dirty="0"/>
          </a:p>
          <a:p>
            <a:pPr marL="0" indent="0">
              <a:buNone/>
            </a:pPr>
            <a:r>
              <a:rPr lang="en-US" sz="1400" b="1" dirty="0"/>
              <a:t>1</a:t>
            </a:r>
            <a:r>
              <a:rPr lang="en-US" sz="1800" dirty="0"/>
              <a:t>. Macklin R, and Cowan E, “Given Financial Constraints, It Would Be Unethical to Divert Antiretroviral Drugs from Treatment to Prevention”, Health Affairs, 2012.</a:t>
            </a:r>
            <a:endParaRPr lang="en-US" sz="1400" dirty="0">
              <a:effectLst/>
            </a:endParaRPr>
          </a:p>
        </p:txBody>
      </p:sp>
    </p:spTree>
    <p:extLst>
      <p:ext uri="{BB962C8B-B14F-4D97-AF65-F5344CB8AC3E}">
        <p14:creationId xmlns:p14="http://schemas.microsoft.com/office/powerpoint/2010/main" val="209336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525" y="76200"/>
            <a:ext cx="7772400" cy="1143000"/>
          </a:xfrm>
        </p:spPr>
        <p:txBody>
          <a:bodyPr/>
          <a:lstStyle/>
          <a:p>
            <a:pPr algn="ctr"/>
            <a:r>
              <a:rPr lang="en-US" dirty="0">
                <a:effectLst/>
              </a:rPr>
              <a:t>Competing ethical principles</a:t>
            </a:r>
            <a:br>
              <a:rPr lang="en-US" dirty="0"/>
            </a:br>
            <a:r>
              <a:rPr lang="en-US" sz="1500" b="1" dirty="0"/>
              <a:t>Macklin R, and Cowan E, “Given Financial Constraints, It Would Be Unethical to Divert Antiretroviral Drugs from Treatment to Prevention”, Health Affairs, 2012</a:t>
            </a:r>
          </a:p>
        </p:txBody>
      </p:sp>
      <p:sp>
        <p:nvSpPr>
          <p:cNvPr id="3" name="Content Placeholder 2"/>
          <p:cNvSpPr>
            <a:spLocks noGrp="1"/>
          </p:cNvSpPr>
          <p:nvPr>
            <p:ph idx="1"/>
          </p:nvPr>
        </p:nvSpPr>
        <p:spPr>
          <a:xfrm>
            <a:off x="381000" y="1219200"/>
            <a:ext cx="10684397" cy="4775200"/>
          </a:xfrm>
        </p:spPr>
        <p:txBody>
          <a:bodyPr>
            <a:noAutofit/>
          </a:bodyPr>
          <a:lstStyle/>
          <a:p>
            <a:r>
              <a:rPr lang="en-US" sz="2600" u="sng" dirty="0"/>
              <a:t>Utilitarianism</a:t>
            </a:r>
            <a:r>
              <a:rPr lang="en-US" sz="2600" dirty="0"/>
              <a:t>: Maximize health benefit</a:t>
            </a:r>
          </a:p>
          <a:p>
            <a:r>
              <a:rPr lang="en-US" sz="2600" u="sng" dirty="0"/>
              <a:t>Rule of rescue</a:t>
            </a:r>
            <a:r>
              <a:rPr lang="en-US" sz="2600" dirty="0"/>
              <a:t>: Identified lives get first claim </a:t>
            </a:r>
          </a:p>
          <a:p>
            <a:r>
              <a:rPr lang="en-US" sz="2600" u="sng" dirty="0"/>
              <a:t>Urgent need</a:t>
            </a:r>
            <a:r>
              <a:rPr lang="en-US" sz="2600" dirty="0"/>
              <a:t>: Greater urgency = greater claim on resources. </a:t>
            </a:r>
          </a:p>
          <a:p>
            <a:r>
              <a:rPr lang="en-US" sz="2600" u="sng" dirty="0"/>
              <a:t>Equal worth:</a:t>
            </a:r>
            <a:r>
              <a:rPr lang="en-US" sz="2600" dirty="0"/>
              <a:t> Since all lives have equal worth same care must be offered to all.</a:t>
            </a:r>
            <a:endParaRPr lang="en-US" sz="2600" u="sng" dirty="0"/>
          </a:p>
          <a:p>
            <a:r>
              <a:rPr lang="en-US" sz="2600" u="sng" dirty="0"/>
              <a:t>Equity</a:t>
            </a:r>
            <a:r>
              <a:rPr lang="en-US" sz="2600" dirty="0"/>
              <a:t>: Divide resources so outcomes are distributed as equitably as possible; reduce disparities in health status. </a:t>
            </a:r>
          </a:p>
          <a:p>
            <a:r>
              <a:rPr lang="en-US" sz="2600" u="sng" dirty="0"/>
              <a:t>Prioritarian</a:t>
            </a:r>
            <a:r>
              <a:rPr lang="en-US" sz="2600" dirty="0"/>
              <a:t>: Resources provided to the least advantaged members in society. </a:t>
            </a:r>
          </a:p>
          <a:p>
            <a:r>
              <a:rPr lang="en-US" sz="2600" u="sng" dirty="0"/>
              <a:t>Rights</a:t>
            </a:r>
            <a:r>
              <a:rPr lang="en-US" sz="2600" u="sng" baseline="30000" dirty="0"/>
              <a:t>1</a:t>
            </a:r>
            <a:r>
              <a:rPr lang="en-US" sz="2600" dirty="0"/>
              <a:t>: Certain freedoms, process under law or material goods are due all human beings.</a:t>
            </a:r>
            <a:br>
              <a:rPr lang="en-US" sz="2400" dirty="0"/>
            </a:br>
            <a:r>
              <a:rPr lang="en-US" sz="1600" dirty="0"/>
              <a:t>1. E.  Marseille’s addition; not from Macklin and Cowan, 2012</a:t>
            </a:r>
            <a:r>
              <a:rPr lang="en-US" sz="1800" dirty="0"/>
              <a:t>.</a:t>
            </a:r>
            <a:endParaRPr lang="en-US" sz="2400" dirty="0">
              <a:effectLst/>
            </a:endParaRPr>
          </a:p>
        </p:txBody>
      </p:sp>
      <p:sp>
        <p:nvSpPr>
          <p:cNvPr id="6" name="TextBox 5"/>
          <p:cNvSpPr txBox="1"/>
          <p:nvPr/>
        </p:nvSpPr>
        <p:spPr>
          <a:xfrm>
            <a:off x="196770" y="5964251"/>
            <a:ext cx="11215867" cy="923330"/>
          </a:xfrm>
          <a:prstGeom prst="rect">
            <a:avLst/>
          </a:prstGeom>
          <a:noFill/>
        </p:spPr>
        <p:txBody>
          <a:bodyPr wrap="square" rtlCol="0">
            <a:spAutoFit/>
          </a:bodyPr>
          <a:lstStyle/>
          <a:p>
            <a:pPr algn="ctr"/>
            <a:r>
              <a:rPr lang="en-US" sz="2700" i="1" dirty="0">
                <a:solidFill>
                  <a:srgbClr val="002060"/>
                </a:solidFill>
              </a:rPr>
              <a:t>In allocating resources, what weight do we assign to each?  </a:t>
            </a:r>
          </a:p>
          <a:p>
            <a:pPr algn="ctr"/>
            <a:r>
              <a:rPr lang="en-US" sz="2700" i="1" dirty="0">
                <a:solidFill>
                  <a:srgbClr val="002060"/>
                </a:solidFill>
              </a:rPr>
              <a:t>Should ”balance” be the goal?</a:t>
            </a:r>
          </a:p>
        </p:txBody>
      </p:sp>
    </p:spTree>
    <p:extLst>
      <p:ext uri="{BB962C8B-B14F-4D97-AF65-F5344CB8AC3E}">
        <p14:creationId xmlns:p14="http://schemas.microsoft.com/office/powerpoint/2010/main" val="3663186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730108" y="85223"/>
            <a:ext cx="10515600" cy="1325563"/>
          </a:xfrm>
        </p:spPr>
        <p:txBody>
          <a:bodyPr>
            <a:normAutofit/>
          </a:bodyPr>
          <a:lstStyle/>
          <a:p>
            <a:r>
              <a:rPr lang="en-US" sz="3800" dirty="0"/>
              <a:t>That’s okay if these claims complement each other, but . . .</a:t>
            </a:r>
          </a:p>
        </p:txBody>
      </p:sp>
      <p:pic>
        <p:nvPicPr>
          <p:cNvPr id="6" name="Content Placeholder 5"/>
          <p:cNvPicPr>
            <a:picLocks noGrp="1" noChangeAspect="1"/>
          </p:cNvPicPr>
          <p:nvPr>
            <p:ph idx="1"/>
          </p:nvPr>
        </p:nvPicPr>
        <p:blipFill>
          <a:blip r:embed="rId3"/>
          <a:stretch>
            <a:fillRect/>
          </a:stretch>
        </p:blipFill>
        <p:spPr>
          <a:xfrm>
            <a:off x="1519499" y="1092664"/>
            <a:ext cx="8323748" cy="4360297"/>
          </a:xfrm>
          <a:prstGeom prst="rect">
            <a:avLst/>
          </a:prstGeom>
        </p:spPr>
      </p:pic>
    </p:spTree>
    <p:extLst>
      <p:ext uri="{BB962C8B-B14F-4D97-AF65-F5344CB8AC3E}">
        <p14:creationId xmlns:p14="http://schemas.microsoft.com/office/powerpoint/2010/main" val="727393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3908" y="884420"/>
            <a:ext cx="184731" cy="369332"/>
          </a:xfrm>
          <a:prstGeom prst="rect">
            <a:avLst/>
          </a:prstGeom>
          <a:noFill/>
        </p:spPr>
        <p:txBody>
          <a:bodyPr wrap="none" rtlCol="0">
            <a:spAutoFit/>
          </a:bodyPr>
          <a:lstStyle/>
          <a:p>
            <a:endParaRPr lang="en-US" dirty="0"/>
          </a:p>
        </p:txBody>
      </p:sp>
      <p:sp>
        <p:nvSpPr>
          <p:cNvPr id="10" name="TextBox 9"/>
          <p:cNvSpPr txBox="1"/>
          <p:nvPr/>
        </p:nvSpPr>
        <p:spPr>
          <a:xfrm>
            <a:off x="2173574" y="1603948"/>
            <a:ext cx="184731" cy="369332"/>
          </a:xfrm>
          <a:prstGeom prst="rect">
            <a:avLst/>
          </a:prstGeom>
          <a:noFill/>
        </p:spPr>
        <p:txBody>
          <a:bodyPr wrap="none" rtlCol="0">
            <a:spAutoFit/>
          </a:bodyPr>
          <a:lstStyle/>
          <a:p>
            <a:endParaRPr lang="en-US" dirty="0"/>
          </a:p>
        </p:txBody>
      </p:sp>
      <p:sp>
        <p:nvSpPr>
          <p:cNvPr id="2" name="Title 1"/>
          <p:cNvSpPr>
            <a:spLocks noGrp="1"/>
          </p:cNvSpPr>
          <p:nvPr>
            <p:ph type="title"/>
          </p:nvPr>
        </p:nvSpPr>
        <p:spPr>
          <a:xfrm>
            <a:off x="838200" y="57867"/>
            <a:ext cx="10515600" cy="970833"/>
          </a:xfrm>
        </p:spPr>
        <p:txBody>
          <a:bodyPr>
            <a:normAutofit/>
          </a:bodyPr>
          <a:lstStyle/>
          <a:p>
            <a:pPr algn="ctr"/>
            <a:r>
              <a:rPr lang="en-US" sz="4000" dirty="0">
                <a:latin typeface="+mn-lt"/>
              </a:rPr>
              <a:t>Where</a:t>
            </a:r>
            <a:r>
              <a:rPr lang="en-US" sz="4000" b="1" dirty="0"/>
              <a:t> does that leave us?</a:t>
            </a:r>
          </a:p>
        </p:txBody>
      </p:sp>
      <p:sp>
        <p:nvSpPr>
          <p:cNvPr id="3" name="Content Placeholder 2"/>
          <p:cNvSpPr>
            <a:spLocks noGrp="1"/>
          </p:cNvSpPr>
          <p:nvPr>
            <p:ph idx="1"/>
          </p:nvPr>
        </p:nvSpPr>
        <p:spPr>
          <a:xfrm>
            <a:off x="508000" y="749300"/>
            <a:ext cx="11391900" cy="5969000"/>
          </a:xfrm>
        </p:spPr>
        <p:txBody>
          <a:bodyPr>
            <a:normAutofit/>
          </a:bodyPr>
          <a:lstStyle/>
          <a:p>
            <a:pPr marL="0" indent="0" algn="ctr">
              <a:buNone/>
            </a:pPr>
            <a:r>
              <a:rPr lang="en-US" i="1" dirty="0"/>
              <a:t>“When principles conflict, it becomes necessary to balance competing concerns. There is no correct way of achieving this balance.” </a:t>
            </a:r>
            <a:r>
              <a:rPr lang="en-US" sz="2770" baseline="30000" dirty="0"/>
              <a:t>1</a:t>
            </a:r>
            <a:endParaRPr lang="en-US" sz="2770" i="1" baseline="30000" dirty="0"/>
          </a:p>
          <a:p>
            <a:pPr marL="0" indent="0" algn="ctr">
              <a:buNone/>
            </a:pPr>
            <a:r>
              <a:rPr lang="en-US" dirty="0"/>
              <a:t>Why “balance”? And if balance, in what proportion? </a:t>
            </a:r>
          </a:p>
          <a:p>
            <a:pPr marL="0" indent="0" algn="ctr">
              <a:buNone/>
            </a:pPr>
            <a:endParaRPr lang="en-US" i="1" dirty="0"/>
          </a:p>
          <a:p>
            <a:pPr marL="0" indent="0" algn="ctr">
              <a:buNone/>
            </a:pPr>
            <a:r>
              <a:rPr lang="en-US" i="1" dirty="0"/>
              <a:t>“The ultimate goal, of course, is to achieve a utilitarian outcome tempered by considerations of equity and urgent need.”</a:t>
            </a:r>
            <a:r>
              <a:rPr lang="en-US" baseline="30000" dirty="0"/>
              <a:t> 1</a:t>
            </a:r>
            <a:endParaRPr lang="en-US" i="1" baseline="30000" dirty="0"/>
          </a:p>
          <a:p>
            <a:pPr marL="0" indent="0" algn="ctr">
              <a:buNone/>
            </a:pPr>
            <a:r>
              <a:rPr lang="en-US" i="1" dirty="0"/>
              <a:t> </a:t>
            </a:r>
          </a:p>
          <a:p>
            <a:pPr marL="0" indent="0" algn="ctr">
              <a:buNone/>
            </a:pPr>
            <a:r>
              <a:rPr lang="en-US" dirty="0"/>
              <a:t>Why “of course”?</a:t>
            </a:r>
          </a:p>
          <a:p>
            <a:pPr marL="0" indent="0" algn="ctr">
              <a:buNone/>
            </a:pPr>
            <a:r>
              <a:rPr lang="en-US" dirty="0"/>
              <a:t>How does this help us? </a:t>
            </a:r>
          </a:p>
          <a:p>
            <a:pPr marL="0" indent="0" algn="ctr">
              <a:buNone/>
            </a:pPr>
            <a:r>
              <a:rPr lang="en-US" dirty="0"/>
              <a:t>It does not.  </a:t>
            </a:r>
          </a:p>
          <a:p>
            <a:pPr marL="0" indent="0">
              <a:buNone/>
            </a:pPr>
            <a:endParaRPr lang="en-US" sz="1800" dirty="0"/>
          </a:p>
          <a:p>
            <a:pPr marL="0" indent="0">
              <a:buNone/>
            </a:pPr>
            <a:r>
              <a:rPr lang="en-US" sz="1800" dirty="0"/>
              <a:t>1. Macklin R, and Cowan E, “Given Financial Constraints, It Would Be Unethical to Divert Antiretroviral Drugs from Treatment to Prevention”, Health Affairs, 2012</a:t>
            </a:r>
          </a:p>
        </p:txBody>
      </p:sp>
    </p:spTree>
    <p:extLst>
      <p:ext uri="{BB962C8B-B14F-4D97-AF65-F5344CB8AC3E}">
        <p14:creationId xmlns:p14="http://schemas.microsoft.com/office/powerpoint/2010/main" val="2884976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18292</TotalTime>
  <Words>1378</Words>
  <Application>Microsoft Office PowerPoint</Application>
  <PresentationFormat>Widescreen</PresentationFormat>
  <Paragraphs>153</Paragraphs>
  <Slides>22</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Times</vt:lpstr>
      <vt:lpstr>Times New Roman</vt:lpstr>
      <vt:lpstr>Office Theme</vt:lpstr>
      <vt:lpstr>The Ethical Foundation  of Cost-Effectiveness Analysis in Resource Allocation  for Global Health  Epi 213 February 27, 2019</vt:lpstr>
      <vt:lpstr>What’s the problem?</vt:lpstr>
      <vt:lpstr>Goals of this presentation</vt:lpstr>
      <vt:lpstr>Utilitarianism  - or “Deep pragmatism”:  Philosophy Underlying CEA</vt:lpstr>
      <vt:lpstr>Implications of Deep Pragmatism for Global Health   </vt:lpstr>
      <vt:lpstr>Competing ethical principles </vt:lpstr>
      <vt:lpstr>Competing ethical principles Macklin R, and Cowan E, “Given Financial Constraints, It Would Be Unethical to Divert Antiretroviral Drugs from Treatment to Prevention”, Health Affairs, 2012</vt:lpstr>
      <vt:lpstr>That’s okay if these claims complement each other, but . . .</vt:lpstr>
      <vt:lpstr>Where does that leave us?</vt:lpstr>
      <vt:lpstr>More trouble - Insights from “Trollyology”</vt:lpstr>
      <vt:lpstr>PowerPoint Presentation</vt:lpstr>
      <vt:lpstr>PowerPoint Presentation</vt:lpstr>
      <vt:lpstr>PowerPoint Presentation</vt:lpstr>
      <vt:lpstr>PowerPoint Presentation</vt:lpstr>
      <vt:lpstr> “Is a statistical life worth less than an identified life?”  For example, are people who need treatment in a different ethical class from those who need prevention?  </vt:lpstr>
      <vt:lpstr>Or, is preferential treatment of identified lives a function of the evolution of ‘moral brains’ based on community affiliation?  </vt:lpstr>
      <vt:lpstr>The case against empathy1 and the virtues of cold blood  </vt:lpstr>
      <vt:lpstr>What I am not saying </vt:lpstr>
      <vt:lpstr>What I am saying</vt:lpstr>
      <vt:lpstr>Confronting the trade-off between efficiency and a rights or equity-based resource allocation decision</vt:lpstr>
      <vt:lpstr>Resolve the conflict between efficiency and other criteria?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trees in excel</dc:title>
  <dc:creator>Mohamed Mustafa</dc:creator>
  <cp:lastModifiedBy>Elliot Marseille</cp:lastModifiedBy>
  <cp:revision>186</cp:revision>
  <cp:lastPrinted>2017-01-09T18:38:54Z</cp:lastPrinted>
  <dcterms:created xsi:type="dcterms:W3CDTF">2016-11-20T07:46:42Z</dcterms:created>
  <dcterms:modified xsi:type="dcterms:W3CDTF">2020-02-21T18:09:10Z</dcterms:modified>
</cp:coreProperties>
</file>