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diagrams/colors1.xml" ContentType="application/vnd.openxmlformats-officedocument.drawingml.diagramColors+xml"/>
  <Override PartName="/ppt/notesSlides/notesSlide16.xml" ContentType="application/vnd.openxmlformats-officedocument.presentationml.notesSlide+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rels" ContentType="application/vnd.openxmlformats-package.relationship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diagrams/layout1.xml" ContentType="application/vnd.openxmlformats-officedocument.drawingml.diagramLayout+xml"/>
  <Override PartName="/ppt/slideLayouts/slideLayout2.xml" ContentType="application/vnd.openxmlformats-officedocument.presentationml.slideLayout+xml"/>
  <Override PartName="/ppt/diagrams/quickStyle1.xml" ContentType="application/vnd.openxmlformats-officedocument.drawingml.diagramStyl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diagrams/drawing1.xml" ContentType="application/vnd.ms-office.drawingml.diagramDrawing+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71" r:id="rId1"/>
  </p:sldMasterIdLst>
  <p:notesMasterIdLst>
    <p:notesMasterId r:id="rId22"/>
  </p:notesMasterIdLst>
  <p:sldIdLst>
    <p:sldId id="256" r:id="rId2"/>
    <p:sldId id="310" r:id="rId3"/>
    <p:sldId id="288" r:id="rId4"/>
    <p:sldId id="292" r:id="rId5"/>
    <p:sldId id="295" r:id="rId6"/>
    <p:sldId id="294" r:id="rId7"/>
    <p:sldId id="304" r:id="rId8"/>
    <p:sldId id="298" r:id="rId9"/>
    <p:sldId id="306" r:id="rId10"/>
    <p:sldId id="271" r:id="rId11"/>
    <p:sldId id="269" r:id="rId12"/>
    <p:sldId id="270" r:id="rId13"/>
    <p:sldId id="299" r:id="rId14"/>
    <p:sldId id="305" r:id="rId15"/>
    <p:sldId id="303" r:id="rId16"/>
    <p:sldId id="301" r:id="rId17"/>
    <p:sldId id="302" r:id="rId18"/>
    <p:sldId id="307" r:id="rId19"/>
    <p:sldId id="309" r:id="rId20"/>
    <p:sldId id="30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p14:section name="Default Section" id="{C08EBE8F-15F2-E842-BC31-074DCB9BDC9D}">
          <p14:sldIdLst>
            <p14:sldId id="256"/>
            <p14:sldId id="288"/>
            <p14:sldId id="295"/>
            <p14:sldId id="292"/>
            <p14:sldId id="294"/>
            <p14:sldId id="296"/>
            <p14:sldId id="304"/>
            <p14:sldId id="276"/>
            <p14:sldId id="284"/>
            <p14:sldId id="261"/>
            <p14:sldId id="268"/>
            <p14:sldId id="298"/>
            <p14:sldId id="266"/>
            <p14:sldId id="267"/>
            <p14:sldId id="280"/>
            <p14:sldId id="269"/>
            <p14:sldId id="270"/>
            <p14:sldId id="271"/>
            <p14:sldId id="272"/>
            <p14:sldId id="281"/>
            <p14:sldId id="282"/>
            <p14:sldId id="283"/>
            <p14:sldId id="286"/>
            <p14:sldId id="299"/>
            <p14:sldId id="303"/>
            <p14:sldId id="301"/>
            <p14:sldId id="302"/>
            <p14:sldId id="274"/>
            <p14:sldId id="275"/>
          </p14:sldIdLst>
        </p14:section>
      </p14:section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21722" autoAdjust="0"/>
    <p:restoredTop sz="68097" autoAdjust="0"/>
  </p:normalViewPr>
  <p:slideViewPr>
    <p:cSldViewPr snapToGrid="0" snapToObjects="1">
      <p:cViewPr>
        <p:scale>
          <a:sx n="100" d="100"/>
          <a:sy n="100" d="100"/>
        </p:scale>
        <p:origin x="-328" y="-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62C7E-904F-0B4C-A7A6-547ECE83F8FE}" type="doc">
      <dgm:prSet loTypeId="urn:microsoft.com/office/officeart/2005/8/layout/venn1" loCatId="relationship" qsTypeId="urn:microsoft.com/office/officeart/2005/8/quickstyle/simple4" qsCatId="simple" csTypeId="urn:microsoft.com/office/officeart/2005/8/colors/accent1_2" csCatId="accent1" phldr="1"/>
      <dgm:spPr/>
    </dgm:pt>
    <dgm:pt modelId="{9BFC607D-E280-8F46-BEB9-8D877FB0C16B}">
      <dgm:prSet phldrT="[Text]"/>
      <dgm:spPr/>
      <dgm:t>
        <a:bodyPr/>
        <a:lstStyle/>
        <a:p>
          <a:r>
            <a:rPr lang="en-US" dirty="0" smtClean="0"/>
            <a:t>Didactic Training</a:t>
          </a:r>
          <a:endParaRPr lang="en-US" dirty="0"/>
        </a:p>
      </dgm:t>
    </dgm:pt>
    <dgm:pt modelId="{FECF6CB9-749F-424F-AADD-1DDD1334A4AD}" type="parTrans" cxnId="{DDC9FF90-0B4D-8848-816E-B727D9AD8104}">
      <dgm:prSet/>
      <dgm:spPr/>
      <dgm:t>
        <a:bodyPr/>
        <a:lstStyle/>
        <a:p>
          <a:endParaRPr lang="en-US"/>
        </a:p>
      </dgm:t>
    </dgm:pt>
    <dgm:pt modelId="{0BE6BF8C-6213-CE48-8E4C-8D33D10791F2}" type="sibTrans" cxnId="{DDC9FF90-0B4D-8848-816E-B727D9AD8104}">
      <dgm:prSet/>
      <dgm:spPr/>
      <dgm:t>
        <a:bodyPr/>
        <a:lstStyle/>
        <a:p>
          <a:endParaRPr lang="en-US"/>
        </a:p>
      </dgm:t>
    </dgm:pt>
    <dgm:pt modelId="{BD4A8F90-577B-274E-BEA3-0B9C19E56414}">
      <dgm:prSet phldrT="[Text]"/>
      <dgm:spPr/>
      <dgm:t>
        <a:bodyPr/>
        <a:lstStyle/>
        <a:p>
          <a:r>
            <a:rPr lang="en-US" dirty="0" smtClean="0"/>
            <a:t>Mentorship</a:t>
          </a:r>
          <a:endParaRPr lang="en-US" dirty="0"/>
        </a:p>
      </dgm:t>
    </dgm:pt>
    <dgm:pt modelId="{2D82E314-285F-2840-90BA-52304F1AF08C}" type="parTrans" cxnId="{16C08602-496C-9345-9E36-EB5FFA14C8C1}">
      <dgm:prSet/>
      <dgm:spPr/>
      <dgm:t>
        <a:bodyPr/>
        <a:lstStyle/>
        <a:p>
          <a:endParaRPr lang="en-US"/>
        </a:p>
      </dgm:t>
    </dgm:pt>
    <dgm:pt modelId="{F3A0DD19-360A-7D47-8E72-AE01879F2C8A}" type="sibTrans" cxnId="{16C08602-496C-9345-9E36-EB5FFA14C8C1}">
      <dgm:prSet/>
      <dgm:spPr/>
      <dgm:t>
        <a:bodyPr/>
        <a:lstStyle/>
        <a:p>
          <a:endParaRPr lang="en-US"/>
        </a:p>
      </dgm:t>
    </dgm:pt>
    <dgm:pt modelId="{BD01490F-120D-9B40-9357-6D1986C57C2C}">
      <dgm:prSet phldrT="[Text]"/>
      <dgm:spPr/>
      <dgm:t>
        <a:bodyPr/>
        <a:lstStyle/>
        <a:p>
          <a:r>
            <a:rPr lang="en-US" dirty="0" smtClean="0"/>
            <a:t>Practical Training (Research)</a:t>
          </a:r>
          <a:endParaRPr lang="en-US" dirty="0"/>
        </a:p>
      </dgm:t>
    </dgm:pt>
    <dgm:pt modelId="{C8BCFA1E-CF56-8E4C-94FD-E58FA6B28A65}" type="parTrans" cxnId="{73388A29-3C33-F84D-ADC6-BE9E6C6C519E}">
      <dgm:prSet/>
      <dgm:spPr/>
      <dgm:t>
        <a:bodyPr/>
        <a:lstStyle/>
        <a:p>
          <a:endParaRPr lang="en-US"/>
        </a:p>
      </dgm:t>
    </dgm:pt>
    <dgm:pt modelId="{36D27F31-638E-0E49-9067-61B4D028B1B0}" type="sibTrans" cxnId="{73388A29-3C33-F84D-ADC6-BE9E6C6C519E}">
      <dgm:prSet/>
      <dgm:spPr/>
      <dgm:t>
        <a:bodyPr/>
        <a:lstStyle/>
        <a:p>
          <a:endParaRPr lang="en-US"/>
        </a:p>
      </dgm:t>
    </dgm:pt>
    <dgm:pt modelId="{A08366EC-3F02-EE42-BE42-AB03E9151DF9}" type="pres">
      <dgm:prSet presAssocID="{B8662C7E-904F-0B4C-A7A6-547ECE83F8FE}" presName="compositeShape" presStyleCnt="0">
        <dgm:presLayoutVars>
          <dgm:chMax val="7"/>
          <dgm:dir/>
          <dgm:resizeHandles val="exact"/>
        </dgm:presLayoutVars>
      </dgm:prSet>
      <dgm:spPr/>
    </dgm:pt>
    <dgm:pt modelId="{5CA03401-4C8B-EF42-900D-F79CB6FC5CEF}" type="pres">
      <dgm:prSet presAssocID="{9BFC607D-E280-8F46-BEB9-8D877FB0C16B}" presName="circ1" presStyleLbl="vennNode1" presStyleIdx="0" presStyleCnt="3"/>
      <dgm:spPr/>
      <dgm:t>
        <a:bodyPr/>
        <a:lstStyle/>
        <a:p>
          <a:endParaRPr lang="en-US"/>
        </a:p>
      </dgm:t>
    </dgm:pt>
    <dgm:pt modelId="{637BA8B0-D692-4B4D-B0EF-11066117AB19}" type="pres">
      <dgm:prSet presAssocID="{9BFC607D-E280-8F46-BEB9-8D877FB0C16B}" presName="circ1Tx" presStyleLbl="revTx" presStyleIdx="0" presStyleCnt="0">
        <dgm:presLayoutVars>
          <dgm:chMax val="0"/>
          <dgm:chPref val="0"/>
          <dgm:bulletEnabled val="1"/>
        </dgm:presLayoutVars>
      </dgm:prSet>
      <dgm:spPr/>
      <dgm:t>
        <a:bodyPr/>
        <a:lstStyle/>
        <a:p>
          <a:endParaRPr lang="en-US"/>
        </a:p>
      </dgm:t>
    </dgm:pt>
    <dgm:pt modelId="{9DF467B3-C201-B540-880D-D383CDAE6137}" type="pres">
      <dgm:prSet presAssocID="{BD4A8F90-577B-274E-BEA3-0B9C19E56414}" presName="circ2" presStyleLbl="vennNode1" presStyleIdx="1" presStyleCnt="3"/>
      <dgm:spPr/>
      <dgm:t>
        <a:bodyPr/>
        <a:lstStyle/>
        <a:p>
          <a:endParaRPr lang="en-US"/>
        </a:p>
      </dgm:t>
    </dgm:pt>
    <dgm:pt modelId="{C4C04B0F-6F14-174D-B0B9-1B70AB4A00D5}" type="pres">
      <dgm:prSet presAssocID="{BD4A8F90-577B-274E-BEA3-0B9C19E56414}" presName="circ2Tx" presStyleLbl="revTx" presStyleIdx="0" presStyleCnt="0">
        <dgm:presLayoutVars>
          <dgm:chMax val="0"/>
          <dgm:chPref val="0"/>
          <dgm:bulletEnabled val="1"/>
        </dgm:presLayoutVars>
      </dgm:prSet>
      <dgm:spPr/>
      <dgm:t>
        <a:bodyPr/>
        <a:lstStyle/>
        <a:p>
          <a:endParaRPr lang="en-US"/>
        </a:p>
      </dgm:t>
    </dgm:pt>
    <dgm:pt modelId="{1102BF7D-2169-BD47-B32B-21277217A17C}" type="pres">
      <dgm:prSet presAssocID="{BD01490F-120D-9B40-9357-6D1986C57C2C}" presName="circ3" presStyleLbl="vennNode1" presStyleIdx="2" presStyleCnt="3"/>
      <dgm:spPr/>
      <dgm:t>
        <a:bodyPr/>
        <a:lstStyle/>
        <a:p>
          <a:endParaRPr lang="en-US"/>
        </a:p>
      </dgm:t>
    </dgm:pt>
    <dgm:pt modelId="{B967FE39-C8EB-6A45-884E-B722B8987D9C}" type="pres">
      <dgm:prSet presAssocID="{BD01490F-120D-9B40-9357-6D1986C57C2C}" presName="circ3Tx" presStyleLbl="revTx" presStyleIdx="0" presStyleCnt="0">
        <dgm:presLayoutVars>
          <dgm:chMax val="0"/>
          <dgm:chPref val="0"/>
          <dgm:bulletEnabled val="1"/>
        </dgm:presLayoutVars>
      </dgm:prSet>
      <dgm:spPr/>
      <dgm:t>
        <a:bodyPr/>
        <a:lstStyle/>
        <a:p>
          <a:endParaRPr lang="en-US"/>
        </a:p>
      </dgm:t>
    </dgm:pt>
  </dgm:ptLst>
  <dgm:cxnLst>
    <dgm:cxn modelId="{9048E3DA-3569-4C40-A1D5-5769557B5F6B}" type="presOf" srcId="{9BFC607D-E280-8F46-BEB9-8D877FB0C16B}" destId="{637BA8B0-D692-4B4D-B0EF-11066117AB19}" srcOrd="1" destOrd="0" presId="urn:microsoft.com/office/officeart/2005/8/layout/venn1"/>
    <dgm:cxn modelId="{7A179A8D-2E79-004B-9ADA-ECD2CE6C1FC1}" type="presOf" srcId="{BD01490F-120D-9B40-9357-6D1986C57C2C}" destId="{1102BF7D-2169-BD47-B32B-21277217A17C}" srcOrd="0" destOrd="0" presId="urn:microsoft.com/office/officeart/2005/8/layout/venn1"/>
    <dgm:cxn modelId="{9CC78A39-E37B-8642-937D-3D761B8183A9}" type="presOf" srcId="{B8662C7E-904F-0B4C-A7A6-547ECE83F8FE}" destId="{A08366EC-3F02-EE42-BE42-AB03E9151DF9}" srcOrd="0" destOrd="0" presId="urn:microsoft.com/office/officeart/2005/8/layout/venn1"/>
    <dgm:cxn modelId="{98B91207-1B7C-1D4E-B59B-FC59D255DBBD}" type="presOf" srcId="{BD4A8F90-577B-274E-BEA3-0B9C19E56414}" destId="{C4C04B0F-6F14-174D-B0B9-1B70AB4A00D5}" srcOrd="1" destOrd="0" presId="urn:microsoft.com/office/officeart/2005/8/layout/venn1"/>
    <dgm:cxn modelId="{16C08602-496C-9345-9E36-EB5FFA14C8C1}" srcId="{B8662C7E-904F-0B4C-A7A6-547ECE83F8FE}" destId="{BD4A8F90-577B-274E-BEA3-0B9C19E56414}" srcOrd="1" destOrd="0" parTransId="{2D82E314-285F-2840-90BA-52304F1AF08C}" sibTransId="{F3A0DD19-360A-7D47-8E72-AE01879F2C8A}"/>
    <dgm:cxn modelId="{DDC9FF90-0B4D-8848-816E-B727D9AD8104}" srcId="{B8662C7E-904F-0B4C-A7A6-547ECE83F8FE}" destId="{9BFC607D-E280-8F46-BEB9-8D877FB0C16B}" srcOrd="0" destOrd="0" parTransId="{FECF6CB9-749F-424F-AADD-1DDD1334A4AD}" sibTransId="{0BE6BF8C-6213-CE48-8E4C-8D33D10791F2}"/>
    <dgm:cxn modelId="{73388A29-3C33-F84D-ADC6-BE9E6C6C519E}" srcId="{B8662C7E-904F-0B4C-A7A6-547ECE83F8FE}" destId="{BD01490F-120D-9B40-9357-6D1986C57C2C}" srcOrd="2" destOrd="0" parTransId="{C8BCFA1E-CF56-8E4C-94FD-E58FA6B28A65}" sibTransId="{36D27F31-638E-0E49-9067-61B4D028B1B0}"/>
    <dgm:cxn modelId="{02EDF807-192C-7642-9B7E-927287B35FCF}" type="presOf" srcId="{BD01490F-120D-9B40-9357-6D1986C57C2C}" destId="{B967FE39-C8EB-6A45-884E-B722B8987D9C}" srcOrd="1" destOrd="0" presId="urn:microsoft.com/office/officeart/2005/8/layout/venn1"/>
    <dgm:cxn modelId="{7D4E8492-8020-734B-8509-F12E69C2D1CB}" type="presOf" srcId="{9BFC607D-E280-8F46-BEB9-8D877FB0C16B}" destId="{5CA03401-4C8B-EF42-900D-F79CB6FC5CEF}" srcOrd="0" destOrd="0" presId="urn:microsoft.com/office/officeart/2005/8/layout/venn1"/>
    <dgm:cxn modelId="{76528DE3-6A20-E94A-9408-7A56622210FC}" type="presOf" srcId="{BD4A8F90-577B-274E-BEA3-0B9C19E56414}" destId="{9DF467B3-C201-B540-880D-D383CDAE6137}" srcOrd="0" destOrd="0" presId="urn:microsoft.com/office/officeart/2005/8/layout/venn1"/>
    <dgm:cxn modelId="{AF519A9B-581F-5B4C-9800-F675D2479A6D}" type="presParOf" srcId="{A08366EC-3F02-EE42-BE42-AB03E9151DF9}" destId="{5CA03401-4C8B-EF42-900D-F79CB6FC5CEF}" srcOrd="0" destOrd="0" presId="urn:microsoft.com/office/officeart/2005/8/layout/venn1"/>
    <dgm:cxn modelId="{8AEF9413-26C7-B540-BED6-61C6999B0432}" type="presParOf" srcId="{A08366EC-3F02-EE42-BE42-AB03E9151DF9}" destId="{637BA8B0-D692-4B4D-B0EF-11066117AB19}" srcOrd="1" destOrd="0" presId="urn:microsoft.com/office/officeart/2005/8/layout/venn1"/>
    <dgm:cxn modelId="{53CC86BE-6C85-F641-BF6B-AEF596F9E119}" type="presParOf" srcId="{A08366EC-3F02-EE42-BE42-AB03E9151DF9}" destId="{9DF467B3-C201-B540-880D-D383CDAE6137}" srcOrd="2" destOrd="0" presId="urn:microsoft.com/office/officeart/2005/8/layout/venn1"/>
    <dgm:cxn modelId="{C14D71B8-E06B-2445-B8B4-2734374AE271}" type="presParOf" srcId="{A08366EC-3F02-EE42-BE42-AB03E9151DF9}" destId="{C4C04B0F-6F14-174D-B0B9-1B70AB4A00D5}" srcOrd="3" destOrd="0" presId="urn:microsoft.com/office/officeart/2005/8/layout/venn1"/>
    <dgm:cxn modelId="{4CFF79E3-103C-704B-9975-6AB83E19BCE6}" type="presParOf" srcId="{A08366EC-3F02-EE42-BE42-AB03E9151DF9}" destId="{1102BF7D-2169-BD47-B32B-21277217A17C}" srcOrd="4" destOrd="0" presId="urn:microsoft.com/office/officeart/2005/8/layout/venn1"/>
    <dgm:cxn modelId="{CE7B7656-1906-9048-A483-19F410E0139A}" type="presParOf" srcId="{A08366EC-3F02-EE42-BE42-AB03E9151DF9}" destId="{B967FE39-C8EB-6A45-884E-B722B8987D9C}"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A03401-4C8B-EF42-900D-F79CB6FC5CEF}">
      <dsp:nvSpPr>
        <dsp:cNvPr id="0" name=""/>
        <dsp:cNvSpPr/>
      </dsp:nvSpPr>
      <dsp:spPr>
        <a:xfrm>
          <a:off x="2633471" y="61721"/>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Didactic Training</a:t>
          </a:r>
          <a:endParaRPr lang="en-US" sz="3000" kern="1200" dirty="0"/>
        </a:p>
      </dsp:txBody>
      <dsp:txXfrm>
        <a:off x="3028492" y="580186"/>
        <a:ext cx="2172614" cy="1333195"/>
      </dsp:txXfrm>
    </dsp:sp>
    <dsp:sp modelId="{9DF467B3-C201-B540-880D-D383CDAE6137}">
      <dsp:nvSpPr>
        <dsp:cNvPr id="0" name=""/>
        <dsp:cNvSpPr/>
      </dsp:nvSpPr>
      <dsp:spPr>
        <a:xfrm>
          <a:off x="3702497"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Mentorship</a:t>
          </a:r>
          <a:endParaRPr lang="en-US" sz="3000" kern="1200" dirty="0"/>
        </a:p>
      </dsp:txBody>
      <dsp:txXfrm>
        <a:off x="4608576" y="2678734"/>
        <a:ext cx="1777593" cy="1629460"/>
      </dsp:txXfrm>
    </dsp:sp>
    <dsp:sp modelId="{1102BF7D-2169-BD47-B32B-21277217A17C}">
      <dsp:nvSpPr>
        <dsp:cNvPr id="0" name=""/>
        <dsp:cNvSpPr/>
      </dsp:nvSpPr>
      <dsp:spPr>
        <a:xfrm>
          <a:off x="1564446"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Practical Training (Research)</a:t>
          </a:r>
          <a:endParaRPr lang="en-US" sz="3000" kern="1200" dirty="0"/>
        </a:p>
      </dsp:txBody>
      <dsp:txXfrm>
        <a:off x="1843430" y="2678734"/>
        <a:ext cx="1777593" cy="16294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251AF-127C-D541-BFF7-251E0E3D08AF}" type="datetimeFigureOut">
              <a:rPr lang="en-US" smtClean="0"/>
              <a:pPr/>
              <a:t>1/30/17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73239-D9F1-9645-A883-AFE7EF8F46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a:t>
            </a:r>
            <a:r>
              <a:rPr lang="en-US" baseline="0" dirty="0" smtClean="0"/>
              <a:t> study pros/cons: Need of stronger opening statement (not just statistic), discrepancies in justification, disjointed aims that didn’t really flow, BUT had clear statements regarding long-term goal and application objective, and what this study would lead to. </a:t>
            </a:r>
          </a:p>
          <a:p>
            <a:endParaRPr lang="en-US" baseline="0" dirty="0" smtClean="0"/>
          </a:p>
          <a:p>
            <a:r>
              <a:rPr lang="en-US" baseline="0" dirty="0" smtClean="0"/>
              <a:t>Breastfeeding study: Could use stronger opening statement (not enough “punch”; need “big idea”), goes back and forth with details of the literature—even under aims, they are discussing literature. But it does seem to include all the recommended bullet outline sections. </a:t>
            </a:r>
          </a:p>
          <a:p>
            <a:endParaRPr lang="en-US" baseline="0" dirty="0" smtClean="0"/>
          </a:p>
          <a:p>
            <a:r>
              <a:rPr lang="en-US" baseline="0" dirty="0" smtClean="0"/>
              <a:t>Physical activity study: Lots of details, little discussion of aims. Too much discussion of methods (4</a:t>
            </a:r>
            <a:r>
              <a:rPr lang="en-US" baseline="30000" dirty="0" smtClean="0"/>
              <a:t>th</a:t>
            </a:r>
            <a:r>
              <a:rPr lang="en-US" baseline="0" dirty="0" smtClean="0"/>
              <a:t> paragraph). There needs to be a balance. Good opening statement. Long-term goal and application objective could be highlighted better. Also they didn’t leave any room at the end to outline what this will lead to.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Include time spend conducting the research, meeting with mentors, independent</a:t>
            </a:r>
            <a:r>
              <a:rPr lang="en-US" baseline="0" dirty="0" smtClean="0"/>
              <a:t> readings, seminars, conferences, courses, teaching classes etc. Short bullet point for each activity. </a:t>
            </a:r>
            <a:endParaRPr lang="en-US" dirty="0" smtClean="0"/>
          </a:p>
          <a:p>
            <a:endParaRPr lang="en-US" dirty="0" smtClean="0"/>
          </a:p>
          <a:p>
            <a:r>
              <a:rPr lang="en-US" dirty="0" smtClean="0"/>
              <a:t>Use your</a:t>
            </a:r>
            <a:r>
              <a:rPr lang="en-US" baseline="0" dirty="0" smtClean="0"/>
              <a:t> best estimate when it comes to % effort—this is just how the NIH thinks! Easier to group activities and assign a % effort to the group.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limits on bio sketches</a:t>
            </a:r>
            <a:r>
              <a:rPr lang="en-US" baseline="0" dirty="0" smtClean="0"/>
              <a:t> now?</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Academic story: What</a:t>
            </a:r>
            <a:r>
              <a:rPr lang="en-US" baseline="0" dirty="0" smtClean="0"/>
              <a:t> professional and research experiences have led to this point? Highlight your achievements including pubs, presentations, any other grants you’ve received. What skills did you gain along the way? It is probably ok to mention briefly about any personal experience that have motivated you…</a:t>
            </a:r>
          </a:p>
          <a:p>
            <a:endParaRPr lang="en-US" baseline="0" dirty="0" smtClean="0"/>
          </a:p>
          <a:p>
            <a:r>
              <a:rPr lang="en-US" baseline="0" dirty="0" smtClean="0"/>
              <a:t>A good story takes time to write. This can really speak to NIH reviewers and share your passion and increase R enthusiasm for the application. </a:t>
            </a:r>
          </a:p>
          <a:p>
            <a:endParaRPr lang="en-US" baseline="0" dirty="0" smtClean="0"/>
          </a:p>
          <a:p>
            <a:r>
              <a:rPr lang="en-US" baseline="0" dirty="0" smtClean="0"/>
              <a:t>But what don’t you know that’s preventing you from moving forward? Lay out very clearly what these gaps are. Could you content area, theory, analytic skills, etc.</a:t>
            </a:r>
          </a:p>
          <a:p>
            <a:endParaRPr lang="en-US" baseline="0" dirty="0" smtClean="0"/>
          </a:p>
          <a:p>
            <a:r>
              <a:rPr lang="en-US" baseline="0" dirty="0" smtClean="0"/>
              <a:t>Personal experience: Your training needs can be incremental—building on what you know. You don’t need to research an entirely new area. Example of advancing statistical skills to be able to analyze dyadic data as compared to individual data.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73239-D9F1-9645-A883-AFE7EF8F461E}"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Important to explain</a:t>
            </a:r>
            <a:r>
              <a:rPr lang="en-US" baseline="0" dirty="0" smtClean="0"/>
              <a:t> how each activity relates to your research and career development goals. </a:t>
            </a:r>
            <a:endParaRPr lang="en-US" dirty="0" smtClean="0"/>
          </a:p>
          <a:p>
            <a:endParaRPr lang="en-US" dirty="0" smtClean="0"/>
          </a:p>
          <a:p>
            <a:r>
              <a:rPr lang="en-US" dirty="0" smtClean="0"/>
              <a:t>Pathway</a:t>
            </a:r>
            <a:r>
              <a:rPr lang="en-US" baseline="0" dirty="0" smtClean="0"/>
              <a:t> to independence--</a:t>
            </a:r>
            <a:r>
              <a:rPr lang="en-US" dirty="0" smtClean="0"/>
              <a:t>Planned grant submissions, other career development activities (the application guide</a:t>
            </a:r>
            <a:r>
              <a:rPr lang="en-US" baseline="0" dirty="0" smtClean="0"/>
              <a:t> states this should be in section on career goals/objectives but I think it makes the most sense here)</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Note: These get updated frequently</a:t>
            </a:r>
          </a:p>
          <a:p>
            <a:endParaRPr lang="en-US" dirty="0" smtClean="0"/>
          </a:p>
          <a:p>
            <a:r>
              <a:rPr lang="en-US" dirty="0" smtClean="0"/>
              <a:t>In the General</a:t>
            </a:r>
            <a:r>
              <a:rPr lang="en-US" baseline="0" dirty="0" smtClean="0"/>
              <a:t> Instructions guide, click on link for K or F award and it will take you to another document specific that that mechanism. </a:t>
            </a:r>
          </a:p>
          <a:p>
            <a:endParaRPr lang="en-US" baseline="0" dirty="0" smtClean="0"/>
          </a:p>
          <a:p>
            <a:r>
              <a:rPr lang="en-US" baseline="0" dirty="0" smtClean="0"/>
              <a:t>Special instructions are now in resources folder – USE VERSION D (updated in November of 2016)</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Additional educational information for F31</a:t>
            </a:r>
            <a:r>
              <a:rPr lang="en-US" baseline="0" dirty="0" smtClean="0"/>
              <a:t> (from special instructions for Fs):</a:t>
            </a:r>
          </a:p>
          <a:p>
            <a:endParaRPr lang="en-US" baseline="0" dirty="0" smtClean="0"/>
          </a:p>
          <a:p>
            <a:r>
              <a:rPr lang="en-US" dirty="0" smtClean="0"/>
              <a:t>Describe</a:t>
            </a:r>
            <a:r>
              <a:rPr lang="en-US" baseline="0" dirty="0" smtClean="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smtClean="0"/>
              <a:t>bv</a:t>
            </a:r>
            <a:r>
              <a:rPr lang="en-US" baseline="0" dirty="0" smtClean="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limits on bio sketches</a:t>
            </a:r>
            <a:r>
              <a:rPr lang="en-US" baseline="0" dirty="0" smtClean="0"/>
              <a:t> now?</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BOLD=takes</a:t>
            </a:r>
            <a:r>
              <a:rPr lang="en-US" baseline="0" dirty="0" smtClean="0"/>
              <a:t> more time</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Additional educational information for F31</a:t>
            </a:r>
            <a:r>
              <a:rPr lang="en-US" baseline="0" dirty="0" smtClean="0"/>
              <a:t> (from special instructions for Fs):</a:t>
            </a:r>
          </a:p>
          <a:p>
            <a:endParaRPr lang="en-US" baseline="0" dirty="0" smtClean="0"/>
          </a:p>
          <a:p>
            <a:r>
              <a:rPr lang="en-US" dirty="0" smtClean="0"/>
              <a:t>Describe</a:t>
            </a:r>
            <a:r>
              <a:rPr lang="en-US" baseline="0" dirty="0" smtClean="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smtClean="0"/>
              <a:t>bv</a:t>
            </a:r>
            <a:r>
              <a:rPr lang="en-US" baseline="0" dirty="0" smtClean="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F31: Start with what made you decide to get a PhD? And why this particular</a:t>
            </a:r>
            <a:r>
              <a:rPr lang="en-US" baseline="0" dirty="0" smtClean="0"/>
              <a:t> topic? What have you learned thus far from you masters degree work or working on other research projects that made you choose this particular area of research?</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73239-D9F1-9645-A883-AFE7EF8F461E}"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Previously</a:t>
            </a:r>
            <a:r>
              <a:rPr lang="en-US" baseline="0" dirty="0" smtClean="0"/>
              <a:t> called “Goals for Fellowship Training and Career”</a:t>
            </a:r>
          </a:p>
          <a:p>
            <a:endParaRPr lang="en-US" baseline="0" dirty="0" smtClean="0"/>
          </a:p>
          <a:p>
            <a:r>
              <a:rPr lang="en-US" baseline="0" dirty="0" smtClean="0"/>
              <a:t>Not sure about teaching since also getting paid to do that (fellowship supports what you are not already paid to do, in my view)</a:t>
            </a:r>
          </a:p>
          <a:p>
            <a:endParaRPr lang="en-US" baseline="0" dirty="0" smtClean="0"/>
          </a:p>
          <a:p>
            <a:r>
              <a:rPr lang="en-US" baseline="0" dirty="0" smtClean="0"/>
              <a:t>3 bullet points from </a:t>
            </a:r>
            <a:r>
              <a:rPr lang="en-US" baseline="0" dirty="0" err="1" smtClean="0"/>
              <a:t>p</a:t>
            </a:r>
            <a:r>
              <a:rPr lang="en-US" baseline="0" dirty="0" smtClean="0"/>
              <a:t>. 59 of Fellowships instruction manual</a:t>
            </a:r>
          </a:p>
          <a:p>
            <a:endParaRPr lang="en-US" baseline="0" dirty="0" smtClean="0"/>
          </a:p>
          <a:p>
            <a:r>
              <a:rPr lang="en-US" baseline="0" dirty="0" smtClean="0"/>
              <a:t>State overall career goal—what do you want to be known for? What expertise (content area) to do want to have to define your career?</a:t>
            </a:r>
          </a:p>
          <a:p>
            <a:endParaRPr lang="en-US" baseline="0" dirty="0" smtClean="0"/>
          </a:p>
          <a:p>
            <a:r>
              <a:rPr lang="en-US" baseline="0" dirty="0" smtClean="0"/>
              <a:t>Then go into the details of the training you will seek to meet this objective. Examples are taking advanced coursework on a particular analytic technique, hands-on research experience under the direction of leaders in the field, experience teaching courses for those who want to pursue a tenure-track job with a teaching load, conferences, etc.)</a:t>
            </a:r>
          </a:p>
          <a:p>
            <a:endParaRPr lang="en-US" baseline="0" dirty="0" smtClean="0"/>
          </a:p>
          <a:p>
            <a:r>
              <a:rPr lang="en-US" baseline="0" dirty="0" smtClean="0"/>
              <a:t>Short term goals—what will outcomes will be achieved over the next few years (manuscripts, conference presentations, completing dissertation by </a:t>
            </a:r>
            <a:r>
              <a:rPr lang="en-US" baseline="0" dirty="0" err="1" smtClean="0"/>
              <a:t>x</a:t>
            </a:r>
            <a:r>
              <a:rPr lang="en-US" baseline="0" dirty="0" smtClean="0"/>
              <a:t> date)</a:t>
            </a:r>
          </a:p>
          <a:p>
            <a:r>
              <a:rPr lang="en-US" baseline="0" dirty="0" smtClean="0"/>
              <a:t>Long term goals—where will all of this take you? To apply for a larger grant? post-doc fellowship? tenure track position?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345BF39-22B6-BB4E-AA71-E4275F278BC5}" type="datetimeFigureOut">
              <a:rPr lang="en-US" smtClean="0"/>
              <a:pPr/>
              <a:t>1/30/17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9D2C864-9362-43C7-A136-D9C41D93A96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345BF39-22B6-BB4E-AA71-E4275F278BC5}" type="datetimeFigureOut">
              <a:rPr lang="en-US" smtClean="0"/>
              <a:pPr/>
              <a:t>1/30/17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9A741A00-B630-824F-BF2B-BC52D0D1D08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345BF39-22B6-BB4E-AA71-E4275F278BC5}" type="datetimeFigureOut">
              <a:rPr lang="en-US" smtClean="0"/>
              <a:pPr/>
              <a:t>1/30/17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345BF39-22B6-BB4E-AA71-E4275F278BC5}" type="datetimeFigureOut">
              <a:rPr lang="en-US" smtClean="0"/>
              <a:pPr/>
              <a:t>1/30/17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345BF39-22B6-BB4E-AA71-E4275F278BC5}" type="datetimeFigureOut">
              <a:rPr lang="en-US" smtClean="0"/>
              <a:pPr/>
              <a:t>1/30/17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pPr/>
              <a:t>1/30/17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1/30/17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1/30/17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345BF39-22B6-BB4E-AA71-E4275F278BC5}" type="datetimeFigureOut">
              <a:rPr lang="en-US" smtClean="0"/>
              <a:pPr/>
              <a:t>1/30/17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A741A00-B630-824F-BF2B-BC52D0D1D08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xml.rels><?xml version="1.0" encoding="UTF-8" standalone="yes"?>
<Relationships xmlns="http://schemas.openxmlformats.org/package/2006/relationships"><Relationship Id="rId3" Type="http://schemas.openxmlformats.org/officeDocument/2006/relationships/hyperlink" Target="https://accelerate.ucsf.edu/training/K-grant-writing" TargetMode="External"/><Relationship Id="rId4" Type="http://schemas.openxmlformats.org/officeDocument/2006/relationships/hyperlink" Target="https://grants.nih.gov/grants/guide/pa-files/PA-16-309.html" TargetMode="External"/><Relationship Id="rId5" Type="http://schemas.openxmlformats.org/officeDocument/2006/relationships/hyperlink" Target="https://grants.nih.gov/grants/guide/pa-files/PA-16-190.html" TargetMode="External"/><Relationship Id="rId6" Type="http://schemas.openxmlformats.org/officeDocument/2006/relationships/hyperlink" Target="https://grants.nih.gov/grants/how-to-apply-application-guide/forms-d/general-forms-d.pdf"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9500" y="869993"/>
            <a:ext cx="6997700" cy="1914144"/>
          </a:xfrm>
        </p:spPr>
        <p:txBody>
          <a:bodyPr/>
          <a:lstStyle/>
          <a:p>
            <a:pPr algn="ctr"/>
            <a:r>
              <a:rPr lang="en-US" dirty="0" smtClean="0"/>
              <a:t>Overview of Training Grants: </a:t>
            </a:r>
            <a:br>
              <a:rPr lang="en-US" dirty="0" smtClean="0"/>
            </a:br>
            <a:r>
              <a:rPr lang="en-US" dirty="0" smtClean="0"/>
              <a:t>Fs and Ks</a:t>
            </a:r>
            <a:endParaRPr lang="en-US" dirty="0"/>
          </a:p>
        </p:txBody>
      </p:sp>
      <p:sp>
        <p:nvSpPr>
          <p:cNvPr id="3" name="Subtitle 2"/>
          <p:cNvSpPr>
            <a:spLocks noGrp="1"/>
          </p:cNvSpPr>
          <p:nvPr>
            <p:ph type="subTitle" idx="1"/>
          </p:nvPr>
        </p:nvSpPr>
        <p:spPr>
          <a:xfrm>
            <a:off x="1219200" y="4152900"/>
            <a:ext cx="6858000" cy="1644650"/>
          </a:xfrm>
        </p:spPr>
        <p:txBody>
          <a:bodyPr>
            <a:normAutofit fontScale="92500" lnSpcReduction="20000"/>
          </a:bodyPr>
          <a:lstStyle/>
          <a:p>
            <a:r>
              <a:rPr lang="en-US" dirty="0" smtClean="0"/>
              <a:t>Amy Conroy, Ph.D., M.P.H.</a:t>
            </a:r>
          </a:p>
          <a:p>
            <a:endParaRPr lang="en-US" dirty="0" smtClean="0"/>
          </a:p>
          <a:p>
            <a:endParaRPr lang="en-US" dirty="0" smtClean="0"/>
          </a:p>
          <a:p>
            <a:r>
              <a:rPr lang="en-US" dirty="0" err="1" smtClean="0"/>
              <a:t>Epi</a:t>
            </a:r>
            <a:r>
              <a:rPr lang="en-US" dirty="0" smtClean="0"/>
              <a:t> 258</a:t>
            </a:r>
          </a:p>
          <a:p>
            <a:r>
              <a:rPr lang="en-US" dirty="0" smtClean="0"/>
              <a:t>January 30</a:t>
            </a:r>
            <a:r>
              <a:rPr lang="en-US" baseline="30000" dirty="0" smtClean="0"/>
              <a:t>th</a:t>
            </a:r>
            <a:r>
              <a:rPr lang="en-US" dirty="0" smtClean="0"/>
              <a:t>, 2017</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08576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fontScale="90000"/>
          </a:bodyPr>
          <a:lstStyle/>
          <a:p>
            <a:r>
              <a:rPr lang="en-US" sz="4000" dirty="0"/>
              <a:t>Doctoral</a:t>
            </a:r>
            <a:r>
              <a:rPr lang="en-US" sz="4000" dirty="0" smtClean="0"/>
              <a:t> Dissertation and</a:t>
            </a:r>
            <a:br>
              <a:rPr lang="en-US" sz="4000" dirty="0" smtClean="0"/>
            </a:br>
            <a:r>
              <a:rPr lang="en-US" sz="4000" dirty="0" smtClean="0"/>
              <a:t>Research Experience </a:t>
            </a:r>
            <a:r>
              <a:rPr lang="en-US" sz="2667" dirty="0" smtClean="0"/>
              <a:t>(2 pages)</a:t>
            </a:r>
            <a:endParaRPr lang="en-US" dirty="0"/>
          </a:p>
        </p:txBody>
      </p:sp>
      <p:sp>
        <p:nvSpPr>
          <p:cNvPr id="3" name="Content Placeholder 2"/>
          <p:cNvSpPr>
            <a:spLocks noGrp="1"/>
          </p:cNvSpPr>
          <p:nvPr>
            <p:ph sz="quarter" idx="1"/>
          </p:nvPr>
        </p:nvSpPr>
        <p:spPr>
          <a:xfrm>
            <a:off x="266700" y="1735138"/>
            <a:ext cx="8458200" cy="4056062"/>
          </a:xfrm>
        </p:spPr>
        <p:txBody>
          <a:bodyPr>
            <a:normAutofit lnSpcReduction="10000"/>
          </a:bodyPr>
          <a:lstStyle/>
          <a:p>
            <a:r>
              <a:rPr lang="en-US" dirty="0" smtClean="0"/>
              <a:t>Summarize research experience in chronological order</a:t>
            </a:r>
          </a:p>
          <a:p>
            <a:r>
              <a:rPr lang="en-US" dirty="0" smtClean="0"/>
              <a:t>Tell an academic story—who are you as a researcher? how did you get here? and where do you want to go next?</a:t>
            </a:r>
          </a:p>
          <a:p>
            <a:r>
              <a:rPr lang="en-US" dirty="0" smtClean="0"/>
              <a:t>F31s: </a:t>
            </a:r>
          </a:p>
          <a:p>
            <a:pPr lvl="1"/>
            <a:r>
              <a:rPr lang="en-US" dirty="0" smtClean="0"/>
              <a:t>If no research experience, list other scientific experiences. </a:t>
            </a:r>
          </a:p>
          <a:p>
            <a:pPr lvl="1"/>
            <a:r>
              <a:rPr lang="en-US" dirty="0" smtClean="0"/>
              <a:t>If advanced grad student, describe dissertation results (preliminary) or rationale for dissertation.  </a:t>
            </a:r>
          </a:p>
          <a:p>
            <a:r>
              <a:rPr lang="en-US" dirty="0" smtClean="0"/>
              <a:t>F32s:</a:t>
            </a:r>
          </a:p>
          <a:p>
            <a:pPr lvl="1"/>
            <a:r>
              <a:rPr lang="en-US" dirty="0" smtClean="0"/>
              <a:t>Does the F32 research build on your dissertation or other research you’ve done in grad school? </a:t>
            </a:r>
          </a:p>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77122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36538"/>
            <a:ext cx="8394700" cy="868362"/>
          </a:xfrm>
        </p:spPr>
        <p:txBody>
          <a:bodyPr>
            <a:normAutofit fontScale="90000"/>
          </a:bodyPr>
          <a:lstStyle/>
          <a:p>
            <a:r>
              <a:rPr lang="en-US" sz="4000" dirty="0" smtClean="0"/>
              <a:t/>
            </a:r>
            <a:br>
              <a:rPr lang="en-US" sz="4000" dirty="0" smtClean="0"/>
            </a:br>
            <a:r>
              <a:rPr lang="en-US" sz="4000" dirty="0" smtClean="0"/>
              <a:t>Training Goals and Objectives </a:t>
            </a:r>
            <a:r>
              <a:rPr lang="en-US" sz="2667" dirty="0" smtClean="0"/>
              <a:t>(1 page)</a:t>
            </a:r>
            <a:endParaRPr lang="en-US" sz="4000" dirty="0"/>
          </a:p>
        </p:txBody>
      </p:sp>
      <p:sp>
        <p:nvSpPr>
          <p:cNvPr id="3" name="Content Placeholder 2"/>
          <p:cNvSpPr>
            <a:spLocks noGrp="1"/>
          </p:cNvSpPr>
          <p:nvPr>
            <p:ph sz="quarter" idx="1"/>
          </p:nvPr>
        </p:nvSpPr>
        <p:spPr>
          <a:xfrm>
            <a:off x="330200" y="1341437"/>
            <a:ext cx="8394700" cy="4733395"/>
          </a:xfrm>
        </p:spPr>
        <p:txBody>
          <a:bodyPr>
            <a:normAutofit fontScale="77500" lnSpcReduction="20000"/>
          </a:bodyPr>
          <a:lstStyle/>
          <a:p>
            <a:r>
              <a:rPr lang="en-US" dirty="0" smtClean="0"/>
              <a:t>Describe your overall training/career goals and how the fellowship will enable the attainment of these goals</a:t>
            </a:r>
          </a:p>
          <a:p>
            <a:r>
              <a:rPr lang="en-US" dirty="0" smtClean="0"/>
              <a:t>Identify </a:t>
            </a:r>
            <a:r>
              <a:rPr lang="en-US" dirty="0"/>
              <a:t>the skills, theories, conceptual approaches, etc. to be learned or enhanced during the award</a:t>
            </a:r>
            <a:r>
              <a:rPr lang="en-US" dirty="0" smtClean="0"/>
              <a:t>. </a:t>
            </a:r>
          </a:p>
          <a:p>
            <a:r>
              <a:rPr lang="en-US" dirty="0" smtClean="0"/>
              <a:t>Discuss how the proposed research will facilitate your transition to the next career stage</a:t>
            </a:r>
          </a:p>
          <a:p>
            <a:endParaRPr lang="en-US" dirty="0" smtClean="0"/>
          </a:p>
          <a:p>
            <a:r>
              <a:rPr lang="en-US" dirty="0" smtClean="0"/>
              <a:t>Example: Santos (old section: “Goals for Fellowship Training and Career”)</a:t>
            </a:r>
          </a:p>
          <a:p>
            <a:pPr lvl="1"/>
            <a:r>
              <a:rPr lang="en-US" dirty="0" smtClean="0"/>
              <a:t>I am applying for an NRSA pre-doctoral fellowship to become a…</a:t>
            </a:r>
          </a:p>
          <a:p>
            <a:pPr lvl="1"/>
            <a:r>
              <a:rPr lang="en-US" dirty="0" smtClean="0"/>
              <a:t>This fellowship will provide me with training via (specialized coursework, mentored research experience, teaching courses, conferences)…</a:t>
            </a:r>
          </a:p>
          <a:p>
            <a:pPr lvl="1"/>
            <a:r>
              <a:rPr lang="en-US" dirty="0" smtClean="0"/>
              <a:t>During my fellowship I will….</a:t>
            </a:r>
          </a:p>
          <a:p>
            <a:pPr lvl="1"/>
            <a:r>
              <a:rPr lang="en-US" dirty="0" smtClean="0"/>
              <a:t>My short-terms goals are…; after the completion of the project I plan to apply for…</a:t>
            </a:r>
          </a:p>
          <a:p>
            <a:pPr lvl="1"/>
            <a:r>
              <a:rPr lang="en-US" dirty="0" smtClean="0"/>
              <a:t>Ultimately, I hope to…the training provided by this grant is instrumental for the attainment of these goals.</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98759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536576"/>
            <a:ext cx="8597900" cy="868362"/>
          </a:xfrm>
        </p:spPr>
        <p:txBody>
          <a:bodyPr>
            <a:normAutofit fontScale="90000"/>
          </a:bodyPr>
          <a:lstStyle/>
          <a:p>
            <a:r>
              <a:rPr lang="en-US" sz="3556" dirty="0"/>
              <a:t>Activities</a:t>
            </a:r>
            <a:r>
              <a:rPr lang="en-US" sz="3556" dirty="0" smtClean="0"/>
              <a:t> Planned </a:t>
            </a:r>
            <a:r>
              <a:rPr lang="en-US" sz="3556" dirty="0"/>
              <a:t>U</a:t>
            </a:r>
            <a:r>
              <a:rPr lang="en-US" sz="3556" dirty="0" smtClean="0"/>
              <a:t>nder Award (1 page) </a:t>
            </a:r>
            <a:r>
              <a:rPr lang="en-US" sz="4000" dirty="0" smtClean="0"/>
              <a:t/>
            </a:r>
            <a:br>
              <a:rPr lang="en-US" sz="4000" dirty="0" smtClean="0"/>
            </a:br>
            <a:endParaRPr lang="en-US" dirty="0"/>
          </a:p>
        </p:txBody>
      </p:sp>
      <p:sp>
        <p:nvSpPr>
          <p:cNvPr id="3" name="Content Placeholder 2"/>
          <p:cNvSpPr>
            <a:spLocks noGrp="1"/>
          </p:cNvSpPr>
          <p:nvPr>
            <p:ph sz="quarter" idx="1"/>
          </p:nvPr>
        </p:nvSpPr>
        <p:spPr>
          <a:xfrm>
            <a:off x="393700" y="1253067"/>
            <a:ext cx="8394700" cy="5249333"/>
          </a:xfrm>
        </p:spPr>
        <p:txBody>
          <a:bodyPr>
            <a:normAutofit/>
          </a:bodyPr>
          <a:lstStyle/>
          <a:p>
            <a:r>
              <a:rPr lang="en-US" dirty="0" smtClean="0"/>
              <a:t>Best to present this with a table (by each year)</a:t>
            </a:r>
          </a:p>
          <a:p>
            <a:pPr lvl="1"/>
            <a:r>
              <a:rPr lang="en-US" dirty="0" smtClean="0"/>
              <a:t>Briefly describe each training activity (research, coursework, professional development, clinical activities) with bullet points</a:t>
            </a:r>
          </a:p>
          <a:p>
            <a:r>
              <a:rPr lang="en-US" dirty="0" smtClean="0"/>
              <a:t>Include percent time you will devote to each activity (or group of activities) which adds up to 100% per year.</a:t>
            </a:r>
          </a:p>
          <a:p>
            <a:pPr lvl="1"/>
            <a:r>
              <a:rPr lang="en-US" dirty="0" smtClean="0"/>
              <a:t>Example (Year 1): 70% research; 10% teaching; 20% other training activities such as conferences, seminars, etc.</a:t>
            </a:r>
          </a:p>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95513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a:xfrm>
            <a:off x="1591733" y="3124200"/>
            <a:ext cx="7281334" cy="1914144"/>
          </a:xfrm>
        </p:spPr>
        <p:txBody>
          <a:bodyPr/>
          <a:lstStyle/>
          <a:p>
            <a:r>
              <a:rPr lang="en-US" dirty="0" smtClean="0"/>
              <a:t>K-award Training Components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7918558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K-awards</a:t>
            </a:r>
            <a:endParaRPr lang="en-US" dirty="0"/>
          </a:p>
        </p:txBody>
      </p:sp>
      <p:graphicFrame>
        <p:nvGraphicFramePr>
          <p:cNvPr id="4" name="Content Placeholder 3"/>
          <p:cNvGraphicFramePr>
            <a:graphicFrameLocks noGrp="1"/>
          </p:cNvGraphicFramePr>
          <p:nvPr>
            <p:ph sz="quarter"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gridCol w="1185334"/>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dirty="0" smtClean="0">
                          <a:effectLst/>
                        </a:rPr>
                        <a:t>Candidate Information and Goals for Career</a:t>
                      </a:r>
                      <a:r>
                        <a:rPr lang="en-US" b="1" baseline="0" dirty="0" smtClean="0">
                          <a:effectLst/>
                        </a:rPr>
                        <a:t> </a:t>
                      </a:r>
                      <a:r>
                        <a:rPr lang="en-US" b="1" dirty="0" smtClean="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smtClean="0">
                          <a:effectLst/>
                        </a:rPr>
                        <a:t>12</a:t>
                      </a:r>
                      <a:r>
                        <a:rPr lang="en-US" dirty="0">
                          <a:effectLst/>
                        </a:rPr>
                        <a:t/>
                      </a:r>
                      <a:br>
                        <a:rPr lang="en-US" dirty="0">
                          <a:effectLst/>
                        </a:rPr>
                      </a:br>
                      <a:r>
                        <a:rPr lang="en-US" dirty="0" smtClean="0">
                          <a:effectLst/>
                        </a:rPr>
                        <a:t>(combined)</a:t>
                      </a:r>
                      <a:endParaRPr lang="en-US" dirty="0">
                        <a:effectLst/>
                      </a:endParaRPr>
                    </a:p>
                  </a:txBody>
                  <a:tcPr marL="63500" marR="63500" marT="63500" marB="63500" anchor="ctr">
                    <a:solidFill>
                      <a:srgbClr val="FFFF00"/>
                    </a:solidFill>
                  </a:tcPr>
                </a:tc>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Biographical Sketch </a:t>
                      </a:r>
                      <a:r>
                        <a:rPr lang="en-US" b="1" dirty="0" smtClean="0">
                          <a:effectLst/>
                        </a:rPr>
                        <a:t>(candidate,</a:t>
                      </a:r>
                      <a:r>
                        <a:rPr lang="en-US" b="1" baseline="0" dirty="0" smtClean="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tr>
            </a:tbl>
          </a:graphicData>
        </a:graphic>
      </p:graphicFrame>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90095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Candidate’s Background (1 page)</a:t>
            </a:r>
            <a:endParaRPr lang="en-US" dirty="0"/>
          </a:p>
        </p:txBody>
      </p:sp>
      <p:sp>
        <p:nvSpPr>
          <p:cNvPr id="3" name="Content Placeholder 2"/>
          <p:cNvSpPr>
            <a:spLocks noGrp="1"/>
          </p:cNvSpPr>
          <p:nvPr>
            <p:ph sz="quarter" idx="1"/>
          </p:nvPr>
        </p:nvSpPr>
        <p:spPr>
          <a:xfrm>
            <a:off x="423334" y="1379537"/>
            <a:ext cx="8195734" cy="4631795"/>
          </a:xfrm>
        </p:spPr>
        <p:txBody>
          <a:bodyPr>
            <a:normAutofit lnSpcReduction="10000"/>
          </a:bodyPr>
          <a:lstStyle/>
          <a:p>
            <a:r>
              <a:rPr lang="en-US" dirty="0" smtClean="0"/>
              <a:t>Similar </a:t>
            </a:r>
            <a:r>
              <a:rPr lang="en-US" smtClean="0"/>
              <a:t>to “</a:t>
            </a:r>
            <a:r>
              <a:rPr lang="en-US" dirty="0" smtClean="0"/>
              <a:t>Doctoral Dissertation and Research Experience” for F-awards</a:t>
            </a:r>
          </a:p>
          <a:p>
            <a:r>
              <a:rPr lang="en-US" dirty="0" smtClean="0"/>
              <a:t>Tell an academic story—highlight your accomplishments and skills gained along the way</a:t>
            </a:r>
          </a:p>
          <a:p>
            <a:r>
              <a:rPr lang="en-US" dirty="0" smtClean="0"/>
              <a:t>Clearly identify the gaps in your training and how the K-award is </a:t>
            </a:r>
            <a:r>
              <a:rPr lang="en-US" i="1" dirty="0" smtClean="0"/>
              <a:t>necessary/instrumental </a:t>
            </a:r>
            <a:r>
              <a:rPr lang="en-US" dirty="0" smtClean="0"/>
              <a:t>in order to fill these gaps</a:t>
            </a:r>
          </a:p>
          <a:p>
            <a:pPr lvl="1"/>
            <a:r>
              <a:rPr lang="en-US" dirty="0" smtClean="0"/>
              <a:t>My training has focused on X. But to commence a career focused on Y, I am in need of Z. </a:t>
            </a:r>
          </a:p>
          <a:p>
            <a:r>
              <a:rPr lang="en-US" dirty="0" smtClean="0"/>
              <a:t>A dance you must do throughout the application—highlighting how qualified you are while also highlighting how much you need additional training</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67270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Career Goals and Objectives</a:t>
            </a:r>
          </a:p>
        </p:txBody>
      </p:sp>
      <p:sp>
        <p:nvSpPr>
          <p:cNvPr id="3" name="Content Placeholder 2"/>
          <p:cNvSpPr>
            <a:spLocks noGrp="1"/>
          </p:cNvSpPr>
          <p:nvPr>
            <p:ph sz="quarter" idx="1"/>
          </p:nvPr>
        </p:nvSpPr>
        <p:spPr/>
        <p:txBody>
          <a:bodyPr>
            <a:normAutofit/>
          </a:bodyPr>
          <a:lstStyle/>
          <a:p>
            <a:r>
              <a:rPr lang="en-US" dirty="0" smtClean="0"/>
              <a:t>Typically 1-2 paragraphs (1/3 page)</a:t>
            </a:r>
          </a:p>
          <a:p>
            <a:r>
              <a:rPr lang="en-US" dirty="0" smtClean="0"/>
              <a:t>Describe short and long-term goals:</a:t>
            </a:r>
          </a:p>
          <a:p>
            <a:pPr lvl="1"/>
            <a:r>
              <a:rPr lang="en-US" dirty="0" smtClean="0"/>
              <a:t>“My immediate goal is to become an independent behavioral scientist with expertise on…</a:t>
            </a:r>
          </a:p>
          <a:p>
            <a:pPr lvl="1"/>
            <a:r>
              <a:rPr lang="en-US" dirty="0" smtClean="0"/>
              <a:t>“My long-term goal is to build a program of research focused on…with the ultimate goal of… </a:t>
            </a:r>
          </a:p>
          <a:p>
            <a:r>
              <a:rPr lang="en-US" dirty="0" smtClean="0"/>
              <a:t>List career development aims (3-4)</a:t>
            </a:r>
          </a:p>
          <a:p>
            <a:r>
              <a:rPr lang="en-US" dirty="0" smtClean="0"/>
              <a:t>End with what K-award will allow you to accomplish:</a:t>
            </a:r>
          </a:p>
          <a:p>
            <a:pPr lvl="1"/>
            <a:r>
              <a:rPr lang="en-US" dirty="0" smtClean="0"/>
              <a:t>“This </a:t>
            </a:r>
            <a:r>
              <a:rPr lang="en-US" dirty="0"/>
              <a:t>will lead to the submission of an R01 to conduct a full </a:t>
            </a:r>
            <a:r>
              <a:rPr lang="en-US" dirty="0" smtClean="0"/>
              <a:t>behavioral RCT </a:t>
            </a:r>
            <a:r>
              <a:rPr lang="en-US" dirty="0"/>
              <a:t>of the resulting intervention, for which this K01 award will allow me to successfully compete</a:t>
            </a:r>
            <a:r>
              <a:rPr lang="en-US" dirty="0" smtClean="0"/>
              <a:t>.”</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020465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8229600" cy="990600"/>
          </a:xfrm>
        </p:spPr>
        <p:txBody>
          <a:bodyPr>
            <a:normAutofit fontScale="90000"/>
          </a:bodyPr>
          <a:lstStyle/>
          <a:p>
            <a:r>
              <a:rPr lang="en-US" sz="3500" dirty="0"/>
              <a:t>Candidate's Plan for Career Development/Training Activities During Award Period</a:t>
            </a:r>
            <a:r>
              <a:rPr lang="en-US" sz="3500" dirty="0" smtClean="0"/>
              <a:t> (3-4 pages)</a:t>
            </a:r>
            <a:endParaRPr lang="en-US" sz="3500" dirty="0"/>
          </a:p>
        </p:txBody>
      </p:sp>
      <p:sp>
        <p:nvSpPr>
          <p:cNvPr id="3" name="Content Placeholder 2"/>
          <p:cNvSpPr>
            <a:spLocks noGrp="1"/>
          </p:cNvSpPr>
          <p:nvPr>
            <p:ph sz="quarter" idx="1"/>
          </p:nvPr>
        </p:nvSpPr>
        <p:spPr>
          <a:xfrm>
            <a:off x="186268" y="1735137"/>
            <a:ext cx="8720666" cy="4580995"/>
          </a:xfrm>
        </p:spPr>
        <p:txBody>
          <a:bodyPr>
            <a:normAutofit fontScale="92500"/>
          </a:bodyPr>
          <a:lstStyle/>
          <a:p>
            <a:r>
              <a:rPr lang="en-US" dirty="0" smtClean="0"/>
              <a:t>Good to list mentorship team and respective expertise—what do you mentors/advisors each bring to the table?</a:t>
            </a:r>
          </a:p>
          <a:p>
            <a:r>
              <a:rPr lang="en-US" dirty="0" smtClean="0"/>
              <a:t>List each training aim and discuss how you will acquire training (e.g., coursework with course numbers/titles, mentorship, hands-on research</a:t>
            </a:r>
            <a:r>
              <a:rPr lang="en-US" dirty="0" smtClean="0"/>
              <a:t>)</a:t>
            </a:r>
          </a:p>
          <a:p>
            <a:r>
              <a:rPr lang="en-US" dirty="0" smtClean="0"/>
              <a:t>Describe how each activity relates to research and training goals</a:t>
            </a:r>
            <a:endParaRPr lang="en-US" dirty="0" smtClean="0"/>
          </a:p>
          <a:p>
            <a:r>
              <a:rPr lang="en-US" dirty="0" smtClean="0"/>
              <a:t>Use tables/visuals if possible—see many examples</a:t>
            </a:r>
          </a:p>
          <a:p>
            <a:r>
              <a:rPr lang="en-US" dirty="0" smtClean="0"/>
              <a:t>Similar to F-awards, include % time for each activity</a:t>
            </a:r>
          </a:p>
          <a:p>
            <a:r>
              <a:rPr lang="en-US" dirty="0" smtClean="0"/>
              <a:t>Timeline of training/research over K award</a:t>
            </a:r>
          </a:p>
          <a:p>
            <a:r>
              <a:rPr lang="en-US" dirty="0" smtClean="0"/>
              <a:t>Pathway to independence—planned grant applications, how will you be prepared for “life after the K”? </a:t>
            </a:r>
          </a:p>
          <a:p>
            <a:endParaRPr lang="en-US" dirty="0" smtClean="0"/>
          </a:p>
          <a:p>
            <a:pPr>
              <a:buFont typeface="Arial"/>
              <a:buChar char="•"/>
            </a:pP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342853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Components for Each Training Aim</a:t>
            </a:r>
            <a:endParaRPr lang="en-US" dirty="0"/>
          </a:p>
        </p:txBody>
      </p:sp>
      <p:graphicFrame>
        <p:nvGraphicFramePr>
          <p:cNvPr id="4" name="Content Placeholder 3"/>
          <p:cNvGraphicFramePr>
            <a:graphicFrameLocks noGrp="1"/>
          </p:cNvGraphicFramePr>
          <p:nvPr>
            <p:ph sz="quarter" idx="1"/>
          </p:nvPr>
        </p:nvGraphicFramePr>
        <p:xfrm>
          <a:off x="457200" y="1219200"/>
          <a:ext cx="8229600" cy="4937760"/>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Conroy K01</a:t>
            </a:r>
            <a:endParaRPr lang="en-US" dirty="0"/>
          </a:p>
        </p:txBody>
      </p:sp>
      <p:graphicFrame>
        <p:nvGraphicFramePr>
          <p:cNvPr id="4" name="Content Placeholder 3"/>
          <p:cNvGraphicFramePr>
            <a:graphicFrameLocks noGrp="1"/>
          </p:cNvGraphicFramePr>
          <p:nvPr>
            <p:ph sz="quarter" idx="1"/>
          </p:nvPr>
        </p:nvGraphicFramePr>
        <p:xfrm>
          <a:off x="457200" y="1219200"/>
          <a:ext cx="8229600" cy="2382519"/>
        </p:xfrm>
        <a:graphic>
          <a:graphicData uri="http://schemas.openxmlformats.org/drawingml/2006/table">
            <a:tbl>
              <a:tblPr firstRow="1" bandRow="1">
                <a:tableStyleId>{5C22544A-7EE6-4342-B048-85BDC9FD1C3A}</a:tableStyleId>
              </a:tblPr>
              <a:tblGrid>
                <a:gridCol w="1778000"/>
                <a:gridCol w="2146300"/>
                <a:gridCol w="1714500"/>
                <a:gridCol w="2590800"/>
              </a:tblGrid>
              <a:tr h="370840">
                <a:tc>
                  <a:txBody>
                    <a:bodyPr/>
                    <a:lstStyle/>
                    <a:p>
                      <a:r>
                        <a:rPr lang="en-US" b="1" dirty="0" smtClean="0"/>
                        <a:t>Training aim</a:t>
                      </a:r>
                      <a:endParaRPr lang="en-US" b="1" dirty="0"/>
                    </a:p>
                  </a:txBody>
                  <a:tcPr/>
                </a:tc>
                <a:tc>
                  <a:txBody>
                    <a:bodyPr/>
                    <a:lstStyle/>
                    <a:p>
                      <a:r>
                        <a:rPr lang="en-US" b="1" dirty="0" smtClean="0"/>
                        <a:t>Didactic training</a:t>
                      </a:r>
                      <a:endParaRPr lang="en-US" b="1" dirty="0"/>
                    </a:p>
                  </a:txBody>
                  <a:tcPr/>
                </a:tc>
                <a:tc>
                  <a:txBody>
                    <a:bodyPr/>
                    <a:lstStyle/>
                    <a:p>
                      <a:r>
                        <a:rPr lang="en-US" b="1" dirty="0" smtClean="0"/>
                        <a:t>Mentorship</a:t>
                      </a:r>
                      <a:endParaRPr lang="en-US" b="1" dirty="0"/>
                    </a:p>
                  </a:txBody>
                  <a:tcPr/>
                </a:tc>
                <a:tc>
                  <a:txBody>
                    <a:bodyPr/>
                    <a:lstStyle/>
                    <a:p>
                      <a:r>
                        <a:rPr lang="en-US" b="1" dirty="0" smtClean="0"/>
                        <a:t>Practical Training</a:t>
                      </a:r>
                      <a:endParaRPr lang="en-US" b="1" dirty="0"/>
                    </a:p>
                  </a:txBody>
                  <a:tcPr/>
                </a:tc>
              </a:tr>
              <a:tr h="370840">
                <a:tc>
                  <a:txBody>
                    <a:bodyPr/>
                    <a:lstStyle/>
                    <a:p>
                      <a:r>
                        <a:rPr lang="en-US" dirty="0" smtClean="0"/>
                        <a:t>To develop</a:t>
                      </a:r>
                      <a:r>
                        <a:rPr lang="en-US" baseline="0" dirty="0" smtClean="0"/>
                        <a:t> advanced methods skills to analyze dyadic data</a:t>
                      </a:r>
                      <a:endParaRPr lang="en-US" dirty="0"/>
                    </a:p>
                  </a:txBody>
                  <a:tcPr/>
                </a:tc>
                <a:tc>
                  <a:txBody>
                    <a:bodyPr/>
                    <a:lstStyle/>
                    <a:p>
                      <a:pPr>
                        <a:buFontTx/>
                        <a:buChar char="-"/>
                      </a:pPr>
                      <a:r>
                        <a:rPr lang="en-US" dirty="0" smtClean="0"/>
                        <a:t>Dyadic data analysis workshop at </a:t>
                      </a:r>
                      <a:r>
                        <a:rPr lang="en-US" dirty="0" err="1" smtClean="0"/>
                        <a:t>Uconn</a:t>
                      </a:r>
                      <a:endParaRPr lang="en-US" dirty="0" smtClean="0"/>
                    </a:p>
                    <a:p>
                      <a:pPr>
                        <a:buFontTx/>
                        <a:buChar char="-"/>
                      </a:pPr>
                      <a:endParaRPr lang="en-US" dirty="0" smtClean="0"/>
                    </a:p>
                    <a:p>
                      <a:pPr>
                        <a:buFontTx/>
                        <a:buChar char="-"/>
                      </a:pPr>
                      <a:r>
                        <a:rPr lang="en-US" dirty="0" smtClean="0"/>
                        <a:t>Directed readings</a:t>
                      </a:r>
                      <a:r>
                        <a:rPr lang="en-US" baseline="0" dirty="0" smtClean="0"/>
                        <a:t> on dyadic data analysis</a:t>
                      </a:r>
                      <a:endParaRPr lang="en-US" dirty="0"/>
                    </a:p>
                  </a:txBody>
                  <a:tcPr/>
                </a:tc>
                <a:tc>
                  <a:txBody>
                    <a:bodyPr/>
                    <a:lstStyle/>
                    <a:p>
                      <a:r>
                        <a:rPr lang="en-US" dirty="0" smtClean="0"/>
                        <a:t>Dr.</a:t>
                      </a:r>
                      <a:r>
                        <a:rPr lang="en-US" baseline="0" dirty="0" smtClean="0"/>
                        <a:t>  Tor </a:t>
                      </a:r>
                      <a:r>
                        <a:rPr lang="en-US" baseline="0" dirty="0" err="1" smtClean="0"/>
                        <a:t>Neilands</a:t>
                      </a:r>
                      <a:r>
                        <a:rPr lang="en-US" baseline="0" dirty="0" smtClean="0"/>
                        <a:t> (statistician; expert on the analysis of dyadic data)</a:t>
                      </a:r>
                      <a:endParaRPr lang="en-US" dirty="0"/>
                    </a:p>
                  </a:txBody>
                  <a:tcPr/>
                </a:tc>
                <a:tc>
                  <a:txBody>
                    <a:bodyPr/>
                    <a:lstStyle/>
                    <a:p>
                      <a:r>
                        <a:rPr lang="en-US" u="sng" dirty="0" smtClean="0"/>
                        <a:t>Specific aim 2:</a:t>
                      </a:r>
                      <a:r>
                        <a:rPr lang="en-US" u="none" dirty="0" smtClean="0"/>
                        <a:t>  </a:t>
                      </a:r>
                      <a:r>
                        <a:rPr lang="en-US" dirty="0" smtClean="0"/>
                        <a:t>Analyze dyadic data on 200 couples to test for</a:t>
                      </a:r>
                      <a:r>
                        <a:rPr lang="en-US" baseline="0" dirty="0" smtClean="0"/>
                        <a:t> associations between relationship dynamics and adherence to antiretroviral therapy</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Revisiting last week’s in-class exercise</a:t>
            </a:r>
            <a:endParaRPr lang="en-US" dirty="0"/>
          </a:p>
        </p:txBody>
      </p:sp>
      <p:sp>
        <p:nvSpPr>
          <p:cNvPr id="3" name="Content Placeholder 2"/>
          <p:cNvSpPr>
            <a:spLocks noGrp="1"/>
          </p:cNvSpPr>
          <p:nvPr>
            <p:ph sz="quarter" idx="1"/>
          </p:nvPr>
        </p:nvSpPr>
        <p:spPr/>
        <p:txBody>
          <a:bodyPr/>
          <a:lstStyle/>
          <a:p>
            <a:r>
              <a:rPr lang="en-US" dirty="0" smtClean="0"/>
              <a:t>Example 1: Food insecurity study (not funded; K award)</a:t>
            </a:r>
          </a:p>
          <a:p>
            <a:r>
              <a:rPr lang="en-US" dirty="0" smtClean="0"/>
              <a:t>Example 2: Breastfeeding study (funded; K award)</a:t>
            </a:r>
          </a:p>
          <a:p>
            <a:r>
              <a:rPr lang="en-US" dirty="0" smtClean="0"/>
              <a:t>Example 3: Physical activity study (funded; K award)</a:t>
            </a:r>
          </a:p>
          <a:p>
            <a:r>
              <a:rPr lang="en-US" dirty="0" smtClean="0"/>
              <a:t>Example 4: TB study (under review; U01 award)</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sz="quarter" idx="1"/>
          </p:nvPr>
        </p:nvSpPr>
        <p:spPr/>
        <p:txBody>
          <a:bodyPr/>
          <a:lstStyle/>
          <a:p>
            <a:r>
              <a:rPr lang="en-US" dirty="0" smtClean="0"/>
              <a:t>Each student writes down one specific aim and then answers:</a:t>
            </a:r>
          </a:p>
          <a:p>
            <a:pPr lvl="1"/>
            <a:r>
              <a:rPr lang="en-US" dirty="0" smtClean="0"/>
              <a:t>What “training” (e.g., skills, knowledge) will conducting this research provide you?</a:t>
            </a:r>
          </a:p>
          <a:p>
            <a:pPr lvl="1"/>
            <a:r>
              <a:rPr lang="en-US" dirty="0" smtClean="0"/>
              <a:t>Identify a </a:t>
            </a:r>
            <a:r>
              <a:rPr lang="en-US" dirty="0" err="1" smtClean="0"/>
              <a:t>mentor(s</a:t>
            </a:r>
            <a:r>
              <a:rPr lang="en-US" dirty="0" smtClean="0"/>
              <a:t>) that has the expertise you need to obtain this training? Why did you select this </a:t>
            </a:r>
            <a:r>
              <a:rPr lang="en-US" dirty="0" err="1" smtClean="0"/>
              <a:t>person(s</a:t>
            </a:r>
            <a:r>
              <a:rPr lang="en-US" dirty="0" smtClean="0"/>
              <a:t>)?</a:t>
            </a:r>
          </a:p>
          <a:p>
            <a:pPr lvl="1"/>
            <a:r>
              <a:rPr lang="en-US" dirty="0" smtClean="0"/>
              <a:t>What other didactic training activities would help you obtain this training? (e.g., coursework, conferences, readings)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6" name="Content Placeholder 5"/>
          <p:cNvSpPr>
            <a:spLocks noGrp="1"/>
          </p:cNvSpPr>
          <p:nvPr>
            <p:ph sz="quarter" idx="1"/>
          </p:nvPr>
        </p:nvSpPr>
        <p:spPr>
          <a:xfrm>
            <a:off x="423334" y="1371600"/>
            <a:ext cx="8246534" cy="5029200"/>
          </a:xfrm>
        </p:spPr>
        <p:txBody>
          <a:bodyPr>
            <a:normAutofit fontScale="85000" lnSpcReduction="20000"/>
          </a:bodyPr>
          <a:lstStyle/>
          <a:p>
            <a:r>
              <a:rPr lang="en-US" dirty="0" smtClean="0"/>
              <a:t>Read lots of examples!</a:t>
            </a:r>
          </a:p>
          <a:p>
            <a:r>
              <a:rPr lang="en-US" dirty="0" smtClean="0"/>
              <a:t>CTSI (</a:t>
            </a:r>
            <a:r>
              <a:rPr lang="en-US" dirty="0"/>
              <a:t>K awards): </a:t>
            </a:r>
            <a:r>
              <a:rPr lang="en-US" dirty="0">
                <a:hlinkClick r:id="rId3"/>
              </a:rPr>
              <a:t>https://accelerate.ucsf.edu/training/K-grant-</a:t>
            </a:r>
            <a:r>
              <a:rPr lang="en-US" dirty="0" smtClean="0">
                <a:hlinkClick r:id="rId3"/>
              </a:rPr>
              <a:t>writing</a:t>
            </a:r>
            <a:endParaRPr lang="en-US" dirty="0" smtClean="0"/>
          </a:p>
          <a:p>
            <a:r>
              <a:rPr lang="en-US" dirty="0" smtClean="0"/>
              <a:t>Table of Training Grant Sections (in </a:t>
            </a:r>
            <a:r>
              <a:rPr lang="en-US" dirty="0"/>
              <a:t>B</a:t>
            </a:r>
            <a:r>
              <a:rPr lang="en-US" dirty="0" smtClean="0"/>
              <a:t>ox folder)</a:t>
            </a:r>
          </a:p>
          <a:p>
            <a:r>
              <a:rPr lang="en-US" dirty="0" smtClean="0"/>
              <a:t>Program Announcement for Parent F31</a:t>
            </a:r>
          </a:p>
          <a:p>
            <a:pPr lvl="1"/>
            <a:r>
              <a:rPr lang="en-US" dirty="0" smtClean="0">
                <a:hlinkClick r:id="rId4"/>
              </a:rPr>
              <a:t>https://grants.nih.gov/grants/guide/pa-files/PA-16-309.html</a:t>
            </a:r>
            <a:endParaRPr lang="en-US" dirty="0" smtClean="0"/>
          </a:p>
          <a:p>
            <a:r>
              <a:rPr lang="en-US" dirty="0" smtClean="0"/>
              <a:t>Program Announcement for Parent F32</a:t>
            </a:r>
          </a:p>
          <a:p>
            <a:pPr lvl="1"/>
            <a:r>
              <a:rPr lang="en-US" dirty="0" smtClean="0"/>
              <a:t>https://grants.nih.gov/grants/guide/pa-files/PA-16-307.html</a:t>
            </a:r>
          </a:p>
          <a:p>
            <a:r>
              <a:rPr lang="en-US" dirty="0" smtClean="0"/>
              <a:t>Program announcement for Parent K01</a:t>
            </a:r>
          </a:p>
          <a:p>
            <a:pPr lvl="1"/>
            <a:r>
              <a:rPr lang="en-US" dirty="0" smtClean="0">
                <a:hlinkClick r:id="rId5"/>
              </a:rPr>
              <a:t>https://grants.nih.gov/grants/guide/pa-files/PA-16-190.html</a:t>
            </a:r>
            <a:endParaRPr lang="en-US" dirty="0" smtClean="0"/>
          </a:p>
          <a:p>
            <a:r>
              <a:rPr lang="en-US" dirty="0" smtClean="0"/>
              <a:t>Use the SF424 R&amp;R Application Guide-Version D (General Instructions)</a:t>
            </a:r>
          </a:p>
          <a:p>
            <a:pPr lvl="1"/>
            <a:r>
              <a:rPr lang="en-US" dirty="0" smtClean="0">
                <a:hlinkClick r:id="rId6"/>
              </a:rPr>
              <a:t>https://grants.nih.gov/grants/how-to-apply-application-guide/forms-d/general-forms-d.pdf</a:t>
            </a:r>
            <a:endParaRPr lang="en-US" dirty="0" smtClean="0"/>
          </a:p>
          <a:p>
            <a:pPr lvl="1"/>
            <a:r>
              <a:rPr lang="en-US" dirty="0" smtClean="0"/>
              <a:t>Special instructions for K-awards</a:t>
            </a:r>
          </a:p>
          <a:p>
            <a:pPr lvl="1"/>
            <a:r>
              <a:rPr lang="en-US" dirty="0" smtClean="0"/>
              <a:t>Special instructions for F-series</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87895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smtClean="0"/>
              <a:t>F31 &amp; F32 awards</a:t>
            </a:r>
            <a:endParaRPr lang="en-US" dirty="0"/>
          </a:p>
        </p:txBody>
      </p:sp>
      <p:graphicFrame>
        <p:nvGraphicFramePr>
          <p:cNvPr id="4" name="Content Placeholder 3"/>
          <p:cNvGraphicFramePr>
            <a:graphicFrameLocks noGrp="1"/>
          </p:cNvGraphicFramePr>
          <p:nvPr>
            <p:ph sz="quarter"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28693601"/>
              </p:ext>
            </p:extLst>
          </p:nvPr>
        </p:nvGraphicFramePr>
        <p:xfrm>
          <a:off x="389467" y="931333"/>
          <a:ext cx="8263466" cy="5913119"/>
        </p:xfrm>
        <a:graphic>
          <a:graphicData uri="http://schemas.openxmlformats.org/drawingml/2006/table">
            <a:tbl>
              <a:tblPr firstRow="1" bandRow="1">
                <a:tableStyleId>{5C22544A-7EE6-4342-B048-85BDC9FD1C3A}</a:tableStyleId>
              </a:tblPr>
              <a:tblGrid>
                <a:gridCol w="7382933"/>
                <a:gridCol w="880533"/>
              </a:tblGrid>
              <a:tr h="611048">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2953">
                <a:tc>
                  <a:txBody>
                    <a:bodyPr/>
                    <a:lstStyle/>
                    <a:p>
                      <a:r>
                        <a:rPr lang="en-US" b="1">
                          <a:effectLst/>
                        </a:rPr>
                        <a:t>Research Strategy</a:t>
                      </a:r>
                      <a:r>
                        <a:rPr lang="en-US">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smtClean="0">
                          <a:effectLst/>
                        </a:rPr>
                        <a:t>Training in Responsible </a:t>
                      </a:r>
                      <a:r>
                        <a:rPr lang="en-US" b="1" dirty="0">
                          <a:effectLst/>
                        </a:rPr>
                        <a:t>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tr>
              <a:tr h="859142">
                <a:tc>
                  <a:txBody>
                    <a:bodyPr/>
                    <a:lstStyle/>
                    <a:p>
                      <a:r>
                        <a:rPr lang="en-US" b="1" dirty="0" smtClean="0">
                          <a:effectLst/>
                        </a:rPr>
                        <a:t>Applicant’s</a:t>
                      </a:r>
                      <a:r>
                        <a:rPr lang="en-US" b="1" baseline="0" dirty="0" smtClean="0">
                          <a:effectLst/>
                        </a:rPr>
                        <a:t> Background and Goals for Fellowship Training </a:t>
                      </a:r>
                      <a:r>
                        <a:rPr lang="en-US" b="0" baseline="0" dirty="0" smtClean="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a:t>
                      </a:r>
                      <a:r>
                        <a:rPr lang="en-US" dirty="0" smtClean="0">
                          <a:effectLst/>
                        </a:rPr>
                        <a:t> </a:t>
                      </a:r>
                      <a:endParaRPr lang="en-US" dirty="0">
                        <a:effectLst/>
                      </a:endParaRPr>
                    </a:p>
                  </a:txBody>
                  <a:tcPr marL="63500" marR="63500" marT="63500" marB="63500" anchor="ctr">
                    <a:solidFill>
                      <a:srgbClr val="FFFF00"/>
                    </a:solidFill>
                  </a:tcPr>
                </a:tc>
              </a:tr>
              <a:tr h="611048">
                <a:tc>
                  <a:txBody>
                    <a:bodyPr/>
                    <a:lstStyle/>
                    <a:p>
                      <a:r>
                        <a:rPr lang="en-US" b="1" dirty="0" smtClean="0">
                          <a:effectLst/>
                        </a:rPr>
                        <a:t>Description</a:t>
                      </a:r>
                      <a:r>
                        <a:rPr lang="en-US" b="1" baseline="0" dirty="0" smtClean="0">
                          <a:effectLst/>
                        </a:rPr>
                        <a:t> of Institutional Environment and Commitment to Training </a:t>
                      </a:r>
                      <a:r>
                        <a:rPr lang="en-US" b="0" baseline="0" dirty="0" smtClean="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tr>
              <a:tr h="362953">
                <a:tc>
                  <a:txBody>
                    <a:bodyPr/>
                    <a:lstStyle/>
                    <a:p>
                      <a:r>
                        <a:rPr lang="en-US" b="1" dirty="0">
                          <a:effectLst/>
                        </a:rPr>
                        <a:t>Sponsor(s) and Co-</a:t>
                      </a:r>
                      <a:r>
                        <a:rPr lang="en-US" b="1" dirty="0" err="1">
                          <a:effectLst/>
                        </a:rPr>
                        <a:t>Sponsor(s</a:t>
                      </a:r>
                      <a:r>
                        <a:rPr lang="en-US" b="1" dirty="0" smtClean="0">
                          <a:effectLst/>
                        </a:rPr>
                        <a:t>)</a:t>
                      </a:r>
                      <a:r>
                        <a:rPr lang="en-US" b="0" baseline="0" dirty="0" smtClean="0">
                          <a:effectLst/>
                        </a:rPr>
                        <a:t> </a:t>
                      </a:r>
                      <a:r>
                        <a:rPr lang="en-US" b="1" baseline="0" dirty="0" smtClean="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tr>
              <a:tr h="362953">
                <a:tc>
                  <a:txBody>
                    <a:bodyPr/>
                    <a:lstStyle/>
                    <a:p>
                      <a:r>
                        <a:rPr lang="en-US" b="1" dirty="0" smtClean="0">
                          <a:effectLst/>
                        </a:rPr>
                        <a:t>Letters of Support from Collaborators, Contributors,</a:t>
                      </a:r>
                      <a:r>
                        <a:rPr lang="en-US" b="1" baseline="0" dirty="0" smtClean="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smtClean="0">
                          <a:effectLst/>
                        </a:rPr>
                        <a:t>6</a:t>
                      </a:r>
                      <a:endParaRPr lang="en-US" dirty="0">
                        <a:effectLst/>
                      </a:endParaRPr>
                    </a:p>
                  </a:txBody>
                  <a:tcPr marL="63500" marR="63500" marT="63500" marB="63500" anchor="ctr">
                    <a:solidFill>
                      <a:srgbClr val="BFBFBF"/>
                    </a:solidFill>
                  </a:tcPr>
                </a:tc>
              </a:tr>
              <a:tr h="362953">
                <a:tc>
                  <a:txBody>
                    <a:bodyPr/>
                    <a:lstStyle/>
                    <a:p>
                      <a:r>
                        <a:rPr lang="en-US" b="1" dirty="0" err="1" smtClean="0">
                          <a:effectLst/>
                        </a:rPr>
                        <a:t>Biosketch</a:t>
                      </a:r>
                      <a:r>
                        <a:rPr lang="en-US" b="1" baseline="0" dirty="0" smtClean="0">
                          <a:effectLst/>
                        </a:rPr>
                        <a:t> </a:t>
                      </a:r>
                      <a:r>
                        <a:rPr lang="en-US" baseline="0" dirty="0" smtClean="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smtClean="0">
                          <a:effectLst/>
                        </a:rPr>
                        <a:t>5</a:t>
                      </a:r>
                      <a:endParaRPr lang="en-US" dirty="0">
                        <a:effectLst/>
                      </a:endParaRPr>
                    </a:p>
                  </a:txBody>
                  <a:tcPr marL="63500" marR="63500" marT="63500" marB="63500" anchor="ctr">
                    <a:solidFill>
                      <a:srgbClr val="BFBFBF"/>
                    </a:solidFill>
                  </a:tcPr>
                </a:tc>
              </a:tr>
            </a:tbl>
          </a:graphicData>
        </a:graphic>
      </p:graphicFrame>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92319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K-awards</a:t>
            </a:r>
            <a:endParaRPr lang="en-US" dirty="0"/>
          </a:p>
        </p:txBody>
      </p:sp>
      <p:graphicFrame>
        <p:nvGraphicFramePr>
          <p:cNvPr id="4" name="Content Placeholder 3"/>
          <p:cNvGraphicFramePr>
            <a:graphicFrameLocks noGrp="1"/>
          </p:cNvGraphicFramePr>
          <p:nvPr>
            <p:ph sz="quarter"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gridCol w="1185334"/>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dirty="0" smtClean="0">
                          <a:effectLst/>
                        </a:rPr>
                        <a:t>Candidate Information and Goals for Career</a:t>
                      </a:r>
                      <a:r>
                        <a:rPr lang="en-US" b="1" baseline="0" dirty="0" smtClean="0">
                          <a:effectLst/>
                        </a:rPr>
                        <a:t> </a:t>
                      </a:r>
                      <a:r>
                        <a:rPr lang="en-US" b="1" dirty="0" smtClean="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smtClean="0">
                          <a:effectLst/>
                        </a:rPr>
                        <a:t>12</a:t>
                      </a:r>
                      <a:r>
                        <a:rPr lang="en-US" dirty="0">
                          <a:effectLst/>
                        </a:rPr>
                        <a:t/>
                      </a:r>
                      <a:br>
                        <a:rPr lang="en-US" dirty="0">
                          <a:effectLst/>
                        </a:rPr>
                      </a:br>
                      <a:r>
                        <a:rPr lang="en-US" dirty="0" smtClean="0">
                          <a:effectLst/>
                        </a:rPr>
                        <a:t>(combined)</a:t>
                      </a:r>
                      <a:endParaRPr lang="en-US" dirty="0">
                        <a:effectLst/>
                      </a:endParaRPr>
                    </a:p>
                  </a:txBody>
                  <a:tcPr marL="63500" marR="63500" marT="63500" marB="63500" anchor="ctr">
                    <a:solidFill>
                      <a:srgbClr val="FFFF00"/>
                    </a:solidFill>
                  </a:tcPr>
                </a:tc>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Biographical Sketch </a:t>
                      </a:r>
                      <a:r>
                        <a:rPr lang="en-US" b="1" dirty="0" smtClean="0">
                          <a:effectLst/>
                        </a:rPr>
                        <a:t>(candidate,</a:t>
                      </a:r>
                      <a:r>
                        <a:rPr lang="en-US" b="1" baseline="0" dirty="0" smtClean="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tr>
            </a:tbl>
          </a:graphicData>
        </a:graphic>
      </p:graphicFrame>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90095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Just a heads-up, you also need:</a:t>
            </a:r>
            <a:endParaRPr lang="en-US" dirty="0"/>
          </a:p>
        </p:txBody>
      </p:sp>
      <p:sp>
        <p:nvSpPr>
          <p:cNvPr id="3" name="Content Placeholder 2"/>
          <p:cNvSpPr>
            <a:spLocks noGrp="1"/>
          </p:cNvSpPr>
          <p:nvPr>
            <p:ph sz="quarter" idx="1"/>
          </p:nvPr>
        </p:nvSpPr>
        <p:spPr>
          <a:xfrm>
            <a:off x="270933" y="1735139"/>
            <a:ext cx="4209627" cy="4936594"/>
          </a:xfrm>
        </p:spPr>
        <p:txBody>
          <a:bodyPr>
            <a:normAutofit fontScale="62500" lnSpcReduction="20000"/>
          </a:bodyPr>
          <a:lstStyle/>
          <a:p>
            <a:r>
              <a:rPr lang="en-US" sz="3143" dirty="0"/>
              <a:t>Cover </a:t>
            </a:r>
            <a:r>
              <a:rPr lang="en-US" sz="3143" dirty="0" smtClean="0"/>
              <a:t>Letter (include names of references)</a:t>
            </a:r>
          </a:p>
          <a:p>
            <a:r>
              <a:rPr lang="en-US" sz="3143" dirty="0" smtClean="0"/>
              <a:t>Letters of Support (3-5; 1-2 pages each)</a:t>
            </a:r>
          </a:p>
          <a:p>
            <a:r>
              <a:rPr lang="en-US" sz="3143" dirty="0" smtClean="0"/>
              <a:t>Project </a:t>
            </a:r>
            <a:r>
              <a:rPr lang="en-US" sz="3143" dirty="0"/>
              <a:t>Summary/Abstract (30 lines)</a:t>
            </a:r>
          </a:p>
          <a:p>
            <a:r>
              <a:rPr lang="en-US" sz="3143" dirty="0"/>
              <a:t>Project Narrative</a:t>
            </a:r>
            <a:r>
              <a:rPr lang="en-US" sz="3143" dirty="0" smtClean="0"/>
              <a:t>/Public Health Relevance </a:t>
            </a:r>
            <a:r>
              <a:rPr lang="en-US" sz="3143" dirty="0"/>
              <a:t>(2-3 sentences)</a:t>
            </a:r>
          </a:p>
          <a:p>
            <a:r>
              <a:rPr lang="en-US" sz="3143" dirty="0"/>
              <a:t>Facilities and</a:t>
            </a:r>
            <a:r>
              <a:rPr lang="en-US" sz="3143" dirty="0" smtClean="0"/>
              <a:t> Other </a:t>
            </a:r>
            <a:r>
              <a:rPr lang="en-US" sz="3143" dirty="0"/>
              <a:t>R</a:t>
            </a:r>
            <a:r>
              <a:rPr lang="en-US" sz="3143" dirty="0" smtClean="0"/>
              <a:t>esources </a:t>
            </a:r>
            <a:r>
              <a:rPr lang="en-US" sz="3143" dirty="0"/>
              <a:t>(no limit; 2-3 pages</a:t>
            </a:r>
            <a:r>
              <a:rPr lang="en-US" sz="3143" dirty="0" smtClean="0"/>
              <a:t>)</a:t>
            </a:r>
          </a:p>
          <a:p>
            <a:r>
              <a:rPr lang="en-US" sz="3143" dirty="0" smtClean="0"/>
              <a:t>Equipment</a:t>
            </a:r>
          </a:p>
          <a:p>
            <a:r>
              <a:rPr lang="en-US" sz="3143" b="1" dirty="0"/>
              <a:t>Protection of</a:t>
            </a:r>
            <a:r>
              <a:rPr lang="en-US" sz="3143" b="1" dirty="0" smtClean="0"/>
              <a:t> Human </a:t>
            </a:r>
            <a:r>
              <a:rPr lang="en-US" sz="3143" b="1" dirty="0"/>
              <a:t>S</a:t>
            </a:r>
            <a:r>
              <a:rPr lang="en-US" sz="3143" b="1" dirty="0" smtClean="0"/>
              <a:t>ubjects </a:t>
            </a:r>
            <a:r>
              <a:rPr lang="en-US" sz="3143" b="1" dirty="0"/>
              <a:t>(no limit)</a:t>
            </a:r>
          </a:p>
          <a:p>
            <a:r>
              <a:rPr lang="en-US" sz="3143" dirty="0"/>
              <a:t>Inclusion of</a:t>
            </a:r>
            <a:r>
              <a:rPr lang="en-US" sz="3143" dirty="0" smtClean="0"/>
              <a:t> Women </a:t>
            </a:r>
            <a:r>
              <a:rPr lang="en-US" sz="3143" dirty="0"/>
              <a:t>and</a:t>
            </a:r>
            <a:r>
              <a:rPr lang="en-US" sz="3143" dirty="0" smtClean="0"/>
              <a:t> Minorities </a:t>
            </a:r>
            <a:r>
              <a:rPr lang="en-US" sz="3143" dirty="0"/>
              <a:t>(no limit</a:t>
            </a:r>
            <a:r>
              <a:rPr lang="en-US" sz="3143" dirty="0" smtClean="0"/>
              <a:t>; usually </a:t>
            </a:r>
            <a:r>
              <a:rPr lang="en-US" sz="3143" dirty="0"/>
              <a:t>1 page</a:t>
            </a:r>
            <a:r>
              <a:rPr lang="en-US" sz="3143" dirty="0" smtClean="0"/>
              <a:t>)</a:t>
            </a:r>
          </a:p>
          <a:p>
            <a:r>
              <a:rPr lang="en-US" sz="3143" dirty="0" smtClean="0"/>
              <a:t>Inclusion of Children (no limit; usually 1 page)</a:t>
            </a:r>
          </a:p>
          <a:p>
            <a:endParaRPr lang="en-US" dirty="0"/>
          </a:p>
        </p:txBody>
      </p:sp>
      <p:sp>
        <p:nvSpPr>
          <p:cNvPr id="4" name="Content Placeholder 3"/>
          <p:cNvSpPr>
            <a:spLocks noGrp="1"/>
          </p:cNvSpPr>
          <p:nvPr>
            <p:ph sz="quarter" idx="2"/>
          </p:nvPr>
        </p:nvSpPr>
        <p:spPr>
          <a:xfrm>
            <a:off x="4648200" y="1735139"/>
            <a:ext cx="4241800" cy="4936594"/>
          </a:xfrm>
        </p:spPr>
        <p:txBody>
          <a:bodyPr>
            <a:normAutofit fontScale="62500" lnSpcReduction="20000"/>
          </a:bodyPr>
          <a:lstStyle/>
          <a:p>
            <a:r>
              <a:rPr lang="en-US" sz="3200" dirty="0" smtClean="0"/>
              <a:t>Inclusion Enrollment Report (old: targeted planned enrollment) </a:t>
            </a:r>
          </a:p>
          <a:p>
            <a:r>
              <a:rPr lang="en-US" sz="3200" dirty="0" smtClean="0"/>
              <a:t>Data Safety Monitoring Plan (if clinical trial, probably not applicable)</a:t>
            </a:r>
          </a:p>
          <a:p>
            <a:r>
              <a:rPr lang="en-US" sz="3200" dirty="0" smtClean="0"/>
              <a:t>Resource </a:t>
            </a:r>
            <a:r>
              <a:rPr lang="en-US" sz="3200" dirty="0"/>
              <a:t>S</a:t>
            </a:r>
            <a:r>
              <a:rPr lang="en-US" sz="3200" dirty="0" smtClean="0"/>
              <a:t>haring Plan </a:t>
            </a:r>
            <a:r>
              <a:rPr lang="en-US" sz="3200" dirty="0"/>
              <a:t>(1 </a:t>
            </a:r>
            <a:r>
              <a:rPr lang="en-US" sz="3200" dirty="0" smtClean="0"/>
              <a:t>page)</a:t>
            </a:r>
          </a:p>
          <a:p>
            <a:r>
              <a:rPr lang="en-US" sz="3200" b="1" dirty="0" smtClean="0"/>
              <a:t>Budget</a:t>
            </a:r>
          </a:p>
          <a:p>
            <a:r>
              <a:rPr lang="en-US" sz="3200" dirty="0" smtClean="0"/>
              <a:t>Appendices (e.g., </a:t>
            </a:r>
            <a:r>
              <a:rPr lang="en-US" sz="3200" b="1" dirty="0" smtClean="0"/>
              <a:t>survey instrument, interview guide</a:t>
            </a:r>
            <a:r>
              <a:rPr lang="en-US" sz="3200" dirty="0" smtClean="0"/>
              <a:t>)</a:t>
            </a:r>
          </a:p>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76216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word about building a mentoring team</a:t>
            </a:r>
            <a:endParaRPr lang="en-US" dirty="0"/>
          </a:p>
        </p:txBody>
      </p:sp>
      <p:sp>
        <p:nvSpPr>
          <p:cNvPr id="3" name="Content Placeholder 2"/>
          <p:cNvSpPr>
            <a:spLocks noGrp="1"/>
          </p:cNvSpPr>
          <p:nvPr>
            <p:ph sz="quarter" idx="1"/>
          </p:nvPr>
        </p:nvSpPr>
        <p:spPr>
          <a:xfrm>
            <a:off x="524934" y="1735137"/>
            <a:ext cx="8060266" cy="4750329"/>
          </a:xfrm>
        </p:spPr>
        <p:txBody>
          <a:bodyPr>
            <a:normAutofit lnSpcReduction="10000"/>
          </a:bodyPr>
          <a:lstStyle/>
          <a:p>
            <a:r>
              <a:rPr lang="en-US" dirty="0" smtClean="0"/>
              <a:t>Primary mentor/sponsor should be mid to late career and have a successful track record of NIH funding (better if funding is in the institute to which you want to apply)</a:t>
            </a:r>
          </a:p>
          <a:p>
            <a:r>
              <a:rPr lang="en-US" dirty="0" smtClean="0"/>
              <a:t>Can have co-mentor/co-sponsor </a:t>
            </a:r>
          </a:p>
          <a:p>
            <a:pPr lvl="1"/>
            <a:r>
              <a:rPr lang="en-US" dirty="0"/>
              <a:t>M</a:t>
            </a:r>
            <a:r>
              <a:rPr lang="en-US" dirty="0" smtClean="0"/>
              <a:t>ay be especially useful if you need a senior person on your team, but that person may not be able to provide a lot of actual, hands-on mentoring</a:t>
            </a:r>
          </a:p>
          <a:p>
            <a:r>
              <a:rPr lang="en-US" dirty="0" smtClean="0"/>
              <a:t>Round out team with secondary mentors and scientific advisors</a:t>
            </a:r>
          </a:p>
          <a:p>
            <a:pPr lvl="1"/>
            <a:r>
              <a:rPr lang="en-US" dirty="0" smtClean="0"/>
              <a:t>Careful to have non-overlapping expertise; </a:t>
            </a:r>
          </a:p>
          <a:p>
            <a:pPr lvl="1"/>
            <a:r>
              <a:rPr lang="en-US" dirty="0"/>
              <a:t>B</a:t>
            </a:r>
            <a:r>
              <a:rPr lang="en-US" dirty="0" smtClean="0"/>
              <a:t>uild multidisciplinary team</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49176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F31 &amp; F32 Training Components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31343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smtClean="0"/>
              <a:t>F31 &amp; F32 awards</a:t>
            </a:r>
            <a:endParaRPr lang="en-US" dirty="0"/>
          </a:p>
        </p:txBody>
      </p:sp>
      <p:graphicFrame>
        <p:nvGraphicFramePr>
          <p:cNvPr id="4" name="Content Placeholder 3"/>
          <p:cNvGraphicFramePr>
            <a:graphicFrameLocks noGrp="1"/>
          </p:cNvGraphicFramePr>
          <p:nvPr>
            <p:ph sz="quarter"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28693601"/>
              </p:ext>
            </p:extLst>
          </p:nvPr>
        </p:nvGraphicFramePr>
        <p:xfrm>
          <a:off x="389467" y="931333"/>
          <a:ext cx="8263466" cy="5913119"/>
        </p:xfrm>
        <a:graphic>
          <a:graphicData uri="http://schemas.openxmlformats.org/drawingml/2006/table">
            <a:tbl>
              <a:tblPr firstRow="1" bandRow="1">
                <a:tableStyleId>{5C22544A-7EE6-4342-B048-85BDC9FD1C3A}</a:tableStyleId>
              </a:tblPr>
              <a:tblGrid>
                <a:gridCol w="7382933"/>
                <a:gridCol w="880533"/>
              </a:tblGrid>
              <a:tr h="611048">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2953">
                <a:tc>
                  <a:txBody>
                    <a:bodyPr/>
                    <a:lstStyle/>
                    <a:p>
                      <a:r>
                        <a:rPr lang="en-US" b="1">
                          <a:effectLst/>
                        </a:rPr>
                        <a:t>Research Strategy</a:t>
                      </a:r>
                      <a:r>
                        <a:rPr lang="en-US">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smtClean="0">
                          <a:effectLst/>
                        </a:rPr>
                        <a:t>Training in Responsible </a:t>
                      </a:r>
                      <a:r>
                        <a:rPr lang="en-US" b="1" dirty="0">
                          <a:effectLst/>
                        </a:rPr>
                        <a:t>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tr>
              <a:tr h="859142">
                <a:tc>
                  <a:txBody>
                    <a:bodyPr/>
                    <a:lstStyle/>
                    <a:p>
                      <a:r>
                        <a:rPr lang="en-US" b="1" dirty="0" smtClean="0">
                          <a:effectLst/>
                        </a:rPr>
                        <a:t>Applicant’s</a:t>
                      </a:r>
                      <a:r>
                        <a:rPr lang="en-US" b="1" baseline="0" dirty="0" smtClean="0">
                          <a:effectLst/>
                        </a:rPr>
                        <a:t> Background and Goals for Fellowship Training </a:t>
                      </a:r>
                      <a:r>
                        <a:rPr lang="en-US" b="0" baseline="0" dirty="0" smtClean="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a:t>
                      </a:r>
                      <a:r>
                        <a:rPr lang="en-US" dirty="0" smtClean="0">
                          <a:effectLst/>
                        </a:rPr>
                        <a:t> </a:t>
                      </a:r>
                      <a:endParaRPr lang="en-US" dirty="0">
                        <a:effectLst/>
                      </a:endParaRPr>
                    </a:p>
                  </a:txBody>
                  <a:tcPr marL="63500" marR="63500" marT="63500" marB="63500" anchor="ctr">
                    <a:solidFill>
                      <a:srgbClr val="FFFF00"/>
                    </a:solidFill>
                  </a:tcPr>
                </a:tc>
              </a:tr>
              <a:tr h="611048">
                <a:tc>
                  <a:txBody>
                    <a:bodyPr/>
                    <a:lstStyle/>
                    <a:p>
                      <a:r>
                        <a:rPr lang="en-US" b="1" dirty="0" smtClean="0">
                          <a:effectLst/>
                        </a:rPr>
                        <a:t>Description</a:t>
                      </a:r>
                      <a:r>
                        <a:rPr lang="en-US" b="1" baseline="0" dirty="0" smtClean="0">
                          <a:effectLst/>
                        </a:rPr>
                        <a:t> of Institutional Environment and Commitment to Training </a:t>
                      </a:r>
                      <a:r>
                        <a:rPr lang="en-US" b="0" baseline="0" dirty="0" smtClean="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tr>
              <a:tr h="362953">
                <a:tc>
                  <a:txBody>
                    <a:bodyPr/>
                    <a:lstStyle/>
                    <a:p>
                      <a:r>
                        <a:rPr lang="en-US" b="1" dirty="0">
                          <a:effectLst/>
                        </a:rPr>
                        <a:t>Sponsor(s) and Co-</a:t>
                      </a:r>
                      <a:r>
                        <a:rPr lang="en-US" b="1" dirty="0" err="1">
                          <a:effectLst/>
                        </a:rPr>
                        <a:t>Sponsor(s</a:t>
                      </a:r>
                      <a:r>
                        <a:rPr lang="en-US" b="1" dirty="0" smtClean="0">
                          <a:effectLst/>
                        </a:rPr>
                        <a:t>)</a:t>
                      </a:r>
                      <a:r>
                        <a:rPr lang="en-US" b="0" baseline="0" dirty="0" smtClean="0">
                          <a:effectLst/>
                        </a:rPr>
                        <a:t> </a:t>
                      </a:r>
                      <a:r>
                        <a:rPr lang="en-US" b="1" baseline="0" dirty="0" smtClean="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tr>
              <a:tr h="362953">
                <a:tc>
                  <a:txBody>
                    <a:bodyPr/>
                    <a:lstStyle/>
                    <a:p>
                      <a:r>
                        <a:rPr lang="en-US" b="1" dirty="0" smtClean="0">
                          <a:effectLst/>
                        </a:rPr>
                        <a:t>Letters of Support from Collaborators, Contributors,</a:t>
                      </a:r>
                      <a:r>
                        <a:rPr lang="en-US" b="1" baseline="0" dirty="0" smtClean="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smtClean="0">
                          <a:effectLst/>
                        </a:rPr>
                        <a:t>6</a:t>
                      </a:r>
                      <a:endParaRPr lang="en-US" dirty="0">
                        <a:effectLst/>
                      </a:endParaRPr>
                    </a:p>
                  </a:txBody>
                  <a:tcPr marL="63500" marR="63500" marT="63500" marB="63500" anchor="ctr">
                    <a:solidFill>
                      <a:srgbClr val="BFBFBF"/>
                    </a:solidFill>
                  </a:tcPr>
                </a:tc>
              </a:tr>
              <a:tr h="362953">
                <a:tc>
                  <a:txBody>
                    <a:bodyPr/>
                    <a:lstStyle/>
                    <a:p>
                      <a:r>
                        <a:rPr lang="en-US" b="1" dirty="0" err="1" smtClean="0">
                          <a:effectLst/>
                        </a:rPr>
                        <a:t>Biosketch</a:t>
                      </a:r>
                      <a:r>
                        <a:rPr lang="en-US" b="1" baseline="0" dirty="0" smtClean="0">
                          <a:effectLst/>
                        </a:rPr>
                        <a:t> </a:t>
                      </a:r>
                      <a:r>
                        <a:rPr lang="en-US" baseline="0" dirty="0" smtClean="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smtClean="0">
                          <a:effectLst/>
                        </a:rPr>
                        <a:t>5</a:t>
                      </a:r>
                      <a:endParaRPr lang="en-US" dirty="0">
                        <a:effectLst/>
                      </a:endParaRPr>
                    </a:p>
                  </a:txBody>
                  <a:tcPr marL="63500" marR="63500" marT="63500" marB="63500" anchor="ctr">
                    <a:solidFill>
                      <a:srgbClr val="BFBFBF"/>
                    </a:solidFill>
                  </a:tcPr>
                </a:tc>
              </a:tr>
            </a:tbl>
          </a:graphicData>
        </a:graphic>
      </p:graphicFrame>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923192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ＭＳ 明朝"/>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Origin.thmx</Template>
  <TotalTime>11210</TotalTime>
  <Words>2783</Words>
  <Application>Microsoft Macintosh PowerPoint</Application>
  <PresentationFormat>On-screen Show (4:3)</PresentationFormat>
  <Paragraphs>268</Paragraphs>
  <Slides>20</Slides>
  <Notes>16</Notes>
  <HiddenSlides>0</HiddenSlides>
  <MMClips>0</MMClips>
  <ScaleCrop>false</ScaleCrop>
  <HeadingPairs>
    <vt:vector size="4" baseType="variant">
      <vt:variant>
        <vt:lpstr>Design Template</vt:lpstr>
      </vt:variant>
      <vt:variant>
        <vt:i4>1</vt:i4>
      </vt:variant>
      <vt:variant>
        <vt:lpstr>Slide Titles</vt:lpstr>
      </vt:variant>
      <vt:variant>
        <vt:i4>20</vt:i4>
      </vt:variant>
    </vt:vector>
  </HeadingPairs>
  <TitlesOfParts>
    <vt:vector size="21" baseType="lpstr">
      <vt:lpstr>Origin</vt:lpstr>
      <vt:lpstr>Overview of Training Grants:  Fs and Ks</vt:lpstr>
      <vt:lpstr>Revisiting last week’s in-class exercise</vt:lpstr>
      <vt:lpstr>Resources</vt:lpstr>
      <vt:lpstr>F31 &amp; F32 awards</vt:lpstr>
      <vt:lpstr>K-awards</vt:lpstr>
      <vt:lpstr>Just a heads-up, you also need:</vt:lpstr>
      <vt:lpstr>A word about building a mentoring team</vt:lpstr>
      <vt:lpstr>F31 &amp; F32 Training Components</vt:lpstr>
      <vt:lpstr>F31 &amp; F32 awards</vt:lpstr>
      <vt:lpstr>Doctoral Dissertation and Research Experience (2 pages)</vt:lpstr>
      <vt:lpstr> Training Goals and Objectives (1 page)</vt:lpstr>
      <vt:lpstr>Activities Planned Under Award (1 page)  </vt:lpstr>
      <vt:lpstr>K-award Training Components</vt:lpstr>
      <vt:lpstr>K-awards</vt:lpstr>
      <vt:lpstr>Candidate’s Background (1 page)</vt:lpstr>
      <vt:lpstr>Career Goals and Objectives</vt:lpstr>
      <vt:lpstr>Candidate's Plan for Career Development/Training Activities During Award Period (3-4 pages)</vt:lpstr>
      <vt:lpstr>Three Components for Each Training Aim</vt:lpstr>
      <vt:lpstr>Example: Conroy K01</vt:lpstr>
      <vt:lpstr>Exercise</vt:lpstr>
    </vt:vector>
  </TitlesOfParts>
  <Company>UCSF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Amy Conroy</cp:lastModifiedBy>
  <cp:revision>89</cp:revision>
  <dcterms:created xsi:type="dcterms:W3CDTF">2017-01-30T22:42:51Z</dcterms:created>
  <dcterms:modified xsi:type="dcterms:W3CDTF">2017-01-30T22:52:55Z</dcterms:modified>
</cp:coreProperties>
</file>