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2" r:id="rId4"/>
    <p:sldMasterId id="2147483971" r:id="rId5"/>
    <p:sldMasterId id="2147484018" r:id="rId6"/>
    <p:sldMasterId id="2147484031" r:id="rId7"/>
  </p:sldMasterIdLst>
  <p:notesMasterIdLst>
    <p:notesMasterId r:id="rId29"/>
  </p:notesMasterIdLst>
  <p:handoutMasterIdLst>
    <p:handoutMasterId r:id="rId30"/>
  </p:handoutMasterIdLst>
  <p:sldIdLst>
    <p:sldId id="654" r:id="rId8"/>
    <p:sldId id="686" r:id="rId9"/>
    <p:sldId id="257" r:id="rId10"/>
    <p:sldId id="500" r:id="rId11"/>
    <p:sldId id="663" r:id="rId12"/>
    <p:sldId id="677" r:id="rId13"/>
    <p:sldId id="639" r:id="rId14"/>
    <p:sldId id="682" r:id="rId15"/>
    <p:sldId id="665" r:id="rId16"/>
    <p:sldId id="683" r:id="rId17"/>
    <p:sldId id="684" r:id="rId18"/>
    <p:sldId id="685" r:id="rId19"/>
    <p:sldId id="669" r:id="rId20"/>
    <p:sldId id="667" r:id="rId21"/>
    <p:sldId id="668" r:id="rId22"/>
    <p:sldId id="674" r:id="rId23"/>
    <p:sldId id="671" r:id="rId24"/>
    <p:sldId id="664" r:id="rId25"/>
    <p:sldId id="673" r:id="rId26"/>
    <p:sldId id="680" r:id="rId27"/>
    <p:sldId id="670" r:id="rId2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2">
          <p15:clr>
            <a:srgbClr val="A4A3A4"/>
          </p15:clr>
        </p15:guide>
        <p15:guide id="2" orient="horz" pos="3477">
          <p15:clr>
            <a:srgbClr val="A4A3A4"/>
          </p15:clr>
        </p15:guide>
        <p15:guide id="3" orient="horz" pos="4032">
          <p15:clr>
            <a:srgbClr val="A4A3A4"/>
          </p15:clr>
        </p15:guide>
        <p15:guide id="4" orient="horz" pos="2183">
          <p15:clr>
            <a:srgbClr val="A4A3A4"/>
          </p15:clr>
        </p15:guide>
        <p15:guide id="5" orient="horz" pos="287">
          <p15:clr>
            <a:srgbClr val="A4A3A4"/>
          </p15:clr>
        </p15:guide>
        <p15:guide id="6" orient="horz" pos="1471">
          <p15:clr>
            <a:srgbClr val="A4A3A4"/>
          </p15:clr>
        </p15:guide>
        <p15:guide id="7" orient="horz" pos="464">
          <p15:clr>
            <a:srgbClr val="A4A3A4"/>
          </p15:clr>
        </p15:guide>
        <p15:guide id="8" orient="horz" pos="3938">
          <p15:clr>
            <a:srgbClr val="A4A3A4"/>
          </p15:clr>
        </p15:guide>
        <p15:guide id="9" orient="horz" pos="231">
          <p15:clr>
            <a:srgbClr val="A4A3A4"/>
          </p15:clr>
        </p15:guide>
        <p15:guide id="10" pos="230">
          <p15:clr>
            <a:srgbClr val="A4A3A4"/>
          </p15:clr>
        </p15:guide>
        <p15:guide id="11" pos="5530">
          <p15:clr>
            <a:srgbClr val="A4A3A4"/>
          </p15:clr>
        </p15:guide>
        <p15:guide id="12" pos="2880">
          <p15:clr>
            <a:srgbClr val="A4A3A4"/>
          </p15:clr>
        </p15:guide>
        <p15:guide id="13" pos="1120">
          <p15:clr>
            <a:srgbClr val="A4A3A4"/>
          </p15:clr>
        </p15:guide>
        <p15:guide id="14" pos="1411">
          <p15:clr>
            <a:srgbClr val="A4A3A4"/>
          </p15:clr>
        </p15:guide>
        <p15:guide id="15" pos="5287">
          <p15:clr>
            <a:srgbClr val="A4A3A4"/>
          </p15:clr>
        </p15:guide>
        <p15:guide id="16" pos="456">
          <p15:clr>
            <a:srgbClr val="A4A3A4"/>
          </p15:clr>
        </p15:guide>
        <p15:guide id="17" pos="4812">
          <p15:clr>
            <a:srgbClr val="A4A3A4"/>
          </p15:clr>
        </p15:guide>
      </p15:sldGuideLst>
    </p:ext>
    <p:ext uri="{2D200454-40CA-4A62-9FC3-DE9A4176ACB9}">
      <p15:notesGuideLst xmlns:p15="http://schemas.microsoft.com/office/powerpoint/2012/main">
        <p15:guide id="1" orient="horz" pos="2592">
          <p15:clr>
            <a:srgbClr val="A4A3A4"/>
          </p15:clr>
        </p15:guide>
        <p15:guide id="2" orient="horz" pos="5542">
          <p15:clr>
            <a:srgbClr val="A4A3A4"/>
          </p15:clr>
        </p15:guide>
        <p15:guide id="3" orient="horz" pos="5777">
          <p15:clr>
            <a:srgbClr val="A4A3A4"/>
          </p15:clr>
        </p15:guide>
        <p15:guide id="4" pos="286">
          <p15:clr>
            <a:srgbClr val="A4A3A4"/>
          </p15:clr>
        </p15:guide>
        <p15:guide id="5" pos="40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999"/>
    <a:srgbClr val="F48024"/>
    <a:srgbClr val="90BD31"/>
    <a:srgbClr val="18A3AC"/>
    <a:srgbClr val="178CCB"/>
    <a:srgbClr val="EC1848"/>
    <a:srgbClr val="052049"/>
    <a:srgbClr val="E8E7DE"/>
    <a:srgbClr val="F5F0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88954" autoAdjust="0"/>
  </p:normalViewPr>
  <p:slideViewPr>
    <p:cSldViewPr snapToGrid="0" showGuides="1">
      <p:cViewPr varScale="1">
        <p:scale>
          <a:sx n="98" d="100"/>
          <a:sy n="98" d="100"/>
        </p:scale>
        <p:origin x="756" y="78"/>
      </p:cViewPr>
      <p:guideLst>
        <p:guide orient="horz" pos="1052"/>
        <p:guide orient="horz" pos="3477"/>
        <p:guide orient="horz" pos="4032"/>
        <p:guide orient="horz" pos="2183"/>
        <p:guide orient="horz" pos="287"/>
        <p:guide orient="horz" pos="1471"/>
        <p:guide orient="horz" pos="464"/>
        <p:guide orient="horz" pos="3938"/>
        <p:guide orient="horz" pos="231"/>
        <p:guide pos="230"/>
        <p:guide pos="5530"/>
        <p:guide pos="2880"/>
        <p:guide pos="1120"/>
        <p:guide pos="1411"/>
        <p:guide pos="5287"/>
        <p:guide pos="456"/>
        <p:guide pos="4812"/>
      </p:guideLst>
    </p:cSldViewPr>
  </p:slideViewPr>
  <p:notesTextViewPr>
    <p:cViewPr>
      <p:scale>
        <a:sx n="3" d="2"/>
        <a:sy n="3" d="2"/>
      </p:scale>
      <p:origin x="0" y="-372"/>
    </p:cViewPr>
  </p:notesTextViewPr>
  <p:sorterViewPr>
    <p:cViewPr>
      <p:scale>
        <a:sx n="71" d="100"/>
        <a:sy n="71" d="100"/>
      </p:scale>
      <p:origin x="0" y="0"/>
    </p:cViewPr>
  </p:sorterViewPr>
  <p:notesViewPr>
    <p:cSldViewPr snapToGrid="0">
      <p:cViewPr varScale="1">
        <p:scale>
          <a:sx n="70" d="100"/>
          <a:sy n="70" d="100"/>
        </p:scale>
        <p:origin x="-3450" y="-114"/>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Header Placeholder 1"/>
          <p:cNvSpPr>
            <a:spLocks noGrp="1"/>
          </p:cNvSpPr>
          <p:nvPr>
            <p:ph type="hdr" sz="quarter"/>
          </p:nvPr>
        </p:nvSpPr>
        <p:spPr>
          <a:xfrm>
            <a:off x="2220616" y="8863084"/>
            <a:ext cx="2664646" cy="137851"/>
          </a:xfrm>
          <a:prstGeom prst="rect">
            <a:avLst/>
          </a:prstGeom>
        </p:spPr>
        <p:txBody>
          <a:bodyPr vert="horz" wrap="square" lIns="0" tIns="0" rIns="0" bIns="0" rtlCol="0" anchor="t" anchorCtr="0"/>
          <a:lstStyle>
            <a:lvl1pPr algn="l">
              <a:defRPr sz="800"/>
            </a:lvl1p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7" name="Date Placeholder 2"/>
          <p:cNvSpPr>
            <a:spLocks noGrp="1"/>
          </p:cNvSpPr>
          <p:nvPr>
            <p:ph type="dt" idx="1"/>
          </p:nvPr>
        </p:nvSpPr>
        <p:spPr>
          <a:xfrm>
            <a:off x="1199311" y="8856576"/>
            <a:ext cx="880135" cy="146304"/>
          </a:xfrm>
          <a:prstGeom prst="rect">
            <a:avLst/>
          </a:prstGeom>
        </p:spPr>
        <p:txBody>
          <a:bodyPr vert="horz" lIns="0" tIns="0" rIns="0" bIns="0" rtlCol="0"/>
          <a:lstStyle>
            <a:lvl1pPr algn="r">
              <a:defRPr sz="800"/>
            </a:lvl1pPr>
          </a:lstStyle>
          <a:p>
            <a:pPr algn="l"/>
            <a:fld id="{9535A4AE-AB74-4BDA-B84A-019528CC2B4D}" type="datetimeFigureOut">
              <a:rPr lang="en-US" smtClean="0">
                <a:latin typeface="Arial" pitchFamily="34" charset="0"/>
                <a:cs typeface="Arial" pitchFamily="34" charset="0"/>
              </a:rPr>
              <a:pPr algn="l"/>
              <a:t>2/20/2020</a:t>
            </a:fld>
            <a:endParaRPr lang="en-US" dirty="0">
              <a:latin typeface="Arial" pitchFamily="34" charset="0"/>
              <a:cs typeface="Arial" pitchFamily="34" charset="0"/>
            </a:endParaRPr>
          </a:p>
        </p:txBody>
      </p:sp>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41507" y="8857103"/>
            <a:ext cx="554100"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fld id="{111E5896-917A-4035-A860-408E1EC3CD51}" type="slidenum">
              <a:rPr lang="en-US">
                <a:latin typeface="Arial" pitchFamily="34" charset="0"/>
                <a:cs typeface="Arial" pitchFamily="34" charset="0"/>
              </a:rPr>
              <a:pPr/>
              <a:t>‹#›</a:t>
            </a:fld>
            <a:endParaRPr lang="en-US" dirty="0">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8028" y="399934"/>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Header Placeholder 1"/>
          <p:cNvSpPr>
            <a:spLocks noGrp="1"/>
          </p:cNvSpPr>
          <p:nvPr>
            <p:ph type="hdr" sz="quarter"/>
          </p:nvPr>
        </p:nvSpPr>
        <p:spPr>
          <a:xfrm>
            <a:off x="2227340" y="8863084"/>
            <a:ext cx="2664646" cy="137851"/>
          </a:xfrm>
          <a:prstGeom prst="rect">
            <a:avLst/>
          </a:prstGeom>
        </p:spPr>
        <p:txBody>
          <a:bodyPr vert="horz" wrap="square" lIns="0" tIns="0" rIns="0" bIns="0" rtlCol="0" anchor="t" anchorCtr="0"/>
          <a:lstStyle>
            <a:lvl1pPr algn="l">
              <a:defRPr sz="800" i="0"/>
            </a:lvl1p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12" name="Date Placeholder 2"/>
          <p:cNvSpPr>
            <a:spLocks noGrp="1"/>
          </p:cNvSpPr>
          <p:nvPr>
            <p:ph type="dt" idx="1"/>
          </p:nvPr>
        </p:nvSpPr>
        <p:spPr>
          <a:xfrm>
            <a:off x="1206035" y="8856576"/>
            <a:ext cx="880135" cy="146304"/>
          </a:xfrm>
          <a:prstGeom prst="rect">
            <a:avLst/>
          </a:prstGeom>
        </p:spPr>
        <p:txBody>
          <a:bodyPr vert="horz" lIns="0" tIns="0" rIns="0" bIns="0" rtlCol="0"/>
          <a:lstStyle>
            <a:lvl1pPr algn="r">
              <a:defRPr sz="800" i="0"/>
            </a:lvl1pPr>
          </a:lstStyle>
          <a:p>
            <a:pPr algn="l"/>
            <a:fld id="{9535A4AE-AB74-4BDA-B84A-019528CC2B4D}" type="datetimeFigureOut">
              <a:rPr lang="en-US" smtClean="0">
                <a:latin typeface="Arial" pitchFamily="34" charset="0"/>
                <a:cs typeface="Arial" pitchFamily="34" charset="0"/>
              </a:rPr>
              <a:pPr algn="l"/>
              <a:t>2/20/2020</a:t>
            </a:fld>
            <a:endParaRPr lang="en-US" dirty="0">
              <a:latin typeface="Arial" pitchFamily="34" charset="0"/>
              <a:cs typeface="Arial" pitchFamily="34" charset="0"/>
            </a:endParaRPr>
          </a:p>
        </p:txBody>
      </p:sp>
      <p:sp>
        <p:nvSpPr>
          <p:cNvPr id="28" name="Slide Number Placeholder 6"/>
          <p:cNvSpPr>
            <a:spLocks noGrp="1"/>
          </p:cNvSpPr>
          <p:nvPr>
            <p:ph type="sldNum" sz="quarter" idx="5"/>
          </p:nvPr>
        </p:nvSpPr>
        <p:spPr>
          <a:xfrm>
            <a:off x="448231" y="8857103"/>
            <a:ext cx="554100" cy="105317"/>
          </a:xfrm>
          <a:prstGeom prst="rect">
            <a:avLst/>
          </a:prstGeom>
        </p:spPr>
        <p:txBody>
          <a:bodyPr vert="horz" wrap="square" lIns="0" tIns="0" rIns="0" bIns="0" rtlCol="0" anchor="b" anchorCtr="0"/>
          <a:lstStyle>
            <a:lvl1pPr marL="0" algn="l" defTabSz="914400" rtl="0" eaLnBrk="1" latinLnBrk="0" hangingPunct="1">
              <a:defRPr lang="en-US" sz="800" i="0" kern="1200" smtClean="0">
                <a:solidFill>
                  <a:schemeClr val="tx1"/>
                </a:solidFill>
                <a:latin typeface="+mn-lt"/>
                <a:ea typeface="+mn-ea"/>
                <a:cs typeface="+mn-cs"/>
              </a:defRPr>
            </a:lvl1pPr>
          </a:lstStyle>
          <a:p>
            <a:fld id="{111E5896-917A-4035-A860-408E1EC3CD51}" type="slidenum">
              <a:rPr lang="en-US" smtClean="0">
                <a:latin typeface="Arial" pitchFamily="34" charset="0"/>
                <a:cs typeface="Arial" pitchFamily="34" charset="0"/>
              </a:rPr>
              <a:pPr/>
              <a:t>‹#›</a:t>
            </a:fld>
            <a:endParaRPr lang="en-US" dirty="0">
              <a:latin typeface="Arial" pitchFamily="34" charset="0"/>
              <a:cs typeface="Arial" pitchFamily="34" charset="0"/>
            </a:endParaRP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p:notesStyle>
    <a:lvl1pPr marL="114300" indent="-114300" algn="l" defTabSz="914400" rtl="0" eaLnBrk="1" latinLnBrk="0" hangingPunct="1">
      <a:spcBef>
        <a:spcPts val="800"/>
      </a:spcBef>
      <a:buFont typeface="Arial" pitchFamily="34" charset="0"/>
      <a:buChar char="•"/>
      <a:defRPr sz="1200" kern="1200">
        <a:solidFill>
          <a:schemeClr val="tx1"/>
        </a:solidFill>
        <a:latin typeface="Arial" pitchFamily="34" charset="0"/>
        <a:ea typeface="+mn-ea"/>
        <a:cs typeface="Arial" pitchFamily="34" charset="0"/>
      </a:defRPr>
    </a:lvl1pPr>
    <a:lvl2pPr marL="285750" indent="-112713" algn="l" defTabSz="914400" rtl="0" eaLnBrk="1" latinLnBrk="0" hangingPunct="1">
      <a:spcBef>
        <a:spcPts val="200"/>
      </a:spcBef>
      <a:buFont typeface="Arial" pitchFamily="34" charset="0"/>
      <a:buChar char="•"/>
      <a:defRPr sz="1100" kern="1200">
        <a:solidFill>
          <a:schemeClr val="tx1"/>
        </a:solidFill>
        <a:latin typeface="Arial" pitchFamily="34" charset="0"/>
        <a:ea typeface="+mn-ea"/>
        <a:cs typeface="Arial" pitchFamily="34" charset="0"/>
      </a:defRPr>
    </a:lvl2pPr>
    <a:lvl3pPr marL="403225" indent="-117475"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3pPr>
    <a:lvl4pPr marL="569913" indent="-112713"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dirty="0"/>
              <a:t>JGK</a:t>
            </a:r>
            <a:r>
              <a:rPr lang="en-US" baseline="0" dirty="0"/>
              <a:t> – changed MPP to MPH</a:t>
            </a:r>
            <a:endParaRPr lang="en-US" dirty="0"/>
          </a:p>
        </p:txBody>
      </p:sp>
      <p:sp>
        <p:nvSpPr>
          <p:cNvPr id="4" name="Slide Number Placeholder 3"/>
          <p:cNvSpPr>
            <a:spLocks noGrp="1"/>
          </p:cNvSpPr>
          <p:nvPr>
            <p:ph type="sldNum" sz="quarter" idx="10"/>
          </p:nvPr>
        </p:nvSpPr>
        <p:spPr/>
        <p:txBody>
          <a:bodyPr/>
          <a:lstStyle/>
          <a:p>
            <a:pPr>
              <a:defRPr/>
            </a:pPr>
            <a:fld id="{B63C8A50-AD4F-4525-9F75-C25A66F81E01}" type="slidenum">
              <a:rPr lang="en-US" smtClean="0"/>
              <a:pPr>
                <a:defRPr/>
              </a:pPr>
              <a:t>1</a:t>
            </a:fld>
            <a:endParaRPr lang="en-US" dirty="0"/>
          </a:p>
        </p:txBody>
      </p:sp>
    </p:spTree>
    <p:extLst>
      <p:ext uri="{BB962C8B-B14F-4D97-AF65-F5344CB8AC3E}">
        <p14:creationId xmlns:p14="http://schemas.microsoft.com/office/powerpoint/2010/main" val="4150530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dirty="0"/>
              <a:t>Symmetry between difficulty of removing a less CE program to make room for a more CE program in the NE quadrant and replacing a program in the SW quadrant with a less costly variant. These painful decisions cannot be avoided if you take the budget constraint seriously. This is part of the legacy of the WHO threshold – did not confront the budget and thus enabled fantastical thinking.</a:t>
            </a:r>
          </a:p>
          <a:p>
            <a:r>
              <a:rPr lang="en-US" dirty="0"/>
              <a:t>A’ is thinner (less costly than the original “A”, and we’ve made room for “B” inside the budget.</a:t>
            </a:r>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B63C8A50-AD4F-4525-9F75-C25A66F81E01}" type="slidenum">
              <a:rPr kumimoji="0" lang="en-US" sz="12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Garamond" pitchFamily="18" charset="0"/>
              <a:ea typeface="+mn-ea"/>
              <a:cs typeface="+mn-cs"/>
            </a:endParaRPr>
          </a:p>
        </p:txBody>
      </p:sp>
    </p:spTree>
    <p:extLst>
      <p:ext uri="{BB962C8B-B14F-4D97-AF65-F5344CB8AC3E}">
        <p14:creationId xmlns:p14="http://schemas.microsoft.com/office/powerpoint/2010/main" val="2110400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dirty="0"/>
              <a:t>Pharma and medical device companies are not incentivized to develop and market lower cost / less effective options.</a:t>
            </a:r>
          </a:p>
        </p:txBody>
      </p:sp>
      <p:sp>
        <p:nvSpPr>
          <p:cNvPr id="4" name="Header Placeholder 3"/>
          <p:cNvSpPr>
            <a:spLocks noGrp="1"/>
          </p:cNvSpPr>
          <p:nvPr>
            <p:ph type="hdr" sz="quarter"/>
          </p:nvPr>
        </p:nvSpPr>
        <p:spPr/>
        <p:txBody>
          <a:body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algn="l"/>
            <a:fld id="{DED9B7BD-C24F-446A-B760-34F110A1F6B1}" type="datetime1">
              <a:rPr lang="en-US" smtClean="0">
                <a:latin typeface="Arial" pitchFamily="34" charset="0"/>
                <a:cs typeface="Arial" pitchFamily="34" charset="0"/>
              </a:rPr>
              <a:t>2/20/2020</a:t>
            </a:fld>
            <a:endParaRPr lang="en-US" dirty="0">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14</a:t>
            </a:fld>
            <a:endParaRPr lang="en-US" dirty="0">
              <a:latin typeface="Arial" pitchFamily="34" charset="0"/>
              <a:cs typeface="Arial" pitchFamily="34" charset="0"/>
            </a:endParaRPr>
          </a:p>
        </p:txBody>
      </p:sp>
    </p:spTree>
    <p:extLst>
      <p:ext uri="{BB962C8B-B14F-4D97-AF65-F5344CB8AC3E}">
        <p14:creationId xmlns:p14="http://schemas.microsoft.com/office/powerpoint/2010/main" val="1940364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34" charset="0"/>
                <a:ea typeface="+mn-ea"/>
                <a:cs typeface="Arial" pitchFamily="34" charset="0"/>
              </a:rPr>
              <a:t>Innovation not necessary – plenty of opportunities to re-configure existing technologies and programs.</a:t>
            </a:r>
          </a:p>
          <a:p>
            <a:r>
              <a:rPr lang="en-US" sz="1200" b="0" i="0" u="none" strike="noStrike" kern="1200" baseline="0" dirty="0">
                <a:solidFill>
                  <a:schemeClr val="tx1"/>
                </a:solidFill>
                <a:latin typeface="Arial" pitchFamily="34" charset="0"/>
                <a:ea typeface="+mn-ea"/>
                <a:cs typeface="Arial" pitchFamily="34" charset="0"/>
              </a:rPr>
              <a:t>Current tenofovir based treatment costs an estimated US$150 per person per year for drugs alone, whereas stavudine-based therapy costs about $60 per person per year.</a:t>
            </a:r>
            <a:endParaRPr lang="en-US" dirty="0"/>
          </a:p>
        </p:txBody>
      </p:sp>
      <p:sp>
        <p:nvSpPr>
          <p:cNvPr id="4" name="Header Placeholder 3"/>
          <p:cNvSpPr>
            <a:spLocks noGrp="1"/>
          </p:cNvSpPr>
          <p:nvPr>
            <p:ph type="hdr" sz="quarter"/>
          </p:nvPr>
        </p:nvSpPr>
        <p:spPr/>
        <p:txBody>
          <a:body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algn="l"/>
            <a:fld id="{7F5D6395-3404-46EA-AC33-D9BFFA696CCD}" type="datetime1">
              <a:rPr lang="en-US" smtClean="0">
                <a:latin typeface="Arial" pitchFamily="34" charset="0"/>
                <a:cs typeface="Arial" pitchFamily="34" charset="0"/>
              </a:rPr>
              <a:t>2/20/2020</a:t>
            </a:fld>
            <a:endParaRPr lang="en-US" dirty="0">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15</a:t>
            </a:fld>
            <a:endParaRPr lang="en-US" dirty="0">
              <a:latin typeface="Arial" pitchFamily="34" charset="0"/>
              <a:cs typeface="Arial" pitchFamily="34" charset="0"/>
            </a:endParaRPr>
          </a:p>
        </p:txBody>
      </p:sp>
    </p:spTree>
    <p:extLst>
      <p:ext uri="{BB962C8B-B14F-4D97-AF65-F5344CB8AC3E}">
        <p14:creationId xmlns:p14="http://schemas.microsoft.com/office/powerpoint/2010/main" val="4110882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algn="l"/>
            <a:fld id="{EA33EB6F-9263-4863-8491-8915BF50C6A6}" type="datetime1">
              <a:rPr lang="en-US" smtClean="0">
                <a:latin typeface="Arial" pitchFamily="34" charset="0"/>
                <a:cs typeface="Arial" pitchFamily="34" charset="0"/>
              </a:rPr>
              <a:t>2/20/2020</a:t>
            </a:fld>
            <a:endParaRPr lang="en-US" dirty="0">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18</a:t>
            </a:fld>
            <a:endParaRPr lang="en-US" dirty="0">
              <a:latin typeface="Arial" pitchFamily="34" charset="0"/>
              <a:cs typeface="Arial" pitchFamily="34" charset="0"/>
            </a:endParaRPr>
          </a:p>
        </p:txBody>
      </p:sp>
    </p:spTree>
    <p:extLst>
      <p:ext uri="{BB962C8B-B14F-4D97-AF65-F5344CB8AC3E}">
        <p14:creationId xmlns:p14="http://schemas.microsoft.com/office/powerpoint/2010/main" val="2177892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457200" lvl="1" indent="0" algn="ctr">
              <a:buNone/>
            </a:pPr>
            <a:r>
              <a:rPr lang="en-US" sz="2000" b="1" u="sng" dirty="0">
                <a:solidFill>
                  <a:srgbClr val="FFFF00"/>
                </a:solidFill>
                <a:latin typeface="Arial" panose="020B0604020202020204" pitchFamily="34" charset="0"/>
                <a:cs typeface="Arial" panose="020B0604020202020204" pitchFamily="34" charset="0"/>
              </a:rPr>
              <a:t>MOREOVER</a:t>
            </a:r>
          </a:p>
          <a:p>
            <a:pPr marL="457200" lvl="1" indent="0">
              <a:buNone/>
            </a:pPr>
            <a:r>
              <a:rPr lang="en-US" sz="2000" dirty="0">
                <a:solidFill>
                  <a:srgbClr val="FFFF00"/>
                </a:solidFill>
                <a:latin typeface="Arial" panose="020B0604020202020204" pitchFamily="34" charset="0"/>
                <a:cs typeface="Arial" panose="020B0604020202020204" pitchFamily="34" charset="0"/>
              </a:rPr>
              <a:t>CEA counters tendency to privilege identified over statistical lives. </a:t>
            </a:r>
          </a:p>
          <a:p>
            <a:pPr marL="457200" lvl="1" indent="0">
              <a:buNone/>
            </a:pPr>
            <a:r>
              <a:rPr lang="en-US" sz="2000" dirty="0">
                <a:solidFill>
                  <a:srgbClr val="FFFF00"/>
                </a:solidFill>
                <a:latin typeface="Arial" panose="020B0604020202020204" pitchFamily="34" charset="0"/>
                <a:cs typeface="Arial" panose="020B0604020202020204" pitchFamily="34" charset="0"/>
              </a:rPr>
              <a:t>Emotionally and politically compelling, but not ethically justified. </a:t>
            </a:r>
            <a:endParaRPr lang="en-US" sz="2000" i="1" dirty="0">
              <a:solidFill>
                <a:srgbClr val="FFFF00"/>
              </a:solidFill>
              <a:latin typeface="Arial" panose="020B0604020202020204" pitchFamily="34" charset="0"/>
              <a:cs typeface="Arial" panose="020B0604020202020204" pitchFamily="34" charset="0"/>
            </a:endParaRPr>
          </a:p>
          <a:p>
            <a:pPr marL="457200" lvl="1" indent="0">
              <a:buNone/>
            </a:pPr>
            <a:r>
              <a:rPr lang="en-US" sz="2000" dirty="0">
                <a:solidFill>
                  <a:srgbClr val="FFFF00"/>
                </a:solidFill>
                <a:latin typeface="Arial" panose="020B0604020202020204" pitchFamily="34" charset="0"/>
                <a:cs typeface="Arial" panose="020B0604020202020204" pitchFamily="34" charset="0"/>
              </a:rPr>
              <a:t>Distinction between statistical lives is illusory.</a:t>
            </a:r>
          </a:p>
          <a:p>
            <a:endParaRPr lang="en-US" dirty="0"/>
          </a:p>
        </p:txBody>
      </p:sp>
      <p:sp>
        <p:nvSpPr>
          <p:cNvPr id="4" name="Header Placeholder 3"/>
          <p:cNvSpPr>
            <a:spLocks noGrp="1"/>
          </p:cNvSpPr>
          <p:nvPr>
            <p:ph type="hdr" sz="quarter"/>
          </p:nvPr>
        </p:nvSpPr>
        <p:spPr/>
        <p:txBody>
          <a:body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algn="l"/>
            <a:fld id="{4CA5EEA6-F51A-4EEC-B836-4DB44BC71541}" type="datetime1">
              <a:rPr lang="en-US" smtClean="0">
                <a:latin typeface="Arial" pitchFamily="34" charset="0"/>
                <a:cs typeface="Arial" pitchFamily="34" charset="0"/>
              </a:rPr>
              <a:t>2/20/2020</a:t>
            </a:fld>
            <a:endParaRPr lang="en-US" dirty="0">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19</a:t>
            </a:fld>
            <a:endParaRPr lang="en-US" dirty="0">
              <a:latin typeface="Arial" pitchFamily="34" charset="0"/>
              <a:cs typeface="Arial" pitchFamily="34" charset="0"/>
            </a:endParaRPr>
          </a:p>
        </p:txBody>
      </p:sp>
    </p:spTree>
    <p:extLst>
      <p:ext uri="{BB962C8B-B14F-4D97-AF65-F5344CB8AC3E}">
        <p14:creationId xmlns:p14="http://schemas.microsoft.com/office/powerpoint/2010/main" val="382898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sz="1200" dirty="0"/>
              <a:t>Farmer P, Gastineau N. Rethinking health and human rights: time for a paradigm shift. </a:t>
            </a:r>
            <a:r>
              <a:rPr lang="en-US" sz="1200" i="1" dirty="0"/>
              <a:t>J Law Med Ethics </a:t>
            </a:r>
            <a:r>
              <a:rPr lang="en-US" sz="1200" dirty="0">
                <a:latin typeface="Arial" panose="020B0604020202020204" pitchFamily="34" charset="0"/>
                <a:cs typeface="Arial" panose="020B0604020202020204" pitchFamily="34" charset="0"/>
              </a:rPr>
              <a:t>2002</a:t>
            </a:r>
            <a:r>
              <a:rPr lang="en-US" sz="1200" dirty="0"/>
              <a:t>; </a:t>
            </a:r>
            <a:r>
              <a:rPr lang="en-US" sz="1200" b="1" dirty="0"/>
              <a:t>30: </a:t>
            </a:r>
            <a:r>
              <a:rPr lang="en-US" sz="1200" dirty="0"/>
              <a:t>655–66</a:t>
            </a:r>
          </a:p>
          <a:p>
            <a:r>
              <a:rPr lang="en-US" sz="1200" kern="1200" dirty="0">
                <a:solidFill>
                  <a:schemeClr val="tx1"/>
                </a:solidFill>
                <a:latin typeface="Arial" pitchFamily="34" charset="0"/>
                <a:ea typeface="+mn-ea"/>
                <a:cs typeface="Arial" panose="020B0604020202020204" pitchFamily="34" charset="0"/>
              </a:rPr>
              <a:t>WHO. World Health Report 1999: making a difference. Message from the Director-General</a:t>
            </a:r>
            <a:endParaRPr lang="en-US" dirty="0"/>
          </a:p>
        </p:txBody>
      </p:sp>
      <p:sp>
        <p:nvSpPr>
          <p:cNvPr id="4" name="Header Placeholder 3"/>
          <p:cNvSpPr>
            <a:spLocks noGrp="1"/>
          </p:cNvSpPr>
          <p:nvPr>
            <p:ph type="hdr" sz="quarter"/>
          </p:nvPr>
        </p:nvSpPr>
        <p:spPr/>
        <p:txBody>
          <a:body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algn="l"/>
            <a:fld id="{FF595FB4-4291-41C5-BB6C-6CA36C9B103D}" type="datetime1">
              <a:rPr lang="en-US" smtClean="0">
                <a:latin typeface="Arial" pitchFamily="34" charset="0"/>
                <a:cs typeface="Arial" pitchFamily="34" charset="0"/>
              </a:rPr>
              <a:t>2/20/2020</a:t>
            </a:fld>
            <a:endParaRPr lang="en-US" dirty="0">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2</a:t>
            </a:fld>
            <a:endParaRPr lang="en-US" dirty="0">
              <a:latin typeface="Arial" pitchFamily="34" charset="0"/>
              <a:cs typeface="Arial" pitchFamily="34" charset="0"/>
            </a:endParaRPr>
          </a:p>
        </p:txBody>
      </p:sp>
    </p:spTree>
    <p:extLst>
      <p:ext uri="{BB962C8B-B14F-4D97-AF65-F5344CB8AC3E}">
        <p14:creationId xmlns:p14="http://schemas.microsoft.com/office/powerpoint/2010/main" val="4155297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52CDE-B398-5644-8FA9-767555B6998D}" type="slidenum">
              <a:rPr lang="en-US" smtClean="0"/>
              <a:t>3</a:t>
            </a:fld>
            <a:endParaRPr lang="en-US" dirty="0"/>
          </a:p>
        </p:txBody>
      </p:sp>
    </p:spTree>
    <p:extLst>
      <p:ext uri="{BB962C8B-B14F-4D97-AF65-F5344CB8AC3E}">
        <p14:creationId xmlns:p14="http://schemas.microsoft.com/office/powerpoint/2010/main" val="2061298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algn="l"/>
            <a:fld id="{4002BAD4-3EC6-4C6A-86A0-055DC8F68DCF}" type="datetime1">
              <a:rPr lang="en-US" smtClean="0">
                <a:latin typeface="Arial" pitchFamily="34" charset="0"/>
                <a:cs typeface="Arial" pitchFamily="34" charset="0"/>
              </a:rPr>
              <a:t>2/20/2020</a:t>
            </a:fld>
            <a:endParaRPr lang="en-US" dirty="0">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4</a:t>
            </a:fld>
            <a:endParaRPr lang="en-US" dirty="0">
              <a:latin typeface="Arial" pitchFamily="34" charset="0"/>
              <a:cs typeface="Arial" pitchFamily="34" charset="0"/>
            </a:endParaRPr>
          </a:p>
        </p:txBody>
      </p:sp>
    </p:spTree>
    <p:extLst>
      <p:ext uri="{BB962C8B-B14F-4D97-AF65-F5344CB8AC3E}">
        <p14:creationId xmlns:p14="http://schemas.microsoft.com/office/powerpoint/2010/main" val="257886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sz="1200" dirty="0">
                <a:effectLst/>
              </a:rPr>
              <a:t>(http://www.who.int/choice/en/)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effectLst/>
              </a:rPr>
              <a:t>The most widely used of these thresholds was advanced by the Commission on Macroeconomics and Health which links per capita gross domestic income (GDI) and returns on investments in health. This framework was adopted by WHO in its 2002 World Health Report and by WHO-CHOICE, and modified to reflect the</a:t>
            </a:r>
            <a:r>
              <a:rPr lang="en-US" sz="1200" baseline="0" dirty="0">
                <a:effectLst/>
              </a:rPr>
              <a:t> pc-GDP</a:t>
            </a:r>
            <a:r>
              <a:rPr lang="en-US" sz="1200" dirty="0">
                <a:effectLst/>
              </a:rPr>
              <a:t> cost-effective standard.</a:t>
            </a:r>
          </a:p>
          <a:p>
            <a:endParaRPr lang="en-US" dirty="0"/>
          </a:p>
        </p:txBody>
      </p:sp>
      <p:sp>
        <p:nvSpPr>
          <p:cNvPr id="4" name="Slide Number Placeholder 3"/>
          <p:cNvSpPr>
            <a:spLocks noGrp="1"/>
          </p:cNvSpPr>
          <p:nvPr>
            <p:ph type="sldNum" sz="quarter" idx="10"/>
          </p:nvPr>
        </p:nvSpPr>
        <p:spPr/>
        <p:txBody>
          <a:bodyPr/>
          <a:lstStyle/>
          <a:p>
            <a:pPr>
              <a:defRPr/>
            </a:pPr>
            <a:fld id="{B63C8A50-AD4F-4525-9F75-C25A66F81E01}" type="slidenum">
              <a:rPr lang="en-US" smtClean="0"/>
              <a:pPr>
                <a:defRPr/>
              </a:pPr>
              <a:t>7</a:t>
            </a:fld>
            <a:endParaRPr lang="en-US" dirty="0"/>
          </a:p>
        </p:txBody>
      </p:sp>
    </p:spTree>
    <p:extLst>
      <p:ext uri="{BB962C8B-B14F-4D97-AF65-F5344CB8AC3E}">
        <p14:creationId xmlns:p14="http://schemas.microsoft.com/office/powerpoint/2010/main" val="1378092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sz="1200" dirty="0">
                <a:effectLst/>
              </a:rPr>
              <a:t>(http://www.who.int/choice/en/)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effectLst/>
              </a:rPr>
              <a:t>The most widely used of these thresholds was advanced by the Commission on Macroeconomics and Health which links per capita gross domestic income (GDI) and returns on investments in health. This framework was adopted by WHO in its 2002 World Health Report and by WHO-CHOICE, and modified to reflect the</a:t>
            </a:r>
            <a:r>
              <a:rPr lang="en-US" sz="1200" baseline="0" dirty="0">
                <a:effectLst/>
              </a:rPr>
              <a:t> pc-GDP</a:t>
            </a:r>
            <a:r>
              <a:rPr lang="en-US" sz="1200" dirty="0">
                <a:effectLst/>
              </a:rPr>
              <a:t> cost-effective standard.</a:t>
            </a:r>
          </a:p>
          <a:p>
            <a:endParaRPr lang="en-US" dirty="0"/>
          </a:p>
        </p:txBody>
      </p:sp>
      <p:sp>
        <p:nvSpPr>
          <p:cNvPr id="4" name="Slide Number Placeholder 3"/>
          <p:cNvSpPr>
            <a:spLocks noGrp="1"/>
          </p:cNvSpPr>
          <p:nvPr>
            <p:ph type="sldNum" sz="quarter" idx="10"/>
          </p:nvPr>
        </p:nvSpPr>
        <p:spPr/>
        <p:txBody>
          <a:bodyPr/>
          <a:lstStyle/>
          <a:p>
            <a:pPr>
              <a:defRPr/>
            </a:pPr>
            <a:fld id="{B63C8A50-AD4F-4525-9F75-C25A66F81E01}" type="slidenum">
              <a:rPr lang="en-US" smtClean="0"/>
              <a:pPr>
                <a:defRPr/>
              </a:pPr>
              <a:t>8</a:t>
            </a:fld>
            <a:endParaRPr lang="en-US" dirty="0"/>
          </a:p>
        </p:txBody>
      </p:sp>
    </p:spTree>
    <p:extLst>
      <p:ext uri="{BB962C8B-B14F-4D97-AF65-F5344CB8AC3E}">
        <p14:creationId xmlns:p14="http://schemas.microsoft.com/office/powerpoint/2010/main" val="2999675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a:t>. </a:t>
            </a:r>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B63C8A50-AD4F-4525-9F75-C25A66F81E01}" type="slidenum">
              <a:rPr kumimoji="0" lang="en-US" sz="12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Garamond" pitchFamily="18" charset="0"/>
              <a:ea typeface="+mn-ea"/>
              <a:cs typeface="+mn-cs"/>
            </a:endParaRPr>
          </a:p>
        </p:txBody>
      </p:sp>
    </p:spTree>
    <p:extLst>
      <p:ext uri="{BB962C8B-B14F-4D97-AF65-F5344CB8AC3E}">
        <p14:creationId xmlns:p14="http://schemas.microsoft.com/office/powerpoint/2010/main" val="1407001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dirty="0"/>
              <a:t>Symmetry between difficulty of removing a less CE program to make room for a more CE program in the NE quadrant and replacing a program in the SW quadrant with a less costly variant. These painful decisions cannot be avoided if you take the budget constraint seriously. This is part of the legacy of the WHO threshold – did not confront the budget and thus enabled a kind of magical thinking.</a:t>
            </a:r>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B63C8A50-AD4F-4525-9F75-C25A66F81E01}" type="slidenum">
              <a:rPr kumimoji="0" lang="en-US" sz="12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Garamond" pitchFamily="18" charset="0"/>
              <a:ea typeface="+mn-ea"/>
              <a:cs typeface="+mn-cs"/>
            </a:endParaRPr>
          </a:p>
        </p:txBody>
      </p:sp>
    </p:spTree>
    <p:extLst>
      <p:ext uri="{BB962C8B-B14F-4D97-AF65-F5344CB8AC3E}">
        <p14:creationId xmlns:p14="http://schemas.microsoft.com/office/powerpoint/2010/main" val="879710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dirty="0"/>
              <a:t>A is Tenofovir-based ART; A’ = Cost and CE of stavudine-based therapy compared with nothing; A’’ = ICER of TVR compared with stavudine.</a:t>
            </a:r>
          </a:p>
          <a:p>
            <a:r>
              <a:rPr lang="en-US" dirty="0"/>
              <a:t>Or A is a generic screening  / treatment program with behavioral counseling component, where counseling is for individuals. A’ = group counseling; A’’ = ICER of individual compared with group.</a:t>
            </a:r>
          </a:p>
        </p:txBody>
      </p:sp>
      <p:sp>
        <p:nvSpPr>
          <p:cNvPr id="4" name="Header Placeholder 3"/>
          <p:cNvSpPr>
            <a:spLocks noGrp="1"/>
          </p:cNvSpPr>
          <p:nvPr>
            <p:ph type="hdr" sz="quarter"/>
          </p:nvPr>
        </p:nvSpPr>
        <p:spPr/>
        <p:txBody>
          <a:body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algn="l"/>
            <a:fld id="{9E1EB26E-4A10-4006-924A-06B2EDE24626}" type="datetime1">
              <a:rPr lang="en-US" smtClean="0">
                <a:latin typeface="Arial" pitchFamily="34" charset="0"/>
                <a:cs typeface="Arial" pitchFamily="34" charset="0"/>
              </a:rPr>
              <a:t>2/20/2020</a:t>
            </a:fld>
            <a:endParaRPr lang="en-US" dirty="0">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11</a:t>
            </a:fld>
            <a:endParaRPr lang="en-US" dirty="0">
              <a:latin typeface="Arial" pitchFamily="34" charset="0"/>
              <a:cs typeface="Arial" pitchFamily="34" charset="0"/>
            </a:endParaRPr>
          </a:p>
        </p:txBody>
      </p:sp>
    </p:spTree>
    <p:extLst>
      <p:ext uri="{BB962C8B-B14F-4D97-AF65-F5344CB8AC3E}">
        <p14:creationId xmlns:p14="http://schemas.microsoft.com/office/powerpoint/2010/main" val="2560130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C42DCCBC-AA0F-44E9-9EDE-CB9B971EF028}" type="datetime1">
              <a:rPr lang="en-US" smtClean="0"/>
              <a:t>2/20/2020</a:t>
            </a:fld>
            <a:endParaRPr lang="en-US" dirty="0"/>
          </a:p>
        </p:txBody>
      </p:sp>
      <p:sp>
        <p:nvSpPr>
          <p:cNvPr id="3" name="Text Placeholder 2"/>
          <p:cNvSpPr>
            <a:spLocks noGrp="1"/>
          </p:cNvSpPr>
          <p:nvPr>
            <p:ph type="body" sz="quarter" idx="10"/>
          </p:nvPr>
        </p:nvSpPr>
        <p:spPr>
          <a:xfrm>
            <a:off x="747714" y="4349650"/>
            <a:ext cx="6477000" cy="489939"/>
          </a:xfrm>
        </p:spPr>
        <p:txBody>
          <a:bodyPr vert="horz" wrap="square" lIns="0" tIns="0" rIns="0" bIns="0" rtlCol="0" anchor="t" anchorCtr="0"/>
          <a:lstStyle>
            <a:lvl1pPr marL="0" indent="0">
              <a:spcBef>
                <a:spcPts val="0"/>
              </a:spcBef>
              <a:buNone/>
              <a:defRPr lang="en-US" sz="1800" i="0" smtClean="0">
                <a:cs typeface="Arial" pitchFamily="34" charset="0"/>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z="1800" smtClean="0">
                <a:solidFill>
                  <a:schemeClr val="tx1"/>
                </a:solidFill>
                <a:latin typeface="+mn-lt"/>
              </a:defRPr>
            </a:lvl4pPr>
            <a:lvl5pPr>
              <a:defRPr lang="en-US" sz="1800">
                <a:solidFill>
                  <a:schemeClr val="tx1"/>
                </a:solidFill>
                <a:latin typeface="+mn-lt"/>
              </a:defRPr>
            </a:lvl5pPr>
          </a:lstStyle>
          <a:p>
            <a:pPr marL="0" lvl="0"/>
            <a:r>
              <a:rPr lang="en-US" dirty="0"/>
              <a:t>Click to edit Master text styles</a:t>
            </a:r>
          </a:p>
        </p:txBody>
      </p: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129140796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D8ECEF0-CB47-4EA5-B6EB-9C58888664FE}" type="datetime1">
              <a:rPr lang="en-US" smtClean="0"/>
              <a:t>2/20/2020</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and/or Sub Brand Name Here</a:t>
            </a: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6049914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8FD22769-B73C-414A-8867-3CE0DE637C76}" type="datetime1">
              <a:rPr lang="en-US" smtClean="0"/>
              <a:t>2/20/2020</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and/or Sub Brand Name Here</a:t>
            </a:r>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0478496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166"/>
            <a:ext cx="8080375"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6F556D52-286A-460A-8B31-C56630A107D8}" type="datetime1">
              <a:rPr lang="en-US" smtClean="0"/>
              <a:t>2/20/2020</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and/or Sub Brand Name Here</a:t>
            </a:r>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44557439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C768DDD-C57D-4775-A14F-6AFABE7D7161}" type="datetime1">
              <a:rPr lang="en-US" smtClean="0"/>
              <a:t>2/20/2020</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and/or Sub Brand Name Here</a:t>
            </a:r>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09748671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301C2F7C-A299-487F-8450-8A4957FDF6BE}" type="datetime1">
              <a:rPr lang="en-US" smtClean="0"/>
              <a:t>2/20/2020</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and/or Sub Brand Name Here</a:t>
            </a:r>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6009307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171066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20019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337599529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86291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85481"/>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2/20/2020</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4" name="Picture 13"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2/20/2020</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72F3927-F806-4A5F-B3A7-3A5008CDE1B8}" type="datetime1">
              <a:rPr lang="en-US" smtClean="0"/>
              <a:t>2/20/2020</a:t>
            </a:fld>
            <a:endParaRPr lang="en-US" dirty="0"/>
          </a:p>
        </p:txBody>
      </p:sp>
      <p:sp>
        <p:nvSpPr>
          <p:cNvPr id="3" name="Text Placeholder 2"/>
          <p:cNvSpPr>
            <a:spLocks noGrp="1"/>
          </p:cNvSpPr>
          <p:nvPr>
            <p:ph type="body" sz="quarter" idx="10"/>
          </p:nvPr>
        </p:nvSpPr>
        <p:spPr>
          <a:xfrm>
            <a:off x="747713" y="4352099"/>
            <a:ext cx="6477000" cy="4603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81084707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2/20/2020</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2/20/2020</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2/20/2020</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2/20/2020</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cxnSp>
        <p:nvCxnSpPr>
          <p:cNvPr id="15" name="Straight Connector 14"/>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0" name="Rectangle 19"/>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2/20/2020</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dirty="0"/>
              <a:t>Presentation Title and/or Sub Brand Name Here</a:t>
            </a:r>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grpSp>
        <p:nvGrpSpPr>
          <p:cNvPr id="7" name="Group 4"/>
          <p:cNvGrpSpPr>
            <a:grpSpLocks noChangeAspect="1"/>
          </p:cNvGrpSpPr>
          <p:nvPr/>
        </p:nvGrpSpPr>
        <p:grpSpPr bwMode="auto">
          <a:xfrm>
            <a:off x="8131175" y="6396038"/>
            <a:ext cx="650875" cy="315912"/>
            <a:chOff x="5122" y="4029"/>
            <a:chExt cx="410" cy="199"/>
          </a:xfrm>
        </p:grpSpPr>
        <p:sp>
          <p:nvSpPr>
            <p:cNvPr id="21" name="AutoShape 3"/>
            <p:cNvSpPr>
              <a:spLocks noChangeAspect="1" noChangeArrowheads="1" noTextEdit="1"/>
            </p:cNvSpPr>
            <p:nvPr userDrawn="1"/>
          </p:nvSpPr>
          <p:spPr bwMode="auto">
            <a:xfrm>
              <a:off x="5122" y="4029"/>
              <a:ext cx="41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5"/>
            <p:cNvSpPr>
              <a:spLocks/>
            </p:cNvSpPr>
            <p:nvPr userDrawn="1"/>
          </p:nvSpPr>
          <p:spPr bwMode="auto">
            <a:xfrm>
              <a:off x="5122" y="4027"/>
              <a:ext cx="408" cy="199"/>
            </a:xfrm>
            <a:custGeom>
              <a:avLst/>
              <a:gdLst>
                <a:gd name="T0" fmla="*/ 200 w 200"/>
                <a:gd name="T1" fmla="*/ 30 h 96"/>
                <a:gd name="T2" fmla="*/ 154 w 200"/>
                <a:gd name="T3" fmla="*/ 74 h 96"/>
                <a:gd name="T4" fmla="*/ 137 w 200"/>
                <a:gd name="T5" fmla="*/ 57 h 96"/>
                <a:gd name="T6" fmla="*/ 117 w 200"/>
                <a:gd name="T7" fmla="*/ 52 h 96"/>
                <a:gd name="T8" fmla="*/ 114 w 200"/>
                <a:gd name="T9" fmla="*/ 49 h 96"/>
                <a:gd name="T10" fmla="*/ 114 w 200"/>
                <a:gd name="T11" fmla="*/ 47 h 96"/>
                <a:gd name="T12" fmla="*/ 116 w 200"/>
                <a:gd name="T13" fmla="*/ 42 h 96"/>
                <a:gd name="T14" fmla="*/ 116 w 200"/>
                <a:gd name="T15" fmla="*/ 42 h 96"/>
                <a:gd name="T16" fmla="*/ 117 w 200"/>
                <a:gd name="T17" fmla="*/ 41 h 96"/>
                <a:gd name="T18" fmla="*/ 134 w 200"/>
                <a:gd name="T19" fmla="*/ 41 h 96"/>
                <a:gd name="T20" fmla="*/ 152 w 200"/>
                <a:gd name="T21" fmla="*/ 49 h 96"/>
                <a:gd name="T22" fmla="*/ 127 w 200"/>
                <a:gd name="T23" fmla="*/ 28 h 96"/>
                <a:gd name="T24" fmla="*/ 102 w 200"/>
                <a:gd name="T25" fmla="*/ 42 h 96"/>
                <a:gd name="T26" fmla="*/ 102 w 200"/>
                <a:gd name="T27" fmla="*/ 44 h 96"/>
                <a:gd name="T28" fmla="*/ 70 w 200"/>
                <a:gd name="T29" fmla="*/ 34 h 96"/>
                <a:gd name="T30" fmla="*/ 102 w 200"/>
                <a:gd name="T31" fmla="*/ 23 h 96"/>
                <a:gd name="T32" fmla="*/ 87 w 200"/>
                <a:gd name="T33" fmla="*/ 0 h 96"/>
                <a:gd name="T34" fmla="*/ 55 w 200"/>
                <a:gd name="T35" fmla="*/ 2 h 96"/>
                <a:gd name="T36" fmla="*/ 41 w 200"/>
                <a:gd name="T37" fmla="*/ 42 h 96"/>
                <a:gd name="T38" fmla="*/ 14 w 200"/>
                <a:gd name="T39" fmla="*/ 42 h 96"/>
                <a:gd name="T40" fmla="*/ 0 w 200"/>
                <a:gd name="T41" fmla="*/ 2 h 96"/>
                <a:gd name="T42" fmla="*/ 28 w 200"/>
                <a:gd name="T43" fmla="*/ 68 h 96"/>
                <a:gd name="T44" fmla="*/ 55 w 200"/>
                <a:gd name="T45" fmla="*/ 37 h 96"/>
                <a:gd name="T46" fmla="*/ 107 w 200"/>
                <a:gd name="T47" fmla="*/ 61 h 96"/>
                <a:gd name="T48" fmla="*/ 122 w 200"/>
                <a:gd name="T49" fmla="*/ 67 h 96"/>
                <a:gd name="T50" fmla="*/ 138 w 200"/>
                <a:gd name="T51" fmla="*/ 71 h 96"/>
                <a:gd name="T52" fmla="*/ 135 w 200"/>
                <a:gd name="T53" fmla="*/ 84 h 96"/>
                <a:gd name="T54" fmla="*/ 116 w 200"/>
                <a:gd name="T55" fmla="*/ 81 h 96"/>
                <a:gd name="T56" fmla="*/ 100 w 200"/>
                <a:gd name="T57" fmla="*/ 74 h 96"/>
                <a:gd name="T58" fmla="*/ 128 w 200"/>
                <a:gd name="T59" fmla="*/ 96 h 96"/>
                <a:gd name="T60" fmla="*/ 154 w 200"/>
                <a:gd name="T61" fmla="*/ 77 h 96"/>
                <a:gd name="T62" fmla="*/ 168 w 200"/>
                <a:gd name="T63" fmla="*/ 95 h 96"/>
                <a:gd name="T64" fmla="*/ 196 w 200"/>
                <a:gd name="T65" fmla="*/ 68 h 96"/>
                <a:gd name="T66" fmla="*/ 168 w 200"/>
                <a:gd name="T67" fmla="*/ 57 h 96"/>
                <a:gd name="T68" fmla="*/ 200 w 200"/>
                <a:gd name="T69"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96">
                  <a:moveTo>
                    <a:pt x="200" y="42"/>
                  </a:moveTo>
                  <a:cubicBezTo>
                    <a:pt x="200" y="30"/>
                    <a:pt x="200" y="30"/>
                    <a:pt x="200" y="30"/>
                  </a:cubicBezTo>
                  <a:cubicBezTo>
                    <a:pt x="154" y="30"/>
                    <a:pt x="154" y="30"/>
                    <a:pt x="154" y="30"/>
                  </a:cubicBezTo>
                  <a:cubicBezTo>
                    <a:pt x="154" y="74"/>
                    <a:pt x="154" y="74"/>
                    <a:pt x="154" y="74"/>
                  </a:cubicBezTo>
                  <a:cubicBezTo>
                    <a:pt x="154" y="69"/>
                    <a:pt x="152" y="65"/>
                    <a:pt x="148" y="62"/>
                  </a:cubicBezTo>
                  <a:cubicBezTo>
                    <a:pt x="146" y="60"/>
                    <a:pt x="142" y="59"/>
                    <a:pt x="137" y="57"/>
                  </a:cubicBezTo>
                  <a:cubicBezTo>
                    <a:pt x="126" y="55"/>
                    <a:pt x="126" y="55"/>
                    <a:pt x="126" y="55"/>
                  </a:cubicBezTo>
                  <a:cubicBezTo>
                    <a:pt x="121" y="54"/>
                    <a:pt x="118" y="53"/>
                    <a:pt x="117" y="52"/>
                  </a:cubicBezTo>
                  <a:cubicBezTo>
                    <a:pt x="116" y="51"/>
                    <a:pt x="115" y="51"/>
                    <a:pt x="114" y="49"/>
                  </a:cubicBezTo>
                  <a:cubicBezTo>
                    <a:pt x="114" y="49"/>
                    <a:pt x="114" y="49"/>
                    <a:pt x="114" y="49"/>
                  </a:cubicBezTo>
                  <a:cubicBezTo>
                    <a:pt x="114" y="49"/>
                    <a:pt x="114" y="49"/>
                    <a:pt x="114" y="49"/>
                  </a:cubicBezTo>
                  <a:cubicBezTo>
                    <a:pt x="114" y="49"/>
                    <a:pt x="114" y="48"/>
                    <a:pt x="114" y="47"/>
                  </a:cubicBezTo>
                  <a:cubicBezTo>
                    <a:pt x="114" y="45"/>
                    <a:pt x="115" y="43"/>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7" y="41"/>
                    <a:pt x="117" y="41"/>
                  </a:cubicBezTo>
                  <a:cubicBezTo>
                    <a:pt x="119" y="40"/>
                    <a:pt x="122" y="39"/>
                    <a:pt x="126" y="39"/>
                  </a:cubicBezTo>
                  <a:cubicBezTo>
                    <a:pt x="129" y="39"/>
                    <a:pt x="132" y="39"/>
                    <a:pt x="134" y="41"/>
                  </a:cubicBezTo>
                  <a:cubicBezTo>
                    <a:pt x="137" y="42"/>
                    <a:pt x="139" y="45"/>
                    <a:pt x="139" y="49"/>
                  </a:cubicBezTo>
                  <a:cubicBezTo>
                    <a:pt x="152" y="49"/>
                    <a:pt x="152" y="49"/>
                    <a:pt x="152" y="49"/>
                  </a:cubicBezTo>
                  <a:cubicBezTo>
                    <a:pt x="152" y="42"/>
                    <a:pt x="149" y="37"/>
                    <a:pt x="144" y="33"/>
                  </a:cubicBezTo>
                  <a:cubicBezTo>
                    <a:pt x="139" y="29"/>
                    <a:pt x="134" y="28"/>
                    <a:pt x="127" y="28"/>
                  </a:cubicBezTo>
                  <a:cubicBezTo>
                    <a:pt x="118" y="28"/>
                    <a:pt x="112" y="30"/>
                    <a:pt x="108" y="33"/>
                  </a:cubicBezTo>
                  <a:cubicBezTo>
                    <a:pt x="105" y="36"/>
                    <a:pt x="103" y="39"/>
                    <a:pt x="102" y="42"/>
                  </a:cubicBezTo>
                  <a:cubicBezTo>
                    <a:pt x="102" y="42"/>
                    <a:pt x="102" y="42"/>
                    <a:pt x="102" y="42"/>
                  </a:cubicBezTo>
                  <a:cubicBezTo>
                    <a:pt x="102" y="42"/>
                    <a:pt x="102" y="43"/>
                    <a:pt x="102" y="44"/>
                  </a:cubicBezTo>
                  <a:cubicBezTo>
                    <a:pt x="100" y="51"/>
                    <a:pt x="95" y="56"/>
                    <a:pt x="87" y="56"/>
                  </a:cubicBezTo>
                  <a:cubicBezTo>
                    <a:pt x="74" y="56"/>
                    <a:pt x="70" y="45"/>
                    <a:pt x="70" y="34"/>
                  </a:cubicBezTo>
                  <a:cubicBezTo>
                    <a:pt x="70" y="23"/>
                    <a:pt x="74" y="12"/>
                    <a:pt x="87" y="12"/>
                  </a:cubicBezTo>
                  <a:cubicBezTo>
                    <a:pt x="94" y="12"/>
                    <a:pt x="101" y="17"/>
                    <a:pt x="102" y="23"/>
                  </a:cubicBezTo>
                  <a:cubicBezTo>
                    <a:pt x="115" y="23"/>
                    <a:pt x="115" y="23"/>
                    <a:pt x="115" y="23"/>
                  </a:cubicBezTo>
                  <a:cubicBezTo>
                    <a:pt x="114" y="8"/>
                    <a:pt x="102" y="0"/>
                    <a:pt x="87" y="0"/>
                  </a:cubicBezTo>
                  <a:cubicBezTo>
                    <a:pt x="68" y="0"/>
                    <a:pt x="56" y="14"/>
                    <a:pt x="55" y="32"/>
                  </a:cubicBezTo>
                  <a:cubicBezTo>
                    <a:pt x="55" y="2"/>
                    <a:pt x="55" y="2"/>
                    <a:pt x="55" y="2"/>
                  </a:cubicBezTo>
                  <a:cubicBezTo>
                    <a:pt x="41" y="2"/>
                    <a:pt x="41" y="2"/>
                    <a:pt x="41" y="2"/>
                  </a:cubicBezTo>
                  <a:cubicBezTo>
                    <a:pt x="41" y="42"/>
                    <a:pt x="41" y="42"/>
                    <a:pt x="41" y="42"/>
                  </a:cubicBezTo>
                  <a:cubicBezTo>
                    <a:pt x="41" y="52"/>
                    <a:pt x="38" y="56"/>
                    <a:pt x="28" y="56"/>
                  </a:cubicBezTo>
                  <a:cubicBezTo>
                    <a:pt x="16" y="56"/>
                    <a:pt x="14" y="49"/>
                    <a:pt x="14" y="42"/>
                  </a:cubicBezTo>
                  <a:cubicBezTo>
                    <a:pt x="14" y="2"/>
                    <a:pt x="14" y="2"/>
                    <a:pt x="14" y="2"/>
                  </a:cubicBezTo>
                  <a:cubicBezTo>
                    <a:pt x="0" y="2"/>
                    <a:pt x="0" y="2"/>
                    <a:pt x="0" y="2"/>
                  </a:cubicBezTo>
                  <a:cubicBezTo>
                    <a:pt x="0" y="42"/>
                    <a:pt x="0" y="42"/>
                    <a:pt x="0" y="42"/>
                  </a:cubicBezTo>
                  <a:cubicBezTo>
                    <a:pt x="0" y="60"/>
                    <a:pt x="10" y="68"/>
                    <a:pt x="28" y="68"/>
                  </a:cubicBezTo>
                  <a:cubicBezTo>
                    <a:pt x="45" y="68"/>
                    <a:pt x="55" y="60"/>
                    <a:pt x="55" y="42"/>
                  </a:cubicBezTo>
                  <a:cubicBezTo>
                    <a:pt x="55" y="37"/>
                    <a:pt x="55" y="37"/>
                    <a:pt x="55" y="37"/>
                  </a:cubicBezTo>
                  <a:cubicBezTo>
                    <a:pt x="56" y="55"/>
                    <a:pt x="68" y="68"/>
                    <a:pt x="87" y="68"/>
                  </a:cubicBezTo>
                  <a:cubicBezTo>
                    <a:pt x="95" y="68"/>
                    <a:pt x="102" y="66"/>
                    <a:pt x="107" y="61"/>
                  </a:cubicBezTo>
                  <a:cubicBezTo>
                    <a:pt x="107" y="61"/>
                    <a:pt x="108" y="62"/>
                    <a:pt x="108" y="62"/>
                  </a:cubicBezTo>
                  <a:cubicBezTo>
                    <a:pt x="111" y="64"/>
                    <a:pt x="115" y="65"/>
                    <a:pt x="122" y="67"/>
                  </a:cubicBezTo>
                  <a:cubicBezTo>
                    <a:pt x="129" y="68"/>
                    <a:pt x="129" y="68"/>
                    <a:pt x="129" y="68"/>
                  </a:cubicBezTo>
                  <a:cubicBezTo>
                    <a:pt x="133" y="69"/>
                    <a:pt x="136" y="70"/>
                    <a:pt x="138" y="71"/>
                  </a:cubicBezTo>
                  <a:cubicBezTo>
                    <a:pt x="140" y="73"/>
                    <a:pt x="141" y="74"/>
                    <a:pt x="141" y="76"/>
                  </a:cubicBezTo>
                  <a:cubicBezTo>
                    <a:pt x="141" y="80"/>
                    <a:pt x="139" y="83"/>
                    <a:pt x="135" y="84"/>
                  </a:cubicBezTo>
                  <a:cubicBezTo>
                    <a:pt x="133" y="85"/>
                    <a:pt x="131" y="85"/>
                    <a:pt x="127" y="85"/>
                  </a:cubicBezTo>
                  <a:cubicBezTo>
                    <a:pt x="122" y="85"/>
                    <a:pt x="118" y="84"/>
                    <a:pt x="116" y="81"/>
                  </a:cubicBezTo>
                  <a:cubicBezTo>
                    <a:pt x="115" y="79"/>
                    <a:pt x="114" y="77"/>
                    <a:pt x="113" y="74"/>
                  </a:cubicBezTo>
                  <a:cubicBezTo>
                    <a:pt x="100" y="74"/>
                    <a:pt x="100" y="74"/>
                    <a:pt x="100" y="74"/>
                  </a:cubicBezTo>
                  <a:cubicBezTo>
                    <a:pt x="100" y="81"/>
                    <a:pt x="103" y="86"/>
                    <a:pt x="108" y="90"/>
                  </a:cubicBezTo>
                  <a:cubicBezTo>
                    <a:pt x="113" y="94"/>
                    <a:pt x="119" y="96"/>
                    <a:pt x="128" y="96"/>
                  </a:cubicBezTo>
                  <a:cubicBezTo>
                    <a:pt x="136" y="96"/>
                    <a:pt x="143" y="94"/>
                    <a:pt x="147" y="90"/>
                  </a:cubicBezTo>
                  <a:cubicBezTo>
                    <a:pt x="151" y="87"/>
                    <a:pt x="154" y="82"/>
                    <a:pt x="154" y="77"/>
                  </a:cubicBezTo>
                  <a:cubicBezTo>
                    <a:pt x="154" y="95"/>
                    <a:pt x="154" y="95"/>
                    <a:pt x="154" y="95"/>
                  </a:cubicBezTo>
                  <a:cubicBezTo>
                    <a:pt x="168" y="95"/>
                    <a:pt x="168" y="95"/>
                    <a:pt x="168" y="95"/>
                  </a:cubicBezTo>
                  <a:cubicBezTo>
                    <a:pt x="168" y="68"/>
                    <a:pt x="168" y="68"/>
                    <a:pt x="168" y="68"/>
                  </a:cubicBezTo>
                  <a:cubicBezTo>
                    <a:pt x="196" y="68"/>
                    <a:pt x="196" y="68"/>
                    <a:pt x="196" y="68"/>
                  </a:cubicBezTo>
                  <a:cubicBezTo>
                    <a:pt x="196" y="57"/>
                    <a:pt x="196" y="57"/>
                    <a:pt x="196" y="57"/>
                  </a:cubicBezTo>
                  <a:cubicBezTo>
                    <a:pt x="168" y="57"/>
                    <a:pt x="168" y="57"/>
                    <a:pt x="168" y="57"/>
                  </a:cubicBezTo>
                  <a:cubicBezTo>
                    <a:pt x="168" y="42"/>
                    <a:pt x="168" y="42"/>
                    <a:pt x="168" y="42"/>
                  </a:cubicBezTo>
                  <a:lnTo>
                    <a:pt x="200" y="4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5"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Tree>
    <p:extLst>
      <p:ext uri="{BB962C8B-B14F-4D97-AF65-F5344CB8AC3E}">
        <p14:creationId xmlns:p14="http://schemas.microsoft.com/office/powerpoint/2010/main" val="406166169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a:t>“</a:t>
            </a:r>
            <a:r>
              <a:rPr lang="en-US" dirty="0" err="1"/>
              <a:t>Lorem</a:t>
            </a:r>
            <a:r>
              <a:rPr lang="en-US" dirty="0"/>
              <a:t> </a:t>
            </a:r>
            <a:r>
              <a:rPr lang="en-US" dirty="0" err="1"/>
              <a:t>ipsum</a:t>
            </a:r>
            <a:r>
              <a:rPr lang="en-US" dirty="0"/>
              <a:t>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FE6E1587-BC69-4B74-AFFA-2A7C92D282DA}" type="datetime1">
              <a:rPr lang="en-US" smtClean="0"/>
              <a:t>2/20/2020</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and/or Sub Brand Name Here</a:t>
            </a: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21870235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8C5C635-FA56-4672-BA77-6AA531D97063}" type="datetime1">
              <a:rPr lang="en-US" smtClean="0"/>
              <a:t>2/20/2020</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and/or Sub Brand Name Here</a:t>
            </a: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98866822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E25C4B3-F886-41B6-9CDF-2EEF0C9BB989}" type="datetime1">
              <a:rPr lang="en-US" smtClean="0"/>
              <a:t>2/20/2020</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and/or Sub Brand Name Here</a:t>
            </a: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924145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4EC454B-8AA2-4785-AE0D-AE23F3ECCADE}" type="datetime1">
              <a:rPr lang="en-US" smtClean="0"/>
              <a:t>2/20/2020</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and/or Sub Brand Name Here</a:t>
            </a:r>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79998166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2/20/2020</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4163C71C-E15B-4273-8FC5-6D8F0B255339}" type="datetime1">
              <a:rPr lang="en-US" smtClean="0"/>
              <a:t>2/20/2020</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and/or Sub Brand Name Here</a:t>
            </a:r>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6581479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99020C2-B8CC-43A5-BD38-18054C1AB93F}" type="datetime1">
              <a:rPr lang="en-US" smtClean="0"/>
              <a:t>2/20/2020</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and/or Sub Brand Name Here</a:t>
            </a:r>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9184055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5668621-AC61-413F-988E-AE3E49B130F0}" type="datetime1">
              <a:rPr lang="en-US" smtClean="0"/>
              <a:t>2/20/2020</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and/or Sub Brand Name Here</a:t>
            </a:r>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87689253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32818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26655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114180077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20" name="Picture 1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21" name="Picture 20"/>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22" name="Rectangle 21"/>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23"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43718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000">
                <a:solidFill>
                  <a:srgbClr val="FFFFFF"/>
                </a:solidFill>
                <a:latin typeface="Consolas" pitchFamily="49"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FB2D301-E8FE-4F37-BE61-F4AC0B90326E}"/>
              </a:ext>
            </a:extLst>
          </p:cNvPr>
          <p:cNvSpPr>
            <a:spLocks noGrp="1" noChangeArrowheads="1"/>
          </p:cNvSpPr>
          <p:nvPr>
            <p:ph type="dt" sz="half" idx="10"/>
          </p:nvPr>
        </p:nvSpPr>
        <p:spPr>
          <a:ln/>
        </p:spPr>
        <p:txBody>
          <a:bodyPr/>
          <a:lstStyle>
            <a:lvl1pPr>
              <a:defRPr/>
            </a:lvl1pPr>
          </a:lstStyle>
          <a:p>
            <a:pPr>
              <a:defRPr/>
            </a:pPr>
            <a:fld id="{83026D24-E4C6-45FC-85F7-A1BFD3DE4B49}" type="datetime1">
              <a:rPr lang="en-US"/>
              <a:pPr>
                <a:defRPr/>
              </a:pPr>
              <a:t>2/20/2020</a:t>
            </a:fld>
            <a:r>
              <a:rPr lang="en-US" dirty="0"/>
              <a:t>IHPS/UCSF 9/24/00</a:t>
            </a:r>
          </a:p>
        </p:txBody>
      </p:sp>
      <p:sp>
        <p:nvSpPr>
          <p:cNvPr id="5" name="Rectangle 5">
            <a:extLst>
              <a:ext uri="{FF2B5EF4-FFF2-40B4-BE49-F238E27FC236}">
                <a16:creationId xmlns:a16="http://schemas.microsoft.com/office/drawing/2014/main" id="{53520547-41A3-44DE-B068-663402EEC6D5}"/>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9077396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Consolas" pitchFamily="49"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361EDE34-0247-41F1-BE86-8A019E261B5B}"/>
              </a:ext>
            </a:extLst>
          </p:cNvPr>
          <p:cNvSpPr>
            <a:spLocks noGrp="1" noChangeArrowheads="1"/>
          </p:cNvSpPr>
          <p:nvPr>
            <p:ph type="dt" sz="half" idx="10"/>
          </p:nvPr>
        </p:nvSpPr>
        <p:spPr>
          <a:ln/>
        </p:spPr>
        <p:txBody>
          <a:bodyPr/>
          <a:lstStyle>
            <a:lvl1pPr>
              <a:defRPr/>
            </a:lvl1pPr>
          </a:lstStyle>
          <a:p>
            <a:pPr>
              <a:defRPr/>
            </a:pPr>
            <a:fld id="{3F801011-6916-4B6E-A80A-B3907F8A1703}" type="datetime1">
              <a:rPr lang="en-US"/>
              <a:pPr>
                <a:defRPr/>
              </a:pPr>
              <a:t>2/20/2020</a:t>
            </a:fld>
            <a:r>
              <a:rPr lang="en-US" dirty="0"/>
              <a:t>IHPS/UCSF 9/24/00</a:t>
            </a:r>
          </a:p>
        </p:txBody>
      </p:sp>
      <p:sp>
        <p:nvSpPr>
          <p:cNvPr id="5" name="Rectangle 5">
            <a:extLst>
              <a:ext uri="{FF2B5EF4-FFF2-40B4-BE49-F238E27FC236}">
                <a16:creationId xmlns:a16="http://schemas.microsoft.com/office/drawing/2014/main" id="{2BA70986-B7DF-41C9-B80E-FE2A225DFE83}"/>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29442646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C16341F-FAE9-4443-986A-FC3A20984AA4}"/>
              </a:ext>
            </a:extLst>
          </p:cNvPr>
          <p:cNvSpPr>
            <a:spLocks noGrp="1" noChangeArrowheads="1"/>
          </p:cNvSpPr>
          <p:nvPr>
            <p:ph type="dt" sz="half" idx="10"/>
          </p:nvPr>
        </p:nvSpPr>
        <p:spPr>
          <a:ln/>
        </p:spPr>
        <p:txBody>
          <a:bodyPr/>
          <a:lstStyle>
            <a:lvl1pPr>
              <a:defRPr/>
            </a:lvl1pPr>
          </a:lstStyle>
          <a:p>
            <a:pPr>
              <a:defRPr/>
            </a:pPr>
            <a:fld id="{7BD89666-288C-4E8D-941F-2817239F8AF5}" type="datetime1">
              <a:rPr lang="en-US"/>
              <a:pPr>
                <a:defRPr/>
              </a:pPr>
              <a:t>2/20/2020</a:t>
            </a:fld>
            <a:r>
              <a:rPr lang="en-US" dirty="0"/>
              <a:t>IHPS/UCSF 9/24/00</a:t>
            </a:r>
          </a:p>
        </p:txBody>
      </p:sp>
      <p:sp>
        <p:nvSpPr>
          <p:cNvPr id="5" name="Rectangle 5">
            <a:extLst>
              <a:ext uri="{FF2B5EF4-FFF2-40B4-BE49-F238E27FC236}">
                <a16:creationId xmlns:a16="http://schemas.microsoft.com/office/drawing/2014/main" id="{5C391465-B56A-48C9-BF4F-693EB656A522}"/>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3315108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2"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48376" y="742095"/>
            <a:ext cx="1044588" cy="68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2/20/2020</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21DAAA3-4B39-4F34-922C-F561EE4EE18C}"/>
              </a:ext>
            </a:extLst>
          </p:cNvPr>
          <p:cNvSpPr>
            <a:spLocks noGrp="1" noChangeArrowheads="1"/>
          </p:cNvSpPr>
          <p:nvPr>
            <p:ph type="dt" sz="half" idx="10"/>
          </p:nvPr>
        </p:nvSpPr>
        <p:spPr>
          <a:ln/>
        </p:spPr>
        <p:txBody>
          <a:bodyPr/>
          <a:lstStyle>
            <a:lvl1pPr>
              <a:defRPr/>
            </a:lvl1pPr>
          </a:lstStyle>
          <a:p>
            <a:pPr>
              <a:defRPr/>
            </a:pPr>
            <a:fld id="{F8A9D378-A926-4570-90D4-E51B6B5EB1C6}" type="datetime1">
              <a:rPr lang="en-US"/>
              <a:pPr>
                <a:defRPr/>
              </a:pPr>
              <a:t>2/20/2020</a:t>
            </a:fld>
            <a:r>
              <a:rPr lang="en-US" dirty="0"/>
              <a:t>IHPS/UCSF 9/24/00</a:t>
            </a:r>
          </a:p>
        </p:txBody>
      </p:sp>
      <p:sp>
        <p:nvSpPr>
          <p:cNvPr id="6" name="Rectangle 5">
            <a:extLst>
              <a:ext uri="{FF2B5EF4-FFF2-40B4-BE49-F238E27FC236}">
                <a16:creationId xmlns:a16="http://schemas.microsoft.com/office/drawing/2014/main" id="{9DC7539D-23C9-4413-B8C5-4C10EBB49701}"/>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24934182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C1F8EE6-A329-4F25-BE8D-F36C5AFBCA62}"/>
              </a:ext>
            </a:extLst>
          </p:cNvPr>
          <p:cNvSpPr>
            <a:spLocks noGrp="1" noChangeArrowheads="1"/>
          </p:cNvSpPr>
          <p:nvPr>
            <p:ph type="dt" sz="half" idx="10"/>
          </p:nvPr>
        </p:nvSpPr>
        <p:spPr>
          <a:ln/>
        </p:spPr>
        <p:txBody>
          <a:bodyPr/>
          <a:lstStyle>
            <a:lvl1pPr>
              <a:defRPr/>
            </a:lvl1pPr>
          </a:lstStyle>
          <a:p>
            <a:pPr>
              <a:defRPr/>
            </a:pPr>
            <a:fld id="{58991257-0914-483F-B791-05EB5B773BD2}" type="datetime1">
              <a:rPr lang="en-US"/>
              <a:pPr>
                <a:defRPr/>
              </a:pPr>
              <a:t>2/20/2020</a:t>
            </a:fld>
            <a:r>
              <a:rPr lang="en-US" dirty="0"/>
              <a:t>IHPS/UCSF 9/24/00</a:t>
            </a:r>
          </a:p>
        </p:txBody>
      </p:sp>
      <p:sp>
        <p:nvSpPr>
          <p:cNvPr id="8" name="Rectangle 5">
            <a:extLst>
              <a:ext uri="{FF2B5EF4-FFF2-40B4-BE49-F238E27FC236}">
                <a16:creationId xmlns:a16="http://schemas.microsoft.com/office/drawing/2014/main" id="{6DEB4838-FA47-4744-A3B0-98C7837DD925}"/>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273061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131B548-B0B5-4029-99A9-451F52D02038}"/>
              </a:ext>
            </a:extLst>
          </p:cNvPr>
          <p:cNvSpPr>
            <a:spLocks noGrp="1" noChangeArrowheads="1"/>
          </p:cNvSpPr>
          <p:nvPr>
            <p:ph type="dt" sz="half" idx="10"/>
          </p:nvPr>
        </p:nvSpPr>
        <p:spPr>
          <a:ln/>
        </p:spPr>
        <p:txBody>
          <a:bodyPr/>
          <a:lstStyle>
            <a:lvl1pPr>
              <a:defRPr/>
            </a:lvl1pPr>
          </a:lstStyle>
          <a:p>
            <a:pPr>
              <a:defRPr/>
            </a:pPr>
            <a:fld id="{EEB38305-4437-4783-B945-19F1B183E201}" type="datetime1">
              <a:rPr lang="en-US"/>
              <a:pPr>
                <a:defRPr/>
              </a:pPr>
              <a:t>2/20/2020</a:t>
            </a:fld>
            <a:r>
              <a:rPr lang="en-US" dirty="0"/>
              <a:t>IHPS/UCSF 9/24/00</a:t>
            </a:r>
          </a:p>
        </p:txBody>
      </p:sp>
      <p:sp>
        <p:nvSpPr>
          <p:cNvPr id="4" name="Rectangle 5">
            <a:extLst>
              <a:ext uri="{FF2B5EF4-FFF2-40B4-BE49-F238E27FC236}">
                <a16:creationId xmlns:a16="http://schemas.microsoft.com/office/drawing/2014/main" id="{64D6E489-394F-4925-8C47-0F94DE79E4B3}"/>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6897984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1485638-FCA4-4A34-AB52-85D35B4B7E09}"/>
              </a:ext>
            </a:extLst>
          </p:cNvPr>
          <p:cNvSpPr>
            <a:spLocks noGrp="1" noChangeArrowheads="1"/>
          </p:cNvSpPr>
          <p:nvPr>
            <p:ph type="dt" sz="half" idx="10"/>
          </p:nvPr>
        </p:nvSpPr>
        <p:spPr>
          <a:ln/>
        </p:spPr>
        <p:txBody>
          <a:bodyPr/>
          <a:lstStyle>
            <a:lvl1pPr>
              <a:defRPr/>
            </a:lvl1pPr>
          </a:lstStyle>
          <a:p>
            <a:pPr>
              <a:defRPr/>
            </a:pPr>
            <a:fld id="{BF5E1728-E488-4553-98E6-057EC61C90B4}" type="datetime1">
              <a:rPr lang="en-US"/>
              <a:pPr>
                <a:defRPr/>
              </a:pPr>
              <a:t>2/20/2020</a:t>
            </a:fld>
            <a:r>
              <a:rPr lang="en-US" dirty="0"/>
              <a:t>IHPS/UCSF 9/24/00</a:t>
            </a:r>
          </a:p>
        </p:txBody>
      </p:sp>
      <p:sp>
        <p:nvSpPr>
          <p:cNvPr id="3" name="Rectangle 5">
            <a:extLst>
              <a:ext uri="{FF2B5EF4-FFF2-40B4-BE49-F238E27FC236}">
                <a16:creationId xmlns:a16="http://schemas.microsoft.com/office/drawing/2014/main" id="{2C01D4DE-9B89-4E4F-9014-F7F18BD871E4}"/>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761925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71D62FF-BE71-4EF7-A005-323A4B0D80B6}"/>
              </a:ext>
            </a:extLst>
          </p:cNvPr>
          <p:cNvSpPr>
            <a:spLocks noGrp="1" noChangeArrowheads="1"/>
          </p:cNvSpPr>
          <p:nvPr>
            <p:ph type="dt" sz="half" idx="10"/>
          </p:nvPr>
        </p:nvSpPr>
        <p:spPr>
          <a:ln/>
        </p:spPr>
        <p:txBody>
          <a:bodyPr/>
          <a:lstStyle>
            <a:lvl1pPr>
              <a:defRPr/>
            </a:lvl1pPr>
          </a:lstStyle>
          <a:p>
            <a:pPr>
              <a:defRPr/>
            </a:pPr>
            <a:fld id="{B6D01A94-A5BA-4AA4-93D1-160EB0D1CDE3}" type="datetime1">
              <a:rPr lang="en-US"/>
              <a:pPr>
                <a:defRPr/>
              </a:pPr>
              <a:t>2/20/2020</a:t>
            </a:fld>
            <a:r>
              <a:rPr lang="en-US" dirty="0"/>
              <a:t>IHPS/UCSF 9/24/00</a:t>
            </a:r>
          </a:p>
        </p:txBody>
      </p:sp>
      <p:sp>
        <p:nvSpPr>
          <p:cNvPr id="6" name="Rectangle 5">
            <a:extLst>
              <a:ext uri="{FF2B5EF4-FFF2-40B4-BE49-F238E27FC236}">
                <a16:creationId xmlns:a16="http://schemas.microsoft.com/office/drawing/2014/main" id="{D4FDA719-FB9B-4FCD-974D-AFBA2AC4C073}"/>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28760709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6586126-5018-4A02-9B8A-3EA53DAB069A}"/>
              </a:ext>
            </a:extLst>
          </p:cNvPr>
          <p:cNvSpPr>
            <a:spLocks noGrp="1" noChangeArrowheads="1"/>
          </p:cNvSpPr>
          <p:nvPr>
            <p:ph type="dt" sz="half" idx="10"/>
          </p:nvPr>
        </p:nvSpPr>
        <p:spPr>
          <a:ln/>
        </p:spPr>
        <p:txBody>
          <a:bodyPr/>
          <a:lstStyle>
            <a:lvl1pPr>
              <a:defRPr/>
            </a:lvl1pPr>
          </a:lstStyle>
          <a:p>
            <a:pPr>
              <a:defRPr/>
            </a:pPr>
            <a:fld id="{2A794473-24D3-4890-BCB1-2D885E25C2FC}" type="datetime1">
              <a:rPr lang="en-US"/>
              <a:pPr>
                <a:defRPr/>
              </a:pPr>
              <a:t>2/20/2020</a:t>
            </a:fld>
            <a:r>
              <a:rPr lang="en-US" dirty="0"/>
              <a:t>IHPS/UCSF 9/24/00</a:t>
            </a:r>
          </a:p>
        </p:txBody>
      </p:sp>
      <p:sp>
        <p:nvSpPr>
          <p:cNvPr id="6" name="Rectangle 5">
            <a:extLst>
              <a:ext uri="{FF2B5EF4-FFF2-40B4-BE49-F238E27FC236}">
                <a16:creationId xmlns:a16="http://schemas.microsoft.com/office/drawing/2014/main" id="{925F4BC9-6119-4906-B205-F186CE065221}"/>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6296547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804FC36-9D34-478D-8D5C-3B08A9C44583}"/>
              </a:ext>
            </a:extLst>
          </p:cNvPr>
          <p:cNvSpPr>
            <a:spLocks noGrp="1" noChangeArrowheads="1"/>
          </p:cNvSpPr>
          <p:nvPr>
            <p:ph type="dt" sz="half" idx="10"/>
          </p:nvPr>
        </p:nvSpPr>
        <p:spPr>
          <a:ln/>
        </p:spPr>
        <p:txBody>
          <a:bodyPr/>
          <a:lstStyle>
            <a:lvl1pPr>
              <a:defRPr/>
            </a:lvl1pPr>
          </a:lstStyle>
          <a:p>
            <a:pPr>
              <a:defRPr/>
            </a:pPr>
            <a:fld id="{0694B347-21BD-4693-8EDE-26CBC2DA0331}" type="datetime1">
              <a:rPr lang="en-US"/>
              <a:pPr>
                <a:defRPr/>
              </a:pPr>
              <a:t>2/20/2020</a:t>
            </a:fld>
            <a:r>
              <a:rPr lang="en-US" dirty="0"/>
              <a:t>IHPS/UCSF 9/24/00</a:t>
            </a:r>
          </a:p>
        </p:txBody>
      </p:sp>
      <p:sp>
        <p:nvSpPr>
          <p:cNvPr id="5" name="Rectangle 5">
            <a:extLst>
              <a:ext uri="{FF2B5EF4-FFF2-40B4-BE49-F238E27FC236}">
                <a16:creationId xmlns:a16="http://schemas.microsoft.com/office/drawing/2014/main" id="{FB9C797C-53E3-41A7-88B1-A048606B1970}"/>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9872757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D89C1EE-E9DE-4B55-9A71-4B1D7CF99B05}"/>
              </a:ext>
            </a:extLst>
          </p:cNvPr>
          <p:cNvSpPr>
            <a:spLocks noGrp="1" noChangeArrowheads="1"/>
          </p:cNvSpPr>
          <p:nvPr>
            <p:ph type="dt" sz="half" idx="10"/>
          </p:nvPr>
        </p:nvSpPr>
        <p:spPr>
          <a:ln/>
        </p:spPr>
        <p:txBody>
          <a:bodyPr/>
          <a:lstStyle>
            <a:lvl1pPr>
              <a:defRPr/>
            </a:lvl1pPr>
          </a:lstStyle>
          <a:p>
            <a:pPr>
              <a:defRPr/>
            </a:pPr>
            <a:fld id="{66203276-0DE8-492E-9E4D-BEEAE23BBB73}" type="datetime1">
              <a:rPr lang="en-US"/>
              <a:pPr>
                <a:defRPr/>
              </a:pPr>
              <a:t>2/20/2020</a:t>
            </a:fld>
            <a:r>
              <a:rPr lang="en-US" dirty="0"/>
              <a:t>IHPS/UCSF 9/24/00</a:t>
            </a:r>
          </a:p>
        </p:txBody>
      </p:sp>
      <p:sp>
        <p:nvSpPr>
          <p:cNvPr id="5" name="Rectangle 5">
            <a:extLst>
              <a:ext uri="{FF2B5EF4-FFF2-40B4-BE49-F238E27FC236}">
                <a16:creationId xmlns:a16="http://schemas.microsoft.com/office/drawing/2014/main" id="{1C2DD647-9F53-4CE8-B1CE-3F9FBB759DA1}"/>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8436571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a:extLst>
              <a:ext uri="{FF2B5EF4-FFF2-40B4-BE49-F238E27FC236}">
                <a16:creationId xmlns:a16="http://schemas.microsoft.com/office/drawing/2014/main" id="{B7AAECDD-0D35-44FB-BAA7-8E54D91F82F9}"/>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30A9DC79-C90F-463A-B5AC-57A1C01F85D9}"/>
              </a:ext>
            </a:extLst>
          </p:cNvPr>
          <p:cNvSpPr>
            <a:spLocks noGrp="1" noChangeArrowheads="1"/>
          </p:cNvSpPr>
          <p:nvPr>
            <p:ph type="ftr" sz="quarter" idx="11"/>
          </p:nvPr>
        </p:nvSpPr>
        <p:spPr/>
        <p:txBody>
          <a:bodyPr/>
          <a:lstStyle>
            <a:lvl1pPr>
              <a:defRPr/>
            </a:lvl1pPr>
          </a:lstStyle>
          <a:p>
            <a:pPr>
              <a:defRPr/>
            </a:pPr>
            <a:r>
              <a:rPr lang="en-US" dirty="0"/>
              <a:t>Health Strategies International, Super Models for Global Health </a:t>
            </a:r>
          </a:p>
        </p:txBody>
      </p:sp>
      <p:sp>
        <p:nvSpPr>
          <p:cNvPr id="6" name="Rectangle 6">
            <a:extLst>
              <a:ext uri="{FF2B5EF4-FFF2-40B4-BE49-F238E27FC236}">
                <a16:creationId xmlns:a16="http://schemas.microsoft.com/office/drawing/2014/main" id="{5BF11562-84C7-4336-8AAE-D0C4C750C67B}"/>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5CE762AE-6D25-479C-927E-7DD7BEED847F}" type="slidenum">
              <a:rPr lang="en-US" altLang="en-US"/>
              <a:pPr/>
              <a:t>‹#›</a:t>
            </a:fld>
            <a:endParaRPr lang="en-US" altLang="en-US" dirty="0"/>
          </a:p>
        </p:txBody>
      </p:sp>
    </p:spTree>
    <p:extLst>
      <p:ext uri="{BB962C8B-B14F-4D97-AF65-F5344CB8AC3E}">
        <p14:creationId xmlns:p14="http://schemas.microsoft.com/office/powerpoint/2010/main" val="32910059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dirty="0"/>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dirty="0"/>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dirty="0"/>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dirty="0"/>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p>
          </p:txBody>
        </p:sp>
      </p:grpSp>
      <p:sp>
        <p:nvSpPr>
          <p:cNvPr id="13" name="Text Box 16"/>
          <p:cNvSpPr txBox="1">
            <a:spLocks noChangeArrowheads="1"/>
          </p:cNvSpPr>
          <p:nvPr userDrawn="1"/>
        </p:nvSpPr>
        <p:spPr bwMode="auto">
          <a:xfrm>
            <a:off x="8001000" y="52388"/>
            <a:ext cx="1143000" cy="333375"/>
          </a:xfrm>
          <a:prstGeom prst="rect">
            <a:avLst/>
          </a:prstGeom>
          <a:noFill/>
          <a:ln w="12700">
            <a:noFill/>
            <a:miter lim="800000"/>
            <a:headEnd type="none" w="sm" len="sm"/>
            <a:tailEnd type="none" w="sm" len="sm"/>
          </a:ln>
          <a:effectLst/>
        </p:spPr>
        <p:txBody>
          <a:bodyPr lIns="89383" tIns="44691" rIns="89383" bIns="44691">
            <a:spAutoFit/>
          </a:bodyPr>
          <a:lstStyle/>
          <a:p>
            <a:pPr algn="r" defTabSz="893763" eaLnBrk="0" hangingPunct="0">
              <a:spcBef>
                <a:spcPct val="50000"/>
              </a:spcBef>
              <a:defRPr/>
            </a:pPr>
            <a:r>
              <a:rPr lang="en-US" sz="1600" b="1" dirty="0">
                <a:solidFill>
                  <a:srgbClr val="336699"/>
                </a:solidFill>
                <a:latin typeface="Arial" charset="0"/>
              </a:rPr>
              <a:t>Slide </a:t>
            </a:r>
            <a:fld id="{D3BCA2F4-6978-4D94-A1A3-53C992F4D8C1}" type="slidenum">
              <a:rPr lang="en-US" sz="1600" b="1">
                <a:solidFill>
                  <a:srgbClr val="336699"/>
                </a:solidFill>
                <a:latin typeface="Arial" charset="0"/>
              </a:rPr>
              <a:pPr algn="r" defTabSz="893763" eaLnBrk="0" hangingPunct="0">
                <a:spcBef>
                  <a:spcPct val="50000"/>
                </a:spcBef>
                <a:defRPr/>
              </a:pPr>
              <a:t>‹#›</a:t>
            </a:fld>
            <a:endParaRPr lang="en-US" sz="1600" b="1" dirty="0">
              <a:solidFill>
                <a:srgbClr val="336699"/>
              </a:solidFill>
              <a:latin typeface="Arial" charset="0"/>
            </a:endParaRPr>
          </a:p>
        </p:txBody>
      </p:sp>
      <p:sp>
        <p:nvSpPr>
          <p:cNvPr id="14541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4542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dirty="0"/>
          </a:p>
        </p:txBody>
      </p:sp>
      <p:sp>
        <p:nvSpPr>
          <p:cNvPr id="15"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dirty="0"/>
          </a:p>
        </p:txBody>
      </p:sp>
      <p:sp>
        <p:nvSpPr>
          <p:cNvPr id="16"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21D2AAB6-ECE4-4788-A0C3-8F149616AEB6}" type="slidenum">
              <a:rPr lang="en-US"/>
              <a:pPr>
                <a:defRPr/>
              </a:pPr>
              <a:t>‹#›</a:t>
            </a:fld>
            <a:endParaRPr lang="en-US" dirty="0"/>
          </a:p>
        </p:txBody>
      </p:sp>
    </p:spTree>
    <p:extLst>
      <p:ext uri="{BB962C8B-B14F-4D97-AF65-F5344CB8AC3E}">
        <p14:creationId xmlns:p14="http://schemas.microsoft.com/office/powerpoint/2010/main" val="914983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2/20/2020</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p:txBody>
          <a:bodyPr/>
          <a:lstStyle>
            <a:lvl1pPr>
              <a:defRPr/>
            </a:lvl1pPr>
          </a:lstStyle>
          <a:p>
            <a:pPr>
              <a:defRPr/>
            </a:pPr>
            <a:fld id="{2C86A3BB-DAD8-44ED-AF3F-7289FA8FEDBC}" type="slidenum">
              <a:rPr lang="en-US"/>
              <a:pPr>
                <a:defRPr/>
              </a:pPr>
              <a:t>‹#›</a:t>
            </a:fld>
            <a:endParaRPr lang="en-US" dirty="0"/>
          </a:p>
        </p:txBody>
      </p:sp>
      <p:sp>
        <p:nvSpPr>
          <p:cNvPr id="6" name="Rectangle 14"/>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1947025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p:txBody>
          <a:bodyPr/>
          <a:lstStyle>
            <a:lvl1pPr>
              <a:defRPr/>
            </a:lvl1pPr>
          </a:lstStyle>
          <a:p>
            <a:pPr>
              <a:defRPr/>
            </a:pPr>
            <a:fld id="{64F01B63-6C52-452B-9DD3-F7383B5A94D7}" type="slidenum">
              <a:rPr lang="en-US"/>
              <a:pPr>
                <a:defRPr/>
              </a:pPr>
              <a:t>‹#›</a:t>
            </a:fld>
            <a:endParaRPr lang="en-US" dirty="0"/>
          </a:p>
        </p:txBody>
      </p:sp>
      <p:sp>
        <p:nvSpPr>
          <p:cNvPr id="6" name="Rectangle 14"/>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6239466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p:txBody>
          <a:bodyPr/>
          <a:lstStyle>
            <a:lvl1pPr>
              <a:defRPr/>
            </a:lvl1pPr>
          </a:lstStyle>
          <a:p>
            <a:pPr>
              <a:defRPr/>
            </a:pPr>
            <a:endParaRPr lang="en-US" dirty="0"/>
          </a:p>
        </p:txBody>
      </p:sp>
      <p:sp>
        <p:nvSpPr>
          <p:cNvPr id="8" name="Rectangle 3"/>
          <p:cNvSpPr>
            <a:spLocks noGrp="1" noChangeArrowheads="1"/>
          </p:cNvSpPr>
          <p:nvPr>
            <p:ph type="sldNum" sz="quarter" idx="11"/>
          </p:nvPr>
        </p:nvSpPr>
        <p:spPr/>
        <p:txBody>
          <a:bodyPr/>
          <a:lstStyle>
            <a:lvl1pPr>
              <a:defRPr/>
            </a:lvl1pPr>
          </a:lstStyle>
          <a:p>
            <a:pPr>
              <a:defRPr/>
            </a:pPr>
            <a:fld id="{57F86AD1-D8CA-4C3A-AB03-14F84C04FD82}" type="slidenum">
              <a:rPr lang="en-US"/>
              <a:pPr>
                <a:defRPr/>
              </a:pPr>
              <a:t>‹#›</a:t>
            </a:fld>
            <a:endParaRPr lang="en-US" dirty="0"/>
          </a:p>
        </p:txBody>
      </p:sp>
      <p:sp>
        <p:nvSpPr>
          <p:cNvPr id="9" name="Rectangle 14"/>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6665303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p:txBody>
          <a:bodyPr/>
          <a:lstStyle>
            <a:lvl1pPr>
              <a:defRPr/>
            </a:lvl1pPr>
          </a:lstStyle>
          <a:p>
            <a:pPr>
              <a:defRPr/>
            </a:pPr>
            <a:fld id="{D6B15E45-5F74-4320-894E-D7F4DC7E26C6}" type="slidenum">
              <a:rPr lang="en-US"/>
              <a:pPr>
                <a:defRPr/>
              </a:pPr>
              <a:t>‹#›</a:t>
            </a:fld>
            <a:endParaRPr lang="en-US" dirty="0"/>
          </a:p>
        </p:txBody>
      </p:sp>
      <p:sp>
        <p:nvSpPr>
          <p:cNvPr id="7" name="Rectangle 14"/>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42443818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p:txBody>
          <a:bodyPr/>
          <a:lstStyle>
            <a:lvl1pPr>
              <a:defRPr/>
            </a:lvl1pPr>
          </a:lstStyle>
          <a:p>
            <a:pPr>
              <a:defRPr/>
            </a:pPr>
            <a:fld id="{A446F615-4C07-40F9-9B87-51BB987B826F}" type="slidenum">
              <a:rPr lang="en-US"/>
              <a:pPr>
                <a:defRPr/>
              </a:pPr>
              <a:t>‹#›</a:t>
            </a:fld>
            <a:endParaRPr lang="en-US" dirty="0"/>
          </a:p>
        </p:txBody>
      </p:sp>
      <p:sp>
        <p:nvSpPr>
          <p:cNvPr id="7" name="Rectangle 14"/>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2920090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p:txBody>
          <a:bodyPr/>
          <a:lstStyle>
            <a:lvl1pPr>
              <a:defRPr/>
            </a:lvl1pPr>
          </a:lstStyle>
          <a:p>
            <a:pPr>
              <a:defRPr/>
            </a:pPr>
            <a:fld id="{92E7C197-B229-4B9E-A27B-71E9EA53027E}" type="slidenum">
              <a:rPr lang="en-US"/>
              <a:pPr>
                <a:defRPr/>
              </a:pPr>
              <a:t>‹#›</a:t>
            </a:fld>
            <a:endParaRPr lang="en-US" dirty="0"/>
          </a:p>
        </p:txBody>
      </p:sp>
      <p:sp>
        <p:nvSpPr>
          <p:cNvPr id="6" name="Rectangle 14"/>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6838663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p:txBody>
          <a:bodyPr/>
          <a:lstStyle>
            <a:lvl1pPr>
              <a:defRPr/>
            </a:lvl1pPr>
          </a:lstStyle>
          <a:p>
            <a:pPr>
              <a:defRPr/>
            </a:pPr>
            <a:fld id="{97D83BFC-D34C-4471-89B1-50EA9FE91A56}" type="slidenum">
              <a:rPr lang="en-US"/>
              <a:pPr>
                <a:defRPr/>
              </a:pPr>
              <a:t>‹#›</a:t>
            </a:fld>
            <a:endParaRPr lang="en-US" dirty="0"/>
          </a:p>
        </p:txBody>
      </p:sp>
      <p:sp>
        <p:nvSpPr>
          <p:cNvPr id="6" name="Rectangle 14"/>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0930138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p:txBody>
          <a:bodyPr/>
          <a:lstStyle>
            <a:lvl1pPr>
              <a:defRPr/>
            </a:lvl1pPr>
          </a:lstStyle>
          <a:p>
            <a:pPr>
              <a:defRPr/>
            </a:pPr>
            <a:fld id="{69BF5C1E-D140-434F-B727-CE544816F54C}" type="slidenum">
              <a:rPr lang="en-US"/>
              <a:pPr>
                <a:defRPr/>
              </a:pPr>
              <a:t>‹#›</a:t>
            </a:fld>
            <a:endParaRPr lang="en-US" dirty="0"/>
          </a:p>
        </p:txBody>
      </p:sp>
      <p:sp>
        <p:nvSpPr>
          <p:cNvPr id="7" name="Rectangle 14"/>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4821683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2"/>
          <p:cNvSpPr>
            <a:spLocks noGrp="1" noChangeArrowheads="1"/>
          </p:cNvSpPr>
          <p:nvPr>
            <p:ph type="dt" sz="half" idx="10"/>
          </p:nvPr>
        </p:nvSpPr>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p:txBody>
          <a:bodyPr/>
          <a:lstStyle>
            <a:lvl1pPr>
              <a:defRPr/>
            </a:lvl1pPr>
          </a:lstStyle>
          <a:p>
            <a:pPr>
              <a:defRPr/>
            </a:pPr>
            <a:fld id="{7882A16D-B0ED-42A0-B73B-FA4A845F210C}" type="slidenum">
              <a:rPr lang="en-US"/>
              <a:pPr>
                <a:defRPr/>
              </a:pPr>
              <a:t>‹#›</a:t>
            </a:fld>
            <a:endParaRPr lang="en-US" dirty="0"/>
          </a:p>
        </p:txBody>
      </p:sp>
      <p:sp>
        <p:nvSpPr>
          <p:cNvPr id="6" name="Rectangle 14"/>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828412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2/20/2020</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2/20/2020</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dirty="0"/>
              <a:t>Presentation Title and/or Sub Brand Name Here</a:t>
            </a:r>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66169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a:t>“</a:t>
            </a:r>
            <a:r>
              <a:rPr lang="en-US" dirty="0" err="1"/>
              <a:t>Lorem</a:t>
            </a:r>
            <a:r>
              <a:rPr lang="en-US" dirty="0"/>
              <a:t> </a:t>
            </a:r>
            <a:r>
              <a:rPr lang="en-US" dirty="0" err="1"/>
              <a:t>ipsum</a:t>
            </a:r>
            <a:r>
              <a:rPr lang="en-US" dirty="0"/>
              <a:t>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28D28A0-0B10-49E3-B98C-F13B15972263}" type="datetime1">
              <a:rPr lang="en-US" smtClean="0"/>
              <a:t>2/20/2020</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and/or Sub Brand Name Here</a:t>
            </a: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50827562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9F6946C-7957-4FE0-A225-75CA733E28BC}" type="datetime1">
              <a:rPr lang="en-US" smtClean="0"/>
              <a:t>2/20/2020</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and/or Sub Brand Name Here</a:t>
            </a: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87420022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emf"/><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heme" Target="../theme/theme4.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6473" y="434358"/>
            <a:ext cx="8089900" cy="563231"/>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AB5EC3A-29DC-4460-AB8F-0DD1BAF5274D}" type="datetime1">
              <a:rPr lang="en-US" smtClean="0"/>
              <a:t>2/20/2020</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and/or Sub Brand Name Here</a:t>
            </a:r>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pic>
        <p:nvPicPr>
          <p:cNvPr id="10"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672340"/>
      </p:ext>
    </p:extLst>
  </p:cSld>
  <p:clrMap bg1="lt1" tx1="dk1" bg2="lt2" tx2="dk2" accent1="accent1" accent2="accent2" accent3="accent3" accent4="accent4" accent5="accent5" accent6="accent6" hlink="hlink" folHlink="folHlink"/>
  <p:sldLayoutIdLst>
    <p:sldLayoutId id="2147483953" r:id="rId1"/>
    <p:sldLayoutId id="2147484002" r:id="rId2"/>
    <p:sldLayoutId id="2147484003" r:id="rId3"/>
    <p:sldLayoutId id="2147484004" r:id="rId4"/>
    <p:sldLayoutId id="2147484005" r:id="rId5"/>
    <p:sldLayoutId id="2147484006" r:id="rId6"/>
    <p:sldLayoutId id="2147484000"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Lst>
  <p:transition>
    <p:fade/>
  </p:transition>
  <p:hf hdr="0"/>
  <p:txStyles>
    <p:titleStyle>
      <a:lvl1pPr algn="l" defTabSz="914400" rtl="0" eaLnBrk="1" latinLnBrk="0" hangingPunct="1">
        <a:lnSpc>
          <a:spcPct val="85000"/>
        </a:lnSpc>
        <a:spcBef>
          <a:spcPct val="0"/>
        </a:spcBef>
        <a:buNone/>
        <a:defRPr lang="en-US" sz="3600" b="0" kern="1200" cap="none" spc="0" baseline="0" dirty="0" smtClean="0">
          <a:solidFill>
            <a:schemeClr val="bg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1pPr>
      <a:lvl2pPr marL="45720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2pPr>
      <a:lvl3pPr marL="74295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3pPr>
      <a:lvl4pPr marL="1028700" indent="-228600"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4pPr>
      <a:lvl5pPr marL="1312863"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2" name="Title Placeholder 1"/>
          <p:cNvSpPr>
            <a:spLocks noGrp="1"/>
          </p:cNvSpPr>
          <p:nvPr>
            <p:ph type="title"/>
          </p:nvPr>
        </p:nvSpPr>
        <p:spPr>
          <a:xfrm>
            <a:off x="655950" y="434358"/>
            <a:ext cx="8089900" cy="563231"/>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092B5C8-A02F-48BB-85A9-4E6693BB4284}" type="datetime1">
              <a:rPr lang="en-US" smtClean="0"/>
              <a:t>2/20/2020</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and/or Sub Brand Name Here</a:t>
            </a:r>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9"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434878"/>
      </p:ext>
    </p:extLst>
  </p:cSld>
  <p:clrMap bg1="lt1" tx1="dk1" bg2="lt2" tx2="dk2" accent1="accent1" accent2="accent2" accent3="accent3" accent4="accent4" accent5="accent5" accent6="accent6" hlink="hlink" folHlink="folHlink"/>
  <p:sldLayoutIdLst>
    <p:sldLayoutId id="2147484007" r:id="rId1"/>
    <p:sldLayoutId id="2147483972" r:id="rId2"/>
    <p:sldLayoutId id="2147484008" r:id="rId3"/>
    <p:sldLayoutId id="2147484009" r:id="rId4"/>
    <p:sldLayoutId id="2147484010" r:id="rId5"/>
    <p:sldLayoutId id="2147484011" r:id="rId6"/>
    <p:sldLayoutId id="2147484001"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Lst>
  <p:transition>
    <p:fade/>
  </p:transition>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4999">
              <a:srgbClr val="000000"/>
            </a:gs>
            <a:gs pos="100000">
              <a:srgbClr val="1F5DDC"/>
            </a:gs>
          </a:gsLst>
          <a:lin ang="5400000"/>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D0E732B-DF01-47D3-B210-A3A5B0EFD26F}"/>
              </a:ext>
            </a:extLst>
          </p:cNvPr>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EF0082E4-536F-4C84-9DD0-42E85062E4B5}"/>
              </a:ext>
            </a:extLst>
          </p:cNvPr>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a:extLst>
              <a:ext uri="{FF2B5EF4-FFF2-40B4-BE49-F238E27FC236}">
                <a16:creationId xmlns:a16="http://schemas.microsoft.com/office/drawing/2014/main" id="{07BD3234-1EC8-4C00-A8B7-F84246C07384}"/>
              </a:ext>
            </a:extLst>
          </p:cNvPr>
          <p:cNvSpPr>
            <a:spLocks noGrp="1" noChangeArrowheads="1"/>
          </p:cNvSpPr>
          <p:nvPr>
            <p:ph type="dt" sz="half" idx="2"/>
          </p:nvPr>
        </p:nvSpPr>
        <p:spPr bwMode="auto">
          <a:xfrm>
            <a:off x="64770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FFFF"/>
                </a:solidFill>
                <a:latin typeface="Corbel" pitchFamily="34" charset="0"/>
                <a:ea typeface="ＭＳ Ｐゴシック" pitchFamily="-106" charset="-128"/>
              </a:defRPr>
            </a:lvl1pPr>
          </a:lstStyle>
          <a:p>
            <a:pPr>
              <a:defRPr/>
            </a:pPr>
            <a:fld id="{1B9AAC44-DF8D-4BAD-80A7-60C282109466}" type="datetime1">
              <a:rPr lang="en-US"/>
              <a:pPr>
                <a:defRPr/>
              </a:pPr>
              <a:t>2/20/2020</a:t>
            </a:fld>
            <a:r>
              <a:rPr lang="en-US" dirty="0"/>
              <a:t>IHPS/UCSF 9/24/00</a:t>
            </a:r>
          </a:p>
        </p:txBody>
      </p:sp>
      <p:sp>
        <p:nvSpPr>
          <p:cNvPr id="1029" name="Rectangle 5">
            <a:extLst>
              <a:ext uri="{FF2B5EF4-FFF2-40B4-BE49-F238E27FC236}">
                <a16:creationId xmlns:a16="http://schemas.microsoft.com/office/drawing/2014/main" id="{237F923A-AF13-477D-8285-702BD32F41E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Corbel" pitchFamily="34" charset="0"/>
                <a:ea typeface="+mn-ea"/>
              </a:defRPr>
            </a:lvl1pPr>
          </a:lstStyle>
          <a:p>
            <a:pPr>
              <a:defRPr/>
            </a:pPr>
            <a:endParaRPr lang="en-US" altLang="en-US" dirty="0"/>
          </a:p>
        </p:txBody>
      </p:sp>
    </p:spTree>
    <p:extLst>
      <p:ext uri="{BB962C8B-B14F-4D97-AF65-F5344CB8AC3E}">
        <p14:creationId xmlns:p14="http://schemas.microsoft.com/office/powerpoint/2010/main" val="1222827160"/>
      </p:ext>
    </p:extLst>
  </p:cSld>
  <p:clrMap bg1="dk2" tx1="lt1" bg2="dk1" tx2="lt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Lst>
  <p:txStyles>
    <p:titleStyle>
      <a:lvl1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Consolas" pitchFamily="49" charset="0"/>
          <a:ea typeface="ＭＳ Ｐゴシック" pitchFamily="-106" charset="-128"/>
          <a:cs typeface="+mj-cs"/>
        </a:defRPr>
      </a:lvl1pPr>
      <a:lvl2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Consolas" pitchFamily="49" charset="0"/>
          <a:ea typeface="ＭＳ Ｐゴシック" pitchFamily="-106" charset="-128"/>
        </a:defRPr>
      </a:lvl2pPr>
      <a:lvl3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Consolas" pitchFamily="49" charset="0"/>
          <a:ea typeface="ＭＳ Ｐゴシック" pitchFamily="-106" charset="-128"/>
        </a:defRPr>
      </a:lvl3pPr>
      <a:lvl4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Consolas" pitchFamily="49" charset="0"/>
          <a:ea typeface="ＭＳ Ｐゴシック" pitchFamily="-106" charset="-128"/>
        </a:defRPr>
      </a:lvl4pPr>
      <a:lvl5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Consolas" pitchFamily="49" charset="0"/>
          <a:ea typeface="ＭＳ Ｐゴシック" pitchFamily="-106" charset="-128"/>
        </a:defRPr>
      </a:lvl5pPr>
      <a:lvl6pPr marL="457200"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Times New Roman" pitchFamily="-106" charset="0"/>
        </a:defRPr>
      </a:lvl6pPr>
      <a:lvl7pPr marL="914400"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Times New Roman" pitchFamily="-106" charset="0"/>
        </a:defRPr>
      </a:lvl7pPr>
      <a:lvl8pPr marL="1371600"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Times New Roman" pitchFamily="-106" charset="0"/>
        </a:defRPr>
      </a:lvl8pPr>
      <a:lvl9pPr marL="1828800"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Times New Roman" pitchFamily="-106" charset="0"/>
        </a:defRPr>
      </a:lvl9pPr>
    </p:titleStyle>
    <p:bodyStyle>
      <a:lvl1pPr marL="342900" indent="-342900" algn="l" rtl="0" eaLnBrk="0" fontAlgn="base" hangingPunct="0">
        <a:spcBef>
          <a:spcPct val="100000"/>
        </a:spcBef>
        <a:spcAft>
          <a:spcPct val="0"/>
        </a:spcAft>
        <a:buChar char="•"/>
        <a:defRPr sz="2400">
          <a:solidFill>
            <a:srgbClr val="FFFFFF"/>
          </a:solidFill>
          <a:effectLst>
            <a:outerShdw blurRad="38100" dist="38100" dir="2700000" algn="tl">
              <a:srgbClr val="000000"/>
            </a:outerShdw>
          </a:effectLst>
          <a:latin typeface="Corbel" pitchFamily="34" charset="0"/>
          <a:ea typeface="ＭＳ Ｐゴシック" pitchFamily="-106" charset="-128"/>
          <a:cs typeface="+mn-cs"/>
        </a:defRPr>
      </a:lvl1pPr>
      <a:lvl2pPr marL="742950" indent="-285750" algn="l" rtl="0" eaLnBrk="0" fontAlgn="base" hangingPunct="0">
        <a:spcBef>
          <a:spcPct val="20000"/>
        </a:spcBef>
        <a:spcAft>
          <a:spcPct val="0"/>
        </a:spcAft>
        <a:buChar char="–"/>
        <a:defRPr sz="2400">
          <a:solidFill>
            <a:srgbClr val="FFFFFF"/>
          </a:solidFill>
          <a:effectLst>
            <a:outerShdw blurRad="38100" dist="38100" dir="2700000" algn="tl">
              <a:srgbClr val="000000"/>
            </a:outerShdw>
          </a:effectLst>
          <a:latin typeface="Corbel" pitchFamily="34" charset="0"/>
          <a:ea typeface="ＭＳ Ｐゴシック" pitchFamily="-110" charset="-128"/>
        </a:defRPr>
      </a:lvl2pPr>
      <a:lvl3pPr marL="1143000" indent="-228600" algn="l" rtl="0" eaLnBrk="0" fontAlgn="base" hangingPunct="0">
        <a:spcBef>
          <a:spcPct val="20000"/>
        </a:spcBef>
        <a:spcAft>
          <a:spcPct val="0"/>
        </a:spcAft>
        <a:buChar char="•"/>
        <a:defRPr sz="2400">
          <a:solidFill>
            <a:srgbClr val="FFFFFF"/>
          </a:solidFill>
          <a:effectLst>
            <a:outerShdw blurRad="38100" dist="38100" dir="2700000" algn="tl">
              <a:srgbClr val="000000"/>
            </a:outerShdw>
          </a:effectLst>
          <a:latin typeface="Corbel" pitchFamily="34" charset="0"/>
          <a:ea typeface="ＭＳ Ｐゴシック" pitchFamily="-110" charset="-128"/>
        </a:defRPr>
      </a:lvl3pPr>
      <a:lvl4pPr marL="1600200" indent="-228600" algn="l" rtl="0" eaLnBrk="0" fontAlgn="base" hangingPunct="0">
        <a:spcBef>
          <a:spcPct val="20000"/>
        </a:spcBef>
        <a:spcAft>
          <a:spcPct val="0"/>
        </a:spcAft>
        <a:buChar char="–"/>
        <a:defRPr sz="2400">
          <a:solidFill>
            <a:srgbClr val="FFFFFF"/>
          </a:solidFill>
          <a:effectLst>
            <a:outerShdw blurRad="38100" dist="38100" dir="2700000" algn="tl">
              <a:srgbClr val="000000"/>
            </a:outerShdw>
          </a:effectLst>
          <a:latin typeface="Corbel" pitchFamily="34" charset="0"/>
          <a:ea typeface="ＭＳ Ｐゴシック" pitchFamily="-110" charset="-128"/>
        </a:defRPr>
      </a:lvl4pPr>
      <a:lvl5pPr marL="2057400" indent="-228600" algn="l" rtl="0" eaLnBrk="0" fontAlgn="base" hangingPunct="0">
        <a:spcBef>
          <a:spcPct val="20000"/>
        </a:spcBef>
        <a:spcAft>
          <a:spcPct val="0"/>
        </a:spcAft>
        <a:buChar char="»"/>
        <a:defRPr sz="2400">
          <a:solidFill>
            <a:srgbClr val="FFFFFF"/>
          </a:solidFill>
          <a:effectLst>
            <a:outerShdw blurRad="38100" dist="38100" dir="2700000" algn="tl">
              <a:srgbClr val="000000"/>
            </a:outerShdw>
          </a:effectLst>
          <a:latin typeface="Corbel" pitchFamily="34" charset="0"/>
          <a:ea typeface="ＭＳ Ｐゴシック" pitchFamily="-110" charset="-128"/>
        </a:defRPr>
      </a:lvl5pPr>
      <a:lvl6pPr marL="2514600" indent="-22860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000">
              <a:schemeClr val="accent4">
                <a:lumMod val="10000"/>
              </a:schemeClr>
            </a:gs>
            <a:gs pos="38000">
              <a:schemeClr val="tx2">
                <a:lumMod val="25000"/>
              </a:schemeClr>
            </a:gs>
          </a:gsLst>
          <a:lin ang="5400000" scaled="0"/>
          <a:tileRect/>
        </a:gra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14438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5ACBF1F0-9C9B-4CCA-906D-03931B7D3747}" type="slidenum">
              <a:rPr lang="en-US"/>
              <a:pPr>
                <a:defRPr/>
              </a:pPr>
              <a:t>‹#›</a:t>
            </a:fld>
            <a:endParaRPr lang="en-US" dirty="0"/>
          </a:p>
        </p:txBody>
      </p:sp>
      <p:grpSp>
        <p:nvGrpSpPr>
          <p:cNvPr id="1028" name="Group 4"/>
          <p:cNvGrpSpPr>
            <a:grpSpLocks/>
          </p:cNvGrpSpPr>
          <p:nvPr/>
        </p:nvGrpSpPr>
        <p:grpSpPr bwMode="auto">
          <a:xfrm>
            <a:off x="0" y="0"/>
            <a:ext cx="9140825" cy="6850063"/>
            <a:chOff x="0" y="0"/>
            <a:chExt cx="5758" cy="4315"/>
          </a:xfrm>
        </p:grpSpPr>
        <p:grpSp>
          <p:nvGrpSpPr>
            <p:cNvPr id="1033" name="Group 5"/>
            <p:cNvGrpSpPr>
              <a:grpSpLocks/>
            </p:cNvGrpSpPr>
            <p:nvPr userDrawn="1"/>
          </p:nvGrpSpPr>
          <p:grpSpPr bwMode="auto">
            <a:xfrm>
              <a:off x="1728" y="2230"/>
              <a:ext cx="4027" cy="2085"/>
              <a:chOff x="1728" y="2230"/>
              <a:chExt cx="4027" cy="2085"/>
            </a:xfrm>
          </p:grpSpPr>
          <p:sp>
            <p:nvSpPr>
              <p:cNvPr id="14439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p>
            </p:txBody>
          </p:sp>
          <p:sp>
            <p:nvSpPr>
              <p:cNvPr id="14439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p>
            </p:txBody>
          </p:sp>
          <p:sp>
            <p:nvSpPr>
              <p:cNvPr id="14439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dirty="0"/>
              </a:p>
            </p:txBody>
          </p:sp>
          <p:sp>
            <p:nvSpPr>
              <p:cNvPr id="14439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dirty="0"/>
              </a:p>
            </p:txBody>
          </p:sp>
          <p:sp>
            <p:nvSpPr>
              <p:cNvPr id="14439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dirty="0"/>
              </a:p>
            </p:txBody>
          </p:sp>
        </p:grpSp>
        <p:sp>
          <p:nvSpPr>
            <p:cNvPr id="14439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dirty="0"/>
            </a:p>
          </p:txBody>
        </p:sp>
        <p:sp>
          <p:nvSpPr>
            <p:cNvPr id="14439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p>
          </p:txBody>
        </p:sp>
      </p:grpSp>
      <p:sp>
        <p:nvSpPr>
          <p:cNvPr id="14439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439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dirty="0"/>
          </a:p>
        </p:txBody>
      </p:sp>
      <p:sp>
        <p:nvSpPr>
          <p:cNvPr id="14439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4400" name="Text Box 16"/>
          <p:cNvSpPr txBox="1">
            <a:spLocks noChangeArrowheads="1"/>
          </p:cNvSpPr>
          <p:nvPr userDrawn="1"/>
        </p:nvSpPr>
        <p:spPr bwMode="auto">
          <a:xfrm>
            <a:off x="8001000" y="52388"/>
            <a:ext cx="1143000" cy="333375"/>
          </a:xfrm>
          <a:prstGeom prst="rect">
            <a:avLst/>
          </a:prstGeom>
          <a:noFill/>
          <a:ln w="12700">
            <a:noFill/>
            <a:miter lim="800000"/>
            <a:headEnd type="none" w="sm" len="sm"/>
            <a:tailEnd type="none" w="sm" len="sm"/>
          </a:ln>
          <a:effectLst/>
        </p:spPr>
        <p:txBody>
          <a:bodyPr lIns="89383" tIns="44691" rIns="89383" bIns="44691">
            <a:spAutoFit/>
          </a:bodyPr>
          <a:lstStyle/>
          <a:p>
            <a:pPr algn="r" defTabSz="893763" eaLnBrk="0" hangingPunct="0">
              <a:spcBef>
                <a:spcPct val="50000"/>
              </a:spcBef>
              <a:defRPr/>
            </a:pPr>
            <a:r>
              <a:rPr lang="en-US" sz="1600" b="1" dirty="0">
                <a:solidFill>
                  <a:srgbClr val="336699"/>
                </a:solidFill>
                <a:latin typeface="Arial" charset="0"/>
              </a:rPr>
              <a:t>Slide </a:t>
            </a:r>
            <a:fld id="{BE3733E6-6DD3-4D8F-B5FE-A55806F4DE28}" type="slidenum">
              <a:rPr lang="en-US" sz="1600" b="1">
                <a:solidFill>
                  <a:srgbClr val="336699"/>
                </a:solidFill>
                <a:latin typeface="Arial" charset="0"/>
              </a:rPr>
              <a:pPr algn="r" defTabSz="893763" eaLnBrk="0" hangingPunct="0">
                <a:spcBef>
                  <a:spcPct val="50000"/>
                </a:spcBef>
                <a:defRPr/>
              </a:pPr>
              <a:t>‹#›</a:t>
            </a:fld>
            <a:endParaRPr lang="en-US" sz="1600" b="1" dirty="0">
              <a:solidFill>
                <a:srgbClr val="336699"/>
              </a:solidFill>
              <a:latin typeface="Arial" charset="0"/>
            </a:endParaRPr>
          </a:p>
        </p:txBody>
      </p:sp>
    </p:spTree>
    <p:extLst>
      <p:ext uri="{BB962C8B-B14F-4D97-AF65-F5344CB8AC3E}">
        <p14:creationId xmlns:p14="http://schemas.microsoft.com/office/powerpoint/2010/main" val="2863919004"/>
      </p:ext>
    </p:extLst>
  </p:cSld>
  <p:clrMap bg1="dk2" tx1="lt1" bg2="dk1" tx2="lt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0.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0.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26894" y="31376"/>
            <a:ext cx="8991600" cy="3352799"/>
          </a:xfrm>
        </p:spPr>
        <p:txBody>
          <a:bodyPr/>
          <a:lstStyle/>
          <a:p>
            <a:r>
              <a:rPr lang="en-US" sz="3600" dirty="0">
                <a:solidFill>
                  <a:srgbClr val="FFFF00"/>
                </a:solidFill>
              </a:rPr>
              <a:t>Equity, Efficiency and the </a:t>
            </a:r>
            <a:br>
              <a:rPr lang="en-US" sz="3600" dirty="0">
                <a:solidFill>
                  <a:srgbClr val="FFFF00"/>
                </a:solidFill>
              </a:rPr>
            </a:br>
            <a:r>
              <a:rPr lang="en-US" sz="3600" dirty="0">
                <a:solidFill>
                  <a:srgbClr val="FFFF00"/>
                </a:solidFill>
              </a:rPr>
              <a:t>South West Quadrant</a:t>
            </a:r>
            <a:br>
              <a:rPr lang="en-US" sz="3600" dirty="0">
                <a:solidFill>
                  <a:srgbClr val="FFFF00"/>
                </a:solidFill>
                <a:effectLst/>
              </a:rPr>
            </a:br>
            <a:br>
              <a:rPr lang="en-US" sz="3600" dirty="0">
                <a:solidFill>
                  <a:srgbClr val="FFFF00"/>
                </a:solidFill>
                <a:effectLst/>
              </a:rPr>
            </a:br>
            <a:r>
              <a:rPr lang="en-US" sz="2500" dirty="0">
                <a:solidFill>
                  <a:srgbClr val="FFFF00"/>
                </a:solidFill>
                <a:effectLst/>
              </a:rPr>
              <a:t>Elliot Marseille, DrPH, MPP – Health Strategies International</a:t>
            </a:r>
            <a:br>
              <a:rPr lang="en-US" sz="2500" dirty="0">
                <a:solidFill>
                  <a:srgbClr val="FFFF00"/>
                </a:solidFill>
                <a:effectLst/>
              </a:rPr>
            </a:br>
            <a:endParaRPr lang="en-US" sz="2500" dirty="0">
              <a:solidFill>
                <a:srgbClr val="FFFF00"/>
              </a:solidFill>
            </a:endParaRPr>
          </a:p>
        </p:txBody>
      </p:sp>
      <p:sp>
        <p:nvSpPr>
          <p:cNvPr id="3" name="Subtitle 2"/>
          <p:cNvSpPr>
            <a:spLocks noGrp="1"/>
          </p:cNvSpPr>
          <p:nvPr>
            <p:ph type="subTitle" sz="quarter" idx="1"/>
          </p:nvPr>
        </p:nvSpPr>
        <p:spPr>
          <a:xfrm>
            <a:off x="457200" y="3886200"/>
            <a:ext cx="8686800" cy="2438400"/>
          </a:xfrm>
        </p:spPr>
        <p:txBody>
          <a:bodyPr/>
          <a:lstStyle/>
          <a:p>
            <a:r>
              <a:rPr lang="en-US" b="1" dirty="0">
                <a:effectLst/>
              </a:rPr>
              <a:t>DCEA – Epi 213</a:t>
            </a:r>
          </a:p>
          <a:p>
            <a:r>
              <a:rPr lang="en-US" dirty="0">
                <a:effectLst/>
              </a:rPr>
              <a:t>February 20, 2020</a:t>
            </a:r>
          </a:p>
        </p:txBody>
      </p:sp>
    </p:spTree>
    <p:extLst>
      <p:ext uri="{BB962C8B-B14F-4D97-AF65-F5344CB8AC3E}">
        <p14:creationId xmlns:p14="http://schemas.microsoft.com/office/powerpoint/2010/main" val="1243624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166" y="-1438"/>
            <a:ext cx="8229600" cy="1143000"/>
          </a:xfrm>
        </p:spPr>
        <p:txBody>
          <a:bodyPr/>
          <a:lstStyle/>
          <a:p>
            <a:r>
              <a:rPr lang="en-US" dirty="0">
                <a:solidFill>
                  <a:srgbClr val="FFFF00"/>
                </a:solidFill>
              </a:rPr>
              <a:t>Introducing an option </a:t>
            </a:r>
            <a:br>
              <a:rPr lang="en-US" dirty="0">
                <a:solidFill>
                  <a:srgbClr val="FFFF00"/>
                </a:solidFill>
              </a:rPr>
            </a:br>
            <a:r>
              <a:rPr lang="en-US" dirty="0">
                <a:solidFill>
                  <a:srgbClr val="FFFF00"/>
                </a:solidFill>
              </a:rPr>
              <a:t>in the SW quadrant</a:t>
            </a:r>
          </a:p>
        </p:txBody>
      </p:sp>
      <p:sp>
        <p:nvSpPr>
          <p:cNvPr id="7" name="Rectangle 6"/>
          <p:cNvSpPr/>
          <p:nvPr/>
        </p:nvSpPr>
        <p:spPr>
          <a:xfrm>
            <a:off x="298753" y="6109063"/>
            <a:ext cx="8305800" cy="58477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00"/>
                </a:solidFill>
                <a:effectLst/>
                <a:uLnTx/>
                <a:uFillTx/>
                <a:latin typeface="Garamond" pitchFamily="18" charset="0"/>
                <a:ea typeface="+mn-ea"/>
                <a:cs typeface="+mn-cs"/>
              </a:rPr>
              <a:t>Adapted from: Anthony J Culyer, “Cost-effectiveness thresholds in health care: a bookshelf guide to their meaning and use”, Universities of Toronto and York, 2015</a:t>
            </a:r>
          </a:p>
        </p:txBody>
      </p:sp>
      <p:grpSp>
        <p:nvGrpSpPr>
          <p:cNvPr id="3" name="Group 4"/>
          <p:cNvGrpSpPr>
            <a:grpSpLocks noChangeAspect="1"/>
          </p:cNvGrpSpPr>
          <p:nvPr/>
        </p:nvGrpSpPr>
        <p:grpSpPr bwMode="auto">
          <a:xfrm>
            <a:off x="73046" y="1141562"/>
            <a:ext cx="8780463" cy="4765675"/>
            <a:chOff x="67" y="685"/>
            <a:chExt cx="5531" cy="3002"/>
          </a:xfrm>
          <a:solidFill>
            <a:schemeClr val="tx2">
              <a:lumMod val="50000"/>
            </a:schemeClr>
          </a:solidFill>
        </p:grpSpPr>
        <p:sp>
          <p:nvSpPr>
            <p:cNvPr id="4" name="AutoShape 3"/>
            <p:cNvSpPr>
              <a:spLocks noChangeAspect="1" noChangeArrowheads="1" noTextEdit="1"/>
            </p:cNvSpPr>
            <p:nvPr/>
          </p:nvSpPr>
          <p:spPr bwMode="auto">
            <a:xfrm>
              <a:off x="144" y="685"/>
              <a:ext cx="5454" cy="30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aramond" pitchFamily="18" charset="0"/>
                <a:ea typeface="+mn-ea"/>
                <a:cs typeface="+mn-cs"/>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 y="687"/>
              <a:ext cx="5468" cy="3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5" name="TextBox 4">
            <a:extLst>
              <a:ext uri="{FF2B5EF4-FFF2-40B4-BE49-F238E27FC236}">
                <a16:creationId xmlns:a16="http://schemas.microsoft.com/office/drawing/2014/main" id="{4CCB02DD-264F-4238-81A0-DCC177B768C5}"/>
              </a:ext>
            </a:extLst>
          </p:cNvPr>
          <p:cNvSpPr txBox="1"/>
          <p:nvPr/>
        </p:nvSpPr>
        <p:spPr>
          <a:xfrm>
            <a:off x="2700646" y="1795197"/>
            <a:ext cx="1706880" cy="830997"/>
          </a:xfrm>
          <a:prstGeom prst="rect">
            <a:avLst/>
          </a:prstGeom>
          <a:solidFill>
            <a:schemeClr val="accent2">
              <a:lumMod val="75000"/>
            </a:schemeClr>
          </a:solidFill>
        </p:spPr>
        <p:txBody>
          <a:bodyPr wrap="square" rtlCol="0">
            <a:spAutoFit/>
          </a:bodyPr>
          <a:lstStyle/>
          <a:p>
            <a:pPr algn="ctr"/>
            <a:r>
              <a:rPr lang="en-US" sz="2400" dirty="0"/>
              <a:t>Inside the plan</a:t>
            </a:r>
          </a:p>
        </p:txBody>
      </p:sp>
      <p:sp>
        <p:nvSpPr>
          <p:cNvPr id="8" name="TextBox 7">
            <a:extLst>
              <a:ext uri="{FF2B5EF4-FFF2-40B4-BE49-F238E27FC236}">
                <a16:creationId xmlns:a16="http://schemas.microsoft.com/office/drawing/2014/main" id="{3070B6B6-F41B-4201-87D5-39629F0A83FF}"/>
              </a:ext>
            </a:extLst>
          </p:cNvPr>
          <p:cNvSpPr txBox="1"/>
          <p:nvPr/>
        </p:nvSpPr>
        <p:spPr>
          <a:xfrm>
            <a:off x="4665965" y="1869063"/>
            <a:ext cx="1807029" cy="830997"/>
          </a:xfrm>
          <a:prstGeom prst="rect">
            <a:avLst/>
          </a:prstGeom>
          <a:solidFill>
            <a:schemeClr val="accent2">
              <a:lumMod val="75000"/>
            </a:schemeClr>
          </a:solidFill>
        </p:spPr>
        <p:txBody>
          <a:bodyPr wrap="square" rtlCol="0">
            <a:spAutoFit/>
          </a:bodyPr>
          <a:lstStyle/>
          <a:p>
            <a:pPr algn="ctr"/>
            <a:r>
              <a:rPr lang="en-US" sz="2400" dirty="0"/>
              <a:t>Outside the plan</a:t>
            </a:r>
          </a:p>
        </p:txBody>
      </p:sp>
      <p:sp>
        <p:nvSpPr>
          <p:cNvPr id="9" name="TextBox 8">
            <a:extLst>
              <a:ext uri="{FF2B5EF4-FFF2-40B4-BE49-F238E27FC236}">
                <a16:creationId xmlns:a16="http://schemas.microsoft.com/office/drawing/2014/main" id="{E0D63616-F46E-4B27-8891-D27D575A77D1}"/>
              </a:ext>
            </a:extLst>
          </p:cNvPr>
          <p:cNvSpPr txBox="1"/>
          <p:nvPr/>
        </p:nvSpPr>
        <p:spPr>
          <a:xfrm>
            <a:off x="3882194" y="5537905"/>
            <a:ext cx="1567543" cy="369332"/>
          </a:xfrm>
          <a:prstGeom prst="rect">
            <a:avLst/>
          </a:prstGeom>
          <a:solidFill>
            <a:schemeClr val="accent2">
              <a:lumMod val="75000"/>
            </a:schemeClr>
          </a:solidFill>
        </p:spPr>
        <p:txBody>
          <a:bodyPr wrap="square" rtlCol="0">
            <a:spAutoFit/>
          </a:bodyPr>
          <a:lstStyle/>
          <a:p>
            <a:r>
              <a:rPr lang="en-US" dirty="0"/>
              <a:t>Budget limit</a:t>
            </a:r>
          </a:p>
        </p:txBody>
      </p:sp>
      <p:sp>
        <p:nvSpPr>
          <p:cNvPr id="10" name="TextBox 9">
            <a:extLst>
              <a:ext uri="{FF2B5EF4-FFF2-40B4-BE49-F238E27FC236}">
                <a16:creationId xmlns:a16="http://schemas.microsoft.com/office/drawing/2014/main" id="{DBEF1F1D-E2D9-4733-8547-4CC2067F4538}"/>
              </a:ext>
            </a:extLst>
          </p:cNvPr>
          <p:cNvSpPr txBox="1"/>
          <p:nvPr/>
        </p:nvSpPr>
        <p:spPr>
          <a:xfrm>
            <a:off x="5965371" y="5233148"/>
            <a:ext cx="1807029" cy="369332"/>
          </a:xfrm>
          <a:prstGeom prst="rect">
            <a:avLst/>
          </a:prstGeom>
          <a:solidFill>
            <a:schemeClr val="accent2">
              <a:lumMod val="75000"/>
            </a:schemeClr>
          </a:solidFill>
        </p:spPr>
        <p:txBody>
          <a:bodyPr wrap="square" rtlCol="0">
            <a:spAutoFit/>
          </a:bodyPr>
          <a:lstStyle/>
          <a:p>
            <a:r>
              <a:rPr lang="en-US" dirty="0"/>
              <a:t>Plan expenditures</a:t>
            </a:r>
          </a:p>
        </p:txBody>
      </p:sp>
      <p:sp>
        <p:nvSpPr>
          <p:cNvPr id="6" name="TextBox 5">
            <a:extLst>
              <a:ext uri="{FF2B5EF4-FFF2-40B4-BE49-F238E27FC236}">
                <a16:creationId xmlns:a16="http://schemas.microsoft.com/office/drawing/2014/main" id="{55580879-119C-455D-901F-7E84AE1CF3AE}"/>
              </a:ext>
            </a:extLst>
          </p:cNvPr>
          <p:cNvSpPr txBox="1"/>
          <p:nvPr/>
        </p:nvSpPr>
        <p:spPr>
          <a:xfrm>
            <a:off x="3399609" y="4501328"/>
            <a:ext cx="200297" cy="523220"/>
          </a:xfrm>
          <a:prstGeom prst="rect">
            <a:avLst/>
          </a:prstGeom>
          <a:noFill/>
        </p:spPr>
        <p:txBody>
          <a:bodyPr wrap="square" rtlCol="0">
            <a:spAutoFit/>
          </a:bodyPr>
          <a:lstStyle/>
          <a:p>
            <a:r>
              <a:rPr lang="en-US" sz="2800" b="1" dirty="0">
                <a:solidFill>
                  <a:srgbClr val="000000"/>
                </a:solidFill>
              </a:rPr>
              <a:t>A</a:t>
            </a:r>
            <a:endParaRPr lang="en-US" b="1" dirty="0">
              <a:solidFill>
                <a:srgbClr val="000000"/>
              </a:solidFill>
            </a:endParaRPr>
          </a:p>
        </p:txBody>
      </p:sp>
      <p:sp>
        <p:nvSpPr>
          <p:cNvPr id="15" name="TextBox 14">
            <a:extLst>
              <a:ext uri="{FF2B5EF4-FFF2-40B4-BE49-F238E27FC236}">
                <a16:creationId xmlns:a16="http://schemas.microsoft.com/office/drawing/2014/main" id="{DF7F1317-41A5-440E-AFB5-9551189118EB}"/>
              </a:ext>
            </a:extLst>
          </p:cNvPr>
          <p:cNvSpPr txBox="1"/>
          <p:nvPr/>
        </p:nvSpPr>
        <p:spPr>
          <a:xfrm>
            <a:off x="4463278" y="4562883"/>
            <a:ext cx="118520" cy="461665"/>
          </a:xfrm>
          <a:prstGeom prst="rect">
            <a:avLst/>
          </a:prstGeom>
          <a:noFill/>
        </p:spPr>
        <p:txBody>
          <a:bodyPr wrap="square" rtlCol="0">
            <a:spAutoFit/>
          </a:bodyPr>
          <a:lstStyle/>
          <a:p>
            <a:r>
              <a:rPr lang="en-US" sz="2400" b="1" dirty="0">
                <a:solidFill>
                  <a:srgbClr val="000000"/>
                </a:solidFill>
              </a:rPr>
              <a:t>B</a:t>
            </a:r>
          </a:p>
        </p:txBody>
      </p:sp>
      <p:sp>
        <p:nvSpPr>
          <p:cNvPr id="18" name="TextBox 17">
            <a:extLst>
              <a:ext uri="{FF2B5EF4-FFF2-40B4-BE49-F238E27FC236}">
                <a16:creationId xmlns:a16="http://schemas.microsoft.com/office/drawing/2014/main" id="{12935715-28B9-4A7D-9A09-AF218F27FD6C}"/>
              </a:ext>
            </a:extLst>
          </p:cNvPr>
          <p:cNvSpPr txBox="1"/>
          <p:nvPr/>
        </p:nvSpPr>
        <p:spPr>
          <a:xfrm rot="16200000">
            <a:off x="-329055" y="3335457"/>
            <a:ext cx="3085817" cy="400110"/>
          </a:xfrm>
          <a:prstGeom prst="rect">
            <a:avLst/>
          </a:prstGeom>
          <a:solidFill>
            <a:schemeClr val="accent2">
              <a:lumMod val="75000"/>
            </a:schemeClr>
          </a:solidFill>
        </p:spPr>
        <p:txBody>
          <a:bodyPr wrap="square" rtlCol="0">
            <a:spAutoFit/>
          </a:bodyPr>
          <a:lstStyle/>
          <a:p>
            <a:pPr algn="ctr"/>
            <a:r>
              <a:rPr lang="en-US" sz="2000" dirty="0"/>
              <a:t>Health benefit per $1,000</a:t>
            </a:r>
            <a:endParaRPr lang="en-US" dirty="0"/>
          </a:p>
        </p:txBody>
      </p:sp>
    </p:spTree>
    <p:extLst>
      <p:ext uri="{BB962C8B-B14F-4D97-AF65-F5344CB8AC3E}">
        <p14:creationId xmlns:p14="http://schemas.microsoft.com/office/powerpoint/2010/main" val="1979123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B6985053-7E98-4F77-B50E-EA87D037BD6D}"/>
              </a:ext>
            </a:extLst>
          </p:cNvPr>
          <p:cNvPicPr>
            <a:picLocks noChangeAspect="1"/>
          </p:cNvPicPr>
          <p:nvPr/>
        </p:nvPicPr>
        <p:blipFill>
          <a:blip r:embed="rId3"/>
          <a:stretch>
            <a:fillRect/>
          </a:stretch>
        </p:blipFill>
        <p:spPr bwMode="auto">
          <a:xfrm>
            <a:off x="5071968" y="4280934"/>
            <a:ext cx="1029247" cy="2058229"/>
          </a:xfrm>
          <a:prstGeom prst="rect">
            <a:avLst/>
          </a:prstGeom>
          <a:noFill/>
          <a:ln w="9525">
            <a:noFill/>
            <a:miter lim="800000"/>
            <a:headEnd/>
            <a:tailEnd/>
          </a:ln>
          <a:effectLst/>
        </p:spPr>
      </p:pic>
      <p:sp>
        <p:nvSpPr>
          <p:cNvPr id="22" name="TextBox 21">
            <a:extLst>
              <a:ext uri="{FF2B5EF4-FFF2-40B4-BE49-F238E27FC236}">
                <a16:creationId xmlns:a16="http://schemas.microsoft.com/office/drawing/2014/main" id="{419234BC-8B0D-4EAD-8FC6-970961D5DD95}"/>
              </a:ext>
            </a:extLst>
          </p:cNvPr>
          <p:cNvSpPr txBox="1"/>
          <p:nvPr/>
        </p:nvSpPr>
        <p:spPr>
          <a:xfrm>
            <a:off x="5078878" y="5443269"/>
            <a:ext cx="1029247" cy="523220"/>
          </a:xfrm>
          <a:prstGeom prst="rect">
            <a:avLst/>
          </a:prstGeom>
          <a:solidFill>
            <a:schemeClr val="accent1"/>
          </a:solidFill>
        </p:spPr>
        <p:txBody>
          <a:bodyPr wrap="square" rtlCol="0">
            <a:spAutoFit/>
          </a:bodyPr>
          <a:lstStyle/>
          <a:p>
            <a:pPr algn="ctr"/>
            <a:r>
              <a:rPr lang="en-US" sz="1400" b="1" dirty="0"/>
              <a:t>Individual counseling</a:t>
            </a:r>
          </a:p>
        </p:txBody>
      </p:sp>
      <p:sp>
        <p:nvSpPr>
          <p:cNvPr id="30" name="Arrow: Right 29">
            <a:extLst>
              <a:ext uri="{FF2B5EF4-FFF2-40B4-BE49-F238E27FC236}">
                <a16:creationId xmlns:a16="http://schemas.microsoft.com/office/drawing/2014/main" id="{CBEDD850-744E-4D56-8614-823610247DAD}"/>
              </a:ext>
            </a:extLst>
          </p:cNvPr>
          <p:cNvSpPr/>
          <p:nvPr/>
        </p:nvSpPr>
        <p:spPr bwMode="auto">
          <a:xfrm rot="11334097">
            <a:off x="3939358" y="2289664"/>
            <a:ext cx="1432653" cy="28006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Garamond" pitchFamily="18" charset="0"/>
            </a:endParaRPr>
          </a:p>
        </p:txBody>
      </p:sp>
      <p:sp>
        <p:nvSpPr>
          <p:cNvPr id="2" name="Title 1">
            <a:extLst>
              <a:ext uri="{FF2B5EF4-FFF2-40B4-BE49-F238E27FC236}">
                <a16:creationId xmlns:a16="http://schemas.microsoft.com/office/drawing/2014/main" id="{F0A895E8-01D1-441C-88C8-88BBF5935739}"/>
              </a:ext>
            </a:extLst>
          </p:cNvPr>
          <p:cNvSpPr>
            <a:spLocks noGrp="1"/>
          </p:cNvSpPr>
          <p:nvPr>
            <p:ph type="title"/>
          </p:nvPr>
        </p:nvSpPr>
        <p:spPr/>
        <p:txBody>
          <a:bodyPr/>
          <a:lstStyle/>
          <a:p>
            <a:r>
              <a:rPr lang="en-US" sz="3600" dirty="0">
                <a:solidFill>
                  <a:srgbClr val="FFFF00"/>
                </a:solidFill>
              </a:rPr>
              <a:t>Decomposing an intervention into its more CE and less CE variants</a:t>
            </a:r>
          </a:p>
        </p:txBody>
      </p:sp>
      <p:pic>
        <p:nvPicPr>
          <p:cNvPr id="4" name="Content Placeholder 3">
            <a:extLst>
              <a:ext uri="{FF2B5EF4-FFF2-40B4-BE49-F238E27FC236}">
                <a16:creationId xmlns:a16="http://schemas.microsoft.com/office/drawing/2014/main" id="{48A5A4AE-AF97-4E90-AC01-804F8F1D8A4C}"/>
              </a:ext>
            </a:extLst>
          </p:cNvPr>
          <p:cNvPicPr>
            <a:picLocks noGrp="1" noChangeAspect="1"/>
          </p:cNvPicPr>
          <p:nvPr>
            <p:ph idx="1"/>
          </p:nvPr>
        </p:nvPicPr>
        <p:blipFill>
          <a:blip r:embed="rId3"/>
          <a:stretch>
            <a:fillRect/>
          </a:stretch>
        </p:blipFill>
        <p:spPr>
          <a:xfrm>
            <a:off x="771681" y="2627020"/>
            <a:ext cx="1351338" cy="3668712"/>
          </a:xfrm>
          <a:prstGeom prst="rect">
            <a:avLst/>
          </a:prstGeom>
        </p:spPr>
      </p:pic>
      <p:pic>
        <p:nvPicPr>
          <p:cNvPr id="5" name="Content Placeholder 3">
            <a:extLst>
              <a:ext uri="{FF2B5EF4-FFF2-40B4-BE49-F238E27FC236}">
                <a16:creationId xmlns:a16="http://schemas.microsoft.com/office/drawing/2014/main" id="{255C0DE6-2991-405C-8545-20D9001C41AC}"/>
              </a:ext>
            </a:extLst>
          </p:cNvPr>
          <p:cNvPicPr>
            <a:picLocks noChangeAspect="1"/>
          </p:cNvPicPr>
          <p:nvPr/>
        </p:nvPicPr>
        <p:blipFill>
          <a:blip r:embed="rId3"/>
          <a:stretch>
            <a:fillRect/>
          </a:stretch>
        </p:blipFill>
        <p:spPr bwMode="auto">
          <a:xfrm>
            <a:off x="3368757" y="1763643"/>
            <a:ext cx="535652" cy="4648270"/>
          </a:xfrm>
          <a:prstGeom prst="rect">
            <a:avLst/>
          </a:prstGeom>
          <a:noFill/>
          <a:ln w="9525">
            <a:noFill/>
            <a:miter lim="800000"/>
            <a:headEnd/>
            <a:tailEnd/>
          </a:ln>
          <a:effectLst/>
        </p:spPr>
      </p:pic>
      <p:sp>
        <p:nvSpPr>
          <p:cNvPr id="10" name="TextBox 9">
            <a:extLst>
              <a:ext uri="{FF2B5EF4-FFF2-40B4-BE49-F238E27FC236}">
                <a16:creationId xmlns:a16="http://schemas.microsoft.com/office/drawing/2014/main" id="{2AA675BE-535F-4897-BEED-F2FFEE94FD25}"/>
              </a:ext>
            </a:extLst>
          </p:cNvPr>
          <p:cNvSpPr txBox="1"/>
          <p:nvPr/>
        </p:nvSpPr>
        <p:spPr>
          <a:xfrm>
            <a:off x="5203028" y="4502409"/>
            <a:ext cx="915555" cy="769441"/>
          </a:xfrm>
          <a:prstGeom prst="rect">
            <a:avLst/>
          </a:prstGeom>
          <a:noFill/>
        </p:spPr>
        <p:txBody>
          <a:bodyPr wrap="square" rtlCol="0">
            <a:spAutoFit/>
          </a:bodyPr>
          <a:lstStyle/>
          <a:p>
            <a:r>
              <a:rPr lang="en-US" sz="4400" b="1" dirty="0">
                <a:solidFill>
                  <a:schemeClr val="bg2"/>
                </a:solidFill>
              </a:rPr>
              <a:t>A’’</a:t>
            </a:r>
            <a:endParaRPr lang="en-US" sz="2400" b="1" dirty="0">
              <a:solidFill>
                <a:schemeClr val="bg2"/>
              </a:solidFill>
            </a:endParaRPr>
          </a:p>
        </p:txBody>
      </p:sp>
      <p:pic>
        <p:nvPicPr>
          <p:cNvPr id="13" name="Picture 12">
            <a:extLst>
              <a:ext uri="{FF2B5EF4-FFF2-40B4-BE49-F238E27FC236}">
                <a16:creationId xmlns:a16="http://schemas.microsoft.com/office/drawing/2014/main" id="{9DC7BE9F-27BE-423B-9092-50E3B8D60B67}"/>
              </a:ext>
            </a:extLst>
          </p:cNvPr>
          <p:cNvPicPr>
            <a:picLocks noChangeAspect="1"/>
          </p:cNvPicPr>
          <p:nvPr/>
        </p:nvPicPr>
        <p:blipFill>
          <a:blip r:embed="rId4"/>
          <a:stretch>
            <a:fillRect/>
          </a:stretch>
        </p:blipFill>
        <p:spPr>
          <a:xfrm>
            <a:off x="6937663" y="3656842"/>
            <a:ext cx="1117023" cy="2755071"/>
          </a:xfrm>
          <a:prstGeom prst="rect">
            <a:avLst/>
          </a:prstGeom>
        </p:spPr>
      </p:pic>
      <p:sp>
        <p:nvSpPr>
          <p:cNvPr id="14" name="TextBox 13">
            <a:extLst>
              <a:ext uri="{FF2B5EF4-FFF2-40B4-BE49-F238E27FC236}">
                <a16:creationId xmlns:a16="http://schemas.microsoft.com/office/drawing/2014/main" id="{6F9D0367-857F-40D3-B6FA-D165FACB40A0}"/>
              </a:ext>
            </a:extLst>
          </p:cNvPr>
          <p:cNvSpPr txBox="1"/>
          <p:nvPr/>
        </p:nvSpPr>
        <p:spPr>
          <a:xfrm>
            <a:off x="7178131" y="4181401"/>
            <a:ext cx="524196" cy="830997"/>
          </a:xfrm>
          <a:prstGeom prst="rect">
            <a:avLst/>
          </a:prstGeom>
          <a:noFill/>
        </p:spPr>
        <p:txBody>
          <a:bodyPr wrap="square" rtlCol="0">
            <a:spAutoFit/>
          </a:bodyPr>
          <a:lstStyle/>
          <a:p>
            <a:r>
              <a:rPr lang="en-US" sz="4800" b="1" dirty="0">
                <a:solidFill>
                  <a:srgbClr val="000000"/>
                </a:solidFill>
              </a:rPr>
              <a:t>B</a:t>
            </a:r>
          </a:p>
        </p:txBody>
      </p:sp>
      <p:sp>
        <p:nvSpPr>
          <p:cNvPr id="15" name="Arrow: Right 14">
            <a:extLst>
              <a:ext uri="{FF2B5EF4-FFF2-40B4-BE49-F238E27FC236}">
                <a16:creationId xmlns:a16="http://schemas.microsoft.com/office/drawing/2014/main" id="{3B347E5C-4B32-4CCC-B12D-39128A0504AC}"/>
              </a:ext>
            </a:extLst>
          </p:cNvPr>
          <p:cNvSpPr/>
          <p:nvPr/>
        </p:nvSpPr>
        <p:spPr bwMode="auto">
          <a:xfrm>
            <a:off x="2396580" y="4857750"/>
            <a:ext cx="771925" cy="46607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Garamond" pitchFamily="18" charset="0"/>
            </a:endParaRPr>
          </a:p>
        </p:txBody>
      </p:sp>
      <p:sp>
        <p:nvSpPr>
          <p:cNvPr id="16" name="TextBox 15">
            <a:extLst>
              <a:ext uri="{FF2B5EF4-FFF2-40B4-BE49-F238E27FC236}">
                <a16:creationId xmlns:a16="http://schemas.microsoft.com/office/drawing/2014/main" id="{8E082082-B905-48ED-8178-203587DB3ED4}"/>
              </a:ext>
            </a:extLst>
          </p:cNvPr>
          <p:cNvSpPr txBox="1"/>
          <p:nvPr/>
        </p:nvSpPr>
        <p:spPr>
          <a:xfrm>
            <a:off x="4162509" y="4725119"/>
            <a:ext cx="636068" cy="769441"/>
          </a:xfrm>
          <a:prstGeom prst="rect">
            <a:avLst/>
          </a:prstGeom>
          <a:noFill/>
        </p:spPr>
        <p:txBody>
          <a:bodyPr wrap="square" rtlCol="0">
            <a:spAutoFit/>
          </a:bodyPr>
          <a:lstStyle/>
          <a:p>
            <a:r>
              <a:rPr lang="en-US" sz="4400" b="1" dirty="0"/>
              <a:t>+</a:t>
            </a:r>
            <a:endParaRPr lang="en-US" b="1" dirty="0"/>
          </a:p>
        </p:txBody>
      </p:sp>
      <p:cxnSp>
        <p:nvCxnSpPr>
          <p:cNvPr id="18" name="Straight Connector 17">
            <a:extLst>
              <a:ext uri="{FF2B5EF4-FFF2-40B4-BE49-F238E27FC236}">
                <a16:creationId xmlns:a16="http://schemas.microsoft.com/office/drawing/2014/main" id="{5B284111-A647-461A-B029-4CB8F07C4C31}"/>
              </a:ext>
            </a:extLst>
          </p:cNvPr>
          <p:cNvCxnSpPr>
            <a:cxnSpLocks/>
          </p:cNvCxnSpPr>
          <p:nvPr/>
        </p:nvCxnSpPr>
        <p:spPr bwMode="auto">
          <a:xfrm flipV="1">
            <a:off x="742950" y="2628902"/>
            <a:ext cx="3171824" cy="14490"/>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48FD23F5-821A-4334-988B-A4BE022AD8BE}"/>
              </a:ext>
            </a:extLst>
          </p:cNvPr>
          <p:cNvCxnSpPr>
            <a:cxnSpLocks/>
          </p:cNvCxnSpPr>
          <p:nvPr/>
        </p:nvCxnSpPr>
        <p:spPr bwMode="auto">
          <a:xfrm flipH="1">
            <a:off x="5055032" y="4255795"/>
            <a:ext cx="2999655" cy="10283"/>
          </a:xfrm>
          <a:prstGeom prst="line">
            <a:avLst/>
          </a:prstGeom>
          <a:solidFill>
            <a:schemeClr val="accent1"/>
          </a:solidFill>
          <a:ln w="31750" cap="flat" cmpd="sng" algn="ctr">
            <a:solidFill>
              <a:schemeClr val="tx1"/>
            </a:solidFill>
            <a:prstDash val="solid"/>
            <a:round/>
            <a:headEnd type="none" w="med" len="med"/>
            <a:tailEnd type="none" w="med" len="med"/>
          </a:ln>
          <a:effectLst/>
        </p:spPr>
      </p:cxnSp>
      <p:sp>
        <p:nvSpPr>
          <p:cNvPr id="24" name="Oval 23">
            <a:extLst>
              <a:ext uri="{FF2B5EF4-FFF2-40B4-BE49-F238E27FC236}">
                <a16:creationId xmlns:a16="http://schemas.microsoft.com/office/drawing/2014/main" id="{78F8AA42-8E8E-4B8F-A38C-12D4B5565653}"/>
              </a:ext>
            </a:extLst>
          </p:cNvPr>
          <p:cNvSpPr/>
          <p:nvPr/>
        </p:nvSpPr>
        <p:spPr bwMode="auto">
          <a:xfrm>
            <a:off x="5261753" y="2036762"/>
            <a:ext cx="1434234" cy="121326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Garamond" pitchFamily="18" charset="0"/>
              </a:rPr>
              <a:t>Added health benefit</a:t>
            </a:r>
          </a:p>
        </p:txBody>
      </p:sp>
      <p:sp>
        <p:nvSpPr>
          <p:cNvPr id="27" name="Arrow: Right 26">
            <a:extLst>
              <a:ext uri="{FF2B5EF4-FFF2-40B4-BE49-F238E27FC236}">
                <a16:creationId xmlns:a16="http://schemas.microsoft.com/office/drawing/2014/main" id="{4E5BA0D7-9E79-4930-B6D7-9C8A14178058}"/>
              </a:ext>
            </a:extLst>
          </p:cNvPr>
          <p:cNvSpPr/>
          <p:nvPr/>
        </p:nvSpPr>
        <p:spPr bwMode="auto">
          <a:xfrm rot="2921378">
            <a:off x="6240020" y="3383832"/>
            <a:ext cx="1028700" cy="22424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Garamond" pitchFamily="18" charset="0"/>
            </a:endParaRPr>
          </a:p>
        </p:txBody>
      </p:sp>
      <p:sp>
        <p:nvSpPr>
          <p:cNvPr id="32" name="TextBox 31">
            <a:extLst>
              <a:ext uri="{FF2B5EF4-FFF2-40B4-BE49-F238E27FC236}">
                <a16:creationId xmlns:a16="http://schemas.microsoft.com/office/drawing/2014/main" id="{C150C737-9A87-441F-B4BE-52A3C0667890}"/>
              </a:ext>
            </a:extLst>
          </p:cNvPr>
          <p:cNvSpPr txBox="1"/>
          <p:nvPr/>
        </p:nvSpPr>
        <p:spPr>
          <a:xfrm>
            <a:off x="5059740" y="4277166"/>
            <a:ext cx="1029247" cy="2123658"/>
          </a:xfrm>
          <a:prstGeom prst="rect">
            <a:avLst/>
          </a:prstGeom>
          <a:solidFill>
            <a:schemeClr val="bg2"/>
          </a:solidFill>
        </p:spPr>
        <p:txBody>
          <a:bodyPr wrap="square" rtlCol="0">
            <a:spAutoFit/>
          </a:bodyPr>
          <a:lstStyle/>
          <a:p>
            <a:pPr algn="ctr"/>
            <a:r>
              <a:rPr lang="en-US" sz="2400" dirty="0"/>
              <a:t>A’’ </a:t>
            </a:r>
          </a:p>
          <a:p>
            <a:pPr algn="ctr"/>
            <a:endParaRPr lang="en-US" dirty="0"/>
          </a:p>
          <a:p>
            <a:pPr algn="ctr"/>
            <a:r>
              <a:rPr lang="en-US" dirty="0"/>
              <a:t>removed </a:t>
            </a:r>
          </a:p>
          <a:p>
            <a:pPr algn="ctr"/>
            <a:endParaRPr lang="en-US" dirty="0"/>
          </a:p>
          <a:p>
            <a:pPr algn="ctr"/>
            <a:r>
              <a:rPr lang="en-US" dirty="0"/>
              <a:t>from </a:t>
            </a:r>
          </a:p>
          <a:p>
            <a:pPr algn="ctr"/>
            <a:endParaRPr lang="en-US" dirty="0"/>
          </a:p>
          <a:p>
            <a:pPr algn="ctr"/>
            <a:r>
              <a:rPr lang="en-US" dirty="0"/>
              <a:t>portfolio </a:t>
            </a:r>
          </a:p>
        </p:txBody>
      </p:sp>
      <p:sp>
        <p:nvSpPr>
          <p:cNvPr id="33" name="Rectangle 32">
            <a:extLst>
              <a:ext uri="{FF2B5EF4-FFF2-40B4-BE49-F238E27FC236}">
                <a16:creationId xmlns:a16="http://schemas.microsoft.com/office/drawing/2014/main" id="{8FA13520-FBDB-4679-AD8C-D5AA72712624}"/>
              </a:ext>
            </a:extLst>
          </p:cNvPr>
          <p:cNvSpPr/>
          <p:nvPr/>
        </p:nvSpPr>
        <p:spPr>
          <a:xfrm>
            <a:off x="1079769" y="3288906"/>
            <a:ext cx="646331"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A</a:t>
            </a:r>
          </a:p>
        </p:txBody>
      </p:sp>
      <p:sp>
        <p:nvSpPr>
          <p:cNvPr id="34" name="Rectangle 33">
            <a:extLst>
              <a:ext uri="{FF2B5EF4-FFF2-40B4-BE49-F238E27FC236}">
                <a16:creationId xmlns:a16="http://schemas.microsoft.com/office/drawing/2014/main" id="{730DF60D-8B07-456A-B1F1-5CFB32A52284}"/>
              </a:ext>
            </a:extLst>
          </p:cNvPr>
          <p:cNvSpPr/>
          <p:nvPr/>
        </p:nvSpPr>
        <p:spPr>
          <a:xfrm>
            <a:off x="3350824" y="2950305"/>
            <a:ext cx="685701" cy="769441"/>
          </a:xfrm>
          <a:prstGeom prst="rect">
            <a:avLst/>
          </a:prstGeom>
        </p:spPr>
        <p:txBody>
          <a:bodyPr wrap="none">
            <a:spAutoFit/>
          </a:bodyPr>
          <a:lstStyle/>
          <a:p>
            <a:r>
              <a:rPr lang="en-US" sz="4400" b="1" spc="50" dirty="0">
                <a:ln w="0"/>
                <a:solidFill>
                  <a:schemeClr val="bg2"/>
                </a:solidFill>
                <a:effectLst>
                  <a:innerShdw blurRad="63500" dist="50800" dir="13500000">
                    <a:srgbClr val="000000">
                      <a:alpha val="50000"/>
                    </a:srgbClr>
                  </a:innerShdw>
                </a:effectLst>
              </a:rPr>
              <a:t>A’</a:t>
            </a:r>
            <a:endParaRPr lang="en-US" sz="4400" dirty="0"/>
          </a:p>
        </p:txBody>
      </p:sp>
      <p:sp>
        <p:nvSpPr>
          <p:cNvPr id="3" name="TextBox 2">
            <a:extLst>
              <a:ext uri="{FF2B5EF4-FFF2-40B4-BE49-F238E27FC236}">
                <a16:creationId xmlns:a16="http://schemas.microsoft.com/office/drawing/2014/main" id="{F7D6D9EE-B647-4C3A-BE1C-37BF59E8BA9F}"/>
              </a:ext>
            </a:extLst>
          </p:cNvPr>
          <p:cNvSpPr txBox="1"/>
          <p:nvPr/>
        </p:nvSpPr>
        <p:spPr>
          <a:xfrm>
            <a:off x="882823" y="4813788"/>
            <a:ext cx="1077558" cy="553998"/>
          </a:xfrm>
          <a:prstGeom prst="rect">
            <a:avLst/>
          </a:prstGeom>
          <a:solidFill>
            <a:schemeClr val="accent1"/>
          </a:solidFill>
        </p:spPr>
        <p:txBody>
          <a:bodyPr wrap="square" rtlCol="0">
            <a:spAutoFit/>
          </a:bodyPr>
          <a:lstStyle/>
          <a:p>
            <a:pPr algn="ctr"/>
            <a:r>
              <a:rPr lang="en-US" sz="1500" b="1" dirty="0"/>
              <a:t>Generic counseling</a:t>
            </a:r>
          </a:p>
        </p:txBody>
      </p:sp>
      <p:sp>
        <p:nvSpPr>
          <p:cNvPr id="21" name="TextBox 20">
            <a:extLst>
              <a:ext uri="{FF2B5EF4-FFF2-40B4-BE49-F238E27FC236}">
                <a16:creationId xmlns:a16="http://schemas.microsoft.com/office/drawing/2014/main" id="{F59B04D2-D1D7-4F0C-9144-807B2FED5E7F}"/>
              </a:ext>
            </a:extLst>
          </p:cNvPr>
          <p:cNvSpPr txBox="1"/>
          <p:nvPr/>
        </p:nvSpPr>
        <p:spPr>
          <a:xfrm>
            <a:off x="3124090" y="5464293"/>
            <a:ext cx="1077558" cy="553998"/>
          </a:xfrm>
          <a:prstGeom prst="rect">
            <a:avLst/>
          </a:prstGeom>
          <a:solidFill>
            <a:schemeClr val="accent1"/>
          </a:solidFill>
        </p:spPr>
        <p:txBody>
          <a:bodyPr wrap="square" rtlCol="0">
            <a:spAutoFit/>
          </a:bodyPr>
          <a:lstStyle/>
          <a:p>
            <a:r>
              <a:rPr lang="en-US" sz="1500" b="1" dirty="0"/>
              <a:t>Group counseling</a:t>
            </a:r>
          </a:p>
        </p:txBody>
      </p:sp>
    </p:spTree>
    <p:extLst>
      <p:ext uri="{BB962C8B-B14F-4D97-AF65-F5344CB8AC3E}">
        <p14:creationId xmlns:p14="http://schemas.microsoft.com/office/powerpoint/2010/main" val="72347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4" grpId="0"/>
      <p:bldP spid="24" grpId="0" animBg="1"/>
      <p:bldP spid="27"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166" y="-1438"/>
            <a:ext cx="8229600" cy="1143000"/>
          </a:xfrm>
        </p:spPr>
        <p:txBody>
          <a:bodyPr/>
          <a:lstStyle/>
          <a:p>
            <a:r>
              <a:rPr lang="en-US" dirty="0">
                <a:solidFill>
                  <a:srgbClr val="FFFF00"/>
                </a:solidFill>
              </a:rPr>
              <a:t>Introducing an option </a:t>
            </a:r>
            <a:br>
              <a:rPr lang="en-US" dirty="0">
                <a:solidFill>
                  <a:srgbClr val="FFFF00"/>
                </a:solidFill>
              </a:rPr>
            </a:br>
            <a:r>
              <a:rPr lang="en-US" dirty="0">
                <a:solidFill>
                  <a:srgbClr val="FFFF00"/>
                </a:solidFill>
              </a:rPr>
              <a:t>in the SW quadrant</a:t>
            </a:r>
          </a:p>
        </p:txBody>
      </p:sp>
      <p:sp>
        <p:nvSpPr>
          <p:cNvPr id="7" name="Rectangle 6"/>
          <p:cNvSpPr/>
          <p:nvPr/>
        </p:nvSpPr>
        <p:spPr>
          <a:xfrm>
            <a:off x="298753" y="6109063"/>
            <a:ext cx="8305800" cy="58477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00"/>
                </a:solidFill>
                <a:effectLst/>
                <a:uLnTx/>
                <a:uFillTx/>
                <a:latin typeface="Garamond" pitchFamily="18" charset="0"/>
                <a:ea typeface="+mn-ea"/>
                <a:cs typeface="+mn-cs"/>
              </a:rPr>
              <a:t>Adapted from: Anthony J Culyer, “Cost-effectiveness thresholds in health care: a bookshelf guide to their meaning and use”, Universities of Toronto and York, 2015</a:t>
            </a:r>
          </a:p>
        </p:txBody>
      </p:sp>
      <p:grpSp>
        <p:nvGrpSpPr>
          <p:cNvPr id="3" name="Group 4"/>
          <p:cNvGrpSpPr>
            <a:grpSpLocks noChangeAspect="1"/>
          </p:cNvGrpSpPr>
          <p:nvPr/>
        </p:nvGrpSpPr>
        <p:grpSpPr bwMode="auto">
          <a:xfrm>
            <a:off x="61421" y="1141562"/>
            <a:ext cx="8780463" cy="4765675"/>
            <a:chOff x="67" y="685"/>
            <a:chExt cx="5531" cy="3002"/>
          </a:xfrm>
          <a:solidFill>
            <a:schemeClr val="tx2">
              <a:lumMod val="50000"/>
            </a:schemeClr>
          </a:solidFill>
        </p:grpSpPr>
        <p:sp>
          <p:nvSpPr>
            <p:cNvPr id="4" name="AutoShape 3"/>
            <p:cNvSpPr>
              <a:spLocks noChangeAspect="1" noChangeArrowheads="1" noTextEdit="1"/>
            </p:cNvSpPr>
            <p:nvPr/>
          </p:nvSpPr>
          <p:spPr bwMode="auto">
            <a:xfrm>
              <a:off x="144" y="685"/>
              <a:ext cx="5454" cy="30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aramond" pitchFamily="18" charset="0"/>
                <a:ea typeface="+mn-ea"/>
                <a:cs typeface="+mn-cs"/>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 y="687"/>
              <a:ext cx="5468" cy="3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5" name="TextBox 4">
            <a:extLst>
              <a:ext uri="{FF2B5EF4-FFF2-40B4-BE49-F238E27FC236}">
                <a16:creationId xmlns:a16="http://schemas.microsoft.com/office/drawing/2014/main" id="{4CCB02DD-264F-4238-81A0-DCC177B768C5}"/>
              </a:ext>
            </a:extLst>
          </p:cNvPr>
          <p:cNvSpPr txBox="1"/>
          <p:nvPr/>
        </p:nvSpPr>
        <p:spPr>
          <a:xfrm>
            <a:off x="2700646" y="1795197"/>
            <a:ext cx="1706880" cy="830997"/>
          </a:xfrm>
          <a:prstGeom prst="rect">
            <a:avLst/>
          </a:prstGeom>
          <a:solidFill>
            <a:schemeClr val="accent2">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Garamond"/>
                <a:ea typeface="+mn-ea"/>
                <a:cs typeface="+mn-cs"/>
              </a:rPr>
              <a:t>Inside the plan</a:t>
            </a:r>
          </a:p>
        </p:txBody>
      </p:sp>
      <p:sp>
        <p:nvSpPr>
          <p:cNvPr id="8" name="TextBox 7">
            <a:extLst>
              <a:ext uri="{FF2B5EF4-FFF2-40B4-BE49-F238E27FC236}">
                <a16:creationId xmlns:a16="http://schemas.microsoft.com/office/drawing/2014/main" id="{3070B6B6-F41B-4201-87D5-39629F0A83FF}"/>
              </a:ext>
            </a:extLst>
          </p:cNvPr>
          <p:cNvSpPr txBox="1"/>
          <p:nvPr/>
        </p:nvSpPr>
        <p:spPr>
          <a:xfrm>
            <a:off x="4665965" y="1869063"/>
            <a:ext cx="1807029" cy="830997"/>
          </a:xfrm>
          <a:prstGeom prst="rect">
            <a:avLst/>
          </a:prstGeom>
          <a:solidFill>
            <a:schemeClr val="accent2">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Garamond"/>
                <a:ea typeface="+mn-ea"/>
                <a:cs typeface="+mn-cs"/>
              </a:rPr>
              <a:t>Outside the plan</a:t>
            </a:r>
          </a:p>
        </p:txBody>
      </p:sp>
      <p:sp>
        <p:nvSpPr>
          <p:cNvPr id="9" name="TextBox 8">
            <a:extLst>
              <a:ext uri="{FF2B5EF4-FFF2-40B4-BE49-F238E27FC236}">
                <a16:creationId xmlns:a16="http://schemas.microsoft.com/office/drawing/2014/main" id="{E0D63616-F46E-4B27-8891-D27D575A77D1}"/>
              </a:ext>
            </a:extLst>
          </p:cNvPr>
          <p:cNvSpPr txBox="1"/>
          <p:nvPr/>
        </p:nvSpPr>
        <p:spPr>
          <a:xfrm>
            <a:off x="3882194" y="5537905"/>
            <a:ext cx="1567543" cy="369332"/>
          </a:xfrm>
          <a:prstGeom prst="rect">
            <a:avLst/>
          </a:prstGeom>
          <a:solidFill>
            <a:schemeClr val="accent2">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aramond"/>
                <a:ea typeface="+mn-ea"/>
                <a:cs typeface="+mn-cs"/>
              </a:rPr>
              <a:t>Budget limit</a:t>
            </a:r>
          </a:p>
        </p:txBody>
      </p:sp>
      <p:sp>
        <p:nvSpPr>
          <p:cNvPr id="10" name="TextBox 9">
            <a:extLst>
              <a:ext uri="{FF2B5EF4-FFF2-40B4-BE49-F238E27FC236}">
                <a16:creationId xmlns:a16="http://schemas.microsoft.com/office/drawing/2014/main" id="{DBEF1F1D-E2D9-4733-8547-4CC2067F4538}"/>
              </a:ext>
            </a:extLst>
          </p:cNvPr>
          <p:cNvSpPr txBox="1"/>
          <p:nvPr/>
        </p:nvSpPr>
        <p:spPr>
          <a:xfrm>
            <a:off x="5965371" y="5233148"/>
            <a:ext cx="1807029" cy="369332"/>
          </a:xfrm>
          <a:prstGeom prst="rect">
            <a:avLst/>
          </a:prstGeom>
          <a:solidFill>
            <a:schemeClr val="accent2">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aramond"/>
                <a:ea typeface="+mn-ea"/>
                <a:cs typeface="+mn-cs"/>
              </a:rPr>
              <a:t>Plan expenditures</a:t>
            </a:r>
          </a:p>
        </p:txBody>
      </p:sp>
      <p:sp>
        <p:nvSpPr>
          <p:cNvPr id="18" name="TextBox 17">
            <a:extLst>
              <a:ext uri="{FF2B5EF4-FFF2-40B4-BE49-F238E27FC236}">
                <a16:creationId xmlns:a16="http://schemas.microsoft.com/office/drawing/2014/main" id="{12935715-28B9-4A7D-9A09-AF218F27FD6C}"/>
              </a:ext>
            </a:extLst>
          </p:cNvPr>
          <p:cNvSpPr txBox="1"/>
          <p:nvPr/>
        </p:nvSpPr>
        <p:spPr>
          <a:xfrm rot="16200000">
            <a:off x="-329055" y="3335457"/>
            <a:ext cx="3085817" cy="400110"/>
          </a:xfrm>
          <a:prstGeom prst="rect">
            <a:avLst/>
          </a:prstGeom>
          <a:solidFill>
            <a:schemeClr val="accent2">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Garamond"/>
                <a:ea typeface="+mn-ea"/>
                <a:cs typeface="+mn-cs"/>
              </a:rPr>
              <a:t>Health benefit per $1,000</a:t>
            </a:r>
            <a:endParaRPr kumimoji="0" lang="en-US" sz="1800" b="0" i="0" u="none" strike="noStrike" kern="1200" cap="none" spc="0" normalizeH="0" baseline="0" noProof="0" dirty="0">
              <a:ln>
                <a:noFill/>
              </a:ln>
              <a:solidFill>
                <a:srgbClr val="FFFFFF"/>
              </a:solidFill>
              <a:effectLst/>
              <a:uLnTx/>
              <a:uFillTx/>
              <a:latin typeface="Garamond"/>
              <a:ea typeface="+mn-ea"/>
              <a:cs typeface="+mn-cs"/>
            </a:endParaRPr>
          </a:p>
        </p:txBody>
      </p:sp>
      <p:pic>
        <p:nvPicPr>
          <p:cNvPr id="14" name="Content Placeholder 3">
            <a:extLst>
              <a:ext uri="{FF2B5EF4-FFF2-40B4-BE49-F238E27FC236}">
                <a16:creationId xmlns:a16="http://schemas.microsoft.com/office/drawing/2014/main" id="{1B25AA89-0289-4C13-984F-7ABAB9C3E7AE}"/>
              </a:ext>
            </a:extLst>
          </p:cNvPr>
          <p:cNvPicPr>
            <a:picLocks noChangeAspect="1"/>
          </p:cNvPicPr>
          <p:nvPr/>
        </p:nvPicPr>
        <p:blipFill>
          <a:blip r:embed="rId4"/>
          <a:stretch>
            <a:fillRect/>
          </a:stretch>
        </p:blipFill>
        <p:spPr bwMode="auto">
          <a:xfrm>
            <a:off x="2935685" y="3143249"/>
            <a:ext cx="93589" cy="1874099"/>
          </a:xfrm>
          <a:prstGeom prst="rect">
            <a:avLst/>
          </a:prstGeom>
          <a:noFill/>
          <a:ln w="9525">
            <a:noFill/>
            <a:miter lim="800000"/>
            <a:headEnd/>
            <a:tailEnd/>
          </a:ln>
          <a:effectLst/>
        </p:spPr>
      </p:pic>
      <p:sp>
        <p:nvSpPr>
          <p:cNvPr id="6" name="TextBox 5">
            <a:extLst>
              <a:ext uri="{FF2B5EF4-FFF2-40B4-BE49-F238E27FC236}">
                <a16:creationId xmlns:a16="http://schemas.microsoft.com/office/drawing/2014/main" id="{55580879-119C-455D-901F-7E84AE1CF3AE}"/>
              </a:ext>
            </a:extLst>
          </p:cNvPr>
          <p:cNvSpPr txBox="1"/>
          <p:nvPr/>
        </p:nvSpPr>
        <p:spPr>
          <a:xfrm flipH="1">
            <a:off x="2801914" y="4333431"/>
            <a:ext cx="6167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Garamond"/>
                <a:ea typeface="+mn-ea"/>
                <a:cs typeface="+mn-cs"/>
              </a:rPr>
              <a:t>A’</a:t>
            </a:r>
            <a:endParaRPr kumimoji="0" lang="en-US" sz="1800" b="1" i="0" u="none" strike="noStrike" kern="1200" cap="none" spc="0" normalizeH="0" baseline="0" noProof="0" dirty="0">
              <a:ln>
                <a:noFill/>
              </a:ln>
              <a:solidFill>
                <a:srgbClr val="FFFF00"/>
              </a:solidFill>
              <a:effectLst/>
              <a:uLnTx/>
              <a:uFillTx/>
              <a:latin typeface="Garamond"/>
              <a:ea typeface="+mn-ea"/>
              <a:cs typeface="+mn-cs"/>
            </a:endParaRPr>
          </a:p>
        </p:txBody>
      </p:sp>
      <p:pic>
        <p:nvPicPr>
          <p:cNvPr id="16" name="Picture 15">
            <a:extLst>
              <a:ext uri="{FF2B5EF4-FFF2-40B4-BE49-F238E27FC236}">
                <a16:creationId xmlns:a16="http://schemas.microsoft.com/office/drawing/2014/main" id="{AD52BD31-23CA-4CB8-9010-68B5BC717831}"/>
              </a:ext>
            </a:extLst>
          </p:cNvPr>
          <p:cNvPicPr>
            <a:picLocks noChangeAspect="1"/>
          </p:cNvPicPr>
          <p:nvPr/>
        </p:nvPicPr>
        <p:blipFill>
          <a:blip r:embed="rId5"/>
          <a:stretch>
            <a:fillRect/>
          </a:stretch>
        </p:blipFill>
        <p:spPr>
          <a:xfrm>
            <a:off x="4145131" y="3979407"/>
            <a:ext cx="306522" cy="1099014"/>
          </a:xfrm>
          <a:prstGeom prst="rect">
            <a:avLst/>
          </a:prstGeom>
        </p:spPr>
      </p:pic>
      <p:sp>
        <p:nvSpPr>
          <p:cNvPr id="11" name="TextBox 10">
            <a:extLst>
              <a:ext uri="{FF2B5EF4-FFF2-40B4-BE49-F238E27FC236}">
                <a16:creationId xmlns:a16="http://schemas.microsoft.com/office/drawing/2014/main" id="{7EE2A027-E922-49F8-8581-3E7983825F26}"/>
              </a:ext>
            </a:extLst>
          </p:cNvPr>
          <p:cNvSpPr txBox="1"/>
          <p:nvPr/>
        </p:nvSpPr>
        <p:spPr>
          <a:xfrm>
            <a:off x="4118367" y="4370950"/>
            <a:ext cx="360050" cy="461665"/>
          </a:xfrm>
          <a:prstGeom prst="rect">
            <a:avLst/>
          </a:prstGeom>
          <a:noFill/>
        </p:spPr>
        <p:txBody>
          <a:bodyPr wrap="square" rtlCol="0">
            <a:spAutoFit/>
          </a:bodyPr>
          <a:lstStyle/>
          <a:p>
            <a:r>
              <a:rPr lang="en-US" sz="2400" b="1" dirty="0">
                <a:solidFill>
                  <a:srgbClr val="FFFF00"/>
                </a:solidFill>
              </a:rPr>
              <a:t>B</a:t>
            </a:r>
          </a:p>
        </p:txBody>
      </p:sp>
    </p:spTree>
    <p:extLst>
      <p:ext uri="{BB962C8B-B14F-4D97-AF65-F5344CB8AC3E}">
        <p14:creationId xmlns:p14="http://schemas.microsoft.com/office/powerpoint/2010/main" val="3570122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1EA30-BC59-4B29-9F54-8BC90211807A}"/>
              </a:ext>
            </a:extLst>
          </p:cNvPr>
          <p:cNvSpPr>
            <a:spLocks noGrp="1"/>
          </p:cNvSpPr>
          <p:nvPr>
            <p:ph type="title"/>
          </p:nvPr>
        </p:nvSpPr>
        <p:spPr>
          <a:xfrm>
            <a:off x="457200" y="94434"/>
            <a:ext cx="8229600" cy="1143000"/>
          </a:xfrm>
        </p:spPr>
        <p:txBody>
          <a:bodyPr/>
          <a:lstStyle/>
          <a:p>
            <a:r>
              <a:rPr lang="en-US" dirty="0">
                <a:solidFill>
                  <a:srgbClr val="FFFF00"/>
                </a:solidFill>
              </a:rPr>
              <a:t>Problem of incentives</a:t>
            </a:r>
          </a:p>
        </p:txBody>
      </p:sp>
      <p:sp>
        <p:nvSpPr>
          <p:cNvPr id="4" name="Title 1">
            <a:extLst>
              <a:ext uri="{FF2B5EF4-FFF2-40B4-BE49-F238E27FC236}">
                <a16:creationId xmlns:a16="http://schemas.microsoft.com/office/drawing/2014/main" id="{8899FBA7-30E4-49E9-B8FC-E528678D9004}"/>
              </a:ext>
            </a:extLst>
          </p:cNvPr>
          <p:cNvSpPr txBox="1">
            <a:spLocks/>
          </p:cNvSpPr>
          <p:nvPr/>
        </p:nvSpPr>
        <p:spPr bwMode="auto">
          <a:xfrm>
            <a:off x="387531" y="5182689"/>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rgbClr val="FFFF00"/>
                </a:solidFill>
              </a:rPr>
              <a:t>Next slide shows an ad that is currently running in a parallel universe . . .</a:t>
            </a:r>
          </a:p>
        </p:txBody>
      </p:sp>
      <p:pic>
        <p:nvPicPr>
          <p:cNvPr id="17410" name="Picture 2" descr="Do we live in one of many Parallel Universes?">
            <a:extLst>
              <a:ext uri="{FF2B5EF4-FFF2-40B4-BE49-F238E27FC236}">
                <a16:creationId xmlns:a16="http://schemas.microsoft.com/office/drawing/2014/main" id="{7ED2EF10-3990-44F5-BAB9-36CFED5709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351" y="1375718"/>
            <a:ext cx="7016250" cy="3678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618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7329D3-4784-4EA8-ADF9-23E43122BCFF}"/>
              </a:ext>
            </a:extLst>
          </p:cNvPr>
          <p:cNvSpPr>
            <a:spLocks noGrp="1"/>
          </p:cNvSpPr>
          <p:nvPr>
            <p:ph idx="1"/>
          </p:nvPr>
        </p:nvSpPr>
        <p:spPr>
          <a:xfrm>
            <a:off x="457200" y="1417638"/>
            <a:ext cx="8355874" cy="5331505"/>
          </a:xfrm>
          <a:effectLst>
            <a:outerShdw blurRad="50800" dist="38100" dir="18900000" algn="bl" rotWithShape="0">
              <a:prstClr val="black">
                <a:alpha val="40000"/>
              </a:prstClr>
            </a:outerShdw>
          </a:effectLst>
          <a:scene3d>
            <a:camera prst="orthographicFront"/>
            <a:lightRig rig="threePt" dir="t"/>
          </a:scene3d>
          <a:sp3d>
            <a:bevelT/>
          </a:sp3d>
        </p:spPr>
        <p:txBody>
          <a:bodyPr/>
          <a:lstStyle/>
          <a:p>
            <a:pPr marL="0" indent="0" algn="ctr">
              <a:buNone/>
            </a:pPr>
            <a:endParaRPr lang="en-US" dirty="0">
              <a:solidFill>
                <a:srgbClr val="FFFF00"/>
              </a:solidFill>
            </a:endParaRPr>
          </a:p>
          <a:p>
            <a:pPr marL="0" indent="0" algn="ctr">
              <a:buNone/>
            </a:pPr>
            <a:endParaRPr lang="en-US" dirty="0">
              <a:solidFill>
                <a:srgbClr val="FFFF00"/>
              </a:solidFill>
            </a:endParaRPr>
          </a:p>
          <a:p>
            <a:pPr marL="0" indent="0" algn="ctr">
              <a:buNone/>
            </a:pPr>
            <a:endParaRPr lang="en-US" dirty="0">
              <a:solidFill>
                <a:srgbClr val="FFFF00"/>
              </a:solidFill>
            </a:endParaRPr>
          </a:p>
          <a:p>
            <a:pPr marL="0" indent="0" algn="ctr">
              <a:buNone/>
            </a:pPr>
            <a:endParaRPr lang="en-US" dirty="0">
              <a:solidFill>
                <a:srgbClr val="FFFF00"/>
              </a:solidFill>
            </a:endParaRPr>
          </a:p>
          <a:p>
            <a:pPr marL="0" indent="0" algn="ctr">
              <a:buNone/>
            </a:pPr>
            <a:endParaRPr lang="en-US" dirty="0">
              <a:solidFill>
                <a:srgbClr val="FFFF00"/>
              </a:solidFill>
            </a:endParaRPr>
          </a:p>
          <a:p>
            <a:pPr marL="0" indent="0" algn="ctr">
              <a:buNone/>
            </a:pPr>
            <a:endParaRPr lang="en-US" dirty="0">
              <a:solidFill>
                <a:srgbClr val="FFFF00"/>
              </a:solidFill>
              <a:latin typeface="Utsaah" panose="020B0502040204020203" pitchFamily="34" charset="0"/>
              <a:cs typeface="Utsaah" panose="020B0502040204020203" pitchFamily="34" charset="0"/>
            </a:endParaRPr>
          </a:p>
          <a:p>
            <a:pPr marL="0" indent="0" algn="ctr">
              <a:buNone/>
            </a:pPr>
            <a:r>
              <a:rPr lang="en-US" sz="3600" dirty="0">
                <a:solidFill>
                  <a:srgbClr val="FFFF00"/>
                </a:solidFill>
                <a:latin typeface="Utsaah" panose="020B0502040204020203" pitchFamily="34" charset="0"/>
                <a:cs typeface="Utsaah" panose="020B0502040204020203" pitchFamily="34" charset="0"/>
              </a:rPr>
              <a:t>Only 8% more heart attacks than the other leading statin and 53% cheaper! Talk to </a:t>
            </a:r>
            <a:r>
              <a:rPr lang="en-US" sz="3600" i="1" u="sng" dirty="0">
                <a:solidFill>
                  <a:srgbClr val="FFFF00"/>
                </a:solidFill>
                <a:latin typeface="Utsaah" panose="020B0502040204020203" pitchFamily="34" charset="0"/>
                <a:cs typeface="Utsaah" panose="020B0502040204020203" pitchFamily="34" charset="0"/>
              </a:rPr>
              <a:t>your</a:t>
            </a:r>
            <a:r>
              <a:rPr lang="en-US" sz="3600" dirty="0">
                <a:solidFill>
                  <a:srgbClr val="FFFF00"/>
                </a:solidFill>
                <a:latin typeface="Utsaah" panose="020B0502040204020203" pitchFamily="34" charset="0"/>
                <a:cs typeface="Utsaah" panose="020B0502040204020203" pitchFamily="34" charset="0"/>
              </a:rPr>
              <a:t> doctor about </a:t>
            </a:r>
            <a:r>
              <a:rPr lang="en-US" sz="3600" i="1" dirty="0">
                <a:solidFill>
                  <a:srgbClr val="FFFF00"/>
                </a:solidFill>
                <a:latin typeface="Utsaah" panose="020B0502040204020203" pitchFamily="34" charset="0"/>
                <a:cs typeface="Utsaah" panose="020B0502040204020203" pitchFamily="34" charset="0"/>
              </a:rPr>
              <a:t>LipitorCE</a:t>
            </a:r>
            <a:r>
              <a:rPr lang="en-US" sz="3600" dirty="0">
                <a:solidFill>
                  <a:srgbClr val="FFFF00"/>
                </a:solidFill>
                <a:latin typeface="Utsaah" panose="020B0502040204020203" pitchFamily="34" charset="0"/>
                <a:cs typeface="Utsaah" panose="020B0502040204020203" pitchFamily="34" charset="0"/>
              </a:rPr>
              <a:t> today!</a:t>
            </a:r>
          </a:p>
        </p:txBody>
      </p:sp>
      <p:pic>
        <p:nvPicPr>
          <p:cNvPr id="16386" name="Picture 2" descr="Drug Makers, Facing Critics, Will Stop Some Ads - WSJ">
            <a:extLst>
              <a:ext uri="{FF2B5EF4-FFF2-40B4-BE49-F238E27FC236}">
                <a16:creationId xmlns:a16="http://schemas.microsoft.com/office/drawing/2014/main" id="{A4D17E3C-17D5-4861-B5AD-954DD0E07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953" y="337598"/>
            <a:ext cx="7010389" cy="46778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DA27438-D96F-426F-B1FB-0073FC994831}"/>
              </a:ext>
            </a:extLst>
          </p:cNvPr>
          <p:cNvSpPr txBox="1"/>
          <p:nvPr/>
        </p:nvSpPr>
        <p:spPr>
          <a:xfrm>
            <a:off x="7357358" y="410833"/>
            <a:ext cx="736978" cy="400110"/>
          </a:xfrm>
          <a:prstGeom prst="rect">
            <a:avLst/>
          </a:prstGeom>
          <a:noFill/>
        </p:spPr>
        <p:txBody>
          <a:bodyPr wrap="square" rtlCol="0">
            <a:spAutoFit/>
          </a:bodyPr>
          <a:lstStyle/>
          <a:p>
            <a:r>
              <a:rPr lang="en-US" sz="2000" b="1" i="1" dirty="0">
                <a:solidFill>
                  <a:srgbClr val="FFFF00"/>
                </a:solidFill>
              </a:rPr>
              <a:t>CE</a:t>
            </a:r>
          </a:p>
        </p:txBody>
      </p:sp>
      <p:sp>
        <p:nvSpPr>
          <p:cNvPr id="8" name="TextBox 7">
            <a:extLst>
              <a:ext uri="{FF2B5EF4-FFF2-40B4-BE49-F238E27FC236}">
                <a16:creationId xmlns:a16="http://schemas.microsoft.com/office/drawing/2014/main" id="{2FFF74F5-2E1C-4D32-A708-D22D19FCF2F4}"/>
              </a:ext>
            </a:extLst>
          </p:cNvPr>
          <p:cNvSpPr txBox="1"/>
          <p:nvPr/>
        </p:nvSpPr>
        <p:spPr>
          <a:xfrm>
            <a:off x="523874" y="1762698"/>
            <a:ext cx="8162925" cy="3077766"/>
          </a:xfrm>
          <a:prstGeom prst="rect">
            <a:avLst/>
          </a:prstGeom>
          <a:solidFill>
            <a:schemeClr val="tx1"/>
          </a:solidFill>
        </p:spPr>
        <p:txBody>
          <a:bodyPr wrap="square" rtlCol="0">
            <a:spAutoFit/>
          </a:bodyPr>
          <a:lstStyle/>
          <a:p>
            <a:pPr algn="ctr"/>
            <a:endParaRPr lang="en-US" sz="3200" b="1" dirty="0">
              <a:solidFill>
                <a:schemeClr val="bg1"/>
              </a:solidFill>
            </a:endParaRPr>
          </a:p>
          <a:p>
            <a:pPr algn="ctr"/>
            <a:r>
              <a:rPr lang="en-US" sz="3600" b="1" dirty="0">
                <a:solidFill>
                  <a:schemeClr val="bg1"/>
                </a:solidFill>
              </a:rPr>
              <a:t>In our universe, pharma and medical device companies are not incentivized to develop lower cost / less effective options.</a:t>
            </a:r>
          </a:p>
          <a:p>
            <a:endParaRPr lang="en-US" dirty="0"/>
          </a:p>
        </p:txBody>
      </p:sp>
    </p:spTree>
    <p:extLst>
      <p:ext uri="{BB962C8B-B14F-4D97-AF65-F5344CB8AC3E}">
        <p14:creationId xmlns:p14="http://schemas.microsoft.com/office/powerpoint/2010/main" val="392902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BE292-969C-4F53-9B02-2C42E9B307DA}"/>
              </a:ext>
            </a:extLst>
          </p:cNvPr>
          <p:cNvSpPr>
            <a:spLocks noGrp="1"/>
          </p:cNvSpPr>
          <p:nvPr>
            <p:ph type="title"/>
          </p:nvPr>
        </p:nvSpPr>
        <p:spPr/>
        <p:txBody>
          <a:bodyPr/>
          <a:lstStyle/>
          <a:p>
            <a:r>
              <a:rPr lang="en-US" sz="3600" dirty="0">
                <a:solidFill>
                  <a:srgbClr val="FFFF00"/>
                </a:solidFill>
              </a:rPr>
              <a:t>Nevertheless, MANY opportunities for optimizing in the SW quadrant</a:t>
            </a:r>
          </a:p>
        </p:txBody>
      </p:sp>
      <p:sp>
        <p:nvSpPr>
          <p:cNvPr id="3" name="Content Placeholder 2">
            <a:extLst>
              <a:ext uri="{FF2B5EF4-FFF2-40B4-BE49-F238E27FC236}">
                <a16:creationId xmlns:a16="http://schemas.microsoft.com/office/drawing/2014/main" id="{8624E707-BB36-40E9-8C30-B7C76402DD16}"/>
              </a:ext>
            </a:extLst>
          </p:cNvPr>
          <p:cNvSpPr>
            <a:spLocks noGrp="1"/>
          </p:cNvSpPr>
          <p:nvPr>
            <p:ph idx="1"/>
          </p:nvPr>
        </p:nvSpPr>
        <p:spPr/>
        <p:txBody>
          <a:bodyPr/>
          <a:lstStyle/>
          <a:p>
            <a:r>
              <a:rPr lang="en-US" sz="2100" dirty="0">
                <a:latin typeface="Arial" panose="020B0604020202020204" pitchFamily="34" charset="0"/>
                <a:cs typeface="Arial" panose="020B0604020202020204" pitchFamily="34" charset="0"/>
              </a:rPr>
              <a:t>Stavudine vs tenofovir for ART for HIV ($60 vs $150 PPY).</a:t>
            </a:r>
          </a:p>
          <a:p>
            <a:r>
              <a:rPr lang="en-US" sz="2100" dirty="0">
                <a:latin typeface="Arial" panose="020B0604020202020204" pitchFamily="34" charset="0"/>
                <a:cs typeface="Arial" panose="020B0604020202020204" pitchFamily="34" charset="0"/>
              </a:rPr>
              <a:t>Phenobarbital vs newer drugs for epilepsy.</a:t>
            </a:r>
          </a:p>
          <a:p>
            <a:r>
              <a:rPr lang="en-US" sz="2100" dirty="0">
                <a:latin typeface="Arial" panose="020B0604020202020204" pitchFamily="34" charset="0"/>
                <a:cs typeface="Arial" panose="020B0604020202020204" pitchFamily="34" charset="0"/>
              </a:rPr>
              <a:t>Group vs individual counseling.</a:t>
            </a:r>
          </a:p>
          <a:p>
            <a:r>
              <a:rPr lang="en-US" sz="2100" dirty="0">
                <a:latin typeface="Arial" panose="020B0604020202020204" pitchFamily="34" charset="0"/>
                <a:cs typeface="Arial" panose="020B0604020202020204" pitchFamily="34" charset="0"/>
              </a:rPr>
              <a:t>Cheaper but poorer-performing diagnostic tests.</a:t>
            </a:r>
          </a:p>
          <a:p>
            <a:r>
              <a:rPr lang="en-US" sz="2100" dirty="0">
                <a:latin typeface="Arial" panose="020B0604020202020204" pitchFamily="34" charset="0"/>
                <a:cs typeface="Arial" panose="020B0604020202020204" pitchFamily="34" charset="0"/>
              </a:rPr>
              <a:t>Generic drugs vs more effective on-patent medications.</a:t>
            </a:r>
          </a:p>
          <a:p>
            <a:r>
              <a:rPr lang="en-US" sz="2100" dirty="0">
                <a:latin typeface="Arial" panose="020B0604020202020204" pitchFamily="34" charset="0"/>
                <a:cs typeface="Arial" panose="020B0604020202020204" pitchFamily="34" charset="0"/>
              </a:rPr>
              <a:t>Less frequent </a:t>
            </a:r>
            <a:r>
              <a:rPr lang="en-US" sz="2100" dirty="0">
                <a:latin typeface="Arial" panose="020B0604020202020204" pitchFamily="34" charset="0"/>
                <a:cs typeface="Arial" panose="020B0604020202020204" pitchFamily="34" charset="0"/>
                <a:sym typeface="Wingdings" panose="05000000000000000000" pitchFamily="2" charset="2"/>
              </a:rPr>
              <a:t>vs </a:t>
            </a:r>
            <a:r>
              <a:rPr lang="en-US" sz="2100" dirty="0">
                <a:latin typeface="Arial" panose="020B0604020202020204" pitchFamily="34" charset="0"/>
                <a:cs typeface="Arial" panose="020B0604020202020204" pitchFamily="34" charset="0"/>
              </a:rPr>
              <a:t>more frequent screening.</a:t>
            </a:r>
          </a:p>
          <a:p>
            <a:r>
              <a:rPr lang="en-US" sz="2100" dirty="0">
                <a:latin typeface="Arial" panose="020B0604020202020204" pitchFamily="34" charset="0"/>
                <a:cs typeface="Arial" panose="020B0604020202020204" pitchFamily="34" charset="0"/>
              </a:rPr>
              <a:t>Train and deploy paramedicals </a:t>
            </a:r>
          </a:p>
          <a:p>
            <a:r>
              <a:rPr lang="en-US" sz="2100" dirty="0">
                <a:latin typeface="Arial" panose="020B0604020202020204" pitchFamily="34" charset="0"/>
                <a:cs typeface="Arial" panose="020B0604020202020204" pitchFamily="34" charset="0"/>
              </a:rPr>
              <a:t>Re-use medical devices.</a:t>
            </a:r>
          </a:p>
          <a:p>
            <a:r>
              <a:rPr lang="en-US" sz="2100" dirty="0">
                <a:latin typeface="Arial" panose="020B0604020202020204" pitchFamily="34" charset="0"/>
                <a:cs typeface="Arial" panose="020B0604020202020204" pitchFamily="34" charset="0"/>
              </a:rPr>
              <a:t>ETC.</a:t>
            </a:r>
          </a:p>
          <a:p>
            <a:pPr marL="0" indent="0">
              <a:buNone/>
            </a:pPr>
            <a:endParaRPr lang="en-US" dirty="0"/>
          </a:p>
        </p:txBody>
      </p:sp>
    </p:spTree>
    <p:extLst>
      <p:ext uri="{BB962C8B-B14F-4D97-AF65-F5344CB8AC3E}">
        <p14:creationId xmlns:p14="http://schemas.microsoft.com/office/powerpoint/2010/main" val="3704734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6C8E-4F3C-470B-BC58-E6B613F51ABB}"/>
              </a:ext>
            </a:extLst>
          </p:cNvPr>
          <p:cNvSpPr>
            <a:spLocks noGrp="1"/>
          </p:cNvSpPr>
          <p:nvPr>
            <p:ph type="title"/>
          </p:nvPr>
        </p:nvSpPr>
        <p:spPr>
          <a:xfrm>
            <a:off x="457200" y="0"/>
            <a:ext cx="8229600" cy="1143000"/>
          </a:xfrm>
        </p:spPr>
        <p:txBody>
          <a:bodyPr/>
          <a:lstStyle/>
          <a:p>
            <a:r>
              <a:rPr lang="en-US" sz="3600" dirty="0">
                <a:solidFill>
                  <a:srgbClr val="FFFF00"/>
                </a:solidFill>
              </a:rPr>
              <a:t>Reasons for staying out of the SW</a:t>
            </a:r>
          </a:p>
        </p:txBody>
      </p:sp>
      <p:sp>
        <p:nvSpPr>
          <p:cNvPr id="3" name="Content Placeholder 2">
            <a:extLst>
              <a:ext uri="{FF2B5EF4-FFF2-40B4-BE49-F238E27FC236}">
                <a16:creationId xmlns:a16="http://schemas.microsoft.com/office/drawing/2014/main" id="{76578CE3-8245-475B-AB3F-84D1759550B8}"/>
              </a:ext>
            </a:extLst>
          </p:cNvPr>
          <p:cNvSpPr>
            <a:spLocks noGrp="1"/>
          </p:cNvSpPr>
          <p:nvPr>
            <p:ph idx="1"/>
          </p:nvPr>
        </p:nvSpPr>
        <p:spPr>
          <a:xfrm>
            <a:off x="457199" y="908186"/>
            <a:ext cx="8229600" cy="4525963"/>
          </a:xfrm>
        </p:spPr>
        <p:txBody>
          <a:bodyPr/>
          <a:lstStyle/>
          <a:p>
            <a:r>
              <a:rPr lang="en-US" sz="2100" b="1" dirty="0">
                <a:solidFill>
                  <a:srgbClr val="FFFF00"/>
                </a:solidFill>
                <a:latin typeface="Arial" panose="020B0604020202020204" pitchFamily="34" charset="0"/>
                <a:cs typeface="Arial" panose="020B0604020202020204" pitchFamily="34" charset="0"/>
              </a:rPr>
              <a:t>Psychological - emotional</a:t>
            </a:r>
          </a:p>
          <a:p>
            <a:pPr lvl="1"/>
            <a:r>
              <a:rPr lang="en-US" sz="2100" b="1" dirty="0">
                <a:latin typeface="Arial" panose="020B0604020202020204" pitchFamily="34" charset="0"/>
                <a:cs typeface="Arial" panose="020B0604020202020204" pitchFamily="34" charset="0"/>
              </a:rPr>
              <a:t>Insults our commitment to progress and improvement.</a:t>
            </a:r>
          </a:p>
          <a:p>
            <a:pPr lvl="1"/>
            <a:r>
              <a:rPr lang="en-US" sz="2100" b="1" dirty="0">
                <a:latin typeface="Arial" panose="020B0604020202020204" pitchFamily="34" charset="0"/>
                <a:cs typeface="Arial" panose="020B0604020202020204" pitchFamily="34" charset="0"/>
              </a:rPr>
              <a:t>Discomfort with explicitly choosing lower-quality options for those in resource-poor settings.</a:t>
            </a:r>
          </a:p>
          <a:p>
            <a:r>
              <a:rPr lang="en-US" sz="2100" b="1" dirty="0">
                <a:solidFill>
                  <a:srgbClr val="FFFF00"/>
                </a:solidFill>
                <a:latin typeface="Arial" panose="020B0604020202020204" pitchFamily="34" charset="0"/>
                <a:cs typeface="Arial" panose="020B0604020202020204" pitchFamily="34" charset="0"/>
              </a:rPr>
              <a:t>Political - economic</a:t>
            </a:r>
          </a:p>
          <a:p>
            <a:pPr lvl="1"/>
            <a:r>
              <a:rPr lang="en-US" sz="2100" b="1" dirty="0">
                <a:latin typeface="Arial" panose="020B0604020202020204" pitchFamily="34" charset="0"/>
                <a:cs typeface="Arial" panose="020B0604020202020204" pitchFamily="34" charset="0"/>
              </a:rPr>
              <a:t>False choice: Enough $ to provide the more effective options.</a:t>
            </a:r>
          </a:p>
          <a:p>
            <a:r>
              <a:rPr lang="en-US" sz="2100" b="1" dirty="0">
                <a:solidFill>
                  <a:srgbClr val="FFFF00"/>
                </a:solidFill>
                <a:latin typeface="Arial" panose="020B0604020202020204" pitchFamily="34" charset="0"/>
                <a:cs typeface="Arial" panose="020B0604020202020204" pitchFamily="34" charset="0"/>
              </a:rPr>
              <a:t>Ethical</a:t>
            </a:r>
          </a:p>
          <a:p>
            <a:pPr lvl="1"/>
            <a:r>
              <a:rPr lang="en-US" sz="2100" b="1" dirty="0">
                <a:latin typeface="Arial" panose="020B0604020202020204" pitchFamily="34" charset="0"/>
                <a:cs typeface="Arial" panose="020B0604020202020204" pitchFamily="34" charset="0"/>
              </a:rPr>
              <a:t>Equity. Why should those who have less access to health care continue to receive inferior options?</a:t>
            </a:r>
          </a:p>
          <a:p>
            <a:pPr lvl="1"/>
            <a:r>
              <a:rPr lang="en-US" sz="2100" b="1" dirty="0">
                <a:latin typeface="Arial" panose="020B0604020202020204" pitchFamily="34" charset="0"/>
                <a:cs typeface="Arial" panose="020B0604020202020204" pitchFamily="34" charset="0"/>
              </a:rPr>
              <a:t>Those currently receiving expensive treatment are entitled to continue receiving it.</a:t>
            </a:r>
          </a:p>
          <a:p>
            <a:pPr lvl="1"/>
            <a:endParaRPr lang="en-US" dirty="0"/>
          </a:p>
          <a:p>
            <a:endParaRPr lang="en-US" dirty="0"/>
          </a:p>
        </p:txBody>
      </p:sp>
      <p:sp>
        <p:nvSpPr>
          <p:cNvPr id="5" name="TextBox 4">
            <a:extLst>
              <a:ext uri="{FF2B5EF4-FFF2-40B4-BE49-F238E27FC236}">
                <a16:creationId xmlns:a16="http://schemas.microsoft.com/office/drawing/2014/main" id="{FA69C183-6339-485A-B6B7-2B0F1865534F}"/>
              </a:ext>
            </a:extLst>
          </p:cNvPr>
          <p:cNvSpPr txBox="1"/>
          <p:nvPr/>
        </p:nvSpPr>
        <p:spPr>
          <a:xfrm>
            <a:off x="1959428" y="5551773"/>
            <a:ext cx="5225143" cy="954107"/>
          </a:xfrm>
          <a:prstGeom prst="rect">
            <a:avLst/>
          </a:prstGeom>
          <a:noFill/>
        </p:spPr>
        <p:txBody>
          <a:bodyPr wrap="square" rtlCol="0">
            <a:spAutoFit/>
          </a:bodyPr>
          <a:lstStyle/>
          <a:p>
            <a:pPr algn="ctr"/>
            <a:r>
              <a:rPr lang="en-US" sz="2800" b="1" dirty="0">
                <a:solidFill>
                  <a:srgbClr val="FFFF00"/>
                </a:solidFill>
              </a:rPr>
              <a:t>Which of these concerns should affect policy / portfolio choices?</a:t>
            </a:r>
          </a:p>
        </p:txBody>
      </p:sp>
    </p:spTree>
    <p:extLst>
      <p:ext uri="{BB962C8B-B14F-4D97-AF65-F5344CB8AC3E}">
        <p14:creationId xmlns:p14="http://schemas.microsoft.com/office/powerpoint/2010/main" val="395330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1A4D3-FB2B-4114-9F59-09F0587FB5CD}"/>
              </a:ext>
            </a:extLst>
          </p:cNvPr>
          <p:cNvSpPr>
            <a:spLocks noGrp="1"/>
          </p:cNvSpPr>
          <p:nvPr>
            <p:ph type="title"/>
          </p:nvPr>
        </p:nvSpPr>
        <p:spPr>
          <a:xfrm>
            <a:off x="378823" y="2564993"/>
            <a:ext cx="8229600" cy="1143000"/>
          </a:xfrm>
        </p:spPr>
        <p:txBody>
          <a:bodyPr/>
          <a:lstStyle/>
          <a:p>
            <a:r>
              <a:rPr lang="en-US" sz="5400" dirty="0">
                <a:solidFill>
                  <a:srgbClr val="FFFF00"/>
                </a:solidFill>
              </a:rPr>
              <a:t>I say, “None”.</a:t>
            </a:r>
          </a:p>
        </p:txBody>
      </p:sp>
    </p:spTree>
    <p:extLst>
      <p:ext uri="{BB962C8B-B14F-4D97-AF65-F5344CB8AC3E}">
        <p14:creationId xmlns:p14="http://schemas.microsoft.com/office/powerpoint/2010/main" val="4051702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6C8E-4F3C-470B-BC58-E6B613F51ABB}"/>
              </a:ext>
            </a:extLst>
          </p:cNvPr>
          <p:cNvSpPr>
            <a:spLocks noGrp="1"/>
          </p:cNvSpPr>
          <p:nvPr>
            <p:ph type="title"/>
          </p:nvPr>
        </p:nvSpPr>
        <p:spPr>
          <a:xfrm>
            <a:off x="457200" y="0"/>
            <a:ext cx="8229600" cy="1143000"/>
          </a:xfrm>
        </p:spPr>
        <p:txBody>
          <a:bodyPr/>
          <a:lstStyle/>
          <a:p>
            <a:r>
              <a:rPr lang="en-US" sz="3600" dirty="0">
                <a:solidFill>
                  <a:srgbClr val="FFFF00"/>
                </a:solidFill>
              </a:rPr>
              <a:t>Response to the emotional </a:t>
            </a:r>
            <a:br>
              <a:rPr lang="en-US" sz="3600" dirty="0">
                <a:solidFill>
                  <a:srgbClr val="FFFF00"/>
                </a:solidFill>
              </a:rPr>
            </a:br>
            <a:r>
              <a:rPr lang="en-US" sz="3600" dirty="0">
                <a:solidFill>
                  <a:srgbClr val="FFFF00"/>
                </a:solidFill>
              </a:rPr>
              <a:t>and political  concerns</a:t>
            </a:r>
          </a:p>
        </p:txBody>
      </p:sp>
      <p:sp>
        <p:nvSpPr>
          <p:cNvPr id="3" name="Content Placeholder 2">
            <a:extLst>
              <a:ext uri="{FF2B5EF4-FFF2-40B4-BE49-F238E27FC236}">
                <a16:creationId xmlns:a16="http://schemas.microsoft.com/office/drawing/2014/main" id="{76578CE3-8245-475B-AB3F-84D1759550B8}"/>
              </a:ext>
            </a:extLst>
          </p:cNvPr>
          <p:cNvSpPr>
            <a:spLocks noGrp="1"/>
          </p:cNvSpPr>
          <p:nvPr>
            <p:ph idx="1"/>
          </p:nvPr>
        </p:nvSpPr>
        <p:spPr>
          <a:xfrm>
            <a:off x="457200" y="1143000"/>
            <a:ext cx="8229600" cy="4839471"/>
          </a:xfrm>
        </p:spPr>
        <p:txBody>
          <a:bodyPr/>
          <a:lstStyle/>
          <a:p>
            <a:r>
              <a:rPr lang="en-US" sz="2100" b="1" dirty="0">
                <a:solidFill>
                  <a:srgbClr val="FFFF00"/>
                </a:solidFill>
                <a:latin typeface="Arial" panose="020B0604020202020204" pitchFamily="34" charset="0"/>
                <a:cs typeface="Arial" panose="020B0604020202020204" pitchFamily="34" charset="0"/>
              </a:rPr>
              <a:t>Psychological - emotional</a:t>
            </a:r>
          </a:p>
          <a:p>
            <a:pPr lvl="1"/>
            <a:r>
              <a:rPr lang="en-US" sz="2100" b="1" dirty="0">
                <a:latin typeface="Arial" panose="020B0604020202020204" pitchFamily="34" charset="0"/>
                <a:cs typeface="Arial" panose="020B0604020202020204" pitchFamily="34" charset="0"/>
              </a:rPr>
              <a:t>Insults our commitment to progress and improvement.</a:t>
            </a:r>
          </a:p>
          <a:p>
            <a:pPr lvl="2"/>
            <a:r>
              <a:rPr lang="en-US" sz="2000" b="1" dirty="0">
                <a:solidFill>
                  <a:srgbClr val="FFFF00"/>
                </a:solidFill>
                <a:latin typeface="Arial" panose="020B0604020202020204" pitchFamily="34" charset="0"/>
                <a:cs typeface="Arial" panose="020B0604020202020204" pitchFamily="34" charset="0"/>
              </a:rPr>
              <a:t>So what?</a:t>
            </a:r>
          </a:p>
          <a:p>
            <a:pPr lvl="1"/>
            <a:r>
              <a:rPr lang="en-US" sz="2100" b="1" dirty="0">
                <a:latin typeface="Arial" panose="020B0604020202020204" pitchFamily="34" charset="0"/>
                <a:cs typeface="Arial" panose="020B0604020202020204" pitchFamily="34" charset="0"/>
              </a:rPr>
              <a:t>Discomfort with explicitly choosing lower-quality options for those in resource-poor settings.</a:t>
            </a:r>
          </a:p>
          <a:p>
            <a:pPr lvl="2"/>
            <a:r>
              <a:rPr lang="en-US" sz="2100" b="1" dirty="0">
                <a:solidFill>
                  <a:srgbClr val="FFFF00"/>
                </a:solidFill>
                <a:latin typeface="Arial" panose="020B0604020202020204" pitchFamily="34" charset="0"/>
                <a:cs typeface="Arial" panose="020B0604020202020204" pitchFamily="34" charset="0"/>
              </a:rPr>
              <a:t>Also, “So what?” Distinguish between feeling good and doing good</a:t>
            </a:r>
            <a:r>
              <a:rPr lang="en-US" sz="1700" b="1" dirty="0">
                <a:solidFill>
                  <a:srgbClr val="FFFF00"/>
                </a:solidFill>
                <a:latin typeface="Arial" panose="020B0604020202020204" pitchFamily="34" charset="0"/>
                <a:cs typeface="Arial" panose="020B0604020202020204" pitchFamily="34" charset="0"/>
              </a:rPr>
              <a:t>.</a:t>
            </a:r>
          </a:p>
          <a:p>
            <a:r>
              <a:rPr lang="en-US" sz="2100" b="1" dirty="0">
                <a:solidFill>
                  <a:srgbClr val="FFFF00"/>
                </a:solidFill>
                <a:latin typeface="Arial" panose="020B0604020202020204" pitchFamily="34" charset="0"/>
                <a:cs typeface="Arial" panose="020B0604020202020204" pitchFamily="34" charset="0"/>
              </a:rPr>
              <a:t>Political - economic</a:t>
            </a:r>
          </a:p>
          <a:p>
            <a:pPr lvl="1"/>
            <a:r>
              <a:rPr lang="en-US" sz="2100" b="1" dirty="0">
                <a:latin typeface="Arial" panose="020B0604020202020204" pitchFamily="34" charset="0"/>
                <a:cs typeface="Arial" panose="020B0604020202020204" pitchFamily="34" charset="0"/>
              </a:rPr>
              <a:t>False choice. Enough $ to provide the more effective options.</a:t>
            </a:r>
          </a:p>
          <a:p>
            <a:pPr lvl="2"/>
            <a:r>
              <a:rPr lang="en-US" sz="1800" b="1" dirty="0">
                <a:solidFill>
                  <a:srgbClr val="FFFF00"/>
                </a:solidFill>
                <a:latin typeface="Arial" panose="020B0604020202020204" pitchFamily="34" charset="0"/>
                <a:cs typeface="Arial" panose="020B0604020202020204" pitchFamily="34" charset="0"/>
              </a:rPr>
              <a:t>True, but only in the abstract. In real world, budgets are constrained, trade-offs are real, choices are consequential.</a:t>
            </a:r>
          </a:p>
          <a:p>
            <a:pPr lvl="2"/>
            <a:r>
              <a:rPr lang="en-US" sz="1800" b="1" dirty="0">
                <a:solidFill>
                  <a:srgbClr val="FFFF00"/>
                </a:solidFill>
                <a:latin typeface="Arial" panose="020B0604020202020204" pitchFamily="34" charset="0"/>
                <a:cs typeface="Arial" panose="020B0604020202020204" pitchFamily="34" charset="0"/>
              </a:rPr>
              <a:t>The golden age of dramatic increases in GH funding is over.</a:t>
            </a:r>
          </a:p>
          <a:p>
            <a:endParaRPr lang="en-US" u="sng" dirty="0"/>
          </a:p>
        </p:txBody>
      </p:sp>
      <p:sp>
        <p:nvSpPr>
          <p:cNvPr id="7" name="TextBox 6">
            <a:extLst>
              <a:ext uri="{FF2B5EF4-FFF2-40B4-BE49-F238E27FC236}">
                <a16:creationId xmlns:a16="http://schemas.microsoft.com/office/drawing/2014/main" id="{3B54A684-FA7D-4623-93C1-B5AFDE84BC7D}"/>
              </a:ext>
            </a:extLst>
          </p:cNvPr>
          <p:cNvSpPr txBox="1"/>
          <p:nvPr/>
        </p:nvSpPr>
        <p:spPr>
          <a:xfrm>
            <a:off x="2124891" y="5618185"/>
            <a:ext cx="4441372" cy="1354217"/>
          </a:xfrm>
          <a:prstGeom prst="rect">
            <a:avLst/>
          </a:prstGeom>
          <a:noFill/>
        </p:spPr>
        <p:txBody>
          <a:bodyPr wrap="square" rtlCol="0">
            <a:spAutoFit/>
          </a:bodyPr>
          <a:lstStyle/>
          <a:p>
            <a:pPr algn="ctr"/>
            <a:r>
              <a:rPr lang="en-US" sz="3200" b="1" dirty="0"/>
              <a:t>But what about the ethical concerns?</a:t>
            </a:r>
          </a:p>
          <a:p>
            <a:endParaRPr lang="en-US" dirty="0"/>
          </a:p>
        </p:txBody>
      </p:sp>
    </p:spTree>
    <p:extLst>
      <p:ext uri="{BB962C8B-B14F-4D97-AF65-F5344CB8AC3E}">
        <p14:creationId xmlns:p14="http://schemas.microsoft.com/office/powerpoint/2010/main" val="372458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74C96-1F63-407E-9344-840AA50BE200}"/>
              </a:ext>
            </a:extLst>
          </p:cNvPr>
          <p:cNvSpPr>
            <a:spLocks noGrp="1"/>
          </p:cNvSpPr>
          <p:nvPr>
            <p:ph type="title"/>
          </p:nvPr>
        </p:nvSpPr>
        <p:spPr/>
        <p:txBody>
          <a:bodyPr/>
          <a:lstStyle/>
          <a:p>
            <a:r>
              <a:rPr lang="en-US" dirty="0">
                <a:solidFill>
                  <a:srgbClr val="FFFF00"/>
                </a:solidFill>
              </a:rPr>
              <a:t>Ethical dimensions </a:t>
            </a:r>
            <a:br>
              <a:rPr lang="en-US" dirty="0">
                <a:solidFill>
                  <a:srgbClr val="FFFF00"/>
                </a:solidFill>
              </a:rPr>
            </a:br>
            <a:r>
              <a:rPr lang="en-US" dirty="0">
                <a:solidFill>
                  <a:srgbClr val="FFFF00"/>
                </a:solidFill>
              </a:rPr>
              <a:t>of efficiency</a:t>
            </a:r>
          </a:p>
        </p:txBody>
      </p:sp>
      <p:sp>
        <p:nvSpPr>
          <p:cNvPr id="3" name="Content Placeholder 2">
            <a:extLst>
              <a:ext uri="{FF2B5EF4-FFF2-40B4-BE49-F238E27FC236}">
                <a16:creationId xmlns:a16="http://schemas.microsoft.com/office/drawing/2014/main" id="{F2DC6345-682A-4A28-AB9E-41EA28DD9954}"/>
              </a:ext>
            </a:extLst>
          </p:cNvPr>
          <p:cNvSpPr>
            <a:spLocks noGrp="1"/>
          </p:cNvSpPr>
          <p:nvPr>
            <p:ph idx="1"/>
          </p:nvPr>
        </p:nvSpPr>
        <p:spPr>
          <a:xfrm>
            <a:off x="457200" y="1600200"/>
            <a:ext cx="8229600" cy="4983162"/>
          </a:xfrm>
        </p:spPr>
        <p:txBody>
          <a:bodyPr/>
          <a:lstStyle/>
          <a:p>
            <a:pPr lvl="1"/>
            <a:r>
              <a:rPr lang="en-US" sz="2400" b="1" dirty="0">
                <a:latin typeface="Arial" panose="020B0604020202020204" pitchFamily="34" charset="0"/>
                <a:cs typeface="Arial" panose="020B0604020202020204" pitchFamily="34" charset="0"/>
              </a:rPr>
              <a:t>Why should those who have less access to health care continue to receive inferior options?</a:t>
            </a:r>
          </a:p>
          <a:p>
            <a:pPr marL="457200" lvl="1" indent="0">
              <a:buNone/>
            </a:pPr>
            <a:endParaRPr lang="en-US" sz="2400" dirty="0">
              <a:solidFill>
                <a:srgbClr val="FFFF00"/>
              </a:solidFill>
              <a:latin typeface="Arial" panose="020B0604020202020204" pitchFamily="34" charset="0"/>
              <a:cs typeface="Arial" panose="020B0604020202020204" pitchFamily="34" charset="0"/>
            </a:endParaRPr>
          </a:p>
          <a:p>
            <a:pPr marL="457200" lvl="1" indent="0">
              <a:buNone/>
            </a:pPr>
            <a:r>
              <a:rPr lang="en-US" sz="2400" dirty="0">
                <a:solidFill>
                  <a:srgbClr val="FFFF00"/>
                </a:solidFill>
                <a:latin typeface="Arial" panose="020B0604020202020204" pitchFamily="34" charset="0"/>
                <a:cs typeface="Arial" panose="020B0604020202020204" pitchFamily="34" charset="0"/>
              </a:rPr>
              <a:t>Ignores disease burden of those who would otherwise have received services. How can that be ethical?</a:t>
            </a:r>
          </a:p>
          <a:p>
            <a:pPr marL="457200" lvl="1" indent="0">
              <a:buNone/>
            </a:pPr>
            <a:endParaRPr lang="en-US" sz="2400" dirty="0">
              <a:solidFill>
                <a:srgbClr val="FFFF00"/>
              </a:solidFill>
              <a:latin typeface="Arial" panose="020B0604020202020204" pitchFamily="34" charset="0"/>
              <a:cs typeface="Arial" panose="020B0604020202020204" pitchFamily="34" charset="0"/>
            </a:endParaRPr>
          </a:p>
          <a:p>
            <a:pPr lvl="1"/>
            <a:r>
              <a:rPr lang="en-US" sz="2400" b="1" dirty="0">
                <a:latin typeface="Arial" panose="020B0604020202020204" pitchFamily="34" charset="0"/>
                <a:cs typeface="Arial" panose="020B0604020202020204" pitchFamily="34" charset="0"/>
              </a:rPr>
              <a:t>Those currently receiving expensive treatment are entitled to continue receiving it.</a:t>
            </a:r>
          </a:p>
          <a:p>
            <a:pPr marL="457200" lvl="1" indent="0">
              <a:buNone/>
            </a:pPr>
            <a:endParaRPr lang="en-US" sz="1800" dirty="0">
              <a:solidFill>
                <a:srgbClr val="FFFF00"/>
              </a:solidFill>
              <a:latin typeface="Arial" panose="020B0604020202020204" pitchFamily="34" charset="0"/>
              <a:cs typeface="Arial" panose="020B0604020202020204" pitchFamily="34" charset="0"/>
            </a:endParaRPr>
          </a:p>
          <a:p>
            <a:pPr marL="457200" lvl="1" indent="0">
              <a:buNone/>
            </a:pPr>
            <a:r>
              <a:rPr lang="en-US" sz="2400" dirty="0">
                <a:solidFill>
                  <a:srgbClr val="FFFF00"/>
                </a:solidFill>
                <a:latin typeface="Arial" panose="020B0604020202020204" pitchFamily="34" charset="0"/>
                <a:cs typeface="Arial" panose="020B0604020202020204" pitchFamily="34" charset="0"/>
              </a:rPr>
              <a:t>Global health actors must weigh population needs not only the needs of current beneficiaries. </a:t>
            </a:r>
          </a:p>
          <a:p>
            <a:pPr marL="914400" lvl="2" indent="0" algn="ctr">
              <a:buNone/>
            </a:pPr>
            <a:r>
              <a:rPr lang="en-US" sz="1600" dirty="0">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1091109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C54AC-5E62-48DA-9673-A6C02CA954E4}"/>
              </a:ext>
            </a:extLst>
          </p:cNvPr>
          <p:cNvSpPr>
            <a:spLocks noGrp="1"/>
          </p:cNvSpPr>
          <p:nvPr>
            <p:ph type="title"/>
          </p:nvPr>
        </p:nvSpPr>
        <p:spPr/>
        <p:txBody>
          <a:bodyPr/>
          <a:lstStyle/>
          <a:p>
            <a:r>
              <a:rPr lang="en-US" dirty="0">
                <a:solidFill>
                  <a:srgbClr val="FFFF00"/>
                </a:solidFill>
              </a:rPr>
              <a:t>Equity or Efficiency?</a:t>
            </a:r>
          </a:p>
        </p:txBody>
      </p:sp>
      <p:sp>
        <p:nvSpPr>
          <p:cNvPr id="3" name="Content Placeholder 2">
            <a:extLst>
              <a:ext uri="{FF2B5EF4-FFF2-40B4-BE49-F238E27FC236}">
                <a16:creationId xmlns:a16="http://schemas.microsoft.com/office/drawing/2014/main" id="{14FBB3BE-4641-4C57-BB81-5C359AE10649}"/>
              </a:ext>
            </a:extLst>
          </p:cNvPr>
          <p:cNvSpPr>
            <a:spLocks noGrp="1"/>
          </p:cNvSpPr>
          <p:nvPr>
            <p:ph idx="1"/>
          </p:nvPr>
        </p:nvSpPr>
        <p:spPr>
          <a:xfrm>
            <a:off x="300445" y="1556657"/>
            <a:ext cx="8299268" cy="5131526"/>
          </a:xfrm>
        </p:spPr>
        <p:txBody>
          <a:bodyPr/>
          <a:lstStyle/>
          <a:p>
            <a:pPr marL="0" indent="0">
              <a:buNone/>
            </a:pPr>
            <a:r>
              <a:rPr lang="en-US" sz="2800" dirty="0">
                <a:latin typeface="Arial" panose="020B0604020202020204" pitchFamily="34" charset="0"/>
                <a:cs typeface="Arial" panose="020B0604020202020204" pitchFamily="34" charset="0"/>
              </a:rPr>
              <a:t>“Efficiency cannot trump equity in the field of health and human rights”.</a:t>
            </a:r>
            <a:endParaRPr lang="en-US" sz="2800" baseline="30000" dirty="0">
              <a:latin typeface="Arial" panose="020B0604020202020204" pitchFamily="34" charset="0"/>
              <a:cs typeface="Arial" panose="020B0604020202020204" pitchFamily="34" charset="0"/>
            </a:endParaRPr>
          </a:p>
          <a:p>
            <a:endParaRPr lang="en-US" sz="2800" baseline="30000" dirty="0">
              <a:latin typeface="Arial" panose="020B0604020202020204" pitchFamily="34" charset="0"/>
              <a:cs typeface="Arial" panose="020B0604020202020204" pitchFamily="34" charset="0"/>
            </a:endParaRPr>
          </a:p>
          <a:p>
            <a:pPr marL="0" indent="0">
              <a:buNone/>
            </a:pPr>
            <a:r>
              <a:rPr lang="en-US" sz="4000" baseline="30000" dirty="0">
                <a:latin typeface="Arial" panose="020B0604020202020204" pitchFamily="34" charset="0"/>
                <a:cs typeface="Arial" panose="020B0604020202020204" pitchFamily="34" charset="0"/>
              </a:rPr>
              <a:t> 	</a:t>
            </a:r>
            <a:r>
              <a:rPr lang="en-US" sz="2800" baseline="30000" dirty="0">
                <a:latin typeface="Arial" panose="020B0604020202020204" pitchFamily="34" charset="0"/>
                <a:cs typeface="Arial" panose="020B0604020202020204" pitchFamily="34" charset="0"/>
              </a:rPr>
              <a:t>- </a:t>
            </a:r>
            <a:r>
              <a:rPr lang="en-US" baseline="30000" dirty="0">
                <a:latin typeface="Arial" panose="020B0604020202020204" pitchFamily="34" charset="0"/>
                <a:cs typeface="Arial" panose="020B0604020202020204" pitchFamily="34" charset="0"/>
              </a:rPr>
              <a:t>Paul Farmer</a:t>
            </a:r>
            <a:endParaRPr lang="en-US" sz="2800" baseline="30000" dirty="0">
              <a:latin typeface="Arial" panose="020B0604020202020204" pitchFamily="34" charset="0"/>
              <a:cs typeface="Arial" panose="020B0604020202020204" pitchFamily="34" charset="0"/>
            </a:endParaRPr>
          </a:p>
          <a:p>
            <a:endParaRPr lang="en-US" sz="4000" baseline="300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“If services are to be provided for all, then not all services can be provided. The most cost-effective services should be provided first”.</a:t>
            </a:r>
            <a:endParaRPr lang="en-US" sz="2800" baseline="30000" dirty="0">
              <a:latin typeface="Arial" panose="020B0604020202020204" pitchFamily="34" charset="0"/>
              <a:cs typeface="Arial" panose="020B0604020202020204" pitchFamily="34" charset="0"/>
            </a:endParaRPr>
          </a:p>
          <a:p>
            <a:endParaRPr lang="en-US" sz="2800" baseline="30000" dirty="0">
              <a:latin typeface="Arial" panose="020B0604020202020204" pitchFamily="34" charset="0"/>
              <a:cs typeface="Arial" panose="020B0604020202020204" pitchFamily="34" charset="0"/>
            </a:endParaRPr>
          </a:p>
          <a:p>
            <a:pPr marL="0" indent="0">
              <a:buNone/>
            </a:pPr>
            <a:r>
              <a:rPr lang="en-US" sz="2800" baseline="30000" dirty="0">
                <a:latin typeface="Arial" panose="020B0604020202020204" pitchFamily="34" charset="0"/>
                <a:cs typeface="Arial" panose="020B0604020202020204" pitchFamily="34" charset="0"/>
              </a:rPr>
              <a:t>	 - </a:t>
            </a:r>
            <a:r>
              <a:rPr lang="en-US" baseline="30000" dirty="0">
                <a:latin typeface="Arial" panose="020B0604020202020204" pitchFamily="34" charset="0"/>
                <a:cs typeface="Arial" panose="020B0604020202020204" pitchFamily="34" charset="0"/>
              </a:rPr>
              <a:t>Gro Harlem Brundtland</a:t>
            </a:r>
            <a:endParaRPr lang="en-US" sz="2800"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6417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3C058-7A08-4CCC-B885-B19C82D48F2D}"/>
              </a:ext>
            </a:extLst>
          </p:cNvPr>
          <p:cNvSpPr>
            <a:spLocks noGrp="1"/>
          </p:cNvSpPr>
          <p:nvPr>
            <p:ph type="title"/>
          </p:nvPr>
        </p:nvSpPr>
        <p:spPr/>
        <p:txBody>
          <a:bodyPr/>
          <a:lstStyle/>
          <a:p>
            <a:r>
              <a:rPr lang="en-US" dirty="0">
                <a:solidFill>
                  <a:srgbClr val="FFFF00"/>
                </a:solidFill>
              </a:rPr>
              <a:t>Is efficiency the only criterion for portfolio construction?</a:t>
            </a:r>
          </a:p>
        </p:txBody>
      </p:sp>
      <p:sp>
        <p:nvSpPr>
          <p:cNvPr id="3" name="Content Placeholder 2">
            <a:extLst>
              <a:ext uri="{FF2B5EF4-FFF2-40B4-BE49-F238E27FC236}">
                <a16:creationId xmlns:a16="http://schemas.microsoft.com/office/drawing/2014/main" id="{B2E921BB-141D-4B45-B144-F0D9790C3CEB}"/>
              </a:ext>
            </a:extLst>
          </p:cNvPr>
          <p:cNvSpPr>
            <a:spLocks noGrp="1"/>
          </p:cNvSpPr>
          <p:nvPr>
            <p:ph idx="1"/>
          </p:nvPr>
        </p:nvSpPr>
        <p:spPr>
          <a:xfrm>
            <a:off x="457200" y="1714500"/>
            <a:ext cx="8229600" cy="4525963"/>
          </a:xfrm>
        </p:spPr>
        <p:txBody>
          <a:bodyPr/>
          <a:lstStyle/>
          <a:p>
            <a:pPr marL="0" indent="0" algn="ctr">
              <a:buNone/>
            </a:pPr>
            <a:r>
              <a:rPr lang="en-US" sz="3600" dirty="0">
                <a:solidFill>
                  <a:srgbClr val="FFFF00"/>
                </a:solidFill>
              </a:rPr>
              <a:t>No . . . but:</a:t>
            </a:r>
          </a:p>
          <a:p>
            <a:r>
              <a:rPr lang="en-US" dirty="0"/>
              <a:t>Deviation from the CE optimal in favor of other ethical criteria </a:t>
            </a:r>
            <a:r>
              <a:rPr lang="en-US" u="sng" dirty="0"/>
              <a:t>by definition</a:t>
            </a:r>
            <a:r>
              <a:rPr lang="en-US" dirty="0"/>
              <a:t> means forgone health.</a:t>
            </a:r>
          </a:p>
          <a:p>
            <a:r>
              <a:rPr lang="en-US" dirty="0"/>
              <a:t>Pursuit of other goals may be justified, but trade-off is real. Invoking “equity” or “human rights” should not shut down analysis.</a:t>
            </a:r>
          </a:p>
          <a:p>
            <a:r>
              <a:rPr lang="en-US" dirty="0"/>
              <a:t>Quantify the trade-off if possible. </a:t>
            </a:r>
          </a:p>
        </p:txBody>
      </p:sp>
    </p:spTree>
    <p:extLst>
      <p:ext uri="{BB962C8B-B14F-4D97-AF65-F5344CB8AC3E}">
        <p14:creationId xmlns:p14="http://schemas.microsoft.com/office/powerpoint/2010/main" val="959701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8A48-74BE-4BB5-AE3B-9BE90D8B6C29}"/>
              </a:ext>
            </a:extLst>
          </p:cNvPr>
          <p:cNvSpPr>
            <a:spLocks noGrp="1"/>
          </p:cNvSpPr>
          <p:nvPr>
            <p:ph type="title"/>
          </p:nvPr>
        </p:nvSpPr>
        <p:spPr/>
        <p:txBody>
          <a:bodyPr/>
          <a:lstStyle/>
          <a:p>
            <a:r>
              <a:rPr lang="en-US" dirty="0">
                <a:solidFill>
                  <a:srgbClr val="FFFF00"/>
                </a:solidFill>
              </a:rPr>
              <a:t>Thank you!</a:t>
            </a:r>
          </a:p>
        </p:txBody>
      </p:sp>
      <p:pic>
        <p:nvPicPr>
          <p:cNvPr id="5" name="Content Placeholder 4">
            <a:extLst>
              <a:ext uri="{FF2B5EF4-FFF2-40B4-BE49-F238E27FC236}">
                <a16:creationId xmlns:a16="http://schemas.microsoft.com/office/drawing/2014/main" id="{BC86C814-943F-44C9-9283-E5207748FCD6}"/>
              </a:ext>
            </a:extLst>
          </p:cNvPr>
          <p:cNvPicPr>
            <a:picLocks noGrp="1" noChangeAspect="1"/>
          </p:cNvPicPr>
          <p:nvPr>
            <p:ph idx="1"/>
          </p:nvPr>
        </p:nvPicPr>
        <p:blipFill>
          <a:blip r:embed="rId2"/>
          <a:stretch>
            <a:fillRect/>
          </a:stretch>
        </p:blipFill>
        <p:spPr>
          <a:xfrm>
            <a:off x="548922" y="1600200"/>
            <a:ext cx="8046156" cy="4525963"/>
          </a:xfrm>
        </p:spPr>
      </p:pic>
    </p:spTree>
    <p:extLst>
      <p:ext uri="{BB962C8B-B14F-4D97-AF65-F5344CB8AC3E}">
        <p14:creationId xmlns:p14="http://schemas.microsoft.com/office/powerpoint/2010/main" val="168235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47932" y="1520565"/>
            <a:ext cx="184731" cy="300082"/>
          </a:xfrm>
          <a:prstGeom prst="rect">
            <a:avLst/>
          </a:prstGeom>
          <a:noFill/>
        </p:spPr>
        <p:txBody>
          <a:bodyPr wrap="none" rtlCol="0">
            <a:spAutoFit/>
          </a:bodyPr>
          <a:lstStyle/>
          <a:p>
            <a:endParaRPr lang="en-US" sz="1350" dirty="0"/>
          </a:p>
        </p:txBody>
      </p:sp>
      <p:sp>
        <p:nvSpPr>
          <p:cNvPr id="10" name="TextBox 9"/>
          <p:cNvSpPr txBox="1"/>
          <p:nvPr/>
        </p:nvSpPr>
        <p:spPr>
          <a:xfrm>
            <a:off x="1630181" y="2060211"/>
            <a:ext cx="184731" cy="300082"/>
          </a:xfrm>
          <a:prstGeom prst="rect">
            <a:avLst/>
          </a:prstGeom>
          <a:noFill/>
        </p:spPr>
        <p:txBody>
          <a:bodyPr wrap="none" rtlCol="0">
            <a:spAutoFit/>
          </a:bodyPr>
          <a:lstStyle/>
          <a:p>
            <a:endParaRPr lang="en-US" sz="1350" dirty="0"/>
          </a:p>
        </p:txBody>
      </p:sp>
      <p:sp>
        <p:nvSpPr>
          <p:cNvPr id="2" name="Title 1"/>
          <p:cNvSpPr>
            <a:spLocks noGrp="1"/>
          </p:cNvSpPr>
          <p:nvPr>
            <p:ph type="title"/>
          </p:nvPr>
        </p:nvSpPr>
        <p:spPr>
          <a:xfrm>
            <a:off x="506730" y="238943"/>
            <a:ext cx="7886700" cy="994172"/>
          </a:xfrm>
        </p:spPr>
        <p:txBody>
          <a:bodyPr/>
          <a:lstStyle/>
          <a:p>
            <a:pPr algn="ctr"/>
            <a:r>
              <a:rPr lang="en-US" sz="3600" b="1" dirty="0">
                <a:solidFill>
                  <a:srgbClr val="FFFF00"/>
                </a:solidFill>
                <a:latin typeface="Garamond" panose="02020404030301010803" pitchFamily="18" charset="0"/>
              </a:rPr>
              <a:t>Goals of this presentation</a:t>
            </a:r>
          </a:p>
        </p:txBody>
      </p:sp>
      <p:sp>
        <p:nvSpPr>
          <p:cNvPr id="3" name="Content Placeholder 2"/>
          <p:cNvSpPr>
            <a:spLocks noGrp="1"/>
          </p:cNvSpPr>
          <p:nvPr>
            <p:ph idx="1"/>
          </p:nvPr>
        </p:nvSpPr>
        <p:spPr>
          <a:xfrm>
            <a:off x="588645" y="1670606"/>
            <a:ext cx="7966710" cy="4298436"/>
          </a:xfrm>
        </p:spPr>
        <p:txBody>
          <a:bodyPr/>
          <a:lstStyle/>
          <a:p>
            <a:pPr marL="385763" indent="-385763">
              <a:buFont typeface="+mj-lt"/>
              <a:buAutoNum type="arabicPeriod"/>
            </a:pPr>
            <a:r>
              <a:rPr lang="en-US" sz="2800" dirty="0"/>
              <a:t>Argue that Equity-Efficiency trade-off is real, but less here than meets the eye.</a:t>
            </a:r>
          </a:p>
          <a:p>
            <a:pPr marL="385763" indent="-385763">
              <a:buFont typeface="+mj-lt"/>
              <a:buAutoNum type="arabicPeriod"/>
            </a:pPr>
            <a:r>
              <a:rPr lang="en-US" sz="2800" dirty="0"/>
              <a:t>Explore ethical implications of adopting cheaper but less effective interventions.</a:t>
            </a:r>
          </a:p>
          <a:p>
            <a:pPr marL="385763" indent="-385763">
              <a:buFont typeface="+mj-lt"/>
              <a:buAutoNum type="arabicPeriod"/>
            </a:pPr>
            <a:r>
              <a:rPr lang="en-US" sz="2800" dirty="0"/>
              <a:t>Persuade you that CEA is usually a sound guide to global health resource allocation.</a:t>
            </a:r>
          </a:p>
          <a:p>
            <a:endParaRPr lang="en-US" dirty="0"/>
          </a:p>
        </p:txBody>
      </p:sp>
    </p:spTree>
    <p:extLst>
      <p:ext uri="{BB962C8B-B14F-4D97-AF65-F5344CB8AC3E}">
        <p14:creationId xmlns:p14="http://schemas.microsoft.com/office/powerpoint/2010/main" val="938101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E193A-78C1-4A6B-9CED-112CEB34BC47}"/>
              </a:ext>
            </a:extLst>
          </p:cNvPr>
          <p:cNvSpPr>
            <a:spLocks noGrp="1"/>
          </p:cNvSpPr>
          <p:nvPr>
            <p:ph type="title"/>
          </p:nvPr>
        </p:nvSpPr>
        <p:spPr>
          <a:xfrm>
            <a:off x="762000" y="304800"/>
            <a:ext cx="7772400" cy="1143000"/>
          </a:xfrm>
        </p:spPr>
        <p:txBody>
          <a:bodyPr/>
          <a:lstStyle/>
          <a:p>
            <a:pPr>
              <a:defRPr/>
            </a:pPr>
            <a:r>
              <a:rPr lang="en-US" sz="3600" b="1" dirty="0">
                <a:solidFill>
                  <a:srgbClr val="FFFF00"/>
                </a:solidFill>
                <a:latin typeface="Garamond" panose="02020404030301010803" pitchFamily="18" charset="0"/>
              </a:rPr>
              <a:t>What about the southwest quadrant?</a:t>
            </a:r>
            <a:endParaRPr lang="en-US" sz="3600" dirty="0">
              <a:solidFill>
                <a:srgbClr val="FFFF00"/>
              </a:solidFill>
              <a:effectLst>
                <a:outerShdw blurRad="38100" dist="38100" dir="2700000" algn="tl">
                  <a:srgbClr val="808080"/>
                </a:outerShdw>
              </a:effectLst>
              <a:latin typeface="Garamond" panose="02020404030301010803" pitchFamily="18" charset="0"/>
            </a:endParaRPr>
          </a:p>
        </p:txBody>
      </p:sp>
      <p:cxnSp>
        <p:nvCxnSpPr>
          <p:cNvPr id="16387" name="Straight Connector 3">
            <a:extLst>
              <a:ext uri="{FF2B5EF4-FFF2-40B4-BE49-F238E27FC236}">
                <a16:creationId xmlns:a16="http://schemas.microsoft.com/office/drawing/2014/main" id="{BA3B520C-2062-4EA8-B063-19A11E0F2794}"/>
              </a:ext>
            </a:extLst>
          </p:cNvPr>
          <p:cNvCxnSpPr>
            <a:cxnSpLocks noChangeShapeType="1"/>
          </p:cNvCxnSpPr>
          <p:nvPr/>
        </p:nvCxnSpPr>
        <p:spPr bwMode="auto">
          <a:xfrm rot="5400000">
            <a:off x="1789907" y="4344194"/>
            <a:ext cx="4572000" cy="158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16388" name="Straight Connector 4">
            <a:extLst>
              <a:ext uri="{FF2B5EF4-FFF2-40B4-BE49-F238E27FC236}">
                <a16:creationId xmlns:a16="http://schemas.microsoft.com/office/drawing/2014/main" id="{9033F376-EEB0-48C4-A51B-0E6CC94BA178}"/>
              </a:ext>
            </a:extLst>
          </p:cNvPr>
          <p:cNvCxnSpPr>
            <a:cxnSpLocks noChangeShapeType="1"/>
          </p:cNvCxnSpPr>
          <p:nvPr/>
        </p:nvCxnSpPr>
        <p:spPr bwMode="auto">
          <a:xfrm rot="10800000">
            <a:off x="1790700" y="4343400"/>
            <a:ext cx="4572000" cy="158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16389" name="TextBox 5">
            <a:extLst>
              <a:ext uri="{FF2B5EF4-FFF2-40B4-BE49-F238E27FC236}">
                <a16:creationId xmlns:a16="http://schemas.microsoft.com/office/drawing/2014/main" id="{81C337FD-451C-4BD9-99E7-4E337F731F27}"/>
              </a:ext>
            </a:extLst>
          </p:cNvPr>
          <p:cNvSpPr txBox="1">
            <a:spLocks noChangeArrowheads="1"/>
          </p:cNvSpPr>
          <p:nvPr/>
        </p:nvSpPr>
        <p:spPr bwMode="auto">
          <a:xfrm>
            <a:off x="3505200" y="1600200"/>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Corbel" panose="020B0503020204020204" pitchFamily="34" charset="0"/>
                <a:ea typeface="ＭＳ Ｐゴシック" panose="020B0600070205080204" pitchFamily="34" charset="-128"/>
                <a:cs typeface="+mn-cs"/>
              </a:rPr>
              <a:t>Costs</a:t>
            </a:r>
          </a:p>
        </p:txBody>
      </p:sp>
      <p:sp>
        <p:nvSpPr>
          <p:cNvPr id="16390" name="TextBox 6">
            <a:extLst>
              <a:ext uri="{FF2B5EF4-FFF2-40B4-BE49-F238E27FC236}">
                <a16:creationId xmlns:a16="http://schemas.microsoft.com/office/drawing/2014/main" id="{A35014C1-BA98-409A-A859-33856B9C2C6B}"/>
              </a:ext>
            </a:extLst>
          </p:cNvPr>
          <p:cNvSpPr txBox="1">
            <a:spLocks noChangeArrowheads="1"/>
          </p:cNvSpPr>
          <p:nvPr/>
        </p:nvSpPr>
        <p:spPr bwMode="auto">
          <a:xfrm>
            <a:off x="6400800" y="4038600"/>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Corbel" panose="020B0503020204020204" pitchFamily="34" charset="0"/>
                <a:ea typeface="ＭＳ Ｐゴシック" panose="020B0600070205080204" pitchFamily="34" charset="-128"/>
                <a:cs typeface="+mn-cs"/>
              </a:rPr>
              <a:t>Effectiveness</a:t>
            </a:r>
          </a:p>
        </p:txBody>
      </p:sp>
      <p:sp>
        <p:nvSpPr>
          <p:cNvPr id="8" name="Oval 7">
            <a:extLst>
              <a:ext uri="{FF2B5EF4-FFF2-40B4-BE49-F238E27FC236}">
                <a16:creationId xmlns:a16="http://schemas.microsoft.com/office/drawing/2014/main" id="{6C088C62-F5F8-4EFF-898C-F96393B776A6}"/>
              </a:ext>
            </a:extLst>
          </p:cNvPr>
          <p:cNvSpPr/>
          <p:nvPr/>
        </p:nvSpPr>
        <p:spPr bwMode="auto">
          <a:xfrm>
            <a:off x="3960813" y="4213213"/>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00"/>
              </a:solidFill>
              <a:effectLst/>
              <a:uLnTx/>
              <a:uFillTx/>
              <a:latin typeface="Times New Roman" pitchFamily="-106" charset="0"/>
              <a:ea typeface="ＭＳ Ｐゴシック" panose="020B0600070205080204" pitchFamily="34" charset="-128"/>
              <a:cs typeface="+mn-cs"/>
            </a:endParaRPr>
          </a:p>
        </p:txBody>
      </p:sp>
      <p:sp>
        <p:nvSpPr>
          <p:cNvPr id="9" name="Oval 8">
            <a:extLst>
              <a:ext uri="{FF2B5EF4-FFF2-40B4-BE49-F238E27FC236}">
                <a16:creationId xmlns:a16="http://schemas.microsoft.com/office/drawing/2014/main" id="{64FEAF07-E527-4161-B4D4-B655609F742C}"/>
              </a:ext>
            </a:extLst>
          </p:cNvPr>
          <p:cNvSpPr/>
          <p:nvPr/>
        </p:nvSpPr>
        <p:spPr bwMode="auto">
          <a:xfrm>
            <a:off x="2514600" y="28956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00"/>
              </a:solidFill>
              <a:effectLst/>
              <a:uLnTx/>
              <a:uFillTx/>
              <a:latin typeface="Times New Roman" pitchFamily="-106" charset="0"/>
              <a:ea typeface="ＭＳ Ｐゴシック" panose="020B0600070205080204" pitchFamily="34" charset="-128"/>
              <a:cs typeface="+mn-cs"/>
            </a:endParaRPr>
          </a:p>
        </p:txBody>
      </p:sp>
      <p:sp>
        <p:nvSpPr>
          <p:cNvPr id="10" name="Oval 9">
            <a:extLst>
              <a:ext uri="{FF2B5EF4-FFF2-40B4-BE49-F238E27FC236}">
                <a16:creationId xmlns:a16="http://schemas.microsoft.com/office/drawing/2014/main" id="{3282EF20-6579-4630-8A1C-8C8F135489C3}"/>
              </a:ext>
            </a:extLst>
          </p:cNvPr>
          <p:cNvSpPr/>
          <p:nvPr/>
        </p:nvSpPr>
        <p:spPr bwMode="auto">
          <a:xfrm>
            <a:off x="5257800" y="4824549"/>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00"/>
              </a:solidFill>
              <a:effectLst/>
              <a:uLnTx/>
              <a:uFillTx/>
              <a:latin typeface="Times New Roman" pitchFamily="-106" charset="0"/>
              <a:ea typeface="ＭＳ Ｐゴシック" panose="020B0600070205080204" pitchFamily="34" charset="-128"/>
              <a:cs typeface="+mn-cs"/>
            </a:endParaRPr>
          </a:p>
        </p:txBody>
      </p:sp>
      <p:sp>
        <p:nvSpPr>
          <p:cNvPr id="11" name="Oval 10">
            <a:extLst>
              <a:ext uri="{FF2B5EF4-FFF2-40B4-BE49-F238E27FC236}">
                <a16:creationId xmlns:a16="http://schemas.microsoft.com/office/drawing/2014/main" id="{4ECFD560-8B90-46C4-A17B-341ADE59B7D2}"/>
              </a:ext>
            </a:extLst>
          </p:cNvPr>
          <p:cNvSpPr/>
          <p:nvPr/>
        </p:nvSpPr>
        <p:spPr bwMode="auto">
          <a:xfrm>
            <a:off x="5723709" y="3269614"/>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00"/>
              </a:solidFill>
              <a:effectLst/>
              <a:uLnTx/>
              <a:uFillTx/>
              <a:latin typeface="Times New Roman" pitchFamily="-106" charset="0"/>
              <a:ea typeface="ＭＳ Ｐゴシック" panose="020B0600070205080204" pitchFamily="34" charset="-128"/>
              <a:cs typeface="+mn-cs"/>
            </a:endParaRPr>
          </a:p>
        </p:txBody>
      </p:sp>
      <p:sp>
        <p:nvSpPr>
          <p:cNvPr id="16395" name="TextBox 11">
            <a:extLst>
              <a:ext uri="{FF2B5EF4-FFF2-40B4-BE49-F238E27FC236}">
                <a16:creationId xmlns:a16="http://schemas.microsoft.com/office/drawing/2014/main" id="{0E5F842A-A109-4F3E-8190-2D09DBDE2F27}"/>
              </a:ext>
            </a:extLst>
          </p:cNvPr>
          <p:cNvSpPr txBox="1">
            <a:spLocks noChangeArrowheads="1"/>
          </p:cNvSpPr>
          <p:nvPr/>
        </p:nvSpPr>
        <p:spPr bwMode="auto">
          <a:xfrm>
            <a:off x="5144588" y="5225764"/>
            <a:ext cx="350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Corbel" panose="020B0503020204020204" pitchFamily="34" charset="0"/>
                <a:ea typeface="ＭＳ Ｐゴシック" panose="020B0600070205080204" pitchFamily="34" charset="-128"/>
                <a:cs typeface="+mn-cs"/>
              </a:rPr>
              <a:t>No brainer!</a:t>
            </a:r>
          </a:p>
        </p:txBody>
      </p:sp>
      <p:sp>
        <p:nvSpPr>
          <p:cNvPr id="16396" name="TextBox 12">
            <a:extLst>
              <a:ext uri="{FF2B5EF4-FFF2-40B4-BE49-F238E27FC236}">
                <a16:creationId xmlns:a16="http://schemas.microsoft.com/office/drawing/2014/main" id="{7F9D3A69-5487-4C40-B537-8716EF55CCB2}"/>
              </a:ext>
            </a:extLst>
          </p:cNvPr>
          <p:cNvSpPr txBox="1">
            <a:spLocks noChangeArrowheads="1"/>
          </p:cNvSpPr>
          <p:nvPr/>
        </p:nvSpPr>
        <p:spPr bwMode="auto">
          <a:xfrm>
            <a:off x="661603" y="3209435"/>
            <a:ext cx="350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Corbel" panose="020B0503020204020204" pitchFamily="34" charset="0"/>
                <a:ea typeface="ＭＳ Ｐゴシック" panose="020B0600070205080204" pitchFamily="34" charset="-128"/>
                <a:cs typeface="+mn-cs"/>
              </a:rPr>
              <a:t>Who cares?</a:t>
            </a:r>
          </a:p>
        </p:txBody>
      </p:sp>
      <p:sp>
        <p:nvSpPr>
          <p:cNvPr id="16397" name="TextBox 13">
            <a:extLst>
              <a:ext uri="{FF2B5EF4-FFF2-40B4-BE49-F238E27FC236}">
                <a16:creationId xmlns:a16="http://schemas.microsoft.com/office/drawing/2014/main" id="{49B3334D-6995-4C6A-9B29-0C312C06D3F4}"/>
              </a:ext>
            </a:extLst>
          </p:cNvPr>
          <p:cNvSpPr txBox="1">
            <a:spLocks noChangeArrowheads="1"/>
          </p:cNvSpPr>
          <p:nvPr/>
        </p:nvSpPr>
        <p:spPr bwMode="auto">
          <a:xfrm>
            <a:off x="5257800" y="2282167"/>
            <a:ext cx="350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Corbel" panose="020B0503020204020204" pitchFamily="34" charset="0"/>
                <a:ea typeface="ＭＳ Ｐゴシック" panose="020B0600070205080204" pitchFamily="34" charset="-128"/>
                <a:cs typeface="+mn-cs"/>
              </a:rPr>
              <a:t>Where the action is . . .</a:t>
            </a:r>
          </a:p>
        </p:txBody>
      </p:sp>
      <p:sp>
        <p:nvSpPr>
          <p:cNvPr id="3" name="TextBox 2">
            <a:extLst>
              <a:ext uri="{FF2B5EF4-FFF2-40B4-BE49-F238E27FC236}">
                <a16:creationId xmlns:a16="http://schemas.microsoft.com/office/drawing/2014/main" id="{946912C1-E211-4EB5-A6C6-9C424E81F558}"/>
              </a:ext>
            </a:extLst>
          </p:cNvPr>
          <p:cNvSpPr txBox="1"/>
          <p:nvPr/>
        </p:nvSpPr>
        <p:spPr>
          <a:xfrm>
            <a:off x="1088571" y="4824549"/>
            <a:ext cx="2101123" cy="1446550"/>
          </a:xfrm>
          <a:prstGeom prst="rect">
            <a:avLst/>
          </a:prstGeom>
          <a:noFill/>
        </p:spPr>
        <p:txBody>
          <a:bodyPr wrap="square" rtlCol="0">
            <a:spAutoFit/>
          </a:bodyPr>
          <a:lstStyle/>
          <a:p>
            <a:r>
              <a:rPr lang="en-US" dirty="0"/>
              <a:t>               </a:t>
            </a:r>
            <a:r>
              <a:rPr lang="en-US" sz="8800" b="1" dirty="0"/>
              <a:t>?</a:t>
            </a:r>
            <a:endParaRPr lang="en-US" sz="8000" b="1" dirty="0"/>
          </a:p>
        </p:txBody>
      </p:sp>
      <p:sp>
        <p:nvSpPr>
          <p:cNvPr id="15" name="Oval 14">
            <a:extLst>
              <a:ext uri="{FF2B5EF4-FFF2-40B4-BE49-F238E27FC236}">
                <a16:creationId xmlns:a16="http://schemas.microsoft.com/office/drawing/2014/main" id="{0CCB8C06-ACA1-4BE9-AED5-74F20102C93C}"/>
              </a:ext>
            </a:extLst>
          </p:cNvPr>
          <p:cNvSpPr/>
          <p:nvPr/>
        </p:nvSpPr>
        <p:spPr bwMode="auto">
          <a:xfrm>
            <a:off x="3018244" y="5401787"/>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00"/>
              </a:solidFill>
              <a:effectLst/>
              <a:uLnTx/>
              <a:uFillTx/>
              <a:latin typeface="Times New Roman" pitchFamily="-106" charset="0"/>
              <a:ea typeface="ＭＳ Ｐゴシック" panose="020B0600070205080204" pitchFamily="34" charset="-128"/>
              <a:cs typeface="+mn-cs"/>
            </a:endParaRPr>
          </a:p>
        </p:txBody>
      </p:sp>
      <p:sp>
        <p:nvSpPr>
          <p:cNvPr id="4" name="TextBox 3">
            <a:extLst>
              <a:ext uri="{FF2B5EF4-FFF2-40B4-BE49-F238E27FC236}">
                <a16:creationId xmlns:a16="http://schemas.microsoft.com/office/drawing/2014/main" id="{006250B9-5F7C-4BE3-BD87-DB217D5B49D6}"/>
              </a:ext>
            </a:extLst>
          </p:cNvPr>
          <p:cNvSpPr txBox="1"/>
          <p:nvPr/>
        </p:nvSpPr>
        <p:spPr>
          <a:xfrm>
            <a:off x="956452" y="1758947"/>
            <a:ext cx="782587" cy="523220"/>
          </a:xfrm>
          <a:prstGeom prst="rect">
            <a:avLst/>
          </a:prstGeom>
          <a:noFill/>
        </p:spPr>
        <p:txBody>
          <a:bodyPr wrap="none" rtlCol="0">
            <a:spAutoFit/>
          </a:bodyPr>
          <a:lstStyle/>
          <a:p>
            <a:r>
              <a:rPr lang="en-US" sz="2800" dirty="0"/>
              <a:t>NW</a:t>
            </a:r>
          </a:p>
        </p:txBody>
      </p:sp>
      <p:sp>
        <p:nvSpPr>
          <p:cNvPr id="17" name="TextBox 16">
            <a:extLst>
              <a:ext uri="{FF2B5EF4-FFF2-40B4-BE49-F238E27FC236}">
                <a16:creationId xmlns:a16="http://schemas.microsoft.com/office/drawing/2014/main" id="{E033F208-A1FB-453B-A9BB-C01DB95B9659}"/>
              </a:ext>
            </a:extLst>
          </p:cNvPr>
          <p:cNvSpPr txBox="1"/>
          <p:nvPr/>
        </p:nvSpPr>
        <p:spPr>
          <a:xfrm>
            <a:off x="7397746" y="1570273"/>
            <a:ext cx="663964" cy="523220"/>
          </a:xfrm>
          <a:prstGeom prst="rect">
            <a:avLst/>
          </a:prstGeom>
          <a:noFill/>
        </p:spPr>
        <p:txBody>
          <a:bodyPr wrap="none" rtlCol="0">
            <a:spAutoFit/>
          </a:bodyPr>
          <a:lstStyle/>
          <a:p>
            <a:r>
              <a:rPr lang="en-US" sz="2800" dirty="0"/>
              <a:t>NE</a:t>
            </a:r>
          </a:p>
        </p:txBody>
      </p:sp>
      <p:sp>
        <p:nvSpPr>
          <p:cNvPr id="18" name="TextBox 17">
            <a:extLst>
              <a:ext uri="{FF2B5EF4-FFF2-40B4-BE49-F238E27FC236}">
                <a16:creationId xmlns:a16="http://schemas.microsoft.com/office/drawing/2014/main" id="{EEE0E156-443D-4243-B978-BAA1921B9BFF}"/>
              </a:ext>
            </a:extLst>
          </p:cNvPr>
          <p:cNvSpPr txBox="1"/>
          <p:nvPr/>
        </p:nvSpPr>
        <p:spPr>
          <a:xfrm>
            <a:off x="1067424" y="5107167"/>
            <a:ext cx="723275" cy="523220"/>
          </a:xfrm>
          <a:prstGeom prst="rect">
            <a:avLst/>
          </a:prstGeom>
          <a:noFill/>
        </p:spPr>
        <p:txBody>
          <a:bodyPr wrap="none" rtlCol="0">
            <a:spAutoFit/>
          </a:bodyPr>
          <a:lstStyle/>
          <a:p>
            <a:r>
              <a:rPr lang="en-US" sz="2800" dirty="0"/>
              <a:t>SW</a:t>
            </a:r>
          </a:p>
        </p:txBody>
      </p:sp>
      <p:sp>
        <p:nvSpPr>
          <p:cNvPr id="19" name="TextBox 18">
            <a:extLst>
              <a:ext uri="{FF2B5EF4-FFF2-40B4-BE49-F238E27FC236}">
                <a16:creationId xmlns:a16="http://schemas.microsoft.com/office/drawing/2014/main" id="{5EB2778C-8878-4C34-B50F-30AEC84EADA8}"/>
              </a:ext>
            </a:extLst>
          </p:cNvPr>
          <p:cNvSpPr txBox="1"/>
          <p:nvPr/>
        </p:nvSpPr>
        <p:spPr>
          <a:xfrm>
            <a:off x="7674364" y="5140177"/>
            <a:ext cx="604653" cy="523220"/>
          </a:xfrm>
          <a:prstGeom prst="rect">
            <a:avLst/>
          </a:prstGeom>
          <a:noFill/>
        </p:spPr>
        <p:txBody>
          <a:bodyPr wrap="none" rtlCol="0">
            <a:spAutoFit/>
          </a:bodyPr>
          <a:lstStyle/>
          <a:p>
            <a:r>
              <a:rPr lang="en-US" sz="2800" dirty="0"/>
              <a:t>SE</a:t>
            </a:r>
          </a:p>
        </p:txBody>
      </p:sp>
    </p:spTree>
    <p:extLst>
      <p:ext uri="{BB962C8B-B14F-4D97-AF65-F5344CB8AC3E}">
        <p14:creationId xmlns:p14="http://schemas.microsoft.com/office/powerpoint/2010/main" val="62535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9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6395" grpId="0"/>
      <p:bldP spid="16396" grpId="0"/>
      <p:bldP spid="16397" grpId="0"/>
      <p:bldP spid="3"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BB87B-AF18-4AB0-A46B-24A62626986E}"/>
              </a:ext>
            </a:extLst>
          </p:cNvPr>
          <p:cNvSpPr>
            <a:spLocks noGrp="1"/>
          </p:cNvSpPr>
          <p:nvPr>
            <p:ph type="title"/>
          </p:nvPr>
        </p:nvSpPr>
        <p:spPr>
          <a:xfrm>
            <a:off x="457200" y="131763"/>
            <a:ext cx="8229600" cy="1143000"/>
          </a:xfrm>
        </p:spPr>
        <p:txBody>
          <a:bodyPr/>
          <a:lstStyle/>
          <a:p>
            <a:r>
              <a:rPr lang="en-US" sz="3600" dirty="0">
                <a:solidFill>
                  <a:srgbClr val="FFFF00"/>
                </a:solidFill>
              </a:rPr>
              <a:t>Logic of cost-effectiveness in the </a:t>
            </a:r>
            <a:br>
              <a:rPr lang="en-US" sz="3600" dirty="0">
                <a:solidFill>
                  <a:srgbClr val="FFFF00"/>
                </a:solidFill>
              </a:rPr>
            </a:br>
            <a:r>
              <a:rPr lang="en-US" sz="3600" dirty="0">
                <a:solidFill>
                  <a:srgbClr val="FFFF00"/>
                </a:solidFill>
              </a:rPr>
              <a:t>SW quadrant</a:t>
            </a:r>
          </a:p>
        </p:txBody>
      </p:sp>
      <p:sp>
        <p:nvSpPr>
          <p:cNvPr id="3" name="Content Placeholder 2">
            <a:extLst>
              <a:ext uri="{FF2B5EF4-FFF2-40B4-BE49-F238E27FC236}">
                <a16:creationId xmlns:a16="http://schemas.microsoft.com/office/drawing/2014/main" id="{28A76090-26EA-4A1C-AD89-5A6A8ED7D7B1}"/>
              </a:ext>
            </a:extLst>
          </p:cNvPr>
          <p:cNvSpPr>
            <a:spLocks noGrp="1"/>
          </p:cNvSpPr>
          <p:nvPr>
            <p:ph idx="1"/>
          </p:nvPr>
        </p:nvSpPr>
        <p:spPr>
          <a:xfrm>
            <a:off x="457199" y="1312862"/>
            <a:ext cx="8391525" cy="4926013"/>
          </a:xfrm>
        </p:spPr>
        <p:txBody>
          <a:bodyPr/>
          <a:lstStyle/>
          <a:p>
            <a:r>
              <a:rPr lang="en-US" sz="2400" dirty="0">
                <a:latin typeface="Arial" panose="020B0604020202020204" pitchFamily="34" charset="0"/>
                <a:cs typeface="Arial" panose="020B0604020202020204" pitchFamily="34" charset="0"/>
              </a:rPr>
              <a:t>Exactly mirrors the NE quadrant.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NE: “Is the additional benefit worth the additional money?”</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SW: “Do the opportunities made available by lower cost, justify the foregone benefit?”</a:t>
            </a:r>
          </a:p>
          <a:p>
            <a:pPr marL="0" indent="0" algn="ctr">
              <a:buNone/>
            </a:pPr>
            <a:endParaRPr lang="en-US" sz="2800" b="1" dirty="0">
              <a:latin typeface="Arial" panose="020B0604020202020204" pitchFamily="34" charset="0"/>
              <a:cs typeface="Arial" panose="020B0604020202020204" pitchFamily="34" charset="0"/>
            </a:endParaRPr>
          </a:p>
          <a:p>
            <a:pPr marL="0" indent="0" algn="ctr">
              <a:buNone/>
            </a:pPr>
            <a:r>
              <a:rPr lang="en-US" sz="2400" b="1" dirty="0">
                <a:latin typeface="Arial" panose="020B0604020202020204" pitchFamily="34" charset="0"/>
                <a:cs typeface="Arial" panose="020B0604020202020204" pitchFamily="34" charset="0"/>
              </a:rPr>
              <a:t>In context of UHC, and more generally, does it make sense to spend more time looking for opportunities to optimize in the SW?</a:t>
            </a:r>
          </a:p>
        </p:txBody>
      </p:sp>
    </p:spTree>
    <p:extLst>
      <p:ext uri="{BB962C8B-B14F-4D97-AF65-F5344CB8AC3E}">
        <p14:creationId xmlns:p14="http://schemas.microsoft.com/office/powerpoint/2010/main" val="1706455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760F-087C-43CC-B288-8647722EEF95}"/>
              </a:ext>
            </a:extLst>
          </p:cNvPr>
          <p:cNvSpPr>
            <a:spLocks noGrp="1"/>
          </p:cNvSpPr>
          <p:nvPr>
            <p:ph type="title"/>
          </p:nvPr>
        </p:nvSpPr>
        <p:spPr>
          <a:xfrm>
            <a:off x="457200" y="2425655"/>
            <a:ext cx="8229600" cy="1143000"/>
          </a:xfrm>
        </p:spPr>
        <p:txBody>
          <a:bodyPr/>
          <a:lstStyle/>
          <a:p>
            <a:r>
              <a:rPr lang="en-US" sz="3600" dirty="0">
                <a:solidFill>
                  <a:srgbClr val="FFFF00"/>
                </a:solidFill>
              </a:rPr>
              <a:t>But how can you tell if something is ‘cost-effective’?</a:t>
            </a:r>
          </a:p>
        </p:txBody>
      </p:sp>
    </p:spTree>
    <p:extLst>
      <p:ext uri="{BB962C8B-B14F-4D97-AF65-F5344CB8AC3E}">
        <p14:creationId xmlns:p14="http://schemas.microsoft.com/office/powerpoint/2010/main" val="3424803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rgbClr val="FFFF00"/>
                </a:solidFill>
              </a:rPr>
              <a:t>The WHO CE Threshold</a:t>
            </a:r>
          </a:p>
        </p:txBody>
      </p:sp>
      <p:sp>
        <p:nvSpPr>
          <p:cNvPr id="3" name="Content Placeholder 2"/>
          <p:cNvSpPr>
            <a:spLocks noGrp="1"/>
          </p:cNvSpPr>
          <p:nvPr>
            <p:ph idx="1"/>
          </p:nvPr>
        </p:nvSpPr>
        <p:spPr>
          <a:xfrm>
            <a:off x="85725" y="1371600"/>
            <a:ext cx="8858249" cy="5029200"/>
          </a:xfrm>
        </p:spPr>
        <p:txBody>
          <a:bodyPr/>
          <a:lstStyle/>
          <a:p>
            <a:pPr marL="0" indent="0" algn="ctr">
              <a:buNone/>
            </a:pPr>
            <a:r>
              <a:rPr lang="en-US" sz="3600" b="1" dirty="0">
                <a:effectLst/>
                <a:latin typeface="Arial" panose="020B0604020202020204" pitchFamily="34" charset="0"/>
                <a:cs typeface="Arial" panose="020B0604020202020204" pitchFamily="34" charset="0"/>
              </a:rPr>
              <a:t>Interventions that, per DALY averted, </a:t>
            </a:r>
          </a:p>
          <a:p>
            <a:pPr marL="0" indent="0" algn="ctr">
              <a:buNone/>
            </a:pPr>
            <a:r>
              <a:rPr lang="en-US" sz="3600" b="1" dirty="0">
                <a:effectLst/>
                <a:latin typeface="Arial" panose="020B0604020202020204" pitchFamily="34" charset="0"/>
                <a:cs typeface="Arial" panose="020B0604020202020204" pitchFamily="34" charset="0"/>
              </a:rPr>
              <a:t>costs less than: </a:t>
            </a:r>
          </a:p>
          <a:p>
            <a:pPr marL="0" indent="0" algn="ctr">
              <a:buNone/>
            </a:pPr>
            <a:endParaRPr lang="en-US" sz="3600" b="1" dirty="0">
              <a:effectLst/>
              <a:latin typeface="Arial" panose="020B0604020202020204" pitchFamily="34" charset="0"/>
              <a:cs typeface="Arial" panose="020B0604020202020204" pitchFamily="34" charset="0"/>
            </a:endParaRPr>
          </a:p>
          <a:p>
            <a:pPr lvl="1"/>
            <a:r>
              <a:rPr lang="en-US" sz="3100" b="1" dirty="0">
                <a:effectLst/>
                <a:latin typeface="Arial" panose="020B0604020202020204" pitchFamily="34" charset="0"/>
                <a:cs typeface="Arial" panose="020B0604020202020204" pitchFamily="34" charset="0"/>
              </a:rPr>
              <a:t>3 x the annual GDP per capita = </a:t>
            </a:r>
            <a:r>
              <a:rPr lang="en-US" sz="3100" b="1" dirty="0">
                <a:solidFill>
                  <a:srgbClr val="FFFF00"/>
                </a:solidFill>
                <a:effectLst/>
                <a:latin typeface="Arial" panose="020B0604020202020204" pitchFamily="34" charset="0"/>
                <a:cs typeface="Arial" panose="020B0604020202020204" pitchFamily="34" charset="0"/>
              </a:rPr>
              <a:t>CE</a:t>
            </a:r>
            <a:r>
              <a:rPr lang="en-US" sz="3100" b="1" dirty="0">
                <a:effectLst/>
                <a:latin typeface="Arial" panose="020B0604020202020204" pitchFamily="34" charset="0"/>
                <a:cs typeface="Arial" panose="020B0604020202020204" pitchFamily="34" charset="0"/>
              </a:rPr>
              <a:t> </a:t>
            </a:r>
          </a:p>
          <a:p>
            <a:pPr lvl="1"/>
            <a:endParaRPr lang="en-US" sz="3100" b="1" dirty="0">
              <a:effectLst/>
              <a:latin typeface="Arial" panose="020B0604020202020204" pitchFamily="34" charset="0"/>
              <a:cs typeface="Arial" panose="020B0604020202020204" pitchFamily="34" charset="0"/>
            </a:endParaRPr>
          </a:p>
          <a:p>
            <a:pPr lvl="1"/>
            <a:r>
              <a:rPr lang="en-US" sz="3100" b="1" dirty="0">
                <a:effectLst/>
                <a:latin typeface="Arial" panose="020B0604020202020204" pitchFamily="34" charset="0"/>
                <a:cs typeface="Arial" panose="020B0604020202020204" pitchFamily="34" charset="0"/>
              </a:rPr>
              <a:t>1 x  annual GDP per capita = “</a:t>
            </a:r>
            <a:r>
              <a:rPr lang="en-US" sz="3100" b="1" dirty="0">
                <a:solidFill>
                  <a:srgbClr val="FFFF00"/>
                </a:solidFill>
                <a:effectLst/>
                <a:latin typeface="Arial" panose="020B0604020202020204" pitchFamily="34" charset="0"/>
                <a:cs typeface="Arial" panose="020B0604020202020204" pitchFamily="34" charset="0"/>
              </a:rPr>
              <a:t>Highly” CE</a:t>
            </a:r>
            <a:endParaRPr lang="en-US" sz="31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9045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dirty="0">
                <a:solidFill>
                  <a:srgbClr val="FFFF00"/>
                </a:solidFill>
                <a:effectLst/>
              </a:rPr>
              <a:t>What’s the problem with the WHO threshold approach?</a:t>
            </a:r>
            <a:r>
              <a:rPr lang="en-US" sz="2800" baseline="30000" dirty="0">
                <a:solidFill>
                  <a:srgbClr val="FFFF00"/>
                </a:solidFill>
                <a:effectLst/>
              </a:rPr>
              <a:t>1</a:t>
            </a:r>
            <a:endParaRPr lang="en-US" sz="2800" baseline="30000" dirty="0">
              <a:solidFill>
                <a:srgbClr val="FFFF00"/>
              </a:solidFill>
            </a:endParaRPr>
          </a:p>
        </p:txBody>
      </p:sp>
      <p:sp>
        <p:nvSpPr>
          <p:cNvPr id="3" name="Content Placeholder 2"/>
          <p:cNvSpPr>
            <a:spLocks noGrp="1"/>
          </p:cNvSpPr>
          <p:nvPr>
            <p:ph idx="1"/>
          </p:nvPr>
        </p:nvSpPr>
        <p:spPr>
          <a:xfrm>
            <a:off x="304800" y="1466850"/>
            <a:ext cx="8534400" cy="5029200"/>
          </a:xfrm>
        </p:spPr>
        <p:txBody>
          <a:bodyPr/>
          <a:lstStyle/>
          <a:p>
            <a:pPr marL="742950" indent="-742950">
              <a:buFont typeface="Wingdings" panose="05000000000000000000" pitchFamily="2" charset="2"/>
              <a:buChar char="§"/>
            </a:pPr>
            <a:r>
              <a:rPr lang="en-US" sz="2800" dirty="0">
                <a:solidFill>
                  <a:schemeClr val="tx1">
                    <a:lumMod val="95000"/>
                  </a:schemeClr>
                </a:solidFill>
                <a:effectLst/>
                <a:latin typeface="Arial" panose="020B0604020202020204" pitchFamily="34" charset="0"/>
                <a:ea typeface="Calibri" panose="020F0502020204030204" pitchFamily="34" charset="0"/>
                <a:cs typeface="Arial" panose="020B0604020202020204" pitchFamily="34" charset="0"/>
              </a:rPr>
              <a:t>Budget constraints are not addressed</a:t>
            </a:r>
          </a:p>
          <a:p>
            <a:pPr marL="742950" indent="-742950">
              <a:buFont typeface="Wingdings" panose="05000000000000000000" pitchFamily="2" charset="2"/>
              <a:buChar char="§"/>
            </a:pPr>
            <a:r>
              <a:rPr lang="en-US" sz="2800" dirty="0">
                <a:solidFill>
                  <a:schemeClr val="tx1">
                    <a:lumMod val="95000"/>
                  </a:schemeClr>
                </a:solidFill>
                <a:effectLst/>
                <a:latin typeface="Arial" panose="020B0604020202020204" pitchFamily="34" charset="0"/>
                <a:ea typeface="Calibri" panose="020F0502020204030204" pitchFamily="34" charset="0"/>
                <a:cs typeface="Arial" panose="020B0604020202020204" pitchFamily="34" charset="0"/>
              </a:rPr>
              <a:t>Threshold is too easily attained.</a:t>
            </a:r>
          </a:p>
          <a:p>
            <a:pPr marL="742950" indent="-742950">
              <a:buFont typeface="Wingdings" panose="05000000000000000000" pitchFamily="2" charset="2"/>
              <a:buChar char="§"/>
            </a:pPr>
            <a:r>
              <a:rPr lang="en-US" sz="2800" dirty="0">
                <a:effectLst/>
                <a:latin typeface="Arial" panose="020B0604020202020204" pitchFamily="34" charset="0"/>
                <a:ea typeface="Calibri" panose="020F0502020204030204" pitchFamily="34" charset="0"/>
                <a:cs typeface="Arial" panose="020B0604020202020204" pitchFamily="34" charset="0"/>
              </a:rPr>
              <a:t>Important comparisons among locally relevant options are ignored</a:t>
            </a:r>
          </a:p>
          <a:p>
            <a:pPr marL="742950" indent="-742950">
              <a:buFont typeface="Wingdings" panose="05000000000000000000" pitchFamily="2" charset="2"/>
              <a:buChar char="§"/>
            </a:pPr>
            <a:r>
              <a:rPr lang="en-US" sz="2800" dirty="0">
                <a:effectLst/>
                <a:latin typeface="Arial" panose="020B0604020202020204" pitchFamily="34" charset="0"/>
                <a:ea typeface="Calibri" panose="020F0502020204030204" pitchFamily="34" charset="0"/>
                <a:cs typeface="Arial" panose="020B0604020202020204" pitchFamily="34" charset="0"/>
              </a:rPr>
              <a:t>Weak theoretical basis</a:t>
            </a:r>
          </a:p>
          <a:p>
            <a:endParaRPr lang="en-US" sz="3200" b="1" dirty="0">
              <a:effectLst/>
            </a:endParaRPr>
          </a:p>
        </p:txBody>
      </p:sp>
      <p:sp>
        <p:nvSpPr>
          <p:cNvPr id="4" name="TextBox 3">
            <a:extLst>
              <a:ext uri="{FF2B5EF4-FFF2-40B4-BE49-F238E27FC236}">
                <a16:creationId xmlns:a16="http://schemas.microsoft.com/office/drawing/2014/main" id="{A9448686-DDE4-4C72-AC2A-B8F86F9CE153}"/>
              </a:ext>
            </a:extLst>
          </p:cNvPr>
          <p:cNvSpPr txBox="1"/>
          <p:nvPr/>
        </p:nvSpPr>
        <p:spPr>
          <a:xfrm>
            <a:off x="304800" y="4130860"/>
            <a:ext cx="8382000" cy="2492990"/>
          </a:xfrm>
          <a:prstGeom prst="rect">
            <a:avLst/>
          </a:prstGeom>
          <a:noFill/>
        </p:spPr>
        <p:txBody>
          <a:bodyPr wrap="square" rtlCol="0">
            <a:spAutoFit/>
          </a:bodyPr>
          <a:lstStyle/>
          <a:p>
            <a:pPr algn="ctr"/>
            <a:r>
              <a:rPr lang="en-US" sz="3600" b="1" dirty="0">
                <a:solidFill>
                  <a:srgbClr val="FFFF00"/>
                </a:solidFill>
              </a:rPr>
              <a:t>Result </a:t>
            </a:r>
          </a:p>
          <a:p>
            <a:pPr algn="ctr"/>
            <a:r>
              <a:rPr lang="en-US" sz="3200" b="1" dirty="0">
                <a:solidFill>
                  <a:srgbClr val="FFFF00"/>
                </a:solidFill>
              </a:rPr>
              <a:t>CEA far less helpful than it could be. </a:t>
            </a:r>
          </a:p>
          <a:p>
            <a:pPr algn="ctr"/>
            <a:endParaRPr lang="en-US" sz="3200" b="1" dirty="0">
              <a:solidFill>
                <a:srgbClr val="FFFF00"/>
              </a:solidFill>
            </a:endParaRPr>
          </a:p>
          <a:p>
            <a:pPr algn="ctr"/>
            <a:endParaRPr lang="en-US" sz="3200" b="1" dirty="0">
              <a:solidFill>
                <a:srgbClr val="FFFF00"/>
              </a:solidFill>
            </a:endParaRPr>
          </a:p>
          <a:p>
            <a:r>
              <a:rPr lang="en-US" sz="1200" b="1" dirty="0">
                <a:latin typeface="Arial" panose="020B0604020202020204" pitchFamily="34" charset="0"/>
                <a:cs typeface="Arial" panose="020B0604020202020204" pitchFamily="34" charset="0"/>
              </a:rPr>
              <a:t>1. See Marseille at al, Thresholds for the cost-effectiveness of interventions: Alternative approaches,  </a:t>
            </a:r>
          </a:p>
          <a:p>
            <a:r>
              <a:rPr lang="en-US" sz="1200" b="1" dirty="0">
                <a:latin typeface="Arial" panose="020B0604020202020204" pitchFamily="34" charset="0"/>
                <a:cs typeface="Arial" panose="020B0604020202020204" pitchFamily="34" charset="0"/>
              </a:rPr>
              <a:t>    Bulletin of the World Health Organization, 2015</a:t>
            </a:r>
          </a:p>
        </p:txBody>
      </p:sp>
    </p:spTree>
    <p:extLst>
      <p:ext uri="{BB962C8B-B14F-4D97-AF65-F5344CB8AC3E}">
        <p14:creationId xmlns:p14="http://schemas.microsoft.com/office/powerpoint/2010/main" val="2370382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166" y="-1438"/>
            <a:ext cx="8229600" cy="1143000"/>
          </a:xfrm>
        </p:spPr>
        <p:txBody>
          <a:bodyPr/>
          <a:lstStyle/>
          <a:p>
            <a:r>
              <a:rPr lang="en-US" dirty="0">
                <a:solidFill>
                  <a:srgbClr val="FFFF00"/>
                </a:solidFill>
              </a:rPr>
              <a:t>Alternative concept of cost-effectiveness threshold</a:t>
            </a:r>
          </a:p>
        </p:txBody>
      </p:sp>
      <p:sp>
        <p:nvSpPr>
          <p:cNvPr id="7" name="Rectangle 6"/>
          <p:cNvSpPr/>
          <p:nvPr/>
        </p:nvSpPr>
        <p:spPr>
          <a:xfrm>
            <a:off x="298753" y="6109063"/>
            <a:ext cx="8305800" cy="58477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00"/>
                </a:solidFill>
                <a:effectLst/>
                <a:uLnTx/>
                <a:uFillTx/>
                <a:latin typeface="Garamond" pitchFamily="18" charset="0"/>
                <a:ea typeface="+mn-ea"/>
                <a:cs typeface="+mn-cs"/>
              </a:rPr>
              <a:t>Adapted from: Anthony J Culyer, “Cost-effectiveness thresholds in health care: a bookshelf guide to their meaning and use”, Universities of Toronto and York, 2015</a:t>
            </a:r>
          </a:p>
        </p:txBody>
      </p:sp>
      <p:grpSp>
        <p:nvGrpSpPr>
          <p:cNvPr id="3" name="Group 4"/>
          <p:cNvGrpSpPr>
            <a:grpSpLocks noChangeAspect="1"/>
          </p:cNvGrpSpPr>
          <p:nvPr/>
        </p:nvGrpSpPr>
        <p:grpSpPr bwMode="auto">
          <a:xfrm>
            <a:off x="122541" y="1141562"/>
            <a:ext cx="8658225" cy="4765675"/>
            <a:chOff x="144" y="685"/>
            <a:chExt cx="5454" cy="3002"/>
          </a:xfrm>
        </p:grpSpPr>
        <p:sp>
          <p:nvSpPr>
            <p:cNvPr id="4" name="AutoShape 3"/>
            <p:cNvSpPr>
              <a:spLocks noChangeAspect="1" noChangeArrowheads="1" noTextEdit="1"/>
            </p:cNvSpPr>
            <p:nvPr/>
          </p:nvSpPr>
          <p:spPr bwMode="auto">
            <a:xfrm>
              <a:off x="144" y="685"/>
              <a:ext cx="5454" cy="3002"/>
            </a:xfrm>
            <a:prstGeom prst="rect">
              <a:avLst/>
            </a:prstGeom>
            <a:gradFill rotWithShape="0">
              <a:gsLst>
                <a:gs pos="0">
                  <a:srgbClr val="F0FBFF"/>
                </a:gs>
                <a:gs pos="48000">
                  <a:srgbClr val="B1ECFF"/>
                </a:gs>
                <a:gs pos="74001">
                  <a:srgbClr val="75DDFF"/>
                </a:gs>
                <a:gs pos="83000">
                  <a:srgbClr val="75DDFF"/>
                </a:gs>
                <a:gs pos="100000">
                  <a:srgbClr val="A3E8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aramond" pitchFamily="18" charset="0"/>
                <a:ea typeface="+mn-ea"/>
                <a:cs typeface="+mn-cs"/>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685"/>
              <a:ext cx="5468" cy="3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4">
            <a:extLst>
              <a:ext uri="{FF2B5EF4-FFF2-40B4-BE49-F238E27FC236}">
                <a16:creationId xmlns:a16="http://schemas.microsoft.com/office/drawing/2014/main" id="{4CCB02DD-264F-4238-81A0-DCC177B768C5}"/>
              </a:ext>
            </a:extLst>
          </p:cNvPr>
          <p:cNvSpPr txBox="1"/>
          <p:nvPr/>
        </p:nvSpPr>
        <p:spPr>
          <a:xfrm>
            <a:off x="2705275" y="1802675"/>
            <a:ext cx="1706880" cy="830997"/>
          </a:xfrm>
          <a:prstGeom prst="rect">
            <a:avLst/>
          </a:prstGeom>
          <a:solidFill>
            <a:schemeClr val="accent2">
              <a:lumMod val="75000"/>
            </a:schemeClr>
          </a:solidFill>
        </p:spPr>
        <p:txBody>
          <a:bodyPr wrap="square" rtlCol="0">
            <a:spAutoFit/>
          </a:bodyPr>
          <a:lstStyle/>
          <a:p>
            <a:pPr algn="ctr"/>
            <a:r>
              <a:rPr lang="en-US" sz="2400" dirty="0"/>
              <a:t>Inside the plan</a:t>
            </a:r>
          </a:p>
        </p:txBody>
      </p:sp>
      <p:sp>
        <p:nvSpPr>
          <p:cNvPr id="8" name="TextBox 7">
            <a:extLst>
              <a:ext uri="{FF2B5EF4-FFF2-40B4-BE49-F238E27FC236}">
                <a16:creationId xmlns:a16="http://schemas.microsoft.com/office/drawing/2014/main" id="{3070B6B6-F41B-4201-87D5-39629F0A83FF}"/>
              </a:ext>
            </a:extLst>
          </p:cNvPr>
          <p:cNvSpPr txBox="1"/>
          <p:nvPr/>
        </p:nvSpPr>
        <p:spPr>
          <a:xfrm>
            <a:off x="4730017" y="1869063"/>
            <a:ext cx="1807029" cy="830997"/>
          </a:xfrm>
          <a:prstGeom prst="rect">
            <a:avLst/>
          </a:prstGeom>
          <a:solidFill>
            <a:schemeClr val="accent2">
              <a:lumMod val="75000"/>
            </a:schemeClr>
          </a:solidFill>
        </p:spPr>
        <p:txBody>
          <a:bodyPr wrap="square" rtlCol="0">
            <a:spAutoFit/>
          </a:bodyPr>
          <a:lstStyle/>
          <a:p>
            <a:pPr algn="ctr"/>
            <a:r>
              <a:rPr lang="en-US" sz="2400" dirty="0"/>
              <a:t>Outside the plan</a:t>
            </a:r>
          </a:p>
        </p:txBody>
      </p:sp>
      <p:sp>
        <p:nvSpPr>
          <p:cNvPr id="9" name="TextBox 8">
            <a:extLst>
              <a:ext uri="{FF2B5EF4-FFF2-40B4-BE49-F238E27FC236}">
                <a16:creationId xmlns:a16="http://schemas.microsoft.com/office/drawing/2014/main" id="{E0D63616-F46E-4B27-8891-D27D575A77D1}"/>
              </a:ext>
            </a:extLst>
          </p:cNvPr>
          <p:cNvSpPr txBox="1"/>
          <p:nvPr/>
        </p:nvSpPr>
        <p:spPr>
          <a:xfrm>
            <a:off x="3882194" y="5537905"/>
            <a:ext cx="1567543" cy="369332"/>
          </a:xfrm>
          <a:prstGeom prst="rect">
            <a:avLst/>
          </a:prstGeom>
          <a:solidFill>
            <a:schemeClr val="accent2">
              <a:lumMod val="75000"/>
            </a:schemeClr>
          </a:solidFill>
        </p:spPr>
        <p:txBody>
          <a:bodyPr wrap="square" rtlCol="0">
            <a:spAutoFit/>
          </a:bodyPr>
          <a:lstStyle/>
          <a:p>
            <a:r>
              <a:rPr lang="en-US" dirty="0"/>
              <a:t>Budget limit</a:t>
            </a:r>
          </a:p>
        </p:txBody>
      </p:sp>
      <p:sp>
        <p:nvSpPr>
          <p:cNvPr id="10" name="TextBox 9">
            <a:extLst>
              <a:ext uri="{FF2B5EF4-FFF2-40B4-BE49-F238E27FC236}">
                <a16:creationId xmlns:a16="http://schemas.microsoft.com/office/drawing/2014/main" id="{DBEF1F1D-E2D9-4733-8547-4CC2067F4538}"/>
              </a:ext>
            </a:extLst>
          </p:cNvPr>
          <p:cNvSpPr txBox="1"/>
          <p:nvPr/>
        </p:nvSpPr>
        <p:spPr>
          <a:xfrm>
            <a:off x="5965371" y="5233148"/>
            <a:ext cx="1807029" cy="369332"/>
          </a:xfrm>
          <a:prstGeom prst="rect">
            <a:avLst/>
          </a:prstGeom>
          <a:solidFill>
            <a:schemeClr val="accent2">
              <a:lumMod val="75000"/>
            </a:schemeClr>
          </a:solidFill>
        </p:spPr>
        <p:txBody>
          <a:bodyPr wrap="square" rtlCol="0">
            <a:spAutoFit/>
          </a:bodyPr>
          <a:lstStyle/>
          <a:p>
            <a:r>
              <a:rPr lang="en-US" dirty="0"/>
              <a:t>Plan expenditures</a:t>
            </a:r>
          </a:p>
        </p:txBody>
      </p:sp>
      <p:sp>
        <p:nvSpPr>
          <p:cNvPr id="11" name="TextBox 10">
            <a:extLst>
              <a:ext uri="{FF2B5EF4-FFF2-40B4-BE49-F238E27FC236}">
                <a16:creationId xmlns:a16="http://schemas.microsoft.com/office/drawing/2014/main" id="{16FA0EAD-5244-443C-B9BB-44D79A8E2E5D}"/>
              </a:ext>
            </a:extLst>
          </p:cNvPr>
          <p:cNvSpPr txBox="1"/>
          <p:nvPr/>
        </p:nvSpPr>
        <p:spPr>
          <a:xfrm rot="16200000">
            <a:off x="-329055" y="3335457"/>
            <a:ext cx="3085817" cy="400110"/>
          </a:xfrm>
          <a:prstGeom prst="rect">
            <a:avLst/>
          </a:prstGeom>
          <a:solidFill>
            <a:schemeClr val="accent2">
              <a:lumMod val="75000"/>
            </a:schemeClr>
          </a:solidFill>
        </p:spPr>
        <p:txBody>
          <a:bodyPr wrap="square" rtlCol="0">
            <a:spAutoFit/>
          </a:bodyPr>
          <a:lstStyle/>
          <a:p>
            <a:pPr algn="ctr"/>
            <a:r>
              <a:rPr lang="en-US" sz="2000" dirty="0"/>
              <a:t>Health benefit per $1,000</a:t>
            </a:r>
            <a:endParaRPr lang="en-US" dirty="0"/>
          </a:p>
        </p:txBody>
      </p:sp>
      <p:sp>
        <p:nvSpPr>
          <p:cNvPr id="12" name="Down Arrow 8">
            <a:extLst>
              <a:ext uri="{FF2B5EF4-FFF2-40B4-BE49-F238E27FC236}">
                <a16:creationId xmlns:a16="http://schemas.microsoft.com/office/drawing/2014/main" id="{7BDCBF91-53DB-459B-A293-7BADAA45A68A}"/>
              </a:ext>
            </a:extLst>
          </p:cNvPr>
          <p:cNvSpPr/>
          <p:nvPr/>
        </p:nvSpPr>
        <p:spPr bwMode="auto">
          <a:xfrm>
            <a:off x="2438401" y="2674890"/>
            <a:ext cx="1922312" cy="1844859"/>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b="1" dirty="0">
              <a:solidFill>
                <a:srgbClr val="FFFF00"/>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a:solidFill>
                <a:srgbClr val="FFFF00"/>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rgbClr val="FFFF00"/>
                </a:solidFill>
              </a:rPr>
              <a:t>New option</a:t>
            </a:r>
          </a:p>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rgbClr val="FFFF00"/>
                </a:solidFill>
                <a:effectLst/>
              </a:rPr>
              <a:t>‘A’</a:t>
            </a:r>
          </a:p>
        </p:txBody>
      </p:sp>
      <p:sp>
        <p:nvSpPr>
          <p:cNvPr id="13" name="Right Arrow 7">
            <a:extLst>
              <a:ext uri="{FF2B5EF4-FFF2-40B4-BE49-F238E27FC236}">
                <a16:creationId xmlns:a16="http://schemas.microsoft.com/office/drawing/2014/main" id="{8E19A4B8-51CB-4D17-BD03-E707E7826F45}"/>
              </a:ext>
            </a:extLst>
          </p:cNvPr>
          <p:cNvSpPr/>
          <p:nvPr/>
        </p:nvSpPr>
        <p:spPr bwMode="auto">
          <a:xfrm>
            <a:off x="4437139" y="4066494"/>
            <a:ext cx="2133600" cy="90651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Garamond" pitchFamily="18" charset="0"/>
              </a:rPr>
              <a:t>       </a:t>
            </a:r>
            <a:r>
              <a:rPr kumimoji="0" lang="en-US" sz="2400" b="1" i="0" u="none" strike="noStrike" cap="none" normalizeH="0" baseline="0" dirty="0">
                <a:ln>
                  <a:noFill/>
                </a:ln>
                <a:solidFill>
                  <a:srgbClr val="FFFF00"/>
                </a:solidFill>
                <a:effectLst/>
                <a:latin typeface="Garamond" pitchFamily="18" charset="0"/>
              </a:rPr>
              <a:t> </a:t>
            </a:r>
            <a:r>
              <a:rPr lang="en-US" sz="2000" b="1" dirty="0">
                <a:solidFill>
                  <a:srgbClr val="FFFF00"/>
                </a:solidFill>
                <a:latin typeface="Garamond" pitchFamily="18" charset="0"/>
              </a:rPr>
              <a:t>Painful</a:t>
            </a:r>
            <a:endParaRPr kumimoji="0" lang="en-US" b="1" i="0" u="none" strike="noStrike" cap="none" normalizeH="0" baseline="0" dirty="0">
              <a:ln>
                <a:noFill/>
              </a:ln>
              <a:solidFill>
                <a:srgbClr val="FFFF00"/>
              </a:solidFill>
              <a:effectLst/>
              <a:latin typeface="Garamond" pitchFamily="18" charset="0"/>
            </a:endParaRPr>
          </a:p>
        </p:txBody>
      </p:sp>
      <p:sp>
        <p:nvSpPr>
          <p:cNvPr id="6" name="TextBox 5">
            <a:extLst>
              <a:ext uri="{FF2B5EF4-FFF2-40B4-BE49-F238E27FC236}">
                <a16:creationId xmlns:a16="http://schemas.microsoft.com/office/drawing/2014/main" id="{E0EDDF8A-FF37-4702-9AD6-E3EEC8D74833}"/>
              </a:ext>
            </a:extLst>
          </p:cNvPr>
          <p:cNvSpPr txBox="1"/>
          <p:nvPr/>
        </p:nvSpPr>
        <p:spPr>
          <a:xfrm>
            <a:off x="4169987" y="4555201"/>
            <a:ext cx="169939" cy="523220"/>
          </a:xfrm>
          <a:prstGeom prst="rect">
            <a:avLst/>
          </a:prstGeom>
          <a:noFill/>
        </p:spPr>
        <p:txBody>
          <a:bodyPr wrap="square" rtlCol="0">
            <a:spAutoFit/>
          </a:bodyPr>
          <a:lstStyle/>
          <a:p>
            <a:r>
              <a:rPr lang="en-US" sz="2800" b="1" dirty="0">
                <a:solidFill>
                  <a:srgbClr val="FFFF00"/>
                </a:solidFill>
              </a:rPr>
              <a:t>B</a:t>
            </a:r>
          </a:p>
        </p:txBody>
      </p:sp>
    </p:spTree>
    <p:extLst>
      <p:ext uri="{BB962C8B-B14F-4D97-AF65-F5344CB8AC3E}">
        <p14:creationId xmlns:p14="http://schemas.microsoft.com/office/powerpoint/2010/main" val="361842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6" grpId="0"/>
    </p:bldLst>
  </p:timing>
</p:sld>
</file>

<file path=ppt/theme/theme1.xml><?xml version="1.0" encoding="utf-8"?>
<a:theme xmlns:a="http://schemas.openxmlformats.org/drawingml/2006/main" name="UCSF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3.xml><?xml version="1.0" encoding="utf-8"?>
<a:theme xmlns:a="http://schemas.openxmlformats.org/drawingml/2006/main" name="Blank Presentation">
  <a:themeElements>
    <a:clrScheme name="Blank Presentation 8">
      <a:dk1>
        <a:srgbClr val="808080"/>
      </a:dk1>
      <a:lt1>
        <a:srgbClr val="FFFF00"/>
      </a:lt1>
      <a:dk2>
        <a:srgbClr val="0000FF"/>
      </a:dk2>
      <a:lt2>
        <a:srgbClr val="FFFF00"/>
      </a:lt2>
      <a:accent1>
        <a:srgbClr val="00CC99"/>
      </a:accent1>
      <a:accent2>
        <a:srgbClr val="3333CC"/>
      </a:accent2>
      <a:accent3>
        <a:srgbClr val="AAAAFF"/>
      </a:accent3>
      <a:accent4>
        <a:srgbClr val="DADA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0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0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808080"/>
        </a:dk1>
        <a:lt1>
          <a:srgbClr val="FFFF00"/>
        </a:lt1>
        <a:dk2>
          <a:srgbClr val="0000FF"/>
        </a:dk2>
        <a:lt2>
          <a:srgbClr val="FFFF00"/>
        </a:lt2>
        <a:accent1>
          <a:srgbClr val="00CC99"/>
        </a:accent1>
        <a:accent2>
          <a:srgbClr val="3333CC"/>
        </a:accent2>
        <a:accent3>
          <a:srgbClr val="AAAAFF"/>
        </a:accent3>
        <a:accent4>
          <a:srgbClr val="DADA00"/>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8A51949-CE2D-4D1D-81B7-CD96A1311979}">
  <ds:schemaRefs>
    <ds:schemaRef ds:uri="http://schemas.microsoft.com/sharepoint/v3/contenttype/forms"/>
  </ds:schemaRefs>
</ds:datastoreItem>
</file>

<file path=customXml/itemProps2.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B48DB2A-A2BB-49B9-B517-04CB45F2482A}">
  <ds:schemaRefs>
    <ds:schemaRef ds:uri="http://purl.org/dc/term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UCSF PPT Template</Template>
  <TotalTime>15626</TotalTime>
  <Words>1658</Words>
  <Application>Microsoft Office PowerPoint</Application>
  <PresentationFormat>On-screen Show (4:3)</PresentationFormat>
  <Paragraphs>208</Paragraphs>
  <Slides>21</Slides>
  <Notes>14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21</vt:i4>
      </vt:variant>
    </vt:vector>
  </HeadingPairs>
  <TitlesOfParts>
    <vt:vector size="32" baseType="lpstr">
      <vt:lpstr>Arial</vt:lpstr>
      <vt:lpstr>Consolas</vt:lpstr>
      <vt:lpstr>Corbel</vt:lpstr>
      <vt:lpstr>Garamond</vt:lpstr>
      <vt:lpstr>Times New Roman</vt:lpstr>
      <vt:lpstr>Utsaah</vt:lpstr>
      <vt:lpstr>Wingdings</vt:lpstr>
      <vt:lpstr>UCSF PPT Template-Blue</vt:lpstr>
      <vt:lpstr>UCSF PPT Template-Blue Bar</vt:lpstr>
      <vt:lpstr>Blank Presentation</vt:lpstr>
      <vt:lpstr>Stream</vt:lpstr>
      <vt:lpstr>Equity, Efficiency and the  South West Quadrant  Elliot Marseille, DrPH, MPP – Health Strategies International </vt:lpstr>
      <vt:lpstr>Equity or Efficiency?</vt:lpstr>
      <vt:lpstr>Goals of this presentation</vt:lpstr>
      <vt:lpstr>What about the southwest quadrant?</vt:lpstr>
      <vt:lpstr>Logic of cost-effectiveness in the  SW quadrant</vt:lpstr>
      <vt:lpstr>But how can you tell if something is ‘cost-effective’?</vt:lpstr>
      <vt:lpstr>The WHO CE Threshold</vt:lpstr>
      <vt:lpstr>What’s the problem with the WHO threshold approach?1</vt:lpstr>
      <vt:lpstr>Alternative concept of cost-effectiveness threshold</vt:lpstr>
      <vt:lpstr>Introducing an option  in the SW quadrant</vt:lpstr>
      <vt:lpstr>Decomposing an intervention into its more CE and less CE variants</vt:lpstr>
      <vt:lpstr>Introducing an option  in the SW quadrant</vt:lpstr>
      <vt:lpstr>Problem of incentives</vt:lpstr>
      <vt:lpstr>PowerPoint Presentation</vt:lpstr>
      <vt:lpstr>Nevertheless, MANY opportunities for optimizing in the SW quadrant</vt:lpstr>
      <vt:lpstr>Reasons for staying out of the SW</vt:lpstr>
      <vt:lpstr>I say, “None”.</vt:lpstr>
      <vt:lpstr>Response to the emotional  and political  concerns</vt:lpstr>
      <vt:lpstr>Ethical dimensions  of efficiency</vt:lpstr>
      <vt:lpstr>Is efficiency the only criterion for portfolio construction?</vt:lpstr>
      <vt:lpstr>Thank you!</vt:lpstr>
    </vt:vector>
  </TitlesOfParts>
  <Company>UCSF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dc:description>Derek MacDavid | derek@bigpicdesign.com</dc:description>
  <cp:lastModifiedBy>Elliot Marseille</cp:lastModifiedBy>
  <cp:revision>445</cp:revision>
  <dcterms:created xsi:type="dcterms:W3CDTF">2012-05-07T17:59:34Z</dcterms:created>
  <dcterms:modified xsi:type="dcterms:W3CDTF">2020-02-20T17:46:22Z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