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26" r:id="rId1"/>
  </p:sldMasterIdLst>
  <p:sldIdLst>
    <p:sldId id="256" r:id="rId2"/>
    <p:sldId id="257" r:id="rId3"/>
    <p:sldId id="258" r:id="rId4"/>
    <p:sldId id="288" r:id="rId5"/>
    <p:sldId id="276" r:id="rId6"/>
    <p:sldId id="259" r:id="rId7"/>
    <p:sldId id="285" r:id="rId8"/>
    <p:sldId id="260" r:id="rId9"/>
    <p:sldId id="284" r:id="rId10"/>
    <p:sldId id="261" r:id="rId11"/>
    <p:sldId id="287" r:id="rId12"/>
    <p:sldId id="262" r:id="rId13"/>
    <p:sldId id="263" r:id="rId14"/>
    <p:sldId id="277" r:id="rId15"/>
    <p:sldId id="278" r:id="rId16"/>
    <p:sldId id="279" r:id="rId17"/>
    <p:sldId id="264" r:id="rId18"/>
    <p:sldId id="265" r:id="rId19"/>
    <p:sldId id="266" r:id="rId20"/>
    <p:sldId id="267" r:id="rId21"/>
    <p:sldId id="268" r:id="rId22"/>
    <p:sldId id="280" r:id="rId23"/>
    <p:sldId id="269" r:id="rId24"/>
    <p:sldId id="270" r:id="rId25"/>
    <p:sldId id="271" r:id="rId26"/>
    <p:sldId id="272" r:id="rId27"/>
    <p:sldId id="281" r:id="rId28"/>
    <p:sldId id="282" r:id="rId29"/>
    <p:sldId id="283" r:id="rId30"/>
    <p:sldId id="273" r:id="rId31"/>
    <p:sldId id="286" r:id="rId32"/>
    <p:sldId id="289" r:id="rId33"/>
    <p:sldId id="290" r:id="rId34"/>
    <p:sldId id="274" r:id="rId35"/>
    <p:sldId id="275"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8EBE8F-15F2-E842-BC31-074DCB9BDC9D}">
          <p14:sldIdLst>
            <p14:sldId id="256"/>
            <p14:sldId id="257"/>
            <p14:sldId id="258"/>
            <p14:sldId id="288"/>
            <p14:sldId id="276"/>
            <p14:sldId id="259"/>
            <p14:sldId id="285"/>
            <p14:sldId id="260"/>
            <p14:sldId id="284"/>
            <p14:sldId id="261"/>
            <p14:sldId id="287"/>
            <p14:sldId id="262"/>
            <p14:sldId id="263"/>
            <p14:sldId id="277"/>
            <p14:sldId id="278"/>
            <p14:sldId id="279"/>
            <p14:sldId id="264"/>
            <p14:sldId id="265"/>
            <p14:sldId id="266"/>
            <p14:sldId id="267"/>
            <p14:sldId id="268"/>
            <p14:sldId id="280"/>
            <p14:sldId id="269"/>
            <p14:sldId id="270"/>
            <p14:sldId id="271"/>
            <p14:sldId id="272"/>
            <p14:sldId id="281"/>
            <p14:sldId id="282"/>
            <p14:sldId id="283"/>
            <p14:sldId id="273"/>
            <p14:sldId id="286"/>
            <p14:sldId id="289"/>
            <p14:sldId id="290"/>
            <p14:sldId id="274"/>
            <p14:sldId id="27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567" autoAdjust="0"/>
  </p:normalViewPr>
  <p:slideViewPr>
    <p:cSldViewPr snapToGrid="0" snapToObjects="1">
      <p:cViewPr>
        <p:scale>
          <a:sx n="75" d="100"/>
          <a:sy n="75" d="100"/>
        </p:scale>
        <p:origin x="-1656" y="-3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C345BF39-22B6-BB4E-AA71-E4275F278BC5}" type="datetimeFigureOut">
              <a:rPr lang="en-US" smtClean="0"/>
              <a:t>1/26/15</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345BF39-22B6-BB4E-AA71-E4275F278BC5}" type="datetimeFigureOut">
              <a:rPr lang="en-US" smtClean="0"/>
              <a:t>1/26/15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5BF39-22B6-BB4E-AA71-E4275F278BC5}" type="datetimeFigureOut">
              <a:rPr lang="en-US" smtClean="0"/>
              <a:t>1/26/15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45BF39-22B6-BB4E-AA71-E4275F278BC5}" type="datetimeFigureOut">
              <a:rPr lang="en-US" smtClean="0"/>
              <a:t>1/26/15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45BF39-22B6-BB4E-AA71-E4275F278BC5}" type="datetimeFigureOut">
              <a:rPr lang="en-US" smtClean="0"/>
              <a:t>1/26/15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45BF39-22B6-BB4E-AA71-E4275F278BC5}" type="datetimeFigureOut">
              <a:rPr lang="en-US" smtClean="0"/>
              <a:t>1/26/15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smtClean="0"/>
              <a:t>Click to edit Master title style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C345BF39-22B6-BB4E-AA71-E4275F278BC5}" type="datetimeFigureOut">
              <a:rPr lang="en-US" smtClean="0"/>
              <a:t>1/26/15</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9A741A00-B630-824F-BF2B-BC52D0D1D0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smtClean="0"/>
              <a:t>Click to edit Master text styles</a:t>
            </a:r>
          </a:p>
        </p:txBody>
      </p:sp>
      <p:sp>
        <p:nvSpPr>
          <p:cNvPr id="4" name="Date Placeholder 3"/>
          <p:cNvSpPr>
            <a:spLocks noGrp="1"/>
          </p:cNvSpPr>
          <p:nvPr>
            <p:ph type="dt" sz="half" idx="10"/>
          </p:nvPr>
        </p:nvSpPr>
        <p:spPr/>
        <p:txBody>
          <a:bodyPr/>
          <a:lstStyle/>
          <a:p>
            <a:fld id="{C345BF39-22B6-BB4E-AA71-E4275F278BC5}" type="datetimeFigureOut">
              <a:rPr lang="en-US" smtClean="0"/>
              <a:t>1/26/15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45BF39-22B6-BB4E-AA71-E4275F278BC5}" type="datetimeFigureOut">
              <a:rPr lang="en-US" smtClean="0"/>
              <a:t>1/26/15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C345BF39-22B6-BB4E-AA71-E4275F278BC5}" type="datetimeFigureOut">
              <a:rPr lang="en-US" smtClean="0"/>
              <a:t>1/26/15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741A00-B630-824F-BF2B-BC52D0D1D080}" type="slidenum">
              <a:rPr lang="en-US" smtClean="0"/>
              <a:t>‹#›</a:t>
            </a:fld>
            <a:endParaRPr lang="en-US"/>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45BF39-22B6-BB4E-AA71-E4275F278BC5}" type="datetimeFigureOut">
              <a:rPr lang="en-US" smtClean="0"/>
              <a:t>1/26/15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6.png"/><Relationship Id="rId23" Type="http://schemas.openxmlformats.org/officeDocument/2006/relationships/image" Target="../media/image7.png"/><Relationship Id="rId24" Type="http://schemas.openxmlformats.org/officeDocument/2006/relationships/image" Target="../media/image8.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C345BF39-22B6-BB4E-AA71-E4275F278BC5}" type="datetimeFigureOut">
              <a:rPr lang="en-US" smtClean="0"/>
              <a:t>1/26/15</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9A741A00-B630-824F-BF2B-BC52D0D1D08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27"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 id="2147483938" r:id="rId12"/>
    <p:sldLayoutId id="2147483939" r:id="rId13"/>
    <p:sldLayoutId id="2147483940" r:id="rId14"/>
    <p:sldLayoutId id="2147483941" r:id="rId15"/>
    <p:sldLayoutId id="2147483942" r:id="rId16"/>
    <p:sldLayoutId id="2147483943" r:id="rId17"/>
    <p:sldLayoutId id="2147483944" r:id="rId18"/>
    <p:sldLayoutId id="2147483945" r:id="rId19"/>
    <p:sldLayoutId id="2147483946"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424/applicant-fellowbiosketch.docx"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guide/notice-files/NOT-OD-14-094.html"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424/SF424_RR_Guide_Fellowship_VerC.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784137"/>
            <a:ext cx="6477000" cy="1914144"/>
          </a:xfrm>
        </p:spPr>
        <p:txBody>
          <a:bodyPr/>
          <a:lstStyle/>
          <a:p>
            <a:r>
              <a:rPr lang="en-US" dirty="0" smtClean="0"/>
              <a:t>Anatomy of an F31</a:t>
            </a:r>
            <a:endParaRPr lang="en-US" dirty="0"/>
          </a:p>
        </p:txBody>
      </p:sp>
      <p:sp>
        <p:nvSpPr>
          <p:cNvPr id="3" name="Subtitle 2"/>
          <p:cNvSpPr>
            <a:spLocks noGrp="1"/>
          </p:cNvSpPr>
          <p:nvPr>
            <p:ph type="subTitle" idx="1"/>
          </p:nvPr>
        </p:nvSpPr>
        <p:spPr/>
        <p:txBody>
          <a:bodyPr/>
          <a:lstStyle/>
          <a:p>
            <a:r>
              <a:rPr lang="en-US" dirty="0" smtClean="0"/>
              <a:t>Sarah Woolf-King, Ph.D., M.P.H.</a:t>
            </a:r>
          </a:p>
          <a:p>
            <a:r>
              <a:rPr lang="en-US" dirty="0" err="1" smtClean="0"/>
              <a:t>Epi</a:t>
            </a:r>
            <a:r>
              <a:rPr lang="en-US" dirty="0" smtClean="0"/>
              <a:t> 258</a:t>
            </a:r>
          </a:p>
          <a:p>
            <a:r>
              <a:rPr lang="en-US" dirty="0" smtClean="0"/>
              <a:t>January 26</a:t>
            </a:r>
            <a:r>
              <a:rPr lang="en-US" baseline="30000" dirty="0" smtClean="0"/>
              <a:t>th</a:t>
            </a:r>
            <a:r>
              <a:rPr lang="en-US" dirty="0" smtClean="0"/>
              <a:t>, 2014</a:t>
            </a:r>
            <a:endParaRPr lang="en-US" dirty="0"/>
          </a:p>
        </p:txBody>
      </p:sp>
    </p:spTree>
    <p:extLst>
      <p:ext uri="{BB962C8B-B14F-4D97-AF65-F5344CB8AC3E}">
        <p14:creationId xmlns:p14="http://schemas.microsoft.com/office/powerpoint/2010/main" val="36085760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49238"/>
            <a:ext cx="7313613" cy="868362"/>
          </a:xfrm>
        </p:spPr>
        <p:txBody>
          <a:bodyPr/>
          <a:lstStyle/>
          <a:p>
            <a:r>
              <a:rPr lang="en-US" sz="4000" dirty="0" err="1" smtClean="0"/>
              <a:t>Biosketch</a:t>
            </a:r>
            <a:r>
              <a:rPr lang="en-US" sz="4000" dirty="0" smtClean="0"/>
              <a:t>*</a:t>
            </a:r>
            <a:endParaRPr lang="en-US" sz="4000" dirty="0"/>
          </a:p>
        </p:txBody>
      </p:sp>
      <p:sp>
        <p:nvSpPr>
          <p:cNvPr id="3" name="Content Placeholder 2"/>
          <p:cNvSpPr>
            <a:spLocks noGrp="1"/>
          </p:cNvSpPr>
          <p:nvPr>
            <p:ph idx="1"/>
          </p:nvPr>
        </p:nvSpPr>
        <p:spPr>
          <a:xfrm>
            <a:off x="330200" y="1231900"/>
            <a:ext cx="8521700" cy="5270500"/>
          </a:xfrm>
        </p:spPr>
        <p:txBody>
          <a:bodyPr>
            <a:normAutofit fontScale="70000" lnSpcReduction="20000"/>
          </a:bodyPr>
          <a:lstStyle/>
          <a:p>
            <a:r>
              <a:rPr lang="en-US" dirty="0" smtClean="0"/>
              <a:t>Special </a:t>
            </a:r>
            <a:r>
              <a:rPr lang="en-US" dirty="0" err="1" smtClean="0"/>
              <a:t>biosketch</a:t>
            </a:r>
            <a:r>
              <a:rPr lang="en-US" dirty="0" smtClean="0"/>
              <a:t> form for F31s, “Fellowship Applicant Biographical Sketch” (I-70)</a:t>
            </a:r>
          </a:p>
          <a:p>
            <a:pPr lvl="1"/>
            <a:r>
              <a:rPr lang="en-US" dirty="0" smtClean="0">
                <a:hlinkClick r:id="rId2"/>
              </a:rPr>
              <a:t>http</a:t>
            </a:r>
            <a:r>
              <a:rPr lang="en-US" dirty="0">
                <a:hlinkClick r:id="rId2"/>
              </a:rPr>
              <a:t>://grants.nih.gov/grants/funding/424/applicant-</a:t>
            </a:r>
            <a:r>
              <a:rPr lang="en-US" dirty="0" smtClean="0">
                <a:hlinkClick r:id="rId2"/>
              </a:rPr>
              <a:t>fellowbiosketch.docx</a:t>
            </a:r>
            <a:r>
              <a:rPr lang="en-US" dirty="0" smtClean="0"/>
              <a:t> </a:t>
            </a:r>
          </a:p>
          <a:p>
            <a:r>
              <a:rPr lang="en-US" b="1" dirty="0" smtClean="0"/>
              <a:t>Education/Training</a:t>
            </a:r>
            <a:r>
              <a:rPr lang="en-US" dirty="0" smtClean="0"/>
              <a:t>:</a:t>
            </a:r>
          </a:p>
          <a:p>
            <a:pPr lvl="1"/>
            <a:r>
              <a:rPr lang="en-US" dirty="0" smtClean="0"/>
              <a:t>“List </a:t>
            </a:r>
            <a:r>
              <a:rPr lang="en-US" dirty="0"/>
              <a:t>all degree programs beginning with baccalaureate or other initial professional education and licensure, such as nursing (RN). Include all dates (month (mm) and year (</a:t>
            </a:r>
            <a:r>
              <a:rPr lang="en-US" dirty="0" err="1"/>
              <a:t>yyyy</a:t>
            </a:r>
            <a:r>
              <a:rPr lang="en-US" dirty="0"/>
              <a:t>)) of degrees received or expected, in addition to other information requested</a:t>
            </a:r>
            <a:r>
              <a:rPr lang="en-US" dirty="0" smtClean="0"/>
              <a:t>.” </a:t>
            </a:r>
          </a:p>
          <a:p>
            <a:r>
              <a:rPr lang="en-US" b="1" dirty="0" smtClean="0"/>
              <a:t>Personal statement:</a:t>
            </a:r>
            <a:r>
              <a:rPr lang="en-US" dirty="0"/>
              <a:t>	</a:t>
            </a:r>
            <a:endParaRPr lang="en-US" dirty="0" smtClean="0"/>
          </a:p>
          <a:p>
            <a:pPr lvl="1"/>
            <a:r>
              <a:rPr lang="en-US" dirty="0" smtClean="0"/>
              <a:t>“</a:t>
            </a:r>
            <a:r>
              <a:rPr lang="en-US" dirty="0"/>
              <a:t>Briefly describe why your experience and qualifications make you particularly well-suited for your role as a Fellowship applicant</a:t>
            </a:r>
            <a:r>
              <a:rPr lang="en-US" dirty="0" smtClean="0"/>
              <a:t>.” </a:t>
            </a:r>
            <a:r>
              <a:rPr lang="en-US" dirty="0"/>
              <a:t>	</a:t>
            </a:r>
            <a:endParaRPr lang="en-US" dirty="0" smtClean="0"/>
          </a:p>
          <a:p>
            <a:pPr lvl="1"/>
            <a:r>
              <a:rPr lang="en-US" dirty="0" smtClean="0"/>
              <a:t>“</a:t>
            </a:r>
            <a:r>
              <a:rPr lang="en-US" dirty="0"/>
              <a:t>Within this section you may, if you choose, briefly describe factors such as family care responsibilities, illness, disability, or active duty military service that resulted in a hiatus in training or reduced your scientific advancement or productivity</a:t>
            </a:r>
            <a:r>
              <a:rPr lang="en-US" dirty="0" smtClean="0"/>
              <a:t>.”</a:t>
            </a:r>
            <a:r>
              <a:rPr lang="en-US" dirty="0"/>
              <a:t>	</a:t>
            </a:r>
            <a:endParaRPr lang="en-US" dirty="0" smtClean="0"/>
          </a:p>
          <a:p>
            <a:r>
              <a:rPr lang="en-US" b="1" dirty="0" smtClean="0"/>
              <a:t>Positions and Honors:</a:t>
            </a:r>
          </a:p>
          <a:p>
            <a:pPr lvl="1"/>
            <a:r>
              <a:rPr lang="en-US" dirty="0"/>
              <a:t>List in chronological order all non-degree training, including postdoctoral research training, all employment after college, and any military service. 	</a:t>
            </a:r>
          </a:p>
          <a:p>
            <a:pPr lvl="1"/>
            <a:r>
              <a:rPr lang="en-US" dirty="0"/>
              <a:t>List any academic and professional honors that would reflect upon your potential for a research career and qualifications for an Individual Fellowship. Include all scholarships, traineeships, fellowships, and development awards other than </a:t>
            </a:r>
            <a:r>
              <a:rPr lang="en-US" dirty="0" err="1"/>
              <a:t>Kirschstein</a:t>
            </a:r>
            <a:r>
              <a:rPr lang="en-US" dirty="0"/>
              <a:t>-NRSA. Indicate sources of awards, dates, and grant or award numbers. List current memberships in professional societies, if applicable. 	</a:t>
            </a:r>
            <a:endParaRPr lang="en-US" b="1" dirty="0"/>
          </a:p>
          <a:p>
            <a:pPr lvl="1"/>
            <a:endParaRPr lang="en-US" dirty="0" smtClean="0"/>
          </a:p>
          <a:p>
            <a:pPr marL="0" indent="0">
              <a:buNone/>
            </a:pPr>
            <a:endParaRPr lang="en-US" dirty="0"/>
          </a:p>
          <a:p>
            <a:endParaRPr lang="en-US" dirty="0"/>
          </a:p>
        </p:txBody>
      </p:sp>
      <p:sp>
        <p:nvSpPr>
          <p:cNvPr id="4" name="TextBox 3"/>
          <p:cNvSpPr txBox="1"/>
          <p:nvPr/>
        </p:nvSpPr>
        <p:spPr>
          <a:xfrm>
            <a:off x="1066799" y="6502400"/>
            <a:ext cx="7161213" cy="369332"/>
          </a:xfrm>
          <a:prstGeom prst="rect">
            <a:avLst/>
          </a:prstGeom>
          <a:noFill/>
        </p:spPr>
        <p:txBody>
          <a:bodyPr wrap="square" rtlCol="0">
            <a:spAutoFit/>
          </a:bodyPr>
          <a:lstStyle/>
          <a:p>
            <a:r>
              <a:rPr lang="en-US" dirty="0" smtClean="0"/>
              <a:t>*Will have more detailed discussion of </a:t>
            </a:r>
            <a:r>
              <a:rPr lang="en-US" dirty="0" err="1" smtClean="0"/>
              <a:t>biosketch</a:t>
            </a:r>
            <a:r>
              <a:rPr lang="en-US" dirty="0" smtClean="0"/>
              <a:t> next quarter.</a:t>
            </a:r>
            <a:endParaRPr lang="en-US" dirty="0"/>
          </a:p>
        </p:txBody>
      </p:sp>
    </p:spTree>
    <p:extLst>
      <p:ext uri="{BB962C8B-B14F-4D97-AF65-F5344CB8AC3E}">
        <p14:creationId xmlns:p14="http://schemas.microsoft.com/office/powerpoint/2010/main" val="160738974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83105"/>
            <a:ext cx="7313613" cy="868362"/>
          </a:xfrm>
        </p:spPr>
        <p:txBody>
          <a:bodyPr/>
          <a:lstStyle/>
          <a:p>
            <a:r>
              <a:rPr lang="en-US" sz="4000" dirty="0" err="1" smtClean="0"/>
              <a:t>Biosketch</a:t>
            </a:r>
            <a:r>
              <a:rPr lang="en-US" sz="4000" dirty="0" smtClean="0"/>
              <a:t> Cont’d*</a:t>
            </a:r>
            <a:endParaRPr lang="en-US" sz="4000" dirty="0"/>
          </a:p>
        </p:txBody>
      </p:sp>
      <p:sp>
        <p:nvSpPr>
          <p:cNvPr id="3" name="Content Placeholder 2"/>
          <p:cNvSpPr>
            <a:spLocks noGrp="1"/>
          </p:cNvSpPr>
          <p:nvPr>
            <p:ph idx="1"/>
          </p:nvPr>
        </p:nvSpPr>
        <p:spPr>
          <a:xfrm>
            <a:off x="495300" y="1371600"/>
            <a:ext cx="8280400" cy="5156200"/>
          </a:xfrm>
        </p:spPr>
        <p:txBody>
          <a:bodyPr>
            <a:normAutofit fontScale="92500" lnSpcReduction="20000"/>
          </a:bodyPr>
          <a:lstStyle/>
          <a:p>
            <a:r>
              <a:rPr lang="en-US" b="1" dirty="0" smtClean="0"/>
              <a:t>Publications</a:t>
            </a:r>
          </a:p>
          <a:p>
            <a:pPr lvl="1"/>
            <a:r>
              <a:rPr lang="en-US" b="1" dirty="0" smtClean="0"/>
              <a:t>“</a:t>
            </a:r>
            <a:r>
              <a:rPr lang="en-US" dirty="0"/>
              <a:t>List your entire bibliography, separating research papers, abstracts, book chapters, and reviews. Within each subsection the list should be chronological</a:t>
            </a:r>
            <a:r>
              <a:rPr lang="en-US" dirty="0" smtClean="0"/>
              <a:t>.” </a:t>
            </a:r>
            <a:r>
              <a:rPr lang="en-US" dirty="0"/>
              <a:t>	</a:t>
            </a:r>
          </a:p>
          <a:p>
            <a:pPr lvl="1"/>
            <a:r>
              <a:rPr lang="en-US" i="1" dirty="0" smtClean="0"/>
              <a:t>“If </a:t>
            </a:r>
            <a:r>
              <a:rPr lang="en-US" i="1" dirty="0"/>
              <a:t>the list of publications cannot be accommodated within the four-page </a:t>
            </a:r>
            <a:r>
              <a:rPr lang="en-US" i="1" dirty="0" err="1"/>
              <a:t>biosketch</a:t>
            </a:r>
            <a:r>
              <a:rPr lang="en-US" i="1" dirty="0"/>
              <a:t> limit, select only the most pertinent publications or limit the list to no more than 15 publications</a:t>
            </a:r>
            <a:r>
              <a:rPr lang="en-US" i="1" dirty="0" smtClean="0"/>
              <a:t>.” </a:t>
            </a:r>
            <a:endParaRPr lang="en-US" dirty="0"/>
          </a:p>
          <a:p>
            <a:pPr lvl="1"/>
            <a:r>
              <a:rPr lang="en-US" dirty="0" smtClean="0"/>
              <a:t>Manuscripts “in preparation” and/or “pending publication” should be included and identified.</a:t>
            </a:r>
            <a:r>
              <a:rPr lang="en-US" dirty="0"/>
              <a:t>	</a:t>
            </a:r>
            <a:endParaRPr lang="en-US" dirty="0" smtClean="0"/>
          </a:p>
          <a:p>
            <a:r>
              <a:rPr lang="en-US" b="1" dirty="0" smtClean="0"/>
              <a:t>Scholastic Performance (pre-docs only)</a:t>
            </a:r>
          </a:p>
          <a:p>
            <a:pPr lvl="1"/>
            <a:r>
              <a:rPr lang="en-US" dirty="0"/>
              <a:t>Using the chart provided, list by institution and year all undergraduate and graduate courses with grades. 	</a:t>
            </a:r>
          </a:p>
          <a:p>
            <a:pPr lvl="1"/>
            <a:r>
              <a:rPr lang="en-US" dirty="0" err="1"/>
              <a:t>Predoctoral</a:t>
            </a:r>
            <a:r>
              <a:rPr lang="en-US" dirty="0"/>
              <a:t> applicants must also type in their scores for the Graduate Record Examination (GRE), if available; and M.D./Ph.D. applicants should type </a:t>
            </a:r>
            <a:r>
              <a:rPr lang="en-US" dirty="0" smtClean="0"/>
              <a:t>in MCAT scores.</a:t>
            </a:r>
          </a:p>
          <a:p>
            <a:pPr lvl="1"/>
            <a:r>
              <a:rPr lang="en-US" dirty="0" smtClean="0"/>
              <a:t>Do not include transcripts, but may be asked to submit.</a:t>
            </a:r>
            <a:r>
              <a:rPr lang="en-US" dirty="0"/>
              <a:t>	</a:t>
            </a:r>
          </a:p>
          <a:p>
            <a:pPr lvl="1"/>
            <a:endParaRPr lang="en-US" b="1" dirty="0" smtClean="0"/>
          </a:p>
          <a:p>
            <a:endParaRPr lang="en-US" b="1" dirty="0"/>
          </a:p>
          <a:p>
            <a:pPr lvl="1"/>
            <a:endParaRPr lang="en-US" b="1" dirty="0"/>
          </a:p>
        </p:txBody>
      </p:sp>
    </p:spTree>
    <p:extLst>
      <p:ext uri="{BB962C8B-B14F-4D97-AF65-F5344CB8AC3E}">
        <p14:creationId xmlns:p14="http://schemas.microsoft.com/office/powerpoint/2010/main" val="330039204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000" dirty="0" smtClean="0"/>
              <a:t>Specific Aims*</a:t>
            </a:r>
            <a:endParaRPr lang="en-US" sz="4000" dirty="0"/>
          </a:p>
        </p:txBody>
      </p:sp>
      <p:sp>
        <p:nvSpPr>
          <p:cNvPr id="6" name="Content Placeholder 5"/>
          <p:cNvSpPr>
            <a:spLocks noGrp="1"/>
          </p:cNvSpPr>
          <p:nvPr>
            <p:ph idx="1"/>
          </p:nvPr>
        </p:nvSpPr>
        <p:spPr>
          <a:xfrm>
            <a:off x="914400" y="1430338"/>
            <a:ext cx="7313613" cy="4580995"/>
          </a:xfrm>
        </p:spPr>
        <p:txBody>
          <a:bodyPr>
            <a:normAutofit lnSpcReduction="10000"/>
          </a:bodyPr>
          <a:lstStyle/>
          <a:p>
            <a:r>
              <a:rPr lang="en-US" dirty="0" smtClean="0"/>
              <a:t>Limited to 1 page (I-85)</a:t>
            </a:r>
          </a:p>
          <a:p>
            <a:r>
              <a:rPr lang="en-US" dirty="0" smtClean="0"/>
              <a:t>“State </a:t>
            </a:r>
            <a:r>
              <a:rPr lang="en-US" dirty="0"/>
              <a:t>concisely the goals of the proposed research and summarize the expected outcome(s), including the impact that the results of the proposed research will exert on the research field(s) involved</a:t>
            </a:r>
            <a:r>
              <a:rPr lang="en-US" dirty="0" smtClean="0"/>
              <a:t>.”</a:t>
            </a:r>
            <a:endParaRPr lang="en-US" dirty="0"/>
          </a:p>
          <a:p>
            <a:r>
              <a:rPr lang="en-US" dirty="0" smtClean="0"/>
              <a:t>“List </a:t>
            </a:r>
            <a:r>
              <a:rPr lang="en-US" dirty="0"/>
              <a:t>succinctly the specific objectives of the research proposed, e.g., to test a stated hypothesis, create a novel design, solve a specific problem, challenge an existing paradigm or clinical practice, address a critical barrier to progress in the field, or develop new technology</a:t>
            </a:r>
            <a:r>
              <a:rPr lang="en-US" dirty="0" smtClean="0"/>
              <a:t>.”</a:t>
            </a:r>
          </a:p>
          <a:p>
            <a:pPr marL="0" indent="0">
              <a:buNone/>
            </a:pPr>
            <a:r>
              <a:rPr lang="en-US" dirty="0"/>
              <a:t>	</a:t>
            </a:r>
          </a:p>
        </p:txBody>
      </p:sp>
      <p:sp>
        <p:nvSpPr>
          <p:cNvPr id="2" name="TextBox 1"/>
          <p:cNvSpPr txBox="1"/>
          <p:nvPr/>
        </p:nvSpPr>
        <p:spPr>
          <a:xfrm>
            <a:off x="1185333" y="6150001"/>
            <a:ext cx="6671734" cy="369332"/>
          </a:xfrm>
          <a:prstGeom prst="rect">
            <a:avLst/>
          </a:prstGeom>
          <a:noFill/>
        </p:spPr>
        <p:txBody>
          <a:bodyPr wrap="square" rtlCol="0">
            <a:spAutoFit/>
          </a:bodyPr>
          <a:lstStyle/>
          <a:p>
            <a:r>
              <a:rPr lang="en-US" dirty="0" smtClean="0"/>
              <a:t>* Will have more detailed lecture on Specific Aims on 2/2/2015</a:t>
            </a:r>
            <a:endParaRPr lang="en-US" dirty="0"/>
          </a:p>
        </p:txBody>
      </p:sp>
    </p:spTree>
    <p:extLst>
      <p:ext uri="{BB962C8B-B14F-4D97-AF65-F5344CB8AC3E}">
        <p14:creationId xmlns:p14="http://schemas.microsoft.com/office/powerpoint/2010/main" val="264626553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Research Strategy*</a:t>
            </a:r>
            <a:endParaRPr lang="en-US" sz="4000" dirty="0"/>
          </a:p>
        </p:txBody>
      </p:sp>
      <p:sp>
        <p:nvSpPr>
          <p:cNvPr id="3" name="Content Placeholder 2"/>
          <p:cNvSpPr>
            <a:spLocks noGrp="1"/>
          </p:cNvSpPr>
          <p:nvPr>
            <p:ph idx="1"/>
          </p:nvPr>
        </p:nvSpPr>
        <p:spPr/>
        <p:txBody>
          <a:bodyPr>
            <a:normAutofit fontScale="92500" lnSpcReduction="20000"/>
          </a:bodyPr>
          <a:lstStyle/>
          <a:p>
            <a:r>
              <a:rPr lang="en-US" sz="2300" dirty="0" smtClean="0"/>
              <a:t>Limited to 6 pages</a:t>
            </a:r>
          </a:p>
          <a:p>
            <a:r>
              <a:rPr lang="en-US" sz="2300" dirty="0" smtClean="0"/>
              <a:t>Include the following:</a:t>
            </a:r>
          </a:p>
          <a:p>
            <a:pPr lvl="1"/>
            <a:r>
              <a:rPr lang="en-US" sz="2300" dirty="0" smtClean="0"/>
              <a:t>Significance </a:t>
            </a:r>
            <a:endParaRPr lang="en-US" sz="2300" dirty="0"/>
          </a:p>
          <a:p>
            <a:pPr lvl="3"/>
            <a:r>
              <a:rPr lang="en-US" sz="2100" i="1" dirty="0" smtClean="0"/>
              <a:t>Note. </a:t>
            </a:r>
            <a:r>
              <a:rPr lang="en-US" sz="2100" dirty="0" smtClean="0"/>
              <a:t>No Innovation section unless specified in the FOA. </a:t>
            </a:r>
          </a:p>
          <a:p>
            <a:pPr lvl="1"/>
            <a:r>
              <a:rPr lang="en-US" sz="2300" dirty="0" smtClean="0"/>
              <a:t>Approach</a:t>
            </a:r>
          </a:p>
          <a:p>
            <a:pPr lvl="3"/>
            <a:r>
              <a:rPr lang="en-US" sz="2100" dirty="0" smtClean="0"/>
              <a:t>Table</a:t>
            </a:r>
            <a:r>
              <a:rPr lang="en-US" sz="2100" dirty="0"/>
              <a:t>/</a:t>
            </a:r>
            <a:r>
              <a:rPr lang="en-US" sz="2100" dirty="0" smtClean="0"/>
              <a:t>timeline</a:t>
            </a:r>
            <a:endParaRPr lang="en-US" sz="2100" dirty="0"/>
          </a:p>
          <a:p>
            <a:pPr lvl="1"/>
            <a:r>
              <a:rPr lang="en-US" sz="2300" dirty="0" smtClean="0"/>
              <a:t>Preliminary studies</a:t>
            </a:r>
          </a:p>
          <a:p>
            <a:r>
              <a:rPr lang="en-US" sz="2300" dirty="0" smtClean="0"/>
              <a:t>“If </a:t>
            </a:r>
            <a:r>
              <a:rPr lang="en-US" sz="2300" dirty="0"/>
              <a:t>an applicant has multiple Specific Aims, then the applicant may address Significance, Innovation and Approach for each Specific Aim individually, or may address Significance, Innovation and Approach for all of the Specific Aims collectively</a:t>
            </a:r>
            <a:r>
              <a:rPr lang="en-US" sz="2300" dirty="0" smtClean="0"/>
              <a:t>.” </a:t>
            </a:r>
            <a:r>
              <a:rPr lang="en-US" sz="2300" dirty="0"/>
              <a:t>	</a:t>
            </a:r>
          </a:p>
          <a:p>
            <a:pPr lvl="1"/>
            <a:endParaRPr lang="en-US" dirty="0" smtClean="0"/>
          </a:p>
        </p:txBody>
      </p:sp>
      <p:sp>
        <p:nvSpPr>
          <p:cNvPr id="4" name="TextBox 3"/>
          <p:cNvSpPr txBox="1"/>
          <p:nvPr/>
        </p:nvSpPr>
        <p:spPr>
          <a:xfrm>
            <a:off x="1066799" y="6254803"/>
            <a:ext cx="7161213" cy="369332"/>
          </a:xfrm>
          <a:prstGeom prst="rect">
            <a:avLst/>
          </a:prstGeom>
          <a:noFill/>
        </p:spPr>
        <p:txBody>
          <a:bodyPr wrap="square" rtlCol="0">
            <a:spAutoFit/>
          </a:bodyPr>
          <a:lstStyle/>
          <a:p>
            <a:r>
              <a:rPr lang="en-US" dirty="0" smtClean="0"/>
              <a:t>*Will have more detailed discussion of this section next quarter.</a:t>
            </a:r>
            <a:endParaRPr lang="en-US" dirty="0"/>
          </a:p>
        </p:txBody>
      </p:sp>
    </p:spTree>
    <p:extLst>
      <p:ext uri="{BB962C8B-B14F-4D97-AF65-F5344CB8AC3E}">
        <p14:creationId xmlns:p14="http://schemas.microsoft.com/office/powerpoint/2010/main" val="140013519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Research Strategy Cont’d</a:t>
            </a:r>
            <a:endParaRPr lang="en-US" sz="4000" dirty="0"/>
          </a:p>
        </p:txBody>
      </p:sp>
      <p:sp>
        <p:nvSpPr>
          <p:cNvPr id="3" name="Content Placeholder 2"/>
          <p:cNvSpPr>
            <a:spLocks noGrp="1"/>
          </p:cNvSpPr>
          <p:nvPr>
            <p:ph idx="1"/>
          </p:nvPr>
        </p:nvSpPr>
        <p:spPr>
          <a:xfrm>
            <a:off x="228600" y="1658938"/>
            <a:ext cx="8534400" cy="4132262"/>
          </a:xfrm>
        </p:spPr>
        <p:txBody>
          <a:bodyPr>
            <a:normAutofit lnSpcReduction="10000"/>
          </a:bodyPr>
          <a:lstStyle/>
          <a:p>
            <a:pPr marL="0" indent="0">
              <a:buNone/>
            </a:pPr>
            <a:r>
              <a:rPr lang="en-US" dirty="0" smtClean="0"/>
              <a:t>Significance (p. I-86)*:</a:t>
            </a:r>
          </a:p>
          <a:p>
            <a:pPr lvl="2"/>
            <a:r>
              <a:rPr lang="en-US" sz="2400" dirty="0" smtClean="0"/>
              <a:t>“Explain the importance of the problem or critical barrier to progress in the field that the proposed project addresses.” </a:t>
            </a:r>
          </a:p>
          <a:p>
            <a:pPr lvl="2"/>
            <a:r>
              <a:rPr lang="en-US" sz="2400" dirty="0" smtClean="0"/>
              <a:t>“Explain </a:t>
            </a:r>
            <a:r>
              <a:rPr lang="en-US" sz="2400" dirty="0"/>
              <a:t>how the proposed project will improve scientific knowledge, technical capability, and/or clinical practice in one or more broad fields</a:t>
            </a:r>
            <a:r>
              <a:rPr lang="en-US" sz="2400" dirty="0" smtClean="0"/>
              <a:t>.” </a:t>
            </a:r>
          </a:p>
          <a:p>
            <a:pPr lvl="2"/>
            <a:r>
              <a:rPr lang="en-US" sz="2400" dirty="0" smtClean="0"/>
              <a:t>“Describe </a:t>
            </a:r>
            <a:r>
              <a:rPr lang="en-US" sz="2400" dirty="0"/>
              <a:t>how the concepts, methods, technologies, treatments, services, or preventative interventions that drive this field will be changed if the proposed aims are achieved</a:t>
            </a:r>
            <a:r>
              <a:rPr lang="en-US" sz="2400" dirty="0" smtClean="0"/>
              <a:t>.” </a:t>
            </a:r>
            <a:r>
              <a:rPr lang="en-US" sz="2400" dirty="0"/>
              <a:t>	</a:t>
            </a:r>
          </a:p>
          <a:p>
            <a:pPr marL="457200" lvl="1" indent="0">
              <a:buNone/>
            </a:pPr>
            <a:endParaRPr lang="en-US" dirty="0"/>
          </a:p>
        </p:txBody>
      </p:sp>
      <p:sp>
        <p:nvSpPr>
          <p:cNvPr id="5" name="TextBox 4"/>
          <p:cNvSpPr txBox="1"/>
          <p:nvPr/>
        </p:nvSpPr>
        <p:spPr>
          <a:xfrm>
            <a:off x="1185333" y="6150001"/>
            <a:ext cx="6671734" cy="369332"/>
          </a:xfrm>
          <a:prstGeom prst="rect">
            <a:avLst/>
          </a:prstGeom>
          <a:noFill/>
        </p:spPr>
        <p:txBody>
          <a:bodyPr wrap="square" rtlCol="0">
            <a:spAutoFit/>
          </a:bodyPr>
          <a:lstStyle/>
          <a:p>
            <a:r>
              <a:rPr lang="en-US" dirty="0" smtClean="0"/>
              <a:t>* Will have more detailed lecture on Significance on 2/2/2015</a:t>
            </a:r>
            <a:endParaRPr lang="en-US" dirty="0"/>
          </a:p>
        </p:txBody>
      </p:sp>
    </p:spTree>
    <p:extLst>
      <p:ext uri="{BB962C8B-B14F-4D97-AF65-F5344CB8AC3E}">
        <p14:creationId xmlns:p14="http://schemas.microsoft.com/office/powerpoint/2010/main" val="304126526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Research Strategy Cont’d</a:t>
            </a:r>
            <a:endParaRPr lang="en-US" sz="4000" dirty="0"/>
          </a:p>
        </p:txBody>
      </p:sp>
      <p:sp>
        <p:nvSpPr>
          <p:cNvPr id="3" name="Content Placeholder 2"/>
          <p:cNvSpPr>
            <a:spLocks noGrp="1"/>
          </p:cNvSpPr>
          <p:nvPr>
            <p:ph idx="1"/>
          </p:nvPr>
        </p:nvSpPr>
        <p:spPr>
          <a:xfrm>
            <a:off x="152400" y="1371600"/>
            <a:ext cx="8686800" cy="4881562"/>
          </a:xfrm>
        </p:spPr>
        <p:txBody>
          <a:bodyPr>
            <a:normAutofit lnSpcReduction="10000"/>
          </a:bodyPr>
          <a:lstStyle/>
          <a:p>
            <a:pPr marL="0" indent="0">
              <a:buNone/>
            </a:pPr>
            <a:r>
              <a:rPr lang="en-US" dirty="0" smtClean="0"/>
              <a:t>Approach (p. I-86):</a:t>
            </a:r>
          </a:p>
          <a:p>
            <a:pPr lvl="2"/>
            <a:r>
              <a:rPr lang="en-US" dirty="0" smtClean="0"/>
              <a:t>“Describe </a:t>
            </a:r>
            <a:r>
              <a:rPr lang="en-US" dirty="0"/>
              <a:t>the overall strategy, methodology, and analyses to be used to accomplish the specific aims of </a:t>
            </a:r>
            <a:r>
              <a:rPr lang="en-US" dirty="0" smtClean="0"/>
              <a:t>the project</a:t>
            </a:r>
            <a:r>
              <a:rPr lang="en-US" dirty="0"/>
              <a:t>. Unless addressed separately in Item 16 (Resource Sharing Plan), include how the data will be collected, analyzed, and interpreted as well as any resource sharing plans as appropriate. </a:t>
            </a:r>
            <a:endParaRPr lang="en-US" dirty="0" smtClean="0"/>
          </a:p>
          <a:p>
            <a:pPr lvl="2"/>
            <a:r>
              <a:rPr lang="en-US" dirty="0" smtClean="0"/>
              <a:t>Discuss </a:t>
            </a:r>
            <a:r>
              <a:rPr lang="en-US" dirty="0"/>
              <a:t>potential problems, alternative strategies, and benchmarks for success anticipated to achieve the aims. </a:t>
            </a:r>
            <a:endParaRPr lang="en-US" dirty="0" smtClean="0"/>
          </a:p>
          <a:p>
            <a:pPr lvl="2"/>
            <a:r>
              <a:rPr lang="en-US" dirty="0" smtClean="0"/>
              <a:t>If </a:t>
            </a:r>
            <a:r>
              <a:rPr lang="en-US" dirty="0"/>
              <a:t>the project is in the early stages of development, describe any strategy to establish feasibility, and address the management of any high risk aspects of the proposed work. </a:t>
            </a:r>
            <a:endParaRPr lang="en-US" dirty="0" smtClean="0"/>
          </a:p>
          <a:p>
            <a:pPr lvl="2"/>
            <a:r>
              <a:rPr lang="en-US" dirty="0" smtClean="0"/>
              <a:t>Point </a:t>
            </a:r>
            <a:r>
              <a:rPr lang="en-US" dirty="0"/>
              <a:t>out any procedures, situations, or materials that may be hazardous to personnel </a:t>
            </a:r>
            <a:r>
              <a:rPr lang="en-US" dirty="0" smtClean="0"/>
              <a:t>and precautions </a:t>
            </a:r>
            <a:r>
              <a:rPr lang="en-US" dirty="0"/>
              <a:t>to be </a:t>
            </a:r>
            <a:r>
              <a:rPr lang="en-US" dirty="0" smtClean="0"/>
              <a:t>exercised. </a:t>
            </a:r>
          </a:p>
          <a:p>
            <a:pPr lvl="2"/>
            <a:r>
              <a:rPr lang="en-US" dirty="0" smtClean="0"/>
              <a:t>Include </a:t>
            </a:r>
            <a:r>
              <a:rPr lang="en-US" dirty="0"/>
              <a:t>any courses that you plan to take to support the research training experience</a:t>
            </a:r>
            <a:r>
              <a:rPr lang="en-US" dirty="0" smtClean="0"/>
              <a:t>.” </a:t>
            </a:r>
            <a:endParaRPr lang="en-US" dirty="0"/>
          </a:p>
          <a:p>
            <a:endParaRPr lang="en-US" dirty="0"/>
          </a:p>
        </p:txBody>
      </p:sp>
    </p:spTree>
    <p:extLst>
      <p:ext uri="{BB962C8B-B14F-4D97-AF65-F5344CB8AC3E}">
        <p14:creationId xmlns:p14="http://schemas.microsoft.com/office/powerpoint/2010/main" val="11018561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Research Strategy Cont’d</a:t>
            </a:r>
            <a:endParaRPr lang="en-US" sz="4000" dirty="0"/>
          </a:p>
        </p:txBody>
      </p:sp>
      <p:sp>
        <p:nvSpPr>
          <p:cNvPr id="3" name="Content Placeholder 2"/>
          <p:cNvSpPr>
            <a:spLocks noGrp="1"/>
          </p:cNvSpPr>
          <p:nvPr>
            <p:ph idx="1"/>
          </p:nvPr>
        </p:nvSpPr>
        <p:spPr/>
        <p:txBody>
          <a:bodyPr/>
          <a:lstStyle/>
          <a:p>
            <a:pPr marL="0" indent="0">
              <a:buNone/>
            </a:pPr>
            <a:r>
              <a:rPr lang="en-US" dirty="0" smtClean="0"/>
              <a:t>Preliminary Studies:</a:t>
            </a:r>
          </a:p>
          <a:p>
            <a:r>
              <a:rPr lang="en-US" dirty="0" smtClean="0"/>
              <a:t>“For </a:t>
            </a:r>
            <a:r>
              <a:rPr lang="en-US" dirty="0"/>
              <a:t>new applications, include information on preliminary studies, if any. Discuss the applicant's preliminary studies, data and/or experience pertinent to this application. </a:t>
            </a:r>
          </a:p>
          <a:p>
            <a:r>
              <a:rPr lang="en-US" dirty="0"/>
              <a:t>When applicable, provide a succinct account of published and unpublished results, indicating progress toward their achievement</a:t>
            </a:r>
            <a:r>
              <a:rPr lang="en-US" dirty="0" smtClean="0"/>
              <a:t>.” </a:t>
            </a:r>
            <a:r>
              <a:rPr lang="en-US" dirty="0"/>
              <a:t>	</a:t>
            </a:r>
          </a:p>
          <a:p>
            <a:pPr>
              <a:buFont typeface="Arial"/>
              <a:buChar char="•"/>
            </a:pPr>
            <a:endParaRPr lang="en-US" dirty="0"/>
          </a:p>
        </p:txBody>
      </p:sp>
    </p:spTree>
    <p:extLst>
      <p:ext uri="{BB962C8B-B14F-4D97-AF65-F5344CB8AC3E}">
        <p14:creationId xmlns:p14="http://schemas.microsoft.com/office/powerpoint/2010/main" val="138870264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Protection of Human Subjects*</a:t>
            </a:r>
            <a:endParaRPr lang="en-US" sz="4000" dirty="0"/>
          </a:p>
        </p:txBody>
      </p:sp>
      <p:sp>
        <p:nvSpPr>
          <p:cNvPr id="3" name="Content Placeholder 2"/>
          <p:cNvSpPr>
            <a:spLocks noGrp="1"/>
          </p:cNvSpPr>
          <p:nvPr>
            <p:ph idx="1"/>
          </p:nvPr>
        </p:nvSpPr>
        <p:spPr>
          <a:xfrm>
            <a:off x="914400" y="1735138"/>
            <a:ext cx="7313613" cy="4614862"/>
          </a:xfrm>
        </p:spPr>
        <p:txBody>
          <a:bodyPr>
            <a:normAutofit fontScale="77500" lnSpcReduction="20000"/>
          </a:bodyPr>
          <a:lstStyle/>
          <a:p>
            <a:r>
              <a:rPr lang="en-US" dirty="0" smtClean="0"/>
              <a:t>II-8-Read for detailed instructions on this section.</a:t>
            </a:r>
          </a:p>
          <a:p>
            <a:r>
              <a:rPr lang="en-US" b="1" dirty="0" smtClean="0"/>
              <a:t>Risks to Human Subjects (Include the following):</a:t>
            </a:r>
          </a:p>
          <a:p>
            <a:pPr lvl="1"/>
            <a:r>
              <a:rPr lang="en-US" dirty="0" smtClean="0"/>
              <a:t>Human subjects involvement and characteristics, and Design.</a:t>
            </a:r>
          </a:p>
          <a:p>
            <a:pPr lvl="1"/>
            <a:r>
              <a:rPr lang="en-US" dirty="0" smtClean="0"/>
              <a:t>Sources of Materials</a:t>
            </a:r>
          </a:p>
          <a:p>
            <a:pPr lvl="1"/>
            <a:r>
              <a:rPr lang="en-US" dirty="0" smtClean="0"/>
              <a:t>Potentials Risks</a:t>
            </a:r>
          </a:p>
          <a:p>
            <a:r>
              <a:rPr lang="en-US" b="1" dirty="0" smtClean="0"/>
              <a:t>Adequacy of Protection against Risks</a:t>
            </a:r>
          </a:p>
          <a:p>
            <a:pPr lvl="1"/>
            <a:r>
              <a:rPr lang="en-US" dirty="0" smtClean="0"/>
              <a:t>Recruitment and Informed Consent</a:t>
            </a:r>
          </a:p>
          <a:p>
            <a:pPr lvl="1"/>
            <a:r>
              <a:rPr lang="en-US" dirty="0" smtClean="0"/>
              <a:t>Protections against risks</a:t>
            </a:r>
          </a:p>
          <a:p>
            <a:r>
              <a:rPr lang="en-US" b="1" dirty="0" smtClean="0"/>
              <a:t>Potential Benefits of the Proposed Research to Human Subjects and Others</a:t>
            </a:r>
          </a:p>
          <a:p>
            <a:pPr lvl="1"/>
            <a:r>
              <a:rPr lang="en-US" dirty="0" smtClean="0"/>
              <a:t>Discuss benefits; discuss why risks are reasonable in relation to benefits</a:t>
            </a:r>
          </a:p>
          <a:p>
            <a:r>
              <a:rPr lang="en-US" b="1" dirty="0" smtClean="0"/>
              <a:t>Importance of Knowledge to be Gained</a:t>
            </a:r>
          </a:p>
          <a:p>
            <a:pPr lvl="1"/>
            <a:endParaRPr lang="en-US" b="1" dirty="0" smtClean="0"/>
          </a:p>
          <a:p>
            <a:pPr lvl="1"/>
            <a:endParaRPr lang="en-US" b="1" dirty="0"/>
          </a:p>
        </p:txBody>
      </p:sp>
      <p:sp>
        <p:nvSpPr>
          <p:cNvPr id="4" name="TextBox 3"/>
          <p:cNvSpPr txBox="1"/>
          <p:nvPr/>
        </p:nvSpPr>
        <p:spPr>
          <a:xfrm>
            <a:off x="1066800" y="6350000"/>
            <a:ext cx="7161213" cy="369332"/>
          </a:xfrm>
          <a:prstGeom prst="rect">
            <a:avLst/>
          </a:prstGeom>
          <a:noFill/>
        </p:spPr>
        <p:txBody>
          <a:bodyPr wrap="square" rtlCol="0">
            <a:spAutoFit/>
          </a:bodyPr>
          <a:lstStyle/>
          <a:p>
            <a:r>
              <a:rPr lang="en-US" dirty="0" smtClean="0"/>
              <a:t>*Will have more detailed discussion of this section next quarter.</a:t>
            </a:r>
            <a:endParaRPr lang="en-US" dirty="0"/>
          </a:p>
        </p:txBody>
      </p:sp>
    </p:spTree>
    <p:extLst>
      <p:ext uri="{BB962C8B-B14F-4D97-AF65-F5344CB8AC3E}">
        <p14:creationId xmlns:p14="http://schemas.microsoft.com/office/powerpoint/2010/main" val="169156456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smtClean="0"/>
              <a:t>Inclusion women/minorities &amp;</a:t>
            </a:r>
            <a:br>
              <a:rPr lang="en-US" sz="4000" dirty="0" smtClean="0"/>
            </a:br>
            <a:r>
              <a:rPr lang="en-US" sz="4000" dirty="0" smtClean="0"/>
              <a:t>Targeted planned enrollment table</a:t>
            </a:r>
            <a:endParaRPr lang="en-US" sz="4000" dirty="0"/>
          </a:p>
        </p:txBody>
      </p:sp>
      <p:sp>
        <p:nvSpPr>
          <p:cNvPr id="5" name="Content Placeholder 4"/>
          <p:cNvSpPr>
            <a:spLocks noGrp="1"/>
          </p:cNvSpPr>
          <p:nvPr>
            <p:ph idx="1"/>
          </p:nvPr>
        </p:nvSpPr>
        <p:spPr>
          <a:xfrm>
            <a:off x="368300" y="1735138"/>
            <a:ext cx="8356600" cy="4792662"/>
          </a:xfrm>
        </p:spPr>
        <p:txBody>
          <a:bodyPr>
            <a:normAutofit fontScale="92500" lnSpcReduction="10000"/>
          </a:bodyPr>
          <a:lstStyle/>
          <a:p>
            <a:pPr marL="0" indent="0">
              <a:buNone/>
            </a:pPr>
            <a:r>
              <a:rPr lang="en-US" dirty="0" smtClean="0"/>
              <a:t>Must address the following 4 point (succinctly):</a:t>
            </a:r>
          </a:p>
          <a:p>
            <a:pPr>
              <a:buFont typeface="Arial"/>
              <a:buChar char="•"/>
            </a:pPr>
            <a:r>
              <a:rPr lang="en-US" dirty="0" smtClean="0"/>
              <a:t>Planned Distribution of subjects by sex/gender and racial/ethnic groups for the study using the </a:t>
            </a:r>
            <a:r>
              <a:rPr lang="en-US" i="1" dirty="0" smtClean="0"/>
              <a:t>Targeted Planned Enrollment Table.</a:t>
            </a:r>
          </a:p>
          <a:p>
            <a:pPr>
              <a:buFont typeface="Arial"/>
              <a:buChar char="•"/>
            </a:pPr>
            <a:r>
              <a:rPr lang="en-US" dirty="0" smtClean="0"/>
              <a:t>Description of the subject selection criteria &amp; rationale in terms of scientific objectives/study design.</a:t>
            </a:r>
          </a:p>
          <a:p>
            <a:pPr>
              <a:buFont typeface="Arial"/>
              <a:buChar char="•"/>
            </a:pPr>
            <a:r>
              <a:rPr lang="en-US" dirty="0" smtClean="0"/>
              <a:t>Compelling rationale for exclusion of any sex/gender or racial/ethnic group</a:t>
            </a:r>
          </a:p>
          <a:p>
            <a:pPr>
              <a:buFont typeface="Arial"/>
              <a:buChar char="•"/>
            </a:pPr>
            <a:r>
              <a:rPr lang="en-US" dirty="0" smtClean="0"/>
              <a:t>Description of proposed outreach programs for recruiting sex/gender and racial/ethnic group members as subjects</a:t>
            </a:r>
          </a:p>
          <a:p>
            <a:r>
              <a:rPr lang="en-US" dirty="0" smtClean="0"/>
              <a:t>Example of acceptable justification for one gender: “the </a:t>
            </a:r>
            <a:r>
              <a:rPr lang="en-US" dirty="0"/>
              <a:t>research question addressed is relevant to only one </a:t>
            </a:r>
            <a:r>
              <a:rPr lang="en-US" dirty="0" smtClean="0"/>
              <a:t>gender.” </a:t>
            </a:r>
            <a:endParaRPr lang="en-US" dirty="0"/>
          </a:p>
          <a:p>
            <a:pPr>
              <a:buFont typeface="Arial"/>
              <a:buChar char="•"/>
            </a:pPr>
            <a:endParaRPr lang="en-US" dirty="0" smtClean="0"/>
          </a:p>
          <a:p>
            <a:pPr lvl="1">
              <a:buFont typeface="Arial"/>
              <a:buChar char="•"/>
            </a:pPr>
            <a:endParaRPr lang="en-US" dirty="0" smtClean="0"/>
          </a:p>
          <a:p>
            <a:pPr>
              <a:buFont typeface="Arial"/>
              <a:buChar char="•"/>
            </a:pPr>
            <a:endParaRPr lang="en-US" dirty="0" smtClean="0"/>
          </a:p>
          <a:p>
            <a:pPr marL="0" indent="0">
              <a:buNone/>
            </a:pPr>
            <a:endParaRPr lang="en-US" dirty="0"/>
          </a:p>
        </p:txBody>
      </p:sp>
    </p:spTree>
    <p:extLst>
      <p:ext uri="{BB962C8B-B14F-4D97-AF65-F5344CB8AC3E}">
        <p14:creationId xmlns:p14="http://schemas.microsoft.com/office/powerpoint/2010/main" val="11677716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500" y="0"/>
            <a:ext cx="7313613" cy="1460500"/>
          </a:xfrm>
        </p:spPr>
        <p:txBody>
          <a:bodyPr/>
          <a:lstStyle/>
          <a:p>
            <a:r>
              <a:rPr lang="en-US" sz="4000" dirty="0" smtClean="0"/>
              <a:t>Resource </a:t>
            </a:r>
            <a:r>
              <a:rPr lang="en-US" sz="4000" dirty="0"/>
              <a:t>S</a:t>
            </a:r>
            <a:r>
              <a:rPr lang="en-US" sz="4000" dirty="0" smtClean="0"/>
              <a:t>haring </a:t>
            </a:r>
            <a:r>
              <a:rPr lang="en-US" sz="4000" dirty="0"/>
              <a:t>P</a:t>
            </a:r>
            <a:r>
              <a:rPr lang="en-US" sz="4000" dirty="0" smtClean="0"/>
              <a:t>lan &amp; Respective Contributions</a:t>
            </a:r>
            <a:endParaRPr lang="en-US" sz="4000" dirty="0"/>
          </a:p>
        </p:txBody>
      </p:sp>
      <p:sp>
        <p:nvSpPr>
          <p:cNvPr id="3" name="Content Placeholder 2"/>
          <p:cNvSpPr>
            <a:spLocks noGrp="1"/>
          </p:cNvSpPr>
          <p:nvPr>
            <p:ph sz="half" idx="1"/>
          </p:nvPr>
        </p:nvSpPr>
        <p:spPr>
          <a:xfrm>
            <a:off x="254000" y="1735138"/>
            <a:ext cx="4226560" cy="4729161"/>
          </a:xfrm>
        </p:spPr>
        <p:txBody>
          <a:bodyPr>
            <a:normAutofit fontScale="92500" lnSpcReduction="10000"/>
          </a:bodyPr>
          <a:lstStyle/>
          <a:p>
            <a:pPr marL="0" indent="0">
              <a:buNone/>
            </a:pPr>
            <a:r>
              <a:rPr lang="en-US" b="1" dirty="0" smtClean="0"/>
              <a:t>Resource sharing plan (I-92)</a:t>
            </a:r>
            <a:r>
              <a:rPr lang="en-US" dirty="0" smtClean="0"/>
              <a:t>	</a:t>
            </a:r>
          </a:p>
          <a:p>
            <a:pPr>
              <a:buFont typeface="Arial"/>
              <a:buChar char="•"/>
            </a:pPr>
            <a:r>
              <a:rPr lang="en-US" i="1" dirty="0" smtClean="0"/>
              <a:t>“</a:t>
            </a:r>
            <a:r>
              <a:rPr lang="en-US" dirty="0"/>
              <a:t>When resources have been developed with NIH funds and the associated research findings published or provided to NIH, it is important that they be made readily available for research purposes to qualified individuals within the scientific community</a:t>
            </a:r>
            <a:r>
              <a:rPr lang="en-US" dirty="0" smtClean="0"/>
              <a:t>.” </a:t>
            </a:r>
            <a:endParaRPr lang="en-US" i="1" dirty="0" smtClean="0"/>
          </a:p>
          <a:p>
            <a:pPr>
              <a:buFont typeface="Arial"/>
              <a:buChar char="•"/>
            </a:pPr>
            <a:r>
              <a:rPr lang="en-US" i="1" dirty="0" smtClean="0"/>
              <a:t>Data sharing plan</a:t>
            </a:r>
            <a:r>
              <a:rPr lang="en-US" dirty="0" smtClean="0"/>
              <a:t>: Usually only applies to applications with at least 500K in direct costs, but some FOAs require it for all applications. Discuss with your PO.</a:t>
            </a:r>
            <a:endParaRPr lang="en-US" dirty="0"/>
          </a:p>
        </p:txBody>
      </p:sp>
      <p:sp>
        <p:nvSpPr>
          <p:cNvPr id="4" name="Content Placeholder 3"/>
          <p:cNvSpPr>
            <a:spLocks noGrp="1"/>
          </p:cNvSpPr>
          <p:nvPr>
            <p:ph sz="half" idx="2"/>
          </p:nvPr>
        </p:nvSpPr>
        <p:spPr>
          <a:xfrm>
            <a:off x="4648200" y="1735138"/>
            <a:ext cx="4203700" cy="4881561"/>
          </a:xfrm>
        </p:spPr>
        <p:txBody>
          <a:bodyPr>
            <a:normAutofit fontScale="92500" lnSpcReduction="10000"/>
          </a:bodyPr>
          <a:lstStyle/>
          <a:p>
            <a:pPr marL="0" indent="0">
              <a:buNone/>
            </a:pPr>
            <a:r>
              <a:rPr lang="en-US" b="1" dirty="0" smtClean="0"/>
              <a:t>Respective contributions (I-93)</a:t>
            </a:r>
          </a:p>
          <a:p>
            <a:pPr>
              <a:buFont typeface="Arial"/>
              <a:buChar char="•"/>
            </a:pPr>
            <a:r>
              <a:rPr lang="en-US" dirty="0" smtClean="0"/>
              <a:t>Limited to 1 page</a:t>
            </a:r>
          </a:p>
          <a:p>
            <a:pPr>
              <a:buFont typeface="Arial"/>
              <a:buChar char="•"/>
            </a:pPr>
            <a:r>
              <a:rPr lang="en-US" dirty="0" smtClean="0"/>
              <a:t>“</a:t>
            </a:r>
            <a:r>
              <a:rPr lang="en-US" dirty="0"/>
              <a:t>Describe the collaborative process between you and your sponsor/co-sponsor in the development, review, and editing of this research training plan. Discuss the respective roles in accomplishing the proposed research</a:t>
            </a:r>
            <a:r>
              <a:rPr lang="en-US" dirty="0" smtClean="0"/>
              <a:t>.”</a:t>
            </a:r>
            <a:r>
              <a:rPr lang="en-US" dirty="0"/>
              <a:t>	</a:t>
            </a:r>
          </a:p>
          <a:p>
            <a:pPr marL="0" indent="0">
              <a:buNone/>
            </a:pPr>
            <a:endParaRPr lang="en-US" dirty="0"/>
          </a:p>
        </p:txBody>
      </p:sp>
    </p:spTree>
    <p:extLst>
      <p:ext uri="{BB962C8B-B14F-4D97-AF65-F5344CB8AC3E}">
        <p14:creationId xmlns:p14="http://schemas.microsoft.com/office/powerpoint/2010/main" val="6134187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lnSpcReduction="10000"/>
          </a:bodyPr>
          <a:lstStyle/>
          <a:p>
            <a:r>
              <a:rPr lang="en-US" dirty="0" smtClean="0"/>
              <a:t>Review each section of the F31</a:t>
            </a:r>
          </a:p>
          <a:p>
            <a:r>
              <a:rPr lang="en-US" dirty="0" smtClean="0"/>
              <a:t>Class Discussion: </a:t>
            </a:r>
          </a:p>
          <a:p>
            <a:pPr lvl="1"/>
            <a:r>
              <a:rPr lang="en-US" dirty="0" smtClean="0"/>
              <a:t>Overall reaction to seeing all the sections</a:t>
            </a:r>
          </a:p>
          <a:p>
            <a:pPr lvl="1"/>
            <a:r>
              <a:rPr lang="en-US" dirty="0" smtClean="0"/>
              <a:t>What section do you find most intimidating? Least?</a:t>
            </a:r>
          </a:p>
          <a:p>
            <a:r>
              <a:rPr lang="en-US" dirty="0" smtClean="0"/>
              <a:t>Review of last week’s assignment</a:t>
            </a:r>
          </a:p>
          <a:p>
            <a:pPr lvl="1"/>
            <a:r>
              <a:rPr lang="en-US" dirty="0"/>
              <a:t>Which </a:t>
            </a:r>
            <a:r>
              <a:rPr lang="en-US" dirty="0" smtClean="0"/>
              <a:t>institute and which grant mechanism </a:t>
            </a:r>
            <a:r>
              <a:rPr lang="en-US" dirty="0"/>
              <a:t>did you decide to submit to? </a:t>
            </a:r>
            <a:endParaRPr lang="en-US" dirty="0" smtClean="0"/>
          </a:p>
          <a:p>
            <a:pPr lvl="1"/>
            <a:r>
              <a:rPr lang="en-US" dirty="0" smtClean="0"/>
              <a:t>What </a:t>
            </a:r>
            <a:r>
              <a:rPr lang="en-US" dirty="0"/>
              <a:t>feedback did you get from </a:t>
            </a:r>
            <a:r>
              <a:rPr lang="en-US" dirty="0" smtClean="0"/>
              <a:t>the PO? </a:t>
            </a:r>
          </a:p>
          <a:p>
            <a:pPr lvl="1"/>
            <a:r>
              <a:rPr lang="en-US" dirty="0" smtClean="0"/>
              <a:t>Share your reactions to the </a:t>
            </a:r>
            <a:r>
              <a:rPr lang="en-US" dirty="0"/>
              <a:t>F31/F32 you read. </a:t>
            </a:r>
            <a:endParaRPr lang="en-US" dirty="0" smtClean="0"/>
          </a:p>
          <a:p>
            <a:pPr lvl="1"/>
            <a:endParaRPr lang="en-US" dirty="0" smtClean="0"/>
          </a:p>
        </p:txBody>
      </p:sp>
    </p:spTree>
    <p:extLst>
      <p:ext uri="{BB962C8B-B14F-4D97-AF65-F5344CB8AC3E}">
        <p14:creationId xmlns:p14="http://schemas.microsoft.com/office/powerpoint/2010/main" val="353801246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Selection of Sponsor &amp; Institution </a:t>
            </a:r>
            <a:endParaRPr lang="en-US" sz="4000" dirty="0"/>
          </a:p>
        </p:txBody>
      </p:sp>
      <p:sp>
        <p:nvSpPr>
          <p:cNvPr id="5" name="Content Placeholder 4"/>
          <p:cNvSpPr>
            <a:spLocks noGrp="1"/>
          </p:cNvSpPr>
          <p:nvPr>
            <p:ph idx="1"/>
          </p:nvPr>
        </p:nvSpPr>
        <p:spPr>
          <a:xfrm>
            <a:off x="228600" y="1735138"/>
            <a:ext cx="8712200" cy="5008562"/>
          </a:xfrm>
        </p:spPr>
        <p:txBody>
          <a:bodyPr>
            <a:normAutofit fontScale="77500" lnSpcReduction="20000"/>
          </a:bodyPr>
          <a:lstStyle/>
          <a:p>
            <a:r>
              <a:rPr lang="en-US" dirty="0" smtClean="0"/>
              <a:t>Limited to 1 page (I-93)</a:t>
            </a:r>
          </a:p>
          <a:p>
            <a:r>
              <a:rPr lang="en-US" sz="2700" dirty="0" smtClean="0"/>
              <a:t>“Explain </a:t>
            </a:r>
            <a:r>
              <a:rPr lang="en-US" sz="2700" dirty="0"/>
              <a:t>why the sponsor, co-sponsor (if any), and institution were selected to accomplish the research training goals. If the proposed research training is to take place at a site other than the sponsoring organization, provide an explanation here. </a:t>
            </a:r>
            <a:endParaRPr lang="en-US" sz="2700" dirty="0" smtClean="0"/>
          </a:p>
          <a:p>
            <a:pPr lvl="1"/>
            <a:r>
              <a:rPr lang="en-US" sz="2500" b="1" dirty="0" smtClean="0"/>
              <a:t>Doctorate </a:t>
            </a:r>
            <a:r>
              <a:rPr lang="en-US" sz="2500" b="1" dirty="0"/>
              <a:t>or Current Institution</a:t>
            </a:r>
            <a:r>
              <a:rPr lang="en-US" sz="2500" dirty="0"/>
              <a:t>. (For postdoctoral and senior fellows only) Since training is expected to broaden a fellow's perspective, postdoctoral fellowship applicants requesting training at either their doctorate institution or at the institution where they have been training for more than a year must explain why further training at that institution would be valuable</a:t>
            </a:r>
            <a:r>
              <a:rPr lang="en-US" sz="2500" dirty="0" smtClean="0"/>
              <a:t>. </a:t>
            </a:r>
            <a:r>
              <a:rPr lang="en-US" sz="2500" dirty="0"/>
              <a:t>		</a:t>
            </a:r>
            <a:endParaRPr lang="en-US" sz="2500" dirty="0" smtClean="0"/>
          </a:p>
          <a:p>
            <a:pPr lvl="1"/>
            <a:r>
              <a:rPr lang="en-US" sz="2500" b="1" dirty="0"/>
              <a:t>Foreign Institution</a:t>
            </a:r>
            <a:r>
              <a:rPr lang="en-US" sz="2500" dirty="0"/>
              <a:t>. If you are proposing a research training experience at a foreign institution, show that the foreign institution and sponsor offer special opportunities for training that are not currently available in the United States. Key factors in the selection of a foreign institution should be described. If applicable, the need for and level of proficiency in reading, speaking, and comprehending the foreign language should be addressed</a:t>
            </a:r>
            <a:r>
              <a:rPr lang="en-US" sz="2500" dirty="0" smtClean="0"/>
              <a:t>.” </a:t>
            </a:r>
            <a:r>
              <a:rPr lang="en-US" dirty="0"/>
              <a:t>	</a:t>
            </a:r>
          </a:p>
        </p:txBody>
      </p:sp>
    </p:spTree>
    <p:extLst>
      <p:ext uri="{BB962C8B-B14F-4D97-AF65-F5344CB8AC3E}">
        <p14:creationId xmlns:p14="http://schemas.microsoft.com/office/powerpoint/2010/main" val="345077938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63538"/>
            <a:ext cx="7313613" cy="868362"/>
          </a:xfrm>
        </p:spPr>
        <p:txBody>
          <a:bodyPr/>
          <a:lstStyle/>
          <a:p>
            <a:r>
              <a:rPr lang="en-US" sz="3500" dirty="0" smtClean="0"/>
              <a:t>Responsible Conduct of Research*</a:t>
            </a:r>
            <a:endParaRPr lang="en-US" sz="3500" dirty="0"/>
          </a:p>
        </p:txBody>
      </p:sp>
      <p:sp>
        <p:nvSpPr>
          <p:cNvPr id="4" name="Content Placeholder 3"/>
          <p:cNvSpPr>
            <a:spLocks noGrp="1"/>
          </p:cNvSpPr>
          <p:nvPr>
            <p:ph idx="1"/>
          </p:nvPr>
        </p:nvSpPr>
        <p:spPr>
          <a:xfrm>
            <a:off x="254000" y="1380107"/>
            <a:ext cx="8636000" cy="5021262"/>
          </a:xfrm>
        </p:spPr>
        <p:txBody>
          <a:bodyPr>
            <a:normAutofit fontScale="92500" lnSpcReduction="20000"/>
          </a:bodyPr>
          <a:lstStyle/>
          <a:p>
            <a:pPr>
              <a:buFont typeface="Arial"/>
              <a:buChar char="•"/>
            </a:pPr>
            <a:r>
              <a:rPr lang="en-US" dirty="0" smtClean="0"/>
              <a:t>Limited to 1 page (I-94)</a:t>
            </a:r>
          </a:p>
          <a:p>
            <a:pPr>
              <a:buFont typeface="Arial"/>
              <a:buChar char="•"/>
            </a:pPr>
            <a:r>
              <a:rPr lang="en-US" dirty="0" smtClean="0"/>
              <a:t>“The section must document prior participation or instruction in responsible conduct of research during the applicant's current career stage (including the date instruction was last completed) and propose a plan to either receive instruction in responsible conduct of research or participate as a course lecturer, etc., depending on the applicant's career stage.”  </a:t>
            </a:r>
          </a:p>
          <a:p>
            <a:pPr>
              <a:buFont typeface="Arial"/>
              <a:buChar char="•"/>
            </a:pPr>
            <a:r>
              <a:rPr lang="en-US" dirty="0" smtClean="0"/>
              <a:t>Must include the “format</a:t>
            </a:r>
            <a:r>
              <a:rPr lang="en-US" dirty="0"/>
              <a:t>, subject matter, faculty participation, duration and frequency of </a:t>
            </a:r>
            <a:r>
              <a:rPr lang="en-US" dirty="0" smtClean="0"/>
              <a:t>instruction” </a:t>
            </a:r>
          </a:p>
          <a:p>
            <a:pPr>
              <a:buFont typeface="Arial"/>
              <a:buChar char="•"/>
            </a:pPr>
            <a:r>
              <a:rPr lang="en-US" dirty="0" smtClean="0"/>
              <a:t>“The </a:t>
            </a:r>
            <a:r>
              <a:rPr lang="en-US" dirty="0"/>
              <a:t>plan should be tailored to the needs of the fellow, and may go beyond formal institutional courses and provide opportunities for the individual to develop their own scholarly understanding of the ethical issues associated with their research activities and their impact on society. The role of the sponsor in the instruction in responsible conduct of research must be described</a:t>
            </a:r>
            <a:r>
              <a:rPr lang="en-US" dirty="0" smtClean="0"/>
              <a:t>.”</a:t>
            </a:r>
            <a:r>
              <a:rPr lang="en-US" dirty="0"/>
              <a:t>	</a:t>
            </a:r>
          </a:p>
          <a:p>
            <a:pPr>
              <a:buFont typeface="Arial"/>
              <a:buChar char="•"/>
            </a:pPr>
            <a:endParaRPr lang="en-US" dirty="0"/>
          </a:p>
        </p:txBody>
      </p:sp>
      <p:sp>
        <p:nvSpPr>
          <p:cNvPr id="5" name="TextBox 4"/>
          <p:cNvSpPr txBox="1"/>
          <p:nvPr/>
        </p:nvSpPr>
        <p:spPr>
          <a:xfrm>
            <a:off x="1066799" y="6439469"/>
            <a:ext cx="7161213" cy="369332"/>
          </a:xfrm>
          <a:prstGeom prst="rect">
            <a:avLst/>
          </a:prstGeom>
          <a:noFill/>
        </p:spPr>
        <p:txBody>
          <a:bodyPr wrap="square" rtlCol="0">
            <a:spAutoFit/>
          </a:bodyPr>
          <a:lstStyle/>
          <a:p>
            <a:r>
              <a:rPr lang="en-US" dirty="0" smtClean="0"/>
              <a:t>*Will have more detailed discussion of this section next quarter.</a:t>
            </a:r>
            <a:endParaRPr lang="en-US" dirty="0"/>
          </a:p>
        </p:txBody>
      </p:sp>
    </p:spTree>
    <p:extLst>
      <p:ext uri="{BB962C8B-B14F-4D97-AF65-F5344CB8AC3E}">
        <p14:creationId xmlns:p14="http://schemas.microsoft.com/office/powerpoint/2010/main" val="245535232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Application for Concurrent Support</a:t>
            </a:r>
            <a:endParaRPr lang="en-US" sz="4000" dirty="0"/>
          </a:p>
        </p:txBody>
      </p:sp>
      <p:sp>
        <p:nvSpPr>
          <p:cNvPr id="3" name="Content Placeholder 2"/>
          <p:cNvSpPr>
            <a:spLocks noGrp="1"/>
          </p:cNvSpPr>
          <p:nvPr>
            <p:ph idx="1"/>
          </p:nvPr>
        </p:nvSpPr>
        <p:spPr>
          <a:xfrm>
            <a:off x="393700" y="1735138"/>
            <a:ext cx="8280400" cy="4348162"/>
          </a:xfrm>
        </p:spPr>
        <p:txBody>
          <a:bodyPr/>
          <a:lstStyle/>
          <a:p>
            <a:r>
              <a:rPr lang="en-US" dirty="0" smtClean="0"/>
              <a:t>Limited to 1 page (I-96)</a:t>
            </a:r>
          </a:p>
          <a:p>
            <a:r>
              <a:rPr lang="en-US" dirty="0" smtClean="0"/>
              <a:t>“</a:t>
            </a:r>
            <a:r>
              <a:rPr lang="en-US" dirty="0"/>
              <a:t>I</a:t>
            </a:r>
            <a:r>
              <a:rPr lang="en-US" dirty="0" smtClean="0"/>
              <a:t>f </a:t>
            </a:r>
            <a:r>
              <a:rPr lang="en-US" dirty="0"/>
              <a:t>the fellowship applicant has applied or will be applying for other support that would run concurrently with the period covered by this application. Include the type, dates, source(s) and amount in the attachment document. The fellowship applicant must promptly report to the NIH IC to which this application is assigned, or AHRQ, any support resulting from other such </a:t>
            </a:r>
            <a:r>
              <a:rPr lang="en-US" dirty="0" smtClean="0"/>
              <a:t>applications.” </a:t>
            </a:r>
            <a:r>
              <a:rPr lang="en-US" dirty="0"/>
              <a:t>	</a:t>
            </a:r>
          </a:p>
        </p:txBody>
      </p:sp>
    </p:spTree>
    <p:extLst>
      <p:ext uri="{BB962C8B-B14F-4D97-AF65-F5344CB8AC3E}">
        <p14:creationId xmlns:p14="http://schemas.microsoft.com/office/powerpoint/2010/main" val="153829021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503238"/>
            <a:ext cx="8394700" cy="868362"/>
          </a:xfrm>
        </p:spPr>
        <p:txBody>
          <a:bodyPr/>
          <a:lstStyle/>
          <a:p>
            <a:r>
              <a:rPr lang="en-US" sz="4000" dirty="0"/>
              <a:t>Goals for fellowship training and career </a:t>
            </a:r>
          </a:p>
        </p:txBody>
      </p:sp>
      <p:sp>
        <p:nvSpPr>
          <p:cNvPr id="3" name="Content Placeholder 2"/>
          <p:cNvSpPr>
            <a:spLocks noGrp="1"/>
          </p:cNvSpPr>
          <p:nvPr>
            <p:ph idx="1"/>
          </p:nvPr>
        </p:nvSpPr>
        <p:spPr/>
        <p:txBody>
          <a:bodyPr/>
          <a:lstStyle/>
          <a:p>
            <a:r>
              <a:rPr lang="en-US" dirty="0" smtClean="0"/>
              <a:t>Limited to 1 page (I-96)</a:t>
            </a:r>
          </a:p>
          <a:p>
            <a:r>
              <a:rPr lang="en-US" dirty="0" smtClean="0"/>
              <a:t>“The </a:t>
            </a:r>
            <a:r>
              <a:rPr lang="en-US" dirty="0"/>
              <a:t>fellowship applicant must describe his/her overall career goals, and explain how the proposed research training will enable the attainment of these goals. </a:t>
            </a:r>
            <a:endParaRPr lang="en-US" dirty="0" smtClean="0"/>
          </a:p>
          <a:p>
            <a:r>
              <a:rPr lang="en-US" dirty="0" smtClean="0"/>
              <a:t>Identify </a:t>
            </a:r>
            <a:r>
              <a:rPr lang="en-US" dirty="0"/>
              <a:t>the skills, theories, conceptual approaches, etc. to be learned or enhanced during the award</a:t>
            </a:r>
            <a:r>
              <a:rPr lang="en-US" dirty="0" smtClean="0"/>
              <a:t>.”</a:t>
            </a:r>
            <a:r>
              <a:rPr lang="en-US" dirty="0"/>
              <a:t>	</a:t>
            </a:r>
          </a:p>
        </p:txBody>
      </p:sp>
    </p:spTree>
    <p:extLst>
      <p:ext uri="{BB962C8B-B14F-4D97-AF65-F5344CB8AC3E}">
        <p14:creationId xmlns:p14="http://schemas.microsoft.com/office/powerpoint/2010/main" val="49875977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536576"/>
            <a:ext cx="8267700" cy="868362"/>
          </a:xfrm>
        </p:spPr>
        <p:txBody>
          <a:bodyPr/>
          <a:lstStyle/>
          <a:p>
            <a:r>
              <a:rPr lang="en-US" sz="4000" dirty="0"/>
              <a:t>Activities planned under award </a:t>
            </a:r>
            <a:r>
              <a:rPr lang="en-US" sz="4000" dirty="0" smtClean="0"/>
              <a:t/>
            </a:r>
            <a:br>
              <a:rPr lang="en-US" sz="4000" dirty="0" smtClean="0"/>
            </a:br>
            <a:endParaRPr lang="en-US" dirty="0"/>
          </a:p>
        </p:txBody>
      </p:sp>
      <p:sp>
        <p:nvSpPr>
          <p:cNvPr id="3" name="Content Placeholder 2"/>
          <p:cNvSpPr>
            <a:spLocks noGrp="1"/>
          </p:cNvSpPr>
          <p:nvPr>
            <p:ph idx="1"/>
          </p:nvPr>
        </p:nvSpPr>
        <p:spPr>
          <a:xfrm>
            <a:off x="393700" y="1253067"/>
            <a:ext cx="8394700" cy="5249333"/>
          </a:xfrm>
        </p:spPr>
        <p:txBody>
          <a:bodyPr>
            <a:normAutofit lnSpcReduction="10000"/>
          </a:bodyPr>
          <a:lstStyle/>
          <a:p>
            <a:r>
              <a:rPr lang="en-US" dirty="0" smtClean="0"/>
              <a:t>Limited to 1 page (I-96)</a:t>
            </a:r>
          </a:p>
          <a:p>
            <a:r>
              <a:rPr lang="en-US" dirty="0" smtClean="0"/>
              <a:t>“</a:t>
            </a:r>
            <a:r>
              <a:rPr lang="en-US" dirty="0"/>
              <a:t>The fellowship applicant must describe by year the activities (research, coursework, etc.) he/she will be involved in under the proposed award and estimate the percentage of time to be devoted to each activity, based on a normal working day for a full-time fellow as defined by the sponsoring institution. The percentage should total 100 for each year. Also, briefly explain activities other than research and relate them to the proposed research training</a:t>
            </a:r>
            <a:r>
              <a:rPr lang="en-US" dirty="0" smtClean="0"/>
              <a:t>.”</a:t>
            </a:r>
          </a:p>
          <a:p>
            <a:r>
              <a:rPr lang="en-US" dirty="0"/>
              <a:t>For postdoctoral fellowships (F32</a:t>
            </a:r>
            <a:r>
              <a:rPr lang="en-US" dirty="0" smtClean="0"/>
              <a:t>). </a:t>
            </a:r>
            <a:r>
              <a:rPr lang="en-US" dirty="0" err="1"/>
              <a:t>Predoctoral</a:t>
            </a:r>
            <a:r>
              <a:rPr lang="en-US" dirty="0"/>
              <a:t> fellowships (F31), including fellowship applicants for the M.D./Ph.D. (F30) program may reflect up to six years if allowed by the applicable FOA. 	</a:t>
            </a:r>
          </a:p>
          <a:p>
            <a:endParaRPr lang="en-US" dirty="0"/>
          </a:p>
        </p:txBody>
      </p:sp>
    </p:spTree>
    <p:extLst>
      <p:ext uri="{BB962C8B-B14F-4D97-AF65-F5344CB8AC3E}">
        <p14:creationId xmlns:p14="http://schemas.microsoft.com/office/powerpoint/2010/main" val="229551304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5938"/>
            <a:ext cx="7313613" cy="868362"/>
          </a:xfrm>
        </p:spPr>
        <p:txBody>
          <a:bodyPr/>
          <a:lstStyle/>
          <a:p>
            <a:r>
              <a:rPr lang="en-US" sz="4000" dirty="0"/>
              <a:t>Doctoral dissertation </a:t>
            </a:r>
            <a:r>
              <a:rPr lang="en-US" sz="4000" dirty="0" smtClean="0"/>
              <a:t>&amp; </a:t>
            </a:r>
            <a:br>
              <a:rPr lang="en-US" sz="4000" dirty="0" smtClean="0"/>
            </a:br>
            <a:r>
              <a:rPr lang="en-US" sz="4000" dirty="0" smtClean="0"/>
              <a:t>Research Experience</a:t>
            </a:r>
            <a:endParaRPr lang="en-US" dirty="0"/>
          </a:p>
        </p:txBody>
      </p:sp>
      <p:sp>
        <p:nvSpPr>
          <p:cNvPr id="3" name="Content Placeholder 2"/>
          <p:cNvSpPr>
            <a:spLocks noGrp="1"/>
          </p:cNvSpPr>
          <p:nvPr>
            <p:ph idx="1"/>
          </p:nvPr>
        </p:nvSpPr>
        <p:spPr>
          <a:xfrm>
            <a:off x="266700" y="1735138"/>
            <a:ext cx="8458200" cy="4056062"/>
          </a:xfrm>
        </p:spPr>
        <p:txBody>
          <a:bodyPr>
            <a:normAutofit/>
          </a:bodyPr>
          <a:lstStyle/>
          <a:p>
            <a:r>
              <a:rPr lang="en-US" dirty="0" smtClean="0"/>
              <a:t>Limited to 2 pages (I-97)</a:t>
            </a:r>
          </a:p>
          <a:p>
            <a:r>
              <a:rPr lang="en-US" dirty="0" smtClean="0"/>
              <a:t>Summarize research experience in chronological order</a:t>
            </a:r>
          </a:p>
          <a:p>
            <a:r>
              <a:rPr lang="en-US" dirty="0" smtClean="0"/>
              <a:t>“</a:t>
            </a:r>
            <a:r>
              <a:rPr lang="en-US" dirty="0"/>
              <a:t>Advanced graduate students, who have (or will have) completed their comprehensive examinations by the time of award must also include a narrative of their doctoral dissertation (may be preliminary). If you have no research experience, list other scientific experience. Do not list academic courses</a:t>
            </a:r>
            <a:r>
              <a:rPr lang="en-US" dirty="0" smtClean="0"/>
              <a:t>.” </a:t>
            </a:r>
          </a:p>
          <a:p>
            <a:endParaRPr lang="en-US" dirty="0"/>
          </a:p>
        </p:txBody>
      </p:sp>
    </p:spTree>
    <p:extLst>
      <p:ext uri="{BB962C8B-B14F-4D97-AF65-F5344CB8AC3E}">
        <p14:creationId xmlns:p14="http://schemas.microsoft.com/office/powerpoint/2010/main" val="327712260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00" y="503238"/>
            <a:ext cx="8280400" cy="868362"/>
          </a:xfrm>
        </p:spPr>
        <p:txBody>
          <a:bodyPr/>
          <a:lstStyle/>
          <a:p>
            <a:r>
              <a:rPr lang="en-US" sz="4000" dirty="0"/>
              <a:t>Section II: Sponsor and co-sponsor </a:t>
            </a:r>
            <a:r>
              <a:rPr lang="en-US" sz="4000" dirty="0" smtClean="0"/>
              <a:t>information*</a:t>
            </a:r>
            <a:endParaRPr lang="en-US" dirty="0"/>
          </a:p>
        </p:txBody>
      </p:sp>
      <p:sp>
        <p:nvSpPr>
          <p:cNvPr id="3" name="Content Placeholder 2"/>
          <p:cNvSpPr>
            <a:spLocks noGrp="1"/>
          </p:cNvSpPr>
          <p:nvPr>
            <p:ph idx="1"/>
          </p:nvPr>
        </p:nvSpPr>
        <p:spPr>
          <a:xfrm>
            <a:off x="279400" y="1735138"/>
            <a:ext cx="8470900" cy="3954462"/>
          </a:xfrm>
        </p:spPr>
        <p:txBody>
          <a:bodyPr/>
          <a:lstStyle/>
          <a:p>
            <a:r>
              <a:rPr lang="en-US" dirty="0" smtClean="0"/>
              <a:t>Limited to 6 pages (I-98)</a:t>
            </a:r>
          </a:p>
          <a:p>
            <a:r>
              <a:rPr lang="en-US" dirty="0" smtClean="0"/>
              <a:t>Must include following section with header (see title of slide)</a:t>
            </a:r>
          </a:p>
          <a:p>
            <a:pPr lvl="1">
              <a:buFont typeface="+mj-lt"/>
              <a:buAutoNum type="alphaLcPeriod"/>
            </a:pPr>
            <a:r>
              <a:rPr lang="en-US" dirty="0" smtClean="0"/>
              <a:t>Research Support Available</a:t>
            </a:r>
          </a:p>
          <a:p>
            <a:pPr lvl="1">
              <a:buFont typeface="+mj-lt"/>
              <a:buAutoNum type="alphaLcPeriod"/>
            </a:pPr>
            <a:r>
              <a:rPr lang="en-US" dirty="0" smtClean="0"/>
              <a:t>Recent &amp; previous mentees</a:t>
            </a:r>
          </a:p>
          <a:p>
            <a:pPr lvl="1">
              <a:buFont typeface="+mj-lt"/>
              <a:buAutoNum type="alphaLcPeriod"/>
            </a:pPr>
            <a:r>
              <a:rPr lang="en-US" dirty="0" smtClean="0"/>
              <a:t>Training plan</a:t>
            </a:r>
          </a:p>
          <a:p>
            <a:pPr lvl="1">
              <a:buFont typeface="+mj-lt"/>
              <a:buAutoNum type="alphaLcPeriod"/>
            </a:pPr>
            <a:r>
              <a:rPr lang="en-US" dirty="0" smtClean="0"/>
              <a:t>Environment &amp; Research facilities</a:t>
            </a:r>
          </a:p>
          <a:p>
            <a:pPr lvl="1">
              <a:buFont typeface="+mj-lt"/>
              <a:buAutoNum type="alphaLcPeriod"/>
            </a:pPr>
            <a:r>
              <a:rPr lang="en-US" dirty="0" smtClean="0"/>
              <a:t>Current number of fellows/trainees</a:t>
            </a:r>
          </a:p>
          <a:p>
            <a:pPr lvl="1">
              <a:buFont typeface="+mj-lt"/>
              <a:buAutoNum type="alphaLcPeriod"/>
            </a:pPr>
            <a:r>
              <a:rPr lang="en-US" dirty="0" smtClean="0"/>
              <a:t>Applicant’s qualifications and potential for a research career</a:t>
            </a:r>
            <a:endParaRPr lang="en-US" dirty="0"/>
          </a:p>
        </p:txBody>
      </p:sp>
      <p:sp>
        <p:nvSpPr>
          <p:cNvPr id="4" name="TextBox 3"/>
          <p:cNvSpPr txBox="1"/>
          <p:nvPr/>
        </p:nvSpPr>
        <p:spPr>
          <a:xfrm>
            <a:off x="626533" y="5896001"/>
            <a:ext cx="7467600" cy="369332"/>
          </a:xfrm>
          <a:prstGeom prst="rect">
            <a:avLst/>
          </a:prstGeom>
          <a:noFill/>
        </p:spPr>
        <p:txBody>
          <a:bodyPr wrap="square" rtlCol="0">
            <a:spAutoFit/>
          </a:bodyPr>
          <a:lstStyle/>
          <a:p>
            <a:r>
              <a:rPr lang="en-US" dirty="0" smtClean="0"/>
              <a:t>*Will have more detailed discussion of Section II on 2/9/2015</a:t>
            </a:r>
            <a:endParaRPr lang="en-US" dirty="0"/>
          </a:p>
        </p:txBody>
      </p:sp>
    </p:spTree>
    <p:extLst>
      <p:ext uri="{BB962C8B-B14F-4D97-AF65-F5344CB8AC3E}">
        <p14:creationId xmlns:p14="http://schemas.microsoft.com/office/powerpoint/2010/main" val="34892985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II Cont’d</a:t>
            </a:r>
            <a:endParaRPr lang="en-US" dirty="0"/>
          </a:p>
        </p:txBody>
      </p:sp>
      <p:sp>
        <p:nvSpPr>
          <p:cNvPr id="3" name="Content Placeholder 2"/>
          <p:cNvSpPr>
            <a:spLocks noGrp="1"/>
          </p:cNvSpPr>
          <p:nvPr>
            <p:ph idx="1"/>
          </p:nvPr>
        </p:nvSpPr>
        <p:spPr>
          <a:xfrm>
            <a:off x="190500" y="1599671"/>
            <a:ext cx="8534400" cy="4906962"/>
          </a:xfrm>
        </p:spPr>
        <p:txBody>
          <a:bodyPr>
            <a:normAutofit lnSpcReduction="10000"/>
          </a:bodyPr>
          <a:lstStyle/>
          <a:p>
            <a:r>
              <a:rPr lang="en-US" dirty="0" smtClean="0"/>
              <a:t>Research Support Available</a:t>
            </a:r>
          </a:p>
          <a:p>
            <a:pPr lvl="1"/>
            <a:r>
              <a:rPr lang="en-US" dirty="0" smtClean="0"/>
              <a:t>“In </a:t>
            </a:r>
            <a:r>
              <a:rPr lang="en-US" dirty="0"/>
              <a:t>a table, list all current and pending research and research training support specifically available to the applicant for this particular training experience. Include funding source, complete identifying number, title of the research or training program, and name of the principal investigator, dates, and amount of the award. Include this information for any co-sponsor as well</a:t>
            </a:r>
            <a:r>
              <a:rPr lang="en-US" dirty="0" smtClean="0"/>
              <a:t>.” </a:t>
            </a:r>
            <a:r>
              <a:rPr lang="en-US" dirty="0"/>
              <a:t>	</a:t>
            </a:r>
            <a:endParaRPr lang="en-US" dirty="0" smtClean="0"/>
          </a:p>
          <a:p>
            <a:r>
              <a:rPr lang="en-US" dirty="0" smtClean="0"/>
              <a:t>Sponsor/Co-Sponsor’s </a:t>
            </a:r>
            <a:r>
              <a:rPr lang="fr-FR" dirty="0" smtClean="0"/>
              <a:t>Previous Fellows/Trainees</a:t>
            </a:r>
          </a:p>
          <a:p>
            <a:pPr lvl="1"/>
            <a:r>
              <a:rPr lang="en-US" dirty="0" smtClean="0"/>
              <a:t>“Give </a:t>
            </a:r>
            <a:r>
              <a:rPr lang="en-US" dirty="0"/>
              <a:t>the total number of </a:t>
            </a:r>
            <a:r>
              <a:rPr lang="en-US" dirty="0" err="1"/>
              <a:t>predoctoral</a:t>
            </a:r>
            <a:r>
              <a:rPr lang="en-US" dirty="0"/>
              <a:t> and postdoctoral individuals previously sponsored. Select up to five that are representative and, for those five, provide their present employing organizations and position titles or occupations. Include this information for any co-sponsor as well. </a:t>
            </a:r>
            <a:r>
              <a:rPr lang="en-US" dirty="0" smtClean="0"/>
              <a:t>“</a:t>
            </a:r>
            <a:r>
              <a:rPr lang="en-US" dirty="0"/>
              <a:t>	</a:t>
            </a:r>
          </a:p>
          <a:p>
            <a:pPr lvl="1"/>
            <a:endParaRPr lang="fr-FR" dirty="0"/>
          </a:p>
          <a:p>
            <a:pPr lvl="1"/>
            <a:endParaRPr lang="en-US" dirty="0"/>
          </a:p>
        </p:txBody>
      </p:sp>
    </p:spTree>
    <p:extLst>
      <p:ext uri="{BB962C8B-B14F-4D97-AF65-F5344CB8AC3E}">
        <p14:creationId xmlns:p14="http://schemas.microsoft.com/office/powerpoint/2010/main" val="375236246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4704"/>
            <a:ext cx="7313613" cy="868362"/>
          </a:xfrm>
        </p:spPr>
        <p:txBody>
          <a:bodyPr/>
          <a:lstStyle/>
          <a:p>
            <a:r>
              <a:rPr lang="en-US" dirty="0" smtClean="0"/>
              <a:t>Section II Cont’d</a:t>
            </a:r>
            <a:endParaRPr lang="en-US" dirty="0"/>
          </a:p>
        </p:txBody>
      </p:sp>
      <p:sp>
        <p:nvSpPr>
          <p:cNvPr id="3" name="Content Placeholder 2"/>
          <p:cNvSpPr>
            <a:spLocks noGrp="1"/>
          </p:cNvSpPr>
          <p:nvPr>
            <p:ph idx="1"/>
          </p:nvPr>
        </p:nvSpPr>
        <p:spPr>
          <a:xfrm>
            <a:off x="381000" y="1371600"/>
            <a:ext cx="8420100" cy="4957762"/>
          </a:xfrm>
        </p:spPr>
        <p:txBody>
          <a:bodyPr>
            <a:normAutofit/>
          </a:bodyPr>
          <a:lstStyle/>
          <a:p>
            <a:r>
              <a:rPr lang="en-US" dirty="0"/>
              <a:t>Training Plan, Environment, Research Facilities </a:t>
            </a:r>
            <a:endParaRPr lang="en-US" dirty="0" smtClean="0"/>
          </a:p>
          <a:p>
            <a:pPr lvl="1"/>
            <a:r>
              <a:rPr lang="en-US" dirty="0" smtClean="0"/>
              <a:t>“Describe </a:t>
            </a:r>
            <a:r>
              <a:rPr lang="en-US" dirty="0"/>
              <a:t>the research training plan that you have developed specifically for the Fellowship applicant. Include items such as classes, seminars, and opportunities for interaction with other groups and scientists. Describe the research environment and available research facilities and equipment. Indicate the relationship of the proposed research training to the applicant's career goals. Describe the skills and techniques that the applicant will learn. Relate these to the applicant's career goals</a:t>
            </a:r>
            <a:r>
              <a:rPr lang="en-US" dirty="0" smtClean="0"/>
              <a:t>.” </a:t>
            </a:r>
            <a:r>
              <a:rPr lang="en-US" dirty="0"/>
              <a:t>	</a:t>
            </a:r>
          </a:p>
          <a:p>
            <a:r>
              <a:rPr lang="en-US" dirty="0" smtClean="0"/>
              <a:t>Number of </a:t>
            </a:r>
            <a:r>
              <a:rPr lang="en-US" dirty="0"/>
              <a:t>Fellows/Trainees to be Supervised During the Fellowship 	</a:t>
            </a:r>
            <a:endParaRPr lang="en-US" dirty="0" smtClean="0"/>
          </a:p>
          <a:p>
            <a:pPr lvl="1"/>
            <a:r>
              <a:rPr lang="en-US" dirty="0" smtClean="0"/>
              <a:t>“</a:t>
            </a:r>
            <a:r>
              <a:rPr lang="en-US" dirty="0"/>
              <a:t>Indicate whether pre- or postdoctoral. Include this information for any co-sponsor as well</a:t>
            </a:r>
            <a:r>
              <a:rPr lang="en-US" dirty="0" smtClean="0"/>
              <a:t>.” </a:t>
            </a:r>
            <a:r>
              <a:rPr lang="en-US" dirty="0"/>
              <a:t>		</a:t>
            </a:r>
          </a:p>
          <a:p>
            <a:endParaRPr lang="en-US" dirty="0"/>
          </a:p>
        </p:txBody>
      </p:sp>
    </p:spTree>
    <p:extLst>
      <p:ext uri="{BB962C8B-B14F-4D97-AF65-F5344CB8AC3E}">
        <p14:creationId xmlns:p14="http://schemas.microsoft.com/office/powerpoint/2010/main" val="93302591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II Cont’d</a:t>
            </a:r>
            <a:endParaRPr lang="en-US" dirty="0"/>
          </a:p>
        </p:txBody>
      </p:sp>
      <p:sp>
        <p:nvSpPr>
          <p:cNvPr id="3" name="Content Placeholder 2"/>
          <p:cNvSpPr>
            <a:spLocks noGrp="1"/>
          </p:cNvSpPr>
          <p:nvPr>
            <p:ph idx="1"/>
          </p:nvPr>
        </p:nvSpPr>
        <p:spPr>
          <a:xfrm>
            <a:off x="270933" y="1735138"/>
            <a:ext cx="8449733" cy="4056062"/>
          </a:xfrm>
        </p:spPr>
        <p:txBody>
          <a:bodyPr/>
          <a:lstStyle/>
          <a:p>
            <a:r>
              <a:rPr lang="en-US" dirty="0"/>
              <a:t>Applicant's Qualifications and Potential for a Research Career 	</a:t>
            </a:r>
          </a:p>
          <a:p>
            <a:pPr lvl="1"/>
            <a:r>
              <a:rPr lang="en-US" dirty="0" smtClean="0"/>
              <a:t>“Describe </a:t>
            </a:r>
            <a:r>
              <a:rPr lang="en-US" dirty="0"/>
              <a:t>how the Fellowship applicant is suited for this research </a:t>
            </a:r>
            <a:r>
              <a:rPr lang="en-US" dirty="0" smtClean="0"/>
              <a:t>training </a:t>
            </a:r>
            <a:r>
              <a:rPr lang="en-US" dirty="0"/>
              <a:t>opportunity based on his/her academic record and research experience level, including how the research training plan, and your own expertise as the sponsor will assist in producing an independent researcher</a:t>
            </a:r>
            <a:r>
              <a:rPr lang="en-US" dirty="0" smtClean="0"/>
              <a:t>.”</a:t>
            </a:r>
            <a:r>
              <a:rPr lang="en-US" dirty="0"/>
              <a:t>	</a:t>
            </a:r>
          </a:p>
          <a:p>
            <a:pPr marL="0" indent="0">
              <a:buNone/>
            </a:pPr>
            <a:r>
              <a:rPr lang="en-US" dirty="0"/>
              <a:t>	</a:t>
            </a:r>
          </a:p>
          <a:p>
            <a:endParaRPr lang="en-US" dirty="0"/>
          </a:p>
        </p:txBody>
      </p:sp>
    </p:spTree>
    <p:extLst>
      <p:ext uri="{BB962C8B-B14F-4D97-AF65-F5344CB8AC3E}">
        <p14:creationId xmlns:p14="http://schemas.microsoft.com/office/powerpoint/2010/main" val="376099632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sz="4000" dirty="0" smtClean="0"/>
              <a:t>All the working parts</a:t>
            </a:r>
            <a:endParaRPr lang="en-US" sz="4000" dirty="0"/>
          </a:p>
        </p:txBody>
      </p:sp>
      <p:sp>
        <p:nvSpPr>
          <p:cNvPr id="3" name="Content Placeholder 2"/>
          <p:cNvSpPr>
            <a:spLocks noGrp="1"/>
          </p:cNvSpPr>
          <p:nvPr>
            <p:ph sz="half" idx="1"/>
          </p:nvPr>
        </p:nvSpPr>
        <p:spPr>
          <a:xfrm>
            <a:off x="0" y="931333"/>
            <a:ext cx="4480560" cy="5837767"/>
          </a:xfrm>
        </p:spPr>
        <p:txBody>
          <a:bodyPr>
            <a:normAutofit fontScale="55000" lnSpcReduction="20000"/>
          </a:bodyPr>
          <a:lstStyle/>
          <a:p>
            <a:r>
              <a:rPr lang="en-US" sz="2500" dirty="0" smtClean="0"/>
              <a:t>Cover Letter</a:t>
            </a:r>
          </a:p>
          <a:p>
            <a:r>
              <a:rPr lang="en-US" sz="2500" dirty="0" smtClean="0"/>
              <a:t>Face pages</a:t>
            </a:r>
          </a:p>
          <a:p>
            <a:r>
              <a:rPr lang="en-US" sz="2500" dirty="0" smtClean="0"/>
              <a:t>Project Summary/Abstract (30 lines)</a:t>
            </a:r>
          </a:p>
          <a:p>
            <a:r>
              <a:rPr lang="en-US" sz="2500" dirty="0" smtClean="0"/>
              <a:t>Project Narrative/Relevance (2-3 sentences)</a:t>
            </a:r>
          </a:p>
          <a:p>
            <a:r>
              <a:rPr lang="en-US" sz="2500" dirty="0" smtClean="0"/>
              <a:t>Facilities and other resources (no limit; 2-3 pages)</a:t>
            </a:r>
          </a:p>
          <a:p>
            <a:r>
              <a:rPr lang="en-US" sz="2500" dirty="0" smtClean="0"/>
              <a:t>Letters of support (no limit; 1-2 pages </a:t>
            </a:r>
            <a:r>
              <a:rPr lang="en-US" sz="2500" dirty="0" err="1" smtClean="0"/>
              <a:t>ea</a:t>
            </a:r>
            <a:r>
              <a:rPr lang="en-US" sz="2500" dirty="0" smtClean="0"/>
              <a:t>)</a:t>
            </a:r>
          </a:p>
          <a:p>
            <a:r>
              <a:rPr lang="en-US" sz="2500" dirty="0" err="1" smtClean="0"/>
              <a:t>Bioskteches</a:t>
            </a:r>
            <a:r>
              <a:rPr lang="en-US" sz="2500" dirty="0" smtClean="0"/>
              <a:t> (4 pages each)</a:t>
            </a:r>
          </a:p>
          <a:p>
            <a:r>
              <a:rPr lang="en-US" sz="2500" dirty="0" smtClean="0"/>
              <a:t>Specific Aims (1 page)</a:t>
            </a:r>
          </a:p>
          <a:p>
            <a:r>
              <a:rPr lang="en-US" sz="2500" dirty="0" smtClean="0"/>
              <a:t>Research Strategy (6 pages)</a:t>
            </a:r>
          </a:p>
          <a:p>
            <a:r>
              <a:rPr lang="en-US" sz="2500" dirty="0" smtClean="0"/>
              <a:t>Protection of human subjects (no limit)</a:t>
            </a:r>
          </a:p>
          <a:p>
            <a:r>
              <a:rPr lang="en-US" sz="2500" dirty="0"/>
              <a:t>Inclusion of women and </a:t>
            </a:r>
            <a:r>
              <a:rPr lang="en-US" sz="2500" dirty="0" smtClean="0"/>
              <a:t>minorities </a:t>
            </a:r>
            <a:r>
              <a:rPr lang="en-US" sz="2500" dirty="0"/>
              <a:t>(no limit; 1 page</a:t>
            </a:r>
            <a:r>
              <a:rPr lang="en-US" sz="2500" dirty="0" smtClean="0"/>
              <a:t>)</a:t>
            </a:r>
          </a:p>
          <a:p>
            <a:r>
              <a:rPr lang="en-US" sz="2500" dirty="0"/>
              <a:t>Targeted/planned enrollment </a:t>
            </a:r>
            <a:r>
              <a:rPr lang="en-US" sz="2500" dirty="0" smtClean="0"/>
              <a:t>table</a:t>
            </a:r>
          </a:p>
          <a:p>
            <a:r>
              <a:rPr lang="en-US" sz="2500" dirty="0" smtClean="0"/>
              <a:t>Inclusion of Children</a:t>
            </a:r>
            <a:endParaRPr lang="en-US" sz="2500" dirty="0"/>
          </a:p>
          <a:p>
            <a:r>
              <a:rPr lang="en-US" sz="2400" dirty="0"/>
              <a:t>Resource sharing plan (1 page)</a:t>
            </a:r>
          </a:p>
          <a:p>
            <a:endParaRPr lang="en-US" dirty="0"/>
          </a:p>
          <a:p>
            <a:endParaRPr lang="en-US" dirty="0" smtClean="0"/>
          </a:p>
          <a:p>
            <a:endParaRPr lang="en-US" dirty="0"/>
          </a:p>
        </p:txBody>
      </p:sp>
      <p:sp>
        <p:nvSpPr>
          <p:cNvPr id="4" name="Content Placeholder 3"/>
          <p:cNvSpPr>
            <a:spLocks noGrp="1"/>
          </p:cNvSpPr>
          <p:nvPr>
            <p:ph sz="half" idx="2"/>
          </p:nvPr>
        </p:nvSpPr>
        <p:spPr>
          <a:xfrm>
            <a:off x="4648200" y="931333"/>
            <a:ext cx="4318000" cy="5837767"/>
          </a:xfrm>
        </p:spPr>
        <p:txBody>
          <a:bodyPr>
            <a:noAutofit/>
          </a:bodyPr>
          <a:lstStyle/>
          <a:p>
            <a:r>
              <a:rPr lang="en-US" sz="1400" dirty="0" smtClean="0"/>
              <a:t>Respective </a:t>
            </a:r>
            <a:r>
              <a:rPr lang="en-US" sz="1400" dirty="0"/>
              <a:t>contributions (1 page)</a:t>
            </a:r>
          </a:p>
          <a:p>
            <a:r>
              <a:rPr lang="en-US" sz="1400" dirty="0"/>
              <a:t>Selection of </a:t>
            </a:r>
            <a:r>
              <a:rPr lang="en-US" sz="1400" dirty="0" smtClean="0"/>
              <a:t>Sponsor </a:t>
            </a:r>
            <a:r>
              <a:rPr lang="en-US" sz="1400" dirty="0"/>
              <a:t>and Institution</a:t>
            </a:r>
          </a:p>
          <a:p>
            <a:r>
              <a:rPr lang="en-US" sz="1400" dirty="0" smtClean="0"/>
              <a:t>Responsible conduct of research</a:t>
            </a:r>
          </a:p>
          <a:p>
            <a:r>
              <a:rPr lang="en-US" sz="1400" dirty="0" smtClean="0"/>
              <a:t>Application for concurrent support</a:t>
            </a:r>
          </a:p>
          <a:p>
            <a:r>
              <a:rPr lang="en-US" sz="1400" dirty="0" smtClean="0"/>
              <a:t>Goals for fellowship training and career (1 page)</a:t>
            </a:r>
          </a:p>
          <a:p>
            <a:r>
              <a:rPr lang="en-US" sz="1400" dirty="0" smtClean="0"/>
              <a:t>Activities planned under award (1 page)</a:t>
            </a:r>
          </a:p>
          <a:p>
            <a:r>
              <a:rPr lang="en-US" sz="1400" dirty="0" smtClean="0"/>
              <a:t>Doctoral dissertation &amp; research experience           (2 pages)</a:t>
            </a:r>
          </a:p>
          <a:p>
            <a:r>
              <a:rPr lang="en-US" sz="1400" dirty="0" smtClean="0"/>
              <a:t>Section II: Sponsor and co-sponsor information (6 pages)</a:t>
            </a:r>
          </a:p>
          <a:p>
            <a:r>
              <a:rPr lang="en-US" sz="1400" dirty="0" smtClean="0"/>
              <a:t>Appendices</a:t>
            </a:r>
          </a:p>
          <a:p>
            <a:r>
              <a:rPr lang="en-US" sz="1400" dirty="0" smtClean="0"/>
              <a:t>“Other Attachments” including “Additional </a:t>
            </a:r>
            <a:r>
              <a:rPr lang="en-US" sz="1400" dirty="0"/>
              <a:t>Education </a:t>
            </a:r>
            <a:r>
              <a:rPr lang="en-US" sz="1400" dirty="0" smtClean="0"/>
              <a:t>Information” (REQUIRED)</a:t>
            </a:r>
            <a:endParaRPr lang="en-US" sz="1400" dirty="0" smtClean="0"/>
          </a:p>
          <a:p>
            <a:r>
              <a:rPr lang="en-US" sz="1400" dirty="0" smtClean="0"/>
              <a:t>Budget</a:t>
            </a:r>
          </a:p>
        </p:txBody>
      </p:sp>
    </p:spTree>
    <p:extLst>
      <p:ext uri="{BB962C8B-B14F-4D97-AF65-F5344CB8AC3E}">
        <p14:creationId xmlns:p14="http://schemas.microsoft.com/office/powerpoint/2010/main" val="60901797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Appendices</a:t>
            </a:r>
            <a:endParaRPr lang="en-US" sz="4000" dirty="0"/>
          </a:p>
        </p:txBody>
      </p:sp>
      <p:sp>
        <p:nvSpPr>
          <p:cNvPr id="5" name="Content Placeholder 4"/>
          <p:cNvSpPr>
            <a:spLocks noGrp="1"/>
          </p:cNvSpPr>
          <p:nvPr>
            <p:ph idx="1"/>
          </p:nvPr>
        </p:nvSpPr>
        <p:spPr>
          <a:xfrm>
            <a:off x="304800" y="1507068"/>
            <a:ext cx="8297333" cy="5198532"/>
          </a:xfrm>
        </p:spPr>
        <p:txBody>
          <a:bodyPr>
            <a:normAutofit fontScale="92500" lnSpcReduction="20000"/>
          </a:bodyPr>
          <a:lstStyle/>
          <a:p>
            <a:r>
              <a:rPr lang="en-US" dirty="0" smtClean="0"/>
              <a:t>Review pages I-99 to I-100</a:t>
            </a:r>
          </a:p>
          <a:p>
            <a:r>
              <a:rPr lang="en-US" dirty="0" smtClean="0"/>
              <a:t>Maximum of 10 PDF attachments</a:t>
            </a:r>
          </a:p>
          <a:p>
            <a:r>
              <a:rPr lang="en-US" dirty="0"/>
              <a:t>Publications that are publicly accessible </a:t>
            </a:r>
            <a:r>
              <a:rPr lang="en-US" b="1" u="sng" dirty="0" smtClean="0"/>
              <a:t>are not allowed</a:t>
            </a:r>
            <a:r>
              <a:rPr lang="en-US" dirty="0" smtClean="0"/>
              <a:t>. </a:t>
            </a:r>
            <a:r>
              <a:rPr lang="en-US" dirty="0"/>
              <a:t>	</a:t>
            </a:r>
            <a:endParaRPr lang="en-US" dirty="0" smtClean="0"/>
          </a:p>
          <a:p>
            <a:pPr lvl="1"/>
            <a:r>
              <a:rPr lang="en-US" dirty="0"/>
              <a:t>When </a:t>
            </a:r>
            <a:r>
              <a:rPr lang="en-US" dirty="0" smtClean="0"/>
              <a:t>allowed, limit </a:t>
            </a:r>
            <a:r>
              <a:rPr lang="en-US" dirty="0"/>
              <a:t>of </a:t>
            </a:r>
            <a:r>
              <a:rPr lang="en-US" dirty="0" smtClean="0"/>
              <a:t>3 (but not all activity codes allow publications).</a:t>
            </a:r>
          </a:p>
          <a:p>
            <a:pPr lvl="1"/>
            <a:r>
              <a:rPr lang="en-US" dirty="0" smtClean="0"/>
              <a:t>Examples: in press, journal link not available, patents related to project</a:t>
            </a:r>
          </a:p>
          <a:p>
            <a:r>
              <a:rPr lang="en-US" dirty="0" smtClean="0"/>
              <a:t>DO NOT use appendices to circumvent page limits.</a:t>
            </a:r>
          </a:p>
          <a:p>
            <a:r>
              <a:rPr lang="en-US" dirty="0" smtClean="0"/>
              <a:t>Use filenames that are “descriptive of content.”</a:t>
            </a:r>
            <a:r>
              <a:rPr lang="en-US" dirty="0"/>
              <a:t>	</a:t>
            </a:r>
            <a:endParaRPr lang="en-US" dirty="0" smtClean="0"/>
          </a:p>
          <a:p>
            <a:r>
              <a:rPr lang="en-US" dirty="0" smtClean="0"/>
              <a:t>What’s allowed? </a:t>
            </a:r>
          </a:p>
          <a:p>
            <a:pPr lvl="1"/>
            <a:r>
              <a:rPr lang="en-US" i="1" dirty="0" smtClean="0"/>
              <a:t>Some </a:t>
            </a:r>
            <a:r>
              <a:rPr lang="en-US" dirty="0" smtClean="0"/>
              <a:t>publications (review rules about this)</a:t>
            </a:r>
          </a:p>
          <a:p>
            <a:pPr lvl="1"/>
            <a:r>
              <a:rPr lang="en-US" dirty="0" smtClean="0"/>
              <a:t>Surveys/questionnaires/protocols/other data collection instruments (as necessary)</a:t>
            </a:r>
          </a:p>
          <a:p>
            <a:pPr lvl="1"/>
            <a:r>
              <a:rPr lang="en-US" dirty="0" smtClean="0"/>
              <a:t>Photographs/color images NOT allowed.</a:t>
            </a:r>
          </a:p>
          <a:p>
            <a:pPr lvl="1"/>
            <a:endParaRPr lang="en-US" dirty="0"/>
          </a:p>
          <a:p>
            <a:pPr lvl="1"/>
            <a:endParaRPr lang="en-US" dirty="0"/>
          </a:p>
          <a:p>
            <a:endParaRPr lang="en-US" dirty="0"/>
          </a:p>
        </p:txBody>
      </p:sp>
    </p:spTree>
    <p:extLst>
      <p:ext uri="{BB962C8B-B14F-4D97-AF65-F5344CB8AC3E}">
        <p14:creationId xmlns:p14="http://schemas.microsoft.com/office/powerpoint/2010/main" val="175240279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Attachments”</a:t>
            </a:r>
            <a:endParaRPr lang="en-US" dirty="0"/>
          </a:p>
        </p:txBody>
      </p:sp>
      <p:sp>
        <p:nvSpPr>
          <p:cNvPr id="3" name="Content Placeholder 2"/>
          <p:cNvSpPr>
            <a:spLocks noGrp="1"/>
          </p:cNvSpPr>
          <p:nvPr>
            <p:ph idx="1"/>
          </p:nvPr>
        </p:nvSpPr>
        <p:spPr>
          <a:xfrm>
            <a:off x="237067" y="1371600"/>
            <a:ext cx="8720666" cy="5194300"/>
          </a:xfrm>
        </p:spPr>
        <p:txBody>
          <a:bodyPr>
            <a:normAutofit fontScale="55000" lnSpcReduction="20000"/>
          </a:bodyPr>
          <a:lstStyle/>
          <a:p>
            <a:pPr>
              <a:buFont typeface="Arial"/>
              <a:buChar char="•"/>
            </a:pPr>
            <a:r>
              <a:rPr lang="en-US" sz="2700" dirty="0" smtClean="0"/>
              <a:t>I-65</a:t>
            </a:r>
          </a:p>
          <a:p>
            <a:pPr>
              <a:buFont typeface="Arial"/>
              <a:buChar char="•"/>
            </a:pPr>
            <a:r>
              <a:rPr lang="en-US" sz="2700" b="1" dirty="0"/>
              <a:t>Collaborators and Dissertation Advisor(s</a:t>
            </a:r>
            <a:r>
              <a:rPr lang="en-US" sz="2700" b="1" dirty="0" smtClean="0"/>
              <a:t>) (i.e., Letters of Support)</a:t>
            </a:r>
            <a:endParaRPr lang="en-US" sz="2700" dirty="0" smtClean="0"/>
          </a:p>
          <a:p>
            <a:pPr lvl="1">
              <a:buFont typeface="Arial"/>
              <a:buChar char="•"/>
            </a:pPr>
            <a:r>
              <a:rPr lang="en-US" sz="2700" dirty="0" smtClean="0"/>
              <a:t>“Attachments </a:t>
            </a:r>
            <a:r>
              <a:rPr lang="en-US" sz="2700" dirty="0"/>
              <a:t>may be provided (if applicable) by collaborators, consultants, advisors</a:t>
            </a:r>
            <a:r>
              <a:rPr lang="en-US" sz="2700" dirty="0" smtClean="0"/>
              <a:t>, etc. Relevant information applicable to the fellow’s planned research training and future goals may be provided by any contributor or advisor via an attachment.”</a:t>
            </a:r>
          </a:p>
          <a:p>
            <a:pPr>
              <a:buFont typeface="Arial"/>
              <a:buChar char="•"/>
            </a:pPr>
            <a:r>
              <a:rPr lang="en-US" sz="2700" b="1" dirty="0" smtClean="0"/>
              <a:t>REQUIRED: “Additional Education Information” (</a:t>
            </a:r>
            <a:r>
              <a:rPr lang="en-US" sz="2700" b="1" i="1" dirty="0" smtClean="0"/>
              <a:t>Note: </a:t>
            </a:r>
            <a:r>
              <a:rPr lang="en-US" sz="2700" b="1" dirty="0" smtClean="0"/>
              <a:t> Not </a:t>
            </a:r>
            <a:r>
              <a:rPr lang="en-US" sz="2700" b="1" smtClean="0"/>
              <a:t>included in SF424)</a:t>
            </a:r>
            <a:endParaRPr lang="en-US" sz="2700" b="1" dirty="0" smtClean="0"/>
          </a:p>
          <a:p>
            <a:pPr lvl="1">
              <a:buFont typeface="Arial"/>
              <a:buChar char="•"/>
            </a:pPr>
            <a:r>
              <a:rPr lang="en-US" sz="2700" b="1" dirty="0">
                <a:hlinkClick r:id="rId2"/>
              </a:rPr>
              <a:t>http://grants.nih.gov/grants/guide/notice-files/NOT-OD-14-094.</a:t>
            </a:r>
            <a:r>
              <a:rPr lang="en-US" sz="2700" b="1" dirty="0" smtClean="0">
                <a:hlinkClick r:id="rId2"/>
              </a:rPr>
              <a:t>html</a:t>
            </a:r>
            <a:endParaRPr lang="en-US" sz="2700" b="1" dirty="0" smtClean="0"/>
          </a:p>
          <a:p>
            <a:pPr lvl="1">
              <a:buFont typeface="Arial"/>
              <a:buChar char="•"/>
            </a:pPr>
            <a:r>
              <a:rPr lang="en-US" sz="2700" dirty="0"/>
              <a:t>Describe the graduate program in which the applicant is enrolled, e.g. the structure of the program, required milestones and their usual timing (number of courses, any teaching commitments, qualifying exams, etc.), and the average time to degree over the past 10 years. Describe the progress/status of the F31 applicant in relation to the program's time line. </a:t>
            </a:r>
            <a:endParaRPr lang="en-US" sz="2700" dirty="0" smtClean="0"/>
          </a:p>
          <a:p>
            <a:pPr lvl="1">
              <a:buFont typeface="Arial"/>
              <a:buChar char="•"/>
            </a:pPr>
            <a:r>
              <a:rPr lang="en-US" sz="2700" dirty="0" smtClean="0"/>
              <a:t>Describe </a:t>
            </a:r>
            <a:r>
              <a:rPr lang="en-US" sz="2700" dirty="0"/>
              <a:t>the frequency and method by which the program formally monitors and evaluates a student's progress. This information is typically provided by the director of the graduate program or the department chair. Include the name of the individual providing this information at the end of the description. Note that scores for standardized exams (e.g., MCAT, GRE) as well as a listing of the applicant's courses and grades must be included in the Fellowship Applicant Biographical Sketch, and NOT in this attachment</a:t>
            </a:r>
            <a:r>
              <a:rPr lang="en-US" sz="2700" dirty="0" smtClean="0"/>
              <a:t>.</a:t>
            </a:r>
          </a:p>
          <a:p>
            <a:pPr lvl="1">
              <a:buFont typeface="Arial"/>
              <a:buChar char="•"/>
            </a:pPr>
            <a:r>
              <a:rPr lang="en-US" sz="2700" dirty="0" smtClean="0"/>
              <a:t>Please </a:t>
            </a:r>
            <a:r>
              <a:rPr lang="en-US" sz="2700" dirty="0"/>
              <a:t>name this attachment </a:t>
            </a:r>
            <a:r>
              <a:rPr lang="en-US" sz="2700" b="1" dirty="0"/>
              <a:t>"Additional Educational Information."</a:t>
            </a:r>
            <a:r>
              <a:rPr lang="en-US" sz="2700" dirty="0"/>
              <a:t> - See more at: http://</a:t>
            </a:r>
            <a:r>
              <a:rPr lang="en-US" sz="2700" dirty="0" err="1"/>
              <a:t>grants.nih.gov</a:t>
            </a:r>
            <a:r>
              <a:rPr lang="en-US" sz="2700" dirty="0"/>
              <a:t>/grants/guide/notice-files/NOT-OD-14-094.html#sthash.</a:t>
            </a:r>
            <a:r>
              <a:rPr lang="en-US" sz="2700" dirty="0" smtClean="0"/>
              <a:t>5YUSDS5U.dpuf</a:t>
            </a:r>
            <a:endParaRPr lang="en-US" sz="2700" b="1" dirty="0" smtClean="0"/>
          </a:p>
          <a:p>
            <a:pPr>
              <a:buFont typeface="Arial"/>
              <a:buChar char="•"/>
            </a:pPr>
            <a:r>
              <a:rPr lang="en-US" sz="2700" b="1" dirty="0" smtClean="0"/>
              <a:t>Certification </a:t>
            </a:r>
            <a:r>
              <a:rPr lang="en-US" sz="2700" b="1" dirty="0" smtClean="0"/>
              <a:t>Letter for Diversity F31</a:t>
            </a:r>
          </a:p>
          <a:p>
            <a:pPr lvl="1">
              <a:buFont typeface="Arial"/>
              <a:buChar char="•"/>
            </a:pPr>
            <a:r>
              <a:rPr lang="en-US" sz="2700" dirty="0" smtClean="0"/>
              <a:t>On letterhead with signature from “institutional official</a:t>
            </a:r>
            <a:r>
              <a:rPr lang="en-US" sz="2700" dirty="0" smtClean="0"/>
              <a:t>”</a:t>
            </a:r>
            <a:endParaRPr lang="en-US" sz="2700" dirty="0" smtClean="0"/>
          </a:p>
          <a:p>
            <a:pPr marL="0" indent="0">
              <a:buNone/>
            </a:pPr>
            <a:endParaRPr lang="en-US" dirty="0" smtClean="0"/>
          </a:p>
        </p:txBody>
      </p:sp>
    </p:spTree>
    <p:extLst>
      <p:ext uri="{BB962C8B-B14F-4D97-AF65-F5344CB8AC3E}">
        <p14:creationId xmlns:p14="http://schemas.microsoft.com/office/powerpoint/2010/main" val="225153861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a:t>
            </a:r>
            <a:endParaRPr lang="en-US" dirty="0"/>
          </a:p>
        </p:txBody>
      </p:sp>
      <p:sp>
        <p:nvSpPr>
          <p:cNvPr id="3" name="Content Placeholder 2"/>
          <p:cNvSpPr>
            <a:spLocks noGrp="1"/>
          </p:cNvSpPr>
          <p:nvPr>
            <p:ph idx="1"/>
          </p:nvPr>
        </p:nvSpPr>
        <p:spPr/>
        <p:txBody>
          <a:bodyPr/>
          <a:lstStyle/>
          <a:p>
            <a:r>
              <a:rPr lang="en-US" dirty="0" smtClean="0"/>
              <a:t>Will we discuss this in more detail next quarter.</a:t>
            </a:r>
          </a:p>
          <a:p>
            <a:r>
              <a:rPr lang="en-US" dirty="0"/>
              <a:t>M</a:t>
            </a:r>
            <a:r>
              <a:rPr lang="en-US" dirty="0" smtClean="0"/>
              <a:t>odular</a:t>
            </a:r>
          </a:p>
          <a:p>
            <a:r>
              <a:rPr lang="en-US" dirty="0" smtClean="0"/>
              <a:t>Only part of budget in which you have any say is the direct costs</a:t>
            </a:r>
          </a:p>
          <a:p>
            <a:pPr lvl="1"/>
            <a:r>
              <a:rPr lang="en-US" dirty="0" smtClean="0"/>
              <a:t>A whole $4200 (minus health insurance)!</a:t>
            </a:r>
          </a:p>
          <a:p>
            <a:r>
              <a:rPr lang="en-US" dirty="0" smtClean="0"/>
              <a:t>Still important to understand the other modular budget components. </a:t>
            </a:r>
          </a:p>
          <a:p>
            <a:pPr lvl="1"/>
            <a:r>
              <a:rPr lang="en-US" dirty="0" smtClean="0"/>
              <a:t>Review this with your RSC.</a:t>
            </a:r>
            <a:endParaRPr lang="en-US" dirty="0"/>
          </a:p>
        </p:txBody>
      </p:sp>
    </p:spTree>
    <p:extLst>
      <p:ext uri="{BB962C8B-B14F-4D97-AF65-F5344CB8AC3E}">
        <p14:creationId xmlns:p14="http://schemas.microsoft.com/office/powerpoint/2010/main" val="340245062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068" y="503238"/>
            <a:ext cx="8686800" cy="868362"/>
          </a:xfrm>
        </p:spPr>
        <p:txBody>
          <a:bodyPr/>
          <a:lstStyle/>
          <a:p>
            <a:r>
              <a:rPr lang="en-US" sz="4800" dirty="0"/>
              <a:t>Additional Education Information</a:t>
            </a:r>
            <a:br>
              <a:rPr lang="en-US" sz="4800" dirty="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15783963"/>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3238"/>
            <a:ext cx="8394700" cy="868362"/>
          </a:xfrm>
        </p:spPr>
        <p:txBody>
          <a:bodyPr/>
          <a:lstStyle/>
          <a:p>
            <a:r>
              <a:rPr lang="en-US" sz="4000" dirty="0" smtClean="0"/>
              <a:t>Class Discussion &amp; </a:t>
            </a:r>
            <a:br>
              <a:rPr lang="en-US" sz="4000" dirty="0" smtClean="0"/>
            </a:br>
            <a:r>
              <a:rPr lang="en-US" sz="4000" dirty="0" smtClean="0"/>
              <a:t>Review of Assignments</a:t>
            </a:r>
            <a:endParaRPr lang="en-US" sz="4000" dirty="0"/>
          </a:p>
        </p:txBody>
      </p:sp>
      <p:sp>
        <p:nvSpPr>
          <p:cNvPr id="3" name="Content Placeholder 2"/>
          <p:cNvSpPr>
            <a:spLocks noGrp="1"/>
          </p:cNvSpPr>
          <p:nvPr>
            <p:ph idx="1"/>
          </p:nvPr>
        </p:nvSpPr>
        <p:spPr>
          <a:xfrm>
            <a:off x="304800" y="1735138"/>
            <a:ext cx="7923213" cy="4056062"/>
          </a:xfrm>
        </p:spPr>
        <p:txBody>
          <a:bodyPr/>
          <a:lstStyle/>
          <a:p>
            <a:pPr lvl="1"/>
            <a:r>
              <a:rPr lang="en-US" dirty="0" smtClean="0"/>
              <a:t>What is your overall </a:t>
            </a:r>
            <a:r>
              <a:rPr lang="en-US" dirty="0"/>
              <a:t>reaction to seeing all the </a:t>
            </a:r>
            <a:r>
              <a:rPr lang="en-US" dirty="0" smtClean="0"/>
              <a:t>sections?</a:t>
            </a:r>
            <a:endParaRPr lang="en-US" dirty="0"/>
          </a:p>
          <a:p>
            <a:pPr lvl="1"/>
            <a:r>
              <a:rPr lang="en-US" dirty="0"/>
              <a:t>What section do you find most intimidating? Least</a:t>
            </a:r>
            <a:r>
              <a:rPr lang="en-US" dirty="0" smtClean="0"/>
              <a:t>?</a:t>
            </a:r>
          </a:p>
          <a:p>
            <a:pPr lvl="1"/>
            <a:r>
              <a:rPr lang="en-US" b="1" dirty="0" smtClean="0"/>
              <a:t>Review of Assignment</a:t>
            </a:r>
            <a:endParaRPr lang="en-US" b="1" dirty="0"/>
          </a:p>
          <a:p>
            <a:pPr lvl="2"/>
            <a:r>
              <a:rPr lang="en-US" dirty="0"/>
              <a:t>Which institute and which grant mechanism did you decide to submit to? </a:t>
            </a:r>
          </a:p>
          <a:p>
            <a:pPr lvl="2"/>
            <a:r>
              <a:rPr lang="en-US" dirty="0"/>
              <a:t>What feedback did you get from the PO? </a:t>
            </a:r>
          </a:p>
          <a:p>
            <a:pPr lvl="2"/>
            <a:r>
              <a:rPr lang="en-US" dirty="0"/>
              <a:t>Share your reactions to the F31/F32 you read</a:t>
            </a:r>
            <a:endParaRPr lang="en-US" dirty="0" smtClean="0"/>
          </a:p>
          <a:p>
            <a:pPr lvl="1"/>
            <a:endParaRPr lang="en-US" dirty="0"/>
          </a:p>
          <a:p>
            <a:endParaRPr lang="en-US" dirty="0"/>
          </a:p>
        </p:txBody>
      </p:sp>
    </p:spTree>
    <p:extLst>
      <p:ext uri="{BB962C8B-B14F-4D97-AF65-F5344CB8AC3E}">
        <p14:creationId xmlns:p14="http://schemas.microsoft.com/office/powerpoint/2010/main" val="213496305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a:t>
            </a:r>
            <a:endParaRPr lang="en-US" dirty="0"/>
          </a:p>
        </p:txBody>
      </p:sp>
      <p:sp>
        <p:nvSpPr>
          <p:cNvPr id="3" name="Content Placeholder 2"/>
          <p:cNvSpPr>
            <a:spLocks noGrp="1"/>
          </p:cNvSpPr>
          <p:nvPr>
            <p:ph idx="1"/>
          </p:nvPr>
        </p:nvSpPr>
        <p:spPr/>
        <p:txBody>
          <a:bodyPr/>
          <a:lstStyle/>
          <a:p>
            <a:r>
              <a:rPr lang="en-US" dirty="0" smtClean="0"/>
              <a:t>Read Chapter 7 of Russell &amp; Morrison on Specific Aims</a:t>
            </a:r>
          </a:p>
          <a:p>
            <a:r>
              <a:rPr lang="en-US" dirty="0" smtClean="0"/>
              <a:t>Starting with your two paragraphs, draft a bullet version of your Specific Aims. Due 2/2</a:t>
            </a:r>
            <a:endParaRPr lang="en-US" dirty="0"/>
          </a:p>
        </p:txBody>
      </p:sp>
    </p:spTree>
    <p:extLst>
      <p:ext uri="{BB962C8B-B14F-4D97-AF65-F5344CB8AC3E}">
        <p14:creationId xmlns:p14="http://schemas.microsoft.com/office/powerpoint/2010/main" val="35515072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Resources</a:t>
            </a:r>
            <a:endParaRPr lang="en-US" dirty="0"/>
          </a:p>
        </p:txBody>
      </p:sp>
      <p:sp>
        <p:nvSpPr>
          <p:cNvPr id="6" name="Content Placeholder 5"/>
          <p:cNvSpPr>
            <a:spLocks noGrp="1"/>
          </p:cNvSpPr>
          <p:nvPr>
            <p:ph idx="1"/>
          </p:nvPr>
        </p:nvSpPr>
        <p:spPr>
          <a:xfrm>
            <a:off x="423334" y="1735138"/>
            <a:ext cx="8246534" cy="4665662"/>
          </a:xfrm>
        </p:spPr>
        <p:txBody>
          <a:bodyPr/>
          <a:lstStyle/>
          <a:p>
            <a:r>
              <a:rPr lang="en-US" dirty="0" smtClean="0"/>
              <a:t>Table of Grant Sections (in </a:t>
            </a:r>
            <a:r>
              <a:rPr lang="en-US" dirty="0" err="1"/>
              <a:t>D</a:t>
            </a:r>
            <a:r>
              <a:rPr lang="en-US" dirty="0" err="1" smtClean="0"/>
              <a:t>ropbox</a:t>
            </a:r>
            <a:r>
              <a:rPr lang="en-US" dirty="0" smtClean="0"/>
              <a:t> folder)</a:t>
            </a:r>
          </a:p>
          <a:p>
            <a:r>
              <a:rPr lang="en-US" dirty="0" smtClean="0"/>
              <a:t>Program Announcement for Parent F31</a:t>
            </a:r>
          </a:p>
          <a:p>
            <a:pPr lvl="1"/>
            <a:r>
              <a:rPr lang="en-US" dirty="0" smtClean="0"/>
              <a:t>PA-14-147</a:t>
            </a:r>
          </a:p>
          <a:p>
            <a:r>
              <a:rPr lang="en-US" dirty="0" smtClean="0"/>
              <a:t>Use the SF424(R&amp;R) Individual Fellowship Application Guide for NIH and AHRQ</a:t>
            </a:r>
          </a:p>
          <a:p>
            <a:pPr lvl="1"/>
            <a:r>
              <a:rPr lang="en-US" dirty="0">
                <a:hlinkClick r:id="rId2"/>
              </a:rPr>
              <a:t>http://grants.nih.gov/grants/funding/424/</a:t>
            </a:r>
            <a:r>
              <a:rPr lang="en-US" dirty="0" smtClean="0">
                <a:hlinkClick r:id="rId2"/>
              </a:rPr>
              <a:t>SF424_RR_Guide_Fellowship_VerC.pdf</a:t>
            </a:r>
            <a:endParaRPr lang="en-US" dirty="0" smtClean="0"/>
          </a:p>
          <a:p>
            <a:pPr lvl="1"/>
            <a:r>
              <a:rPr lang="en-US" dirty="0" smtClean="0"/>
              <a:t>Updated 11/25/2014</a:t>
            </a:r>
          </a:p>
          <a:p>
            <a:pPr lvl="1"/>
            <a:r>
              <a:rPr lang="en-US" dirty="0" smtClean="0"/>
              <a:t>In </a:t>
            </a:r>
            <a:r>
              <a:rPr lang="en-US" dirty="0" err="1" smtClean="0"/>
              <a:t>Dropbox</a:t>
            </a:r>
            <a:r>
              <a:rPr lang="en-US" dirty="0" smtClean="0"/>
              <a:t> folder</a:t>
            </a:r>
          </a:p>
          <a:p>
            <a:endParaRPr lang="en-US" dirty="0"/>
          </a:p>
        </p:txBody>
      </p:sp>
    </p:spTree>
    <p:extLst>
      <p:ext uri="{BB962C8B-B14F-4D97-AF65-F5344CB8AC3E}">
        <p14:creationId xmlns:p14="http://schemas.microsoft.com/office/powerpoint/2010/main" val="368789561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01638"/>
            <a:ext cx="7313613" cy="868362"/>
          </a:xfrm>
        </p:spPr>
        <p:txBody>
          <a:bodyPr/>
          <a:lstStyle/>
          <a:p>
            <a:r>
              <a:rPr lang="en-US" sz="4000" dirty="0" smtClean="0"/>
              <a:t>Cover letter &amp; Face Pages*</a:t>
            </a:r>
            <a:endParaRPr lang="en-US" sz="4000" dirty="0"/>
          </a:p>
        </p:txBody>
      </p:sp>
      <p:sp>
        <p:nvSpPr>
          <p:cNvPr id="3" name="Content Placeholder 2"/>
          <p:cNvSpPr>
            <a:spLocks noGrp="1"/>
          </p:cNvSpPr>
          <p:nvPr>
            <p:ph sz="half" idx="1"/>
          </p:nvPr>
        </p:nvSpPr>
        <p:spPr>
          <a:xfrm>
            <a:off x="279400" y="1663172"/>
            <a:ext cx="4201160" cy="4754561"/>
          </a:xfrm>
        </p:spPr>
        <p:txBody>
          <a:bodyPr>
            <a:normAutofit fontScale="77500" lnSpcReduction="20000"/>
          </a:bodyPr>
          <a:lstStyle/>
          <a:p>
            <a:pPr marL="0" indent="0">
              <a:buNone/>
            </a:pPr>
            <a:r>
              <a:rPr lang="en-US" b="1" dirty="0" smtClean="0"/>
              <a:t>Cover Letter</a:t>
            </a:r>
            <a:r>
              <a:rPr lang="en-US" dirty="0" smtClean="0"/>
              <a:t>	</a:t>
            </a:r>
          </a:p>
          <a:p>
            <a:pPr>
              <a:buFont typeface="Arial"/>
              <a:buChar char="•"/>
            </a:pPr>
            <a:r>
              <a:rPr lang="en-US" dirty="0" smtClean="0"/>
              <a:t>Required (I-77)</a:t>
            </a:r>
          </a:p>
          <a:p>
            <a:pPr>
              <a:buFont typeface="Arial"/>
              <a:buChar char="•"/>
            </a:pPr>
            <a:r>
              <a:rPr lang="en-US" dirty="0" smtClean="0"/>
              <a:t>Must include:  list of referees, application title, funding opportunity</a:t>
            </a:r>
          </a:p>
          <a:p>
            <a:pPr>
              <a:buFont typeface="Arial"/>
              <a:buChar char="•"/>
            </a:pPr>
            <a:r>
              <a:rPr lang="en-US" dirty="0" smtClean="0"/>
              <a:t>Should indicate what primary and secondary institutes you are applying to.</a:t>
            </a:r>
          </a:p>
          <a:p>
            <a:pPr>
              <a:buFont typeface="Arial"/>
              <a:buChar char="•"/>
            </a:pPr>
            <a:r>
              <a:rPr lang="en-US" dirty="0" smtClean="0"/>
              <a:t>Could indicate preferred review group.</a:t>
            </a:r>
          </a:p>
          <a:p>
            <a:pPr>
              <a:buFont typeface="Arial"/>
              <a:buChar char="•"/>
            </a:pPr>
            <a:r>
              <a:rPr lang="en-US" dirty="0" smtClean="0"/>
              <a:t>List of individuals who </a:t>
            </a:r>
            <a:r>
              <a:rPr lang="en-US" i="1" dirty="0" smtClean="0"/>
              <a:t>should not </a:t>
            </a:r>
            <a:r>
              <a:rPr lang="en-US" dirty="0" smtClean="0"/>
              <a:t> review your application and why.</a:t>
            </a:r>
          </a:p>
          <a:p>
            <a:pPr>
              <a:buFont typeface="Arial"/>
              <a:buChar char="•"/>
            </a:pPr>
            <a:r>
              <a:rPr lang="en-US" dirty="0" smtClean="0"/>
              <a:t>Examples: Redacted_2012; Moseson_2014</a:t>
            </a:r>
          </a:p>
        </p:txBody>
      </p:sp>
      <p:sp>
        <p:nvSpPr>
          <p:cNvPr id="4" name="Content Placeholder 3"/>
          <p:cNvSpPr>
            <a:spLocks noGrp="1"/>
          </p:cNvSpPr>
          <p:nvPr>
            <p:ph sz="half" idx="2"/>
          </p:nvPr>
        </p:nvSpPr>
        <p:spPr>
          <a:xfrm>
            <a:off x="4648200" y="1751542"/>
            <a:ext cx="4254500" cy="4754561"/>
          </a:xfrm>
        </p:spPr>
        <p:txBody>
          <a:bodyPr>
            <a:normAutofit fontScale="77500" lnSpcReduction="20000"/>
          </a:bodyPr>
          <a:lstStyle/>
          <a:p>
            <a:pPr marL="0" indent="0">
              <a:buNone/>
            </a:pPr>
            <a:r>
              <a:rPr lang="en-US" b="1" dirty="0" smtClean="0"/>
              <a:t>Face Pages</a:t>
            </a:r>
          </a:p>
          <a:p>
            <a:pPr>
              <a:buFont typeface="Arial"/>
              <a:buChar char="•"/>
            </a:pPr>
            <a:r>
              <a:rPr lang="en-US" dirty="0" smtClean="0"/>
              <a:t>Standardized, RSC should be able to help you acquire the information you need.</a:t>
            </a:r>
          </a:p>
          <a:p>
            <a:pPr>
              <a:buFont typeface="Arial"/>
              <a:buChar char="•"/>
            </a:pPr>
            <a:r>
              <a:rPr lang="en-US" dirty="0" smtClean="0"/>
              <a:t>Examples: Santos, </a:t>
            </a:r>
            <a:r>
              <a:rPr lang="en-US" dirty="0" err="1" smtClean="0"/>
              <a:t>Moseson</a:t>
            </a:r>
            <a:endParaRPr lang="en-US" dirty="0"/>
          </a:p>
        </p:txBody>
      </p:sp>
      <p:sp>
        <p:nvSpPr>
          <p:cNvPr id="5" name="TextBox 4"/>
          <p:cNvSpPr txBox="1"/>
          <p:nvPr/>
        </p:nvSpPr>
        <p:spPr>
          <a:xfrm>
            <a:off x="1066799" y="6317734"/>
            <a:ext cx="7161213" cy="369332"/>
          </a:xfrm>
          <a:prstGeom prst="rect">
            <a:avLst/>
          </a:prstGeom>
          <a:noFill/>
        </p:spPr>
        <p:txBody>
          <a:bodyPr wrap="square" rtlCol="0">
            <a:spAutoFit/>
          </a:bodyPr>
          <a:lstStyle/>
          <a:p>
            <a:r>
              <a:rPr lang="en-US" dirty="0" smtClean="0"/>
              <a:t>*Will have more detailed discussion of these sections next quarter.</a:t>
            </a:r>
            <a:endParaRPr lang="en-US" dirty="0"/>
          </a:p>
        </p:txBody>
      </p:sp>
    </p:spTree>
    <p:extLst>
      <p:ext uri="{BB962C8B-B14F-4D97-AF65-F5344CB8AC3E}">
        <p14:creationId xmlns:p14="http://schemas.microsoft.com/office/powerpoint/2010/main" val="57639327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Project Summary/Abstract  </a:t>
            </a:r>
            <a:br>
              <a:rPr lang="en-US" sz="4000" dirty="0" smtClean="0"/>
            </a:br>
            <a:endParaRPr lang="en-US" sz="4000" dirty="0"/>
          </a:p>
        </p:txBody>
      </p:sp>
      <p:sp>
        <p:nvSpPr>
          <p:cNvPr id="3" name="Content Placeholder 2"/>
          <p:cNvSpPr>
            <a:spLocks noGrp="1"/>
          </p:cNvSpPr>
          <p:nvPr>
            <p:ph idx="1"/>
          </p:nvPr>
        </p:nvSpPr>
        <p:spPr>
          <a:xfrm>
            <a:off x="381000" y="1219200"/>
            <a:ext cx="8305800" cy="5359400"/>
          </a:xfrm>
        </p:spPr>
        <p:txBody>
          <a:bodyPr>
            <a:normAutofit fontScale="92500" lnSpcReduction="10000"/>
          </a:bodyPr>
          <a:lstStyle/>
          <a:p>
            <a:pPr>
              <a:buFont typeface="Arial"/>
              <a:buChar char="•"/>
            </a:pPr>
            <a:r>
              <a:rPr lang="en-US" dirty="0" smtClean="0"/>
              <a:t>No longer than 30 lines (I-62)</a:t>
            </a:r>
          </a:p>
          <a:p>
            <a:pPr>
              <a:buFont typeface="Arial"/>
              <a:buChar char="•"/>
            </a:pPr>
            <a:r>
              <a:rPr lang="en-US" dirty="0" smtClean="0"/>
              <a:t>“Meant </a:t>
            </a:r>
            <a:r>
              <a:rPr lang="en-US" dirty="0"/>
              <a:t>to serve as a succinct and accurate description of the proposed work when separated from the application. </a:t>
            </a:r>
            <a:endParaRPr lang="en-US" dirty="0" smtClean="0"/>
          </a:p>
          <a:p>
            <a:pPr>
              <a:buFont typeface="Arial"/>
              <a:buChar char="•"/>
            </a:pPr>
            <a:r>
              <a:rPr lang="en-US" dirty="0" smtClean="0"/>
              <a:t>State </a:t>
            </a:r>
            <a:r>
              <a:rPr lang="en-US" dirty="0"/>
              <a:t>the application’s broad, long-term objectives and specific aims, making reference to the health relatedness of the project (i.e., relevance to the </a:t>
            </a:r>
            <a:r>
              <a:rPr lang="en-US" b="1" dirty="0"/>
              <a:t>mission of the agency</a:t>
            </a:r>
            <a:r>
              <a:rPr lang="en-US" dirty="0"/>
              <a:t>). </a:t>
            </a:r>
            <a:endParaRPr lang="en-US" dirty="0" smtClean="0"/>
          </a:p>
          <a:p>
            <a:pPr>
              <a:buFont typeface="Arial"/>
              <a:buChar char="•"/>
            </a:pPr>
            <a:r>
              <a:rPr lang="en-US" dirty="0" smtClean="0"/>
              <a:t>Describe </a:t>
            </a:r>
            <a:r>
              <a:rPr lang="en-US" dirty="0"/>
              <a:t>concisely the research training program design and methods for achieving the stated goals. </a:t>
            </a:r>
            <a:endParaRPr lang="en-US" dirty="0" smtClean="0"/>
          </a:p>
          <a:p>
            <a:pPr>
              <a:buFont typeface="Arial"/>
              <a:buChar char="•"/>
            </a:pPr>
            <a:r>
              <a:rPr lang="en-US" dirty="0" smtClean="0"/>
              <a:t>This </a:t>
            </a:r>
            <a:r>
              <a:rPr lang="en-US" dirty="0"/>
              <a:t>section should be informative to other persons working in the same or related fields and insofar as possible understandable to a scientifically or technically literate reader. Avoid describing past accomplishments and the use of the first person</a:t>
            </a:r>
            <a:r>
              <a:rPr lang="en-US" dirty="0" smtClean="0"/>
              <a:t>.”</a:t>
            </a:r>
          </a:p>
          <a:p>
            <a:pPr>
              <a:buFont typeface="Arial"/>
              <a:buChar char="•"/>
            </a:pPr>
            <a:r>
              <a:rPr lang="en-US" dirty="0"/>
              <a:t>B</a:t>
            </a:r>
            <a:r>
              <a:rPr lang="en-US" dirty="0" smtClean="0"/>
              <a:t>e succinct!</a:t>
            </a:r>
          </a:p>
          <a:p>
            <a:pPr marL="0" indent="0">
              <a:buNone/>
            </a:pPr>
            <a:endParaRPr lang="en-US" dirty="0"/>
          </a:p>
        </p:txBody>
      </p:sp>
    </p:spTree>
    <p:extLst>
      <p:ext uri="{BB962C8B-B14F-4D97-AF65-F5344CB8AC3E}">
        <p14:creationId xmlns:p14="http://schemas.microsoft.com/office/powerpoint/2010/main" val="5098205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Project Narrative/Relevance</a:t>
            </a:r>
            <a:endParaRPr lang="en-US" sz="4000" dirty="0"/>
          </a:p>
        </p:txBody>
      </p:sp>
      <p:sp>
        <p:nvSpPr>
          <p:cNvPr id="5" name="Content Placeholder 4"/>
          <p:cNvSpPr>
            <a:spLocks noGrp="1"/>
          </p:cNvSpPr>
          <p:nvPr>
            <p:ph idx="1"/>
          </p:nvPr>
        </p:nvSpPr>
        <p:spPr/>
        <p:txBody>
          <a:bodyPr/>
          <a:lstStyle/>
          <a:p>
            <a:r>
              <a:rPr lang="en-US" dirty="0" smtClean="0"/>
              <a:t>Considered the second component of the Project Summary (I-62)</a:t>
            </a:r>
          </a:p>
          <a:p>
            <a:r>
              <a:rPr lang="en-US" dirty="0" smtClean="0"/>
              <a:t>2-3 sentences</a:t>
            </a:r>
          </a:p>
          <a:p>
            <a:r>
              <a:rPr lang="en-US" dirty="0" smtClean="0"/>
              <a:t>“…describe </a:t>
            </a:r>
            <a:r>
              <a:rPr lang="en-US" dirty="0"/>
              <a:t>the relevance of this research to </a:t>
            </a:r>
            <a:r>
              <a:rPr lang="en-US" b="1" dirty="0"/>
              <a:t>public </a:t>
            </a:r>
            <a:r>
              <a:rPr lang="en-US" dirty="0"/>
              <a:t>health. In this section, be succinct and use plain language that can be understood by a general, lay audience</a:t>
            </a:r>
            <a:r>
              <a:rPr lang="en-US" dirty="0" smtClean="0"/>
              <a:t>.”</a:t>
            </a:r>
            <a:endParaRPr lang="en-US" dirty="0"/>
          </a:p>
        </p:txBody>
      </p:sp>
    </p:spTree>
    <p:extLst>
      <p:ext uri="{BB962C8B-B14F-4D97-AF65-F5344CB8AC3E}">
        <p14:creationId xmlns:p14="http://schemas.microsoft.com/office/powerpoint/2010/main" val="172252758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Facilities and Other Resources</a:t>
            </a:r>
            <a:endParaRPr lang="en-US" sz="4000" dirty="0"/>
          </a:p>
        </p:txBody>
      </p:sp>
      <p:sp>
        <p:nvSpPr>
          <p:cNvPr id="3" name="Content Placeholder 2"/>
          <p:cNvSpPr>
            <a:spLocks noGrp="1"/>
          </p:cNvSpPr>
          <p:nvPr>
            <p:ph idx="1"/>
          </p:nvPr>
        </p:nvSpPr>
        <p:spPr>
          <a:xfrm>
            <a:off x="495300" y="1481138"/>
            <a:ext cx="8242300" cy="4805362"/>
          </a:xfrm>
        </p:spPr>
        <p:txBody>
          <a:bodyPr>
            <a:normAutofit fontScale="85000" lnSpcReduction="20000"/>
          </a:bodyPr>
          <a:lstStyle/>
          <a:p>
            <a:pPr>
              <a:buFont typeface="Arial"/>
              <a:buChar char="•"/>
            </a:pPr>
            <a:r>
              <a:rPr lang="en-US" dirty="0" smtClean="0"/>
              <a:t>No stated page limit (I-63)</a:t>
            </a:r>
          </a:p>
          <a:p>
            <a:pPr>
              <a:buFont typeface="Arial"/>
              <a:buChar char="•"/>
            </a:pPr>
            <a:r>
              <a:rPr lang="en-US" dirty="0" smtClean="0"/>
              <a:t>“This </a:t>
            </a:r>
            <a:r>
              <a:rPr lang="en-US" dirty="0"/>
              <a:t>information is used to assess the capability of the organizational resources available to perform the effort </a:t>
            </a:r>
            <a:r>
              <a:rPr lang="en-US" dirty="0" smtClean="0"/>
              <a:t>proposed.” </a:t>
            </a:r>
          </a:p>
          <a:p>
            <a:pPr>
              <a:buFont typeface="Arial"/>
              <a:buChar char="•"/>
            </a:pPr>
            <a:r>
              <a:rPr lang="en-US" dirty="0" smtClean="0"/>
              <a:t>“If </a:t>
            </a:r>
            <a:r>
              <a:rPr lang="en-US" dirty="0"/>
              <a:t>appropriate, indicate their capacities, pertinent capabilities, relative proximity and extent of availability to the </a:t>
            </a:r>
            <a:r>
              <a:rPr lang="en-US" dirty="0" smtClean="0"/>
              <a:t>project.” </a:t>
            </a:r>
          </a:p>
          <a:p>
            <a:pPr>
              <a:buFont typeface="Arial"/>
              <a:buChar char="•"/>
            </a:pPr>
            <a:r>
              <a:rPr lang="en-US" dirty="0" smtClean="0"/>
              <a:t>“Describe </a:t>
            </a:r>
            <a:r>
              <a:rPr lang="en-US" dirty="0"/>
              <a:t>how the scientific environment in which the research will be done contributes to the probability of success (e.g., institutional support, physical resources, and intellectual rapport)</a:t>
            </a:r>
            <a:r>
              <a:rPr lang="en-US" dirty="0" smtClean="0"/>
              <a:t>.” </a:t>
            </a:r>
          </a:p>
          <a:p>
            <a:pPr>
              <a:buFont typeface="Arial"/>
              <a:buChar char="•"/>
            </a:pPr>
            <a:r>
              <a:rPr lang="en-US" dirty="0" smtClean="0"/>
              <a:t>“In </a:t>
            </a:r>
            <a:r>
              <a:rPr lang="en-US" dirty="0"/>
              <a:t>describing the scientific environment in which the work will be done, discuss ways in which the proposed studies will benefit from unique features of the scientific environment or subject populations or will employ useful collaborative arrangements. </a:t>
            </a:r>
            <a:r>
              <a:rPr lang="en-US" dirty="0" smtClean="0"/>
              <a:t>“</a:t>
            </a:r>
          </a:p>
          <a:p>
            <a:pPr>
              <a:buFont typeface="Arial"/>
              <a:buChar char="•"/>
            </a:pPr>
            <a:r>
              <a:rPr lang="en-US" dirty="0" smtClean="0"/>
              <a:t>“If </a:t>
            </a:r>
            <a:r>
              <a:rPr lang="en-US" dirty="0"/>
              <a:t>there are multiple performance sites, describe the resources available at each site</a:t>
            </a:r>
            <a:r>
              <a:rPr lang="en-US" dirty="0" smtClean="0"/>
              <a:t>.” </a:t>
            </a:r>
            <a:endParaRPr lang="en-US" dirty="0"/>
          </a:p>
        </p:txBody>
      </p:sp>
    </p:spTree>
    <p:extLst>
      <p:ext uri="{BB962C8B-B14F-4D97-AF65-F5344CB8AC3E}">
        <p14:creationId xmlns:p14="http://schemas.microsoft.com/office/powerpoint/2010/main" val="394219583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Letters of </a:t>
            </a:r>
            <a:r>
              <a:rPr lang="en-US" sz="4000" dirty="0" smtClean="0"/>
              <a:t>Reference</a:t>
            </a:r>
            <a:endParaRPr lang="en-US" sz="4000" dirty="0"/>
          </a:p>
        </p:txBody>
      </p:sp>
      <p:sp>
        <p:nvSpPr>
          <p:cNvPr id="3" name="Content Placeholder 2"/>
          <p:cNvSpPr>
            <a:spLocks noGrp="1"/>
          </p:cNvSpPr>
          <p:nvPr>
            <p:ph idx="1"/>
          </p:nvPr>
        </p:nvSpPr>
        <p:spPr>
          <a:xfrm>
            <a:off x="355600" y="1735137"/>
            <a:ext cx="8398933" cy="4750329"/>
          </a:xfrm>
        </p:spPr>
        <p:txBody>
          <a:bodyPr>
            <a:normAutofit fontScale="85000" lnSpcReduction="20000"/>
          </a:bodyPr>
          <a:lstStyle/>
          <a:p>
            <a:r>
              <a:rPr lang="en-US" dirty="0" smtClean="0"/>
              <a:t>Must use Fellowship Reference Form through the era commons (I-101-102)</a:t>
            </a:r>
          </a:p>
          <a:p>
            <a:r>
              <a:rPr lang="en-US" dirty="0" smtClean="0"/>
              <a:t>3 required, but no more than 5 </a:t>
            </a:r>
          </a:p>
          <a:p>
            <a:pPr lvl="1"/>
            <a:r>
              <a:rPr lang="en-US" dirty="0" smtClean="0"/>
              <a:t>Sponsor </a:t>
            </a:r>
            <a:r>
              <a:rPr lang="en-US" dirty="0"/>
              <a:t>cannot be a </a:t>
            </a:r>
            <a:r>
              <a:rPr lang="en-US" dirty="0" smtClean="0"/>
              <a:t>referee.</a:t>
            </a:r>
            <a:r>
              <a:rPr lang="en-US" dirty="0"/>
              <a:t> </a:t>
            </a:r>
            <a:endParaRPr lang="en-US" dirty="0" smtClean="0"/>
          </a:p>
          <a:p>
            <a:pPr lvl="1"/>
            <a:r>
              <a:rPr lang="en-US" dirty="0" smtClean="0"/>
              <a:t>Select </a:t>
            </a:r>
            <a:r>
              <a:rPr lang="en-US" dirty="0"/>
              <a:t>at least one who is not in your current </a:t>
            </a:r>
            <a:r>
              <a:rPr lang="en-US" dirty="0" smtClean="0"/>
              <a:t>department</a:t>
            </a:r>
          </a:p>
          <a:p>
            <a:r>
              <a:rPr lang="en-US" b="1" dirty="0"/>
              <a:t>D</a:t>
            </a:r>
            <a:r>
              <a:rPr lang="en-US" b="1" dirty="0" smtClean="0"/>
              <a:t>ue </a:t>
            </a:r>
            <a:r>
              <a:rPr lang="en-US" b="1" dirty="0"/>
              <a:t>by the application receipt deadline date</a:t>
            </a:r>
            <a:r>
              <a:rPr lang="en-US" dirty="0"/>
              <a:t>. </a:t>
            </a:r>
            <a:endParaRPr lang="en-US" dirty="0" smtClean="0"/>
          </a:p>
          <a:p>
            <a:pPr lvl="1"/>
            <a:r>
              <a:rPr lang="en-US" dirty="0"/>
              <a:t>P</a:t>
            </a:r>
            <a:r>
              <a:rPr lang="en-US" dirty="0" smtClean="0"/>
              <a:t>reviously </a:t>
            </a:r>
            <a:r>
              <a:rPr lang="en-US" dirty="0"/>
              <a:t>NIH provided a 5 business days </a:t>
            </a:r>
            <a:r>
              <a:rPr lang="en-US" dirty="0" smtClean="0"/>
              <a:t>grace period, but new </a:t>
            </a:r>
            <a:r>
              <a:rPr lang="en-US" dirty="0"/>
              <a:t>policy eliminates the grace </a:t>
            </a:r>
            <a:r>
              <a:rPr lang="en-US" dirty="0" smtClean="0"/>
              <a:t>period. </a:t>
            </a:r>
          </a:p>
          <a:p>
            <a:r>
              <a:rPr lang="en-US" dirty="0" smtClean="0"/>
              <a:t>“</a:t>
            </a:r>
            <a:r>
              <a:rPr lang="en-US" dirty="0"/>
              <a:t>Only those individuals who can make the most meaningful comments about your qualifications for a research career should be used</a:t>
            </a:r>
            <a:r>
              <a:rPr lang="en-US" dirty="0" smtClean="0"/>
              <a:t>.”</a:t>
            </a:r>
          </a:p>
          <a:p>
            <a:r>
              <a:rPr lang="en-US" dirty="0" smtClean="0"/>
              <a:t>Provide detailed instructions to your referees, give plenty of time, and give gentle reminders if due date is approaching.</a:t>
            </a:r>
          </a:p>
          <a:p>
            <a:pPr lvl="1"/>
            <a:r>
              <a:rPr lang="en-US" dirty="0" smtClean="0"/>
              <a:t>Copy/paste the instructions from </a:t>
            </a:r>
            <a:r>
              <a:rPr lang="en-US" dirty="0"/>
              <a:t>Individual Fellowship Application Guide SF424 (R&amp;R) </a:t>
            </a:r>
            <a:r>
              <a:rPr lang="en-US" dirty="0" smtClean="0"/>
              <a:t>Section 5.4, Part B.</a:t>
            </a:r>
            <a:endParaRPr lang="en-US" dirty="0"/>
          </a:p>
        </p:txBody>
      </p:sp>
    </p:spTree>
    <p:extLst>
      <p:ext uri="{BB962C8B-B14F-4D97-AF65-F5344CB8AC3E}">
        <p14:creationId xmlns:p14="http://schemas.microsoft.com/office/powerpoint/2010/main" val="115014186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2456</TotalTime>
  <Words>3146</Words>
  <Application>Microsoft Macintosh PowerPoint</Application>
  <PresentationFormat>On-screen Show (4:3)</PresentationFormat>
  <Paragraphs>265</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Inkwell</vt:lpstr>
      <vt:lpstr>Anatomy of an F31</vt:lpstr>
      <vt:lpstr>Agenda</vt:lpstr>
      <vt:lpstr>All the working parts</vt:lpstr>
      <vt:lpstr>Resources</vt:lpstr>
      <vt:lpstr>Cover letter &amp; Face Pages*</vt:lpstr>
      <vt:lpstr>Project Summary/Abstract   </vt:lpstr>
      <vt:lpstr>Project Narrative/Relevance</vt:lpstr>
      <vt:lpstr>Facilities and Other Resources</vt:lpstr>
      <vt:lpstr>Letters of Reference</vt:lpstr>
      <vt:lpstr>Biosketch*</vt:lpstr>
      <vt:lpstr>Biosketch Cont’d*</vt:lpstr>
      <vt:lpstr>Specific Aims*</vt:lpstr>
      <vt:lpstr>Research Strategy*</vt:lpstr>
      <vt:lpstr>Research Strategy Cont’d</vt:lpstr>
      <vt:lpstr>Research Strategy Cont’d</vt:lpstr>
      <vt:lpstr>Research Strategy Cont’d</vt:lpstr>
      <vt:lpstr>Protection of Human Subjects*</vt:lpstr>
      <vt:lpstr>Inclusion women/minorities &amp; Targeted planned enrollment table</vt:lpstr>
      <vt:lpstr>Resource Sharing Plan &amp; Respective Contributions</vt:lpstr>
      <vt:lpstr>Selection of Sponsor &amp; Institution </vt:lpstr>
      <vt:lpstr>Responsible Conduct of Research*</vt:lpstr>
      <vt:lpstr>Application for Concurrent Support</vt:lpstr>
      <vt:lpstr>Goals for fellowship training and career </vt:lpstr>
      <vt:lpstr>Activities planned under award  </vt:lpstr>
      <vt:lpstr>Doctoral dissertation &amp;  Research Experience</vt:lpstr>
      <vt:lpstr>Section II: Sponsor and co-sponsor information*</vt:lpstr>
      <vt:lpstr>Section II Cont’d</vt:lpstr>
      <vt:lpstr>Section II Cont’d</vt:lpstr>
      <vt:lpstr>Section II Cont’d</vt:lpstr>
      <vt:lpstr>Appendices</vt:lpstr>
      <vt:lpstr>“Other Attachments”</vt:lpstr>
      <vt:lpstr>Budget*</vt:lpstr>
      <vt:lpstr>Additional Education Information </vt:lpstr>
      <vt:lpstr>Class Discussion &amp;  Review of Assignments</vt:lpstr>
      <vt:lpstr>Assignments</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Breakdown of an F31</dc:title>
  <dc:creator>Sarah Woolf-King</dc:creator>
  <cp:lastModifiedBy>Sarah Woolf-King</cp:lastModifiedBy>
  <cp:revision>42</cp:revision>
  <dcterms:created xsi:type="dcterms:W3CDTF">2015-01-19T17:01:36Z</dcterms:created>
  <dcterms:modified xsi:type="dcterms:W3CDTF">2015-01-27T23:55:16Z</dcterms:modified>
</cp:coreProperties>
</file>