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8" r:id="rId2"/>
  </p:sldMasterIdLst>
  <p:notesMasterIdLst>
    <p:notesMasterId r:id="rId8"/>
  </p:notesMasterIdLst>
  <p:sldIdLst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178" autoAdjust="0"/>
  </p:normalViewPr>
  <p:slideViewPr>
    <p:cSldViewPr snapToGrid="0" snapToObjects="1">
      <p:cViewPr varScale="1">
        <p:scale>
          <a:sx n="79" d="100"/>
          <a:sy n="79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A693C-C0C4-A241-B5F8-E7A9FA8C2F65}" type="datetimeFigureOut">
              <a:rPr lang="en-US" smtClean="0"/>
              <a:t>1/22/20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714A0-485F-064A-A8C1-0FA751F31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33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466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107E05-40DC-FD45-8388-749FC3D8F3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664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Relationship Id="rId3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NUL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14466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723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4036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61550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875531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831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401000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56170862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54751843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2287093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423580757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37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80215032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9728505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2659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535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299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9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07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1"/>
            <a:ext cx="7772400" cy="1362075"/>
          </a:xfrm>
        </p:spPr>
        <p:txBody>
          <a:bodyPr anchor="t"/>
          <a:lstStyle>
            <a:lvl1pPr algn="l">
              <a:defRPr sz="355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1778"/>
            </a:lvl1pPr>
            <a:lvl2pPr marL="406405" indent="0">
              <a:buNone/>
              <a:defRPr sz="1600"/>
            </a:lvl2pPr>
            <a:lvl3pPr marL="812810" indent="0">
              <a:buNone/>
              <a:defRPr sz="1422"/>
            </a:lvl3pPr>
            <a:lvl4pPr marL="1219215" indent="0">
              <a:buNone/>
              <a:defRPr sz="1244"/>
            </a:lvl4pPr>
            <a:lvl5pPr marL="1625620" indent="0">
              <a:buNone/>
              <a:defRPr sz="1244"/>
            </a:lvl5pPr>
            <a:lvl6pPr marL="2032025" indent="0">
              <a:buNone/>
              <a:defRPr sz="1244"/>
            </a:lvl6pPr>
            <a:lvl7pPr marL="2438430" indent="0">
              <a:buNone/>
              <a:defRPr sz="1244"/>
            </a:lvl7pPr>
            <a:lvl8pPr marL="2844836" indent="0">
              <a:buNone/>
              <a:defRPr sz="1244"/>
            </a:lvl8pPr>
            <a:lvl9pPr marL="3251241" indent="0">
              <a:buNone/>
              <a:defRPr sz="124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696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3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235646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7" y="297068"/>
            <a:ext cx="8828062" cy="656093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02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72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Blue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315937" y="282638"/>
            <a:ext cx="8834029" cy="6575362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960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6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5748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331311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027620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340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030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16452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87348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Teal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33" y="297068"/>
            <a:ext cx="8828067" cy="656093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502920" y="1"/>
            <a:ext cx="5666935" cy="573961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2"/>
          </p:nvPr>
        </p:nvSpPr>
        <p:spPr>
          <a:xfrm>
            <a:off x="785881" y="5159269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84277" y="4473719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/>
              <a:t>Presenter’s </a:t>
            </a:r>
            <a:r>
              <a:rPr lang="en-US" dirty="0"/>
              <a:t>Name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784276" y="1503863"/>
            <a:ext cx="5205707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87889" y="3368001"/>
            <a:ext cx="5201923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bg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" y="297068"/>
            <a:ext cx="1273127" cy="82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4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2778233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268360" y="469928"/>
            <a:ext cx="8587407" cy="5297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028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6"/>
            <a:ext cx="8169964" cy="4465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456925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790386" y="1894326"/>
            <a:ext cx="3826840" cy="3804111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311489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41506033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3584203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7602" y="1908315"/>
            <a:ext cx="8229323" cy="280946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800" i="0" baseline="0">
                <a:latin typeface="+mj-lt"/>
              </a:defRPr>
            </a:lvl1pPr>
            <a:lvl2pPr marL="230181" indent="0">
              <a:buNone/>
              <a:defRPr>
                <a:latin typeface="+mn-lt"/>
              </a:defRPr>
            </a:lvl2pPr>
            <a:lvl3pPr marL="515924" indent="0">
              <a:buNone/>
              <a:defRPr>
                <a:latin typeface="+mn-lt"/>
              </a:defRPr>
            </a:lvl3pPr>
            <a:lvl4pPr marL="800080" indent="0">
              <a:buNone/>
              <a:defRPr>
                <a:latin typeface="+mn-lt"/>
              </a:defRPr>
            </a:lvl4pPr>
            <a:lvl5pPr marL="1085823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This page is an option should you wish to utilize a quote as a stand-alone slide within your presentation. The rest is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.</a:t>
            </a: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496956" y="3"/>
            <a:ext cx="1073426" cy="157700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90BD31"/>
              </a:solidFill>
              <a:latin typeface="Garamond"/>
            </a:endParaRPr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434630" y="353943"/>
            <a:ext cx="1192695" cy="212365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 anchor="ctr">
            <a:spAutoFit/>
          </a:bodyPr>
          <a:lstStyle/>
          <a:p>
            <a:pPr algn="ctr" defTabSz="914400"/>
            <a:r>
              <a:rPr lang="en-US" sz="13800" b="1" dirty="0">
                <a:solidFill>
                  <a:srgbClr val="FFFFFF"/>
                </a:solidFill>
                <a:latin typeface="Arial"/>
              </a:rPr>
              <a:t>“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47674" y="4929106"/>
            <a:ext cx="6513958" cy="5739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Author’s Name</a:t>
            </a:r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47674" y="5307938"/>
            <a:ext cx="6513958" cy="58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 b="0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Position Title</a:t>
            </a:r>
          </a:p>
        </p:txBody>
      </p:sp>
    </p:spTree>
    <p:extLst>
      <p:ext uri="{BB962C8B-B14F-4D97-AF65-F5344CB8AC3E}">
        <p14:creationId xmlns:p14="http://schemas.microsoft.com/office/powerpoint/2010/main" val="347933084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5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17119807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2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3533719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3" y="2363626"/>
            <a:ext cx="7051729" cy="1881809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2559253"/>
            <a:ext cx="6435412" cy="1477195"/>
          </a:xfrm>
        </p:spPr>
        <p:txBody>
          <a:bodyPr anchor="ctr">
            <a:noAutofit/>
          </a:bodyPr>
          <a:lstStyle>
            <a:lvl1pPr>
              <a:defRPr sz="36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Header Here</a:t>
            </a:r>
          </a:p>
        </p:txBody>
      </p:sp>
    </p:spTree>
    <p:extLst>
      <p:ext uri="{BB962C8B-B14F-4D97-AF65-F5344CB8AC3E}">
        <p14:creationId xmlns:p14="http://schemas.microsoft.com/office/powerpoint/2010/main" val="335183724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3865184" y="2906722"/>
            <a:ext cx="1571041" cy="102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647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159026" y="5764696"/>
            <a:ext cx="8984974" cy="1093304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 defTabSz="914400">
              <a:lnSpc>
                <a:spcPct val="90000"/>
              </a:lnSpc>
            </a:pPr>
            <a:endParaRPr lang="en-US" sz="1600" b="1" dirty="0" err="1">
              <a:solidFill>
                <a:srgbClr val="052049"/>
              </a:solidFill>
              <a:latin typeface="Garamond"/>
            </a:endParaRPr>
          </a:p>
        </p:txBody>
      </p:sp>
      <p:sp>
        <p:nvSpPr>
          <p:cNvPr id="14" name="Title 15"/>
          <p:cNvSpPr>
            <a:spLocks noGrp="1"/>
          </p:cNvSpPr>
          <p:nvPr>
            <p:ph type="title" hasCustomPrompt="1"/>
          </p:nvPr>
        </p:nvSpPr>
        <p:spPr>
          <a:xfrm>
            <a:off x="299202" y="2504663"/>
            <a:ext cx="8407476" cy="1749284"/>
          </a:xfrm>
        </p:spPr>
        <p:txBody>
          <a:bodyPr anchor="b">
            <a:noAutofit/>
          </a:bodyPr>
          <a:lstStyle>
            <a:lvl1pPr>
              <a:defRPr sz="36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2"/>
          </p:nvPr>
        </p:nvSpPr>
        <p:spPr>
          <a:xfrm>
            <a:off x="319200" y="6155226"/>
            <a:ext cx="1925338" cy="238607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algn="l">
              <a:defRPr sz="12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02816" y="4246881"/>
            <a:ext cx="8416132" cy="6776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600" i="0">
                <a:solidFill>
                  <a:schemeClr val="tx1"/>
                </a:solidFill>
                <a:latin typeface="+mj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17596" y="5469677"/>
            <a:ext cx="4191461" cy="568959"/>
          </a:xfrm>
          <a:prstGeom prst="rect">
            <a:avLst/>
          </a:prstGeom>
        </p:spPr>
        <p:txBody>
          <a:bodyPr vert="horz" wrap="square" lIns="91440" tIns="0" rIns="9144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i="0" baseline="0" dirty="0" smtClean="0">
                <a:solidFill>
                  <a:schemeClr val="tx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/>
              <a:t>Presenter’s Name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20" y="477076"/>
            <a:ext cx="1297452" cy="84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29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2514849"/>
            <a:ext cx="1828800" cy="182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65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Research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4304" y="2415131"/>
            <a:ext cx="1615440" cy="1615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5208" y="-437"/>
            <a:ext cx="3588792" cy="24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19"/>
          <a:stretch/>
        </p:blipFill>
        <p:spPr>
          <a:xfrm>
            <a:off x="0" y="2415131"/>
            <a:ext cx="6664304" cy="44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72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Educa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101828" cy="2267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9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- Patient Ca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40" y="2267794"/>
            <a:ext cx="1615440" cy="1615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0" y="0"/>
            <a:ext cx="3106167" cy="2267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7280" y="2267794"/>
            <a:ext cx="6776720" cy="459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73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69888" y="6353175"/>
            <a:ext cx="504825" cy="3048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AA74B69-70FD-A649-B131-F3438782CAA4}" type="slidenum">
              <a:rPr lang="en-US" alt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390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B70E2-3929-4620-B6BA-4AC054379E69}" type="slidenum">
              <a:rPr lang="en-US">
                <a:solidFill>
                  <a:srgbClr val="052049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563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238305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430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52049"/>
              </a:solidFill>
              <a:latin typeface="Garamond" charset="0"/>
            </a:endParaRPr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52049"/>
              </a:solidFill>
            </a:endParaRPr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F8DDE-4CC1-4F7A-B17B-0976918310C3}" type="slidenum">
              <a:rPr lang="en-US" altLang="en-US">
                <a:solidFill>
                  <a:srgbClr val="052049"/>
                </a:solidFill>
              </a:rPr>
              <a:pPr/>
              <a:t>‹#›</a:t>
            </a:fld>
            <a:endParaRPr lang="en-US" altLang="en-US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01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19091" y="1946674"/>
            <a:ext cx="1718965" cy="4018359"/>
          </a:xfrm>
        </p:spPr>
        <p:txBody>
          <a:bodyPr/>
          <a:lstStyle>
            <a:lvl1pPr>
              <a:defRPr sz="1500"/>
            </a:lvl1pPr>
            <a:lvl2pPr>
              <a:defRPr sz="1275"/>
            </a:lvl2pPr>
            <a:lvl3pPr>
              <a:defRPr sz="1050"/>
            </a:lvl3pPr>
            <a:lvl4pPr>
              <a:defRPr sz="975"/>
            </a:lvl4pPr>
            <a:lvl5pPr>
              <a:defRPr sz="975"/>
            </a:lvl5pPr>
            <a:lvl6pPr>
              <a:defRPr sz="975"/>
            </a:lvl6pPr>
            <a:lvl7pPr>
              <a:defRPr sz="975"/>
            </a:lvl7pPr>
            <a:lvl8pPr>
              <a:defRPr sz="975"/>
            </a:lvl8pPr>
            <a:lvl9pPr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255724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3" y="438914"/>
            <a:ext cx="8089901" cy="458587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7" y="1563684"/>
            <a:ext cx="8087171" cy="313932"/>
          </a:xfrm>
        </p:spPr>
        <p:txBody>
          <a:bodyPr anchor="t"/>
          <a:lstStyle>
            <a:lvl1pPr marL="0" indent="0">
              <a:buNone/>
              <a:defRPr sz="1575" b="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8" y="6452362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8EEDDD-082B-5546-B825-69448448F6D4}" type="datetime1">
              <a:rPr lang="en-US" smtClean="0">
                <a:solidFill>
                  <a:srgbClr val="052049"/>
                </a:solidFill>
              </a:rPr>
              <a:pPr/>
              <a:t>1/22/20</a:t>
            </a:fld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10" y="6453505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675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417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2pPr>
              <a:buClr>
                <a:schemeClr val="accent5"/>
              </a:buClr>
              <a:defRPr/>
            </a:lvl2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52482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-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7200" y="1881349"/>
            <a:ext cx="8179904" cy="3937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defTabSz="274313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bg2"/>
              </a:buClr>
              <a:buNone/>
              <a:tabLst/>
              <a:defRPr sz="1800" baseline="0">
                <a:latin typeface="+mn-lt"/>
              </a:defRPr>
            </a:lvl1pPr>
            <a:lvl2pPr marL="457189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600" baseline="0">
                <a:latin typeface="+mn-lt"/>
              </a:defRPr>
            </a:lvl2pPr>
            <a:lvl3pPr marL="688958" indent="-23177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178CCB"/>
              </a:buClr>
              <a:buSzPct val="70000"/>
              <a:buFont typeface="LucidaGrande" charset="0"/>
              <a:buChar char="■"/>
              <a:tabLst/>
              <a:defRPr sz="1400" baseline="0">
                <a:latin typeface="+mn-lt"/>
              </a:defRPr>
            </a:lvl3pPr>
            <a:lvl4pPr marL="914378" indent="-231770">
              <a:lnSpc>
                <a:spcPct val="100000"/>
              </a:lnSpc>
              <a:spcAft>
                <a:spcPts val="800"/>
              </a:spcAft>
              <a:buClr>
                <a:schemeClr val="accent6">
                  <a:lumMod val="60000"/>
                  <a:lumOff val="40000"/>
                </a:schemeClr>
              </a:buClr>
              <a:buFont typeface="LucidaGrande" charset="0"/>
              <a:buChar char="-"/>
              <a:tabLst/>
              <a:defRPr sz="1200">
                <a:latin typeface="+mn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5953094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5"/>
          <p:cNvSpPr>
            <a:spLocks noGrp="1"/>
          </p:cNvSpPr>
          <p:nvPr>
            <p:ph type="title" hasCustomPrompt="1"/>
          </p:nvPr>
        </p:nvSpPr>
        <p:spPr>
          <a:xfrm>
            <a:off x="453585" y="425002"/>
            <a:ext cx="8173580" cy="611449"/>
          </a:xfrm>
        </p:spPr>
        <p:txBody>
          <a:bodyPr anchor="b">
            <a:no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 dirty="0"/>
              <a:t>Slide Title Here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927655"/>
            <a:ext cx="8169964" cy="4770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i="0">
                <a:latin typeface="+mn-lt"/>
              </a:defRPr>
            </a:lvl1pPr>
            <a:lvl2pPr marL="230181" indent="0">
              <a:lnSpc>
                <a:spcPct val="100000"/>
              </a:lnSpc>
              <a:buNone/>
              <a:defRPr i="1">
                <a:latin typeface="+mn-lt"/>
              </a:defRPr>
            </a:lvl2pPr>
            <a:lvl3pPr marL="515924" indent="0">
              <a:lnSpc>
                <a:spcPct val="100000"/>
              </a:lnSpc>
              <a:buNone/>
              <a:defRPr i="1">
                <a:latin typeface="+mn-lt"/>
              </a:defRPr>
            </a:lvl3pPr>
            <a:lvl4pPr marL="800080" indent="0">
              <a:lnSpc>
                <a:spcPct val="100000"/>
              </a:lnSpc>
              <a:buNone/>
              <a:defRPr i="1">
                <a:latin typeface="+mn-lt"/>
              </a:defRPr>
            </a:lvl4pPr>
            <a:lvl5pPr marL="1085823" indent="0">
              <a:lnSpc>
                <a:spcPct val="100000"/>
              </a:lnSpc>
              <a:buNone/>
              <a:defRPr i="1">
                <a:latin typeface="+mn-lt"/>
              </a:defRPr>
            </a:lvl5pPr>
          </a:lstStyle>
          <a:p>
            <a:pPr lvl="0"/>
            <a:r>
              <a:rPr lang="en-US" dirty="0"/>
              <a:t>Optional Subhead here</a:t>
            </a:r>
          </a:p>
        </p:txBody>
      </p:sp>
    </p:spTree>
    <p:extLst>
      <p:ext uri="{BB962C8B-B14F-4D97-AF65-F5344CB8AC3E}">
        <p14:creationId xmlns:p14="http://schemas.microsoft.com/office/powerpoint/2010/main" val="1728591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– Nav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Garamond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1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5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58.xml"/><Relationship Id="rId32" Type="http://schemas.openxmlformats.org/officeDocument/2006/relationships/slideLayout" Target="../slideLayouts/slideLayout59.xml"/><Relationship Id="rId9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33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34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ransition xmlns:p14="http://schemas.microsoft.com/office/powerpoint/2010/main"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585" y="425002"/>
            <a:ext cx="8173580" cy="611449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r>
              <a:rPr lang="en-US" dirty="0"/>
              <a:t>Slide Title Here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48153" y="6470130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endParaRPr lang="en-US" dirty="0">
              <a:solidFill>
                <a:srgbClr val="052049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272108" y="6453506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7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400"/>
            <a:fld id="{7BCC8D0D-EAEC-449D-9161-023DFF90F2E2}" type="slidenum">
              <a:rPr lang="en-US" smtClean="0">
                <a:solidFill>
                  <a:srgbClr val="052049"/>
                </a:solidFill>
              </a:rPr>
              <a:pPr defTabSz="914400"/>
              <a:t>‹#›</a:t>
            </a:fld>
            <a:endParaRPr lang="en-US" dirty="0">
              <a:solidFill>
                <a:srgbClr val="052049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277813" y="6250080"/>
            <a:ext cx="8595360" cy="0"/>
          </a:xfrm>
          <a:prstGeom prst="line">
            <a:avLst/>
          </a:prstGeom>
          <a:noFill/>
          <a:ln w="317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Placeholder 3"/>
          <p:cNvSpPr>
            <a:spLocks noGrp="1"/>
          </p:cNvSpPr>
          <p:nvPr>
            <p:ph type="body" idx="1"/>
          </p:nvPr>
        </p:nvSpPr>
        <p:spPr>
          <a:xfrm>
            <a:off x="459686" y="1868557"/>
            <a:ext cx="8137665" cy="39093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Freeform 77"/>
          <p:cNvSpPr>
            <a:spLocks/>
          </p:cNvSpPr>
          <p:nvPr userDrawn="1"/>
        </p:nvSpPr>
        <p:spPr bwMode="auto">
          <a:xfrm>
            <a:off x="8379861" y="6443869"/>
            <a:ext cx="481012" cy="231074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>
              <a:solidFill>
                <a:srgbClr val="052049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353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  <p:sldLayoutId id="2147483719" r:id="rId31"/>
    <p:sldLayoutId id="2147483720" r:id="rId32"/>
  </p:sldLayoutIdLst>
  <p:transition xmlns:p14="http://schemas.microsoft.com/office/powerpoint/2010/main">
    <p:fade/>
  </p:transition>
  <p:hf hdr="0" ftr="0" dt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lang="en-US" sz="2800" b="0" kern="1200" cap="none" spc="0" baseline="0" dirty="0" smtClean="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295268" indent="-295268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22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79424" indent="-284156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2000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6430" indent="-227007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tabLst/>
        <a:defRPr lang="en-US" sz="1800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28675" indent="-222245" algn="l" defTabSz="640064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5">
            <a:lumMod val="50000"/>
          </a:schemeClr>
        </a:buClr>
        <a:buSzPct val="100000"/>
        <a:buFont typeface=".AppleSystemUIFont" charset="0"/>
        <a:buChar char="-"/>
        <a:tabLst/>
        <a:defRPr lang="en-US" sz="1600" b="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12830" indent="-227007" algn="l" defTabSz="640064" rtl="0" eaLnBrk="1" latinLnBrk="0" hangingPunct="1">
        <a:lnSpc>
          <a:spcPct val="200000"/>
        </a:lnSpc>
        <a:spcBef>
          <a:spcPts val="0"/>
        </a:spcBef>
        <a:buClr>
          <a:srgbClr val="18A3AC"/>
        </a:buClr>
        <a:buSzPct val="80000"/>
        <a:buFont typeface="Wingdings" charset="2"/>
        <a:buChar char="§"/>
        <a:defRPr lang="en-US" sz="20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00605" y="4000500"/>
            <a:ext cx="5205535" cy="1665513"/>
          </a:xfrm>
        </p:spPr>
        <p:txBody>
          <a:bodyPr/>
          <a:lstStyle/>
          <a:p>
            <a:r>
              <a:rPr lang="en-US" dirty="0" smtClean="0"/>
              <a:t>Rebecca E. Graff, </a:t>
            </a:r>
            <a:r>
              <a:rPr lang="en-US" dirty="0"/>
              <a:t>ScD</a:t>
            </a:r>
          </a:p>
          <a:p>
            <a:r>
              <a:rPr lang="en-US" dirty="0" smtClean="0"/>
              <a:t>Assistant Professor, </a:t>
            </a:r>
            <a:r>
              <a:rPr lang="en-US" dirty="0"/>
              <a:t>Epidemiology &amp; </a:t>
            </a:r>
            <a:r>
              <a:rPr lang="en-US" dirty="0" smtClean="0"/>
              <a:t>Biostatistics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4276" y="1779813"/>
            <a:ext cx="5205707" cy="1244727"/>
          </a:xfrm>
        </p:spPr>
        <p:txBody>
          <a:bodyPr/>
          <a:lstStyle/>
          <a:p>
            <a:r>
              <a:rPr lang="en-US" dirty="0" smtClean="0"/>
              <a:t>Causal Inference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787889" y="3139395"/>
            <a:ext cx="5201923" cy="677627"/>
          </a:xfrm>
        </p:spPr>
        <p:txBody>
          <a:bodyPr/>
          <a:lstStyle/>
          <a:p>
            <a:r>
              <a:rPr lang="en-US" sz="2000" dirty="0"/>
              <a:t>Epidemiology 207 - Epidemiology Methods II</a:t>
            </a:r>
          </a:p>
        </p:txBody>
      </p:sp>
    </p:spTree>
    <p:extLst>
      <p:ext uri="{BB962C8B-B14F-4D97-AF65-F5344CB8AC3E}">
        <p14:creationId xmlns:p14="http://schemas.microsoft.com/office/powerpoint/2010/main" val="3753059343"/>
      </p:ext>
    </p:extLst>
  </p:cSld>
  <p:clrMapOvr>
    <a:masterClrMapping/>
  </p:clrMapOvr>
  <p:transition xmlns:p14="http://schemas.microsoft.com/office/powerpoint/2010/main" advTm="7638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1496817"/>
            <a:ext cx="6791205" cy="3780740"/>
          </a:xfrm>
        </p:spPr>
        <p:txBody>
          <a:bodyPr/>
          <a:lstStyle/>
          <a:p>
            <a:pPr lvl="0">
              <a:buClr>
                <a:srgbClr val="0093D0"/>
              </a:buClr>
            </a:pPr>
            <a:r>
              <a:rPr lang="en-US" dirty="0" err="1">
                <a:solidFill>
                  <a:srgbClr val="052049"/>
                </a:solidFill>
              </a:rPr>
              <a:t>Pr</a:t>
            </a:r>
            <a:r>
              <a:rPr lang="en-US" dirty="0" smtClean="0">
                <a:solidFill>
                  <a:srgbClr val="052049"/>
                </a:solidFill>
              </a:rPr>
              <a:t>(</a:t>
            </a:r>
            <a:r>
              <a:rPr lang="en-US" i="1" dirty="0" smtClean="0">
                <a:solidFill>
                  <a:srgbClr val="052049"/>
                </a:solidFill>
              </a:rPr>
              <a:t>L</a:t>
            </a:r>
            <a:r>
              <a:rPr lang="en-US" dirty="0" smtClean="0">
                <a:solidFill>
                  <a:srgbClr val="052049"/>
                </a:solidFill>
              </a:rPr>
              <a:t> </a:t>
            </a:r>
            <a:r>
              <a:rPr lang="en-US" dirty="0">
                <a:solidFill>
                  <a:srgbClr val="052049"/>
                </a:solidFill>
              </a:rPr>
              <a:t>= 0) = </a:t>
            </a:r>
            <a:r>
              <a:rPr lang="en-US" dirty="0" smtClean="0">
                <a:solidFill>
                  <a:srgbClr val="052049"/>
                </a:solidFill>
              </a:rPr>
              <a:t>8/20</a:t>
            </a:r>
          </a:p>
          <a:p>
            <a:pPr>
              <a:buClr>
                <a:srgbClr val="0093D0"/>
              </a:buClr>
            </a:pPr>
            <a:r>
              <a:rPr lang="en-US" dirty="0" err="1">
                <a:solidFill>
                  <a:srgbClr val="052049"/>
                </a:solidFill>
              </a:rPr>
              <a:t>Pr</a:t>
            </a:r>
            <a:r>
              <a:rPr lang="en-US" dirty="0">
                <a:solidFill>
                  <a:srgbClr val="052049"/>
                </a:solidFill>
              </a:rPr>
              <a:t>(</a:t>
            </a:r>
            <a:r>
              <a:rPr lang="en-US" i="1" dirty="0">
                <a:solidFill>
                  <a:srgbClr val="052049"/>
                </a:solidFill>
              </a:rPr>
              <a:t>L</a:t>
            </a:r>
            <a:r>
              <a:rPr lang="en-US" dirty="0">
                <a:solidFill>
                  <a:srgbClr val="052049"/>
                </a:solidFill>
              </a:rPr>
              <a:t> = </a:t>
            </a:r>
            <a:r>
              <a:rPr lang="en-US" dirty="0" smtClean="0">
                <a:solidFill>
                  <a:srgbClr val="052049"/>
                </a:solidFill>
              </a:rPr>
              <a:t>1) </a:t>
            </a:r>
            <a:r>
              <a:rPr lang="en-US" dirty="0">
                <a:solidFill>
                  <a:srgbClr val="052049"/>
                </a:solidFill>
              </a:rPr>
              <a:t>= </a:t>
            </a:r>
            <a:r>
              <a:rPr lang="en-US" dirty="0" smtClean="0">
                <a:solidFill>
                  <a:srgbClr val="052049"/>
                </a:solidFill>
              </a:rPr>
              <a:t>12/20</a:t>
            </a:r>
            <a:endParaRPr lang="en-US" dirty="0">
              <a:solidFill>
                <a:srgbClr val="052049"/>
              </a:solidFill>
            </a:endParaRPr>
          </a:p>
          <a:p>
            <a:pPr marL="0" indent="0">
              <a:buNone/>
            </a:pPr>
            <a:r>
              <a:rPr lang="en-US" dirty="0" smtClean="0"/>
              <a:t>Assuming consistency and conditional exchangeability hold:</a:t>
            </a:r>
          </a:p>
          <a:p>
            <a:r>
              <a:rPr lang="en-US" dirty="0" err="1" smtClean="0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 </a:t>
            </a:r>
            <a:r>
              <a:rPr lang="en-US" dirty="0"/>
              <a:t>= 1 | </a:t>
            </a:r>
            <a:r>
              <a:rPr lang="en-US" i="1" dirty="0"/>
              <a:t>L</a:t>
            </a:r>
            <a:r>
              <a:rPr lang="en-US" dirty="0"/>
              <a:t> = 0)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dirty="0" smtClean="0"/>
              <a:t>0, </a:t>
            </a:r>
            <a:r>
              <a:rPr lang="en-US" i="1" dirty="0"/>
              <a:t>L</a:t>
            </a:r>
            <a:r>
              <a:rPr lang="en-US" dirty="0"/>
              <a:t> = 0</a:t>
            </a:r>
            <a:r>
              <a:rPr lang="en-US" dirty="0" smtClean="0"/>
              <a:t>) = 1/4</a:t>
            </a:r>
          </a:p>
          <a:p>
            <a:r>
              <a:rPr lang="en-US" dirty="0" err="1" smtClean="0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 </a:t>
            </a:r>
            <a:r>
              <a:rPr lang="en-US" dirty="0"/>
              <a:t>= 1 | </a:t>
            </a:r>
            <a:r>
              <a:rPr lang="en-US" i="1" dirty="0"/>
              <a:t>L</a:t>
            </a:r>
            <a:r>
              <a:rPr lang="en-US" dirty="0"/>
              <a:t> = 1)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</a:t>
            </a:r>
            <a:r>
              <a:rPr lang="en-US" dirty="0" smtClean="0"/>
              <a:t>0, </a:t>
            </a:r>
            <a:r>
              <a:rPr lang="en-US" i="1" dirty="0"/>
              <a:t>L</a:t>
            </a:r>
            <a:r>
              <a:rPr lang="en-US" dirty="0"/>
              <a:t> = 1</a:t>
            </a:r>
            <a:r>
              <a:rPr lang="en-US" dirty="0" smtClean="0"/>
              <a:t>) = 2/3</a:t>
            </a:r>
          </a:p>
          <a:p>
            <a:pPr marL="285750" indent="-285750"/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i="1" dirty="0" err="1" smtClean="0"/>
              <a:t>Y</a:t>
            </a:r>
            <a:r>
              <a:rPr lang="en-US" i="1" baseline="30000" dirty="0" err="1" smtClean="0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 = 1)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0, </a:t>
            </a:r>
            <a:r>
              <a:rPr lang="en-US" i="1" dirty="0"/>
              <a:t>L</a:t>
            </a:r>
            <a:r>
              <a:rPr lang="en-US" dirty="0"/>
              <a:t> = 0</a:t>
            </a:r>
            <a:r>
              <a:rPr lang="en-US" dirty="0" smtClean="0"/>
              <a:t>) * </a:t>
            </a:r>
            <a:r>
              <a:rPr lang="en-US" dirty="0" err="1" smtClean="0"/>
              <a:t>Pr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 = 0) + </a:t>
            </a:r>
          </a:p>
          <a:p>
            <a:pPr marL="0" indent="0">
              <a:buNone/>
            </a:pPr>
            <a:r>
              <a:rPr lang="en-US" dirty="0" smtClean="0"/>
              <a:t> 			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Y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0, </a:t>
            </a:r>
            <a:r>
              <a:rPr lang="en-US" i="1" dirty="0"/>
              <a:t>L</a:t>
            </a:r>
            <a:r>
              <a:rPr lang="en-US" dirty="0"/>
              <a:t> = 1</a:t>
            </a:r>
            <a:r>
              <a:rPr lang="en-US" dirty="0" smtClean="0"/>
              <a:t>) </a:t>
            </a:r>
            <a:r>
              <a:rPr lang="en-US" dirty="0"/>
              <a:t>*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/>
              <a:t>L</a:t>
            </a:r>
            <a:r>
              <a:rPr lang="en-US" dirty="0"/>
              <a:t> = </a:t>
            </a:r>
            <a:r>
              <a:rPr lang="en-US" dirty="0" smtClean="0"/>
              <a:t>1)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	       = (1/4) * (8/20) + (2/3) * (12/20)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  = 0.5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Standardized Risk in the Unexposed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2</a:t>
            </a:fld>
            <a:endParaRPr lang="en-US" dirty="0">
              <a:solidFill>
                <a:srgbClr val="052049"/>
              </a:solidFill>
            </a:endParaRPr>
          </a:p>
        </p:txBody>
      </p:sp>
      <p:pic>
        <p:nvPicPr>
          <p:cNvPr id="7" name="Picture 6" descr="Screen Shot 2019-12-19 at 3.26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915" y="216027"/>
            <a:ext cx="1602926" cy="346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455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9686" y="2073675"/>
            <a:ext cx="8334631" cy="3203881"/>
          </a:xfrm>
        </p:spPr>
        <p:txBody>
          <a:bodyPr/>
          <a:lstStyle/>
          <a:p>
            <a:pPr>
              <a:buClr>
                <a:srgbClr val="0093D0"/>
              </a:buClr>
            </a:pPr>
            <a:r>
              <a:rPr lang="en-US" dirty="0">
                <a:solidFill>
                  <a:srgbClr val="052049"/>
                </a:solidFill>
              </a:rPr>
              <a:t>Does exchangeability hold</a:t>
            </a:r>
            <a:r>
              <a:rPr lang="en-US" dirty="0" smtClean="0">
                <a:solidFill>
                  <a:srgbClr val="052049"/>
                </a:solidFill>
              </a:rPr>
              <a:t>?</a:t>
            </a:r>
          </a:p>
          <a:p>
            <a:pPr lvl="1">
              <a:buClr>
                <a:srgbClr val="0093D0"/>
              </a:buClr>
            </a:pPr>
            <a:r>
              <a:rPr lang="en-US" dirty="0" smtClean="0">
                <a:solidFill>
                  <a:srgbClr val="052049"/>
                </a:solidFill>
              </a:rPr>
              <a:t>No,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</a:t>
            </a:r>
            <a:r>
              <a:rPr lang="en-US" dirty="0"/>
              <a:t>=1 | A = 1) </a:t>
            </a:r>
            <a:r>
              <a:rPr lang="en-US" altLang="en-US" b="1" dirty="0" smtClean="0"/>
              <a:t>≠</a:t>
            </a:r>
            <a:r>
              <a:rPr lang="en-US" dirty="0" smtClean="0"/>
              <a:t>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/>
              <a:t>=0</a:t>
            </a:r>
            <a:r>
              <a:rPr lang="en-US" dirty="0"/>
              <a:t>=1 | A = </a:t>
            </a:r>
            <a:r>
              <a:rPr lang="en-US" dirty="0" smtClean="0"/>
              <a:t>0) and, furthermore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=1</a:t>
            </a:r>
            <a:r>
              <a:rPr lang="en-US" dirty="0" smtClean="0"/>
              <a:t>=</a:t>
            </a:r>
            <a:r>
              <a:rPr lang="en-US" dirty="0"/>
              <a:t>1 | A = 1) </a:t>
            </a:r>
            <a:r>
              <a:rPr lang="en-US" altLang="en-US" b="1" dirty="0"/>
              <a:t>≠</a:t>
            </a:r>
            <a:r>
              <a:rPr lang="en-US" dirty="0"/>
              <a:t>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i="1" baseline="30000" dirty="0" smtClean="0"/>
              <a:t>=1</a:t>
            </a:r>
            <a:r>
              <a:rPr lang="en-US" dirty="0" smtClean="0"/>
              <a:t>=</a:t>
            </a:r>
            <a:r>
              <a:rPr lang="en-US" dirty="0"/>
              <a:t>1 | A = 0)</a:t>
            </a:r>
            <a:endParaRPr lang="en-US" dirty="0">
              <a:solidFill>
                <a:srgbClr val="052049"/>
              </a:solidFill>
            </a:endParaRPr>
          </a:p>
          <a:p>
            <a:pPr>
              <a:buClr>
                <a:srgbClr val="0093D0"/>
              </a:buClr>
            </a:pPr>
            <a:r>
              <a:rPr lang="en-US" dirty="0">
                <a:solidFill>
                  <a:srgbClr val="052049"/>
                </a:solidFill>
              </a:rPr>
              <a:t>Does conditional exchangeability given L hold</a:t>
            </a:r>
            <a:r>
              <a:rPr lang="en-US" dirty="0" smtClean="0">
                <a:solidFill>
                  <a:srgbClr val="052049"/>
                </a:solidFill>
              </a:rPr>
              <a:t>?</a:t>
            </a:r>
          </a:p>
          <a:p>
            <a:pPr lvl="1">
              <a:buClr>
                <a:srgbClr val="0093D0"/>
              </a:buClr>
            </a:pPr>
            <a:r>
              <a:rPr lang="en-US" dirty="0" smtClean="0">
                <a:solidFill>
                  <a:srgbClr val="052049"/>
                </a:solidFill>
              </a:rPr>
              <a:t>Yes,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1, </a:t>
            </a:r>
            <a:r>
              <a:rPr lang="en-US" i="1" dirty="0"/>
              <a:t>L</a:t>
            </a:r>
            <a:r>
              <a:rPr lang="en-US" dirty="0"/>
              <a:t> = </a:t>
            </a:r>
            <a:r>
              <a:rPr lang="en-US" i="1" dirty="0"/>
              <a:t>l</a:t>
            </a:r>
            <a:r>
              <a:rPr lang="en-US" dirty="0"/>
              <a:t>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dirty="0"/>
              <a:t> = 1 | </a:t>
            </a:r>
            <a:r>
              <a:rPr lang="en-US" i="1" dirty="0"/>
              <a:t>A</a:t>
            </a:r>
            <a:r>
              <a:rPr lang="en-US" dirty="0"/>
              <a:t> = 0, </a:t>
            </a:r>
            <a:r>
              <a:rPr lang="en-US" i="1" dirty="0"/>
              <a:t>L </a:t>
            </a:r>
            <a:r>
              <a:rPr lang="en-US" dirty="0"/>
              <a:t>=</a:t>
            </a:r>
            <a:r>
              <a:rPr lang="en-US" i="1" dirty="0"/>
              <a:t> l</a:t>
            </a:r>
            <a:r>
              <a:rPr lang="en-US" dirty="0" smtClean="0"/>
              <a:t>) for all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l</a:t>
            </a:r>
            <a:endParaRPr lang="en-US" i="1" dirty="0">
              <a:solidFill>
                <a:srgbClr val="052049"/>
              </a:solidFill>
            </a:endParaRPr>
          </a:p>
          <a:p>
            <a:pPr>
              <a:buClr>
                <a:srgbClr val="0093D0"/>
              </a:buClr>
            </a:pPr>
            <a:r>
              <a:rPr lang="en-US" dirty="0">
                <a:solidFill>
                  <a:srgbClr val="052049"/>
                </a:solidFill>
              </a:rPr>
              <a:t>Is there a null average causal effect of A on Y</a:t>
            </a:r>
            <a:r>
              <a:rPr lang="en-US" dirty="0" smtClean="0">
                <a:solidFill>
                  <a:srgbClr val="052049"/>
                </a:solidFill>
              </a:rPr>
              <a:t>?</a:t>
            </a:r>
          </a:p>
          <a:p>
            <a:pPr lvl="1">
              <a:buClr>
                <a:srgbClr val="0093D0"/>
              </a:buClr>
            </a:pPr>
            <a:r>
              <a:rPr lang="en-US" dirty="0" smtClean="0">
                <a:solidFill>
                  <a:srgbClr val="052049"/>
                </a:solidFill>
              </a:rPr>
              <a:t>Yes,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 smtClean="0"/>
              <a:t>=1</a:t>
            </a:r>
            <a:r>
              <a:rPr lang="en-US" dirty="0" smtClean="0"/>
              <a:t> </a:t>
            </a:r>
            <a:r>
              <a:rPr lang="en-US" dirty="0"/>
              <a:t>= 1</a:t>
            </a:r>
            <a:r>
              <a:rPr lang="en-US" dirty="0" smtClean="0"/>
              <a:t>) = </a:t>
            </a:r>
            <a:r>
              <a:rPr lang="en-US" dirty="0" err="1"/>
              <a:t>Pr</a:t>
            </a:r>
            <a:r>
              <a:rPr lang="en-US" dirty="0"/>
              <a:t>(</a:t>
            </a:r>
            <a:r>
              <a:rPr lang="en-US" i="1" dirty="0" err="1"/>
              <a:t>Y</a:t>
            </a:r>
            <a:r>
              <a:rPr lang="en-US" i="1" baseline="30000" dirty="0" err="1"/>
              <a:t>a</a:t>
            </a:r>
            <a:r>
              <a:rPr lang="en-US" baseline="30000" dirty="0" smtClean="0"/>
              <a:t>=0</a:t>
            </a:r>
            <a:r>
              <a:rPr lang="en-US" dirty="0" smtClean="0"/>
              <a:t> </a:t>
            </a:r>
            <a:r>
              <a:rPr lang="en-US" dirty="0"/>
              <a:t>= 1</a:t>
            </a:r>
            <a:r>
              <a:rPr lang="en-US" dirty="0" smtClean="0"/>
              <a:t>)</a:t>
            </a:r>
            <a:endParaRPr lang="en-US" dirty="0">
              <a:solidFill>
                <a:srgbClr val="052049"/>
              </a:solidFill>
            </a:endParaRPr>
          </a:p>
          <a:p>
            <a:pPr>
              <a:buClr>
                <a:srgbClr val="0093D0"/>
              </a:buClr>
            </a:pPr>
            <a:r>
              <a:rPr lang="en-US" dirty="0">
                <a:solidFill>
                  <a:srgbClr val="052049"/>
                </a:solidFill>
              </a:rPr>
              <a:t>Is there a null association between A and Y</a:t>
            </a:r>
            <a:r>
              <a:rPr lang="en-US" dirty="0" smtClean="0">
                <a:solidFill>
                  <a:srgbClr val="052049"/>
                </a:solidFill>
              </a:rPr>
              <a:t>?</a:t>
            </a:r>
          </a:p>
          <a:p>
            <a:pPr lvl="1">
              <a:buClr>
                <a:srgbClr val="0093D0"/>
              </a:buClr>
            </a:pPr>
            <a:r>
              <a:rPr lang="en-US" dirty="0" smtClean="0">
                <a:solidFill>
                  <a:srgbClr val="052049"/>
                </a:solidFill>
              </a:rPr>
              <a:t>No, </a:t>
            </a:r>
            <a:r>
              <a:rPr lang="en-US" dirty="0" err="1" smtClean="0">
                <a:solidFill>
                  <a:srgbClr val="052049"/>
                </a:solidFill>
              </a:rPr>
              <a:t>Pr</a:t>
            </a:r>
            <a:r>
              <a:rPr lang="en-US" dirty="0" smtClean="0">
                <a:solidFill>
                  <a:srgbClr val="052049"/>
                </a:solidFill>
              </a:rPr>
              <a:t>(</a:t>
            </a:r>
            <a:r>
              <a:rPr lang="en-US" i="1" dirty="0" smtClean="0">
                <a:solidFill>
                  <a:srgbClr val="052049"/>
                </a:solidFill>
              </a:rPr>
              <a:t>Y</a:t>
            </a:r>
            <a:r>
              <a:rPr lang="en-US" dirty="0" smtClean="0">
                <a:solidFill>
                  <a:srgbClr val="052049"/>
                </a:solidFill>
              </a:rPr>
              <a:t> = 1 | </a:t>
            </a:r>
            <a:r>
              <a:rPr lang="en-US" i="1" dirty="0" smtClean="0">
                <a:solidFill>
                  <a:srgbClr val="052049"/>
                </a:solidFill>
              </a:rPr>
              <a:t>A</a:t>
            </a:r>
            <a:r>
              <a:rPr lang="en-US" dirty="0" smtClean="0">
                <a:solidFill>
                  <a:srgbClr val="052049"/>
                </a:solidFill>
              </a:rPr>
              <a:t> = 1) </a:t>
            </a:r>
            <a:r>
              <a:rPr lang="en-US" altLang="en-US" b="1" dirty="0" smtClean="0"/>
              <a:t>≠ </a:t>
            </a:r>
            <a:r>
              <a:rPr lang="en-US" dirty="0" err="1">
                <a:solidFill>
                  <a:srgbClr val="052049"/>
                </a:solidFill>
              </a:rPr>
              <a:t>Pr</a:t>
            </a:r>
            <a:r>
              <a:rPr lang="en-US" dirty="0">
                <a:solidFill>
                  <a:srgbClr val="052049"/>
                </a:solidFill>
              </a:rPr>
              <a:t>(</a:t>
            </a:r>
            <a:r>
              <a:rPr lang="en-US" i="1" dirty="0">
                <a:solidFill>
                  <a:srgbClr val="052049"/>
                </a:solidFill>
              </a:rPr>
              <a:t>Y</a:t>
            </a:r>
            <a:r>
              <a:rPr lang="en-US" dirty="0">
                <a:solidFill>
                  <a:srgbClr val="052049"/>
                </a:solidFill>
              </a:rPr>
              <a:t> = 1 | </a:t>
            </a:r>
            <a:r>
              <a:rPr lang="en-US" i="1" dirty="0">
                <a:solidFill>
                  <a:srgbClr val="052049"/>
                </a:solidFill>
              </a:rPr>
              <a:t>A</a:t>
            </a:r>
            <a:r>
              <a:rPr lang="en-US" dirty="0">
                <a:solidFill>
                  <a:srgbClr val="052049"/>
                </a:solidFill>
              </a:rPr>
              <a:t> = </a:t>
            </a:r>
            <a:r>
              <a:rPr lang="en-US" dirty="0" smtClean="0">
                <a:solidFill>
                  <a:srgbClr val="052049"/>
                </a:solidFill>
              </a:rPr>
              <a:t>0)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3585" y="885368"/>
            <a:ext cx="8173580" cy="611449"/>
          </a:xfrm>
        </p:spPr>
        <p:txBody>
          <a:bodyPr/>
          <a:lstStyle/>
          <a:p>
            <a:r>
              <a:rPr lang="en-US" dirty="0" smtClean="0"/>
              <a:t>Questions about Our Conditionally Randomized Experiment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3</a:t>
            </a:fld>
            <a:endParaRPr lang="en-US" dirty="0">
              <a:solidFill>
                <a:srgbClr val="0520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17309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Probability Weights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4</a:t>
            </a:fld>
            <a:endParaRPr lang="en-US" dirty="0">
              <a:solidFill>
                <a:srgbClr val="052049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956902"/>
              </p:ext>
            </p:extLst>
          </p:nvPr>
        </p:nvGraphicFramePr>
        <p:xfrm>
          <a:off x="460375" y="2004141"/>
          <a:ext cx="378405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810"/>
                <a:gridCol w="756810"/>
                <a:gridCol w="756810"/>
                <a:gridCol w="756810"/>
                <a:gridCol w="75681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 = 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 = 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 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 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 = 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 = 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085635"/>
              </p:ext>
            </p:extLst>
          </p:nvPr>
        </p:nvGraphicFramePr>
        <p:xfrm>
          <a:off x="453584" y="4239239"/>
          <a:ext cx="8372887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5603"/>
                <a:gridCol w="2143104"/>
                <a:gridCol w="2143104"/>
                <a:gridCol w="1565538"/>
                <a:gridCol w="156553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 = 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 = 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 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 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 = 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/ 0.75 = 1.33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r>
                        <a:rPr lang="en-US" baseline="0" dirty="0" smtClean="0"/>
                        <a:t> / 0.75 = 1.33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/ 0.5 =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/ 0.5 = 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 = 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/ 0.25 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/ 0.25 =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/ 0.5 =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/ 0.5 = 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Content Placeholder 5"/>
          <p:cNvSpPr txBox="1">
            <a:spLocks/>
          </p:cNvSpPr>
          <p:nvPr/>
        </p:nvSpPr>
        <p:spPr>
          <a:xfrm>
            <a:off x="459686" y="1496817"/>
            <a:ext cx="8160689" cy="166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3D0"/>
              </a:buClr>
              <a:buNone/>
            </a:pPr>
            <a:r>
              <a:rPr lang="en-US" dirty="0" smtClean="0">
                <a:solidFill>
                  <a:srgbClr val="052049"/>
                </a:solidFill>
              </a:rPr>
              <a:t>Original Data:   	  		    </a:t>
            </a:r>
          </a:p>
          <a:p>
            <a:pPr marL="0" indent="0">
              <a:spcAft>
                <a:spcPts val="0"/>
              </a:spcAft>
              <a:buClr>
                <a:srgbClr val="0093D0"/>
              </a:buClr>
              <a:buNone/>
            </a:pPr>
            <a:r>
              <a:rPr lang="en-US" sz="1600" dirty="0">
                <a:solidFill>
                  <a:srgbClr val="052049"/>
                </a:solidFill>
              </a:rPr>
              <a:t>	</a:t>
            </a:r>
            <a:r>
              <a:rPr lang="en-US" sz="1600" dirty="0" smtClean="0">
                <a:solidFill>
                  <a:srgbClr val="052049"/>
                </a:solidFill>
              </a:rPr>
              <a:t>					      </a:t>
            </a:r>
            <a:r>
              <a:rPr lang="en-US" sz="1600" dirty="0" err="1" smtClean="0">
                <a:solidFill>
                  <a:srgbClr val="052049"/>
                </a:solidFill>
              </a:rPr>
              <a:t>Pr</a:t>
            </a:r>
            <a:r>
              <a:rPr lang="en-US" sz="1600" dirty="0" smtClean="0">
                <a:solidFill>
                  <a:srgbClr val="052049"/>
                </a:solidFill>
              </a:rPr>
              <a:t>(</a:t>
            </a:r>
            <a:r>
              <a:rPr lang="en-US" sz="1600" i="1" dirty="0" smtClean="0">
                <a:solidFill>
                  <a:srgbClr val="052049"/>
                </a:solidFill>
              </a:rPr>
              <a:t>A</a:t>
            </a:r>
            <a:r>
              <a:rPr lang="en-US" sz="1600" dirty="0" smtClean="0">
                <a:solidFill>
                  <a:srgbClr val="052049"/>
                </a:solidFill>
              </a:rPr>
              <a:t> = 1 | </a:t>
            </a:r>
            <a:r>
              <a:rPr lang="en-US" sz="1600" i="1" dirty="0" smtClean="0">
                <a:solidFill>
                  <a:srgbClr val="052049"/>
                </a:solidFill>
              </a:rPr>
              <a:t>L</a:t>
            </a:r>
            <a:r>
              <a:rPr lang="en-US" sz="1600" dirty="0" smtClean="0">
                <a:solidFill>
                  <a:srgbClr val="052049"/>
                </a:solidFill>
              </a:rPr>
              <a:t> = 1) = (6+3)/</a:t>
            </a:r>
            <a:r>
              <a:rPr lang="en-US" sz="1600" dirty="0">
                <a:solidFill>
                  <a:srgbClr val="052049"/>
                </a:solidFill>
              </a:rPr>
              <a:t>(6+</a:t>
            </a:r>
            <a:r>
              <a:rPr lang="en-US" sz="1600" dirty="0" smtClean="0">
                <a:solidFill>
                  <a:srgbClr val="052049"/>
                </a:solidFill>
              </a:rPr>
              <a:t>3+2+1) = 0.75</a:t>
            </a:r>
          </a:p>
          <a:p>
            <a:pPr marL="0" lvl="0" indent="0" defTabSz="457200">
              <a:spcAft>
                <a:spcPts val="0"/>
              </a:spcAft>
              <a:buClr>
                <a:srgbClr val="0093D0"/>
              </a:buClr>
              <a:buSzTx/>
              <a:buNone/>
            </a:pPr>
            <a:r>
              <a:rPr lang="en-US" sz="1600" dirty="0" smtClean="0">
                <a:solidFill>
                  <a:srgbClr val="052049"/>
                </a:solidFill>
              </a:rPr>
              <a:t>									 </a:t>
            </a:r>
            <a:r>
              <a:rPr lang="en-US" sz="1600" dirty="0" err="1" smtClean="0">
                <a:solidFill>
                  <a:srgbClr val="052049"/>
                </a:solidFill>
              </a:rPr>
              <a:t>Pr</a:t>
            </a:r>
            <a:r>
              <a:rPr lang="en-US" sz="1600" dirty="0">
                <a:solidFill>
                  <a:srgbClr val="052049"/>
                </a:solidFill>
              </a:rPr>
              <a:t>(</a:t>
            </a:r>
            <a:r>
              <a:rPr lang="en-US" sz="1600" i="1" dirty="0">
                <a:solidFill>
                  <a:srgbClr val="052049"/>
                </a:solidFill>
              </a:rPr>
              <a:t>A</a:t>
            </a:r>
            <a:r>
              <a:rPr lang="en-US" sz="1600" dirty="0">
                <a:solidFill>
                  <a:srgbClr val="052049"/>
                </a:solidFill>
              </a:rPr>
              <a:t> = </a:t>
            </a:r>
            <a:r>
              <a:rPr lang="en-US" sz="1600" dirty="0" smtClean="0">
                <a:solidFill>
                  <a:srgbClr val="052049"/>
                </a:solidFill>
              </a:rPr>
              <a:t>0 </a:t>
            </a:r>
            <a:r>
              <a:rPr lang="en-US" sz="1600" dirty="0">
                <a:solidFill>
                  <a:srgbClr val="052049"/>
                </a:solidFill>
              </a:rPr>
              <a:t>| </a:t>
            </a:r>
            <a:r>
              <a:rPr lang="en-US" sz="1600" i="1" dirty="0">
                <a:solidFill>
                  <a:srgbClr val="052049"/>
                </a:solidFill>
              </a:rPr>
              <a:t>L</a:t>
            </a:r>
            <a:r>
              <a:rPr lang="en-US" sz="1600" dirty="0">
                <a:solidFill>
                  <a:srgbClr val="052049"/>
                </a:solidFill>
              </a:rPr>
              <a:t> = 1) = </a:t>
            </a:r>
            <a:r>
              <a:rPr lang="en-US" sz="1600" dirty="0" smtClean="0">
                <a:solidFill>
                  <a:srgbClr val="052049"/>
                </a:solidFill>
              </a:rPr>
              <a:t>(2+1)</a:t>
            </a:r>
            <a:r>
              <a:rPr lang="en-US" sz="1600" dirty="0">
                <a:solidFill>
                  <a:srgbClr val="052049"/>
                </a:solidFill>
              </a:rPr>
              <a:t>/(6+3+2+1) = </a:t>
            </a:r>
            <a:r>
              <a:rPr lang="en-US" sz="1600" dirty="0" smtClean="0">
                <a:solidFill>
                  <a:srgbClr val="052049"/>
                </a:solidFill>
              </a:rPr>
              <a:t>0.25</a:t>
            </a:r>
            <a:endParaRPr lang="en-US" dirty="0">
              <a:solidFill>
                <a:srgbClr val="052049"/>
              </a:solidFill>
            </a:endParaRPr>
          </a:p>
          <a:p>
            <a:pPr marL="0" lvl="0" indent="0" defTabSz="457200">
              <a:spcAft>
                <a:spcPts val="0"/>
              </a:spcAft>
              <a:buClr>
                <a:srgbClr val="0093D0"/>
              </a:buClr>
              <a:buSzTx/>
              <a:buNone/>
            </a:pPr>
            <a:r>
              <a:rPr lang="en-US" sz="1600" dirty="0">
                <a:solidFill>
                  <a:srgbClr val="052049"/>
                </a:solidFill>
              </a:rPr>
              <a:t>									 </a:t>
            </a:r>
            <a:r>
              <a:rPr lang="en-US" sz="1600" dirty="0" err="1">
                <a:solidFill>
                  <a:srgbClr val="052049"/>
                </a:solidFill>
              </a:rPr>
              <a:t>Pr</a:t>
            </a:r>
            <a:r>
              <a:rPr lang="en-US" sz="1600" dirty="0">
                <a:solidFill>
                  <a:srgbClr val="052049"/>
                </a:solidFill>
              </a:rPr>
              <a:t>(</a:t>
            </a:r>
            <a:r>
              <a:rPr lang="en-US" sz="1600" i="1" dirty="0">
                <a:solidFill>
                  <a:srgbClr val="052049"/>
                </a:solidFill>
              </a:rPr>
              <a:t>A</a:t>
            </a:r>
            <a:r>
              <a:rPr lang="en-US" sz="1600" dirty="0">
                <a:solidFill>
                  <a:srgbClr val="052049"/>
                </a:solidFill>
              </a:rPr>
              <a:t> = </a:t>
            </a:r>
            <a:r>
              <a:rPr lang="en-US" sz="1600" dirty="0" smtClean="0">
                <a:solidFill>
                  <a:srgbClr val="052049"/>
                </a:solidFill>
              </a:rPr>
              <a:t>1 </a:t>
            </a:r>
            <a:r>
              <a:rPr lang="en-US" sz="1600" dirty="0">
                <a:solidFill>
                  <a:srgbClr val="052049"/>
                </a:solidFill>
              </a:rPr>
              <a:t>| </a:t>
            </a:r>
            <a:r>
              <a:rPr lang="en-US" sz="1600" i="1" dirty="0">
                <a:solidFill>
                  <a:srgbClr val="052049"/>
                </a:solidFill>
              </a:rPr>
              <a:t>L</a:t>
            </a:r>
            <a:r>
              <a:rPr lang="en-US" sz="1600" dirty="0">
                <a:solidFill>
                  <a:srgbClr val="052049"/>
                </a:solidFill>
              </a:rPr>
              <a:t> = </a:t>
            </a:r>
            <a:r>
              <a:rPr lang="en-US" sz="1600" dirty="0" smtClean="0">
                <a:solidFill>
                  <a:srgbClr val="052049"/>
                </a:solidFill>
              </a:rPr>
              <a:t>0) </a:t>
            </a:r>
            <a:r>
              <a:rPr lang="en-US" sz="1600" dirty="0">
                <a:solidFill>
                  <a:srgbClr val="052049"/>
                </a:solidFill>
              </a:rPr>
              <a:t>= </a:t>
            </a:r>
            <a:r>
              <a:rPr lang="en-US" sz="1600" dirty="0" smtClean="0">
                <a:solidFill>
                  <a:srgbClr val="052049"/>
                </a:solidFill>
              </a:rPr>
              <a:t>(1+3)</a:t>
            </a:r>
            <a:r>
              <a:rPr lang="en-US" sz="1600" dirty="0">
                <a:solidFill>
                  <a:srgbClr val="052049"/>
                </a:solidFill>
              </a:rPr>
              <a:t>/</a:t>
            </a:r>
            <a:r>
              <a:rPr lang="en-US" sz="1600" dirty="0" smtClean="0">
                <a:solidFill>
                  <a:srgbClr val="052049"/>
                </a:solidFill>
              </a:rPr>
              <a:t>(1+</a:t>
            </a:r>
            <a:r>
              <a:rPr lang="en-US" sz="1600" dirty="0">
                <a:solidFill>
                  <a:srgbClr val="052049"/>
                </a:solidFill>
              </a:rPr>
              <a:t>3</a:t>
            </a:r>
            <a:r>
              <a:rPr lang="en-US" sz="1600" dirty="0" smtClean="0">
                <a:solidFill>
                  <a:srgbClr val="052049"/>
                </a:solidFill>
              </a:rPr>
              <a:t>+1+3) </a:t>
            </a:r>
            <a:r>
              <a:rPr lang="en-US" sz="1600" dirty="0">
                <a:solidFill>
                  <a:srgbClr val="052049"/>
                </a:solidFill>
              </a:rPr>
              <a:t>= </a:t>
            </a:r>
            <a:r>
              <a:rPr lang="en-US" sz="1600" dirty="0" smtClean="0">
                <a:solidFill>
                  <a:srgbClr val="052049"/>
                </a:solidFill>
              </a:rPr>
              <a:t>0.5</a:t>
            </a:r>
          </a:p>
          <a:p>
            <a:pPr marL="0" lvl="0" indent="0" defTabSz="457200">
              <a:spcAft>
                <a:spcPts val="0"/>
              </a:spcAft>
              <a:buClr>
                <a:srgbClr val="0093D0"/>
              </a:buClr>
              <a:buSzTx/>
              <a:buNone/>
            </a:pPr>
            <a:r>
              <a:rPr lang="en-US" sz="1600" dirty="0">
                <a:solidFill>
                  <a:srgbClr val="052049"/>
                </a:solidFill>
              </a:rPr>
              <a:t>									 </a:t>
            </a:r>
            <a:r>
              <a:rPr lang="en-US" sz="1600" dirty="0" err="1">
                <a:solidFill>
                  <a:srgbClr val="052049"/>
                </a:solidFill>
              </a:rPr>
              <a:t>Pr</a:t>
            </a:r>
            <a:r>
              <a:rPr lang="en-US" sz="1600" dirty="0">
                <a:solidFill>
                  <a:srgbClr val="052049"/>
                </a:solidFill>
              </a:rPr>
              <a:t>(</a:t>
            </a:r>
            <a:r>
              <a:rPr lang="en-US" sz="1600" i="1" dirty="0">
                <a:solidFill>
                  <a:srgbClr val="052049"/>
                </a:solidFill>
              </a:rPr>
              <a:t>A</a:t>
            </a:r>
            <a:r>
              <a:rPr lang="en-US" sz="1600" dirty="0">
                <a:solidFill>
                  <a:srgbClr val="052049"/>
                </a:solidFill>
              </a:rPr>
              <a:t> = 1 | </a:t>
            </a:r>
            <a:r>
              <a:rPr lang="en-US" sz="1600" i="1" dirty="0">
                <a:solidFill>
                  <a:srgbClr val="052049"/>
                </a:solidFill>
              </a:rPr>
              <a:t>L</a:t>
            </a:r>
            <a:r>
              <a:rPr lang="en-US" sz="1600" dirty="0">
                <a:solidFill>
                  <a:srgbClr val="052049"/>
                </a:solidFill>
              </a:rPr>
              <a:t> = 0) = (1+3)/(1+3+1+3) = 0.5</a:t>
            </a:r>
          </a:p>
          <a:p>
            <a:pPr marL="0" lvl="0" indent="0" defTabSz="457200">
              <a:spcAft>
                <a:spcPts val="0"/>
              </a:spcAft>
              <a:buClr>
                <a:srgbClr val="0093D0"/>
              </a:buClr>
              <a:buSzTx/>
              <a:buNone/>
            </a:pPr>
            <a:endParaRPr lang="en-US" dirty="0">
              <a:solidFill>
                <a:srgbClr val="052049"/>
              </a:solidFill>
            </a:endParaRPr>
          </a:p>
          <a:p>
            <a:pPr marL="0" indent="0">
              <a:buClr>
                <a:srgbClr val="0093D0"/>
              </a:buClr>
              <a:buNone/>
            </a:pPr>
            <a:endParaRPr lang="en-US" sz="3000" dirty="0" smtClean="0">
              <a:solidFill>
                <a:srgbClr val="052049"/>
              </a:solidFill>
            </a:endParaRPr>
          </a:p>
          <a:p>
            <a:pPr marL="0" indent="0">
              <a:buClr>
                <a:srgbClr val="0093D0"/>
              </a:buClr>
              <a:buNone/>
            </a:pPr>
            <a:r>
              <a:rPr lang="en-US" dirty="0" smtClean="0">
                <a:solidFill>
                  <a:srgbClr val="052049"/>
                </a:solidFill>
              </a:rPr>
              <a:t>Inverse Probability Weights: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215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the </a:t>
            </a:r>
            <a:r>
              <a:rPr lang="en-US" dirty="0" err="1" smtClean="0"/>
              <a:t>Pseudopopulation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BCC8D0D-EAEC-449D-9161-023DFF90F2E2}" type="slidenum">
              <a:rPr lang="en-US" smtClean="0">
                <a:solidFill>
                  <a:srgbClr val="052049"/>
                </a:solidFill>
              </a:rPr>
              <a:pPr/>
              <a:t>5</a:t>
            </a:fld>
            <a:endParaRPr lang="en-US" dirty="0">
              <a:solidFill>
                <a:srgbClr val="052049"/>
              </a:solidFill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1480892"/>
              </p:ext>
            </p:extLst>
          </p:nvPr>
        </p:nvGraphicFramePr>
        <p:xfrm>
          <a:off x="453585" y="1988738"/>
          <a:ext cx="817358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56"/>
                <a:gridCol w="2092089"/>
                <a:gridCol w="2092089"/>
                <a:gridCol w="1528273"/>
                <a:gridCol w="152827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 = 1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 = 0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 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 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 = 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6*1.33 =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3*1.33 =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1*2 =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3*2</a:t>
                      </a:r>
                      <a:r>
                        <a:rPr lang="en-US" baseline="0" dirty="0" smtClean="0"/>
                        <a:t> = 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 = 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2*4 = 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1*4 =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1*2 =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3*2</a:t>
                      </a:r>
                      <a:r>
                        <a:rPr lang="en-US" baseline="0" dirty="0" smtClean="0"/>
                        <a:t> = 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ontent Placeholder 5"/>
          <p:cNvSpPr txBox="1">
            <a:spLocks/>
          </p:cNvSpPr>
          <p:nvPr/>
        </p:nvSpPr>
        <p:spPr>
          <a:xfrm>
            <a:off x="459686" y="1496817"/>
            <a:ext cx="8160689" cy="16699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95268" indent="-295268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2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9424" indent="-284156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30" indent="-227007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charset="2"/>
              <a:buChar char="§"/>
              <a:tabLst/>
              <a:defRPr lang="en-US" sz="1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75" indent="-222245" algn="l" defTabSz="64006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5">
                  <a:lumMod val="50000"/>
                </a:schemeClr>
              </a:buClr>
              <a:buSzPct val="100000"/>
              <a:buFont typeface=".AppleSystemUIFont" charset="0"/>
              <a:buChar char="-"/>
              <a:tabLst/>
              <a:defRPr lang="en-US" sz="16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12830" indent="-227007" algn="l" defTabSz="640064" rtl="0" eaLnBrk="1" latinLnBrk="0" hangingPunct="1">
              <a:lnSpc>
                <a:spcPct val="200000"/>
              </a:lnSpc>
              <a:spcBef>
                <a:spcPts val="0"/>
              </a:spcBef>
              <a:buClr>
                <a:srgbClr val="18A3AC"/>
              </a:buClr>
              <a:buSzPct val="80000"/>
              <a:buFont typeface="Wingdings" charset="2"/>
              <a:buChar char="§"/>
              <a:defRPr lang="en-US" sz="20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3D0"/>
              </a:buClr>
              <a:buNone/>
            </a:pPr>
            <a:r>
              <a:rPr lang="en-US" dirty="0" smtClean="0">
                <a:solidFill>
                  <a:srgbClr val="052049"/>
                </a:solidFill>
              </a:rPr>
              <a:t>Application of Inverse Probability Weights:</a:t>
            </a:r>
          </a:p>
          <a:p>
            <a:pPr marL="0" indent="0">
              <a:buClr>
                <a:srgbClr val="0093D0"/>
              </a:buClr>
              <a:buNone/>
            </a:pPr>
            <a:endParaRPr lang="en-US" sz="3000" dirty="0">
              <a:solidFill>
                <a:srgbClr val="052049"/>
              </a:solidFill>
            </a:endParaRPr>
          </a:p>
          <a:p>
            <a:pPr marL="0" indent="0">
              <a:buClr>
                <a:srgbClr val="0093D0"/>
              </a:buClr>
              <a:buNone/>
            </a:pPr>
            <a:endParaRPr lang="en-US" sz="3000" dirty="0" smtClean="0">
              <a:solidFill>
                <a:srgbClr val="052049"/>
              </a:solidFill>
            </a:endParaRPr>
          </a:p>
          <a:p>
            <a:pPr marL="0" indent="0">
              <a:buClr>
                <a:srgbClr val="0093D0"/>
              </a:buClr>
              <a:buNone/>
            </a:pPr>
            <a:endParaRPr lang="en-US" sz="3000" dirty="0" smtClean="0">
              <a:solidFill>
                <a:srgbClr val="052049"/>
              </a:solidFill>
            </a:endParaRPr>
          </a:p>
          <a:p>
            <a:pPr marL="0" indent="0">
              <a:buClr>
                <a:srgbClr val="0093D0"/>
              </a:buClr>
              <a:buNone/>
            </a:pPr>
            <a:endParaRPr lang="en-US" dirty="0" smtClean="0">
              <a:solidFill>
                <a:srgbClr val="052049"/>
              </a:solidFill>
            </a:endParaRPr>
          </a:p>
          <a:p>
            <a:pPr marL="0" indent="0">
              <a:buClr>
                <a:srgbClr val="0093D0"/>
              </a:buClr>
              <a:buNone/>
            </a:pPr>
            <a:r>
              <a:rPr lang="en-US" dirty="0" err="1" smtClean="0">
                <a:solidFill>
                  <a:srgbClr val="052049"/>
                </a:solidFill>
              </a:rPr>
              <a:t>Pseudopopulation</a:t>
            </a:r>
            <a:r>
              <a:rPr lang="en-US" dirty="0" smtClean="0">
                <a:solidFill>
                  <a:srgbClr val="052049"/>
                </a:solidFill>
              </a:rPr>
              <a:t> (having removed the effect of </a:t>
            </a:r>
            <a:r>
              <a:rPr lang="en-US" i="1" dirty="0" smtClean="0">
                <a:solidFill>
                  <a:srgbClr val="052049"/>
                </a:solidFill>
              </a:rPr>
              <a:t>L</a:t>
            </a:r>
            <a:r>
              <a:rPr lang="en-US" dirty="0" smtClean="0">
                <a:solidFill>
                  <a:srgbClr val="052049"/>
                </a:solidFill>
              </a:rPr>
              <a:t>):</a:t>
            </a:r>
            <a:endParaRPr lang="en-US" dirty="0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982566"/>
              </p:ext>
            </p:extLst>
          </p:nvPr>
        </p:nvGraphicFramePr>
        <p:xfrm>
          <a:off x="518169" y="4488089"/>
          <a:ext cx="511703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856"/>
                <a:gridCol w="2092089"/>
                <a:gridCol w="2092089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</a:t>
                      </a:r>
                      <a:r>
                        <a:rPr lang="en-US" b="1" baseline="0" dirty="0" smtClean="0">
                          <a:solidFill>
                            <a:srgbClr val="FFFFFF"/>
                          </a:solidFill>
                        </a:rPr>
                        <a:t> 1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FF"/>
                          </a:solidFill>
                        </a:rPr>
                        <a:t>Y = 0</a:t>
                      </a:r>
                      <a:endParaRPr lang="en-US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93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 = 1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 = 0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457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ek 1 - Intro_Causal Inference_2018_Epid_II" id="{6773D6FE-AD69-2B41-A242-620BC64832FF}" vid="{0C6652C7-D0C3-B543-A998-E8F5228FF5A1}"/>
    </a:ext>
  </a:extLst>
</a:theme>
</file>

<file path=ppt/theme/theme2.xml><?xml version="1.0" encoding="utf-8"?>
<a:theme xmlns:a="http://schemas.openxmlformats.org/drawingml/2006/main" name="2_UCSF Contemporary">
  <a:themeElements>
    <a:clrScheme name="UCSF Colors">
      <a:dk1>
        <a:srgbClr val="052049"/>
      </a:dk1>
      <a:lt1>
        <a:srgbClr val="FFFFFF"/>
      </a:lt1>
      <a:dk2>
        <a:srgbClr val="052049"/>
      </a:dk2>
      <a:lt2>
        <a:srgbClr val="FFFFFF"/>
      </a:lt2>
      <a:accent1>
        <a:srgbClr val="0093D0"/>
      </a:accent1>
      <a:accent2>
        <a:srgbClr val="18A3AC"/>
      </a:accent2>
      <a:accent3>
        <a:srgbClr val="9DC23B"/>
      </a:accent3>
      <a:accent4>
        <a:srgbClr val="F58024"/>
      </a:accent4>
      <a:accent5>
        <a:srgbClr val="C7CED1"/>
      </a:accent5>
      <a:accent6>
        <a:srgbClr val="716FB3"/>
      </a:accent6>
      <a:hlink>
        <a:srgbClr val="178CCB"/>
      </a:hlink>
      <a:folHlink>
        <a:srgbClr val="5F5F5F"/>
      </a:folHlink>
    </a:clrScheme>
    <a:fontScheme name="UCSF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ek 1 - Intro_Causal Inference_2018_Epid_II" id="{6773D6FE-AD69-2B41-A242-620BC64832FF}" vid="{0C6652C7-D0C3-B543-A998-E8F5228FF5A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527</Words>
  <Application>Microsoft Macintosh PowerPoint</Application>
  <PresentationFormat>On-screen Show (4:3)</PresentationFormat>
  <Paragraphs>105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1_UCSF Contemporary</vt:lpstr>
      <vt:lpstr>2_UCSF Contemporary</vt:lpstr>
      <vt:lpstr>Causal Inference</vt:lpstr>
      <vt:lpstr>Standardized Risk in the Unexposed</vt:lpstr>
      <vt:lpstr>Questions about Our Conditionally Randomized Experiment</vt:lpstr>
      <vt:lpstr>Inverse Probability Weights</vt:lpstr>
      <vt:lpstr>Creating the Pseudopopulation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Graff</dc:creator>
  <cp:lastModifiedBy>Rebecca Graff</cp:lastModifiedBy>
  <cp:revision>58</cp:revision>
  <dcterms:created xsi:type="dcterms:W3CDTF">2020-01-23T06:17:34Z</dcterms:created>
  <dcterms:modified xsi:type="dcterms:W3CDTF">2020-01-23T07:09:46Z</dcterms:modified>
</cp:coreProperties>
</file>