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2" r:id="rId2"/>
  </p:sldMasterIdLst>
  <p:notesMasterIdLst>
    <p:notesMasterId r:id="rId49"/>
  </p:notesMasterIdLst>
  <p:handoutMasterIdLst>
    <p:handoutMasterId r:id="rId50"/>
  </p:handoutMasterIdLst>
  <p:sldIdLst>
    <p:sldId id="256" r:id="rId3"/>
    <p:sldId id="362" r:id="rId4"/>
    <p:sldId id="424" r:id="rId5"/>
    <p:sldId id="423" r:id="rId6"/>
    <p:sldId id="366" r:id="rId7"/>
    <p:sldId id="364" r:id="rId8"/>
    <p:sldId id="367" r:id="rId9"/>
    <p:sldId id="369" r:id="rId10"/>
    <p:sldId id="370" r:id="rId11"/>
    <p:sldId id="425" r:id="rId12"/>
    <p:sldId id="426" r:id="rId13"/>
    <p:sldId id="375" r:id="rId14"/>
    <p:sldId id="378" r:id="rId15"/>
    <p:sldId id="377" r:id="rId16"/>
    <p:sldId id="376" r:id="rId17"/>
    <p:sldId id="380" r:id="rId18"/>
    <p:sldId id="379" r:id="rId19"/>
    <p:sldId id="382" r:id="rId20"/>
    <p:sldId id="381" r:id="rId21"/>
    <p:sldId id="373" r:id="rId22"/>
    <p:sldId id="384" r:id="rId23"/>
    <p:sldId id="430" r:id="rId24"/>
    <p:sldId id="427" r:id="rId25"/>
    <p:sldId id="445" r:id="rId26"/>
    <p:sldId id="428" r:id="rId27"/>
    <p:sldId id="431" r:id="rId28"/>
    <p:sldId id="429" r:id="rId29"/>
    <p:sldId id="389" r:id="rId30"/>
    <p:sldId id="420" r:id="rId31"/>
    <p:sldId id="388" r:id="rId32"/>
    <p:sldId id="391" r:id="rId33"/>
    <p:sldId id="446" r:id="rId34"/>
    <p:sldId id="447" r:id="rId35"/>
    <p:sldId id="432" r:id="rId36"/>
    <p:sldId id="434" r:id="rId37"/>
    <p:sldId id="465" r:id="rId38"/>
    <p:sldId id="407" r:id="rId39"/>
    <p:sldId id="410" r:id="rId40"/>
    <p:sldId id="408" r:id="rId41"/>
    <p:sldId id="412" r:id="rId42"/>
    <p:sldId id="411" r:id="rId43"/>
    <p:sldId id="409" r:id="rId44"/>
    <p:sldId id="415" r:id="rId45"/>
    <p:sldId id="464" r:id="rId46"/>
    <p:sldId id="466" r:id="rId47"/>
    <p:sldId id="463" r:id="rId48"/>
  </p:sldIdLst>
  <p:sldSz cx="9144000" cy="6858000" type="screen4x3"/>
  <p:notesSz cx="7010400" cy="9236075"/>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5pPr>
    <a:lvl6pPr marL="2286000" algn="l" defTabSz="914400" rtl="0" eaLnBrk="1" latinLnBrk="0" hangingPunct="1">
      <a:defRPr sz="2400" kern="1200">
        <a:solidFill>
          <a:schemeClr val="tx1"/>
        </a:solidFill>
        <a:latin typeface="Times" charset="0"/>
        <a:ea typeface="ＭＳ Ｐゴシック" pitchFamily="34" charset="-128"/>
        <a:cs typeface="+mn-cs"/>
      </a:defRPr>
    </a:lvl6pPr>
    <a:lvl7pPr marL="2743200" algn="l" defTabSz="914400" rtl="0" eaLnBrk="1" latinLnBrk="0" hangingPunct="1">
      <a:defRPr sz="2400" kern="1200">
        <a:solidFill>
          <a:schemeClr val="tx1"/>
        </a:solidFill>
        <a:latin typeface="Times" charset="0"/>
        <a:ea typeface="ＭＳ Ｐゴシック" pitchFamily="34" charset="-128"/>
        <a:cs typeface="+mn-cs"/>
      </a:defRPr>
    </a:lvl7pPr>
    <a:lvl8pPr marL="3200400" algn="l" defTabSz="914400" rtl="0" eaLnBrk="1" latinLnBrk="0" hangingPunct="1">
      <a:defRPr sz="2400" kern="1200">
        <a:solidFill>
          <a:schemeClr val="tx1"/>
        </a:solidFill>
        <a:latin typeface="Times" charset="0"/>
        <a:ea typeface="ＭＳ Ｐゴシック" pitchFamily="34" charset="-128"/>
        <a:cs typeface="+mn-cs"/>
      </a:defRPr>
    </a:lvl8pPr>
    <a:lvl9pPr marL="3657600" algn="l" defTabSz="914400" rtl="0" eaLnBrk="1" latinLnBrk="0" hangingPunct="1">
      <a:defRPr sz="2400" kern="1200">
        <a:solidFill>
          <a:schemeClr val="tx1"/>
        </a:solidFill>
        <a:latin typeface="Times"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00"/>
    <a:srgbClr val="0014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2697" autoAdjust="0"/>
  </p:normalViewPr>
  <p:slideViewPr>
    <p:cSldViewPr>
      <p:cViewPr varScale="1">
        <p:scale>
          <a:sx n="114" d="100"/>
          <a:sy n="114" d="100"/>
        </p:scale>
        <p:origin x="1560"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770" y="-78"/>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handoutMaster" Target="handoutMasters/handout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037840" cy="4618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26627" name="Rectangle 3"/>
          <p:cNvSpPr>
            <a:spLocks noGrp="1" noChangeArrowheads="1"/>
          </p:cNvSpPr>
          <p:nvPr>
            <p:ph type="dt" sz="quarter" idx="1"/>
          </p:nvPr>
        </p:nvSpPr>
        <p:spPr bwMode="auto">
          <a:xfrm>
            <a:off x="3972560" y="0"/>
            <a:ext cx="3037840" cy="4618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p>
        </p:txBody>
      </p:sp>
      <p:sp>
        <p:nvSpPr>
          <p:cNvPr id="26628" name="Rectangle 4"/>
          <p:cNvSpPr>
            <a:spLocks noGrp="1" noChangeArrowheads="1"/>
          </p:cNvSpPr>
          <p:nvPr>
            <p:ph type="ftr" sz="quarter" idx="2"/>
          </p:nvPr>
        </p:nvSpPr>
        <p:spPr bwMode="auto">
          <a:xfrm>
            <a:off x="0" y="8774271"/>
            <a:ext cx="3037840" cy="4618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26629" name="Rectangle 5"/>
          <p:cNvSpPr>
            <a:spLocks noGrp="1" noChangeArrowheads="1"/>
          </p:cNvSpPr>
          <p:nvPr>
            <p:ph type="sldNum" sz="quarter" idx="3"/>
          </p:nvPr>
        </p:nvSpPr>
        <p:spPr bwMode="auto">
          <a:xfrm>
            <a:off x="3972560" y="8774271"/>
            <a:ext cx="3037840" cy="4618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lgn="r">
              <a:defRPr sz="1200">
                <a:latin typeface="Times New Roman" pitchFamily="18" charset="0"/>
              </a:defRPr>
            </a:lvl1pPr>
          </a:lstStyle>
          <a:p>
            <a:fld id="{CFFD4F15-8380-48C8-A0C9-9D04BB997DDC}" type="slidenum">
              <a:rPr lang="en-US"/>
              <a:pPr/>
              <a:t>‹#›</a:t>
            </a:fld>
            <a:endParaRPr lang="en-US"/>
          </a:p>
        </p:txBody>
      </p:sp>
    </p:spTree>
    <p:extLst>
      <p:ext uri="{BB962C8B-B14F-4D97-AF65-F5344CB8AC3E}">
        <p14:creationId xmlns:p14="http://schemas.microsoft.com/office/powerpoint/2010/main" val="23083824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1026"/>
          <p:cNvSpPr>
            <a:spLocks noGrp="1" noChangeArrowheads="1"/>
          </p:cNvSpPr>
          <p:nvPr>
            <p:ph type="hdr" sz="quarter"/>
          </p:nvPr>
        </p:nvSpPr>
        <p:spPr bwMode="auto">
          <a:xfrm>
            <a:off x="0" y="0"/>
            <a:ext cx="3037840" cy="4618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91139" name="Rectangle 1027"/>
          <p:cNvSpPr>
            <a:spLocks noGrp="1" noChangeArrowheads="1"/>
          </p:cNvSpPr>
          <p:nvPr>
            <p:ph type="dt" idx="1"/>
          </p:nvPr>
        </p:nvSpPr>
        <p:spPr bwMode="auto">
          <a:xfrm>
            <a:off x="3972560" y="0"/>
            <a:ext cx="3037840" cy="4618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p>
        </p:txBody>
      </p:sp>
      <p:sp>
        <p:nvSpPr>
          <p:cNvPr id="82948" name="Rectangle 1028"/>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 uri="{FAA26D3D-D897-4be2-8F04-BA451C77F1D7}">
              <ma14:placeholderFlag xmlns="" xmlns:ma14="http://schemas.microsoft.com/office/mac/drawingml/2011/main" val="1"/>
            </a:ext>
          </a:extLst>
        </p:spPr>
      </p:sp>
      <p:sp>
        <p:nvSpPr>
          <p:cNvPr id="91141" name="Rectangle 1029"/>
          <p:cNvSpPr>
            <a:spLocks noGrp="1" noChangeArrowheads="1"/>
          </p:cNvSpPr>
          <p:nvPr>
            <p:ph type="body" sz="quarter" idx="3"/>
          </p:nvPr>
        </p:nvSpPr>
        <p:spPr bwMode="auto">
          <a:xfrm>
            <a:off x="934720" y="4387136"/>
            <a:ext cx="5140960" cy="41562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1142" name="Rectangle 1030"/>
          <p:cNvSpPr>
            <a:spLocks noGrp="1" noChangeArrowheads="1"/>
          </p:cNvSpPr>
          <p:nvPr>
            <p:ph type="ftr" sz="quarter" idx="4"/>
          </p:nvPr>
        </p:nvSpPr>
        <p:spPr bwMode="auto">
          <a:xfrm>
            <a:off x="0" y="8774271"/>
            <a:ext cx="3037840" cy="4618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91143" name="Rectangle 1031"/>
          <p:cNvSpPr>
            <a:spLocks noGrp="1" noChangeArrowheads="1"/>
          </p:cNvSpPr>
          <p:nvPr>
            <p:ph type="sldNum" sz="quarter" idx="5"/>
          </p:nvPr>
        </p:nvSpPr>
        <p:spPr bwMode="auto">
          <a:xfrm>
            <a:off x="3972560" y="8774271"/>
            <a:ext cx="3037840" cy="4618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lgn="r">
              <a:defRPr sz="1200">
                <a:latin typeface="Times New Roman" pitchFamily="18" charset="0"/>
              </a:defRPr>
            </a:lvl1pPr>
          </a:lstStyle>
          <a:p>
            <a:fld id="{C9855F1F-07E4-4F74-B9C7-23439104D48E}" type="slidenum">
              <a:rPr lang="en-US"/>
              <a:pPr/>
              <a:t>‹#›</a:t>
            </a:fld>
            <a:endParaRPr lang="en-US"/>
          </a:p>
        </p:txBody>
      </p:sp>
    </p:spTree>
    <p:extLst>
      <p:ext uri="{BB962C8B-B14F-4D97-AF65-F5344CB8AC3E}">
        <p14:creationId xmlns:p14="http://schemas.microsoft.com/office/powerpoint/2010/main" val="12722470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EB400589-4724-4F0F-9E7C-C776007D54FB}" type="slidenum">
              <a:rPr lang="en-US" sz="1200">
                <a:latin typeface="Times New Roman" pitchFamily="18" charset="0"/>
              </a:rPr>
              <a:pPr/>
              <a:t>1</a:t>
            </a:fld>
            <a:endParaRPr lang="en-US" sz="1200" dirty="0">
              <a:latin typeface="Times New Roman" pitchFamily="18"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41170591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031"/>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4DA8BB17-0AE0-45CF-9FEB-4D1E2A9B4899}" type="slidenum">
              <a:rPr lang="en-US" sz="1200">
                <a:latin typeface="Times New Roman" pitchFamily="18" charset="0"/>
              </a:rPr>
              <a:pPr/>
              <a:t>10</a:t>
            </a:fld>
            <a:endParaRPr lang="en-US" sz="1200">
              <a:latin typeface="Times New Roman" pitchFamily="18"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ea typeface="MS PGothic" charset="0"/>
              <a:cs typeface="MS PGothic" charset="0"/>
            </a:endParaRPr>
          </a:p>
        </p:txBody>
      </p:sp>
    </p:spTree>
    <p:extLst>
      <p:ext uri="{BB962C8B-B14F-4D97-AF65-F5344CB8AC3E}">
        <p14:creationId xmlns:p14="http://schemas.microsoft.com/office/powerpoint/2010/main" val="1085440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031"/>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5AB8C8B-42CF-4141-9105-36AEB744F6F0}" type="slidenum">
              <a:rPr lang="en-US" sz="1200">
                <a:latin typeface="Times New Roman" pitchFamily="18" charset="0"/>
              </a:rPr>
              <a:pPr/>
              <a:t>11</a:t>
            </a:fld>
            <a:endParaRPr lang="en-US" sz="1200">
              <a:latin typeface="Times New Roman" pitchFamily="18"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ea typeface="MS PGothic" charset="0"/>
              <a:cs typeface="MS PGothic" charset="0"/>
            </a:endParaRPr>
          </a:p>
        </p:txBody>
      </p:sp>
    </p:spTree>
    <p:extLst>
      <p:ext uri="{BB962C8B-B14F-4D97-AF65-F5344CB8AC3E}">
        <p14:creationId xmlns:p14="http://schemas.microsoft.com/office/powerpoint/2010/main" val="27707474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2C1E8BF-8CEE-41ED-AB43-B44FF2E0D53D}" type="slidenum">
              <a:rPr lang="en-US" sz="1200">
                <a:latin typeface="Times New Roman" pitchFamily="18" charset="0"/>
              </a:rPr>
              <a:pPr/>
              <a:t>12</a:t>
            </a:fld>
            <a:endParaRPr lang="en-US" sz="1200">
              <a:latin typeface="Times New Roman" pitchFamily="18"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996304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5CFBED18-5677-4E09-B0CE-58E96F064B4D}" type="slidenum">
              <a:rPr lang="en-US" sz="1200">
                <a:latin typeface="Times New Roman" pitchFamily="18" charset="0"/>
              </a:rPr>
              <a:pPr/>
              <a:t>13</a:t>
            </a:fld>
            <a:endParaRPr lang="en-US" sz="1200">
              <a:latin typeface="Times New Roman" pitchFamily="18"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21665418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01AE11A0-F7C2-4A1E-A203-8FBB8F29CA01}" type="slidenum">
              <a:rPr lang="en-US" sz="1200">
                <a:latin typeface="Times New Roman" pitchFamily="18" charset="0"/>
              </a:rPr>
              <a:pPr/>
              <a:t>14</a:t>
            </a:fld>
            <a:endParaRPr lang="en-US" sz="1200">
              <a:latin typeface="Times New Roman" pitchFamily="18"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4208264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E1FED79-4475-45C0-A7D9-E85A6339315E}" type="slidenum">
              <a:rPr lang="en-US" sz="1200">
                <a:latin typeface="Times New Roman" pitchFamily="18" charset="0"/>
              </a:rPr>
              <a:pPr/>
              <a:t>15</a:t>
            </a:fld>
            <a:endParaRPr lang="en-US" sz="1200">
              <a:latin typeface="Times New Roman" pitchFamily="18"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6786639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0A14CFFB-9D8F-4254-B7F0-390469745F87}" type="slidenum">
              <a:rPr lang="en-US" sz="1200">
                <a:latin typeface="Times New Roman" pitchFamily="18" charset="0"/>
              </a:rPr>
              <a:pPr/>
              <a:t>16</a:t>
            </a:fld>
            <a:endParaRPr lang="en-US" sz="1200">
              <a:latin typeface="Times New Roman" pitchFamily="18"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40959932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61BCFA81-1AF5-4F5C-95C0-E18A48AF7FCD}" type="slidenum">
              <a:rPr lang="en-US" sz="1200">
                <a:latin typeface="Times New Roman" pitchFamily="18" charset="0"/>
              </a:rPr>
              <a:pPr/>
              <a:t>17</a:t>
            </a:fld>
            <a:endParaRPr lang="en-US" sz="1200">
              <a:latin typeface="Times New Roman" pitchFamily="18"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29190580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AD5AB06-957E-4886-BA7E-8896E9D16652}" type="slidenum">
              <a:rPr lang="en-US" sz="1200">
                <a:latin typeface="Times New Roman" pitchFamily="18" charset="0"/>
              </a:rPr>
              <a:pPr/>
              <a:t>18</a:t>
            </a:fld>
            <a:endParaRPr lang="en-US" sz="1200">
              <a:latin typeface="Times New Roman" pitchFamily="18"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466532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D906C08E-4735-409B-B848-5FE3550A5D91}" type="slidenum">
              <a:rPr lang="en-US" sz="1200">
                <a:latin typeface="Times New Roman" pitchFamily="18" charset="0"/>
              </a:rPr>
              <a:pPr/>
              <a:t>19</a:t>
            </a:fld>
            <a:endParaRPr lang="en-US" sz="1200">
              <a:latin typeface="Times New Roman" pitchFamily="18"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624402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74E621B6-2D9D-4F9F-B584-8A1604EFC0C9}" type="slidenum">
              <a:rPr lang="en-US" sz="1200">
                <a:latin typeface="Times New Roman" pitchFamily="18" charset="0"/>
              </a:rPr>
              <a:pPr/>
              <a:t>2</a:t>
            </a:fld>
            <a:endParaRPr lang="en-US" sz="1200" dirty="0">
              <a:latin typeface="Times New Roman" pitchFamily="18"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20608477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3DD4945-A739-4C9B-B421-CDD625A4E3C0}" type="slidenum">
              <a:rPr lang="en-US" sz="1200">
                <a:latin typeface="Times New Roman" pitchFamily="18" charset="0"/>
              </a:rPr>
              <a:pPr/>
              <a:t>20</a:t>
            </a:fld>
            <a:endParaRPr lang="en-US" sz="1200">
              <a:latin typeface="Times New Roman" pitchFamily="18"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26642561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17269357-1CA6-4173-A84C-F5E9B88995CB}" type="slidenum">
              <a:rPr lang="en-US" sz="1200">
                <a:latin typeface="Times New Roman" pitchFamily="18" charset="0"/>
              </a:rPr>
              <a:pPr/>
              <a:t>21</a:t>
            </a:fld>
            <a:endParaRPr lang="en-US" sz="1200">
              <a:latin typeface="Times New Roman" pitchFamily="18"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6410156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1031"/>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70FA556F-869E-44C0-9B23-E3D50C494392}" type="slidenum">
              <a:rPr lang="en-US" sz="1200">
                <a:latin typeface="Times New Roman" pitchFamily="18" charset="0"/>
              </a:rPr>
              <a:pPr/>
              <a:t>23</a:t>
            </a:fld>
            <a:endParaRPr lang="en-US" sz="1200" dirty="0">
              <a:latin typeface="Times New Roman" pitchFamily="18"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r>
              <a:rPr lang="en-US" sz="1200" kern="1200" dirty="0">
                <a:solidFill>
                  <a:schemeClr val="tx1"/>
                </a:solidFill>
                <a:effectLst/>
                <a:latin typeface="Times"/>
                <a:ea typeface="ＭＳ Ｐゴシック" charset="0"/>
                <a:cs typeface="ＭＳ Ｐゴシック" charset="0"/>
              </a:rPr>
              <a:t>In this process, patients may exist in one of three states : </a:t>
            </a:r>
            <a:r>
              <a:rPr lang="en-US" sz="1200" kern="1200" baseline="-25000" dirty="0">
                <a:solidFill>
                  <a:schemeClr val="tx1"/>
                </a:solidFill>
                <a:effectLst/>
                <a:latin typeface="Times"/>
                <a:ea typeface="ＭＳ Ｐゴシック" charset="0"/>
                <a:cs typeface="ＭＳ Ｐゴシック" charset="0"/>
              </a:rPr>
              <a:t>WELL,</a:t>
            </a:r>
            <a:r>
              <a:rPr lang="en-US" sz="1200" kern="1200" dirty="0">
                <a:solidFill>
                  <a:schemeClr val="tx1"/>
                </a:solidFill>
                <a:effectLst/>
                <a:latin typeface="Times"/>
                <a:ea typeface="ＭＳ Ｐゴシック" charset="0"/>
                <a:cs typeface="ＭＳ Ｐゴシック" charset="0"/>
              </a:rPr>
              <a:t> s1cK, and </a:t>
            </a:r>
            <a:r>
              <a:rPr lang="en-US" sz="1200" kern="1200" baseline="-25000" dirty="0">
                <a:solidFill>
                  <a:schemeClr val="tx1"/>
                </a:solidFill>
                <a:effectLst/>
                <a:latin typeface="Times"/>
                <a:ea typeface="ＭＳ Ｐゴシック" charset="0"/>
                <a:cs typeface="ＭＳ Ｐゴシック" charset="0"/>
              </a:rPr>
              <a:t>D</a:t>
            </a:r>
            <a:r>
              <a:rPr lang="en-US" sz="1200" kern="1200" dirty="0">
                <a:solidFill>
                  <a:schemeClr val="tx1"/>
                </a:solidFill>
                <a:effectLst/>
                <a:latin typeface="Times"/>
                <a:ea typeface="ＭＳ Ｐゴシック" charset="0"/>
                <a:cs typeface="ＭＳ Ｐゴシック" charset="0"/>
              </a:rPr>
              <a:t> </a:t>
            </a:r>
            <a:r>
              <a:rPr lang="en-US" sz="1200" kern="1200" baseline="-25000" dirty="0">
                <a:solidFill>
                  <a:schemeClr val="tx1"/>
                </a:solidFill>
                <a:effectLst/>
                <a:latin typeface="Times"/>
                <a:ea typeface="ＭＳ Ｐゴシック" charset="0"/>
                <a:cs typeface="ＭＳ Ｐゴシック" charset="0"/>
              </a:rPr>
              <a:t>EAD</a:t>
            </a:r>
            <a:r>
              <a:rPr lang="en-US" sz="1200" kern="1200" dirty="0">
                <a:solidFill>
                  <a:schemeClr val="tx1"/>
                </a:solidFill>
                <a:effectLst/>
                <a:latin typeface="Times"/>
                <a:ea typeface="ＭＳ Ｐゴシック" charset="0"/>
                <a:cs typeface="ＭＳ Ｐゴシック" charset="0"/>
              </a:rPr>
              <a:t> </a:t>
            </a:r>
            <a:r>
              <a:rPr lang="en-US" sz="1200" kern="1200" baseline="-25000" dirty="0">
                <a:solidFill>
                  <a:schemeClr val="tx1"/>
                </a:solidFill>
                <a:effectLst/>
                <a:latin typeface="Times"/>
                <a:ea typeface="ＭＳ Ｐゴシック" charset="0"/>
                <a:cs typeface="ＭＳ Ｐゴシック" charset="0"/>
              </a:rPr>
              <a:t>.</a:t>
            </a:r>
            <a:r>
              <a:rPr lang="en-US" sz="1200" kern="1200" dirty="0">
                <a:solidFill>
                  <a:schemeClr val="tx1"/>
                </a:solidFill>
                <a:effectLst/>
                <a:latin typeface="Times"/>
                <a:ea typeface="ＭＳ Ｐゴシック" charset="0"/>
                <a:cs typeface="ＭＳ Ｐゴシック" charset="0"/>
              </a:rPr>
              <a:t> Each  row  represents  one cycle  of the Markov process. Within each row,  the states arc  represented by ovals. Transitions between states are represented as arrows linking the ovals. The transition probabilities are </a:t>
            </a:r>
            <a:r>
              <a:rPr lang="en-US" sz="1200" kern="1200" dirty="0" err="1">
                <a:solidFill>
                  <a:schemeClr val="tx1"/>
                </a:solidFill>
                <a:effectLst/>
                <a:latin typeface="Times"/>
                <a:ea typeface="ＭＳ Ｐゴシック" charset="0"/>
                <a:cs typeface="ＭＳ Ｐゴシック" charset="0"/>
              </a:rPr>
              <a:t>vvritten</a:t>
            </a:r>
            <a:r>
              <a:rPr lang="en-US" sz="1200" kern="1200" dirty="0">
                <a:solidFill>
                  <a:schemeClr val="tx1"/>
                </a:solidFill>
                <a:effectLst/>
                <a:latin typeface="Times"/>
                <a:ea typeface="ＭＳ Ｐゴシック" charset="0"/>
                <a:cs typeface="ＭＳ Ｐゴシック" charset="0"/>
              </a:rPr>
              <a:t> beside the arrows for the first cycle (these probabilities remain  constant for this </a:t>
            </a:r>
            <a:r>
              <a:rPr lang="en-US" sz="1200" kern="1200" dirty="0" err="1">
                <a:solidFill>
                  <a:schemeClr val="tx1"/>
                </a:solidFill>
                <a:effectLst/>
                <a:latin typeface="Times"/>
                <a:ea typeface="ＭＳ Ｐゴシック" charset="0"/>
                <a:cs typeface="ＭＳ Ｐゴシック" charset="0"/>
              </a:rPr>
              <a:t>particula</a:t>
            </a:r>
            <a:r>
              <a:rPr lang="en-US" sz="1200" kern="1200" dirty="0">
                <a:solidFill>
                  <a:schemeClr val="tx1"/>
                </a:solidFill>
                <a:effectLst/>
                <a:latin typeface="Times"/>
                <a:ea typeface="ＭＳ Ｐゴシック" charset="0"/>
                <a:cs typeface="ＭＳ Ｐゴシック" charset="0"/>
              </a:rPr>
              <a:t> r process). The fraction of the  cohort  in each  state at the  beginning of each  cycle is shown  in the  box below  the row. </a:t>
            </a:r>
            <a:r>
              <a:rPr lang="en-US" sz="1200" b="1" kern="1200" dirty="0">
                <a:solidFill>
                  <a:schemeClr val="tx1"/>
                </a:solidFill>
                <a:effectLst/>
                <a:highlight>
                  <a:srgbClr val="FFFF00"/>
                </a:highlight>
                <a:latin typeface="Times"/>
                <a:ea typeface="ＭＳ Ｐゴシック" charset="0"/>
                <a:cs typeface="ＭＳ Ｐゴシック" charset="0"/>
              </a:rPr>
              <a:t>The incremental utilities for the  </a:t>
            </a:r>
            <a:r>
              <a:rPr lang="en-US" sz="1200" b="1" kern="1200" baseline="-25000" dirty="0">
                <a:solidFill>
                  <a:schemeClr val="tx1"/>
                </a:solidFill>
                <a:effectLst/>
                <a:highlight>
                  <a:srgbClr val="FFFF00"/>
                </a:highlight>
                <a:latin typeface="Times"/>
                <a:ea typeface="ＭＳ Ｐゴシック" charset="0"/>
                <a:cs typeface="ＭＳ Ｐゴシック" charset="0"/>
              </a:rPr>
              <a:t>WELL,</a:t>
            </a:r>
            <a:r>
              <a:rPr lang="en-US" sz="1200" b="1" kern="1200" dirty="0">
                <a:solidFill>
                  <a:schemeClr val="tx1"/>
                </a:solidFill>
                <a:effectLst/>
                <a:highlight>
                  <a:srgbClr val="FFFF00"/>
                </a:highlight>
                <a:latin typeface="Times"/>
                <a:ea typeface="ＭＳ Ｐゴシック" charset="0"/>
                <a:cs typeface="ＭＳ Ｐゴシック" charset="0"/>
              </a:rPr>
              <a:t>  </a:t>
            </a:r>
            <a:r>
              <a:rPr lang="en-US" sz="1200" b="1" kern="1200" baseline="-25000" dirty="0">
                <a:solidFill>
                  <a:schemeClr val="tx1"/>
                </a:solidFill>
                <a:effectLst/>
                <a:highlight>
                  <a:srgbClr val="FFFF00"/>
                </a:highlight>
                <a:latin typeface="Times"/>
                <a:ea typeface="ＭＳ Ｐゴシック" charset="0"/>
                <a:cs typeface="ＭＳ Ｐゴシック" charset="0"/>
              </a:rPr>
              <a:t>SICK,</a:t>
            </a:r>
            <a:r>
              <a:rPr lang="en-US" sz="1200" b="1" kern="1200" dirty="0">
                <a:solidFill>
                  <a:schemeClr val="tx1"/>
                </a:solidFill>
                <a:effectLst/>
                <a:highlight>
                  <a:srgbClr val="FFFF00"/>
                </a:highlight>
                <a:latin typeface="Times"/>
                <a:ea typeface="ＭＳ Ｐゴシック" charset="0"/>
                <a:cs typeface="ＭＳ Ｐゴシック" charset="0"/>
              </a:rPr>
              <a:t>  and  </a:t>
            </a:r>
            <a:r>
              <a:rPr lang="en-US" sz="1200" b="1" kern="1200" baseline="-25000" dirty="0">
                <a:solidFill>
                  <a:schemeClr val="tx1"/>
                </a:solidFill>
                <a:effectLst/>
                <a:highlight>
                  <a:srgbClr val="FFFF00"/>
                </a:highlight>
                <a:latin typeface="Times"/>
                <a:ea typeface="ＭＳ Ｐゴシック" charset="0"/>
                <a:cs typeface="ＭＳ Ｐゴシック" charset="0"/>
              </a:rPr>
              <a:t>DEAD</a:t>
            </a:r>
            <a:r>
              <a:rPr lang="en-US" sz="1200" b="1" kern="1200" dirty="0">
                <a:solidFill>
                  <a:schemeClr val="tx1"/>
                </a:solidFill>
                <a:effectLst/>
                <a:highlight>
                  <a:srgbClr val="FFFF00"/>
                </a:highlight>
                <a:latin typeface="Times"/>
                <a:ea typeface="ＭＳ Ｐゴシック" charset="0"/>
                <a:cs typeface="ＭＳ Ｐゴシック" charset="0"/>
              </a:rPr>
              <a:t> states are 1.0, 0.6, and 0.0, respectively (not shown). </a:t>
            </a:r>
            <a:r>
              <a:rPr lang="en-US" sz="1200" kern="1200" dirty="0">
                <a:solidFill>
                  <a:schemeClr val="tx1"/>
                </a:solidFill>
                <a:effectLst/>
                <a:latin typeface="Times"/>
                <a:ea typeface="ＭＳ Ｐゴシック" charset="0"/>
                <a:cs typeface="ＭＳ Ｐゴシック" charset="0"/>
              </a:rPr>
              <a:t>The  total incremental  and  cumulative  utility for each cycle arc  shown in</a:t>
            </a:r>
          </a:p>
          <a:p>
            <a:r>
              <a:rPr lang="en-US" sz="1200" kern="1200" dirty="0">
                <a:solidFill>
                  <a:schemeClr val="tx1"/>
                </a:solidFill>
                <a:effectLst/>
                <a:latin typeface="Times"/>
                <a:ea typeface="ＭＳ Ｐゴシック" charset="0"/>
                <a:cs typeface="ＭＳ Ｐゴシック" charset="0"/>
              </a:rPr>
              <a:t>boxes  to the  right of  the  row . Total  = total  incremental utility,</a:t>
            </a:r>
          </a:p>
          <a:p>
            <a:r>
              <a:rPr lang="en-US" sz="1200" kern="1200" dirty="0">
                <a:solidFill>
                  <a:schemeClr val="tx1"/>
                </a:solidFill>
                <a:effectLst/>
                <a:latin typeface="Times"/>
                <a:ea typeface="ＭＳ Ｐゴシック" charset="0"/>
                <a:cs typeface="ＭＳ Ｐゴシック" charset="0"/>
              </a:rPr>
              <a:t>Cumulative = cumulative utility (see text for definitions of total incremental and cumulative utility).</a:t>
            </a:r>
          </a:p>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30858861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031"/>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4EBEB131-1892-4D1F-99C8-3B1B2A0B919E}" type="slidenum">
              <a:rPr lang="en-US" sz="1200">
                <a:latin typeface="Times New Roman" pitchFamily="18" charset="0"/>
              </a:rPr>
              <a:pPr/>
              <a:t>25</a:t>
            </a:fld>
            <a:endParaRPr lang="en-US" sz="1200">
              <a:latin typeface="Times New Roman" pitchFamily="18"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r>
              <a:rPr lang="en-US" sz="1200" kern="1200" dirty="0">
                <a:solidFill>
                  <a:schemeClr val="tx1"/>
                </a:solidFill>
                <a:effectLst/>
                <a:latin typeface="Times"/>
                <a:ea typeface="ＭＳ Ｐゴシック" charset="0"/>
                <a:cs typeface="ＭＳ Ｐゴシック" charset="0"/>
              </a:rPr>
              <a:t>Main tree with Markov' subtrees.  The  main  tree  indicates three  management  options  for  patients with  possible gi­ant cell arteritis (GCA): Rx NONE: give steroid  to no patients ),  Rx ALL (give steroid to every patient and BIOPSY (perform a temporal artery biopsy and treat those with a positive result). The subse­quent structure indicates the true underlying  condition  of  pa­tients and the result of a temporal artery biopsy (if patients are tested). The result of this test is a function of the prevalence of GCA and its sensitivity and specificity.  A  common  Markov  sub­tree, "outcome," is attached to each branch of the main  tree. Binding  expressions  located on the  main  tree  indicate  whether or not patients really have GCA and whether or not they receive steroid. Examples of these binding expressions  are shaded. "</a:t>
            </a:r>
            <a:r>
              <a:rPr lang="en-US" sz="1200" kern="1200" dirty="0" err="1">
                <a:solidFill>
                  <a:schemeClr val="tx1"/>
                </a:solidFill>
                <a:effectLst/>
                <a:latin typeface="Times"/>
                <a:ea typeface="ＭＳ Ｐゴシック" charset="0"/>
                <a:cs typeface="ＭＳ Ｐゴシック" charset="0"/>
              </a:rPr>
              <a:t>pOthcr</a:t>
            </a:r>
            <a:r>
              <a:rPr lang="en-US" sz="1200" kern="1200" dirty="0">
                <a:solidFill>
                  <a:schemeClr val="tx1"/>
                </a:solidFill>
                <a:effectLst/>
                <a:latin typeface="Times"/>
                <a:ea typeface="ＭＳ Ｐゴシック" charset="0"/>
                <a:cs typeface="ＭＳ Ｐゴシック" charset="0"/>
              </a:rPr>
              <a:t>" is an indicator that is bound to the value: of 1  for  patients who have an alternate diagnosis and O if they really  have GCA.  “</a:t>
            </a:r>
            <a:r>
              <a:rPr lang="en-US" sz="1200" kern="1200" dirty="0" err="1">
                <a:solidFill>
                  <a:schemeClr val="tx1"/>
                </a:solidFill>
                <a:effectLst/>
                <a:latin typeface="Times"/>
                <a:ea typeface="ＭＳ Ｐゴシック" charset="0"/>
                <a:cs typeface="ＭＳ Ｐゴシック" charset="0"/>
              </a:rPr>
              <a:t>onrx</a:t>
            </a:r>
            <a:r>
              <a:rPr lang="en-US" sz="1200" kern="1200" dirty="0">
                <a:solidFill>
                  <a:schemeClr val="tx1"/>
                </a:solidFill>
                <a:effectLst/>
                <a:latin typeface="Times"/>
                <a:ea typeface="ＭＳ Ｐゴシック" charset="0"/>
                <a:cs typeface="ＭＳ Ｐゴシック" charset="0"/>
              </a:rPr>
              <a:t>" is another indicator  which  is bound  to the value 1 on  branches  where  patients are treated elsewhere . These two  indicators  variables are used  within  "outcome"  so  that  the same  subtree  structure  can  be  attached  to different  places  on the  main  tree (see text) Notice that for clarity, several  binding expressions arc omitted from the  diagram.  No  GCA  =  an  alter­nate diagnosis; Bx pos and Bx neg = positive and negative biopsy , respectively;  </a:t>
            </a:r>
            <a:r>
              <a:rPr lang="en-US" sz="1200" kern="1200" dirty="0" err="1">
                <a:solidFill>
                  <a:schemeClr val="tx1"/>
                </a:solidFill>
                <a:effectLst/>
                <a:latin typeface="Times"/>
                <a:ea typeface="ＭＳ Ｐゴシック" charset="0"/>
                <a:cs typeface="ＭＳ Ｐゴシック" charset="0"/>
              </a:rPr>
              <a:t>pGCA</a:t>
            </a:r>
            <a:r>
              <a:rPr lang="en-US" sz="1200" kern="1200" dirty="0">
                <a:solidFill>
                  <a:schemeClr val="tx1"/>
                </a:solidFill>
                <a:effectLst/>
                <a:latin typeface="Times"/>
                <a:ea typeface="ＭＳ Ｐゴシック" charset="0"/>
                <a:cs typeface="ＭＳ Ｐゴシック" charset="0"/>
              </a:rPr>
              <a:t> =  probability of GCA sensitivity  or temporal artery biopsy: spec = specificity of biopsy .</a:t>
            </a:r>
          </a:p>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38436639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031"/>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93D18B93-70FB-43BB-B02E-1BAEDC856685}" type="slidenum">
              <a:rPr lang="en-US" sz="1200">
                <a:latin typeface="Times New Roman" pitchFamily="18" charset="0"/>
              </a:rPr>
              <a:pPr/>
              <a:t>27</a:t>
            </a:fld>
            <a:endParaRPr lang="en-US" sz="1200">
              <a:latin typeface="Times New Roman" pitchFamily="18"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ea typeface="MS PGothic" charset="0"/>
              <a:cs typeface="MS PGothic" charset="0"/>
            </a:endParaRPr>
          </a:p>
        </p:txBody>
      </p:sp>
    </p:spTree>
    <p:extLst>
      <p:ext uri="{BB962C8B-B14F-4D97-AF65-F5344CB8AC3E}">
        <p14:creationId xmlns:p14="http://schemas.microsoft.com/office/powerpoint/2010/main" val="40713108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658BFB1-FBAF-4532-9B4B-352FFBE6147E}" type="slidenum">
              <a:rPr lang="en-US" sz="1200">
                <a:latin typeface="Times New Roman" pitchFamily="18" charset="0"/>
              </a:rPr>
              <a:pPr/>
              <a:t>28</a:t>
            </a:fld>
            <a:endParaRPr lang="en-US" sz="1200">
              <a:latin typeface="Times New Roman" pitchFamily="18" charset="0"/>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8296828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F33F79E-C0E2-4F4E-ADFE-445A719FB327}" type="slidenum">
              <a:rPr lang="en-US" sz="1200">
                <a:latin typeface="Times New Roman" pitchFamily="18" charset="0"/>
              </a:rPr>
              <a:pPr/>
              <a:t>29</a:t>
            </a:fld>
            <a:endParaRPr lang="en-US" sz="1200">
              <a:latin typeface="Times New Roman" pitchFamily="18" charset="0"/>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3623639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46649A9-BF84-4180-8562-2B65EBAE6EE4}" type="slidenum">
              <a:rPr lang="en-US" sz="1200">
                <a:latin typeface="Times New Roman" pitchFamily="18" charset="0"/>
              </a:rPr>
              <a:pPr/>
              <a:t>30</a:t>
            </a:fld>
            <a:endParaRPr lang="en-US" sz="1200">
              <a:latin typeface="Times New Roman" pitchFamily="18" charset="0"/>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5311972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9CFB9FB-4E49-411F-84D2-882EA29B6F61}" type="slidenum">
              <a:rPr lang="en-US" sz="1200">
                <a:latin typeface="Times New Roman" pitchFamily="18" charset="0"/>
              </a:rPr>
              <a:pPr/>
              <a:t>31</a:t>
            </a:fld>
            <a:endParaRPr lang="en-US" sz="1200">
              <a:latin typeface="Times New Roman" pitchFamily="18" charset="0"/>
            </a:endParaRPr>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7860595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343CE73-2127-4CBE-AB92-78A6C03B43F0}" type="slidenum">
              <a:rPr lang="en-US" sz="1200">
                <a:latin typeface="Times New Roman" pitchFamily="18" charset="0"/>
              </a:rPr>
              <a:pPr/>
              <a:t>32</a:t>
            </a:fld>
            <a:endParaRPr lang="en-US" sz="1200">
              <a:latin typeface="Times New Roman" pitchFamily="18" charset="0"/>
            </a:endParaRPr>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627358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031"/>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A78168E5-31DB-469D-BDB0-9CF1B59F32D8}" type="slidenum">
              <a:rPr lang="en-US" sz="1200">
                <a:latin typeface="Times New Roman" pitchFamily="18" charset="0"/>
              </a:rPr>
              <a:pPr/>
              <a:t>3</a:t>
            </a:fld>
            <a:endParaRPr lang="en-US" sz="1200" dirty="0">
              <a:latin typeface="Times New Roman" pitchFamily="18"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3756497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58E7C78-6DE7-4753-B853-9CFACF092064}" type="slidenum">
              <a:rPr lang="en-US" sz="1200">
                <a:latin typeface="Times New Roman" pitchFamily="18" charset="0"/>
              </a:rPr>
              <a:pPr/>
              <a:t>33</a:t>
            </a:fld>
            <a:endParaRPr lang="en-US" sz="1200">
              <a:latin typeface="Times New Roman" pitchFamily="18" charset="0"/>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5714662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Markov assumption:</a:t>
            </a:r>
            <a:r>
              <a:rPr lang="en-GB" altLang="en-US" baseline="0" dirty="0"/>
              <a:t> </a:t>
            </a:r>
            <a:r>
              <a:rPr lang="en-GB" altLang="en-US" dirty="0"/>
              <a:t>“</a:t>
            </a:r>
            <a:r>
              <a:rPr lang="en-GB" altLang="en-US" i="1" dirty="0"/>
              <a:t>Memoryless</a:t>
            </a:r>
            <a:r>
              <a:rPr lang="en-GB" altLang="en-US" dirty="0"/>
              <a:t>” – once transition is made, population in a particular health state is considered homogeneous regardless of where they’ve come from (and when)…</a:t>
            </a:r>
          </a:p>
          <a:p>
            <a:endParaRPr lang="en-US" dirty="0"/>
          </a:p>
          <a:p>
            <a:r>
              <a:rPr lang="en-US" dirty="0"/>
              <a:t>Markov tunnels – useful when transition probabilities are a function of how long a person has been in the state</a:t>
            </a:r>
          </a:p>
        </p:txBody>
      </p:sp>
      <p:sp>
        <p:nvSpPr>
          <p:cNvPr id="4" name="Slide Number Placeholder 3"/>
          <p:cNvSpPr>
            <a:spLocks noGrp="1"/>
          </p:cNvSpPr>
          <p:nvPr>
            <p:ph type="sldNum" sz="quarter" idx="10"/>
          </p:nvPr>
        </p:nvSpPr>
        <p:spPr/>
        <p:txBody>
          <a:bodyPr/>
          <a:lstStyle/>
          <a:p>
            <a:fld id="{C9855F1F-07E4-4F74-B9C7-23439104D48E}" type="slidenum">
              <a:rPr lang="en-US" smtClean="0"/>
              <a:pPr/>
              <a:t>35</a:t>
            </a:fld>
            <a:endParaRPr lang="en-US"/>
          </a:p>
        </p:txBody>
      </p:sp>
    </p:spTree>
    <p:extLst>
      <p:ext uri="{BB962C8B-B14F-4D97-AF65-F5344CB8AC3E}">
        <p14:creationId xmlns:p14="http://schemas.microsoft.com/office/powerpoint/2010/main" val="9464377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1A9106B-06C4-45EC-BEA6-1164B2FBE264}" type="slidenum">
              <a:rPr lang="en-US" sz="1200">
                <a:latin typeface="Times New Roman" pitchFamily="18" charset="0"/>
              </a:rPr>
              <a:pPr/>
              <a:t>37</a:t>
            </a:fld>
            <a:endParaRPr lang="en-US" sz="1200">
              <a:latin typeface="Times New Roman" pitchFamily="18" charset="0"/>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8901655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0C314FC6-EAC7-481F-BC76-1E18607D7EB6}" type="slidenum">
              <a:rPr lang="en-US" sz="1200">
                <a:latin typeface="Times New Roman" pitchFamily="18" charset="0"/>
              </a:rPr>
              <a:pPr/>
              <a:t>38</a:t>
            </a:fld>
            <a:endParaRPr lang="en-US" sz="1200">
              <a:latin typeface="Times New Roman" pitchFamily="18"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0706114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B8A8585-66D3-4D90-8311-C98940FB79CC}" type="slidenum">
              <a:rPr lang="en-US" sz="1200">
                <a:latin typeface="Times New Roman" pitchFamily="18" charset="0"/>
              </a:rPr>
              <a:pPr/>
              <a:t>39</a:t>
            </a:fld>
            <a:endParaRPr lang="en-US" sz="1200">
              <a:latin typeface="Times New Roman" pitchFamily="18" charset="0"/>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0487527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65D1FB6-7036-4AD0-8761-C4A44BE21E51}" type="slidenum">
              <a:rPr lang="en-US" sz="1200">
                <a:latin typeface="Times New Roman" pitchFamily="18" charset="0"/>
              </a:rPr>
              <a:pPr/>
              <a:t>40</a:t>
            </a:fld>
            <a:endParaRPr lang="en-US" sz="1200">
              <a:latin typeface="Times New Roman" pitchFamily="18" charset="0"/>
            </a:endParaRP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39110986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5EED826B-F18E-4160-8644-3E8B0795AC10}" type="slidenum">
              <a:rPr lang="en-US" sz="1200">
                <a:latin typeface="Times New Roman" pitchFamily="18" charset="0"/>
              </a:rPr>
              <a:pPr/>
              <a:t>41</a:t>
            </a:fld>
            <a:endParaRPr lang="en-US" sz="1200">
              <a:latin typeface="Times New Roman" pitchFamily="18" charset="0"/>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5541256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1E65BF47-8A67-429B-B3E0-FBC3B754BDA9}" type="slidenum">
              <a:rPr lang="en-US" sz="1200">
                <a:latin typeface="Times New Roman" pitchFamily="18" charset="0"/>
              </a:rPr>
              <a:pPr/>
              <a:t>42</a:t>
            </a:fld>
            <a:endParaRPr lang="en-US" sz="1200">
              <a:latin typeface="Times New Roman" pitchFamily="18" charset="0"/>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7877040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BCD5ED4-D846-4C95-89C6-900B984C0E37}" type="slidenum">
              <a:rPr lang="en-US" sz="1200">
                <a:latin typeface="Times New Roman" pitchFamily="18" charset="0"/>
              </a:rPr>
              <a:pPr/>
              <a:t>43</a:t>
            </a:fld>
            <a:endParaRPr lang="en-US" sz="1200">
              <a:latin typeface="Times New Roman" pitchFamily="18" charset="0"/>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560305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1031"/>
          <p:cNvSpPr txBox="1">
            <a:spLocks noGrp="1" noChangeArrowheads="1"/>
          </p:cNvSpPr>
          <p:nvPr/>
        </p:nvSpPr>
        <p:spPr bwMode="auto">
          <a:xfrm>
            <a:off x="3972560" y="8774271"/>
            <a:ext cx="3037840" cy="461804"/>
          </a:xfrm>
          <a:prstGeom prst="rect">
            <a:avLst/>
          </a:prstGeo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2830" tIns="46415" rIns="92830" bIns="46415" anchor="b"/>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pPr algn="r"/>
            <a:fld id="{03B0D964-0212-4094-B01C-EFA80AA0940A}" type="slidenum">
              <a:rPr lang="en-US" sz="1200">
                <a:latin typeface="Times New Roman" pitchFamily="18" charset="0"/>
              </a:rPr>
              <a:pPr algn="r"/>
              <a:t>44</a:t>
            </a:fld>
            <a:endParaRPr lang="en-US" sz="1200">
              <a:latin typeface="Times New Roman" pitchFamily="18"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862815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031"/>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6229F7D0-39AF-4B8E-A4EB-E3CDB5EB53F3}" type="slidenum">
              <a:rPr lang="en-US" sz="1200">
                <a:latin typeface="Times New Roman" pitchFamily="18" charset="0"/>
              </a:rPr>
              <a:pPr/>
              <a:t>4</a:t>
            </a:fld>
            <a:endParaRPr lang="en-US" sz="1200" dirty="0">
              <a:latin typeface="Times New Roman" pitchFamily="18"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12322983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a:t>
            </a:r>
            <a:r>
              <a:rPr lang="en-US" baseline="0" dirty="0"/>
              <a:t> c</a:t>
            </a:r>
            <a:r>
              <a:rPr lang="en-US" dirty="0"/>
              <a:t>redit to NICE for this slide</a:t>
            </a:r>
          </a:p>
        </p:txBody>
      </p:sp>
      <p:sp>
        <p:nvSpPr>
          <p:cNvPr id="4" name="Slide Number Placeholder 3"/>
          <p:cNvSpPr>
            <a:spLocks noGrp="1"/>
          </p:cNvSpPr>
          <p:nvPr>
            <p:ph type="sldNum" sz="quarter" idx="10"/>
          </p:nvPr>
        </p:nvSpPr>
        <p:spPr/>
        <p:txBody>
          <a:bodyPr/>
          <a:lstStyle/>
          <a:p>
            <a:fld id="{C9855F1F-07E4-4F74-B9C7-23439104D48E}" type="slidenum">
              <a:rPr lang="en-US" smtClean="0"/>
              <a:pPr/>
              <a:t>45</a:t>
            </a:fld>
            <a:endParaRPr lang="en-US"/>
          </a:p>
        </p:txBody>
      </p:sp>
    </p:spTree>
    <p:extLst>
      <p:ext uri="{BB962C8B-B14F-4D97-AF65-F5344CB8AC3E}">
        <p14:creationId xmlns:p14="http://schemas.microsoft.com/office/powerpoint/2010/main" val="27613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1BDC70BB-8C83-4D23-9229-37A1DE98696F}" type="slidenum">
              <a:rPr lang="en-US" sz="1200">
                <a:latin typeface="Times New Roman" pitchFamily="18" charset="0"/>
              </a:rPr>
              <a:pPr/>
              <a:t>5</a:t>
            </a:fld>
            <a:endParaRPr lang="en-US" sz="1200" dirty="0">
              <a:latin typeface="Times New Roman" pitchFamily="18"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2947432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0A5226A-335D-49DC-8875-23227E6132B3}" type="slidenum">
              <a:rPr lang="en-US" sz="1200">
                <a:latin typeface="Times New Roman" pitchFamily="18" charset="0"/>
              </a:rPr>
              <a:pPr/>
              <a:t>6</a:t>
            </a:fld>
            <a:endParaRPr lang="en-US" sz="1200" dirty="0">
              <a:latin typeface="Times New Roman" pitchFamily="18"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2368076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F0869175-6EC9-49D5-9F76-5F1B016EE85B}" type="slidenum">
              <a:rPr lang="en-US" sz="1200">
                <a:latin typeface="Times New Roman" pitchFamily="18" charset="0"/>
              </a:rPr>
              <a:pPr/>
              <a:t>7</a:t>
            </a:fld>
            <a:endParaRPr lang="en-US" sz="1200" dirty="0">
              <a:latin typeface="Times New Roman" pitchFamily="18"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1207699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7E9BBBEC-FCCE-459C-AE64-EB362D406AE0}" type="slidenum">
              <a:rPr lang="en-US" sz="1200">
                <a:latin typeface="Times New Roman" pitchFamily="18" charset="0"/>
              </a:rPr>
              <a:pPr/>
              <a:t>8</a:t>
            </a:fld>
            <a:endParaRPr lang="en-US" sz="1200" dirty="0">
              <a:latin typeface="Times New Roman" pitchFamily="18"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1859099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031"/>
          <p:cNvSpPr>
            <a:spLocks noGrp="1" noChangeArrowheads="1"/>
          </p:cNvSpPr>
          <p:nvPr>
            <p:ph type="sldNum" sz="quarter" idx="5"/>
          </p:nvPr>
        </p:nvSpPr>
        <p:spPr>
          <a:noFill/>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6FF45BF7-56F0-484F-936C-552EFD238F8A}" type="slidenum">
              <a:rPr lang="en-US" sz="1200">
                <a:latin typeface="Times New Roman" pitchFamily="18" charset="0"/>
              </a:rPr>
              <a:pPr/>
              <a:t>9</a:t>
            </a:fld>
            <a:endParaRPr lang="en-US" sz="1200" dirty="0">
              <a:latin typeface="Times New Roman" pitchFamily="18"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3106315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9D24454-9095-48F4-A1ED-A40A8E3AA679}" type="slidenum">
              <a:rPr lang="en-US"/>
              <a:pPr/>
              <a:t>‹#›</a:t>
            </a:fld>
            <a:endParaRPr lang="en-US"/>
          </a:p>
        </p:txBody>
      </p:sp>
    </p:spTree>
    <p:extLst>
      <p:ext uri="{BB962C8B-B14F-4D97-AF65-F5344CB8AC3E}">
        <p14:creationId xmlns:p14="http://schemas.microsoft.com/office/powerpoint/2010/main" val="181723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3C44428-9F87-4F6B-953E-CE3EB4D5E49C}" type="slidenum">
              <a:rPr lang="en-US"/>
              <a:pPr/>
              <a:t>‹#›</a:t>
            </a:fld>
            <a:endParaRPr lang="en-US"/>
          </a:p>
        </p:txBody>
      </p:sp>
    </p:spTree>
    <p:extLst>
      <p:ext uri="{BB962C8B-B14F-4D97-AF65-F5344CB8AC3E}">
        <p14:creationId xmlns:p14="http://schemas.microsoft.com/office/powerpoint/2010/main" val="4240098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8BD02EA-2D37-4EDE-BC38-A09ED3EAEBC1}" type="slidenum">
              <a:rPr lang="en-US"/>
              <a:pPr/>
              <a:t>‹#›</a:t>
            </a:fld>
            <a:endParaRPr lang="en-US"/>
          </a:p>
        </p:txBody>
      </p:sp>
    </p:spTree>
    <p:extLst>
      <p:ext uri="{BB962C8B-B14F-4D97-AF65-F5344CB8AC3E}">
        <p14:creationId xmlns:p14="http://schemas.microsoft.com/office/powerpoint/2010/main" val="14216201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B62B41F6-D27C-46C3-9889-0DC18972F2E6}" type="slidenum">
              <a:rPr lang="en-US"/>
              <a:pPr/>
              <a:t>‹#›</a:t>
            </a:fld>
            <a:endParaRPr lang="en-US"/>
          </a:p>
        </p:txBody>
      </p:sp>
    </p:spTree>
    <p:extLst>
      <p:ext uri="{BB962C8B-B14F-4D97-AF65-F5344CB8AC3E}">
        <p14:creationId xmlns:p14="http://schemas.microsoft.com/office/powerpoint/2010/main" val="17883798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B8F8A42-BD3F-4D63-AE42-34D5E8B2D15D}" type="slidenum">
              <a:rPr lang="en-US"/>
              <a:pPr/>
              <a:t>‹#›</a:t>
            </a:fld>
            <a:endParaRPr lang="en-US"/>
          </a:p>
        </p:txBody>
      </p:sp>
    </p:spTree>
    <p:extLst>
      <p:ext uri="{BB962C8B-B14F-4D97-AF65-F5344CB8AC3E}">
        <p14:creationId xmlns:p14="http://schemas.microsoft.com/office/powerpoint/2010/main" val="3226150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p:cNvSpPr>
            <a:spLocks noChangeArrowheads="1"/>
          </p:cNvSpPr>
          <p:nvPr/>
        </p:nvSpPr>
        <p:spPr bwMode="invGray">
          <a:xfrm>
            <a:off x="0" y="5127625"/>
            <a:ext cx="9144000" cy="46038"/>
          </a:xfrm>
          <a:prstGeom prst="rect">
            <a:avLst/>
          </a:prstGeom>
          <a:solidFill>
            <a:srgbClr val="FFFFFF"/>
          </a:solidFill>
          <a:ln>
            <a:noFill/>
          </a:ln>
          <a:effectLst>
            <a:outerShdw blurRad="31750" dist="10160" dir="5400000" algn="tl" rotWithShape="0">
              <a:srgbClr val="808080">
                <a:alpha val="59998"/>
              </a:srgbClr>
            </a:outerShdw>
          </a:effectLst>
          <a:extLst>
            <a:ext uri="{91240B29-F687-4f45-9708-019B960494DF}">
              <a14:hiddenLine xmlns="" xmlns:a14="http://schemas.microsoft.com/office/drawing/2010/main"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solidFill>
                  <a:srgbClr val="FFFFFF"/>
                </a:solidFill>
                <a:latin typeface="Times" charset="0"/>
              </a:defRPr>
            </a:lvl1pPr>
          </a:lstStyle>
          <a:p>
            <a:fld id="{6C9ADFE6-D9D3-4ED4-AC1E-6046676D5303}" type="datetimeFigureOut">
              <a:rPr lang="en-US"/>
              <a:pPr/>
              <a:t>12/29/20</a:t>
            </a:fld>
            <a:endParaRPr lang="en-US"/>
          </a:p>
        </p:txBody>
      </p:sp>
      <p:sp>
        <p:nvSpPr>
          <p:cNvPr id="7" name="Footer Placeholder 4"/>
          <p:cNvSpPr>
            <a:spLocks noGrp="1"/>
          </p:cNvSpPr>
          <p:nvPr>
            <p:ph type="ftr" sz="quarter" idx="11"/>
          </p:nvPr>
        </p:nvSpPr>
        <p:spPr/>
        <p:txBody>
          <a:bodyPr/>
          <a:lstStyle>
            <a:lvl1pPr fontAlgn="base">
              <a:spcBef>
                <a:spcPct val="0"/>
              </a:spcBef>
              <a:spcAft>
                <a:spcPct val="0"/>
              </a:spcAft>
              <a:defRPr>
                <a:solidFill>
                  <a:prstClr val="white">
                    <a:tint val="95000"/>
                  </a:prstClr>
                </a:solidFill>
                <a:latin typeface="Times"/>
                <a:cs typeface="+mn-cs"/>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latin typeface="Times" charset="0"/>
              </a:defRPr>
            </a:lvl1pPr>
          </a:lstStyle>
          <a:p>
            <a:fld id="{7377EC72-D686-495D-8641-624A3F60738B}" type="slidenum">
              <a:rPr lang="en-US"/>
              <a:pPr/>
              <a:t>‹#›</a:t>
            </a:fld>
            <a:endParaRPr lang="en-US"/>
          </a:p>
        </p:txBody>
      </p:sp>
    </p:spTree>
    <p:extLst>
      <p:ext uri="{BB962C8B-B14F-4D97-AF65-F5344CB8AC3E}">
        <p14:creationId xmlns:p14="http://schemas.microsoft.com/office/powerpoint/2010/main" val="214617625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Times" charset="0"/>
              </a:defRPr>
            </a:lvl1pPr>
          </a:lstStyle>
          <a:p>
            <a:fld id="{38F584B6-4284-4560-95C7-01CD60458D17}" type="datetimeFigureOut">
              <a:rPr lang="en-US"/>
              <a:pPr/>
              <a:t>12/29/20</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Times" charset="0"/>
              </a:defRPr>
            </a:lvl1pPr>
          </a:lstStyle>
          <a:p>
            <a:fld id="{EDEDB955-7629-44A3-A225-B36CF23F1530}" type="slidenum">
              <a:rPr lang="en-US"/>
              <a:pPr/>
              <a:t>‹#›</a:t>
            </a:fld>
            <a:endParaRPr lang="en-US"/>
          </a:p>
        </p:txBody>
      </p:sp>
    </p:spTree>
    <p:extLst>
      <p:ext uri="{BB962C8B-B14F-4D97-AF65-F5344CB8AC3E}">
        <p14:creationId xmlns:p14="http://schemas.microsoft.com/office/powerpoint/2010/main" val="6517226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p:cNvSpPr>
            <a:spLocks noChangeArrowheads="1"/>
          </p:cNvSpPr>
          <p:nvPr/>
        </p:nvSpPr>
        <p:spPr bwMode="invGray">
          <a:xfrm>
            <a:off x="0" y="2601913"/>
            <a:ext cx="9144000" cy="46037"/>
          </a:xfrm>
          <a:prstGeom prst="rect">
            <a:avLst/>
          </a:prstGeom>
          <a:solidFill>
            <a:srgbClr val="FFFFFF"/>
          </a:solidFill>
          <a:ln>
            <a:noFill/>
          </a:ln>
          <a:effectLst>
            <a:outerShdw blurRad="31750" dist="10160" dir="5400000" algn="tl" rotWithShape="0">
              <a:srgbClr val="808080">
                <a:alpha val="59998"/>
              </a:srgbClr>
            </a:outerShdw>
          </a:effectLst>
          <a:extLst>
            <a:ext uri="{91240B29-F687-4f45-9708-019B960494DF}">
              <a14:hiddenLine xmlns="" xmlns:a14="http://schemas.microsoft.com/office/drawing/2010/main"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solidFill>
                  <a:srgbClr val="FFFFFF"/>
                </a:solidFill>
                <a:latin typeface="Times" charset="0"/>
              </a:defRPr>
            </a:lvl1pPr>
          </a:lstStyle>
          <a:p>
            <a:fld id="{AE8D0D0B-5BDE-432F-9EE6-C3BFBBE2B394}" type="datetimeFigureOut">
              <a:rPr lang="en-US"/>
              <a:pPr/>
              <a:t>12/29/20</a:t>
            </a:fld>
            <a:endParaRPr lang="en-US"/>
          </a:p>
        </p:txBody>
      </p:sp>
      <p:sp>
        <p:nvSpPr>
          <p:cNvPr id="7" name="Footer Placeholder 4"/>
          <p:cNvSpPr>
            <a:spLocks noGrp="1"/>
          </p:cNvSpPr>
          <p:nvPr>
            <p:ph type="ftr" sz="quarter" idx="11"/>
          </p:nvPr>
        </p:nvSpPr>
        <p:spPr/>
        <p:txBody>
          <a:bodyPr/>
          <a:lstStyle>
            <a:lvl1pPr fontAlgn="base">
              <a:spcBef>
                <a:spcPct val="0"/>
              </a:spcBef>
              <a:spcAft>
                <a:spcPct val="0"/>
              </a:spcAft>
              <a:defRPr>
                <a:solidFill>
                  <a:prstClr val="white">
                    <a:tint val="95000"/>
                  </a:prstClr>
                </a:solidFill>
                <a:latin typeface="Times"/>
                <a:cs typeface="+mn-cs"/>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latin typeface="Times" charset="0"/>
              </a:defRPr>
            </a:lvl1pPr>
          </a:lstStyle>
          <a:p>
            <a:fld id="{54169FAB-FBD1-4D96-BBEF-1301FDB313F5}" type="slidenum">
              <a:rPr lang="en-US"/>
              <a:pPr/>
              <a:t>‹#›</a:t>
            </a:fld>
            <a:endParaRPr lang="en-US"/>
          </a:p>
        </p:txBody>
      </p:sp>
    </p:spTree>
    <p:extLst>
      <p:ext uri="{BB962C8B-B14F-4D97-AF65-F5344CB8AC3E}">
        <p14:creationId xmlns:p14="http://schemas.microsoft.com/office/powerpoint/2010/main" val="3428772528"/>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atin typeface="Times" charset="0"/>
              </a:defRPr>
            </a:lvl1pPr>
          </a:lstStyle>
          <a:p>
            <a:fld id="{903DF2FA-7D1A-402A-8203-17894333976C}" type="datetimeFigureOut">
              <a:rPr lang="en-US"/>
              <a:pPr/>
              <a:t>12/29/20</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a:defRPr>
                <a:latin typeface="Times" charset="0"/>
              </a:defRPr>
            </a:lvl1pPr>
          </a:lstStyle>
          <a:p>
            <a:fld id="{69F8FC0F-6D1D-4899-9CA9-5D184B04B9A6}" type="slidenum">
              <a:rPr lang="en-US"/>
              <a:pPr/>
              <a:t>‹#›</a:t>
            </a:fld>
            <a:endParaRPr lang="en-US"/>
          </a:p>
        </p:txBody>
      </p:sp>
    </p:spTree>
    <p:extLst>
      <p:ext uri="{BB962C8B-B14F-4D97-AF65-F5344CB8AC3E}">
        <p14:creationId xmlns:p14="http://schemas.microsoft.com/office/powerpoint/2010/main" val="20769192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atin typeface="Times" charset="0"/>
              </a:defRPr>
            </a:lvl1pPr>
          </a:lstStyle>
          <a:p>
            <a:fld id="{F7285C76-7D4B-44AD-87E6-6B8C170E5A23}" type="datetimeFigureOut">
              <a:rPr lang="en-US"/>
              <a:pPr/>
              <a:t>12/29/20</a:t>
            </a:fld>
            <a:endParaRPr lang="en-US"/>
          </a:p>
        </p:txBody>
      </p:sp>
      <p:sp>
        <p:nvSpPr>
          <p:cNvPr id="8" name="Footer Placeholder 7"/>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9" name="Slide Number Placeholder 8"/>
          <p:cNvSpPr>
            <a:spLocks noGrp="1"/>
          </p:cNvSpPr>
          <p:nvPr>
            <p:ph type="sldNum" sz="quarter" idx="12"/>
          </p:nvPr>
        </p:nvSpPr>
        <p:spPr/>
        <p:txBody>
          <a:bodyPr/>
          <a:lstStyle>
            <a:lvl1pPr>
              <a:defRPr>
                <a:latin typeface="Times" charset="0"/>
              </a:defRPr>
            </a:lvl1pPr>
          </a:lstStyle>
          <a:p>
            <a:fld id="{788A9EDB-6B4C-40CB-936D-F49B740462C4}" type="slidenum">
              <a:rPr lang="en-US"/>
              <a:pPr/>
              <a:t>‹#›</a:t>
            </a:fld>
            <a:endParaRPr lang="en-US"/>
          </a:p>
        </p:txBody>
      </p:sp>
    </p:spTree>
    <p:extLst>
      <p:ext uri="{BB962C8B-B14F-4D97-AF65-F5344CB8AC3E}">
        <p14:creationId xmlns:p14="http://schemas.microsoft.com/office/powerpoint/2010/main" val="15751716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atin typeface="Times" charset="0"/>
              </a:defRPr>
            </a:lvl1pPr>
          </a:lstStyle>
          <a:p>
            <a:fld id="{9BE88EB5-9AC8-4889-B9E8-C104CBEC030C}" type="datetimeFigureOut">
              <a:rPr lang="en-US"/>
              <a:pPr/>
              <a:t>12/29/20</a:t>
            </a:fld>
            <a:endParaRPr lang="en-US"/>
          </a:p>
        </p:txBody>
      </p:sp>
      <p:sp>
        <p:nvSpPr>
          <p:cNvPr id="4" name="Footer Placeholder 3"/>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5" name="Slide Number Placeholder 4"/>
          <p:cNvSpPr>
            <a:spLocks noGrp="1"/>
          </p:cNvSpPr>
          <p:nvPr>
            <p:ph type="sldNum" sz="quarter" idx="12"/>
          </p:nvPr>
        </p:nvSpPr>
        <p:spPr/>
        <p:txBody>
          <a:bodyPr/>
          <a:lstStyle>
            <a:lvl1pPr>
              <a:defRPr>
                <a:latin typeface="Times" charset="0"/>
              </a:defRPr>
            </a:lvl1pPr>
          </a:lstStyle>
          <a:p>
            <a:fld id="{EA36FD8C-E73E-4592-A614-1071BB159F32}" type="slidenum">
              <a:rPr lang="en-US"/>
              <a:pPr/>
              <a:t>‹#›</a:t>
            </a:fld>
            <a:endParaRPr lang="en-US"/>
          </a:p>
        </p:txBody>
      </p:sp>
    </p:spTree>
    <p:extLst>
      <p:ext uri="{BB962C8B-B14F-4D97-AF65-F5344CB8AC3E}">
        <p14:creationId xmlns:p14="http://schemas.microsoft.com/office/powerpoint/2010/main" val="3047977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035BDE3-CB8F-4468-8D4D-8DD6F8823A05}" type="slidenum">
              <a:rPr lang="en-US"/>
              <a:pPr/>
              <a:t>‹#›</a:t>
            </a:fld>
            <a:endParaRPr lang="en-US"/>
          </a:p>
        </p:txBody>
      </p:sp>
    </p:spTree>
    <p:extLst>
      <p:ext uri="{BB962C8B-B14F-4D97-AF65-F5344CB8AC3E}">
        <p14:creationId xmlns:p14="http://schemas.microsoft.com/office/powerpoint/2010/main" val="16698744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Times" charset="0"/>
              </a:defRPr>
            </a:lvl1pPr>
          </a:lstStyle>
          <a:p>
            <a:fld id="{5DDB1F57-7570-40DB-ADB9-0F05FFBEAF00}" type="datetimeFigureOut">
              <a:rPr lang="en-US"/>
              <a:pPr/>
              <a:t>12/29/20</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4" name="Slide Number Placeholder 3"/>
          <p:cNvSpPr>
            <a:spLocks noGrp="1"/>
          </p:cNvSpPr>
          <p:nvPr>
            <p:ph type="sldNum" sz="quarter" idx="12"/>
          </p:nvPr>
        </p:nvSpPr>
        <p:spPr/>
        <p:txBody>
          <a:bodyPr/>
          <a:lstStyle>
            <a:lvl1pPr>
              <a:defRPr>
                <a:latin typeface="Times" charset="0"/>
              </a:defRPr>
            </a:lvl1pPr>
          </a:lstStyle>
          <a:p>
            <a:fld id="{CA601047-3F86-410A-92BA-14B72348E0F6}" type="slidenum">
              <a:rPr lang="en-US"/>
              <a:pPr/>
              <a:t>‹#›</a:t>
            </a:fld>
            <a:endParaRPr lang="en-US"/>
          </a:p>
        </p:txBody>
      </p:sp>
    </p:spTree>
    <p:extLst>
      <p:ext uri="{BB962C8B-B14F-4D97-AF65-F5344CB8AC3E}">
        <p14:creationId xmlns:p14="http://schemas.microsoft.com/office/powerpoint/2010/main" val="476985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atin typeface="Times" charset="0"/>
              </a:defRPr>
            </a:lvl1pPr>
          </a:lstStyle>
          <a:p>
            <a:fld id="{53A46B04-F892-4DD1-BE06-96D28049F21B}" type="datetimeFigureOut">
              <a:rPr lang="en-US"/>
              <a:pPr/>
              <a:t>12/29/20</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fontAlgn="base">
              <a:spcBef>
                <a:spcPct val="0"/>
              </a:spcBef>
              <a:spcAft>
                <a:spcPct val="0"/>
              </a:spcAft>
              <a:defRPr>
                <a:solidFill>
                  <a:prstClr val="white">
                    <a:shade val="50000"/>
                  </a:prstClr>
                </a:solidFill>
                <a:latin typeface="Times"/>
                <a:cs typeface="+mn-cs"/>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atin typeface="Times" charset="0"/>
              </a:defRPr>
            </a:lvl1pPr>
          </a:lstStyle>
          <a:p>
            <a:fld id="{0C5A60A6-70FB-4D36-91D8-B49DFC269248}" type="slidenum">
              <a:rPr lang="en-US"/>
              <a:pPr/>
              <a:t>‹#›</a:t>
            </a:fld>
            <a:endParaRPr lang="en-US"/>
          </a:p>
        </p:txBody>
      </p:sp>
    </p:spTree>
    <p:extLst>
      <p:ext uri="{BB962C8B-B14F-4D97-AF65-F5344CB8AC3E}">
        <p14:creationId xmlns:p14="http://schemas.microsoft.com/office/powerpoint/2010/main" val="1579322770"/>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Times" charset="0"/>
              </a:defRPr>
            </a:lvl1pPr>
          </a:lstStyle>
          <a:p>
            <a:fld id="{DE8210D5-1B14-4362-8BB8-693EA55CF425}" type="datetimeFigureOut">
              <a:rPr lang="en-US"/>
              <a:pPr/>
              <a:t>12/29/20</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Times" charset="0"/>
              </a:defRPr>
            </a:lvl1pPr>
          </a:lstStyle>
          <a:p>
            <a:fld id="{A857DD4C-F7AA-4774-9FB8-69FF157A394F}" type="slidenum">
              <a:rPr lang="en-US"/>
              <a:pPr/>
              <a:t>‹#›</a:t>
            </a:fld>
            <a:endParaRPr lang="en-US"/>
          </a:p>
        </p:txBody>
      </p:sp>
    </p:spTree>
    <p:extLst>
      <p:ext uri="{BB962C8B-B14F-4D97-AF65-F5344CB8AC3E}">
        <p14:creationId xmlns:p14="http://schemas.microsoft.com/office/powerpoint/2010/main" val="21299927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a:spLocks noChangeArrowheads="1"/>
          </p:cNvSpPr>
          <p:nvPr/>
        </p:nvSpPr>
        <p:spPr bwMode="invGray">
          <a:xfrm>
            <a:off x="6599238" y="0"/>
            <a:ext cx="46037" cy="6858000"/>
          </a:xfrm>
          <a:prstGeom prst="rect">
            <a:avLst/>
          </a:prstGeom>
          <a:solidFill>
            <a:srgbClr val="FFFFFF"/>
          </a:solidFill>
          <a:ln>
            <a:noFill/>
          </a:ln>
          <a:effectLst>
            <a:outerShdw blurRad="31750" dist="10160" dir="10800000" algn="tl" rotWithShape="0">
              <a:srgbClr val="808080">
                <a:alpha val="59998"/>
              </a:srgbClr>
            </a:outerShdw>
          </a:effectLst>
          <a:extLst>
            <a:ext uri="{91240B29-F687-4f45-9708-019B960494DF}">
              <a14:hiddenLine xmlns="" xmlns:a14="http://schemas.microsoft.com/office/drawing/2010/main"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atin typeface="Times" charset="0"/>
              </a:defRPr>
            </a:lvl1pPr>
          </a:lstStyle>
          <a:p>
            <a:fld id="{CD3634CF-7E36-4213-86DF-FB249250C439}" type="datetimeFigureOut">
              <a:rPr lang="en-US"/>
              <a:pPr/>
              <a:t>12/29/20</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fontAlgn="base">
              <a:spcBef>
                <a:spcPct val="0"/>
              </a:spcBef>
              <a:spcAft>
                <a:spcPct val="0"/>
              </a:spcAft>
              <a:defRPr>
                <a:latin typeface="Times"/>
                <a:cs typeface="+mn-cs"/>
              </a:defRPr>
            </a:lvl1pPr>
          </a:lstStyle>
          <a:p>
            <a:pPr>
              <a:defRPr/>
            </a:pPr>
            <a:endParaRPr lang="en-US"/>
          </a:p>
        </p:txBody>
      </p:sp>
      <p:sp>
        <p:nvSpPr>
          <p:cNvPr id="8" name="Slide Number Placeholder 5"/>
          <p:cNvSpPr>
            <a:spLocks noGrp="1"/>
          </p:cNvSpPr>
          <p:nvPr>
            <p:ph type="sldNum" sz="quarter" idx="12"/>
          </p:nvPr>
        </p:nvSpPr>
        <p:spPr/>
        <p:txBody>
          <a:bodyPr/>
          <a:lstStyle>
            <a:lvl1pPr>
              <a:defRPr>
                <a:latin typeface="Times" charset="0"/>
              </a:defRPr>
            </a:lvl1pPr>
          </a:lstStyle>
          <a:p>
            <a:fld id="{37411793-DE90-4F75-8C45-1BA7E900AC95}" type="slidenum">
              <a:rPr lang="en-US"/>
              <a:pPr/>
              <a:t>‹#›</a:t>
            </a:fld>
            <a:endParaRPr lang="en-US"/>
          </a:p>
        </p:txBody>
      </p:sp>
    </p:spTree>
    <p:extLst>
      <p:ext uri="{BB962C8B-B14F-4D97-AF65-F5344CB8AC3E}">
        <p14:creationId xmlns:p14="http://schemas.microsoft.com/office/powerpoint/2010/main" val="755605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1F119D5-4823-4311-BD57-C7BF3EE98022}" type="slidenum">
              <a:rPr lang="en-US"/>
              <a:pPr/>
              <a:t>‹#›</a:t>
            </a:fld>
            <a:endParaRPr lang="en-US"/>
          </a:p>
        </p:txBody>
      </p:sp>
    </p:spTree>
    <p:extLst>
      <p:ext uri="{BB962C8B-B14F-4D97-AF65-F5344CB8AC3E}">
        <p14:creationId xmlns:p14="http://schemas.microsoft.com/office/powerpoint/2010/main" val="3239511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479BAAB-A7AB-4043-91A1-E7AA8B8037B4}" type="slidenum">
              <a:rPr lang="en-US"/>
              <a:pPr/>
              <a:t>‹#›</a:t>
            </a:fld>
            <a:endParaRPr lang="en-US"/>
          </a:p>
        </p:txBody>
      </p:sp>
    </p:spTree>
    <p:extLst>
      <p:ext uri="{BB962C8B-B14F-4D97-AF65-F5344CB8AC3E}">
        <p14:creationId xmlns:p14="http://schemas.microsoft.com/office/powerpoint/2010/main" val="126314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2E03D3BD-6BFF-4612-8EA1-531197990508}" type="slidenum">
              <a:rPr lang="en-US"/>
              <a:pPr/>
              <a:t>‹#›</a:t>
            </a:fld>
            <a:endParaRPr lang="en-US"/>
          </a:p>
        </p:txBody>
      </p:sp>
    </p:spTree>
    <p:extLst>
      <p:ext uri="{BB962C8B-B14F-4D97-AF65-F5344CB8AC3E}">
        <p14:creationId xmlns:p14="http://schemas.microsoft.com/office/powerpoint/2010/main" val="3399315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7B7769E6-0BC7-4EF9-872B-C32B3F1B878F}" type="slidenum">
              <a:rPr lang="en-US"/>
              <a:pPr/>
              <a:t>‹#›</a:t>
            </a:fld>
            <a:endParaRPr lang="en-US"/>
          </a:p>
        </p:txBody>
      </p:sp>
    </p:spTree>
    <p:extLst>
      <p:ext uri="{BB962C8B-B14F-4D97-AF65-F5344CB8AC3E}">
        <p14:creationId xmlns:p14="http://schemas.microsoft.com/office/powerpoint/2010/main" val="1282992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0AE9E64C-F02E-4AAA-8D66-7B45CBC71FCD}" type="slidenum">
              <a:rPr lang="en-US"/>
              <a:pPr/>
              <a:t>‹#›</a:t>
            </a:fld>
            <a:endParaRPr lang="en-US"/>
          </a:p>
        </p:txBody>
      </p:sp>
    </p:spTree>
    <p:extLst>
      <p:ext uri="{BB962C8B-B14F-4D97-AF65-F5344CB8AC3E}">
        <p14:creationId xmlns:p14="http://schemas.microsoft.com/office/powerpoint/2010/main" val="2430926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E91248F-FBB4-4377-94C9-346724CDD754}" type="slidenum">
              <a:rPr lang="en-US"/>
              <a:pPr/>
              <a:t>‹#›</a:t>
            </a:fld>
            <a:endParaRPr lang="en-US"/>
          </a:p>
        </p:txBody>
      </p:sp>
    </p:spTree>
    <p:extLst>
      <p:ext uri="{BB962C8B-B14F-4D97-AF65-F5344CB8AC3E}">
        <p14:creationId xmlns:p14="http://schemas.microsoft.com/office/powerpoint/2010/main" val="2539796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DC4778E-6247-4E00-A264-D7A1B90F3F74}" type="slidenum">
              <a:rPr lang="en-US"/>
              <a:pPr/>
              <a:t>‹#›</a:t>
            </a:fld>
            <a:endParaRPr lang="en-US"/>
          </a:p>
        </p:txBody>
      </p:sp>
    </p:spTree>
    <p:extLst>
      <p:ext uri="{BB962C8B-B14F-4D97-AF65-F5344CB8AC3E}">
        <p14:creationId xmlns:p14="http://schemas.microsoft.com/office/powerpoint/2010/main" val="53468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theme" Target="../theme/theme2.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6275"/>
                <a:invGamma/>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4A8DE39D-5A40-45FC-B3B3-4DBB6BBFCA6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02" r:id="rId1"/>
    <p:sldLayoutId id="2147483801" r:id="rId2"/>
    <p:sldLayoutId id="2147483800" r:id="rId3"/>
    <p:sldLayoutId id="2147483799" r:id="rId4"/>
    <p:sldLayoutId id="2147483798" r:id="rId5"/>
    <p:sldLayoutId id="2147483797" r:id="rId6"/>
    <p:sldLayoutId id="2147483796" r:id="rId7"/>
    <p:sldLayoutId id="2147483795" r:id="rId8"/>
    <p:sldLayoutId id="2147483794" r:id="rId9"/>
    <p:sldLayoutId id="2147483793" r:id="rId10"/>
    <p:sldLayoutId id="2147483792" r:id="rId11"/>
    <p:sldLayoutId id="2147483791" r:id="rId12"/>
    <p:sldLayoutId id="2147483790" r:id="rId13"/>
  </p:sldLayoutIdLst>
  <p:txStyles>
    <p:titleStyle>
      <a:lvl1pPr algn="ctr" rtl="0" eaLnBrk="0" fontAlgn="base" hangingPunct="0">
        <a:spcBef>
          <a:spcPct val="0"/>
        </a:spcBef>
        <a:spcAft>
          <a:spcPct val="0"/>
        </a:spcAft>
        <a:defRPr sz="4400">
          <a:solidFill>
            <a:srgbClr val="FFFF00"/>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2pPr>
      <a:lvl3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3pPr>
      <a:lvl4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4pPr>
      <a:lvl5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5pPr>
      <a:lvl6pPr marL="457200" algn="ctr" rtl="0" fontAlgn="base">
        <a:spcBef>
          <a:spcPct val="0"/>
        </a:spcBef>
        <a:spcAft>
          <a:spcPct val="0"/>
        </a:spcAft>
        <a:defRPr sz="4400">
          <a:solidFill>
            <a:srgbClr val="FFFF00"/>
          </a:solidFill>
          <a:latin typeface="Palatino" pitchFamily="28" charset="0"/>
        </a:defRPr>
      </a:lvl6pPr>
      <a:lvl7pPr marL="914400" algn="ctr" rtl="0" fontAlgn="base">
        <a:spcBef>
          <a:spcPct val="0"/>
        </a:spcBef>
        <a:spcAft>
          <a:spcPct val="0"/>
        </a:spcAft>
        <a:defRPr sz="4400">
          <a:solidFill>
            <a:srgbClr val="FFFF00"/>
          </a:solidFill>
          <a:latin typeface="Palatino" pitchFamily="28" charset="0"/>
        </a:defRPr>
      </a:lvl7pPr>
      <a:lvl8pPr marL="1371600" algn="ctr" rtl="0" fontAlgn="base">
        <a:spcBef>
          <a:spcPct val="0"/>
        </a:spcBef>
        <a:spcAft>
          <a:spcPct val="0"/>
        </a:spcAft>
        <a:defRPr sz="4400">
          <a:solidFill>
            <a:srgbClr val="FFFF00"/>
          </a:solidFill>
          <a:latin typeface="Palatino" pitchFamily="28" charset="0"/>
        </a:defRPr>
      </a:lvl8pPr>
      <a:lvl9pPr marL="1828800" algn="ctr" rtl="0" fontAlgn="base">
        <a:spcBef>
          <a:spcPct val="0"/>
        </a:spcBef>
        <a:spcAft>
          <a:spcPct val="0"/>
        </a:spcAft>
        <a:defRPr sz="4400">
          <a:solidFill>
            <a:srgbClr val="FFFF00"/>
          </a:solidFill>
          <a:latin typeface="Palatino" pitchFamily="28" charset="0"/>
        </a:defRPr>
      </a:lvl9pPr>
    </p:titleStyle>
    <p:bodyStyle>
      <a:lvl1pPr marL="342900" indent="-342900" algn="l" rtl="0" eaLnBrk="0" fontAlgn="base" hangingPunct="0">
        <a:spcBef>
          <a:spcPct val="20000"/>
        </a:spcBef>
        <a:spcAft>
          <a:spcPct val="0"/>
        </a:spcAft>
        <a:buChar char="•"/>
        <a:defRPr sz="2800">
          <a:solidFill>
            <a:srgbClr val="FFFFFF"/>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400">
          <a:solidFill>
            <a:srgbClr val="FFFFFF"/>
          </a:solidFill>
          <a:latin typeface="+mn-lt"/>
          <a:ea typeface="ＭＳ Ｐゴシック" charset="0"/>
        </a:defRPr>
      </a:lvl2pPr>
      <a:lvl3pPr marL="1143000" indent="-228600" algn="l" rtl="0" eaLnBrk="0" fontAlgn="base" hangingPunct="0">
        <a:spcBef>
          <a:spcPct val="20000"/>
        </a:spcBef>
        <a:spcAft>
          <a:spcPct val="0"/>
        </a:spcAft>
        <a:buChar char="•"/>
        <a:defRPr sz="2000">
          <a:solidFill>
            <a:srgbClr val="FFFFFF"/>
          </a:solidFill>
          <a:latin typeface="+mn-lt"/>
          <a:ea typeface="ＭＳ Ｐゴシック" charset="0"/>
        </a:defRPr>
      </a:lvl3pPr>
      <a:lvl4pPr marL="1600200" indent="-228600" algn="l" rtl="0" eaLnBrk="0" fontAlgn="base" hangingPunct="0">
        <a:spcBef>
          <a:spcPct val="20000"/>
        </a:spcBef>
        <a:spcAft>
          <a:spcPct val="0"/>
        </a:spcAft>
        <a:buChar char="–"/>
        <a:defRPr sz="2000">
          <a:solidFill>
            <a:srgbClr val="FFFFFF"/>
          </a:solidFill>
          <a:latin typeface="+mn-lt"/>
          <a:ea typeface="ＭＳ Ｐゴシック" charset="0"/>
        </a:defRPr>
      </a:lvl4pPr>
      <a:lvl5pPr marL="2057400" indent="-228600" algn="l" rtl="0" eaLnBrk="0" fontAlgn="base" hangingPunct="0">
        <a:spcBef>
          <a:spcPct val="20000"/>
        </a:spcBef>
        <a:spcAft>
          <a:spcPct val="0"/>
        </a:spcAft>
        <a:buChar char="»"/>
        <a:defRPr sz="2000">
          <a:solidFill>
            <a:srgbClr val="FFFFFF"/>
          </a:solidFill>
          <a:latin typeface="+mn-lt"/>
          <a:ea typeface="ＭＳ Ｐゴシック" charset="0"/>
        </a:defRPr>
      </a:lvl5pPr>
      <a:lvl6pPr marL="2514600" indent="-228600" algn="l" rtl="0" fontAlgn="base">
        <a:spcBef>
          <a:spcPct val="20000"/>
        </a:spcBef>
        <a:spcAft>
          <a:spcPct val="0"/>
        </a:spcAft>
        <a:buChar char="»"/>
        <a:defRPr sz="2000">
          <a:solidFill>
            <a:srgbClr val="FFFFFF"/>
          </a:solidFill>
          <a:latin typeface="+mn-lt"/>
        </a:defRPr>
      </a:lvl6pPr>
      <a:lvl7pPr marL="2971800" indent="-228600" algn="l" rtl="0" fontAlgn="base">
        <a:spcBef>
          <a:spcPct val="20000"/>
        </a:spcBef>
        <a:spcAft>
          <a:spcPct val="0"/>
        </a:spcAft>
        <a:buChar char="»"/>
        <a:defRPr sz="2000">
          <a:solidFill>
            <a:srgbClr val="FFFFFF"/>
          </a:solidFill>
          <a:latin typeface="+mn-lt"/>
        </a:defRPr>
      </a:lvl7pPr>
      <a:lvl8pPr marL="3429000" indent="-228600" algn="l" rtl="0" fontAlgn="base">
        <a:spcBef>
          <a:spcPct val="20000"/>
        </a:spcBef>
        <a:spcAft>
          <a:spcPct val="0"/>
        </a:spcAft>
        <a:buChar char="»"/>
        <a:defRPr sz="2000">
          <a:solidFill>
            <a:srgbClr val="FFFFFF"/>
          </a:solidFill>
          <a:latin typeface="+mn-lt"/>
        </a:defRPr>
      </a:lvl8pPr>
      <a:lvl9pPr marL="3886200" indent="-228600" algn="l" rtl="0" fontAlgn="base">
        <a:spcBef>
          <a:spcPct val="20000"/>
        </a:spcBef>
        <a:spcAft>
          <a:spcPct val="0"/>
        </a:spcAft>
        <a:buChar char="»"/>
        <a:defRPr sz="2000">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a:spLocks noChangeArrowheads="1"/>
          </p:cNvSpPr>
          <p:nvPr/>
        </p:nvSpPr>
        <p:spPr bwMode="invGray">
          <a:xfrm>
            <a:off x="0" y="1436688"/>
            <a:ext cx="9144000" cy="44450"/>
          </a:xfrm>
          <a:prstGeom prst="rect">
            <a:avLst/>
          </a:prstGeom>
          <a:solidFill>
            <a:srgbClr val="FFFFFF"/>
          </a:solidFill>
          <a:ln>
            <a:noFill/>
          </a:ln>
          <a:effectLst>
            <a:outerShdw blurRad="31750" dist="10160" dir="5400000" algn="tl" rotWithShape="0">
              <a:srgbClr val="808080">
                <a:alpha val="59998"/>
              </a:srgbClr>
            </a:outerShdw>
          </a:effectLst>
          <a:extLst>
            <a:ext uri="{91240B29-F687-4f45-9708-019B960494DF}">
              <a14:hiddenLine xmlns="" xmlns:a14="http://schemas.microsoft.com/office/drawing/2010/main"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5365"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wrap="square" lIns="109728" tIns="45720" rIns="45720" bIns="0" numCol="1" anchor="b" anchorCtr="0" compatLnSpc="1">
            <a:prstTxWarp prst="textNoShape">
              <a:avLst/>
            </a:prstTxWarp>
          </a:bodyPr>
          <a:lstStyle>
            <a:lvl1pPr eaLnBrk="1" hangingPunct="1">
              <a:defRPr sz="1200">
                <a:solidFill>
                  <a:srgbClr val="3F3F3F"/>
                </a:solidFill>
                <a:latin typeface="Corbel" pitchFamily="34" charset="0"/>
                <a:cs typeface="Arial" charset="0"/>
              </a:defRPr>
            </a:lvl1pPr>
          </a:lstStyle>
          <a:p>
            <a:fld id="{1CB01025-A0DF-4C1F-9555-9EC9CD5B45DE}" type="datetimeFigureOut">
              <a:rPr lang="en-US"/>
              <a:pPr/>
              <a:t>12/29/20</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prstClr val="black">
                    <a:tint val="95000"/>
                  </a:prstClr>
                </a:solidFill>
                <a:latin typeface="Corbel"/>
                <a:ea typeface="+mn-ea"/>
                <a:cs typeface="Arial" charset="0"/>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eaLnBrk="1" hangingPunct="1">
              <a:defRPr sz="1200">
                <a:solidFill>
                  <a:srgbClr val="3F3F3F"/>
                </a:solidFill>
                <a:latin typeface="Corbel" pitchFamily="34" charset="0"/>
                <a:cs typeface="Arial" charset="0"/>
              </a:defRPr>
            </a:lvl1pPr>
          </a:lstStyle>
          <a:p>
            <a:fld id="{B9DD9798-02D2-47F8-92BA-98237DFF41C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Lst>
  <p:txStyles>
    <p:titleStyle>
      <a:lvl1pPr algn="l" rtl="0" eaLnBrk="0" fontAlgn="base" hangingPunct="0">
        <a:spcBef>
          <a:spcPct val="0"/>
        </a:spcBef>
        <a:spcAft>
          <a:spcPct val="0"/>
        </a:spcAft>
        <a:defRPr sz="4500" b="1" kern="1200">
          <a:solidFill>
            <a:srgbClr val="FFC800"/>
          </a:solidFill>
          <a:latin typeface="+mj-lt"/>
          <a:ea typeface="ＭＳ Ｐゴシック" charset="0"/>
          <a:cs typeface="ＭＳ Ｐゴシック" charset="0"/>
        </a:defRPr>
      </a:lvl1pPr>
      <a:lvl2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2pPr>
      <a:lvl3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3pPr>
      <a:lvl4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4pPr>
      <a:lvl5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ＭＳ Ｐゴシック" charset="0"/>
          <a:cs typeface="ＭＳ Ｐゴシック" charset="0"/>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ＭＳ Ｐゴシック" charset="0"/>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ＭＳ Ｐゴシック" charset="0"/>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ＭＳ Ｐゴシック" charset="0"/>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ＭＳ Ｐゴシック" charset="0"/>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2133600"/>
            <a:ext cx="7772400" cy="1905000"/>
          </a:xfrm>
        </p:spPr>
        <p:txBody>
          <a:bodyPr/>
          <a:lstStyle/>
          <a:p>
            <a:pPr eaLnBrk="1" hangingPunct="1"/>
            <a:r>
              <a:rPr lang="en-US" sz="4000" dirty="0">
                <a:ea typeface="ＭＳ Ｐゴシック" pitchFamily="34" charset="-128"/>
              </a:rPr>
              <a:t> </a:t>
            </a:r>
            <a:br>
              <a:rPr lang="en-US" sz="4000" dirty="0">
                <a:ea typeface="ＭＳ Ｐゴシック" pitchFamily="34" charset="-128"/>
              </a:rPr>
            </a:br>
            <a:r>
              <a:rPr lang="en-US" dirty="0">
                <a:ea typeface="ＭＳ Ｐゴシック" pitchFamily="34" charset="-128"/>
              </a:rPr>
              <a:t>Markov Disease State Modeling</a:t>
            </a:r>
            <a:br>
              <a:rPr lang="en-US" sz="4000" dirty="0">
                <a:ea typeface="ＭＳ Ｐゴシック" pitchFamily="34" charset="-128"/>
              </a:rPr>
            </a:br>
            <a:r>
              <a:rPr lang="en-US" sz="4000" dirty="0">
                <a:ea typeface="ＭＳ Ｐゴシック" pitchFamily="34" charset="-128"/>
              </a:rPr>
              <a:t> </a:t>
            </a:r>
            <a:r>
              <a:rPr lang="en-US" sz="2400" dirty="0">
                <a:ea typeface="ＭＳ Ｐゴシック" pitchFamily="34" charset="-128"/>
              </a:rPr>
              <a:t>Training in Clinical Research</a:t>
            </a:r>
            <a:br>
              <a:rPr lang="en-US" sz="2400" dirty="0">
                <a:ea typeface="ＭＳ Ｐゴシック" pitchFamily="34" charset="-128"/>
              </a:rPr>
            </a:br>
            <a:r>
              <a:rPr lang="en-US" sz="2400" dirty="0">
                <a:ea typeface="ＭＳ Ｐゴシック" pitchFamily="34" charset="-128"/>
              </a:rPr>
              <a:t>DCEA Lecture 5 </a:t>
            </a:r>
            <a:br>
              <a:rPr lang="en-US" sz="2400" dirty="0">
                <a:latin typeface="Times" charset="0"/>
                <a:ea typeface="ＭＳ Ｐゴシック" pitchFamily="34" charset="-128"/>
              </a:rPr>
            </a:br>
            <a:br>
              <a:rPr lang="en-US" sz="2800" dirty="0">
                <a:latin typeface="Times" charset="0"/>
                <a:ea typeface="ＭＳ Ｐゴシック" pitchFamily="34" charset="-128"/>
              </a:rPr>
            </a:br>
            <a:r>
              <a:rPr lang="en-US" sz="2400" dirty="0">
                <a:latin typeface="Times" charset="0"/>
                <a:ea typeface="ＭＳ Ｐゴシック" pitchFamily="34" charset="-128"/>
              </a:rPr>
              <a:t>UCSF Department of Epidemiology</a:t>
            </a:r>
            <a:br>
              <a:rPr lang="en-US" sz="2400" dirty="0">
                <a:latin typeface="Times" charset="0"/>
                <a:ea typeface="ＭＳ Ｐゴシック" pitchFamily="34" charset="-128"/>
              </a:rPr>
            </a:br>
            <a:r>
              <a:rPr lang="en-US" sz="2400" dirty="0">
                <a:latin typeface="Times" charset="0"/>
                <a:ea typeface="ＭＳ Ｐゴシック" pitchFamily="34" charset="-128"/>
              </a:rPr>
              <a:t> and Biostatistics</a:t>
            </a:r>
            <a:br>
              <a:rPr lang="en-US" sz="2400" dirty="0">
                <a:latin typeface="Times" charset="0"/>
                <a:ea typeface="ＭＳ Ｐゴシック" pitchFamily="34" charset="-128"/>
              </a:rPr>
            </a:br>
            <a:br>
              <a:rPr lang="en-US" sz="2800" dirty="0">
                <a:latin typeface="Times" charset="0"/>
                <a:ea typeface="ＭＳ Ｐゴシック" pitchFamily="34" charset="-128"/>
              </a:rPr>
            </a:br>
            <a:r>
              <a:rPr lang="en-US" sz="2400" dirty="0">
                <a:latin typeface="Times" charset="0"/>
                <a:ea typeface="ＭＳ Ｐゴシック" pitchFamily="34" charset="-128"/>
              </a:rPr>
              <a:t>Elliot Marseille</a:t>
            </a:r>
            <a:r>
              <a:rPr lang="en-US" sz="2400" dirty="0">
                <a:ea typeface="ＭＳ Ｐゴシック" pitchFamily="34" charset="-128"/>
              </a:rPr>
              <a:t> </a:t>
            </a:r>
            <a:br>
              <a:rPr lang="en-US" sz="2400" dirty="0">
                <a:ea typeface="ＭＳ Ｐゴシック" pitchFamily="34" charset="-128"/>
              </a:rPr>
            </a:br>
            <a:br>
              <a:rPr lang="en-US" sz="2400" dirty="0">
                <a:ea typeface="ＭＳ Ｐゴシック" pitchFamily="34" charset="-128"/>
              </a:rPr>
            </a:br>
            <a:r>
              <a:rPr lang="en-US" sz="2000" dirty="0">
                <a:ea typeface="ＭＳ Ｐゴシック" pitchFamily="34" charset="-128"/>
              </a:rPr>
              <a:t>February 11, 2021</a:t>
            </a:r>
            <a:endParaRPr lang="en-US" sz="2000" dirty="0">
              <a:solidFill>
                <a:srgbClr val="FFFFFF"/>
              </a:solidFill>
              <a:ea typeface="ＭＳ Ｐゴシック" pitchFamily="34" charset="-128"/>
            </a:endParaRPr>
          </a:p>
        </p:txBody>
      </p:sp>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4165600"/>
            <a:ext cx="1600200" cy="20843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29699" name="TextBox 1"/>
          <p:cNvSpPr txBox="1">
            <a:spLocks noChangeArrowheads="1"/>
          </p:cNvSpPr>
          <p:nvPr/>
        </p:nvSpPr>
        <p:spPr bwMode="auto">
          <a:xfrm>
            <a:off x="7567613" y="6335713"/>
            <a:ext cx="1423987"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1400" b="1" dirty="0">
                <a:solidFill>
                  <a:srgbClr val="FFFFFF"/>
                </a:solidFill>
              </a:rPr>
              <a:t>Andrey Markov</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09600" y="457200"/>
            <a:ext cx="8153400" cy="1143000"/>
          </a:xfrm>
        </p:spPr>
        <p:txBody>
          <a:bodyPr/>
          <a:lstStyle/>
          <a:p>
            <a:pPr eaLnBrk="1" hangingPunct="1">
              <a:defRPr/>
            </a:pPr>
            <a:r>
              <a:rPr lang="en-US" sz="3200" b="1" dirty="0">
                <a:ea typeface="MS PGothic" charset="0"/>
                <a:cs typeface="MS PGothic" charset="0"/>
              </a:rPr>
              <a:t>Diseases for which Markov may add little</a:t>
            </a:r>
            <a:r>
              <a:rPr lang="en-US" sz="4000" dirty="0">
                <a:ea typeface="MS PGothic" charset="0"/>
                <a:cs typeface="MS PGothic" charset="0"/>
              </a:rPr>
              <a:t> </a:t>
            </a:r>
          </a:p>
        </p:txBody>
      </p:sp>
      <p:sp>
        <p:nvSpPr>
          <p:cNvPr id="24579" name="Rectangle 3"/>
          <p:cNvSpPr>
            <a:spLocks noGrp="1" noChangeArrowheads="1"/>
          </p:cNvSpPr>
          <p:nvPr>
            <p:ph type="body" idx="1"/>
          </p:nvPr>
        </p:nvSpPr>
        <p:spPr>
          <a:xfrm>
            <a:off x="685800" y="1752600"/>
            <a:ext cx="7772400" cy="4648200"/>
          </a:xfrm>
        </p:spPr>
        <p:txBody>
          <a:bodyPr/>
          <a:lstStyle/>
          <a:p>
            <a:pPr eaLnBrk="1" hangingPunct="1"/>
            <a:r>
              <a:rPr lang="en-US" dirty="0">
                <a:ea typeface="ＭＳ Ｐゴシック" pitchFamily="34" charset="-128"/>
              </a:rPr>
              <a:t>Key chance nodes have a short time frame</a:t>
            </a:r>
          </a:p>
          <a:p>
            <a:pPr eaLnBrk="1" hangingPunct="1"/>
            <a:r>
              <a:rPr lang="en-US" dirty="0">
                <a:ea typeface="ＭＳ Ｐゴシック" pitchFamily="34" charset="-128"/>
              </a:rPr>
              <a:t>Quick resolution/stabilization of condition</a:t>
            </a:r>
          </a:p>
          <a:p>
            <a:pPr eaLnBrk="1" hangingPunct="1"/>
            <a:r>
              <a:rPr lang="en-US" dirty="0">
                <a:ea typeface="ＭＳ Ｐゴシック" pitchFamily="34" charset="-128"/>
              </a:rPr>
              <a:t>Short term data not available, only lifetime</a:t>
            </a:r>
          </a:p>
          <a:p>
            <a:pPr eaLnBrk="1" hangingPunct="1"/>
            <a:r>
              <a:rPr lang="en-US" i="1" dirty="0">
                <a:solidFill>
                  <a:srgbClr val="FFFF00"/>
                </a:solidFill>
                <a:ea typeface="ＭＳ Ｐゴシック" pitchFamily="34" charset="-128"/>
              </a:rPr>
              <a:t>Examples:</a:t>
            </a:r>
          </a:p>
          <a:p>
            <a:pPr lvl="1" eaLnBrk="1" hangingPunct="1"/>
            <a:r>
              <a:rPr lang="en-US" dirty="0">
                <a:ea typeface="ＭＳ Ｐゴシック" pitchFamily="34" charset="-128"/>
              </a:rPr>
              <a:t>acute curable infections</a:t>
            </a:r>
          </a:p>
          <a:p>
            <a:pPr lvl="1" eaLnBrk="1" hangingPunct="1"/>
            <a:r>
              <a:rPr lang="en-US" dirty="0">
                <a:ea typeface="ＭＳ Ｐゴシック" pitchFamily="34" charset="-128"/>
              </a:rPr>
              <a:t>management of acute events (MIs, strokes)</a:t>
            </a:r>
          </a:p>
          <a:p>
            <a:pPr lvl="1" eaLnBrk="1" hangingPunct="1"/>
            <a:r>
              <a:rPr lang="en-US" dirty="0">
                <a:ea typeface="ＭＳ Ｐゴシック" pitchFamily="34" charset="-128"/>
              </a:rPr>
              <a:t>cancers (if prognosis captured with a few branches)</a:t>
            </a:r>
          </a:p>
          <a:p>
            <a:pPr lvl="1" eaLnBrk="1" hangingPunct="1"/>
            <a:r>
              <a:rPr lang="en-US" dirty="0">
                <a:ea typeface="ＭＳ Ｐゴシック" pitchFamily="34" charset="-128"/>
              </a:rPr>
              <a:t>immunizations for non-epidemic childhood infections (e.g., </a:t>
            </a:r>
            <a:r>
              <a:rPr lang="en-US" dirty="0" err="1">
                <a:ea typeface="ＭＳ Ｐゴシック" pitchFamily="34" charset="-128"/>
              </a:rPr>
              <a:t>hemophilus</a:t>
            </a:r>
            <a:r>
              <a:rPr lang="en-US" dirty="0">
                <a:ea typeface="ＭＳ Ｐゴシック" pitchFamily="34" charset="-128"/>
              </a:rPr>
              <a:t> influenza)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304800"/>
            <a:ext cx="7772400" cy="1143000"/>
          </a:xfrm>
        </p:spPr>
        <p:txBody>
          <a:bodyPr/>
          <a:lstStyle/>
          <a:p>
            <a:pPr eaLnBrk="1" hangingPunct="1"/>
            <a:r>
              <a:rPr lang="en-US" sz="4000" dirty="0">
                <a:ea typeface="ＭＳ Ｐゴシック" pitchFamily="34" charset="-128"/>
              </a:rPr>
              <a:t>3. Steps in doing a Markov</a:t>
            </a:r>
            <a:br>
              <a:rPr lang="en-US" sz="4000" dirty="0">
                <a:ea typeface="ＭＳ Ｐゴシック" pitchFamily="34" charset="-128"/>
              </a:rPr>
            </a:br>
            <a:r>
              <a:rPr lang="en-US" sz="4000" i="1" dirty="0">
                <a:ea typeface="ＭＳ Ｐゴシック" pitchFamily="34" charset="-128"/>
              </a:rPr>
              <a:t>Quick Overview</a:t>
            </a:r>
            <a:r>
              <a:rPr lang="en-US" dirty="0">
                <a:ea typeface="ＭＳ Ｐゴシック" pitchFamily="34" charset="-128"/>
              </a:rPr>
              <a:t> </a:t>
            </a:r>
          </a:p>
        </p:txBody>
      </p:sp>
      <p:sp>
        <p:nvSpPr>
          <p:cNvPr id="25603" name="Rectangle 3"/>
          <p:cNvSpPr>
            <a:spLocks noGrp="1" noChangeArrowheads="1"/>
          </p:cNvSpPr>
          <p:nvPr>
            <p:ph type="body" idx="1"/>
          </p:nvPr>
        </p:nvSpPr>
        <p:spPr>
          <a:xfrm>
            <a:off x="457200" y="1752600"/>
            <a:ext cx="8305800" cy="4724400"/>
          </a:xfrm>
        </p:spPr>
        <p:txBody>
          <a:bodyPr/>
          <a:lstStyle/>
          <a:p>
            <a:pPr marL="533400" indent="-533400" eaLnBrk="1" hangingPunct="1">
              <a:spcAft>
                <a:spcPct val="20000"/>
              </a:spcAft>
              <a:buFontTx/>
              <a:buNone/>
            </a:pPr>
            <a:r>
              <a:rPr lang="en-US" sz="2400" dirty="0">
                <a:ea typeface="ＭＳ Ｐゴシック" pitchFamily="34" charset="-128"/>
              </a:rPr>
              <a:t>Similar to standard model building</a:t>
            </a:r>
          </a:p>
          <a:p>
            <a:pPr marL="0" indent="0" eaLnBrk="1" hangingPunct="1">
              <a:spcAft>
                <a:spcPct val="20000"/>
              </a:spcAft>
              <a:buNone/>
            </a:pPr>
            <a:r>
              <a:rPr lang="en-US" sz="2400" dirty="0">
                <a:solidFill>
                  <a:srgbClr val="FFFF00"/>
                </a:solidFill>
                <a:ea typeface="ＭＳ Ｐゴシック" pitchFamily="34" charset="-128"/>
              </a:rPr>
              <a:t>A. Structure the simulation </a:t>
            </a:r>
          </a:p>
          <a:p>
            <a:pPr marL="914400" lvl="1" indent="-457200" eaLnBrk="1" hangingPunct="1">
              <a:spcAft>
                <a:spcPct val="20000"/>
              </a:spcAft>
            </a:pPr>
            <a:r>
              <a:rPr lang="en-US" sz="2000" dirty="0">
                <a:ea typeface="ＭＳ Ｐゴシック" pitchFamily="34" charset="-128"/>
              </a:rPr>
              <a:t>Portray disease states and transitions </a:t>
            </a:r>
          </a:p>
          <a:p>
            <a:pPr marL="914400" lvl="1" indent="-457200" eaLnBrk="1" hangingPunct="1">
              <a:spcAft>
                <a:spcPct val="20000"/>
              </a:spcAft>
            </a:pPr>
            <a:r>
              <a:rPr lang="en-US" sz="2000" dirty="0">
                <a:ea typeface="ＭＳ Ｐゴシック" pitchFamily="34" charset="-128"/>
              </a:rPr>
              <a:t>Determine end stages</a:t>
            </a:r>
          </a:p>
          <a:p>
            <a:pPr marL="0" indent="0" eaLnBrk="1" hangingPunct="1">
              <a:spcAft>
                <a:spcPct val="20000"/>
              </a:spcAft>
              <a:buNone/>
            </a:pPr>
            <a:r>
              <a:rPr lang="en-US" sz="2400" dirty="0">
                <a:solidFill>
                  <a:srgbClr val="FFFF00"/>
                </a:solidFill>
                <a:ea typeface="ＭＳ Ｐゴシック" pitchFamily="34" charset="-128"/>
              </a:rPr>
              <a:t>B. Obtain data for the transition probabilities</a:t>
            </a:r>
          </a:p>
          <a:p>
            <a:pPr marL="0" indent="0" eaLnBrk="1" hangingPunct="1">
              <a:spcAft>
                <a:spcPct val="20000"/>
              </a:spcAft>
              <a:buNone/>
            </a:pPr>
            <a:r>
              <a:rPr lang="en-US" sz="2400" dirty="0">
                <a:solidFill>
                  <a:srgbClr val="FFFF00"/>
                </a:solidFill>
                <a:ea typeface="ＭＳ Ｐゴシック" pitchFamily="34" charset="-128"/>
              </a:rPr>
              <a:t>C. Implement the model</a:t>
            </a:r>
          </a:p>
          <a:p>
            <a:pPr marL="914400" lvl="1" indent="-457200" eaLnBrk="1" hangingPunct="1">
              <a:spcAft>
                <a:spcPct val="20000"/>
              </a:spcAft>
            </a:pPr>
            <a:r>
              <a:rPr lang="en-US" sz="2000" dirty="0">
                <a:ea typeface="ＭＳ Ｐゴシック" pitchFamily="34" charset="-128"/>
              </a:rPr>
              <a:t>Build </a:t>
            </a:r>
          </a:p>
          <a:p>
            <a:pPr marL="914400" lvl="1" indent="-457200" eaLnBrk="1" hangingPunct="1">
              <a:spcAft>
                <a:spcPct val="20000"/>
              </a:spcAft>
            </a:pPr>
            <a:r>
              <a:rPr lang="en-US" sz="2000" dirty="0">
                <a:ea typeface="ＭＳ Ｐゴシック" pitchFamily="34" charset="-128"/>
              </a:rPr>
              <a:t>Calibrate</a:t>
            </a:r>
          </a:p>
          <a:p>
            <a:pPr marL="914400" lvl="1" indent="-457200" eaLnBrk="1" hangingPunct="1">
              <a:spcAft>
                <a:spcPct val="20000"/>
              </a:spcAft>
            </a:pPr>
            <a:r>
              <a:rPr lang="en-US" sz="2000" dirty="0">
                <a:ea typeface="ＭＳ Ｐゴシック" pitchFamily="34" charset="-128"/>
              </a:rPr>
              <a:t>Debug (quality control)</a:t>
            </a:r>
          </a:p>
          <a:p>
            <a:pPr marL="914400" lvl="1" indent="-457200" eaLnBrk="1" hangingPunct="1">
              <a:spcAft>
                <a:spcPct val="20000"/>
              </a:spcAft>
            </a:pPr>
            <a:r>
              <a:rPr lang="en-US" sz="2000" dirty="0">
                <a:ea typeface="ＭＳ Ｐゴシック" pitchFamily="34" charset="-128"/>
              </a:rPr>
              <a:t>Simulations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25136" y="319596"/>
            <a:ext cx="7772400" cy="1143000"/>
          </a:xfrm>
        </p:spPr>
        <p:txBody>
          <a:bodyPr/>
          <a:lstStyle/>
          <a:p>
            <a:pPr eaLnBrk="1" hangingPunct="1"/>
            <a:r>
              <a:rPr lang="en-US" sz="3600" b="1" i="1" dirty="0">
                <a:ea typeface="ＭＳ Ｐゴシック" pitchFamily="34" charset="-128"/>
              </a:rPr>
              <a:t>A. Structure</a:t>
            </a:r>
            <a:r>
              <a:rPr lang="en-US" sz="4000" dirty="0">
                <a:ea typeface="ＭＳ Ｐゴシック" pitchFamily="34" charset="-128"/>
              </a:rPr>
              <a:t> </a:t>
            </a:r>
          </a:p>
        </p:txBody>
      </p:sp>
      <p:sp>
        <p:nvSpPr>
          <p:cNvPr id="26627" name="Rectangle 3"/>
          <p:cNvSpPr>
            <a:spLocks noGrp="1" noChangeArrowheads="1"/>
          </p:cNvSpPr>
          <p:nvPr>
            <p:ph type="body" idx="1"/>
          </p:nvPr>
        </p:nvSpPr>
        <p:spPr>
          <a:xfrm>
            <a:off x="653249" y="1828800"/>
            <a:ext cx="7772400" cy="4724400"/>
          </a:xfrm>
        </p:spPr>
        <p:txBody>
          <a:bodyPr/>
          <a:lstStyle/>
          <a:p>
            <a:pPr eaLnBrk="1" hangingPunct="1">
              <a:lnSpc>
                <a:spcPct val="90000"/>
              </a:lnSpc>
              <a:buFontTx/>
              <a:buNone/>
            </a:pPr>
            <a:r>
              <a:rPr lang="en-US" b="1" i="1" dirty="0">
                <a:ea typeface="ＭＳ Ｐゴシック" pitchFamily="34" charset="-128"/>
              </a:rPr>
              <a:t>Portray disease states – principles</a:t>
            </a:r>
          </a:p>
          <a:p>
            <a:pPr eaLnBrk="1" hangingPunct="1">
              <a:lnSpc>
                <a:spcPct val="90000"/>
              </a:lnSpc>
              <a:buFontTx/>
              <a:buNone/>
            </a:pPr>
            <a:endParaRPr lang="en-US" dirty="0">
              <a:ea typeface="ＭＳ Ｐゴシック" pitchFamily="34" charset="-128"/>
            </a:endParaRPr>
          </a:p>
          <a:p>
            <a:pPr eaLnBrk="1" hangingPunct="1">
              <a:lnSpc>
                <a:spcPct val="90000"/>
              </a:lnSpc>
            </a:pPr>
            <a:r>
              <a:rPr lang="en-US" sz="2400" dirty="0">
                <a:ea typeface="ＭＳ Ｐゴシック" pitchFamily="34" charset="-128"/>
              </a:rPr>
              <a:t>Include all important </a:t>
            </a:r>
            <a:r>
              <a:rPr lang="en-US" sz="2400" dirty="0">
                <a:solidFill>
                  <a:srgbClr val="FFFF00"/>
                </a:solidFill>
                <a:ea typeface="ＭＳ Ｐゴシック" pitchFamily="34" charset="-128"/>
              </a:rPr>
              <a:t>states of the disease</a:t>
            </a:r>
            <a:r>
              <a:rPr lang="en-US" sz="2400" dirty="0">
                <a:ea typeface="ＭＳ Ｐゴシック" pitchFamily="34" charset="-128"/>
              </a:rPr>
              <a:t>:</a:t>
            </a:r>
            <a:br>
              <a:rPr lang="en-US" sz="2400" dirty="0">
                <a:ea typeface="ＭＳ Ｐゴシック" pitchFamily="34" charset="-128"/>
              </a:rPr>
            </a:br>
            <a:r>
              <a:rPr lang="en-US" sz="2400" dirty="0">
                <a:ea typeface="ＭＳ Ｐゴシック" pitchFamily="34" charset="-128"/>
              </a:rPr>
              <a:t> 	-- </a:t>
            </a:r>
            <a:r>
              <a:rPr lang="en-US" sz="2400" dirty="0">
                <a:solidFill>
                  <a:srgbClr val="FFFF00"/>
                </a:solidFill>
                <a:ea typeface="ＭＳ Ｐゴシック" pitchFamily="34" charset="-128"/>
              </a:rPr>
              <a:t>stages of severity</a:t>
            </a:r>
            <a:r>
              <a:rPr lang="en-US" sz="2400" dirty="0">
                <a:ea typeface="ＭＳ Ｐゴシック" pitchFamily="34" charset="-128"/>
              </a:rPr>
              <a:t>, </a:t>
            </a:r>
            <a:r>
              <a:rPr lang="en-US" sz="2400" i="1" dirty="0">
                <a:ea typeface="ＭＳ Ｐゴシック" pitchFamily="34" charset="-128"/>
              </a:rPr>
              <a:t>e.g., </a:t>
            </a:r>
            <a:r>
              <a:rPr lang="en-US" sz="2400" dirty="0">
                <a:ea typeface="ＭＳ Ｐゴシック" pitchFamily="34" charset="-128"/>
              </a:rPr>
              <a:t>renal disease in 	diabetes: severity of renal compromise (normal, 	micro-, macroalbuminuria, end-stage renal 	disease).</a:t>
            </a:r>
            <a:br>
              <a:rPr lang="en-US" sz="2400" dirty="0">
                <a:ea typeface="ＭＳ Ｐゴシック" pitchFamily="34" charset="-128"/>
              </a:rPr>
            </a:br>
            <a:r>
              <a:rPr lang="en-US" sz="2400" dirty="0">
                <a:ea typeface="ＭＳ Ｐゴシック" pitchFamily="34" charset="-128"/>
              </a:rPr>
              <a:t> 	-- </a:t>
            </a:r>
            <a:r>
              <a:rPr lang="en-US" sz="2400" dirty="0">
                <a:solidFill>
                  <a:srgbClr val="FFFF00"/>
                </a:solidFill>
                <a:ea typeface="ＭＳ Ｐゴシック" pitchFamily="34" charset="-128"/>
              </a:rPr>
              <a:t>recurrent events</a:t>
            </a:r>
            <a:r>
              <a:rPr lang="en-US" sz="2400" dirty="0">
                <a:ea typeface="ＭＳ Ｐゴシック" pitchFamily="34" charset="-128"/>
              </a:rPr>
              <a:t> </a:t>
            </a:r>
            <a:r>
              <a:rPr lang="en-US" sz="2400" i="1" dirty="0">
                <a:ea typeface="ＭＳ Ｐゴシック" pitchFamily="34" charset="-128"/>
              </a:rPr>
              <a:t>e.g., </a:t>
            </a:r>
            <a:r>
              <a:rPr lang="en-US" sz="2400" dirty="0">
                <a:ea typeface="ＭＳ Ｐゴシック" pitchFamily="34" charset="-128"/>
              </a:rPr>
              <a:t>exacerbations.</a:t>
            </a:r>
          </a:p>
          <a:p>
            <a:pPr eaLnBrk="1" hangingPunct="1">
              <a:lnSpc>
                <a:spcPct val="90000"/>
              </a:lnSpc>
            </a:pPr>
            <a:r>
              <a:rPr lang="en-US" sz="2400" dirty="0">
                <a:ea typeface="ＭＳ Ｐゴシック" pitchFamily="34" charset="-128"/>
              </a:rPr>
              <a:t>Also often health </a:t>
            </a:r>
            <a:r>
              <a:rPr lang="en-US" sz="2400" dirty="0">
                <a:solidFill>
                  <a:srgbClr val="FFFF00"/>
                </a:solidFill>
                <a:ea typeface="ＭＳ Ｐゴシック" pitchFamily="34" charset="-128"/>
              </a:rPr>
              <a:t>states induced by therapy</a:t>
            </a:r>
            <a:r>
              <a:rPr lang="en-US" sz="2400" dirty="0">
                <a:ea typeface="ＭＳ Ｐゴシック" pitchFamily="34" charset="-128"/>
              </a:rPr>
              <a:t> (e.g., side-effects).</a:t>
            </a:r>
          </a:p>
          <a:p>
            <a:pPr eaLnBrk="1" hangingPunct="1">
              <a:lnSpc>
                <a:spcPct val="90000"/>
              </a:lnSpc>
            </a:pPr>
            <a:r>
              <a:rPr lang="en-US" sz="2400" dirty="0">
                <a:ea typeface="ＭＳ Ｐゴシック" pitchFamily="34" charset="-128"/>
              </a:rPr>
              <a:t>Portray </a:t>
            </a:r>
            <a:r>
              <a:rPr lang="en-US" sz="2400" dirty="0">
                <a:solidFill>
                  <a:srgbClr val="FFFF00"/>
                </a:solidFill>
                <a:ea typeface="ＭＳ Ｐゴシック" pitchFamily="34" charset="-128"/>
              </a:rPr>
              <a:t>transitions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381000"/>
            <a:ext cx="8153400" cy="1143000"/>
          </a:xfrm>
        </p:spPr>
        <p:txBody>
          <a:bodyPr/>
          <a:lstStyle/>
          <a:p>
            <a:pPr eaLnBrk="1" hangingPunct="1">
              <a:defRPr/>
            </a:pPr>
            <a:r>
              <a:rPr lang="en-US" sz="3200" b="1" i="1">
                <a:cs typeface="+mj-cs"/>
              </a:rPr>
              <a:t>Defining disease states- practical issues</a:t>
            </a:r>
            <a:r>
              <a:rPr lang="en-US" sz="4000">
                <a:cs typeface="+mj-cs"/>
              </a:rPr>
              <a:t> </a:t>
            </a:r>
          </a:p>
        </p:txBody>
      </p:sp>
      <p:sp>
        <p:nvSpPr>
          <p:cNvPr id="27651" name="Rectangle 3"/>
          <p:cNvSpPr>
            <a:spLocks noGrp="1" noChangeArrowheads="1"/>
          </p:cNvSpPr>
          <p:nvPr>
            <p:ph type="body" idx="1"/>
          </p:nvPr>
        </p:nvSpPr>
        <p:spPr>
          <a:xfrm>
            <a:off x="685800" y="1981200"/>
            <a:ext cx="8229600" cy="4114800"/>
          </a:xfrm>
        </p:spPr>
        <p:txBody>
          <a:bodyPr/>
          <a:lstStyle/>
          <a:p>
            <a:pPr eaLnBrk="1" hangingPunct="1">
              <a:lnSpc>
                <a:spcPct val="90000"/>
              </a:lnSpc>
              <a:buFontTx/>
              <a:buNone/>
            </a:pPr>
            <a:r>
              <a:rPr lang="en-US" sz="2400" b="1">
                <a:ea typeface="ＭＳ Ｐゴシック" pitchFamily="34" charset="-128"/>
              </a:rPr>
              <a:t>Precisely what states? </a:t>
            </a:r>
          </a:p>
          <a:p>
            <a:pPr eaLnBrk="1" hangingPunct="1">
              <a:lnSpc>
                <a:spcPct val="90000"/>
              </a:lnSpc>
              <a:buFontTx/>
              <a:buNone/>
            </a:pPr>
            <a:endParaRPr lang="en-US" sz="2400">
              <a:ea typeface="ＭＳ Ｐゴシック" pitchFamily="34" charset="-128"/>
            </a:endParaRPr>
          </a:p>
          <a:p>
            <a:pPr eaLnBrk="1" hangingPunct="1">
              <a:lnSpc>
                <a:spcPct val="90000"/>
              </a:lnSpc>
            </a:pPr>
            <a:r>
              <a:rPr lang="en-US" sz="2400">
                <a:solidFill>
                  <a:srgbClr val="FFFF00"/>
                </a:solidFill>
                <a:ea typeface="ＭＳ Ｐゴシック" pitchFamily="34" charset="-128"/>
              </a:rPr>
              <a:t>Discrete shifts</a:t>
            </a:r>
            <a:r>
              <a:rPr lang="en-US" sz="2400">
                <a:ea typeface="ＭＳ Ｐゴシック" pitchFamily="34" charset="-128"/>
              </a:rPr>
              <a:t> mark boundaries</a:t>
            </a:r>
            <a:br>
              <a:rPr lang="en-US" sz="2400">
                <a:ea typeface="ＭＳ Ｐゴシック" pitchFamily="34" charset="-128"/>
              </a:rPr>
            </a:br>
            <a:r>
              <a:rPr lang="en-US" sz="2400">
                <a:ea typeface="ＭＳ Ｐゴシック" pitchFamily="34" charset="-128"/>
              </a:rPr>
              <a:t>	</a:t>
            </a:r>
            <a:r>
              <a:rPr lang="en-US" sz="2400">
                <a:solidFill>
                  <a:srgbClr val="FFFF00"/>
                </a:solidFill>
                <a:ea typeface="ＭＳ Ｐゴシック" pitchFamily="34" charset="-128"/>
              </a:rPr>
              <a:t>changed health status</a:t>
            </a:r>
            <a:r>
              <a:rPr lang="en-US" sz="2400">
                <a:ea typeface="ＭＳ Ｐゴシック" pitchFamily="34" charset="-128"/>
              </a:rPr>
              <a:t>, e.g., hypertension to stroke</a:t>
            </a:r>
            <a:br>
              <a:rPr lang="en-US" sz="2400">
                <a:ea typeface="ＭＳ Ｐゴシック" pitchFamily="34" charset="-128"/>
              </a:rPr>
            </a:br>
            <a:r>
              <a:rPr lang="en-US" sz="2400">
                <a:ea typeface="ＭＳ Ｐゴシック" pitchFamily="34" charset="-128"/>
              </a:rPr>
              <a:t>	</a:t>
            </a:r>
            <a:r>
              <a:rPr lang="en-US" sz="2400">
                <a:solidFill>
                  <a:srgbClr val="FFFF00"/>
                </a:solidFill>
                <a:ea typeface="ＭＳ Ｐゴシック" pitchFamily="34" charset="-128"/>
              </a:rPr>
              <a:t>lab defn’s</a:t>
            </a:r>
            <a:r>
              <a:rPr lang="en-US" sz="2400">
                <a:ea typeface="ＭＳ Ｐゴシック" pitchFamily="34" charset="-128"/>
              </a:rPr>
              <a:t>, e.g., micro/macro albuminuria</a:t>
            </a:r>
          </a:p>
          <a:p>
            <a:pPr eaLnBrk="1" hangingPunct="1">
              <a:lnSpc>
                <a:spcPct val="90000"/>
              </a:lnSpc>
            </a:pPr>
            <a:r>
              <a:rPr lang="en-US" sz="2400">
                <a:solidFill>
                  <a:srgbClr val="FFFF00"/>
                </a:solidFill>
                <a:ea typeface="ＭＳ Ｐゴシック" pitchFamily="34" charset="-128"/>
              </a:rPr>
              <a:t>Working definitions</a:t>
            </a:r>
            <a:r>
              <a:rPr lang="en-US" sz="2400">
                <a:ea typeface="ＭＳ Ｐゴシック" pitchFamily="34" charset="-128"/>
              </a:rPr>
              <a:t> in the field</a:t>
            </a:r>
          </a:p>
          <a:p>
            <a:pPr eaLnBrk="1" hangingPunct="1">
              <a:lnSpc>
                <a:spcPct val="90000"/>
              </a:lnSpc>
            </a:pPr>
            <a:r>
              <a:rPr lang="en-US" sz="2400">
                <a:solidFill>
                  <a:srgbClr val="FFFF00"/>
                </a:solidFill>
                <a:ea typeface="ＭＳ Ｐゴシック" pitchFamily="34" charset="-128"/>
              </a:rPr>
              <a:t>Data exist</a:t>
            </a:r>
            <a:r>
              <a:rPr lang="en-US" sz="2400">
                <a:ea typeface="ＭＳ Ｐゴシック" pitchFamily="34" charset="-128"/>
              </a:rPr>
              <a:t> on progression</a:t>
            </a:r>
          </a:p>
          <a:p>
            <a:pPr eaLnBrk="1" hangingPunct="1">
              <a:lnSpc>
                <a:spcPct val="90000"/>
              </a:lnSpc>
            </a:pPr>
            <a:r>
              <a:rPr lang="en-US" sz="2400">
                <a:ea typeface="ＭＳ Ｐゴシック" pitchFamily="34" charset="-128"/>
              </a:rPr>
              <a:t>Balance </a:t>
            </a:r>
            <a:r>
              <a:rPr lang="en-US" sz="2400">
                <a:solidFill>
                  <a:srgbClr val="FFFF00"/>
                </a:solidFill>
                <a:ea typeface="ＭＳ Ｐゴシック" pitchFamily="34" charset="-128"/>
              </a:rPr>
              <a:t>simplicity and completeness</a:t>
            </a:r>
          </a:p>
          <a:p>
            <a:pPr eaLnBrk="1" hangingPunct="1">
              <a:lnSpc>
                <a:spcPct val="90000"/>
              </a:lnSpc>
            </a:pPr>
            <a:r>
              <a:rPr lang="en-US" sz="2400">
                <a:solidFill>
                  <a:srgbClr val="FFFF00"/>
                </a:solidFill>
                <a:ea typeface="ＭＳ Ｐゴシック" pitchFamily="34" charset="-128"/>
              </a:rPr>
              <a:t>Interventions being studied</a:t>
            </a:r>
          </a:p>
          <a:p>
            <a:pPr eaLnBrk="1" hangingPunct="1">
              <a:lnSpc>
                <a:spcPct val="90000"/>
              </a:lnSpc>
            </a:pPr>
            <a:r>
              <a:rPr lang="en-US" sz="2400">
                <a:ea typeface="ＭＳ Ｐゴシック" pitchFamily="34" charset="-128"/>
              </a:rPr>
              <a:t>Usually need </a:t>
            </a:r>
            <a:r>
              <a:rPr lang="en-US" sz="2400">
                <a:solidFill>
                  <a:srgbClr val="FFFF00"/>
                </a:solidFill>
                <a:ea typeface="ＭＳ Ｐゴシック" pitchFamily="34" charset="-128"/>
              </a:rPr>
              <a:t>absorbing state</a:t>
            </a:r>
            <a:r>
              <a:rPr lang="en-US" sz="2400">
                <a:ea typeface="ＭＳ Ｐゴシック" pitchFamily="34" charset="-128"/>
              </a:rPr>
              <a:t> (e.g., death)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609600" y="685800"/>
            <a:ext cx="7772400" cy="5181600"/>
          </a:xfrm>
        </p:spPr>
        <p:txBody>
          <a:bodyPr/>
          <a:lstStyle/>
          <a:p>
            <a:pPr eaLnBrk="1" hangingPunct="1">
              <a:buFontTx/>
              <a:buNone/>
              <a:defRPr/>
            </a:pPr>
            <a:r>
              <a:rPr lang="en-US" sz="3200" dirty="0">
                <a:solidFill>
                  <a:srgbClr val="FFFF00"/>
                </a:solidFill>
                <a:cs typeface="+mn-cs"/>
              </a:rPr>
              <a:t>Aneurysm example: </a:t>
            </a:r>
            <a:r>
              <a:rPr lang="en-US" sz="3200" dirty="0">
                <a:cs typeface="+mn-cs"/>
              </a:rPr>
              <a:t>long-term outcomes calculated by modeling movement among four states: </a:t>
            </a:r>
          </a:p>
          <a:p>
            <a:pPr eaLnBrk="1" hangingPunct="1">
              <a:buFontTx/>
              <a:buNone/>
              <a:defRPr/>
            </a:pPr>
            <a:endParaRPr lang="en-US" dirty="0">
              <a:cs typeface="+mn-cs"/>
            </a:endParaRPr>
          </a:p>
          <a:p>
            <a:pPr lvl="1" eaLnBrk="1" hangingPunct="1">
              <a:defRPr/>
            </a:pPr>
            <a:r>
              <a:rPr lang="en-US" dirty="0"/>
              <a:t>Healthy</a:t>
            </a:r>
          </a:p>
          <a:p>
            <a:pPr lvl="1" eaLnBrk="1" hangingPunct="1">
              <a:buFontTx/>
              <a:buNone/>
              <a:defRPr/>
            </a:pPr>
            <a:endParaRPr lang="en-US" dirty="0"/>
          </a:p>
          <a:p>
            <a:pPr lvl="1" eaLnBrk="1" hangingPunct="1">
              <a:defRPr/>
            </a:pPr>
            <a:r>
              <a:rPr lang="en-US" dirty="0"/>
              <a:t>Mild disability (due to surgery or SAH)</a:t>
            </a:r>
          </a:p>
          <a:p>
            <a:pPr lvl="1" eaLnBrk="1" hangingPunct="1">
              <a:buFontTx/>
              <a:buNone/>
              <a:defRPr/>
            </a:pPr>
            <a:endParaRPr lang="en-US" dirty="0"/>
          </a:p>
          <a:p>
            <a:pPr lvl="1" eaLnBrk="1" hangingPunct="1">
              <a:defRPr/>
            </a:pPr>
            <a:r>
              <a:rPr lang="en-US" dirty="0"/>
              <a:t>Moderate-severe disability (ditto)</a:t>
            </a:r>
          </a:p>
          <a:p>
            <a:pPr lvl="1" eaLnBrk="1" hangingPunct="1">
              <a:buFontTx/>
              <a:buNone/>
              <a:defRPr/>
            </a:pPr>
            <a:endParaRPr lang="en-US" dirty="0"/>
          </a:p>
          <a:p>
            <a:pPr lvl="1" eaLnBrk="1" hangingPunct="1">
              <a:defRPr/>
            </a:pPr>
            <a:r>
              <a:rPr lang="en-US" dirty="0"/>
              <a:t>Death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685800" y="762000"/>
            <a:ext cx="7772400" cy="5334000"/>
          </a:xfrm>
        </p:spPr>
        <p:txBody>
          <a:bodyPr/>
          <a:lstStyle/>
          <a:p>
            <a:pPr eaLnBrk="1" hangingPunct="1">
              <a:buFontTx/>
              <a:buNone/>
            </a:pPr>
            <a:r>
              <a:rPr lang="en-US" sz="3200">
                <a:solidFill>
                  <a:srgbClr val="FFFF00"/>
                </a:solidFill>
                <a:ea typeface="ＭＳ Ｐゴシック" pitchFamily="34" charset="-128"/>
              </a:rPr>
              <a:t>Example: renal disease in diabetes</a:t>
            </a:r>
          </a:p>
          <a:p>
            <a:pPr eaLnBrk="1" hangingPunct="1">
              <a:buFontTx/>
              <a:buNone/>
            </a:pPr>
            <a:endParaRPr lang="en-US">
              <a:ea typeface="ＭＳ Ｐゴシック" pitchFamily="34" charset="-128"/>
            </a:endParaRPr>
          </a:p>
          <a:p>
            <a:pPr lvl="1" eaLnBrk="1" hangingPunct="1"/>
            <a:r>
              <a:rPr lang="en-US">
                <a:ea typeface="ＭＳ Ｐゴシック" pitchFamily="34" charset="-128"/>
              </a:rPr>
              <a:t>Healthy</a:t>
            </a:r>
          </a:p>
          <a:p>
            <a:pPr lvl="1" eaLnBrk="1" hangingPunct="1">
              <a:buFontTx/>
              <a:buNone/>
            </a:pPr>
            <a:endParaRPr lang="en-US">
              <a:ea typeface="ＭＳ Ｐゴシック" pitchFamily="34" charset="-128"/>
            </a:endParaRPr>
          </a:p>
          <a:p>
            <a:pPr lvl="1" eaLnBrk="1" hangingPunct="1"/>
            <a:r>
              <a:rPr lang="en-US">
                <a:ea typeface="ＭＳ Ｐゴシック" pitchFamily="34" charset="-128"/>
              </a:rPr>
              <a:t>Microalbuminuria</a:t>
            </a:r>
          </a:p>
          <a:p>
            <a:pPr lvl="1" eaLnBrk="1" hangingPunct="1">
              <a:buFontTx/>
              <a:buNone/>
            </a:pPr>
            <a:endParaRPr lang="en-US">
              <a:ea typeface="ＭＳ Ｐゴシック" pitchFamily="34" charset="-128"/>
            </a:endParaRPr>
          </a:p>
          <a:p>
            <a:pPr lvl="1" eaLnBrk="1" hangingPunct="1"/>
            <a:r>
              <a:rPr lang="en-US">
                <a:ea typeface="ＭＳ Ｐゴシック" pitchFamily="34" charset="-128"/>
              </a:rPr>
              <a:t>Macroalbuminuria</a:t>
            </a:r>
          </a:p>
          <a:p>
            <a:pPr lvl="1" eaLnBrk="1" hangingPunct="1">
              <a:buFontTx/>
              <a:buNone/>
            </a:pPr>
            <a:endParaRPr lang="en-US">
              <a:ea typeface="ＭＳ Ｐゴシック" pitchFamily="34" charset="-128"/>
            </a:endParaRPr>
          </a:p>
          <a:p>
            <a:pPr lvl="1" eaLnBrk="1" hangingPunct="1"/>
            <a:r>
              <a:rPr lang="en-US">
                <a:ea typeface="ＭＳ Ｐゴシック" pitchFamily="34" charset="-128"/>
              </a:rPr>
              <a:t>End-stage renal disease	</a:t>
            </a:r>
          </a:p>
          <a:p>
            <a:pPr lvl="1" eaLnBrk="1" hangingPunct="1">
              <a:buFontTx/>
              <a:buNone/>
            </a:pPr>
            <a:endParaRPr lang="en-US">
              <a:ea typeface="ＭＳ Ｐゴシック" pitchFamily="34" charset="-128"/>
            </a:endParaRPr>
          </a:p>
          <a:p>
            <a:pPr lvl="1" eaLnBrk="1" hangingPunct="1"/>
            <a:r>
              <a:rPr lang="en-US">
                <a:ea typeface="ＭＳ Ｐゴシック" pitchFamily="34" charset="-128"/>
              </a:rPr>
              <a:t>Death</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48070" y="190500"/>
            <a:ext cx="7772400" cy="1143000"/>
          </a:xfrm>
        </p:spPr>
        <p:txBody>
          <a:bodyPr/>
          <a:lstStyle/>
          <a:p>
            <a:pPr eaLnBrk="1" hangingPunct="1">
              <a:defRPr/>
            </a:pPr>
            <a:r>
              <a:rPr lang="en-US" b="1" i="1" dirty="0">
                <a:cs typeface="+mj-cs"/>
              </a:rPr>
              <a:t>Portraying transitions</a:t>
            </a:r>
            <a:r>
              <a:rPr lang="en-US" dirty="0">
                <a:cs typeface="+mj-cs"/>
              </a:rPr>
              <a:t> </a:t>
            </a:r>
          </a:p>
        </p:txBody>
      </p:sp>
      <p:sp>
        <p:nvSpPr>
          <p:cNvPr id="30723" name="Rectangle 3"/>
          <p:cNvSpPr>
            <a:spLocks noGrp="1" noChangeArrowheads="1"/>
          </p:cNvSpPr>
          <p:nvPr>
            <p:ph type="body" idx="1"/>
          </p:nvPr>
        </p:nvSpPr>
        <p:spPr>
          <a:xfrm>
            <a:off x="723530" y="1219200"/>
            <a:ext cx="7772400" cy="4495800"/>
          </a:xfrm>
        </p:spPr>
        <p:txBody>
          <a:bodyPr/>
          <a:lstStyle/>
          <a:p>
            <a:pPr eaLnBrk="1" hangingPunct="1">
              <a:lnSpc>
                <a:spcPct val="80000"/>
              </a:lnSpc>
              <a:buFontTx/>
              <a:buNone/>
            </a:pPr>
            <a:endParaRPr lang="en-US" sz="2400" dirty="0">
              <a:ea typeface="ＭＳ Ｐゴシック" pitchFamily="34" charset="-128"/>
            </a:endParaRPr>
          </a:p>
          <a:p>
            <a:pPr eaLnBrk="1" hangingPunct="1">
              <a:lnSpc>
                <a:spcPct val="80000"/>
              </a:lnSpc>
              <a:buFontTx/>
              <a:buNone/>
            </a:pPr>
            <a:r>
              <a:rPr lang="en-US" sz="2400" dirty="0">
                <a:ea typeface="ＭＳ Ｐゴシック" pitchFamily="34" charset="-128"/>
              </a:rPr>
              <a:t>Possible transitions between states (up to </a:t>
            </a:r>
            <a:r>
              <a:rPr lang="en-US" sz="2400" i="1" dirty="0">
                <a:ea typeface="ＭＳ Ｐゴシック" pitchFamily="34" charset="-128"/>
              </a:rPr>
              <a:t>n</a:t>
            </a:r>
            <a:r>
              <a:rPr lang="en-US" sz="2400" i="1" baseline="30000" dirty="0">
                <a:ea typeface="ＭＳ Ｐゴシック" pitchFamily="34" charset="-128"/>
              </a:rPr>
              <a:t>2</a:t>
            </a:r>
            <a:r>
              <a:rPr lang="en-US" sz="2400" dirty="0">
                <a:ea typeface="ＭＳ Ｐゴシック" pitchFamily="34" charset="-128"/>
              </a:rPr>
              <a:t>)</a:t>
            </a:r>
          </a:p>
          <a:p>
            <a:pPr eaLnBrk="1" hangingPunct="1">
              <a:lnSpc>
                <a:spcPct val="80000"/>
              </a:lnSpc>
              <a:buFontTx/>
              <a:buNone/>
            </a:pPr>
            <a:endParaRPr lang="en-US" sz="2400" dirty="0">
              <a:ea typeface="ＭＳ Ｐゴシック" pitchFamily="34" charset="-128"/>
            </a:endParaRPr>
          </a:p>
          <a:p>
            <a:pPr eaLnBrk="1" hangingPunct="1">
              <a:lnSpc>
                <a:spcPct val="80000"/>
              </a:lnSpc>
            </a:pPr>
            <a:r>
              <a:rPr lang="en-US" sz="2400" dirty="0">
                <a:solidFill>
                  <a:srgbClr val="FFC000"/>
                </a:solidFill>
                <a:ea typeface="ＭＳ Ｐゴシック" pitchFamily="34" charset="-128"/>
              </a:rPr>
              <a:t>Essential:</a:t>
            </a:r>
            <a:r>
              <a:rPr lang="en-US" sz="2400" dirty="0">
                <a:solidFill>
                  <a:srgbClr val="FFFF00"/>
                </a:solidFill>
                <a:ea typeface="ＭＳ Ｐゴシック" pitchFamily="34" charset="-128"/>
              </a:rPr>
              <a:t> single </a:t>
            </a:r>
            <a:r>
              <a:rPr lang="ja-JP" altLang="en-US" sz="2400" dirty="0">
                <a:solidFill>
                  <a:srgbClr val="FFFF00"/>
                </a:solidFill>
                <a:ea typeface="ＭＳ Ｐゴシック" pitchFamily="34" charset="-128"/>
              </a:rPr>
              <a:t>“</a:t>
            </a:r>
            <a:r>
              <a:rPr lang="en-US" altLang="ja-JP" sz="2400" dirty="0">
                <a:solidFill>
                  <a:srgbClr val="FFFF00"/>
                </a:solidFill>
                <a:ea typeface="ＭＳ Ｐゴシック" pitchFamily="34" charset="-128"/>
              </a:rPr>
              <a:t>forward</a:t>
            </a:r>
            <a:r>
              <a:rPr lang="ja-JP" altLang="en-US" sz="2400" dirty="0">
                <a:solidFill>
                  <a:srgbClr val="FFFF00"/>
                </a:solidFill>
                <a:ea typeface="ＭＳ Ｐゴシック" pitchFamily="34" charset="-128"/>
              </a:rPr>
              <a:t>”</a:t>
            </a:r>
            <a:r>
              <a:rPr lang="en-US" altLang="ja-JP" sz="2400" dirty="0">
                <a:solidFill>
                  <a:srgbClr val="FFFF00"/>
                </a:solidFill>
                <a:ea typeface="ＭＳ Ｐゴシック" pitchFamily="34" charset="-128"/>
              </a:rPr>
              <a:t> transitions (i.e., from state 1 to 2, 2 to 3, 3 to death) always. </a:t>
            </a:r>
          </a:p>
          <a:p>
            <a:pPr eaLnBrk="1" hangingPunct="1">
              <a:lnSpc>
                <a:spcPct val="80000"/>
              </a:lnSpc>
            </a:pPr>
            <a:endParaRPr lang="en-US" sz="2400" dirty="0">
              <a:ea typeface="ＭＳ Ｐゴシック" pitchFamily="34" charset="-128"/>
            </a:endParaRPr>
          </a:p>
          <a:p>
            <a:pPr eaLnBrk="1" hangingPunct="1">
              <a:lnSpc>
                <a:spcPct val="80000"/>
              </a:lnSpc>
            </a:pPr>
            <a:r>
              <a:rPr lang="en-US" sz="2400" dirty="0">
                <a:solidFill>
                  <a:srgbClr val="FFFF00"/>
                </a:solidFill>
                <a:ea typeface="ＭＳ Ｐゴシック" pitchFamily="34" charset="-128"/>
              </a:rPr>
              <a:t>Forward</a:t>
            </a:r>
            <a:r>
              <a:rPr lang="en-US" sz="2400" dirty="0">
                <a:ea typeface="ＭＳ Ｐゴシック" pitchFamily="34" charset="-128"/>
              </a:rPr>
              <a:t> </a:t>
            </a:r>
            <a:r>
              <a:rPr lang="en-US" sz="2400" dirty="0">
                <a:solidFill>
                  <a:srgbClr val="FFFF00"/>
                </a:solidFill>
                <a:ea typeface="ＭＳ Ｐゴシック" pitchFamily="34" charset="-128"/>
              </a:rPr>
              <a:t>jumps</a:t>
            </a:r>
            <a:r>
              <a:rPr lang="en-US" sz="2400" dirty="0">
                <a:ea typeface="ＭＳ Ｐゴシック" pitchFamily="34" charset="-128"/>
              </a:rPr>
              <a:t> (e.g., from 1 to 3, see HIV example).</a:t>
            </a:r>
          </a:p>
          <a:p>
            <a:pPr eaLnBrk="1" hangingPunct="1">
              <a:lnSpc>
                <a:spcPct val="80000"/>
              </a:lnSpc>
            </a:pPr>
            <a:endParaRPr lang="en-US" sz="2400" dirty="0">
              <a:ea typeface="ＭＳ Ｐゴシック" pitchFamily="34" charset="-128"/>
            </a:endParaRPr>
          </a:p>
          <a:p>
            <a:pPr eaLnBrk="1" hangingPunct="1">
              <a:lnSpc>
                <a:spcPct val="80000"/>
              </a:lnSpc>
            </a:pPr>
            <a:r>
              <a:rPr lang="en-US" sz="2400" dirty="0">
                <a:solidFill>
                  <a:srgbClr val="FFFF00"/>
                </a:solidFill>
                <a:ea typeface="ＭＳ Ｐゴシック" pitchFamily="34" charset="-128"/>
              </a:rPr>
              <a:t>Rarely: backward</a:t>
            </a:r>
            <a:r>
              <a:rPr lang="en-US" sz="2400" dirty="0">
                <a:ea typeface="ＭＳ Ｐゴシック" pitchFamily="34" charset="-128"/>
              </a:rPr>
              <a:t> transitions (e.g., from 3 to 2) … more realistic to add state (e.g., 3 in remission); state achieved via a sicker state ≠ state achieved via a healthier state.</a:t>
            </a:r>
          </a:p>
          <a:p>
            <a:pPr eaLnBrk="1" hangingPunct="1">
              <a:lnSpc>
                <a:spcPct val="80000"/>
              </a:lnSpc>
            </a:pPr>
            <a:endParaRPr lang="en-US" sz="2400" dirty="0">
              <a:ea typeface="ＭＳ Ｐゴシック" pitchFamily="34" charset="-128"/>
            </a:endParaRPr>
          </a:p>
          <a:p>
            <a:pPr eaLnBrk="1" hangingPunct="1">
              <a:lnSpc>
                <a:spcPct val="80000"/>
              </a:lnSpc>
            </a:pPr>
            <a:r>
              <a:rPr lang="en-US" sz="2400" dirty="0">
                <a:solidFill>
                  <a:srgbClr val="FFFF00"/>
                </a:solidFill>
                <a:ea typeface="ＭＳ Ｐゴシック" pitchFamily="34" charset="-128"/>
              </a:rPr>
              <a:t>Death</a:t>
            </a:r>
            <a:r>
              <a:rPr lang="en-US" sz="2400" dirty="0">
                <a:ea typeface="ＭＳ Ｐゴシック" pitchFamily="34" charset="-128"/>
              </a:rPr>
              <a:t>, in almost all Markov simulations, due to the disease or other causes.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05775" y="381000"/>
            <a:ext cx="7772400" cy="1143000"/>
          </a:xfrm>
        </p:spPr>
        <p:txBody>
          <a:bodyPr/>
          <a:lstStyle/>
          <a:p>
            <a:pPr eaLnBrk="1" hangingPunct="1"/>
            <a:r>
              <a:rPr lang="en-US" sz="4000" b="1" i="1" dirty="0">
                <a:ea typeface="ＭＳ Ｐゴシック" pitchFamily="34" charset="-128"/>
              </a:rPr>
              <a:t>Risk of progression</a:t>
            </a:r>
            <a:r>
              <a:rPr lang="en-US" sz="4000" dirty="0">
                <a:ea typeface="ＭＳ Ｐゴシック" pitchFamily="34" charset="-128"/>
              </a:rPr>
              <a:t> (transition)</a:t>
            </a:r>
          </a:p>
        </p:txBody>
      </p:sp>
      <p:sp>
        <p:nvSpPr>
          <p:cNvPr id="31747" name="Rectangle 3"/>
          <p:cNvSpPr>
            <a:spLocks noGrp="1" noChangeArrowheads="1"/>
          </p:cNvSpPr>
          <p:nvPr>
            <p:ph type="body" idx="1"/>
          </p:nvPr>
        </p:nvSpPr>
        <p:spPr>
          <a:xfrm>
            <a:off x="685800" y="1752600"/>
            <a:ext cx="7772400" cy="4114800"/>
          </a:xfrm>
        </p:spPr>
        <p:txBody>
          <a:bodyPr/>
          <a:lstStyle/>
          <a:p>
            <a:pPr eaLnBrk="1" hangingPunct="1"/>
            <a:r>
              <a:rPr lang="en-US" sz="2400" b="1" dirty="0">
                <a:solidFill>
                  <a:srgbClr val="FFFF00"/>
                </a:solidFill>
                <a:ea typeface="ＭＳ Ｐゴシック" pitchFamily="34" charset="-128"/>
              </a:rPr>
              <a:t>Risk per unit time</a:t>
            </a:r>
            <a:r>
              <a:rPr lang="en-US" sz="2400" b="1" dirty="0">
                <a:ea typeface="ＭＳ Ｐゴシック" pitchFamily="34" charset="-128"/>
              </a:rPr>
              <a:t> (i.e., per Markov cycle) in </a:t>
            </a:r>
            <a:r>
              <a:rPr lang="ja-JP" altLang="en-US" sz="2400" b="1" dirty="0">
                <a:ea typeface="ＭＳ Ｐゴシック" pitchFamily="34" charset="-128"/>
              </a:rPr>
              <a:t>“</a:t>
            </a:r>
            <a:r>
              <a:rPr lang="en-US" altLang="ja-JP" sz="2400" b="1" dirty="0">
                <a:ea typeface="ＭＳ Ｐゴシック" pitchFamily="34" charset="-128"/>
              </a:rPr>
              <a:t>source</a:t>
            </a:r>
            <a:r>
              <a:rPr lang="ja-JP" altLang="en-US" sz="2400" b="1" dirty="0">
                <a:ea typeface="ＭＳ Ｐゴシック" pitchFamily="34" charset="-128"/>
              </a:rPr>
              <a:t>”</a:t>
            </a:r>
            <a:r>
              <a:rPr lang="en-US" altLang="ja-JP" sz="2400" b="1" dirty="0">
                <a:ea typeface="ＭＳ Ｐゴシック" pitchFamily="34" charset="-128"/>
              </a:rPr>
              <a:t> state</a:t>
            </a:r>
            <a:br>
              <a:rPr lang="en-US" altLang="ja-JP" sz="2400" b="1" dirty="0">
                <a:ea typeface="ＭＳ Ｐゴシック" pitchFamily="34" charset="-128"/>
              </a:rPr>
            </a:br>
            <a:endParaRPr lang="en-US" altLang="ja-JP" sz="2400" b="1" dirty="0">
              <a:ea typeface="ＭＳ Ｐゴシック" pitchFamily="34" charset="-128"/>
            </a:endParaRPr>
          </a:p>
          <a:p>
            <a:pPr eaLnBrk="1" hangingPunct="1">
              <a:buFontTx/>
              <a:buNone/>
            </a:pPr>
            <a:r>
              <a:rPr lang="en-US" sz="2400" dirty="0">
                <a:ea typeface="ＭＳ Ｐゴシック" pitchFamily="34" charset="-128"/>
              </a:rPr>
              <a:t> 		</a:t>
            </a:r>
            <a:r>
              <a:rPr lang="en-US" sz="2400" i="1" dirty="0">
                <a:ea typeface="ＭＳ Ｐゴシック" pitchFamily="34" charset="-128"/>
              </a:rPr>
              <a:t>e.g., </a:t>
            </a:r>
            <a:r>
              <a:rPr lang="ja-JP" altLang="en-US" sz="2400" dirty="0">
                <a:ea typeface="ＭＳ Ｐゴシック" pitchFamily="34" charset="-128"/>
              </a:rPr>
              <a:t>“</a:t>
            </a:r>
            <a:r>
              <a:rPr lang="en-US" altLang="ja-JP" sz="2400" dirty="0">
                <a:ea typeface="ＭＳ Ｐゴシック" pitchFamily="34" charset="-128"/>
              </a:rPr>
              <a:t>For individuals with microalbuminuria,</a:t>
            </a:r>
            <a:br>
              <a:rPr lang="en-US" altLang="ja-JP" sz="2400" dirty="0">
                <a:ea typeface="ＭＳ Ｐゴシック" pitchFamily="34" charset="-128"/>
              </a:rPr>
            </a:br>
            <a:r>
              <a:rPr lang="en-US" altLang="ja-JP" sz="2400" dirty="0">
                <a:ea typeface="ＭＳ Ｐゴシック" pitchFamily="34" charset="-128"/>
              </a:rPr>
              <a:t>	there is 5% annual risk of progressing to 	macroalbuminuria.</a:t>
            </a:r>
            <a:r>
              <a:rPr lang="ja-JP" altLang="en-US" sz="2400" dirty="0">
                <a:ea typeface="ＭＳ Ｐゴシック" pitchFamily="34" charset="-128"/>
              </a:rPr>
              <a:t>”</a:t>
            </a:r>
            <a:r>
              <a:rPr lang="en-US" altLang="ja-JP" sz="2400" dirty="0">
                <a:ea typeface="ＭＳ Ｐゴシック" pitchFamily="34" charset="-128"/>
              </a:rPr>
              <a:t> </a:t>
            </a:r>
          </a:p>
          <a:p>
            <a:pPr eaLnBrk="1" hangingPunct="1">
              <a:buFontTx/>
              <a:buNone/>
            </a:pPr>
            <a:endParaRPr lang="en-US" sz="2400" b="1" dirty="0">
              <a:ea typeface="ＭＳ Ｐゴシック" pitchFamily="34" charset="-128"/>
            </a:endParaRPr>
          </a:p>
          <a:p>
            <a:pPr eaLnBrk="1" hangingPunct="1"/>
            <a:r>
              <a:rPr lang="en-US" sz="2400" b="1" dirty="0">
                <a:ea typeface="ＭＳ Ｐゴシック" pitchFamily="34" charset="-128"/>
              </a:rPr>
              <a:t>Time-period </a:t>
            </a:r>
            <a:r>
              <a:rPr lang="en-US" sz="2400" b="1" dirty="0">
                <a:solidFill>
                  <a:srgbClr val="FFFF00"/>
                </a:solidFill>
                <a:ea typeface="ＭＳ Ｐゴシック" pitchFamily="34" charset="-128"/>
              </a:rPr>
              <a:t>risk can evolve</a:t>
            </a:r>
          </a:p>
          <a:p>
            <a:pPr marL="0" indent="0" eaLnBrk="1" hangingPunct="1">
              <a:buNone/>
            </a:pPr>
            <a:br>
              <a:rPr lang="en-US" sz="2400" b="1" dirty="0">
                <a:ea typeface="ＭＳ Ｐゴシック" pitchFamily="34" charset="-128"/>
              </a:rPr>
            </a:br>
            <a:r>
              <a:rPr lang="en-US" sz="2400" dirty="0">
                <a:ea typeface="ＭＳ Ｐゴシック" pitchFamily="34" charset="-128"/>
              </a:rPr>
              <a:t>	</a:t>
            </a:r>
            <a:r>
              <a:rPr lang="en-US" sz="2400" i="1" dirty="0">
                <a:ea typeface="ＭＳ Ｐゴシック" pitchFamily="34" charset="-128"/>
              </a:rPr>
              <a:t>e.g.</a:t>
            </a:r>
            <a:r>
              <a:rPr lang="en-US" sz="2400" dirty="0">
                <a:ea typeface="ＭＳ Ｐゴシック" pitchFamily="34" charset="-128"/>
              </a:rPr>
              <a:t>, annual risk of mortality increases as 	individuals age.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381000"/>
            <a:ext cx="7772400" cy="1143000"/>
          </a:xfrm>
        </p:spPr>
        <p:txBody>
          <a:bodyPr/>
          <a:lstStyle/>
          <a:p>
            <a:pPr eaLnBrk="1" hangingPunct="1">
              <a:defRPr/>
            </a:pPr>
            <a:r>
              <a:rPr lang="en-US" sz="3600" b="1" i="1" dirty="0">
                <a:cs typeface="+mj-cs"/>
              </a:rPr>
              <a:t>Effectiveness of interventions</a:t>
            </a:r>
            <a:r>
              <a:rPr lang="en-US" sz="3600" dirty="0">
                <a:cs typeface="+mj-cs"/>
              </a:rPr>
              <a:t> </a:t>
            </a:r>
          </a:p>
        </p:txBody>
      </p:sp>
      <p:sp>
        <p:nvSpPr>
          <p:cNvPr id="32771" name="Rectangle 3"/>
          <p:cNvSpPr>
            <a:spLocks noGrp="1" noChangeArrowheads="1"/>
          </p:cNvSpPr>
          <p:nvPr>
            <p:ph type="body" idx="1"/>
          </p:nvPr>
        </p:nvSpPr>
        <p:spPr>
          <a:xfrm>
            <a:off x="685800" y="1676400"/>
            <a:ext cx="7772400" cy="4114800"/>
          </a:xfrm>
        </p:spPr>
        <p:txBody>
          <a:bodyPr/>
          <a:lstStyle/>
          <a:p>
            <a:pPr eaLnBrk="1" hangingPunct="1">
              <a:buFontTx/>
              <a:buNone/>
            </a:pPr>
            <a:r>
              <a:rPr lang="en-US" sz="2400" dirty="0">
                <a:ea typeface="ＭＳ Ｐゴシック" pitchFamily="34" charset="-128"/>
              </a:rPr>
              <a:t>Usually represented as </a:t>
            </a:r>
            <a:r>
              <a:rPr lang="en-US" sz="2400" b="1" u="sng" dirty="0">
                <a:solidFill>
                  <a:srgbClr val="FFFF00"/>
                </a:solidFill>
                <a:ea typeface="ＭＳ Ｐゴシック" pitchFamily="34" charset="-128"/>
              </a:rPr>
              <a:t>reduction in the risk of progression</a:t>
            </a:r>
            <a:endParaRPr lang="en-US" sz="2400" u="sng" dirty="0">
              <a:solidFill>
                <a:srgbClr val="FFFF00"/>
              </a:solidFill>
              <a:ea typeface="ＭＳ Ｐゴシック" pitchFamily="34" charset="-128"/>
            </a:endParaRPr>
          </a:p>
          <a:p>
            <a:pPr eaLnBrk="1" hangingPunct="1">
              <a:buFontTx/>
              <a:buNone/>
            </a:pPr>
            <a:r>
              <a:rPr lang="en-US" sz="2400" dirty="0">
                <a:ea typeface="ＭＳ Ｐゴシック" pitchFamily="34" charset="-128"/>
              </a:rPr>
              <a:t>	 	</a:t>
            </a:r>
            <a:r>
              <a:rPr lang="en-US" sz="2400" i="1" dirty="0">
                <a:ea typeface="ＭＳ Ｐゴシック" pitchFamily="34" charset="-128"/>
              </a:rPr>
              <a:t>e.g.,</a:t>
            </a:r>
            <a:r>
              <a:rPr lang="en-US" sz="2400" dirty="0">
                <a:ea typeface="ＭＳ Ｐゴシック" pitchFamily="34" charset="-128"/>
              </a:rPr>
              <a:t> </a:t>
            </a:r>
            <a:r>
              <a:rPr lang="ja-JP" altLang="en-US" sz="2400" dirty="0">
                <a:ea typeface="ＭＳ Ｐゴシック" pitchFamily="34" charset="-128"/>
              </a:rPr>
              <a:t>“</a:t>
            </a:r>
            <a:r>
              <a:rPr lang="en-US" altLang="ja-JP" sz="2400" dirty="0">
                <a:ea typeface="ＭＳ Ｐゴシック" pitchFamily="34" charset="-128"/>
              </a:rPr>
              <a:t>ACE-inhibitors decrease the risk of 	progressing from micro- to 	</a:t>
            </a:r>
            <a:r>
              <a:rPr lang="en-US" altLang="ja-JP" sz="2400" dirty="0" err="1">
                <a:ea typeface="ＭＳ Ｐゴシック" pitchFamily="34" charset="-128"/>
              </a:rPr>
              <a:t>macroalbuminuria</a:t>
            </a:r>
            <a:r>
              <a:rPr lang="en-US" altLang="ja-JP" sz="2400" dirty="0">
                <a:ea typeface="ＭＳ Ｐゴシック" pitchFamily="34" charset="-128"/>
              </a:rPr>
              <a:t> by     </a:t>
            </a:r>
          </a:p>
          <a:p>
            <a:pPr eaLnBrk="1" hangingPunct="1">
              <a:buFontTx/>
              <a:buNone/>
            </a:pPr>
            <a:r>
              <a:rPr lang="en-US" altLang="ja-JP" sz="2400" dirty="0">
                <a:ea typeface="ＭＳ Ｐゴシック" pitchFamily="34" charset="-128"/>
              </a:rPr>
              <a:t>           70%.</a:t>
            </a:r>
            <a:r>
              <a:rPr lang="ja-JP" altLang="en-US" sz="2400" dirty="0">
                <a:ea typeface="ＭＳ Ｐゴシック" pitchFamily="34" charset="-128"/>
              </a:rPr>
              <a:t>”</a:t>
            </a:r>
          </a:p>
          <a:p>
            <a:pPr eaLnBrk="1" hangingPunct="1">
              <a:buFontTx/>
              <a:buNone/>
            </a:pPr>
            <a:r>
              <a:rPr lang="en-US" altLang="ja-JP" sz="2400" dirty="0">
                <a:ea typeface="ＭＳ Ｐゴシック" pitchFamily="34" charset="-128"/>
              </a:rPr>
              <a:t>		… or as relative risk, e.g., 0.30</a:t>
            </a:r>
          </a:p>
          <a:p>
            <a:pPr eaLnBrk="1" hangingPunct="1">
              <a:buFontTx/>
              <a:buNone/>
            </a:pPr>
            <a:endParaRPr lang="en-US" altLang="ja-JP" sz="2400" dirty="0">
              <a:ea typeface="ＭＳ Ｐゴシック" pitchFamily="34" charset="-128"/>
            </a:endParaRPr>
          </a:p>
          <a:p>
            <a:pPr eaLnBrk="1" hangingPunct="1">
              <a:buFontTx/>
              <a:buNone/>
            </a:pPr>
            <a:r>
              <a:rPr lang="en-US" altLang="ja-JP" sz="2400" dirty="0">
                <a:ea typeface="ＭＳ Ｐゴシック" pitchFamily="34" charset="-128"/>
              </a:rPr>
              <a:t>Or as </a:t>
            </a:r>
            <a:r>
              <a:rPr lang="en-US" altLang="ja-JP" sz="2400" b="1" u="sng" dirty="0">
                <a:solidFill>
                  <a:srgbClr val="FFFF00"/>
                </a:solidFill>
                <a:ea typeface="ＭＳ Ｐゴシック" pitchFamily="34" charset="-128"/>
              </a:rPr>
              <a:t>alternate set of transition probabilities</a:t>
            </a:r>
            <a:r>
              <a:rPr lang="en-US" altLang="ja-JP" sz="2400" dirty="0">
                <a:ea typeface="ＭＳ Ｐゴシック" pitchFamily="34" charset="-128"/>
              </a:rPr>
              <a:t>, which is more flexible, can include backwards transitions (</a:t>
            </a:r>
            <a:r>
              <a:rPr lang="en-US" altLang="ja-JP" sz="2400" dirty="0" err="1">
                <a:ea typeface="ＭＳ Ｐゴシック" pitchFamily="34" charset="-128"/>
              </a:rPr>
              <a:t>eg</a:t>
            </a:r>
            <a:r>
              <a:rPr lang="en-US" altLang="ja-JP" sz="2400" dirty="0">
                <a:ea typeface="ＭＳ Ｐゴシック" pitchFamily="34" charset="-128"/>
              </a:rPr>
              <a:t> due to cure). </a:t>
            </a:r>
          </a:p>
          <a:p>
            <a:pPr eaLnBrk="1" hangingPunct="1">
              <a:buFontTx/>
              <a:buNone/>
            </a:pPr>
            <a:endParaRPr lang="en-US" sz="2400" dirty="0">
              <a:ea typeface="ＭＳ Ｐゴシック" pitchFamily="34"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b="1" i="1" dirty="0">
                <a:cs typeface="+mj-cs"/>
              </a:rPr>
              <a:t>Disease state outcomes</a:t>
            </a:r>
            <a:r>
              <a:rPr lang="en-US" dirty="0">
                <a:cs typeface="+mj-cs"/>
              </a:rPr>
              <a:t> </a:t>
            </a:r>
          </a:p>
        </p:txBody>
      </p:sp>
      <p:sp>
        <p:nvSpPr>
          <p:cNvPr id="33795" name="Rectangle 3"/>
          <p:cNvSpPr>
            <a:spLocks noGrp="1" noChangeArrowheads="1"/>
          </p:cNvSpPr>
          <p:nvPr>
            <p:ph type="body" idx="1"/>
          </p:nvPr>
        </p:nvSpPr>
        <p:spPr/>
        <p:txBody>
          <a:bodyPr/>
          <a:lstStyle/>
          <a:p>
            <a:pPr eaLnBrk="1" hangingPunct="1">
              <a:lnSpc>
                <a:spcPct val="90000"/>
              </a:lnSpc>
              <a:buFontTx/>
              <a:buNone/>
            </a:pPr>
            <a:r>
              <a:rPr lang="en-US" sz="2400" dirty="0">
                <a:ea typeface="ＭＳ Ｐゴシック" pitchFamily="34" charset="-128"/>
              </a:rPr>
              <a:t>Each disease state assigned </a:t>
            </a:r>
            <a:r>
              <a:rPr lang="en-US" sz="2400" i="1" dirty="0">
                <a:solidFill>
                  <a:srgbClr val="FFFF00"/>
                </a:solidFill>
                <a:ea typeface="ＭＳ Ｐゴシック" pitchFamily="34" charset="-128"/>
              </a:rPr>
              <a:t>utility</a:t>
            </a:r>
            <a:r>
              <a:rPr lang="en-US" sz="2400" dirty="0">
                <a:ea typeface="ＭＳ Ｐゴシック" pitchFamily="34" charset="-128"/>
              </a:rPr>
              <a:t> (and </a:t>
            </a:r>
            <a:r>
              <a:rPr lang="en-US" sz="2400" i="1" dirty="0">
                <a:ea typeface="ＭＳ Ｐゴシック" pitchFamily="34" charset="-128"/>
              </a:rPr>
              <a:t>cost</a:t>
            </a:r>
            <a:r>
              <a:rPr lang="en-US" sz="2400" dirty="0">
                <a:ea typeface="ＭＳ Ｐゴシック" pitchFamily="34" charset="-128"/>
              </a:rPr>
              <a:t>) per cycle.</a:t>
            </a:r>
          </a:p>
          <a:p>
            <a:pPr eaLnBrk="1" hangingPunct="1">
              <a:lnSpc>
                <a:spcPct val="90000"/>
              </a:lnSpc>
              <a:buFontTx/>
              <a:buNone/>
            </a:pPr>
            <a:endParaRPr lang="en-US" sz="2400" i="1" dirty="0">
              <a:ea typeface="ＭＳ Ｐゴシック" pitchFamily="34" charset="-128"/>
            </a:endParaRPr>
          </a:p>
          <a:p>
            <a:pPr lvl="1" eaLnBrk="1" hangingPunct="1">
              <a:lnSpc>
                <a:spcPct val="90000"/>
              </a:lnSpc>
            </a:pPr>
            <a:r>
              <a:rPr lang="en-US" i="1" dirty="0">
                <a:solidFill>
                  <a:srgbClr val="FFFF00"/>
                </a:solidFill>
                <a:ea typeface="ＭＳ Ｐゴシック" pitchFamily="34" charset="-128"/>
              </a:rPr>
              <a:t>Utility:</a:t>
            </a:r>
            <a:r>
              <a:rPr lang="en-US" i="1" dirty="0">
                <a:ea typeface="ＭＳ Ｐゴシック" pitchFamily="34" charset="-128"/>
              </a:rPr>
              <a:t> </a:t>
            </a:r>
            <a:r>
              <a:rPr lang="en-US" dirty="0">
                <a:ea typeface="ＭＳ Ｐゴシック" pitchFamily="34" charset="-128"/>
              </a:rPr>
              <a:t>If annual cycles, might be the portion of a QALY gained by being in that state for that year. Or DALY incurred. </a:t>
            </a:r>
          </a:p>
          <a:p>
            <a:pPr lvl="1" eaLnBrk="1" hangingPunct="1">
              <a:lnSpc>
                <a:spcPct val="90000"/>
              </a:lnSpc>
              <a:buFontTx/>
              <a:buNone/>
            </a:pPr>
            <a:endParaRPr lang="en-US" i="1" dirty="0">
              <a:ea typeface="ＭＳ Ｐゴシック" pitchFamily="34" charset="-128"/>
            </a:endParaRPr>
          </a:p>
          <a:p>
            <a:pPr lvl="1" eaLnBrk="1" hangingPunct="1">
              <a:lnSpc>
                <a:spcPct val="90000"/>
              </a:lnSpc>
            </a:pPr>
            <a:r>
              <a:rPr lang="en-US" i="1" dirty="0">
                <a:solidFill>
                  <a:srgbClr val="FFFF00"/>
                </a:solidFill>
                <a:ea typeface="ＭＳ Ｐゴシック" pitchFamily="34" charset="-128"/>
              </a:rPr>
              <a:t>Costs:</a:t>
            </a:r>
            <a:r>
              <a:rPr lang="en-US" i="1" dirty="0">
                <a:ea typeface="ＭＳ Ｐゴシック" pitchFamily="34" charset="-128"/>
              </a:rPr>
              <a:t> </a:t>
            </a:r>
            <a:r>
              <a:rPr lang="en-US" dirty="0">
                <a:ea typeface="ＭＳ Ｐゴシック" pitchFamily="34" charset="-128"/>
              </a:rPr>
              <a:t>direct, total, etc.</a:t>
            </a:r>
          </a:p>
          <a:p>
            <a:pPr marL="857250" lvl="2" indent="0" eaLnBrk="1" hangingPunct="1">
              <a:lnSpc>
                <a:spcPct val="90000"/>
              </a:lnSpc>
              <a:buNone/>
            </a:pPr>
            <a:endParaRPr lang="en-US" dirty="0">
              <a:ea typeface="ＭＳ Ｐゴシック" pitchFamily="34" charset="-128"/>
            </a:endParaRPr>
          </a:p>
          <a:p>
            <a:pPr marL="857250" lvl="2" indent="0" algn="ctr" eaLnBrk="1" hangingPunct="1">
              <a:lnSpc>
                <a:spcPct val="90000"/>
              </a:lnSpc>
              <a:buNone/>
            </a:pPr>
            <a:r>
              <a:rPr lang="en-US" sz="2400" dirty="0">
                <a:solidFill>
                  <a:srgbClr val="FFFF00"/>
                </a:solidFill>
                <a:ea typeface="ＭＳ Ｐゴシック" pitchFamily="34" charset="-128"/>
              </a:rPr>
              <a:t>Keep track of utilities and costs</a:t>
            </a:r>
            <a:r>
              <a:rPr lang="en-US" sz="2400" dirty="0">
                <a:ea typeface="ＭＳ Ｐゴシック" pitchFamily="34" charset="-128"/>
              </a:rPr>
              <a:t> accumulated in each state in each cycle </a:t>
            </a:r>
            <a:r>
              <a:rPr lang="en-US" sz="2400" dirty="0">
                <a:ea typeface="ＭＳ Ｐゴシック" pitchFamily="34" charset="-128"/>
                <a:sym typeface="Wingdings" pitchFamily="2" charset="2"/>
              </a:rPr>
              <a:t></a:t>
            </a:r>
            <a:r>
              <a:rPr lang="en-US" sz="2400" dirty="0">
                <a:ea typeface="ＭＳ Ｐゴシック" pitchFamily="34" charset="-128"/>
              </a:rPr>
              <a:t> cumulative totals available at end.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b="1" dirty="0">
                <a:cs typeface="+mj-cs"/>
              </a:rPr>
              <a:t>Objectives:</a:t>
            </a:r>
          </a:p>
        </p:txBody>
      </p:sp>
      <p:sp>
        <p:nvSpPr>
          <p:cNvPr id="15363" name="Rectangle 3"/>
          <p:cNvSpPr>
            <a:spLocks noGrp="1" noChangeArrowheads="1"/>
          </p:cNvSpPr>
          <p:nvPr>
            <p:ph type="body" idx="1"/>
          </p:nvPr>
        </p:nvSpPr>
        <p:spPr/>
        <p:txBody>
          <a:bodyPr/>
          <a:lstStyle/>
          <a:p>
            <a:pPr eaLnBrk="1" hangingPunct="1">
              <a:buFontTx/>
              <a:buNone/>
            </a:pPr>
            <a:r>
              <a:rPr lang="en-US" dirty="0">
                <a:ea typeface="ＭＳ Ｐゴシック" pitchFamily="34" charset="-128"/>
              </a:rPr>
              <a:t>•	To understand the definition and uses of a Markov simulation.</a:t>
            </a:r>
          </a:p>
          <a:p>
            <a:pPr eaLnBrk="1" hangingPunct="1">
              <a:buFontTx/>
              <a:buNone/>
            </a:pPr>
            <a:r>
              <a:rPr lang="en-US" dirty="0">
                <a:ea typeface="ＭＳ Ｐゴシック" pitchFamily="34" charset="-128"/>
              </a:rPr>
              <a:t>			</a:t>
            </a:r>
          </a:p>
          <a:p>
            <a:pPr eaLnBrk="1" hangingPunct="1">
              <a:buFontTx/>
              <a:buNone/>
            </a:pPr>
            <a:r>
              <a:rPr lang="en-US" dirty="0">
                <a:ea typeface="ＭＳ Ｐゴシック" pitchFamily="34" charset="-128"/>
              </a:rPr>
              <a:t>•	To understand steps in conducting a Markov simulation.</a:t>
            </a:r>
            <a:br>
              <a:rPr lang="en-US" dirty="0">
                <a:ea typeface="ＭＳ Ｐゴシック" pitchFamily="34" charset="-128"/>
              </a:rPr>
            </a:br>
            <a:endParaRPr lang="en-US" dirty="0">
              <a:ea typeface="ＭＳ Ｐゴシック" pitchFamily="34" charset="-128"/>
            </a:endParaRPr>
          </a:p>
          <a:p>
            <a:pPr eaLnBrk="1" hangingPunct="1"/>
            <a:r>
              <a:rPr lang="en-US" dirty="0">
                <a:ea typeface="ＭＳ Ｐゴシック" pitchFamily="34" charset="-128"/>
              </a:rPr>
              <a:t>To orient to a Markov template for use with homework.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b="1" i="1">
                <a:cs typeface="+mj-cs"/>
              </a:rPr>
              <a:t>Simulation structure</a:t>
            </a:r>
            <a:r>
              <a:rPr lang="en-US">
                <a:cs typeface="+mj-cs"/>
              </a:rPr>
              <a:t> </a:t>
            </a:r>
          </a:p>
        </p:txBody>
      </p:sp>
      <p:sp>
        <p:nvSpPr>
          <p:cNvPr id="34819" name="Rectangle 3"/>
          <p:cNvSpPr>
            <a:spLocks noGrp="1" noChangeArrowheads="1"/>
          </p:cNvSpPr>
          <p:nvPr>
            <p:ph type="body" idx="1"/>
          </p:nvPr>
        </p:nvSpPr>
        <p:spPr/>
        <p:txBody>
          <a:bodyPr/>
          <a:lstStyle/>
          <a:p>
            <a:pPr eaLnBrk="1" hangingPunct="1"/>
            <a:r>
              <a:rPr lang="en-US" sz="2400">
                <a:ea typeface="ＭＳ Ｐゴシック" pitchFamily="34" charset="-128"/>
              </a:rPr>
              <a:t>Portray </a:t>
            </a:r>
            <a:r>
              <a:rPr lang="en-US" sz="2400">
                <a:solidFill>
                  <a:srgbClr val="FFFF00"/>
                </a:solidFill>
                <a:ea typeface="ＭＳ Ｐゴシック" pitchFamily="34" charset="-128"/>
              </a:rPr>
              <a:t>individual or group </a:t>
            </a:r>
            <a:r>
              <a:rPr lang="en-US" sz="2400">
                <a:ea typeface="ＭＳ Ｐゴシック" pitchFamily="34" charset="-128"/>
              </a:rPr>
              <a:t>(e.g., 1000)</a:t>
            </a:r>
          </a:p>
          <a:p>
            <a:pPr eaLnBrk="1" hangingPunct="1"/>
            <a:r>
              <a:rPr lang="en-US" sz="2400">
                <a:solidFill>
                  <a:srgbClr val="FFFF00"/>
                </a:solidFill>
                <a:ea typeface="ＭＳ Ｐゴシック" pitchFamily="34" charset="-128"/>
              </a:rPr>
              <a:t>Cycle duration short</a:t>
            </a:r>
            <a:r>
              <a:rPr lang="en-US" sz="2400">
                <a:ea typeface="ＭＳ Ｐゴシック" pitchFamily="34" charset="-128"/>
              </a:rPr>
              <a:t> -- real patient would not have two state transitions in a cycle</a:t>
            </a:r>
          </a:p>
          <a:p>
            <a:pPr eaLnBrk="1" hangingPunct="1"/>
            <a:r>
              <a:rPr lang="en-US" sz="2400">
                <a:solidFill>
                  <a:srgbClr val="FFFF00"/>
                </a:solidFill>
                <a:ea typeface="ＭＳ Ｐゴシック" pitchFamily="34" charset="-128"/>
              </a:rPr>
              <a:t>End</a:t>
            </a:r>
            <a:r>
              <a:rPr lang="en-US" sz="2400">
                <a:ea typeface="ＭＳ Ｐゴシック" pitchFamily="34" charset="-128"/>
              </a:rPr>
              <a:t> with specified duration, or when per cycle utilities below threshold (e.g., 0.001 QALY). </a:t>
            </a:r>
          </a:p>
          <a:p>
            <a:pPr eaLnBrk="1" hangingPunct="1"/>
            <a:r>
              <a:rPr lang="en-US" sz="2400">
                <a:solidFill>
                  <a:srgbClr val="FFFF00"/>
                </a:solidFill>
                <a:ea typeface="ＭＳ Ｐゴシック" pitchFamily="34" charset="-128"/>
              </a:rPr>
              <a:t>Track movement between states over time.</a:t>
            </a:r>
          </a:p>
          <a:p>
            <a:pPr eaLnBrk="1" hangingPunct="1"/>
            <a:r>
              <a:rPr lang="en-US" sz="2400">
                <a:solidFill>
                  <a:srgbClr val="FFFF00"/>
                </a:solidFill>
                <a:ea typeface="ＭＳ Ｐゴシック" pitchFamily="34" charset="-128"/>
              </a:rPr>
              <a:t>Consequences of intervention</a:t>
            </a:r>
            <a:r>
              <a:rPr lang="en-US" sz="2400">
                <a:ea typeface="ＭＳ Ｐゴシック" pitchFamily="34" charset="-128"/>
              </a:rPr>
              <a:t> -- compare similar tree structures with different input values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n-US" b="1">
                <a:cs typeface="+mj-cs"/>
              </a:rPr>
              <a:t>Graphic techniques</a:t>
            </a:r>
            <a:r>
              <a:rPr lang="en-US">
                <a:cs typeface="+mj-cs"/>
              </a:rPr>
              <a:t> </a:t>
            </a:r>
          </a:p>
        </p:txBody>
      </p:sp>
      <p:sp>
        <p:nvSpPr>
          <p:cNvPr id="35843" name="Rectangle 3"/>
          <p:cNvSpPr>
            <a:spLocks noGrp="1" noChangeArrowheads="1"/>
          </p:cNvSpPr>
          <p:nvPr>
            <p:ph type="body" idx="1"/>
          </p:nvPr>
        </p:nvSpPr>
        <p:spPr>
          <a:xfrm>
            <a:off x="685800" y="1981200"/>
            <a:ext cx="7772400" cy="4648200"/>
          </a:xfrm>
        </p:spPr>
        <p:txBody>
          <a:bodyPr/>
          <a:lstStyle/>
          <a:p>
            <a:pPr eaLnBrk="1" hangingPunct="1">
              <a:defRPr/>
            </a:pPr>
            <a:r>
              <a:rPr lang="en-US" b="1" i="1">
                <a:cs typeface="Times New Roman" charset="0"/>
              </a:rPr>
              <a:t>Simple flow diagram</a:t>
            </a:r>
            <a:r>
              <a:rPr lang="en-US" sz="2000">
                <a:cs typeface="Times New Roman" charset="0"/>
              </a:rPr>
              <a:t> </a:t>
            </a:r>
            <a:r>
              <a:rPr lang="en-US">
                <a:cs typeface="Times New Roman" charset="0"/>
              </a:rPr>
              <a:t>effective for basic Markov states and transitions; limited transition probabilities possible without clutter.</a:t>
            </a:r>
          </a:p>
        </p:txBody>
      </p:sp>
      <p:graphicFrame>
        <p:nvGraphicFramePr>
          <p:cNvPr id="72707" name="Object 4"/>
          <p:cNvGraphicFramePr>
            <a:graphicFrameLocks noChangeAspect="1"/>
          </p:cNvGraphicFramePr>
          <p:nvPr/>
        </p:nvGraphicFramePr>
        <p:xfrm>
          <a:off x="2438400" y="3733800"/>
          <a:ext cx="3286125" cy="2724150"/>
        </p:xfrm>
        <a:graphic>
          <a:graphicData uri="http://schemas.openxmlformats.org/presentationml/2006/ole">
            <mc:AlternateContent xmlns:mc="http://schemas.openxmlformats.org/markup-compatibility/2006">
              <mc:Choice xmlns:v="urn:schemas-microsoft-com:vml" Requires="v">
                <p:oleObj spid="_x0000_s72746" r:id="rId4" imgW="3276600" imgH="2705100" progId="MSDraw.Drawing.8.2">
                  <p:embed/>
                </p:oleObj>
              </mc:Choice>
              <mc:Fallback>
                <p:oleObj r:id="rId4" imgW="3276600" imgH="2705100" progId="MSDraw.Drawing.8.2">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3733800"/>
                        <a:ext cx="3286125" cy="2724150"/>
                      </a:xfrm>
                      <a:prstGeom prst="rect">
                        <a:avLst/>
                      </a:prstGeom>
                      <a:solidFill>
                        <a:srgbClr val="CCFFFF"/>
                      </a:solidFill>
                      <a:ln w="9525">
                        <a:solidFill>
                          <a:srgbClr val="CCFFFF"/>
                        </a:solidFill>
                        <a:miter lim="800000"/>
                        <a:headEnd/>
                        <a:tailEnd/>
                      </a:ln>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1720850"/>
            <a:ext cx="8724900" cy="3416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74754" name="TextBox 1"/>
          <p:cNvSpPr txBox="1">
            <a:spLocks noChangeArrowheads="1"/>
          </p:cNvSpPr>
          <p:nvPr/>
        </p:nvSpPr>
        <p:spPr bwMode="auto">
          <a:xfrm>
            <a:off x="2057400" y="563563"/>
            <a:ext cx="501015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3200" b="1">
                <a:solidFill>
                  <a:srgbClr val="FFFF00"/>
                </a:solidFill>
              </a:rPr>
              <a:t>Chronic Hepatitis B Model </a:t>
            </a:r>
          </a:p>
        </p:txBody>
      </p:sp>
      <p:sp>
        <p:nvSpPr>
          <p:cNvPr id="74755" name="TextBox 2"/>
          <p:cNvSpPr txBox="1">
            <a:spLocks noChangeArrowheads="1"/>
          </p:cNvSpPr>
          <p:nvPr/>
        </p:nvSpPr>
        <p:spPr bwMode="auto">
          <a:xfrm>
            <a:off x="5818188" y="5862638"/>
            <a:ext cx="2500312"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a:solidFill>
                  <a:srgbClr val="FFFFFF"/>
                </a:solidFill>
              </a:rPr>
              <a:t>Veenstra DL, 2007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304800"/>
            <a:ext cx="7772400" cy="1143000"/>
          </a:xfrm>
        </p:spPr>
        <p:txBody>
          <a:bodyPr/>
          <a:lstStyle/>
          <a:p>
            <a:pPr eaLnBrk="1" hangingPunct="1">
              <a:defRPr/>
            </a:pPr>
            <a:r>
              <a:rPr lang="en-US" sz="4000" b="1" i="1">
                <a:ea typeface="MS PGothic" charset="0"/>
                <a:cs typeface="MS PGothic" charset="0"/>
              </a:rPr>
              <a:t>Multi-cycle bubble diagram</a:t>
            </a:r>
            <a:r>
              <a:rPr lang="en-US" sz="4000">
                <a:ea typeface="MS PGothic" charset="0"/>
                <a:cs typeface="MS PGothic" charset="0"/>
              </a:rPr>
              <a:t> </a:t>
            </a:r>
            <a:br>
              <a:rPr lang="en-US" sz="4000">
                <a:ea typeface="MS PGothic" charset="0"/>
                <a:cs typeface="MS PGothic" charset="0"/>
              </a:rPr>
            </a:br>
            <a:r>
              <a:rPr lang="en-US" sz="4000">
                <a:ea typeface="MS PGothic" charset="0"/>
                <a:cs typeface="MS PGothic" charset="0"/>
              </a:rPr>
              <a:t>(Fig 1 Naimark) </a:t>
            </a:r>
          </a:p>
        </p:txBody>
      </p:sp>
      <p:sp>
        <p:nvSpPr>
          <p:cNvPr id="37891" name="Rectangle 3"/>
          <p:cNvSpPr>
            <a:spLocks noGrp="1" noChangeArrowheads="1"/>
          </p:cNvSpPr>
          <p:nvPr>
            <p:ph type="body" idx="1"/>
          </p:nvPr>
        </p:nvSpPr>
        <p:spPr>
          <a:xfrm>
            <a:off x="152400" y="1752600"/>
            <a:ext cx="4267200" cy="4648200"/>
          </a:xfrm>
        </p:spPr>
        <p:txBody>
          <a:bodyPr/>
          <a:lstStyle/>
          <a:p>
            <a:pPr eaLnBrk="1" hangingPunct="1">
              <a:lnSpc>
                <a:spcPct val="90000"/>
              </a:lnSpc>
              <a:defRPr/>
            </a:pPr>
            <a:endParaRPr lang="en-US" dirty="0">
              <a:ea typeface="MS PGothic" charset="0"/>
              <a:cs typeface="MS PGothic" charset="0"/>
            </a:endParaRPr>
          </a:p>
          <a:p>
            <a:pPr eaLnBrk="1" hangingPunct="1">
              <a:lnSpc>
                <a:spcPct val="90000"/>
              </a:lnSpc>
              <a:defRPr/>
            </a:pPr>
            <a:r>
              <a:rPr lang="en-US" dirty="0">
                <a:ea typeface="MS PGothic" charset="0"/>
                <a:cs typeface="MS PGothic" charset="0"/>
              </a:rPr>
              <a:t>Clear and more information -- evolving state distributions and cumulative outcomes</a:t>
            </a:r>
          </a:p>
          <a:p>
            <a:pPr eaLnBrk="1" hangingPunct="1">
              <a:lnSpc>
                <a:spcPct val="90000"/>
              </a:lnSpc>
              <a:buFontTx/>
              <a:buNone/>
              <a:defRPr/>
            </a:pPr>
            <a:endParaRPr lang="en-US" dirty="0">
              <a:ea typeface="MS PGothic" charset="0"/>
              <a:cs typeface="MS PGothic" charset="0"/>
            </a:endParaRPr>
          </a:p>
          <a:p>
            <a:pPr eaLnBrk="1" hangingPunct="1">
              <a:lnSpc>
                <a:spcPct val="90000"/>
              </a:lnSpc>
              <a:defRPr/>
            </a:pPr>
            <a:r>
              <a:rPr lang="en-US" dirty="0">
                <a:ea typeface="MS PGothic" charset="0"/>
                <a:cs typeface="MS PGothic" charset="0"/>
              </a:rPr>
              <a:t>Not often used in published Markov analyses, probably because unwieldy with more than 3-4 states</a:t>
            </a:r>
          </a:p>
        </p:txBody>
      </p:sp>
      <p:pic>
        <p:nvPicPr>
          <p:cNvPr id="7577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676400"/>
            <a:ext cx="4270375" cy="495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Speech Bubble: Rectangle 1">
            <a:extLst>
              <a:ext uri="{FF2B5EF4-FFF2-40B4-BE49-F238E27FC236}">
                <a16:creationId xmlns:a16="http://schemas.microsoft.com/office/drawing/2014/main" id="{DF74800E-D2AE-4F51-896F-E7D240BD0315}"/>
              </a:ext>
            </a:extLst>
          </p:cNvPr>
          <p:cNvSpPr/>
          <p:nvPr/>
        </p:nvSpPr>
        <p:spPr bwMode="auto">
          <a:xfrm>
            <a:off x="7271722" y="76200"/>
            <a:ext cx="1676400" cy="1637522"/>
          </a:xfrm>
          <a:prstGeom prst="wedgeRectCallout">
            <a:avLst>
              <a:gd name="adj1" fmla="val 1604"/>
              <a:gd name="adj2" fmla="val 81905"/>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a:rPr>
              <a:t>Utilities = 1.0, 0.6 and 0 for well, sick and dead, respectively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73458" y="1447800"/>
            <a:ext cx="4191000" cy="762000"/>
          </a:xfrm>
        </p:spPr>
        <p:txBody>
          <a:bodyPr/>
          <a:lstStyle/>
          <a:p>
            <a:pPr eaLnBrk="1" hangingPunct="1">
              <a:defRPr/>
            </a:pPr>
            <a:r>
              <a:rPr lang="en-US" dirty="0">
                <a:cs typeface="+mj-cs"/>
              </a:rPr>
              <a:t>Cohort</a:t>
            </a:r>
          </a:p>
        </p:txBody>
      </p:sp>
      <p:pic>
        <p:nvPicPr>
          <p:cNvPr id="5837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09800"/>
            <a:ext cx="3318717" cy="411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pic>
        <p:nvPicPr>
          <p:cNvPr id="5837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2209800"/>
            <a:ext cx="3505200" cy="410317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58375" name="Title 1"/>
          <p:cNvSpPr txBox="1">
            <a:spLocks/>
          </p:cNvSpPr>
          <p:nvPr/>
        </p:nvSpPr>
        <p:spPr bwMode="auto">
          <a:xfrm>
            <a:off x="4762500" y="1447800"/>
            <a:ext cx="41910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lstStyle>
            <a:lvl1pPr>
              <a:defRPr sz="2400">
                <a:solidFill>
                  <a:schemeClr val="tx1"/>
                </a:solidFill>
                <a:latin typeface="Times" charset="0"/>
                <a:ea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defRPr/>
            </a:pPr>
            <a:r>
              <a:rPr lang="en-US" sz="4400" dirty="0">
                <a:solidFill>
                  <a:srgbClr val="FFFF00"/>
                </a:solidFill>
                <a:latin typeface="Palatino" charset="0"/>
              </a:rPr>
              <a:t>Individual</a:t>
            </a:r>
          </a:p>
        </p:txBody>
      </p:sp>
      <p:sp>
        <p:nvSpPr>
          <p:cNvPr id="107527" name="TextBox 1"/>
          <p:cNvSpPr txBox="1">
            <a:spLocks noChangeArrowheads="1"/>
          </p:cNvSpPr>
          <p:nvPr/>
        </p:nvSpPr>
        <p:spPr bwMode="auto">
          <a:xfrm>
            <a:off x="3678238" y="6362700"/>
            <a:ext cx="548005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1800">
                <a:solidFill>
                  <a:srgbClr val="FFFFFF"/>
                </a:solidFill>
              </a:rPr>
              <a:t>Sonnenberg FA., et al. Med Decis Making. 1993; 13: 322</a:t>
            </a:r>
          </a:p>
        </p:txBody>
      </p:sp>
      <p:sp>
        <p:nvSpPr>
          <p:cNvPr id="9" name="Title 1"/>
          <p:cNvSpPr txBox="1">
            <a:spLocks/>
          </p:cNvSpPr>
          <p:nvPr/>
        </p:nvSpPr>
        <p:spPr bwMode="auto">
          <a:xfrm>
            <a:off x="-12700" y="152400"/>
            <a:ext cx="89662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rgbClr val="FFFF00"/>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2pPr>
            <a:lvl3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3pPr>
            <a:lvl4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4pPr>
            <a:lvl5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5pPr>
            <a:lvl6pPr marL="457200" algn="ctr" rtl="0" fontAlgn="base">
              <a:spcBef>
                <a:spcPct val="0"/>
              </a:spcBef>
              <a:spcAft>
                <a:spcPct val="0"/>
              </a:spcAft>
              <a:defRPr sz="4400">
                <a:solidFill>
                  <a:srgbClr val="FFFF00"/>
                </a:solidFill>
                <a:latin typeface="Palatino" pitchFamily="28" charset="0"/>
              </a:defRPr>
            </a:lvl6pPr>
            <a:lvl7pPr marL="914400" algn="ctr" rtl="0" fontAlgn="base">
              <a:spcBef>
                <a:spcPct val="0"/>
              </a:spcBef>
              <a:spcAft>
                <a:spcPct val="0"/>
              </a:spcAft>
              <a:defRPr sz="4400">
                <a:solidFill>
                  <a:srgbClr val="FFFF00"/>
                </a:solidFill>
                <a:latin typeface="Palatino" pitchFamily="28" charset="0"/>
              </a:defRPr>
            </a:lvl7pPr>
            <a:lvl8pPr marL="1371600" algn="ctr" rtl="0" fontAlgn="base">
              <a:spcBef>
                <a:spcPct val="0"/>
              </a:spcBef>
              <a:spcAft>
                <a:spcPct val="0"/>
              </a:spcAft>
              <a:defRPr sz="4400">
                <a:solidFill>
                  <a:srgbClr val="FFFF00"/>
                </a:solidFill>
                <a:latin typeface="Palatino" pitchFamily="28" charset="0"/>
              </a:defRPr>
            </a:lvl8pPr>
            <a:lvl9pPr marL="1828800" algn="ctr" rtl="0" fontAlgn="base">
              <a:spcBef>
                <a:spcPct val="0"/>
              </a:spcBef>
              <a:spcAft>
                <a:spcPct val="0"/>
              </a:spcAft>
              <a:defRPr sz="4400">
                <a:solidFill>
                  <a:srgbClr val="FFFF00"/>
                </a:solidFill>
                <a:latin typeface="Palatino" pitchFamily="28" charset="0"/>
              </a:defRPr>
            </a:lvl9pPr>
          </a:lstStyle>
          <a:p>
            <a:pPr eaLnBrk="1" hangingPunct="1">
              <a:defRPr/>
            </a:pPr>
            <a:r>
              <a:rPr lang="en-US" sz="4800" kern="0" dirty="0">
                <a:cs typeface="+mj-cs"/>
              </a:rPr>
              <a:t>Two simulation approaches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152400"/>
            <a:ext cx="7772400" cy="1143000"/>
          </a:xfrm>
        </p:spPr>
        <p:txBody>
          <a:bodyPr/>
          <a:lstStyle/>
          <a:p>
            <a:pPr eaLnBrk="1" hangingPunct="1"/>
            <a:r>
              <a:rPr lang="ja-JP" altLang="en-US" sz="4000">
                <a:ea typeface="ＭＳ Ｐゴシック" pitchFamily="34" charset="-128"/>
              </a:rPr>
              <a:t>“</a:t>
            </a:r>
            <a:r>
              <a:rPr lang="en-US" altLang="ja-JP" sz="4000" b="1" i="1">
                <a:ea typeface="ＭＳ Ｐゴシック" pitchFamily="34" charset="-128"/>
              </a:rPr>
              <a:t>Markov subtree</a:t>
            </a:r>
            <a:r>
              <a:rPr lang="ja-JP" altLang="en-US" sz="4000">
                <a:ea typeface="ＭＳ Ｐゴシック" pitchFamily="34" charset="-128"/>
              </a:rPr>
              <a:t>”</a:t>
            </a:r>
            <a:r>
              <a:rPr lang="en-US" altLang="ja-JP" sz="4000">
                <a:ea typeface="ＭＳ Ｐゴシック" pitchFamily="34" charset="-128"/>
              </a:rPr>
              <a:t> </a:t>
            </a:r>
            <a:br>
              <a:rPr lang="en-US" altLang="ja-JP" sz="4000">
                <a:ea typeface="ＭＳ Ｐゴシック" pitchFamily="34" charset="-128"/>
              </a:rPr>
            </a:br>
            <a:r>
              <a:rPr lang="en-US" altLang="ja-JP" sz="4000">
                <a:ea typeface="ＭＳ Ｐゴシック" pitchFamily="34" charset="-128"/>
              </a:rPr>
              <a:t>(Naimark Fig 2) </a:t>
            </a:r>
            <a:endParaRPr lang="en-US" sz="4000">
              <a:ea typeface="ＭＳ Ｐゴシック" pitchFamily="34" charset="-128"/>
            </a:endParaRPr>
          </a:p>
        </p:txBody>
      </p:sp>
      <p:sp>
        <p:nvSpPr>
          <p:cNvPr id="38915" name="Rectangle 3"/>
          <p:cNvSpPr>
            <a:spLocks noGrp="1" noChangeArrowheads="1"/>
          </p:cNvSpPr>
          <p:nvPr>
            <p:ph type="body" idx="1"/>
          </p:nvPr>
        </p:nvSpPr>
        <p:spPr>
          <a:xfrm>
            <a:off x="152400" y="1219200"/>
            <a:ext cx="4191000" cy="5181600"/>
          </a:xfrm>
        </p:spPr>
        <p:txBody>
          <a:bodyPr/>
          <a:lstStyle/>
          <a:p>
            <a:pPr eaLnBrk="1" hangingPunct="1">
              <a:lnSpc>
                <a:spcPct val="80000"/>
              </a:lnSpc>
              <a:buFontTx/>
              <a:buNone/>
            </a:pPr>
            <a:endParaRPr lang="en-US">
              <a:ea typeface="ＭＳ Ｐゴシック" pitchFamily="34" charset="-128"/>
            </a:endParaRPr>
          </a:p>
          <a:p>
            <a:pPr eaLnBrk="1" hangingPunct="1">
              <a:lnSpc>
                <a:spcPct val="80000"/>
              </a:lnSpc>
              <a:spcAft>
                <a:spcPct val="15000"/>
              </a:spcAft>
            </a:pPr>
            <a:r>
              <a:rPr lang="en-US" sz="2400">
                <a:ea typeface="ＭＳ Ｐゴシック" pitchFamily="34" charset="-128"/>
              </a:rPr>
              <a:t>Markov with </a:t>
            </a:r>
            <a:r>
              <a:rPr lang="en-US" sz="2400">
                <a:solidFill>
                  <a:srgbClr val="FFFF00"/>
                </a:solidFill>
                <a:ea typeface="ＭＳ Ｐゴシック" pitchFamily="34" charset="-128"/>
              </a:rPr>
              <a:t>infinity symbol (∞) </a:t>
            </a:r>
            <a:r>
              <a:rPr lang="en-US" sz="2400">
                <a:ea typeface="ＭＳ Ｐゴシック" pitchFamily="34" charset="-128"/>
              </a:rPr>
              <a:t>or (M) instead of chance node; states with branches; transitions with boxes at the end of each sub-branch. </a:t>
            </a:r>
          </a:p>
          <a:p>
            <a:pPr eaLnBrk="1" hangingPunct="1">
              <a:lnSpc>
                <a:spcPct val="80000"/>
              </a:lnSpc>
              <a:spcAft>
                <a:spcPct val="15000"/>
              </a:spcAft>
            </a:pPr>
            <a:r>
              <a:rPr lang="en-US" sz="2400">
                <a:ea typeface="ＭＳ Ｐゴシック" pitchFamily="34" charset="-128"/>
              </a:rPr>
              <a:t>If complex, as in example, multiple subtrees needed. </a:t>
            </a:r>
          </a:p>
          <a:p>
            <a:pPr eaLnBrk="1" hangingPunct="1">
              <a:lnSpc>
                <a:spcPct val="80000"/>
              </a:lnSpc>
              <a:spcAft>
                <a:spcPct val="15000"/>
              </a:spcAft>
            </a:pPr>
            <a:r>
              <a:rPr lang="en-US" sz="2400">
                <a:ea typeface="ＭＳ Ｐゴシック" pitchFamily="34" charset="-128"/>
              </a:rPr>
              <a:t>Excellent at documenting structure, but requires understanding trees and has no natural way to report transition probabilities.</a:t>
            </a:r>
          </a:p>
        </p:txBody>
      </p:sp>
      <p:pic>
        <p:nvPicPr>
          <p:cNvPr id="7782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9788" y="1600200"/>
            <a:ext cx="4113212" cy="502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99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88900"/>
            <a:ext cx="8991600" cy="66373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79874" name="TextBox 3"/>
          <p:cNvSpPr txBox="1">
            <a:spLocks noChangeArrowheads="1"/>
          </p:cNvSpPr>
          <p:nvPr/>
        </p:nvSpPr>
        <p:spPr bwMode="auto">
          <a:xfrm>
            <a:off x="4724400" y="6248400"/>
            <a:ext cx="4137025"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2000"/>
              <a:t>Diel R. et al. Eur Resir J 2007; 30: 321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533400" y="304800"/>
            <a:ext cx="7772400" cy="1143000"/>
          </a:xfrm>
        </p:spPr>
        <p:txBody>
          <a:bodyPr/>
          <a:lstStyle/>
          <a:p>
            <a:pPr eaLnBrk="1" hangingPunct="1">
              <a:defRPr/>
            </a:pPr>
            <a:r>
              <a:rPr lang="en-US">
                <a:ea typeface="MS PGothic" charset="0"/>
                <a:cs typeface="MS PGothic" charset="0"/>
              </a:rPr>
              <a:t>Transition matrix </a:t>
            </a:r>
          </a:p>
        </p:txBody>
      </p:sp>
      <p:sp>
        <p:nvSpPr>
          <p:cNvPr id="40963" name="Rectangle 3"/>
          <p:cNvSpPr>
            <a:spLocks noGrp="1" noChangeArrowheads="1"/>
          </p:cNvSpPr>
          <p:nvPr>
            <p:ph type="body" sz="half" idx="1"/>
          </p:nvPr>
        </p:nvSpPr>
        <p:spPr>
          <a:xfrm>
            <a:off x="304800" y="1828800"/>
            <a:ext cx="3200400" cy="4114800"/>
          </a:xfrm>
        </p:spPr>
        <p:txBody>
          <a:bodyPr/>
          <a:lstStyle/>
          <a:p>
            <a:pPr eaLnBrk="1" hangingPunct="1">
              <a:defRPr/>
            </a:pPr>
            <a:endParaRPr lang="en-US" sz="2400" dirty="0">
              <a:ea typeface="MS PGothic" charset="0"/>
              <a:cs typeface="MS PGothic" charset="0"/>
            </a:endParaRPr>
          </a:p>
          <a:p>
            <a:pPr eaLnBrk="1" hangingPunct="1">
              <a:defRPr/>
            </a:pPr>
            <a:r>
              <a:rPr lang="en-US" sz="2400" dirty="0">
                <a:ea typeface="MS PGothic" charset="0"/>
                <a:cs typeface="MS PGothic" charset="0"/>
              </a:rPr>
              <a:t>Efficiently summarizes states and transitions</a:t>
            </a:r>
          </a:p>
          <a:p>
            <a:pPr eaLnBrk="1" hangingPunct="1">
              <a:buFontTx/>
              <a:buNone/>
              <a:defRPr/>
            </a:pPr>
            <a:endParaRPr lang="en-US" sz="2400" dirty="0">
              <a:ea typeface="MS PGothic" charset="0"/>
              <a:cs typeface="MS PGothic" charset="0"/>
            </a:endParaRPr>
          </a:p>
          <a:p>
            <a:pPr eaLnBrk="1" hangingPunct="1">
              <a:defRPr/>
            </a:pPr>
            <a:r>
              <a:rPr lang="en-US" sz="2400" dirty="0">
                <a:ea typeface="MS PGothic" charset="0"/>
                <a:cs typeface="MS PGothic" charset="0"/>
              </a:rPr>
              <a:t>Corresponds to structure used to analyze Markov (pre fast computers)</a:t>
            </a:r>
          </a:p>
        </p:txBody>
      </p:sp>
      <p:graphicFrame>
        <p:nvGraphicFramePr>
          <p:cNvPr id="235572" name="Group 52"/>
          <p:cNvGraphicFramePr>
            <a:graphicFrameLocks noGrp="1"/>
          </p:cNvGraphicFramePr>
          <p:nvPr>
            <p:ph sz="half" idx="2"/>
          </p:nvPr>
        </p:nvGraphicFramePr>
        <p:xfrm>
          <a:off x="3581400" y="1600200"/>
          <a:ext cx="5334000" cy="4953002"/>
        </p:xfrm>
        <a:graphic>
          <a:graphicData uri="http://schemas.openxmlformats.org/drawingml/2006/table">
            <a:tbl>
              <a:tblPr/>
              <a:tblGrid>
                <a:gridCol w="1198563">
                  <a:extLst>
                    <a:ext uri="{9D8B030D-6E8A-4147-A177-3AD203B41FA5}">
                      <a16:colId xmlns:a16="http://schemas.microsoft.com/office/drawing/2014/main" val="20000"/>
                    </a:ext>
                  </a:extLst>
                </a:gridCol>
                <a:gridCol w="903287">
                  <a:extLst>
                    <a:ext uri="{9D8B030D-6E8A-4147-A177-3AD203B41FA5}">
                      <a16:colId xmlns:a16="http://schemas.microsoft.com/office/drawing/2014/main" val="20001"/>
                    </a:ext>
                  </a:extLst>
                </a:gridCol>
                <a:gridCol w="792163">
                  <a:extLst>
                    <a:ext uri="{9D8B030D-6E8A-4147-A177-3AD203B41FA5}">
                      <a16:colId xmlns:a16="http://schemas.microsoft.com/office/drawing/2014/main" val="20002"/>
                    </a:ext>
                  </a:extLst>
                </a:gridCol>
                <a:gridCol w="850900">
                  <a:extLst>
                    <a:ext uri="{9D8B030D-6E8A-4147-A177-3AD203B41FA5}">
                      <a16:colId xmlns:a16="http://schemas.microsoft.com/office/drawing/2014/main" val="20003"/>
                    </a:ext>
                  </a:extLst>
                </a:gridCol>
                <a:gridCol w="860425">
                  <a:extLst>
                    <a:ext uri="{9D8B030D-6E8A-4147-A177-3AD203B41FA5}">
                      <a16:colId xmlns:a16="http://schemas.microsoft.com/office/drawing/2014/main" val="20004"/>
                    </a:ext>
                  </a:extLst>
                </a:gridCol>
                <a:gridCol w="728662">
                  <a:extLst>
                    <a:ext uri="{9D8B030D-6E8A-4147-A177-3AD203B41FA5}">
                      <a16:colId xmlns:a16="http://schemas.microsoft.com/office/drawing/2014/main" val="20005"/>
                    </a:ext>
                  </a:extLst>
                </a:gridCol>
              </a:tblGrid>
              <a:tr h="908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a:ln>
                          <a:noFill/>
                        </a:ln>
                        <a:solidFill>
                          <a:srgbClr val="FFFFFF"/>
                        </a:solidFill>
                        <a:effectLst/>
                        <a:latin typeface="Palatino" pitchFamily="28"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gridSpan="5">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Target states</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2112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Source states</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Normal</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Micro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Macro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End-stage renal disease</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Death</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3190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Normal</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.96</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.03</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.01</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7635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Micro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.90</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.08</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.02</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r h="7635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Macro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.94</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.01</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.03</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4"/>
                  </a:ext>
                </a:extLst>
              </a:tr>
              <a:tr h="9874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End-stage renal disease</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57200" algn="r"/>
                          <a:tab pos="2743200" algn="ctr"/>
                          <a:tab pos="5486400" algn="r"/>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.85</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57200" algn="r"/>
                          <a:tab pos="2743200" algn="ctr"/>
                          <a:tab pos="5486400" algn="r"/>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.15</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b="1" i="1" dirty="0">
                <a:cs typeface="+mj-cs"/>
              </a:rPr>
              <a:t>Multi-column table</a:t>
            </a:r>
            <a:r>
              <a:rPr lang="en-US" dirty="0">
                <a:cs typeface="+mj-cs"/>
              </a:rPr>
              <a:t> </a:t>
            </a:r>
          </a:p>
        </p:txBody>
      </p:sp>
      <p:sp>
        <p:nvSpPr>
          <p:cNvPr id="41987" name="Rectangle 3"/>
          <p:cNvSpPr>
            <a:spLocks noGrp="1" noChangeArrowheads="1"/>
          </p:cNvSpPr>
          <p:nvPr>
            <p:ph type="body" idx="1"/>
          </p:nvPr>
        </p:nvSpPr>
        <p:spPr/>
        <p:txBody>
          <a:bodyPr/>
          <a:lstStyle/>
          <a:p>
            <a:pPr eaLnBrk="1" hangingPunct="1"/>
            <a:endParaRPr lang="en-US" dirty="0">
              <a:ea typeface="ＭＳ Ｐゴシック" pitchFamily="34" charset="-128"/>
            </a:endParaRPr>
          </a:p>
          <a:p>
            <a:pPr eaLnBrk="1" hangingPunct="1"/>
            <a:r>
              <a:rPr lang="en-US" dirty="0">
                <a:ea typeface="ＭＳ Ｐゴシック" pitchFamily="34" charset="-128"/>
              </a:rPr>
              <a:t>Allows more information (e.g., effectiveness) with some loss in organizational efficiency.</a:t>
            </a:r>
          </a:p>
          <a:p>
            <a:pPr eaLnBrk="1" hangingPunct="1"/>
            <a:endParaRPr lang="en-US" dirty="0">
              <a:ea typeface="ＭＳ Ｐゴシック" pitchFamily="34" charset="-128"/>
            </a:endParaRPr>
          </a:p>
          <a:p>
            <a:pPr eaLnBrk="1" hangingPunct="1">
              <a:buFontTx/>
              <a:buNone/>
            </a:pPr>
            <a:endParaRPr lang="en-US" dirty="0">
              <a:ea typeface="ＭＳ Ｐゴシック" pitchFamily="34" charset="-12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7983" name="Group 1503"/>
          <p:cNvGraphicFramePr>
            <a:graphicFrameLocks noGrp="1"/>
          </p:cNvGraphicFramePr>
          <p:nvPr>
            <p:ph/>
            <p:extLst>
              <p:ext uri="{D42A27DB-BD31-4B8C-83A1-F6EECF244321}">
                <p14:modId xmlns:p14="http://schemas.microsoft.com/office/powerpoint/2010/main" val="36113644"/>
              </p:ext>
            </p:extLst>
          </p:nvPr>
        </p:nvGraphicFramePr>
        <p:xfrm>
          <a:off x="647700" y="728365"/>
          <a:ext cx="7772400" cy="5951847"/>
        </p:xfrm>
        <a:graphic>
          <a:graphicData uri="http://schemas.openxmlformats.org/drawingml/2006/table">
            <a:tbl>
              <a:tblPr/>
              <a:tblGrid>
                <a:gridCol w="2936875">
                  <a:extLst>
                    <a:ext uri="{9D8B030D-6E8A-4147-A177-3AD203B41FA5}">
                      <a16:colId xmlns:a16="http://schemas.microsoft.com/office/drawing/2014/main" val="20000"/>
                    </a:ext>
                  </a:extLst>
                </a:gridCol>
                <a:gridCol w="1214438">
                  <a:extLst>
                    <a:ext uri="{9D8B030D-6E8A-4147-A177-3AD203B41FA5}">
                      <a16:colId xmlns:a16="http://schemas.microsoft.com/office/drawing/2014/main" val="20001"/>
                    </a:ext>
                  </a:extLst>
                </a:gridCol>
                <a:gridCol w="1493837">
                  <a:extLst>
                    <a:ext uri="{9D8B030D-6E8A-4147-A177-3AD203B41FA5}">
                      <a16:colId xmlns:a16="http://schemas.microsoft.com/office/drawing/2014/main" val="20002"/>
                    </a:ext>
                  </a:extLst>
                </a:gridCol>
                <a:gridCol w="2127250">
                  <a:extLst>
                    <a:ext uri="{9D8B030D-6E8A-4147-A177-3AD203B41FA5}">
                      <a16:colId xmlns:a16="http://schemas.microsoft.com/office/drawing/2014/main" val="20003"/>
                    </a:ext>
                  </a:extLst>
                </a:gridCol>
              </a:tblGrid>
              <a:tr h="639763">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Times New Roman" pitchFamily="18" charset="0"/>
                          <a:ea typeface="ＭＳ Ｐゴシック" pitchFamily="34" charset="-128"/>
                          <a:cs typeface="Times New Roman" pitchFamily="18" charset="0"/>
                        </a:rPr>
                        <a:t>Source State </a:t>
                      </a:r>
                      <a:endParaRPr kumimoji="0" lang="en-US" sz="1200" b="1" i="0" u="none" strike="noStrike" cap="none" normalizeH="0" baseline="0" dirty="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Target State </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Transition Probability per Quarter</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Reduction in Transition Rate with HAART</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 Uninfected</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1</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1. Asymptomatic, CD4&gt;500</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2</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dirty="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3</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4"/>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r h="304800">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6"/>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2. Asymptomatic, CD4&lt;500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3</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7"/>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8"/>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9"/>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0"/>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3. Symptomatic, pre-AIDS</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1"/>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2"/>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3"/>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 AIDS, 1993 definition</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4"/>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5"/>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 AIDS, 1987 definition</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6"/>
                  </a:ext>
                </a:extLst>
              </a:tr>
              <a:tr h="434975">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 Death</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(absorbing)</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dirty="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7"/>
                  </a:ext>
                </a:extLst>
              </a:tr>
            </a:tbl>
          </a:graphicData>
        </a:graphic>
      </p:graphicFrame>
      <p:sp>
        <p:nvSpPr>
          <p:cNvPr id="2" name="Rectangle 1"/>
          <p:cNvSpPr/>
          <p:nvPr/>
        </p:nvSpPr>
        <p:spPr>
          <a:xfrm>
            <a:off x="304800" y="228600"/>
            <a:ext cx="8458200" cy="461665"/>
          </a:xfrm>
          <a:prstGeom prst="rect">
            <a:avLst/>
          </a:prstGeom>
        </p:spPr>
        <p:txBody>
          <a:bodyPr wrap="square">
            <a:spAutoFit/>
          </a:bodyPr>
          <a:lstStyle/>
          <a:p>
            <a:pPr eaLnBrk="1" hangingPunct="1">
              <a:buFontTx/>
              <a:buNone/>
            </a:pPr>
            <a:r>
              <a:rPr lang="en-US" dirty="0">
                <a:solidFill>
                  <a:srgbClr val="FFFF00"/>
                </a:solidFill>
              </a:rPr>
              <a:t>HIV disease</a:t>
            </a:r>
            <a:r>
              <a:rPr lang="en-US" dirty="0">
                <a:solidFill>
                  <a:srgbClr val="FFFFFF"/>
                </a:solidFill>
              </a:rPr>
              <a:t> - states match CDC </a:t>
            </a:r>
            <a:r>
              <a:rPr lang="en-US" dirty="0" err="1">
                <a:solidFill>
                  <a:srgbClr val="FFFFFF"/>
                </a:solidFill>
              </a:rPr>
              <a:t>defns</a:t>
            </a:r>
            <a:r>
              <a:rPr lang="en-US" dirty="0">
                <a:solidFill>
                  <a:srgbClr val="FFFFFF"/>
                </a:solidFill>
              </a:rPr>
              <a:t> + clinical distinctions.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a:ea typeface="ＭＳ Ｐゴシック" pitchFamily="34" charset="-128"/>
              </a:rPr>
              <a:t>Background - 1</a:t>
            </a:r>
          </a:p>
        </p:txBody>
      </p:sp>
      <p:sp>
        <p:nvSpPr>
          <p:cNvPr id="17411" name="Rectangle 3"/>
          <p:cNvSpPr>
            <a:spLocks noGrp="1" noChangeArrowheads="1"/>
          </p:cNvSpPr>
          <p:nvPr>
            <p:ph type="body" idx="1"/>
          </p:nvPr>
        </p:nvSpPr>
        <p:spPr>
          <a:xfrm>
            <a:off x="685800" y="1828800"/>
            <a:ext cx="7772400" cy="4267200"/>
          </a:xfrm>
        </p:spPr>
        <p:txBody>
          <a:bodyPr/>
          <a:lstStyle/>
          <a:p>
            <a:pPr eaLnBrk="1" hangingPunct="1">
              <a:lnSpc>
                <a:spcPct val="80000"/>
              </a:lnSpc>
              <a:spcAft>
                <a:spcPct val="20000"/>
              </a:spcAft>
            </a:pPr>
            <a:r>
              <a:rPr lang="en-US" sz="2400" dirty="0">
                <a:ea typeface="ＭＳ Ｐゴシック" pitchFamily="34" charset="-128"/>
              </a:rPr>
              <a:t>Until now - portrayed clinical outcomes with </a:t>
            </a:r>
            <a:r>
              <a:rPr lang="en-US" sz="2400" dirty="0">
                <a:solidFill>
                  <a:srgbClr val="FFFF00"/>
                </a:solidFill>
                <a:ea typeface="ＭＳ Ｐゴシック" pitchFamily="34" charset="-128"/>
              </a:rPr>
              <a:t>one time frame</a:t>
            </a:r>
            <a:r>
              <a:rPr lang="en-US" sz="2400" dirty="0">
                <a:ea typeface="ＭＳ Ｐゴシック" pitchFamily="34" charset="-128"/>
              </a:rPr>
              <a:t>:</a:t>
            </a:r>
          </a:p>
          <a:p>
            <a:pPr lvl="1" eaLnBrk="1" hangingPunct="1">
              <a:lnSpc>
                <a:spcPct val="80000"/>
              </a:lnSpc>
              <a:spcAft>
                <a:spcPct val="20000"/>
              </a:spcAft>
            </a:pPr>
            <a:r>
              <a:rPr lang="en-US" sz="2000" dirty="0">
                <a:ea typeface="ＭＳ Ｐゴシック" pitchFamily="34" charset="-128"/>
              </a:rPr>
              <a:t>short-term outcomes</a:t>
            </a:r>
          </a:p>
          <a:p>
            <a:pPr lvl="1" eaLnBrk="1" hangingPunct="1">
              <a:lnSpc>
                <a:spcPct val="80000"/>
              </a:lnSpc>
              <a:spcAft>
                <a:spcPct val="20000"/>
              </a:spcAft>
            </a:pPr>
            <a:r>
              <a:rPr lang="en-US" sz="2000" dirty="0">
                <a:ea typeface="ＭＳ Ｐゴシック" pitchFamily="34" charset="-128"/>
              </a:rPr>
              <a:t>constant lifetime probabilities </a:t>
            </a:r>
          </a:p>
          <a:p>
            <a:pPr eaLnBrk="1" hangingPunct="1">
              <a:lnSpc>
                <a:spcPct val="80000"/>
              </a:lnSpc>
              <a:spcAft>
                <a:spcPct val="20000"/>
              </a:spcAft>
            </a:pPr>
            <a:r>
              <a:rPr lang="en-US" sz="2400" dirty="0">
                <a:ea typeface="ＭＳ Ｐゴシック" pitchFamily="34" charset="-128"/>
              </a:rPr>
              <a:t>However, many diseases progress through </a:t>
            </a:r>
            <a:r>
              <a:rPr lang="en-US" sz="2400" dirty="0">
                <a:solidFill>
                  <a:srgbClr val="FFFF00"/>
                </a:solidFill>
                <a:ea typeface="ＭＳ Ｐゴシック" pitchFamily="34" charset="-128"/>
              </a:rPr>
              <a:t>stages or states</a:t>
            </a:r>
          </a:p>
          <a:p>
            <a:pPr eaLnBrk="1" hangingPunct="1">
              <a:lnSpc>
                <a:spcPct val="80000"/>
              </a:lnSpc>
              <a:spcAft>
                <a:spcPct val="20000"/>
              </a:spcAft>
            </a:pPr>
            <a:r>
              <a:rPr lang="en-US" sz="2400" dirty="0">
                <a:ea typeface="ＭＳ Ｐゴシック" pitchFamily="34" charset="-128"/>
              </a:rPr>
              <a:t>Consider HIV, DM, chronic renal disease, etc.</a:t>
            </a:r>
          </a:p>
          <a:p>
            <a:pPr lvl="1" eaLnBrk="1" hangingPunct="1">
              <a:lnSpc>
                <a:spcPct val="80000"/>
              </a:lnSpc>
              <a:spcAft>
                <a:spcPct val="20000"/>
              </a:spcAft>
            </a:pPr>
            <a:r>
              <a:rPr lang="en-US" sz="2000" dirty="0">
                <a:ea typeface="ＭＳ Ｐゴシック" pitchFamily="34" charset="-128"/>
              </a:rPr>
              <a:t>physiologic abnormality</a:t>
            </a:r>
          </a:p>
          <a:p>
            <a:pPr lvl="1" eaLnBrk="1" hangingPunct="1">
              <a:lnSpc>
                <a:spcPct val="80000"/>
              </a:lnSpc>
              <a:spcAft>
                <a:spcPct val="20000"/>
              </a:spcAft>
            </a:pPr>
            <a:r>
              <a:rPr lang="en-US" sz="2000" dirty="0">
                <a:ea typeface="ＭＳ Ｐゴシック" pitchFamily="34" charset="-128"/>
              </a:rPr>
              <a:t>mild then moderate clinical disease </a:t>
            </a:r>
          </a:p>
          <a:p>
            <a:pPr lvl="1" eaLnBrk="1" hangingPunct="1">
              <a:lnSpc>
                <a:spcPct val="80000"/>
              </a:lnSpc>
              <a:spcAft>
                <a:spcPct val="20000"/>
              </a:spcAft>
            </a:pPr>
            <a:r>
              <a:rPr lang="en-US" sz="2000" dirty="0">
                <a:ea typeface="ＭＳ Ｐゴシック" pitchFamily="34" charset="-128"/>
              </a:rPr>
              <a:t>complications </a:t>
            </a:r>
          </a:p>
          <a:p>
            <a:pPr lvl="1" eaLnBrk="1" hangingPunct="1">
              <a:lnSpc>
                <a:spcPct val="80000"/>
              </a:lnSpc>
              <a:spcAft>
                <a:spcPct val="20000"/>
              </a:spcAft>
            </a:pPr>
            <a:r>
              <a:rPr lang="en-US" sz="2000" dirty="0">
                <a:ea typeface="ＭＳ Ｐゴシック" pitchFamily="34" charset="-128"/>
              </a:rPr>
              <a:t>end-stage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sz="4000" b="1" i="1">
                <a:cs typeface="+mj-cs"/>
              </a:rPr>
              <a:t>B. Data for transition probabilities</a:t>
            </a:r>
            <a:r>
              <a:rPr lang="en-US" sz="4000">
                <a:cs typeface="+mj-cs"/>
              </a:rPr>
              <a:t> </a:t>
            </a:r>
          </a:p>
        </p:txBody>
      </p:sp>
      <p:sp>
        <p:nvSpPr>
          <p:cNvPr id="44035" name="Rectangle 3"/>
          <p:cNvSpPr>
            <a:spLocks noGrp="1" noChangeArrowheads="1"/>
          </p:cNvSpPr>
          <p:nvPr>
            <p:ph type="body" idx="1"/>
          </p:nvPr>
        </p:nvSpPr>
        <p:spPr/>
        <p:txBody>
          <a:bodyPr/>
          <a:lstStyle/>
          <a:p>
            <a:pPr eaLnBrk="1" hangingPunct="1">
              <a:defRPr/>
            </a:pPr>
            <a:endParaRPr lang="en-US">
              <a:cs typeface="+mn-cs"/>
            </a:endParaRPr>
          </a:p>
          <a:p>
            <a:pPr eaLnBrk="1" hangingPunct="1">
              <a:defRPr/>
            </a:pPr>
            <a:r>
              <a:rPr lang="en-US">
                <a:cs typeface="+mn-cs"/>
              </a:rPr>
              <a:t>Precise extraction and adaptation of published (or custom) data.</a:t>
            </a:r>
          </a:p>
          <a:p>
            <a:pPr eaLnBrk="1" hangingPunct="1">
              <a:buFontTx/>
              <a:buNone/>
              <a:defRPr/>
            </a:pPr>
            <a:endParaRPr lang="en-US">
              <a:cs typeface="+mn-cs"/>
            </a:endParaRPr>
          </a:p>
          <a:p>
            <a:pPr eaLnBrk="1" hangingPunct="1">
              <a:defRPr/>
            </a:pPr>
            <a:r>
              <a:rPr lang="en-US">
                <a:cs typeface="+mn-cs"/>
              </a:rPr>
              <a:t>Plus usual data for CEA.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685800" y="838200"/>
            <a:ext cx="7772400" cy="5257800"/>
          </a:xfrm>
        </p:spPr>
        <p:txBody>
          <a:bodyPr/>
          <a:lstStyle/>
          <a:p>
            <a:pPr eaLnBrk="1" hangingPunct="1">
              <a:lnSpc>
                <a:spcPct val="90000"/>
              </a:lnSpc>
              <a:buFontTx/>
              <a:buNone/>
            </a:pPr>
            <a:r>
              <a:rPr lang="en-US" sz="3600">
                <a:solidFill>
                  <a:srgbClr val="FFFF00"/>
                </a:solidFill>
                <a:ea typeface="ＭＳ Ｐゴシック" pitchFamily="34" charset="-128"/>
              </a:rPr>
              <a:t>For the aneurysm Markov</a:t>
            </a:r>
            <a:r>
              <a:rPr lang="en-US" sz="3600">
                <a:ea typeface="ＭＳ Ｐゴシック" pitchFamily="34" charset="-128"/>
              </a:rPr>
              <a:t>:</a:t>
            </a:r>
          </a:p>
          <a:p>
            <a:pPr eaLnBrk="1" hangingPunct="1">
              <a:lnSpc>
                <a:spcPct val="90000"/>
              </a:lnSpc>
              <a:buFontTx/>
              <a:buNone/>
            </a:pPr>
            <a:endParaRPr lang="en-US" sz="3600">
              <a:ea typeface="ＭＳ Ｐゴシック" pitchFamily="34" charset="-128"/>
            </a:endParaRPr>
          </a:p>
          <a:p>
            <a:pPr eaLnBrk="1" hangingPunct="1">
              <a:lnSpc>
                <a:spcPct val="90000"/>
              </a:lnSpc>
            </a:pPr>
            <a:r>
              <a:rPr lang="en-US">
                <a:solidFill>
                  <a:srgbClr val="FFFF00"/>
                </a:solidFill>
                <a:ea typeface="ＭＳ Ｐゴシック" pitchFamily="34" charset="-128"/>
              </a:rPr>
              <a:t>annual probability of aneurysm rupture</a:t>
            </a:r>
            <a:r>
              <a:rPr lang="en-US">
                <a:ea typeface="ＭＳ Ｐゴシック" pitchFamily="34" charset="-128"/>
              </a:rPr>
              <a:t> (SAH) from a prospective cohort, assumed constant over time</a:t>
            </a:r>
          </a:p>
          <a:p>
            <a:pPr eaLnBrk="1" hangingPunct="1">
              <a:lnSpc>
                <a:spcPct val="90000"/>
              </a:lnSpc>
              <a:buFontTx/>
              <a:buNone/>
            </a:pPr>
            <a:endParaRPr lang="en-US">
              <a:ea typeface="ＭＳ Ｐゴシック" pitchFamily="34" charset="-128"/>
            </a:endParaRPr>
          </a:p>
          <a:p>
            <a:pPr eaLnBrk="1" hangingPunct="1">
              <a:lnSpc>
                <a:spcPct val="90000"/>
              </a:lnSpc>
            </a:pPr>
            <a:r>
              <a:rPr lang="en-US">
                <a:solidFill>
                  <a:srgbClr val="FFFF00"/>
                </a:solidFill>
                <a:ea typeface="ＭＳ Ｐゴシック" pitchFamily="34" charset="-128"/>
              </a:rPr>
              <a:t>one-time risks of death and disability</a:t>
            </a:r>
            <a:r>
              <a:rPr lang="en-US">
                <a:ea typeface="ＭＳ Ｐゴシック" pitchFamily="34" charset="-128"/>
              </a:rPr>
              <a:t> from surgery / SAH from various studies.</a:t>
            </a:r>
          </a:p>
          <a:p>
            <a:pPr eaLnBrk="1" hangingPunct="1">
              <a:lnSpc>
                <a:spcPct val="90000"/>
              </a:lnSpc>
              <a:buFontTx/>
              <a:buNone/>
            </a:pPr>
            <a:endParaRPr lang="en-US">
              <a:ea typeface="ＭＳ Ｐゴシック" pitchFamily="34" charset="-128"/>
            </a:endParaRPr>
          </a:p>
          <a:p>
            <a:pPr eaLnBrk="1" hangingPunct="1">
              <a:lnSpc>
                <a:spcPct val="90000"/>
              </a:lnSpc>
            </a:pPr>
            <a:r>
              <a:rPr lang="en-US">
                <a:solidFill>
                  <a:srgbClr val="FFFF00"/>
                </a:solidFill>
                <a:ea typeface="ＭＳ Ｐゴシック" pitchFamily="34" charset="-128"/>
              </a:rPr>
              <a:t>annual age-adjusted risk of death all causes </a:t>
            </a:r>
            <a:r>
              <a:rPr lang="en-US">
                <a:ea typeface="ＭＳ Ｐゴシック" pitchFamily="34" charset="-128"/>
              </a:rPr>
              <a:t>from life tables, studies of individuals with disabilities.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z="4000" i="1">
                <a:ea typeface="ＭＳ Ｐゴシック" pitchFamily="34" charset="-128"/>
              </a:rPr>
              <a:t>C. Implement the model</a:t>
            </a:r>
            <a:r>
              <a:rPr lang="en-US" sz="4000">
                <a:ea typeface="ＭＳ Ｐゴシック" pitchFamily="34" charset="-128"/>
              </a:rPr>
              <a:t> - overview</a:t>
            </a:r>
          </a:p>
        </p:txBody>
      </p:sp>
      <p:sp>
        <p:nvSpPr>
          <p:cNvPr id="47107" name="Rectangle 3"/>
          <p:cNvSpPr>
            <a:spLocks noGrp="1" noChangeArrowheads="1"/>
          </p:cNvSpPr>
          <p:nvPr>
            <p:ph type="body" idx="1"/>
          </p:nvPr>
        </p:nvSpPr>
        <p:spPr/>
        <p:txBody>
          <a:bodyPr/>
          <a:lstStyle/>
          <a:p>
            <a:pPr eaLnBrk="1" hangingPunct="1"/>
            <a:r>
              <a:rPr lang="en-US">
                <a:solidFill>
                  <a:srgbClr val="FFFF00"/>
                </a:solidFill>
                <a:ea typeface="ＭＳ Ｐゴシック" pitchFamily="34" charset="-128"/>
              </a:rPr>
              <a:t>Build</a:t>
            </a:r>
            <a:r>
              <a:rPr lang="en-US">
                <a:ea typeface="ＭＳ Ｐゴシック" pitchFamily="34" charset="-128"/>
              </a:rPr>
              <a:t> the functional model</a:t>
            </a:r>
          </a:p>
          <a:p>
            <a:pPr eaLnBrk="1" hangingPunct="1">
              <a:buFontTx/>
              <a:buNone/>
            </a:pPr>
            <a:endParaRPr lang="en-US">
              <a:ea typeface="ＭＳ Ｐゴシック" pitchFamily="34" charset="-128"/>
            </a:endParaRPr>
          </a:p>
          <a:p>
            <a:pPr eaLnBrk="1" hangingPunct="1"/>
            <a:r>
              <a:rPr lang="en-US">
                <a:solidFill>
                  <a:srgbClr val="FFFF00"/>
                </a:solidFill>
                <a:ea typeface="ＭＳ Ｐゴシック" pitchFamily="34" charset="-128"/>
              </a:rPr>
              <a:t>Calibrate</a:t>
            </a:r>
            <a:r>
              <a:rPr lang="en-US">
                <a:ea typeface="ＭＳ Ｐゴシック" pitchFamily="34" charset="-128"/>
              </a:rPr>
              <a:t> if relevant</a:t>
            </a:r>
          </a:p>
          <a:p>
            <a:pPr eaLnBrk="1" hangingPunct="1">
              <a:buFontTx/>
              <a:buNone/>
            </a:pPr>
            <a:endParaRPr lang="en-US">
              <a:ea typeface="ＭＳ Ｐゴシック" pitchFamily="34" charset="-128"/>
            </a:endParaRPr>
          </a:p>
          <a:p>
            <a:pPr eaLnBrk="1" hangingPunct="1"/>
            <a:r>
              <a:rPr lang="en-US">
                <a:ea typeface="ＭＳ Ｐゴシック" pitchFamily="34" charset="-128"/>
              </a:rPr>
              <a:t>Maintain </a:t>
            </a:r>
            <a:r>
              <a:rPr lang="en-US">
                <a:solidFill>
                  <a:srgbClr val="FFFF00"/>
                </a:solidFill>
                <a:ea typeface="ＭＳ Ｐゴシック" pitchFamily="34" charset="-128"/>
              </a:rPr>
              <a:t>quality control</a:t>
            </a:r>
          </a:p>
          <a:p>
            <a:pPr eaLnBrk="1" hangingPunct="1">
              <a:buFontTx/>
              <a:buNone/>
            </a:pPr>
            <a:endParaRPr lang="en-US">
              <a:ea typeface="ＭＳ Ｐゴシック" pitchFamily="34" charset="-128"/>
            </a:endParaRPr>
          </a:p>
          <a:p>
            <a:pPr eaLnBrk="1" hangingPunct="1"/>
            <a:r>
              <a:rPr lang="en-US">
                <a:solidFill>
                  <a:srgbClr val="FFFF00"/>
                </a:solidFill>
                <a:ea typeface="ＭＳ Ｐゴシック" pitchFamily="34" charset="-128"/>
              </a:rPr>
              <a:t>Run the simulations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b="1" i="1">
                <a:cs typeface="+mj-cs"/>
              </a:rPr>
              <a:t>Build the functional model</a:t>
            </a:r>
            <a:r>
              <a:rPr lang="en-US">
                <a:cs typeface="+mj-cs"/>
              </a:rPr>
              <a:t> </a:t>
            </a:r>
          </a:p>
        </p:txBody>
      </p:sp>
      <p:sp>
        <p:nvSpPr>
          <p:cNvPr id="48131" name="Rectangle 3"/>
          <p:cNvSpPr>
            <a:spLocks noGrp="1" noChangeArrowheads="1"/>
          </p:cNvSpPr>
          <p:nvPr>
            <p:ph type="body" idx="1"/>
          </p:nvPr>
        </p:nvSpPr>
        <p:spPr>
          <a:xfrm>
            <a:off x="304800" y="1981200"/>
            <a:ext cx="8610600" cy="4114800"/>
          </a:xfrm>
        </p:spPr>
        <p:txBody>
          <a:bodyPr/>
          <a:lstStyle/>
          <a:p>
            <a:pPr eaLnBrk="1" hangingPunct="1"/>
            <a:r>
              <a:rPr lang="en-US" dirty="0">
                <a:ea typeface="ＭＳ Ｐゴシック" pitchFamily="34" charset="-128"/>
              </a:rPr>
              <a:t>Standard protocols in </a:t>
            </a:r>
            <a:r>
              <a:rPr lang="en-US" dirty="0">
                <a:solidFill>
                  <a:srgbClr val="FFFF00"/>
                </a:solidFill>
                <a:ea typeface="ＭＳ Ｐゴシック" pitchFamily="34" charset="-128"/>
              </a:rPr>
              <a:t>decision analysis software</a:t>
            </a:r>
          </a:p>
          <a:p>
            <a:pPr eaLnBrk="1" hangingPunct="1"/>
            <a:r>
              <a:rPr lang="en-US" dirty="0">
                <a:solidFill>
                  <a:srgbClr val="FFFF00"/>
                </a:solidFill>
                <a:ea typeface="ＭＳ Ｐゴシック" pitchFamily="34" charset="-128"/>
              </a:rPr>
              <a:t>Spreadsheet:</a:t>
            </a:r>
            <a:r>
              <a:rPr lang="en-US" dirty="0">
                <a:ea typeface="ＭＳ Ｐゴシック" pitchFamily="34" charset="-128"/>
              </a:rPr>
              <a:t> custom programmed in a set of tables </a:t>
            </a:r>
            <a:r>
              <a:rPr lang="en-US" i="1" dirty="0">
                <a:ea typeface="ＭＳ Ｐゴシック" pitchFamily="34" charset="-128"/>
              </a:rPr>
              <a:t>(or … our template)</a:t>
            </a:r>
          </a:p>
          <a:p>
            <a:pPr eaLnBrk="1" hangingPunct="1"/>
            <a:r>
              <a:rPr lang="en-US" dirty="0">
                <a:solidFill>
                  <a:srgbClr val="FFFF00"/>
                </a:solidFill>
                <a:ea typeface="ＭＳ Ｐゴシック" pitchFamily="34" charset="-128"/>
              </a:rPr>
              <a:t>Successful model-building: </a:t>
            </a:r>
          </a:p>
          <a:p>
            <a:pPr lvl="1" eaLnBrk="1" hangingPunct="1"/>
            <a:r>
              <a:rPr lang="en-US" dirty="0">
                <a:ea typeface="ＭＳ Ｐゴシック" pitchFamily="34" charset="-128"/>
              </a:rPr>
              <a:t>careful planning of states and transitions</a:t>
            </a:r>
          </a:p>
          <a:p>
            <a:pPr lvl="1" eaLnBrk="1" hangingPunct="1"/>
            <a:r>
              <a:rPr lang="en-US" dirty="0">
                <a:ea typeface="ＭＳ Ｐゴシック" pitchFamily="34" charset="-128"/>
              </a:rPr>
              <a:t>programming from simple to complex, initially only a few transitions</a:t>
            </a:r>
          </a:p>
          <a:p>
            <a:pPr lvl="1" eaLnBrk="1" hangingPunct="1"/>
            <a:r>
              <a:rPr lang="en-US" dirty="0">
                <a:ea typeface="ＭＳ Ｐゴシック" pitchFamily="34" charset="-128"/>
              </a:rPr>
              <a:t>check results repeatedly to confirm that they make sense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85800" y="228600"/>
            <a:ext cx="7772400" cy="1143000"/>
          </a:xfrm>
        </p:spPr>
        <p:txBody>
          <a:bodyPr/>
          <a:lstStyle/>
          <a:p>
            <a:pPr eaLnBrk="1" hangingPunct="1"/>
            <a:r>
              <a:rPr lang="en-US" dirty="0">
                <a:ea typeface="ＭＳ Ｐゴシック" pitchFamily="34" charset="-128"/>
              </a:rPr>
              <a:t>Simple example </a:t>
            </a:r>
          </a:p>
        </p:txBody>
      </p:sp>
      <p:pic>
        <p:nvPicPr>
          <p:cNvPr id="5017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3325" y="1524000"/>
            <a:ext cx="4197350" cy="4845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99331" name="TextBox 4"/>
          <p:cNvSpPr txBox="1">
            <a:spLocks noChangeArrowheads="1"/>
          </p:cNvSpPr>
          <p:nvPr/>
        </p:nvSpPr>
        <p:spPr bwMode="auto">
          <a:xfrm>
            <a:off x="5410200" y="6369050"/>
            <a:ext cx="3656013"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a:solidFill>
                  <a:srgbClr val="FFFFFF"/>
                </a:solidFill>
              </a:rPr>
              <a:t>Briggs A, Sculpher M. 1998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533400"/>
            <a:ext cx="3227388" cy="5969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101378" name="TextBox 1"/>
          <p:cNvSpPr txBox="1">
            <a:spLocks noChangeArrowheads="1"/>
          </p:cNvSpPr>
          <p:nvPr/>
        </p:nvSpPr>
        <p:spPr bwMode="auto">
          <a:xfrm>
            <a:off x="533400" y="762000"/>
            <a:ext cx="4114800" cy="3867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2800" dirty="0">
                <a:solidFill>
                  <a:srgbClr val="FFFF00"/>
                </a:solidFill>
              </a:rPr>
              <a:t>Getting around the </a:t>
            </a:r>
            <a:r>
              <a:rPr lang="en-US" altLang="ja-JP" sz="2800" dirty="0">
                <a:solidFill>
                  <a:srgbClr val="FFFF00"/>
                </a:solidFill>
              </a:rPr>
              <a:t>Markovian randomness</a:t>
            </a:r>
          </a:p>
          <a:p>
            <a:endParaRPr lang="en-US" dirty="0">
              <a:solidFill>
                <a:srgbClr val="FFFF00"/>
              </a:solidFill>
            </a:endParaRPr>
          </a:p>
          <a:p>
            <a:endParaRPr lang="en-US" dirty="0">
              <a:solidFill>
                <a:srgbClr val="FFFF00"/>
              </a:solidFill>
            </a:endParaRPr>
          </a:p>
          <a:p>
            <a:endParaRPr lang="en-US" dirty="0">
              <a:solidFill>
                <a:srgbClr val="FFFF00"/>
              </a:solidFill>
            </a:endParaRPr>
          </a:p>
          <a:p>
            <a:endParaRPr lang="en-US" dirty="0">
              <a:solidFill>
                <a:srgbClr val="FFFF00"/>
              </a:solidFill>
            </a:endParaRPr>
          </a:p>
          <a:p>
            <a:endParaRPr lang="en-US" dirty="0">
              <a:solidFill>
                <a:srgbClr val="FFFF00"/>
              </a:solidFill>
            </a:endParaRPr>
          </a:p>
          <a:p>
            <a:r>
              <a:rPr lang="en-US" dirty="0">
                <a:solidFill>
                  <a:srgbClr val="FFFF00"/>
                </a:solidFill>
              </a:rPr>
              <a:t>Tunnel States </a:t>
            </a:r>
          </a:p>
          <a:p>
            <a:r>
              <a:rPr lang="en-US" dirty="0">
                <a:solidFill>
                  <a:srgbClr val="FFFF00"/>
                </a:solidFill>
              </a:rPr>
              <a:t>(3 progressive states)</a:t>
            </a:r>
          </a:p>
          <a:p>
            <a:endParaRPr lang="en-US" dirty="0">
              <a:solidFill>
                <a:srgbClr val="FFFF00"/>
              </a:solidFill>
            </a:endParaRPr>
          </a:p>
        </p:txBody>
      </p:sp>
      <p:sp>
        <p:nvSpPr>
          <p:cNvPr id="101379" name="Left Brace 2"/>
          <p:cNvSpPr>
            <a:spLocks/>
          </p:cNvSpPr>
          <p:nvPr/>
        </p:nvSpPr>
        <p:spPr bwMode="auto">
          <a:xfrm>
            <a:off x="3984625" y="2057400"/>
            <a:ext cx="1044575" cy="3429000"/>
          </a:xfrm>
          <a:prstGeom prst="leftBrace">
            <a:avLst>
              <a:gd name="adj1" fmla="val 8328"/>
              <a:gd name="adj2" fmla="val 50000"/>
            </a:avLst>
          </a:prstGeom>
          <a:noFill/>
          <a:ln w="47625">
            <a:solidFill>
              <a:srgbClr val="FFC000"/>
            </a:solidFill>
            <a:round/>
            <a:headEnd/>
            <a:tailEnd/>
          </a:ln>
          <a:extLst>
            <a:ext uri="{909E8E84-426E-40dd-AFC4-6F175D3DCCD1}">
              <a14:hiddenFill xmlns="" xmlns:a14="http://schemas.microsoft.com/office/drawing/2010/main">
                <a:solidFill>
                  <a:srgbClr val="FFFFFF"/>
                </a:solidFill>
              </a14:hiddenFill>
            </a:ext>
          </a:extLst>
        </p:spPr>
        <p:txBody>
          <a:bodyP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85800" y="457200"/>
            <a:ext cx="7772400" cy="914400"/>
          </a:xfrm>
        </p:spPr>
        <p:txBody>
          <a:bodyPr/>
          <a:lstStyle/>
          <a:p>
            <a:pPr eaLnBrk="1" hangingPunct="1"/>
            <a:r>
              <a:rPr lang="en-US" dirty="0">
                <a:ea typeface="ＭＳ Ｐゴシック" pitchFamily="34" charset="-128"/>
              </a:rPr>
              <a:t>Portraying one-time events </a:t>
            </a:r>
          </a:p>
        </p:txBody>
      </p:sp>
      <p:sp>
        <p:nvSpPr>
          <p:cNvPr id="5" name="Rectangle 3"/>
          <p:cNvSpPr txBox="1">
            <a:spLocks noChangeArrowheads="1"/>
          </p:cNvSpPr>
          <p:nvPr/>
        </p:nvSpPr>
        <p:spPr bwMode="auto">
          <a:xfrm>
            <a:off x="457200" y="1600200"/>
            <a:ext cx="8153400" cy="4343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rgbClr val="FFFFFF"/>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400">
                <a:solidFill>
                  <a:srgbClr val="FFFFFF"/>
                </a:solidFill>
                <a:latin typeface="+mn-lt"/>
                <a:ea typeface="ＭＳ Ｐゴシック" charset="0"/>
              </a:defRPr>
            </a:lvl2pPr>
            <a:lvl3pPr marL="1143000" indent="-228600" algn="l" rtl="0" eaLnBrk="0" fontAlgn="base" hangingPunct="0">
              <a:spcBef>
                <a:spcPct val="20000"/>
              </a:spcBef>
              <a:spcAft>
                <a:spcPct val="0"/>
              </a:spcAft>
              <a:buChar char="•"/>
              <a:defRPr sz="2000">
                <a:solidFill>
                  <a:srgbClr val="FFFFFF"/>
                </a:solidFill>
                <a:latin typeface="+mn-lt"/>
                <a:ea typeface="ＭＳ Ｐゴシック" charset="0"/>
              </a:defRPr>
            </a:lvl3pPr>
            <a:lvl4pPr marL="1600200" indent="-228600" algn="l" rtl="0" eaLnBrk="0" fontAlgn="base" hangingPunct="0">
              <a:spcBef>
                <a:spcPct val="20000"/>
              </a:spcBef>
              <a:spcAft>
                <a:spcPct val="0"/>
              </a:spcAft>
              <a:buChar char="–"/>
              <a:defRPr sz="2000">
                <a:solidFill>
                  <a:srgbClr val="FFFFFF"/>
                </a:solidFill>
                <a:latin typeface="+mn-lt"/>
                <a:ea typeface="ＭＳ Ｐゴシック" charset="0"/>
              </a:defRPr>
            </a:lvl4pPr>
            <a:lvl5pPr marL="2057400" indent="-228600" algn="l" rtl="0" eaLnBrk="0" fontAlgn="base" hangingPunct="0">
              <a:spcBef>
                <a:spcPct val="20000"/>
              </a:spcBef>
              <a:spcAft>
                <a:spcPct val="0"/>
              </a:spcAft>
              <a:buChar char="»"/>
              <a:defRPr sz="2000">
                <a:solidFill>
                  <a:srgbClr val="FFFFFF"/>
                </a:solidFill>
                <a:latin typeface="+mn-lt"/>
                <a:ea typeface="ＭＳ Ｐゴシック" charset="0"/>
              </a:defRPr>
            </a:lvl5pPr>
            <a:lvl6pPr marL="2514600" indent="-228600" algn="l" rtl="0" fontAlgn="base">
              <a:spcBef>
                <a:spcPct val="20000"/>
              </a:spcBef>
              <a:spcAft>
                <a:spcPct val="0"/>
              </a:spcAft>
              <a:buChar char="»"/>
              <a:defRPr sz="2000">
                <a:solidFill>
                  <a:srgbClr val="FFFFFF"/>
                </a:solidFill>
                <a:latin typeface="+mn-lt"/>
              </a:defRPr>
            </a:lvl6pPr>
            <a:lvl7pPr marL="2971800" indent="-228600" algn="l" rtl="0" fontAlgn="base">
              <a:spcBef>
                <a:spcPct val="20000"/>
              </a:spcBef>
              <a:spcAft>
                <a:spcPct val="0"/>
              </a:spcAft>
              <a:buChar char="»"/>
              <a:defRPr sz="2000">
                <a:solidFill>
                  <a:srgbClr val="FFFFFF"/>
                </a:solidFill>
                <a:latin typeface="+mn-lt"/>
              </a:defRPr>
            </a:lvl7pPr>
            <a:lvl8pPr marL="3429000" indent="-228600" algn="l" rtl="0" fontAlgn="base">
              <a:spcBef>
                <a:spcPct val="20000"/>
              </a:spcBef>
              <a:spcAft>
                <a:spcPct val="0"/>
              </a:spcAft>
              <a:buChar char="»"/>
              <a:defRPr sz="2000">
                <a:solidFill>
                  <a:srgbClr val="FFFFFF"/>
                </a:solidFill>
                <a:latin typeface="+mn-lt"/>
              </a:defRPr>
            </a:lvl8pPr>
            <a:lvl9pPr marL="3886200" indent="-228600" algn="l" rtl="0" fontAlgn="base">
              <a:spcBef>
                <a:spcPct val="20000"/>
              </a:spcBef>
              <a:spcAft>
                <a:spcPct val="0"/>
              </a:spcAft>
              <a:buChar char="»"/>
              <a:defRPr sz="2000">
                <a:solidFill>
                  <a:srgbClr val="FFFFFF"/>
                </a:solidFill>
                <a:latin typeface="+mn-lt"/>
              </a:defRPr>
            </a:lvl9pPr>
          </a:lstStyle>
          <a:p>
            <a:pPr eaLnBrk="1" hangingPunct="1"/>
            <a:r>
              <a:rPr lang="en-US" kern="0" dirty="0">
                <a:solidFill>
                  <a:srgbClr val="FFFF00"/>
                </a:solidFill>
                <a:ea typeface="ＭＳ Ｐゴシック" pitchFamily="34" charset="-128"/>
              </a:rPr>
              <a:t>Some pivotal events occur very quickly</a:t>
            </a:r>
            <a:r>
              <a:rPr lang="en-US" kern="0" dirty="0">
                <a:ea typeface="ＭＳ Ｐゴシック" pitchFamily="34" charset="-128"/>
              </a:rPr>
              <a:t> (vs. cycle length), with 100% transition to more typical recurring Markov states, </a:t>
            </a:r>
            <a:r>
              <a:rPr lang="en-US" kern="0" dirty="0" err="1">
                <a:ea typeface="ＭＳ Ｐゴシック" pitchFamily="34" charset="-128"/>
              </a:rPr>
              <a:t>eg</a:t>
            </a:r>
            <a:endParaRPr lang="en-US" kern="0" dirty="0">
              <a:ea typeface="ＭＳ Ｐゴシック" pitchFamily="34" charset="-128"/>
            </a:endParaRPr>
          </a:p>
          <a:p>
            <a:pPr lvl="1" eaLnBrk="1" hangingPunct="1"/>
            <a:r>
              <a:rPr lang="en-US" kern="0" dirty="0">
                <a:ea typeface="ＭＳ Ｐゴシック" pitchFamily="34" charset="-128"/>
              </a:rPr>
              <a:t>heart attack (MI) </a:t>
            </a:r>
            <a:r>
              <a:rPr lang="en-US" kern="0" dirty="0">
                <a:ea typeface="ＭＳ Ｐゴシック" pitchFamily="34" charset="-128"/>
                <a:sym typeface="Wingdings" panose="05000000000000000000" pitchFamily="2" charset="2"/>
              </a:rPr>
              <a:t> post-MI state</a:t>
            </a:r>
          </a:p>
          <a:p>
            <a:pPr lvl="1" eaLnBrk="1" hangingPunct="1"/>
            <a:r>
              <a:rPr lang="en-US" kern="0" dirty="0">
                <a:ea typeface="ＭＳ Ｐゴシック" pitchFamily="34" charset="-128"/>
              </a:rPr>
              <a:t>traffic accident </a:t>
            </a:r>
            <a:r>
              <a:rPr lang="en-US" kern="0" dirty="0">
                <a:ea typeface="ＭＳ Ｐゴシック" pitchFamily="34" charset="-128"/>
                <a:sym typeface="Wingdings" panose="05000000000000000000" pitchFamily="2" charset="2"/>
              </a:rPr>
              <a:t> chronic injured state</a:t>
            </a:r>
            <a:endParaRPr lang="en-US" kern="0" dirty="0">
              <a:ea typeface="ＭＳ Ｐゴシック" pitchFamily="34" charset="-128"/>
            </a:endParaRPr>
          </a:p>
          <a:p>
            <a:pPr eaLnBrk="1" hangingPunct="1"/>
            <a:r>
              <a:rPr lang="en-US" kern="0" dirty="0">
                <a:solidFill>
                  <a:srgbClr val="FFFF00"/>
                </a:solidFill>
                <a:ea typeface="ＭＳ Ｐゴシック" pitchFamily="34" charset="-128"/>
              </a:rPr>
              <a:t>Two ways to model:</a:t>
            </a:r>
          </a:p>
          <a:p>
            <a:pPr lvl="1" eaLnBrk="1" hangingPunct="1"/>
            <a:r>
              <a:rPr lang="en-US" kern="0" dirty="0">
                <a:solidFill>
                  <a:srgbClr val="FFFF00"/>
                </a:solidFill>
                <a:ea typeface="ＭＳ Ｐゴシック" pitchFamily="34" charset="-128"/>
              </a:rPr>
              <a:t>Tunnel state</a:t>
            </a:r>
            <a:r>
              <a:rPr lang="en-US" kern="0" dirty="0">
                <a:ea typeface="ＭＳ Ｐゴシック" pitchFamily="34" charset="-128"/>
              </a:rPr>
              <a:t> – </a:t>
            </a:r>
            <a:r>
              <a:rPr lang="en-US" kern="0" dirty="0" err="1">
                <a:ea typeface="ＭＳ Ｐゴシック" pitchFamily="34" charset="-128"/>
              </a:rPr>
              <a:t>eg</a:t>
            </a:r>
            <a:r>
              <a:rPr lang="en-US" kern="0" dirty="0">
                <a:ea typeface="ＭＳ Ｐゴシック" pitchFamily="34" charset="-128"/>
              </a:rPr>
              <a:t>, non-fatal MI + recovery period, 100% move to post-MI state.</a:t>
            </a:r>
          </a:p>
          <a:p>
            <a:pPr lvl="1" eaLnBrk="1" hangingPunct="1"/>
            <a:r>
              <a:rPr lang="en-US" kern="0" dirty="0">
                <a:solidFill>
                  <a:srgbClr val="FFFF00"/>
                </a:solidFill>
                <a:ea typeface="ＭＳ Ｐゴシック" pitchFamily="34" charset="-128"/>
              </a:rPr>
              <a:t>State entry utility / cost</a:t>
            </a:r>
            <a:r>
              <a:rPr lang="en-US" kern="0" dirty="0">
                <a:ea typeface="ＭＳ Ｐゴシック" pitchFamily="34" charset="-128"/>
              </a:rPr>
              <a:t> – assign health (dis)utility and cost to the </a:t>
            </a:r>
            <a:r>
              <a:rPr lang="en-US" i="1" kern="0" dirty="0">
                <a:solidFill>
                  <a:srgbClr val="FFFF00"/>
                </a:solidFill>
                <a:ea typeface="ＭＳ Ｐゴシック" pitchFamily="34" charset="-128"/>
              </a:rPr>
              <a:t>process of entering </a:t>
            </a:r>
            <a:r>
              <a:rPr lang="en-US" kern="0" dirty="0">
                <a:ea typeface="ＭＳ Ｐゴシック" pitchFamily="34" charset="-128"/>
              </a:rPr>
              <a:t>a state – </a:t>
            </a:r>
            <a:r>
              <a:rPr lang="en-US" kern="0" dirty="0" err="1">
                <a:ea typeface="ＭＳ Ｐゴシック" pitchFamily="34" charset="-128"/>
              </a:rPr>
              <a:t>eg</a:t>
            </a:r>
            <a:r>
              <a:rPr lang="en-US" kern="0" dirty="0">
                <a:ea typeface="ＭＳ Ｐゴシック" pitchFamily="34" charset="-128"/>
              </a:rPr>
              <a:t> non-fatal MI upon entry to post-MI state.</a:t>
            </a:r>
          </a:p>
        </p:txBody>
      </p:sp>
    </p:spTree>
    <p:extLst>
      <p:ext uri="{BB962C8B-B14F-4D97-AF65-F5344CB8AC3E}">
        <p14:creationId xmlns:p14="http://schemas.microsoft.com/office/powerpoint/2010/main" val="28641403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defRPr/>
            </a:pPr>
            <a:r>
              <a:rPr lang="en-US" b="1" i="1">
                <a:cs typeface="+mj-cs"/>
              </a:rPr>
              <a:t>Calibration</a:t>
            </a:r>
            <a:r>
              <a:rPr lang="en-US">
                <a:cs typeface="+mj-cs"/>
              </a:rPr>
              <a:t> </a:t>
            </a:r>
          </a:p>
        </p:txBody>
      </p:sp>
      <p:sp>
        <p:nvSpPr>
          <p:cNvPr id="69635" name="Rectangle 3"/>
          <p:cNvSpPr>
            <a:spLocks noGrp="1" noChangeArrowheads="1"/>
          </p:cNvSpPr>
          <p:nvPr>
            <p:ph type="body" idx="1"/>
          </p:nvPr>
        </p:nvSpPr>
        <p:spPr>
          <a:xfrm>
            <a:off x="685800" y="1600200"/>
            <a:ext cx="7772400" cy="4876800"/>
          </a:xfrm>
        </p:spPr>
        <p:txBody>
          <a:bodyPr/>
          <a:lstStyle/>
          <a:p>
            <a:pPr eaLnBrk="1" hangingPunct="1"/>
            <a:r>
              <a:rPr lang="en-US">
                <a:ea typeface="ＭＳ Ｐゴシック" pitchFamily="34" charset="-128"/>
              </a:rPr>
              <a:t>If reliable transition probabilities and no real-world benchmarks of disease progression, no further adjustment.</a:t>
            </a:r>
          </a:p>
          <a:p>
            <a:pPr eaLnBrk="1" hangingPunct="1">
              <a:buFontTx/>
              <a:buNone/>
            </a:pPr>
            <a:endParaRPr lang="en-US">
              <a:ea typeface="ＭＳ Ｐゴシック" pitchFamily="34" charset="-128"/>
            </a:endParaRPr>
          </a:p>
          <a:p>
            <a:pPr eaLnBrk="1" hangingPunct="1"/>
            <a:r>
              <a:rPr lang="en-US">
                <a:ea typeface="ＭＳ Ｐゴシック" pitchFamily="34" charset="-128"/>
              </a:rPr>
              <a:t>If </a:t>
            </a:r>
            <a:r>
              <a:rPr lang="en-US">
                <a:solidFill>
                  <a:srgbClr val="FFFF00"/>
                </a:solidFill>
                <a:ea typeface="ＭＳ Ｐゴシック" pitchFamily="34" charset="-128"/>
              </a:rPr>
              <a:t>empirical benchmarks available, especially if more trustworthy than transition data</a:t>
            </a:r>
            <a:r>
              <a:rPr lang="en-US">
                <a:ea typeface="ＭＳ Ｐゴシック" pitchFamily="34" charset="-128"/>
              </a:rPr>
              <a:t> -- calibration process: </a:t>
            </a:r>
          </a:p>
          <a:p>
            <a:pPr lvl="1" eaLnBrk="1" hangingPunct="1"/>
            <a:r>
              <a:rPr lang="en-US">
                <a:solidFill>
                  <a:srgbClr val="FFFF00"/>
                </a:solidFill>
                <a:ea typeface="ＭＳ Ｐゴシック" pitchFamily="34" charset="-128"/>
              </a:rPr>
              <a:t>goal</a:t>
            </a:r>
            <a:r>
              <a:rPr lang="en-US">
                <a:ea typeface="ＭＳ Ｐゴシック" pitchFamily="34" charset="-128"/>
              </a:rPr>
              <a:t> = transition probabilities that produce results consistent with real-world data.</a:t>
            </a:r>
          </a:p>
          <a:p>
            <a:pPr lvl="1" eaLnBrk="1" hangingPunct="1"/>
            <a:r>
              <a:rPr lang="en-US">
                <a:ea typeface="ＭＳ Ｐゴシック" pitchFamily="34" charset="-128"/>
              </a:rPr>
              <a:t>time-consuming … proceed backwards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defRPr/>
            </a:pPr>
            <a:r>
              <a:rPr lang="en-US" b="1" i="1">
                <a:cs typeface="+mj-cs"/>
              </a:rPr>
              <a:t>Quality control/debugging</a:t>
            </a:r>
            <a:r>
              <a:rPr lang="en-US">
                <a:cs typeface="+mj-cs"/>
              </a:rPr>
              <a:t> </a:t>
            </a:r>
          </a:p>
        </p:txBody>
      </p:sp>
      <p:sp>
        <p:nvSpPr>
          <p:cNvPr id="72707" name="Rectangle 3"/>
          <p:cNvSpPr>
            <a:spLocks noGrp="1" noChangeArrowheads="1"/>
          </p:cNvSpPr>
          <p:nvPr>
            <p:ph type="body" idx="1"/>
          </p:nvPr>
        </p:nvSpPr>
        <p:spPr/>
        <p:txBody>
          <a:bodyPr/>
          <a:lstStyle/>
          <a:p>
            <a:pPr eaLnBrk="1" hangingPunct="1"/>
            <a:endParaRPr lang="en-US">
              <a:ea typeface="ＭＳ Ｐゴシック" pitchFamily="34" charset="-128"/>
            </a:endParaRPr>
          </a:p>
          <a:p>
            <a:pPr eaLnBrk="1" hangingPunct="1"/>
            <a:r>
              <a:rPr lang="en-US">
                <a:ea typeface="ＭＳ Ｐゴシック" pitchFamily="34" charset="-128"/>
              </a:rPr>
              <a:t>Markov models complex, rarely </a:t>
            </a:r>
            <a:r>
              <a:rPr lang="ja-JP" altLang="en-US">
                <a:ea typeface="ＭＳ Ｐゴシック" pitchFamily="34" charset="-128"/>
              </a:rPr>
              <a:t>“</a:t>
            </a:r>
            <a:r>
              <a:rPr lang="en-US" altLang="ja-JP">
                <a:ea typeface="ＭＳ Ｐゴシック" pitchFamily="34" charset="-128"/>
              </a:rPr>
              <a:t>transparent</a:t>
            </a:r>
            <a:r>
              <a:rPr lang="ja-JP" altLang="en-US">
                <a:ea typeface="ＭＳ Ｐゴシック" pitchFamily="34" charset="-128"/>
              </a:rPr>
              <a:t>”</a:t>
            </a:r>
            <a:endParaRPr lang="en-US" altLang="ja-JP">
              <a:ea typeface="ＭＳ Ｐゴシック" pitchFamily="34" charset="-128"/>
            </a:endParaRPr>
          </a:p>
          <a:p>
            <a:pPr eaLnBrk="1" hangingPunct="1"/>
            <a:endParaRPr lang="en-US">
              <a:ea typeface="ＭＳ Ｐゴシック" pitchFamily="34" charset="-128"/>
            </a:endParaRPr>
          </a:p>
          <a:p>
            <a:pPr eaLnBrk="1" hangingPunct="1"/>
            <a:r>
              <a:rPr lang="en-US">
                <a:ea typeface="ＭＳ Ｐゴシック" pitchFamily="34" charset="-128"/>
              </a:rPr>
              <a:t>Essential to monitor the accuracy of model outputs.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type="body" idx="1"/>
          </p:nvPr>
        </p:nvSpPr>
        <p:spPr>
          <a:xfrm>
            <a:off x="685800" y="914400"/>
            <a:ext cx="7772400" cy="5181600"/>
          </a:xfrm>
        </p:spPr>
        <p:txBody>
          <a:bodyPr/>
          <a:lstStyle/>
          <a:p>
            <a:pPr eaLnBrk="1" hangingPunct="1">
              <a:buFontTx/>
              <a:buNone/>
              <a:defRPr/>
            </a:pPr>
            <a:endParaRPr lang="en-US" sz="3600" u="sng">
              <a:cs typeface="+mn-cs"/>
            </a:endParaRPr>
          </a:p>
          <a:p>
            <a:pPr eaLnBrk="1" hangingPunct="1">
              <a:buFontTx/>
              <a:buNone/>
              <a:defRPr/>
            </a:pPr>
            <a:r>
              <a:rPr lang="en-US" sz="3600" u="sng">
                <a:cs typeface="+mn-cs"/>
              </a:rPr>
              <a:t>Quality control:</a:t>
            </a:r>
            <a:endParaRPr lang="en-US" sz="3600">
              <a:cs typeface="+mn-cs"/>
            </a:endParaRPr>
          </a:p>
          <a:p>
            <a:pPr eaLnBrk="1" hangingPunct="1">
              <a:buFontTx/>
              <a:buNone/>
              <a:defRPr/>
            </a:pPr>
            <a:endParaRPr lang="en-US" sz="3600" i="1">
              <a:cs typeface="+mn-cs"/>
            </a:endParaRPr>
          </a:p>
          <a:p>
            <a:pPr eaLnBrk="1" hangingPunct="1">
              <a:defRPr/>
            </a:pPr>
            <a:r>
              <a:rPr lang="en-US" i="1" u="sng">
                <a:cs typeface="+mn-cs"/>
              </a:rPr>
              <a:t>Range checks</a:t>
            </a:r>
            <a:r>
              <a:rPr lang="en-US" i="1">
                <a:cs typeface="+mn-cs"/>
              </a:rPr>
              <a:t>:</a:t>
            </a:r>
            <a:r>
              <a:rPr lang="en-US">
                <a:cs typeface="+mn-cs"/>
              </a:rPr>
              <a:t> results plausible? </a:t>
            </a:r>
          </a:p>
          <a:p>
            <a:pPr eaLnBrk="1" hangingPunct="1">
              <a:buFontTx/>
              <a:buNone/>
              <a:defRPr/>
            </a:pPr>
            <a:endParaRPr lang="en-US" i="1">
              <a:cs typeface="+mn-cs"/>
            </a:endParaRPr>
          </a:p>
          <a:p>
            <a:pPr eaLnBrk="1" hangingPunct="1">
              <a:buFontTx/>
              <a:buNone/>
              <a:defRPr/>
            </a:pPr>
            <a:r>
              <a:rPr lang="en-US" i="1">
                <a:cs typeface="+mn-cs"/>
              </a:rPr>
              <a:t>		E.g.,</a:t>
            </a:r>
            <a:r>
              <a:rPr lang="en-US">
                <a:cs typeface="+mn-cs"/>
              </a:rPr>
              <a:t> only 6.2 QALYs per person when 	mean survival = 12 years?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a:ea typeface="ＭＳ Ｐゴシック" pitchFamily="34" charset="-128"/>
              </a:rPr>
              <a:t>Background - 2</a:t>
            </a:r>
          </a:p>
        </p:txBody>
      </p:sp>
      <p:sp>
        <p:nvSpPr>
          <p:cNvPr id="16387" name="Rectangle 3"/>
          <p:cNvSpPr>
            <a:spLocks noGrp="1" noChangeArrowheads="1"/>
          </p:cNvSpPr>
          <p:nvPr>
            <p:ph type="body" idx="1"/>
          </p:nvPr>
        </p:nvSpPr>
        <p:spPr>
          <a:xfrm>
            <a:off x="228600" y="2133600"/>
            <a:ext cx="8610600" cy="4343400"/>
          </a:xfrm>
        </p:spPr>
        <p:txBody>
          <a:bodyPr/>
          <a:lstStyle/>
          <a:p>
            <a:pPr eaLnBrk="1" hangingPunct="1">
              <a:spcAft>
                <a:spcPct val="20000"/>
              </a:spcAft>
            </a:pPr>
            <a:r>
              <a:rPr lang="en-US" dirty="0">
                <a:ea typeface="ＭＳ Ｐゴシック" pitchFamily="34" charset="-128"/>
              </a:rPr>
              <a:t>Thus, sometimes more appropriate to model disease as </a:t>
            </a:r>
            <a:r>
              <a:rPr lang="en-US" dirty="0">
                <a:solidFill>
                  <a:srgbClr val="FFFF00"/>
                </a:solidFill>
                <a:ea typeface="ＭＳ Ｐゴシック" pitchFamily="34" charset="-128"/>
              </a:rPr>
              <a:t>structured</a:t>
            </a:r>
            <a:r>
              <a:rPr lang="en-US" dirty="0">
                <a:ea typeface="ＭＳ Ｐゴシック" pitchFamily="34" charset="-128"/>
              </a:rPr>
              <a:t> </a:t>
            </a:r>
            <a:r>
              <a:rPr lang="en-US" dirty="0">
                <a:solidFill>
                  <a:srgbClr val="FFFF00"/>
                </a:solidFill>
                <a:ea typeface="ＭＳ Ｐゴシック" pitchFamily="34" charset="-128"/>
              </a:rPr>
              <a:t>process</a:t>
            </a:r>
            <a:r>
              <a:rPr lang="en-US" dirty="0">
                <a:ea typeface="ＭＳ Ｐゴシック" pitchFamily="34" charset="-128"/>
              </a:rPr>
              <a:t>: </a:t>
            </a:r>
          </a:p>
          <a:p>
            <a:pPr lvl="1" eaLnBrk="1" hangingPunct="1">
              <a:spcAft>
                <a:spcPct val="20000"/>
              </a:spcAft>
            </a:pPr>
            <a:r>
              <a:rPr lang="en-US" dirty="0">
                <a:ea typeface="ＭＳ Ｐゴシック" pitchFamily="34" charset="-128"/>
              </a:rPr>
              <a:t>diseases transition through series of (usually increasing severity) states, over months or years, with characteristic health status and risks</a:t>
            </a:r>
          </a:p>
          <a:p>
            <a:pPr eaLnBrk="1" hangingPunct="1">
              <a:spcAft>
                <a:spcPct val="20000"/>
              </a:spcAft>
            </a:pPr>
            <a:r>
              <a:rPr lang="en-US" dirty="0">
                <a:ea typeface="ＭＳ Ｐゴシック" pitchFamily="34" charset="-128"/>
              </a:rPr>
              <a:t>This is -- </a:t>
            </a:r>
            <a:r>
              <a:rPr lang="en-US" dirty="0">
                <a:solidFill>
                  <a:srgbClr val="FFFF00"/>
                </a:solidFill>
                <a:ea typeface="ＭＳ Ｐゴシック" pitchFamily="34" charset="-128"/>
              </a:rPr>
              <a:t>Markov disease state simulation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type="body" idx="1"/>
          </p:nvPr>
        </p:nvSpPr>
        <p:spPr>
          <a:xfrm>
            <a:off x="685800" y="304800"/>
            <a:ext cx="7772400" cy="5181600"/>
          </a:xfrm>
        </p:spPr>
        <p:txBody>
          <a:bodyPr/>
          <a:lstStyle/>
          <a:p>
            <a:pPr eaLnBrk="1" hangingPunct="1">
              <a:buFontTx/>
              <a:buNone/>
            </a:pPr>
            <a:r>
              <a:rPr lang="en-US" sz="4000" u="sng" dirty="0">
                <a:ea typeface="ＭＳ Ｐゴシック" pitchFamily="34" charset="-128"/>
              </a:rPr>
              <a:t>Quality control 1:</a:t>
            </a:r>
            <a:endParaRPr lang="en-US" sz="4000" dirty="0">
              <a:ea typeface="ＭＳ Ｐゴシック" pitchFamily="34" charset="-128"/>
            </a:endParaRPr>
          </a:p>
          <a:p>
            <a:pPr eaLnBrk="1" hangingPunct="1"/>
            <a:endParaRPr lang="en-US" sz="3200" i="1" u="sng" dirty="0">
              <a:ea typeface="ＭＳ Ｐゴシック" pitchFamily="34" charset="-128"/>
            </a:endParaRPr>
          </a:p>
          <a:p>
            <a:pPr eaLnBrk="1" hangingPunct="1"/>
            <a:r>
              <a:rPr lang="en-US" sz="3200" i="1" u="sng" dirty="0">
                <a:ea typeface="ＭＳ Ｐゴシック" pitchFamily="34" charset="-128"/>
              </a:rPr>
              <a:t>1-way SA</a:t>
            </a:r>
            <a:r>
              <a:rPr lang="en-US" sz="3200" i="1" dirty="0">
                <a:ea typeface="ＭＳ Ｐゴシック" pitchFamily="34" charset="-128"/>
              </a:rPr>
              <a:t>:</a:t>
            </a:r>
            <a:r>
              <a:rPr lang="en-US" sz="3200" dirty="0">
                <a:ea typeface="ＭＳ Ｐゴシック" pitchFamily="34" charset="-128"/>
              </a:rPr>
              <a:t> extreme values produce expected effects? </a:t>
            </a:r>
          </a:p>
          <a:p>
            <a:pPr eaLnBrk="1" hangingPunct="1">
              <a:buFontTx/>
              <a:buNone/>
            </a:pPr>
            <a:endParaRPr lang="en-US" sz="3200" i="1" dirty="0">
              <a:ea typeface="ＭＳ Ｐゴシック" pitchFamily="34" charset="-128"/>
            </a:endParaRPr>
          </a:p>
          <a:p>
            <a:pPr lvl="1" eaLnBrk="1" hangingPunct="1"/>
            <a:r>
              <a:rPr lang="en-US" i="1" dirty="0" err="1">
                <a:ea typeface="ＭＳ Ｐゴシック" pitchFamily="34" charset="-128"/>
              </a:rPr>
              <a:t>E.g</a:t>
            </a:r>
            <a:r>
              <a:rPr lang="en-US" i="1" dirty="0">
                <a:ea typeface="ＭＳ Ｐゴシック" pitchFamily="34" charset="-128"/>
              </a:rPr>
              <a:t>,</a:t>
            </a:r>
            <a:r>
              <a:rPr lang="en-US" dirty="0">
                <a:ea typeface="ＭＳ Ｐゴシック" pitchFamily="34" charset="-128"/>
              </a:rPr>
              <a:t> zero effectiveness generate zero gain in QALYs?</a:t>
            </a:r>
          </a:p>
          <a:p>
            <a:pPr lvl="1" eaLnBrk="1" hangingPunct="1"/>
            <a:r>
              <a:rPr lang="en-US" dirty="0">
                <a:ea typeface="ＭＳ Ｐゴシック" pitchFamily="34" charset="-128"/>
              </a:rPr>
              <a:t>100% effectiveness freeze disease progression?</a:t>
            </a:r>
          </a:p>
          <a:p>
            <a:pPr lvl="1" eaLnBrk="1" hangingPunct="1"/>
            <a:r>
              <a:rPr lang="en-US" dirty="0">
                <a:ea typeface="ＭＳ Ｐゴシック" pitchFamily="34" charset="-128"/>
              </a:rPr>
              <a:t>Each unit change in effectiveness (e.g., from 10% to 20% and from 80% to 90%) generate equal magnitude changes in outcome? </a:t>
            </a:r>
          </a:p>
          <a:p>
            <a:pPr lvl="1" eaLnBrk="1" hangingPunct="1"/>
            <a:r>
              <a:rPr lang="en-US" dirty="0">
                <a:ea typeface="ＭＳ Ｐゴシック" pitchFamily="34" charset="-128"/>
              </a:rPr>
              <a:t>Use simplest outcome (e.g., QALYs expected rather than $/QALY).</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Grp="1" noChangeArrowheads="1"/>
          </p:cNvSpPr>
          <p:nvPr>
            <p:ph type="body" idx="1"/>
          </p:nvPr>
        </p:nvSpPr>
        <p:spPr>
          <a:xfrm>
            <a:off x="609600" y="762000"/>
            <a:ext cx="7772400" cy="5334000"/>
          </a:xfrm>
        </p:spPr>
        <p:txBody>
          <a:bodyPr/>
          <a:lstStyle/>
          <a:p>
            <a:pPr eaLnBrk="1" hangingPunct="1">
              <a:buFontTx/>
              <a:buNone/>
              <a:defRPr/>
            </a:pPr>
            <a:endParaRPr lang="en-US" sz="3600" u="sng" dirty="0">
              <a:cs typeface="+mn-cs"/>
            </a:endParaRPr>
          </a:p>
          <a:p>
            <a:pPr eaLnBrk="1" hangingPunct="1">
              <a:buFontTx/>
              <a:buNone/>
              <a:defRPr/>
            </a:pPr>
            <a:r>
              <a:rPr lang="en-US" sz="3600" u="sng" dirty="0">
                <a:cs typeface="+mn-cs"/>
              </a:rPr>
              <a:t>Quality control 2:</a:t>
            </a:r>
            <a:endParaRPr lang="en-US" sz="3600" dirty="0">
              <a:cs typeface="+mn-cs"/>
            </a:endParaRPr>
          </a:p>
          <a:p>
            <a:pPr eaLnBrk="1" hangingPunct="1">
              <a:buFontTx/>
              <a:buNone/>
              <a:defRPr/>
            </a:pPr>
            <a:endParaRPr lang="en-US" i="1" u="sng" dirty="0">
              <a:cs typeface="+mn-cs"/>
            </a:endParaRPr>
          </a:p>
          <a:p>
            <a:pPr eaLnBrk="1" hangingPunct="1">
              <a:defRPr/>
            </a:pPr>
            <a:endParaRPr lang="en-US" i="1" u="sng" dirty="0">
              <a:cs typeface="+mn-cs"/>
            </a:endParaRPr>
          </a:p>
          <a:p>
            <a:pPr eaLnBrk="1" hangingPunct="1">
              <a:defRPr/>
            </a:pPr>
            <a:r>
              <a:rPr lang="en-US" i="1" u="sng" dirty="0">
                <a:cs typeface="+mn-cs"/>
              </a:rPr>
              <a:t>Markov trace</a:t>
            </a:r>
            <a:r>
              <a:rPr lang="en-US" i="1" dirty="0">
                <a:cs typeface="+mn-cs"/>
              </a:rPr>
              <a:t>:</a:t>
            </a:r>
            <a:r>
              <a:rPr lang="en-US" dirty="0">
                <a:cs typeface="+mn-cs"/>
              </a:rPr>
              <a:t> Shows distribution by state for 	each cycle. Shows evolution of disease 	progression, can reveal if odd patterns.</a:t>
            </a:r>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defRPr/>
            </a:pPr>
            <a:r>
              <a:rPr lang="en-US" b="1" i="1">
                <a:cs typeface="+mj-cs"/>
              </a:rPr>
              <a:t>Run simulations</a:t>
            </a:r>
            <a:r>
              <a:rPr lang="en-US">
                <a:cs typeface="+mj-cs"/>
              </a:rPr>
              <a:t> </a:t>
            </a:r>
          </a:p>
        </p:txBody>
      </p:sp>
      <p:sp>
        <p:nvSpPr>
          <p:cNvPr id="76803" name="Rectangle 3"/>
          <p:cNvSpPr>
            <a:spLocks noGrp="1" noChangeArrowheads="1"/>
          </p:cNvSpPr>
          <p:nvPr>
            <p:ph type="body" idx="1"/>
          </p:nvPr>
        </p:nvSpPr>
        <p:spPr/>
        <p:txBody>
          <a:bodyPr/>
          <a:lstStyle/>
          <a:p>
            <a:pPr eaLnBrk="1" hangingPunct="1">
              <a:defRPr/>
            </a:pPr>
            <a:endParaRPr lang="en-US" dirty="0">
              <a:cs typeface="+mn-cs"/>
            </a:endParaRPr>
          </a:p>
          <a:p>
            <a:pPr eaLnBrk="1" hangingPunct="1">
              <a:defRPr/>
            </a:pPr>
            <a:r>
              <a:rPr lang="en-US" dirty="0">
                <a:cs typeface="+mn-cs"/>
              </a:rPr>
              <a:t>Last step, culmination of process.</a:t>
            </a:r>
          </a:p>
          <a:p>
            <a:pPr eaLnBrk="1" hangingPunct="1">
              <a:defRPr/>
            </a:pPr>
            <a:endParaRPr lang="en-US" dirty="0">
              <a:cs typeface="+mn-cs"/>
            </a:endParaRPr>
          </a:p>
          <a:p>
            <a:pPr eaLnBrk="1" hangingPunct="1">
              <a:defRPr/>
            </a:pPr>
            <a:r>
              <a:rPr lang="en-US" dirty="0">
                <a:cs typeface="+mn-cs"/>
              </a:rPr>
              <a:t>Some models calculate all desired outcomes (e.g., QALYs and costs for all arms, net differences, and CE ratios), others require repeating analysis with different inputs.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defRPr/>
            </a:pPr>
            <a:r>
              <a:rPr lang="en-US" b="1">
                <a:cs typeface="+mj-cs"/>
              </a:rPr>
              <a:t>Reporting of results</a:t>
            </a:r>
            <a:r>
              <a:rPr lang="en-US">
                <a:cs typeface="+mj-cs"/>
              </a:rPr>
              <a:t> </a:t>
            </a:r>
          </a:p>
        </p:txBody>
      </p:sp>
      <p:sp>
        <p:nvSpPr>
          <p:cNvPr id="77827" name="Rectangle 3"/>
          <p:cNvSpPr>
            <a:spLocks noGrp="1" noChangeArrowheads="1"/>
          </p:cNvSpPr>
          <p:nvPr>
            <p:ph type="body" idx="1"/>
          </p:nvPr>
        </p:nvSpPr>
        <p:spPr/>
        <p:txBody>
          <a:bodyPr/>
          <a:lstStyle/>
          <a:p>
            <a:pPr eaLnBrk="1" hangingPunct="1"/>
            <a:endParaRPr lang="en-US" dirty="0">
              <a:ea typeface="ＭＳ Ｐゴシック" pitchFamily="34" charset="-128"/>
            </a:endParaRPr>
          </a:p>
          <a:p>
            <a:pPr marL="0" indent="0" algn="ctr" eaLnBrk="1" hangingPunct="1">
              <a:buNone/>
            </a:pPr>
            <a:r>
              <a:rPr lang="en-US" dirty="0">
                <a:ea typeface="ＭＳ Ｐゴシック" pitchFamily="34" charset="-128"/>
              </a:rPr>
              <a:t>Similar to that for any CEA – expected values for each arm and the </a:t>
            </a:r>
          </a:p>
          <a:p>
            <a:pPr marL="0" indent="0" algn="ctr" eaLnBrk="1" hangingPunct="1">
              <a:buNone/>
            </a:pPr>
            <a:r>
              <a:rPr lang="en-US" dirty="0">
                <a:ea typeface="ＭＳ Ｐゴシック" pitchFamily="34" charset="-128"/>
              </a:rPr>
              <a:t>net differences between arms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idx="4294967295"/>
          </p:nvPr>
        </p:nvSpPr>
        <p:spPr/>
        <p:txBody>
          <a:bodyPr/>
          <a:lstStyle/>
          <a:p>
            <a:pPr eaLnBrk="1" hangingPunct="1">
              <a:defRPr/>
            </a:pPr>
            <a:r>
              <a:rPr lang="en-US">
                <a:cs typeface="+mj-cs"/>
              </a:rPr>
              <a:t>Summary of Markov modeling </a:t>
            </a:r>
          </a:p>
        </p:txBody>
      </p:sp>
      <p:sp>
        <p:nvSpPr>
          <p:cNvPr id="80899" name="Rectangle 3"/>
          <p:cNvSpPr>
            <a:spLocks noGrp="1" noChangeArrowheads="1"/>
          </p:cNvSpPr>
          <p:nvPr>
            <p:ph type="body" idx="4294967295"/>
          </p:nvPr>
        </p:nvSpPr>
        <p:spPr/>
        <p:txBody>
          <a:bodyPr/>
          <a:lstStyle/>
          <a:p>
            <a:pPr eaLnBrk="1" hangingPunct="1"/>
            <a:r>
              <a:rPr lang="en-US" sz="2400">
                <a:solidFill>
                  <a:srgbClr val="FFFF00"/>
                </a:solidFill>
                <a:ea typeface="ＭＳ Ｐゴシック" pitchFamily="34" charset="-128"/>
              </a:rPr>
              <a:t>Some diseases/problems</a:t>
            </a:r>
            <a:r>
              <a:rPr lang="en-US" sz="2400">
                <a:ea typeface="ＭＳ Ｐゴシック" pitchFamily="34" charset="-128"/>
              </a:rPr>
              <a:t> more clearly/definitively modeled with explicit representation of disease states</a:t>
            </a:r>
            <a:br>
              <a:rPr lang="en-US" sz="2400">
                <a:ea typeface="ＭＳ Ｐゴシック" pitchFamily="34" charset="-128"/>
              </a:rPr>
            </a:br>
            <a:br>
              <a:rPr lang="en-US" sz="2400">
                <a:ea typeface="ＭＳ Ｐゴシック" pitchFamily="34" charset="-128"/>
              </a:rPr>
            </a:br>
            <a:endParaRPr lang="en-US" sz="2400">
              <a:ea typeface="ＭＳ Ｐゴシック" pitchFamily="34" charset="-128"/>
            </a:endParaRPr>
          </a:p>
          <a:p>
            <a:pPr eaLnBrk="1" hangingPunct="1"/>
            <a:r>
              <a:rPr lang="en-US" sz="2400">
                <a:ea typeface="ＭＳ Ｐゴシック" pitchFamily="34" charset="-128"/>
              </a:rPr>
              <a:t>Markov simulations </a:t>
            </a:r>
            <a:r>
              <a:rPr lang="en-US" sz="2400">
                <a:solidFill>
                  <a:srgbClr val="FFFF00"/>
                </a:solidFill>
                <a:ea typeface="ＭＳ Ｐゴシック" pitchFamily="34" charset="-128"/>
              </a:rPr>
              <a:t>more complex</a:t>
            </a:r>
            <a:r>
              <a:rPr lang="en-US" sz="2400">
                <a:ea typeface="ＭＳ Ｐゴシック" pitchFamily="34" charset="-128"/>
              </a:rPr>
              <a:t> than simple trees, but maybe only 50% more</a:t>
            </a:r>
          </a:p>
          <a:p>
            <a:pPr eaLnBrk="1" hangingPunct="1">
              <a:buFontTx/>
              <a:buNone/>
            </a:pPr>
            <a:endParaRPr lang="en-US" sz="2400">
              <a:ea typeface="ＭＳ Ｐゴシック" pitchFamily="34" charset="-128"/>
            </a:endParaRPr>
          </a:p>
          <a:p>
            <a:pPr eaLnBrk="1" hangingPunct="1"/>
            <a:r>
              <a:rPr lang="en-US" sz="2400">
                <a:ea typeface="ＭＳ Ｐゴシック" pitchFamily="34" charset="-128"/>
              </a:rPr>
              <a:t>Biggest </a:t>
            </a:r>
            <a:r>
              <a:rPr lang="en-US" sz="2400">
                <a:solidFill>
                  <a:srgbClr val="FFFF00"/>
                </a:solidFill>
                <a:ea typeface="ＭＳ Ｐゴシック" pitchFamily="34" charset="-128"/>
              </a:rPr>
              <a:t>challenges</a:t>
            </a:r>
            <a:r>
              <a:rPr lang="en-US" sz="2400">
                <a:ea typeface="ＭＳ Ｐゴシック" pitchFamily="34" charset="-128"/>
              </a:rPr>
              <a:t>: credible cumulative disease progression, quality control/debugging</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026"/>
          <p:cNvSpPr>
            <a:spLocks noGrp="1" noChangeArrowheads="1"/>
          </p:cNvSpPr>
          <p:nvPr>
            <p:ph type="title"/>
          </p:nvPr>
        </p:nvSpPr>
        <p:spPr/>
        <p:txBody>
          <a:bodyPr/>
          <a:lstStyle/>
          <a:p>
            <a:r>
              <a:rPr lang="en-GB" altLang="en-US"/>
              <a:t>Good models should…</a:t>
            </a:r>
          </a:p>
        </p:txBody>
      </p:sp>
      <p:sp>
        <p:nvSpPr>
          <p:cNvPr id="39938" name="Rectangle 1027"/>
          <p:cNvSpPr>
            <a:spLocks noGrp="1" noChangeArrowheads="1"/>
          </p:cNvSpPr>
          <p:nvPr>
            <p:ph type="body" idx="1"/>
          </p:nvPr>
        </p:nvSpPr>
        <p:spPr>
          <a:xfrm>
            <a:off x="708025" y="1600200"/>
            <a:ext cx="7902575" cy="4162425"/>
          </a:xfrm>
        </p:spPr>
        <p:txBody>
          <a:bodyPr/>
          <a:lstStyle/>
          <a:p>
            <a:r>
              <a:rPr lang="en-GB" altLang="en-US" sz="2400" dirty="0"/>
              <a:t>Reflect the key clinical characteristics of the disease process and treatments under review</a:t>
            </a:r>
          </a:p>
          <a:p>
            <a:r>
              <a:rPr lang="en-GB" altLang="en-US" sz="2400" dirty="0"/>
              <a:t>Use best-available estimates of data inputs – obtained from systematic reviews and critically appraised</a:t>
            </a:r>
          </a:p>
          <a:p>
            <a:r>
              <a:rPr lang="en-GB" altLang="en-US" sz="2400" dirty="0"/>
              <a:t>Reflect uncertainty over data inputs and assumptions</a:t>
            </a:r>
          </a:p>
          <a:p>
            <a:r>
              <a:rPr lang="en-GB" altLang="en-US" sz="2400" dirty="0"/>
              <a:t>Be as simple as possible, but no simpler</a:t>
            </a:r>
          </a:p>
          <a:p>
            <a:r>
              <a:rPr lang="en-GB" altLang="en-US" sz="2400" dirty="0"/>
              <a:t>Be clearly described, so they can be replicated</a:t>
            </a:r>
          </a:p>
          <a:p>
            <a:endParaRPr lang="en-GB" altLang="en-US" dirty="0"/>
          </a:p>
          <a:p>
            <a:endParaRPr lang="en-GB" altLang="en-US" dirty="0"/>
          </a:p>
          <a:p>
            <a:endParaRPr lang="en-GB" altLang="en-US" dirty="0"/>
          </a:p>
        </p:txBody>
      </p:sp>
      <p:sp>
        <p:nvSpPr>
          <p:cNvPr id="382980" name="Text Box 1028"/>
          <p:cNvSpPr txBox="1">
            <a:spLocks noChangeArrowheads="1"/>
          </p:cNvSpPr>
          <p:nvPr/>
        </p:nvSpPr>
        <p:spPr bwMode="auto">
          <a:xfrm>
            <a:off x="876300" y="4876800"/>
            <a:ext cx="7559675" cy="1006475"/>
          </a:xfrm>
          <a:prstGeom prst="rect">
            <a:avLst/>
          </a:prstGeom>
          <a:noFill/>
          <a:ln w="9525">
            <a:noFill/>
            <a:miter lim="800000"/>
            <a:headEnd/>
            <a:tailEnd/>
          </a:ln>
          <a:effectLst/>
        </p:spPr>
        <p:txBody>
          <a:bodyPr>
            <a:spAutoFit/>
          </a:bodyPr>
          <a:lstStyle/>
          <a:p>
            <a:pPr>
              <a:defRPr/>
            </a:pPr>
            <a:r>
              <a:rPr lang="en-GB" sz="2000" dirty="0">
                <a:solidFill>
                  <a:schemeClr val="bg1">
                    <a:lumMod val="20000"/>
                    <a:lumOff val="80000"/>
                  </a:schemeClr>
                </a:solidFill>
                <a:latin typeface="+mj-lt"/>
                <a:ea typeface="ＭＳ Ｐゴシック" pitchFamily="-112" charset="-128"/>
              </a:rPr>
              <a:t>Philips </a:t>
            </a:r>
            <a:r>
              <a:rPr lang="en-GB" sz="2000" i="1" dirty="0">
                <a:solidFill>
                  <a:schemeClr val="bg1">
                    <a:lumMod val="20000"/>
                    <a:lumOff val="80000"/>
                  </a:schemeClr>
                </a:solidFill>
                <a:latin typeface="+mj-lt"/>
                <a:ea typeface="ＭＳ Ｐゴシック" pitchFamily="-112" charset="-128"/>
              </a:rPr>
              <a:t>et al</a:t>
            </a:r>
            <a:r>
              <a:rPr lang="en-GB" sz="2000" dirty="0">
                <a:solidFill>
                  <a:schemeClr val="bg1">
                    <a:lumMod val="20000"/>
                    <a:lumOff val="80000"/>
                  </a:schemeClr>
                </a:solidFill>
                <a:latin typeface="+mj-lt"/>
                <a:ea typeface="ＭＳ Ｐゴシック" pitchFamily="-112" charset="-128"/>
              </a:rPr>
              <a:t>. Review of guidelines for good practice in decision-analytic modelling in health technology assessment.</a:t>
            </a:r>
          </a:p>
          <a:p>
            <a:pPr>
              <a:defRPr/>
            </a:pPr>
            <a:r>
              <a:rPr lang="en-GB" sz="2000" i="1" dirty="0">
                <a:solidFill>
                  <a:schemeClr val="bg1">
                    <a:lumMod val="20000"/>
                    <a:lumOff val="80000"/>
                  </a:schemeClr>
                </a:solidFill>
                <a:latin typeface="+mj-lt"/>
                <a:ea typeface="ＭＳ Ｐゴシック" pitchFamily="-112" charset="-128"/>
              </a:rPr>
              <a:t>Health </a:t>
            </a:r>
            <a:r>
              <a:rPr lang="en-GB" sz="2000" i="1" dirty="0" err="1">
                <a:solidFill>
                  <a:schemeClr val="bg1">
                    <a:lumMod val="20000"/>
                    <a:lumOff val="80000"/>
                  </a:schemeClr>
                </a:solidFill>
                <a:latin typeface="+mj-lt"/>
                <a:ea typeface="ＭＳ Ｐゴシック" pitchFamily="-112" charset="-128"/>
              </a:rPr>
              <a:t>Technol</a:t>
            </a:r>
            <a:r>
              <a:rPr lang="en-GB" sz="2000" i="1" dirty="0">
                <a:solidFill>
                  <a:schemeClr val="bg1">
                    <a:lumMod val="20000"/>
                    <a:lumOff val="80000"/>
                  </a:schemeClr>
                </a:solidFill>
                <a:latin typeface="+mj-lt"/>
                <a:ea typeface="ＭＳ Ｐゴシック" pitchFamily="-112" charset="-128"/>
              </a:rPr>
              <a:t> Assess </a:t>
            </a:r>
            <a:r>
              <a:rPr lang="en-GB" sz="2000" dirty="0">
                <a:solidFill>
                  <a:schemeClr val="bg1">
                    <a:lumMod val="20000"/>
                    <a:lumOff val="80000"/>
                  </a:schemeClr>
                </a:solidFill>
                <a:latin typeface="+mj-lt"/>
                <a:ea typeface="ＭＳ Ｐゴシック" pitchFamily="-112" charset="-128"/>
              </a:rPr>
              <a:t>2004;</a:t>
            </a:r>
            <a:r>
              <a:rPr lang="en-GB" sz="2000" b="1" dirty="0">
                <a:solidFill>
                  <a:schemeClr val="bg1">
                    <a:lumMod val="20000"/>
                    <a:lumOff val="80000"/>
                  </a:schemeClr>
                </a:solidFill>
                <a:latin typeface="+mj-lt"/>
                <a:ea typeface="ＭＳ Ｐゴシック" pitchFamily="-112" charset="-128"/>
              </a:rPr>
              <a:t>8</a:t>
            </a:r>
            <a:r>
              <a:rPr lang="en-GB" sz="2000" dirty="0">
                <a:solidFill>
                  <a:schemeClr val="bg1">
                    <a:lumMod val="20000"/>
                    <a:lumOff val="80000"/>
                  </a:schemeClr>
                </a:solidFill>
                <a:latin typeface="+mj-lt"/>
                <a:ea typeface="ＭＳ Ｐゴシック" pitchFamily="-112" charset="-128"/>
              </a:rPr>
              <a:t>(36).</a:t>
            </a:r>
          </a:p>
        </p:txBody>
      </p:sp>
    </p:spTree>
    <p:extLst>
      <p:ext uri="{BB962C8B-B14F-4D97-AF65-F5344CB8AC3E}">
        <p14:creationId xmlns:p14="http://schemas.microsoft.com/office/powerpoint/2010/main" val="9002567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0" name="Rectangle 4"/>
          <p:cNvSpPr>
            <a:spLocks noGrp="1" noChangeArrowheads="1"/>
          </p:cNvSpPr>
          <p:nvPr>
            <p:ph type="ctrTitle"/>
          </p:nvPr>
        </p:nvSpPr>
        <p:spPr>
          <a:noFill/>
          <a:extLst>
            <a:ext uri="{AF507438-7753-43e0-B8FC-AC1667EBCBE1}">
              <a14:hiddenEffects xmlns="" xmlns:a14="http://schemas.microsoft.com/office/drawing/2010/main">
                <a:effectLst>
                  <a:outerShdw dist="35921" dir="2700000" algn="ctr" rotWithShape="0">
                    <a:schemeClr val="bg2">
                      <a:alpha val="74997"/>
                    </a:schemeClr>
                  </a:outerShdw>
                </a:effectLst>
              </a14:hiddenEffects>
            </a:ext>
          </a:extLst>
        </p:spPr>
        <p:txBody>
          <a:bodyPr/>
          <a:lstStyle/>
          <a:p>
            <a:r>
              <a:rPr lang="en-US" dirty="0">
                <a:ea typeface="ＭＳ Ｐゴシック" pitchFamily="34" charset="-128"/>
              </a:rPr>
              <a:t>Demonstration of Excel Markov template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dirty="0">
                <a:ea typeface="ＭＳ Ｐゴシック" pitchFamily="34" charset="-128"/>
              </a:rPr>
              <a:t>Outline of lecture</a:t>
            </a:r>
          </a:p>
        </p:txBody>
      </p:sp>
      <p:sp>
        <p:nvSpPr>
          <p:cNvPr id="18435" name="Rectangle 3"/>
          <p:cNvSpPr>
            <a:spLocks noGrp="1" noChangeArrowheads="1"/>
          </p:cNvSpPr>
          <p:nvPr>
            <p:ph type="body" idx="1"/>
          </p:nvPr>
        </p:nvSpPr>
        <p:spPr/>
        <p:txBody>
          <a:bodyPr/>
          <a:lstStyle/>
          <a:p>
            <a:pPr eaLnBrk="1" hangingPunct="1">
              <a:buFontTx/>
              <a:buNone/>
            </a:pPr>
            <a:r>
              <a:rPr lang="en-US" dirty="0">
                <a:ea typeface="ＭＳ Ｐゴシック" pitchFamily="34" charset="-128"/>
              </a:rPr>
              <a:t>1. What is in a Markov simulation?</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2. When should I do a Markov simulation?</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3. Steps in conducting a Markov simulation</a:t>
            </a:r>
            <a:br>
              <a:rPr lang="en-US" dirty="0">
                <a:ea typeface="ＭＳ Ｐゴシック" pitchFamily="34" charset="-128"/>
              </a:rPr>
            </a:br>
            <a:endParaRPr lang="en-US" dirty="0">
              <a:ea typeface="ＭＳ Ｐゴシック" pitchFamily="34" charset="-128"/>
            </a:endParaRPr>
          </a:p>
          <a:p>
            <a:pPr eaLnBrk="1" hangingPunct="1">
              <a:buFontTx/>
              <a:buNone/>
            </a:pPr>
            <a:r>
              <a:rPr lang="en-US" dirty="0">
                <a:ea typeface="ＭＳ Ｐゴシック" pitchFamily="34" charset="-128"/>
              </a:rPr>
              <a:t>4. Demonstration of Excel template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4000" dirty="0">
                <a:ea typeface="ＭＳ Ｐゴシック" pitchFamily="34" charset="-128"/>
              </a:rPr>
              <a:t>1. What is in a Markov simulation?</a:t>
            </a:r>
          </a:p>
        </p:txBody>
      </p:sp>
      <p:sp>
        <p:nvSpPr>
          <p:cNvPr id="20483" name="Rectangle 3"/>
          <p:cNvSpPr>
            <a:spLocks noGrp="1" noChangeArrowheads="1"/>
          </p:cNvSpPr>
          <p:nvPr>
            <p:ph type="body" idx="1"/>
          </p:nvPr>
        </p:nvSpPr>
        <p:spPr>
          <a:xfrm>
            <a:off x="685800" y="1828800"/>
            <a:ext cx="7924800" cy="4267200"/>
          </a:xfrm>
        </p:spPr>
        <p:txBody>
          <a:bodyPr/>
          <a:lstStyle/>
          <a:p>
            <a:pPr eaLnBrk="1" hangingPunct="1">
              <a:buFontTx/>
              <a:buNone/>
            </a:pPr>
            <a:r>
              <a:rPr lang="en-US" i="1" dirty="0">
                <a:ea typeface="ＭＳ Ｐゴシック" pitchFamily="34" charset="-128"/>
              </a:rPr>
              <a:t>Portrays progression of a disease over time</a:t>
            </a:r>
          </a:p>
          <a:p>
            <a:pPr eaLnBrk="1" hangingPunct="1"/>
            <a:r>
              <a:rPr lang="en-US" dirty="0">
                <a:ea typeface="ＭＳ Ｐゴシック" pitchFamily="34" charset="-128"/>
              </a:rPr>
              <a:t>Disease divided into </a:t>
            </a:r>
            <a:r>
              <a:rPr lang="en-US" dirty="0">
                <a:solidFill>
                  <a:srgbClr val="FFFF00"/>
                </a:solidFill>
                <a:ea typeface="ＭＳ Ｐゴシック" pitchFamily="34" charset="-128"/>
              </a:rPr>
              <a:t>discrete </a:t>
            </a:r>
            <a:r>
              <a:rPr lang="ja-JP" altLang="en-US" dirty="0">
                <a:solidFill>
                  <a:srgbClr val="FFFF00"/>
                </a:solidFill>
                <a:ea typeface="ＭＳ Ｐゴシック" pitchFamily="34" charset="-128"/>
              </a:rPr>
              <a:t>“</a:t>
            </a:r>
            <a:r>
              <a:rPr lang="en-US" altLang="ja-JP" dirty="0">
                <a:solidFill>
                  <a:srgbClr val="FFFF00"/>
                </a:solidFill>
                <a:ea typeface="ＭＳ Ｐゴシック" pitchFamily="34" charset="-128"/>
              </a:rPr>
              <a:t>states</a:t>
            </a:r>
            <a:r>
              <a:rPr lang="ja-JP" altLang="en-US" dirty="0">
                <a:solidFill>
                  <a:srgbClr val="FFFF00"/>
                </a:solidFill>
                <a:ea typeface="ＭＳ Ｐゴシック" pitchFamily="34" charset="-128"/>
              </a:rPr>
              <a:t>”</a:t>
            </a:r>
            <a:endParaRPr lang="en-US" altLang="ja-JP" dirty="0">
              <a:solidFill>
                <a:srgbClr val="FFFF00"/>
              </a:solidFill>
              <a:ea typeface="ＭＳ Ｐゴシック" pitchFamily="34" charset="-128"/>
            </a:endParaRPr>
          </a:p>
          <a:p>
            <a:pPr eaLnBrk="1" hangingPunct="1"/>
            <a:r>
              <a:rPr lang="en-US" dirty="0">
                <a:solidFill>
                  <a:srgbClr val="FFFF00"/>
                </a:solidFill>
                <a:ea typeface="ＭＳ Ｐゴシック" pitchFamily="34" charset="-128"/>
              </a:rPr>
              <a:t>Initial distribution </a:t>
            </a:r>
            <a:r>
              <a:rPr lang="en-US" dirty="0">
                <a:ea typeface="ＭＳ Ｐゴシック" pitchFamily="34" charset="-128"/>
              </a:rPr>
              <a:t>specified</a:t>
            </a:r>
          </a:p>
          <a:p>
            <a:pPr eaLnBrk="1" hangingPunct="1"/>
            <a:r>
              <a:rPr lang="en-US" dirty="0">
                <a:solidFill>
                  <a:srgbClr val="FFFF00"/>
                </a:solidFill>
                <a:ea typeface="ＭＳ Ｐゴシック" pitchFamily="34" charset="-128"/>
              </a:rPr>
              <a:t>Risks of progression per unit time</a:t>
            </a:r>
          </a:p>
          <a:p>
            <a:pPr eaLnBrk="1" hangingPunct="1"/>
            <a:r>
              <a:rPr lang="en-US" dirty="0">
                <a:solidFill>
                  <a:srgbClr val="FFFF00"/>
                </a:solidFill>
                <a:ea typeface="ＭＳ Ｐゴシック" pitchFamily="34" charset="-128"/>
              </a:rPr>
              <a:t>Utilities and costs</a:t>
            </a:r>
            <a:r>
              <a:rPr lang="en-US" dirty="0">
                <a:ea typeface="ＭＳ Ｐゴシック" pitchFamily="34" charset="-128"/>
              </a:rPr>
              <a:t> assigned to each state/unit time and transition</a:t>
            </a:r>
          </a:p>
          <a:p>
            <a:pPr eaLnBrk="1" hangingPunct="1"/>
            <a:r>
              <a:rPr lang="en-US" dirty="0">
                <a:solidFill>
                  <a:srgbClr val="FFFF00"/>
                </a:solidFill>
                <a:ea typeface="ＭＳ Ｐゴシック" pitchFamily="34" charset="-128"/>
              </a:rPr>
              <a:t>Simulation</a:t>
            </a:r>
            <a:r>
              <a:rPr lang="en-US" dirty="0">
                <a:ea typeface="ＭＳ Ｐゴシック" pitchFamily="34" charset="-128"/>
              </a:rPr>
              <a:t> with defined end-point</a:t>
            </a:r>
          </a:p>
          <a:p>
            <a:pPr lvl="1" eaLnBrk="1" hangingPunct="1"/>
            <a:r>
              <a:rPr lang="en-US" dirty="0">
                <a:ea typeface="ＭＳ Ｐゴシック" pitchFamily="34" charset="-128"/>
              </a:rPr>
              <a:t>E.g. number of years/cycles or life-time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81000" y="381000"/>
            <a:ext cx="8305800" cy="1143000"/>
          </a:xfrm>
        </p:spPr>
        <p:txBody>
          <a:bodyPr/>
          <a:lstStyle/>
          <a:p>
            <a:pPr eaLnBrk="1" hangingPunct="1">
              <a:defRPr/>
            </a:pPr>
            <a:r>
              <a:rPr lang="en-US" sz="3200" dirty="0">
                <a:cs typeface="+mj-cs"/>
              </a:rPr>
              <a:t>2. When should I do a Markov simulation?</a:t>
            </a:r>
            <a:r>
              <a:rPr lang="en-US" sz="4000" dirty="0">
                <a:cs typeface="+mj-cs"/>
              </a:rPr>
              <a:t> </a:t>
            </a:r>
          </a:p>
        </p:txBody>
      </p:sp>
      <p:sp>
        <p:nvSpPr>
          <p:cNvPr id="21507" name="Rectangle 3"/>
          <p:cNvSpPr>
            <a:spLocks noGrp="1" noChangeArrowheads="1"/>
          </p:cNvSpPr>
          <p:nvPr>
            <p:ph type="body" idx="1"/>
          </p:nvPr>
        </p:nvSpPr>
        <p:spPr>
          <a:xfrm>
            <a:off x="381000" y="1371600"/>
            <a:ext cx="8382000" cy="5105400"/>
          </a:xfrm>
        </p:spPr>
        <p:txBody>
          <a:bodyPr/>
          <a:lstStyle/>
          <a:p>
            <a:pPr eaLnBrk="1" hangingPunct="1">
              <a:lnSpc>
                <a:spcPct val="90000"/>
              </a:lnSpc>
            </a:pPr>
            <a:r>
              <a:rPr lang="en-US" sz="2200" b="1" dirty="0">
                <a:ea typeface="ＭＳ Ｐゴシック" pitchFamily="34" charset="-128"/>
              </a:rPr>
              <a:t>Probabilities/utilities change over time. </a:t>
            </a:r>
            <a:endParaRPr lang="en-US" sz="2200" i="1" dirty="0">
              <a:ea typeface="ＭＳ Ｐゴシック" pitchFamily="34" charset="-128"/>
            </a:endParaRPr>
          </a:p>
          <a:p>
            <a:pPr eaLnBrk="1" hangingPunct="1">
              <a:lnSpc>
                <a:spcPct val="90000"/>
              </a:lnSpc>
              <a:buFontTx/>
              <a:buNone/>
            </a:pPr>
            <a:r>
              <a:rPr lang="en-US" sz="2200" i="1" dirty="0">
                <a:ea typeface="ＭＳ Ｐゴシック" pitchFamily="34" charset="-128"/>
              </a:rPr>
              <a:t>		e.g., </a:t>
            </a:r>
            <a:r>
              <a:rPr lang="en-US" sz="2200" dirty="0">
                <a:ea typeface="ＭＳ Ｐゴシック" pitchFamily="34" charset="-128"/>
              </a:rPr>
              <a:t>competing mortality risk increases with age.</a:t>
            </a:r>
            <a:endParaRPr lang="en-US" sz="2200" b="1" dirty="0">
              <a:ea typeface="ＭＳ Ｐゴシック" pitchFamily="34" charset="-128"/>
            </a:endParaRPr>
          </a:p>
          <a:p>
            <a:pPr eaLnBrk="1" hangingPunct="1">
              <a:lnSpc>
                <a:spcPct val="90000"/>
              </a:lnSpc>
            </a:pPr>
            <a:r>
              <a:rPr lang="en-US" sz="2200" b="1" dirty="0">
                <a:ea typeface="ＭＳ Ｐゴシック" pitchFamily="34" charset="-128"/>
              </a:rPr>
              <a:t>Data availability.</a:t>
            </a:r>
            <a:endParaRPr lang="en-US" sz="2200" dirty="0">
              <a:ea typeface="ＭＳ Ｐゴシック" pitchFamily="34" charset="-128"/>
            </a:endParaRPr>
          </a:p>
          <a:p>
            <a:pPr eaLnBrk="1" hangingPunct="1">
              <a:lnSpc>
                <a:spcPct val="90000"/>
              </a:lnSpc>
              <a:buFontTx/>
              <a:buNone/>
            </a:pPr>
            <a:r>
              <a:rPr lang="en-US" sz="2200" dirty="0">
                <a:ea typeface="ＭＳ Ｐゴシック" pitchFamily="34" charset="-128"/>
              </a:rPr>
              <a:t>		Data on risk of disease progression/intervention 	effectiveness more readily available for short time 	periods</a:t>
            </a:r>
            <a:endParaRPr lang="en-US" sz="2200" b="1" dirty="0">
              <a:ea typeface="ＭＳ Ｐゴシック" pitchFamily="34" charset="-128"/>
            </a:endParaRPr>
          </a:p>
          <a:p>
            <a:pPr eaLnBrk="1" hangingPunct="1">
              <a:lnSpc>
                <a:spcPct val="90000"/>
              </a:lnSpc>
            </a:pPr>
            <a:r>
              <a:rPr lang="en-US" sz="2200" b="1" dirty="0">
                <a:ea typeface="ＭＳ Ｐゴシック" pitchFamily="34" charset="-128"/>
              </a:rPr>
              <a:t>Face validity.</a:t>
            </a:r>
            <a:endParaRPr lang="en-US" sz="2200" dirty="0">
              <a:ea typeface="ＭＳ Ｐゴシック" pitchFamily="34" charset="-128"/>
            </a:endParaRPr>
          </a:p>
          <a:p>
            <a:pPr eaLnBrk="1" hangingPunct="1">
              <a:lnSpc>
                <a:spcPct val="90000"/>
              </a:lnSpc>
              <a:buFontTx/>
              <a:buNone/>
            </a:pPr>
            <a:r>
              <a:rPr lang="en-US" sz="2200" dirty="0">
                <a:ea typeface="ＭＳ Ｐゴシック" pitchFamily="34" charset="-128"/>
              </a:rPr>
              <a:t>		Conceptualized by readers as having discrete, 	progressive states. May tip the balance.</a:t>
            </a:r>
            <a:endParaRPr lang="en-US" sz="2200" b="1" dirty="0">
              <a:ea typeface="ＭＳ Ｐゴシック" pitchFamily="34" charset="-128"/>
            </a:endParaRPr>
          </a:p>
          <a:p>
            <a:pPr eaLnBrk="1" hangingPunct="1">
              <a:lnSpc>
                <a:spcPct val="90000"/>
              </a:lnSpc>
            </a:pPr>
            <a:r>
              <a:rPr lang="en-US" sz="2200" b="1" dirty="0">
                <a:ea typeface="ＭＳ Ｐゴシック" pitchFamily="34" charset="-128"/>
              </a:rPr>
              <a:t>Multiple opportunities for intervention.</a:t>
            </a:r>
            <a:endParaRPr lang="en-US" sz="2200" dirty="0">
              <a:ea typeface="ＭＳ Ｐゴシック" pitchFamily="34" charset="-128"/>
            </a:endParaRPr>
          </a:p>
          <a:p>
            <a:pPr eaLnBrk="1" hangingPunct="1">
              <a:lnSpc>
                <a:spcPct val="90000"/>
              </a:lnSpc>
              <a:buFontTx/>
              <a:buNone/>
            </a:pPr>
            <a:r>
              <a:rPr lang="en-US" sz="2200" dirty="0">
                <a:ea typeface="ＭＳ Ｐゴシック" pitchFamily="34" charset="-128"/>
              </a:rPr>
              <a:t>		Portray effects of interventions occurring at multiple</a:t>
            </a:r>
          </a:p>
          <a:p>
            <a:pPr eaLnBrk="1" hangingPunct="1">
              <a:lnSpc>
                <a:spcPct val="90000"/>
              </a:lnSpc>
              <a:buFontTx/>
              <a:buNone/>
            </a:pPr>
            <a:r>
              <a:rPr lang="en-US" sz="2200" dirty="0">
                <a:ea typeface="ＭＳ Ｐゴシック" pitchFamily="34" charset="-128"/>
              </a:rPr>
              <a:t>		stages in disease progression. </a:t>
            </a:r>
          </a:p>
          <a:p>
            <a:pPr eaLnBrk="1" hangingPunct="1">
              <a:lnSpc>
                <a:spcPct val="90000"/>
              </a:lnSpc>
              <a:buFontTx/>
              <a:buNone/>
            </a:pPr>
            <a:r>
              <a:rPr lang="en-US" sz="2200" dirty="0">
                <a:ea typeface="ＭＳ Ｐゴシック" pitchFamily="34" charset="-128"/>
              </a:rPr>
              <a:t>		Cumulative effectiveness ≠ point effectiveness.</a:t>
            </a:r>
          </a:p>
          <a:p>
            <a:pPr eaLnBrk="1" hangingPunct="1">
              <a:lnSpc>
                <a:spcPct val="90000"/>
              </a:lnSpc>
            </a:pPr>
            <a:r>
              <a:rPr lang="en-US" sz="2200" b="1" dirty="0">
                <a:ea typeface="ＭＳ Ｐゴシック" pitchFamily="34" charset="-128"/>
              </a:rPr>
              <a:t>Recurring health events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685800" y="762000"/>
            <a:ext cx="7772400" cy="5029200"/>
          </a:xfrm>
        </p:spPr>
        <p:txBody>
          <a:bodyPr/>
          <a:lstStyle/>
          <a:p>
            <a:pPr eaLnBrk="1" hangingPunct="1">
              <a:buFontTx/>
              <a:buNone/>
            </a:pPr>
            <a:r>
              <a:rPr lang="en-US" sz="3200" dirty="0">
                <a:ea typeface="ＭＳ Ｐゴシック" pitchFamily="34" charset="-128"/>
              </a:rPr>
              <a:t>Aneurysm CEA conducted with a Markov, for two reasons:</a:t>
            </a:r>
            <a:r>
              <a:rPr lang="en-US" dirty="0">
                <a:ea typeface="ＭＳ Ｐゴシック" pitchFamily="34" charset="-128"/>
              </a:rPr>
              <a:t> </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	1.  In older population </a:t>
            </a:r>
            <a:r>
              <a:rPr lang="en-US" dirty="0">
                <a:solidFill>
                  <a:srgbClr val="FFFF00"/>
                </a:solidFill>
                <a:ea typeface="ＭＳ Ｐゴシック" pitchFamily="34" charset="-128"/>
              </a:rPr>
              <a:t>all-cause mortality         	competes</a:t>
            </a:r>
            <a:r>
              <a:rPr lang="en-US" dirty="0">
                <a:ea typeface="ＭＳ Ｐゴシック" pitchFamily="34" charset="-128"/>
              </a:rPr>
              <a:t> with the risk of SAH, and 	increases as the cohort ages.</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	2.  SAH </a:t>
            </a:r>
            <a:r>
              <a:rPr lang="en-US" dirty="0">
                <a:solidFill>
                  <a:srgbClr val="FFFF00"/>
                </a:solidFill>
                <a:ea typeface="ＭＳ Ｐゴシック" pitchFamily="34" charset="-128"/>
              </a:rPr>
              <a:t>risk data are available for short time 	periods only</a:t>
            </a:r>
            <a:r>
              <a:rPr lang="en-US" dirty="0">
                <a:ea typeface="ＭＳ Ｐゴシック" pitchFamily="34" charset="-128"/>
              </a:rPr>
              <a:t>, easily translated to annual 	risk and not as easily to lifetime risk.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z="4000" b="1" dirty="0">
                <a:cs typeface="+mj-cs"/>
              </a:rPr>
              <a:t>Course of HIV, impact of increased early HAART</a:t>
            </a:r>
            <a:r>
              <a:rPr lang="en-US" sz="4000" dirty="0">
                <a:cs typeface="+mj-cs"/>
              </a:rPr>
              <a:t> </a:t>
            </a:r>
          </a:p>
        </p:txBody>
      </p:sp>
      <p:sp>
        <p:nvSpPr>
          <p:cNvPr id="23555" name="Rectangle 3"/>
          <p:cNvSpPr>
            <a:spLocks noGrp="1" noChangeArrowheads="1"/>
          </p:cNvSpPr>
          <p:nvPr>
            <p:ph type="body" idx="1"/>
          </p:nvPr>
        </p:nvSpPr>
        <p:spPr/>
        <p:txBody>
          <a:bodyPr/>
          <a:lstStyle/>
          <a:p>
            <a:pPr marL="457200" indent="-457200" eaLnBrk="1" hangingPunct="1">
              <a:lnSpc>
                <a:spcPct val="80000"/>
              </a:lnSpc>
              <a:buFontTx/>
              <a:buNone/>
            </a:pPr>
            <a:r>
              <a:rPr lang="en-US" sz="2400" dirty="0">
                <a:ea typeface="ＭＳ Ｐゴシック" pitchFamily="34" charset="-128"/>
              </a:rPr>
              <a:t>Conducted with Markov for 3 reasons: </a:t>
            </a:r>
          </a:p>
          <a:p>
            <a:pPr marL="457200" indent="-457200" eaLnBrk="1" hangingPunct="1">
              <a:lnSpc>
                <a:spcPct val="80000"/>
              </a:lnSpc>
              <a:buFontTx/>
              <a:buNone/>
            </a:pPr>
            <a:endParaRPr lang="en-US" sz="2400" dirty="0">
              <a:ea typeface="ＭＳ Ｐゴシック" pitchFamily="34" charset="-128"/>
            </a:endParaRPr>
          </a:p>
          <a:p>
            <a:pPr marL="457200" indent="-457200" eaLnBrk="1" hangingPunct="1">
              <a:lnSpc>
                <a:spcPct val="80000"/>
              </a:lnSpc>
              <a:buFontTx/>
              <a:buAutoNum type="arabicPeriod"/>
            </a:pPr>
            <a:r>
              <a:rPr lang="en-US" sz="2400" dirty="0">
                <a:solidFill>
                  <a:srgbClr val="FFFF00"/>
                </a:solidFill>
                <a:ea typeface="ＭＳ Ｐゴシック" pitchFamily="34" charset="-128"/>
              </a:rPr>
              <a:t>Data:</a:t>
            </a:r>
            <a:r>
              <a:rPr lang="en-US" sz="2400" dirty="0">
                <a:ea typeface="ＭＳ Ｐゴシック" pitchFamily="34" charset="-128"/>
              </a:rPr>
              <a:t> Studies on HIV progression and treatment effectiveness focus on disease state transitions.</a:t>
            </a:r>
          </a:p>
          <a:p>
            <a:pPr marL="457200" indent="-457200" eaLnBrk="1" hangingPunct="1">
              <a:lnSpc>
                <a:spcPct val="80000"/>
              </a:lnSpc>
              <a:buFontTx/>
              <a:buNone/>
            </a:pPr>
            <a:endParaRPr lang="en-US" sz="2400" dirty="0">
              <a:ea typeface="ＭＳ Ｐゴシック" pitchFamily="34" charset="-128"/>
            </a:endParaRPr>
          </a:p>
          <a:p>
            <a:pPr marL="457200" indent="-457200" eaLnBrk="1" hangingPunct="1">
              <a:lnSpc>
                <a:spcPct val="80000"/>
              </a:lnSpc>
              <a:buFontTx/>
              <a:buAutoNum type="arabicPeriod" startAt="2"/>
            </a:pPr>
            <a:r>
              <a:rPr lang="en-US" sz="2400" dirty="0">
                <a:solidFill>
                  <a:srgbClr val="FFFF00"/>
                </a:solidFill>
                <a:ea typeface="ＭＳ Ｐゴシック" pitchFamily="34" charset="-128"/>
              </a:rPr>
              <a:t>Face validity: </a:t>
            </a:r>
            <a:r>
              <a:rPr lang="en-US" sz="2400" dirty="0">
                <a:ea typeface="ＭＳ Ｐゴシック" pitchFamily="34" charset="-128"/>
              </a:rPr>
              <a:t>clinicians, epidemiologists, others think of HIV disease in stages: infection, worsening CD4 and viral load, pre-AIDS disease, AIDS, and death. </a:t>
            </a:r>
          </a:p>
          <a:p>
            <a:pPr marL="457200" indent="-457200" eaLnBrk="1" hangingPunct="1">
              <a:lnSpc>
                <a:spcPct val="80000"/>
              </a:lnSpc>
              <a:buFontTx/>
              <a:buNone/>
            </a:pPr>
            <a:endParaRPr lang="en-US" sz="2400" dirty="0">
              <a:ea typeface="ＭＳ Ｐゴシック" pitchFamily="34" charset="-128"/>
            </a:endParaRPr>
          </a:p>
          <a:p>
            <a:pPr marL="457200" indent="-457200" eaLnBrk="1" hangingPunct="1">
              <a:lnSpc>
                <a:spcPct val="80000"/>
              </a:lnSpc>
              <a:buFontTx/>
              <a:buNone/>
            </a:pPr>
            <a:r>
              <a:rPr lang="en-US" sz="2400" dirty="0">
                <a:ea typeface="ＭＳ Ｐゴシック" pitchFamily="34" charset="-128"/>
              </a:rPr>
              <a:t>3.   </a:t>
            </a:r>
            <a:r>
              <a:rPr lang="en-US" sz="2400" dirty="0">
                <a:solidFill>
                  <a:srgbClr val="FFFF00"/>
                </a:solidFill>
                <a:ea typeface="ＭＳ Ｐゴシック" pitchFamily="34" charset="-128"/>
              </a:rPr>
              <a:t>HAART can be used in different stages of disease</a:t>
            </a:r>
            <a:r>
              <a:rPr lang="en-US" sz="2400" dirty="0">
                <a:ea typeface="ＭＳ Ｐゴシック" pitchFamily="34" charset="-128"/>
              </a:rPr>
              <a:t> – in fact, the effect of HAART timing is the issue being assessed.</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nk">
  <a:themeElements>
    <a:clrScheme name="">
      <a:dk1>
        <a:srgbClr val="000000"/>
      </a:dk1>
      <a:lt1>
        <a:srgbClr val="320BF5"/>
      </a:lt1>
      <a:dk2>
        <a:srgbClr val="000000"/>
      </a:dk2>
      <a:lt2>
        <a:srgbClr val="808080"/>
      </a:lt2>
      <a:accent1>
        <a:srgbClr val="BBE0E3"/>
      </a:accent1>
      <a:accent2>
        <a:srgbClr val="333399"/>
      </a:accent2>
      <a:accent3>
        <a:srgbClr val="ADAAF9"/>
      </a:accent3>
      <a:accent4>
        <a:srgbClr val="000000"/>
      </a:accent4>
      <a:accent5>
        <a:srgbClr val="DAEDEF"/>
      </a:accent5>
      <a:accent6>
        <a:srgbClr val="2D2D8A"/>
      </a:accent6>
      <a:hlink>
        <a:srgbClr val="009999"/>
      </a:hlink>
      <a:folHlink>
        <a:srgbClr val="99CC00"/>
      </a:folHlink>
    </a:clrScheme>
    <a:fontScheme name="Blank">
      <a:majorFont>
        <a:latin typeface="Palatino"/>
        <a:ea typeface=""/>
        <a:cs typeface=""/>
      </a:majorFont>
      <a:minorFont>
        <a:latin typeface="Palatin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otalTime>7041</TotalTime>
  <Words>2840</Words>
  <Application>Microsoft Macintosh PowerPoint</Application>
  <PresentationFormat>On-screen Show (4:3)</PresentationFormat>
  <Paragraphs>433</Paragraphs>
  <Slides>46</Slides>
  <Notes>40</Notes>
  <HiddenSlides>1</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46</vt:i4>
      </vt:variant>
    </vt:vector>
  </HeadingPairs>
  <TitlesOfParts>
    <vt:vector size="57" baseType="lpstr">
      <vt:lpstr>Arial</vt:lpstr>
      <vt:lpstr>Corbel</vt:lpstr>
      <vt:lpstr>Palatino</vt:lpstr>
      <vt:lpstr>Times</vt:lpstr>
      <vt:lpstr>Times New Roman</vt:lpstr>
      <vt:lpstr>Wingdings</vt:lpstr>
      <vt:lpstr>Wingdings 2</vt:lpstr>
      <vt:lpstr>Wingdings 3</vt:lpstr>
      <vt:lpstr>Blank</vt:lpstr>
      <vt:lpstr>Module</vt:lpstr>
      <vt:lpstr>MSDraw.Drawing.8.2</vt:lpstr>
      <vt:lpstr>  Markov Disease State Modeling  Training in Clinical Research DCEA Lecture 5   UCSF Department of Epidemiology  and Biostatistics  Elliot Marseille   February 11, 2021</vt:lpstr>
      <vt:lpstr>Objectives:</vt:lpstr>
      <vt:lpstr>Background - 1</vt:lpstr>
      <vt:lpstr>Background - 2</vt:lpstr>
      <vt:lpstr>Outline of lecture</vt:lpstr>
      <vt:lpstr>1. What is in a Markov simulation?</vt:lpstr>
      <vt:lpstr>2. When should I do a Markov simulation? </vt:lpstr>
      <vt:lpstr>PowerPoint Presentation</vt:lpstr>
      <vt:lpstr>Course of HIV, impact of increased early HAART </vt:lpstr>
      <vt:lpstr>Diseases for which Markov may add little </vt:lpstr>
      <vt:lpstr>3. Steps in doing a Markov Quick Overview </vt:lpstr>
      <vt:lpstr>A. Structure </vt:lpstr>
      <vt:lpstr>Defining disease states- practical issues </vt:lpstr>
      <vt:lpstr>PowerPoint Presentation</vt:lpstr>
      <vt:lpstr>PowerPoint Presentation</vt:lpstr>
      <vt:lpstr>Portraying transitions </vt:lpstr>
      <vt:lpstr>Risk of progression (transition)</vt:lpstr>
      <vt:lpstr>Effectiveness of interventions </vt:lpstr>
      <vt:lpstr>Disease state outcomes </vt:lpstr>
      <vt:lpstr>Simulation structure </vt:lpstr>
      <vt:lpstr>Graphic techniques </vt:lpstr>
      <vt:lpstr>PowerPoint Presentation</vt:lpstr>
      <vt:lpstr>Multi-cycle bubble diagram  (Fig 1 Naimark) </vt:lpstr>
      <vt:lpstr>Cohort</vt:lpstr>
      <vt:lpstr>“Markov subtree”  (Naimark Fig 2) </vt:lpstr>
      <vt:lpstr>PowerPoint Presentation</vt:lpstr>
      <vt:lpstr>Transition matrix </vt:lpstr>
      <vt:lpstr>Multi-column table </vt:lpstr>
      <vt:lpstr>PowerPoint Presentation</vt:lpstr>
      <vt:lpstr>B. Data for transition probabilities </vt:lpstr>
      <vt:lpstr>PowerPoint Presentation</vt:lpstr>
      <vt:lpstr>C. Implement the model - overview</vt:lpstr>
      <vt:lpstr>Build the functional model </vt:lpstr>
      <vt:lpstr>Simple example </vt:lpstr>
      <vt:lpstr>PowerPoint Presentation</vt:lpstr>
      <vt:lpstr>Portraying one-time events </vt:lpstr>
      <vt:lpstr>Calibration </vt:lpstr>
      <vt:lpstr>Quality control/debugging </vt:lpstr>
      <vt:lpstr>PowerPoint Presentation</vt:lpstr>
      <vt:lpstr>PowerPoint Presentation</vt:lpstr>
      <vt:lpstr>PowerPoint Presentation</vt:lpstr>
      <vt:lpstr>Run simulations </vt:lpstr>
      <vt:lpstr>Reporting of results </vt:lpstr>
      <vt:lpstr>Summary of Markov modeling </vt:lpstr>
      <vt:lpstr>Good models should…</vt:lpstr>
      <vt:lpstr>Demonstration of Excel Markov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Technology Ramifications for Communication  (The INTERACTION Study)  “How Does the Presence of a Computer in the Medical Exam Room Impact Communication Between Patients and Clinicians?”</dc:title>
  <dc:creator>J Hsu</dc:creator>
  <cp:lastModifiedBy>Young, Albert</cp:lastModifiedBy>
  <cp:revision>302</cp:revision>
  <cp:lastPrinted>2014-02-13T18:47:44Z</cp:lastPrinted>
  <dcterms:created xsi:type="dcterms:W3CDTF">2002-03-27T08:04:10Z</dcterms:created>
  <dcterms:modified xsi:type="dcterms:W3CDTF">2020-12-29T23:56:23Z</dcterms:modified>
</cp:coreProperties>
</file>