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56" r:id="rId2"/>
    <p:sldId id="257" r:id="rId3"/>
    <p:sldId id="259" r:id="rId4"/>
    <p:sldId id="260" r:id="rId5"/>
    <p:sldId id="261" r:id="rId6"/>
    <p:sldId id="262" r:id="rId7"/>
    <p:sldId id="263" r:id="rId8"/>
    <p:sldId id="264" r:id="rId9"/>
    <p:sldId id="297" r:id="rId10"/>
    <p:sldId id="298" r:id="rId11"/>
    <p:sldId id="265" r:id="rId12"/>
    <p:sldId id="266" r:id="rId13"/>
    <p:sldId id="267" r:id="rId14"/>
    <p:sldId id="268" r:id="rId15"/>
    <p:sldId id="269" r:id="rId16"/>
    <p:sldId id="270" r:id="rId17"/>
    <p:sldId id="271" r:id="rId18"/>
    <p:sldId id="272" r:id="rId19"/>
    <p:sldId id="304" r:id="rId20"/>
    <p:sldId id="305" r:id="rId21"/>
    <p:sldId id="306" r:id="rId22"/>
    <p:sldId id="307" r:id="rId23"/>
    <p:sldId id="308" r:id="rId24"/>
    <p:sldId id="309" r:id="rId25"/>
    <p:sldId id="310" r:id="rId26"/>
    <p:sldId id="273" r:id="rId27"/>
    <p:sldId id="274" r:id="rId28"/>
    <p:sldId id="340" r:id="rId29"/>
    <p:sldId id="301" r:id="rId30"/>
    <p:sldId id="299" r:id="rId31"/>
    <p:sldId id="300" r:id="rId32"/>
    <p:sldId id="302" r:id="rId33"/>
    <p:sldId id="314" r:id="rId34"/>
    <p:sldId id="277" r:id="rId35"/>
    <p:sldId id="317" r:id="rId36"/>
    <p:sldId id="330" r:id="rId37"/>
    <p:sldId id="331" r:id="rId38"/>
    <p:sldId id="278" r:id="rId39"/>
    <p:sldId id="285" r:id="rId40"/>
    <p:sldId id="289" r:id="rId41"/>
    <p:sldId id="290" r:id="rId42"/>
    <p:sldId id="291" r:id="rId43"/>
    <p:sldId id="292" r:id="rId44"/>
    <p:sldId id="294" r:id="rId45"/>
    <p:sldId id="295" r:id="rId46"/>
    <p:sldId id="296" r:id="rId47"/>
    <p:sldId id="280" r:id="rId48"/>
    <p:sldId id="318" r:id="rId49"/>
    <p:sldId id="319" r:id="rId50"/>
    <p:sldId id="283" r:id="rId51"/>
    <p:sldId id="320" r:id="rId52"/>
    <p:sldId id="321" r:id="rId53"/>
    <p:sldId id="286" r:id="rId54"/>
    <p:sldId id="328" r:id="rId55"/>
    <p:sldId id="326" r:id="rId56"/>
    <p:sldId id="327" r:id="rId57"/>
    <p:sldId id="341" r:id="rId58"/>
    <p:sldId id="342" r:id="rId59"/>
    <p:sldId id="325" r:id="rId60"/>
    <p:sldId id="322" r:id="rId61"/>
    <p:sldId id="329" r:id="rId62"/>
    <p:sldId id="332" r:id="rId63"/>
    <p:sldId id="333" r:id="rId64"/>
    <p:sldId id="334" r:id="rId65"/>
    <p:sldId id="335" r:id="rId66"/>
    <p:sldId id="311" r:id="rId67"/>
    <p:sldId id="336" r:id="rId68"/>
    <p:sldId id="337" r:id="rId69"/>
    <p:sldId id="338" r:id="rId70"/>
    <p:sldId id="312" r:id="rId71"/>
    <p:sldId id="344"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p:scale>
          <a:sx n="72" d="100"/>
          <a:sy n="72" d="100"/>
        </p:scale>
        <p:origin x="-85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1261E-FCE5-4FA5-975A-39898FC9178B}" type="datetimeFigureOut">
              <a:rPr lang="en-US" smtClean="0"/>
              <a:t>8/11/2016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A2621-8309-4616-832C-75EFF09F3F8D}" type="slidenum">
              <a:rPr lang="en-US" smtClean="0"/>
              <a:t>‹#›</a:t>
            </a:fld>
            <a:endParaRPr lang="en-US"/>
          </a:p>
        </p:txBody>
      </p:sp>
    </p:spTree>
    <p:extLst>
      <p:ext uri="{BB962C8B-B14F-4D97-AF65-F5344CB8AC3E}">
        <p14:creationId xmlns:p14="http://schemas.microsoft.com/office/powerpoint/2010/main" val="316151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pPr eaLnBrk="1" hangingPunct="1"/>
            <a:r>
              <a:rPr lang="en-US" smtClean="0">
                <a:latin typeface="Arial" pitchFamily="34" charset="0"/>
              </a:rPr>
              <a:t>This is a big deal.  These cohort studies have been the scientific engine that has driven a lot of the new knowledge generation over the years, and scaling back support could really hamper progress in our field.  We need to figure out ways to do the same type of research for less money.</a:t>
            </a:r>
          </a:p>
        </p:txBody>
      </p:sp>
      <p:sp>
        <p:nvSpPr>
          <p:cNvPr id="91140" name="Slide Number Placeholder 3"/>
          <p:cNvSpPr>
            <a:spLocks noGrp="1"/>
          </p:cNvSpPr>
          <p:nvPr>
            <p:ph type="sldNum" sz="quarter" idx="5"/>
          </p:nvPr>
        </p:nvSpPr>
        <p:spPr>
          <a:noFill/>
          <a:ln>
            <a:miter lim="800000"/>
            <a:headEnd/>
            <a:tailEnd/>
          </a:ln>
        </p:spPr>
        <p:txBody>
          <a:bodyPr/>
          <a:lstStyle/>
          <a:p>
            <a:fld id="{2421C94C-AD60-4CB8-AB90-E63586694A3C}" type="slidenum">
              <a:rPr lang="en-US" altLang="en-US" smtClean="0">
                <a:latin typeface="Arial" pitchFamily="34" charset="0"/>
              </a:rPr>
              <a:pPr/>
              <a:t>4</a:t>
            </a:fld>
            <a:endParaRPr lang="en-US" altLang="en-US" smtClean="0">
              <a:latin typeface="Arial" pitchFamily="34" charset="0"/>
            </a:endParaRPr>
          </a:p>
        </p:txBody>
      </p:sp>
    </p:spTree>
    <p:extLst>
      <p:ext uri="{BB962C8B-B14F-4D97-AF65-F5344CB8AC3E}">
        <p14:creationId xmlns:p14="http://schemas.microsoft.com/office/powerpoint/2010/main" val="411530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0" name="Shape 170"/>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24</a:t>
            </a:fld>
            <a:endParaRPr lang="en-US"/>
          </a:p>
        </p:txBody>
      </p:sp>
    </p:spTree>
    <p:extLst>
      <p:ext uri="{BB962C8B-B14F-4D97-AF65-F5344CB8AC3E}">
        <p14:creationId xmlns:p14="http://schemas.microsoft.com/office/powerpoint/2010/main" val="323475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696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28</a:t>
            </a:fld>
            <a:endParaRPr lang="en-US"/>
          </a:p>
        </p:txBody>
      </p:sp>
    </p:spTree>
    <p:extLst>
      <p:ext uri="{BB962C8B-B14F-4D97-AF65-F5344CB8AC3E}">
        <p14:creationId xmlns:p14="http://schemas.microsoft.com/office/powerpoint/2010/main" val="382899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14DC1-C6C7-4317-8589-FB77295DC2F2}" type="slidenum">
              <a:rPr lang="en-US" smtClean="0"/>
              <a:pPr/>
              <a:t>66</a:t>
            </a:fld>
            <a:endParaRPr lang="en-US"/>
          </a:p>
        </p:txBody>
      </p:sp>
    </p:spTree>
    <p:extLst>
      <p:ext uri="{BB962C8B-B14F-4D97-AF65-F5344CB8AC3E}">
        <p14:creationId xmlns:p14="http://schemas.microsoft.com/office/powerpoint/2010/main" val="328519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81F37A-EFEB-4B0E-A529-19595C50EECA}" type="slidenum">
              <a:rPr lang="en-US" smtClean="0"/>
              <a:pPr>
                <a:defRPr/>
              </a:pPr>
              <a:t>68</a:t>
            </a:fld>
            <a:endParaRPr lang="en-US"/>
          </a:p>
        </p:txBody>
      </p:sp>
    </p:spTree>
    <p:extLst>
      <p:ext uri="{BB962C8B-B14F-4D97-AF65-F5344CB8AC3E}">
        <p14:creationId xmlns:p14="http://schemas.microsoft.com/office/powerpoint/2010/main" val="342495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81F37A-EFEB-4B0E-A529-19595C50EECA}" type="slidenum">
              <a:rPr lang="en-US" smtClean="0"/>
              <a:pPr>
                <a:defRPr/>
              </a:pPr>
              <a:t>69</a:t>
            </a:fld>
            <a:endParaRPr lang="en-US"/>
          </a:p>
        </p:txBody>
      </p:sp>
    </p:spTree>
    <p:extLst>
      <p:ext uri="{BB962C8B-B14F-4D97-AF65-F5344CB8AC3E}">
        <p14:creationId xmlns:p14="http://schemas.microsoft.com/office/powerpoint/2010/main" val="419838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7D9D5E50-8525-4B39-B425-BBB5E8504748}" type="slidenum">
              <a:rPr lang="en-US" altLang="en-US" smtClean="0">
                <a:latin typeface="Arial" pitchFamily="34" charset="0"/>
              </a:rPr>
              <a:pPr/>
              <a:t>11</a:t>
            </a:fld>
            <a:endParaRPr lang="en-US" alt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latin typeface="Arial" pitchFamily="34" charset="0"/>
              </a:rPr>
              <a:t>Are eCohorts the answer?  Can we </a:t>
            </a:r>
          </a:p>
        </p:txBody>
      </p:sp>
    </p:spTree>
    <p:extLst>
      <p:ext uri="{BB962C8B-B14F-4D97-AF65-F5344CB8AC3E}">
        <p14:creationId xmlns:p14="http://schemas.microsoft.com/office/powerpoint/2010/main" val="408206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3A4049C8-861D-40AF-A370-C27B9F156295}" type="slidenum">
              <a:rPr lang="en-US" altLang="en-US" smtClean="0">
                <a:latin typeface="Arial" pitchFamily="34" charset="0"/>
              </a:rPr>
              <a:pPr/>
              <a:t>12</a:t>
            </a:fld>
            <a:endParaRPr lang="en-US" altLang="en-US"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latin typeface="Arial" pitchFamily="34" charset="0"/>
              </a:rPr>
              <a:t>Are eCohorts the answer?  Can we </a:t>
            </a:r>
          </a:p>
        </p:txBody>
      </p:sp>
    </p:spTree>
    <p:extLst>
      <p:ext uri="{BB962C8B-B14F-4D97-AF65-F5344CB8AC3E}">
        <p14:creationId xmlns:p14="http://schemas.microsoft.com/office/powerpoint/2010/main" val="114658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smtClean="0">
                <a:latin typeface="Arial" pitchFamily="34" charset="0"/>
              </a:rPr>
              <a:t>That was our motivation for launching the Health eHeart Study, and I think it remains a compelling vision.</a:t>
            </a:r>
          </a:p>
        </p:txBody>
      </p:sp>
      <p:sp>
        <p:nvSpPr>
          <p:cNvPr id="94212" name="Slide Number Placeholder 3"/>
          <p:cNvSpPr>
            <a:spLocks noGrp="1"/>
          </p:cNvSpPr>
          <p:nvPr>
            <p:ph type="sldNum" sz="quarter" idx="5"/>
          </p:nvPr>
        </p:nvSpPr>
        <p:spPr>
          <a:noFill/>
          <a:ln>
            <a:miter lim="800000"/>
            <a:headEnd/>
            <a:tailEnd/>
          </a:ln>
        </p:spPr>
        <p:txBody>
          <a:bodyPr/>
          <a:lstStyle/>
          <a:p>
            <a:fld id="{CEF6197D-2CC6-4A96-8221-713A1DB33247}" type="slidenum">
              <a:rPr lang="en-US" altLang="en-US" smtClean="0">
                <a:latin typeface="Arial" pitchFamily="34" charset="0"/>
              </a:rPr>
              <a:pPr/>
              <a:t>13</a:t>
            </a:fld>
            <a:endParaRPr lang="en-US" altLang="en-US" smtClean="0">
              <a:latin typeface="Arial" pitchFamily="34" charset="0"/>
            </a:endParaRPr>
          </a:p>
        </p:txBody>
      </p:sp>
    </p:spTree>
    <p:extLst>
      <p:ext uri="{BB962C8B-B14F-4D97-AF65-F5344CB8AC3E}">
        <p14:creationId xmlns:p14="http://schemas.microsoft.com/office/powerpoint/2010/main" val="403254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34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43" name="Shape 14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20</a:t>
            </a:fld>
            <a:endParaRPr lang="en-US"/>
          </a:p>
        </p:txBody>
      </p:sp>
    </p:spTree>
    <p:extLst>
      <p:ext uri="{BB962C8B-B14F-4D97-AF65-F5344CB8AC3E}">
        <p14:creationId xmlns:p14="http://schemas.microsoft.com/office/powerpoint/2010/main" val="207784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36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060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934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94D807-E78A-4CFF-8EEF-9BA52FBFC84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277257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4D807-E78A-4CFF-8EEF-9BA52FBFC84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1061114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4D807-E78A-4CFF-8EEF-9BA52FBFC84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323627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94D807-E78A-4CFF-8EEF-9BA52FBFC84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97943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4D807-E78A-4CFF-8EEF-9BA52FBFC840}"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211578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4D807-E78A-4CFF-8EEF-9BA52FBFC840}"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422486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94D807-E78A-4CFF-8EEF-9BA52FBFC840}"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163000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94D807-E78A-4CFF-8EEF-9BA52FBFC840}"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398066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4D807-E78A-4CFF-8EEF-9BA52FBFC840}"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73353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4D807-E78A-4CFF-8EEF-9BA52FBFC840}"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1107696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4D807-E78A-4CFF-8EEF-9BA52FBFC840}"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8E5BC7-2383-4E98-97D7-B115801884AC}" type="slidenum">
              <a:rPr lang="en-US" smtClean="0"/>
              <a:t>‹#›</a:t>
            </a:fld>
            <a:endParaRPr lang="en-US"/>
          </a:p>
        </p:txBody>
      </p:sp>
    </p:spTree>
    <p:extLst>
      <p:ext uri="{BB962C8B-B14F-4D97-AF65-F5344CB8AC3E}">
        <p14:creationId xmlns:p14="http://schemas.microsoft.com/office/powerpoint/2010/main" val="184991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4D807-E78A-4CFF-8EEF-9BA52FBFC840}" type="datetimeFigureOut">
              <a:rPr lang="en-US" smtClean="0"/>
              <a:t>8/11/2016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E5BC7-2383-4E98-97D7-B115801884AC}" type="slidenum">
              <a:rPr lang="en-US" smtClean="0"/>
              <a:t>‹#›</a:t>
            </a:fld>
            <a:endParaRPr lang="en-US"/>
          </a:p>
        </p:txBody>
      </p:sp>
    </p:spTree>
    <p:extLst>
      <p:ext uri="{BB962C8B-B14F-4D97-AF65-F5344CB8AC3E}">
        <p14:creationId xmlns:p14="http://schemas.microsoft.com/office/powerpoint/2010/main" val="2603178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dropbox.com/s/0ub4i8bglkcyxlx/mCerebrum-captions.mp4?dl=0"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dropbox.com/s/0ub4i8bglkcyxlx/mCerebrum-captions.mp4?dl=0"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openmhealth.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park.apache.org/" TargetMode="External"/><Relationship Id="rId2" Type="http://schemas.openxmlformats.org/officeDocument/2006/relationships/hyperlink" Target="https://aws.amazon.com/redshift/"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nih.gov/precision-medicine-initiative-cohort-progra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sz="7200" dirty="0" smtClean="0"/>
              <a:t>Digital Health</a:t>
            </a:r>
            <a:br>
              <a:rPr lang="en-US" sz="7200" dirty="0" smtClean="0"/>
            </a:br>
            <a:r>
              <a:rPr lang="en-US" sz="4400" dirty="0" smtClean="0"/>
              <a:t>Opportunities and Challenges</a:t>
            </a:r>
            <a:endParaRPr lang="en-US" sz="4800" dirty="0"/>
          </a:p>
        </p:txBody>
      </p:sp>
      <p:sp>
        <p:nvSpPr>
          <p:cNvPr id="3" name="Subtitle 2"/>
          <p:cNvSpPr>
            <a:spLocks noGrp="1"/>
          </p:cNvSpPr>
          <p:nvPr>
            <p:ph type="subTitle" idx="1"/>
          </p:nvPr>
        </p:nvSpPr>
        <p:spPr>
          <a:xfrm>
            <a:off x="1143000" y="4269695"/>
            <a:ext cx="6858000" cy="1655762"/>
          </a:xfrm>
        </p:spPr>
        <p:txBody>
          <a:bodyPr>
            <a:normAutofit/>
          </a:bodyPr>
          <a:lstStyle/>
          <a:p>
            <a:r>
              <a:rPr lang="en-US" sz="2800" dirty="0" smtClean="0"/>
              <a:t>Big Data Course 2016</a:t>
            </a:r>
            <a:r>
              <a:rPr lang="en-US" sz="2000" dirty="0" smtClean="0"/>
              <a:t> </a:t>
            </a:r>
          </a:p>
          <a:p>
            <a:r>
              <a:rPr lang="en-US" sz="2000" dirty="0" smtClean="0"/>
              <a:t>Mark J. Pletcher, MD MPH</a:t>
            </a:r>
          </a:p>
          <a:p>
            <a:r>
              <a:rPr lang="en-US" sz="2000" dirty="0" smtClean="0"/>
              <a:t>Department of Epidemiology and Biostatistics</a:t>
            </a:r>
          </a:p>
          <a:p>
            <a:endParaRPr lang="en-US" sz="2000" dirty="0"/>
          </a:p>
        </p:txBody>
      </p:sp>
    </p:spTree>
    <p:extLst>
      <p:ext uri="{BB962C8B-B14F-4D97-AF65-F5344CB8AC3E}">
        <p14:creationId xmlns:p14="http://schemas.microsoft.com/office/powerpoint/2010/main" val="16552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Question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Can </a:t>
            </a:r>
            <a:r>
              <a:rPr lang="en-US" sz="3600" dirty="0"/>
              <a:t>we use emerging technology to improve health</a:t>
            </a:r>
            <a:r>
              <a:rPr lang="en-US" sz="3600" dirty="0" smtClean="0"/>
              <a:t>?</a:t>
            </a:r>
          </a:p>
          <a:p>
            <a:r>
              <a:rPr lang="en-US" sz="3600" dirty="0" smtClean="0"/>
              <a:t>3 Mechanisms:</a:t>
            </a:r>
          </a:p>
          <a:p>
            <a:pPr lvl="1">
              <a:buFont typeface="Wingdings" panose="05000000000000000000" pitchFamily="2" charset="2"/>
              <a:buChar char="§"/>
            </a:pPr>
            <a:r>
              <a:rPr lang="en-US" sz="2800" dirty="0" smtClean="0"/>
              <a:t>Do </a:t>
            </a:r>
            <a:r>
              <a:rPr lang="en-US" sz="2800" dirty="0"/>
              <a:t>research more </a:t>
            </a:r>
            <a:r>
              <a:rPr lang="en-US" sz="2800" dirty="0" smtClean="0"/>
              <a:t>efficiency</a:t>
            </a:r>
          </a:p>
          <a:p>
            <a:pPr lvl="1">
              <a:buFont typeface="Wingdings" panose="05000000000000000000" pitchFamily="2" charset="2"/>
              <a:buChar char="§"/>
            </a:pPr>
            <a:r>
              <a:rPr lang="en-US" sz="2800" dirty="0" smtClean="0"/>
              <a:t>Collect </a:t>
            </a:r>
            <a:r>
              <a:rPr lang="en-US" sz="2800" dirty="0"/>
              <a:t>new types of </a:t>
            </a:r>
            <a:r>
              <a:rPr lang="en-US" sz="2800" dirty="0" smtClean="0"/>
              <a:t>measurements</a:t>
            </a:r>
          </a:p>
          <a:p>
            <a:pPr lvl="1">
              <a:buFont typeface="Wingdings" panose="05000000000000000000" pitchFamily="2" charset="2"/>
              <a:buChar char="§"/>
            </a:pPr>
            <a:r>
              <a:rPr lang="en-US" sz="2800" dirty="0" smtClean="0"/>
              <a:t>Design </a:t>
            </a:r>
            <a:r>
              <a:rPr lang="en-US" sz="2800" dirty="0"/>
              <a:t>and test new </a:t>
            </a:r>
            <a:r>
              <a:rPr lang="en-US" sz="2800" dirty="0" smtClean="0"/>
              <a:t>types of interventions</a:t>
            </a:r>
            <a:endParaRPr lang="en-US" sz="2800" dirty="0"/>
          </a:p>
          <a:p>
            <a:endParaRPr lang="en-US" dirty="0" smtClean="0"/>
          </a:p>
        </p:txBody>
      </p:sp>
    </p:spTree>
    <p:extLst>
      <p:ext uri="{BB962C8B-B14F-4D97-AF65-F5344CB8AC3E}">
        <p14:creationId xmlns:p14="http://schemas.microsoft.com/office/powerpoint/2010/main" val="370484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dirty="0" smtClean="0"/>
              <a:t>The “</a:t>
            </a:r>
            <a:r>
              <a:rPr lang="en-US" altLang="en-US" dirty="0" err="1" smtClean="0"/>
              <a:t>eCohort</a:t>
            </a:r>
            <a:r>
              <a:rPr lang="en-US" altLang="en-US" dirty="0" smtClean="0"/>
              <a:t>” Concept</a:t>
            </a:r>
          </a:p>
        </p:txBody>
      </p:sp>
      <p:sp>
        <p:nvSpPr>
          <p:cNvPr id="11267" name="Rectangle 3"/>
          <p:cNvSpPr>
            <a:spLocks noGrp="1" noChangeArrowheads="1"/>
          </p:cNvSpPr>
          <p:nvPr>
            <p:ph type="body" idx="1"/>
          </p:nvPr>
        </p:nvSpPr>
        <p:spPr/>
        <p:txBody>
          <a:bodyPr/>
          <a:lstStyle/>
          <a:p>
            <a:pPr eaLnBrk="1" hangingPunct="1">
              <a:lnSpc>
                <a:spcPct val="90000"/>
              </a:lnSpc>
            </a:pPr>
            <a:r>
              <a:rPr lang="en-US" altLang="en-US" dirty="0" err="1" smtClean="0"/>
              <a:t>eCohort</a:t>
            </a:r>
            <a:r>
              <a:rPr lang="en-US" altLang="en-US" dirty="0" smtClean="0"/>
              <a:t> ~= Electronic Cohort Study</a:t>
            </a:r>
          </a:p>
          <a:p>
            <a:pPr lvl="1" eaLnBrk="1" hangingPunct="1">
              <a:lnSpc>
                <a:spcPct val="90000"/>
              </a:lnSpc>
            </a:pPr>
            <a:r>
              <a:rPr lang="en-US" altLang="en-US" dirty="0" smtClean="0"/>
              <a:t>Approach, consent, enroll over the internet</a:t>
            </a:r>
          </a:p>
          <a:p>
            <a:pPr lvl="1" eaLnBrk="1" hangingPunct="1">
              <a:lnSpc>
                <a:spcPct val="90000"/>
              </a:lnSpc>
            </a:pPr>
            <a:r>
              <a:rPr lang="en-US" altLang="en-US" dirty="0" smtClean="0"/>
              <a:t>Use online surveys for self-reported data</a:t>
            </a:r>
          </a:p>
          <a:p>
            <a:pPr lvl="1" eaLnBrk="1" hangingPunct="1">
              <a:lnSpc>
                <a:spcPct val="90000"/>
              </a:lnSpc>
            </a:pPr>
            <a:r>
              <a:rPr lang="en-US" altLang="en-US" dirty="0" smtClean="0"/>
              <a:t>Use electronic health records for health measurements and outcomes</a:t>
            </a:r>
          </a:p>
          <a:p>
            <a:pPr lvl="1" eaLnBrk="1" hangingPunct="1">
              <a:lnSpc>
                <a:spcPct val="90000"/>
              </a:lnSpc>
            </a:pPr>
            <a:r>
              <a:rPr lang="en-US" altLang="en-US" dirty="0" smtClean="0"/>
              <a:t>Use sensors to collect and transmit real-time/real-life data</a:t>
            </a:r>
          </a:p>
          <a:p>
            <a:pPr lvl="1" eaLnBrk="1" hangingPunct="1">
              <a:lnSpc>
                <a:spcPct val="90000"/>
              </a:lnSpc>
            </a:pPr>
            <a:r>
              <a:rPr lang="en-US" altLang="en-US" dirty="0" smtClean="0"/>
              <a:t>Use online social networks to collect social data, engage </a:t>
            </a:r>
            <a:r>
              <a:rPr lang="en-US" altLang="en-US" dirty="0" err="1" smtClean="0"/>
              <a:t>ppts</a:t>
            </a:r>
            <a:r>
              <a:rPr lang="en-US" altLang="en-US" dirty="0" smtClean="0"/>
              <a:t>, deliver interventions</a:t>
            </a:r>
          </a:p>
        </p:txBody>
      </p:sp>
    </p:spTree>
    <p:extLst>
      <p:ext uri="{BB962C8B-B14F-4D97-AF65-F5344CB8AC3E}">
        <p14:creationId xmlns:p14="http://schemas.microsoft.com/office/powerpoint/2010/main" val="3362611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The “</a:t>
            </a:r>
            <a:r>
              <a:rPr lang="en-US" altLang="en-US" dirty="0" err="1"/>
              <a:t>eCohort</a:t>
            </a:r>
            <a:r>
              <a:rPr lang="en-US" altLang="en-US" dirty="0"/>
              <a:t>” Concept</a:t>
            </a:r>
            <a:endParaRPr lang="en-US" altLang="en-US" dirty="0" smtClean="0"/>
          </a:p>
        </p:txBody>
      </p:sp>
      <p:sp>
        <p:nvSpPr>
          <p:cNvPr id="12291" name="Rectangle 3"/>
          <p:cNvSpPr>
            <a:spLocks noGrp="1" noChangeArrowheads="1"/>
          </p:cNvSpPr>
          <p:nvPr>
            <p:ph type="body" idx="1"/>
          </p:nvPr>
        </p:nvSpPr>
        <p:spPr/>
        <p:txBody>
          <a:bodyPr/>
          <a:lstStyle/>
          <a:p>
            <a:pPr eaLnBrk="1" hangingPunct="1">
              <a:lnSpc>
                <a:spcPct val="90000"/>
              </a:lnSpc>
            </a:pPr>
            <a:r>
              <a:rPr lang="en-US" altLang="en-US" smtClean="0"/>
              <a:t>eCohort ~= Electronic Cohort Study</a:t>
            </a:r>
          </a:p>
          <a:p>
            <a:pPr lvl="1" eaLnBrk="1" hangingPunct="1">
              <a:lnSpc>
                <a:spcPct val="90000"/>
              </a:lnSpc>
            </a:pPr>
            <a:r>
              <a:rPr lang="en-US" altLang="en-US" smtClean="0"/>
              <a:t>Approach, consent, enroll over the internet</a:t>
            </a:r>
          </a:p>
          <a:p>
            <a:pPr lvl="1" eaLnBrk="1" hangingPunct="1">
              <a:lnSpc>
                <a:spcPct val="90000"/>
              </a:lnSpc>
            </a:pPr>
            <a:r>
              <a:rPr lang="en-US" altLang="en-US" smtClean="0"/>
              <a:t>Use online surveys for self-reported data</a:t>
            </a:r>
          </a:p>
          <a:p>
            <a:pPr lvl="1" eaLnBrk="1" hangingPunct="1">
              <a:lnSpc>
                <a:spcPct val="90000"/>
              </a:lnSpc>
            </a:pPr>
            <a:r>
              <a:rPr lang="en-US" altLang="en-US" smtClean="0"/>
              <a:t>Use electronic health records for health measurements and outcomes</a:t>
            </a:r>
          </a:p>
          <a:p>
            <a:pPr lvl="1" eaLnBrk="1" hangingPunct="1">
              <a:lnSpc>
                <a:spcPct val="90000"/>
              </a:lnSpc>
            </a:pPr>
            <a:r>
              <a:rPr lang="en-US" altLang="en-US" smtClean="0"/>
              <a:t>Use sensors to collect and transmit real-time/real-life data</a:t>
            </a:r>
          </a:p>
          <a:p>
            <a:pPr lvl="1" eaLnBrk="1" hangingPunct="1">
              <a:lnSpc>
                <a:spcPct val="90000"/>
              </a:lnSpc>
            </a:pPr>
            <a:r>
              <a:rPr lang="en-US" altLang="en-US" smtClean="0"/>
              <a:t>Use online social networks to collect social data, engage ppts, deliver interventions</a:t>
            </a:r>
          </a:p>
        </p:txBody>
      </p:sp>
      <p:sp>
        <p:nvSpPr>
          <p:cNvPr id="12292" name="Text Box 4"/>
          <p:cNvSpPr txBox="1">
            <a:spLocks noChangeArrowheads="1"/>
          </p:cNvSpPr>
          <p:nvPr/>
        </p:nvSpPr>
        <p:spPr bwMode="auto">
          <a:xfrm>
            <a:off x="1600200" y="2819400"/>
            <a:ext cx="5334000" cy="1736725"/>
          </a:xfrm>
          <a:prstGeom prst="rect">
            <a:avLst/>
          </a:prstGeom>
          <a:solidFill>
            <a:schemeClr val="bg1"/>
          </a:solidFill>
          <a:ln w="9525">
            <a:noFill/>
            <a:miter lim="800000"/>
            <a:headEnd/>
            <a:tailEnd/>
          </a:ln>
        </p:spPr>
        <p:txBody>
          <a:bodyPr>
            <a:spAutoFit/>
          </a:bodyPr>
          <a:lstStyle/>
          <a:p>
            <a:pPr>
              <a:spcBef>
                <a:spcPct val="50000"/>
              </a:spcBef>
            </a:pPr>
            <a:r>
              <a:rPr lang="en-US" altLang="en-US" sz="5400">
                <a:solidFill>
                  <a:srgbClr val="FF0000"/>
                </a:solidFill>
              </a:rPr>
              <a:t>Cheaper, faster, easier, better?</a:t>
            </a:r>
          </a:p>
        </p:txBody>
      </p:sp>
    </p:spTree>
    <p:extLst>
      <p:ext uri="{BB962C8B-B14F-4D97-AF65-F5344CB8AC3E}">
        <p14:creationId xmlns:p14="http://schemas.microsoft.com/office/powerpoint/2010/main" val="1331056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107"/>
          <p:cNvPicPr preferRelativeResize="0"/>
          <p:nvPr/>
        </p:nvPicPr>
        <p:blipFill rotWithShape="1">
          <a:blip r:embed="rId3">
            <a:alphaModFix/>
          </a:blip>
          <a:srcRect/>
          <a:stretch/>
        </p:blipFill>
        <p:spPr>
          <a:xfrm>
            <a:off x="0" y="1906480"/>
            <a:ext cx="9084000" cy="2059199"/>
          </a:xfrm>
          <a:prstGeom prst="rect">
            <a:avLst/>
          </a:prstGeom>
          <a:noFill/>
          <a:ln>
            <a:noFill/>
          </a:ln>
        </p:spPr>
      </p:pic>
    </p:spTree>
    <p:extLst>
      <p:ext uri="{BB962C8B-B14F-4D97-AF65-F5344CB8AC3E}">
        <p14:creationId xmlns:p14="http://schemas.microsoft.com/office/powerpoint/2010/main" val="142575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Health </a:t>
            </a:r>
            <a:r>
              <a:rPr lang="en-US" dirty="0" err="1" smtClean="0"/>
              <a:t>eHeart</a:t>
            </a:r>
            <a:r>
              <a:rPr lang="en-US" dirty="0" smtClean="0"/>
              <a:t> Study</a:t>
            </a:r>
            <a:endParaRPr lang="en-US" dirty="0"/>
          </a:p>
        </p:txBody>
      </p:sp>
      <p:sp>
        <p:nvSpPr>
          <p:cNvPr id="3" name="Content Placeholder 2"/>
          <p:cNvSpPr>
            <a:spLocks noGrp="1"/>
          </p:cNvSpPr>
          <p:nvPr>
            <p:ph idx="1"/>
          </p:nvPr>
        </p:nvSpPr>
        <p:spPr/>
        <p:txBody>
          <a:bodyPr>
            <a:normAutofit/>
          </a:bodyPr>
          <a:lstStyle/>
          <a:p>
            <a:r>
              <a:rPr lang="en-US" dirty="0" smtClean="0"/>
              <a:t>Overarching Goal:</a:t>
            </a:r>
          </a:p>
          <a:p>
            <a:pPr lvl="1"/>
            <a:r>
              <a:rPr lang="en-US" dirty="0" smtClean="0"/>
              <a:t>Do research that improves cardiovascular health</a:t>
            </a:r>
          </a:p>
          <a:p>
            <a:pPr lvl="1"/>
            <a:endParaRPr lang="en-US" dirty="0" smtClean="0"/>
          </a:p>
          <a:p>
            <a:r>
              <a:rPr lang="en-US" dirty="0" smtClean="0"/>
              <a:t>Approach:</a:t>
            </a:r>
            <a:endParaRPr lang="en-US" dirty="0"/>
          </a:p>
          <a:p>
            <a:pPr lvl="1"/>
            <a:r>
              <a:rPr lang="en-US" dirty="0" smtClean="0"/>
              <a:t>Collect “big data”</a:t>
            </a:r>
          </a:p>
          <a:p>
            <a:pPr lvl="1"/>
            <a:r>
              <a:rPr lang="en-US" dirty="0" smtClean="0"/>
              <a:t>Keep marginal costs low</a:t>
            </a:r>
          </a:p>
          <a:p>
            <a:pPr lvl="1"/>
            <a:r>
              <a:rPr lang="en-US" dirty="0" smtClean="0"/>
              <a:t>Support ancillary studies, including RCTs</a:t>
            </a:r>
          </a:p>
          <a:p>
            <a:pPr lvl="1"/>
            <a:endParaRPr lang="en-US" dirty="0" smtClean="0"/>
          </a:p>
        </p:txBody>
      </p:sp>
    </p:spTree>
    <p:extLst>
      <p:ext uri="{BB962C8B-B14F-4D97-AF65-F5344CB8AC3E}">
        <p14:creationId xmlns:p14="http://schemas.microsoft.com/office/powerpoint/2010/main" val="319835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Health eHeart Study</a:t>
            </a:r>
          </a:p>
        </p:txBody>
      </p:sp>
      <p:sp>
        <p:nvSpPr>
          <p:cNvPr id="3" name="Content Placeholder 2"/>
          <p:cNvSpPr>
            <a:spLocks noGrp="1"/>
          </p:cNvSpPr>
          <p:nvPr>
            <p:ph idx="1"/>
          </p:nvPr>
        </p:nvSpPr>
        <p:spPr/>
        <p:txBody>
          <a:bodyPr/>
          <a:lstStyle/>
          <a:p>
            <a:r>
              <a:rPr lang="en-US" dirty="0" smtClean="0"/>
              <a:t>Team</a:t>
            </a:r>
          </a:p>
          <a:p>
            <a:pPr lvl="1"/>
            <a:r>
              <a:rPr lang="en-US" dirty="0" smtClean="0"/>
              <a:t>PIs: Me, Jeff Olgin, Greg Marcus</a:t>
            </a:r>
          </a:p>
          <a:p>
            <a:pPr lvl="1"/>
            <a:r>
              <a:rPr lang="en-US" dirty="0" smtClean="0"/>
              <a:t>Study staff led by Carol Maguire</a:t>
            </a:r>
          </a:p>
          <a:p>
            <a:pPr lvl="1"/>
            <a:r>
              <a:rPr lang="en-US" dirty="0" smtClean="0"/>
              <a:t>Cathy </a:t>
            </a:r>
            <a:r>
              <a:rPr lang="en-US" dirty="0" err="1" smtClean="0"/>
              <a:t>Stolitska</a:t>
            </a:r>
            <a:r>
              <a:rPr lang="en-US" dirty="0" smtClean="0"/>
              <a:t>, Madelaine Faulkner, Todd Parsnick, David Wen, Madelena Ng, other programmers, coordinators, and collaborating investigators and trainees</a:t>
            </a:r>
          </a:p>
          <a:p>
            <a:pPr lvl="1"/>
            <a:endParaRPr lang="en-US" dirty="0" smtClean="0"/>
          </a:p>
        </p:txBody>
      </p:sp>
    </p:spTree>
    <p:extLst>
      <p:ext uri="{BB962C8B-B14F-4D97-AF65-F5344CB8AC3E}">
        <p14:creationId xmlns:p14="http://schemas.microsoft.com/office/powerpoint/2010/main" val="290105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t>
            </a:r>
            <a:r>
              <a:rPr lang="en-US" dirty="0" err="1" smtClean="0"/>
              <a:t>eHeart</a:t>
            </a:r>
            <a:r>
              <a:rPr lang="en-US" dirty="0" smtClean="0"/>
              <a:t> Study</a:t>
            </a:r>
            <a:endParaRPr lang="en-US" dirty="0"/>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8715654"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3464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9538" y="196850"/>
            <a:ext cx="8924925" cy="6469063"/>
          </a:xfrm>
          <a:prstGeom prst="rect">
            <a:avLst/>
          </a:prstGeom>
          <a:noFill/>
          <a:ln w="9525">
            <a:noFill/>
            <a:miter lim="800000"/>
            <a:headEnd/>
            <a:tailEnd/>
          </a:ln>
          <a:effectLst/>
        </p:spPr>
      </p:pic>
    </p:spTree>
    <p:extLst>
      <p:ext uri="{BB962C8B-B14F-4D97-AF65-F5344CB8AC3E}">
        <p14:creationId xmlns:p14="http://schemas.microsoft.com/office/powerpoint/2010/main" val="133856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2862" y="0"/>
            <a:ext cx="4953000" cy="397965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19062" y="4062762"/>
            <a:ext cx="5062538" cy="279523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893115" y="0"/>
            <a:ext cx="4250885" cy="3267075"/>
          </a:xfrm>
          <a:prstGeom prst="rect">
            <a:avLst/>
          </a:prstGeom>
          <a:noFill/>
          <a:ln w="9525">
            <a:noFill/>
            <a:miter lim="800000"/>
            <a:headEnd/>
            <a:tailEnd/>
          </a:ln>
          <a:effectLst/>
        </p:spPr>
      </p:pic>
      <p:sp>
        <p:nvSpPr>
          <p:cNvPr id="7" name="TextBox 6"/>
          <p:cNvSpPr txBox="1"/>
          <p:nvPr/>
        </p:nvSpPr>
        <p:spPr>
          <a:xfrm>
            <a:off x="5638800" y="3962400"/>
            <a:ext cx="3124200" cy="2308324"/>
          </a:xfrm>
          <a:prstGeom prst="rect">
            <a:avLst/>
          </a:prstGeom>
          <a:noFill/>
        </p:spPr>
        <p:txBody>
          <a:bodyPr wrap="square" rtlCol="0">
            <a:spAutoFit/>
          </a:bodyPr>
          <a:lstStyle/>
          <a:p>
            <a:r>
              <a:rPr lang="en-US" sz="4800" dirty="0" smtClean="0"/>
              <a:t>Integrated devices and apps</a:t>
            </a:r>
            <a:endParaRPr lang="en-US" sz="4800" dirty="0"/>
          </a:p>
        </p:txBody>
      </p:sp>
    </p:spTree>
    <p:extLst>
      <p:ext uri="{BB962C8B-B14F-4D97-AF65-F5344CB8AC3E}">
        <p14:creationId xmlns:p14="http://schemas.microsoft.com/office/powerpoint/2010/main" val="1075511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dirty="0">
                <a:solidFill>
                  <a:schemeClr val="dk1"/>
                </a:solidFill>
                <a:latin typeface="Calibri"/>
                <a:ea typeface="Calibri"/>
                <a:cs typeface="Calibri"/>
                <a:sym typeface="Calibri"/>
              </a:rPr>
              <a:t>Modular </a:t>
            </a:r>
            <a:r>
              <a:rPr lang="en-US" sz="4000" dirty="0" smtClean="0">
                <a:solidFill>
                  <a:schemeClr val="dk1"/>
                </a:solidFill>
                <a:latin typeface="Calibri"/>
                <a:ea typeface="Calibri"/>
                <a:cs typeface="Calibri"/>
                <a:sym typeface="Calibri"/>
              </a:rPr>
              <a:t>Consent </a:t>
            </a:r>
            <a:r>
              <a:rPr lang="en-US" sz="4000" dirty="0">
                <a:solidFill>
                  <a:schemeClr val="dk1"/>
                </a:solidFill>
                <a:latin typeface="Calibri"/>
                <a:ea typeface="Calibri"/>
                <a:cs typeface="Calibri"/>
                <a:sym typeface="Calibri"/>
              </a:rPr>
              <a:t>System</a:t>
            </a:r>
          </a:p>
        </p:txBody>
      </p:sp>
      <p:sp>
        <p:nvSpPr>
          <p:cNvPr id="139" name="Shape 13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17500" algn="l" rtl="0">
              <a:lnSpc>
                <a:spcPct val="100000"/>
              </a:lnSpc>
              <a:spcBef>
                <a:spcPts val="0"/>
              </a:spcBef>
              <a:spcAft>
                <a:spcPts val="0"/>
              </a:spcAft>
              <a:buClr>
                <a:schemeClr val="dk1"/>
              </a:buClr>
              <a:buSzPct val="100000"/>
              <a:buFont typeface="Calibri"/>
              <a:buChar char="•"/>
            </a:pPr>
            <a:r>
              <a:rPr lang="en-US" sz="2800" dirty="0" smtClean="0">
                <a:solidFill>
                  <a:schemeClr val="dk1"/>
                </a:solidFill>
                <a:latin typeface="Calibri"/>
                <a:ea typeface="Calibri"/>
                <a:cs typeface="Calibri"/>
                <a:sym typeface="Calibri"/>
              </a:rPr>
              <a:t>Start </a:t>
            </a:r>
            <a:r>
              <a:rPr lang="en-US" sz="2800" dirty="0">
                <a:solidFill>
                  <a:schemeClr val="dk1"/>
                </a:solidFill>
                <a:latin typeface="Calibri"/>
                <a:ea typeface="Calibri"/>
                <a:cs typeface="Calibri"/>
                <a:sym typeface="Calibri"/>
              </a:rPr>
              <a:t>with “umbrella” consent to answer surveys and use data for </a:t>
            </a:r>
            <a:r>
              <a:rPr lang="en-US" sz="2800" dirty="0" smtClean="0">
                <a:solidFill>
                  <a:schemeClr val="dk1"/>
                </a:solidFill>
                <a:latin typeface="Calibri"/>
                <a:ea typeface="Calibri"/>
                <a:cs typeface="Calibri"/>
                <a:sym typeface="Calibri"/>
              </a:rPr>
              <a:t>research</a:t>
            </a:r>
          </a:p>
          <a:p>
            <a:pPr marL="342900" marR="0" lvl="0" indent="-317500" algn="l" rtl="0">
              <a:lnSpc>
                <a:spcPct val="100000"/>
              </a:lnSpc>
              <a:spcBef>
                <a:spcPts val="0"/>
              </a:spcBef>
              <a:spcAft>
                <a:spcPts val="0"/>
              </a:spcAft>
              <a:buClr>
                <a:schemeClr val="dk1"/>
              </a:buClr>
              <a:buSzPct val="100000"/>
              <a:buFont typeface="Calibri"/>
              <a:buChar char="•"/>
            </a:pPr>
            <a:endParaRPr lang="en-US" sz="2800" dirty="0" smtClean="0">
              <a:solidFill>
                <a:schemeClr val="dk1"/>
              </a:solidFill>
              <a:latin typeface="Calibri"/>
              <a:ea typeface="Calibri"/>
              <a:cs typeface="Calibri"/>
              <a:sym typeface="Calibri"/>
            </a:endParaRPr>
          </a:p>
          <a:p>
            <a:pPr marL="342900" marR="0" lvl="0" indent="-317500" algn="l" rtl="0">
              <a:lnSpc>
                <a:spcPct val="100000"/>
              </a:lnSpc>
              <a:spcBef>
                <a:spcPts val="0"/>
              </a:spcBef>
              <a:spcAft>
                <a:spcPts val="0"/>
              </a:spcAft>
              <a:buClr>
                <a:schemeClr val="dk1"/>
              </a:buClr>
              <a:buSzPct val="100000"/>
              <a:buFont typeface="Calibri"/>
              <a:buChar char="•"/>
            </a:pPr>
            <a:r>
              <a:rPr lang="en-US" sz="2800" dirty="0" smtClean="0">
                <a:solidFill>
                  <a:schemeClr val="dk1"/>
                </a:solidFill>
                <a:latin typeface="Calibri"/>
                <a:ea typeface="Calibri"/>
                <a:cs typeface="Calibri"/>
                <a:sym typeface="Calibri"/>
              </a:rPr>
              <a:t>Then </a:t>
            </a:r>
            <a:r>
              <a:rPr lang="en-US" sz="2800" dirty="0">
                <a:solidFill>
                  <a:schemeClr val="dk1"/>
                </a:solidFill>
                <a:latin typeface="Calibri"/>
                <a:ea typeface="Calibri"/>
                <a:cs typeface="Calibri"/>
                <a:sym typeface="Calibri"/>
              </a:rPr>
              <a:t>offer easy, short, just-in-time </a:t>
            </a:r>
            <a:r>
              <a:rPr lang="en-US" sz="2800" b="0" i="0" u="none" strike="noStrike" cap="none" dirty="0">
                <a:solidFill>
                  <a:schemeClr val="dk1"/>
                </a:solidFill>
                <a:latin typeface="Calibri"/>
                <a:ea typeface="Calibri"/>
                <a:cs typeface="Calibri"/>
                <a:sym typeface="Calibri"/>
              </a:rPr>
              <a:t>consent modules for each optional </a:t>
            </a:r>
            <a:r>
              <a:rPr lang="en-US" sz="2800" b="0" i="0" u="none" strike="noStrike" cap="none" dirty="0" smtClean="0">
                <a:solidFill>
                  <a:schemeClr val="dk1"/>
                </a:solidFill>
                <a:latin typeface="Calibri"/>
                <a:ea typeface="Calibri"/>
                <a:cs typeface="Calibri"/>
                <a:sym typeface="Calibri"/>
              </a:rPr>
              <a:t>feature</a:t>
            </a:r>
          </a:p>
          <a:p>
            <a:pPr marL="342900" marR="0" lvl="0" indent="-317500" algn="l" rtl="0">
              <a:lnSpc>
                <a:spcPct val="100000"/>
              </a:lnSpc>
              <a:spcBef>
                <a:spcPts val="0"/>
              </a:spcBef>
              <a:spcAft>
                <a:spcPts val="0"/>
              </a:spcAft>
              <a:buClr>
                <a:schemeClr val="dk1"/>
              </a:buClr>
              <a:buSzPct val="100000"/>
              <a:buNone/>
            </a:pPr>
            <a:r>
              <a:rPr lang="en-US" sz="2800" dirty="0" smtClean="0">
                <a:solidFill>
                  <a:schemeClr val="dk1"/>
                </a:solidFill>
                <a:latin typeface="Calibri"/>
                <a:ea typeface="Calibri"/>
                <a:cs typeface="Calibri"/>
                <a:sym typeface="Calibri"/>
              </a:rPr>
              <a:t>		- Each device company</a:t>
            </a:r>
          </a:p>
          <a:p>
            <a:pPr marL="342900" marR="0" lvl="0" indent="-317500" algn="l" rtl="0">
              <a:lnSpc>
                <a:spcPct val="100000"/>
              </a:lnSpc>
              <a:spcBef>
                <a:spcPts val="0"/>
              </a:spcBef>
              <a:spcAft>
                <a:spcPts val="0"/>
              </a:spcAft>
              <a:buClr>
                <a:schemeClr val="dk1"/>
              </a:buClr>
              <a:buSzPct val="100000"/>
              <a:buNone/>
            </a:pPr>
            <a:r>
              <a:rPr lang="en-US" sz="2800" b="0" i="0" u="none" strike="noStrike" cap="none" dirty="0" smtClean="0">
                <a:solidFill>
                  <a:schemeClr val="dk1"/>
                </a:solidFill>
                <a:latin typeface="Calibri"/>
                <a:ea typeface="Calibri"/>
                <a:cs typeface="Calibri"/>
                <a:sym typeface="Calibri"/>
              </a:rPr>
              <a:t>		- Medical records/HIPAA Authorization</a:t>
            </a:r>
          </a:p>
          <a:p>
            <a:pPr marL="342900" marR="0" lvl="0" indent="-317500" algn="l" rtl="0">
              <a:lnSpc>
                <a:spcPct val="100000"/>
              </a:lnSpc>
              <a:spcBef>
                <a:spcPts val="0"/>
              </a:spcBef>
              <a:spcAft>
                <a:spcPts val="0"/>
              </a:spcAft>
              <a:buClr>
                <a:schemeClr val="dk1"/>
              </a:buClr>
              <a:buSzPct val="100000"/>
              <a:buNone/>
            </a:pPr>
            <a:r>
              <a:rPr lang="en-US" sz="2800" dirty="0" smtClean="0">
                <a:solidFill>
                  <a:schemeClr val="dk1"/>
                </a:solidFill>
                <a:latin typeface="Calibri"/>
                <a:ea typeface="Calibri"/>
                <a:cs typeface="Calibri"/>
                <a:sym typeface="Calibri"/>
              </a:rPr>
              <a:t>		- Food Frequency Questionnaire</a:t>
            </a:r>
          </a:p>
          <a:p>
            <a:pPr marL="342900" marR="0" lvl="0" indent="-317500" algn="l" rtl="0">
              <a:lnSpc>
                <a:spcPct val="100000"/>
              </a:lnSpc>
              <a:spcBef>
                <a:spcPts val="0"/>
              </a:spcBef>
              <a:spcAft>
                <a:spcPts val="0"/>
              </a:spcAft>
              <a:buClr>
                <a:schemeClr val="dk1"/>
              </a:buClr>
              <a:buSzPct val="100000"/>
              <a:buNone/>
            </a:pPr>
            <a:r>
              <a:rPr lang="en-US" sz="2800" b="0" i="0" u="none" strike="noStrike" cap="none" dirty="0" smtClean="0">
                <a:solidFill>
                  <a:schemeClr val="dk1"/>
                </a:solidFill>
                <a:latin typeface="Calibri"/>
                <a:ea typeface="Calibri"/>
                <a:cs typeface="Calibri"/>
                <a:sym typeface="Calibri"/>
              </a:rPr>
              <a:t>		- Ginger.io and </a:t>
            </a:r>
            <a:r>
              <a:rPr lang="en-US" sz="2800" b="0" i="0" u="none" strike="noStrike" cap="none" dirty="0" err="1" smtClean="0">
                <a:solidFill>
                  <a:schemeClr val="dk1"/>
                </a:solidFill>
                <a:latin typeface="Calibri"/>
                <a:ea typeface="Calibri"/>
                <a:cs typeface="Calibri"/>
                <a:sym typeface="Calibri"/>
              </a:rPr>
              <a:t>Azumio</a:t>
            </a:r>
            <a:r>
              <a:rPr lang="en-US" sz="2800" b="0" i="0" u="none" strike="noStrike" cap="none" dirty="0" smtClean="0">
                <a:solidFill>
                  <a:schemeClr val="dk1"/>
                </a:solidFill>
                <a:latin typeface="Calibri"/>
                <a:ea typeface="Calibri"/>
                <a:cs typeface="Calibri"/>
                <a:sym typeface="Calibri"/>
              </a:rPr>
              <a:t> apps</a:t>
            </a:r>
          </a:p>
          <a:p>
            <a:pPr marL="342900" marR="0" lvl="0" indent="-317500" algn="l" rtl="0">
              <a:lnSpc>
                <a:spcPct val="100000"/>
              </a:lnSpc>
              <a:spcBef>
                <a:spcPts val="0"/>
              </a:spcBef>
              <a:spcAft>
                <a:spcPts val="0"/>
              </a:spcAft>
              <a:buClr>
                <a:schemeClr val="dk1"/>
              </a:buClr>
              <a:buSzPct val="100000"/>
              <a:buNone/>
            </a:pPr>
            <a:r>
              <a:rPr lang="en-US" sz="2800" dirty="0" smtClean="0">
                <a:solidFill>
                  <a:schemeClr val="dk1"/>
                </a:solidFill>
                <a:latin typeface="Calibri"/>
                <a:ea typeface="Calibri"/>
                <a:cs typeface="Calibri"/>
                <a:sym typeface="Calibri"/>
              </a:rPr>
              <a:t>		- In-person testing, </a:t>
            </a:r>
            <a:r>
              <a:rPr lang="en-US" sz="2800" dirty="0" err="1" smtClean="0">
                <a:solidFill>
                  <a:schemeClr val="dk1"/>
                </a:solidFill>
                <a:latin typeface="Calibri"/>
                <a:ea typeface="Calibri"/>
                <a:cs typeface="Calibri"/>
                <a:sym typeface="Calibri"/>
              </a:rPr>
              <a:t>biobanking</a:t>
            </a:r>
            <a:endParaRPr lang="en-US" sz="2800" b="0" i="0" u="none" strike="noStrike" cap="none" dirty="0">
              <a:solidFill>
                <a:schemeClr val="dk1"/>
              </a:solidFill>
              <a:latin typeface="Calibri"/>
              <a:ea typeface="Calibri"/>
              <a:cs typeface="Calibri"/>
              <a:sym typeface="Calibri"/>
            </a:endParaRPr>
          </a:p>
          <a:p>
            <a:pPr marL="0" marR="0" lvl="0" indent="0" algn="l" rtl="0">
              <a:spcBef>
                <a:spcPts val="560"/>
              </a:spcBef>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4217365"/>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Rationale: Emerging technology </a:t>
            </a:r>
            <a:r>
              <a:rPr lang="en-US" dirty="0" smtClean="0">
                <a:sym typeface="Wingdings" panose="05000000000000000000" pitchFamily="2" charset="2"/>
              </a:rPr>
              <a:t> health?</a:t>
            </a:r>
            <a:endParaRPr lang="en-US" dirty="0" smtClean="0"/>
          </a:p>
          <a:p>
            <a:r>
              <a:rPr lang="en-US" dirty="0" smtClean="0"/>
              <a:t>Health </a:t>
            </a:r>
            <a:r>
              <a:rPr lang="en-US" dirty="0" err="1" smtClean="0"/>
              <a:t>eHeart</a:t>
            </a:r>
            <a:r>
              <a:rPr lang="en-US" dirty="0" smtClean="0"/>
              <a:t> Study</a:t>
            </a:r>
          </a:p>
          <a:p>
            <a:pPr lvl="1"/>
            <a:r>
              <a:rPr lang="en-US" dirty="0" smtClean="0"/>
              <a:t>Features</a:t>
            </a:r>
          </a:p>
          <a:p>
            <a:pPr lvl="1"/>
            <a:r>
              <a:rPr lang="en-US" dirty="0" smtClean="0"/>
              <a:t>Recruitment</a:t>
            </a:r>
          </a:p>
          <a:p>
            <a:pPr lvl="1"/>
            <a:r>
              <a:rPr lang="en-US" dirty="0" smtClean="0"/>
              <a:t>Data collection</a:t>
            </a:r>
          </a:p>
          <a:p>
            <a:r>
              <a:rPr lang="en-US" dirty="0" smtClean="0"/>
              <a:t>A (shallow) dive into some big data</a:t>
            </a:r>
          </a:p>
          <a:p>
            <a:pPr lvl="1"/>
            <a:r>
              <a:rPr lang="en-US" dirty="0" smtClean="0"/>
              <a:t>Step counts by the minute</a:t>
            </a:r>
          </a:p>
          <a:p>
            <a:r>
              <a:rPr lang="en-US" dirty="0" smtClean="0"/>
              <a:t>Preview of coming attractions in Digital health</a:t>
            </a:r>
          </a:p>
          <a:p>
            <a:r>
              <a:rPr lang="en-US" dirty="0" smtClean="0"/>
              <a:t>Time for questions</a:t>
            </a:r>
          </a:p>
        </p:txBody>
      </p:sp>
    </p:spTree>
    <p:extLst>
      <p:ext uri="{BB962C8B-B14F-4D97-AF65-F5344CB8AC3E}">
        <p14:creationId xmlns:p14="http://schemas.microsoft.com/office/powerpoint/2010/main" val="792424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4400" dirty="0" smtClean="0">
                <a:latin typeface="Calibri"/>
                <a:ea typeface="Calibri"/>
                <a:cs typeface="Calibri"/>
                <a:sym typeface="Calibri"/>
              </a:rPr>
              <a:t>2-Step </a:t>
            </a:r>
            <a:r>
              <a:rPr lang="en-US" sz="4400" dirty="0" err="1" smtClean="0">
                <a:latin typeface="Calibri"/>
                <a:ea typeface="Calibri"/>
                <a:cs typeface="Calibri"/>
                <a:sym typeface="Calibri"/>
              </a:rPr>
              <a:t>Fitbit</a:t>
            </a:r>
            <a:r>
              <a:rPr lang="en-US" sz="4400" dirty="0" smtClean="0">
                <a:latin typeface="Calibri"/>
                <a:ea typeface="Calibri"/>
                <a:cs typeface="Calibri"/>
                <a:sym typeface="Calibri"/>
              </a:rPr>
              <a:t> </a:t>
            </a:r>
            <a:r>
              <a:rPr lang="en-US" sz="4400" dirty="0">
                <a:latin typeface="Calibri"/>
                <a:ea typeface="Calibri"/>
                <a:cs typeface="Calibri"/>
                <a:sym typeface="Calibri"/>
              </a:rPr>
              <a:t>Consent </a:t>
            </a:r>
            <a:r>
              <a:rPr lang="en-US" sz="4400" dirty="0" smtClean="0">
                <a:latin typeface="Calibri"/>
                <a:ea typeface="Calibri"/>
                <a:cs typeface="Calibri"/>
                <a:sym typeface="Calibri"/>
              </a:rPr>
              <a:t>Module</a:t>
            </a:r>
            <a:endParaRPr lang="en-US" sz="4400" dirty="0">
              <a:latin typeface="Calibri"/>
              <a:ea typeface="Calibri"/>
              <a:cs typeface="Calibri"/>
              <a:sym typeface="Calibri"/>
            </a:endParaRPr>
          </a:p>
        </p:txBody>
      </p:sp>
      <p:pic>
        <p:nvPicPr>
          <p:cNvPr id="146" name="Shape 146"/>
          <p:cNvPicPr preferRelativeResize="0"/>
          <p:nvPr/>
        </p:nvPicPr>
        <p:blipFill rotWithShape="1">
          <a:blip r:embed="rId3">
            <a:alphaModFix/>
          </a:blip>
          <a:srcRect l="1777" t="3351" r="2142" b="1987"/>
          <a:stretch/>
        </p:blipFill>
        <p:spPr>
          <a:xfrm>
            <a:off x="457200" y="1752600"/>
            <a:ext cx="3733800" cy="2895600"/>
          </a:xfrm>
          <a:prstGeom prst="rect">
            <a:avLst/>
          </a:prstGeom>
          <a:noFill/>
          <a:ln w="9525" cap="flat" cmpd="sng">
            <a:solidFill>
              <a:srgbClr val="000000"/>
            </a:solidFill>
            <a:prstDash val="solid"/>
            <a:round/>
            <a:headEnd type="none" w="med" len="med"/>
            <a:tailEnd type="none" w="med" len="med"/>
          </a:ln>
        </p:spPr>
      </p:pic>
      <p:cxnSp>
        <p:nvCxnSpPr>
          <p:cNvPr id="5" name="Straight Arrow Connector 4"/>
          <p:cNvCxnSpPr/>
          <p:nvPr/>
        </p:nvCxnSpPr>
        <p:spPr>
          <a:xfrm>
            <a:off x="4343400" y="2819400"/>
            <a:ext cx="6096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6" name="Shape 153"/>
          <p:cNvPicPr preferRelativeResize="0"/>
          <p:nvPr/>
        </p:nvPicPr>
        <p:blipFill>
          <a:blip r:embed="rId4">
            <a:alphaModFix/>
          </a:blip>
          <a:stretch>
            <a:fillRect/>
          </a:stretch>
        </p:blipFill>
        <p:spPr>
          <a:xfrm>
            <a:off x="5029200" y="1676400"/>
            <a:ext cx="3657600" cy="3048000"/>
          </a:xfrm>
          <a:prstGeom prst="rect">
            <a:avLst/>
          </a:prstGeom>
          <a:noFill/>
          <a:ln w="9525" cap="flat" cmpd="sng">
            <a:solidFill>
              <a:srgbClr val="000000"/>
            </a:solidFill>
            <a:prstDash val="solid"/>
            <a:round/>
            <a:headEnd type="none" w="med" len="med"/>
            <a:tailEnd type="none" w="med" len="med"/>
          </a:ln>
        </p:spPr>
      </p:pic>
    </p:spTree>
    <p:extLst>
      <p:ext uri="{BB962C8B-B14F-4D97-AF65-F5344CB8AC3E}">
        <p14:creationId xmlns:p14="http://schemas.microsoft.com/office/powerpoint/2010/main" val="3279161651"/>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dirty="0">
                <a:solidFill>
                  <a:schemeClr val="dk1"/>
                </a:solidFill>
                <a:latin typeface="Calibri"/>
                <a:ea typeface="Calibri"/>
                <a:cs typeface="Calibri"/>
                <a:sym typeface="Calibri"/>
              </a:rPr>
              <a:t>Modular </a:t>
            </a:r>
            <a:r>
              <a:rPr lang="en-US" sz="4000" dirty="0" smtClean="0">
                <a:solidFill>
                  <a:schemeClr val="dk1"/>
                </a:solidFill>
                <a:latin typeface="Calibri"/>
                <a:ea typeface="Calibri"/>
                <a:cs typeface="Calibri"/>
                <a:sym typeface="Calibri"/>
              </a:rPr>
              <a:t>Consent </a:t>
            </a:r>
            <a:r>
              <a:rPr lang="en-US" sz="4000" dirty="0">
                <a:solidFill>
                  <a:schemeClr val="dk1"/>
                </a:solidFill>
                <a:latin typeface="Calibri"/>
                <a:ea typeface="Calibri"/>
                <a:cs typeface="Calibri"/>
                <a:sym typeface="Calibri"/>
              </a:rPr>
              <a:t>System</a:t>
            </a:r>
          </a:p>
        </p:txBody>
      </p:sp>
      <p:sp>
        <p:nvSpPr>
          <p:cNvPr id="139" name="Shape 139"/>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800" dirty="0">
              <a:solidFill>
                <a:schemeClr val="dk1"/>
              </a:solidFill>
              <a:latin typeface="Calibri"/>
              <a:ea typeface="Calibri"/>
              <a:cs typeface="Calibri"/>
              <a:sym typeface="Calibri"/>
            </a:endParaRPr>
          </a:p>
          <a:p>
            <a:pPr indent="-317500">
              <a:spcBef>
                <a:spcPts val="0"/>
              </a:spcBef>
              <a:buSzPct val="100000"/>
              <a:buFont typeface="Calibri"/>
              <a:buChar char="•"/>
            </a:pPr>
            <a:r>
              <a:rPr lang="en-US" sz="2800" dirty="0" smtClean="0">
                <a:latin typeface="Calibri"/>
                <a:ea typeface="Calibri"/>
                <a:cs typeface="Calibri"/>
                <a:sym typeface="Calibri"/>
              </a:rPr>
              <a:t>Tech Detail: We use </a:t>
            </a:r>
            <a:r>
              <a:rPr lang="en-US" sz="2800" dirty="0" err="1" smtClean="0">
                <a:latin typeface="Calibri"/>
                <a:ea typeface="Calibri"/>
                <a:cs typeface="Calibri"/>
                <a:sym typeface="Calibri"/>
              </a:rPr>
              <a:t>Oauth</a:t>
            </a:r>
            <a:r>
              <a:rPr lang="en-US" sz="2800" dirty="0" smtClean="0">
                <a:latin typeface="Calibri"/>
                <a:ea typeface="Calibri"/>
                <a:cs typeface="Calibri"/>
                <a:sym typeface="Calibri"/>
              </a:rPr>
              <a:t> 2.0 – an industry standard – for authentication/ “integration”</a:t>
            </a:r>
          </a:p>
          <a:p>
            <a:pPr marL="342900" marR="0" lvl="0" indent="-317500" algn="l" rtl="0">
              <a:lnSpc>
                <a:spcPct val="100000"/>
              </a:lnSpc>
              <a:spcBef>
                <a:spcPts val="0"/>
              </a:spcBef>
              <a:spcAft>
                <a:spcPts val="0"/>
              </a:spcAft>
              <a:buClr>
                <a:schemeClr val="dk1"/>
              </a:buClr>
              <a:buSzPct val="100000"/>
              <a:buFont typeface="Calibri"/>
              <a:buChar char="•"/>
            </a:pPr>
            <a:endParaRPr lang="en-US" sz="2800" dirty="0" smtClean="0">
              <a:solidFill>
                <a:schemeClr val="dk1"/>
              </a:solidFill>
              <a:latin typeface="Calibri"/>
              <a:ea typeface="Calibri"/>
              <a:cs typeface="Calibri"/>
              <a:sym typeface="Calibri"/>
            </a:endParaRPr>
          </a:p>
          <a:p>
            <a:pPr marL="342900" marR="0" lvl="0" indent="-317500" algn="l" rtl="0">
              <a:lnSpc>
                <a:spcPct val="100000"/>
              </a:lnSpc>
              <a:spcBef>
                <a:spcPts val="0"/>
              </a:spcBef>
              <a:spcAft>
                <a:spcPts val="0"/>
              </a:spcAft>
              <a:buClr>
                <a:schemeClr val="dk1"/>
              </a:buClr>
              <a:buSzPct val="100000"/>
              <a:buFont typeface="Calibri"/>
              <a:buChar char="•"/>
            </a:pPr>
            <a:r>
              <a:rPr lang="en-US" sz="2800" dirty="0" smtClean="0">
                <a:solidFill>
                  <a:schemeClr val="dk1"/>
                </a:solidFill>
                <a:latin typeface="Calibri"/>
                <a:ea typeface="Calibri"/>
                <a:cs typeface="Calibri"/>
                <a:sym typeface="Calibri"/>
              </a:rPr>
              <a:t>Extremely efficient and secure</a:t>
            </a:r>
            <a:endParaRPr lang="en-US"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5749463"/>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a:solidFill>
                  <a:schemeClr val="dk1"/>
                </a:solidFill>
                <a:latin typeface="Calibri"/>
                <a:ea typeface="Calibri"/>
                <a:cs typeface="Calibri"/>
                <a:sym typeface="Calibri"/>
              </a:rPr>
              <a:t>Referral and Co-Enrollment Tracking Systems</a:t>
            </a:r>
          </a:p>
        </p:txBody>
      </p:sp>
      <p:sp>
        <p:nvSpPr>
          <p:cNvPr id="159" name="Shape 159"/>
          <p:cNvSpPr txBox="1">
            <a:spLocks noGrp="1"/>
          </p:cNvSpPr>
          <p:nvPr>
            <p:ph type="body" idx="1"/>
          </p:nvPr>
        </p:nvSpPr>
        <p:spPr>
          <a:xfrm>
            <a:off x="304800" y="1600200"/>
            <a:ext cx="8839200" cy="4526100"/>
          </a:xfrm>
          <a:prstGeom prst="rect">
            <a:avLst/>
          </a:prstGeom>
          <a:noFill/>
          <a:ln>
            <a:noFill/>
          </a:ln>
        </p:spPr>
        <p:txBody>
          <a:bodyPr lIns="91425" tIns="45700" rIns="91425" bIns="45700" anchor="t" anchorCtr="0">
            <a:noAutofit/>
          </a:bodyPr>
          <a:lstStyle/>
          <a:p>
            <a:pPr marL="342900" marR="0" lvl="0" indent="-330200" algn="l" rtl="0">
              <a:spcBef>
                <a:spcPts val="0"/>
              </a:spcBef>
              <a:buClr>
                <a:schemeClr val="dk1"/>
              </a:buClr>
              <a:buSzPct val="100000"/>
              <a:buFont typeface="Calibri"/>
              <a:buChar char="•"/>
            </a:pPr>
            <a:r>
              <a:rPr lang="en-US" sz="3000" dirty="0">
                <a:solidFill>
                  <a:schemeClr val="dk1"/>
                </a:solidFill>
                <a:latin typeface="Calibri"/>
                <a:ea typeface="Calibri"/>
                <a:cs typeface="Calibri"/>
                <a:sym typeface="Calibri"/>
              </a:rPr>
              <a:t>Unique URL for each referring partner</a:t>
            </a:r>
          </a:p>
          <a:p>
            <a:pPr marR="0" lvl="1" algn="l" rtl="0">
              <a:spcBef>
                <a:spcPts val="0"/>
              </a:spcBef>
              <a:buClr>
                <a:schemeClr val="dk1"/>
              </a:buClr>
              <a:buSzPct val="100000"/>
              <a:buFont typeface="Calibri"/>
              <a:buChar char="–"/>
            </a:pPr>
            <a:r>
              <a:rPr lang="en-US" sz="2800" dirty="0">
                <a:solidFill>
                  <a:schemeClr val="dk1"/>
                </a:solidFill>
                <a:latin typeface="Calibri"/>
                <a:ea typeface="Calibri"/>
                <a:cs typeface="Calibri"/>
                <a:sym typeface="Calibri"/>
              </a:rPr>
              <a:t>Customized landing page</a:t>
            </a:r>
          </a:p>
          <a:p>
            <a:pPr marR="0" lvl="1" algn="l" rtl="0">
              <a:spcBef>
                <a:spcPts val="0"/>
              </a:spcBef>
              <a:buClr>
                <a:schemeClr val="dk1"/>
              </a:buClr>
              <a:buSzPct val="100000"/>
              <a:buFont typeface="Calibri"/>
              <a:buChar char="–"/>
            </a:pPr>
            <a:r>
              <a:rPr lang="en-US" sz="2800" dirty="0">
                <a:solidFill>
                  <a:schemeClr val="dk1"/>
                </a:solidFill>
                <a:latin typeface="Calibri"/>
                <a:ea typeface="Calibri"/>
                <a:cs typeface="Calibri"/>
                <a:sym typeface="Calibri"/>
              </a:rPr>
              <a:t>Track source of recruitment</a:t>
            </a:r>
          </a:p>
          <a:p>
            <a:pPr marL="0" marR="0" lvl="0" indent="0" algn="l" rtl="0">
              <a:spcBef>
                <a:spcPts val="0"/>
              </a:spcBef>
              <a:buNone/>
            </a:pPr>
            <a:endParaRPr sz="3000" dirty="0">
              <a:solidFill>
                <a:schemeClr val="dk1"/>
              </a:solidFill>
              <a:latin typeface="Calibri"/>
              <a:ea typeface="Calibri"/>
              <a:cs typeface="Calibri"/>
              <a:sym typeface="Calibri"/>
            </a:endParaRPr>
          </a:p>
          <a:p>
            <a:pPr marR="0" lvl="0" algn="l" rtl="0">
              <a:spcBef>
                <a:spcPts val="0"/>
              </a:spcBef>
              <a:buClr>
                <a:schemeClr val="dk1"/>
              </a:buClr>
              <a:buSzPct val="100000"/>
              <a:buFont typeface="Calibri"/>
              <a:buChar char="•"/>
            </a:pPr>
            <a:r>
              <a:rPr lang="en-US" sz="3000" dirty="0">
                <a:solidFill>
                  <a:schemeClr val="dk1"/>
                </a:solidFill>
                <a:latin typeface="Calibri"/>
                <a:ea typeface="Calibri"/>
                <a:cs typeface="Calibri"/>
                <a:sym typeface="Calibri"/>
              </a:rPr>
              <a:t>Add identifier for “co-enrollment” of individual participants</a:t>
            </a:r>
          </a:p>
          <a:p>
            <a:pPr lvl="1" rtl="0">
              <a:spcBef>
                <a:spcPts val="480"/>
              </a:spcBef>
              <a:buClr>
                <a:schemeClr val="dk1"/>
              </a:buClr>
              <a:buSzPct val="125000"/>
              <a:buFont typeface="Calibri"/>
              <a:buChar char="–"/>
            </a:pPr>
            <a:r>
              <a:rPr lang="en-US" sz="2000" dirty="0">
                <a:solidFill>
                  <a:schemeClr val="dk1"/>
                </a:solidFill>
                <a:latin typeface="Calibri"/>
                <a:ea typeface="Calibri"/>
                <a:cs typeface="Calibri"/>
                <a:sym typeface="Calibri"/>
              </a:rPr>
              <a:t>http://www.health-eheartstudy.org?rfk=4b62fda3607d1425482271&amp;id=</a:t>
            </a:r>
            <a:r>
              <a:rPr lang="en-US" sz="2000" dirty="0">
                <a:solidFill>
                  <a:srgbClr val="FF0000"/>
                </a:solidFill>
                <a:latin typeface="Calibri"/>
                <a:ea typeface="Calibri"/>
                <a:cs typeface="Calibri"/>
                <a:sym typeface="Calibri"/>
              </a:rPr>
              <a:t>ABC123</a:t>
            </a:r>
          </a:p>
          <a:p>
            <a:pPr lvl="1" rtl="0">
              <a:spcBef>
                <a:spcPts val="480"/>
              </a:spcBef>
              <a:buClr>
                <a:schemeClr val="dk1"/>
              </a:buClr>
              <a:buSzPct val="100000"/>
              <a:buFont typeface="Calibri"/>
              <a:buChar char="–"/>
            </a:pPr>
            <a:r>
              <a:rPr lang="en-US" sz="2800" dirty="0">
                <a:solidFill>
                  <a:schemeClr val="dk1"/>
                </a:solidFill>
                <a:latin typeface="Calibri"/>
                <a:ea typeface="Calibri"/>
                <a:cs typeface="Calibri"/>
                <a:sym typeface="Calibri"/>
              </a:rPr>
              <a:t>Link with data assets provided by a referring partner</a:t>
            </a:r>
          </a:p>
          <a:p>
            <a:pPr lvl="1" rtl="0">
              <a:spcBef>
                <a:spcPts val="480"/>
              </a:spcBef>
              <a:buClr>
                <a:schemeClr val="dk1"/>
              </a:buClr>
              <a:buSzPct val="100000"/>
              <a:buFont typeface="Calibri"/>
              <a:buChar char="–"/>
            </a:pPr>
            <a:r>
              <a:rPr lang="en-US" sz="2800" dirty="0">
                <a:solidFill>
                  <a:schemeClr val="dk1"/>
                </a:solidFill>
                <a:latin typeface="Calibri"/>
                <a:ea typeface="Calibri"/>
                <a:cs typeface="Calibri"/>
                <a:sym typeface="Calibri"/>
              </a:rPr>
              <a:t>“Mail-merge” is only requirement for partner</a:t>
            </a:r>
          </a:p>
          <a:p>
            <a:pPr marL="457200" marR="0" lvl="0" indent="0" algn="l" rtl="0">
              <a:spcBef>
                <a:spcPts val="560"/>
              </a:spcBef>
              <a:buNone/>
            </a:pPr>
            <a:endParaRPr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0611600"/>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lnSpc>
                <a:spcPct val="95000"/>
              </a:lnSpc>
              <a:spcBef>
                <a:spcPts val="0"/>
              </a:spcBef>
              <a:spcAft>
                <a:spcPts val="0"/>
              </a:spcAft>
              <a:buSzPct val="25000"/>
              <a:buNone/>
            </a:pPr>
            <a:r>
              <a:rPr lang="en-US" sz="4400" dirty="0">
                <a:solidFill>
                  <a:schemeClr val="dk1"/>
                </a:solidFill>
                <a:latin typeface="Calibri"/>
                <a:ea typeface="Calibri"/>
                <a:cs typeface="Calibri"/>
                <a:sym typeface="Calibri"/>
              </a:rPr>
              <a:t>Example </a:t>
            </a:r>
            <a:r>
              <a:rPr lang="en-US" sz="4400" dirty="0" smtClean="0">
                <a:solidFill>
                  <a:schemeClr val="dk1"/>
                </a:solidFill>
                <a:latin typeface="Calibri"/>
                <a:ea typeface="Calibri"/>
                <a:cs typeface="Calibri"/>
                <a:sym typeface="Calibri"/>
              </a:rPr>
              <a:t>#1</a:t>
            </a:r>
            <a:endParaRPr lang="en-US" sz="4400" dirty="0">
              <a:solidFill>
                <a:schemeClr val="dk1"/>
              </a:solidFill>
              <a:latin typeface="Calibri"/>
              <a:ea typeface="Calibri"/>
              <a:cs typeface="Calibri"/>
              <a:sym typeface="Calibri"/>
            </a:endParaRPr>
          </a:p>
        </p:txBody>
      </p:sp>
      <p:pic>
        <p:nvPicPr>
          <p:cNvPr id="165" name="Shape 165"/>
          <p:cNvPicPr preferRelativeResize="0"/>
          <p:nvPr/>
        </p:nvPicPr>
        <p:blipFill>
          <a:blip r:embed="rId3">
            <a:alphaModFix/>
          </a:blip>
          <a:stretch>
            <a:fillRect/>
          </a:stretch>
        </p:blipFill>
        <p:spPr>
          <a:xfrm>
            <a:off x="603863" y="1794324"/>
            <a:ext cx="8082937" cy="4835076"/>
          </a:xfrm>
          <a:prstGeom prst="rect">
            <a:avLst/>
          </a:prstGeom>
          <a:noFill/>
          <a:ln>
            <a:noFill/>
          </a:ln>
        </p:spPr>
      </p:pic>
      <p:sp>
        <p:nvSpPr>
          <p:cNvPr id="166" name="Shape 166"/>
          <p:cNvSpPr txBox="1"/>
          <p:nvPr/>
        </p:nvSpPr>
        <p:spPr>
          <a:xfrm>
            <a:off x="685800" y="1290175"/>
            <a:ext cx="8229600" cy="465300"/>
          </a:xfrm>
          <a:prstGeom prst="rect">
            <a:avLst/>
          </a:prstGeom>
          <a:noFill/>
          <a:ln>
            <a:noFill/>
          </a:ln>
        </p:spPr>
        <p:txBody>
          <a:bodyPr lIns="91425" tIns="91425" rIns="91425" bIns="91425" anchor="t" anchorCtr="0">
            <a:noAutofit/>
          </a:bodyPr>
          <a:lstStyle/>
          <a:p>
            <a:pPr lvl="0" rtl="0">
              <a:spcBef>
                <a:spcPts val="0"/>
              </a:spcBef>
              <a:buNone/>
            </a:pPr>
            <a:r>
              <a:rPr lang="en-US" sz="1800"/>
              <a:t>https://www.health-eheartstudy.org/</a:t>
            </a:r>
            <a:r>
              <a:rPr lang="en-US" sz="1800">
                <a:solidFill>
                  <a:srgbClr val="FF0000"/>
                </a:solidFill>
              </a:rPr>
              <a:t>gored</a:t>
            </a:r>
          </a:p>
        </p:txBody>
      </p:sp>
    </p:spTree>
    <p:extLst>
      <p:ext uri="{BB962C8B-B14F-4D97-AF65-F5344CB8AC3E}">
        <p14:creationId xmlns:p14="http://schemas.microsoft.com/office/powerpoint/2010/main" val="1219581322"/>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50"/>
            <a:ext cx="8229600" cy="1039199"/>
          </a:xfrm>
          <a:prstGeom prst="rect">
            <a:avLst/>
          </a:prstGeom>
        </p:spPr>
        <p:txBody>
          <a:bodyPr lIns="91425" tIns="91425" rIns="91425" bIns="91425" anchor="ctr" anchorCtr="0">
            <a:noAutofit/>
          </a:bodyPr>
          <a:lstStyle/>
          <a:p>
            <a:pPr lvl="0">
              <a:spcBef>
                <a:spcPts val="0"/>
              </a:spcBef>
              <a:buClr>
                <a:schemeClr val="dk1"/>
              </a:buClr>
              <a:buSzPct val="25000"/>
              <a:buFont typeface="Calibri"/>
              <a:buNone/>
            </a:pPr>
            <a:r>
              <a:rPr lang="en-US" sz="4400" dirty="0">
                <a:solidFill>
                  <a:schemeClr val="dk1"/>
                </a:solidFill>
                <a:latin typeface="Calibri"/>
                <a:ea typeface="Calibri"/>
                <a:cs typeface="Calibri"/>
                <a:sym typeface="Calibri"/>
              </a:rPr>
              <a:t>Example </a:t>
            </a:r>
            <a:r>
              <a:rPr lang="en-US" sz="4400" dirty="0" smtClean="0">
                <a:solidFill>
                  <a:schemeClr val="dk1"/>
                </a:solidFill>
                <a:latin typeface="Calibri"/>
                <a:ea typeface="Calibri"/>
                <a:cs typeface="Calibri"/>
                <a:sym typeface="Calibri"/>
              </a:rPr>
              <a:t>#</a:t>
            </a:r>
            <a:r>
              <a:rPr lang="en-US" sz="4400" dirty="0">
                <a:solidFill>
                  <a:schemeClr val="dk1"/>
                </a:solidFill>
                <a:latin typeface="Calibri"/>
                <a:ea typeface="Calibri"/>
                <a:cs typeface="Calibri"/>
                <a:sym typeface="Calibri"/>
              </a:rPr>
              <a:t>2</a:t>
            </a:r>
          </a:p>
        </p:txBody>
      </p:sp>
      <p:pic>
        <p:nvPicPr>
          <p:cNvPr id="174" name="Shape 174"/>
          <p:cNvPicPr preferRelativeResize="0"/>
          <p:nvPr/>
        </p:nvPicPr>
        <p:blipFill>
          <a:blip r:embed="rId3">
            <a:alphaModFix/>
          </a:blip>
          <a:stretch>
            <a:fillRect/>
          </a:stretch>
        </p:blipFill>
        <p:spPr>
          <a:xfrm>
            <a:off x="457200" y="1752600"/>
            <a:ext cx="8229599" cy="4932169"/>
          </a:xfrm>
          <a:prstGeom prst="rect">
            <a:avLst/>
          </a:prstGeom>
          <a:noFill/>
          <a:ln>
            <a:noFill/>
          </a:ln>
        </p:spPr>
      </p:pic>
      <p:sp>
        <p:nvSpPr>
          <p:cNvPr id="175" name="Shape 175"/>
          <p:cNvSpPr txBox="1"/>
          <p:nvPr/>
        </p:nvSpPr>
        <p:spPr>
          <a:xfrm>
            <a:off x="4143600" y="2388675"/>
            <a:ext cx="221699" cy="332399"/>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76" name="Shape 176"/>
          <p:cNvSpPr txBox="1"/>
          <p:nvPr/>
        </p:nvSpPr>
        <p:spPr>
          <a:xfrm>
            <a:off x="457200" y="1213975"/>
            <a:ext cx="8229600" cy="465300"/>
          </a:xfrm>
          <a:prstGeom prst="rect">
            <a:avLst/>
          </a:prstGeom>
          <a:noFill/>
          <a:ln>
            <a:noFill/>
          </a:ln>
        </p:spPr>
        <p:txBody>
          <a:bodyPr lIns="91425" tIns="91425" rIns="91425" bIns="91425" anchor="t" anchorCtr="0">
            <a:noAutofit/>
          </a:bodyPr>
          <a:lstStyle/>
          <a:p>
            <a:pPr lvl="0">
              <a:spcBef>
                <a:spcPts val="0"/>
              </a:spcBef>
              <a:buNone/>
            </a:pPr>
            <a:r>
              <a:rPr lang="en-US" sz="1800" dirty="0"/>
              <a:t>https://www.health-eheartstudy.org/</a:t>
            </a:r>
            <a:r>
              <a:rPr lang="en-US" sz="1800" dirty="0">
                <a:solidFill>
                  <a:srgbClr val="FF0000"/>
                </a:solidFill>
              </a:rPr>
              <a:t>?rfk=69da54e535641439234236&amp;id=A</a:t>
            </a:r>
          </a:p>
        </p:txBody>
      </p:sp>
    </p:spTree>
    <p:extLst>
      <p:ext uri="{BB962C8B-B14F-4D97-AF65-F5344CB8AC3E}">
        <p14:creationId xmlns:p14="http://schemas.microsoft.com/office/powerpoint/2010/main" val="2135333884"/>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a:solidFill>
                  <a:schemeClr val="dk1"/>
                </a:solidFill>
                <a:latin typeface="Calibri"/>
                <a:ea typeface="Calibri"/>
                <a:cs typeface="Calibri"/>
                <a:sym typeface="Calibri"/>
              </a:rPr>
              <a:t>Referral and Co-Enrollment Tracking Systems</a:t>
            </a:r>
          </a:p>
        </p:txBody>
      </p:sp>
      <p:sp>
        <p:nvSpPr>
          <p:cNvPr id="182" name="Shape 18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330200" algn="l" rtl="0">
              <a:lnSpc>
                <a:spcPct val="100000"/>
              </a:lnSpc>
              <a:spcBef>
                <a:spcPts val="0"/>
              </a:spcBef>
              <a:spcAft>
                <a:spcPts val="0"/>
              </a:spcAft>
              <a:buClr>
                <a:schemeClr val="dk1"/>
              </a:buClr>
              <a:buSzPct val="100000"/>
              <a:buFont typeface="Calibri"/>
              <a:buChar char="•"/>
            </a:pPr>
            <a:r>
              <a:rPr lang="en-US" sz="3000" dirty="0">
                <a:solidFill>
                  <a:schemeClr val="dk1"/>
                </a:solidFill>
                <a:latin typeface="Calibri"/>
                <a:ea typeface="Calibri"/>
                <a:cs typeface="Calibri"/>
                <a:sym typeface="Calibri"/>
              </a:rPr>
              <a:t>Successful campaigns</a:t>
            </a:r>
          </a:p>
          <a:p>
            <a:pPr marR="0" lvl="1" algn="l" rtl="0">
              <a:lnSpc>
                <a:spcPct val="100000"/>
              </a:lnSpc>
              <a:spcBef>
                <a:spcPts val="0"/>
              </a:spcBef>
              <a:spcAft>
                <a:spcPts val="0"/>
              </a:spcAft>
              <a:buClr>
                <a:schemeClr val="dk1"/>
              </a:buClr>
              <a:buSzPct val="100000"/>
              <a:buFont typeface="Calibri"/>
              <a:buChar char="–"/>
            </a:pPr>
            <a:r>
              <a:rPr lang="en-US" sz="3000" dirty="0">
                <a:solidFill>
                  <a:schemeClr val="dk1"/>
                </a:solidFill>
                <a:latin typeface="Calibri"/>
                <a:ea typeface="Calibri"/>
                <a:cs typeface="Calibri"/>
                <a:sym typeface="Calibri"/>
              </a:rPr>
              <a:t>AHA’s Go Red for Women</a:t>
            </a:r>
          </a:p>
          <a:p>
            <a:pPr marR="0" lvl="2" algn="l" rtl="0">
              <a:lnSpc>
                <a:spcPct val="100000"/>
              </a:lnSpc>
              <a:spcBef>
                <a:spcPts val="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 11,000 participants (almost all women!)</a:t>
            </a:r>
          </a:p>
          <a:p>
            <a:pPr marL="457200" marR="0" lvl="0" indent="0" algn="l" rtl="0">
              <a:lnSpc>
                <a:spcPct val="100000"/>
              </a:lnSpc>
              <a:spcBef>
                <a:spcPts val="0"/>
              </a:spcBef>
              <a:spcAft>
                <a:spcPts val="0"/>
              </a:spcAft>
              <a:buNone/>
            </a:pPr>
            <a:endParaRPr sz="3000" dirty="0">
              <a:solidFill>
                <a:schemeClr val="dk1"/>
              </a:solidFill>
              <a:latin typeface="Calibri"/>
              <a:ea typeface="Calibri"/>
              <a:cs typeface="Calibri"/>
              <a:sym typeface="Calibri"/>
            </a:endParaRPr>
          </a:p>
          <a:p>
            <a:pPr marR="0" lvl="1" algn="l" rtl="0">
              <a:lnSpc>
                <a:spcPct val="100000"/>
              </a:lnSpc>
              <a:spcBef>
                <a:spcPts val="0"/>
              </a:spcBef>
              <a:spcAft>
                <a:spcPts val="0"/>
              </a:spcAft>
              <a:buClr>
                <a:schemeClr val="dk1"/>
              </a:buClr>
              <a:buSzPct val="100000"/>
              <a:buFont typeface="Calibri"/>
              <a:buChar char="–"/>
            </a:pPr>
            <a:r>
              <a:rPr lang="en-US" sz="3000" dirty="0">
                <a:solidFill>
                  <a:schemeClr val="dk1"/>
                </a:solidFill>
                <a:latin typeface="Calibri"/>
                <a:ea typeface="Calibri"/>
                <a:cs typeface="Calibri"/>
                <a:sym typeface="Calibri"/>
              </a:rPr>
              <a:t>UCSF patients</a:t>
            </a:r>
          </a:p>
          <a:p>
            <a:pPr marR="0" lvl="2" algn="l" rtl="0">
              <a:lnSpc>
                <a:spcPct val="100000"/>
              </a:lnSpc>
              <a:spcBef>
                <a:spcPts val="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200,000 emails → 6,000 </a:t>
            </a:r>
            <a:r>
              <a:rPr lang="en-US" sz="2400" dirty="0" err="1">
                <a:solidFill>
                  <a:schemeClr val="dk1"/>
                </a:solidFill>
                <a:latin typeface="Calibri"/>
                <a:ea typeface="Calibri"/>
                <a:cs typeface="Calibri"/>
                <a:sym typeface="Calibri"/>
              </a:rPr>
              <a:t>ppts</a:t>
            </a:r>
            <a:r>
              <a:rPr lang="en-US" sz="2400" dirty="0">
                <a:solidFill>
                  <a:schemeClr val="dk1"/>
                </a:solidFill>
                <a:latin typeface="Calibri"/>
                <a:ea typeface="Calibri"/>
                <a:cs typeface="Calibri"/>
                <a:sym typeface="Calibri"/>
              </a:rPr>
              <a:t> (3% uptake)</a:t>
            </a:r>
          </a:p>
          <a:p>
            <a:pPr marR="0" lvl="2" algn="l" rtl="0">
              <a:lnSpc>
                <a:spcPct val="100000"/>
              </a:lnSpc>
              <a:spcBef>
                <a:spcPts val="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Linkable to medical records if they consent</a:t>
            </a:r>
          </a:p>
          <a:p>
            <a:pPr marL="457200" marR="0" lvl="0" indent="0" algn="l" rtl="0">
              <a:lnSpc>
                <a:spcPct val="100000"/>
              </a:lnSpc>
              <a:spcBef>
                <a:spcPts val="0"/>
              </a:spcBef>
              <a:spcAft>
                <a:spcPts val="0"/>
              </a:spcAft>
              <a:buNone/>
            </a:pPr>
            <a:endParaRPr sz="3000" dirty="0">
              <a:solidFill>
                <a:schemeClr val="dk1"/>
              </a:solidFill>
              <a:latin typeface="Calibri"/>
              <a:ea typeface="Calibri"/>
              <a:cs typeface="Calibri"/>
              <a:sym typeface="Calibri"/>
            </a:endParaRPr>
          </a:p>
          <a:p>
            <a:pPr marR="0" lvl="1" algn="l" rtl="0">
              <a:lnSpc>
                <a:spcPct val="100000"/>
              </a:lnSpc>
              <a:spcBef>
                <a:spcPts val="0"/>
              </a:spcBef>
              <a:spcAft>
                <a:spcPts val="0"/>
              </a:spcAft>
              <a:buClr>
                <a:schemeClr val="dk1"/>
              </a:buClr>
              <a:buSzPct val="100000"/>
              <a:buFont typeface="Calibri"/>
              <a:buChar char="–"/>
            </a:pPr>
            <a:r>
              <a:rPr lang="en-US" sz="3000" dirty="0">
                <a:solidFill>
                  <a:schemeClr val="dk1"/>
                </a:solidFill>
                <a:latin typeface="Calibri"/>
                <a:ea typeface="Calibri"/>
                <a:cs typeface="Calibri"/>
                <a:sym typeface="Calibri"/>
              </a:rPr>
              <a:t>Childhood Cancer Survivors Study</a:t>
            </a:r>
          </a:p>
          <a:p>
            <a:pPr marR="0" lvl="2" algn="l" rtl="0">
              <a:lnSpc>
                <a:spcPct val="100000"/>
              </a:lnSpc>
              <a:spcBef>
                <a:spcPts val="0"/>
              </a:spcBef>
              <a:spcAft>
                <a:spcPts val="0"/>
              </a:spcAft>
              <a:buClr>
                <a:schemeClr val="dk1"/>
              </a:buClr>
              <a:buSzPct val="100000"/>
              <a:buFont typeface="Calibri"/>
              <a:buChar char="•"/>
            </a:pPr>
            <a:r>
              <a:rPr lang="en-US" sz="2400" dirty="0">
                <a:solidFill>
                  <a:schemeClr val="dk1"/>
                </a:solidFill>
                <a:latin typeface="Calibri"/>
                <a:ea typeface="Calibri"/>
                <a:cs typeface="Calibri"/>
                <a:sym typeface="Calibri"/>
              </a:rPr>
              <a:t>500 → 310 (63% uptake</a:t>
            </a:r>
            <a:r>
              <a:rPr lang="en-US" sz="2400" dirty="0" smtClean="0">
                <a:solidFill>
                  <a:schemeClr val="dk1"/>
                </a:solidFill>
                <a:latin typeface="Calibri"/>
                <a:ea typeface="Calibri"/>
                <a:cs typeface="Calibri"/>
                <a:sym typeface="Calibri"/>
              </a:rPr>
              <a:t>)</a:t>
            </a:r>
          </a:p>
          <a:p>
            <a:pPr marR="0" lvl="2" algn="l" rtl="0">
              <a:lnSpc>
                <a:spcPct val="100000"/>
              </a:lnSpc>
              <a:spcBef>
                <a:spcPts val="0"/>
              </a:spcBef>
              <a:spcAft>
                <a:spcPts val="0"/>
              </a:spcAft>
              <a:buClr>
                <a:schemeClr val="dk1"/>
              </a:buClr>
              <a:buSzPct val="100000"/>
              <a:buFont typeface="Calibri"/>
              <a:buChar char="•"/>
            </a:pPr>
            <a:r>
              <a:rPr lang="en-US" sz="2400" dirty="0" smtClean="0">
                <a:solidFill>
                  <a:schemeClr val="dk1"/>
                </a:solidFill>
                <a:latin typeface="Calibri"/>
                <a:ea typeface="Calibri"/>
                <a:cs typeface="Calibri"/>
                <a:sym typeface="Calibri"/>
              </a:rPr>
              <a:t>Linked </a:t>
            </a:r>
            <a:r>
              <a:rPr lang="en-US" sz="2400" dirty="0" err="1" smtClean="0">
                <a:solidFill>
                  <a:schemeClr val="dk1"/>
                </a:solidFill>
                <a:latin typeface="Calibri"/>
                <a:ea typeface="Calibri"/>
                <a:cs typeface="Calibri"/>
                <a:sym typeface="Calibri"/>
              </a:rPr>
              <a:t>Fitbit</a:t>
            </a:r>
            <a:r>
              <a:rPr lang="en-US" sz="2400" dirty="0" smtClean="0">
                <a:solidFill>
                  <a:schemeClr val="dk1"/>
                </a:solidFill>
                <a:latin typeface="Calibri"/>
                <a:ea typeface="Calibri"/>
                <a:cs typeface="Calibri"/>
                <a:sym typeface="Calibri"/>
              </a:rPr>
              <a:t> data to CCSS Cohort data</a:t>
            </a:r>
            <a:endParaRPr lang="en-US"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6724363"/>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07" y="209320"/>
            <a:ext cx="8853757" cy="6523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33889" y="99152"/>
            <a:ext cx="6632154" cy="4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64396" y="946282"/>
            <a:ext cx="3899971" cy="646331"/>
          </a:xfrm>
          <a:prstGeom prst="rect">
            <a:avLst/>
          </a:prstGeom>
          <a:noFill/>
        </p:spPr>
        <p:txBody>
          <a:bodyPr wrap="square" rtlCol="0">
            <a:spAutoFit/>
          </a:bodyPr>
          <a:lstStyle/>
          <a:p>
            <a:r>
              <a:rPr lang="en-US" sz="3600" dirty="0" smtClean="0"/>
              <a:t>Recruitment so far</a:t>
            </a:r>
            <a:endParaRPr lang="en-US" sz="3600" dirty="0"/>
          </a:p>
        </p:txBody>
      </p:sp>
    </p:spTree>
    <p:extLst>
      <p:ext uri="{BB962C8B-B14F-4D97-AF65-F5344CB8AC3E}">
        <p14:creationId xmlns:p14="http://schemas.microsoft.com/office/powerpoint/2010/main" val="425915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76200" y="457200"/>
            <a:ext cx="8967872" cy="5943600"/>
          </a:xfrm>
          <a:prstGeom prst="rect">
            <a:avLst/>
          </a:prstGeom>
          <a:noFill/>
          <a:ln w="9525">
            <a:noFill/>
            <a:miter lim="800000"/>
            <a:headEnd/>
            <a:tailEnd/>
          </a:ln>
          <a:effectLst/>
        </p:spPr>
      </p:pic>
    </p:spTree>
    <p:extLst>
      <p:ext uri="{BB962C8B-B14F-4D97-AF65-F5344CB8AC3E}">
        <p14:creationId xmlns:p14="http://schemas.microsoft.com/office/powerpoint/2010/main" val="2340363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274647"/>
            <a:ext cx="8229600" cy="866699"/>
          </a:xfrm>
          <a:prstGeom prst="rect">
            <a:avLst/>
          </a:prstGeom>
        </p:spPr>
        <p:txBody>
          <a:bodyPr lIns="91425" tIns="91425" rIns="91425" bIns="91425" anchor="ctr" anchorCtr="0">
            <a:noAutofit/>
          </a:bodyPr>
          <a:lstStyle/>
          <a:p>
            <a:pPr lvl="0">
              <a:spcBef>
                <a:spcPts val="0"/>
              </a:spcBef>
              <a:buClr>
                <a:schemeClr val="dk1"/>
              </a:buClr>
              <a:buSzPct val="25000"/>
              <a:buFont typeface="Calibri"/>
              <a:buNone/>
            </a:pPr>
            <a:r>
              <a:rPr lang="en-US" sz="4400" dirty="0" smtClean="0">
                <a:solidFill>
                  <a:schemeClr val="dk1"/>
                </a:solidFill>
                <a:latin typeface="Calibri"/>
                <a:ea typeface="Calibri"/>
                <a:cs typeface="Calibri"/>
                <a:sym typeface="Calibri"/>
              </a:rPr>
              <a:t>Digital Health </a:t>
            </a:r>
            <a:r>
              <a:rPr lang="en-US" sz="4400" u="sng" dirty="0" smtClean="0">
                <a:solidFill>
                  <a:schemeClr val="dk1"/>
                </a:solidFill>
                <a:latin typeface="Calibri"/>
                <a:ea typeface="Calibri"/>
                <a:cs typeface="Calibri"/>
                <a:sym typeface="Calibri"/>
              </a:rPr>
              <a:t>Volunteers</a:t>
            </a:r>
            <a:r>
              <a:rPr lang="en-US" sz="2400" dirty="0" smtClean="0">
                <a:solidFill>
                  <a:schemeClr val="dk1"/>
                </a:solidFill>
                <a:latin typeface="Calibri"/>
                <a:ea typeface="Calibri"/>
                <a:cs typeface="Calibri"/>
                <a:sym typeface="Calibri"/>
              </a:rPr>
              <a:t> (non-random)</a:t>
            </a:r>
            <a:endParaRPr lang="en-US" sz="4400" dirty="0">
              <a:solidFill>
                <a:schemeClr val="dk1"/>
              </a:solidFill>
              <a:latin typeface="Calibri"/>
              <a:ea typeface="Calibri"/>
              <a:cs typeface="Calibri"/>
              <a:sym typeface="Calibri"/>
            </a:endParaRPr>
          </a:p>
        </p:txBody>
      </p:sp>
      <p:sp>
        <p:nvSpPr>
          <p:cNvPr id="244" name="Shape 244"/>
          <p:cNvSpPr txBox="1">
            <a:spLocks noGrp="1"/>
          </p:cNvSpPr>
          <p:nvPr>
            <p:ph type="body" idx="1"/>
          </p:nvPr>
        </p:nvSpPr>
        <p:spPr>
          <a:xfrm>
            <a:off x="457200" y="1244000"/>
            <a:ext cx="8229600" cy="5330700"/>
          </a:xfrm>
          <a:prstGeom prst="rect">
            <a:avLst/>
          </a:prstGeom>
        </p:spPr>
        <p:txBody>
          <a:bodyPr lIns="91425" tIns="91425" rIns="91425" bIns="91425" anchor="t" anchorCtr="0">
            <a:noAutofit/>
          </a:bodyPr>
          <a:lstStyle/>
          <a:p>
            <a:pPr marL="0" lvl="0" indent="0" rtl="0">
              <a:lnSpc>
                <a:spcPct val="90000"/>
              </a:lnSpc>
              <a:spcBef>
                <a:spcPts val="0"/>
              </a:spcBef>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a:t>
            </a:r>
            <a:r>
              <a:rPr lang="en-US" sz="3200" u="sng" dirty="0" smtClean="0">
                <a:solidFill>
                  <a:schemeClr val="dk1"/>
                </a:solidFill>
                <a:latin typeface="Calibri"/>
                <a:ea typeface="Calibri"/>
                <a:cs typeface="Calibri"/>
                <a:sym typeface="Calibri"/>
              </a:rPr>
              <a:t>US pop</a:t>
            </a:r>
            <a:r>
              <a:rPr lang="en-US" sz="2800" dirty="0" smtClean="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		</a:t>
            </a:r>
            <a:r>
              <a:rPr lang="en-US" sz="3200" u="sng" dirty="0" smtClean="0">
                <a:solidFill>
                  <a:schemeClr val="dk1"/>
                </a:solidFill>
                <a:latin typeface="Calibri"/>
                <a:ea typeface="Calibri"/>
                <a:cs typeface="Calibri"/>
                <a:sym typeface="Calibri"/>
              </a:rPr>
              <a:t>Health eHeart</a:t>
            </a:r>
            <a:r>
              <a:rPr lang="en-US" sz="3200" u="sng" dirty="0">
                <a:solidFill>
                  <a:schemeClr val="dk1"/>
                </a:solidFill>
                <a:latin typeface="Calibri"/>
                <a:ea typeface="Calibri"/>
                <a:cs typeface="Calibri"/>
                <a:sym typeface="Calibri"/>
              </a:rPr>
              <a:t> </a:t>
            </a:r>
            <a:r>
              <a:rPr lang="en-US" sz="3200" dirty="0" smtClean="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NHANES</a:t>
            </a:r>
            <a:r>
              <a:rPr lang="en-US" sz="2800" dirty="0">
                <a:solidFill>
                  <a:schemeClr val="dk1"/>
                </a:solidFill>
                <a:latin typeface="Calibri"/>
                <a:ea typeface="Calibri"/>
                <a:cs typeface="Calibri"/>
                <a:sym typeface="Calibri"/>
              </a:rPr>
              <a:t>		All	</a:t>
            </a:r>
            <a:r>
              <a:rPr lang="en-US" sz="2800" dirty="0" smtClean="0">
                <a:solidFill>
                  <a:schemeClr val="dk1"/>
                </a:solidFill>
                <a:latin typeface="Calibri"/>
                <a:ea typeface="Calibri"/>
                <a:cs typeface="Calibri"/>
                <a:sym typeface="Calibri"/>
              </a:rPr>
              <a:t>      </a:t>
            </a:r>
            <a:r>
              <a:rPr lang="en-US" sz="2800" dirty="0" err="1" smtClean="0">
                <a:solidFill>
                  <a:schemeClr val="dk1"/>
                </a:solidFill>
                <a:latin typeface="Calibri"/>
                <a:ea typeface="Calibri"/>
                <a:cs typeface="Calibri"/>
                <a:sym typeface="Calibri"/>
              </a:rPr>
              <a:t>eVisit</a:t>
            </a:r>
            <a:r>
              <a:rPr lang="en-US" sz="2800" dirty="0" smtClean="0">
                <a:solidFill>
                  <a:schemeClr val="dk1"/>
                </a:solidFill>
                <a:latin typeface="Calibri"/>
                <a:ea typeface="Calibri"/>
                <a:cs typeface="Calibri"/>
                <a:sym typeface="Calibri"/>
              </a:rPr>
              <a:t> done + </a:t>
            </a:r>
            <a:r>
              <a:rPr lang="en-US" sz="2800" dirty="0">
                <a:solidFill>
                  <a:schemeClr val="dk1"/>
                </a:solidFill>
                <a:latin typeface="Calibri"/>
                <a:ea typeface="Calibri"/>
                <a:cs typeface="Calibri"/>
                <a:sym typeface="Calibri"/>
              </a:rPr>
              <a:t>Fitbit</a:t>
            </a:r>
          </a:p>
          <a:p>
            <a:pPr marL="0" lvl="0" indent="0" rtl="0">
              <a:lnSpc>
                <a:spcPct val="90000"/>
              </a:lnSpc>
              <a:spcBef>
                <a:spcPts val="0"/>
              </a:spcBef>
              <a:buNone/>
            </a:pPr>
            <a:r>
              <a:rPr lang="en-US" sz="2400"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        </a:t>
            </a:r>
            <a:r>
              <a:rPr lang="en-US" sz="2400" u="sng" dirty="0" smtClean="0">
                <a:solidFill>
                  <a:schemeClr val="dk1"/>
                </a:solidFill>
                <a:latin typeface="Calibri"/>
                <a:ea typeface="Calibri"/>
                <a:cs typeface="Calibri"/>
                <a:sym typeface="Calibri"/>
              </a:rPr>
              <a:t>n=6,113</a:t>
            </a:r>
            <a:r>
              <a:rPr lang="en-US" sz="2400" dirty="0">
                <a:solidFill>
                  <a:schemeClr val="dk1"/>
                </a:solidFill>
                <a:latin typeface="Calibri"/>
                <a:ea typeface="Calibri"/>
                <a:cs typeface="Calibri"/>
                <a:sym typeface="Calibri"/>
              </a:rPr>
              <a:t>		</a:t>
            </a:r>
            <a:r>
              <a:rPr lang="en-US" sz="2400" u="sng" dirty="0" smtClean="0">
                <a:solidFill>
                  <a:schemeClr val="dk1"/>
                </a:solidFill>
                <a:latin typeface="Calibri"/>
                <a:ea typeface="Calibri"/>
                <a:cs typeface="Calibri"/>
                <a:sym typeface="Calibri"/>
              </a:rPr>
              <a:t>n=26,982</a:t>
            </a:r>
            <a:r>
              <a:rPr lang="en-US" sz="2400"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   </a:t>
            </a:r>
            <a:r>
              <a:rPr lang="en-US" sz="2400" u="sng" dirty="0" smtClean="0">
                <a:solidFill>
                  <a:schemeClr val="dk1"/>
                </a:solidFill>
                <a:latin typeface="Calibri"/>
                <a:ea typeface="Calibri"/>
                <a:cs typeface="Calibri"/>
                <a:sym typeface="Calibri"/>
              </a:rPr>
              <a:t>n=16,501</a:t>
            </a:r>
            <a:r>
              <a:rPr lang="en-US" sz="2400" dirty="0">
                <a:solidFill>
                  <a:schemeClr val="dk1"/>
                </a:solidFill>
                <a:latin typeface="Calibri"/>
                <a:ea typeface="Calibri"/>
                <a:cs typeface="Calibri"/>
                <a:sym typeface="Calibri"/>
              </a:rPr>
              <a:t>	 </a:t>
            </a:r>
            <a:r>
              <a:rPr lang="en-US" sz="2400" dirty="0" smtClean="0">
                <a:solidFill>
                  <a:schemeClr val="dk1"/>
                </a:solidFill>
                <a:latin typeface="Calibri"/>
                <a:ea typeface="Calibri"/>
                <a:cs typeface="Calibri"/>
                <a:sym typeface="Calibri"/>
              </a:rPr>
              <a:t>        </a:t>
            </a:r>
            <a:r>
              <a:rPr lang="en-US" sz="2400" u="sng" dirty="0" smtClean="0">
                <a:solidFill>
                  <a:schemeClr val="dk1"/>
                </a:solidFill>
                <a:latin typeface="Calibri"/>
                <a:ea typeface="Calibri"/>
                <a:cs typeface="Calibri"/>
                <a:sym typeface="Calibri"/>
              </a:rPr>
              <a:t>n=1,276</a:t>
            </a:r>
            <a:endParaRPr lang="en-US" sz="2400" u="sng" dirty="0">
              <a:solidFill>
                <a:schemeClr val="dk1"/>
              </a:solidFill>
              <a:latin typeface="Calibri"/>
              <a:ea typeface="Calibri"/>
              <a:cs typeface="Calibri"/>
              <a:sym typeface="Calibri"/>
            </a:endParaRPr>
          </a:p>
          <a:p>
            <a:pPr marL="0" lvl="0" indent="0" rtl="0">
              <a:lnSpc>
                <a:spcPct val="90000"/>
              </a:lnSpc>
              <a:spcBef>
                <a:spcPts val="0"/>
              </a:spcBef>
              <a:buNone/>
            </a:pPr>
            <a:endParaRPr sz="2400" dirty="0">
              <a:solidFill>
                <a:schemeClr val="dk1"/>
              </a:solidFill>
              <a:latin typeface="Calibri"/>
              <a:ea typeface="Calibri"/>
              <a:cs typeface="Calibri"/>
              <a:sym typeface="Calibri"/>
            </a:endParaRPr>
          </a:p>
          <a:p>
            <a:pPr marL="0" lvl="0" indent="-69850" rtl="0">
              <a:lnSpc>
                <a:spcPct val="90000"/>
              </a:lnSpc>
              <a:spcBef>
                <a:spcPts val="0"/>
              </a:spcBef>
              <a:buClr>
                <a:schemeClr val="dk1"/>
              </a:buClr>
              <a:buSzPct val="42307"/>
              <a:buFont typeface="Arial"/>
              <a:buNone/>
            </a:pPr>
            <a:r>
              <a:rPr lang="en-US" sz="2800" dirty="0">
                <a:solidFill>
                  <a:schemeClr val="dk1"/>
                </a:solidFill>
                <a:latin typeface="Calibri"/>
                <a:ea typeface="Calibri"/>
                <a:cs typeface="Calibri"/>
                <a:sym typeface="Calibri"/>
              </a:rPr>
              <a:t>Age, </a:t>
            </a:r>
            <a:r>
              <a:rPr lang="en-US" sz="2800" dirty="0" smtClean="0">
                <a:solidFill>
                  <a:schemeClr val="dk1"/>
                </a:solidFill>
                <a:latin typeface="Calibri"/>
                <a:ea typeface="Calibri"/>
                <a:cs typeface="Calibri"/>
                <a:sym typeface="Calibri"/>
              </a:rPr>
              <a:t>mean   47</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51</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52</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49</a:t>
            </a:r>
            <a:r>
              <a:rPr lang="en-US" sz="2800" dirty="0">
                <a:solidFill>
                  <a:schemeClr val="dk1"/>
                </a:solidFill>
                <a:latin typeface="Calibri"/>
                <a:ea typeface="Calibri"/>
                <a:cs typeface="Calibri"/>
                <a:sym typeface="Calibri"/>
              </a:rPr>
              <a:t>		</a:t>
            </a:r>
          </a:p>
          <a:p>
            <a:pPr marL="0" lvl="0" indent="-69850" rtl="0">
              <a:lnSpc>
                <a:spcPct val="90000"/>
              </a:lnSpc>
              <a:spcBef>
                <a:spcPts val="0"/>
              </a:spcBef>
              <a:buClr>
                <a:schemeClr val="dk1"/>
              </a:buClr>
              <a:buSzPct val="42307"/>
              <a:buFont typeface="Arial"/>
              <a:buNone/>
            </a:pPr>
            <a:endParaRPr sz="2800" dirty="0">
              <a:solidFill>
                <a:schemeClr val="dk1"/>
              </a:solidFill>
              <a:latin typeface="Calibri"/>
              <a:ea typeface="Calibri"/>
              <a:cs typeface="Calibri"/>
              <a:sym typeface="Calibri"/>
            </a:endParaRPr>
          </a:p>
          <a:p>
            <a:pPr marL="0" lvl="0" indent="-69850" rtl="0">
              <a:lnSpc>
                <a:spcPct val="90000"/>
              </a:lnSpc>
              <a:spcBef>
                <a:spcPts val="0"/>
              </a:spcBef>
              <a:buClr>
                <a:schemeClr val="dk1"/>
              </a:buClr>
              <a:buSzPct val="42307"/>
              <a:buFont typeface="Arial"/>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Female</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52</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75</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74%</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68</a:t>
            </a:r>
            <a:r>
              <a:rPr lang="en-US" sz="2800" dirty="0">
                <a:solidFill>
                  <a:schemeClr val="dk1"/>
                </a:solidFill>
                <a:latin typeface="Calibri"/>
                <a:ea typeface="Calibri"/>
                <a:cs typeface="Calibri"/>
                <a:sym typeface="Calibri"/>
              </a:rPr>
              <a:t>%</a:t>
            </a:r>
          </a:p>
          <a:p>
            <a:pPr marL="0" lvl="0" indent="-69850" rtl="0">
              <a:lnSpc>
                <a:spcPct val="90000"/>
              </a:lnSpc>
              <a:spcBef>
                <a:spcPts val="520"/>
              </a:spcBef>
              <a:buClr>
                <a:schemeClr val="dk1"/>
              </a:buClr>
              <a:buSzPct val="42307"/>
              <a:buFont typeface="Arial"/>
              <a:buNone/>
            </a:pPr>
            <a:endParaRPr sz="2800" b="1" dirty="0">
              <a:solidFill>
                <a:schemeClr val="dk1"/>
              </a:solidFill>
              <a:latin typeface="Calibri"/>
              <a:ea typeface="Calibri"/>
              <a:cs typeface="Calibri"/>
              <a:sym typeface="Calibri"/>
            </a:endParaRPr>
          </a:p>
          <a:p>
            <a:pPr marL="0" lvl="0" indent="-69850" rtl="0">
              <a:lnSpc>
                <a:spcPct val="90000"/>
              </a:lnSpc>
              <a:spcBef>
                <a:spcPts val="520"/>
              </a:spcBef>
              <a:buClr>
                <a:schemeClr val="dk1"/>
              </a:buClr>
              <a:buSzPct val="42307"/>
              <a:buFont typeface="Arial"/>
              <a:buNone/>
            </a:pPr>
            <a:r>
              <a:rPr lang="en-US" sz="2800" dirty="0">
                <a:solidFill>
                  <a:schemeClr val="dk1"/>
                </a:solidFill>
                <a:latin typeface="Calibri"/>
                <a:ea typeface="Calibri"/>
                <a:cs typeface="Calibri"/>
                <a:sym typeface="Calibri"/>
              </a:rPr>
              <a:t>% AA		</a:t>
            </a:r>
            <a:r>
              <a:rPr lang="en-US" sz="2800" dirty="0" smtClean="0">
                <a:solidFill>
                  <a:schemeClr val="dk1"/>
                </a:solidFill>
                <a:latin typeface="Calibri"/>
                <a:ea typeface="Calibri"/>
                <a:cs typeface="Calibri"/>
                <a:sym typeface="Calibri"/>
              </a:rPr>
              <a:t>12</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6</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4%</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2</a:t>
            </a:r>
            <a:r>
              <a:rPr lang="en-US" sz="2800" dirty="0">
                <a:solidFill>
                  <a:schemeClr val="dk1"/>
                </a:solidFill>
                <a:latin typeface="Calibri"/>
                <a:ea typeface="Calibri"/>
                <a:cs typeface="Calibri"/>
                <a:sym typeface="Calibri"/>
              </a:rPr>
              <a:t>%</a:t>
            </a:r>
          </a:p>
          <a:p>
            <a:pPr marL="0" lvl="0" indent="-69850" rtl="0">
              <a:lnSpc>
                <a:spcPct val="90000"/>
              </a:lnSpc>
              <a:spcBef>
                <a:spcPts val="520"/>
              </a:spcBef>
              <a:buClr>
                <a:schemeClr val="dk1"/>
              </a:buClr>
              <a:buSzPct val="42307"/>
              <a:buFont typeface="Arial"/>
              <a:buNone/>
            </a:pPr>
            <a:endParaRPr sz="2800" dirty="0">
              <a:solidFill>
                <a:schemeClr val="dk1"/>
              </a:solidFill>
              <a:latin typeface="Calibri"/>
              <a:ea typeface="Calibri"/>
              <a:cs typeface="Calibri"/>
              <a:sym typeface="Calibri"/>
            </a:endParaRPr>
          </a:p>
          <a:p>
            <a:pPr marL="0" lvl="0" indent="-69850" rtl="0">
              <a:lnSpc>
                <a:spcPct val="90000"/>
              </a:lnSpc>
              <a:spcBef>
                <a:spcPts val="520"/>
              </a:spcBef>
              <a:buClr>
                <a:schemeClr val="dk1"/>
              </a:buClr>
              <a:buSzPct val="42307"/>
              <a:buFont typeface="Arial"/>
              <a:buNone/>
            </a:pPr>
            <a:r>
              <a:rPr lang="en-US" sz="2800" dirty="0">
                <a:solidFill>
                  <a:schemeClr val="dk1"/>
                </a:solidFill>
                <a:latin typeface="Calibri"/>
                <a:ea typeface="Calibri"/>
                <a:cs typeface="Calibri"/>
                <a:sym typeface="Calibri"/>
              </a:rPr>
              <a:t>% College+	29%		</a:t>
            </a:r>
            <a:r>
              <a:rPr lang="en-US" sz="2800" dirty="0" smtClean="0">
                <a:solidFill>
                  <a:schemeClr val="dk1"/>
                </a:solidFill>
                <a:latin typeface="Calibri"/>
                <a:ea typeface="Calibri"/>
                <a:cs typeface="Calibri"/>
                <a:sym typeface="Calibri"/>
              </a:rPr>
              <a:t>	      71</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74</a:t>
            </a:r>
            <a:r>
              <a:rPr lang="en-US" sz="2800" dirty="0">
                <a:solidFill>
                  <a:schemeClr val="dk1"/>
                </a:solidFill>
                <a:latin typeface="Calibri"/>
                <a:ea typeface="Calibri"/>
                <a:cs typeface="Calibri"/>
                <a:sym typeface="Calibri"/>
              </a:rPr>
              <a:t>%</a:t>
            </a:r>
          </a:p>
          <a:p>
            <a:pPr lvl="0" rtl="0">
              <a:spcBef>
                <a:spcPts val="0"/>
              </a:spcBef>
              <a:buNone/>
            </a:pPr>
            <a:endParaRPr sz="2400" dirty="0"/>
          </a:p>
        </p:txBody>
      </p:sp>
      <p:cxnSp>
        <p:nvCxnSpPr>
          <p:cNvPr id="245" name="Shape 245"/>
          <p:cNvCxnSpPr/>
          <p:nvPr/>
        </p:nvCxnSpPr>
        <p:spPr>
          <a:xfrm>
            <a:off x="3930650" y="1263000"/>
            <a:ext cx="21599" cy="5168099"/>
          </a:xfrm>
          <a:prstGeom prst="straightConnector1">
            <a:avLst/>
          </a:prstGeom>
          <a:noFill/>
          <a:ln w="38100" cap="flat" cmpd="sng">
            <a:solidFill>
              <a:srgbClr val="000000"/>
            </a:solidFill>
            <a:prstDash val="solid"/>
            <a:round/>
            <a:headEnd type="none" w="lg" len="lg"/>
            <a:tailEnd type="none" w="lg" len="lg"/>
          </a:ln>
        </p:spPr>
      </p:cxnSp>
    </p:spTree>
    <p:extLst>
      <p:ext uri="{BB962C8B-B14F-4D97-AF65-F5344CB8AC3E}">
        <p14:creationId xmlns:p14="http://schemas.microsoft.com/office/powerpoint/2010/main" val="2019012628"/>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collected</a:t>
            </a:r>
            <a:br>
              <a:rPr lang="en-US" dirty="0" smtClean="0"/>
            </a:br>
            <a:r>
              <a:rPr lang="en-US" sz="3200" dirty="0" smtClean="0"/>
              <a:t>As of 8/9/16</a:t>
            </a:r>
            <a:endParaRPr lang="en-US" sz="3200" dirty="0"/>
          </a:p>
        </p:txBody>
      </p:sp>
      <p:sp>
        <p:nvSpPr>
          <p:cNvPr id="3" name="Content Placeholder 2"/>
          <p:cNvSpPr>
            <a:spLocks noGrp="1"/>
          </p:cNvSpPr>
          <p:nvPr>
            <p:ph idx="1"/>
          </p:nvPr>
        </p:nvSpPr>
        <p:spPr>
          <a:xfrm>
            <a:off x="1154430" y="1825624"/>
            <a:ext cx="7989570" cy="4460875"/>
          </a:xfrm>
        </p:spPr>
        <p:txBody>
          <a:bodyPr>
            <a:normAutofit fontScale="77500" lnSpcReduction="20000"/>
          </a:bodyPr>
          <a:lstStyle/>
          <a:p>
            <a:pPr marL="0" indent="0">
              <a:buNone/>
            </a:pPr>
            <a:r>
              <a:rPr lang="en-US" dirty="0" smtClean="0"/>
              <a:t>Self report</a:t>
            </a:r>
          </a:p>
          <a:p>
            <a:r>
              <a:rPr lang="en-US" dirty="0" smtClean="0">
                <a:solidFill>
                  <a:srgbClr val="FF0000"/>
                </a:solidFill>
              </a:rPr>
              <a:t>815,928</a:t>
            </a:r>
            <a:r>
              <a:rPr lang="en-US" dirty="0" smtClean="0"/>
              <a:t> surveys completed (from 33,663 people)</a:t>
            </a:r>
          </a:p>
          <a:p>
            <a:r>
              <a:rPr lang="en-US" dirty="0" smtClean="0">
                <a:solidFill>
                  <a:srgbClr val="FF0000"/>
                </a:solidFill>
              </a:rPr>
              <a:t>146,207 </a:t>
            </a:r>
            <a:r>
              <a:rPr lang="en-US" dirty="0" smtClean="0"/>
              <a:t>vital signs (from 20,764)</a:t>
            </a:r>
          </a:p>
          <a:p>
            <a:r>
              <a:rPr lang="en-US" dirty="0" smtClean="0">
                <a:solidFill>
                  <a:srgbClr val="FF0000"/>
                </a:solidFill>
              </a:rPr>
              <a:t>59,090 </a:t>
            </a:r>
            <a:r>
              <a:rPr lang="en-US" dirty="0" smtClean="0"/>
              <a:t>lab results(from 8,976)</a:t>
            </a:r>
            <a:endParaRPr lang="en-US" dirty="0"/>
          </a:p>
          <a:p>
            <a:pPr marL="0" indent="0">
              <a:buNone/>
            </a:pPr>
            <a:r>
              <a:rPr lang="en-US" dirty="0" smtClean="0"/>
              <a:t>Participant-triggered device measurements</a:t>
            </a:r>
          </a:p>
          <a:p>
            <a:r>
              <a:rPr lang="en-US" dirty="0" smtClean="0">
                <a:solidFill>
                  <a:srgbClr val="FF0000"/>
                </a:solidFill>
              </a:rPr>
              <a:t>506,145 </a:t>
            </a:r>
            <a:r>
              <a:rPr lang="en-US" dirty="0" smtClean="0"/>
              <a:t>weights (from 1,372)</a:t>
            </a:r>
            <a:endParaRPr lang="en-US" dirty="0"/>
          </a:p>
          <a:p>
            <a:r>
              <a:rPr lang="en-US" dirty="0" smtClean="0">
                <a:solidFill>
                  <a:srgbClr val="FF0000"/>
                </a:solidFill>
              </a:rPr>
              <a:t>108,437 </a:t>
            </a:r>
            <a:r>
              <a:rPr lang="en-US" dirty="0" smtClean="0"/>
              <a:t>blood pressures (from 823)</a:t>
            </a:r>
          </a:p>
          <a:p>
            <a:r>
              <a:rPr lang="en-US" dirty="0">
                <a:solidFill>
                  <a:schemeClr val="tx2"/>
                </a:solidFill>
              </a:rPr>
              <a:t>18,657</a:t>
            </a:r>
            <a:r>
              <a:rPr lang="en-US" dirty="0"/>
              <a:t> EKGs from </a:t>
            </a:r>
            <a:r>
              <a:rPr lang="en-US" dirty="0" err="1" smtClean="0"/>
              <a:t>Alivecor</a:t>
            </a:r>
            <a:r>
              <a:rPr lang="en-US" dirty="0" smtClean="0"/>
              <a:t> (from xxx)</a:t>
            </a:r>
          </a:p>
          <a:p>
            <a:pPr marL="0" indent="0">
              <a:buNone/>
            </a:pPr>
            <a:r>
              <a:rPr lang="en-US" dirty="0" smtClean="0"/>
              <a:t>Passively collected device/app measurements</a:t>
            </a:r>
          </a:p>
          <a:p>
            <a:r>
              <a:rPr lang="en-US" dirty="0" smtClean="0">
                <a:solidFill>
                  <a:srgbClr val="FF0000"/>
                </a:solidFill>
              </a:rPr>
              <a:t>2,024,354 </a:t>
            </a:r>
            <a:r>
              <a:rPr lang="en-US" dirty="0" smtClean="0"/>
              <a:t>daily step counts (from 6,454)</a:t>
            </a:r>
          </a:p>
          <a:p>
            <a:r>
              <a:rPr lang="en-US" dirty="0" smtClean="0">
                <a:solidFill>
                  <a:srgbClr val="FF0000"/>
                </a:solidFill>
              </a:rPr>
              <a:t>314,361 </a:t>
            </a:r>
            <a:r>
              <a:rPr lang="en-US" dirty="0" smtClean="0"/>
              <a:t>days of movement/communication patterns (from 2,265)</a:t>
            </a:r>
          </a:p>
          <a:p>
            <a:r>
              <a:rPr lang="en-US" dirty="0" smtClean="0">
                <a:solidFill>
                  <a:schemeClr val="tx2"/>
                </a:solidFill>
              </a:rPr>
              <a:t>2,429 </a:t>
            </a:r>
            <a:r>
              <a:rPr lang="en-US" dirty="0" smtClean="0"/>
              <a:t>possible hospitalizations from </a:t>
            </a:r>
            <a:r>
              <a:rPr lang="en-US" dirty="0" smtClean="0">
                <a:solidFill>
                  <a:schemeClr val="tx2"/>
                </a:solidFill>
              </a:rPr>
              <a:t>179 </a:t>
            </a:r>
            <a:r>
              <a:rPr lang="en-US" dirty="0" smtClean="0"/>
              <a:t>hospitals </a:t>
            </a:r>
          </a:p>
        </p:txBody>
      </p:sp>
    </p:spTree>
    <p:extLst>
      <p:ext uri="{BB962C8B-B14F-4D97-AF65-F5344CB8AC3E}">
        <p14:creationId xmlns:p14="http://schemas.microsoft.com/office/powerpoint/2010/main" val="282192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225425" y="228600"/>
            <a:ext cx="8693150" cy="6400800"/>
          </a:xfrm>
          <a:prstGeom prst="rect">
            <a:avLst/>
          </a:prstGeom>
          <a:noFill/>
          <a:ln w="9525">
            <a:noFill/>
            <a:miter lim="800000"/>
            <a:headEnd/>
            <a:tailEnd/>
          </a:ln>
        </p:spPr>
      </p:pic>
    </p:spTree>
    <p:extLst>
      <p:ext uri="{BB962C8B-B14F-4D97-AF65-F5344CB8AC3E}">
        <p14:creationId xmlns:p14="http://schemas.microsoft.com/office/powerpoint/2010/main" val="1282409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collected</a:t>
            </a:r>
            <a:br>
              <a:rPr lang="en-US" dirty="0" smtClean="0"/>
            </a:br>
            <a:r>
              <a:rPr lang="en-US" sz="3200" dirty="0" smtClean="0"/>
              <a:t>As of 8/9/16</a:t>
            </a:r>
            <a:endParaRPr lang="en-US" sz="3200" dirty="0"/>
          </a:p>
        </p:txBody>
      </p:sp>
      <p:sp>
        <p:nvSpPr>
          <p:cNvPr id="3" name="Content Placeholder 2"/>
          <p:cNvSpPr>
            <a:spLocks noGrp="1"/>
          </p:cNvSpPr>
          <p:nvPr>
            <p:ph idx="1"/>
          </p:nvPr>
        </p:nvSpPr>
        <p:spPr>
          <a:xfrm>
            <a:off x="1154430" y="1825624"/>
            <a:ext cx="7989570" cy="4460875"/>
          </a:xfrm>
        </p:spPr>
        <p:txBody>
          <a:bodyPr>
            <a:normAutofit fontScale="77500" lnSpcReduction="20000"/>
          </a:bodyPr>
          <a:lstStyle/>
          <a:p>
            <a:pPr marL="0" indent="0">
              <a:buNone/>
            </a:pPr>
            <a:r>
              <a:rPr lang="en-US" dirty="0" smtClean="0"/>
              <a:t>Self report</a:t>
            </a:r>
          </a:p>
          <a:p>
            <a:r>
              <a:rPr lang="en-US" dirty="0" smtClean="0">
                <a:solidFill>
                  <a:srgbClr val="FF0000"/>
                </a:solidFill>
              </a:rPr>
              <a:t>815,928</a:t>
            </a:r>
            <a:r>
              <a:rPr lang="en-US" dirty="0" smtClean="0"/>
              <a:t> surveys completed (from 33,663 people)</a:t>
            </a:r>
          </a:p>
          <a:p>
            <a:r>
              <a:rPr lang="en-US" dirty="0" smtClean="0">
                <a:solidFill>
                  <a:srgbClr val="FF0000"/>
                </a:solidFill>
              </a:rPr>
              <a:t>146,207 </a:t>
            </a:r>
            <a:r>
              <a:rPr lang="en-US" dirty="0" smtClean="0"/>
              <a:t>vital signs (from 20,764)</a:t>
            </a:r>
          </a:p>
          <a:p>
            <a:r>
              <a:rPr lang="en-US" dirty="0" smtClean="0">
                <a:solidFill>
                  <a:srgbClr val="FF0000"/>
                </a:solidFill>
              </a:rPr>
              <a:t>59,090 </a:t>
            </a:r>
            <a:r>
              <a:rPr lang="en-US" dirty="0" smtClean="0"/>
              <a:t>lab results(from 8,976)</a:t>
            </a:r>
            <a:endParaRPr lang="en-US" dirty="0"/>
          </a:p>
          <a:p>
            <a:pPr marL="0" indent="0">
              <a:buNone/>
            </a:pPr>
            <a:r>
              <a:rPr lang="en-US" dirty="0" smtClean="0"/>
              <a:t>Participant-triggered device measurements</a:t>
            </a:r>
          </a:p>
          <a:p>
            <a:r>
              <a:rPr lang="en-US" dirty="0" smtClean="0">
                <a:solidFill>
                  <a:srgbClr val="FF0000"/>
                </a:solidFill>
              </a:rPr>
              <a:t>506,145 </a:t>
            </a:r>
            <a:r>
              <a:rPr lang="en-US" dirty="0" smtClean="0"/>
              <a:t>weights (from 1,372)</a:t>
            </a:r>
            <a:endParaRPr lang="en-US" dirty="0"/>
          </a:p>
          <a:p>
            <a:r>
              <a:rPr lang="en-US" dirty="0" smtClean="0">
                <a:solidFill>
                  <a:srgbClr val="FF0000"/>
                </a:solidFill>
              </a:rPr>
              <a:t>108,437 </a:t>
            </a:r>
            <a:r>
              <a:rPr lang="en-US" dirty="0" smtClean="0"/>
              <a:t>blood pressures (from 823)</a:t>
            </a:r>
          </a:p>
          <a:p>
            <a:r>
              <a:rPr lang="en-US" dirty="0">
                <a:solidFill>
                  <a:schemeClr val="tx2"/>
                </a:solidFill>
              </a:rPr>
              <a:t>18,657</a:t>
            </a:r>
            <a:r>
              <a:rPr lang="en-US" dirty="0"/>
              <a:t> EKGs from </a:t>
            </a:r>
            <a:r>
              <a:rPr lang="en-US" dirty="0" err="1" smtClean="0"/>
              <a:t>Alivecor</a:t>
            </a:r>
            <a:r>
              <a:rPr lang="en-US" dirty="0" smtClean="0"/>
              <a:t> (from xxx)</a:t>
            </a:r>
          </a:p>
          <a:p>
            <a:pPr marL="0" indent="0">
              <a:buNone/>
            </a:pPr>
            <a:r>
              <a:rPr lang="en-US" dirty="0" smtClean="0"/>
              <a:t>Passively collected device/app measurements</a:t>
            </a:r>
          </a:p>
          <a:p>
            <a:r>
              <a:rPr lang="en-US" dirty="0" smtClean="0">
                <a:solidFill>
                  <a:srgbClr val="FF0000"/>
                </a:solidFill>
              </a:rPr>
              <a:t>2,024,354 </a:t>
            </a:r>
            <a:r>
              <a:rPr lang="en-US" dirty="0" smtClean="0"/>
              <a:t>daily step counts (from 6,454)</a:t>
            </a:r>
          </a:p>
          <a:p>
            <a:r>
              <a:rPr lang="en-US" dirty="0" smtClean="0">
                <a:solidFill>
                  <a:srgbClr val="FF0000"/>
                </a:solidFill>
              </a:rPr>
              <a:t>314,361 </a:t>
            </a:r>
            <a:r>
              <a:rPr lang="en-US" dirty="0" smtClean="0"/>
              <a:t>days of movement/communication patterns (from 2,265)</a:t>
            </a:r>
          </a:p>
          <a:p>
            <a:r>
              <a:rPr lang="en-US" dirty="0" smtClean="0">
                <a:solidFill>
                  <a:schemeClr val="tx2"/>
                </a:solidFill>
              </a:rPr>
              <a:t>2,429 </a:t>
            </a:r>
            <a:r>
              <a:rPr lang="en-US" dirty="0" smtClean="0"/>
              <a:t>possible hospitalizations from </a:t>
            </a:r>
            <a:r>
              <a:rPr lang="en-US" dirty="0" smtClean="0">
                <a:solidFill>
                  <a:schemeClr val="tx2"/>
                </a:solidFill>
              </a:rPr>
              <a:t>179 </a:t>
            </a:r>
            <a:r>
              <a:rPr lang="en-US" dirty="0" smtClean="0"/>
              <a:t>hospitals </a:t>
            </a:r>
          </a:p>
        </p:txBody>
      </p:sp>
      <p:sp>
        <p:nvSpPr>
          <p:cNvPr id="4" name="Content Placeholder 2"/>
          <p:cNvSpPr txBox="1">
            <a:spLocks/>
          </p:cNvSpPr>
          <p:nvPr/>
        </p:nvSpPr>
        <p:spPr>
          <a:xfrm>
            <a:off x="163830" y="1829435"/>
            <a:ext cx="7772400" cy="41598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smtClean="0"/>
              <a:t>n/N</a:t>
            </a:r>
          </a:p>
          <a:p>
            <a:pPr marL="0" indent="0">
              <a:buFont typeface="Arial" panose="020B0604020202020204" pitchFamily="34" charset="0"/>
              <a:buNone/>
            </a:pPr>
            <a:r>
              <a:rPr lang="en-US" sz="2000" dirty="0" smtClean="0"/>
              <a:t>24</a:t>
            </a:r>
          </a:p>
          <a:p>
            <a:pPr marL="0" indent="0">
              <a:buFont typeface="Arial" panose="020B0604020202020204" pitchFamily="34" charset="0"/>
              <a:buNone/>
            </a:pPr>
            <a:r>
              <a:rPr lang="en-US" sz="2000" dirty="0" smtClean="0"/>
              <a:t>7.0</a:t>
            </a:r>
          </a:p>
          <a:p>
            <a:pPr marL="0" indent="0">
              <a:buFont typeface="Arial" panose="020B0604020202020204" pitchFamily="34" charset="0"/>
              <a:buNone/>
            </a:pPr>
            <a:r>
              <a:rPr lang="en-US" sz="2000" dirty="0" smtClean="0"/>
              <a:t>6.6</a:t>
            </a:r>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368</a:t>
            </a:r>
          </a:p>
          <a:p>
            <a:pPr marL="0" indent="0">
              <a:buFont typeface="Arial" panose="020B0604020202020204" pitchFamily="34" charset="0"/>
              <a:buNone/>
            </a:pPr>
            <a:r>
              <a:rPr lang="en-US" sz="2000" dirty="0" smtClean="0"/>
              <a:t>132</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314</a:t>
            </a:r>
          </a:p>
          <a:p>
            <a:pPr marL="0" indent="0">
              <a:buFont typeface="Arial" panose="020B0604020202020204" pitchFamily="34" charset="0"/>
              <a:buNone/>
            </a:pPr>
            <a:r>
              <a:rPr lang="en-US" sz="2000" dirty="0" smtClean="0"/>
              <a:t>139</a:t>
            </a:r>
          </a:p>
          <a:p>
            <a:pPr marL="0" indent="0">
              <a:buFont typeface="Arial" panose="020B0604020202020204" pitchFamily="34" charset="0"/>
              <a:buNone/>
            </a:pPr>
            <a:endParaRPr lang="en-US" sz="2000" dirty="0" smtClean="0"/>
          </a:p>
        </p:txBody>
      </p:sp>
    </p:spTree>
    <p:extLst>
      <p:ext uri="{BB962C8B-B14F-4D97-AF65-F5344CB8AC3E}">
        <p14:creationId xmlns:p14="http://schemas.microsoft.com/office/powerpoint/2010/main" val="3832135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collected</a:t>
            </a:r>
            <a:br>
              <a:rPr lang="en-US" dirty="0" smtClean="0"/>
            </a:br>
            <a:r>
              <a:rPr lang="en-US" sz="3200" dirty="0" smtClean="0"/>
              <a:t>As of 8/9/16</a:t>
            </a:r>
            <a:endParaRPr lang="en-US" sz="3200" dirty="0"/>
          </a:p>
        </p:txBody>
      </p:sp>
      <p:sp>
        <p:nvSpPr>
          <p:cNvPr id="3" name="Content Placeholder 2"/>
          <p:cNvSpPr>
            <a:spLocks noGrp="1"/>
          </p:cNvSpPr>
          <p:nvPr>
            <p:ph idx="1"/>
          </p:nvPr>
        </p:nvSpPr>
        <p:spPr>
          <a:xfrm>
            <a:off x="1154430" y="1825625"/>
            <a:ext cx="7772400" cy="2963545"/>
          </a:xfrm>
        </p:spPr>
        <p:txBody>
          <a:bodyPr>
            <a:normAutofit fontScale="77500" lnSpcReduction="20000"/>
          </a:bodyPr>
          <a:lstStyle/>
          <a:p>
            <a:pPr marL="0" indent="0">
              <a:buNone/>
            </a:pPr>
            <a:endParaRPr lang="en-US" dirty="0" smtClean="0"/>
          </a:p>
          <a:p>
            <a:pPr marL="0" indent="0">
              <a:buNone/>
            </a:pPr>
            <a:r>
              <a:rPr lang="en-US" dirty="0" smtClean="0"/>
              <a:t>Self report</a:t>
            </a:r>
          </a:p>
          <a:p>
            <a:r>
              <a:rPr lang="en-US" dirty="0" smtClean="0">
                <a:solidFill>
                  <a:srgbClr val="FF0000"/>
                </a:solidFill>
              </a:rPr>
              <a:t>27,554 </a:t>
            </a:r>
            <a:r>
              <a:rPr lang="en-US" dirty="0" smtClean="0"/>
              <a:t>weights (from 19,359)</a:t>
            </a:r>
          </a:p>
          <a:p>
            <a:r>
              <a:rPr lang="en-US" dirty="0" smtClean="0">
                <a:solidFill>
                  <a:srgbClr val="FF0000"/>
                </a:solidFill>
              </a:rPr>
              <a:t>25,798 </a:t>
            </a:r>
            <a:r>
              <a:rPr lang="en-US" dirty="0" smtClean="0"/>
              <a:t>blood pressures (from 14,133)</a:t>
            </a:r>
            <a:endParaRPr lang="en-US" dirty="0"/>
          </a:p>
          <a:p>
            <a:pPr marL="0" indent="0">
              <a:buNone/>
            </a:pPr>
            <a:endParaRPr lang="en-US" dirty="0" smtClean="0"/>
          </a:p>
          <a:p>
            <a:pPr marL="0" indent="0">
              <a:buNone/>
            </a:pPr>
            <a:r>
              <a:rPr lang="en-US" dirty="0" smtClean="0"/>
              <a:t>Participant-triggered device measurements</a:t>
            </a:r>
          </a:p>
          <a:p>
            <a:r>
              <a:rPr lang="en-US" dirty="0" smtClean="0">
                <a:solidFill>
                  <a:srgbClr val="FF0000"/>
                </a:solidFill>
              </a:rPr>
              <a:t>506,145 </a:t>
            </a:r>
            <a:r>
              <a:rPr lang="en-US" dirty="0" smtClean="0"/>
              <a:t>weights (from 1,372)</a:t>
            </a:r>
            <a:endParaRPr lang="en-US" dirty="0"/>
          </a:p>
          <a:p>
            <a:r>
              <a:rPr lang="en-US" dirty="0" smtClean="0">
                <a:solidFill>
                  <a:srgbClr val="FF0000"/>
                </a:solidFill>
              </a:rPr>
              <a:t>108,437 </a:t>
            </a:r>
            <a:r>
              <a:rPr lang="en-US" dirty="0" smtClean="0"/>
              <a:t>blood pressures (from 823)</a:t>
            </a:r>
          </a:p>
        </p:txBody>
      </p:sp>
      <p:sp>
        <p:nvSpPr>
          <p:cNvPr id="4" name="Content Placeholder 2"/>
          <p:cNvSpPr txBox="1">
            <a:spLocks/>
          </p:cNvSpPr>
          <p:nvPr/>
        </p:nvSpPr>
        <p:spPr>
          <a:xfrm>
            <a:off x="163830" y="1829435"/>
            <a:ext cx="7772400" cy="28682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smtClean="0"/>
              <a:t>n/N</a:t>
            </a:r>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1.4</a:t>
            </a:r>
          </a:p>
          <a:p>
            <a:pPr marL="0" indent="0">
              <a:buFont typeface="Arial" panose="020B0604020202020204" pitchFamily="34" charset="0"/>
              <a:buNone/>
            </a:pPr>
            <a:r>
              <a:rPr lang="en-US" sz="2000" dirty="0" smtClean="0"/>
              <a:t>1.8</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368</a:t>
            </a:r>
          </a:p>
          <a:p>
            <a:pPr marL="0" indent="0">
              <a:buFont typeface="Arial" panose="020B0604020202020204" pitchFamily="34" charset="0"/>
              <a:buNone/>
            </a:pPr>
            <a:r>
              <a:rPr lang="en-US" sz="2000" dirty="0" smtClean="0"/>
              <a:t>132</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p:txBody>
      </p:sp>
    </p:spTree>
    <p:extLst>
      <p:ext uri="{BB962C8B-B14F-4D97-AF65-F5344CB8AC3E}">
        <p14:creationId xmlns:p14="http://schemas.microsoft.com/office/powerpoint/2010/main" val="720385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collected</a:t>
            </a:r>
            <a:br>
              <a:rPr lang="en-US" dirty="0" smtClean="0"/>
            </a:br>
            <a:r>
              <a:rPr lang="en-US" sz="3200" dirty="0" smtClean="0"/>
              <a:t>As of 8/9/16</a:t>
            </a:r>
            <a:endParaRPr lang="en-US" sz="3200" dirty="0"/>
          </a:p>
        </p:txBody>
      </p:sp>
      <p:sp>
        <p:nvSpPr>
          <p:cNvPr id="3" name="Content Placeholder 2"/>
          <p:cNvSpPr>
            <a:spLocks noGrp="1"/>
          </p:cNvSpPr>
          <p:nvPr>
            <p:ph idx="1"/>
          </p:nvPr>
        </p:nvSpPr>
        <p:spPr>
          <a:xfrm>
            <a:off x="1154430" y="1825625"/>
            <a:ext cx="7772400" cy="2963545"/>
          </a:xfrm>
        </p:spPr>
        <p:txBody>
          <a:bodyPr>
            <a:normAutofit fontScale="77500" lnSpcReduction="20000"/>
          </a:bodyPr>
          <a:lstStyle/>
          <a:p>
            <a:pPr marL="0" indent="0">
              <a:buNone/>
            </a:pPr>
            <a:endParaRPr lang="en-US" dirty="0" smtClean="0"/>
          </a:p>
          <a:p>
            <a:pPr marL="0" indent="0">
              <a:buNone/>
            </a:pPr>
            <a:r>
              <a:rPr lang="en-US" dirty="0" smtClean="0"/>
              <a:t>Self report</a:t>
            </a:r>
          </a:p>
          <a:p>
            <a:r>
              <a:rPr lang="en-US" dirty="0" smtClean="0"/>
              <a:t>27,554 weights (from 19,359)</a:t>
            </a:r>
          </a:p>
          <a:p>
            <a:r>
              <a:rPr lang="en-US" dirty="0" smtClean="0"/>
              <a:t>25,798 </a:t>
            </a:r>
            <a:r>
              <a:rPr lang="en-US" dirty="0"/>
              <a:t>blood pressures (from 14,133)</a:t>
            </a:r>
          </a:p>
          <a:p>
            <a:pPr marL="0" indent="0">
              <a:buNone/>
            </a:pPr>
            <a:endParaRPr lang="en-US" dirty="0" smtClean="0"/>
          </a:p>
          <a:p>
            <a:pPr marL="0" indent="0">
              <a:buNone/>
            </a:pPr>
            <a:r>
              <a:rPr lang="en-US" dirty="0" smtClean="0"/>
              <a:t>Participant-triggered device measurements</a:t>
            </a:r>
          </a:p>
          <a:p>
            <a:r>
              <a:rPr lang="en-US" dirty="0" smtClean="0"/>
              <a:t>506,145 weights (from 1,372)</a:t>
            </a:r>
            <a:endParaRPr lang="en-US" dirty="0"/>
          </a:p>
          <a:p>
            <a:r>
              <a:rPr lang="en-US" dirty="0" smtClean="0"/>
              <a:t>108,437 blood pressures (from 823)</a:t>
            </a:r>
          </a:p>
        </p:txBody>
      </p:sp>
      <p:sp>
        <p:nvSpPr>
          <p:cNvPr id="4" name="Content Placeholder 2"/>
          <p:cNvSpPr txBox="1">
            <a:spLocks/>
          </p:cNvSpPr>
          <p:nvPr/>
        </p:nvSpPr>
        <p:spPr>
          <a:xfrm>
            <a:off x="163830" y="1829435"/>
            <a:ext cx="7772400" cy="28682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u="sng" dirty="0" smtClean="0"/>
              <a:t>n/N</a:t>
            </a:r>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1.4</a:t>
            </a:r>
          </a:p>
          <a:p>
            <a:pPr marL="0" indent="0">
              <a:buFont typeface="Arial" panose="020B0604020202020204" pitchFamily="34" charset="0"/>
              <a:buNone/>
            </a:pPr>
            <a:r>
              <a:rPr lang="en-US" sz="2000" dirty="0" smtClean="0"/>
              <a:t>1.8</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r>
              <a:rPr lang="en-US" sz="2000" dirty="0" smtClean="0"/>
              <a:t>368</a:t>
            </a:r>
          </a:p>
          <a:p>
            <a:pPr marL="0" indent="0">
              <a:buFont typeface="Arial" panose="020B0604020202020204" pitchFamily="34" charset="0"/>
              <a:buNone/>
            </a:pPr>
            <a:r>
              <a:rPr lang="en-US" sz="2000" dirty="0" smtClean="0"/>
              <a:t>132</a:t>
            </a:r>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a:p>
            <a:pPr marL="0" indent="0">
              <a:buFont typeface="Arial" panose="020B0604020202020204" pitchFamily="34" charset="0"/>
              <a:buNone/>
            </a:pPr>
            <a:endParaRPr lang="en-US" sz="2000" dirty="0" smtClean="0"/>
          </a:p>
        </p:txBody>
      </p:sp>
      <p:sp>
        <p:nvSpPr>
          <p:cNvPr id="6" name="TextBox 5"/>
          <p:cNvSpPr txBox="1"/>
          <p:nvPr/>
        </p:nvSpPr>
        <p:spPr>
          <a:xfrm>
            <a:off x="971550" y="5132070"/>
            <a:ext cx="7646670" cy="954107"/>
          </a:xfrm>
          <a:prstGeom prst="rect">
            <a:avLst/>
          </a:prstGeom>
          <a:noFill/>
        </p:spPr>
        <p:txBody>
          <a:bodyPr wrap="square" rtlCol="0">
            <a:spAutoFit/>
          </a:bodyPr>
          <a:lstStyle/>
          <a:p>
            <a:r>
              <a:rPr lang="en-US" sz="2800" dirty="0" smtClean="0">
                <a:solidFill>
                  <a:srgbClr val="FF0000"/>
                </a:solidFill>
              </a:rPr>
              <a:t>Much more efficient and less error-prone to get measurements directly from a device... </a:t>
            </a:r>
            <a:endParaRPr lang="en-US" sz="2800" dirty="0">
              <a:solidFill>
                <a:srgbClr val="FF0000"/>
              </a:solidFill>
            </a:endParaRPr>
          </a:p>
        </p:txBody>
      </p:sp>
    </p:spTree>
    <p:extLst>
      <p:ext uri="{BB962C8B-B14F-4D97-AF65-F5344CB8AC3E}">
        <p14:creationId xmlns:p14="http://schemas.microsoft.com/office/powerpoint/2010/main" val="2575480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digital data flow</a:t>
            </a:r>
            <a:endParaRPr lang="en-US" sz="2800" dirty="0"/>
          </a:p>
        </p:txBody>
      </p:sp>
      <p:sp>
        <p:nvSpPr>
          <p:cNvPr id="3" name="Content Placeholder 2"/>
          <p:cNvSpPr>
            <a:spLocks noGrp="1"/>
          </p:cNvSpPr>
          <p:nvPr>
            <p:ph idx="1"/>
          </p:nvPr>
        </p:nvSpPr>
        <p:spPr/>
        <p:txBody>
          <a:bodyPr>
            <a:normAutofit/>
          </a:bodyPr>
          <a:lstStyle/>
          <a:p>
            <a:r>
              <a:rPr lang="en-US" dirty="0" smtClean="0"/>
              <a:t>Sensor </a:t>
            </a:r>
            <a:r>
              <a:rPr lang="en-US" dirty="0" smtClean="0">
                <a:sym typeface="Wingdings" panose="05000000000000000000" pitchFamily="2" charset="2"/>
              </a:rPr>
              <a:t> Smartphone  3</a:t>
            </a:r>
            <a:r>
              <a:rPr lang="en-US" baseline="30000" dirty="0" smtClean="0">
                <a:sym typeface="Wingdings" panose="05000000000000000000" pitchFamily="2" charset="2"/>
              </a:rPr>
              <a:t>rd</a:t>
            </a:r>
            <a:r>
              <a:rPr lang="en-US" dirty="0" smtClean="0">
                <a:sym typeface="Wingdings" panose="05000000000000000000" pitchFamily="2" charset="2"/>
              </a:rPr>
              <a:t> party server  Health eHeart server (JSON)  Extract/Transform/Load to .csv files  Statistical software on Analyst’s computer system</a:t>
            </a:r>
          </a:p>
          <a:p>
            <a:endParaRPr lang="en-US" dirty="0">
              <a:sym typeface="Wingdings" panose="05000000000000000000" pitchFamily="2" charset="2"/>
            </a:endParaRPr>
          </a:p>
          <a:p>
            <a:r>
              <a:rPr lang="en-US" dirty="0"/>
              <a:t>JSON </a:t>
            </a:r>
            <a:r>
              <a:rPr lang="en-US" dirty="0" smtClean="0"/>
              <a:t>= “</a:t>
            </a:r>
            <a:r>
              <a:rPr lang="en-US" dirty="0"/>
              <a:t>JavaScript Object Notation</a:t>
            </a:r>
            <a:r>
              <a:rPr lang="en-US" dirty="0" smtClean="0"/>
              <a:t>” </a:t>
            </a:r>
            <a:r>
              <a:rPr lang="en-US" dirty="0"/>
              <a:t> </a:t>
            </a:r>
          </a:p>
          <a:p>
            <a:pPr lvl="1"/>
            <a:r>
              <a:rPr lang="en-US" dirty="0"/>
              <a:t>JSON is a data </a:t>
            </a:r>
            <a:r>
              <a:rPr lang="en-US" dirty="0" smtClean="0"/>
              <a:t>format, stores </a:t>
            </a:r>
            <a:r>
              <a:rPr lang="en-US" dirty="0"/>
              <a:t>data in key-value </a:t>
            </a:r>
            <a:r>
              <a:rPr lang="en-US" dirty="0" smtClean="0"/>
              <a:t>pairs</a:t>
            </a:r>
            <a:endParaRPr lang="en-US" dirty="0"/>
          </a:p>
          <a:p>
            <a:pPr lvl="1"/>
            <a:r>
              <a:rPr lang="en-US" dirty="0" smtClean="0"/>
              <a:t>{“</a:t>
            </a:r>
            <a:r>
              <a:rPr lang="en-US" dirty="0"/>
              <a:t>key1”:”value1”, “key2”:”value2”, … , “</a:t>
            </a:r>
            <a:r>
              <a:rPr lang="en-US" dirty="0" err="1"/>
              <a:t>keyN</a:t>
            </a:r>
            <a:r>
              <a:rPr lang="en-US" dirty="0"/>
              <a:t>”, “</a:t>
            </a:r>
            <a:r>
              <a:rPr lang="en-US" dirty="0" err="1"/>
              <a:t>valueN</a:t>
            </a:r>
            <a:r>
              <a:rPr lang="en-US" dirty="0" smtClean="0"/>
              <a:t>”}</a:t>
            </a:r>
          </a:p>
          <a:p>
            <a:pPr lvl="1"/>
            <a:r>
              <a:rPr lang="en-US" dirty="0" smtClean="0"/>
              <a:t>Values are encoded and compressed</a:t>
            </a:r>
            <a:endParaRPr lang="en-US" dirty="0"/>
          </a:p>
          <a:p>
            <a:endParaRPr lang="en-US" dirty="0" smtClean="0"/>
          </a:p>
          <a:p>
            <a:pPr lvl="2"/>
            <a:endParaRPr lang="en-US" dirty="0"/>
          </a:p>
        </p:txBody>
      </p:sp>
    </p:spTree>
    <p:extLst>
      <p:ext uri="{BB962C8B-B14F-4D97-AF65-F5344CB8AC3E}">
        <p14:creationId xmlns:p14="http://schemas.microsoft.com/office/powerpoint/2010/main" val="3462392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8650" y="170953"/>
            <a:ext cx="7825471" cy="6687047"/>
          </a:xfrm>
          <a:prstGeom prst="rect">
            <a:avLst/>
          </a:prstGeom>
        </p:spPr>
      </p:pic>
      <p:sp>
        <p:nvSpPr>
          <p:cNvPr id="5" name="TextBox 4"/>
          <p:cNvSpPr txBox="1"/>
          <p:nvPr/>
        </p:nvSpPr>
        <p:spPr>
          <a:xfrm>
            <a:off x="4732020" y="2183130"/>
            <a:ext cx="2834640" cy="2062103"/>
          </a:xfrm>
          <a:prstGeom prst="rect">
            <a:avLst/>
          </a:prstGeom>
          <a:noFill/>
        </p:spPr>
        <p:txBody>
          <a:bodyPr wrap="square" rtlCol="0">
            <a:spAutoFit/>
          </a:bodyPr>
          <a:lstStyle/>
          <a:p>
            <a:r>
              <a:rPr lang="en-US" sz="3200" dirty="0" smtClean="0">
                <a:solidFill>
                  <a:srgbClr val="FF0000"/>
                </a:solidFill>
              </a:rPr>
              <a:t>.CSV file of Blood pressure data from </a:t>
            </a:r>
            <a:r>
              <a:rPr lang="en-US" sz="3200" dirty="0" err="1" smtClean="0">
                <a:solidFill>
                  <a:srgbClr val="FF0000"/>
                </a:solidFill>
              </a:rPr>
              <a:t>Withings</a:t>
            </a:r>
            <a:r>
              <a:rPr lang="en-US" sz="3200" dirty="0" smtClean="0">
                <a:solidFill>
                  <a:srgbClr val="FF0000"/>
                </a:solidFill>
              </a:rPr>
              <a:t> cuffs</a:t>
            </a:r>
            <a:endParaRPr lang="en-US" sz="3200" dirty="0">
              <a:solidFill>
                <a:srgbClr val="FF0000"/>
              </a:solidFill>
            </a:endParaRPr>
          </a:p>
        </p:txBody>
      </p:sp>
    </p:spTree>
    <p:extLst>
      <p:ext uri="{BB962C8B-B14F-4D97-AF65-F5344CB8AC3E}">
        <p14:creationId xmlns:p14="http://schemas.microsoft.com/office/powerpoint/2010/main" val="2181915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8777" y="207351"/>
            <a:ext cx="8784298" cy="5969611"/>
          </a:xfrm>
          <a:prstGeom prst="rect">
            <a:avLst/>
          </a:prstGeom>
        </p:spPr>
      </p:pic>
      <p:sp>
        <p:nvSpPr>
          <p:cNvPr id="5" name="TextBox 4"/>
          <p:cNvSpPr txBox="1"/>
          <p:nvPr/>
        </p:nvSpPr>
        <p:spPr>
          <a:xfrm>
            <a:off x="6166337" y="2122516"/>
            <a:ext cx="2572875" cy="1569660"/>
          </a:xfrm>
          <a:prstGeom prst="rect">
            <a:avLst/>
          </a:prstGeom>
          <a:noFill/>
        </p:spPr>
        <p:txBody>
          <a:bodyPr wrap="square" rtlCol="0">
            <a:spAutoFit/>
          </a:bodyPr>
          <a:lstStyle/>
          <a:p>
            <a:r>
              <a:rPr lang="en-US" sz="3200" dirty="0" smtClean="0">
                <a:solidFill>
                  <a:srgbClr val="FF0000"/>
                </a:solidFill>
              </a:rPr>
              <a:t>.CSV file of Fitbit activity data</a:t>
            </a:r>
            <a:endParaRPr lang="en-US" sz="3200" dirty="0">
              <a:solidFill>
                <a:srgbClr val="FF0000"/>
              </a:solidFill>
            </a:endParaRPr>
          </a:p>
        </p:txBody>
      </p:sp>
    </p:spTree>
    <p:extLst>
      <p:ext uri="{BB962C8B-B14F-4D97-AF65-F5344CB8AC3E}">
        <p14:creationId xmlns:p14="http://schemas.microsoft.com/office/powerpoint/2010/main" val="2847915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16523"/>
            <a:ext cx="7886700" cy="5672871"/>
          </a:xfrm>
        </p:spPr>
        <p:txBody>
          <a:bodyPr/>
          <a:lstStyle/>
          <a:p>
            <a:pPr marL="0" indent="0">
              <a:buNone/>
            </a:pPr>
            <a:r>
              <a:rPr lang="en-US" dirty="0" smtClean="0">
                <a:solidFill>
                  <a:srgbClr val="FF0000"/>
                </a:solidFill>
              </a:rPr>
              <a:t>One JSON “packet” from Fitbit: encodes 1440 different by-minute measurements...</a:t>
            </a:r>
            <a:endParaRPr lang="en-US" dirty="0">
              <a:solidFill>
                <a:srgbClr val="FF0000"/>
              </a:solidFill>
            </a:endParaRPr>
          </a:p>
        </p:txBody>
      </p:sp>
      <p:sp>
        <p:nvSpPr>
          <p:cNvPr id="8" name="TextBox 7"/>
          <p:cNvSpPr txBox="1"/>
          <p:nvPr/>
        </p:nvSpPr>
        <p:spPr>
          <a:xfrm>
            <a:off x="193431" y="1176606"/>
            <a:ext cx="8757138" cy="5632311"/>
          </a:xfrm>
          <a:prstGeom prst="rect">
            <a:avLst/>
          </a:prstGeom>
          <a:noFill/>
        </p:spPr>
        <p:txBody>
          <a:bodyPr wrap="square" rtlCol="0">
            <a:spAutoFit/>
          </a:bodyPr>
          <a:lstStyle/>
          <a:p>
            <a:r>
              <a:rPr lang="en-US" sz="1200" dirty="0"/>
              <a:t>{"calories":"eJzNVy1vFVEQTRp+AD+h+wOAP9CURT6BJBhShcNV1uCaIEAhCK7BoHCAIUEQSHCIR/</a:t>
            </a:r>
            <a:r>
              <a:rPr lang="en-US" sz="1200" dirty="0" err="1"/>
              <a:t>gDTzTBgSKpgHMfZ</a:t>
            </a:r>
            <a:r>
              <a:rPr lang="en-US" sz="1200" dirty="0"/>
              <a:t>+/Z2Zm5+9oUnpjs7t2783nmzN3l8+Oby0CeHZ+E784rl6Fz2+SiMeL7OTr+Vy4zu3N9v6ycbLO0/Mf7o7PrPa73Dvf6TeLlXs1T9L2uqy0VrNGX/</a:t>
            </a:r>
            <a:r>
              <a:rPr lang="en-US" sz="1200" dirty="0" err="1"/>
              <a:t>dNFj+d</a:t>
            </a:r>
            <a:r>
              <a:rPr lang="en-US" sz="1200" dirty="0"/>
              <a:t>/lYdtqcd5xcvVOpfdkFP7bvfg7oXzq/WjPfgC3XhWP3CPunr1xx6t/1g6+02/s7w/sqMYpqwWhz3sYS/udW1qY4056mrFzL2KVbUPmx7ecdX9tjaM1fYF4oTvj2697B+8fd2/ufq0XI/OXv3R9a7c47p/+</a:t>
            </a:r>
            <a:r>
              <a:rPr lang="en-US" sz="1200" dirty="0" err="1"/>
              <a:t>rm</a:t>
            </a:r>
            <a:r>
              <a:rPr lang="en-US" sz="1200" dirty="0"/>
              <a:t>/fe0DbJdnvIcv0IM9WheLCdvPtq+9NX1HTK190lp2oxqJjuKj2v9453GJE3qYS8ZJ35kT7sUaYmReP71/OOioPtWYFVNZjNzj43x6bzmOV8autR7b9e2M16q/vq9je9HeqM5T3pjqj3he/be5iXy1+rAXdYOuNV67UQ21L/EN9rDmihViQjGGNevLNIZpHhS7Hudltcvy7uW5zbPdwBfkAvAgY1cOwxp7PtLv1SvDFnSy7zwsIsfo5RsvvhTBflzJk3gGZ3n8ZufY1yu/igAP0BvVjXX2chvNKc4Zv9ZTPHi9kGGnlfOsn7L+Yt7/znl3Ttq4rP9ZX0e+e1g3MsziqAZzauRxEzDDWW3nB/u9+tRNZlr1sUv7rJWbLF8Z1qzoOSj2tV2TzLbhvlR3hl2LGZt7b5YpBiOdeezT3OCKmMAFO8vVcMax9okTXInVCGMe/yp+aRN29ByX5T6qUZaHCLfgScS6WvwoAi7kPYTvfj757go4k2ehet6tc6yeXf0zxSZ8mmFF56a3z7MX2deeZ629fYxtWc6WewMmdg++lVzgbIz8gLciTqAti018h/M3vrVnAs5HX1zeHDBoscd5GfVpi1db51PloRbfbMJJrXde38/hTZ+jbU673p7FNK+WL1o8Ogf/xJtiMhLtN493IpzMmUt2D2cle8Ge2WhX/2H1W+X38XP9Dx+fB32fal66wQ+eS/U/Tv+Hsz7KuLc151R+Ax0MThs=","steps":"eJztVWtPE0EUPQlLn9vu0tIuAuIDgTY+oiZg1Ch+aI0mVgIxhGAUPwr4wPD/E87M7OzO7KtbwyfjaWa7c3fm3nPP3JkB/</a:t>
            </a:r>
            <a:r>
              <a:rPr lang="en-US" sz="1200" dirty="0" err="1"/>
              <a:t>uNfgMvW</a:t>
            </a:r>
            <a:r>
              <a:rPr lang="en-US" sz="1200" dirty="0"/>
              <a:t>/</a:t>
            </a:r>
            <a:r>
              <a:rPr lang="en-US" sz="1200" dirty="0" err="1"/>
              <a:t>auZLeOtwWcf</a:t>
            </a:r>
            <a:r>
              <a:rPr lang="en-US" sz="1200" dirty="0"/>
              <a:t>/vVQumYsRG81VFCNeg2slvTQhIM2luXcOub4XDL8uujQqlGB0nOMe5yzwjnim0+bj/</a:t>
            </a:r>
            <a:r>
              <a:rPr lang="en-US" sz="1200" dirty="0" err="1"/>
              <a:t>vUaAMDvg</a:t>
            </a:r>
            <a:r>
              <a:rPr lang="en-US" sz="1200" dirty="0"/>
              <a:t>/QM/z3GKGOJAK5NgG9i/ktrId20W/R7kk2cVQFD2t4gHfYwwj7mOCAbwc4xhGe8/8DWQEfyatWMneBKsdPGFPMcdhrhvYdelR4wdzWyMyn7wmVcqU+r7DFOXck10dkdZu9m/IbpKckTEsjjJzmEse3M8+3xP7ykffdMXik2SjrY8bcYNtidjWuidL2LrVeohYLVGWXKy6wTU3SK21yd61+WiM7ch7jmqyCMddN7ck+eaxnjM3ycAuiiuLIu/</a:t>
            </a:r>
            <a:r>
              <a:rPr lang="en-US" sz="1200" dirty="0" err="1"/>
              <a:t>iEr</a:t>
            </a:r>
            <a:r>
              <a:rPr lang="en-US" sz="1200" dirty="0"/>
              <a:t>/jC1TthPk3umlFKYw+X/D3FG8s6LGCefVZMW6XpmGedzlPzHSO3+AQoWkfTh8YYm9zFZbGMRYjzQPnvkInQydYqXZ3T2KThTqmLNB6WHCf0V3zaVp12CmeZbAZ4glNWzHG0S4UmAfIz176H+MyzYjbEPkc4wwV+swr/8HmB7/</a:t>
            </a:r>
            <a:r>
              <a:rPr lang="en-US" sz="1200" dirty="0" err="1"/>
              <a:t>iFc</a:t>
            </a:r>
            <a:r>
              <a:rPr lang="en-US" sz="1200" dirty="0"/>
              <a:t>/xk+yHbS3kKDfmsyCwDeaqXQz3kap6ZRavWZaTAstxgzGeyDvv4xnPikLvqbWKWvk8dvMZ7Vp6OsJKTsUBD3gKKjz0uCTccr1E++9mhomj/TsRZ7cNZ6r1PLYOErSo9Ky++FQkZt5q21Jlxj71WxKbLytR6VKljU47qsqk7fBXmySGyanNGhd89eYsKBh4tgkOx9lm4AnuwJww=","distance":"eJztmE1IVFEUx9WohhRcJFKkVCIuajVEFr57GQMJB2kTbbRVCOqiKISCiKSEqCB00QcqtZCEMDd9IAYGA4WBC6EwKNrMooUuxHATGC66v/c44/N5Z3zzYbSYA8Odue++e8/5n//5uFNSUpSiFOV/</a:t>
            </a:r>
            <a:r>
              <a:rPr lang="en-US" sz="1200" dirty="0" err="1"/>
              <a:t>kZromMPYuFaq</a:t>
            </a:r>
            <a:r>
              <a:rPr lang="en-US" sz="1200" dirty="0"/>
              <a:t>/tWZyeRrxzY3NH/</a:t>
            </a:r>
            <a:r>
              <a:rPr lang="en-US" sz="1200" dirty="0" err="1"/>
              <a:t>Pne</a:t>
            </a:r>
            <a:r>
              <a:rPr lang="en-US" sz="1200" dirty="0"/>
              <a:t>/or1YNSz82rSmKXRZHFjdh1bDU4dRE653RgdimZ+Bs5gvq747+J47xWdPoQMJJJqNKzp2IXzN6jDXx3eijbPrCwYn4b4e1wX2xgVH4ObxrSZl1inOap06658h7cIZ1jOPVDxU8qjh8Uxl7FfOMqy8rrXYzjw02HYIy3V6rJG74ju5yPjyO917ecIY85xnrO/VcChubrX5hbac+g26coxK1u7XBT125v0dXvtmhW2MVmjnG8uX92tisz/75oPhtbNZgxT4L3Ts1eMGLrezLRfAD+6MTdso5HidiDtj61zdPvXN19M+VdX1S+A17wQw80dvbM5rCHP5UjX9WC913XHvufrygBNfp9mcuVmbefVbWdTr1ngg6bWVPujWSo8TmMLjY7Bex+TyXNTb9cpFs3/fj5McjDDb+tcZHCjuJV0Z8i+/wIXHi5+3iSI+bA8gn8AI+wJWrt765MS7rBtsmFTwJE9M2QY8gd/wShkfpJBt85BwwkFxAHvTieb1Oku/AI5h/8tVhpuqcux/xZbMZ3E3+1BdnDulHlQc1sddyo07jH3hPrSFnbcVj9j/yqkXz6YtMYFtaO1pjD7KuX9ibTV+RbywVQobmI47XG0UceE7etPnN1gPkGo/p9AjOwcHGtdtuLc5nb5vAY3Om62Ni0K8/tQFMhE+ZeBUmd+aLTRjBhnzyRRgpXx4uaE8n/N/Io0TaHkn6nFwkQ71Vc09fqKnHxzQ5xutxNtZS4Qk9AGO2Pg/qTW75+fyApq/</a:t>
            </a:r>
            <a:r>
              <a:rPr lang="en-US" sz="1200" dirty="0" err="1"/>
              <a:t>IxZawYtOTPDnYdlwb</a:t>
            </a:r>
            <a:r>
              <a:rPr lang="en-US" sz="1200" dirty="0"/>
              <a:t>/fTsd+3mwustp9zvzJm40Ct1SveUntD7LjW5o6kDqfHtl9lUL4QdXq9an7pb8Vt69ULaIpwQXNP1mbnGGv2719/VpvVJX+Qo9d9ZqXuvJB9SE439mn5ivHqvplbFe39l9GvwfgpWM1Vf1fnJVbfuBm2gDqfbKxMX0VXuAiLSR2fSL5P4+xVb/doO3/8L8dsS1J/fQZz99XC78jvcgpeZOCnni85+Xfy9iM0nYe5qwTXEIT7mPsszf50U8e7CERXkB7rBR8mv7MVa7w6/</a:t>
            </a:r>
            <a:r>
              <a:rPr lang="en-US" sz="1200" dirty="0" err="1"/>
              <a:t>fg+X</a:t>
            </a:r>
            <a:r>
              <a:rPr lang="en-US" sz="1200" dirty="0"/>
              <a:t>/w5sPQfi/</a:t>
            </a:r>
            <a:r>
              <a:rPr lang="en-US" sz="1200" dirty="0" err="1"/>
              <a:t>b+QoGdxcw</a:t>
            </a:r>
            <a:r>
              <a:rPr lang="en-US" sz="1200" dirty="0"/>
              <a:t>/vs6/cRQUD5lgjOOTD+7DyF2ZZM3A=","floors":null,"elevation":null,"device_type":"</a:t>
            </a:r>
            <a:r>
              <a:rPr lang="en-US" sz="1200" dirty="0" err="1"/>
              <a:t>MobileTrack</a:t>
            </a:r>
            <a:r>
              <a:rPr lang="en-US" sz="1200" dirty="0"/>
              <a:t>"}</a:t>
            </a:r>
          </a:p>
        </p:txBody>
      </p:sp>
    </p:spTree>
    <p:extLst>
      <p:ext uri="{BB962C8B-B14F-4D97-AF65-F5344CB8AC3E}">
        <p14:creationId xmlns:p14="http://schemas.microsoft.com/office/powerpoint/2010/main" val="190723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a:picLocks noChangeAspect="1"/>
          </p:cNvPicPr>
          <p:nvPr/>
        </p:nvPicPr>
        <p:blipFill>
          <a:blip r:embed="rId2"/>
          <a:stretch>
            <a:fillRect/>
          </a:stretch>
        </p:blipFill>
        <p:spPr>
          <a:xfrm>
            <a:off x="448524" y="202188"/>
            <a:ext cx="8695476" cy="4043045"/>
          </a:xfrm>
          <a:prstGeom prst="rect">
            <a:avLst/>
          </a:prstGeom>
        </p:spPr>
      </p:pic>
      <p:sp>
        <p:nvSpPr>
          <p:cNvPr id="5" name="TextBox 4"/>
          <p:cNvSpPr txBox="1"/>
          <p:nvPr/>
        </p:nvSpPr>
        <p:spPr>
          <a:xfrm>
            <a:off x="628650" y="4467801"/>
            <a:ext cx="8012430" cy="1077218"/>
          </a:xfrm>
          <a:prstGeom prst="rect">
            <a:avLst/>
          </a:prstGeom>
          <a:noFill/>
        </p:spPr>
        <p:txBody>
          <a:bodyPr wrap="square" rtlCol="0">
            <a:spAutoFit/>
          </a:bodyPr>
          <a:lstStyle/>
          <a:p>
            <a:r>
              <a:rPr lang="en-US" sz="3200" dirty="0" smtClean="0">
                <a:solidFill>
                  <a:srgbClr val="FF0000"/>
                </a:solidFill>
              </a:rPr>
              <a:t>Stata screenshot of Fitbit “Intraday” data after it is unpacked and imported into Stata</a:t>
            </a:r>
            <a:endParaRPr lang="en-US" sz="3200" dirty="0">
              <a:solidFill>
                <a:srgbClr val="FF0000"/>
              </a:solidFill>
            </a:endParaRPr>
          </a:p>
        </p:txBody>
      </p:sp>
    </p:spTree>
    <p:extLst>
      <p:ext uri="{BB962C8B-B14F-4D97-AF65-F5344CB8AC3E}">
        <p14:creationId xmlns:p14="http://schemas.microsoft.com/office/powerpoint/2010/main" val="143572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Step counts per day – not that big</a:t>
            </a:r>
          </a:p>
          <a:p>
            <a:pPr lvl="1"/>
            <a:r>
              <a:rPr lang="en-US" dirty="0" smtClean="0"/>
              <a:t>2213 participants contributing Fitbit step data</a:t>
            </a:r>
          </a:p>
          <a:p>
            <a:pPr lvl="1"/>
            <a:r>
              <a:rPr lang="en-US" dirty="0" smtClean="0"/>
              <a:t>1.04 </a:t>
            </a:r>
            <a:r>
              <a:rPr lang="en-US" dirty="0"/>
              <a:t>million total days of data (observations</a:t>
            </a:r>
            <a:r>
              <a:rPr lang="en-US" dirty="0" smtClean="0"/>
              <a:t>)</a:t>
            </a:r>
          </a:p>
          <a:p>
            <a:pPr lvl="2"/>
            <a:r>
              <a:rPr lang="en-US" dirty="0"/>
              <a:t>471 average days of data/</a:t>
            </a:r>
            <a:r>
              <a:rPr lang="en-US" dirty="0" err="1"/>
              <a:t>ppt</a:t>
            </a:r>
            <a:r>
              <a:rPr lang="en-US" dirty="0"/>
              <a:t> (range 1-2356 days</a:t>
            </a:r>
            <a:r>
              <a:rPr lang="en-US" dirty="0" smtClean="0"/>
              <a:t>)</a:t>
            </a:r>
          </a:p>
          <a:p>
            <a:pPr lvl="1"/>
            <a:r>
              <a:rPr lang="en-US" dirty="0" smtClean="0"/>
              <a:t>45 MB</a:t>
            </a:r>
            <a:endParaRPr lang="en-US" dirty="0"/>
          </a:p>
          <a:p>
            <a:pPr lvl="1"/>
            <a:endParaRPr lang="en-US" dirty="0" smtClean="0"/>
          </a:p>
          <a:p>
            <a:r>
              <a:rPr lang="en-US" dirty="0" smtClean="0"/>
              <a:t>Step counts per minute – pretty big</a:t>
            </a:r>
          </a:p>
          <a:p>
            <a:pPr lvl="1"/>
            <a:r>
              <a:rPr lang="en-US" dirty="0" smtClean="0"/>
              <a:t>231 million total </a:t>
            </a:r>
            <a:r>
              <a:rPr lang="en-US" u="sng" dirty="0" smtClean="0"/>
              <a:t>minutes</a:t>
            </a:r>
            <a:r>
              <a:rPr lang="en-US" dirty="0" smtClean="0"/>
              <a:t> of data (observations)</a:t>
            </a:r>
          </a:p>
          <a:p>
            <a:pPr lvl="2"/>
            <a:r>
              <a:rPr lang="en-US" dirty="0" smtClean="0"/>
              <a:t>221 average minutes/day with non-zero step count</a:t>
            </a:r>
          </a:p>
          <a:p>
            <a:pPr lvl="2"/>
            <a:r>
              <a:rPr lang="en-US" dirty="0" smtClean="0"/>
              <a:t>Compare with 1440 </a:t>
            </a:r>
            <a:r>
              <a:rPr lang="en-US" dirty="0"/>
              <a:t>minutes/day (=24 hours/day*60 minutes/hour)</a:t>
            </a:r>
          </a:p>
          <a:p>
            <a:pPr lvl="1"/>
            <a:r>
              <a:rPr lang="en-US" dirty="0" smtClean="0"/>
              <a:t>12.1 GB</a:t>
            </a:r>
          </a:p>
          <a:p>
            <a:pPr lvl="2"/>
            <a:endParaRPr lang="en-US" dirty="0"/>
          </a:p>
        </p:txBody>
      </p:sp>
    </p:spTree>
    <p:extLst>
      <p:ext uri="{BB962C8B-B14F-4D97-AF65-F5344CB8AC3E}">
        <p14:creationId xmlns:p14="http://schemas.microsoft.com/office/powerpoint/2010/main" val="131872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4" y="161132"/>
            <a:ext cx="8974922" cy="6522472"/>
          </a:xfrm>
          <a:prstGeom prst="rect">
            <a:avLst/>
          </a:prstGeom>
        </p:spPr>
      </p:pic>
      <p:sp>
        <p:nvSpPr>
          <p:cNvPr id="6" name="TextBox 5"/>
          <p:cNvSpPr txBox="1"/>
          <p:nvPr/>
        </p:nvSpPr>
        <p:spPr>
          <a:xfrm>
            <a:off x="4933163" y="1233925"/>
            <a:ext cx="3654655" cy="1077218"/>
          </a:xfrm>
          <a:prstGeom prst="rect">
            <a:avLst/>
          </a:prstGeom>
          <a:noFill/>
        </p:spPr>
        <p:txBody>
          <a:bodyPr wrap="square" rtlCol="0">
            <a:spAutoFit/>
          </a:bodyPr>
          <a:lstStyle/>
          <a:p>
            <a:r>
              <a:rPr lang="en-US" sz="3200" dirty="0" smtClean="0"/>
              <a:t>Average of Averages = 7618 steps/day</a:t>
            </a:r>
            <a:endParaRPr lang="en-US" sz="3200" dirty="0"/>
          </a:p>
        </p:txBody>
      </p:sp>
    </p:spTree>
    <p:extLst>
      <p:ext uri="{BB962C8B-B14F-4D97-AF65-F5344CB8AC3E}">
        <p14:creationId xmlns:p14="http://schemas.microsoft.com/office/powerpoint/2010/main" val="3009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cstate="print"/>
          <a:srcRect b="42762"/>
          <a:stretch>
            <a:fillRect/>
          </a:stretch>
        </p:blipFill>
        <p:spPr bwMode="auto">
          <a:xfrm>
            <a:off x="798513" y="1123950"/>
            <a:ext cx="7546975" cy="4895842"/>
          </a:xfrm>
          <a:prstGeom prst="rect">
            <a:avLst/>
          </a:prstGeom>
          <a:noFill/>
          <a:ln w="9525">
            <a:noFill/>
            <a:miter lim="800000"/>
            <a:headEnd/>
            <a:tailEnd/>
          </a:ln>
        </p:spPr>
      </p:pic>
      <p:sp>
        <p:nvSpPr>
          <p:cNvPr id="6147" name="Rectangle 5"/>
          <p:cNvSpPr>
            <a:spLocks noChangeArrowheads="1"/>
          </p:cNvSpPr>
          <p:nvPr/>
        </p:nvSpPr>
        <p:spPr bwMode="auto">
          <a:xfrm>
            <a:off x="533400" y="5181600"/>
            <a:ext cx="7772400" cy="1295400"/>
          </a:xfrm>
          <a:prstGeom prst="rect">
            <a:avLst/>
          </a:prstGeom>
          <a:solidFill>
            <a:schemeClr val="bg1"/>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14252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7" name="TextBox 6"/>
          <p:cNvSpPr txBox="1"/>
          <p:nvPr/>
        </p:nvSpPr>
        <p:spPr>
          <a:xfrm>
            <a:off x="5279010" y="1027907"/>
            <a:ext cx="3550665" cy="1077218"/>
          </a:xfrm>
          <a:prstGeom prst="rect">
            <a:avLst/>
          </a:prstGeom>
          <a:noFill/>
        </p:spPr>
        <p:txBody>
          <a:bodyPr wrap="square" rtlCol="0">
            <a:spAutoFit/>
          </a:bodyPr>
          <a:lstStyle/>
          <a:p>
            <a:r>
              <a:rPr lang="en-US" sz="3200" dirty="0" smtClean="0"/>
              <a:t>Average of Totals = </a:t>
            </a:r>
            <a:r>
              <a:rPr lang="en-US" sz="3200" dirty="0" smtClean="0">
                <a:solidFill>
                  <a:srgbClr val="FF0000"/>
                </a:solidFill>
              </a:rPr>
              <a:t>8172 </a:t>
            </a:r>
            <a:r>
              <a:rPr lang="en-US" sz="3200" dirty="0" smtClean="0"/>
              <a:t>steps/day</a:t>
            </a:r>
            <a:endParaRPr lang="en-US" sz="3200" dirty="0"/>
          </a:p>
        </p:txBody>
      </p:sp>
    </p:spTree>
    <p:extLst>
      <p:ext uri="{BB962C8B-B14F-4D97-AF65-F5344CB8AC3E}">
        <p14:creationId xmlns:p14="http://schemas.microsoft.com/office/powerpoint/2010/main" val="3352555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3" name="TextBox 2"/>
          <p:cNvSpPr txBox="1"/>
          <p:nvPr/>
        </p:nvSpPr>
        <p:spPr>
          <a:xfrm>
            <a:off x="914401" y="116559"/>
            <a:ext cx="7999534" cy="1077218"/>
          </a:xfrm>
          <a:prstGeom prst="rect">
            <a:avLst/>
          </a:prstGeom>
          <a:solidFill>
            <a:schemeClr val="bg1"/>
          </a:solidFill>
        </p:spPr>
        <p:txBody>
          <a:bodyPr wrap="square" rtlCol="0">
            <a:spAutoFit/>
          </a:bodyPr>
          <a:lstStyle/>
          <a:p>
            <a:pPr algn="ctr"/>
            <a:r>
              <a:rPr lang="en-US" sz="3200" dirty="0" smtClean="0"/>
              <a:t>Distribution of minutes in the day with non-zero step counts</a:t>
            </a:r>
            <a:endParaRPr lang="en-US" sz="3200" dirty="0"/>
          </a:p>
        </p:txBody>
      </p:sp>
    </p:spTree>
    <p:extLst>
      <p:ext uri="{BB962C8B-B14F-4D97-AF65-F5344CB8AC3E}">
        <p14:creationId xmlns:p14="http://schemas.microsoft.com/office/powerpoint/2010/main" val="1999790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5" name="TextBox 4"/>
          <p:cNvSpPr txBox="1"/>
          <p:nvPr/>
        </p:nvSpPr>
        <p:spPr>
          <a:xfrm>
            <a:off x="914401" y="116559"/>
            <a:ext cx="7999534" cy="1077218"/>
          </a:xfrm>
          <a:prstGeom prst="rect">
            <a:avLst/>
          </a:prstGeom>
          <a:solidFill>
            <a:schemeClr val="bg1"/>
          </a:solidFill>
        </p:spPr>
        <p:txBody>
          <a:bodyPr wrap="square" rtlCol="0">
            <a:spAutoFit/>
          </a:bodyPr>
          <a:lstStyle/>
          <a:p>
            <a:pPr algn="ctr"/>
            <a:r>
              <a:rPr lang="en-US" sz="3200" dirty="0" smtClean="0"/>
              <a:t>Distribution of minutes in the day with non-zero step counts</a:t>
            </a:r>
            <a:endParaRPr lang="en-US" sz="3200" dirty="0"/>
          </a:p>
        </p:txBody>
      </p:sp>
    </p:spTree>
    <p:extLst>
      <p:ext uri="{BB962C8B-B14F-4D97-AF65-F5344CB8AC3E}">
        <p14:creationId xmlns:p14="http://schemas.microsoft.com/office/powerpoint/2010/main" val="3044592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4" name="TextBox 3"/>
          <p:cNvSpPr txBox="1"/>
          <p:nvPr/>
        </p:nvSpPr>
        <p:spPr>
          <a:xfrm>
            <a:off x="3433894" y="3258050"/>
            <a:ext cx="4430598" cy="2585323"/>
          </a:xfrm>
          <a:prstGeom prst="rect">
            <a:avLst/>
          </a:prstGeom>
          <a:noFill/>
        </p:spPr>
        <p:txBody>
          <a:bodyPr wrap="square" rtlCol="0">
            <a:spAutoFit/>
          </a:bodyPr>
          <a:lstStyle/>
          <a:p>
            <a:r>
              <a:rPr lang="en-US" dirty="0" smtClean="0"/>
              <a:t>Of all minutes when walking occurred:</a:t>
            </a:r>
          </a:p>
          <a:p>
            <a:pPr marL="285750" indent="-285750">
              <a:buFontTx/>
              <a:buChar char="-"/>
            </a:pPr>
            <a:r>
              <a:rPr lang="en-US" dirty="0" smtClean="0"/>
              <a:t>6-7% occurred in any given minute during the day</a:t>
            </a:r>
          </a:p>
          <a:p>
            <a:pPr marL="285750" indent="-285750">
              <a:buFontTx/>
              <a:buChar char="-"/>
            </a:pPr>
            <a:r>
              <a:rPr lang="en-US" dirty="0" smtClean="0"/>
              <a:t>1% occurred at Midnight, fewest ~2-4am</a:t>
            </a:r>
          </a:p>
          <a:p>
            <a:pPr marL="285750" indent="-285750">
              <a:buFontTx/>
              <a:buChar char="-"/>
            </a:pPr>
            <a:r>
              <a:rPr lang="en-US" dirty="0" smtClean="0"/>
              <a:t>Highest likelihood of walking occurred around lunchtime and 5-6pm</a:t>
            </a:r>
          </a:p>
          <a:p>
            <a:pPr marL="285750" indent="-285750">
              <a:buFontTx/>
              <a:buChar char="-"/>
            </a:pPr>
            <a:r>
              <a:rPr lang="en-US" dirty="0" smtClean="0"/>
              <a:t>Peaks on the hour and half-hour during the day</a:t>
            </a:r>
          </a:p>
          <a:p>
            <a:pPr marL="285750" indent="-285750">
              <a:buFontTx/>
              <a:buChar char="-"/>
            </a:pPr>
            <a:endParaRPr lang="en-US" dirty="0"/>
          </a:p>
        </p:txBody>
      </p:sp>
      <p:sp>
        <p:nvSpPr>
          <p:cNvPr id="7" name="TextBox 6"/>
          <p:cNvSpPr txBox="1"/>
          <p:nvPr/>
        </p:nvSpPr>
        <p:spPr>
          <a:xfrm>
            <a:off x="914401" y="116559"/>
            <a:ext cx="7999534" cy="1077218"/>
          </a:xfrm>
          <a:prstGeom prst="rect">
            <a:avLst/>
          </a:prstGeom>
          <a:solidFill>
            <a:schemeClr val="bg1"/>
          </a:solidFill>
        </p:spPr>
        <p:txBody>
          <a:bodyPr wrap="square" rtlCol="0">
            <a:spAutoFit/>
          </a:bodyPr>
          <a:lstStyle/>
          <a:p>
            <a:pPr algn="ctr"/>
            <a:r>
              <a:rPr lang="en-US" sz="3200" dirty="0" smtClean="0"/>
              <a:t>Distribution of minutes in the day with non-zero step counts</a:t>
            </a:r>
            <a:endParaRPr lang="en-US" sz="3200" dirty="0"/>
          </a:p>
        </p:txBody>
      </p:sp>
    </p:spTree>
    <p:extLst>
      <p:ext uri="{BB962C8B-B14F-4D97-AF65-F5344CB8AC3E}">
        <p14:creationId xmlns:p14="http://schemas.microsoft.com/office/powerpoint/2010/main" val="2513107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Tree>
    <p:extLst>
      <p:ext uri="{BB962C8B-B14F-4D97-AF65-F5344CB8AC3E}">
        <p14:creationId xmlns:p14="http://schemas.microsoft.com/office/powerpoint/2010/main" val="300441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Example: Health eHeart Fitbit data</a:t>
            </a:r>
            <a:endParaRPr lang="en-US" sz="2800" dirty="0"/>
          </a:p>
        </p:txBody>
      </p:sp>
      <p:sp>
        <p:nvSpPr>
          <p:cNvPr id="6" name="TextBox 5"/>
          <p:cNvSpPr txBox="1"/>
          <p:nvPr/>
        </p:nvSpPr>
        <p:spPr>
          <a:xfrm>
            <a:off x="4820042" y="2459410"/>
            <a:ext cx="2514012" cy="707886"/>
          </a:xfrm>
          <a:prstGeom prst="rect">
            <a:avLst/>
          </a:prstGeom>
          <a:noFill/>
        </p:spPr>
        <p:txBody>
          <a:bodyPr wrap="square" rtlCol="0">
            <a:spAutoFit/>
          </a:bodyPr>
          <a:lstStyle/>
          <a:p>
            <a:r>
              <a:rPr lang="en-US" sz="2000" dirty="0" smtClean="0"/>
              <a:t>Average of Averages = 7618 steps/day</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5" name="TextBox 4"/>
          <p:cNvSpPr txBox="1"/>
          <p:nvPr/>
        </p:nvSpPr>
        <p:spPr>
          <a:xfrm>
            <a:off x="3440784" y="4760536"/>
            <a:ext cx="2026762" cy="523220"/>
          </a:xfrm>
          <a:prstGeom prst="rect">
            <a:avLst/>
          </a:prstGeom>
          <a:noFill/>
        </p:spPr>
        <p:txBody>
          <a:bodyPr wrap="square" rtlCol="0">
            <a:spAutoFit/>
          </a:bodyPr>
          <a:lstStyle/>
          <a:p>
            <a:r>
              <a:rPr lang="en-US" sz="2800" dirty="0" smtClean="0"/>
              <a:t>↓ Running?</a:t>
            </a:r>
            <a:endParaRPr lang="en-US" sz="2800" dirty="0"/>
          </a:p>
        </p:txBody>
      </p:sp>
    </p:spTree>
    <p:extLst>
      <p:ext uri="{BB962C8B-B14F-4D97-AF65-F5344CB8AC3E}">
        <p14:creationId xmlns:p14="http://schemas.microsoft.com/office/powerpoint/2010/main" val="2144248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325"/>
            <a:ext cx="9144000" cy="6645349"/>
          </a:xfrm>
          <a:prstGeom prst="rect">
            <a:avLst/>
          </a:prstGeom>
        </p:spPr>
      </p:pic>
      <p:sp>
        <p:nvSpPr>
          <p:cNvPr id="4" name="TextBox 3"/>
          <p:cNvSpPr txBox="1"/>
          <p:nvPr/>
        </p:nvSpPr>
        <p:spPr>
          <a:xfrm>
            <a:off x="3234602" y="3518988"/>
            <a:ext cx="4631583" cy="2308324"/>
          </a:xfrm>
          <a:prstGeom prst="rect">
            <a:avLst/>
          </a:prstGeom>
          <a:noFill/>
        </p:spPr>
        <p:txBody>
          <a:bodyPr wrap="square" rtlCol="0">
            <a:spAutoFit/>
          </a:bodyPr>
          <a:lstStyle/>
          <a:p>
            <a:r>
              <a:rPr lang="en-US" dirty="0"/>
              <a:t>Of all minutes when </a:t>
            </a:r>
            <a:r>
              <a:rPr lang="en-US" dirty="0" smtClean="0">
                <a:solidFill>
                  <a:srgbClr val="FF0000"/>
                </a:solidFill>
              </a:rPr>
              <a:t>RUNNING</a:t>
            </a:r>
            <a:r>
              <a:rPr lang="en-US" dirty="0" smtClean="0"/>
              <a:t> occurred</a:t>
            </a:r>
            <a:r>
              <a:rPr lang="en-US" dirty="0"/>
              <a:t>:</a:t>
            </a:r>
          </a:p>
          <a:p>
            <a:pPr marL="285750" indent="-285750">
              <a:buFontTx/>
              <a:buChar char="-"/>
            </a:pPr>
            <a:r>
              <a:rPr lang="en-US" dirty="0" smtClean="0"/>
              <a:t>6-8% </a:t>
            </a:r>
            <a:r>
              <a:rPr lang="en-US" dirty="0"/>
              <a:t>occurred in any given minute during the day</a:t>
            </a:r>
          </a:p>
          <a:p>
            <a:pPr marL="285750" indent="-285750">
              <a:buFontTx/>
              <a:buChar char="-"/>
            </a:pPr>
            <a:r>
              <a:rPr lang="en-US" dirty="0" smtClean="0"/>
              <a:t>Highest </a:t>
            </a:r>
            <a:r>
              <a:rPr lang="en-US" dirty="0"/>
              <a:t>likelihood of </a:t>
            </a:r>
            <a:r>
              <a:rPr lang="en-US" dirty="0" smtClean="0"/>
              <a:t>in early AM, lunch, and late afternoon</a:t>
            </a:r>
          </a:p>
          <a:p>
            <a:pPr marL="285750" indent="-285750">
              <a:buFontTx/>
              <a:buChar char="-"/>
            </a:pPr>
            <a:r>
              <a:rPr lang="en-US" dirty="0" smtClean="0"/>
              <a:t>Very few running minutes in “wee hours”</a:t>
            </a:r>
            <a:endParaRPr lang="en-US" dirty="0"/>
          </a:p>
          <a:p>
            <a:pPr marL="285750" indent="-285750">
              <a:buFontTx/>
              <a:buChar char="-"/>
            </a:pPr>
            <a:r>
              <a:rPr lang="en-US" dirty="0" smtClean="0"/>
              <a:t>No peaks </a:t>
            </a:r>
            <a:r>
              <a:rPr lang="en-US" dirty="0"/>
              <a:t>on the hour and </a:t>
            </a:r>
            <a:r>
              <a:rPr lang="en-US" dirty="0" smtClean="0"/>
              <a:t>half-hour</a:t>
            </a:r>
            <a:endParaRPr lang="en-US" dirty="0"/>
          </a:p>
          <a:p>
            <a:pPr marL="285750" indent="-285750">
              <a:buFontTx/>
              <a:buChar char="-"/>
            </a:pPr>
            <a:endParaRPr lang="en-US" dirty="0"/>
          </a:p>
        </p:txBody>
      </p:sp>
    </p:spTree>
    <p:extLst>
      <p:ext uri="{BB962C8B-B14F-4D97-AF65-F5344CB8AC3E}">
        <p14:creationId xmlns:p14="http://schemas.microsoft.com/office/powerpoint/2010/main" val="483442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smtClean="0"/>
              <a:t>Analysis commands – </a:t>
            </a:r>
            <a:r>
              <a:rPr lang="en-US" sz="2800" dirty="0" smtClean="0">
                <a:solidFill>
                  <a:srgbClr val="FF0000"/>
                </a:solidFill>
              </a:rPr>
              <a:t>how long did it take</a:t>
            </a:r>
            <a:r>
              <a:rPr lang="en-US" sz="2800" dirty="0" smtClean="0"/>
              <a:t>?</a:t>
            </a:r>
            <a:endParaRPr lang="en-US" sz="2800" dirty="0"/>
          </a:p>
        </p:txBody>
      </p:sp>
      <p:sp>
        <p:nvSpPr>
          <p:cNvPr id="3" name="Content Placeholder 2"/>
          <p:cNvSpPr>
            <a:spLocks noGrp="1"/>
          </p:cNvSpPr>
          <p:nvPr>
            <p:ph idx="1"/>
          </p:nvPr>
        </p:nvSpPr>
        <p:spPr>
          <a:xfrm>
            <a:off x="1320799" y="1825625"/>
            <a:ext cx="7627257" cy="4351338"/>
          </a:xfrm>
        </p:spPr>
        <p:txBody>
          <a:bodyPr/>
          <a:lstStyle/>
          <a:p>
            <a:r>
              <a:rPr lang="en-US" dirty="0" smtClean="0"/>
              <a:t>Simple Stata Commands</a:t>
            </a:r>
          </a:p>
          <a:p>
            <a:pPr marL="0" indent="0">
              <a:buNone/>
            </a:pPr>
            <a:r>
              <a:rPr lang="en-US" sz="1600" dirty="0">
                <a:latin typeface="Courier New" panose="02070309020205020404" pitchFamily="49" charset="0"/>
                <a:cs typeface="Courier New" panose="02070309020205020404" pitchFamily="49" charset="0"/>
              </a:rPr>
              <a:t>import delimited "meas_FitBit_Intraday.txt", delimiter</a:t>
            </a:r>
            <a:r>
              <a:rPr lang="en-US" sz="1600" dirty="0" smtClean="0">
                <a:latin typeface="Courier New" panose="02070309020205020404" pitchFamily="49" charset="0"/>
                <a:cs typeface="Courier New" panose="02070309020205020404" pitchFamily="49" charset="0"/>
              </a:rPr>
              <a:t>("|")</a:t>
            </a:r>
          </a:p>
          <a:p>
            <a:pPr marL="0" indent="0">
              <a:buNone/>
            </a:pP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save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Fitbit_Intraday_imported.dta</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replace</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 date(date, "DMY</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smtClean="0">
                <a:latin typeface="Courier New" panose="02070309020205020404" pitchFamily="49" charset="0"/>
                <a:cs typeface="Courier New" panose="02070309020205020404" pitchFamily="49" charset="0"/>
              </a:rPr>
              <a:t>gen </a:t>
            </a:r>
            <a:r>
              <a:rPr lang="en-US" sz="1600" dirty="0">
                <a:latin typeface="Courier New" panose="02070309020205020404" pitchFamily="49" charset="0"/>
                <a:cs typeface="Courier New" panose="02070309020205020404" pitchFamily="49" charset="0"/>
              </a:rPr>
              <a:t>hours = </a:t>
            </a:r>
            <a:r>
              <a:rPr lang="en-US" sz="1600" dirty="0" err="1">
                <a:latin typeface="Courier New" panose="02070309020205020404" pitchFamily="49" charset="0"/>
                <a:cs typeface="Courier New" panose="02070309020205020404" pitchFamily="49" charset="0"/>
              </a:rPr>
              <a:t>trunc</a:t>
            </a:r>
            <a:r>
              <a:rPr lang="en-US" sz="1600" dirty="0">
                <a:latin typeface="Courier New" panose="02070309020205020404" pitchFamily="49" charset="0"/>
                <a:cs typeface="Courier New" panose="02070309020205020404" pitchFamily="49" charset="0"/>
              </a:rPr>
              <a:t>(minute/60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minutesleft</a:t>
            </a:r>
            <a:r>
              <a:rPr lang="en-US" sz="1600" dirty="0">
                <a:latin typeface="Courier New" panose="02070309020205020404" pitchFamily="49" charset="0"/>
                <a:cs typeface="Courier New" panose="02070309020205020404" pitchFamily="49" charset="0"/>
              </a:rPr>
              <a:t> = minute-(hours*60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datetime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Cdhms</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hours, </a:t>
            </a:r>
            <a:r>
              <a:rPr lang="en-US" sz="1600" dirty="0" err="1">
                <a:latin typeface="Courier New" panose="02070309020205020404" pitchFamily="49" charset="0"/>
                <a:cs typeface="Courier New" panose="02070309020205020404" pitchFamily="49" charset="0"/>
              </a:rPr>
              <a:t>minutesleft</a:t>
            </a:r>
            <a:r>
              <a:rPr lang="en-US" sz="1600" dirty="0">
                <a:latin typeface="Courier New" panose="02070309020205020404" pitchFamily="49" charset="0"/>
                <a:cs typeface="Courier New" panose="02070309020205020404" pitchFamily="49" charset="0"/>
              </a:rPr>
              <a:t>, 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format </a:t>
            </a:r>
            <a:r>
              <a:rPr lang="en-US" sz="1600" dirty="0" err="1">
                <a:latin typeface="Courier New" panose="02070309020205020404" pitchFamily="49" charset="0"/>
                <a:cs typeface="Courier New" panose="02070309020205020404" pitchFamily="49" charset="0"/>
              </a:rPr>
              <a:t>datetime</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tC</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sort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datetime</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74577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 Data</a:t>
            </a:r>
            <a:br>
              <a:rPr lang="en-US" dirty="0"/>
            </a:br>
            <a:r>
              <a:rPr lang="en-US" sz="2800" dirty="0"/>
              <a:t>Analysis commands – </a:t>
            </a:r>
            <a:r>
              <a:rPr lang="en-US" sz="2800" dirty="0">
                <a:solidFill>
                  <a:srgbClr val="FF0000"/>
                </a:solidFill>
              </a:rPr>
              <a:t>how long did it take</a:t>
            </a:r>
            <a:r>
              <a:rPr lang="en-US" sz="2800" dirty="0"/>
              <a:t>?</a:t>
            </a:r>
            <a:endParaRPr lang="en-US" sz="2000" dirty="0"/>
          </a:p>
        </p:txBody>
      </p:sp>
      <p:sp>
        <p:nvSpPr>
          <p:cNvPr id="3" name="Content Placeholder 2"/>
          <p:cNvSpPr>
            <a:spLocks noGrp="1"/>
          </p:cNvSpPr>
          <p:nvPr>
            <p:ph idx="1"/>
          </p:nvPr>
        </p:nvSpPr>
        <p:spPr>
          <a:xfrm>
            <a:off x="1320799" y="1825625"/>
            <a:ext cx="7627257" cy="4351338"/>
          </a:xfrm>
        </p:spPr>
        <p:txBody>
          <a:bodyPr/>
          <a:lstStyle/>
          <a:p>
            <a:r>
              <a:rPr lang="en-US" dirty="0" smtClean="0"/>
              <a:t>Simple Stata Commands</a:t>
            </a:r>
          </a:p>
          <a:p>
            <a:pPr marL="0" indent="0">
              <a:buNone/>
            </a:pPr>
            <a:r>
              <a:rPr lang="en-US" sz="1600" dirty="0">
                <a:latin typeface="Courier New" panose="02070309020205020404" pitchFamily="49" charset="0"/>
                <a:cs typeface="Courier New" panose="02070309020205020404" pitchFamily="49" charset="0"/>
              </a:rPr>
              <a:t>import delimited "meas_FitBit_Intraday.txt", delimiter</a:t>
            </a:r>
            <a:r>
              <a:rPr lang="en-US" sz="1600" dirty="0" smtClean="0">
                <a:latin typeface="Courier New" panose="02070309020205020404" pitchFamily="49" charset="0"/>
                <a:cs typeface="Courier New" panose="02070309020205020404" pitchFamily="49" charset="0"/>
              </a:rPr>
              <a:t>("|")</a:t>
            </a:r>
          </a:p>
          <a:p>
            <a:pPr marL="0" indent="0">
              <a:buNone/>
            </a:pP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save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Fitbit_Intraday_imported.dta</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replace</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 date(date, "DMY</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smtClean="0">
                <a:latin typeface="Courier New" panose="02070309020205020404" pitchFamily="49" charset="0"/>
                <a:cs typeface="Courier New" panose="02070309020205020404" pitchFamily="49" charset="0"/>
              </a:rPr>
              <a:t>gen </a:t>
            </a:r>
            <a:r>
              <a:rPr lang="en-US" sz="1600" dirty="0">
                <a:latin typeface="Courier New" panose="02070309020205020404" pitchFamily="49" charset="0"/>
                <a:cs typeface="Courier New" panose="02070309020205020404" pitchFamily="49" charset="0"/>
              </a:rPr>
              <a:t>hours = </a:t>
            </a:r>
            <a:r>
              <a:rPr lang="en-US" sz="1600" dirty="0" err="1">
                <a:latin typeface="Courier New" panose="02070309020205020404" pitchFamily="49" charset="0"/>
                <a:cs typeface="Courier New" panose="02070309020205020404" pitchFamily="49" charset="0"/>
              </a:rPr>
              <a:t>trunc</a:t>
            </a:r>
            <a:r>
              <a:rPr lang="en-US" sz="1600" dirty="0">
                <a:latin typeface="Courier New" panose="02070309020205020404" pitchFamily="49" charset="0"/>
                <a:cs typeface="Courier New" panose="02070309020205020404" pitchFamily="49" charset="0"/>
              </a:rPr>
              <a:t>(minute/60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minutesleft</a:t>
            </a:r>
            <a:r>
              <a:rPr lang="en-US" sz="1600" dirty="0">
                <a:latin typeface="Courier New" panose="02070309020205020404" pitchFamily="49" charset="0"/>
                <a:cs typeface="Courier New" panose="02070309020205020404" pitchFamily="49" charset="0"/>
              </a:rPr>
              <a:t> = minute-(hours*60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datetime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Cdhms</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hours, </a:t>
            </a:r>
            <a:r>
              <a:rPr lang="en-US" sz="1600" dirty="0" err="1">
                <a:latin typeface="Courier New" panose="02070309020205020404" pitchFamily="49" charset="0"/>
                <a:cs typeface="Courier New" panose="02070309020205020404" pitchFamily="49" charset="0"/>
              </a:rPr>
              <a:t>minutesleft</a:t>
            </a:r>
            <a:r>
              <a:rPr lang="en-US" sz="1600" dirty="0">
                <a:latin typeface="Courier New" panose="02070309020205020404" pitchFamily="49" charset="0"/>
                <a:cs typeface="Courier New" panose="02070309020205020404" pitchFamily="49" charset="0"/>
              </a:rPr>
              <a:t>, 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format </a:t>
            </a:r>
            <a:r>
              <a:rPr lang="en-US" sz="1600" dirty="0" err="1">
                <a:latin typeface="Courier New" panose="02070309020205020404" pitchFamily="49" charset="0"/>
                <a:cs typeface="Courier New" panose="02070309020205020404" pitchFamily="49" charset="0"/>
              </a:rPr>
              <a:t>datetime</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tC</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sort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datetime</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p:txBody>
      </p:sp>
      <p:sp>
        <p:nvSpPr>
          <p:cNvPr id="4" name="Content Placeholder 2"/>
          <p:cNvSpPr txBox="1">
            <a:spLocks/>
          </p:cNvSpPr>
          <p:nvPr/>
        </p:nvSpPr>
        <p:spPr>
          <a:xfrm>
            <a:off x="224975" y="1832885"/>
            <a:ext cx="1262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TIME</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1h 33m</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65546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 Data</a:t>
            </a:r>
            <a:br>
              <a:rPr lang="en-US" dirty="0"/>
            </a:br>
            <a:r>
              <a:rPr lang="en-US" sz="2800" dirty="0"/>
              <a:t>Analysis commands – </a:t>
            </a:r>
            <a:r>
              <a:rPr lang="en-US" sz="2800" dirty="0">
                <a:solidFill>
                  <a:srgbClr val="FF0000"/>
                </a:solidFill>
              </a:rPr>
              <a:t>how long did it take</a:t>
            </a:r>
            <a:r>
              <a:rPr lang="en-US" sz="2800" dirty="0"/>
              <a:t>?</a:t>
            </a:r>
            <a:endParaRPr lang="en-US" sz="2000" dirty="0"/>
          </a:p>
        </p:txBody>
      </p:sp>
      <p:sp>
        <p:nvSpPr>
          <p:cNvPr id="3" name="Content Placeholder 2"/>
          <p:cNvSpPr>
            <a:spLocks noGrp="1"/>
          </p:cNvSpPr>
          <p:nvPr>
            <p:ph idx="1"/>
          </p:nvPr>
        </p:nvSpPr>
        <p:spPr>
          <a:xfrm>
            <a:off x="1320799" y="1825625"/>
            <a:ext cx="7627257" cy="4351338"/>
          </a:xfrm>
        </p:spPr>
        <p:txBody>
          <a:bodyPr/>
          <a:lstStyle/>
          <a:p>
            <a:r>
              <a:rPr lang="en-US" dirty="0" smtClean="0"/>
              <a:t>Simple Stata Commands</a:t>
            </a:r>
          </a:p>
          <a:p>
            <a:pPr marL="0" indent="0">
              <a:buNone/>
            </a:pPr>
            <a:r>
              <a:rPr lang="en-US" sz="1600" dirty="0">
                <a:latin typeface="Courier New" panose="02070309020205020404" pitchFamily="49" charset="0"/>
                <a:cs typeface="Courier New" panose="02070309020205020404" pitchFamily="49" charset="0"/>
              </a:rPr>
              <a:t>import delimited "meas_FitBit_Intraday.txt", delimiter</a:t>
            </a:r>
            <a:r>
              <a:rPr lang="en-US" sz="1600" dirty="0" smtClean="0">
                <a:latin typeface="Courier New" panose="02070309020205020404" pitchFamily="49" charset="0"/>
                <a:cs typeface="Courier New" panose="02070309020205020404" pitchFamily="49" charset="0"/>
              </a:rPr>
              <a:t>("|")</a:t>
            </a:r>
          </a:p>
          <a:p>
            <a:pPr marL="0" indent="0">
              <a:buNone/>
            </a:pP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save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Fitbit_Intraday_imported.dta</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replace</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 date(date, "DMY</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smtClean="0">
                <a:latin typeface="Courier New" panose="02070309020205020404" pitchFamily="49" charset="0"/>
                <a:cs typeface="Courier New" panose="02070309020205020404" pitchFamily="49" charset="0"/>
              </a:rPr>
              <a:t>gen </a:t>
            </a:r>
            <a:r>
              <a:rPr lang="en-US" sz="1600" dirty="0">
                <a:latin typeface="Courier New" panose="02070309020205020404" pitchFamily="49" charset="0"/>
                <a:cs typeface="Courier New" panose="02070309020205020404" pitchFamily="49" charset="0"/>
              </a:rPr>
              <a:t>hours = </a:t>
            </a:r>
            <a:r>
              <a:rPr lang="en-US" sz="1600" dirty="0" err="1">
                <a:latin typeface="Courier New" panose="02070309020205020404" pitchFamily="49" charset="0"/>
                <a:cs typeface="Courier New" panose="02070309020205020404" pitchFamily="49" charset="0"/>
              </a:rPr>
              <a:t>trunc</a:t>
            </a:r>
            <a:r>
              <a:rPr lang="en-US" sz="1600" dirty="0">
                <a:latin typeface="Courier New" panose="02070309020205020404" pitchFamily="49" charset="0"/>
                <a:cs typeface="Courier New" panose="02070309020205020404" pitchFamily="49" charset="0"/>
              </a:rPr>
              <a:t>(minute/60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minutesleft</a:t>
            </a:r>
            <a:r>
              <a:rPr lang="en-US" sz="1600" dirty="0">
                <a:latin typeface="Courier New" panose="02070309020205020404" pitchFamily="49" charset="0"/>
                <a:cs typeface="Courier New" panose="02070309020205020404" pitchFamily="49" charset="0"/>
              </a:rPr>
              <a:t> = minute-(hours*60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datetime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Cdhms</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hours, </a:t>
            </a:r>
            <a:r>
              <a:rPr lang="en-US" sz="1600" dirty="0" err="1">
                <a:latin typeface="Courier New" panose="02070309020205020404" pitchFamily="49" charset="0"/>
                <a:cs typeface="Courier New" panose="02070309020205020404" pitchFamily="49" charset="0"/>
              </a:rPr>
              <a:t>minutesleft</a:t>
            </a:r>
            <a:r>
              <a:rPr lang="en-US" sz="1600" dirty="0">
                <a:latin typeface="Courier New" panose="02070309020205020404" pitchFamily="49" charset="0"/>
                <a:cs typeface="Courier New" panose="02070309020205020404" pitchFamily="49" charset="0"/>
              </a:rPr>
              <a:t>, 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format </a:t>
            </a:r>
            <a:r>
              <a:rPr lang="en-US" sz="1600" dirty="0" err="1">
                <a:latin typeface="Courier New" panose="02070309020205020404" pitchFamily="49" charset="0"/>
                <a:cs typeface="Courier New" panose="02070309020205020404" pitchFamily="49" charset="0"/>
              </a:rPr>
              <a:t>datetime</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tC</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sort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datetime</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p:txBody>
      </p:sp>
      <p:sp>
        <p:nvSpPr>
          <p:cNvPr id="4" name="Content Placeholder 2"/>
          <p:cNvSpPr txBox="1">
            <a:spLocks/>
          </p:cNvSpPr>
          <p:nvPr/>
        </p:nvSpPr>
        <p:spPr>
          <a:xfrm>
            <a:off x="224975" y="1832885"/>
            <a:ext cx="1262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TIME</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1h 33m</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12 sec</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29 sec</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3  sec</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11 sec</a:t>
            </a:r>
          </a:p>
          <a:p>
            <a:pPr marL="342900" indent="-342900">
              <a:buFont typeface="Arial" panose="020B0604020202020204" pitchFamily="34" charset="0"/>
              <a:buAutoNum type="arabicPlain" startAt="7"/>
            </a:pPr>
            <a:r>
              <a:rPr lang="en-US" sz="1600" dirty="0" smtClean="0">
                <a:solidFill>
                  <a:srgbClr val="FF0000"/>
                </a:solidFill>
                <a:latin typeface="Courier New" panose="02070309020205020404" pitchFamily="49" charset="0"/>
                <a:cs typeface="Courier New" panose="02070309020205020404" pitchFamily="49" charset="0"/>
              </a:rPr>
              <a:t>sec</a:t>
            </a:r>
          </a:p>
          <a:p>
            <a:pPr marL="0" indent="0">
              <a:buNone/>
            </a:pPr>
            <a:r>
              <a:rPr lang="en-US" sz="1600" dirty="0" smtClean="0">
                <a:solidFill>
                  <a:srgbClr val="FF0000"/>
                </a:solidFill>
                <a:latin typeface="Courier New" panose="02070309020205020404" pitchFamily="49" charset="0"/>
                <a:cs typeface="Courier New" panose="02070309020205020404" pitchFamily="49" charset="0"/>
              </a:rPr>
              <a:t>&lt;1 sec</a:t>
            </a:r>
          </a:p>
          <a:p>
            <a:pPr marL="0" inden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5904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US Technology use</a:t>
            </a:r>
          </a:p>
        </p:txBody>
      </p:sp>
      <p:pic>
        <p:nvPicPr>
          <p:cNvPr id="7171" name="Picture 35"/>
          <p:cNvPicPr>
            <a:picLocks noChangeAspect="1"/>
          </p:cNvPicPr>
          <p:nvPr/>
        </p:nvPicPr>
        <p:blipFill>
          <a:blip r:embed="rId2" cstate="print"/>
          <a:srcRect t="7320"/>
          <a:stretch>
            <a:fillRect/>
          </a:stretch>
        </p:blipFill>
        <p:spPr bwMode="auto">
          <a:xfrm>
            <a:off x="1087438" y="1363663"/>
            <a:ext cx="6731000" cy="5313362"/>
          </a:xfrm>
          <a:prstGeom prst="rect">
            <a:avLst/>
          </a:prstGeom>
          <a:noFill/>
          <a:ln w="9525">
            <a:noFill/>
            <a:miter lim="800000"/>
            <a:headEnd/>
            <a:tailEnd/>
          </a:ln>
        </p:spPr>
      </p:pic>
    </p:spTree>
    <p:extLst>
      <p:ext uri="{BB962C8B-B14F-4D97-AF65-F5344CB8AC3E}">
        <p14:creationId xmlns:p14="http://schemas.microsoft.com/office/powerpoint/2010/main" val="2478556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 Data</a:t>
            </a:r>
            <a:br>
              <a:rPr lang="en-US" dirty="0"/>
            </a:br>
            <a:r>
              <a:rPr lang="en-US" sz="2800" dirty="0"/>
              <a:t>Analysis commands – </a:t>
            </a:r>
            <a:r>
              <a:rPr lang="en-US" sz="2800" dirty="0">
                <a:solidFill>
                  <a:srgbClr val="FF0000"/>
                </a:solidFill>
              </a:rPr>
              <a:t>how long did it take</a:t>
            </a:r>
            <a:r>
              <a:rPr lang="en-US" sz="2800" dirty="0"/>
              <a:t>?</a:t>
            </a:r>
            <a:endParaRPr lang="en-US" sz="2000" dirty="0"/>
          </a:p>
        </p:txBody>
      </p:sp>
      <p:sp>
        <p:nvSpPr>
          <p:cNvPr id="3" name="Content Placeholder 2"/>
          <p:cNvSpPr>
            <a:spLocks noGrp="1"/>
          </p:cNvSpPr>
          <p:nvPr>
            <p:ph idx="1"/>
          </p:nvPr>
        </p:nvSpPr>
        <p:spPr>
          <a:xfrm>
            <a:off x="1320799" y="1825625"/>
            <a:ext cx="7627257" cy="4351338"/>
          </a:xfrm>
        </p:spPr>
        <p:txBody>
          <a:bodyPr/>
          <a:lstStyle/>
          <a:p>
            <a:r>
              <a:rPr lang="en-US" dirty="0" smtClean="0"/>
              <a:t>Simple Stata Commands</a:t>
            </a:r>
          </a:p>
          <a:p>
            <a:pPr marL="0" indent="0">
              <a:buNone/>
            </a:pPr>
            <a:r>
              <a:rPr lang="en-US" sz="1600" dirty="0">
                <a:latin typeface="Courier New" panose="02070309020205020404" pitchFamily="49" charset="0"/>
                <a:cs typeface="Courier New" panose="02070309020205020404" pitchFamily="49" charset="0"/>
              </a:rPr>
              <a:t>import delimited "meas_FitBit_Intraday.txt", delimiter</a:t>
            </a:r>
            <a:r>
              <a:rPr lang="en-US" sz="1600" dirty="0" smtClean="0">
                <a:latin typeface="Courier New" panose="02070309020205020404" pitchFamily="49" charset="0"/>
                <a:cs typeface="Courier New" panose="02070309020205020404" pitchFamily="49" charset="0"/>
              </a:rPr>
              <a:t>("|")</a:t>
            </a:r>
          </a:p>
          <a:p>
            <a:pPr marL="0" indent="0">
              <a:buNone/>
            </a:pP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save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Fitbit_Intraday_imported.dta</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replace</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 date(date, "DMY</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smtClean="0">
                <a:latin typeface="Courier New" panose="02070309020205020404" pitchFamily="49" charset="0"/>
                <a:cs typeface="Courier New" panose="02070309020205020404" pitchFamily="49" charset="0"/>
              </a:rPr>
              <a:t>gen </a:t>
            </a:r>
            <a:r>
              <a:rPr lang="en-US" sz="1600" dirty="0">
                <a:latin typeface="Courier New" panose="02070309020205020404" pitchFamily="49" charset="0"/>
                <a:cs typeface="Courier New" panose="02070309020205020404" pitchFamily="49" charset="0"/>
              </a:rPr>
              <a:t>hours = </a:t>
            </a:r>
            <a:r>
              <a:rPr lang="en-US" sz="1600" dirty="0" err="1">
                <a:latin typeface="Courier New" panose="02070309020205020404" pitchFamily="49" charset="0"/>
                <a:cs typeface="Courier New" panose="02070309020205020404" pitchFamily="49" charset="0"/>
              </a:rPr>
              <a:t>trunc</a:t>
            </a:r>
            <a:r>
              <a:rPr lang="en-US" sz="1600" dirty="0">
                <a:latin typeface="Courier New" panose="02070309020205020404" pitchFamily="49" charset="0"/>
                <a:cs typeface="Courier New" panose="02070309020205020404" pitchFamily="49" charset="0"/>
              </a:rPr>
              <a:t>(minute/60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minutesleft</a:t>
            </a:r>
            <a:r>
              <a:rPr lang="en-US" sz="1600" dirty="0">
                <a:latin typeface="Courier New" panose="02070309020205020404" pitchFamily="49" charset="0"/>
                <a:cs typeface="Courier New" panose="02070309020205020404" pitchFamily="49" charset="0"/>
              </a:rPr>
              <a:t> = minute-(hours*60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datetime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Cdhms</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hours, </a:t>
            </a:r>
            <a:r>
              <a:rPr lang="en-US" sz="1600" dirty="0" err="1">
                <a:latin typeface="Courier New" panose="02070309020205020404" pitchFamily="49" charset="0"/>
                <a:cs typeface="Courier New" panose="02070309020205020404" pitchFamily="49" charset="0"/>
              </a:rPr>
              <a:t>minutesleft</a:t>
            </a:r>
            <a:r>
              <a:rPr lang="en-US" sz="1600" dirty="0">
                <a:latin typeface="Courier New" panose="02070309020205020404" pitchFamily="49" charset="0"/>
                <a:cs typeface="Courier New" panose="02070309020205020404" pitchFamily="49" charset="0"/>
              </a:rPr>
              <a:t>, 0</a:t>
            </a:r>
            <a:r>
              <a:rPr lang="en-US" sz="1600" dirty="0" smtClean="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format </a:t>
            </a:r>
            <a:r>
              <a:rPr lang="en-US" sz="1600" dirty="0" err="1">
                <a:latin typeface="Courier New" panose="02070309020205020404" pitchFamily="49" charset="0"/>
                <a:cs typeface="Courier New" panose="02070309020205020404" pitchFamily="49" charset="0"/>
              </a:rPr>
              <a:t>datetime</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tC</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sort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datetime</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p:txBody>
      </p:sp>
      <p:sp>
        <p:nvSpPr>
          <p:cNvPr id="4" name="Content Placeholder 2"/>
          <p:cNvSpPr txBox="1">
            <a:spLocks/>
          </p:cNvSpPr>
          <p:nvPr/>
        </p:nvSpPr>
        <p:spPr>
          <a:xfrm>
            <a:off x="224975" y="1832885"/>
            <a:ext cx="1262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TIME</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1h 33m</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12 sec</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29 sec</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3  sec</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11 sec</a:t>
            </a:r>
          </a:p>
          <a:p>
            <a:pPr marL="342900" indent="-342900">
              <a:buFont typeface="Arial" panose="020B0604020202020204" pitchFamily="34" charset="0"/>
              <a:buAutoNum type="arabicPlain" startAt="7"/>
            </a:pPr>
            <a:r>
              <a:rPr lang="en-US" sz="1600" dirty="0" smtClean="0">
                <a:solidFill>
                  <a:srgbClr val="FF0000"/>
                </a:solidFill>
                <a:latin typeface="Courier New" panose="02070309020205020404" pitchFamily="49" charset="0"/>
                <a:cs typeface="Courier New" panose="02070309020205020404" pitchFamily="49" charset="0"/>
              </a:rPr>
              <a:t>sec</a:t>
            </a:r>
          </a:p>
          <a:p>
            <a:pPr marL="0" indent="0">
              <a:buNone/>
            </a:pPr>
            <a:r>
              <a:rPr lang="en-US" sz="1600" dirty="0" smtClean="0">
                <a:solidFill>
                  <a:srgbClr val="FF0000"/>
                </a:solidFill>
                <a:latin typeface="Courier New" panose="02070309020205020404" pitchFamily="49" charset="0"/>
                <a:cs typeface="Courier New" panose="02070309020205020404" pitchFamily="49" charset="0"/>
              </a:rPr>
              <a:t>&lt;1 sec</a:t>
            </a:r>
          </a:p>
          <a:p>
            <a:pPr marL="0" inden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None/>
            </a:pPr>
            <a:r>
              <a:rPr lang="en-US" sz="1600" dirty="0" smtClean="0">
                <a:solidFill>
                  <a:srgbClr val="FF0000"/>
                </a:solidFill>
                <a:latin typeface="Courier New" panose="02070309020205020404" pitchFamily="49" charset="0"/>
                <a:cs typeface="Courier New" panose="02070309020205020404" pitchFamily="49" charset="0"/>
              </a:rPr>
              <a:t>2m 10s</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40183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a:t>Analysis commands – </a:t>
            </a:r>
            <a:r>
              <a:rPr lang="en-US" sz="2800" dirty="0" smtClean="0">
                <a:solidFill>
                  <a:srgbClr val="FF0000"/>
                </a:solidFill>
              </a:rPr>
              <a:t>Which command took longest</a:t>
            </a:r>
            <a:r>
              <a:rPr lang="en-US" sz="2800" dirty="0" smtClean="0"/>
              <a:t>?</a:t>
            </a:r>
            <a:endParaRPr lang="en-US" sz="2800" dirty="0"/>
          </a:p>
        </p:txBody>
      </p:sp>
      <p:sp>
        <p:nvSpPr>
          <p:cNvPr id="3" name="Content Placeholder 2"/>
          <p:cNvSpPr>
            <a:spLocks noGrp="1"/>
          </p:cNvSpPr>
          <p:nvPr>
            <p:ph idx="1"/>
          </p:nvPr>
        </p:nvSpPr>
        <p:spPr>
          <a:xfrm>
            <a:off x="1320799" y="1825625"/>
            <a:ext cx="7627257" cy="4351338"/>
          </a:xfrm>
        </p:spPr>
        <p:txBody>
          <a:bodyPr>
            <a:normAutofit/>
          </a:bodyPr>
          <a:lstStyle/>
          <a:p>
            <a:r>
              <a:rPr lang="en-US" dirty="0" smtClean="0"/>
              <a:t>Simple Stata Commands</a:t>
            </a:r>
          </a:p>
          <a:p>
            <a:pPr marL="0" indent="0">
              <a:buNone/>
            </a:pPr>
            <a:r>
              <a:rPr lang="en-US" sz="1600" dirty="0" err="1">
                <a:latin typeface="Courier New" panose="02070309020205020404" pitchFamily="49" charset="0"/>
                <a:cs typeface="Courier New" panose="02070309020205020404" pitchFamily="49" charset="0"/>
              </a:rPr>
              <a:t>tostring</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gen(</a:t>
            </a:r>
            <a:r>
              <a:rPr lang="en-US" sz="1600" dirty="0" err="1">
                <a:latin typeface="Courier New" panose="02070309020205020404" pitchFamily="49" charset="0"/>
                <a:cs typeface="Courier New" panose="02070309020205020404" pitchFamily="49" charset="0"/>
              </a:rPr>
              <a:t>idstring</a:t>
            </a:r>
            <a:r>
              <a:rPr lang="en-US" sz="1600" dirty="0">
                <a:latin typeface="Courier New" panose="02070309020205020404" pitchFamily="49" charset="0"/>
                <a:cs typeface="Courier New" panose="02070309020205020404" pitchFamily="49" charset="0"/>
              </a:rPr>
              <a:t>)</a:t>
            </a:r>
          </a:p>
          <a:p>
            <a:pPr marL="0" indent="0">
              <a:buNone/>
            </a:pPr>
            <a:r>
              <a:rPr lang="en-US" sz="1600" dirty="0" err="1">
                <a:latin typeface="Courier New" panose="02070309020205020404" pitchFamily="49" charset="0"/>
                <a:cs typeface="Courier New" panose="02070309020205020404" pitchFamily="49" charset="0"/>
              </a:rPr>
              <a:t>tostring</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gen(</a:t>
            </a:r>
            <a:r>
              <a:rPr lang="en-US" sz="1600" dirty="0" err="1">
                <a:latin typeface="Courier New" panose="02070309020205020404" pitchFamily="49" charset="0"/>
                <a:cs typeface="Courier New" panose="02070309020205020404" pitchFamily="49" charset="0"/>
              </a:rPr>
              <a:t>newdatestring</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id_date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idstring</a:t>
            </a:r>
            <a:r>
              <a:rPr lang="en-US" sz="1600" dirty="0">
                <a:latin typeface="Courier New" panose="02070309020205020404" pitchFamily="49" charset="0"/>
                <a:cs typeface="Courier New" panose="02070309020205020404" pitchFamily="49" charset="0"/>
              </a:rPr>
              <a:t> + "_" + </a:t>
            </a:r>
            <a:r>
              <a:rPr lang="en-US" sz="1600" dirty="0" err="1">
                <a:latin typeface="Courier New" panose="02070309020205020404" pitchFamily="49" charset="0"/>
                <a:cs typeface="Courier New" panose="02070309020205020404" pitchFamily="49" charset="0"/>
              </a:rPr>
              <a:t>newdatestring</a:t>
            </a:r>
            <a:endParaRPr lang="en-US" sz="1600" dirty="0">
              <a:latin typeface="Courier New" panose="02070309020205020404" pitchFamily="49" charset="0"/>
              <a:cs typeface="Courier New" panose="02070309020205020404" pitchFamily="49" charset="0"/>
            </a:endParaRP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err="1">
                <a:latin typeface="Courier New" panose="02070309020205020404" pitchFamily="49" charset="0"/>
                <a:cs typeface="Courier New" panose="02070309020205020404" pitchFamily="49" charset="0"/>
              </a:rPr>
              <a:t>egen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totaldaysteps</a:t>
            </a:r>
            <a:r>
              <a:rPr lang="en-US" sz="1600" dirty="0">
                <a:latin typeface="Courier New" panose="02070309020205020404" pitchFamily="49" charset="0"/>
                <a:cs typeface="Courier New" panose="02070309020205020404" pitchFamily="49" charset="0"/>
              </a:rPr>
              <a:t> = sum(value), by(</a:t>
            </a:r>
            <a:r>
              <a:rPr lang="en-US" sz="1600" dirty="0" err="1">
                <a:latin typeface="Courier New" panose="02070309020205020404" pitchFamily="49" charset="0"/>
                <a:cs typeface="Courier New" panose="02070309020205020404" pitchFamily="49" charset="0"/>
              </a:rPr>
              <a:t>id_date</a:t>
            </a:r>
            <a:r>
              <a:rPr lang="en-US" sz="1600" dirty="0" smtClean="0">
                <a:latin typeface="Courier New" panose="02070309020205020404" pitchFamily="49" charset="0"/>
                <a:cs typeface="Courier New" panose="02070309020205020404" pitchFamily="49" charset="0"/>
              </a:rPr>
              <a:t>)</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keep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id_date</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totaldaysteps</a:t>
            </a: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duplicates drop</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use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Fitbit_Intraday.dta</a:t>
            </a:r>
            <a:r>
              <a:rPr lang="en-US" sz="1600" dirty="0">
                <a:latin typeface="Courier New" panose="02070309020205020404" pitchFamily="49" charset="0"/>
                <a:cs typeface="Courier New" panose="02070309020205020404" pitchFamily="49" charset="0"/>
              </a:rPr>
              <a:t>", clear</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p:txBody>
      </p:sp>
      <p:sp>
        <p:nvSpPr>
          <p:cNvPr id="5" name="Left Brace 4"/>
          <p:cNvSpPr/>
          <p:nvPr/>
        </p:nvSpPr>
        <p:spPr>
          <a:xfrm>
            <a:off x="1211938" y="2336800"/>
            <a:ext cx="275778" cy="98697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2573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a:t>Analysis commands – </a:t>
            </a:r>
            <a:r>
              <a:rPr lang="en-US" sz="2800" dirty="0">
                <a:solidFill>
                  <a:srgbClr val="FF0000"/>
                </a:solidFill>
              </a:rPr>
              <a:t>how long did it take</a:t>
            </a:r>
            <a:r>
              <a:rPr lang="en-US" sz="2800" dirty="0"/>
              <a:t>?</a:t>
            </a:r>
          </a:p>
        </p:txBody>
      </p:sp>
      <p:sp>
        <p:nvSpPr>
          <p:cNvPr id="3" name="Content Placeholder 2"/>
          <p:cNvSpPr>
            <a:spLocks noGrp="1"/>
          </p:cNvSpPr>
          <p:nvPr>
            <p:ph idx="1"/>
          </p:nvPr>
        </p:nvSpPr>
        <p:spPr>
          <a:xfrm>
            <a:off x="1320799" y="1825625"/>
            <a:ext cx="7627257" cy="4351338"/>
          </a:xfrm>
        </p:spPr>
        <p:txBody>
          <a:bodyPr>
            <a:normAutofit/>
          </a:bodyPr>
          <a:lstStyle/>
          <a:p>
            <a:r>
              <a:rPr lang="en-US" dirty="0" smtClean="0"/>
              <a:t>Simple Stata Commands</a:t>
            </a:r>
          </a:p>
          <a:p>
            <a:pPr marL="0" indent="0">
              <a:buNone/>
            </a:pPr>
            <a:r>
              <a:rPr lang="en-US" sz="1600" dirty="0" err="1">
                <a:latin typeface="Courier New" panose="02070309020205020404" pitchFamily="49" charset="0"/>
                <a:cs typeface="Courier New" panose="02070309020205020404" pitchFamily="49" charset="0"/>
              </a:rPr>
              <a:t>tostring</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gen(</a:t>
            </a:r>
            <a:r>
              <a:rPr lang="en-US" sz="1600" dirty="0" err="1">
                <a:latin typeface="Courier New" panose="02070309020205020404" pitchFamily="49" charset="0"/>
                <a:cs typeface="Courier New" panose="02070309020205020404" pitchFamily="49" charset="0"/>
              </a:rPr>
              <a:t>idstring</a:t>
            </a:r>
            <a:r>
              <a:rPr lang="en-US" sz="1600" dirty="0">
                <a:latin typeface="Courier New" panose="02070309020205020404" pitchFamily="49" charset="0"/>
                <a:cs typeface="Courier New" panose="02070309020205020404" pitchFamily="49" charset="0"/>
              </a:rPr>
              <a:t>)</a:t>
            </a:r>
          </a:p>
          <a:p>
            <a:pPr marL="0" indent="0">
              <a:buNone/>
            </a:pPr>
            <a:r>
              <a:rPr lang="en-US" sz="1600" dirty="0" err="1">
                <a:latin typeface="Courier New" panose="02070309020205020404" pitchFamily="49" charset="0"/>
                <a:cs typeface="Courier New" panose="02070309020205020404" pitchFamily="49" charset="0"/>
              </a:rPr>
              <a:t>tostring</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newdate</a:t>
            </a:r>
            <a:r>
              <a:rPr lang="en-US" sz="1600" dirty="0">
                <a:latin typeface="Courier New" panose="02070309020205020404" pitchFamily="49" charset="0"/>
                <a:cs typeface="Courier New" panose="02070309020205020404" pitchFamily="49" charset="0"/>
              </a:rPr>
              <a:t>, gen(</a:t>
            </a:r>
            <a:r>
              <a:rPr lang="en-US" sz="1600" dirty="0" err="1">
                <a:latin typeface="Courier New" panose="02070309020205020404" pitchFamily="49" charset="0"/>
                <a:cs typeface="Courier New" panose="02070309020205020404" pitchFamily="49" charset="0"/>
              </a:rPr>
              <a:t>newdatestring</a:t>
            </a:r>
            <a:r>
              <a:rPr lang="en-US" sz="1600" dirty="0">
                <a:latin typeface="Courier New" panose="02070309020205020404" pitchFamily="49" charset="0"/>
                <a:cs typeface="Courier New" panose="02070309020205020404" pitchFamily="49" charset="0"/>
              </a:rPr>
              <a:t>)</a:t>
            </a:r>
          </a:p>
          <a:p>
            <a:pPr marL="0" indent="0">
              <a:buNone/>
            </a:pPr>
            <a:r>
              <a:rPr lang="en-US" sz="1600" dirty="0">
                <a:latin typeface="Courier New" panose="02070309020205020404" pitchFamily="49" charset="0"/>
                <a:cs typeface="Courier New" panose="02070309020205020404" pitchFamily="49" charset="0"/>
              </a:rPr>
              <a:t>gen </a:t>
            </a:r>
            <a:r>
              <a:rPr lang="en-US" sz="1600" dirty="0" err="1">
                <a:latin typeface="Courier New" panose="02070309020205020404" pitchFamily="49" charset="0"/>
                <a:cs typeface="Courier New" panose="02070309020205020404" pitchFamily="49" charset="0"/>
              </a:rPr>
              <a:t>id_date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idstring</a:t>
            </a:r>
            <a:r>
              <a:rPr lang="en-US" sz="1600" dirty="0">
                <a:latin typeface="Courier New" panose="02070309020205020404" pitchFamily="49" charset="0"/>
                <a:cs typeface="Courier New" panose="02070309020205020404" pitchFamily="49" charset="0"/>
              </a:rPr>
              <a:t> + "_" + </a:t>
            </a:r>
            <a:r>
              <a:rPr lang="en-US" sz="1600" dirty="0" err="1">
                <a:latin typeface="Courier New" panose="02070309020205020404" pitchFamily="49" charset="0"/>
                <a:cs typeface="Courier New" panose="02070309020205020404" pitchFamily="49" charset="0"/>
              </a:rPr>
              <a:t>newdatestring</a:t>
            </a:r>
            <a:endParaRPr lang="en-US" sz="1600" dirty="0">
              <a:latin typeface="Courier New" panose="02070309020205020404" pitchFamily="49" charset="0"/>
              <a:cs typeface="Courier New" panose="02070309020205020404" pitchFamily="49" charset="0"/>
            </a:endParaRP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err="1">
                <a:latin typeface="Courier New" panose="02070309020205020404" pitchFamily="49" charset="0"/>
                <a:cs typeface="Courier New" panose="02070309020205020404" pitchFamily="49" charset="0"/>
              </a:rPr>
              <a:t>egen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totaldaysteps</a:t>
            </a:r>
            <a:r>
              <a:rPr lang="en-US" sz="1600" dirty="0">
                <a:latin typeface="Courier New" panose="02070309020205020404" pitchFamily="49" charset="0"/>
                <a:cs typeface="Courier New" panose="02070309020205020404" pitchFamily="49" charset="0"/>
              </a:rPr>
              <a:t> = sum(value), by(</a:t>
            </a:r>
            <a:r>
              <a:rPr lang="en-US" sz="1600" dirty="0" err="1">
                <a:latin typeface="Courier New" panose="02070309020205020404" pitchFamily="49" charset="0"/>
                <a:cs typeface="Courier New" panose="02070309020205020404" pitchFamily="49" charset="0"/>
              </a:rPr>
              <a:t>id_date</a:t>
            </a:r>
            <a:r>
              <a:rPr lang="en-US" sz="1600" dirty="0" smtClean="0">
                <a:latin typeface="Courier New" panose="02070309020205020404" pitchFamily="49" charset="0"/>
                <a:cs typeface="Courier New" panose="02070309020205020404" pitchFamily="49" charset="0"/>
              </a:rPr>
              <a:t>)</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keep </a:t>
            </a:r>
            <a:r>
              <a:rPr lang="en-US" sz="1600" dirty="0" err="1">
                <a:latin typeface="Courier New" panose="02070309020205020404" pitchFamily="49" charset="0"/>
                <a:cs typeface="Courier New" panose="02070309020205020404" pitchFamily="49" charset="0"/>
              </a:rPr>
              <a:t>user_id</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id_date</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totaldaysteps</a:t>
            </a: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duplicates drop</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use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Fitbit_Intraday.dta</a:t>
            </a:r>
            <a:r>
              <a:rPr lang="en-US" sz="1600" dirty="0">
                <a:latin typeface="Courier New" panose="02070309020205020404" pitchFamily="49" charset="0"/>
                <a:cs typeface="Courier New" panose="02070309020205020404" pitchFamily="49" charset="0"/>
              </a:rPr>
              <a:t>", clear</a:t>
            </a:r>
            <a:endParaRPr lang="en-US" sz="1600" dirty="0" smtClean="0">
              <a:latin typeface="Courier New" panose="02070309020205020404" pitchFamily="49" charset="0"/>
              <a:cs typeface="Courier New" panose="02070309020205020404" pitchFamily="49" charset="0"/>
            </a:endParaRPr>
          </a:p>
          <a:p>
            <a:pPr marL="0" indent="0">
              <a:buNone/>
            </a:pPr>
            <a:endParaRPr lang="en-US" sz="1600" dirty="0">
              <a:latin typeface="Courier New" panose="02070309020205020404" pitchFamily="49" charset="0"/>
              <a:cs typeface="Courier New" panose="02070309020205020404" pitchFamily="49" charset="0"/>
            </a:endParaRPr>
          </a:p>
          <a:p>
            <a:pPr marL="0" indent="0">
              <a:buNone/>
            </a:pPr>
            <a:endParaRPr lang="en-US" sz="1600" dirty="0" smtClean="0">
              <a:latin typeface="Courier New" panose="02070309020205020404" pitchFamily="49" charset="0"/>
              <a:cs typeface="Courier New" panose="02070309020205020404" pitchFamily="49" charset="0"/>
            </a:endParaRPr>
          </a:p>
        </p:txBody>
      </p:sp>
      <p:sp>
        <p:nvSpPr>
          <p:cNvPr id="4" name="Content Placeholder 2"/>
          <p:cNvSpPr txBox="1">
            <a:spLocks/>
          </p:cNvSpPr>
          <p:nvPr/>
        </p:nvSpPr>
        <p:spPr>
          <a:xfrm>
            <a:off x="130634" y="1832885"/>
            <a:ext cx="1262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TIME</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14m 26s</a:t>
            </a:r>
          </a:p>
          <a:p>
            <a:pPr marL="0" indent="0">
              <a:buFont typeface="Arial" panose="020B0604020202020204" pitchFamily="34" charset="0"/>
              <a:buNone/>
            </a:pPr>
            <a:endParaRPr lang="en-US" sz="1600" dirty="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12m 16s</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8 sec</a:t>
            </a: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26m 58s</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22 sec</a:t>
            </a:r>
          </a:p>
          <a:p>
            <a:pPr marL="0" indent="0">
              <a:buFont typeface="Arial" panose="020B0604020202020204" pitchFamily="34" charset="0"/>
              <a:buNone/>
            </a:pPr>
            <a:endParaRPr lang="en-US" sz="1600" dirty="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p:txBody>
      </p:sp>
      <p:sp>
        <p:nvSpPr>
          <p:cNvPr id="5" name="Left Brace 4"/>
          <p:cNvSpPr/>
          <p:nvPr/>
        </p:nvSpPr>
        <p:spPr>
          <a:xfrm>
            <a:off x="1211938" y="2336800"/>
            <a:ext cx="275778" cy="98697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130634" y="4618892"/>
            <a:ext cx="3398012" cy="597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54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a:t>Analysis commands – </a:t>
            </a:r>
            <a:r>
              <a:rPr lang="en-US" sz="2800" dirty="0">
                <a:solidFill>
                  <a:srgbClr val="FF0000"/>
                </a:solidFill>
              </a:rPr>
              <a:t>how long did it take</a:t>
            </a:r>
            <a:r>
              <a:rPr lang="en-US" sz="2800" dirty="0"/>
              <a:t>?</a:t>
            </a:r>
          </a:p>
        </p:txBody>
      </p:sp>
      <p:sp>
        <p:nvSpPr>
          <p:cNvPr id="3" name="Content Placeholder 2"/>
          <p:cNvSpPr>
            <a:spLocks noGrp="1"/>
          </p:cNvSpPr>
          <p:nvPr>
            <p:ph idx="1"/>
          </p:nvPr>
        </p:nvSpPr>
        <p:spPr>
          <a:xfrm>
            <a:off x="1320799" y="1825625"/>
            <a:ext cx="7627257" cy="4351338"/>
          </a:xfrm>
        </p:spPr>
        <p:txBody>
          <a:bodyPr>
            <a:normAutofit/>
          </a:bodyPr>
          <a:lstStyle/>
          <a:p>
            <a:r>
              <a:rPr lang="en-US" dirty="0" smtClean="0"/>
              <a:t>Simple Stata Commands</a:t>
            </a:r>
          </a:p>
          <a:p>
            <a:pPr marL="0" indent="0">
              <a:buNone/>
            </a:pPr>
            <a:endParaRPr lang="en-US" sz="1600" dirty="0" smtClean="0">
              <a:latin typeface="Courier New" panose="02070309020205020404" pitchFamily="49" charset="0"/>
              <a:cs typeface="Courier New" panose="02070309020205020404" pitchFamily="49" charset="0"/>
            </a:endParaRPr>
          </a:p>
          <a:p>
            <a:pPr marL="0" indent="0">
              <a:buNone/>
            </a:pPr>
            <a:r>
              <a:rPr lang="en-US" sz="1600" dirty="0" smtClean="0">
                <a:latin typeface="Courier New" panose="02070309020205020404" pitchFamily="49" charset="0"/>
                <a:cs typeface="Courier New" panose="02070309020205020404" pitchFamily="49" charset="0"/>
              </a:rPr>
              <a:t>sum steps, detail</a:t>
            </a:r>
          </a:p>
          <a:p>
            <a:pPr marL="0" indent="0">
              <a:buNone/>
            </a:pPr>
            <a:endParaRPr lang="en-US" sz="1600" dirty="0">
              <a:latin typeface="Courier New" panose="02070309020205020404" pitchFamily="49" charset="0"/>
              <a:cs typeface="Courier New" panose="02070309020205020404" pitchFamily="49" charset="0"/>
            </a:endParaRPr>
          </a:p>
          <a:p>
            <a:pPr marL="0" indent="0">
              <a:buNone/>
            </a:pPr>
            <a:r>
              <a:rPr lang="en-US" sz="1600" dirty="0" err="1" smtClean="0">
                <a:latin typeface="Courier New" panose="02070309020205020404" pitchFamily="49" charset="0"/>
                <a:cs typeface="Courier New" panose="02070309020205020404" pitchFamily="49" charset="0"/>
              </a:rPr>
              <a:t>hist</a:t>
            </a:r>
            <a:r>
              <a:rPr lang="en-US" sz="1600" dirty="0" smtClean="0">
                <a:latin typeface="Courier New" panose="02070309020205020404" pitchFamily="49" charset="0"/>
                <a:cs typeface="Courier New" panose="02070309020205020404" pitchFamily="49" charset="0"/>
              </a:rPr>
              <a:t> steps if steps&lt;300 </a:t>
            </a:r>
          </a:p>
        </p:txBody>
      </p:sp>
      <p:sp>
        <p:nvSpPr>
          <p:cNvPr id="4" name="Content Placeholder 2"/>
          <p:cNvSpPr txBox="1">
            <a:spLocks/>
          </p:cNvSpPr>
          <p:nvPr/>
        </p:nvSpPr>
        <p:spPr>
          <a:xfrm>
            <a:off x="224975" y="1832885"/>
            <a:ext cx="12627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rgbClr val="FF0000"/>
                </a:solidFill>
              </a:rPr>
              <a:t>TIME</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3m 15s</a:t>
            </a:r>
          </a:p>
          <a:p>
            <a:pPr marL="0" indent="0">
              <a:buFont typeface="Arial" panose="020B0604020202020204" pitchFamily="34" charset="0"/>
              <a:buNone/>
            </a:pPr>
            <a:endParaRPr lang="en-US" sz="1600" dirty="0" smtClean="0">
              <a:solidFill>
                <a:srgbClr val="FF0000"/>
              </a:solidFill>
              <a:latin typeface="Courier New" panose="02070309020205020404" pitchFamily="49" charset="0"/>
              <a:cs typeface="Courier New" panose="02070309020205020404" pitchFamily="49" charset="0"/>
            </a:endParaRPr>
          </a:p>
          <a:p>
            <a:pPr marL="0" indent="0">
              <a:buFont typeface="Arial" panose="020B0604020202020204" pitchFamily="34" charset="0"/>
              <a:buNone/>
            </a:pPr>
            <a:r>
              <a:rPr lang="en-US" sz="1600" dirty="0" smtClean="0">
                <a:solidFill>
                  <a:srgbClr val="FF0000"/>
                </a:solidFill>
                <a:latin typeface="Courier New" panose="02070309020205020404" pitchFamily="49" charset="0"/>
                <a:cs typeface="Courier New" panose="02070309020205020404" pitchFamily="49" charset="0"/>
              </a:rPr>
              <a:t>2m 46s</a:t>
            </a:r>
          </a:p>
        </p:txBody>
      </p:sp>
    </p:spTree>
    <p:extLst>
      <p:ext uri="{BB962C8B-B14F-4D97-AF65-F5344CB8AC3E}">
        <p14:creationId xmlns:p14="http://schemas.microsoft.com/office/powerpoint/2010/main" val="5247858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br>
              <a:rPr lang="en-US" dirty="0" smtClean="0"/>
            </a:br>
            <a:r>
              <a:rPr lang="en-US" sz="2800" dirty="0"/>
              <a:t>Analysis commands – </a:t>
            </a:r>
            <a:r>
              <a:rPr lang="en-US" sz="2800" dirty="0">
                <a:solidFill>
                  <a:srgbClr val="FF0000"/>
                </a:solidFill>
              </a:rPr>
              <a:t>how long did it take</a:t>
            </a:r>
            <a:r>
              <a:rPr lang="en-US" sz="2800" dirty="0"/>
              <a:t>?</a:t>
            </a:r>
          </a:p>
        </p:txBody>
      </p:sp>
      <p:sp>
        <p:nvSpPr>
          <p:cNvPr id="3" name="Content Placeholder 2"/>
          <p:cNvSpPr>
            <a:spLocks noGrp="1"/>
          </p:cNvSpPr>
          <p:nvPr>
            <p:ph idx="1"/>
          </p:nvPr>
        </p:nvSpPr>
        <p:spPr>
          <a:xfrm>
            <a:off x="758371" y="1825625"/>
            <a:ext cx="7627257" cy="4351338"/>
          </a:xfrm>
        </p:spPr>
        <p:txBody>
          <a:bodyPr>
            <a:normAutofit/>
          </a:bodyPr>
          <a:lstStyle/>
          <a:p>
            <a:r>
              <a:rPr lang="en-US" dirty="0" smtClean="0"/>
              <a:t>Answer: Annoyingly long, but not impossible...at least not with 230 million rows.</a:t>
            </a:r>
          </a:p>
        </p:txBody>
      </p:sp>
    </p:spTree>
    <p:extLst>
      <p:ext uri="{BB962C8B-B14F-4D97-AF65-F5344CB8AC3E}">
        <p14:creationId xmlns:p14="http://schemas.microsoft.com/office/powerpoint/2010/main" val="2086933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Big Data</a:t>
            </a:r>
            <a:endParaRPr lang="en-US" dirty="0"/>
          </a:p>
        </p:txBody>
      </p:sp>
      <p:sp>
        <p:nvSpPr>
          <p:cNvPr id="3" name="Content Placeholder 2"/>
          <p:cNvSpPr>
            <a:spLocks noGrp="1"/>
          </p:cNvSpPr>
          <p:nvPr>
            <p:ph idx="1"/>
          </p:nvPr>
        </p:nvSpPr>
        <p:spPr/>
        <p:txBody>
          <a:bodyPr/>
          <a:lstStyle/>
          <a:p>
            <a:r>
              <a:rPr lang="en-US" dirty="0" smtClean="0"/>
              <a:t>You think that dataset is big...</a:t>
            </a:r>
          </a:p>
          <a:p>
            <a:pPr marL="457200" lvl="1" indent="0">
              <a:buNone/>
            </a:pPr>
            <a:endParaRPr lang="en-US" dirty="0"/>
          </a:p>
          <a:p>
            <a:pPr marL="457200" lvl="1" indent="0">
              <a:buNone/>
            </a:pPr>
            <a:r>
              <a:rPr lang="en-US" dirty="0" smtClean="0">
                <a:hlinkClick r:id="rId2"/>
              </a:rPr>
              <a:t>Demonstration Video</a:t>
            </a:r>
            <a:endParaRPr lang="en-US" dirty="0" smtClean="0"/>
          </a:p>
          <a:p>
            <a:pPr marL="457200" lvl="1" indent="0">
              <a:buNone/>
            </a:pPr>
            <a:endParaRPr lang="en-US" dirty="0" smtClean="0"/>
          </a:p>
          <a:p>
            <a:pPr lvl="1"/>
            <a:endParaRPr lang="en-US" dirty="0" smtClean="0"/>
          </a:p>
          <a:p>
            <a:pPr lvl="2"/>
            <a:endParaRPr lang="en-US" dirty="0" smtClean="0"/>
          </a:p>
        </p:txBody>
      </p:sp>
    </p:spTree>
    <p:extLst>
      <p:ext uri="{BB962C8B-B14F-4D97-AF65-F5344CB8AC3E}">
        <p14:creationId xmlns:p14="http://schemas.microsoft.com/office/powerpoint/2010/main" val="5148465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Big Data</a:t>
            </a:r>
            <a:endParaRPr lang="en-US" dirty="0"/>
          </a:p>
        </p:txBody>
      </p:sp>
      <p:sp>
        <p:nvSpPr>
          <p:cNvPr id="3" name="Content Placeholder 2"/>
          <p:cNvSpPr>
            <a:spLocks noGrp="1"/>
          </p:cNvSpPr>
          <p:nvPr>
            <p:ph idx="1"/>
          </p:nvPr>
        </p:nvSpPr>
        <p:spPr/>
        <p:txBody>
          <a:bodyPr/>
          <a:lstStyle/>
          <a:p>
            <a:r>
              <a:rPr lang="en-US" dirty="0" smtClean="0"/>
              <a:t>You think that dataset is big...</a:t>
            </a:r>
          </a:p>
          <a:p>
            <a:pPr marL="457200" lvl="1" indent="0">
              <a:buNone/>
            </a:pPr>
            <a:endParaRPr lang="en-US" dirty="0"/>
          </a:p>
          <a:p>
            <a:pPr marL="457200" lvl="1" indent="0">
              <a:buNone/>
            </a:pPr>
            <a:r>
              <a:rPr lang="en-US" dirty="0" smtClean="0">
                <a:hlinkClick r:id="rId2"/>
              </a:rPr>
              <a:t>Demonstration Video</a:t>
            </a:r>
            <a:endParaRPr lang="en-US" dirty="0" smtClean="0"/>
          </a:p>
          <a:p>
            <a:pPr marL="457200" lvl="1" indent="0">
              <a:buNone/>
            </a:pPr>
            <a:endParaRPr lang="en-US" dirty="0" smtClean="0"/>
          </a:p>
          <a:p>
            <a:r>
              <a:rPr lang="en-US" dirty="0" smtClean="0"/>
              <a:t>If 5 channels, sampling rate of 10/second:</a:t>
            </a:r>
          </a:p>
          <a:p>
            <a:pPr lvl="1"/>
            <a:r>
              <a:rPr lang="en-US" dirty="0" smtClean="0"/>
              <a:t>5 channels x 60 seconds/minute x 10 samples/second</a:t>
            </a:r>
          </a:p>
          <a:p>
            <a:pPr marL="457200" lvl="1" indent="0">
              <a:buNone/>
            </a:pPr>
            <a:r>
              <a:rPr lang="en-US" dirty="0" smtClean="0"/>
              <a:t>= 3000 times the size of the Fitbit Intraday data (per person-day)</a:t>
            </a:r>
          </a:p>
          <a:p>
            <a:pPr lvl="1"/>
            <a:endParaRPr lang="en-US" dirty="0" smtClean="0"/>
          </a:p>
          <a:p>
            <a:pPr lvl="2"/>
            <a:endParaRPr lang="en-US" dirty="0" smtClean="0"/>
          </a:p>
        </p:txBody>
      </p:sp>
    </p:spTree>
    <p:extLst>
      <p:ext uri="{BB962C8B-B14F-4D97-AF65-F5344CB8AC3E}">
        <p14:creationId xmlns:p14="http://schemas.microsoft.com/office/powerpoint/2010/main" val="29501790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Big Data issues</a:t>
            </a:r>
            <a:endParaRPr lang="en-US" dirty="0"/>
          </a:p>
        </p:txBody>
      </p:sp>
      <p:sp>
        <p:nvSpPr>
          <p:cNvPr id="5" name="Content Placeholder 2"/>
          <p:cNvSpPr>
            <a:spLocks noGrp="1"/>
          </p:cNvSpPr>
          <p:nvPr>
            <p:ph idx="1"/>
          </p:nvPr>
        </p:nvSpPr>
        <p:spPr>
          <a:xfrm>
            <a:off x="628650" y="1825625"/>
            <a:ext cx="7886700" cy="4351338"/>
          </a:xfrm>
        </p:spPr>
        <p:txBody>
          <a:bodyPr>
            <a:normAutofit/>
          </a:bodyPr>
          <a:lstStyle/>
          <a:p>
            <a:r>
              <a:rPr lang="en-US" dirty="0" smtClean="0"/>
              <a:t>Standardization</a:t>
            </a:r>
          </a:p>
          <a:p>
            <a:pPr lvl="1"/>
            <a:r>
              <a:rPr lang="en-US" dirty="0" smtClean="0"/>
              <a:t>Step counts from Fitbit vs. Jawbone vs. apps</a:t>
            </a:r>
          </a:p>
          <a:p>
            <a:pPr lvl="1"/>
            <a:r>
              <a:rPr lang="en-US" dirty="0" smtClean="0"/>
              <a:t>Time zones</a:t>
            </a:r>
          </a:p>
          <a:p>
            <a:pPr lvl="1"/>
            <a:r>
              <a:rPr lang="en-US" dirty="0" smtClean="0"/>
              <a:t>Other “meta-data”</a:t>
            </a:r>
          </a:p>
          <a:p>
            <a:pPr lvl="1"/>
            <a:r>
              <a:rPr lang="en-US" dirty="0" smtClean="0"/>
              <a:t>Data structure</a:t>
            </a:r>
          </a:p>
          <a:p>
            <a:pPr lvl="1"/>
            <a:endParaRPr lang="en-US" dirty="0"/>
          </a:p>
          <a:p>
            <a:r>
              <a:rPr lang="en-US" dirty="0" smtClean="0"/>
              <a:t>Open </a:t>
            </a:r>
            <a:r>
              <a:rPr lang="en-US" dirty="0" err="1" smtClean="0"/>
              <a:t>mHealth</a:t>
            </a:r>
            <a:r>
              <a:rPr lang="en-US" dirty="0" smtClean="0"/>
              <a:t> provides schema for standardizing</a:t>
            </a:r>
          </a:p>
          <a:p>
            <a:pPr lvl="1"/>
            <a:r>
              <a:rPr lang="en-US" dirty="0">
                <a:hlinkClick r:id="rId2"/>
              </a:rPr>
              <a:t>http://www.openmhealth.org</a:t>
            </a:r>
            <a:r>
              <a:rPr lang="en-US" dirty="0" smtClean="0">
                <a:hlinkClick r:id="rId2"/>
              </a:rPr>
              <a:t>/</a:t>
            </a:r>
            <a:r>
              <a:rPr lang="en-US" dirty="0" smtClean="0"/>
              <a:t> </a:t>
            </a:r>
          </a:p>
          <a:p>
            <a:pPr lvl="1"/>
            <a:r>
              <a:rPr lang="en-US" dirty="0" smtClean="0"/>
              <a:t>Ida Sim here at UCSF</a:t>
            </a:r>
          </a:p>
        </p:txBody>
      </p:sp>
    </p:spTree>
    <p:extLst>
      <p:ext uri="{BB962C8B-B14F-4D97-AF65-F5344CB8AC3E}">
        <p14:creationId xmlns:p14="http://schemas.microsoft.com/office/powerpoint/2010/main" val="23454955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Other Big Data issues</a:t>
            </a:r>
            <a:endParaRPr lang="en-US" dirty="0"/>
          </a:p>
        </p:txBody>
      </p:sp>
      <p:sp>
        <p:nvSpPr>
          <p:cNvPr id="5" name="Content Placeholder 2"/>
          <p:cNvSpPr>
            <a:spLocks noGrp="1"/>
          </p:cNvSpPr>
          <p:nvPr>
            <p:ph idx="1"/>
          </p:nvPr>
        </p:nvSpPr>
        <p:spPr>
          <a:xfrm>
            <a:off x="5568462" y="1825625"/>
            <a:ext cx="2946888" cy="4351338"/>
          </a:xfrm>
        </p:spPr>
        <p:txBody>
          <a:bodyPr>
            <a:normAutofit/>
          </a:bodyPr>
          <a:lstStyle/>
          <a:p>
            <a:r>
              <a:rPr lang="en-US" dirty="0" smtClean="0"/>
              <a:t>Open </a:t>
            </a:r>
            <a:r>
              <a:rPr lang="en-US" dirty="0" err="1" smtClean="0"/>
              <a:t>mHealth</a:t>
            </a:r>
            <a:r>
              <a:rPr lang="en-US" dirty="0" smtClean="0"/>
              <a:t> schema for blood pressure measurements (JSON format)</a:t>
            </a:r>
          </a:p>
        </p:txBody>
      </p:sp>
      <p:sp>
        <p:nvSpPr>
          <p:cNvPr id="3" name="TextBox 2"/>
          <p:cNvSpPr txBox="1"/>
          <p:nvPr/>
        </p:nvSpPr>
        <p:spPr>
          <a:xfrm>
            <a:off x="628650" y="2532185"/>
            <a:ext cx="184731" cy="369332"/>
          </a:xfrm>
          <a:prstGeom prst="rect">
            <a:avLst/>
          </a:prstGeom>
          <a:noFill/>
        </p:spPr>
        <p:txBody>
          <a:bodyPr wrap="none" rtlCol="0">
            <a:spAutoFit/>
          </a:bodyPr>
          <a:lstStyle/>
          <a:p>
            <a:endParaRPr lang="en-US" dirty="0"/>
          </a:p>
        </p:txBody>
      </p:sp>
      <p:sp>
        <p:nvSpPr>
          <p:cNvPr id="4" name="TextBox 3"/>
          <p:cNvSpPr txBox="1"/>
          <p:nvPr/>
        </p:nvSpPr>
        <p:spPr>
          <a:xfrm>
            <a:off x="628650" y="6176963"/>
            <a:ext cx="8169481" cy="307777"/>
          </a:xfrm>
          <a:prstGeom prst="rect">
            <a:avLst/>
          </a:prstGeom>
          <a:noFill/>
        </p:spPr>
        <p:txBody>
          <a:bodyPr wrap="none" rtlCol="0">
            <a:spAutoFit/>
          </a:bodyPr>
          <a:lstStyle/>
          <a:p>
            <a:r>
              <a:rPr lang="en-US" sz="1400" dirty="0"/>
              <a:t>http://www.openmhealth.org/documentation/#/schema-docs/schema-library/schemas/omh_blood-pressure</a:t>
            </a:r>
          </a:p>
        </p:txBody>
      </p:sp>
      <p:sp>
        <p:nvSpPr>
          <p:cNvPr id="6" name="TextBox 5"/>
          <p:cNvSpPr txBox="1"/>
          <p:nvPr/>
        </p:nvSpPr>
        <p:spPr>
          <a:xfrm>
            <a:off x="504092" y="1482679"/>
            <a:ext cx="5732585" cy="4647426"/>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systolic_blood_pressure</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"value": 160,</a:t>
            </a:r>
          </a:p>
          <a:p>
            <a:r>
              <a:rPr lang="en-US" sz="1600" dirty="0">
                <a:latin typeface="Arial" panose="020B0604020202020204" pitchFamily="34" charset="0"/>
                <a:cs typeface="Arial" panose="020B0604020202020204" pitchFamily="34" charset="0"/>
              </a:rPr>
              <a:t>        "unit": "mmHg"</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diastolic_blood_pressure</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"value": 60,</a:t>
            </a:r>
          </a:p>
          <a:p>
            <a:r>
              <a:rPr lang="en-US" sz="1600" dirty="0">
                <a:latin typeface="Arial" panose="020B0604020202020204" pitchFamily="34" charset="0"/>
                <a:cs typeface="Arial" panose="020B0604020202020204" pitchFamily="34" charset="0"/>
              </a:rPr>
              <a:t>        "unit": "mmHg"</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effective_time_frame</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time_interval</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start_date_time</a:t>
            </a:r>
            <a:r>
              <a:rPr lang="en-US" sz="1600" dirty="0">
                <a:latin typeface="Arial" panose="020B0604020202020204" pitchFamily="34" charset="0"/>
                <a:cs typeface="Arial" panose="020B0604020202020204" pitchFamily="34" charset="0"/>
              </a:rPr>
              <a:t>": "2013-02-05T07:25:00Z",</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end_date_time</a:t>
            </a:r>
            <a:r>
              <a:rPr lang="en-US" sz="1600" dirty="0">
                <a:latin typeface="Arial" panose="020B0604020202020204" pitchFamily="34" charset="0"/>
                <a:cs typeface="Arial" panose="020B0604020202020204" pitchFamily="34" charset="0"/>
              </a:rPr>
              <a:t>": "2013-06-05T07:25:00Z"</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body_posture</a:t>
            </a:r>
            <a:r>
              <a:rPr lang="en-US" sz="1600" dirty="0">
                <a:latin typeface="Arial" panose="020B0604020202020204" pitchFamily="34" charset="0"/>
                <a:cs typeface="Arial" panose="020B0604020202020204" pitchFamily="34" charset="0"/>
              </a:rPr>
              <a:t>": "sitting",</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descriptive_statistic</a:t>
            </a:r>
            <a:r>
              <a:rPr lang="en-US" sz="1600" dirty="0">
                <a:latin typeface="Arial" panose="020B0604020202020204" pitchFamily="34" charset="0"/>
                <a:cs typeface="Arial" panose="020B0604020202020204" pitchFamily="34" charset="0"/>
              </a:rPr>
              <a:t>": "maximum"</a:t>
            </a:r>
          </a:p>
          <a:p>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3754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Digital Data – Lessons learned (so far)</a:t>
            </a:r>
            <a:endParaRPr lang="en-US" dirty="0"/>
          </a:p>
        </p:txBody>
      </p:sp>
      <p:sp>
        <p:nvSpPr>
          <p:cNvPr id="3" name="Content Placeholder 2"/>
          <p:cNvSpPr>
            <a:spLocks noGrp="1"/>
          </p:cNvSpPr>
          <p:nvPr>
            <p:ph idx="1"/>
          </p:nvPr>
        </p:nvSpPr>
        <p:spPr/>
        <p:txBody>
          <a:bodyPr>
            <a:normAutofit lnSpcReduction="10000"/>
          </a:bodyPr>
          <a:lstStyle/>
          <a:p>
            <a:r>
              <a:rPr lang="en-US" dirty="0" smtClean="0"/>
              <a:t>Time series data is the norm</a:t>
            </a:r>
          </a:p>
          <a:p>
            <a:r>
              <a:rPr lang="en-US" dirty="0" smtClean="0"/>
              <a:t>Data requires cleaning and “wrestling down”</a:t>
            </a:r>
          </a:p>
          <a:p>
            <a:r>
              <a:rPr lang="en-US" dirty="0" smtClean="0"/>
              <a:t>Even basic interpretation can be a challenge</a:t>
            </a:r>
          </a:p>
          <a:p>
            <a:pPr lvl="1"/>
            <a:r>
              <a:rPr lang="en-US" dirty="0" smtClean="0"/>
              <a:t>What does a zero or missing value in the time-series sequence mean?</a:t>
            </a:r>
          </a:p>
          <a:p>
            <a:r>
              <a:rPr lang="en-US" dirty="0" smtClean="0"/>
              <a:t>Data “meaning” often requires meta-data</a:t>
            </a:r>
          </a:p>
          <a:p>
            <a:r>
              <a:rPr lang="en-US" dirty="0" smtClean="0"/>
              <a:t>Data get to be quite large</a:t>
            </a:r>
          </a:p>
          <a:p>
            <a:pPr lvl="1"/>
            <a:r>
              <a:rPr lang="en-US" dirty="0" smtClean="0"/>
              <a:t>Inconvenient to analyze using standard statistical packages</a:t>
            </a:r>
          </a:p>
          <a:p>
            <a:pPr lvl="1"/>
            <a:r>
              <a:rPr lang="en-US" dirty="0" smtClean="0"/>
              <a:t>Inconvenient to move around</a:t>
            </a:r>
          </a:p>
          <a:p>
            <a:pPr lvl="2"/>
            <a:endParaRPr lang="en-US" dirty="0" smtClean="0"/>
          </a:p>
        </p:txBody>
      </p:sp>
    </p:spTree>
    <p:extLst>
      <p:ext uri="{BB962C8B-B14F-4D97-AF65-F5344CB8AC3E}">
        <p14:creationId xmlns:p14="http://schemas.microsoft.com/office/powerpoint/2010/main" val="1315551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838200" y="762000"/>
            <a:ext cx="7443788" cy="6042025"/>
          </a:xfrm>
          <a:prstGeom prst="rect">
            <a:avLst/>
          </a:prstGeom>
          <a:noFill/>
          <a:ln w="9525">
            <a:noFill/>
            <a:miter lim="800000"/>
            <a:headEnd/>
            <a:tailEnd/>
          </a:ln>
        </p:spPr>
      </p:pic>
      <p:sp>
        <p:nvSpPr>
          <p:cNvPr id="8195" name="Rectangle 2"/>
          <p:cNvSpPr>
            <a:spLocks noGrp="1" noChangeArrowheads="1"/>
          </p:cNvSpPr>
          <p:nvPr>
            <p:ph type="title"/>
          </p:nvPr>
        </p:nvSpPr>
        <p:spPr/>
        <p:txBody>
          <a:bodyPr/>
          <a:lstStyle/>
          <a:p>
            <a:pPr algn="l" eaLnBrk="1" hangingPunct="1"/>
            <a:r>
              <a:rPr lang="en-US" altLang="en-US" smtClean="0"/>
              <a:t>Wearable sensors</a:t>
            </a:r>
          </a:p>
        </p:txBody>
      </p:sp>
    </p:spTree>
    <p:extLst>
      <p:ext uri="{BB962C8B-B14F-4D97-AF65-F5344CB8AC3E}">
        <p14:creationId xmlns:p14="http://schemas.microsoft.com/office/powerpoint/2010/main" val="24527891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Digital Data – Lessons learned (so far)</a:t>
            </a:r>
          </a:p>
        </p:txBody>
      </p:sp>
      <p:sp>
        <p:nvSpPr>
          <p:cNvPr id="3" name="Content Placeholder 2"/>
          <p:cNvSpPr>
            <a:spLocks noGrp="1"/>
          </p:cNvSpPr>
          <p:nvPr>
            <p:ph idx="1"/>
          </p:nvPr>
        </p:nvSpPr>
        <p:spPr/>
        <p:txBody>
          <a:bodyPr/>
          <a:lstStyle/>
          <a:p>
            <a:r>
              <a:rPr lang="en-US" dirty="0" smtClean="0"/>
              <a:t>Possibly-relevant terms/tools from my perspective as non-data-scientist:</a:t>
            </a:r>
          </a:p>
          <a:p>
            <a:pPr lvl="1"/>
            <a:r>
              <a:rPr lang="en-US" dirty="0" smtClean="0"/>
              <a:t>“</a:t>
            </a:r>
            <a:r>
              <a:rPr lang="en-US" dirty="0" err="1" smtClean="0"/>
              <a:t>Sharded</a:t>
            </a:r>
            <a:r>
              <a:rPr lang="en-US" dirty="0" smtClean="0"/>
              <a:t>” databases and distributed analysis?</a:t>
            </a:r>
          </a:p>
          <a:p>
            <a:pPr lvl="2"/>
            <a:r>
              <a:rPr lang="en-US" dirty="0" smtClean="0"/>
              <a:t>“Redshift”, </a:t>
            </a:r>
            <a:r>
              <a:rPr lang="en-US" dirty="0" err="1" smtClean="0"/>
              <a:t>etc</a:t>
            </a:r>
            <a:r>
              <a:rPr lang="en-US" dirty="0"/>
              <a:t>: </a:t>
            </a:r>
            <a:r>
              <a:rPr lang="en-US" dirty="0">
                <a:hlinkClick r:id="rId2"/>
              </a:rPr>
              <a:t>https://aws.amazon.com/redshift</a:t>
            </a:r>
            <a:r>
              <a:rPr lang="en-US" dirty="0" smtClean="0">
                <a:hlinkClick r:id="rId2"/>
              </a:rPr>
              <a:t>/</a:t>
            </a:r>
            <a:r>
              <a:rPr lang="en-US" dirty="0" smtClean="0"/>
              <a:t> </a:t>
            </a:r>
          </a:p>
          <a:p>
            <a:pPr lvl="2"/>
            <a:r>
              <a:rPr lang="en-US" dirty="0" smtClean="0"/>
              <a:t>Sequel queries are quicker...</a:t>
            </a:r>
          </a:p>
          <a:p>
            <a:pPr lvl="1"/>
            <a:r>
              <a:rPr lang="en-US" dirty="0" smtClean="0"/>
              <a:t>“Map/Reduce” – Google analytics?</a:t>
            </a:r>
          </a:p>
          <a:p>
            <a:pPr lvl="1"/>
            <a:r>
              <a:rPr lang="en-US" dirty="0" smtClean="0"/>
              <a:t>“Hadoop” – for storage, not analytics?</a:t>
            </a:r>
          </a:p>
          <a:p>
            <a:pPr lvl="1"/>
            <a:r>
              <a:rPr lang="en-US" dirty="0"/>
              <a:t>“Apache Spark” - </a:t>
            </a:r>
            <a:r>
              <a:rPr lang="en-US" dirty="0">
                <a:hlinkClick r:id="rId3"/>
              </a:rPr>
              <a:t>http://spark.apache.org</a:t>
            </a:r>
            <a:r>
              <a:rPr lang="en-US" dirty="0" smtClean="0">
                <a:hlinkClick r:id="rId3"/>
              </a:rPr>
              <a:t>/</a:t>
            </a:r>
            <a:r>
              <a:rPr lang="en-US" dirty="0" smtClean="0"/>
              <a:t> </a:t>
            </a:r>
          </a:p>
          <a:p>
            <a:pPr lvl="1"/>
            <a:endParaRPr lang="en-US" dirty="0" smtClean="0"/>
          </a:p>
          <a:p>
            <a:pPr lvl="1"/>
            <a:endParaRPr lang="en-US" dirty="0" smtClean="0"/>
          </a:p>
          <a:p>
            <a:pPr lvl="2"/>
            <a:endParaRPr lang="en-US" dirty="0" smtClean="0"/>
          </a:p>
        </p:txBody>
      </p:sp>
    </p:spTree>
    <p:extLst>
      <p:ext uri="{BB962C8B-B14F-4D97-AF65-F5344CB8AC3E}">
        <p14:creationId xmlns:p14="http://schemas.microsoft.com/office/powerpoint/2010/main" val="6348609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Digital Health – Coming attractions</a:t>
            </a:r>
            <a:endParaRPr lang="en-US" sz="4000" dirty="0"/>
          </a:p>
        </p:txBody>
      </p:sp>
      <p:sp>
        <p:nvSpPr>
          <p:cNvPr id="3" name="Content Placeholder 2"/>
          <p:cNvSpPr>
            <a:spLocks noGrp="1"/>
          </p:cNvSpPr>
          <p:nvPr>
            <p:ph idx="1"/>
          </p:nvPr>
        </p:nvSpPr>
        <p:spPr/>
        <p:txBody>
          <a:bodyPr/>
          <a:lstStyle/>
          <a:p>
            <a:r>
              <a:rPr lang="en-US" dirty="0" smtClean="0"/>
              <a:t>Precision Medicine Initiative</a:t>
            </a:r>
          </a:p>
          <a:p>
            <a:r>
              <a:rPr lang="en-US" dirty="0" smtClean="0"/>
              <a:t>Health </a:t>
            </a:r>
            <a:r>
              <a:rPr lang="en-US" dirty="0" err="1" smtClean="0"/>
              <a:t>ePeople</a:t>
            </a:r>
            <a:r>
              <a:rPr lang="en-US" dirty="0" smtClean="0"/>
              <a:t> “Eureka” Platform</a:t>
            </a:r>
          </a:p>
          <a:p>
            <a:r>
              <a:rPr lang="en-US" dirty="0" smtClean="0"/>
              <a:t>MD2K</a:t>
            </a:r>
          </a:p>
          <a:p>
            <a:pPr lvl="2"/>
            <a:endParaRPr lang="en-US" dirty="0" smtClean="0"/>
          </a:p>
        </p:txBody>
      </p:sp>
    </p:spTree>
    <p:extLst>
      <p:ext uri="{BB962C8B-B14F-4D97-AF65-F5344CB8AC3E}">
        <p14:creationId xmlns:p14="http://schemas.microsoft.com/office/powerpoint/2010/main" val="3234964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Precision Medicine Initiative</a:t>
            </a:r>
            <a:endParaRPr lang="en-US" sz="4000"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www.nih.gov/precision-medicine-initiative-cohort-program</a:t>
            </a:r>
            <a:endParaRPr lang="en-US" dirty="0" smtClean="0"/>
          </a:p>
          <a:p>
            <a:r>
              <a:rPr lang="en-US" dirty="0" smtClean="0"/>
              <a:t>“Through </a:t>
            </a:r>
            <a:r>
              <a:rPr lang="en-US" dirty="0"/>
              <a:t>advances in research, technology and policies that empower patients, the PMI will enable a new era of medicine in which researchers, providers and patients work together to develop individualized care</a:t>
            </a:r>
            <a:r>
              <a:rPr lang="en-US" dirty="0" smtClean="0"/>
              <a:t>.”</a:t>
            </a:r>
          </a:p>
          <a:p>
            <a:pPr lvl="2"/>
            <a:endParaRPr lang="en-US" dirty="0" smtClean="0"/>
          </a:p>
        </p:txBody>
      </p:sp>
    </p:spTree>
    <p:extLst>
      <p:ext uri="{BB962C8B-B14F-4D97-AF65-F5344CB8AC3E}">
        <p14:creationId xmlns:p14="http://schemas.microsoft.com/office/powerpoint/2010/main" val="1483753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Precision Medicine Initiative</a:t>
            </a:r>
            <a:endParaRPr lang="en-US" sz="4000" dirty="0"/>
          </a:p>
        </p:txBody>
      </p:sp>
      <p:sp>
        <p:nvSpPr>
          <p:cNvPr id="3" name="Content Placeholder 2"/>
          <p:cNvSpPr>
            <a:spLocks noGrp="1"/>
          </p:cNvSpPr>
          <p:nvPr>
            <p:ph idx="1"/>
          </p:nvPr>
        </p:nvSpPr>
        <p:spPr/>
        <p:txBody>
          <a:bodyPr/>
          <a:lstStyle/>
          <a:p>
            <a:r>
              <a:rPr lang="en-US" dirty="0" smtClean="0"/>
              <a:t>Tailoring treatments to individuals</a:t>
            </a:r>
          </a:p>
          <a:p>
            <a:pPr lvl="1"/>
            <a:r>
              <a:rPr lang="en-US" dirty="0" smtClean="0"/>
              <a:t>Original vision: Genetic testing </a:t>
            </a:r>
            <a:r>
              <a:rPr lang="en-US" dirty="0" smtClean="0">
                <a:sym typeface="Wingdings" panose="05000000000000000000" pitchFamily="2" charset="2"/>
              </a:rPr>
              <a:t> </a:t>
            </a:r>
            <a:r>
              <a:rPr lang="en-US" dirty="0" smtClean="0"/>
              <a:t>precision treatments</a:t>
            </a:r>
          </a:p>
          <a:p>
            <a:pPr lvl="1"/>
            <a:r>
              <a:rPr lang="en-US" dirty="0" smtClean="0"/>
              <a:t>Revised vision: Includes digital health monitoring</a:t>
            </a:r>
          </a:p>
          <a:p>
            <a:pPr lvl="1"/>
            <a:endParaRPr lang="en-US" dirty="0"/>
          </a:p>
          <a:p>
            <a:r>
              <a:rPr lang="en-US" dirty="0" smtClean="0"/>
              <a:t>Large contracts awarded to support </a:t>
            </a:r>
            <a:r>
              <a:rPr lang="en-US" dirty="0" err="1" smtClean="0"/>
              <a:t>mHealth</a:t>
            </a:r>
            <a:r>
              <a:rPr lang="en-US" dirty="0" smtClean="0"/>
              <a:t> data collection for PMI Cohort</a:t>
            </a:r>
          </a:p>
          <a:p>
            <a:pPr lvl="1"/>
            <a:r>
              <a:rPr lang="en-US" dirty="0" smtClean="0"/>
              <a:t>We just missed...</a:t>
            </a:r>
          </a:p>
          <a:p>
            <a:pPr lvl="1"/>
            <a:endParaRPr lang="en-US" dirty="0"/>
          </a:p>
          <a:p>
            <a:r>
              <a:rPr lang="en-US" dirty="0" smtClean="0"/>
              <a:t>Expect lots of new </a:t>
            </a:r>
            <a:r>
              <a:rPr lang="en-US" dirty="0" err="1" smtClean="0"/>
              <a:t>mHealth</a:t>
            </a:r>
            <a:r>
              <a:rPr lang="en-US" dirty="0" smtClean="0"/>
              <a:t> data in 5-10 years on large (n=1 million?) cohort</a:t>
            </a:r>
          </a:p>
          <a:p>
            <a:pPr lvl="1"/>
            <a:endParaRPr lang="en-US" dirty="0" smtClean="0"/>
          </a:p>
          <a:p>
            <a:pPr lvl="2"/>
            <a:endParaRPr lang="en-US" dirty="0" smtClean="0"/>
          </a:p>
        </p:txBody>
      </p:sp>
    </p:spTree>
    <p:extLst>
      <p:ext uri="{BB962C8B-B14F-4D97-AF65-F5344CB8AC3E}">
        <p14:creationId xmlns:p14="http://schemas.microsoft.com/office/powerpoint/2010/main" val="42889941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Health </a:t>
            </a:r>
            <a:r>
              <a:rPr lang="en-US" sz="4000" dirty="0" err="1" smtClean="0"/>
              <a:t>ePeople</a:t>
            </a:r>
            <a:r>
              <a:rPr lang="en-US" sz="4000" dirty="0" smtClean="0"/>
              <a:t> “Eureka” Platform</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Health eHeart </a:t>
            </a:r>
            <a:r>
              <a:rPr lang="en-US" dirty="0" smtClean="0">
                <a:sym typeface="Wingdings" panose="05000000000000000000" pitchFamily="2" charset="2"/>
              </a:rPr>
              <a:t> Health </a:t>
            </a:r>
            <a:r>
              <a:rPr lang="en-US" dirty="0" err="1" smtClean="0">
                <a:sym typeface="Wingdings" panose="05000000000000000000" pitchFamily="2" charset="2"/>
              </a:rPr>
              <a:t>ePeople</a:t>
            </a:r>
            <a:endParaRPr lang="en-US" dirty="0" smtClean="0">
              <a:sym typeface="Wingdings" panose="05000000000000000000" pitchFamily="2" charset="2"/>
            </a:endParaRPr>
          </a:p>
          <a:p>
            <a:pPr lvl="1"/>
            <a:r>
              <a:rPr lang="en-US" dirty="0" smtClean="0">
                <a:sym typeface="Wingdings" panose="05000000000000000000" pitchFamily="2" charset="2"/>
              </a:rPr>
              <a:t>NIH U2C Award to create infrastructure</a:t>
            </a:r>
          </a:p>
          <a:p>
            <a:endParaRPr lang="en-US" dirty="0" smtClean="0">
              <a:sym typeface="Wingdings" panose="05000000000000000000" pitchFamily="2" charset="2"/>
            </a:endParaRPr>
          </a:p>
          <a:p>
            <a:r>
              <a:rPr lang="en-US" dirty="0" smtClean="0">
                <a:sym typeface="Wingdings" panose="05000000000000000000" pitchFamily="2" charset="2"/>
              </a:rPr>
              <a:t>Modular/configurable data collection system</a:t>
            </a:r>
          </a:p>
          <a:p>
            <a:pPr lvl="1"/>
            <a:r>
              <a:rPr lang="en-US" dirty="0" smtClean="0">
                <a:sym typeface="Wingdings" panose="05000000000000000000" pitchFamily="2" charset="2"/>
              </a:rPr>
              <a:t>Surveys, commercial sensors and apps</a:t>
            </a:r>
          </a:p>
          <a:p>
            <a:pPr lvl="1"/>
            <a:r>
              <a:rPr lang="en-US" dirty="0" smtClean="0">
                <a:sym typeface="Wingdings" panose="05000000000000000000" pitchFamily="2" charset="2"/>
              </a:rPr>
              <a:t>Messaging system for reminders/interventions</a:t>
            </a:r>
          </a:p>
          <a:p>
            <a:pPr lvl="1"/>
            <a:r>
              <a:rPr lang="en-US" dirty="0" smtClean="0">
                <a:sym typeface="Wingdings" panose="05000000000000000000" pitchFamily="2" charset="2"/>
              </a:rPr>
              <a:t>Branding easily swapped out and modified</a:t>
            </a:r>
          </a:p>
          <a:p>
            <a:pPr lvl="1"/>
            <a:r>
              <a:rPr lang="en-US" dirty="0" smtClean="0">
                <a:sym typeface="Wingdings" panose="05000000000000000000" pitchFamily="2" charset="2"/>
              </a:rPr>
              <a:t>Scalable back-end on Amazon Web Services</a:t>
            </a:r>
          </a:p>
          <a:p>
            <a:endParaRPr lang="en-US" dirty="0">
              <a:sym typeface="Wingdings" panose="05000000000000000000" pitchFamily="2" charset="2"/>
            </a:endParaRPr>
          </a:p>
          <a:p>
            <a:r>
              <a:rPr lang="en-US" dirty="0" smtClean="0">
                <a:sym typeface="Wingdings" panose="05000000000000000000" pitchFamily="2" charset="2"/>
              </a:rPr>
              <a:t>Cohort/Registry</a:t>
            </a:r>
          </a:p>
          <a:p>
            <a:r>
              <a:rPr lang="en-US" dirty="0" smtClean="0">
                <a:sym typeface="Wingdings" panose="05000000000000000000" pitchFamily="2" charset="2"/>
              </a:rPr>
              <a:t>De-identified database</a:t>
            </a:r>
          </a:p>
          <a:p>
            <a:endParaRPr lang="en-US" dirty="0" smtClean="0"/>
          </a:p>
        </p:txBody>
      </p:sp>
    </p:spTree>
    <p:extLst>
      <p:ext uri="{BB962C8B-B14F-4D97-AF65-F5344CB8AC3E}">
        <p14:creationId xmlns:p14="http://schemas.microsoft.com/office/powerpoint/2010/main" val="553364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MD2K: Mobile Data to Knowledge</a:t>
            </a:r>
            <a:endParaRPr lang="en-US" sz="5400" dirty="0"/>
          </a:p>
        </p:txBody>
      </p:sp>
      <p:sp>
        <p:nvSpPr>
          <p:cNvPr id="3" name="Content Placeholder 2"/>
          <p:cNvSpPr>
            <a:spLocks noGrp="1"/>
          </p:cNvSpPr>
          <p:nvPr>
            <p:ph idx="1"/>
          </p:nvPr>
        </p:nvSpPr>
        <p:spPr/>
        <p:txBody>
          <a:bodyPr>
            <a:normAutofit/>
          </a:bodyPr>
          <a:lstStyle/>
          <a:p>
            <a:r>
              <a:rPr lang="en-US" dirty="0" smtClean="0">
                <a:sym typeface="Wingdings" panose="05000000000000000000" pitchFamily="2" charset="2"/>
              </a:rPr>
              <a:t>NIH BD2K Program --&gt; MD2K</a:t>
            </a:r>
          </a:p>
          <a:p>
            <a:pPr lvl="1"/>
            <a:r>
              <a:rPr lang="en-US" dirty="0" smtClean="0"/>
              <a:t>Center </a:t>
            </a:r>
            <a:r>
              <a:rPr lang="en-US" dirty="0"/>
              <a:t>of Excellence for Mobile Sensor Data-to-Knowledge (</a:t>
            </a:r>
            <a:r>
              <a:rPr lang="en-US" dirty="0" smtClean="0"/>
              <a:t>MD2K)</a:t>
            </a:r>
            <a:endParaRPr lang="en-US" dirty="0">
              <a:sym typeface="Wingdings" panose="05000000000000000000" pitchFamily="2" charset="2"/>
            </a:endParaRPr>
          </a:p>
          <a:p>
            <a:r>
              <a:rPr lang="en-US" dirty="0" smtClean="0"/>
              <a:t>Develops </a:t>
            </a:r>
            <a:r>
              <a:rPr lang="en-US" dirty="0"/>
              <a:t>software, tools, training, and </a:t>
            </a:r>
            <a:r>
              <a:rPr lang="en-US" dirty="0" smtClean="0"/>
              <a:t>science</a:t>
            </a:r>
          </a:p>
          <a:p>
            <a:pPr marL="914400" lvl="1" indent="-457200"/>
            <a:r>
              <a:rPr lang="en-US" dirty="0" smtClean="0"/>
              <a:t>To </a:t>
            </a:r>
            <a:r>
              <a:rPr lang="en-US" dirty="0"/>
              <a:t>gather, analyze, and interpret health-related high-frequency mobile sensor </a:t>
            </a:r>
            <a:r>
              <a:rPr lang="en-US" dirty="0" smtClean="0"/>
              <a:t>data</a:t>
            </a:r>
            <a:endParaRPr lang="en-US" dirty="0"/>
          </a:p>
          <a:p>
            <a:pPr marL="940463" lvl="1" indent="-457200"/>
            <a:r>
              <a:rPr lang="en-US" dirty="0"/>
              <a:t>To develop innovative methods for early detection &amp; prevention of complex chronic diseases,</a:t>
            </a:r>
          </a:p>
          <a:p>
            <a:pPr marL="1397663" lvl="2" indent="-457200"/>
            <a:r>
              <a:rPr lang="en-US" dirty="0" smtClean="0"/>
              <a:t>E.g. </a:t>
            </a:r>
            <a:r>
              <a:rPr lang="en-US" dirty="0"/>
              <a:t>Sensor-triggered just-in-time intervention for congestive heart failure &amp; smoking cessation</a:t>
            </a:r>
            <a:endParaRPr lang="en-US" dirty="0" smtClean="0"/>
          </a:p>
          <a:p>
            <a:endParaRPr lang="en-US" dirty="0" smtClean="0"/>
          </a:p>
        </p:txBody>
      </p:sp>
    </p:spTree>
    <p:extLst>
      <p:ext uri="{BB962C8B-B14F-4D97-AF65-F5344CB8AC3E}">
        <p14:creationId xmlns:p14="http://schemas.microsoft.com/office/powerpoint/2010/main" val="4133438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01224" y="1183236"/>
            <a:ext cx="8314151" cy="4960389"/>
          </a:xfrm>
          <a:prstGeom prst="rect">
            <a:avLst/>
          </a:prstGeom>
        </p:spPr>
      </p:pic>
      <p:sp>
        <p:nvSpPr>
          <p:cNvPr id="3" name="Title 1"/>
          <p:cNvSpPr txBox="1">
            <a:spLocks/>
          </p:cNvSpPr>
          <p:nvPr/>
        </p:nvSpPr>
        <p:spPr>
          <a:xfrm>
            <a:off x="614949" y="250827"/>
            <a:ext cx="7886700" cy="81811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MD2K: Mobile Data to Knowledge</a:t>
            </a:r>
            <a:endParaRPr lang="en-US" sz="2800" dirty="0"/>
          </a:p>
        </p:txBody>
      </p:sp>
    </p:spTree>
    <p:extLst>
      <p:ext uri="{BB962C8B-B14F-4D97-AF65-F5344CB8AC3E}">
        <p14:creationId xmlns:p14="http://schemas.microsoft.com/office/powerpoint/2010/main" val="34372204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MD2K: Mobile Data to Knowledge</a:t>
            </a:r>
            <a:endParaRPr lang="en-US" sz="5400" dirty="0"/>
          </a:p>
        </p:txBody>
      </p:sp>
      <p:sp>
        <p:nvSpPr>
          <p:cNvPr id="3" name="Content Placeholder 2"/>
          <p:cNvSpPr>
            <a:spLocks noGrp="1"/>
          </p:cNvSpPr>
          <p:nvPr>
            <p:ph idx="1"/>
          </p:nvPr>
        </p:nvSpPr>
        <p:spPr/>
        <p:txBody>
          <a:bodyPr>
            <a:normAutofit lnSpcReduction="10000"/>
          </a:bodyPr>
          <a:lstStyle/>
          <a:p>
            <a:r>
              <a:rPr lang="en-US" dirty="0" smtClean="0">
                <a:sym typeface="Wingdings" panose="05000000000000000000" pitchFamily="2" charset="2"/>
              </a:rPr>
              <a:t>NIH BD2K Program --&gt; MD2K</a:t>
            </a:r>
          </a:p>
          <a:p>
            <a:pPr lvl="1"/>
            <a:r>
              <a:rPr lang="en-US" dirty="0" smtClean="0"/>
              <a:t>Center </a:t>
            </a:r>
            <a:r>
              <a:rPr lang="en-US" dirty="0"/>
              <a:t>of Excellence for Mobile Sensor Data-to-Knowledge (</a:t>
            </a:r>
            <a:r>
              <a:rPr lang="en-US" dirty="0" smtClean="0"/>
              <a:t>MD2K)</a:t>
            </a:r>
            <a:endParaRPr lang="en-US" dirty="0">
              <a:sym typeface="Wingdings" panose="05000000000000000000" pitchFamily="2" charset="2"/>
            </a:endParaRPr>
          </a:p>
          <a:p>
            <a:r>
              <a:rPr lang="en-US" dirty="0" smtClean="0"/>
              <a:t>Develops </a:t>
            </a:r>
            <a:r>
              <a:rPr lang="en-US" dirty="0"/>
              <a:t>software, tools, training, and </a:t>
            </a:r>
            <a:r>
              <a:rPr lang="en-US" dirty="0" smtClean="0"/>
              <a:t>science</a:t>
            </a:r>
          </a:p>
          <a:p>
            <a:pPr marL="914400" lvl="1" indent="-457200"/>
            <a:r>
              <a:rPr lang="en-US" dirty="0" smtClean="0"/>
              <a:t>To </a:t>
            </a:r>
            <a:r>
              <a:rPr lang="en-US" dirty="0"/>
              <a:t>gather, analyze, and interpret health-related high-frequency mobile sensor </a:t>
            </a:r>
            <a:r>
              <a:rPr lang="en-US" dirty="0" smtClean="0"/>
              <a:t>data</a:t>
            </a:r>
            <a:endParaRPr lang="en-US" dirty="0"/>
          </a:p>
          <a:p>
            <a:pPr marL="940463" lvl="1" indent="-457200"/>
            <a:r>
              <a:rPr lang="en-US" dirty="0"/>
              <a:t>To develop innovative methods for early detection &amp; prevention of complex chronic diseases,</a:t>
            </a:r>
          </a:p>
          <a:p>
            <a:pPr marL="1397663" lvl="2" indent="-457200"/>
            <a:r>
              <a:rPr lang="en-US" dirty="0" smtClean="0"/>
              <a:t>E.g. </a:t>
            </a:r>
            <a:r>
              <a:rPr lang="en-US" dirty="0"/>
              <a:t>Sensor-triggered just-in-time intervention for congestive heart failure &amp; smoking cessation</a:t>
            </a:r>
            <a:endParaRPr lang="en-US" dirty="0" smtClean="0"/>
          </a:p>
          <a:p>
            <a:r>
              <a:rPr lang="en-US" dirty="0" smtClean="0"/>
              <a:t>“Digital biomarkers”</a:t>
            </a:r>
          </a:p>
          <a:p>
            <a:r>
              <a:rPr lang="en-US" dirty="0" smtClean="0"/>
              <a:t>On-phone computation</a:t>
            </a:r>
          </a:p>
        </p:txBody>
      </p:sp>
    </p:spTree>
    <p:extLst>
      <p:ext uri="{BB962C8B-B14F-4D97-AF65-F5344CB8AC3E}">
        <p14:creationId xmlns:p14="http://schemas.microsoft.com/office/powerpoint/2010/main" val="463373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94" y="71438"/>
            <a:ext cx="8101013" cy="582612"/>
          </a:xfrm>
        </p:spPr>
        <p:txBody>
          <a:bodyPr>
            <a:noAutofit/>
          </a:bodyPr>
          <a:lstStyle/>
          <a:p>
            <a:pPr algn="ctr"/>
            <a:r>
              <a:rPr lang="en-US" sz="3375" dirty="0"/>
              <a:t>MD2K Team Spread Across 12 Institutions</a:t>
            </a:r>
          </a:p>
        </p:txBody>
      </p:sp>
      <p:sp>
        <p:nvSpPr>
          <p:cNvPr id="3" name="Text Placeholder 2"/>
          <p:cNvSpPr>
            <a:spLocks noGrp="1"/>
          </p:cNvSpPr>
          <p:nvPr>
            <p:ph type="body" idx="1"/>
          </p:nvPr>
        </p:nvSpPr>
        <p:spPr>
          <a:xfrm>
            <a:off x="521494" y="571501"/>
            <a:ext cx="3977060" cy="639762"/>
          </a:xfrm>
        </p:spPr>
        <p:txBody>
          <a:bodyPr/>
          <a:lstStyle/>
          <a:p>
            <a:pPr algn="ctr"/>
            <a:r>
              <a:rPr lang="en-US" u="sng" dirty="0" smtClean="0"/>
              <a:t>Computing &amp; Engineering</a:t>
            </a:r>
            <a:endParaRPr lang="en-US" u="sng" dirty="0"/>
          </a:p>
        </p:txBody>
      </p:sp>
      <p:sp>
        <p:nvSpPr>
          <p:cNvPr id="5" name="Content Placeholder 4"/>
          <p:cNvSpPr>
            <a:spLocks noGrp="1"/>
          </p:cNvSpPr>
          <p:nvPr>
            <p:ph sz="half" idx="2"/>
          </p:nvPr>
        </p:nvSpPr>
        <p:spPr>
          <a:xfrm>
            <a:off x="428626" y="1214438"/>
            <a:ext cx="4069928" cy="4360863"/>
          </a:xfrm>
        </p:spPr>
        <p:txBody>
          <a:bodyPr>
            <a:normAutofit fontScale="85000" lnSpcReduction="10000"/>
          </a:bodyPr>
          <a:lstStyle/>
          <a:p>
            <a:r>
              <a:rPr lang="en-US" dirty="0" smtClean="0"/>
              <a:t>Santosh Kumar, </a:t>
            </a:r>
            <a:r>
              <a:rPr lang="en-US" i="1" dirty="0" smtClean="0"/>
              <a:t>Memphis</a:t>
            </a:r>
            <a:r>
              <a:rPr lang="en-US" dirty="0" smtClean="0"/>
              <a:t> (</a:t>
            </a:r>
            <a:r>
              <a:rPr lang="en-US" b="1" dirty="0" smtClean="0"/>
              <a:t>PI</a:t>
            </a:r>
            <a:r>
              <a:rPr lang="en-US" dirty="0" smtClean="0"/>
              <a:t>)</a:t>
            </a:r>
          </a:p>
          <a:p>
            <a:r>
              <a:rPr lang="en-US" dirty="0" smtClean="0"/>
              <a:t>Gregory </a:t>
            </a:r>
            <a:r>
              <a:rPr lang="en-US" dirty="0" err="1" smtClean="0"/>
              <a:t>Abowd</a:t>
            </a:r>
            <a:r>
              <a:rPr lang="en-US" dirty="0" smtClean="0"/>
              <a:t>, Polo </a:t>
            </a:r>
            <a:r>
              <a:rPr lang="en-US" dirty="0" err="1" smtClean="0"/>
              <a:t>Chau</a:t>
            </a:r>
            <a:r>
              <a:rPr lang="en-US" dirty="0" smtClean="0"/>
              <a:t>, and Jim </a:t>
            </a:r>
            <a:r>
              <a:rPr lang="en-US" dirty="0" err="1" smtClean="0"/>
              <a:t>Rehg</a:t>
            </a:r>
            <a:r>
              <a:rPr lang="en-US" dirty="0" smtClean="0"/>
              <a:t>, </a:t>
            </a:r>
            <a:r>
              <a:rPr lang="en-US" i="1" dirty="0" smtClean="0"/>
              <a:t>Georgia Tech</a:t>
            </a:r>
          </a:p>
          <a:p>
            <a:r>
              <a:rPr lang="en-US" dirty="0" err="1" smtClean="0"/>
              <a:t>Emre</a:t>
            </a:r>
            <a:r>
              <a:rPr lang="en-US" dirty="0" smtClean="0"/>
              <a:t> </a:t>
            </a:r>
            <a:r>
              <a:rPr lang="en-US" dirty="0" err="1" smtClean="0"/>
              <a:t>Ertin</a:t>
            </a:r>
            <a:r>
              <a:rPr lang="en-US" dirty="0" smtClean="0"/>
              <a:t>, </a:t>
            </a:r>
            <a:r>
              <a:rPr lang="en-US" i="1" dirty="0" smtClean="0"/>
              <a:t>OSU</a:t>
            </a:r>
            <a:endParaRPr lang="en-US" dirty="0" smtClean="0"/>
          </a:p>
          <a:p>
            <a:r>
              <a:rPr lang="en-US" dirty="0" smtClean="0"/>
              <a:t>Deborah </a:t>
            </a:r>
            <a:r>
              <a:rPr lang="en-US" dirty="0" err="1" smtClean="0"/>
              <a:t>Estrin</a:t>
            </a:r>
            <a:r>
              <a:rPr lang="en-US" dirty="0" smtClean="0"/>
              <a:t>, </a:t>
            </a:r>
            <a:r>
              <a:rPr lang="en-US" i="1" dirty="0" smtClean="0"/>
              <a:t>Cornell Tech</a:t>
            </a:r>
            <a:endParaRPr lang="en-US" dirty="0" smtClean="0"/>
          </a:p>
          <a:p>
            <a:r>
              <a:rPr lang="en-US" dirty="0" smtClean="0"/>
              <a:t>Tyson </a:t>
            </a:r>
            <a:r>
              <a:rPr lang="en-US" dirty="0" err="1" smtClean="0"/>
              <a:t>Condie</a:t>
            </a:r>
            <a:r>
              <a:rPr lang="en-US" dirty="0" smtClean="0"/>
              <a:t>, Mani Srivastava, </a:t>
            </a:r>
            <a:r>
              <a:rPr lang="en-US" i="1" dirty="0" smtClean="0"/>
              <a:t>UCLA</a:t>
            </a:r>
          </a:p>
          <a:p>
            <a:r>
              <a:rPr lang="en-US" dirty="0" smtClean="0"/>
              <a:t>Deepak </a:t>
            </a:r>
            <a:r>
              <a:rPr lang="en-US" dirty="0" err="1" smtClean="0"/>
              <a:t>Ganesan</a:t>
            </a:r>
            <a:r>
              <a:rPr lang="en-US" dirty="0" smtClean="0"/>
              <a:t>, Ben Marlin, </a:t>
            </a:r>
            <a:r>
              <a:rPr lang="en-US" i="1" dirty="0" smtClean="0"/>
              <a:t>UMass</a:t>
            </a:r>
            <a:endParaRPr lang="en-US" dirty="0" smtClean="0"/>
          </a:p>
          <a:p>
            <a:r>
              <a:rPr lang="en-US" dirty="0" smtClean="0"/>
              <a:t>Susan Murphy, </a:t>
            </a:r>
            <a:r>
              <a:rPr lang="en-US" i="1" dirty="0" smtClean="0"/>
              <a:t>Michigan</a:t>
            </a:r>
            <a:endParaRPr lang="en-US" dirty="0"/>
          </a:p>
        </p:txBody>
      </p:sp>
      <p:sp>
        <p:nvSpPr>
          <p:cNvPr id="6" name="Text Placeholder 5"/>
          <p:cNvSpPr>
            <a:spLocks noGrp="1"/>
          </p:cNvSpPr>
          <p:nvPr>
            <p:ph type="body" sz="quarter" idx="3"/>
          </p:nvPr>
        </p:nvSpPr>
        <p:spPr>
          <a:xfrm>
            <a:off x="4643885" y="571501"/>
            <a:ext cx="3978623" cy="639762"/>
          </a:xfrm>
        </p:spPr>
        <p:txBody>
          <a:bodyPr/>
          <a:lstStyle/>
          <a:p>
            <a:pPr algn="ctr"/>
            <a:r>
              <a:rPr lang="en-US" u="sng" dirty="0" smtClean="0"/>
              <a:t>Health Research</a:t>
            </a:r>
            <a:endParaRPr lang="en-US" u="sng" dirty="0"/>
          </a:p>
        </p:txBody>
      </p:sp>
      <p:sp>
        <p:nvSpPr>
          <p:cNvPr id="7" name="Content Placeholder 6"/>
          <p:cNvSpPr>
            <a:spLocks noGrp="1"/>
          </p:cNvSpPr>
          <p:nvPr>
            <p:ph sz="quarter" idx="4"/>
          </p:nvPr>
        </p:nvSpPr>
        <p:spPr>
          <a:xfrm>
            <a:off x="4643886" y="1214438"/>
            <a:ext cx="4142927" cy="4360863"/>
          </a:xfrm>
        </p:spPr>
        <p:txBody>
          <a:bodyPr>
            <a:normAutofit fontScale="85000" lnSpcReduction="10000"/>
          </a:bodyPr>
          <a:lstStyle/>
          <a:p>
            <a:r>
              <a:rPr lang="en-US" dirty="0" smtClean="0"/>
              <a:t>William Abraham, </a:t>
            </a:r>
            <a:r>
              <a:rPr lang="en-US" i="1" dirty="0" smtClean="0"/>
              <a:t>OSU</a:t>
            </a:r>
            <a:endParaRPr lang="en-US" dirty="0" smtClean="0"/>
          </a:p>
          <a:p>
            <a:r>
              <a:rPr lang="en-US" dirty="0" smtClean="0"/>
              <a:t>Mustafa </a:t>
            </a:r>
            <a:r>
              <a:rPr lang="en-US" dirty="0" err="1" smtClean="0"/>
              <a:t>al’Absi</a:t>
            </a:r>
            <a:r>
              <a:rPr lang="en-US" dirty="0" smtClean="0"/>
              <a:t>, </a:t>
            </a:r>
            <a:r>
              <a:rPr lang="en-US" i="1" dirty="0" smtClean="0"/>
              <a:t>Minnesota</a:t>
            </a:r>
          </a:p>
          <a:p>
            <a:r>
              <a:rPr lang="en-US" dirty="0" err="1" smtClean="0"/>
              <a:t>Inbal</a:t>
            </a:r>
            <a:r>
              <a:rPr lang="en-US" dirty="0" smtClean="0"/>
              <a:t> Nahum-</a:t>
            </a:r>
            <a:r>
              <a:rPr lang="en-US" dirty="0" err="1" smtClean="0"/>
              <a:t>Shani</a:t>
            </a:r>
            <a:r>
              <a:rPr lang="en-US" dirty="0" smtClean="0"/>
              <a:t>, </a:t>
            </a:r>
            <a:r>
              <a:rPr lang="en-US" i="1" dirty="0" smtClean="0"/>
              <a:t>Michigan</a:t>
            </a:r>
          </a:p>
          <a:p>
            <a:r>
              <a:rPr lang="en-US" dirty="0"/>
              <a:t>Bonnie Spring, </a:t>
            </a:r>
            <a:r>
              <a:rPr lang="en-US" i="1" dirty="0"/>
              <a:t>Northwestern</a:t>
            </a:r>
          </a:p>
          <a:p>
            <a:r>
              <a:rPr lang="en-US" dirty="0" smtClean="0"/>
              <a:t>Cho </a:t>
            </a:r>
            <a:r>
              <a:rPr lang="en-US" dirty="0"/>
              <a:t>Lam, Dave Wetter, </a:t>
            </a:r>
            <a:r>
              <a:rPr lang="en-US" i="1" dirty="0"/>
              <a:t>Rice</a:t>
            </a:r>
          </a:p>
          <a:p>
            <a:r>
              <a:rPr lang="en-US" dirty="0" err="1" smtClean="0"/>
              <a:t>Vivek</a:t>
            </a:r>
            <a:r>
              <a:rPr lang="en-US" dirty="0" smtClean="0"/>
              <a:t> </a:t>
            </a:r>
            <a:r>
              <a:rPr lang="en-US" dirty="0"/>
              <a:t>Shetty, </a:t>
            </a:r>
            <a:r>
              <a:rPr lang="en-US" i="1" dirty="0"/>
              <a:t>UCLA</a:t>
            </a:r>
          </a:p>
          <a:p>
            <a:r>
              <a:rPr lang="en-US" dirty="0" smtClean="0"/>
              <a:t>Ida </a:t>
            </a:r>
            <a:r>
              <a:rPr lang="en-US" dirty="0" err="1" smtClean="0"/>
              <a:t>Sim</a:t>
            </a:r>
            <a:r>
              <a:rPr lang="en-US" dirty="0" smtClean="0"/>
              <a:t>, </a:t>
            </a:r>
            <a:r>
              <a:rPr lang="en-US" i="1" dirty="0" smtClean="0"/>
              <a:t>UC San Francisco</a:t>
            </a:r>
          </a:p>
          <a:p>
            <a:r>
              <a:rPr lang="en-US" dirty="0" smtClean="0"/>
              <a:t>Jaqueline Kerr, </a:t>
            </a:r>
            <a:r>
              <a:rPr lang="en-US" i="1" dirty="0" smtClean="0"/>
              <a:t>UC San Diego</a:t>
            </a:r>
          </a:p>
          <a:p>
            <a:r>
              <a:rPr lang="en-US" dirty="0"/>
              <a:t>Clay Marsh, </a:t>
            </a:r>
            <a:r>
              <a:rPr lang="en-US" i="1" dirty="0"/>
              <a:t>West </a:t>
            </a:r>
            <a:r>
              <a:rPr lang="en-US" i="1" dirty="0" smtClean="0"/>
              <a:t>Virginia</a:t>
            </a:r>
            <a:endParaRPr lang="en-US" i="1" dirty="0"/>
          </a:p>
        </p:txBody>
      </p:sp>
      <p:sp>
        <p:nvSpPr>
          <p:cNvPr id="4" name="Slide Number Placeholder 3"/>
          <p:cNvSpPr>
            <a:spLocks noGrp="1"/>
          </p:cNvSpPr>
          <p:nvPr>
            <p:ph type="sldNum" sz="quarter" idx="12"/>
          </p:nvPr>
        </p:nvSpPr>
        <p:spPr/>
        <p:txBody>
          <a:bodyPr/>
          <a:lstStyle/>
          <a:p>
            <a:pPr>
              <a:defRPr/>
            </a:pPr>
            <a:fld id="{B6329F26-B67E-444D-B133-AE230C0D24EC}" type="slidenum">
              <a:rPr lang="en-US" smtClean="0"/>
              <a:pPr>
                <a:defRPr/>
              </a:pPr>
              <a:t>68</a:t>
            </a:fld>
            <a:endParaRPr lang="en-US"/>
          </a:p>
        </p:txBody>
      </p:sp>
      <p:sp>
        <p:nvSpPr>
          <p:cNvPr id="8" name="TextBox 7"/>
          <p:cNvSpPr txBox="1"/>
          <p:nvPr/>
        </p:nvSpPr>
        <p:spPr>
          <a:xfrm>
            <a:off x="267557" y="5286375"/>
            <a:ext cx="8590693" cy="784830"/>
          </a:xfrm>
          <a:prstGeom prst="rect">
            <a:avLst/>
          </a:prstGeom>
          <a:noFill/>
        </p:spPr>
        <p:txBody>
          <a:bodyPr wrap="square" rtlCol="0">
            <a:spAutoFit/>
          </a:bodyPr>
          <a:lstStyle/>
          <a:p>
            <a:pPr algn="ctr"/>
            <a:r>
              <a:rPr lang="en-US" sz="2250" b="1" dirty="0"/>
              <a:t>Memphis-based headquarter hosts a team of 4 software engineers led by Dr. Tim </a:t>
            </a:r>
            <a:r>
              <a:rPr lang="en-US" sz="2250" b="1" dirty="0" err="1"/>
              <a:t>Hnat</a:t>
            </a:r>
            <a:r>
              <a:rPr lang="en-US" sz="2250" b="1" dirty="0"/>
              <a:t> and a team of 6 staff members led by Joe </a:t>
            </a:r>
            <a:r>
              <a:rPr lang="en-US" sz="2250" b="1" dirty="0" err="1"/>
              <a:t>Biggers</a:t>
            </a:r>
            <a:r>
              <a:rPr lang="en-US" sz="2250" b="1" dirty="0"/>
              <a:t>.</a:t>
            </a:r>
          </a:p>
        </p:txBody>
      </p:sp>
    </p:spTree>
    <p:extLst>
      <p:ext uri="{BB962C8B-B14F-4D97-AF65-F5344CB8AC3E}">
        <p14:creationId xmlns:p14="http://schemas.microsoft.com/office/powerpoint/2010/main" val="320493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94" y="71438"/>
            <a:ext cx="8101013" cy="582612"/>
          </a:xfrm>
        </p:spPr>
        <p:txBody>
          <a:bodyPr>
            <a:noAutofit/>
          </a:bodyPr>
          <a:lstStyle/>
          <a:p>
            <a:pPr algn="ctr"/>
            <a:r>
              <a:rPr lang="en-US" sz="3375" dirty="0"/>
              <a:t>MD2K Team Spread Across 12 Institutions</a:t>
            </a:r>
          </a:p>
        </p:txBody>
      </p:sp>
      <p:sp>
        <p:nvSpPr>
          <p:cNvPr id="3" name="Text Placeholder 2"/>
          <p:cNvSpPr>
            <a:spLocks noGrp="1"/>
          </p:cNvSpPr>
          <p:nvPr>
            <p:ph type="body" idx="1"/>
          </p:nvPr>
        </p:nvSpPr>
        <p:spPr>
          <a:xfrm>
            <a:off x="521494" y="571501"/>
            <a:ext cx="3977060" cy="639762"/>
          </a:xfrm>
        </p:spPr>
        <p:txBody>
          <a:bodyPr/>
          <a:lstStyle/>
          <a:p>
            <a:pPr algn="ctr"/>
            <a:r>
              <a:rPr lang="en-US" u="sng" dirty="0" smtClean="0"/>
              <a:t>Computing &amp; Engineering</a:t>
            </a:r>
            <a:endParaRPr lang="en-US" u="sng" dirty="0"/>
          </a:p>
        </p:txBody>
      </p:sp>
      <p:sp>
        <p:nvSpPr>
          <p:cNvPr id="5" name="Content Placeholder 4"/>
          <p:cNvSpPr>
            <a:spLocks noGrp="1"/>
          </p:cNvSpPr>
          <p:nvPr>
            <p:ph sz="half" idx="2"/>
          </p:nvPr>
        </p:nvSpPr>
        <p:spPr>
          <a:xfrm>
            <a:off x="428626" y="1214438"/>
            <a:ext cx="4069928" cy="4360863"/>
          </a:xfrm>
        </p:spPr>
        <p:txBody>
          <a:bodyPr>
            <a:normAutofit fontScale="85000" lnSpcReduction="10000"/>
          </a:bodyPr>
          <a:lstStyle/>
          <a:p>
            <a:r>
              <a:rPr lang="en-US" dirty="0" smtClean="0"/>
              <a:t>Santosh Kumar, </a:t>
            </a:r>
            <a:r>
              <a:rPr lang="en-US" i="1" dirty="0" smtClean="0"/>
              <a:t>Memphis</a:t>
            </a:r>
            <a:r>
              <a:rPr lang="en-US" dirty="0" smtClean="0"/>
              <a:t> (</a:t>
            </a:r>
            <a:r>
              <a:rPr lang="en-US" b="1" dirty="0" smtClean="0"/>
              <a:t>PI</a:t>
            </a:r>
            <a:r>
              <a:rPr lang="en-US" dirty="0" smtClean="0"/>
              <a:t>)</a:t>
            </a:r>
          </a:p>
          <a:p>
            <a:r>
              <a:rPr lang="en-US" dirty="0" smtClean="0"/>
              <a:t>Gregory </a:t>
            </a:r>
            <a:r>
              <a:rPr lang="en-US" dirty="0" err="1" smtClean="0"/>
              <a:t>Abowd</a:t>
            </a:r>
            <a:r>
              <a:rPr lang="en-US" dirty="0" smtClean="0"/>
              <a:t>, Polo </a:t>
            </a:r>
            <a:r>
              <a:rPr lang="en-US" dirty="0" err="1" smtClean="0"/>
              <a:t>Chau</a:t>
            </a:r>
            <a:r>
              <a:rPr lang="en-US" dirty="0" smtClean="0"/>
              <a:t>, and Jim </a:t>
            </a:r>
            <a:r>
              <a:rPr lang="en-US" dirty="0" err="1" smtClean="0"/>
              <a:t>Rehg</a:t>
            </a:r>
            <a:r>
              <a:rPr lang="en-US" dirty="0" smtClean="0"/>
              <a:t>, </a:t>
            </a:r>
            <a:r>
              <a:rPr lang="en-US" i="1" dirty="0" smtClean="0"/>
              <a:t>Georgia Tech</a:t>
            </a:r>
          </a:p>
          <a:p>
            <a:r>
              <a:rPr lang="en-US" dirty="0" err="1" smtClean="0"/>
              <a:t>Emre</a:t>
            </a:r>
            <a:r>
              <a:rPr lang="en-US" dirty="0" smtClean="0"/>
              <a:t> </a:t>
            </a:r>
            <a:r>
              <a:rPr lang="en-US" dirty="0" err="1" smtClean="0"/>
              <a:t>Ertin</a:t>
            </a:r>
            <a:r>
              <a:rPr lang="en-US" dirty="0" smtClean="0"/>
              <a:t>, </a:t>
            </a:r>
            <a:r>
              <a:rPr lang="en-US" i="1" dirty="0" smtClean="0"/>
              <a:t>OSU</a:t>
            </a:r>
            <a:endParaRPr lang="en-US" dirty="0" smtClean="0"/>
          </a:p>
          <a:p>
            <a:r>
              <a:rPr lang="en-US" dirty="0" smtClean="0"/>
              <a:t>Deborah </a:t>
            </a:r>
            <a:r>
              <a:rPr lang="en-US" dirty="0" err="1" smtClean="0"/>
              <a:t>Estrin</a:t>
            </a:r>
            <a:r>
              <a:rPr lang="en-US" dirty="0" smtClean="0"/>
              <a:t>, </a:t>
            </a:r>
            <a:r>
              <a:rPr lang="en-US" i="1" dirty="0" smtClean="0"/>
              <a:t>Cornell Tech</a:t>
            </a:r>
            <a:endParaRPr lang="en-US" dirty="0" smtClean="0"/>
          </a:p>
          <a:p>
            <a:r>
              <a:rPr lang="en-US" dirty="0" smtClean="0"/>
              <a:t>Tyson </a:t>
            </a:r>
            <a:r>
              <a:rPr lang="en-US" dirty="0" err="1" smtClean="0"/>
              <a:t>Condie</a:t>
            </a:r>
            <a:r>
              <a:rPr lang="en-US" dirty="0" smtClean="0"/>
              <a:t>, Mani Srivastava, </a:t>
            </a:r>
            <a:r>
              <a:rPr lang="en-US" i="1" dirty="0" smtClean="0"/>
              <a:t>UCLA</a:t>
            </a:r>
          </a:p>
          <a:p>
            <a:r>
              <a:rPr lang="en-US" dirty="0" smtClean="0"/>
              <a:t>Deepak </a:t>
            </a:r>
            <a:r>
              <a:rPr lang="en-US" dirty="0" err="1" smtClean="0"/>
              <a:t>Ganesan</a:t>
            </a:r>
            <a:r>
              <a:rPr lang="en-US" dirty="0" smtClean="0"/>
              <a:t>, Ben Marlin, </a:t>
            </a:r>
            <a:r>
              <a:rPr lang="en-US" i="1" dirty="0" smtClean="0"/>
              <a:t>UMass</a:t>
            </a:r>
            <a:endParaRPr lang="en-US" dirty="0" smtClean="0"/>
          </a:p>
          <a:p>
            <a:r>
              <a:rPr lang="en-US" dirty="0" smtClean="0"/>
              <a:t>Susan Murphy, </a:t>
            </a:r>
            <a:r>
              <a:rPr lang="en-US" i="1" dirty="0" smtClean="0"/>
              <a:t>Michigan</a:t>
            </a:r>
            <a:endParaRPr lang="en-US" dirty="0"/>
          </a:p>
        </p:txBody>
      </p:sp>
      <p:sp>
        <p:nvSpPr>
          <p:cNvPr id="6" name="Text Placeholder 5"/>
          <p:cNvSpPr>
            <a:spLocks noGrp="1"/>
          </p:cNvSpPr>
          <p:nvPr>
            <p:ph type="body" sz="quarter" idx="3"/>
          </p:nvPr>
        </p:nvSpPr>
        <p:spPr>
          <a:xfrm>
            <a:off x="4643885" y="571501"/>
            <a:ext cx="3978623" cy="639762"/>
          </a:xfrm>
        </p:spPr>
        <p:txBody>
          <a:bodyPr/>
          <a:lstStyle/>
          <a:p>
            <a:pPr algn="ctr"/>
            <a:r>
              <a:rPr lang="en-US" u="sng" dirty="0" smtClean="0"/>
              <a:t>Health Research</a:t>
            </a:r>
            <a:endParaRPr lang="en-US" u="sng" dirty="0"/>
          </a:p>
        </p:txBody>
      </p:sp>
      <p:sp>
        <p:nvSpPr>
          <p:cNvPr id="7" name="Content Placeholder 6"/>
          <p:cNvSpPr>
            <a:spLocks noGrp="1"/>
          </p:cNvSpPr>
          <p:nvPr>
            <p:ph sz="quarter" idx="4"/>
          </p:nvPr>
        </p:nvSpPr>
        <p:spPr>
          <a:xfrm>
            <a:off x="4643886" y="1214438"/>
            <a:ext cx="4142927" cy="4360863"/>
          </a:xfrm>
        </p:spPr>
        <p:txBody>
          <a:bodyPr>
            <a:normAutofit fontScale="85000" lnSpcReduction="10000"/>
          </a:bodyPr>
          <a:lstStyle/>
          <a:p>
            <a:r>
              <a:rPr lang="en-US" dirty="0" smtClean="0"/>
              <a:t>William Abraham, </a:t>
            </a:r>
            <a:r>
              <a:rPr lang="en-US" i="1" dirty="0" smtClean="0"/>
              <a:t>OSU</a:t>
            </a:r>
            <a:endParaRPr lang="en-US" dirty="0" smtClean="0"/>
          </a:p>
          <a:p>
            <a:r>
              <a:rPr lang="en-US" dirty="0" smtClean="0"/>
              <a:t>Mustafa </a:t>
            </a:r>
            <a:r>
              <a:rPr lang="en-US" dirty="0" err="1" smtClean="0"/>
              <a:t>al’Absi</a:t>
            </a:r>
            <a:r>
              <a:rPr lang="en-US" dirty="0" smtClean="0"/>
              <a:t>, </a:t>
            </a:r>
            <a:r>
              <a:rPr lang="en-US" i="1" dirty="0" smtClean="0"/>
              <a:t>Minnesota</a:t>
            </a:r>
          </a:p>
          <a:p>
            <a:r>
              <a:rPr lang="en-US" dirty="0" err="1" smtClean="0"/>
              <a:t>Inbal</a:t>
            </a:r>
            <a:r>
              <a:rPr lang="en-US" dirty="0" smtClean="0"/>
              <a:t> Nahum-</a:t>
            </a:r>
            <a:r>
              <a:rPr lang="en-US" dirty="0" err="1" smtClean="0"/>
              <a:t>Shani</a:t>
            </a:r>
            <a:r>
              <a:rPr lang="en-US" dirty="0" smtClean="0"/>
              <a:t>, </a:t>
            </a:r>
            <a:r>
              <a:rPr lang="en-US" i="1" dirty="0" smtClean="0"/>
              <a:t>Michigan</a:t>
            </a:r>
          </a:p>
          <a:p>
            <a:r>
              <a:rPr lang="en-US" dirty="0"/>
              <a:t>Bonnie Spring, </a:t>
            </a:r>
            <a:r>
              <a:rPr lang="en-US" i="1" dirty="0"/>
              <a:t>Northwestern</a:t>
            </a:r>
          </a:p>
          <a:p>
            <a:r>
              <a:rPr lang="en-US" dirty="0" smtClean="0"/>
              <a:t>Cho </a:t>
            </a:r>
            <a:r>
              <a:rPr lang="en-US" dirty="0"/>
              <a:t>Lam, Dave Wetter, </a:t>
            </a:r>
            <a:r>
              <a:rPr lang="en-US" i="1" dirty="0"/>
              <a:t>Rice</a:t>
            </a:r>
          </a:p>
          <a:p>
            <a:r>
              <a:rPr lang="en-US" dirty="0" err="1" smtClean="0"/>
              <a:t>Vivek</a:t>
            </a:r>
            <a:r>
              <a:rPr lang="en-US" dirty="0" smtClean="0"/>
              <a:t> </a:t>
            </a:r>
            <a:r>
              <a:rPr lang="en-US" dirty="0"/>
              <a:t>Shetty, </a:t>
            </a:r>
            <a:r>
              <a:rPr lang="en-US" i="1" dirty="0"/>
              <a:t>UCLA</a:t>
            </a:r>
          </a:p>
          <a:p>
            <a:r>
              <a:rPr lang="en-US" dirty="0" smtClean="0"/>
              <a:t>Ida </a:t>
            </a:r>
            <a:r>
              <a:rPr lang="en-US" dirty="0" err="1" smtClean="0"/>
              <a:t>Sim</a:t>
            </a:r>
            <a:r>
              <a:rPr lang="en-US" dirty="0" smtClean="0"/>
              <a:t>, </a:t>
            </a:r>
            <a:r>
              <a:rPr lang="en-US" i="1" dirty="0" smtClean="0"/>
              <a:t>UC San Francisco</a:t>
            </a:r>
          </a:p>
          <a:p>
            <a:r>
              <a:rPr lang="en-US" dirty="0" smtClean="0"/>
              <a:t>Jaqueline Kerr, </a:t>
            </a:r>
            <a:r>
              <a:rPr lang="en-US" i="1" dirty="0" smtClean="0"/>
              <a:t>UC San Diego</a:t>
            </a:r>
          </a:p>
          <a:p>
            <a:r>
              <a:rPr lang="en-US" dirty="0"/>
              <a:t>Clay Marsh, </a:t>
            </a:r>
            <a:r>
              <a:rPr lang="en-US" i="1" dirty="0"/>
              <a:t>West </a:t>
            </a:r>
            <a:r>
              <a:rPr lang="en-US" i="1" dirty="0" smtClean="0"/>
              <a:t>Virginia</a:t>
            </a:r>
            <a:endParaRPr lang="en-US" i="1" dirty="0"/>
          </a:p>
        </p:txBody>
      </p:sp>
      <p:sp>
        <p:nvSpPr>
          <p:cNvPr id="4" name="Slide Number Placeholder 3"/>
          <p:cNvSpPr>
            <a:spLocks noGrp="1"/>
          </p:cNvSpPr>
          <p:nvPr>
            <p:ph type="sldNum" sz="quarter" idx="12"/>
          </p:nvPr>
        </p:nvSpPr>
        <p:spPr/>
        <p:txBody>
          <a:bodyPr/>
          <a:lstStyle/>
          <a:p>
            <a:pPr>
              <a:defRPr/>
            </a:pPr>
            <a:fld id="{B6329F26-B67E-444D-B133-AE230C0D24EC}" type="slidenum">
              <a:rPr lang="en-US" smtClean="0"/>
              <a:pPr>
                <a:defRPr/>
              </a:pPr>
              <a:t>69</a:t>
            </a:fld>
            <a:endParaRPr lang="en-US"/>
          </a:p>
        </p:txBody>
      </p:sp>
      <p:sp>
        <p:nvSpPr>
          <p:cNvPr id="8" name="TextBox 7"/>
          <p:cNvSpPr txBox="1"/>
          <p:nvPr/>
        </p:nvSpPr>
        <p:spPr>
          <a:xfrm>
            <a:off x="267557" y="5286375"/>
            <a:ext cx="8590693" cy="784830"/>
          </a:xfrm>
          <a:prstGeom prst="rect">
            <a:avLst/>
          </a:prstGeom>
          <a:noFill/>
        </p:spPr>
        <p:txBody>
          <a:bodyPr wrap="square" rtlCol="0">
            <a:spAutoFit/>
          </a:bodyPr>
          <a:lstStyle/>
          <a:p>
            <a:pPr algn="ctr"/>
            <a:r>
              <a:rPr lang="en-US" sz="2250" b="1" dirty="0"/>
              <a:t>Memphis-based headquarter hosts a team of 4 software engineers led by Dr. Tim </a:t>
            </a:r>
            <a:r>
              <a:rPr lang="en-US" sz="2250" b="1" dirty="0" err="1"/>
              <a:t>Hnat</a:t>
            </a:r>
            <a:r>
              <a:rPr lang="en-US" sz="2250" b="1" dirty="0"/>
              <a:t> and a team of 6 staff members led by Joe </a:t>
            </a:r>
            <a:r>
              <a:rPr lang="en-US" sz="2250" b="1" dirty="0" err="1"/>
              <a:t>Biggers</a:t>
            </a:r>
            <a:r>
              <a:rPr lang="en-US" sz="2250" b="1" dirty="0"/>
              <a:t>.</a:t>
            </a:r>
          </a:p>
        </p:txBody>
      </p:sp>
      <p:sp>
        <p:nvSpPr>
          <p:cNvPr id="9" name="Oval 8"/>
          <p:cNvSpPr/>
          <p:nvPr/>
        </p:nvSpPr>
        <p:spPr>
          <a:xfrm>
            <a:off x="621323" y="5569009"/>
            <a:ext cx="2145323" cy="597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27918" y="6187910"/>
            <a:ext cx="4330032" cy="523220"/>
          </a:xfrm>
          <a:prstGeom prst="rect">
            <a:avLst/>
          </a:prstGeom>
          <a:noFill/>
        </p:spPr>
        <p:txBody>
          <a:bodyPr wrap="none" rtlCol="0">
            <a:spAutoFit/>
          </a:bodyPr>
          <a:lstStyle/>
          <a:p>
            <a:r>
              <a:rPr lang="en-US" sz="2800" dirty="0" smtClean="0">
                <a:solidFill>
                  <a:srgbClr val="FF0000"/>
                </a:solidFill>
              </a:rPr>
              <a:t>This is the guy in the video!  </a:t>
            </a:r>
            <a:endParaRPr lang="en-US" sz="2800" dirty="0">
              <a:solidFill>
                <a:srgbClr val="FF0000"/>
              </a:solidFill>
            </a:endParaRPr>
          </a:p>
        </p:txBody>
      </p:sp>
      <p:sp>
        <p:nvSpPr>
          <p:cNvPr id="12" name="Oval 11"/>
          <p:cNvSpPr/>
          <p:nvPr/>
        </p:nvSpPr>
        <p:spPr>
          <a:xfrm>
            <a:off x="4528636" y="3587809"/>
            <a:ext cx="3806472" cy="597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312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p:txBody>
          <a:bodyPr/>
          <a:lstStyle/>
          <a:p>
            <a:pPr eaLnBrk="1" hangingPunct="1"/>
            <a:r>
              <a:rPr lang="en-US" altLang="en-US" smtClean="0"/>
              <a:t>Online social networks</a:t>
            </a:r>
          </a:p>
        </p:txBody>
      </p:sp>
      <p:pic>
        <p:nvPicPr>
          <p:cNvPr id="9219" name="Picture 6" descr="Pew-survey-graph"/>
          <p:cNvPicPr>
            <a:picLocks noChangeAspect="1" noChangeArrowheads="1"/>
          </p:cNvPicPr>
          <p:nvPr/>
        </p:nvPicPr>
        <p:blipFill>
          <a:blip r:embed="rId2" cstate="print"/>
          <a:srcRect/>
          <a:stretch>
            <a:fillRect/>
          </a:stretch>
        </p:blipFill>
        <p:spPr bwMode="auto">
          <a:xfrm>
            <a:off x="4038600" y="1257300"/>
            <a:ext cx="5048250" cy="5524500"/>
          </a:xfrm>
          <a:prstGeom prst="rect">
            <a:avLst/>
          </a:prstGeom>
          <a:noFill/>
          <a:ln w="9525">
            <a:noFill/>
            <a:miter lim="800000"/>
            <a:headEnd/>
            <a:tailEnd/>
          </a:ln>
        </p:spPr>
      </p:pic>
      <p:sp>
        <p:nvSpPr>
          <p:cNvPr id="9220" name="Rectangle 7"/>
          <p:cNvSpPr>
            <a:spLocks noGrp="1" noChangeArrowheads="1"/>
          </p:cNvSpPr>
          <p:nvPr>
            <p:ph type="body" idx="1"/>
          </p:nvPr>
        </p:nvSpPr>
        <p:spPr>
          <a:xfrm>
            <a:off x="457200" y="1600200"/>
            <a:ext cx="3733800" cy="4525963"/>
          </a:xfrm>
          <a:noFill/>
        </p:spPr>
        <p:txBody>
          <a:bodyPr/>
          <a:lstStyle/>
          <a:p>
            <a:pPr eaLnBrk="1" hangingPunct="1"/>
            <a:r>
              <a:rPr lang="en-US" altLang="en-US" smtClean="0"/>
              <a:t>1.3 billion Facebook users</a:t>
            </a:r>
          </a:p>
          <a:p>
            <a:pPr eaLnBrk="1" hangingPunct="1"/>
            <a:r>
              <a:rPr lang="en-US" altLang="en-US" smtClean="0"/>
              <a:t>50% log in on any given day</a:t>
            </a:r>
          </a:p>
        </p:txBody>
      </p:sp>
    </p:spTree>
    <p:extLst>
      <p:ext uri="{BB962C8B-B14F-4D97-AF65-F5344CB8AC3E}">
        <p14:creationId xmlns:p14="http://schemas.microsoft.com/office/powerpoint/2010/main" val="12254805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Digital Health is here to stay</a:t>
            </a:r>
          </a:p>
          <a:p>
            <a:r>
              <a:rPr lang="en-US" dirty="0" smtClean="0"/>
              <a:t>It will take a while to make it useful</a:t>
            </a:r>
          </a:p>
          <a:p>
            <a:pPr lvl="1"/>
            <a:r>
              <a:rPr lang="en-US" dirty="0" smtClean="0"/>
              <a:t>Think of lag between whole genome sequencing to clinical utility and health</a:t>
            </a:r>
          </a:p>
          <a:p>
            <a:r>
              <a:rPr lang="en-US" dirty="0" smtClean="0"/>
              <a:t>Not everyone uses digital technologies</a:t>
            </a:r>
          </a:p>
          <a:p>
            <a:pPr lvl="1"/>
            <a:r>
              <a:rPr lang="en-US" dirty="0" smtClean="0"/>
              <a:t>Could we be increasing disparities?</a:t>
            </a:r>
          </a:p>
          <a:p>
            <a:r>
              <a:rPr lang="en-US" dirty="0" smtClean="0"/>
              <a:t>Tech is moving target</a:t>
            </a:r>
          </a:p>
          <a:p>
            <a:r>
              <a:rPr lang="en-US" dirty="0" smtClean="0"/>
              <a:t>New tools/infrastructure/data coming soon</a:t>
            </a:r>
          </a:p>
          <a:p>
            <a:r>
              <a:rPr lang="en-US" dirty="0" smtClean="0"/>
              <a:t>Most skills we teach is relevant, but bigness of data may require different skills...</a:t>
            </a:r>
          </a:p>
          <a:p>
            <a:r>
              <a:rPr lang="en-US" dirty="0" smtClean="0"/>
              <a:t>Start planning your own digital health study!?</a:t>
            </a:r>
            <a:endParaRPr lang="en-US" dirty="0"/>
          </a:p>
        </p:txBody>
      </p:sp>
    </p:spTree>
    <p:extLst>
      <p:ext uri="{BB962C8B-B14F-4D97-AF65-F5344CB8AC3E}">
        <p14:creationId xmlns:p14="http://schemas.microsoft.com/office/powerpoint/2010/main" val="13653883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Digital Health is here to stay</a:t>
            </a:r>
          </a:p>
          <a:p>
            <a:r>
              <a:rPr lang="en-US" dirty="0" smtClean="0"/>
              <a:t>It will take a while to make it useful</a:t>
            </a:r>
          </a:p>
          <a:p>
            <a:pPr lvl="1"/>
            <a:r>
              <a:rPr lang="en-US" dirty="0" smtClean="0"/>
              <a:t>Think of lag between whole genome sequencing to clinical utility and health</a:t>
            </a:r>
          </a:p>
          <a:p>
            <a:r>
              <a:rPr lang="en-US" dirty="0" smtClean="0"/>
              <a:t>Not everyone uses digital technologies</a:t>
            </a:r>
          </a:p>
          <a:p>
            <a:pPr lvl="1"/>
            <a:r>
              <a:rPr lang="en-US" dirty="0" smtClean="0"/>
              <a:t>Could we be increasing disparities?</a:t>
            </a:r>
          </a:p>
          <a:p>
            <a:r>
              <a:rPr lang="en-US" dirty="0" smtClean="0"/>
              <a:t>Tech is moving target</a:t>
            </a:r>
          </a:p>
          <a:p>
            <a:r>
              <a:rPr lang="en-US" dirty="0" smtClean="0"/>
              <a:t>New tools/infrastructure/data coming soon</a:t>
            </a:r>
          </a:p>
          <a:p>
            <a:r>
              <a:rPr lang="en-US" dirty="0" smtClean="0"/>
              <a:t>Most skills we teach is relevant, but bigness of data may require different skills...</a:t>
            </a:r>
          </a:p>
          <a:p>
            <a:r>
              <a:rPr lang="en-US" dirty="0" smtClean="0"/>
              <a:t>Start planning your own digital health study!?</a:t>
            </a:r>
            <a:endParaRPr lang="en-US" dirty="0"/>
          </a:p>
        </p:txBody>
      </p:sp>
      <p:sp>
        <p:nvSpPr>
          <p:cNvPr id="4" name="TextBox 3"/>
          <p:cNvSpPr txBox="1"/>
          <p:nvPr/>
        </p:nvSpPr>
        <p:spPr>
          <a:xfrm>
            <a:off x="5205046" y="726831"/>
            <a:ext cx="2984600" cy="830997"/>
          </a:xfrm>
          <a:prstGeom prst="rect">
            <a:avLst/>
          </a:prstGeom>
          <a:noFill/>
        </p:spPr>
        <p:txBody>
          <a:bodyPr wrap="none" rtlCol="0">
            <a:spAutoFit/>
          </a:bodyPr>
          <a:lstStyle/>
          <a:p>
            <a:r>
              <a:rPr lang="en-US" sz="4800" dirty="0" smtClean="0">
                <a:solidFill>
                  <a:srgbClr val="FF0000"/>
                </a:solidFill>
              </a:rPr>
              <a:t>Questions?</a:t>
            </a:r>
            <a:endParaRPr lang="en-US" sz="4800" dirty="0">
              <a:solidFill>
                <a:srgbClr val="FF0000"/>
              </a:solidFill>
            </a:endParaRPr>
          </a:p>
        </p:txBody>
      </p:sp>
    </p:spTree>
    <p:extLst>
      <p:ext uri="{BB962C8B-B14F-4D97-AF65-F5344CB8AC3E}">
        <p14:creationId xmlns:p14="http://schemas.microsoft.com/office/powerpoint/2010/main" val="164412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r>
              <a:rPr lang="en-US" altLang="en-US" smtClean="0"/>
              <a:t>Electronic health records</a:t>
            </a:r>
          </a:p>
        </p:txBody>
      </p:sp>
      <p:sp>
        <p:nvSpPr>
          <p:cNvPr id="10243" name="Rectangle 3"/>
          <p:cNvSpPr>
            <a:spLocks noGrp="1" noChangeArrowheads="1"/>
          </p:cNvSpPr>
          <p:nvPr>
            <p:ph type="body" idx="1"/>
          </p:nvPr>
        </p:nvSpPr>
        <p:spPr/>
        <p:txBody>
          <a:bodyPr/>
          <a:lstStyle/>
          <a:p>
            <a:pPr eaLnBrk="1" hangingPunct="1"/>
            <a:endParaRPr lang="en-US" altLang="en-US" smtClean="0"/>
          </a:p>
        </p:txBody>
      </p:sp>
      <p:pic>
        <p:nvPicPr>
          <p:cNvPr id="10244" name="Picture 5" descr="db143_fig1"/>
          <p:cNvPicPr>
            <a:picLocks noChangeAspect="1" noChangeArrowheads="1"/>
          </p:cNvPicPr>
          <p:nvPr/>
        </p:nvPicPr>
        <p:blipFill>
          <a:blip r:embed="rId2" cstate="print"/>
          <a:srcRect/>
          <a:stretch>
            <a:fillRect/>
          </a:stretch>
        </p:blipFill>
        <p:spPr bwMode="auto">
          <a:xfrm>
            <a:off x="76200" y="1066800"/>
            <a:ext cx="8915400" cy="5608638"/>
          </a:xfrm>
          <a:prstGeom prst="rect">
            <a:avLst/>
          </a:prstGeom>
          <a:noFill/>
          <a:ln w="9525">
            <a:noFill/>
            <a:miter lim="800000"/>
            <a:headEnd/>
            <a:tailEnd/>
          </a:ln>
        </p:spPr>
      </p:pic>
    </p:spTree>
    <p:extLst>
      <p:ext uri="{BB962C8B-B14F-4D97-AF65-F5344CB8AC3E}">
        <p14:creationId xmlns:p14="http://schemas.microsoft.com/office/powerpoint/2010/main" val="120802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Question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Can </a:t>
            </a:r>
            <a:r>
              <a:rPr lang="en-US" sz="3600" dirty="0"/>
              <a:t>we use emerging technology to improve health?</a:t>
            </a:r>
          </a:p>
          <a:p>
            <a:pPr marL="0" indent="0">
              <a:buNone/>
            </a:pPr>
            <a:endParaRPr lang="en-US" dirty="0" smtClean="0"/>
          </a:p>
        </p:txBody>
      </p:sp>
    </p:spTree>
    <p:extLst>
      <p:ext uri="{BB962C8B-B14F-4D97-AF65-F5344CB8AC3E}">
        <p14:creationId xmlns:p14="http://schemas.microsoft.com/office/powerpoint/2010/main" val="2444363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1074</TotalTime>
  <Words>2668</Words>
  <Application>Microsoft Office PowerPoint</Application>
  <PresentationFormat>On-screen Show (4:3)</PresentationFormat>
  <Paragraphs>549</Paragraphs>
  <Slides>71</Slides>
  <Notes>15</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Digital Health Opportunities and Challenges</vt:lpstr>
      <vt:lpstr>Outline</vt:lpstr>
      <vt:lpstr>PowerPoint Presentation</vt:lpstr>
      <vt:lpstr>PowerPoint Presentation</vt:lpstr>
      <vt:lpstr>US Technology use</vt:lpstr>
      <vt:lpstr>Wearable sensors</vt:lpstr>
      <vt:lpstr>Online social networks</vt:lpstr>
      <vt:lpstr>Electronic health records</vt:lpstr>
      <vt:lpstr>The Big Question</vt:lpstr>
      <vt:lpstr>The Big Question</vt:lpstr>
      <vt:lpstr>The “eCohort” Concept</vt:lpstr>
      <vt:lpstr>The “eCohort” Concept</vt:lpstr>
      <vt:lpstr>PowerPoint Presentation</vt:lpstr>
      <vt:lpstr>The Health eHeart Study</vt:lpstr>
      <vt:lpstr>The Health eHeart Study</vt:lpstr>
      <vt:lpstr>Health eHeart Study</vt:lpstr>
      <vt:lpstr>PowerPoint Presentation</vt:lpstr>
      <vt:lpstr>PowerPoint Presentation</vt:lpstr>
      <vt:lpstr>Modular Consent System</vt:lpstr>
      <vt:lpstr>2-Step Fitbit Consent Module</vt:lpstr>
      <vt:lpstr>Modular Consent System</vt:lpstr>
      <vt:lpstr>Referral and Co-Enrollment Tracking Systems</vt:lpstr>
      <vt:lpstr>Example #1</vt:lpstr>
      <vt:lpstr>Example #2</vt:lpstr>
      <vt:lpstr>Referral and Co-Enrollment Tracking Systems</vt:lpstr>
      <vt:lpstr>PowerPoint Presentation</vt:lpstr>
      <vt:lpstr>PowerPoint Presentation</vt:lpstr>
      <vt:lpstr>Digital Health Volunteers (non-random)</vt:lpstr>
      <vt:lpstr>Measurements collected As of 8/9/16</vt:lpstr>
      <vt:lpstr>Measurements collected As of 8/9/16</vt:lpstr>
      <vt:lpstr>Measurements collected As of 8/9/16</vt:lpstr>
      <vt:lpstr>Measurements collected As of 8/9/16</vt:lpstr>
      <vt:lpstr>Typical digital data flow</vt:lpstr>
      <vt:lpstr>PowerPoint Presentation</vt:lpstr>
      <vt:lpstr>PowerPoint Presentation</vt:lpstr>
      <vt:lpstr>PowerPoint Presentation</vt:lpstr>
      <vt:lpstr>PowerPoint Presentation</vt:lpstr>
      <vt:lpstr>Big Data Example: Health eHeart Fitbit data</vt:lpstr>
      <vt:lpstr>PowerPoint Presentation</vt:lpstr>
      <vt:lpstr>Big Data Example: Health eHeart Fitbit data</vt:lpstr>
      <vt:lpstr>Big Data Example: Health eHeart Fitbit data</vt:lpstr>
      <vt:lpstr>Big Data Example: Health eHeart Fitbit data</vt:lpstr>
      <vt:lpstr>Big Data Example: Health eHeart Fitbit data</vt:lpstr>
      <vt:lpstr>Big Data Example: Health eHeart Fitbit data</vt:lpstr>
      <vt:lpstr>Big Data Example: Health eHeart Fitbit data</vt:lpstr>
      <vt:lpstr>PowerPoint Presentation</vt:lpstr>
      <vt:lpstr>Big Data Analysis commands – how long did it take?</vt:lpstr>
      <vt:lpstr>Big Data Analysis commands – how long did it take?</vt:lpstr>
      <vt:lpstr>Big Data Analysis commands – how long did it take?</vt:lpstr>
      <vt:lpstr>Big Data Analysis commands – how long did it take?</vt:lpstr>
      <vt:lpstr>Big Data Analysis commands – Which command took longest?</vt:lpstr>
      <vt:lpstr>Big Data Analysis commands – how long did it take?</vt:lpstr>
      <vt:lpstr>Big Data Analysis commands – how long did it take?</vt:lpstr>
      <vt:lpstr>Big Data Analysis commands – how long did it take?</vt:lpstr>
      <vt:lpstr>Big Data</vt:lpstr>
      <vt:lpstr>Big Data</vt:lpstr>
      <vt:lpstr>Other Big Data issues</vt:lpstr>
      <vt:lpstr>Other Big Data issues</vt:lpstr>
      <vt:lpstr>Digital Data – Lessons learned (so far)</vt:lpstr>
      <vt:lpstr>Digital Data – Lessons learned (so far)</vt:lpstr>
      <vt:lpstr>Digital Health – Coming attractions</vt:lpstr>
      <vt:lpstr>Precision Medicine Initiative</vt:lpstr>
      <vt:lpstr>Precision Medicine Initiative</vt:lpstr>
      <vt:lpstr>Health ePeople “Eureka” Platform</vt:lpstr>
      <vt:lpstr>MD2K: Mobile Data to Knowledge</vt:lpstr>
      <vt:lpstr>PowerPoint Presentation</vt:lpstr>
      <vt:lpstr>MD2K: Mobile Data to Knowledge</vt:lpstr>
      <vt:lpstr>MD2K Team Spread Across 12 Institutions</vt:lpstr>
      <vt:lpstr>MD2K Team Spread Across 12 Institutions</vt:lpstr>
      <vt:lpstr>Take Home Points</vt:lpstr>
      <vt:lpstr>Take Home Points</vt:lpstr>
    </vt:vector>
  </TitlesOfParts>
  <Company>SFCC\UCSF-DEB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Pletcher, Mark</dc:creator>
  <cp:lastModifiedBy>Charles Mcculloch</cp:lastModifiedBy>
  <cp:revision>72</cp:revision>
  <dcterms:created xsi:type="dcterms:W3CDTF">2016-07-18T14:51:59Z</dcterms:created>
  <dcterms:modified xsi:type="dcterms:W3CDTF">2016-08-11T14:45:45Z</dcterms:modified>
</cp:coreProperties>
</file>