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firstSlideNum="2" strictFirstAndLastChars="0" saveSubsetFonts="1" autoCompressPictures="0">
  <p:sldMasterIdLst>
    <p:sldMasterId id="2147483648" r:id="rId1"/>
  </p:sldMasterIdLst>
  <p:notesMasterIdLst>
    <p:notesMasterId r:id="rId24"/>
  </p:notesMasterIdLst>
  <p:handoutMasterIdLst>
    <p:handoutMasterId r:id="rId25"/>
  </p:handoutMasterIdLst>
  <p:sldIdLst>
    <p:sldId id="316" r:id="rId2"/>
    <p:sldId id="287" r:id="rId3"/>
    <p:sldId id="288" r:id="rId4"/>
    <p:sldId id="294" r:id="rId5"/>
    <p:sldId id="289" r:id="rId6"/>
    <p:sldId id="290" r:id="rId7"/>
    <p:sldId id="296" r:id="rId8"/>
    <p:sldId id="297" r:id="rId9"/>
    <p:sldId id="311" r:id="rId10"/>
    <p:sldId id="299" r:id="rId11"/>
    <p:sldId id="307" r:id="rId12"/>
    <p:sldId id="301" r:id="rId13"/>
    <p:sldId id="309" r:id="rId14"/>
    <p:sldId id="313" r:id="rId15"/>
    <p:sldId id="300" r:id="rId16"/>
    <p:sldId id="314" r:id="rId17"/>
    <p:sldId id="315" r:id="rId18"/>
    <p:sldId id="303" r:id="rId19"/>
    <p:sldId id="295" r:id="rId20"/>
    <p:sldId id="292" r:id="rId21"/>
    <p:sldId id="293" r:id="rId22"/>
    <p:sldId id="286" r:id="rId2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oug White" initials="DW" lastIdx="22" clrIdx="0"/>
  <p:cmAuthor id="1" name="Wendy Anderson"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7C"/>
    <a:srgbClr val="94B3FF"/>
    <a:srgbClr val="0000A6"/>
    <a:srgbClr val="74DEE3"/>
    <a:srgbClr val="D68844"/>
    <a:srgbClr val="70ABB3"/>
    <a:srgbClr val="484848"/>
    <a:srgbClr val="6188B7"/>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6709" autoAdjust="0"/>
    <p:restoredTop sz="83391" autoAdjust="0"/>
  </p:normalViewPr>
  <p:slideViewPr>
    <p:cSldViewPr snapToGrid="0">
      <p:cViewPr varScale="1">
        <p:scale>
          <a:sx n="76" d="100"/>
          <a:sy n="76" d="100"/>
        </p:scale>
        <p:origin x="-808"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napToObjects="1">
      <p:cViewPr varScale="1">
        <p:scale>
          <a:sx n="75" d="100"/>
          <a:sy n="75" d="100"/>
        </p:scale>
        <p:origin x="-3384"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F90DE971-1B05-624C-8014-B5FF50231265}" type="datetimeFigureOut">
              <a:rPr lang="en-US"/>
              <a:pPr>
                <a:defRPr/>
              </a:pPr>
              <a:t>3/13/13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FB78CFFF-AAB8-B040-B8F0-D986EB0A325D}" type="slidenum">
              <a:rPr lang="en-US"/>
              <a:pPr>
                <a:defRPr/>
              </a:pPr>
              <a:t>‹#›</a:t>
            </a:fld>
            <a:endParaRPr lang="en-US"/>
          </a:p>
        </p:txBody>
      </p:sp>
    </p:spTree>
    <p:extLst>
      <p:ext uri="{BB962C8B-B14F-4D97-AF65-F5344CB8AC3E}">
        <p14:creationId xmlns:p14="http://schemas.microsoft.com/office/powerpoint/2010/main" val="36735807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843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pPr>
              <a:defRPr/>
            </a:pPr>
            <a:fld id="{56319EE0-4095-2148-B50B-FD190B1BB200}" type="slidenum">
              <a:rPr lang="en-US"/>
              <a:pPr>
                <a:defRPr/>
              </a:pPr>
              <a:t>‹#›</a:t>
            </a:fld>
            <a:endParaRPr lang="en-US"/>
          </a:p>
        </p:txBody>
      </p:sp>
    </p:spTree>
    <p:extLst>
      <p:ext uri="{BB962C8B-B14F-4D97-AF65-F5344CB8AC3E}">
        <p14:creationId xmlns:p14="http://schemas.microsoft.com/office/powerpoint/2010/main" val="349416065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Expectations - as compared with both providers expectations and observed outcomes</a:t>
            </a:r>
          </a:p>
          <a:p>
            <a:endParaRPr lang="en-US" dirty="0"/>
          </a:p>
        </p:txBody>
      </p:sp>
      <p:sp>
        <p:nvSpPr>
          <p:cNvPr id="4" name="Slide Number Placeholder 3"/>
          <p:cNvSpPr>
            <a:spLocks noGrp="1"/>
          </p:cNvSpPr>
          <p:nvPr>
            <p:ph type="sldNum" sz="quarter" idx="10"/>
          </p:nvPr>
        </p:nvSpPr>
        <p:spPr/>
        <p:txBody>
          <a:bodyPr/>
          <a:lstStyle/>
          <a:p>
            <a:pPr>
              <a:defRPr/>
            </a:pPr>
            <a:fld id="{56319EE0-4095-2148-B50B-FD190B1BB200}" type="slidenum">
              <a:rPr lang="en-US" smtClean="0"/>
              <a:pPr>
                <a:defRPr/>
              </a:pPr>
              <a:t>4</a:t>
            </a:fld>
            <a:endParaRPr lang="en-US"/>
          </a:p>
        </p:txBody>
      </p:sp>
    </p:spTree>
    <p:extLst>
      <p:ext uri="{BB962C8B-B14F-4D97-AF65-F5344CB8AC3E}">
        <p14:creationId xmlns:p14="http://schemas.microsoft.com/office/powerpoint/2010/main" val="3761474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Patients – mechanically ventilated and could</a:t>
            </a:r>
            <a:r>
              <a:rPr lang="en-US" baseline="0" dirty="0" smtClean="0"/>
              <a:t> not make decisions themselves</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Clinicians -</a:t>
            </a:r>
            <a:r>
              <a:rPr lang="en-US" baseline="0" dirty="0" smtClean="0"/>
              <a:t> who care for ICU patients and are routinely involved in communication with families about prognosis,</a:t>
            </a:r>
            <a:r>
              <a:rPr lang="en-US" dirty="0" smtClean="0"/>
              <a:t> including ICU and palliative care providers - Doctors from a breadth of specialties</a:t>
            </a:r>
            <a:r>
              <a:rPr lang="en-US" baseline="0" dirty="0" smtClean="0"/>
              <a:t> including</a:t>
            </a:r>
            <a:r>
              <a:rPr lang="en-US" dirty="0" smtClean="0"/>
              <a:t> medicine, surgery, anesthesia, neurology, critical care; advanced</a:t>
            </a:r>
            <a:r>
              <a:rPr lang="en-US" baseline="0" dirty="0" smtClean="0"/>
              <a:t> practice, </a:t>
            </a:r>
            <a:r>
              <a:rPr lang="en-US" dirty="0" smtClean="0"/>
              <a:t>bedside and case management nurses</a:t>
            </a:r>
          </a:p>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National experts: To verify and contextualize findings,</a:t>
            </a:r>
            <a:r>
              <a:rPr lang="en-US" baseline="0" dirty="0" smtClean="0"/>
              <a:t> </a:t>
            </a:r>
            <a:r>
              <a:rPr lang="en-US" dirty="0" smtClean="0"/>
              <a:t>Multiple disciplines and areas expertise</a:t>
            </a:r>
            <a:r>
              <a:rPr lang="en-US" baseline="0" dirty="0" smtClean="0"/>
              <a:t>, </a:t>
            </a:r>
            <a:r>
              <a:rPr lang="en-US" dirty="0" smtClean="0"/>
              <a:t>identified via literature search and interviewed via telephone</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56319EE0-4095-2148-B50B-FD190B1BB200}" type="slidenum">
              <a:rPr lang="en-US" smtClean="0"/>
              <a:pPr>
                <a:defRPr/>
              </a:pPr>
              <a:t>7</a:t>
            </a:fld>
            <a:endParaRPr lang="en-US"/>
          </a:p>
        </p:txBody>
      </p:sp>
    </p:spTree>
    <p:extLst>
      <p:ext uri="{BB962C8B-B14F-4D97-AF65-F5344CB8AC3E}">
        <p14:creationId xmlns:p14="http://schemas.microsoft.com/office/powerpoint/2010/main" val="38204208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pPr>
              <a:defRPr/>
            </a:pPr>
            <a:fld id="{56319EE0-4095-2148-B50B-FD190B1BB200}" type="slidenum">
              <a:rPr lang="en-US" smtClean="0"/>
              <a:pPr>
                <a:defRPr/>
              </a:pPr>
              <a:t>8</a:t>
            </a:fld>
            <a:endParaRPr lang="en-US"/>
          </a:p>
        </p:txBody>
      </p:sp>
    </p:spTree>
    <p:extLst>
      <p:ext uri="{BB962C8B-B14F-4D97-AF65-F5344CB8AC3E}">
        <p14:creationId xmlns:p14="http://schemas.microsoft.com/office/powerpoint/2010/main" val="1487887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6319EE0-4095-2148-B50B-FD190B1BB200}" type="slidenum">
              <a:rPr lang="en-US" smtClean="0"/>
              <a:pPr>
                <a:defRPr/>
              </a:pPr>
              <a:t>9</a:t>
            </a:fld>
            <a:endParaRPr lang="en-US"/>
          </a:p>
        </p:txBody>
      </p:sp>
    </p:spTree>
    <p:extLst>
      <p:ext uri="{BB962C8B-B14F-4D97-AF65-F5344CB8AC3E}">
        <p14:creationId xmlns:p14="http://schemas.microsoft.com/office/powerpoint/2010/main" val="1607584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rgbClr val="FF6600"/>
                </a:solidFill>
              </a:rPr>
              <a:t>Shorten</a:t>
            </a:r>
            <a:r>
              <a:rPr lang="en-US" baseline="0" dirty="0" smtClean="0">
                <a:solidFill>
                  <a:srgbClr val="FF6600"/>
                </a:solidFill>
              </a:rPr>
              <a:t> this</a:t>
            </a:r>
            <a:endParaRPr lang="en-US" dirty="0">
              <a:solidFill>
                <a:srgbClr val="FF6600"/>
              </a:solidFill>
            </a:endParaRPr>
          </a:p>
        </p:txBody>
      </p:sp>
      <p:sp>
        <p:nvSpPr>
          <p:cNvPr id="4" name="Slide Number Placeholder 3"/>
          <p:cNvSpPr>
            <a:spLocks noGrp="1"/>
          </p:cNvSpPr>
          <p:nvPr>
            <p:ph type="sldNum" sz="quarter" idx="10"/>
          </p:nvPr>
        </p:nvSpPr>
        <p:spPr/>
        <p:txBody>
          <a:bodyPr/>
          <a:lstStyle/>
          <a:p>
            <a:pPr>
              <a:defRPr/>
            </a:pPr>
            <a:fld id="{56319EE0-4095-2148-B50B-FD190B1BB200}" type="slidenum">
              <a:rPr lang="en-US" smtClean="0"/>
              <a:pPr>
                <a:defRPr/>
              </a:pPr>
              <a:t>20</a:t>
            </a:fld>
            <a:endParaRPr lang="en-US"/>
          </a:p>
        </p:txBody>
      </p:sp>
    </p:spTree>
    <p:extLst>
      <p:ext uri="{BB962C8B-B14F-4D97-AF65-F5344CB8AC3E}">
        <p14:creationId xmlns:p14="http://schemas.microsoft.com/office/powerpoint/2010/main" val="2859729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userDrawn="1"/>
        </p:nvGrpSpPr>
        <p:grpSpPr>
          <a:xfrm>
            <a:off x="0" y="6044498"/>
            <a:ext cx="9144000" cy="99893"/>
            <a:chOff x="0" y="4711700"/>
            <a:chExt cx="9144000" cy="227013"/>
          </a:xfrm>
        </p:grpSpPr>
        <p:sp>
          <p:nvSpPr>
            <p:cNvPr id="7" name="Rectangle 6"/>
            <p:cNvSpPr/>
            <p:nvPr userDrawn="1"/>
          </p:nvSpPr>
          <p:spPr bwMode="auto">
            <a:xfrm>
              <a:off x="1349375" y="4713288"/>
              <a:ext cx="7794625" cy="225425"/>
            </a:xfrm>
            <a:prstGeom prst="rect">
              <a:avLst/>
            </a:prstGeom>
            <a:solidFill>
              <a:srgbClr val="3C8C93"/>
            </a:solidFill>
            <a:ln w="9525" cap="flat" cmpd="sng" algn="ctr">
              <a:noFill/>
              <a:prstDash val="solid"/>
              <a:round/>
              <a:headEnd type="none" w="med" len="med"/>
              <a:tailEnd type="none" w="med" len="med"/>
            </a:ln>
            <a:effectLst/>
            <a:extLst/>
          </p:spPr>
          <p:txBody>
            <a:bodyPr/>
            <a:lstStyle/>
            <a:p>
              <a:pPr>
                <a:defRPr/>
              </a:pPr>
              <a:endParaRPr lang="en-US">
                <a:solidFill>
                  <a:srgbClr val="000000"/>
                </a:solidFill>
              </a:endParaRPr>
            </a:p>
          </p:txBody>
        </p:sp>
        <p:sp>
          <p:nvSpPr>
            <p:cNvPr id="8" name="Rectangle 13"/>
            <p:cNvSpPr>
              <a:spLocks noChangeArrowheads="1"/>
            </p:cNvSpPr>
            <p:nvPr userDrawn="1"/>
          </p:nvSpPr>
          <p:spPr bwMode="auto">
            <a:xfrm>
              <a:off x="0" y="4711700"/>
              <a:ext cx="1323348" cy="226127"/>
            </a:xfrm>
            <a:prstGeom prst="rect">
              <a:avLst/>
            </a:prstGeom>
            <a:solidFill>
              <a:srgbClr val="D6884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solidFill>
                  <a:srgbClr val="000000"/>
                </a:solidFill>
              </a:endParaRPr>
            </a:p>
          </p:txBody>
        </p:sp>
      </p:grpSp>
      <p:sp>
        <p:nvSpPr>
          <p:cNvPr id="36866" name="Rectangle 2"/>
          <p:cNvSpPr>
            <a:spLocks noGrp="1" noChangeArrowheads="1"/>
          </p:cNvSpPr>
          <p:nvPr userDrawn="1">
            <p:ph type="ctrTitle"/>
          </p:nvPr>
        </p:nvSpPr>
        <p:spPr>
          <a:xfrm>
            <a:off x="685800" y="1348008"/>
            <a:ext cx="7772400" cy="1600200"/>
          </a:xfrm>
        </p:spPr>
        <p:txBody>
          <a:bodyPr/>
          <a:lstStyle>
            <a:lvl1pPr algn="l">
              <a:defRPr>
                <a:solidFill>
                  <a:schemeClr val="tx1"/>
                </a:solidFill>
              </a:defRPr>
            </a:lvl1pPr>
          </a:lstStyle>
          <a:p>
            <a:pPr lvl="0"/>
            <a:r>
              <a:rPr lang="en-US" noProof="0" dirty="0" smtClean="0"/>
              <a:t>Click to edit Master title style</a:t>
            </a:r>
          </a:p>
        </p:txBody>
      </p:sp>
      <p:sp>
        <p:nvSpPr>
          <p:cNvPr id="36867" name="Rectangle 3"/>
          <p:cNvSpPr>
            <a:spLocks noGrp="1" noChangeArrowheads="1"/>
          </p:cNvSpPr>
          <p:nvPr userDrawn="1">
            <p:ph type="subTitle" idx="1"/>
          </p:nvPr>
        </p:nvSpPr>
        <p:spPr>
          <a:xfrm>
            <a:off x="1371600" y="3214908"/>
            <a:ext cx="6400800" cy="1418203"/>
          </a:xfrm>
        </p:spPr>
        <p:txBody>
          <a:bodyPr/>
          <a:lstStyle>
            <a:lvl1pPr marL="0" indent="0" algn="l">
              <a:buFont typeface="Wingdings" charset="0"/>
              <a:buNone/>
              <a:defRPr>
                <a:solidFill>
                  <a:schemeClr val="tx1"/>
                </a:solidFill>
              </a:defRPr>
            </a:lvl1pPr>
          </a:lstStyle>
          <a:p>
            <a:pPr lvl="0"/>
            <a:r>
              <a:rPr lang="en-US" noProof="0" dirty="0" smtClean="0"/>
              <a:t>Click to edit Master subtitle style</a:t>
            </a:r>
          </a:p>
        </p:txBody>
      </p:sp>
      <p:grpSp>
        <p:nvGrpSpPr>
          <p:cNvPr id="10" name="Group 9"/>
          <p:cNvGrpSpPr/>
          <p:nvPr userDrawn="1"/>
        </p:nvGrpSpPr>
        <p:grpSpPr>
          <a:xfrm>
            <a:off x="2935220" y="6273864"/>
            <a:ext cx="3228975" cy="476250"/>
            <a:chOff x="506413" y="6218238"/>
            <a:chExt cx="3228975" cy="476250"/>
          </a:xfrm>
        </p:grpSpPr>
        <p:pic>
          <p:nvPicPr>
            <p:cNvPr id="11" name="Picture 7" descr="ucsf-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6413" y="6234113"/>
              <a:ext cx="8382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a:spLocks noChangeArrowheads="1"/>
            </p:cNvSpPr>
            <p:nvPr/>
          </p:nvSpPr>
          <p:spPr bwMode="auto">
            <a:xfrm>
              <a:off x="1301750" y="6218238"/>
              <a:ext cx="2433638"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en-US" sz="1200" dirty="0">
                  <a:solidFill>
                    <a:srgbClr val="606060"/>
                  </a:solidFill>
                </a:rPr>
                <a:t>Division of Hospital Medicine</a:t>
              </a:r>
            </a:p>
            <a:p>
              <a:r>
                <a:rPr lang="en-US" sz="1200" dirty="0">
                  <a:solidFill>
                    <a:srgbClr val="606060"/>
                  </a:solidFill>
                </a:rPr>
                <a:t>Palliative Care Program</a:t>
              </a:r>
              <a:endParaRPr lang="en-US" sz="1400" dirty="0">
                <a:solidFill>
                  <a:srgbClr val="606060"/>
                </a:solidFill>
              </a:endParaRPr>
            </a:p>
          </p:txBody>
        </p:sp>
      </p:grpSp>
    </p:spTree>
    <p:extLst>
      <p:ext uri="{BB962C8B-B14F-4D97-AF65-F5344CB8AC3E}">
        <p14:creationId xmlns:p14="http://schemas.microsoft.com/office/powerpoint/2010/main" val="2886761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3733800" y="6235700"/>
            <a:ext cx="4995863" cy="457200"/>
          </a:xfrm>
          <a:prstGeom prst="rect">
            <a:avLst/>
          </a:prstGeom>
        </p:spPr>
        <p:txBody>
          <a:bodyPr/>
          <a:lstStyle>
            <a:lvl1pPr algn="r">
              <a:defRPr sz="1600" smtClean="0">
                <a:solidFill>
                  <a:schemeClr val="tx1"/>
                </a:solidFill>
              </a:defRPr>
            </a:lvl1pPr>
          </a:lstStyle>
          <a:p>
            <a:pPr>
              <a:defRPr/>
            </a:pPr>
            <a:r>
              <a:rPr lang="en-US"/>
              <a:t>Porter-Williamson K, …Evans WG Acad Med 2004</a:t>
            </a:r>
            <a:endParaRPr lang="en-US" dirty="0"/>
          </a:p>
        </p:txBody>
      </p:sp>
    </p:spTree>
    <p:extLst>
      <p:ext uri="{BB962C8B-B14F-4D97-AF65-F5344CB8AC3E}">
        <p14:creationId xmlns:p14="http://schemas.microsoft.com/office/powerpoint/2010/main" val="8581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80088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14324" y="593920"/>
            <a:ext cx="7751730" cy="7439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701096" y="1720474"/>
            <a:ext cx="7764958" cy="45901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70ABB3"/>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4" name="Straight Connector 3"/>
          <p:cNvCxnSpPr/>
          <p:nvPr userDrawn="1"/>
        </p:nvCxnSpPr>
        <p:spPr bwMode="auto">
          <a:xfrm flipV="1">
            <a:off x="710081" y="1459957"/>
            <a:ext cx="8433919" cy="28387"/>
          </a:xfrm>
          <a:prstGeom prst="line">
            <a:avLst/>
          </a:prstGeom>
          <a:solidFill>
            <a:schemeClr val="accent1"/>
          </a:solidFill>
          <a:ln w="38100" cap="flat" cmpd="sng" algn="ctr">
            <a:solidFill>
              <a:srgbClr val="299999"/>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Lst>
  <p:timing>
    <p:tnLst>
      <p:par>
        <p:cTn xmlns:p14="http://schemas.microsoft.com/office/powerpoint/2010/main" id="1" dur="indefinite" restart="never" nodeType="tmRoot"/>
      </p:par>
    </p:tnLst>
  </p:timing>
  <p:hf sldNum="0" hdr="0" ftr="0" dt="0"/>
  <p:txStyles>
    <p:titleStyle>
      <a:lvl1pPr algn="l" rtl="0" eaLnBrk="0" fontAlgn="base" hangingPunct="0">
        <a:spcBef>
          <a:spcPct val="0"/>
        </a:spcBef>
        <a:spcAft>
          <a:spcPct val="0"/>
        </a:spcAft>
        <a:defRPr sz="3800">
          <a:solidFill>
            <a:srgbClr val="606060"/>
          </a:solidFill>
          <a:latin typeface="+mj-lt"/>
          <a:ea typeface="+mj-ea"/>
          <a:cs typeface="+mj-cs"/>
        </a:defRPr>
      </a:lvl1pPr>
      <a:lvl2pPr algn="l" rtl="0" eaLnBrk="0" fontAlgn="base" hangingPunct="0">
        <a:spcBef>
          <a:spcPct val="0"/>
        </a:spcBef>
        <a:spcAft>
          <a:spcPct val="0"/>
        </a:spcAft>
        <a:defRPr sz="4200">
          <a:solidFill>
            <a:srgbClr val="606060"/>
          </a:solidFill>
          <a:latin typeface="Arial" charset="0"/>
          <a:ea typeface="ＭＳ Ｐゴシック" charset="0"/>
          <a:cs typeface="ＭＳ Ｐゴシック" charset="0"/>
        </a:defRPr>
      </a:lvl2pPr>
      <a:lvl3pPr algn="l" rtl="0" eaLnBrk="0" fontAlgn="base" hangingPunct="0">
        <a:spcBef>
          <a:spcPct val="0"/>
        </a:spcBef>
        <a:spcAft>
          <a:spcPct val="0"/>
        </a:spcAft>
        <a:defRPr sz="4200">
          <a:solidFill>
            <a:srgbClr val="606060"/>
          </a:solidFill>
          <a:latin typeface="Arial" charset="0"/>
          <a:ea typeface="ＭＳ Ｐゴシック" charset="0"/>
          <a:cs typeface="ＭＳ Ｐゴシック" charset="0"/>
        </a:defRPr>
      </a:lvl3pPr>
      <a:lvl4pPr algn="l" rtl="0" eaLnBrk="0" fontAlgn="base" hangingPunct="0">
        <a:spcBef>
          <a:spcPct val="0"/>
        </a:spcBef>
        <a:spcAft>
          <a:spcPct val="0"/>
        </a:spcAft>
        <a:defRPr sz="4200">
          <a:solidFill>
            <a:srgbClr val="606060"/>
          </a:solidFill>
          <a:latin typeface="Arial" charset="0"/>
          <a:ea typeface="ＭＳ Ｐゴシック" charset="0"/>
          <a:cs typeface="ＭＳ Ｐゴシック" charset="0"/>
        </a:defRPr>
      </a:lvl4pPr>
      <a:lvl5pPr algn="l" rtl="0" eaLnBrk="0" fontAlgn="base" hangingPunct="0">
        <a:spcBef>
          <a:spcPct val="0"/>
        </a:spcBef>
        <a:spcAft>
          <a:spcPct val="0"/>
        </a:spcAft>
        <a:defRPr sz="4200">
          <a:solidFill>
            <a:srgbClr val="606060"/>
          </a:solidFill>
          <a:latin typeface="Arial" charset="0"/>
          <a:ea typeface="ＭＳ Ｐゴシック" charset="0"/>
          <a:cs typeface="ＭＳ Ｐゴシック" charset="0"/>
        </a:defRPr>
      </a:lvl5pPr>
      <a:lvl6pPr marL="457200" algn="l" rtl="0" fontAlgn="base">
        <a:spcBef>
          <a:spcPct val="0"/>
        </a:spcBef>
        <a:spcAft>
          <a:spcPct val="0"/>
        </a:spcAft>
        <a:defRPr sz="3600">
          <a:solidFill>
            <a:srgbClr val="484848"/>
          </a:solidFill>
          <a:latin typeface="Arial" charset="0"/>
          <a:ea typeface="ＭＳ Ｐゴシック" charset="0"/>
          <a:cs typeface="ＭＳ Ｐゴシック" charset="0"/>
        </a:defRPr>
      </a:lvl6pPr>
      <a:lvl7pPr marL="914400" algn="l" rtl="0" fontAlgn="base">
        <a:spcBef>
          <a:spcPct val="0"/>
        </a:spcBef>
        <a:spcAft>
          <a:spcPct val="0"/>
        </a:spcAft>
        <a:defRPr sz="3600">
          <a:solidFill>
            <a:srgbClr val="484848"/>
          </a:solidFill>
          <a:latin typeface="Arial" charset="0"/>
          <a:ea typeface="ＭＳ Ｐゴシック" charset="0"/>
          <a:cs typeface="ＭＳ Ｐゴシック" charset="0"/>
        </a:defRPr>
      </a:lvl7pPr>
      <a:lvl8pPr marL="1371600" algn="l" rtl="0" fontAlgn="base">
        <a:spcBef>
          <a:spcPct val="0"/>
        </a:spcBef>
        <a:spcAft>
          <a:spcPct val="0"/>
        </a:spcAft>
        <a:defRPr sz="3600">
          <a:solidFill>
            <a:srgbClr val="484848"/>
          </a:solidFill>
          <a:latin typeface="Arial" charset="0"/>
          <a:ea typeface="ＭＳ Ｐゴシック" charset="0"/>
          <a:cs typeface="ＭＳ Ｐゴシック" charset="0"/>
        </a:defRPr>
      </a:lvl8pPr>
      <a:lvl9pPr marL="1828800" algn="l" rtl="0" fontAlgn="base">
        <a:spcBef>
          <a:spcPct val="0"/>
        </a:spcBef>
        <a:spcAft>
          <a:spcPct val="0"/>
        </a:spcAft>
        <a:defRPr sz="3600">
          <a:solidFill>
            <a:srgbClr val="484848"/>
          </a:solidFill>
          <a:latin typeface="Arial" charset="0"/>
          <a:ea typeface="ＭＳ Ｐゴシック" charset="0"/>
          <a:cs typeface="ＭＳ Ｐゴシック" charset="0"/>
        </a:defRPr>
      </a:lvl9pPr>
    </p:titleStyle>
    <p:bodyStyle>
      <a:lvl1pPr marL="292100" indent="-292100" algn="l" rtl="0" eaLnBrk="0" fontAlgn="base" hangingPunct="0">
        <a:spcBef>
          <a:spcPts val="163"/>
        </a:spcBef>
        <a:spcAft>
          <a:spcPts val="900"/>
        </a:spcAft>
        <a:buClr>
          <a:srgbClr val="D68844"/>
        </a:buClr>
        <a:buFont typeface="Wingdings" charset="0"/>
        <a:buChar char="§"/>
        <a:defRPr sz="3000">
          <a:solidFill>
            <a:schemeClr val="tx1"/>
          </a:solidFill>
          <a:latin typeface="+mn-lt"/>
          <a:ea typeface="+mn-ea"/>
          <a:cs typeface="+mn-cs"/>
        </a:defRPr>
      </a:lvl1pPr>
      <a:lvl2pPr marL="571500" indent="-228600" algn="l" rtl="0" eaLnBrk="0" fontAlgn="base" hangingPunct="0">
        <a:spcBef>
          <a:spcPts val="163"/>
        </a:spcBef>
        <a:spcAft>
          <a:spcPts val="900"/>
        </a:spcAft>
        <a:buClr>
          <a:schemeClr val="accent2"/>
        </a:buClr>
        <a:buSzPct val="50000"/>
        <a:buFont typeface="Wingdings 3" charset="0"/>
        <a:buChar char=""/>
        <a:defRPr sz="2600">
          <a:solidFill>
            <a:schemeClr val="tx1"/>
          </a:solidFill>
          <a:latin typeface="+mn-lt"/>
          <a:ea typeface="+mn-ea"/>
        </a:defRPr>
      </a:lvl2pPr>
      <a:lvl3pPr marL="1085850" indent="-228600" algn="l" rtl="0" eaLnBrk="0" fontAlgn="base" hangingPunct="0">
        <a:spcBef>
          <a:spcPts val="163"/>
        </a:spcBef>
        <a:spcAft>
          <a:spcPts val="900"/>
        </a:spcAft>
        <a:buChar char="•"/>
        <a:defRPr sz="2400">
          <a:solidFill>
            <a:schemeClr val="tx1"/>
          </a:solidFill>
          <a:latin typeface="+mn-lt"/>
          <a:ea typeface="+mn-ea"/>
        </a:defRPr>
      </a:lvl3pPr>
      <a:lvl4pPr marL="1428750" indent="-228600" algn="l" rtl="0" eaLnBrk="0" fontAlgn="base" hangingPunct="0">
        <a:spcBef>
          <a:spcPts val="163"/>
        </a:spcBef>
        <a:spcAft>
          <a:spcPts val="900"/>
        </a:spcAft>
        <a:buChar char="–"/>
        <a:defRPr sz="2000">
          <a:solidFill>
            <a:schemeClr val="tx1"/>
          </a:solidFill>
          <a:latin typeface="+mn-lt"/>
          <a:ea typeface="+mn-ea"/>
        </a:defRPr>
      </a:lvl4pPr>
      <a:lvl5pPr marL="1771650" indent="-228600" algn="l" rtl="0" eaLnBrk="0" fontAlgn="base" hangingPunct="0">
        <a:spcBef>
          <a:spcPts val="163"/>
        </a:spcBef>
        <a:spcAft>
          <a:spcPts val="900"/>
        </a:spcAft>
        <a:buChar char="»"/>
        <a:defRPr sz="2000">
          <a:solidFill>
            <a:schemeClr val="tx1"/>
          </a:solidFill>
          <a:latin typeface="+mn-lt"/>
          <a:ea typeface="+mn-ea"/>
        </a:defRPr>
      </a:lvl5pPr>
      <a:lvl6pPr marL="2228850" indent="-228600" algn="l" rtl="0" fontAlgn="base">
        <a:spcBef>
          <a:spcPct val="20000"/>
        </a:spcBef>
        <a:spcAft>
          <a:spcPct val="0"/>
        </a:spcAft>
        <a:buChar char="»"/>
        <a:defRPr sz="2000">
          <a:solidFill>
            <a:schemeClr val="tx1"/>
          </a:solidFill>
          <a:latin typeface="+mn-lt"/>
          <a:ea typeface="+mn-ea"/>
        </a:defRPr>
      </a:lvl6pPr>
      <a:lvl7pPr marL="2686050" indent="-228600" algn="l" rtl="0" fontAlgn="base">
        <a:spcBef>
          <a:spcPct val="20000"/>
        </a:spcBef>
        <a:spcAft>
          <a:spcPct val="0"/>
        </a:spcAft>
        <a:buChar char="»"/>
        <a:defRPr sz="2000">
          <a:solidFill>
            <a:schemeClr val="tx1"/>
          </a:solidFill>
          <a:latin typeface="+mn-lt"/>
          <a:ea typeface="+mn-ea"/>
        </a:defRPr>
      </a:lvl7pPr>
      <a:lvl8pPr marL="3143250" indent="-228600" algn="l" rtl="0" fontAlgn="base">
        <a:spcBef>
          <a:spcPct val="20000"/>
        </a:spcBef>
        <a:spcAft>
          <a:spcPct val="0"/>
        </a:spcAft>
        <a:buChar char="»"/>
        <a:defRPr sz="2000">
          <a:solidFill>
            <a:schemeClr val="tx1"/>
          </a:solidFill>
          <a:latin typeface="+mn-lt"/>
          <a:ea typeface="+mn-ea"/>
        </a:defRPr>
      </a:lvl8pPr>
      <a:lvl9pPr marL="360045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7184" y="610336"/>
            <a:ext cx="7551016" cy="2238902"/>
          </a:xfrm>
        </p:spPr>
        <p:txBody>
          <a:bodyPr/>
          <a:lstStyle/>
          <a:p>
            <a:r>
              <a:rPr lang="en-US" sz="3600" dirty="0" smtClean="0"/>
              <a:t>Keys to Communicating about Prognosis in the ICU:</a:t>
            </a:r>
            <a:br>
              <a:rPr lang="en-US" sz="3600" dirty="0" smtClean="0"/>
            </a:br>
            <a:r>
              <a:rPr lang="en-US" sz="3600" dirty="0" smtClean="0"/>
              <a:t>A Multicenter Study of Surrogate, Provider, and Expert Perspectives</a:t>
            </a:r>
            <a:endParaRPr lang="en-US" sz="3600" dirty="0"/>
          </a:p>
        </p:txBody>
      </p:sp>
      <p:sp>
        <p:nvSpPr>
          <p:cNvPr id="3" name="Subtitle 2"/>
          <p:cNvSpPr>
            <a:spLocks noGrp="1"/>
          </p:cNvSpPr>
          <p:nvPr>
            <p:ph type="subTitle" idx="1"/>
          </p:nvPr>
        </p:nvSpPr>
        <p:spPr>
          <a:xfrm>
            <a:off x="907184" y="2967483"/>
            <a:ext cx="7455401" cy="1816209"/>
          </a:xfrm>
        </p:spPr>
        <p:txBody>
          <a:bodyPr/>
          <a:lstStyle/>
          <a:p>
            <a:pPr>
              <a:spcBef>
                <a:spcPts val="0"/>
              </a:spcBef>
              <a:spcAft>
                <a:spcPts val="0"/>
              </a:spcAft>
            </a:pPr>
            <a:r>
              <a:rPr lang="en-US" sz="2800" dirty="0" smtClean="0"/>
              <a:t>Anderson WG, Cimino JW, </a:t>
            </a:r>
            <a:r>
              <a:rPr lang="en-US" sz="2800" dirty="0" err="1" smtClean="0"/>
              <a:t>Ungar</a:t>
            </a:r>
            <a:r>
              <a:rPr lang="en-US" sz="2800" dirty="0" smtClean="0"/>
              <a:t> A, </a:t>
            </a:r>
            <a:r>
              <a:rPr lang="en-US" sz="2800" dirty="0" err="1" smtClean="0"/>
              <a:t>Ernecoff</a:t>
            </a:r>
            <a:r>
              <a:rPr lang="en-US" sz="2800" dirty="0" smtClean="0"/>
              <a:t> NC, </a:t>
            </a:r>
            <a:r>
              <a:rPr lang="en-US" sz="2800" dirty="0" err="1" smtClean="0"/>
              <a:t>Pollice</a:t>
            </a:r>
            <a:r>
              <a:rPr lang="en-US" sz="2800" dirty="0" smtClean="0"/>
              <a:t> LA, </a:t>
            </a:r>
            <a:r>
              <a:rPr lang="en-US" sz="2800" dirty="0" err="1" smtClean="0"/>
              <a:t>Shotsberger</a:t>
            </a:r>
            <a:r>
              <a:rPr lang="en-US" sz="2800" dirty="0" smtClean="0"/>
              <a:t> KJ, Carson S, Curtis JR, Hough CL, Lo B, </a:t>
            </a:r>
            <a:r>
              <a:rPr lang="en-US" sz="2800" dirty="0" err="1" smtClean="0"/>
              <a:t>Matthay</a:t>
            </a:r>
            <a:r>
              <a:rPr lang="en-US" sz="2800" dirty="0" smtClean="0"/>
              <a:t> MA, Peterson MW, </a:t>
            </a:r>
            <a:r>
              <a:rPr lang="en-US" sz="2800" dirty="0" err="1" smtClean="0"/>
              <a:t>Steingrub</a:t>
            </a:r>
            <a:r>
              <a:rPr lang="en-US" sz="2800" dirty="0" smtClean="0"/>
              <a:t> J, White DB</a:t>
            </a:r>
          </a:p>
        </p:txBody>
      </p:sp>
      <p:sp>
        <p:nvSpPr>
          <p:cNvPr id="4" name="Subtitle 2"/>
          <p:cNvSpPr txBox="1">
            <a:spLocks/>
          </p:cNvSpPr>
          <p:nvPr/>
        </p:nvSpPr>
        <p:spPr bwMode="auto">
          <a:xfrm>
            <a:off x="907184" y="4831117"/>
            <a:ext cx="6874679" cy="10733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70ABB3"/>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noAutofit/>
          </a:bodyPr>
          <a:lstStyle>
            <a:lvl1pPr marL="0" indent="0" algn="ctr" rtl="0" eaLnBrk="0" fontAlgn="base" hangingPunct="0">
              <a:spcBef>
                <a:spcPts val="163"/>
              </a:spcBef>
              <a:spcAft>
                <a:spcPct val="0"/>
              </a:spcAft>
              <a:buClr>
                <a:srgbClr val="D68844"/>
              </a:buClr>
              <a:buFont typeface="Wingdings" charset="0"/>
              <a:buNone/>
              <a:defRPr sz="3000">
                <a:solidFill>
                  <a:schemeClr val="tx1"/>
                </a:solidFill>
                <a:latin typeface="+mn-lt"/>
                <a:ea typeface="+mn-ea"/>
                <a:cs typeface="+mn-cs"/>
              </a:defRPr>
            </a:lvl1pPr>
            <a:lvl2pPr marL="571500" indent="-228600" algn="l" rtl="0" eaLnBrk="0" fontAlgn="base" hangingPunct="0">
              <a:spcBef>
                <a:spcPts val="163"/>
              </a:spcBef>
              <a:spcAft>
                <a:spcPct val="0"/>
              </a:spcAft>
              <a:buClr>
                <a:schemeClr val="accent2"/>
              </a:buClr>
              <a:buSzPct val="50000"/>
              <a:buFont typeface="Wingdings 3" charset="0"/>
              <a:buChar char=""/>
              <a:defRPr sz="2600">
                <a:solidFill>
                  <a:schemeClr val="tx1"/>
                </a:solidFill>
                <a:latin typeface="+mn-lt"/>
                <a:ea typeface="+mn-ea"/>
              </a:defRPr>
            </a:lvl2pPr>
            <a:lvl3pPr marL="1085850" indent="-228600" algn="l" rtl="0" eaLnBrk="0" fontAlgn="base" hangingPunct="0">
              <a:spcBef>
                <a:spcPts val="163"/>
              </a:spcBef>
              <a:spcAft>
                <a:spcPct val="0"/>
              </a:spcAft>
              <a:buChar char="•"/>
              <a:defRPr sz="2400">
                <a:solidFill>
                  <a:schemeClr val="tx1"/>
                </a:solidFill>
                <a:latin typeface="+mn-lt"/>
                <a:ea typeface="+mn-ea"/>
              </a:defRPr>
            </a:lvl3pPr>
            <a:lvl4pPr marL="1428750" indent="-228600" algn="l" rtl="0" eaLnBrk="0" fontAlgn="base" hangingPunct="0">
              <a:spcBef>
                <a:spcPts val="163"/>
              </a:spcBef>
              <a:spcAft>
                <a:spcPct val="0"/>
              </a:spcAft>
              <a:buChar char="–"/>
              <a:defRPr sz="2000">
                <a:solidFill>
                  <a:schemeClr val="tx1"/>
                </a:solidFill>
                <a:latin typeface="+mn-lt"/>
                <a:ea typeface="+mn-ea"/>
              </a:defRPr>
            </a:lvl4pPr>
            <a:lvl5pPr marL="1771650" indent="-228600" algn="l" rtl="0" eaLnBrk="0" fontAlgn="base" hangingPunct="0">
              <a:spcBef>
                <a:spcPts val="163"/>
              </a:spcBef>
              <a:spcAft>
                <a:spcPct val="0"/>
              </a:spcAft>
              <a:buChar char="»"/>
              <a:defRPr sz="2000">
                <a:solidFill>
                  <a:schemeClr val="tx1"/>
                </a:solidFill>
                <a:latin typeface="+mn-lt"/>
                <a:ea typeface="+mn-ea"/>
              </a:defRPr>
            </a:lvl5pPr>
            <a:lvl6pPr marL="2228850" indent="-228600" algn="l" rtl="0" fontAlgn="base">
              <a:spcBef>
                <a:spcPct val="20000"/>
              </a:spcBef>
              <a:spcAft>
                <a:spcPct val="0"/>
              </a:spcAft>
              <a:buChar char="»"/>
              <a:defRPr sz="2000">
                <a:solidFill>
                  <a:schemeClr val="tx1"/>
                </a:solidFill>
                <a:latin typeface="+mn-lt"/>
                <a:ea typeface="+mn-ea"/>
              </a:defRPr>
            </a:lvl6pPr>
            <a:lvl7pPr marL="2686050" indent="-228600" algn="l" rtl="0" fontAlgn="base">
              <a:spcBef>
                <a:spcPct val="20000"/>
              </a:spcBef>
              <a:spcAft>
                <a:spcPct val="0"/>
              </a:spcAft>
              <a:buChar char="»"/>
              <a:defRPr sz="2000">
                <a:solidFill>
                  <a:schemeClr val="tx1"/>
                </a:solidFill>
                <a:latin typeface="+mn-lt"/>
                <a:ea typeface="+mn-ea"/>
              </a:defRPr>
            </a:lvl7pPr>
            <a:lvl8pPr marL="3143250" indent="-228600" algn="l" rtl="0" fontAlgn="base">
              <a:spcBef>
                <a:spcPct val="20000"/>
              </a:spcBef>
              <a:spcAft>
                <a:spcPct val="0"/>
              </a:spcAft>
              <a:buChar char="»"/>
              <a:defRPr sz="2000">
                <a:solidFill>
                  <a:schemeClr val="tx1"/>
                </a:solidFill>
                <a:latin typeface="+mn-lt"/>
                <a:ea typeface="+mn-ea"/>
              </a:defRPr>
            </a:lvl8pPr>
            <a:lvl9pPr marL="3600450" indent="-228600" algn="l" rtl="0" fontAlgn="base">
              <a:spcBef>
                <a:spcPct val="20000"/>
              </a:spcBef>
              <a:spcAft>
                <a:spcPct val="0"/>
              </a:spcAft>
              <a:buChar char="»"/>
              <a:defRPr sz="2000">
                <a:solidFill>
                  <a:schemeClr val="tx1"/>
                </a:solidFill>
                <a:latin typeface="+mn-lt"/>
                <a:ea typeface="+mn-ea"/>
              </a:defRPr>
            </a:lvl9pPr>
          </a:lstStyle>
          <a:p>
            <a:pPr algn="l">
              <a:spcBef>
                <a:spcPts val="0"/>
              </a:spcBef>
            </a:pPr>
            <a:r>
              <a:rPr lang="en-US" sz="2800" dirty="0" smtClean="0"/>
              <a:t>AAHPM/HPNA Annual Assembly</a:t>
            </a:r>
          </a:p>
          <a:p>
            <a:pPr algn="l">
              <a:spcBef>
                <a:spcPts val="0"/>
              </a:spcBef>
            </a:pPr>
            <a:r>
              <a:rPr lang="en-US" sz="2800" dirty="0" smtClean="0"/>
              <a:t>March 15, 2013</a:t>
            </a:r>
          </a:p>
        </p:txBody>
      </p:sp>
    </p:spTree>
    <p:extLst>
      <p:ext uri="{BB962C8B-B14F-4D97-AF65-F5344CB8AC3E}">
        <p14:creationId xmlns:p14="http://schemas.microsoft.com/office/powerpoint/2010/main" val="419957061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5877" y="593920"/>
            <a:ext cx="8225561" cy="743992"/>
          </a:xfrm>
        </p:spPr>
        <p:txBody>
          <a:bodyPr/>
          <a:lstStyle/>
          <a:p>
            <a:r>
              <a:rPr lang="en-US" dirty="0" smtClean="0"/>
              <a:t>1. Early and Iterative Communication</a:t>
            </a:r>
            <a:endParaRPr lang="en-US" dirty="0"/>
          </a:p>
        </p:txBody>
      </p:sp>
      <p:sp>
        <p:nvSpPr>
          <p:cNvPr id="3" name="Content Placeholder 2"/>
          <p:cNvSpPr>
            <a:spLocks noGrp="1"/>
          </p:cNvSpPr>
          <p:nvPr>
            <p:ph idx="1"/>
          </p:nvPr>
        </p:nvSpPr>
        <p:spPr/>
        <p:txBody>
          <a:bodyPr/>
          <a:lstStyle/>
          <a:p>
            <a:r>
              <a:rPr lang="en-US" dirty="0" smtClean="0"/>
              <a:t>Communicate a poor prognosis as soon as possible</a:t>
            </a:r>
          </a:p>
          <a:p>
            <a:r>
              <a:rPr lang="en-US" dirty="0" smtClean="0"/>
              <a:t>Alert families to the possibility of death</a:t>
            </a:r>
          </a:p>
          <a:p>
            <a:r>
              <a:rPr lang="en-US" dirty="0" smtClean="0"/>
              <a:t>Not a one time event - a continuous process over the course of an ICU stay</a:t>
            </a:r>
          </a:p>
          <a:p>
            <a:r>
              <a:rPr lang="en-US" dirty="0" smtClean="0"/>
              <a:t>Focus on changes over time -&gt; trajectory</a:t>
            </a:r>
          </a:p>
        </p:txBody>
      </p:sp>
    </p:spTree>
    <p:extLst>
      <p:ext uri="{BB962C8B-B14F-4D97-AF65-F5344CB8AC3E}">
        <p14:creationId xmlns:p14="http://schemas.microsoft.com/office/powerpoint/2010/main" val="187785884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Early Communication</a:t>
            </a:r>
            <a:endParaRPr lang="en-US" dirty="0"/>
          </a:p>
        </p:txBody>
      </p:sp>
      <p:sp>
        <p:nvSpPr>
          <p:cNvPr id="3" name="Content Placeholder 2"/>
          <p:cNvSpPr>
            <a:spLocks noGrp="1"/>
          </p:cNvSpPr>
          <p:nvPr>
            <p:ph idx="1"/>
          </p:nvPr>
        </p:nvSpPr>
        <p:spPr/>
        <p:txBody>
          <a:bodyPr/>
          <a:lstStyle/>
          <a:p>
            <a:pPr marL="0" indent="0">
              <a:buNone/>
            </a:pPr>
            <a:r>
              <a:rPr lang="en-US" i="1" dirty="0" smtClean="0"/>
              <a:t>Say [my husband’s doctors] were thinking he might die. If they didn’t tell me right away, then I don’t have the option of calling his children or his brother or anybody else who might want to come and say their farewells. </a:t>
            </a:r>
          </a:p>
          <a:p>
            <a:pPr marL="280988" indent="-280988">
              <a:buNone/>
            </a:pPr>
            <a:r>
              <a:rPr lang="en-US" dirty="0" smtClean="0"/>
              <a:t>- Wife of a patient admitted to ICU after a motor vehicle accident</a:t>
            </a:r>
          </a:p>
        </p:txBody>
      </p:sp>
    </p:spTree>
    <p:extLst>
      <p:ext uri="{BB962C8B-B14F-4D97-AF65-F5344CB8AC3E}">
        <p14:creationId xmlns:p14="http://schemas.microsoft.com/office/powerpoint/2010/main" val="368007043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841" y="593920"/>
            <a:ext cx="8291537" cy="743992"/>
          </a:xfrm>
        </p:spPr>
        <p:txBody>
          <a:bodyPr/>
          <a:lstStyle/>
          <a:p>
            <a:r>
              <a:rPr lang="en-US" dirty="0" smtClean="0"/>
              <a:t>2. Honest and Clear Communication</a:t>
            </a:r>
            <a:endParaRPr lang="en-US" dirty="0"/>
          </a:p>
        </p:txBody>
      </p:sp>
      <p:sp>
        <p:nvSpPr>
          <p:cNvPr id="3" name="Content Placeholder 2"/>
          <p:cNvSpPr>
            <a:spLocks noGrp="1"/>
          </p:cNvSpPr>
          <p:nvPr>
            <p:ph idx="1"/>
          </p:nvPr>
        </p:nvSpPr>
        <p:spPr/>
        <p:txBody>
          <a:bodyPr/>
          <a:lstStyle/>
          <a:p>
            <a:r>
              <a:rPr lang="en-US" dirty="0" smtClean="0"/>
              <a:t>All interviewed surrogates </a:t>
            </a:r>
            <a:r>
              <a:rPr lang="en-US" smtClean="0"/>
              <a:t>felt </a:t>
            </a:r>
            <a:r>
              <a:rPr lang="en-US" smtClean="0"/>
              <a:t>providers </a:t>
            </a:r>
            <a:r>
              <a:rPr lang="en-US" dirty="0" smtClean="0"/>
              <a:t>should </a:t>
            </a:r>
            <a:r>
              <a:rPr lang="en-US" dirty="0" smtClean="0"/>
              <a:t>not avoid discussing prognosis for fear of upsetting families</a:t>
            </a:r>
          </a:p>
          <a:p>
            <a:r>
              <a:rPr lang="en-US" dirty="0" smtClean="0"/>
              <a:t>Communicate the “big picture”</a:t>
            </a:r>
          </a:p>
          <a:p>
            <a:pPr lvl="1"/>
            <a:r>
              <a:rPr lang="en-US" dirty="0" smtClean="0"/>
              <a:t>Integrate data: How the patient is doing overall?</a:t>
            </a:r>
          </a:p>
        </p:txBody>
      </p:sp>
    </p:spTree>
    <p:extLst>
      <p:ext uri="{BB962C8B-B14F-4D97-AF65-F5344CB8AC3E}">
        <p14:creationId xmlns:p14="http://schemas.microsoft.com/office/powerpoint/2010/main" val="66759695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Importance of Honest Information</a:t>
            </a:r>
            <a:endParaRPr lang="en-US" dirty="0"/>
          </a:p>
        </p:txBody>
      </p:sp>
      <p:sp>
        <p:nvSpPr>
          <p:cNvPr id="3" name="Content Placeholder 2"/>
          <p:cNvSpPr>
            <a:spLocks noGrp="1"/>
          </p:cNvSpPr>
          <p:nvPr>
            <p:ph idx="1"/>
          </p:nvPr>
        </p:nvSpPr>
        <p:spPr/>
        <p:txBody>
          <a:bodyPr/>
          <a:lstStyle/>
          <a:p>
            <a:pPr marL="0" indent="0">
              <a:buNone/>
            </a:pPr>
            <a:r>
              <a:rPr lang="en-US" i="1" dirty="0" smtClean="0"/>
              <a:t>I want them to be honest with me and give me as much information as they can.…doctors have an obligation to relay the truth, no matter how hard it is.</a:t>
            </a:r>
          </a:p>
          <a:p>
            <a:pPr marL="280988" indent="-280988">
              <a:buNone/>
            </a:pPr>
            <a:r>
              <a:rPr lang="en-US" dirty="0" smtClean="0"/>
              <a:t>- Wife of a patient with chronic lung disease and acute respiratory failure</a:t>
            </a:r>
          </a:p>
          <a:p>
            <a:endParaRPr lang="en-US" dirty="0" smtClean="0"/>
          </a:p>
          <a:p>
            <a:endParaRPr lang="en-US" dirty="0" smtClean="0"/>
          </a:p>
          <a:p>
            <a:endParaRPr lang="en-US" dirty="0"/>
          </a:p>
        </p:txBody>
      </p:sp>
    </p:spTree>
    <p:extLst>
      <p:ext uri="{BB962C8B-B14F-4D97-AF65-F5344CB8AC3E}">
        <p14:creationId xmlns:p14="http://schemas.microsoft.com/office/powerpoint/2010/main" val="49843175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Addressing the Big Picture</a:t>
            </a:r>
            <a:endParaRPr lang="en-US" dirty="0"/>
          </a:p>
        </p:txBody>
      </p:sp>
      <p:sp>
        <p:nvSpPr>
          <p:cNvPr id="3" name="Content Placeholder 2"/>
          <p:cNvSpPr>
            <a:spLocks noGrp="1"/>
          </p:cNvSpPr>
          <p:nvPr>
            <p:ph idx="1"/>
          </p:nvPr>
        </p:nvSpPr>
        <p:spPr/>
        <p:txBody>
          <a:bodyPr/>
          <a:lstStyle/>
          <a:p>
            <a:pPr marL="0" indent="0">
              <a:buNone/>
            </a:pPr>
            <a:r>
              <a:rPr lang="en-US" i="1" dirty="0" smtClean="0"/>
              <a:t>We were looking at little victories like lowering the respirator as opposed to [my brother] overall. We want to grab all the victories we can, but in reality, the victories didn’t mount up…the overall trend was going down. The team should be clearer as to the whole picture. </a:t>
            </a:r>
          </a:p>
          <a:p>
            <a:pPr marL="230188" indent="-230188">
              <a:buNone/>
            </a:pPr>
            <a:r>
              <a:rPr lang="en-US" dirty="0" smtClean="0"/>
              <a:t>- Brother of a patient with subarachnoid     hemorrhage and respiratory failure</a:t>
            </a:r>
            <a:endParaRPr lang="en-US" dirty="0"/>
          </a:p>
        </p:txBody>
      </p:sp>
    </p:spTree>
    <p:extLst>
      <p:ext uri="{BB962C8B-B14F-4D97-AF65-F5344CB8AC3E}">
        <p14:creationId xmlns:p14="http://schemas.microsoft.com/office/powerpoint/2010/main" val="221422944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3. Trust and Relationship</a:t>
            </a:r>
            <a:endParaRPr lang="en-US" dirty="0"/>
          </a:p>
        </p:txBody>
      </p:sp>
      <p:sp>
        <p:nvSpPr>
          <p:cNvPr id="3" name="Content Placeholder 2"/>
          <p:cNvSpPr>
            <a:spLocks noGrp="1"/>
          </p:cNvSpPr>
          <p:nvPr>
            <p:ph idx="1"/>
          </p:nvPr>
        </p:nvSpPr>
        <p:spPr/>
        <p:txBody>
          <a:bodyPr/>
          <a:lstStyle/>
          <a:p>
            <a:r>
              <a:rPr lang="en-US" dirty="0" smtClean="0"/>
              <a:t>Tailor communication to each family</a:t>
            </a:r>
          </a:p>
          <a:p>
            <a:r>
              <a:rPr lang="en-US" dirty="0" smtClean="0"/>
              <a:t>Show competence and caring</a:t>
            </a:r>
          </a:p>
          <a:p>
            <a:r>
              <a:rPr lang="en-US" dirty="0"/>
              <a:t>A</a:t>
            </a:r>
            <a:r>
              <a:rPr lang="en-US" dirty="0" smtClean="0"/>
              <a:t>cknowledge patients and families as people</a:t>
            </a:r>
          </a:p>
          <a:p>
            <a:r>
              <a:rPr lang="en-US" dirty="0" smtClean="0"/>
              <a:t>Trust and relationship help families come to an understanding of prognosis</a:t>
            </a:r>
          </a:p>
        </p:txBody>
      </p:sp>
    </p:spTree>
    <p:extLst>
      <p:ext uri="{BB962C8B-B14F-4D97-AF65-F5344CB8AC3E}">
        <p14:creationId xmlns:p14="http://schemas.microsoft.com/office/powerpoint/2010/main" val="8099339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Caring for Patients and Families</a:t>
            </a:r>
            <a:endParaRPr lang="en-US" dirty="0"/>
          </a:p>
        </p:txBody>
      </p:sp>
      <p:sp>
        <p:nvSpPr>
          <p:cNvPr id="3" name="Content Placeholder 2"/>
          <p:cNvSpPr>
            <a:spLocks noGrp="1"/>
          </p:cNvSpPr>
          <p:nvPr>
            <p:ph idx="1"/>
          </p:nvPr>
        </p:nvSpPr>
        <p:spPr/>
        <p:txBody>
          <a:bodyPr/>
          <a:lstStyle/>
          <a:p>
            <a:pPr marL="0" indent="0">
              <a:buNone/>
            </a:pPr>
            <a:r>
              <a:rPr lang="en-US" i="1" dirty="0" smtClean="0"/>
              <a:t>There’s the compassionate and caring way of delivering the news. Say, “This is very difficult to hear. I know you don’t want to hear this”. Say they’re sorry that they have to give you the bad news…Its subtle, but it does make a difference. Show[s] you care. </a:t>
            </a:r>
          </a:p>
          <a:p>
            <a:pPr marL="280988" indent="-280988">
              <a:buNone/>
            </a:pPr>
            <a:r>
              <a:rPr lang="en-US" dirty="0" smtClean="0"/>
              <a:t>- Wife of a patient who developed respiratory failure after brain surgery</a:t>
            </a:r>
            <a:endParaRPr lang="en-US" dirty="0"/>
          </a:p>
        </p:txBody>
      </p:sp>
    </p:spTree>
    <p:extLst>
      <p:ext uri="{BB962C8B-B14F-4D97-AF65-F5344CB8AC3E}">
        <p14:creationId xmlns:p14="http://schemas.microsoft.com/office/powerpoint/2010/main" val="17472706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Inspiring Confidence</a:t>
            </a:r>
            <a:endParaRPr lang="en-US" dirty="0"/>
          </a:p>
        </p:txBody>
      </p:sp>
      <p:sp>
        <p:nvSpPr>
          <p:cNvPr id="3" name="Content Placeholder 2"/>
          <p:cNvSpPr>
            <a:spLocks noGrp="1"/>
          </p:cNvSpPr>
          <p:nvPr>
            <p:ph idx="1"/>
          </p:nvPr>
        </p:nvSpPr>
        <p:spPr/>
        <p:txBody>
          <a:bodyPr/>
          <a:lstStyle/>
          <a:p>
            <a:pPr marL="0" indent="0">
              <a:buNone/>
            </a:pPr>
            <a:r>
              <a:rPr lang="en-US" i="1" dirty="0" smtClean="0"/>
              <a:t>Knowing [that the doctor is] concerned and knowing that he has the ability to do everything he can for her, says, “Okay, we’re going to do this and we’re going to try to do it and we’re going to try to make it better.”   That inspired confidence in me…I may not understand everything, but I trust him. </a:t>
            </a:r>
          </a:p>
          <a:p>
            <a:pPr marL="230188" indent="-230188">
              <a:buNone/>
            </a:pPr>
            <a:r>
              <a:rPr lang="en-US" dirty="0" smtClean="0"/>
              <a:t>- Friend of an elderly patient with multiple medical problems, frequent hospitalizations</a:t>
            </a:r>
            <a:endParaRPr lang="en-US" dirty="0"/>
          </a:p>
        </p:txBody>
      </p:sp>
    </p:spTree>
    <p:extLst>
      <p:ext uri="{BB962C8B-B14F-4D97-AF65-F5344CB8AC3E}">
        <p14:creationId xmlns:p14="http://schemas.microsoft.com/office/powerpoint/2010/main" val="406888917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Barriers and Facilitators</a:t>
            </a:r>
            <a:endParaRPr lang="en-US" dirty="0"/>
          </a:p>
        </p:txBody>
      </p:sp>
      <p:sp>
        <p:nvSpPr>
          <p:cNvPr id="3" name="Content Placeholder 2"/>
          <p:cNvSpPr>
            <a:spLocks noGrp="1"/>
          </p:cNvSpPr>
          <p:nvPr>
            <p:ph idx="1"/>
          </p:nvPr>
        </p:nvSpPr>
        <p:spPr/>
        <p:txBody>
          <a:bodyPr/>
          <a:lstStyle/>
          <a:p>
            <a:pPr>
              <a:spcBef>
                <a:spcPts val="0"/>
              </a:spcBef>
              <a:spcAft>
                <a:spcPts val="0"/>
              </a:spcAft>
            </a:pPr>
            <a:r>
              <a:rPr lang="en-US" dirty="0" smtClean="0"/>
              <a:t>Providers’ attitudes and skills</a:t>
            </a:r>
          </a:p>
          <a:p>
            <a:pPr lvl="1">
              <a:spcBef>
                <a:spcPts val="600"/>
              </a:spcBef>
              <a:spcAft>
                <a:spcPts val="0"/>
              </a:spcAft>
            </a:pPr>
            <a:r>
              <a:rPr lang="en-US" dirty="0" smtClean="0"/>
              <a:t>Training and modeling</a:t>
            </a:r>
          </a:p>
          <a:p>
            <a:pPr lvl="1">
              <a:spcBef>
                <a:spcPts val="600"/>
              </a:spcBef>
              <a:spcAft>
                <a:spcPts val="0"/>
              </a:spcAft>
            </a:pPr>
            <a:r>
              <a:rPr lang="en-US" dirty="0" smtClean="0"/>
              <a:t>Importance of providers working as a team</a:t>
            </a:r>
          </a:p>
          <a:p>
            <a:pPr>
              <a:spcBef>
                <a:spcPts val="1800"/>
              </a:spcBef>
              <a:spcAft>
                <a:spcPts val="0"/>
              </a:spcAft>
            </a:pPr>
            <a:r>
              <a:rPr lang="en-US" dirty="0" smtClean="0"/>
              <a:t>Systems to support communication</a:t>
            </a:r>
          </a:p>
          <a:p>
            <a:pPr lvl="1">
              <a:spcBef>
                <a:spcPts val="600"/>
              </a:spcBef>
              <a:spcAft>
                <a:spcPts val="0"/>
              </a:spcAft>
            </a:pPr>
            <a:r>
              <a:rPr lang="en-US" dirty="0" smtClean="0"/>
              <a:t>Adequate staffing, reimbursement</a:t>
            </a:r>
          </a:p>
          <a:p>
            <a:pPr lvl="1">
              <a:spcBef>
                <a:spcPts val="600"/>
              </a:spcBef>
              <a:spcAft>
                <a:spcPts val="0"/>
              </a:spcAft>
            </a:pPr>
            <a:r>
              <a:rPr lang="en-US" dirty="0" smtClean="0"/>
              <a:t>Focus on culture</a:t>
            </a:r>
          </a:p>
          <a:p>
            <a:pPr>
              <a:spcBef>
                <a:spcPts val="1800"/>
              </a:spcBef>
              <a:spcAft>
                <a:spcPts val="0"/>
              </a:spcAft>
            </a:pPr>
            <a:r>
              <a:rPr lang="en-US" dirty="0" smtClean="0"/>
              <a:t>Growing evidence base, consensus recommendations</a:t>
            </a:r>
          </a:p>
        </p:txBody>
      </p:sp>
    </p:spTree>
    <p:extLst>
      <p:ext uri="{BB962C8B-B14F-4D97-AF65-F5344CB8AC3E}">
        <p14:creationId xmlns:p14="http://schemas.microsoft.com/office/powerpoint/2010/main" val="72257165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Limitations</a:t>
            </a:r>
            <a:endParaRPr lang="en-US" dirty="0"/>
          </a:p>
        </p:txBody>
      </p:sp>
      <p:sp>
        <p:nvSpPr>
          <p:cNvPr id="3" name="Content Placeholder 2"/>
          <p:cNvSpPr>
            <a:spLocks noGrp="1"/>
          </p:cNvSpPr>
          <p:nvPr>
            <p:ph idx="1"/>
          </p:nvPr>
        </p:nvSpPr>
        <p:spPr/>
        <p:txBody>
          <a:bodyPr/>
          <a:lstStyle/>
          <a:p>
            <a:r>
              <a:rPr lang="en-US" dirty="0" smtClean="0"/>
              <a:t>Potential for bias in qualitative analysis</a:t>
            </a:r>
          </a:p>
          <a:p>
            <a:r>
              <a:rPr lang="en-US" dirty="0"/>
              <a:t>C</a:t>
            </a:r>
            <a:r>
              <a:rPr lang="en-US" dirty="0" smtClean="0"/>
              <a:t>onducted in academic medical centers</a:t>
            </a:r>
          </a:p>
          <a:p>
            <a:r>
              <a:rPr lang="en-US" dirty="0" smtClean="0"/>
              <a:t>Descriptive study</a:t>
            </a:r>
          </a:p>
        </p:txBody>
      </p:sp>
    </p:spTree>
    <p:extLst>
      <p:ext uri="{BB962C8B-B14F-4D97-AF65-F5344CB8AC3E}">
        <p14:creationId xmlns:p14="http://schemas.microsoft.com/office/powerpoint/2010/main" val="35779477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Disclosures</a:t>
            </a:r>
            <a:endParaRPr lang="en-US" dirty="0"/>
          </a:p>
        </p:txBody>
      </p:sp>
      <p:sp>
        <p:nvSpPr>
          <p:cNvPr id="3" name="Content Placeholder 2"/>
          <p:cNvSpPr>
            <a:spLocks noGrp="1"/>
          </p:cNvSpPr>
          <p:nvPr>
            <p:ph idx="1"/>
          </p:nvPr>
        </p:nvSpPr>
        <p:spPr/>
        <p:txBody>
          <a:bodyPr/>
          <a:lstStyle/>
          <a:p>
            <a:pPr marL="0" indent="0">
              <a:buNone/>
            </a:pPr>
            <a:r>
              <a:rPr lang="en-US" smtClean="0"/>
              <a:t>Project Funding</a:t>
            </a:r>
            <a:r>
              <a:rPr lang="en-US" dirty="0" smtClean="0"/>
              <a:t>: </a:t>
            </a:r>
          </a:p>
          <a:p>
            <a:r>
              <a:rPr lang="en-US" dirty="0" smtClean="0"/>
              <a:t>Effective Communication in Acute Lung Injury: NIH/NHLBI R01HL094553; White PI</a:t>
            </a:r>
          </a:p>
          <a:p>
            <a:r>
              <a:rPr lang="en-US" dirty="0" smtClean="0"/>
              <a:t>Dr. Anderson: University of California San Francisco Clinical and Translational Science Institute Career Development Program KL2 Career Development Award: NIH/NCATS KL2 TR000143</a:t>
            </a:r>
          </a:p>
          <a:p>
            <a:endParaRPr lang="en-US" dirty="0"/>
          </a:p>
        </p:txBody>
      </p:sp>
    </p:spTree>
    <p:extLst>
      <p:ext uri="{BB962C8B-B14F-4D97-AF65-F5344CB8AC3E}">
        <p14:creationId xmlns:p14="http://schemas.microsoft.com/office/powerpoint/2010/main" val="359601263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Conclusions</a:t>
            </a:r>
            <a:endParaRPr lang="en-US" dirty="0"/>
          </a:p>
        </p:txBody>
      </p:sp>
      <p:sp>
        <p:nvSpPr>
          <p:cNvPr id="3" name="Content Placeholder 2"/>
          <p:cNvSpPr>
            <a:spLocks noGrp="1"/>
          </p:cNvSpPr>
          <p:nvPr>
            <p:ph idx="1"/>
          </p:nvPr>
        </p:nvSpPr>
        <p:spPr/>
        <p:txBody>
          <a:bodyPr/>
          <a:lstStyle/>
          <a:p>
            <a:r>
              <a:rPr lang="en-US" dirty="0" smtClean="0"/>
              <a:t>Surrogates and clinicians from multiple disciplines value early and honest communication about a poor prognosis</a:t>
            </a:r>
          </a:p>
          <a:p>
            <a:r>
              <a:rPr lang="en-US" dirty="0" smtClean="0"/>
              <a:t>Understanding prognosis is a process that takes time, repeated discussions and alliance with clinicians</a:t>
            </a:r>
          </a:p>
          <a:p>
            <a:r>
              <a:rPr lang="en-US" dirty="0" smtClean="0"/>
              <a:t>Research, </a:t>
            </a:r>
            <a:r>
              <a:rPr lang="en-US" dirty="0" smtClean="0"/>
              <a:t>clear guidelines, institutional support, and clinician education are key facilitators</a:t>
            </a:r>
            <a:endParaRPr lang="en-US" dirty="0"/>
          </a:p>
        </p:txBody>
      </p:sp>
    </p:spTree>
    <p:extLst>
      <p:ext uri="{BB962C8B-B14F-4D97-AF65-F5344CB8AC3E}">
        <p14:creationId xmlns:p14="http://schemas.microsoft.com/office/powerpoint/2010/main" val="155002787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Implications</a:t>
            </a:r>
            <a:endParaRPr lang="en-US" dirty="0"/>
          </a:p>
        </p:txBody>
      </p:sp>
      <p:sp>
        <p:nvSpPr>
          <p:cNvPr id="3" name="Content Placeholder 2"/>
          <p:cNvSpPr>
            <a:spLocks noGrp="1"/>
          </p:cNvSpPr>
          <p:nvPr>
            <p:ph idx="1"/>
          </p:nvPr>
        </p:nvSpPr>
        <p:spPr/>
        <p:txBody>
          <a:bodyPr/>
          <a:lstStyle/>
          <a:p>
            <a:r>
              <a:rPr lang="en-US" dirty="0"/>
              <a:t>S</a:t>
            </a:r>
            <a:r>
              <a:rPr lang="en-US" dirty="0" smtClean="0"/>
              <a:t>takeholder input to guide interventions </a:t>
            </a:r>
          </a:p>
          <a:p>
            <a:r>
              <a:rPr lang="en-US" dirty="0" smtClean="0"/>
              <a:t>Coordinated efforts are needed to ensure that communication occurs and clarifies the big picture</a:t>
            </a:r>
          </a:p>
          <a:p>
            <a:r>
              <a:rPr lang="en-US" dirty="0" smtClean="0"/>
              <a:t>Encouraging relationships with providers must be a key focus</a:t>
            </a:r>
          </a:p>
          <a:p>
            <a:r>
              <a:rPr lang="en-US" dirty="0" smtClean="0"/>
              <a:t>Evidence-based guidelines and institutional culture change will be required for broad implementation</a:t>
            </a:r>
          </a:p>
        </p:txBody>
      </p:sp>
    </p:spTree>
    <p:extLst>
      <p:ext uri="{BB962C8B-B14F-4D97-AF65-F5344CB8AC3E}">
        <p14:creationId xmlns:p14="http://schemas.microsoft.com/office/powerpoint/2010/main" val="311623575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Acknowledgements</a:t>
            </a:r>
            <a:endParaRPr lang="en-US" dirty="0"/>
          </a:p>
        </p:txBody>
      </p:sp>
      <p:sp>
        <p:nvSpPr>
          <p:cNvPr id="3" name="Content Placeholder 2"/>
          <p:cNvSpPr>
            <a:spLocks noGrp="1"/>
          </p:cNvSpPr>
          <p:nvPr>
            <p:ph idx="1"/>
          </p:nvPr>
        </p:nvSpPr>
        <p:spPr>
          <a:xfrm>
            <a:off x="701096" y="1637731"/>
            <a:ext cx="7764958" cy="4672887"/>
          </a:xfrm>
        </p:spPr>
        <p:txBody>
          <a:bodyPr/>
          <a:lstStyle/>
          <a:p>
            <a:pPr>
              <a:spcBef>
                <a:spcPts val="0"/>
              </a:spcBef>
            </a:pPr>
            <a:r>
              <a:rPr lang="en-US" dirty="0" smtClean="0"/>
              <a:t>Families, clinicians, expert participants</a:t>
            </a:r>
          </a:p>
          <a:p>
            <a:pPr>
              <a:spcBef>
                <a:spcPts val="0"/>
              </a:spcBef>
            </a:pPr>
            <a:r>
              <a:rPr lang="en-US" dirty="0" smtClean="0"/>
              <a:t>Effective Communication in Acut</a:t>
            </a:r>
            <a:r>
              <a:rPr lang="en-US" dirty="0" smtClean="0"/>
              <a:t>e Lung Injury </a:t>
            </a:r>
            <a:r>
              <a:rPr lang="en-US" dirty="0" smtClean="0"/>
              <a:t>study </a:t>
            </a:r>
            <a:r>
              <a:rPr lang="en-US" dirty="0" smtClean="0"/>
              <a:t>team:</a:t>
            </a:r>
          </a:p>
          <a:p>
            <a:pPr lvl="1">
              <a:spcBef>
                <a:spcPts val="0"/>
              </a:spcBef>
            </a:pPr>
            <a:r>
              <a:rPr lang="en-US" i="1" dirty="0" smtClean="0"/>
              <a:t>Data collection &amp; analysis</a:t>
            </a:r>
            <a:r>
              <a:rPr lang="en-US" dirty="0" smtClean="0"/>
              <a:t>: Jenica Cimino,   Anna </a:t>
            </a:r>
            <a:r>
              <a:rPr lang="en-US" dirty="0" err="1" smtClean="0"/>
              <a:t>Ungar</a:t>
            </a:r>
            <a:r>
              <a:rPr lang="en-US" dirty="0" smtClean="0"/>
              <a:t>, Natalie </a:t>
            </a:r>
            <a:r>
              <a:rPr lang="en-US" dirty="0" err="1" smtClean="0"/>
              <a:t>Ernecoff</a:t>
            </a:r>
            <a:r>
              <a:rPr lang="en-US" dirty="0" smtClean="0"/>
              <a:t>, Laura </a:t>
            </a:r>
            <a:r>
              <a:rPr lang="en-US" dirty="0" err="1" smtClean="0"/>
              <a:t>Pollice</a:t>
            </a:r>
            <a:r>
              <a:rPr lang="en-US" dirty="0" smtClean="0"/>
              <a:t>, Kaitlin </a:t>
            </a:r>
            <a:r>
              <a:rPr lang="en-US" dirty="0" err="1" smtClean="0"/>
              <a:t>Shotsberger</a:t>
            </a:r>
            <a:r>
              <a:rPr lang="en-US" dirty="0" smtClean="0"/>
              <a:t>, Anne-Marie Shields,    Pearl </a:t>
            </a:r>
            <a:r>
              <a:rPr lang="en-US" dirty="0" err="1" smtClean="0"/>
              <a:t>Buddadhumaruk</a:t>
            </a:r>
            <a:endParaRPr lang="en-US" dirty="0" smtClean="0"/>
          </a:p>
          <a:p>
            <a:pPr lvl="1">
              <a:spcBef>
                <a:spcPts val="0"/>
              </a:spcBef>
            </a:pPr>
            <a:r>
              <a:rPr lang="en-US" i="1" dirty="0" smtClean="0"/>
              <a:t>Investigators</a:t>
            </a:r>
            <a:r>
              <a:rPr lang="en-US" dirty="0" smtClean="0"/>
              <a:t>: Shannon Carson, Randy Curtis, Terri Hough, Bernie Lo, Michael </a:t>
            </a:r>
            <a:r>
              <a:rPr lang="en-US" dirty="0" err="1" smtClean="0"/>
              <a:t>Matthay</a:t>
            </a:r>
            <a:r>
              <a:rPr lang="en-US" dirty="0" smtClean="0"/>
              <a:t>, Michael Peterson, Jay </a:t>
            </a:r>
            <a:r>
              <a:rPr lang="en-US" dirty="0" err="1" smtClean="0"/>
              <a:t>Steingrub</a:t>
            </a:r>
            <a:r>
              <a:rPr lang="en-US" dirty="0" smtClean="0"/>
              <a:t>, Doug White</a:t>
            </a:r>
          </a:p>
        </p:txBody>
      </p:sp>
      <p:grpSp>
        <p:nvGrpSpPr>
          <p:cNvPr id="6" name="Group 5"/>
          <p:cNvGrpSpPr/>
          <p:nvPr/>
        </p:nvGrpSpPr>
        <p:grpSpPr>
          <a:xfrm>
            <a:off x="3083666" y="6273864"/>
            <a:ext cx="3245469" cy="476250"/>
            <a:chOff x="506413" y="6218238"/>
            <a:chExt cx="3245469" cy="476250"/>
          </a:xfrm>
        </p:grpSpPr>
        <p:pic>
          <p:nvPicPr>
            <p:cNvPr id="7" name="Picture 7" descr="ucsf-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6413" y="6234113"/>
              <a:ext cx="8382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a:spLocks noChangeArrowheads="1"/>
            </p:cNvSpPr>
            <p:nvPr/>
          </p:nvSpPr>
          <p:spPr bwMode="auto">
            <a:xfrm>
              <a:off x="1318244" y="6218238"/>
              <a:ext cx="2433638"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en-US" sz="1200" dirty="0">
                  <a:solidFill>
                    <a:srgbClr val="606060"/>
                  </a:solidFill>
                </a:rPr>
                <a:t>Division of Hospital Medicine</a:t>
              </a:r>
            </a:p>
            <a:p>
              <a:r>
                <a:rPr lang="en-US" sz="1200" dirty="0">
                  <a:solidFill>
                    <a:srgbClr val="606060"/>
                  </a:solidFill>
                </a:rPr>
                <a:t>Palliative Care Program</a:t>
              </a:r>
              <a:endParaRPr lang="en-US" sz="1400" dirty="0">
                <a:solidFill>
                  <a:srgbClr val="606060"/>
                </a:solidFill>
              </a:endParaRPr>
            </a:p>
          </p:txBody>
        </p:sp>
      </p:grpSp>
    </p:spTree>
    <p:extLst>
      <p:ext uri="{BB962C8B-B14F-4D97-AF65-F5344CB8AC3E}">
        <p14:creationId xmlns:p14="http://schemas.microsoft.com/office/powerpoint/2010/main" val="362825905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dirty="0"/>
          </a:p>
        </p:txBody>
      </p:sp>
      <p:sp>
        <p:nvSpPr>
          <p:cNvPr id="3" name="Content Placeholder 2"/>
          <p:cNvSpPr>
            <a:spLocks noGrp="1"/>
          </p:cNvSpPr>
          <p:nvPr>
            <p:ph idx="1"/>
          </p:nvPr>
        </p:nvSpPr>
        <p:spPr/>
        <p:txBody>
          <a:bodyPr/>
          <a:lstStyle/>
          <a:p>
            <a:r>
              <a:rPr lang="en-US" dirty="0" smtClean="0"/>
              <a:t>ICU surrogates have overly optimistic expectations for patients’ recovery</a:t>
            </a:r>
          </a:p>
          <a:p>
            <a:r>
              <a:rPr lang="en-US" dirty="0" smtClean="0"/>
              <a:t>How can clinicians clearly communicate a poor prognosis, while minimizing surrogates’ distress?</a:t>
            </a:r>
          </a:p>
          <a:p>
            <a:r>
              <a:rPr lang="en-US" dirty="0" smtClean="0"/>
              <a:t>Little research on the perspectives of families </a:t>
            </a:r>
            <a:r>
              <a:rPr lang="en-US" dirty="0"/>
              <a:t>and multiple clinicians </a:t>
            </a:r>
            <a:r>
              <a:rPr lang="en-US" dirty="0" smtClean="0"/>
              <a:t>from different specialties and disciplines</a:t>
            </a:r>
            <a:endParaRPr lang="en-US" dirty="0"/>
          </a:p>
        </p:txBody>
      </p:sp>
      <p:sp>
        <p:nvSpPr>
          <p:cNvPr id="4" name="TextBox 3"/>
          <p:cNvSpPr txBox="1"/>
          <p:nvPr/>
        </p:nvSpPr>
        <p:spPr>
          <a:xfrm>
            <a:off x="6053391" y="5963930"/>
            <a:ext cx="2952470" cy="738664"/>
          </a:xfrm>
          <a:prstGeom prst="rect">
            <a:avLst/>
          </a:prstGeom>
          <a:noFill/>
        </p:spPr>
        <p:txBody>
          <a:bodyPr wrap="square" rtlCol="0">
            <a:spAutoFit/>
          </a:bodyPr>
          <a:lstStyle/>
          <a:p>
            <a:pPr marL="0" lvl="1"/>
            <a:r>
              <a:rPr lang="en-US" sz="1400" i="1" dirty="0" smtClean="0"/>
              <a:t>1. Cox et al </a:t>
            </a:r>
            <a:r>
              <a:rPr lang="en-US" sz="1400" i="1" dirty="0" err="1" smtClean="0"/>
              <a:t>Crit</a:t>
            </a:r>
            <a:r>
              <a:rPr lang="en-US" sz="1400" i="1" dirty="0" smtClean="0"/>
              <a:t> Care Med 2009</a:t>
            </a:r>
            <a:endParaRPr lang="en-US" sz="1400" i="1" dirty="0"/>
          </a:p>
          <a:p>
            <a:pPr marL="0" lvl="1"/>
            <a:r>
              <a:rPr lang="en-US" sz="1400" i="1" dirty="0" smtClean="0"/>
              <a:t>2. Boyd </a:t>
            </a:r>
            <a:r>
              <a:rPr lang="en-US" sz="1400" i="1" dirty="0"/>
              <a:t>et al </a:t>
            </a:r>
            <a:r>
              <a:rPr lang="en-US" sz="1400" i="1" dirty="0" err="1"/>
              <a:t>Crit</a:t>
            </a:r>
            <a:r>
              <a:rPr lang="en-US" sz="1400" i="1" dirty="0"/>
              <a:t> Care Med </a:t>
            </a:r>
            <a:r>
              <a:rPr lang="en-US" sz="1400" i="1" dirty="0" smtClean="0"/>
              <a:t>2010</a:t>
            </a:r>
            <a:endParaRPr lang="en-US" sz="1400" i="1" dirty="0"/>
          </a:p>
          <a:p>
            <a:pPr marL="0" lvl="1"/>
            <a:r>
              <a:rPr lang="en-US" sz="1400" i="1" dirty="0" smtClean="0"/>
              <a:t>3. </a:t>
            </a:r>
            <a:r>
              <a:rPr lang="en-US" sz="1400" i="1" dirty="0" err="1" smtClean="0"/>
              <a:t>Zier</a:t>
            </a:r>
            <a:r>
              <a:rPr lang="en-US" sz="1400" i="1" dirty="0" smtClean="0"/>
              <a:t> </a:t>
            </a:r>
            <a:r>
              <a:rPr lang="en-US" sz="1400" i="1" dirty="0"/>
              <a:t>et al </a:t>
            </a:r>
            <a:r>
              <a:rPr lang="en-US" sz="1400" i="1" dirty="0" err="1"/>
              <a:t>Crit</a:t>
            </a:r>
            <a:r>
              <a:rPr lang="en-US" sz="1400" i="1" dirty="0"/>
              <a:t> Care Med </a:t>
            </a:r>
            <a:r>
              <a:rPr lang="en-US" sz="1400" i="1" dirty="0" smtClean="0"/>
              <a:t>2008</a:t>
            </a:r>
            <a:endParaRPr lang="en-US" sz="1400" i="1" dirty="0"/>
          </a:p>
        </p:txBody>
      </p:sp>
    </p:spTree>
    <p:extLst>
      <p:ext uri="{BB962C8B-B14F-4D97-AF65-F5344CB8AC3E}">
        <p14:creationId xmlns:p14="http://schemas.microsoft.com/office/powerpoint/2010/main" val="106723400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Objectives</a:t>
            </a:r>
            <a:endParaRPr lang="en-US" dirty="0"/>
          </a:p>
        </p:txBody>
      </p:sp>
      <p:sp>
        <p:nvSpPr>
          <p:cNvPr id="3" name="Content Placeholder 2"/>
          <p:cNvSpPr>
            <a:spLocks noGrp="1"/>
          </p:cNvSpPr>
          <p:nvPr>
            <p:ph idx="1"/>
          </p:nvPr>
        </p:nvSpPr>
        <p:spPr/>
        <p:txBody>
          <a:bodyPr/>
          <a:lstStyle/>
          <a:p>
            <a:pPr lvl="0"/>
            <a:r>
              <a:rPr lang="en-US" smtClean="0"/>
              <a:t>Identify key elements of effective and sensitive communication about prognosis in the ICU, from the perspectives of families, providers, and national experts</a:t>
            </a:r>
          </a:p>
          <a:p>
            <a:pPr lvl="0"/>
            <a:r>
              <a:rPr lang="en-US" smtClean="0"/>
              <a:t>Describe barriers and facilitators to use of these elements in practice</a:t>
            </a:r>
            <a:endParaRPr lang="en-US" dirty="0"/>
          </a:p>
        </p:txBody>
      </p:sp>
    </p:spTree>
    <p:extLst>
      <p:ext uri="{BB962C8B-B14F-4D97-AF65-F5344CB8AC3E}">
        <p14:creationId xmlns:p14="http://schemas.microsoft.com/office/powerpoint/2010/main" val="21588536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Study Design</a:t>
            </a:r>
            <a:endParaRPr lang="en-US" dirty="0"/>
          </a:p>
        </p:txBody>
      </p:sp>
      <p:sp>
        <p:nvSpPr>
          <p:cNvPr id="3" name="Content Placeholder 2"/>
          <p:cNvSpPr>
            <a:spLocks noGrp="1"/>
          </p:cNvSpPr>
          <p:nvPr>
            <p:ph idx="1"/>
          </p:nvPr>
        </p:nvSpPr>
        <p:spPr/>
        <p:txBody>
          <a:bodyPr/>
          <a:lstStyle/>
          <a:p>
            <a:r>
              <a:rPr lang="en-US" dirty="0" smtClean="0"/>
              <a:t>Qualitative study of surrogates, clinicians, and national experts </a:t>
            </a:r>
          </a:p>
          <a:p>
            <a:r>
              <a:rPr lang="en-US" dirty="0" smtClean="0"/>
              <a:t>3 U.S. academic medical centers</a:t>
            </a:r>
          </a:p>
          <a:p>
            <a:r>
              <a:rPr lang="en-US" dirty="0" smtClean="0"/>
              <a:t>Nov 2011-Oct 2012</a:t>
            </a:r>
          </a:p>
          <a:p>
            <a:r>
              <a:rPr lang="en-US" dirty="0"/>
              <a:t>138 in-depth interviews  </a:t>
            </a:r>
            <a:r>
              <a:rPr lang="en-US" dirty="0" smtClean="0"/>
              <a:t>                       (</a:t>
            </a:r>
            <a:r>
              <a:rPr lang="en-US" dirty="0"/>
              <a:t>n=114 participants</a:t>
            </a:r>
            <a:r>
              <a:rPr lang="en-US" dirty="0" smtClean="0"/>
              <a:t>)</a:t>
            </a:r>
            <a:endParaRPr lang="en-US" dirty="0"/>
          </a:p>
        </p:txBody>
      </p:sp>
    </p:spTree>
    <p:extLst>
      <p:ext uri="{BB962C8B-B14F-4D97-AF65-F5344CB8AC3E}">
        <p14:creationId xmlns:p14="http://schemas.microsoft.com/office/powerpoint/2010/main" val="308653361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Participants</a:t>
            </a:r>
            <a:endParaRPr lang="en-US" dirty="0"/>
          </a:p>
        </p:txBody>
      </p:sp>
      <p:sp>
        <p:nvSpPr>
          <p:cNvPr id="3" name="Content Placeholder 2"/>
          <p:cNvSpPr>
            <a:spLocks noGrp="1"/>
          </p:cNvSpPr>
          <p:nvPr>
            <p:ph idx="1"/>
          </p:nvPr>
        </p:nvSpPr>
        <p:spPr/>
        <p:txBody>
          <a:bodyPr/>
          <a:lstStyle/>
          <a:p>
            <a:pPr>
              <a:spcBef>
                <a:spcPts val="0"/>
              </a:spcBef>
              <a:spcAft>
                <a:spcPts val="0"/>
              </a:spcAft>
            </a:pPr>
            <a:r>
              <a:rPr lang="en-US" dirty="0" smtClean="0"/>
              <a:t>Surrogate decision-makers (n=47)</a:t>
            </a:r>
          </a:p>
          <a:p>
            <a:pPr lvl="1">
              <a:spcBef>
                <a:spcPts val="0"/>
              </a:spcBef>
              <a:spcAft>
                <a:spcPts val="0"/>
              </a:spcAft>
            </a:pPr>
            <a:r>
              <a:rPr lang="en-US" dirty="0" smtClean="0"/>
              <a:t>Patients: ARDS, 50% hospital mortality</a:t>
            </a:r>
          </a:p>
          <a:p>
            <a:pPr lvl="1">
              <a:spcBef>
                <a:spcPts val="0"/>
              </a:spcBef>
              <a:spcAft>
                <a:spcPts val="0"/>
              </a:spcAft>
            </a:pPr>
            <a:r>
              <a:rPr lang="en-US" dirty="0" smtClean="0"/>
              <a:t>Interviewed while patient in ICU</a:t>
            </a:r>
          </a:p>
          <a:p>
            <a:pPr lvl="1">
              <a:spcBef>
                <a:spcPts val="0"/>
              </a:spcBef>
              <a:spcAft>
                <a:spcPts val="0"/>
              </a:spcAft>
            </a:pPr>
            <a:r>
              <a:rPr lang="en-US" dirty="0" smtClean="0"/>
              <a:t>Subset 2</a:t>
            </a:r>
            <a:r>
              <a:rPr lang="en-US" baseline="30000" dirty="0" smtClean="0"/>
              <a:t>nd</a:t>
            </a:r>
            <a:r>
              <a:rPr lang="en-US" dirty="0" smtClean="0"/>
              <a:t> interview after hospitalization (n=24)</a:t>
            </a:r>
          </a:p>
          <a:p>
            <a:pPr>
              <a:spcBef>
                <a:spcPts val="1200"/>
              </a:spcBef>
              <a:spcAft>
                <a:spcPts val="0"/>
              </a:spcAft>
            </a:pPr>
            <a:r>
              <a:rPr lang="en-US" dirty="0" smtClean="0"/>
              <a:t>Clinicians who care for ICU patients (n=45)</a:t>
            </a:r>
          </a:p>
          <a:p>
            <a:pPr lvl="1">
              <a:spcBef>
                <a:spcPts val="0"/>
              </a:spcBef>
              <a:spcAft>
                <a:spcPts val="0"/>
              </a:spcAft>
            </a:pPr>
            <a:r>
              <a:rPr lang="en-US" dirty="0" smtClean="0"/>
              <a:t>Doctors, nurses, social workers, chaplains</a:t>
            </a:r>
          </a:p>
          <a:p>
            <a:pPr>
              <a:spcBef>
                <a:spcPts val="1200"/>
              </a:spcBef>
              <a:spcAft>
                <a:spcPts val="0"/>
              </a:spcAft>
            </a:pPr>
            <a:r>
              <a:rPr lang="en-US" dirty="0" smtClean="0"/>
              <a:t>National experts (n=22)</a:t>
            </a:r>
          </a:p>
          <a:p>
            <a:pPr lvl="1">
              <a:spcBef>
                <a:spcPts val="0"/>
              </a:spcBef>
              <a:spcAft>
                <a:spcPts val="0"/>
              </a:spcAft>
            </a:pPr>
            <a:r>
              <a:rPr lang="en-US" dirty="0" smtClean="0"/>
              <a:t>Critical care, palliative care, communication, ethics, decision science, family care, grief</a:t>
            </a:r>
            <a:endParaRPr lang="en-US" dirty="0"/>
          </a:p>
        </p:txBody>
      </p:sp>
    </p:spTree>
    <p:extLst>
      <p:ext uri="{BB962C8B-B14F-4D97-AF65-F5344CB8AC3E}">
        <p14:creationId xmlns:p14="http://schemas.microsoft.com/office/powerpoint/2010/main" val="140273526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Interview Protocol</a:t>
            </a:r>
            <a:endParaRPr lang="en-US" dirty="0"/>
          </a:p>
        </p:txBody>
      </p:sp>
      <p:sp>
        <p:nvSpPr>
          <p:cNvPr id="3" name="Content Placeholder 2"/>
          <p:cNvSpPr>
            <a:spLocks noGrp="1"/>
          </p:cNvSpPr>
          <p:nvPr>
            <p:ph idx="1"/>
          </p:nvPr>
        </p:nvSpPr>
        <p:spPr/>
        <p:txBody>
          <a:bodyPr/>
          <a:lstStyle/>
          <a:p>
            <a:r>
              <a:rPr lang="en-US" dirty="0" smtClean="0"/>
              <a:t>1-hour semi-structured interview</a:t>
            </a:r>
          </a:p>
          <a:p>
            <a:r>
              <a:rPr lang="en-US" dirty="0" smtClean="0"/>
              <a:t>Key domains:</a:t>
            </a:r>
          </a:p>
          <a:p>
            <a:pPr lvl="1"/>
            <a:r>
              <a:rPr lang="en-US" dirty="0" smtClean="0"/>
              <a:t>When to communicate a poor prognosis</a:t>
            </a:r>
          </a:p>
          <a:p>
            <a:pPr lvl="1"/>
            <a:r>
              <a:rPr lang="en-US" dirty="0" smtClean="0"/>
              <a:t>Clear communication of a poor prognosis</a:t>
            </a:r>
          </a:p>
          <a:p>
            <a:pPr lvl="1"/>
            <a:r>
              <a:rPr lang="en-US" dirty="0" smtClean="0"/>
              <a:t>Sensitive communication of a poor prognosis</a:t>
            </a:r>
          </a:p>
          <a:p>
            <a:pPr lvl="1"/>
            <a:r>
              <a:rPr lang="en-US" dirty="0" smtClean="0"/>
              <a:t>Barriers and facilitators</a:t>
            </a:r>
          </a:p>
        </p:txBody>
      </p:sp>
    </p:spTree>
    <p:extLst>
      <p:ext uri="{BB962C8B-B14F-4D97-AF65-F5344CB8AC3E}">
        <p14:creationId xmlns:p14="http://schemas.microsoft.com/office/powerpoint/2010/main" val="133700812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Analysis</a:t>
            </a:r>
            <a:endParaRPr lang="en-US" dirty="0"/>
          </a:p>
        </p:txBody>
      </p:sp>
      <p:sp>
        <p:nvSpPr>
          <p:cNvPr id="3" name="Content Placeholder 2"/>
          <p:cNvSpPr>
            <a:spLocks noGrp="1"/>
          </p:cNvSpPr>
          <p:nvPr>
            <p:ph idx="1"/>
          </p:nvPr>
        </p:nvSpPr>
        <p:spPr/>
        <p:txBody>
          <a:bodyPr/>
          <a:lstStyle/>
          <a:p>
            <a:r>
              <a:rPr lang="en-US" dirty="0" smtClean="0"/>
              <a:t>Qualitative description</a:t>
            </a:r>
          </a:p>
          <a:p>
            <a:r>
              <a:rPr lang="en-US" dirty="0" smtClean="0"/>
              <a:t>Multidisciplinary team iteratively developed coding scheme </a:t>
            </a:r>
          </a:p>
          <a:p>
            <a:r>
              <a:rPr lang="en-US" dirty="0" smtClean="0"/>
              <a:t>Inter-coder reliability: kappa scores 0.7-1.0</a:t>
            </a:r>
          </a:p>
          <a:p>
            <a:pPr lvl="1"/>
            <a:r>
              <a:rPr lang="en-US" dirty="0" smtClean="0"/>
              <a:t>Substantial to almost perfect agreement</a:t>
            </a:r>
          </a:p>
          <a:p>
            <a:r>
              <a:rPr lang="en-US" dirty="0" smtClean="0"/>
              <a:t>Verified findings with by participants </a:t>
            </a:r>
            <a:endParaRPr lang="en-US" dirty="0"/>
          </a:p>
        </p:txBody>
      </p:sp>
    </p:spTree>
    <p:extLst>
      <p:ext uri="{BB962C8B-B14F-4D97-AF65-F5344CB8AC3E}">
        <p14:creationId xmlns:p14="http://schemas.microsoft.com/office/powerpoint/2010/main" val="397412159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Results</a:t>
            </a:r>
            <a:endParaRPr lang="en-US" dirty="0"/>
          </a:p>
        </p:txBody>
      </p:sp>
      <p:sp>
        <p:nvSpPr>
          <p:cNvPr id="3" name="Content Placeholder 2"/>
          <p:cNvSpPr>
            <a:spLocks noGrp="1"/>
          </p:cNvSpPr>
          <p:nvPr>
            <p:ph idx="1"/>
          </p:nvPr>
        </p:nvSpPr>
        <p:spPr/>
        <p:txBody>
          <a:bodyPr/>
          <a:lstStyle/>
          <a:p>
            <a:r>
              <a:rPr lang="en-US" dirty="0" smtClean="0"/>
              <a:t>3 key elements of effective and sensitive communication about prognosis</a:t>
            </a:r>
          </a:p>
          <a:p>
            <a:r>
              <a:rPr lang="en-US" dirty="0" smtClean="0"/>
              <a:t>Endorsed by surrogates, clinicians, experts</a:t>
            </a:r>
          </a:p>
          <a:p>
            <a:pPr marL="0" indent="0" algn="ctr">
              <a:buNone/>
            </a:pPr>
            <a:r>
              <a:rPr lang="en-US" u="sng" dirty="0" smtClean="0"/>
              <a:t>Key Elements</a:t>
            </a:r>
          </a:p>
          <a:p>
            <a:pPr marL="395288" indent="0">
              <a:buNone/>
            </a:pPr>
            <a:r>
              <a:rPr lang="en-US" dirty="0" smtClean="0"/>
              <a:t>1. Early and Iterative Communication</a:t>
            </a:r>
          </a:p>
          <a:p>
            <a:pPr marL="395288" indent="0">
              <a:buNone/>
            </a:pPr>
            <a:r>
              <a:rPr lang="en-US" dirty="0" smtClean="0"/>
              <a:t>2. Honest and Clear Communication</a:t>
            </a:r>
          </a:p>
          <a:p>
            <a:pPr marL="395288" indent="0">
              <a:buNone/>
            </a:pPr>
            <a:r>
              <a:rPr lang="en-US" dirty="0" smtClean="0"/>
              <a:t>3. Importance of Trust and Relationship</a:t>
            </a:r>
            <a:endParaRPr lang="en-US" dirty="0"/>
          </a:p>
        </p:txBody>
      </p:sp>
    </p:spTree>
    <p:extLst>
      <p:ext uri="{BB962C8B-B14F-4D97-AF65-F5344CB8AC3E}">
        <p14:creationId xmlns:p14="http://schemas.microsoft.com/office/powerpoint/2010/main" val="234864114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Custom 2">
      <a:dk1>
        <a:srgbClr val="000000"/>
      </a:dk1>
      <a:lt1>
        <a:srgbClr val="FFFFFF"/>
      </a:lt1>
      <a:dk2>
        <a:srgbClr val="000000"/>
      </a:dk2>
      <a:lt2>
        <a:srgbClr val="808080"/>
      </a:lt2>
      <a:accent1>
        <a:srgbClr val="BBE0E3"/>
      </a:accent1>
      <a:accent2>
        <a:srgbClr val="299999"/>
      </a:accent2>
      <a:accent3>
        <a:srgbClr val="FFFFFF"/>
      </a:accent3>
      <a:accent4>
        <a:srgbClr val="000000"/>
      </a:accent4>
      <a:accent5>
        <a:srgbClr val="C87922"/>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9607</TotalTime>
  <Words>1194</Words>
  <Application>Microsoft Macintosh PowerPoint</Application>
  <PresentationFormat>On-screen Show (4:3)</PresentationFormat>
  <Paragraphs>120</Paragraphs>
  <Slides>22</Slides>
  <Notes>5</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Blank Presentation</vt:lpstr>
      <vt:lpstr>Keys to Communicating about Prognosis in the ICU: A Multicenter Study of Surrogate, Provider, and Expert Perspectives</vt:lpstr>
      <vt:lpstr>Disclosures</vt:lpstr>
      <vt:lpstr>Introduction</vt:lpstr>
      <vt:lpstr>Objectives</vt:lpstr>
      <vt:lpstr>Study Design</vt:lpstr>
      <vt:lpstr>Participants</vt:lpstr>
      <vt:lpstr>Interview Protocol</vt:lpstr>
      <vt:lpstr>Analysis</vt:lpstr>
      <vt:lpstr>Results</vt:lpstr>
      <vt:lpstr>1. Early and Iterative Communication</vt:lpstr>
      <vt:lpstr>Early Communication</vt:lpstr>
      <vt:lpstr>2. Honest and Clear Communication</vt:lpstr>
      <vt:lpstr>Importance of Honest Information</vt:lpstr>
      <vt:lpstr>Addressing the Big Picture</vt:lpstr>
      <vt:lpstr>3. Trust and Relationship</vt:lpstr>
      <vt:lpstr>Caring for Patients and Families</vt:lpstr>
      <vt:lpstr>Inspiring Confidence</vt:lpstr>
      <vt:lpstr>Barriers and Facilitators</vt:lpstr>
      <vt:lpstr>Limitations</vt:lpstr>
      <vt:lpstr>Conclusions</vt:lpstr>
      <vt:lpstr>Implications</vt:lpstr>
      <vt:lpstr>Acknowledgements</vt:lpstr>
    </vt:vector>
  </TitlesOfParts>
  <Company>Wendy Anderson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Studying Doctor-Patient Communication in the Hospital</dc:title>
  <dc:creator>Wendy Anderson</dc:creator>
  <cp:lastModifiedBy>Wendy Anderson</cp:lastModifiedBy>
  <cp:revision>1607</cp:revision>
  <dcterms:created xsi:type="dcterms:W3CDTF">2009-09-08T19:50:18Z</dcterms:created>
  <dcterms:modified xsi:type="dcterms:W3CDTF">2013-03-15T15:21:27Z</dcterms:modified>
</cp:coreProperties>
</file>