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8"/>
  </p:notesMasterIdLst>
  <p:handoutMasterIdLst>
    <p:handoutMasterId r:id="rId119"/>
  </p:handoutMasterIdLst>
  <p:sldIdLst>
    <p:sldId id="535" r:id="rId2"/>
    <p:sldId id="302" r:id="rId3"/>
    <p:sldId id="455" r:id="rId4"/>
    <p:sldId id="516" r:id="rId5"/>
    <p:sldId id="475" r:id="rId6"/>
    <p:sldId id="474" r:id="rId7"/>
    <p:sldId id="497" r:id="rId8"/>
    <p:sldId id="553" r:id="rId9"/>
    <p:sldId id="545" r:id="rId10"/>
    <p:sldId id="292" r:id="rId11"/>
    <p:sldId id="549" r:id="rId12"/>
    <p:sldId id="458" r:id="rId13"/>
    <p:sldId id="523" r:id="rId14"/>
    <p:sldId id="602" r:id="rId15"/>
    <p:sldId id="530" r:id="rId16"/>
    <p:sldId id="479" r:id="rId17"/>
    <p:sldId id="480" r:id="rId18"/>
    <p:sldId id="481" r:id="rId19"/>
    <p:sldId id="478" r:id="rId20"/>
    <p:sldId id="495" r:id="rId21"/>
    <p:sldId id="525" r:id="rId22"/>
    <p:sldId id="494" r:id="rId23"/>
    <p:sldId id="483" r:id="rId24"/>
    <p:sldId id="482" r:id="rId25"/>
    <p:sldId id="552" r:id="rId26"/>
    <p:sldId id="551" r:id="rId27"/>
    <p:sldId id="603" r:id="rId28"/>
    <p:sldId id="485" r:id="rId29"/>
    <p:sldId id="491" r:id="rId30"/>
    <p:sldId id="547" r:id="rId31"/>
    <p:sldId id="344" r:id="rId32"/>
    <p:sldId id="336" r:id="rId33"/>
    <p:sldId id="518" r:id="rId34"/>
    <p:sldId id="331" r:id="rId35"/>
    <p:sldId id="343" r:id="rId36"/>
    <p:sldId id="319" r:id="rId37"/>
    <p:sldId id="323" r:id="rId38"/>
    <p:sldId id="321" r:id="rId39"/>
    <p:sldId id="322" r:id="rId40"/>
    <p:sldId id="346" r:id="rId41"/>
    <p:sldId id="500" r:id="rId42"/>
    <p:sldId id="437" r:id="rId43"/>
    <p:sldId id="438" r:id="rId44"/>
    <p:sldId id="286" r:id="rId45"/>
    <p:sldId id="320" r:id="rId46"/>
    <p:sldId id="268" r:id="rId47"/>
    <p:sldId id="326" r:id="rId48"/>
    <p:sldId id="442" r:id="rId49"/>
    <p:sldId id="327" r:id="rId50"/>
    <p:sldId id="313" r:id="rId51"/>
    <p:sldId id="410" r:id="rId52"/>
    <p:sldId id="399" r:id="rId53"/>
    <p:sldId id="488" r:id="rId54"/>
    <p:sldId id="540" r:id="rId55"/>
    <p:sldId id="558" r:id="rId56"/>
    <p:sldId id="492" r:id="rId57"/>
    <p:sldId id="490" r:id="rId58"/>
    <p:sldId id="505" r:id="rId59"/>
    <p:sldId id="597" r:id="rId60"/>
    <p:sldId id="596" r:id="rId61"/>
    <p:sldId id="542" r:id="rId62"/>
    <p:sldId id="598" r:id="rId63"/>
    <p:sldId id="400" r:id="rId64"/>
    <p:sldId id="541" r:id="rId65"/>
    <p:sldId id="404" r:id="rId66"/>
    <p:sldId id="537" r:id="rId67"/>
    <p:sldId id="538" r:id="rId68"/>
    <p:sldId id="599" r:id="rId69"/>
    <p:sldId id="405" r:id="rId70"/>
    <p:sldId id="595" r:id="rId71"/>
    <p:sldId id="539" r:id="rId72"/>
    <p:sldId id="416" r:id="rId73"/>
    <p:sldId id="526" r:id="rId74"/>
    <p:sldId id="600" r:id="rId75"/>
    <p:sldId id="374" r:id="rId76"/>
    <p:sldId id="376" r:id="rId77"/>
    <p:sldId id="377" r:id="rId78"/>
    <p:sldId id="407" r:id="rId79"/>
    <p:sldId id="473" r:id="rId80"/>
    <p:sldId id="408" r:id="rId81"/>
    <p:sldId id="508" r:id="rId82"/>
    <p:sldId id="601" r:id="rId83"/>
    <p:sldId id="277" r:id="rId84"/>
    <p:sldId id="560" r:id="rId85"/>
    <p:sldId id="561" r:id="rId86"/>
    <p:sldId id="562" r:id="rId87"/>
    <p:sldId id="592" r:id="rId88"/>
    <p:sldId id="563" r:id="rId89"/>
    <p:sldId id="564" r:id="rId90"/>
    <p:sldId id="565" r:id="rId91"/>
    <p:sldId id="566" r:id="rId92"/>
    <p:sldId id="567" r:id="rId93"/>
    <p:sldId id="568"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3" r:id="rId109"/>
    <p:sldId id="584" r:id="rId110"/>
    <p:sldId id="585" r:id="rId111"/>
    <p:sldId id="586" r:id="rId112"/>
    <p:sldId id="587" r:id="rId113"/>
    <p:sldId id="588" r:id="rId114"/>
    <p:sldId id="589" r:id="rId115"/>
    <p:sldId id="590" r:id="rId116"/>
    <p:sldId id="591" r:id="rId11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347" clrIdx="0"/>
  <p:cmAuthor id="7" name="Martin, Jeff" initials="MJ" lastIdx="3" clrIdx="7"/>
  <p:cmAuthor id="1" name="jmartin" initials="" lastIdx="87" clrIdx="1"/>
  <p:cmAuthor id="8" name="Schwartz, Ann" initials="SA" lastIdx="127" clrIdx="8"/>
  <p:cmAuthor id="2" name="ASchwartz" initials="" lastIdx="5" clrIdx="2"/>
  <p:cmAuthor id="9" name="Ann Schwartz" initials="AS" lastIdx="43" clrIdx="9"/>
  <p:cmAuthor id="3" name="Ann Schwartz" initials="" lastIdx="8" clrIdx="3"/>
  <p:cmAuthor id="10" name="Jeffrey Martin" initials="JM" lastIdx="1" clrIdx="10">
    <p:extLst>
      <p:ext uri="{19B8F6BF-5375-455C-9EA6-DF929625EA0E}">
        <p15:presenceInfo xmlns:p15="http://schemas.microsoft.com/office/powerpoint/2012/main" userId="Jeffrey Martin" providerId="None"/>
      </p:ext>
    </p:extLst>
  </p:cmAuthor>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3159" autoAdjust="0"/>
  </p:normalViewPr>
  <p:slideViewPr>
    <p:cSldViewPr>
      <p:cViewPr varScale="1">
        <p:scale>
          <a:sx n="71" d="100"/>
          <a:sy n="71" d="100"/>
        </p:scale>
        <p:origin x="1272" y="5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5604"/>
    </p:cViewPr>
  </p:sorterViewPr>
  <p:notesViewPr>
    <p:cSldViewPr>
      <p:cViewPr>
        <p:scale>
          <a:sx n="100" d="100"/>
          <a:sy n="100" d="100"/>
        </p:scale>
        <p:origin x="-792" y="302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50.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extLst>
            <c:ext xmlns:c16="http://schemas.microsoft.com/office/drawing/2014/chart" uri="{C3380CC4-5D6E-409C-BE32-E72D297353CC}">
              <c16:uniqueId val="{00000000-A147-4551-86BF-96643056F94C}"/>
            </c:ext>
          </c:extLst>
        </c:ser>
        <c:dLbls>
          <c:showLegendKey val="0"/>
          <c:showVal val="0"/>
          <c:showCatName val="0"/>
          <c:showSerName val="0"/>
          <c:showPercent val="0"/>
          <c:showBubbleSize val="0"/>
        </c:dLbls>
        <c:smooth val="0"/>
        <c:axId val="291158744"/>
        <c:axId val="291156784"/>
      </c:lineChart>
      <c:catAx>
        <c:axId val="291158744"/>
        <c:scaling>
          <c:orientation val="minMax"/>
        </c:scaling>
        <c:delete val="0"/>
        <c:axPos val="b"/>
        <c:numFmt formatCode="General" sourceLinked="1"/>
        <c:majorTickMark val="out"/>
        <c:minorTickMark val="none"/>
        <c:tickLblPos val="nextTo"/>
        <c:crossAx val="291156784"/>
        <c:crosses val="autoZero"/>
        <c:auto val="1"/>
        <c:lblAlgn val="ctr"/>
        <c:lblOffset val="100"/>
        <c:tickLblSkip val="10"/>
        <c:noMultiLvlLbl val="0"/>
      </c:catAx>
      <c:valAx>
        <c:axId val="291156784"/>
        <c:scaling>
          <c:orientation val="minMax"/>
          <c:max val="1"/>
        </c:scaling>
        <c:delete val="0"/>
        <c:axPos val="l"/>
        <c:title>
          <c:tx>
            <c:rich>
              <a:bodyPr/>
              <a:lstStyle/>
              <a:p>
                <a:pPr>
                  <a:defRPr/>
                </a:pPr>
                <a:r>
                  <a:rPr lang="en-US" dirty="0"/>
                  <a:t>Cumulative mortality</a:t>
                </a:r>
              </a:p>
            </c:rich>
          </c:tx>
          <c:overlay val="0"/>
        </c:title>
        <c:numFmt formatCode="General" sourceLinked="1"/>
        <c:majorTickMark val="out"/>
        <c:minorTickMark val="none"/>
        <c:tickLblPos val="nextTo"/>
        <c:crossAx val="2911587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extLst>
            <c:ext xmlns:c16="http://schemas.microsoft.com/office/drawing/2014/chart" uri="{C3380CC4-5D6E-409C-BE32-E72D297353CC}">
              <c16:uniqueId val="{00000000-A560-4F2F-A579-A05399A87587}"/>
            </c:ext>
          </c:extLst>
        </c:ser>
        <c:dLbls>
          <c:showLegendKey val="0"/>
          <c:showVal val="0"/>
          <c:showCatName val="0"/>
          <c:showSerName val="0"/>
          <c:showPercent val="0"/>
          <c:showBubbleSize val="0"/>
        </c:dLbls>
        <c:smooth val="0"/>
        <c:axId val="291154824"/>
        <c:axId val="291157960"/>
      </c:lineChart>
      <c:catAx>
        <c:axId val="291154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157960"/>
        <c:crosses val="autoZero"/>
        <c:auto val="1"/>
        <c:lblAlgn val="ctr"/>
        <c:lblOffset val="100"/>
        <c:tickLblSkip val="10"/>
        <c:tickMarkSkip val="10"/>
        <c:noMultiLvlLbl val="0"/>
      </c:catAx>
      <c:valAx>
        <c:axId val="291157960"/>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surviving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15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t>Cumulative</a:t>
          </a:r>
          <a:r>
            <a:rPr lang="en-US" sz="1300" dirty="0"/>
            <a:t> </a:t>
          </a:r>
          <a:r>
            <a:rPr lang="en-US" sz="2400" dirty="0"/>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solidFill>
                <a:srgbClr val="FF0000"/>
              </a:solidFill>
            </a:rPr>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t>  </a:t>
          </a:r>
          <a:r>
            <a:rPr lang="en-US" dirty="0">
              <a:solidFill>
                <a:srgbClr val="FF0000"/>
              </a:solidFill>
            </a:rPr>
            <a:t>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t>
          </a:r>
          <a:r>
            <a:rPr lang="en-US" dirty="0">
              <a:solidFill>
                <a:srgbClr val="FF0000"/>
              </a:solidFill>
            </a:rPr>
            <a:t>Average incidence rate</a:t>
          </a:r>
        </a:p>
        <a:p>
          <a:pPr algn="l"/>
          <a:r>
            <a:rPr lang="en-US" dirty="0">
              <a:solidFill>
                <a:srgbClr val="FF0000"/>
              </a:solidFill>
            </a:rPr>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custScaleX="107316">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565A6930-58F7-4F51-B45C-7B887C8BB751}" type="presOf" srcId="{14534D70-A313-48E0-993E-9BF99A4751E1}" destId="{95715B06-0210-4761-BDAC-9EB7095DC8B1}" srcOrd="1" destOrd="0" presId="urn:microsoft.com/office/officeart/2005/8/layout/orgChart1"/>
    <dgm:cxn modelId="{EF86C935-7DA9-41C1-A966-E9AE35C2CEC3}" type="presOf" srcId="{27B1691D-36CB-45F3-ABE6-9282F3F8D3FB}" destId="{C5E65C88-E3FF-42DE-A60E-8F77415A70D0}"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7DBC4D45-ED45-4340-95CE-811C8951D445}" type="presOf" srcId="{1554F028-DB5F-432C-9B50-69F58D98F06D}" destId="{F18612F7-9F80-4BAF-836A-8CE26497C6F0}"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1DFF7367-5260-4026-AA95-7DD619513E74}" type="presOf" srcId="{2BCCA590-A21E-4E1C-B4B7-5536B4F71719}" destId="{0029E3B9-C8AA-41EA-A11C-97443A267FA8}" srcOrd="1"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FC25024E-C4F7-4E72-813F-14D174818234}" type="presOf" srcId="{61ED6F64-1037-41AA-99CB-0FD1CE5C42CA}" destId="{BC295BA2-0479-4757-8A7E-FA48C65BD863}" srcOrd="1"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316D4C54-3EAC-43F4-9242-60B9B348ACD9}" type="presOf" srcId="{61ED6F64-1037-41AA-99CB-0FD1CE5C42CA}" destId="{C7225B67-C8E8-47E1-A344-FF9C485061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CD89F581-1EA8-4E06-81FD-A99334783AB7}" type="presOf" srcId="{06C2A45B-B1B3-40B3-8951-FB5B1CF82137}" destId="{E3787CC8-CF0F-442B-A518-2185CBC70DD0}" srcOrd="0" destOrd="0" presId="urn:microsoft.com/office/officeart/2005/8/layout/orgChart1"/>
    <dgm:cxn modelId="{D3002C87-1EE8-45EB-A46B-77D4AE1B9785}" type="presOf" srcId="{0B6AB93F-CC09-4216-BD7B-C4881C39C942}" destId="{2FFD1C5D-5DCC-475F-AACB-5C9E428978FF}" srcOrd="0"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636C078E-1B71-4883-8ED5-ED7D524BE729}" srcId="{2AF65186-30D4-4803-ACB9-BC2284D25B3D}" destId="{864A8C28-09B8-481B-8BF9-255473397F75}" srcOrd="0" destOrd="0" parTransId="{3BAA9B65-7C6D-4488-96B7-B397BA372791}" sibTransId="{2D9E2C27-5629-4223-A5F9-A3AD35FB9735}"/>
    <dgm:cxn modelId="{0C299C8F-9986-4F65-ADA6-EDDC29D8C6D5}" type="presOf" srcId="{2AF65186-30D4-4803-ACB9-BC2284D25B3D}" destId="{0D9F4134-8C37-4D99-ACF9-C78485FA80EA}"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CB270DCB-43D0-4A71-A16A-6D9E645E0ADD}" type="presOf" srcId="{2C46FE8C-A3BF-49AE-AA93-EF9213CA7555}" destId="{418912AB-6FED-4B26-9BE6-8844E6C06A38}"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4481BCF4-56D1-4C5C-8372-0385AB2D4D6C}" type="presOf" srcId="{2BCCA590-A21E-4E1C-B4B7-5536B4F71719}" destId="{5C72C958-63D5-44CB-85BA-4B182A1B5398}"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a:solidFill>
                <a:srgbClr val="FF0000"/>
              </a:solidFill>
            </a:rPr>
            <a:t>Cumulative</a:t>
          </a:r>
          <a:r>
            <a:rPr lang="en-US" sz="1300" b="1" dirty="0">
              <a:solidFill>
                <a:srgbClr val="FF0000"/>
              </a:solidFill>
            </a:rPr>
            <a:t> </a:t>
          </a:r>
          <a:r>
            <a:rPr lang="en-US" sz="2400" b="1" dirty="0">
              <a:solidFill>
                <a:srgbClr val="FF0000"/>
              </a:solidFill>
            </a:rPr>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a:solidFill>
                <a:srgbClr val="FF0000"/>
              </a:solidFill>
            </a:rPr>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solidFill>
                <a:schemeClr val="tx1"/>
              </a:solidFill>
            </a:rPr>
            <a:t>  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solidFill>
                <a:schemeClr val="tx1"/>
              </a:solidFill>
            </a:rPr>
            <a:t>  Average incidence rate</a:t>
          </a:r>
        </a:p>
        <a:p>
          <a:pPr algn="l"/>
          <a:r>
            <a:rPr lang="en-US" dirty="0">
              <a:solidFill>
                <a:schemeClr val="tx1"/>
              </a:solidFill>
            </a:rPr>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17303F01-D654-4B1C-B023-EBBD2808D792}" type="presOf" srcId="{0B6AB93F-CC09-4216-BD7B-C4881C39C942}" destId="{2FFD1C5D-5DCC-475F-AACB-5C9E428978FF}"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5C2F9F24-BFE8-4C92-ABCC-84BDB8AC9564}" type="presOf" srcId="{27B1691D-36CB-45F3-ABE6-9282F3F8D3FB}" destId="{C5E65C88-E3FF-42DE-A60E-8F77415A70D0}"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41707D69-CBB5-4907-A48C-FA87D8F209E8}" type="presOf" srcId="{F15030C9-44BF-4FFD-9624-F98E70BC1861}" destId="{31A00046-87FB-4D8E-9926-34D9053AB534}"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1F345D55-2A3E-44AA-B659-7BA237CAAFBA}" type="presOf" srcId="{440E62FC-F87B-4234-A595-69BE92522468}" destId="{A5CC26DD-5B3E-4647-8F89-280D8BB1D9DC}" srcOrd="0" destOrd="0" presId="urn:microsoft.com/office/officeart/2005/8/layout/orgChart1"/>
    <dgm:cxn modelId="{4E827276-0BCD-41FC-BC2C-B1B2BA116DDB}" type="presOf" srcId="{E8382416-C2D9-4059-91FA-437F691B39FC}" destId="{097246D9-A227-498F-B17E-D485DEAE4B7A}"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A843DA83-66D4-4132-96D3-69BE9B09D8CB}" type="presOf" srcId="{06C2A45B-B1B3-40B3-8951-FB5B1CF82137}" destId="{4B949F94-D91F-4583-8B44-EEC72CCAD2BB}" srcOrd="1"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636C078E-1B71-4883-8ED5-ED7D524BE729}" srcId="{2AF65186-30D4-4803-ACB9-BC2284D25B3D}" destId="{864A8C28-09B8-481B-8BF9-255473397F75}" srcOrd="0" destOrd="0" parTransId="{3BAA9B65-7C6D-4488-96B7-B397BA372791}" sibTransId="{2D9E2C27-5629-4223-A5F9-A3AD35FB9735}"/>
    <dgm:cxn modelId="{CD2C4C8E-DB22-491A-AC16-9FB29B7EBAE1}" type="presOf" srcId="{2AF65186-30D4-4803-ACB9-BC2284D25B3D}" destId="{05034F84-9D62-4471-8B5D-C7888EDD46EA}"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F5B963B0-77BC-4F94-A928-5C3B90B46F9E}" type="presOf" srcId="{690B377E-54EB-426E-99F0-687C4D4C1F1F}" destId="{3632C5A1-9B48-4C2F-B8DD-5E8A5A817E07}" srcOrd="1"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A3BD4ED6-AF7C-4D28-A6D1-A88268FF6EF1}" type="presOf" srcId="{D43DF74B-DE34-4A39-8393-CFA044E97EC7}" destId="{5FFECCD6-3878-4991-ABE3-D522F3523DCA}" srcOrd="0" destOrd="0" presId="urn:microsoft.com/office/officeart/2005/8/layout/orgChart1"/>
    <dgm:cxn modelId="{0DA59EDB-1D6E-486B-B9E0-7AB904B5FB00}" type="presOf" srcId="{1554F028-DB5F-432C-9B50-69F58D98F06D}" destId="{F18612F7-9F80-4BAF-836A-8CE26497C6F0}" srcOrd="1"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64581AF6-BDCD-4CD8-8EAC-0C61B9379F1A}" type="presOf" srcId="{843E8F54-D63B-43E9-A4A5-DCEB20B15315}" destId="{E9F51E55-FF7F-4528-A4FD-4DD117ECB2F1}"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t>Cumulative</a:t>
          </a:r>
          <a:r>
            <a:rPr lang="en-US" sz="1300" dirty="0"/>
            <a:t> </a:t>
          </a:r>
          <a:r>
            <a:rPr lang="en-US" sz="2400" dirty="0"/>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t>  </a:t>
          </a:r>
          <a:r>
            <a:rPr lang="en-US" dirty="0">
              <a:solidFill>
                <a:srgbClr val="FF0000"/>
              </a:solidFill>
            </a:rPr>
            <a:t>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Average incidence rate</a:t>
          </a:r>
        </a:p>
        <a:p>
          <a:pPr algn="l"/>
          <a:r>
            <a:rPr lang="en-US" dirty="0"/>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D3745A02-AC8E-423C-9AB4-4730B8E5A8EB}" type="presOf" srcId="{440E62FC-F87B-4234-A595-69BE92522468}" destId="{A5CC26DD-5B3E-4647-8F89-280D8BB1D9DC}" srcOrd="0" destOrd="0" presId="urn:microsoft.com/office/officeart/2005/8/layout/orgChart1"/>
    <dgm:cxn modelId="{F6911B03-1331-451A-8082-D339FE28973A}" type="presOf" srcId="{E8382416-C2D9-4059-91FA-437F691B39FC}" destId="{097246D9-A227-498F-B17E-D485DEAE4B7A}" srcOrd="0" destOrd="0" presId="urn:microsoft.com/office/officeart/2005/8/layout/orgChart1"/>
    <dgm:cxn modelId="{D29E8706-5C9F-4E73-9797-1604EFC31397}" type="presOf" srcId="{0B6AB93F-CC09-4216-BD7B-C4881C39C942}" destId="{2FFD1C5D-5DCC-475F-AACB-5C9E428978FF}"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F6E34013-4F14-4632-8750-6B8E0C814AEE}" type="presOf" srcId="{864A8C28-09B8-481B-8BF9-255473397F75}" destId="{FCB987E9-89EA-4137-838A-EC9D76633379}" srcOrd="1" destOrd="0" presId="urn:microsoft.com/office/officeart/2005/8/layout/orgChart1"/>
    <dgm:cxn modelId="{23881715-DCD7-4E62-88E1-9759909D7C12}" type="presOf" srcId="{690B377E-54EB-426E-99F0-687C4D4C1F1F}" destId="{8655159E-0738-41B1-AE7A-C0C5F763F4A7}" srcOrd="0" destOrd="0" presId="urn:microsoft.com/office/officeart/2005/8/layout/orgChart1"/>
    <dgm:cxn modelId="{80FA7B19-9076-46D1-A196-7D76D02687D2}" type="presOf" srcId="{14534D70-A313-48E0-993E-9BF99A4751E1}" destId="{95715B06-0210-4761-BDAC-9EB7095DC8B1}" srcOrd="1" destOrd="0" presId="urn:microsoft.com/office/officeart/2005/8/layout/orgChart1"/>
    <dgm:cxn modelId="{CFC0411F-C3A0-474C-AF34-F637F2BFCCE4}" type="presOf" srcId="{D43DF74B-DE34-4A39-8393-CFA044E97EC7}" destId="{5FFECCD6-3878-4991-ABE3-D522F3523DCA}"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AB677D26-B745-47CD-954D-116BAD6FD316}" type="presOf" srcId="{2BCCA590-A21E-4E1C-B4B7-5536B4F71719}" destId="{0029E3B9-C8AA-41EA-A11C-97443A267FA8}" srcOrd="1" destOrd="0" presId="urn:microsoft.com/office/officeart/2005/8/layout/orgChart1"/>
    <dgm:cxn modelId="{5642372E-BBF1-41C0-B4B3-479D0C8B2F64}" type="presOf" srcId="{F15030C9-44BF-4FFD-9624-F98E70BC1861}" destId="{31A00046-87FB-4D8E-9926-34D9053AB534}" srcOrd="0" destOrd="0" presId="urn:microsoft.com/office/officeart/2005/8/layout/orgChart1"/>
    <dgm:cxn modelId="{4BBE3A30-DCDD-4609-AEC9-72170871E692}" type="presOf" srcId="{864A8C28-09B8-481B-8BF9-255473397F75}" destId="{3C272F1B-3561-416A-B664-6CCA419912BC}" srcOrd="0" destOrd="0" presId="urn:microsoft.com/office/officeart/2005/8/layout/orgChart1"/>
    <dgm:cxn modelId="{40D23C3E-BF15-4081-A411-0A2A775A585B}" type="presOf" srcId="{1554F028-DB5F-432C-9B50-69F58D98F06D}" destId="{F18612F7-9F80-4BAF-836A-8CE26497C6F0}" srcOrd="1" destOrd="0" presId="urn:microsoft.com/office/officeart/2005/8/layout/orgChart1"/>
    <dgm:cxn modelId="{31A84342-EFC7-444B-AD27-AD5D130DFA7A}" type="presOf" srcId="{06C2A45B-B1B3-40B3-8951-FB5B1CF82137}" destId="{E3787CC8-CF0F-442B-A518-2185CBC70DD0}"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17F1BD52-3AF3-424A-B75C-08EAFDB7C06A}" srcId="{2C46FE8C-A3BF-49AE-AA93-EF9213CA7555}" destId="{2AF65186-30D4-4803-ACB9-BC2284D25B3D}" srcOrd="1" destOrd="0" parTransId="{D43DF74B-DE34-4A39-8393-CFA044E97EC7}" sibTransId="{F83005D6-6F72-44DD-8AF7-4AC790629926}"/>
    <dgm:cxn modelId="{5D62A375-D1B5-4DF6-ADFE-70C3357A06C2}" type="presOf" srcId="{2C46FE8C-A3BF-49AE-AA93-EF9213CA7555}" destId="{418912AB-6FED-4B26-9BE6-8844E6C06A38}" srcOrd="0" destOrd="0" presId="urn:microsoft.com/office/officeart/2005/8/layout/orgChart1"/>
    <dgm:cxn modelId="{A9596357-47A8-4AB7-8518-9F4788BDDEA6}" type="presOf" srcId="{843E8F54-D63B-43E9-A4A5-DCEB20B15315}" destId="{E9F51E55-FF7F-4528-A4FD-4DD117ECB2F1}" srcOrd="0" destOrd="0" presId="urn:microsoft.com/office/officeart/2005/8/layout/orgChart1"/>
    <dgm:cxn modelId="{328A2E58-BFEF-4379-B296-69B7A993BA7A}" type="presOf" srcId="{06C2A45B-B1B3-40B3-8951-FB5B1CF82137}" destId="{4B949F94-D91F-4583-8B44-EEC72CCAD2BB}" srcOrd="1" destOrd="0" presId="urn:microsoft.com/office/officeart/2005/8/layout/orgChart1"/>
    <dgm:cxn modelId="{B28F3E7D-33E0-45FD-9195-58013E17ECDC}" type="presOf" srcId="{1554F028-DB5F-432C-9B50-69F58D98F06D}" destId="{32F2B371-0E68-46C4-99E1-8950E0AA59F3}"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D5211785-BE4B-4C23-AE9E-170497D3FCE4}" type="presOf" srcId="{3BAA9B65-7C6D-4488-96B7-B397BA372791}" destId="{CAF06C15-1277-4981-8E5C-97F5864241B7}" srcOrd="0" destOrd="0" presId="urn:microsoft.com/office/officeart/2005/8/layout/orgChart1"/>
    <dgm:cxn modelId="{7D441D89-0CB5-44F6-BE62-6C490535ECAC}" type="presOf" srcId="{61ED6F64-1037-41AA-99CB-0FD1CE5C42CA}" destId="{C7225B67-C8E8-47E1-A344-FF9C485061D0}"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52B84D8D-707B-4055-9BAF-2082AFE9C697}"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81D36790-AE5D-4758-B6D8-C4154C12AC15}" type="presOf" srcId="{27B1691D-36CB-45F3-ABE6-9282F3F8D3FB}" destId="{C5E65C88-E3FF-42DE-A60E-8F77415A70D0}" srcOrd="0" destOrd="0" presId="urn:microsoft.com/office/officeart/2005/8/layout/orgChart1"/>
    <dgm:cxn modelId="{01AC6092-A26F-4728-B55A-F3A722A9EC4E}" type="presOf" srcId="{690B377E-54EB-426E-99F0-687C4D4C1F1F}" destId="{3632C5A1-9B48-4C2F-B8DD-5E8A5A817E07}" srcOrd="1" destOrd="0" presId="urn:microsoft.com/office/officeart/2005/8/layout/orgChart1"/>
    <dgm:cxn modelId="{70C68899-5086-4EAB-B90B-6660478F174A}" type="presOf" srcId="{14534D70-A313-48E0-993E-9BF99A4751E1}" destId="{C69C8D37-FE2E-479A-A600-591C22E74617}" srcOrd="0" destOrd="0" presId="urn:microsoft.com/office/officeart/2005/8/layout/orgChart1"/>
    <dgm:cxn modelId="{792A4FA1-F47B-44AF-BAC7-262363CBB1D9}" type="presOf" srcId="{C8F96092-F1D6-4C35-89DB-E3BA9356AF38}" destId="{DB702D74-9704-4813-96A1-1E1622EDBAEE}" srcOrd="0" destOrd="0" presId="urn:microsoft.com/office/officeart/2005/8/layout/orgChart1"/>
    <dgm:cxn modelId="{D09E37AF-2B1F-4DF7-BE51-8E9CDA8FEDBD}" type="presOf" srcId="{2AF65186-30D4-4803-ACB9-BC2284D25B3D}" destId="{05034F84-9D62-4471-8B5D-C7888EDD46EA}"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0ACB4BD1-0492-4DA2-A5E9-EE57CCC4797C}" type="presOf" srcId="{2BCCA590-A21E-4E1C-B4B7-5536B4F71719}" destId="{5C72C958-63D5-44CB-85BA-4B182A1B5398}" srcOrd="0" destOrd="0" presId="urn:microsoft.com/office/officeart/2005/8/layout/orgChart1"/>
    <dgm:cxn modelId="{FBB9BCDE-3CE8-4ECA-B05F-0319BFAEDC43}" type="presOf" srcId="{2AF65186-30D4-4803-ACB9-BC2284D25B3D}" destId="{0D9F4134-8C37-4D99-ACF9-C78485FA80EA}" srcOrd="0" destOrd="0" presId="urn:microsoft.com/office/officeart/2005/8/layout/orgChart1"/>
    <dgm:cxn modelId="{940F3FE3-780B-4AB1-8F75-1BD3529F24BB}" type="presOf" srcId="{2C46FE8C-A3BF-49AE-AA93-EF9213CA7555}" destId="{509DC3CD-47FA-4517-9131-7C493EC2D145}"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985CC188-C595-41F4-8FA3-3D2861917C5D}" type="presParOf" srcId="{DB702D74-9704-4813-96A1-1E1622EDBAEE}" destId="{A5553F94-5CE1-40C9-9676-2711A675CD77}" srcOrd="0" destOrd="0" presId="urn:microsoft.com/office/officeart/2005/8/layout/orgChart1"/>
    <dgm:cxn modelId="{954C073A-AB44-401F-91AC-7EDAFF01BFDC}" type="presParOf" srcId="{A5553F94-5CE1-40C9-9676-2711A675CD77}" destId="{77C5A94E-F585-4A43-88BA-CDC7968B7BDD}" srcOrd="0" destOrd="0" presId="urn:microsoft.com/office/officeart/2005/8/layout/orgChart1"/>
    <dgm:cxn modelId="{699EDD2C-9945-4DAD-9B2C-8AF38D3CF335}" type="presParOf" srcId="{77C5A94E-F585-4A43-88BA-CDC7968B7BDD}" destId="{418912AB-6FED-4B26-9BE6-8844E6C06A38}" srcOrd="0" destOrd="0" presId="urn:microsoft.com/office/officeart/2005/8/layout/orgChart1"/>
    <dgm:cxn modelId="{C31DB6CD-5082-4B94-A4EE-DE3FC82C90B1}" type="presParOf" srcId="{77C5A94E-F585-4A43-88BA-CDC7968B7BDD}" destId="{509DC3CD-47FA-4517-9131-7C493EC2D145}" srcOrd="1" destOrd="0" presId="urn:microsoft.com/office/officeart/2005/8/layout/orgChart1"/>
    <dgm:cxn modelId="{0BED17EA-624F-4FFB-A1FD-762FF577F827}" type="presParOf" srcId="{A5553F94-5CE1-40C9-9676-2711A675CD77}" destId="{4265A543-DEB2-4FA7-98F2-452B8165D146}" srcOrd="1" destOrd="0" presId="urn:microsoft.com/office/officeart/2005/8/layout/orgChart1"/>
    <dgm:cxn modelId="{81C8E875-83E5-4E5E-8ACE-77873D1A6EF8}" type="presParOf" srcId="{4265A543-DEB2-4FA7-98F2-452B8165D146}" destId="{A5CC26DD-5B3E-4647-8F89-280D8BB1D9DC}" srcOrd="0" destOrd="0" presId="urn:microsoft.com/office/officeart/2005/8/layout/orgChart1"/>
    <dgm:cxn modelId="{E0298952-2FA4-49CC-85D3-0B381CE09A99}" type="presParOf" srcId="{4265A543-DEB2-4FA7-98F2-452B8165D146}" destId="{2AB2BFEF-DF27-419F-992D-44AD764385E4}" srcOrd="1" destOrd="0" presId="urn:microsoft.com/office/officeart/2005/8/layout/orgChart1"/>
    <dgm:cxn modelId="{FDD60518-F35D-4755-9FAE-888444C57AEF}" type="presParOf" srcId="{2AB2BFEF-DF27-419F-992D-44AD764385E4}" destId="{51DD09DB-D854-4CD1-8C5D-E975CF1AAB41}" srcOrd="0" destOrd="0" presId="urn:microsoft.com/office/officeart/2005/8/layout/orgChart1"/>
    <dgm:cxn modelId="{6C12277A-03F0-45E0-836F-C9BF1C8D8CDE}" type="presParOf" srcId="{51DD09DB-D854-4CD1-8C5D-E975CF1AAB41}" destId="{C69C8D37-FE2E-479A-A600-591C22E74617}" srcOrd="0" destOrd="0" presId="urn:microsoft.com/office/officeart/2005/8/layout/orgChart1"/>
    <dgm:cxn modelId="{B3546360-5EDA-4C72-A1B1-ED5B3831DFB1}" type="presParOf" srcId="{51DD09DB-D854-4CD1-8C5D-E975CF1AAB41}" destId="{95715B06-0210-4761-BDAC-9EB7095DC8B1}" srcOrd="1" destOrd="0" presId="urn:microsoft.com/office/officeart/2005/8/layout/orgChart1"/>
    <dgm:cxn modelId="{008C9033-0AA0-471F-AF5D-8BAEC4C73297}" type="presParOf" srcId="{2AB2BFEF-DF27-419F-992D-44AD764385E4}" destId="{6AD9E646-C039-42A3-9E6C-BB0B6A755D6E}" srcOrd="1" destOrd="0" presId="urn:microsoft.com/office/officeart/2005/8/layout/orgChart1"/>
    <dgm:cxn modelId="{38C37401-E0BF-48EA-A925-AAE083B613F5}" type="presParOf" srcId="{6AD9E646-C039-42A3-9E6C-BB0B6A755D6E}" destId="{31A00046-87FB-4D8E-9926-34D9053AB534}" srcOrd="0" destOrd="0" presId="urn:microsoft.com/office/officeart/2005/8/layout/orgChart1"/>
    <dgm:cxn modelId="{B61BB9EF-9474-43F1-BD02-B4D84CB711AB}" type="presParOf" srcId="{6AD9E646-C039-42A3-9E6C-BB0B6A755D6E}" destId="{BA04580C-1279-430A-93EA-23E2BD8BDFE3}" srcOrd="1" destOrd="0" presId="urn:microsoft.com/office/officeart/2005/8/layout/orgChart1"/>
    <dgm:cxn modelId="{38BED973-854A-447F-B425-F965670BCA3B}" type="presParOf" srcId="{BA04580C-1279-430A-93EA-23E2BD8BDFE3}" destId="{0E46BCD0-EFF3-4928-BED7-14006C647EDF}" srcOrd="0" destOrd="0" presId="urn:microsoft.com/office/officeart/2005/8/layout/orgChart1"/>
    <dgm:cxn modelId="{C8C22AFA-B21B-4370-9320-38E0BBA66051}" type="presParOf" srcId="{0E46BCD0-EFF3-4928-BED7-14006C647EDF}" destId="{5C72C958-63D5-44CB-85BA-4B182A1B5398}" srcOrd="0" destOrd="0" presId="urn:microsoft.com/office/officeart/2005/8/layout/orgChart1"/>
    <dgm:cxn modelId="{0F22DF5D-5EB7-4045-ADCC-1192A59FCC8E}" type="presParOf" srcId="{0E46BCD0-EFF3-4928-BED7-14006C647EDF}" destId="{0029E3B9-C8AA-41EA-A11C-97443A267FA8}" srcOrd="1" destOrd="0" presId="urn:microsoft.com/office/officeart/2005/8/layout/orgChart1"/>
    <dgm:cxn modelId="{5973FAE3-9AC6-457C-8BB9-4AE10481C184}" type="presParOf" srcId="{BA04580C-1279-430A-93EA-23E2BD8BDFE3}" destId="{E129657F-0E29-4D4A-A5C6-9851F0406B2B}" srcOrd="1" destOrd="0" presId="urn:microsoft.com/office/officeart/2005/8/layout/orgChart1"/>
    <dgm:cxn modelId="{B3627D42-31F4-4495-9EA5-583EB86FD117}" type="presParOf" srcId="{BA04580C-1279-430A-93EA-23E2BD8BDFE3}" destId="{B128A5ED-5829-4ED1-8803-537DBB0D2D3C}" srcOrd="2" destOrd="0" presId="urn:microsoft.com/office/officeart/2005/8/layout/orgChart1"/>
    <dgm:cxn modelId="{CB4DA254-F35C-415D-806B-564C7C2F16DD}" type="presParOf" srcId="{6AD9E646-C039-42A3-9E6C-BB0B6A755D6E}" destId="{097246D9-A227-498F-B17E-D485DEAE4B7A}" srcOrd="2" destOrd="0" presId="urn:microsoft.com/office/officeart/2005/8/layout/orgChart1"/>
    <dgm:cxn modelId="{E0722390-14E1-413A-BE6C-D4F271599F09}" type="presParOf" srcId="{6AD9E646-C039-42A3-9E6C-BB0B6A755D6E}" destId="{700B3B65-2D19-43B7-A8CD-3C210D2F33FE}" srcOrd="3" destOrd="0" presId="urn:microsoft.com/office/officeart/2005/8/layout/orgChart1"/>
    <dgm:cxn modelId="{18820A18-B7C5-4B87-B808-E899D63C7019}" type="presParOf" srcId="{700B3B65-2D19-43B7-A8CD-3C210D2F33FE}" destId="{3DC1410D-0E7C-4696-BFDE-FE451ACE3943}" srcOrd="0" destOrd="0" presId="urn:microsoft.com/office/officeart/2005/8/layout/orgChart1"/>
    <dgm:cxn modelId="{358CC944-31E0-4A3F-BC3C-9EE14A68278F}" type="presParOf" srcId="{3DC1410D-0E7C-4696-BFDE-FE451ACE3943}" destId="{C7225B67-C8E8-47E1-A344-FF9C485061D0}" srcOrd="0" destOrd="0" presId="urn:microsoft.com/office/officeart/2005/8/layout/orgChart1"/>
    <dgm:cxn modelId="{EF1456FE-9D71-4D75-8D0B-F0E10607A8BD}" type="presParOf" srcId="{3DC1410D-0E7C-4696-BFDE-FE451ACE3943}" destId="{BC295BA2-0479-4757-8A7E-FA48C65BD863}" srcOrd="1" destOrd="0" presId="urn:microsoft.com/office/officeart/2005/8/layout/orgChart1"/>
    <dgm:cxn modelId="{A446F68C-FB0C-4066-8793-B21C00F263AD}" type="presParOf" srcId="{700B3B65-2D19-43B7-A8CD-3C210D2F33FE}" destId="{42E66376-BF4D-46D0-871E-0C37230B6549}" srcOrd="1" destOrd="0" presId="urn:microsoft.com/office/officeart/2005/8/layout/orgChart1"/>
    <dgm:cxn modelId="{B600A558-3F22-4810-B788-D6255E8E8822}" type="presParOf" srcId="{700B3B65-2D19-43B7-A8CD-3C210D2F33FE}" destId="{7A4804B7-0132-4D38-9164-C8C99E0324DB}" srcOrd="2" destOrd="0" presId="urn:microsoft.com/office/officeart/2005/8/layout/orgChart1"/>
    <dgm:cxn modelId="{7055CE20-3E6A-4D72-9FF8-183CEA4A98B7}" type="presParOf" srcId="{2AB2BFEF-DF27-419F-992D-44AD764385E4}" destId="{7CB4ECA4-2FEE-420E-A67D-604A80794DA7}" srcOrd="2" destOrd="0" presId="urn:microsoft.com/office/officeart/2005/8/layout/orgChart1"/>
    <dgm:cxn modelId="{8C7B4243-488E-4347-8B16-80A9121EBFAA}" type="presParOf" srcId="{4265A543-DEB2-4FA7-98F2-452B8165D146}" destId="{5FFECCD6-3878-4991-ABE3-D522F3523DCA}" srcOrd="2" destOrd="0" presId="urn:microsoft.com/office/officeart/2005/8/layout/orgChart1"/>
    <dgm:cxn modelId="{7AF8D575-BD49-4475-B73C-47E737FF76BF}" type="presParOf" srcId="{4265A543-DEB2-4FA7-98F2-452B8165D146}" destId="{2C591ED8-5095-4FCD-BB48-A94E2036B6E3}" srcOrd="3" destOrd="0" presId="urn:microsoft.com/office/officeart/2005/8/layout/orgChart1"/>
    <dgm:cxn modelId="{7DEBB04C-7AF6-46A6-97E5-22DA2CCE8B83}" type="presParOf" srcId="{2C591ED8-5095-4FCD-BB48-A94E2036B6E3}" destId="{06785766-DE72-40E4-BC30-B3482A8BA9A9}" srcOrd="0" destOrd="0" presId="urn:microsoft.com/office/officeart/2005/8/layout/orgChart1"/>
    <dgm:cxn modelId="{142521A5-48F4-42B6-ABF7-19A530E9E56F}" type="presParOf" srcId="{06785766-DE72-40E4-BC30-B3482A8BA9A9}" destId="{0D9F4134-8C37-4D99-ACF9-C78485FA80EA}" srcOrd="0" destOrd="0" presId="urn:microsoft.com/office/officeart/2005/8/layout/orgChart1"/>
    <dgm:cxn modelId="{6603E5F6-FE1A-485F-A967-E16E66E2AB2D}" type="presParOf" srcId="{06785766-DE72-40E4-BC30-B3482A8BA9A9}" destId="{05034F84-9D62-4471-8B5D-C7888EDD46EA}" srcOrd="1" destOrd="0" presId="urn:microsoft.com/office/officeart/2005/8/layout/orgChart1"/>
    <dgm:cxn modelId="{78660BDD-6EA0-46AC-B069-789CAF953935}" type="presParOf" srcId="{2C591ED8-5095-4FCD-BB48-A94E2036B6E3}" destId="{43363C4A-EB10-4398-95A9-891D95F95FFC}" srcOrd="1" destOrd="0" presId="urn:microsoft.com/office/officeart/2005/8/layout/orgChart1"/>
    <dgm:cxn modelId="{18EA89A0-9FB7-4DFF-B35C-1C47994C6E89}" type="presParOf" srcId="{43363C4A-EB10-4398-95A9-891D95F95FFC}" destId="{CAF06C15-1277-4981-8E5C-97F5864241B7}" srcOrd="0" destOrd="0" presId="urn:microsoft.com/office/officeart/2005/8/layout/orgChart1"/>
    <dgm:cxn modelId="{5AF2E5C3-148F-427A-9C13-15FE2EA45260}" type="presParOf" srcId="{43363C4A-EB10-4398-95A9-891D95F95FFC}" destId="{3CA7470B-D6D6-4E84-87E8-5018E389312C}" srcOrd="1" destOrd="0" presId="urn:microsoft.com/office/officeart/2005/8/layout/orgChart1"/>
    <dgm:cxn modelId="{3395AEB2-FBF3-4BA8-BCAA-641026DD6AB6}" type="presParOf" srcId="{3CA7470B-D6D6-4E84-87E8-5018E389312C}" destId="{A09619A5-DAD8-42B9-9AA0-8EDC930F4569}" srcOrd="0" destOrd="0" presId="urn:microsoft.com/office/officeart/2005/8/layout/orgChart1"/>
    <dgm:cxn modelId="{AE153F75-442D-4697-BC10-DCFAD59522F9}" type="presParOf" srcId="{A09619A5-DAD8-42B9-9AA0-8EDC930F4569}" destId="{3C272F1B-3561-416A-B664-6CCA419912BC}" srcOrd="0" destOrd="0" presId="urn:microsoft.com/office/officeart/2005/8/layout/orgChart1"/>
    <dgm:cxn modelId="{8B5BB4F9-0E0B-41A8-BF24-10322073BA58}" type="presParOf" srcId="{A09619A5-DAD8-42B9-9AA0-8EDC930F4569}" destId="{FCB987E9-89EA-4137-838A-EC9D76633379}" srcOrd="1" destOrd="0" presId="urn:microsoft.com/office/officeart/2005/8/layout/orgChart1"/>
    <dgm:cxn modelId="{FA2268CF-806E-4C33-A9BF-58A5387CC487}" type="presParOf" srcId="{3CA7470B-D6D6-4E84-87E8-5018E389312C}" destId="{3A0FDFFF-4C87-4C8B-8526-72B8A04931CA}" srcOrd="1" destOrd="0" presId="urn:microsoft.com/office/officeart/2005/8/layout/orgChart1"/>
    <dgm:cxn modelId="{398B6193-CF59-4BC7-B698-38A70A70786C}" type="presParOf" srcId="{3A0FDFFF-4C87-4C8B-8526-72B8A04931CA}" destId="{E9F51E55-FF7F-4528-A4FD-4DD117ECB2F1}" srcOrd="0" destOrd="0" presId="urn:microsoft.com/office/officeart/2005/8/layout/orgChart1"/>
    <dgm:cxn modelId="{D8270F35-452A-4E40-8BC6-CB70F05D5AF0}" type="presParOf" srcId="{3A0FDFFF-4C87-4C8B-8526-72B8A04931CA}" destId="{963364FE-AABB-41CD-87D4-ED196E054397}" srcOrd="1" destOrd="0" presId="urn:microsoft.com/office/officeart/2005/8/layout/orgChart1"/>
    <dgm:cxn modelId="{A47F6135-A1B7-42E7-8FE1-576BDBEAD960}" type="presParOf" srcId="{963364FE-AABB-41CD-87D4-ED196E054397}" destId="{7933CC0E-7A60-4832-9A3B-2B66D835D555}" srcOrd="0" destOrd="0" presId="urn:microsoft.com/office/officeart/2005/8/layout/orgChart1"/>
    <dgm:cxn modelId="{68BB5649-7D2E-4344-A9DA-BD69773EB070}" type="presParOf" srcId="{7933CC0E-7A60-4832-9A3B-2B66D835D555}" destId="{8655159E-0738-41B1-AE7A-C0C5F763F4A7}" srcOrd="0" destOrd="0" presId="urn:microsoft.com/office/officeart/2005/8/layout/orgChart1"/>
    <dgm:cxn modelId="{2B8C91B2-DE4C-4189-AE14-AD932C6D5E24}" type="presParOf" srcId="{7933CC0E-7A60-4832-9A3B-2B66D835D555}" destId="{3632C5A1-9B48-4C2F-B8DD-5E8A5A817E07}" srcOrd="1" destOrd="0" presId="urn:microsoft.com/office/officeart/2005/8/layout/orgChart1"/>
    <dgm:cxn modelId="{9856894F-F234-4C0C-B7A9-877EC50EEA76}" type="presParOf" srcId="{963364FE-AABB-41CD-87D4-ED196E054397}" destId="{DD64A74A-631C-4983-A6EC-EF21DD1E7C8C}" srcOrd="1" destOrd="0" presId="urn:microsoft.com/office/officeart/2005/8/layout/orgChart1"/>
    <dgm:cxn modelId="{10A42843-32E2-4D31-AB2F-23CE47772AFE}" type="presParOf" srcId="{963364FE-AABB-41CD-87D4-ED196E054397}" destId="{69294E3A-E958-435A-AF35-A43B07AE1C2E}" srcOrd="2" destOrd="0" presId="urn:microsoft.com/office/officeart/2005/8/layout/orgChart1"/>
    <dgm:cxn modelId="{5B53373F-4118-4889-9A8B-C9991532FDA5}" type="presParOf" srcId="{3CA7470B-D6D6-4E84-87E8-5018E389312C}" destId="{378A8F79-D24A-4E92-A00D-1723E448F839}" srcOrd="2" destOrd="0" presId="urn:microsoft.com/office/officeart/2005/8/layout/orgChart1"/>
    <dgm:cxn modelId="{9D66C593-3602-4FBE-AAD8-927CCAE0AA7C}" type="presParOf" srcId="{43363C4A-EB10-4398-95A9-891D95F95FFC}" destId="{C5E65C88-E3FF-42DE-A60E-8F77415A70D0}" srcOrd="2" destOrd="0" presId="urn:microsoft.com/office/officeart/2005/8/layout/orgChart1"/>
    <dgm:cxn modelId="{9404D69D-94BA-4184-859E-8BDF5F8BF677}" type="presParOf" srcId="{43363C4A-EB10-4398-95A9-891D95F95FFC}" destId="{30AAE121-D9D5-4CA1-BE55-9DF373F59D3D}" srcOrd="3" destOrd="0" presId="urn:microsoft.com/office/officeart/2005/8/layout/orgChart1"/>
    <dgm:cxn modelId="{9C3780D0-F501-4F7D-823A-1CB1BE5DA5E2}" type="presParOf" srcId="{30AAE121-D9D5-4CA1-BE55-9DF373F59D3D}" destId="{12075079-190E-425E-992A-8E486965F6F5}" srcOrd="0" destOrd="0" presId="urn:microsoft.com/office/officeart/2005/8/layout/orgChart1"/>
    <dgm:cxn modelId="{CB400BB3-5CC0-4FD9-BFAC-67CBA5FBEC4D}" type="presParOf" srcId="{12075079-190E-425E-992A-8E486965F6F5}" destId="{32F2B371-0E68-46C4-99E1-8950E0AA59F3}" srcOrd="0" destOrd="0" presId="urn:microsoft.com/office/officeart/2005/8/layout/orgChart1"/>
    <dgm:cxn modelId="{6BD253DC-B79A-46F6-9B1E-64DAC015E740}" type="presParOf" srcId="{12075079-190E-425E-992A-8E486965F6F5}" destId="{F18612F7-9F80-4BAF-836A-8CE26497C6F0}" srcOrd="1" destOrd="0" presId="urn:microsoft.com/office/officeart/2005/8/layout/orgChart1"/>
    <dgm:cxn modelId="{90302397-A0A4-4247-B113-0F4C62BD9C4B}" type="presParOf" srcId="{30AAE121-D9D5-4CA1-BE55-9DF373F59D3D}" destId="{CEC27B47-2A81-44D2-857F-56677C00D119}" srcOrd="1" destOrd="0" presId="urn:microsoft.com/office/officeart/2005/8/layout/orgChart1"/>
    <dgm:cxn modelId="{33D6813B-600F-4C7E-B939-AD1FAB061667}" type="presParOf" srcId="{CEC27B47-2A81-44D2-857F-56677C00D119}" destId="{2FFD1C5D-5DCC-475F-AACB-5C9E428978FF}" srcOrd="0" destOrd="0" presId="urn:microsoft.com/office/officeart/2005/8/layout/orgChart1"/>
    <dgm:cxn modelId="{1C5B9DF3-A40E-4790-98B2-A465CB829DE1}" type="presParOf" srcId="{CEC27B47-2A81-44D2-857F-56677C00D119}" destId="{1484854E-A1B1-4281-8132-3585D20861B0}" srcOrd="1" destOrd="0" presId="urn:microsoft.com/office/officeart/2005/8/layout/orgChart1"/>
    <dgm:cxn modelId="{E7DF8C7D-5719-44F0-8DA4-3BF5E8A627EB}" type="presParOf" srcId="{1484854E-A1B1-4281-8132-3585D20861B0}" destId="{E58580D0-AAF5-4BDB-85A4-6318B6CDB215}" srcOrd="0" destOrd="0" presId="urn:microsoft.com/office/officeart/2005/8/layout/orgChart1"/>
    <dgm:cxn modelId="{75430FC2-3428-4747-BA96-34CBBEC921BE}" type="presParOf" srcId="{E58580D0-AAF5-4BDB-85A4-6318B6CDB215}" destId="{E3787CC8-CF0F-442B-A518-2185CBC70DD0}" srcOrd="0" destOrd="0" presId="urn:microsoft.com/office/officeart/2005/8/layout/orgChart1"/>
    <dgm:cxn modelId="{CE44A06D-9687-4D0C-93E3-8520089CA1C3}" type="presParOf" srcId="{E58580D0-AAF5-4BDB-85A4-6318B6CDB215}" destId="{4B949F94-D91F-4583-8B44-EEC72CCAD2BB}" srcOrd="1" destOrd="0" presId="urn:microsoft.com/office/officeart/2005/8/layout/orgChart1"/>
    <dgm:cxn modelId="{03B9E41B-1DCC-4516-977F-42F469F5E3FB}" type="presParOf" srcId="{1484854E-A1B1-4281-8132-3585D20861B0}" destId="{EB0219F9-47C7-4D41-8C7D-D7BCDFD4CC1A}" srcOrd="1" destOrd="0" presId="urn:microsoft.com/office/officeart/2005/8/layout/orgChart1"/>
    <dgm:cxn modelId="{A3B9D157-4F69-4599-8308-0CFA52A4688E}" type="presParOf" srcId="{1484854E-A1B1-4281-8132-3585D20861B0}" destId="{4016A88F-1DF8-4C9D-B306-6AAFA735569C}" srcOrd="2" destOrd="0" presId="urn:microsoft.com/office/officeart/2005/8/layout/orgChart1"/>
    <dgm:cxn modelId="{DC79F4D3-534E-40E2-986F-D352F9A741EE}" type="presParOf" srcId="{30AAE121-D9D5-4CA1-BE55-9DF373F59D3D}" destId="{1219A425-B292-4748-83AB-D343102F6FE6}" srcOrd="2" destOrd="0" presId="urn:microsoft.com/office/officeart/2005/8/layout/orgChart1"/>
    <dgm:cxn modelId="{E582C031-C401-4D1D-8D25-AF31F5A6CE68}" type="presParOf" srcId="{2C591ED8-5095-4FCD-BB48-A94E2036B6E3}" destId="{262AAB7E-0257-4AB1-B86D-58A6D63C5E6F}" srcOrd="2" destOrd="0" presId="urn:microsoft.com/office/officeart/2005/8/layout/orgChart1"/>
    <dgm:cxn modelId="{A16AABD6-21A4-4FE6-A891-FEC7F8A0A713}"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24676"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579043" y="2903568"/>
          <a:ext cx="1315161" cy="456502"/>
        </a:xfrm>
        <a:custGeom>
          <a:avLst/>
          <a:gdLst/>
          <a:ahLst/>
          <a:cxnLst/>
          <a:rect l="0" t="0" r="0" b="0"/>
          <a:pathLst>
            <a:path>
              <a:moveTo>
                <a:pt x="0" y="0"/>
              </a:moveTo>
              <a:lnTo>
                <a:pt x="0" y="228251"/>
              </a:lnTo>
              <a:lnTo>
                <a:pt x="1315161" y="228251"/>
              </a:lnTo>
              <a:lnTo>
                <a:pt x="1315161"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394353"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263881" y="2903568"/>
          <a:ext cx="1315161" cy="456502"/>
        </a:xfrm>
        <a:custGeom>
          <a:avLst/>
          <a:gdLst/>
          <a:ahLst/>
          <a:cxnLst/>
          <a:rect l="0" t="0" r="0" b="0"/>
          <a:pathLst>
            <a:path>
              <a:moveTo>
                <a:pt x="1315161" y="0"/>
              </a:moveTo>
              <a:lnTo>
                <a:pt x="1315161" y="228251"/>
              </a:lnTo>
              <a:lnTo>
                <a:pt x="0" y="228251"/>
              </a:lnTo>
              <a:lnTo>
                <a:pt x="0"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34573" y="1360156"/>
          <a:ext cx="2244469" cy="456502"/>
        </a:xfrm>
        <a:custGeom>
          <a:avLst/>
          <a:gdLst/>
          <a:ahLst/>
          <a:cxnLst/>
          <a:rect l="0" t="0" r="0" b="0"/>
          <a:pathLst>
            <a:path>
              <a:moveTo>
                <a:pt x="0" y="0"/>
              </a:moveTo>
              <a:lnTo>
                <a:pt x="0" y="228251"/>
              </a:lnTo>
              <a:lnTo>
                <a:pt x="2244469" y="228251"/>
              </a:lnTo>
              <a:lnTo>
                <a:pt x="2244469"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0574" y="2903568"/>
          <a:ext cx="326073" cy="2543370"/>
        </a:xfrm>
        <a:custGeom>
          <a:avLst/>
          <a:gdLst/>
          <a:ahLst/>
          <a:cxnLst/>
          <a:rect l="0" t="0" r="0" b="0"/>
          <a:pathLst>
            <a:path>
              <a:moveTo>
                <a:pt x="0" y="0"/>
              </a:moveTo>
              <a:lnTo>
                <a:pt x="0" y="2543370"/>
              </a:lnTo>
              <a:lnTo>
                <a:pt x="326073" y="25433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0574" y="2903568"/>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090103" y="1360156"/>
          <a:ext cx="2244469" cy="456502"/>
        </a:xfrm>
        <a:custGeom>
          <a:avLst/>
          <a:gdLst/>
          <a:ahLst/>
          <a:cxnLst/>
          <a:rect l="0" t="0" r="0" b="0"/>
          <a:pathLst>
            <a:path>
              <a:moveTo>
                <a:pt x="2244469" y="0"/>
              </a:moveTo>
              <a:lnTo>
                <a:pt x="2244469" y="228251"/>
              </a:lnTo>
              <a:lnTo>
                <a:pt x="0" y="228251"/>
              </a:lnTo>
              <a:lnTo>
                <a:pt x="0"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47662" y="273245"/>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47662" y="273245"/>
        <a:ext cx="2173820" cy="1086910"/>
      </dsp:txXfrm>
    </dsp:sp>
    <dsp:sp modelId="{C69C8D37-FE2E-479A-A600-591C22E74617}">
      <dsp:nvSpPr>
        <dsp:cNvPr id="0" name=""/>
        <dsp:cNvSpPr/>
      </dsp:nvSpPr>
      <dsp:spPr>
        <a:xfrm>
          <a:off x="319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3192" y="1816658"/>
        <a:ext cx="2173820" cy="1086910"/>
      </dsp:txXfrm>
    </dsp:sp>
    <dsp:sp modelId="{5C72C958-63D5-44CB-85BA-4B182A1B5398}">
      <dsp:nvSpPr>
        <dsp:cNvPr id="0" name=""/>
        <dsp:cNvSpPr/>
      </dsp:nvSpPr>
      <dsp:spPr>
        <a:xfrm>
          <a:off x="546648"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46648" y="3360071"/>
        <a:ext cx="2173820" cy="1086910"/>
      </dsp:txXfrm>
    </dsp:sp>
    <dsp:sp modelId="{C7225B67-C8E8-47E1-A344-FF9C485061D0}">
      <dsp:nvSpPr>
        <dsp:cNvPr id="0" name=""/>
        <dsp:cNvSpPr/>
      </dsp:nvSpPr>
      <dsp:spPr>
        <a:xfrm>
          <a:off x="546648"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46648" y="4903483"/>
        <a:ext cx="2173820" cy="1086910"/>
      </dsp:txXfrm>
    </dsp:sp>
    <dsp:sp modelId="{0D9F4134-8C37-4D99-ACF9-C78485FA80EA}">
      <dsp:nvSpPr>
        <dsp:cNvPr id="0" name=""/>
        <dsp:cNvSpPr/>
      </dsp:nvSpPr>
      <dsp:spPr>
        <a:xfrm>
          <a:off x="449213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492132" y="1816658"/>
        <a:ext cx="2173820" cy="1086910"/>
      </dsp:txXfrm>
    </dsp:sp>
    <dsp:sp modelId="{3C272F1B-3561-416A-B664-6CCA419912BC}">
      <dsp:nvSpPr>
        <dsp:cNvPr id="0" name=""/>
        <dsp:cNvSpPr/>
      </dsp:nvSpPr>
      <dsp:spPr>
        <a:xfrm>
          <a:off x="3176971"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Cumulative</a:t>
          </a:r>
          <a:r>
            <a:rPr lang="en-US" sz="1300" kern="1200" dirty="0"/>
            <a:t> </a:t>
          </a:r>
          <a:r>
            <a:rPr lang="en-US" sz="2400" kern="1200" dirty="0"/>
            <a:t>incidence</a:t>
          </a:r>
        </a:p>
      </dsp:txBody>
      <dsp:txXfrm>
        <a:off x="3176971" y="3360071"/>
        <a:ext cx="2173820" cy="1086910"/>
      </dsp:txXfrm>
    </dsp:sp>
    <dsp:sp modelId="{8655159E-0738-41B1-AE7A-C0C5F763F4A7}">
      <dsp:nvSpPr>
        <dsp:cNvPr id="0" name=""/>
        <dsp:cNvSpPr/>
      </dsp:nvSpPr>
      <dsp:spPr>
        <a:xfrm>
          <a:off x="3720426"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Aalen-Johansen</a:t>
          </a:r>
        </a:p>
      </dsp:txBody>
      <dsp:txXfrm>
        <a:off x="3720426" y="4903483"/>
        <a:ext cx="2173820" cy="1086910"/>
      </dsp:txXfrm>
    </dsp:sp>
    <dsp:sp modelId="{32F2B371-0E68-46C4-99E1-8950E0AA59F3}">
      <dsp:nvSpPr>
        <dsp:cNvPr id="0" name=""/>
        <dsp:cNvSpPr/>
      </dsp:nvSpPr>
      <dsp:spPr>
        <a:xfrm>
          <a:off x="5807294"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Incidence rate</a:t>
          </a:r>
        </a:p>
      </dsp:txBody>
      <dsp:txXfrm>
        <a:off x="5807294" y="3360071"/>
        <a:ext cx="2173820" cy="1086910"/>
      </dsp:txXfrm>
    </dsp:sp>
    <dsp:sp modelId="{E3787CC8-CF0F-442B-A518-2185CBC70DD0}">
      <dsp:nvSpPr>
        <dsp:cNvPr id="0" name=""/>
        <dsp:cNvSpPr/>
      </dsp:nvSpPr>
      <dsp:spPr>
        <a:xfrm>
          <a:off x="6350749" y="4903483"/>
          <a:ext cx="2332857"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Average incidence rate</a:t>
          </a:r>
        </a:p>
        <a:p>
          <a:pPr marL="0" lvl="0" indent="0" algn="l" defTabSz="666750">
            <a:lnSpc>
              <a:spcPct val="90000"/>
            </a:lnSpc>
            <a:spcBef>
              <a:spcPct val="0"/>
            </a:spcBef>
            <a:spcAft>
              <a:spcPct val="35000"/>
            </a:spcAft>
            <a:buNone/>
          </a:pPr>
          <a:r>
            <a:rPr lang="en-US" sz="1500" kern="1200" dirty="0">
              <a:solidFill>
                <a:srgbClr val="FF0000"/>
              </a:solidFill>
            </a:rPr>
            <a:t>  Instantaneous (hazard) rate</a:t>
          </a:r>
        </a:p>
      </dsp:txBody>
      <dsp:txXfrm>
        <a:off x="6350749" y="4903483"/>
        <a:ext cx="2332857" cy="108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Cumulative</a:t>
          </a:r>
          <a:r>
            <a:rPr lang="en-US" sz="1300" b="1" kern="1200" dirty="0">
              <a:solidFill>
                <a:srgbClr val="FF0000"/>
              </a:solidFill>
            </a:rPr>
            <a:t> </a:t>
          </a:r>
          <a:r>
            <a:rPr lang="en-US" sz="2400" b="1" kern="1200" dirty="0">
              <a:solidFill>
                <a:srgbClr val="FF0000"/>
              </a:solidFill>
            </a:rPr>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solidFill>
                <a:schemeClr val="tx1"/>
              </a:solidFill>
            </a:rPr>
            <a:t>  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  Average incidence rate</a:t>
          </a:r>
        </a:p>
        <a:p>
          <a:pPr marL="0" lvl="0" indent="0" algn="l" defTabSz="666750">
            <a:lnSpc>
              <a:spcPct val="90000"/>
            </a:lnSpc>
            <a:spcBef>
              <a:spcPct val="0"/>
            </a:spcBef>
            <a:spcAft>
              <a:spcPct val="35000"/>
            </a:spcAft>
            <a:buNone/>
          </a:pPr>
          <a:r>
            <a:rPr lang="en-US" sz="1500" kern="1200" dirty="0">
              <a:solidFill>
                <a:schemeClr val="tx1"/>
              </a:solidFill>
            </a:rPr>
            <a:t>  Instantaneous (hazard) rate</a:t>
          </a: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Cumulative</a:t>
          </a:r>
          <a:r>
            <a:rPr lang="en-US" sz="1300" kern="1200" dirty="0"/>
            <a:t> </a:t>
          </a:r>
          <a:r>
            <a:rPr lang="en-US" sz="2400" kern="1200" dirty="0"/>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Average incidence rate</a:t>
          </a:r>
        </a:p>
        <a:p>
          <a:pPr marL="0" lvl="0" indent="0" algn="l" defTabSz="666750">
            <a:lnSpc>
              <a:spcPct val="90000"/>
            </a:lnSpc>
            <a:spcBef>
              <a:spcPct val="0"/>
            </a:spcBef>
            <a:spcAft>
              <a:spcPct val="35000"/>
            </a:spcAft>
            <a:buNone/>
          </a:pPr>
          <a:r>
            <a:rPr lang="en-US" sz="1500" kern="1200" dirty="0"/>
            <a:t>  Instantaneous (hazard) rate</a:t>
          </a:r>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ucsf.idm.oclc.org/10.1093/aje/121.5.6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a:t>
            </a:r>
            <a:r>
              <a:rPr lang="en-US" baseline="0" dirty="0"/>
              <a:t> is the framework we set forth in the Course Introductory Video and in the first lecture (Study Design) about the kinds of questions that epidemiology and clinical research can answer.  We call these the “Big 6”.  They represent six of the most common goals/objectives/purposes that clinical and epidemiologic research fulfills.  Last week and this week, with our discussion of measures of disease occurrence, we are discussing aspects of description.  Note, however, that prevalence and incidence are not the only forms of description.  For example, estimating the mean height in a population is also a form of description.  In the COVID-19 era, the reproductive number (R</a:t>
            </a:r>
            <a:r>
              <a:rPr lang="en-US" baseline="-25000" dirty="0"/>
              <a:t>0</a:t>
            </a:r>
            <a:r>
              <a:rPr lang="en-US" baseline="0" dirty="0"/>
              <a:t>) or “R naught”, which is an estimate of how many persons get infected from an index case of SARS-CoV-2 infection, is also a descriptive parameter.  Because it is a rather specialized descriptive estimand, we will not cover it in this course.  Nonetheless, its ascension in lay vocabulary is an example of how important description can be.  Most generally, description refers to a single variable or construct in isolation, or when these variables are reported according to time or various sub-groupings of the population but without attempt to causally relate one variable to another.  When two or more variables are considered together in a deeper way, we call it analytic research.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Quickly being able to associate any given research question to one of these six areas (or to one of the nine areas in a broader classification scheme) will enable you to rapidly focus on the methods needed to address the question and the pitfalls that should be avoided to enhance validity.  </a:t>
            </a:r>
            <a:endParaRPr lang="en-US" dirty="0"/>
          </a:p>
        </p:txBody>
      </p:sp>
    </p:spTree>
    <p:extLst>
      <p:ext uri="{BB962C8B-B14F-4D97-AF65-F5344CB8AC3E}">
        <p14:creationId xmlns:p14="http://schemas.microsoft.com/office/powerpoint/2010/main" val="23041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a:t>Calculating person-time makes it easier to understand.  There are two basic approaches.  The first should be used if you have</a:t>
            </a:r>
            <a:r>
              <a:rPr lang="en-US" baseline="0" dirty="0"/>
              <a:t> individual-level data on everyone in your study population.  If you do have this, you just simply sum up the person-time for each person.  Person-time in a given individual refers to amount of time observed from the beginning of observation until either the event of interest has occurred, censoring (due to drop out or administrative), or a competing event.  </a:t>
            </a:r>
            <a:endParaRPr lang="en-US" dirty="0"/>
          </a:p>
        </p:txBody>
      </p:sp>
    </p:spTree>
    <p:extLst>
      <p:ext uri="{BB962C8B-B14F-4D97-AF65-F5344CB8AC3E}">
        <p14:creationId xmlns:p14="http://schemas.microsoft.com/office/powerpoint/2010/main" val="2715842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100</a:t>
            </a:fld>
            <a:endParaRPr lang="en-US" dirty="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a:t>The Aalen-Johansen method of calculating cumulative incidence</a:t>
            </a:r>
            <a:r>
              <a:rPr lang="en-US" baseline="0" dirty="0"/>
              <a:t> </a:t>
            </a:r>
            <a:r>
              <a:rPr lang="en-US" dirty="0"/>
              <a:t>can be implemented in Stata, but it is inexplicably not included in the base software.  One has to add the function by downloading a free file (called “stcompet”) that has been written by a Stata user.  The command to</a:t>
            </a:r>
            <a:r>
              <a:rPr lang="en-US" baseline="0" dirty="0"/>
              <a:t> do this is provided here.  It is “ssc install stcompet”.  </a:t>
            </a:r>
          </a:p>
          <a:p>
            <a:endParaRPr lang="en-US" baseline="0" dirty="0"/>
          </a:p>
          <a:p>
            <a:r>
              <a:rPr lang="en-US" baseline="0" dirty="0"/>
              <a:t>To work with this function, first be sure that the outcome variable is correctly specified.  Earlier, when we established a dataset to work with the Kaplan-Meier command, we created an event variable with two values (0 or 1).  We used 1 to depict someone who had the event of interest and 0 was used for those who were censored.  In the presence of competing events, we need to specify this further by creating a 3</a:t>
            </a:r>
            <a:r>
              <a:rPr lang="en-US" baseline="30000" dirty="0"/>
              <a:t>rd</a:t>
            </a:r>
            <a:r>
              <a:rPr lang="en-US" baseline="0" dirty="0"/>
              <a:t> value for the event variable.  Unless this has already been done, assign a value of 2 for all those who experienced a competing event.  Thus, the event variable will have value 0, 1, or 2.</a:t>
            </a:r>
          </a:p>
          <a:p>
            <a:endParaRPr lang="en-US" baseline="0" dirty="0"/>
          </a:p>
          <a:p>
            <a:r>
              <a:rPr lang="en-US" baseline="0" dirty="0"/>
              <a:t>Then, declare your dataset ready for survival analysis by using the usual “stset” command, but be sure to tell Stata what is the event of main interest by specifying it.   To do this, use the command  “stset time_variable, failure(outcome_variable=1)”,  where time_variable is the name of your time variable and outcome_variable is the name of the event outcome/event variable. </a:t>
            </a:r>
          </a:p>
          <a:p>
            <a:endParaRPr lang="en-US" baseline="0" dirty="0"/>
          </a:p>
          <a:p>
            <a:r>
              <a:rPr lang="en-US" baseline="0" dirty="0"/>
              <a:t>Then, begin to use the stcompet command that you installed earlier.  To calculate cumulative incidence with the Aalen-Johansen estimator, use the command “stcompet cif=ci, compet1(2)”.   This tells Stata to create a new variable “cif” which holds the cumulative incidence estimate at the time of the time variable for each participant.   It will list the cumulative incidence of the main event for those participants who experienced the main event, and it will list the cumulative incidence of the competing event for those who developed the competing event.  This also reminds Stata that the competing event is depicted with a value of 2 in your event variable.  </a:t>
            </a:r>
          </a:p>
          <a:p>
            <a:endParaRPr lang="en-US" baseline="0" dirty="0"/>
          </a:p>
          <a:p>
            <a:r>
              <a:rPr lang="en-US" baseline="0" dirty="0"/>
              <a:t>Because the new variable cif will contain cumulative incidence estimates for both the main event and the competing event, you need to tease out the cumulative incidence of the main event by creating a special variable for it.  To do so, use the command </a:t>
            </a:r>
          </a:p>
          <a:p>
            <a:r>
              <a:rPr lang="en-US" baseline="0" dirty="0"/>
              <a:t> “gen cuminc1 = cif if outcome_variable==1”  </a:t>
            </a:r>
          </a:p>
          <a:p>
            <a:endParaRPr lang="en-US" baseline="0" dirty="0"/>
          </a:p>
          <a:p>
            <a:r>
              <a:rPr lang="en-US" baseline="0" dirty="0"/>
              <a:t>At this point, list the data (i.e., look at the dataset) to see what Stata has done.</a:t>
            </a:r>
            <a:endParaRPr lang="en-US" dirty="0"/>
          </a:p>
        </p:txBody>
      </p:sp>
    </p:spTree>
    <p:extLst>
      <p:ext uri="{BB962C8B-B14F-4D97-AF65-F5344CB8AC3E}">
        <p14:creationId xmlns:p14="http://schemas.microsoft.com/office/powerpoint/2010/main" val="20855076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101</a:t>
            </a:fld>
            <a:endParaRPr lang="en-US" dirty="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a:t>To view the cumulative incidence</a:t>
            </a:r>
            <a:r>
              <a:rPr lang="en-US" baseline="0" dirty="0"/>
              <a:t> of the main event in isolation, first sort by time (“sort time”).  Then, list the cumulative incidence variable limited to those who had the event of interest:</a:t>
            </a:r>
          </a:p>
          <a:p>
            <a:r>
              <a:rPr lang="en-US" baseline="0" dirty="0"/>
              <a:t>“list time cuminc1 if outcome_variable==1”</a:t>
            </a:r>
          </a:p>
          <a:p>
            <a:endParaRPr lang="en-US" baseline="0" dirty="0"/>
          </a:p>
          <a:p>
            <a:r>
              <a:rPr lang="en-US" baseline="0" dirty="0"/>
              <a:t>To graph the cumulative incidence function for the main event, use the command:</a:t>
            </a:r>
          </a:p>
          <a:p>
            <a:pPr marL="0" lvl="1"/>
            <a:r>
              <a:rPr lang="en-US" baseline="0" dirty="0"/>
              <a:t>“</a:t>
            </a:r>
            <a:r>
              <a:rPr lang="en-US" dirty="0"/>
              <a:t>twoway line cuminc1  _t, connect(J) sort  ytitle(Cumulative incidence) xtitle(Time)”</a:t>
            </a:r>
          </a:p>
          <a:p>
            <a:pPr marL="0" lvl="1"/>
            <a:endParaRPr lang="en-US" b="1" dirty="0"/>
          </a:p>
          <a:p>
            <a:pPr marL="0" lvl="1"/>
            <a:r>
              <a:rPr lang="en-US" b="0" dirty="0"/>
              <a:t>An</a:t>
            </a:r>
            <a:r>
              <a:rPr lang="en-US" b="0" baseline="0" dirty="0"/>
              <a:t> additional user-created file called “stcomlist” is a fast way to generate a listing of the cumulative incidence and its confidence intervals.  Use “ssc install stcomlist” to install the file.</a:t>
            </a:r>
          </a:p>
          <a:p>
            <a:pPr marL="0" lvl="1"/>
            <a:endParaRPr lang="en-US" b="0" baseline="0" dirty="0"/>
          </a:p>
          <a:p>
            <a:pPr marL="0" lvl="1"/>
            <a:r>
              <a:rPr lang="en-US" b="0" baseline="0" dirty="0"/>
              <a:t>Then, use</a:t>
            </a:r>
          </a:p>
          <a:p>
            <a:pPr marL="0" lvl="1"/>
            <a:r>
              <a:rPr lang="en-US" b="0" baseline="0" dirty="0"/>
              <a:t>“stcomlist, compet1(2)”  to show a listing comparable to “sts list” command for Kaplan-Meier estimation.  </a:t>
            </a:r>
            <a:endParaRPr lang="en-US" b="0" dirty="0"/>
          </a:p>
          <a:p>
            <a:endParaRPr lang="en-US" baseline="0" dirty="0"/>
          </a:p>
        </p:txBody>
      </p:sp>
    </p:spTree>
    <p:extLst>
      <p:ext uri="{BB962C8B-B14F-4D97-AF65-F5344CB8AC3E}">
        <p14:creationId xmlns:p14="http://schemas.microsoft.com/office/powerpoint/2010/main" val="30355271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a:t>This is an example of a paper that reported cumulative incidence calculated with the Aalen-Johansen estimator</a:t>
            </a:r>
            <a:r>
              <a:rPr lang="en-US" baseline="0" dirty="0"/>
              <a:t> </a:t>
            </a:r>
            <a:r>
              <a:rPr lang="en-US" dirty="0"/>
              <a:t>with death as a competing event and with the Kaplan-Meier method.  The first column (that the authors</a:t>
            </a:r>
            <a:r>
              <a:rPr lang="en-US" baseline="0" dirty="0"/>
              <a:t> call </a:t>
            </a:r>
            <a:r>
              <a:rPr lang="en-US" dirty="0"/>
              <a:t>“adjusted”) shows the Aalen-Johansen approach;</a:t>
            </a:r>
            <a:r>
              <a:rPr lang="en-US" baseline="0" dirty="0"/>
              <a:t> it </a:t>
            </a:r>
            <a:r>
              <a:rPr lang="en-US" dirty="0"/>
              <a:t>presents the cumulative incidence with death treated as a competing event.  We do not like this term “adjusted” because it typically refers to management of confounding; we would rather say “accounting for (or accommodating for) the competing event of death”.  </a:t>
            </a:r>
          </a:p>
          <a:p>
            <a:endParaRPr lang="en-US" dirty="0"/>
          </a:p>
          <a:p>
            <a:r>
              <a:rPr lang="en-US" dirty="0"/>
              <a:t>The last column provides the incidence based on the Kaplan-Meier method.  We do</a:t>
            </a:r>
            <a:r>
              <a:rPr lang="en-US" baseline="0" dirty="0"/>
              <a:t> not know why the authors also show the Kaplan-Meier estimate in that it has no valid interpretation.  Perhaps they showed it </a:t>
            </a:r>
            <a:r>
              <a:rPr lang="en-US" dirty="0"/>
              <a:t>t</a:t>
            </a:r>
            <a:r>
              <a:rPr lang="en-US" baseline="0" dirty="0"/>
              <a:t>o illustrate the need to account for competing events</a:t>
            </a:r>
            <a:r>
              <a:rPr lang="en-US" dirty="0"/>
              <a:t>.  We would not recommend including the K-M</a:t>
            </a:r>
            <a:r>
              <a:rPr lang="en-US" baseline="0" dirty="0"/>
              <a:t> estimate in a situation like this one; it is not valid.  </a:t>
            </a:r>
          </a:p>
          <a:p>
            <a:endParaRPr lang="en-US" baseline="0" dirty="0"/>
          </a:p>
          <a:p>
            <a:r>
              <a:rPr lang="en-US" dirty="0"/>
              <a:t>The follow-up period starts at age 50 and is then reported for intervals to age 55, to age 60, etc.  This nicely illustrates the difference in the estimate using the Aalen-Johansen estimator versus the</a:t>
            </a:r>
            <a:r>
              <a:rPr lang="en-US" baseline="0" dirty="0"/>
              <a:t> </a:t>
            </a:r>
            <a:r>
              <a:rPr lang="en-US" dirty="0"/>
              <a:t>Kaplan-Meier approach when there are a substantial number of competing events.  For example, at age 90 for women, the cumulative incidence estimates vary by almost 15 percentage points (53.8% versus 68.4%).  Again, the so-called “adjusted” estimate, which is the Aalen-Johansen estimate,</a:t>
            </a:r>
            <a:r>
              <a:rPr lang="en-US" baseline="0" dirty="0"/>
              <a:t> is the correct one.</a:t>
            </a:r>
            <a:endParaRPr lang="en-US" dirty="0"/>
          </a:p>
          <a:p>
            <a:endParaRPr lang="en-US" dirty="0"/>
          </a:p>
          <a:p>
            <a:r>
              <a:rPr lang="en-US" dirty="0"/>
              <a:t>This illustrates the general rule that the K-M calculation</a:t>
            </a:r>
            <a:r>
              <a:rPr lang="en-US" baseline="0" dirty="0"/>
              <a:t> will overestimate cumulative incidence of the outcome of interest when there are competing events.  This is because it applies the incidence of the event in those who remain in the analysis to those who experienced the competing event but for whom we know did not experience the main event.  Thus, the Kaplan-Meier estimate is an overestimate of what actually occurred.  </a:t>
            </a:r>
            <a:endParaRPr lang="en-US" dirty="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5640800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103</a:t>
            </a:fld>
            <a:endParaRPr lang="en-US" dirty="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a:t>This example with fractures did manage</a:t>
            </a:r>
            <a:r>
              <a:rPr lang="en-US" baseline="0" dirty="0"/>
              <a:t> to show the A-J estimator but, in general, h</a:t>
            </a:r>
            <a:r>
              <a:rPr lang="en-US" dirty="0"/>
              <a:t>ow well are these techniques regarding competing events</a:t>
            </a:r>
            <a:r>
              <a:rPr lang="en-US" baseline="0" dirty="0"/>
              <a:t> being practiced in the literature?</a:t>
            </a:r>
          </a:p>
          <a:p>
            <a:endParaRPr lang="en-US" baseline="0" dirty="0"/>
          </a:p>
          <a:p>
            <a:r>
              <a:rPr lang="en-US" baseline="0" dirty="0"/>
              <a:t>The answer is not very well.  This paper reviewed all articles published between 2007 and 2010 in six prominent clinical journals.  Of 50 articles reviewed of study populations which were likely to experience competing events, 37 had competing events present.  Almost 2/3’s of these 37 articles incorrectly censored competing events and used K-M estimators, which we know is biased and which will produce an overestimate of the cumulative incidence.   Only two studies correctly used the Aalen-Johansen estimator.  </a:t>
            </a:r>
          </a:p>
          <a:p>
            <a:endParaRPr lang="en-US" baseline="0" dirty="0"/>
          </a:p>
          <a:p>
            <a:r>
              <a:rPr lang="en-US" baseline="0" dirty="0"/>
              <a:t>Incorrect practices are indeed the rule.  The incorrect practices are so prevalent that those authors who do the correct analyses will often be seen as wrong by reviewers who are mostly unfamiliar with this topic.   Authors may often need to argue with reviewers and editors in order to use the correct approach (the A-J estimator).</a:t>
            </a:r>
            <a:endParaRPr lang="en-US" dirty="0"/>
          </a:p>
        </p:txBody>
      </p:sp>
    </p:spTree>
    <p:extLst>
      <p:ext uri="{BB962C8B-B14F-4D97-AF65-F5344CB8AC3E}">
        <p14:creationId xmlns:p14="http://schemas.microsoft.com/office/powerpoint/2010/main" val="30355271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104</a:t>
            </a:fld>
            <a:endParaRPr lang="en-US" dirty="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a summary of how to handle competing events</a:t>
            </a:r>
            <a:r>
              <a:rPr lang="en-US" baseline="0" dirty="0"/>
              <a:t> </a:t>
            </a:r>
            <a:r>
              <a:rPr lang="en-US" dirty="0"/>
              <a:t>(CE) when calculating incidence,</a:t>
            </a:r>
            <a:r>
              <a:rPr lang="en-US" baseline="0" dirty="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a:t>pretend that competing events don’t occur),</a:t>
            </a:r>
            <a:r>
              <a:rPr lang="en-US" baseline="0" dirty="0"/>
              <a:t> then we can use conventional Kaplan-Meier estimation if the CE is independent of the primary event under study.   There are not too many examples of this, and hence performing K-M is rarely credible.  Getting struck dead by lightening is one such example.  If the</a:t>
            </a:r>
            <a:r>
              <a:rPr lang="en-US" dirty="0"/>
              <a:t> CE</a:t>
            </a:r>
            <a:r>
              <a:rPr lang="en-US" baseline="0" dirty="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If we seek t</a:t>
            </a:r>
            <a:r>
              <a:rPr lang="en-US" dirty="0"/>
              <a:t>o accommodate for CE</a:t>
            </a:r>
            <a:r>
              <a:rPr lang="en-US" baseline="0" dirty="0"/>
              <a:t>’s (accept their occurrence),</a:t>
            </a:r>
            <a:r>
              <a:rPr lang="en-US" dirty="0"/>
              <a:t> we use the Aalen-Johansen estimator when we seek to estimate cumulative incidence.  This is a different mathematical technique than K-M estimation, where natively we are calculating cumulative survival and take the complement to get cumulative incidence.   In the A-J estimator, we work directly</a:t>
            </a:r>
            <a:r>
              <a:rPr lang="en-US" baseline="0" dirty="0"/>
              <a:t> with calculation of incidence.</a:t>
            </a:r>
            <a:endParaRPr lang="en-US" dirty="0"/>
          </a:p>
          <a:p>
            <a:endParaRPr lang="en-US" dirty="0"/>
          </a:p>
          <a:p>
            <a:r>
              <a:rPr lang="en-US" dirty="0"/>
              <a:t>When the goal is to estimate incidence rate, there is actually nothing special to do from what we have alread</a:t>
            </a:r>
            <a:r>
              <a:rPr lang="en-US" baseline="0" dirty="0"/>
              <a:t>y learned</a:t>
            </a:r>
            <a:r>
              <a:rPr lang="en-US" dirty="0"/>
              <a:t>.  This is because rates inherently</a:t>
            </a:r>
            <a:r>
              <a:rPr lang="en-US" baseline="0" dirty="0"/>
              <a:t> accommodate competing events.  </a:t>
            </a:r>
            <a:r>
              <a:rPr lang="en-US" dirty="0"/>
              <a:t>We just perform our usual rate calculation.   In the face of competing events, these rates</a:t>
            </a:r>
            <a:r>
              <a:rPr lang="en-US" baseline="0" dirty="0"/>
              <a:t> are sometimes given the special name of “cause-specific” rates or hazards.   </a:t>
            </a:r>
          </a:p>
          <a:p>
            <a:endParaRPr lang="en-US" baseline="0" dirty="0"/>
          </a:p>
          <a:p>
            <a:r>
              <a:rPr lang="en-US" baseline="0" dirty="0"/>
              <a:t>For completeness:  what we do not show in this table is the scenario in which we are interested in rates </a:t>
            </a:r>
            <a:r>
              <a:rPr lang="en-US" i="1" baseline="0" dirty="0"/>
              <a:t>and</a:t>
            </a:r>
            <a:r>
              <a:rPr lang="en-US" baseline="0" dirty="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a:p>
        </p:txBody>
      </p:sp>
    </p:spTree>
    <p:extLst>
      <p:ext uri="{BB962C8B-B14F-4D97-AF65-F5344CB8AC3E}">
        <p14:creationId xmlns:p14="http://schemas.microsoft.com/office/powerpoint/2010/main" val="18459489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solidFill>
                  <a:prstClr val="black"/>
                </a:solidFill>
              </a:rPr>
              <a:pPr/>
              <a:t>105</a:t>
            </a:fld>
            <a:endParaRPr lang="en-US" dirty="0">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In other words, where do the measurements</a:t>
            </a:r>
            <a:r>
              <a:rPr lang="en-US" baseline="0" dirty="0"/>
              <a:t> come from? </a:t>
            </a:r>
          </a:p>
          <a:p>
            <a:endParaRPr lang="en-US" baseline="0" dirty="0"/>
          </a:p>
          <a:p>
            <a:r>
              <a:rPr lang="en-US" baseline="0" dirty="0"/>
              <a:t>Sometimes the data will already be available, having been obtained by others and sometimes for reasons other than research.   This latter category is sometimes called “found” data.  Understanding the context in which the found measurements were made (the “data generating mechanisms”) is </a:t>
            </a:r>
            <a:r>
              <a:rPr lang="en-US" i="1" u="sng" baseline="0" dirty="0"/>
              <a:t>crucial</a:t>
            </a:r>
            <a:r>
              <a:rPr lang="en-US" baseline="0" dirty="0"/>
              <a:t> in understanding the pitfalls of the data and their attendant influences on study validity.</a:t>
            </a:r>
          </a:p>
          <a:p>
            <a:endParaRPr lang="en-US" baseline="0" dirty="0"/>
          </a:p>
          <a:p>
            <a:r>
              <a:rPr lang="en-US" dirty="0"/>
              <a:t>Other times the data need to be collected</a:t>
            </a:r>
            <a:r>
              <a:rPr lang="en-US" baseline="0" dirty="0"/>
              <a:t> expressly for research.  </a:t>
            </a:r>
            <a:r>
              <a:rPr lang="en-US" dirty="0"/>
              <a:t>This means recruitment, sensitive and specific detection of event onset, and retaining participants such that they do not dro</a:t>
            </a:r>
            <a:r>
              <a:rPr lang="en-US" baseline="0" dirty="0"/>
              <a:t>p out and wreak havoc with our estimates</a:t>
            </a:r>
            <a:r>
              <a:rPr lang="en-US" dirty="0"/>
              <a:t>.  We note that we ARE NOT covering these</a:t>
            </a:r>
            <a:r>
              <a:rPr lang="en-US" baseline="0" dirty="0"/>
              <a:t> activities </a:t>
            </a:r>
            <a:r>
              <a:rPr lang="en-US" dirty="0"/>
              <a:t>in much detail in this course.  This is the important discipline of practical field work.  While enormously important, we do not especially think it can be taught in a course.  In part, this is because it is very study-specific.  Instead of getting this knowledge in courses, we suggest that this is best learned by working with </a:t>
            </a:r>
            <a:r>
              <a:rPr lang="en-US" u="sng" dirty="0"/>
              <a:t>experienced</a:t>
            </a:r>
            <a:r>
              <a:rPr lang="en-US" dirty="0"/>
              <a:t> researchers.  What is als</a:t>
            </a:r>
            <a:r>
              <a:rPr lang="en-US" baseline="0" dirty="0"/>
              <a:t>o true about data collection is that there are many decisions to be made about substance and logistics.   These are best informed by understanding theoretical foundations of epidemiology, which we are learning in this course. </a:t>
            </a:r>
          </a:p>
          <a:p>
            <a:endParaRPr lang="en-US" baseline="0" dirty="0"/>
          </a:p>
          <a:p>
            <a:r>
              <a:rPr lang="en-US" baseline="0" dirty="0"/>
              <a:t>The importance of experience reminds us top-flight research requires the following 3-component recipe:  1 part (33%) subject matter knowledge; 1 part (33%) methodologic knowledge; and 1 part (33%) experience.  </a:t>
            </a:r>
            <a:endParaRPr lang="en-US" dirty="0"/>
          </a:p>
        </p:txBody>
      </p:sp>
    </p:spTree>
    <p:extLst>
      <p:ext uri="{BB962C8B-B14F-4D97-AF65-F5344CB8AC3E}">
        <p14:creationId xmlns:p14="http://schemas.microsoft.com/office/powerpoint/2010/main" val="13975606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solidFill>
                  <a:prstClr val="black"/>
                </a:solidFill>
              </a:rPr>
              <a:pPr/>
              <a:t>106</a:t>
            </a:fld>
            <a:endParaRPr lang="en-US" dirty="0">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a:t>Here are the main points from today. </a:t>
            </a:r>
          </a:p>
        </p:txBody>
      </p:sp>
    </p:spTree>
    <p:extLst>
      <p:ext uri="{BB962C8B-B14F-4D97-AF65-F5344CB8AC3E}">
        <p14:creationId xmlns:p14="http://schemas.microsoft.com/office/powerpoint/2010/main" val="40346286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107</a:t>
            </a:fld>
            <a:endParaRPr lang="en-US" dirty="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a:t>The table contains a summary of the past two sessions on measures of disease occurrence showing the different measures of disease occurrence that can be derived by each of the study designs we have been discussing, fixed cohort studies, dynamic cohort studies, cross-sectional studies, and case-controls studies.    </a:t>
            </a:r>
          </a:p>
          <a:p>
            <a:endParaRPr lang="en-US" baseline="0" dirty="0"/>
          </a:p>
          <a:p>
            <a:r>
              <a:rPr lang="en-US" baseline="0" dirty="0"/>
              <a:t>A few notes:</a:t>
            </a:r>
          </a:p>
          <a:p>
            <a:r>
              <a:rPr lang="en-US" baseline="0" dirty="0"/>
              <a:t>--Fixed cohorts naturally beg to be analyzed with cumulative incidence.  In fact, cumulative incidence is a fixed cohort concept.</a:t>
            </a:r>
          </a:p>
          <a:p>
            <a:r>
              <a:rPr lang="en-US" baseline="0" dirty="0"/>
              <a:t>--If the interest in dynamic cohorts is to describe them over time, then this is naturally done with a depiction of rate over time.  Dynamic cohorts can, however, by analyzed like fixed cohorts by shifting all persons to the left, at which time they can be described by cumulative incidence.  Even without shifting everyone to the left, a cumulative incidence can still be estimated with data from a dynamic cohort by using the exponential formula.</a:t>
            </a:r>
          </a:p>
          <a:p>
            <a:r>
              <a:rPr lang="en-US" baseline="0" dirty="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for any cross-sectional study to better understand this.   Thus, measuring incidence can sometime be different from measuring incident events per se.  </a:t>
            </a:r>
          </a:p>
        </p:txBody>
      </p:sp>
    </p:spTree>
    <p:extLst>
      <p:ext uri="{BB962C8B-B14F-4D97-AF65-F5344CB8AC3E}">
        <p14:creationId xmlns:p14="http://schemas.microsoft.com/office/powerpoint/2010/main" val="184594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able to clearly communicate findings from clinical/epidemiologic research to both scientific and non-scientific audiences is a major task for a researcher and a major objective of this course.  Cumulative incidence will typically be better understood by lay audiences than incidence rates.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often need to communication incidence-related objectives in grant proposals.</a:t>
            </a:r>
            <a:r>
              <a:rPr lang="en-US" baseline="0" dirty="0"/>
              <a:t>   Descriptive objectives are often the initial specific aims (the lead off) in grant applications.  Some people view descriptive objectives as unexciting and not really science.  Do not let such beliefs persuade you.  Accurate estimates on incidence in represent study samples take much strategic thinking and can form invaluable benchmarks for the clinical, public health, and research communities.  The text shown are exemplars for how to express descriptive objectives.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110</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dirty="0"/>
              <a:t>This is the hypothetical example of a 10-person fixed cohort study given in the S &amp; N textbook.  The solid black horizontal bars represent the length of time each person was followed in the study.  E denotes</a:t>
            </a:r>
            <a:r>
              <a:rPr lang="en-US" baseline="0" dirty="0"/>
              <a:t> t</a:t>
            </a:r>
            <a:r>
              <a:rPr lang="en-US" dirty="0"/>
              <a:t>he event of interest.</a:t>
            </a:r>
            <a:r>
              <a:rPr lang="en-US" baseline="0" dirty="0"/>
              <a:t>  In this fixed cohort study, follow-up ended with either the event of interest, loss to follow-up (drop out), or administrative censoring.  </a:t>
            </a:r>
            <a:endParaRPr lang="en-US" dirty="0"/>
          </a:p>
          <a:p>
            <a:pPr>
              <a:lnSpc>
                <a:spcPct val="90000"/>
              </a:lnSpc>
            </a:pPr>
            <a:endParaRPr lang="en-US" dirty="0"/>
          </a:p>
          <a:p>
            <a:pPr>
              <a:lnSpc>
                <a:spcPct val="90000"/>
              </a:lnSpc>
            </a:pP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11</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solidFill>
                  <a:prstClr val="black"/>
                </a:solidFill>
              </a:rPr>
              <a:pPr/>
              <a:t>111</a:t>
            </a:fld>
            <a:endParaRPr lang="en-US" dirty="0">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a:t>The “waiting” time property of incidence rates is useful in quantifying the average time until a new occurrence of the outcome.  It is another way to express the underlying pace of new occurrence, the underlying velocity or “force” we spoke of earlier.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a:t> years</a:t>
            </a:r>
            <a:r>
              <a:rPr lang="en-US" dirty="0"/>
              <a:t>.  Therefore, waiting time = 1/ person-time rate.</a:t>
            </a:r>
            <a:r>
              <a:rPr lang="en-US" baseline="0" dirty="0"/>
              <a:t>  This is</a:t>
            </a:r>
            <a:r>
              <a:rPr lang="en-US" dirty="0"/>
              <a:t> a useful property to keep in mind.  From the population perspective, a waiting time of 5 person-years means that with every passing of 5 person-years we expect to see one event.  From the individual perspective, a waiting time of 5 years indicates that an individual, on average, will develop the event in 5 years.  A notable example is the outcome of mortality (i.e., mortality rate).  In</a:t>
            </a:r>
            <a:r>
              <a:rPr lang="en-US" baseline="0" dirty="0"/>
              <a:t> this case,</a:t>
            </a:r>
            <a:r>
              <a:rPr lang="en-US" dirty="0"/>
              <a:t> the average waiting time, which</a:t>
            </a:r>
            <a:r>
              <a:rPr lang="en-US" baseline="0" dirty="0"/>
              <a:t> is the inverse of average mortality rate,</a:t>
            </a:r>
            <a:r>
              <a:rPr lang="en-US" dirty="0"/>
              <a:t> is what</a:t>
            </a:r>
            <a:r>
              <a:rPr lang="en-US" baseline="0" dirty="0"/>
              <a:t> is known as </a:t>
            </a:r>
            <a:r>
              <a:rPr lang="en-US" dirty="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Standardization</a:t>
            </a:r>
            <a:r>
              <a:rPr lang="en-US" baseline="0" dirty="0"/>
              <a:t> is a technique used to make two or more populations comparable in terms of the distribution of one or more variables.  It is used to manage confounding or to adjust for a nuisance indirect casual pathway (known as adjustment for a mediator).  These objectives will become clearer later in the course.  Standardization is often performed for age but can also by done for gender, race and calendar time.</a:t>
            </a:r>
          </a:p>
          <a:p>
            <a:endParaRPr lang="en-US" baseline="0" dirty="0"/>
          </a:p>
          <a:p>
            <a:r>
              <a:rPr lang="en-US" baseline="0" dirty="0"/>
              <a:t>These two approaches to standardization of incidence rates are discussed more fully in the S+N 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p>
          <a:p>
            <a:endParaRPr lang="en-US" baseline="0" dirty="0"/>
          </a:p>
          <a:p>
            <a:r>
              <a:rPr lang="en-US" baseline="0" dirty="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17579634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solidFill>
                  <a:prstClr val="black"/>
                </a:solidFill>
              </a:rPr>
              <a:pPr/>
              <a:t>113</a:t>
            </a:fld>
            <a:endParaRPr lang="en-US" dirty="0">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a:t>This illustrates how direct standardization calculations</a:t>
            </a:r>
            <a:r>
              <a:rPr lang="en-US" sz="1000" baseline="0" dirty="0"/>
              <a:t> were made for previous example comparing hip fracture rates across countries.  </a:t>
            </a:r>
          </a:p>
          <a:p>
            <a:endParaRPr lang="en-US" sz="1000" baseline="0" dirty="0"/>
          </a:p>
          <a:p>
            <a:r>
              <a:rPr lang="en-US" sz="1000" dirty="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a:t> </a:t>
            </a:r>
            <a:r>
              <a:rPr lang="en-US" sz="1000" dirty="0"/>
              <a:t>differences are adjusted.  In this example, the age-adjusted rates for Beijing and Budapest appear different and a rate ratio comparing these two age-adjusted incidence rates (Budapest/Beijing rates) is &gt; 1.0, indicating that residence in Beijing confers a higher rate of fracture.</a:t>
            </a:r>
          </a:p>
          <a:p>
            <a:endParaRPr lang="en-US" sz="1000" dirty="0"/>
          </a:p>
          <a:p>
            <a:r>
              <a:rPr lang="en-US" sz="1000" dirty="0"/>
              <a:t>The actual value of the age-adjusted rate depends on the age structure reference population.  The rate is not meaningful in isolation but is intended to allow comparisons across populations with different age structures.  </a:t>
            </a:r>
          </a:p>
          <a:p>
            <a:endParaRPr lang="en-US" sz="1000" dirty="0"/>
          </a:p>
          <a:p>
            <a:r>
              <a:rPr lang="en-US" sz="1000" dirty="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a:t> </a:t>
            </a:r>
            <a:r>
              <a:rPr lang="en-US" sz="1000" dirty="0"/>
              <a:t>the age structure of Budapest is older than the US population.</a:t>
            </a:r>
          </a:p>
          <a:p>
            <a:endParaRPr lang="en-US" sz="1000" dirty="0"/>
          </a:p>
        </p:txBody>
      </p:sp>
    </p:spTree>
    <p:extLst>
      <p:ext uri="{BB962C8B-B14F-4D97-AF65-F5344CB8AC3E}">
        <p14:creationId xmlns:p14="http://schemas.microsoft.com/office/powerpoint/2010/main" val="18172648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solidFill>
                  <a:prstClr val="black"/>
                </a:solidFill>
              </a:rPr>
              <a:pPr/>
              <a:t>114</a:t>
            </a:fld>
            <a:endParaRPr lang="en-US" dirty="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a:t>We know by the exponential formula that the relationship between a constant incidence rate (i.e., a constant force of incidence) and cumulative incidence is exponential.  </a:t>
            </a:r>
            <a:r>
              <a:rPr lang="en-US" dirty="0"/>
              <a:t>When rates are low, the exponential formula converges to simple multiplication: cumulative incidence ~ rate x follow-up time.  However, when rates are higher, as illustrated in the 3rd row in the next slide, this falls apart. </a:t>
            </a:r>
          </a:p>
          <a:p>
            <a:endParaRPr lang="it-IT" dirty="0"/>
          </a:p>
          <a:p>
            <a:endParaRPr lang="en-US" dirty="0"/>
          </a:p>
        </p:txBody>
      </p:sp>
    </p:spTree>
    <p:extLst>
      <p:ext uri="{BB962C8B-B14F-4D97-AF65-F5344CB8AC3E}">
        <p14:creationId xmlns:p14="http://schemas.microsoft.com/office/powerpoint/2010/main" val="42340608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solidFill>
                  <a:prstClr val="black"/>
                </a:solidFill>
              </a:rPr>
              <a:pPr/>
              <a:t>115</a:t>
            </a:fld>
            <a:endParaRPr lang="en-US" dirty="0">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a:t>Applying the exponential formula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a:p>
          <a:p>
            <a:r>
              <a:rPr lang="en-US" dirty="0"/>
              <a:t>The reason for</a:t>
            </a:r>
            <a:r>
              <a:rPr lang="en-US" baseline="0" dirty="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a:p>
        </p:txBody>
      </p:sp>
    </p:spTree>
    <p:extLst>
      <p:ext uri="{BB962C8B-B14F-4D97-AF65-F5344CB8AC3E}">
        <p14:creationId xmlns:p14="http://schemas.microsoft.com/office/powerpoint/2010/main" val="32900818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solidFill>
                  <a:prstClr val="black"/>
                </a:solidFill>
              </a:rPr>
              <a:pPr/>
              <a:t>116</a:t>
            </a:fld>
            <a:endParaRPr lang="en-US" dirty="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a:t>This slide reviews the definition of competing risks, also known as competing events or competing risk events.  We introduced this concept</a:t>
            </a:r>
            <a:r>
              <a:rPr lang="en-US" baseline="0" dirty="0"/>
              <a:t> in our first lecture on Study Design.</a:t>
            </a:r>
            <a:endParaRPr lang="en-US" dirty="0"/>
          </a:p>
          <a:p>
            <a:endParaRPr lang="en-US" dirty="0"/>
          </a:p>
          <a:p>
            <a:r>
              <a:rPr lang="en-US" dirty="0"/>
              <a:t>In a study of incidence of some primary event of interest, a competing event is one which either precludes the occurrence of the event of interest (and the best example of this is death, which precludes all non-fatal outcomes) or one which substantially impacts incidence of the event of interest.  An example of this would be prophylactic ovary removal in the study of ovarian cancer (incidence is greatly diminished although does not go to zero).</a:t>
            </a:r>
          </a:p>
          <a:p>
            <a:endParaRPr lang="en-US" dirty="0"/>
          </a:p>
          <a:p>
            <a:r>
              <a:rPr lang="en-US" dirty="0"/>
              <a:t>We call these events “competing” because they occur prior to the event of interest that we are studying.  They are competing with the occurrence of our event of interest and preclude or</a:t>
            </a:r>
            <a:r>
              <a:rPr lang="en-US" baseline="0" dirty="0"/>
              <a:t> nearly preclude the occurrence of our main event of interest</a:t>
            </a:r>
            <a:r>
              <a:rPr lang="en-US" dirty="0"/>
              <a:t>.</a:t>
            </a:r>
          </a:p>
          <a:p>
            <a:endParaRPr lang="en-US" dirty="0"/>
          </a:p>
          <a:p>
            <a:r>
              <a:rPr lang="en-US" dirty="0"/>
              <a:t>Competing events come in two flavors.  One is a competing event that occurs independent of the event of interest.  When studying brain cancer incidence, accidental deaths (say from getting</a:t>
            </a:r>
            <a:r>
              <a:rPr lang="en-US" baseline="0" dirty="0"/>
              <a:t> struck by lightening</a:t>
            </a:r>
            <a:r>
              <a:rPr lang="en-US" dirty="0"/>
              <a:t>)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(e.g., emphysema)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12</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a:t>Here are the calculations from the S+N text’s example using individual-level data to calculate a person-time incidence,</a:t>
            </a:r>
            <a:r>
              <a:rPr lang="en-US" baseline="0" dirty="0"/>
              <a:t> in this case an </a:t>
            </a:r>
            <a:r>
              <a:rPr lang="en-US" dirty="0"/>
              <a:t>“average” incidence rate.  Note that the person-time in months is just the sum of the number of months from the previous graphic showing how long each person was observed in the study</a:t>
            </a:r>
            <a:r>
              <a:rPr lang="en-US" baseline="0" dirty="0"/>
              <a:t> prior to getting the event of interest, drop-out, administrative censoring, or a competing event (although there are no competing events in this example).</a:t>
            </a:r>
            <a:r>
              <a:rPr lang="en-US" dirty="0"/>
              <a:t>  Because this example</a:t>
            </a:r>
            <a:r>
              <a:rPr lang="en-US" baseline="0" dirty="0"/>
              <a:t> is depicted as a fixed cohort, all participants were “shifted to the left”, but this is not fundamentally nece</a:t>
            </a:r>
            <a:r>
              <a:rPr lang="en-US" dirty="0"/>
              <a:t>ssary for the calculation of average</a:t>
            </a:r>
            <a:r>
              <a:rPr lang="en-US" baseline="0" dirty="0"/>
              <a:t> </a:t>
            </a:r>
            <a:r>
              <a:rPr lang="en-US" dirty="0"/>
              <a:t>incidence rates.  Also, the S+N text calculates incidence rates separately for the first year of follow-up and then for the second year of follow-up, but this is not necessary unless</a:t>
            </a:r>
            <a:r>
              <a:rPr lang="en-US" baseline="0" dirty="0"/>
              <a:t> there is specific interest in tracking the role of calendar time (e.g., rate in 2018, 2019, 2020, etc.).</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numerator is, as always, just the number of events; here, 6 deaths.  We could express</a:t>
            </a:r>
            <a:r>
              <a:rPr lang="en-US" baseline="0" dirty="0"/>
              <a:t> the incidence rate per unit person-month or as any person-time unit.  What is conventional, however, in many fields is person-years.  It is also conventional to present rates that have i</a:t>
            </a:r>
            <a:r>
              <a:rPr lang="en-US" dirty="0"/>
              <a:t>ntegers greater than 1 to the left of the decimal point.</a:t>
            </a:r>
            <a:r>
              <a:rPr lang="en-US" baseline="0" dirty="0"/>
              <a:t> </a:t>
            </a:r>
            <a:r>
              <a:rPr lang="en-US" dirty="0"/>
              <a:t> We</a:t>
            </a:r>
            <a:r>
              <a:rPr lang="en-US" baseline="0" dirty="0"/>
              <a:t> achieve this in this example</a:t>
            </a:r>
            <a:r>
              <a:rPr lang="en-US" dirty="0"/>
              <a:t> when we converted from</a:t>
            </a:r>
            <a:r>
              <a:rPr lang="en-US" baseline="0" dirty="0"/>
              <a:t> per</a:t>
            </a:r>
            <a:r>
              <a:rPr lang="en-US" dirty="0"/>
              <a:t> person-year</a:t>
            </a:r>
            <a:r>
              <a:rPr lang="en-US" baseline="0" dirty="0"/>
              <a:t> to per 10 person-years</a:t>
            </a:r>
            <a:r>
              <a:rPr lang="en-US" dirty="0"/>
              <a:t>. The decimal point is then moved for the fraction 6/9.583 to give the rate per 10 person-year or per 100 person-years (i.e.,</a:t>
            </a:r>
            <a:r>
              <a:rPr lang="en-US" baseline="0" dirty="0"/>
              <a:t> 0.626 cases per person-year equals 6.26 cases per 10 person-years)</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 concept of person-time</a:t>
            </a:r>
            <a:r>
              <a:rPr lang="en-US" baseline="0" dirty="0"/>
              <a:t> is sometimes a source of confusion but it need not be.  Think of person-time as a collection of bits of observation time contributed by different people.   Not all people contribute the same amount of time.  In this example, we just add up time of observation from each participant to get our sum of 115 person-months.  We have this construct person-time to distinguish it from the more common meaning of time, some continuous duration or stretch of time, for example here, 115 months in a row (as in calendar time).   Person-time is also different than age (which is time from birth)).  In our example, we cannot say that our rate has any meaning over 115 specific calendar months in a row in any single person or group of persons.  Person-time is a collection of time as opposed to a string or run of time. </a:t>
            </a:r>
            <a:endParaRPr lang="en-US" dirty="0"/>
          </a:p>
          <a:p>
            <a:endParaRPr lang="en-US" dirty="0"/>
          </a:p>
        </p:txBody>
      </p:sp>
    </p:spTree>
    <p:extLst>
      <p:ext uri="{BB962C8B-B14F-4D97-AF65-F5344CB8AC3E}">
        <p14:creationId xmlns:p14="http://schemas.microsoft.com/office/powerpoint/2010/main" val="400291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How about in a dynamic</a:t>
            </a:r>
            <a:r>
              <a:rPr lang="en-US" sz="1000" baseline="0" dirty="0"/>
              <a:t> cohort?  Each horizontal line depicts the person-time observed in each individual participant in this study.  You can add up all of this person-time across participants to get the denominator for an incidence rate.  Again, each participant contributes person-time up until the occurrence of the event of interest, lost to follow-up, a competing event, or administrative closure. </a:t>
            </a:r>
            <a:endParaRPr lang="en-US" sz="1000" dirty="0"/>
          </a:p>
          <a:p>
            <a:endParaRPr lang="en-US" sz="1000" dirty="0"/>
          </a:p>
        </p:txBody>
      </p:sp>
    </p:spTree>
    <p:extLst>
      <p:ext uri="{BB962C8B-B14F-4D97-AF65-F5344CB8AC3E}">
        <p14:creationId xmlns:p14="http://schemas.microsoft.com/office/powerpoint/2010/main" val="282077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14</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To calculate an average incidence rate in a dynamic cohort, the approach depends on whether we have individual-level follow-up on the cohort members.  In this</a:t>
            </a:r>
            <a:r>
              <a:rPr lang="en-US" baseline="0" dirty="0"/>
              <a:t> example from Kaiser, individual-level data are available.  The investigators know the dates of Kaiser membership, the occurrence and dates of the outcome (hip fracture in this study), and the occurrence and dates of any competing events, such as mortality.  Kaiser and the U.S. Veteran’s Affairs healthcare system are two of the largest dynamic cohorts with individual-level data in the U.S.  Kaiser, in particular, is an all-encompassing system with both outpatient and inpatient care documented in the same database.</a:t>
            </a:r>
          </a:p>
          <a:p>
            <a:endParaRPr lang="en-US" baseline="0" dirty="0"/>
          </a:p>
          <a:p>
            <a:r>
              <a:rPr lang="en-US" baseline="0" dirty="0"/>
              <a:t>In this study, an excerpt from the paper reads</a:t>
            </a:r>
          </a:p>
          <a:p>
            <a:endParaRPr lang="en-US" baseline="0" dirty="0"/>
          </a:p>
          <a:p>
            <a:r>
              <a:rPr lang="en-US" dirty="0"/>
              <a:t>“Hip fracture cases occurring each study year were identified from electronic medical records (inpatient, outpatient, emergency department) and claims information using </a:t>
            </a:r>
            <a:r>
              <a:rPr lang="en-US" i="1" dirty="0"/>
              <a:t>International Classification of Diseases, Ninth Revision, Clinical Modification</a:t>
            </a:r>
            <a:r>
              <a:rPr lang="en-US" dirty="0"/>
              <a:t> (ICD-9) diagnosis codes 820–820.9…</a:t>
            </a:r>
          </a:p>
          <a:p>
            <a:endParaRPr lang="en-US" dirty="0"/>
          </a:p>
          <a:p>
            <a:r>
              <a:rPr lang="en-US" dirty="0"/>
              <a:t>Using enrollment and electronic medical record data, we identified all KPSC members who were aged 45 years or older as of January 1 of each study year, 1997–2006. Gaps in enrollment up to 60 days were ignored and the subject was considered to be continuously enrolled.  After the first year and at the beginning of each subsequent study year, existing members were added to the study as they achieved the minimum age. Newly enrolled members were also added each year if they met the age criteria. These subjects comprised the denominator and their person-time at risk for having an incident hip fracture each year was used in the rate calculation.” </a:t>
            </a:r>
          </a:p>
          <a:p>
            <a:r>
              <a:rPr lang="en-US" baseline="0" dirty="0"/>
              <a:t>  </a:t>
            </a:r>
          </a:p>
          <a:p>
            <a:r>
              <a:rPr lang="en-US" dirty="0"/>
              <a:t>During the period 1997–2006, 19,614 KPSC members aged 45 years or older sustained incident hip fractures. These fractures arose from a population with approximately 10.1 million person-years at risk for fracture over the entire study period.</a:t>
            </a:r>
          </a:p>
          <a:p>
            <a:endParaRPr lang="en-US" dirty="0"/>
          </a:p>
          <a:p>
            <a:r>
              <a:rPr lang="en-US" dirty="0"/>
              <a:t>Even though incidence rates</a:t>
            </a:r>
            <a:r>
              <a:rPr lang="en-US" baseline="0" dirty="0"/>
              <a:t> are shown over time (and by gender), we would still refer to this study as primarily descriptive (#1 of the “Big 6”).  There is no attempt to study causation by gender or calendar time.</a:t>
            </a:r>
            <a:endParaRPr lang="en-US"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Adams AL, Shi J, Takayanagi M, Dell RM, Funahashi TT, Jacobsen SJ. Ten-year hip fracture incidence rate trends in a large California population, 1997-2006. Osteoporos Int. 2013 24:373-6</a:t>
            </a:r>
          </a:p>
          <a:p>
            <a:endParaRPr lang="en-US" baseline="0" dirty="0"/>
          </a:p>
          <a:p>
            <a:endParaRPr lang="en-US" baseline="0" dirty="0"/>
          </a:p>
          <a:p>
            <a:endParaRPr lang="en-US" dirty="0"/>
          </a:p>
        </p:txBody>
      </p:sp>
    </p:spTree>
    <p:extLst>
      <p:ext uri="{BB962C8B-B14F-4D97-AF65-F5344CB8AC3E}">
        <p14:creationId xmlns:p14="http://schemas.microsoft.com/office/powerpoint/2010/main" val="177456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15</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a:t>If you do not have individual-level data on everyone, be it in a fixed or dynamic cohort, then there are a variety of approaches to make your best estimate of the aggregate person-time in the population.  Collectively, these are sometimes called “group”, “group-level”, “grouped data”, or “average population” methods.  They all have some assumptions, some of them have more assumptions than others.  Note that although the word group or group-level is used, this discussion has nothing to do with ecologic study design.</a:t>
            </a:r>
          </a:p>
          <a:p>
            <a:endParaRPr lang="en-US" baseline="0" dirty="0"/>
          </a:p>
          <a:p>
            <a:r>
              <a:rPr lang="en-US" dirty="0"/>
              <a:t>Let</a:t>
            </a:r>
            <a:r>
              <a:rPr lang="en-US" baseline="0" dirty="0"/>
              <a:t> u</a:t>
            </a:r>
            <a:r>
              <a:rPr lang="en-US" dirty="0"/>
              <a:t>s say you just</a:t>
            </a:r>
            <a:r>
              <a:rPr lang="en-US" baseline="0" dirty="0"/>
              <a:t> have the size of a population at one time.  If you are willing to assume a steady state population size, you can multiply the duration the population was at steady state x population size to get aggregate person-time.  This is one situation in which N x T is literally used to derive person-time.  Or, if you have the number of persons at risk at the beginning of the period of observation and number at the end of the period, you can also, as we show in a few slides, estimate aggregate person-time.  To do this, you will need to assume that </a:t>
            </a:r>
            <a:r>
              <a:rPr lang="en-US" dirty="0"/>
              <a:t>losses and</a:t>
            </a:r>
            <a:r>
              <a:rPr lang="en-US" baseline="0" dirty="0"/>
              <a:t>/or </a:t>
            </a:r>
            <a:r>
              <a:rPr lang="en-US" dirty="0"/>
              <a:t>additions occur in some pattern throughout the period.  (This is remindful of the assumption of what happens in an interval in the life</a:t>
            </a:r>
            <a:r>
              <a:rPr lang="en-US" baseline="0" dirty="0"/>
              <a:t> table approach to cumulative incidence estimation.)</a:t>
            </a:r>
            <a:endParaRPr lang="en-US" dirty="0"/>
          </a:p>
        </p:txBody>
      </p:sp>
    </p:spTree>
    <p:extLst>
      <p:ext uri="{BB962C8B-B14F-4D97-AF65-F5344CB8AC3E}">
        <p14:creationId xmlns:p14="http://schemas.microsoft.com/office/powerpoint/2010/main" val="271584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16</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a:t>Not having individual-level data </a:t>
            </a:r>
            <a:r>
              <a:rPr lang="en-US" baseline="0" dirty="0"/>
              <a:t>is seen most commonly in large dynamic cohorts that represent geographic areas; they are simply too large to enumerate everyone.  And, it is in these contexts where most of the solutions have been derived.</a:t>
            </a:r>
          </a:p>
          <a:p>
            <a:endParaRPr lang="en-US" baseline="0" dirty="0"/>
          </a:p>
          <a:p>
            <a:r>
              <a:rPr lang="en-US" baseline="0" dirty="0"/>
              <a:t>For example, what if you wanted to estimate the incidence rate of pancreatic cancer diagnoses in San Francisco County in 2010?  In the field of cancer, the SEER </a:t>
            </a:r>
            <a:r>
              <a:rPr lang="en-US" dirty="0"/>
              <a:t>registry does an excellent job of capturing all of the new cancer diagnoses (E) for large swaths of the U.S. population. The SEER registry is a program of the National Cancer Institute,</a:t>
            </a:r>
            <a:r>
              <a:rPr lang="en-US" baseline="0" dirty="0"/>
              <a:t> which is one of the institutes of the National Institutes of Health. </a:t>
            </a:r>
            <a:r>
              <a:rPr lang="en-US" dirty="0"/>
              <a:t> It covers particular regions of the U.S..  Please see the SEER web page for detailed information on what areas are covered by SEER registries, what data are available, etc.  In California, the SF Bay Area registry has been established the longest (since 1973).  It is now housed at UCSF.  There is also now a state-wide cancer registry (since 2001).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But, how will an investigator determine the person-time</a:t>
            </a:r>
            <a:r>
              <a:rPr lang="en-US" baseline="0" dirty="0"/>
              <a:t> </a:t>
            </a:r>
            <a:r>
              <a:rPr lang="en-US" dirty="0"/>
              <a:t>denominator to calculate the average incidence rate? </a:t>
            </a:r>
          </a:p>
          <a:p>
            <a:endParaRPr lang="en-US" dirty="0"/>
          </a:p>
          <a:p>
            <a:endParaRPr lang="en-US" dirty="0"/>
          </a:p>
        </p:txBody>
      </p:sp>
    </p:spTree>
    <p:extLst>
      <p:ext uri="{BB962C8B-B14F-4D97-AF65-F5344CB8AC3E}">
        <p14:creationId xmlns:p14="http://schemas.microsoft.com/office/powerpoint/2010/main" val="140938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17</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Clearly, no investigator has data on everyone who was living in San Francisco as of January, 1 2010, every new arrival who entered San Francisco in 2010, and when every departure or death took place.</a:t>
            </a:r>
            <a:r>
              <a:rPr lang="en-US" baseline="0" dirty="0"/>
              <a:t>  Thus, an individual-level aggregation of person-time is not possible at it was in the Kaiser example.  </a:t>
            </a:r>
            <a:r>
              <a:rPr lang="en-US" dirty="0"/>
              <a:t> Thus, the problem is how to obtain information that will allow calculation of a person-time</a:t>
            </a:r>
            <a:r>
              <a:rPr lang="en-US" baseline="0" dirty="0"/>
              <a:t> </a:t>
            </a:r>
            <a:r>
              <a:rPr lang="en-US" dirty="0"/>
              <a:t>denominator.  The solution is to obtain an estimate of the average population size during the  time period.   The average population size (N)</a:t>
            </a:r>
            <a:r>
              <a:rPr lang="en-US" baseline="0" dirty="0"/>
              <a:t> m</a:t>
            </a:r>
            <a:r>
              <a:rPr lang="en-US" dirty="0"/>
              <a:t>ultiplied by the time period (T) gives the</a:t>
            </a:r>
            <a:r>
              <a:rPr lang="en-US" baseline="0" dirty="0"/>
              <a:t> aggregate</a:t>
            </a:r>
            <a:r>
              <a:rPr lang="en-US" dirty="0"/>
              <a:t> person-time denominator for the rate.  This</a:t>
            </a:r>
            <a:r>
              <a:rPr lang="en-US" baseline="0" dirty="0"/>
              <a:t> method of estimating incidence rate is sometimes called the “group method” or “average population method”. </a:t>
            </a:r>
            <a:endParaRPr lang="en-US" dirty="0"/>
          </a:p>
          <a:p>
            <a:endParaRPr lang="en-US" dirty="0"/>
          </a:p>
          <a:p>
            <a:r>
              <a:rPr lang="en-US" dirty="0"/>
              <a:t>There are several ways to get the average</a:t>
            </a:r>
            <a:r>
              <a:rPr lang="en-US" baseline="0" dirty="0"/>
              <a:t> population size for an interval, in this case a year (2010).  If you assume that the population is at steady state, then you can use the population as counted at any time during the year.  If it is believed that the population is experiencing a linear increase or decline, then an estimate at the mid-point tells you the average population size.  If change is felt to be non-linear, then average population size can be calculated with more sophisticated gyrations, which we will not get into in this course.   Estimating population size is the purview of demography.  Epidemiologic and clinical researchers need to borrow facts from demography but do not have to know in detail how population size in the community is estimated.  In this class, we will deal with only the simplest examples of deriving person-time in dynamic cohorts which do not have individual-level enumeration.</a:t>
            </a:r>
          </a:p>
          <a:p>
            <a:endParaRPr lang="en-US" baseline="0" dirty="0"/>
          </a:p>
          <a:p>
            <a:r>
              <a:rPr lang="en-US" baseline="0" dirty="0"/>
              <a:t>Fortunately, in the U.S., the government-sponsored census provides what is believed to be very accurate population counts.  The U.S. census occurs every 10 years, and the last one was 2010.  The ability to support average incidence rate estimation — by determining the denominator — for various medical conditions is one of the underappreciated benefits of the massive census process.  The incidence rates calculated with these populations are sometimes called “annual rates”, but this term should be avoided in that it is easily confused with a one-year cumulative incidence.  Hence, just state the rate for 2010 was “xxx per 100,000 person-years”.  Do not say the “annual rate in 2010 was xxx per 100,000 persons”.</a:t>
            </a:r>
          </a:p>
          <a:p>
            <a:endParaRPr lang="en-US" dirty="0"/>
          </a:p>
          <a:p>
            <a:r>
              <a:rPr lang="en-US" dirty="0"/>
              <a:t>A further advantage of using census data for forming rates in</a:t>
            </a:r>
            <a:r>
              <a:rPr lang="en-US" baseline="0" dirty="0"/>
              <a:t> combination with </a:t>
            </a:r>
            <a:r>
              <a:rPr lang="en-US" dirty="0"/>
              <a:t>case counts collected by registries is that rates can be formed for any of the grouping variables recorded in the census, such as age groups, gender, race, ethnicity, income, geographic sub-regions, and many others.   This assumes such information is also collected on the cases. </a:t>
            </a:r>
          </a:p>
          <a:p>
            <a:endParaRPr lang="en-US" dirty="0"/>
          </a:p>
          <a:p>
            <a:r>
              <a:rPr lang="en-US" dirty="0"/>
              <a:t>Of note, the COVID-19 pandemic and perhaps other governmental dysfunction is wreaking havoc on the 2020 U.S. census.  There are many anecdotes, including in San Francisco, of many persons not being counted.  It remains to be seen if confidence is ultimately achieved in the 2020 census.  </a:t>
            </a:r>
          </a:p>
        </p:txBody>
      </p:sp>
    </p:spTree>
    <p:extLst>
      <p:ext uri="{BB962C8B-B14F-4D97-AF65-F5344CB8AC3E}">
        <p14:creationId xmlns:p14="http://schemas.microsoft.com/office/powerpoint/2010/main" val="296268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18</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Here</a:t>
            </a:r>
            <a:r>
              <a:rPr lang="en-US" baseline="0" dirty="0"/>
              <a:t> is the calculation.  The n</a:t>
            </a:r>
            <a:r>
              <a:rPr lang="en-US" dirty="0"/>
              <a:t>umber</a:t>
            </a:r>
            <a:r>
              <a:rPr lang="en-US" baseline="0" dirty="0"/>
              <a:t> of pancreatic cancer diagnoses in SF County in 2010  was obtained from SEER.  The population of SF County in 2010 is available from census data.  We </a:t>
            </a:r>
            <a:r>
              <a:rPr lang="en-US" u="sng" baseline="0" dirty="0"/>
              <a:t>assume</a:t>
            </a:r>
            <a:r>
              <a:rPr lang="en-US" baseline="0" dirty="0"/>
              <a:t>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p>
          <a:p>
            <a:endParaRPr lang="en-US" baseline="0" dirty="0"/>
          </a:p>
          <a:p>
            <a:r>
              <a:rPr lang="en-US" baseline="0" dirty="0"/>
              <a:t>Of course, the validity of these estimates are only as good as the raw data.  The numerator is believed to be valid.  The denominator is based on a one-time count of people (the census) and an assumption of steady state.  It is recognized that this is not exact, as is the case when one has individual-level data.  The census is not exact, the steady state assumption is not exactly correct, and we are also ignoring to modify the person-time for those persons who had prevalent pancreatic cancer at the beginning of 2010 (they should not be counted in the person-time denominator) as well as the person-time that occurred after case developed (it should not be included).  Yet, in a denominator that is so much larger than the numerator, these areas of inexact person-time measurement are generally felt to be inconsequential.  However, this will not always be the case with incidence rates in geographic dynamic cohorts, as we will show later. </a:t>
            </a:r>
            <a:endParaRPr lang="en-US" dirty="0"/>
          </a:p>
        </p:txBody>
      </p:sp>
    </p:spTree>
    <p:extLst>
      <p:ext uri="{BB962C8B-B14F-4D97-AF65-F5344CB8AC3E}">
        <p14:creationId xmlns:p14="http://schemas.microsoft.com/office/powerpoint/2010/main" val="38260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19</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This</a:t>
            </a:r>
            <a:r>
              <a:rPr lang="en-US" baseline="0" dirty="0"/>
              <a:t> second method of calculating incidence rate (the “group method”) is mainly needed with dynamic cohort studies, when it is not practical to enumerate everyone.  The group method is not commonly used in fixed cohort studies because fixed cohorts typically are enumerated in terms of when all participants are under observation.  However, i</a:t>
            </a:r>
            <a:r>
              <a:rPr lang="en-US" dirty="0"/>
              <a:t>n a pinch, if you had a fixed cohort without</a:t>
            </a:r>
            <a:r>
              <a:rPr lang="en-US" baseline="0" dirty="0"/>
              <a:t> individual-level data, the “group method” could be used.  With the starting N, the final N, the number of events (E), and a few assumptions, you can use the group-level method to estimate the incidence rate.  </a:t>
            </a:r>
          </a:p>
          <a:p>
            <a:endParaRPr lang="en-US" baseline="0" dirty="0"/>
          </a:p>
        </p:txBody>
      </p:sp>
    </p:spTree>
    <p:extLst>
      <p:ext uri="{BB962C8B-B14F-4D97-AF65-F5344CB8AC3E}">
        <p14:creationId xmlns:p14="http://schemas.microsoft.com/office/powerpoint/2010/main" val="33456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2</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a:t>Here is what we will cover in the second</a:t>
            </a:r>
            <a:r>
              <a:rPr lang="en-US" baseline="0" dirty="0"/>
              <a:t> lecture on disease occurrence.  The focus will be incidence rates.  We will describe average incidence rates and instantaneous incidence rates.  After we learn about incidence rates, we will contrast them thoroughly with cumulative incidence that we learned about last week.  This will include the assumptions we need for both in order to give them a meaningful interpretation.   Finally, we will circle back to how to manage competing events in incidence estimation.  This will feature a discussion of the Aalen-Johansen cumulative incidence estimator. </a:t>
            </a:r>
          </a:p>
          <a:p>
            <a:endParaRPr lang="en-US" baseline="0" dirty="0"/>
          </a:p>
          <a:p>
            <a:r>
              <a:rPr lang="en-US" baseline="0" dirty="0"/>
              <a:t>We will go well beyond the concepts presented in the S+ N textbook.  This is especially the case for the discussion of hazard and competing events.   This is because these concepts are very commonly encountered basic entities in clinical and epidemiologic research, and no one can be practicing human subjects-based research at a high level without mastery of these basic concepts.  </a:t>
            </a:r>
          </a:p>
          <a:p>
            <a:endParaRPr lang="en-US" baseline="0" dirty="0"/>
          </a:p>
          <a:p>
            <a:endParaRPr lang="en-US" dirty="0"/>
          </a:p>
        </p:txBody>
      </p:sp>
    </p:spTree>
    <p:extLst>
      <p:ext uri="{BB962C8B-B14F-4D97-AF65-F5344CB8AC3E}">
        <p14:creationId xmlns:p14="http://schemas.microsoft.com/office/powerpoint/2010/main" val="26400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Here again is the hypothetical example of a 10-person cohort study given in the S+N text book.   Of course, if you had individual-level data on each participant,</a:t>
            </a:r>
            <a:r>
              <a:rPr lang="en-US" baseline="0" dirty="0"/>
              <a:t> as is implied in this graphic, you would just add up the little bits of person-time to get the exact aggregate person-time.  </a:t>
            </a: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20</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What if this is all you knew?</a:t>
            </a:r>
            <a:r>
              <a:rPr lang="en-US" baseline="0" dirty="0"/>
              <a:t>  </a:t>
            </a:r>
            <a:r>
              <a:rPr lang="en-US" dirty="0"/>
              <a:t>Imagine that you only know how many people entered the study (N=10) and how many were remaining at the end of the longest follow-up time (N=1).</a:t>
            </a:r>
            <a:r>
              <a:rPr lang="en-US" baseline="0" dirty="0"/>
              <a:t>  I</a:t>
            </a:r>
            <a:r>
              <a:rPr lang="en-US" dirty="0"/>
              <a:t>n addition, you</a:t>
            </a:r>
            <a:r>
              <a:rPr lang="en-US" baseline="0" dirty="0"/>
              <a:t> know the number of events (E=6)</a:t>
            </a:r>
            <a:r>
              <a:rPr lang="en-US" dirty="0"/>
              <a:t>.</a:t>
            </a:r>
            <a:r>
              <a:rPr lang="en-US" baseline="0" dirty="0"/>
              <a:t>  What does your intuition tell you about how to estimate the person-time of this cohort of 10 persons?</a:t>
            </a:r>
            <a:endParaRPr lang="en-US" dirty="0"/>
          </a:p>
          <a:p>
            <a:pPr>
              <a:spcBef>
                <a:spcPct val="0"/>
              </a:spcBef>
            </a:pP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21</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22</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The numerator is 6</a:t>
            </a:r>
            <a:r>
              <a:rPr lang="en-US" baseline="0" dirty="0"/>
              <a:t> events.</a:t>
            </a:r>
            <a:r>
              <a:rPr lang="en-US" dirty="0"/>
              <a:t> </a:t>
            </a:r>
          </a:p>
          <a:p>
            <a:endParaRPr lang="en-US" dirty="0"/>
          </a:p>
          <a:p>
            <a:r>
              <a:rPr lang="en-US" dirty="0"/>
              <a:t>The average person-time for the denominator is calculated by our knowledge that there were</a:t>
            </a:r>
            <a:r>
              <a:rPr lang="en-US" baseline="0" dirty="0"/>
              <a:t> 10 persons available at the beginning and 1 person at the end.  We know that 1 person, available at the end of the study, contributed 2 person-years.  What about the other 9?  As an estimate, we assume they were followed for half of the total follow-up time.  This is equivalent to assuming that the event of interest occurred at a uniform frequency over the interval and that censoring/competing events occurred uniformly over the interval.  (9 participants x 1 year) = 9 person years.  Adding together all of the person-years yields 2+9 = 11 person-years.</a:t>
            </a:r>
          </a:p>
          <a:p>
            <a:endParaRPr lang="en-US" baseline="0" dirty="0"/>
          </a:p>
          <a:p>
            <a:r>
              <a:rPr lang="en-US" baseline="0" dirty="0"/>
              <a:t>Another way to think about this is </a:t>
            </a:r>
            <a:r>
              <a:rPr lang="en-US" dirty="0"/>
              <a:t>that there were</a:t>
            </a:r>
            <a:r>
              <a:rPr lang="en-US" baseline="0" dirty="0"/>
              <a:t> 10 persons available at the beginning and 1 person at the end.  This equals 5.5 persons (derived from: (10 + 1)/2) available, on average, at any point in time.   If we have 5.5 persons at steady state, then we multiply 5.5 by two years equals 11 persons-years. </a:t>
            </a:r>
          </a:p>
          <a:p>
            <a:endParaRPr lang="en-US" baseline="0" dirty="0"/>
          </a:p>
          <a:p>
            <a:r>
              <a:rPr lang="en-US" baseline="0" dirty="0"/>
              <a:t>The rate calculation is therefore 6 events/11 person years, which is equal to 0.545 per person-year.  Or, we can say t</a:t>
            </a:r>
            <a:r>
              <a:rPr lang="en-US" dirty="0"/>
              <a:t>he rate calculated this way is 54.5 per 100 person-years.  </a:t>
            </a:r>
          </a:p>
          <a:p>
            <a:endParaRPr lang="en-US" dirty="0"/>
          </a:p>
          <a:p>
            <a:r>
              <a:rPr lang="en-US" dirty="0"/>
              <a:t>In this example with only 10 persons, the rate calculated by the average population method differs more from the rate calculated from individual data (62.6 per 100 person-years) than it often does</a:t>
            </a:r>
            <a:r>
              <a:rPr lang="en-US" baseline="0" dirty="0"/>
              <a:t> </a:t>
            </a:r>
            <a:r>
              <a:rPr lang="en-US" dirty="0"/>
              <a:t>in larger populations.  As with the S+N textbook illustration of the life table method of calculating cumulative incidence, the text uses an example with very small numbers of persons in order to make showing the calculations simple.  It has the effect, however, of magnifying</a:t>
            </a:r>
            <a:r>
              <a:rPr lang="en-US" baseline="0" dirty="0"/>
              <a:t> the differences between the average population method and the individual-level method and </a:t>
            </a:r>
            <a:r>
              <a:rPr lang="en-US" dirty="0"/>
              <a:t>making the average</a:t>
            </a:r>
            <a:r>
              <a:rPr lang="en-US" baseline="0" dirty="0"/>
              <a:t> population size </a:t>
            </a:r>
            <a:r>
              <a:rPr lang="en-US" dirty="0"/>
              <a:t>method appear inaccurate.  In</a:t>
            </a:r>
            <a:r>
              <a:rPr lang="en-US" baseline="0" dirty="0"/>
              <a:t> this example, the reason the two approaches differ is because</a:t>
            </a:r>
            <a:r>
              <a:rPr lang="en-US" dirty="0"/>
              <a:t> the assumption of uniform censoring during the interval clearly does not hold.   In larger data sets, such as from large geographical areas, the assumption often</a:t>
            </a:r>
            <a:r>
              <a:rPr lang="en-US" baseline="0" dirty="0"/>
              <a:t> works better</a:t>
            </a:r>
            <a:r>
              <a:rPr lang="en-US" dirty="0"/>
              <a:t>.</a:t>
            </a:r>
          </a:p>
          <a:p>
            <a:endParaRPr lang="en-US" dirty="0"/>
          </a:p>
          <a:p>
            <a:r>
              <a:rPr lang="en-US" dirty="0"/>
              <a:t>The bottom line</a:t>
            </a:r>
            <a:r>
              <a:rPr lang="en-US" baseline="0" dirty="0"/>
              <a:t> is that accuracy of the estimate depends upon the accuracy of the assumption.  If the assumption is wrong, the estimate will be wrong (invalid).  The investigator, however, is typically not able to prove or disprove the assumption about population size.</a:t>
            </a:r>
            <a:endParaRPr lang="en-US" dirty="0"/>
          </a:p>
          <a:p>
            <a:endParaRPr lang="en-US" dirty="0"/>
          </a:p>
          <a:p>
            <a:r>
              <a:rPr lang="en-US" dirty="0"/>
              <a:t>One does not have to use</a:t>
            </a:r>
            <a:r>
              <a:rPr lang="en-US" baseline="0" dirty="0"/>
              <a:t> an assumption of uniform occurrence of events and censoring over the study period.  Other more complex distributions could be assumed if you could justify them on substantive grounds.  Without actually knowing what happened to people on an individual level, it is hard to justify anything more elaborate than uniform occurrence of events and censoring.  This is a common theme of epidemiology and biostatistics.  We saw this in Kaplan-Meier estimation, for example, with the assumption of non-informative censoring.  If you and your reviewers are willing to believe some assumption, then we can derive some useful metric.  The assumptions, however, should not be taken blithely and should always be scrutinized.  In some situations, the assumptions are not believable and hence the work should not proceed.</a:t>
            </a:r>
            <a:endParaRPr lang="en-US" dirty="0"/>
          </a:p>
        </p:txBody>
      </p:sp>
    </p:spTree>
    <p:extLst>
      <p:ext uri="{BB962C8B-B14F-4D97-AF65-F5344CB8AC3E}">
        <p14:creationId xmlns:p14="http://schemas.microsoft.com/office/powerpoint/2010/main" val="145441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23</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a:t>In the S+N textbook example, calculating the rate using individual-level</a:t>
            </a:r>
            <a:r>
              <a:rPr lang="en-US" baseline="0" dirty="0"/>
              <a:t> </a:t>
            </a:r>
            <a:r>
              <a:rPr lang="en-US" dirty="0"/>
              <a:t>data and by an average population size approach results in slightly different rates (62.6 versus 54.5 per 100 person-years).</a:t>
            </a:r>
            <a:r>
              <a:rPr lang="en-US" baseline="0" dirty="0"/>
              <a:t>  </a:t>
            </a:r>
            <a:r>
              <a:rPr lang="en-US" dirty="0"/>
              <a:t> This</a:t>
            </a:r>
            <a:r>
              <a:rPr lang="en-US" baseline="0" dirty="0"/>
              <a:t> is because there was not uniform occurrence of events or censoring over the two-year period.   </a:t>
            </a:r>
            <a:endParaRPr lang="en-US" dirty="0"/>
          </a:p>
        </p:txBody>
      </p:sp>
    </p:spTree>
    <p:extLst>
      <p:ext uri="{BB962C8B-B14F-4D97-AF65-F5344CB8AC3E}">
        <p14:creationId xmlns:p14="http://schemas.microsoft.com/office/powerpoint/2010/main" val="25197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24</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a:t>This distinction between an incidence rate and incidence density</a:t>
            </a:r>
            <a:r>
              <a:rPr lang="en-US" baseline="0" dirty="0"/>
              <a:t> that is </a:t>
            </a:r>
            <a:r>
              <a:rPr lang="en-US" dirty="0"/>
              <a:t>made by the S + N textbook is a refinement that we do not think is necessary, and it is not typically done in practice in the literature.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a:t>
            </a:r>
          </a:p>
          <a:p>
            <a:endParaRPr lang="en-US" dirty="0"/>
          </a:p>
          <a:p>
            <a:r>
              <a:rPr lang="en-US" dirty="0"/>
              <a:t>Of note, the use of “incidence density” is the origin of the term “incidence density sampling”</a:t>
            </a:r>
            <a:r>
              <a:rPr lang="en-US" baseline="0" dirty="0"/>
              <a:t> in case-control studies, introduced in our first lecture (Study Design).</a:t>
            </a:r>
            <a:endParaRPr lang="en-US" dirty="0"/>
          </a:p>
          <a:p>
            <a:endParaRPr lang="en-US" dirty="0"/>
          </a:p>
        </p:txBody>
      </p:sp>
    </p:spTree>
    <p:extLst>
      <p:ext uri="{BB962C8B-B14F-4D97-AF65-F5344CB8AC3E}">
        <p14:creationId xmlns:p14="http://schemas.microsoft.com/office/powerpoint/2010/main" val="397686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25</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a:t>By now, it is</a:t>
            </a:r>
            <a:r>
              <a:rPr lang="en-US" baseline="0" dirty="0"/>
              <a:t> clear that an average incidence rate is not a proportion.  It is not bounded by 0 and 1.  Instead, it may be greater than 1.  </a:t>
            </a:r>
          </a:p>
          <a:p>
            <a:endParaRPr lang="en-US" baseline="0" dirty="0"/>
          </a:p>
          <a:p>
            <a:r>
              <a:rPr lang="en-US" dirty="0"/>
              <a:t>The numeric value of</a:t>
            </a:r>
            <a:r>
              <a:rPr lang="en-US" baseline="0" dirty="0"/>
              <a:t> an average incidence rate depends upon the unit of person-time used.  It will differ depending upon you characterize person-time as person-days, person-months, person-years, 100,000 person-years, etc.   The smaller the unit of person-time, the smaller the value.  We will show examples of this presently.  </a:t>
            </a:r>
            <a:r>
              <a:rPr lang="en-US" dirty="0"/>
              <a:t>Hence, the absolute magnitude of the average incidence rate is determined by the units used in the denominator.</a:t>
            </a:r>
          </a:p>
          <a:p>
            <a:endParaRPr lang="en-US" dirty="0"/>
          </a:p>
          <a:p>
            <a:r>
              <a:rPr lang="en-US" dirty="0"/>
              <a:t>We</a:t>
            </a:r>
            <a:r>
              <a:rPr lang="en-US" baseline="0" dirty="0"/>
              <a:t> like to be precise and refer to this calculation as an “average” incidence rate.  Why?  This is because it is summarizing or averaging incidence over some period of time.  By labeling it as “average” we remind ourselves that it is looking at an average over the sea of person-time and that the rate may not be constant over observation time.  We like to use this reminder because trying to summarize the situation with just 1 number can sometime be treacherous and not very informative, as we show later.  Our use of “average” contrasts with the form of incidence which is an instantaneous incidence rate.   While you will commonly see the term instantaneous incidence rate (or hazard), you will not typically see “average” incidence rate.  However, we encourage you to be precise in language and use “average” incidence rate. </a:t>
            </a:r>
          </a:p>
          <a:p>
            <a:endParaRPr lang="en-US" baseline="0" dirty="0"/>
          </a:p>
          <a:p>
            <a:endParaRPr lang="en-US" dirty="0"/>
          </a:p>
        </p:txBody>
      </p:sp>
    </p:spTree>
    <p:extLst>
      <p:ext uri="{BB962C8B-B14F-4D97-AF65-F5344CB8AC3E}">
        <p14:creationId xmlns:p14="http://schemas.microsoft.com/office/powerpoint/2010/main" val="85719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a:t>A notable aspect</a:t>
            </a:r>
            <a:r>
              <a:rPr lang="en-US" baseline="0" dirty="0"/>
              <a:t> of rates is that the value depends on the person-time units used.  These data illustrate</a:t>
            </a:r>
            <a:r>
              <a:rPr lang="en-US" dirty="0"/>
              <a:t> how the rate</a:t>
            </a:r>
            <a:r>
              <a:rPr lang="en-US" baseline="0" dirty="0"/>
              <a:t> </a:t>
            </a:r>
            <a:r>
              <a:rPr lang="en-US" dirty="0"/>
              <a:t>value changes when the time units are changed even though the data remain the same and the interpretation remains the same.  Person-years are the most conventionally used person-time denominator and are likely to be sound familiar</a:t>
            </a:r>
            <a:r>
              <a:rPr lang="en-US" baseline="0" dirty="0"/>
              <a:t> to readers,</a:t>
            </a:r>
            <a:r>
              <a:rPr lang="en-US" dirty="0"/>
              <a:t> but other time units are possible.  Rates are usually presented in units that leave at least one non-zero integer to the left of the decimal point.   For</a:t>
            </a:r>
            <a:r>
              <a:rPr lang="en-US" baseline="0" dirty="0"/>
              <a:t> example,</a:t>
            </a:r>
            <a:r>
              <a:rPr lang="en-US" dirty="0"/>
              <a:t> 9 per 1,000 person-years would usually be preferred over 0.9 per 100 person-years.  There are, however, conventions in some fields in which the same person-time unit is always used regardless of the value.  Cancer, for example, is typically expressed per 100,000 person-years.  </a:t>
            </a:r>
          </a:p>
          <a:p>
            <a:endParaRPr lang="en-US" dirty="0"/>
          </a:p>
          <a:p>
            <a:r>
              <a:rPr lang="en-US" dirty="0"/>
              <a:t>Cumulative incidence does not have units since it is always between 0 and 1. </a:t>
            </a:r>
            <a:r>
              <a:rPr lang="en-US" baseline="0" dirty="0"/>
              <a:t> T</a:t>
            </a:r>
            <a:r>
              <a:rPr lang="en-US" dirty="0"/>
              <a:t>herefore, it is not subject to this kind of alternative formulation that rates are.  But, contrary to incidence rates, the time period of observation has to be specified to make cumulative incidence meaningful (e.g., 34% at two years of follow-up or 52% at five years).  In other words,</a:t>
            </a:r>
            <a:r>
              <a:rPr lang="en-US" baseline="0" dirty="0"/>
              <a:t> you need to be explicit over which time period the cumulative incidence is “cumulative”. </a:t>
            </a:r>
            <a:endParaRPr lang="en-US" dirty="0"/>
          </a:p>
        </p:txBody>
      </p:sp>
    </p:spTree>
    <p:extLst>
      <p:ext uri="{BB962C8B-B14F-4D97-AF65-F5344CB8AC3E}">
        <p14:creationId xmlns:p14="http://schemas.microsoft.com/office/powerpoint/2010/main" val="8121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F8A61-984B-4568-8548-15DE7B12D08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a:t>The</a:t>
            </a:r>
            <a:r>
              <a:rPr lang="en-US" baseline="0" dirty="0"/>
              <a:t> magnitude of these average incidence rate values are not immediately intuitive, like a percentage is, to most observers, but after you work with them for a while you can begin to develop a feeling for them.  </a:t>
            </a:r>
            <a:r>
              <a:rPr lang="en-US" dirty="0"/>
              <a:t>You</a:t>
            </a:r>
            <a:r>
              <a:rPr lang="en-US" baseline="0" dirty="0"/>
              <a:t> can begin to get a feeling of the magnitude of incidence rates when looking at the values for diseases for which you already have a feeling for their relative frequency.  For example, individual cancers are less common than heart disease which is less common than lower back pain which is less common than acute respiratory infections.  </a:t>
            </a:r>
          </a:p>
          <a:p>
            <a:endParaRPr lang="en-US" baseline="0" dirty="0"/>
          </a:p>
          <a:p>
            <a:r>
              <a:rPr lang="en-US" baseline="0" dirty="0"/>
              <a:t>Cancers are a per “100,000 person-years” type of illness.  However, because there are so many different forms of cancer, they begin to add up to have major public health importance.  Heart disease, of which there are fewer forms, are a per “10,000 person-years” type of illness.   Low back pain is a per 1000 person-years condition (Knox et al. </a:t>
            </a:r>
            <a:r>
              <a:rPr lang="en-US" dirty="0">
                <a:effectLst/>
                <a:latin typeface="Arial" panose="020B0604020202020204" pitchFamily="34" charset="0"/>
              </a:rPr>
              <a:t>The incidence of low back pain in active-duty United States military service members. </a:t>
            </a:r>
            <a:r>
              <a:rPr lang="it-IT" dirty="0">
                <a:effectLst/>
                <a:latin typeface="Arial" panose="020B0604020202020204" pitchFamily="34" charset="0"/>
              </a:rPr>
              <a:t>Spine 36:1492 – 1500, 2011).   </a:t>
            </a:r>
            <a:r>
              <a:rPr lang="en-US" baseline="0" dirty="0"/>
              <a:t>Acute respiratory infection in children less than 5 years old is said have an incidence of 160 cases 100 person-years (</a:t>
            </a:r>
            <a:r>
              <a:rPr lang="en-US" sz="1200" b="0" i="0" u="none" strike="noStrike" kern="1200" baseline="0" dirty="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a:solidFill>
                  <a:schemeClr val="tx1"/>
                </a:solidFill>
                <a:latin typeface="Times New Roman" pitchFamily="18" charset="0"/>
                <a:ea typeface="+mn-ea"/>
                <a:cs typeface="+mn-cs"/>
              </a:rPr>
              <a:t>Vital Health Stat</a:t>
            </a:r>
            <a:r>
              <a:rPr lang="en-US" sz="1200" b="0" i="0" u="none" strike="noStrike" kern="1200" baseline="0" dirty="0">
                <a:solidFill>
                  <a:schemeClr val="tx1"/>
                </a:solidFill>
                <a:latin typeface="Times New Roman" pitchFamily="18" charset="0"/>
                <a:ea typeface="+mn-ea"/>
                <a:cs typeface="+mn-cs"/>
              </a:rPr>
              <a:t>. 1998;10:1–428) although this may be an underestimate. </a:t>
            </a:r>
            <a:endParaRPr lang="en-US" baseline="0" dirty="0"/>
          </a:p>
          <a:p>
            <a:endParaRPr lang="en-US" baseline="0" dirty="0"/>
          </a:p>
          <a:p>
            <a:r>
              <a:rPr lang="en-US" baseline="0" dirty="0"/>
              <a:t>For many people, thinking about incidence rates in comparison to some of these landmark values in the table gives some context.  For example, let us say you were told that some new disease had a rate of 25 per 100,000 person-years.  This is less common than the most common cancers.  It is the rate of a middle-level incidence cancer such as melanoma (~23 cases per 100,000 person-years in the U.S.).  In general terms, melanoma is considered “uncommon” in its incidence at the general population level, and this new disease should be considered in the same way.   </a:t>
            </a:r>
          </a:p>
          <a:p>
            <a:endParaRPr lang="en-US" baseline="0" dirty="0"/>
          </a:p>
          <a:p>
            <a:r>
              <a:rPr lang="en-US" baseline="0" dirty="0"/>
              <a:t>Qualitative perceptions of frequency are sometimes classified as “common, uncommon, rare, or reportable”.  Cancer (other than some forms of common skin cancer) and heart attack are uncommon in the general population.  Conditions less frequent than cancer would be considered rare, and disorders that are occur so infrequently that they merit description in the medical literature are called reportable.  On the other end of the spectrum, both low back pain and respiratory infections in children are considered common.  </a:t>
            </a:r>
          </a:p>
          <a:p>
            <a:endParaRPr lang="en-US" baseline="0" dirty="0"/>
          </a:p>
        </p:txBody>
      </p:sp>
    </p:spTree>
    <p:extLst>
      <p:ext uri="{BB962C8B-B14F-4D97-AF65-F5344CB8AC3E}">
        <p14:creationId xmlns:p14="http://schemas.microsoft.com/office/powerpoint/2010/main" val="30199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28</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a:t>You will see the term “annual rate” commonly</a:t>
            </a:r>
            <a:r>
              <a:rPr lang="en-US" baseline="0" dirty="0"/>
              <a:t> used in practice, but it is one to be avoided because it has a variable meaning.  Sometime, authors and readers will imply that an “annual rate” applies over some calendar year.  Yet, this is not always the case.  Sometimes, rates </a:t>
            </a:r>
            <a:r>
              <a:rPr lang="en-US" dirty="0"/>
              <a:t>are gathered over the course of a calendar year but often</a:t>
            </a:r>
            <a:r>
              <a:rPr lang="en-US" baseline="0" dirty="0"/>
              <a:t> they are not</a:t>
            </a:r>
            <a:r>
              <a:rPr lang="en-US" dirty="0"/>
              <a:t>.  Also,</a:t>
            </a:r>
            <a:r>
              <a:rPr lang="en-US" baseline="0" dirty="0"/>
              <a:t> the term “annual rate” might make naïve readers think that</a:t>
            </a:r>
            <a:r>
              <a:rPr lang="en-US" dirty="0"/>
              <a:t> they are proportions as they are frequently described as per some number of persons without making explicit that it is really per some number of person-years.</a:t>
            </a:r>
            <a:r>
              <a:rPr lang="en-US" baseline="0" dirty="0"/>
              <a:t>  </a:t>
            </a:r>
          </a:p>
          <a:p>
            <a:endParaRPr lang="en-US" baseline="0" dirty="0"/>
          </a:p>
          <a:p>
            <a:r>
              <a:rPr lang="en-US" baseline="0" dirty="0"/>
              <a:t>In general, include the units “per person-time” (e.g., per 100,000 person-years).  For readers who understand incidence rates, this will be unambiguous communication.  For readers who do not understand incidence rates, at least you are not communicating any worse than some other ambiguous description.  Sometimes you will see the units as person-years</a:t>
            </a:r>
            <a:r>
              <a:rPr lang="en-US" baseline="30000" dirty="0"/>
              <a:t>-1</a:t>
            </a:r>
            <a:r>
              <a:rPr lang="en-US" baseline="0" dirty="0"/>
              <a:t>; this signifies person-years in the denominator.  It is correct mathematically but it will be unfamiliar to most readers.  </a:t>
            </a:r>
          </a:p>
          <a:p>
            <a:endParaRPr lang="en-US" baseline="0" dirty="0"/>
          </a:p>
          <a:p>
            <a:r>
              <a:rPr lang="en-US" dirty="0"/>
              <a:t>We</a:t>
            </a:r>
            <a:r>
              <a:rPr lang="en-US" baseline="0" dirty="0"/>
              <a:t> like to be precise and refer to this calculation as an “average” incidence rate.  Why?  This is because it is averaging incidence over some period of time.  By labeling it as “average” we are reminding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called an instantaneous incidence rate.   While you will see the term instantaneous incidence rate (or hazard) commonly, you will not typically see “average” incidence rate.  However, we encourage you to be precise in language and use “average” incidence rate. </a:t>
            </a:r>
          </a:p>
          <a:p>
            <a:endParaRPr lang="en-US" dirty="0"/>
          </a:p>
          <a:p>
            <a:endParaRPr lang="en-US" dirty="0"/>
          </a:p>
        </p:txBody>
      </p:sp>
    </p:spTree>
    <p:extLst>
      <p:ext uri="{BB962C8B-B14F-4D97-AF65-F5344CB8AC3E}">
        <p14:creationId xmlns:p14="http://schemas.microsoft.com/office/powerpoint/2010/main" val="425764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reporting</a:t>
            </a:r>
            <a:r>
              <a:rPr lang="en-US" baseline="0" dirty="0"/>
              <a:t> average incidence rates, give readers enough detail and context to help them understand where the data came from.  </a:t>
            </a:r>
            <a:r>
              <a:rPr lang="en-US" dirty="0"/>
              <a:t>Giving readers</a:t>
            </a:r>
            <a:r>
              <a:rPr lang="en-US" baseline="0" dirty="0"/>
              <a:t> this detail helps them understand in what context they can apply the rates themselves.  If rates were calculated over a short calendar period and short per-person observation period, it is harder to be sure that the rates will apply to longer calendar periods and persons followed for longer observation periods.  </a:t>
            </a:r>
            <a:r>
              <a:rPr lang="en-US" dirty="0"/>
              <a:t>If you have an average incidence rate calculated over 5 years in a fixed cohort, it means you really cannot say what happens to that rate when you go over 5 years of observation.   Rates are only as good as the context</a:t>
            </a:r>
            <a:r>
              <a:rPr lang="en-US" baseline="0" dirty="0"/>
              <a:t> (calendar time and </a:t>
            </a:r>
            <a:r>
              <a:rPr lang="en-US" dirty="0"/>
              <a:t>duration of observation time) in which they were estimated. </a:t>
            </a:r>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29</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Here</a:t>
            </a:r>
            <a:r>
              <a:rPr lang="en-US" baseline="0" dirty="0"/>
              <a:t> i</a:t>
            </a:r>
            <a:r>
              <a:rPr lang="en-US" dirty="0"/>
              <a:t>s a flowchart of the material covered in the lectures on Disease Occurrence, including topics that we</a:t>
            </a:r>
            <a:r>
              <a:rPr lang="en-US" baseline="0" dirty="0"/>
              <a:t> will</a:t>
            </a:r>
            <a:r>
              <a:rPr lang="en-US" dirty="0"/>
              <a:t> cover today (in </a:t>
            </a:r>
            <a:r>
              <a:rPr lang="en-US" dirty="0">
                <a:solidFill>
                  <a:srgbClr val="FF0000"/>
                </a:solidFill>
              </a:rPr>
              <a:t>red</a:t>
            </a:r>
            <a:r>
              <a:rPr lang="en-US" dirty="0"/>
              <a:t>).  The focus will be on incidence rates.</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3</a:t>
            </a:fld>
            <a:endParaRPr lang="en-US" dirty="0"/>
          </a:p>
        </p:txBody>
      </p:sp>
    </p:spTree>
    <p:extLst>
      <p:ext uri="{BB962C8B-B14F-4D97-AF65-F5344CB8AC3E}">
        <p14:creationId xmlns:p14="http://schemas.microsoft.com/office/powerpoint/2010/main" val="415164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30</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a:t>Here is an example of a report</a:t>
            </a:r>
            <a:r>
              <a:rPr lang="en-US" baseline="0" dirty="0"/>
              <a:t> describing an incidence rate (for pediatric cardiomyopathy) that does not include explicit person-time or context.  Some readers may think this refers to a proportion, but </a:t>
            </a:r>
            <a:r>
              <a:rPr lang="en-US" dirty="0"/>
              <a:t>it is really “per some number of person-years”.  </a:t>
            </a:r>
            <a:r>
              <a:rPr lang="en-US" baseline="0" dirty="0"/>
              <a:t>The use of “annual” here can be misleading.  T</a:t>
            </a:r>
            <a:r>
              <a:rPr lang="en-US" dirty="0"/>
              <a:t>his rate was </a:t>
            </a:r>
            <a:r>
              <a:rPr lang="en-US" u="sng" dirty="0"/>
              <a:t>not</a:t>
            </a:r>
            <a:r>
              <a:rPr lang="en-US" baseline="0" dirty="0"/>
              <a:t> measured just over one year.  It was measured over 4 years from 1996 through 1999.  There is nothing annual about this other than trying to give some interpretation to 1.13 per 100,000 person-years, which is if you followed 100,000 children for one you would expect to see 1.13 cases develop.  However, you could have just as well described it in many other ways (follow a million children for a month, or 10 million for a week).  </a:t>
            </a:r>
            <a:r>
              <a:rPr lang="en-US" dirty="0"/>
              <a:t>More careful investigators are more linguistically precise and will specify rates as per person-years;</a:t>
            </a:r>
            <a:r>
              <a:rPr lang="en-US" baseline="0" dirty="0"/>
              <a:t> they do not use the term “annual rate”.  The problem when authors use non-standard terminology and do not provide sufficient explanation of what they have done is that readers cannot be sure that they know what the authors did.  Readers lose confidence in the credibility of the work.  With so much riding on the results of human subjects research, why wouldn’t everyone strive to be optimally clear in the description of their findings?  </a:t>
            </a:r>
          </a:p>
          <a:p>
            <a:endParaRPr lang="en-US" baseline="0" dirty="0"/>
          </a:p>
          <a:p>
            <a:r>
              <a:rPr lang="en-US" baseline="0" dirty="0"/>
              <a:t>A better description makes person-time explicit.  It is reported as “per 100,000 person-years”.  This allows </a:t>
            </a:r>
            <a:r>
              <a:rPr lang="en-US" dirty="0"/>
              <a:t>at least one integer to the left of the decimal point.  </a:t>
            </a:r>
          </a:p>
          <a:p>
            <a:endParaRPr lang="en-US" dirty="0"/>
          </a:p>
          <a:p>
            <a:r>
              <a:rPr lang="en-US" dirty="0"/>
              <a:t>This preferred description also makes the context clear by providing the years of</a:t>
            </a:r>
            <a:r>
              <a:rPr lang="en-US" baseline="0" dirty="0"/>
              <a:t> observation included in the study (1996-99).</a:t>
            </a:r>
            <a:endParaRPr lang="en-US" dirty="0"/>
          </a:p>
        </p:txBody>
      </p:sp>
    </p:spTree>
    <p:extLst>
      <p:ext uri="{BB962C8B-B14F-4D97-AF65-F5344CB8AC3E}">
        <p14:creationId xmlns:p14="http://schemas.microsoft.com/office/powerpoint/2010/main" val="425764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31</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a:t>Now that we have discussed how</a:t>
            </a:r>
            <a:r>
              <a:rPr lang="en-US" sz="1300" baseline="0" dirty="0"/>
              <a:t> to calculate average incidence rates, why use them?  What are they good for?  </a:t>
            </a:r>
            <a:r>
              <a:rPr lang="en-US" sz="1300" dirty="0"/>
              <a:t>There are a number of uses and advantages of rates.  The first is that rates</a:t>
            </a:r>
            <a:r>
              <a:rPr lang="en-US" sz="1300" baseline="0" dirty="0"/>
              <a:t> are essential to describe</a:t>
            </a:r>
            <a:r>
              <a:rPr lang="en-US" sz="1300" dirty="0"/>
              <a:t> disease/event occurrence in a dynamic population in which there are not individual-level</a:t>
            </a:r>
            <a:r>
              <a:rPr lang="en-US" sz="1300" baseline="0" dirty="0"/>
              <a:t> data</a:t>
            </a:r>
            <a:r>
              <a:rPr lang="en-US" sz="1300" dirty="0"/>
              <a:t>.</a:t>
            </a:r>
            <a:r>
              <a:rPr lang="en-US" sz="1300" baseline="0" dirty="0"/>
              <a:t>   In this setting, because you do not have individual-level data, it is not possible to directly calculate the alternative measure of incidence, cumulative incidence (i.e., risk).</a:t>
            </a:r>
          </a:p>
          <a:p>
            <a:endParaRPr lang="en-US" sz="13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a:t>For example, there exist some disease registries that strive capture all the new occurrences of a particular disease in a defined geographic region.  Good registries will capture all or nearly all the events.  In the U.S., cancer registries are the most notable example.  Indeed, one of the reasons these registries are created is to estimate new disease burden in DYNAMIC populations.  Thus, the numerator (E) for incidence estimation in the population is readily available from disease registries.  But how would those events be applied to the population covered by the registry?   What about a cumulative incidence estimation?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a:t> incidence would be impossible to calculate directly without individual-level data.  We gave the earlier example of estimating the incidence of pancreatic cancer in San Francisco County.  It is remarkable that we can get an idea of how frequently pancreatic cancer occurs and not have to keep track of everyone on an individual basis.  We can do this by getting a count of cases for pancreatic cancer (with the use of a cancer registry) and then get a reasonable idea of the person-time that gave rise to cases, helped by the U.S. Census. </a:t>
            </a:r>
            <a:endParaRPr lang="en-US" sz="1300" dirty="0"/>
          </a:p>
          <a:p>
            <a:endParaRPr lang="en-US" dirty="0"/>
          </a:p>
        </p:txBody>
      </p:sp>
    </p:spTree>
    <p:extLst>
      <p:ext uri="{BB962C8B-B14F-4D97-AF65-F5344CB8AC3E}">
        <p14:creationId xmlns:p14="http://schemas.microsoft.com/office/powerpoint/2010/main" val="121784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32</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t>Average incidence rates are very useful tools to measure</a:t>
            </a:r>
            <a:r>
              <a:rPr lang="en-US" baseline="0" dirty="0"/>
              <a:t> incidence in large dynamic cohorts which would otherwise not be able to directly characterized with, say, cumulative incidence.  This is not to say, however, that researchers and readers should not be careful when using average incidence rates.  Both the accuracy of the numerator and the denominator must be scrutinized.</a:t>
            </a:r>
          </a:p>
          <a:p>
            <a:endParaRPr lang="en-US" baseline="0" dirty="0"/>
          </a:p>
          <a:p>
            <a:r>
              <a:rPr lang="en-US" dirty="0"/>
              <a:t>Regarding the</a:t>
            </a:r>
            <a:r>
              <a:rPr lang="en-US" baseline="0" dirty="0"/>
              <a:t> denominator, c</a:t>
            </a:r>
            <a:r>
              <a:rPr lang="en-US" dirty="0"/>
              <a:t>ensus data are a major resource for population-based</a:t>
            </a:r>
            <a:r>
              <a:rPr lang="en-US" baseline="0" dirty="0"/>
              <a:t> dynamic cohorts</a:t>
            </a:r>
            <a:r>
              <a:rPr lang="en-US" dirty="0"/>
              <a:t>.  Researchers using census data should be aware that the possibility of inaccuracy increases with time from the last census.   Some</a:t>
            </a:r>
            <a:r>
              <a:rPr lang="en-US" baseline="0" dirty="0"/>
              <a:t> countries, such as the U.S., have “intercensal” estimates (i.e., yearly estimates of the population size in years between the formal census).  </a:t>
            </a:r>
            <a:r>
              <a:rPr lang="en-US" dirty="0"/>
              <a:t>These do not,</a:t>
            </a:r>
            <a:r>
              <a:rPr lang="en-US" baseline="0" dirty="0"/>
              <a:t> however,</a:t>
            </a:r>
            <a:r>
              <a:rPr lang="en-US" dirty="0"/>
              <a:t> turn out to be always accurate.  As mentioned earlier, there is suspicion that the 2020 census may be incomplete.  </a:t>
            </a:r>
          </a:p>
          <a:p>
            <a:endParaRPr lang="en-US" dirty="0"/>
          </a:p>
          <a:p>
            <a:r>
              <a:rPr lang="en-US" dirty="0"/>
              <a:t>Other countries</a:t>
            </a:r>
            <a:r>
              <a:rPr lang="en-US" baseline="0" dirty="0"/>
              <a:t> will differ from the U.S. in how often the census is conducted and in the accuracy.  </a:t>
            </a:r>
            <a:endParaRPr lang="en-US" dirty="0"/>
          </a:p>
        </p:txBody>
      </p:sp>
    </p:spTree>
    <p:extLst>
      <p:ext uri="{BB962C8B-B14F-4D97-AF65-F5344CB8AC3E}">
        <p14:creationId xmlns:p14="http://schemas.microsoft.com/office/powerpoint/2010/main" val="2953643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33</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good example of how census data can affect inferences was seen in the rates of breast cancer in Marin County (a county within California) compared to the rest of California.  Based on 1990 census data and intercensal extrapolations of the 1990 census, the rates steadily appeared to become substantially</a:t>
            </a:r>
            <a:r>
              <a:rPr lang="en-US" baseline="0" dirty="0"/>
              <a:t> </a:t>
            </a:r>
            <a:r>
              <a:rPr lang="en-US" dirty="0"/>
              <a:t>higher in Marin than the rest of California.  This was a source of great alarm.  Then, in 2000, when the next census occurred,</a:t>
            </a:r>
            <a:r>
              <a:rPr lang="en-US" baseline="0" dirty="0"/>
              <a:t> the rate of breast cancer in Marin County went back down to that of the rest of California.   What happened?  </a:t>
            </a:r>
            <a:endParaRPr lang="en-US" dirty="0"/>
          </a:p>
          <a:p>
            <a:endParaRPr lang="en-US" dirty="0"/>
          </a:p>
          <a:p>
            <a:r>
              <a:rPr lang="en-US" dirty="0"/>
              <a:t>Remember </a:t>
            </a:r>
            <a:r>
              <a:rPr lang="en-US" baseline="0" dirty="0"/>
              <a:t>that the U.S. census is done every 10 years at the beginning of each decades (e.g., 1990, 2000, 2010, 2020).   In between the formal census years, the size of the population is estimated each year.  </a:t>
            </a:r>
          </a:p>
          <a:p>
            <a:endParaRPr lang="en-US" baseline="0" dirty="0"/>
          </a:p>
          <a:p>
            <a:r>
              <a:rPr lang="en-US" dirty="0"/>
              <a:t>It now appears that the population grew faster in the 1990’s in Marin County than the Census estimated with its between</a:t>
            </a:r>
            <a:r>
              <a:rPr lang="en-US" baseline="0" dirty="0"/>
              <a:t>-census extrapolations.  Hence,</a:t>
            </a:r>
            <a:r>
              <a:rPr lang="en-US" dirty="0"/>
              <a:t> the denominators used were too small and the estimated rates higher than they should have been.  The rate for 2000 using the new census was not very different from the rest of California outside the Bay Area.  </a:t>
            </a:r>
          </a:p>
          <a:p>
            <a:endParaRPr lang="en-US" dirty="0"/>
          </a:p>
          <a:p>
            <a:r>
              <a:rPr lang="en-US" dirty="0"/>
              <a:t>Advanced Note:  Rates were age-adjusted to the 2000 census to account for any age differences in the underlying populations.  We will discuss this technique later in the lecture.</a:t>
            </a:r>
          </a:p>
          <a:p>
            <a:endParaRPr lang="en-US" dirty="0"/>
          </a:p>
        </p:txBody>
      </p:sp>
    </p:spTree>
    <p:extLst>
      <p:ext uri="{BB962C8B-B14F-4D97-AF65-F5344CB8AC3E}">
        <p14:creationId xmlns:p14="http://schemas.microsoft.com/office/powerpoint/2010/main" val="415230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34</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a:t>The census office</a:t>
            </a:r>
            <a:r>
              <a:rPr lang="en-US" baseline="0" dirty="0"/>
              <a:t> had underestimated the population size in Marin in the years between the formal census counts.   The number of breast cancer cases were counted accurately but the population size (and hence person-time) was too low.   This resulted in a spuriously high average incidence rate from 1995 to 1999.   This was corrected when the 2000 formal census was done and the accurate population size in Marin became known.</a:t>
            </a:r>
          </a:p>
          <a:p>
            <a:endParaRPr lang="en-US" baseline="0" dirty="0"/>
          </a:p>
          <a:p>
            <a:r>
              <a:rPr lang="en-US" dirty="0"/>
              <a:t>This and previous slide are from a report published in 2001 by investigators at the Northern California Cancer Center.</a:t>
            </a:r>
          </a:p>
          <a:p>
            <a:r>
              <a:rPr lang="en-US" dirty="0"/>
              <a:t>Clarke C. et al. “Update on breast cancer incidence patterns in Marin County and the San Francisco Bay Area, California”, 2001.</a:t>
            </a:r>
          </a:p>
          <a:p>
            <a:endParaRPr lang="en-US" dirty="0"/>
          </a:p>
          <a:p>
            <a:endParaRPr lang="en-US" dirty="0"/>
          </a:p>
        </p:txBody>
      </p:sp>
    </p:spTree>
    <p:extLst>
      <p:ext uri="{BB962C8B-B14F-4D97-AF65-F5344CB8AC3E}">
        <p14:creationId xmlns:p14="http://schemas.microsoft.com/office/powerpoint/2010/main" val="2218794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35</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a:t>Another common use of average incidence rates is to allow a comparison between incidence in a fixed cohort, in which you have individual-level</a:t>
            </a:r>
            <a:r>
              <a:rPr lang="en-US" baseline="0" dirty="0"/>
              <a:t> data,</a:t>
            </a:r>
            <a:r>
              <a:rPr lang="en-US" dirty="0"/>
              <a:t> and a dynamic cohort</a:t>
            </a:r>
            <a:r>
              <a:rPr lang="en-US" baseline="0" dirty="0"/>
              <a:t> (such as</a:t>
            </a:r>
            <a:r>
              <a:rPr lang="en-US" dirty="0"/>
              <a:t> the general population)</a:t>
            </a:r>
            <a:r>
              <a:rPr lang="en-US" baseline="0" dirty="0"/>
              <a:t> in which you do not have individual-level data. </a:t>
            </a:r>
            <a:r>
              <a:rPr lang="en-US" dirty="0"/>
              <a:t> Why do this?  For example, this allows investigation of whether the events in the fixed cohort with a</a:t>
            </a:r>
            <a:r>
              <a:rPr lang="en-US" baseline="0" dirty="0"/>
              <a:t> special exposure </a:t>
            </a:r>
            <a:r>
              <a:rPr lang="en-US" dirty="0"/>
              <a:t>are more or less frequent than would be expected from a sample of the general population.  We</a:t>
            </a:r>
            <a:r>
              <a:rPr lang="en-US" baseline="0" dirty="0"/>
              <a:t> wi</a:t>
            </a:r>
            <a:r>
              <a:rPr lang="en-US" dirty="0"/>
              <a:t>ll go through an example of this presently.</a:t>
            </a:r>
          </a:p>
          <a:p>
            <a:endParaRPr lang="en-US" dirty="0"/>
          </a:p>
          <a:p>
            <a:r>
              <a:rPr lang="en-US" dirty="0"/>
              <a:t>Incidence rates can also be used to compare disease occurrence in two or more different populations where you do not have individual-level data.</a:t>
            </a:r>
            <a:r>
              <a:rPr lang="en-US" baseline="0" dirty="0"/>
              <a:t>  </a:t>
            </a:r>
            <a:r>
              <a:rPr lang="en-US" dirty="0"/>
              <a:t>Say you want to compare mortality in two different countries.</a:t>
            </a:r>
            <a:r>
              <a:rPr lang="en-US" baseline="0" dirty="0"/>
              <a:t>  In this sense, rates are like a universal language or a handy jackknife; they are metrics which you can take with you everywhere for comparison with other rates.</a:t>
            </a:r>
          </a:p>
          <a:p>
            <a:endParaRPr lang="en-US" baseline="0" dirty="0"/>
          </a:p>
          <a:p>
            <a:r>
              <a:rPr lang="en-US" dirty="0"/>
              <a:t>Advanced note:  if you were</a:t>
            </a:r>
            <a:r>
              <a:rPr lang="en-US" baseline="0" dirty="0"/>
              <a:t> to compare two different countries for the incidence of a certain outcome, you would probably want to account for differences in age and perhaps, in some instances, sex distributions.  </a:t>
            </a:r>
            <a:r>
              <a:rPr lang="en-US" dirty="0"/>
              <a:t>A straight comparison of incidence rates could be misleading.  The rates for each country can be age-adjusted to an external standard population distribution (such as the 2000 US census).  These two rates can then be compared as a rate ratio.  This</a:t>
            </a:r>
            <a:r>
              <a:rPr lang="en-US" baseline="0" dirty="0"/>
              <a:t> is another example of an analytic objective.  Accounting for age and sex in this context (comparisons between countries) would be examples of examining the direct effect of residing in country on a health outcome apart from country’s effect on age and sex.  This will be discussed later in the course when we come to mediation.  </a:t>
            </a:r>
            <a:endParaRPr lang="en-US" dirty="0"/>
          </a:p>
          <a:p>
            <a:endParaRPr lang="en-US" dirty="0"/>
          </a:p>
        </p:txBody>
      </p:sp>
    </p:spTree>
    <p:extLst>
      <p:ext uri="{BB962C8B-B14F-4D97-AF65-F5344CB8AC3E}">
        <p14:creationId xmlns:p14="http://schemas.microsoft.com/office/powerpoint/2010/main" val="320208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36</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a:t>In this example, the question</a:t>
            </a:r>
            <a:r>
              <a:rPr lang="en-US" baseline="0" dirty="0"/>
              <a:t> is whether working in a petroleum company causes a shortened lifespan.  The authors had followed a group of petroleum industry workers for up to 36 years and found 765 deaths.  </a:t>
            </a:r>
            <a:r>
              <a:rPr lang="en-US" dirty="0"/>
              <a:t>It is easy enough to calculate the cumulative incidence from the cohort data since you will have follow-up on each person, but the question of what to compare it to is difficult.  Clearly, survival is also related to the original age distribution of the cohort.   Is</a:t>
            </a:r>
            <a:r>
              <a:rPr lang="en-US" baseline="0" dirty="0"/>
              <a:t> there some other cohort of individuals who are not petroleum workers but were the same age and followed just as long?  </a:t>
            </a:r>
            <a:endParaRPr lang="en-US" dirty="0"/>
          </a:p>
          <a:p>
            <a:endParaRPr lang="en-US" dirty="0"/>
          </a:p>
        </p:txBody>
      </p:sp>
    </p:spTree>
    <p:extLst>
      <p:ext uri="{BB962C8B-B14F-4D97-AF65-F5344CB8AC3E}">
        <p14:creationId xmlns:p14="http://schemas.microsoft.com/office/powerpoint/2010/main" val="41320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37</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a:t>Here are more details on the petroleum worker cohort.</a:t>
            </a:r>
            <a:r>
              <a:rPr lang="en-US" baseline="0" dirty="0"/>
              <a:t>  It is a fixed cohort study as defined as being employed or starting employment anytime from 1941 to 1950; the goal is to understand the occurrence of death not just during employment but afterward as well.  This is the essence of a fixed cohort.  It is fairly easy, by se</a:t>
            </a:r>
            <a:r>
              <a:rPr lang="en-US" dirty="0"/>
              <a:t>arching the U.S. National Death Index, to find all of</a:t>
            </a:r>
            <a:r>
              <a:rPr lang="en-US" baseline="0" dirty="0"/>
              <a:t> the deaths that have occurred as long as you have unique identifying information (names, date of birth, and perhaps social security numbers)</a:t>
            </a:r>
            <a:r>
              <a:rPr lang="en-US" dirty="0"/>
              <a:t>.  Enrollment was limited to 1941 to 1950 and then follow-up occurred to 1977.  With this individual-level data, we can determine the number of deaths (765) and</a:t>
            </a:r>
            <a:r>
              <a:rPr lang="en-US" baseline="0" dirty="0"/>
              <a:t> all of the aggregate person-time contributed by the 6588 workers.  The resultant death rate is 5.6 per 1000 person-years.  </a:t>
            </a:r>
            <a:r>
              <a:rPr lang="en-US" dirty="0"/>
              <a:t>The problem is how to interpret the findings.  Is the observed death rate high or low?  A comparison is needed.  We</a:t>
            </a:r>
            <a:r>
              <a:rPr lang="en-US" baseline="0" dirty="0"/>
              <a:t> would like to compare these workers to similar persons without exposure to the petrochemical industry.  </a:t>
            </a:r>
            <a:r>
              <a:rPr lang="en-US" dirty="0"/>
              <a:t> </a:t>
            </a:r>
          </a:p>
          <a:p>
            <a:endParaRPr lang="en-US" dirty="0"/>
          </a:p>
          <a:p>
            <a:endParaRPr lang="en-US" dirty="0"/>
          </a:p>
        </p:txBody>
      </p:sp>
    </p:spTree>
    <p:extLst>
      <p:ext uri="{BB962C8B-B14F-4D97-AF65-F5344CB8AC3E}">
        <p14:creationId xmlns:p14="http://schemas.microsoft.com/office/powerpoint/2010/main" val="3330411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38</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a:t>Before we answer the question about whether</a:t>
            </a:r>
            <a:r>
              <a:rPr lang="en-US" baseline="0" dirty="0"/>
              <a:t> the rate is high, we should convince ourselves that an </a:t>
            </a:r>
            <a:r>
              <a:rPr lang="en-US" dirty="0"/>
              <a:t>approach of calculating cumulative incidence in the cohort is not helpful because there is no clear comparison group that has cumulative incidence of</a:t>
            </a:r>
            <a:r>
              <a:rPr lang="en-US" baseline="0" dirty="0"/>
              <a:t> death </a:t>
            </a:r>
            <a:r>
              <a:rPr lang="en-US" dirty="0"/>
              <a:t>available</a:t>
            </a:r>
            <a:r>
              <a:rPr lang="en-US" baseline="0" dirty="0"/>
              <a:t> through </a:t>
            </a:r>
            <a:r>
              <a:rPr lang="en-US" dirty="0"/>
              <a:t>36 years</a:t>
            </a:r>
            <a:r>
              <a:rPr lang="en-US" baseline="0" dirty="0"/>
              <a:t> of follow-up.  </a:t>
            </a:r>
            <a:r>
              <a:rPr lang="en-US" dirty="0"/>
              <a:t> </a:t>
            </a:r>
          </a:p>
          <a:p>
            <a:endParaRPr lang="en-US" dirty="0"/>
          </a:p>
          <a:p>
            <a:r>
              <a:rPr lang="en-US" dirty="0"/>
              <a:t>Instead, the solution is to use the universal metric</a:t>
            </a:r>
            <a:r>
              <a:rPr lang="en-US" baseline="0" dirty="0"/>
              <a:t> of rates to make the comparison.  Specifically, you can compare the rate of death in the petrochemical worker population to the rate of death in the U.S. general population who lived through the time period that the petrochemical workers lived.  Although you could compare the average incidence rates of death directly between the two groups, you will want to first account for some obvious differences between the two populations, such as age, sex, and race.  For this research question, these factors are known as confounders, which we will define precisely later in the course.  If we do not contend with these confounders, any apparent differences that might be observed between the two groups (say, if the petro workers had a higher death rate) may be because of differences in say, age, sex, or race.  </a:t>
            </a:r>
          </a:p>
          <a:p>
            <a:endParaRPr lang="en-US" baseline="0" dirty="0"/>
          </a:p>
          <a:p>
            <a:r>
              <a:rPr lang="en-US" baseline="0" dirty="0"/>
              <a:t>Operationally, to conduct this comparison, </a:t>
            </a:r>
            <a:r>
              <a:rPr lang="en-US" dirty="0"/>
              <a:t>age-sex-race-calendar period person-time mortality rates from U.S. population data can be applied to the amount of person-time follow-up by those groups in the petrochemical cohort cohort to produce an expected number of deaths as if the petro</a:t>
            </a:r>
            <a:r>
              <a:rPr lang="en-US" baseline="0" dirty="0"/>
              <a:t> workers had experienced the rate of death in the general U.S. population.  These expected number of deaths are then compared wi</a:t>
            </a:r>
            <a:r>
              <a:rPr lang="en-US" dirty="0"/>
              <a:t>th the observed number of deaths in the petrochemical cohort.  U.S. population data are available from the National Center for Health Statistics.  This method of applying rates from a reference population to a study population is called indirect standardization, and the measure of association is the ratio of observed to expected outcomes, called the standardized mortality ratio (“SMR”) when the outcome is death.  It is called</a:t>
            </a:r>
            <a:r>
              <a:rPr lang="en-US" baseline="0" dirty="0"/>
              <a:t> the standardized incidence ratio (“SIR”) when the outcome is some incident condition other than death.  </a:t>
            </a:r>
          </a:p>
          <a:p>
            <a:endParaRPr lang="en-US" baseline="0" dirty="0"/>
          </a:p>
          <a:p>
            <a:r>
              <a:rPr lang="en-US" baseline="0" dirty="0"/>
              <a:t>Indirect standardization should be contrasted with another form of standardization, called direct standardization, in which the stratum-specific rates are applied to some external standard population.   It can be hard to remember what is “indirect” or “direct” but also not that important in that one just needs to pay attention to the details of the procedures.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a:p>
            <a:endParaRPr lang="en-US" dirty="0"/>
          </a:p>
        </p:txBody>
      </p:sp>
    </p:spTree>
    <p:extLst>
      <p:ext uri="{BB962C8B-B14F-4D97-AF65-F5344CB8AC3E}">
        <p14:creationId xmlns:p14="http://schemas.microsoft.com/office/powerpoint/2010/main" val="435013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39</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general population</a:t>
            </a:r>
            <a:r>
              <a:rPr lang="en-US" baseline="0" dirty="0"/>
              <a:t> </a:t>
            </a:r>
            <a:r>
              <a:rPr lang="en-US" dirty="0"/>
              <a:t>rates gives an overall mortality that would be expected if the U.S. rates were operating in the petrochemical</a:t>
            </a:r>
            <a:r>
              <a:rPr lang="en-US" baseline="0" dirty="0"/>
              <a:t> worker </a:t>
            </a:r>
            <a:r>
              <a:rPr lang="en-US" dirty="0"/>
              <a:t>cohort.  </a:t>
            </a:r>
          </a:p>
          <a:p>
            <a:endParaRPr lang="en-US" dirty="0"/>
          </a:p>
          <a:p>
            <a:r>
              <a:rPr lang="en-US" dirty="0"/>
              <a:t>This is metric is called a</a:t>
            </a:r>
            <a:r>
              <a:rPr lang="en-US" baseline="0" dirty="0"/>
              <a:t> </a:t>
            </a:r>
            <a:r>
              <a:rPr lang="en-US" dirty="0"/>
              <a:t>standardized incidence ratio (SIR), when it is applied to incident</a:t>
            </a:r>
            <a:r>
              <a:rPr lang="en-US" baseline="0" dirty="0"/>
              <a:t> events other than death</a:t>
            </a:r>
            <a:r>
              <a:rPr lang="en-US" dirty="0"/>
              <a:t>.</a:t>
            </a:r>
            <a:r>
              <a:rPr lang="en-US" baseline="0" dirty="0"/>
              <a:t>  </a:t>
            </a:r>
            <a:endParaRPr lang="en-US" dirty="0"/>
          </a:p>
          <a:p>
            <a:endParaRPr lang="en-US" dirty="0"/>
          </a:p>
          <a:p>
            <a:r>
              <a:rPr lang="en-US" dirty="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a:t> this point, our focus is not on the SMR per se, but rather on the use of rates as a flexible tool in which to make a comparison.  </a:t>
            </a:r>
            <a:endParaRPr lang="en-US" dirty="0"/>
          </a:p>
          <a:p>
            <a:endParaRPr lang="en-US" dirty="0"/>
          </a:p>
          <a:p>
            <a:endParaRPr lang="en-US" dirty="0"/>
          </a:p>
        </p:txBody>
      </p:sp>
    </p:spTree>
    <p:extLst>
      <p:ext uri="{BB962C8B-B14F-4D97-AF65-F5344CB8AC3E}">
        <p14:creationId xmlns:p14="http://schemas.microsoft.com/office/powerpoint/2010/main" val="357159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4</a:t>
            </a:fld>
            <a:endParaRPr lang="en-US" dirty="0"/>
          </a:p>
        </p:txBody>
      </p:sp>
      <p:sp>
        <p:nvSpPr>
          <p:cNvPr id="35842" name="Rectangle 2"/>
          <p:cNvSpPr>
            <a:spLocks noGrp="1" noRot="1" noChangeAspect="1" noChangeArrowheads="1" noTextEdit="1"/>
          </p:cNvSpPr>
          <p:nvPr>
            <p:ph type="sldImg"/>
          </p:nvPr>
        </p:nvSpPr>
        <p:spPr>
          <a:xfrm>
            <a:off x="1104900" y="696913"/>
            <a:ext cx="4648200" cy="3486150"/>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introduced these three elements of</a:t>
            </a:r>
            <a:r>
              <a:rPr lang="en-US" baseline="0" dirty="0"/>
              <a:t> incidence</a:t>
            </a:r>
            <a:r>
              <a:rPr lang="en-US" dirty="0"/>
              <a:t> last week (E, N and T).  They are the basis for any measure of the occurrence of a binary entity.  The difference between cumulative incidence and incidence rates lies in how time is incorporated with the number of persons at risk.</a:t>
            </a:r>
          </a:p>
          <a:p>
            <a:endParaRPr lang="en-US" dirty="0"/>
          </a:p>
        </p:txBody>
      </p:sp>
    </p:spTree>
    <p:extLst>
      <p:ext uri="{BB962C8B-B14F-4D97-AF65-F5344CB8AC3E}">
        <p14:creationId xmlns:p14="http://schemas.microsoft.com/office/powerpoint/2010/main" val="81199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40</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a:t>The table illustrates how U.S. general population race/sex/age/calendar period-specific rates are used to produce a comparison to the petrochemical cohort workers.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a:t> and thus calendar time also must be accounted for.  For example, one cannot simply use U.S. death rates from today.</a:t>
            </a:r>
            <a:r>
              <a:rPr lang="en-US" dirty="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a:t> be</a:t>
            </a:r>
            <a:r>
              <a:rPr lang="en-US" dirty="0"/>
              <a:t> calculated.  For example, the rate of 0.11 per 100 person-years applied to 1234 person-years in the petrochemical group yields an expected 1.36 deaths among the petrochemical</a:t>
            </a:r>
            <a:r>
              <a:rPr lang="en-US" baseline="0" dirty="0"/>
              <a:t> workers</a:t>
            </a:r>
            <a:r>
              <a:rPr lang="en-US" dirty="0"/>
              <a:t>.  The actual number of deaths seen among</a:t>
            </a:r>
            <a:r>
              <a:rPr lang="en-US" baseline="0" dirty="0"/>
              <a:t> petrochemical cohort individuals </a:t>
            </a:r>
            <a:r>
              <a:rPr lang="en-US" dirty="0"/>
              <a:t>is what we</a:t>
            </a:r>
            <a:r>
              <a:rPr lang="en-US" baseline="0" dirty="0"/>
              <a:t> call the </a:t>
            </a:r>
            <a:r>
              <a:rPr lang="en-US" dirty="0"/>
              <a:t>observed number</a:t>
            </a:r>
            <a:r>
              <a:rPr lang="en-US" baseline="0" dirty="0"/>
              <a:t> of deaths</a:t>
            </a:r>
            <a:r>
              <a:rPr lang="en-US" dirty="0"/>
              <a:t>.  Now, we are left with two rates:  924 in 137,745 person-years in the petrochemical</a:t>
            </a:r>
            <a:r>
              <a:rPr lang="en-US" baseline="0" dirty="0"/>
              <a:t> workers if they are experiencing the mortality of the general population </a:t>
            </a:r>
            <a:r>
              <a:rPr lang="en-US" dirty="0"/>
              <a:t>and 765 in 137,745 person-years in the actual observed cohort study.</a:t>
            </a:r>
            <a:r>
              <a:rPr lang="en-US" baseline="0" dirty="0"/>
              <a:t>  </a:t>
            </a:r>
            <a:r>
              <a:rPr lang="en-US" dirty="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a:p>
          <a:p>
            <a:r>
              <a:rPr lang="en-US" dirty="0"/>
              <a:t>This is an</a:t>
            </a:r>
            <a:r>
              <a:rPr lang="en-US" baseline="0" dirty="0"/>
              <a:t> example of indirect standardization, also discussed in Additional Slides at the end of this lecture.</a:t>
            </a:r>
            <a:endParaRPr lang="en-US" dirty="0"/>
          </a:p>
        </p:txBody>
      </p:sp>
    </p:spTree>
    <p:extLst>
      <p:ext uri="{BB962C8B-B14F-4D97-AF65-F5344CB8AC3E}">
        <p14:creationId xmlns:p14="http://schemas.microsoft.com/office/powerpoint/2010/main" val="2150418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41</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standardized mortality ratio (SMR) is a comparison</a:t>
            </a:r>
            <a:r>
              <a:rPr lang="en-US" baseline="0" dirty="0"/>
              <a:t> between the observed rate and the expected</a:t>
            </a:r>
            <a:r>
              <a:rPr lang="en-US" dirty="0"/>
              <a:t> rate.  The observed</a:t>
            </a:r>
            <a:r>
              <a:rPr lang="en-US" baseline="0" dirty="0"/>
              <a:t> rate is 765/137,724 person-years;  the expected rate is 924/137,724 person-years.   For the estimation of the SMR, the denominators cancel out, reducing to 765/924 = 0.83.</a:t>
            </a:r>
            <a:endParaRPr lang="en-US" dirty="0"/>
          </a:p>
          <a:p>
            <a:endParaRPr lang="en-US" dirty="0"/>
          </a:p>
          <a:p>
            <a:r>
              <a:rPr lang="en-US" dirty="0"/>
              <a:t>Thus, operationally the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Thus, the ratio is an observed number of deaths compared to an expected number of deaths.  </a:t>
            </a:r>
          </a:p>
          <a:p>
            <a:endParaRPr lang="en-US" dirty="0"/>
          </a:p>
          <a:p>
            <a:r>
              <a:rPr lang="en-US" dirty="0"/>
              <a:t>Note:  One problem with this analysis is what is known as “the healthy worker effect”.  In this example, the observed rate in the cohort of petrochemical workers was actually lower than expected if the U.S. mortality rates had been present.  This is a common outcome of studies of employed</a:t>
            </a:r>
            <a:r>
              <a:rPr lang="en-US" baseline="0" dirty="0"/>
              <a:t> </a:t>
            </a:r>
            <a:r>
              <a:rPr lang="en-US" dirty="0"/>
              <a:t>workers when they are compared to the general U.S. population because workers need to have a level of health in order to be working in the first place which makes them generally healthier than the entire U.S. population in the same age groups.  This</a:t>
            </a:r>
            <a:r>
              <a:rPr lang="en-US" baseline="0" dirty="0"/>
              <a:t> same level of health may cause them to live longer.  This is a form of confounding.  Managing this confounding presents a considerable challenge.  As we will discuss later in the course, remembering the omnipresent nature of confounding is easier than remembering a laundry list of colorfully named effects and biases.  Thus, if one understands confounding, one does not need to remember what the “health worker effect” is.  There may be additional sources of confounding such as lifestyle and region of residence that are not being accounted for with the limited data available for indirect standardization using U.S. general population death rates.  Finally, the general population group itself is not a pure comparator because it indeed contains some petrochemical workers.   The fraction of the general population which is petrochemical workers, however, is very small.  We will later in the course refer to this as misclassification of the exposure.   </a:t>
            </a:r>
            <a:endParaRPr lang="en-US" dirty="0"/>
          </a:p>
          <a:p>
            <a:endParaRPr lang="en-US" dirty="0"/>
          </a:p>
        </p:txBody>
      </p:sp>
    </p:spTree>
    <p:extLst>
      <p:ext uri="{BB962C8B-B14F-4D97-AF65-F5344CB8AC3E}">
        <p14:creationId xmlns:p14="http://schemas.microsoft.com/office/powerpoint/2010/main" val="3760146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42</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a:t>These are incidence rates among women for hip fracture for 5-</a:t>
            </a:r>
            <a:r>
              <a:rPr lang="en-US" baseline="0" dirty="0"/>
              <a:t> or 10-year</a:t>
            </a:r>
            <a:r>
              <a:rPr lang="en-US" dirty="0"/>
              <a:t> age groups in four different countries.  For each row, hip fracture events over a specific time period (one or two years) in</a:t>
            </a:r>
            <a:r>
              <a:rPr lang="en-US" baseline="0" dirty="0"/>
              <a:t> the designated age group </a:t>
            </a:r>
            <a:r>
              <a:rPr lang="en-US" dirty="0"/>
              <a:t>were ascertained for the numerator;</a:t>
            </a:r>
            <a:r>
              <a:rPr lang="en-US" baseline="0" dirty="0"/>
              <a:t> we assume that all events in the population were captured.</a:t>
            </a:r>
            <a:r>
              <a:rPr lang="en-US" dirty="0"/>
              <a:t>  The denominator was based on census data.  The rates</a:t>
            </a:r>
            <a:r>
              <a:rPr lang="en-US" baseline="0" dirty="0"/>
              <a:t> shown </a:t>
            </a:r>
            <a:r>
              <a:rPr lang="en-US" dirty="0"/>
              <a:t>are age-specific incidence rates, calculated as the number of events in the specific age group divided by the number of person-years in the same age group.  </a:t>
            </a:r>
          </a:p>
          <a:p>
            <a:endParaRPr lang="en-US" dirty="0"/>
          </a:p>
          <a:p>
            <a:r>
              <a:rPr lang="en-US" dirty="0"/>
              <a:t>The research question is whether living in one country causes more</a:t>
            </a:r>
            <a:r>
              <a:rPr lang="en-US" baseline="0" dirty="0"/>
              <a:t> or less hip fractures than living in another country.  (Note: when we say “cause” we refer to both causing the occurrence and preventing the occurrence of event.  We thus use the term in a general sense, as anything that influences the occurrence of something else.  Later, we will give more formal definitions of what a cause is, but it will still mean either creating or preventing occurrence of something else.)  From each country, we have eight rates.  </a:t>
            </a:r>
            <a:r>
              <a:rPr lang="en-US" dirty="0"/>
              <a:t>How can</a:t>
            </a:r>
            <a:r>
              <a:rPr lang="en-US" baseline="0" dirty="0"/>
              <a:t> we </a:t>
            </a:r>
            <a:r>
              <a:rPr lang="en-US" dirty="0"/>
              <a:t>derive one number to compare across populations, such that we can assess</a:t>
            </a:r>
            <a:r>
              <a:rPr lang="en-US" baseline="0" dirty="0"/>
              <a:t> the influence of country on hip fracture incidence</a:t>
            </a:r>
            <a:r>
              <a:rPr lang="en-US" dirty="0"/>
              <a:t>?  The answer is to estimate age-adjusted incidence rates for each country.  These are shown at the bottom for age 20+ and age 50+.  In both cases,</a:t>
            </a:r>
            <a:r>
              <a:rPr lang="en-US" baseline="0" dirty="0"/>
              <a:t> fracture incidence in Reykjavik is higher than the other countries.</a:t>
            </a:r>
            <a:endParaRPr lang="en-US" dirty="0"/>
          </a:p>
          <a:p>
            <a:endParaRPr lang="en-US" dirty="0"/>
          </a:p>
          <a:p>
            <a:r>
              <a:rPr lang="en-US" dirty="0"/>
              <a:t>These age-adjusted incidence rates were calculated </a:t>
            </a:r>
            <a:r>
              <a:rPr lang="en-US" sz="1400" b="0" dirty="0"/>
              <a:t>using</a:t>
            </a:r>
            <a:r>
              <a:rPr lang="en-US" sz="1400" b="1" dirty="0"/>
              <a:t> direct standardization</a:t>
            </a:r>
            <a:r>
              <a:rPr lang="en-US" sz="1400" b="1" baseline="0" dirty="0"/>
              <a:t> </a:t>
            </a:r>
            <a:r>
              <a:rPr lang="en-US" dirty="0"/>
              <a:t>to a reference population (in this study, the US non-Hispanic white population in 1990).  The age-adjusted</a:t>
            </a:r>
            <a:r>
              <a:rPr lang="en-US" baseline="0" dirty="0"/>
              <a:t> rates</a:t>
            </a:r>
            <a:r>
              <a:rPr lang="en-US" dirty="0"/>
              <a:t> are a weighted average of age-specific</a:t>
            </a:r>
            <a:r>
              <a:rPr lang="en-US" baseline="0" dirty="0"/>
              <a:t> rates, where the weights came from an external reference population.  </a:t>
            </a:r>
            <a:r>
              <a:rPr lang="en-US" dirty="0"/>
              <a:t>See the Additional</a:t>
            </a:r>
            <a:r>
              <a:rPr lang="en-US" baseline="0" dirty="0"/>
              <a:t> </a:t>
            </a:r>
            <a:r>
              <a:rPr lang="en-US" dirty="0"/>
              <a:t>Slides for a</a:t>
            </a:r>
            <a:r>
              <a:rPr lang="en-US" baseline="0" dirty="0"/>
              <a:t> description of direct and indirect standardization, and an explanation of </a:t>
            </a:r>
            <a:r>
              <a:rPr lang="en-US" dirty="0"/>
              <a:t>how to perform direct standardization.  One issue with this approach is that you can see how you might</a:t>
            </a:r>
            <a:r>
              <a:rPr lang="en-US" baseline="0" dirty="0"/>
              <a:t> get slightly different answers depending upon the weight structure (i.e., the population structure) in the external reference population.  </a:t>
            </a:r>
            <a:r>
              <a:rPr lang="en-US" dirty="0"/>
              <a:t>Standardization is a technique you should be aware of as a means of contending with confounding and nuisance indirect effects, although we will not focus on the</a:t>
            </a:r>
            <a:r>
              <a:rPr lang="en-US" baseline="0" dirty="0"/>
              <a:t> technique</a:t>
            </a:r>
            <a:r>
              <a:rPr lang="en-US" dirty="0"/>
              <a:t> in this class.  </a:t>
            </a:r>
          </a:p>
          <a:p>
            <a:endParaRPr lang="en-US" i="1" dirty="0"/>
          </a:p>
          <a:p>
            <a:r>
              <a:rPr lang="en-US" i="0" dirty="0"/>
              <a:t>Schwartz et al.</a:t>
            </a:r>
            <a:r>
              <a:rPr lang="en-US" i="1" dirty="0"/>
              <a:t>  Osteoporosis Intl </a:t>
            </a:r>
            <a:r>
              <a:rPr lang="en-US" i="0" dirty="0"/>
              <a:t>1999.</a:t>
            </a:r>
          </a:p>
          <a:p>
            <a:endParaRPr lang="en-US" i="1" dirty="0"/>
          </a:p>
          <a:p>
            <a:endParaRPr lang="en-US" dirty="0"/>
          </a:p>
          <a:p>
            <a:endParaRPr lang="en-US" dirty="0"/>
          </a:p>
        </p:txBody>
      </p:sp>
    </p:spTree>
    <p:extLst>
      <p:ext uri="{BB962C8B-B14F-4D97-AF65-F5344CB8AC3E}">
        <p14:creationId xmlns:p14="http://schemas.microsoft.com/office/powerpoint/2010/main" val="28581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43</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a:t>Our research</a:t>
            </a:r>
            <a:r>
              <a:rPr lang="en-US" baseline="0" dirty="0"/>
              <a:t> question is whether residence in one country, compared to another, causes more or less hip fracture.  Here, we show Beijing vs Budapest.  </a:t>
            </a:r>
            <a:r>
              <a:rPr lang="en-US" dirty="0"/>
              <a:t>We can calculate what we call “unadjusted” rates of hip fracture for these populations using the formulae we showed earlier.  But, the unadjusted rates do not take into account the different age structures of the populations in Beijing and Budapest.  If we want to compare these rates intelligently, we need to adjust for the age structure (and perhaps other things).  We can adjust for age with direct standardization, described in the</a:t>
            </a:r>
            <a:r>
              <a:rPr lang="en-US" baseline="0" dirty="0"/>
              <a:t> Additional </a:t>
            </a:r>
            <a:r>
              <a:rPr lang="en-US" dirty="0"/>
              <a:t>Slides.  </a:t>
            </a:r>
          </a:p>
          <a:p>
            <a:endParaRPr lang="en-US" dirty="0"/>
          </a:p>
          <a:p>
            <a:r>
              <a:rPr lang="en-US" dirty="0"/>
              <a:t>We can then compare the two country-specific rates by forming ratio between the two rates.  We call this a ratio measure of association.  The unadjusted rate ratio is </a:t>
            </a:r>
            <a:r>
              <a:rPr lang="en-US" baseline="0" dirty="0"/>
              <a:t>157/30= 5.2, which means that women residing in Beijing have</a:t>
            </a:r>
            <a:r>
              <a:rPr lang="en-US" altLang="en-US" sz="1200" dirty="0"/>
              <a:t> 5.2 times the rate hip fracture as women residing in Budapest.  After we account for differences in age, the adjusted rate ratio is </a:t>
            </a:r>
            <a:r>
              <a:rPr lang="en-US" baseline="0" dirty="0"/>
              <a:t>= 3.2, which is a substantial change compared to the unadjusted measure of association.  We could have also compared the country-specific rates by subtracting one from another to form an additive measure of association.</a:t>
            </a:r>
            <a:endParaRPr lang="en-US" dirty="0"/>
          </a:p>
          <a:p>
            <a:endParaRPr lang="en-US" dirty="0"/>
          </a:p>
        </p:txBody>
      </p:sp>
    </p:spTree>
    <p:extLst>
      <p:ext uri="{BB962C8B-B14F-4D97-AF65-F5344CB8AC3E}">
        <p14:creationId xmlns:p14="http://schemas.microsoft.com/office/powerpoint/2010/main" val="4114744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44</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1" y="4416425"/>
            <a:ext cx="5638800" cy="4492625"/>
          </a:xfrm>
          <a:noFill/>
          <a:ln/>
        </p:spPr>
        <p:txBody>
          <a:bodyPr/>
          <a:lstStyle/>
          <a:p>
            <a:r>
              <a:rPr lang="en-US" sz="1300" dirty="0"/>
              <a:t>Let</a:t>
            </a:r>
            <a:r>
              <a:rPr lang="en-US" sz="1300" baseline="0" dirty="0"/>
              <a:t> us move on to the third reason to use average incidence rates.</a:t>
            </a:r>
            <a:endParaRPr lang="en-US" sz="1300" dirty="0"/>
          </a:p>
        </p:txBody>
      </p:sp>
    </p:spTree>
    <p:extLst>
      <p:ext uri="{BB962C8B-B14F-4D97-AF65-F5344CB8AC3E}">
        <p14:creationId xmlns:p14="http://schemas.microsoft.com/office/powerpoint/2010/main" val="1251556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45</a:t>
            </a:fld>
            <a:endParaRPr 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a:t>This</a:t>
            </a:r>
            <a:r>
              <a:rPr lang="en-US" baseline="0" dirty="0"/>
              <a:t> research question asks whether </a:t>
            </a:r>
            <a:r>
              <a:rPr lang="en-US" dirty="0"/>
              <a:t>non-steroidal anti-inflammatory drug</a:t>
            </a:r>
            <a:r>
              <a:rPr lang="en-US" baseline="0" dirty="0"/>
              <a:t> (NSAID) use is a cause of coronary artery disease. One thing to recognize immediately is that the exposure in question, NSAID use, can change over time in a given person. </a:t>
            </a:r>
            <a:r>
              <a:rPr lang="en-US" dirty="0"/>
              <a:t>This is common in cohort studies that examine exposures which can change over time, such as smoking, changes in diet, exercise, medications, etc.  To address this</a:t>
            </a:r>
            <a:r>
              <a:rPr lang="en-US" baseline="0" dirty="0"/>
              <a:t> question, you will need a source of data that distinguish</a:t>
            </a:r>
            <a:r>
              <a:rPr lang="en-US" dirty="0"/>
              <a:t> time periods when medications were being used and time periods when they were not used.  Some persons will never use the medications and some will use it continuously, but there is a large group who may go on and off the medication multiple times.  </a:t>
            </a:r>
          </a:p>
          <a:p>
            <a:endParaRPr lang="en-US" dirty="0"/>
          </a:p>
          <a:p>
            <a:r>
              <a:rPr lang="en-US" dirty="0"/>
              <a:t>What is immediately clear it that it is difficult to see how you would analyze such data using the cumulative incidence approach, for example how we did with the petrochemical workers.</a:t>
            </a:r>
          </a:p>
        </p:txBody>
      </p:sp>
    </p:spTree>
    <p:extLst>
      <p:ext uri="{BB962C8B-B14F-4D97-AF65-F5344CB8AC3E}">
        <p14:creationId xmlns:p14="http://schemas.microsoft.com/office/powerpoint/2010/main" val="3422695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46</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a:t>For any given individual, there</a:t>
            </a:r>
            <a:r>
              <a:rPr lang="en-US" baseline="0" dirty="0"/>
              <a:t> are some exposures that are fixed (also called time-invariant) and other exposures whose status can change over time.   These changing exposures are called time-variant, time-varying, or time-dependent.  </a:t>
            </a:r>
            <a:r>
              <a:rPr lang="en-US" dirty="0"/>
              <a:t>For exposures that are time-varying, incidence rates a good way to manage changing exposure and still express the frequency of incident events.   We do this by adding up the total person-time of exposure and adding up total</a:t>
            </a:r>
            <a:r>
              <a:rPr lang="en-US" baseline="0" dirty="0"/>
              <a:t> person-time of </a:t>
            </a:r>
            <a:r>
              <a:rPr lang="en-US" dirty="0"/>
              <a:t>non-exposure to form two denominators.  This is a very useful way of dealing with the problem of changing exposure status.  </a:t>
            </a:r>
          </a:p>
          <a:p>
            <a:endParaRPr lang="en-US" dirty="0"/>
          </a:p>
          <a:p>
            <a:r>
              <a:rPr lang="en-US" dirty="0"/>
              <a:t>To complete the estimation of these incidence rates, the numerators for each denominator is the number of events that occurred among persons at times when they were exposed and similarly for the events among the unexposed.  This approach assumes that the exposure’s effect on the event is predominately or solely during the time the exposure is occurring.  It therefore is most relevant for exposures whose effects</a:t>
            </a:r>
            <a:r>
              <a:rPr lang="en-US" baseline="0" dirty="0"/>
              <a:t> </a:t>
            </a:r>
            <a:r>
              <a:rPr lang="en-US" dirty="0"/>
              <a:t>quickly disappear when the exposure is removed.  This assumption would not work very well for exposures which have lasting effects long after the actual exposure is removed.  For example, for an exposure like smoking with known long-term health risks (at least for some health outcomes), linking events to time periods when an individual was and was not currently smoking would not be that useful when approaching the study of some new outcome.  This because the non-smoking person-time that occurred a period of smoking would be very contaminated by the long-term effects of smoking.  </a:t>
            </a:r>
          </a:p>
          <a:p>
            <a:endParaRPr lang="en-US" dirty="0"/>
          </a:p>
          <a:p>
            <a:r>
              <a:rPr lang="en-US" dirty="0"/>
              <a:t>Of course, we sometimes do</a:t>
            </a:r>
            <a:r>
              <a:rPr lang="en-US" baseline="0" dirty="0"/>
              <a:t> not</a:t>
            </a:r>
            <a:r>
              <a:rPr lang="en-US" dirty="0"/>
              <a:t> know if the effect</a:t>
            </a:r>
            <a:r>
              <a:rPr lang="en-US" baseline="0" dirty="0"/>
              <a:t> of an exposure on a given outcome is long lasting or ephemeral, and our interpretation needs to concede this.</a:t>
            </a:r>
            <a:endParaRPr lang="en-US" dirty="0"/>
          </a:p>
        </p:txBody>
      </p:sp>
    </p:spTree>
    <p:extLst>
      <p:ext uri="{BB962C8B-B14F-4D97-AF65-F5344CB8AC3E}">
        <p14:creationId xmlns:p14="http://schemas.microsoft.com/office/powerpoint/2010/main" val="3040874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47</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a:t>To address this question, investigators decided to use data from the Tennessee</a:t>
            </a:r>
            <a:r>
              <a:rPr lang="en-US" baseline="0" dirty="0"/>
              <a:t> Medicaid system.  Medicaid is an example of a publicly funded insurance system; in other words, the government pays for the expenses incurred in the medical care of the group members.  In doing so, the government records of the payments in a central database.  Although the database was created for administrative purposes (keeping track of the finances), researchers use these databases to study questions relevant to epidemiology and clinical research.</a:t>
            </a:r>
          </a:p>
          <a:p>
            <a:endParaRPr lang="en-US" baseline="0" dirty="0"/>
          </a:p>
          <a:p>
            <a:r>
              <a:rPr lang="en-US" dirty="0"/>
              <a:t>NSAIDS (e.g., ibuprofen or naproxen)</a:t>
            </a:r>
            <a:r>
              <a:rPr lang="en-US" baseline="0" dirty="0"/>
              <a:t> </a:t>
            </a:r>
            <a:r>
              <a:rPr lang="en-US" dirty="0"/>
              <a:t>are a type of medication whose use can vary over time.</a:t>
            </a:r>
            <a:r>
              <a:rPr lang="en-US" baseline="0" dirty="0"/>
              <a:t>   People </a:t>
            </a:r>
            <a:r>
              <a:rPr lang="en-US" dirty="0"/>
              <a:t>cannot be permanently classified in the groups they are at time 0 of any analysis </a:t>
            </a:r>
            <a:r>
              <a:rPr lang="en-US" baseline="0" dirty="0"/>
              <a:t>because exposure status may change over time.  </a:t>
            </a:r>
            <a:r>
              <a:rPr lang="en-US" dirty="0"/>
              <a:t>To place persons in baseline exposure groups in order to calculate and compare cumulative incidence, the changes in use that happen after baseline would have to be ignored, an obviously unsatisfactory approach for this research question. </a:t>
            </a:r>
          </a:p>
          <a:p>
            <a:endParaRPr lang="en-US" dirty="0"/>
          </a:p>
        </p:txBody>
      </p:sp>
    </p:spTree>
    <p:extLst>
      <p:ext uri="{BB962C8B-B14F-4D97-AF65-F5344CB8AC3E}">
        <p14:creationId xmlns:p14="http://schemas.microsoft.com/office/powerpoint/2010/main" val="2968044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contrast</a:t>
            </a:r>
            <a:r>
              <a:rPr lang="en-US" baseline="0" dirty="0"/>
              <a:t> to a cumulative incidence approach</a:t>
            </a:r>
            <a:r>
              <a:rPr lang="en-US" dirty="0"/>
              <a:t>, calculating incidence rates by</a:t>
            </a:r>
            <a:r>
              <a:rPr lang="en-US" baseline="0" dirty="0"/>
              <a:t> putting</a:t>
            </a:r>
            <a:r>
              <a:rPr lang="en-US" dirty="0"/>
              <a:t> times of NSAID use and non-use into the appropriate</a:t>
            </a:r>
            <a:r>
              <a:rPr lang="en-US" baseline="0" dirty="0"/>
              <a:t> person-time bins a</a:t>
            </a:r>
            <a:r>
              <a:rPr lang="en-US" dirty="0"/>
              <a:t>ccount for person-time experienced in</a:t>
            </a:r>
            <a:r>
              <a:rPr lang="en-US" baseline="0" dirty="0"/>
              <a:t> the</a:t>
            </a:r>
            <a:r>
              <a:rPr lang="en-US" dirty="0"/>
              <a:t> time-varying exposure.</a:t>
            </a:r>
            <a:r>
              <a:rPr lang="en-US" baseline="0" dirty="0"/>
              <a:t>  This </a:t>
            </a:r>
            <a:r>
              <a:rPr lang="en-US" dirty="0"/>
              <a:t>is the solution to manage changing exposure over time.  There is an implied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gone away.  </a:t>
            </a:r>
          </a:p>
          <a:p>
            <a:endParaRPr lang="en-US" dirty="0"/>
          </a:p>
          <a:p>
            <a:r>
              <a:rPr lang="en-US" dirty="0"/>
              <a:t>Shown is a graphical representation of how an</a:t>
            </a:r>
            <a:r>
              <a:rPr lang="en-US" baseline="0" dirty="0"/>
              <a:t> individual </a:t>
            </a:r>
            <a:r>
              <a:rPr lang="en-US" dirty="0"/>
              <a:t>person can contribute person-time as unexposed (no</a:t>
            </a:r>
            <a:r>
              <a:rPr lang="en-US" baseline="0" dirty="0"/>
              <a:t> NSAID use)</a:t>
            </a:r>
            <a:r>
              <a:rPr lang="en-US" dirty="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49</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a:t>The study endpoint event was hospitalization for myocardial infarction or death from coronary artery disease (CAD).  Collectively,</a:t>
            </a:r>
            <a:r>
              <a:rPr lang="en-US" baseline="0" dirty="0"/>
              <a:t> these were termed incident CAD.</a:t>
            </a:r>
            <a:r>
              <a:rPr lang="en-US" dirty="0"/>
              <a:t>  Rates of</a:t>
            </a:r>
            <a:r>
              <a:rPr lang="en-US" baseline="0" dirty="0"/>
              <a:t> incident CAD</a:t>
            </a:r>
            <a:r>
              <a:rPr lang="en-US" dirty="0"/>
              <a:t> during</a:t>
            </a:r>
            <a:r>
              <a:rPr lang="en-US" baseline="0" dirty="0"/>
              <a:t> NSAID use </a:t>
            </a:r>
            <a:r>
              <a:rPr lang="en-US" dirty="0"/>
              <a:t>were compared with rates of CAD during non-NSAID use.</a:t>
            </a:r>
            <a:r>
              <a:rPr lang="en-US" baseline="0" dirty="0"/>
              <a:t>  </a:t>
            </a:r>
            <a:r>
              <a:rPr lang="en-US" dirty="0"/>
              <a:t>A patient who stopped using NSAIDs</a:t>
            </a:r>
            <a:r>
              <a:rPr lang="en-US" baseline="0" dirty="0"/>
              <a:t> </a:t>
            </a:r>
            <a:r>
              <a:rPr lang="en-US" dirty="0"/>
              <a:t>was eligible to be in the non-using group later, but to avoid any carryover effect</a:t>
            </a:r>
            <a:r>
              <a:rPr lang="en-US" baseline="0" dirty="0"/>
              <a:t> this could</a:t>
            </a:r>
            <a:r>
              <a:rPr lang="en-US" dirty="0"/>
              <a:t> only be after 365 days of non-use had elapsed.  In this study design, the choice of the </a:t>
            </a:r>
            <a:r>
              <a:rPr lang="en-US" i="1" dirty="0"/>
              <a:t>washout period</a:t>
            </a:r>
            <a:r>
              <a:rPr lang="en-US" dirty="0"/>
              <a:t> is a key substantive decision for which it is very difficult to know the right answer at the beginning of the study.  A good approach to manage this is to vary the length of the washout period in what is called a “sensitivity analysis”.  That is, different durations</a:t>
            </a:r>
            <a:r>
              <a:rPr lang="en-US" baseline="0" dirty="0"/>
              <a:t> of the washout period should be evaluated to see if the final answer varies.  </a:t>
            </a:r>
            <a:r>
              <a:rPr lang="en-US" dirty="0"/>
              <a:t>This particular analysis, using a 365 washout period,</a:t>
            </a:r>
            <a:r>
              <a:rPr lang="en-US" baseline="0" dirty="0"/>
              <a:t> does not show any appreciable difference in the rates in the NSAIDS user and non-user groups.</a:t>
            </a:r>
            <a:endParaRPr lang="en-US" dirty="0"/>
          </a:p>
          <a:p>
            <a:endParaRPr lang="en-US" dirty="0"/>
          </a:p>
          <a:p>
            <a:r>
              <a:rPr lang="en-US" dirty="0"/>
              <a:t>Subject</a:t>
            </a:r>
            <a:r>
              <a:rPr lang="en-US" baseline="0" dirty="0"/>
              <a:t> matter </a:t>
            </a:r>
            <a:r>
              <a:rPr lang="en-US" dirty="0"/>
              <a:t>note:  Because</a:t>
            </a:r>
            <a:r>
              <a:rPr lang="en-US" baseline="0" dirty="0"/>
              <a:t> this </a:t>
            </a:r>
            <a:r>
              <a:rPr lang="en-US" dirty="0"/>
              <a:t>is is a question involving a modifiable</a:t>
            </a:r>
            <a:r>
              <a:rPr lang="en-US" baseline="0" dirty="0"/>
              <a:t> exposure (a medication), it</a:t>
            </a:r>
            <a:r>
              <a:rPr lang="en-US" dirty="0"/>
              <a:t> would ideally</a:t>
            </a:r>
            <a:r>
              <a:rPr lang="en-US" baseline="0" dirty="0"/>
              <a:t> </a:t>
            </a:r>
            <a:r>
              <a:rPr lang="en-US" dirty="0"/>
              <a:t>be resolved by a randomized trial.</a:t>
            </a:r>
            <a:r>
              <a:rPr lang="en-US" baseline="0" dirty="0"/>
              <a:t>  However, given the context, a</a:t>
            </a:r>
            <a:r>
              <a:rPr lang="en-US" dirty="0"/>
              <a:t> clinical trial of this question will likely never be done.  In the absence of a randomized trial, observational</a:t>
            </a:r>
            <a:r>
              <a:rPr lang="en-US" baseline="0" dirty="0"/>
              <a:t> data is all we have to make a decision about the research question</a:t>
            </a:r>
            <a:r>
              <a:rPr lang="en-US" dirty="0"/>
              <a:t>.</a:t>
            </a:r>
            <a:r>
              <a:rPr lang="en-US" baseline="0" dirty="0"/>
              <a:t>  A </a:t>
            </a:r>
            <a:r>
              <a:rPr lang="en-US" dirty="0"/>
              <a:t>newly assembled cohort with dedicated measurements of all the potential confounders, in particular aspirin use, would be preferable, but to get the sample size and number of CAD events required would mean a very large cohort followed for a number of years.   This is theoretically</a:t>
            </a:r>
            <a:r>
              <a:rPr lang="en-US" baseline="0" dirty="0"/>
              <a:t> p</a:t>
            </a:r>
            <a:r>
              <a:rPr lang="en-US" dirty="0"/>
              <a:t>ossible but very expensive;</a:t>
            </a:r>
            <a:r>
              <a:rPr lang="en-US" baseline="0" dirty="0"/>
              <a:t> in reality, no one would fund it.</a:t>
            </a:r>
            <a:r>
              <a:rPr lang="en-US" dirty="0"/>
              <a:t>  Analyzing existing data, such as a Medicaid database, is less desirable in terms of measurement quality, but it does provide an opportunity to conduct a cohort analysis on a large number of persons over many years at minimal expense.  A major question that remains in Tennessee example is whether the authors</a:t>
            </a:r>
            <a:r>
              <a:rPr lang="en-US" baseline="0" dirty="0"/>
              <a:t> </a:t>
            </a:r>
            <a:r>
              <a:rPr lang="en-US" dirty="0"/>
              <a:t>were able to get adequate control of confounding, a topic we will cover later in the course.</a:t>
            </a:r>
          </a:p>
          <a:p>
            <a:endParaRPr lang="en-US" dirty="0"/>
          </a:p>
          <a:p>
            <a:endParaRPr lang="en-US" dirty="0"/>
          </a:p>
        </p:txBody>
      </p:sp>
    </p:spTree>
    <p:extLst>
      <p:ext uri="{BB962C8B-B14F-4D97-AF65-F5344CB8AC3E}">
        <p14:creationId xmlns:p14="http://schemas.microsoft.com/office/powerpoint/2010/main" val="288011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refresh your memories on the basic difference between cumulative incidence and an incidence rate, cumulative incidence is a proportion because it has the number of events (E) as the numerator and has as the denominator the number of persons (N) who start off at risk at the beginning of the period of observation.</a:t>
            </a:r>
            <a:r>
              <a:rPr lang="en-US" baseline="0" dirty="0"/>
              <a:t>  It can be interpreted as the fraction of people who started off without the event and who then developed the event in a given period of time.  </a:t>
            </a:r>
            <a:r>
              <a:rPr lang="en-US" dirty="0"/>
              <a:t>Because of censoring, however, we rarely can just plug an N into the denominator.  Instead, via Kaplan-Meier or life</a:t>
            </a:r>
            <a:r>
              <a:rPr lang="en-US" baseline="0" dirty="0"/>
              <a:t> </a:t>
            </a:r>
            <a:r>
              <a:rPr lang="en-US" dirty="0"/>
              <a:t>table estimators (or the Aalen-Johansen</a:t>
            </a:r>
            <a:r>
              <a:rPr lang="en-US" baseline="0" dirty="0"/>
              <a:t> approach, to be discussed later today)</a:t>
            </a:r>
            <a:r>
              <a:rPr lang="en-US" dirty="0"/>
              <a:t>, we derive an effective N by taking into account each person’s follow-up until it is censored (or until a competing</a:t>
            </a:r>
            <a:r>
              <a:rPr lang="en-US" baseline="0" dirty="0"/>
              <a:t> event occurs)</a:t>
            </a:r>
            <a:r>
              <a:rPr lang="en-US" dirty="0"/>
              <a:t>.  Regardless of how it is estimated, the proportion can be interpreted as the percentage of persons at the</a:t>
            </a:r>
            <a:r>
              <a:rPr lang="en-US" baseline="0" dirty="0"/>
              <a:t> starting point of observation </a:t>
            </a:r>
            <a:r>
              <a:rPr lang="en-US" dirty="0"/>
              <a:t>who subsequently develop the event in a given time period.  Cumulative</a:t>
            </a:r>
            <a:r>
              <a:rPr lang="en-US" baseline="0" dirty="0"/>
              <a:t> incidence</a:t>
            </a:r>
            <a:r>
              <a:rPr lang="en-US" dirty="0"/>
              <a:t> is</a:t>
            </a:r>
            <a:r>
              <a:rPr lang="en-US" baseline="0" dirty="0"/>
              <a:t> a fixed cohort phenomenon — it is exactly how you would think you would express incidence in a fixed cohort.  The short hand for cumulative incidence is the term “risk”.</a:t>
            </a:r>
            <a:endParaRPr lang="en-US" dirty="0"/>
          </a:p>
          <a:p>
            <a:endParaRPr lang="en-US" dirty="0"/>
          </a:p>
          <a:p>
            <a:r>
              <a:rPr lang="en-US" dirty="0"/>
              <a:t>An incidence rate also has the number of events (E) as the numerator, but its denominator is different: person-time.  </a:t>
            </a:r>
            <a:r>
              <a:rPr lang="en-US" baseline="0" dirty="0"/>
              <a:t> Person-time refers to the amount of time, in aggregate, that some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a:t>the product of the number of persons x the number of time units they were observed (NT).</a:t>
            </a:r>
            <a:r>
              <a:rPr lang="en-US" baseline="0" dirty="0"/>
              <a:t>  Typically, however, the aggregate person-time is not a simple multiplication of N x T; it requires summing up person-time across all of the participants.  The short hand for incidence rate is the term “rate” or “hazard”.</a:t>
            </a:r>
            <a:endParaRPr lang="en-US" dirty="0"/>
          </a:p>
          <a:p>
            <a:endParaRPr lang="en-US" dirty="0"/>
          </a:p>
          <a:p>
            <a:r>
              <a:rPr lang="en-US" dirty="0"/>
              <a:t>Both cumulative</a:t>
            </a:r>
            <a:r>
              <a:rPr lang="en-US" baseline="0" dirty="0"/>
              <a:t> incidence and incidence rate</a:t>
            </a:r>
            <a:r>
              <a:rPr lang="en-US" dirty="0"/>
              <a:t> account for time.</a:t>
            </a:r>
            <a:r>
              <a:rPr lang="en-US" baseline="0" dirty="0"/>
              <a:t>  C</a:t>
            </a:r>
            <a:r>
              <a:rPr lang="en-US" dirty="0"/>
              <a:t>umulative incidence accounts for time</a:t>
            </a:r>
            <a:r>
              <a:rPr lang="en-US" baseline="0" dirty="0"/>
              <a:t> by </a:t>
            </a:r>
            <a:r>
              <a:rPr lang="en-US" dirty="0"/>
              <a:t>specifying the time period for which the proportion</a:t>
            </a:r>
            <a:r>
              <a:rPr lang="en-US" baseline="0" dirty="0"/>
              <a:t> applies</a:t>
            </a:r>
            <a:r>
              <a:rPr lang="en-US" dirty="0"/>
              <a:t>.  For example, 40% of participants</a:t>
            </a:r>
            <a:r>
              <a:rPr lang="en-US" baseline="0" dirty="0"/>
              <a:t> </a:t>
            </a:r>
            <a:r>
              <a:rPr lang="en-US" dirty="0"/>
              <a:t>experienced the outcome during 3 years of follow-up.  Incidence rate also accounts for time by aggregating</a:t>
            </a:r>
            <a:r>
              <a:rPr lang="en-US" baseline="0" dirty="0"/>
              <a:t> the amount of time observed in all persons under study and making it explicitly part of the </a:t>
            </a:r>
            <a:r>
              <a:rPr lang="en-US" dirty="0"/>
              <a:t>denominator</a:t>
            </a:r>
            <a:r>
              <a:rPr lang="en-US" baseline="0" dirty="0"/>
              <a:t> of the calculation. </a:t>
            </a:r>
            <a:endParaRPr lang="en-US" dirty="0"/>
          </a:p>
        </p:txBody>
      </p:sp>
    </p:spTree>
    <p:extLst>
      <p:ext uri="{BB962C8B-B14F-4D97-AF65-F5344CB8AC3E}">
        <p14:creationId xmlns:p14="http://schemas.microsoft.com/office/powerpoint/2010/main" val="1712420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50</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a:t>To calculate incidence in Stata, whether you are using Kaplan-Meier, life</a:t>
            </a:r>
            <a:r>
              <a:rPr lang="en-US" baseline="0" dirty="0"/>
              <a:t> t</a:t>
            </a:r>
            <a:r>
              <a:rPr lang="en-US" dirty="0"/>
              <a:t>able, or average incidence rates, we always begin with the Stata command that declares data to be survival data (also</a:t>
            </a:r>
            <a:r>
              <a:rPr lang="en-US" baseline="0" dirty="0"/>
              <a:t> known as “failure time data” or “</a:t>
            </a:r>
            <a:r>
              <a:rPr lang="en-US" dirty="0"/>
              <a:t>time to an event data”).</a:t>
            </a:r>
            <a:r>
              <a:rPr lang="en-US" baseline="0" dirty="0"/>
              <a:t>  This is the stset command.  T</a:t>
            </a:r>
            <a:r>
              <a:rPr lang="en-US" dirty="0"/>
              <a:t>his</a:t>
            </a:r>
            <a:r>
              <a:rPr lang="en-US" baseline="0" dirty="0"/>
              <a:t> command</a:t>
            </a:r>
            <a:r>
              <a:rPr lang="en-US" dirty="0"/>
              <a:t> tells Stata the name of the time variable and the name of the failure (=outcome/censoring) variable.</a:t>
            </a:r>
          </a:p>
          <a:p>
            <a:endParaRPr lang="en-US" dirty="0"/>
          </a:p>
          <a:p>
            <a:r>
              <a:rPr lang="en-US" dirty="0"/>
              <a:t>The command</a:t>
            </a:r>
            <a:r>
              <a:rPr lang="en-US" baseline="0" dirty="0"/>
              <a:t> “strate” will calculate the average incidence rate and 95% confidence interval.  </a:t>
            </a:r>
            <a:r>
              <a:rPr lang="en-US" dirty="0"/>
              <a:t>Following use of the command “strate” with the name of the variable for an</a:t>
            </a:r>
            <a:r>
              <a:rPr lang="en-US" baseline="0" dirty="0"/>
              <a:t> exposure</a:t>
            </a:r>
            <a:r>
              <a:rPr lang="en-US" dirty="0"/>
              <a:t> variable that has categories, such as treated (“exposed”) vs. not-treated (“unexposed”), will give the rates within each category of the predictor.    </a:t>
            </a:r>
          </a:p>
          <a:p>
            <a:endParaRPr lang="en-US" dirty="0"/>
          </a:p>
          <a:p>
            <a:r>
              <a:rPr lang="en-US" dirty="0"/>
              <a:t>To illustrate this, we go</a:t>
            </a:r>
            <a:r>
              <a:rPr lang="en-US" baseline="0" dirty="0"/>
              <a:t> back to the biliary cirrhosis dataset that we worked with last week.  The time element in these data is given in the variable “time”, and it is in units of years.  Typing in the strate command produces the following output.  The column header “D” is what Stata means for number of events (i.e., the number of patients in whom the failvar is equal to 1).  The column header “Y” is what Stata uses for the total person-time in the calculation.  </a:t>
            </a:r>
            <a:r>
              <a:rPr lang="en-US" dirty="0"/>
              <a:t>The average incidence rate in the cohort is 0.1285 per person-year.  By convention, we typically express rates such that they have a non-zero integer to the left</a:t>
            </a:r>
            <a:r>
              <a:rPr lang="en-US" baseline="0" dirty="0"/>
              <a:t> of the decimal point.  In</a:t>
            </a:r>
            <a:r>
              <a:rPr lang="en-US" dirty="0"/>
              <a:t> this case, it would be 1.28 per 10 person-years or 12.8 cases per 100 person-years.  </a:t>
            </a:r>
          </a:p>
        </p:txBody>
      </p:sp>
    </p:spTree>
    <p:extLst>
      <p:ext uri="{BB962C8B-B14F-4D97-AF65-F5344CB8AC3E}">
        <p14:creationId xmlns:p14="http://schemas.microsoft.com/office/powerpoint/2010/main" val="52250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51</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a:t>There</a:t>
            </a:r>
            <a:r>
              <a:rPr lang="en-US" baseline="0" dirty="0"/>
              <a:t> are a suite of commands in Stata called “immediate” commands which do not use or require data from a loaded dataset.  Instead, these immediate commands work on values/numbers that you directly type into Stata on the command line.  </a:t>
            </a:r>
            <a:r>
              <a:rPr lang="en-US" dirty="0"/>
              <a:t>Immediate</a:t>
            </a:r>
            <a:r>
              <a:rPr lang="en-US" baseline="0" dirty="0"/>
              <a:t> commands allow you to u</a:t>
            </a:r>
            <a:r>
              <a:rPr lang="en-US" dirty="0"/>
              <a:t>se Stata</a:t>
            </a:r>
            <a:r>
              <a:rPr lang="en-US" baseline="0" dirty="0"/>
              <a:t> </a:t>
            </a:r>
            <a:r>
              <a:rPr lang="en-US" dirty="0"/>
              <a:t>like a calculator.  They have no effect on anything you have stored in memory.  All immediate commands end in “i”.  Many of you</a:t>
            </a:r>
            <a:r>
              <a:rPr lang="en-US" baseline="0" dirty="0"/>
              <a:t> have seen the immediate commands in our BIOSTAT 212 class.</a:t>
            </a:r>
            <a:endParaRPr lang="en-US" dirty="0"/>
          </a:p>
          <a:p>
            <a:endParaRPr lang="en-US" dirty="0"/>
          </a:p>
          <a:p>
            <a:r>
              <a:rPr lang="en-US" dirty="0"/>
              <a:t>The “cii” command is used to calculate confidence intervals around various parameters.  In this example, we</a:t>
            </a:r>
            <a:r>
              <a:rPr lang="en-US" baseline="0" dirty="0"/>
              <a:t> specify “</a:t>
            </a:r>
            <a:r>
              <a:rPr lang="en-US" dirty="0"/>
              <a:t>, poisson”, referring to the Poisson distribution  which is what is used for standard error generation of rates.   By specifying “, poisson”, you tell Stata you have count data and that you want the point</a:t>
            </a:r>
            <a:r>
              <a:rPr lang="en-US" baseline="0" dirty="0"/>
              <a:t> estimate</a:t>
            </a:r>
            <a:r>
              <a:rPr lang="en-US" dirty="0"/>
              <a:t> and 95% confidence interval of a rate.  You will need to accept without proof</a:t>
            </a:r>
            <a:r>
              <a:rPr lang="en-US" baseline="0" dirty="0"/>
              <a:t> that the Poisson distribution is the correct one to use for generation of standard errors and hence confidence intervals for rates.  </a:t>
            </a:r>
            <a:endParaRPr lang="en-US" dirty="0"/>
          </a:p>
          <a:p>
            <a:endParaRPr lang="en-US" dirty="0"/>
          </a:p>
          <a:p>
            <a:r>
              <a:rPr lang="en-US" dirty="0"/>
              <a:t>Using the data from</a:t>
            </a:r>
            <a:r>
              <a:rPr lang="en-US" baseline="0" dirty="0"/>
              <a:t> the biliary cirrhosis dataset in the previous slide, we can use the cii command to have Stata calculate the incidence rate from the number of events and the person-time of follow-up.  You can see that it is virtually identical to the point estimate and confidence interval we obtained when using the individual-level raw data.  The difference is due to round off error in our input of person-years.  </a:t>
            </a:r>
          </a:p>
          <a:p>
            <a:endParaRPr lang="en-US" baseline="0" dirty="0"/>
          </a:p>
          <a:p>
            <a:r>
              <a:rPr lang="en-US" baseline="0" dirty="0"/>
              <a:t>This cii immediate command is particularly useful to do quick calculations using data you see in various reports, preprints and published papers.   </a:t>
            </a:r>
            <a:endParaRPr lang="en-US" dirty="0"/>
          </a:p>
        </p:txBody>
      </p:sp>
    </p:spTree>
    <p:extLst>
      <p:ext uri="{BB962C8B-B14F-4D97-AF65-F5344CB8AC3E}">
        <p14:creationId xmlns:p14="http://schemas.microsoft.com/office/powerpoint/2010/main" val="1323647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Average incidence rates have the clearest meaning and</a:t>
            </a:r>
            <a:r>
              <a:rPr lang="en-US" baseline="0" dirty="0"/>
              <a:t> relevance if they represent a constant rate over the period in which they were derived.  </a:t>
            </a:r>
            <a:endParaRPr lang="en-US" dirty="0"/>
          </a:p>
        </p:txBody>
      </p:sp>
    </p:spTree>
    <p:extLst>
      <p:ext uri="{BB962C8B-B14F-4D97-AF65-F5344CB8AC3E}">
        <p14:creationId xmlns:p14="http://schemas.microsoft.com/office/powerpoint/2010/main" val="3311990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average incidence rate is </a:t>
            </a:r>
            <a:r>
              <a:rPr lang="en-US" baseline="0" dirty="0"/>
              <a:t>an attempt to have one number represent the incidence rate over whatever the interval of time the rate was derived.  This interval is either calendar time if a dynamic cohort study is used or observation time if a fixed cohort study is used.  One number is only a good representation of the incidence if there is only one number for the rate over the time interval being measured.  One number for the rate is the same thing as saying there is a constant rate.  What if the rate is not constant?  One number that represents a rate that is changing over time is still the average rate </a:t>
            </a:r>
            <a:r>
              <a:rPr lang="en-US" baseline="0" dirty="0">
                <a:sym typeface="Symbol" panose="05050102010706020507" pitchFamily="18" charset="2"/>
              </a:rPr>
              <a:t> </a:t>
            </a:r>
            <a:r>
              <a:rPr lang="en-US" baseline="0" dirty="0"/>
              <a:t>it is still mathematically correct </a:t>
            </a:r>
            <a:r>
              <a:rPr lang="en-US" baseline="0" dirty="0">
                <a:sym typeface="Symbol" panose="05050102010706020507" pitchFamily="18" charset="2"/>
              </a:rPr>
              <a:t></a:t>
            </a:r>
            <a:r>
              <a:rPr lang="en-US" baseline="0" dirty="0"/>
              <a:t> it is just that it is not as informative about the underlying situation.  </a:t>
            </a:r>
          </a:p>
          <a:p>
            <a:endParaRPr lang="en-US" baseline="0" dirty="0"/>
          </a:p>
          <a:p>
            <a:r>
              <a:rPr lang="en-US" baseline="0" dirty="0"/>
              <a:t>How do you know whether the rate is constant over the time interval of interest?  You can only directly assess this if you individual-level data, and we will demonstrate how to do this later when we examine instantaneous rates (also called hazards).  If you just have group-level data (i.e., total number of events that occurred and total person-time in which the events occurred), you cannot directly assess moment-to-moment rates and hence whether rate is constant.  You can only speculate and make assumptions, such as we have shown in the calculation of incidence rates with group-level data.  </a:t>
            </a:r>
          </a:p>
          <a:p>
            <a:endParaRPr lang="en-US" baseline="0" dirty="0"/>
          </a:p>
          <a:p>
            <a:r>
              <a:rPr lang="en-US" baseline="0" dirty="0"/>
              <a:t>If you do not have individual-level data, it is safe to say that shorter time periods are less prone to changes in rates than longer time periods.  This is because the longer the time period, the more of a chance there is for period effects and age effects.  In fixed cohort studies, the loss of susceptibles may also result in rates changing over time.  Of course, the ultimate short period of time is the instantaneous period, and we call an instantaneous rate a “hazard”.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53</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We use this schematic to illustrate what we mean by a rate that is “constant</a:t>
            </a:r>
            <a:r>
              <a:rPr lang="en-US" sz="1000" baseline="0" dirty="0"/>
              <a:t> over time” in the time interval it was derived and as an example to speculate if it is plausible.   Earlier we showed how to calculate the average incidence rate for pancreatic cancer in SF for the year 2010 using the group method.  We knew the total number of cases for 2010, and we had the U.S. census for the total population.   When we say that the rate is constant during the time interval it was derived, then we mean the rate at which pancreatic cancer diagnoses are being made is essentially the same at every time point during 2010.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Is it plausible that the rate of pancreatic cancer was constant over calendar time in this example?  Yes.  The period is sufficiently short such that we do not have to be greatly concerned about period effects or cohort effects (the composition of birth cohorts is not changing much over one calendar year) that could perturb the rates, and because it is a dynamic replenished population, we do not think there are age effects.  The rate of 15.3 cases per 100,000 person-years likely represents the population well as a constant rate throughout the period in which it was derived.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Note:  The abrupt occurrence of the COVID-19 pandemic in early 2020 will upset many of the convenient assumptions that we use to calculate population-level incidence of many diseases.  Many diseases are being underdiagnosed as community residents avoid coming into contact with medical facilities for fear of acquiring SARS-CoV-2 infection.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Tree>
    <p:extLst>
      <p:ext uri="{BB962C8B-B14F-4D97-AF65-F5344CB8AC3E}">
        <p14:creationId xmlns:p14="http://schemas.microsoft.com/office/powerpoint/2010/main" val="2609529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On the other hand, if we imagine a time line on the x-axis of 20 years, say 1990 to 2010, then it becomes less plausible that the incidence rate has remained constant.  The prevalence of environmental risk factors for pancreatic cancer may have changed during that time period due to changes in lifestyle (not that we know what the strong causal determinants are for pancreatic cancer); these are example of period effects.  And/or, the population of SF may have changed, with the proportion who are more genetically susceptible to pancreatic cancer changing over this 20 year time period; these are cohort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Advanced note:  if an investigator took all of the individual observations from a dynamic cohort and “shifted them to the left”, then whether or not the rate is constant (as assessed over observation time) may be different than an assessment of the observations taken “as is” in the dynamic cohort, i.e. assessed over calendar time.   Thus, readers of work where incidence rates are being derived from dynamic cohorts need to be cognizant of the context.  </a:t>
            </a:r>
            <a:endParaRPr lang="en-US" sz="1000" dirty="0"/>
          </a:p>
        </p:txBody>
      </p:sp>
    </p:spTree>
    <p:extLst>
      <p:ext uri="{BB962C8B-B14F-4D97-AF65-F5344CB8AC3E}">
        <p14:creationId xmlns:p14="http://schemas.microsoft.com/office/powerpoint/2010/main" val="2609529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56</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a:t>These are average incidence rates for mortality among children with end-stage renal disease, taken from McDonald et al. (NEJM 2004).  The incidence rates are quite different for the different</a:t>
            </a:r>
            <a:r>
              <a:rPr lang="en-US" baseline="0" dirty="0"/>
              <a:t> calendar periods.  We suspect that the rates are not constant even within each set of calendar years, especially the first two.  For example, the rate likely went down substantially from 1963 to 1972.  </a:t>
            </a:r>
            <a:r>
              <a:rPr lang="en-US" dirty="0"/>
              <a:t>As is obvious from the quite different incidence rates of mortality over calendar time, a single average incidence rate for all of these children would be misleading because it would ignore how strong the temporal trends toward improved survival have been.  The improved</a:t>
            </a:r>
            <a:r>
              <a:rPr lang="en-US" baseline="0" dirty="0"/>
              <a:t> survival is because of improvement in medical interventions.  </a:t>
            </a:r>
            <a:r>
              <a:rPr lang="en-US" dirty="0"/>
              <a:t>These kind of secular trends should always be considered whenever treatment may have changed over time for the disease in question.</a:t>
            </a:r>
          </a:p>
          <a:p>
            <a:endParaRPr lang="en-US" dirty="0"/>
          </a:p>
          <a:p>
            <a:r>
              <a:rPr lang="en-US" dirty="0"/>
              <a:t>The point</a:t>
            </a:r>
            <a:r>
              <a:rPr lang="en-US" baseline="0" dirty="0"/>
              <a:t> here is not especially profound.  Using one number to represent a substantively changing number is not very informative or relevant.</a:t>
            </a:r>
            <a:endParaRPr lang="en-US" dirty="0"/>
          </a:p>
          <a:p>
            <a:endParaRPr lang="en-US" dirty="0"/>
          </a:p>
          <a:p>
            <a:r>
              <a:rPr lang="en-US" dirty="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a:p>
        </p:txBody>
      </p:sp>
    </p:spTree>
    <p:extLst>
      <p:ext uri="{BB962C8B-B14F-4D97-AF65-F5344CB8AC3E}">
        <p14:creationId xmlns:p14="http://schemas.microsoft.com/office/powerpoint/2010/main" val="1240518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57</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a:t>When should you suspect</a:t>
            </a:r>
            <a:r>
              <a:rPr lang="en-US" baseline="0" dirty="0"/>
              <a:t> that the underlying rate in your study population is not constant over time?  In a dynamic cohort, the longer the calendar period, the greater the chances that the rate is changing.  You should also concerned about this any time you are studying a fixed cohort.  This is because it is possible that the susceptible participants are limited in number and may then get depleted over time as they the get the disease in question.  Recall that in a fixed cohort, they are not replenished.  On the other hand, in a fixed cohort, participants will age and often this means there are at greater risk for the outcome.  Increasing age is causally responsible for increased rate of disease in many health conditions.  Similar to age, with time, the cumulative “dose” of other exposures may begin to build and these cumulative effects may confer greater risk.  </a:t>
            </a:r>
          </a:p>
          <a:p>
            <a:endParaRPr lang="en-US" baseline="0" dirty="0"/>
          </a:p>
          <a:p>
            <a:r>
              <a:rPr lang="en-US" baseline="0" dirty="0"/>
              <a:t>In both fixed and dynamic cohorts, whenever there are important changes in the environment, one must be concerned about non-constant rates.  Natural disasters are one obvious example.  A pandemic is another example.  Changes in the environment which cause change in rates are called period effects.</a:t>
            </a:r>
          </a:p>
          <a:p>
            <a:endParaRPr lang="en-US" baseline="0" dirty="0"/>
          </a:p>
          <a:p>
            <a:r>
              <a:rPr lang="en-US" baseline="0" dirty="0"/>
              <a:t>The above critique of a fixed cohort is not to say that dynamic cohorts are not prone to changes in rates.  W</a:t>
            </a:r>
            <a:r>
              <a:rPr lang="en-US" dirty="0"/>
              <a:t>hen the period of study is long, there is more opportunity for the incidence rate to vary.  </a:t>
            </a:r>
            <a:r>
              <a:rPr lang="en-US" baseline="0" dirty="0"/>
              <a:t> The most obvious threat is period effects (changes in the environment) but the nature of human host may change as well.  It may age if it is not fully replenished in the dynamic (age effects) or different types of host backgrounds (with different event risk) may start to dominate the population (“cohort effects”).  There are no general rules for how long observation must be for us to begin to worry about changes in rates, as this varies from condition to condition.  </a:t>
            </a:r>
            <a:endParaRPr lang="en-US" dirty="0"/>
          </a:p>
        </p:txBody>
      </p:sp>
    </p:spTree>
    <p:extLst>
      <p:ext uri="{BB962C8B-B14F-4D97-AF65-F5344CB8AC3E}">
        <p14:creationId xmlns:p14="http://schemas.microsoft.com/office/powerpoint/2010/main" val="467791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58</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a:t>This discussion about the need for the underlying rate to be constant for an average incidence rate to be interpretable should also be ringing a bell in our minds for what situations are most likely to have constant rates.  First, shorter periods of observation are, by definition, less apt to be affected by the influences that can change rates.  The ultimate short period is the instantaneous moment and this is what we measure when we determine the hazard.  </a:t>
            </a:r>
          </a:p>
          <a:p>
            <a:endParaRPr lang="en-US" baseline="0" dirty="0"/>
          </a:p>
          <a:p>
            <a:r>
              <a:rPr lang="en-US" baseline="0" dirty="0"/>
              <a:t>Larger populations are also less likely, compared to small populations, to have non-constant rates because they are less likely to be perturbed by small influxes of persons with different underlying rates of the event under study.  This is purely a mathematical argument.  If a small number of non-immune persons from the U.S. moved to Africa, they are more likely to perturb the malaria rate of a small village then they would in a big city. </a:t>
            </a:r>
          </a:p>
          <a:p>
            <a:endParaRPr lang="en-US" baseline="0" dirty="0"/>
          </a:p>
          <a:p>
            <a:r>
              <a:rPr lang="en-US" baseline="0" dirty="0"/>
              <a:t>A nice scenario for a constant rate is one of a dynamic cohort that is large and in which the period of observation is not too long.  In these situations, although we typically cannot look at the instantaneous rate directly because we do not have individual level data, we feel more confident that rate is constant.  If the rate is constant, average incidence rate is an accurate expression of incidence.  However, without individual level data, we can never be certain that the rate is indeed constant.</a:t>
            </a:r>
          </a:p>
          <a:p>
            <a:endParaRPr lang="en-US" baseline="0" dirty="0"/>
          </a:p>
          <a:p>
            <a:r>
              <a:rPr lang="en-US" baseline="0" dirty="0"/>
              <a:t>Most large cities in a particular year fit this description, barring natural disasters or other secular upheavals. </a:t>
            </a:r>
          </a:p>
          <a:p>
            <a:endParaRPr lang="en-US" baseline="0" dirty="0"/>
          </a:p>
        </p:txBody>
      </p:sp>
    </p:spTree>
    <p:extLst>
      <p:ext uri="{BB962C8B-B14F-4D97-AF65-F5344CB8AC3E}">
        <p14:creationId xmlns:p14="http://schemas.microsoft.com/office/powerpoint/2010/main" val="467791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59</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This is a plot of the incidence rate, </a:t>
            </a:r>
            <a:r>
              <a:rPr lang="en-US" b="1" dirty="0"/>
              <a:t>assuming</a:t>
            </a:r>
            <a:r>
              <a:rPr lang="en-US" dirty="0"/>
              <a:t> that it</a:t>
            </a:r>
            <a:r>
              <a:rPr lang="en-US" baseline="0" dirty="0"/>
              <a:t> is constant throughout the study, of mortality in the biliary cirrhosis fixed cohort study introduced last week.    </a:t>
            </a:r>
          </a:p>
          <a:p>
            <a:endParaRPr lang="en-US" baseline="0" dirty="0"/>
          </a:p>
          <a:p>
            <a:r>
              <a:rPr lang="en-US" baseline="0" dirty="0"/>
              <a:t>Note:  this is not a plot of the actual empiric data but instead is our plot of what a constant rate would look like. </a:t>
            </a:r>
            <a:endParaRPr lang="en-US" dirty="0"/>
          </a:p>
        </p:txBody>
      </p:sp>
    </p:spTree>
    <p:extLst>
      <p:ext uri="{BB962C8B-B14F-4D97-AF65-F5344CB8AC3E}">
        <p14:creationId xmlns:p14="http://schemas.microsoft.com/office/powerpoint/2010/main" val="366287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6</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a:t>Understanding the difference between cumulative incidence and incidence</a:t>
            </a:r>
            <a:r>
              <a:rPr lang="en-US" baseline="0" dirty="0"/>
              <a:t> rate </a:t>
            </a:r>
            <a:r>
              <a:rPr lang="en-US" dirty="0"/>
              <a:t>is a central concept.  Both are important measures in clinical and epidemiologic research and are widely used.  Both are used in survival analysis.  </a:t>
            </a:r>
          </a:p>
          <a:p>
            <a:endParaRPr lang="en-US" dirty="0"/>
          </a:p>
          <a:p>
            <a:r>
              <a:rPr lang="en-US" dirty="0"/>
              <a:t>Cumulative incidence</a:t>
            </a:r>
            <a:r>
              <a:rPr lang="en-US" baseline="0" dirty="0"/>
              <a:t> is a proportion and hence very intuitive.  It asks: of all persons starting off without the event of interest and who are at risk for the event, what fraction develop the event over time?  It is </a:t>
            </a:r>
            <a:r>
              <a:rPr lang="en-US" dirty="0"/>
              <a:t>familiar to most readers</a:t>
            </a:r>
            <a:r>
              <a:rPr lang="en-US" baseline="0" dirty="0"/>
              <a:t> of biomedicine </a:t>
            </a:r>
            <a:r>
              <a:rPr lang="en-US" dirty="0"/>
              <a:t>because of the frequent use of the</a:t>
            </a:r>
            <a:r>
              <a:rPr lang="en-US" baseline="0" dirty="0"/>
              <a:t> </a:t>
            </a:r>
            <a:r>
              <a:rPr lang="en-US" dirty="0"/>
              <a:t>Kaplan-Meier estimator in studies with individual-level follow-up data.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Rates are less familiar</a:t>
            </a:r>
            <a:r>
              <a:rPr lang="en-US" baseline="0" dirty="0"/>
              <a:t> or intuitive at first but are staples (i.e., commonly used metrics) in many fields.  Describing cancer incidence, for example, is typically done with rates.  We will make the case that rates are actually more fundamental and granular than cumulative incidence, because rates can be viewed as the underlying velocity of incidence (the “speedometer”) and cumulative incidence is the effect of this velocity (the “odometer”).  There are many useful applications of rates, including in c</a:t>
            </a:r>
            <a:r>
              <a:rPr lang="en-US" dirty="0"/>
              <a:t>omparing two or more populations where at least one population does not have individual-level data or where exposures are changing within people over time.  We will show examples of these situations presently.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74965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60</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In</a:t>
            </a:r>
            <a:r>
              <a:rPr lang="en-US" baseline="0" dirty="0"/>
              <a:t> fact, the incidence rate of mortality during the follow-up period in the biliary cirrhosis cohort was not constant.  On the right is the graph of the instantaneous incidence rate over time (which is called the “hazard”).  This is what occurred in reality, estimated directly from the individual-level data.  We will explain how to generate this plot in a moment.  On the left is the plot which shows the rate if it were indeed constant.  </a:t>
            </a:r>
          </a:p>
          <a:p>
            <a:endParaRPr lang="en-US" baseline="0" dirty="0"/>
          </a:p>
          <a:p>
            <a:r>
              <a:rPr lang="en-US" baseline="0" dirty="0"/>
              <a:t>It is clear that the incidence rate of mortality in this fixed cohort study was not constant throughout follow-up.  Of note, it is rare that actual data will display a true straight line, like the plot on the left, and we do not need to see an absolutely straight line to call it a constant rate.   In our example, however, the empiric rate over time is clearly non-constant; it is clearly changing substantially.  </a:t>
            </a:r>
            <a:endParaRPr lang="en-US" dirty="0"/>
          </a:p>
        </p:txBody>
      </p:sp>
    </p:spTree>
    <p:extLst>
      <p:ext uri="{BB962C8B-B14F-4D97-AF65-F5344CB8AC3E}">
        <p14:creationId xmlns:p14="http://schemas.microsoft.com/office/powerpoint/2010/main" val="1056815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in a better</a:t>
            </a:r>
            <a:r>
              <a:rPr lang="en-US" baseline="0" dirty="0"/>
              <a:t> position to understand what we said earlier about average incidence rates.  That is, average incidence rates attempt to have one number represent the incidence rate over a period of time.  Such an average rate will be most relevant and meaningful if it is applicable over the entire time period, in other words, if the rate is constant over time.  If the rate is not constant, then it is not the case that the average incidence rate is incorrect or invalid in most contexts; it is just less informative.</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61</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solidFill>
                  <a:srgbClr val="000000"/>
                </a:solidFill>
              </a:rPr>
              <a:pPr/>
              <a:t>62</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plots in several of the prior slides and on this slide show incidence</a:t>
            </a:r>
            <a:r>
              <a:rPr lang="en-US" baseline="0" dirty="0"/>
              <a:t> rate on the y axis and time on the x axis.  </a:t>
            </a:r>
            <a:r>
              <a:rPr lang="en-US" dirty="0"/>
              <a:t>This leads us to the other</a:t>
            </a:r>
            <a:r>
              <a:rPr lang="en-US" baseline="0" dirty="0"/>
              <a:t> form of incidence rate, the instantaneous incidence rate.  The incidence rate being plotted on the prior figures are instantaneous incidence rates.  Estimation of this incidence rate requires individual-level data.  </a:t>
            </a:r>
            <a:r>
              <a:rPr lang="en-US" dirty="0"/>
              <a:t>T</a:t>
            </a:r>
            <a:r>
              <a:rPr lang="en-US" baseline="0" dirty="0"/>
              <a:t>he instantaneous incidence rate is more commonly known as the “hazard”.  </a:t>
            </a:r>
            <a:r>
              <a:rPr lang="en-US" dirty="0"/>
              <a:t>You may be aware of this term, hazard, from the regression technique called the “proportional hazards model”.</a:t>
            </a:r>
          </a:p>
          <a:p>
            <a:r>
              <a:rPr lang="en-US" dirty="0"/>
              <a:t>  </a:t>
            </a:r>
            <a:endParaRPr lang="en-US" dirty="0">
              <a:solidFill>
                <a:srgbClr val="FF0000"/>
              </a:solidFill>
            </a:endParaRPr>
          </a:p>
          <a:p>
            <a:r>
              <a:rPr lang="en-US" dirty="0"/>
              <a:t>A</a:t>
            </a:r>
            <a:r>
              <a:rPr lang="en-US" baseline="0" dirty="0"/>
              <a:t> hazard is </a:t>
            </a:r>
            <a:r>
              <a:rPr lang="en-US" dirty="0"/>
              <a:t>defined as a group’s instantaneous probability of the event at time t, given that the persons were at risk at time t.  Or, in other words, conditional on the person being still</a:t>
            </a:r>
            <a:r>
              <a:rPr lang="en-US" baseline="0" dirty="0"/>
              <a:t> </a:t>
            </a:r>
            <a:r>
              <a:rPr lang="en-US" dirty="0"/>
              <a:t>at risk at time t.  </a:t>
            </a:r>
          </a:p>
          <a:p>
            <a:endParaRPr lang="en-US" dirty="0"/>
          </a:p>
          <a:p>
            <a:r>
              <a:rPr lang="en-US" dirty="0"/>
              <a:t>The hazard function,</a:t>
            </a:r>
            <a:r>
              <a:rPr lang="en-US" baseline="0" dirty="0"/>
              <a:t> h(t), is the relationship of the hazard across/over time.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35751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63</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a:t>Here is the mathematical</a:t>
            </a:r>
            <a:r>
              <a:rPr lang="en-US" baseline="0" dirty="0"/>
              <a:t> </a:t>
            </a:r>
            <a:r>
              <a:rPr lang="en-US" dirty="0"/>
              <a:t>formula</a:t>
            </a:r>
            <a:r>
              <a:rPr lang="en-US" baseline="0" dirty="0"/>
              <a:t> for a hazard function.  </a:t>
            </a:r>
            <a:r>
              <a:rPr lang="en-US" dirty="0"/>
              <a:t>In mathematical terms, the “given” (which</a:t>
            </a:r>
            <a:r>
              <a:rPr lang="en-US" baseline="0" dirty="0"/>
              <a:t> is meant by the word “</a:t>
            </a:r>
            <a:r>
              <a:rPr lang="en-US" dirty="0"/>
              <a:t>conditional”) part</a:t>
            </a:r>
            <a:r>
              <a:rPr lang="en-US" baseline="0" dirty="0"/>
              <a:t> </a:t>
            </a:r>
            <a:r>
              <a:rPr lang="en-US" dirty="0"/>
              <a:t>of the formula for the hazard function is depicted by a long vertical</a:t>
            </a:r>
            <a:r>
              <a:rPr lang="en-US" baseline="0" dirty="0"/>
              <a:t> line.  This vertical line is </a:t>
            </a:r>
            <a:r>
              <a:rPr lang="en-US" dirty="0"/>
              <a:t>found in the probability statement, the numerator to the right of the limit sign.</a:t>
            </a:r>
            <a:r>
              <a:rPr lang="en-US" baseline="0" dirty="0"/>
              <a:t>  </a:t>
            </a:r>
            <a:r>
              <a:rPr lang="en-US" dirty="0"/>
              <a:t>This  probability</a:t>
            </a:r>
            <a:r>
              <a:rPr lang="en-US" baseline="0" dirty="0"/>
              <a:t> </a:t>
            </a:r>
            <a:r>
              <a:rPr lang="en-US" dirty="0"/>
              <a:t>statement is called</a:t>
            </a:r>
            <a:r>
              <a:rPr lang="en-US" baseline="0" dirty="0"/>
              <a:t> a</a:t>
            </a:r>
            <a:r>
              <a:rPr lang="en-US" dirty="0"/>
              <a:t> conditional probability because it is of the form, P of A, given B, where the P denotes probability and where the long vertical line separating A from B denotes “given”</a:t>
            </a:r>
            <a:r>
              <a:rPr lang="en-US" baseline="0" dirty="0"/>
              <a:t> or “conditional upon”.</a:t>
            </a:r>
            <a:r>
              <a:rPr lang="en-US" dirty="0"/>
              <a:t>  </a:t>
            </a:r>
          </a:p>
          <a:p>
            <a:endParaRPr lang="en-US" dirty="0"/>
          </a:p>
          <a:p>
            <a:r>
              <a:rPr lang="en-US" dirty="0"/>
              <a:t>In the hazard function formula, the conditional probability gives the probability that the event</a:t>
            </a:r>
            <a:r>
              <a:rPr lang="en-US" baseline="0" dirty="0"/>
              <a:t> (T) </a:t>
            </a:r>
            <a:r>
              <a:rPr lang="en-US" dirty="0"/>
              <a:t>will occur in the time interval between </a:t>
            </a:r>
            <a:r>
              <a:rPr lang="en-US" i="1" dirty="0"/>
              <a:t>t</a:t>
            </a:r>
            <a:r>
              <a:rPr lang="en-US" dirty="0"/>
              <a:t> and </a:t>
            </a:r>
            <a:r>
              <a:rPr lang="en-US" i="1" dirty="0"/>
              <a:t>t + </a:t>
            </a:r>
            <a:r>
              <a:rPr lang="el-GR" i="1" dirty="0">
                <a:cs typeface="Times New Roman" pitchFamily="18" charset="0"/>
              </a:rPr>
              <a:t>Δ</a:t>
            </a:r>
            <a:r>
              <a:rPr lang="en-US" i="1" dirty="0"/>
              <a:t>t</a:t>
            </a:r>
            <a:r>
              <a:rPr lang="en-US" dirty="0"/>
              <a:t>, given that the survival time, </a:t>
            </a:r>
            <a:r>
              <a:rPr lang="en-US" i="1" dirty="0"/>
              <a:t>T</a:t>
            </a:r>
            <a:r>
              <a:rPr lang="en-US" dirty="0"/>
              <a:t>, is greater than or equal to </a:t>
            </a:r>
            <a:r>
              <a:rPr lang="en-US" i="1" dirty="0"/>
              <a:t>t</a:t>
            </a:r>
            <a:r>
              <a:rPr lang="en-US" dirty="0"/>
              <a:t>.   In</a:t>
            </a:r>
            <a:r>
              <a:rPr lang="en-US" baseline="0" dirty="0"/>
              <a:t> other words, the hazard is the probability of having the event in the next infinitely small interval, given that you have survived to the start of the interval.  </a:t>
            </a:r>
            <a:r>
              <a:rPr lang="en-US" dirty="0"/>
              <a:t>Because of the “given” sign here, the hazard function is sometimes called a conditional failure rate, meaning conditional on surviving</a:t>
            </a:r>
            <a:r>
              <a:rPr lang="en-US" baseline="0" dirty="0"/>
              <a:t> without the event to time t</a:t>
            </a:r>
            <a:r>
              <a:rPr lang="en-US" dirty="0"/>
              <a:t>.  You have seen</a:t>
            </a:r>
            <a:r>
              <a:rPr lang="en-US" baseline="0" dirty="0"/>
              <a:t> conditional probability before in our calculation of the Kaplan-Meier and life table estimates of cumulative incidence.  </a:t>
            </a:r>
          </a:p>
          <a:p>
            <a:endParaRPr lang="en-US" baseline="0" dirty="0"/>
          </a:p>
          <a:p>
            <a:r>
              <a:rPr lang="en-US" baseline="0" dirty="0"/>
              <a:t>The numerator is then divided by the small </a:t>
            </a:r>
            <a:r>
              <a:rPr lang="el-GR" i="1" dirty="0">
                <a:cs typeface="Times New Roman" pitchFamily="18" charset="0"/>
              </a:rPr>
              <a:t>Δ</a:t>
            </a:r>
            <a:r>
              <a:rPr lang="en-US" i="1" dirty="0"/>
              <a:t>t,</a:t>
            </a:r>
            <a:r>
              <a:rPr lang="en-US" i="0" dirty="0"/>
              <a:t> which is time.</a:t>
            </a:r>
            <a:endParaRPr lang="en-US" dirty="0"/>
          </a:p>
          <a:p>
            <a:endParaRPr lang="en-US" dirty="0"/>
          </a:p>
          <a:p>
            <a:endParaRPr lang="en-US" dirty="0"/>
          </a:p>
        </p:txBody>
      </p:sp>
    </p:spTree>
    <p:extLst>
      <p:ext uri="{BB962C8B-B14F-4D97-AF65-F5344CB8AC3E}">
        <p14:creationId xmlns:p14="http://schemas.microsoft.com/office/powerpoint/2010/main" val="1506743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64</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a:cs typeface="Times New Roman" pitchFamily="18" charset="0"/>
              </a:rPr>
              <a:t>Δ</a:t>
            </a:r>
            <a:r>
              <a:rPr lang="en-US" i="1" dirty="0"/>
              <a:t>t,</a:t>
            </a:r>
            <a:r>
              <a:rPr lang="en-US" dirty="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expressed in days, weeks, months, or years, etc.   You might ask why does the value matter whether </a:t>
            </a:r>
            <a:r>
              <a:rPr lang="en-US" baseline="0" dirty="0"/>
              <a:t>time is measured in days, weeks, months or years if the point is that time is very small.  The answer is that the value is estimated in a very small period of time but then can be expressed in anyone of a variety of person-time units.  Expressing in a variety of person-time units simply scales the value up or down.  The value in person-months will be different than person-years than in 100 person-years.</a:t>
            </a:r>
          </a:p>
          <a:p>
            <a:endParaRPr lang="en-US" baseline="0" dirty="0"/>
          </a:p>
          <a:p>
            <a:r>
              <a:rPr lang="en-US" baseline="0" dirty="0"/>
              <a:t>Sometime observers think that because the time period is so small that the magnitude of the value should be small.   This would be correct for a probability but it is the wrong interpretation of the meaning of a rate.  Rates inherently capture the pace of new events in a population of people being observed.  At every new moment in time there is a rate of disease incidence.  Think of that pace like the velocity of a car.  At any moment in time a car has a velocity, just like a population has a rate of occurrence of a particular disease.  Rates can be expressed in different ways (cases per person-year or 100 person-year or 1000 person-year) but these all describe the same fundamental pace of occurrence.  The expressions are just a way to make humans more able to understand them.  </a:t>
            </a:r>
          </a:p>
          <a:p>
            <a:endParaRPr lang="en-US" dirty="0"/>
          </a:p>
        </p:txBody>
      </p:sp>
    </p:spTree>
    <p:extLst>
      <p:ext uri="{BB962C8B-B14F-4D97-AF65-F5344CB8AC3E}">
        <p14:creationId xmlns:p14="http://schemas.microsoft.com/office/powerpoint/2010/main" val="3425683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65</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a:t>When we take the limit of the right-side expression as the time interval approaches zero, we are getting an expression for the instantaneous probability of failing at time </a:t>
            </a:r>
            <a:r>
              <a:rPr lang="en-US" i="1" dirty="0"/>
              <a:t>t </a:t>
            </a:r>
            <a:r>
              <a:rPr lang="en-US" i="0" dirty="0"/>
              <a:t>in</a:t>
            </a:r>
            <a:r>
              <a:rPr lang="en-US" i="0" baseline="0" dirty="0"/>
              <a:t> a very small period of time</a:t>
            </a:r>
            <a:r>
              <a:rPr lang="en-US" dirty="0"/>
              <a:t>.  Another way of saying this is that the conditional failure rate or hazard function h(t) gives the instantaneous potential for failing at time</a:t>
            </a:r>
            <a:r>
              <a:rPr lang="en-US" i="1" dirty="0"/>
              <a:t> t</a:t>
            </a:r>
            <a:r>
              <a:rPr lang="en-US" dirty="0"/>
              <a:t> per unit time, given survival up to time </a:t>
            </a:r>
            <a:r>
              <a:rPr lang="en-US" i="1" dirty="0"/>
              <a:t>t</a:t>
            </a:r>
            <a:r>
              <a:rPr lang="en-US" dirty="0"/>
              <a:t>.   As you can see from this formula, estimating the hazard rate at a given point in time requires calculus and cannot be hand calculated directly from the data with simple</a:t>
            </a:r>
            <a:r>
              <a:rPr lang="en-US" baseline="0" dirty="0"/>
              <a:t> math</a:t>
            </a:r>
            <a:r>
              <a:rPr lang="en-US" dirty="0"/>
              <a:t> — as we did for the average incidence rate.  We will not, however, be doing any calculus ourselves</a:t>
            </a:r>
            <a:r>
              <a:rPr lang="en-US" baseline="0" dirty="0"/>
              <a:t> in this course,  Instead, we will use statistical software to do this for us.</a:t>
            </a:r>
            <a:endParaRPr lang="en-US" dirty="0"/>
          </a:p>
        </p:txBody>
      </p:sp>
    </p:spTree>
    <p:extLst>
      <p:ext uri="{BB962C8B-B14F-4D97-AF65-F5344CB8AC3E}">
        <p14:creationId xmlns:p14="http://schemas.microsoft.com/office/powerpoint/2010/main" val="2944444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we think about how this would look in our schematic of a fixed cohort, we start here with time interval </a:t>
            </a:r>
            <a:r>
              <a:rPr lang="en-US" dirty="0">
                <a:sym typeface="Symbol" panose="05050102010706020507" pitchFamily="18" charset="2"/>
              </a:rPr>
              <a:t>t.  We</a:t>
            </a:r>
            <a:r>
              <a:rPr lang="en-US" baseline="0" dirty="0">
                <a:sym typeface="Symbol" panose="05050102010706020507" pitchFamily="18" charset="2"/>
              </a:rPr>
              <a:t> could calculate the conditional probability of the event in each time period, i.e., the probability conditional on having survived without the event to the start of the interval.  Then, imagine that we make the time interval smaller and smaller  as shown on the next slide.  </a:t>
            </a:r>
            <a:endParaRPr lang="en-US" dirty="0">
              <a:sym typeface="Symbol" panose="05050102010706020507" pitchFamily="18" charset="2"/>
            </a:endParaRPr>
          </a:p>
          <a:p>
            <a:endParaRPr lang="en-US" dirty="0"/>
          </a:p>
        </p:txBody>
      </p:sp>
    </p:spTree>
    <p:extLst>
      <p:ext uri="{BB962C8B-B14F-4D97-AF65-F5344CB8AC3E}">
        <p14:creationId xmlns:p14="http://schemas.microsoft.com/office/powerpoint/2010/main" val="15744887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r>
              <a:rPr lang="en-US" dirty="0"/>
              <a:t>Now, we show even shorter intervals.  As in the previous</a:t>
            </a:r>
            <a:r>
              <a:rPr lang="en-US" baseline="0" dirty="0"/>
              <a:t> slide, w</a:t>
            </a:r>
            <a:r>
              <a:rPr lang="en-US" dirty="0">
                <a:sym typeface="Symbol" panose="05050102010706020507" pitchFamily="18" charset="2"/>
              </a:rPr>
              <a:t>e</a:t>
            </a:r>
            <a:r>
              <a:rPr lang="en-US" baseline="0" dirty="0">
                <a:sym typeface="Symbol" panose="05050102010706020507" pitchFamily="18" charset="2"/>
              </a:rPr>
              <a:t> could calculate the conditional probability of the event in each time period.  But, w</a:t>
            </a:r>
            <a:r>
              <a:rPr lang="en-US" dirty="0"/>
              <a:t>e</a:t>
            </a:r>
            <a:r>
              <a:rPr lang="en-US" baseline="0" dirty="0"/>
              <a:t> imagine making the intervals even shorter.  At this juncture, we need calculus to estimate the actual value, what we call the “hazard”.</a:t>
            </a:r>
            <a:endParaRPr lang="en-US" dirty="0"/>
          </a:p>
        </p:txBody>
      </p:sp>
    </p:spTree>
    <p:extLst>
      <p:ext uri="{BB962C8B-B14F-4D97-AF65-F5344CB8AC3E}">
        <p14:creationId xmlns:p14="http://schemas.microsoft.com/office/powerpoint/2010/main" val="1979888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solidFill>
                  <a:srgbClr val="000000"/>
                </a:solidFill>
              </a:rPr>
              <a:pPr/>
              <a:t>68</a:t>
            </a:fld>
            <a:endParaRPr lang="en-US" dirty="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baseline="0" dirty="0"/>
              <a:t>As we reduce our time interval towards zero, we end up with the hazard for our event.  Here is the slide we showed earlier as an example of the hazard, in this case from the hazard of mortality in the biliary cirrhosis cohort study example that we showed last week.  The curve was estimated using calculus and smoothing.  Each point on the line represents the hazard at that time, which is the instantaneous probability of mortality at that moment in time, conditional on surviving to that time point.  A hazard is a rate, and the units of the hazard here are deaths/person-year (more generally, the units for any rate are events per person-time).</a:t>
            </a:r>
          </a:p>
          <a:p>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616283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69</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a:t>The hazard function, h(t), is graphed as t ranges over some construct of time;</a:t>
            </a:r>
            <a:r>
              <a:rPr lang="en-US" baseline="0" dirty="0"/>
              <a:t> t can be calendar time (as in a dynamic cohort) or time since enrollment in a fixed cohort, or even age.  </a:t>
            </a:r>
            <a:r>
              <a:rPr lang="en-US" dirty="0"/>
              <a:t>The graphs above</a:t>
            </a:r>
            <a:r>
              <a:rPr lang="en-US" baseline="0" dirty="0"/>
              <a:t> </a:t>
            </a:r>
            <a:r>
              <a:rPr lang="en-US" dirty="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a:t>° it is always nonnegative, that is, equal to or greater than zero;</a:t>
            </a:r>
          </a:p>
          <a:p>
            <a:r>
              <a:rPr lang="en-US" dirty="0"/>
              <a:t>° it has no upper bound.</a:t>
            </a:r>
          </a:p>
          <a:p>
            <a:endParaRPr lang="en-US" dirty="0"/>
          </a:p>
          <a:p>
            <a:r>
              <a:rPr lang="en-US" dirty="0"/>
              <a:t>These two features follow from the ratio expression in the formula for h(t) in the prior slides.</a:t>
            </a:r>
            <a:r>
              <a:rPr lang="en-US" baseline="0" dirty="0"/>
              <a:t>  A hazard is non-negative </a:t>
            </a:r>
            <a:r>
              <a:rPr lang="en-US" dirty="0"/>
              <a:t>because both the probability in the numerator and the </a:t>
            </a:r>
            <a:r>
              <a:rPr lang="el-GR" i="1" dirty="0">
                <a:cs typeface="Times New Roman" pitchFamily="18" charset="0"/>
              </a:rPr>
              <a:t>Δ</a:t>
            </a:r>
            <a:r>
              <a:rPr lang="en-US" i="1" dirty="0"/>
              <a:t>t</a:t>
            </a:r>
            <a:r>
              <a:rPr lang="en-US" dirty="0"/>
              <a:t> in the denominator are non-negative.</a:t>
            </a:r>
            <a:r>
              <a:rPr lang="en-US" baseline="0" dirty="0"/>
              <a:t>   It has no upper bound because </a:t>
            </a:r>
            <a:r>
              <a:rPr lang="el-GR" i="1" dirty="0">
                <a:cs typeface="Times New Roman" pitchFamily="18" charset="0"/>
              </a:rPr>
              <a:t>Δ</a:t>
            </a:r>
            <a:r>
              <a:rPr lang="en-US" i="1" dirty="0"/>
              <a:t>t</a:t>
            </a:r>
            <a:r>
              <a:rPr lang="en-US" dirty="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7</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a:t>Incidence</a:t>
            </a:r>
            <a:r>
              <a:rPr lang="en-US" baseline="0" dirty="0"/>
              <a:t> rates come in two types: </a:t>
            </a:r>
            <a:r>
              <a:rPr lang="en-US" dirty="0"/>
              <a:t>average incidence rate (often just called an “incidence rate”), which we discuss first, and an instantaneous incidence rate (often just called a “hazard”), which we will discuss later.  </a:t>
            </a:r>
          </a:p>
          <a:p>
            <a:endParaRPr lang="en-US" dirty="0"/>
          </a:p>
          <a:p>
            <a:r>
              <a:rPr lang="en-US" dirty="0"/>
              <a:t>Historical</a:t>
            </a:r>
            <a:r>
              <a:rPr lang="en-US" baseline="0" dirty="0"/>
              <a:t> note:  Sometimes it is believed that rates are a new discovery or calculation.  They are not.  Their use in health-related research goes back to at least the work of William Farr (mid 1800’s) and Joshua Milne (1837).  Their theoretical conception by mathematicians go back even earlier than that.  A humorous piece on how rates are continually rediscovered can be found in:  Vandenbroucke J.  On the rediscovery of a distinction.  AJE 1</a:t>
            </a:r>
            <a:r>
              <a:rPr lang="en-US" sz="1200" b="0" i="0" u="none" strike="noStrike" baseline="0" dirty="0"/>
              <a:t>21: 627–628, 1985.  Farr worked extensively with John Snow, who is sometimes credited as the “father of epidemiology”.  Careful historians, however, note that Farr should be given just as much credit.    </a:t>
            </a:r>
            <a:r>
              <a:rPr lang="en-US" sz="1200" b="0" i="0" u="none" strike="noStrike" kern="1200" baseline="0" dirty="0">
                <a:solidFill>
                  <a:schemeClr val="tx1"/>
                </a:solidFill>
                <a:latin typeface="Times New Roman" pitchFamily="18" charset="0"/>
                <a:ea typeface="+mn-ea"/>
                <a:cs typeface="+mn-cs"/>
                <a:hlinkClick r:id="rId3"/>
              </a:rPr>
              <a:t> </a:t>
            </a:r>
          </a:p>
          <a:p>
            <a:endParaRPr lang="en-US" dirty="0"/>
          </a:p>
        </p:txBody>
      </p:sp>
    </p:spTree>
    <p:extLst>
      <p:ext uri="{BB962C8B-B14F-4D97-AF65-F5344CB8AC3E}">
        <p14:creationId xmlns:p14="http://schemas.microsoft.com/office/powerpoint/2010/main" val="310108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70</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a:t>It is useful to be able to see the shape of a hazard function.  This graph illustrates a hazard function with a 'bathtub shape’, or, at least, the semblance of a bathtub.  This graph is depicting the hazard function for death in the general U.S. population over the lifespan.</a:t>
            </a:r>
            <a:r>
              <a:rPr lang="en-US" baseline="0" dirty="0"/>
              <a:t>  Notice that here age is the time on x axis</a:t>
            </a:r>
            <a:r>
              <a:rPr lang="en-US" dirty="0"/>
              <a:t>.  Hazard is high shortly after birth but drops rapidly and remains at a relatively low level during youth and middle age.   Hazard starts to rise later in life and increases steadily.  This is a natural way for us to depict a construct that is changing over time.  </a:t>
            </a:r>
          </a:p>
          <a:p>
            <a:endParaRPr lang="en-US" dirty="0"/>
          </a:p>
          <a:p>
            <a:r>
              <a:rPr lang="en-US" dirty="0"/>
              <a:t>Other metrics of interest, such as the survival function, can be derived from the hazard. Once we have obtained the hazard, we can easily obtain these other functions of interest.   The hazard function is the basis for proportional hazards regression model.  </a:t>
            </a:r>
            <a:br>
              <a:rPr lang="en-US" dirty="0"/>
            </a:br>
            <a:endParaRPr lang="en-US" dirty="0"/>
          </a:p>
          <a:p>
            <a:r>
              <a:rPr lang="en-US" dirty="0"/>
              <a:t>Note how much more this plot tells you than can be understood from an average incidence rate when incidence is not constant.  An</a:t>
            </a:r>
            <a:r>
              <a:rPr lang="en-US" baseline="0" dirty="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fully informative.  </a:t>
            </a:r>
            <a:endParaRPr lang="en-US" dirty="0"/>
          </a:p>
          <a:p>
            <a:endParaRPr lang="en-US" dirty="0"/>
          </a:p>
        </p:txBody>
      </p:sp>
    </p:spTree>
    <p:extLst>
      <p:ext uri="{BB962C8B-B14F-4D97-AF65-F5344CB8AC3E}">
        <p14:creationId xmlns:p14="http://schemas.microsoft.com/office/powerpoint/2010/main" val="1353032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71</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Here</a:t>
            </a:r>
            <a:r>
              <a:rPr lang="en-US" baseline="0" dirty="0"/>
              <a:t> is</a:t>
            </a:r>
            <a:r>
              <a:rPr lang="en-US" dirty="0"/>
              <a:t> the plot we showed earlier</a:t>
            </a:r>
            <a:r>
              <a:rPr lang="en-US" baseline="0" dirty="0"/>
              <a:t> showing the instantaneous incidence rate (hazard) of mortality in the biliary cirrhosis cohort.  How exactly do get this?  The Stata command to generate this plot is “.sts graph, hazard”.  The drop-down menu can also be used:  Graphics, Survival analysis graphs, Smoothed hazard estimate.  </a:t>
            </a:r>
          </a:p>
          <a:p>
            <a:endParaRPr lang="en-US" baseline="0" dirty="0"/>
          </a:p>
          <a:p>
            <a:r>
              <a:rPr lang="en-US" baseline="0" dirty="0"/>
              <a:t>Generating this plot requires calculus and smoothing.  The plot can be easily derived in Stata, but it would be very hard to do by hand.</a:t>
            </a:r>
          </a:p>
          <a:p>
            <a:endParaRPr lang="en-US" baseline="0" dirty="0"/>
          </a:p>
          <a:p>
            <a:endParaRPr lang="en-US" dirty="0"/>
          </a:p>
        </p:txBody>
      </p:sp>
    </p:spTree>
    <p:extLst>
      <p:ext uri="{BB962C8B-B14F-4D97-AF65-F5344CB8AC3E}">
        <p14:creationId xmlns:p14="http://schemas.microsoft.com/office/powerpoint/2010/main" val="591710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72</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a:t>Here</a:t>
            </a:r>
            <a:r>
              <a:rPr lang="en-US" sz="1000" baseline="0" dirty="0"/>
              <a:t> is an example of a published report that included a plot of the hazard. U</a:t>
            </a:r>
            <a:r>
              <a:rPr lang="en-US" sz="1000" dirty="0"/>
              <a:t>se of these</a:t>
            </a:r>
            <a:r>
              <a:rPr lang="en-US" sz="1000" baseline="0" dirty="0"/>
              <a:t> plots</a:t>
            </a:r>
            <a:r>
              <a:rPr lang="en-US" sz="1000" dirty="0"/>
              <a:t> is growing in the literature now that software has caught up to the computationally heavy procedure required to perform the calculation and then the smoothing</a:t>
            </a:r>
            <a:r>
              <a:rPr lang="en-US" sz="1000" baseline="0" dirty="0"/>
              <a:t> that is required to make it readable.</a:t>
            </a:r>
            <a:endParaRPr lang="en-US" sz="1000" dirty="0"/>
          </a:p>
          <a:p>
            <a:endParaRPr lang="en-US" sz="1000" dirty="0"/>
          </a:p>
          <a:p>
            <a:r>
              <a:rPr lang="en-US" sz="1000" dirty="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a:p>
          <a:p>
            <a:r>
              <a:rPr lang="en-US" sz="1000" dirty="0"/>
              <a:t>The authors</a:t>
            </a:r>
            <a:r>
              <a:rPr lang="en-US" sz="1000" baseline="0" dirty="0"/>
              <a:t> stated </a:t>
            </a:r>
            <a:r>
              <a:rPr lang="en-US" sz="1000" dirty="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a:p>
            <a:endParaRPr lang="en-US" sz="1000" dirty="0"/>
          </a:p>
          <a:p>
            <a:r>
              <a:rPr lang="en-US" sz="1000" dirty="0"/>
              <a:t>This</a:t>
            </a:r>
            <a:r>
              <a:rPr lang="en-US" sz="1000" baseline="0" dirty="0"/>
              <a:t> plot could be improved by providing units on the y-axis that are more easily interpretable.  For example, this could be “1.0, 2.0, 3.0 … per 100,000 person-years.”  The very small values (e.g. 0.000015) are difficult for readers to follow.  Most likely, the authors simply used the plot from the software package without paying attention to appropriate units for the axes.  The journal editors were also similarly naïve.</a:t>
            </a:r>
            <a:endParaRPr lang="en-US" sz="1000" dirty="0"/>
          </a:p>
        </p:txBody>
      </p:sp>
    </p:spTree>
    <p:extLst>
      <p:ext uri="{BB962C8B-B14F-4D97-AF65-F5344CB8AC3E}">
        <p14:creationId xmlns:p14="http://schemas.microsoft.com/office/powerpoint/2010/main" val="1127982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Going back to the flowchart for our lectures on Measures of Disease Occurrence, we have covered how</a:t>
            </a:r>
            <a:r>
              <a:rPr lang="en-US" baseline="0" dirty="0"/>
              <a:t> to estimate cumulative incidence and incidence rate.  Next, we examine the relationship between cumulative incidence and incidence rate.</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74</a:t>
            </a:fld>
            <a:endParaRPr lang="en-US" dirty="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have now covered three ways of measuring incidence, illustrated on this slide using the example of mortality in the biliary cirrhosis cohort study.  On the left</a:t>
            </a:r>
            <a:r>
              <a:rPr lang="en-US" dirty="0"/>
              <a:t> is the Kaplan-Meier cumulative</a:t>
            </a:r>
            <a:r>
              <a:rPr lang="en-US" baseline="0" dirty="0"/>
              <a:t> incidence</a:t>
            </a:r>
            <a:r>
              <a:rPr lang="en-US" dirty="0"/>
              <a:t> curve that we saw last week.  The</a:t>
            </a:r>
            <a:r>
              <a:rPr lang="en-US" baseline="0" dirty="0"/>
              <a:t> plot on the right is the hazard function that we just finished explaining.  We can also report the average incidence rate of death which we calculated earlier as 0.13 deaths per person-year.</a:t>
            </a:r>
          </a:p>
          <a:p>
            <a:endParaRPr lang="en-US" baseline="0" dirty="0"/>
          </a:p>
          <a:p>
            <a:r>
              <a:rPr lang="en-US" baseline="0" dirty="0"/>
              <a:t>How are these 3 measures — derived from same dataset — related?</a:t>
            </a:r>
            <a:endParaRPr lang="en-US" dirty="0"/>
          </a:p>
        </p:txBody>
      </p:sp>
    </p:spTree>
    <p:extLst>
      <p:ext uri="{BB962C8B-B14F-4D97-AF65-F5344CB8AC3E}">
        <p14:creationId xmlns:p14="http://schemas.microsoft.com/office/powerpoint/2010/main" val="3575746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75</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a:t>It may help in understanding the difference between the hazard and cumulative incidence to think of the hazard as how likely an event, such as death or a disease diagnosis, is to occur at any given moment in time (the moment-to-moment</a:t>
            </a:r>
            <a:r>
              <a:rPr lang="en-US" baseline="0" dirty="0"/>
              <a:t> </a:t>
            </a:r>
            <a:r>
              <a:rPr lang="en-US" dirty="0"/>
              <a:t>instantaneous incidence) and to think of the cumulative incidence as the result of applying that instantaneous rate to a fixed number of persons for period of time.  Thus, the rate can be thought of as the most fundamental measure of disease incidence, something captured rather metaphorically by older more colorful descriptions of a rate as the “force of morbidity” or the “force of mortality.”</a:t>
            </a:r>
          </a:p>
          <a:p>
            <a:endParaRPr lang="en-US" dirty="0"/>
          </a:p>
          <a:p>
            <a:r>
              <a:rPr lang="en-US" dirty="0"/>
              <a:t>The cumulative incidence can only be constant as long as no new event occurs, but every time an event occurs, the cumulative incidence has to increase.  Remember, cumulative incidence applies</a:t>
            </a:r>
            <a:r>
              <a:rPr lang="en-US" baseline="0" dirty="0"/>
              <a:t> to some fixed group of people who are followed </a:t>
            </a:r>
            <a:r>
              <a:rPr lang="en-US" dirty="0"/>
              <a:t>for a specified time period.  It is a</a:t>
            </a:r>
            <a:r>
              <a:rPr lang="en-US" baseline="0" dirty="0"/>
              <a:t> fixed cohort phenomenon.</a:t>
            </a:r>
            <a:endParaRPr lang="en-US" dirty="0"/>
          </a:p>
          <a:p>
            <a:endParaRPr lang="en-US" dirty="0"/>
          </a:p>
          <a:p>
            <a:r>
              <a:rPr lang="en-US" dirty="0"/>
              <a:t>As an analogy, consider the difference between the velocity of a car, indicated on the speedometer (analogous</a:t>
            </a:r>
            <a:r>
              <a:rPr lang="en-US" baseline="0" dirty="0"/>
              <a:t> to</a:t>
            </a:r>
            <a:r>
              <a:rPr lang="en-US" dirty="0"/>
              <a:t> rate or hazard), and the distance traveled within a certain time period, indicated on the odometer</a:t>
            </a:r>
            <a:r>
              <a:rPr lang="en-US" baseline="0" dirty="0"/>
              <a:t> (analogous to cumulative incidence).</a:t>
            </a:r>
            <a:endParaRPr lang="en-US" dirty="0"/>
          </a:p>
        </p:txBody>
      </p:sp>
    </p:spTree>
    <p:extLst>
      <p:ext uri="{BB962C8B-B14F-4D97-AF65-F5344CB8AC3E}">
        <p14:creationId xmlns:p14="http://schemas.microsoft.com/office/powerpoint/2010/main" val="4275740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a:t>There is a mathematical relationship between rate and cumulative incidence.  For the special situation of a </a:t>
            </a:r>
            <a:r>
              <a:rPr lang="en-US" i="1" dirty="0"/>
              <a:t>constant </a:t>
            </a:r>
            <a:r>
              <a:rPr lang="en-US" dirty="0"/>
              <a:t>rate, it is represented by this formula.  If the rate is</a:t>
            </a:r>
            <a:r>
              <a:rPr lang="en-US" baseline="0" dirty="0"/>
              <a:t> </a:t>
            </a:r>
            <a:r>
              <a:rPr lang="en-US" dirty="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Remember that</a:t>
            </a:r>
            <a:r>
              <a:rPr lang="en-US" baseline="0" dirty="0"/>
              <a:t> F(t) and S(t) are bounded by 0 and 1.  </a:t>
            </a:r>
            <a:r>
              <a:rPr lang="en-US" dirty="0"/>
              <a:t>This formula is called the “exponential formula.”  The proof for this can be found elsewhere (such as advanced textbooks on survival analysis).  </a:t>
            </a:r>
          </a:p>
          <a:p>
            <a:endParaRPr lang="en-US" dirty="0"/>
          </a:p>
          <a:p>
            <a:r>
              <a:rPr lang="en-US" dirty="0"/>
              <a:t>Please note that this </a:t>
            </a:r>
            <a:r>
              <a:rPr lang="en-US" u="sng" dirty="0"/>
              <a:t>assumes no competing events</a:t>
            </a:r>
            <a:r>
              <a:rPr lang="en-US" dirty="0"/>
              <a:t>.  This is symbolic of many of the classic mathematical formulae of survival analysis which were derived under ideal circumstances.  Real-world human populations often do not act in ideal ways, however, and suffer from competing events.   If there are competing events, the exponential formula will not yield valid results.</a:t>
            </a:r>
          </a:p>
          <a:p>
            <a:endParaRPr lang="en-US" dirty="0"/>
          </a:p>
        </p:txBody>
      </p:sp>
    </p:spTree>
    <p:extLst>
      <p:ext uri="{BB962C8B-B14F-4D97-AF65-F5344CB8AC3E}">
        <p14:creationId xmlns:p14="http://schemas.microsoft.com/office/powerpoint/2010/main" val="2718338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77</a:t>
            </a:fld>
            <a:endParaRPr lang="en-US"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a:t>These figures illustrate the relationship the between a CONSTANT incidence rate and cumulative survival.  A constant incidence rate (top panel) produces a</a:t>
            </a:r>
            <a:r>
              <a:rPr lang="en-US" baseline="0" dirty="0"/>
              <a:t> what is called an “</a:t>
            </a:r>
            <a:r>
              <a:rPr lang="en-US" dirty="0"/>
              <a:t>exponential” survival curve (lower left panel) and exponential cumulative</a:t>
            </a:r>
            <a:r>
              <a:rPr lang="en-US" baseline="0" dirty="0"/>
              <a:t> incidence curve (lower right panel) when applied to a fixed cohort</a:t>
            </a:r>
            <a:r>
              <a:rPr lang="en-US" dirty="0"/>
              <a:t>.</a:t>
            </a:r>
            <a:r>
              <a:rPr lang="en-US" baseline="0" dirty="0"/>
              <a:t>  Note how the exponential survival and incidence curves are not straight lines, but, in fact, are curves.  </a:t>
            </a:r>
            <a:endParaRPr lang="en-US" dirty="0"/>
          </a:p>
        </p:txBody>
      </p:sp>
    </p:spTree>
    <p:extLst>
      <p:ext uri="{BB962C8B-B14F-4D97-AF65-F5344CB8AC3E}">
        <p14:creationId xmlns:p14="http://schemas.microsoft.com/office/powerpoint/2010/main" val="1029728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78</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a:t>Here is the relationship between the hazard function and survival function, shown again, when the hazard is constant. If the hazard function is constant,</a:t>
            </a:r>
            <a:r>
              <a:rPr lang="en-US" baseline="0" dirty="0"/>
              <a:t> </a:t>
            </a:r>
            <a:r>
              <a:rPr lang="en-US" dirty="0"/>
              <a:t>i.e., h(t) = </a:t>
            </a:r>
            <a:r>
              <a:rPr lang="el-GR" dirty="0">
                <a:cs typeface="Times New Roman" pitchFamily="18" charset="0"/>
              </a:rPr>
              <a:t>λ</a:t>
            </a:r>
            <a:r>
              <a:rPr lang="en-US" dirty="0"/>
              <a:t>, then it can be shown that the corresponding survival function is given by the following formula: S(t) equals e to the power minus </a:t>
            </a:r>
            <a:r>
              <a:rPr lang="el-GR" dirty="0">
                <a:cs typeface="Times New Roman" pitchFamily="18" charset="0"/>
              </a:rPr>
              <a:t>λ</a:t>
            </a:r>
            <a:r>
              <a:rPr lang="en-US" dirty="0"/>
              <a:t> times t.</a:t>
            </a:r>
          </a:p>
          <a:p>
            <a:endParaRPr lang="en-US" dirty="0"/>
          </a:p>
          <a:p>
            <a:r>
              <a:rPr lang="en-US" dirty="0"/>
              <a:t>Of</a:t>
            </a:r>
            <a:r>
              <a:rPr lang="en-US" baseline="0" dirty="0"/>
              <a:t> note, t</a:t>
            </a:r>
            <a:r>
              <a:rPr lang="en-US" dirty="0"/>
              <a:t>his also assumes no competing events.  If we think of this constant hazard rate being applied to a population</a:t>
            </a:r>
            <a:r>
              <a:rPr lang="en-US" baseline="0" dirty="0"/>
              <a:t> to produce cumulative incidence, then those who experience a competing event are removed from the population and this rate is no longer being applied to everyone.  In other words, if there are competing events, the relationship no longer holds because there is nowhere in the formula where these losses are being accounted for.  If there are competing events arising in a fixed cohort study but this formula is nonetheless naively applied, then cumulative incidence is going to be overestimated in comparison to what really occurred in the population (i.e., the event of interest is not occurring in those with a competing event).  </a:t>
            </a:r>
            <a:endParaRPr lang="en-US" dirty="0"/>
          </a:p>
          <a:p>
            <a:endParaRPr lang="en-US" dirty="0"/>
          </a:p>
          <a:p>
            <a:r>
              <a:rPr lang="en-US" dirty="0"/>
              <a:t>With this formula, you can take an average incidence rate from an article and turn it into a cumulative incidence (which is typically more understandable by most humans).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79</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a:t>We can use the average incidence</a:t>
            </a:r>
            <a:r>
              <a:rPr lang="it-IT" baseline="0" dirty="0"/>
              <a:t> rate to determine cumulative incidence in a fixed cohort after any duration of observation.  In the biliary cirrhosis dataset, we are interested in time-to-death.  </a:t>
            </a:r>
            <a:r>
              <a:rPr lang="it-IT" dirty="0"/>
              <a:t>The average incidence rate of mortality = 0.1285 deaths per person-year.  Let</a:t>
            </a:r>
            <a:r>
              <a:rPr lang="it-IT" baseline="0" dirty="0"/>
              <a:t> us say w</a:t>
            </a:r>
            <a:r>
              <a:rPr lang="it-IT" dirty="0"/>
              <a:t>e are interested in a time interval of 10 years of observation.  The estimated cumulative survival over 10 years with the exponential formula</a:t>
            </a:r>
            <a:r>
              <a:rPr lang="it-IT" baseline="0" dirty="0"/>
              <a:t> </a:t>
            </a:r>
            <a:r>
              <a:rPr lang="it-IT" dirty="0"/>
              <a:t>is 0.277, which is close to the value based on Kaplan-Meier</a:t>
            </a:r>
            <a:r>
              <a:rPr lang="it-IT" baseline="0" dirty="0"/>
              <a:t> estimation</a:t>
            </a:r>
            <a:r>
              <a:rPr lang="it-IT" dirty="0"/>
              <a:t> (0.237).</a:t>
            </a:r>
          </a:p>
          <a:p>
            <a:endParaRPr lang="it-IT" dirty="0"/>
          </a:p>
          <a:p>
            <a:r>
              <a:rPr lang="en-US" dirty="0"/>
              <a:t>The reason that the result from the exponential formula does not exactly match the K-M estimate is because the hazard is not truly constant (as shown on an earlier slide in which we plotted hazard over time).</a:t>
            </a:r>
            <a:endParaRPr lang="it-IT" dirty="0"/>
          </a:p>
          <a:p>
            <a:endParaRPr lang="it-IT" dirty="0"/>
          </a:p>
          <a:p>
            <a:endParaRPr lang="en-US" dirty="0"/>
          </a:p>
        </p:txBody>
      </p:sp>
    </p:spTree>
    <p:extLst>
      <p:ext uri="{BB962C8B-B14F-4D97-AF65-F5344CB8AC3E}">
        <p14:creationId xmlns:p14="http://schemas.microsoft.com/office/powerpoint/2010/main" val="8143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a:t>We will first discuss “average” incidence</a:t>
            </a:r>
            <a:r>
              <a:rPr lang="en-US" baseline="0" dirty="0"/>
              <a:t> rates.  </a:t>
            </a:r>
            <a:r>
              <a:rPr lang="en-US" dirty="0"/>
              <a:t>The calculation for average incidence rates is simple.  The numerator</a:t>
            </a:r>
            <a:r>
              <a:rPr lang="en-US" baseline="0" dirty="0"/>
              <a:t> is the number of new outcomes/events/diagnoses of the condition under study amongst the population under study.  This is the same as in the calculation of cumulative incidence.  The denominator is the construct of “person-time”, which is the sum of all of the individual-level time that was observed in the population under study.  The short hand we use for person-time is “NT”, in which N stands for person and T for time. </a:t>
            </a:r>
          </a:p>
          <a:p>
            <a:endParaRPr lang="en-US" baseline="0" dirty="0"/>
          </a:p>
        </p:txBody>
      </p:sp>
    </p:spTree>
    <p:extLst>
      <p:ext uri="{BB962C8B-B14F-4D97-AF65-F5344CB8AC3E}">
        <p14:creationId xmlns:p14="http://schemas.microsoft.com/office/powerpoint/2010/main" val="45536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80</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More generally, the relationship between S(t) and h(t) can be expressed in either of two formulae shown here. The first of these formulae describes how the survivor function S(t) can be written in terms of an integral involving the hazard function, which is sometimes called the “cumulative hazard”.  The formula says that S(t) equals the exponential of the negative integral of the hazard function between integration limits of 0 and t.  The exponential formula, shown</a:t>
            </a:r>
            <a:r>
              <a:rPr lang="en-US" baseline="0" dirty="0"/>
              <a:t> in prior slides, is just a simplified version of this in which the hazard is constant and does not need to be integrated over time.  When hazard is constant, the integral of the hazard function from 0 to t is simply the constant hazard time t (the area under the curve is simply the height times the length).  T</a:t>
            </a:r>
            <a:r>
              <a:rPr lang="en-US" dirty="0"/>
              <a:t>his general formula no longer requires the hazard to be constant.</a:t>
            </a:r>
          </a:p>
          <a:p>
            <a:endParaRPr lang="en-US" dirty="0"/>
          </a:p>
          <a:p>
            <a:r>
              <a:rPr lang="en-US" dirty="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a:t> derivative here for the calculation of hazard.  That is, we are looking for essentially how the survival function is changing in a very small time period when restricted to those who have survived up to that time. </a:t>
            </a:r>
            <a:endParaRPr lang="en-US" dirty="0"/>
          </a:p>
          <a:p>
            <a:endParaRPr lang="en-US" dirty="0"/>
          </a:p>
          <a:p>
            <a:r>
              <a:rPr lang="en-US" dirty="0"/>
              <a:t>In the first formula, the quantity in the integral is what is called the "cumulative hazard", an entity that is used in other survival analysis contexts.</a:t>
            </a:r>
            <a:r>
              <a:rPr lang="en-US" baseline="0" dirty="0"/>
              <a:t>  We will not discuss it more in our course other than to say …</a:t>
            </a:r>
            <a:endParaRPr lang="en-US" dirty="0"/>
          </a:p>
        </p:txBody>
      </p:sp>
    </p:spTree>
    <p:extLst>
      <p:ext uri="{BB962C8B-B14F-4D97-AF65-F5344CB8AC3E}">
        <p14:creationId xmlns:p14="http://schemas.microsoft.com/office/powerpoint/2010/main" val="33270498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a:t>We</a:t>
            </a:r>
            <a:r>
              <a:rPr lang="en-US" baseline="0" dirty="0"/>
              <a:t> have actually seen how to get this quantity of the “cumulative hazard”.  At any point in time, the cumulative hazard is just the sum of all the conditional probabilities of the event, which is the column circled in red.   Unlike a single probability, this sum can be greater than 1.   We mention the concept of cumulative hazard for completeness (i.e., you may it in some more advanced statistical handling of this topic), but it does not come up often in practical applications in clinical research or epidemiology.</a:t>
            </a:r>
            <a:endParaRPr lang="en-US" dirty="0"/>
          </a:p>
        </p:txBody>
      </p:sp>
      <p:sp>
        <p:nvSpPr>
          <p:cNvPr id="97283"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82</a:t>
            </a:fld>
            <a:endParaRPr lang="en-US" dirty="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a:t>Let us</a:t>
            </a:r>
            <a:r>
              <a:rPr lang="en-US" baseline="0" dirty="0"/>
              <a:t> refer b</a:t>
            </a:r>
            <a:r>
              <a:rPr lang="en-US" dirty="0"/>
              <a:t>ack to the 3 ways that we can express incidence for our example of mortality in a cohort study of patients with biliary cirrhosis.  The</a:t>
            </a:r>
            <a:r>
              <a:rPr lang="en-US" baseline="0" dirty="0"/>
              <a:t> plot on the right is the hazard function.  On the left</a:t>
            </a:r>
            <a:r>
              <a:rPr lang="en-US" dirty="0"/>
              <a:t> is the K-M cumulative</a:t>
            </a:r>
            <a:r>
              <a:rPr lang="en-US" baseline="0" dirty="0"/>
              <a:t> incidence </a:t>
            </a:r>
            <a:r>
              <a:rPr lang="en-US" dirty="0"/>
              <a:t>curve for the same data. </a:t>
            </a:r>
            <a:r>
              <a:rPr lang="en-US" baseline="0" dirty="0"/>
              <a:t> We could also report the average incidence rate of 0.13 deaths per person-year.  These are 3 main forms of describing incidence that we have discussed.  Each of the two plots can also be used to attempt to summarize cumulative incidence or hazard with one number.  For example, we could say that the cumulative incidence of death is 76% at 10 years.  Or, we could say that the hazard at 7 years is 0.21 per person-year.  So, there are really 5 ways.  </a:t>
            </a:r>
            <a:r>
              <a:rPr lang="en-US" dirty="0"/>
              <a:t>   </a:t>
            </a:r>
          </a:p>
          <a:p>
            <a:endParaRPr lang="en-US" dirty="0"/>
          </a:p>
          <a:p>
            <a:r>
              <a:rPr lang="en-US" dirty="0"/>
              <a:t>Which depiction is best to show?</a:t>
            </a:r>
            <a:r>
              <a:rPr lang="en-US" baseline="0" dirty="0"/>
              <a:t>  When earlier describing the K-M plot, we stated that a picture is worth a thousand words.  Hence, the plot of cumulative incidence is far superior to a single estimate at a single point in time.  The same things can be said about the hazard plot.  </a:t>
            </a:r>
            <a:r>
              <a:rPr lang="en-US" dirty="0"/>
              <a:t>Presenting a single</a:t>
            </a:r>
            <a:r>
              <a:rPr lang="en-US" baseline="0" dirty="0"/>
              <a:t> point from the hazard function is very unsatisfying, unless there is a constant hazard.  </a:t>
            </a:r>
            <a:r>
              <a:rPr lang="en-US" dirty="0"/>
              <a:t>The</a:t>
            </a:r>
            <a:r>
              <a:rPr lang="en-US" baseline="0" dirty="0"/>
              <a:t> K-M curve and plot of the </a:t>
            </a:r>
            <a:r>
              <a:rPr lang="en-US" dirty="0"/>
              <a:t>hazard function are based on the same data but present</a:t>
            </a:r>
            <a:r>
              <a:rPr lang="en-US" baseline="0" dirty="0"/>
              <a:t> the findings </a:t>
            </a:r>
            <a:r>
              <a:rPr lang="en-US" dirty="0"/>
              <a:t>quite differently.  For most of us, it is difficult to make the mental leap from this cumulative survival curve to the underlying hazard rate, or vice versa.  In other words, the</a:t>
            </a:r>
            <a:r>
              <a:rPr lang="en-US" baseline="0" dirty="0"/>
              <a:t> two plots give us different information.  Finally, the average incidence is only informative if it is constant.</a:t>
            </a:r>
            <a:endParaRPr lang="en-US" dirty="0"/>
          </a:p>
          <a:p>
            <a:endParaRPr lang="en-US" dirty="0"/>
          </a:p>
          <a:p>
            <a:r>
              <a:rPr lang="en-US" dirty="0"/>
              <a:t>Which</a:t>
            </a:r>
            <a:r>
              <a:rPr lang="en-US" baseline="0" dirty="0"/>
              <a:t> plot or metric to show your audience?   This  depends upon the context.   If you are writing an abstract and can only write text and not show a figure, then the cumulative incidence at a few time points is likely the best way to go (e.g., cumulative incidence was 10% at 1, 15% at 3 years and 40% at 5 years).   If you only have room for one plot, it is hard to say but the K-M plot is likely most informative in most contexts (although not all).   If space allows, however, as it usually does in a manuscript, then showing </a:t>
            </a:r>
            <a:r>
              <a:rPr lang="en-US" u="sng" baseline="0" dirty="0"/>
              <a:t>both</a:t>
            </a:r>
            <a:r>
              <a:rPr lang="en-US" baseline="0" dirty="0"/>
              <a:t> plots would be the best solution since they provide different information.   If you are not familiar with the hazard plot, it is not surprising because it is not currently performed in the biomedical literature as often as it should be.  This will undoubtedly be changing as more applied workers are educated about it.  </a:t>
            </a:r>
            <a:endParaRPr lang="en-US" dirty="0"/>
          </a:p>
          <a:p>
            <a:endParaRPr lang="en-US" dirty="0"/>
          </a:p>
        </p:txBody>
      </p:sp>
    </p:spTree>
    <p:extLst>
      <p:ext uri="{BB962C8B-B14F-4D97-AF65-F5344CB8AC3E}">
        <p14:creationId xmlns:p14="http://schemas.microsoft.com/office/powerpoint/2010/main" val="3638927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83</a:t>
            </a:fld>
            <a:endParaRPr lang="en-US"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a:t>This is a useful table from the S+N text that summarizes the characteristics of cumulative incidence versus average incidence rate.  We have</a:t>
            </a:r>
            <a:r>
              <a:rPr lang="en-US" baseline="0" dirty="0"/>
              <a:t> added “risk” as a synonym for cumulative incidence and “rate” as a synonym for incidence rate.  </a:t>
            </a:r>
            <a:r>
              <a:rPr lang="en-US" dirty="0"/>
              <a:t>Note that 'incidence proportion' is also</a:t>
            </a:r>
            <a:r>
              <a:rPr lang="en-US" baseline="0" dirty="0"/>
              <a:t> a fine</a:t>
            </a:r>
            <a:r>
              <a:rPr lang="en-US" dirty="0"/>
              <a:t> synonym for cumulative incidence.</a:t>
            </a:r>
          </a:p>
          <a:p>
            <a:endParaRPr lang="en-US" dirty="0"/>
          </a:p>
          <a:p>
            <a:r>
              <a:rPr lang="en-US" dirty="0"/>
              <a:t>One clarification:</a:t>
            </a:r>
            <a:r>
              <a:rPr lang="en-US" baseline="0" dirty="0"/>
              <a:t>  For the calculation of average incidence rate for by grouped method, the “average population” needs be multiplied by the time interval of interest and which was used to count the cases (e.g., 1 year) to yield the person-time.  </a:t>
            </a:r>
            <a:endParaRPr lang="en-US" dirty="0"/>
          </a:p>
        </p:txBody>
      </p:sp>
    </p:spTree>
    <p:extLst>
      <p:ext uri="{BB962C8B-B14F-4D97-AF65-F5344CB8AC3E}">
        <p14:creationId xmlns:p14="http://schemas.microsoft.com/office/powerpoint/2010/main" val="27469314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84</a:t>
            </a:fld>
            <a:endParaRPr lang="en-US" dirty="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a:t>We spent</a:t>
            </a:r>
            <a:r>
              <a:rPr lang="en-US" baseline="0" dirty="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a:p>
          <a:p>
            <a:r>
              <a:rPr lang="en-US" dirty="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a:p>
          <a:p>
            <a:r>
              <a:rPr lang="en-US" dirty="0"/>
              <a:t>We say that this interpretation is inherently accommodating for drop out, administrative censoring, and competing events.  That is, this interpretation recognizes that these events occur and allows</a:t>
            </a:r>
            <a:r>
              <a:rPr lang="en-US" baseline="0" dirty="0"/>
              <a:t> </a:t>
            </a:r>
            <a:r>
              <a:rPr lang="en-US" dirty="0"/>
              <a:t>for them.  </a:t>
            </a:r>
          </a:p>
          <a:p>
            <a:endParaRPr lang="en-US" dirty="0"/>
          </a:p>
        </p:txBody>
      </p:sp>
    </p:spTree>
    <p:extLst>
      <p:ext uri="{BB962C8B-B14F-4D97-AF65-F5344CB8AC3E}">
        <p14:creationId xmlns:p14="http://schemas.microsoft.com/office/powerpoint/2010/main" val="3732370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solidFill>
                  <a:prstClr val="black"/>
                </a:solidFill>
              </a:rPr>
              <a:pPr/>
              <a:t>85</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a:t>Is this native interpretation of rate meaningful for descriptive objectives?  We emphasize for </a:t>
            </a:r>
            <a:r>
              <a:rPr lang="en-US" u="sng" dirty="0"/>
              <a:t>descriptive</a:t>
            </a:r>
            <a:r>
              <a:rPr lang="en-US" baseline="0" dirty="0"/>
              <a:t> objectives because things are different when we use these measures in analytic work.</a:t>
            </a:r>
          </a:p>
          <a:p>
            <a:endParaRPr lang="en-US" baseline="0" dirty="0"/>
          </a:p>
          <a:p>
            <a:r>
              <a:rPr lang="en-US" dirty="0"/>
              <a:t>When we say “</a:t>
            </a:r>
            <a:r>
              <a:rPr lang="en-US" baseline="0" dirty="0"/>
              <a:t>meaningful”, what we mean is how</a:t>
            </a:r>
            <a:r>
              <a:rPr lang="en-US" dirty="0"/>
              <a:t> do we feel about accommodation, allowing for</a:t>
            </a:r>
            <a:r>
              <a:rPr lang="en-US" baseline="0" dirty="0"/>
              <a:t> these things (administrative censoring; competing events; drop-out) to happen</a:t>
            </a:r>
            <a:r>
              <a:rPr lang="en-US" dirty="0"/>
              <a:t>?  Or, would we prefer if these things never happened, in other words, if they were </a:t>
            </a:r>
            <a:r>
              <a:rPr lang="en-US" i="1" dirty="0"/>
              <a:t>eliminated</a:t>
            </a:r>
            <a:r>
              <a:rPr lang="en-US" dirty="0"/>
              <a:t>?  Note: by eliminate, we do not mean to eliminate</a:t>
            </a:r>
            <a:r>
              <a:rPr lang="en-US" baseline="0" dirty="0"/>
              <a:t> the people from the analysis.  In fact, you never want to eliminate people entirely from your analysis because of something that happens after time 0.   We are just referring to eliminating the occurrence of the censoring or competing event.</a:t>
            </a:r>
            <a:endParaRPr lang="en-US" dirty="0"/>
          </a:p>
          <a:p>
            <a:endParaRPr lang="en-US" dirty="0"/>
          </a:p>
          <a:p>
            <a:r>
              <a:rPr lang="en-US" dirty="0"/>
              <a:t>Let us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a:t> true when the subject has been followed for the maximum duration of the study.  For a person with delayed entry, it would have been nice if we had a chance to follow them for the entire duration, but, even in this case, we are typically fine with accommodating this situation.  An exception to this latter situation is in a fixed cohort study if there are secular trends in the occurrence of the outcome.  Recall the example regarding fracture incidence in Rochester, Minnesota studied over a 24 year period.  With staggered entry and a single administrative ending in 1994, we are left with only those persons who entered at the beginning of calendar period contributing observation time at the latter observation period (the last 20 to 24 years, for example).  To the extent they are different than the other participants, rates that are estimated between years 20 and 24 are not representative of all members of this cohort.   We would have preferred if everyone without the event (or competing event) had the same length of follow-up.  </a:t>
            </a:r>
            <a:endParaRPr lang="en-US" dirty="0"/>
          </a:p>
          <a:p>
            <a:endParaRPr lang="en-US" dirty="0"/>
          </a:p>
          <a:p>
            <a:r>
              <a:rPr lang="en-US" dirty="0"/>
              <a:t>Second, competing events.  We recognize that competing events are a fact of life.  It is difficult to envision a reality without such events.  Thus, we are typically willing to and it is appropriate to accommodate competing events when</a:t>
            </a:r>
            <a:r>
              <a:rPr lang="en-US" baseline="0" dirty="0"/>
              <a:t> the objective is descriptive</a:t>
            </a:r>
            <a:r>
              <a:rPr lang="en-US" dirty="0"/>
              <a:t>.  There may be certain situations, such as longevity</a:t>
            </a:r>
            <a:r>
              <a:rPr lang="en-US" baseline="0" dirty="0"/>
              <a:t> of devices (that we discussed last week), in which we would like to eliminate competing events, but these are exceptions.</a:t>
            </a:r>
            <a:endParaRPr lang="en-US" dirty="0"/>
          </a:p>
          <a:p>
            <a:endParaRPr lang="en-US" dirty="0"/>
          </a:p>
          <a:p>
            <a:r>
              <a:rPr lang="en-US" dirty="0"/>
              <a:t>Finally, how about drop-out?  Drop-out is an unfortunate manifestation of studying humans.  We are always wary about how often the event of interest occurs after drop out.  We also have a sense that harder work on our part could have prevented drop-out.  Because of this, for most descriptive</a:t>
            </a:r>
            <a:r>
              <a:rPr lang="en-US" baseline="0" dirty="0"/>
              <a:t> </a:t>
            </a:r>
            <a:r>
              <a:rPr lang="en-US" dirty="0"/>
              <a:t>objectives, we wish we could eliminate drop-out and are not willing to blithely accommodate for it.   The</a:t>
            </a:r>
            <a:r>
              <a:rPr lang="en-US" baseline="0" dirty="0"/>
              <a:t> desire to eliminate drop-out is certainly the case for fixed cohort studies because if the rate of the event amongst the drop outs is different than the rate of those who remain (i.e. informative censoring), then using those who remain to represent the rate of the event for everyone who started at the beginning of the fixed cohort will result in the wrong answer.  </a:t>
            </a:r>
          </a:p>
          <a:p>
            <a:endParaRPr lang="en-US" baseline="0" dirty="0"/>
          </a:p>
          <a:p>
            <a:r>
              <a:rPr lang="en-US" baseline="0" dirty="0"/>
              <a:t>T</a:t>
            </a:r>
            <a:r>
              <a:rPr lang="en-US" dirty="0"/>
              <a:t>he one exception to preferring elimination</a:t>
            </a:r>
            <a:r>
              <a:rPr lang="en-US" baseline="0" dirty="0"/>
              <a:t> for drop outs (i.e., we will accommodate or except the drop outs) </a:t>
            </a:r>
            <a:r>
              <a:rPr lang="en-US" dirty="0"/>
              <a:t>are</a:t>
            </a:r>
            <a:r>
              <a:rPr lang="en-US" baseline="0" dirty="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only care about estimating incidence of pancreatic cancer amongst those who remain.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  </a:t>
            </a:r>
          </a:p>
          <a:p>
            <a:endParaRPr lang="en-US" baseline="0" dirty="0"/>
          </a:p>
          <a:p>
            <a:r>
              <a:rPr lang="en-US" baseline="0" dirty="0"/>
              <a:t>On the other hand, when analytic objectives are in play (relating exposures to outcomes), drop-outs may be a source of bias in all settings and we hope to eliminate them.</a:t>
            </a:r>
          </a:p>
          <a:p>
            <a:endParaRPr lang="en-US" baseline="0" dirty="0"/>
          </a:p>
          <a:p>
            <a:r>
              <a:rPr lang="en-US" baseline="0" dirty="0"/>
              <a:t>This discussion illustrates how it is critical to be specific about whether the objective is descriptive or analytic and what the specific research question is and exactly which underlying populations are we interested in making inferences about.</a:t>
            </a:r>
          </a:p>
          <a:p>
            <a:endParaRPr lang="en-US" baseline="0" dirty="0"/>
          </a:p>
          <a:p>
            <a:endParaRPr lang="en-US" dirty="0"/>
          </a:p>
        </p:txBody>
      </p:sp>
    </p:spTree>
    <p:extLst>
      <p:ext uri="{BB962C8B-B14F-4D97-AF65-F5344CB8AC3E}">
        <p14:creationId xmlns:p14="http://schemas.microsoft.com/office/powerpoint/2010/main" val="3671187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solidFill>
                  <a:prstClr val="black"/>
                </a:solidFill>
              </a:rPr>
              <a:pPr/>
              <a:t>86</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a:t>Let</a:t>
            </a:r>
            <a:r>
              <a:rPr lang="en-US" baseline="0" dirty="0"/>
              <a:t> u</a:t>
            </a:r>
            <a:r>
              <a:rPr lang="en-US" dirty="0"/>
              <a:t>s discuss elimination of drop-out</a:t>
            </a:r>
            <a:r>
              <a:rPr lang="en-US" baseline="0" dirty="0"/>
              <a:t> a bit more</a:t>
            </a:r>
            <a:r>
              <a:rPr lang="en-US" dirty="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for most research objectives.  The statement “Rate of the event E given that drop-out has not happened first” means</a:t>
            </a:r>
            <a:r>
              <a:rPr lang="en-US" baseline="0" dirty="0"/>
              <a:t> that you are comfortable with calculating incidence using just those who remain in the analysis.  Aside from dynamic cohorts for which do not seek to generalize externally (see next slide), we are rarely comfortable with accommodating rates because we are worried about what is happening with the drop outs.   Therefore, w</a:t>
            </a:r>
            <a:r>
              <a:rPr lang="en-US" dirty="0"/>
              <a:t>hat you would prefer to be saying is that it is the rate of event assuming drop-outs don’t occur</a:t>
            </a:r>
            <a:r>
              <a:rPr lang="en-US" baseline="0" dirty="0"/>
              <a:t> (an elimination approach).  </a:t>
            </a:r>
            <a:r>
              <a:rPr lang="en-US" dirty="0"/>
              <a:t>  </a:t>
            </a:r>
          </a:p>
          <a:p>
            <a:endParaRPr lang="en-US" dirty="0"/>
          </a:p>
          <a:p>
            <a:r>
              <a:rPr lang="en-US" dirty="0"/>
              <a:t>Yet, in reality, drop-outs do occur.  Thus, how can we move</a:t>
            </a:r>
            <a:r>
              <a:rPr lang="en-US" baseline="0" dirty="0"/>
              <a:t> forward and be OK with the accommodation of drop out that is inherent in the definition of a rate?  In other words, we are stuck with how rates are calculated mathematically.  Rates add up events and divide by person-time; they are naturally accommodating for when a person moves out of the cohort.    Yet, how can we be satisfied with this and get a meaningful answer from rates in the face of drop outs?  The only way we can do this </a:t>
            </a:r>
            <a:r>
              <a:rPr lang="en-US" dirty="0"/>
              <a:t>is to assume that we know what is happening to these losses</a:t>
            </a:r>
            <a:r>
              <a:rPr lang="en-US" baseline="0" dirty="0"/>
              <a:t> and that we assume that the incidence </a:t>
            </a:r>
            <a:r>
              <a:rPr lang="en-US" dirty="0"/>
              <a:t>in the lost is the same as those who remain. </a:t>
            </a:r>
            <a:r>
              <a:rPr lang="en-US" baseline="0" dirty="0"/>
              <a:t> </a:t>
            </a:r>
            <a:r>
              <a:rPr lang="en-US" dirty="0"/>
              <a:t>This is the </a:t>
            </a:r>
            <a:r>
              <a:rPr lang="en-US" u="sng" dirty="0"/>
              <a:t>same assumption</a:t>
            </a:r>
            <a:r>
              <a:rPr lang="en-US" u="none" dirty="0"/>
              <a:t> </a:t>
            </a:r>
            <a:r>
              <a:rPr lang="en-US" dirty="0"/>
              <a:t>of non-informative censoring</a:t>
            </a:r>
            <a:r>
              <a:rPr lang="en-US" baseline="0" dirty="0"/>
              <a:t> that we learned for cumulative incidence calculated by Kaplan-Meier or life table estimation last week. </a:t>
            </a:r>
            <a:endParaRPr lang="en-US" dirty="0"/>
          </a:p>
          <a:p>
            <a:endParaRPr lang="en-US" dirty="0"/>
          </a:p>
        </p:txBody>
      </p:sp>
    </p:spTree>
    <p:extLst>
      <p:ext uri="{BB962C8B-B14F-4D97-AF65-F5344CB8AC3E}">
        <p14:creationId xmlns:p14="http://schemas.microsoft.com/office/powerpoint/2010/main" val="257122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t>
            </a:r>
            <a:r>
              <a:rPr lang="en-US" sz="1000" dirty="0"/>
              <a:t>he one exception to preferring elimination</a:t>
            </a:r>
            <a:r>
              <a:rPr lang="en-US" sz="1000" baseline="0" dirty="0"/>
              <a:t> for drop outs (i.e., we will accommodate or except the drop outs) </a:t>
            </a:r>
            <a:r>
              <a:rPr lang="en-US" sz="1000" dirty="0"/>
              <a:t>are</a:t>
            </a:r>
            <a:r>
              <a:rPr lang="en-US" sz="1000" baseline="0" dirty="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It is also said to be “open to the left” with new residents entering San Francisco during the year.  Thus, we only care about estimating incidence of pancreatic cancer amongst those who remain, i.e., those who are current residents.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The current counting of new HIV infections in San Francisco is another example.  Incidence of HIV infection is now published every Fall.  This is known as the “Getting to Zero” campaign.  The San Francisco Department of Public Health is only interested in HIV infections that occur on San Francisco grounds.  That someone has lived in San Francisco and then leaves and then two months later acquires HIV infection is of no concern to the health department.  It would be a concern to the U.S. CDC which has a national outlook.  </a:t>
            </a:r>
          </a:p>
        </p:txBody>
      </p:sp>
    </p:spTree>
    <p:extLst>
      <p:ext uri="{BB962C8B-B14F-4D97-AF65-F5344CB8AC3E}">
        <p14:creationId xmlns:p14="http://schemas.microsoft.com/office/powerpoint/2010/main" val="2609529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solidFill>
                  <a:prstClr val="black"/>
                </a:solidFill>
              </a:rPr>
              <a:pPr/>
              <a:t>88</a:t>
            </a:fld>
            <a:endParaRPr lang="en-US" dirty="0">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a:t>Now, let</a:t>
            </a:r>
            <a:r>
              <a:rPr lang="en-US" baseline="0" dirty="0"/>
              <a:t> u</a:t>
            </a:r>
            <a:r>
              <a:rPr lang="en-US" dirty="0"/>
              <a:t>s talk about competing events in a rate calculation.  We said we were willing to accommodate competing events.  What does it mean to accommodate competing events?  </a:t>
            </a:r>
          </a:p>
          <a:p>
            <a:endParaRPr lang="en-US" dirty="0"/>
          </a:p>
          <a:p>
            <a:r>
              <a:rPr lang="en-US" dirty="0"/>
              <a:t>It means that you are satisfied with the native interpretation of a rate which is the rate of the event E given that a competing event has not happened first.  Given that competing events are a fact of life, this is a reasonable scenario</a:t>
            </a:r>
            <a:r>
              <a:rPr lang="en-US" baseline="0" dirty="0"/>
              <a:t> for a descriptive objective in a fixed or dynamic cohort study.  It is simply describing reality.  </a:t>
            </a:r>
            <a:r>
              <a:rPr lang="en-US" dirty="0"/>
              <a:t>When there are competing event</a:t>
            </a:r>
            <a:r>
              <a:rPr lang="en-US" baseline="0" dirty="0"/>
              <a:t>s and we just end observation when the competing event occurs, we technically refer to this as a “cause-specific” rate (or hazard).  Given that competing events basically take people out of risk for the event, it makes sense that such persons are no longer included in rate calculations after they develop their competing event.  (Advanced note:  there is another specialized way to handle competing events in a rate calculation, which is to leave these individuals in the denominator even though they cannot ever experience the event of interest.  Such a rate is called a sub-distribution rate or hazard.  This only arises in specialized contexts.)</a:t>
            </a:r>
            <a:endParaRPr lang="en-US" dirty="0"/>
          </a:p>
          <a:p>
            <a:endParaRPr lang="en-US" dirty="0"/>
          </a:p>
          <a:p>
            <a:r>
              <a:rPr lang="en-US" dirty="0"/>
              <a:t>Thus, the good news is that without any effort </a:t>
            </a:r>
            <a:r>
              <a:rPr lang="en-US" dirty="0">
                <a:sym typeface="Symbol" panose="05050102010706020507" pitchFamily="18" charset="2"/>
              </a:rPr>
              <a:t></a:t>
            </a:r>
            <a:r>
              <a:rPr lang="en-US" dirty="0"/>
              <a:t> i.e., just the usual rate calculation, rates naturally account for competing events.  If a person develops a competing event, we</a:t>
            </a:r>
            <a:r>
              <a:rPr lang="en-US" baseline="0" dirty="0"/>
              <a:t> just include observation time until it ends with a competing event.  </a:t>
            </a:r>
            <a:r>
              <a:rPr lang="en-US" dirty="0"/>
              <a:t>We do not have to live in a make-believe world where competing events do not occur.  </a:t>
            </a:r>
          </a:p>
          <a:p>
            <a:endParaRPr lang="en-US" dirty="0"/>
          </a:p>
          <a:p>
            <a:r>
              <a:rPr lang="en-US" dirty="0"/>
              <a:t>Recall this is in contrast to what we discussed last week in the calculation of the K-M estimator, where we had to assume either no competing events or independent competing events,</a:t>
            </a:r>
            <a:r>
              <a:rPr lang="en-US" baseline="0" dirty="0"/>
              <a:t> in order for the K-M estimation to be valid.</a:t>
            </a:r>
            <a:endParaRPr lang="en-US" dirty="0"/>
          </a:p>
          <a:p>
            <a:endParaRPr lang="en-US" dirty="0"/>
          </a:p>
          <a:p>
            <a:r>
              <a:rPr lang="en-US" dirty="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89</a:t>
            </a:fld>
            <a:endParaRPr lang="en-US" dirty="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Let us now return to Kaplan-Meier</a:t>
            </a:r>
            <a:r>
              <a:rPr lang="en-US" baseline="0" dirty="0"/>
              <a:t> estimation.   Last week, we said that Kaplan-Meier estimation was only valid if there were no competing events or when competing events were independent of the primary outcome of interest and we could envision a world in which they did not exist.  In the latter situation, we could censor at the time of the competing event.  Censoring at the time of a competing event is an approach of “elimination” rather than “accommodation”.  This is because we pretending that the competing event did not exist (we are essentially eliminating it) and the person went on to live his/her life and still was able to experience the event of interest.  He/she will simply be represented by those persons who remain in the analysis.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What if we wanted to instead accommodate the competing event and still calculate cumulative incidence?   Rates naturally accommodated competing events in their calculation.  Cumulative incidence by Kaplan-Meier estimation does not naturally accommodate competing events.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418073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9</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a:t>An incidence rate uses number of incident events (E) as the numerator, as does cumulative incidence, but its denominator is different: person-time.  </a:t>
            </a:r>
            <a:r>
              <a:rPr lang="en-US" baseline="0" dirty="0"/>
              <a:t>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Think of it as different people having different periods of observation and each then throws his/her observation (his/her person-time) into a hat and then all of the different durations of time are added together to yield a sum of person-time.  The duration of time each person has been followed may be different or it may be the same.  If the duration is the same, then person-time for a group of persons is simply </a:t>
            </a:r>
            <a:r>
              <a:rPr lang="en-US" dirty="0"/>
              <a:t>the product of the number of persons x the number of time units they were observed (N*T).  As we will see later, this N x</a:t>
            </a:r>
            <a:r>
              <a:rPr lang="en-US" baseline="0" dirty="0"/>
              <a:t> T calculation is used a close approximation to person-time in large populations for which individual level measurement is not available. </a:t>
            </a:r>
            <a:endParaRPr lang="en-US" dirty="0"/>
          </a:p>
          <a:p>
            <a:endParaRPr lang="en-US" dirty="0"/>
          </a:p>
          <a:p>
            <a:pPr marL="0" indent="0">
              <a:buFont typeface="Arial" panose="020B0604020202020204" pitchFamily="34" charset="0"/>
              <a:buNone/>
            </a:pPr>
            <a:r>
              <a:rPr lang="en-US" sz="2800" dirty="0"/>
              <a:t>Person-time is a different kind of time than we are used to in everyday life.  Except when considering a single</a:t>
            </a:r>
            <a:r>
              <a:rPr lang="en-US" sz="2800" baseline="0" dirty="0"/>
              <a:t> person, person-time is </a:t>
            </a:r>
            <a:r>
              <a:rPr lang="en-US" sz="2800" u="sng" baseline="0" dirty="0"/>
              <a:t>not</a:t>
            </a:r>
            <a:r>
              <a:rPr lang="en-US" sz="2800" baseline="0" dirty="0"/>
              <a:t> </a:t>
            </a:r>
            <a:r>
              <a:rPr lang="en-US" dirty="0"/>
              <a:t>a stretch of continuous calendar time (e.g., 5 consecutive years).  Instead, it</a:t>
            </a:r>
            <a:r>
              <a:rPr lang="en-US" baseline="0" dirty="0"/>
              <a:t> is </a:t>
            </a:r>
            <a:r>
              <a:rPr lang="en-US" dirty="0"/>
              <a:t>an aggregation (or collection) of individual blocks of time contributed by each person in a cohort of interest which was observed for the event</a:t>
            </a:r>
            <a:r>
              <a:rPr lang="en-US" baseline="0" dirty="0"/>
              <a:t> of interest.  This sum of person-time can be expressed in any unit, such as person-years, person-months, person-days, etc.   Even in a single individual, person-time may not be a continuous stretch of calendar time in any given study in that a single person may go in and out of being at risk and thus may contribute discontinuous stretches of person-time to his/her total person-time.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a:p>
            <a:endParaRPr lang="en-US" dirty="0"/>
          </a:p>
          <a:p>
            <a:endParaRPr lang="en-US" dirty="0"/>
          </a:p>
        </p:txBody>
      </p:sp>
    </p:spTree>
    <p:extLst>
      <p:ext uri="{BB962C8B-B14F-4D97-AF65-F5344CB8AC3E}">
        <p14:creationId xmlns:p14="http://schemas.microsoft.com/office/powerpoint/2010/main" val="3734525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90</a:t>
            </a:fld>
            <a:endParaRPr lang="en-US" dirty="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Let us examine more closely why</a:t>
            </a:r>
            <a:r>
              <a:rPr lang="en-US" baseline="0" dirty="0"/>
              <a:t> Kaplan-Meier estimation does not accommodate competing events.  To do this, we need to remember that in the estimation of cumulative incidence, we are determining the fraction of everyone who started in the fixed cohort who developed the binary outcome of interest at some time point after time 0.  </a:t>
            </a:r>
            <a:r>
              <a:rPr lang="en-US" u="sng" baseline="0" dirty="0"/>
              <a:t>The key is that we are always making a statement about the entire cohort who started at time 0.</a:t>
            </a:r>
            <a:r>
              <a:rPr lang="en-US" baseline="0" dirty="0"/>
              <a:t>  Persons who later leave the cohort or stop contributing data, either via drop out or a competing event, cannot easily be forgotten about.   Because they started in the cohort, we are still interested in making inferences about them.  In the case of those who had a competing event, if we seek to accommodate this competing event, we will need to do something that recognizes it but still allows for an accurate estimate of the cumulative incidence of the main event of interest.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In the Kaplan-Meier approach to determining cumulative incidence, some persons may stop contributing data to the fixed cohort, either through drop out or a competing event.  If they do stop contributing data, the only choice we have with conventional Kaplan-Meier estimation is to call them “censored” observations.   Only those persons who remain in the cohort are contributing the data for the string of “conditional probabilities of the event” that occur after others stop contributing data.  Thus, we can see that the Kaplan-Meier estimate is only valid if it is case that those who remain have the same incidence of the event of interest as those who no longer contribute.</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Remember that those experiencing a</a:t>
            </a:r>
            <a:r>
              <a:rPr lang="en-US" baseline="0" dirty="0"/>
              <a:t> competing event do not, by definition, experience the event of interest.  Thus, </a:t>
            </a:r>
            <a:r>
              <a:rPr lang="en-US" sz="1200" baseline="0" dirty="0"/>
              <a:t>t</a:t>
            </a:r>
            <a:r>
              <a:rPr lang="en-US" sz="1200" dirty="0"/>
              <a:t>o the extent that anyone who remains in the analysis experiences</a:t>
            </a:r>
            <a:r>
              <a:rPr lang="en-US" sz="1200" baseline="0" dirty="0"/>
              <a:t> the </a:t>
            </a:r>
            <a:r>
              <a:rPr lang="en-US" sz="1200" dirty="0"/>
              <a:t>event of interest, then they are NOT representative of those with a competing event.  This is why attempting to use Kaplan-Meier estimation</a:t>
            </a:r>
            <a:r>
              <a:rPr lang="en-US" sz="1200" baseline="0" dirty="0"/>
              <a:t> to accommodate competing events fails.  By censoring at the time of the competing event, we use those who remain to represent the experience of those with a competing event.  This is flawed, and thus the Kaplan-Meier approach cannot accommodate competing events.   Kaplan-Meier can only attempt to eliminate competing events, and, even here, its utility is very limited.  It is limited to situations in which there are independent competing events and a reality in which we can envision competing events being eliminated.  </a:t>
            </a: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In order to accommodate the presence of competing events in the estimation of cumulative incidence, we need another technique, and this is called the Aalen-Johansen estimator.  </a:t>
            </a:r>
            <a:endParaRPr lang="en-US" dirty="0"/>
          </a:p>
        </p:txBody>
      </p:sp>
    </p:spTree>
    <p:extLst>
      <p:ext uri="{BB962C8B-B14F-4D97-AF65-F5344CB8AC3E}">
        <p14:creationId xmlns:p14="http://schemas.microsoft.com/office/powerpoint/2010/main" val="41807308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This inability to appropriately deal with competing events in Kaplan-Meier</a:t>
            </a:r>
            <a:r>
              <a:rPr lang="en-US" baseline="0" dirty="0"/>
              <a:t> analysis brings us to our last estimator for incidence, which is the last one on our list for cumulative incidence.  This is one we said we would be getting to this week, and finally we have.  </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92</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The solution, instead of censoring at the time of a competing event, is to account for the competing risk events explicitly as additional separate outcomes in the analysis.  There</a:t>
            </a:r>
            <a:r>
              <a:rPr lang="en-US" baseline="0" dirty="0"/>
              <a:t> is not just one outcome under study as there is with K-M estimation; there are two or more.  Here is an example using outcomes after being sentenced to the death penalty.  The primary outcome (to our interest) is execution by the legal system, but there are also competing events: death from illness and death suicide or trauma.  (Escape and decarceration are two other possibilities, but they did not occur in this population.)  The way to depict this is with this multi-state probability plot.  This is sometimes also called a stacked cumulative incidence plot.  In this example, where we have equal follow-up on everyone, we can calculate the incidences (and then draw the plot) with just simple proportions.  This example features multiple different types of competing events.  It is the most general situation.  Having just one competing event is a specific form of this more general situation.  </a:t>
            </a:r>
          </a:p>
          <a:p>
            <a:endParaRPr lang="en-US" baseline="0" dirty="0"/>
          </a:p>
        </p:txBody>
      </p:sp>
    </p:spTree>
    <p:extLst>
      <p:ext uri="{BB962C8B-B14F-4D97-AF65-F5344CB8AC3E}">
        <p14:creationId xmlns:p14="http://schemas.microsoft.com/office/powerpoint/2010/main" val="2941315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93</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Accommodating</a:t>
            </a:r>
            <a:r>
              <a:rPr lang="en-US" baseline="0" dirty="0"/>
              <a:t> and reporting multiple event outcomes is easy if there is equal follow-up on all participants.  We just form simple proportions corresponding to each event at each time point.  However, as we recall, this is rarely the case because of drop outs and staggered entry/admin censoring.   The death penalty example in the prior slide is an exception because of the (literal) captive nature of the study population; there was no drop out.  </a:t>
            </a:r>
            <a:r>
              <a:rPr lang="en-US" dirty="0"/>
              <a:t>Hence, the question is how to accommodate</a:t>
            </a:r>
            <a:r>
              <a:rPr lang="en-US" baseline="0" dirty="0"/>
              <a:t> multiple events (a primary event and 1 or more competing events) in the face of unequal follow-up?</a:t>
            </a:r>
          </a:p>
          <a:p>
            <a:endParaRPr lang="en-US" baseline="0" dirty="0"/>
          </a:p>
          <a:p>
            <a:r>
              <a:rPr lang="en-US" baseline="0" dirty="0"/>
              <a:t>T</a:t>
            </a:r>
            <a:r>
              <a:rPr lang="en-US" dirty="0"/>
              <a:t>he solution is a technique</a:t>
            </a:r>
            <a:r>
              <a:rPr lang="en-US" baseline="0" dirty="0"/>
              <a:t> known by many names.  It</a:t>
            </a:r>
            <a:r>
              <a:rPr lang="en-US" dirty="0"/>
              <a:t> is probably most often called the cumulative incidence estimate (or</a:t>
            </a:r>
            <a:r>
              <a:rPr lang="en-US" baseline="0" dirty="0"/>
              <a:t> estimator) </a:t>
            </a:r>
            <a:r>
              <a:rPr lang="en-US" dirty="0"/>
              <a:t>or cumulative incidence function (“CIF”),</a:t>
            </a:r>
            <a:r>
              <a:rPr lang="en-US" baseline="0" dirty="0"/>
              <a:t> but it is increasingly being called the Aalen-Johansen estimator after the two statisticians who developed it in the 1970’s.  (Interesting local note:  Aalen did his Ph.D. work at UC, Berkeley in the early 1970’s).   </a:t>
            </a:r>
            <a:r>
              <a:rPr lang="en-US" dirty="0"/>
              <a:t> It</a:t>
            </a:r>
            <a:r>
              <a:rPr lang="en-US" baseline="0" dirty="0"/>
              <a:t> is sometimes also called the</a:t>
            </a:r>
            <a:r>
              <a:rPr lang="en-US" sz="1200" b="0" i="0" u="none" strike="noStrike" kern="1200" baseline="0" dirty="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a:t> somewhat unfortunate generic-sounding</a:t>
            </a:r>
            <a:r>
              <a:rPr lang="en-US" baseline="0" dirty="0"/>
              <a:t> </a:t>
            </a:r>
            <a:r>
              <a:rPr lang="en-US" dirty="0"/>
              <a:t>name because it does not give you much to distinguish it from other estimators (as compared to the Kaplan-Meier or life table approaches, which are more distinctive and less generic).  The non-specific names</a:t>
            </a:r>
            <a:r>
              <a:rPr lang="en-US" baseline="0" dirty="0"/>
              <a:t> given to this have likely contributed to ignorance about it.  </a:t>
            </a:r>
            <a:r>
              <a:rPr lang="en-US" dirty="0"/>
              <a:t>For this reason, we are promoting the more memorable</a:t>
            </a:r>
            <a:r>
              <a:rPr lang="en-US" baseline="0" dirty="0"/>
              <a:t> and distinctive name, Aalen-Johansen estimator, after the originators.</a:t>
            </a:r>
            <a:endParaRPr lang="en-US" dirty="0"/>
          </a:p>
          <a:p>
            <a:endParaRPr lang="en-US" dirty="0"/>
          </a:p>
          <a:p>
            <a:r>
              <a:rPr lang="en-US" dirty="0"/>
              <a:t>One</a:t>
            </a:r>
            <a:r>
              <a:rPr lang="en-US" baseline="0" dirty="0"/>
              <a:t> of the original references for this technique is:</a:t>
            </a:r>
          </a:p>
          <a:p>
            <a:r>
              <a:rPr lang="en-US" sz="1200" kern="1200" dirty="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a:solidFill>
                  <a:schemeClr val="tx1"/>
                </a:solidFill>
                <a:effectLst/>
                <a:latin typeface="Times New Roman" pitchFamily="18" charset="0"/>
                <a:ea typeface="+mn-ea"/>
                <a:cs typeface="+mn-cs"/>
              </a:rPr>
              <a:t>Scandinavian Journal of Statistics </a:t>
            </a:r>
            <a:r>
              <a:rPr lang="en-US" sz="1200" b="1" kern="1200" dirty="0">
                <a:solidFill>
                  <a:schemeClr val="tx1"/>
                </a:solidFill>
                <a:effectLst/>
                <a:latin typeface="Times New Roman" pitchFamily="18" charset="0"/>
                <a:ea typeface="+mn-ea"/>
                <a:cs typeface="+mn-cs"/>
              </a:rPr>
              <a:t>5, </a:t>
            </a:r>
            <a:r>
              <a:rPr lang="en-US" sz="1200" kern="1200" dirty="0">
                <a:solidFill>
                  <a:schemeClr val="tx1"/>
                </a:solidFill>
                <a:effectLst/>
                <a:latin typeface="Times New Roman" pitchFamily="18" charset="0"/>
                <a:ea typeface="+mn-ea"/>
                <a:cs typeface="+mn-cs"/>
              </a:rPr>
              <a:t>141-150.</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 main reason</a:t>
            </a:r>
            <a:r>
              <a:rPr lang="en-US" sz="1200" kern="1200" baseline="0" dirty="0">
                <a:solidFill>
                  <a:schemeClr val="tx1"/>
                </a:solidFill>
                <a:effectLst/>
                <a:latin typeface="Times New Roman" pitchFamily="18" charset="0"/>
                <a:ea typeface="+mn-ea"/>
                <a:cs typeface="+mn-cs"/>
              </a:rPr>
              <a:t> why the name Aalen-Johansen did not become more popular for this approach in biomedical research is that Aalen and Johansen were not working on the exact problem that we have been focusing on — one outcome with one competing event in the health sciences arena — at the time of their work.  They were studying a much more general problem, one that featured multiple states.  It was not until later that other researchers noted that their general solution was indeed what was needed to solve our narrower application.  This is a different scenario than that of the Kaplan-Meier estimator where it was clear in the initial paper how the technique could be used broadly in health sciences research.</a:t>
            </a:r>
            <a:endParaRPr lang="en-US" sz="1200" kern="1200" dirty="0">
              <a:solidFill>
                <a:schemeClr val="tx1"/>
              </a:solidFill>
              <a:effectLst/>
              <a:latin typeface="Times New Roman" pitchFamily="18" charset="0"/>
              <a:ea typeface="+mn-ea"/>
              <a:cs typeface="+mn-cs"/>
            </a:endParaRPr>
          </a:p>
          <a:p>
            <a:endParaRPr lang="en-US" dirty="0"/>
          </a:p>
          <a:p>
            <a:endParaRPr lang="en-US" dirty="0"/>
          </a:p>
        </p:txBody>
      </p:sp>
    </p:spTree>
    <p:extLst>
      <p:ext uri="{BB962C8B-B14F-4D97-AF65-F5344CB8AC3E}">
        <p14:creationId xmlns:p14="http://schemas.microsoft.com/office/powerpoint/2010/main" val="2941315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94</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Generally, the Aalen-Johansen</a:t>
            </a:r>
            <a:r>
              <a:rPr lang="en-US" baseline="0" dirty="0"/>
              <a:t> </a:t>
            </a:r>
            <a:r>
              <a:rPr lang="en-US" dirty="0"/>
              <a:t>technique involves calculating, in successive time intervals throughout the course of follow-up, the joint probability (as applied to all participants who started at time 0) of a) experiencing none of the events (either the event of interest or any of the competing events) up through the beginning of the time interval and b) experiencing the event of interest during the time interval.  Then, one adds up these joint probabilities within the successive time intervals to get the cumulative incidence of the event of interest through the end of the a specific time period.  This is explained in more detail in the Satagopan article, which is recommended</a:t>
            </a:r>
            <a:r>
              <a:rPr lang="en-US" baseline="0" dirty="0"/>
              <a:t> </a:t>
            </a:r>
            <a:r>
              <a:rPr lang="en-US" dirty="0"/>
              <a:t>reading for this week.  We</a:t>
            </a:r>
            <a:r>
              <a:rPr lang="en-US" baseline="0" dirty="0"/>
              <a:t> will now </a:t>
            </a:r>
            <a:r>
              <a:rPr lang="en-US" dirty="0"/>
              <a:t>walk through one of the examples from the article.</a:t>
            </a:r>
          </a:p>
          <a:p>
            <a:endParaRPr lang="en-US" dirty="0"/>
          </a:p>
          <a:p>
            <a:endParaRPr lang="en-US" sz="1200" kern="1200" dirty="0">
              <a:solidFill>
                <a:schemeClr val="tx1"/>
              </a:solidFill>
              <a:effectLst/>
              <a:latin typeface="Times New Roman" pitchFamily="18" charset="0"/>
              <a:ea typeface="+mn-ea"/>
              <a:cs typeface="+mn-cs"/>
            </a:endParaRPr>
          </a:p>
          <a:p>
            <a:endParaRPr lang="en-US" dirty="0"/>
          </a:p>
          <a:p>
            <a:endParaRPr lang="en-US" dirty="0"/>
          </a:p>
        </p:txBody>
      </p:sp>
    </p:spTree>
    <p:extLst>
      <p:ext uri="{BB962C8B-B14F-4D97-AF65-F5344CB8AC3E}">
        <p14:creationId xmlns:p14="http://schemas.microsoft.com/office/powerpoint/2010/main" val="2941315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a:t>Here</a:t>
            </a:r>
            <a:r>
              <a:rPr lang="en-US" baseline="0" dirty="0"/>
              <a:t> is </a:t>
            </a:r>
            <a:r>
              <a:rPr lang="en-US" dirty="0"/>
              <a:t>an example of calculating cumulative incidence taking into account competing events, taken from the Satagopan et al. article in your reading for this week.  The goal of the</a:t>
            </a:r>
            <a:r>
              <a:rPr lang="en-US" baseline="0" dirty="0"/>
              <a:t> Aalen-Johansen estimator is to obtain the probability for more than one event while also accounting for censoring (administrative and lost-to-follow-up). </a:t>
            </a:r>
            <a:r>
              <a:rPr lang="en-US" dirty="0"/>
              <a:t> </a:t>
            </a:r>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36520412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a:t>This provides the status at the end of follow-up for the first 9 participants, i.e. those with the shortest follow-up times.   The first participant was followed for 7 months and was alive at that time.  The participant</a:t>
            </a:r>
            <a:r>
              <a:rPr lang="en-US" baseline="0" dirty="0"/>
              <a:t> is called a “C” for censored.  </a:t>
            </a:r>
            <a:r>
              <a:rPr lang="en-US" dirty="0"/>
              <a:t>The second participant was followed for 10 months until death from breast cancer,</a:t>
            </a:r>
            <a:r>
              <a:rPr lang="en-US" baseline="0" dirty="0"/>
              <a:t> which is the event of interest in this study.</a:t>
            </a:r>
            <a:r>
              <a:rPr lang="en-US" dirty="0"/>
              <a:t>  The participant is classified</a:t>
            </a:r>
            <a:r>
              <a:rPr lang="en-US" baseline="0" dirty="0"/>
              <a:t> as</a:t>
            </a:r>
            <a:r>
              <a:rPr lang="en-US" dirty="0"/>
              <a:t> E for event.  Patient 3 was censored at 14 months.  Patient number 5 experienced a competing event </a:t>
            </a:r>
            <a:r>
              <a:rPr lang="en-US" dirty="0">
                <a:sym typeface="Symbol" panose="05050102010706020507" pitchFamily="18" charset="2"/>
              </a:rPr>
              <a:t></a:t>
            </a:r>
            <a:r>
              <a:rPr lang="en-US" dirty="0"/>
              <a:t> death due to a cause other than breast cancer </a:t>
            </a:r>
            <a:r>
              <a:rPr lang="en-US" dirty="0">
                <a:sym typeface="Symbol" panose="05050102010706020507" pitchFamily="18" charset="2"/>
              </a:rPr>
              <a:t></a:t>
            </a:r>
            <a:r>
              <a:rPr lang="en-US" dirty="0"/>
              <a:t> at 18 months.  The notation</a:t>
            </a:r>
            <a:r>
              <a:rPr lang="en-US" baseline="0" dirty="0"/>
              <a:t> is CR (for competing risk, which we said earlier is synonymous with a competing event).  The status of the other 4 patients can be read off the table.  </a:t>
            </a:r>
            <a:endParaRPr lang="en-US" dirty="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3340318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a:t>The first step in the Aalen-Johansen method is to calculate the cumulative survival (not having any event) up until the beginning of each time interval that an event or competing event occurs.  The K-M way of thinking is used to calculate the cumulative survival, that is it is joint probability of not experiencing any of the events in all of the preceding time intervals.</a:t>
            </a:r>
          </a:p>
          <a:p>
            <a:endParaRPr lang="en-US" dirty="0"/>
          </a:p>
          <a:p>
            <a:r>
              <a:rPr lang="en-US" dirty="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a:t> outcomes</a:t>
            </a:r>
            <a:r>
              <a:rPr lang="en-US" dirty="0"/>
              <a:t>) is 1.00*0.997*0.997*0.997 = 99.0%</a:t>
            </a:r>
          </a:p>
          <a:p>
            <a:endParaRPr lang="en-US" dirty="0"/>
          </a:p>
          <a:p>
            <a:r>
              <a:rPr lang="en-US" dirty="0"/>
              <a:t>Hence, this</a:t>
            </a:r>
            <a:r>
              <a:rPr lang="en-US" baseline="0" dirty="0"/>
              <a:t> table shows the calculation for the probability of having nothing happen to you through the end of the interval (or, synonymously, to the beginning of the next interval). </a:t>
            </a:r>
            <a:endParaRPr lang="en-US" dirty="0"/>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solidFill>
                  <a:prstClr val="black"/>
                </a:solidFill>
              </a:rPr>
              <a:pPr/>
              <a:t>97</a:t>
            </a:fld>
            <a:endParaRPr lang="en-US" dirty="0">
              <a:solidFill>
                <a:prstClr val="black"/>
              </a:solidFill>
            </a:endParaRPr>
          </a:p>
        </p:txBody>
      </p:sp>
    </p:spTree>
    <p:extLst>
      <p:ext uri="{BB962C8B-B14F-4D97-AF65-F5344CB8AC3E}">
        <p14:creationId xmlns:p14="http://schemas.microsoft.com/office/powerpoint/2010/main" val="3129647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a:t>Failure probability is now calculated for each time interval when an event of interest (Breast</a:t>
            </a:r>
            <a:r>
              <a:rPr lang="en-US" baseline="0" dirty="0"/>
              <a:t> cancer</a:t>
            </a:r>
            <a:r>
              <a:rPr lang="en-US" dirty="0"/>
              <a:t> death) occurred.  In our example, there were 4 BC deaths so failure probability is calculated for each of those intervals.  </a:t>
            </a:r>
          </a:p>
          <a:p>
            <a:endParaRPr lang="en-US" dirty="0"/>
          </a:p>
          <a:p>
            <a:r>
              <a:rPr lang="en-US" dirty="0"/>
              <a:t>The probability of survival up to the beginning of each time interval is taken from the table on the previous slide (“Step 1”) in which we calculated cumulative survival without an event or a competing event.</a:t>
            </a:r>
          </a:p>
          <a:p>
            <a:endParaRPr lang="en-US" dirty="0"/>
          </a:p>
          <a:p>
            <a:r>
              <a:rPr lang="en-US" dirty="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up until the beginning of the interval of interest.  </a:t>
            </a:r>
          </a:p>
          <a:p>
            <a:endParaRPr lang="en-US" dirty="0"/>
          </a:p>
          <a:p>
            <a:r>
              <a:rPr lang="en-US" dirty="0"/>
              <a:t>The cumulative incidence is just the sum of the incidence in each interval</a:t>
            </a:r>
            <a:r>
              <a:rPr lang="en-US" baseline="0" dirty="0"/>
              <a:t> up to any given point in time.   </a:t>
            </a:r>
          </a:p>
          <a:p>
            <a:endParaRPr lang="en-US" baseline="0" dirty="0"/>
          </a:p>
          <a:p>
            <a:r>
              <a:rPr lang="en-US" baseline="0" dirty="0"/>
              <a:t>In summary, this is a clever mathematical approach that borrows some of the logic from the K-M approach in determining the cumulative probability of still being eligible for an event in some interval of time by determining the conditional probability of no event in each of the prior time interval and then multiplying them together.  It then multiplies this cumulative probability of no prior event by the conditional probability of the event of interest to get the probability of having the event in the time interval of interest from the perspective of everyone who was present at time 0.   We then add together these probabilities to get the cumulative probability of experiencing the event of interest by the end of the interval of interest.   </a:t>
            </a:r>
            <a:endParaRPr lang="en-US" dirty="0"/>
          </a:p>
          <a:p>
            <a:endParaRPr lang="en-US" dirty="0"/>
          </a:p>
          <a:p>
            <a:endParaRPr lang="en-US" dirty="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8971145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99</a:t>
            </a:fld>
            <a:endParaRPr lang="en-US" dirty="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a:t>While the A-J estimator</a:t>
            </a:r>
            <a:r>
              <a:rPr lang="en-US" baseline="0" dirty="0"/>
              <a:t> is favorable in its flexibility of being able to manage multiple events as well as censoring due to drop out or administrative closure of the study, it still must assume non-informative censoring in order for the estimates to be unbiased.   Hence, the A-J  estimator is not magical and does not solve our problem of drop out.   Without actually knowing what happened to those who have dropped out, we are just as susceptible to bias as we are with the Kaplan-Meier estimator.  </a:t>
            </a:r>
            <a:endParaRPr lang="en-US" dirty="0"/>
          </a:p>
        </p:txBody>
      </p:sp>
    </p:spTree>
    <p:extLst>
      <p:ext uri="{BB962C8B-B14F-4D97-AF65-F5344CB8AC3E}">
        <p14:creationId xmlns:p14="http://schemas.microsoft.com/office/powerpoint/2010/main" val="18031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6.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535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152400" y="-15240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Denominator of Total Person-Time</a:t>
            </a:r>
          </a:p>
        </p:txBody>
      </p:sp>
      <p:sp>
        <p:nvSpPr>
          <p:cNvPr id="31746" name="Rectangle 1027"/>
          <p:cNvSpPr>
            <a:spLocks noChangeArrowheads="1"/>
          </p:cNvSpPr>
          <p:nvPr/>
        </p:nvSpPr>
        <p:spPr bwMode="auto">
          <a:xfrm>
            <a:off x="0" y="13716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 Method 1:</a:t>
            </a:r>
            <a:r>
              <a:rPr lang="en-US" sz="2800" dirty="0"/>
              <a:t>  Individual-level data available</a:t>
            </a:r>
          </a:p>
          <a:p>
            <a:pPr marL="914400" lvl="1" indent="-457200" eaLnBrk="0" hangingPunct="0">
              <a:spcBef>
                <a:spcPct val="20000"/>
              </a:spcBef>
              <a:buFont typeface="Times New Roman" panose="02020603050405020304" pitchFamily="18" charset="0"/>
              <a:buChar char="−"/>
            </a:pPr>
            <a:r>
              <a:rPr lang="en-US" sz="2500" dirty="0"/>
              <a:t>If have exact entry, censoring, and event times for each person, can sum person-time for each person to get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a:solidFill>
                  <a:schemeClr val="bg2">
                    <a:lumMod val="60000"/>
                    <a:lumOff val="40000"/>
                  </a:schemeClr>
                </a:solidFill>
              </a:rPr>
              <a:t>Method 2:</a:t>
            </a:r>
            <a:r>
              <a:rPr lang="en-US" sz="2800" dirty="0">
                <a:solidFill>
                  <a:schemeClr val="bg2">
                    <a:lumMod val="60000"/>
                    <a:lumOff val="40000"/>
                  </a:schemeClr>
                </a:solidFill>
              </a:rPr>
              <a:t>  No individual-level data available</a:t>
            </a:r>
          </a:p>
          <a:p>
            <a:pPr marL="914400" lvl="1" indent="-457200" eaLnBrk="0" hangingPunct="0">
              <a:spcBef>
                <a:spcPts val="0"/>
              </a:spcBef>
              <a:buFont typeface="Times New Roman" panose="02020603050405020304" pitchFamily="18" charset="0"/>
              <a:buChar char="−"/>
            </a:pPr>
            <a:r>
              <a:rPr lang="en-US" sz="2500" dirty="0">
                <a:solidFill>
                  <a:schemeClr val="bg2">
                    <a:lumMod val="60000"/>
                    <a:lumOff val="40000"/>
                  </a:schemeClr>
                </a:solidFill>
              </a:rPr>
              <a:t>Variety of approaches (based on “grouped data” or “group method”) to get aggregate person-time, with assumptions:</a:t>
            </a:r>
          </a:p>
          <a:p>
            <a:pPr marL="914400" lvl="1" indent="-457200" eaLnBrk="0" hangingPunct="0">
              <a:spcBef>
                <a:spcPts val="0"/>
              </a:spcBef>
              <a:buFont typeface="Times New Roman" panose="02020603050405020304" pitchFamily="18" charset="0"/>
              <a:buChar char="−"/>
            </a:pPr>
            <a:endParaRPr lang="en-US" sz="1000" dirty="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a:solidFill>
                  <a:schemeClr val="bg2">
                    <a:lumMod val="60000"/>
                    <a:lumOff val="40000"/>
                  </a:schemeClr>
                </a:solidFill>
              </a:rPr>
              <a:t> </a:t>
            </a:r>
            <a:r>
              <a:rPr lang="en-US" sz="2000" dirty="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a:t>Download user-written file “stcompet” from internet</a:t>
            </a:r>
          </a:p>
          <a:p>
            <a:pPr lvl="1"/>
            <a:r>
              <a:rPr lang="en-US" sz="2200" dirty="0"/>
              <a:t>command: ssc install stcompet, replace</a:t>
            </a:r>
          </a:p>
          <a:p>
            <a:pPr lvl="1"/>
            <a:endParaRPr lang="en-US" sz="600" dirty="0"/>
          </a:p>
          <a:p>
            <a:r>
              <a:rPr lang="en-US" sz="2200" b="1" dirty="0"/>
              <a:t>Within survival analysis dataset, instead of failure variable having only two values (0 = censor; 1=event), make sure there are additional values for each competing event type</a:t>
            </a:r>
          </a:p>
          <a:p>
            <a:pPr lvl="1"/>
            <a:r>
              <a:rPr lang="en-US" sz="2000" dirty="0"/>
              <a:t>e.g., 0=censor; 1=event of interest; 2=competing event </a:t>
            </a:r>
          </a:p>
          <a:p>
            <a:pPr lvl="1"/>
            <a:endParaRPr lang="en-US" sz="800" dirty="0"/>
          </a:p>
          <a:p>
            <a:r>
              <a:rPr lang="en-US" sz="2200" b="1" dirty="0"/>
              <a:t>stset data, with special attention towards telling Stata which is the event of interest (e.g., if “outcome” is failure variable)</a:t>
            </a:r>
          </a:p>
          <a:p>
            <a:pPr lvl="1"/>
            <a:r>
              <a:rPr lang="en-US" sz="2000" dirty="0"/>
              <a:t>command:  stset time, failure(outcome=1)</a:t>
            </a:r>
          </a:p>
          <a:p>
            <a:pPr lvl="1"/>
            <a:endParaRPr lang="en-US" sz="1000" dirty="0"/>
          </a:p>
          <a:p>
            <a:r>
              <a:rPr lang="en-US" sz="2200" b="1" dirty="0"/>
              <a:t>Declare the competing events &amp; calculate cumulative incidence</a:t>
            </a:r>
          </a:p>
          <a:p>
            <a:pPr lvl="1"/>
            <a:r>
              <a:rPr lang="en-US" sz="2000" dirty="0"/>
              <a:t>command: stcompet cif=ci, compet1(2)</a:t>
            </a:r>
          </a:p>
          <a:p>
            <a:endParaRPr lang="en-US" sz="1000" dirty="0"/>
          </a:p>
          <a:p>
            <a:r>
              <a:rPr lang="en-US" sz="2200" b="1" dirty="0"/>
              <a:t>Tease out event of interest-specific cumulative incidence</a:t>
            </a:r>
          </a:p>
          <a:p>
            <a:pPr lvl="1"/>
            <a:r>
              <a:rPr lang="en-US" sz="2000" dirty="0"/>
              <a:t>command: gen cuminc1 = cif if outcome==1</a:t>
            </a:r>
          </a:p>
          <a:p>
            <a:endParaRPr lang="en-US" sz="1000" dirty="0"/>
          </a:p>
          <a:p>
            <a:endParaRPr lang="en-US" sz="2200" b="1" dirty="0"/>
          </a:p>
        </p:txBody>
      </p:sp>
    </p:spTree>
    <p:extLst>
      <p:ext uri="{BB962C8B-B14F-4D97-AF65-F5344CB8AC3E}">
        <p14:creationId xmlns:p14="http://schemas.microsoft.com/office/powerpoint/2010/main" val="11318002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a:t>List the cumulative incidence for event of interest</a:t>
            </a:r>
          </a:p>
          <a:p>
            <a:pPr lvl="1"/>
            <a:r>
              <a:rPr lang="en-US" dirty="0"/>
              <a:t>command:  sort time</a:t>
            </a:r>
          </a:p>
          <a:p>
            <a:pPr lvl="1">
              <a:buFontTx/>
              <a:buNone/>
            </a:pPr>
            <a:r>
              <a:rPr lang="en-US" dirty="0"/>
              <a:t>			       list time cuminc1 if outcome==1	</a:t>
            </a:r>
          </a:p>
          <a:p>
            <a:pPr lvl="4">
              <a:buFontTx/>
              <a:buNone/>
            </a:pPr>
            <a:r>
              <a:rPr lang="en-US" sz="2800" b="1" dirty="0"/>
              <a:t>     </a:t>
            </a:r>
          </a:p>
          <a:p>
            <a:r>
              <a:rPr lang="en-US" sz="2800" b="1" dirty="0"/>
              <a:t>Graph the cumulative incidence for event of interest</a:t>
            </a:r>
          </a:p>
          <a:p>
            <a:pPr lvl="1"/>
            <a:r>
              <a:rPr lang="en-US" dirty="0"/>
              <a:t>command:  twoway line cuminc1  _t, connect(J) sort </a:t>
            </a:r>
          </a:p>
          <a:p>
            <a:pPr lvl="1">
              <a:buFontTx/>
              <a:buNone/>
            </a:pPr>
            <a:r>
              <a:rPr lang="en-US" dirty="0"/>
              <a:t>			    ytitle(Cumulative incidence) xtitle(Time)</a:t>
            </a:r>
            <a:endParaRPr lang="en-US" b="1" dirty="0"/>
          </a:p>
          <a:p>
            <a:pPr lvl="1"/>
            <a:endParaRPr lang="en-US" b="1" dirty="0"/>
          </a:p>
          <a:p>
            <a:r>
              <a:rPr lang="en-US" sz="2800" b="1" dirty="0"/>
              <a:t>For details</a:t>
            </a:r>
          </a:p>
          <a:p>
            <a:pPr lvl="1"/>
            <a:r>
              <a:rPr lang="en-US" dirty="0"/>
              <a:t>command:  help stcompet</a:t>
            </a:r>
          </a:p>
          <a:p>
            <a:endParaRPr lang="en-US" sz="2200" b="1" dirty="0"/>
          </a:p>
          <a:p>
            <a:endParaRPr lang="en-US" sz="2200" b="1" dirty="0"/>
          </a:p>
          <a:p>
            <a:endParaRPr lang="en-US" sz="2200" b="1" dirty="0"/>
          </a:p>
        </p:txBody>
      </p:sp>
    </p:spTree>
    <p:extLst>
      <p:ext uri="{BB962C8B-B14F-4D97-AF65-F5344CB8AC3E}">
        <p14:creationId xmlns:p14="http://schemas.microsoft.com/office/powerpoint/2010/main" val="32548370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858000" y="6464444"/>
            <a:ext cx="3048000" cy="338138"/>
          </a:xfrm>
          <a:prstGeom prst="rect">
            <a:avLst/>
          </a:prstGeom>
          <a:noFill/>
          <a:ln w="9525">
            <a:noFill/>
            <a:miter lim="800000"/>
            <a:headEnd/>
            <a:tailEnd/>
          </a:ln>
        </p:spPr>
        <p:txBody>
          <a:bodyPr>
            <a:spAutoFit/>
          </a:bodyPr>
          <a:lstStyle/>
          <a:p>
            <a:pPr eaLnBrk="0" hangingPunct="0"/>
            <a:r>
              <a:rPr lang="en-US" sz="1600" dirty="0">
                <a:solidFill>
                  <a:srgbClr val="000000"/>
                </a:solidFill>
              </a:rPr>
              <a:t>Siggeirsdottir et 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a:solidFill>
                  <a:srgbClr val="000000"/>
                </a:solidFill>
              </a:rPr>
              <a:t>Aalen-Johansen</a:t>
            </a:r>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a:solidFill>
                  <a:srgbClr val="000000"/>
                </a:solidFill>
              </a:rPr>
              <a:t>Kaplan-Meier</a:t>
            </a: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solidFill>
                <a:srgbClr val="000000"/>
              </a:solidFill>
            </a:endParaRPr>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a:solidFill>
                  <a:srgbClr val="000000"/>
                </a:solidFill>
              </a:rPr>
              <a:t>K-M always overestimates incidence when there are competing events</a:t>
            </a:r>
          </a:p>
        </p:txBody>
      </p:sp>
    </p:spTree>
    <p:extLst>
      <p:ext uri="{BB962C8B-B14F-4D97-AF65-F5344CB8AC3E}">
        <p14:creationId xmlns:p14="http://schemas.microsoft.com/office/powerpoint/2010/main" val="13094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990600" y="198437"/>
            <a:ext cx="7162800" cy="639763"/>
          </a:xfrm>
        </p:spPr>
        <p:txBody>
          <a:bodyPr/>
          <a:lstStyle/>
          <a:p>
            <a:r>
              <a:rPr lang="en-US" sz="2600" b="1" dirty="0"/>
              <a:t>How commonly are the appropriate techniques being practiced in the literature?</a:t>
            </a:r>
          </a:p>
        </p:txBody>
      </p:sp>
      <p:sp>
        <p:nvSpPr>
          <p:cNvPr id="184322" name="Rectangle 3"/>
          <p:cNvSpPr>
            <a:spLocks noGrp="1" noChangeArrowheads="1"/>
          </p:cNvSpPr>
          <p:nvPr>
            <p:ph type="body" idx="1"/>
          </p:nvPr>
        </p:nvSpPr>
        <p:spPr>
          <a:xfrm>
            <a:off x="76200" y="1189038"/>
            <a:ext cx="8991600" cy="4525962"/>
          </a:xfrm>
        </p:spPr>
        <p:txBody>
          <a:bodyPr/>
          <a:lstStyle/>
          <a:p>
            <a:r>
              <a:rPr lang="en-US" sz="2800" dirty="0"/>
              <a:t>Review of articles published between 2007-2010</a:t>
            </a:r>
          </a:p>
          <a:p>
            <a:pPr lvl="1">
              <a:spcBef>
                <a:spcPts val="0"/>
              </a:spcBef>
              <a:spcAft>
                <a:spcPts val="600"/>
              </a:spcAft>
            </a:pPr>
            <a:r>
              <a:rPr lang="en-US" sz="2400" dirty="0"/>
              <a:t>In 6 “high impact” clinical journals (NEJM, JAMA, BMJ, Lancet, Ann Int Med, and PLoS Medicine)</a:t>
            </a:r>
          </a:p>
          <a:p>
            <a:pPr lvl="1">
              <a:spcBef>
                <a:spcPts val="0"/>
              </a:spcBef>
              <a:spcAft>
                <a:spcPts val="600"/>
              </a:spcAft>
            </a:pPr>
            <a:endParaRPr lang="en-US" sz="800" dirty="0"/>
          </a:p>
          <a:p>
            <a:pPr lvl="1">
              <a:spcBef>
                <a:spcPts val="0"/>
              </a:spcBef>
              <a:spcAft>
                <a:spcPts val="600"/>
              </a:spcAft>
            </a:pPr>
            <a:r>
              <a:rPr lang="en-US" sz="2400" dirty="0"/>
              <a:t>Containing populations/questions likely to have competing events</a:t>
            </a:r>
          </a:p>
          <a:p>
            <a:pPr lvl="1">
              <a:spcBef>
                <a:spcPts val="0"/>
              </a:spcBef>
              <a:spcAft>
                <a:spcPts val="600"/>
              </a:spcAft>
            </a:pPr>
            <a:endParaRPr lang="en-US" sz="800" dirty="0"/>
          </a:p>
          <a:p>
            <a:pPr lvl="1">
              <a:spcBef>
                <a:spcPts val="0"/>
              </a:spcBef>
              <a:spcAft>
                <a:spcPts val="600"/>
              </a:spcAft>
            </a:pPr>
            <a:r>
              <a:rPr lang="en-US" sz="2400" dirty="0"/>
              <a:t>Choose 50 most recent articles</a:t>
            </a:r>
          </a:p>
          <a:p>
            <a:pPr lvl="1"/>
            <a:endParaRPr lang="en-US" dirty="0"/>
          </a:p>
          <a:p>
            <a:r>
              <a:rPr lang="en-US" sz="2800" dirty="0"/>
              <a:t>37 of 50 studies actually had competing events in the data</a:t>
            </a:r>
          </a:p>
          <a:p>
            <a:pPr lvl="1"/>
            <a:r>
              <a:rPr lang="en-US" sz="2400" dirty="0"/>
              <a:t>24 of 37 (65%) used conventional K-M analysis to depict cumulative incidence (censoring upon the competing event)</a:t>
            </a:r>
          </a:p>
          <a:p>
            <a:pPr lvl="1"/>
            <a:endParaRPr lang="en-US" sz="800" dirty="0"/>
          </a:p>
          <a:p>
            <a:pPr lvl="1"/>
            <a:r>
              <a:rPr lang="en-US" sz="2400" dirty="0"/>
              <a:t>Only 2 of 37 used the Aalen-Johansen estimator</a:t>
            </a:r>
          </a:p>
          <a:p>
            <a:endParaRPr lang="en-US" sz="2200" b="1" dirty="0"/>
          </a:p>
          <a:p>
            <a:endParaRPr lang="en-US" sz="2200" b="1" dirty="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a:solidFill>
                  <a:srgbClr val="000000"/>
                </a:solidFill>
              </a:rPr>
              <a:t>Koller et al. </a:t>
            </a:r>
            <a:r>
              <a:rPr lang="en-US" sz="1400" i="1" dirty="0">
                <a:solidFill>
                  <a:srgbClr val="000000"/>
                </a:solidFill>
              </a:rPr>
              <a:t>Statistics in Medicine  </a:t>
            </a:r>
            <a:r>
              <a:rPr lang="en-US" sz="1400" dirty="0">
                <a:solidFill>
                  <a:srgbClr val="000000"/>
                </a:solidFill>
              </a:rPr>
              <a:t>2012</a:t>
            </a:r>
          </a:p>
        </p:txBody>
      </p:sp>
    </p:spTree>
    <p:extLst>
      <p:ext uri="{BB962C8B-B14F-4D97-AF65-F5344CB8AC3E}">
        <p14:creationId xmlns:p14="http://schemas.microsoft.com/office/powerpoint/2010/main" val="1283026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810424932"/>
              </p:ext>
            </p:extLst>
          </p:nvPr>
        </p:nvGraphicFramePr>
        <p:xfrm>
          <a:off x="304800" y="762000"/>
          <a:ext cx="8458200" cy="5669280"/>
        </p:xfrm>
        <a:graphic>
          <a:graphicData uri="http://schemas.openxmlformats.org/drawingml/2006/table">
            <a:tbl>
              <a:tblPr/>
              <a:tblGrid>
                <a:gridCol w="1447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If CE independent of primary event: Conventional K-M.  Rarely credible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If CE </a:t>
                      </a:r>
                      <a:r>
                        <a:rPr kumimoji="0" lang="en-US" sz="2000" b="0" i="0" u="sng" strike="noStrike" cap="none" normalizeH="0" baseline="0" dirty="0">
                          <a:ln>
                            <a:noFill/>
                          </a:ln>
                          <a:solidFill>
                            <a:schemeClr val="tx1"/>
                          </a:solidFill>
                          <a:effectLst/>
                          <a:latin typeface="Times New Roman" pitchFamily="18" charset="0"/>
                        </a:rPr>
                        <a:t>not</a:t>
                      </a:r>
                      <a:r>
                        <a:rPr kumimoji="0" lang="en-US" sz="2000" b="0" i="0" u="none" strike="noStrike" cap="none" normalizeH="0" baseline="0" dirty="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22556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114300" y="-76199"/>
            <a:ext cx="9677400" cy="1143000"/>
          </a:xfrm>
        </p:spPr>
        <p:txBody>
          <a:bodyPr/>
          <a:lstStyle/>
          <a:p>
            <a:r>
              <a:rPr lang="en-US" sz="3600" b="1" dirty="0"/>
              <a:t>Incidence in Clinical Research/Epidemiology</a:t>
            </a:r>
          </a:p>
        </p:txBody>
      </p:sp>
      <p:sp>
        <p:nvSpPr>
          <p:cNvPr id="389125" name="Rectangle 5"/>
          <p:cNvSpPr>
            <a:spLocks noGrp="1" noChangeArrowheads="1"/>
          </p:cNvSpPr>
          <p:nvPr>
            <p:ph type="body" sz="half" idx="1"/>
          </p:nvPr>
        </p:nvSpPr>
        <p:spPr>
          <a:xfrm>
            <a:off x="304800" y="914400"/>
            <a:ext cx="4267200" cy="4114800"/>
          </a:xfrm>
        </p:spPr>
        <p:txBody>
          <a:bodyPr/>
          <a:lstStyle/>
          <a:p>
            <a:pPr algn="ctr">
              <a:buFontTx/>
              <a:buNone/>
            </a:pPr>
            <a:r>
              <a:rPr lang="en-US" u="sng" dirty="0"/>
              <a:t>Making the measurements</a:t>
            </a:r>
          </a:p>
          <a:p>
            <a:r>
              <a:rPr lang="en-US" dirty="0"/>
              <a:t>Recruitment</a:t>
            </a:r>
          </a:p>
          <a:p>
            <a:r>
              <a:rPr lang="en-US" dirty="0"/>
              <a:t>Sensitive and specific detection of event onset</a:t>
            </a:r>
          </a:p>
          <a:p>
            <a:r>
              <a:rPr lang="en-US" dirty="0"/>
              <a:t>Retaining participants</a:t>
            </a:r>
          </a:p>
        </p:txBody>
      </p:sp>
      <p:sp>
        <p:nvSpPr>
          <p:cNvPr id="389126" name="Rectangle 6"/>
          <p:cNvSpPr>
            <a:spLocks noGrp="1" noChangeArrowheads="1"/>
          </p:cNvSpPr>
          <p:nvPr>
            <p:ph type="body" sz="half" idx="2"/>
          </p:nvPr>
        </p:nvSpPr>
        <p:spPr>
          <a:xfrm>
            <a:off x="5334000" y="1600200"/>
            <a:ext cx="3810000" cy="4114800"/>
          </a:xfrm>
        </p:spPr>
        <p:txBody>
          <a:bodyPr/>
          <a:lstStyle/>
          <a:p>
            <a:pPr indent="-106363" algn="ctr">
              <a:buFontTx/>
              <a:buNone/>
            </a:pPr>
            <a:r>
              <a:rPr lang="en-US" u="sng" dirty="0"/>
              <a:t>Manipulating and summarizing the incidence data</a:t>
            </a:r>
          </a:p>
          <a:p>
            <a:endParaRPr lang="en-US" dirty="0"/>
          </a:p>
        </p:txBody>
      </p:sp>
      <p:sp>
        <p:nvSpPr>
          <p:cNvPr id="389127" name="Text Box 7"/>
          <p:cNvSpPr txBox="1">
            <a:spLocks noChangeArrowheads="1"/>
          </p:cNvSpPr>
          <p:nvPr/>
        </p:nvSpPr>
        <p:spPr bwMode="auto">
          <a:xfrm>
            <a:off x="685800" y="3429000"/>
            <a:ext cx="6096000" cy="3231654"/>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researchers</a:t>
            </a:r>
          </a:p>
          <a:p>
            <a:pPr eaLnBrk="0" hangingPunct="0">
              <a:spcBef>
                <a:spcPct val="50000"/>
              </a:spcBef>
            </a:pPr>
            <a:r>
              <a:rPr lang="en-US" dirty="0">
                <a:solidFill>
                  <a:srgbClr val="FF0000"/>
                </a:solidFill>
              </a:rPr>
              <a:t>At the same time, there are many decisions for measurements; best informed by understanding theoretical epi foundation</a:t>
            </a:r>
          </a:p>
        </p:txBody>
      </p:sp>
      <p:sp>
        <p:nvSpPr>
          <p:cNvPr id="2" name="Right Brace 1"/>
          <p:cNvSpPr/>
          <p:nvPr/>
        </p:nvSpPr>
        <p:spPr bwMode="auto">
          <a:xfrm>
            <a:off x="4724400" y="1219200"/>
            <a:ext cx="609600" cy="2209800"/>
          </a:xfrm>
          <a:prstGeom prst="rightBrac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10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26">
                                            <p:txEl>
                                              <p:pRg st="0" end="0"/>
                                            </p:txEl>
                                          </p:spTgt>
                                        </p:tgtEl>
                                        <p:attrNameLst>
                                          <p:attrName>style.visibility</p:attrName>
                                        </p:attrNameLst>
                                      </p:cBhvr>
                                      <p:to>
                                        <p:strVal val="visible"/>
                                      </p:to>
                                    </p:set>
                                    <p:anim calcmode="lin" valueType="num">
                                      <p:cBhvr additive="base">
                                        <p:cTn id="1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6" grpId="0" build="p"/>
      <p:bldP spid="389127"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a:t>Incidence rate</a:t>
            </a:r>
          </a:p>
          <a:p>
            <a:pPr lvl="1">
              <a:lnSpc>
                <a:spcPct val="70000"/>
              </a:lnSpc>
            </a:pPr>
            <a:r>
              <a:rPr lang="en-US" sz="2200" dirty="0"/>
              <a:t>E/NT; a non-negative number with no upper bound</a:t>
            </a:r>
          </a:p>
          <a:p>
            <a:pPr lvl="1">
              <a:lnSpc>
                <a:spcPct val="70000"/>
              </a:lnSpc>
            </a:pPr>
            <a:r>
              <a:rPr lang="en-US" sz="2200" dirty="0"/>
              <a:t>Not a proportion; denominator is person-time </a:t>
            </a:r>
          </a:p>
          <a:p>
            <a:pPr>
              <a:spcBef>
                <a:spcPct val="40000"/>
              </a:spcBef>
            </a:pPr>
            <a:r>
              <a:rPr lang="en-US" sz="2200" b="1" dirty="0"/>
              <a:t>Average incidence rate can be calculated with individual-level or group-level average population data.  Uses include:</a:t>
            </a:r>
          </a:p>
          <a:p>
            <a:pPr lvl="1">
              <a:lnSpc>
                <a:spcPct val="70000"/>
              </a:lnSpc>
            </a:pPr>
            <a:r>
              <a:rPr lang="en-US" sz="2200" dirty="0"/>
              <a:t>Incidence estimates in dynamic populations, especially those that are not fully enumerated at the individual level</a:t>
            </a:r>
          </a:p>
          <a:p>
            <a:pPr lvl="1">
              <a:lnSpc>
                <a:spcPct val="70000"/>
              </a:lnSpc>
            </a:pPr>
            <a:r>
              <a:rPr lang="en-US" sz="2200" dirty="0"/>
              <a:t>Comparison with other populations, both fixed and dynamic </a:t>
            </a:r>
          </a:p>
          <a:p>
            <a:pPr lvl="1">
              <a:lnSpc>
                <a:spcPct val="70000"/>
              </a:lnSpc>
            </a:pPr>
            <a:r>
              <a:rPr lang="en-US" sz="2200" dirty="0"/>
              <a:t>Contexts where exposure status in given persons changes over time</a:t>
            </a:r>
          </a:p>
          <a:p>
            <a:r>
              <a:rPr lang="en-US" sz="2200" b="1" dirty="0"/>
              <a:t>Average incidence rate most meaningful when constant</a:t>
            </a:r>
          </a:p>
          <a:p>
            <a:r>
              <a:rPr lang="en-US" sz="2200" b="1" dirty="0"/>
              <a:t>Instantaneous incidence (hazard) rate</a:t>
            </a:r>
          </a:p>
          <a:p>
            <a:pPr lvl="1">
              <a:lnSpc>
                <a:spcPct val="70000"/>
              </a:lnSpc>
            </a:pPr>
            <a:r>
              <a:rPr lang="en-US" sz="2200" dirty="0"/>
              <a:t>Hazard function – insight into changes in rate over time</a:t>
            </a:r>
          </a:p>
          <a:p>
            <a:pPr lvl="1">
              <a:lnSpc>
                <a:spcPct val="70000"/>
              </a:lnSpc>
            </a:pPr>
            <a:r>
              <a:rPr lang="en-US" sz="2200" dirty="0"/>
              <a:t>Mathematically related to cumulative survival via exponential formula</a:t>
            </a:r>
          </a:p>
          <a:p>
            <a:r>
              <a:rPr lang="en-US" sz="2200" b="1" dirty="0"/>
              <a:t>Just like K-M, all rates assume non-informative censoring</a:t>
            </a:r>
            <a:r>
              <a:rPr lang="en-US" sz="2200" dirty="0"/>
              <a:t> </a:t>
            </a:r>
          </a:p>
          <a:p>
            <a:pPr lvl="1">
              <a:lnSpc>
                <a:spcPct val="70000"/>
              </a:lnSpc>
            </a:pPr>
            <a:endParaRPr lang="en-US" sz="800" dirty="0"/>
          </a:p>
          <a:p>
            <a:pPr>
              <a:lnSpc>
                <a:spcPct val="70000"/>
              </a:lnSpc>
              <a:spcBef>
                <a:spcPct val="40000"/>
              </a:spcBef>
            </a:pPr>
            <a:r>
              <a:rPr lang="en-US" sz="2200" b="1" dirty="0"/>
              <a:t>Competing Events </a:t>
            </a:r>
          </a:p>
          <a:p>
            <a:pPr lvl="1">
              <a:lnSpc>
                <a:spcPct val="90000"/>
              </a:lnSpc>
              <a:spcBef>
                <a:spcPts val="0"/>
              </a:spcBef>
            </a:pPr>
            <a:r>
              <a:rPr lang="en-US" sz="2200" dirty="0"/>
              <a:t>Rates natively accommodate competing events</a:t>
            </a:r>
          </a:p>
          <a:p>
            <a:pPr lvl="1">
              <a:lnSpc>
                <a:spcPct val="90000"/>
              </a:lnSpc>
              <a:spcBef>
                <a:spcPts val="0"/>
              </a:spcBef>
            </a:pPr>
            <a:r>
              <a:rPr lang="en-US" sz="2200" dirty="0"/>
              <a:t>For cumulative incidence when you seek to accommodate  competing events,  use the Aalen-Johansen estimator</a:t>
            </a:r>
          </a:p>
        </p:txBody>
      </p:sp>
    </p:spTree>
    <p:extLst>
      <p:ext uri="{BB962C8B-B14F-4D97-AF65-F5344CB8AC3E}">
        <p14:creationId xmlns:p14="http://schemas.microsoft.com/office/powerpoint/2010/main" val="3068527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a:t>Measures of Disease Occurrence by Study Design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848766145"/>
              </p:ext>
            </p:extLst>
          </p:nvPr>
        </p:nvGraphicFramePr>
        <p:xfrm>
          <a:off x="304799" y="609600"/>
          <a:ext cx="8458201" cy="6019800"/>
        </p:xfrm>
        <a:graphic>
          <a:graphicData uri="http://schemas.openxmlformats.org/drawingml/2006/table">
            <a:tbl>
              <a:tblPr/>
              <a:tblGrid>
                <a:gridCol w="1143001">
                  <a:extLst>
                    <a:ext uri="{9D8B030D-6E8A-4147-A177-3AD203B41FA5}">
                      <a16:colId xmlns:a16="http://schemas.microsoft.com/office/drawing/2014/main" val="20000"/>
                    </a:ext>
                  </a:extLst>
                </a:gridCol>
                <a:gridCol w="2057399">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Study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Prevalence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Cumulative Incidence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Fixed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can be done at any slice</a:t>
                      </a:r>
                      <a:r>
                        <a:rPr lang="en-US" sz="1800" baseline="0" dirty="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ym typeface="Wingdings"/>
                        </a:rPr>
                        <a:t></a:t>
                      </a:r>
                      <a:endParaRPr lang="en-US" sz="1800" dirty="0"/>
                    </a:p>
                    <a:p>
                      <a:pPr algn="ctr"/>
                      <a:r>
                        <a:rPr lang="en-US" dirty="0"/>
                        <a:t>cumulative</a:t>
                      </a:r>
                      <a:r>
                        <a:rPr lang="en-US" baseline="0" dirty="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beware of depletion</a:t>
                      </a:r>
                      <a:r>
                        <a:rPr lang="en-US" sz="1800" baseline="0" dirty="0">
                          <a:sym typeface="Wingdings"/>
                        </a:rPr>
                        <a:t> of susceptibles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Dynamic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can be done at any slice</a:t>
                      </a:r>
                      <a:r>
                        <a:rPr lang="en-US" sz="1800" baseline="0" dirty="0">
                          <a:sym typeface="Wingdings"/>
                        </a:rPr>
                        <a:t> of time</a:t>
                      </a:r>
                      <a:endParaRPr lang="en-US" sz="1800" dirty="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accomplished by turning</a:t>
                      </a:r>
                      <a:r>
                        <a:rPr lang="en-US" sz="1800" baseline="0" dirty="0">
                          <a:sym typeface="Wingdings"/>
                        </a:rPr>
                        <a:t> dynamic cohort into fixed; </a:t>
                      </a:r>
                      <a:r>
                        <a:rPr lang="en-US" sz="1800" dirty="0">
                          <a:sym typeface="Wingdings"/>
                        </a:rPr>
                        <a:t>done by</a:t>
                      </a:r>
                      <a:r>
                        <a:rPr lang="en-US" sz="1800" baseline="0" dirty="0">
                          <a:sym typeface="Wingdings"/>
                        </a:rPr>
                        <a:t> “shifting” </a:t>
                      </a:r>
                      <a:r>
                        <a:rPr lang="en-US" sz="1800" dirty="0">
                          <a:sym typeface="Wingdings"/>
                        </a:rPr>
                        <a:t>everyone </a:t>
                      </a:r>
                      <a:r>
                        <a:rPr lang="en-US" sz="1800" baseline="0" dirty="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time-varying hazard most flexible</a:t>
                      </a:r>
                      <a:r>
                        <a:rPr lang="en-US" sz="1800" baseline="0" dirty="0">
                          <a:sym typeface="Wingdings"/>
                        </a:rPr>
                        <a:t> </a:t>
                      </a:r>
                      <a:r>
                        <a:rPr lang="en-US" sz="1800" dirty="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Cross-sectional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700" dirty="0">
                          <a:sym typeface="Wingdings"/>
                        </a:rPr>
                        <a:t>prevalence</a:t>
                      </a:r>
                      <a:r>
                        <a:rPr lang="en-US" sz="1700" baseline="0" dirty="0">
                          <a:sym typeface="Wingdings"/>
                        </a:rPr>
                        <a:t> is synonymous with cross-sectional study</a:t>
                      </a:r>
                      <a:endParaRPr lang="en-US" sz="17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cannot be estimated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cannot be estimated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Case-control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limited to</a:t>
                      </a:r>
                      <a:r>
                        <a:rPr lang="en-US" sz="1800" baseline="0" dirty="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cannot be estimated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cannot be estimated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185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a:t>Additional Slides</a:t>
            </a:r>
          </a:p>
        </p:txBody>
      </p:sp>
      <p:sp>
        <p:nvSpPr>
          <p:cNvPr id="192514"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14458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a:t>How to report incidence</a:t>
            </a:r>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a:t>Cumulative incidence: always include a time element. </a:t>
            </a:r>
          </a:p>
          <a:p>
            <a:pPr lvl="1"/>
            <a:r>
              <a:rPr lang="en-US" sz="2400" dirty="0"/>
              <a:t>“The cumulative incidence of myocardial infarction among women was 5% (95% confidence interval: 2.3 to 8.6%) after ten years following smoking cessation.”</a:t>
            </a:r>
          </a:p>
          <a:p>
            <a:pPr lvl="1"/>
            <a:r>
              <a:rPr lang="en-US" sz="2400" dirty="0"/>
              <a:t>“We found that 24% (95% CI: 20 to 28%) of children had suffered a bone fracture within two years after starting skateboarding.”</a:t>
            </a:r>
          </a:p>
          <a:p>
            <a:endParaRPr lang="en-US" sz="800" dirty="0"/>
          </a:p>
          <a:p>
            <a:endParaRPr lang="en-US" sz="800" dirty="0"/>
          </a:p>
          <a:p>
            <a:r>
              <a:rPr lang="en-US" sz="2800" dirty="0"/>
              <a:t>Incidence rate: always incorporate person-time  </a:t>
            </a:r>
          </a:p>
          <a:p>
            <a:pPr lvl="1"/>
            <a:r>
              <a:rPr lang="en-US" dirty="0"/>
              <a:t> </a:t>
            </a:r>
            <a:r>
              <a:rPr lang="en-US" sz="2400" dirty="0"/>
              <a:t>“The incidence of HIV infection was 4.3 (95% CI: 2.8 to 6.2) per 100 person-years amongst men who have sex with men in San Francisco during 2005.” </a:t>
            </a:r>
          </a:p>
          <a:p>
            <a:pPr lvl="1"/>
            <a:r>
              <a:rPr lang="en-US" dirty="0"/>
              <a:t>“</a:t>
            </a:r>
            <a:r>
              <a:rPr lang="en-US" sz="2400" dirty="0"/>
              <a:t>There were 140 (95% CI: 118 to 163) new diagnoses of prostate cancer per 100,000 person-years amongst men in London in between 2010 and 2015.”</a:t>
            </a:r>
          </a:p>
        </p:txBody>
      </p:sp>
    </p:spTree>
    <p:extLst>
      <p:ext uri="{BB962C8B-B14F-4D97-AF65-F5344CB8AC3E}">
        <p14:creationId xmlns:p14="http://schemas.microsoft.com/office/powerpoint/2010/main" val="35427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a:bodyPr>
          <a:lstStyle/>
          <a:p>
            <a:pPr>
              <a:spcBef>
                <a:spcPct val="50000"/>
              </a:spcBef>
            </a:pPr>
            <a:r>
              <a:rPr lang="en-US" sz="3400" b="1" dirty="0"/>
              <a:t>Fixed cohort study with individual-level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54" y="933135"/>
            <a:ext cx="6820546" cy="5354083"/>
          </a:xfrm>
          <a:prstGeom prst="rect">
            <a:avLst/>
          </a:prstGeom>
        </p:spPr>
      </p:pic>
      <p:grpSp>
        <p:nvGrpSpPr>
          <p:cNvPr id="5" name="Group 4"/>
          <p:cNvGrpSpPr/>
          <p:nvPr/>
        </p:nvGrpSpPr>
        <p:grpSpPr>
          <a:xfrm>
            <a:off x="7467600" y="1066800"/>
            <a:ext cx="2209800" cy="1143000"/>
            <a:chOff x="7467600" y="748632"/>
            <a:chExt cx="2209800" cy="1143000"/>
          </a:xfrm>
        </p:grpSpPr>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solidFill>
                    <a:srgbClr val="000000"/>
                  </a:solidFill>
                </a:rPr>
                <a:t>E = event</a:t>
              </a:r>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a:solidFill>
                    <a:srgbClr val="000000"/>
                  </a:solidFill>
                </a:rPr>
                <a:t> =  loss to follow-up</a:t>
              </a:r>
            </a:p>
          </p:txBody>
        </p:sp>
      </p:grpSp>
    </p:spTree>
    <p:extLst>
      <p:ext uri="{BB962C8B-B14F-4D97-AF65-F5344CB8AC3E}">
        <p14:creationId xmlns:p14="http://schemas.microsoft.com/office/powerpoint/2010/main" val="3026488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a:t>Proposing incidence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a:t>Cumulative incidence:  rarely wise to state 1 time point because, in fact, you will examine all time prior to it.</a:t>
            </a:r>
          </a:p>
          <a:p>
            <a:pPr lvl="1"/>
            <a:r>
              <a:rPr lang="en-US" sz="2600" dirty="0"/>
              <a:t>“We will estimate the cumulative incidence of asthma, for up to 10 years, following occupational exposure to pesticides in Lake county.”</a:t>
            </a:r>
          </a:p>
          <a:p>
            <a:pPr lvl="1"/>
            <a:endParaRPr lang="en-US" sz="400" dirty="0"/>
          </a:p>
          <a:p>
            <a:endParaRPr lang="en-US" sz="500" dirty="0"/>
          </a:p>
          <a:p>
            <a:r>
              <a:rPr lang="en-US" sz="3000" dirty="0"/>
              <a:t>Incidence rate:  be clear about the calendar period (if a dynamic cohort) or observation time (if a fixed cohort)</a:t>
            </a:r>
          </a:p>
          <a:p>
            <a:pPr marL="628650" lvl="1" indent="-228600"/>
            <a:r>
              <a:rPr lang="en-US" sz="2600" dirty="0"/>
              <a:t>“We will determine the rate of death by heroin overdose among commercial sex workers in Rome from 2010 to 2018”.</a:t>
            </a:r>
          </a:p>
          <a:p>
            <a:pPr marL="628650" lvl="1" indent="-228600"/>
            <a:r>
              <a:rPr lang="en-US" sz="2600" dirty="0"/>
              <a:t>“We will estimate the rate of T cell leukemia amongst participants during the first 10 years of the original Framingham cohort.”   </a:t>
            </a:r>
            <a:endParaRPr lang="en-US" dirty="0"/>
          </a:p>
        </p:txBody>
      </p:sp>
    </p:spTree>
    <p:extLst>
      <p:ext uri="{BB962C8B-B14F-4D97-AF65-F5344CB8AC3E}">
        <p14:creationId xmlns:p14="http://schemas.microsoft.com/office/powerpoint/2010/main" val="6987825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a:t>“Waiting time” to an event is reciprocal of the incidence rate (1/rate)</a:t>
            </a:r>
          </a:p>
          <a:p>
            <a:pPr lvl="1"/>
            <a:r>
              <a:rPr lang="en-US" dirty="0"/>
              <a:t>e.g., if rate 20 per 100 person-years, reciprocal is                		1   </a:t>
            </a:r>
            <a:r>
              <a:rPr lang="en-US" u="sng" dirty="0"/>
              <a:t>       </a:t>
            </a:r>
          </a:p>
          <a:p>
            <a:pPr lvl="1">
              <a:buFontTx/>
              <a:buNone/>
            </a:pPr>
            <a:r>
              <a:rPr lang="en-US" dirty="0"/>
              <a:t>    (20/100 person-years)       = 5.0 person-year</a:t>
            </a:r>
          </a:p>
          <a:p>
            <a:pPr>
              <a:buFontTx/>
              <a:buNone/>
            </a:pPr>
            <a:endParaRPr lang="en-US" sz="2000" dirty="0"/>
          </a:p>
          <a:p>
            <a:r>
              <a:rPr lang="en-US" dirty="0"/>
              <a:t>Average waiting time between events is 5.0 person-year.  Or, on average, an individual will develop event every 5 years.</a:t>
            </a:r>
          </a:p>
          <a:p>
            <a:pPr>
              <a:buFontTx/>
              <a:buNone/>
            </a:pPr>
            <a:endParaRPr lang="en-US" sz="1100" dirty="0"/>
          </a:p>
          <a:p>
            <a:r>
              <a:rPr lang="en-US" dirty="0"/>
              <a:t>Average life expectancy is waiting time for outcome of all-causes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15271058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a:t>Direct and Indirect Standardization</a:t>
            </a:r>
          </a:p>
        </p:txBody>
      </p:sp>
      <p:sp>
        <p:nvSpPr>
          <p:cNvPr id="3" name="Content Placeholder 2"/>
          <p:cNvSpPr>
            <a:spLocks noGrp="1"/>
          </p:cNvSpPr>
          <p:nvPr>
            <p:ph idx="1"/>
          </p:nvPr>
        </p:nvSpPr>
        <p:spPr>
          <a:xfrm>
            <a:off x="152400" y="685800"/>
            <a:ext cx="8686800" cy="4114800"/>
          </a:xfrm>
        </p:spPr>
        <p:txBody>
          <a:bodyPr/>
          <a:lstStyle/>
          <a:p>
            <a:r>
              <a:rPr lang="en-US" sz="2600" dirty="0"/>
              <a:t>Purpose is to make two or more populations comparable in terms of distribution of one or more factors (typically confounding factors or nuisance indirect effects)</a:t>
            </a:r>
          </a:p>
          <a:p>
            <a:pPr lvl="1">
              <a:spcBef>
                <a:spcPts val="0"/>
              </a:spcBef>
            </a:pPr>
            <a:r>
              <a:rPr lang="en-US" sz="2400" dirty="0"/>
              <a:t>We wish to “standardize” (i.e., make uniform) the distribution of 1 or more of these factors across populations</a:t>
            </a:r>
          </a:p>
          <a:p>
            <a:pPr lvl="1">
              <a:spcBef>
                <a:spcPts val="0"/>
              </a:spcBef>
            </a:pPr>
            <a:r>
              <a:rPr lang="en-US" sz="2400" dirty="0"/>
              <a:t>e.g., Age standardization is a very common goal</a:t>
            </a:r>
          </a:p>
          <a:p>
            <a:r>
              <a:rPr lang="en-US" sz="2600" u="sng" dirty="0"/>
              <a:t>Direct</a:t>
            </a:r>
            <a:r>
              <a:rPr lang="en-US" sz="2600" dirty="0"/>
              <a:t> standardization applies age stratum-specific incidence rates of the study population(s) of interest to the age structure of a reference external population.  </a:t>
            </a:r>
          </a:p>
          <a:p>
            <a:pPr lvl="1">
              <a:spcBef>
                <a:spcPts val="0"/>
              </a:spcBef>
            </a:pPr>
            <a:r>
              <a:rPr lang="en-US" sz="2400" dirty="0"/>
              <a:t>Akin to weighting age-specific incidences in study populations by age distribution in external population</a:t>
            </a:r>
          </a:p>
          <a:p>
            <a:pPr lvl="1">
              <a:spcBef>
                <a:spcPts val="0"/>
              </a:spcBef>
            </a:pPr>
            <a:r>
              <a:rPr lang="en-US" sz="2400" dirty="0"/>
              <a:t>Useful for comparing more than 2 populations</a:t>
            </a:r>
            <a:endParaRPr lang="en-US" dirty="0"/>
          </a:p>
          <a:p>
            <a:r>
              <a:rPr lang="en-US" sz="2600" u="sng" dirty="0"/>
              <a:t>Indirect</a:t>
            </a:r>
            <a:r>
              <a:rPr lang="en-US" sz="2600" dirty="0"/>
              <a:t> standardization applies rate experience of reference population to age structure of study population</a:t>
            </a:r>
          </a:p>
          <a:p>
            <a:pPr lvl="1"/>
            <a:r>
              <a:rPr lang="en-US" sz="2400" dirty="0"/>
              <a:t>Then compares observed to expected number of events </a:t>
            </a:r>
          </a:p>
          <a:p>
            <a:endParaRPr lang="en-US" dirty="0"/>
          </a:p>
          <a:p>
            <a:endParaRPr lang="en-US" dirty="0"/>
          </a:p>
          <a:p>
            <a:endParaRPr lang="en-US" dirty="0"/>
          </a:p>
        </p:txBody>
      </p:sp>
    </p:spTree>
    <p:extLst>
      <p:ext uri="{BB962C8B-B14F-4D97-AF65-F5344CB8AC3E}">
        <p14:creationId xmlns:p14="http://schemas.microsoft.com/office/powerpoint/2010/main" val="16433362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solidFill>
                <a:srgbClr val="000000"/>
              </a:solidFill>
            </a:endParaRPr>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a:solidFill>
                  <a:srgbClr val="000000"/>
                </a:solidFill>
              </a:rPr>
              <a:t>55062/total 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solidFill>
                <a:srgbClr val="000000"/>
              </a:solidFill>
            </a:endParaRPr>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a:solidFill>
                  <a:srgbClr val="000000"/>
                </a:solidFill>
              </a:rPr>
              <a:t>External “standard” population</a:t>
            </a:r>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538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High and low constant</a:t>
            </a:r>
            <a:r>
              <a:rPr lang="en-US" sz="4000" b="1" i="1" dirty="0"/>
              <a:t> </a:t>
            </a:r>
            <a:r>
              <a:rPr lang="en-US" sz="4000" b="1" dirty="0"/>
              <a:t>incidence rates and cumulative incidence</a:t>
            </a:r>
          </a:p>
        </p:txBody>
      </p:sp>
      <p:sp>
        <p:nvSpPr>
          <p:cNvPr id="2" name="Content Placeholder 1"/>
          <p:cNvSpPr>
            <a:spLocks noGrp="1"/>
          </p:cNvSpPr>
          <p:nvPr>
            <p:ph idx="1"/>
          </p:nvPr>
        </p:nvSpPr>
        <p:spPr>
          <a:xfrm>
            <a:off x="228600" y="1600200"/>
            <a:ext cx="8763000" cy="4114800"/>
          </a:xfrm>
        </p:spPr>
        <p:txBody>
          <a:bodyPr/>
          <a:lstStyle/>
          <a:p>
            <a:r>
              <a:rPr lang="en-US" dirty="0"/>
              <a:t>The relationship between constant incidence rate and cumulative incidence is exponential</a:t>
            </a:r>
          </a:p>
          <a:p>
            <a:endParaRPr lang="en-US" sz="1200" dirty="0"/>
          </a:p>
          <a:p>
            <a:r>
              <a:rPr lang="en-US" dirty="0"/>
              <a:t>When rates are low, the exponential formula converges to simple multiplication: cumulative incidence ~ rate x follow-up time.  </a:t>
            </a:r>
          </a:p>
          <a:p>
            <a:endParaRPr lang="en-US" sz="1200" dirty="0"/>
          </a:p>
          <a:p>
            <a:r>
              <a:rPr lang="en-US" dirty="0"/>
              <a:t>However, when rates are higher, as illustrated in the 3rd row in the next slide, this falls apart. </a:t>
            </a:r>
          </a:p>
        </p:txBody>
      </p:sp>
    </p:spTree>
    <p:extLst>
      <p:ext uri="{BB962C8B-B14F-4D97-AF65-F5344CB8AC3E}">
        <p14:creationId xmlns:p14="http://schemas.microsoft.com/office/powerpoint/2010/main" val="28347376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a:t>Effect of high and low </a:t>
            </a:r>
            <a:r>
              <a:rPr lang="en-US" sz="3600" b="1" i="1" dirty="0"/>
              <a:t>constant </a:t>
            </a:r>
            <a:r>
              <a:rPr lang="en-US" sz="3600" b="1" dirty="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2163997174"/>
              </p:ext>
            </p:extLst>
          </p:nvPr>
        </p:nvGraphicFramePr>
        <p:xfrm>
          <a:off x="685800" y="1901952"/>
          <a:ext cx="7772400" cy="4191000"/>
        </p:xfrm>
        <a:graphic>
          <a:graphicData uri="http://schemas.openxmlformats.org/drawingml/2006/table">
            <a:tbl>
              <a:tblPr/>
              <a:tblGrid>
                <a:gridCol w="1752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17638">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Inc. Rate (per pers-yr)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0.0198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0.0488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0.1813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0.3935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0.7135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0.9933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12512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a:t>Competing Events</a:t>
            </a:r>
            <a:endParaRPr lang="en-US" sz="2400" b="1" dirty="0"/>
          </a:p>
        </p:txBody>
      </p:sp>
      <p:sp>
        <p:nvSpPr>
          <p:cNvPr id="195586" name="Rectangle 3"/>
          <p:cNvSpPr>
            <a:spLocks noGrp="1" noChangeArrowheads="1"/>
          </p:cNvSpPr>
          <p:nvPr>
            <p:ph type="body" idx="1"/>
          </p:nvPr>
        </p:nvSpPr>
        <p:spPr>
          <a:xfrm>
            <a:off x="76200" y="762000"/>
            <a:ext cx="8915400" cy="4525963"/>
          </a:xfrm>
        </p:spPr>
        <p:txBody>
          <a:bodyPr/>
          <a:lstStyle/>
          <a:p>
            <a:r>
              <a:rPr lang="en-US" sz="2400" dirty="0"/>
              <a:t>Definition:  In a study of incidence of some event of interest, a “competing event” (aka “competing risk”, “competing risk event”):</a:t>
            </a:r>
          </a:p>
          <a:p>
            <a:pPr lvl="1"/>
            <a:r>
              <a:rPr lang="en-US" sz="2300" dirty="0"/>
              <a:t>precludes the occurrence of the event of interest (e.g., death precludes all outcomes)</a:t>
            </a:r>
          </a:p>
          <a:p>
            <a:pPr lvl="1">
              <a:buFontTx/>
              <a:buNone/>
            </a:pPr>
            <a:r>
              <a:rPr lang="en-US" sz="1800" dirty="0"/>
              <a:t>or</a:t>
            </a:r>
          </a:p>
          <a:p>
            <a:pPr lvl="1"/>
            <a:r>
              <a:rPr lang="en-US" sz="2300" dirty="0"/>
              <a:t>substantially impacts incidence of event of interest (e.g., prophylactic ovary removal in study of ovarian cancer)</a:t>
            </a:r>
          </a:p>
          <a:p>
            <a:pPr lvl="1"/>
            <a:endParaRPr lang="en-US" sz="500" dirty="0"/>
          </a:p>
          <a:p>
            <a:r>
              <a:rPr lang="en-US" sz="2400" dirty="0"/>
              <a:t>Such an event is called “Competing” because it occurs prior to event of interest and precludes it from occurring </a:t>
            </a:r>
            <a:endParaRPr lang="en-US" sz="800" dirty="0"/>
          </a:p>
          <a:p>
            <a:r>
              <a:rPr lang="en-US" sz="2400" dirty="0"/>
              <a:t>Two flavors:	</a:t>
            </a:r>
          </a:p>
          <a:p>
            <a:pPr lvl="1"/>
            <a:r>
              <a:rPr lang="en-US" sz="2300" dirty="0"/>
              <a:t>Independent:  Occurs independent of event of interest (e.g., accidental deaths in study of brain cancer incidence)</a:t>
            </a:r>
          </a:p>
          <a:p>
            <a:pPr lvl="1"/>
            <a:r>
              <a:rPr lang="en-US" sz="2300" dirty="0"/>
              <a:t>Non-independent:  Related to event of interest (i.e., occurrence influenced by factors which influence event of interest; e.g., death from emphysema in study of lung cancer incidence)</a:t>
            </a:r>
          </a:p>
          <a:p>
            <a:pPr lvl="1">
              <a:buFontTx/>
              <a:buNone/>
            </a:pPr>
            <a:endParaRPr lang="en-US" sz="2300" dirty="0"/>
          </a:p>
          <a:p>
            <a:pPr lvl="1"/>
            <a:endParaRPr lang="en-US" dirty="0"/>
          </a:p>
        </p:txBody>
      </p:sp>
    </p:spTree>
    <p:extLst>
      <p:ext uri="{BB962C8B-B14F-4D97-AF65-F5344CB8AC3E}">
        <p14:creationId xmlns:p14="http://schemas.microsoft.com/office/powerpoint/2010/main" val="395716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p>
          <a:p>
            <a:pPr algn="ctr" eaLnBrk="0" hangingPunct="0"/>
            <a:r>
              <a:rPr lang="en-US" sz="2800" b="1" dirty="0">
                <a:solidFill>
                  <a:schemeClr val="tx2"/>
                </a:solidFill>
              </a:rPr>
              <a:t>Obtaining 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extLst>
                    <a:ext uri="{9D8B030D-6E8A-4147-A177-3AD203B41FA5}">
                      <a16:colId xmlns:a16="http://schemas.microsoft.com/office/drawing/2014/main" val="20000"/>
                    </a:ext>
                  </a:extLst>
                </a:gridCol>
                <a:gridCol w="1630018">
                  <a:extLst>
                    <a:ext uri="{9D8B030D-6E8A-4147-A177-3AD203B41FA5}">
                      <a16:colId xmlns:a16="http://schemas.microsoft.com/office/drawing/2014/main" val="20001"/>
                    </a:ext>
                  </a:extLst>
                </a:gridCol>
              </a:tblGrid>
              <a:tr h="692444">
                <a:tc>
                  <a:txBody>
                    <a:bodyPr/>
                    <a:lstStyle/>
                    <a:p>
                      <a:pPr algn="ctr"/>
                      <a:r>
                        <a:rPr lang="en-US" dirty="0"/>
                        <a:t>Person Number</a:t>
                      </a:r>
                    </a:p>
                  </a:txBody>
                  <a:tcPr/>
                </a:tc>
                <a:tc>
                  <a:txBody>
                    <a:bodyPr/>
                    <a:lstStyle/>
                    <a:p>
                      <a:pPr algn="ctr"/>
                      <a:r>
                        <a:rPr lang="en-US" dirty="0"/>
                        <a:t>Months of follow-up</a:t>
                      </a:r>
                    </a:p>
                  </a:txBody>
                  <a:tcPr/>
                </a:tc>
                <a:extLst>
                  <a:ext uri="{0D108BD9-81ED-4DB2-BD59-A6C34878D82A}">
                    <a16:rowId xmlns:a16="http://schemas.microsoft.com/office/drawing/2014/main" val="10000"/>
                  </a:ext>
                </a:extLst>
              </a:tr>
              <a:tr h="401178">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1"/>
                  </a:ext>
                </a:extLst>
              </a:tr>
              <a:tr h="401178">
                <a:tc>
                  <a:txBody>
                    <a:bodyPr/>
                    <a:lstStyle/>
                    <a:p>
                      <a:pPr algn="ctr"/>
                      <a:r>
                        <a:rPr lang="en-US" dirty="0"/>
                        <a:t>2</a:t>
                      </a:r>
                    </a:p>
                  </a:txBody>
                  <a:tcPr/>
                </a:tc>
                <a:tc>
                  <a:txBody>
                    <a:bodyPr/>
                    <a:lstStyle/>
                    <a:p>
                      <a:pPr algn="ctr"/>
                      <a:r>
                        <a:rPr lang="en-US" dirty="0"/>
                        <a:t>17</a:t>
                      </a:r>
                    </a:p>
                  </a:txBody>
                  <a:tcPr/>
                </a:tc>
                <a:extLst>
                  <a:ext uri="{0D108BD9-81ED-4DB2-BD59-A6C34878D82A}">
                    <a16:rowId xmlns:a16="http://schemas.microsoft.com/office/drawing/2014/main" val="10002"/>
                  </a:ext>
                </a:extLst>
              </a:tr>
              <a:tr h="401178">
                <a:tc>
                  <a:txBody>
                    <a:bodyPr/>
                    <a:lstStyle/>
                    <a:p>
                      <a:pPr algn="ctr"/>
                      <a:r>
                        <a:rPr lang="en-US" dirty="0"/>
                        <a:t>3</a:t>
                      </a:r>
                    </a:p>
                  </a:txBody>
                  <a:tcPr/>
                </a:tc>
                <a:tc>
                  <a:txBody>
                    <a:bodyPr/>
                    <a:lstStyle/>
                    <a:p>
                      <a:pPr algn="ctr"/>
                      <a:r>
                        <a:rPr lang="en-US" dirty="0"/>
                        <a:t>20</a:t>
                      </a:r>
                    </a:p>
                  </a:txBody>
                  <a:tcPr/>
                </a:tc>
                <a:extLst>
                  <a:ext uri="{0D108BD9-81ED-4DB2-BD59-A6C34878D82A}">
                    <a16:rowId xmlns:a16="http://schemas.microsoft.com/office/drawing/2014/main" val="10003"/>
                  </a:ext>
                </a:extLst>
              </a:tr>
              <a:tr h="401178">
                <a:tc>
                  <a:txBody>
                    <a:bodyPr/>
                    <a:lstStyle/>
                    <a:p>
                      <a:pPr algn="ctr"/>
                      <a:r>
                        <a:rPr lang="en-US" dirty="0"/>
                        <a:t>4</a:t>
                      </a:r>
                    </a:p>
                  </a:txBody>
                  <a:tcPr/>
                </a:tc>
                <a:tc>
                  <a:txBody>
                    <a:bodyPr/>
                    <a:lstStyle/>
                    <a:p>
                      <a:pPr algn="ctr"/>
                      <a:r>
                        <a:rPr lang="en-US" dirty="0"/>
                        <a:t>9</a:t>
                      </a:r>
                    </a:p>
                  </a:txBody>
                  <a:tcPr/>
                </a:tc>
                <a:extLst>
                  <a:ext uri="{0D108BD9-81ED-4DB2-BD59-A6C34878D82A}">
                    <a16:rowId xmlns:a16="http://schemas.microsoft.com/office/drawing/2014/main" val="10004"/>
                  </a:ext>
                </a:extLst>
              </a:tr>
              <a:tr h="401178">
                <a:tc>
                  <a:txBody>
                    <a:bodyPr/>
                    <a:lstStyle/>
                    <a:p>
                      <a:pPr algn="ctr"/>
                      <a:r>
                        <a:rPr lang="en-US" dirty="0"/>
                        <a:t>5</a:t>
                      </a:r>
                    </a:p>
                  </a:txBody>
                  <a:tcPr/>
                </a:tc>
                <a:tc>
                  <a:txBody>
                    <a:bodyPr/>
                    <a:lstStyle/>
                    <a:p>
                      <a:pPr algn="ctr"/>
                      <a:r>
                        <a:rPr lang="en-US" dirty="0"/>
                        <a:t>24</a:t>
                      </a:r>
                    </a:p>
                  </a:txBody>
                  <a:tcPr/>
                </a:tc>
                <a:extLst>
                  <a:ext uri="{0D108BD9-81ED-4DB2-BD59-A6C34878D82A}">
                    <a16:rowId xmlns:a16="http://schemas.microsoft.com/office/drawing/2014/main" val="10005"/>
                  </a:ext>
                </a:extLst>
              </a:tr>
              <a:tr h="401178">
                <a:tc>
                  <a:txBody>
                    <a:bodyPr/>
                    <a:lstStyle/>
                    <a:p>
                      <a:pPr algn="ctr"/>
                      <a:r>
                        <a:rPr lang="en-US" dirty="0"/>
                        <a:t>6</a:t>
                      </a:r>
                    </a:p>
                  </a:txBody>
                  <a:tcPr/>
                </a:tc>
                <a:tc>
                  <a:txBody>
                    <a:bodyPr/>
                    <a:lstStyle/>
                    <a:p>
                      <a:pPr algn="ctr"/>
                      <a:r>
                        <a:rPr lang="en-US" dirty="0"/>
                        <a:t>16</a:t>
                      </a:r>
                    </a:p>
                  </a:txBody>
                  <a:tcPr/>
                </a:tc>
                <a:extLst>
                  <a:ext uri="{0D108BD9-81ED-4DB2-BD59-A6C34878D82A}">
                    <a16:rowId xmlns:a16="http://schemas.microsoft.com/office/drawing/2014/main" val="10006"/>
                  </a:ext>
                </a:extLst>
              </a:tr>
              <a:tr h="401178">
                <a:tc>
                  <a:txBody>
                    <a:bodyPr/>
                    <a:lstStyle/>
                    <a:p>
                      <a:pPr algn="ctr"/>
                      <a:r>
                        <a:rPr lang="en-US" dirty="0"/>
                        <a:t>7</a:t>
                      </a:r>
                    </a:p>
                  </a:txBody>
                  <a:tcPr/>
                </a:tc>
                <a:tc>
                  <a:txBody>
                    <a:bodyPr/>
                    <a:lstStyle/>
                    <a:p>
                      <a:pPr algn="ctr"/>
                      <a:r>
                        <a:rPr lang="en-US" dirty="0"/>
                        <a:t>2</a:t>
                      </a:r>
                    </a:p>
                  </a:txBody>
                  <a:tcPr/>
                </a:tc>
                <a:extLst>
                  <a:ext uri="{0D108BD9-81ED-4DB2-BD59-A6C34878D82A}">
                    <a16:rowId xmlns:a16="http://schemas.microsoft.com/office/drawing/2014/main" val="10007"/>
                  </a:ext>
                </a:extLst>
              </a:tr>
              <a:tr h="401178">
                <a:tc>
                  <a:txBody>
                    <a:bodyPr/>
                    <a:lstStyle/>
                    <a:p>
                      <a:pPr algn="ctr"/>
                      <a:r>
                        <a:rPr lang="en-US" dirty="0"/>
                        <a:t>8</a:t>
                      </a:r>
                    </a:p>
                  </a:txBody>
                  <a:tcPr/>
                </a:tc>
                <a:tc>
                  <a:txBody>
                    <a:bodyPr/>
                    <a:lstStyle/>
                    <a:p>
                      <a:pPr algn="ctr"/>
                      <a:r>
                        <a:rPr lang="en-US" dirty="0"/>
                        <a:t>13</a:t>
                      </a:r>
                    </a:p>
                  </a:txBody>
                  <a:tcPr/>
                </a:tc>
                <a:extLst>
                  <a:ext uri="{0D108BD9-81ED-4DB2-BD59-A6C34878D82A}">
                    <a16:rowId xmlns:a16="http://schemas.microsoft.com/office/drawing/2014/main" val="10008"/>
                  </a:ext>
                </a:extLst>
              </a:tr>
              <a:tr h="401178">
                <a:tc>
                  <a:txBody>
                    <a:bodyPr/>
                    <a:lstStyle/>
                    <a:p>
                      <a:pPr algn="ctr"/>
                      <a:r>
                        <a:rPr lang="en-US" dirty="0"/>
                        <a:t>9</a:t>
                      </a:r>
                    </a:p>
                  </a:txBody>
                  <a:tcPr/>
                </a:tc>
                <a:tc>
                  <a:txBody>
                    <a:bodyPr/>
                    <a:lstStyle/>
                    <a:p>
                      <a:pPr algn="ctr"/>
                      <a:r>
                        <a:rPr lang="en-US" dirty="0"/>
                        <a:t>10</a:t>
                      </a:r>
                    </a:p>
                  </a:txBody>
                  <a:tcPr/>
                </a:tc>
                <a:extLst>
                  <a:ext uri="{0D108BD9-81ED-4DB2-BD59-A6C34878D82A}">
                    <a16:rowId xmlns:a16="http://schemas.microsoft.com/office/drawing/2014/main" val="10009"/>
                  </a:ext>
                </a:extLst>
              </a:tr>
              <a:tr h="401178">
                <a:tc>
                  <a:txBody>
                    <a:bodyPr/>
                    <a:lstStyle/>
                    <a:p>
                      <a:pPr algn="ctr"/>
                      <a:r>
                        <a:rPr lang="en-US" dirty="0"/>
                        <a:t>10</a:t>
                      </a:r>
                    </a:p>
                  </a:txBody>
                  <a:tcPr/>
                </a:tc>
                <a:tc>
                  <a:txBody>
                    <a:bodyPr/>
                    <a:lstStyle/>
                    <a:p>
                      <a:pPr algn="ctr"/>
                      <a:r>
                        <a:rPr lang="en-US" dirty="0"/>
                        <a:t>3</a:t>
                      </a:r>
                    </a:p>
                  </a:txBody>
                  <a:tcPr/>
                </a:tc>
                <a:extLst>
                  <a:ext uri="{0D108BD9-81ED-4DB2-BD59-A6C34878D82A}">
                    <a16:rowId xmlns:a16="http://schemas.microsoft.com/office/drawing/2014/main" val="10010"/>
                  </a:ext>
                </a:extLst>
              </a:tr>
              <a:tr h="401178">
                <a:tc>
                  <a:txBody>
                    <a:bodyPr/>
                    <a:lstStyle/>
                    <a:p>
                      <a:pPr algn="ctr"/>
                      <a:r>
                        <a:rPr lang="en-US" dirty="0"/>
                        <a:t>Total</a:t>
                      </a:r>
                    </a:p>
                  </a:txBody>
                  <a:tcPr/>
                </a:tc>
                <a:tc>
                  <a:txBody>
                    <a:bodyPr/>
                    <a:lstStyle/>
                    <a:p>
                      <a:pPr algn="ctr"/>
                      <a:r>
                        <a:rPr lang="en-US" dirty="0"/>
                        <a:t>115 person-months</a:t>
                      </a:r>
                    </a:p>
                  </a:txBody>
                  <a:tcPr/>
                </a:tc>
                <a:extLst>
                  <a:ext uri="{0D108BD9-81ED-4DB2-BD59-A6C34878D82A}">
                    <a16:rowId xmlns:a16="http://schemas.microsoft.com/office/drawing/2014/main" val="10011"/>
                  </a:ext>
                </a:extLst>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a:t>Incidence rate = E/”NT”</a:t>
            </a:r>
          </a:p>
          <a:p>
            <a:pPr eaLnBrk="0" hangingPunct="0"/>
            <a:endParaRPr lang="en-US" sz="800" dirty="0"/>
          </a:p>
          <a:p>
            <a:pPr eaLnBrk="0" hangingPunct="0"/>
            <a:r>
              <a:rPr lang="en-US" dirty="0"/>
              <a:t>E= 6 deaths (events)</a:t>
            </a:r>
          </a:p>
          <a:p>
            <a:pPr eaLnBrk="0" hangingPunct="0"/>
            <a:r>
              <a:rPr lang="en-US" dirty="0"/>
              <a:t>“NT” = 115 person-months</a:t>
            </a:r>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t>Why “person-time” instead of just “time”?  </a:t>
            </a:r>
          </a:p>
          <a:p>
            <a:pPr eaLnBrk="0" hangingPunct="0"/>
            <a:endParaRPr lang="en-US" sz="800" dirty="0"/>
          </a:p>
          <a:p>
            <a:pPr eaLnBrk="0" hangingPunct="0"/>
            <a:r>
              <a:rPr lang="en-US" dirty="0"/>
              <a:t>To  distinguish it from more common meaning of time – a continuous duration, e.g., 115 months in a 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6059" y="2301376"/>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39093" y="1084401"/>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90225"/>
            <a:ext cx="457200" cy="669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010400" y="6096000"/>
            <a:ext cx="1447800"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a:t>Dynamic Cohort Study</a:t>
            </a:r>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67200" y="1047186"/>
            <a:ext cx="1351143" cy="7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61187" y="1123622"/>
            <a:ext cx="1644785" cy="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1047186"/>
            <a:ext cx="0" cy="79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209800" y="838200"/>
            <a:ext cx="533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683579" y="1205616"/>
            <a:ext cx="1847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4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57200" y="76200"/>
            <a:ext cx="8305800" cy="1323439"/>
          </a:xfrm>
          <a:prstGeom prst="rect">
            <a:avLst/>
          </a:prstGeom>
          <a:noFill/>
        </p:spPr>
        <p:txBody>
          <a:bodyPr wrap="square" rtlCol="0">
            <a:spAutoFit/>
          </a:bodyPr>
          <a:lstStyle/>
          <a:p>
            <a:pPr algn="ctr"/>
            <a:r>
              <a:rPr lang="en-US" sz="3200" b="1" dirty="0"/>
              <a:t>Example: Incidence Rate in a Dynamic Cohort </a:t>
            </a:r>
          </a:p>
          <a:p>
            <a:pPr algn="ctr"/>
            <a:r>
              <a:rPr lang="en-US" sz="3200" b="1" dirty="0"/>
              <a:t>Individual-level follow-up data available</a:t>
            </a:r>
          </a:p>
          <a:p>
            <a:pPr algn="ct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812024039"/>
              </p:ext>
            </p:extLst>
          </p:nvPr>
        </p:nvGraphicFramePr>
        <p:xfrm>
          <a:off x="311533" y="1219200"/>
          <a:ext cx="7994267" cy="1425741"/>
        </p:xfrm>
        <a:graphic>
          <a:graphicData uri="http://schemas.openxmlformats.org/drawingml/2006/table">
            <a:tbl>
              <a:tblPr firstRow="1" bandRow="1">
                <a:tableStyleId>{2D5ABB26-0587-4C30-8999-92F81FD0307C}</a:tableStyleId>
              </a:tblPr>
              <a:tblGrid>
                <a:gridCol w="5555867">
                  <a:extLst>
                    <a:ext uri="{9D8B030D-6E8A-4147-A177-3AD203B41FA5}">
                      <a16:colId xmlns:a16="http://schemas.microsoft.com/office/drawing/2014/main" val="20000"/>
                    </a:ext>
                  </a:extLst>
                </a:gridCol>
                <a:gridCol w="2438400">
                  <a:extLst>
                    <a:ext uri="{9D8B030D-6E8A-4147-A177-3AD203B41FA5}">
                      <a16:colId xmlns:a16="http://schemas.microsoft.com/office/drawing/2014/main" val="20002"/>
                    </a:ext>
                  </a:extLst>
                </a:gridCol>
              </a:tblGrid>
              <a:tr h="457200">
                <a:tc>
                  <a:txBody>
                    <a:bodyPr/>
                    <a:lstStyle/>
                    <a:p>
                      <a:r>
                        <a:rPr lang="en-US" sz="2200" dirty="0"/>
                        <a:t>Person-years</a:t>
                      </a:r>
                    </a:p>
                  </a:txBody>
                  <a:tcPr/>
                </a:tc>
                <a:tc>
                  <a:txBody>
                    <a:bodyPr/>
                    <a:lstStyle/>
                    <a:p>
                      <a:pPr algn="ctr"/>
                      <a:r>
                        <a:rPr lang="en-US" sz="2200" dirty="0"/>
                        <a:t>10,100,000</a:t>
                      </a:r>
                    </a:p>
                  </a:txBody>
                  <a:tcPr/>
                </a:tc>
                <a:extLst>
                  <a:ext uri="{0D108BD9-81ED-4DB2-BD59-A6C34878D82A}">
                    <a16:rowId xmlns:a16="http://schemas.microsoft.com/office/drawing/2014/main" val="10002"/>
                  </a:ext>
                </a:extLst>
              </a:tr>
              <a:tr h="439153">
                <a:tc>
                  <a:txBody>
                    <a:bodyPr/>
                    <a:lstStyle/>
                    <a:p>
                      <a:r>
                        <a:rPr lang="en-US" sz="2200" dirty="0"/>
                        <a:t>New</a:t>
                      </a:r>
                      <a:r>
                        <a:rPr lang="en-US" sz="2200" baseline="0" dirty="0"/>
                        <a:t> </a:t>
                      </a:r>
                      <a:r>
                        <a:rPr lang="en-US" sz="2200" dirty="0"/>
                        <a:t>hip</a:t>
                      </a:r>
                      <a:r>
                        <a:rPr lang="en-US" sz="2200" baseline="0" dirty="0"/>
                        <a:t> fractures</a:t>
                      </a:r>
                      <a:endParaRPr lang="en-US" sz="2200" dirty="0"/>
                    </a:p>
                  </a:txBody>
                  <a:tcPr/>
                </a:tc>
                <a:tc>
                  <a:txBody>
                    <a:bodyPr/>
                    <a:lstStyle/>
                    <a:p>
                      <a:pPr algn="ctr"/>
                      <a:r>
                        <a:rPr lang="en-US" sz="2200" dirty="0"/>
                        <a:t>19,614</a:t>
                      </a:r>
                    </a:p>
                  </a:txBody>
                  <a:tcPr/>
                </a:tc>
                <a:extLst>
                  <a:ext uri="{0D108BD9-81ED-4DB2-BD59-A6C34878D82A}">
                    <a16:rowId xmlns:a16="http://schemas.microsoft.com/office/drawing/2014/main" val="10003"/>
                  </a:ext>
                </a:extLst>
              </a:tr>
              <a:tr h="529388">
                <a:tc>
                  <a:txBody>
                    <a:bodyPr/>
                    <a:lstStyle/>
                    <a:p>
                      <a:r>
                        <a:rPr lang="en-US" sz="2200" dirty="0"/>
                        <a:t>Average incidence rate (per 1,000 person-years)</a:t>
                      </a:r>
                    </a:p>
                  </a:txBody>
                  <a:tcPr/>
                </a:tc>
                <a:tc>
                  <a:txBody>
                    <a:bodyPr/>
                    <a:lstStyle/>
                    <a:p>
                      <a:pPr algn="ctr"/>
                      <a:r>
                        <a:rPr lang="en-US" sz="2200" dirty="0"/>
                        <a:t>1.9</a:t>
                      </a: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3962400" y="6381690"/>
            <a:ext cx="5059910" cy="400110"/>
          </a:xfrm>
          <a:prstGeom prst="rect">
            <a:avLst/>
          </a:prstGeom>
          <a:noFill/>
        </p:spPr>
        <p:txBody>
          <a:bodyPr wrap="square" rtlCol="0">
            <a:spAutoFit/>
          </a:bodyPr>
          <a:lstStyle/>
          <a:p>
            <a:pPr algn="r"/>
            <a:r>
              <a:rPr lang="en-US" sz="2000" dirty="0"/>
              <a:t>Adams et al. </a:t>
            </a:r>
            <a:r>
              <a:rPr lang="en-US" sz="2000" i="1" dirty="0"/>
              <a:t>Osteoporos Int  </a:t>
            </a:r>
            <a:r>
              <a:rPr lang="en-US" sz="2000" dirty="0"/>
              <a:t>2013</a:t>
            </a:r>
          </a:p>
        </p:txBody>
      </p:sp>
      <p:sp>
        <p:nvSpPr>
          <p:cNvPr id="6" name="TextBox 5"/>
          <p:cNvSpPr txBox="1"/>
          <p:nvPr/>
        </p:nvSpPr>
        <p:spPr>
          <a:xfrm>
            <a:off x="152400" y="3875544"/>
            <a:ext cx="2241167" cy="2677656"/>
          </a:xfrm>
          <a:prstGeom prst="rect">
            <a:avLst/>
          </a:prstGeom>
          <a:noFill/>
        </p:spPr>
        <p:txBody>
          <a:bodyPr wrap="square" rtlCol="0">
            <a:spAutoFit/>
          </a:bodyPr>
          <a:lstStyle/>
          <a:p>
            <a:r>
              <a:rPr lang="en-US" dirty="0"/>
              <a:t>All data available from Kaiser’s computerized administrative and medical record databases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290" y="2819400"/>
            <a:ext cx="6386020" cy="3533387"/>
          </a:xfrm>
          <a:prstGeom prst="rect">
            <a:avLst/>
          </a:prstGeom>
        </p:spPr>
      </p:pic>
    </p:spTree>
    <p:extLst>
      <p:ext uri="{BB962C8B-B14F-4D97-AF65-F5344CB8AC3E}">
        <p14:creationId xmlns:p14="http://schemas.microsoft.com/office/powerpoint/2010/main" val="53270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Denominator of Total Person-Time</a:t>
            </a: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 </a:t>
            </a:r>
            <a:r>
              <a:rPr lang="en-US" sz="2800" b="1" dirty="0">
                <a:solidFill>
                  <a:schemeClr val="bg2">
                    <a:lumMod val="60000"/>
                    <a:lumOff val="40000"/>
                  </a:schemeClr>
                </a:solidFill>
              </a:rPr>
              <a:t>Method 1:</a:t>
            </a:r>
            <a:r>
              <a:rPr lang="en-US" sz="2800" dirty="0">
                <a:solidFill>
                  <a:schemeClr val="bg2">
                    <a:lumMod val="60000"/>
                    <a:lumOff val="40000"/>
                  </a:schemeClr>
                </a:solidFill>
              </a:rPr>
              <a:t>  Individual-level data available</a:t>
            </a:r>
          </a:p>
          <a:p>
            <a:pPr marL="914400" lvl="1" indent="-457200" eaLnBrk="0" hangingPunct="0">
              <a:spcBef>
                <a:spcPct val="20000"/>
              </a:spcBef>
              <a:buFont typeface="Times New Roman" panose="02020603050405020304" pitchFamily="18" charset="0"/>
              <a:buChar char="−"/>
            </a:pPr>
            <a:r>
              <a:rPr lang="en-US" sz="2500" dirty="0">
                <a:solidFill>
                  <a:schemeClr val="bg2">
                    <a:lumMod val="60000"/>
                    <a:lumOff val="40000"/>
                  </a:schemeClr>
                </a:solidFill>
              </a:rPr>
              <a:t>If have exact entry, censoring, and event times for each person, can sum person-time for each person for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a:t>Method 2:</a:t>
            </a:r>
            <a:r>
              <a:rPr lang="en-US" sz="2800" dirty="0"/>
              <a:t>  No individual-level data available</a:t>
            </a:r>
          </a:p>
          <a:p>
            <a:pPr marL="914400" lvl="1" indent="-457200" eaLnBrk="0" hangingPunct="0">
              <a:spcBef>
                <a:spcPts val="0"/>
              </a:spcBef>
              <a:buFont typeface="Times New Roman" panose="02020603050405020304" pitchFamily="18" charset="0"/>
              <a:buChar char="−"/>
            </a:pPr>
            <a:r>
              <a:rPr lang="en-US" sz="2500" dirty="0"/>
              <a:t>Variety of approaches (based on “grouped data” or “group method”) to get aggregate person-time, with assumptions:</a:t>
            </a:r>
          </a:p>
          <a:p>
            <a:pPr marL="914400" lvl="1" indent="-457200" eaLnBrk="0" hangingPunct="0">
              <a:spcBef>
                <a:spcPts val="0"/>
              </a:spcBef>
              <a:buFont typeface="Times New Roman" panose="02020603050405020304" pitchFamily="18" charset="0"/>
              <a:buChar char="−"/>
            </a:pPr>
            <a:endParaRPr lang="en-US" sz="1000" dirty="0"/>
          </a:p>
          <a:p>
            <a:pPr marL="1371600" lvl="2" indent="-457200" eaLnBrk="0" hangingPunct="0">
              <a:spcBef>
                <a:spcPts val="0"/>
              </a:spcBef>
              <a:buFont typeface="Courier New" panose="02070309020205020404" pitchFamily="49" charset="0"/>
              <a:buChar char="o"/>
            </a:pPr>
            <a:r>
              <a:rPr lang="en-US" dirty="0"/>
              <a:t>Have: population size at one time</a:t>
            </a:r>
          </a:p>
          <a:p>
            <a:pPr marL="1828800" lvl="3" indent="-457200" eaLnBrk="0" hangingPunct="0">
              <a:spcBef>
                <a:spcPts val="0"/>
              </a:spcBef>
              <a:buFont typeface="Wingdings" panose="05000000000000000000" pitchFamily="2" charset="2"/>
              <a:buChar char="§"/>
            </a:pPr>
            <a:r>
              <a:rPr lang="en-US" sz="2000" dirty="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a:p>
          <a:p>
            <a:pPr marL="1371600" lvl="2" indent="-457200" eaLnBrk="0" hangingPunct="0">
              <a:spcBef>
                <a:spcPts val="600"/>
              </a:spcBef>
              <a:buFont typeface="Courier New" panose="02070309020205020404" pitchFamily="49" charset="0"/>
              <a:buChar char="o"/>
            </a:pPr>
            <a:r>
              <a:rPr lang="en-US" dirty="0"/>
              <a:t>Have: no. at-risk at beginning and end of time interval</a:t>
            </a:r>
          </a:p>
          <a:p>
            <a:pPr marL="1828800" lvl="3" indent="-457200" eaLnBrk="0" hangingPunct="0">
              <a:spcBef>
                <a:spcPts val="0"/>
              </a:spcBef>
              <a:buFont typeface="Wingdings" panose="05000000000000000000" pitchFamily="2" charset="2"/>
              <a:buChar char="§"/>
            </a:pPr>
            <a:r>
              <a:rPr lang="en-US" sz="2000" dirty="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 y="381000"/>
            <a:ext cx="9601200" cy="1676400"/>
          </a:xfrm>
        </p:spPr>
        <p:txBody>
          <a:bodyPr/>
          <a:lstStyle/>
          <a:p>
            <a:r>
              <a:rPr lang="en-US" sz="3200" b="1" dirty="0"/>
              <a:t>Method 2: Calculating Incidence Rate </a:t>
            </a:r>
            <a:br>
              <a:rPr lang="en-US" sz="3200" b="1" dirty="0"/>
            </a:br>
            <a:r>
              <a:rPr lang="en-US" sz="3200" b="1" dirty="0"/>
              <a:t>Without Individual-level Follow-up: </a:t>
            </a:r>
            <a:br>
              <a:rPr lang="en-US" sz="3200" b="1" dirty="0"/>
            </a:br>
            <a:r>
              <a:rPr lang="en-US" sz="2800" b="1" dirty="0"/>
              <a:t>Most often seen &amp; exemplified in large dynamic cohorts</a:t>
            </a:r>
            <a:br>
              <a:rPr lang="en-US" sz="4000" dirty="0"/>
            </a:br>
            <a:endParaRPr lang="en-US" dirty="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a:t>Research question: What is the incidence rate of diagnoses of pancreatic cancer in San Francisco (SF) County in 2010?</a:t>
            </a:r>
          </a:p>
          <a:p>
            <a:pPr>
              <a:lnSpc>
                <a:spcPct val="90000"/>
              </a:lnSpc>
            </a:pPr>
            <a:endParaRPr lang="en-US" sz="2000" dirty="0"/>
          </a:p>
          <a:p>
            <a:pPr>
              <a:lnSpc>
                <a:spcPct val="90000"/>
              </a:lnSpc>
            </a:pPr>
            <a:r>
              <a:rPr lang="en-US" dirty="0"/>
              <a:t>Numerator: All new pancreatic cancer diagnoses are reported to the SEER cancer registry</a:t>
            </a:r>
          </a:p>
          <a:p>
            <a:pPr>
              <a:lnSpc>
                <a:spcPct val="90000"/>
              </a:lnSpc>
            </a:pPr>
            <a:endParaRPr lang="en-US" sz="2000" dirty="0"/>
          </a:p>
          <a:p>
            <a:pPr>
              <a:lnSpc>
                <a:spcPct val="90000"/>
              </a:lnSpc>
            </a:pPr>
            <a:r>
              <a:rPr lang="en-US" dirty="0"/>
              <a:t>How to obtain a denominator for a rate?</a:t>
            </a:r>
          </a:p>
        </p:txBody>
      </p:sp>
    </p:spTree>
    <p:extLst>
      <p:ext uri="{BB962C8B-B14F-4D97-AF65-F5344CB8AC3E}">
        <p14:creationId xmlns:p14="http://schemas.microsoft.com/office/powerpoint/2010/main" val="121803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a:t>The study base for the pancreatic cancer cases is the population of SF County during the year(s) that cases were diagnosed (i.e., a dynamic cohort). </a:t>
            </a:r>
          </a:p>
          <a:p>
            <a:pPr eaLnBrk="0" hangingPunct="0">
              <a:buFontTx/>
              <a:buChar char="•"/>
            </a:pPr>
            <a:endParaRPr lang="en-US" sz="1100" dirty="0"/>
          </a:p>
          <a:p>
            <a:pPr marL="284163" indent="-284163" eaLnBrk="0" hangingPunct="0">
              <a:buFontTx/>
              <a:buChar char="•"/>
            </a:pPr>
            <a:r>
              <a:rPr lang="en-US" sz="2600" dirty="0"/>
              <a:t>To get an incidence rate person-time denominator for a particular year by the “group method” requires only an estimate of the “average population” size during the year</a:t>
            </a:r>
          </a:p>
          <a:p>
            <a:pPr marL="914400" lvl="1" indent="-457200" eaLnBrk="0" hangingPunct="0">
              <a:buFont typeface="Times New Roman" panose="02020603050405020304" pitchFamily="18" charset="0"/>
              <a:buChar char="−"/>
            </a:pPr>
            <a:r>
              <a:rPr lang="en-US" sz="2600" dirty="0"/>
              <a:t>If assume steady state: need population size at any point</a:t>
            </a:r>
          </a:p>
          <a:p>
            <a:pPr marL="914400" lvl="1" indent="-457200" eaLnBrk="0" hangingPunct="0">
              <a:buFont typeface="Times New Roman" panose="02020603050405020304" pitchFamily="18" charset="0"/>
              <a:buChar char="−"/>
            </a:pPr>
            <a:r>
              <a:rPr lang="en-US" sz="2600" dirty="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a:t>If non-linear, then more math is needed</a:t>
            </a:r>
          </a:p>
          <a:p>
            <a:pPr marL="914400" lvl="1" indent="-457200" eaLnBrk="0" hangingPunct="0">
              <a:buFont typeface="Times New Roman" panose="02020603050405020304" pitchFamily="18" charset="0"/>
              <a:buChar char="−"/>
            </a:pPr>
            <a:r>
              <a:rPr lang="en-US" sz="2600" dirty="0"/>
              <a:t>With small time intervals, steady state typically assumed</a:t>
            </a:r>
          </a:p>
          <a:p>
            <a:pPr eaLnBrk="0" hangingPunct="0">
              <a:buFontTx/>
              <a:buChar char="•"/>
            </a:pPr>
            <a:endParaRPr lang="en-US" sz="1100" dirty="0"/>
          </a:p>
          <a:p>
            <a:pPr eaLnBrk="0" hangingPunct="0">
              <a:buFontTx/>
              <a:buChar char="•"/>
            </a:pPr>
            <a:r>
              <a:rPr lang="en-US" sz="2600" dirty="0"/>
              <a:t>  Average population size (N) x time (T) = person-time</a:t>
            </a:r>
          </a:p>
          <a:p>
            <a:pPr eaLnBrk="0" hangingPunct="0">
              <a:buFontTx/>
              <a:buChar char="•"/>
            </a:pPr>
            <a:endParaRPr lang="en-US" sz="1200" dirty="0"/>
          </a:p>
          <a:p>
            <a:pPr eaLnBrk="0" hangingPunct="0">
              <a:buFontTx/>
              <a:buChar char="•"/>
            </a:pPr>
            <a:r>
              <a:rPr lang="en-US" sz="2600" dirty="0"/>
              <a:t>  Fortunately, SF population was determined in 2010 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a:t>Pancreatic cancer cases in SF 2010 = 123 (SEER)</a:t>
            </a:r>
          </a:p>
          <a:p>
            <a:pPr eaLnBrk="0" hangingPunct="0"/>
            <a:r>
              <a:rPr lang="en-US" sz="3200" dirty="0"/>
              <a:t> </a:t>
            </a:r>
            <a:endParaRPr lang="en-US" sz="1200" dirty="0"/>
          </a:p>
          <a:p>
            <a:pPr indent="457200" eaLnBrk="0" hangingPunct="0">
              <a:buFontTx/>
              <a:buChar char="•"/>
            </a:pPr>
            <a:r>
              <a:rPr lang="en-US" sz="3200" dirty="0"/>
              <a:t>Population in SF 2010 = 805,340 (U.S. census)</a:t>
            </a:r>
          </a:p>
          <a:p>
            <a:pPr marL="914400" lvl="1" indent="-457200" eaLnBrk="0" hangingPunct="0">
              <a:buFont typeface="Times New Roman" panose="02020603050405020304" pitchFamily="18" charset="0"/>
              <a:buChar char="−"/>
            </a:pPr>
            <a:r>
              <a:rPr lang="en-US" sz="2800" dirty="0"/>
              <a:t>Assume that population is steady state for 2010</a:t>
            </a:r>
          </a:p>
          <a:p>
            <a:pPr marL="914400" lvl="1" indent="-457200" eaLnBrk="0" hangingPunct="0">
              <a:buFont typeface="Times New Roman" panose="02020603050405020304" pitchFamily="18" charset="0"/>
              <a:buChar char="−"/>
            </a:pPr>
            <a:r>
              <a:rPr lang="en-US" sz="2800" dirty="0"/>
              <a:t>Thus, person-time for 2010 is 805,340 person-years</a:t>
            </a:r>
            <a:r>
              <a:rPr lang="en-US" sz="3200" dirty="0"/>
              <a:t>.</a:t>
            </a:r>
          </a:p>
          <a:p>
            <a:pPr eaLnBrk="0" hangingPunct="0"/>
            <a:endParaRPr lang="en-US" sz="1600" dirty="0"/>
          </a:p>
          <a:p>
            <a:pPr eaLnBrk="0" hangingPunct="0"/>
            <a:endParaRPr lang="en-US" sz="1000" dirty="0"/>
          </a:p>
          <a:p>
            <a:pPr indent="457200" eaLnBrk="0" hangingPunct="0">
              <a:buFontTx/>
              <a:buChar char="•"/>
            </a:pPr>
            <a:r>
              <a:rPr lang="en-US" sz="3200" dirty="0"/>
              <a:t>Incidence rate for pancreatic cancer in SF in 2010:</a:t>
            </a:r>
          </a:p>
          <a:p>
            <a:pPr lvl="1" algn="ctr" eaLnBrk="0" hangingPunct="0">
              <a:spcBef>
                <a:spcPts val="600"/>
              </a:spcBef>
            </a:pPr>
            <a:r>
              <a:rPr lang="en-US" sz="3200" dirty="0"/>
              <a:t>123 cases/805,340  person-years</a:t>
            </a:r>
          </a:p>
          <a:p>
            <a:pPr lvl="1" algn="ctr" eaLnBrk="0" hangingPunct="0"/>
            <a:r>
              <a:rPr lang="en-US" sz="3200" dirty="0"/>
              <a:t>= 15.3 cases per 100,000 person-years</a:t>
            </a:r>
          </a:p>
        </p:txBody>
      </p:sp>
    </p:spTree>
    <p:extLst>
      <p:ext uri="{BB962C8B-B14F-4D97-AF65-F5344CB8AC3E}">
        <p14:creationId xmlns:p14="http://schemas.microsoft.com/office/powerpoint/2010/main" val="305351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p>
          <a:p>
            <a:pPr algn="ctr" eaLnBrk="0" hangingPunct="0"/>
            <a:r>
              <a:rPr lang="en-US" sz="3200" b="1" dirty="0">
                <a:solidFill>
                  <a:schemeClr val="tx2"/>
                </a:solidFill>
              </a:rPr>
              <a:t>Full individual-level data not available</a:t>
            </a:r>
          </a:p>
          <a:p>
            <a:pPr algn="ctr" eaLnBrk="0" hangingPunct="0"/>
            <a:r>
              <a:rPr lang="en-US" sz="3200" b="1" dirty="0">
                <a:solidFill>
                  <a:schemeClr val="tx2"/>
                </a:solidFill>
              </a:rPr>
              <a:t>Example in Fixed Cohort Study</a:t>
            </a: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a:p>
          <a:p>
            <a:pPr marL="350838" indent="-350838" eaLnBrk="0" hangingPunct="0">
              <a:buFont typeface="Arial" panose="020B0604020202020204" pitchFamily="34" charset="0"/>
              <a:buChar char="•"/>
            </a:pPr>
            <a:r>
              <a:rPr lang="en-US" sz="2600" dirty="0"/>
              <a:t>Average population method also useful in a fixed cohort if individual information is, for some reason, not fully available</a:t>
            </a:r>
            <a:r>
              <a:rPr lang="en-US" sz="2800" dirty="0"/>
              <a:t>.</a:t>
            </a:r>
          </a:p>
          <a:p>
            <a:pPr eaLnBrk="0" hangingPunct="0"/>
            <a:endParaRPr lang="en-US" sz="2800" dirty="0"/>
          </a:p>
          <a:p>
            <a:pPr marL="350838" indent="-350838" eaLnBrk="0" hangingPunct="0">
              <a:buFont typeface="Arial" panose="020B0604020202020204" pitchFamily="34" charset="0"/>
              <a:buChar char="•"/>
            </a:pPr>
            <a:r>
              <a:rPr lang="en-US" sz="2600" dirty="0"/>
              <a:t>To do this, just need to know:</a:t>
            </a:r>
          </a:p>
          <a:p>
            <a:pPr marL="914400" lvl="1" indent="-457200" eaLnBrk="0" hangingPunct="0">
              <a:buFont typeface="Times New Roman" panose="02020603050405020304" pitchFamily="18" charset="0"/>
              <a:buChar char="–"/>
            </a:pPr>
            <a:r>
              <a:rPr lang="en-US" sz="2600" dirty="0"/>
              <a:t>Number of events (E)</a:t>
            </a:r>
          </a:p>
          <a:p>
            <a:pPr marL="914400" lvl="1" indent="-457200" eaLnBrk="0" hangingPunct="0">
              <a:buFont typeface="Times New Roman" panose="02020603050405020304" pitchFamily="18" charset="0"/>
              <a:buChar char="–"/>
            </a:pPr>
            <a:r>
              <a:rPr lang="en-US" sz="2600" dirty="0"/>
              <a:t>Size of starting and ending population of fixed cohort</a:t>
            </a:r>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Rest of the math: </a:t>
            </a:r>
          </a:p>
          <a:p>
            <a:pPr marL="914400" lvl="1" indent="-457200" eaLnBrk="0" hangingPunct="0">
              <a:buFont typeface="Times New Roman" panose="02020603050405020304" pitchFamily="18" charset="0"/>
              <a:buChar char="–"/>
            </a:pPr>
            <a:r>
              <a:rPr lang="en-US" sz="2600" dirty="0"/>
              <a:t>Follows your intuition of doing the best you can with what you have to make a good guess at aggregate person-time.</a:t>
            </a:r>
          </a:p>
        </p:txBody>
      </p:sp>
    </p:spTree>
    <p:extLst>
      <p:ext uri="{BB962C8B-B14F-4D97-AF65-F5344CB8AC3E}">
        <p14:creationId xmlns:p14="http://schemas.microsoft.com/office/powerpoint/2010/main" val="151224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762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0" y="11430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Incidence rates (“person-time incidence”)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“Average” incidence rate</a:t>
            </a:r>
          </a:p>
          <a:p>
            <a:pPr marL="742950" lvl="1" indent="-285750" eaLnBrk="0" hangingPunct="0">
              <a:lnSpc>
                <a:spcPct val="90000"/>
              </a:lnSpc>
              <a:spcBef>
                <a:spcPct val="20000"/>
              </a:spcBef>
              <a:buFontTx/>
              <a:buChar char="–"/>
            </a:pPr>
            <a:r>
              <a:rPr lang="en-US" dirty="0"/>
              <a:t>Calculating</a:t>
            </a:r>
          </a:p>
          <a:p>
            <a:pPr marL="742950" lvl="1" indent="-285750" eaLnBrk="0" hangingPunct="0">
              <a:lnSpc>
                <a:spcPct val="90000"/>
              </a:lnSpc>
              <a:spcBef>
                <a:spcPct val="20000"/>
              </a:spcBef>
              <a:buFontTx/>
              <a:buChar char="–"/>
            </a:pPr>
            <a:r>
              <a:rPr lang="en-US" dirty="0"/>
              <a:t>Uses</a:t>
            </a:r>
          </a:p>
          <a:p>
            <a:pPr marL="1600200" lvl="3" indent="-2286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Cumulative incidence and incidence rate</a:t>
            </a:r>
          </a:p>
          <a:p>
            <a:pPr marL="742950" lvl="1" indent="-285750" eaLnBrk="0" hangingPunct="0">
              <a:lnSpc>
                <a:spcPct val="90000"/>
              </a:lnSpc>
              <a:spcBef>
                <a:spcPct val="20000"/>
              </a:spcBef>
              <a:buFontTx/>
              <a:buChar char="–"/>
            </a:pPr>
            <a:r>
              <a:rPr lang="en-US"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Assumptions: cumulative incidence &amp; incidence rate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Accommodating competing events in incidence estimates</a:t>
            </a:r>
          </a:p>
          <a:p>
            <a:pPr marL="914400" lvl="1" indent="-457200" eaLnBrk="0" hangingPunct="0">
              <a:lnSpc>
                <a:spcPct val="90000"/>
              </a:lnSpc>
              <a:spcBef>
                <a:spcPct val="20000"/>
              </a:spcBef>
              <a:buFont typeface="Times New Roman" panose="02020603050405020304" pitchFamily="18" charset="0"/>
              <a:buChar char="–"/>
            </a:pPr>
            <a:r>
              <a:rPr lang="en-US" dirty="0"/>
              <a:t>Rates </a:t>
            </a:r>
          </a:p>
          <a:p>
            <a:pPr marL="914400" lvl="1" indent="-457200" eaLnBrk="0" hangingPunct="0">
              <a:lnSpc>
                <a:spcPct val="90000"/>
              </a:lnSpc>
              <a:spcBef>
                <a:spcPct val="20000"/>
              </a:spcBef>
              <a:buFont typeface="Times New Roman" panose="02020603050405020304" pitchFamily="18" charset="0"/>
              <a:buChar char="–"/>
            </a:pPr>
            <a:r>
              <a:rPr lang="en-US" dirty="0"/>
              <a:t>Aalen-Johansen cumulative incidence estimator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a:t>Example of Fixed Cohort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59051"/>
            <a:ext cx="6820546" cy="5354083"/>
          </a:xfrm>
          <a:prstGeom prst="rect">
            <a:avLst/>
          </a:prstGeom>
        </p:spPr>
      </p:pic>
    </p:spTree>
    <p:extLst>
      <p:ext uri="{BB962C8B-B14F-4D97-AF65-F5344CB8AC3E}">
        <p14:creationId xmlns:p14="http://schemas.microsoft.com/office/powerpoint/2010/main" val="419565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a:t>N</a:t>
            </a:r>
            <a:r>
              <a:rPr lang="en-US" baseline="-25000" dirty="0"/>
              <a:t>begin</a:t>
            </a:r>
            <a:r>
              <a:rPr lang="en-US" dirty="0"/>
              <a:t> = 10</a:t>
            </a:r>
          </a:p>
          <a:p>
            <a:endParaRPr lang="en-US" dirty="0"/>
          </a:p>
          <a:p>
            <a:r>
              <a:rPr lang="en-US" dirty="0"/>
              <a:t>N</a:t>
            </a:r>
            <a:r>
              <a:rPr lang="en-US" baseline="-25000" dirty="0"/>
              <a:t>end</a:t>
            </a:r>
            <a:r>
              <a:rPr lang="en-US" dirty="0"/>
              <a:t> = 1</a:t>
            </a:r>
          </a:p>
          <a:p>
            <a:endParaRPr lang="en-US" dirty="0"/>
          </a:p>
          <a:p>
            <a:r>
              <a:rPr lang="en-US" dirty="0"/>
              <a:t>E = 6</a:t>
            </a:r>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841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Example in Fixed Cohort</a:t>
            </a:r>
          </a:p>
        </p:txBody>
      </p:sp>
      <p:sp>
        <p:nvSpPr>
          <p:cNvPr id="37890" name="Text Box 5"/>
          <p:cNvSpPr txBox="1">
            <a:spLocks noChangeArrowheads="1"/>
          </p:cNvSpPr>
          <p:nvPr/>
        </p:nvSpPr>
        <p:spPr bwMode="auto">
          <a:xfrm>
            <a:off x="152400" y="914400"/>
            <a:ext cx="8915400" cy="7094250"/>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p>
          <a:p>
            <a:pPr eaLnBrk="0" hangingPunct="0"/>
            <a:endParaRPr lang="en-US" sz="800" dirty="0"/>
          </a:p>
          <a:p>
            <a:pPr marL="457200" indent="-457200" eaLnBrk="0" hangingPunct="0">
              <a:spcBef>
                <a:spcPts val="600"/>
              </a:spcBef>
              <a:buFont typeface="Arial" panose="020B0604020202020204" pitchFamily="34" charset="0"/>
              <a:buChar char="•"/>
            </a:pPr>
            <a:r>
              <a:rPr lang="en-US" sz="2800" dirty="0"/>
              <a:t>Denominator: 10 persons at beginning; 1 person at end.  1 person contributes 2 pers-yrs.  What about the other 9?  As an estimate, they each contribute half of the total follow-up time: 9x2/2 = 9 pers-yrs.  2+9 = 11 person-yrs </a:t>
            </a:r>
          </a:p>
          <a:p>
            <a:pPr eaLnBrk="0" hangingPunct="0">
              <a:spcBef>
                <a:spcPts val="600"/>
              </a:spcBef>
            </a:pPr>
            <a:endParaRPr lang="en-US" sz="800" dirty="0"/>
          </a:p>
          <a:p>
            <a:pPr marL="457200" indent="-457200" eaLnBrk="0" hangingPunct="0">
              <a:spcBef>
                <a:spcPts val="600"/>
              </a:spcBef>
              <a:buFont typeface="Arial" panose="020B0604020202020204" pitchFamily="34" charset="0"/>
              <a:buChar char="•"/>
            </a:pPr>
            <a:r>
              <a:rPr lang="en-US" sz="2800" dirty="0"/>
              <a:t>Rate = 6 events /11 person-years = 0.545 per person-year</a:t>
            </a:r>
          </a:p>
          <a:p>
            <a:pPr marL="465138" eaLnBrk="0" hangingPunct="0"/>
            <a:r>
              <a:rPr lang="en-US" sz="2800" dirty="0"/>
              <a:t>or 54.5 per 100 person-years</a:t>
            </a:r>
          </a:p>
          <a:p>
            <a:pPr eaLnBrk="0" hangingPunct="0"/>
            <a:endParaRPr lang="en-US" sz="800" dirty="0"/>
          </a:p>
          <a:p>
            <a:pPr marL="457200" indent="-457200" eaLnBrk="0" hangingPunct="0">
              <a:buFont typeface="Arial" panose="020B0604020202020204" pitchFamily="34" charset="0"/>
              <a:buChar char="•"/>
            </a:pPr>
            <a:r>
              <a:rPr lang="en-US" sz="2800" dirty="0"/>
              <a:t>This method assumes uniform occurrence of events and of censoring during the interval</a:t>
            </a:r>
          </a:p>
          <a:p>
            <a:pPr marL="914400" lvl="1" indent="-457200" eaLnBrk="0" hangingPunct="0">
              <a:buFont typeface="Times New Roman" panose="02020603050405020304" pitchFamily="18" charset="0"/>
              <a:buChar char="–"/>
            </a:pPr>
            <a:r>
              <a:rPr lang="en-US" sz="2800" dirty="0"/>
              <a:t>like the life-table method</a:t>
            </a:r>
          </a:p>
          <a:p>
            <a:pPr marL="914400" lvl="1" indent="-457200" eaLnBrk="0" hangingPunct="0">
              <a:buFont typeface="Times New Roman" panose="02020603050405020304" pitchFamily="18" charset="0"/>
              <a:buChar char="–"/>
            </a:pPr>
            <a:r>
              <a:rPr lang="en-US" sz="2800" dirty="0"/>
              <a:t>if assumptions are wrong, the estimate is wrong (this is a common theme)</a:t>
            </a:r>
          </a:p>
          <a:p>
            <a:pPr marL="914400" lvl="1" indent="-457200" eaLnBrk="0" hangingPunct="0">
              <a:buFont typeface="Times New Roman" panose="02020603050405020304" pitchFamily="18" charset="0"/>
              <a:buChar char="–"/>
            </a:pPr>
            <a:endParaRPr lang="en-US" sz="2800" dirty="0"/>
          </a:p>
          <a:p>
            <a:pPr marL="1371600" lvl="2" indent="-457200" eaLnBrk="0" hangingPunct="0">
              <a:buFont typeface="Arial" panose="020B0604020202020204" pitchFamily="34" charset="0"/>
              <a:buChar char="•"/>
            </a:pPr>
            <a:endParaRPr lang="en-US" sz="2800" dirty="0"/>
          </a:p>
          <a:p>
            <a:pPr eaLnBrk="0" hangingPunct="0"/>
            <a:endParaRPr lang="en-US" dirty="0"/>
          </a:p>
        </p:txBody>
      </p:sp>
      <p:sp>
        <p:nvSpPr>
          <p:cNvPr id="2" name="Oval 1"/>
          <p:cNvSpPr/>
          <p:nvPr/>
        </p:nvSpPr>
        <p:spPr bwMode="auto">
          <a:xfrm>
            <a:off x="3246664" y="2013857"/>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p:cNvSpPr/>
          <p:nvPr/>
        </p:nvSpPr>
        <p:spPr bwMode="auto">
          <a:xfrm>
            <a:off x="4054929"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p:cNvSpPr/>
          <p:nvPr/>
        </p:nvSpPr>
        <p:spPr bwMode="auto">
          <a:xfrm>
            <a:off x="6784521"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a:t>Average population (Group data) approach versus individual-level approach</a:t>
            </a:r>
          </a:p>
        </p:txBody>
      </p:sp>
      <p:sp>
        <p:nvSpPr>
          <p:cNvPr id="64514" name="Rectangle 3"/>
          <p:cNvSpPr>
            <a:spLocks noGrp="1" noChangeArrowheads="1"/>
          </p:cNvSpPr>
          <p:nvPr>
            <p:ph type="body" idx="1"/>
          </p:nvPr>
        </p:nvSpPr>
        <p:spPr>
          <a:xfrm>
            <a:off x="0" y="1447800"/>
            <a:ext cx="9067800" cy="4114800"/>
          </a:xfrm>
        </p:spPr>
        <p:txBody>
          <a:bodyPr/>
          <a:lstStyle/>
          <a:p>
            <a:pPr>
              <a:lnSpc>
                <a:spcPct val="90000"/>
              </a:lnSpc>
            </a:pPr>
            <a:r>
              <a:rPr lang="en-US" sz="2800" dirty="0"/>
              <a:t>If losses and events occur perfectly uniformly over interval</a:t>
            </a:r>
          </a:p>
          <a:p>
            <a:pPr lvl="1">
              <a:lnSpc>
                <a:spcPct val="90000"/>
              </a:lnSpc>
            </a:pPr>
            <a:r>
              <a:rPr lang="en-US" dirty="0"/>
              <a:t>Total person-time calculation for denominator (and thus the rate) will be the same whether based on average population size method or individual-level data</a:t>
            </a:r>
          </a:p>
          <a:p>
            <a:pPr>
              <a:lnSpc>
                <a:spcPct val="90000"/>
              </a:lnSpc>
            </a:pPr>
            <a:endParaRPr lang="en-US" sz="1400" dirty="0"/>
          </a:p>
          <a:p>
            <a:pPr>
              <a:lnSpc>
                <a:spcPct val="90000"/>
              </a:lnSpc>
            </a:pPr>
            <a:r>
              <a:rPr lang="en-US" sz="2800" dirty="0"/>
              <a:t>In this example, estimates slightly differ:  </a:t>
            </a:r>
          </a:p>
          <a:p>
            <a:pPr lvl="1">
              <a:lnSpc>
                <a:spcPct val="90000"/>
              </a:lnSpc>
            </a:pPr>
            <a:r>
              <a:rPr lang="en-US" dirty="0"/>
              <a:t>62.6 per 100 person-yrs  vs 54.5 per 100 person-yrs.  </a:t>
            </a:r>
          </a:p>
          <a:p>
            <a:pPr lvl="1">
              <a:lnSpc>
                <a:spcPct val="90000"/>
              </a:lnSpc>
            </a:pPr>
            <a:r>
              <a:rPr lang="en-US" dirty="0"/>
              <a:t>Reason:  losses &amp; events did not occur perfectly uniformly over time</a:t>
            </a:r>
          </a:p>
        </p:txBody>
      </p:sp>
    </p:spTree>
    <p:extLst>
      <p:ext uri="{BB962C8B-B14F-4D97-AF65-F5344CB8AC3E}">
        <p14:creationId xmlns:p14="http://schemas.microsoft.com/office/powerpoint/2010/main" val="52165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52400"/>
            <a:ext cx="9144000" cy="1143000"/>
          </a:xfrm>
        </p:spPr>
        <p:txBody>
          <a:bodyPr/>
          <a:lstStyle/>
          <a:p>
            <a:r>
              <a:rPr lang="en-US" sz="3200" b="1" dirty="0"/>
              <a:t>Note on terminology:  </a:t>
            </a:r>
            <a:br>
              <a:rPr lang="en-US" sz="3200" b="1" dirty="0"/>
            </a:br>
            <a:r>
              <a:rPr lang="en-US" sz="2800" b="1" dirty="0"/>
              <a:t>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a:t>Szklo and Nieto text use:</a:t>
            </a:r>
          </a:p>
          <a:p>
            <a:pPr lvl="1">
              <a:spcBef>
                <a:spcPct val="50000"/>
              </a:spcBef>
            </a:pPr>
            <a:r>
              <a:rPr lang="en-US" b="1" dirty="0"/>
              <a:t>incidence rate</a:t>
            </a:r>
            <a:r>
              <a:rPr lang="en-US" dirty="0"/>
              <a:t> when calculating rate based on </a:t>
            </a:r>
            <a:r>
              <a:rPr lang="en-US" b="1" dirty="0"/>
              <a:t>group data</a:t>
            </a:r>
            <a:r>
              <a:rPr lang="en-US" dirty="0"/>
              <a:t> (average population at risk)</a:t>
            </a:r>
          </a:p>
          <a:p>
            <a:pPr lvl="1">
              <a:spcBef>
                <a:spcPct val="50000"/>
              </a:spcBef>
            </a:pPr>
            <a:r>
              <a:rPr lang="en-US" b="1" dirty="0"/>
              <a:t>incidence density</a:t>
            </a:r>
            <a:r>
              <a:rPr lang="en-US" dirty="0"/>
              <a:t> when based on </a:t>
            </a:r>
            <a:r>
              <a:rPr lang="en-US" b="1" dirty="0"/>
              <a:t>individual-level data</a:t>
            </a:r>
            <a:endParaRPr lang="en-US" sz="1400" b="1" dirty="0"/>
          </a:p>
          <a:p>
            <a:pPr>
              <a:spcBef>
                <a:spcPct val="50000"/>
              </a:spcBef>
            </a:pPr>
            <a:r>
              <a:rPr lang="en-US" dirty="0"/>
              <a:t>This terminology distinction not followed by most, and we don't favor this distinction.  </a:t>
            </a:r>
          </a:p>
          <a:p>
            <a:pPr lvl="1">
              <a:spcBef>
                <a:spcPct val="50000"/>
              </a:spcBef>
            </a:pPr>
            <a:r>
              <a:rPr lang="en-US" dirty="0"/>
              <a:t>We call them both average incidence rate</a:t>
            </a:r>
          </a:p>
        </p:txBody>
      </p:sp>
    </p:spTree>
    <p:extLst>
      <p:ext uri="{BB962C8B-B14F-4D97-AF65-F5344CB8AC3E}">
        <p14:creationId xmlns:p14="http://schemas.microsoft.com/office/powerpoint/2010/main" val="114151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spcAft>
                <a:spcPts val="600"/>
              </a:spcAft>
            </a:pPr>
            <a:r>
              <a:rPr lang="en-US" dirty="0"/>
              <a:t>The numerator is the same as incidence based on proportion of persons = events (E)</a:t>
            </a:r>
          </a:p>
          <a:p>
            <a:pPr>
              <a:lnSpc>
                <a:spcPct val="80000"/>
              </a:lnSpc>
              <a:spcBef>
                <a:spcPts val="1800"/>
              </a:spcBef>
              <a:spcAft>
                <a:spcPts val="600"/>
              </a:spcAft>
            </a:pPr>
            <a:r>
              <a:rPr lang="en-US" dirty="0"/>
              <a:t>The denominator is the sum of the follow-up times for all individuals under study = person-time (NxT)</a:t>
            </a:r>
          </a:p>
          <a:p>
            <a:pPr>
              <a:lnSpc>
                <a:spcPct val="80000"/>
              </a:lnSpc>
              <a:spcBef>
                <a:spcPts val="1800"/>
              </a:spcBef>
              <a:spcAft>
                <a:spcPts val="600"/>
              </a:spcAft>
            </a:pPr>
            <a:r>
              <a:rPr lang="en-US" dirty="0"/>
              <a:t>Resulting ratio of E/NT not a proportion; it may be &gt; 1 or &lt; 1</a:t>
            </a:r>
          </a:p>
          <a:p>
            <a:pPr>
              <a:lnSpc>
                <a:spcPct val="80000"/>
              </a:lnSpc>
              <a:spcBef>
                <a:spcPts val="1800"/>
              </a:spcBef>
            </a:pPr>
            <a:r>
              <a:rPr lang="en-US" dirty="0"/>
              <a:t>Value depends on unit of time used  </a:t>
            </a:r>
          </a:p>
          <a:p>
            <a:pPr lvl="1">
              <a:spcBef>
                <a:spcPts val="0"/>
              </a:spcBef>
            </a:pPr>
            <a:r>
              <a:rPr lang="en-US" sz="3200" dirty="0"/>
              <a:t>person-days vs person-months vs person-years vs 1000 person-years vs 100,000 person-years, etc.</a:t>
            </a:r>
          </a:p>
        </p:txBody>
      </p:sp>
    </p:spTree>
    <p:extLst>
      <p:ext uri="{BB962C8B-B14F-4D97-AF65-F5344CB8AC3E}">
        <p14:creationId xmlns:p14="http://schemas.microsoft.com/office/powerpoint/2010/main" val="3705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76200"/>
            <a:ext cx="8991600" cy="838200"/>
          </a:xfrm>
        </p:spPr>
        <p:txBody>
          <a:bodyPr/>
          <a:lstStyle/>
          <a:p>
            <a:r>
              <a:rPr lang="en-US" sz="3600" b="1" dirty="0"/>
              <a:t>Value of incidence rate depends on time unit</a:t>
            </a:r>
            <a:endParaRPr lang="en-US" sz="3600" dirty="0"/>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a:t>Incidence rate of </a:t>
            </a:r>
            <a:r>
              <a:rPr lang="en-US" b="1" dirty="0"/>
              <a:t>8 cases per 100 person-years</a:t>
            </a:r>
            <a:r>
              <a:rPr lang="en-US" dirty="0"/>
              <a:t>:</a:t>
            </a:r>
          </a:p>
          <a:p>
            <a:pPr>
              <a:buFontTx/>
              <a:buNone/>
            </a:pPr>
            <a:endParaRPr lang="en-US" sz="400" dirty="0"/>
          </a:p>
          <a:p>
            <a:r>
              <a:rPr lang="en-US" sz="2800" dirty="0"/>
              <a:t>Could report as cases per 100 person-months:</a:t>
            </a:r>
          </a:p>
          <a:p>
            <a:pPr>
              <a:buFontTx/>
              <a:buNone/>
            </a:pPr>
            <a:r>
              <a:rPr lang="en-US" sz="2800" dirty="0"/>
              <a:t>	(8/100 person-yrs) * (1 yr/12 mos) = </a:t>
            </a:r>
          </a:p>
          <a:p>
            <a:pPr>
              <a:buFontTx/>
              <a:buNone/>
            </a:pPr>
            <a:r>
              <a:rPr lang="en-US" sz="2800" b="1" dirty="0"/>
              <a:t>		0.67 cases per 100 person-months</a:t>
            </a:r>
          </a:p>
          <a:p>
            <a:r>
              <a:rPr lang="en-US" sz="2800" dirty="0"/>
              <a:t>Or as cases per 100 person-weeks:</a:t>
            </a:r>
          </a:p>
          <a:p>
            <a:pPr>
              <a:buFontTx/>
              <a:buNone/>
            </a:pPr>
            <a:r>
              <a:rPr lang="en-US" sz="2800" dirty="0"/>
              <a:t>	(8/100 person-yrs) * (1 yr/52 weeks) =</a:t>
            </a:r>
          </a:p>
          <a:p>
            <a:pPr>
              <a:buFontTx/>
              <a:buNone/>
            </a:pPr>
            <a:r>
              <a:rPr lang="en-US" sz="2800" b="1" dirty="0"/>
              <a:t>		0.15 cases per 100 person-weeks</a:t>
            </a:r>
          </a:p>
          <a:p>
            <a:pPr>
              <a:buFontTx/>
              <a:buNone/>
            </a:pPr>
            <a:endParaRPr lang="en-US" sz="800" b="1" dirty="0"/>
          </a:p>
          <a:p>
            <a:r>
              <a:rPr lang="en-US" sz="2800" dirty="0"/>
              <a:t>All estimates identify the same incidence rate, but person-years most common</a:t>
            </a:r>
          </a:p>
          <a:p>
            <a:endParaRPr lang="en-US" sz="800" dirty="0"/>
          </a:p>
          <a:p>
            <a:r>
              <a:rPr lang="en-US" sz="2800" dirty="0"/>
              <a:t>Usually presented with at least one non-zero integer to the left of the decimal point (e.g., 8 cases/100 p-yrs)</a:t>
            </a:r>
          </a:p>
          <a:p>
            <a:pPr>
              <a:buFontTx/>
              <a:buNone/>
            </a:pPr>
            <a:endParaRPr lang="en-US" b="1" dirty="0"/>
          </a:p>
        </p:txBody>
      </p:sp>
    </p:spTree>
    <p:extLst>
      <p:ext uri="{BB962C8B-B14F-4D97-AF65-F5344CB8AC3E}">
        <p14:creationId xmlns:p14="http://schemas.microsoft.com/office/powerpoint/2010/main" val="227252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8382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Average Incidence Rate - Examples</a:t>
            </a:r>
          </a:p>
        </p:txBody>
      </p:sp>
      <p:sp>
        <p:nvSpPr>
          <p:cNvPr id="46082" name="Rectangle 5"/>
          <p:cNvSpPr>
            <a:spLocks noChangeArrowheads="1"/>
          </p:cNvSpPr>
          <p:nvPr/>
        </p:nvSpPr>
        <p:spPr bwMode="auto">
          <a:xfrm>
            <a:off x="-228600" y="685800"/>
            <a:ext cx="9372600" cy="838200"/>
          </a:xfrm>
          <a:prstGeom prst="rect">
            <a:avLst/>
          </a:prstGeom>
          <a:noFill/>
          <a:ln w="9525">
            <a:noFill/>
            <a:miter lim="800000"/>
            <a:headEnd/>
            <a:tailEnd/>
          </a:ln>
        </p:spPr>
        <p:txBody>
          <a:bodyPr/>
          <a:lstStyle/>
          <a:p>
            <a:pPr marL="457200" marR="0" lvl="1" indent="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Magnitude of incidence rates are not immediately (or perhaps ever) intuitive, but you can develop a feel for them in context </a:t>
            </a:r>
          </a:p>
          <a:p>
            <a:pPr marL="742950" marR="0" lvl="1" indent="-285750" algn="l" defTabSz="914400" rtl="0" eaLnBrk="0" fontAlgn="base" latinLnBrk="0" hangingPunct="0">
              <a:lnSpc>
                <a:spcPct val="9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Table 1"/>
          <p:cNvGraphicFramePr>
            <a:graphicFrameLocks noGrp="1"/>
          </p:cNvGraphicFramePr>
          <p:nvPr/>
        </p:nvGraphicFramePr>
        <p:xfrm>
          <a:off x="209550" y="1600200"/>
          <a:ext cx="8724900" cy="4985004"/>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algn="ctr"/>
                      <a:r>
                        <a:rPr lang="en-US" sz="2800" dirty="0"/>
                        <a:t>Condition</a:t>
                      </a:r>
                    </a:p>
                  </a:txBody>
                  <a:tcPr/>
                </a:tc>
                <a:tc>
                  <a:txBody>
                    <a:bodyPr/>
                    <a:lstStyle/>
                    <a:p>
                      <a:pPr algn="ctr"/>
                      <a:r>
                        <a:rPr lang="en-US" sz="2800" dirty="0"/>
                        <a:t>Incidence</a:t>
                      </a:r>
                      <a:r>
                        <a:rPr lang="en-US" sz="2800" baseline="0" dirty="0"/>
                        <a:t> rate</a:t>
                      </a:r>
                      <a:endParaRPr lang="en-US" sz="2800" dirty="0"/>
                    </a:p>
                  </a:txBody>
                  <a:tcPr/>
                </a:tc>
                <a:extLst>
                  <a:ext uri="{0D108BD9-81ED-4DB2-BD59-A6C34878D82A}">
                    <a16:rowId xmlns:a16="http://schemas.microsoft.com/office/drawing/2014/main" val="10000"/>
                  </a:ext>
                </a:extLst>
              </a:tr>
              <a:tr h="728440">
                <a:tc>
                  <a:txBody>
                    <a:bodyPr/>
                    <a:lstStyle/>
                    <a:p>
                      <a:pPr marL="285750" lvl="0" indent="-285750" algn="l" eaLnBrk="0" hangingPunct="0">
                        <a:lnSpc>
                          <a:spcPct val="90000"/>
                        </a:lnSpc>
                        <a:spcBef>
                          <a:spcPts val="0"/>
                        </a:spcBef>
                      </a:pPr>
                      <a:r>
                        <a:rPr lang="en-US" sz="2700" b="1" dirty="0"/>
                        <a:t>Prostate cancer </a:t>
                      </a:r>
                      <a:r>
                        <a:rPr lang="en-US" sz="2700" b="0" dirty="0"/>
                        <a:t>(men)</a:t>
                      </a:r>
                    </a:p>
                    <a:p>
                      <a:pPr marL="285750" lvl="0" indent="-285750" algn="l" eaLnBrk="0" hangingPunct="0">
                        <a:lnSpc>
                          <a:spcPct val="90000"/>
                        </a:lnSpc>
                        <a:spcBef>
                          <a:spcPts val="0"/>
                        </a:spcBef>
                      </a:pPr>
                      <a:r>
                        <a:rPr lang="en-US" sz="2400" dirty="0"/>
                        <a:t>(most common cancer in 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140 per 100,000 person-years</a:t>
                      </a:r>
                    </a:p>
                  </a:txBody>
                  <a:tcPr anchor="ctr"/>
                </a:tc>
                <a:extLst>
                  <a:ext uri="{0D108BD9-81ED-4DB2-BD59-A6C34878D82A}">
                    <a16:rowId xmlns:a16="http://schemas.microsoft.com/office/drawing/2014/main" val="10001"/>
                  </a:ext>
                </a:extLst>
              </a:tr>
              <a:tr h="789400">
                <a:tc>
                  <a:txBody>
                    <a:bodyPr/>
                    <a:lstStyle/>
                    <a:p>
                      <a:pPr marL="285750" lvl="0" indent="-285750" algn="l" eaLnBrk="0" hangingPunct="0">
                        <a:lnSpc>
                          <a:spcPct val="90000"/>
                        </a:lnSpc>
                        <a:spcBef>
                          <a:spcPts val="0"/>
                        </a:spcBef>
                      </a:pPr>
                      <a:r>
                        <a:rPr lang="en-US" sz="2700" b="1" dirty="0"/>
                        <a:t>Breast cancer </a:t>
                      </a:r>
                      <a:r>
                        <a:rPr lang="en-US" sz="2700" b="0" dirty="0"/>
                        <a:t>(women)</a:t>
                      </a:r>
                      <a:r>
                        <a:rPr lang="en-US" sz="2700" b="0" baseline="0" dirty="0"/>
                        <a:t> </a:t>
                      </a:r>
                    </a:p>
                    <a:p>
                      <a:pPr marL="285750" lvl="0" indent="-285750" algn="l" eaLnBrk="0" hangingPunct="0">
                        <a:lnSpc>
                          <a:spcPct val="90000"/>
                        </a:lnSpc>
                        <a:spcBef>
                          <a:spcPts val="0"/>
                        </a:spcBef>
                      </a:pPr>
                      <a:r>
                        <a:rPr lang="en-US" sz="2400" dirty="0"/>
                        <a:t>(most common cancer in 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120 per 100,000 person-years</a:t>
                      </a:r>
                    </a:p>
                  </a:txBody>
                  <a:tcPr anchor="ctr"/>
                </a:tc>
                <a:extLst>
                  <a:ext uri="{0D108BD9-81ED-4DB2-BD59-A6C34878D82A}">
                    <a16:rowId xmlns:a16="http://schemas.microsoft.com/office/drawing/2014/main" val="10002"/>
                  </a:ext>
                </a:extLst>
              </a:tr>
              <a:tr h="0">
                <a:tc>
                  <a:txBody>
                    <a:bodyPr/>
                    <a:lstStyle/>
                    <a:p>
                      <a:pPr marL="285750" lvl="0" indent="-285750" algn="l" eaLnBrk="0" hangingPunct="0">
                        <a:lnSpc>
                          <a:spcPct val="90000"/>
                        </a:lnSpc>
                        <a:spcBef>
                          <a:spcPts val="1200"/>
                        </a:spcBef>
                      </a:pPr>
                      <a:r>
                        <a:rPr lang="en-US" sz="2700" b="1" dirty="0"/>
                        <a:t>Heart attack </a:t>
                      </a:r>
                      <a:r>
                        <a:rPr lang="en-US" sz="2700" b="0" dirty="0"/>
                        <a:t>(men)</a:t>
                      </a:r>
                    </a:p>
                  </a:txBody>
                  <a:tcPr anchor="ctr"/>
                </a:tc>
                <a:tc>
                  <a:txBody>
                    <a:bodyPr/>
                    <a:lstStyle/>
                    <a:p>
                      <a:pPr marL="285750" lvl="0" indent="-285750" algn="l" eaLnBrk="0" hangingPunct="0">
                        <a:lnSpc>
                          <a:spcPct val="90000"/>
                        </a:lnSpc>
                        <a:spcBef>
                          <a:spcPct val="20000"/>
                        </a:spcBef>
                      </a:pPr>
                      <a:r>
                        <a:rPr lang="en-US" sz="2700" dirty="0"/>
                        <a:t>50 per 10,000 person-years</a:t>
                      </a:r>
                    </a:p>
                  </a:txBody>
                  <a:tcPr/>
                </a:tc>
                <a:extLst>
                  <a:ext uri="{0D108BD9-81ED-4DB2-BD59-A6C34878D82A}">
                    <a16:rowId xmlns:a16="http://schemas.microsoft.com/office/drawing/2014/main" val="10003"/>
                  </a:ext>
                </a:extLst>
              </a:tr>
              <a:tr h="48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a:t>Heart attack </a:t>
                      </a:r>
                      <a:r>
                        <a:rPr lang="en-US" sz="2700" b="0" dirty="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25 per 10,000 person-years</a:t>
                      </a:r>
                    </a:p>
                  </a:txBody>
                  <a:tcPr anchor="ctr"/>
                </a:tc>
                <a:extLst>
                  <a:ext uri="{0D108BD9-81ED-4DB2-BD59-A6C34878D82A}">
                    <a16:rowId xmlns:a16="http://schemas.microsoft.com/office/drawing/2014/main" val="10004"/>
                  </a:ext>
                </a:extLst>
              </a:tr>
              <a:tr h="381000">
                <a:tc>
                  <a:txBody>
                    <a:bodyPr/>
                    <a:lstStyle/>
                    <a:p>
                      <a:pPr marL="285750" lvl="0" indent="-285750" algn="l" eaLnBrk="0" hangingPunct="0">
                        <a:lnSpc>
                          <a:spcPct val="90000"/>
                        </a:lnSpc>
                        <a:spcBef>
                          <a:spcPts val="0"/>
                        </a:spcBef>
                      </a:pPr>
                      <a:r>
                        <a:rPr lang="en-US" sz="2700" b="1" dirty="0"/>
                        <a:t>Low back pain </a:t>
                      </a:r>
                      <a:r>
                        <a:rPr lang="en-US" sz="2700" b="0" dirty="0"/>
                        <a:t>(men)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38 per 1000 person-years</a:t>
                      </a:r>
                    </a:p>
                  </a:txBody>
                  <a:tcPr anchor="ctr"/>
                </a:tc>
                <a:extLst>
                  <a:ext uri="{0D108BD9-81ED-4DB2-BD59-A6C34878D82A}">
                    <a16:rowId xmlns:a16="http://schemas.microsoft.com/office/drawing/2014/main" val="2919206301"/>
                  </a:ext>
                </a:extLst>
              </a:tr>
              <a:tr h="419068">
                <a:tc>
                  <a:txBody>
                    <a:bodyPr/>
                    <a:lstStyle/>
                    <a:p>
                      <a:pPr marL="285750" marR="0" lvl="0" indent="-285750" algn="l" defTabSz="914400" rtl="0" eaLnBrk="0" fontAlgn="auto" latinLnBrk="0" hangingPunct="0">
                        <a:lnSpc>
                          <a:spcPct val="90000"/>
                        </a:lnSpc>
                        <a:spcBef>
                          <a:spcPts val="0"/>
                        </a:spcBef>
                        <a:spcAft>
                          <a:spcPts val="0"/>
                        </a:spcAft>
                        <a:buClrTx/>
                        <a:buSzTx/>
                        <a:buFontTx/>
                        <a:buNone/>
                        <a:tabLst/>
                        <a:defRPr/>
                      </a:pPr>
                      <a:r>
                        <a:rPr lang="en-US" sz="2700" b="1" dirty="0"/>
                        <a:t>Low back pain </a:t>
                      </a:r>
                      <a:r>
                        <a:rPr lang="en-US" sz="2700" b="0" dirty="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58 per 1000 person-years</a:t>
                      </a:r>
                    </a:p>
                  </a:txBody>
                  <a:tcPr anchor="ctr"/>
                </a:tc>
                <a:extLst>
                  <a:ext uri="{0D108BD9-81ED-4DB2-BD59-A6C34878D82A}">
                    <a16:rowId xmlns:a16="http://schemas.microsoft.com/office/drawing/2014/main" val="3171205293"/>
                  </a:ext>
                </a:extLst>
              </a:tr>
              <a:tr h="719360">
                <a:tc>
                  <a:txBody>
                    <a:bodyPr/>
                    <a:lstStyle/>
                    <a:p>
                      <a:pPr marL="285750" lvl="0" indent="-285750" algn="l" eaLnBrk="0" hangingPunct="0">
                        <a:lnSpc>
                          <a:spcPct val="90000"/>
                        </a:lnSpc>
                        <a:spcBef>
                          <a:spcPts val="0"/>
                        </a:spcBef>
                      </a:pPr>
                      <a:r>
                        <a:rPr lang="en-US" sz="2700" b="1" dirty="0"/>
                        <a:t>Acute respiratory infection </a:t>
                      </a:r>
                      <a:r>
                        <a:rPr lang="en-US" sz="2700" b="0" dirty="0"/>
                        <a:t>(children)</a:t>
                      </a:r>
                      <a:endParaRPr lang="en-US" sz="27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160 per 100 person-years</a:t>
                      </a:r>
                    </a:p>
                    <a:p>
                      <a:pPr algn="l"/>
                      <a:endParaRPr lang="en-US" sz="27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307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762000"/>
            <a:ext cx="9067800" cy="28575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Often erroneously described as “annual rate” or “annual rate per 100,000 persons” or “per 100,000 persons” (i.e., person-time denominator not explicit) – don’t do this!</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Always include explicit “per person-time”; e.g.,</a:t>
            </a:r>
          </a:p>
          <a:p>
            <a:pPr marL="914400" lvl="1" indent="-457200" eaLnBrk="0" hangingPunct="0">
              <a:lnSpc>
                <a:spcPct val="90000"/>
              </a:lnSpc>
              <a:spcBef>
                <a:spcPct val="20000"/>
              </a:spcBef>
              <a:buFont typeface="Times New Roman" panose="02020603050405020304" pitchFamily="18" charset="0"/>
              <a:buChar char="–"/>
            </a:pPr>
            <a:r>
              <a:rPr lang="en-US" sz="2600" dirty="0"/>
              <a:t>50 per 100,000 person-years or 2.3 per 100 person-months</a:t>
            </a:r>
          </a:p>
          <a:p>
            <a:pPr marL="914400" lvl="1" indent="-457200" eaLnBrk="0" hangingPunct="0">
              <a:lnSpc>
                <a:spcPct val="90000"/>
              </a:lnSpc>
              <a:spcBef>
                <a:spcPct val="20000"/>
              </a:spcBef>
              <a:buFont typeface="Times New Roman" panose="02020603050405020304" pitchFamily="18" charset="0"/>
              <a:buChar char="–"/>
            </a:pPr>
            <a:r>
              <a:rPr lang="en-US" sz="2600" dirty="0"/>
              <a:t>17 (100 person-years</a:t>
            </a:r>
            <a:r>
              <a:rPr lang="en-US" sz="2600" baseline="30000" dirty="0"/>
              <a:t>-1</a:t>
            </a:r>
            <a:r>
              <a:rPr lang="en-US" sz="2200" dirty="0"/>
              <a:t>)   (mathematically correct, but unfamiliar)</a:t>
            </a:r>
            <a:endParaRPr lang="en-US" sz="2200" baseline="30000" dirty="0"/>
          </a:p>
          <a:p>
            <a:pPr marL="342900" indent="-342900" eaLnBrk="0" hangingPunct="0">
              <a:lnSpc>
                <a:spcPct val="90000"/>
              </a:lnSpc>
              <a:spcBef>
                <a:spcPct val="40000"/>
              </a:spcBef>
              <a:buFontTx/>
              <a:buChar char="•"/>
            </a:pPr>
            <a:endParaRPr lang="en-US" sz="800" dirty="0"/>
          </a:p>
          <a:p>
            <a:pPr marL="350838" indent="-350838">
              <a:spcBef>
                <a:spcPts val="600"/>
              </a:spcBef>
              <a:buFont typeface="Arial" panose="020B0604020202020204" pitchFamily="34" charset="0"/>
              <a:buChar char="•"/>
            </a:pPr>
            <a:r>
              <a:rPr lang="en-US" sz="2600" dirty="0"/>
              <a:t>We like to explicitly call this “average” incidence rate but you will not see this commonly in practice</a:t>
            </a:r>
          </a:p>
          <a:p>
            <a:pPr marL="914400" lvl="1" indent="-457200">
              <a:spcBef>
                <a:spcPts val="600"/>
              </a:spcBef>
              <a:buFont typeface="Times New Roman" panose="02020603050405020304" pitchFamily="18" charset="0"/>
              <a:buChar char="–"/>
            </a:pPr>
            <a:r>
              <a:rPr lang="en-US" dirty="0"/>
              <a:t>Rationale: 1 number summarizing (averaging) incidence over some time and the incidence may not be the same over time</a:t>
            </a:r>
          </a:p>
          <a:p>
            <a:pPr marL="914400" lvl="1" indent="-457200">
              <a:spcBef>
                <a:spcPts val="600"/>
              </a:spcBef>
              <a:buFont typeface="Times New Roman" panose="02020603050405020304" pitchFamily="18" charset="0"/>
              <a:buChar char="–"/>
            </a:pPr>
            <a:r>
              <a:rPr lang="en-US" dirty="0"/>
              <a:t>When people say “incidence rate” they usually mean “average” but not always (sometimes mean instantaneous)</a:t>
            </a:r>
          </a:p>
          <a:p>
            <a:pPr marL="914400" lvl="1" indent="-457200">
              <a:spcBef>
                <a:spcPts val="600"/>
              </a:spcBef>
              <a:buFont typeface="Times New Roman" panose="02020603050405020304" pitchFamily="18" charset="0"/>
              <a:buChar char="–"/>
            </a:pPr>
            <a:endParaRPr lang="en-US" sz="300" dirty="0"/>
          </a:p>
          <a:p>
            <a:pPr marL="457200" indent="-457200">
              <a:spcBef>
                <a:spcPts val="300"/>
              </a:spcBef>
              <a:buFont typeface="Arial" panose="020B0604020202020204" pitchFamily="34" charset="0"/>
              <a:buChar char="•"/>
            </a:pPr>
            <a:r>
              <a:rPr lang="en-US" sz="2800" dirty="0"/>
              <a:t>Good practice: Give substantive context…</a:t>
            </a:r>
          </a:p>
          <a:p>
            <a:pPr marL="457200" indent="-457200">
              <a:spcBef>
                <a:spcPts val="600"/>
              </a:spcBef>
              <a:buFont typeface="Arial" panose="020B0604020202020204" pitchFamily="34" charset="0"/>
              <a:buChar char="•"/>
            </a:pPr>
            <a:endParaRPr lang="en-US" dirty="0"/>
          </a:p>
          <a:p>
            <a:pPr marL="914400" lvl="1" indent="-457200">
              <a:spcBef>
                <a:spcPts val="600"/>
              </a:spcBef>
              <a:buFont typeface="Times New Roman" panose="02020603050405020304" pitchFamily="18" charset="0"/>
              <a:buChar char="–"/>
            </a:pPr>
            <a:endParaRPr lang="en-US" sz="2800" dirty="0"/>
          </a:p>
          <a:p>
            <a:pPr marL="914400" lvl="1" indent="-457200">
              <a:spcBef>
                <a:spcPts val="600"/>
              </a:spcBef>
              <a:buFont typeface="Times New Roman" panose="02020603050405020304" pitchFamily="18" charset="0"/>
              <a:buChar char="–"/>
            </a:pPr>
            <a:endParaRPr lang="en-US" sz="2600" dirty="0"/>
          </a:p>
          <a:p>
            <a:pPr marL="342900" indent="-342900" eaLnBrk="0" hangingPunct="0">
              <a:lnSpc>
                <a:spcPct val="90000"/>
              </a:lnSpc>
              <a:spcBef>
                <a:spcPct val="40000"/>
              </a:spcBef>
              <a:buFontTx/>
              <a:buChar char="•"/>
            </a:pPr>
            <a:endParaRPr lang="en-US" sz="3600" dirty="0"/>
          </a:p>
        </p:txBody>
      </p:sp>
    </p:spTree>
    <p:extLst>
      <p:ext uri="{BB962C8B-B14F-4D97-AF65-F5344CB8AC3E}">
        <p14:creationId xmlns:p14="http://schemas.microsoft.com/office/powerpoint/2010/main" val="407140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8915400" cy="1143000"/>
          </a:xfrm>
        </p:spPr>
        <p:txBody>
          <a:bodyPr/>
          <a:lstStyle/>
          <a:p>
            <a:r>
              <a:rPr lang="en-US" sz="3200" b="1" dirty="0"/>
              <a:t>Reporting average incidence rates:</a:t>
            </a:r>
            <a:br>
              <a:rPr lang="en-US" sz="3200" b="1" dirty="0"/>
            </a:br>
            <a:r>
              <a:rPr lang="en-US" sz="3200" b="1" dirty="0"/>
              <a:t>Provide context to help readers interpret them</a:t>
            </a:r>
          </a:p>
        </p:txBody>
      </p:sp>
      <p:sp>
        <p:nvSpPr>
          <p:cNvPr id="55298" name="Rectangle 3"/>
          <p:cNvSpPr>
            <a:spLocks noGrp="1" noChangeArrowheads="1"/>
          </p:cNvSpPr>
          <p:nvPr>
            <p:ph type="body" idx="1"/>
          </p:nvPr>
        </p:nvSpPr>
        <p:spPr>
          <a:xfrm>
            <a:off x="76200" y="1143000"/>
            <a:ext cx="8915400" cy="4114800"/>
          </a:xfrm>
        </p:spPr>
        <p:txBody>
          <a:bodyPr/>
          <a:lstStyle/>
          <a:p>
            <a:r>
              <a:rPr lang="en-US" sz="2800" dirty="0"/>
              <a:t>If individual-level data are available</a:t>
            </a:r>
          </a:p>
          <a:p>
            <a:pPr lvl="1"/>
            <a:r>
              <a:rPr lang="en-US" sz="2400" dirty="0"/>
              <a:t>Describe distribution of individual-level follow-up time used to calculate the average incidence rate </a:t>
            </a:r>
          </a:p>
          <a:p>
            <a:pPr lvl="2"/>
            <a:r>
              <a:rPr lang="en-US" dirty="0"/>
              <a:t>e.g., “Among persons who were followed for median 3 years (interquartile range: 1 to 5 yrs; absolute range 0.2 yr to 7 yrs), the average incidence rate was 26 per 100,000 person-years”</a:t>
            </a:r>
          </a:p>
          <a:p>
            <a:pPr>
              <a:buFontTx/>
              <a:buNone/>
            </a:pPr>
            <a:r>
              <a:rPr lang="en-US" sz="1200" dirty="0"/>
              <a:t> </a:t>
            </a:r>
          </a:p>
          <a:p>
            <a:r>
              <a:rPr lang="en-US" sz="2800" dirty="0"/>
              <a:t>If individual-level data NOT available (e.g., dynamic cohort in large population) </a:t>
            </a:r>
          </a:p>
          <a:p>
            <a:pPr lvl="1"/>
            <a:r>
              <a:rPr lang="en-US" sz="2400" dirty="0"/>
              <a:t>Give the duration of time and calendar period observed when calculating the average incidence rate</a:t>
            </a:r>
          </a:p>
          <a:p>
            <a:pPr lvl="2"/>
            <a:r>
              <a:rPr lang="en-US" dirty="0"/>
              <a:t>e.g., “Among residents of Tulsa who were observed for up to 4 years from 1996-1999, the average incidence rate was 20 per 10,000 person-years.”</a:t>
            </a:r>
          </a:p>
        </p:txBody>
      </p:sp>
    </p:spTree>
    <p:extLst>
      <p:ext uri="{BB962C8B-B14F-4D97-AF65-F5344CB8AC3E}">
        <p14:creationId xmlns:p14="http://schemas.microsoft.com/office/powerpoint/2010/main" val="35378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86772"/>
              </p:ext>
            </p:extLst>
          </p:nvPr>
        </p:nvGraphicFramePr>
        <p:xfrm>
          <a:off x="2286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eaLnBrk="0" hangingPunct="0">
              <a:lnSpc>
                <a:spcPct val="90000"/>
              </a:lnSpc>
              <a:spcBef>
                <a:spcPct val="40000"/>
              </a:spcBef>
              <a:buFontTx/>
              <a:buChar char="•"/>
            </a:pPr>
            <a:r>
              <a:rPr lang="en-US" sz="2800" dirty="0"/>
              <a:t>Example: Incidence of pediatric cardiomyopathy in two regions of the United States (</a:t>
            </a:r>
            <a:r>
              <a:rPr lang="en-US" sz="2800" i="1" dirty="0"/>
              <a:t>NEJM</a:t>
            </a:r>
            <a:r>
              <a:rPr lang="en-US" sz="2800" dirty="0"/>
              <a:t>, 2003)</a:t>
            </a:r>
          </a:p>
          <a:p>
            <a:pPr marL="742950" lvl="1" indent="-285750" eaLnBrk="0" hangingPunct="0">
              <a:lnSpc>
                <a:spcPct val="90000"/>
              </a:lnSpc>
              <a:spcBef>
                <a:spcPct val="20000"/>
              </a:spcBef>
              <a:spcAft>
                <a:spcPts val="600"/>
              </a:spcAft>
              <a:buFontTx/>
              <a:buChar char="–"/>
            </a:pPr>
            <a:r>
              <a:rPr lang="en-US" sz="2600" dirty="0"/>
              <a:t>Described as: “</a:t>
            </a:r>
            <a:r>
              <a:rPr lang="en-US" sz="2600" dirty="0">
                <a:solidFill>
                  <a:srgbClr val="FF0000"/>
                </a:solidFill>
              </a:rPr>
              <a:t>overall annual incidence of 1.13</a:t>
            </a:r>
            <a:r>
              <a:rPr lang="en-US" sz="2600" dirty="0"/>
              <a:t> </a:t>
            </a:r>
            <a:r>
              <a:rPr lang="en-US" sz="2600" dirty="0">
                <a:solidFill>
                  <a:srgbClr val="FF0000"/>
                </a:solidFill>
              </a:rPr>
              <a:t>per 100,000 children.</a:t>
            </a:r>
            <a:r>
              <a:rPr lang="en-US" sz="2600" dirty="0"/>
              <a:t>”   </a:t>
            </a:r>
          </a:p>
          <a:p>
            <a:pPr marL="742950" lvl="1" indent="-285750" eaLnBrk="0" hangingPunct="0">
              <a:lnSpc>
                <a:spcPct val="90000"/>
              </a:lnSpc>
              <a:spcBef>
                <a:spcPct val="20000"/>
              </a:spcBef>
              <a:spcAft>
                <a:spcPts val="600"/>
              </a:spcAft>
              <a:buFontTx/>
              <a:buChar char="–"/>
            </a:pPr>
            <a:r>
              <a:rPr lang="en-US" sz="2600" dirty="0"/>
              <a:t>What was done:  Numerator = 467 cases of cardiomyopathy in registry of 38 centers for 1996-1999 </a:t>
            </a:r>
          </a:p>
          <a:p>
            <a:pPr marL="742950" lvl="1" indent="-285750" eaLnBrk="0" hangingPunct="0">
              <a:lnSpc>
                <a:spcPct val="90000"/>
              </a:lnSpc>
              <a:spcBef>
                <a:spcPct val="20000"/>
              </a:spcBef>
              <a:spcAft>
                <a:spcPts val="600"/>
              </a:spcAft>
              <a:buFontTx/>
              <a:buChar char="–"/>
            </a:pPr>
            <a:r>
              <a:rPr lang="en-US" sz="2600" dirty="0"/>
              <a:t>Denominator (person-time) “population estimates…ages 1 – 18; 1990 census with an in- and out-migration algorithm” </a:t>
            </a:r>
          </a:p>
          <a:p>
            <a:pPr marL="342900" indent="-342900" eaLnBrk="0" hangingPunct="0">
              <a:lnSpc>
                <a:spcPct val="90000"/>
              </a:lnSpc>
              <a:spcBef>
                <a:spcPct val="40000"/>
              </a:spcBef>
              <a:buFontTx/>
              <a:buChar char="•"/>
            </a:pPr>
            <a:r>
              <a:rPr lang="en-US" sz="2800" dirty="0"/>
              <a:t>What they should have done:  Give substantive context, make person-time explicit, and identify as “average” rate:</a:t>
            </a:r>
          </a:p>
          <a:p>
            <a:pPr marL="741363" lvl="1" indent="-284163" eaLnBrk="0" hangingPunct="0">
              <a:lnSpc>
                <a:spcPct val="90000"/>
              </a:lnSpc>
              <a:spcBef>
                <a:spcPct val="40000"/>
              </a:spcBef>
              <a:buFont typeface="Times New Roman" panose="02020603050405020304" pitchFamily="18" charset="0"/>
              <a:buChar char="–"/>
            </a:pPr>
            <a:r>
              <a:rPr lang="en-US" sz="2800" dirty="0"/>
              <a:t>“</a:t>
            </a:r>
            <a:r>
              <a:rPr lang="en-US" sz="2800" dirty="0">
                <a:solidFill>
                  <a:srgbClr val="FF0000"/>
                </a:solidFill>
              </a:rPr>
              <a:t>Measured from 1996 to 1999, the average incidence rate among children was 1.13 per 100,000 person-years”</a:t>
            </a:r>
            <a:endParaRPr lang="en-US" sz="2600" dirty="0">
              <a:solidFill>
                <a:srgbClr val="FF0000"/>
              </a:solidFill>
            </a:endParaRP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251461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Now That We Have Discussed Their Calculation, Why 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436563" eaLnBrk="0" hangingPunct="0">
              <a:spcBef>
                <a:spcPct val="20000"/>
              </a:spcBef>
              <a:buFontTx/>
              <a:buAutoNum type="arabicPeriod"/>
            </a:pPr>
            <a:r>
              <a:rPr lang="en-US" sz="3200" dirty="0"/>
              <a:t>To calculate incidence in a </a:t>
            </a:r>
            <a:r>
              <a:rPr lang="en-US" sz="3200" i="1" dirty="0"/>
              <a:t>dynamic</a:t>
            </a:r>
            <a:r>
              <a:rPr lang="en-US" sz="3200" dirty="0"/>
              <a:t> cohort in which you do not have individual-level data</a:t>
            </a:r>
          </a:p>
          <a:p>
            <a:pPr marL="914400" lvl="3" indent="-457200" eaLnBrk="0" hangingPunct="0">
              <a:spcBef>
                <a:spcPct val="20000"/>
              </a:spcBef>
              <a:buFont typeface="Arial" panose="020B0604020202020204" pitchFamily="34" charset="0"/>
              <a:buChar char="•"/>
            </a:pPr>
            <a:r>
              <a:rPr lang="en-US" sz="2800" dirty="0"/>
              <a:t>Cumulative incidence would be impossible to directly calculate unless you had individual-level data</a:t>
            </a:r>
          </a:p>
          <a:p>
            <a:pPr marL="914400" lvl="3" indent="-457200" eaLnBrk="0" hangingPunct="0">
              <a:spcBef>
                <a:spcPct val="20000"/>
              </a:spcBef>
              <a:buFont typeface="Arial" panose="020B0604020202020204" pitchFamily="34" charset="0"/>
              <a:buChar char="•"/>
            </a:pPr>
            <a:r>
              <a:rPr lang="en-US" sz="2800" dirty="0"/>
              <a:t>e.g., pancreatic cancer incidence rate in SF County</a:t>
            </a:r>
          </a:p>
          <a:p>
            <a:pPr marL="914400" lvl="3" indent="-457200" eaLnBrk="0" hangingPunct="0">
              <a:spcBef>
                <a:spcPct val="20000"/>
              </a:spcBef>
              <a:buFont typeface="Arial" panose="020B0604020202020204" pitchFamily="34" charset="0"/>
              <a:buChar char="•"/>
            </a:pPr>
            <a:endParaRPr lang="en-US" sz="3200" dirty="0"/>
          </a:p>
          <a:p>
            <a:pPr marL="914400" lvl="4" eaLnBrk="0" hangingPunct="0">
              <a:spcBef>
                <a:spcPct val="20000"/>
              </a:spcBef>
            </a:pPr>
            <a:endParaRPr lang="en-US"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76200"/>
            <a:ext cx="9144000" cy="1143000"/>
          </a:xfrm>
        </p:spPr>
        <p:txBody>
          <a:bodyPr/>
          <a:lstStyle/>
          <a:p>
            <a:r>
              <a:rPr lang="en-US" sz="3600" b="1" dirty="0"/>
              <a:t>Potential Weakness of Census Data</a:t>
            </a:r>
          </a:p>
        </p:txBody>
      </p:sp>
      <p:sp>
        <p:nvSpPr>
          <p:cNvPr id="66562" name="Rectangle 3"/>
          <p:cNvSpPr>
            <a:spLocks noGrp="1" noChangeArrowheads="1"/>
          </p:cNvSpPr>
          <p:nvPr>
            <p:ph type="body" idx="1"/>
          </p:nvPr>
        </p:nvSpPr>
        <p:spPr>
          <a:xfrm>
            <a:off x="152400" y="1143000"/>
            <a:ext cx="8763000" cy="4724400"/>
          </a:xfrm>
        </p:spPr>
        <p:txBody>
          <a:bodyPr/>
          <a:lstStyle/>
          <a:p>
            <a:r>
              <a:rPr lang="en-US" sz="3000" dirty="0"/>
              <a:t>Calculating rates from US census population data is very useful but caution is required as a full census is only done every 10 years</a:t>
            </a:r>
          </a:p>
          <a:p>
            <a:pPr>
              <a:spcBef>
                <a:spcPct val="50000"/>
              </a:spcBef>
            </a:pPr>
            <a:r>
              <a:rPr lang="en-US" sz="3000" dirty="0"/>
              <a:t>Interim estimates of population change are made by the census experts but over 10 years these estimates may become inaccurate</a:t>
            </a:r>
          </a:p>
          <a:p>
            <a:pPr>
              <a:spcBef>
                <a:spcPct val="50000"/>
              </a:spcBef>
            </a:pPr>
            <a:r>
              <a:rPr lang="en-US" sz="3000" dirty="0"/>
              <a:t>Other countries may conduct a census at different intervals, or may not have a reliable census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747470189"/>
              </p:ext>
            </p:extLst>
          </p:nvPr>
        </p:nvGraphicFramePr>
        <p:xfrm>
          <a:off x="677863" y="1676397"/>
          <a:ext cx="7924800" cy="352584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76200" y="2627952"/>
            <a:ext cx="1524000" cy="1569660"/>
          </a:xfrm>
          <a:prstGeom prst="rect">
            <a:avLst/>
          </a:prstGeom>
          <a:solidFill>
            <a:schemeClr val="bg1"/>
          </a:solidFill>
        </p:spPr>
        <p:txBody>
          <a:bodyPr wrap="square" rtlCol="0">
            <a:spAutoFit/>
          </a:bodyPr>
          <a:lstStyle/>
          <a:p>
            <a:r>
              <a:rPr lang="en-US" dirty="0"/>
              <a:t>Estimated population in these years</a:t>
            </a:r>
          </a:p>
        </p:txBody>
      </p:sp>
      <p:sp>
        <p:nvSpPr>
          <p:cNvPr id="4" name="TextBox 3"/>
          <p:cNvSpPr txBox="1"/>
          <p:nvPr/>
        </p:nvSpPr>
        <p:spPr>
          <a:xfrm>
            <a:off x="1447800" y="5261402"/>
            <a:ext cx="1143000" cy="516828"/>
          </a:xfrm>
          <a:prstGeom prst="rect">
            <a:avLst/>
          </a:prstGeom>
          <a:noFill/>
          <a:ln>
            <a:no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a:solidFill>
                  <a:srgbClr val="FF0000"/>
                </a:solidFill>
              </a:rPr>
              <a:t>Census</a:t>
            </a:r>
          </a:p>
        </p:txBody>
      </p:sp>
      <p:sp>
        <p:nvSpPr>
          <p:cNvPr id="6" name="Rectangle 5"/>
          <p:cNvSpPr/>
          <p:nvPr/>
        </p:nvSpPr>
        <p:spPr bwMode="auto">
          <a:xfrm>
            <a:off x="1447800" y="5261402"/>
            <a:ext cx="1143000" cy="46166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10687725"/>
              </p:ext>
            </p:extLst>
          </p:nvPr>
        </p:nvGraphicFramePr>
        <p:xfrm>
          <a:off x="685800" y="5202237"/>
          <a:ext cx="7924800" cy="588963"/>
        </p:xfrm>
        <a:graphic>
          <a:graphicData uri="http://schemas.openxmlformats.org/drawingml/2006/table">
            <a:tbl>
              <a:tblPr/>
              <a:tblGrid>
                <a:gridCol w="2590800">
                  <a:extLst>
                    <a:ext uri="{9D8B030D-6E8A-4147-A177-3AD203B41FA5}">
                      <a16:colId xmlns:a16="http://schemas.microsoft.com/office/drawing/2014/main" val="907034073"/>
                    </a:ext>
                  </a:extLst>
                </a:gridCol>
                <a:gridCol w="2590800">
                  <a:extLst>
                    <a:ext uri="{9D8B030D-6E8A-4147-A177-3AD203B41FA5}">
                      <a16:colId xmlns:a16="http://schemas.microsoft.com/office/drawing/2014/main" val="90504255"/>
                    </a:ext>
                  </a:extLst>
                </a:gridCol>
                <a:gridCol w="2743200">
                  <a:extLst>
                    <a:ext uri="{9D8B030D-6E8A-4147-A177-3AD203B41FA5}">
                      <a16:colId xmlns:a16="http://schemas.microsoft.com/office/drawing/2014/main" val="417245545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          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5704719"/>
                  </a:ext>
                </a:extLst>
              </a:tr>
            </a:tbl>
          </a:graphicData>
        </a:graphic>
      </p:graphicFrame>
    </p:spTree>
    <p:extLst>
      <p:ext uri="{BB962C8B-B14F-4D97-AF65-F5344CB8AC3E}">
        <p14:creationId xmlns:p14="http://schemas.microsoft.com/office/powerpoint/2010/main" val="20087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al. Report from No. Calif. Cancer Center 2001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990600"/>
            <a:ext cx="8686800" cy="4191000"/>
          </a:xfrm>
          <a:prstGeom prst="rect">
            <a:avLst/>
          </a:prstGeom>
          <a:noFill/>
          <a:ln w="9525">
            <a:noFill/>
            <a:miter lim="800000"/>
            <a:headEnd/>
            <a:tailEnd/>
          </a:ln>
        </p:spPr>
        <p:txBody>
          <a:bodyPr/>
          <a:lstStyle/>
          <a:p>
            <a:pPr marL="512763" indent="-512763" eaLnBrk="0" hangingPunct="0">
              <a:spcBef>
                <a:spcPct val="20000"/>
              </a:spcBef>
              <a:buFontTx/>
              <a:buAutoNum type="arabicPeriod"/>
            </a:pPr>
            <a:r>
              <a:rPr lang="en-US" sz="3200" dirty="0">
                <a:solidFill>
                  <a:schemeClr val="bg1">
                    <a:lumMod val="85000"/>
                  </a:schemeClr>
                </a:solidFill>
              </a:rPr>
              <a:t>To calculate incidence in a </a:t>
            </a:r>
            <a:r>
              <a:rPr lang="en-US" sz="3200" i="1" dirty="0">
                <a:solidFill>
                  <a:schemeClr val="bg1">
                    <a:lumMod val="85000"/>
                  </a:schemeClr>
                </a:solidFill>
              </a:rPr>
              <a:t>dynamic</a:t>
            </a:r>
            <a:r>
              <a:rPr lang="en-US" sz="3200" dirty="0">
                <a:solidFill>
                  <a:schemeClr val="bg1">
                    <a:lumMod val="85000"/>
                  </a:schemeClr>
                </a:solidFill>
              </a:rPr>
              <a:t> cohort </a:t>
            </a:r>
          </a:p>
          <a:p>
            <a:pPr marL="609600" indent="-609600" eaLnBrk="0" hangingPunct="0">
              <a:spcBef>
                <a:spcPct val="20000"/>
              </a:spcBef>
              <a:buFontTx/>
              <a:buAutoNum type="arabicPeriod"/>
            </a:pPr>
            <a:endParaRPr lang="en-US" sz="1200" dirty="0"/>
          </a:p>
          <a:p>
            <a:pPr marL="520700" indent="-520700" eaLnBrk="0" hangingPunct="0">
              <a:spcBef>
                <a:spcPct val="20000"/>
              </a:spcBef>
              <a:buFontTx/>
              <a:buAutoNum type="arabicPeriod"/>
            </a:pPr>
            <a:r>
              <a:rPr lang="en-US" sz="2800" dirty="0"/>
              <a:t>To compare disease incidence in a </a:t>
            </a:r>
            <a:r>
              <a:rPr lang="en-US" sz="2800" i="1" dirty="0"/>
              <a:t>fixed </a:t>
            </a:r>
            <a:r>
              <a:rPr lang="en-US" sz="2800" dirty="0"/>
              <a:t>cohort  (individual-level data) with rate from a </a:t>
            </a:r>
            <a:r>
              <a:rPr lang="en-US" sz="2800" i="1" dirty="0"/>
              <a:t>dynamic</a:t>
            </a:r>
            <a:r>
              <a:rPr lang="en-US" sz="2800" dirty="0"/>
              <a:t> cohort (e.g., the general population) in which you do have individual-level data</a:t>
            </a:r>
          </a:p>
          <a:p>
            <a:pPr lvl="1" eaLnBrk="0" hangingPunct="0">
              <a:spcBef>
                <a:spcPct val="20000"/>
              </a:spcBef>
            </a:pPr>
            <a:r>
              <a:rPr lang="en-US" sz="3200" dirty="0"/>
              <a:t>	OR 	</a:t>
            </a:r>
          </a:p>
          <a:p>
            <a:pPr marL="520700" lvl="1" indent="-63500" eaLnBrk="0" hangingPunct="0">
              <a:spcBef>
                <a:spcPct val="20000"/>
              </a:spcBef>
            </a:pPr>
            <a:r>
              <a:rPr lang="en-US" sz="3200" dirty="0"/>
              <a:t>	</a:t>
            </a:r>
            <a:r>
              <a:rPr lang="en-US" sz="2800" dirty="0"/>
              <a:t>to compare incidences between 2 or more dynamic populations (e.g., two countries)</a:t>
            </a:r>
          </a:p>
          <a:p>
            <a:pPr marL="1371600" lvl="2" indent="-457200" eaLnBrk="0" hangingPunct="0">
              <a:spcBef>
                <a:spcPct val="20000"/>
              </a:spcBef>
              <a:buFontTx/>
              <a:buChar char="•"/>
            </a:pPr>
            <a:r>
              <a:rPr lang="en-US" sz="2800" dirty="0"/>
              <a:t>These comparisons are “analytic” objectives</a:t>
            </a:r>
          </a:p>
          <a:p>
            <a:pPr marL="1371600" lvl="2" indent="-457200" eaLnBrk="0" hangingPunct="0">
              <a:spcBef>
                <a:spcPts val="0"/>
              </a:spcBef>
              <a:buFontTx/>
              <a:buChar char="•"/>
            </a:pPr>
            <a:r>
              <a:rPr lang="en-US" sz="2800" dirty="0"/>
              <a:t>Rates are like a universal language or a handy jackknife.  You can use them everywhere.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228600" y="76200"/>
            <a:ext cx="8610600" cy="1143000"/>
          </a:xfrm>
        </p:spPr>
        <p:txBody>
          <a:bodyPr/>
          <a:lstStyle/>
          <a:p>
            <a:r>
              <a:rPr lang="en-US" sz="3600" b="1" dirty="0"/>
              <a:t>(2a) </a:t>
            </a:r>
            <a:r>
              <a:rPr lang="en-US" sz="3200" b="1" dirty="0"/>
              <a:t>Comparing a rate from a fixed cohort to the rate in the general (dynamic) population</a:t>
            </a:r>
          </a:p>
        </p:txBody>
      </p:sp>
      <p:sp>
        <p:nvSpPr>
          <p:cNvPr id="74754" name="Rectangle 5"/>
          <p:cNvSpPr>
            <a:spLocks noGrp="1" noChangeArrowheads="1"/>
          </p:cNvSpPr>
          <p:nvPr>
            <p:ph type="body" idx="1"/>
          </p:nvPr>
        </p:nvSpPr>
        <p:spPr>
          <a:xfrm>
            <a:off x="304800" y="1371600"/>
            <a:ext cx="8610600" cy="4724400"/>
          </a:xfrm>
        </p:spPr>
        <p:txBody>
          <a:bodyPr/>
          <a:lstStyle/>
          <a:p>
            <a:pPr marL="0" indent="0">
              <a:buNone/>
            </a:pPr>
            <a:r>
              <a:rPr lang="en-US" sz="2800" dirty="0"/>
              <a:t>Example</a:t>
            </a:r>
          </a:p>
          <a:p>
            <a:r>
              <a:rPr lang="en-US" sz="2800" dirty="0"/>
              <a:t>Cohort study of petroleum refinery workers followed the workers for up to 36 years and found 765 deaths. </a:t>
            </a:r>
          </a:p>
          <a:p>
            <a:endParaRPr lang="en-US" sz="1600" dirty="0"/>
          </a:p>
          <a:p>
            <a:r>
              <a:rPr lang="en-US" sz="2800" dirty="0"/>
              <a:t>Research question: </a:t>
            </a:r>
          </a:p>
          <a:p>
            <a:pPr lvl="1"/>
            <a:r>
              <a:rPr lang="en-US" sz="2400" dirty="0"/>
              <a:t>Does working in petroleum refinery industry shorten lifespan? Was the mortality in these workers high, low, or just average?  </a:t>
            </a:r>
          </a:p>
          <a:p>
            <a:pPr lvl="1"/>
            <a:r>
              <a:rPr lang="en-US" sz="2400" dirty="0"/>
              <a:t>i.e., Is working in this industry dangerous?</a:t>
            </a:r>
          </a:p>
          <a:p>
            <a:pPr lvl="1"/>
            <a:r>
              <a:rPr lang="en-US" sz="2400" dirty="0"/>
              <a:t>Answer:  need a comparator group</a:t>
            </a:r>
          </a:p>
          <a:p>
            <a:pPr lvl="1"/>
            <a:endParaRPr lang="en-US" sz="1400" dirty="0"/>
          </a:p>
          <a:p>
            <a:r>
              <a:rPr lang="en-US" sz="2800" dirty="0"/>
              <a:t>How would you calculate the mortality incidence in the cohort?</a:t>
            </a:r>
          </a:p>
        </p:txBody>
      </p:sp>
      <p:sp>
        <p:nvSpPr>
          <p:cNvPr id="2" name="TextBox 1"/>
          <p:cNvSpPr txBox="1"/>
          <p:nvPr/>
        </p:nvSpPr>
        <p:spPr>
          <a:xfrm>
            <a:off x="4191000" y="6320135"/>
            <a:ext cx="5181600" cy="461665"/>
          </a:xfrm>
          <a:prstGeom prst="rect">
            <a:avLst/>
          </a:prstGeom>
          <a:noFill/>
        </p:spPr>
        <p:txBody>
          <a:bodyPr wrap="square" rtlCol="0">
            <a:spAutoFit/>
          </a:bodyPr>
          <a:lstStyle/>
          <a:p>
            <a:r>
              <a:rPr lang="en-US" dirty="0"/>
              <a:t>Austin &amp; Schnatter </a:t>
            </a:r>
            <a:r>
              <a:rPr lang="en-US" i="1" dirty="0"/>
              <a:t>J Occup Med </a:t>
            </a:r>
            <a:r>
              <a:rPr lang="en-US" dirty="0"/>
              <a:t>1983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228600" y="1676400"/>
            <a:ext cx="88392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workers [fixed cohort study]</a:t>
            </a:r>
          </a:p>
          <a:p>
            <a:pPr marL="742950" lvl="1" indent="-285750" eaLnBrk="0" hangingPunct="0">
              <a:lnSpc>
                <a:spcPct val="90000"/>
              </a:lnSpc>
              <a:spcBef>
                <a:spcPct val="20000"/>
              </a:spcBef>
              <a:buFontTx/>
              <a:buChar char="–"/>
            </a:pPr>
            <a:r>
              <a:rPr lang="en-US" dirty="0"/>
              <a:t>6,588 employees of Texas plant</a:t>
            </a:r>
          </a:p>
          <a:p>
            <a:pPr marL="742950" lvl="1" indent="-285750" eaLnBrk="0" hangingPunct="0">
              <a:lnSpc>
                <a:spcPct val="90000"/>
              </a:lnSpc>
              <a:spcBef>
                <a:spcPct val="20000"/>
              </a:spcBef>
              <a:buFontTx/>
              <a:buChar char="–"/>
            </a:pPr>
            <a:r>
              <a:rPr lang="en-US" dirty="0"/>
              <a:t>Enrolled if employed anytime from 1941-50 </a:t>
            </a:r>
          </a:p>
          <a:p>
            <a:pPr marL="742950" lvl="1" indent="-285750" eaLnBrk="0" hangingPunct="0">
              <a:lnSpc>
                <a:spcPct val="90000"/>
              </a:lnSpc>
              <a:spcBef>
                <a:spcPct val="20000"/>
              </a:spcBef>
              <a:buFontTx/>
              <a:buChar char="–"/>
            </a:pPr>
            <a:r>
              <a:rPr lang="en-US" dirty="0"/>
              <a:t>Mortality obtained from 1941-1977 from National Death Index</a:t>
            </a:r>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also calculate K-M estimate of cumulative incidence (for 36 years of follow-up), but for what comparison group could you derive a 36-year K-M estimate?</a:t>
            </a:r>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a:t>Solution:  compare </a:t>
            </a:r>
            <a:r>
              <a:rPr lang="en-US" sz="2800" u="sng" dirty="0"/>
              <a:t>rate</a:t>
            </a:r>
            <a:r>
              <a:rPr lang="en-US" sz="2800" dirty="0"/>
              <a:t> of death in this population to </a:t>
            </a:r>
            <a:r>
              <a:rPr lang="en-US" sz="2800" u="sng" dirty="0"/>
              <a:t>rate</a:t>
            </a:r>
            <a:r>
              <a:rPr lang="en-US" sz="2800" dirty="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a:p>
          <a:p>
            <a:pPr marL="914400" lvl="1" indent="-457200" eaLnBrk="0" hangingPunct="0">
              <a:spcBef>
                <a:spcPct val="20000"/>
              </a:spcBef>
              <a:buFont typeface="Times New Roman" panose="02020603050405020304" pitchFamily="18" charset="0"/>
              <a:buChar char="−"/>
            </a:pPr>
            <a:r>
              <a:rPr lang="en-US" dirty="0"/>
              <a:t>Operationally: observed number of deaths in petro workers is compared to number of deaths that would be expected if rate from reference population (e.g., US population) is applied to the petro workers</a:t>
            </a:r>
          </a:p>
          <a:p>
            <a:pPr marL="342900" indent="-342900" eaLnBrk="0" hangingPunct="0">
              <a:spcBef>
                <a:spcPct val="20000"/>
              </a:spcBef>
              <a:buFontTx/>
              <a:buChar char="•"/>
            </a:pPr>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09600" y="152400"/>
            <a:ext cx="7772400" cy="1143000"/>
          </a:xfrm>
        </p:spPr>
        <p:txBody>
          <a:bodyPr/>
          <a:lstStyle/>
          <a:p>
            <a:r>
              <a:rPr lang="en-US" sz="4000" b="1" dirty="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a:t>The comparison can be done with an SMR.  </a:t>
            </a:r>
          </a:p>
          <a:p>
            <a:pPr lvl="1"/>
            <a:r>
              <a:rPr lang="en-US" dirty="0"/>
              <a:t>(This is a </a:t>
            </a:r>
            <a:r>
              <a:rPr lang="en-US" b="1" dirty="0"/>
              <a:t>measure of association </a:t>
            </a:r>
            <a:r>
              <a:rPr lang="en-US" dirty="0"/>
              <a:t>—  to be covered in more detail in later lectures — but we skip ahead here to illustrate usefulness of incidence rates.) </a:t>
            </a:r>
          </a:p>
          <a:p>
            <a:endParaRPr lang="en-US" sz="1400" dirty="0"/>
          </a:p>
          <a:p>
            <a:r>
              <a:rPr lang="en-US" dirty="0"/>
              <a:t>If U.S. death rates for age-sex-race-calendar period groups applied to the cohort, 924 deaths were expected in the cohort versus the 765 observed.</a:t>
            </a:r>
          </a:p>
          <a:p>
            <a:endParaRPr lang="en-US" sz="1400" dirty="0"/>
          </a:p>
          <a:p>
            <a:r>
              <a:rPr lang="en-US" dirty="0"/>
              <a:t>Illustrated on next 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a:t>The Three Elements in Measures of Disease Incidence</a:t>
            </a:r>
          </a:p>
        </p:txBody>
      </p:sp>
      <p:sp>
        <p:nvSpPr>
          <p:cNvPr id="34818" name="Rectangle 3"/>
          <p:cNvSpPr>
            <a:spLocks noGrp="1" noChangeArrowheads="1"/>
          </p:cNvSpPr>
          <p:nvPr>
            <p:ph type="body" idx="1"/>
          </p:nvPr>
        </p:nvSpPr>
        <p:spPr>
          <a:xfrm>
            <a:off x="228600" y="1905000"/>
            <a:ext cx="8534400" cy="4114800"/>
          </a:xfrm>
        </p:spPr>
        <p:txBody>
          <a:bodyPr/>
          <a:lstStyle/>
          <a:p>
            <a:pPr>
              <a:lnSpc>
                <a:spcPct val="90000"/>
              </a:lnSpc>
            </a:pPr>
            <a:r>
              <a:rPr lang="en-US" dirty="0"/>
              <a:t>E = an outcome event = a binary outcome   </a:t>
            </a:r>
          </a:p>
          <a:p>
            <a:pPr lvl="2">
              <a:lnSpc>
                <a:spcPct val="90000"/>
              </a:lnSpc>
              <a:buFontTx/>
              <a:buNone/>
            </a:pPr>
            <a:r>
              <a:rPr lang="en-US" sz="3200" dirty="0"/>
              <a:t>(e.g., onset of disease)</a:t>
            </a:r>
          </a:p>
          <a:p>
            <a:pPr>
              <a:lnSpc>
                <a:spcPct val="90000"/>
              </a:lnSpc>
            </a:pPr>
            <a:endParaRPr lang="en-US" dirty="0"/>
          </a:p>
          <a:p>
            <a:pPr marL="350838" indent="-350838">
              <a:lnSpc>
                <a:spcPct val="90000"/>
              </a:lnSpc>
            </a:pPr>
            <a:r>
              <a:rPr lang="en-US" dirty="0"/>
              <a:t>N = number of at-risk persons in the population under study</a:t>
            </a:r>
          </a:p>
          <a:p>
            <a:pPr>
              <a:lnSpc>
                <a:spcPct val="90000"/>
              </a:lnSpc>
            </a:pPr>
            <a:endParaRPr lang="en-US" dirty="0"/>
          </a:p>
          <a:p>
            <a:pPr>
              <a:lnSpc>
                <a:spcPct val="90000"/>
              </a:lnSpc>
            </a:pPr>
            <a:r>
              <a:rPr lang="en-US" dirty="0"/>
              <a:t>T = time period during which the events are observed</a:t>
            </a:r>
          </a:p>
        </p:txBody>
      </p:sp>
    </p:spTree>
    <p:extLst>
      <p:ext uri="{BB962C8B-B14F-4D97-AF65-F5344CB8AC3E}">
        <p14:creationId xmlns:p14="http://schemas.microsoft.com/office/powerpoint/2010/main" val="732968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0"/>
            <a:ext cx="8991600" cy="685800"/>
          </a:xfrm>
        </p:spPr>
        <p:txBody>
          <a:bodyPr/>
          <a:lstStyle/>
          <a:p>
            <a:r>
              <a:rPr lang="en-US" sz="3200" b="1" dirty="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462076318"/>
              </p:ext>
            </p:extLst>
          </p:nvPr>
        </p:nvGraphicFramePr>
        <p:xfrm>
          <a:off x="685800" y="685800"/>
          <a:ext cx="7772400" cy="5867400"/>
        </p:xfrm>
        <a:graphic>
          <a:graphicData uri="http://schemas.openxmlformats.org/drawingml/2006/table">
            <a:tbl>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Petro 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Expected N deaths in Petro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Observed N deaths in Petro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40 - 44,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45 - 49,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1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a:t>Standardized Mortality Ratio</a:t>
            </a:r>
          </a:p>
        </p:txBody>
      </p:sp>
      <p:sp>
        <p:nvSpPr>
          <p:cNvPr id="80898" name="Rectangle 7"/>
          <p:cNvSpPr>
            <a:spLocks noGrp="1" noChangeArrowheads="1"/>
          </p:cNvSpPr>
          <p:nvPr>
            <p:ph type="body" idx="1"/>
          </p:nvPr>
        </p:nvSpPr>
        <p:spPr>
          <a:xfrm>
            <a:off x="0" y="762000"/>
            <a:ext cx="9296400" cy="4724400"/>
          </a:xfrm>
        </p:spPr>
        <p:txBody>
          <a:bodyPr/>
          <a:lstStyle/>
          <a:p>
            <a:r>
              <a:rPr lang="en-US" dirty="0"/>
              <a:t>Average incidence rate for observed deaths:          765 deaths/137,745 person-years </a:t>
            </a:r>
          </a:p>
          <a:p>
            <a:endParaRPr lang="en-US" sz="500" dirty="0"/>
          </a:p>
          <a:p>
            <a:r>
              <a:rPr lang="en-US" dirty="0"/>
              <a:t>Rate of  “expected” deaths in workers given US gen. pltn. experience:   924 deaths/137,745 person-years</a:t>
            </a:r>
          </a:p>
          <a:p>
            <a:endParaRPr lang="en-US" sz="500" dirty="0"/>
          </a:p>
          <a:p>
            <a:r>
              <a:rPr lang="en-US" dirty="0"/>
              <a:t>Ratio of these two rates = 765 observed/924  expected deaths  [Denominators cancel out] = 0.83   =  </a:t>
            </a:r>
            <a:r>
              <a:rPr lang="en-US" sz="2800" dirty="0"/>
              <a:t>s</a:t>
            </a:r>
            <a:r>
              <a:rPr lang="en-US" sz="2800" b="1" dirty="0"/>
              <a:t>tandardized mortality ratio (SMR)</a:t>
            </a:r>
          </a:p>
          <a:p>
            <a:endParaRPr lang="en-US" sz="400" b="1" dirty="0"/>
          </a:p>
          <a:p>
            <a:r>
              <a:rPr lang="en-US" dirty="0"/>
              <a:t>Conclusion:  After taking account of age-sex-race-calendar period:  </a:t>
            </a:r>
          </a:p>
          <a:p>
            <a:pPr lvl="1"/>
            <a:r>
              <a:rPr lang="en-US" dirty="0"/>
              <a:t>lower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extLst>
                    <a:ext uri="{9D8B030D-6E8A-4147-A177-3AD203B41FA5}">
                      <a16:colId xmlns:a16="http://schemas.microsoft.com/office/drawing/2014/main" val="20000"/>
                    </a:ext>
                  </a:extLst>
                </a:gridCol>
                <a:gridCol w="78898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593850">
                  <a:extLst>
                    <a:ext uri="{9D8B030D-6E8A-4147-A177-3AD203B41FA5}">
                      <a16:colId xmlns:a16="http://schemas.microsoft.com/office/drawing/2014/main" val="20003"/>
                    </a:ext>
                  </a:extLst>
                </a:gridCol>
                <a:gridCol w="1328737">
                  <a:extLst>
                    <a:ext uri="{9D8B030D-6E8A-4147-A177-3AD203B41FA5}">
                      <a16:colId xmlns:a16="http://schemas.microsoft.com/office/drawing/2014/main" val="20004"/>
                    </a:ext>
                  </a:extLst>
                </a:gridCol>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6"/>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7"/>
                  </a:ext>
                </a:extLst>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23191" y="4424571"/>
            <a:ext cx="9144000" cy="2123658"/>
          </a:xfrm>
          <a:prstGeom prst="rect">
            <a:avLst/>
          </a:prstGeom>
          <a:noFill/>
          <a:ln w="9525">
            <a:noFill/>
            <a:miter lim="800000"/>
            <a:headEnd/>
            <a:tailEnd/>
          </a:ln>
        </p:spPr>
        <p:txBody>
          <a:bodyPr wrap="square">
            <a:spAutoFit/>
          </a:bodyPr>
          <a:lstStyle/>
          <a:p>
            <a:pPr marL="342900" indent="-231775" eaLnBrk="0" hangingPunct="0">
              <a:spcBef>
                <a:spcPct val="50000"/>
              </a:spcBef>
              <a:buFont typeface="Arial" panose="020B0604020202020204" pitchFamily="34" charset="0"/>
              <a:buChar char="•"/>
            </a:pPr>
            <a:r>
              <a:rPr lang="en-US" dirty="0"/>
              <a:t>Unadjusted rates do not take into account the different age structures of the populations in Beijing and Budapest. </a:t>
            </a:r>
          </a:p>
          <a:p>
            <a:pPr marL="342900" indent="-231775" eaLnBrk="0" hangingPunct="0">
              <a:spcBef>
                <a:spcPct val="50000"/>
              </a:spcBef>
              <a:buFont typeface="Arial" panose="020B0604020202020204" pitchFamily="34" charset="0"/>
              <a:buChar char="•"/>
            </a:pPr>
            <a:r>
              <a:rPr lang="en-US" dirty="0"/>
              <a:t>Used “direct standardization” to calculate rate adjusted for age (see Extra Slides).   Measure of association, comparing rates in Beijing and Budapest, falls from 5.2 (unadjusted) to 3.2 (age-adjusted).</a:t>
            </a:r>
          </a:p>
        </p:txBody>
      </p:sp>
      <p:graphicFrame>
        <p:nvGraphicFramePr>
          <p:cNvPr id="39983" name="Group 47"/>
          <p:cNvGraphicFramePr>
            <a:graphicFrameLocks noGrp="1"/>
          </p:cNvGraphicFramePr>
          <p:nvPr>
            <p:ph idx="1"/>
            <p:extLst>
              <p:ext uri="{D42A27DB-BD31-4B8C-83A1-F6EECF244321}">
                <p14:modId xmlns:p14="http://schemas.microsoft.com/office/powerpoint/2010/main" val="1323831402"/>
              </p:ext>
            </p:extLst>
          </p:nvPr>
        </p:nvGraphicFramePr>
        <p:xfrm>
          <a:off x="685800" y="914400"/>
          <a:ext cx="7772400" cy="3596640"/>
        </p:xfrm>
        <a:graphic>
          <a:graphicData uri="http://schemas.openxmlformats.org/drawingml/2006/table">
            <a:tbl>
              <a:tblPr/>
              <a:tblGrid>
                <a:gridCol w="3072810">
                  <a:extLst>
                    <a:ext uri="{9D8B030D-6E8A-4147-A177-3AD203B41FA5}">
                      <a16:colId xmlns:a16="http://schemas.microsoft.com/office/drawing/2014/main" val="20000"/>
                    </a:ext>
                  </a:extLst>
                </a:gridCol>
                <a:gridCol w="195639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143000">
                  <a:extLst>
                    <a:ext uri="{9D8B030D-6E8A-4147-A177-3AD203B41FA5}">
                      <a16:colId xmlns:a16="http://schemas.microsoft.com/office/drawing/2014/main" val="94587537"/>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Rate ratio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 population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a:solidFill>
                  <a:schemeClr val="bg1">
                    <a:lumMod val="85000"/>
                  </a:schemeClr>
                </a:solidFill>
              </a:rPr>
              <a:t>To calculate incidence from a dynamic cohort</a:t>
            </a:r>
          </a:p>
          <a:p>
            <a:pPr marL="609600" indent="-609600">
              <a:lnSpc>
                <a:spcPct val="80000"/>
              </a:lnSpc>
              <a:buFontTx/>
              <a:buAutoNum type="arabicPeriod"/>
            </a:pPr>
            <a:endParaRPr lang="en-US" sz="2800" dirty="0">
              <a:solidFill>
                <a:schemeClr val="bg1">
                  <a:lumMod val="85000"/>
                </a:schemeClr>
              </a:solidFill>
            </a:endParaRPr>
          </a:p>
          <a:p>
            <a:pPr marL="609600" indent="-609600">
              <a:lnSpc>
                <a:spcPct val="80000"/>
              </a:lnSpc>
              <a:buFontTx/>
              <a:buAutoNum type="arabicPeriod"/>
            </a:pPr>
            <a:r>
              <a:rPr lang="en-US" sz="2800" dirty="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a:p>
          <a:p>
            <a:pPr marL="609600" indent="-609600">
              <a:lnSpc>
                <a:spcPct val="80000"/>
              </a:lnSpc>
              <a:buFontTx/>
              <a:buAutoNum type="arabicPeriod"/>
            </a:pPr>
            <a:r>
              <a:rPr lang="en-US" sz="2800" dirty="0"/>
              <a:t>To estimate incidence of outcomes when exposures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28600" y="304800"/>
            <a:ext cx="8534400" cy="1143000"/>
          </a:xfrm>
        </p:spPr>
        <p:txBody>
          <a:bodyPr/>
          <a:lstStyle/>
          <a:p>
            <a:pPr marL="762000" indent="-762000"/>
            <a:r>
              <a:rPr lang="en-US" sz="3600" b="1" dirty="0"/>
              <a:t>(3) To estimate incidence of outcomes when exposures are time-varying </a:t>
            </a:r>
          </a:p>
        </p:txBody>
      </p:sp>
      <p:sp>
        <p:nvSpPr>
          <p:cNvPr id="95234" name="Rectangle 3"/>
          <p:cNvSpPr>
            <a:spLocks noGrp="1" noChangeArrowheads="1"/>
          </p:cNvSpPr>
          <p:nvPr>
            <p:ph type="body" idx="1"/>
          </p:nvPr>
        </p:nvSpPr>
        <p:spPr>
          <a:xfrm>
            <a:off x="381000" y="1752600"/>
            <a:ext cx="8229600" cy="4114800"/>
          </a:xfrm>
        </p:spPr>
        <p:txBody>
          <a:bodyPr/>
          <a:lstStyle/>
          <a:p>
            <a:r>
              <a:rPr lang="en-US" dirty="0"/>
              <a:t>Research question:  Does use of non-steroidal anti-inflammatory drugs (NSAIDs) cause coronary artery disease (CAD)?</a:t>
            </a:r>
          </a:p>
          <a:p>
            <a:endParaRPr lang="en-US" dirty="0"/>
          </a:p>
          <a:p>
            <a:r>
              <a:rPr lang="en-US" dirty="0"/>
              <a:t>How would you study the relationship between NSAID use and CAD?</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a:t>Calculating stratified average incidence rates in cohorts</a:t>
            </a:r>
          </a:p>
        </p:txBody>
      </p:sp>
      <p:sp>
        <p:nvSpPr>
          <p:cNvPr id="97282" name="Rectangle 3"/>
          <p:cNvSpPr>
            <a:spLocks noGrp="1" noChangeArrowheads="1"/>
          </p:cNvSpPr>
          <p:nvPr>
            <p:ph type="body" idx="1"/>
          </p:nvPr>
        </p:nvSpPr>
        <p:spPr>
          <a:xfrm>
            <a:off x="0" y="1499937"/>
            <a:ext cx="9144000" cy="4724400"/>
          </a:xfrm>
        </p:spPr>
        <p:txBody>
          <a:bodyPr/>
          <a:lstStyle/>
          <a:p>
            <a:r>
              <a:rPr lang="en-US" dirty="0"/>
              <a:t>For persons followed in a cohort, some exposures may be </a:t>
            </a:r>
            <a:r>
              <a:rPr lang="en-US" b="1" dirty="0"/>
              <a:t>fixed (time-invariant)</a:t>
            </a:r>
            <a:r>
              <a:rPr lang="en-US" dirty="0"/>
              <a:t> but some are </a:t>
            </a:r>
            <a:r>
              <a:rPr lang="en-US" b="1" dirty="0"/>
              <a:t>changing (aka time-variant, time-varying, time-dependent)</a:t>
            </a:r>
            <a:endParaRPr lang="en-US" dirty="0"/>
          </a:p>
          <a:p>
            <a:pPr lvl="1"/>
            <a:r>
              <a:rPr lang="en-US" dirty="0"/>
              <a:t>Biologic sex is fixed </a:t>
            </a:r>
          </a:p>
          <a:p>
            <a:pPr lvl="1"/>
            <a:r>
              <a:rPr lang="en-US" dirty="0"/>
              <a:t>Taking medications or getting regular exercise are behaviors (exposures)  that can change over time</a:t>
            </a:r>
          </a:p>
          <a:p>
            <a:pPr>
              <a:spcBef>
                <a:spcPct val="40000"/>
              </a:spcBef>
            </a:pPr>
            <a:r>
              <a:rPr lang="en-US" dirty="0"/>
              <a:t>Adding up person-time </a:t>
            </a:r>
            <a:r>
              <a:rPr lang="en-US" i="1" dirty="0"/>
              <a:t>in each exposure status category</a:t>
            </a:r>
            <a:r>
              <a:rPr lang="en-US" dirty="0"/>
              <a:t>  to get a denominator of time at risk accommodates exposures that change over time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database, 1987-1998: </a:t>
            </a:r>
          </a:p>
          <a:p>
            <a:pPr marL="914400" lvl="1" indent="-457200" eaLnBrk="0" hangingPunct="0">
              <a:spcBef>
                <a:spcPct val="40000"/>
              </a:spcBef>
              <a:buFont typeface="Times New Roman" panose="02020603050405020304" pitchFamily="18" charset="0"/>
              <a:buChar char="−"/>
            </a:pPr>
            <a:r>
              <a:rPr lang="en-US" sz="3200" dirty="0"/>
              <a:t>Does use of  NSAIDs cause CAD?</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p>
          <a:p>
            <a:pPr marL="914400" lvl="1" indent="-457200" eaLnBrk="0" hangingPunct="0">
              <a:spcBef>
                <a:spcPct val="40000"/>
              </a:spcBef>
              <a:buFont typeface="Times New Roman" panose="02020603050405020304" pitchFamily="18" charset="0"/>
              <a:buChar char="−"/>
            </a:pPr>
            <a:r>
              <a:rPr lang="en-US" sz="3200" dirty="0"/>
              <a:t>A cumulative incidence approach to the analysis does not seem appropriate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a:t>Ray </a:t>
            </a:r>
            <a:r>
              <a:rPr lang="en-US" i="1" dirty="0"/>
              <a:t>Lancet</a:t>
            </a:r>
            <a:r>
              <a:rPr lang="en-US" dirty="0"/>
              <a:t>  2002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a:t>A given person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latin typeface="Arial" panose="020B0604020202020204" pitchFamily="34" charset="0"/>
                <a:cs typeface="Arial" panose="020B0604020202020204" pitchFamily="34" charset="0"/>
              </a:rPr>
              <a:t>No NSAID use</a:t>
            </a:r>
          </a:p>
          <a:p>
            <a:pPr eaLnBrk="0" hangingPunct="0">
              <a:spcBef>
                <a:spcPct val="100000"/>
              </a:spcBef>
            </a:pPr>
            <a:r>
              <a:rPr lang="en-US" sz="1800" dirty="0">
                <a:latin typeface="Arial" panose="020B0604020202020204" pitchFamily="34" charset="0"/>
                <a:cs typeface="Arial" panose="020B0604020202020204" pitchFamily="34" charset="0"/>
              </a:rPr>
              <a:t>NSAID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sz="27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6858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using (“exposed”) and not using (“unexposed”) NSAIDs</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CAD outcomes 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in this analysis,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917551550"/>
              </p:ext>
            </p:extLst>
          </p:nvPr>
        </p:nvGraphicFramePr>
        <p:xfrm>
          <a:off x="762000" y="4114800"/>
          <a:ext cx="7467600" cy="2260600"/>
        </p:xfrm>
        <a:graphic>
          <a:graphicData uri="http://schemas.openxmlformats.org/drawingml/2006/table">
            <a:tbl>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CAD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a:t>Lancet</a:t>
            </a:r>
            <a:r>
              <a:rPr lang="en-US" dirty="0"/>
              <a:t> 2002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0"/>
            <a:ext cx="7772400" cy="914400"/>
          </a:xfrm>
          <a:prstGeom prst="rect">
            <a:avLst/>
          </a:prstGeom>
          <a:noFill/>
          <a:ln w="9525">
            <a:noFill/>
            <a:miter lim="800000"/>
            <a:headEnd/>
            <a:tailEnd/>
          </a:ln>
        </p:spPr>
        <p:txBody>
          <a:bodyPr anchor="ctr"/>
          <a:lstStyle/>
          <a:p>
            <a:pPr algn="ctr" eaLnBrk="0" hangingPunct="0"/>
            <a:r>
              <a:rPr lang="en-US" sz="4000" b="1" dirty="0">
                <a:solidFill>
                  <a:schemeClr val="tx2"/>
                </a:solidFill>
              </a:rPr>
              <a:t>Two Measures of Incidence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The </a:t>
            </a:r>
            <a:r>
              <a:rPr lang="en-US" sz="2800" b="1" dirty="0"/>
              <a:t>proportion</a:t>
            </a:r>
            <a:r>
              <a:rPr lang="en-US" sz="2800" dirty="0"/>
              <a:t> of individuals who experience the event in a defined duration of time (</a:t>
            </a:r>
            <a:r>
              <a:rPr lang="en-US" sz="2800" dirty="0">
                <a:solidFill>
                  <a:srgbClr val="FF0000"/>
                </a:solidFill>
              </a:rPr>
              <a:t>E/N</a:t>
            </a:r>
            <a:r>
              <a:rPr lang="en-US" sz="2800" dirty="0"/>
              <a:t> during some time </a:t>
            </a:r>
            <a:r>
              <a:rPr lang="en-US" sz="2800" dirty="0">
                <a:solidFill>
                  <a:srgbClr val="FF0000"/>
                </a:solidFill>
              </a:rPr>
              <a:t>T</a:t>
            </a:r>
            <a:r>
              <a:rPr lang="en-US" sz="2800" dirty="0"/>
              <a:t>) </a:t>
            </a:r>
          </a:p>
          <a:p>
            <a:pPr marL="914400" lvl="1" indent="-457200" eaLnBrk="0" hangingPunct="0">
              <a:spcBef>
                <a:spcPct val="20000"/>
              </a:spcBef>
              <a:buFont typeface="Times New Roman" panose="02020603050405020304" pitchFamily="18" charset="0"/>
              <a:buChar char="–"/>
            </a:pPr>
            <a:r>
              <a:rPr lang="en-US" sz="2800" dirty="0"/>
              <a:t>Probability of event in a given time period</a:t>
            </a:r>
            <a:endParaRPr lang="en-US" sz="2800" b="1" dirty="0"/>
          </a:p>
          <a:p>
            <a:pPr marL="914400" lvl="1" indent="-457200" eaLnBrk="0" hangingPunct="0">
              <a:spcBef>
                <a:spcPct val="20000"/>
              </a:spcBef>
              <a:buFont typeface="Times New Roman" panose="02020603050405020304" pitchFamily="18" charset="0"/>
              <a:buChar char="–"/>
            </a:pPr>
            <a:r>
              <a:rPr lang="en-US" sz="2800" b="1" dirty="0"/>
              <a:t>Formal term: cumulative incidence</a:t>
            </a:r>
          </a:p>
          <a:p>
            <a:pPr marL="914400" lvl="1" indent="-457200" eaLnBrk="0" hangingPunct="0">
              <a:spcBef>
                <a:spcPct val="20000"/>
              </a:spcBef>
              <a:buFont typeface="Times New Roman" panose="02020603050405020304" pitchFamily="18" charset="0"/>
              <a:buChar char="–"/>
            </a:pPr>
            <a:r>
              <a:rPr lang="en-US" sz="2800" b="1" dirty="0"/>
              <a:t>Short hand: risk</a:t>
            </a:r>
          </a:p>
          <a:p>
            <a:pPr marL="800100" lvl="1" indent="-342900" eaLnBrk="0" hangingPunct="0">
              <a:spcBef>
                <a:spcPct val="20000"/>
              </a:spcBef>
              <a:buFontTx/>
              <a:buChar char="•"/>
            </a:pPr>
            <a:endParaRPr lang="en-US" sz="1200" b="1" dirty="0"/>
          </a:p>
          <a:p>
            <a:pPr marL="342900" indent="-342900" eaLnBrk="0" hangingPunct="0">
              <a:spcBef>
                <a:spcPct val="20000"/>
              </a:spcBef>
              <a:buFontTx/>
              <a:buChar char="•"/>
            </a:pPr>
            <a:r>
              <a:rPr lang="en-US" sz="2800" dirty="0"/>
              <a:t>The number of events occurring per amount of </a:t>
            </a:r>
            <a:r>
              <a:rPr lang="en-US" sz="2800" b="1" dirty="0"/>
              <a:t>person-time</a:t>
            </a:r>
            <a:r>
              <a:rPr lang="en-US" sz="2800" dirty="0"/>
              <a:t> observed (</a:t>
            </a:r>
            <a:r>
              <a:rPr lang="en-US" sz="2800" dirty="0">
                <a:solidFill>
                  <a:srgbClr val="FF0000"/>
                </a:solidFill>
              </a:rPr>
              <a:t>E/”NT”</a:t>
            </a:r>
            <a:r>
              <a:rPr lang="en-US" sz="2800" dirty="0"/>
              <a:t>) </a:t>
            </a:r>
          </a:p>
          <a:p>
            <a:pPr marL="914400" lvl="1" indent="-457200" eaLnBrk="0" hangingPunct="0">
              <a:spcBef>
                <a:spcPct val="20000"/>
              </a:spcBef>
              <a:buFont typeface="Times New Roman" panose="02020603050405020304" pitchFamily="18" charset="0"/>
              <a:buChar char="–"/>
            </a:pPr>
            <a:r>
              <a:rPr lang="en-US" sz="2800" dirty="0"/>
              <a:t>Events per unit person-time</a:t>
            </a:r>
            <a:endParaRPr lang="en-US" sz="2800" b="1" dirty="0"/>
          </a:p>
          <a:p>
            <a:pPr marL="914400" lvl="1" indent="-457200" eaLnBrk="0" hangingPunct="0">
              <a:spcBef>
                <a:spcPct val="20000"/>
              </a:spcBef>
              <a:buFont typeface="Times New Roman" panose="02020603050405020304" pitchFamily="18" charset="0"/>
              <a:buChar char="–"/>
            </a:pPr>
            <a:r>
              <a:rPr lang="en-US" sz="2800" b="1" dirty="0"/>
              <a:t>Formal term: incidence rate</a:t>
            </a:r>
          </a:p>
          <a:p>
            <a:pPr marL="914400" lvl="1" indent="-457200" eaLnBrk="0" hangingPunct="0">
              <a:spcBef>
                <a:spcPct val="20000"/>
              </a:spcBef>
              <a:buFont typeface="Times New Roman" panose="02020603050405020304" pitchFamily="18" charset="0"/>
              <a:buChar char="–"/>
            </a:pPr>
            <a:r>
              <a:rPr lang="en-US" sz="2800" b="1" dirty="0"/>
              <a:t>Short hand:  rate or, in some cases, hazard</a:t>
            </a:r>
          </a:p>
        </p:txBody>
      </p:sp>
    </p:spTree>
    <p:extLst>
      <p:ext uri="{BB962C8B-B14F-4D97-AF65-F5344CB8AC3E}">
        <p14:creationId xmlns:p14="http://schemas.microsoft.com/office/powerpoint/2010/main" val="2925694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Stata</a:t>
            </a:r>
          </a:p>
        </p:txBody>
      </p:sp>
      <p:sp>
        <p:nvSpPr>
          <p:cNvPr id="48131" name="Text Box 1027"/>
          <p:cNvSpPr txBox="1">
            <a:spLocks noChangeArrowheads="1"/>
          </p:cNvSpPr>
          <p:nvPr/>
        </p:nvSpPr>
        <p:spPr bwMode="auto">
          <a:xfrm>
            <a:off x="533400" y="685800"/>
            <a:ext cx="8077200" cy="5687711"/>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 strate     (gives person-time rate)</a:t>
            </a:r>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biliary_cirrhosis_data,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0.128  deaths per person-year </a:t>
            </a:r>
          </a:p>
          <a:p>
            <a:pPr eaLnBrk="0" hangingPunct="0"/>
            <a:r>
              <a:rPr lang="en-US" i="1" dirty="0"/>
              <a:t>		= 12.8 deaths per 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(not always years!  Y represents whatever native units 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1600200" y="4100513"/>
            <a:ext cx="0" cy="371475"/>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Stata</a:t>
            </a:r>
          </a:p>
        </p:txBody>
      </p:sp>
      <p:sp>
        <p:nvSpPr>
          <p:cNvPr id="107522" name="Text Box 3"/>
          <p:cNvSpPr txBox="1">
            <a:spLocks noChangeArrowheads="1"/>
          </p:cNvSpPr>
          <p:nvPr/>
        </p:nvSpPr>
        <p:spPr bwMode="auto">
          <a:xfrm>
            <a:off x="457200" y="1028700"/>
            <a:ext cx="8610600" cy="4339650"/>
          </a:xfrm>
          <a:prstGeom prst="rect">
            <a:avLst/>
          </a:prstGeom>
          <a:noFill/>
          <a:ln w="9525">
            <a:noFill/>
            <a:miter lim="800000"/>
            <a:headEnd/>
            <a:tailEnd/>
          </a:ln>
        </p:spPr>
        <p:txBody>
          <a:bodyPr>
            <a:spAutoFit/>
          </a:bodyPr>
          <a:lstStyle/>
          <a:p>
            <a:pPr eaLnBrk="0" hangingPunct="0"/>
            <a:r>
              <a:rPr lang="en-US" dirty="0"/>
              <a:t>Stata has an option to use it like a calculator for</a:t>
            </a:r>
          </a:p>
          <a:p>
            <a:pPr eaLnBrk="0" hangingPunct="0"/>
            <a:r>
              <a:rPr lang="en-US" dirty="0"/>
              <a:t>various computations without loading in a data set.</a:t>
            </a:r>
          </a:p>
          <a:p>
            <a:pPr eaLnBrk="0" hangingPunct="0">
              <a:spcBef>
                <a:spcPct val="50000"/>
              </a:spcBef>
            </a:pPr>
            <a:r>
              <a:rPr lang="en-US" dirty="0"/>
              <a:t>Termed “immediate” commands</a:t>
            </a:r>
          </a:p>
          <a:p>
            <a:pPr eaLnBrk="0" hangingPunct="0">
              <a:spcBef>
                <a:spcPct val="50000"/>
              </a:spcBef>
            </a:pPr>
            <a:r>
              <a:rPr lang="en-US" dirty="0"/>
              <a:t>Example: to calculate the person-time rate and confidence interval from aggregate number of events and follow-up time:</a:t>
            </a:r>
          </a:p>
          <a:p>
            <a:pPr eaLnBrk="0" hangingPunct="0"/>
            <a:endParaRPr lang="en-US" b="1" dirty="0"/>
          </a:p>
          <a:p>
            <a:pPr eaLnBrk="0" hangingPunct="0">
              <a:spcBef>
                <a:spcPct val="50000"/>
              </a:spcBef>
            </a:pPr>
            <a:r>
              <a:rPr lang="en-US" b="1" dirty="0"/>
              <a:t>. cii means </a:t>
            </a:r>
            <a:r>
              <a:rPr lang="en-US" b="1" i="1" dirty="0"/>
              <a:t>#person-time_units  #events, </a:t>
            </a:r>
            <a:r>
              <a:rPr lang="en-US" b="1" dirty="0"/>
              <a:t>poisson</a:t>
            </a:r>
            <a:endParaRPr lang="en-US" b="1" i="1" dirty="0"/>
          </a:p>
          <a:p>
            <a:pPr eaLnBrk="0" hangingPunct="0">
              <a:spcBef>
                <a:spcPct val="50000"/>
              </a:spcBef>
            </a:pPr>
            <a:r>
              <a:rPr lang="en-US" b="1" dirty="0"/>
              <a:t>e.g., 96 events occur in 747.04 person-years of follow-up:</a:t>
            </a:r>
          </a:p>
          <a:p>
            <a:pPr lvl="2" eaLnBrk="0" hangingPunct="0">
              <a:spcBef>
                <a:spcPct val="50000"/>
              </a:spcBef>
            </a:pPr>
            <a:r>
              <a:rPr lang="en-US" b="1" dirty="0"/>
              <a:t>. cii means 747.04  96, poisson</a:t>
            </a:r>
          </a:p>
        </p:txBody>
      </p:sp>
      <p:pic>
        <p:nvPicPr>
          <p:cNvPr id="3" name="Picture 2">
            <a:extLst>
              <a:ext uri="{FF2B5EF4-FFF2-40B4-BE49-F238E27FC236}">
                <a16:creationId xmlns:a16="http://schemas.microsoft.com/office/drawing/2014/main" id="{4767DD9A-1514-4D49-8F01-D85A62B778E1}"/>
              </a:ext>
            </a:extLst>
          </p:cNvPr>
          <p:cNvPicPr>
            <a:picLocks noChangeAspect="1"/>
          </p:cNvPicPr>
          <p:nvPr/>
        </p:nvPicPr>
        <p:blipFill>
          <a:blip r:embed="rId3"/>
          <a:stretch>
            <a:fillRect/>
          </a:stretch>
        </p:blipFill>
        <p:spPr>
          <a:xfrm>
            <a:off x="457200" y="5391150"/>
            <a:ext cx="8489576" cy="108585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a:t>Average Incidence Rate: </a:t>
            </a:r>
            <a:br>
              <a:rPr lang="en-US" sz="3600" b="1" dirty="0"/>
            </a:br>
            <a:r>
              <a:rPr lang="en-US" sz="3600" b="1" dirty="0"/>
              <a:t>Most Useful if Rate is Constant</a:t>
            </a:r>
          </a:p>
        </p:txBody>
      </p:sp>
      <p:sp>
        <p:nvSpPr>
          <p:cNvPr id="109570" name="Rectangle 3"/>
          <p:cNvSpPr>
            <a:spLocks noGrp="1" noChangeArrowheads="1"/>
          </p:cNvSpPr>
          <p:nvPr>
            <p:ph type="body" idx="1"/>
          </p:nvPr>
        </p:nvSpPr>
        <p:spPr>
          <a:xfrm>
            <a:off x="228600" y="1447800"/>
            <a:ext cx="8763000" cy="3200400"/>
          </a:xfrm>
        </p:spPr>
        <p:txBody>
          <a:bodyPr/>
          <a:lstStyle/>
          <a:p>
            <a:r>
              <a:rPr lang="en-US" dirty="0"/>
              <a:t>So far, we have considered the “average” incidence rate</a:t>
            </a:r>
          </a:p>
          <a:p>
            <a:pPr lvl="1"/>
            <a:r>
              <a:rPr lang="en-US" sz="3200" dirty="0"/>
              <a:t>calculated over a discrete period of time (be it calendar time or observation time)</a:t>
            </a:r>
          </a:p>
          <a:p>
            <a:pPr lvl="1"/>
            <a:r>
              <a:rPr lang="en-US" sz="3200" i="1" dirty="0"/>
              <a:t>Has greatest relevance and interpretation if the rate is constant over that period of time</a:t>
            </a:r>
          </a:p>
          <a:p>
            <a:pPr marL="457200" lvl="1" indent="0">
              <a:buNone/>
            </a:pPr>
            <a:endParaRPr lang="en-US" sz="3200" i="1" dirty="0"/>
          </a:p>
          <a:p>
            <a:r>
              <a:rPr lang="en-US" dirty="0"/>
              <a:t>However, constant rate may not be present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a:t>Assumption for meaningful interpretation of average incidence rate</a:t>
            </a:r>
            <a:br>
              <a:rPr lang="en-US" sz="3200" b="1" dirty="0"/>
            </a:br>
            <a:r>
              <a:rPr lang="en-US" sz="2400" b="1" dirty="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a:t>Average incidence rate is an attempt to have 1 number represent the incidence rate over a period of time in which it was derived</a:t>
            </a:r>
          </a:p>
          <a:p>
            <a:endParaRPr lang="en-US" sz="800" dirty="0"/>
          </a:p>
          <a:p>
            <a:r>
              <a:rPr lang="en-US" sz="2400" dirty="0"/>
              <a:t>Therefore, average incidence rates have the most relevance and utility if they represent rates that are </a:t>
            </a:r>
            <a:r>
              <a:rPr lang="en-US" sz="2400" b="1" dirty="0"/>
              <a:t>constant over time in the interval in which they were derived</a:t>
            </a:r>
          </a:p>
          <a:p>
            <a:endParaRPr lang="en-US" sz="800" b="1" dirty="0"/>
          </a:p>
          <a:p>
            <a:r>
              <a:rPr lang="en-US" sz="2400" dirty="0"/>
              <a:t>Whether or not rates are constant or not over time requires direct assessment of instantaneous rates (see later in slides)</a:t>
            </a:r>
          </a:p>
          <a:p>
            <a:pPr lvl="1">
              <a:spcBef>
                <a:spcPts val="0"/>
              </a:spcBef>
              <a:spcAft>
                <a:spcPts val="600"/>
              </a:spcAft>
            </a:pPr>
            <a:r>
              <a:rPr lang="en-US" sz="2400" dirty="0"/>
              <a:t>Can only be directly assessed when we have individual-level data</a:t>
            </a:r>
          </a:p>
          <a:p>
            <a:pPr lvl="1">
              <a:spcBef>
                <a:spcPts val="0"/>
              </a:spcBef>
              <a:spcAft>
                <a:spcPts val="600"/>
              </a:spcAft>
            </a:pPr>
            <a:r>
              <a:rPr lang="en-US" sz="2400" dirty="0"/>
              <a:t>If we just have “group” data, we cannot directly assess how rate changes over time.  We can only speculate if it is constant. </a:t>
            </a:r>
          </a:p>
          <a:p>
            <a:pPr lvl="2">
              <a:spcBef>
                <a:spcPts val="0"/>
              </a:spcBef>
              <a:spcAft>
                <a:spcPts val="600"/>
              </a:spcAft>
            </a:pPr>
            <a:r>
              <a:rPr lang="en-US" sz="2400" dirty="0"/>
              <a:t>The longer the time period, less likely that th</a:t>
            </a:r>
            <a:r>
              <a:rPr lang="en-US" dirty="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Jan 1, 2010</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a:t>What do we mean by “constant” rate and is it plausible?</a:t>
            </a: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t>SF residents </a:t>
            </a:r>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a:t>Pancreatic cancer. Average incidence rate for 2010 was 15.3 per 100,000 person-years.</a:t>
            </a:r>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38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Jan 1, </a:t>
            </a:r>
            <a:r>
              <a:rPr lang="en-US" sz="1800" dirty="0">
                <a:solidFill>
                  <a:srgbClr val="FF0000"/>
                </a:solidFill>
                <a:latin typeface="Calibri" pitchFamily="34" charset="0"/>
              </a:rPr>
              <a:t>1990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a:t>What do we mean by “constant” rate and is it plausible?</a:t>
            </a: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t>SF residents </a:t>
            </a:r>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a:t>Pancreatic cancer. Average incidence rate for </a:t>
            </a:r>
            <a:r>
              <a:rPr lang="en-US" dirty="0">
                <a:solidFill>
                  <a:srgbClr val="FF0000"/>
                </a:solidFill>
              </a:rPr>
              <a:t>1990-2010</a:t>
            </a:r>
            <a:r>
              <a:rPr lang="en-US" dirty="0"/>
              <a:t> was 15.3 per 100,000 person-years.</a:t>
            </a:r>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44093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br>
              <a:rPr lang="en-US" sz="3200" dirty="0"/>
            </a:br>
            <a:r>
              <a:rPr lang="en-US" sz="3600" b="1" dirty="0"/>
              <a:t>Example: Rate is not constant</a:t>
            </a:r>
            <a:br>
              <a:rPr lang="en-US" sz="3200" b="1" dirty="0"/>
            </a:br>
            <a:r>
              <a:rPr lang="en-US" sz="3200" dirty="0"/>
              <a:t>Mortality in Children with End Stage Renal Disease</a:t>
            </a:r>
            <a:br>
              <a:rPr lang="en-US" sz="3200" dirty="0"/>
            </a:br>
            <a:br>
              <a:rPr lang="en-US" sz="1000" b="1" dirty="0"/>
            </a:br>
            <a:endParaRPr lang="en-US" sz="3600" b="1" dirty="0"/>
          </a:p>
        </p:txBody>
      </p:sp>
      <p:graphicFrame>
        <p:nvGraphicFramePr>
          <p:cNvPr id="393268" name="Group 52"/>
          <p:cNvGraphicFramePr>
            <a:graphicFrameLocks noGrp="1"/>
          </p:cNvGraphicFramePr>
          <p:nvPr>
            <p:ph idx="1"/>
            <p:extLst>
              <p:ext uri="{D42A27DB-BD31-4B8C-83A1-F6EECF244321}">
                <p14:modId xmlns:p14="http://schemas.microsoft.com/office/powerpoint/2010/main" val="2484333386"/>
              </p:ext>
            </p:extLst>
          </p:nvPr>
        </p:nvGraphicFramePr>
        <p:xfrm>
          <a:off x="1307910" y="1371600"/>
          <a:ext cx="6705600" cy="3933191"/>
        </p:xfrm>
        <a:graphic>
          <a:graphicData uri="http://schemas.openxmlformats.org/drawingml/2006/table">
            <a:tbl>
              <a:tblPr/>
              <a:tblGrid>
                <a:gridCol w="3123156">
                  <a:extLst>
                    <a:ext uri="{9D8B030D-6E8A-4147-A177-3AD203B41FA5}">
                      <a16:colId xmlns:a16="http://schemas.microsoft.com/office/drawing/2014/main" val="20000"/>
                    </a:ext>
                  </a:extLst>
                </a:gridCol>
                <a:gridCol w="3582444">
                  <a:extLst>
                    <a:ext uri="{9D8B030D-6E8A-4147-A177-3AD203B41FA5}">
                      <a16:colId xmlns:a16="http://schemas.microsoft.com/office/drawing/2014/main" val="20001"/>
                    </a:ext>
                  </a:extLst>
                </a:gridCol>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Incidence rate of death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71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
        <p:nvSpPr>
          <p:cNvPr id="5" name="Text Box 53"/>
          <p:cNvSpPr txBox="1">
            <a:spLocks noChangeArrowheads="1"/>
          </p:cNvSpPr>
          <p:nvPr/>
        </p:nvSpPr>
        <p:spPr bwMode="auto">
          <a:xfrm>
            <a:off x="25021" y="5410200"/>
            <a:ext cx="9271379" cy="830997"/>
          </a:xfrm>
          <a:prstGeom prst="rect">
            <a:avLst/>
          </a:prstGeom>
          <a:noFill/>
          <a:ln w="9525">
            <a:noFill/>
            <a:miter lim="800000"/>
            <a:headEnd/>
            <a:tailEnd/>
          </a:ln>
        </p:spPr>
        <p:txBody>
          <a:bodyPr wrap="square">
            <a:spAutoFit/>
          </a:bodyPr>
          <a:lstStyle/>
          <a:p>
            <a:pPr eaLnBrk="0" hangingPunct="0">
              <a:spcBef>
                <a:spcPct val="50000"/>
              </a:spcBef>
            </a:pPr>
            <a:r>
              <a:rPr lang="en-US" dirty="0"/>
              <a:t>Would it be informative to use 1 number (the average from 1963 to 2002, which is  ~5 per 100 patient-years) to represent the entire period?</a:t>
            </a:r>
          </a:p>
        </p:txBody>
      </p:sp>
    </p:spTree>
    <p:extLst>
      <p:ext uri="{BB962C8B-B14F-4D97-AF65-F5344CB8AC3E}">
        <p14:creationId xmlns:p14="http://schemas.microsoft.com/office/powerpoint/2010/main" val="1740854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a:t>In a dynamic cohort, when calendar period of observation is long</a:t>
            </a:r>
          </a:p>
          <a:p>
            <a:pPr lvl="1">
              <a:defRPr/>
            </a:pPr>
            <a:r>
              <a:rPr lang="en-US" sz="2400" dirty="0"/>
              <a:t>How long is too long depends upon the condition being studied</a:t>
            </a:r>
          </a:p>
          <a:p>
            <a:pPr lvl="1">
              <a:defRPr/>
            </a:pPr>
            <a:endParaRPr lang="en-US" sz="1000" dirty="0"/>
          </a:p>
          <a:p>
            <a:pPr>
              <a:defRPr/>
            </a:pPr>
            <a:r>
              <a:rPr lang="en-US" sz="2800" dirty="0"/>
              <a:t>Any time you are studying a fixed cohort </a:t>
            </a:r>
          </a:p>
          <a:p>
            <a:pPr lvl="1">
              <a:defRPr/>
            </a:pPr>
            <a:r>
              <a:rPr lang="en-US" sz="2400" dirty="0"/>
              <a:t>Susceptible participants are depleted over time and not replenished </a:t>
            </a:r>
          </a:p>
          <a:p>
            <a:pPr lvl="1">
              <a:defRPr/>
            </a:pPr>
            <a:r>
              <a:rPr lang="en-US" sz="2400" dirty="0"/>
              <a:t>Participants age and might be progressively at greater risk </a:t>
            </a:r>
          </a:p>
          <a:p>
            <a:pPr lvl="1">
              <a:defRPr/>
            </a:pPr>
            <a:r>
              <a:rPr lang="en-US" sz="2400" dirty="0"/>
              <a:t>Like age, cumulative effects of other exposures build over time</a:t>
            </a:r>
          </a:p>
          <a:p>
            <a:pPr lvl="1">
              <a:defRPr/>
            </a:pPr>
            <a:endParaRPr lang="en-US" sz="1200" dirty="0"/>
          </a:p>
          <a:p>
            <a:pPr marL="342900" lvl="2" indent="-342900">
              <a:defRPr/>
            </a:pPr>
            <a:r>
              <a:rPr lang="en-US" sz="2800" dirty="0"/>
              <a:t>When there are important changes in the environment</a:t>
            </a:r>
          </a:p>
          <a:p>
            <a:pPr marL="800100" lvl="3" indent="-342900">
              <a:defRPr/>
            </a:pPr>
            <a:r>
              <a:rPr lang="en-US" sz="2400" dirty="0"/>
              <a:t>These are known as period effects</a:t>
            </a:r>
          </a:p>
          <a:p>
            <a:pPr marL="800100" lvl="3" indent="-342900">
              <a:defRPr/>
            </a:pPr>
            <a:r>
              <a:rPr lang="en-US" sz="2400" dirty="0"/>
              <a:t>e.g., natural disasters</a:t>
            </a:r>
          </a:p>
          <a:p>
            <a:pPr marL="800100" lvl="3" indent="-342900">
              <a:defRPr/>
            </a:pPr>
            <a:endParaRPr lang="en-US" sz="1200" dirty="0"/>
          </a:p>
          <a:p>
            <a:pPr>
              <a:buFontTx/>
              <a:buNone/>
              <a:defRPr/>
            </a:pPr>
            <a:endParaRPr lang="en-US" sz="2800" dirty="0"/>
          </a:p>
          <a:p>
            <a:pPr>
              <a:defRPr/>
            </a:pPr>
            <a:endParaRPr lang="en-US" sz="2800" dirty="0"/>
          </a:p>
        </p:txBody>
      </p:sp>
    </p:spTree>
    <p:extLst>
      <p:ext uri="{BB962C8B-B14F-4D97-AF65-F5344CB8AC3E}">
        <p14:creationId xmlns:p14="http://schemas.microsoft.com/office/powerpoint/2010/main" val="356353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76200"/>
            <a:ext cx="8991600" cy="1066800"/>
          </a:xfrm>
        </p:spPr>
        <p:txBody>
          <a:bodyPr/>
          <a:lstStyle/>
          <a:p>
            <a:r>
              <a:rPr lang="en-US" sz="3600" b="1" dirty="0"/>
              <a:t>When is a constant rate more likely? </a:t>
            </a:r>
          </a:p>
        </p:txBody>
      </p:sp>
      <p:sp>
        <p:nvSpPr>
          <p:cNvPr id="21507" name="Rectangle 3"/>
          <p:cNvSpPr>
            <a:spLocks noGrp="1" noChangeArrowheads="1"/>
          </p:cNvSpPr>
          <p:nvPr>
            <p:ph type="body" idx="1"/>
          </p:nvPr>
        </p:nvSpPr>
        <p:spPr>
          <a:xfrm>
            <a:off x="0" y="1295400"/>
            <a:ext cx="9372600" cy="4876800"/>
          </a:xfrm>
        </p:spPr>
        <p:txBody>
          <a:bodyPr/>
          <a:lstStyle/>
          <a:p>
            <a:pPr>
              <a:spcAft>
                <a:spcPts val="600"/>
              </a:spcAft>
              <a:defRPr/>
            </a:pPr>
            <a:r>
              <a:rPr lang="en-US" sz="2800" dirty="0"/>
              <a:t>Shorter period of observation in a dynamic cohort</a:t>
            </a:r>
          </a:p>
          <a:p>
            <a:pPr lvl="1">
              <a:spcAft>
                <a:spcPts val="600"/>
              </a:spcAft>
              <a:defRPr/>
            </a:pPr>
            <a:r>
              <a:rPr lang="en-US" sz="2400" dirty="0"/>
              <a:t>Ultimate short period is what we measure with instantaneous rates </a:t>
            </a:r>
          </a:p>
          <a:p>
            <a:pPr>
              <a:spcAft>
                <a:spcPts val="600"/>
              </a:spcAft>
              <a:defRPr/>
            </a:pPr>
            <a:r>
              <a:rPr lang="en-US" sz="2800" dirty="0"/>
              <a:t>Larger dynamic populations</a:t>
            </a:r>
          </a:p>
          <a:p>
            <a:pPr lvl="1">
              <a:spcAft>
                <a:spcPts val="600"/>
              </a:spcAft>
              <a:defRPr/>
            </a:pPr>
            <a:r>
              <a:rPr lang="en-US" sz="2400" dirty="0"/>
              <a:t>Less likely, compared to small population, to be perturbed by small influxes of persons with different underlying rates of the event</a:t>
            </a:r>
          </a:p>
          <a:p>
            <a:pPr>
              <a:spcAft>
                <a:spcPts val="1200"/>
              </a:spcAft>
              <a:defRPr/>
            </a:pPr>
            <a:r>
              <a:rPr lang="en-US" sz="2800" dirty="0"/>
              <a:t>Example:  most large cities in a particular year (barring natural disasters) have constant rates of many diseases</a:t>
            </a:r>
          </a:p>
          <a:p>
            <a:pPr>
              <a:defRPr/>
            </a:pPr>
            <a:r>
              <a:rPr lang="en-US" sz="2800" dirty="0"/>
              <a:t>But, without individual-level data, can never be certain</a:t>
            </a:r>
          </a:p>
          <a:p>
            <a:pPr>
              <a:defRPr/>
            </a:pPr>
            <a:endParaRPr lang="en-US" sz="2800" dirty="0"/>
          </a:p>
        </p:txBody>
      </p:sp>
    </p:spTree>
    <p:extLst>
      <p:ext uri="{BB962C8B-B14F-4D97-AF65-F5344CB8AC3E}">
        <p14:creationId xmlns:p14="http://schemas.microsoft.com/office/powerpoint/2010/main" val="354681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762000" y="228600"/>
            <a:ext cx="7772400" cy="609600"/>
          </a:xfrm>
        </p:spPr>
        <p:txBody>
          <a:bodyPr/>
          <a:lstStyle/>
          <a:p>
            <a:r>
              <a:rPr lang="en-US" sz="4000" b="1" dirty="0"/>
              <a:t>Constant Rate</a:t>
            </a:r>
          </a:p>
        </p:txBody>
      </p:sp>
      <p:sp>
        <p:nvSpPr>
          <p:cNvPr id="3" name="TextBox 2"/>
          <p:cNvSpPr txBox="1"/>
          <p:nvPr/>
        </p:nvSpPr>
        <p:spPr>
          <a:xfrm>
            <a:off x="457200" y="1447800"/>
            <a:ext cx="8077200" cy="1384995"/>
          </a:xfrm>
          <a:prstGeom prst="rect">
            <a:avLst/>
          </a:prstGeom>
          <a:noFill/>
        </p:spPr>
        <p:txBody>
          <a:bodyPr wrap="square" rtlCol="0">
            <a:spAutoFit/>
          </a:bodyPr>
          <a:lstStyle/>
          <a:p>
            <a:r>
              <a:rPr lang="en-US" sz="2800" dirty="0"/>
              <a:t>Average incidence rate, calculated previously, was 0.13 deaths per person-year.  </a:t>
            </a:r>
            <a:r>
              <a:rPr lang="en-US" sz="2800" b="1" dirty="0"/>
              <a:t>If </a:t>
            </a:r>
            <a:r>
              <a:rPr lang="en-US" sz="2800" dirty="0"/>
              <a:t>this rate is strictly constant, this is what a plot would look like:    </a:t>
            </a:r>
          </a:p>
        </p:txBody>
      </p:sp>
      <p:sp>
        <p:nvSpPr>
          <p:cNvPr id="4" name="TextBox 3"/>
          <p:cNvSpPr txBox="1"/>
          <p:nvPr/>
        </p:nvSpPr>
        <p:spPr>
          <a:xfrm>
            <a:off x="304800" y="838200"/>
            <a:ext cx="8534400" cy="584775"/>
          </a:xfrm>
          <a:prstGeom prst="rect">
            <a:avLst/>
          </a:prstGeom>
          <a:noFill/>
        </p:spPr>
        <p:txBody>
          <a:bodyPr wrap="square" rtlCol="0">
            <a:spAutoFit/>
          </a:bodyPr>
          <a:lstStyle/>
          <a:p>
            <a:r>
              <a:rPr lang="en-US" sz="3200" b="1" dirty="0"/>
              <a:t>Example: Mortality in biliary cirrhosis cohort</a:t>
            </a:r>
          </a:p>
        </p:txBody>
      </p:sp>
      <p:sp>
        <p:nvSpPr>
          <p:cNvPr id="6" name="TextBox 5"/>
          <p:cNvSpPr txBox="1"/>
          <p:nvPr/>
        </p:nvSpPr>
        <p:spPr>
          <a:xfrm rot="16200000">
            <a:off x="-146567" y="4276342"/>
            <a:ext cx="3276601" cy="369332"/>
          </a:xfrm>
          <a:prstGeom prst="rect">
            <a:avLst/>
          </a:prstGeom>
          <a:noFill/>
        </p:spPr>
        <p:txBody>
          <a:bodyPr wrap="square" rtlCol="0">
            <a:spAutoFit/>
          </a:bodyPr>
          <a:lstStyle/>
          <a:p>
            <a:pPr algn="ctr"/>
            <a:r>
              <a:rPr lang="en-US" sz="1800" b="1" dirty="0"/>
              <a:t>Deaths per person-year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973" b="16409"/>
          <a:stretch/>
        </p:blipFill>
        <p:spPr>
          <a:xfrm>
            <a:off x="1676400" y="2575656"/>
            <a:ext cx="5486400" cy="3770703"/>
          </a:xfrm>
          <a:prstGeom prst="rect">
            <a:avLst/>
          </a:prstGeom>
        </p:spPr>
      </p:pic>
      <p:sp>
        <p:nvSpPr>
          <p:cNvPr id="8" name="TextBox 7"/>
          <p:cNvSpPr txBox="1"/>
          <p:nvPr/>
        </p:nvSpPr>
        <p:spPr>
          <a:xfrm>
            <a:off x="2362200" y="6326481"/>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388727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76200"/>
            <a:ext cx="7772400" cy="838200"/>
          </a:xfrm>
        </p:spPr>
        <p:txBody>
          <a:bodyPr/>
          <a:lstStyle/>
          <a:p>
            <a:r>
              <a:rPr lang="en-US" sz="4000" b="1" dirty="0"/>
              <a:t>Risk versus Rate </a:t>
            </a:r>
          </a:p>
        </p:txBody>
      </p:sp>
      <p:sp>
        <p:nvSpPr>
          <p:cNvPr id="23554" name="Rectangle 5"/>
          <p:cNvSpPr>
            <a:spLocks noGrp="1" noChangeArrowheads="1"/>
          </p:cNvSpPr>
          <p:nvPr>
            <p:ph type="body" idx="1"/>
          </p:nvPr>
        </p:nvSpPr>
        <p:spPr>
          <a:xfrm>
            <a:off x="228600" y="838200"/>
            <a:ext cx="8763000" cy="5257800"/>
          </a:xfrm>
        </p:spPr>
        <p:txBody>
          <a:bodyPr/>
          <a:lstStyle/>
          <a:p>
            <a:pPr>
              <a:lnSpc>
                <a:spcPct val="90000"/>
              </a:lnSpc>
            </a:pPr>
            <a:r>
              <a:rPr lang="en-US" dirty="0"/>
              <a:t>Last week:  concept of cumulative incidence (risk)</a:t>
            </a:r>
          </a:p>
          <a:p>
            <a:pPr lvl="1">
              <a:lnSpc>
                <a:spcPct val="90000"/>
              </a:lnSpc>
            </a:pPr>
            <a:r>
              <a:rPr lang="en-US" dirty="0"/>
              <a:t>Most commonly calculated by Kaplan-Meier estimator.  </a:t>
            </a:r>
          </a:p>
          <a:p>
            <a:pPr lvl="1">
              <a:lnSpc>
                <a:spcPct val="90000"/>
              </a:lnSpc>
            </a:pPr>
            <a:r>
              <a:rPr lang="en-US" dirty="0"/>
              <a:t>Can also use life table (with more assumptions) or Aalen-Johansen method [later today]; or simple proportion if complete and equal follow-up</a:t>
            </a:r>
          </a:p>
          <a:p>
            <a:pPr lvl="1">
              <a:lnSpc>
                <a:spcPct val="90000"/>
              </a:lnSpc>
            </a:pPr>
            <a:endParaRPr lang="en-US" sz="1200" dirty="0"/>
          </a:p>
          <a:p>
            <a:pPr>
              <a:lnSpc>
                <a:spcPct val="90000"/>
              </a:lnSpc>
            </a:pPr>
            <a:r>
              <a:rPr lang="en-US" dirty="0"/>
              <a:t>Incidence rate of disease is less intuitive but is the </a:t>
            </a:r>
            <a:r>
              <a:rPr lang="en-US" u="sng" dirty="0"/>
              <a:t>more fundamental</a:t>
            </a:r>
            <a:r>
              <a:rPr lang="en-US" dirty="0"/>
              <a:t> measure</a:t>
            </a:r>
          </a:p>
          <a:p>
            <a:pPr>
              <a:lnSpc>
                <a:spcPct val="90000"/>
              </a:lnSpc>
            </a:pPr>
            <a:endParaRPr lang="en-US" sz="1000" dirty="0"/>
          </a:p>
          <a:p>
            <a:pPr>
              <a:lnSpc>
                <a:spcPct val="90000"/>
              </a:lnSpc>
            </a:pPr>
            <a:r>
              <a:rPr lang="en-US" dirty="0"/>
              <a:t>Rates can be viewed as underlying velocity of incidence (the “speedometer”) while cumulative incidence is the effect of this velocity (the “odometer”).</a:t>
            </a:r>
          </a:p>
        </p:txBody>
      </p:sp>
    </p:spTree>
    <p:extLst>
      <p:ext uri="{BB962C8B-B14F-4D97-AF65-F5344CB8AC3E}">
        <p14:creationId xmlns:p14="http://schemas.microsoft.com/office/powerpoint/2010/main" val="1409276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a:t>Constant Rate</a:t>
            </a:r>
          </a:p>
        </p:txBody>
      </p:sp>
      <p:sp>
        <p:nvSpPr>
          <p:cNvPr id="4" name="TextBox 3"/>
          <p:cNvSpPr txBox="1"/>
          <p:nvPr/>
        </p:nvSpPr>
        <p:spPr>
          <a:xfrm>
            <a:off x="1066799" y="956846"/>
            <a:ext cx="7010400" cy="584775"/>
          </a:xfrm>
          <a:prstGeom prst="rect">
            <a:avLst/>
          </a:prstGeom>
          <a:noFill/>
        </p:spPr>
        <p:txBody>
          <a:bodyPr wrap="square" rtlCol="0">
            <a:spAutoFit/>
          </a:bodyPr>
          <a:lstStyle/>
          <a:p>
            <a:r>
              <a:rPr lang="en-US" sz="3200" dirty="0"/>
              <a:t>Mortality in biliary cirrhosis cohort study</a:t>
            </a:r>
          </a:p>
        </p:txBody>
      </p:sp>
      <p:sp>
        <p:nvSpPr>
          <p:cNvPr id="5" name="TextBox 4"/>
          <p:cNvSpPr txBox="1"/>
          <p:nvPr/>
        </p:nvSpPr>
        <p:spPr>
          <a:xfrm>
            <a:off x="4936725" y="4930914"/>
            <a:ext cx="4207275" cy="707886"/>
          </a:xfrm>
          <a:prstGeom prst="rect">
            <a:avLst/>
          </a:prstGeom>
          <a:noFill/>
        </p:spPr>
        <p:txBody>
          <a:bodyPr wrap="square" rtlCol="0">
            <a:spAutoFit/>
          </a:bodyPr>
          <a:lstStyle/>
          <a:p>
            <a:r>
              <a:rPr lang="en-US" sz="2000" dirty="0"/>
              <a:t>Rate at each time-point: Reveals reality that incidence rate is not constant  </a:t>
            </a:r>
          </a:p>
        </p:txBody>
      </p:sp>
      <p:sp>
        <p:nvSpPr>
          <p:cNvPr id="7" name="TextBox 6"/>
          <p:cNvSpPr txBox="1"/>
          <p:nvPr/>
        </p:nvSpPr>
        <p:spPr>
          <a:xfrm>
            <a:off x="629460" y="5867400"/>
            <a:ext cx="7885079" cy="830997"/>
          </a:xfrm>
          <a:prstGeom prst="rect">
            <a:avLst/>
          </a:prstGeom>
          <a:noFill/>
        </p:spPr>
        <p:txBody>
          <a:bodyPr wrap="square" rtlCol="0">
            <a:spAutoFit/>
          </a:bodyPr>
          <a:lstStyle/>
          <a:p>
            <a:pPr marL="342900" indent="-342900">
              <a:buFont typeface="Arial" panose="020B0604020202020204" pitchFamily="34" charset="0"/>
              <a:buChar char="•"/>
            </a:pPr>
            <a:r>
              <a:rPr lang="en-US" dirty="0"/>
              <a:t>Left hand graph is idealized if rate were constant </a:t>
            </a:r>
          </a:p>
          <a:p>
            <a:pPr marL="342900" indent="-342900">
              <a:buFont typeface="Arial" panose="020B0604020202020204" pitchFamily="34" charset="0"/>
              <a:buChar char="•"/>
            </a:pPr>
            <a:r>
              <a:rPr lang="en-US" dirty="0"/>
              <a:t>Right hand graph depicts the actual data</a:t>
            </a:r>
          </a:p>
        </p:txBody>
      </p:sp>
      <p:pic>
        <p:nvPicPr>
          <p:cNvPr id="10" name="Picture 4" descr="hazard cirhosis data"/>
          <p:cNvPicPr>
            <a:picLocks noChangeAspect="1" noChangeArrowheads="1"/>
          </p:cNvPicPr>
          <p:nvPr/>
        </p:nvPicPr>
        <p:blipFill rotWithShape="1">
          <a:blip r:embed="rId3"/>
          <a:srcRect t="8999" b="7130"/>
          <a:stretch/>
        </p:blipFill>
        <p:spPr bwMode="auto">
          <a:xfrm>
            <a:off x="4923007" y="2094517"/>
            <a:ext cx="4102748" cy="2502546"/>
          </a:xfrm>
          <a:prstGeom prst="rect">
            <a:avLst/>
          </a:prstGeom>
          <a:noFill/>
          <a:ln w="9525">
            <a:noFill/>
            <a:miter lim="800000"/>
            <a:headEnd/>
            <a:tailEnd/>
          </a:ln>
        </p:spPr>
      </p:pic>
      <p:sp>
        <p:nvSpPr>
          <p:cNvPr id="11" name="TextBox 10"/>
          <p:cNvSpPr txBox="1"/>
          <p:nvPr/>
        </p:nvSpPr>
        <p:spPr>
          <a:xfrm rot="16200000">
            <a:off x="-1318503" y="3105209"/>
            <a:ext cx="3276601" cy="369332"/>
          </a:xfrm>
          <a:prstGeom prst="rect">
            <a:avLst/>
          </a:prstGeom>
          <a:noFill/>
        </p:spPr>
        <p:txBody>
          <a:bodyPr wrap="square" rtlCol="0">
            <a:spAutoFit/>
          </a:bodyPr>
          <a:lstStyle/>
          <a:p>
            <a:pPr algn="ctr"/>
            <a:r>
              <a:rPr lang="en-US" sz="1800" b="1" dirty="0"/>
              <a:t>Deaths per person-year</a:t>
            </a:r>
          </a:p>
        </p:txBody>
      </p:sp>
      <p:sp>
        <p:nvSpPr>
          <p:cNvPr id="12" name="TextBox 11"/>
          <p:cNvSpPr txBox="1"/>
          <p:nvPr/>
        </p:nvSpPr>
        <p:spPr>
          <a:xfrm>
            <a:off x="4813648" y="4562446"/>
            <a:ext cx="4419600" cy="369332"/>
          </a:xfrm>
          <a:prstGeom prst="rect">
            <a:avLst/>
          </a:prstGeom>
          <a:noFill/>
        </p:spPr>
        <p:txBody>
          <a:bodyPr wrap="square" rtlCol="0">
            <a:spAutoFit/>
          </a:bodyPr>
          <a:lstStyle/>
          <a:p>
            <a:pPr algn="ctr"/>
            <a:r>
              <a:rPr lang="en-US" sz="1800" b="1" dirty="0"/>
              <a:t> Follow-up time, years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973" b="16409"/>
          <a:stretch/>
        </p:blipFill>
        <p:spPr>
          <a:xfrm>
            <a:off x="540482" y="1859903"/>
            <a:ext cx="4389607" cy="3016897"/>
          </a:xfrm>
          <a:prstGeom prst="rect">
            <a:avLst/>
          </a:prstGeom>
        </p:spPr>
      </p:pic>
      <p:sp>
        <p:nvSpPr>
          <p:cNvPr id="13" name="TextBox 12"/>
          <p:cNvSpPr txBox="1"/>
          <p:nvPr/>
        </p:nvSpPr>
        <p:spPr>
          <a:xfrm>
            <a:off x="729200" y="4736068"/>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5527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a:t>Assumption for meaningful interpretation of average incidence rate</a:t>
            </a:r>
            <a:br>
              <a:rPr lang="en-US" sz="3200" b="1" dirty="0"/>
            </a:br>
            <a:r>
              <a:rPr lang="en-US" sz="2400" b="1" dirty="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a:t>Average incidence rate is an attempt to have 1 number represent the incidence rate over a period of time in which it was derived</a:t>
            </a:r>
          </a:p>
          <a:p>
            <a:endParaRPr lang="en-US" sz="800" dirty="0"/>
          </a:p>
          <a:p>
            <a:r>
              <a:rPr lang="en-US" sz="2400" dirty="0"/>
              <a:t>Therefore, average incidence rates have the most relevance and utility if they represent rates that are </a:t>
            </a:r>
            <a:r>
              <a:rPr lang="en-US" sz="2400" b="1" dirty="0"/>
              <a:t>constant over time in the interval in which they were derived</a:t>
            </a:r>
          </a:p>
          <a:p>
            <a:endParaRPr lang="en-US" sz="800" b="1" dirty="0"/>
          </a:p>
          <a:p>
            <a:r>
              <a:rPr lang="en-US" sz="2400" dirty="0"/>
              <a:t>Whether or not rates are constant or not over time requires direct assessment of instantaneous rates </a:t>
            </a:r>
          </a:p>
          <a:p>
            <a:pPr lvl="1">
              <a:spcBef>
                <a:spcPts val="0"/>
              </a:spcBef>
              <a:spcAft>
                <a:spcPts val="600"/>
              </a:spcAft>
            </a:pPr>
            <a:r>
              <a:rPr lang="en-US" sz="2400" dirty="0"/>
              <a:t>Can only be directly assessed when we have individual-level data</a:t>
            </a:r>
          </a:p>
          <a:p>
            <a:pPr lvl="1">
              <a:spcBef>
                <a:spcPts val="0"/>
              </a:spcBef>
              <a:spcAft>
                <a:spcPts val="600"/>
              </a:spcAft>
            </a:pPr>
            <a:r>
              <a:rPr lang="en-US" sz="2400" dirty="0"/>
              <a:t>If we just have “group” data, we cannot directly assess how rate changes over time.  We can only speculate if it is constant. </a:t>
            </a:r>
          </a:p>
          <a:p>
            <a:pPr lvl="2">
              <a:spcBef>
                <a:spcPts val="0"/>
              </a:spcBef>
              <a:spcAft>
                <a:spcPts val="600"/>
              </a:spcAft>
            </a:pPr>
            <a:r>
              <a:rPr lang="en-US" sz="2400" dirty="0"/>
              <a:t>The longer the time period, less likely that th</a:t>
            </a:r>
            <a:r>
              <a:rPr lang="en-US" dirty="0"/>
              <a:t>e rate can be assumed to be constant.</a:t>
            </a:r>
            <a:endParaRPr lang="en-US" sz="2400" dirty="0"/>
          </a:p>
        </p:txBody>
      </p:sp>
    </p:spTree>
    <p:extLst>
      <p:ext uri="{BB962C8B-B14F-4D97-AF65-F5344CB8AC3E}">
        <p14:creationId xmlns:p14="http://schemas.microsoft.com/office/powerpoint/2010/main" val="2386470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778033"/>
          </a:xfrm>
        </p:spPr>
        <p:txBody>
          <a:bodyPr/>
          <a:lstStyle/>
          <a:p>
            <a:r>
              <a:rPr lang="en-US" sz="3600" b="1" dirty="0"/>
              <a:t>Instantaneous Incidence Rate</a:t>
            </a:r>
          </a:p>
        </p:txBody>
      </p:sp>
      <p:sp>
        <p:nvSpPr>
          <p:cNvPr id="109570" name="Rectangle 3"/>
          <p:cNvSpPr>
            <a:spLocks noGrp="1" noChangeArrowheads="1"/>
          </p:cNvSpPr>
          <p:nvPr>
            <p:ph type="body" idx="1"/>
          </p:nvPr>
        </p:nvSpPr>
        <p:spPr>
          <a:xfrm>
            <a:off x="302692" y="1066800"/>
            <a:ext cx="3886200" cy="4267200"/>
          </a:xfrm>
        </p:spPr>
        <p:txBody>
          <a:bodyPr/>
          <a:lstStyle/>
          <a:p>
            <a:r>
              <a:rPr lang="en-US" sz="2800" dirty="0"/>
              <a:t>Prior plot had as the y axis the “incidence rate”, but more specifically this is “instantaneous incidence rate” aka “hazard”</a:t>
            </a:r>
          </a:p>
        </p:txBody>
      </p:sp>
      <p:pic>
        <p:nvPicPr>
          <p:cNvPr id="4" name="Picture 4" descr="hazard cirhosis data"/>
          <p:cNvPicPr>
            <a:picLocks noChangeAspect="1" noChangeArrowheads="1"/>
          </p:cNvPicPr>
          <p:nvPr/>
        </p:nvPicPr>
        <p:blipFill rotWithShape="1">
          <a:blip r:embed="rId3"/>
          <a:srcRect t="8999" b="7130"/>
          <a:stretch/>
        </p:blipFill>
        <p:spPr bwMode="auto">
          <a:xfrm>
            <a:off x="4568687" y="1335157"/>
            <a:ext cx="4102748" cy="2502546"/>
          </a:xfrm>
          <a:prstGeom prst="rect">
            <a:avLst/>
          </a:prstGeom>
          <a:noFill/>
          <a:ln w="9525">
            <a:noFill/>
            <a:miter lim="800000"/>
            <a:headEnd/>
            <a:tailEnd/>
          </a:ln>
        </p:spPr>
      </p:pic>
      <p:sp>
        <p:nvSpPr>
          <p:cNvPr id="6" name="TextBox 5"/>
          <p:cNvSpPr txBox="1"/>
          <p:nvPr/>
        </p:nvSpPr>
        <p:spPr>
          <a:xfrm rot="16200000">
            <a:off x="2779645" y="2401764"/>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
        <p:nvSpPr>
          <p:cNvPr id="7" name="TextBox 6"/>
          <p:cNvSpPr txBox="1"/>
          <p:nvPr/>
        </p:nvSpPr>
        <p:spPr>
          <a:xfrm>
            <a:off x="4320606" y="3837703"/>
            <a:ext cx="4419600" cy="369332"/>
          </a:xfrm>
          <a:prstGeom prst="rect">
            <a:avLst/>
          </a:prstGeom>
          <a:noFill/>
        </p:spPr>
        <p:txBody>
          <a:bodyPr wrap="square" rtlCol="0">
            <a:spAutoFit/>
          </a:bodyPr>
          <a:lstStyle/>
          <a:p>
            <a:pPr algn="ctr"/>
            <a:r>
              <a:rPr lang="en-US" sz="1800" b="1" dirty="0">
                <a:solidFill>
                  <a:srgbClr val="000000"/>
                </a:solidFill>
              </a:rPr>
              <a:t> Follow-up time, years</a:t>
            </a:r>
          </a:p>
        </p:txBody>
      </p:sp>
      <p:sp>
        <p:nvSpPr>
          <p:cNvPr id="2" name="TextBox 1"/>
          <p:cNvSpPr txBox="1"/>
          <p:nvPr/>
        </p:nvSpPr>
        <p:spPr>
          <a:xfrm>
            <a:off x="304800" y="4343400"/>
            <a:ext cx="8511606" cy="3016210"/>
          </a:xfrm>
          <a:prstGeom prst="rect">
            <a:avLst/>
          </a:prstGeom>
          <a:noFill/>
        </p:spPr>
        <p:txBody>
          <a:bodyPr wrap="square" rtlCol="0">
            <a:spAutoFit/>
          </a:bodyPr>
          <a:lstStyle/>
          <a:p>
            <a:pPr lvl="1"/>
            <a:r>
              <a:rPr lang="en-US" dirty="0">
                <a:solidFill>
                  <a:srgbClr val="000000"/>
                </a:solidFill>
                <a:sym typeface="Symbol" panose="05050102010706020507" pitchFamily="18" charset="2"/>
              </a:rPr>
              <a:t> R</a:t>
            </a:r>
            <a:r>
              <a:rPr lang="en-US" dirty="0">
                <a:solidFill>
                  <a:srgbClr val="000000"/>
                </a:solidFill>
              </a:rPr>
              <a:t>ate that occurs in an infinitely small period of time, the </a:t>
            </a:r>
            <a:r>
              <a:rPr lang="en-US" i="1" dirty="0">
                <a:solidFill>
                  <a:srgbClr val="000000"/>
                </a:solidFill>
              </a:rPr>
              <a:t>instantaneous</a:t>
            </a:r>
            <a:r>
              <a:rPr lang="en-US" dirty="0">
                <a:solidFill>
                  <a:srgbClr val="000000"/>
                </a:solidFill>
              </a:rPr>
              <a:t> rate, given that the individual has not had the event up to time t</a:t>
            </a:r>
          </a:p>
          <a:p>
            <a:endParaRPr lang="en-US" sz="1000" dirty="0">
              <a:solidFill>
                <a:srgbClr val="000000"/>
              </a:solidFill>
            </a:endParaRPr>
          </a:p>
          <a:p>
            <a:pPr marL="457200" indent="-457200">
              <a:buFont typeface="Arial" panose="020B0604020202020204" pitchFamily="34" charset="0"/>
              <a:buChar char="•"/>
            </a:pPr>
            <a:r>
              <a:rPr lang="en-US" sz="2800" dirty="0">
                <a:solidFill>
                  <a:srgbClr val="000000"/>
                </a:solidFill>
              </a:rPr>
              <a:t>Plot shows what is called: hazard function or h(t); expresses how hazard changes over time</a:t>
            </a:r>
          </a:p>
          <a:p>
            <a:pPr lvl="1"/>
            <a:endParaRPr lang="en-US" sz="2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079946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152400"/>
            <a:ext cx="7772400" cy="1143000"/>
          </a:xfrm>
        </p:spPr>
        <p:txBody>
          <a:bodyPr/>
          <a:lstStyle/>
          <a:p>
            <a:r>
              <a:rPr lang="en-US" sz="4000" b="1" dirty="0"/>
              <a:t>Hazard Function </a:t>
            </a:r>
            <a:br>
              <a:rPr lang="en-US" sz="4000" dirty="0"/>
            </a:br>
            <a:r>
              <a:rPr lang="en-US" sz="4000" dirty="0"/>
              <a:t>(a type of </a:t>
            </a:r>
            <a:r>
              <a:rPr lang="en-US" sz="3200" b="1" dirty="0"/>
              <a:t>Conditional  </a:t>
            </a:r>
            <a:r>
              <a:rPr lang="en-US" sz="3200" dirty="0"/>
              <a:t>Failure Rate)</a:t>
            </a:r>
            <a:endParaRPr lang="en-US" sz="4000" dirty="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a:t>.   Or, </a:t>
            </a:r>
            <a:r>
              <a:rPr lang="en-US" altLang="en-US" dirty="0"/>
              <a:t>the probability that </a:t>
            </a:r>
            <a:r>
              <a:rPr lang="en-US" altLang="en-US" i="1" dirty="0"/>
              <a:t>if you survive to t</a:t>
            </a:r>
            <a:r>
              <a:rPr lang="en-US" altLang="en-US" dirty="0"/>
              <a:t>, you will succumb to the event in the next instant (</a:t>
            </a:r>
            <a:r>
              <a:rPr lang="el-GR" i="1" dirty="0"/>
              <a:t>Δ</a:t>
            </a:r>
            <a:r>
              <a:rPr lang="en-US" i="1" dirty="0"/>
              <a:t>t)</a:t>
            </a:r>
            <a:r>
              <a:rPr lang="en-US" altLang="en-US" dirty="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of the event (</a:t>
            </a:r>
            <a:r>
              <a:rPr lang="en-US" i="1" dirty="0"/>
              <a:t>T</a:t>
            </a:r>
            <a:r>
              <a:rPr lang="en-US" dirty="0"/>
              <a:t>) occurring in the interval between </a:t>
            </a:r>
            <a:r>
              <a:rPr lang="en-US" i="1" dirty="0"/>
              <a:t>t</a:t>
            </a:r>
            <a:r>
              <a:rPr lang="en-US" dirty="0"/>
              <a:t> and (</a:t>
            </a:r>
            <a:r>
              <a:rPr lang="en-US" i="1" dirty="0"/>
              <a:t>t + </a:t>
            </a:r>
            <a:r>
              <a:rPr lang="el-GR" i="1" dirty="0"/>
              <a:t>Δ</a:t>
            </a:r>
            <a:r>
              <a:rPr lang="en-US" i="1" dirty="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a:t>Denominator is time</a:t>
            </a:r>
          </a:p>
        </p:txBody>
      </p:sp>
      <p:pic>
        <p:nvPicPr>
          <p:cNvPr id="2" name="Picture 1"/>
          <p:cNvPicPr>
            <a:picLocks noChangeAspect="1"/>
          </p:cNvPicPr>
          <p:nvPr/>
        </p:nvPicPr>
        <p:blipFill>
          <a:blip r:embed="rId3"/>
          <a:stretch>
            <a:fillRect/>
          </a:stretch>
        </p:blipFill>
        <p:spPr>
          <a:xfrm>
            <a:off x="1676400" y="3048000"/>
            <a:ext cx="5587144" cy="1105172"/>
          </a:xfrm>
          <a:prstGeom prst="rect">
            <a:avLst/>
          </a:prstGeom>
        </p:spPr>
      </p:pic>
      <p:sp>
        <p:nvSpPr>
          <p:cNvPr id="3" name="TextBox 2"/>
          <p:cNvSpPr txBox="1"/>
          <p:nvPr/>
        </p:nvSpPr>
        <p:spPr>
          <a:xfrm>
            <a:off x="609600" y="1938163"/>
            <a:ext cx="8077200" cy="584775"/>
          </a:xfrm>
          <a:prstGeom prst="rect">
            <a:avLst/>
          </a:prstGeom>
          <a:noFill/>
        </p:spPr>
        <p:txBody>
          <a:bodyPr wrap="square" rtlCol="0">
            <a:spAutoFit/>
          </a:bodyPr>
          <a:lstStyle/>
          <a:p>
            <a:pPr algn="ctr"/>
            <a:r>
              <a:rPr lang="en-US" sz="3200" dirty="0"/>
              <a:t>Hazard function is a conditional failure </a:t>
            </a:r>
            <a:r>
              <a:rPr lang="en-US" sz="3200" b="1" dirty="0"/>
              <a:t>rate</a:t>
            </a:r>
            <a:r>
              <a:rPr lang="en-US" sz="3200" dirty="0"/>
              <a:t>.</a:t>
            </a:r>
          </a:p>
        </p:txBody>
      </p:sp>
      <p:sp>
        <p:nvSpPr>
          <p:cNvPr id="4" name="TextBox 3"/>
          <p:cNvSpPr txBox="1"/>
          <p:nvPr/>
        </p:nvSpPr>
        <p:spPr>
          <a:xfrm>
            <a:off x="1295400" y="4724400"/>
            <a:ext cx="6858000" cy="584775"/>
          </a:xfrm>
          <a:prstGeom prst="rect">
            <a:avLst/>
          </a:prstGeom>
          <a:noFill/>
        </p:spPr>
        <p:txBody>
          <a:bodyPr wrap="square" rtlCol="0">
            <a:spAutoFit/>
          </a:bodyPr>
          <a:lstStyle/>
          <a:p>
            <a:pPr algn="ctr"/>
            <a:r>
              <a:rPr lang="en-US" sz="3200" dirty="0"/>
              <a:t>Conditional probability per unit time</a:t>
            </a:r>
          </a:p>
        </p:txBody>
      </p:sp>
      <p:sp>
        <p:nvSpPr>
          <p:cNvPr id="5" name="Oval 4"/>
          <p:cNvSpPr/>
          <p:nvPr/>
        </p:nvSpPr>
        <p:spPr bwMode="auto">
          <a:xfrm>
            <a:off x="4953000" y="3597366"/>
            <a:ext cx="838200" cy="552586"/>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7" name="Straight Arrow Connector 6"/>
          <p:cNvCxnSpPr/>
          <p:nvPr/>
        </p:nvCxnSpPr>
        <p:spPr bwMode="auto">
          <a:xfrm flipH="1" flipV="1">
            <a:off x="5715000" y="4149952"/>
            <a:ext cx="638577" cy="701613"/>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81844926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66700" y="304800"/>
            <a:ext cx="8610600" cy="1143000"/>
          </a:xfrm>
        </p:spPr>
        <p:txBody>
          <a:bodyPr/>
          <a:lstStyle/>
          <a:p>
            <a:r>
              <a:rPr lang="en-US" sz="3600" b="1" dirty="0"/>
              <a:t>Hazard Function </a:t>
            </a:r>
            <a:br>
              <a:rPr lang="en-US" sz="3600" b="1" dirty="0"/>
            </a:br>
            <a:r>
              <a:rPr lang="en-US" sz="3600" b="1" dirty="0"/>
              <a:t>(Instantaneous rate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500" dirty="0"/>
          </a:p>
          <a:p>
            <a:pPr marL="342900" indent="-342900">
              <a:buFont typeface="Arial" panose="020B0604020202020204" pitchFamily="34" charset="0"/>
              <a:buChar char="•"/>
            </a:pPr>
            <a:r>
              <a:rPr lang="en-US" sz="2300" dirty="0"/>
              <a:t>Instantaneous rates cannot be directly calculated with simple math; they can only be derived mathematically with techniques of calculus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90093" y="99208"/>
            <a:ext cx="8153401" cy="1077218"/>
          </a:xfrm>
          <a:prstGeom prst="rect">
            <a:avLst/>
          </a:prstGeom>
          <a:noFill/>
          <a:ln w="9525">
            <a:noFill/>
            <a:miter lim="800000"/>
            <a:headEnd/>
            <a:tailEnd/>
          </a:ln>
        </p:spPr>
        <p:txBody>
          <a:bodyPr wrap="square">
            <a:spAutoFit/>
          </a:bodyPr>
          <a:lstStyle/>
          <a:p>
            <a:pPr algn="ctr"/>
            <a:r>
              <a:rPr lang="en-US" sz="3200" b="1" dirty="0"/>
              <a:t>Hazard function:  Conditional probability of event in infinitely small time interval</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1543754" y="1753136"/>
            <a:ext cx="1975763"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3657600" y="1764813"/>
            <a:ext cx="1905000"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6" name="TextBox 55"/>
          <p:cNvSpPr txBox="1"/>
          <p:nvPr/>
        </p:nvSpPr>
        <p:spPr>
          <a:xfrm>
            <a:off x="5661996" y="1767025"/>
            <a:ext cx="1653204"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p:txBody>
      </p:sp>
      <p:sp>
        <p:nvSpPr>
          <p:cNvPr id="2" name="TextBox 1"/>
          <p:cNvSpPr txBox="1"/>
          <p:nvPr/>
        </p:nvSpPr>
        <p:spPr>
          <a:xfrm>
            <a:off x="2164346" y="5024735"/>
            <a:ext cx="578854" cy="461665"/>
          </a:xfrm>
          <a:prstGeom prst="rect">
            <a:avLst/>
          </a:prstGeom>
          <a:noFill/>
        </p:spPr>
        <p:txBody>
          <a:bodyPr wrap="square" rtlCol="0">
            <a:spAutoFit/>
          </a:bodyPr>
          <a:lstStyle/>
          <a:p>
            <a:r>
              <a:rPr lang="en-US" dirty="0"/>
              <a:t>∆ t</a:t>
            </a:r>
          </a:p>
        </p:txBody>
      </p:sp>
      <p:sp>
        <p:nvSpPr>
          <p:cNvPr id="45" name="TextBox 44"/>
          <p:cNvSpPr txBox="1"/>
          <p:nvPr/>
        </p:nvSpPr>
        <p:spPr>
          <a:xfrm>
            <a:off x="4320673" y="5040742"/>
            <a:ext cx="578854" cy="461665"/>
          </a:xfrm>
          <a:prstGeom prst="rect">
            <a:avLst/>
          </a:prstGeom>
          <a:noFill/>
        </p:spPr>
        <p:txBody>
          <a:bodyPr wrap="square" rtlCol="0">
            <a:spAutoFit/>
          </a:bodyPr>
          <a:lstStyle/>
          <a:p>
            <a:r>
              <a:rPr lang="en-US" dirty="0"/>
              <a:t>∆ t</a:t>
            </a:r>
          </a:p>
        </p:txBody>
      </p:sp>
      <p:sp>
        <p:nvSpPr>
          <p:cNvPr id="46" name="TextBox 45"/>
          <p:cNvSpPr txBox="1"/>
          <p:nvPr/>
        </p:nvSpPr>
        <p:spPr>
          <a:xfrm>
            <a:off x="6220082" y="5045460"/>
            <a:ext cx="578854" cy="461665"/>
          </a:xfrm>
          <a:prstGeom prst="rect">
            <a:avLst/>
          </a:prstGeom>
          <a:noFill/>
        </p:spPr>
        <p:txBody>
          <a:bodyPr wrap="square" rtlCol="0">
            <a:spAutoFit/>
          </a:bodyPr>
          <a:lstStyle/>
          <a:p>
            <a:r>
              <a:rPr lang="en-US" dirty="0"/>
              <a:t>∆ t</a:t>
            </a:r>
          </a:p>
        </p:txBody>
      </p:sp>
    </p:spTree>
    <p:extLst>
      <p:ext uri="{BB962C8B-B14F-4D97-AF65-F5344CB8AC3E}">
        <p14:creationId xmlns:p14="http://schemas.microsoft.com/office/powerpoint/2010/main" val="4139679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a:t>Hazard function:  Conditional probability of event in infinitely small time interval</a:t>
            </a:r>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a:t>∆ t</a:t>
              </a:r>
            </a:p>
          </p:txBody>
        </p:sp>
      </p:grpSp>
    </p:spTree>
    <p:extLst>
      <p:ext uri="{BB962C8B-B14F-4D97-AF65-F5344CB8AC3E}">
        <p14:creationId xmlns:p14="http://schemas.microsoft.com/office/powerpoint/2010/main" val="377658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a:t>When time interval goes to zero</a:t>
            </a:r>
          </a:p>
        </p:txBody>
      </p:sp>
      <p:sp>
        <p:nvSpPr>
          <p:cNvPr id="4" name="TextBox 3"/>
          <p:cNvSpPr txBox="1"/>
          <p:nvPr/>
        </p:nvSpPr>
        <p:spPr>
          <a:xfrm>
            <a:off x="152399" y="1057896"/>
            <a:ext cx="8791161" cy="584775"/>
          </a:xfrm>
          <a:prstGeom prst="rect">
            <a:avLst/>
          </a:prstGeom>
          <a:noFill/>
        </p:spPr>
        <p:txBody>
          <a:bodyPr wrap="square" rtlCol="0">
            <a:spAutoFit/>
          </a:bodyPr>
          <a:lstStyle/>
          <a:p>
            <a:r>
              <a:rPr lang="en-US" sz="3200" dirty="0">
                <a:solidFill>
                  <a:srgbClr val="000000"/>
                </a:solidFill>
              </a:rPr>
              <a:t>Example: Mortality in biliary cirrhosis cohort study</a:t>
            </a:r>
          </a:p>
        </p:txBody>
      </p:sp>
      <p:sp>
        <p:nvSpPr>
          <p:cNvPr id="2" name="TextBox 1"/>
          <p:cNvSpPr txBox="1"/>
          <p:nvPr/>
        </p:nvSpPr>
        <p:spPr>
          <a:xfrm rot="16200000">
            <a:off x="-132700" y="3072164"/>
            <a:ext cx="3241665" cy="738664"/>
          </a:xfrm>
          <a:prstGeom prst="rect">
            <a:avLst/>
          </a:prstGeom>
          <a:noFill/>
        </p:spPr>
        <p:txBody>
          <a:bodyPr wrap="square" rtlCol="0">
            <a:spAutoFit/>
          </a:bodyPr>
          <a:lstStyle/>
          <a:p>
            <a:pPr algn="ctr"/>
            <a:r>
              <a:rPr lang="en-US" b="1" dirty="0">
                <a:solidFill>
                  <a:srgbClr val="000000"/>
                </a:solidFill>
                <a:latin typeface="Arial" panose="020B0604020202020204" pitchFamily="34" charset="0"/>
                <a:cs typeface="Arial" panose="020B0604020202020204" pitchFamily="34" charset="0"/>
              </a:rPr>
              <a:t>Hazard </a:t>
            </a:r>
            <a:r>
              <a:rPr lang="en-US" sz="1800" b="1" dirty="0">
                <a:solidFill>
                  <a:srgbClr val="000000"/>
                </a:solidFill>
                <a:latin typeface="Arial" panose="020B0604020202020204" pitchFamily="34" charset="0"/>
                <a:cs typeface="Arial" panose="020B0604020202020204" pitchFamily="34" charset="0"/>
              </a:rPr>
              <a:t>(deaths per person-year)</a:t>
            </a:r>
          </a:p>
        </p:txBody>
      </p:sp>
      <p:sp>
        <p:nvSpPr>
          <p:cNvPr id="3" name="Rectangle 2"/>
          <p:cNvSpPr/>
          <p:nvPr/>
        </p:nvSpPr>
        <p:spPr>
          <a:xfrm>
            <a:off x="332961" y="5557179"/>
            <a:ext cx="8610600" cy="1200329"/>
          </a:xfrm>
          <a:prstGeom prst="rect">
            <a:avLst/>
          </a:prstGeom>
        </p:spPr>
        <p:txBody>
          <a:bodyPr wrap="square">
            <a:spAutoFit/>
          </a:bodyPr>
          <a:lstStyle/>
          <a:p>
            <a:r>
              <a:rPr lang="en-US" dirty="0">
                <a:solidFill>
                  <a:srgbClr val="000000"/>
                </a:solidFill>
              </a:rPr>
              <a:t>Each point on the line represents the hazard at that time.  i.e. instantaneous probability of mortality at that moment in time, conditional on surviving to that time point. </a:t>
            </a:r>
          </a:p>
        </p:txBody>
      </p:sp>
      <p:pic>
        <p:nvPicPr>
          <p:cNvPr id="7" name="Picture 4" descr="hazard cirhosis data"/>
          <p:cNvPicPr>
            <a:picLocks noChangeAspect="1" noChangeArrowheads="1"/>
          </p:cNvPicPr>
          <p:nvPr/>
        </p:nvPicPr>
        <p:blipFill rotWithShape="1">
          <a:blip r:embed="rId3"/>
          <a:srcRect t="8999" b="7130"/>
          <a:stretch/>
        </p:blipFill>
        <p:spPr bwMode="auto">
          <a:xfrm>
            <a:off x="1896953" y="1820664"/>
            <a:ext cx="5101395" cy="3111689"/>
          </a:xfrm>
          <a:prstGeom prst="rect">
            <a:avLst/>
          </a:prstGeom>
          <a:noFill/>
          <a:ln w="9525">
            <a:noFill/>
            <a:miter lim="800000"/>
            <a:headEnd/>
            <a:tailEnd/>
          </a:ln>
        </p:spPr>
      </p:pic>
      <p:sp>
        <p:nvSpPr>
          <p:cNvPr id="8" name="TextBox 7"/>
          <p:cNvSpPr txBox="1"/>
          <p:nvPr/>
        </p:nvSpPr>
        <p:spPr>
          <a:xfrm>
            <a:off x="2428461" y="5092101"/>
            <a:ext cx="4419600" cy="369332"/>
          </a:xfrm>
          <a:prstGeom prst="rect">
            <a:avLst/>
          </a:prstGeom>
          <a:noFill/>
        </p:spPr>
        <p:txBody>
          <a:bodyPr wrap="square" rtlCol="0">
            <a:spAutoFit/>
          </a:bodyPr>
          <a:lstStyle/>
          <a:p>
            <a:pPr algn="ctr"/>
            <a:r>
              <a:rPr lang="en-US" sz="1800" b="1" dirty="0">
                <a:solidFill>
                  <a:srgbClr val="000000"/>
                </a:solidFill>
              </a:rPr>
              <a:t> Follow-up time, years</a:t>
            </a:r>
          </a:p>
        </p:txBody>
      </p:sp>
    </p:spTree>
    <p:extLst>
      <p:ext uri="{BB962C8B-B14F-4D97-AF65-F5344CB8AC3E}">
        <p14:creationId xmlns:p14="http://schemas.microsoft.com/office/powerpoint/2010/main" val="3558068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762000" y="0"/>
            <a:ext cx="7772400" cy="1143000"/>
          </a:xfrm>
        </p:spPr>
        <p:txBody>
          <a:bodyPr/>
          <a:lstStyle/>
          <a:p>
            <a:r>
              <a:rPr lang="en-US" sz="4000" b="1" dirty="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TextBox 7"/>
          <p:cNvSpPr txBox="1"/>
          <p:nvPr/>
        </p:nvSpPr>
        <p:spPr>
          <a:xfrm>
            <a:off x="228600" y="4724400"/>
            <a:ext cx="7315200" cy="830997"/>
          </a:xfrm>
          <a:prstGeom prst="rect">
            <a:avLst/>
          </a:prstGeom>
          <a:noFill/>
        </p:spPr>
        <p:txBody>
          <a:bodyPr wrap="square" rtlCol="0">
            <a:spAutoFit/>
          </a:bodyPr>
          <a:lstStyle/>
          <a:p>
            <a:pPr marL="571500" indent="-571500">
              <a:buSzPct val="133000"/>
              <a:buFont typeface="Arial" panose="020B0604020202020204" pitchFamily="34" charset="0"/>
              <a:buChar char="•"/>
            </a:pPr>
            <a:r>
              <a:rPr lang="en-US" dirty="0"/>
              <a:t>t can be calendar time (as in a dynamic cohort); observation time (as in a fixed cohort); or 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Incidence Rate</a:t>
            </a: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Our focus this week</a:t>
            </a:r>
          </a:p>
          <a:p>
            <a:pPr marL="342900" indent="-342900" eaLnBrk="0" hangingPunct="0">
              <a:spcBef>
                <a:spcPct val="20000"/>
              </a:spcBef>
              <a:buFontTx/>
              <a:buChar char="•"/>
            </a:pPr>
            <a:endParaRPr lang="en-US" sz="1000" dirty="0"/>
          </a:p>
          <a:p>
            <a:pPr marL="342900" indent="-342900" eaLnBrk="0" hangingPunct="0">
              <a:spcBef>
                <a:spcPct val="20000"/>
              </a:spcBef>
              <a:buFontTx/>
              <a:buChar char="•"/>
            </a:pPr>
            <a:r>
              <a:rPr lang="en-US" sz="3200" dirty="0"/>
              <a:t>The number of events per amount of </a:t>
            </a:r>
            <a:r>
              <a:rPr lang="en-US" sz="3200" b="1" dirty="0"/>
              <a:t>person-time</a:t>
            </a:r>
            <a:r>
              <a:rPr lang="en-US" sz="3200" dirty="0"/>
              <a:t> observed (E/NT) = </a:t>
            </a:r>
            <a:r>
              <a:rPr lang="en-US" sz="3200" b="1" dirty="0"/>
              <a:t>incidence</a:t>
            </a:r>
            <a:r>
              <a:rPr lang="en-US" sz="3200" dirty="0"/>
              <a:t> </a:t>
            </a:r>
            <a:r>
              <a:rPr lang="en-US" sz="3200" b="1" dirty="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a:t>Two flavors of incidence rates</a:t>
            </a:r>
          </a:p>
          <a:p>
            <a:pPr marL="742950" lvl="1" indent="-285750" eaLnBrk="0" hangingPunct="0">
              <a:spcBef>
                <a:spcPct val="20000"/>
              </a:spcBef>
              <a:buFontTx/>
              <a:buChar char="–"/>
            </a:pPr>
            <a:r>
              <a:rPr lang="en-US" sz="3200" b="1" dirty="0"/>
              <a:t>Average 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p>
        </p:txBody>
      </p:sp>
    </p:spTree>
    <p:extLst>
      <p:ext uri="{BB962C8B-B14F-4D97-AF65-F5344CB8AC3E}">
        <p14:creationId xmlns:p14="http://schemas.microsoft.com/office/powerpoint/2010/main" val="2390641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a:t>Hazard function for mortality in general U.S. population</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provided here versus depicting this with an average incidence rate.  The average is not wrong; just less useful.</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1306" y="1447800"/>
            <a:ext cx="6248400" cy="4343400"/>
          </a:xfrm>
          <a:prstGeom prst="rect">
            <a:avLst/>
          </a:prstGeom>
          <a:noFill/>
          <a:ln>
            <a:noFill/>
          </a:ln>
        </p:spPr>
      </p:pic>
    </p:spTree>
    <p:extLst>
      <p:ext uri="{BB962C8B-B14F-4D97-AF65-F5344CB8AC3E}">
        <p14:creationId xmlns:p14="http://schemas.microsoft.com/office/powerpoint/2010/main" val="21842141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76200"/>
            <a:ext cx="8077200" cy="609600"/>
          </a:xfrm>
        </p:spPr>
        <p:txBody>
          <a:bodyPr/>
          <a:lstStyle/>
          <a:p>
            <a:r>
              <a:rPr lang="en-US" sz="4000" b="1" dirty="0"/>
              <a:t>Estimating hazard function in Stata</a:t>
            </a:r>
          </a:p>
        </p:txBody>
      </p:sp>
      <p:sp>
        <p:nvSpPr>
          <p:cNvPr id="4" name="TextBox 3"/>
          <p:cNvSpPr txBox="1"/>
          <p:nvPr/>
        </p:nvSpPr>
        <p:spPr>
          <a:xfrm>
            <a:off x="152400" y="863032"/>
            <a:ext cx="8001000" cy="584775"/>
          </a:xfrm>
          <a:prstGeom prst="rect">
            <a:avLst/>
          </a:prstGeom>
          <a:noFill/>
        </p:spPr>
        <p:txBody>
          <a:bodyPr wrap="square" rtlCol="0">
            <a:spAutoFit/>
          </a:bodyPr>
          <a:lstStyle/>
          <a:p>
            <a:r>
              <a:rPr lang="en-US" sz="3200" dirty="0"/>
              <a:t>Example: Mortality in biliary cirrhosis cohort</a:t>
            </a:r>
          </a:p>
        </p:txBody>
      </p:sp>
      <p:pic>
        <p:nvPicPr>
          <p:cNvPr id="6" name="Picture 4" descr="hazard cirhosis data"/>
          <p:cNvPicPr>
            <a:picLocks noChangeAspect="1" noChangeArrowheads="1"/>
          </p:cNvPicPr>
          <p:nvPr/>
        </p:nvPicPr>
        <p:blipFill rotWithShape="1">
          <a:blip r:embed="rId3"/>
          <a:srcRect t="8999" b="7130"/>
          <a:stretch/>
        </p:blipFill>
        <p:spPr bwMode="auto">
          <a:xfrm>
            <a:off x="1840697" y="1732608"/>
            <a:ext cx="5779303" cy="3525192"/>
          </a:xfrm>
          <a:prstGeom prst="rect">
            <a:avLst/>
          </a:prstGeom>
          <a:noFill/>
          <a:ln w="9525">
            <a:noFill/>
            <a:miter lim="800000"/>
            <a:headEnd/>
            <a:tailEnd/>
          </a:ln>
        </p:spPr>
      </p:pic>
      <p:sp>
        <p:nvSpPr>
          <p:cNvPr id="7" name="TextBox 6"/>
          <p:cNvSpPr txBox="1"/>
          <p:nvPr/>
        </p:nvSpPr>
        <p:spPr>
          <a:xfrm>
            <a:off x="381000" y="5722203"/>
            <a:ext cx="8763000" cy="830997"/>
          </a:xfrm>
          <a:prstGeom prst="rect">
            <a:avLst/>
          </a:prstGeom>
          <a:noFill/>
        </p:spPr>
        <p:txBody>
          <a:bodyPr wrap="square" rtlCol="0">
            <a:spAutoFit/>
          </a:bodyPr>
          <a:lstStyle/>
          <a:p>
            <a:r>
              <a:rPr lang="en-US" dirty="0"/>
              <a:t>Using a dataset identified to Stata as survival data, Stata command is </a:t>
            </a:r>
          </a:p>
          <a:p>
            <a:pPr marL="342900" indent="-342900">
              <a:buFont typeface="Arial" panose="020B0604020202020204" pitchFamily="34" charset="0"/>
              <a:buChar char="•"/>
            </a:pPr>
            <a:r>
              <a:rPr lang="en-US" dirty="0"/>
              <a:t>sts graph, hazard</a:t>
            </a:r>
          </a:p>
        </p:txBody>
      </p:sp>
      <p:sp>
        <p:nvSpPr>
          <p:cNvPr id="2" name="TextBox 1"/>
          <p:cNvSpPr txBox="1"/>
          <p:nvPr/>
        </p:nvSpPr>
        <p:spPr>
          <a:xfrm rot="16200000">
            <a:off x="-112068" y="3382262"/>
            <a:ext cx="3276601" cy="369332"/>
          </a:xfrm>
          <a:prstGeom prst="rect">
            <a:avLst/>
          </a:prstGeom>
          <a:noFill/>
        </p:spPr>
        <p:txBody>
          <a:bodyPr wrap="square" rtlCol="0">
            <a:spAutoFit/>
          </a:bodyPr>
          <a:lstStyle/>
          <a:p>
            <a:pPr algn="ctr"/>
            <a:r>
              <a:rPr lang="en-US" sz="1800" b="1" dirty="0"/>
              <a:t>Deaths per person-year</a:t>
            </a:r>
          </a:p>
        </p:txBody>
      </p:sp>
      <p:sp>
        <p:nvSpPr>
          <p:cNvPr id="3" name="TextBox 2"/>
          <p:cNvSpPr txBox="1"/>
          <p:nvPr/>
        </p:nvSpPr>
        <p:spPr>
          <a:xfrm>
            <a:off x="2667000" y="5205229"/>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1733568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152400" y="76200"/>
            <a:ext cx="8839200" cy="668337"/>
          </a:xfrm>
        </p:spPr>
        <p:txBody>
          <a:bodyPr anchor="b"/>
          <a:lstStyle/>
          <a:p>
            <a:r>
              <a:rPr lang="en-US" sz="3200" b="1" dirty="0"/>
              <a:t>Example: Hypoglycemia with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9144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5029200"/>
            <a:ext cx="9601200" cy="1295400"/>
          </a:xfrm>
        </p:spPr>
        <p:txBody>
          <a:bodyPr anchor="b"/>
          <a:lstStyle/>
          <a:p>
            <a:pPr marL="0" indent="0">
              <a:lnSpc>
                <a:spcPct val="80000"/>
              </a:lnSpc>
              <a:buFontTx/>
              <a:buNone/>
            </a:pPr>
            <a:r>
              <a:rPr lang="en-US" sz="2800" dirty="0"/>
              <a:t>Hazard of hypoglycemia over time, by drug </a:t>
            </a:r>
          </a:p>
          <a:p>
            <a:pPr marL="0" indent="0">
              <a:lnSpc>
                <a:spcPct val="80000"/>
              </a:lnSpc>
              <a:buFontTx/>
              <a:buNone/>
            </a:pPr>
            <a:r>
              <a:rPr lang="en-US" sz="2800" dirty="0"/>
              <a:t>h(t) = hazard at time t</a:t>
            </a:r>
          </a:p>
          <a:p>
            <a:pPr marL="0" indent="0">
              <a:lnSpc>
                <a:spcPct val="80000"/>
              </a:lnSpc>
              <a:buFontTx/>
              <a:buNone/>
            </a:pPr>
            <a:r>
              <a:rPr lang="en-US" sz="2800" dirty="0"/>
              <a:t>(Would be better if units were provided on y axis)</a:t>
            </a:r>
          </a:p>
        </p:txBody>
      </p:sp>
      <p:sp>
        <p:nvSpPr>
          <p:cNvPr id="131076" name="Text Placeholder 6"/>
          <p:cNvSpPr>
            <a:spLocks noGrp="1"/>
          </p:cNvSpPr>
          <p:nvPr>
            <p:ph type="body" sz="half" idx="4294967295"/>
          </p:nvPr>
        </p:nvSpPr>
        <p:spPr>
          <a:xfrm>
            <a:off x="4724400" y="6400800"/>
            <a:ext cx="4191000" cy="381000"/>
          </a:xfrm>
        </p:spPr>
        <p:txBody>
          <a:bodyPr/>
          <a:lstStyle/>
          <a:p>
            <a:pPr marL="0" indent="0" algn="r">
              <a:buFontTx/>
              <a:buNone/>
            </a:pPr>
            <a:r>
              <a:rPr lang="en-US" sz="1600" dirty="0"/>
              <a:t>Vlckova et al. </a:t>
            </a:r>
            <a:r>
              <a:rPr lang="en-US" sz="1600" i="1" dirty="0"/>
              <a:t>Drug Safety</a:t>
            </a:r>
            <a:r>
              <a:rPr lang="en-US" sz="1600" dirty="0"/>
              <a:t> 2009</a:t>
            </a:r>
          </a:p>
        </p:txBody>
      </p:sp>
      <p:sp>
        <p:nvSpPr>
          <p:cNvPr id="131077" name="Text Box 6"/>
          <p:cNvSpPr txBox="1">
            <a:spLocks noChangeArrowheads="1"/>
          </p:cNvSpPr>
          <p:nvPr/>
        </p:nvSpPr>
        <p:spPr bwMode="auto">
          <a:xfrm>
            <a:off x="71628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patient-years of treatment for hypoglycaemia was calculated for each drug cohort. Smoothed hazard estimates were plotted over time...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a:t>Cumulative incidence and </a:t>
            </a:r>
            <a:br>
              <a:rPr lang="en-US" sz="3600" b="1" dirty="0"/>
            </a:br>
            <a:r>
              <a:rPr lang="en-US" sz="3600" b="1" dirty="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 Hazard </a:t>
            </a: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cumulative incidence</a:t>
            </a: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Average incidence rate = 0.13 deaths per person-year</a:t>
            </a:r>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a:solidFill>
                  <a:srgbClr val="000000"/>
                </a:solidFill>
              </a:rPr>
              <a:t>Same underlying data, presented in 3 ways</a:t>
            </a:r>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1" name="TextBox 10"/>
          <p:cNvSpPr txBox="1"/>
          <p:nvPr/>
        </p:nvSpPr>
        <p:spPr>
          <a:xfrm rot="16200000">
            <a:off x="2839685" y="3215599"/>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Tree>
    <p:extLst>
      <p:ext uri="{BB962C8B-B14F-4D97-AF65-F5344CB8AC3E}">
        <p14:creationId xmlns:p14="http://schemas.microsoft.com/office/powerpoint/2010/main" val="113597598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76200"/>
            <a:ext cx="7772400" cy="1143000"/>
          </a:xfrm>
        </p:spPr>
        <p:txBody>
          <a:bodyPr/>
          <a:lstStyle/>
          <a:p>
            <a:r>
              <a:rPr lang="en-US" sz="3600" b="1" dirty="0"/>
              <a:t>Difference between Hazard and Cumulative Incidence</a:t>
            </a:r>
          </a:p>
        </p:txBody>
      </p:sp>
      <p:sp>
        <p:nvSpPr>
          <p:cNvPr id="133122" name="Rectangle 3"/>
          <p:cNvSpPr>
            <a:spLocks noGrp="1" noChangeArrowheads="1"/>
          </p:cNvSpPr>
          <p:nvPr>
            <p:ph type="body" idx="1"/>
          </p:nvPr>
        </p:nvSpPr>
        <p:spPr>
          <a:xfrm>
            <a:off x="152400" y="1295400"/>
            <a:ext cx="8839200" cy="5257800"/>
          </a:xfrm>
        </p:spPr>
        <p:txBody>
          <a:bodyPr/>
          <a:lstStyle/>
          <a:p>
            <a:r>
              <a:rPr lang="en-US" sz="2800" dirty="0"/>
              <a:t>Hazard can be thought of as how likely an event is to happen at any moment in time (“force of morbidity”)</a:t>
            </a:r>
          </a:p>
          <a:p>
            <a:endParaRPr lang="en-US" sz="900" dirty="0"/>
          </a:p>
          <a:p>
            <a:r>
              <a:rPr lang="en-US" sz="2800" dirty="0"/>
              <a:t>Cumulative incidence is the result of applying that hazard to a fixed cohort for a specified duration</a:t>
            </a:r>
          </a:p>
          <a:p>
            <a:endParaRPr lang="en-US" sz="600" dirty="0"/>
          </a:p>
          <a:p>
            <a:r>
              <a:rPr lang="en-US" sz="2800" dirty="0"/>
              <a:t>Analogy: </a:t>
            </a:r>
          </a:p>
          <a:p>
            <a:pPr marL="630238" lvl="1" indent="-284163"/>
            <a:r>
              <a:rPr lang="en-US" sz="2400" dirty="0"/>
              <a:t>Velocity of a car  </a:t>
            </a:r>
            <a:r>
              <a:rPr lang="en-US" sz="2400" dirty="0">
                <a:sym typeface="Symbol" panose="05050102010706020507" pitchFamily="18" charset="2"/>
              </a:rPr>
              <a:t></a:t>
            </a:r>
            <a:r>
              <a:rPr lang="en-US" sz="2400" dirty="0"/>
              <a:t> “speedometer” (hazard) vs </a:t>
            </a:r>
          </a:p>
          <a:p>
            <a:pPr marL="568325" lvl="1" indent="-222250">
              <a:spcAft>
                <a:spcPts val="600"/>
              </a:spcAft>
            </a:pPr>
            <a:r>
              <a:rPr lang="en-US" sz="2400" dirty="0"/>
              <a:t>Distance traveled in a certain time – “odometer”  (cum. incidence)</a:t>
            </a:r>
            <a:endParaRPr lang="en-US" sz="600" dirty="0"/>
          </a:p>
          <a:p>
            <a:r>
              <a:rPr lang="en-US" sz="2800" dirty="0"/>
              <a:t>Hazard can be constant or changing over time.  Can vary from 0 to infinity</a:t>
            </a:r>
          </a:p>
          <a:p>
            <a:endParaRPr lang="en-US" sz="1000" dirty="0"/>
          </a:p>
          <a:p>
            <a:r>
              <a:rPr lang="en-US" sz="2800" dirty="0"/>
              <a:t>Cumulative incidence can only increase or stay steady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a:t>A constant hazard (rate) produces an “exponential” cumulative incidence (or survival) function</a:t>
            </a:r>
            <a:endParaRPr lang="en-US" sz="2800" dirty="0"/>
          </a:p>
          <a:p>
            <a:endParaRPr lang="en-US" sz="1000" dirty="0"/>
          </a:p>
          <a:p>
            <a:r>
              <a:rPr lang="en-US" dirty="0"/>
              <a:t>If know the </a:t>
            </a:r>
            <a:r>
              <a:rPr lang="en-US" i="1" dirty="0"/>
              <a:t>constant</a:t>
            </a:r>
            <a:r>
              <a:rPr lang="en-US" dirty="0"/>
              <a:t> incidence rate, can derive the cumulative incidence/survival function or vice-versa from the “exponential formula”</a:t>
            </a:r>
          </a:p>
          <a:p>
            <a:pPr>
              <a:buFontTx/>
              <a:buNone/>
            </a:pPr>
            <a:r>
              <a:rPr lang="en-US" dirty="0"/>
              <a:t>     </a:t>
            </a:r>
          </a:p>
          <a:p>
            <a:pPr>
              <a:buFontTx/>
              <a:buNone/>
            </a:pPr>
            <a:r>
              <a:rPr lang="en-US" dirty="0"/>
              <a:t>   where S(t) = cumulative survival and</a:t>
            </a:r>
          </a:p>
          <a:p>
            <a:pPr>
              <a:buFontTx/>
              <a:buNone/>
            </a:pPr>
            <a:r>
              <a:rPr lang="en-US" dirty="0"/>
              <a:t>	F(t) = cumulative incidence </a:t>
            </a:r>
          </a:p>
          <a:p>
            <a:pPr>
              <a:buFontTx/>
              <a:buNone/>
            </a:pPr>
            <a:r>
              <a:rPr lang="en-US" dirty="0">
                <a:sym typeface="Symbol" pitchFamily="18" charset="2"/>
              </a:rPr>
              <a:t>	e = 2.71828;   = rate; t = time units</a:t>
            </a:r>
            <a:endParaRPr lang="en-US" dirty="0"/>
          </a:p>
          <a:p>
            <a:endParaRPr lang="en-US" sz="2800" dirty="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name="Equation" r:id="rId3" imgW="1257300" imgH="228600" progId="Equation.3">
                  <p:embed/>
                </p:oleObj>
              </mc:Choice>
              <mc:Fallback>
                <p:oleObj name="Equation" r:id="rId3" imgW="1257300" imgH="228600" progId="Equation.3">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name="Chart" r:id="rId3" imgW="3495580" imgH="1981090" progId="Excel.Sheet.8">
                  <p:embed/>
                </p:oleObj>
              </mc:Choice>
              <mc:Fallback>
                <p:oleObj name="Chart" r:id="rId3" imgW="3495580" imgH="1981090" progId="Excel.Sheet.8">
                  <p:embed/>
                  <p:pic>
                    <p:nvPicPr>
                      <p:cNvPr id="0" name="Picture 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Hazard</a:t>
            </a:r>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survival</a:t>
            </a:r>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Cumulative incidence</a:t>
            </a:r>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a:t>1    2     3     4     5     6     7     8     9     10</a:t>
            </a:r>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a:t>Cumulative survival</a:t>
            </a:r>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a:t>Cumulative mortality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52400" y="457200"/>
            <a:ext cx="8991600" cy="1143000"/>
          </a:xfrm>
        </p:spPr>
        <p:txBody>
          <a:bodyPr/>
          <a:lstStyle/>
          <a:p>
            <a:r>
              <a:rPr lang="en-US" sz="3600" b="1" dirty="0"/>
              <a:t>Relationship between hazard function and survival function with a constant hazard</a:t>
            </a:r>
          </a:p>
        </p:txBody>
      </p:sp>
      <p:graphicFrame>
        <p:nvGraphicFramePr>
          <p:cNvPr id="4116" name="Object 20"/>
          <p:cNvGraphicFramePr>
            <a:graphicFrameLocks noGrp="1" noChangeAspect="1"/>
          </p:cNvGraphicFramePr>
          <p:nvPr>
            <p:ph sz="half" idx="2"/>
            <p:extLst>
              <p:ext uri="{D42A27DB-BD31-4B8C-83A1-F6EECF244321}">
                <p14:modId xmlns:p14="http://schemas.microsoft.com/office/powerpoint/2010/main" val="685447924"/>
              </p:ext>
            </p:extLst>
          </p:nvPr>
        </p:nvGraphicFramePr>
        <p:xfrm>
          <a:off x="1860275" y="1905000"/>
          <a:ext cx="5562600" cy="1011238"/>
        </p:xfrm>
        <a:graphic>
          <a:graphicData uri="http://schemas.openxmlformats.org/presentationml/2006/ole">
            <mc:AlternateContent xmlns:mc="http://schemas.openxmlformats.org/markup-compatibility/2006">
              <mc:Choice xmlns:v="urn:schemas-microsoft-com:vml" Requires="v">
                <p:oleObj name="Equation" r:id="rId3" imgW="1257300" imgH="228600" progId="Equation.3">
                  <p:embed/>
                </p:oleObj>
              </mc:Choice>
              <mc:Fallback>
                <p:oleObj name="Equation" r:id="rId3" imgW="1257300" imgH="228600" progId="Equation.3">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275" y="1905000"/>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438400" y="31242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152400" y="4319392"/>
            <a:ext cx="8991600" cy="1200329"/>
          </a:xfrm>
          <a:prstGeom prst="rect">
            <a:avLst/>
          </a:prstGeom>
          <a:noFill/>
          <a:ln w="9525">
            <a:noFill/>
            <a:miter lim="800000"/>
            <a:headEnd/>
            <a:tailEnd/>
          </a:ln>
        </p:spPr>
        <p:txBody>
          <a:bodyPr wrap="square">
            <a:spAutoFit/>
          </a:bodyPr>
          <a:lstStyle/>
          <a:p>
            <a:pPr marL="236538" indent="-236538" eaLnBrk="0" hangingPunct="0">
              <a:spcBef>
                <a:spcPct val="50000"/>
              </a:spcBef>
              <a:buFontTx/>
              <a:buChar char="•"/>
            </a:pPr>
            <a:r>
              <a:rPr lang="en-US" dirty="0"/>
              <a:t> Assumes no competing events.  In the presence of competing events, this direct relationship between hazard and cumulative incidence no longer holds.  More on this in later slides.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0"/>
            <a:ext cx="8915400" cy="1143000"/>
          </a:xfrm>
        </p:spPr>
        <p:txBody>
          <a:bodyPr/>
          <a:lstStyle/>
          <a:p>
            <a:r>
              <a:rPr lang="en-US" sz="3200" b="1" dirty="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a:t>S(t) = </a:t>
            </a:r>
            <a:r>
              <a:rPr lang="en-US" i="1" dirty="0"/>
              <a:t>℮</a:t>
            </a:r>
            <a:r>
              <a:rPr lang="en-US" baseline="30000" dirty="0"/>
              <a:t>(-0.1285 deaths/person-yr  * 10 yr)</a:t>
            </a:r>
          </a:p>
          <a:p>
            <a:pPr>
              <a:buFontTx/>
              <a:buNone/>
            </a:pPr>
            <a:r>
              <a:rPr lang="en-US" dirty="0"/>
              <a:t>	   </a:t>
            </a:r>
            <a:r>
              <a:rPr lang="en-US" sz="800" dirty="0"/>
              <a:t> </a:t>
            </a:r>
            <a:r>
              <a:rPr lang="en-US" dirty="0"/>
              <a:t>=  0.277  = cumulative survival over 10 yrs</a:t>
            </a:r>
          </a:p>
          <a:p>
            <a:pPr>
              <a:buFontTx/>
              <a:buNone/>
            </a:pPr>
            <a:endParaRPr lang="en-US" dirty="0"/>
          </a:p>
          <a:p>
            <a:pPr>
              <a:buFontTx/>
              <a:buNone/>
            </a:pPr>
            <a:r>
              <a:rPr lang="en-US" dirty="0"/>
              <a:t>Cumulative survival (10 yrs) from K-M: 0.237</a:t>
            </a:r>
          </a:p>
          <a:p>
            <a:pPr>
              <a:buFontTx/>
              <a:buNone/>
            </a:pPr>
            <a:r>
              <a:rPr lang="en-US" dirty="0"/>
              <a:t> </a:t>
            </a:r>
            <a:r>
              <a:rPr lang="en-US" i="1" dirty="0"/>
              <a:t>Values are close but not identical.  Why?</a:t>
            </a:r>
          </a:p>
        </p:txBody>
      </p:sp>
      <p:sp>
        <p:nvSpPr>
          <p:cNvPr id="149507" name="Text Box 4"/>
          <p:cNvSpPr txBox="1">
            <a:spLocks noChangeArrowheads="1"/>
          </p:cNvSpPr>
          <p:nvPr/>
        </p:nvSpPr>
        <p:spPr bwMode="auto">
          <a:xfrm>
            <a:off x="152400" y="1219200"/>
            <a:ext cx="8534400" cy="2569934"/>
          </a:xfrm>
          <a:prstGeom prst="rect">
            <a:avLst/>
          </a:prstGeom>
          <a:noFill/>
          <a:ln w="9525">
            <a:noFill/>
            <a:miter lim="800000"/>
            <a:headEnd/>
            <a:tailEnd/>
          </a:ln>
        </p:spPr>
        <p:txBody>
          <a:bodyPr wrap="square">
            <a:spAutoFit/>
          </a:bodyPr>
          <a:lstStyle/>
          <a:p>
            <a:pPr marL="342900" indent="-342900" eaLnBrk="0" hangingPunct="0">
              <a:spcAft>
                <a:spcPts val="600"/>
              </a:spcAft>
              <a:buFont typeface="Arial" panose="020B0604020202020204" pitchFamily="34" charset="0"/>
              <a:buChar char="•"/>
            </a:pPr>
            <a:r>
              <a:rPr lang="en-US" b="1" dirty="0"/>
              <a:t>Previous example: Biliary cirrhosis time to death data</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Average incidence rate = 0.1285 deaths per person-year</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Use average incidence rate to determine 10 year cumulative survival</a:t>
            </a:r>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pPr>
            <a:r>
              <a:rPr lang="en-US" dirty="0"/>
              <a:t>Numerator is the same as incidence based on proportion of persons = events (E)</a:t>
            </a:r>
          </a:p>
          <a:p>
            <a:pPr>
              <a:lnSpc>
                <a:spcPct val="80000"/>
              </a:lnSpc>
              <a:spcBef>
                <a:spcPts val="1800"/>
              </a:spcBef>
            </a:pPr>
            <a:r>
              <a:rPr lang="en-US" dirty="0"/>
              <a:t>Denominator is the sum of the follow-up times for all individuals under study = person-time (“NxT”)</a:t>
            </a:r>
          </a:p>
        </p:txBody>
      </p:sp>
    </p:spTree>
    <p:extLst>
      <p:ext uri="{BB962C8B-B14F-4D97-AF65-F5344CB8AC3E}">
        <p14:creationId xmlns:p14="http://schemas.microsoft.com/office/powerpoint/2010/main" val="594779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7715167" y="2514600"/>
            <a:ext cx="1276433" cy="1569660"/>
          </a:xfrm>
          <a:prstGeom prst="rect">
            <a:avLst/>
          </a:prstGeom>
          <a:noFill/>
          <a:ln w="9525">
            <a:noFill/>
            <a:miter lim="800000"/>
            <a:headEnd/>
            <a:tailEnd/>
          </a:ln>
        </p:spPr>
        <p:txBody>
          <a:bodyPr wrap="square">
            <a:spAutoFit/>
          </a:bodyPr>
          <a:lstStyle/>
          <a:p>
            <a:pPr eaLnBrk="0" hangingPunct="0">
              <a:spcBef>
                <a:spcPct val="50000"/>
              </a:spcBef>
            </a:pPr>
            <a:r>
              <a:rPr lang="en-US" dirty="0"/>
              <a:t>Does not  require constant hazard  </a:t>
            </a:r>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3276600" y="152400"/>
            <a:ext cx="5410200" cy="461665"/>
          </a:xfrm>
          <a:prstGeom prst="rect">
            <a:avLst/>
          </a:prstGeom>
          <a:noFill/>
        </p:spPr>
        <p:txBody>
          <a:bodyPr wrap="square" rtlCol="0">
            <a:spAutoFit/>
          </a:bodyPr>
          <a:lstStyle/>
          <a:p>
            <a:r>
              <a:rPr lang="en-US" b="1" dirty="0">
                <a:solidFill>
                  <a:srgbClr val="FF0000"/>
                </a:solidFill>
              </a:rPr>
              <a:t>Sum these to get “cumulative hazard”</a:t>
            </a: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Hazard</a:t>
            </a: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cumulative incidence curve</a:t>
            </a:r>
          </a:p>
        </p:txBody>
      </p:sp>
      <p:sp>
        <p:nvSpPr>
          <p:cNvPr id="129031" name="Text Box 9"/>
          <p:cNvSpPr txBox="1">
            <a:spLocks noChangeArrowheads="1"/>
          </p:cNvSpPr>
          <p:nvPr/>
        </p:nvSpPr>
        <p:spPr bwMode="auto">
          <a:xfrm>
            <a:off x="2590800" y="6000690"/>
            <a:ext cx="6324600" cy="461665"/>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000000"/>
                </a:solidFill>
              </a:rPr>
              <a:t>Average incidence rate = 0.13 per person-year</a:t>
            </a:r>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000000"/>
                </a:solidFill>
              </a:rPr>
              <a:t>10 year cum incidence = 0.76</a:t>
            </a:r>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000000"/>
                </a:solidFill>
              </a:rPr>
              <a:t>Hazard at 7 years = 0.21 per person-year</a:t>
            </a:r>
          </a:p>
        </p:txBody>
      </p:sp>
      <p:sp>
        <p:nvSpPr>
          <p:cNvPr id="12" name="TextBox 11"/>
          <p:cNvSpPr txBox="1"/>
          <p:nvPr/>
        </p:nvSpPr>
        <p:spPr>
          <a:xfrm rot="16200000">
            <a:off x="2857499" y="3206234"/>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Tree>
    <p:extLst>
      <p:ext uri="{BB962C8B-B14F-4D97-AF65-F5344CB8AC3E}">
        <p14:creationId xmlns:p14="http://schemas.microsoft.com/office/powerpoint/2010/main" val="288756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rotWithShape="1">
          <a:blip r:embed="rId3"/>
          <a:srcRect t="10567"/>
          <a:stretch/>
        </p:blipFill>
        <p:spPr bwMode="auto">
          <a:xfrm>
            <a:off x="152400" y="929148"/>
            <a:ext cx="8839200" cy="5928852"/>
          </a:xfrm>
          <a:prstGeom prst="rect">
            <a:avLst/>
          </a:prstGeom>
          <a:noFill/>
          <a:ln w="9525">
            <a:noFill/>
            <a:miter lim="800000"/>
            <a:headEnd/>
            <a:tailEnd/>
          </a:ln>
        </p:spPr>
      </p:pic>
      <p:sp>
        <p:nvSpPr>
          <p:cNvPr id="2" name="TextBox 1"/>
          <p:cNvSpPr txBox="1"/>
          <p:nvPr/>
        </p:nvSpPr>
        <p:spPr>
          <a:xfrm>
            <a:off x="2209800" y="4502685"/>
            <a:ext cx="914400" cy="369332"/>
          </a:xfrm>
          <a:prstGeom prst="rect">
            <a:avLst/>
          </a:prstGeom>
          <a:noFill/>
        </p:spPr>
        <p:txBody>
          <a:bodyPr wrap="square" rtlCol="0">
            <a:spAutoFit/>
          </a:bodyPr>
          <a:lstStyle/>
          <a:p>
            <a:r>
              <a:rPr lang="en-US" sz="1800" b="1" dirty="0"/>
              <a:t>Risk</a:t>
            </a:r>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b="1" dirty="0"/>
              <a:t>Rate</a:t>
            </a:r>
          </a:p>
        </p:txBody>
      </p:sp>
      <p:sp>
        <p:nvSpPr>
          <p:cNvPr id="5" name="TextBox 4"/>
          <p:cNvSpPr txBox="1"/>
          <p:nvPr/>
        </p:nvSpPr>
        <p:spPr>
          <a:xfrm>
            <a:off x="2895600" y="4475202"/>
            <a:ext cx="2286000" cy="553998"/>
          </a:xfrm>
          <a:prstGeom prst="rect">
            <a:avLst/>
          </a:prstGeom>
          <a:solidFill>
            <a:schemeClr val="bg1"/>
          </a:solidFill>
        </p:spPr>
        <p:txBody>
          <a:bodyPr wrap="square" rtlCol="0">
            <a:spAutoFit/>
          </a:bodyPr>
          <a:lstStyle/>
          <a:p>
            <a:endParaRPr lang="en-US" sz="400" dirty="0"/>
          </a:p>
          <a:p>
            <a:r>
              <a:rPr lang="en-US" sz="1800" b="1" dirty="0"/>
              <a:t>Incidence proportion</a:t>
            </a:r>
          </a:p>
          <a:p>
            <a:endParaRPr lang="en-US" sz="800" dirty="0"/>
          </a:p>
        </p:txBody>
      </p:sp>
      <p:sp>
        <p:nvSpPr>
          <p:cNvPr id="3" name="TextBox 2"/>
          <p:cNvSpPr txBox="1"/>
          <p:nvPr/>
        </p:nvSpPr>
        <p:spPr>
          <a:xfrm>
            <a:off x="5471652" y="1219200"/>
            <a:ext cx="2819400" cy="457200"/>
          </a:xfrm>
          <a:prstGeom prst="rect">
            <a:avLst/>
          </a:prstGeom>
          <a:solidFill>
            <a:schemeClr val="bg1"/>
          </a:solidFill>
        </p:spPr>
        <p:txBody>
          <a:bodyPr wrap="square" rtlCol="0">
            <a:spAutoFit/>
          </a:bodyPr>
          <a:lstStyle/>
          <a:p>
            <a:r>
              <a:rPr lang="en-US" sz="2000" b="1" i="1" dirty="0"/>
              <a:t>Average Incidence Rate</a:t>
            </a:r>
          </a:p>
        </p:txBody>
      </p:sp>
      <p:sp>
        <p:nvSpPr>
          <p:cNvPr id="6" name="TextBox 5"/>
          <p:cNvSpPr txBox="1"/>
          <p:nvPr/>
        </p:nvSpPr>
        <p:spPr>
          <a:xfrm>
            <a:off x="533400" y="152400"/>
            <a:ext cx="8153400" cy="553998"/>
          </a:xfrm>
          <a:prstGeom prst="rect">
            <a:avLst/>
          </a:prstGeom>
          <a:noFill/>
        </p:spPr>
        <p:txBody>
          <a:bodyPr wrap="square" rtlCol="0">
            <a:spAutoFit/>
          </a:bodyPr>
          <a:lstStyle/>
          <a:p>
            <a:r>
              <a:rPr lang="en-US" sz="3000" b="1" dirty="0"/>
              <a:t>Cumulative Incidence vs Average Incidence Rate</a:t>
            </a:r>
          </a:p>
        </p:txBody>
      </p:sp>
      <p:sp>
        <p:nvSpPr>
          <p:cNvPr id="10" name="TextBox 9"/>
          <p:cNvSpPr txBox="1"/>
          <p:nvPr/>
        </p:nvSpPr>
        <p:spPr>
          <a:xfrm>
            <a:off x="5943600" y="1981200"/>
            <a:ext cx="9144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7696200" y="1981200"/>
            <a:ext cx="914400" cy="323165"/>
          </a:xfrm>
          <a:prstGeom prst="rect">
            <a:avLst/>
          </a:prstGeom>
          <a:solidFill>
            <a:schemeClr val="bg1"/>
          </a:solidFill>
        </p:spPr>
        <p:txBody>
          <a:bodyPr wrap="square" rtlCol="0">
            <a:spAutoFit/>
          </a:bodyPr>
          <a:lstStyle/>
          <a:p>
            <a:endParaRPr lang="en-US" sz="15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762000" y="76200"/>
            <a:ext cx="7772400" cy="868363"/>
          </a:xfrm>
        </p:spPr>
        <p:txBody>
          <a:bodyPr/>
          <a:lstStyle/>
          <a:p>
            <a:r>
              <a:rPr lang="en-US" sz="2800" b="1" dirty="0"/>
              <a:t>Rates:  What to do about </a:t>
            </a:r>
            <a:br>
              <a:rPr lang="en-US" sz="2800" b="1" dirty="0"/>
            </a:br>
            <a:r>
              <a:rPr lang="en-US" sz="2800" b="1" dirty="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a:t>In the calculation of rates, people contribute person-time until they either have the event of interest (E) or:</a:t>
            </a:r>
          </a:p>
          <a:p>
            <a:pPr lvl="1">
              <a:spcBef>
                <a:spcPts val="0"/>
              </a:spcBef>
            </a:pPr>
            <a:r>
              <a:rPr lang="en-US" sz="2400" dirty="0"/>
              <a:t>drop out (aka lost to follow-up)</a:t>
            </a:r>
          </a:p>
          <a:p>
            <a:pPr lvl="1">
              <a:spcBef>
                <a:spcPts val="0"/>
              </a:spcBef>
            </a:pPr>
            <a:r>
              <a:rPr lang="en-US" sz="2400" dirty="0"/>
              <a:t>are administratively censored (i.e., study ends)</a:t>
            </a:r>
          </a:p>
          <a:p>
            <a:pPr lvl="1">
              <a:spcBef>
                <a:spcPts val="0"/>
              </a:spcBef>
            </a:pPr>
            <a:r>
              <a:rPr lang="en-US" sz="2400" dirty="0"/>
              <a:t>have a competing event</a:t>
            </a:r>
          </a:p>
          <a:p>
            <a:pPr lvl="1"/>
            <a:endParaRPr lang="en-US" sz="400" dirty="0"/>
          </a:p>
          <a:p>
            <a:r>
              <a:rPr lang="en-US" sz="2600" dirty="0"/>
              <a:t>Thus, without any special assumptions, rates have a specific interpretation:</a:t>
            </a:r>
          </a:p>
          <a:p>
            <a:pPr lvl="1"/>
            <a:r>
              <a:rPr lang="en-US" sz="2400" dirty="0"/>
              <a:t>“Rate of the event E given that something else (drop-out; admin censoring, or competing event) has not happened first”</a:t>
            </a:r>
          </a:p>
          <a:p>
            <a:pPr lvl="1"/>
            <a:r>
              <a:rPr lang="en-US" sz="2400" dirty="0"/>
              <a:t>i.e. “Rate of event E among those still at risk (i.e. without those who dropped out, are admin censored, or had CE)”</a:t>
            </a:r>
          </a:p>
          <a:p>
            <a:pPr lvl="1"/>
            <a:r>
              <a:rPr lang="en-US" sz="2400" dirty="0"/>
              <a:t>This interpretation is inherently </a:t>
            </a:r>
            <a:r>
              <a:rPr lang="en-US" sz="2400" i="1" dirty="0"/>
              <a:t>accommodating</a:t>
            </a:r>
            <a:r>
              <a:rPr lang="en-US" sz="2400" dirty="0"/>
              <a:t> (i.e. specifically recognizing and allowing for) presence of drop-out; admin censoring; and competing events</a:t>
            </a:r>
          </a:p>
          <a:p>
            <a:pPr lvl="1"/>
            <a:endParaRPr lang="en-US" sz="1200" dirty="0"/>
          </a:p>
          <a:p>
            <a:endParaRPr lang="en-US" sz="2800" dirty="0"/>
          </a:p>
        </p:txBody>
      </p:sp>
    </p:spTree>
    <p:extLst>
      <p:ext uri="{BB962C8B-B14F-4D97-AF65-F5344CB8AC3E}">
        <p14:creationId xmlns:p14="http://schemas.microsoft.com/office/powerpoint/2010/main" val="126477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a:t>Is native interpretation of rate meaningful for descriptive objectives?</a:t>
            </a:r>
            <a:br>
              <a:rPr lang="en-US" sz="2800" b="1" dirty="0"/>
            </a:br>
            <a:endParaRPr lang="en-US" sz="2800" b="1" dirty="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a:p>
          <a:p>
            <a:pPr marL="223838" indent="-223838">
              <a:lnSpc>
                <a:spcPct val="90000"/>
              </a:lnSpc>
              <a:spcBef>
                <a:spcPts val="0"/>
              </a:spcBef>
            </a:pPr>
            <a:r>
              <a:rPr lang="en-US" sz="2000" dirty="0"/>
              <a:t>i.e.,  Do we want to </a:t>
            </a:r>
            <a:r>
              <a:rPr lang="en-US" sz="2000" i="1" dirty="0"/>
              <a:t>accommodate</a:t>
            </a:r>
            <a:r>
              <a:rPr lang="en-US" sz="2000" dirty="0"/>
              <a:t> (allow for) administrative censoring; competing events; and drop-out? </a:t>
            </a:r>
          </a:p>
          <a:p>
            <a:pPr marL="577850" lvl="1" indent="-288925">
              <a:lnSpc>
                <a:spcPct val="90000"/>
              </a:lnSpc>
              <a:spcBef>
                <a:spcPts val="0"/>
              </a:spcBef>
            </a:pPr>
            <a:r>
              <a:rPr lang="en-US" sz="2000" dirty="0"/>
              <a:t>Or, would we prefer if they never happened (i.e., were </a:t>
            </a:r>
            <a:r>
              <a:rPr lang="en-US" sz="2000" i="1" dirty="0"/>
              <a:t>eliminated</a:t>
            </a:r>
            <a:r>
              <a:rPr lang="en-US" sz="2000" dirty="0"/>
              <a:t>)?</a:t>
            </a:r>
          </a:p>
          <a:p>
            <a:pPr>
              <a:lnSpc>
                <a:spcPct val="90000"/>
              </a:lnSpc>
            </a:pPr>
            <a:endParaRPr lang="en-US" sz="2400" dirty="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3993264683"/>
              </p:ext>
            </p:extLst>
          </p:nvPr>
        </p:nvGraphicFramePr>
        <p:xfrm>
          <a:off x="228600" y="2025396"/>
          <a:ext cx="8686800" cy="4680204"/>
        </p:xfrm>
        <a:graphic>
          <a:graphicData uri="http://schemas.openxmlformats.org/drawingml/2006/table">
            <a:tbl>
              <a:tblPr/>
              <a:tblGrid>
                <a:gridCol w="2895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All studies must end, and study end is typically unrelated to substance of study itself (i.e., end is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Appropriate to </a:t>
                      </a:r>
                      <a:r>
                        <a:rPr kumimoji="0" lang="en-US" sz="1800" b="1" i="1"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Appropriate to </a:t>
                      </a:r>
                      <a:r>
                        <a:rPr kumimoji="0" lang="en-US" sz="1800" b="1" i="1" u="none" strike="noStrike" cap="none" normalizeH="0" baseline="0" dirty="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Usually, prefer to </a:t>
                      </a:r>
                      <a:r>
                        <a:rPr kumimoji="0" lang="en-US" sz="1800" b="1" i="1" u="none" strike="noStrike" cap="none" normalizeH="0" baseline="0" dirty="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3471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a:t>In a rate calculation, what does it mean to prefer </a:t>
            </a:r>
            <a:r>
              <a:rPr lang="en-US" sz="3200" b="1" i="1" dirty="0"/>
              <a:t>elimination</a:t>
            </a:r>
            <a:r>
              <a:rPr lang="en-US" sz="3200" b="1" dirty="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a:t>Means that you are not satisfied with: </a:t>
            </a:r>
          </a:p>
          <a:p>
            <a:pPr marL="627063" lvl="1" indent="-231775"/>
            <a:r>
              <a:rPr lang="en-US" sz="2200" dirty="0"/>
              <a:t>“Rate of the event E given that drop-out has not happened first” </a:t>
            </a:r>
          </a:p>
          <a:p>
            <a:pPr marL="627063" lvl="1" indent="-231775"/>
            <a:r>
              <a:rPr lang="en-US" sz="2200" dirty="0"/>
              <a:t>Wise to be unsatisfied because we are wary about the drop-outs for many research objectives.  It is hard to be sure that those who remain are representative of all who started observation.  </a:t>
            </a:r>
          </a:p>
          <a:p>
            <a:pPr lvl="1">
              <a:spcBef>
                <a:spcPts val="0"/>
              </a:spcBef>
            </a:pPr>
            <a:endParaRPr lang="en-US" sz="900" dirty="0"/>
          </a:p>
          <a:p>
            <a:pPr>
              <a:spcBef>
                <a:spcPts val="0"/>
              </a:spcBef>
            </a:pPr>
            <a:r>
              <a:rPr lang="en-US" sz="2600" dirty="0"/>
              <a:t>You wish you could say: </a:t>
            </a:r>
          </a:p>
          <a:p>
            <a:pPr lvl="1"/>
            <a:r>
              <a:rPr lang="en-US" sz="2200" dirty="0"/>
              <a:t>“Rate of the event E assuming drop-outs don’t occur/were eliminated”</a:t>
            </a:r>
          </a:p>
          <a:p>
            <a:pPr lvl="1">
              <a:spcBef>
                <a:spcPts val="0"/>
              </a:spcBef>
            </a:pPr>
            <a:endParaRPr lang="en-US" sz="900" dirty="0"/>
          </a:p>
          <a:p>
            <a:pPr>
              <a:spcBef>
                <a:spcPts val="0"/>
              </a:spcBef>
            </a:pPr>
            <a:r>
              <a:rPr lang="en-US" sz="2600" dirty="0"/>
              <a:t>But because drop-outs, in reality, often do occur, the only way we can be satisfied with the accommodation that is inherent in the definition and calculation of a rate is if:</a:t>
            </a:r>
          </a:p>
          <a:p>
            <a:pPr marL="573088" lvl="1" indent="-231775"/>
            <a:r>
              <a:rPr lang="en-US" sz="2200" dirty="0"/>
              <a:t>We assume that the rate of the event of interest in the lost is the same as those who remain (i.e., those who remain truly represent those lost)</a:t>
            </a:r>
          </a:p>
          <a:p>
            <a:pPr marL="573088" lvl="1" indent="-231775"/>
            <a:r>
              <a:rPr lang="en-US" sz="2100" dirty="0"/>
              <a:t>Same “non-informative censoring” assumption used in cumulative incidence </a:t>
            </a:r>
          </a:p>
          <a:p>
            <a:pPr lvl="1"/>
            <a:endParaRPr lang="en-US" sz="1200" dirty="0"/>
          </a:p>
          <a:p>
            <a:endParaRPr lang="en-US" sz="2800" dirty="0"/>
          </a:p>
        </p:txBody>
      </p:sp>
    </p:spTree>
    <p:extLst>
      <p:ext uri="{BB962C8B-B14F-4D97-AF65-F5344CB8AC3E}">
        <p14:creationId xmlns:p14="http://schemas.microsoft.com/office/powerpoint/2010/main" val="3811026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92363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1" y="1264703"/>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828800" y="953869"/>
            <a:ext cx="1219200" cy="646331"/>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14402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21210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371547"/>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68806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5200" y="883039"/>
            <a:ext cx="457200" cy="717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Jan 1, 2010</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833252" y="15745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solidFill>
                  <a:srgbClr val="000000"/>
                </a:solidFill>
              </a:rPr>
              <a:t>SF residents </a:t>
            </a:r>
          </a:p>
        </p:txBody>
      </p:sp>
      <p:sp>
        <p:nvSpPr>
          <p:cNvPr id="3" name="TextBox 2"/>
          <p:cNvSpPr txBox="1"/>
          <p:nvPr/>
        </p:nvSpPr>
        <p:spPr>
          <a:xfrm>
            <a:off x="1981200" y="3010691"/>
            <a:ext cx="4876800" cy="1200329"/>
          </a:xfrm>
          <a:prstGeom prst="rect">
            <a:avLst/>
          </a:prstGeom>
          <a:noFill/>
        </p:spPr>
        <p:txBody>
          <a:bodyPr wrap="square" rtlCol="0">
            <a:spAutoFit/>
          </a:bodyPr>
          <a:lstStyle/>
          <a:p>
            <a:r>
              <a:rPr lang="en-US" dirty="0">
                <a:solidFill>
                  <a:srgbClr val="000000"/>
                </a:solidFill>
              </a:rPr>
              <a:t>Pancreatic cancer. Average incidence rate for 2010 was 15.3 per 100,000 person-years.</a:t>
            </a:r>
          </a:p>
        </p:txBody>
      </p:sp>
      <p:sp>
        <p:nvSpPr>
          <p:cNvPr id="7" name="TextBox 6"/>
          <p:cNvSpPr txBox="1"/>
          <p:nvPr/>
        </p:nvSpPr>
        <p:spPr>
          <a:xfrm>
            <a:off x="2070340" y="4495800"/>
            <a:ext cx="4940060" cy="1569660"/>
          </a:xfrm>
          <a:prstGeom prst="rect">
            <a:avLst/>
          </a:prstGeom>
          <a:noFill/>
        </p:spPr>
        <p:txBody>
          <a:bodyPr wrap="square" rtlCol="0">
            <a:spAutoFit/>
          </a:bodyPr>
          <a:lstStyle/>
          <a:p>
            <a:r>
              <a:rPr lang="en-US" dirty="0"/>
              <a:t>Depends on goal.  If only focused on SF, then accommodate;  if wish to extrapolate from SF to broader US, then we would prefer to eliminate. </a:t>
            </a:r>
          </a:p>
        </p:txBody>
      </p:sp>
      <p:sp>
        <p:nvSpPr>
          <p:cNvPr id="17" name="Rectangle 16"/>
          <p:cNvSpPr/>
          <p:nvPr/>
        </p:nvSpPr>
        <p:spPr>
          <a:xfrm>
            <a:off x="653672" y="32964"/>
            <a:ext cx="7956927" cy="830997"/>
          </a:xfrm>
          <a:prstGeom prst="rect">
            <a:avLst/>
          </a:prstGeom>
        </p:spPr>
        <p:txBody>
          <a:bodyPr wrap="square">
            <a:spAutoFit/>
          </a:bodyPr>
          <a:lstStyle/>
          <a:p>
            <a:r>
              <a:rPr lang="en-US" b="1" dirty="0"/>
              <a:t>Sometimes we are happy to accommodate departures from a cohort and do not need to make any assumptions</a:t>
            </a:r>
          </a:p>
        </p:txBody>
      </p:sp>
    </p:spTree>
    <p:extLst>
      <p:ext uri="{BB962C8B-B14F-4D97-AF65-F5344CB8AC3E}">
        <p14:creationId xmlns:p14="http://schemas.microsoft.com/office/powerpoint/2010/main" val="3786022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a:t>In a rate calculation, what does it mean to </a:t>
            </a:r>
            <a:r>
              <a:rPr lang="en-US" sz="3200" b="1" i="1" dirty="0"/>
              <a:t>accommodate</a:t>
            </a:r>
            <a:r>
              <a:rPr lang="en-US" sz="3200" b="1" dirty="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a:t>Means that you are satisfied with: </a:t>
            </a:r>
          </a:p>
          <a:p>
            <a:pPr lvl="1"/>
            <a:r>
              <a:rPr lang="en-US" sz="2400" dirty="0"/>
              <a:t>“Rate of the event E given that a competing event has not happened first” e.g., accept that death due to MI will sometimes occur in study of cancer.</a:t>
            </a:r>
          </a:p>
          <a:p>
            <a:pPr lvl="1"/>
            <a:r>
              <a:rPr lang="en-US" sz="2400" dirty="0"/>
              <a:t>This is a reasonable scenario for a descriptive objective.</a:t>
            </a:r>
          </a:p>
          <a:p>
            <a:pPr lvl="1"/>
            <a:endParaRPr lang="en-US" sz="500" dirty="0"/>
          </a:p>
          <a:p>
            <a:r>
              <a:rPr lang="en-US" sz="2800" dirty="0"/>
              <a:t>Thus, without any effort (i.e., do our usual calculation), rates naturally account for competing events </a:t>
            </a:r>
          </a:p>
          <a:p>
            <a:pPr lvl="1"/>
            <a:r>
              <a:rPr lang="en-US" sz="2400" dirty="0"/>
              <a:t>Include observation time until it ends with a competing event</a:t>
            </a:r>
          </a:p>
          <a:p>
            <a:pPr lvl="1"/>
            <a:r>
              <a:rPr lang="en-US" sz="2400" dirty="0"/>
              <a:t>Don’t need to assume competing events do not occur</a:t>
            </a:r>
          </a:p>
          <a:p>
            <a:pPr lvl="1"/>
            <a:endParaRPr lang="en-US" sz="400" dirty="0"/>
          </a:p>
          <a:p>
            <a:r>
              <a:rPr lang="en-US" sz="2800" dirty="0"/>
              <a:t>In contrast, recall that we had to assume no competing events (or independent ones) in a K-M estimation </a:t>
            </a:r>
          </a:p>
          <a:p>
            <a:r>
              <a:rPr lang="en-US" sz="2800" dirty="0"/>
              <a:t>Another reason to appreciate fundamental nature of rates</a:t>
            </a:r>
          </a:p>
          <a:p>
            <a:pPr>
              <a:buFontTx/>
              <a:buNone/>
            </a:pPr>
            <a:endParaRPr lang="en-US" sz="2800" dirty="0"/>
          </a:p>
          <a:p>
            <a:pPr lvl="1"/>
            <a:endParaRPr lang="en-US" sz="1200" dirty="0"/>
          </a:p>
          <a:p>
            <a:endParaRPr lang="en-US" sz="2800" dirty="0"/>
          </a:p>
        </p:txBody>
      </p:sp>
    </p:spTree>
    <p:extLst>
      <p:ext uri="{BB962C8B-B14F-4D97-AF65-F5344CB8AC3E}">
        <p14:creationId xmlns:p14="http://schemas.microsoft.com/office/powerpoint/2010/main" val="4116194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Last week: K-M valid only if no competing events or if competing events were independent of primary outcome of interest and there was a reality where they did not exist (in which case we censor)</a:t>
            </a:r>
          </a:p>
          <a:p>
            <a:pPr lvl="1">
              <a:spcAft>
                <a:spcPts val="900"/>
              </a:spcAft>
            </a:pPr>
            <a:r>
              <a:rPr lang="en-US" sz="2000" dirty="0"/>
              <a:t>If competing events </a:t>
            </a:r>
            <a:r>
              <a:rPr lang="en-US" sz="2000" u="sng" dirty="0"/>
              <a:t>not</a:t>
            </a:r>
            <a:r>
              <a:rPr lang="en-US" sz="2000" dirty="0"/>
              <a:t> independent, censoring will not give valid results</a:t>
            </a:r>
          </a:p>
          <a:p>
            <a:pPr>
              <a:spcAft>
                <a:spcPts val="0"/>
              </a:spcAft>
            </a:pPr>
            <a:r>
              <a:rPr lang="en-US" sz="2400" dirty="0"/>
              <a:t>This is an approach of “elimination” rather than “accommodation.”  We are assuming that we can eliminate competing events when we calculate K-M by censoring these events.</a:t>
            </a:r>
          </a:p>
          <a:p>
            <a:pPr lvl="1">
              <a:spcAft>
                <a:spcPts val="900"/>
              </a:spcAft>
            </a:pPr>
            <a:r>
              <a:rPr lang="en-US" sz="2000" dirty="0"/>
              <a:t>Censoring would be as if life goes on after the competing event.  </a:t>
            </a:r>
          </a:p>
          <a:p>
            <a:pPr>
              <a:spcAft>
                <a:spcPts val="900"/>
              </a:spcAft>
            </a:pPr>
            <a:r>
              <a:rPr lang="en-US" sz="2400" dirty="0"/>
              <a:t>But, what if we wanted to accommodate CE and still calculate incidence?</a:t>
            </a:r>
          </a:p>
          <a:p>
            <a:pPr>
              <a:spcAft>
                <a:spcPts val="900"/>
              </a:spcAft>
            </a:pPr>
            <a:r>
              <a:rPr lang="en-US" sz="2400" dirty="0"/>
              <a:t>Rates naturally accommodate CE in their standard calculation</a:t>
            </a:r>
          </a:p>
          <a:p>
            <a:pPr>
              <a:spcAft>
                <a:spcPts val="900"/>
              </a:spcAft>
            </a:pPr>
            <a:r>
              <a:rPr lang="en-US" sz="2400" dirty="0"/>
              <a:t>Cumulative incidence estimated by K-M does not naturally accommodate CE</a:t>
            </a:r>
          </a:p>
          <a:p>
            <a:pPr lvl="1"/>
            <a:endParaRPr lang="en-US" sz="1000" dirty="0"/>
          </a:p>
        </p:txBody>
      </p:sp>
    </p:spTree>
    <p:extLst>
      <p:ext uri="{BB962C8B-B14F-4D97-AF65-F5344CB8AC3E}">
        <p14:creationId xmlns:p14="http://schemas.microsoft.com/office/powerpoint/2010/main" val="118314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What is person-time?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a:p>
        </p:txBody>
      </p:sp>
      <p:sp>
        <p:nvSpPr>
          <p:cNvPr id="2" name="Rectangle 1"/>
          <p:cNvSpPr/>
          <p:nvPr/>
        </p:nvSpPr>
        <p:spPr>
          <a:xfrm>
            <a:off x="76200" y="762000"/>
            <a:ext cx="8915400" cy="6463308"/>
          </a:xfrm>
          <a:prstGeom prst="rect">
            <a:avLst/>
          </a:prstGeom>
        </p:spPr>
        <p:txBody>
          <a:bodyPr wrap="square">
            <a:spAutoFit/>
          </a:bodyPr>
          <a:lstStyle/>
          <a:p>
            <a:pPr marL="342900" indent="-342900">
              <a:buFont typeface="Arial" panose="020B0604020202020204" pitchFamily="34" charset="0"/>
              <a:buChar char="•"/>
            </a:pPr>
            <a:r>
              <a:rPr lang="en-US" sz="2800" dirty="0"/>
              <a:t>The amount of time, in aggregate, any single person or group of persons has been observed. </a:t>
            </a:r>
          </a:p>
          <a:p>
            <a:pPr marL="342900" indent="-342900">
              <a:buFont typeface="Arial" panose="020B0604020202020204" pitchFamily="34" charset="0"/>
              <a:buChar char="•"/>
            </a:pPr>
            <a:endParaRPr lang="en-US" sz="800" dirty="0"/>
          </a:p>
          <a:p>
            <a:r>
              <a:rPr lang="en-US" sz="1000" dirty="0"/>
              <a:t> </a:t>
            </a:r>
          </a:p>
          <a:p>
            <a:pPr marL="342900" indent="-342900">
              <a:buFont typeface="Arial" panose="020B0604020202020204" pitchFamily="34" charset="0"/>
              <a:buChar char="•"/>
            </a:pPr>
            <a:r>
              <a:rPr lang="en-US" sz="2800" dirty="0"/>
              <a:t>For one person, person-time is simply the amount of time the person has been observed.</a:t>
            </a:r>
            <a:r>
              <a:rPr lang="en-US" sz="3200" dirty="0"/>
              <a:t>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800" dirty="0"/>
              <a:t>For a group of persons, it is the sum of the individual amounts of time each person has been observed.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800" dirty="0"/>
              <a:t>For a group, a different kind of time than we are used to:  </a:t>
            </a:r>
          </a:p>
          <a:p>
            <a:pPr marL="914400" lvl="1" indent="-457200">
              <a:buFont typeface="Times New Roman" panose="02020603050405020304" pitchFamily="18" charset="0"/>
              <a:buChar char="–"/>
            </a:pPr>
            <a:r>
              <a:rPr lang="en-US" dirty="0"/>
              <a:t>Not a stretch of continuous time (e.g., 5 consecutive years) </a:t>
            </a:r>
          </a:p>
          <a:p>
            <a:pPr marL="914400" lvl="1" indent="-457200">
              <a:buFont typeface="Times New Roman" panose="02020603050405020304" pitchFamily="18" charset="0"/>
              <a:buChar char="–"/>
            </a:pPr>
            <a:r>
              <a:rPr lang="en-US" dirty="0"/>
              <a:t>Instead, an aggregation (or collection) of individual blocks of time contributed by each person in the cohort</a:t>
            </a:r>
          </a:p>
          <a:p>
            <a:pPr marL="914400" lvl="1" indent="-457200">
              <a:buFont typeface="Times New Roman" panose="02020603050405020304" pitchFamily="18" charset="0"/>
              <a:buChar char="–"/>
            </a:pPr>
            <a:endParaRPr lang="en-US" sz="800" dirty="0"/>
          </a:p>
          <a:p>
            <a:pPr marL="342900" indent="-342900">
              <a:buFont typeface="Arial" panose="020B0604020202020204" pitchFamily="34" charset="0"/>
              <a:buChar char="•"/>
            </a:pPr>
            <a:r>
              <a:rPr lang="en-US" sz="2800" dirty="0"/>
              <a:t>This sum can be expressed in any time unit:               person-years, person-months, person-days, etc.</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584600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381000" y="-228600"/>
            <a:ext cx="8686800" cy="1143000"/>
          </a:xfrm>
        </p:spPr>
        <p:txBody>
          <a:bodyPr/>
          <a:lstStyle/>
          <a:p>
            <a:r>
              <a:rPr lang="en-US" sz="2800" b="1" dirty="0"/>
              <a:t>Why doesn’t K-M accommodate competing events?</a:t>
            </a:r>
          </a:p>
        </p:txBody>
      </p:sp>
      <p:sp>
        <p:nvSpPr>
          <p:cNvPr id="167938" name="Rectangle 3"/>
          <p:cNvSpPr>
            <a:spLocks noGrp="1" noChangeArrowheads="1"/>
          </p:cNvSpPr>
          <p:nvPr>
            <p:ph type="body" idx="1"/>
          </p:nvPr>
        </p:nvSpPr>
        <p:spPr>
          <a:xfrm>
            <a:off x="177743" y="1010653"/>
            <a:ext cx="8946204" cy="4525963"/>
          </a:xfrm>
        </p:spPr>
        <p:txBody>
          <a:bodyPr/>
          <a:lstStyle/>
          <a:p>
            <a:pPr>
              <a:spcBef>
                <a:spcPts val="0"/>
              </a:spcBef>
              <a:spcAft>
                <a:spcPts val="300"/>
              </a:spcAft>
            </a:pPr>
            <a:r>
              <a:rPr lang="en-US" sz="2400" dirty="0"/>
              <a:t>People who leave fixed cohorts (via drop out or competing event) haunt us because they were present at time 0 and cannot be forgotten</a:t>
            </a:r>
          </a:p>
          <a:p>
            <a:pPr lvl="1">
              <a:spcBef>
                <a:spcPts val="0"/>
              </a:spcBef>
              <a:spcAft>
                <a:spcPts val="1200"/>
              </a:spcAft>
            </a:pPr>
            <a:r>
              <a:rPr lang="en-US" sz="2000" dirty="0"/>
              <a:t>We want to know what happens to everyone who started at time 0</a:t>
            </a:r>
          </a:p>
          <a:p>
            <a:pPr>
              <a:spcBef>
                <a:spcPts val="0"/>
              </a:spcBef>
              <a:spcAft>
                <a:spcPts val="300"/>
              </a:spcAft>
            </a:pPr>
            <a:r>
              <a:rPr lang="en-US" sz="2400" dirty="0"/>
              <a:t>K-M is only valid for everyone who started if incidence of outcome of interest in those who leave is same as those who do not leave</a:t>
            </a:r>
          </a:p>
          <a:p>
            <a:pPr lvl="1">
              <a:spcBef>
                <a:spcPts val="0"/>
              </a:spcBef>
              <a:spcAft>
                <a:spcPts val="1200"/>
              </a:spcAft>
            </a:pPr>
            <a:r>
              <a:rPr lang="en-US" sz="2000" dirty="0"/>
              <a:t>Because those who are censored become represented by those who remain</a:t>
            </a:r>
          </a:p>
          <a:p>
            <a:pPr>
              <a:spcBef>
                <a:spcPts val="0"/>
              </a:spcBef>
              <a:spcAft>
                <a:spcPts val="300"/>
              </a:spcAft>
            </a:pPr>
            <a:r>
              <a:rPr lang="en-US" sz="2400" dirty="0"/>
              <a:t>But, those who experience a competing event do not, by definition, experience the event of interest </a:t>
            </a:r>
          </a:p>
          <a:p>
            <a:pPr lvl="1">
              <a:spcBef>
                <a:spcPts val="0"/>
              </a:spcBef>
              <a:spcAft>
                <a:spcPts val="1200"/>
              </a:spcAft>
            </a:pPr>
            <a:r>
              <a:rPr lang="en-US" sz="2000" dirty="0"/>
              <a:t>To the extent that anyone who remains in the analysis has event of interest, then they are NOT representative of those with a competing event. K-M fails.</a:t>
            </a:r>
          </a:p>
          <a:p>
            <a:pPr>
              <a:spcBef>
                <a:spcPts val="0"/>
              </a:spcBef>
              <a:spcAft>
                <a:spcPts val="300"/>
              </a:spcAft>
            </a:pPr>
            <a:r>
              <a:rPr lang="en-US" sz="2400" dirty="0"/>
              <a:t>Thus, K-M has limited usefulness in the face of competing events</a:t>
            </a:r>
          </a:p>
          <a:p>
            <a:pPr lvl="1">
              <a:spcBef>
                <a:spcPts val="0"/>
              </a:spcBef>
              <a:spcAft>
                <a:spcPts val="600"/>
              </a:spcAft>
            </a:pPr>
            <a:r>
              <a:rPr lang="en-US" sz="2000" dirty="0"/>
              <a:t>It can only “eliminate” competing events and even then, it does not work with non-independent competing events (yields biased results)</a:t>
            </a:r>
          </a:p>
          <a:p>
            <a:pPr lvl="1">
              <a:spcBef>
                <a:spcPts val="0"/>
              </a:spcBef>
              <a:spcAft>
                <a:spcPts val="900"/>
              </a:spcAft>
            </a:pPr>
            <a:r>
              <a:rPr lang="en-US" sz="2000" dirty="0"/>
              <a:t>Instead, other techniques (Aalen-Johansen), which accommodate competing events, are used to estimate cumulative incidence</a:t>
            </a:r>
          </a:p>
          <a:p>
            <a:pPr>
              <a:spcBef>
                <a:spcPts val="0"/>
              </a:spcBef>
              <a:spcAft>
                <a:spcPts val="900"/>
              </a:spcAft>
            </a:pPr>
            <a:endParaRPr lang="en-US" sz="2400" dirty="0"/>
          </a:p>
        </p:txBody>
      </p:sp>
      <p:sp>
        <p:nvSpPr>
          <p:cNvPr id="4" name="Rectangle 2"/>
          <p:cNvSpPr txBox="1">
            <a:spLocks noChangeArrowheads="1"/>
          </p:cNvSpPr>
          <p:nvPr/>
        </p:nvSpPr>
        <p:spPr bwMode="auto">
          <a:xfrm>
            <a:off x="177742" y="228600"/>
            <a:ext cx="894620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u="sng" kern="0" dirty="0"/>
              <a:t>For cumulative incidence, we refer to all at time 0 in fixed cohort:</a:t>
            </a:r>
          </a:p>
        </p:txBody>
      </p:sp>
    </p:spTree>
    <p:extLst>
      <p:ext uri="{BB962C8B-B14F-4D97-AF65-F5344CB8AC3E}">
        <p14:creationId xmlns:p14="http://schemas.microsoft.com/office/powerpoint/2010/main" val="3260654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0122905"/>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1723707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0" y="990600"/>
            <a:ext cx="9448800" cy="4525962"/>
          </a:xfrm>
        </p:spPr>
        <p:txBody>
          <a:bodyPr/>
          <a:lstStyle/>
          <a:p>
            <a:r>
              <a:rPr lang="en-US" sz="2400" dirty="0"/>
              <a:t>Instead of censoring at time of competing event, account for competing events explicitly as additional separate outcomes in the analysis</a:t>
            </a:r>
          </a:p>
          <a:p>
            <a:endParaRPr lang="en-US" sz="1000" dirty="0"/>
          </a:p>
          <a:p>
            <a:pPr>
              <a:spcBef>
                <a:spcPts val="0"/>
              </a:spcBef>
            </a:pPr>
            <a:r>
              <a:rPr lang="en-US" sz="2400" dirty="0"/>
              <a:t>There is not just 1 outcome; there are two or more outcomes</a:t>
            </a:r>
          </a:p>
          <a:p>
            <a:endParaRPr lang="en-US" sz="2400"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a:solidFill>
                  <a:srgbClr val="000000"/>
                </a:solidFill>
              </a:rPr>
              <a:t>Time since sentencing of death penalty</a:t>
            </a:r>
          </a:p>
        </p:txBody>
      </p:sp>
      <p:sp>
        <p:nvSpPr>
          <p:cNvPr id="10" name="TextBox 9"/>
          <p:cNvSpPr txBox="1"/>
          <p:nvPr/>
        </p:nvSpPr>
        <p:spPr>
          <a:xfrm>
            <a:off x="5257800" y="2286000"/>
            <a:ext cx="3733800" cy="830997"/>
          </a:xfrm>
          <a:prstGeom prst="rect">
            <a:avLst/>
          </a:prstGeom>
          <a:noFill/>
        </p:spPr>
        <p:txBody>
          <a:bodyPr wrap="square" rtlCol="0">
            <a:spAutoFit/>
          </a:bodyPr>
          <a:lstStyle/>
          <a:p>
            <a:pPr algn="r"/>
            <a:r>
              <a:rPr lang="en-US" dirty="0">
                <a:solidFill>
                  <a:srgbClr val="000000"/>
                </a:solidFill>
              </a:rPr>
              <a:t>e.g., Outcomes after sentencing to death penalty</a:t>
            </a:r>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a:solidFill>
                    <a:srgbClr val="000000"/>
                  </a:solidFill>
                </a:rPr>
                <a:t>Alive</a:t>
              </a:r>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a:solidFill>
                    <a:srgbClr val="000000"/>
                  </a:solidFill>
                </a:rPr>
                <a:t>Death from illness</a:t>
              </a:r>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a:solidFill>
                    <a:srgbClr val="000000"/>
                  </a:solidFill>
                </a:rPr>
                <a:t>Death from suicide/trauma</a:t>
              </a:r>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a:solidFill>
                    <a:srgbClr val="000000"/>
                  </a:solidFill>
                </a:rPr>
                <a:t> </a:t>
              </a:r>
              <a:r>
                <a:rPr lang="en-US" sz="1800" dirty="0">
                  <a:solidFill>
                    <a:srgbClr val="000000"/>
                  </a:solidFill>
                </a:rPr>
                <a:t>Executed</a:t>
              </a:r>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grpSp>
      <p:sp>
        <p:nvSpPr>
          <p:cNvPr id="16" name="TextBox 15"/>
          <p:cNvSpPr txBox="1"/>
          <p:nvPr/>
        </p:nvSpPr>
        <p:spPr>
          <a:xfrm>
            <a:off x="5867400" y="3167896"/>
            <a:ext cx="3068472" cy="1785104"/>
          </a:xfrm>
          <a:prstGeom prst="rect">
            <a:avLst/>
          </a:prstGeom>
          <a:noFill/>
        </p:spPr>
        <p:txBody>
          <a:bodyPr wrap="square" rtlCol="0">
            <a:spAutoFit/>
          </a:bodyPr>
          <a:lstStyle/>
          <a:p>
            <a:pPr algn="r"/>
            <a:r>
              <a:rPr lang="en-US" sz="2200" dirty="0">
                <a:solidFill>
                  <a:srgbClr val="000000"/>
                </a:solidFill>
              </a:rPr>
              <a:t>In this example, there is equal follow-up on all persons; plot calculated with simple % at each time point</a:t>
            </a:r>
          </a:p>
        </p:txBody>
      </p:sp>
    </p:spTree>
    <p:extLst>
      <p:ext uri="{BB962C8B-B14F-4D97-AF65-F5344CB8AC3E}">
        <p14:creationId xmlns:p14="http://schemas.microsoft.com/office/powerpoint/2010/main" val="483074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r>
              <a:rPr lang="en-US" sz="2400" dirty="0"/>
              <a:t>Accounting for multiple outcomes is easy with simple %’s if there is equal follow-up on everyone (prior graph), but what if there is not? </a:t>
            </a:r>
          </a:p>
          <a:p>
            <a:pPr lvl="1"/>
            <a:r>
              <a:rPr lang="en-US" sz="2000" dirty="0"/>
              <a:t>Typically, there will again be drop outs, staggered entry/admin censoring</a:t>
            </a:r>
          </a:p>
          <a:p>
            <a:endParaRPr lang="en-US" sz="500" dirty="0"/>
          </a:p>
          <a:p>
            <a:r>
              <a:rPr lang="en-US" sz="2400" dirty="0"/>
              <a:t>Solution -- Technique known by </a:t>
            </a:r>
            <a:r>
              <a:rPr lang="en-US" sz="2400" u="sng" dirty="0"/>
              <a:t>many</a:t>
            </a:r>
            <a:r>
              <a:rPr lang="en-US" sz="2400" dirty="0"/>
              <a:t> names, including “cumulative incidence estimate” or “cumulative incidence function”</a:t>
            </a:r>
          </a:p>
          <a:p>
            <a:r>
              <a:rPr lang="en-US" sz="2400" dirty="0"/>
              <a:t>Non-specific names have likely contributed to ignorance about it </a:t>
            </a:r>
          </a:p>
          <a:p>
            <a:r>
              <a:rPr lang="en-US" sz="2400" dirty="0"/>
              <a:t>We prefer:  “Aalen-Johansen estimator”, after its originators</a:t>
            </a:r>
            <a:endParaRPr lang="en-US" sz="400" dirty="0"/>
          </a:p>
          <a:p>
            <a:endParaRPr lang="en-US" sz="24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31450"/>
            <a:ext cx="1941841" cy="2650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40200"/>
            <a:ext cx="1981200" cy="2641600"/>
          </a:xfrm>
          <a:prstGeom prst="rect">
            <a:avLst/>
          </a:prstGeom>
        </p:spPr>
      </p:pic>
      <p:sp>
        <p:nvSpPr>
          <p:cNvPr id="4" name="TextBox 3"/>
          <p:cNvSpPr txBox="1"/>
          <p:nvPr/>
        </p:nvSpPr>
        <p:spPr>
          <a:xfrm>
            <a:off x="11373" y="5012550"/>
            <a:ext cx="2133600" cy="473850"/>
          </a:xfrm>
          <a:prstGeom prst="rect">
            <a:avLst/>
          </a:prstGeom>
          <a:noFill/>
        </p:spPr>
        <p:txBody>
          <a:bodyPr wrap="square" rtlCol="0">
            <a:spAutoFit/>
          </a:bodyPr>
          <a:lstStyle/>
          <a:p>
            <a:pPr algn="ctr"/>
            <a:r>
              <a:rPr lang="en-US" dirty="0">
                <a:solidFill>
                  <a:srgbClr val="000000"/>
                </a:solidFill>
              </a:rPr>
              <a:t>Odd Aalen</a:t>
            </a:r>
          </a:p>
        </p:txBody>
      </p:sp>
      <p:sp>
        <p:nvSpPr>
          <p:cNvPr id="7" name="TextBox 6"/>
          <p:cNvSpPr txBox="1"/>
          <p:nvPr/>
        </p:nvSpPr>
        <p:spPr>
          <a:xfrm>
            <a:off x="7010400" y="5024735"/>
            <a:ext cx="2191380" cy="461665"/>
          </a:xfrm>
          <a:prstGeom prst="rect">
            <a:avLst/>
          </a:prstGeom>
          <a:noFill/>
        </p:spPr>
        <p:txBody>
          <a:bodyPr wrap="square" rtlCol="0">
            <a:spAutoFit/>
          </a:bodyPr>
          <a:lstStyle/>
          <a:p>
            <a:r>
              <a:rPr lang="en-US" dirty="0">
                <a:solidFill>
                  <a:srgbClr val="000000"/>
                </a:solidFill>
              </a:rPr>
              <a:t>Soren Johansen</a:t>
            </a:r>
          </a:p>
        </p:txBody>
      </p:sp>
    </p:spTree>
    <p:extLst>
      <p:ext uri="{BB962C8B-B14F-4D97-AF65-F5344CB8AC3E}">
        <p14:creationId xmlns:p14="http://schemas.microsoft.com/office/powerpoint/2010/main" val="42527292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a:p>
          <a:p>
            <a:r>
              <a:rPr lang="en-US" sz="2400" dirty="0"/>
              <a:t>Key technical computation is simple.  In successive time intervals:</a:t>
            </a:r>
          </a:p>
          <a:p>
            <a:pPr lvl="1"/>
            <a:r>
              <a:rPr lang="en-US" sz="2000" dirty="0"/>
              <a:t>calculate joint probability of:</a:t>
            </a:r>
          </a:p>
          <a:p>
            <a:pPr lvl="2"/>
            <a:r>
              <a:rPr lang="en-US" sz="2000" dirty="0"/>
              <a:t> </a:t>
            </a:r>
            <a:r>
              <a:rPr lang="en-US" sz="2200" dirty="0"/>
              <a:t>a) experiencing none of the events (either event of interest or any of competing events) up through beginning of interval </a:t>
            </a:r>
            <a:r>
              <a:rPr lang="en-US" sz="2200" i="1" dirty="0"/>
              <a:t>and</a:t>
            </a:r>
            <a:r>
              <a:rPr lang="en-US" sz="2200" dirty="0"/>
              <a:t> </a:t>
            </a:r>
          </a:p>
          <a:p>
            <a:pPr lvl="2"/>
            <a:r>
              <a:rPr lang="en-US" sz="2200" dirty="0"/>
              <a:t> b) experiencing event of interest during the time interval</a:t>
            </a:r>
          </a:p>
          <a:p>
            <a:pPr lvl="2"/>
            <a:endParaRPr lang="en-US" sz="1000" dirty="0"/>
          </a:p>
          <a:p>
            <a:pPr lvl="1"/>
            <a:r>
              <a:rPr lang="en-US" sz="2000" dirty="0"/>
              <a:t>add up these joint probabilities within successive time intervals to get cumulative incidence of the event of interest </a:t>
            </a:r>
          </a:p>
          <a:p>
            <a:pPr lvl="1"/>
            <a:endParaRPr lang="en-US" sz="1000" dirty="0"/>
          </a:p>
          <a:p>
            <a:pPr lvl="1"/>
            <a:endParaRPr lang="en-US" sz="1000" dirty="0"/>
          </a:p>
          <a:p>
            <a:pPr>
              <a:spcBef>
                <a:spcPts val="0"/>
              </a:spcBef>
            </a:pPr>
            <a:r>
              <a:rPr lang="en-US" sz="2400" dirty="0"/>
              <a:t>An argument could be made that this technique is all you need for cumulative incidence. It does everything that K-M can do &amp; more. </a:t>
            </a:r>
            <a:endParaRPr lang="en-US" sz="1200" dirty="0"/>
          </a:p>
          <a:p>
            <a:pPr marL="0" indent="0">
              <a:spcBef>
                <a:spcPts val="0"/>
              </a:spcBef>
              <a:buNone/>
            </a:pPr>
            <a:r>
              <a:rPr lang="en-US" sz="1200" dirty="0"/>
              <a:t> </a:t>
            </a:r>
          </a:p>
          <a:p>
            <a:pPr marL="0" indent="0">
              <a:spcBef>
                <a:spcPts val="0"/>
              </a:spcBef>
              <a:buNone/>
            </a:pPr>
            <a:endParaRPr lang="en-US" sz="800" dirty="0"/>
          </a:p>
          <a:p>
            <a:pPr>
              <a:spcBef>
                <a:spcPts val="0"/>
              </a:spcBef>
            </a:pPr>
            <a:r>
              <a:rPr lang="en-US" sz="2400" dirty="0"/>
              <a:t>Explained in detail in Satagopan et al. </a:t>
            </a:r>
            <a:r>
              <a:rPr lang="en-US" sz="2400" i="1" dirty="0"/>
              <a:t>Brit. J. Cancer</a:t>
            </a:r>
            <a:r>
              <a:rPr lang="en-US" sz="2400" dirty="0"/>
              <a:t>  2004</a:t>
            </a:r>
          </a:p>
          <a:p>
            <a:endParaRPr lang="en-US" sz="2400" dirty="0"/>
          </a:p>
          <a:p>
            <a:endParaRPr lang="en-US" dirty="0"/>
          </a:p>
        </p:txBody>
      </p:sp>
    </p:spTree>
    <p:extLst>
      <p:ext uri="{BB962C8B-B14F-4D97-AF65-F5344CB8AC3E}">
        <p14:creationId xmlns:p14="http://schemas.microsoft.com/office/powerpoint/2010/main" val="1940329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solidFill>
                  <a:srgbClr val="000000"/>
                </a:solidFill>
              </a:rPr>
              <a:t>Satagopan et al. </a:t>
            </a:r>
            <a:r>
              <a:rPr lang="en-US" sz="1400" i="1" dirty="0">
                <a:solidFill>
                  <a:srgbClr val="000000"/>
                </a:solidFill>
              </a:rPr>
              <a:t>Brit J Cancer </a:t>
            </a:r>
            <a:r>
              <a:rPr lang="en-US" sz="1400" dirty="0">
                <a:solidFill>
                  <a:srgbClr val="000000"/>
                </a:solidFill>
              </a:rPr>
              <a:t>2004</a:t>
            </a:r>
          </a:p>
        </p:txBody>
      </p:sp>
    </p:spTree>
    <p:extLst>
      <p:ext uri="{BB962C8B-B14F-4D97-AF65-F5344CB8AC3E}">
        <p14:creationId xmlns:p14="http://schemas.microsoft.com/office/powerpoint/2010/main" val="442890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solidFill>
                  <a:srgbClr val="000000"/>
                </a:solidFill>
              </a:rPr>
              <a:t>Pt 1 alive at end of follow-up (C=censored); </a:t>
            </a:r>
          </a:p>
          <a:p>
            <a:r>
              <a:rPr lang="en-US" dirty="0">
                <a:solidFill>
                  <a:srgbClr val="000000"/>
                </a:solidFill>
              </a:rPr>
              <a:t>Pt 2 had event of interest (BC death; E=event);  </a:t>
            </a:r>
          </a:p>
          <a:p>
            <a:r>
              <a:rPr lang="en-US" dirty="0">
                <a:solidFill>
                  <a:srgbClr val="000000"/>
                </a:solidFill>
              </a:rPr>
              <a:t>Pt 5 had competing event (Other death; CR = competing risk event)</a:t>
            </a:r>
          </a:p>
        </p:txBody>
      </p:sp>
    </p:spTree>
    <p:extLst>
      <p:ext uri="{BB962C8B-B14F-4D97-AF65-F5344CB8AC3E}">
        <p14:creationId xmlns:p14="http://schemas.microsoft.com/office/powerpoint/2010/main" val="4229676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304800" y="-152400"/>
            <a:ext cx="8610600" cy="1143000"/>
          </a:xfrm>
        </p:spPr>
        <p:txBody>
          <a:bodyPr/>
          <a:lstStyle/>
          <a:p>
            <a:r>
              <a:rPr lang="en-US" sz="3200" b="1" dirty="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06362" y="9144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a:solidFill>
                  <a:srgbClr val="000000"/>
                </a:solidFill>
              </a:rPr>
              <a:t>K-M way of thinking is used to calculate overall (cumulative) survival without event or competing event (i.e., without having anything happen).  Events column includes all deaths.</a:t>
            </a:r>
          </a:p>
        </p:txBody>
      </p:sp>
    </p:spTree>
    <p:extLst>
      <p:ext uri="{BB962C8B-B14F-4D97-AF65-F5344CB8AC3E}">
        <p14:creationId xmlns:p14="http://schemas.microsoft.com/office/powerpoint/2010/main" val="1211237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solidFill>
                  <a:srgbClr val="000000"/>
                </a:solidFill>
              </a:rPr>
              <a:t>1. Failure (BC death) probability for “10-” is 1/304.  Survival to 10 mos is taken from previous KM calculation (overall survival) = 100%. </a:t>
            </a:r>
          </a:p>
          <a:p>
            <a:pPr marL="236538" eaLnBrk="0" hangingPunct="0"/>
            <a:r>
              <a:rPr lang="en-US" sz="2000" dirty="0">
                <a:solidFill>
                  <a:srgbClr val="000000"/>
                </a:solidFill>
              </a:rPr>
              <a:t>Failure probability for “16-” is 1/302.  Survival to 16 mos is 99.7%.  Etc.</a:t>
            </a:r>
          </a:p>
          <a:p>
            <a:pPr eaLnBrk="0" hangingPunct="0"/>
            <a:endParaRPr lang="en-US" sz="2000" dirty="0">
              <a:solidFill>
                <a:srgbClr val="000000"/>
              </a:solidFill>
            </a:endParaRPr>
          </a:p>
          <a:p>
            <a:pPr eaLnBrk="0" hangingPunct="0"/>
            <a:r>
              <a:rPr lang="en-US" sz="2000" dirty="0">
                <a:solidFill>
                  <a:srgbClr val="000000"/>
                </a:solidFill>
              </a:rPr>
              <a:t>2. Incidence (of BC death) in interval:  F * S</a:t>
            </a:r>
          </a:p>
          <a:p>
            <a:pPr indent="236538" eaLnBrk="0" hangingPunct="0">
              <a:tabLst>
                <a:tab pos="236538" algn="l"/>
              </a:tabLst>
            </a:pPr>
            <a:r>
              <a:rPr lang="en-US" sz="2000" dirty="0">
                <a:solidFill>
                  <a:srgbClr val="000000"/>
                </a:solidFill>
              </a:rPr>
              <a:t>For “16-”, 0.003 * 0.997 = 0.3%</a:t>
            </a:r>
          </a:p>
          <a:p>
            <a:pPr eaLnBrk="0" hangingPunct="0"/>
            <a:endParaRPr lang="en-US" sz="2000" dirty="0">
              <a:solidFill>
                <a:srgbClr val="000000"/>
              </a:solidFill>
            </a:endParaRPr>
          </a:p>
          <a:p>
            <a:pPr eaLnBrk="0" hangingPunct="0"/>
            <a:r>
              <a:rPr lang="en-US" sz="2000" dirty="0">
                <a:solidFill>
                  <a:srgbClr val="000000"/>
                </a:solidFill>
              </a:rPr>
              <a:t>3. Cumulative incidence of BC death is sum of incidence in time intervals.</a:t>
            </a:r>
          </a:p>
          <a:p>
            <a:pPr indent="236538" eaLnBrk="0" hangingPunct="0"/>
            <a:r>
              <a:rPr lang="en-US" sz="2000" dirty="0">
                <a:solidFill>
                  <a:srgbClr val="000000"/>
                </a:solidFill>
              </a:rPr>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S</a:t>
            </a:r>
          </a:p>
        </p:txBody>
      </p:sp>
    </p:spTree>
    <p:extLst>
      <p:ext uri="{BB962C8B-B14F-4D97-AF65-F5344CB8AC3E}">
        <p14:creationId xmlns:p14="http://schemas.microsoft.com/office/powerpoint/2010/main" val="261622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a:p>
          <a:p>
            <a:r>
              <a:rPr lang="en-US" sz="2800" dirty="0"/>
              <a:t>Aalen-Johansen estimators censors those who are:</a:t>
            </a:r>
          </a:p>
          <a:p>
            <a:pPr lvl="1"/>
            <a:r>
              <a:rPr lang="en-US" sz="2400" dirty="0"/>
              <a:t>still in follow-up at the end of the study and have not had the event of interest or a competing event (administrative censoring)</a:t>
            </a:r>
          </a:p>
          <a:p>
            <a:pPr lvl="1"/>
            <a:r>
              <a:rPr lang="en-US" sz="2400" dirty="0"/>
              <a:t>lost to follow-up (drop out) </a:t>
            </a:r>
          </a:p>
          <a:p>
            <a:pPr lvl="1"/>
            <a:endParaRPr lang="en-US" sz="1400" dirty="0"/>
          </a:p>
          <a:p>
            <a:r>
              <a:rPr lang="en-US" sz="2800" dirty="0"/>
              <a:t>To get valid estimates, we must make </a:t>
            </a:r>
            <a:r>
              <a:rPr lang="en-US" sz="2800" b="1" dirty="0"/>
              <a:t>the same assumptions as in K-M</a:t>
            </a:r>
            <a:r>
              <a:rPr lang="en-US" sz="2800" dirty="0"/>
              <a:t> that censoring is non-informative  </a:t>
            </a:r>
          </a:p>
          <a:p>
            <a:pPr lvl="1"/>
            <a:r>
              <a:rPr lang="en-US" sz="2400" dirty="0"/>
              <a:t>i.e. incidence of outcome(s) is the same in those censored as in those remaining in the study.    </a:t>
            </a:r>
          </a:p>
          <a:p>
            <a:pPr lvl="1"/>
            <a:endParaRPr lang="en-US" sz="500" dirty="0"/>
          </a:p>
          <a:p>
            <a:r>
              <a:rPr lang="en-US" sz="2800" dirty="0"/>
              <a:t>A-J does not solve our problem of possible bias with loss to follow-up</a:t>
            </a:r>
          </a:p>
          <a:p>
            <a:pPr lvl="1"/>
            <a:r>
              <a:rPr lang="en-US" sz="2400" dirty="0"/>
              <a:t>Without actually knowing what happened to those who drop out, we are susceptible to bias just as we are in K-M</a:t>
            </a:r>
          </a:p>
        </p:txBody>
      </p:sp>
    </p:spTree>
    <p:extLst>
      <p:ext uri="{BB962C8B-B14F-4D97-AF65-F5344CB8AC3E}">
        <p14:creationId xmlns:p14="http://schemas.microsoft.com/office/powerpoint/2010/main" val="226866578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45678</TotalTime>
  <Words>36025</Words>
  <Application>Microsoft Office PowerPoint</Application>
  <PresentationFormat>On-screen Show (4:3)</PresentationFormat>
  <Paragraphs>1910</Paragraphs>
  <Slides>116</Slides>
  <Notes>115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116</vt:i4>
      </vt:variant>
    </vt:vector>
  </HeadingPairs>
  <TitlesOfParts>
    <vt:vector size="125" baseType="lpstr">
      <vt:lpstr>Arial</vt:lpstr>
      <vt:lpstr>Calibri</vt:lpstr>
      <vt:lpstr>Courier New</vt:lpstr>
      <vt:lpstr>Symbol</vt:lpstr>
      <vt:lpstr>Times New Roman</vt:lpstr>
      <vt:lpstr>Wingdings</vt:lpstr>
      <vt:lpstr>Blank Presentation</vt:lpstr>
      <vt:lpstr>Equation</vt:lpstr>
      <vt:lpstr>Chart</vt:lpstr>
      <vt:lpstr>Descriptive and Analytic Goals</vt:lpstr>
      <vt:lpstr>PowerPoint Presentation</vt:lpstr>
      <vt:lpstr>PowerPoint Presentation</vt:lpstr>
      <vt:lpstr>The Three Elements in Measures of Disease Incidence</vt:lpstr>
      <vt:lpstr>PowerPoint Presentation</vt:lpstr>
      <vt:lpstr>Risk versus Rate </vt:lpstr>
      <vt:lpstr>PowerPoint Presentation</vt:lpstr>
      <vt:lpstr>“Average” Incidence Rates</vt:lpstr>
      <vt:lpstr>PowerPoint Presentation</vt:lpstr>
      <vt:lpstr>PowerPoint Presentation</vt:lpstr>
      <vt:lpstr>Fixed cohort study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exemplified in large dynamic cohorts </vt:lpstr>
      <vt:lpstr>Large Population Incidence Rates</vt:lpstr>
      <vt:lpstr>Pancreatic Cancer Rate – SF County 2010</vt:lpstr>
      <vt:lpstr>PowerPoint Presentation</vt:lpstr>
      <vt:lpstr>Example of Fixed Cohort Study</vt:lpstr>
      <vt:lpstr>What if this is all you knew?</vt:lpstr>
      <vt:lpstr>PowerPoint Presentation</vt:lpstr>
      <vt:lpstr>Average population (Group data) approach versus individual-level approach</vt:lpstr>
      <vt:lpstr>Note on terminology:   Average incidence rate based on group vs. individual data</vt:lpstr>
      <vt:lpstr>“Average” Incidence Rates</vt:lpstr>
      <vt:lpstr>Value of incidence rate depends on time unit</vt:lpstr>
      <vt:lpstr>PowerPoint Presentation</vt:lpstr>
      <vt:lpstr>PowerPoint Presentation</vt:lpstr>
      <vt:lpstr>Reporting average incidence rates: Provide context to help readers interpret them</vt:lpstr>
      <vt:lpstr>PowerPoint Presentation</vt:lpstr>
      <vt:lpstr>PowerPoint Presentation</vt:lpstr>
      <vt:lpstr>Potential Weakness of Census Data</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(2b) Comparing hip fracture incidence in different dynamic populations</vt:lpstr>
      <vt:lpstr>Comparing Two Dynamic Populations</vt:lpstr>
      <vt:lpstr>Why Use Average Incidence Rates?</vt:lpstr>
      <vt:lpstr>(3) To estimate incidence of outcomes when exposures are time-varying </vt:lpstr>
      <vt:lpstr>Calculating stratified average incidence rates in cohorts</vt:lpstr>
      <vt:lpstr>PowerPoint Presentation</vt:lpstr>
      <vt:lpstr>A given person can contribute exposed and unexposed follow-up time</vt:lpstr>
      <vt:lpstr>PowerPoint Presentation</vt:lpstr>
      <vt:lpstr>PowerPoint Presentation</vt:lpstr>
      <vt:lpstr>PowerPoint Presentation</vt:lpstr>
      <vt:lpstr>Average Incidence Rate:  Most Useful if Rate is Constant</vt:lpstr>
      <vt:lpstr>Assumption for meaningful interpretation of average incidence rate i.e., what do we need for average incidence rate to be relevant?</vt:lpstr>
      <vt:lpstr>PowerPoint Presentation</vt:lpstr>
      <vt:lpstr>PowerPoint Presentation</vt:lpstr>
      <vt:lpstr> Example: Rate is not constant Mortality in Children with End Stage Renal Disease  </vt:lpstr>
      <vt:lpstr>When to suspect that the rate is not constant over time?</vt:lpstr>
      <vt:lpstr>When is a constant rate more likely? </vt:lpstr>
      <vt:lpstr>Constant Rate</vt:lpstr>
      <vt:lpstr>Constant Rate</vt:lpstr>
      <vt:lpstr>Assumption for meaningful interpretation of average incidence rate i.e., what do we need for average incidence rate to be relevant?</vt:lpstr>
      <vt:lpstr>Instantaneous Incidence Rate</vt:lpstr>
      <vt:lpstr>Hazard Function  (a type of Conditional  Failure Rate)</vt:lpstr>
      <vt:lpstr>Denominator is time</vt:lpstr>
      <vt:lpstr>Hazard Function  (Instantaneous rate of some event)</vt:lpstr>
      <vt:lpstr>PowerPoint Presentation</vt:lpstr>
      <vt:lpstr>PowerPoint Presentation</vt:lpstr>
      <vt:lpstr>When time interval goes to zero</vt:lpstr>
      <vt:lpstr>Properties of Hazard Function</vt:lpstr>
      <vt:lpstr>Hazard function for mortality in general U.S. population</vt:lpstr>
      <vt:lpstr>Estimating hazard function in Stata</vt:lpstr>
      <vt:lpstr>Example: Hypoglycemia with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meaningful for descriptive objectives? </vt:lpstr>
      <vt:lpstr>In a rate calculation, what does it mean to prefer elimination of drop-out?</vt:lpstr>
      <vt:lpstr>PowerPoint Presentation</vt:lpstr>
      <vt:lpstr>In a rate calculation, what does it mean to accommodate competing events?</vt:lpstr>
      <vt:lpstr>If we are willing to include all competing events in rate calculation, why not for Kaplan-Meier?</vt:lpstr>
      <vt:lpstr>Why doesn’t K-M accommodate competing events?</vt:lpstr>
      <vt:lpstr>PowerPoint Presentation</vt:lpstr>
      <vt:lpstr>Solution for Competing Events in Cumulative Incidence Estimation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 appropriate techniques being practiced in the literature?</vt:lpstr>
      <vt:lpstr>Competing Events in Incidence Estimation</vt:lpstr>
      <vt:lpstr>Incidence in Clinical Research/Epidemiology</vt:lpstr>
      <vt:lpstr>Summary</vt:lpstr>
      <vt:lpstr>Measures of Disease Occurrence by Study Design</vt:lpstr>
      <vt:lpstr>Additional Slides</vt:lpstr>
      <vt:lpstr>How to report incidence</vt:lpstr>
      <vt:lpstr>Proposing incidence objectives in a grant</vt:lpstr>
      <vt:lpstr>Waiting Time Property of Incidence Rates </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Jeffrey Martin</cp:lastModifiedBy>
  <cp:revision>1516</cp:revision>
  <cp:lastPrinted>2019-10-01T04:53:56Z</cp:lastPrinted>
  <dcterms:created xsi:type="dcterms:W3CDTF">2001-10-07T01:10:36Z</dcterms:created>
  <dcterms:modified xsi:type="dcterms:W3CDTF">2021-09-28T08:56:24Z</dcterms:modified>
</cp:coreProperties>
</file>