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7" r:id="rId3"/>
    <p:sldId id="298" r:id="rId4"/>
    <p:sldId id="299" r:id="rId5"/>
    <p:sldId id="300" r:id="rId6"/>
    <p:sldId id="301" r:id="rId7"/>
    <p:sldId id="305" r:id="rId8"/>
    <p:sldId id="306" r:id="rId9"/>
    <p:sldId id="307" r:id="rId10"/>
    <p:sldId id="308" r:id="rId11"/>
    <p:sldId id="309" r:id="rId12"/>
    <p:sldId id="311" r:id="rId13"/>
    <p:sldId id="312" r:id="rId14"/>
    <p:sldId id="260" r:id="rId15"/>
    <p:sldId id="257" r:id="rId16"/>
    <p:sldId id="261" r:id="rId17"/>
    <p:sldId id="263" r:id="rId18"/>
    <p:sldId id="286" r:id="rId19"/>
    <p:sldId id="296" r:id="rId20"/>
    <p:sldId id="265" r:id="rId21"/>
    <p:sldId id="266" r:id="rId22"/>
    <p:sldId id="282" r:id="rId23"/>
    <p:sldId id="290" r:id="rId24"/>
    <p:sldId id="284" r:id="rId25"/>
    <p:sldId id="289" r:id="rId26"/>
    <p:sldId id="279" r:id="rId27"/>
    <p:sldId id="280" r:id="rId28"/>
    <p:sldId id="281" r:id="rId29"/>
    <p:sldId id="267" r:id="rId30"/>
    <p:sldId id="287" r:id="rId31"/>
    <p:sldId id="295" r:id="rId32"/>
    <p:sldId id="288" r:id="rId33"/>
    <p:sldId id="259" r:id="rId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5" autoAdjust="0"/>
    <p:restoredTop sz="83059" autoAdjust="0"/>
  </p:normalViewPr>
  <p:slideViewPr>
    <p:cSldViewPr snapToGrid="0" snapToObjects="1">
      <p:cViewPr varScale="1">
        <p:scale>
          <a:sx n="91" d="100"/>
          <a:sy n="91"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A05C8EA-9A19-5045-BEFB-9DBD130B7D47}" type="datetimeFigureOut">
              <a:rPr lang="en-US" smtClean="0"/>
              <a:t>3/1/2018</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AD352CDE-B398-5644-8FA9-767555B6998D}" type="slidenum">
              <a:rPr lang="en-US" smtClean="0"/>
              <a:t>‹#›</a:t>
            </a:fld>
            <a:endParaRPr lang="en-US" dirty="0"/>
          </a:p>
        </p:txBody>
      </p:sp>
    </p:spTree>
    <p:extLst>
      <p:ext uri="{BB962C8B-B14F-4D97-AF65-F5344CB8AC3E}">
        <p14:creationId xmlns:p14="http://schemas.microsoft.com/office/powerpoint/2010/main" val="22748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1</a:t>
            </a:fld>
            <a:endParaRPr lang="en-US" dirty="0"/>
          </a:p>
        </p:txBody>
      </p:sp>
    </p:spTree>
    <p:extLst>
      <p:ext uri="{BB962C8B-B14F-4D97-AF65-F5344CB8AC3E}">
        <p14:creationId xmlns:p14="http://schemas.microsoft.com/office/powerpoint/2010/main" val="175420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EF41B361-F5E9-4BF9-86D4-764FD9EC75DD}" type="slidenum">
              <a:rPr lang="en-US" altLang="en-US" sz="1200" smtClean="0"/>
              <a:pPr/>
              <a:t>11</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t>. </a:t>
            </a:r>
          </a:p>
        </p:txBody>
      </p:sp>
    </p:spTree>
    <p:extLst>
      <p:ext uri="{BB962C8B-B14F-4D97-AF65-F5344CB8AC3E}">
        <p14:creationId xmlns:p14="http://schemas.microsoft.com/office/powerpoint/2010/main" val="247299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65D01D-9854-4855-B265-C4053732094E}" type="slidenum">
              <a:rPr lang="en-US" altLang="en-US" sz="1200" smtClean="0"/>
              <a:pPr/>
              <a:t>12</a:t>
            </a:fld>
            <a:endParaRPr lang="en-US" altLang="en-US" sz="1200" dirty="0"/>
          </a:p>
        </p:txBody>
      </p:sp>
    </p:spTree>
    <p:extLst>
      <p:ext uri="{BB962C8B-B14F-4D97-AF65-F5344CB8AC3E}">
        <p14:creationId xmlns:p14="http://schemas.microsoft.com/office/powerpoint/2010/main" val="129540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14</a:t>
            </a:fld>
            <a:endParaRPr lang="en-US" dirty="0"/>
          </a:p>
        </p:txBody>
      </p:sp>
    </p:spTree>
    <p:extLst>
      <p:ext uri="{BB962C8B-B14F-4D97-AF65-F5344CB8AC3E}">
        <p14:creationId xmlns:p14="http://schemas.microsoft.com/office/powerpoint/2010/main" val="138048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15</a:t>
            </a:fld>
            <a:endParaRPr lang="en-US" dirty="0"/>
          </a:p>
        </p:txBody>
      </p:sp>
    </p:spTree>
    <p:extLst>
      <p:ext uri="{BB962C8B-B14F-4D97-AF65-F5344CB8AC3E}">
        <p14:creationId xmlns:p14="http://schemas.microsoft.com/office/powerpoint/2010/main" val="206129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16</a:t>
            </a:fld>
            <a:endParaRPr lang="en-US" dirty="0"/>
          </a:p>
        </p:txBody>
      </p:sp>
    </p:spTree>
    <p:extLst>
      <p:ext uri="{BB962C8B-B14F-4D97-AF65-F5344CB8AC3E}">
        <p14:creationId xmlns:p14="http://schemas.microsoft.com/office/powerpoint/2010/main" val="188438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17</a:t>
            </a:fld>
            <a:endParaRPr lang="en-US" dirty="0"/>
          </a:p>
        </p:txBody>
      </p:sp>
    </p:spTree>
    <p:extLst>
      <p:ext uri="{BB962C8B-B14F-4D97-AF65-F5344CB8AC3E}">
        <p14:creationId xmlns:p14="http://schemas.microsoft.com/office/powerpoint/2010/main" val="81612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18</a:t>
            </a:fld>
            <a:endParaRPr lang="en-US" dirty="0"/>
          </a:p>
        </p:txBody>
      </p:sp>
    </p:spTree>
    <p:extLst>
      <p:ext uri="{BB962C8B-B14F-4D97-AF65-F5344CB8AC3E}">
        <p14:creationId xmlns:p14="http://schemas.microsoft.com/office/powerpoint/2010/main" val="328870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19</a:t>
            </a:fld>
            <a:endParaRPr lang="en-US" dirty="0"/>
          </a:p>
        </p:txBody>
      </p:sp>
    </p:spTree>
    <p:extLst>
      <p:ext uri="{BB962C8B-B14F-4D97-AF65-F5344CB8AC3E}">
        <p14:creationId xmlns:p14="http://schemas.microsoft.com/office/powerpoint/2010/main" val="54163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20</a:t>
            </a:fld>
            <a:endParaRPr lang="en-US" dirty="0"/>
          </a:p>
        </p:txBody>
      </p:sp>
    </p:spTree>
    <p:extLst>
      <p:ext uri="{BB962C8B-B14F-4D97-AF65-F5344CB8AC3E}">
        <p14:creationId xmlns:p14="http://schemas.microsoft.com/office/powerpoint/2010/main" val="412237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21</a:t>
            </a:fld>
            <a:endParaRPr lang="en-US" dirty="0"/>
          </a:p>
        </p:txBody>
      </p:sp>
    </p:spTree>
    <p:extLst>
      <p:ext uri="{BB962C8B-B14F-4D97-AF65-F5344CB8AC3E}">
        <p14:creationId xmlns:p14="http://schemas.microsoft.com/office/powerpoint/2010/main" val="66747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0C8BD23A-D727-4C05-A355-AE11B7C2A777}" type="slidenum">
              <a:rPr lang="en-US" altLang="en-US" sz="1200" smtClean="0"/>
              <a:pPr/>
              <a:t>2</a:t>
            </a:fld>
            <a:endParaRPr lang="en-US" altLang="en-US" sz="1200" dirty="0"/>
          </a:p>
        </p:txBody>
      </p:sp>
    </p:spTree>
    <p:extLst>
      <p:ext uri="{BB962C8B-B14F-4D97-AF65-F5344CB8AC3E}">
        <p14:creationId xmlns:p14="http://schemas.microsoft.com/office/powerpoint/2010/main" val="2389028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22</a:t>
            </a:fld>
            <a:endParaRPr lang="en-US" dirty="0"/>
          </a:p>
        </p:txBody>
      </p:sp>
    </p:spTree>
    <p:extLst>
      <p:ext uri="{BB962C8B-B14F-4D97-AF65-F5344CB8AC3E}">
        <p14:creationId xmlns:p14="http://schemas.microsoft.com/office/powerpoint/2010/main" val="202065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23</a:t>
            </a:fld>
            <a:endParaRPr lang="en-US" dirty="0"/>
          </a:p>
        </p:txBody>
      </p:sp>
    </p:spTree>
    <p:extLst>
      <p:ext uri="{BB962C8B-B14F-4D97-AF65-F5344CB8AC3E}">
        <p14:creationId xmlns:p14="http://schemas.microsoft.com/office/powerpoint/2010/main" val="30937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24</a:t>
            </a:fld>
            <a:endParaRPr lang="en-US" dirty="0"/>
          </a:p>
        </p:txBody>
      </p:sp>
    </p:spTree>
    <p:extLst>
      <p:ext uri="{BB962C8B-B14F-4D97-AF65-F5344CB8AC3E}">
        <p14:creationId xmlns:p14="http://schemas.microsoft.com/office/powerpoint/2010/main" val="62609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25</a:t>
            </a:fld>
            <a:endParaRPr lang="en-US" dirty="0"/>
          </a:p>
        </p:txBody>
      </p:sp>
    </p:spTree>
    <p:extLst>
      <p:ext uri="{BB962C8B-B14F-4D97-AF65-F5344CB8AC3E}">
        <p14:creationId xmlns:p14="http://schemas.microsoft.com/office/powerpoint/2010/main" val="1036136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243" indent="-290093">
              <a:defRPr sz="2400">
                <a:solidFill>
                  <a:schemeClr val="tx1"/>
                </a:solidFill>
                <a:latin typeface="Times New Roman" panose="02020603050405020304" pitchFamily="18" charset="0"/>
              </a:defRPr>
            </a:lvl2pPr>
            <a:lvl3pPr marL="1160374" indent="-232075">
              <a:defRPr sz="2400">
                <a:solidFill>
                  <a:schemeClr val="tx1"/>
                </a:solidFill>
                <a:latin typeface="Times New Roman" panose="02020603050405020304" pitchFamily="18" charset="0"/>
              </a:defRPr>
            </a:lvl3pPr>
            <a:lvl4pPr marL="1624523" indent="-232075">
              <a:defRPr sz="2400">
                <a:solidFill>
                  <a:schemeClr val="tx1"/>
                </a:solidFill>
                <a:latin typeface="Times New Roman" panose="02020603050405020304" pitchFamily="18" charset="0"/>
              </a:defRPr>
            </a:lvl4pPr>
            <a:lvl5pPr marL="2088672" indent="-232075">
              <a:defRPr sz="2400">
                <a:solidFill>
                  <a:schemeClr val="tx1"/>
                </a:solidFill>
                <a:latin typeface="Times New Roman" panose="02020603050405020304" pitchFamily="18" charset="0"/>
              </a:defRPr>
            </a:lvl5pPr>
            <a:lvl6pPr marL="2552822" indent="-232075" eaLnBrk="0" fontAlgn="base" hangingPunct="0">
              <a:spcBef>
                <a:spcPct val="0"/>
              </a:spcBef>
              <a:spcAft>
                <a:spcPct val="0"/>
              </a:spcAft>
              <a:defRPr sz="2400">
                <a:solidFill>
                  <a:schemeClr val="tx1"/>
                </a:solidFill>
                <a:latin typeface="Times New Roman" panose="02020603050405020304" pitchFamily="18" charset="0"/>
              </a:defRPr>
            </a:lvl6pPr>
            <a:lvl7pPr marL="3016971" indent="-232075" eaLnBrk="0" fontAlgn="base" hangingPunct="0">
              <a:spcBef>
                <a:spcPct val="0"/>
              </a:spcBef>
              <a:spcAft>
                <a:spcPct val="0"/>
              </a:spcAft>
              <a:defRPr sz="2400">
                <a:solidFill>
                  <a:schemeClr val="tx1"/>
                </a:solidFill>
                <a:latin typeface="Times New Roman" panose="02020603050405020304" pitchFamily="18" charset="0"/>
              </a:defRPr>
            </a:lvl7pPr>
            <a:lvl8pPr marL="3481121" indent="-232075" eaLnBrk="0" fontAlgn="base" hangingPunct="0">
              <a:spcBef>
                <a:spcPct val="0"/>
              </a:spcBef>
              <a:spcAft>
                <a:spcPct val="0"/>
              </a:spcAft>
              <a:defRPr sz="2400">
                <a:solidFill>
                  <a:schemeClr val="tx1"/>
                </a:solidFill>
                <a:latin typeface="Times New Roman" panose="02020603050405020304" pitchFamily="18" charset="0"/>
              </a:defRPr>
            </a:lvl8pPr>
            <a:lvl9pPr marL="3945270" indent="-232075" eaLnBrk="0" fontAlgn="base" hangingPunct="0">
              <a:spcBef>
                <a:spcPct val="0"/>
              </a:spcBef>
              <a:spcAft>
                <a:spcPct val="0"/>
              </a:spcAft>
              <a:defRPr sz="2400">
                <a:solidFill>
                  <a:schemeClr val="tx1"/>
                </a:solidFill>
                <a:latin typeface="Times New Roman" panose="02020603050405020304" pitchFamily="18" charset="0"/>
              </a:defRPr>
            </a:lvl9pPr>
          </a:lstStyle>
          <a:p>
            <a:fld id="{B41BE71C-5EBB-4202-A21A-C62809E23107}" type="slidenum">
              <a:rPr lang="en-US" altLang="en-US" sz="1200"/>
              <a:pPr/>
              <a:t>26</a:t>
            </a:fld>
            <a:endParaRPr lang="en-US" altLang="en-US" sz="1200" dirty="0"/>
          </a:p>
        </p:txBody>
      </p:sp>
    </p:spTree>
    <p:extLst>
      <p:ext uri="{BB962C8B-B14F-4D97-AF65-F5344CB8AC3E}">
        <p14:creationId xmlns:p14="http://schemas.microsoft.com/office/powerpoint/2010/main" val="246458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28</a:t>
            </a:fld>
            <a:endParaRPr lang="en-US" dirty="0"/>
          </a:p>
        </p:txBody>
      </p:sp>
    </p:spTree>
    <p:extLst>
      <p:ext uri="{BB962C8B-B14F-4D97-AF65-F5344CB8AC3E}">
        <p14:creationId xmlns:p14="http://schemas.microsoft.com/office/powerpoint/2010/main" val="365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29</a:t>
            </a:fld>
            <a:endParaRPr lang="en-US" dirty="0"/>
          </a:p>
        </p:txBody>
      </p:sp>
    </p:spTree>
    <p:extLst>
      <p:ext uri="{BB962C8B-B14F-4D97-AF65-F5344CB8AC3E}">
        <p14:creationId xmlns:p14="http://schemas.microsoft.com/office/powerpoint/2010/main" val="2827832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D76710-99C1-4AE9-AF02-3BCF1B530DE8}" type="slidenum">
              <a:rPr lang="en-US" smtClean="0"/>
              <a:pPr>
                <a:defRPr/>
              </a:pPr>
              <a:t>30</a:t>
            </a:fld>
            <a:endParaRPr lang="en-US" dirty="0"/>
          </a:p>
        </p:txBody>
      </p:sp>
    </p:spTree>
    <p:extLst>
      <p:ext uri="{BB962C8B-B14F-4D97-AF65-F5344CB8AC3E}">
        <p14:creationId xmlns:p14="http://schemas.microsoft.com/office/powerpoint/2010/main" val="350170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5">
              <a:spcBef>
                <a:spcPct val="30000"/>
              </a:spcBef>
              <a:defRPr sz="1200">
                <a:solidFill>
                  <a:schemeClr val="tx1"/>
                </a:solidFill>
                <a:latin typeface="Times New Roman" panose="02020603050405020304" pitchFamily="18" charset="0"/>
              </a:defRPr>
            </a:lvl1pPr>
            <a:lvl2pPr marL="754243" indent="-290093" defTabSz="944415">
              <a:spcBef>
                <a:spcPct val="30000"/>
              </a:spcBef>
              <a:defRPr sz="1200">
                <a:solidFill>
                  <a:schemeClr val="tx1"/>
                </a:solidFill>
                <a:latin typeface="Times New Roman" panose="02020603050405020304" pitchFamily="18" charset="0"/>
              </a:defRPr>
            </a:lvl2pPr>
            <a:lvl3pPr marL="1160374" indent="-232075" defTabSz="944415">
              <a:spcBef>
                <a:spcPct val="30000"/>
              </a:spcBef>
              <a:defRPr sz="1200">
                <a:solidFill>
                  <a:schemeClr val="tx1"/>
                </a:solidFill>
                <a:latin typeface="Times New Roman" panose="02020603050405020304" pitchFamily="18" charset="0"/>
              </a:defRPr>
            </a:lvl3pPr>
            <a:lvl4pPr marL="1624523" indent="-232075" defTabSz="944415">
              <a:spcBef>
                <a:spcPct val="30000"/>
              </a:spcBef>
              <a:defRPr sz="1200">
                <a:solidFill>
                  <a:schemeClr val="tx1"/>
                </a:solidFill>
                <a:latin typeface="Times New Roman" panose="02020603050405020304" pitchFamily="18" charset="0"/>
              </a:defRPr>
            </a:lvl4pPr>
            <a:lvl5pPr marL="2088672" indent="-232075" defTabSz="944415">
              <a:spcBef>
                <a:spcPct val="30000"/>
              </a:spcBef>
              <a:defRPr sz="1200">
                <a:solidFill>
                  <a:schemeClr val="tx1"/>
                </a:solidFill>
                <a:latin typeface="Times New Roman" panose="02020603050405020304" pitchFamily="18" charset="0"/>
              </a:defRPr>
            </a:lvl5pPr>
            <a:lvl6pPr marL="2552822" indent="-232075" defTabSz="944415" eaLnBrk="0" fontAlgn="base" hangingPunct="0">
              <a:spcBef>
                <a:spcPct val="30000"/>
              </a:spcBef>
              <a:spcAft>
                <a:spcPct val="0"/>
              </a:spcAft>
              <a:defRPr sz="1200">
                <a:solidFill>
                  <a:schemeClr val="tx1"/>
                </a:solidFill>
                <a:latin typeface="Times New Roman" panose="02020603050405020304" pitchFamily="18" charset="0"/>
              </a:defRPr>
            </a:lvl6pPr>
            <a:lvl7pPr marL="3016971" indent="-232075" defTabSz="944415" eaLnBrk="0" fontAlgn="base" hangingPunct="0">
              <a:spcBef>
                <a:spcPct val="30000"/>
              </a:spcBef>
              <a:spcAft>
                <a:spcPct val="0"/>
              </a:spcAft>
              <a:defRPr sz="1200">
                <a:solidFill>
                  <a:schemeClr val="tx1"/>
                </a:solidFill>
                <a:latin typeface="Times New Roman" panose="02020603050405020304" pitchFamily="18" charset="0"/>
              </a:defRPr>
            </a:lvl7pPr>
            <a:lvl8pPr marL="3481121" indent="-232075" defTabSz="944415" eaLnBrk="0" fontAlgn="base" hangingPunct="0">
              <a:spcBef>
                <a:spcPct val="30000"/>
              </a:spcBef>
              <a:spcAft>
                <a:spcPct val="0"/>
              </a:spcAft>
              <a:defRPr sz="1200">
                <a:solidFill>
                  <a:schemeClr val="tx1"/>
                </a:solidFill>
                <a:latin typeface="Times New Roman" panose="02020603050405020304" pitchFamily="18" charset="0"/>
              </a:defRPr>
            </a:lvl8pPr>
            <a:lvl9pPr marL="3945270" indent="-232075" defTabSz="9444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1B9D93-B001-451A-B14C-CCA948EAD068}" type="slidenum">
              <a:rPr lang="en-US" altLang="en-US" sz="1300"/>
              <a:pPr>
                <a:spcBef>
                  <a:spcPct val="0"/>
                </a:spcBef>
              </a:pPr>
              <a:t>31</a:t>
            </a:fld>
            <a:endParaRPr lang="en-US" altLang="en-US" sz="1300" dirty="0"/>
          </a:p>
        </p:txBody>
      </p:sp>
    </p:spTree>
    <p:extLst>
      <p:ext uri="{BB962C8B-B14F-4D97-AF65-F5344CB8AC3E}">
        <p14:creationId xmlns:p14="http://schemas.microsoft.com/office/powerpoint/2010/main" val="1800178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32</a:t>
            </a:fld>
            <a:endParaRPr lang="en-US" dirty="0"/>
          </a:p>
        </p:txBody>
      </p:sp>
    </p:spTree>
    <p:extLst>
      <p:ext uri="{BB962C8B-B14F-4D97-AF65-F5344CB8AC3E}">
        <p14:creationId xmlns:p14="http://schemas.microsoft.com/office/powerpoint/2010/main" val="159152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89B93454-4C67-4191-8321-CE60AA56539C}" type="slidenum">
              <a:rPr lang="en-US" altLang="en-US" sz="1200" smtClean="0"/>
              <a:pPr/>
              <a:t>3</a:t>
            </a:fld>
            <a:endParaRPr lang="en-US" altLang="en-US" sz="1200" dirty="0"/>
          </a:p>
        </p:txBody>
      </p:sp>
    </p:spTree>
    <p:extLst>
      <p:ext uri="{BB962C8B-B14F-4D97-AF65-F5344CB8AC3E}">
        <p14:creationId xmlns:p14="http://schemas.microsoft.com/office/powerpoint/2010/main" val="158360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52CDE-B398-5644-8FA9-767555B6998D}" type="slidenum">
              <a:rPr lang="en-US" smtClean="0"/>
              <a:t>33</a:t>
            </a:fld>
            <a:endParaRPr lang="en-US" dirty="0"/>
          </a:p>
        </p:txBody>
      </p:sp>
    </p:spTree>
    <p:extLst>
      <p:ext uri="{BB962C8B-B14F-4D97-AF65-F5344CB8AC3E}">
        <p14:creationId xmlns:p14="http://schemas.microsoft.com/office/powerpoint/2010/main" val="43789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EA4C8F6C-1F44-45B3-A746-B92C63D3D6A2}" type="slidenum">
              <a:rPr lang="en-US" altLang="en-US" sz="1200" smtClean="0"/>
              <a:pPr/>
              <a:t>5</a:t>
            </a:fld>
            <a:endParaRPr lang="en-US" altLang="en-US" sz="1200" dirty="0"/>
          </a:p>
        </p:txBody>
      </p:sp>
    </p:spTree>
    <p:extLst>
      <p:ext uri="{BB962C8B-B14F-4D97-AF65-F5344CB8AC3E}">
        <p14:creationId xmlns:p14="http://schemas.microsoft.com/office/powerpoint/2010/main" val="171760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CE59836-7894-4545-BF38-828D22A21479}" type="slidenum">
              <a:rPr lang="en-US" altLang="en-US">
                <a:latin typeface="Arial" panose="020B0604020202020204" pitchFamily="34" charset="0"/>
              </a:rPr>
              <a:pPr algn="r" eaLnBrk="1" hangingPunct="1">
                <a:spcBef>
                  <a:spcPct val="0"/>
                </a:spcBef>
              </a:pPr>
              <a:t>6</a:t>
            </a:fld>
            <a:endParaRPr lang="en-US" altLang="en-US" dirty="0">
              <a:latin typeface="Arial" panose="020B0604020202020204" pitchFamily="34" charset="0"/>
            </a:endParaRPr>
          </a:p>
        </p:txBody>
      </p:sp>
      <p:sp>
        <p:nvSpPr>
          <p:cNvPr id="40963"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F9B835A-6759-444D-9EDB-5603B35D924E}" type="slidenum">
              <a:rPr lang="en-US" altLang="en-US">
                <a:latin typeface="Arial" panose="020B0604020202020204" pitchFamily="34" charset="0"/>
              </a:rPr>
              <a:pPr algn="r" eaLnBrk="1" hangingPunct="1">
                <a:spcBef>
                  <a:spcPct val="0"/>
                </a:spcBef>
              </a:pPr>
              <a:t>6</a:t>
            </a:fld>
            <a:endParaRPr lang="en-US" altLang="en-US" dirty="0">
              <a:latin typeface="Arial" panose="020B0604020202020204" pitchFamily="34" charset="0"/>
            </a:endParaRPr>
          </a:p>
        </p:txBody>
      </p:sp>
      <p:sp>
        <p:nvSpPr>
          <p:cNvPr id="40964" name="Rectangle 2"/>
          <p:cNvSpPr>
            <a:spLocks noGrp="1" noRot="1" noChangeAspect="1" noChangeArrowheads="1" noTextEdit="1"/>
          </p:cNvSpPr>
          <p:nvPr>
            <p:ph type="sldImg"/>
          </p:nvPr>
        </p:nvSpPr>
        <p:spPr>
          <a:xfrm>
            <a:off x="1101725" y="696913"/>
            <a:ext cx="4654550" cy="3492500"/>
          </a:xfrm>
          <a:ln/>
        </p:spPr>
      </p:sp>
      <p:sp>
        <p:nvSpPr>
          <p:cNvPr id="40965" name="Rectangle 3"/>
          <p:cNvSpPr>
            <a:spLocks noGrp="1" noChangeArrowheads="1"/>
          </p:cNvSpPr>
          <p:nvPr>
            <p:ph type="body" idx="1"/>
          </p:nvPr>
        </p:nvSpPr>
        <p:spPr>
          <a:xfrm>
            <a:off x="914400" y="4424363"/>
            <a:ext cx="5029200" cy="419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Tree>
    <p:extLst>
      <p:ext uri="{BB962C8B-B14F-4D97-AF65-F5344CB8AC3E}">
        <p14:creationId xmlns:p14="http://schemas.microsoft.com/office/powerpoint/2010/main" val="342286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169DEB6-A823-4D60-A4C3-BE165E422664}" type="slidenum">
              <a:rPr lang="en-US" altLang="en-US">
                <a:latin typeface="Arial" panose="020B0604020202020204" pitchFamily="34" charset="0"/>
              </a:rPr>
              <a:pPr algn="r" eaLnBrk="1" hangingPunct="1">
                <a:spcBef>
                  <a:spcPct val="0"/>
                </a:spcBef>
              </a:pPr>
              <a:t>7</a:t>
            </a:fld>
            <a:endParaRPr lang="en-US" altLang="en-US" dirty="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http://www.positivenation.co.uk/issue120/treatments/treatment3/treatment3.htm</a:t>
            </a:r>
          </a:p>
          <a:p>
            <a:pPr eaLnBrk="1" hangingPunct="1"/>
            <a:r>
              <a:rPr lang="en-US" altLang="en-US" dirty="0"/>
              <a:t>Paul Volberding and Margaret Fischl appear with fake blood spilt on them by activists at the Vancouver International AIDS Conference in 1996</a:t>
            </a:r>
          </a:p>
          <a:p>
            <a:pPr eaLnBrk="1" hangingPunct="1"/>
            <a:r>
              <a:rPr lang="en-US" altLang="en-US" dirty="0"/>
              <a:t>Initial Act Up efforts in the US, including a die-in</a:t>
            </a:r>
          </a:p>
        </p:txBody>
      </p:sp>
    </p:spTree>
    <p:extLst>
      <p:ext uri="{BB962C8B-B14F-4D97-AF65-F5344CB8AC3E}">
        <p14:creationId xmlns:p14="http://schemas.microsoft.com/office/powerpoint/2010/main" val="19459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4CA6578B-223D-45A5-9662-FA289B554683}" type="slidenum">
              <a:rPr lang="en-US" altLang="en-US" sz="1200" smtClean="0"/>
              <a:pPr/>
              <a:t>8</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t>A central concern of economics is how best to use available resources in a world where desires, if not needs, always exceed the capacity to fulfill them. The key concept informing consideration of this issue is “opportunity cost”. 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 These statements may seem trivial because they devolve to the truism that money spent </a:t>
            </a:r>
            <a:r>
              <a:rPr lang="en-US" altLang="en-US" sz="1000" i="1" dirty="0"/>
              <a:t>here</a:t>
            </a:r>
            <a:r>
              <a:rPr lang="en-US" altLang="en-US" sz="1000" dirty="0"/>
              <a:t> can’t be spent </a:t>
            </a:r>
            <a:r>
              <a:rPr lang="en-US" altLang="en-US" sz="1000" i="1" dirty="0"/>
              <a:t>there</a:t>
            </a:r>
            <a:r>
              <a:rPr lang="en-US" altLang="en-US" sz="1000" dirty="0"/>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pPr>
              <a:lnSpc>
                <a:spcPct val="80000"/>
              </a:lnSpc>
            </a:pPr>
            <a:r>
              <a:rPr lang="en-US" altLang="en-US" sz="1000" dirty="0"/>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r>
              <a:rPr lang="en-US" altLang="en-US" sz="1000" dirty="0"/>
              <a:t>The problem of resource allocation then becomes, “Where can the greatest benefit be obtained for a given expenditure?” Cost-effectiveness analysis provides a conceptual framework and practical tools to assist with that determination. It is purely instrumental.  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p:txBody>
      </p:sp>
    </p:spTree>
    <p:extLst>
      <p:ext uri="{BB962C8B-B14F-4D97-AF65-F5344CB8AC3E}">
        <p14:creationId xmlns:p14="http://schemas.microsoft.com/office/powerpoint/2010/main" val="112617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2A824B0-05DC-4044-B63C-F264FDA56D46}" type="slidenum">
              <a:rPr lang="en-US" altLang="en-US">
                <a:solidFill>
                  <a:srgbClr val="000000"/>
                </a:solidFill>
                <a:latin typeface="Arial" panose="020B0604020202020204" pitchFamily="34" charset="0"/>
              </a:rPr>
              <a:pPr algn="r" eaLnBrk="1" hangingPunct="1">
                <a:spcBef>
                  <a:spcPct val="0"/>
                </a:spcBef>
              </a:pPr>
              <a:t>9</a:t>
            </a:fld>
            <a:endParaRPr lang="en-US" altLang="en-US" dirty="0">
              <a:solidFill>
                <a:srgbClr val="000000"/>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Center for Arms Control and Non-Proliferation and OECD</a:t>
            </a:r>
          </a:p>
        </p:txBody>
      </p:sp>
    </p:spTree>
    <p:extLst>
      <p:ext uri="{BB962C8B-B14F-4D97-AF65-F5344CB8AC3E}">
        <p14:creationId xmlns:p14="http://schemas.microsoft.com/office/powerpoint/2010/main" val="297634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58875"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7563" indent="-231775">
              <a:defRPr sz="2400">
                <a:solidFill>
                  <a:schemeClr val="tx1"/>
                </a:solidFill>
                <a:latin typeface="Times New Roman" panose="02020603050405020304" pitchFamily="18" charset="0"/>
              </a:defRPr>
            </a:lvl5pPr>
            <a:lvl6pPr marL="2544763" indent="-231775" eaLnBrk="0" fontAlgn="base" hangingPunct="0">
              <a:spcBef>
                <a:spcPct val="0"/>
              </a:spcBef>
              <a:spcAft>
                <a:spcPct val="0"/>
              </a:spcAft>
              <a:defRPr sz="2400">
                <a:solidFill>
                  <a:schemeClr val="tx1"/>
                </a:solidFill>
                <a:latin typeface="Times New Roman" panose="02020603050405020304" pitchFamily="18" charset="0"/>
              </a:defRPr>
            </a:lvl6pPr>
            <a:lvl7pPr marL="3001963" indent="-231775" eaLnBrk="0" fontAlgn="base" hangingPunct="0">
              <a:spcBef>
                <a:spcPct val="0"/>
              </a:spcBef>
              <a:spcAft>
                <a:spcPct val="0"/>
              </a:spcAft>
              <a:defRPr sz="2400">
                <a:solidFill>
                  <a:schemeClr val="tx1"/>
                </a:solidFill>
                <a:latin typeface="Times New Roman" panose="02020603050405020304" pitchFamily="18" charset="0"/>
              </a:defRPr>
            </a:lvl7pPr>
            <a:lvl8pPr marL="3459163" indent="-231775" eaLnBrk="0" fontAlgn="base" hangingPunct="0">
              <a:spcBef>
                <a:spcPct val="0"/>
              </a:spcBef>
              <a:spcAft>
                <a:spcPct val="0"/>
              </a:spcAft>
              <a:defRPr sz="2400">
                <a:solidFill>
                  <a:schemeClr val="tx1"/>
                </a:solidFill>
                <a:latin typeface="Times New Roman" panose="02020603050405020304" pitchFamily="18" charset="0"/>
              </a:defRPr>
            </a:lvl8pPr>
            <a:lvl9pPr marL="3916363"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D9A1717F-DE30-411F-A6E7-E80AE77B7D7E}" type="slidenum">
              <a:rPr lang="en-US" altLang="en-US" sz="1200" smtClean="0"/>
              <a:pPr/>
              <a:t>10</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dirty="0"/>
          </a:p>
        </p:txBody>
      </p:sp>
    </p:spTree>
    <p:extLst>
      <p:ext uri="{BB962C8B-B14F-4D97-AF65-F5344CB8AC3E}">
        <p14:creationId xmlns:p14="http://schemas.microsoft.com/office/powerpoint/2010/main" val="4807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86323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45508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138437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4655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7717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62573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55635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54512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72440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92568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B634D-162A-8247-9BF3-DF2643CD848A}"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317B2-7541-1B47-A974-EA1A36D0D7A8}" type="slidenum">
              <a:rPr lang="en-US" smtClean="0"/>
              <a:t>‹#›</a:t>
            </a:fld>
            <a:endParaRPr lang="en-US" dirty="0"/>
          </a:p>
        </p:txBody>
      </p:sp>
    </p:spTree>
    <p:extLst>
      <p:ext uri="{BB962C8B-B14F-4D97-AF65-F5344CB8AC3E}">
        <p14:creationId xmlns:p14="http://schemas.microsoft.com/office/powerpoint/2010/main" val="163565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B634D-162A-8247-9BF3-DF2643CD848A}" type="datetimeFigureOut">
              <a:rPr lang="en-US" smtClean="0"/>
              <a:t>3/1/2018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317B2-7541-1B47-A974-EA1A36D0D7A8}" type="slidenum">
              <a:rPr lang="en-US" smtClean="0"/>
              <a:t>‹#›</a:t>
            </a:fld>
            <a:endParaRPr lang="en-US" dirty="0"/>
          </a:p>
        </p:txBody>
      </p:sp>
    </p:spTree>
    <p:extLst>
      <p:ext uri="{BB962C8B-B14F-4D97-AF65-F5344CB8AC3E}">
        <p14:creationId xmlns:p14="http://schemas.microsoft.com/office/powerpoint/2010/main" val="17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41" y="1425948"/>
            <a:ext cx="11639774" cy="3250551"/>
          </a:xfrm>
        </p:spPr>
        <p:txBody>
          <a:bodyPr>
            <a:noAutofit/>
          </a:bodyPr>
          <a:lstStyle/>
          <a:p>
            <a:pPr>
              <a:defRPr/>
            </a:pPr>
            <a:r>
              <a:rPr lang="en-US" sz="4200" b="1" dirty="0"/>
              <a:t>The Ethical Foundation </a:t>
            </a:r>
            <a:br>
              <a:rPr lang="en-US" sz="4200" dirty="0"/>
            </a:br>
            <a:r>
              <a:rPr lang="en-US" sz="4200" b="1" dirty="0"/>
              <a:t>of Cost-Effectiveness Analysis in Resource Allocation </a:t>
            </a:r>
            <a:br>
              <a:rPr lang="en-US" sz="4200" b="1" dirty="0"/>
            </a:br>
            <a:r>
              <a:rPr lang="en-US" sz="4200" b="1" dirty="0"/>
              <a:t>for Global Health</a:t>
            </a:r>
            <a:br>
              <a:rPr lang="en-US" sz="4200" b="1" dirty="0"/>
            </a:br>
            <a:br>
              <a:rPr lang="en-US" sz="4200" b="1" dirty="0"/>
            </a:br>
            <a:r>
              <a:rPr lang="en-US" sz="3200" b="1" i="1" dirty="0"/>
              <a:t>Epi 213</a:t>
            </a:r>
            <a:br>
              <a:rPr lang="en-US" sz="3200" b="1" i="1" dirty="0"/>
            </a:br>
            <a:r>
              <a:rPr lang="en-US" sz="3200" b="1" i="1" dirty="0"/>
              <a:t>March 1, 2018 - </a:t>
            </a:r>
            <a:r>
              <a:rPr lang="en-US" sz="2800" b="1" i="1" dirty="0"/>
              <a:t>UCSF</a:t>
            </a:r>
            <a:br>
              <a:rPr lang="en-US" sz="2800" b="1" i="1" dirty="0"/>
            </a:br>
            <a:endParaRPr lang="en-US" sz="4000" b="1" i="1" dirty="0"/>
          </a:p>
        </p:txBody>
      </p:sp>
      <p:sp>
        <p:nvSpPr>
          <p:cNvPr id="4" name="TextBox 3"/>
          <p:cNvSpPr txBox="1"/>
          <p:nvPr/>
        </p:nvSpPr>
        <p:spPr>
          <a:xfrm>
            <a:off x="4214757" y="4261654"/>
            <a:ext cx="3748141" cy="769441"/>
          </a:xfrm>
          <a:prstGeom prst="rect">
            <a:avLst/>
          </a:prstGeom>
          <a:noFill/>
        </p:spPr>
        <p:txBody>
          <a:bodyPr wrap="none" rtlCol="0">
            <a:spAutoFit/>
          </a:bodyPr>
          <a:lstStyle/>
          <a:p>
            <a:pPr algn="ctr"/>
            <a:r>
              <a:rPr lang="en-US" sz="2400" dirty="0">
                <a:solidFill>
                  <a:schemeClr val="accent1">
                    <a:lumMod val="50000"/>
                  </a:schemeClr>
                </a:solidFill>
                <a:latin typeface="Times" charset="0"/>
                <a:ea typeface="Times" charset="0"/>
                <a:cs typeface="Times" charset="0"/>
              </a:rPr>
              <a:t>Elliot Marseille, DrPH, MPP</a:t>
            </a:r>
          </a:p>
          <a:p>
            <a:pPr algn="ctr"/>
            <a:r>
              <a:rPr lang="en-US" sz="2000" dirty="0">
                <a:solidFill>
                  <a:schemeClr val="accent1">
                    <a:lumMod val="50000"/>
                  </a:schemeClr>
                </a:solidFill>
                <a:latin typeface="Times" charset="0"/>
                <a:ea typeface="Times" charset="0"/>
                <a:cs typeface="Times" charset="0"/>
              </a:rPr>
              <a:t>Health Strategies International</a:t>
            </a:r>
            <a:endParaRPr lang="en-US" sz="2400" dirty="0">
              <a:solidFill>
                <a:schemeClr val="accent1">
                  <a:lumMod val="50000"/>
                </a:schemeClr>
              </a:solidFill>
              <a:latin typeface="Times" charset="0"/>
              <a:ea typeface="Times" charset="0"/>
              <a:cs typeface="Times" charset="0"/>
            </a:endParaRPr>
          </a:p>
        </p:txBody>
      </p:sp>
      <p:pic>
        <p:nvPicPr>
          <p:cNvPr id="5" name="Picture 4" descr="C:\Users\Elliot\Documents\AAActive\Hanuman logo Feb3_2011.jpg">
            <a:extLst>
              <a:ext uri="{FF2B5EF4-FFF2-40B4-BE49-F238E27FC236}">
                <a16:creationId xmlns:a16="http://schemas.microsoft.com/office/drawing/2014/main" id="{B89C69AE-B328-43AC-AC71-94D804884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563" y="4875125"/>
            <a:ext cx="17395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15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Health Strategies International, Super Models for Global Health </a:t>
            </a:r>
          </a:p>
        </p:txBody>
      </p:sp>
      <p:sp>
        <p:nvSpPr>
          <p:cNvPr id="64514" name="Rectangle 2"/>
          <p:cNvSpPr>
            <a:spLocks noGrp="1" noChangeArrowheads="1"/>
          </p:cNvSpPr>
          <p:nvPr>
            <p:ph type="title"/>
          </p:nvPr>
        </p:nvSpPr>
        <p:spPr>
          <a:xfrm>
            <a:off x="1758461" y="152400"/>
            <a:ext cx="9027607" cy="1143000"/>
          </a:xfrm>
        </p:spPr>
        <p:txBody>
          <a:bodyPr>
            <a:normAutofit fontScale="90000"/>
          </a:bodyPr>
          <a:lstStyle/>
          <a:p>
            <a:pPr>
              <a:defRPr/>
            </a:pPr>
            <a:r>
              <a:rPr lang="en-US" b="1" dirty="0"/>
              <a:t>More Arguments and Counter-Arguments</a:t>
            </a:r>
          </a:p>
        </p:txBody>
      </p:sp>
      <p:sp>
        <p:nvSpPr>
          <p:cNvPr id="64515" name="Rectangle 3"/>
          <p:cNvSpPr>
            <a:spLocks noGrp="1" noChangeArrowheads="1"/>
          </p:cNvSpPr>
          <p:nvPr>
            <p:ph type="body" idx="1"/>
          </p:nvPr>
        </p:nvSpPr>
        <p:spPr>
          <a:xfrm>
            <a:off x="1676400" y="1476022"/>
            <a:ext cx="8839200" cy="4724400"/>
          </a:xfrm>
        </p:spPr>
        <p:txBody>
          <a:bodyPr/>
          <a:lstStyle/>
          <a:p>
            <a:pPr marL="0" indent="0" algn="ctr">
              <a:buNone/>
              <a:defRPr/>
            </a:pPr>
            <a:r>
              <a:rPr lang="en-US" sz="3200" b="1" u="sng" dirty="0">
                <a:effectLst/>
              </a:rPr>
              <a:t>Our position</a:t>
            </a:r>
            <a:r>
              <a:rPr lang="en-US" sz="3200" b="1" dirty="0">
                <a:effectLst/>
              </a:rPr>
              <a:t> </a:t>
            </a:r>
          </a:p>
          <a:p>
            <a:pPr marL="0" indent="0" algn="ctr">
              <a:buNone/>
              <a:defRPr/>
            </a:pPr>
            <a:r>
              <a:rPr lang="en-US" sz="3200" b="1" dirty="0">
                <a:effectLst/>
              </a:rPr>
              <a:t>Prevention more CE than treatment.</a:t>
            </a:r>
          </a:p>
          <a:p>
            <a:pPr algn="ctr">
              <a:buFontTx/>
              <a:buNone/>
              <a:defRPr/>
            </a:pPr>
            <a:r>
              <a:rPr lang="en-US" sz="3200" b="1" i="1" dirty="0">
                <a:effectLst/>
              </a:rPr>
              <a:t>versus</a:t>
            </a:r>
          </a:p>
          <a:p>
            <a:pPr algn="ctr">
              <a:buFontTx/>
              <a:buNone/>
              <a:defRPr/>
            </a:pPr>
            <a:r>
              <a:rPr lang="en-US" sz="3200" b="1" dirty="0">
                <a:effectLst/>
              </a:rPr>
              <a:t>We underestimate benefits of treatment</a:t>
            </a:r>
          </a:p>
          <a:p>
            <a:pPr lvl="2">
              <a:defRPr/>
            </a:pPr>
            <a:r>
              <a:rPr lang="en-US" sz="2400" b="1" dirty="0">
                <a:effectLst/>
              </a:rPr>
              <a:t>Reduced orphanhood</a:t>
            </a:r>
          </a:p>
          <a:p>
            <a:pPr lvl="2">
              <a:defRPr/>
            </a:pPr>
            <a:r>
              <a:rPr lang="en-US" sz="2400" b="1" dirty="0">
                <a:effectLst/>
              </a:rPr>
              <a:t>Reduced OI medical costs</a:t>
            </a:r>
          </a:p>
          <a:p>
            <a:pPr lvl="2">
              <a:defRPr/>
            </a:pPr>
            <a:r>
              <a:rPr lang="en-US" sz="2400" b="1" dirty="0">
                <a:effectLst/>
              </a:rPr>
              <a:t>Suppressed VL =&gt; Reduced transmission</a:t>
            </a:r>
          </a:p>
          <a:p>
            <a:pPr lvl="2">
              <a:defRPr/>
            </a:pPr>
            <a:r>
              <a:rPr lang="en-US" sz="2400" b="1" dirty="0">
                <a:effectLst/>
              </a:rPr>
              <a:t>Unofficial treatment program =&gt; Resistant virus</a:t>
            </a:r>
          </a:p>
          <a:p>
            <a:pPr algn="ctr">
              <a:buFontTx/>
              <a:buNone/>
              <a:defRPr/>
            </a:pPr>
            <a:endParaRPr lang="en-US" b="1" i="1" dirty="0"/>
          </a:p>
          <a:p>
            <a:pPr algn="ctr">
              <a:buFontTx/>
              <a:buNone/>
              <a:defRPr/>
            </a:pPr>
            <a:endParaRPr lang="en-US" b="1" i="1" dirty="0"/>
          </a:p>
        </p:txBody>
      </p:sp>
    </p:spTree>
    <p:extLst>
      <p:ext uri="{BB962C8B-B14F-4D97-AF65-F5344CB8AC3E}">
        <p14:creationId xmlns:p14="http://schemas.microsoft.com/office/powerpoint/2010/main" val="206766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Health Strategies International, Super Models for Global Health </a:t>
            </a:r>
          </a:p>
        </p:txBody>
      </p:sp>
      <p:sp>
        <p:nvSpPr>
          <p:cNvPr id="64514" name="Rectangle 2"/>
          <p:cNvSpPr>
            <a:spLocks noGrp="1" noChangeArrowheads="1"/>
          </p:cNvSpPr>
          <p:nvPr>
            <p:ph type="title"/>
          </p:nvPr>
        </p:nvSpPr>
        <p:spPr>
          <a:xfrm>
            <a:off x="2133600" y="228600"/>
            <a:ext cx="7772400" cy="1143000"/>
          </a:xfrm>
        </p:spPr>
        <p:txBody>
          <a:bodyPr/>
          <a:lstStyle/>
          <a:p>
            <a:pPr>
              <a:defRPr/>
            </a:pPr>
            <a:r>
              <a:rPr lang="en-US" sz="4800" b="1" dirty="0"/>
              <a:t>  And finally . . .</a:t>
            </a:r>
          </a:p>
        </p:txBody>
      </p:sp>
      <p:sp>
        <p:nvSpPr>
          <p:cNvPr id="64515" name="Rectangle 3"/>
          <p:cNvSpPr>
            <a:spLocks noGrp="1" noChangeArrowheads="1"/>
          </p:cNvSpPr>
          <p:nvPr>
            <p:ph type="body" idx="1"/>
          </p:nvPr>
        </p:nvSpPr>
        <p:spPr>
          <a:xfrm>
            <a:off x="1215851" y="1371600"/>
            <a:ext cx="9957916" cy="4114800"/>
          </a:xfrm>
        </p:spPr>
        <p:txBody>
          <a:bodyPr>
            <a:normAutofit/>
          </a:bodyPr>
          <a:lstStyle/>
          <a:p>
            <a:pPr algn="ctr">
              <a:buFontTx/>
              <a:buNone/>
              <a:defRPr/>
            </a:pPr>
            <a:r>
              <a:rPr lang="en-US" sz="4000" b="1" dirty="0"/>
              <a:t>CEA is an inhumane technique in service of an immoral stance. </a:t>
            </a:r>
            <a:r>
              <a:rPr lang="en-US" sz="4400" b="1" i="1" dirty="0"/>
              <a:t>You cannot withhold life-saving treatment from those in need!</a:t>
            </a:r>
          </a:p>
          <a:p>
            <a:pPr algn="ctr">
              <a:buFontTx/>
              <a:buNone/>
              <a:defRPr/>
            </a:pPr>
            <a:r>
              <a:rPr lang="en-US" sz="4000" b="1" dirty="0">
                <a:solidFill>
                  <a:srgbClr val="0070C0"/>
                </a:solidFill>
              </a:rPr>
              <a:t>Deny the premise: There is no trade-off; plenty of money.</a:t>
            </a:r>
          </a:p>
          <a:p>
            <a:pPr algn="ctr">
              <a:buFontTx/>
              <a:buNone/>
              <a:defRPr/>
            </a:pPr>
            <a:r>
              <a:rPr lang="en-US" sz="2400" b="1" dirty="0">
                <a:solidFill>
                  <a:srgbClr val="0070C0"/>
                </a:solidFill>
              </a:rPr>
              <a:t>(Jeffery Sacks, Earth Institute, Columbia University)</a:t>
            </a:r>
          </a:p>
        </p:txBody>
      </p:sp>
    </p:spTree>
    <p:extLst>
      <p:ext uri="{BB962C8B-B14F-4D97-AF65-F5344CB8AC3E}">
        <p14:creationId xmlns:p14="http://schemas.microsoft.com/office/powerpoint/2010/main" val="341132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978" y="171117"/>
            <a:ext cx="7772400" cy="1143000"/>
          </a:xfrm>
        </p:spPr>
        <p:txBody>
          <a:bodyPr/>
          <a:lstStyle/>
          <a:p>
            <a:pPr>
              <a:defRPr/>
            </a:pPr>
            <a:r>
              <a:rPr lang="en-US" dirty="0">
                <a:solidFill>
                  <a:srgbClr val="0070C0"/>
                </a:solidFill>
              </a:rPr>
              <a:t>Wisdom of hindsight</a:t>
            </a:r>
          </a:p>
        </p:txBody>
      </p:sp>
      <p:sp>
        <p:nvSpPr>
          <p:cNvPr id="3" name="Content Placeholder 2"/>
          <p:cNvSpPr>
            <a:spLocks noGrp="1"/>
          </p:cNvSpPr>
          <p:nvPr>
            <p:ph idx="1"/>
          </p:nvPr>
        </p:nvSpPr>
        <p:spPr>
          <a:xfrm>
            <a:off x="1524000" y="1171610"/>
            <a:ext cx="9166022" cy="4430404"/>
          </a:xfrm>
        </p:spPr>
        <p:txBody>
          <a:bodyPr>
            <a:normAutofit lnSpcReduction="10000"/>
          </a:bodyPr>
          <a:lstStyle/>
          <a:p>
            <a:pPr>
              <a:defRPr/>
            </a:pPr>
            <a:r>
              <a:rPr lang="en-US" sz="3000" i="1" u="sng" dirty="0"/>
              <a:t>Resistant virus?</a:t>
            </a:r>
            <a:r>
              <a:rPr lang="en-US" sz="3000" dirty="0"/>
              <a:t> Not a major problem, hard to know what would have happened in absence of official program</a:t>
            </a:r>
          </a:p>
          <a:p>
            <a:pPr>
              <a:defRPr/>
            </a:pPr>
            <a:r>
              <a:rPr lang="en-US" sz="3000" i="1" u="sng" dirty="0"/>
              <a:t>Risk compensation?</a:t>
            </a:r>
            <a:r>
              <a:rPr lang="en-US" sz="3000" dirty="0"/>
              <a:t> Not a major problem</a:t>
            </a:r>
          </a:p>
          <a:p>
            <a:pPr>
              <a:defRPr/>
            </a:pPr>
            <a:r>
              <a:rPr lang="en-US" sz="3000" i="1" u="sng" dirty="0"/>
              <a:t>Treatment = prevention?</a:t>
            </a:r>
            <a:r>
              <a:rPr lang="en-US" sz="3000" dirty="0"/>
              <a:t> Strong evidence in favor, but doesn't render treatment more CE than prevention.</a:t>
            </a:r>
          </a:p>
          <a:p>
            <a:pPr>
              <a:defRPr/>
            </a:pPr>
            <a:r>
              <a:rPr lang="en-US" sz="3000" i="1" u="sng" dirty="0"/>
              <a:t>Leveraging more HIV $?</a:t>
            </a:r>
            <a:r>
              <a:rPr lang="en-US" sz="3000" i="1" dirty="0"/>
              <a:t> </a:t>
            </a:r>
            <a:r>
              <a:rPr lang="en-US" sz="3000" dirty="0"/>
              <a:t>Almost certainly! But probably not enough to move the balance in favor of treatment.</a:t>
            </a:r>
          </a:p>
          <a:p>
            <a:pPr>
              <a:defRPr/>
            </a:pPr>
            <a:r>
              <a:rPr lang="en-US" sz="3000" i="1" u="sng" dirty="0"/>
              <a:t>Infrastructure strengthening?</a:t>
            </a:r>
            <a:r>
              <a:rPr lang="en-US" sz="3000" dirty="0"/>
              <a:t>  Equivocal.</a:t>
            </a:r>
          </a:p>
          <a:p>
            <a:pPr>
              <a:defRPr/>
            </a:pPr>
            <a:r>
              <a:rPr lang="en-US" sz="3000" i="1" u="sng" dirty="0"/>
              <a:t>ART siphons $ from more CE programs?</a:t>
            </a:r>
            <a:r>
              <a:rPr lang="en-US" sz="3000" i="1" dirty="0"/>
              <a:t> </a:t>
            </a:r>
            <a:r>
              <a:rPr lang="en-US" sz="3000" dirty="0"/>
              <a:t>Probably. </a:t>
            </a:r>
          </a:p>
          <a:p>
            <a:pPr>
              <a:defRPr/>
            </a:pPr>
            <a:endParaRPr lang="en-US" dirty="0">
              <a:effectLst/>
            </a:endParaRPr>
          </a:p>
          <a:p>
            <a:pPr>
              <a:defRPr/>
            </a:pPr>
            <a:endParaRPr lang="en-US" dirty="0"/>
          </a:p>
          <a:p>
            <a:pPr>
              <a:defRPr/>
            </a:pPr>
            <a:endParaRPr lang="en-US" dirty="0"/>
          </a:p>
        </p:txBody>
      </p:sp>
      <p:sp>
        <p:nvSpPr>
          <p:cNvPr id="61445" name="TextBox 4"/>
          <p:cNvSpPr txBox="1">
            <a:spLocks noChangeArrowheads="1"/>
          </p:cNvSpPr>
          <p:nvPr/>
        </p:nvSpPr>
        <p:spPr bwMode="auto">
          <a:xfrm>
            <a:off x="1373391" y="5686390"/>
            <a:ext cx="9106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If politics is the ART of the possible the right question might not be treatment versus prevention; but treatment versus nothing.</a:t>
            </a:r>
          </a:p>
        </p:txBody>
      </p:sp>
    </p:spTree>
    <p:extLst>
      <p:ext uri="{BB962C8B-B14F-4D97-AF65-F5344CB8AC3E}">
        <p14:creationId xmlns:p14="http://schemas.microsoft.com/office/powerpoint/2010/main" val="316076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279DE-1DD6-4163-BD4D-1F531251F2D2}"/>
              </a:ext>
            </a:extLst>
          </p:cNvPr>
          <p:cNvSpPr>
            <a:spLocks noGrp="1"/>
          </p:cNvSpPr>
          <p:nvPr>
            <p:ph idx="1"/>
          </p:nvPr>
        </p:nvSpPr>
        <p:spPr>
          <a:xfrm>
            <a:off x="367862" y="1334814"/>
            <a:ext cx="11343290" cy="5115419"/>
          </a:xfrm>
        </p:spPr>
        <p:txBody>
          <a:bodyPr>
            <a:normAutofit/>
          </a:bodyPr>
          <a:lstStyle/>
          <a:p>
            <a:pPr marL="0" indent="0" algn="ctr">
              <a:buNone/>
            </a:pPr>
            <a:endParaRPr lang="en-US" sz="3600" b="1" dirty="0"/>
          </a:p>
          <a:p>
            <a:pPr marL="0" indent="0" algn="ctr">
              <a:buNone/>
            </a:pPr>
            <a:r>
              <a:rPr lang="en-US" sz="3600" b="1" dirty="0"/>
              <a:t>Does Cost-Effectiveness Analysis Rest on a Sound Ethical</a:t>
            </a:r>
          </a:p>
          <a:p>
            <a:pPr marL="0" indent="0" algn="ctr">
              <a:buNone/>
            </a:pPr>
            <a:r>
              <a:rPr lang="en-US" sz="3600" b="1" dirty="0"/>
              <a:t> Foundation  for Resource Allocation in Global Health?</a:t>
            </a:r>
          </a:p>
          <a:p>
            <a:pPr marL="0" indent="0" algn="ctr">
              <a:buNone/>
            </a:pPr>
            <a:endParaRPr lang="en-US" sz="3600" b="1" dirty="0"/>
          </a:p>
          <a:p>
            <a:pPr marL="0" indent="0" algn="ctr">
              <a:buNone/>
            </a:pPr>
            <a:endParaRPr lang="en-US" sz="3600" dirty="0"/>
          </a:p>
        </p:txBody>
      </p:sp>
    </p:spTree>
    <p:extLst>
      <p:ext uri="{BB962C8B-B14F-4D97-AF65-F5344CB8AC3E}">
        <p14:creationId xmlns:p14="http://schemas.microsoft.com/office/powerpoint/2010/main" val="80104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693235" y="10955"/>
            <a:ext cx="10515600" cy="1030446"/>
          </a:xfrm>
        </p:spPr>
        <p:txBody>
          <a:bodyPr/>
          <a:lstStyle/>
          <a:p>
            <a:pPr algn="ctr"/>
            <a:r>
              <a:rPr lang="en-US" b="1" dirty="0"/>
              <a:t>What’s the problem?</a:t>
            </a:r>
          </a:p>
        </p:txBody>
      </p:sp>
      <p:sp>
        <p:nvSpPr>
          <p:cNvPr id="3" name="Content Placeholder 2"/>
          <p:cNvSpPr>
            <a:spLocks noGrp="1"/>
          </p:cNvSpPr>
          <p:nvPr>
            <p:ph idx="1"/>
          </p:nvPr>
        </p:nvSpPr>
        <p:spPr>
          <a:xfrm>
            <a:off x="190501" y="884420"/>
            <a:ext cx="11858746" cy="5973580"/>
          </a:xfrm>
        </p:spPr>
        <p:txBody>
          <a:bodyPr>
            <a:normAutofit fontScale="92500" lnSpcReduction="20000"/>
          </a:bodyPr>
          <a:lstStyle/>
          <a:p>
            <a:pPr marL="0" indent="0">
              <a:buNone/>
            </a:pPr>
            <a:r>
              <a:rPr lang="en-US" sz="3100" dirty="0"/>
              <a:t>Decision makers sometimes led to diverge from maximizing health outcomes because of ethical concerns:</a:t>
            </a:r>
          </a:p>
          <a:p>
            <a:pPr marL="0" indent="0">
              <a:buNone/>
            </a:pPr>
            <a:endParaRPr lang="en-US" sz="3100" dirty="0"/>
          </a:p>
          <a:p>
            <a:r>
              <a:rPr lang="en-US" sz="3100" dirty="0"/>
              <a:t>CEA-bases life / death decisions on mathematically-derived ROI criteria.</a:t>
            </a:r>
          </a:p>
          <a:p>
            <a:r>
              <a:rPr lang="en-US" sz="3100" dirty="0"/>
              <a:t>Thus, technocratic, cold, lacks empathy.</a:t>
            </a:r>
          </a:p>
          <a:p>
            <a:endParaRPr lang="en-US" sz="3100" dirty="0"/>
          </a:p>
          <a:p>
            <a:r>
              <a:rPr lang="en-US" sz="3100" dirty="0"/>
              <a:t>Often violates every day ethical intuitions.</a:t>
            </a:r>
          </a:p>
          <a:p>
            <a:pPr lvl="1"/>
            <a:r>
              <a:rPr lang="en-US" sz="3100" dirty="0"/>
              <a:t>Empathy</a:t>
            </a:r>
          </a:p>
          <a:p>
            <a:pPr lvl="1"/>
            <a:r>
              <a:rPr lang="en-US" sz="3100" dirty="0"/>
              <a:t>Compassion</a:t>
            </a:r>
          </a:p>
          <a:p>
            <a:pPr lvl="1"/>
            <a:endParaRPr lang="en-US" sz="3100" dirty="0"/>
          </a:p>
          <a:p>
            <a:pPr marL="228600" lvl="1"/>
            <a:r>
              <a:rPr lang="en-US" sz="3100" dirty="0"/>
              <a:t>Decisions based on “mere” efficiency criteria are suspect.</a:t>
            </a:r>
          </a:p>
          <a:p>
            <a:pPr marL="0" indent="0" algn="ctr">
              <a:lnSpc>
                <a:spcPct val="110000"/>
              </a:lnSpc>
              <a:buNone/>
            </a:pPr>
            <a:endParaRPr lang="en-US" dirty="0">
              <a:solidFill>
                <a:srgbClr val="002060"/>
              </a:solidFill>
            </a:endParaRPr>
          </a:p>
          <a:p>
            <a:pPr marL="0" indent="0" algn="ctr">
              <a:lnSpc>
                <a:spcPct val="110000"/>
              </a:lnSpc>
              <a:buNone/>
            </a:pPr>
            <a:r>
              <a:rPr lang="en-US" dirty="0">
                <a:solidFill>
                  <a:srgbClr val="002060"/>
                </a:solidFill>
              </a:rPr>
              <a:t>Many technical concerns regarding CEAs accuracy or reliability. </a:t>
            </a:r>
          </a:p>
          <a:p>
            <a:pPr marL="0" indent="0" algn="ctr">
              <a:lnSpc>
                <a:spcPct val="110000"/>
              </a:lnSpc>
              <a:buNone/>
            </a:pPr>
            <a:r>
              <a:rPr lang="en-US" dirty="0">
                <a:solidFill>
                  <a:srgbClr val="002060"/>
                </a:solidFill>
              </a:rPr>
              <a:t>This talk confined to ethical concerns.</a:t>
            </a:r>
          </a:p>
        </p:txBody>
      </p:sp>
    </p:spTree>
    <p:extLst>
      <p:ext uri="{BB962C8B-B14F-4D97-AF65-F5344CB8AC3E}">
        <p14:creationId xmlns:p14="http://schemas.microsoft.com/office/powerpoint/2010/main" val="65300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838200" y="0"/>
            <a:ext cx="10515600" cy="1325563"/>
          </a:xfrm>
        </p:spPr>
        <p:txBody>
          <a:bodyPr/>
          <a:lstStyle/>
          <a:p>
            <a:pPr algn="ctr"/>
            <a:r>
              <a:rPr lang="en-US" b="1" dirty="0"/>
              <a:t>Goals of this presentation</a:t>
            </a:r>
          </a:p>
        </p:txBody>
      </p:sp>
      <p:sp>
        <p:nvSpPr>
          <p:cNvPr id="3" name="Content Placeholder 2"/>
          <p:cNvSpPr>
            <a:spLocks noGrp="1"/>
          </p:cNvSpPr>
          <p:nvPr>
            <p:ph idx="1"/>
          </p:nvPr>
        </p:nvSpPr>
        <p:spPr>
          <a:xfrm>
            <a:off x="838200" y="1253752"/>
            <a:ext cx="10515600" cy="4469316"/>
          </a:xfrm>
        </p:spPr>
        <p:txBody>
          <a:bodyPr/>
          <a:lstStyle/>
          <a:p>
            <a:pPr marL="514350" indent="-514350">
              <a:buFont typeface="+mj-lt"/>
              <a:buAutoNum type="arabicPeriod"/>
            </a:pPr>
            <a:r>
              <a:rPr lang="en-US" dirty="0"/>
              <a:t>Introduce you to the ethical foundations of cost-effectiveness analyses (CEA), namely utilitarianism.</a:t>
            </a:r>
          </a:p>
          <a:p>
            <a:pPr marL="514350" indent="-514350">
              <a:buFont typeface="+mj-lt"/>
              <a:buAutoNum type="arabicPeriod"/>
            </a:pPr>
            <a:r>
              <a:rPr lang="en-US" dirty="0"/>
              <a:t>Stimulate you to think critically about ethical arguments pertaining to resource allocation.</a:t>
            </a:r>
          </a:p>
          <a:p>
            <a:pPr lvl="1">
              <a:buFont typeface="Arial" panose="020B0604020202020204" pitchFamily="34" charset="0"/>
              <a:buChar char="•"/>
            </a:pPr>
            <a:r>
              <a:rPr lang="en-US" dirty="0"/>
              <a:t>Theoretical validity </a:t>
            </a:r>
          </a:p>
          <a:p>
            <a:pPr lvl="1">
              <a:buFont typeface="Arial" panose="020B0604020202020204" pitchFamily="34" charset="0"/>
              <a:buChar char="•"/>
            </a:pPr>
            <a:r>
              <a:rPr lang="en-US" dirty="0"/>
              <a:t>Practical implications</a:t>
            </a:r>
          </a:p>
          <a:p>
            <a:pPr marL="514350" indent="-514350">
              <a:buFont typeface="+mj-lt"/>
              <a:buAutoNum type="arabicPeriod"/>
            </a:pPr>
            <a:r>
              <a:rPr lang="en-US" dirty="0"/>
              <a:t>Persuade you that utilitarianism as expressed in CEA is usually the right basis for resource allocation decisions.</a:t>
            </a:r>
          </a:p>
          <a:p>
            <a:pPr marL="0" indent="0" algn="ctr">
              <a:buNone/>
            </a:pPr>
            <a:r>
              <a:rPr lang="en-US" dirty="0"/>
              <a:t>#3: Well, not exactly . .  . rather it is to stimulate you to engage with my argument. If you reject or modify it, be explicit about your reasoning. </a:t>
            </a:r>
          </a:p>
          <a:p>
            <a:endParaRPr lang="en-US" dirty="0"/>
          </a:p>
        </p:txBody>
      </p:sp>
    </p:spTree>
    <p:extLst>
      <p:ext uri="{BB962C8B-B14F-4D97-AF65-F5344CB8AC3E}">
        <p14:creationId xmlns:p14="http://schemas.microsoft.com/office/powerpoint/2010/main" val="9381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247425" y="167546"/>
            <a:ext cx="11672047" cy="1325563"/>
          </a:xfrm>
        </p:spPr>
        <p:txBody>
          <a:bodyPr>
            <a:normAutofit/>
          </a:bodyPr>
          <a:lstStyle/>
          <a:p>
            <a:pPr algn="ctr"/>
            <a:r>
              <a:rPr lang="en-US" sz="3800" b="1" dirty="0"/>
              <a:t>Utilitarianism  - or “Deep pragmatism”:</a:t>
            </a:r>
            <a:r>
              <a:rPr lang="en-US" sz="3800" b="1" dirty="0">
                <a:sym typeface="Wingdings" panose="05000000000000000000" pitchFamily="2" charset="2"/>
              </a:rPr>
              <a:t> </a:t>
            </a:r>
            <a:br>
              <a:rPr lang="en-US" sz="3800" b="1" dirty="0"/>
            </a:br>
            <a:r>
              <a:rPr lang="en-US" sz="3800" b="1" dirty="0"/>
              <a:t>Philosophy Underlying CEA</a:t>
            </a:r>
          </a:p>
        </p:txBody>
      </p:sp>
      <p:sp>
        <p:nvSpPr>
          <p:cNvPr id="3" name="Content Placeholder 2"/>
          <p:cNvSpPr>
            <a:spLocks noGrp="1"/>
          </p:cNvSpPr>
          <p:nvPr>
            <p:ph idx="1"/>
          </p:nvPr>
        </p:nvSpPr>
        <p:spPr>
          <a:xfrm>
            <a:off x="0" y="1493108"/>
            <a:ext cx="12192000" cy="4983891"/>
          </a:xfrm>
        </p:spPr>
        <p:txBody>
          <a:bodyPr>
            <a:normAutofit fontScale="25000" lnSpcReduction="20000"/>
          </a:bodyPr>
          <a:lstStyle/>
          <a:p>
            <a:r>
              <a:rPr lang="en-US" sz="11200" dirty="0"/>
              <a:t>Stems from Consequentialism: Judge actions by outcomes not by intentions or by fidelity to abstract moral principle. </a:t>
            </a:r>
          </a:p>
          <a:p>
            <a:endParaRPr lang="en-US" sz="11200" dirty="0"/>
          </a:p>
          <a:p>
            <a:r>
              <a:rPr lang="en-US" sz="11200" dirty="0"/>
              <a:t>Utilitarianism: First articulated by Jeremy  Bentham and John Stuart Mills</a:t>
            </a:r>
          </a:p>
          <a:p>
            <a:pPr lvl="1"/>
            <a:r>
              <a:rPr lang="en-US" sz="10400" dirty="0"/>
              <a:t>Mills’ “Utilitarianism” published in 1863</a:t>
            </a:r>
          </a:p>
          <a:p>
            <a:pPr lvl="1"/>
            <a:r>
              <a:rPr lang="en-US" sz="10400" dirty="0"/>
              <a:t>Joshua Greene – Moral Tribes (2013)</a:t>
            </a:r>
          </a:p>
          <a:p>
            <a:pPr lvl="1"/>
            <a:r>
              <a:rPr lang="en-US" sz="10400" dirty="0"/>
              <a:t>Many others</a:t>
            </a:r>
          </a:p>
          <a:p>
            <a:endParaRPr lang="en-US" sz="11200" dirty="0"/>
          </a:p>
          <a:p>
            <a:r>
              <a:rPr lang="en-US" sz="11200" dirty="0"/>
              <a:t>Maxim of utilitarianism is, “Act in such a way as to generate the maximum quantum of well-being, happiness, or utility.” </a:t>
            </a:r>
          </a:p>
          <a:p>
            <a:pPr marL="0" indent="0">
              <a:buNone/>
            </a:pPr>
            <a:endParaRPr lang="en-US" sz="11200" dirty="0"/>
          </a:p>
          <a:p>
            <a:pPr marL="0" indent="0" algn="ctr">
              <a:buNone/>
            </a:pPr>
            <a:r>
              <a:rPr lang="en-US" sz="11200" i="1" dirty="0">
                <a:solidFill>
                  <a:srgbClr val="002060"/>
                </a:solidFill>
              </a:rPr>
              <a:t>In the context of global health, this implies: </a:t>
            </a:r>
          </a:p>
          <a:p>
            <a:pPr marL="0" indent="0">
              <a:buNone/>
            </a:pPr>
            <a:r>
              <a:rPr lang="en-US" sz="9600" dirty="0"/>
              <a:t> </a:t>
            </a:r>
          </a:p>
          <a:p>
            <a:endParaRPr lang="en-US" dirty="0"/>
          </a:p>
        </p:txBody>
      </p:sp>
    </p:spTree>
    <p:extLst>
      <p:ext uri="{BB962C8B-B14F-4D97-AF65-F5344CB8AC3E}">
        <p14:creationId xmlns:p14="http://schemas.microsoft.com/office/powerpoint/2010/main" val="4659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normAutofit/>
          </a:bodyPr>
          <a:lstStyle/>
          <a:p>
            <a:r>
              <a:rPr lang="en-US" sz="4000" b="1" dirty="0"/>
              <a:t>Implications of Deep Pragmatism for Global Health</a:t>
            </a:r>
            <a:br>
              <a:rPr lang="en-US" dirty="0"/>
            </a:br>
            <a:r>
              <a:rPr lang="en-US" dirty="0"/>
              <a:t>  </a:t>
            </a:r>
          </a:p>
        </p:txBody>
      </p:sp>
      <p:sp>
        <p:nvSpPr>
          <p:cNvPr id="3" name="Content Placeholder 2"/>
          <p:cNvSpPr>
            <a:spLocks noGrp="1"/>
          </p:cNvSpPr>
          <p:nvPr>
            <p:ph idx="1"/>
          </p:nvPr>
        </p:nvSpPr>
        <p:spPr>
          <a:xfrm>
            <a:off x="838200" y="1419225"/>
            <a:ext cx="10515600" cy="4757738"/>
          </a:xfrm>
        </p:spPr>
        <p:txBody>
          <a:bodyPr>
            <a:normAutofit/>
          </a:bodyPr>
          <a:lstStyle/>
          <a:p>
            <a:pPr lvl="0"/>
            <a:r>
              <a:rPr lang="en-US" u="sng" dirty="0"/>
              <a:t>Allocate resources consistent with maximizing overall benefit</a:t>
            </a:r>
            <a:r>
              <a:rPr lang="en-US" dirty="0"/>
              <a:t>, such as deaths averted or quality-adjusted life-years gained. </a:t>
            </a:r>
          </a:p>
          <a:p>
            <a:pPr lvl="0"/>
            <a:endParaRPr lang="en-US" dirty="0"/>
          </a:p>
          <a:p>
            <a:pPr lvl="0"/>
            <a:r>
              <a:rPr lang="en-US" u="sng" dirty="0"/>
              <a:t>All lives have the same value.</a:t>
            </a:r>
            <a:r>
              <a:rPr lang="en-US" dirty="0"/>
              <a:t> No basis for distinguishing between identified and statistical lives. </a:t>
            </a:r>
          </a:p>
          <a:p>
            <a:pPr lvl="0"/>
            <a:endParaRPr lang="en-US" dirty="0"/>
          </a:p>
          <a:p>
            <a:pPr lvl="0"/>
            <a:r>
              <a:rPr lang="en-US" u="sng" dirty="0"/>
              <a:t>No special claim accrues to alleviation of inequality</a:t>
            </a:r>
            <a:r>
              <a:rPr lang="en-US" dirty="0"/>
              <a:t>, except to the extent that privileging the poor, or those with less access to care is an efficient means to achieving #1, above. </a:t>
            </a:r>
          </a:p>
          <a:p>
            <a:endParaRPr lang="en-US" dirty="0"/>
          </a:p>
        </p:txBody>
      </p:sp>
    </p:spTree>
    <p:extLst>
      <p:ext uri="{BB962C8B-B14F-4D97-AF65-F5344CB8AC3E}">
        <p14:creationId xmlns:p14="http://schemas.microsoft.com/office/powerpoint/2010/main" val="112299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200"/>
            <a:ext cx="9436100" cy="1143000"/>
          </a:xfrm>
        </p:spPr>
        <p:txBody>
          <a:bodyPr>
            <a:normAutofit/>
          </a:bodyPr>
          <a:lstStyle/>
          <a:p>
            <a:pPr algn="ctr"/>
            <a:r>
              <a:rPr lang="en-US" sz="5400" b="1" dirty="0">
                <a:effectLst/>
              </a:rPr>
              <a:t>Competing ethical principles</a:t>
            </a:r>
            <a:br>
              <a:rPr lang="en-US" dirty="0"/>
            </a:br>
            <a:endParaRPr lang="en-US" sz="1500" b="1" dirty="0"/>
          </a:p>
        </p:txBody>
      </p:sp>
      <p:sp>
        <p:nvSpPr>
          <p:cNvPr id="3" name="Content Placeholder 2"/>
          <p:cNvSpPr>
            <a:spLocks noGrp="1"/>
          </p:cNvSpPr>
          <p:nvPr>
            <p:ph idx="1"/>
          </p:nvPr>
        </p:nvSpPr>
        <p:spPr>
          <a:xfrm>
            <a:off x="381000" y="1219200"/>
            <a:ext cx="10684397" cy="5638800"/>
          </a:xfrm>
        </p:spPr>
        <p:txBody>
          <a:bodyPr>
            <a:noAutofit/>
          </a:bodyPr>
          <a:lstStyle/>
          <a:p>
            <a:pPr marL="0" indent="0">
              <a:buNone/>
            </a:pPr>
            <a:endParaRPr lang="en-US" sz="2400" dirty="0">
              <a:effectLst/>
            </a:endParaRPr>
          </a:p>
          <a:p>
            <a:pPr marL="0" indent="0" algn="ctr">
              <a:buNone/>
            </a:pPr>
            <a:r>
              <a:rPr lang="en-US" sz="4000" dirty="0">
                <a:effectLst/>
              </a:rPr>
              <a:t>According to what principle(s) should funds for antiretroviral be divided between prevention (PrEP) and treatment?</a:t>
            </a:r>
            <a:r>
              <a:rPr lang="en-US" sz="4000" baseline="30000" dirty="0">
                <a:effectLst/>
              </a:rPr>
              <a:t>1</a:t>
            </a:r>
            <a:endParaRPr lang="en-US" sz="2000" baseline="30000" dirty="0">
              <a:effectLst/>
            </a:endParaRPr>
          </a:p>
          <a:p>
            <a:pPr marL="0" indent="0" algn="ctr">
              <a:buNone/>
            </a:pPr>
            <a:endParaRPr lang="en-US" sz="2400" dirty="0"/>
          </a:p>
          <a:p>
            <a:pPr marL="0" indent="0" algn="ctr">
              <a:buNone/>
            </a:pPr>
            <a:r>
              <a:rPr lang="en-US" sz="3200" dirty="0">
                <a:effectLst/>
              </a:rPr>
              <a:t>Not enough $ to serve all who could benefit.</a:t>
            </a:r>
          </a:p>
          <a:p>
            <a:pPr marL="0" indent="0" algn="ctr">
              <a:buNone/>
            </a:pPr>
            <a:r>
              <a:rPr lang="en-US" sz="3200" dirty="0"/>
              <a:t>The trade-off </a:t>
            </a:r>
            <a:r>
              <a:rPr lang="en-US" sz="3200" dirty="0">
                <a:effectLst/>
              </a:rPr>
              <a:t> is real.</a:t>
            </a:r>
          </a:p>
          <a:p>
            <a:pPr marL="0" indent="0" algn="ctr">
              <a:buNone/>
            </a:pPr>
            <a:endParaRPr lang="en-US" sz="3200" dirty="0"/>
          </a:p>
          <a:p>
            <a:pPr marL="0" indent="0">
              <a:buNone/>
            </a:pPr>
            <a:r>
              <a:rPr lang="en-US" sz="1400" b="1" dirty="0"/>
              <a:t>1</a:t>
            </a:r>
            <a:r>
              <a:rPr lang="en-US" sz="1800" dirty="0"/>
              <a:t>. Macklin R, and Cowan E, “Given Financial Constraints, It Would Be Unethical to Divert Antiretroviral Drugs from Treatment to Prevention”, Health Affairs, 2012.</a:t>
            </a:r>
            <a:endParaRPr lang="en-US" sz="1400" dirty="0">
              <a:effectLst/>
            </a:endParaRPr>
          </a:p>
        </p:txBody>
      </p:sp>
    </p:spTree>
    <p:extLst>
      <p:ext uri="{BB962C8B-B14F-4D97-AF65-F5344CB8AC3E}">
        <p14:creationId xmlns:p14="http://schemas.microsoft.com/office/powerpoint/2010/main" val="209336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25" y="76200"/>
            <a:ext cx="7772400" cy="1143000"/>
          </a:xfrm>
        </p:spPr>
        <p:txBody>
          <a:bodyPr/>
          <a:lstStyle/>
          <a:p>
            <a:pPr algn="ctr"/>
            <a:r>
              <a:rPr lang="en-US" dirty="0">
                <a:effectLst/>
              </a:rPr>
              <a:t>Competing ethical principles</a:t>
            </a:r>
            <a:br>
              <a:rPr lang="en-US" dirty="0"/>
            </a:br>
            <a:r>
              <a:rPr lang="en-US" sz="1500" b="1" dirty="0"/>
              <a:t>Macklin R, and Cowan E, “Given Financial Constraints, It Would Be Unethical to Divert Antiretroviral Drugs from Treatment to Prevention”, Health Affairs, 2012</a:t>
            </a:r>
          </a:p>
        </p:txBody>
      </p:sp>
      <p:sp>
        <p:nvSpPr>
          <p:cNvPr id="3" name="Content Placeholder 2"/>
          <p:cNvSpPr>
            <a:spLocks noGrp="1"/>
          </p:cNvSpPr>
          <p:nvPr>
            <p:ph idx="1"/>
          </p:nvPr>
        </p:nvSpPr>
        <p:spPr>
          <a:xfrm>
            <a:off x="381000" y="1219200"/>
            <a:ext cx="10684397" cy="4775200"/>
          </a:xfrm>
        </p:spPr>
        <p:txBody>
          <a:bodyPr>
            <a:noAutofit/>
          </a:bodyPr>
          <a:lstStyle/>
          <a:p>
            <a:r>
              <a:rPr lang="en-US" sz="2600" u="sng" dirty="0"/>
              <a:t>Utilitarianism</a:t>
            </a:r>
            <a:r>
              <a:rPr lang="en-US" sz="2600" dirty="0"/>
              <a:t>: Maximize health benefit</a:t>
            </a:r>
          </a:p>
          <a:p>
            <a:r>
              <a:rPr lang="en-US" sz="2600" u="sng" dirty="0"/>
              <a:t>Rule of rescue</a:t>
            </a:r>
            <a:r>
              <a:rPr lang="en-US" sz="2600" dirty="0"/>
              <a:t>: Identified lives get first claim </a:t>
            </a:r>
          </a:p>
          <a:p>
            <a:r>
              <a:rPr lang="en-US" sz="2600" u="sng" dirty="0"/>
              <a:t>Urgent need</a:t>
            </a:r>
            <a:r>
              <a:rPr lang="en-US" sz="2600" dirty="0"/>
              <a:t>: Greater urgency = greater claim on resources. </a:t>
            </a:r>
          </a:p>
          <a:p>
            <a:r>
              <a:rPr lang="en-US" sz="2600" u="sng" dirty="0"/>
              <a:t>Equal worth:</a:t>
            </a:r>
            <a:r>
              <a:rPr lang="en-US" sz="2600" dirty="0"/>
              <a:t> Since all lives have equal worth same care must be offered to all.</a:t>
            </a:r>
            <a:endParaRPr lang="en-US" sz="2600" u="sng" dirty="0"/>
          </a:p>
          <a:p>
            <a:r>
              <a:rPr lang="en-US" sz="2600" u="sng" dirty="0"/>
              <a:t>Equity</a:t>
            </a:r>
            <a:r>
              <a:rPr lang="en-US" sz="2600" dirty="0"/>
              <a:t>: Divide resources so outcomes are distributed as equitably as possible; reduce disparities in health status. </a:t>
            </a:r>
          </a:p>
          <a:p>
            <a:r>
              <a:rPr lang="en-US" sz="2600" u="sng" dirty="0"/>
              <a:t>Prioritarian</a:t>
            </a:r>
            <a:r>
              <a:rPr lang="en-US" sz="2600" dirty="0"/>
              <a:t>: Resources provided to the least advantaged members in society. </a:t>
            </a:r>
          </a:p>
          <a:p>
            <a:r>
              <a:rPr lang="en-US" sz="2600" u="sng" dirty="0"/>
              <a:t>Rights</a:t>
            </a:r>
            <a:r>
              <a:rPr lang="en-US" sz="2600" u="sng" baseline="30000" dirty="0"/>
              <a:t>1</a:t>
            </a:r>
            <a:r>
              <a:rPr lang="en-US" sz="2600" dirty="0"/>
              <a:t>: Certain freedoms, process under law or material goods are due all human beings </a:t>
            </a:r>
            <a:r>
              <a:rPr lang="en-US" sz="2600" i="1" dirty="0"/>
              <a:t>qua</a:t>
            </a:r>
            <a:r>
              <a:rPr lang="en-US" sz="2600" dirty="0"/>
              <a:t> human beings.</a:t>
            </a:r>
            <a:br>
              <a:rPr lang="en-US" sz="2400" dirty="0"/>
            </a:br>
            <a:r>
              <a:rPr lang="en-US" sz="1600" dirty="0"/>
              <a:t>1. E.  Marseille’s addition; not from Macklin and Cowan, 2012</a:t>
            </a:r>
            <a:r>
              <a:rPr lang="en-US" sz="1800" dirty="0"/>
              <a:t>.</a:t>
            </a:r>
            <a:endParaRPr lang="en-US" sz="2400" dirty="0">
              <a:effectLst/>
            </a:endParaRPr>
          </a:p>
        </p:txBody>
      </p:sp>
      <p:sp>
        <p:nvSpPr>
          <p:cNvPr id="6" name="TextBox 5"/>
          <p:cNvSpPr txBox="1"/>
          <p:nvPr/>
        </p:nvSpPr>
        <p:spPr>
          <a:xfrm>
            <a:off x="196770" y="5964251"/>
            <a:ext cx="11215867" cy="923330"/>
          </a:xfrm>
          <a:prstGeom prst="rect">
            <a:avLst/>
          </a:prstGeom>
          <a:noFill/>
        </p:spPr>
        <p:txBody>
          <a:bodyPr wrap="square" rtlCol="0">
            <a:spAutoFit/>
          </a:bodyPr>
          <a:lstStyle/>
          <a:p>
            <a:pPr algn="ctr"/>
            <a:r>
              <a:rPr lang="en-US" sz="2700" i="1" dirty="0">
                <a:solidFill>
                  <a:srgbClr val="002060"/>
                </a:solidFill>
              </a:rPr>
              <a:t>In allocating resources, what weight do we assign to each?  </a:t>
            </a:r>
          </a:p>
          <a:p>
            <a:pPr algn="ctr"/>
            <a:r>
              <a:rPr lang="en-US" sz="2700" i="1" dirty="0">
                <a:solidFill>
                  <a:srgbClr val="002060"/>
                </a:solidFill>
              </a:rPr>
              <a:t>Should ”balance” be the goal?</a:t>
            </a:r>
          </a:p>
        </p:txBody>
      </p:sp>
    </p:spTree>
    <p:extLst>
      <p:ext uri="{BB962C8B-B14F-4D97-AF65-F5344CB8AC3E}">
        <p14:creationId xmlns:p14="http://schemas.microsoft.com/office/powerpoint/2010/main" val="366318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755861" y="2844102"/>
            <a:ext cx="8229600" cy="2209800"/>
          </a:xfrm>
        </p:spPr>
        <p:txBody>
          <a:bodyPr>
            <a:normAutofit fontScale="90000"/>
          </a:bodyPr>
          <a:lstStyle/>
          <a:p>
            <a:br>
              <a:rPr lang="en-US" altLang="en-US" sz="4000" b="1" dirty="0"/>
            </a:br>
            <a:r>
              <a:rPr lang="en-US" altLang="en-US" sz="4900" b="1" dirty="0"/>
              <a:t>The Case of Antiretroviral </a:t>
            </a:r>
            <a:br>
              <a:rPr lang="en-US" altLang="en-US" sz="4900" b="1" dirty="0"/>
            </a:br>
            <a:r>
              <a:rPr lang="en-US" altLang="en-US" sz="4900" b="1" dirty="0"/>
              <a:t>Treatment for HIV in Developing Countries </a:t>
            </a:r>
            <a:br>
              <a:rPr lang="en-US" altLang="en-US" sz="4900" b="1" dirty="0"/>
            </a:br>
            <a:br>
              <a:rPr lang="en-US" altLang="en-US" sz="5300" b="1" dirty="0"/>
            </a:br>
            <a:endParaRPr lang="en-US" altLang="en-US" sz="4000" dirty="0"/>
          </a:p>
        </p:txBody>
      </p:sp>
    </p:spTree>
    <p:extLst>
      <p:ext uri="{BB962C8B-B14F-4D97-AF65-F5344CB8AC3E}">
        <p14:creationId xmlns:p14="http://schemas.microsoft.com/office/powerpoint/2010/main" val="155052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730108" y="85223"/>
            <a:ext cx="10515600" cy="1325563"/>
          </a:xfrm>
        </p:spPr>
        <p:txBody>
          <a:bodyPr>
            <a:normAutofit/>
          </a:bodyPr>
          <a:lstStyle/>
          <a:p>
            <a:r>
              <a:rPr lang="en-US" sz="3800" dirty="0"/>
              <a:t>That’s okay if these claims complement each other, but . . .</a:t>
            </a:r>
          </a:p>
        </p:txBody>
      </p:sp>
      <p:pic>
        <p:nvPicPr>
          <p:cNvPr id="6" name="Content Placeholder 5"/>
          <p:cNvPicPr>
            <a:picLocks noGrp="1" noChangeAspect="1"/>
          </p:cNvPicPr>
          <p:nvPr>
            <p:ph idx="1"/>
          </p:nvPr>
        </p:nvPicPr>
        <p:blipFill>
          <a:blip r:embed="rId3"/>
          <a:stretch>
            <a:fillRect/>
          </a:stretch>
        </p:blipFill>
        <p:spPr>
          <a:xfrm>
            <a:off x="1519499" y="1092664"/>
            <a:ext cx="8323748" cy="4360297"/>
          </a:xfrm>
          <a:prstGeom prst="rect">
            <a:avLst/>
          </a:prstGeom>
        </p:spPr>
      </p:pic>
    </p:spTree>
    <p:extLst>
      <p:ext uri="{BB962C8B-B14F-4D97-AF65-F5344CB8AC3E}">
        <p14:creationId xmlns:p14="http://schemas.microsoft.com/office/powerpoint/2010/main" val="72739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838200" y="57867"/>
            <a:ext cx="10515600" cy="970833"/>
          </a:xfrm>
        </p:spPr>
        <p:txBody>
          <a:bodyPr>
            <a:normAutofit/>
          </a:bodyPr>
          <a:lstStyle/>
          <a:p>
            <a:pPr algn="ctr"/>
            <a:r>
              <a:rPr lang="en-US" sz="4000" dirty="0">
                <a:latin typeface="+mn-lt"/>
              </a:rPr>
              <a:t>Where</a:t>
            </a:r>
            <a:r>
              <a:rPr lang="en-US" sz="4000" b="1" dirty="0"/>
              <a:t> does that leave us?</a:t>
            </a:r>
          </a:p>
        </p:txBody>
      </p:sp>
      <p:sp>
        <p:nvSpPr>
          <p:cNvPr id="3" name="Content Placeholder 2"/>
          <p:cNvSpPr>
            <a:spLocks noGrp="1"/>
          </p:cNvSpPr>
          <p:nvPr>
            <p:ph idx="1"/>
          </p:nvPr>
        </p:nvSpPr>
        <p:spPr>
          <a:xfrm>
            <a:off x="508000" y="749300"/>
            <a:ext cx="11391900" cy="5969000"/>
          </a:xfrm>
        </p:spPr>
        <p:txBody>
          <a:bodyPr>
            <a:normAutofit/>
          </a:bodyPr>
          <a:lstStyle/>
          <a:p>
            <a:pPr marL="0" indent="0" algn="ctr">
              <a:buNone/>
            </a:pPr>
            <a:r>
              <a:rPr lang="en-US" i="1" dirty="0"/>
              <a:t>“When principles conflict, it becomes necessary to balance competing concerns. There is no correct way of achieving this balance.” </a:t>
            </a:r>
            <a:r>
              <a:rPr lang="en-US" sz="2770" baseline="30000" dirty="0"/>
              <a:t>1</a:t>
            </a:r>
            <a:endParaRPr lang="en-US" sz="2770" i="1" baseline="30000" dirty="0"/>
          </a:p>
          <a:p>
            <a:pPr marL="0" indent="0" algn="ctr">
              <a:buNone/>
            </a:pPr>
            <a:r>
              <a:rPr lang="en-US" dirty="0"/>
              <a:t>Why “balance”? And if balance, in what proportion? </a:t>
            </a:r>
          </a:p>
          <a:p>
            <a:pPr marL="0" indent="0" algn="ctr">
              <a:buNone/>
            </a:pPr>
            <a:endParaRPr lang="en-US" i="1" dirty="0"/>
          </a:p>
          <a:p>
            <a:pPr marL="0" indent="0" algn="ctr">
              <a:buNone/>
            </a:pPr>
            <a:r>
              <a:rPr lang="en-US" i="1" dirty="0"/>
              <a:t>“The ultimate goal, of course, is to achieve a utilitarian outcome tempered by considerations of equity and urgent need.”</a:t>
            </a:r>
            <a:r>
              <a:rPr lang="en-US" baseline="30000" dirty="0"/>
              <a:t> 1</a:t>
            </a:r>
            <a:endParaRPr lang="en-US" i="1" baseline="30000" dirty="0"/>
          </a:p>
          <a:p>
            <a:pPr marL="0" indent="0" algn="ctr">
              <a:buNone/>
            </a:pPr>
            <a:r>
              <a:rPr lang="en-US" i="1" dirty="0"/>
              <a:t> </a:t>
            </a:r>
          </a:p>
          <a:p>
            <a:pPr marL="0" indent="0" algn="ctr">
              <a:buNone/>
            </a:pPr>
            <a:r>
              <a:rPr lang="en-US" dirty="0"/>
              <a:t>Why “of course”?</a:t>
            </a:r>
          </a:p>
          <a:p>
            <a:pPr marL="0" indent="0" algn="ctr">
              <a:buNone/>
            </a:pPr>
            <a:r>
              <a:rPr lang="en-US" dirty="0"/>
              <a:t>How does this help us? </a:t>
            </a:r>
          </a:p>
          <a:p>
            <a:pPr marL="0" indent="0" algn="ctr">
              <a:buNone/>
            </a:pPr>
            <a:r>
              <a:rPr lang="en-US" dirty="0"/>
              <a:t>It does not.  </a:t>
            </a:r>
          </a:p>
          <a:p>
            <a:pPr marL="0" indent="0">
              <a:buNone/>
            </a:pPr>
            <a:endParaRPr lang="en-US" sz="1800" dirty="0"/>
          </a:p>
          <a:p>
            <a:pPr marL="0" indent="0">
              <a:buNone/>
            </a:pPr>
            <a:r>
              <a:rPr lang="en-US" sz="1800" dirty="0"/>
              <a:t>1. Macklin R, and Cowan E, “Given Financial Constraints, It Would Be Unethical to Divert Antiretroviral Drugs from Treatment to Prevention”, Health Affairs, 2012</a:t>
            </a:r>
          </a:p>
        </p:txBody>
      </p:sp>
    </p:spTree>
    <p:extLst>
      <p:ext uri="{BB962C8B-B14F-4D97-AF65-F5344CB8AC3E}">
        <p14:creationId xmlns:p14="http://schemas.microsoft.com/office/powerpoint/2010/main" val="28849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11" y="217488"/>
            <a:ext cx="11401064" cy="1143000"/>
          </a:xfrm>
        </p:spPr>
        <p:txBody>
          <a:bodyPr/>
          <a:lstStyle/>
          <a:p>
            <a:pPr algn="ctr">
              <a:defRPr/>
            </a:pPr>
            <a:r>
              <a:rPr lang="en-US" dirty="0">
                <a:effectLst/>
                <a:latin typeface="+mn-lt"/>
              </a:rPr>
              <a:t>More trouble - Insights from “Trollyology”</a:t>
            </a:r>
          </a:p>
        </p:txBody>
      </p:sp>
      <p:sp>
        <p:nvSpPr>
          <p:cNvPr id="3" name="Content Placeholder 2"/>
          <p:cNvSpPr>
            <a:spLocks noGrp="1"/>
          </p:cNvSpPr>
          <p:nvPr>
            <p:ph idx="1"/>
          </p:nvPr>
        </p:nvSpPr>
        <p:spPr>
          <a:xfrm>
            <a:off x="189187" y="1801400"/>
            <a:ext cx="11709588" cy="4878800"/>
          </a:xfrm>
        </p:spPr>
        <p:txBody>
          <a:bodyPr>
            <a:normAutofit/>
          </a:bodyPr>
          <a:lstStyle/>
          <a:p>
            <a:pPr>
              <a:defRPr/>
            </a:pPr>
            <a:r>
              <a:rPr lang="en-US" sz="3200" dirty="0">
                <a:solidFill>
                  <a:srgbClr val="002060"/>
                </a:solidFill>
              </a:rPr>
              <a:t>One death if active vs five if passive.</a:t>
            </a:r>
          </a:p>
          <a:p>
            <a:pPr>
              <a:defRPr/>
            </a:pPr>
            <a:endParaRPr lang="en-US" sz="3200" dirty="0">
              <a:solidFill>
                <a:srgbClr val="002060"/>
              </a:solidFill>
            </a:endParaRPr>
          </a:p>
          <a:p>
            <a:pPr>
              <a:defRPr/>
            </a:pPr>
            <a:r>
              <a:rPr lang="en-US" sz="3200" dirty="0">
                <a:solidFill>
                  <a:srgbClr val="002060"/>
                </a:solidFill>
              </a:rPr>
              <a:t>Pull switch vs push someone onto tracks.</a:t>
            </a:r>
          </a:p>
          <a:p>
            <a:pPr>
              <a:defRPr/>
            </a:pPr>
            <a:endParaRPr lang="en-US" sz="3200" dirty="0">
              <a:solidFill>
                <a:srgbClr val="002060"/>
              </a:solidFill>
            </a:endParaRPr>
          </a:p>
          <a:p>
            <a:pPr>
              <a:defRPr/>
            </a:pPr>
            <a:r>
              <a:rPr lang="en-US" sz="3200" dirty="0">
                <a:solidFill>
                  <a:srgbClr val="002060"/>
                </a:solidFill>
              </a:rPr>
              <a:t>Is the anti-push intuition absolute?</a:t>
            </a:r>
          </a:p>
          <a:p>
            <a:pPr>
              <a:defRPr/>
            </a:pPr>
            <a:endParaRPr lang="en-US" sz="3200" dirty="0">
              <a:solidFill>
                <a:srgbClr val="002060"/>
              </a:solidFill>
            </a:endParaRPr>
          </a:p>
          <a:p>
            <a:pPr>
              <a:defRPr/>
            </a:pPr>
            <a:r>
              <a:rPr lang="en-US" sz="3200" dirty="0">
                <a:solidFill>
                  <a:srgbClr val="002060"/>
                </a:solidFill>
              </a:rPr>
              <a:t>Is visceral repulsion a sound basis for moral reasoning?</a:t>
            </a:r>
          </a:p>
        </p:txBody>
      </p:sp>
      <p:pic>
        <p:nvPicPr>
          <p:cNvPr id="4" name="Picture 3"/>
          <p:cNvPicPr>
            <a:picLocks noChangeAspect="1"/>
          </p:cNvPicPr>
          <p:nvPr/>
        </p:nvPicPr>
        <p:blipFill>
          <a:blip r:embed="rId3"/>
          <a:stretch>
            <a:fillRect/>
          </a:stretch>
        </p:blipFill>
        <p:spPr>
          <a:xfrm>
            <a:off x="7465090" y="658400"/>
            <a:ext cx="4480290" cy="4904200"/>
          </a:xfrm>
          <a:prstGeom prst="rect">
            <a:avLst/>
          </a:prstGeom>
        </p:spPr>
      </p:pic>
    </p:spTree>
    <p:extLst>
      <p:ext uri="{BB962C8B-B14F-4D97-AF65-F5344CB8AC3E}">
        <p14:creationId xmlns:p14="http://schemas.microsoft.com/office/powerpoint/2010/main" val="59657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7818" r="41889" b="4037"/>
          <a:stretch/>
        </p:blipFill>
        <p:spPr>
          <a:xfrm>
            <a:off x="5959734" y="1358987"/>
            <a:ext cx="2968366" cy="572209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1997" b="4037"/>
          <a:stretch/>
        </p:blipFill>
        <p:spPr>
          <a:xfrm>
            <a:off x="2717800" y="1358988"/>
            <a:ext cx="2616200" cy="5758559"/>
          </a:xfrm>
          <a:prstGeom prst="rect">
            <a:avLst/>
          </a:prstGeom>
        </p:spPr>
      </p:pic>
      <p:sp>
        <p:nvSpPr>
          <p:cNvPr id="7" name="TextBox 6"/>
          <p:cNvSpPr txBox="1"/>
          <p:nvPr/>
        </p:nvSpPr>
        <p:spPr>
          <a:xfrm>
            <a:off x="1750188" y="212206"/>
            <a:ext cx="8001000" cy="769441"/>
          </a:xfrm>
          <a:prstGeom prst="rect">
            <a:avLst/>
          </a:prstGeom>
          <a:noFill/>
        </p:spPr>
        <p:txBody>
          <a:bodyPr wrap="square" rtlCol="0">
            <a:spAutoFit/>
          </a:bodyPr>
          <a:lstStyle/>
          <a:p>
            <a:pPr algn="ctr"/>
            <a:r>
              <a:rPr lang="en-US" sz="4400" dirty="0"/>
              <a:t>More Trollyology</a:t>
            </a:r>
          </a:p>
        </p:txBody>
      </p:sp>
    </p:spTree>
    <p:extLst>
      <p:ext uri="{BB962C8B-B14F-4D97-AF65-F5344CB8AC3E}">
        <p14:creationId xmlns:p14="http://schemas.microsoft.com/office/powerpoint/2010/main" val="351154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Health Strategies International, Super Models for Global Health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132" b="4037"/>
          <a:stretch/>
        </p:blipFill>
        <p:spPr>
          <a:xfrm>
            <a:off x="6096000" y="596926"/>
            <a:ext cx="2768600" cy="4863038"/>
          </a:xfrm>
          <a:prstGeom prst="rect">
            <a:avLst/>
          </a:prstGeom>
        </p:spPr>
      </p:pic>
      <p:sp>
        <p:nvSpPr>
          <p:cNvPr id="8" name="TextBox 7"/>
          <p:cNvSpPr txBox="1"/>
          <p:nvPr/>
        </p:nvSpPr>
        <p:spPr>
          <a:xfrm>
            <a:off x="1750188" y="212206"/>
            <a:ext cx="8001000" cy="769441"/>
          </a:xfrm>
          <a:prstGeom prst="rect">
            <a:avLst/>
          </a:prstGeom>
          <a:noFill/>
        </p:spPr>
        <p:txBody>
          <a:bodyPr wrap="square" rtlCol="0">
            <a:spAutoFit/>
          </a:bodyPr>
          <a:lstStyle/>
          <a:p>
            <a:pPr algn="ctr"/>
            <a:r>
              <a:rPr lang="en-US" sz="4400" dirty="0"/>
              <a:t>Still more Trollyology</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1997" b="4037"/>
          <a:stretch/>
        </p:blipFill>
        <p:spPr>
          <a:xfrm>
            <a:off x="2997201" y="713447"/>
            <a:ext cx="2127244" cy="4682311"/>
          </a:xfrm>
          <a:prstGeom prst="rect">
            <a:avLst/>
          </a:prstGeom>
        </p:spPr>
      </p:pic>
      <p:sp>
        <p:nvSpPr>
          <p:cNvPr id="10" name="TextBox 9"/>
          <p:cNvSpPr txBox="1"/>
          <p:nvPr/>
        </p:nvSpPr>
        <p:spPr>
          <a:xfrm>
            <a:off x="100314" y="5395758"/>
            <a:ext cx="11991372" cy="954107"/>
          </a:xfrm>
          <a:prstGeom prst="rect">
            <a:avLst/>
          </a:prstGeom>
          <a:noFill/>
        </p:spPr>
        <p:txBody>
          <a:bodyPr wrap="square" rtlCol="0">
            <a:spAutoFit/>
          </a:bodyPr>
          <a:lstStyle/>
          <a:p>
            <a:pPr algn="ctr"/>
            <a:r>
              <a:rPr lang="en-US" sz="2800" dirty="0"/>
              <a:t>Do these thought experiments undermine your confidence in </a:t>
            </a:r>
          </a:p>
          <a:p>
            <a:pPr algn="ctr"/>
            <a:r>
              <a:rPr lang="en-US" sz="2800" dirty="0"/>
              <a:t>everyday ethical intuitions? </a:t>
            </a:r>
          </a:p>
        </p:txBody>
      </p:sp>
    </p:spTree>
    <p:extLst>
      <p:ext uri="{BB962C8B-B14F-4D97-AF65-F5344CB8AC3E}">
        <p14:creationId xmlns:p14="http://schemas.microsoft.com/office/powerpoint/2010/main" val="1897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924" r="21332" b="4037"/>
          <a:stretch/>
        </p:blipFill>
        <p:spPr>
          <a:xfrm>
            <a:off x="5750687" y="740909"/>
            <a:ext cx="2157319" cy="4772741"/>
          </a:xfrm>
          <a:prstGeom prst="rect">
            <a:avLst/>
          </a:prstGeom>
        </p:spPr>
      </p:pic>
      <p:sp>
        <p:nvSpPr>
          <p:cNvPr id="8" name="TextBox 7"/>
          <p:cNvSpPr txBox="1"/>
          <p:nvPr/>
        </p:nvSpPr>
        <p:spPr>
          <a:xfrm>
            <a:off x="1750188" y="212206"/>
            <a:ext cx="8001000" cy="769441"/>
          </a:xfrm>
          <a:prstGeom prst="rect">
            <a:avLst/>
          </a:prstGeom>
          <a:noFill/>
        </p:spPr>
        <p:txBody>
          <a:bodyPr wrap="square" rtlCol="0">
            <a:spAutoFit/>
          </a:bodyPr>
          <a:lstStyle/>
          <a:p>
            <a:pPr algn="ctr"/>
            <a:r>
              <a:rPr lang="en-US" sz="4400" dirty="0"/>
              <a:t>Wait there’s more . .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1997" b="4037"/>
          <a:stretch/>
        </p:blipFill>
        <p:spPr>
          <a:xfrm>
            <a:off x="3759200" y="740910"/>
            <a:ext cx="2139795" cy="4709937"/>
          </a:xfrm>
          <a:prstGeom prst="rect">
            <a:avLst/>
          </a:prstGeom>
        </p:spPr>
      </p:pic>
      <p:sp>
        <p:nvSpPr>
          <p:cNvPr id="6" name="TextBox 5"/>
          <p:cNvSpPr txBox="1"/>
          <p:nvPr/>
        </p:nvSpPr>
        <p:spPr>
          <a:xfrm>
            <a:off x="200628" y="5565299"/>
            <a:ext cx="11991372" cy="954107"/>
          </a:xfrm>
          <a:prstGeom prst="rect">
            <a:avLst/>
          </a:prstGeom>
          <a:noFill/>
        </p:spPr>
        <p:txBody>
          <a:bodyPr wrap="square" rtlCol="0">
            <a:spAutoFit/>
          </a:bodyPr>
          <a:lstStyle/>
          <a:p>
            <a:pPr algn="ctr"/>
            <a:r>
              <a:rPr lang="en-US" sz="2800" dirty="0"/>
              <a:t>Are our ethical intuitions derived from </a:t>
            </a:r>
          </a:p>
          <a:p>
            <a:pPr algn="ctr"/>
            <a:r>
              <a:rPr lang="en-US" sz="2800" dirty="0"/>
              <a:t>evolutionary pressures and cultural contingency? </a:t>
            </a:r>
          </a:p>
        </p:txBody>
      </p:sp>
    </p:spTree>
    <p:extLst>
      <p:ext uri="{BB962C8B-B14F-4D97-AF65-F5344CB8AC3E}">
        <p14:creationId xmlns:p14="http://schemas.microsoft.com/office/powerpoint/2010/main" val="4916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21" y="152400"/>
            <a:ext cx="11629017" cy="6172200"/>
          </a:xfrm>
        </p:spPr>
        <p:txBody>
          <a:bodyPr/>
          <a:lstStyle/>
          <a:p>
            <a:pPr algn="ctr">
              <a:defRPr/>
            </a:pPr>
            <a:br>
              <a:rPr lang="en-US" dirty="0"/>
            </a:br>
            <a:r>
              <a:rPr lang="en-US" sz="5400" i="1" dirty="0"/>
              <a:t>“Is a statistical life worth less than an identified life?”</a:t>
            </a:r>
            <a:br>
              <a:rPr lang="en-US" sz="5400" i="1" dirty="0"/>
            </a:br>
            <a:br>
              <a:rPr lang="en-US" sz="5400" i="1" dirty="0"/>
            </a:br>
            <a:r>
              <a:rPr lang="en-US" sz="3200" dirty="0"/>
              <a:t>For example, are people who need treatment in a different ethical class from those who need prevention?</a:t>
            </a:r>
            <a:br>
              <a:rPr lang="en-US" sz="3200" dirty="0"/>
            </a:br>
            <a:br>
              <a:rPr lang="en-US" sz="3200" dirty="0"/>
            </a:br>
            <a:endParaRPr lang="en-US" sz="2800" dirty="0"/>
          </a:p>
        </p:txBody>
      </p:sp>
    </p:spTree>
    <p:extLst>
      <p:ext uri="{BB962C8B-B14F-4D97-AF65-F5344CB8AC3E}">
        <p14:creationId xmlns:p14="http://schemas.microsoft.com/office/powerpoint/2010/main" val="81289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69" y="290995"/>
            <a:ext cx="10515600" cy="1325563"/>
          </a:xfrm>
        </p:spPr>
        <p:txBody>
          <a:bodyPr>
            <a:normAutofit fontScale="90000"/>
          </a:bodyPr>
          <a:lstStyle/>
          <a:p>
            <a:pPr algn="ctr"/>
            <a:r>
              <a:rPr lang="en-US" sz="3600" dirty="0"/>
              <a:t>Or, is preferential treatment of identified lives a function of the evolution of ‘moral brains’ based on community affiliation?</a:t>
            </a:r>
            <a:br>
              <a:rPr lang="en-US" sz="3600" dirty="0"/>
            </a:br>
            <a:br>
              <a:rPr lang="en-US" sz="3600" dirty="0"/>
            </a:br>
            <a:endParaRPr lang="en-US" sz="3600" dirty="0">
              <a:solidFill>
                <a:srgbClr val="002060"/>
              </a:solidFill>
            </a:endParaRPr>
          </a:p>
        </p:txBody>
      </p:sp>
      <p:sp>
        <p:nvSpPr>
          <p:cNvPr id="3" name="Content Placeholder 2"/>
          <p:cNvSpPr>
            <a:spLocks noGrp="1"/>
          </p:cNvSpPr>
          <p:nvPr>
            <p:ph idx="1"/>
          </p:nvPr>
        </p:nvSpPr>
        <p:spPr>
          <a:xfrm>
            <a:off x="129090" y="1255897"/>
            <a:ext cx="11897957" cy="4351338"/>
          </a:xfrm>
        </p:spPr>
        <p:txBody>
          <a:bodyPr/>
          <a:lstStyle/>
          <a:p>
            <a:pPr marL="0" indent="0" algn="ctr">
              <a:buNone/>
            </a:pPr>
            <a:r>
              <a:rPr lang="en-US" dirty="0">
                <a:solidFill>
                  <a:srgbClr val="002060"/>
                </a:solidFill>
              </a:rPr>
              <a:t>One person’s statistical life  = another person's identified life.</a:t>
            </a:r>
            <a:br>
              <a:rPr lang="en-US" dirty="0">
                <a:solidFill>
                  <a:srgbClr val="002060"/>
                </a:solidFill>
              </a:rPr>
            </a:br>
            <a:r>
              <a:rPr lang="en-US" dirty="0">
                <a:solidFill>
                  <a:srgbClr val="002060"/>
                </a:solidFill>
              </a:rPr>
              <a:t>Might preference for identified lives thus be due to a failure of imagination?</a:t>
            </a:r>
            <a:br>
              <a:rPr lang="en-US" dirty="0">
                <a:solidFill>
                  <a:srgbClr val="002060"/>
                </a:solidFill>
              </a:rPr>
            </a:br>
            <a:endParaRPr lang="en-US" dirty="0"/>
          </a:p>
        </p:txBody>
      </p:sp>
      <p:sp>
        <p:nvSpPr>
          <p:cNvPr id="4" name="Footer Placeholder 3"/>
          <p:cNvSpPr>
            <a:spLocks noGrp="1"/>
          </p:cNvSpPr>
          <p:nvPr>
            <p:ph type="ftr" sz="quarter" idx="11"/>
          </p:nvPr>
        </p:nvSpPr>
        <p:spPr/>
        <p:txBody>
          <a:bodyPr/>
          <a:lstStyle/>
          <a:p>
            <a:pPr>
              <a:defRPr/>
            </a:pPr>
            <a:r>
              <a:rPr lang="en-US" dirty="0"/>
              <a:t>Health Strategies International, Super Models for Global Health </a:t>
            </a:r>
          </a:p>
        </p:txBody>
      </p:sp>
      <p:pic>
        <p:nvPicPr>
          <p:cNvPr id="5" name="Picture 4" descr="14390724_10153694738496036_3801462651820434729_n"/>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765176" y="2544204"/>
            <a:ext cx="4388224" cy="4294040"/>
          </a:xfrm>
          <a:prstGeom prst="rect">
            <a:avLst/>
          </a:prstGeom>
        </p:spPr>
      </p:pic>
    </p:spTree>
    <p:extLst>
      <p:ext uri="{BB962C8B-B14F-4D97-AF65-F5344CB8AC3E}">
        <p14:creationId xmlns:p14="http://schemas.microsoft.com/office/powerpoint/2010/main" val="42255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234296"/>
            <a:ext cx="11806177" cy="1325563"/>
          </a:xfrm>
        </p:spPr>
        <p:txBody>
          <a:bodyPr>
            <a:normAutofit/>
          </a:bodyPr>
          <a:lstStyle/>
          <a:p>
            <a:pPr algn="ctr">
              <a:defRPr/>
            </a:pPr>
            <a:r>
              <a:rPr lang="en-US" sz="4000" b="1" dirty="0">
                <a:effectLst/>
              </a:rPr>
              <a:t>The case against empathy</a:t>
            </a:r>
            <a:r>
              <a:rPr lang="en-US" sz="3200" b="1" baseline="30000" dirty="0">
                <a:effectLst/>
              </a:rPr>
              <a:t>1</a:t>
            </a:r>
            <a:r>
              <a:rPr lang="en-US" sz="4000" b="1" dirty="0">
                <a:effectLst/>
              </a:rPr>
              <a:t> and the virtues of cold blood</a:t>
            </a:r>
            <a:br>
              <a:rPr lang="en-US" sz="4000" b="1" dirty="0">
                <a:effectLst/>
              </a:rPr>
            </a:br>
            <a:r>
              <a:rPr lang="en-US" sz="4000" b="1" dirty="0">
                <a:effectLst/>
              </a:rPr>
              <a:t> </a:t>
            </a:r>
          </a:p>
        </p:txBody>
      </p:sp>
      <p:sp>
        <p:nvSpPr>
          <p:cNvPr id="3" name="Content Placeholder 2"/>
          <p:cNvSpPr>
            <a:spLocks noGrp="1"/>
          </p:cNvSpPr>
          <p:nvPr>
            <p:ph idx="1"/>
          </p:nvPr>
        </p:nvSpPr>
        <p:spPr>
          <a:xfrm>
            <a:off x="544009" y="1101472"/>
            <a:ext cx="11088547" cy="5375528"/>
          </a:xfrm>
        </p:spPr>
        <p:txBody>
          <a:bodyPr>
            <a:normAutofit/>
          </a:bodyPr>
          <a:lstStyle/>
          <a:p>
            <a:pPr marL="0" indent="0" algn="ctr">
              <a:buNone/>
              <a:defRPr/>
            </a:pPr>
            <a:r>
              <a:rPr lang="en-US" sz="3600" dirty="0"/>
              <a:t>Evidence that empathy is associated with</a:t>
            </a:r>
          </a:p>
          <a:p>
            <a:pPr>
              <a:defRPr/>
            </a:pPr>
            <a:r>
              <a:rPr lang="en-US" sz="3600" dirty="0"/>
              <a:t>Narrow-minded / Parochial perspective </a:t>
            </a:r>
          </a:p>
          <a:p>
            <a:pPr>
              <a:defRPr/>
            </a:pPr>
            <a:r>
              <a:rPr lang="en-US" sz="3600" dirty="0"/>
              <a:t>Innumeracy</a:t>
            </a:r>
          </a:p>
          <a:p>
            <a:pPr>
              <a:defRPr/>
            </a:pPr>
            <a:r>
              <a:rPr lang="en-US" sz="3600" dirty="0"/>
              <a:t>Short-term thinking</a:t>
            </a:r>
          </a:p>
          <a:p>
            <a:pPr>
              <a:defRPr/>
            </a:pPr>
            <a:r>
              <a:rPr lang="en-US" sz="3600" dirty="0"/>
              <a:t>Vindictiveness</a:t>
            </a:r>
          </a:p>
          <a:p>
            <a:pPr marL="0" indent="0" algn="ctr">
              <a:buNone/>
              <a:defRPr/>
            </a:pPr>
            <a:br>
              <a:rPr lang="en-US" sz="1200" dirty="0"/>
            </a:br>
            <a:r>
              <a:rPr lang="en-US" i="1" dirty="0">
                <a:effectLst/>
              </a:rPr>
              <a:t>Perhaps empathy makes us want to feel good rather than to do good.</a:t>
            </a:r>
          </a:p>
          <a:p>
            <a:pPr marL="0" indent="0">
              <a:buNone/>
              <a:defRPr/>
            </a:pPr>
            <a:endParaRPr lang="en-US" sz="1300" i="1" dirty="0"/>
          </a:p>
          <a:p>
            <a:pPr marL="0" indent="0">
              <a:buNone/>
              <a:defRPr/>
            </a:pPr>
            <a:r>
              <a:rPr lang="en-US" sz="1300" i="1" dirty="0"/>
              <a:t>1. </a:t>
            </a:r>
            <a:r>
              <a:rPr lang="en-US" sz="1300" dirty="0"/>
              <a:t>Bloom P. Against Empathy: The Case for Rational Compassion: Barnes and Noble; 2016.</a:t>
            </a:r>
            <a:endParaRPr lang="en-US" sz="1300" i="1" dirty="0">
              <a:effectLst/>
            </a:endParaRPr>
          </a:p>
        </p:txBody>
      </p:sp>
    </p:spTree>
    <p:extLst>
      <p:ext uri="{BB962C8B-B14F-4D97-AF65-F5344CB8AC3E}">
        <p14:creationId xmlns:p14="http://schemas.microsoft.com/office/powerpoint/2010/main" val="124233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3908" y="884420"/>
            <a:ext cx="184731" cy="369332"/>
          </a:xfrm>
          <a:prstGeom prst="rect">
            <a:avLst/>
          </a:prstGeom>
          <a:noFill/>
        </p:spPr>
        <p:txBody>
          <a:bodyPr wrap="none" rtlCol="0">
            <a:spAutoFit/>
          </a:bodyPr>
          <a:lstStyle/>
          <a:p>
            <a:endParaRPr lang="en-US" dirty="0"/>
          </a:p>
        </p:txBody>
      </p:sp>
      <p:sp>
        <p:nvSpPr>
          <p:cNvPr id="10" name="TextBox 9"/>
          <p:cNvSpPr txBox="1"/>
          <p:nvPr/>
        </p:nvSpPr>
        <p:spPr>
          <a:xfrm>
            <a:off x="2173574" y="160394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normAutofit/>
          </a:bodyPr>
          <a:lstStyle/>
          <a:p>
            <a:pPr algn="ctr"/>
            <a:r>
              <a:rPr lang="en-US" b="1" dirty="0"/>
              <a:t>What I am </a:t>
            </a:r>
            <a:r>
              <a:rPr lang="en-US" b="1" i="1" dirty="0"/>
              <a:t>not </a:t>
            </a:r>
            <a:r>
              <a:rPr lang="en-US" b="1" dirty="0"/>
              <a:t>saying</a:t>
            </a:r>
            <a:br>
              <a:rPr lang="en-US" dirty="0"/>
            </a:br>
            <a:endParaRPr lang="en-US" dirty="0"/>
          </a:p>
        </p:txBody>
      </p:sp>
      <p:sp>
        <p:nvSpPr>
          <p:cNvPr id="3" name="Content Placeholder 2"/>
          <p:cNvSpPr>
            <a:spLocks noGrp="1"/>
          </p:cNvSpPr>
          <p:nvPr>
            <p:ph idx="1"/>
          </p:nvPr>
        </p:nvSpPr>
        <p:spPr>
          <a:xfrm>
            <a:off x="279698" y="1384561"/>
            <a:ext cx="11370833" cy="4351338"/>
          </a:xfrm>
        </p:spPr>
        <p:txBody>
          <a:bodyPr/>
          <a:lstStyle/>
          <a:p>
            <a:pPr marL="0" indent="0" algn="ctr">
              <a:buNone/>
            </a:pPr>
            <a:endParaRPr lang="en-US" sz="3200" dirty="0"/>
          </a:p>
          <a:p>
            <a:pPr marL="0" indent="0" algn="ctr">
              <a:buNone/>
            </a:pPr>
            <a:r>
              <a:rPr lang="en-US" sz="3200" dirty="0"/>
              <a:t>Efficiency-based, CEA criteria are always best </a:t>
            </a:r>
          </a:p>
          <a:p>
            <a:pPr marL="0" indent="0" algn="ctr">
              <a:buNone/>
            </a:pPr>
            <a:r>
              <a:rPr lang="en-US" sz="3200" dirty="0"/>
              <a:t>for resource allocation. </a:t>
            </a:r>
          </a:p>
          <a:p>
            <a:pPr marL="0" indent="0" algn="ctr">
              <a:buNone/>
            </a:pPr>
            <a:endParaRPr lang="en-US" sz="3200" dirty="0"/>
          </a:p>
          <a:p>
            <a:pPr marL="0" indent="0" algn="ctr">
              <a:buNone/>
            </a:pPr>
            <a:endParaRPr lang="en-US" sz="3200" dirty="0"/>
          </a:p>
          <a:p>
            <a:pPr marL="0" indent="0" algn="ctr">
              <a:buNone/>
            </a:pPr>
            <a:r>
              <a:rPr lang="en-US" sz="3200" dirty="0"/>
              <a:t>Who wants to live in a world where a child is left to drown in a well, because rescue is not cost-effective?</a:t>
            </a:r>
          </a:p>
          <a:p>
            <a:endParaRPr lang="en-US" dirty="0"/>
          </a:p>
        </p:txBody>
      </p:sp>
    </p:spTree>
    <p:extLst>
      <p:ext uri="{BB962C8B-B14F-4D97-AF65-F5344CB8AC3E}">
        <p14:creationId xmlns:p14="http://schemas.microsoft.com/office/powerpoint/2010/main" val="35735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2209800" y="457200"/>
            <a:ext cx="7772400" cy="838200"/>
          </a:xfrm>
        </p:spPr>
        <p:txBody>
          <a:bodyPr>
            <a:normAutofit fontScale="90000"/>
          </a:bodyPr>
          <a:lstStyle/>
          <a:p>
            <a:pPr>
              <a:defRPr/>
            </a:pPr>
            <a:r>
              <a:rPr lang="en-US" sz="5400" b="1" dirty="0">
                <a:solidFill>
                  <a:srgbClr val="00CC00"/>
                </a:solidFill>
              </a:rPr>
              <a:t>The Argument</a:t>
            </a:r>
            <a:br>
              <a:rPr lang="en-US" sz="6000" b="1" dirty="0">
                <a:solidFill>
                  <a:srgbClr val="00CC00"/>
                </a:solidFill>
              </a:rPr>
            </a:br>
            <a:endParaRPr lang="en-US" sz="6000" b="1" dirty="0">
              <a:solidFill>
                <a:srgbClr val="00CC00"/>
              </a:solidFill>
            </a:endParaRPr>
          </a:p>
        </p:txBody>
      </p:sp>
      <p:sp>
        <p:nvSpPr>
          <p:cNvPr id="61443" name="Rectangle 1027"/>
          <p:cNvSpPr>
            <a:spLocks noGrp="1" noChangeArrowheads="1"/>
          </p:cNvSpPr>
          <p:nvPr>
            <p:ph type="body" idx="1"/>
          </p:nvPr>
        </p:nvSpPr>
        <p:spPr>
          <a:xfrm>
            <a:off x="2209800" y="1060778"/>
            <a:ext cx="7772400" cy="5140325"/>
          </a:xfrm>
        </p:spPr>
        <p:txBody>
          <a:bodyPr/>
          <a:lstStyle/>
          <a:p>
            <a:pPr>
              <a:defRPr/>
            </a:pPr>
            <a:r>
              <a:rPr lang="en-US" b="1" dirty="0"/>
              <a:t>Insufficient $ to do both treatment and prevention (~$10 billion)</a:t>
            </a:r>
          </a:p>
          <a:p>
            <a:pPr>
              <a:defRPr/>
            </a:pPr>
            <a:r>
              <a:rPr lang="en-US" b="1" dirty="0"/>
              <a:t>Funding is a zero-sum game.</a:t>
            </a:r>
          </a:p>
          <a:p>
            <a:pPr lvl="1">
              <a:defRPr/>
            </a:pPr>
            <a:r>
              <a:rPr lang="en-US" b="1" dirty="0"/>
              <a:t>Trade-offs are real</a:t>
            </a:r>
          </a:p>
          <a:p>
            <a:pPr>
              <a:defRPr/>
            </a:pPr>
            <a:r>
              <a:rPr lang="en-US" b="1" dirty="0"/>
              <a:t>Prevention more CE than treatment.</a:t>
            </a:r>
          </a:p>
          <a:p>
            <a:pPr lvl="1">
              <a:defRPr/>
            </a:pPr>
            <a:r>
              <a:rPr lang="en-US" b="1" dirty="0"/>
              <a:t>Highly robust to alternative input estimates</a:t>
            </a:r>
          </a:p>
          <a:p>
            <a:pPr lvl="1">
              <a:defRPr/>
            </a:pPr>
            <a:r>
              <a:rPr lang="en-US" b="1" dirty="0"/>
              <a:t>We tried to err on side of unfavorable CE, (e.g., no risk compensation). </a:t>
            </a:r>
          </a:p>
          <a:p>
            <a:pPr marL="0" indent="0" algn="ctr">
              <a:buNone/>
              <a:defRPr/>
            </a:pPr>
            <a:endParaRPr lang="en-US" b="1" i="1" dirty="0"/>
          </a:p>
          <a:p>
            <a:pPr marL="0" indent="0" algn="ctr">
              <a:buNone/>
              <a:defRPr/>
            </a:pPr>
            <a:r>
              <a:rPr lang="en-US" b="1" i="1" dirty="0"/>
              <a:t>Statistical  life has same value as identified life</a:t>
            </a:r>
          </a:p>
          <a:p>
            <a:pPr>
              <a:defRPr/>
            </a:pPr>
            <a:endParaRPr lang="en-US" b="1" dirty="0"/>
          </a:p>
          <a:p>
            <a:pPr marL="0" indent="0">
              <a:buNone/>
              <a:defRPr/>
            </a:pPr>
            <a:endParaRPr lang="en-US" b="1" dirty="0"/>
          </a:p>
        </p:txBody>
      </p:sp>
    </p:spTree>
    <p:extLst>
      <p:ext uri="{BB962C8B-B14F-4D97-AF65-F5344CB8AC3E}">
        <p14:creationId xmlns:p14="http://schemas.microsoft.com/office/powerpoint/2010/main" val="288955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2139" y="-118969"/>
            <a:ext cx="10515600" cy="1325563"/>
          </a:xfrm>
        </p:spPr>
        <p:txBody>
          <a:bodyPr>
            <a:normAutofit/>
          </a:bodyPr>
          <a:lstStyle/>
          <a:p>
            <a:pPr algn="ctr"/>
            <a:r>
              <a:rPr lang="en-US" b="1" dirty="0"/>
              <a:t>What I </a:t>
            </a:r>
            <a:r>
              <a:rPr lang="en-US" b="1" i="1" dirty="0"/>
              <a:t>am</a:t>
            </a:r>
            <a:r>
              <a:rPr lang="en-US" b="1" dirty="0"/>
              <a:t> saying</a:t>
            </a:r>
          </a:p>
        </p:txBody>
      </p:sp>
      <p:sp>
        <p:nvSpPr>
          <p:cNvPr id="7" name="Content Placeholder 6"/>
          <p:cNvSpPr>
            <a:spLocks noGrp="1"/>
          </p:cNvSpPr>
          <p:nvPr>
            <p:ph idx="1"/>
          </p:nvPr>
        </p:nvSpPr>
        <p:spPr>
          <a:xfrm>
            <a:off x="752139" y="1088260"/>
            <a:ext cx="11210365" cy="4893440"/>
          </a:xfrm>
        </p:spPr>
        <p:txBody>
          <a:bodyPr>
            <a:normAutofit fontScale="92500" lnSpcReduction="10000"/>
          </a:bodyPr>
          <a:lstStyle/>
          <a:p>
            <a:pPr marL="0" indent="0" algn="ctr">
              <a:buNone/>
            </a:pPr>
            <a:r>
              <a:rPr lang="en-US" sz="3500" dirty="0"/>
              <a:t>If deviating from “Deep pragmatism” and efficiency, </a:t>
            </a:r>
          </a:p>
          <a:p>
            <a:pPr marL="0" indent="0" algn="ctr">
              <a:buNone/>
            </a:pPr>
            <a:r>
              <a:rPr lang="en-US" sz="3500" b="1" u="sng" dirty="0">
                <a:effectLst>
                  <a:outerShdw blurRad="38100" dist="38100" dir="2700000" algn="tl">
                    <a:srgbClr val="000000">
                      <a:alpha val="43137"/>
                    </a:srgbClr>
                  </a:outerShdw>
                </a:effectLst>
              </a:rPr>
              <a:t>confront the trade-off. </a:t>
            </a:r>
            <a:br>
              <a:rPr lang="en-US" sz="3500" b="1" dirty="0"/>
            </a:br>
            <a:endParaRPr lang="en-US" sz="3500" b="1" dirty="0"/>
          </a:p>
          <a:p>
            <a:r>
              <a:rPr lang="en-US" sz="3200" dirty="0"/>
              <a:t>How many lives of richer people are you willing to trade off for the life of a poor person?</a:t>
            </a:r>
          </a:p>
          <a:p>
            <a:endParaRPr lang="en-US" sz="3200" dirty="0"/>
          </a:p>
          <a:p>
            <a:r>
              <a:rPr lang="en-US" sz="3200" dirty="0"/>
              <a:t>How many statistical versus identified lives?</a:t>
            </a:r>
          </a:p>
          <a:p>
            <a:endParaRPr lang="en-US" sz="3200" dirty="0"/>
          </a:p>
          <a:p>
            <a:r>
              <a:rPr lang="en-US" sz="3200" dirty="0"/>
              <a:t>Promotion of other values such as “Women’s rights and empowerment” versus immediate health benefit?</a:t>
            </a:r>
          </a:p>
          <a:p>
            <a:endParaRPr lang="en-US" b="1" dirty="0"/>
          </a:p>
        </p:txBody>
      </p:sp>
      <p:sp>
        <p:nvSpPr>
          <p:cNvPr id="4" name="Footer Placeholder 3"/>
          <p:cNvSpPr>
            <a:spLocks noGrp="1"/>
          </p:cNvSpPr>
          <p:nvPr>
            <p:ph type="ftr" sz="quarter" idx="11"/>
          </p:nvPr>
        </p:nvSpPr>
        <p:spPr/>
        <p:txBody>
          <a:bodyPr/>
          <a:lstStyle/>
          <a:p>
            <a:pPr>
              <a:defRPr/>
            </a:pPr>
            <a:r>
              <a:rPr lang="en-US" dirty="0"/>
              <a:t>Health Strategies International, Super Models for Global Health </a:t>
            </a:r>
          </a:p>
        </p:txBody>
      </p:sp>
    </p:spTree>
    <p:extLst>
      <p:ext uri="{BB962C8B-B14F-4D97-AF65-F5344CB8AC3E}">
        <p14:creationId xmlns:p14="http://schemas.microsoft.com/office/powerpoint/2010/main" val="363411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8317" y="193564"/>
            <a:ext cx="11800397" cy="1011293"/>
          </a:xfrm>
        </p:spPr>
        <p:txBody>
          <a:bodyPr>
            <a:normAutofit fontScale="90000"/>
          </a:bodyPr>
          <a:lstStyle/>
          <a:p>
            <a:pPr algn="ctr">
              <a:defRPr/>
            </a:pPr>
            <a:r>
              <a:rPr lang="en-US" sz="3600" b="1" dirty="0"/>
              <a:t>Confronting the trade-off between efficiency and a rights or equity-based resource allocation decision</a:t>
            </a:r>
          </a:p>
        </p:txBody>
      </p:sp>
      <p:sp>
        <p:nvSpPr>
          <p:cNvPr id="5" name="TextBox 4"/>
          <p:cNvSpPr txBox="1"/>
          <p:nvPr/>
        </p:nvSpPr>
        <p:spPr>
          <a:xfrm>
            <a:off x="562708" y="5664939"/>
            <a:ext cx="11193863" cy="461665"/>
          </a:xfrm>
          <a:prstGeom prst="rect">
            <a:avLst/>
          </a:prstGeom>
          <a:noFill/>
        </p:spPr>
        <p:txBody>
          <a:bodyPr wrap="square" rtlCol="0">
            <a:spAutoFit/>
          </a:bodyPr>
          <a:lstStyle/>
          <a:p>
            <a:pPr algn="ctr"/>
            <a:r>
              <a:rPr lang="en-US" sz="2400" b="1" i="1" dirty="0"/>
              <a:t>Efficiency is not merely one criterion among many. It has its own ethical dimension.</a:t>
            </a:r>
          </a:p>
        </p:txBody>
      </p:sp>
      <p:pic>
        <p:nvPicPr>
          <p:cNvPr id="6" name="Picture 5"/>
          <p:cNvPicPr>
            <a:picLocks noChangeAspect="1"/>
          </p:cNvPicPr>
          <p:nvPr/>
        </p:nvPicPr>
        <p:blipFill>
          <a:blip r:embed="rId3"/>
          <a:stretch>
            <a:fillRect/>
          </a:stretch>
        </p:blipFill>
        <p:spPr>
          <a:xfrm>
            <a:off x="1235584" y="1420009"/>
            <a:ext cx="9595391" cy="3861996"/>
          </a:xfrm>
          <a:prstGeom prst="rect">
            <a:avLst/>
          </a:prstGeom>
        </p:spPr>
      </p:pic>
    </p:spTree>
    <p:extLst>
      <p:ext uri="{BB962C8B-B14F-4D97-AF65-F5344CB8AC3E}">
        <p14:creationId xmlns:p14="http://schemas.microsoft.com/office/powerpoint/2010/main" val="257068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9374" r="9623" b="-1"/>
          <a:stretch/>
        </p:blipFill>
        <p:spPr>
          <a:xfrm>
            <a:off x="21" y="1258512"/>
            <a:ext cx="3784902" cy="5599487"/>
          </a:xfrm>
          <a:prstGeom prst="rect">
            <a:avLst/>
          </a:prstGeom>
          <a:effectLst/>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94B7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3068" y="-427891"/>
            <a:ext cx="11948932" cy="1286160"/>
          </a:xfrm>
        </p:spPr>
        <p:txBody>
          <a:bodyPr anchor="b">
            <a:normAutofit/>
          </a:bodyPr>
          <a:lstStyle/>
          <a:p>
            <a:pPr>
              <a:lnSpc>
                <a:spcPct val="70000"/>
              </a:lnSpc>
            </a:pPr>
            <a:r>
              <a:rPr lang="en-US" sz="3700" b="1" dirty="0"/>
              <a:t>Resolve the conflict between efficiency and other criteria?</a:t>
            </a:r>
          </a:p>
        </p:txBody>
      </p:sp>
      <p:sp>
        <p:nvSpPr>
          <p:cNvPr id="3" name="Content Placeholder 2"/>
          <p:cNvSpPr>
            <a:spLocks noGrp="1"/>
          </p:cNvSpPr>
          <p:nvPr>
            <p:ph idx="1"/>
          </p:nvPr>
        </p:nvSpPr>
        <p:spPr>
          <a:xfrm>
            <a:off x="4109013" y="1048412"/>
            <a:ext cx="7778331" cy="4513291"/>
          </a:xfrm>
        </p:spPr>
        <p:txBody>
          <a:bodyPr>
            <a:normAutofit/>
          </a:bodyPr>
          <a:lstStyle/>
          <a:p>
            <a:pPr>
              <a:lnSpc>
                <a:spcPct val="80000"/>
              </a:lnSpc>
            </a:pPr>
            <a:r>
              <a:rPr lang="en-US" sz="2400" dirty="0"/>
              <a:t>Two sides of our nature. </a:t>
            </a:r>
          </a:p>
          <a:p>
            <a:pPr lvl="1">
              <a:lnSpc>
                <a:spcPct val="80000"/>
              </a:lnSpc>
            </a:pPr>
            <a:r>
              <a:rPr lang="en-US" dirty="0"/>
              <a:t>“Fast brain”: Emotional, empathic, small numbers</a:t>
            </a:r>
          </a:p>
          <a:p>
            <a:pPr lvl="1">
              <a:lnSpc>
                <a:spcPct val="80000"/>
              </a:lnSpc>
            </a:pPr>
            <a:r>
              <a:rPr lang="en-US" dirty="0"/>
              <a:t>“Slow brain”: Rational, calculating, large numbers </a:t>
            </a:r>
          </a:p>
          <a:p>
            <a:pPr lvl="1">
              <a:lnSpc>
                <a:spcPct val="80000"/>
              </a:lnSpc>
            </a:pPr>
            <a:endParaRPr lang="en-US" dirty="0"/>
          </a:p>
          <a:p>
            <a:pPr>
              <a:lnSpc>
                <a:spcPct val="80000"/>
              </a:lnSpc>
            </a:pPr>
            <a:r>
              <a:rPr lang="en-US" sz="2400" dirty="0"/>
              <a:t>Undesirable and futile to deny our emotional, empathic natures. Expressed in: </a:t>
            </a:r>
          </a:p>
          <a:p>
            <a:pPr lvl="1">
              <a:lnSpc>
                <a:spcPct val="80000"/>
              </a:lnSpc>
            </a:pPr>
            <a:r>
              <a:rPr lang="en-US" dirty="0"/>
              <a:t>Clinical medicine.  </a:t>
            </a:r>
          </a:p>
          <a:p>
            <a:pPr lvl="1">
              <a:lnSpc>
                <a:spcPct val="80000"/>
              </a:lnSpc>
            </a:pPr>
            <a:r>
              <a:rPr lang="en-US" dirty="0"/>
              <a:t>Many other areas of society pertaining to family and community.</a:t>
            </a:r>
          </a:p>
          <a:p>
            <a:pPr marL="0" indent="0">
              <a:lnSpc>
                <a:spcPct val="80000"/>
              </a:lnSpc>
              <a:buNone/>
            </a:pPr>
            <a:endParaRPr lang="en-US" sz="2400" dirty="0"/>
          </a:p>
          <a:p>
            <a:pPr marL="0" indent="0">
              <a:lnSpc>
                <a:spcPct val="80000"/>
              </a:lnSpc>
              <a:buNone/>
            </a:pPr>
            <a:r>
              <a:rPr lang="en-US" sz="2400" dirty="0"/>
              <a:t>“Global health” and “public health” pertain to populations and thus more abstract modes of reasoning are appropriate. </a:t>
            </a:r>
          </a:p>
          <a:p>
            <a:pPr>
              <a:lnSpc>
                <a:spcPct val="80000"/>
              </a:lnSpc>
            </a:pPr>
            <a:endParaRPr lang="en-US" sz="2000" dirty="0"/>
          </a:p>
        </p:txBody>
      </p:sp>
    </p:spTree>
    <p:extLst>
      <p:ext uri="{BB962C8B-B14F-4D97-AF65-F5344CB8AC3E}">
        <p14:creationId xmlns:p14="http://schemas.microsoft.com/office/powerpoint/2010/main" val="19409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0165" y="2039719"/>
            <a:ext cx="6160959" cy="873443"/>
          </a:xfrm>
        </p:spPr>
        <p:txBody>
          <a:bodyPr>
            <a:noAutofit/>
          </a:bodyPr>
          <a:lstStyle/>
          <a:p>
            <a:r>
              <a:rPr lang="en-US" dirty="0">
                <a:solidFill>
                  <a:schemeClr val="accent1">
                    <a:lumMod val="50000"/>
                  </a:schemeClr>
                </a:solidFill>
                <a:latin typeface="Times" charset="0"/>
                <a:ea typeface="Times" charset="0"/>
                <a:cs typeface="Times" charset="0"/>
              </a:rPr>
              <a:t>Thank you</a:t>
            </a:r>
          </a:p>
        </p:txBody>
      </p:sp>
    </p:spTree>
    <p:extLst>
      <p:ext uri="{BB962C8B-B14F-4D97-AF65-F5344CB8AC3E}">
        <p14:creationId xmlns:p14="http://schemas.microsoft.com/office/powerpoint/2010/main" val="136879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72400" cy="1143000"/>
          </a:xfrm>
        </p:spPr>
        <p:txBody>
          <a:bodyPr/>
          <a:lstStyle/>
          <a:p>
            <a:pPr>
              <a:defRPr/>
            </a:pPr>
            <a:r>
              <a:rPr lang="en-US" dirty="0">
                <a:solidFill>
                  <a:srgbClr val="00CC00"/>
                </a:solidFill>
              </a:rPr>
              <a:t>Cost effectiveness ratios</a:t>
            </a:r>
          </a:p>
        </p:txBody>
      </p:sp>
      <p:sp>
        <p:nvSpPr>
          <p:cNvPr id="3" name="Content Placeholder 2"/>
          <p:cNvSpPr>
            <a:spLocks noGrp="1"/>
          </p:cNvSpPr>
          <p:nvPr>
            <p:ph idx="1"/>
          </p:nvPr>
        </p:nvSpPr>
        <p:spPr>
          <a:xfrm>
            <a:off x="2209800" y="1371600"/>
            <a:ext cx="7772400" cy="4114800"/>
          </a:xfrm>
        </p:spPr>
        <p:txBody>
          <a:bodyPr/>
          <a:lstStyle/>
          <a:p>
            <a:pPr>
              <a:defRPr/>
            </a:pPr>
            <a:r>
              <a:rPr lang="en-US" dirty="0"/>
              <a:t>Prevention: ~ $12.50 per DALY averted</a:t>
            </a:r>
          </a:p>
          <a:p>
            <a:pPr>
              <a:defRPr/>
            </a:pPr>
            <a:r>
              <a:rPr lang="en-US" dirty="0"/>
              <a:t>Treatment: ~$350 per DALY averted </a:t>
            </a:r>
          </a:p>
          <a:p>
            <a:pPr>
              <a:defRPr/>
            </a:pPr>
            <a:endParaRPr lang="en-US" dirty="0"/>
          </a:p>
          <a:p>
            <a:pPr marL="0" indent="0" algn="ctr">
              <a:buNone/>
              <a:defRPr/>
            </a:pPr>
            <a:r>
              <a:rPr lang="en-US" b="1" i="1" dirty="0">
                <a:solidFill>
                  <a:srgbClr val="0070C0"/>
                </a:solidFill>
                <a:effectLst/>
              </a:rPr>
              <a:t>Thus, can deliver ~28 x more health benefit per dollar spent with prevention</a:t>
            </a:r>
          </a:p>
        </p:txBody>
      </p:sp>
      <p:sp>
        <p:nvSpPr>
          <p:cNvPr id="41989" name="TextBox 4"/>
          <p:cNvSpPr txBox="1">
            <a:spLocks noChangeArrowheads="1"/>
          </p:cNvSpPr>
          <p:nvPr/>
        </p:nvSpPr>
        <p:spPr bwMode="auto">
          <a:xfrm>
            <a:off x="2819400" y="4876801"/>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t>Marseille E,</a:t>
            </a:r>
            <a:r>
              <a:rPr lang="en-US" altLang="en-US" sz="1800" dirty="0"/>
              <a:t> Hofmann PB, Kahn JG. HIV prevention before HAART in sub-Saharan Africa. </a:t>
            </a:r>
            <a:r>
              <a:rPr lang="en-US" altLang="en-US" sz="1800" i="1" dirty="0"/>
              <a:t>Lancet</a:t>
            </a:r>
            <a:r>
              <a:rPr lang="en-US" altLang="en-US" sz="1800" dirty="0"/>
              <a:t>, Vol. 359: p. 1851-6, May 25, 2002</a:t>
            </a:r>
          </a:p>
        </p:txBody>
      </p:sp>
    </p:spTree>
    <p:extLst>
      <p:ext uri="{BB962C8B-B14F-4D97-AF65-F5344CB8AC3E}">
        <p14:creationId xmlns:p14="http://schemas.microsoft.com/office/powerpoint/2010/main" val="203890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400300" y="2914860"/>
            <a:ext cx="7772400" cy="1143000"/>
          </a:xfrm>
        </p:spPr>
        <p:txBody>
          <a:bodyPr>
            <a:normAutofit fontScale="90000"/>
          </a:bodyPr>
          <a:lstStyle/>
          <a:p>
            <a:pPr>
              <a:defRPr/>
            </a:pPr>
            <a:r>
              <a:rPr lang="en-US" b="1" dirty="0"/>
              <a:t> </a:t>
            </a:r>
            <a:br>
              <a:rPr lang="en-US" b="1" dirty="0"/>
            </a:br>
            <a:r>
              <a:rPr lang="en-US" sz="4400" b="1" u="sng" dirty="0">
                <a:solidFill>
                  <a:schemeClr val="tx1">
                    <a:lumMod val="50000"/>
                  </a:schemeClr>
                </a:solidFill>
              </a:rPr>
              <a:t>IF:</a:t>
            </a:r>
            <a:br>
              <a:rPr lang="en-US" sz="5300" b="1" dirty="0"/>
            </a:br>
            <a:r>
              <a:rPr lang="en-US" sz="5300" b="1" dirty="0"/>
              <a:t>Objective is generating most health benefit with the funds available</a:t>
            </a:r>
            <a:br>
              <a:rPr lang="en-US" sz="5300" b="1" dirty="0"/>
            </a:br>
            <a:br>
              <a:rPr lang="en-US" sz="5300" b="1" dirty="0"/>
            </a:br>
            <a:r>
              <a:rPr lang="en-US" sz="5300" b="1" u="sng" dirty="0">
                <a:solidFill>
                  <a:schemeClr val="tx1">
                    <a:lumMod val="50000"/>
                  </a:schemeClr>
                </a:solidFill>
              </a:rPr>
              <a:t>Then:</a:t>
            </a:r>
            <a:endParaRPr lang="en-US" b="1" u="sng" dirty="0">
              <a:solidFill>
                <a:schemeClr val="tx1">
                  <a:lumMod val="50000"/>
                </a:schemeClr>
              </a:solidFill>
            </a:endParaRPr>
          </a:p>
        </p:txBody>
      </p:sp>
      <p:sp>
        <p:nvSpPr>
          <p:cNvPr id="70659" name="Rectangle 3"/>
          <p:cNvSpPr>
            <a:spLocks noGrp="1" noChangeArrowheads="1"/>
          </p:cNvSpPr>
          <p:nvPr>
            <p:ph type="subTitle" idx="1"/>
          </p:nvPr>
        </p:nvSpPr>
        <p:spPr>
          <a:xfrm>
            <a:off x="2286000" y="3733800"/>
            <a:ext cx="8001000" cy="2743200"/>
          </a:xfrm>
        </p:spPr>
        <p:txBody>
          <a:bodyPr/>
          <a:lstStyle/>
          <a:p>
            <a:pPr>
              <a:defRPr/>
            </a:pPr>
            <a:endParaRPr lang="en-US" sz="4400" b="1" i="1" dirty="0"/>
          </a:p>
          <a:p>
            <a:pPr>
              <a:defRPr/>
            </a:pPr>
            <a:r>
              <a:rPr lang="en-US" sz="4400" b="1" i="1" dirty="0"/>
              <a:t>Bulk of available $$ should be devoted to prevention.</a:t>
            </a:r>
          </a:p>
        </p:txBody>
      </p:sp>
    </p:spTree>
    <p:extLst>
      <p:ext uri="{BB962C8B-B14F-4D97-AF65-F5344CB8AC3E}">
        <p14:creationId xmlns:p14="http://schemas.microsoft.com/office/powerpoint/2010/main" val="75360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0035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76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dissolve">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9"/>
          <p:cNvSpPr>
            <a:spLocks noGrp="1" noChangeArrowheads="1"/>
          </p:cNvSpPr>
          <p:nvPr>
            <p:ph type="title" idx="4294967295"/>
          </p:nvPr>
        </p:nvSpPr>
        <p:spPr>
          <a:xfrm>
            <a:off x="1524000" y="0"/>
            <a:ext cx="9144000" cy="1143000"/>
          </a:xfrm>
        </p:spPr>
        <p:txBody>
          <a:bodyPr/>
          <a:lstStyle/>
          <a:p>
            <a:pPr eaLnBrk="1" hangingPunct="1">
              <a:defRPr/>
            </a:pPr>
            <a:r>
              <a:rPr lang="en-US" altLang="en-US" sz="4000" dirty="0">
                <a:solidFill>
                  <a:srgbClr val="00FFFF"/>
                </a:solidFill>
              </a:rPr>
              <a:t>Act Up and Initial AIDS Protest Efforts</a:t>
            </a:r>
          </a:p>
        </p:txBody>
      </p:sp>
      <p:pic>
        <p:nvPicPr>
          <p:cNvPr id="3789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28575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295401"/>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1"/>
            <a:ext cx="2857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1200" y="3657600"/>
            <a:ext cx="233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810000"/>
            <a:ext cx="2357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2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017408" y="-1"/>
            <a:ext cx="8347235" cy="1678075"/>
          </a:xfrm>
        </p:spPr>
        <p:txBody>
          <a:bodyPr>
            <a:normAutofit/>
          </a:bodyPr>
          <a:lstStyle/>
          <a:p>
            <a:pPr>
              <a:defRPr/>
            </a:pPr>
            <a:r>
              <a:rPr lang="en-US" sz="4000" b="1" dirty="0"/>
              <a:t>Arguments and Counter-Arguments</a:t>
            </a:r>
          </a:p>
        </p:txBody>
      </p:sp>
      <p:sp>
        <p:nvSpPr>
          <p:cNvPr id="64515" name="Rectangle 3"/>
          <p:cNvSpPr>
            <a:spLocks noGrp="1" noChangeArrowheads="1"/>
          </p:cNvSpPr>
          <p:nvPr>
            <p:ph type="body" idx="1"/>
          </p:nvPr>
        </p:nvSpPr>
        <p:spPr>
          <a:xfrm>
            <a:off x="2152426" y="1524000"/>
            <a:ext cx="8077200" cy="4648200"/>
          </a:xfrm>
        </p:spPr>
        <p:txBody>
          <a:bodyPr>
            <a:normAutofit lnSpcReduction="10000"/>
          </a:bodyPr>
          <a:lstStyle/>
          <a:p>
            <a:pPr marL="0" indent="0" algn="ctr">
              <a:buNone/>
              <a:defRPr/>
            </a:pPr>
            <a:r>
              <a:rPr lang="en-US" sz="3000" b="1" u="sng" dirty="0"/>
              <a:t>Our position</a:t>
            </a:r>
            <a:r>
              <a:rPr lang="en-US" sz="3000" b="1" dirty="0"/>
              <a:t> </a:t>
            </a:r>
          </a:p>
          <a:p>
            <a:pPr marL="0" indent="0" algn="ctr">
              <a:buNone/>
              <a:defRPr/>
            </a:pPr>
            <a:r>
              <a:rPr lang="en-US" sz="3000" b="1" dirty="0"/>
              <a:t>Insufficient $ to do both treatment and prevention. Funding is zero-sum.</a:t>
            </a:r>
          </a:p>
          <a:p>
            <a:pPr algn="ctr">
              <a:buFontTx/>
              <a:buNone/>
              <a:defRPr/>
            </a:pPr>
            <a:r>
              <a:rPr lang="en-US" sz="3000" b="1" i="1" dirty="0"/>
              <a:t>Versus</a:t>
            </a:r>
          </a:p>
          <a:p>
            <a:pPr algn="ctr">
              <a:buFontTx/>
              <a:buNone/>
              <a:defRPr/>
            </a:pPr>
            <a:r>
              <a:rPr lang="en-US" sz="3000" b="1" u="sng" dirty="0"/>
              <a:t>Counter-arguments</a:t>
            </a:r>
          </a:p>
          <a:p>
            <a:pPr>
              <a:defRPr/>
            </a:pPr>
            <a:r>
              <a:rPr lang="en-US" sz="3000" b="1" dirty="0"/>
              <a:t>Positive spillover to health infrastructure.</a:t>
            </a:r>
          </a:p>
          <a:p>
            <a:pPr>
              <a:defRPr/>
            </a:pPr>
            <a:r>
              <a:rPr lang="en-US" sz="3000" b="1" dirty="0"/>
              <a:t>Treatment will leverage more total HIV $$</a:t>
            </a:r>
          </a:p>
          <a:p>
            <a:pPr>
              <a:defRPr/>
            </a:pPr>
            <a:r>
              <a:rPr lang="en-US" sz="3000" b="1" dirty="0"/>
              <a:t>For rich countries the ~$10 billion is a rounding error.</a:t>
            </a:r>
          </a:p>
          <a:p>
            <a:pPr algn="ctr">
              <a:buFontTx/>
              <a:buNone/>
              <a:defRPr/>
            </a:pPr>
            <a:r>
              <a:rPr lang="en-US" sz="3000" b="1" dirty="0"/>
              <a:t> </a:t>
            </a:r>
          </a:p>
          <a:p>
            <a:pPr>
              <a:defRPr/>
            </a:pPr>
            <a:endParaRPr lang="en-US" b="1" dirty="0"/>
          </a:p>
        </p:txBody>
      </p:sp>
    </p:spTree>
    <p:extLst>
      <p:ext uri="{BB962C8B-B14F-4D97-AF65-F5344CB8AC3E}">
        <p14:creationId xmlns:p14="http://schemas.microsoft.com/office/powerpoint/2010/main" val="288700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981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92D050"/>
                </a:solidFill>
                <a:latin typeface="Franklin Gothic Demi" panose="020B0703020102020204" pitchFamily="34" charset="0"/>
              </a:rPr>
              <a:t>G7 Military Spending and Foreign Aid, 2006</a:t>
            </a:r>
          </a:p>
        </p:txBody>
      </p:sp>
      <p:graphicFrame>
        <p:nvGraphicFramePr>
          <p:cNvPr id="53251" name="Object 2"/>
          <p:cNvGraphicFramePr>
            <a:graphicFrameLocks noChangeAspect="1"/>
          </p:cNvGraphicFramePr>
          <p:nvPr>
            <p:extLst>
              <p:ext uri="{D42A27DB-BD31-4B8C-83A1-F6EECF244321}">
                <p14:modId xmlns:p14="http://schemas.microsoft.com/office/powerpoint/2010/main" val="590958746"/>
              </p:ext>
            </p:extLst>
          </p:nvPr>
        </p:nvGraphicFramePr>
        <p:xfrm>
          <a:off x="1981200" y="590550"/>
          <a:ext cx="8153400" cy="6267450"/>
        </p:xfrm>
        <a:graphic>
          <a:graphicData uri="http://schemas.openxmlformats.org/presentationml/2006/ole">
            <mc:AlternateContent xmlns:mc="http://schemas.openxmlformats.org/markup-compatibility/2006">
              <mc:Choice xmlns:v="urn:schemas-microsoft-com:vml" Requires="v">
                <p:oleObj spid="_x0000_s1046" name="Chart" r:id="rId4" imgW="9534525" imgH="7762875" progId="Excel.Chart.8">
                  <p:embed/>
                </p:oleObj>
              </mc:Choice>
              <mc:Fallback>
                <p:oleObj name="Chart" r:id="rId4" imgW="9534525" imgH="7762875" progId="Excel.Chart.8">
                  <p:embed/>
                  <p:pic>
                    <p:nvPicPr>
                      <p:cNvPr id="5325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90550"/>
                        <a:ext cx="8153400" cy="62674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28192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18392</TotalTime>
  <Words>1985</Words>
  <Application>Microsoft Office PowerPoint</Application>
  <PresentationFormat>Widescreen</PresentationFormat>
  <Paragraphs>226</Paragraphs>
  <Slides>33</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Calibri Light</vt:lpstr>
      <vt:lpstr>Franklin Gothic Demi</vt:lpstr>
      <vt:lpstr>Times</vt:lpstr>
      <vt:lpstr>Times New Roman</vt:lpstr>
      <vt:lpstr>Wingdings</vt:lpstr>
      <vt:lpstr>Office Theme</vt:lpstr>
      <vt:lpstr>Chart</vt:lpstr>
      <vt:lpstr>The Ethical Foundation  of Cost-Effectiveness Analysis in Resource Allocation  for Global Health  Epi 213 March 1, 2018 - UCSF </vt:lpstr>
      <vt:lpstr> The Case of Antiretroviral  Treatment for HIV in Developing Countries   </vt:lpstr>
      <vt:lpstr>The Argument </vt:lpstr>
      <vt:lpstr>Cost effectiveness ratios</vt:lpstr>
      <vt:lpstr>  IF: Objective is generating most health benefit with the funds available  Then:</vt:lpstr>
      <vt:lpstr>PowerPoint Presentation</vt:lpstr>
      <vt:lpstr>Act Up and Initial AIDS Protest Efforts</vt:lpstr>
      <vt:lpstr>Arguments and Counter-Arguments</vt:lpstr>
      <vt:lpstr>PowerPoint Presentation</vt:lpstr>
      <vt:lpstr>More Arguments and Counter-Arguments</vt:lpstr>
      <vt:lpstr>  And finally . . .</vt:lpstr>
      <vt:lpstr>Wisdom of hindsight</vt:lpstr>
      <vt:lpstr>PowerPoint Presentation</vt:lpstr>
      <vt:lpstr>What’s the problem?</vt:lpstr>
      <vt:lpstr>Goals of this presentation</vt:lpstr>
      <vt:lpstr>Utilitarianism  - or “Deep pragmatism”:  Philosophy Underlying CEA</vt:lpstr>
      <vt:lpstr>Implications of Deep Pragmatism for Global Health   </vt:lpstr>
      <vt:lpstr>Competing ethical principles </vt:lpstr>
      <vt:lpstr>Competing ethical principles Macklin R, and Cowan E, “Given Financial Constraints, It Would Be Unethical to Divert Antiretroviral Drugs from Treatment to Prevention”, Health Affairs, 2012</vt:lpstr>
      <vt:lpstr>That’s okay if these claims complement each other, but . . .</vt:lpstr>
      <vt:lpstr>Where does that leave us?</vt:lpstr>
      <vt:lpstr>More trouble - Insights from “Trollyology”</vt:lpstr>
      <vt:lpstr>PowerPoint Presentation</vt:lpstr>
      <vt:lpstr>PowerPoint Presentation</vt:lpstr>
      <vt:lpstr>PowerPoint Presentation</vt:lpstr>
      <vt:lpstr> “Is a statistical life worth less than an identified life?”  For example, are people who need treatment in a different ethical class from those who need prevention?  </vt:lpstr>
      <vt:lpstr>Or, is preferential treatment of identified lives a function of the evolution of ‘moral brains’ based on community affiliation?  </vt:lpstr>
      <vt:lpstr>The case against empathy1 and the virtues of cold blood  </vt:lpstr>
      <vt:lpstr>What I am not saying </vt:lpstr>
      <vt:lpstr>What I am saying</vt:lpstr>
      <vt:lpstr>Confronting the trade-off between efficiency and a rights or equity-based resource allocation decision</vt:lpstr>
      <vt:lpstr>Resolve the conflict between efficiency and other criteria?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trees in excel</dc:title>
  <dc:creator>Mohamed Mustafa</dc:creator>
  <cp:lastModifiedBy>Elliot Marseille</cp:lastModifiedBy>
  <cp:revision>195</cp:revision>
  <cp:lastPrinted>2017-01-09T18:38:54Z</cp:lastPrinted>
  <dcterms:created xsi:type="dcterms:W3CDTF">2016-11-20T07:46:42Z</dcterms:created>
  <dcterms:modified xsi:type="dcterms:W3CDTF">2018-03-01T18:41:30Z</dcterms:modified>
</cp:coreProperties>
</file>